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258" r:id="rId3"/>
    <p:sldId id="263" r:id="rId4"/>
    <p:sldId id="264" r:id="rId5"/>
    <p:sldId id="265" r:id="rId6"/>
    <p:sldId id="266" r:id="rId7"/>
    <p:sldId id="267" r:id="rId8"/>
    <p:sldId id="269" r:id="rId9"/>
    <p:sldId id="268" r:id="rId10"/>
    <p:sldId id="279" r:id="rId11"/>
    <p:sldId id="280" r:id="rId12"/>
    <p:sldId id="270" r:id="rId13"/>
    <p:sldId id="272" r:id="rId14"/>
    <p:sldId id="271" r:id="rId15"/>
    <p:sldId id="273" r:id="rId16"/>
    <p:sldId id="274" r:id="rId17"/>
    <p:sldId id="275" r:id="rId18"/>
    <p:sldId id="277" r:id="rId19"/>
    <p:sldId id="278" r:id="rId20"/>
    <p:sldId id="276" r:id="rId21"/>
    <p:sldId id="262"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7C3"/>
    <a:srgbClr val="4AB5D9"/>
    <a:srgbClr val="81D1EC"/>
    <a:srgbClr val="FE9900"/>
    <a:srgbClr val="FD95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6256" autoAdjust="0"/>
  </p:normalViewPr>
  <p:slideViewPr>
    <p:cSldViewPr snapToGrid="0">
      <p:cViewPr varScale="1">
        <p:scale>
          <a:sx n="65" d="100"/>
          <a:sy n="65" d="100"/>
        </p:scale>
        <p:origin x="106" y="53"/>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Explain how a computer stores data in ram.</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9563252D-4C39-418E-BA21-E2D3B4E68217}">
      <dgm:prSet/>
      <dgm:spPr/>
      <dgm:t>
        <a:bodyPr/>
        <a:lstStyle/>
        <a:p>
          <a:r>
            <a:rPr lang="en-US" dirty="0"/>
            <a:t>Explain what a variable is.</a:t>
          </a:r>
          <a:endParaRPr lang="el-GR" dirty="0"/>
        </a:p>
      </dgm:t>
    </dgm:pt>
    <dgm:pt modelId="{9771DA2F-9FE7-4D5A-9F1B-491EC9E5D945}" type="parTrans" cxnId="{2324583D-CF52-44E4-B7DF-10FEC816C9EC}">
      <dgm:prSet/>
      <dgm:spPr/>
      <dgm:t>
        <a:bodyPr/>
        <a:lstStyle/>
        <a:p>
          <a:endParaRPr lang="el-GR"/>
        </a:p>
      </dgm:t>
    </dgm:pt>
    <dgm:pt modelId="{3C80A512-39F5-437C-B57D-17631957F9F0}" type="sibTrans" cxnId="{2324583D-CF52-44E4-B7DF-10FEC816C9EC}">
      <dgm:prSet/>
      <dgm:spPr/>
      <dgm:t>
        <a:bodyPr/>
        <a:lstStyle/>
        <a:p>
          <a:endParaRPr lang="el-GR"/>
        </a:p>
      </dgm:t>
    </dgm:pt>
    <dgm:pt modelId="{2255F7B8-51C1-4D3D-AA8C-F52FBE265525}">
      <dgm:prSet/>
      <dgm:spPr/>
      <dgm:t>
        <a:bodyPr/>
        <a:lstStyle/>
        <a:p>
          <a:r>
            <a:rPr lang="en-US" dirty="0"/>
            <a:t>How to name a variable</a:t>
          </a:r>
          <a:endParaRPr lang="el-GR" dirty="0"/>
        </a:p>
      </dgm:t>
    </dgm:pt>
    <dgm:pt modelId="{51ECB4D0-8912-4C18-8344-7051867A1204}" type="parTrans" cxnId="{E4BEDF30-7A42-4E0F-BF8F-40B6FDF7FF02}">
      <dgm:prSet/>
      <dgm:spPr/>
      <dgm:t>
        <a:bodyPr/>
        <a:lstStyle/>
        <a:p>
          <a:endParaRPr lang="el-GR"/>
        </a:p>
      </dgm:t>
    </dgm:pt>
    <dgm:pt modelId="{962AEDB6-69B4-4D52-B20C-97038A967B67}" type="sibTrans" cxnId="{E4BEDF30-7A42-4E0F-BF8F-40B6FDF7FF02}">
      <dgm:prSet/>
      <dgm:spPr/>
      <dgm:t>
        <a:bodyPr/>
        <a:lstStyle/>
        <a:p>
          <a:endParaRPr lang="el-GR"/>
        </a:p>
      </dgm:t>
    </dgm:pt>
    <dgm:pt modelId="{853E868B-F01C-44CF-A620-76F50588E316}">
      <dgm:prSet/>
      <dgm:spPr/>
      <dgm:t>
        <a:bodyPr/>
        <a:lstStyle/>
        <a:p>
          <a:r>
            <a:rPr lang="en-US" dirty="0"/>
            <a:t>Assign a value to a variable.</a:t>
          </a:r>
          <a:endParaRPr lang="el-GR" dirty="0"/>
        </a:p>
      </dgm:t>
    </dgm:pt>
    <dgm:pt modelId="{7E7794F6-7036-4573-8322-EA185F85444E}" type="parTrans" cxnId="{FC7DCED9-92C9-4BDB-832C-B0150571E15A}">
      <dgm:prSet/>
      <dgm:spPr/>
      <dgm:t>
        <a:bodyPr/>
        <a:lstStyle/>
        <a:p>
          <a:endParaRPr lang="el-GR"/>
        </a:p>
      </dgm:t>
    </dgm:pt>
    <dgm:pt modelId="{43D152D3-BE1C-4F56-BF6A-B8BE501E9EB1}" type="sibTrans" cxnId="{FC7DCED9-92C9-4BDB-832C-B0150571E15A}">
      <dgm:prSet/>
      <dgm:spPr/>
      <dgm:t>
        <a:bodyPr/>
        <a:lstStyle/>
        <a:p>
          <a:endParaRPr lang="el-GR"/>
        </a:p>
      </dgm:t>
    </dgm:pt>
    <dgm:pt modelId="{4180578B-E352-4F33-9BC4-02AD1D9344CF}">
      <dgm:prSet/>
      <dgm:spPr/>
      <dgm:t>
        <a:bodyPr/>
        <a:lstStyle/>
        <a:p>
          <a:r>
            <a:rPr lang="en-US" dirty="0"/>
            <a:t>Use Mathematical Operators </a:t>
          </a:r>
          <a:endParaRPr lang="el-GR" dirty="0"/>
        </a:p>
      </dgm:t>
    </dgm:pt>
    <dgm:pt modelId="{15DE31C5-1F2E-45C4-84D0-6E75D5AD334B}" type="parTrans" cxnId="{F6A4138E-49A4-47DC-95BE-AD6F6D4A6C47}">
      <dgm:prSet/>
      <dgm:spPr/>
      <dgm:t>
        <a:bodyPr/>
        <a:lstStyle/>
        <a:p>
          <a:endParaRPr lang="el-GR"/>
        </a:p>
      </dgm:t>
    </dgm:pt>
    <dgm:pt modelId="{87B8E8B1-D2FF-4A00-A45F-3A960AB0015E}" type="sibTrans" cxnId="{F6A4138E-49A4-47DC-95BE-AD6F6D4A6C47}">
      <dgm:prSet/>
      <dgm:spPr/>
      <dgm:t>
        <a:bodyPr/>
        <a:lstStyle/>
        <a:p>
          <a:endParaRPr lang="el-GR"/>
        </a:p>
      </dgm:t>
    </dgm:pt>
    <dgm:pt modelId="{9F09032C-613F-4504-95D5-826EFDF35650}">
      <dgm:prSet/>
      <dgm:spPr/>
      <dgm:t>
        <a:bodyPr/>
        <a:lstStyle/>
        <a:p>
          <a:r>
            <a:rPr lang="en-US" dirty="0"/>
            <a:t>Use log command to display a variable </a:t>
          </a:r>
          <a:endParaRPr lang="el-GR" dirty="0"/>
        </a:p>
      </dgm:t>
    </dgm:pt>
    <dgm:pt modelId="{FDC00A72-7690-420F-95D1-DFFD5703BC34}" type="parTrans" cxnId="{725B1397-741E-4B94-B607-B0D0E7BD190B}">
      <dgm:prSet/>
      <dgm:spPr/>
      <dgm:t>
        <a:bodyPr/>
        <a:lstStyle/>
        <a:p>
          <a:endParaRPr lang="el-GR"/>
        </a:p>
      </dgm:t>
    </dgm:pt>
    <dgm:pt modelId="{CB403F28-D360-46B8-89B8-AA87BDB2C495}" type="sibTrans" cxnId="{725B1397-741E-4B94-B607-B0D0E7BD190B}">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6">
        <dgm:presLayoutVars>
          <dgm:bulletEnabled val="1"/>
        </dgm:presLayoutVars>
      </dgm:prSet>
      <dgm:spPr/>
    </dgm:pt>
    <dgm:pt modelId="{A3D729A4-5585-4D9B-8730-F8286EC1FC04}" type="pres">
      <dgm:prSet presAssocID="{30477B69-2F94-4910-B445-245EB5E581C2}" presName="sibTrans" presStyleCnt="0"/>
      <dgm:spPr/>
    </dgm:pt>
    <dgm:pt modelId="{122874C1-84E8-4D3E-9F0E-FB2EA04B5C06}" type="pres">
      <dgm:prSet presAssocID="{9563252D-4C39-418E-BA21-E2D3B4E68217}" presName="node" presStyleLbl="node1" presStyleIdx="1" presStyleCnt="6">
        <dgm:presLayoutVars>
          <dgm:bulletEnabled val="1"/>
        </dgm:presLayoutVars>
      </dgm:prSet>
      <dgm:spPr/>
    </dgm:pt>
    <dgm:pt modelId="{43CB30F4-76B8-4B34-A254-AF93AE9A186C}" type="pres">
      <dgm:prSet presAssocID="{3C80A512-39F5-437C-B57D-17631957F9F0}" presName="sibTrans" presStyleCnt="0"/>
      <dgm:spPr/>
    </dgm:pt>
    <dgm:pt modelId="{DC7DD2D4-DDE8-43E0-ACB4-D40A634F1860}" type="pres">
      <dgm:prSet presAssocID="{2255F7B8-51C1-4D3D-AA8C-F52FBE265525}" presName="node" presStyleLbl="node1" presStyleIdx="2" presStyleCnt="6">
        <dgm:presLayoutVars>
          <dgm:bulletEnabled val="1"/>
        </dgm:presLayoutVars>
      </dgm:prSet>
      <dgm:spPr/>
    </dgm:pt>
    <dgm:pt modelId="{EB526204-B129-4ECB-A7C1-B175439D1C1A}" type="pres">
      <dgm:prSet presAssocID="{962AEDB6-69B4-4D52-B20C-97038A967B67}" presName="sibTrans" presStyleCnt="0"/>
      <dgm:spPr/>
    </dgm:pt>
    <dgm:pt modelId="{71B9A2F4-CE46-46A5-8ABF-C92F13F565CE}" type="pres">
      <dgm:prSet presAssocID="{853E868B-F01C-44CF-A620-76F50588E316}" presName="node" presStyleLbl="node1" presStyleIdx="3" presStyleCnt="6">
        <dgm:presLayoutVars>
          <dgm:bulletEnabled val="1"/>
        </dgm:presLayoutVars>
      </dgm:prSet>
      <dgm:spPr/>
    </dgm:pt>
    <dgm:pt modelId="{485590DD-E95C-453B-A0B8-1943B632EE70}" type="pres">
      <dgm:prSet presAssocID="{43D152D3-BE1C-4F56-BF6A-B8BE501E9EB1}" presName="sibTrans" presStyleCnt="0"/>
      <dgm:spPr/>
    </dgm:pt>
    <dgm:pt modelId="{B633BF76-E4D7-4217-9224-BD24927F85AE}" type="pres">
      <dgm:prSet presAssocID="{4180578B-E352-4F33-9BC4-02AD1D9344CF}" presName="node" presStyleLbl="node1" presStyleIdx="4" presStyleCnt="6">
        <dgm:presLayoutVars>
          <dgm:bulletEnabled val="1"/>
        </dgm:presLayoutVars>
      </dgm:prSet>
      <dgm:spPr/>
    </dgm:pt>
    <dgm:pt modelId="{D9E30415-B202-4228-A7B0-7A6D367F7711}" type="pres">
      <dgm:prSet presAssocID="{87B8E8B1-D2FF-4A00-A45F-3A960AB0015E}" presName="sibTrans" presStyleCnt="0"/>
      <dgm:spPr/>
    </dgm:pt>
    <dgm:pt modelId="{0193833B-AB40-4C5F-BBF2-F8977B7CE815}" type="pres">
      <dgm:prSet presAssocID="{9F09032C-613F-4504-95D5-826EFDF35650}" presName="node" presStyleLbl="node1" presStyleIdx="5" presStyleCnt="6">
        <dgm:presLayoutVars>
          <dgm:bulletEnabled val="1"/>
        </dgm:presLayoutVars>
      </dgm:prSet>
      <dgm:spPr/>
    </dgm:pt>
  </dgm:ptLst>
  <dgm:cxnLst>
    <dgm:cxn modelId="{BE27DE18-4AA0-4FAD-BBC9-99D8E8BB7084}" type="presOf" srcId="{853E868B-F01C-44CF-A620-76F50588E316}" destId="{71B9A2F4-CE46-46A5-8ABF-C92F13F565CE}" srcOrd="0" destOrd="0" presId="urn:microsoft.com/office/officeart/2005/8/layout/default"/>
    <dgm:cxn modelId="{7DB24419-4064-4C7C-89B3-AE204A62BAEF}" type="presOf" srcId="{9563252D-4C39-418E-BA21-E2D3B4E68217}" destId="{122874C1-84E8-4D3E-9F0E-FB2EA04B5C06}"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E4BEDF30-7A42-4E0F-BF8F-40B6FDF7FF02}" srcId="{0C401041-E03C-4661-9607-908B0A03F6F5}" destId="{2255F7B8-51C1-4D3D-AA8C-F52FBE265525}" srcOrd="2" destOrd="0" parTransId="{51ECB4D0-8912-4C18-8344-7051867A1204}" sibTransId="{962AEDB6-69B4-4D52-B20C-97038A967B67}"/>
    <dgm:cxn modelId="{8C3AC932-05F9-4BB0-B838-872F151C4404}" type="presOf" srcId="{9F09032C-613F-4504-95D5-826EFDF35650}" destId="{0193833B-AB40-4C5F-BBF2-F8977B7CE815}" srcOrd="0" destOrd="0" presId="urn:microsoft.com/office/officeart/2005/8/layout/default"/>
    <dgm:cxn modelId="{2324583D-CF52-44E4-B7DF-10FEC816C9EC}" srcId="{0C401041-E03C-4661-9607-908B0A03F6F5}" destId="{9563252D-4C39-418E-BA21-E2D3B4E68217}" srcOrd="1" destOrd="0" parTransId="{9771DA2F-9FE7-4D5A-9F1B-491EC9E5D945}" sibTransId="{3C80A512-39F5-437C-B57D-17631957F9F0}"/>
    <dgm:cxn modelId="{B9EE8B47-E9E2-45FA-AAB4-B22A968F194F}" type="presOf" srcId="{0C401041-E03C-4661-9607-908B0A03F6F5}" destId="{19028724-D1E1-4614-8076-49D4BC137DEF}" srcOrd="0" destOrd="0" presId="urn:microsoft.com/office/officeart/2005/8/layout/default"/>
    <dgm:cxn modelId="{45FAB36D-F952-4BEC-9EBB-D27C15F8788D}" type="presOf" srcId="{2255F7B8-51C1-4D3D-AA8C-F52FBE265525}" destId="{DC7DD2D4-DDE8-43E0-ACB4-D40A634F1860}" srcOrd="0" destOrd="0" presId="urn:microsoft.com/office/officeart/2005/8/layout/default"/>
    <dgm:cxn modelId="{F6A4138E-49A4-47DC-95BE-AD6F6D4A6C47}" srcId="{0C401041-E03C-4661-9607-908B0A03F6F5}" destId="{4180578B-E352-4F33-9BC4-02AD1D9344CF}" srcOrd="4" destOrd="0" parTransId="{15DE31C5-1F2E-45C4-84D0-6E75D5AD334B}" sibTransId="{87B8E8B1-D2FF-4A00-A45F-3A960AB0015E}"/>
    <dgm:cxn modelId="{725B1397-741E-4B94-B607-B0D0E7BD190B}" srcId="{0C401041-E03C-4661-9607-908B0A03F6F5}" destId="{9F09032C-613F-4504-95D5-826EFDF35650}" srcOrd="5" destOrd="0" parTransId="{FDC00A72-7690-420F-95D1-DFFD5703BC34}" sibTransId="{CB403F28-D360-46B8-89B8-AA87BDB2C495}"/>
    <dgm:cxn modelId="{DA776299-0083-43E4-AD5F-DD08185359A0}" type="presOf" srcId="{4180578B-E352-4F33-9BC4-02AD1D9344CF}" destId="{B633BF76-E4D7-4217-9224-BD24927F85AE}"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FC7DCED9-92C9-4BDB-832C-B0150571E15A}" srcId="{0C401041-E03C-4661-9607-908B0A03F6F5}" destId="{853E868B-F01C-44CF-A620-76F50588E316}" srcOrd="3" destOrd="0" parTransId="{7E7794F6-7036-4573-8322-EA185F85444E}" sibTransId="{43D152D3-BE1C-4F56-BF6A-B8BE501E9EB1}"/>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347C3DCF-81FC-48D0-B26C-93EBFBB2E7AB}" type="presParOf" srcId="{19028724-D1E1-4614-8076-49D4BC137DEF}" destId="{122874C1-84E8-4D3E-9F0E-FB2EA04B5C06}" srcOrd="2" destOrd="0" presId="urn:microsoft.com/office/officeart/2005/8/layout/default"/>
    <dgm:cxn modelId="{0FEEB9B4-FDC8-420D-A4BC-0A0D203FF754}" type="presParOf" srcId="{19028724-D1E1-4614-8076-49D4BC137DEF}" destId="{43CB30F4-76B8-4B34-A254-AF93AE9A186C}" srcOrd="3" destOrd="0" presId="urn:microsoft.com/office/officeart/2005/8/layout/default"/>
    <dgm:cxn modelId="{20AC41DC-34DF-40E3-B6EF-4EDFC20ADDC3}" type="presParOf" srcId="{19028724-D1E1-4614-8076-49D4BC137DEF}" destId="{DC7DD2D4-DDE8-43E0-ACB4-D40A634F1860}" srcOrd="4" destOrd="0" presId="urn:microsoft.com/office/officeart/2005/8/layout/default"/>
    <dgm:cxn modelId="{5EC3132E-E7DE-49BF-BF39-5949130EADB2}" type="presParOf" srcId="{19028724-D1E1-4614-8076-49D4BC137DEF}" destId="{EB526204-B129-4ECB-A7C1-B175439D1C1A}" srcOrd="5" destOrd="0" presId="urn:microsoft.com/office/officeart/2005/8/layout/default"/>
    <dgm:cxn modelId="{910FD1A9-D630-40EE-843F-99CA57EC6BEF}" type="presParOf" srcId="{19028724-D1E1-4614-8076-49D4BC137DEF}" destId="{71B9A2F4-CE46-46A5-8ABF-C92F13F565CE}" srcOrd="6" destOrd="0" presId="urn:microsoft.com/office/officeart/2005/8/layout/default"/>
    <dgm:cxn modelId="{F9D8D6C3-CF0C-4F18-8934-E55477C1D0E5}" type="presParOf" srcId="{19028724-D1E1-4614-8076-49D4BC137DEF}" destId="{485590DD-E95C-453B-A0B8-1943B632EE70}" srcOrd="7" destOrd="0" presId="urn:microsoft.com/office/officeart/2005/8/layout/default"/>
    <dgm:cxn modelId="{B2872C32-8698-443B-A024-EC091F0553E4}" type="presParOf" srcId="{19028724-D1E1-4614-8076-49D4BC137DEF}" destId="{B633BF76-E4D7-4217-9224-BD24927F85AE}" srcOrd="8" destOrd="0" presId="urn:microsoft.com/office/officeart/2005/8/layout/default"/>
    <dgm:cxn modelId="{CA86E0E7-0D43-4154-B6A3-E8890AC135EA}" type="presParOf" srcId="{19028724-D1E1-4614-8076-49D4BC137DEF}" destId="{D9E30415-B202-4228-A7B0-7A6D367F7711}" srcOrd="9" destOrd="0" presId="urn:microsoft.com/office/officeart/2005/8/layout/default"/>
    <dgm:cxn modelId="{C3EE9137-823E-4225-B024-7C3D21DF69C0}" type="presParOf" srcId="{19028724-D1E1-4614-8076-49D4BC137DEF}" destId="{0193833B-AB40-4C5F-BBF2-F8977B7CE81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Explain how a computer stores data in ram.</a:t>
          </a:r>
          <a:endParaRPr lang="el-GR" sz="3000" kern="1200" dirty="0"/>
        </a:p>
      </dsp:txBody>
      <dsp:txXfrm>
        <a:off x="0" y="355096"/>
        <a:ext cx="2974424" cy="1784654"/>
      </dsp:txXfrm>
    </dsp:sp>
    <dsp:sp modelId="{122874C1-84E8-4D3E-9F0E-FB2EA04B5C06}">
      <dsp:nvSpPr>
        <dsp:cNvPr id="0" name=""/>
        <dsp:cNvSpPr/>
      </dsp:nvSpPr>
      <dsp:spPr>
        <a:xfrm>
          <a:off x="3271867" y="355096"/>
          <a:ext cx="2974424" cy="1784654"/>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Explain what a variable is.</a:t>
          </a:r>
          <a:endParaRPr lang="el-GR" sz="3000" kern="1200" dirty="0"/>
        </a:p>
      </dsp:txBody>
      <dsp:txXfrm>
        <a:off x="3271867" y="355096"/>
        <a:ext cx="2974424" cy="1784654"/>
      </dsp:txXfrm>
    </dsp:sp>
    <dsp:sp modelId="{DC7DD2D4-DDE8-43E0-ACB4-D40A634F1860}">
      <dsp:nvSpPr>
        <dsp:cNvPr id="0" name=""/>
        <dsp:cNvSpPr/>
      </dsp:nvSpPr>
      <dsp:spPr>
        <a:xfrm>
          <a:off x="6543734" y="355096"/>
          <a:ext cx="2974424" cy="1784654"/>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How to name a variable</a:t>
          </a:r>
          <a:endParaRPr lang="el-GR" sz="3000" kern="1200" dirty="0"/>
        </a:p>
      </dsp:txBody>
      <dsp:txXfrm>
        <a:off x="6543734" y="355096"/>
        <a:ext cx="2974424" cy="1784654"/>
      </dsp:txXfrm>
    </dsp:sp>
    <dsp:sp modelId="{71B9A2F4-CE46-46A5-8ABF-C92F13F565CE}">
      <dsp:nvSpPr>
        <dsp:cNvPr id="0" name=""/>
        <dsp:cNvSpPr/>
      </dsp:nvSpPr>
      <dsp:spPr>
        <a:xfrm>
          <a:off x="0" y="2437193"/>
          <a:ext cx="2974424" cy="1784654"/>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Assign a value to a variable.</a:t>
          </a:r>
          <a:endParaRPr lang="el-GR" sz="3000" kern="1200" dirty="0"/>
        </a:p>
      </dsp:txBody>
      <dsp:txXfrm>
        <a:off x="0" y="2437193"/>
        <a:ext cx="2974424" cy="1784654"/>
      </dsp:txXfrm>
    </dsp:sp>
    <dsp:sp modelId="{B633BF76-E4D7-4217-9224-BD24927F85AE}">
      <dsp:nvSpPr>
        <dsp:cNvPr id="0" name=""/>
        <dsp:cNvSpPr/>
      </dsp:nvSpPr>
      <dsp:spPr>
        <a:xfrm>
          <a:off x="3271867" y="2437193"/>
          <a:ext cx="2974424" cy="1784654"/>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Use Mathematical Operators </a:t>
          </a:r>
          <a:endParaRPr lang="el-GR" sz="3000" kern="1200" dirty="0"/>
        </a:p>
      </dsp:txBody>
      <dsp:txXfrm>
        <a:off x="3271867" y="2437193"/>
        <a:ext cx="2974424" cy="1784654"/>
      </dsp:txXfrm>
    </dsp:sp>
    <dsp:sp modelId="{0193833B-AB40-4C5F-BBF2-F8977B7CE815}">
      <dsp:nvSpPr>
        <dsp:cNvPr id="0" name=""/>
        <dsp:cNvSpPr/>
      </dsp:nvSpPr>
      <dsp:spPr>
        <a:xfrm>
          <a:off x="6543734"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Use log command to display a variable </a:t>
          </a:r>
          <a:endParaRPr lang="el-GR" sz="3000" kern="1200" dirty="0"/>
        </a:p>
      </dsp:txBody>
      <dsp:txXfrm>
        <a:off x="6543734"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9/2/2021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solidFill>
                  <a:schemeClr val="tx1"/>
                </a:solidFill>
              </a:rPr>
              <a:t>Imagine that you live on a street with a few million houses all in a row; each house has as you all know its address which starts at number 1 and ends at the last house; in order to be able to locate a friend who lives on that street you need to know the number of the house. So, we have on the one hand a house number and on the other the friend who lives in that house. </a:t>
            </a:r>
          </a:p>
          <a:p>
            <a:r>
              <a:rPr lang="en-US" dirty="0">
                <a:solidFill>
                  <a:schemeClr val="tx1"/>
                </a:solidFill>
              </a:rPr>
              <a:t>The computer's central memory works in much the same way. There are many houses each with its address and a "resident" within each house.  This address is called memory address and the "resident" content. On the computer often the "resident" who from now on we will call variable needs more houses to fit. </a:t>
            </a:r>
            <a:endParaRPr lang="el-GR" dirty="0">
              <a:solidFill>
                <a:schemeClr val="tx1"/>
              </a:solidFill>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4051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computer programming, a comment is a programmer-readable explanation or annotation in the source code of a computer program. They are added with the purpose of making the source code easier for humans to understand and are generally ignored by compilers and interpreters. The syntax of comments in various programming languages varies considerably.</a:t>
            </a:r>
          </a:p>
          <a:p>
            <a:r>
              <a:rPr lang="en-US" dirty="0"/>
              <a:t>In B4X comments are inserted by writing the character ' as their first letter. From this point on it is not recognized by the translator of the language. Generally, in B4X comments you should put anywhere it is important to remember what you are doing as well as before the subprograms to explain what their job is. Comments are easily distinguished in code from the green color given to them by the programming environment (IDE).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37323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During programming various errors occur. Generally, errors in programming are divided into two categories syntax and logical. For now, we will deal with the syntax errors that are recognized by the programming language and indicate them on the logs screen. In order to access the logs screen, we need to click on the relevant logs tab at the bottom right. The Logs screen itself is divided into two frames, the first of which displays errors and the bottom screen displays language messages or that information we want to display using the log() function. Using the Log() function helps the developer display messages while running a program as well as variable values to help control the program's proper operation.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366591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Verdana" panose="020B0604030504040204" pitchFamily="34" charset="0"/>
                <a:ea typeface="Calibri" panose="020F0502020204030204" pitchFamily="34" charset="0"/>
                <a:cs typeface="Times New Roman" panose="02020603050405020304" pitchFamily="18" charset="0"/>
              </a:rPr>
              <a:t>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like</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other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statement</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Assigning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done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symbol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reading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something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we'll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later</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n-US" sz="1200" dirty="0">
                <a:effectLst/>
                <a:latin typeface="Verdana" panose="020B0604030504040204" pitchFamily="34" charset="0"/>
                <a:ea typeface="Calibri" panose="020F0502020204030204" pitchFamily="34" charset="0"/>
                <a:cs typeface="Times New Roman" panose="02020603050405020304" pitchFamily="18" charset="0"/>
              </a:rPr>
              <a:t>join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together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character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&amp;.</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19</a:t>
            </a:fld>
            <a:endParaRPr lang="el-GR"/>
          </a:p>
        </p:txBody>
      </p:sp>
    </p:spTree>
    <p:extLst>
      <p:ext uri="{BB962C8B-B14F-4D97-AF65-F5344CB8AC3E}">
        <p14:creationId xmlns:p14="http://schemas.microsoft.com/office/powerpoint/2010/main" val="15393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169427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we write a program, we name the variables, and when we wonder about how the program works, we think in terms of the variable names. But when a program executes, the computer accesses and manipulates all data by their memory addresses. The compiler has the task of mapping every variable name to its unique memory address, and it is that address that is incorporated into the machine code. But where the variables are placed in memory is left up to the. So, a variable is a named location in main memory that has three characteristics: a name, a content, and a memory address. Although a variable's name is removed during compilation, the name still has a meaning in the program - either the address of the variable or its contents - and that meaning is determined by where the name appears in a given statement.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24487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71046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36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Usually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programming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n-US" sz="1800" dirty="0">
                <a:effectLst/>
                <a:latin typeface="Verdana" panose="020B0604030504040204" pitchFamily="34" charset="0"/>
                <a:ea typeface="Calibri" panose="020F0502020204030204" pitchFamily="34" charset="0"/>
                <a:cs typeface="Times New Roman" panose="02020603050405020304" pitchFamily="18" charset="0"/>
              </a:rPr>
              <a:t>description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help</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keywords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Reads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Registers</a:t>
            </a:r>
            <a:r>
              <a:rPr lang="en-US" sz="1800" dirty="0">
                <a:effectLst/>
                <a:latin typeface="Verdana" panose="020B0604030504040204" pitchFamily="34" charset="0"/>
                <a:ea typeface="Calibri" panose="020F0502020204030204" pitchFamily="34" charset="0"/>
                <a:cs typeface="Times New Roman" panose="02020603050405020304" pitchFamily="18" charset="0"/>
              </a:rPr>
              <a:t>, A</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sk</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Accept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lvl="0" indent="0" algn="just">
              <a:lnSpc>
                <a:spcPct val="107000"/>
              </a:lnSpc>
              <a:buFont typeface="Symbol" panose="05050102010706020507" pitchFamily="18" charset="2"/>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Information’s in programming are all the elements that we need to calculate after processing our data.  We usually find them in pronunciation using keywords such as:</a:t>
            </a:r>
          </a:p>
          <a:p>
            <a:pPr marL="0" lvl="0" indent="0" algn="just">
              <a:lnSpc>
                <a:spcPct val="107000"/>
              </a:lnSpc>
              <a:buFont typeface="Symbol" panose="05050102010706020507" pitchFamily="18" charset="2"/>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Calculates, Displays, Writes, Counts,  Convert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0655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With bold you can see the types we need in our lessons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79525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rPr>
              <a:t>It’s a good practice to name variables beginning </a:t>
            </a:r>
            <a:r>
              <a:rPr lang="en-US" sz="1200" b="1" dirty="0">
                <a:latin typeface="Verdana" panose="020B0604030504040204" pitchFamily="34" charset="0"/>
                <a:ea typeface="Verdana" panose="020B0604030504040204" pitchFamily="34" charset="0"/>
              </a:rPr>
              <a:t>with 3 small letters</a:t>
            </a:r>
            <a:r>
              <a:rPr lang="en-US" sz="1200" dirty="0">
                <a:latin typeface="Verdana" panose="020B0604030504040204" pitchFamily="34" charset="0"/>
                <a:ea typeface="Verdana" panose="020B0604030504040204" pitchFamily="34" charset="0"/>
              </a:rPr>
              <a:t> indicating the </a:t>
            </a:r>
            <a:r>
              <a:rPr lang="en-US" sz="1200" b="1" dirty="0">
                <a:latin typeface="Verdana" panose="020B0604030504040204" pitchFamily="34" charset="0"/>
                <a:ea typeface="Verdana" panose="020B0604030504040204" pitchFamily="34" charset="0"/>
              </a:rPr>
              <a:t>kind of a variable </a:t>
            </a:r>
            <a:r>
              <a:rPr lang="en-US" sz="1200" dirty="0">
                <a:latin typeface="Verdana" panose="020B0604030504040204" pitchFamily="34" charset="0"/>
                <a:ea typeface="Verdana" panose="020B0604030504040204" pitchFamily="34" charset="0"/>
              </a:rPr>
              <a:t>and continue with 1 uppercase letter and a meaningful word.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350301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latin typeface="Verdana" panose="020B0604030504040204" pitchFamily="34" charset="0"/>
                <a:ea typeface="Verdana" panose="020B0604030504040204" pitchFamily="34" charset="0"/>
              </a:rPr>
              <a:t>In B4X to use a variable we must first inform the language of its existence in order to commit space in the computer's memory to store its value.  </a:t>
            </a:r>
          </a:p>
          <a:p>
            <a:r>
              <a:rPr lang="en-US" dirty="0">
                <a:latin typeface="Verdana" panose="020B0604030504040204" pitchFamily="34" charset="0"/>
                <a:ea typeface="Verdana" panose="020B0604030504040204" pitchFamily="34" charset="0"/>
              </a:rPr>
              <a:t>The declaration of variables begins with the keyword Private or Public.</a:t>
            </a:r>
          </a:p>
          <a:p>
            <a:r>
              <a:rPr lang="en-US" dirty="0">
                <a:latin typeface="Verdana" panose="020B0604030504040204" pitchFamily="34" charset="0"/>
                <a:ea typeface="Verdana" panose="020B0604030504040204" pitchFamily="34" charset="0"/>
              </a:rPr>
              <a:t>Private means that the variable is known only in the specific space declared and no other program or subprogram does not know its existence and thus the value it contains.  </a:t>
            </a:r>
          </a:p>
          <a:p>
            <a:r>
              <a:rPr lang="en-US" dirty="0">
                <a:latin typeface="Verdana" panose="020B0604030504040204" pitchFamily="34" charset="0"/>
                <a:ea typeface="Verdana" panose="020B0604030504040204" pitchFamily="34" charset="0"/>
              </a:rPr>
              <a:t>Instead, a variable statement that starts with the keyword Public can be known to other programs or subprograms or classes etc.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84735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a:p>
            <a:r>
              <a:rPr lang="en-US" dirty="0"/>
              <a:t>The declaration of variables begins with the keyword Private or Public.</a:t>
            </a:r>
          </a:p>
          <a:p>
            <a:r>
              <a:rPr lang="en-US" dirty="0"/>
              <a:t>Private means that the variable is known only in the specific space declared and no other program or subprogram does not know its existence and thus the value it contains.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3424886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9/2/2021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9/2/2021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9/2/2021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9/2/2021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9/2/2021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9/2/2021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9/2/2021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photos/iGLLtLINSkw"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unsplash.com/photos/gySMaocSdqs" TargetMode="External"/><Relationship Id="rId4" Type="http://schemas.openxmlformats.org/officeDocument/2006/relationships/hyperlink" Target="https://unsplash.com/photos/uq2E2V4LhC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4</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Variables and Range</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CF2403-1234-4440-BCC6-44CFFBB57FDA}"/>
              </a:ext>
            </a:extLst>
          </p:cNvPr>
          <p:cNvSpPr>
            <a:spLocks noGrp="1"/>
          </p:cNvSpPr>
          <p:nvPr>
            <p:ph type="title"/>
          </p:nvPr>
        </p:nvSpPr>
        <p:spPr/>
        <p:txBody>
          <a:bodyPr/>
          <a:lstStyle/>
          <a:p>
            <a:r>
              <a:rPr lang="en-US" dirty="0"/>
              <a:t>The following Variable Names are correct?</a:t>
            </a:r>
            <a:endParaRPr lang="el-GR" dirty="0"/>
          </a:p>
        </p:txBody>
      </p:sp>
      <p:graphicFrame>
        <p:nvGraphicFramePr>
          <p:cNvPr id="3" name="Πίνακας 2">
            <a:extLst>
              <a:ext uri="{FF2B5EF4-FFF2-40B4-BE49-F238E27FC236}">
                <a16:creationId xmlns:a16="http://schemas.microsoft.com/office/drawing/2014/main" id="{8C0E524A-5F37-4171-A29B-D4B1148E9AED}"/>
              </a:ext>
            </a:extLst>
          </p:cNvPr>
          <p:cNvGraphicFramePr>
            <a:graphicFrameLocks noGrp="1"/>
          </p:cNvGraphicFramePr>
          <p:nvPr>
            <p:extLst>
              <p:ext uri="{D42A27DB-BD31-4B8C-83A1-F6EECF244321}">
                <p14:modId xmlns:p14="http://schemas.microsoft.com/office/powerpoint/2010/main" val="3727451327"/>
              </p:ext>
            </p:extLst>
          </p:nvPr>
        </p:nvGraphicFramePr>
        <p:xfrm>
          <a:off x="1778087" y="1358026"/>
          <a:ext cx="8350651" cy="5061364"/>
        </p:xfrm>
        <a:graphic>
          <a:graphicData uri="http://schemas.openxmlformats.org/drawingml/2006/table">
            <a:tbl>
              <a:tblPr firstRow="1" firstCol="1" bandRow="1"/>
              <a:tblGrid>
                <a:gridCol w="2783215">
                  <a:extLst>
                    <a:ext uri="{9D8B030D-6E8A-4147-A177-3AD203B41FA5}">
                      <a16:colId xmlns:a16="http://schemas.microsoft.com/office/drawing/2014/main" val="807311772"/>
                    </a:ext>
                  </a:extLst>
                </a:gridCol>
                <a:gridCol w="2783215">
                  <a:extLst>
                    <a:ext uri="{9D8B030D-6E8A-4147-A177-3AD203B41FA5}">
                      <a16:colId xmlns:a16="http://schemas.microsoft.com/office/drawing/2014/main" val="1647788047"/>
                    </a:ext>
                  </a:extLst>
                </a:gridCol>
                <a:gridCol w="2784221">
                  <a:extLst>
                    <a:ext uri="{9D8B030D-6E8A-4147-A177-3AD203B41FA5}">
                      <a16:colId xmlns:a16="http://schemas.microsoft.com/office/drawing/2014/main" val="1828843651"/>
                    </a:ext>
                  </a:extLst>
                </a:gridCol>
              </a:tblGrid>
              <a:tr h="374144">
                <a:tc>
                  <a:txBody>
                    <a:bodyPr/>
                    <a:lstStyle/>
                    <a:p>
                      <a:pPr marL="457200" algn="ctr">
                        <a:lnSpc>
                          <a:spcPct val="107000"/>
                        </a:lnSpc>
                      </a:pPr>
                      <a:r>
                        <a:rPr lang="en-US" sz="2800" b="1">
                          <a:effectLst/>
                          <a:latin typeface="Verdana" panose="020B0604030504040204" pitchFamily="34" charset="0"/>
                          <a:ea typeface="Calibri" panose="020F0502020204030204" pitchFamily="34" charset="0"/>
                          <a:cs typeface="Times New Roman" panose="02020603050405020304" pitchFamily="18" charset="0"/>
                        </a:rPr>
                        <a:t>Name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US" sz="2800" b="1">
                          <a:effectLst/>
                          <a:latin typeface="Verdana" panose="020B0604030504040204" pitchFamily="34" charset="0"/>
                          <a:ea typeface="Calibri" panose="020F0502020204030204" pitchFamily="34" charset="0"/>
                          <a:cs typeface="Times New Roman" panose="02020603050405020304" pitchFamily="18" charset="0"/>
                        </a:rPr>
                        <a:t>True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US" sz="2800" b="1">
                          <a:effectLst/>
                          <a:latin typeface="Verdana" panose="020B0604030504040204" pitchFamily="34" charset="0"/>
                          <a:ea typeface="Calibri" panose="020F0502020204030204" pitchFamily="34" charset="0"/>
                          <a:cs typeface="Times New Roman" panose="02020603050405020304" pitchFamily="18" charset="0"/>
                        </a:rPr>
                        <a:t>False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386718"/>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int  Age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236629"/>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_fltAmount</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538084"/>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strName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146289"/>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1myAge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8244"/>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int_value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63682"/>
                  </a:ext>
                </a:extLst>
              </a:tr>
            </a:tbl>
          </a:graphicData>
        </a:graphic>
      </p:graphicFrame>
      <p:sp>
        <p:nvSpPr>
          <p:cNvPr id="5" name="TextBox 4">
            <a:extLst>
              <a:ext uri="{FF2B5EF4-FFF2-40B4-BE49-F238E27FC236}">
                <a16:creationId xmlns:a16="http://schemas.microsoft.com/office/drawing/2014/main" id="{8C8BE6FE-DF86-4D0D-B1F6-D10697B139FD}"/>
              </a:ext>
            </a:extLst>
          </p:cNvPr>
          <p:cNvSpPr txBox="1"/>
          <p:nvPr/>
        </p:nvSpPr>
        <p:spPr>
          <a:xfrm>
            <a:off x="8780584" y="1946031"/>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6" name="TextBox 5">
            <a:extLst>
              <a:ext uri="{FF2B5EF4-FFF2-40B4-BE49-F238E27FC236}">
                <a16:creationId xmlns:a16="http://schemas.microsoft.com/office/drawing/2014/main" id="{3A8E11CB-58B5-42F2-985D-EE405B03D676}"/>
              </a:ext>
            </a:extLst>
          </p:cNvPr>
          <p:cNvSpPr txBox="1"/>
          <p:nvPr/>
        </p:nvSpPr>
        <p:spPr>
          <a:xfrm>
            <a:off x="8780583" y="2889739"/>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7" name="TextBox 6">
            <a:extLst>
              <a:ext uri="{FF2B5EF4-FFF2-40B4-BE49-F238E27FC236}">
                <a16:creationId xmlns:a16="http://schemas.microsoft.com/office/drawing/2014/main" id="{EF8F688A-C200-4E9F-9C77-4D319FDEE533}"/>
              </a:ext>
            </a:extLst>
          </p:cNvPr>
          <p:cNvSpPr txBox="1"/>
          <p:nvPr/>
        </p:nvSpPr>
        <p:spPr>
          <a:xfrm>
            <a:off x="5953412" y="3858238"/>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8" name="TextBox 7">
            <a:extLst>
              <a:ext uri="{FF2B5EF4-FFF2-40B4-BE49-F238E27FC236}">
                <a16:creationId xmlns:a16="http://schemas.microsoft.com/office/drawing/2014/main" id="{6D6FD73D-E663-4A16-BCAD-1A96C433BA58}"/>
              </a:ext>
            </a:extLst>
          </p:cNvPr>
          <p:cNvSpPr txBox="1"/>
          <p:nvPr/>
        </p:nvSpPr>
        <p:spPr>
          <a:xfrm>
            <a:off x="8780582" y="4768121"/>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9" name="TextBox 8">
            <a:extLst>
              <a:ext uri="{FF2B5EF4-FFF2-40B4-BE49-F238E27FC236}">
                <a16:creationId xmlns:a16="http://schemas.microsoft.com/office/drawing/2014/main" id="{12CAD9FC-21F6-4F7B-B170-5F63E3FA512A}"/>
              </a:ext>
            </a:extLst>
          </p:cNvPr>
          <p:cNvSpPr txBox="1"/>
          <p:nvPr/>
        </p:nvSpPr>
        <p:spPr>
          <a:xfrm>
            <a:off x="5953412" y="5701450"/>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Tree>
    <p:extLst>
      <p:ext uri="{BB962C8B-B14F-4D97-AF65-F5344CB8AC3E}">
        <p14:creationId xmlns:p14="http://schemas.microsoft.com/office/powerpoint/2010/main" val="30790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B5079F-9E17-4319-8E26-391EA5F30C4F}"/>
              </a:ext>
            </a:extLst>
          </p:cNvPr>
          <p:cNvSpPr>
            <a:spLocks noGrp="1"/>
          </p:cNvSpPr>
          <p:nvPr>
            <p:ph type="title"/>
          </p:nvPr>
        </p:nvSpPr>
        <p:spPr/>
        <p:txBody>
          <a:bodyPr/>
          <a:lstStyle/>
          <a:p>
            <a:r>
              <a:rPr lang="en-US" dirty="0"/>
              <a:t>Find the Variables</a:t>
            </a:r>
            <a:endParaRPr lang="el-GR" dirty="0"/>
          </a:p>
        </p:txBody>
      </p:sp>
      <p:sp>
        <p:nvSpPr>
          <p:cNvPr id="4" name="TextBox 3">
            <a:extLst>
              <a:ext uri="{FF2B5EF4-FFF2-40B4-BE49-F238E27FC236}">
                <a16:creationId xmlns:a16="http://schemas.microsoft.com/office/drawing/2014/main" id="{8085E33A-EA62-4E9F-84EC-0C6D50E40B99}"/>
              </a:ext>
            </a:extLst>
          </p:cNvPr>
          <p:cNvSpPr txBox="1"/>
          <p:nvPr/>
        </p:nvSpPr>
        <p:spPr>
          <a:xfrm>
            <a:off x="838200" y="1003178"/>
            <a:ext cx="10890740" cy="1638077"/>
          </a:xfrm>
          <a:prstGeom prst="rect">
            <a:avLst/>
          </a:prstGeom>
          <a:noFill/>
        </p:spPr>
        <p:txBody>
          <a:bodyPr wrap="square">
            <a:spAutoFit/>
          </a:bodyPr>
          <a:lstStyle/>
          <a:p>
            <a:pPr lvl="0" algn="just">
              <a:lnSpc>
                <a:spcPct val="107000"/>
              </a:lnSpc>
              <a:spcAft>
                <a:spcPts val="800"/>
              </a:spcAft>
              <a:tabLst>
                <a:tab pos="457200" algn="l"/>
              </a:tabLst>
            </a:pPr>
            <a:r>
              <a:rPr lang="en-US" sz="2400" dirty="0">
                <a:effectLst/>
                <a:latin typeface="Verdana" panose="020B0604030504040204" pitchFamily="34" charset="0"/>
                <a:ea typeface="Calibri" panose="020F0502020204030204" pitchFamily="34" charset="0"/>
                <a:cs typeface="Times New Roman" panose="02020603050405020304" pitchFamily="18" charset="0"/>
              </a:rPr>
              <a:t>It's the end of the semester and you got your grades from three classes: Geometry, Algebra, and Physics. Create a program that gives in 3 variables the grades of these 3 classes (Grades range from 0 - 10)  </a:t>
            </a:r>
            <a:r>
              <a:rPr lang="en-US" sz="2400" dirty="0">
                <a:latin typeface="Verdana" panose="020B0604030504040204" pitchFamily="34" charset="0"/>
                <a:ea typeface="Calibri" panose="020F0502020204030204" pitchFamily="34" charset="0"/>
                <a:cs typeface="Times New Roman" panose="02020603050405020304" pitchFamily="18" charset="0"/>
              </a:rPr>
              <a:t>and c</a:t>
            </a:r>
            <a:r>
              <a:rPr lang="en-US" sz="2400" dirty="0">
                <a:effectLst/>
                <a:latin typeface="Verdana" panose="020B0604030504040204" pitchFamily="34" charset="0"/>
                <a:ea typeface="Calibri" panose="020F0502020204030204" pitchFamily="34" charset="0"/>
                <a:cs typeface="Times New Roman" panose="02020603050405020304" pitchFamily="18" charset="0"/>
              </a:rPr>
              <a:t>alculate the average of your grades.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aphicFrame>
        <p:nvGraphicFramePr>
          <p:cNvPr id="5" name="Πίνακας 5">
            <a:extLst>
              <a:ext uri="{FF2B5EF4-FFF2-40B4-BE49-F238E27FC236}">
                <a16:creationId xmlns:a16="http://schemas.microsoft.com/office/drawing/2014/main" id="{8263FF78-046E-4FB6-8D61-86E0B43A6860}"/>
              </a:ext>
            </a:extLst>
          </p:cNvPr>
          <p:cNvGraphicFramePr>
            <a:graphicFrameLocks noGrp="1"/>
          </p:cNvGraphicFramePr>
          <p:nvPr>
            <p:extLst>
              <p:ext uri="{D42A27DB-BD31-4B8C-83A1-F6EECF244321}">
                <p14:modId xmlns:p14="http://schemas.microsoft.com/office/powerpoint/2010/main" val="3505388670"/>
              </p:ext>
            </p:extLst>
          </p:nvPr>
        </p:nvGraphicFramePr>
        <p:xfrm>
          <a:off x="3259016" y="3507907"/>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a:latin typeface="Verdana" panose="020B0604030504040204" pitchFamily="34" charset="0"/>
                          <a:ea typeface="Verdana" panose="020B0604030504040204" pitchFamily="34" charset="0"/>
                        </a:rPr>
                        <a:t>Data</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a:latin typeface="Verdana" panose="020B0604030504040204" pitchFamily="34" charset="0"/>
                          <a:ea typeface="Verdana" panose="020B0604030504040204" pitchFamily="34" charset="0"/>
                        </a:rPr>
                        <a:t>Information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
        <p:nvSpPr>
          <p:cNvPr id="8" name="TextBox 7">
            <a:extLst>
              <a:ext uri="{FF2B5EF4-FFF2-40B4-BE49-F238E27FC236}">
                <a16:creationId xmlns:a16="http://schemas.microsoft.com/office/drawing/2014/main" id="{C149A345-5A4E-485F-AE13-E3E7387A4A1B}"/>
              </a:ext>
            </a:extLst>
          </p:cNvPr>
          <p:cNvSpPr txBox="1"/>
          <p:nvPr/>
        </p:nvSpPr>
        <p:spPr>
          <a:xfrm>
            <a:off x="1389184" y="3938258"/>
            <a:ext cx="1869832" cy="1200329"/>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Geometry</a:t>
            </a:r>
          </a:p>
          <a:p>
            <a:r>
              <a:rPr lang="en-US" sz="2400" dirty="0">
                <a:latin typeface="Verdana" panose="020B0604030504040204" pitchFamily="34" charset="0"/>
                <a:ea typeface="Verdana" panose="020B0604030504040204" pitchFamily="34" charset="0"/>
              </a:rPr>
              <a:t>Algebra</a:t>
            </a:r>
          </a:p>
          <a:p>
            <a:r>
              <a:rPr lang="en-US" sz="2400" dirty="0">
                <a:latin typeface="Verdana" panose="020B0604030504040204" pitchFamily="34" charset="0"/>
                <a:ea typeface="Verdana" panose="020B0604030504040204" pitchFamily="34" charset="0"/>
              </a:rPr>
              <a:t>Physics</a:t>
            </a:r>
            <a:endParaRPr lang="el-GR" sz="24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DE0A55EE-45A9-4EEB-A386-D464B915758A}"/>
              </a:ext>
            </a:extLst>
          </p:cNvPr>
          <p:cNvSpPr txBox="1"/>
          <p:nvPr/>
        </p:nvSpPr>
        <p:spPr>
          <a:xfrm>
            <a:off x="9812216" y="3938258"/>
            <a:ext cx="1795976" cy="461665"/>
          </a:xfrm>
          <a:prstGeom prst="rect">
            <a:avLst/>
          </a:prstGeom>
          <a:noFill/>
        </p:spPr>
        <p:txBody>
          <a:bodyPr wrap="square">
            <a:spAutoFit/>
          </a:bodyPr>
          <a:lstStyle/>
          <a:p>
            <a:r>
              <a:rPr lang="en-US" sz="2400" dirty="0">
                <a:effectLst/>
                <a:latin typeface="Verdana" panose="020B0604030504040204" pitchFamily="34" charset="0"/>
                <a:ea typeface="Calibri" panose="020F0502020204030204" pitchFamily="34" charset="0"/>
                <a:cs typeface="Times New Roman" panose="02020603050405020304" pitchFamily="18" charset="0"/>
              </a:rPr>
              <a:t>average</a:t>
            </a:r>
            <a:endParaRPr lang="el-GR" sz="2400" dirty="0"/>
          </a:p>
        </p:txBody>
      </p:sp>
      <p:cxnSp>
        <p:nvCxnSpPr>
          <p:cNvPr id="16" name="Ευθεία γραμμή σύνδεσης 15">
            <a:extLst>
              <a:ext uri="{FF2B5EF4-FFF2-40B4-BE49-F238E27FC236}">
                <a16:creationId xmlns:a16="http://schemas.microsoft.com/office/drawing/2014/main" id="{EF9EA22B-2A08-446F-ABB7-AB26AFE598B6}"/>
              </a:ext>
            </a:extLst>
          </p:cNvPr>
          <p:cNvCxnSpPr/>
          <p:nvPr/>
        </p:nvCxnSpPr>
        <p:spPr>
          <a:xfrm>
            <a:off x="2324100" y="1775324"/>
            <a:ext cx="15445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a:extLst>
              <a:ext uri="{FF2B5EF4-FFF2-40B4-BE49-F238E27FC236}">
                <a16:creationId xmlns:a16="http://schemas.microsoft.com/office/drawing/2014/main" id="{873EE043-1B62-4BFD-956D-F2A5C3C5C358}"/>
              </a:ext>
            </a:extLst>
          </p:cNvPr>
          <p:cNvCxnSpPr>
            <a:cxnSpLocks/>
          </p:cNvCxnSpPr>
          <p:nvPr/>
        </p:nvCxnSpPr>
        <p:spPr>
          <a:xfrm>
            <a:off x="4141177" y="1775324"/>
            <a:ext cx="12631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a:extLst>
              <a:ext uri="{FF2B5EF4-FFF2-40B4-BE49-F238E27FC236}">
                <a16:creationId xmlns:a16="http://schemas.microsoft.com/office/drawing/2014/main" id="{CB63D293-7AD7-429C-91FB-91C81B24D2BA}"/>
              </a:ext>
            </a:extLst>
          </p:cNvPr>
          <p:cNvCxnSpPr>
            <a:cxnSpLocks/>
          </p:cNvCxnSpPr>
          <p:nvPr/>
        </p:nvCxnSpPr>
        <p:spPr>
          <a:xfrm>
            <a:off x="6424246" y="1775324"/>
            <a:ext cx="11840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a:extLst>
              <a:ext uri="{FF2B5EF4-FFF2-40B4-BE49-F238E27FC236}">
                <a16:creationId xmlns:a16="http://schemas.microsoft.com/office/drawing/2014/main" id="{79CBB292-BC52-48F5-9D32-4CBA42DFDF96}"/>
              </a:ext>
            </a:extLst>
          </p:cNvPr>
          <p:cNvCxnSpPr>
            <a:cxnSpLocks/>
            <a:endCxn id="4" idx="2"/>
          </p:cNvCxnSpPr>
          <p:nvPr/>
        </p:nvCxnSpPr>
        <p:spPr>
          <a:xfrm>
            <a:off x="4879731" y="2641255"/>
            <a:ext cx="140383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5C98B2-84F6-4329-B788-22F1A15C2FC1}"/>
              </a:ext>
            </a:extLst>
          </p:cNvPr>
          <p:cNvSpPr txBox="1"/>
          <p:nvPr/>
        </p:nvSpPr>
        <p:spPr>
          <a:xfrm>
            <a:off x="3944815" y="3938258"/>
            <a:ext cx="1869832" cy="1200329"/>
          </a:xfrm>
          <a:prstGeom prst="rect">
            <a:avLst/>
          </a:prstGeom>
          <a:noFill/>
        </p:spPr>
        <p:txBody>
          <a:bodyPr wrap="square">
            <a:spAutoFit/>
          </a:bodyPr>
          <a:lstStyle/>
          <a:p>
            <a:r>
              <a:rPr lang="en-US" sz="2400" dirty="0" err="1">
                <a:latin typeface="Verdana" panose="020B0604030504040204" pitchFamily="34" charset="0"/>
                <a:ea typeface="Verdana" panose="020B0604030504040204" pitchFamily="34" charset="0"/>
              </a:rPr>
              <a:t>intGeom</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intAlg</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intPhys</a:t>
            </a:r>
            <a:endParaRPr lang="el-GR" sz="2400" dirty="0">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1CEB4B02-E021-4921-B163-551A556275BD}"/>
              </a:ext>
            </a:extLst>
          </p:cNvPr>
          <p:cNvSpPr txBox="1"/>
          <p:nvPr/>
        </p:nvSpPr>
        <p:spPr>
          <a:xfrm>
            <a:off x="7280031" y="3973427"/>
            <a:ext cx="1795976" cy="461665"/>
          </a:xfrm>
          <a:prstGeom prst="rect">
            <a:avLst/>
          </a:prstGeom>
          <a:noFill/>
        </p:spPr>
        <p:txBody>
          <a:bodyPr wrap="square">
            <a:spAutoFit/>
          </a:bodyPr>
          <a:lstStyle/>
          <a:p>
            <a:r>
              <a:rPr lang="en-US" sz="2400" dirty="0" err="1">
                <a:effectLst/>
                <a:latin typeface="Verdana" panose="020B0604030504040204" pitchFamily="34" charset="0"/>
                <a:ea typeface="Calibri" panose="020F0502020204030204" pitchFamily="34" charset="0"/>
                <a:cs typeface="Times New Roman" panose="02020603050405020304" pitchFamily="18" charset="0"/>
              </a:rPr>
              <a:t>fltAvg</a:t>
            </a:r>
            <a:endParaRPr lang="el-GR" sz="2400" dirty="0"/>
          </a:p>
        </p:txBody>
      </p:sp>
      <p:sp>
        <p:nvSpPr>
          <p:cNvPr id="27" name="TextBox 26">
            <a:extLst>
              <a:ext uri="{FF2B5EF4-FFF2-40B4-BE49-F238E27FC236}">
                <a16:creationId xmlns:a16="http://schemas.microsoft.com/office/drawing/2014/main" id="{E8102822-8E61-4877-A6D8-63E00C396590}"/>
              </a:ext>
            </a:extLst>
          </p:cNvPr>
          <p:cNvSpPr txBox="1"/>
          <p:nvPr/>
        </p:nvSpPr>
        <p:spPr>
          <a:xfrm>
            <a:off x="3868615" y="5393157"/>
            <a:ext cx="5128840" cy="461665"/>
          </a:xfrm>
          <a:prstGeom prst="rect">
            <a:avLst/>
          </a:prstGeom>
          <a:noFill/>
        </p:spPr>
        <p:txBody>
          <a:bodyPr wrap="none" rtlCol="0">
            <a:spAutoFit/>
          </a:bodyPr>
          <a:lstStyle/>
          <a:p>
            <a:r>
              <a:rPr lang="en-US" sz="2400" dirty="0">
                <a:latin typeface="Verdana" panose="020B0604030504040204" pitchFamily="34" charset="0"/>
                <a:ea typeface="Verdana" panose="020B0604030504040204" pitchFamily="34" charset="0"/>
              </a:rPr>
              <a:t>Now give them a suitable Name</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1852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CD6002-9DA0-4600-B424-56F6322037A0}"/>
              </a:ext>
            </a:extLst>
          </p:cNvPr>
          <p:cNvSpPr>
            <a:spLocks noGrp="1"/>
          </p:cNvSpPr>
          <p:nvPr>
            <p:ph type="title"/>
          </p:nvPr>
        </p:nvSpPr>
        <p:spPr>
          <a:xfrm>
            <a:off x="444695" y="132149"/>
            <a:ext cx="10837985" cy="866652"/>
          </a:xfrm>
        </p:spPr>
        <p:txBody>
          <a:bodyPr/>
          <a:lstStyle/>
          <a:p>
            <a:r>
              <a:rPr lang="en-US" dirty="0"/>
              <a:t>Declaring Variables in B4X</a:t>
            </a:r>
            <a:endParaRPr lang="el-GR" dirty="0"/>
          </a:p>
        </p:txBody>
      </p:sp>
      <p:sp>
        <p:nvSpPr>
          <p:cNvPr id="3" name="Rectangle 2">
            <a:extLst>
              <a:ext uri="{FF2B5EF4-FFF2-40B4-BE49-F238E27FC236}">
                <a16:creationId xmlns:a16="http://schemas.microsoft.com/office/drawing/2014/main" id="{7C0C3D96-EE0D-45FD-9775-E9E08DEBEB70}"/>
              </a:ext>
            </a:extLst>
          </p:cNvPr>
          <p:cNvSpPr>
            <a:spLocks noChangeArrowheads="1"/>
          </p:cNvSpPr>
          <p:nvPr/>
        </p:nvSpPr>
        <p:spPr bwMode="auto">
          <a:xfrm>
            <a:off x="1066799" y="3540369"/>
            <a:ext cx="4138247" cy="45720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pic>
        <p:nvPicPr>
          <p:cNvPr id="2049" name="Εικόνα 205">
            <a:extLst>
              <a:ext uri="{FF2B5EF4-FFF2-40B4-BE49-F238E27FC236}">
                <a16:creationId xmlns:a16="http://schemas.microsoft.com/office/drawing/2014/main" id="{0786169F-66AC-4937-85D1-0834862C8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120" y="1978069"/>
            <a:ext cx="2971800" cy="31245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5677F9-75EF-4C2C-9AA8-7999DF643A45}"/>
              </a:ext>
            </a:extLst>
          </p:cNvPr>
          <p:cNvSpPr>
            <a:spLocks noChangeArrowheads="1"/>
          </p:cNvSpPr>
          <p:nvPr/>
        </p:nvSpPr>
        <p:spPr bwMode="auto">
          <a:xfrm>
            <a:off x="513080" y="1400475"/>
            <a:ext cx="7759896" cy="378565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385623"/>
                </a:solidFill>
                <a:effectLst/>
                <a:latin typeface="Courier New" panose="02070309020205020404" pitchFamily="49" charset="0"/>
                <a:ea typeface="Calibri" panose="020F0502020204030204" pitchFamily="34" charset="0"/>
                <a:cs typeface="Courier New" panose="02070309020205020404" pitchFamily="49" charset="0"/>
              </a:rPr>
              <a:t>‘Program: My First Variable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Sub</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Turtle_Start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Private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Public</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kumimoji="0" lang="en-US" altLang="el-GR" sz="2000" b="0" i="0" u="none" strike="noStrike" cap="none" normalizeH="0" baseline="0" dirty="0" bmk="_Hlk63009285">
                <a:ln>
                  <a:noFill/>
                </a:ln>
                <a:solidFill>
                  <a:srgbClr val="800080"/>
                </a:solidFill>
                <a:effectLst/>
                <a:latin typeface="Courier New" panose="02070309020205020404" pitchFamily="49" charset="0"/>
                <a:ea typeface="Calibri" panose="020F0502020204030204" pitchFamily="34" charset="0"/>
                <a:cs typeface="Courier New" panose="02070309020205020404" pitchFamily="49" charset="0"/>
              </a:rPr>
              <a:t>100</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kumimoji="0" lang="en-US" altLang="el-GR" sz="2000" b="0" i="0" u="none" strike="noStrike" cap="none" normalizeH="0" baseline="0" dirty="0" bmk="_Hlk63009285">
                <a:ln>
                  <a:noFill/>
                </a:ln>
                <a:solidFill>
                  <a:srgbClr val="800080"/>
                </a:solidFill>
                <a:effectLst/>
                <a:latin typeface="Courier New" panose="02070309020205020404" pitchFamily="49" charset="0"/>
                <a:ea typeface="Calibri" panose="020F0502020204030204" pitchFamily="34" charset="0"/>
                <a:cs typeface="Courier New" panose="02070309020205020404" pitchFamily="49" charset="0"/>
              </a:rPr>
              <a:t>90</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Turtle.SetPenColor</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xui.Color_Blue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SetPenSize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bmk="_Hlk63009285">
                <a:ln>
                  <a:noFill/>
                </a:ln>
                <a:solidFill>
                  <a:srgbClr val="800080"/>
                </a:solidFill>
                <a:effectLst/>
                <a:latin typeface="Courier New" panose="02070309020205020404" pitchFamily="49" charset="0"/>
                <a:ea typeface="Calibri" panose="020F0502020204030204" pitchFamily="34" charset="0"/>
                <a:cs typeface="Courier New" panose="02070309020205020404" pitchFamily="49" charset="0"/>
              </a:rPr>
              <a:t>5</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Turtle.MoveForward</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Turtle.TurnLeft</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Turtle.MoveForward</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End</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Sub</a:t>
            </a:r>
            <a:endParaRPr kumimoji="0" lang="en-US" altLang="el-G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75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CB843C7-E69A-466A-895B-79EA1FB44402}"/>
              </a:ext>
            </a:extLst>
          </p:cNvPr>
          <p:cNvSpPr>
            <a:spLocks noGrp="1"/>
          </p:cNvSpPr>
          <p:nvPr>
            <p:ph type="title"/>
          </p:nvPr>
        </p:nvSpPr>
        <p:spPr>
          <a:xfrm>
            <a:off x="504092" y="136526"/>
            <a:ext cx="10849708" cy="866652"/>
          </a:xfrm>
        </p:spPr>
        <p:txBody>
          <a:bodyPr/>
          <a:lstStyle/>
          <a:p>
            <a:r>
              <a:rPr lang="en-US" dirty="0"/>
              <a:t>Scope</a:t>
            </a:r>
            <a:endParaRPr lang="el-GR" dirty="0"/>
          </a:p>
        </p:txBody>
      </p:sp>
      <p:sp>
        <p:nvSpPr>
          <p:cNvPr id="3" name="Rectangle 3">
            <a:extLst>
              <a:ext uri="{FF2B5EF4-FFF2-40B4-BE49-F238E27FC236}">
                <a16:creationId xmlns:a16="http://schemas.microsoft.com/office/drawing/2014/main" id="{B2D760A3-B329-4691-8AA5-1167FE04C2D2}"/>
              </a:ext>
            </a:extLst>
          </p:cNvPr>
          <p:cNvSpPr>
            <a:spLocks noChangeArrowheads="1"/>
          </p:cNvSpPr>
          <p:nvPr/>
        </p:nvSpPr>
        <p:spPr bwMode="auto">
          <a:xfrm>
            <a:off x="1990187" y="2688151"/>
            <a:ext cx="8443351" cy="954107"/>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Private</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8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Public</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800" b="0" i="0" u="none" strike="noStrike" cap="none" normalizeH="0" baseline="0" dirty="0" bmk="_Hlk63009285">
              <a:ln>
                <a:noFill/>
              </a:ln>
              <a:solidFill>
                <a:schemeClr val="tx1"/>
              </a:solidFill>
              <a:effectLst/>
            </a:endParaRPr>
          </a:p>
        </p:txBody>
      </p:sp>
    </p:spTree>
    <p:extLst>
      <p:ext uri="{BB962C8B-B14F-4D97-AF65-F5344CB8AC3E}">
        <p14:creationId xmlns:p14="http://schemas.microsoft.com/office/powerpoint/2010/main" val="23157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EFA2A7-FAEE-4657-B3FE-BDB77CC75F1B}"/>
              </a:ext>
            </a:extLst>
          </p:cNvPr>
          <p:cNvSpPr>
            <a:spLocks noGrp="1"/>
          </p:cNvSpPr>
          <p:nvPr>
            <p:ph type="title"/>
          </p:nvPr>
        </p:nvSpPr>
        <p:spPr>
          <a:xfrm>
            <a:off x="504092" y="136526"/>
            <a:ext cx="10849708" cy="866652"/>
          </a:xfrm>
        </p:spPr>
        <p:txBody>
          <a:bodyPr/>
          <a:lstStyle/>
          <a:p>
            <a:r>
              <a:rPr lang="en-US" dirty="0"/>
              <a:t>Comments </a:t>
            </a:r>
            <a:endParaRPr lang="el-GR" dirty="0"/>
          </a:p>
        </p:txBody>
      </p:sp>
      <p:sp>
        <p:nvSpPr>
          <p:cNvPr id="10" name="TextBox 9">
            <a:extLst>
              <a:ext uri="{FF2B5EF4-FFF2-40B4-BE49-F238E27FC236}">
                <a16:creationId xmlns:a16="http://schemas.microsoft.com/office/drawing/2014/main" id="{B707C748-321F-4C1A-AE94-612E95BA1C88}"/>
              </a:ext>
            </a:extLst>
          </p:cNvPr>
          <p:cNvSpPr txBox="1"/>
          <p:nvPr/>
        </p:nvSpPr>
        <p:spPr>
          <a:xfrm>
            <a:off x="504092" y="1184031"/>
            <a:ext cx="11465171" cy="5262979"/>
          </a:xfrm>
          <a:prstGeom prst="rect">
            <a:avLst/>
          </a:prstGeom>
          <a:solidFill>
            <a:schemeClr val="bg1">
              <a:lumMod val="75000"/>
            </a:schemeClr>
          </a:solidFill>
        </p:spPr>
        <p:txBody>
          <a:bodyPr wrap="square">
            <a:spAutoFit/>
          </a:bodyPr>
          <a:lstStyle/>
          <a:p>
            <a:pPr>
              <a:tabLst>
                <a:tab pos="180340" algn="l"/>
                <a:tab pos="540385" algn="l"/>
                <a:tab pos="900430" algn="l"/>
                <a:tab pos="1260475" algn="l"/>
              </a:tabLst>
            </a:pP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‘Program: My First Variable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‘This program draws a right angle, with sides as much as the </a:t>
            </a:r>
            <a:b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b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‘value of the </a:t>
            </a:r>
            <a:r>
              <a:rPr lang="en-US" sz="2400"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variable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Turtle_Start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Public</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intTurn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100	</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The sides of the right angle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intTurn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90		‘</a:t>
            </a: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90o angle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Turtle.SetPenColor</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xui.Color_Blue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SetPenSize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5</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Turtle.TurnLeft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intTurn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End</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1" name="Ορθογώνιο: Στρογγύλεμα γωνιών 10">
            <a:extLst>
              <a:ext uri="{FF2B5EF4-FFF2-40B4-BE49-F238E27FC236}">
                <a16:creationId xmlns:a16="http://schemas.microsoft.com/office/drawing/2014/main" id="{DDA95244-57F6-417E-B63A-A69A14F593EA}"/>
              </a:ext>
            </a:extLst>
          </p:cNvPr>
          <p:cNvSpPr/>
          <p:nvPr/>
        </p:nvSpPr>
        <p:spPr>
          <a:xfrm>
            <a:off x="504092" y="1184031"/>
            <a:ext cx="11465171" cy="11605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38FADD0A-4B37-46FB-93FA-B8DA0A56527C}"/>
              </a:ext>
            </a:extLst>
          </p:cNvPr>
          <p:cNvSpPr/>
          <p:nvPr/>
        </p:nvSpPr>
        <p:spPr>
          <a:xfrm>
            <a:off x="4103077" y="3429001"/>
            <a:ext cx="5896709" cy="76786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120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F88B43-D3CA-42F4-8CF9-539121ACF588}"/>
              </a:ext>
            </a:extLst>
          </p:cNvPr>
          <p:cNvSpPr>
            <a:spLocks noGrp="1"/>
          </p:cNvSpPr>
          <p:nvPr>
            <p:ph type="title"/>
          </p:nvPr>
        </p:nvSpPr>
        <p:spPr>
          <a:xfrm>
            <a:off x="509954" y="124803"/>
            <a:ext cx="10515600" cy="866652"/>
          </a:xfrm>
        </p:spPr>
        <p:txBody>
          <a:bodyPr/>
          <a:lstStyle/>
          <a:p>
            <a:r>
              <a:rPr lang="en-US" dirty="0"/>
              <a:t>The log area and the log function.</a:t>
            </a:r>
            <a:endParaRPr lang="el-GR" dirty="0"/>
          </a:p>
        </p:txBody>
      </p:sp>
      <p:pic>
        <p:nvPicPr>
          <p:cNvPr id="3" name="Εικόνα 2">
            <a:extLst>
              <a:ext uri="{FF2B5EF4-FFF2-40B4-BE49-F238E27FC236}">
                <a16:creationId xmlns:a16="http://schemas.microsoft.com/office/drawing/2014/main" id="{BF040A33-8C8B-4EAF-96D8-3512C8475740}"/>
              </a:ext>
            </a:extLst>
          </p:cNvPr>
          <p:cNvPicPr>
            <a:picLocks noChangeAspect="1"/>
          </p:cNvPicPr>
          <p:nvPr/>
        </p:nvPicPr>
        <p:blipFill>
          <a:blip r:embed="rId3"/>
          <a:stretch>
            <a:fillRect/>
          </a:stretch>
        </p:blipFill>
        <p:spPr>
          <a:xfrm>
            <a:off x="509954" y="899288"/>
            <a:ext cx="5365221" cy="2863820"/>
          </a:xfrm>
          <a:prstGeom prst="rect">
            <a:avLst/>
          </a:prstGeom>
        </p:spPr>
      </p:pic>
      <p:pic>
        <p:nvPicPr>
          <p:cNvPr id="4" name="Εικόνα 3">
            <a:extLst>
              <a:ext uri="{FF2B5EF4-FFF2-40B4-BE49-F238E27FC236}">
                <a16:creationId xmlns:a16="http://schemas.microsoft.com/office/drawing/2014/main" id="{79C72352-A125-4EA1-9FE5-172BEADC3266}"/>
              </a:ext>
            </a:extLst>
          </p:cNvPr>
          <p:cNvPicPr/>
          <p:nvPr/>
        </p:nvPicPr>
        <p:blipFill>
          <a:blip r:embed="rId4"/>
          <a:stretch>
            <a:fillRect/>
          </a:stretch>
        </p:blipFill>
        <p:spPr>
          <a:xfrm>
            <a:off x="3192564" y="2771890"/>
            <a:ext cx="8852096" cy="3531406"/>
          </a:xfrm>
          <a:prstGeom prst="rect">
            <a:avLst/>
          </a:prstGeom>
        </p:spPr>
      </p:pic>
    </p:spTree>
    <p:extLst>
      <p:ext uri="{BB962C8B-B14F-4D97-AF65-F5344CB8AC3E}">
        <p14:creationId xmlns:p14="http://schemas.microsoft.com/office/powerpoint/2010/main" val="41049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CEBFDE-0ABF-46A8-B0A3-449C0CFAB0CE}"/>
              </a:ext>
            </a:extLst>
          </p:cNvPr>
          <p:cNvSpPr>
            <a:spLocks noGrp="1"/>
          </p:cNvSpPr>
          <p:nvPr>
            <p:ph type="title"/>
          </p:nvPr>
        </p:nvSpPr>
        <p:spPr>
          <a:xfrm>
            <a:off x="457200" y="136526"/>
            <a:ext cx="10896600" cy="866652"/>
          </a:xfrm>
        </p:spPr>
        <p:txBody>
          <a:bodyPr/>
          <a:lstStyle/>
          <a:p>
            <a:r>
              <a:rPr lang="en-US"/>
              <a:t>Mathematical Operators</a:t>
            </a:r>
            <a:endParaRPr lang="el-GR" dirty="0"/>
          </a:p>
        </p:txBody>
      </p:sp>
      <p:graphicFrame>
        <p:nvGraphicFramePr>
          <p:cNvPr id="3" name="Πίνακας 2">
            <a:extLst>
              <a:ext uri="{FF2B5EF4-FFF2-40B4-BE49-F238E27FC236}">
                <a16:creationId xmlns:a16="http://schemas.microsoft.com/office/drawing/2014/main" id="{5EA70A0B-07B5-4304-9FFB-44ABFFC04AF4}"/>
              </a:ext>
            </a:extLst>
          </p:cNvPr>
          <p:cNvGraphicFramePr>
            <a:graphicFrameLocks noGrp="1"/>
          </p:cNvGraphicFramePr>
          <p:nvPr>
            <p:extLst>
              <p:ext uri="{D42A27DB-BD31-4B8C-83A1-F6EECF244321}">
                <p14:modId xmlns:p14="http://schemas.microsoft.com/office/powerpoint/2010/main" val="700055054"/>
              </p:ext>
            </p:extLst>
          </p:nvPr>
        </p:nvGraphicFramePr>
        <p:xfrm>
          <a:off x="1805354" y="1699847"/>
          <a:ext cx="8581292" cy="2913253"/>
        </p:xfrm>
        <a:graphic>
          <a:graphicData uri="http://schemas.openxmlformats.org/drawingml/2006/table">
            <a:tbl>
              <a:tblPr firstRow="1" firstCol="1" bandRow="1">
                <a:tableStyleId>{5C22544A-7EE6-4342-B048-85BDC9FD1C3A}</a:tableStyleId>
              </a:tblPr>
              <a:tblGrid>
                <a:gridCol w="2095288">
                  <a:extLst>
                    <a:ext uri="{9D8B030D-6E8A-4147-A177-3AD203B41FA5}">
                      <a16:colId xmlns:a16="http://schemas.microsoft.com/office/drawing/2014/main" val="1618607440"/>
                    </a:ext>
                  </a:extLst>
                </a:gridCol>
                <a:gridCol w="3152815">
                  <a:extLst>
                    <a:ext uri="{9D8B030D-6E8A-4147-A177-3AD203B41FA5}">
                      <a16:colId xmlns:a16="http://schemas.microsoft.com/office/drawing/2014/main" val="547400468"/>
                    </a:ext>
                  </a:extLst>
                </a:gridCol>
                <a:gridCol w="3333189">
                  <a:extLst>
                    <a:ext uri="{9D8B030D-6E8A-4147-A177-3AD203B41FA5}">
                      <a16:colId xmlns:a16="http://schemas.microsoft.com/office/drawing/2014/main" val="263621073"/>
                    </a:ext>
                  </a:extLst>
                </a:gridCol>
              </a:tblGrid>
              <a:tr h="363229">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Operator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Example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Operation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5069752"/>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err="1">
                          <a:effectLst/>
                          <a:latin typeface="Verdana" panose="020B0604030504040204" pitchFamily="34" charset="0"/>
                          <a:ea typeface="Verdana" panose="020B0604030504040204" pitchFamily="34" charset="0"/>
                        </a:rPr>
                        <a:t>Addition</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3528791"/>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Subtraction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5284638"/>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Multiplication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4592602"/>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Division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537679"/>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Mod</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Mod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Modulo</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9628383"/>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Power</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Power(x,y) </a:t>
                      </a:r>
                      <a:r>
                        <a:rPr lang="en-US" sz="2800">
                          <a:effectLst/>
                          <a:latin typeface="Verdana" panose="020B0604030504040204" pitchFamily="34" charset="0"/>
                          <a:ea typeface="Verdana" panose="020B0604030504040204" pitchFamily="34" charset="0"/>
                        </a:rPr>
                        <a:t>  </a:t>
                      </a:r>
                      <a:r>
                        <a:rPr lang="el-GR" sz="2800">
                          <a:effectLst/>
                          <a:latin typeface="Verdana" panose="020B0604030504040204" pitchFamily="34" charset="0"/>
                          <a:ea typeface="Verdana" panose="020B0604030504040204" pitchFamily="34" charset="0"/>
                        </a:rPr>
                        <a:t>x</a:t>
                      </a:r>
                      <a:r>
                        <a:rPr lang="el-GR" sz="2800" baseline="30000">
                          <a:effectLst/>
                          <a:latin typeface="Verdana" panose="020B0604030504040204" pitchFamily="34" charset="0"/>
                          <a:ea typeface="Verdana" panose="020B0604030504040204" pitchFamily="34" charset="0"/>
                        </a:rPr>
                        <a:t>y</a:t>
                      </a:r>
                      <a:r>
                        <a:rPr lang="el-GR"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err="1">
                          <a:effectLst/>
                          <a:latin typeface="Verdana" panose="020B0604030504040204" pitchFamily="34" charset="0"/>
                          <a:ea typeface="Verdana" panose="020B0604030504040204" pitchFamily="34" charset="0"/>
                        </a:rPr>
                        <a:t>Power</a:t>
                      </a:r>
                      <a:r>
                        <a:rPr lang="el-GR" sz="2800" dirty="0">
                          <a:effectLst/>
                          <a:latin typeface="Verdana" panose="020B0604030504040204" pitchFamily="34" charset="0"/>
                          <a:ea typeface="Verdana" panose="020B0604030504040204" pitchFamily="34" charset="0"/>
                        </a:rPr>
                        <a:t> of</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1416183"/>
                  </a:ext>
                </a:extLst>
              </a:tr>
            </a:tbl>
          </a:graphicData>
        </a:graphic>
      </p:graphicFrame>
    </p:spTree>
    <p:extLst>
      <p:ext uri="{BB962C8B-B14F-4D97-AF65-F5344CB8AC3E}">
        <p14:creationId xmlns:p14="http://schemas.microsoft.com/office/powerpoint/2010/main" val="319304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409C52-C205-4655-AAAC-C0C993811531}"/>
              </a:ext>
            </a:extLst>
          </p:cNvPr>
          <p:cNvSpPr>
            <a:spLocks noGrp="1"/>
          </p:cNvSpPr>
          <p:nvPr>
            <p:ph type="title"/>
          </p:nvPr>
        </p:nvSpPr>
        <p:spPr>
          <a:xfrm>
            <a:off x="504092" y="136526"/>
            <a:ext cx="10849708" cy="866652"/>
          </a:xfrm>
        </p:spPr>
        <p:txBody>
          <a:bodyPr/>
          <a:lstStyle/>
          <a:p>
            <a:r>
              <a:rPr lang="en-US" dirty="0"/>
              <a:t>Examples</a:t>
            </a:r>
            <a:endParaRPr lang="el-GR" dirty="0"/>
          </a:p>
        </p:txBody>
      </p:sp>
      <p:sp>
        <p:nvSpPr>
          <p:cNvPr id="4" name="TextBox 3">
            <a:extLst>
              <a:ext uri="{FF2B5EF4-FFF2-40B4-BE49-F238E27FC236}">
                <a16:creationId xmlns:a16="http://schemas.microsoft.com/office/drawing/2014/main" id="{2DD62BAE-A1D6-4FE7-9FA6-29823D7355B8}"/>
              </a:ext>
            </a:extLst>
          </p:cNvPr>
          <p:cNvSpPr txBox="1"/>
          <p:nvPr/>
        </p:nvSpPr>
        <p:spPr>
          <a:xfrm>
            <a:off x="410307" y="1125416"/>
            <a:ext cx="8487508" cy="5016758"/>
          </a:xfrm>
          <a:prstGeom prst="rect">
            <a:avLst/>
          </a:prstGeom>
          <a:solidFill>
            <a:schemeClr val="bg1">
              <a:lumMod val="85000"/>
            </a:schemeClr>
          </a:solidFill>
        </p:spPr>
        <p:txBody>
          <a:bodyPr wrap="square">
            <a:spAutoFit/>
          </a:bodyPr>
          <a:lstStyle/>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Float</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40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20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30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90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30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Increase int A by 1</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41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Power(</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11, 2)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30</a:t>
            </a:r>
            <a:r>
              <a:rPr lang="en-US" sz="2000" baseline="30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900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1F4E79"/>
                </a:solidFill>
                <a:effectLst/>
                <a:latin typeface="Courier New" panose="02070309020205020404" pitchFamily="49" charset="0"/>
                <a:ea typeface="Calibri" panose="020F0502020204030204" pitchFamily="34" charset="0"/>
                <a:cs typeface="Liberation Serif" panose="02020603050405020304" pitchFamily="18" charset="0"/>
              </a:rPr>
              <a:t>mod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2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41 modulo 2</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1</a:t>
            </a: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7" name="TextBox 6">
            <a:extLst>
              <a:ext uri="{FF2B5EF4-FFF2-40B4-BE49-F238E27FC236}">
                <a16:creationId xmlns:a16="http://schemas.microsoft.com/office/drawing/2014/main" id="{9C2B879B-5063-4320-9973-A1666FF6F9CB}"/>
              </a:ext>
            </a:extLst>
          </p:cNvPr>
          <p:cNvSpPr txBox="1"/>
          <p:nvPr/>
        </p:nvSpPr>
        <p:spPr>
          <a:xfrm>
            <a:off x="8112368" y="2039561"/>
            <a:ext cx="2942493"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Log Screen</a:t>
            </a:r>
            <a:endParaRPr lang="el-GR" sz="2400" b="1" dirty="0">
              <a:latin typeface="Verdana" panose="020B0604030504040204" pitchFamily="34" charset="0"/>
              <a:ea typeface="Verdana" panose="020B0604030504040204" pitchFamily="34" charset="0"/>
            </a:endParaRPr>
          </a:p>
        </p:txBody>
      </p:sp>
      <p:pic>
        <p:nvPicPr>
          <p:cNvPr id="10" name="Εικόνα 9">
            <a:extLst>
              <a:ext uri="{FF2B5EF4-FFF2-40B4-BE49-F238E27FC236}">
                <a16:creationId xmlns:a16="http://schemas.microsoft.com/office/drawing/2014/main" id="{337DAD13-C009-4172-9AAB-1105C3A12BCC}"/>
              </a:ext>
            </a:extLst>
          </p:cNvPr>
          <p:cNvPicPr>
            <a:picLocks noChangeAspect="1"/>
          </p:cNvPicPr>
          <p:nvPr/>
        </p:nvPicPr>
        <p:blipFill>
          <a:blip r:embed="rId2"/>
          <a:stretch>
            <a:fillRect/>
          </a:stretch>
        </p:blipFill>
        <p:spPr>
          <a:xfrm>
            <a:off x="8229599" y="2562346"/>
            <a:ext cx="3694724" cy="3170237"/>
          </a:xfrm>
          <a:prstGeom prst="rect">
            <a:avLst/>
          </a:prstGeom>
        </p:spPr>
      </p:pic>
    </p:spTree>
    <p:extLst>
      <p:ext uri="{BB962C8B-B14F-4D97-AF65-F5344CB8AC3E}">
        <p14:creationId xmlns:p14="http://schemas.microsoft.com/office/powerpoint/2010/main" val="381981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84813A-A384-41B4-B266-16EFC9221B04}"/>
              </a:ext>
            </a:extLst>
          </p:cNvPr>
          <p:cNvSpPr>
            <a:spLocks noGrp="1"/>
          </p:cNvSpPr>
          <p:nvPr>
            <p:ph type="title"/>
          </p:nvPr>
        </p:nvSpPr>
        <p:spPr>
          <a:xfrm>
            <a:off x="492369" y="136526"/>
            <a:ext cx="10861431" cy="866652"/>
          </a:xfrm>
        </p:spPr>
        <p:txBody>
          <a:bodyPr/>
          <a:lstStyle/>
          <a:p>
            <a:r>
              <a:rPr lang="en-US" dirty="0"/>
              <a:t>Strings</a:t>
            </a:r>
            <a:endParaRPr lang="el-GR" dirty="0"/>
          </a:p>
        </p:txBody>
      </p:sp>
      <p:sp>
        <p:nvSpPr>
          <p:cNvPr id="4" name="TextBox 3">
            <a:extLst>
              <a:ext uri="{FF2B5EF4-FFF2-40B4-BE49-F238E27FC236}">
                <a16:creationId xmlns:a16="http://schemas.microsoft.com/office/drawing/2014/main" id="{4814C672-3CEB-4E0D-82DD-42C930D1ACEF}"/>
              </a:ext>
            </a:extLst>
          </p:cNvPr>
          <p:cNvSpPr txBox="1"/>
          <p:nvPr/>
        </p:nvSpPr>
        <p:spPr>
          <a:xfrm>
            <a:off x="973015" y="1385987"/>
            <a:ext cx="10245969" cy="2590517"/>
          </a:xfrm>
          <a:prstGeom prst="rect">
            <a:avLst/>
          </a:prstGeom>
          <a:noFill/>
        </p:spPr>
        <p:txBody>
          <a:bodyPr wrap="square">
            <a:spAutoFit/>
          </a:bodyPr>
          <a:lstStyle/>
          <a:p>
            <a:pPr algn="ctr">
              <a:lnSpc>
                <a:spcPct val="150000"/>
              </a:lnSpc>
            </a:pPr>
            <a:r>
              <a:rPr lang="en-US" sz="2800" dirty="0">
                <a:latin typeface="Verdana" panose="020B0604030504040204" pitchFamily="34" charset="0"/>
                <a:ea typeface="Verdana" panose="020B0604030504040204" pitchFamily="34" charset="0"/>
              </a:rPr>
              <a:t>In computer programming, a string is traditionally a sequence of characters, either as a literal constant or as variable. The latter may allow its elements to be mutated and the length changed, or it may be fixed.</a:t>
            </a:r>
            <a:endParaRPr lang="el-GR"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08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6B89A5C-491D-42C6-9D84-B344DECD6B71}"/>
              </a:ext>
            </a:extLst>
          </p:cNvPr>
          <p:cNvSpPr>
            <a:spLocks noGrp="1"/>
          </p:cNvSpPr>
          <p:nvPr>
            <p:ph type="title"/>
          </p:nvPr>
        </p:nvSpPr>
        <p:spPr>
          <a:xfrm>
            <a:off x="586153" y="136526"/>
            <a:ext cx="10767647" cy="866652"/>
          </a:xfrm>
        </p:spPr>
        <p:txBody>
          <a:bodyPr/>
          <a:lstStyle/>
          <a:p>
            <a:r>
              <a:rPr lang="en-US" dirty="0"/>
              <a:t>Working with Strings</a:t>
            </a:r>
            <a:endParaRPr lang="el-GR" dirty="0"/>
          </a:p>
        </p:txBody>
      </p:sp>
      <p:sp>
        <p:nvSpPr>
          <p:cNvPr id="4" name="TextBox 3">
            <a:extLst>
              <a:ext uri="{FF2B5EF4-FFF2-40B4-BE49-F238E27FC236}">
                <a16:creationId xmlns:a16="http://schemas.microsoft.com/office/drawing/2014/main" id="{65C54F3B-CA9C-46A0-897A-0A5B9AE54F7C}"/>
              </a:ext>
            </a:extLst>
          </p:cNvPr>
          <p:cNvSpPr txBox="1"/>
          <p:nvPr/>
        </p:nvSpPr>
        <p:spPr>
          <a:xfrm>
            <a:off x="586153" y="1193037"/>
            <a:ext cx="9284678" cy="5022080"/>
          </a:xfrm>
          <a:prstGeom prst="rect">
            <a:avLst/>
          </a:prstGeom>
          <a:solidFill>
            <a:schemeClr val="bg1">
              <a:lumMod val="85000"/>
            </a:schemeClr>
          </a:solidFill>
        </p:spPr>
        <p:txBody>
          <a:bodyPr wrap="square">
            <a:spAutoFit/>
          </a:bodyPr>
          <a:lstStyle/>
          <a:p>
            <a:pPr>
              <a:lnSpc>
                <a:spcPct val="107000"/>
              </a:lnSpc>
              <a:spcAft>
                <a:spcPts val="800"/>
              </a:spcAft>
            </a:pP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strSurName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“George”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strSurName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“Smith”</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 “ &amp;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strSurName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chemeClr val="accent6">
                    <a:lumMod val="50000"/>
                  </a:schemeClr>
                </a:solidFill>
                <a:effectLst/>
                <a:latin typeface="Courier New" panose="02070309020205020404" pitchFamily="49" charset="0"/>
                <a:ea typeface="Calibri" panose="020F0502020204030204" pitchFamily="34" charset="0"/>
                <a:cs typeface="Liberation Serif" panose="02020603050405020304" pitchFamily="18" charset="0"/>
              </a:rPr>
              <a:t>‘ shows George Smith in log screen</a:t>
            </a:r>
            <a:endParaRPr lang="el-GR" sz="2400" dirty="0">
              <a:solidFill>
                <a:schemeClr val="accent6">
                  <a:lumMod val="50000"/>
                </a:schemeClr>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strName2 as </a:t>
            </a: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strName2 = “John”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strName2 = strName2 &amp; “ Smith”</a:t>
            </a: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nvGrpSpPr>
          <p:cNvPr id="7" name="Ομάδα 6">
            <a:extLst>
              <a:ext uri="{FF2B5EF4-FFF2-40B4-BE49-F238E27FC236}">
                <a16:creationId xmlns:a16="http://schemas.microsoft.com/office/drawing/2014/main" id="{861AFA98-9C40-45D5-8308-4C97B5E2876E}"/>
              </a:ext>
            </a:extLst>
          </p:cNvPr>
          <p:cNvGrpSpPr/>
          <p:nvPr/>
        </p:nvGrpSpPr>
        <p:grpSpPr>
          <a:xfrm>
            <a:off x="586153" y="691596"/>
            <a:ext cx="7339789" cy="1028881"/>
            <a:chOff x="586153" y="687595"/>
            <a:chExt cx="7339789" cy="1372094"/>
          </a:xfrm>
        </p:grpSpPr>
        <p:sp>
          <p:nvSpPr>
            <p:cNvPr id="5" name="Ορθογώνιο: Στρογγύλεμα γωνιών 4">
              <a:extLst>
                <a:ext uri="{FF2B5EF4-FFF2-40B4-BE49-F238E27FC236}">
                  <a16:creationId xmlns:a16="http://schemas.microsoft.com/office/drawing/2014/main" id="{9A8A4142-CAA3-487B-905F-A49615AC697A}"/>
                </a:ext>
              </a:extLst>
            </p:cNvPr>
            <p:cNvSpPr/>
            <p:nvPr/>
          </p:nvSpPr>
          <p:spPr>
            <a:xfrm>
              <a:off x="586153" y="1193037"/>
              <a:ext cx="7069016" cy="866652"/>
            </a:xfrm>
            <a:custGeom>
              <a:avLst/>
              <a:gdLst>
                <a:gd name="connsiteX0" fmla="*/ 0 w 7069016"/>
                <a:gd name="connsiteY0" fmla="*/ 108314 h 649869"/>
                <a:gd name="connsiteX1" fmla="*/ 108314 w 7069016"/>
                <a:gd name="connsiteY1" fmla="*/ 0 h 649869"/>
                <a:gd name="connsiteX2" fmla="*/ 725029 w 7069016"/>
                <a:gd name="connsiteY2" fmla="*/ 0 h 649869"/>
                <a:gd name="connsiteX3" fmla="*/ 1341744 w 7069016"/>
                <a:gd name="connsiteY3" fmla="*/ 0 h 649869"/>
                <a:gd name="connsiteX4" fmla="*/ 2164030 w 7069016"/>
                <a:gd name="connsiteY4" fmla="*/ 0 h 649869"/>
                <a:gd name="connsiteX5" fmla="*/ 2780745 w 7069016"/>
                <a:gd name="connsiteY5" fmla="*/ 0 h 649869"/>
                <a:gd name="connsiteX6" fmla="*/ 3260412 w 7069016"/>
                <a:gd name="connsiteY6" fmla="*/ 0 h 649869"/>
                <a:gd name="connsiteX7" fmla="*/ 4014175 w 7069016"/>
                <a:gd name="connsiteY7" fmla="*/ 0 h 649869"/>
                <a:gd name="connsiteX8" fmla="*/ 4630890 w 7069016"/>
                <a:gd name="connsiteY8" fmla="*/ 0 h 649869"/>
                <a:gd name="connsiteX9" fmla="*/ 5110557 w 7069016"/>
                <a:gd name="connsiteY9" fmla="*/ 0 h 649869"/>
                <a:gd name="connsiteX10" fmla="*/ 5932844 w 7069016"/>
                <a:gd name="connsiteY10" fmla="*/ 0 h 649869"/>
                <a:gd name="connsiteX11" fmla="*/ 6960702 w 7069016"/>
                <a:gd name="connsiteY11" fmla="*/ 0 h 649869"/>
                <a:gd name="connsiteX12" fmla="*/ 7069016 w 7069016"/>
                <a:gd name="connsiteY12" fmla="*/ 108314 h 649869"/>
                <a:gd name="connsiteX13" fmla="*/ 7069016 w 7069016"/>
                <a:gd name="connsiteY13" fmla="*/ 541555 h 649869"/>
                <a:gd name="connsiteX14" fmla="*/ 6960702 w 7069016"/>
                <a:gd name="connsiteY14" fmla="*/ 649869 h 649869"/>
                <a:gd name="connsiteX15" fmla="*/ 6481035 w 7069016"/>
                <a:gd name="connsiteY15" fmla="*/ 649869 h 649869"/>
                <a:gd name="connsiteX16" fmla="*/ 5932844 w 7069016"/>
                <a:gd name="connsiteY16" fmla="*/ 649869 h 649869"/>
                <a:gd name="connsiteX17" fmla="*/ 5110557 w 7069016"/>
                <a:gd name="connsiteY17" fmla="*/ 649869 h 649869"/>
                <a:gd name="connsiteX18" fmla="*/ 4562366 w 7069016"/>
                <a:gd name="connsiteY18" fmla="*/ 649869 h 649869"/>
                <a:gd name="connsiteX19" fmla="*/ 4082699 w 7069016"/>
                <a:gd name="connsiteY19" fmla="*/ 649869 h 649869"/>
                <a:gd name="connsiteX20" fmla="*/ 3328936 w 7069016"/>
                <a:gd name="connsiteY20" fmla="*/ 649869 h 649869"/>
                <a:gd name="connsiteX21" fmla="*/ 2643698 w 7069016"/>
                <a:gd name="connsiteY21" fmla="*/ 649869 h 649869"/>
                <a:gd name="connsiteX22" fmla="*/ 2026983 w 7069016"/>
                <a:gd name="connsiteY22" fmla="*/ 649869 h 649869"/>
                <a:gd name="connsiteX23" fmla="*/ 1547315 w 7069016"/>
                <a:gd name="connsiteY23" fmla="*/ 649869 h 649869"/>
                <a:gd name="connsiteX24" fmla="*/ 793553 w 7069016"/>
                <a:gd name="connsiteY24" fmla="*/ 649869 h 649869"/>
                <a:gd name="connsiteX25" fmla="*/ 108314 w 7069016"/>
                <a:gd name="connsiteY25" fmla="*/ 649869 h 649869"/>
                <a:gd name="connsiteX26" fmla="*/ 0 w 7069016"/>
                <a:gd name="connsiteY26" fmla="*/ 541555 h 649869"/>
                <a:gd name="connsiteX27" fmla="*/ 0 w 7069016"/>
                <a:gd name="connsiteY27" fmla="*/ 108314 h 64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649869" extrusionOk="0">
                  <a:moveTo>
                    <a:pt x="0" y="108314"/>
                  </a:moveTo>
                  <a:cubicBezTo>
                    <a:pt x="5274" y="46035"/>
                    <a:pt x="37978" y="2169"/>
                    <a:pt x="108314" y="0"/>
                  </a:cubicBezTo>
                  <a:cubicBezTo>
                    <a:pt x="334257" y="4323"/>
                    <a:pt x="573414" y="29538"/>
                    <a:pt x="725029" y="0"/>
                  </a:cubicBezTo>
                  <a:cubicBezTo>
                    <a:pt x="876645" y="-29538"/>
                    <a:pt x="1104142" y="22070"/>
                    <a:pt x="1341744" y="0"/>
                  </a:cubicBezTo>
                  <a:cubicBezTo>
                    <a:pt x="1579347" y="-22070"/>
                    <a:pt x="1988872" y="18879"/>
                    <a:pt x="2164030" y="0"/>
                  </a:cubicBezTo>
                  <a:cubicBezTo>
                    <a:pt x="2339188" y="-18879"/>
                    <a:pt x="2651237" y="-4582"/>
                    <a:pt x="2780745" y="0"/>
                  </a:cubicBezTo>
                  <a:cubicBezTo>
                    <a:pt x="2910253" y="4582"/>
                    <a:pt x="3137159" y="23401"/>
                    <a:pt x="3260412" y="0"/>
                  </a:cubicBezTo>
                  <a:cubicBezTo>
                    <a:pt x="3383665" y="-23401"/>
                    <a:pt x="3757463" y="-13463"/>
                    <a:pt x="4014175" y="0"/>
                  </a:cubicBezTo>
                  <a:cubicBezTo>
                    <a:pt x="4270887" y="13463"/>
                    <a:pt x="4464901" y="12383"/>
                    <a:pt x="4630890" y="0"/>
                  </a:cubicBezTo>
                  <a:cubicBezTo>
                    <a:pt x="4796879" y="-12383"/>
                    <a:pt x="4910738" y="11110"/>
                    <a:pt x="5110557" y="0"/>
                  </a:cubicBezTo>
                  <a:cubicBezTo>
                    <a:pt x="5310376" y="-11110"/>
                    <a:pt x="5551997" y="-1484"/>
                    <a:pt x="5932844" y="0"/>
                  </a:cubicBezTo>
                  <a:cubicBezTo>
                    <a:pt x="6313691" y="1484"/>
                    <a:pt x="6549442" y="46825"/>
                    <a:pt x="6960702" y="0"/>
                  </a:cubicBezTo>
                  <a:cubicBezTo>
                    <a:pt x="7025774" y="-8577"/>
                    <a:pt x="7075862" y="58082"/>
                    <a:pt x="7069016" y="108314"/>
                  </a:cubicBezTo>
                  <a:cubicBezTo>
                    <a:pt x="7080612" y="281152"/>
                    <a:pt x="7049995" y="424285"/>
                    <a:pt x="7069016" y="541555"/>
                  </a:cubicBezTo>
                  <a:cubicBezTo>
                    <a:pt x="7065854" y="600738"/>
                    <a:pt x="7028904" y="638031"/>
                    <a:pt x="6960702" y="649869"/>
                  </a:cubicBezTo>
                  <a:cubicBezTo>
                    <a:pt x="6810538" y="629265"/>
                    <a:pt x="6708911" y="644207"/>
                    <a:pt x="6481035" y="649869"/>
                  </a:cubicBezTo>
                  <a:cubicBezTo>
                    <a:pt x="6253159" y="655531"/>
                    <a:pt x="6112974" y="624177"/>
                    <a:pt x="5932844" y="649869"/>
                  </a:cubicBezTo>
                  <a:cubicBezTo>
                    <a:pt x="5752714" y="675561"/>
                    <a:pt x="5457400" y="679658"/>
                    <a:pt x="5110557" y="649869"/>
                  </a:cubicBezTo>
                  <a:cubicBezTo>
                    <a:pt x="4763714" y="620080"/>
                    <a:pt x="4750474" y="635913"/>
                    <a:pt x="4562366" y="649869"/>
                  </a:cubicBezTo>
                  <a:cubicBezTo>
                    <a:pt x="4374258" y="663825"/>
                    <a:pt x="4191657" y="661136"/>
                    <a:pt x="4082699" y="649869"/>
                  </a:cubicBezTo>
                  <a:cubicBezTo>
                    <a:pt x="3973741" y="638602"/>
                    <a:pt x="3651723" y="616235"/>
                    <a:pt x="3328936" y="649869"/>
                  </a:cubicBezTo>
                  <a:cubicBezTo>
                    <a:pt x="3006149" y="683503"/>
                    <a:pt x="2971926" y="633507"/>
                    <a:pt x="2643698" y="649869"/>
                  </a:cubicBezTo>
                  <a:cubicBezTo>
                    <a:pt x="2315470" y="666231"/>
                    <a:pt x="2192939" y="669560"/>
                    <a:pt x="2026983" y="649869"/>
                  </a:cubicBezTo>
                  <a:cubicBezTo>
                    <a:pt x="1861028" y="630178"/>
                    <a:pt x="1689569" y="634972"/>
                    <a:pt x="1547315" y="649869"/>
                  </a:cubicBezTo>
                  <a:cubicBezTo>
                    <a:pt x="1405061" y="664766"/>
                    <a:pt x="1024619" y="633146"/>
                    <a:pt x="793553" y="649869"/>
                  </a:cubicBezTo>
                  <a:cubicBezTo>
                    <a:pt x="562487" y="666592"/>
                    <a:pt x="386724" y="631249"/>
                    <a:pt x="108314" y="649869"/>
                  </a:cubicBezTo>
                  <a:cubicBezTo>
                    <a:pt x="53080" y="650390"/>
                    <a:pt x="-3043" y="608607"/>
                    <a:pt x="0" y="541555"/>
                  </a:cubicBezTo>
                  <a:cubicBezTo>
                    <a:pt x="-19024" y="351202"/>
                    <a:pt x="1367" y="225115"/>
                    <a:pt x="0" y="108314"/>
                  </a:cubicBezTo>
                  <a:close/>
                </a:path>
              </a:pathLst>
            </a:custGeom>
            <a:noFill/>
            <a:ln w="38100">
              <a:solidFill>
                <a:srgbClr val="FF0000"/>
              </a:solidFill>
              <a:extLst>
                <a:ext uri="{C807C97D-BFC1-408E-A445-0C87EB9F89A2}">
                  <ask:lineSketchStyleProps xmlns:ask="http://schemas.microsoft.com/office/drawing/2018/sketchyshapes" sd="13367618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F0D1A4F-4B8A-41BB-A498-DBA5D98FE89D}"/>
                </a:ext>
              </a:extLst>
            </p:cNvPr>
            <p:cNvSpPr txBox="1"/>
            <p:nvPr/>
          </p:nvSpPr>
          <p:spPr>
            <a:xfrm>
              <a:off x="5424936" y="687595"/>
              <a:ext cx="2501006" cy="461665"/>
            </a:xfrm>
            <a:prstGeom prst="rect">
              <a:avLst/>
            </a:prstGeom>
            <a:noFill/>
          </p:spPr>
          <p:txBody>
            <a:bodyPr wrap="none" rtlCol="0">
              <a:spAutoFit/>
            </a:bodyPr>
            <a:lstStyle/>
            <a:p>
              <a:r>
                <a:rPr lang="en-US" sz="2400" dirty="0">
                  <a:solidFill>
                    <a:srgbClr val="FF0000"/>
                  </a:solidFill>
                </a:rPr>
                <a:t>Declaring 2 Strings</a:t>
              </a:r>
              <a:endParaRPr lang="el-GR" sz="2400" dirty="0">
                <a:solidFill>
                  <a:srgbClr val="FF0000"/>
                </a:solidFill>
              </a:endParaRPr>
            </a:p>
          </p:txBody>
        </p:sp>
      </p:grpSp>
      <p:grpSp>
        <p:nvGrpSpPr>
          <p:cNvPr id="11" name="Ομάδα 10">
            <a:extLst>
              <a:ext uri="{FF2B5EF4-FFF2-40B4-BE49-F238E27FC236}">
                <a16:creationId xmlns:a16="http://schemas.microsoft.com/office/drawing/2014/main" id="{D2A58682-6284-4B93-B6E2-7046F59A3AFD}"/>
              </a:ext>
            </a:extLst>
          </p:cNvPr>
          <p:cNvGrpSpPr/>
          <p:nvPr/>
        </p:nvGrpSpPr>
        <p:grpSpPr>
          <a:xfrm>
            <a:off x="586153" y="1719953"/>
            <a:ext cx="7069016" cy="866652"/>
            <a:chOff x="586153" y="2059689"/>
            <a:chExt cx="7069016" cy="866652"/>
          </a:xfrm>
        </p:grpSpPr>
        <p:sp>
          <p:nvSpPr>
            <p:cNvPr id="9" name="Ορθογώνιο: Στρογγύλεμα γωνιών 8">
              <a:extLst>
                <a:ext uri="{FF2B5EF4-FFF2-40B4-BE49-F238E27FC236}">
                  <a16:creationId xmlns:a16="http://schemas.microsoft.com/office/drawing/2014/main" id="{BA8BE391-E15B-47FE-B238-54DC298D2741}"/>
                </a:ext>
              </a:extLst>
            </p:cNvPr>
            <p:cNvSpPr/>
            <p:nvPr/>
          </p:nvSpPr>
          <p:spPr>
            <a:xfrm>
              <a:off x="586153" y="2059689"/>
              <a:ext cx="7069016" cy="866652"/>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3FD026B9-A8C9-4302-98AA-B8EE61939367}"/>
                </a:ext>
              </a:extLst>
            </p:cNvPr>
            <p:cNvSpPr txBox="1"/>
            <p:nvPr/>
          </p:nvSpPr>
          <p:spPr>
            <a:xfrm>
              <a:off x="4667748" y="2249548"/>
              <a:ext cx="2987421" cy="461665"/>
            </a:xfrm>
            <a:prstGeom prst="rect">
              <a:avLst/>
            </a:prstGeom>
            <a:noFill/>
          </p:spPr>
          <p:txBody>
            <a:bodyPr wrap="none" rtlCol="0">
              <a:spAutoFit/>
            </a:bodyPr>
            <a:lstStyle/>
            <a:p>
              <a:r>
                <a:rPr lang="en-US" sz="2400" dirty="0" err="1">
                  <a:solidFill>
                    <a:srgbClr val="FF0000"/>
                  </a:solidFill>
                </a:rPr>
                <a:t>Asing</a:t>
              </a:r>
              <a:r>
                <a:rPr lang="en-US" sz="2400" dirty="0">
                  <a:solidFill>
                    <a:srgbClr val="FF0000"/>
                  </a:solidFill>
                </a:rPr>
                <a:t> Values to Strings</a:t>
              </a:r>
              <a:endParaRPr lang="el-GR" sz="2400" dirty="0">
                <a:solidFill>
                  <a:srgbClr val="FF0000"/>
                </a:solidFill>
              </a:endParaRPr>
            </a:p>
          </p:txBody>
        </p:sp>
      </p:grpSp>
      <p:grpSp>
        <p:nvGrpSpPr>
          <p:cNvPr id="12" name="Ομάδα 11">
            <a:extLst>
              <a:ext uri="{FF2B5EF4-FFF2-40B4-BE49-F238E27FC236}">
                <a16:creationId xmlns:a16="http://schemas.microsoft.com/office/drawing/2014/main" id="{9020E404-CECD-4CD1-9939-167078479993}"/>
              </a:ext>
            </a:extLst>
          </p:cNvPr>
          <p:cNvGrpSpPr/>
          <p:nvPr/>
        </p:nvGrpSpPr>
        <p:grpSpPr>
          <a:xfrm>
            <a:off x="586153" y="3386632"/>
            <a:ext cx="10273859" cy="634889"/>
            <a:chOff x="586153" y="2002569"/>
            <a:chExt cx="9894844" cy="923772"/>
          </a:xfrm>
        </p:grpSpPr>
        <p:sp>
          <p:nvSpPr>
            <p:cNvPr id="13" name="Ορθογώνιο: Στρογγύλεμα γωνιών 12">
              <a:extLst>
                <a:ext uri="{FF2B5EF4-FFF2-40B4-BE49-F238E27FC236}">
                  <a16:creationId xmlns:a16="http://schemas.microsoft.com/office/drawing/2014/main" id="{FCCC53EF-6CE1-4F04-A7AD-2281DBFF3DF6}"/>
                </a:ext>
              </a:extLst>
            </p:cNvPr>
            <p:cNvSpPr/>
            <p:nvPr/>
          </p:nvSpPr>
          <p:spPr>
            <a:xfrm>
              <a:off x="586153" y="2059689"/>
              <a:ext cx="7069016" cy="866652"/>
            </a:xfrm>
            <a:custGeom>
              <a:avLst/>
              <a:gdLst>
                <a:gd name="connsiteX0" fmla="*/ 0 w 7339789"/>
                <a:gd name="connsiteY0" fmla="*/ 99274 h 595631"/>
                <a:gd name="connsiteX1" fmla="*/ 99274 w 7339789"/>
                <a:gd name="connsiteY1" fmla="*/ 0 h 595631"/>
                <a:gd name="connsiteX2" fmla="*/ 677065 w 7339789"/>
                <a:gd name="connsiteY2" fmla="*/ 0 h 595631"/>
                <a:gd name="connsiteX3" fmla="*/ 1254857 w 7339789"/>
                <a:gd name="connsiteY3" fmla="*/ 0 h 595631"/>
                <a:gd name="connsiteX4" fmla="*/ 2046885 w 7339789"/>
                <a:gd name="connsiteY4" fmla="*/ 0 h 595631"/>
                <a:gd name="connsiteX5" fmla="*/ 2624676 w 7339789"/>
                <a:gd name="connsiteY5" fmla="*/ 0 h 595631"/>
                <a:gd name="connsiteX6" fmla="*/ 3059643 w 7339789"/>
                <a:gd name="connsiteY6" fmla="*/ 0 h 595631"/>
                <a:gd name="connsiteX7" fmla="*/ 3780259 w 7339789"/>
                <a:gd name="connsiteY7" fmla="*/ 0 h 595631"/>
                <a:gd name="connsiteX8" fmla="*/ 4358050 w 7339789"/>
                <a:gd name="connsiteY8" fmla="*/ 0 h 595631"/>
                <a:gd name="connsiteX9" fmla="*/ 4793017 w 7339789"/>
                <a:gd name="connsiteY9" fmla="*/ 0 h 595631"/>
                <a:gd name="connsiteX10" fmla="*/ 5585045 w 7339789"/>
                <a:gd name="connsiteY10" fmla="*/ 0 h 595631"/>
                <a:gd name="connsiteX11" fmla="*/ 6091424 w 7339789"/>
                <a:gd name="connsiteY11" fmla="*/ 0 h 595631"/>
                <a:gd name="connsiteX12" fmla="*/ 7240515 w 7339789"/>
                <a:gd name="connsiteY12" fmla="*/ 0 h 595631"/>
                <a:gd name="connsiteX13" fmla="*/ 7339789 w 7339789"/>
                <a:gd name="connsiteY13" fmla="*/ 99274 h 595631"/>
                <a:gd name="connsiteX14" fmla="*/ 7339789 w 7339789"/>
                <a:gd name="connsiteY14" fmla="*/ 496357 h 595631"/>
                <a:gd name="connsiteX15" fmla="*/ 7240515 w 7339789"/>
                <a:gd name="connsiteY15" fmla="*/ 595631 h 595631"/>
                <a:gd name="connsiteX16" fmla="*/ 6448486 w 7339789"/>
                <a:gd name="connsiteY16" fmla="*/ 595631 h 595631"/>
                <a:gd name="connsiteX17" fmla="*/ 5656458 w 7339789"/>
                <a:gd name="connsiteY17" fmla="*/ 595631 h 595631"/>
                <a:gd name="connsiteX18" fmla="*/ 5150079 w 7339789"/>
                <a:gd name="connsiteY18" fmla="*/ 595631 h 595631"/>
                <a:gd name="connsiteX19" fmla="*/ 4715113 w 7339789"/>
                <a:gd name="connsiteY19" fmla="*/ 595631 h 595631"/>
                <a:gd name="connsiteX20" fmla="*/ 3994496 w 7339789"/>
                <a:gd name="connsiteY20" fmla="*/ 595631 h 595631"/>
                <a:gd name="connsiteX21" fmla="*/ 3345293 w 7339789"/>
                <a:gd name="connsiteY21" fmla="*/ 595631 h 595631"/>
                <a:gd name="connsiteX22" fmla="*/ 2767501 w 7339789"/>
                <a:gd name="connsiteY22" fmla="*/ 595631 h 595631"/>
                <a:gd name="connsiteX23" fmla="*/ 2332535 w 7339789"/>
                <a:gd name="connsiteY23" fmla="*/ 595631 h 595631"/>
                <a:gd name="connsiteX24" fmla="*/ 1611919 w 7339789"/>
                <a:gd name="connsiteY24" fmla="*/ 595631 h 595631"/>
                <a:gd name="connsiteX25" fmla="*/ 1105540 w 7339789"/>
                <a:gd name="connsiteY25" fmla="*/ 595631 h 595631"/>
                <a:gd name="connsiteX26" fmla="*/ 99274 w 7339789"/>
                <a:gd name="connsiteY26" fmla="*/ 595631 h 595631"/>
                <a:gd name="connsiteX27" fmla="*/ 0 w 7339789"/>
                <a:gd name="connsiteY27" fmla="*/ 496357 h 595631"/>
                <a:gd name="connsiteX28" fmla="*/ 0 w 7339789"/>
                <a:gd name="connsiteY28" fmla="*/ 99274 h 59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39789" h="595631" extrusionOk="0">
                  <a:moveTo>
                    <a:pt x="0" y="99274"/>
                  </a:moveTo>
                  <a:cubicBezTo>
                    <a:pt x="11255" y="39199"/>
                    <a:pt x="42425" y="417"/>
                    <a:pt x="99274" y="0"/>
                  </a:cubicBezTo>
                  <a:cubicBezTo>
                    <a:pt x="236911" y="-20961"/>
                    <a:pt x="409028" y="25214"/>
                    <a:pt x="677065" y="0"/>
                  </a:cubicBezTo>
                  <a:cubicBezTo>
                    <a:pt x="945102" y="-25214"/>
                    <a:pt x="1047491" y="-2913"/>
                    <a:pt x="1254857" y="0"/>
                  </a:cubicBezTo>
                  <a:cubicBezTo>
                    <a:pt x="1462223" y="2913"/>
                    <a:pt x="1860096" y="-30473"/>
                    <a:pt x="2046885" y="0"/>
                  </a:cubicBezTo>
                  <a:cubicBezTo>
                    <a:pt x="2233674" y="30473"/>
                    <a:pt x="2370995" y="-6846"/>
                    <a:pt x="2624676" y="0"/>
                  </a:cubicBezTo>
                  <a:cubicBezTo>
                    <a:pt x="2878357" y="6846"/>
                    <a:pt x="2854380" y="-19689"/>
                    <a:pt x="3059643" y="0"/>
                  </a:cubicBezTo>
                  <a:cubicBezTo>
                    <a:pt x="3264906" y="19689"/>
                    <a:pt x="3556147" y="14434"/>
                    <a:pt x="3780259" y="0"/>
                  </a:cubicBezTo>
                  <a:cubicBezTo>
                    <a:pt x="4004371" y="-14434"/>
                    <a:pt x="4150991" y="3283"/>
                    <a:pt x="4358050" y="0"/>
                  </a:cubicBezTo>
                  <a:cubicBezTo>
                    <a:pt x="4565109" y="-3283"/>
                    <a:pt x="4654719" y="1181"/>
                    <a:pt x="4793017" y="0"/>
                  </a:cubicBezTo>
                  <a:cubicBezTo>
                    <a:pt x="4931315" y="-1181"/>
                    <a:pt x="5421277" y="37709"/>
                    <a:pt x="5585045" y="0"/>
                  </a:cubicBezTo>
                  <a:cubicBezTo>
                    <a:pt x="5748813" y="-37709"/>
                    <a:pt x="5937488" y="24231"/>
                    <a:pt x="6091424" y="0"/>
                  </a:cubicBezTo>
                  <a:cubicBezTo>
                    <a:pt x="6245360" y="-24231"/>
                    <a:pt x="7006415" y="5051"/>
                    <a:pt x="7240515" y="0"/>
                  </a:cubicBezTo>
                  <a:cubicBezTo>
                    <a:pt x="7291541" y="-2592"/>
                    <a:pt x="7352375" y="44944"/>
                    <a:pt x="7339789" y="99274"/>
                  </a:cubicBezTo>
                  <a:cubicBezTo>
                    <a:pt x="7351328" y="288436"/>
                    <a:pt x="7335154" y="326102"/>
                    <a:pt x="7339789" y="496357"/>
                  </a:cubicBezTo>
                  <a:cubicBezTo>
                    <a:pt x="7342985" y="562700"/>
                    <a:pt x="7296771" y="593469"/>
                    <a:pt x="7240515" y="595631"/>
                  </a:cubicBezTo>
                  <a:cubicBezTo>
                    <a:pt x="7056160" y="606505"/>
                    <a:pt x="6777528" y="590397"/>
                    <a:pt x="6448486" y="595631"/>
                  </a:cubicBezTo>
                  <a:cubicBezTo>
                    <a:pt x="6119444" y="600865"/>
                    <a:pt x="5819789" y="595917"/>
                    <a:pt x="5656458" y="595631"/>
                  </a:cubicBezTo>
                  <a:cubicBezTo>
                    <a:pt x="5493127" y="595345"/>
                    <a:pt x="5313639" y="608715"/>
                    <a:pt x="5150079" y="595631"/>
                  </a:cubicBezTo>
                  <a:cubicBezTo>
                    <a:pt x="4986519" y="582547"/>
                    <a:pt x="4823941" y="599908"/>
                    <a:pt x="4715113" y="595631"/>
                  </a:cubicBezTo>
                  <a:cubicBezTo>
                    <a:pt x="4606285" y="591354"/>
                    <a:pt x="4144891" y="569167"/>
                    <a:pt x="3994496" y="595631"/>
                  </a:cubicBezTo>
                  <a:cubicBezTo>
                    <a:pt x="3844101" y="622095"/>
                    <a:pt x="3536710" y="625256"/>
                    <a:pt x="3345293" y="595631"/>
                  </a:cubicBezTo>
                  <a:cubicBezTo>
                    <a:pt x="3153876" y="566006"/>
                    <a:pt x="3046086" y="617703"/>
                    <a:pt x="2767501" y="595631"/>
                  </a:cubicBezTo>
                  <a:cubicBezTo>
                    <a:pt x="2488916" y="573559"/>
                    <a:pt x="2482491" y="589159"/>
                    <a:pt x="2332535" y="595631"/>
                  </a:cubicBezTo>
                  <a:cubicBezTo>
                    <a:pt x="2182579" y="602103"/>
                    <a:pt x="1844890" y="561683"/>
                    <a:pt x="1611919" y="595631"/>
                  </a:cubicBezTo>
                  <a:cubicBezTo>
                    <a:pt x="1378948" y="629579"/>
                    <a:pt x="1286167" y="607286"/>
                    <a:pt x="1105540" y="595631"/>
                  </a:cubicBezTo>
                  <a:cubicBezTo>
                    <a:pt x="924913" y="583976"/>
                    <a:pt x="302890" y="590635"/>
                    <a:pt x="99274" y="595631"/>
                  </a:cubicBezTo>
                  <a:cubicBezTo>
                    <a:pt x="51305" y="592207"/>
                    <a:pt x="-1865" y="540386"/>
                    <a:pt x="0" y="496357"/>
                  </a:cubicBezTo>
                  <a:cubicBezTo>
                    <a:pt x="-17156" y="404603"/>
                    <a:pt x="514" y="182050"/>
                    <a:pt x="0" y="99274"/>
                  </a:cubicBezTo>
                  <a:close/>
                </a:path>
              </a:pathLst>
            </a:custGeom>
            <a:noFill/>
            <a:ln w="38100">
              <a:solidFill>
                <a:srgbClr val="FF0000"/>
              </a:solidFill>
              <a:extLst>
                <a:ext uri="{C807C97D-BFC1-408E-A445-0C87EB9F89A2}">
                  <ask:lineSketchStyleProps xmlns:ask="http://schemas.microsoft.com/office/drawing/2018/sketchyshapes" sd="13367618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u="sng"/>
            </a:p>
          </p:txBody>
        </p:sp>
        <p:sp>
          <p:nvSpPr>
            <p:cNvPr id="14" name="TextBox 13">
              <a:extLst>
                <a:ext uri="{FF2B5EF4-FFF2-40B4-BE49-F238E27FC236}">
                  <a16:creationId xmlns:a16="http://schemas.microsoft.com/office/drawing/2014/main" id="{F27CFE64-0419-4E10-B9CD-4B52C1035F85}"/>
                </a:ext>
              </a:extLst>
            </p:cNvPr>
            <p:cNvSpPr txBox="1"/>
            <p:nvPr/>
          </p:nvSpPr>
          <p:spPr>
            <a:xfrm>
              <a:off x="7790656" y="2002569"/>
              <a:ext cx="2690341" cy="671729"/>
            </a:xfrm>
            <a:prstGeom prst="rect">
              <a:avLst/>
            </a:prstGeom>
            <a:noFill/>
          </p:spPr>
          <p:txBody>
            <a:bodyPr wrap="none" rtlCol="0">
              <a:spAutoFit/>
            </a:bodyPr>
            <a:lstStyle/>
            <a:p>
              <a:r>
                <a:rPr lang="en-US" sz="2400" dirty="0">
                  <a:solidFill>
                    <a:srgbClr val="FF0000"/>
                  </a:solidFill>
                </a:rPr>
                <a:t>Join Strings into New</a:t>
              </a:r>
              <a:endParaRPr lang="el-GR" sz="2400" dirty="0">
                <a:solidFill>
                  <a:srgbClr val="FF0000"/>
                </a:solidFill>
              </a:endParaRPr>
            </a:p>
          </p:txBody>
        </p:sp>
      </p:grpSp>
    </p:spTree>
    <p:extLst>
      <p:ext uri="{BB962C8B-B14F-4D97-AF65-F5344CB8AC3E}">
        <p14:creationId xmlns:p14="http://schemas.microsoft.com/office/powerpoint/2010/main" val="228318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42847986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5F7C1C-874F-4872-B7A1-AC7537F4A292}"/>
              </a:ext>
            </a:extLst>
          </p:cNvPr>
          <p:cNvSpPr>
            <a:spLocks noGrp="1"/>
          </p:cNvSpPr>
          <p:nvPr>
            <p:ph type="title"/>
          </p:nvPr>
        </p:nvSpPr>
        <p:spPr>
          <a:xfrm>
            <a:off x="457200" y="46841"/>
            <a:ext cx="10744200" cy="866652"/>
          </a:xfrm>
        </p:spPr>
        <p:txBody>
          <a:bodyPr/>
          <a:lstStyle/>
          <a:p>
            <a:r>
              <a:rPr lang="en-US" dirty="0"/>
              <a:t>String Functions</a:t>
            </a:r>
            <a:endParaRPr lang="el-GR" dirty="0"/>
          </a:p>
        </p:txBody>
      </p:sp>
      <p:sp>
        <p:nvSpPr>
          <p:cNvPr id="5" name="TextBox 4">
            <a:extLst>
              <a:ext uri="{FF2B5EF4-FFF2-40B4-BE49-F238E27FC236}">
                <a16:creationId xmlns:a16="http://schemas.microsoft.com/office/drawing/2014/main" id="{C7159B1D-4421-4331-8C4F-097B0D934355}"/>
              </a:ext>
            </a:extLst>
          </p:cNvPr>
          <p:cNvSpPr txBox="1"/>
          <p:nvPr/>
        </p:nvSpPr>
        <p:spPr>
          <a:xfrm>
            <a:off x="594359" y="1577651"/>
            <a:ext cx="7325361" cy="4093428"/>
          </a:xfrm>
          <a:prstGeom prst="rect">
            <a:avLst/>
          </a:prstGeom>
          <a:solidFill>
            <a:schemeClr val="tx1">
              <a:lumMod val="95000"/>
              <a:lumOff val="5000"/>
            </a:schemeClr>
          </a:solidFill>
        </p:spPr>
        <p:txBody>
          <a:bodyPr wrap="square">
            <a:spAutoFit/>
          </a:bodyPr>
          <a:lstStyle/>
          <a:p>
            <a:r>
              <a:rPr lang="en-US" sz="2000" dirty="0">
                <a:solidFill>
                  <a:srgbClr val="93C763"/>
                </a:solidFill>
                <a:latin typeface="Courier New" panose="02070309020205020404" pitchFamily="49" charset="0"/>
                <a:cs typeface="Courier New" panose="02070309020205020404" pitchFamily="49" charset="0"/>
              </a:rPr>
              <a:t>Private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strSurName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93C763"/>
                </a:solidFill>
                <a:latin typeface="Courier New" panose="02070309020205020404" pitchFamily="49" charset="0"/>
                <a:cs typeface="Courier New" panose="02070309020205020404" pitchFamily="49" charset="0"/>
              </a:rPr>
              <a:t>As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78CB1"/>
                </a:solidFill>
                <a:latin typeface="Courier New" panose="02070309020205020404" pitchFamily="49" charset="0"/>
                <a:cs typeface="Courier New" panose="02070309020205020404" pitchFamily="49" charset="0"/>
              </a:rPr>
              <a:t>String</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Private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93C763"/>
                </a:solidFill>
                <a:latin typeface="Courier New" panose="02070309020205020404" pitchFamily="49" charset="0"/>
                <a:cs typeface="Courier New" panose="02070309020205020404" pitchFamily="49" charset="0"/>
              </a:rPr>
              <a:t>As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78CB1"/>
                </a:solidFill>
                <a:latin typeface="Courier New" panose="02070309020205020404" pitchFamily="49" charset="0"/>
                <a:cs typeface="Courier New" panose="02070309020205020404" pitchFamily="49" charset="0"/>
              </a:rPr>
              <a:t>String</a:t>
            </a:r>
            <a:endParaRPr lang="en-US" sz="2000" dirty="0">
              <a:solidFill>
                <a:srgbClr val="000000"/>
              </a:solidFill>
              <a:latin typeface="Courier New" panose="02070309020205020404" pitchFamily="49" charset="0"/>
              <a:cs typeface="Courier New" panose="02070309020205020404" pitchFamily="49" charset="0"/>
            </a:endParaRPr>
          </a:p>
          <a:p>
            <a:endParaRPr lang="el-GR" sz="2000" dirty="0">
              <a:solidFill>
                <a:srgbClr val="000000"/>
              </a:solidFill>
              <a:latin typeface="Courier New" panose="02070309020205020404" pitchFamily="49" charset="0"/>
              <a:cs typeface="Courier New" panose="02070309020205020404" pitchFamily="49" charset="0"/>
            </a:endParaRPr>
          </a:p>
          <a:p>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"John"</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err="1">
                <a:solidFill>
                  <a:srgbClr val="C8C8C8"/>
                </a:solidFill>
                <a:latin typeface="Courier New" panose="02070309020205020404" pitchFamily="49" charset="0"/>
                <a:cs typeface="Courier New" panose="02070309020205020404" pitchFamily="49" charset="0"/>
              </a:rPr>
              <a:t>strSurName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"SMITH"</a:t>
            </a:r>
            <a:endParaRPr lang="en-US" sz="2000" dirty="0">
              <a:solidFill>
                <a:srgbClr val="000000"/>
              </a:solidFill>
              <a:latin typeface="Courier New" panose="02070309020205020404" pitchFamily="49" charset="0"/>
              <a:cs typeface="Courier New" panose="02070309020205020404" pitchFamily="49" charset="0"/>
            </a:endParaRPr>
          </a:p>
          <a:p>
            <a:endParaRPr lang="el-GR"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Length</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ToUpperCase</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strSurName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ToLowerCase</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strSurName</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a:solidFill>
                  <a:srgbClr val="000000"/>
                </a:solidFill>
                <a:latin typeface="Courier New" panose="02070309020205020404" pitchFamily="49" charset="0"/>
                <a:cs typeface="Courier New" panose="02070309020205020404" pitchFamily="49" charset="0"/>
              </a:rPr>
              <a:t>)</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err="1">
                <a:solidFill>
                  <a:schemeClr val="bg1"/>
                </a:solidFill>
                <a:latin typeface="Courier New" panose="02070309020205020404" pitchFamily="49" charset="0"/>
                <a:cs typeface="Courier New" panose="02070309020205020404" pitchFamily="49" charset="0"/>
              </a:rPr>
              <a:t>.T</a:t>
            </a:r>
            <a:r>
              <a:rPr lang="en-US" sz="2000" dirty="0" err="1">
                <a:solidFill>
                  <a:srgbClr val="C8C8C8"/>
                </a:solidFill>
                <a:latin typeface="Courier New" panose="02070309020205020404" pitchFamily="49" charset="0"/>
                <a:cs typeface="Courier New" panose="02070309020205020404" pitchFamily="49" charset="0"/>
              </a:rPr>
              <a:t>rim</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ToLowerCase</a:t>
            </a:r>
            <a:r>
              <a:rPr lang="en-US" sz="2000" dirty="0">
                <a:solidFill>
                  <a:schemeClr val="bg1"/>
                </a:solidFill>
                <a:latin typeface="Courier New" panose="02070309020205020404" pitchFamily="49" charset="0"/>
                <a:cs typeface="Courier New" panose="02070309020205020404" pitchFamily="49" charset="0"/>
              </a:rPr>
              <a:t>)</a:t>
            </a:r>
            <a:endParaRPr lang="el-GR" sz="2000" dirty="0">
              <a:solidFill>
                <a:schemeClr val="bg1"/>
              </a:solidFill>
              <a:latin typeface="Courier New" panose="02070309020205020404" pitchFamily="49" charset="0"/>
              <a:cs typeface="Courier New" panose="02070309020205020404" pitchFamily="49" charset="0"/>
            </a:endParaRPr>
          </a:p>
        </p:txBody>
      </p:sp>
      <p:pic>
        <p:nvPicPr>
          <p:cNvPr id="7" name="Εικόνα 6">
            <a:extLst>
              <a:ext uri="{FF2B5EF4-FFF2-40B4-BE49-F238E27FC236}">
                <a16:creationId xmlns:a16="http://schemas.microsoft.com/office/drawing/2014/main" id="{46351166-62A1-422E-97B6-10E35E98511A}"/>
              </a:ext>
            </a:extLst>
          </p:cNvPr>
          <p:cNvPicPr>
            <a:picLocks noChangeAspect="1"/>
          </p:cNvPicPr>
          <p:nvPr/>
        </p:nvPicPr>
        <p:blipFill rotWithShape="1">
          <a:blip r:embed="rId3"/>
          <a:srcRect t="-422" r="19489" b="422"/>
          <a:stretch/>
        </p:blipFill>
        <p:spPr>
          <a:xfrm>
            <a:off x="8080989" y="2894993"/>
            <a:ext cx="3516652" cy="2776086"/>
          </a:xfrm>
          <a:prstGeom prst="rect">
            <a:avLst/>
          </a:prstGeom>
        </p:spPr>
      </p:pic>
      <p:sp>
        <p:nvSpPr>
          <p:cNvPr id="9" name="TextBox 8">
            <a:extLst>
              <a:ext uri="{FF2B5EF4-FFF2-40B4-BE49-F238E27FC236}">
                <a16:creationId xmlns:a16="http://schemas.microsoft.com/office/drawing/2014/main" id="{C4FBE4E5-22F7-4505-B99D-4FC93D0DEC97}"/>
              </a:ext>
            </a:extLst>
          </p:cNvPr>
          <p:cNvSpPr txBox="1"/>
          <p:nvPr/>
        </p:nvSpPr>
        <p:spPr>
          <a:xfrm>
            <a:off x="7919720" y="2332082"/>
            <a:ext cx="2942493"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Log Screen</a:t>
            </a:r>
            <a:endParaRPr lang="el-GR" sz="2400" b="1" dirty="0">
              <a:latin typeface="Verdana" panose="020B0604030504040204" pitchFamily="34" charset="0"/>
              <a:ea typeface="Verdana" panose="020B0604030504040204" pitchFamily="34" charset="0"/>
            </a:endParaRPr>
          </a:p>
        </p:txBody>
      </p:sp>
      <p:cxnSp>
        <p:nvCxnSpPr>
          <p:cNvPr id="10" name="Ευθύγραμμο βέλος σύνδεσης 9">
            <a:extLst>
              <a:ext uri="{FF2B5EF4-FFF2-40B4-BE49-F238E27FC236}">
                <a16:creationId xmlns:a16="http://schemas.microsoft.com/office/drawing/2014/main" id="{6338573C-772C-47FC-8ADD-8738004AA30C}"/>
              </a:ext>
            </a:extLst>
          </p:cNvPr>
          <p:cNvCxnSpPr/>
          <p:nvPr/>
        </p:nvCxnSpPr>
        <p:spPr>
          <a:xfrm flipV="1">
            <a:off x="2672862" y="3176954"/>
            <a:ext cx="5498123" cy="447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Ευθύγραμμο βέλος σύνδεσης 12">
            <a:extLst>
              <a:ext uri="{FF2B5EF4-FFF2-40B4-BE49-F238E27FC236}">
                <a16:creationId xmlns:a16="http://schemas.microsoft.com/office/drawing/2014/main" id="{A18C7979-0913-4960-B6E0-51FEBC593ABA}"/>
              </a:ext>
            </a:extLst>
          </p:cNvPr>
          <p:cNvCxnSpPr>
            <a:cxnSpLocks/>
          </p:cNvCxnSpPr>
          <p:nvPr/>
        </p:nvCxnSpPr>
        <p:spPr>
          <a:xfrm flipV="1">
            <a:off x="3634155" y="3593398"/>
            <a:ext cx="4536830" cy="34577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Ευθύγραμμο βέλος σύνδεσης 13">
            <a:extLst>
              <a:ext uri="{FF2B5EF4-FFF2-40B4-BE49-F238E27FC236}">
                <a16:creationId xmlns:a16="http://schemas.microsoft.com/office/drawing/2014/main" id="{F838390C-EFB9-463C-B782-08EF9AAA16C9}"/>
              </a:ext>
            </a:extLst>
          </p:cNvPr>
          <p:cNvCxnSpPr>
            <a:cxnSpLocks/>
          </p:cNvCxnSpPr>
          <p:nvPr/>
        </p:nvCxnSpPr>
        <p:spPr>
          <a:xfrm flipV="1">
            <a:off x="4431325" y="4002762"/>
            <a:ext cx="3739660" cy="21368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Ευθύγραμμο βέλος σύνδεσης 15">
            <a:extLst>
              <a:ext uri="{FF2B5EF4-FFF2-40B4-BE49-F238E27FC236}">
                <a16:creationId xmlns:a16="http://schemas.microsoft.com/office/drawing/2014/main" id="{C4E1AE46-16B2-45A3-9A8B-C1D4F671784F}"/>
              </a:ext>
            </a:extLst>
          </p:cNvPr>
          <p:cNvCxnSpPr>
            <a:cxnSpLocks/>
          </p:cNvCxnSpPr>
          <p:nvPr/>
        </p:nvCxnSpPr>
        <p:spPr>
          <a:xfrm flipV="1">
            <a:off x="4876803" y="4393050"/>
            <a:ext cx="3294182" cy="9727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Ευθύγραμμο βέλος σύνδεσης 17">
            <a:extLst>
              <a:ext uri="{FF2B5EF4-FFF2-40B4-BE49-F238E27FC236}">
                <a16:creationId xmlns:a16="http://schemas.microsoft.com/office/drawing/2014/main" id="{8520EB64-55BA-48F4-B20D-0CF0F9D53CBC}"/>
              </a:ext>
            </a:extLst>
          </p:cNvPr>
          <p:cNvCxnSpPr>
            <a:cxnSpLocks/>
          </p:cNvCxnSpPr>
          <p:nvPr/>
        </p:nvCxnSpPr>
        <p:spPr>
          <a:xfrm flipV="1">
            <a:off x="2942492" y="4880608"/>
            <a:ext cx="5228493" cy="27387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Ευθύγραμμο βέλος σύνδεσης 20">
            <a:extLst>
              <a:ext uri="{FF2B5EF4-FFF2-40B4-BE49-F238E27FC236}">
                <a16:creationId xmlns:a16="http://schemas.microsoft.com/office/drawing/2014/main" id="{8F1DC4E3-C4D7-4011-98F5-725CBC27C93F}"/>
              </a:ext>
            </a:extLst>
          </p:cNvPr>
          <p:cNvCxnSpPr>
            <a:cxnSpLocks/>
          </p:cNvCxnSpPr>
          <p:nvPr/>
        </p:nvCxnSpPr>
        <p:spPr>
          <a:xfrm flipV="1">
            <a:off x="5504376" y="5280349"/>
            <a:ext cx="2576613" cy="1934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3286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1077218"/>
          </a:xfrm>
          <a:prstGeom prst="rect">
            <a:avLst/>
          </a:prstGeom>
          <a:noFill/>
        </p:spPr>
        <p:txBody>
          <a:bodyPr wrap="square">
            <a:spAutoFit/>
          </a:bodyPr>
          <a:lstStyle/>
          <a:p>
            <a:r>
              <a:rPr lang="en-US" sz="1600" dirty="0">
                <a:hlinkClick r:id="rId3"/>
              </a:rPr>
              <a:t>https://unsplash.com/photos/iGLLtLINSkw</a:t>
            </a:r>
            <a:endParaRPr lang="en-US" sz="1600" dirty="0"/>
          </a:p>
          <a:p>
            <a:r>
              <a:rPr lang="en-US" sz="1600" dirty="0">
                <a:hlinkClick r:id="rId4"/>
              </a:rPr>
              <a:t>https://unsplash.com/photos/uq2E2V4LhCY</a:t>
            </a:r>
            <a:endParaRPr lang="en-US" sz="1600" dirty="0"/>
          </a:p>
          <a:p>
            <a:r>
              <a:rPr lang="en-US" sz="1600" dirty="0">
                <a:hlinkClick r:id="rId5"/>
              </a:rPr>
              <a:t>https://unsplash.com/photos/gySMaocSdqs</a:t>
            </a:r>
            <a:r>
              <a:rPr lang="en-US" sz="1600" dirty="0"/>
              <a:t>    </a:t>
            </a:r>
          </a:p>
          <a:p>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26A757-650B-479C-A4D3-32B8E96AF27E}"/>
              </a:ext>
            </a:extLst>
          </p:cNvPr>
          <p:cNvSpPr>
            <a:spLocks noGrp="1"/>
          </p:cNvSpPr>
          <p:nvPr>
            <p:ph type="title"/>
          </p:nvPr>
        </p:nvSpPr>
        <p:spPr>
          <a:xfrm>
            <a:off x="582908" y="148249"/>
            <a:ext cx="10515600" cy="866652"/>
          </a:xfrm>
        </p:spPr>
        <p:txBody>
          <a:bodyPr/>
          <a:lstStyle/>
          <a:p>
            <a:r>
              <a:rPr lang="en-US" dirty="0"/>
              <a:t>Computer Memory</a:t>
            </a:r>
          </a:p>
        </p:txBody>
      </p:sp>
      <p:pic>
        <p:nvPicPr>
          <p:cNvPr id="3" name="Εικόνα 2">
            <a:extLst>
              <a:ext uri="{FF2B5EF4-FFF2-40B4-BE49-F238E27FC236}">
                <a16:creationId xmlns:a16="http://schemas.microsoft.com/office/drawing/2014/main" id="{A4C4A45A-9D2A-4097-872F-A58B8CF58A95}"/>
              </a:ext>
            </a:extLst>
          </p:cNvPr>
          <p:cNvPicPr>
            <a:picLocks noChangeAspect="1"/>
          </p:cNvPicPr>
          <p:nvPr/>
        </p:nvPicPr>
        <p:blipFill>
          <a:blip r:embed="rId3"/>
          <a:stretch>
            <a:fillRect/>
          </a:stretch>
        </p:blipFill>
        <p:spPr>
          <a:xfrm>
            <a:off x="731644" y="1749780"/>
            <a:ext cx="10975129" cy="3358440"/>
          </a:xfrm>
          <a:prstGeom prst="rect">
            <a:avLst/>
          </a:prstGeom>
        </p:spPr>
      </p:pic>
    </p:spTree>
    <p:extLst>
      <p:ext uri="{BB962C8B-B14F-4D97-AF65-F5344CB8AC3E}">
        <p14:creationId xmlns:p14="http://schemas.microsoft.com/office/powerpoint/2010/main" val="28208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p:txBody>
          <a:bodyPr/>
          <a:lstStyle/>
          <a:p>
            <a:r>
              <a:rPr lang="en-US" dirty="0"/>
              <a:t>What happens into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extLst>
              <p:ext uri="{D42A27DB-BD31-4B8C-83A1-F6EECF244321}">
                <p14:modId xmlns:p14="http://schemas.microsoft.com/office/powerpoint/2010/main" val="4229172960"/>
              </p:ext>
            </p:extLst>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6" name="TextBox 5">
            <a:extLst>
              <a:ext uri="{FF2B5EF4-FFF2-40B4-BE49-F238E27FC236}">
                <a16:creationId xmlns:a16="http://schemas.microsoft.com/office/drawing/2014/main" id="{5C58049D-B751-4A29-8E64-BE53BEB60068}"/>
              </a:ext>
            </a:extLst>
          </p:cNvPr>
          <p:cNvSpPr txBox="1"/>
          <p:nvPr/>
        </p:nvSpPr>
        <p:spPr>
          <a:xfrm>
            <a:off x="2332893" y="1687731"/>
            <a:ext cx="9020908" cy="1200329"/>
          </a:xfrm>
          <a:prstGeom prst="rect">
            <a:avLst/>
          </a:prstGeom>
          <a:noFill/>
        </p:spPr>
        <p:txBody>
          <a:bodyPr wrap="square">
            <a:spAutoFit/>
          </a:bodyPr>
          <a:lstStyle/>
          <a:p>
            <a:r>
              <a:rPr lang="en-US" sz="2400" dirty="0"/>
              <a:t>Main memory, often called RAM, can be visualized as a contiguous array of bytes. </a:t>
            </a:r>
          </a:p>
          <a:p>
            <a:r>
              <a:rPr lang="en-US" sz="2400" dirty="0"/>
              <a:t>An address is equivalent to an index into the memory array.</a:t>
            </a:r>
            <a:endParaRPr lang="el-GR" sz="2400" dirty="0"/>
          </a:p>
        </p:txBody>
      </p:sp>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2944780"/>
            <a:ext cx="301686" cy="369332"/>
          </a:xfrm>
          <a:prstGeom prst="rect">
            <a:avLst/>
          </a:prstGeom>
          <a:noFill/>
        </p:spPr>
        <p:txBody>
          <a:bodyPr wrap="none" rtlCol="0">
            <a:spAutoFit/>
          </a:bodyPr>
          <a:lstStyle/>
          <a:p>
            <a:r>
              <a:rPr lang="en-US" dirty="0"/>
              <a:t>3</a:t>
            </a:r>
            <a:endParaRPr lang="el-GR" dirty="0"/>
          </a:p>
        </p:txBody>
      </p:sp>
    </p:spTree>
    <p:extLst>
      <p:ext uri="{BB962C8B-B14F-4D97-AF65-F5344CB8AC3E}">
        <p14:creationId xmlns:p14="http://schemas.microsoft.com/office/powerpoint/2010/main" val="144059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13">
            <a:extLst>
              <a:ext uri="{FF2B5EF4-FFF2-40B4-BE49-F238E27FC236}">
                <a16:creationId xmlns:a16="http://schemas.microsoft.com/office/drawing/2014/main" id="{E3CE4F55-D10F-4EC7-B1EA-385E064D4168}"/>
              </a:ext>
            </a:extLst>
          </p:cNvPr>
          <p:cNvSpPr/>
          <p:nvPr/>
        </p:nvSpPr>
        <p:spPr>
          <a:xfrm>
            <a:off x="2332890" y="2769859"/>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BF9202E8-59C9-4B99-848E-F67D4644B7BA}"/>
              </a:ext>
            </a:extLst>
          </p:cNvPr>
          <p:cNvSpPr/>
          <p:nvPr/>
        </p:nvSpPr>
        <p:spPr>
          <a:xfrm>
            <a:off x="2332891" y="2228795"/>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ρθογώνιο 2">
            <a:extLst>
              <a:ext uri="{FF2B5EF4-FFF2-40B4-BE49-F238E27FC236}">
                <a16:creationId xmlns:a16="http://schemas.microsoft.com/office/drawing/2014/main" id="{34745B2B-25A1-4468-8076-42E92C426979}"/>
              </a:ext>
            </a:extLst>
          </p:cNvPr>
          <p:cNvSpPr/>
          <p:nvPr/>
        </p:nvSpPr>
        <p:spPr>
          <a:xfrm>
            <a:off x="2332892" y="1687731"/>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p:txBody>
          <a:bodyPr/>
          <a:lstStyle/>
          <a:p>
            <a:r>
              <a:rPr lang="en-US" dirty="0"/>
              <a:t>What happens into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6" name="TextBox 5">
            <a:extLst>
              <a:ext uri="{FF2B5EF4-FFF2-40B4-BE49-F238E27FC236}">
                <a16:creationId xmlns:a16="http://schemas.microsoft.com/office/drawing/2014/main" id="{5C58049D-B751-4A29-8E64-BE53BEB60068}"/>
              </a:ext>
            </a:extLst>
          </p:cNvPr>
          <p:cNvSpPr txBox="1"/>
          <p:nvPr/>
        </p:nvSpPr>
        <p:spPr>
          <a:xfrm>
            <a:off x="2332893" y="1687731"/>
            <a:ext cx="6471138" cy="461665"/>
          </a:xfrm>
          <a:prstGeom prst="rect">
            <a:avLst/>
          </a:prstGeom>
          <a:noFill/>
        </p:spPr>
        <p:txBody>
          <a:bodyPr wrap="square">
            <a:spAutoFit/>
          </a:bodyPr>
          <a:lstStyle/>
          <a:p>
            <a:r>
              <a:rPr lang="en-US" sz="2400" dirty="0"/>
              <a:t>Example: We need to store 1 Integer into memory</a:t>
            </a:r>
            <a:endParaRPr lang="el-GR" sz="2400" dirty="0"/>
          </a:p>
        </p:txBody>
      </p:sp>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2944780"/>
            <a:ext cx="301686" cy="369332"/>
          </a:xfrm>
          <a:prstGeom prst="rect">
            <a:avLst/>
          </a:prstGeom>
          <a:noFill/>
        </p:spPr>
        <p:txBody>
          <a:bodyPr wrap="none" rtlCol="0">
            <a:spAutoFit/>
          </a:bodyPr>
          <a:lstStyle/>
          <a:p>
            <a:r>
              <a:rPr lang="en-US" dirty="0"/>
              <a:t>3</a:t>
            </a:r>
            <a:endParaRPr lang="el-GR" dirty="0"/>
          </a:p>
        </p:txBody>
      </p:sp>
      <p:sp>
        <p:nvSpPr>
          <p:cNvPr id="10" name="TextBox 9">
            <a:extLst>
              <a:ext uri="{FF2B5EF4-FFF2-40B4-BE49-F238E27FC236}">
                <a16:creationId xmlns:a16="http://schemas.microsoft.com/office/drawing/2014/main" id="{4EB26C4C-8569-4A33-A5C1-F8C33E875FC2}"/>
              </a:ext>
            </a:extLst>
          </p:cNvPr>
          <p:cNvSpPr txBox="1"/>
          <p:nvPr/>
        </p:nvSpPr>
        <p:spPr>
          <a:xfrm>
            <a:off x="2332893" y="2224722"/>
            <a:ext cx="6752492" cy="461665"/>
          </a:xfrm>
          <a:prstGeom prst="rect">
            <a:avLst/>
          </a:prstGeom>
          <a:noFill/>
        </p:spPr>
        <p:txBody>
          <a:bodyPr wrap="square">
            <a:spAutoFit/>
          </a:bodyPr>
          <a:lstStyle/>
          <a:p>
            <a:r>
              <a:rPr lang="en-US" sz="2400" dirty="0"/>
              <a:t>We declare variables by writing a name and its type: </a:t>
            </a:r>
            <a:endParaRPr lang="el-GR" sz="2400" dirty="0"/>
          </a:p>
        </p:txBody>
      </p:sp>
      <p:sp>
        <p:nvSpPr>
          <p:cNvPr id="11" name="TextBox 10">
            <a:extLst>
              <a:ext uri="{FF2B5EF4-FFF2-40B4-BE49-F238E27FC236}">
                <a16:creationId xmlns:a16="http://schemas.microsoft.com/office/drawing/2014/main" id="{FC1F23BD-F214-430D-AAB0-EBD13F907742}"/>
              </a:ext>
            </a:extLst>
          </p:cNvPr>
          <p:cNvSpPr txBox="1"/>
          <p:nvPr/>
        </p:nvSpPr>
        <p:spPr>
          <a:xfrm>
            <a:off x="2332892" y="2761713"/>
            <a:ext cx="2719754" cy="461665"/>
          </a:xfrm>
          <a:prstGeom prst="rect">
            <a:avLst/>
          </a:prstGeom>
          <a:noFill/>
        </p:spPr>
        <p:txBody>
          <a:bodyPr wrap="square">
            <a:spAutoFit/>
          </a:bodyPr>
          <a:lstStyle/>
          <a:p>
            <a:r>
              <a:rPr lang="en-US" sz="2400" b="1" dirty="0"/>
              <a:t>Private</a:t>
            </a:r>
            <a:r>
              <a:rPr lang="en-US" sz="2400" dirty="0"/>
              <a:t> A As </a:t>
            </a:r>
            <a:r>
              <a:rPr lang="en-US" sz="2400" b="1" dirty="0"/>
              <a:t>Int</a:t>
            </a:r>
            <a:endParaRPr lang="el-GR" sz="2400" b="1" dirty="0"/>
          </a:p>
        </p:txBody>
      </p:sp>
      <p:sp>
        <p:nvSpPr>
          <p:cNvPr id="15" name="TextBox 14">
            <a:extLst>
              <a:ext uri="{FF2B5EF4-FFF2-40B4-BE49-F238E27FC236}">
                <a16:creationId xmlns:a16="http://schemas.microsoft.com/office/drawing/2014/main" id="{FDBB474B-2455-4258-A2A6-8D833C519B3F}"/>
              </a:ext>
            </a:extLst>
          </p:cNvPr>
          <p:cNvSpPr txBox="1"/>
          <p:nvPr/>
        </p:nvSpPr>
        <p:spPr>
          <a:xfrm>
            <a:off x="2332890" y="3927313"/>
            <a:ext cx="4572002" cy="461665"/>
          </a:xfrm>
          <a:prstGeom prst="rect">
            <a:avLst/>
          </a:prstGeom>
          <a:noFill/>
        </p:spPr>
        <p:txBody>
          <a:bodyPr wrap="square">
            <a:spAutoFit/>
          </a:bodyPr>
          <a:lstStyle/>
          <a:p>
            <a:r>
              <a:rPr lang="en-US" sz="2400" b="1" dirty="0"/>
              <a:t>A</a:t>
            </a:r>
            <a:r>
              <a:rPr lang="en-US" sz="2400" dirty="0"/>
              <a:t>: Is the Name that we decided </a:t>
            </a:r>
            <a:endParaRPr lang="el-GR" sz="2400" dirty="0"/>
          </a:p>
        </p:txBody>
      </p:sp>
      <p:sp>
        <p:nvSpPr>
          <p:cNvPr id="16" name="TextBox 15">
            <a:extLst>
              <a:ext uri="{FF2B5EF4-FFF2-40B4-BE49-F238E27FC236}">
                <a16:creationId xmlns:a16="http://schemas.microsoft.com/office/drawing/2014/main" id="{A89A4DE3-1D25-43A1-9486-B32DD032ABCF}"/>
              </a:ext>
            </a:extLst>
          </p:cNvPr>
          <p:cNvSpPr txBox="1"/>
          <p:nvPr/>
        </p:nvSpPr>
        <p:spPr>
          <a:xfrm>
            <a:off x="2250828" y="5230053"/>
            <a:ext cx="7526219" cy="755454"/>
          </a:xfrm>
          <a:prstGeom prst="rect">
            <a:avLst/>
          </a:prstGeom>
          <a:noFill/>
        </p:spPr>
        <p:txBody>
          <a:bodyPr wrap="square">
            <a:spAutoFit/>
          </a:bodyPr>
          <a:lstStyle/>
          <a:p>
            <a:pPr algn="ctr"/>
            <a:r>
              <a:rPr lang="en-US" sz="2400" b="1" dirty="0"/>
              <a:t>Compiler understands that we need a place in the Ram to store Integer Value</a:t>
            </a:r>
            <a:endParaRPr lang="el-GR" sz="2400" dirty="0"/>
          </a:p>
        </p:txBody>
      </p:sp>
      <p:cxnSp>
        <p:nvCxnSpPr>
          <p:cNvPr id="17" name="Ευθύγραμμο βέλος σύνδεσης 16">
            <a:extLst>
              <a:ext uri="{FF2B5EF4-FFF2-40B4-BE49-F238E27FC236}">
                <a16:creationId xmlns:a16="http://schemas.microsoft.com/office/drawing/2014/main" id="{EF7CBFC2-4BA8-4648-814F-603C87F58071}"/>
              </a:ext>
            </a:extLst>
          </p:cNvPr>
          <p:cNvCxnSpPr>
            <a:cxnSpLocks/>
          </p:cNvCxnSpPr>
          <p:nvPr/>
        </p:nvCxnSpPr>
        <p:spPr>
          <a:xfrm flipV="1">
            <a:off x="2567354" y="3129447"/>
            <a:ext cx="797169" cy="861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5412D7A0-2A30-4A33-9112-D557AF46D2C0}"/>
              </a:ext>
            </a:extLst>
          </p:cNvPr>
          <p:cNvSpPr txBox="1"/>
          <p:nvPr/>
        </p:nvSpPr>
        <p:spPr>
          <a:xfrm>
            <a:off x="2332890" y="4506426"/>
            <a:ext cx="4572002" cy="461665"/>
          </a:xfrm>
          <a:prstGeom prst="rect">
            <a:avLst/>
          </a:prstGeom>
          <a:noFill/>
        </p:spPr>
        <p:txBody>
          <a:bodyPr wrap="square">
            <a:spAutoFit/>
          </a:bodyPr>
          <a:lstStyle/>
          <a:p>
            <a:r>
              <a:rPr lang="en-US" sz="2400" b="1" dirty="0"/>
              <a:t>Int</a:t>
            </a:r>
            <a:r>
              <a:rPr lang="en-US" sz="2400" dirty="0"/>
              <a:t>: Is the Type of Value</a:t>
            </a:r>
            <a:endParaRPr lang="el-GR" sz="2400" dirty="0"/>
          </a:p>
        </p:txBody>
      </p:sp>
      <p:cxnSp>
        <p:nvCxnSpPr>
          <p:cNvPr id="20" name="Ευθύγραμμο βέλος σύνδεσης 19">
            <a:extLst>
              <a:ext uri="{FF2B5EF4-FFF2-40B4-BE49-F238E27FC236}">
                <a16:creationId xmlns:a16="http://schemas.microsoft.com/office/drawing/2014/main" id="{C6AF5127-96A0-4863-BAAA-072067149AE2}"/>
              </a:ext>
            </a:extLst>
          </p:cNvPr>
          <p:cNvCxnSpPr>
            <a:cxnSpLocks/>
          </p:cNvCxnSpPr>
          <p:nvPr/>
        </p:nvCxnSpPr>
        <p:spPr>
          <a:xfrm flipV="1">
            <a:off x="2658022" y="3219305"/>
            <a:ext cx="1269207" cy="13925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31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a:xfrm>
            <a:off x="345830" y="250957"/>
            <a:ext cx="10515600" cy="866652"/>
          </a:xfrm>
        </p:spPr>
        <p:txBody>
          <a:bodyPr/>
          <a:lstStyle/>
          <a:p>
            <a:r>
              <a:rPr lang="en-US" dirty="0"/>
              <a:t>What happens into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extLst>
              <p:ext uri="{D42A27DB-BD31-4B8C-83A1-F6EECF244321}">
                <p14:modId xmlns:p14="http://schemas.microsoft.com/office/powerpoint/2010/main" val="3865538895"/>
              </p:ext>
            </p:extLst>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r>
                        <a:rPr lang="en-US" dirty="0"/>
                        <a:t>12</a:t>
                      </a:r>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r>
                        <a:rPr lang="en-US" dirty="0"/>
                        <a:t>43</a:t>
                      </a:r>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r>
                        <a:rPr lang="en-US" dirty="0"/>
                        <a:t>12</a:t>
                      </a:r>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r>
                        <a:rPr lang="en-US" dirty="0"/>
                        <a:t>43</a:t>
                      </a:r>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r>
                        <a:rPr lang="en-US" dirty="0"/>
                        <a:t>23</a:t>
                      </a:r>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r>
                        <a:rPr lang="en-US" dirty="0"/>
                        <a:t>43</a:t>
                      </a:r>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3015118"/>
            <a:ext cx="301686" cy="369332"/>
          </a:xfrm>
          <a:prstGeom prst="rect">
            <a:avLst/>
          </a:prstGeom>
          <a:noFill/>
        </p:spPr>
        <p:txBody>
          <a:bodyPr wrap="none" rtlCol="0">
            <a:spAutoFit/>
          </a:bodyPr>
          <a:lstStyle/>
          <a:p>
            <a:r>
              <a:rPr lang="en-US" dirty="0"/>
              <a:t>3</a:t>
            </a:r>
            <a:endParaRPr lang="el-GR" dirty="0"/>
          </a:p>
        </p:txBody>
      </p:sp>
      <p:sp>
        <p:nvSpPr>
          <p:cNvPr id="11" name="TextBox 10">
            <a:extLst>
              <a:ext uri="{FF2B5EF4-FFF2-40B4-BE49-F238E27FC236}">
                <a16:creationId xmlns:a16="http://schemas.microsoft.com/office/drawing/2014/main" id="{FC1F23BD-F214-430D-AAB0-EBD13F907742}"/>
              </a:ext>
            </a:extLst>
          </p:cNvPr>
          <p:cNvSpPr txBox="1"/>
          <p:nvPr/>
        </p:nvSpPr>
        <p:spPr>
          <a:xfrm>
            <a:off x="2250830" y="1686847"/>
            <a:ext cx="2719754" cy="461665"/>
          </a:xfrm>
          <a:prstGeom prst="rect">
            <a:avLst/>
          </a:prstGeom>
          <a:noFill/>
        </p:spPr>
        <p:txBody>
          <a:bodyPr wrap="square">
            <a:spAutoFit/>
          </a:bodyPr>
          <a:lstStyle/>
          <a:p>
            <a:r>
              <a:rPr lang="en-US" sz="2400" b="1" dirty="0"/>
              <a:t>Private</a:t>
            </a:r>
            <a:r>
              <a:rPr lang="en-US" sz="2400" dirty="0"/>
              <a:t> A As </a:t>
            </a:r>
            <a:r>
              <a:rPr lang="en-US" sz="2400" b="1" dirty="0"/>
              <a:t>Int</a:t>
            </a:r>
            <a:endParaRPr lang="el-GR" sz="2400" b="1" dirty="0"/>
          </a:p>
        </p:txBody>
      </p:sp>
      <p:sp>
        <p:nvSpPr>
          <p:cNvPr id="18" name="TextBox 17">
            <a:extLst>
              <a:ext uri="{FF2B5EF4-FFF2-40B4-BE49-F238E27FC236}">
                <a16:creationId xmlns:a16="http://schemas.microsoft.com/office/drawing/2014/main" id="{5CA1576F-5A6F-47BD-9E37-15343CA02465}"/>
              </a:ext>
            </a:extLst>
          </p:cNvPr>
          <p:cNvSpPr txBox="1"/>
          <p:nvPr/>
        </p:nvSpPr>
        <p:spPr>
          <a:xfrm>
            <a:off x="2250830" y="2483115"/>
            <a:ext cx="7959970" cy="830997"/>
          </a:xfrm>
          <a:prstGeom prst="rect">
            <a:avLst/>
          </a:prstGeom>
          <a:noFill/>
        </p:spPr>
        <p:txBody>
          <a:bodyPr wrap="square">
            <a:spAutoFit/>
          </a:bodyPr>
          <a:lstStyle/>
          <a:p>
            <a:r>
              <a:rPr lang="en-US" sz="2400" dirty="0"/>
              <a:t>Compiler finds a free memory address and changes in our program the “A”  with this address. </a:t>
            </a:r>
            <a:endParaRPr lang="el-GR" sz="2400" dirty="0"/>
          </a:p>
        </p:txBody>
      </p:sp>
      <p:sp>
        <p:nvSpPr>
          <p:cNvPr id="21" name="TextBox 20">
            <a:extLst>
              <a:ext uri="{FF2B5EF4-FFF2-40B4-BE49-F238E27FC236}">
                <a16:creationId xmlns:a16="http://schemas.microsoft.com/office/drawing/2014/main" id="{5B5C5CFE-CC3E-4D9D-A65E-F2206362278B}"/>
              </a:ext>
            </a:extLst>
          </p:cNvPr>
          <p:cNvSpPr txBox="1"/>
          <p:nvPr/>
        </p:nvSpPr>
        <p:spPr>
          <a:xfrm>
            <a:off x="2250829" y="3608855"/>
            <a:ext cx="8475785" cy="461665"/>
          </a:xfrm>
          <a:prstGeom prst="rect">
            <a:avLst/>
          </a:prstGeom>
          <a:noFill/>
        </p:spPr>
        <p:txBody>
          <a:bodyPr wrap="square">
            <a:spAutoFit/>
          </a:bodyPr>
          <a:lstStyle/>
          <a:p>
            <a:r>
              <a:rPr lang="en-US" sz="2400" dirty="0"/>
              <a:t>Now the A name becomes #3 which is the address of the integer</a:t>
            </a:r>
            <a:endParaRPr lang="el-GR" sz="2400" dirty="0"/>
          </a:p>
        </p:txBody>
      </p:sp>
      <p:cxnSp>
        <p:nvCxnSpPr>
          <p:cNvPr id="12" name="Γραμμή σύνδεσης: Γωνιώδης 11">
            <a:extLst>
              <a:ext uri="{FF2B5EF4-FFF2-40B4-BE49-F238E27FC236}">
                <a16:creationId xmlns:a16="http://schemas.microsoft.com/office/drawing/2014/main" id="{7D68B8E8-5D7B-42B8-9B90-67B167AF3F4F}"/>
              </a:ext>
            </a:extLst>
          </p:cNvPr>
          <p:cNvCxnSpPr>
            <a:cxnSpLocks/>
            <a:endCxn id="9" idx="3"/>
          </p:cNvCxnSpPr>
          <p:nvPr/>
        </p:nvCxnSpPr>
        <p:spPr>
          <a:xfrm rot="10800000">
            <a:off x="1298147" y="3199785"/>
            <a:ext cx="2846450" cy="191017"/>
          </a:xfrm>
          <a:prstGeom prst="bentConnector3">
            <a:avLst>
              <a:gd name="adj1" fmla="val 7841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230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1462ED-E3F4-424E-8400-52B5EB04D4F0}"/>
              </a:ext>
            </a:extLst>
          </p:cNvPr>
          <p:cNvSpPr>
            <a:spLocks noGrp="1"/>
          </p:cNvSpPr>
          <p:nvPr>
            <p:ph type="title"/>
          </p:nvPr>
        </p:nvSpPr>
        <p:spPr>
          <a:xfrm>
            <a:off x="410308" y="136526"/>
            <a:ext cx="10943492" cy="848212"/>
          </a:xfrm>
        </p:spPr>
        <p:txBody>
          <a:bodyPr/>
          <a:lstStyle/>
          <a:p>
            <a:r>
              <a:rPr lang="en-US" dirty="0"/>
              <a:t>How many variables do you need?</a:t>
            </a:r>
            <a:endParaRPr lang="el-GR" dirty="0"/>
          </a:p>
        </p:txBody>
      </p:sp>
      <p:grpSp>
        <p:nvGrpSpPr>
          <p:cNvPr id="13" name="Ομάδα 12">
            <a:extLst>
              <a:ext uri="{FF2B5EF4-FFF2-40B4-BE49-F238E27FC236}">
                <a16:creationId xmlns:a16="http://schemas.microsoft.com/office/drawing/2014/main" id="{692FD07E-343C-4889-9DE5-223C65D749C0}"/>
              </a:ext>
            </a:extLst>
          </p:cNvPr>
          <p:cNvGrpSpPr/>
          <p:nvPr/>
        </p:nvGrpSpPr>
        <p:grpSpPr>
          <a:xfrm>
            <a:off x="460131" y="1157938"/>
            <a:ext cx="5635869" cy="2375202"/>
            <a:chOff x="1682262" y="1475739"/>
            <a:chExt cx="5635869" cy="2375202"/>
          </a:xfrm>
        </p:grpSpPr>
        <p:sp>
          <p:nvSpPr>
            <p:cNvPr id="9" name="TextBox 8">
              <a:extLst>
                <a:ext uri="{FF2B5EF4-FFF2-40B4-BE49-F238E27FC236}">
                  <a16:creationId xmlns:a16="http://schemas.microsoft.com/office/drawing/2014/main" id="{9A407309-192E-43D7-98B4-6A762B159786}"/>
                </a:ext>
              </a:extLst>
            </p:cNvPr>
            <p:cNvSpPr txBox="1"/>
            <p:nvPr/>
          </p:nvSpPr>
          <p:spPr>
            <a:xfrm>
              <a:off x="1682262" y="1475739"/>
              <a:ext cx="2309446" cy="2375202"/>
            </a:xfrm>
            <a:prstGeom prst="rect">
              <a:avLst/>
            </a:prstGeom>
            <a:noFill/>
          </p:spPr>
          <p:txBody>
            <a:bodyPr wrap="square">
              <a:spAutoFit/>
            </a:bodyPr>
            <a:lstStyle/>
            <a:p>
              <a:pPr>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K</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eywords</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Reads</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Ask</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pPr>
              <a:r>
                <a:rPr lang="en-US" sz="2400" dirty="0">
                  <a:latin typeface="Verdana" panose="020B0604030504040204" pitchFamily="34" charset="0"/>
                  <a:ea typeface="Calibri" panose="020F0502020204030204" pitchFamily="34" charset="0"/>
                  <a:cs typeface="Times New Roman" panose="02020603050405020304" pitchFamily="18" charset="0"/>
                </a:rPr>
                <a:t>A</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ccept</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Type</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0" name="Βέλος: Δεξιό 9">
              <a:extLst>
                <a:ext uri="{FF2B5EF4-FFF2-40B4-BE49-F238E27FC236}">
                  <a16:creationId xmlns:a16="http://schemas.microsoft.com/office/drawing/2014/main" id="{88DFB826-335E-407A-B730-BB3D0CE15B40}"/>
                </a:ext>
              </a:extLst>
            </p:cNvPr>
            <p:cNvSpPr/>
            <p:nvPr/>
          </p:nvSpPr>
          <p:spPr>
            <a:xfrm>
              <a:off x="3683976" y="2250831"/>
              <a:ext cx="21980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4B189580-C8CD-432A-9413-6E06BE8259DF}"/>
                </a:ext>
              </a:extLst>
            </p:cNvPr>
            <p:cNvSpPr txBox="1"/>
            <p:nvPr/>
          </p:nvSpPr>
          <p:spPr>
            <a:xfrm>
              <a:off x="5993422" y="2437060"/>
              <a:ext cx="1324709" cy="452560"/>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DATA</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A19D04-7B1F-40A2-87D0-16E84468F9DC}"/>
                </a:ext>
              </a:extLst>
            </p:cNvPr>
            <p:cNvSpPr txBox="1"/>
            <p:nvPr/>
          </p:nvSpPr>
          <p:spPr>
            <a:xfrm>
              <a:off x="3572608" y="2393708"/>
              <a:ext cx="2198079" cy="452560"/>
            </a:xfrm>
            <a:prstGeom prst="rect">
              <a:avLst/>
            </a:prstGeom>
            <a:noFill/>
          </p:spPr>
          <p:txBody>
            <a:bodyPr wrap="square">
              <a:spAutoFit/>
            </a:bodyPr>
            <a:lstStyle/>
            <a:p>
              <a:pPr algn="ct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Represents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pSp>
      <p:grpSp>
        <p:nvGrpSpPr>
          <p:cNvPr id="14" name="Ομάδα 13">
            <a:extLst>
              <a:ext uri="{FF2B5EF4-FFF2-40B4-BE49-F238E27FC236}">
                <a16:creationId xmlns:a16="http://schemas.microsoft.com/office/drawing/2014/main" id="{A67DF17D-E8B0-4313-B55E-4B1662D569FA}"/>
              </a:ext>
            </a:extLst>
          </p:cNvPr>
          <p:cNvGrpSpPr/>
          <p:nvPr/>
        </p:nvGrpSpPr>
        <p:grpSpPr>
          <a:xfrm>
            <a:off x="3194539" y="3737369"/>
            <a:ext cx="7532077" cy="2596929"/>
            <a:chOff x="1682262" y="1475739"/>
            <a:chExt cx="7149152" cy="2596929"/>
          </a:xfrm>
        </p:grpSpPr>
        <p:sp>
          <p:nvSpPr>
            <p:cNvPr id="15" name="TextBox 14">
              <a:extLst>
                <a:ext uri="{FF2B5EF4-FFF2-40B4-BE49-F238E27FC236}">
                  <a16:creationId xmlns:a16="http://schemas.microsoft.com/office/drawing/2014/main" id="{5F991BEF-97C4-4D2C-B266-A98774B4C2C3}"/>
                </a:ext>
              </a:extLst>
            </p:cNvPr>
            <p:cNvSpPr txBox="1"/>
            <p:nvPr/>
          </p:nvSpPr>
          <p:spPr>
            <a:xfrm>
              <a:off x="1682262" y="1475739"/>
              <a:ext cx="2309446" cy="2596929"/>
            </a:xfrm>
            <a:prstGeom prst="rect">
              <a:avLst/>
            </a:prstGeom>
            <a:noFill/>
          </p:spPr>
          <p:txBody>
            <a:bodyPr wrap="square">
              <a:spAutoFit/>
            </a:bodyPr>
            <a:lstStyle/>
            <a:p>
              <a:pPr lvl="0" algn="just">
                <a:lnSpc>
                  <a:spcPct val="107000"/>
                </a:lnSpc>
              </a:pPr>
              <a:r>
                <a:rPr lang="en-US" sz="2400" b="1" dirty="0">
                  <a:effectLst/>
                  <a:latin typeface="Verdana" panose="020B0604030504040204" pitchFamily="34" charset="0"/>
                  <a:ea typeface="Calibri" panose="020F0502020204030204" pitchFamily="34" charset="0"/>
                  <a:cs typeface="Times New Roman" panose="02020603050405020304" pitchFamily="18" charset="0"/>
                </a:rPr>
                <a:t>K</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eywords</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a:effectLst/>
                  <a:latin typeface="Verdana" panose="020B0604030504040204" pitchFamily="34" charset="0"/>
                  <a:ea typeface="Calibri" panose="020F0502020204030204" pitchFamily="34" charset="0"/>
                  <a:cs typeface="Times New Roman" panose="02020603050405020304" pitchFamily="18" charset="0"/>
                </a:rPr>
                <a:t>C</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alculates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Displays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Writes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Counts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Convert</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6" name="Βέλος: Δεξιό 15">
              <a:extLst>
                <a:ext uri="{FF2B5EF4-FFF2-40B4-BE49-F238E27FC236}">
                  <a16:creationId xmlns:a16="http://schemas.microsoft.com/office/drawing/2014/main" id="{65C34E5E-850A-47BF-85F9-7441258BF0EE}"/>
                </a:ext>
              </a:extLst>
            </p:cNvPr>
            <p:cNvSpPr/>
            <p:nvPr/>
          </p:nvSpPr>
          <p:spPr>
            <a:xfrm>
              <a:off x="3683976" y="2250831"/>
              <a:ext cx="21980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6948F1DD-FB14-49DC-BEA3-6C92C37192E4}"/>
                </a:ext>
              </a:extLst>
            </p:cNvPr>
            <p:cNvSpPr txBox="1"/>
            <p:nvPr/>
          </p:nvSpPr>
          <p:spPr>
            <a:xfrm>
              <a:off x="5993422" y="2437060"/>
              <a:ext cx="2837992" cy="452560"/>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INFORMATIONS</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D875C96D-D0D4-44BD-A598-D656C4A7183E}"/>
                </a:ext>
              </a:extLst>
            </p:cNvPr>
            <p:cNvSpPr txBox="1"/>
            <p:nvPr/>
          </p:nvSpPr>
          <p:spPr>
            <a:xfrm>
              <a:off x="3572608" y="2393708"/>
              <a:ext cx="2198079" cy="452560"/>
            </a:xfrm>
            <a:prstGeom prst="rect">
              <a:avLst/>
            </a:prstGeom>
            <a:noFill/>
          </p:spPr>
          <p:txBody>
            <a:bodyPr wrap="square">
              <a:spAutoFit/>
            </a:bodyPr>
            <a:lstStyle/>
            <a:p>
              <a:pPr algn="ct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Represents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18353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74A069-BA8C-4A77-B352-CB7B88EDB3C4}"/>
              </a:ext>
            </a:extLst>
          </p:cNvPr>
          <p:cNvSpPr>
            <a:spLocks noGrp="1"/>
          </p:cNvSpPr>
          <p:nvPr>
            <p:ph type="title"/>
          </p:nvPr>
        </p:nvSpPr>
        <p:spPr>
          <a:xfrm>
            <a:off x="474784" y="136526"/>
            <a:ext cx="10515600" cy="866652"/>
          </a:xfrm>
        </p:spPr>
        <p:txBody>
          <a:bodyPr/>
          <a:lstStyle/>
          <a:p>
            <a:r>
              <a:rPr lang="en-US" dirty="0"/>
              <a:t>Variable Types</a:t>
            </a:r>
            <a:endParaRPr lang="el-GR" dirty="0"/>
          </a:p>
        </p:txBody>
      </p:sp>
      <p:graphicFrame>
        <p:nvGraphicFramePr>
          <p:cNvPr id="4" name="Αντικείμενο 3">
            <a:extLst>
              <a:ext uri="{FF2B5EF4-FFF2-40B4-BE49-F238E27FC236}">
                <a16:creationId xmlns:a16="http://schemas.microsoft.com/office/drawing/2014/main" id="{F8AEF058-5FBD-484A-B88C-D88FDBDE967C}"/>
              </a:ext>
            </a:extLst>
          </p:cNvPr>
          <p:cNvGraphicFramePr>
            <a:graphicFrameLocks noChangeAspect="1"/>
          </p:cNvGraphicFramePr>
          <p:nvPr>
            <p:extLst>
              <p:ext uri="{D42A27DB-BD31-4B8C-83A1-F6EECF244321}">
                <p14:modId xmlns:p14="http://schemas.microsoft.com/office/powerpoint/2010/main" val="217878788"/>
              </p:ext>
            </p:extLst>
          </p:nvPr>
        </p:nvGraphicFramePr>
        <p:xfrm>
          <a:off x="477838" y="1362075"/>
          <a:ext cx="11328400" cy="4073525"/>
        </p:xfrm>
        <a:graphic>
          <a:graphicData uri="http://schemas.openxmlformats.org/presentationml/2006/ole">
            <mc:AlternateContent xmlns:mc="http://schemas.openxmlformats.org/markup-compatibility/2006">
              <mc:Choice xmlns:v="urn:schemas-microsoft-com:vml" Requires="v">
                <p:oleObj name="Document" r:id="rId3" imgW="5277290" imgH="1900146" progId="Word.Document.12">
                  <p:embed/>
                </p:oleObj>
              </mc:Choice>
              <mc:Fallback>
                <p:oleObj name="Document" r:id="rId3" imgW="5277290" imgH="1900146" progId="Word.Document.12">
                  <p:embed/>
                  <p:pic>
                    <p:nvPicPr>
                      <p:cNvPr id="0" name=""/>
                      <p:cNvPicPr/>
                      <p:nvPr/>
                    </p:nvPicPr>
                    <p:blipFill>
                      <a:blip r:embed="rId4"/>
                      <a:stretch>
                        <a:fillRect/>
                      </a:stretch>
                    </p:blipFill>
                    <p:spPr>
                      <a:xfrm>
                        <a:off x="477838" y="1362075"/>
                        <a:ext cx="11328400" cy="4073525"/>
                      </a:xfrm>
                      <a:prstGeom prst="rect">
                        <a:avLst/>
                      </a:prstGeom>
                    </p:spPr>
                  </p:pic>
                </p:oleObj>
              </mc:Fallback>
            </mc:AlternateContent>
          </a:graphicData>
        </a:graphic>
      </p:graphicFrame>
    </p:spTree>
    <p:extLst>
      <p:ext uri="{BB962C8B-B14F-4D97-AF65-F5344CB8AC3E}">
        <p14:creationId xmlns:p14="http://schemas.microsoft.com/office/powerpoint/2010/main" val="140610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B347D0E8-8EA0-4526-9EE7-42EB20EB6DC2}"/>
              </a:ext>
            </a:extLst>
          </p:cNvPr>
          <p:cNvSpPr/>
          <p:nvPr/>
        </p:nvSpPr>
        <p:spPr>
          <a:xfrm>
            <a:off x="2344613" y="2469022"/>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7790106-6A5B-4D62-80AB-AC73641AD1DA}"/>
              </a:ext>
            </a:extLst>
          </p:cNvPr>
          <p:cNvSpPr/>
          <p:nvPr/>
        </p:nvSpPr>
        <p:spPr>
          <a:xfrm>
            <a:off x="2344614" y="1927958"/>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3DA921E3-7EE8-4940-A034-C23504C3FEF2}"/>
              </a:ext>
            </a:extLst>
          </p:cNvPr>
          <p:cNvSpPr/>
          <p:nvPr/>
        </p:nvSpPr>
        <p:spPr>
          <a:xfrm>
            <a:off x="2344615" y="1386894"/>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ED583978-3E15-4D16-935C-0E305D4AADBC}"/>
              </a:ext>
            </a:extLst>
          </p:cNvPr>
          <p:cNvSpPr>
            <a:spLocks noGrp="1"/>
          </p:cNvSpPr>
          <p:nvPr>
            <p:ph type="title"/>
          </p:nvPr>
        </p:nvSpPr>
        <p:spPr>
          <a:xfrm>
            <a:off x="345831" y="136526"/>
            <a:ext cx="10515600" cy="866652"/>
          </a:xfrm>
        </p:spPr>
        <p:txBody>
          <a:bodyPr/>
          <a:lstStyle/>
          <a:p>
            <a:r>
              <a:rPr lang="en-US" dirty="0"/>
              <a:t>Naming Variables</a:t>
            </a:r>
            <a:endParaRPr lang="el-GR" dirty="0"/>
          </a:p>
        </p:txBody>
      </p:sp>
      <p:sp>
        <p:nvSpPr>
          <p:cNvPr id="4" name="TextBox 3">
            <a:extLst>
              <a:ext uri="{FF2B5EF4-FFF2-40B4-BE49-F238E27FC236}">
                <a16:creationId xmlns:a16="http://schemas.microsoft.com/office/drawing/2014/main" id="{7863F0B9-09B7-478C-B543-E2027AF12E21}"/>
              </a:ext>
            </a:extLst>
          </p:cNvPr>
          <p:cNvSpPr txBox="1"/>
          <p:nvPr/>
        </p:nvSpPr>
        <p:spPr>
          <a:xfrm>
            <a:off x="2293812" y="1337759"/>
            <a:ext cx="7936523" cy="1697068"/>
          </a:xfrm>
          <a:prstGeom prst="rect">
            <a:avLst/>
          </a:prstGeom>
          <a:noFill/>
        </p:spPr>
        <p:txBody>
          <a:bodyPr wrap="square">
            <a:spAutoFit/>
          </a:bodyPr>
          <a:lstStyle/>
          <a:p>
            <a:pPr>
              <a:lnSpc>
                <a:spcPct val="150000"/>
              </a:lnSpc>
            </a:pPr>
            <a:r>
              <a:rPr lang="en-US" sz="2400" dirty="0">
                <a:latin typeface="Verdana" panose="020B0604030504040204" pitchFamily="34" charset="0"/>
                <a:ea typeface="Verdana" panose="020B0604030504040204" pitchFamily="34" charset="0"/>
              </a:rPr>
              <a:t>They must start with a capital or small character.</a:t>
            </a:r>
          </a:p>
          <a:p>
            <a:pPr>
              <a:lnSpc>
                <a:spcPct val="150000"/>
              </a:lnSpc>
            </a:pPr>
            <a:r>
              <a:rPr lang="en-US" sz="2400" dirty="0">
                <a:latin typeface="Verdana" panose="020B0604030504040204" pitchFamily="34" charset="0"/>
                <a:ea typeface="Verdana" panose="020B0604030504040204" pitchFamily="34" charset="0"/>
              </a:rPr>
              <a:t>They can have digits or the character underscore. </a:t>
            </a:r>
          </a:p>
          <a:p>
            <a:pPr>
              <a:lnSpc>
                <a:spcPct val="150000"/>
              </a:lnSpc>
            </a:pPr>
            <a:r>
              <a:rPr lang="en-US" sz="2400" dirty="0">
                <a:latin typeface="Verdana" panose="020B0604030504040204" pitchFamily="34" charset="0"/>
                <a:ea typeface="Verdana" panose="020B0604030504040204" pitchFamily="34" charset="0"/>
              </a:rPr>
              <a:t>B4X does not distinguish capital and small letters. </a:t>
            </a:r>
          </a:p>
        </p:txBody>
      </p:sp>
      <p:sp>
        <p:nvSpPr>
          <p:cNvPr id="9" name="TextBox 8">
            <a:extLst>
              <a:ext uri="{FF2B5EF4-FFF2-40B4-BE49-F238E27FC236}">
                <a16:creationId xmlns:a16="http://schemas.microsoft.com/office/drawing/2014/main" id="{1B553A7A-0DF6-4580-87A4-2CC76776B9F0}"/>
              </a:ext>
            </a:extLst>
          </p:cNvPr>
          <p:cNvSpPr txBox="1"/>
          <p:nvPr/>
        </p:nvSpPr>
        <p:spPr>
          <a:xfrm>
            <a:off x="2152825" y="4166090"/>
            <a:ext cx="4686887" cy="1679627"/>
          </a:xfrm>
          <a:prstGeom prst="rect">
            <a:avLst/>
          </a:prstGeom>
          <a:noFill/>
        </p:spPr>
        <p:txBody>
          <a:bodyPr wrap="square">
            <a:spAutoFit/>
          </a:bodyPr>
          <a:lstStyle/>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intAge</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Int </a:t>
            </a:r>
          </a:p>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fltAmount</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Float</a:t>
            </a:r>
          </a:p>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strName</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String </a:t>
            </a:r>
          </a:p>
        </p:txBody>
      </p:sp>
      <p:sp>
        <p:nvSpPr>
          <p:cNvPr id="12" name="Φυσαλίδα σκέψης: Σύννεφο 11">
            <a:extLst>
              <a:ext uri="{FF2B5EF4-FFF2-40B4-BE49-F238E27FC236}">
                <a16:creationId xmlns:a16="http://schemas.microsoft.com/office/drawing/2014/main" id="{E1378776-585D-4A6D-AD3B-D03EBDF78939}"/>
              </a:ext>
            </a:extLst>
          </p:cNvPr>
          <p:cNvSpPr/>
          <p:nvPr/>
        </p:nvSpPr>
        <p:spPr>
          <a:xfrm>
            <a:off x="7095743" y="3595620"/>
            <a:ext cx="2470287" cy="1049532"/>
          </a:xfrm>
          <a:prstGeom prst="cloudCallout">
            <a:avLst>
              <a:gd name="adj1" fmla="val -70075"/>
              <a:gd name="adj2" fmla="val 89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Verdana" panose="020B0604030504040204" pitchFamily="34" charset="0"/>
                <a:ea typeface="Verdana" panose="020B0604030504040204" pitchFamily="34" charset="0"/>
              </a:rPr>
              <a:t>Cool Variables</a:t>
            </a:r>
            <a:endParaRPr lang="el-GR"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74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1874</Words>
  <Application>Microsoft Office PowerPoint</Application>
  <PresentationFormat>Ευρεία οθόνη</PresentationFormat>
  <Paragraphs>247</Paragraphs>
  <Slides>21</Slides>
  <Notes>14</Notes>
  <HiddenSlides>0</HiddenSlides>
  <MMClips>0</MMClips>
  <ScaleCrop>false</ScaleCrop>
  <HeadingPairs>
    <vt:vector size="8" baseType="variant">
      <vt:variant>
        <vt:lpstr>Γραμματοσειρές που χρησιμοποιούνται</vt:lpstr>
      </vt:variant>
      <vt:variant>
        <vt:i4>5</vt:i4>
      </vt: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21</vt:i4>
      </vt:variant>
    </vt:vector>
  </HeadingPairs>
  <TitlesOfParts>
    <vt:vector size="28" baseType="lpstr">
      <vt:lpstr>Arial</vt:lpstr>
      <vt:lpstr>Calibri</vt:lpstr>
      <vt:lpstr>Courier New</vt:lpstr>
      <vt:lpstr>Symbol</vt:lpstr>
      <vt:lpstr>Verdana</vt:lpstr>
      <vt:lpstr>Θέμα του Office</vt:lpstr>
      <vt:lpstr>Document</vt:lpstr>
      <vt:lpstr>Programming with B4X</vt:lpstr>
      <vt:lpstr>Today you will learn</vt:lpstr>
      <vt:lpstr>Computer Memory</vt:lpstr>
      <vt:lpstr>What happens into RAM</vt:lpstr>
      <vt:lpstr>What happens into RAM</vt:lpstr>
      <vt:lpstr>What happens into RAM</vt:lpstr>
      <vt:lpstr>How many variables do you need?</vt:lpstr>
      <vt:lpstr>Variable Types</vt:lpstr>
      <vt:lpstr>Naming Variables</vt:lpstr>
      <vt:lpstr>The following Variable Names are correct?</vt:lpstr>
      <vt:lpstr>Find the Variables</vt:lpstr>
      <vt:lpstr>Declaring Variables in B4X</vt:lpstr>
      <vt:lpstr>Scope</vt:lpstr>
      <vt:lpstr>Comments </vt:lpstr>
      <vt:lpstr>The log area and the log function.</vt:lpstr>
      <vt:lpstr>Mathematical Operators</vt:lpstr>
      <vt:lpstr>Examples</vt:lpstr>
      <vt:lpstr>Strings</vt:lpstr>
      <vt:lpstr>Working with Strings</vt:lpstr>
      <vt:lpstr>String Functions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162</cp:revision>
  <dcterms:created xsi:type="dcterms:W3CDTF">2021-01-19T13:00:32Z</dcterms:created>
  <dcterms:modified xsi:type="dcterms:W3CDTF">2021-02-09T20:10:42Z</dcterms:modified>
</cp:coreProperties>
</file>