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4"/>
  </p:notesMasterIdLst>
  <p:sldIdLst>
    <p:sldId id="256" r:id="rId2"/>
    <p:sldId id="258" r:id="rId3"/>
    <p:sldId id="263" r:id="rId4"/>
    <p:sldId id="264" r:id="rId5"/>
    <p:sldId id="265" r:id="rId6"/>
    <p:sldId id="266" r:id="rId7"/>
    <p:sldId id="267" r:id="rId8"/>
    <p:sldId id="276" r:id="rId9"/>
    <p:sldId id="277" r:id="rId10"/>
    <p:sldId id="268" r:id="rId11"/>
    <p:sldId id="279" r:id="rId12"/>
    <p:sldId id="278" r:id="rId13"/>
    <p:sldId id="269" r:id="rId14"/>
    <p:sldId id="270" r:id="rId15"/>
    <p:sldId id="271" r:id="rId16"/>
    <p:sldId id="272" r:id="rId17"/>
    <p:sldId id="280" r:id="rId18"/>
    <p:sldId id="273" r:id="rId19"/>
    <p:sldId id="281" r:id="rId20"/>
    <p:sldId id="274" r:id="rId21"/>
    <p:sldId id="275" r:id="rId22"/>
    <p:sldId id="262"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8A82E"/>
    <a:srgbClr val="3297C3"/>
    <a:srgbClr val="4AB5D9"/>
    <a:srgbClr val="81D1EC"/>
    <a:srgbClr val="FE9900"/>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35" autoAdjust="0"/>
    <p:restoredTop sz="76256" autoAdjust="0"/>
  </p:normalViewPr>
  <p:slideViewPr>
    <p:cSldViewPr snapToGrid="0">
      <p:cViewPr>
        <p:scale>
          <a:sx n="33" d="100"/>
          <a:sy n="33" d="100"/>
        </p:scale>
        <p:origin x="2136" y="75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n-US" dirty="0"/>
            <a:t>Talking about Designer</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DEBA1CE5-06E2-4192-B9EB-899C4517364C}">
      <dgm:prSet/>
      <dgm:spPr/>
      <dgm:t>
        <a:bodyPr/>
        <a:lstStyle/>
        <a:p>
          <a:r>
            <a:rPr lang="en-US" dirty="0"/>
            <a:t>Design the first Screen</a:t>
          </a:r>
          <a:endParaRPr lang="el-GR" dirty="0"/>
        </a:p>
      </dgm:t>
    </dgm:pt>
    <dgm:pt modelId="{92E22441-41BD-483E-A9DF-4165A5AABC5C}" type="parTrans" cxnId="{1BDA6A8C-2E9A-468E-A13D-8AC7BB504EE0}">
      <dgm:prSet/>
      <dgm:spPr/>
      <dgm:t>
        <a:bodyPr/>
        <a:lstStyle/>
        <a:p>
          <a:endParaRPr lang="el-GR"/>
        </a:p>
      </dgm:t>
    </dgm:pt>
    <dgm:pt modelId="{CDC346A2-BD48-405E-B838-7D4D70F88266}" type="sibTrans" cxnId="{1BDA6A8C-2E9A-468E-A13D-8AC7BB504EE0}">
      <dgm:prSet/>
      <dgm:spPr/>
      <dgm:t>
        <a:bodyPr/>
        <a:lstStyle/>
        <a:p>
          <a:endParaRPr lang="el-GR"/>
        </a:p>
      </dgm:t>
    </dgm:pt>
    <dgm:pt modelId="{5BBB7579-4974-4857-8F6A-D3DEF5CFBD51}">
      <dgm:prSet/>
      <dgm:spPr/>
      <dgm:t>
        <a:bodyPr/>
        <a:lstStyle/>
        <a:p>
          <a:r>
            <a:rPr lang="en-US" dirty="0"/>
            <a:t>Inserting and customizing Views: Labels, TextFields, Buttons, Panes</a:t>
          </a:r>
          <a:endParaRPr lang="el-GR" dirty="0"/>
        </a:p>
      </dgm:t>
    </dgm:pt>
    <dgm:pt modelId="{60B2E048-A8DE-40EA-A760-76A46FA486E5}" type="parTrans" cxnId="{426CACFB-E350-41B6-B441-9AC2A1F6BDB3}">
      <dgm:prSet/>
      <dgm:spPr/>
      <dgm:t>
        <a:bodyPr/>
        <a:lstStyle/>
        <a:p>
          <a:endParaRPr lang="el-GR"/>
        </a:p>
      </dgm:t>
    </dgm:pt>
    <dgm:pt modelId="{F59D8594-88FA-49B6-8307-33394F59C4BA}" type="sibTrans" cxnId="{426CACFB-E350-41B6-B441-9AC2A1F6BDB3}">
      <dgm:prSet/>
      <dgm:spPr/>
      <dgm:t>
        <a:bodyPr/>
        <a:lstStyle/>
        <a:p>
          <a:endParaRPr lang="el-GR"/>
        </a:p>
      </dgm:t>
    </dgm:pt>
    <dgm:pt modelId="{92CFA2DA-9B8C-449D-8244-5FB036B66B99}">
      <dgm:prSet/>
      <dgm:spPr/>
      <dgm:t>
        <a:bodyPr/>
        <a:lstStyle/>
        <a:p>
          <a:r>
            <a:rPr lang="en-US" dirty="0"/>
            <a:t>Saving forms</a:t>
          </a:r>
          <a:endParaRPr lang="el-GR" dirty="0"/>
        </a:p>
      </dgm:t>
    </dgm:pt>
    <dgm:pt modelId="{6B83DDDF-66FF-43E4-B1AE-8B2FCA6615AE}" type="parTrans" cxnId="{6F02B5AD-5CC7-454F-954D-5E62C770AE5B}">
      <dgm:prSet/>
      <dgm:spPr/>
      <dgm:t>
        <a:bodyPr/>
        <a:lstStyle/>
        <a:p>
          <a:endParaRPr lang="el-GR"/>
        </a:p>
      </dgm:t>
    </dgm:pt>
    <dgm:pt modelId="{9DC2FAE0-00D1-45AB-AA79-9AA026991614}" type="sibTrans" cxnId="{6F02B5AD-5CC7-454F-954D-5E62C770AE5B}">
      <dgm:prSet/>
      <dgm:spPr/>
      <dgm:t>
        <a:bodyPr/>
        <a:lstStyle/>
        <a:p>
          <a:endParaRPr lang="el-GR"/>
        </a:p>
      </dgm:t>
    </dgm:pt>
    <dgm:pt modelId="{C9B92C9A-6820-449A-ADDF-277CD85F7714}">
      <dgm:prSet/>
      <dgm:spPr/>
      <dgm:t>
        <a:bodyPr/>
        <a:lstStyle/>
        <a:p>
          <a:r>
            <a:rPr lang="en-US" dirty="0"/>
            <a:t>Design your own Main Screen using wireframes</a:t>
          </a:r>
          <a:endParaRPr lang="el-GR" dirty="0"/>
        </a:p>
      </dgm:t>
    </dgm:pt>
    <dgm:pt modelId="{CB0CE575-FCE0-485D-AAE6-2622ABB53F61}" type="parTrans" cxnId="{DD230C45-4ADF-403F-94EF-7A0BCD66A362}">
      <dgm:prSet/>
      <dgm:spPr/>
      <dgm:t>
        <a:bodyPr/>
        <a:lstStyle/>
        <a:p>
          <a:endParaRPr lang="el-GR"/>
        </a:p>
      </dgm:t>
    </dgm:pt>
    <dgm:pt modelId="{A32E587C-865B-411A-B346-E5FDA259652F}" type="sibTrans" cxnId="{DD230C45-4ADF-403F-94EF-7A0BCD66A362}">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5">
        <dgm:presLayoutVars>
          <dgm:bulletEnabled val="1"/>
        </dgm:presLayoutVars>
      </dgm:prSet>
      <dgm:spPr/>
    </dgm:pt>
    <dgm:pt modelId="{A3D729A4-5585-4D9B-8730-F8286EC1FC04}" type="pres">
      <dgm:prSet presAssocID="{30477B69-2F94-4910-B445-245EB5E581C2}" presName="sibTrans" presStyleCnt="0"/>
      <dgm:spPr/>
    </dgm:pt>
    <dgm:pt modelId="{FF0816D8-E033-469B-BD02-F1D4E1C07F1D}" type="pres">
      <dgm:prSet presAssocID="{DEBA1CE5-06E2-4192-B9EB-899C4517364C}" presName="node" presStyleLbl="node1" presStyleIdx="1" presStyleCnt="5">
        <dgm:presLayoutVars>
          <dgm:bulletEnabled val="1"/>
        </dgm:presLayoutVars>
      </dgm:prSet>
      <dgm:spPr/>
    </dgm:pt>
    <dgm:pt modelId="{E1D2BED3-685A-45D1-B041-B9ABF87A4AC0}" type="pres">
      <dgm:prSet presAssocID="{CDC346A2-BD48-405E-B838-7D4D70F88266}" presName="sibTrans" presStyleCnt="0"/>
      <dgm:spPr/>
    </dgm:pt>
    <dgm:pt modelId="{66B262CF-5856-4B7F-8FD7-4492566DD8D3}" type="pres">
      <dgm:prSet presAssocID="{5BBB7579-4974-4857-8F6A-D3DEF5CFBD51}" presName="node" presStyleLbl="node1" presStyleIdx="2" presStyleCnt="5">
        <dgm:presLayoutVars>
          <dgm:bulletEnabled val="1"/>
        </dgm:presLayoutVars>
      </dgm:prSet>
      <dgm:spPr/>
    </dgm:pt>
    <dgm:pt modelId="{5BC728D6-93F1-48B1-BA0C-4AA717656839}" type="pres">
      <dgm:prSet presAssocID="{F59D8594-88FA-49B6-8307-33394F59C4BA}" presName="sibTrans" presStyleCnt="0"/>
      <dgm:spPr/>
    </dgm:pt>
    <dgm:pt modelId="{243257FD-B566-4B97-97B6-6EEB1D85EEE9}" type="pres">
      <dgm:prSet presAssocID="{92CFA2DA-9B8C-449D-8244-5FB036B66B99}" presName="node" presStyleLbl="node1" presStyleIdx="3" presStyleCnt="5">
        <dgm:presLayoutVars>
          <dgm:bulletEnabled val="1"/>
        </dgm:presLayoutVars>
      </dgm:prSet>
      <dgm:spPr/>
    </dgm:pt>
    <dgm:pt modelId="{7415E0B2-3775-4AE1-B653-D38A7CD14DAA}" type="pres">
      <dgm:prSet presAssocID="{9DC2FAE0-00D1-45AB-AA79-9AA026991614}" presName="sibTrans" presStyleCnt="0"/>
      <dgm:spPr/>
    </dgm:pt>
    <dgm:pt modelId="{89083ADF-47A0-4456-A482-97114D6769F0}" type="pres">
      <dgm:prSet presAssocID="{C9B92C9A-6820-449A-ADDF-277CD85F7714}" presName="node" presStyleLbl="node1" presStyleIdx="4" presStyleCnt="5">
        <dgm:presLayoutVars>
          <dgm:bulletEnabled val="1"/>
        </dgm:presLayoutVars>
      </dgm:prSet>
      <dgm:spPr/>
    </dgm:pt>
  </dgm:ptLst>
  <dgm:cxnLst>
    <dgm:cxn modelId="{0088C625-76A7-43CC-97B1-65CCF3820E7D}" type="presOf" srcId="{C95FC8E3-511B-49FC-BE7A-222E345CC1A8}" destId="{364C55E3-DD9E-4BF9-BEEA-BB801630D954}" srcOrd="0" destOrd="0" presId="urn:microsoft.com/office/officeart/2005/8/layout/default"/>
    <dgm:cxn modelId="{8EAB1C60-E8AC-4C1B-8BF1-3DE073A3F42F}" type="presOf" srcId="{92CFA2DA-9B8C-449D-8244-5FB036B66B99}" destId="{243257FD-B566-4B97-97B6-6EEB1D85EEE9}" srcOrd="0" destOrd="0" presId="urn:microsoft.com/office/officeart/2005/8/layout/default"/>
    <dgm:cxn modelId="{DD230C45-4ADF-403F-94EF-7A0BCD66A362}" srcId="{0C401041-E03C-4661-9607-908B0A03F6F5}" destId="{C9B92C9A-6820-449A-ADDF-277CD85F7714}" srcOrd="4" destOrd="0" parTransId="{CB0CE575-FCE0-485D-AAE6-2622ABB53F61}" sibTransId="{A32E587C-865B-411A-B346-E5FDA259652F}"/>
    <dgm:cxn modelId="{B9EE8B47-E9E2-45FA-AAB4-B22A968F194F}" type="presOf" srcId="{0C401041-E03C-4661-9607-908B0A03F6F5}" destId="{19028724-D1E1-4614-8076-49D4BC137DEF}" srcOrd="0" destOrd="0" presId="urn:microsoft.com/office/officeart/2005/8/layout/default"/>
    <dgm:cxn modelId="{28334380-AB19-4320-A614-36DE01E4B2C4}" type="presOf" srcId="{DEBA1CE5-06E2-4192-B9EB-899C4517364C}" destId="{FF0816D8-E033-469B-BD02-F1D4E1C07F1D}" srcOrd="0" destOrd="0" presId="urn:microsoft.com/office/officeart/2005/8/layout/default"/>
    <dgm:cxn modelId="{1BDA6A8C-2E9A-468E-A13D-8AC7BB504EE0}" srcId="{0C401041-E03C-4661-9607-908B0A03F6F5}" destId="{DEBA1CE5-06E2-4192-B9EB-899C4517364C}" srcOrd="1" destOrd="0" parTransId="{92E22441-41BD-483E-A9DF-4165A5AABC5C}" sibTransId="{CDC346A2-BD48-405E-B838-7D4D70F88266}"/>
    <dgm:cxn modelId="{6F02B5AD-5CC7-454F-954D-5E62C770AE5B}" srcId="{0C401041-E03C-4661-9607-908B0A03F6F5}" destId="{92CFA2DA-9B8C-449D-8244-5FB036B66B99}" srcOrd="3" destOrd="0" parTransId="{6B83DDDF-66FF-43E4-B1AE-8B2FCA6615AE}" sibTransId="{9DC2FAE0-00D1-45AB-AA79-9AA026991614}"/>
    <dgm:cxn modelId="{AABC42BB-69A1-4260-8327-12344A8E751B}" type="presOf" srcId="{C9B92C9A-6820-449A-ADDF-277CD85F7714}" destId="{89083ADF-47A0-4456-A482-97114D6769F0}"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860997E5-0C9C-42DF-99A4-A312095A0908}" type="presOf" srcId="{5BBB7579-4974-4857-8F6A-D3DEF5CFBD51}" destId="{66B262CF-5856-4B7F-8FD7-4492566DD8D3}" srcOrd="0" destOrd="0" presId="urn:microsoft.com/office/officeart/2005/8/layout/default"/>
    <dgm:cxn modelId="{426CACFB-E350-41B6-B441-9AC2A1F6BDB3}" srcId="{0C401041-E03C-4661-9607-908B0A03F6F5}" destId="{5BBB7579-4974-4857-8F6A-D3DEF5CFBD51}" srcOrd="2" destOrd="0" parTransId="{60B2E048-A8DE-40EA-A760-76A46FA486E5}" sibTransId="{F59D8594-88FA-49B6-8307-33394F59C4BA}"/>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246A9E5F-7AD5-4E50-8BF1-AF5343628FE8}" type="presParOf" srcId="{19028724-D1E1-4614-8076-49D4BC137DEF}" destId="{FF0816D8-E033-469B-BD02-F1D4E1C07F1D}" srcOrd="2" destOrd="0" presId="urn:microsoft.com/office/officeart/2005/8/layout/default"/>
    <dgm:cxn modelId="{F54C98C6-C126-4857-AD98-267DF4801332}" type="presParOf" srcId="{19028724-D1E1-4614-8076-49D4BC137DEF}" destId="{E1D2BED3-685A-45D1-B041-B9ABF87A4AC0}" srcOrd="3" destOrd="0" presId="urn:microsoft.com/office/officeart/2005/8/layout/default"/>
    <dgm:cxn modelId="{72D2DDB1-6FF2-4941-A252-2D9B101246EA}" type="presParOf" srcId="{19028724-D1E1-4614-8076-49D4BC137DEF}" destId="{66B262CF-5856-4B7F-8FD7-4492566DD8D3}" srcOrd="4" destOrd="0" presId="urn:microsoft.com/office/officeart/2005/8/layout/default"/>
    <dgm:cxn modelId="{6A6E950F-675C-4AE1-AB88-676993B13ABC}" type="presParOf" srcId="{19028724-D1E1-4614-8076-49D4BC137DEF}" destId="{5BC728D6-93F1-48B1-BA0C-4AA717656839}" srcOrd="5" destOrd="0" presId="urn:microsoft.com/office/officeart/2005/8/layout/default"/>
    <dgm:cxn modelId="{10980544-8199-43EC-9AA9-E3F04EB8525A}" type="presParOf" srcId="{19028724-D1E1-4614-8076-49D4BC137DEF}" destId="{243257FD-B566-4B97-97B6-6EEB1D85EEE9}" srcOrd="6" destOrd="0" presId="urn:microsoft.com/office/officeart/2005/8/layout/default"/>
    <dgm:cxn modelId="{8AC873D1-734A-4060-B55C-CA1FB488F1B8}" type="presParOf" srcId="{19028724-D1E1-4614-8076-49D4BC137DEF}" destId="{7415E0B2-3775-4AE1-B653-D38A7CD14DAA}" srcOrd="7" destOrd="0" presId="urn:microsoft.com/office/officeart/2005/8/layout/default"/>
    <dgm:cxn modelId="{AECB1EF5-F612-4A6A-AA6E-B2C5F87E7F3F}" type="presParOf" srcId="{19028724-D1E1-4614-8076-49D4BC137DEF}" destId="{89083ADF-47A0-4456-A482-97114D6769F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Talking about Designer</a:t>
          </a:r>
          <a:endParaRPr lang="el-GR" sz="2800" kern="1200" dirty="0"/>
        </a:p>
      </dsp:txBody>
      <dsp:txXfrm>
        <a:off x="0" y="355096"/>
        <a:ext cx="2974424" cy="1784654"/>
      </dsp:txXfrm>
    </dsp:sp>
    <dsp:sp modelId="{FF0816D8-E033-469B-BD02-F1D4E1C07F1D}">
      <dsp:nvSpPr>
        <dsp:cNvPr id="0" name=""/>
        <dsp:cNvSpPr/>
      </dsp:nvSpPr>
      <dsp:spPr>
        <a:xfrm>
          <a:off x="3271867" y="355096"/>
          <a:ext cx="2974424" cy="1784654"/>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Design the first Screen</a:t>
          </a:r>
          <a:endParaRPr lang="el-GR" sz="2800" kern="1200" dirty="0"/>
        </a:p>
      </dsp:txBody>
      <dsp:txXfrm>
        <a:off x="3271867" y="355096"/>
        <a:ext cx="2974424" cy="1784654"/>
      </dsp:txXfrm>
    </dsp:sp>
    <dsp:sp modelId="{66B262CF-5856-4B7F-8FD7-4492566DD8D3}">
      <dsp:nvSpPr>
        <dsp:cNvPr id="0" name=""/>
        <dsp:cNvSpPr/>
      </dsp:nvSpPr>
      <dsp:spPr>
        <a:xfrm>
          <a:off x="6543734" y="355096"/>
          <a:ext cx="2974424" cy="178465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Inserting and customizing Views: Labels, TextFields, Buttons, Panes</a:t>
          </a:r>
          <a:endParaRPr lang="el-GR" sz="2800" kern="1200" dirty="0"/>
        </a:p>
      </dsp:txBody>
      <dsp:txXfrm>
        <a:off x="6543734" y="355096"/>
        <a:ext cx="2974424" cy="1784654"/>
      </dsp:txXfrm>
    </dsp:sp>
    <dsp:sp modelId="{243257FD-B566-4B97-97B6-6EEB1D85EEE9}">
      <dsp:nvSpPr>
        <dsp:cNvPr id="0" name=""/>
        <dsp:cNvSpPr/>
      </dsp:nvSpPr>
      <dsp:spPr>
        <a:xfrm>
          <a:off x="1635933" y="2437193"/>
          <a:ext cx="2974424" cy="1784654"/>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Saving forms</a:t>
          </a:r>
          <a:endParaRPr lang="el-GR" sz="2800" kern="1200" dirty="0"/>
        </a:p>
      </dsp:txBody>
      <dsp:txXfrm>
        <a:off x="1635933" y="2437193"/>
        <a:ext cx="2974424" cy="1784654"/>
      </dsp:txXfrm>
    </dsp:sp>
    <dsp:sp modelId="{89083ADF-47A0-4456-A482-97114D6769F0}">
      <dsp:nvSpPr>
        <dsp:cNvPr id="0" name=""/>
        <dsp:cNvSpPr/>
      </dsp:nvSpPr>
      <dsp:spPr>
        <a:xfrm>
          <a:off x="4907800"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Design your own Main Screen using wireframes</a:t>
          </a:r>
          <a:endParaRPr lang="el-GR" sz="2800" kern="1200" dirty="0"/>
        </a:p>
      </dsp:txBody>
      <dsp:txXfrm>
        <a:off x="4907800"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10/2/2021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Keep the interface simple</a:t>
            </a:r>
            <a:r>
              <a:rPr lang="en-US" sz="1800" dirty="0">
                <a:effectLst/>
                <a:latin typeface="Verdana" panose="020B0604030504040204" pitchFamily="34" charset="0"/>
                <a:ea typeface="Calibri" panose="020F0502020204030204" pitchFamily="34" charset="0"/>
                <a:cs typeface="Times New Roman" panose="02020603050405020304" pitchFamily="18" charset="0"/>
              </a:rPr>
              <a:t>. The best interfaces are almost invisible to the user. They avoid unnecessary elements and are clear in the language they use on labels and in messaging.</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Create consistency and use common UI elements</a:t>
            </a:r>
            <a:r>
              <a:rPr lang="en-US" sz="1800" dirty="0">
                <a:effectLst/>
                <a:latin typeface="Verdana" panose="020B0604030504040204" pitchFamily="34" charset="0"/>
                <a:ea typeface="Calibri" panose="020F0502020204030204" pitchFamily="34" charset="0"/>
                <a:cs typeface="Times New Roman" panose="02020603050405020304" pitchFamily="18" charset="0"/>
              </a:rPr>
              <a:t>. By using common elements in your UI, users feel more comfortable and can get things done more quickly.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Strategically use color and texture</a:t>
            </a:r>
            <a:r>
              <a:rPr lang="en-US" sz="1800" dirty="0">
                <a:effectLst/>
                <a:latin typeface="Verdana" panose="020B0604030504040204" pitchFamily="34" charset="0"/>
                <a:ea typeface="Calibri" panose="020F0502020204030204" pitchFamily="34" charset="0"/>
                <a:cs typeface="Times New Roman" panose="02020603050405020304" pitchFamily="18" charset="0"/>
              </a:rPr>
              <a:t>. You can direct attention toward or redirect attention away from items using color, light, contrast, and texture to your advantage.</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Use typography to create hierarchy and clarity</a:t>
            </a:r>
            <a:r>
              <a:rPr lang="en-US" sz="1800" dirty="0">
                <a:effectLst/>
                <a:latin typeface="Verdana" panose="020B0604030504040204" pitchFamily="34" charset="0"/>
                <a:ea typeface="Calibri" panose="020F0502020204030204" pitchFamily="34" charset="0"/>
                <a:cs typeface="Times New Roman" panose="02020603050405020304" pitchFamily="18" charset="0"/>
              </a:rPr>
              <a:t>. Carefully consider how you use typeface. Different sizes, fonts, and arrangement of the text to help increase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scanability</a:t>
            </a:r>
            <a:r>
              <a:rPr lang="en-US" sz="1800" dirty="0">
                <a:effectLst/>
                <a:latin typeface="Verdana" panose="020B0604030504040204" pitchFamily="34" charset="0"/>
                <a:ea typeface="Calibri" panose="020F0502020204030204" pitchFamily="34" charset="0"/>
                <a:cs typeface="Times New Roman" panose="02020603050405020304" pitchFamily="18" charset="0"/>
              </a:rPr>
              <a:t>, legibility and readability.</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Make sure that the system communicates what’s happening</a:t>
            </a:r>
            <a:r>
              <a:rPr lang="en-US" sz="1800" dirty="0">
                <a:effectLst/>
                <a:latin typeface="Verdana" panose="020B0604030504040204" pitchFamily="34" charset="0"/>
                <a:ea typeface="Calibri" panose="020F0502020204030204" pitchFamily="34" charset="0"/>
                <a:cs typeface="Times New Roman" panose="02020603050405020304" pitchFamily="18" charset="0"/>
              </a:rPr>
              <a:t>.  Always inform your users of location, actions, changes in state, or errors.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Think about the defaults.</a:t>
            </a:r>
            <a:r>
              <a:rPr lang="en-US" sz="1800" dirty="0">
                <a:effectLst/>
                <a:latin typeface="Verdana" panose="020B0604030504040204" pitchFamily="34" charset="0"/>
                <a:ea typeface="Calibri" panose="020F0502020204030204" pitchFamily="34" charset="0"/>
                <a:cs typeface="Times New Roman" panose="02020603050405020304" pitchFamily="18" charset="0"/>
              </a:rPr>
              <a:t> By carefully thinking about and anticipating the goals people bring to your site, you can create defaults that reduce the burden on the user.  This becomes particularly important when it comes to form design where you might have an opportunity to have some fields pre-chosen or filled out.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2522603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From View menu select label and you will see a label object in your View Tree and in the Abstract Designer. Move it in the place you decide in wireframing and choose an appropriate name from properties. </a:t>
            </a:r>
          </a:p>
          <a:p>
            <a:r>
              <a:rPr lang="en-US" dirty="0"/>
              <a:t>Experiment with the other settings and see it displayed in the preview pane.</a:t>
            </a:r>
          </a:p>
          <a:p>
            <a:r>
              <a:rPr lang="en-US" dirty="0"/>
              <a:t>Insert a second label or you can also </a:t>
            </a:r>
            <a:r>
              <a:rPr lang="en-US" dirty="0" err="1"/>
              <a:t>dublicate</a:t>
            </a:r>
            <a:r>
              <a:rPr lang="en-US" dirty="0"/>
              <a:t> the first one. Select it and press Ctrl-D. The second method gives a same label as the first one with the same properties except Name Property. Set “lblNumber2” as name and “Second Number” as Text and Create a third label with name “</a:t>
            </a:r>
            <a:r>
              <a:rPr lang="en-US" dirty="0" err="1"/>
              <a:t>lblTotal</a:t>
            </a:r>
            <a:r>
              <a:rPr lang="en-US" dirty="0"/>
              <a:t>” and Text: “Total”.</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3082585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Try to design this</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2482163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Buttons in an app are used to enable functions.</a:t>
            </a:r>
          </a:p>
          <a:p>
            <a:r>
              <a:rPr lang="en-US" dirty="0"/>
              <a:t>The program detects the click and then executes appropriate commands depending on the button pressed. </a:t>
            </a:r>
          </a:p>
          <a:p>
            <a:r>
              <a:rPr lang="en-US" dirty="0"/>
              <a:t>For each button you can set different features such as size, color, shape, etc. to stand out on your screen and be easily detected by users of your app.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185801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You can use a Pane to visually group specific objects on the screen you're drawing. The pane displays a frame, and you can specify properties such as color, border, fill, etc. You can also use it at a very small height (1 or 2) to display a single line on your screen.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sz="1200" dirty="0">
                <a:effectLst/>
              </a:rPr>
              <a:t>This example is used to draw a line before the total. </a:t>
            </a:r>
            <a:endParaRPr lang="el-GR" sz="1200"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18</a:t>
            </a:fld>
            <a:endParaRPr lang="el-GR"/>
          </a:p>
        </p:txBody>
      </p:sp>
    </p:spTree>
    <p:extLst>
      <p:ext uri="{BB962C8B-B14F-4D97-AF65-F5344CB8AC3E}">
        <p14:creationId xmlns:p14="http://schemas.microsoft.com/office/powerpoint/2010/main" val="2352937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22</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begins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Two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windows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second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preview</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screen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405521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287382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Bef>
                <a:spcPts val="200"/>
              </a:spcBef>
            </a:pPr>
            <a:br>
              <a:rPr lang="el-GR" dirty="0">
                <a:effectLst/>
              </a:rPr>
            </a:br>
            <a:r>
              <a:rPr lang="el-GR" dirty="0" err="1">
                <a:effectLst/>
              </a:rPr>
              <a:t>Here</a:t>
            </a:r>
            <a:r>
              <a:rPr lang="el-GR" dirty="0">
                <a:effectLst/>
              </a:rPr>
              <a:t> </a:t>
            </a:r>
            <a:r>
              <a:rPr lang="el-GR" dirty="0" err="1">
                <a:effectLst/>
              </a:rPr>
              <a:t>you</a:t>
            </a:r>
            <a:r>
              <a:rPr lang="el-GR" dirty="0">
                <a:effectLst/>
              </a:rPr>
              <a:t> </a:t>
            </a:r>
            <a:r>
              <a:rPr lang="el-GR" dirty="0" err="1">
                <a:effectLst/>
              </a:rPr>
              <a:t>see</a:t>
            </a:r>
            <a:r>
              <a:rPr lang="el-GR" dirty="0">
                <a:effectLst/>
              </a:rPr>
              <a:t> </a:t>
            </a:r>
            <a:r>
              <a:rPr lang="el-GR" dirty="0" err="1">
                <a:effectLst/>
              </a:rPr>
              <a:t>all</a:t>
            </a:r>
            <a:r>
              <a:rPr lang="el-GR" dirty="0">
                <a:effectLst/>
              </a:rPr>
              <a:t> the </a:t>
            </a:r>
            <a:r>
              <a:rPr lang="el-GR" dirty="0" err="1">
                <a:effectLst/>
              </a:rPr>
              <a:t>objects</a:t>
            </a:r>
            <a:r>
              <a:rPr lang="el-GR" dirty="0">
                <a:effectLst/>
              </a:rPr>
              <a:t> in </a:t>
            </a:r>
            <a:r>
              <a:rPr lang="el-GR" dirty="0" err="1">
                <a:effectLst/>
              </a:rPr>
              <a:t>your</a:t>
            </a:r>
            <a:r>
              <a:rPr lang="el-GR" dirty="0">
                <a:effectLst/>
              </a:rPr>
              <a:t> </a:t>
            </a:r>
            <a:r>
              <a:rPr lang="el-GR" dirty="0" err="1">
                <a:effectLst/>
              </a:rPr>
              <a:t>design</a:t>
            </a:r>
            <a:r>
              <a:rPr lang="el-GR" dirty="0">
                <a:effectLst/>
              </a:rPr>
              <a:t>. </a:t>
            </a:r>
            <a:r>
              <a:rPr lang="el-GR" dirty="0" err="1">
                <a:effectLst/>
              </a:rPr>
              <a:t>Keep</a:t>
            </a:r>
            <a:r>
              <a:rPr lang="el-GR" dirty="0">
                <a:effectLst/>
              </a:rPr>
              <a:t> in </a:t>
            </a:r>
            <a:r>
              <a:rPr lang="el-GR" dirty="0" err="1">
                <a:effectLst/>
              </a:rPr>
              <a:t>mind</a:t>
            </a:r>
            <a:r>
              <a:rPr lang="el-GR" dirty="0">
                <a:effectLst/>
              </a:rPr>
              <a:t> </a:t>
            </a:r>
            <a:r>
              <a:rPr lang="el-GR" dirty="0" err="1">
                <a:effectLst/>
              </a:rPr>
              <a:t>that</a:t>
            </a:r>
            <a:r>
              <a:rPr lang="el-GR" dirty="0">
                <a:effectLst/>
              </a:rPr>
              <a:t> the </a:t>
            </a:r>
            <a:r>
              <a:rPr lang="el-GR" dirty="0" err="1">
                <a:effectLst/>
              </a:rPr>
              <a:t>objects</a:t>
            </a:r>
            <a:r>
              <a:rPr lang="el-GR" dirty="0">
                <a:effectLst/>
              </a:rPr>
              <a:t> </a:t>
            </a:r>
            <a:r>
              <a:rPr lang="el-GR" dirty="0" err="1">
                <a:effectLst/>
              </a:rPr>
              <a:t>above</a:t>
            </a:r>
            <a:r>
              <a:rPr lang="el-GR" dirty="0">
                <a:effectLst/>
              </a:rPr>
              <a:t> the </a:t>
            </a:r>
            <a:r>
              <a:rPr lang="el-GR" dirty="0" err="1">
                <a:effectLst/>
              </a:rPr>
              <a:t>list</a:t>
            </a:r>
            <a:r>
              <a:rPr lang="el-GR" dirty="0">
                <a:effectLst/>
              </a:rPr>
              <a:t> </a:t>
            </a:r>
            <a:r>
              <a:rPr lang="el-GR" dirty="0" err="1">
                <a:effectLst/>
              </a:rPr>
              <a:t>are</a:t>
            </a:r>
            <a:r>
              <a:rPr lang="el-GR" dirty="0">
                <a:effectLst/>
              </a:rPr>
              <a:t> </a:t>
            </a:r>
            <a:r>
              <a:rPr lang="el-GR" dirty="0" err="1">
                <a:effectLst/>
              </a:rPr>
              <a:t>placed</a:t>
            </a:r>
            <a:r>
              <a:rPr lang="el-GR" dirty="0">
                <a:effectLst/>
              </a:rPr>
              <a:t> </a:t>
            </a:r>
            <a:r>
              <a:rPr lang="el-GR" dirty="0" err="1">
                <a:effectLst/>
              </a:rPr>
              <a:t>behind</a:t>
            </a:r>
            <a:r>
              <a:rPr lang="el-GR" dirty="0">
                <a:effectLst/>
              </a:rPr>
              <a:t> the </a:t>
            </a:r>
            <a:r>
              <a:rPr lang="el-GR" dirty="0" err="1">
                <a:effectLst/>
              </a:rPr>
              <a:t>next</a:t>
            </a:r>
            <a:r>
              <a:rPr lang="el-GR" dirty="0">
                <a:effectLst/>
              </a:rPr>
              <a:t> </a:t>
            </a:r>
            <a:r>
              <a:rPr lang="el-GR" dirty="0" err="1">
                <a:effectLst/>
              </a:rPr>
              <a:t>ones</a:t>
            </a:r>
            <a:r>
              <a:rPr lang="el-GR" dirty="0">
                <a:effectLst/>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28998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Each object has properties such as size, screen position, colors, font, etc. Each property can be changed either through the properties option or later through the program code.</a:t>
            </a:r>
          </a:p>
          <a:p>
            <a:r>
              <a:rPr lang="en-US" dirty="0"/>
              <a:t>One of the most important properties is the name of the object. This, like variables, should follow specific rules to indicate their type. For example, in the table (table 3  naming objects ) you see some cases of names.</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6005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Verdana" panose="020B0604030504040204" pitchFamily="34" charset="0"/>
                <a:ea typeface="Calibri" panose="020F0502020204030204" pitchFamily="34" charset="0"/>
                <a:cs typeface="Times New Roman" panose="02020603050405020304" pitchFamily="18" charset="0"/>
              </a:rPr>
              <a:t>The Abstract Designer allows to select position and resize Views.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very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useful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function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quickly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placing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objects</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correct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position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however</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most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accurate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placement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made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tab</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setting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relevant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values</a:t>
            </a:r>
            <a:r>
              <a:rPr lang="el-GR" sz="12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864056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This depends on the amount of information we must display as well as on the individual items such as menus, graphics etc. </a:t>
            </a:r>
          </a:p>
          <a:p>
            <a:r>
              <a:rPr lang="en-US" dirty="0"/>
              <a:t>To set the application’s size before beginning the Designer first go to Main Tab and change the first lines of code Width and Height: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3428159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r>
              <a:rPr lang="en-US" sz="1200" dirty="0"/>
              <a:t>This will help you plan without the risk of going outside the screen limits. </a:t>
            </a:r>
          </a:p>
          <a:p>
            <a:pPr algn="just"/>
            <a:r>
              <a:rPr lang="en-US" sz="1200" dirty="0"/>
              <a:t>Choose Variants and then New Variant and set the width and height. </a:t>
            </a:r>
          </a:p>
          <a:p>
            <a:pPr algn="just"/>
            <a:r>
              <a:rPr lang="en-US" sz="1200" dirty="0"/>
              <a:t>You can have as many variants as you want for different screen size but for now, we stay to only one. Also, you can remove any variant by selecting it and choosing “Remove Variant”.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411558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For small applications, this step is optional, but it is a good habit to have decided from the beginning where you want to display your details. You can use a simple sheet of paper or several programs to help create previews.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541032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10/2/2021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10/2/2021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10/2/2021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10/2/2021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838200" y="136526"/>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10/2/2021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10/2/2021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10/2/2021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10/2/2021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10/2/2021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1.jpg"/><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unsplash.com/@halacious?utm_source=unsplash&amp;utm_medium=referral&amp;utm_content=creditCopyTex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unsplash.com/s/photos/design?utm_source=unsplash&amp;utm_medium=referral&amp;utm_content=creditCopyTex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5 – Designer </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7610658-8487-46B3-9AA5-762CB3885AC8}"/>
              </a:ext>
            </a:extLst>
          </p:cNvPr>
          <p:cNvSpPr>
            <a:spLocks noGrp="1"/>
          </p:cNvSpPr>
          <p:nvPr>
            <p:ph type="title"/>
          </p:nvPr>
        </p:nvSpPr>
        <p:spPr/>
        <p:txBody>
          <a:bodyPr/>
          <a:lstStyle/>
          <a:p>
            <a:r>
              <a:rPr lang="en-US" dirty="0"/>
              <a:t>Example</a:t>
            </a:r>
            <a:endParaRPr lang="el-GR" dirty="0"/>
          </a:p>
        </p:txBody>
      </p:sp>
      <p:sp>
        <p:nvSpPr>
          <p:cNvPr id="6" name="Rectangle 2">
            <a:extLst>
              <a:ext uri="{FF2B5EF4-FFF2-40B4-BE49-F238E27FC236}">
                <a16:creationId xmlns:a16="http://schemas.microsoft.com/office/drawing/2014/main" id="{D3B303BD-4949-4BA6-85EF-C4C448C0158E}"/>
              </a:ext>
            </a:extLst>
          </p:cNvPr>
          <p:cNvSpPr>
            <a:spLocks noChangeArrowheads="1"/>
          </p:cNvSpPr>
          <p:nvPr/>
        </p:nvSpPr>
        <p:spPr bwMode="auto">
          <a:xfrm>
            <a:off x="838200" y="18639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endParaRPr lang="el-GR"/>
          </a:p>
        </p:txBody>
      </p:sp>
      <p:pic>
        <p:nvPicPr>
          <p:cNvPr id="7" name="Γραφικό 226" descr="Περιβάλλον εργασίας χρήστη/Εμπειρία χρήστη περίγραμμα">
            <a:extLst>
              <a:ext uri="{FF2B5EF4-FFF2-40B4-BE49-F238E27FC236}">
                <a16:creationId xmlns:a16="http://schemas.microsoft.com/office/drawing/2014/main" id="{B2C3CA6A-A3A6-41E7-9595-608C69116389}"/>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V="1">
            <a:off x="1494790" y="9971650"/>
            <a:ext cx="339725" cy="45719"/>
          </a:xfrm>
          <a:prstGeom prst="rect">
            <a:avLst/>
          </a:prstGeom>
        </p:spPr>
      </p:pic>
      <p:sp>
        <p:nvSpPr>
          <p:cNvPr id="8" name="Rectangle 3">
            <a:extLst>
              <a:ext uri="{FF2B5EF4-FFF2-40B4-BE49-F238E27FC236}">
                <a16:creationId xmlns:a16="http://schemas.microsoft.com/office/drawing/2014/main" id="{A515CDE0-E4D0-4C35-AED0-E1A044FE2F2F}"/>
              </a:ext>
            </a:extLst>
          </p:cNvPr>
          <p:cNvSpPr>
            <a:spLocks noChangeArrowheads="1"/>
          </p:cNvSpPr>
          <p:nvPr/>
        </p:nvSpPr>
        <p:spPr bwMode="auto">
          <a:xfrm>
            <a:off x="662061" y="1844115"/>
            <a:ext cx="10867878" cy="954107"/>
          </a:xfrm>
          <a:prstGeom prst="rect">
            <a:avLst/>
          </a:prstGeom>
          <a:solidFill>
            <a:schemeClr val="accent4">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28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44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Πίνακας 5">
            <a:extLst>
              <a:ext uri="{FF2B5EF4-FFF2-40B4-BE49-F238E27FC236}">
                <a16:creationId xmlns:a16="http://schemas.microsoft.com/office/drawing/2014/main" id="{A03022F5-8F53-47FB-A2F2-AE9EEA70AD68}"/>
              </a:ext>
            </a:extLst>
          </p:cNvPr>
          <p:cNvGraphicFramePr>
            <a:graphicFrameLocks noGrp="1"/>
          </p:cNvGraphicFramePr>
          <p:nvPr>
            <p:extLst>
              <p:ext uri="{D42A27DB-BD31-4B8C-83A1-F6EECF244321}">
                <p14:modId xmlns:p14="http://schemas.microsoft.com/office/powerpoint/2010/main" val="2190434853"/>
              </p:ext>
            </p:extLst>
          </p:nvPr>
        </p:nvGraphicFramePr>
        <p:xfrm>
          <a:off x="3294185" y="3332061"/>
          <a:ext cx="6330461" cy="1630680"/>
        </p:xfrm>
        <a:graphic>
          <a:graphicData uri="http://schemas.openxmlformats.org/drawingml/2006/table">
            <a:tbl>
              <a:tblPr firstRow="1" bandRow="1">
                <a:tableStyleId>{21E4AEA4-8DFA-4A89-87EB-49C32662AFE0}</a:tableStyleId>
              </a:tblPr>
              <a:tblGrid>
                <a:gridCol w="3017861">
                  <a:extLst>
                    <a:ext uri="{9D8B030D-6E8A-4147-A177-3AD203B41FA5}">
                      <a16:colId xmlns:a16="http://schemas.microsoft.com/office/drawing/2014/main" val="2086352111"/>
                    </a:ext>
                  </a:extLst>
                </a:gridCol>
                <a:gridCol w="3312600">
                  <a:extLst>
                    <a:ext uri="{9D8B030D-6E8A-4147-A177-3AD203B41FA5}">
                      <a16:colId xmlns:a16="http://schemas.microsoft.com/office/drawing/2014/main" val="1954555965"/>
                    </a:ext>
                  </a:extLst>
                </a:gridCol>
              </a:tblGrid>
              <a:tr h="370840">
                <a:tc>
                  <a:txBody>
                    <a:bodyPr/>
                    <a:lstStyle/>
                    <a:p>
                      <a:pPr algn="ctr"/>
                      <a:r>
                        <a:rPr lang="en-US" sz="2800" dirty="0">
                          <a:latin typeface="Verdana" panose="020B0604030504040204" pitchFamily="34" charset="0"/>
                          <a:ea typeface="Verdana" panose="020B0604030504040204" pitchFamily="34" charset="0"/>
                        </a:rPr>
                        <a:t>Data</a:t>
                      </a:r>
                      <a:endParaRPr lang="el-GR" sz="2800" dirty="0">
                        <a:latin typeface="Verdana" panose="020B0604030504040204" pitchFamily="34" charset="0"/>
                        <a:ea typeface="Verdana" panose="020B0604030504040204" pitchFamily="34" charset="0"/>
                      </a:endParaRPr>
                    </a:p>
                  </a:txBody>
                  <a:tcPr>
                    <a:solidFill>
                      <a:srgbClr val="FE9900"/>
                    </a:solidFill>
                  </a:tcPr>
                </a:tc>
                <a:tc>
                  <a:txBody>
                    <a:bodyPr/>
                    <a:lstStyle/>
                    <a:p>
                      <a:pPr algn="ctr"/>
                      <a:r>
                        <a:rPr lang="en-US" sz="2800" dirty="0">
                          <a:latin typeface="Verdana" panose="020B0604030504040204" pitchFamily="34" charset="0"/>
                          <a:ea typeface="Verdana" panose="020B0604030504040204" pitchFamily="34" charset="0"/>
                        </a:rPr>
                        <a:t>Information</a:t>
                      </a:r>
                      <a:endParaRPr lang="el-GR" sz="2800" dirty="0">
                        <a:latin typeface="Verdana" panose="020B0604030504040204" pitchFamily="34" charset="0"/>
                        <a:ea typeface="Verdana" panose="020B0604030504040204" pitchFamily="34" charset="0"/>
                      </a:endParaRPr>
                    </a:p>
                  </a:txBody>
                  <a:tcPr>
                    <a:solidFill>
                      <a:srgbClr val="FE9900"/>
                    </a:solidFill>
                  </a:tcPr>
                </a:tc>
                <a:extLst>
                  <a:ext uri="{0D108BD9-81ED-4DB2-BD59-A6C34878D82A}">
                    <a16:rowId xmlns:a16="http://schemas.microsoft.com/office/drawing/2014/main" val="3421002773"/>
                  </a:ext>
                </a:extLst>
              </a:tr>
              <a:tr h="370840">
                <a:tc>
                  <a:txBody>
                    <a:bodyPr/>
                    <a:lstStyle/>
                    <a:p>
                      <a:pPr algn="ctr"/>
                      <a:r>
                        <a:rPr lang="en-US" dirty="0" err="1">
                          <a:latin typeface="Verdana" panose="020B0604030504040204" pitchFamily="34" charset="0"/>
                          <a:ea typeface="Verdana" panose="020B0604030504040204" pitchFamily="34" charset="0"/>
                        </a:rPr>
                        <a:t>intFirstNumber</a:t>
                      </a: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r>
                        <a:rPr lang="en-US" dirty="0" err="1">
                          <a:latin typeface="Verdana" panose="020B0604030504040204" pitchFamily="34" charset="0"/>
                          <a:ea typeface="Verdana" panose="020B0604030504040204" pitchFamily="34" charset="0"/>
                        </a:rPr>
                        <a:t>intSum</a:t>
                      </a: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869344618"/>
                  </a:ext>
                </a:extLst>
              </a:tr>
              <a:tr h="370840">
                <a:tc>
                  <a:txBody>
                    <a:bodyPr/>
                    <a:lstStyle/>
                    <a:p>
                      <a:pPr algn="ctr"/>
                      <a:r>
                        <a:rPr lang="en-US" dirty="0" err="1">
                          <a:latin typeface="Verdana" panose="020B0604030504040204" pitchFamily="34" charset="0"/>
                          <a:ea typeface="Verdana" panose="020B0604030504040204" pitchFamily="34" charset="0"/>
                        </a:rPr>
                        <a:t>intSecondNumber</a:t>
                      </a: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1484047560"/>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3349201294"/>
                  </a:ext>
                </a:extLst>
              </a:tr>
            </a:tbl>
          </a:graphicData>
        </a:graphic>
      </p:graphicFrame>
    </p:spTree>
    <p:extLst>
      <p:ext uri="{BB962C8B-B14F-4D97-AF65-F5344CB8AC3E}">
        <p14:creationId xmlns:p14="http://schemas.microsoft.com/office/powerpoint/2010/main" val="224775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7D9F-9A00-4CEE-B885-0A5D750A5458}"/>
              </a:ext>
            </a:extLst>
          </p:cNvPr>
          <p:cNvSpPr>
            <a:spLocks noGrp="1"/>
          </p:cNvSpPr>
          <p:nvPr>
            <p:ph type="title"/>
          </p:nvPr>
        </p:nvSpPr>
        <p:spPr>
          <a:xfrm>
            <a:off x="427892" y="232020"/>
            <a:ext cx="10515600" cy="866652"/>
          </a:xfrm>
        </p:spPr>
        <p:txBody>
          <a:bodyPr>
            <a:normAutofit/>
          </a:bodyPr>
          <a:lstStyle/>
          <a:p>
            <a:r>
              <a:rPr lang="en-US" dirty="0"/>
              <a:t>Example - Decide on the size of the app screen.</a:t>
            </a:r>
            <a:endParaRPr lang="el-GR" dirty="0"/>
          </a:p>
        </p:txBody>
      </p:sp>
      <p:sp>
        <p:nvSpPr>
          <p:cNvPr id="3" name="TextBox 2">
            <a:extLst>
              <a:ext uri="{FF2B5EF4-FFF2-40B4-BE49-F238E27FC236}">
                <a16:creationId xmlns:a16="http://schemas.microsoft.com/office/drawing/2014/main" id="{37A78014-C6D6-4E47-8246-3739ACD9CAFD}"/>
              </a:ext>
            </a:extLst>
          </p:cNvPr>
          <p:cNvSpPr txBox="1"/>
          <p:nvPr/>
        </p:nvSpPr>
        <p:spPr>
          <a:xfrm>
            <a:off x="427892" y="3147127"/>
            <a:ext cx="6518030" cy="1815882"/>
          </a:xfrm>
          <a:prstGeom prst="rect">
            <a:avLst/>
          </a:prstGeom>
          <a:noFill/>
        </p:spPr>
        <p:txBody>
          <a:bodyPr wrap="square">
            <a:spAutoFit/>
          </a:bodyPr>
          <a:lstStyle/>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#Region Project Attributes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#MainFormWidth: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600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#MainFormHeight: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400</a:t>
            </a: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 Region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4" name="Rectangle 3">
            <a:extLst>
              <a:ext uri="{FF2B5EF4-FFF2-40B4-BE49-F238E27FC236}">
                <a16:creationId xmlns:a16="http://schemas.microsoft.com/office/drawing/2014/main" id="{430BEBBC-20EA-49EA-9568-F30383B18D2A}"/>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pic>
        <p:nvPicPr>
          <p:cNvPr id="5" name="Εικόνα 4">
            <a:extLst>
              <a:ext uri="{FF2B5EF4-FFF2-40B4-BE49-F238E27FC236}">
                <a16:creationId xmlns:a16="http://schemas.microsoft.com/office/drawing/2014/main" id="{7C2852EE-F79F-404F-8D56-294C09C5A214}"/>
              </a:ext>
            </a:extLst>
          </p:cNvPr>
          <p:cNvPicPr/>
          <p:nvPr/>
        </p:nvPicPr>
        <p:blipFill rotWithShape="1">
          <a:blip r:embed="rId3"/>
          <a:srcRect l="-918" t="-471" r="59673" b="52122"/>
          <a:stretch/>
        </p:blipFill>
        <p:spPr>
          <a:xfrm>
            <a:off x="7455877" y="2145323"/>
            <a:ext cx="3937391" cy="3468982"/>
          </a:xfrm>
          <a:prstGeom prst="rect">
            <a:avLst/>
          </a:prstGeom>
        </p:spPr>
      </p:pic>
      <p:cxnSp>
        <p:nvCxnSpPr>
          <p:cNvPr id="7" name="Ευθύγραμμο βέλος σύνδεσης 6">
            <a:extLst>
              <a:ext uri="{FF2B5EF4-FFF2-40B4-BE49-F238E27FC236}">
                <a16:creationId xmlns:a16="http://schemas.microsoft.com/office/drawing/2014/main" id="{7C97774E-EE83-4D9B-8241-9BFA8ADD7AD7}"/>
              </a:ext>
            </a:extLst>
          </p:cNvPr>
          <p:cNvCxnSpPr>
            <a:cxnSpLocks/>
          </p:cNvCxnSpPr>
          <p:nvPr/>
        </p:nvCxnSpPr>
        <p:spPr>
          <a:xfrm flipV="1">
            <a:off x="6096000" y="3305908"/>
            <a:ext cx="1535723" cy="573906"/>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898FAE-549D-4333-B998-24A7C25970E7}"/>
              </a:ext>
            </a:extLst>
          </p:cNvPr>
          <p:cNvSpPr txBox="1"/>
          <p:nvPr/>
        </p:nvSpPr>
        <p:spPr>
          <a:xfrm>
            <a:off x="0" y="5609660"/>
            <a:ext cx="5826370" cy="392480"/>
          </a:xfrm>
          <a:prstGeom prst="rect">
            <a:avLst/>
          </a:prstGeom>
          <a:noFill/>
        </p:spPr>
        <p:txBody>
          <a:bodyPr wrap="square">
            <a:spAutoFit/>
          </a:bodyPr>
          <a:lstStyle/>
          <a:p>
            <a:pPr marL="457200">
              <a:lnSpc>
                <a:spcPct val="107000"/>
              </a:lnSpc>
              <a:spcAft>
                <a:spcPts val="800"/>
              </a:spcAft>
            </a:pPr>
            <a:r>
              <a:rPr lang="en-US" sz="2000" dirty="0">
                <a:effectLst/>
                <a:latin typeface="Verdana" panose="020B0604030504040204" pitchFamily="34" charset="0"/>
                <a:ea typeface="Calibri" panose="020F0502020204030204" pitchFamily="34" charset="0"/>
                <a:cs typeface="Times New Roman" panose="02020603050405020304" pitchFamily="18" charset="0"/>
              </a:rPr>
              <a:t>Save your project and open Designer.</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734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F292D3-966F-4D7D-BF96-AD3F3C4CCE8E}"/>
              </a:ext>
            </a:extLst>
          </p:cNvPr>
          <p:cNvSpPr>
            <a:spLocks noGrp="1"/>
          </p:cNvSpPr>
          <p:nvPr>
            <p:ph type="title"/>
          </p:nvPr>
        </p:nvSpPr>
        <p:spPr>
          <a:xfrm>
            <a:off x="656492" y="171695"/>
            <a:ext cx="10515600" cy="866652"/>
          </a:xfrm>
        </p:spPr>
        <p:txBody>
          <a:bodyPr>
            <a:normAutofit/>
          </a:bodyPr>
          <a:lstStyle/>
          <a:p>
            <a:r>
              <a:rPr lang="en-US" dirty="0"/>
              <a:t>Example - Set an appropriate variant.</a:t>
            </a:r>
            <a:endParaRPr lang="el-GR" dirty="0"/>
          </a:p>
        </p:txBody>
      </p:sp>
      <p:pic>
        <p:nvPicPr>
          <p:cNvPr id="3" name="Εικόνα 2">
            <a:extLst>
              <a:ext uri="{FF2B5EF4-FFF2-40B4-BE49-F238E27FC236}">
                <a16:creationId xmlns:a16="http://schemas.microsoft.com/office/drawing/2014/main" id="{E01661D0-0832-414E-A57B-D2C8CB53EE6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795846" y="2147083"/>
            <a:ext cx="2930769" cy="3527743"/>
          </a:xfrm>
          <a:prstGeom prst="rect">
            <a:avLst/>
          </a:prstGeom>
        </p:spPr>
      </p:pic>
      <p:sp>
        <p:nvSpPr>
          <p:cNvPr id="5" name="TextBox 4">
            <a:extLst>
              <a:ext uri="{FF2B5EF4-FFF2-40B4-BE49-F238E27FC236}">
                <a16:creationId xmlns:a16="http://schemas.microsoft.com/office/drawing/2014/main" id="{579D3D9B-0B1C-4885-8AF4-7CCDF61B1A3C}"/>
              </a:ext>
            </a:extLst>
          </p:cNvPr>
          <p:cNvSpPr txBox="1"/>
          <p:nvPr/>
        </p:nvSpPr>
        <p:spPr>
          <a:xfrm>
            <a:off x="656492" y="1993826"/>
            <a:ext cx="6096000" cy="1815882"/>
          </a:xfrm>
          <a:prstGeom prst="rect">
            <a:avLst/>
          </a:prstGeom>
          <a:noFill/>
        </p:spPr>
        <p:txBody>
          <a:bodyPr wrap="square">
            <a:spAutoFit/>
          </a:bodyPr>
          <a:lstStyle/>
          <a:p>
            <a:pPr algn="just"/>
            <a:r>
              <a:rPr lang="en-US" sz="2800" dirty="0">
                <a:latin typeface="Verdana" panose="020B0604030504040204" pitchFamily="34" charset="0"/>
                <a:ea typeface="Verdana" panose="020B0604030504040204" pitchFamily="34" charset="0"/>
              </a:rPr>
              <a:t>Set the variant as the </a:t>
            </a:r>
          </a:p>
          <a:p>
            <a:pPr algn="just"/>
            <a:r>
              <a:rPr lang="en-US" sz="2800" dirty="0" err="1">
                <a:latin typeface="Verdana" panose="020B0604030504040204" pitchFamily="34" charset="0"/>
                <a:ea typeface="Verdana" panose="020B0604030504040204" pitchFamily="34" charset="0"/>
              </a:rPr>
              <a:t>MainFormWidth</a:t>
            </a:r>
            <a:endParaRPr lang="en-US" sz="2800" dirty="0">
              <a:latin typeface="Verdana" panose="020B0604030504040204" pitchFamily="34" charset="0"/>
              <a:ea typeface="Verdana" panose="020B0604030504040204" pitchFamily="34" charset="0"/>
            </a:endParaRPr>
          </a:p>
          <a:p>
            <a:pPr algn="just"/>
            <a:r>
              <a:rPr lang="en-US" sz="2800" dirty="0">
                <a:latin typeface="Verdana" panose="020B0604030504040204" pitchFamily="34" charset="0"/>
                <a:ea typeface="Verdana" panose="020B0604030504040204" pitchFamily="34" charset="0"/>
              </a:rPr>
              <a:t>and </a:t>
            </a:r>
          </a:p>
          <a:p>
            <a:pPr algn="just"/>
            <a:r>
              <a:rPr lang="en-US" sz="2800" dirty="0" err="1">
                <a:latin typeface="Verdana" panose="020B0604030504040204" pitchFamily="34" charset="0"/>
                <a:ea typeface="Verdana" panose="020B0604030504040204" pitchFamily="34" charset="0"/>
              </a:rPr>
              <a:t>MainFormHeight</a:t>
            </a:r>
            <a:r>
              <a:rPr lang="en-US" sz="2800" dirty="0">
                <a:latin typeface="Verdana" panose="020B0604030504040204" pitchFamily="34" charset="0"/>
                <a:ea typeface="Verdana" panose="020B0604030504040204" pitchFamily="34" charset="0"/>
              </a:rPr>
              <a:t>. </a:t>
            </a:r>
          </a:p>
        </p:txBody>
      </p:sp>
      <p:cxnSp>
        <p:nvCxnSpPr>
          <p:cNvPr id="6" name="Ευθύγραμμο βέλος σύνδεσης 5">
            <a:extLst>
              <a:ext uri="{FF2B5EF4-FFF2-40B4-BE49-F238E27FC236}">
                <a16:creationId xmlns:a16="http://schemas.microsoft.com/office/drawing/2014/main" id="{C5771243-AE53-4B35-ABFD-B8084E1019A9}"/>
              </a:ext>
            </a:extLst>
          </p:cNvPr>
          <p:cNvCxnSpPr>
            <a:cxnSpLocks/>
          </p:cNvCxnSpPr>
          <p:nvPr/>
        </p:nvCxnSpPr>
        <p:spPr>
          <a:xfrm>
            <a:off x="4853354" y="2543908"/>
            <a:ext cx="3036277" cy="2754923"/>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A432BE24-F461-4CDC-8BC5-CE92E25F3F39}"/>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2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268AF5-26C8-430E-B420-80A9E1B6705E}"/>
              </a:ext>
            </a:extLst>
          </p:cNvPr>
          <p:cNvSpPr>
            <a:spLocks noGrp="1"/>
          </p:cNvSpPr>
          <p:nvPr>
            <p:ph type="title"/>
          </p:nvPr>
        </p:nvSpPr>
        <p:spPr>
          <a:xfrm>
            <a:off x="302430" y="54970"/>
            <a:ext cx="10515600" cy="866652"/>
          </a:xfrm>
        </p:spPr>
        <p:txBody>
          <a:bodyPr/>
          <a:lstStyle/>
          <a:p>
            <a:r>
              <a:rPr lang="en-US" dirty="0"/>
              <a:t>Example - Design a wireframe. </a:t>
            </a:r>
            <a:endParaRPr lang="el-GR" dirty="0"/>
          </a:p>
        </p:txBody>
      </p:sp>
      <p:pic>
        <p:nvPicPr>
          <p:cNvPr id="3" name="Γραφικό 230">
            <a:extLst>
              <a:ext uri="{FF2B5EF4-FFF2-40B4-BE49-F238E27FC236}">
                <a16:creationId xmlns:a16="http://schemas.microsoft.com/office/drawing/2014/main" id="{5A77882C-7FA3-4082-B3C9-ACC11C059304}"/>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740" y="2564763"/>
            <a:ext cx="3463290" cy="2795905"/>
          </a:xfrm>
          <a:prstGeom prst="rect">
            <a:avLst/>
          </a:prstGeom>
        </p:spPr>
      </p:pic>
      <p:sp>
        <p:nvSpPr>
          <p:cNvPr id="4" name="Rectangle 3">
            <a:extLst>
              <a:ext uri="{FF2B5EF4-FFF2-40B4-BE49-F238E27FC236}">
                <a16:creationId xmlns:a16="http://schemas.microsoft.com/office/drawing/2014/main" id="{71EBFF56-7BA4-4469-8320-E8F9261168CB}"/>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CF4735E-E872-41AA-AC4A-CE21EFB96979}"/>
              </a:ext>
            </a:extLst>
          </p:cNvPr>
          <p:cNvSpPr txBox="1"/>
          <p:nvPr/>
        </p:nvSpPr>
        <p:spPr>
          <a:xfrm>
            <a:off x="157024" y="1864155"/>
            <a:ext cx="6700978" cy="1200329"/>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Wireframe</a:t>
            </a:r>
            <a:r>
              <a:rPr lang="en-US" sz="2400" dirty="0">
                <a:latin typeface="Verdana" panose="020B0604030504040204" pitchFamily="34" charset="0"/>
                <a:ea typeface="Verdana" panose="020B0604030504040204" pitchFamily="34" charset="0"/>
              </a:rPr>
              <a:t>: Imagine how you want your application look like and sketch it on a paper or use a sketch program instead.</a:t>
            </a:r>
            <a:endParaRPr lang="el-GR" sz="24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3F5B7C5C-DE41-465D-9225-9B28CD0DF35F}"/>
              </a:ext>
            </a:extLst>
          </p:cNvPr>
          <p:cNvSpPr txBox="1"/>
          <p:nvPr/>
        </p:nvSpPr>
        <p:spPr>
          <a:xfrm>
            <a:off x="6361263" y="2775345"/>
            <a:ext cx="1106337" cy="2585323"/>
          </a:xfrm>
          <a:prstGeom prst="rect">
            <a:avLst/>
          </a:prstGeom>
          <a:noFill/>
        </p:spPr>
        <p:txBody>
          <a:bodyPr wrap="square" rtlCol="0">
            <a:spAutoFit/>
          </a:bodyPr>
          <a:lstStyle/>
          <a:p>
            <a:r>
              <a:rPr lang="en-US" dirty="0"/>
              <a:t>Label 1</a:t>
            </a:r>
          </a:p>
          <a:p>
            <a:r>
              <a:rPr lang="en-US" dirty="0"/>
              <a:t>Lebel 2</a:t>
            </a:r>
          </a:p>
          <a:p>
            <a:r>
              <a:rPr lang="en-US" dirty="0"/>
              <a:t>Label 4</a:t>
            </a:r>
          </a:p>
          <a:p>
            <a:r>
              <a:rPr lang="en-US" dirty="0"/>
              <a:t>Pane</a:t>
            </a:r>
          </a:p>
          <a:p>
            <a:endParaRPr lang="en-US" dirty="0"/>
          </a:p>
          <a:p>
            <a:r>
              <a:rPr lang="en-US" dirty="0"/>
              <a:t>Label 3</a:t>
            </a:r>
          </a:p>
          <a:p>
            <a:r>
              <a:rPr lang="en-US" dirty="0"/>
              <a:t>Button 1</a:t>
            </a:r>
          </a:p>
          <a:p>
            <a:endParaRPr lang="en-US" dirty="0"/>
          </a:p>
          <a:p>
            <a:endParaRPr lang="el-GR" dirty="0"/>
          </a:p>
        </p:txBody>
      </p:sp>
      <p:sp>
        <p:nvSpPr>
          <p:cNvPr id="9" name="TextBox 8">
            <a:extLst>
              <a:ext uri="{FF2B5EF4-FFF2-40B4-BE49-F238E27FC236}">
                <a16:creationId xmlns:a16="http://schemas.microsoft.com/office/drawing/2014/main" id="{5950AF5C-5977-4BB4-A1C8-66C3F6E4F4FD}"/>
              </a:ext>
            </a:extLst>
          </p:cNvPr>
          <p:cNvSpPr txBox="1"/>
          <p:nvPr/>
        </p:nvSpPr>
        <p:spPr>
          <a:xfrm>
            <a:off x="11025142" y="3064484"/>
            <a:ext cx="1166858" cy="1754326"/>
          </a:xfrm>
          <a:prstGeom prst="rect">
            <a:avLst/>
          </a:prstGeom>
          <a:noFill/>
        </p:spPr>
        <p:txBody>
          <a:bodyPr wrap="none" rtlCol="0">
            <a:spAutoFit/>
          </a:bodyPr>
          <a:lstStyle/>
          <a:p>
            <a:r>
              <a:rPr lang="en-US" dirty="0"/>
              <a:t>textField 1</a:t>
            </a:r>
          </a:p>
          <a:p>
            <a:endParaRPr lang="en-US" dirty="0"/>
          </a:p>
          <a:p>
            <a:r>
              <a:rPr lang="en-US" dirty="0"/>
              <a:t>textField 2</a:t>
            </a:r>
          </a:p>
          <a:p>
            <a:endParaRPr lang="en-US" dirty="0"/>
          </a:p>
          <a:p>
            <a:r>
              <a:rPr lang="en-US" dirty="0"/>
              <a:t>textField 3</a:t>
            </a:r>
          </a:p>
          <a:p>
            <a:endParaRPr lang="el-GR" dirty="0"/>
          </a:p>
        </p:txBody>
      </p:sp>
      <p:cxnSp>
        <p:nvCxnSpPr>
          <p:cNvPr id="10" name="Ευθύγραμμο βέλος σύνδεσης 9">
            <a:extLst>
              <a:ext uri="{FF2B5EF4-FFF2-40B4-BE49-F238E27FC236}">
                <a16:creationId xmlns:a16="http://schemas.microsoft.com/office/drawing/2014/main" id="{73A248D4-35BA-454E-B23A-9BE3E3721C85}"/>
              </a:ext>
            </a:extLst>
          </p:cNvPr>
          <p:cNvCxnSpPr>
            <a:cxnSpLocks/>
          </p:cNvCxnSpPr>
          <p:nvPr/>
        </p:nvCxnSpPr>
        <p:spPr>
          <a:xfrm>
            <a:off x="7268308" y="2965938"/>
            <a:ext cx="1934307" cy="134575"/>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Ευθύγραμμο βέλος σύνδεσης 12">
            <a:extLst>
              <a:ext uri="{FF2B5EF4-FFF2-40B4-BE49-F238E27FC236}">
                <a16:creationId xmlns:a16="http://schemas.microsoft.com/office/drawing/2014/main" id="{8CC30EC6-807D-4A75-A423-CB2BA04BD8A6}"/>
              </a:ext>
            </a:extLst>
          </p:cNvPr>
          <p:cNvCxnSpPr>
            <a:cxnSpLocks/>
          </p:cNvCxnSpPr>
          <p:nvPr/>
        </p:nvCxnSpPr>
        <p:spPr>
          <a:xfrm>
            <a:off x="7245861" y="3255077"/>
            <a:ext cx="1862970" cy="402523"/>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Ευθύγραμμο βέλος σύνδεσης 15">
            <a:extLst>
              <a:ext uri="{FF2B5EF4-FFF2-40B4-BE49-F238E27FC236}">
                <a16:creationId xmlns:a16="http://schemas.microsoft.com/office/drawing/2014/main" id="{54C1E944-542B-46C5-A808-ACEC4156285A}"/>
              </a:ext>
            </a:extLst>
          </p:cNvPr>
          <p:cNvCxnSpPr>
            <a:cxnSpLocks/>
          </p:cNvCxnSpPr>
          <p:nvPr/>
        </p:nvCxnSpPr>
        <p:spPr>
          <a:xfrm>
            <a:off x="7038749" y="3812164"/>
            <a:ext cx="2070082" cy="40252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Ευθύγραμμο βέλος σύνδεσης 19">
            <a:extLst>
              <a:ext uri="{FF2B5EF4-FFF2-40B4-BE49-F238E27FC236}">
                <a16:creationId xmlns:a16="http://schemas.microsoft.com/office/drawing/2014/main" id="{37DD5AA3-4E8F-43E4-AC4A-2A61201D2A9F}"/>
              </a:ext>
            </a:extLst>
          </p:cNvPr>
          <p:cNvCxnSpPr>
            <a:cxnSpLocks/>
          </p:cNvCxnSpPr>
          <p:nvPr/>
        </p:nvCxnSpPr>
        <p:spPr>
          <a:xfrm>
            <a:off x="7245861" y="4232512"/>
            <a:ext cx="1934307" cy="134575"/>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Ευθύγραμμο βέλος σύνδεσης 22">
            <a:extLst>
              <a:ext uri="{FF2B5EF4-FFF2-40B4-BE49-F238E27FC236}">
                <a16:creationId xmlns:a16="http://schemas.microsoft.com/office/drawing/2014/main" id="{F8950345-AF14-4145-9215-BAD9BA68E936}"/>
              </a:ext>
            </a:extLst>
          </p:cNvPr>
          <p:cNvCxnSpPr>
            <a:cxnSpLocks/>
          </p:cNvCxnSpPr>
          <p:nvPr/>
        </p:nvCxnSpPr>
        <p:spPr>
          <a:xfrm>
            <a:off x="7281525" y="4570439"/>
            <a:ext cx="393187" cy="737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Ευθύγραμμο βέλος σύνδεσης 24">
            <a:extLst>
              <a:ext uri="{FF2B5EF4-FFF2-40B4-BE49-F238E27FC236}">
                <a16:creationId xmlns:a16="http://schemas.microsoft.com/office/drawing/2014/main" id="{90494EFA-F70D-46E9-BC33-FF588AA53720}"/>
              </a:ext>
            </a:extLst>
          </p:cNvPr>
          <p:cNvCxnSpPr>
            <a:cxnSpLocks/>
          </p:cNvCxnSpPr>
          <p:nvPr/>
        </p:nvCxnSpPr>
        <p:spPr>
          <a:xfrm flipH="1">
            <a:off x="10304585" y="3237252"/>
            <a:ext cx="720558" cy="10382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Ευθύγραμμο βέλος σύνδεσης 27">
            <a:extLst>
              <a:ext uri="{FF2B5EF4-FFF2-40B4-BE49-F238E27FC236}">
                <a16:creationId xmlns:a16="http://schemas.microsoft.com/office/drawing/2014/main" id="{A5D7FD88-52BE-4350-854E-EB3D9BC0DF6D}"/>
              </a:ext>
            </a:extLst>
          </p:cNvPr>
          <p:cNvCxnSpPr>
            <a:cxnSpLocks/>
          </p:cNvCxnSpPr>
          <p:nvPr/>
        </p:nvCxnSpPr>
        <p:spPr>
          <a:xfrm flipH="1">
            <a:off x="10307316" y="3858890"/>
            <a:ext cx="720558" cy="10382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Ευθύγραμμο βέλος σύνδεσης 28">
            <a:extLst>
              <a:ext uri="{FF2B5EF4-FFF2-40B4-BE49-F238E27FC236}">
                <a16:creationId xmlns:a16="http://schemas.microsoft.com/office/drawing/2014/main" id="{B1A66C04-9272-4651-BF24-D601E9E77FF6}"/>
              </a:ext>
            </a:extLst>
          </p:cNvPr>
          <p:cNvCxnSpPr>
            <a:cxnSpLocks/>
          </p:cNvCxnSpPr>
          <p:nvPr/>
        </p:nvCxnSpPr>
        <p:spPr>
          <a:xfrm flipH="1">
            <a:off x="10310047" y="4367087"/>
            <a:ext cx="715094" cy="21726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Ευθύγραμμο βέλος σύνδεσης 30">
            <a:extLst>
              <a:ext uri="{FF2B5EF4-FFF2-40B4-BE49-F238E27FC236}">
                <a16:creationId xmlns:a16="http://schemas.microsoft.com/office/drawing/2014/main" id="{3BE6E761-32F1-435E-AAE0-358AF9C66AFA}"/>
              </a:ext>
            </a:extLst>
          </p:cNvPr>
          <p:cNvCxnSpPr>
            <a:cxnSpLocks/>
          </p:cNvCxnSpPr>
          <p:nvPr/>
        </p:nvCxnSpPr>
        <p:spPr>
          <a:xfrm>
            <a:off x="7157439" y="3516034"/>
            <a:ext cx="1582116" cy="394768"/>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pic>
        <p:nvPicPr>
          <p:cNvPr id="11" name="Εικόνα 10" descr="Εικόνα που περιέχει κείμενο&#10;&#10;Περιγραφή που δημιουργήθηκε αυτόματα">
            <a:extLst>
              <a:ext uri="{FF2B5EF4-FFF2-40B4-BE49-F238E27FC236}">
                <a16:creationId xmlns:a16="http://schemas.microsoft.com/office/drawing/2014/main" id="{8C19894E-F70D-4F32-A48E-0DF4AAA80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50" y="3018933"/>
            <a:ext cx="5181600" cy="3352800"/>
          </a:xfrm>
          <a:prstGeom prst="rect">
            <a:avLst/>
          </a:prstGeom>
        </p:spPr>
      </p:pic>
    </p:spTree>
    <p:extLst>
      <p:ext uri="{BB962C8B-B14F-4D97-AF65-F5344CB8AC3E}">
        <p14:creationId xmlns:p14="http://schemas.microsoft.com/office/powerpoint/2010/main" val="378039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602F0D2-55D7-4F79-A830-0E77F7F6732E}"/>
              </a:ext>
            </a:extLst>
          </p:cNvPr>
          <p:cNvSpPr>
            <a:spLocks noGrp="1"/>
          </p:cNvSpPr>
          <p:nvPr>
            <p:ph type="title"/>
          </p:nvPr>
        </p:nvSpPr>
        <p:spPr>
          <a:xfrm>
            <a:off x="181708" y="185448"/>
            <a:ext cx="10515600" cy="866652"/>
          </a:xfrm>
        </p:spPr>
        <p:txBody>
          <a:bodyPr/>
          <a:lstStyle/>
          <a:p>
            <a:r>
              <a:rPr lang="en-US" dirty="0"/>
              <a:t>Create the views - Labels</a:t>
            </a:r>
            <a:endParaRPr lang="el-GR" dirty="0"/>
          </a:p>
        </p:txBody>
      </p:sp>
      <p:pic>
        <p:nvPicPr>
          <p:cNvPr id="3" name="Εικόνα 2">
            <a:extLst>
              <a:ext uri="{FF2B5EF4-FFF2-40B4-BE49-F238E27FC236}">
                <a16:creationId xmlns:a16="http://schemas.microsoft.com/office/drawing/2014/main" id="{97A47F74-5FF5-4FCD-B506-63CD0E3156B7}"/>
              </a:ext>
            </a:extLst>
          </p:cNvPr>
          <p:cNvPicPr>
            <a:picLocks noChangeAspect="1"/>
          </p:cNvPicPr>
          <p:nvPr/>
        </p:nvPicPr>
        <p:blipFill>
          <a:blip r:embed="rId3"/>
          <a:stretch>
            <a:fillRect/>
          </a:stretch>
        </p:blipFill>
        <p:spPr>
          <a:xfrm>
            <a:off x="7162865" y="2097514"/>
            <a:ext cx="4579718" cy="4021932"/>
          </a:xfrm>
          <a:prstGeom prst="rect">
            <a:avLst/>
          </a:prstGeom>
        </p:spPr>
      </p:pic>
      <p:sp>
        <p:nvSpPr>
          <p:cNvPr id="4" name="Rectangle 3">
            <a:extLst>
              <a:ext uri="{FF2B5EF4-FFF2-40B4-BE49-F238E27FC236}">
                <a16:creationId xmlns:a16="http://schemas.microsoft.com/office/drawing/2014/main" id="{EA9AA0A0-0B83-4EB0-9ADA-814C74466E5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D94D0EF-2FA2-47E8-AA1C-B23F03153DBF}"/>
              </a:ext>
            </a:extLst>
          </p:cNvPr>
          <p:cNvSpPr txBox="1"/>
          <p:nvPr/>
        </p:nvSpPr>
        <p:spPr>
          <a:xfrm>
            <a:off x="3962339" y="3257124"/>
            <a:ext cx="2907322" cy="2862322"/>
          </a:xfrm>
          <a:prstGeom prst="rect">
            <a:avLst/>
          </a:prstGeom>
          <a:noFill/>
        </p:spPr>
        <p:txBody>
          <a:bodyPr wrap="square">
            <a:spAutoFit/>
          </a:bodyPr>
          <a:lstStyle/>
          <a:p>
            <a:r>
              <a:rPr lang="en-US" sz="2000" b="1" dirty="0">
                <a:latin typeface="Verdana" panose="020B0604030504040204" pitchFamily="34" charset="0"/>
                <a:ea typeface="Verdana" panose="020B0604030504040204" pitchFamily="34" charset="0"/>
              </a:rPr>
              <a:t>Properties</a:t>
            </a:r>
            <a:r>
              <a:rPr lang="en-US" sz="2000" dirty="0">
                <a:latin typeface="Verdana" panose="020B0604030504040204" pitchFamily="34" charset="0"/>
                <a:ea typeface="Verdana" panose="020B0604030504040204" pitchFamily="34" charset="0"/>
              </a:rPr>
              <a:t>: </a:t>
            </a:r>
            <a:endParaRPr lang="el-GR"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Name: lblNumber1</a:t>
            </a:r>
          </a:p>
          <a:p>
            <a:r>
              <a:rPr lang="en-US" sz="2000" dirty="0">
                <a:latin typeface="Verdana" panose="020B0604030504040204" pitchFamily="34" charset="0"/>
                <a:ea typeface="Verdana" panose="020B0604030504040204" pitchFamily="34" charset="0"/>
              </a:rPr>
              <a:t>Width: 180</a:t>
            </a:r>
          </a:p>
          <a:p>
            <a:r>
              <a:rPr lang="en-US" sz="2000" dirty="0">
                <a:latin typeface="Verdana" panose="020B0604030504040204" pitchFamily="34" charset="0"/>
                <a:ea typeface="Verdana" panose="020B0604030504040204" pitchFamily="34" charset="0"/>
              </a:rPr>
              <a:t>Height: 30</a:t>
            </a:r>
          </a:p>
          <a:p>
            <a:r>
              <a:rPr lang="en-US" sz="2000" dirty="0">
                <a:latin typeface="Verdana" panose="020B0604030504040204" pitchFamily="34" charset="0"/>
                <a:ea typeface="Verdana" panose="020B0604030504040204" pitchFamily="34" charset="0"/>
              </a:rPr>
              <a:t>Text: First Number</a:t>
            </a:r>
          </a:p>
          <a:p>
            <a:r>
              <a:rPr lang="en-US" sz="2000" dirty="0" err="1">
                <a:latin typeface="Verdana" panose="020B0604030504040204" pitchFamily="34" charset="0"/>
                <a:ea typeface="Verdana" panose="020B0604030504040204" pitchFamily="34" charset="0"/>
              </a:rPr>
              <a:t>Allignment</a:t>
            </a:r>
            <a:r>
              <a:rPr lang="en-US" sz="2000" dirty="0">
                <a:latin typeface="Verdana" panose="020B0604030504040204" pitchFamily="34" charset="0"/>
                <a:ea typeface="Verdana" panose="020B0604030504040204" pitchFamily="34" charset="0"/>
              </a:rPr>
              <a:t>: CENTER_LEFT</a:t>
            </a:r>
          </a:p>
          <a:p>
            <a:r>
              <a:rPr lang="en-US" sz="2000" dirty="0">
                <a:latin typeface="Verdana" panose="020B0604030504040204" pitchFamily="34" charset="0"/>
                <a:ea typeface="Verdana" panose="020B0604030504040204" pitchFamily="34" charset="0"/>
              </a:rPr>
              <a:t>Font: </a:t>
            </a:r>
            <a:r>
              <a:rPr lang="en-US" sz="2000" dirty="0" err="1">
                <a:latin typeface="Verdana" panose="020B0604030504040204" pitchFamily="34" charset="0"/>
                <a:ea typeface="Verdana" panose="020B0604030504040204" pitchFamily="34" charset="0"/>
              </a:rPr>
              <a:t>SansSerif</a:t>
            </a:r>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Size: 13</a:t>
            </a:r>
          </a:p>
        </p:txBody>
      </p:sp>
      <p:sp>
        <p:nvSpPr>
          <p:cNvPr id="8" name="TextBox 7">
            <a:extLst>
              <a:ext uri="{FF2B5EF4-FFF2-40B4-BE49-F238E27FC236}">
                <a16:creationId xmlns:a16="http://schemas.microsoft.com/office/drawing/2014/main" id="{0482E78F-F541-4E89-8861-7B269AB5FBF3}"/>
              </a:ext>
            </a:extLst>
          </p:cNvPr>
          <p:cNvSpPr txBox="1"/>
          <p:nvPr/>
        </p:nvSpPr>
        <p:spPr>
          <a:xfrm>
            <a:off x="181708" y="2097514"/>
            <a:ext cx="6096000"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View menu </a:t>
            </a:r>
            <a:r>
              <a:rPr lang="el-GR" sz="2400"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label</a:t>
            </a:r>
          </a:p>
        </p:txBody>
      </p:sp>
      <p:cxnSp>
        <p:nvCxnSpPr>
          <p:cNvPr id="10" name="Ευθύγραμμο βέλος σύνδεσης 9">
            <a:extLst>
              <a:ext uri="{FF2B5EF4-FFF2-40B4-BE49-F238E27FC236}">
                <a16:creationId xmlns:a16="http://schemas.microsoft.com/office/drawing/2014/main" id="{DAA941FE-A776-49E7-8CDB-24A57948B41F}"/>
              </a:ext>
            </a:extLst>
          </p:cNvPr>
          <p:cNvCxnSpPr>
            <a:cxnSpLocks/>
          </p:cNvCxnSpPr>
          <p:nvPr/>
        </p:nvCxnSpPr>
        <p:spPr>
          <a:xfrm>
            <a:off x="2180492" y="2328346"/>
            <a:ext cx="10843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68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53DD25-29D7-4E68-8A3E-A3B2BBBB2368}"/>
              </a:ext>
            </a:extLst>
          </p:cNvPr>
          <p:cNvSpPr>
            <a:spLocks noGrp="1"/>
          </p:cNvSpPr>
          <p:nvPr>
            <p:ph type="title"/>
          </p:nvPr>
        </p:nvSpPr>
        <p:spPr>
          <a:xfrm>
            <a:off x="263769" y="93115"/>
            <a:ext cx="10515600" cy="866652"/>
          </a:xfrm>
        </p:spPr>
        <p:txBody>
          <a:bodyPr/>
          <a:lstStyle/>
          <a:p>
            <a:r>
              <a:rPr lang="en-US" dirty="0"/>
              <a:t>Inserting a Text Field.</a:t>
            </a:r>
            <a:endParaRPr lang="el-GR" dirty="0"/>
          </a:p>
        </p:txBody>
      </p:sp>
      <p:pic>
        <p:nvPicPr>
          <p:cNvPr id="3" name="Εικόνα 2">
            <a:extLst>
              <a:ext uri="{FF2B5EF4-FFF2-40B4-BE49-F238E27FC236}">
                <a16:creationId xmlns:a16="http://schemas.microsoft.com/office/drawing/2014/main" id="{B36654BA-A0D4-45E8-B8B6-8A52474A33C1}"/>
              </a:ext>
            </a:extLst>
          </p:cNvPr>
          <p:cNvPicPr/>
          <p:nvPr/>
        </p:nvPicPr>
        <p:blipFill>
          <a:blip r:embed="rId3">
            <a:extLst>
              <a:ext uri="{28A0092B-C50C-407E-A947-70E740481C1C}">
                <a14:useLocalDpi xmlns:a14="http://schemas.microsoft.com/office/drawing/2010/main" val="0"/>
              </a:ext>
            </a:extLst>
          </a:blip>
          <a:stretch>
            <a:fillRect/>
          </a:stretch>
        </p:blipFill>
        <p:spPr>
          <a:xfrm>
            <a:off x="6527762" y="2459651"/>
            <a:ext cx="5458973" cy="3770337"/>
          </a:xfrm>
          <a:prstGeom prst="rect">
            <a:avLst/>
          </a:prstGeom>
        </p:spPr>
      </p:pic>
      <p:sp>
        <p:nvSpPr>
          <p:cNvPr id="4" name="Rectangle 3">
            <a:extLst>
              <a:ext uri="{FF2B5EF4-FFF2-40B4-BE49-F238E27FC236}">
                <a16:creationId xmlns:a16="http://schemas.microsoft.com/office/drawing/2014/main" id="{51891810-DA35-4099-A8AC-4BBDAC0BD3C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1443262-A271-40B6-9DCA-E02B823D03CB}"/>
              </a:ext>
            </a:extLst>
          </p:cNvPr>
          <p:cNvSpPr txBox="1"/>
          <p:nvPr/>
        </p:nvSpPr>
        <p:spPr>
          <a:xfrm>
            <a:off x="2803805" y="4221029"/>
            <a:ext cx="3723957" cy="2033249"/>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2400" dirty="0">
                <a:effectLst/>
                <a:latin typeface="Verdana" panose="020B0604030504040204" pitchFamily="34" charset="0"/>
                <a:ea typeface="Calibri" panose="020F0502020204030204" pitchFamily="34" charset="0"/>
                <a:cs typeface="Times New Roman" panose="02020603050405020304" pitchFamily="18" charset="0"/>
              </a:rPr>
              <a:t>: txtNumber1</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Width</a:t>
            </a:r>
            <a:r>
              <a:rPr lang="el-GR" sz="2400" dirty="0">
                <a:effectLst/>
                <a:latin typeface="Verdana" panose="020B0604030504040204" pitchFamily="34" charset="0"/>
                <a:ea typeface="Calibri" panose="020F0502020204030204" pitchFamily="34" charset="0"/>
                <a:cs typeface="Times New Roman" panose="02020603050405020304" pitchFamily="18" charset="0"/>
              </a:rPr>
              <a:t>: 180</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Height</a:t>
            </a:r>
            <a:r>
              <a:rPr lang="el-GR" sz="2400" dirty="0">
                <a:effectLst/>
                <a:latin typeface="Verdana" panose="020B0604030504040204" pitchFamily="34" charset="0"/>
                <a:ea typeface="Calibri" panose="020F0502020204030204" pitchFamily="34" charset="0"/>
                <a:cs typeface="Times New Roman" panose="02020603050405020304" pitchFamily="18" charset="0"/>
              </a:rPr>
              <a:t>: 40</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Font</a:t>
            </a:r>
            <a:r>
              <a:rPr lang="el-GR" sz="2400" dirty="0">
                <a:effectLst/>
                <a:latin typeface="Verdana" panose="020B0604030504040204" pitchFamily="34" charset="0"/>
                <a:ea typeface="Calibri" panose="020F0502020204030204" pitchFamily="34" charset="0"/>
                <a:cs typeface="Times New Roman" panose="02020603050405020304" pitchFamily="18" charset="0"/>
              </a:rPr>
              <a:t>:</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SansSerif</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b="1" dirty="0">
                <a:effectLst/>
                <a:latin typeface="Verdana" panose="020B0604030504040204" pitchFamily="34" charset="0"/>
                <a:ea typeface="Calibri" panose="020F0502020204030204" pitchFamily="34" charset="0"/>
                <a:cs typeface="Times New Roman" panose="02020603050405020304" pitchFamily="18" charset="0"/>
              </a:rPr>
              <a:t>Bold</a:t>
            </a:r>
            <a:r>
              <a:rPr lang="en-US" sz="2400" dirty="0">
                <a:effectLst/>
                <a:latin typeface="Verdana" panose="020B0604030504040204" pitchFamily="34" charset="0"/>
                <a:ea typeface="Calibri" panose="020F0502020204030204" pitchFamily="34" charset="0"/>
                <a:cs typeface="Times New Roman" panose="02020603050405020304" pitchFamily="18" charset="0"/>
              </a:rPr>
              <a:t>: checked</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892FD13-D406-45C8-9F5B-30947ACC80C5}"/>
              </a:ext>
            </a:extLst>
          </p:cNvPr>
          <p:cNvSpPr txBox="1"/>
          <p:nvPr/>
        </p:nvSpPr>
        <p:spPr>
          <a:xfrm>
            <a:off x="-68349" y="1805568"/>
            <a:ext cx="6164349" cy="1569660"/>
          </a:xfrm>
          <a:prstGeom prst="rect">
            <a:avLst/>
          </a:prstGeom>
          <a:noFill/>
        </p:spPr>
        <p:txBody>
          <a:bodyPr wrap="square">
            <a:spAutoFit/>
          </a:bodyPr>
          <a:lstStyle/>
          <a:p>
            <a:pPr algn="just"/>
            <a:r>
              <a:rPr lang="en-US" sz="2400" dirty="0">
                <a:latin typeface="Verdana" panose="020B0604030504040204" pitchFamily="34" charset="0"/>
                <a:ea typeface="Verdana" panose="020B0604030504040204" pitchFamily="34" charset="0"/>
              </a:rPr>
              <a:t>Text Fields are used to import data into the program. </a:t>
            </a:r>
            <a:endParaRPr lang="el-GR" sz="2400" dirty="0">
              <a:latin typeface="Verdana" panose="020B0604030504040204" pitchFamily="34" charset="0"/>
              <a:ea typeface="Verdana" panose="020B0604030504040204" pitchFamily="34" charset="0"/>
            </a:endParaRPr>
          </a:p>
          <a:p>
            <a:pPr algn="just"/>
            <a:endParaRPr lang="el-GR" sz="2400"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From View </a:t>
            </a:r>
            <a:r>
              <a:rPr lang="el-GR" sz="2400"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TextField</a:t>
            </a:r>
            <a:endParaRPr lang="el-GR" sz="2400" dirty="0">
              <a:latin typeface="Verdana" panose="020B0604030504040204" pitchFamily="34" charset="0"/>
              <a:ea typeface="Verdana" panose="020B0604030504040204" pitchFamily="34" charset="0"/>
            </a:endParaRPr>
          </a:p>
        </p:txBody>
      </p:sp>
      <p:cxnSp>
        <p:nvCxnSpPr>
          <p:cNvPr id="9" name="Ευθύγραμμο βέλος σύνδεσης 8">
            <a:extLst>
              <a:ext uri="{FF2B5EF4-FFF2-40B4-BE49-F238E27FC236}">
                <a16:creationId xmlns:a16="http://schemas.microsoft.com/office/drawing/2014/main" id="{373717A1-3379-48AB-B632-D2B175DF9584}"/>
              </a:ext>
            </a:extLst>
          </p:cNvPr>
          <p:cNvCxnSpPr>
            <a:cxnSpLocks/>
          </p:cNvCxnSpPr>
          <p:nvPr/>
        </p:nvCxnSpPr>
        <p:spPr>
          <a:xfrm>
            <a:off x="1836650" y="3137238"/>
            <a:ext cx="10843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7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5AED333-21DD-42E8-A2E2-E1593BCC40C7}"/>
              </a:ext>
            </a:extLst>
          </p:cNvPr>
          <p:cNvSpPr>
            <a:spLocks noGrp="1"/>
          </p:cNvSpPr>
          <p:nvPr>
            <p:ph type="title"/>
          </p:nvPr>
        </p:nvSpPr>
        <p:spPr>
          <a:xfrm>
            <a:off x="298938" y="0"/>
            <a:ext cx="10515600" cy="866652"/>
          </a:xfrm>
        </p:spPr>
        <p:txBody>
          <a:bodyPr/>
          <a:lstStyle/>
          <a:p>
            <a:r>
              <a:rPr lang="en-US" dirty="0"/>
              <a:t>Buttons</a:t>
            </a:r>
            <a:endParaRPr lang="el-GR" dirty="0"/>
          </a:p>
        </p:txBody>
      </p:sp>
      <p:pic>
        <p:nvPicPr>
          <p:cNvPr id="3" name="Εικόνα 2">
            <a:extLst>
              <a:ext uri="{FF2B5EF4-FFF2-40B4-BE49-F238E27FC236}">
                <a16:creationId xmlns:a16="http://schemas.microsoft.com/office/drawing/2014/main" id="{7EBCB1F3-6BBC-4173-8D30-3D0A9BAF595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89944" y="1989279"/>
            <a:ext cx="5640729" cy="3944183"/>
          </a:xfrm>
          <a:prstGeom prst="rect">
            <a:avLst/>
          </a:prstGeom>
        </p:spPr>
      </p:pic>
      <p:sp>
        <p:nvSpPr>
          <p:cNvPr id="4" name="Rectangle 3">
            <a:extLst>
              <a:ext uri="{FF2B5EF4-FFF2-40B4-BE49-F238E27FC236}">
                <a16:creationId xmlns:a16="http://schemas.microsoft.com/office/drawing/2014/main" id="{E37566B3-1A05-460A-B4B2-761A9D1EF2C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6942163-5F4A-4197-8865-FFF807C3289E}"/>
              </a:ext>
            </a:extLst>
          </p:cNvPr>
          <p:cNvSpPr txBox="1"/>
          <p:nvPr/>
        </p:nvSpPr>
        <p:spPr>
          <a:xfrm>
            <a:off x="989561" y="1883879"/>
            <a:ext cx="4087867" cy="4154984"/>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Name</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btnCalculate</a:t>
            </a:r>
            <a:endParaRPr lang="en-US" sz="2400" dirty="0">
              <a:latin typeface="Verdana" panose="020B0604030504040204" pitchFamily="34" charset="0"/>
              <a:ea typeface="Verdana" panose="020B0604030504040204" pitchFamily="34" charset="0"/>
            </a:endParaRPr>
          </a:p>
          <a:p>
            <a:r>
              <a:rPr lang="en-US" sz="2400" b="1" dirty="0">
                <a:latin typeface="Verdana" panose="020B0604030504040204" pitchFamily="34" charset="0"/>
                <a:ea typeface="Verdana" panose="020B0604030504040204" pitchFamily="34" charset="0"/>
              </a:rPr>
              <a:t>Width</a:t>
            </a:r>
            <a:r>
              <a:rPr lang="en-US" sz="2400" dirty="0">
                <a:latin typeface="Verdana" panose="020B0604030504040204" pitchFamily="34" charset="0"/>
                <a:ea typeface="Verdana" panose="020B0604030504040204" pitchFamily="34" charset="0"/>
              </a:rPr>
              <a:t>: 150</a:t>
            </a:r>
          </a:p>
          <a:p>
            <a:r>
              <a:rPr lang="en-US" sz="2400" b="1" dirty="0">
                <a:latin typeface="Verdana" panose="020B0604030504040204" pitchFamily="34" charset="0"/>
                <a:ea typeface="Verdana" panose="020B0604030504040204" pitchFamily="34" charset="0"/>
              </a:rPr>
              <a:t>Height</a:t>
            </a:r>
            <a:r>
              <a:rPr lang="en-US" sz="2400" dirty="0">
                <a:latin typeface="Verdana" panose="020B0604030504040204" pitchFamily="34" charset="0"/>
                <a:ea typeface="Verdana" panose="020B0604030504040204" pitchFamily="34" charset="0"/>
              </a:rPr>
              <a:t>: 40</a:t>
            </a:r>
          </a:p>
          <a:p>
            <a:r>
              <a:rPr lang="en-US" sz="2400" b="1" dirty="0">
                <a:latin typeface="Verdana" panose="020B0604030504040204" pitchFamily="34" charset="0"/>
                <a:ea typeface="Verdana" panose="020B0604030504040204" pitchFamily="34" charset="0"/>
              </a:rPr>
              <a:t>Border Color</a:t>
            </a:r>
            <a:r>
              <a:rPr lang="en-US" sz="2400" dirty="0">
                <a:latin typeface="Verdana" panose="020B0604030504040204" pitchFamily="34" charset="0"/>
                <a:ea typeface="Verdana" panose="020B0604030504040204" pitchFamily="34" charset="0"/>
              </a:rPr>
              <a:t>: #3C0000</a:t>
            </a:r>
          </a:p>
          <a:p>
            <a:r>
              <a:rPr lang="en-US" sz="2400" b="1" dirty="0">
                <a:latin typeface="Verdana" panose="020B0604030504040204" pitchFamily="34" charset="0"/>
                <a:ea typeface="Verdana" panose="020B0604030504040204" pitchFamily="34" charset="0"/>
              </a:rPr>
              <a:t>Border Width</a:t>
            </a:r>
            <a:r>
              <a:rPr lang="en-US" sz="2400" dirty="0">
                <a:latin typeface="Verdana" panose="020B0604030504040204" pitchFamily="34" charset="0"/>
                <a:ea typeface="Verdana" panose="020B0604030504040204" pitchFamily="34" charset="0"/>
              </a:rPr>
              <a:t>: 2</a:t>
            </a:r>
          </a:p>
          <a:p>
            <a:r>
              <a:rPr lang="en-US" sz="2400" b="1" dirty="0">
                <a:latin typeface="Verdana" panose="020B0604030504040204" pitchFamily="34" charset="0"/>
                <a:ea typeface="Verdana" panose="020B0604030504040204" pitchFamily="34" charset="0"/>
              </a:rPr>
              <a:t>Corner Radius</a:t>
            </a:r>
            <a:r>
              <a:rPr lang="en-US" sz="2400" dirty="0">
                <a:latin typeface="Verdana" panose="020B0604030504040204" pitchFamily="34" charset="0"/>
                <a:ea typeface="Verdana" panose="020B0604030504040204" pitchFamily="34" charset="0"/>
              </a:rPr>
              <a:t>: 20 </a:t>
            </a:r>
          </a:p>
          <a:p>
            <a:r>
              <a:rPr lang="en-US" sz="2400" b="1" dirty="0">
                <a:latin typeface="Verdana" panose="020B0604030504040204" pitchFamily="34" charset="0"/>
                <a:ea typeface="Verdana" panose="020B0604030504040204" pitchFamily="34" charset="0"/>
              </a:rPr>
              <a:t>Text</a:t>
            </a:r>
            <a:r>
              <a:rPr lang="en-US" sz="2400" dirty="0">
                <a:latin typeface="Verdana" panose="020B0604030504040204" pitchFamily="34" charset="0"/>
                <a:ea typeface="Verdana" panose="020B0604030504040204" pitchFamily="34" charset="0"/>
              </a:rPr>
              <a:t>: Calculate</a:t>
            </a:r>
          </a:p>
          <a:p>
            <a:r>
              <a:rPr lang="en-US" sz="2400" b="1" dirty="0">
                <a:latin typeface="Verdana" panose="020B0604030504040204" pitchFamily="34" charset="0"/>
                <a:ea typeface="Verdana" panose="020B0604030504040204" pitchFamily="34" charset="0"/>
              </a:rPr>
              <a:t>Text Color</a:t>
            </a:r>
            <a:r>
              <a:rPr lang="en-US" sz="2400" dirty="0">
                <a:latin typeface="Verdana" panose="020B0604030504040204" pitchFamily="34" charset="0"/>
                <a:ea typeface="Verdana" panose="020B0604030504040204" pitchFamily="34" charset="0"/>
              </a:rPr>
              <a:t>: #FF3C0000</a:t>
            </a:r>
          </a:p>
          <a:p>
            <a:r>
              <a:rPr lang="en-US" sz="2400" b="1" dirty="0">
                <a:latin typeface="Verdana" panose="020B0604030504040204" pitchFamily="34" charset="0"/>
                <a:ea typeface="Verdana" panose="020B0604030504040204" pitchFamily="34" charset="0"/>
              </a:rPr>
              <a:t>Font</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SansSerif</a:t>
            </a:r>
            <a:endParaRPr lang="en-US" sz="2400" dirty="0">
              <a:latin typeface="Verdana" panose="020B0604030504040204" pitchFamily="34" charset="0"/>
              <a:ea typeface="Verdana" panose="020B0604030504040204" pitchFamily="34" charset="0"/>
            </a:endParaRPr>
          </a:p>
          <a:p>
            <a:r>
              <a:rPr lang="en-US" sz="2400" b="1" dirty="0">
                <a:latin typeface="Verdana" panose="020B0604030504040204" pitchFamily="34" charset="0"/>
                <a:ea typeface="Verdana" panose="020B0604030504040204" pitchFamily="34" charset="0"/>
              </a:rPr>
              <a:t>Size</a:t>
            </a:r>
            <a:r>
              <a:rPr lang="en-US" sz="2400" dirty="0">
                <a:latin typeface="Verdana" panose="020B0604030504040204" pitchFamily="34" charset="0"/>
                <a:ea typeface="Verdana" panose="020B0604030504040204" pitchFamily="34" charset="0"/>
              </a:rPr>
              <a:t>: 15</a:t>
            </a:r>
          </a:p>
          <a:p>
            <a:r>
              <a:rPr lang="en-US" sz="2400" b="1" dirty="0">
                <a:latin typeface="Verdana" panose="020B0604030504040204" pitchFamily="34" charset="0"/>
                <a:ea typeface="Verdana" panose="020B0604030504040204" pitchFamily="34" charset="0"/>
              </a:rPr>
              <a:t>Bold</a:t>
            </a:r>
            <a:r>
              <a:rPr lang="en-US" sz="2400" dirty="0">
                <a:latin typeface="Verdana" panose="020B0604030504040204" pitchFamily="34" charset="0"/>
                <a:ea typeface="Verdana" panose="020B0604030504040204" pitchFamily="34" charset="0"/>
              </a:rPr>
              <a:t>: checked</a:t>
            </a:r>
          </a:p>
        </p:txBody>
      </p:sp>
    </p:spTree>
    <p:extLst>
      <p:ext uri="{BB962C8B-B14F-4D97-AF65-F5344CB8AC3E}">
        <p14:creationId xmlns:p14="http://schemas.microsoft.com/office/powerpoint/2010/main" val="1409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C11ABF-57D1-4940-A704-10E4457630C6}"/>
              </a:ext>
            </a:extLst>
          </p:cNvPr>
          <p:cNvSpPr>
            <a:spLocks noGrp="1"/>
          </p:cNvSpPr>
          <p:nvPr>
            <p:ph type="title"/>
          </p:nvPr>
        </p:nvSpPr>
        <p:spPr/>
        <p:txBody>
          <a:bodyPr/>
          <a:lstStyle/>
          <a:p>
            <a:r>
              <a:rPr lang="en-US" dirty="0"/>
              <a:t>Save – Save – Save </a:t>
            </a:r>
            <a:endParaRPr lang="el-GR" dirty="0"/>
          </a:p>
        </p:txBody>
      </p:sp>
      <p:sp>
        <p:nvSpPr>
          <p:cNvPr id="4" name="TextBox 3">
            <a:extLst>
              <a:ext uri="{FF2B5EF4-FFF2-40B4-BE49-F238E27FC236}">
                <a16:creationId xmlns:a16="http://schemas.microsoft.com/office/drawing/2014/main" id="{7F231839-FAB5-4691-A2A8-773F3898C465}"/>
              </a:ext>
            </a:extLst>
          </p:cNvPr>
          <p:cNvSpPr txBox="1"/>
          <p:nvPr/>
        </p:nvSpPr>
        <p:spPr>
          <a:xfrm>
            <a:off x="326986" y="1805651"/>
            <a:ext cx="10515600" cy="2873800"/>
          </a:xfrm>
          <a:prstGeom prst="rect">
            <a:avLst/>
          </a:prstGeom>
          <a:noFill/>
        </p:spPr>
        <p:txBody>
          <a:bodyPr wrap="square">
            <a:spAutoFit/>
          </a:bodyPr>
          <a:lstStyle/>
          <a:p>
            <a:pPr algn="ctr">
              <a:lnSpc>
                <a:spcPct val="107000"/>
              </a:lnSpc>
              <a:spcAft>
                <a:spcPts val="800"/>
              </a:spcAft>
            </a:pPr>
            <a:r>
              <a:rPr lang="en-US" sz="4000" b="1" dirty="0">
                <a:effectLst/>
                <a:latin typeface="Verdana" panose="020B0604030504040204" pitchFamily="34" charset="0"/>
                <a:ea typeface="Calibri" panose="020F0502020204030204" pitchFamily="34" charset="0"/>
                <a:cs typeface="Times New Roman" panose="02020603050405020304" pitchFamily="18" charset="0"/>
              </a:rPr>
              <a:t>File -&gt; Save</a:t>
            </a:r>
            <a:r>
              <a:rPr lang="en-US" sz="40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endParaRPr lang="en-US" sz="40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4000" dirty="0">
                <a:effectLst/>
                <a:latin typeface="Verdana" panose="020B0604030504040204" pitchFamily="34" charset="0"/>
                <a:ea typeface="Calibri" panose="020F0502020204030204" pitchFamily="34" charset="0"/>
                <a:cs typeface="Times New Roman" panose="02020603050405020304" pitchFamily="18" charset="0"/>
              </a:rPr>
              <a:t>(or </a:t>
            </a:r>
            <a:r>
              <a:rPr lang="en-US" sz="4000" b="1" dirty="0">
                <a:effectLst/>
                <a:latin typeface="Verdana" panose="020B0604030504040204" pitchFamily="34" charset="0"/>
                <a:ea typeface="Calibri" panose="020F0502020204030204" pitchFamily="34" charset="0"/>
                <a:cs typeface="Times New Roman" panose="02020603050405020304" pitchFamily="18" charset="0"/>
              </a:rPr>
              <a:t>Ctrl – S</a:t>
            </a:r>
            <a:r>
              <a:rPr lang="en-US" sz="4000" dirty="0">
                <a:effectLst/>
                <a:latin typeface="Verdana" panose="020B0604030504040204" pitchFamily="34" charset="0"/>
                <a:ea typeface="Calibri" panose="020F0502020204030204" pitchFamily="34" charset="0"/>
                <a:cs typeface="Times New Roman" panose="02020603050405020304" pitchFamily="18" charset="0"/>
              </a:rPr>
              <a:t>) every time you make something valuable!</a:t>
            </a:r>
            <a:endParaRPr lang="el-GR" sz="5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27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3CA6A8-4533-449A-94A2-062AAC43A2C9}"/>
              </a:ext>
            </a:extLst>
          </p:cNvPr>
          <p:cNvSpPr>
            <a:spLocks noGrp="1"/>
          </p:cNvSpPr>
          <p:nvPr>
            <p:ph type="title"/>
          </p:nvPr>
        </p:nvSpPr>
        <p:spPr>
          <a:xfrm>
            <a:off x="304800" y="136526"/>
            <a:ext cx="11049000" cy="866652"/>
          </a:xfrm>
        </p:spPr>
        <p:txBody>
          <a:bodyPr/>
          <a:lstStyle/>
          <a:p>
            <a:r>
              <a:rPr lang="en-US" dirty="0"/>
              <a:t>Inserting a Pane</a:t>
            </a:r>
            <a:endParaRPr lang="el-GR" dirty="0"/>
          </a:p>
        </p:txBody>
      </p:sp>
      <p:pic>
        <p:nvPicPr>
          <p:cNvPr id="3" name="Εικόνα 2">
            <a:extLst>
              <a:ext uri="{FF2B5EF4-FFF2-40B4-BE49-F238E27FC236}">
                <a16:creationId xmlns:a16="http://schemas.microsoft.com/office/drawing/2014/main" id="{8E855190-6A1B-4471-8A89-CBB448C3549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758009" y="2563813"/>
            <a:ext cx="5894730" cy="3242087"/>
          </a:xfrm>
          <a:prstGeom prst="rect">
            <a:avLst/>
          </a:prstGeom>
        </p:spPr>
      </p:pic>
      <p:sp>
        <p:nvSpPr>
          <p:cNvPr id="4" name="Rectangle 3">
            <a:extLst>
              <a:ext uri="{FF2B5EF4-FFF2-40B4-BE49-F238E27FC236}">
                <a16:creationId xmlns:a16="http://schemas.microsoft.com/office/drawing/2014/main" id="{69500E5B-55C9-4037-AD08-D2CCEE6940F9}"/>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E90663F-342D-4116-A51B-0B4AA12868C3}"/>
              </a:ext>
            </a:extLst>
          </p:cNvPr>
          <p:cNvSpPr txBox="1"/>
          <p:nvPr/>
        </p:nvSpPr>
        <p:spPr>
          <a:xfrm>
            <a:off x="1169043" y="3866908"/>
            <a:ext cx="4109014" cy="1938992"/>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Name</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pnLine</a:t>
            </a:r>
            <a:r>
              <a:rPr lang="en-US" sz="2400" dirty="0">
                <a:latin typeface="Verdana" panose="020B0604030504040204" pitchFamily="34" charset="0"/>
                <a:ea typeface="Verdana" panose="020B0604030504040204" pitchFamily="34" charset="0"/>
              </a:rPr>
              <a:t> </a:t>
            </a:r>
          </a:p>
          <a:p>
            <a:r>
              <a:rPr lang="en-US" sz="2400" b="1" dirty="0">
                <a:latin typeface="Verdana" panose="020B0604030504040204" pitchFamily="34" charset="0"/>
                <a:ea typeface="Verdana" panose="020B0604030504040204" pitchFamily="34" charset="0"/>
              </a:rPr>
              <a:t>Width</a:t>
            </a:r>
            <a:r>
              <a:rPr lang="en-US" sz="2400" dirty="0">
                <a:latin typeface="Verdana" panose="020B0604030504040204" pitchFamily="34" charset="0"/>
                <a:ea typeface="Verdana" panose="020B0604030504040204" pitchFamily="34" charset="0"/>
              </a:rPr>
              <a:t>: 180</a:t>
            </a:r>
          </a:p>
          <a:p>
            <a:r>
              <a:rPr lang="en-US" sz="2400" b="1" dirty="0">
                <a:latin typeface="Verdana" panose="020B0604030504040204" pitchFamily="34" charset="0"/>
                <a:ea typeface="Verdana" panose="020B0604030504040204" pitchFamily="34" charset="0"/>
              </a:rPr>
              <a:t>Height</a:t>
            </a:r>
            <a:r>
              <a:rPr lang="en-US" sz="2400" dirty="0">
                <a:latin typeface="Verdana" panose="020B0604030504040204" pitchFamily="34" charset="0"/>
                <a:ea typeface="Verdana" panose="020B0604030504040204" pitchFamily="34" charset="0"/>
              </a:rPr>
              <a:t>: 1</a:t>
            </a:r>
          </a:p>
          <a:p>
            <a:r>
              <a:rPr lang="en-US" sz="2400" b="1" dirty="0">
                <a:latin typeface="Verdana" panose="020B0604030504040204" pitchFamily="34" charset="0"/>
                <a:ea typeface="Verdana" panose="020B0604030504040204" pitchFamily="34" charset="0"/>
              </a:rPr>
              <a:t>Border Color: </a:t>
            </a:r>
            <a:r>
              <a:rPr lang="en-US" sz="2400" dirty="0">
                <a:latin typeface="Verdana" panose="020B0604030504040204" pitchFamily="34" charset="0"/>
                <a:ea typeface="Verdana" panose="020B0604030504040204" pitchFamily="34" charset="0"/>
              </a:rPr>
              <a:t>#000000</a:t>
            </a:r>
          </a:p>
          <a:p>
            <a:r>
              <a:rPr lang="en-US" sz="2400" b="1" dirty="0">
                <a:latin typeface="Verdana" panose="020B0604030504040204" pitchFamily="34" charset="0"/>
                <a:ea typeface="Verdana" panose="020B0604030504040204" pitchFamily="34" charset="0"/>
              </a:rPr>
              <a:t>Border Width</a:t>
            </a:r>
            <a:r>
              <a:rPr lang="en-US" sz="2400" dirty="0">
                <a:latin typeface="Verdana" panose="020B0604030504040204" pitchFamily="34" charset="0"/>
                <a:ea typeface="Verdana" panose="020B0604030504040204" pitchFamily="34" charset="0"/>
              </a:rPr>
              <a:t>: 2</a:t>
            </a:r>
          </a:p>
        </p:txBody>
      </p:sp>
      <p:cxnSp>
        <p:nvCxnSpPr>
          <p:cNvPr id="10" name="Ευθύγραμμο βέλος σύνδεσης 9">
            <a:extLst>
              <a:ext uri="{FF2B5EF4-FFF2-40B4-BE49-F238E27FC236}">
                <a16:creationId xmlns:a16="http://schemas.microsoft.com/office/drawing/2014/main" id="{9A816BA7-133D-4504-B856-77EB1B28B77F}"/>
              </a:ext>
            </a:extLst>
          </p:cNvPr>
          <p:cNvCxnSpPr>
            <a:cxnSpLocks/>
          </p:cNvCxnSpPr>
          <p:nvPr/>
        </p:nvCxnSpPr>
        <p:spPr>
          <a:xfrm>
            <a:off x="3646025" y="4184856"/>
            <a:ext cx="3738623" cy="5491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92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009D0A-6F3D-4FEC-826B-1F5F13D12955}"/>
              </a:ext>
            </a:extLst>
          </p:cNvPr>
          <p:cNvSpPr>
            <a:spLocks noGrp="1"/>
          </p:cNvSpPr>
          <p:nvPr>
            <p:ph type="title"/>
          </p:nvPr>
        </p:nvSpPr>
        <p:spPr/>
        <p:txBody>
          <a:bodyPr/>
          <a:lstStyle/>
          <a:p>
            <a:r>
              <a:rPr lang="en-US" dirty="0"/>
              <a:t>Short break</a:t>
            </a:r>
            <a:endParaRPr lang="el-GR" dirty="0"/>
          </a:p>
        </p:txBody>
      </p:sp>
      <p:pic>
        <p:nvPicPr>
          <p:cNvPr id="4" name="Εικόνα 3">
            <a:extLst>
              <a:ext uri="{FF2B5EF4-FFF2-40B4-BE49-F238E27FC236}">
                <a16:creationId xmlns:a16="http://schemas.microsoft.com/office/drawing/2014/main" id="{3A629441-38E2-4159-8A2C-B651F44EB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889" y="1317555"/>
            <a:ext cx="5709823" cy="4222889"/>
          </a:xfrm>
          <a:prstGeom prst="rect">
            <a:avLst/>
          </a:prstGeom>
        </p:spPr>
      </p:pic>
    </p:spTree>
    <p:extLst>
      <p:ext uri="{BB962C8B-B14F-4D97-AF65-F5344CB8AC3E}">
        <p14:creationId xmlns:p14="http://schemas.microsoft.com/office/powerpoint/2010/main" val="42143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307408324"/>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CC687A7-1FAB-4471-BF0D-E388B60FEB45}"/>
              </a:ext>
            </a:extLst>
          </p:cNvPr>
          <p:cNvSpPr>
            <a:spLocks noGrp="1"/>
          </p:cNvSpPr>
          <p:nvPr>
            <p:ph type="title"/>
          </p:nvPr>
        </p:nvSpPr>
        <p:spPr/>
        <p:txBody>
          <a:bodyPr/>
          <a:lstStyle/>
          <a:p>
            <a:r>
              <a:rPr lang="en-US" dirty="0"/>
              <a:t>Exercise 1</a:t>
            </a:r>
            <a:endParaRPr lang="el-GR" dirty="0"/>
          </a:p>
        </p:txBody>
      </p:sp>
      <p:pic>
        <p:nvPicPr>
          <p:cNvPr id="3" name="Εικόνα 2" descr="Εικόνα που περιέχει κείμενο&#10;&#10;Περιγραφή που δημιουργήθηκε αυτόματα">
            <a:extLst>
              <a:ext uri="{FF2B5EF4-FFF2-40B4-BE49-F238E27FC236}">
                <a16:creationId xmlns:a16="http://schemas.microsoft.com/office/drawing/2014/main" id="{3A71231C-2E6E-42FF-A27F-D531E8696C1E}"/>
              </a:ext>
            </a:extLst>
          </p:cNvPr>
          <p:cNvPicPr/>
          <p:nvPr/>
        </p:nvPicPr>
        <p:blipFill>
          <a:blip r:embed="rId2">
            <a:extLst>
              <a:ext uri="{28A0092B-C50C-407E-A947-70E740481C1C}">
                <a14:useLocalDpi xmlns:a14="http://schemas.microsoft.com/office/drawing/2010/main" val="0"/>
              </a:ext>
            </a:extLst>
          </a:blip>
          <a:stretch>
            <a:fillRect/>
          </a:stretch>
        </p:blipFill>
        <p:spPr>
          <a:xfrm>
            <a:off x="1406769" y="1465385"/>
            <a:ext cx="8768862" cy="3903784"/>
          </a:xfrm>
          <a:prstGeom prst="rect">
            <a:avLst/>
          </a:prstGeom>
        </p:spPr>
      </p:pic>
    </p:spTree>
    <p:extLst>
      <p:ext uri="{BB962C8B-B14F-4D97-AF65-F5344CB8AC3E}">
        <p14:creationId xmlns:p14="http://schemas.microsoft.com/office/powerpoint/2010/main" val="240225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FE1ADB-8CC4-4C8B-B8FE-D8410F137925}"/>
              </a:ext>
            </a:extLst>
          </p:cNvPr>
          <p:cNvSpPr>
            <a:spLocks noGrp="1"/>
          </p:cNvSpPr>
          <p:nvPr>
            <p:ph type="title"/>
          </p:nvPr>
        </p:nvSpPr>
        <p:spPr/>
        <p:txBody>
          <a:bodyPr/>
          <a:lstStyle/>
          <a:p>
            <a:r>
              <a:rPr lang="en-US" dirty="0"/>
              <a:t>Exercise 2</a:t>
            </a:r>
            <a:endParaRPr lang="el-GR" dirty="0"/>
          </a:p>
        </p:txBody>
      </p:sp>
      <p:pic>
        <p:nvPicPr>
          <p:cNvPr id="3" name="Εικόνα 2">
            <a:extLst>
              <a:ext uri="{FF2B5EF4-FFF2-40B4-BE49-F238E27FC236}">
                <a16:creationId xmlns:a16="http://schemas.microsoft.com/office/drawing/2014/main" id="{ED6F4491-30D4-409E-B97B-B78047555D9A}"/>
              </a:ext>
            </a:extLst>
          </p:cNvPr>
          <p:cNvPicPr/>
          <p:nvPr/>
        </p:nvPicPr>
        <p:blipFill>
          <a:blip r:embed="rId2">
            <a:extLst>
              <a:ext uri="{28A0092B-C50C-407E-A947-70E740481C1C}">
                <a14:useLocalDpi xmlns:a14="http://schemas.microsoft.com/office/drawing/2010/main" val="0"/>
              </a:ext>
            </a:extLst>
          </a:blip>
          <a:stretch>
            <a:fillRect/>
          </a:stretch>
        </p:blipFill>
        <p:spPr>
          <a:xfrm>
            <a:off x="1606061" y="1336431"/>
            <a:ext cx="8979877" cy="4771292"/>
          </a:xfrm>
          <a:prstGeom prst="rect">
            <a:avLst/>
          </a:prstGeom>
        </p:spPr>
      </p:pic>
    </p:spTree>
    <p:extLst>
      <p:ext uri="{BB962C8B-B14F-4D97-AF65-F5344CB8AC3E}">
        <p14:creationId xmlns:p14="http://schemas.microsoft.com/office/powerpoint/2010/main" val="27441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E7374B7-1E99-4AC6-A190-27D62C3EB6ED}"/>
              </a:ext>
            </a:extLst>
          </p:cNvPr>
          <p:cNvSpPr txBox="1"/>
          <p:nvPr/>
        </p:nvSpPr>
        <p:spPr>
          <a:xfrm>
            <a:off x="260445" y="5374775"/>
            <a:ext cx="10889776" cy="338554"/>
          </a:xfrm>
          <a:prstGeom prst="rect">
            <a:avLst/>
          </a:prstGeom>
          <a:noFill/>
        </p:spPr>
        <p:txBody>
          <a:bodyPr wrap="square">
            <a:spAutoFit/>
          </a:bodyPr>
          <a:lstStyle/>
          <a:p>
            <a:r>
              <a:rPr lang="en-US" sz="1600" dirty="0"/>
              <a:t>Photo by </a:t>
            </a:r>
            <a:r>
              <a:rPr lang="en-US" sz="1600" dirty="0">
                <a:hlinkClick r:id="rId3"/>
              </a:rPr>
              <a:t>HalGatewood.com</a:t>
            </a:r>
            <a:r>
              <a:rPr lang="en-US" sz="1600" dirty="0"/>
              <a:t> on </a:t>
            </a:r>
            <a:r>
              <a:rPr lang="en-US" sz="1600" dirty="0" err="1">
                <a:hlinkClick r:id="rId4"/>
              </a:rPr>
              <a:t>Unsplash</a:t>
            </a:r>
            <a:endParaRPr lang="el-GR" sz="1600" dirty="0"/>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a:t>Photos taken From:</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Εικόνα 6">
            <a:extLst>
              <a:ext uri="{FF2B5EF4-FFF2-40B4-BE49-F238E27FC236}">
                <a16:creationId xmlns:a16="http://schemas.microsoft.com/office/drawing/2014/main" id="{CD57AADD-A2D5-4DFC-9DF7-A63A3EEC2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63" y="-555495"/>
            <a:ext cx="14173898" cy="7959509"/>
          </a:xfrm>
          <a:prstGeom prst="rect">
            <a:avLst/>
          </a:prstGeom>
        </p:spPr>
      </p:pic>
      <p:sp>
        <p:nvSpPr>
          <p:cNvPr id="9" name="Ορθογώνιο 8">
            <a:extLst>
              <a:ext uri="{FF2B5EF4-FFF2-40B4-BE49-F238E27FC236}">
                <a16:creationId xmlns:a16="http://schemas.microsoft.com/office/drawing/2014/main" id="{7234E4CE-73C2-4929-8371-A56F25FB864C}"/>
              </a:ext>
            </a:extLst>
          </p:cNvPr>
          <p:cNvSpPr/>
          <p:nvPr/>
        </p:nvSpPr>
        <p:spPr>
          <a:xfrm>
            <a:off x="0" y="1597585"/>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4807DF58-5947-422C-A82F-94F4B971F52A}"/>
              </a:ext>
            </a:extLst>
          </p:cNvPr>
          <p:cNvSpPr>
            <a:spLocks noGrp="1"/>
          </p:cNvSpPr>
          <p:nvPr>
            <p:ph type="title"/>
          </p:nvPr>
        </p:nvSpPr>
        <p:spPr>
          <a:xfrm>
            <a:off x="562708" y="136526"/>
            <a:ext cx="10791092" cy="866652"/>
          </a:xfrm>
        </p:spPr>
        <p:txBody>
          <a:bodyPr/>
          <a:lstStyle/>
          <a:p>
            <a:r>
              <a:rPr lang="en-US" dirty="0"/>
              <a:t>Design elements </a:t>
            </a:r>
            <a:endParaRPr lang="el-GR" dirty="0"/>
          </a:p>
        </p:txBody>
      </p:sp>
      <p:sp>
        <p:nvSpPr>
          <p:cNvPr id="10" name="Ορθογώνιο 9">
            <a:extLst>
              <a:ext uri="{FF2B5EF4-FFF2-40B4-BE49-F238E27FC236}">
                <a16:creationId xmlns:a16="http://schemas.microsoft.com/office/drawing/2014/main" id="{B37F8519-8D9A-4424-BE55-142C690FD363}"/>
              </a:ext>
            </a:extLst>
          </p:cNvPr>
          <p:cNvSpPr/>
          <p:nvPr/>
        </p:nvSpPr>
        <p:spPr>
          <a:xfrm>
            <a:off x="0" y="2253556"/>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32E6AB7B-5A4F-4478-8ED3-D6F36BBACF5C}"/>
              </a:ext>
            </a:extLst>
          </p:cNvPr>
          <p:cNvSpPr/>
          <p:nvPr/>
        </p:nvSpPr>
        <p:spPr>
          <a:xfrm>
            <a:off x="0" y="2908084"/>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11">
            <a:extLst>
              <a:ext uri="{FF2B5EF4-FFF2-40B4-BE49-F238E27FC236}">
                <a16:creationId xmlns:a16="http://schemas.microsoft.com/office/drawing/2014/main" id="{76B87C34-4A40-4300-97E0-4A7089E0DBC1}"/>
              </a:ext>
            </a:extLst>
          </p:cNvPr>
          <p:cNvSpPr/>
          <p:nvPr/>
        </p:nvSpPr>
        <p:spPr>
          <a:xfrm>
            <a:off x="0" y="3562612"/>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75AFC291-CC63-4872-8FA8-14BD8FE89AD6}"/>
              </a:ext>
            </a:extLst>
          </p:cNvPr>
          <p:cNvSpPr/>
          <p:nvPr/>
        </p:nvSpPr>
        <p:spPr>
          <a:xfrm>
            <a:off x="0" y="4199451"/>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13">
            <a:extLst>
              <a:ext uri="{FF2B5EF4-FFF2-40B4-BE49-F238E27FC236}">
                <a16:creationId xmlns:a16="http://schemas.microsoft.com/office/drawing/2014/main" id="{C5FBB77F-7AA5-4202-B89B-9DDACCADC633}"/>
              </a:ext>
            </a:extLst>
          </p:cNvPr>
          <p:cNvSpPr/>
          <p:nvPr/>
        </p:nvSpPr>
        <p:spPr>
          <a:xfrm>
            <a:off x="0" y="4836290"/>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E1A0181E-B2F3-40C1-9D90-E681C45E5E6E}"/>
              </a:ext>
            </a:extLst>
          </p:cNvPr>
          <p:cNvSpPr txBox="1"/>
          <p:nvPr/>
        </p:nvSpPr>
        <p:spPr>
          <a:xfrm>
            <a:off x="562708" y="1501709"/>
            <a:ext cx="10059572" cy="3854581"/>
          </a:xfrm>
          <a:prstGeom prst="rect">
            <a:avLst/>
          </a:prstGeom>
          <a:noFill/>
        </p:spPr>
        <p:txBody>
          <a:bodyPr wrap="square">
            <a:spAutoFit/>
          </a:bodyPr>
          <a:lstStyle/>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Keep the interface simple. </a:t>
            </a: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Create consistency and use common UI elements.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Strategically use color and texture. </a:t>
            </a:r>
            <a:endParaRPr lang="en-US" sz="2400" dirty="0">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Use typography to create hierarchy and clarity. </a:t>
            </a: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Make sure that the system communicates what’s happening. </a:t>
            </a: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Think about the defaults.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E02D27-2B54-4E56-A948-4513847CDE1E}"/>
              </a:ext>
            </a:extLst>
          </p:cNvPr>
          <p:cNvSpPr>
            <a:spLocks noGrp="1"/>
          </p:cNvSpPr>
          <p:nvPr>
            <p:ph type="title"/>
          </p:nvPr>
        </p:nvSpPr>
        <p:spPr>
          <a:xfrm>
            <a:off x="274320" y="74112"/>
            <a:ext cx="10515600" cy="866652"/>
          </a:xfrm>
        </p:spPr>
        <p:txBody>
          <a:bodyPr/>
          <a:lstStyle/>
          <a:p>
            <a:r>
              <a:rPr lang="en-US" dirty="0"/>
              <a:t>First steps with design</a:t>
            </a:r>
            <a:endParaRPr lang="el-GR" dirty="0"/>
          </a:p>
        </p:txBody>
      </p:sp>
      <p:pic>
        <p:nvPicPr>
          <p:cNvPr id="3" name="Εικόνα 2">
            <a:extLst>
              <a:ext uri="{FF2B5EF4-FFF2-40B4-BE49-F238E27FC236}">
                <a16:creationId xmlns:a16="http://schemas.microsoft.com/office/drawing/2014/main" id="{46DF3684-D20B-4026-A476-C19C98667F8E}"/>
              </a:ext>
            </a:extLst>
          </p:cNvPr>
          <p:cNvPicPr/>
          <p:nvPr/>
        </p:nvPicPr>
        <p:blipFill rotWithShape="1">
          <a:blip r:embed="rId2"/>
          <a:srcRect l="-918" t="-471" r="59673" b="52122"/>
          <a:stretch/>
        </p:blipFill>
        <p:spPr>
          <a:xfrm>
            <a:off x="7457440" y="1686878"/>
            <a:ext cx="4024646" cy="3220882"/>
          </a:xfrm>
          <a:prstGeom prst="rect">
            <a:avLst/>
          </a:prstGeom>
        </p:spPr>
      </p:pic>
      <p:sp>
        <p:nvSpPr>
          <p:cNvPr id="5" name="TextBox 4">
            <a:extLst>
              <a:ext uri="{FF2B5EF4-FFF2-40B4-BE49-F238E27FC236}">
                <a16:creationId xmlns:a16="http://schemas.microsoft.com/office/drawing/2014/main" id="{FD183400-5BB5-4D6C-A0D6-F6241314EC6C}"/>
              </a:ext>
            </a:extLst>
          </p:cNvPr>
          <p:cNvSpPr txBox="1"/>
          <p:nvPr/>
        </p:nvSpPr>
        <p:spPr>
          <a:xfrm>
            <a:off x="274320" y="1566140"/>
            <a:ext cx="7030720" cy="3341620"/>
          </a:xfrm>
          <a:prstGeom prst="rect">
            <a:avLst/>
          </a:prstGeom>
          <a:noFill/>
        </p:spPr>
        <p:txBody>
          <a:bodyPr wrap="square">
            <a:spAutoFit/>
          </a:bodyPr>
          <a:lstStyle/>
          <a:p>
            <a:pPr>
              <a:lnSpc>
                <a:spcPct val="150000"/>
              </a:lnSpc>
            </a:pPr>
            <a:r>
              <a:rPr lang="en-US" sz="2400" dirty="0">
                <a:latin typeface="Verdana" panose="020B0604030504040204" pitchFamily="34" charset="0"/>
                <a:ea typeface="Verdana" panose="020B0604030504040204" pitchFamily="34" charset="0"/>
              </a:rPr>
              <a:t>From file menu choose New and B4XPages. </a:t>
            </a:r>
          </a:p>
          <a:p>
            <a:pPr>
              <a:lnSpc>
                <a:spcPct val="150000"/>
              </a:lnSpc>
            </a:pPr>
            <a:r>
              <a:rPr lang="en-US" sz="2400" dirty="0">
                <a:latin typeface="Verdana" panose="020B0604030504040204" pitchFamily="34" charset="0"/>
                <a:ea typeface="Verdana" panose="020B0604030504040204" pitchFamily="34" charset="0"/>
              </a:rPr>
              <a:t>Choose a directory and write a name for your project. You will see the code. </a:t>
            </a:r>
          </a:p>
          <a:p>
            <a:pPr>
              <a:lnSpc>
                <a:spcPct val="150000"/>
              </a:lnSpc>
            </a:pPr>
            <a:r>
              <a:rPr lang="en-US" sz="2400" dirty="0">
                <a:latin typeface="Verdana" panose="020B0604030504040204" pitchFamily="34" charset="0"/>
                <a:ea typeface="Verdana" panose="020B0604030504040204" pitchFamily="34" charset="0"/>
              </a:rPr>
              <a:t>There are two tabs of code here, the first one called Main and the second B4XMainPage.</a:t>
            </a:r>
            <a:endParaRPr lang="el-GR" sz="24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85605EF6-3CD3-4B34-9F9C-D09F1DEE295A}"/>
              </a:ext>
            </a:extLst>
          </p:cNvPr>
          <p:cNvSpPr txBox="1"/>
          <p:nvPr/>
        </p:nvSpPr>
        <p:spPr>
          <a:xfrm>
            <a:off x="2138680" y="5291860"/>
            <a:ext cx="7914640" cy="830997"/>
          </a:xfrm>
          <a:prstGeom prst="rect">
            <a:avLst/>
          </a:prstGeom>
          <a:noFill/>
        </p:spPr>
        <p:txBody>
          <a:bodyPr wrap="square">
            <a:spAutoFit/>
          </a:bodyPr>
          <a:lstStyle/>
          <a:p>
            <a:pPr algn="ctr"/>
            <a:r>
              <a:rPr lang="en-US" sz="2400" dirty="0">
                <a:latin typeface="Verdana" panose="020B0604030504040204" pitchFamily="34" charset="0"/>
                <a:ea typeface="Verdana" panose="020B0604030504040204" pitchFamily="34" charset="0"/>
              </a:rPr>
              <a:t>Now from the Designer menu select Open Internal Designer</a:t>
            </a:r>
            <a:endParaRPr lang="el-G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1917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F618DE1-8DC0-4914-9BF0-356E666B230F}"/>
              </a:ext>
            </a:extLst>
          </p:cNvPr>
          <p:cNvSpPr>
            <a:spLocks noGrp="1"/>
          </p:cNvSpPr>
          <p:nvPr>
            <p:ph type="title"/>
          </p:nvPr>
        </p:nvSpPr>
        <p:spPr/>
        <p:txBody>
          <a:bodyPr/>
          <a:lstStyle/>
          <a:p>
            <a:r>
              <a:rPr lang="en-US" dirty="0"/>
              <a:t>Visual designer </a:t>
            </a:r>
            <a:endParaRPr lang="el-GR" dirty="0"/>
          </a:p>
        </p:txBody>
      </p:sp>
      <p:grpSp>
        <p:nvGrpSpPr>
          <p:cNvPr id="4" name="Ομάδα 3">
            <a:extLst>
              <a:ext uri="{FF2B5EF4-FFF2-40B4-BE49-F238E27FC236}">
                <a16:creationId xmlns:a16="http://schemas.microsoft.com/office/drawing/2014/main" id="{1974DCE7-91D4-4D0D-8E22-F1E5622B5363}"/>
              </a:ext>
            </a:extLst>
          </p:cNvPr>
          <p:cNvGrpSpPr/>
          <p:nvPr/>
        </p:nvGrpSpPr>
        <p:grpSpPr>
          <a:xfrm>
            <a:off x="1515542" y="1277815"/>
            <a:ext cx="8578027" cy="4254290"/>
            <a:chOff x="105488" y="-14702"/>
            <a:chExt cx="5685155" cy="3051810"/>
          </a:xfrm>
        </p:grpSpPr>
        <p:pic>
          <p:nvPicPr>
            <p:cNvPr id="5" name="Εικόνα 4">
              <a:extLst>
                <a:ext uri="{FF2B5EF4-FFF2-40B4-BE49-F238E27FC236}">
                  <a16:creationId xmlns:a16="http://schemas.microsoft.com/office/drawing/2014/main" id="{5427348A-FDA8-451E-9EDC-0BFA785F6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538" y="504092"/>
              <a:ext cx="1729105" cy="2014220"/>
            </a:xfrm>
            <a:prstGeom prst="rect">
              <a:avLst/>
            </a:prstGeom>
          </p:spPr>
        </p:pic>
        <p:pic>
          <p:nvPicPr>
            <p:cNvPr id="6" name="Εικόνα 5">
              <a:extLst>
                <a:ext uri="{FF2B5EF4-FFF2-40B4-BE49-F238E27FC236}">
                  <a16:creationId xmlns:a16="http://schemas.microsoft.com/office/drawing/2014/main" id="{0663C502-0395-4BBE-A2A6-9F0884BA56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488" y="-14702"/>
              <a:ext cx="3956050" cy="3051810"/>
            </a:xfrm>
            <a:prstGeom prst="rect">
              <a:avLst/>
            </a:prstGeom>
          </p:spPr>
        </p:pic>
      </p:grpSp>
    </p:spTree>
    <p:extLst>
      <p:ext uri="{BB962C8B-B14F-4D97-AF65-F5344CB8AC3E}">
        <p14:creationId xmlns:p14="http://schemas.microsoft.com/office/powerpoint/2010/main" val="58017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07F6A47-6DCD-4128-A36B-BF40271BBAE0}"/>
              </a:ext>
            </a:extLst>
          </p:cNvPr>
          <p:cNvSpPr>
            <a:spLocks noGrp="1"/>
          </p:cNvSpPr>
          <p:nvPr>
            <p:ph type="title"/>
          </p:nvPr>
        </p:nvSpPr>
        <p:spPr/>
        <p:txBody>
          <a:bodyPr/>
          <a:lstStyle/>
          <a:p>
            <a:r>
              <a:rPr lang="en-US" dirty="0"/>
              <a:t>Designer’s Parts</a:t>
            </a:r>
            <a:endParaRPr lang="el-GR" dirty="0"/>
          </a:p>
        </p:txBody>
      </p:sp>
      <p:pic>
        <p:nvPicPr>
          <p:cNvPr id="3" name="Εικόνα 2" descr="Εικόνα που περιέχει κείμενο&#10;&#10;Περιγραφή που δημιουργήθηκε αυτόματα">
            <a:extLst>
              <a:ext uri="{FF2B5EF4-FFF2-40B4-BE49-F238E27FC236}">
                <a16:creationId xmlns:a16="http://schemas.microsoft.com/office/drawing/2014/main" id="{7C540741-CC8E-4569-B940-283823FB6B09}"/>
              </a:ext>
            </a:extLst>
          </p:cNvPr>
          <p:cNvPicPr/>
          <p:nvPr/>
        </p:nvPicPr>
        <p:blipFill>
          <a:blip r:embed="rId3">
            <a:extLst>
              <a:ext uri="{28A0092B-C50C-407E-A947-70E740481C1C}">
                <a14:useLocalDpi xmlns:a14="http://schemas.microsoft.com/office/drawing/2010/main" val="0"/>
              </a:ext>
            </a:extLst>
          </a:blip>
          <a:stretch>
            <a:fillRect/>
          </a:stretch>
        </p:blipFill>
        <p:spPr>
          <a:xfrm>
            <a:off x="2039658" y="1254631"/>
            <a:ext cx="7432587" cy="4923431"/>
          </a:xfrm>
          <a:prstGeom prst="rect">
            <a:avLst/>
          </a:prstGeom>
        </p:spPr>
      </p:pic>
    </p:spTree>
    <p:extLst>
      <p:ext uri="{BB962C8B-B14F-4D97-AF65-F5344CB8AC3E}">
        <p14:creationId xmlns:p14="http://schemas.microsoft.com/office/powerpoint/2010/main" val="8425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48891B3-AF37-46DE-8119-26936F5A9515}"/>
              </a:ext>
            </a:extLst>
          </p:cNvPr>
          <p:cNvSpPr>
            <a:spLocks noGrp="1"/>
          </p:cNvSpPr>
          <p:nvPr>
            <p:ph type="title"/>
          </p:nvPr>
        </p:nvSpPr>
        <p:spPr/>
        <p:txBody>
          <a:bodyPr/>
          <a:lstStyle/>
          <a:p>
            <a:r>
              <a:rPr lang="en-US" dirty="0"/>
              <a:t>The Views Tree</a:t>
            </a:r>
            <a:endParaRPr lang="el-GR" dirty="0"/>
          </a:p>
        </p:txBody>
      </p:sp>
      <p:pic>
        <p:nvPicPr>
          <p:cNvPr id="7" name="Γραφικό 252">
            <a:extLst>
              <a:ext uri="{FF2B5EF4-FFF2-40B4-BE49-F238E27FC236}">
                <a16:creationId xmlns:a16="http://schemas.microsoft.com/office/drawing/2014/main" id="{EE6332BA-BC8F-4B64-9E40-B89D0FA25115}"/>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3968" y="1647092"/>
            <a:ext cx="7584832" cy="3656428"/>
          </a:xfrm>
          <a:prstGeom prst="rect">
            <a:avLst/>
          </a:prstGeom>
        </p:spPr>
      </p:pic>
    </p:spTree>
    <p:extLst>
      <p:ext uri="{BB962C8B-B14F-4D97-AF65-F5344CB8AC3E}">
        <p14:creationId xmlns:p14="http://schemas.microsoft.com/office/powerpoint/2010/main" val="59376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B1A7C6A-6BF0-4A44-93B6-55FCB454F073}"/>
              </a:ext>
            </a:extLst>
          </p:cNvPr>
          <p:cNvSpPr>
            <a:spLocks noGrp="1"/>
          </p:cNvSpPr>
          <p:nvPr>
            <p:ph type="title"/>
          </p:nvPr>
        </p:nvSpPr>
        <p:spPr>
          <a:xfrm>
            <a:off x="518160" y="136526"/>
            <a:ext cx="10835640" cy="866652"/>
          </a:xfrm>
        </p:spPr>
        <p:txBody>
          <a:bodyPr>
            <a:normAutofit/>
          </a:bodyPr>
          <a:lstStyle/>
          <a:p>
            <a:r>
              <a:rPr lang="en-US" dirty="0"/>
              <a:t>Properties</a:t>
            </a:r>
            <a:endParaRPr lang="el-GR" dirty="0"/>
          </a:p>
        </p:txBody>
      </p:sp>
      <p:pic>
        <p:nvPicPr>
          <p:cNvPr id="3" name="Εικόνα 2">
            <a:extLst>
              <a:ext uri="{FF2B5EF4-FFF2-40B4-BE49-F238E27FC236}">
                <a16:creationId xmlns:a16="http://schemas.microsoft.com/office/drawing/2014/main" id="{B6621B96-12A1-4A03-8F00-744227C2B7C5}"/>
              </a:ext>
            </a:extLst>
          </p:cNvPr>
          <p:cNvPicPr>
            <a:picLocks noChangeAspect="1"/>
          </p:cNvPicPr>
          <p:nvPr/>
        </p:nvPicPr>
        <p:blipFill rotWithShape="1">
          <a:blip r:embed="rId3"/>
          <a:srcRect l="21700" t="4465" r="40977" b="21192"/>
          <a:stretch/>
        </p:blipFill>
        <p:spPr>
          <a:xfrm>
            <a:off x="6675120" y="92947"/>
            <a:ext cx="4404360" cy="5807948"/>
          </a:xfrm>
          <a:prstGeom prst="rect">
            <a:avLst/>
          </a:prstGeom>
        </p:spPr>
      </p:pic>
      <p:graphicFrame>
        <p:nvGraphicFramePr>
          <p:cNvPr id="4" name="Πίνακας 3">
            <a:extLst>
              <a:ext uri="{FF2B5EF4-FFF2-40B4-BE49-F238E27FC236}">
                <a16:creationId xmlns:a16="http://schemas.microsoft.com/office/drawing/2014/main" id="{4E6F4BAA-6911-442C-8AB9-464F0C9A0026}"/>
              </a:ext>
            </a:extLst>
          </p:cNvPr>
          <p:cNvGraphicFramePr>
            <a:graphicFrameLocks noGrp="1"/>
          </p:cNvGraphicFramePr>
          <p:nvPr>
            <p:extLst>
              <p:ext uri="{D42A27DB-BD31-4B8C-83A1-F6EECF244321}">
                <p14:modId xmlns:p14="http://schemas.microsoft.com/office/powerpoint/2010/main" val="1890732888"/>
              </p:ext>
            </p:extLst>
          </p:nvPr>
        </p:nvGraphicFramePr>
        <p:xfrm>
          <a:off x="518160" y="3200400"/>
          <a:ext cx="5714999" cy="2618580"/>
        </p:xfrm>
        <a:graphic>
          <a:graphicData uri="http://schemas.openxmlformats.org/drawingml/2006/table">
            <a:tbl>
              <a:tblPr firstRow="1" firstCol="1" bandRow="1">
                <a:tableStyleId>{5C22544A-7EE6-4342-B048-85BDC9FD1C3A}</a:tableStyleId>
              </a:tblPr>
              <a:tblGrid>
                <a:gridCol w="1904311">
                  <a:extLst>
                    <a:ext uri="{9D8B030D-6E8A-4147-A177-3AD203B41FA5}">
                      <a16:colId xmlns:a16="http://schemas.microsoft.com/office/drawing/2014/main" val="2098279050"/>
                    </a:ext>
                  </a:extLst>
                </a:gridCol>
                <a:gridCol w="1905344">
                  <a:extLst>
                    <a:ext uri="{9D8B030D-6E8A-4147-A177-3AD203B41FA5}">
                      <a16:colId xmlns:a16="http://schemas.microsoft.com/office/drawing/2014/main" val="170326253"/>
                    </a:ext>
                  </a:extLst>
                </a:gridCol>
                <a:gridCol w="1905344">
                  <a:extLst>
                    <a:ext uri="{9D8B030D-6E8A-4147-A177-3AD203B41FA5}">
                      <a16:colId xmlns:a16="http://schemas.microsoft.com/office/drawing/2014/main" val="68834058"/>
                    </a:ext>
                  </a:extLst>
                </a:gridCol>
              </a:tblGrid>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Type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Prefix</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Example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81047"/>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Label</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lbl</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lblName</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2114151"/>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Button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btn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btnSave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8734672"/>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TextField</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txt</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txtAge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201614"/>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Spinner </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spnYears</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5363589"/>
                  </a:ext>
                </a:extLst>
              </a:tr>
              <a:tr h="436430">
                <a:tc>
                  <a:txBody>
                    <a:bodyPr/>
                    <a:lstStyle/>
                    <a:p>
                      <a:pPr algn="ctr">
                        <a:lnSpc>
                          <a:spcPct val="107000"/>
                        </a:lnSpc>
                        <a:spcAft>
                          <a:spcPts val="800"/>
                        </a:spcAft>
                        <a:tabLst>
                          <a:tab pos="990600" algn="l"/>
                        </a:tabLst>
                      </a:pPr>
                      <a:r>
                        <a:rPr lang="en-US" sz="2400" dirty="0">
                          <a:effectLst/>
                          <a:latin typeface="Verdana" panose="020B0604030504040204" pitchFamily="34" charset="0"/>
                          <a:ea typeface="Verdana" panose="020B0604030504040204" pitchFamily="34" charset="0"/>
                        </a:rPr>
                        <a:t>Pane</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pn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a:effectLst/>
                          <a:latin typeface="Verdana" panose="020B0604030504040204" pitchFamily="34" charset="0"/>
                          <a:ea typeface="Verdana" panose="020B0604030504040204" pitchFamily="34" charset="0"/>
                        </a:rPr>
                        <a:t>pnLine1</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682224"/>
                  </a:ext>
                </a:extLst>
              </a:tr>
            </a:tbl>
          </a:graphicData>
        </a:graphic>
      </p:graphicFrame>
    </p:spTree>
    <p:extLst>
      <p:ext uri="{BB962C8B-B14F-4D97-AF65-F5344CB8AC3E}">
        <p14:creationId xmlns:p14="http://schemas.microsoft.com/office/powerpoint/2010/main" val="251864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C603A0A-7D27-4B3A-BF0C-7CF21C608A56}"/>
              </a:ext>
            </a:extLst>
          </p:cNvPr>
          <p:cNvSpPr>
            <a:spLocks noGrp="1"/>
          </p:cNvSpPr>
          <p:nvPr>
            <p:ph type="title"/>
          </p:nvPr>
        </p:nvSpPr>
        <p:spPr/>
        <p:txBody>
          <a:bodyPr>
            <a:normAutofit/>
          </a:bodyPr>
          <a:lstStyle/>
          <a:p>
            <a:r>
              <a:rPr lang="en-US" dirty="0"/>
              <a:t>Abstract Designer</a:t>
            </a:r>
            <a:endParaRPr lang="el-GR" dirty="0"/>
          </a:p>
        </p:txBody>
      </p:sp>
      <p:sp>
        <p:nvSpPr>
          <p:cNvPr id="4" name="TextBox 3">
            <a:extLst>
              <a:ext uri="{FF2B5EF4-FFF2-40B4-BE49-F238E27FC236}">
                <a16:creationId xmlns:a16="http://schemas.microsoft.com/office/drawing/2014/main" id="{87CF4FFE-1EEF-4456-81C0-C934BC95D106}"/>
              </a:ext>
            </a:extLst>
          </p:cNvPr>
          <p:cNvSpPr txBox="1"/>
          <p:nvPr/>
        </p:nvSpPr>
        <p:spPr>
          <a:xfrm>
            <a:off x="697523" y="2843441"/>
            <a:ext cx="4968240" cy="1242904"/>
          </a:xfrm>
          <a:prstGeom prst="rect">
            <a:avLst/>
          </a:prstGeom>
          <a:noFill/>
        </p:spPr>
        <p:txBody>
          <a:bodyPr wrap="square">
            <a:spAutoFit/>
          </a:bodyPr>
          <a:lstStyle/>
          <a:p>
            <a:pPr algn="just">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The Abstract Designer allows to select position and resize Views.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5" name="Εικόνα 4" descr="Εικόνα που περιέχει κείμενο&#10;&#10;Περιγραφή που δημιουργήθηκε αυτόματα">
            <a:extLst>
              <a:ext uri="{FF2B5EF4-FFF2-40B4-BE49-F238E27FC236}">
                <a16:creationId xmlns:a16="http://schemas.microsoft.com/office/drawing/2014/main" id="{7052C43D-737E-480E-B691-668AC0463BE5}"/>
              </a:ext>
            </a:extLst>
          </p:cNvPr>
          <p:cNvPicPr/>
          <p:nvPr/>
        </p:nvPicPr>
        <p:blipFill rotWithShape="1">
          <a:blip r:embed="rId3">
            <a:extLst>
              <a:ext uri="{28A0092B-C50C-407E-A947-70E740481C1C}">
                <a14:useLocalDpi xmlns:a14="http://schemas.microsoft.com/office/drawing/2010/main" val="0"/>
              </a:ext>
            </a:extLst>
          </a:blip>
          <a:srcRect l="56783"/>
          <a:stretch/>
        </p:blipFill>
        <p:spPr>
          <a:xfrm>
            <a:off x="7280031" y="1003178"/>
            <a:ext cx="3212122" cy="4923431"/>
          </a:xfrm>
          <a:prstGeom prst="rect">
            <a:avLst/>
          </a:prstGeom>
        </p:spPr>
      </p:pic>
    </p:spTree>
    <p:extLst>
      <p:ext uri="{BB962C8B-B14F-4D97-AF65-F5344CB8AC3E}">
        <p14:creationId xmlns:p14="http://schemas.microsoft.com/office/powerpoint/2010/main" val="28824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1461</Words>
  <Application>Microsoft Office PowerPoint</Application>
  <PresentationFormat>Ευρεία οθόνη</PresentationFormat>
  <Paragraphs>172</Paragraphs>
  <Slides>22</Slides>
  <Notes>14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22</vt:i4>
      </vt:variant>
    </vt:vector>
  </HeadingPairs>
  <TitlesOfParts>
    <vt:vector size="28" baseType="lpstr">
      <vt:lpstr>Arial</vt:lpstr>
      <vt:lpstr>Calibri</vt:lpstr>
      <vt:lpstr>Courier New</vt:lpstr>
      <vt:lpstr>Symbol</vt:lpstr>
      <vt:lpstr>Verdana</vt:lpstr>
      <vt:lpstr>Θέμα του Office</vt:lpstr>
      <vt:lpstr>Programming with B4X</vt:lpstr>
      <vt:lpstr>Today you will learn</vt:lpstr>
      <vt:lpstr>Design elements </vt:lpstr>
      <vt:lpstr>First steps with design</vt:lpstr>
      <vt:lpstr>Visual designer </vt:lpstr>
      <vt:lpstr>Designer’s Parts</vt:lpstr>
      <vt:lpstr>The Views Tree</vt:lpstr>
      <vt:lpstr>Properties</vt:lpstr>
      <vt:lpstr>Abstract Designer</vt:lpstr>
      <vt:lpstr>Example</vt:lpstr>
      <vt:lpstr>Example - Decide on the size of the app screen.</vt:lpstr>
      <vt:lpstr>Example - Set an appropriate variant.</vt:lpstr>
      <vt:lpstr>Example - Design a wireframe. </vt:lpstr>
      <vt:lpstr>Create the views - Labels</vt:lpstr>
      <vt:lpstr>Inserting a Text Field.</vt:lpstr>
      <vt:lpstr>Buttons</vt:lpstr>
      <vt:lpstr>Save – Save – Save </vt:lpstr>
      <vt:lpstr>Inserting a Pane</vt:lpstr>
      <vt:lpstr>Short break</vt:lpstr>
      <vt:lpstr>Exercise 1</vt:lpstr>
      <vt:lpstr>Exercise 2</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206</cp:revision>
  <dcterms:created xsi:type="dcterms:W3CDTF">2021-01-19T13:00:32Z</dcterms:created>
  <dcterms:modified xsi:type="dcterms:W3CDTF">2021-02-10T17:41:30Z</dcterms:modified>
</cp:coreProperties>
</file>