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2" r:id="rId2"/>
    <p:sldId id="373" r:id="rId3"/>
    <p:sldId id="369" r:id="rId4"/>
    <p:sldId id="370" r:id="rId5"/>
    <p:sldId id="3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0C"/>
    <a:srgbClr val="FF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1" autoAdjust="0"/>
    <p:restoredTop sz="95079" autoAdjust="0"/>
  </p:normalViewPr>
  <p:slideViewPr>
    <p:cSldViewPr snapToGrid="0" snapToObjects="1">
      <p:cViewPr varScale="1">
        <p:scale>
          <a:sx n="121" d="100"/>
          <a:sy n="121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DD5A-5A19-2049-B816-6A78B143E1E2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FA9B7-E1EB-4046-A37B-BE9F72F8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AE978-C064-474A-BD92-D7A6EE743952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CA1A6-44C4-1C4C-AB14-3B5DD7CA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2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34D6-D569-5049-B7D8-A439D1BF42BC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40D7-8357-8543-99A9-C2B3C689F589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20C5-31EF-7748-8F57-11C9BA56E0CA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41C9-5555-4F47-82DC-7D9E44F4C4B0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DCF6-7E69-574F-87C4-68BEFF5D3C74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9796-59F7-4B45-9EDA-472AD4CBA82A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2B8C-7726-A144-A808-698844B87C7E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890D-2381-C243-AA60-8C0F5A7D0719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2D34-58B8-BA42-880D-367AAF774E8D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F98-6BB0-FE4F-9134-CCDF8B8A09AE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B4A-8AAA-8749-8470-E27238C0A0EA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83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fld id="{8A417AF8-53BE-0848-A2D3-489FC0314326}" type="datetime1">
              <a:rPr lang="en-US" smtClean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3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83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PCA: the principal components, e.g. PC1, refer to the </a:t>
            </a:r>
            <a:r>
              <a:rPr lang="en-US" i="1" dirty="0" smtClean="0"/>
              <a:t>data</a:t>
            </a:r>
            <a:r>
              <a:rPr lang="en-US" dirty="0" smtClean="0"/>
              <a:t> in the transformed space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coordinates in the original space are called </a:t>
            </a:r>
            <a:r>
              <a:rPr lang="en-US" i="1" dirty="0" smtClean="0"/>
              <a:t>weights</a:t>
            </a:r>
            <a:r>
              <a:rPr lang="en-US" dirty="0" smtClean="0"/>
              <a:t>, </a:t>
            </a:r>
            <a:r>
              <a:rPr lang="en-US" i="1" dirty="0" smtClean="0"/>
              <a:t>loadings,</a:t>
            </a:r>
            <a:r>
              <a:rPr lang="en-US" dirty="0" smtClean="0"/>
              <a:t> or </a:t>
            </a:r>
            <a:r>
              <a:rPr lang="en-US" i="1" dirty="0" smtClean="0"/>
              <a:t>rotations</a:t>
            </a:r>
          </a:p>
          <a:p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Shot 2018-07-10 at 10.38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03" y="2436915"/>
            <a:ext cx="3190420" cy="819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492" y="2415015"/>
            <a:ext cx="243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i="1" dirty="0" err="1" smtClean="0"/>
              <a:t>i</a:t>
            </a:r>
            <a:r>
              <a:rPr lang="en-US" dirty="0" smtClean="0"/>
              <a:t> of data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weights for PC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(each </a:t>
            </a:r>
            <a:r>
              <a:rPr lang="en-US" b="1" dirty="0" smtClean="0"/>
              <a:t>w</a:t>
            </a:r>
            <a:r>
              <a:rPr lang="en-US" dirty="0" smtClean="0"/>
              <a:t> = a unit vector)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237182" y="2432173"/>
            <a:ext cx="2078182" cy="246372"/>
          </a:xfrm>
          <a:custGeom>
            <a:avLst/>
            <a:gdLst>
              <a:gd name="connsiteX0" fmla="*/ 2078182 w 2078182"/>
              <a:gd name="connsiteY0" fmla="*/ 119372 h 246372"/>
              <a:gd name="connsiteX1" fmla="*/ 496454 w 2078182"/>
              <a:gd name="connsiteY1" fmla="*/ 3918 h 246372"/>
              <a:gd name="connsiteX2" fmla="*/ 0 w 2078182"/>
              <a:gd name="connsiteY2" fmla="*/ 246372 h 24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2" h="246372">
                <a:moveTo>
                  <a:pt x="2078182" y="119372"/>
                </a:moveTo>
                <a:cubicBezTo>
                  <a:pt x="1460500" y="51061"/>
                  <a:pt x="842818" y="-17249"/>
                  <a:pt x="496454" y="3918"/>
                </a:cubicBezTo>
                <a:cubicBezTo>
                  <a:pt x="150090" y="25085"/>
                  <a:pt x="75045" y="135728"/>
                  <a:pt x="0" y="246372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160818" y="2656189"/>
            <a:ext cx="1223818" cy="264811"/>
          </a:xfrm>
          <a:custGeom>
            <a:avLst/>
            <a:gdLst>
              <a:gd name="connsiteX0" fmla="*/ 1223818 w 1223818"/>
              <a:gd name="connsiteY0" fmla="*/ 264811 h 264811"/>
              <a:gd name="connsiteX1" fmla="*/ 508000 w 1223818"/>
              <a:gd name="connsiteY1" fmla="*/ 22356 h 264811"/>
              <a:gd name="connsiteX2" fmla="*/ 0 w 1223818"/>
              <a:gd name="connsiteY2" fmla="*/ 10811 h 26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818" h="264811">
                <a:moveTo>
                  <a:pt x="1223818" y="264811"/>
                </a:moveTo>
                <a:cubicBezTo>
                  <a:pt x="967894" y="164750"/>
                  <a:pt x="711970" y="64689"/>
                  <a:pt x="508000" y="22356"/>
                </a:cubicBezTo>
                <a:cubicBezTo>
                  <a:pt x="304030" y="-19977"/>
                  <a:pt x="0" y="10811"/>
                  <a:pt x="0" y="10811"/>
                </a:cubicBezTo>
              </a:path>
            </a:pathLst>
          </a:custGeom>
          <a:ln>
            <a:solidFill>
              <a:srgbClr val="C0504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8-07-10 at 10.44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62" y="4081592"/>
            <a:ext cx="3328965" cy="104171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93617" y="5090391"/>
            <a:ext cx="6997707" cy="1041400"/>
            <a:chOff x="893617" y="5090391"/>
            <a:chExt cx="6997707" cy="1041400"/>
          </a:xfrm>
        </p:grpSpPr>
        <p:pic>
          <p:nvPicPr>
            <p:cNvPr id="10" name="Picture 9" descr="Screen Shot 2018-07-10 at 10.48.5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17" y="5090391"/>
              <a:ext cx="3378200" cy="1041400"/>
            </a:xfrm>
            <a:prstGeom prst="rect">
              <a:avLst/>
            </a:prstGeom>
          </p:spPr>
        </p:pic>
        <p:pic>
          <p:nvPicPr>
            <p:cNvPr id="11" name="Picture 10" descr="Screen Shot 2018-07-10 at 10.48.56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324" y="5090391"/>
              <a:ext cx="3429000" cy="1028700"/>
            </a:xfrm>
            <a:prstGeom prst="rect">
              <a:avLst/>
            </a:prstGeom>
          </p:spPr>
        </p:pic>
      </p:grpSp>
      <p:pic>
        <p:nvPicPr>
          <p:cNvPr id="13" name="Picture 12" descr="Screen Shot 2018-07-10 at 10.49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09" y="4116227"/>
            <a:ext cx="3327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0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4273"/>
          </a:xfrm>
        </p:spPr>
        <p:txBody>
          <a:bodyPr/>
          <a:lstStyle/>
          <a:p>
            <a:r>
              <a:rPr lang="en-US" dirty="0" smtClean="0"/>
              <a:t>PCA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5754"/>
            <a:ext cx="8229600" cy="6181428"/>
          </a:xfrm>
        </p:spPr>
        <p:txBody>
          <a:bodyPr/>
          <a:lstStyle/>
          <a:p>
            <a:r>
              <a:rPr lang="en-US" dirty="0" smtClean="0"/>
              <a:t>PCA: the principal components, e.g. PC1, refer to the </a:t>
            </a:r>
            <a:r>
              <a:rPr lang="en-US" i="1" dirty="0" smtClean="0"/>
              <a:t>data</a:t>
            </a:r>
            <a:r>
              <a:rPr lang="en-US" dirty="0" smtClean="0"/>
              <a:t> in the transformed space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Eigenvector of the sample covariance </a:t>
            </a:r>
            <a:r>
              <a:rPr lang="en-US" i="1" dirty="0" smtClean="0"/>
              <a:t>X</a:t>
            </a:r>
            <a:r>
              <a:rPr lang="en-US" i="1" baseline="30000" dirty="0" smtClean="0"/>
              <a:t>T</a:t>
            </a:r>
            <a:r>
              <a:rPr lang="en-US" i="1" dirty="0" smtClean="0"/>
              <a:t>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Rearranged SVD (singular value decomposition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PC1 goes through the mean and minimizes the sum of squared distances from data to the line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8-07-10 at 10.3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8" y="3992416"/>
            <a:ext cx="2217995" cy="7600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67276" y="1374950"/>
            <a:ext cx="6284179" cy="923330"/>
            <a:chOff x="2525003" y="2415015"/>
            <a:chExt cx="6284179" cy="923330"/>
          </a:xfrm>
        </p:grpSpPr>
        <p:pic>
          <p:nvPicPr>
            <p:cNvPr id="5" name="Picture 4" descr="Screen Shot 2018-07-10 at 10.38.29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003" y="2436915"/>
              <a:ext cx="3190420" cy="8198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7492" y="2415015"/>
              <a:ext cx="24316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row </a:t>
              </a:r>
              <a:r>
                <a:rPr lang="en-US" i="1" dirty="0" err="1" smtClean="0"/>
                <a:t>i</a:t>
              </a:r>
              <a:r>
                <a:rPr lang="en-US" dirty="0" smtClean="0"/>
                <a:t> of data </a:t>
              </a:r>
              <a:r>
                <a:rPr lang="en-US" b="1" dirty="0" smtClean="0"/>
                <a:t>X</a:t>
              </a:r>
            </a:p>
            <a:p>
              <a:r>
                <a:rPr lang="en-US" dirty="0" smtClean="0"/>
                <a:t>weights for PC </a:t>
              </a:r>
              <a:r>
                <a:rPr lang="en-US" i="1" dirty="0" smtClean="0"/>
                <a:t>k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(each </a:t>
              </a:r>
              <a:r>
                <a:rPr lang="en-US" b="1" dirty="0" smtClean="0"/>
                <a:t>w</a:t>
              </a:r>
              <a:r>
                <a:rPr lang="en-US" dirty="0" smtClean="0"/>
                <a:t> = a unit vector)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37182" y="2432173"/>
              <a:ext cx="2078182" cy="246372"/>
            </a:xfrm>
            <a:custGeom>
              <a:avLst/>
              <a:gdLst>
                <a:gd name="connsiteX0" fmla="*/ 2078182 w 2078182"/>
                <a:gd name="connsiteY0" fmla="*/ 119372 h 246372"/>
                <a:gd name="connsiteX1" fmla="*/ 496454 w 2078182"/>
                <a:gd name="connsiteY1" fmla="*/ 3918 h 246372"/>
                <a:gd name="connsiteX2" fmla="*/ 0 w 2078182"/>
                <a:gd name="connsiteY2" fmla="*/ 246372 h 24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82" h="246372">
                  <a:moveTo>
                    <a:pt x="2078182" y="119372"/>
                  </a:moveTo>
                  <a:cubicBezTo>
                    <a:pt x="1460500" y="51061"/>
                    <a:pt x="842818" y="-17249"/>
                    <a:pt x="496454" y="3918"/>
                  </a:cubicBezTo>
                  <a:cubicBezTo>
                    <a:pt x="150090" y="25085"/>
                    <a:pt x="75045" y="135728"/>
                    <a:pt x="0" y="246372"/>
                  </a:cubicBezTo>
                </a:path>
              </a:pathLst>
            </a:custGeom>
            <a:ln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60818" y="2656189"/>
              <a:ext cx="1223818" cy="264811"/>
            </a:xfrm>
            <a:custGeom>
              <a:avLst/>
              <a:gdLst>
                <a:gd name="connsiteX0" fmla="*/ 1223818 w 1223818"/>
                <a:gd name="connsiteY0" fmla="*/ 264811 h 264811"/>
                <a:gd name="connsiteX1" fmla="*/ 508000 w 1223818"/>
                <a:gd name="connsiteY1" fmla="*/ 22356 h 264811"/>
                <a:gd name="connsiteX2" fmla="*/ 0 w 1223818"/>
                <a:gd name="connsiteY2" fmla="*/ 10811 h 2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818" h="264811">
                  <a:moveTo>
                    <a:pt x="1223818" y="264811"/>
                  </a:moveTo>
                  <a:cubicBezTo>
                    <a:pt x="967894" y="164750"/>
                    <a:pt x="711970" y="64689"/>
                    <a:pt x="508000" y="22356"/>
                  </a:cubicBezTo>
                  <a:cubicBezTo>
                    <a:pt x="304030" y="-19977"/>
                    <a:pt x="0" y="10811"/>
                    <a:pt x="0" y="10811"/>
                  </a:cubicBezTo>
                </a:path>
              </a:pathLst>
            </a:custGeom>
            <a:ln>
              <a:solidFill>
                <a:srgbClr val="C0504D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creen Shot 2018-07-10 at 10.52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63" y="4027051"/>
            <a:ext cx="2193637" cy="1391086"/>
          </a:xfrm>
          <a:prstGeom prst="rect">
            <a:avLst/>
          </a:prstGeom>
        </p:spPr>
      </p:pic>
      <p:pic>
        <p:nvPicPr>
          <p:cNvPr id="12" name="Picture 11" descr="Screen Shot 2018-07-10 at 11.03.1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44" y="2677106"/>
            <a:ext cx="3864127" cy="9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 a few lines of 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0861" y="1553647"/>
            <a:ext cx="612077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library(MASS)</a:t>
            </a:r>
          </a:p>
          <a:p>
            <a:r>
              <a:rPr lang="en-US" dirty="0"/>
              <a:t>x &lt;- </a:t>
            </a:r>
            <a:r>
              <a:rPr lang="en-US" dirty="0" err="1"/>
              <a:t>mvrnorm</a:t>
            </a:r>
            <a:r>
              <a:rPr lang="en-US" dirty="0"/>
              <a:t>(n=1000, mu=c(0,0), </a:t>
            </a:r>
          </a:p>
          <a:p>
            <a:r>
              <a:rPr lang="en-US" dirty="0"/>
              <a:t>             Sigma=matrix(c(4,1,1,1),</a:t>
            </a:r>
            <a:r>
              <a:rPr lang="en-US" dirty="0" err="1"/>
              <a:t>ncol</a:t>
            </a:r>
            <a:r>
              <a:rPr lang="en-US" dirty="0"/>
              <a:t>=2))</a:t>
            </a:r>
          </a:p>
          <a:p>
            <a:r>
              <a:rPr lang="en-US" dirty="0"/>
              <a:t>plot(x, asp=1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pc &lt;- </a:t>
            </a:r>
            <a:r>
              <a:rPr lang="en-US" dirty="0" err="1"/>
              <a:t>prcomp</a:t>
            </a:r>
            <a:r>
              <a:rPr lang="en-US" dirty="0"/>
              <a:t>(x)</a:t>
            </a:r>
          </a:p>
          <a:p>
            <a:r>
              <a:rPr lang="en-US" dirty="0"/>
              <a:t>plot(</a:t>
            </a:r>
            <a:r>
              <a:rPr lang="en-US" dirty="0" err="1"/>
              <a:t>pc$x</a:t>
            </a:r>
            <a:r>
              <a:rPr lang="en-US" dirty="0"/>
              <a:t>, asp=1)</a:t>
            </a:r>
          </a:p>
          <a:p>
            <a:r>
              <a:rPr lang="en-US" dirty="0"/>
              <a:t>arrows(0,0,pc$sdev[1],0,col="red",</a:t>
            </a:r>
            <a:r>
              <a:rPr lang="en-US" dirty="0" err="1"/>
              <a:t>lwd</a:t>
            </a:r>
            <a:r>
              <a:rPr lang="en-US" dirty="0"/>
              <a:t>=3,length=.15)</a:t>
            </a:r>
          </a:p>
          <a:p>
            <a:r>
              <a:rPr lang="en-US" dirty="0"/>
              <a:t>arrows(0,0,0,pc$sdev[2],col="blue",</a:t>
            </a:r>
            <a:r>
              <a:rPr lang="en-US" dirty="0" err="1"/>
              <a:t>lwd</a:t>
            </a:r>
            <a:r>
              <a:rPr lang="en-US" dirty="0"/>
              <a:t>=3,length=.15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plot(x, asp=1, col="grey")</a:t>
            </a:r>
          </a:p>
          <a:p>
            <a:r>
              <a:rPr lang="en-US" dirty="0"/>
              <a:t>arrows(0,0,</a:t>
            </a:r>
          </a:p>
          <a:p>
            <a:r>
              <a:rPr lang="en-US" dirty="0"/>
              <a:t>       </a:t>
            </a:r>
            <a:r>
              <a:rPr lang="en-US" dirty="0" err="1"/>
              <a:t>pc$sdev</a:t>
            </a:r>
            <a:r>
              <a:rPr lang="en-US" dirty="0"/>
              <a:t>[1]*</a:t>
            </a:r>
            <a:r>
              <a:rPr lang="en-US" dirty="0" err="1"/>
              <a:t>pc$rotation</a:t>
            </a:r>
            <a:r>
              <a:rPr lang="en-US" dirty="0"/>
              <a:t>[1,"PC1"],</a:t>
            </a:r>
          </a:p>
          <a:p>
            <a:r>
              <a:rPr lang="en-US" dirty="0"/>
              <a:t>       </a:t>
            </a:r>
            <a:r>
              <a:rPr lang="en-US" dirty="0" err="1"/>
              <a:t>pc$sdev</a:t>
            </a:r>
            <a:r>
              <a:rPr lang="en-US" dirty="0"/>
              <a:t>[1]*</a:t>
            </a:r>
            <a:r>
              <a:rPr lang="en-US" dirty="0" err="1"/>
              <a:t>pc$rotation</a:t>
            </a:r>
            <a:r>
              <a:rPr lang="en-US" dirty="0"/>
              <a:t>[2,"PC1"],</a:t>
            </a:r>
          </a:p>
          <a:p>
            <a:r>
              <a:rPr lang="en-US" dirty="0"/>
              <a:t>       col="red",</a:t>
            </a:r>
            <a:r>
              <a:rPr lang="en-US" dirty="0" err="1"/>
              <a:t>lwd</a:t>
            </a:r>
            <a:r>
              <a:rPr lang="en-US" dirty="0"/>
              <a:t>=3,length=.15)</a:t>
            </a:r>
          </a:p>
          <a:p>
            <a:r>
              <a:rPr lang="en-US" dirty="0"/>
              <a:t>arrows(0,0,</a:t>
            </a:r>
          </a:p>
          <a:p>
            <a:r>
              <a:rPr lang="en-US" dirty="0"/>
              <a:t>       </a:t>
            </a:r>
            <a:r>
              <a:rPr lang="en-US" dirty="0" err="1"/>
              <a:t>pc$sdev</a:t>
            </a:r>
            <a:r>
              <a:rPr lang="en-US" dirty="0"/>
              <a:t>[2]*</a:t>
            </a:r>
            <a:r>
              <a:rPr lang="en-US" dirty="0" err="1"/>
              <a:t>pc$rotation</a:t>
            </a:r>
            <a:r>
              <a:rPr lang="en-US" dirty="0"/>
              <a:t>[1,"PC2"],</a:t>
            </a:r>
          </a:p>
          <a:p>
            <a:r>
              <a:rPr lang="en-US" dirty="0"/>
              <a:t>       </a:t>
            </a:r>
            <a:r>
              <a:rPr lang="en-US" dirty="0" err="1"/>
              <a:t>pc$sdev</a:t>
            </a:r>
            <a:r>
              <a:rPr lang="en-US" dirty="0"/>
              <a:t>[2]*</a:t>
            </a:r>
            <a:r>
              <a:rPr lang="en-US" dirty="0" err="1"/>
              <a:t>pc$rotation</a:t>
            </a:r>
            <a:r>
              <a:rPr lang="en-US" dirty="0"/>
              <a:t>[2,"PC2"],</a:t>
            </a:r>
          </a:p>
          <a:p>
            <a:r>
              <a:rPr lang="en-US" dirty="0"/>
              <a:t>       col="blue",</a:t>
            </a:r>
            <a:r>
              <a:rPr lang="en-US" dirty="0" err="1"/>
              <a:t>lwd</a:t>
            </a:r>
            <a:r>
              <a:rPr lang="en-US" dirty="0"/>
              <a:t>=3,length=.15)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0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2818"/>
          </a:xfrm>
        </p:spPr>
        <p:txBody>
          <a:bodyPr/>
          <a:lstStyle/>
          <a:p>
            <a:r>
              <a:rPr lang="en-US" dirty="0" smtClean="0"/>
              <a:t>PCA on dietary patterns, loadings: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8"/>
          <a:stretch/>
        </p:blipFill>
        <p:spPr>
          <a:xfrm>
            <a:off x="1651000" y="842819"/>
            <a:ext cx="5795817" cy="59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5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4362"/>
          </a:xfrm>
        </p:spPr>
        <p:txBody>
          <a:bodyPr/>
          <a:lstStyle/>
          <a:p>
            <a:r>
              <a:rPr lang="en-US" dirty="0" smtClean="0"/>
              <a:t>Netflix loadings</a:t>
            </a:r>
            <a:endParaRPr lang="en-US" dirty="0"/>
          </a:p>
        </p:txBody>
      </p:sp>
      <p:pic>
        <p:nvPicPr>
          <p:cNvPr id="3" name="Picture 2" descr="Screen Shot 2018-07-10 at 10.59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614362"/>
            <a:ext cx="7817935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361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PCA definition</vt:lpstr>
      <vt:lpstr>PCA equivalences</vt:lpstr>
      <vt:lpstr>PCA in a few lines of R</vt:lpstr>
      <vt:lpstr>PCA on dietary patterns, loadings:</vt:lpstr>
      <vt:lpstr>Netflix loadings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counts to differential gene expression</dc:title>
  <dc:creator>Michael Love</dc:creator>
  <cp:lastModifiedBy>Michael Love</cp:lastModifiedBy>
  <cp:revision>724</cp:revision>
  <cp:lastPrinted>2018-07-01T15:20:25Z</cp:lastPrinted>
  <dcterms:created xsi:type="dcterms:W3CDTF">2015-05-03T14:06:59Z</dcterms:created>
  <dcterms:modified xsi:type="dcterms:W3CDTF">2018-07-10T14:46:34Z</dcterms:modified>
</cp:coreProperties>
</file>