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82" r:id="rId24"/>
    <p:sldId id="276" r:id="rId25"/>
    <p:sldId id="277" r:id="rId26"/>
    <p:sldId id="278" r:id="rId27"/>
    <p:sldId id="279" r:id="rId28"/>
    <p:sldId id="283" r:id="rId29"/>
    <p:sldId id="284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58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3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33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389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39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00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925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944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269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5967197"/>
            <a:ext cx="1041400" cy="8331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40137" r="4133" b="38095"/>
          <a:stretch/>
        </p:blipFill>
        <p:spPr>
          <a:xfrm>
            <a:off x="7079409" y="5998194"/>
            <a:ext cx="2693683" cy="66381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2" y="5998193"/>
            <a:ext cx="1004978" cy="66860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74" y="5981657"/>
            <a:ext cx="1347084" cy="7398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06" y="5967197"/>
            <a:ext cx="1535255" cy="805379"/>
          </a:xfrm>
          <a:prstGeom prst="rect">
            <a:avLst/>
          </a:prstGeom>
        </p:spPr>
      </p:pic>
      <p:sp>
        <p:nvSpPr>
          <p:cNvPr id="12" name="Unvan 1"/>
          <p:cNvSpPr txBox="1">
            <a:spLocks/>
          </p:cNvSpPr>
          <p:nvPr userDrawn="1"/>
        </p:nvSpPr>
        <p:spPr>
          <a:xfrm>
            <a:off x="675139" y="301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“ Let's STEM It!”</a:t>
            </a:r>
            <a:endParaRPr lang="tr-TR" sz="2400" b="1" dirty="0" smtClean="0">
              <a:solidFill>
                <a:schemeClr val="bg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Erasmus+( 2019-1-TR01-KA201-076730 ) </a:t>
            </a:r>
            <a:b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tr-T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FIRST 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TPM MEETING IN R</a:t>
            </a:r>
            <a:r>
              <a:rPr lang="tr-T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GA</a:t>
            </a:r>
            <a:b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05-06 DECEMBER 2019</a:t>
            </a:r>
            <a:endParaRPr lang="tr-TR" sz="2400" b="1" dirty="0">
              <a:solidFill>
                <a:schemeClr val="bg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09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5967197"/>
            <a:ext cx="1041400" cy="8331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40137" r="4133" b="38095"/>
          <a:stretch/>
        </p:blipFill>
        <p:spPr>
          <a:xfrm>
            <a:off x="7079409" y="5998194"/>
            <a:ext cx="2693683" cy="66381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2" y="5998193"/>
            <a:ext cx="1004978" cy="66860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74" y="5981657"/>
            <a:ext cx="1347084" cy="7398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06" y="5967197"/>
            <a:ext cx="1535255" cy="805379"/>
          </a:xfrm>
          <a:prstGeom prst="rect">
            <a:avLst/>
          </a:prstGeom>
        </p:spPr>
      </p:pic>
      <p:sp>
        <p:nvSpPr>
          <p:cNvPr id="13" name="Unvan 1"/>
          <p:cNvSpPr txBox="1">
            <a:spLocks/>
          </p:cNvSpPr>
          <p:nvPr userDrawn="1"/>
        </p:nvSpPr>
        <p:spPr>
          <a:xfrm>
            <a:off x="675139" y="301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“ Let's STEM It!”</a:t>
            </a:r>
            <a:endParaRPr lang="tr-TR" sz="2400" b="1" dirty="0" smtClean="0">
              <a:solidFill>
                <a:schemeClr val="bg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Erasmus+( 2019-1-TR01-KA201-076730 ) </a:t>
            </a:r>
            <a:b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tr-T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FIRST 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TPM MEETING IN R</a:t>
            </a:r>
            <a:r>
              <a:rPr lang="tr-T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GA</a:t>
            </a:r>
            <a:b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05-06 DECEMBER 2019</a:t>
            </a:r>
            <a:endParaRPr lang="tr-TR" sz="2400" b="1" dirty="0">
              <a:solidFill>
                <a:schemeClr val="bg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6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441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5967197"/>
            <a:ext cx="1041400" cy="8331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40137" r="4133" b="38095"/>
          <a:stretch/>
        </p:blipFill>
        <p:spPr>
          <a:xfrm>
            <a:off x="7079409" y="5998194"/>
            <a:ext cx="2693683" cy="66381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2" y="5998193"/>
            <a:ext cx="1004978" cy="66860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74" y="5981657"/>
            <a:ext cx="1347084" cy="73981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06" y="5967197"/>
            <a:ext cx="1535255" cy="805379"/>
          </a:xfrm>
          <a:prstGeom prst="rect">
            <a:avLst/>
          </a:prstGeom>
        </p:spPr>
      </p:pic>
      <p:sp>
        <p:nvSpPr>
          <p:cNvPr id="13" name="Unvan 1"/>
          <p:cNvSpPr txBox="1">
            <a:spLocks/>
          </p:cNvSpPr>
          <p:nvPr userDrawn="1"/>
        </p:nvSpPr>
        <p:spPr>
          <a:xfrm>
            <a:off x="675139" y="301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“ Let's STEM It!”</a:t>
            </a:r>
            <a:endParaRPr lang="tr-TR" sz="2400" b="1" dirty="0" smtClean="0">
              <a:solidFill>
                <a:schemeClr val="bg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Erasmus+( 2019-1-TR01-KA201-076730 ) </a:t>
            </a:r>
            <a:b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tr-T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FIRST 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TPM MEETING IN R</a:t>
            </a:r>
            <a:r>
              <a:rPr lang="tr-T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GA</a:t>
            </a:r>
            <a:b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05-06 DECEMBER 2019</a:t>
            </a:r>
            <a:endParaRPr lang="tr-TR" sz="2400" b="1" dirty="0">
              <a:solidFill>
                <a:schemeClr val="bg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0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8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01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82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58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96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24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003CCE-3D87-43B5-963B-55A01129A6AD}" type="datetimeFigureOut">
              <a:rPr lang="tr-TR" smtClean="0"/>
              <a:t>03.12.2019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51F1-CD53-4417-B201-FF01E0F85E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470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1" r:id="rId18"/>
    <p:sldLayoutId id="2147483732" r:id="rId19"/>
    <p:sldLayoutId id="2147483733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89" y="436729"/>
            <a:ext cx="6323360" cy="456267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9" y="5593433"/>
            <a:ext cx="1527602" cy="101629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63" y="5593434"/>
            <a:ext cx="1850508" cy="101629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72" y="5601587"/>
            <a:ext cx="1921775" cy="100814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t="40185" r="5491" b="39348"/>
          <a:stretch/>
        </p:blipFill>
        <p:spPr>
          <a:xfrm>
            <a:off x="8834549" y="5725544"/>
            <a:ext cx="3248168" cy="7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1711724"/>
            <a:ext cx="12192000" cy="433423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tr-TR" b="1" dirty="0" smtClean="0"/>
              <a:t>RESPONSIBILITIES OF THE PARTNERS</a:t>
            </a:r>
          </a:p>
          <a:p>
            <a:pPr marL="0" indent="0">
              <a:buNone/>
            </a:pPr>
            <a:r>
              <a:rPr lang="tr-TR" b="1" dirty="0"/>
              <a:t>Antalya </a:t>
            </a:r>
            <a:r>
              <a:rPr lang="tr-TR" b="1" dirty="0" err="1" smtClean="0"/>
              <a:t>Il</a:t>
            </a:r>
            <a:r>
              <a:rPr lang="tr-TR" b="1" dirty="0" smtClean="0"/>
              <a:t> </a:t>
            </a:r>
            <a:r>
              <a:rPr lang="tr-TR" b="1" dirty="0"/>
              <a:t>Milli </a:t>
            </a:r>
            <a:r>
              <a:rPr lang="tr-TR" b="1" dirty="0" smtClean="0"/>
              <a:t>Eğitim </a:t>
            </a:r>
            <a:r>
              <a:rPr lang="tr-TR" b="1" dirty="0"/>
              <a:t>Müdürlüğü-Project </a:t>
            </a:r>
            <a:r>
              <a:rPr lang="tr-TR" b="1" dirty="0" err="1"/>
              <a:t>Leader</a:t>
            </a:r>
            <a:endParaRPr lang="tr-TR" b="1" dirty="0"/>
          </a:p>
          <a:p>
            <a:r>
              <a:rPr lang="en-US" dirty="0"/>
              <a:t>-Hosts C1. Training of trainers in STEM education for staff in Antalya-Turkey</a:t>
            </a:r>
          </a:p>
          <a:p>
            <a:r>
              <a:rPr lang="en-US" dirty="0"/>
              <a:t>-Coordinate the project partners during project year</a:t>
            </a:r>
          </a:p>
          <a:p>
            <a:r>
              <a:rPr lang="en-US" dirty="0" smtClean="0"/>
              <a:t>-planning </a:t>
            </a:r>
            <a:r>
              <a:rPr lang="en-US" dirty="0"/>
              <a:t>of the activities</a:t>
            </a:r>
          </a:p>
          <a:p>
            <a:r>
              <a:rPr lang="en-US" dirty="0"/>
              <a:t>-Consolidation of the partnership- Managing, reporting and monitoring the progress of the work</a:t>
            </a:r>
          </a:p>
          <a:p>
            <a:r>
              <a:rPr lang="en-US" dirty="0"/>
              <a:t>-Monitoring the financial expenses and quality</a:t>
            </a:r>
          </a:p>
          <a:p>
            <a:r>
              <a:rPr lang="tr-TR" dirty="0"/>
              <a:t>- </a:t>
            </a:r>
            <a:r>
              <a:rPr lang="tr-TR" dirty="0" err="1"/>
              <a:t>Promotion</a:t>
            </a:r>
            <a:r>
              <a:rPr lang="tr-TR" dirty="0"/>
              <a:t>,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dissemination</a:t>
            </a:r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Drafting</a:t>
            </a:r>
            <a:r>
              <a:rPr lang="tr-TR" dirty="0"/>
              <a:t> final </a:t>
            </a:r>
            <a:r>
              <a:rPr lang="tr-TR" dirty="0" err="1"/>
              <a:t>reports</a:t>
            </a:r>
            <a:endParaRPr lang="tr-TR" dirty="0"/>
          </a:p>
          <a:p>
            <a:r>
              <a:rPr lang="en-US" dirty="0"/>
              <a:t>-implements project activities </a:t>
            </a:r>
            <a:r>
              <a:rPr lang="tr-TR" dirty="0" err="1" smtClean="0"/>
              <a:t>participant</a:t>
            </a:r>
            <a:r>
              <a:rPr lang="en-US" dirty="0" smtClean="0"/>
              <a:t> </a:t>
            </a:r>
            <a:r>
              <a:rPr lang="en-US" dirty="0"/>
              <a:t>schools of Antalya </a:t>
            </a:r>
            <a:r>
              <a:rPr lang="tr-TR" dirty="0" smtClean="0"/>
              <a:t>in</a:t>
            </a:r>
            <a:r>
              <a:rPr lang="en-US" dirty="0" smtClean="0"/>
              <a:t> Turkey</a:t>
            </a:r>
            <a:endParaRPr lang="tr-TR" dirty="0" smtClean="0"/>
          </a:p>
          <a:p>
            <a:r>
              <a:rPr lang="tr-TR" dirty="0" err="1" smtClean="0"/>
              <a:t>Equipt</a:t>
            </a:r>
            <a:r>
              <a:rPr lang="tr-TR" dirty="0" smtClean="0"/>
              <a:t> partner </a:t>
            </a:r>
            <a:r>
              <a:rPr lang="tr-TR" dirty="0" err="1" smtClean="0"/>
              <a:t>schools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stem</a:t>
            </a:r>
            <a:r>
              <a:rPr lang="tr-TR" dirty="0" smtClean="0"/>
              <a:t> </a:t>
            </a:r>
            <a:r>
              <a:rPr lang="tr-TR" dirty="0" err="1" smtClean="0"/>
              <a:t>materials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9877" r="4289" b="9560"/>
          <a:stretch/>
        </p:blipFill>
        <p:spPr>
          <a:xfrm>
            <a:off x="10140760" y="394717"/>
            <a:ext cx="1318635" cy="13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3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0" y="2361062"/>
            <a:ext cx="12091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FreeSans"/>
              </a:rPr>
              <a:t>WYZSZA SZKOLA BIZNESU I NAUK O ZDROWIU (university in Poland</a:t>
            </a:r>
            <a:r>
              <a:rPr lang="pl-PL" sz="2000" b="1" dirty="0" smtClean="0">
                <a:latin typeface="FreeSans"/>
              </a:rPr>
              <a:t>)</a:t>
            </a:r>
            <a:endParaRPr lang="tr-TR" sz="2000" b="1" dirty="0" smtClean="0">
              <a:latin typeface="FreeSans"/>
            </a:endParaRPr>
          </a:p>
          <a:p>
            <a:endParaRPr lang="tr-TR" sz="2000" dirty="0" smtClean="0">
              <a:latin typeface="FreeSans"/>
            </a:endParaRPr>
          </a:p>
          <a:p>
            <a:endParaRPr lang="pl-PL" sz="2000" dirty="0">
              <a:latin typeface="FreeSans"/>
            </a:endParaRPr>
          </a:p>
          <a:p>
            <a:r>
              <a:rPr lang="en-US" sz="2000" dirty="0">
                <a:latin typeface="FreeSans"/>
              </a:rPr>
              <a:t>-</a:t>
            </a:r>
            <a:r>
              <a:rPr lang="en-US" sz="2000" dirty="0" smtClean="0">
                <a:latin typeface="FreeSans"/>
              </a:rPr>
              <a:t>Host </a:t>
            </a:r>
            <a:r>
              <a:rPr lang="en-US" sz="2000" dirty="0">
                <a:latin typeface="FreeSans"/>
              </a:rPr>
              <a:t>C2.Training of trainers in out of school context in STEM education in Poland</a:t>
            </a:r>
          </a:p>
          <a:p>
            <a:r>
              <a:rPr lang="en-US" sz="2000" dirty="0">
                <a:latin typeface="FreeSans"/>
              </a:rPr>
              <a:t>-Organize International Scientific E-conference for the project partners and teachers</a:t>
            </a:r>
          </a:p>
          <a:p>
            <a:r>
              <a:rPr lang="en-US" sz="2000" dirty="0">
                <a:latin typeface="FreeSans"/>
              </a:rPr>
              <a:t>-give academic information on STEM education</a:t>
            </a:r>
          </a:p>
          <a:p>
            <a:r>
              <a:rPr lang="en-US" sz="2000" dirty="0" smtClean="0">
                <a:latin typeface="FreeSans"/>
              </a:rPr>
              <a:t>-</a:t>
            </a:r>
            <a:r>
              <a:rPr lang="en-GB" b="1" dirty="0" smtClean="0"/>
              <a:t>prepare </a:t>
            </a:r>
            <a:r>
              <a:rPr lang="en-GB" b="1" dirty="0" err="1"/>
              <a:t>assesment</a:t>
            </a:r>
            <a:r>
              <a:rPr lang="en-GB" b="1" dirty="0"/>
              <a:t> tools to evaluate the project effect and success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" r="3357"/>
          <a:stretch/>
        </p:blipFill>
        <p:spPr>
          <a:xfrm>
            <a:off x="9553433" y="928048"/>
            <a:ext cx="2538483" cy="7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0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09182" y="2175748"/>
            <a:ext cx="11900848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Peipsiääre</a:t>
            </a:r>
            <a:r>
              <a:rPr lang="en-US" b="1" dirty="0"/>
              <a:t> </a:t>
            </a:r>
            <a:r>
              <a:rPr lang="en-US" b="1" dirty="0" err="1"/>
              <a:t>vald</a:t>
            </a:r>
            <a:r>
              <a:rPr lang="en-US" b="1" dirty="0"/>
              <a:t> (Directorate of education in Estonıa)</a:t>
            </a:r>
          </a:p>
          <a:p>
            <a:r>
              <a:rPr lang="en-US" dirty="0"/>
              <a:t>-Hosts C3.Training of trainers on educational robotic applications in STEM in Estonia</a:t>
            </a:r>
          </a:p>
          <a:p>
            <a:r>
              <a:rPr lang="en-US" dirty="0" smtClean="0"/>
              <a:t>-</a:t>
            </a:r>
            <a:r>
              <a:rPr lang="en-US" dirty="0"/>
              <a:t>is responsible for educational </a:t>
            </a:r>
            <a:r>
              <a:rPr lang="en-US" dirty="0" smtClean="0"/>
              <a:t>standards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STEM </a:t>
            </a:r>
            <a:r>
              <a:rPr lang="tr-TR" dirty="0" err="1" smtClean="0"/>
              <a:t>education</a:t>
            </a:r>
            <a:r>
              <a:rPr lang="en-US" dirty="0" smtClean="0"/>
              <a:t> </a:t>
            </a:r>
            <a:r>
              <a:rPr lang="en-US" dirty="0"/>
              <a:t>and the training and development of the schools and works</a:t>
            </a:r>
          </a:p>
          <a:p>
            <a:r>
              <a:rPr lang="tr-TR" dirty="0"/>
              <a:t>-</a:t>
            </a:r>
            <a:r>
              <a:rPr lang="en-US" dirty="0"/>
              <a:t>implementation of regional initiatives to meet</a:t>
            </a:r>
            <a:r>
              <a:rPr lang="tr-TR" dirty="0"/>
              <a:t> </a:t>
            </a:r>
            <a:r>
              <a:rPr lang="tr-TR" dirty="0" err="1"/>
              <a:t>priorities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en-US" dirty="0"/>
              <a:t> school improvement</a:t>
            </a:r>
            <a:r>
              <a:rPr lang="tr-TR" dirty="0"/>
              <a:t>.</a:t>
            </a:r>
            <a:endParaRPr lang="en-US" dirty="0"/>
          </a:p>
          <a:p>
            <a:r>
              <a:rPr lang="en-US" dirty="0"/>
              <a:t>-implement</a:t>
            </a:r>
            <a:r>
              <a:rPr lang="tr-TR" dirty="0" err="1"/>
              <a:t>ing</a:t>
            </a:r>
            <a:r>
              <a:rPr lang="en-US" dirty="0"/>
              <a:t> project activities in all schools of</a:t>
            </a:r>
            <a:r>
              <a:rPr lang="tr-TR" dirty="0"/>
              <a:t> </a:t>
            </a:r>
            <a:r>
              <a:rPr lang="en-US" dirty="0" err="1"/>
              <a:t>Peipsiääre</a:t>
            </a:r>
            <a:r>
              <a:rPr lang="en-US" dirty="0"/>
              <a:t> </a:t>
            </a:r>
            <a:r>
              <a:rPr lang="en-US" dirty="0" err="1"/>
              <a:t>vald</a:t>
            </a:r>
            <a:r>
              <a:rPr lang="tr-TR" dirty="0"/>
              <a:t> in</a:t>
            </a:r>
            <a:r>
              <a:rPr lang="en-US" dirty="0"/>
              <a:t> Estonia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39" y="601031"/>
            <a:ext cx="1076798" cy="12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8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411106"/>
            <a:ext cx="12192000" cy="4460542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REZEKNE CITY EDUCATION DEPARTMENT</a:t>
            </a:r>
          </a:p>
          <a:p>
            <a:r>
              <a:rPr lang="en-US" dirty="0"/>
              <a:t>-Hosts C4. creating a STEM Guide Book for teachers in Latvia</a:t>
            </a:r>
          </a:p>
          <a:p>
            <a:r>
              <a:rPr lang="en-US" dirty="0" smtClean="0"/>
              <a:t>-</a:t>
            </a:r>
            <a:r>
              <a:rPr lang="en-US" dirty="0"/>
              <a:t>implements project activities in all schools of </a:t>
            </a:r>
            <a:r>
              <a:rPr lang="en-US" dirty="0" err="1"/>
              <a:t>Rezekne</a:t>
            </a:r>
            <a:r>
              <a:rPr lang="en-US" dirty="0"/>
              <a:t> of Latvia,</a:t>
            </a:r>
          </a:p>
          <a:p>
            <a:r>
              <a:rPr lang="en-US" dirty="0"/>
              <a:t>-</a:t>
            </a:r>
            <a:r>
              <a:rPr lang="tr-TR" dirty="0" err="1" smtClean="0"/>
              <a:t>creates</a:t>
            </a:r>
            <a:r>
              <a:rPr lang="en-US" dirty="0" smtClean="0"/>
              <a:t> </a:t>
            </a:r>
            <a:r>
              <a:rPr lang="en-US" dirty="0"/>
              <a:t>the "STEM hand Practice Book</a:t>
            </a:r>
            <a:r>
              <a:rPr lang="tr-TR" dirty="0"/>
              <a:t>"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participation</a:t>
            </a:r>
            <a:r>
              <a:rPr lang="tr-TR" dirty="0"/>
              <a:t> of </a:t>
            </a:r>
            <a:r>
              <a:rPr lang="tr-TR" dirty="0" err="1"/>
              <a:t>partners</a:t>
            </a:r>
            <a:r>
              <a:rPr lang="tr-TR" dirty="0"/>
              <a:t>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8" y="717872"/>
            <a:ext cx="1147772" cy="10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1971032"/>
            <a:ext cx="12192000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Inspectoratul</a:t>
            </a:r>
            <a:r>
              <a:rPr lang="en-US" b="1" dirty="0"/>
              <a:t> </a:t>
            </a:r>
            <a:r>
              <a:rPr lang="en-US" b="1" dirty="0" err="1"/>
              <a:t>Scolar</a:t>
            </a:r>
            <a:r>
              <a:rPr lang="en-US" b="1" dirty="0"/>
              <a:t> </a:t>
            </a:r>
            <a:r>
              <a:rPr lang="en-US" b="1" dirty="0" err="1"/>
              <a:t>Judetean</a:t>
            </a:r>
            <a:r>
              <a:rPr lang="en-US" b="1" dirty="0"/>
              <a:t> </a:t>
            </a:r>
            <a:r>
              <a:rPr lang="en-US" b="1" dirty="0" err="1"/>
              <a:t>Valcea</a:t>
            </a:r>
            <a:r>
              <a:rPr lang="en-US" b="1" dirty="0"/>
              <a:t> (Directorate of education in </a:t>
            </a:r>
            <a:r>
              <a:rPr lang="en-US" b="1" dirty="0" err="1"/>
              <a:t>Valcea</a:t>
            </a:r>
            <a:r>
              <a:rPr lang="en-US" b="1" dirty="0"/>
              <a:t>- Romanıa</a:t>
            </a:r>
            <a:r>
              <a:rPr lang="en-US" b="1" dirty="0" smtClean="0"/>
              <a:t>)</a:t>
            </a:r>
            <a:endParaRPr lang="tr-TR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-Hosts C5. </a:t>
            </a:r>
            <a:endParaRPr lang="tr-TR" dirty="0" smtClean="0"/>
          </a:p>
          <a:p>
            <a:r>
              <a:rPr lang="tr-TR" dirty="0"/>
              <a:t>-</a:t>
            </a:r>
            <a:r>
              <a:rPr lang="en-US" dirty="0" smtClean="0"/>
              <a:t>Develop</a:t>
            </a:r>
            <a:r>
              <a:rPr lang="tr-TR" dirty="0" smtClean="0"/>
              <a:t>es </a:t>
            </a:r>
            <a:r>
              <a:rPr lang="en-US" dirty="0" smtClean="0"/>
              <a:t>of </a:t>
            </a:r>
            <a:r>
              <a:rPr lang="en-US" dirty="0"/>
              <a:t>STEM module for lesson and activities book </a:t>
            </a:r>
            <a:endParaRPr lang="tr-TR" dirty="0" smtClean="0"/>
          </a:p>
          <a:p>
            <a:r>
              <a:rPr lang="en-US" dirty="0" smtClean="0"/>
              <a:t>-</a:t>
            </a:r>
            <a:r>
              <a:rPr lang="en-US" dirty="0"/>
              <a:t>implements project activities in all schools of </a:t>
            </a:r>
            <a:r>
              <a:rPr lang="en-US" dirty="0" err="1"/>
              <a:t>Valcea</a:t>
            </a:r>
            <a:r>
              <a:rPr lang="en-US" dirty="0"/>
              <a:t> of Romania,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87" y="606367"/>
            <a:ext cx="1187142" cy="9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052918"/>
            <a:ext cx="12296633" cy="4195481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/>
              <a:t>Diefthinsi</a:t>
            </a:r>
            <a:r>
              <a:rPr lang="tr-TR" b="1" dirty="0"/>
              <a:t> </a:t>
            </a:r>
            <a:r>
              <a:rPr lang="tr-TR" b="1" dirty="0" err="1"/>
              <a:t>Defterovathmias</a:t>
            </a:r>
            <a:r>
              <a:rPr lang="tr-TR" b="1" dirty="0"/>
              <a:t> </a:t>
            </a:r>
            <a:r>
              <a:rPr lang="tr-TR" b="1" dirty="0" err="1"/>
              <a:t>Dodecanesou</a:t>
            </a:r>
            <a:r>
              <a:rPr lang="tr-TR" b="1" dirty="0"/>
              <a:t> (</a:t>
            </a:r>
            <a:r>
              <a:rPr lang="tr-TR" b="1" dirty="0" err="1"/>
              <a:t>Directorate</a:t>
            </a:r>
            <a:r>
              <a:rPr lang="tr-TR" b="1" dirty="0"/>
              <a:t> of </a:t>
            </a:r>
            <a:r>
              <a:rPr lang="tr-TR" b="1" dirty="0" err="1"/>
              <a:t>Secondary</a:t>
            </a:r>
            <a:r>
              <a:rPr lang="tr-TR" b="1" dirty="0"/>
              <a:t> </a:t>
            </a:r>
            <a:r>
              <a:rPr lang="tr-TR" b="1" dirty="0" err="1"/>
              <a:t>Dodecanese</a:t>
            </a:r>
            <a:r>
              <a:rPr lang="tr-TR" b="1" dirty="0" smtClean="0"/>
              <a:t>)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en-US" dirty="0"/>
              <a:t>-Hosts2.TPM to evaluate the all project activities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-</a:t>
            </a:r>
            <a:r>
              <a:rPr lang="en-US" dirty="0" smtClean="0"/>
              <a:t>is </a:t>
            </a:r>
            <a:r>
              <a:rPr lang="en-US" dirty="0"/>
              <a:t>responsible for educational standards and the training and development of the schools and </a:t>
            </a:r>
            <a:r>
              <a:rPr lang="en-US" dirty="0" smtClean="0"/>
              <a:t>Works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implementation of regional initiatives to meet school improvement priorities and to share</a:t>
            </a:r>
          </a:p>
          <a:p>
            <a:r>
              <a:rPr lang="en-US" dirty="0"/>
              <a:t>-implements project activities in all schools of </a:t>
            </a:r>
            <a:r>
              <a:rPr lang="en-US" dirty="0" err="1"/>
              <a:t>Rhodos</a:t>
            </a:r>
            <a:r>
              <a:rPr lang="en-US" dirty="0"/>
              <a:t> of Greece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844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292825"/>
            <a:ext cx="12192000" cy="4460542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/>
              <a:t>Yenikoy</a:t>
            </a:r>
            <a:r>
              <a:rPr lang="tr-TR" b="1" dirty="0"/>
              <a:t> </a:t>
            </a:r>
            <a:r>
              <a:rPr lang="tr-TR" b="1" dirty="0" smtClean="0"/>
              <a:t>Ortaokulu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en-US" dirty="0"/>
              <a:t>-Designing the FB page and the project website comprehensive of a blog with e-learning contents</a:t>
            </a:r>
          </a:p>
          <a:p>
            <a:r>
              <a:rPr lang="en-US" dirty="0"/>
              <a:t>-take part in the logo design</a:t>
            </a:r>
          </a:p>
          <a:p>
            <a:r>
              <a:rPr lang="tr-TR" dirty="0"/>
              <a:t>-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surveys</a:t>
            </a:r>
            <a:endParaRPr lang="tr-TR" dirty="0"/>
          </a:p>
          <a:p>
            <a:pPr marL="0" indent="0">
              <a:buNone/>
            </a:pPr>
            <a:endParaRPr lang="tr-TR" b="1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63" y="784775"/>
            <a:ext cx="1064525" cy="10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2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195481"/>
          </a:xfrm>
        </p:spPr>
        <p:txBody>
          <a:bodyPr/>
          <a:lstStyle/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b="1" dirty="0" err="1" smtClean="0"/>
              <a:t>Duraliler</a:t>
            </a:r>
            <a:r>
              <a:rPr lang="tr-TR" b="1" dirty="0" smtClean="0"/>
              <a:t> Ortaokulu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en-US" dirty="0"/>
              <a:t>-Designing you tube channel and post the activities</a:t>
            </a:r>
          </a:p>
          <a:p>
            <a:r>
              <a:rPr lang="en-US" dirty="0"/>
              <a:t>-Use dissemination platform such as</a:t>
            </a:r>
          </a:p>
          <a:p>
            <a:r>
              <a:rPr lang="tr-TR" dirty="0"/>
              <a:t>-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surveys</a:t>
            </a:r>
            <a:endParaRPr lang="tr-TR" dirty="0"/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02" y="598294"/>
            <a:ext cx="1004248" cy="10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0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195481"/>
          </a:xfrm>
        </p:spPr>
        <p:txBody>
          <a:bodyPr/>
          <a:lstStyle/>
          <a:p>
            <a:pPr marL="0" indent="0">
              <a:buNone/>
            </a:pPr>
            <a:r>
              <a:rPr lang="fi-FI" b="1" dirty="0"/>
              <a:t>Juhan Liivi nim Alatskivi </a:t>
            </a:r>
            <a:r>
              <a:rPr lang="fi-FI" b="1" dirty="0" smtClean="0"/>
              <a:t>Kool</a:t>
            </a:r>
            <a:endParaRPr lang="tr-TR" b="1" dirty="0" smtClean="0"/>
          </a:p>
          <a:p>
            <a:pPr marL="0" indent="0">
              <a:buNone/>
            </a:pPr>
            <a:endParaRPr lang="fi-FI" b="1" dirty="0"/>
          </a:p>
          <a:p>
            <a:r>
              <a:rPr lang="tr-TR" dirty="0"/>
              <a:t>-</a:t>
            </a:r>
            <a:r>
              <a:rPr lang="tr-TR" dirty="0" err="1"/>
              <a:t>Create</a:t>
            </a:r>
            <a:r>
              <a:rPr lang="tr-TR" dirty="0"/>
              <a:t> e-</a:t>
            </a:r>
            <a:r>
              <a:rPr lang="tr-TR" dirty="0" err="1"/>
              <a:t>twining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Create</a:t>
            </a:r>
            <a:r>
              <a:rPr lang="tr-TR" dirty="0"/>
              <a:t> e-</a:t>
            </a:r>
            <a:r>
              <a:rPr lang="tr-TR" dirty="0" err="1"/>
              <a:t>twining</a:t>
            </a:r>
            <a:r>
              <a:rPr lang="tr-TR" dirty="0"/>
              <a:t> </a:t>
            </a:r>
            <a:r>
              <a:rPr lang="tr-TR" dirty="0" err="1"/>
              <a:t>space</a:t>
            </a:r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surveys</a:t>
            </a:r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prepare</a:t>
            </a:r>
            <a:r>
              <a:rPr lang="tr-TR" dirty="0"/>
              <a:t> </a:t>
            </a:r>
            <a:r>
              <a:rPr lang="tr-TR" dirty="0" err="1"/>
              <a:t>newsletters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39" y="759333"/>
            <a:ext cx="935464" cy="9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5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Pamukkale </a:t>
            </a:r>
            <a:r>
              <a:rPr lang="tr-TR" b="1" dirty="0" err="1"/>
              <a:t>Universitesi</a:t>
            </a:r>
            <a:endParaRPr lang="tr-TR" b="1" dirty="0"/>
          </a:p>
          <a:p>
            <a:r>
              <a:rPr lang="en-US" dirty="0"/>
              <a:t>- train participants for insertion into the world of work, in developing new methodologies in </a:t>
            </a:r>
            <a:r>
              <a:rPr lang="en-US" dirty="0" smtClean="0"/>
              <a:t>STEM</a:t>
            </a:r>
            <a:r>
              <a:rPr lang="tr-TR" dirty="0" smtClean="0"/>
              <a:t> </a:t>
            </a:r>
            <a:r>
              <a:rPr lang="tr-TR" dirty="0" err="1" smtClean="0"/>
              <a:t>education</a:t>
            </a:r>
            <a:r>
              <a:rPr lang="tr-TR" dirty="0"/>
              <a:t>.</a:t>
            </a:r>
          </a:p>
          <a:p>
            <a:r>
              <a:rPr lang="en-US" dirty="0"/>
              <a:t>-contributes information to policymakers through the development of STEM activities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--</a:t>
            </a:r>
            <a:r>
              <a:rPr lang="en-US" dirty="0"/>
              <a:t>provide surveys and questionnaires, evaluate and share the results with the partners.</a:t>
            </a:r>
          </a:p>
          <a:p>
            <a:r>
              <a:rPr lang="en-US" dirty="0" smtClean="0"/>
              <a:t>-</a:t>
            </a:r>
            <a:r>
              <a:rPr lang="tr-TR" dirty="0" err="1" smtClean="0"/>
              <a:t>provide</a:t>
            </a:r>
            <a:r>
              <a:rPr lang="en-US" dirty="0" smtClean="0"/>
              <a:t> </a:t>
            </a:r>
            <a:r>
              <a:rPr lang="en-US" dirty="0"/>
              <a:t>academic information on STEM education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40" y="682388"/>
            <a:ext cx="949522" cy="9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67AAA268-A84C-4204-A171-64461320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1" y="4341693"/>
            <a:ext cx="10479800" cy="943181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60D34005-8D6F-4ECD-B64E-38FC4133CE32}"/>
              </a:ext>
            </a:extLst>
          </p:cNvPr>
          <p:cNvSpPr txBox="1"/>
          <p:nvPr/>
        </p:nvSpPr>
        <p:spPr>
          <a:xfrm>
            <a:off x="1137128" y="2162350"/>
            <a:ext cx="6022449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3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Let’s STEM It!</a:t>
            </a:r>
          </a:p>
        </p:txBody>
      </p:sp>
      <p:pic>
        <p:nvPicPr>
          <p:cNvPr id="7" name="Resim 3">
            <a:extLst>
              <a:ext uri="{FF2B5EF4-FFF2-40B4-BE49-F238E27FC236}">
                <a16:creationId xmlns="" xmlns:a16="http://schemas.microsoft.com/office/drawing/2014/main" id="{92B23C10-BB08-40AE-8D0C-DD188AFD66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56" y="2016902"/>
            <a:ext cx="2399183" cy="1913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985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195481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Burdur Mehmet Akif Ersoy </a:t>
            </a:r>
            <a:r>
              <a:rPr lang="tr-TR" b="1" dirty="0" err="1"/>
              <a:t>University</a:t>
            </a:r>
            <a:endParaRPr lang="tr-TR" b="1" dirty="0"/>
          </a:p>
          <a:p>
            <a:r>
              <a:rPr lang="en-US" dirty="0"/>
              <a:t>- train participants for insertion into the world of work, in developing new methodologies in STEM</a:t>
            </a:r>
          </a:p>
          <a:p>
            <a:r>
              <a:rPr lang="en-US" dirty="0"/>
              <a:t>-Comparative research on STEM education and teachers' needs</a:t>
            </a:r>
          </a:p>
          <a:p>
            <a:r>
              <a:rPr lang="en-US" dirty="0"/>
              <a:t>-provide surveys and questionnaires, evaluate and share the results with the partners.</a:t>
            </a:r>
          </a:p>
          <a:p>
            <a:r>
              <a:rPr lang="en-US" dirty="0"/>
              <a:t>-give academic information on STEM education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9717206" y="696034"/>
            <a:ext cx="2060286" cy="777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57" y="868660"/>
            <a:ext cx="1835405" cy="4872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56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22830" y="1815152"/>
            <a:ext cx="11818961" cy="4433247"/>
          </a:xfrm>
        </p:spPr>
        <p:txBody>
          <a:bodyPr>
            <a:normAutofit/>
          </a:bodyPr>
          <a:lstStyle/>
          <a:p>
            <a:r>
              <a:rPr lang="en-US" dirty="0"/>
              <a:t>There will be 2 </a:t>
            </a:r>
            <a:r>
              <a:rPr lang="tr-TR" b="1" dirty="0" smtClean="0"/>
              <a:t>T</a:t>
            </a:r>
            <a:r>
              <a:rPr lang="en-US" b="1" dirty="0" err="1" smtClean="0"/>
              <a:t>ransnational</a:t>
            </a:r>
            <a:r>
              <a:rPr lang="en-US" b="1" dirty="0" smtClean="0"/>
              <a:t> </a:t>
            </a:r>
            <a:r>
              <a:rPr lang="tr-TR" b="1" dirty="0"/>
              <a:t>P</a:t>
            </a:r>
            <a:r>
              <a:rPr lang="en-US" b="1" dirty="0" err="1" smtClean="0"/>
              <a:t>roject</a:t>
            </a:r>
            <a:r>
              <a:rPr lang="en-US" b="1" dirty="0" smtClean="0"/>
              <a:t> </a:t>
            </a:r>
            <a:r>
              <a:rPr lang="tr-TR" b="1" dirty="0"/>
              <a:t>M</a:t>
            </a:r>
            <a:r>
              <a:rPr lang="en-US" b="1" dirty="0" err="1" smtClean="0"/>
              <a:t>eeting</a:t>
            </a:r>
            <a:r>
              <a:rPr lang="tr-TR" dirty="0"/>
              <a:t>: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</a:t>
            </a:r>
            <a:r>
              <a:rPr lang="tr-TR" dirty="0" err="1" smtClean="0"/>
              <a:t>rst</a:t>
            </a:r>
            <a:r>
              <a:rPr lang="en-US" dirty="0" smtClean="0"/>
              <a:t> </a:t>
            </a:r>
            <a:r>
              <a:rPr lang="en-US" dirty="0"/>
              <a:t>Transnational project meeting will take place in November 2019 - </a:t>
            </a:r>
            <a:r>
              <a:rPr lang="en-US" dirty="0" err="1"/>
              <a:t>Rezekne</a:t>
            </a:r>
            <a:r>
              <a:rPr lang="en-US" dirty="0"/>
              <a:t>-Latvıa for 3 days with </a:t>
            </a:r>
            <a:r>
              <a:rPr lang="en-US" dirty="0" smtClean="0"/>
              <a:t>2</a:t>
            </a:r>
            <a:r>
              <a:rPr lang="tr-TR" dirty="0" smtClean="0"/>
              <a:t> </a:t>
            </a:r>
            <a:r>
              <a:rPr lang="en-US" dirty="0" smtClean="0"/>
              <a:t>participants </a:t>
            </a:r>
            <a:r>
              <a:rPr lang="en-US" dirty="0"/>
              <a:t>from each partner </a:t>
            </a:r>
            <a:r>
              <a:rPr lang="en-US" dirty="0" err="1"/>
              <a:t>organization.But</a:t>
            </a:r>
            <a:r>
              <a:rPr lang="en-US" dirty="0"/>
              <a:t> Coordinator institution Antalya directorate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tr-TR" dirty="0" err="1" smtClean="0"/>
              <a:t>education</a:t>
            </a:r>
            <a:r>
              <a:rPr lang="tr-TR" dirty="0" smtClean="0"/>
              <a:t> </a:t>
            </a:r>
            <a:r>
              <a:rPr lang="tr-TR" dirty="0" err="1"/>
              <a:t>with</a:t>
            </a:r>
            <a:r>
              <a:rPr lang="tr-TR" dirty="0"/>
              <a:t> 4 </a:t>
            </a:r>
            <a:r>
              <a:rPr lang="tr-TR" dirty="0" err="1"/>
              <a:t>participants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en-US" dirty="0" smtClean="0"/>
              <a:t>2</a:t>
            </a:r>
            <a:r>
              <a:rPr lang="tr-TR" dirty="0" err="1" smtClean="0"/>
              <a:t>nd</a:t>
            </a:r>
            <a:r>
              <a:rPr lang="en-US" dirty="0" smtClean="0"/>
              <a:t> </a:t>
            </a:r>
            <a:r>
              <a:rPr lang="en-US" dirty="0"/>
              <a:t>Transnational project meeting will take place in May 2021- </a:t>
            </a:r>
            <a:r>
              <a:rPr lang="en-US" dirty="0" err="1"/>
              <a:t>Rhodos</a:t>
            </a:r>
            <a:r>
              <a:rPr lang="en-US" dirty="0"/>
              <a:t>, Greece for 3 days with </a:t>
            </a:r>
            <a:r>
              <a:rPr lang="en-US" dirty="0" smtClean="0"/>
              <a:t>2</a:t>
            </a:r>
            <a:r>
              <a:rPr lang="tr-TR" dirty="0" smtClean="0"/>
              <a:t> </a:t>
            </a:r>
            <a:r>
              <a:rPr lang="en-US" dirty="0" smtClean="0"/>
              <a:t>participants </a:t>
            </a:r>
            <a:r>
              <a:rPr lang="en-US" dirty="0"/>
              <a:t>from each partner organization. But Coordinator institution Antalya directorate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tr-TR" dirty="0" err="1" smtClean="0"/>
              <a:t>education</a:t>
            </a:r>
            <a:r>
              <a:rPr lang="tr-TR" dirty="0" smtClean="0"/>
              <a:t> </a:t>
            </a:r>
            <a:r>
              <a:rPr lang="tr-TR" dirty="0" err="1"/>
              <a:t>with</a:t>
            </a:r>
            <a:r>
              <a:rPr lang="tr-TR" dirty="0"/>
              <a:t> 4 </a:t>
            </a:r>
            <a:r>
              <a:rPr lang="tr-TR" dirty="0" err="1"/>
              <a:t>participants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25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1637732"/>
            <a:ext cx="12192000" cy="46106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first activity will initiate with the </a:t>
            </a:r>
            <a:r>
              <a:rPr lang="en-US" b="1" dirty="0"/>
              <a:t>1st Transnational Project Meeting </a:t>
            </a:r>
            <a:r>
              <a:rPr lang="en-US" dirty="0"/>
              <a:t>in November 2019 - </a:t>
            </a:r>
            <a:r>
              <a:rPr lang="en-US" dirty="0" err="1" smtClean="0"/>
              <a:t>Rezekne</a:t>
            </a:r>
            <a:r>
              <a:rPr lang="en-US" dirty="0" smtClean="0"/>
              <a:t>-Latvıa</a:t>
            </a:r>
            <a:r>
              <a:rPr lang="en-US" dirty="0"/>
              <a:t>. In this meeting, the project partners will discuss the following issues for </a:t>
            </a:r>
            <a:r>
              <a:rPr lang="en-US" dirty="0" smtClean="0"/>
              <a:t>subsequent</a:t>
            </a:r>
            <a:r>
              <a:rPr lang="tr-TR" dirty="0" smtClean="0"/>
              <a:t> </a:t>
            </a:r>
            <a:r>
              <a:rPr lang="tr-TR" dirty="0" err="1" smtClean="0"/>
              <a:t>preparation</a:t>
            </a:r>
            <a:r>
              <a:rPr lang="tr-TR" dirty="0"/>
              <a:t>:</a:t>
            </a:r>
          </a:p>
          <a:p>
            <a:r>
              <a:rPr lang="en-US" dirty="0"/>
              <a:t>a. Project Management Plan, Preparing a common understanding of STEM education, identify the</a:t>
            </a:r>
          </a:p>
          <a:p>
            <a:pPr marL="0" indent="0">
              <a:buNone/>
            </a:pPr>
            <a:r>
              <a:rPr lang="en-US" dirty="0"/>
              <a:t>context of the training of teachers, the basic principles, methods and strategies for developing the</a:t>
            </a:r>
          </a:p>
          <a:p>
            <a:pPr marL="0" indent="0">
              <a:buNone/>
            </a:pPr>
            <a:r>
              <a:rPr lang="en-US" dirty="0"/>
              <a:t>action plan in order to address all workshops and activities in two years;</a:t>
            </a:r>
          </a:p>
          <a:p>
            <a:r>
              <a:rPr lang="tr-TR" dirty="0"/>
              <a:t>b. Project </a:t>
            </a:r>
            <a:r>
              <a:rPr lang="tr-TR" dirty="0" err="1"/>
              <a:t>Scope</a:t>
            </a:r>
            <a:r>
              <a:rPr lang="tr-TR" dirty="0"/>
              <a:t>;</a:t>
            </a:r>
          </a:p>
          <a:p>
            <a:r>
              <a:rPr lang="en-US" dirty="0"/>
              <a:t>c. Cooperation Arrangements (Project Roles and Responsibilities)</a:t>
            </a:r>
          </a:p>
          <a:p>
            <a:r>
              <a:rPr lang="tr-TR" dirty="0"/>
              <a:t>d. Project Finance Plan</a:t>
            </a:r>
          </a:p>
          <a:p>
            <a:r>
              <a:rPr lang="en-US" dirty="0"/>
              <a:t>e. Project Risk Management Plan</a:t>
            </a:r>
          </a:p>
          <a:p>
            <a:r>
              <a:rPr lang="tr-TR" dirty="0"/>
              <a:t>f. </a:t>
            </a:r>
            <a:r>
              <a:rPr lang="tr-TR" dirty="0" err="1"/>
              <a:t>Dissemination</a:t>
            </a:r>
            <a:r>
              <a:rPr lang="tr-TR" dirty="0"/>
              <a:t> Plan</a:t>
            </a:r>
          </a:p>
          <a:p>
            <a:r>
              <a:rPr lang="en-US" dirty="0"/>
              <a:t>g. What can be done to make the project activities further</a:t>
            </a:r>
          </a:p>
          <a:p>
            <a:r>
              <a:rPr lang="tr-TR" dirty="0"/>
              <a:t>h.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activities</a:t>
            </a:r>
            <a:r>
              <a:rPr lang="tr-TR" dirty="0"/>
              <a:t> plan</a:t>
            </a:r>
            <a:r>
              <a:rPr lang="tr-TR" dirty="0" smtClean="0"/>
              <a:t>;</a:t>
            </a:r>
          </a:p>
          <a:p>
            <a:r>
              <a:rPr lang="en-US" dirty="0" err="1"/>
              <a:t>ı</a:t>
            </a:r>
            <a:r>
              <a:rPr lang="en-US" dirty="0"/>
              <a:t>. The roles and tasks of each institution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9449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1665028"/>
            <a:ext cx="12192000" cy="45833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2.Transnational Meeting (May 2021- </a:t>
            </a:r>
            <a:r>
              <a:rPr lang="en-US" dirty="0" err="1"/>
              <a:t>Rhodos</a:t>
            </a:r>
            <a:r>
              <a:rPr lang="en-US" dirty="0"/>
              <a:t>, Greece): Monitoring evaluation of the activities,</a:t>
            </a:r>
          </a:p>
          <a:p>
            <a:pPr marL="0" indent="0">
              <a:buNone/>
            </a:pPr>
            <a:r>
              <a:rPr lang="en-US" dirty="0"/>
              <a:t>evaluation of the web site and FB page, evaluation of the research and need </a:t>
            </a:r>
            <a:r>
              <a:rPr lang="en-US" dirty="0" err="1"/>
              <a:t>analysis,.Writing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mid-term </a:t>
            </a:r>
            <a:r>
              <a:rPr lang="en-US" dirty="0"/>
              <a:t>report. To monitor, dissemination and sustainability of the project, and particularly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assess </a:t>
            </a:r>
            <a:r>
              <a:rPr lang="en-US" dirty="0"/>
              <a:t>the data which would be obtained in the project a second transnational meeting has </a:t>
            </a:r>
            <a:r>
              <a:rPr lang="en-US" dirty="0" smtClean="0"/>
              <a:t>been</a:t>
            </a:r>
            <a:r>
              <a:rPr lang="tr-TR" dirty="0" smtClean="0"/>
              <a:t> </a:t>
            </a:r>
            <a:r>
              <a:rPr lang="en-US" dirty="0" smtClean="0"/>
              <a:t>planned </a:t>
            </a:r>
            <a:r>
              <a:rPr lang="en-US" dirty="0"/>
              <a:t>in Greece in May 2020. 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2.TPM </a:t>
            </a:r>
            <a:r>
              <a:rPr lang="tr-TR" b="1" dirty="0" err="1"/>
              <a:t>discuss</a:t>
            </a:r>
            <a:r>
              <a:rPr lang="tr-TR" b="1" dirty="0"/>
              <a:t> </a:t>
            </a:r>
            <a:r>
              <a:rPr lang="tr-TR" b="1" dirty="0" err="1"/>
              <a:t>issues</a:t>
            </a:r>
            <a:r>
              <a:rPr lang="tr-TR" b="1" dirty="0"/>
              <a:t>:</a:t>
            </a:r>
          </a:p>
          <a:p>
            <a:r>
              <a:rPr lang="tr-TR" dirty="0" err="1"/>
              <a:t>a.Evaluation</a:t>
            </a:r>
            <a:r>
              <a:rPr lang="tr-TR" dirty="0"/>
              <a:t> of </a:t>
            </a:r>
            <a:r>
              <a:rPr lang="tr-TR" dirty="0" err="1"/>
              <a:t>project</a:t>
            </a:r>
            <a:endParaRPr lang="tr-TR" dirty="0"/>
          </a:p>
          <a:p>
            <a:r>
              <a:rPr lang="en-US" dirty="0" err="1"/>
              <a:t>b.Evaluation</a:t>
            </a:r>
            <a:r>
              <a:rPr lang="en-US" dirty="0"/>
              <a:t> of STEM guide handbook and module</a:t>
            </a:r>
          </a:p>
          <a:p>
            <a:r>
              <a:rPr lang="tr-TR" dirty="0" err="1"/>
              <a:t>c.impact</a:t>
            </a:r>
            <a:r>
              <a:rPr lang="tr-TR" dirty="0"/>
              <a:t> of </a:t>
            </a:r>
            <a:r>
              <a:rPr lang="tr-TR" dirty="0" err="1"/>
              <a:t>surveys</a:t>
            </a:r>
            <a:endParaRPr lang="tr-TR" dirty="0"/>
          </a:p>
          <a:p>
            <a:r>
              <a:rPr lang="tr-TR" dirty="0" err="1"/>
              <a:t>d.Sustainability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  <a:p>
            <a:r>
              <a:rPr lang="tr-TR" dirty="0" err="1"/>
              <a:t>e.General</a:t>
            </a:r>
            <a:r>
              <a:rPr lang="tr-TR" dirty="0"/>
              <a:t> </a:t>
            </a:r>
            <a:r>
              <a:rPr lang="tr-TR" dirty="0" err="1"/>
              <a:t>evaluation</a:t>
            </a:r>
            <a:endParaRPr lang="tr-TR" dirty="0"/>
          </a:p>
          <a:p>
            <a:r>
              <a:rPr lang="tr-TR" dirty="0" err="1"/>
              <a:t>f.data</a:t>
            </a:r>
            <a:r>
              <a:rPr lang="tr-TR" dirty="0"/>
              <a:t> </a:t>
            </a:r>
            <a:r>
              <a:rPr lang="tr-TR" dirty="0" err="1"/>
              <a:t>collection</a:t>
            </a:r>
            <a:endParaRPr lang="tr-TR" dirty="0"/>
          </a:p>
          <a:p>
            <a:r>
              <a:rPr lang="tr-TR" dirty="0" err="1"/>
              <a:t>g.Writing</a:t>
            </a:r>
            <a:r>
              <a:rPr lang="tr-TR" dirty="0"/>
              <a:t> a final </a:t>
            </a:r>
            <a:r>
              <a:rPr lang="tr-TR" dirty="0" err="1"/>
              <a:t>report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4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1583139"/>
            <a:ext cx="12191999" cy="4501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Activity </a:t>
            </a:r>
            <a:r>
              <a:rPr lang="tr-TR" b="1" dirty="0" err="1"/>
              <a:t>Details</a:t>
            </a:r>
            <a:r>
              <a:rPr lang="tr-TR" b="1" dirty="0"/>
              <a:t> (C1</a:t>
            </a:r>
            <a:r>
              <a:rPr lang="tr-TR" b="1" dirty="0" smtClean="0"/>
              <a:t>) (</a:t>
            </a:r>
            <a:r>
              <a:rPr lang="en-US" b="1" dirty="0"/>
              <a:t>Training of trainers in STEM </a:t>
            </a:r>
            <a:r>
              <a:rPr lang="en-US" b="1" dirty="0" smtClean="0"/>
              <a:t>education</a:t>
            </a:r>
            <a:r>
              <a:rPr lang="tr-TR" b="1" dirty="0" smtClean="0"/>
              <a:t>) </a:t>
            </a:r>
          </a:p>
          <a:p>
            <a:pPr marL="0" indent="0">
              <a:buNone/>
            </a:pPr>
            <a:r>
              <a:rPr lang="tr-TR" sz="1900" b="1" dirty="0" err="1"/>
              <a:t>Leading</a:t>
            </a:r>
            <a:r>
              <a:rPr lang="tr-TR" sz="1900" b="1" dirty="0"/>
              <a:t> </a:t>
            </a:r>
            <a:r>
              <a:rPr lang="tr-TR" sz="1900" b="1" dirty="0" err="1" smtClean="0"/>
              <a:t>Organisation</a:t>
            </a:r>
            <a:r>
              <a:rPr lang="tr-TR" sz="1900" b="1" dirty="0" smtClean="0"/>
              <a:t> ANTALYA DIRECTORATE OF EDUCATION</a:t>
            </a:r>
          </a:p>
          <a:p>
            <a:r>
              <a:rPr lang="en-US" dirty="0"/>
              <a:t>After the first TPM in Latvia, in the light of the constituting of the common understanding </a:t>
            </a:r>
            <a:r>
              <a:rPr lang="en-US" dirty="0" smtClean="0"/>
              <a:t>towards</a:t>
            </a:r>
            <a:r>
              <a:rPr lang="tr-TR" dirty="0" smtClean="0"/>
              <a:t> </a:t>
            </a:r>
            <a:r>
              <a:rPr lang="en-US" dirty="0" smtClean="0"/>
              <a:t>STEM </a:t>
            </a:r>
            <a:r>
              <a:rPr lang="en-US" dirty="0"/>
              <a:t>education, we will organize the “Training of trainers in STEM education” course </a:t>
            </a:r>
            <a:endParaRPr lang="tr-TR" dirty="0" smtClean="0"/>
          </a:p>
          <a:p>
            <a:r>
              <a:rPr lang="en-US" dirty="0" smtClean="0"/>
              <a:t>Participants </a:t>
            </a:r>
            <a:r>
              <a:rPr lang="en-US" dirty="0"/>
              <a:t>of the activity: 4 teachers from partner schools and 4 teachers from educational </a:t>
            </a:r>
            <a:r>
              <a:rPr lang="en-US" dirty="0" smtClean="0"/>
              <a:t>directory</a:t>
            </a:r>
            <a:r>
              <a:rPr lang="tr-TR" dirty="0" smtClean="0"/>
              <a:t> </a:t>
            </a:r>
            <a:r>
              <a:rPr lang="en-US" dirty="0" smtClean="0"/>
              <a:t>2 </a:t>
            </a:r>
            <a:r>
              <a:rPr lang="en-US" dirty="0"/>
              <a:t>academics and lecturer from partner </a:t>
            </a:r>
            <a:r>
              <a:rPr lang="en-US" dirty="0" smtClean="0"/>
              <a:t>universities</a:t>
            </a:r>
            <a:endParaRPr lang="tr-TR" dirty="0" smtClean="0"/>
          </a:p>
          <a:p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activity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b="1" dirty="0" smtClean="0"/>
              <a:t>5 </a:t>
            </a:r>
            <a:r>
              <a:rPr lang="tr-TR" b="1" dirty="0" err="1" smtClean="0"/>
              <a:t>days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/>
              <a:t>The results of the activity:</a:t>
            </a:r>
          </a:p>
          <a:p>
            <a:r>
              <a:rPr lang="en-US" dirty="0"/>
              <a:t>-A report will be published regarding the course( context, effect, attendants impression about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Techer</a:t>
            </a:r>
            <a:r>
              <a:rPr lang="tr-TR" dirty="0" smtClean="0"/>
              <a:t> </a:t>
            </a:r>
            <a:r>
              <a:rPr lang="tr-TR" dirty="0" err="1" smtClean="0"/>
              <a:t>training</a:t>
            </a:r>
            <a:r>
              <a:rPr lang="tr-TR" dirty="0" smtClean="0"/>
              <a:t> </a:t>
            </a:r>
            <a:r>
              <a:rPr lang="tr-TR" dirty="0" err="1"/>
              <a:t>course</a:t>
            </a:r>
            <a:r>
              <a:rPr lang="tr-TR" dirty="0"/>
              <a:t>)</a:t>
            </a:r>
          </a:p>
          <a:p>
            <a:r>
              <a:rPr lang="en-US" dirty="0"/>
              <a:t>-developed STEM unit/lesson and activity plans designed by attendants</a:t>
            </a:r>
          </a:p>
          <a:p>
            <a:r>
              <a:rPr lang="tr-TR" dirty="0"/>
              <a:t>-</a:t>
            </a:r>
            <a:r>
              <a:rPr lang="tr-TR" dirty="0" err="1"/>
              <a:t>Certification</a:t>
            </a:r>
            <a:r>
              <a:rPr lang="tr-TR" dirty="0"/>
              <a:t> of </a:t>
            </a:r>
            <a:r>
              <a:rPr lang="tr-TR" dirty="0" err="1"/>
              <a:t>participants</a:t>
            </a:r>
            <a:r>
              <a:rPr lang="tr-TR" dirty="0"/>
              <a:t> (</a:t>
            </a:r>
            <a:r>
              <a:rPr lang="tr-TR" dirty="0" err="1"/>
              <a:t>Europass</a:t>
            </a:r>
            <a:r>
              <a:rPr lang="tr-TR" dirty="0"/>
              <a:t>, </a:t>
            </a:r>
            <a:r>
              <a:rPr lang="tr-TR" dirty="0" err="1"/>
              <a:t>Participation</a:t>
            </a:r>
            <a:r>
              <a:rPr lang="tr-TR" dirty="0"/>
              <a:t> of </a:t>
            </a:r>
            <a:r>
              <a:rPr lang="tr-TR" dirty="0" err="1"/>
              <a:t>Attendance</a:t>
            </a:r>
            <a:r>
              <a:rPr lang="tr-TR" dirty="0"/>
              <a:t>, </a:t>
            </a:r>
            <a:r>
              <a:rPr lang="tr-TR" dirty="0" err="1"/>
              <a:t>certification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 smtClean="0"/>
              <a:t>Educational</a:t>
            </a:r>
            <a:r>
              <a:rPr lang="tr-TR" dirty="0"/>
              <a:t> </a:t>
            </a:r>
            <a:r>
              <a:rPr lang="tr-TR" dirty="0" smtClean="0"/>
              <a:t>Directory </a:t>
            </a:r>
            <a:r>
              <a:rPr lang="tr-TR" dirty="0"/>
              <a:t>of Antalya)</a:t>
            </a:r>
          </a:p>
          <a:p>
            <a:r>
              <a:rPr lang="en-US" dirty="0"/>
              <a:t>-Educational documents for teachers (Presentation and workshop documents)</a:t>
            </a:r>
            <a:endParaRPr lang="tr-TR" dirty="0" smtClean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2880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1651380"/>
            <a:ext cx="12192000" cy="4597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smtClean="0"/>
              <a:t>Activity </a:t>
            </a:r>
            <a:r>
              <a:rPr lang="tr-TR" b="1" dirty="0" err="1"/>
              <a:t>Details</a:t>
            </a:r>
            <a:r>
              <a:rPr lang="tr-TR" b="1" dirty="0"/>
              <a:t> (C2</a:t>
            </a:r>
            <a:r>
              <a:rPr lang="tr-TR" b="1" dirty="0" smtClean="0"/>
              <a:t>) (</a:t>
            </a:r>
            <a:r>
              <a:rPr lang="en-US" b="1" dirty="0"/>
              <a:t>Training of trainers in out of school context in STEM </a:t>
            </a:r>
            <a:r>
              <a:rPr lang="en-US" b="1" dirty="0" smtClean="0"/>
              <a:t>education</a:t>
            </a:r>
            <a:r>
              <a:rPr lang="tr-TR" b="1" dirty="0" smtClean="0"/>
              <a:t>)</a:t>
            </a:r>
          </a:p>
          <a:p>
            <a:pPr marL="0" indent="0">
              <a:buNone/>
            </a:pPr>
            <a:r>
              <a:rPr lang="tr-TR" b="1" dirty="0" err="1"/>
              <a:t>Leading</a:t>
            </a:r>
            <a:r>
              <a:rPr lang="tr-TR" b="1" dirty="0"/>
              <a:t> </a:t>
            </a:r>
            <a:r>
              <a:rPr lang="tr-TR" b="1" dirty="0" err="1" smtClean="0"/>
              <a:t>Organisation</a:t>
            </a:r>
            <a:r>
              <a:rPr lang="tr-TR" b="1" dirty="0" smtClean="0"/>
              <a:t> </a:t>
            </a:r>
            <a:r>
              <a:rPr lang="pl-PL" b="1" dirty="0"/>
              <a:t>WYZSZA SZKOLA BIZNESU I NAUK O ZDROWIU</a:t>
            </a:r>
            <a:endParaRPr lang="tr-TR" b="1" dirty="0" smtClean="0"/>
          </a:p>
          <a:p>
            <a:r>
              <a:rPr lang="en-US" dirty="0"/>
              <a:t>The activity designed for teachers to enable them to design STEM lessons in out-of-school </a:t>
            </a:r>
            <a:r>
              <a:rPr lang="en-US" dirty="0" smtClean="0"/>
              <a:t>settings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science museum, industrial area, aquarium and natural </a:t>
            </a:r>
            <a:r>
              <a:rPr lang="en-US" dirty="0" smtClean="0"/>
              <a:t>ecosystems.</a:t>
            </a:r>
            <a:r>
              <a:rPr lang="tr-TR" dirty="0" smtClean="0"/>
              <a:t> </a:t>
            </a:r>
            <a:r>
              <a:rPr lang="en-US" dirty="0" smtClean="0"/>
              <a:t>Attendants </a:t>
            </a:r>
            <a:r>
              <a:rPr lang="en-US" dirty="0"/>
              <a:t>will find a chance to develop </a:t>
            </a:r>
            <a:r>
              <a:rPr lang="en-US" dirty="0" smtClean="0"/>
              <a:t>STEM</a:t>
            </a:r>
            <a:r>
              <a:rPr lang="tr-TR" dirty="0" smtClean="0"/>
              <a:t> </a:t>
            </a:r>
            <a:r>
              <a:rPr lang="en-US" dirty="0" smtClean="0"/>
              <a:t>lessons </a:t>
            </a:r>
            <a:r>
              <a:rPr lang="en-US" dirty="0"/>
              <a:t>plans and activities in the real-life </a:t>
            </a:r>
            <a:r>
              <a:rPr lang="en-US" dirty="0" smtClean="0"/>
              <a:t>context</a:t>
            </a:r>
            <a:r>
              <a:rPr lang="tr-TR" dirty="0" smtClean="0"/>
              <a:t>.</a:t>
            </a:r>
          </a:p>
          <a:p>
            <a:r>
              <a:rPr lang="en-US" dirty="0"/>
              <a:t>Participants: 4 teachers (science, math, ICT, technology and design) from the partner schools and </a:t>
            </a:r>
            <a:r>
              <a:rPr lang="en-US" dirty="0" smtClean="0"/>
              <a:t>4</a:t>
            </a:r>
            <a:r>
              <a:rPr lang="tr-TR" dirty="0" smtClean="0"/>
              <a:t> </a:t>
            </a:r>
            <a:r>
              <a:rPr lang="en-US" dirty="0" smtClean="0"/>
              <a:t>teachers </a:t>
            </a:r>
            <a:r>
              <a:rPr lang="en-US" dirty="0"/>
              <a:t>(science, math, ICT, technology and design)educational directory, 2 academics/experts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field from the university will attend the activity. Experts/Academics will lead the teachers </a:t>
            </a:r>
            <a:r>
              <a:rPr lang="en-US" dirty="0" smtClean="0"/>
              <a:t>groups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observe the training events. They will be responsible for the training of teachers, evaluating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course </a:t>
            </a:r>
            <a:r>
              <a:rPr lang="en-US" dirty="0"/>
              <a:t>and activities and identifying the most effective STEM education in out-of-school </a:t>
            </a:r>
            <a:r>
              <a:rPr lang="en-US" dirty="0" smtClean="0"/>
              <a:t>context.</a:t>
            </a:r>
            <a:r>
              <a:rPr lang="tr-TR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of the nature of the activity, teachers’ language skills, writing and speaking will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tr-TR" dirty="0" err="1" smtClean="0"/>
              <a:t>considered</a:t>
            </a:r>
            <a:r>
              <a:rPr lang="tr-TR" dirty="0" smtClean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The results of the activity</a:t>
            </a:r>
          </a:p>
          <a:p>
            <a:r>
              <a:rPr lang="en-US" dirty="0"/>
              <a:t>- Lesson plans by attendants about STEM education in out of school contexts.</a:t>
            </a:r>
          </a:p>
          <a:p>
            <a:r>
              <a:rPr lang="en-US" dirty="0"/>
              <a:t>- Report on the course including attendants impression</a:t>
            </a:r>
          </a:p>
          <a:p>
            <a:r>
              <a:rPr lang="tr-TR" dirty="0"/>
              <a:t>-</a:t>
            </a:r>
            <a:r>
              <a:rPr lang="tr-TR" dirty="0" err="1"/>
              <a:t>Educational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teachers</a:t>
            </a:r>
            <a:endParaRPr lang="tr-TR" dirty="0"/>
          </a:p>
          <a:p>
            <a:r>
              <a:rPr lang="en-US" dirty="0"/>
              <a:t>-Certification of participants (</a:t>
            </a:r>
            <a:r>
              <a:rPr lang="en-US" dirty="0" err="1"/>
              <a:t>Europass</a:t>
            </a:r>
            <a:r>
              <a:rPr lang="en-US" dirty="0"/>
              <a:t>, the participation of attendance)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1939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1678676"/>
            <a:ext cx="12192000" cy="4569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Activity </a:t>
            </a:r>
            <a:r>
              <a:rPr lang="tr-TR" b="1" dirty="0" err="1"/>
              <a:t>Details</a:t>
            </a:r>
            <a:r>
              <a:rPr lang="tr-TR" b="1" dirty="0"/>
              <a:t> (C3</a:t>
            </a:r>
            <a:r>
              <a:rPr lang="tr-TR" b="1" dirty="0" smtClean="0"/>
              <a:t>) (</a:t>
            </a:r>
            <a:r>
              <a:rPr lang="en-US" b="1" dirty="0"/>
              <a:t>Training of trainers on educational robotic applications in </a:t>
            </a:r>
            <a:r>
              <a:rPr lang="en-US" b="1" dirty="0" smtClean="0"/>
              <a:t>STEM</a:t>
            </a:r>
            <a:r>
              <a:rPr lang="tr-TR" b="1" dirty="0" smtClean="0"/>
              <a:t>)</a:t>
            </a:r>
          </a:p>
          <a:p>
            <a:pPr marL="0" indent="0">
              <a:buNone/>
            </a:pPr>
            <a:r>
              <a:rPr lang="tr-TR" b="1" dirty="0" err="1"/>
              <a:t>Leading</a:t>
            </a:r>
            <a:r>
              <a:rPr lang="tr-TR" b="1" dirty="0"/>
              <a:t> </a:t>
            </a:r>
            <a:r>
              <a:rPr lang="tr-TR" b="1" dirty="0" err="1" smtClean="0"/>
              <a:t>Organisation</a:t>
            </a:r>
            <a:r>
              <a:rPr lang="tr-TR" b="1" dirty="0" smtClean="0"/>
              <a:t> </a:t>
            </a:r>
            <a:r>
              <a:rPr lang="tr-TR" b="1" dirty="0" err="1"/>
              <a:t>Peipsiääre</a:t>
            </a:r>
            <a:r>
              <a:rPr lang="tr-TR" b="1" dirty="0"/>
              <a:t> </a:t>
            </a:r>
            <a:r>
              <a:rPr lang="tr-TR" b="1" dirty="0" err="1"/>
              <a:t>V</a:t>
            </a:r>
            <a:r>
              <a:rPr lang="tr-TR" b="1" dirty="0" err="1" smtClean="0"/>
              <a:t>ald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activity</a:t>
            </a:r>
            <a:r>
              <a:rPr lang="tr-TR" b="1" dirty="0"/>
              <a:t> </a:t>
            </a:r>
            <a:r>
              <a:rPr lang="tr-TR" b="1" dirty="0" err="1"/>
              <a:t>aims</a:t>
            </a:r>
            <a:r>
              <a:rPr lang="tr-TR" b="1" dirty="0"/>
              <a:t> </a:t>
            </a:r>
            <a:r>
              <a:rPr lang="tr-TR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we prefer to use the term “</a:t>
            </a:r>
            <a:r>
              <a:rPr lang="en-US" b="1" dirty="0"/>
              <a:t>educational robotics</a:t>
            </a:r>
            <a:r>
              <a:rPr lang="en-US" dirty="0"/>
              <a:t>” instead of </a:t>
            </a:r>
            <a:r>
              <a:rPr lang="en-US" dirty="0" smtClean="0"/>
              <a:t>robotic</a:t>
            </a:r>
            <a:r>
              <a:rPr lang="tr-TR" dirty="0" smtClean="0"/>
              <a:t> </a:t>
            </a:r>
            <a:r>
              <a:rPr lang="tr-TR" dirty="0" err="1" smtClean="0"/>
              <a:t>applications</a:t>
            </a:r>
            <a:r>
              <a:rPr lang="tr-TR" dirty="0"/>
              <a:t>.</a:t>
            </a:r>
            <a:endParaRPr lang="tr-TR" b="1" dirty="0"/>
          </a:p>
          <a:p>
            <a:r>
              <a:rPr lang="en-US" dirty="0"/>
              <a:t>- To encourage and support teachers to introduce robotic and computational thinking as part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curriculum </a:t>
            </a:r>
            <a:r>
              <a:rPr lang="en-US" dirty="0"/>
              <a:t>to better equip pupils to develop the skills needed by the European labor market.</a:t>
            </a:r>
          </a:p>
          <a:p>
            <a:r>
              <a:rPr lang="en-US" dirty="0"/>
              <a:t>-To broaden teachers’ digital skills base and enhance their professional competence</a:t>
            </a:r>
          </a:p>
          <a:p>
            <a:r>
              <a:rPr lang="en-US" dirty="0"/>
              <a:t>-To show how entrepreneurial skills can be developed and integrated with programming skills</a:t>
            </a:r>
          </a:p>
          <a:p>
            <a:r>
              <a:rPr lang="en-US" dirty="0"/>
              <a:t>-To establish a dialogue between teachers and programmers, teachers and resource </a:t>
            </a:r>
            <a:r>
              <a:rPr lang="en-US" dirty="0" smtClean="0"/>
              <a:t>producers,</a:t>
            </a:r>
            <a:r>
              <a:rPr lang="tr-TR" dirty="0" smtClean="0"/>
              <a:t> </a:t>
            </a:r>
            <a:r>
              <a:rPr lang="en-US" dirty="0" smtClean="0"/>
              <a:t>teachers </a:t>
            </a:r>
            <a:r>
              <a:rPr lang="en-US" dirty="0"/>
              <a:t>and </a:t>
            </a:r>
            <a:r>
              <a:rPr lang="en-US" dirty="0" err="1"/>
              <a:t>organisations</a:t>
            </a:r>
            <a:r>
              <a:rPr lang="en-US" dirty="0"/>
              <a:t> involved in teaching coding, Robotic and to act as an agency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exchanges </a:t>
            </a:r>
            <a:r>
              <a:rPr lang="en-US" dirty="0"/>
              <a:t>of curricula, ideas, and practice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Participants:</a:t>
            </a:r>
            <a:r>
              <a:rPr lang="en-US" dirty="0"/>
              <a:t> 4 teachers ( science, math, ICT and technology, and design) from each partner schools</a:t>
            </a:r>
          </a:p>
          <a:p>
            <a:pPr marL="0" indent="0">
              <a:buNone/>
            </a:pPr>
            <a:r>
              <a:rPr lang="en-US" dirty="0"/>
              <a:t>and 4 teachers ( science, math, ICT and technology and design) educational institutions, and </a:t>
            </a:r>
            <a:r>
              <a:rPr lang="en-US" dirty="0" smtClean="0"/>
              <a:t>2</a:t>
            </a:r>
            <a:r>
              <a:rPr lang="tr-TR" dirty="0" smtClean="0"/>
              <a:t> </a:t>
            </a:r>
            <a:r>
              <a:rPr lang="en-US" dirty="0" smtClean="0"/>
              <a:t>experts </a:t>
            </a:r>
            <a:r>
              <a:rPr lang="en-US" dirty="0"/>
              <a:t>from each partner university.</a:t>
            </a:r>
            <a:endParaRPr lang="tr-TR" dirty="0" smtClean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7204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1705970"/>
            <a:ext cx="12192000" cy="4542430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Activity </a:t>
            </a:r>
            <a:r>
              <a:rPr lang="tr-TR" b="1" dirty="0" err="1"/>
              <a:t>Details</a:t>
            </a:r>
            <a:r>
              <a:rPr lang="tr-TR" b="1" dirty="0"/>
              <a:t> (C4</a:t>
            </a:r>
            <a:r>
              <a:rPr lang="tr-TR" b="1" dirty="0" smtClean="0"/>
              <a:t>) (</a:t>
            </a:r>
            <a:r>
              <a:rPr lang="en-US" b="1" dirty="0"/>
              <a:t>Creating a STEM Education Handbook: Teacher's </a:t>
            </a:r>
            <a:r>
              <a:rPr lang="en-US" b="1" dirty="0" smtClean="0"/>
              <a:t>Guide</a:t>
            </a:r>
            <a:r>
              <a:rPr lang="tr-TR" b="1" dirty="0" smtClean="0"/>
              <a:t>)</a:t>
            </a:r>
          </a:p>
          <a:p>
            <a:pPr marL="0" indent="0">
              <a:buNone/>
            </a:pPr>
            <a:r>
              <a:rPr lang="tr-TR" b="1" dirty="0" err="1"/>
              <a:t>Leading</a:t>
            </a:r>
            <a:r>
              <a:rPr lang="tr-TR" b="1" dirty="0"/>
              <a:t> </a:t>
            </a:r>
            <a:r>
              <a:rPr lang="tr-TR" b="1" dirty="0" err="1" smtClean="0"/>
              <a:t>Organisation</a:t>
            </a:r>
            <a:r>
              <a:rPr lang="tr-TR" b="1" dirty="0" smtClean="0"/>
              <a:t> </a:t>
            </a:r>
            <a:r>
              <a:rPr lang="tr-TR" b="1" dirty="0"/>
              <a:t>REZEKNE CITY EDUCATION DEPARTMENT</a:t>
            </a:r>
            <a:endParaRPr lang="tr-TR" b="1" dirty="0" smtClean="0"/>
          </a:p>
          <a:p>
            <a:r>
              <a:rPr lang="en-US" b="1" dirty="0" smtClean="0"/>
              <a:t>STEM </a:t>
            </a:r>
            <a:r>
              <a:rPr lang="en-US" b="1" dirty="0"/>
              <a:t>Education Handbook</a:t>
            </a:r>
            <a:r>
              <a:rPr lang="en-US" dirty="0"/>
              <a:t>: </a:t>
            </a:r>
            <a:r>
              <a:rPr lang="en-US" dirty="0" smtClean="0"/>
              <a:t>Teacher's</a:t>
            </a:r>
            <a:r>
              <a:rPr lang="tr-TR" dirty="0" smtClean="0"/>
              <a:t> </a:t>
            </a:r>
            <a:r>
              <a:rPr lang="en-US" dirty="0" smtClean="0"/>
              <a:t>Guide </a:t>
            </a:r>
            <a:r>
              <a:rPr lang="en-US" dirty="0"/>
              <a:t>for teachers’ to meet teachers' needs and published bilingually. The book will be </a:t>
            </a:r>
            <a:r>
              <a:rPr lang="tr-TR" dirty="0" err="1"/>
              <a:t>displayed</a:t>
            </a:r>
            <a:r>
              <a:rPr lang="tr-TR" dirty="0"/>
              <a:t> on Project </a:t>
            </a:r>
            <a:r>
              <a:rPr lang="tr-TR" dirty="0" err="1"/>
              <a:t>webpage</a:t>
            </a:r>
            <a:r>
              <a:rPr lang="en-US" dirty="0"/>
              <a:t> and project results webpage as an open source.</a:t>
            </a:r>
            <a:endParaRPr lang="tr-TR" b="1" dirty="0" smtClean="0"/>
          </a:p>
          <a:p>
            <a:r>
              <a:rPr lang="en-US" b="1" dirty="0"/>
              <a:t>Participants:</a:t>
            </a:r>
            <a:r>
              <a:rPr lang="en-US" dirty="0"/>
              <a:t> 4 teachers ( science, math, ICT and technology and design) from each partner </a:t>
            </a:r>
            <a:r>
              <a:rPr lang="en-US" dirty="0" smtClean="0"/>
              <a:t>schools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4 teachers ( science, math, ICT and technology and design) educational institutions, and </a:t>
            </a:r>
            <a:r>
              <a:rPr lang="en-US" dirty="0" smtClean="0"/>
              <a:t>2</a:t>
            </a:r>
            <a:r>
              <a:rPr lang="tr-TR" dirty="0" smtClean="0"/>
              <a:t> </a:t>
            </a:r>
            <a:r>
              <a:rPr lang="en-US" dirty="0" smtClean="0"/>
              <a:t>experts </a:t>
            </a:r>
            <a:r>
              <a:rPr lang="en-US" dirty="0"/>
              <a:t>from each partner university and will meet in Latvia in order to create a STEM </a:t>
            </a:r>
            <a:r>
              <a:rPr lang="en-US" dirty="0" smtClean="0"/>
              <a:t>guide</a:t>
            </a:r>
            <a:r>
              <a:rPr lang="tr-TR" dirty="0" smtClean="0"/>
              <a:t> </a:t>
            </a:r>
            <a:r>
              <a:rPr lang="tr-TR" dirty="0" err="1" smtClean="0"/>
              <a:t>handbook</a:t>
            </a:r>
            <a:endParaRPr lang="tr-TR" dirty="0" smtClean="0"/>
          </a:p>
          <a:p>
            <a:r>
              <a:rPr lang="en-US" dirty="0"/>
              <a:t>Teachers and experts will be divided into groups in order to work together for creating each chapter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76229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95534" y="1692322"/>
            <a:ext cx="12096466" cy="4556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Activity </a:t>
            </a:r>
            <a:r>
              <a:rPr lang="tr-TR" b="1" dirty="0" err="1"/>
              <a:t>Details</a:t>
            </a:r>
            <a:r>
              <a:rPr lang="tr-TR" b="1" dirty="0"/>
              <a:t> (C5</a:t>
            </a:r>
            <a:r>
              <a:rPr lang="tr-TR" b="1" dirty="0" smtClean="0"/>
              <a:t>) (</a:t>
            </a:r>
            <a:r>
              <a:rPr lang="en-US" b="1" dirty="0"/>
              <a:t>Creation STEM modules- lessons and activities </a:t>
            </a:r>
            <a:r>
              <a:rPr lang="en-US" b="1" dirty="0" smtClean="0"/>
              <a:t>book</a:t>
            </a:r>
            <a:r>
              <a:rPr lang="tr-TR" b="1" dirty="0" smtClean="0"/>
              <a:t>)</a:t>
            </a:r>
          </a:p>
          <a:p>
            <a:pPr marL="0" indent="0">
              <a:buNone/>
            </a:pPr>
            <a:r>
              <a:rPr lang="tr-TR" b="1" dirty="0" err="1"/>
              <a:t>Leading</a:t>
            </a:r>
            <a:r>
              <a:rPr lang="tr-TR" b="1" dirty="0"/>
              <a:t> </a:t>
            </a:r>
            <a:r>
              <a:rPr lang="tr-TR" b="1" dirty="0" err="1" smtClean="0"/>
              <a:t>Organisation</a:t>
            </a:r>
            <a:r>
              <a:rPr lang="tr-TR" b="1" dirty="0"/>
              <a:t> </a:t>
            </a:r>
            <a:r>
              <a:rPr lang="tr-TR" b="1" dirty="0" err="1" smtClean="0"/>
              <a:t>Inspectoratul</a:t>
            </a:r>
            <a:r>
              <a:rPr lang="tr-TR" b="1" dirty="0" smtClean="0"/>
              <a:t> </a:t>
            </a:r>
            <a:r>
              <a:rPr lang="tr-TR" b="1" dirty="0" err="1"/>
              <a:t>Scolar</a:t>
            </a:r>
            <a:r>
              <a:rPr lang="tr-TR" b="1" dirty="0"/>
              <a:t> </a:t>
            </a:r>
            <a:r>
              <a:rPr lang="tr-TR" b="1" dirty="0" err="1"/>
              <a:t>Judetean</a:t>
            </a:r>
            <a:r>
              <a:rPr lang="tr-TR" b="1" dirty="0"/>
              <a:t> </a:t>
            </a:r>
            <a:r>
              <a:rPr lang="tr-TR" b="1" dirty="0" err="1"/>
              <a:t>Valcea</a:t>
            </a:r>
            <a:endParaRPr lang="tr-TR" b="1" dirty="0" smtClean="0"/>
          </a:p>
          <a:p>
            <a:r>
              <a:rPr lang="en-US" dirty="0"/>
              <a:t>STEM modules for lesson and activities book will be created and published for teachers. Creation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book will be based on teachers activities during the project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Teachers will evaluate the activities and they will choose the best activities in regards to </a:t>
            </a:r>
            <a:r>
              <a:rPr lang="en-US" dirty="0" smtClean="0"/>
              <a:t>STEM</a:t>
            </a:r>
            <a:r>
              <a:rPr lang="tr-TR" dirty="0" smtClean="0"/>
              <a:t> </a:t>
            </a:r>
            <a:r>
              <a:rPr lang="en-US" dirty="0" smtClean="0"/>
              <a:t>education</a:t>
            </a:r>
            <a:r>
              <a:rPr lang="en-US" dirty="0"/>
              <a:t>. Overall of the evaluation process chosen activities will be in the book. In this way,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activity</a:t>
            </a:r>
            <a:r>
              <a:rPr lang="tr-TR" dirty="0" smtClean="0"/>
              <a:t> </a:t>
            </a:r>
            <a:r>
              <a:rPr lang="tr-TR" dirty="0" err="1"/>
              <a:t>aimed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;</a:t>
            </a:r>
          </a:p>
          <a:p>
            <a:pPr marL="0" indent="0">
              <a:buNone/>
            </a:pPr>
            <a:r>
              <a:rPr lang="en-US" dirty="0"/>
              <a:t>-developing teachers competencies on STEM education by the evaluation process.</a:t>
            </a:r>
          </a:p>
          <a:p>
            <a:pPr marL="0" indent="0">
              <a:buNone/>
            </a:pPr>
            <a:r>
              <a:rPr lang="en-US" dirty="0"/>
              <a:t>-providing a guide book for teachers to use in their professional life</a:t>
            </a:r>
          </a:p>
          <a:p>
            <a:r>
              <a:rPr lang="en-US" dirty="0"/>
              <a:t>Teachers will be divided into groups led by academics. They will evaluate developed activities </a:t>
            </a:r>
            <a:r>
              <a:rPr lang="en-US" dirty="0" smtClean="0"/>
              <a:t>during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project and the book will be created by chosen activities.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913516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780430" y="1965278"/>
            <a:ext cx="6269423" cy="4283121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800" b="1" dirty="0" smtClean="0"/>
              <a:t>THANK YOU…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49039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2830" y="2006221"/>
            <a:ext cx="12069170" cy="30025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b="1" dirty="0" smtClean="0"/>
              <a:t>PROJECT AIM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project aims to develop teachers’ and educators’ competences - especially integrated </a:t>
            </a:r>
            <a:r>
              <a:rPr lang="en-US" sz="2400" dirty="0" smtClean="0"/>
              <a:t>STEM(science</a:t>
            </a:r>
            <a:r>
              <a:rPr lang="en-US" sz="2400" dirty="0"/>
              <a:t>, technology, engineering, mathematics) teaching skills, based on collaborative </a:t>
            </a:r>
            <a:r>
              <a:rPr lang="en-US" sz="2400" dirty="0" smtClean="0"/>
              <a:t>problem</a:t>
            </a:r>
            <a:r>
              <a:rPr lang="tr-TR" sz="2400" dirty="0" smtClean="0"/>
              <a:t> </a:t>
            </a:r>
            <a:r>
              <a:rPr lang="en-US" sz="2400" dirty="0" smtClean="0"/>
              <a:t>solving</a:t>
            </a:r>
            <a:r>
              <a:rPr lang="tr-TR" sz="2400" dirty="0"/>
              <a:t> </a:t>
            </a:r>
            <a:r>
              <a:rPr lang="en-US" sz="2400" dirty="0" smtClean="0"/>
              <a:t>(CPS</a:t>
            </a:r>
            <a:r>
              <a:rPr lang="en-US" sz="2400" dirty="0"/>
              <a:t>) - sharing experiences among countries involved in the project </a:t>
            </a:r>
            <a:endParaRPr lang="tr-TR" sz="2400" dirty="0" smtClean="0"/>
          </a:p>
          <a:p>
            <a:endParaRPr lang="tr-TR" sz="2400" dirty="0" smtClean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the project </a:t>
            </a:r>
            <a:r>
              <a:rPr lang="en-US" sz="2400" dirty="0" smtClean="0"/>
              <a:t>was</a:t>
            </a:r>
            <a:r>
              <a:rPr lang="tr-TR" sz="2400" dirty="0" smtClean="0"/>
              <a:t> </a:t>
            </a:r>
            <a:r>
              <a:rPr lang="en-US" sz="2400" dirty="0" smtClean="0"/>
              <a:t>compatible </a:t>
            </a:r>
            <a:r>
              <a:rPr lang="en-US" sz="2400" dirty="0"/>
              <a:t>with PISA 2016 aims to evaluate students’ </a:t>
            </a:r>
            <a:r>
              <a:rPr lang="tr-TR" sz="2400" dirty="0" smtClean="0"/>
              <a:t>   </a:t>
            </a:r>
            <a:r>
              <a:rPr lang="en-US" sz="2400" dirty="0" smtClean="0"/>
              <a:t>performance </a:t>
            </a:r>
            <a:r>
              <a:rPr lang="en-US" sz="2400" dirty="0"/>
              <a:t>in mathematics, science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financial </a:t>
            </a:r>
            <a:r>
              <a:rPr lang="en-US" sz="2400" dirty="0"/>
              <a:t>literacy; </a:t>
            </a:r>
            <a:r>
              <a:rPr lang="tr-TR" sz="2400" dirty="0" smtClean="0"/>
              <a:t>(</a:t>
            </a:r>
            <a:r>
              <a:rPr lang="en-US" sz="2400" dirty="0" smtClean="0"/>
              <a:t>performance </a:t>
            </a:r>
            <a:r>
              <a:rPr lang="en-US" sz="2400" dirty="0"/>
              <a:t>in problem-solving and reading).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0274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760561"/>
            <a:ext cx="12191999" cy="41898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Specific Objectives of the project</a:t>
            </a:r>
            <a:r>
              <a:rPr lang="en-US" dirty="0"/>
              <a:t>:</a:t>
            </a:r>
          </a:p>
          <a:p>
            <a:r>
              <a:rPr lang="en-US" dirty="0" smtClean="0"/>
              <a:t>Offer </a:t>
            </a:r>
            <a:r>
              <a:rPr lang="en-US" dirty="0"/>
              <a:t>teachers collaboration in creating innovative </a:t>
            </a:r>
            <a:r>
              <a:rPr lang="en-US" b="1" dirty="0" smtClean="0"/>
              <a:t>STEM</a:t>
            </a:r>
            <a:r>
              <a:rPr lang="tr-TR" b="1" dirty="0" smtClean="0"/>
              <a:t> S</a:t>
            </a:r>
            <a:r>
              <a:rPr lang="en-US" b="1" dirty="0" err="1" smtClean="0"/>
              <a:t>chool</a:t>
            </a:r>
            <a:r>
              <a:rPr lang="en-US" b="1" dirty="0" smtClean="0"/>
              <a:t> </a:t>
            </a:r>
            <a:r>
              <a:rPr lang="en-US" dirty="0"/>
              <a:t>curricula</a:t>
            </a:r>
          </a:p>
          <a:p>
            <a:r>
              <a:rPr lang="en-US" dirty="0" smtClean="0"/>
              <a:t>Contribute </a:t>
            </a:r>
            <a:r>
              <a:rPr lang="en-US" dirty="0"/>
              <a:t>to developing and implementing innovative </a:t>
            </a:r>
            <a:r>
              <a:rPr lang="en-US" b="1" dirty="0"/>
              <a:t>STEM education </a:t>
            </a:r>
            <a:r>
              <a:rPr lang="en-US" dirty="0"/>
              <a:t>in order to enhance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quality </a:t>
            </a:r>
            <a:r>
              <a:rPr lang="en-US" dirty="0"/>
              <a:t>of science teaching and learning</a:t>
            </a:r>
          </a:p>
          <a:p>
            <a:r>
              <a:rPr lang="tr-TR" dirty="0" smtClean="0"/>
              <a:t>D</a:t>
            </a:r>
            <a:r>
              <a:rPr lang="en-US" dirty="0" err="1" smtClean="0"/>
              <a:t>evelop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dirty="0"/>
              <a:t>teachers’ and educators’ integrated </a:t>
            </a:r>
            <a:r>
              <a:rPr lang="en-US" b="1" dirty="0"/>
              <a:t>teaching skills</a:t>
            </a:r>
            <a:r>
              <a:rPr lang="en-US" dirty="0"/>
              <a:t>, based on collaborative </a:t>
            </a:r>
            <a:r>
              <a:rPr lang="en-US" dirty="0" smtClean="0"/>
              <a:t>STEM</a:t>
            </a:r>
            <a:r>
              <a:rPr lang="tr-TR" dirty="0" smtClean="0"/>
              <a:t> </a:t>
            </a:r>
            <a:r>
              <a:rPr lang="tr-TR" dirty="0" err="1" smtClean="0"/>
              <a:t>education</a:t>
            </a:r>
            <a:r>
              <a:rPr lang="tr-TR" dirty="0"/>
              <a:t>.</a:t>
            </a:r>
          </a:p>
          <a:p>
            <a:r>
              <a:rPr lang="en-US" dirty="0" smtClean="0"/>
              <a:t>Develop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b="1" dirty="0"/>
              <a:t>a student-centered approach </a:t>
            </a:r>
            <a:r>
              <a:rPr lang="en-US" dirty="0"/>
              <a:t>to STEM education, facilitating inquiry-based </a:t>
            </a:r>
            <a:r>
              <a:rPr lang="en-US" dirty="0" smtClean="0"/>
              <a:t>teaching,</a:t>
            </a:r>
            <a:r>
              <a:rPr lang="tr-TR" dirty="0" smtClean="0"/>
              <a:t> </a:t>
            </a:r>
            <a:r>
              <a:rPr lang="tr-TR" dirty="0" err="1" smtClean="0"/>
              <a:t>collaboration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active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.</a:t>
            </a:r>
          </a:p>
          <a:p>
            <a:r>
              <a:rPr lang="tr-TR" dirty="0"/>
              <a:t>E</a:t>
            </a:r>
            <a:r>
              <a:rPr lang="en-US" dirty="0" err="1" smtClean="0"/>
              <a:t>xplor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b="1" dirty="0"/>
              <a:t>new forms of teaching, learning and assessment </a:t>
            </a:r>
            <a:r>
              <a:rPr lang="en-US" dirty="0"/>
              <a:t>of students achievements</a:t>
            </a:r>
          </a:p>
          <a:p>
            <a:r>
              <a:rPr lang="tr-TR" dirty="0"/>
              <a:t>G</a:t>
            </a:r>
            <a:r>
              <a:rPr lang="en-US" dirty="0" err="1" smtClean="0"/>
              <a:t>uid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dirty="0"/>
              <a:t>teachers and educators, </a:t>
            </a:r>
            <a:r>
              <a:rPr lang="en-US" b="1" dirty="0"/>
              <a:t>how to motivate children </a:t>
            </a:r>
            <a:r>
              <a:rPr lang="en-US" dirty="0"/>
              <a:t>and inspire their passion for </a:t>
            </a:r>
            <a:r>
              <a:rPr lang="en-US" dirty="0" smtClean="0"/>
              <a:t>discovery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/>
              <a:t>S</a:t>
            </a:r>
            <a:r>
              <a:rPr lang="en-US" dirty="0" err="1" smtClean="0"/>
              <a:t>har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b="1" dirty="0"/>
              <a:t>experience of good practice </a:t>
            </a:r>
            <a:r>
              <a:rPr lang="en-US" dirty="0"/>
              <a:t>on increasing students' interest in STEM and </a:t>
            </a:r>
            <a:r>
              <a:rPr lang="en-US" dirty="0" smtClean="0"/>
              <a:t>technical</a:t>
            </a:r>
            <a:r>
              <a:rPr lang="tr-TR" dirty="0" smtClean="0"/>
              <a:t> </a:t>
            </a:r>
            <a:r>
              <a:rPr lang="en-US" dirty="0" smtClean="0"/>
              <a:t>creativity</a:t>
            </a:r>
            <a:r>
              <a:rPr lang="en-US" dirty="0"/>
              <a:t>; developing students’ skills of logical and critical thinking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494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73205" y="1739021"/>
            <a:ext cx="11259403" cy="40203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TARGET GROUP OF THE PROJECT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teachers </a:t>
            </a:r>
            <a:r>
              <a:rPr lang="en-US" dirty="0"/>
              <a:t>and educators</a:t>
            </a:r>
            <a:r>
              <a:rPr lang="en-US" dirty="0" smtClean="0"/>
              <a:t>,</a:t>
            </a:r>
            <a:endParaRPr lang="tr-TR" dirty="0" smtClean="0"/>
          </a:p>
          <a:p>
            <a:r>
              <a:rPr lang="en-US" dirty="0"/>
              <a:t>Participants will be </a:t>
            </a:r>
            <a:r>
              <a:rPr lang="en-US" b="1" dirty="0"/>
              <a:t>science, mathematics, </a:t>
            </a:r>
            <a:r>
              <a:rPr lang="en-US" b="1" dirty="0" smtClean="0"/>
              <a:t>ICT,</a:t>
            </a:r>
            <a:r>
              <a:rPr lang="tr-TR" b="1" dirty="0" smtClean="0"/>
              <a:t> </a:t>
            </a:r>
            <a:r>
              <a:rPr lang="en-US" b="1" dirty="0" smtClean="0"/>
              <a:t>technology </a:t>
            </a:r>
            <a:r>
              <a:rPr lang="en-US" b="1" dirty="0"/>
              <a:t>and design teachers </a:t>
            </a:r>
            <a:r>
              <a:rPr lang="en-US" dirty="0"/>
              <a:t>from schools and directorate of educations(local authorities)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academics </a:t>
            </a:r>
            <a:r>
              <a:rPr lang="en-US" dirty="0"/>
              <a:t>and lecturers from partner universities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The main activities will undertaken</a:t>
            </a:r>
            <a:r>
              <a:rPr lang="en-US" dirty="0"/>
              <a:t>:</a:t>
            </a:r>
          </a:p>
          <a:p>
            <a:r>
              <a:rPr lang="en-US" dirty="0"/>
              <a:t>- 5 short-term joint staff training events</a:t>
            </a:r>
          </a:p>
          <a:p>
            <a:r>
              <a:rPr lang="tr-TR" dirty="0"/>
              <a:t>- 2 Trans-</a:t>
            </a:r>
            <a:r>
              <a:rPr lang="tr-TR" dirty="0" err="1"/>
              <a:t>national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meetings</a:t>
            </a:r>
            <a:endParaRPr lang="tr-TR" dirty="0"/>
          </a:p>
          <a:p>
            <a:r>
              <a:rPr lang="tr-TR" dirty="0"/>
              <a:t>- </a:t>
            </a:r>
            <a:r>
              <a:rPr lang="tr-TR" dirty="0" err="1"/>
              <a:t>Seminars</a:t>
            </a:r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Trainings</a:t>
            </a:r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Dissemination</a:t>
            </a:r>
            <a:endParaRPr lang="tr-TR" dirty="0"/>
          </a:p>
          <a:p>
            <a:r>
              <a:rPr lang="tr-TR" dirty="0"/>
              <a:t>-E-</a:t>
            </a:r>
            <a:r>
              <a:rPr lang="tr-TR" dirty="0" err="1"/>
              <a:t>conferance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213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9307" y="1725372"/>
            <a:ext cx="11750723" cy="4033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Methodology to be used in carrying out the project</a:t>
            </a:r>
            <a:r>
              <a:rPr lang="en-US" dirty="0"/>
              <a:t>: </a:t>
            </a:r>
            <a:endParaRPr lang="tr-TR" dirty="0" smtClean="0"/>
          </a:p>
          <a:p>
            <a:r>
              <a:rPr lang="en-US" dirty="0"/>
              <a:t>The training comprises 8 hours of lectures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demonstrations </a:t>
            </a:r>
            <a:r>
              <a:rPr lang="en-US" dirty="0"/>
              <a:t>and 15 hours of hands-on workshops. </a:t>
            </a:r>
            <a:endParaRPr lang="tr-TR" dirty="0" smtClean="0"/>
          </a:p>
          <a:p>
            <a:r>
              <a:rPr lang="en-US" dirty="0" smtClean="0"/>
              <a:t>These </a:t>
            </a:r>
            <a:r>
              <a:rPr lang="en-US" dirty="0"/>
              <a:t>sessions will be framed with field </a:t>
            </a:r>
            <a:r>
              <a:rPr lang="en-US" dirty="0" smtClean="0"/>
              <a:t>trips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hands-on outdoor activities that will regard innovative ways for creating links between </a:t>
            </a:r>
            <a:r>
              <a:rPr lang="en-US" dirty="0" smtClean="0"/>
              <a:t>schools,</a:t>
            </a:r>
            <a:r>
              <a:rPr lang="tr-TR" dirty="0" smtClean="0"/>
              <a:t> </a:t>
            </a:r>
            <a:r>
              <a:rPr lang="en-US" dirty="0" smtClean="0"/>
              <a:t>research </a:t>
            </a:r>
            <a:r>
              <a:rPr lang="en-US" dirty="0" err="1"/>
              <a:t>centres</a:t>
            </a:r>
            <a:r>
              <a:rPr lang="en-US" dirty="0"/>
              <a:t> and non-formal learning settings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Careful analysis of the present situation in </a:t>
            </a:r>
            <a:r>
              <a:rPr lang="en-US" dirty="0" smtClean="0"/>
              <a:t>terms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attractiveness of the STEM disciplines in the concerned partners at all levels of school education.</a:t>
            </a:r>
          </a:p>
          <a:p>
            <a:r>
              <a:rPr lang="en-US" dirty="0"/>
              <a:t>This includes a collection of data, Inquiry-based learning, short-term joint training events within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involved</a:t>
            </a:r>
            <a:r>
              <a:rPr lang="tr-TR" dirty="0" smtClean="0"/>
              <a:t> </a:t>
            </a:r>
            <a:r>
              <a:rPr lang="tr-TR" dirty="0" err="1" smtClean="0"/>
              <a:t>partners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91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95534" y="1739019"/>
            <a:ext cx="12096466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will have three main products:</a:t>
            </a:r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 smtClean="0"/>
              <a:t>.</a:t>
            </a:r>
            <a:r>
              <a:rPr lang="tr-TR" b="1" dirty="0" smtClean="0"/>
              <a:t> </a:t>
            </a:r>
            <a:r>
              <a:rPr lang="en-US" b="1" dirty="0" smtClean="0"/>
              <a:t>STEM </a:t>
            </a:r>
            <a:r>
              <a:rPr lang="en-US" b="1" dirty="0"/>
              <a:t>Education Handbook for Teachers</a:t>
            </a:r>
            <a:r>
              <a:rPr lang="en-US" b="1" dirty="0" smtClean="0"/>
              <a:t>:</a:t>
            </a:r>
            <a:endParaRPr lang="tr-TR" b="1" dirty="0" smtClean="0"/>
          </a:p>
          <a:p>
            <a:r>
              <a:rPr lang="en-US" dirty="0" smtClean="0"/>
              <a:t>The </a:t>
            </a:r>
            <a:r>
              <a:rPr lang="en-US" dirty="0"/>
              <a:t>book will be formed by science, ICT, and </a:t>
            </a:r>
            <a:r>
              <a:rPr lang="en-US" dirty="0" smtClean="0"/>
              <a:t>math</a:t>
            </a:r>
            <a:r>
              <a:rPr lang="tr-TR" dirty="0" smtClean="0"/>
              <a:t> </a:t>
            </a:r>
            <a:r>
              <a:rPr lang="en-US" dirty="0" smtClean="0"/>
              <a:t>teachers</a:t>
            </a:r>
            <a:r>
              <a:rPr lang="en-US" dirty="0"/>
              <a:t>, based on classroom and out of school activities which will be built up and </a:t>
            </a:r>
            <a:r>
              <a:rPr lang="en-US" dirty="0" smtClean="0"/>
              <a:t>implemented</a:t>
            </a:r>
            <a:r>
              <a:rPr lang="tr-TR" dirty="0" smtClean="0"/>
              <a:t> </a:t>
            </a:r>
            <a:r>
              <a:rPr lang="en-US" dirty="0" smtClean="0"/>
              <a:t>during </a:t>
            </a:r>
            <a:r>
              <a:rPr lang="en-US" dirty="0"/>
              <a:t>the project. </a:t>
            </a:r>
            <a:endParaRPr lang="tr-TR" dirty="0" smtClean="0"/>
          </a:p>
          <a:p>
            <a:r>
              <a:rPr lang="en-US" dirty="0" smtClean="0"/>
              <a:t>Teacher's </a:t>
            </a:r>
            <a:r>
              <a:rPr lang="en-US" dirty="0"/>
              <a:t>Guide chapters will be included :</a:t>
            </a:r>
          </a:p>
          <a:p>
            <a:pPr marL="0" indent="0">
              <a:buNone/>
            </a:pPr>
            <a:r>
              <a:rPr lang="en-US" dirty="0"/>
              <a:t>•A theoretical framework of STEM education</a:t>
            </a:r>
          </a:p>
          <a:p>
            <a:pPr marL="0" indent="0">
              <a:buNone/>
            </a:pPr>
            <a:r>
              <a:rPr lang="en-US" dirty="0"/>
              <a:t>•Integration of disciplines and integrated STEM education</a:t>
            </a:r>
          </a:p>
          <a:p>
            <a:pPr marL="0" indent="0">
              <a:buNone/>
            </a:pPr>
            <a:r>
              <a:rPr lang="tr-TR" dirty="0"/>
              <a:t>•STEM </a:t>
            </a:r>
            <a:r>
              <a:rPr lang="tr-TR" dirty="0" err="1"/>
              <a:t>education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•STEM literacy and thinking skills in STEM education</a:t>
            </a:r>
          </a:p>
          <a:p>
            <a:pPr marL="0" indent="0">
              <a:buNone/>
            </a:pPr>
            <a:r>
              <a:rPr lang="en-US" dirty="0"/>
              <a:t>• Designing a STEM unit/lesson plan</a:t>
            </a:r>
          </a:p>
          <a:p>
            <a:pPr marL="0" indent="0">
              <a:buNone/>
            </a:pPr>
            <a:r>
              <a:rPr lang="en-US" dirty="0"/>
              <a:t>• Innovative assessment methods in STEM Education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467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95534" y="1760562"/>
            <a:ext cx="11982735" cy="448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</a:t>
            </a:r>
            <a:r>
              <a:rPr lang="tr-TR" b="1" dirty="0" smtClean="0"/>
              <a:t> </a:t>
            </a:r>
            <a:r>
              <a:rPr lang="en-US" b="1" dirty="0" smtClean="0"/>
              <a:t>STEM </a:t>
            </a:r>
            <a:r>
              <a:rPr lang="en-US" b="1" dirty="0"/>
              <a:t>modules- lessons and activities book: </a:t>
            </a:r>
            <a:endParaRPr lang="tr-TR" b="1" dirty="0" smtClean="0"/>
          </a:p>
          <a:p>
            <a:r>
              <a:rPr lang="en-US" dirty="0" smtClean="0"/>
              <a:t>A </a:t>
            </a:r>
            <a:r>
              <a:rPr lang="en-US" dirty="0"/>
              <a:t>book will be created and published based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teachers</a:t>
            </a:r>
            <a:r>
              <a:rPr lang="en-US" dirty="0"/>
              <a:t>' activities throughout the project. The book will be designed on the basis of different </a:t>
            </a:r>
            <a:r>
              <a:rPr lang="en-US" dirty="0" smtClean="0"/>
              <a:t>models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STEM education. In this way, educators will have the chance to see and implement </a:t>
            </a:r>
            <a:r>
              <a:rPr lang="en-US" dirty="0" smtClean="0"/>
              <a:t>STEM</a:t>
            </a:r>
            <a:r>
              <a:rPr lang="tr-TR" dirty="0" smtClean="0"/>
              <a:t> </a:t>
            </a:r>
            <a:r>
              <a:rPr lang="en-US" dirty="0" smtClean="0"/>
              <a:t>activities </a:t>
            </a:r>
            <a:r>
              <a:rPr lang="en-US" dirty="0"/>
              <a:t>which are designed by the different models in the literature.</a:t>
            </a:r>
          </a:p>
          <a:p>
            <a:r>
              <a:rPr lang="en-US" dirty="0"/>
              <a:t>The activity book will be included; Characteristics of STEM activities, Lesson plans and activities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designed by project-based and problem-based STEM education and engineering </a:t>
            </a:r>
            <a:r>
              <a:rPr lang="tr-TR" dirty="0" smtClean="0"/>
              <a:t> </a:t>
            </a:r>
            <a:r>
              <a:rPr lang="en-US" dirty="0" smtClean="0"/>
              <a:t>design-based</a:t>
            </a:r>
            <a:r>
              <a:rPr lang="tr-TR" dirty="0" smtClean="0"/>
              <a:t> </a:t>
            </a:r>
            <a:r>
              <a:rPr lang="en-US" dirty="0" smtClean="0"/>
              <a:t>STEM </a:t>
            </a:r>
            <a:r>
              <a:rPr lang="en-US" dirty="0"/>
              <a:t>education. </a:t>
            </a:r>
            <a:endParaRPr lang="tr-TR" dirty="0" smtClean="0"/>
          </a:p>
          <a:p>
            <a:r>
              <a:rPr lang="en-US" dirty="0"/>
              <a:t>Thinking skills will come front designing lesson plans and activities which are </a:t>
            </a:r>
            <a:r>
              <a:rPr lang="en-US" dirty="0" smtClean="0"/>
              <a:t>less</a:t>
            </a:r>
            <a:r>
              <a:rPr lang="tr-TR" dirty="0" smtClean="0"/>
              <a:t> </a:t>
            </a:r>
            <a:r>
              <a:rPr lang="en-US" dirty="0" smtClean="0"/>
              <a:t>emphasized </a:t>
            </a:r>
            <a:r>
              <a:rPr lang="en-US" dirty="0"/>
              <a:t>in the current STEM approaches mostly. Also, each activity will refer to </a:t>
            </a:r>
            <a:r>
              <a:rPr lang="en-US" dirty="0" smtClean="0"/>
              <a:t>scientific</a:t>
            </a:r>
            <a:r>
              <a:rPr lang="tr-TR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skills and engineering design, STEM carrier awareness, nature of science with the </a:t>
            </a:r>
            <a:r>
              <a:rPr lang="en-US" dirty="0" smtClean="0"/>
              <a:t>holistic</a:t>
            </a:r>
            <a:r>
              <a:rPr lang="tr-TR" dirty="0" smtClean="0"/>
              <a:t> </a:t>
            </a:r>
            <a:r>
              <a:rPr lang="tr-TR" dirty="0" err="1" smtClean="0"/>
              <a:t>approaches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integration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46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86855" y="2156348"/>
            <a:ext cx="11204810" cy="44741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RAISING CULTURAL AWARENESS AND EUROPEAN </a:t>
            </a:r>
            <a:r>
              <a:rPr lang="en-US" b="1" dirty="0" smtClean="0"/>
              <a:t>DIMENSION</a:t>
            </a:r>
            <a:endParaRPr lang="tr-TR" b="1" dirty="0" smtClean="0"/>
          </a:p>
          <a:p>
            <a:r>
              <a:rPr lang="tr-TR" dirty="0" smtClean="0"/>
              <a:t>E-</a:t>
            </a:r>
            <a:r>
              <a:rPr lang="tr-TR" dirty="0" err="1" smtClean="0"/>
              <a:t>twinning</a:t>
            </a:r>
            <a:r>
              <a:rPr lang="tr-TR" dirty="0" smtClean="0"/>
              <a:t> Project</a:t>
            </a:r>
          </a:p>
          <a:p>
            <a:r>
              <a:rPr lang="tr-TR" dirty="0"/>
              <a:t>Project </a:t>
            </a:r>
            <a:r>
              <a:rPr lang="tr-TR" dirty="0" err="1" smtClean="0"/>
              <a:t>website</a:t>
            </a:r>
            <a:endParaRPr lang="tr-TR" dirty="0" smtClean="0"/>
          </a:p>
          <a:p>
            <a:r>
              <a:rPr lang="tr-TR" dirty="0" err="1" smtClean="0"/>
              <a:t>Webinar</a:t>
            </a:r>
            <a:endParaRPr lang="tr-TR" dirty="0" smtClean="0"/>
          </a:p>
          <a:p>
            <a:r>
              <a:rPr lang="tr-TR" dirty="0" err="1" smtClean="0"/>
              <a:t>Brochure</a:t>
            </a:r>
            <a:r>
              <a:rPr lang="tr-TR" dirty="0" smtClean="0"/>
              <a:t>/</a:t>
            </a:r>
            <a:r>
              <a:rPr lang="tr-TR" dirty="0" err="1" smtClean="0"/>
              <a:t>Leaflet</a:t>
            </a:r>
            <a:endParaRPr lang="tr-TR" dirty="0" smtClean="0"/>
          </a:p>
          <a:p>
            <a:r>
              <a:rPr lang="tr-TR" dirty="0" err="1" smtClean="0"/>
              <a:t>Robotics</a:t>
            </a:r>
            <a:r>
              <a:rPr lang="tr-TR" dirty="0" smtClean="0"/>
              <a:t>  </a:t>
            </a:r>
            <a:r>
              <a:rPr lang="tr-TR" dirty="0" err="1" smtClean="0"/>
              <a:t>coding</a:t>
            </a:r>
            <a:endParaRPr lang="tr-TR" dirty="0" smtClean="0"/>
          </a:p>
          <a:p>
            <a:r>
              <a:rPr lang="tr-TR" dirty="0" err="1" smtClean="0"/>
              <a:t>Newsletter</a:t>
            </a:r>
            <a:r>
              <a:rPr lang="tr-TR" dirty="0" smtClean="0"/>
              <a:t>/</a:t>
            </a:r>
            <a:r>
              <a:rPr lang="tr-TR" dirty="0" err="1" smtClean="0"/>
              <a:t>Reports</a:t>
            </a:r>
            <a:r>
              <a:rPr lang="tr-TR" dirty="0"/>
              <a:t>: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3307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5544</TotalTime>
  <Words>2309</Words>
  <Application>Microsoft Office PowerPoint</Application>
  <PresentationFormat>Geniş ekran</PresentationFormat>
  <Paragraphs>185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Century Gothic</vt:lpstr>
      <vt:lpstr>FreeSans</vt:lpstr>
      <vt:lpstr>Wingdings 3</vt:lpstr>
      <vt:lpstr>İyon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ZuhalOZBAY</dc:creator>
  <cp:lastModifiedBy>EnginCENGIZ</cp:lastModifiedBy>
  <cp:revision>67</cp:revision>
  <dcterms:created xsi:type="dcterms:W3CDTF">2019-10-11T08:03:36Z</dcterms:created>
  <dcterms:modified xsi:type="dcterms:W3CDTF">2019-12-03T11:01:29Z</dcterms:modified>
</cp:coreProperties>
</file>