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2" r:id="rId12"/>
    <p:sldId id="265" r:id="rId13"/>
    <p:sldId id="267" r:id="rId14"/>
    <p:sldId id="26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-16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F98D-91A1-4CD8-ADE2-DCB4504B5E0E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65803-DD34-4AAF-A23B-BDA29C2DC1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8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4C5A4-77E9-40CB-A539-DD0CB3605EA8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70238-1A2A-443F-A90C-61ECCF4D2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0238-1A2A-443F-A90C-61ECCF4D25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14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0238-1A2A-443F-A90C-61ECCF4D25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59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0238-1A2A-443F-A90C-61ECCF4D25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0238-1A2A-443F-A90C-61ECCF4D25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95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8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1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8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612BE4-5D93-482E-A63A-3D49BEC98F40}" type="datetimeFigureOut">
              <a:rPr lang="ru-RU" smtClean="0"/>
              <a:t>07.12.2017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zhelalatushkina.github.io/vatica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2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18BBE-B5D5-4ED6-88AD-E3B369EA9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технологии на службе Святого престола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789388-3204-44FA-A626-48F80CB907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81774" y="4089398"/>
            <a:ext cx="6987645" cy="1388534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Выполнила: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магистрант кафедры международных отношений ФМО БГУ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Латушкина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Анжела Васильевна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кандидат исторических наук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237664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51" y="763459"/>
            <a:ext cx="3111957" cy="23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092411" y="3436892"/>
            <a:ext cx="33251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444444"/>
                </a:solidFill>
                <a:latin typeface="PT Serif"/>
              </a:rPr>
              <a:t>«Интернет есть дар Божий. Он предоставляет нам поистине безграничные возможности для человеческого единения и проявления солидарности»</a:t>
            </a:r>
          </a:p>
          <a:p>
            <a:r>
              <a:rPr lang="ru-RU" dirty="0">
                <a:solidFill>
                  <a:srgbClr val="444444"/>
                </a:solidFill>
                <a:latin typeface="PT Serif"/>
              </a:rPr>
              <a:t>Папа Франциск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34" y="760322"/>
            <a:ext cx="3111957" cy="233710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091834" y="3206232"/>
            <a:ext cx="2941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i="1" dirty="0">
                <a:latin typeface="PT Serif"/>
              </a:rPr>
              <a:t>«Иисус Христос — первый в истории </a:t>
            </a:r>
            <a:r>
              <a:rPr lang="ru-RU" i="1" dirty="0" err="1">
                <a:latin typeface="PT Serif"/>
              </a:rPr>
              <a:t>микроблогер</a:t>
            </a:r>
            <a:r>
              <a:rPr lang="ru-RU" i="1" dirty="0">
                <a:latin typeface="PT Serif"/>
              </a:rPr>
              <a:t>»</a:t>
            </a:r>
          </a:p>
          <a:p>
            <a:r>
              <a:rPr lang="ru-RU" dirty="0">
                <a:latin typeface="PT Serif"/>
              </a:rPr>
              <a:t>Джанфранко </a:t>
            </a:r>
            <a:r>
              <a:rPr lang="ru-RU" dirty="0" err="1">
                <a:latin typeface="PT Serif"/>
              </a:rPr>
              <a:t>Равази</a:t>
            </a:r>
            <a:endParaRPr lang="ru-RU" dirty="0">
              <a:latin typeface="PT Serif"/>
            </a:endParaRPr>
          </a:p>
        </p:txBody>
      </p:sp>
      <p:sp>
        <p:nvSpPr>
          <p:cNvPr id="12" name="Управляющая кнопка: назад 11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Управляющая кнопка: домой 12">
            <a:hlinkClick r:id="rId4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6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0425E5-DDB8-4790-816C-EE0877EAE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Управляющая кнопка: назад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2CC059A-F57C-4D24-9876-C4750A43220F}"/>
              </a:ext>
            </a:extLst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E69F307-F806-454C-9BD5-F15D91B2957E}"/>
              </a:ext>
            </a:extLst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2E6F28B-A5B5-463B-B93B-D6142663E256}"/>
              </a:ext>
            </a:extLst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CC765B6-1032-48A9-A032-B973514092EE}"/>
              </a:ext>
            </a:extLst>
          </p:cNvPr>
          <p:cNvSpPr txBox="1">
            <a:spLocks/>
          </p:cNvSpPr>
          <p:nvPr/>
        </p:nvSpPr>
        <p:spPr>
          <a:xfrm>
            <a:off x="0" y="681926"/>
            <a:ext cx="12191999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Информационная система Библиотеки Ватикана</a:t>
            </a:r>
          </a:p>
        </p:txBody>
      </p:sp>
    </p:spTree>
    <p:extLst>
      <p:ext uri="{BB962C8B-B14F-4D97-AF65-F5344CB8AC3E}">
        <p14:creationId xmlns:p14="http://schemas.microsoft.com/office/powerpoint/2010/main" val="57408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1932" y="5259861"/>
            <a:ext cx="10018713" cy="1077097"/>
          </a:xfrm>
        </p:spPr>
        <p:txBody>
          <a:bodyPr/>
          <a:lstStyle/>
          <a:p>
            <a:r>
              <a:rPr lang="ru-RU" dirty="0"/>
              <a:t>Официальный сайт Ватикана</a:t>
            </a:r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0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0660" y="2143897"/>
            <a:ext cx="2663824" cy="1752599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Первое </a:t>
            </a:r>
            <a:r>
              <a:rPr lang="ru-RU" dirty="0" err="1"/>
              <a:t>сэлфи</a:t>
            </a:r>
            <a:r>
              <a:rPr lang="ru-RU" dirty="0"/>
              <a:t> Папы Римского</a:t>
            </a:r>
          </a:p>
        </p:txBody>
      </p:sp>
      <p:pic>
        <p:nvPicPr>
          <p:cNvPr id="2050" name="Picture 2" descr="Картинки по запросу первое селфи папы римског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8" y="502636"/>
            <a:ext cx="59055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омой 5">
            <a:hlinkClick r:id="rId3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35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папа римски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472247" cy="23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21" y="4419858"/>
            <a:ext cx="2438143" cy="24381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69990"/>
            <a:ext cx="3105174" cy="2781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264" y="3565052"/>
            <a:ext cx="5428736" cy="3292948"/>
          </a:xfrm>
          <a:prstGeom prst="rect">
            <a:avLst/>
          </a:prstGeom>
        </p:spPr>
      </p:pic>
      <p:pic>
        <p:nvPicPr>
          <p:cNvPr id="3076" name="Picture 4" descr="Картинки по запросу лучшие фото папы римского франциск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12" y="1"/>
            <a:ext cx="4208788" cy="35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francis and stephen hawki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24" y="1491049"/>
            <a:ext cx="4925788" cy="29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3876" y="4449526"/>
            <a:ext cx="4348997" cy="24084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2247" y="1"/>
            <a:ext cx="1602261" cy="1491048"/>
          </a:xfrm>
          <a:prstGeom prst="rect">
            <a:avLst/>
          </a:prstGeom>
        </p:spPr>
      </p:pic>
      <p:pic>
        <p:nvPicPr>
          <p:cNvPr id="3084" name="Picture 12" descr="Картинки по запросу instagram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26" y="96535"/>
            <a:ext cx="2421050" cy="133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зад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119294-F386-4B69-AF07-6C74DDAA066A}"/>
              </a:ext>
            </a:extLst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Управляющая кнопка: домой 5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9DE7BAC5-006E-48CE-AF0D-8E71DCC7743F}"/>
              </a:ext>
            </a:extLst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Управляющая кнопка: далее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DD72F9F-0B86-4ED9-9A62-F8255EBE388F}"/>
              </a:ext>
            </a:extLst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8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AF43D-3582-40F4-A19F-59CF827CB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5BCB5A-9149-4E82-BDFD-9C89A659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</a:t>
            </a:r>
            <a:r>
              <a:rPr lang="ru-RU" dirty="0" err="1"/>
              <a:t>ылка</a:t>
            </a:r>
            <a:r>
              <a:rPr lang="ru-RU" dirty="0"/>
              <a:t> на сайт:</a:t>
            </a:r>
          </a:p>
          <a:p>
            <a:r>
              <a:rPr lang="en-US" dirty="0">
                <a:hlinkClick r:id="rId2"/>
              </a:rPr>
              <a:t>https://anzhelalatushkina.github.io/vatican/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76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1BE1-6D40-480A-BEC7-EB3D9119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61731"/>
            <a:ext cx="10018713" cy="917713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CB858-D4D5-46FB-86C3-F8D0148B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8471"/>
            <a:ext cx="10018713" cy="44527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2" action="ppaction://hlinksldjump"/>
              </a:rPr>
              <a:t>Тема и научный руководитель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3" action="ppaction://hlinksldjump"/>
              </a:rPr>
              <a:t>Актуальность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4" action="ppaction://hlinksldjump"/>
              </a:rPr>
              <a:t>Поставленные цели и задачи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5" action="ppaction://hlinksldjump"/>
              </a:rPr>
              <a:t>Объект и предмет исследования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6" action="ppaction://hlinksldjump"/>
              </a:rPr>
              <a:t>Основные результаты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7" action="ppaction://hlinksldjump"/>
              </a:rPr>
              <a:t>Научная новизна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8" action="ppaction://hlinksldjump"/>
              </a:rPr>
              <a:t>Положения, выносимые на защиту</a:t>
            </a:r>
            <a:endParaRPr lang="ru-RU" altLang="ru-RU" dirty="0"/>
          </a:p>
          <a:p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4">
            <a:hlinkClick r:id="rId9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2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F5E1BE1-6D40-480A-BEC7-EB3D9119A53F}"/>
              </a:ext>
            </a:extLst>
          </p:cNvPr>
          <p:cNvSpPr txBox="1">
            <a:spLocks/>
          </p:cNvSpPr>
          <p:nvPr/>
        </p:nvSpPr>
        <p:spPr>
          <a:xfrm>
            <a:off x="0" y="261731"/>
            <a:ext cx="12191999" cy="91771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>
                <a:solidFill>
                  <a:schemeClr val="tx2">
                    <a:satMod val="130000"/>
                  </a:schemeClr>
                </a:solidFill>
              </a:rPr>
              <a:t>Содержание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B1CB858-D4D5-46FB-86C3-F8D0148BAA3F}"/>
              </a:ext>
            </a:extLst>
          </p:cNvPr>
          <p:cNvSpPr txBox="1">
            <a:spLocks/>
          </p:cNvSpPr>
          <p:nvPr/>
        </p:nvSpPr>
        <p:spPr>
          <a:xfrm>
            <a:off x="1484310" y="1338471"/>
            <a:ext cx="10018713" cy="445273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3" action="ppaction://hlinksldjump"/>
              </a:rPr>
              <a:t>Положения, выносимые на защиту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4" action="ppaction://hlinksldjump"/>
              </a:rPr>
              <a:t>Католическое духовенство об интернете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5" action="ppaction://hlinksldjump"/>
              </a:rPr>
              <a:t>Информационная система Библиотеки Ватикана 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6" action="ppaction://hlinksldjump"/>
              </a:rPr>
              <a:t>Официальный сайт Ватикана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dirty="0">
                <a:hlinkClick r:id="rId7" action="ppaction://hlinksldjump"/>
              </a:rPr>
              <a:t>Первое </a:t>
            </a:r>
            <a:r>
              <a:rPr lang="ru-RU" dirty="0" err="1">
                <a:hlinkClick r:id="rId7" action="ppaction://hlinksldjump"/>
              </a:rPr>
              <a:t>сэлфи</a:t>
            </a:r>
            <a:r>
              <a:rPr lang="ru-RU" dirty="0">
                <a:hlinkClick r:id="rId7" action="ppaction://hlinksldjump"/>
              </a:rPr>
              <a:t> Папы Римского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8" action="ppaction://hlinksldjump"/>
              </a:rPr>
              <a:t>Папа в </a:t>
            </a:r>
            <a:r>
              <a:rPr lang="en-US" altLang="ru-RU" dirty="0">
                <a:hlinkClick r:id="rId8" action="ppaction://hlinksldjump"/>
              </a:rPr>
              <a:t>Instagram</a:t>
            </a:r>
            <a:endParaRPr lang="ru-RU" dirty="0">
              <a:hlinkClick r:id="rId9" action="ppaction://hlinksldjump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dirty="0">
                <a:hlinkClick r:id="rId9" action="ppaction://hlinksldjump"/>
              </a:rPr>
              <a:t>Спасибо за внимание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ru-RU" alt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омой 5">
            <a:hlinkClick r:id="rId10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352EB-9BA6-4004-90B3-5FF0A084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2426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E9DD2-FA54-48B3-9422-60ACA49B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ru-RU" i="1" dirty="0"/>
              <a:t>Актуальность</a:t>
            </a:r>
            <a:r>
              <a:rPr lang="ru-RU" dirty="0"/>
              <a:t> данной темы обусловлена возрастающей ролью информационных технологий в современном мире, включая сферу международных отношений. Святой престол, в свою очередь, является могущественным </a:t>
            </a:r>
            <a:r>
              <a:rPr lang="ru-RU" dirty="0" err="1"/>
              <a:t>актором</a:t>
            </a:r>
            <a:r>
              <a:rPr lang="ru-RU" dirty="0"/>
              <a:t> глобального масштаба и центром католиков всего мира. Специфика использования современных технологий Святым престолом является малоизученной темой, что и делает исследования в данной сфере актуальными.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5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FFAB9-1FAD-4A72-A801-C495BF90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Поставленные цели и задачи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465C6B-EC49-4BB0-A5F5-A1645186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4055"/>
            <a:ext cx="10018713" cy="41171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Цель работы</a:t>
            </a:r>
            <a:r>
              <a:rPr lang="ru-RU" dirty="0"/>
              <a:t>: изучить использование информационных технологий Святым престолом. Исходя из этого, необходимо решить следующие</a:t>
            </a:r>
            <a:r>
              <a:rPr lang="ru-RU" i="1" dirty="0"/>
              <a:t>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lvl="0" algn="just"/>
            <a:r>
              <a:rPr lang="ru-RU" dirty="0"/>
              <a:t>изучить использование информационных технологий Святым престолом на примере деятельности Центра Информационных Технологий Библиотеки Ватикана;</a:t>
            </a:r>
          </a:p>
          <a:p>
            <a:pPr lvl="0" algn="just"/>
            <a:r>
              <a:rPr lang="ru-RU" dirty="0"/>
              <a:t>проанализировать степень представленности Святого престола, Ватикана и отдельных церковных деятелей в киберпространстве, использование средстве теле-и радиокоммуникации;</a:t>
            </a:r>
          </a:p>
          <a:p>
            <a:pPr lvl="0" algn="just"/>
            <a:r>
              <a:rPr lang="ru-RU" dirty="0"/>
              <a:t>сделать вывод о позиции Католической Церкви касательно информационных технологий, степень их использования и влияния в контексте сферы международных отношений.</a:t>
            </a:r>
          </a:p>
          <a:p>
            <a:endParaRPr lang="ru-RU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52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1939C-A8E4-48D0-A796-838AA4BC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6009"/>
          </a:xfrm>
        </p:spPr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F12B6-C886-4606-97C7-E9C0AB07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Объект исследования</a:t>
            </a:r>
            <a:r>
              <a:rPr lang="ru-RU" dirty="0"/>
              <a:t>: информационные технологии на службе Святого престола.</a:t>
            </a:r>
          </a:p>
          <a:p>
            <a:pPr marL="0" indent="0">
              <a:buNone/>
            </a:pPr>
            <a:r>
              <a:rPr lang="ru-RU" b="1" dirty="0"/>
              <a:t>Предмет исследования</a:t>
            </a:r>
            <a:r>
              <a:rPr lang="ru-RU" dirty="0"/>
              <a:t>: влияние информационных технологий на Католическую Церковь и позиция католического духовенства по отношению к ним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9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411C8-2B6A-4B7B-8C7E-E9218B42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049" y="190501"/>
            <a:ext cx="10018713" cy="121423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E7227-0773-4142-89FB-D5C185C2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04731"/>
            <a:ext cx="10018713" cy="45322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Позиция Святого престола  отношении информационных технологий в целом положительна.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Церковные иерархи охотно осваивают интернет-пространство, число новых порталов и аккаунтов в социальных сетях постепенно прирастает.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Святой престол осуществляет масштабный проект по оцифровке книг и рукописей, используя для этого специально разработанные информационные технологии.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Существуют страницы города Ватикана, Святого престола и Римского Понтифика, все они своевременно пополняются актуальным контентом.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Интернет может стать новым каналом не только для сближения верующих-единомышленников, но и для взаимодействия представителей разных конфессий, диалога религии и культуры.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4">
            <a:hlinkClick r:id="rId3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4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A34E2-789A-4C57-8097-4E39027E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Научная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B8CB5-6089-46B3-9491-BEF58D5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8471"/>
            <a:ext cx="10018713" cy="432020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Малоизученность</a:t>
            </a:r>
            <a:r>
              <a:rPr lang="ru-RU" dirty="0"/>
              <a:t> темы является актуализирующим ее фактором. На фоне все возрастающего интереса к </a:t>
            </a:r>
            <a:r>
              <a:rPr lang="en-US" dirty="0"/>
              <a:t>IT</a:t>
            </a:r>
            <a:r>
              <a:rPr lang="ru-RU" dirty="0"/>
              <a:t>-сфере и постепенного перехода человечества в «кибер-эпоху» ученые все чаще обращаются к исследованию влияния и роли информационных технологий в современном мире. При этом в русскоязычной литературе практически отсутствуют работы, посвященные анализу использования информационных технологий Святым престолом. Сделанные в данном исследовании выводы являются одной из немногих попыток осмысления вышеуказанной темы.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5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F6878-FF46-45C7-A3B2-38DC6982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02623"/>
            <a:ext cx="10018713" cy="1752599"/>
          </a:xfrm>
        </p:spPr>
        <p:txBody>
          <a:bodyPr/>
          <a:lstStyle/>
          <a:p>
            <a:r>
              <a:rPr lang="ru-RU" dirty="0"/>
              <a:t>Положения, выносимые на защиту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0572E-2354-40A8-9166-C3BCD65E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55222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Святой престол активно использует информационные технологии для осуществления оцифровки книг и манускриптов с целью их защиты и сохранения для будущих поколений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Церковь широко использует интернет и телекоммуникационные средства для обращения к мирянам и осуществления пастырской и образовательной деятельности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Освоение РКЦ интернет-пространства и современных технологий происходит продуктивно и стремительно, количество новых ресурсов религиозного характера и их количество ежедневно увеличивается.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4390766" y="6236043"/>
            <a:ext cx="815546" cy="621957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5734528" y="6236043"/>
            <a:ext cx="826033" cy="621957"/>
          </a:xfrm>
          <a:prstGeom prst="actionButtonHom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7088777" y="6236043"/>
            <a:ext cx="818606" cy="621957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1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666</TotalTime>
  <Words>525</Words>
  <Application>Microsoft Office PowerPoint</Application>
  <PresentationFormat>Широкоэкранный</PresentationFormat>
  <Paragraphs>58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PT Serif</vt:lpstr>
      <vt:lpstr>Times New Roman</vt:lpstr>
      <vt:lpstr>Wingdings</vt:lpstr>
      <vt:lpstr>Wingdings 2</vt:lpstr>
      <vt:lpstr>Параллакс</vt:lpstr>
      <vt:lpstr>Информационные технологии на службе Святого престола</vt:lpstr>
      <vt:lpstr>Содержание</vt:lpstr>
      <vt:lpstr>Презентация PowerPoint</vt:lpstr>
      <vt:lpstr>Актуальность</vt:lpstr>
      <vt:lpstr>Поставленные цели и задачи</vt:lpstr>
      <vt:lpstr>Объект и предмет исследования</vt:lpstr>
      <vt:lpstr>Основные результаты</vt:lpstr>
      <vt:lpstr>Научная новизна</vt:lpstr>
      <vt:lpstr>Положения, выносимые на защиту</vt:lpstr>
      <vt:lpstr>Презентация PowerPoint</vt:lpstr>
      <vt:lpstr>Презентация PowerPoint</vt:lpstr>
      <vt:lpstr>Официальный сайт Ватикана</vt:lpstr>
      <vt:lpstr>Первое сэлфи Папы Римского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на службе Святого престола</dc:title>
  <dc:creator>Tsyplik</dc:creator>
  <cp:lastModifiedBy>Tsyplik</cp:lastModifiedBy>
  <cp:revision>46</cp:revision>
  <dcterms:created xsi:type="dcterms:W3CDTF">2017-12-04T22:33:12Z</dcterms:created>
  <dcterms:modified xsi:type="dcterms:W3CDTF">2017-12-07T11:09:28Z</dcterms:modified>
</cp:coreProperties>
</file>