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09" r:id="rId5"/>
    <p:sldId id="386" r:id="rId6"/>
    <p:sldId id="419" r:id="rId7"/>
    <p:sldId id="387" r:id="rId8"/>
    <p:sldId id="388" r:id="rId9"/>
    <p:sldId id="389" r:id="rId10"/>
    <p:sldId id="390" r:id="rId11"/>
    <p:sldId id="391" r:id="rId12"/>
    <p:sldId id="392" r:id="rId13"/>
    <p:sldId id="415" r:id="rId14"/>
    <p:sldId id="416" r:id="rId15"/>
    <p:sldId id="417" r:id="rId16"/>
    <p:sldId id="395" r:id="rId17"/>
    <p:sldId id="393" r:id="rId18"/>
    <p:sldId id="397" r:id="rId19"/>
    <p:sldId id="394" r:id="rId20"/>
    <p:sldId id="404" r:id="rId21"/>
    <p:sldId id="405" r:id="rId22"/>
    <p:sldId id="411" r:id="rId23"/>
    <p:sldId id="406" r:id="rId24"/>
    <p:sldId id="407" r:id="rId25"/>
    <p:sldId id="408" r:id="rId26"/>
    <p:sldId id="410" r:id="rId27"/>
    <p:sldId id="402" r:id="rId28"/>
    <p:sldId id="412" r:id="rId29"/>
    <p:sldId id="413" r:id="rId30"/>
    <p:sldId id="414" r:id="rId31"/>
    <p:sldId id="420" r:id="rId32"/>
    <p:sldId id="399" r:id="rId33"/>
    <p:sldId id="400" r:id="rId34"/>
    <p:sldId id="35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FFFAB1"/>
    <a:srgbClr val="9A1959"/>
    <a:srgbClr val="A2CEF6"/>
    <a:srgbClr val="D8E6F8"/>
    <a:srgbClr val="E8F4F8"/>
    <a:srgbClr val="CCFFCC"/>
    <a:srgbClr val="99FFCC"/>
    <a:srgbClr val="CCECFF"/>
    <a:srgbClr val="F0F7F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50000" autoAdjust="0"/>
  </p:normalViewPr>
  <p:slideViewPr>
    <p:cSldViewPr>
      <p:cViewPr>
        <p:scale>
          <a:sx n="94" d="100"/>
          <a:sy n="94" d="100"/>
        </p:scale>
        <p:origin x="1376" y="144"/>
      </p:cViewPr>
      <p:guideLst>
        <p:guide orient="horz" pos="4269"/>
        <p:guide pos="340"/>
        <p:guide pos="192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8/23/16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3984030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msdn.microsoft.com/ru-ru/library/system.threading.thread.getdomain(v=vs.110).aspx"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msdn.microsoft.com/ru-ru/library/system.threading.thread.getdomain(v=vs.110).aspx"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0000" lnSpcReduction="20000"/>
          </a:bodyPr>
          <a:lstStyle/>
          <a:p>
            <a:pPr marL="0" marR="0" indent="0" defTabSz="457200" eaLnBrk="1" fontAlgn="auto" latinLnBrk="0" hangingPunct="1">
              <a:lnSpc>
                <a:spcPct val="117999"/>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200" kern="1200" dirty="0" smtClean="0">
                <a:solidFill>
                  <a:schemeClr val="tx1"/>
                </a:solidFill>
                <a:effectLst/>
                <a:latin typeface="+mn-lt"/>
                <a:ea typeface="+mn-ea"/>
                <a:cs typeface="+mn-cs"/>
                <a:sym typeface="Helvetica Neue"/>
              </a:rPr>
              <a:t>Каждый поток </a:t>
            </a:r>
            <a:r>
              <a:rPr lang="ru-RU" sz="1200" kern="1200" baseline="0" dirty="0" smtClean="0">
                <a:solidFill>
                  <a:schemeClr val="tx1"/>
                </a:solidFill>
                <a:effectLst/>
                <a:latin typeface="+mn-lt"/>
                <a:ea typeface="+mn-ea"/>
                <a:cs typeface="+mn-cs"/>
                <a:sym typeface="Helvetica Neue"/>
              </a:rPr>
              <a:t>запускается внутри процесса операционной системы и представляет собой </a:t>
            </a:r>
            <a:r>
              <a:rPr lang="ru-RU" sz="1200" kern="1200" baseline="0" dirty="0" err="1" smtClean="0">
                <a:solidFill>
                  <a:schemeClr val="tx1"/>
                </a:solidFill>
                <a:effectLst/>
                <a:latin typeface="+mn-lt"/>
                <a:ea typeface="+mn-ea"/>
                <a:cs typeface="+mn-cs"/>
                <a:sym typeface="Helvetica Neue"/>
              </a:rPr>
              <a:t>независммый</a:t>
            </a:r>
            <a:r>
              <a:rPr lang="ru-RU" sz="1200" kern="1200" baseline="0" dirty="0" smtClean="0">
                <a:solidFill>
                  <a:schemeClr val="tx1"/>
                </a:solidFill>
                <a:effectLst/>
                <a:latin typeface="+mn-lt"/>
                <a:ea typeface="+mn-ea"/>
                <a:cs typeface="+mn-cs"/>
                <a:sym typeface="Helvetica Neue"/>
              </a:rPr>
              <a:t> пут выполнения</a:t>
            </a:r>
            <a:endParaRPr lang="en-US" sz="1200" kern="1200" dirty="0" smtClean="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200" kern="1200" dirty="0" smtClean="0">
                <a:solidFill>
                  <a:schemeClr val="tx1"/>
                </a:solidFill>
                <a:effectLst/>
                <a:latin typeface="+mn-lt"/>
                <a:ea typeface="+mn-ea"/>
                <a:cs typeface="+mn-cs"/>
                <a:sym typeface="Helvetica Neue"/>
              </a:rPr>
              <a:t>Любое </a:t>
            </a:r>
            <a:r>
              <a:rPr lang="ru-RU" sz="1200" kern="1200" dirty="0" err="1" smtClean="0">
                <a:solidFill>
                  <a:schemeClr val="tx1"/>
                </a:solidFill>
                <a:effectLst/>
                <a:latin typeface="+mn-lt"/>
                <a:ea typeface="+mn-ea"/>
                <a:cs typeface="+mn-cs"/>
                <a:sym typeface="Helvetica Neue"/>
              </a:rPr>
              <a:t>Windows</a:t>
            </a:r>
            <a:r>
              <a:rPr lang="ru-RU" sz="1200" kern="1200" dirty="0" smtClean="0">
                <a:solidFill>
                  <a:schemeClr val="tx1"/>
                </a:solidFill>
                <a:effectLst/>
                <a:latin typeface="+mn-lt"/>
                <a:ea typeface="+mn-ea"/>
                <a:cs typeface="+mn-cs"/>
                <a:sym typeface="Helvetica Neue"/>
              </a:rPr>
              <a:t>-приложение может стать хостом (управляющим приложением) для CLR. Однако не следует создавать экземпляры COM-сервера CLR функцией</a:t>
            </a:r>
            <a:r>
              <a:rPr lang="ru-RU" sz="1200" kern="1200" baseline="0" dirty="0" smtClean="0">
                <a:solidFill>
                  <a:schemeClr val="tx1"/>
                </a:solidFill>
                <a:effectLst/>
                <a:latin typeface="+mn-lt"/>
                <a:ea typeface="+mn-ea"/>
                <a:cs typeface="+mn-cs"/>
                <a:sym typeface="Helvetica Neue"/>
              </a:rPr>
              <a:t> </a:t>
            </a:r>
            <a:r>
              <a:rPr lang="ru-RU" sz="1200" kern="1200" dirty="0" err="1" smtClean="0">
                <a:solidFill>
                  <a:schemeClr val="tx1"/>
                </a:solidFill>
                <a:effectLst/>
                <a:latin typeface="+mn-lt"/>
                <a:ea typeface="+mn-ea"/>
                <a:cs typeface="+mn-cs"/>
                <a:sym typeface="Helvetica Neue"/>
              </a:rPr>
              <a:t>CoCreateInstance</a:t>
            </a:r>
            <a:r>
              <a:rPr lang="ru-RU" sz="1200" kern="1200" dirty="0" smtClean="0">
                <a:solidFill>
                  <a:schemeClr val="tx1"/>
                </a:solidFill>
                <a:effectLst/>
                <a:latin typeface="+mn-lt"/>
                <a:ea typeface="+mn-ea"/>
                <a:cs typeface="+mn-cs"/>
                <a:sym typeface="Helvetica Neue"/>
              </a:rPr>
              <a:t>; вместо этого неуправляемый</a:t>
            </a:r>
            <a:r>
              <a:rPr lang="ru-RU" sz="1200" kern="1200" baseline="0" dirty="0" smtClean="0">
                <a:solidFill>
                  <a:schemeClr val="tx1"/>
                </a:solidFill>
                <a:effectLst/>
                <a:latin typeface="+mn-lt"/>
                <a:ea typeface="+mn-ea"/>
                <a:cs typeface="+mn-cs"/>
                <a:sym typeface="Helvetica Neue"/>
              </a:rPr>
              <a:t> </a:t>
            </a:r>
            <a:r>
              <a:rPr lang="ru-RU" sz="1200" kern="1200" dirty="0" smtClean="0">
                <a:solidFill>
                  <a:schemeClr val="tx1"/>
                </a:solidFill>
                <a:effectLst/>
                <a:latin typeface="+mn-lt"/>
                <a:ea typeface="+mn-ea"/>
                <a:cs typeface="+mn-cs"/>
                <a:sym typeface="Helvetica Neue"/>
              </a:rPr>
              <a:t>хост должен вызывать функцию </a:t>
            </a:r>
            <a:r>
              <a:rPr lang="ru-RU" sz="1200" kern="1200" dirty="0" err="1" smtClean="0">
                <a:solidFill>
                  <a:schemeClr val="tx1"/>
                </a:solidFill>
                <a:effectLst/>
                <a:latin typeface="+mn-lt"/>
                <a:ea typeface="+mn-ea"/>
                <a:cs typeface="+mn-cs"/>
                <a:sym typeface="Helvetica Neue"/>
              </a:rPr>
              <a:t>CLRCreateInstance</a:t>
            </a:r>
            <a:r>
              <a:rPr lang="ru-RU" sz="1200" kern="1200" dirty="0" smtClean="0">
                <a:solidFill>
                  <a:schemeClr val="tx1"/>
                </a:solidFill>
                <a:effectLst/>
                <a:latin typeface="+mn-lt"/>
                <a:ea typeface="+mn-ea"/>
                <a:cs typeface="+mn-cs"/>
                <a:sym typeface="Helvetica Neue"/>
              </a:rPr>
              <a:t>, объявленную в </a:t>
            </a:r>
            <a:r>
              <a:rPr lang="ru-RU" sz="1200" kern="1200" dirty="0" err="1" smtClean="0">
                <a:solidFill>
                  <a:schemeClr val="tx1"/>
                </a:solidFill>
                <a:effectLst/>
                <a:latin typeface="+mn-lt"/>
                <a:ea typeface="+mn-ea"/>
                <a:cs typeface="+mn-cs"/>
                <a:sym typeface="Helvetica Neue"/>
              </a:rPr>
              <a:t>файле</a:t>
            </a:r>
            <a:r>
              <a:rPr lang="ru-RU" sz="1200" kern="1200" dirty="0" smtClean="0">
                <a:solidFill>
                  <a:schemeClr val="tx1"/>
                </a:solidFill>
                <a:effectLst/>
                <a:latin typeface="+mn-lt"/>
                <a:ea typeface="+mn-ea"/>
                <a:cs typeface="+mn-cs"/>
                <a:sym typeface="Helvetica Neue"/>
              </a:rPr>
              <a:t> </a:t>
            </a:r>
            <a:r>
              <a:rPr lang="ru-RU" sz="1200" kern="1200" dirty="0" err="1" smtClean="0">
                <a:solidFill>
                  <a:schemeClr val="tx1"/>
                </a:solidFill>
                <a:effectLst/>
                <a:latin typeface="+mn-lt"/>
                <a:ea typeface="+mn-ea"/>
                <a:cs typeface="+mn-cs"/>
                <a:sym typeface="Helvetica Neue"/>
              </a:rPr>
              <a:t>MetaHost.h</a:t>
            </a:r>
            <a:r>
              <a:rPr lang="ru-RU" sz="1200" kern="1200" dirty="0" smtClean="0">
                <a:solidFill>
                  <a:schemeClr val="tx1"/>
                </a:solidFill>
                <a:effectLst/>
                <a:latin typeface="+mn-lt"/>
                <a:ea typeface="+mn-ea"/>
                <a:cs typeface="+mn-cs"/>
                <a:sym typeface="Helvetica Neue"/>
              </a:rPr>
              <a:t>. Эта функция реализована в библиотеке </a:t>
            </a:r>
            <a:r>
              <a:rPr lang="ru-RU" sz="1200" kern="1200" dirty="0" err="1" smtClean="0">
                <a:solidFill>
                  <a:schemeClr val="tx1"/>
                </a:solidFill>
                <a:effectLst/>
                <a:latin typeface="+mn-lt"/>
                <a:ea typeface="+mn-ea"/>
                <a:cs typeface="+mn-cs"/>
                <a:sym typeface="Helvetica Neue"/>
              </a:rPr>
              <a:t>MSCorEE.dll</a:t>
            </a:r>
            <a:r>
              <a:rPr lang="ru-RU" sz="1200" kern="1200" dirty="0" smtClean="0">
                <a:solidFill>
                  <a:schemeClr val="tx1"/>
                </a:solidFill>
                <a:effectLst/>
                <a:latin typeface="+mn-lt"/>
                <a:ea typeface="+mn-ea"/>
                <a:cs typeface="+mn-cs"/>
                <a:sym typeface="Helvetica Neue"/>
              </a:rPr>
              <a:t>, которая обычно расположена в каталоге </a:t>
            </a:r>
            <a:r>
              <a:rPr lang="ru-RU" sz="1200" kern="1200" dirty="0" err="1" smtClean="0">
                <a:solidFill>
                  <a:schemeClr val="tx1"/>
                </a:solidFill>
                <a:effectLst/>
                <a:latin typeface="+mn-lt"/>
                <a:ea typeface="+mn-ea"/>
                <a:cs typeface="+mn-cs"/>
                <a:sym typeface="Helvetica Neue"/>
              </a:rPr>
              <a:t>C</a:t>
            </a:r>
            <a:r>
              <a:rPr lang="ru-RU" sz="1200" kern="1200" dirty="0" smtClean="0">
                <a:solidFill>
                  <a:schemeClr val="tx1"/>
                </a:solidFill>
                <a:effectLst/>
                <a:latin typeface="+mn-lt"/>
                <a:ea typeface="+mn-ea"/>
                <a:cs typeface="+mn-cs"/>
                <a:sym typeface="Helvetica Neue"/>
              </a:rPr>
              <a:t>:\</a:t>
            </a:r>
            <a:r>
              <a:rPr lang="ru-RU" sz="1200" kern="1200" dirty="0" err="1" smtClean="0">
                <a:solidFill>
                  <a:schemeClr val="tx1"/>
                </a:solidFill>
                <a:effectLst/>
                <a:latin typeface="+mn-lt"/>
                <a:ea typeface="+mn-ea"/>
                <a:cs typeface="+mn-cs"/>
                <a:sym typeface="Helvetica Neue"/>
              </a:rPr>
              <a:t>Windows</a:t>
            </a:r>
            <a:r>
              <a:rPr lang="ru-RU" sz="1200" kern="1200" dirty="0" smtClean="0">
                <a:solidFill>
                  <a:schemeClr val="tx1"/>
                </a:solidFill>
                <a:effectLst/>
                <a:latin typeface="+mn-lt"/>
                <a:ea typeface="+mn-ea"/>
                <a:cs typeface="+mn-cs"/>
                <a:sym typeface="Helvetica Neue"/>
              </a:rPr>
              <a:t>\ System32. Обычно эту библиотеку называют </a:t>
            </a:r>
            <a:r>
              <a:rPr lang="ru-RU" sz="1200" i="1" kern="1200" dirty="0" err="1" smtClean="0">
                <a:solidFill>
                  <a:schemeClr val="tx1"/>
                </a:solidFill>
                <a:effectLst/>
                <a:latin typeface="+mn-lt"/>
                <a:ea typeface="+mn-ea"/>
                <a:cs typeface="+mn-cs"/>
                <a:sym typeface="Helvetica Neue"/>
              </a:rPr>
              <a:t>оболочкои</a:t>
            </a:r>
            <a:r>
              <a:rPr lang="ru-RU" sz="1200" i="1" kern="1200" dirty="0" smtClean="0">
                <a:solidFill>
                  <a:schemeClr val="tx1"/>
                </a:solidFill>
                <a:effectLst/>
                <a:latin typeface="+mn-lt"/>
                <a:ea typeface="+mn-ea"/>
                <a:cs typeface="+mn-cs"/>
                <a:sym typeface="Helvetica Neue"/>
              </a:rPr>
              <a:t>̆ совместимости </a:t>
            </a:r>
            <a:r>
              <a:rPr lang="ru-RU" sz="1200" kern="1200" dirty="0" smtClean="0">
                <a:solidFill>
                  <a:schemeClr val="tx1"/>
                </a:solidFill>
                <a:effectLst/>
                <a:latin typeface="+mn-lt"/>
                <a:ea typeface="+mn-ea"/>
                <a:cs typeface="+mn-cs"/>
                <a:sym typeface="Helvetica Neue"/>
              </a:rPr>
              <a:t>(</a:t>
            </a:r>
            <a:r>
              <a:rPr lang="ru-RU" sz="1200" kern="1200" dirty="0" err="1" smtClean="0">
                <a:solidFill>
                  <a:schemeClr val="tx1"/>
                </a:solidFill>
                <a:effectLst/>
                <a:latin typeface="+mn-lt"/>
                <a:ea typeface="+mn-ea"/>
                <a:cs typeface="+mn-cs"/>
                <a:sym typeface="Helvetica Neue"/>
              </a:rPr>
              <a:t>shim</a:t>
            </a:r>
            <a:r>
              <a:rPr lang="ru-RU" sz="1200" kern="1200" dirty="0" smtClean="0">
                <a:solidFill>
                  <a:schemeClr val="tx1"/>
                </a:solidFill>
                <a:effectLst/>
                <a:latin typeface="+mn-lt"/>
                <a:ea typeface="+mn-ea"/>
                <a:cs typeface="+mn-cs"/>
                <a:sym typeface="Helvetica Neue"/>
              </a:rPr>
              <a:t>) — она не содержит COM-сервер CLR, а только определяет, какую версию CLR следует создать. </a:t>
            </a:r>
            <a:endParaRPr lang="ru-RU" sz="1050" dirty="0" smtClean="0"/>
          </a:p>
          <a:p>
            <a:pPr marL="0" marR="0" indent="0" defTabSz="457200" eaLnBrk="1" fontAlgn="auto" latinLnBrk="0" hangingPunct="1">
              <a:lnSpc>
                <a:spcPct val="117999"/>
              </a:lnSpc>
              <a:spcBef>
                <a:spcPts val="0"/>
              </a:spcBef>
              <a:spcAft>
                <a:spcPts val="0"/>
              </a:spcAft>
              <a:buClrTx/>
              <a:buSzTx/>
              <a:buFontTx/>
              <a:buNone/>
              <a:tabLst/>
              <a:defRPr/>
            </a:pPr>
            <a:endParaRPr lang="ru-RU" sz="1050" kern="1200" dirty="0" smtClean="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050" kern="1200" dirty="0" smtClean="0">
                <a:solidFill>
                  <a:schemeClr val="tx1"/>
                </a:solidFill>
                <a:effectLst/>
                <a:latin typeface="+mn-lt"/>
                <a:ea typeface="+mn-ea"/>
                <a:cs typeface="+mn-cs"/>
                <a:sym typeface="Helvetica Neue"/>
              </a:rPr>
              <a:t>Формат</a:t>
            </a:r>
            <a:r>
              <a:rPr lang="ru-RU" sz="1050" kern="1200" baseline="0" dirty="0" smtClean="0">
                <a:solidFill>
                  <a:schemeClr val="tx1"/>
                </a:solidFill>
                <a:effectLst/>
                <a:latin typeface="+mn-lt"/>
                <a:ea typeface="+mn-ea"/>
                <a:cs typeface="+mn-cs"/>
                <a:sym typeface="Helvetica Neue"/>
              </a:rPr>
              <a:t> файла </a:t>
            </a:r>
            <a:r>
              <a:rPr lang="ru-RU" sz="1050" kern="1200" dirty="0" smtClean="0">
                <a:solidFill>
                  <a:schemeClr val="tx1"/>
                </a:solidFill>
                <a:effectLst/>
                <a:latin typeface="+mn-lt"/>
                <a:ea typeface="+mn-ea"/>
                <a:cs typeface="+mn-cs"/>
                <a:sym typeface="Helvetica Neue"/>
              </a:rPr>
              <a:t>(заточили под стандартные</a:t>
            </a:r>
            <a:r>
              <a:rPr lang="ru-RU" sz="1050" kern="1200" baseline="0" dirty="0" smtClean="0">
                <a:solidFill>
                  <a:schemeClr val="tx1"/>
                </a:solidFill>
                <a:effectLst/>
                <a:latin typeface="+mn-lt"/>
                <a:ea typeface="+mn-ea"/>
                <a:cs typeface="+mn-cs"/>
                <a:sym typeface="Helvetica Neue"/>
              </a:rPr>
              <a:t> форматы </a:t>
            </a:r>
            <a:r>
              <a:rPr lang="en-US" sz="1050" kern="1200" dirty="0" smtClean="0">
                <a:solidFill>
                  <a:schemeClr val="tx1"/>
                </a:solidFill>
                <a:effectLst/>
                <a:latin typeface="+mn-lt"/>
                <a:ea typeface="+mn-ea"/>
                <a:cs typeface="+mn-cs"/>
                <a:sym typeface="Helvetica Neue"/>
              </a:rPr>
              <a:t>PE/COFF</a:t>
            </a:r>
            <a:r>
              <a:rPr lang="ru-RU" sz="1050" kern="1200" baseline="0" dirty="0" smtClean="0">
                <a:solidFill>
                  <a:schemeClr val="tx1"/>
                </a:solidFill>
                <a:effectLst/>
                <a:latin typeface="+mn-lt"/>
                <a:ea typeface="+mn-ea"/>
                <a:cs typeface="+mn-cs"/>
                <a:sym typeface="Helvetica Neue"/>
              </a:rPr>
              <a:t> - </a:t>
            </a:r>
            <a:r>
              <a:rPr lang="en-US" sz="1050" kern="1200" dirty="0" smtClean="0">
                <a:solidFill>
                  <a:schemeClr val="tx1"/>
                </a:solidFill>
                <a:effectLst/>
                <a:latin typeface="+mn-lt"/>
                <a:ea typeface="+mn-ea"/>
                <a:cs typeface="+mn-cs"/>
                <a:sym typeface="Helvetica Neue"/>
              </a:rPr>
              <a:t>Portable Executable, Common Object File Format</a:t>
            </a:r>
            <a:r>
              <a:rPr lang="ru-RU" sz="1050" kern="1200" dirty="0" smtClean="0">
                <a:solidFill>
                  <a:schemeClr val="tx1"/>
                </a:solidFill>
                <a:effectLst/>
                <a:latin typeface="+mn-lt"/>
                <a:ea typeface="+mn-ea"/>
                <a:cs typeface="+mn-cs"/>
                <a:sym typeface="Helvetica Neue"/>
              </a:rPr>
              <a:t>)</a:t>
            </a:r>
          </a:p>
          <a:p>
            <a:pPr marL="0" marR="0" indent="0" defTabSz="457200" eaLnBrk="1" fontAlgn="auto" latinLnBrk="0" hangingPunct="1">
              <a:lnSpc>
                <a:spcPct val="117999"/>
              </a:lnSpc>
              <a:spcBef>
                <a:spcPts val="0"/>
              </a:spcBef>
              <a:spcAft>
                <a:spcPts val="0"/>
              </a:spcAft>
              <a:buClrTx/>
              <a:buSzTx/>
              <a:buFontTx/>
              <a:buNone/>
              <a:tabLst/>
              <a:defRPr/>
            </a:pPr>
            <a:r>
              <a:rPr lang="ru-RU" sz="1050" dirty="0" smtClean="0"/>
              <a:t>Команда JMP передает управление в другую точку потока команд без записи информации о возврате.</a:t>
            </a:r>
          </a:p>
          <a:p>
            <a:pPr marL="0" marR="0" indent="0" defTabSz="457200" eaLnBrk="1" fontAlgn="auto" latinLnBrk="0" hangingPunct="1">
              <a:lnSpc>
                <a:spcPct val="117999"/>
              </a:lnSpc>
              <a:spcBef>
                <a:spcPts val="0"/>
              </a:spcBef>
              <a:spcAft>
                <a:spcPts val="0"/>
              </a:spcAft>
              <a:buClrTx/>
              <a:buSzTx/>
              <a:buFontTx/>
              <a:buNone/>
              <a:tabLst/>
              <a:defRPr/>
            </a:pPr>
            <a:endParaRPr lang="en-US" sz="1050" kern="1200" dirty="0" smtClean="0">
              <a:solidFill>
                <a:schemeClr val="tx1"/>
              </a:solidFill>
              <a:effectLst/>
              <a:latin typeface="+mn-lt"/>
              <a:ea typeface="+mn-ea"/>
              <a:cs typeface="+mn-cs"/>
              <a:sym typeface="Helvetica Neue"/>
            </a:endParaRPr>
          </a:p>
          <a:p>
            <a:r>
              <a:rPr lang="ru-RU" sz="1050" kern="1200" dirty="0" smtClean="0">
                <a:solidFill>
                  <a:schemeClr val="tx1"/>
                </a:solidFill>
                <a:effectLst/>
                <a:latin typeface="+mn-lt"/>
                <a:ea typeface="+mn-ea"/>
                <a:cs typeface="+mn-cs"/>
                <a:sym typeface="Helvetica Neue"/>
              </a:rPr>
              <a:t>После анализа заголовка </a:t>
            </a:r>
            <a:r>
              <a:rPr lang="ru-RU" sz="1050" kern="1200" dirty="0" err="1" smtClean="0">
                <a:solidFill>
                  <a:schemeClr val="tx1"/>
                </a:solidFill>
                <a:effectLst/>
                <a:latin typeface="+mn-lt"/>
                <a:ea typeface="+mn-ea"/>
                <a:cs typeface="+mn-cs"/>
                <a:sym typeface="Helvetica Neue"/>
              </a:rPr>
              <a:t>EXE-файла</a:t>
            </a:r>
            <a:r>
              <a:rPr lang="ru-RU" sz="1050" kern="1200" dirty="0" smtClean="0">
                <a:solidFill>
                  <a:schemeClr val="tx1"/>
                </a:solidFill>
                <a:effectLst/>
                <a:latin typeface="+mn-lt"/>
                <a:ea typeface="+mn-ea"/>
                <a:cs typeface="+mn-cs"/>
                <a:sym typeface="Helvetica Neue"/>
              </a:rPr>
              <a:t> для выяснения того, какой процесс необходимо запустить — 32- или 64-разрядный, —  операционная</a:t>
            </a:r>
            <a:r>
              <a:rPr lang="ru-RU" sz="1050" kern="1200" baseline="0" dirty="0" smtClean="0">
                <a:solidFill>
                  <a:schemeClr val="tx1"/>
                </a:solidFill>
                <a:effectLst/>
                <a:latin typeface="+mn-lt"/>
                <a:ea typeface="+mn-ea"/>
                <a:cs typeface="+mn-cs"/>
                <a:sym typeface="Helvetica Neue"/>
              </a:rPr>
              <a:t> система </a:t>
            </a:r>
            <a:r>
              <a:rPr lang="ru-RU" sz="1050" kern="1200" dirty="0" err="1" smtClean="0">
                <a:solidFill>
                  <a:schemeClr val="tx1"/>
                </a:solidFill>
                <a:effectLst/>
                <a:latin typeface="+mn-lt"/>
                <a:ea typeface="+mn-ea"/>
                <a:cs typeface="+mn-cs"/>
                <a:sym typeface="Helvetica Neue"/>
              </a:rPr>
              <a:t>Windows</a:t>
            </a:r>
            <a:r>
              <a:rPr lang="ru-RU" sz="1050" kern="1200" dirty="0" smtClean="0">
                <a:solidFill>
                  <a:schemeClr val="tx1"/>
                </a:solidFill>
                <a:effectLst/>
                <a:latin typeface="+mn-lt"/>
                <a:ea typeface="+mn-ea"/>
                <a:cs typeface="+mn-cs"/>
                <a:sym typeface="Helvetica Neue"/>
              </a:rPr>
              <a:t> загружает в адресное пространство процесса соответствующую версию библиотеки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(x86, x64 или ARM). В системах </a:t>
            </a:r>
            <a:r>
              <a:rPr lang="ru-RU" sz="1050" kern="1200" dirty="0" err="1" smtClean="0">
                <a:solidFill>
                  <a:schemeClr val="tx1"/>
                </a:solidFill>
                <a:effectLst/>
                <a:latin typeface="+mn-lt"/>
                <a:ea typeface="+mn-ea"/>
                <a:cs typeface="+mn-cs"/>
                <a:sym typeface="Helvetica Neue"/>
              </a:rPr>
              <a:t>Windows</a:t>
            </a:r>
            <a:r>
              <a:rPr lang="ru-RU" sz="1050" kern="1200" dirty="0" smtClean="0">
                <a:solidFill>
                  <a:schemeClr val="tx1"/>
                </a:solidFill>
                <a:effectLst/>
                <a:latin typeface="+mn-lt"/>
                <a:ea typeface="+mn-ea"/>
                <a:cs typeface="+mn-cs"/>
                <a:sym typeface="Helvetica Neue"/>
              </a:rPr>
              <a:t> </a:t>
            </a:r>
            <a:r>
              <a:rPr lang="ru-RU" sz="1050" kern="1200" dirty="0" err="1" smtClean="0">
                <a:solidFill>
                  <a:schemeClr val="tx1"/>
                </a:solidFill>
                <a:effectLst/>
                <a:latin typeface="+mn-lt"/>
                <a:ea typeface="+mn-ea"/>
                <a:cs typeface="+mn-cs"/>
                <a:sym typeface="Helvetica Neue"/>
              </a:rPr>
              <a:t>семейств</a:t>
            </a:r>
            <a:r>
              <a:rPr lang="ru-RU" sz="1050" kern="1200" dirty="0" smtClean="0">
                <a:solidFill>
                  <a:schemeClr val="tx1"/>
                </a:solidFill>
                <a:effectLst/>
                <a:latin typeface="+mn-lt"/>
                <a:ea typeface="+mn-ea"/>
                <a:cs typeface="+mn-cs"/>
                <a:sym typeface="Helvetica Neue"/>
              </a:rPr>
              <a:t> x86 и ARM 32-разрядная версия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хранится в каталоге %</a:t>
            </a:r>
            <a:r>
              <a:rPr lang="ru-RU" sz="1050" kern="1200" dirty="0" err="1" smtClean="0">
                <a:solidFill>
                  <a:schemeClr val="tx1"/>
                </a:solidFill>
                <a:effectLst/>
                <a:latin typeface="+mn-lt"/>
                <a:ea typeface="+mn-ea"/>
                <a:cs typeface="+mn-cs"/>
                <a:sym typeface="Helvetica Neue"/>
              </a:rPr>
              <a:t>SystemRoot</a:t>
            </a:r>
            <a:r>
              <a:rPr lang="ru-RU" sz="1050" kern="1200" dirty="0" smtClean="0">
                <a:solidFill>
                  <a:schemeClr val="tx1"/>
                </a:solidFill>
                <a:effectLst/>
                <a:latin typeface="+mn-lt"/>
                <a:ea typeface="+mn-ea"/>
                <a:cs typeface="+mn-cs"/>
                <a:sym typeface="Helvetica Neue"/>
              </a:rPr>
              <a:t>%\System32. В системах x64 версия x86 библиотеки находится в каталоге %</a:t>
            </a:r>
            <a:r>
              <a:rPr lang="ru-RU" sz="1050" kern="1200" dirty="0" err="1" smtClean="0">
                <a:solidFill>
                  <a:schemeClr val="tx1"/>
                </a:solidFill>
                <a:effectLst/>
                <a:latin typeface="+mn-lt"/>
                <a:ea typeface="+mn-ea"/>
                <a:cs typeface="+mn-cs"/>
                <a:sym typeface="Helvetica Neue"/>
              </a:rPr>
              <a:t>SystemRoot</a:t>
            </a:r>
            <a:r>
              <a:rPr lang="ru-RU" sz="1050" kern="1200" dirty="0" smtClean="0">
                <a:solidFill>
                  <a:schemeClr val="tx1"/>
                </a:solidFill>
                <a:effectLst/>
                <a:latin typeface="+mn-lt"/>
                <a:ea typeface="+mn-ea"/>
                <a:cs typeface="+mn-cs"/>
                <a:sym typeface="Helvetica Neue"/>
              </a:rPr>
              <a:t>%\SysWow64, а 64-разрядная версия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размещается в каталоге %</a:t>
            </a:r>
            <a:r>
              <a:rPr lang="ru-RU" sz="1050" kern="1200" dirty="0" err="1" smtClean="0">
                <a:solidFill>
                  <a:schemeClr val="tx1"/>
                </a:solidFill>
                <a:effectLst/>
                <a:latin typeface="+mn-lt"/>
                <a:ea typeface="+mn-ea"/>
                <a:cs typeface="+mn-cs"/>
                <a:sym typeface="Helvetica Neue"/>
              </a:rPr>
              <a:t>SystemRoot</a:t>
            </a:r>
            <a:r>
              <a:rPr lang="ru-RU" sz="1050" kern="1200" dirty="0" smtClean="0">
                <a:solidFill>
                  <a:schemeClr val="tx1"/>
                </a:solidFill>
                <a:effectLst/>
                <a:latin typeface="+mn-lt"/>
                <a:ea typeface="+mn-ea"/>
                <a:cs typeface="+mn-cs"/>
                <a:sym typeface="Helvetica Neue"/>
              </a:rPr>
              <a:t>%\System32 (это сделано из соображений обратной</a:t>
            </a:r>
            <a:r>
              <a:rPr lang="ru-RU" sz="1050" kern="1200" baseline="0" dirty="0" smtClean="0">
                <a:solidFill>
                  <a:schemeClr val="tx1"/>
                </a:solidFill>
                <a:effectLst/>
                <a:latin typeface="+mn-lt"/>
                <a:ea typeface="+mn-ea"/>
                <a:cs typeface="+mn-cs"/>
                <a:sym typeface="Helvetica Neue"/>
              </a:rPr>
              <a:t> </a:t>
            </a:r>
            <a:r>
              <a:rPr lang="ru-RU" sz="1050" kern="1200" dirty="0" smtClean="0">
                <a:solidFill>
                  <a:schemeClr val="tx1"/>
                </a:solidFill>
                <a:effectLst/>
                <a:latin typeface="+mn-lt"/>
                <a:ea typeface="+mn-ea"/>
                <a:cs typeface="+mn-cs"/>
                <a:sym typeface="Helvetica Neue"/>
              </a:rPr>
              <a:t>совместимости. Далее основной поток вызывает определенный в библиотеке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метод, который инициализирует CLR, загружает сборку EXE, а затем вызывает ее метод </a:t>
            </a:r>
            <a:r>
              <a:rPr lang="ru-RU" sz="1050" kern="1200" dirty="0" err="1" smtClean="0">
                <a:solidFill>
                  <a:schemeClr val="tx1"/>
                </a:solidFill>
                <a:effectLst/>
                <a:latin typeface="+mn-lt"/>
                <a:ea typeface="+mn-ea"/>
                <a:cs typeface="+mn-cs"/>
                <a:sym typeface="Helvetica Neue"/>
              </a:rPr>
              <a:t>Main</a:t>
            </a:r>
            <a:r>
              <a:rPr lang="ru-RU" sz="1050" kern="1200" dirty="0" smtClean="0">
                <a:solidFill>
                  <a:schemeClr val="tx1"/>
                </a:solidFill>
                <a:effectLst/>
                <a:latin typeface="+mn-lt"/>
                <a:ea typeface="+mn-ea"/>
                <a:cs typeface="+mn-cs"/>
                <a:sym typeface="Helvetica Neue"/>
              </a:rPr>
              <a:t>, в котором содержится точка входа. На этом процедура запуска управляемого приложения считается завершенной. </a:t>
            </a:r>
            <a:endParaRPr lang="en-US" sz="1050" kern="1200" dirty="0" smtClean="0">
              <a:solidFill>
                <a:schemeClr val="tx1"/>
              </a:solidFill>
              <a:effectLst/>
              <a:latin typeface="+mn-lt"/>
              <a:ea typeface="+mn-ea"/>
              <a:cs typeface="+mn-cs"/>
              <a:sym typeface="Helvetica Neue"/>
            </a:endParaRPr>
          </a:p>
          <a:p>
            <a:r>
              <a:rPr lang="ru-RU" sz="1200" b="0" i="0" kern="1200" dirty="0" smtClean="0">
                <a:solidFill>
                  <a:schemeClr val="tx1"/>
                </a:solidFill>
                <a:effectLst/>
                <a:latin typeface="+mn-lt"/>
                <a:ea typeface="+mn-ea"/>
                <a:cs typeface="+mn-cs"/>
              </a:rPr>
              <a:t>Домен приложения формирует изолированную область для безопасности, управления версиями, надежности и выгрузки управляемого кода. Поток представляет собой конструкцию операционной системы, используемую в среде CLR для выполнения кода. Во время выполнения весь управляемый код загружается в домен приложения и выполняется в одном или нескольких управляемых потоках.</a:t>
            </a:r>
          </a:p>
          <a:p>
            <a:r>
              <a:rPr lang="ru-RU" sz="1200" b="0" i="0" kern="1200" dirty="0" smtClean="0">
                <a:solidFill>
                  <a:schemeClr val="tx1"/>
                </a:solidFill>
                <a:effectLst/>
                <a:latin typeface="+mn-lt"/>
                <a:ea typeface="+mn-ea"/>
                <a:cs typeface="+mn-cs"/>
              </a:rPr>
              <a:t>Однозначного соответствия между потоками и доменами приложений не существует. В одном домене приложения могут одновременно выполняться несколько потоков, при этом конкретный поток не ограничен одним доменом приложения. Таким образом, потоки могут использоваться в разных доменах приложений. Новый поток для каждого домена приложения не создается.</a:t>
            </a:r>
          </a:p>
          <a:p>
            <a:r>
              <a:rPr lang="ru-RU" sz="1200" b="0" i="0" kern="1200" dirty="0" smtClean="0">
                <a:solidFill>
                  <a:schemeClr val="tx1"/>
                </a:solidFill>
                <a:effectLst/>
                <a:latin typeface="+mn-lt"/>
                <a:ea typeface="+mn-ea"/>
                <a:cs typeface="+mn-cs"/>
              </a:rPr>
              <a:t>В любой момент времени каждый поток выполняется в каком-либо домене приложения. В домене приложения может выполняться один или несколько потоков или не выполняться ни одного </a:t>
            </a:r>
            <a:r>
              <a:rPr lang="ru-RU" sz="1200" b="0" i="0" kern="1200" dirty="0" err="1" smtClean="0">
                <a:solidFill>
                  <a:schemeClr val="tx1"/>
                </a:solidFill>
                <a:effectLst/>
                <a:latin typeface="+mn-lt"/>
                <a:ea typeface="+mn-ea"/>
                <a:cs typeface="+mn-cs"/>
              </a:rPr>
              <a:t>потока.Среда</a:t>
            </a:r>
            <a:r>
              <a:rPr lang="ru-RU" sz="1200" b="0" i="0" kern="1200" dirty="0" smtClean="0">
                <a:solidFill>
                  <a:schemeClr val="tx1"/>
                </a:solidFill>
                <a:effectLst/>
                <a:latin typeface="+mn-lt"/>
                <a:ea typeface="+mn-ea"/>
                <a:cs typeface="+mn-cs"/>
              </a:rPr>
              <a:t> выполнения отслеживает соответствие потоков и доменов приложений, в которых они выполняются. В любой момент времени можно найти домен, в котором выполняется поток, вызвав метод </a:t>
            </a:r>
            <a:r>
              <a:rPr lang="ru-RU" sz="1200" b="0" i="0" u="none" strike="noStrike" kern="1200" dirty="0" smtClean="0">
                <a:solidFill>
                  <a:schemeClr val="tx1"/>
                </a:solidFill>
                <a:effectLst/>
                <a:latin typeface="+mn-lt"/>
                <a:ea typeface="+mn-ea"/>
                <a:cs typeface="+mn-cs"/>
                <a:hlinkClick r:id="rId3"/>
              </a:rPr>
              <a:t>Thread.GetDomain</a:t>
            </a:r>
            <a:r>
              <a:rPr lang="ru-RU" sz="1200" b="0" i="0" kern="1200" dirty="0" smtClean="0">
                <a:solidFill>
                  <a:schemeClr val="tx1"/>
                </a:solidFill>
                <a:effectLst/>
                <a:latin typeface="+mn-lt"/>
                <a:ea typeface="+mn-ea"/>
                <a:cs typeface="+mn-cs"/>
              </a:rPr>
              <a:t>.</a:t>
            </a:r>
          </a:p>
          <a:p>
            <a:endParaRPr lang="ru-RU" sz="1050" dirty="0" smtClean="0"/>
          </a:p>
          <a:p>
            <a:endParaRPr lang="en-US" sz="1050" dirty="0" smtClean="0"/>
          </a:p>
          <a:p>
            <a:endParaRPr lang="en-US" sz="1050"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349171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Стек и куча не более чем области адресов виртуальной</a:t>
            </a:r>
            <a:r>
              <a:rPr lang="ru-RU" baseline="0" dirty="0" smtClean="0"/>
              <a:t> памяти</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a:p>
        </p:txBody>
      </p:sp>
    </p:spTree>
    <p:extLst>
      <p:ext uri="{BB962C8B-B14F-4D97-AF65-F5344CB8AC3E}">
        <p14:creationId xmlns:p14="http://schemas.microsoft.com/office/powerpoint/2010/main" val="10107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Мы начнем знакомство с устройством .NET-типов с того, что рассмотрим фрейм стека, содержащий ссылку на объект (обычно именно в стеке начинается жизненный цикл объекта). Код в </a:t>
            </a:r>
            <a:r>
              <a:rPr lang="ru-RU" dirty="0" err="1" smtClean="0"/>
              <a:t>листенге</a:t>
            </a:r>
            <a:r>
              <a:rPr lang="ru-RU" dirty="0" smtClean="0"/>
              <a:t> 2 — простая консольная программа, в точке входа в которую вызывается статический метод. Метод </a:t>
            </a:r>
            <a:r>
              <a:rPr lang="ru-RU" dirty="0" err="1" smtClean="0"/>
              <a:t>Create</a:t>
            </a:r>
            <a:r>
              <a:rPr lang="ru-RU" dirty="0" smtClean="0"/>
              <a:t> создает экземпляр типа </a:t>
            </a:r>
            <a:r>
              <a:rPr lang="ru-RU" dirty="0" err="1" smtClean="0"/>
              <a:t>SmallClass</a:t>
            </a:r>
            <a:r>
              <a:rPr lang="ru-RU" dirty="0" smtClean="0"/>
              <a:t>, содержащий массив байтов. Мы используем этот массив для демонстрации создания экземпляра объекта в </a:t>
            </a:r>
            <a:r>
              <a:rPr lang="ru-RU" dirty="0" err="1" smtClean="0"/>
              <a:t>Large</a:t>
            </a:r>
            <a:r>
              <a:rPr lang="ru-RU" dirty="0" smtClean="0"/>
              <a:t> </a:t>
            </a:r>
            <a:r>
              <a:rPr lang="ru-RU" dirty="0" err="1" smtClean="0"/>
              <a:t>Object</a:t>
            </a:r>
            <a:r>
              <a:rPr lang="ru-RU" dirty="0" smtClean="0"/>
              <a:t> </a:t>
            </a:r>
            <a:r>
              <a:rPr lang="ru-RU" dirty="0" err="1" smtClean="0"/>
              <a:t>Heap</a:t>
            </a:r>
            <a:r>
              <a:rPr lang="ru-RU" dirty="0" smtClean="0"/>
              <a:t>. Код тривиален, но вполне подойдет в качестве примера.</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extLst>
      <p:ext uri="{BB962C8B-B14F-4D97-AF65-F5344CB8AC3E}">
        <p14:creationId xmlns:p14="http://schemas.microsoft.com/office/powerpoint/2010/main" val="247283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sz="1200" kern="1200" dirty="0" smtClean="0">
                <a:solidFill>
                  <a:schemeClr val="tx1"/>
                </a:solidFill>
                <a:effectLst/>
                <a:latin typeface="+mn-lt"/>
                <a:ea typeface="+mn-ea"/>
                <a:cs typeface="+mn-cs"/>
              </a:rPr>
              <a:t> </a:t>
            </a:r>
            <a:r>
              <a:rPr lang="ru-RU" dirty="0" smtClean="0"/>
              <a:t>снимок фрейма стека при использовании соглашения </a:t>
            </a:r>
            <a:r>
              <a:rPr lang="ru-RU" dirty="0" err="1" smtClean="0"/>
              <a:t>fastcall</a:t>
            </a:r>
            <a:endParaRPr lang="en-US" dirty="0" smtClean="0"/>
          </a:p>
          <a:p>
            <a:r>
              <a:rPr lang="en-US" sz="1200" kern="1200" dirty="0" err="1" smtClean="0">
                <a:solidFill>
                  <a:schemeClr val="tx1"/>
                </a:solidFill>
                <a:effectLst/>
                <a:latin typeface="+mn-lt"/>
                <a:ea typeface="+mn-ea"/>
                <a:cs typeface="+mn-cs"/>
              </a:rPr>
              <a:t>З</a:t>
            </a:r>
            <a:r>
              <a:rPr lang="ru-RU" sz="1200" kern="1200" dirty="0" err="1" smtClean="0">
                <a:solidFill>
                  <a:schemeClr val="tx1"/>
                </a:solidFill>
                <a:effectLst/>
                <a:latin typeface="+mn-lt"/>
                <a:ea typeface="+mn-ea"/>
                <a:cs typeface="+mn-cs"/>
              </a:rPr>
              <a:t>аголовок</a:t>
            </a:r>
            <a:r>
              <a:rPr lang="ru-RU" sz="1200" kern="1200" baseline="0" dirty="0" smtClean="0">
                <a:solidFill>
                  <a:schemeClr val="tx1"/>
                </a:solidFill>
                <a:effectLst/>
                <a:latin typeface="+mn-lt"/>
                <a:ea typeface="+mn-ea"/>
                <a:cs typeface="+mn-cs"/>
              </a:rPr>
              <a:t> объекта (</a:t>
            </a:r>
            <a:r>
              <a:rPr lang="en-US" sz="1200" kern="1200" baseline="0" dirty="0" err="1" smtClean="0">
                <a:solidFill>
                  <a:schemeClr val="tx1"/>
                </a:solidFill>
                <a:effectLst/>
                <a:latin typeface="+mn-lt"/>
                <a:ea typeface="+mn-ea"/>
                <a:cs typeface="+mn-cs"/>
              </a:rPr>
              <a:t>SynckBlockIndex</a:t>
            </a:r>
            <a:r>
              <a:rPr lang="ru-RU"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На рис. 2 показан типичный снимок фрейма стека при использовании соглашения </a:t>
            </a:r>
            <a:r>
              <a:rPr lang="ru-RU" dirty="0" err="1" smtClean="0"/>
              <a:t>fastcall</a:t>
            </a:r>
            <a:r>
              <a:rPr lang="ru-RU" dirty="0" smtClean="0"/>
              <a:t>. Мы установили точку прерывания на строку «</a:t>
            </a:r>
            <a:r>
              <a:rPr lang="ru-RU" dirty="0" err="1" smtClean="0"/>
              <a:t>return</a:t>
            </a:r>
            <a:r>
              <a:rPr lang="ru-RU" dirty="0" smtClean="0"/>
              <a:t> </a:t>
            </a:r>
            <a:r>
              <a:rPr lang="ru-RU" dirty="0" err="1" smtClean="0"/>
              <a:t>smallObj</a:t>
            </a:r>
            <a:r>
              <a:rPr lang="ru-RU" dirty="0" smtClean="0"/>
              <a:t>;» метода </a:t>
            </a:r>
            <a:r>
              <a:rPr lang="ru-RU" dirty="0" err="1" smtClean="0"/>
              <a:t>Create</a:t>
            </a:r>
            <a:r>
              <a:rPr lang="ru-RU" dirty="0" smtClean="0"/>
              <a:t>. (</a:t>
            </a:r>
            <a:r>
              <a:rPr lang="ru-RU" dirty="0" err="1" smtClean="0"/>
              <a:t>Fastcall</a:t>
            </a:r>
            <a:r>
              <a:rPr lang="ru-RU" dirty="0" smtClean="0"/>
              <a:t> — соглашение о вызове, используемое в .NET, при котором аргументы функций по возможности передаются в регистрах, остальные аргументы помещаются в стек справа налево, а затем выталкиваются из стека вызываемой функцией.) Локальная переменная </a:t>
            </a:r>
            <a:r>
              <a:rPr lang="ru-RU" dirty="0" err="1" smtClean="0"/>
              <a:t>objSize</a:t>
            </a:r>
            <a:r>
              <a:rPr lang="ru-RU" dirty="0" smtClean="0"/>
              <a:t> значимого типа размещается в стеке. Для переменных ссылочных типов, таких как </a:t>
            </a:r>
            <a:r>
              <a:rPr lang="ru-RU" dirty="0" err="1" smtClean="0"/>
              <a:t>smallObj</a:t>
            </a:r>
            <a:r>
              <a:rPr lang="ru-RU" dirty="0" smtClean="0"/>
              <a:t>, в стек помещается значение фиксированного размера (4 байта, тип DWORD), содержащее адрес экземпляра объекта, созданного в обычной GC </a:t>
            </a:r>
            <a:r>
              <a:rPr lang="ru-RU" dirty="0" err="1" smtClean="0"/>
              <a:t>Heap</a:t>
            </a:r>
            <a:r>
              <a:rPr lang="ru-RU" dirty="0" smtClean="0"/>
              <a:t>. В традиционном </a:t>
            </a:r>
            <a:r>
              <a:rPr lang="ru-RU" dirty="0" err="1" smtClean="0"/>
              <a:t>C</a:t>
            </a:r>
            <a:r>
              <a:rPr lang="ru-RU" dirty="0" smtClean="0"/>
              <a:t>++ это значение называют указателем на объект, а в мире управляемых приложений — ссылкой на объект. Как бы то ни было, оно содержит адрес экземпляра объекта. Мы будем использовать термин </a:t>
            </a:r>
            <a:r>
              <a:rPr lang="ru-RU" dirty="0" err="1" smtClean="0"/>
              <a:t>ObjectInstance</a:t>
            </a:r>
            <a:r>
              <a:rPr lang="ru-RU" dirty="0" smtClean="0"/>
              <a:t> (экземпляр объекта) для обозначения структуры данных, находящейся по адресу, на который указывает ссылка на объект.</a:t>
            </a:r>
            <a:endParaRPr lang="en-US" dirty="0" smtClean="0"/>
          </a:p>
          <a:p>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15</a:t>
            </a:fld>
            <a:endParaRPr lang="en-US"/>
          </a:p>
        </p:txBody>
      </p:sp>
    </p:spTree>
    <p:extLst>
      <p:ext uri="{BB962C8B-B14F-4D97-AF65-F5344CB8AC3E}">
        <p14:creationId xmlns:p14="http://schemas.microsoft.com/office/powerpoint/2010/main" val="122050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smtClean="0"/>
              <a:t>SRV*</a:t>
            </a:r>
            <a:r>
              <a:rPr kumimoji="0" lang="en-US" sz="1200" b="0" i="0" u="none" strike="noStrike" kern="1200" cap="none" spc="0" normalizeH="0" baseline="0" noProof="0" dirty="0" smtClean="0">
                <a:ln>
                  <a:noFill/>
                </a:ln>
                <a:solidFill>
                  <a:prstClr val="black"/>
                </a:solidFill>
                <a:effectLst/>
                <a:uLnTx/>
                <a:uFillTx/>
                <a:latin typeface="Arial" charset="0"/>
                <a:ea typeface="+mn-ea"/>
                <a:cs typeface="+mn-cs"/>
              </a:rPr>
              <a:t>C:/symbols*http://</a:t>
            </a:r>
            <a:r>
              <a:rPr kumimoji="0" lang="en-US" sz="1200" b="0" i="0" u="none" strike="noStrike" kern="1200" cap="none" spc="0" normalizeH="0" baseline="0" noProof="0" dirty="0" err="1" smtClean="0">
                <a:ln>
                  <a:noFill/>
                </a:ln>
                <a:solidFill>
                  <a:prstClr val="black"/>
                </a:solidFill>
                <a:effectLst/>
                <a:uLnTx/>
                <a:uFillTx/>
                <a:latin typeface="Arial" charset="0"/>
                <a:ea typeface="+mn-ea"/>
                <a:cs typeface="+mn-cs"/>
              </a:rPr>
              <a:t>msdl.microsoft.com</a:t>
            </a:r>
            <a:r>
              <a:rPr kumimoji="0" lang="en-US" sz="1200" b="0" i="0" u="none" strike="noStrike" kern="1200" cap="none" spc="0" normalizeH="0" baseline="0" noProof="0" dirty="0" smtClean="0">
                <a:ln>
                  <a:noFill/>
                </a:ln>
                <a:solidFill>
                  <a:prstClr val="black"/>
                </a:solidFill>
                <a:effectLst/>
                <a:uLnTx/>
                <a:uFillTx/>
                <a:latin typeface="Arial" charset="0"/>
                <a:ea typeface="+mn-ea"/>
                <a:cs typeface="+mn-cs"/>
              </a:rPr>
              <a:t>/download/symbols</a:t>
            </a:r>
          </a:p>
          <a:p>
            <a:endParaRPr lang="ru-RU" dirty="0" smtClean="0">
              <a:effectLst/>
            </a:endParaRPr>
          </a:p>
          <a:p>
            <a:endParaRPr lang="ru-RU"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16</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endParaRPr lang="ru-RU" dirty="0" smtClean="0">
              <a:effectLst/>
            </a:endParaRPr>
          </a:p>
          <a:p>
            <a:endParaRPr lang="ru-RU"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17</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http://</a:t>
            </a:r>
            <a:r>
              <a:rPr lang="en-US" sz="1200" kern="1200" dirty="0" err="1" smtClean="0">
                <a:solidFill>
                  <a:schemeClr val="tx1"/>
                </a:solidFill>
                <a:effectLst/>
                <a:latin typeface="+mn-lt"/>
                <a:ea typeface="+mn-ea"/>
                <a:cs typeface="+mn-cs"/>
              </a:rPr>
              <a:t>blogs.telerik.com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justteam</a:t>
            </a:r>
            <a:r>
              <a:rPr lang="en-US" sz="1200" kern="1200" dirty="0" smtClean="0">
                <a:solidFill>
                  <a:schemeClr val="tx1"/>
                </a:solidFill>
                <a:effectLst/>
                <a:latin typeface="+mn-lt"/>
                <a:ea typeface="+mn-ea"/>
                <a:cs typeface="+mn-cs"/>
              </a:rPr>
              <a:t>/posts/13-05-28/understanding-net-just-in-time-compilation</a:t>
            </a:r>
            <a:endParaRPr lang="ru-RU"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DumpModule</a:t>
            </a:r>
            <a:r>
              <a:rPr lang="en-US" sz="1200" kern="1200" dirty="0" smtClean="0">
                <a:solidFill>
                  <a:schemeClr val="tx1"/>
                </a:solidFill>
                <a:effectLst/>
                <a:latin typeface="+mn-lt"/>
                <a:ea typeface="+mn-ea"/>
                <a:cs typeface="+mn-cs"/>
              </a:rPr>
              <a:t> 73a21000</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www.telerik.com</a:t>
            </a:r>
            <a:r>
              <a:rPr lang="en-US" smtClean="0"/>
              <a:t>/blogs/understanding-net-just-in-time-compilation</a:t>
            </a:r>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a:p>
        </p:txBody>
      </p:sp>
    </p:spTree>
    <p:extLst>
      <p:ext uri="{BB962C8B-B14F-4D97-AF65-F5344CB8AC3E}">
        <p14:creationId xmlns:p14="http://schemas.microsoft.com/office/powerpoint/2010/main" val="410928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p>
          <a:p>
            <a:endParaRPr lang="en-US" dirty="0" smtClean="0">
              <a:effectLst/>
            </a:endParaRPr>
          </a:p>
          <a:p>
            <a:r>
              <a:rPr lang="uk-UA" dirty="0" smtClean="0">
                <a:effectLst/>
              </a:rPr>
              <a:t>У</a:t>
            </a:r>
            <a:r>
              <a:rPr lang="ru-RU" dirty="0" smtClean="0">
                <a:effectLst/>
              </a:rPr>
              <a:t>наследованные</a:t>
            </a:r>
            <a:r>
              <a:rPr lang="ru-RU" baseline="0" dirty="0" smtClean="0">
                <a:effectLst/>
              </a:rPr>
              <a:t> виртуальные, новые виртуальные, </a:t>
            </a:r>
            <a:r>
              <a:rPr lang="ru-RU" baseline="0" dirty="0" err="1" smtClean="0">
                <a:effectLst/>
              </a:rPr>
              <a:t>невиртуальные</a:t>
            </a:r>
            <a:r>
              <a:rPr lang="ru-RU" baseline="0" dirty="0" smtClean="0">
                <a:effectLst/>
              </a:rPr>
              <a:t> и стат.</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Перед тем как выполнить первую строку управляемого кода, CLR создает три домена приложения. Два из них непрозрачны для управляемого кода и даже не видны CLR-хостам. Эти домены может создать только процесс начальной загрузки CLR с помощью двух библиотек: </a:t>
            </a:r>
            <a:r>
              <a:rPr lang="ru-RU" dirty="0" err="1" smtClean="0"/>
              <a:t>mscoree.dll</a:t>
            </a:r>
            <a:r>
              <a:rPr lang="ru-RU" dirty="0" smtClean="0"/>
              <a:t> и </a:t>
            </a:r>
            <a:r>
              <a:rPr lang="ru-RU" dirty="0" err="1" smtClean="0"/>
              <a:t>mscorwks.dll</a:t>
            </a:r>
            <a:r>
              <a:rPr lang="ru-RU" dirty="0" smtClean="0"/>
              <a:t> (или </a:t>
            </a:r>
            <a:r>
              <a:rPr lang="ru-RU" dirty="0" err="1" smtClean="0"/>
              <a:t>mscorsvr.dll</a:t>
            </a:r>
            <a:r>
              <a:rPr lang="ru-RU" dirty="0" smtClean="0"/>
              <a:t> в случае многопроцессорных систем). Как видно из рис, это </a:t>
            </a:r>
            <a:r>
              <a:rPr lang="ru-RU" dirty="0" err="1" smtClean="0"/>
              <a:t>SystemDomain</a:t>
            </a:r>
            <a:r>
              <a:rPr lang="ru-RU" dirty="0" smtClean="0"/>
              <a:t> (системный домен) и </a:t>
            </a:r>
            <a:r>
              <a:rPr lang="ru-RU" dirty="0" err="1" smtClean="0"/>
              <a:t>SharedDomain</a:t>
            </a:r>
            <a:r>
              <a:rPr lang="ru-RU" dirty="0" smtClean="0"/>
              <a:t> (общий домен), являющиеся </a:t>
            </a:r>
            <a:r>
              <a:rPr lang="ru-RU" dirty="0" err="1" smtClean="0"/>
              <a:t>Singleton</a:t>
            </a:r>
            <a:r>
              <a:rPr lang="ru-RU" dirty="0" smtClean="0"/>
              <a:t>-объектами. Третий домен — </a:t>
            </a:r>
            <a:r>
              <a:rPr lang="ru-RU" dirty="0" err="1" smtClean="0"/>
              <a:t>DefaultDomain</a:t>
            </a:r>
            <a:r>
              <a:rPr lang="ru-RU" dirty="0" smtClean="0"/>
              <a:t> (домен по умолчанию) — экземпляр класса </a:t>
            </a:r>
            <a:r>
              <a:rPr lang="ru-RU" dirty="0" err="1" smtClean="0"/>
              <a:t>AppDomain</a:t>
            </a:r>
            <a:r>
              <a:rPr lang="ru-RU" dirty="0" smtClean="0"/>
              <a:t> и единственный именованный домен из этих трех. В случае простых CLR-хостов, таких как консольные программы, имя домена, используемого по умолчанию, формируется по имени исполняемого файла. Дополнительные домены могут создаваться из управляемого кода вызовом метода </a:t>
            </a:r>
            <a:r>
              <a:rPr lang="ru-RU" dirty="0" err="1" smtClean="0"/>
              <a:t>AppDomain.CreateDomain</a:t>
            </a:r>
            <a:r>
              <a:rPr lang="ru-RU" dirty="0" smtClean="0"/>
              <a:t> или из неуправляемого кода хоста через интерфейс </a:t>
            </a:r>
            <a:r>
              <a:rPr lang="ru-RU" dirty="0" err="1" smtClean="0"/>
              <a:t>ICORRuntimeHost</a:t>
            </a:r>
            <a:r>
              <a:rPr lang="ru-RU" dirty="0" smtClean="0"/>
              <a:t>. Сложные хосты создают несколько доменов, например в ASP.NET количество доменов зависит от числа приложений, выполняемых данным </a:t>
            </a:r>
            <a:r>
              <a:rPr lang="ru-RU" dirty="0" err="1" smtClean="0"/>
              <a:t>Web</a:t>
            </a:r>
            <a:r>
              <a:rPr lang="ru-RU" dirty="0" smtClean="0"/>
              <a:t>-сайтом.</a:t>
            </a:r>
            <a:endParaRPr lang="en-US" dirty="0" smtClean="0"/>
          </a:p>
          <a:p>
            <a:r>
              <a:rPr lang="ru-RU" dirty="0" err="1" smtClean="0"/>
              <a:t>SystemDomain</a:t>
            </a:r>
            <a:r>
              <a:rPr lang="ru-RU" dirty="0" smtClean="0"/>
              <a:t> создает и инициализирует </a:t>
            </a:r>
            <a:r>
              <a:rPr lang="ru-RU" dirty="0" err="1" smtClean="0"/>
              <a:t>SharedDomain</a:t>
            </a:r>
            <a:r>
              <a:rPr lang="ru-RU" dirty="0" smtClean="0"/>
              <a:t> и </a:t>
            </a:r>
            <a:r>
              <a:rPr lang="ru-RU" dirty="0" err="1" smtClean="0"/>
              <a:t>AppDomain</a:t>
            </a:r>
            <a:r>
              <a:rPr lang="ru-RU" dirty="0" smtClean="0"/>
              <a:t>, используемый по умолчанию (</a:t>
            </a:r>
            <a:r>
              <a:rPr lang="ru-RU" dirty="0" err="1" smtClean="0"/>
              <a:t>DefaultDomain</a:t>
            </a:r>
            <a:r>
              <a:rPr lang="ru-RU" dirty="0" smtClean="0"/>
              <a:t>). Он загружает в </a:t>
            </a:r>
            <a:r>
              <a:rPr lang="ru-RU" dirty="0" err="1" smtClean="0"/>
              <a:t>SharedDomain</a:t>
            </a:r>
            <a:r>
              <a:rPr lang="ru-RU" dirty="0" smtClean="0"/>
              <a:t> системную библиотеку </a:t>
            </a:r>
            <a:r>
              <a:rPr lang="ru-RU" dirty="0" err="1" smtClean="0"/>
              <a:t>mscorlib.dll</a:t>
            </a:r>
            <a:r>
              <a:rPr lang="ru-RU" dirty="0" smtClean="0"/>
              <a:t>, а также хранит явные и неявные </a:t>
            </a:r>
            <a:r>
              <a:rPr lang="ru-RU" dirty="0" err="1" smtClean="0"/>
              <a:t>intern</a:t>
            </a:r>
            <a:r>
              <a:rPr lang="ru-RU" dirty="0" smtClean="0"/>
              <a:t>-строки уровня процесса.</a:t>
            </a:r>
          </a:p>
          <a:p>
            <a:r>
              <a:rPr lang="ru-RU" dirty="0" smtClean="0"/>
              <a:t>Применение </a:t>
            </a:r>
            <a:r>
              <a:rPr lang="ru-RU" dirty="0" err="1" smtClean="0"/>
              <a:t>intern</a:t>
            </a:r>
            <a:r>
              <a:rPr lang="ru-RU" dirty="0" smtClean="0"/>
              <a:t>-строк — один из методов оптимизации; в .NET </a:t>
            </a:r>
            <a:r>
              <a:rPr lang="ru-RU" dirty="0" err="1" smtClean="0"/>
              <a:t>Framework</a:t>
            </a:r>
            <a:r>
              <a:rPr lang="ru-RU" dirty="0" smtClean="0"/>
              <a:t> 1.1 он реализован не слишком удачно, так как CLR не позволяет сборкам отказаться от нее. Тем не менее, этот метод экономит память, поскольку для всех строк с одним и тем же текстом, определенных во всех доменах приложений, хранится только один экземпляр строки.</a:t>
            </a:r>
          </a:p>
          <a:p>
            <a:r>
              <a:rPr lang="ru-RU" dirty="0" smtClean="0"/>
              <a:t>Кроме того, </a:t>
            </a:r>
            <a:r>
              <a:rPr lang="ru-RU" dirty="0" err="1" smtClean="0"/>
              <a:t>SystemDomain</a:t>
            </a:r>
            <a:r>
              <a:rPr lang="ru-RU" dirty="0" smtClean="0"/>
              <a:t> отвечает за генерацию идентификаторов интерфейсов уровня процесса, применяемых при создании карт </a:t>
            </a:r>
            <a:r>
              <a:rPr lang="ru-RU" dirty="0" err="1" smtClean="0"/>
              <a:t>InterfaceVtableMap</a:t>
            </a:r>
            <a:r>
              <a:rPr lang="ru-RU" dirty="0" smtClean="0"/>
              <a:t> в каждом </a:t>
            </a:r>
            <a:r>
              <a:rPr lang="ru-RU" dirty="0" err="1" smtClean="0"/>
              <a:t>AppDomain</a:t>
            </a:r>
            <a:r>
              <a:rPr lang="ru-RU" dirty="0" smtClean="0"/>
              <a:t>. </a:t>
            </a:r>
            <a:r>
              <a:rPr lang="ru-RU" dirty="0" err="1" smtClean="0"/>
              <a:t>SystemDomain</a:t>
            </a:r>
            <a:r>
              <a:rPr lang="ru-RU" dirty="0" smtClean="0"/>
              <a:t> хранит данные обо всех доменах процесса и обеспечивает загрузку и выгрузку </a:t>
            </a:r>
            <a:r>
              <a:rPr lang="ru-RU" dirty="0" err="1" smtClean="0"/>
              <a:t>AppDomain'ов</a:t>
            </a:r>
            <a:r>
              <a:rPr lang="ru-RU" dirty="0" smtClean="0"/>
              <a: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Весь код, не зависящий от домена, загружается в </a:t>
            </a:r>
            <a:r>
              <a:rPr lang="ru-RU" dirty="0" err="1" smtClean="0"/>
              <a:t>SharedDomain</a:t>
            </a:r>
            <a:r>
              <a:rPr lang="ru-RU" dirty="0" smtClean="0"/>
              <a:t>. Системная библиотека </a:t>
            </a:r>
            <a:r>
              <a:rPr lang="ru-RU" dirty="0" err="1" smtClean="0"/>
              <a:t>Mscorlib</a:t>
            </a:r>
            <a:r>
              <a:rPr lang="ru-RU" dirty="0" smtClean="0"/>
              <a:t> необходима пользовательскому коду во всех </a:t>
            </a:r>
            <a:r>
              <a:rPr lang="ru-RU" dirty="0" err="1" smtClean="0"/>
              <a:t>AppDomain</a:t>
            </a:r>
            <a:r>
              <a:rPr lang="ru-RU" dirty="0" smtClean="0"/>
              <a:t>. Она автоматически загружается в </a:t>
            </a:r>
            <a:r>
              <a:rPr lang="ru-RU" dirty="0" err="1" smtClean="0"/>
              <a:t>SharedDomain</a:t>
            </a:r>
            <a:r>
              <a:rPr lang="ru-RU" dirty="0" smtClean="0"/>
              <a:t>. Основные типы данных из пространства имен </a:t>
            </a:r>
            <a:r>
              <a:rPr lang="ru-RU" dirty="0" err="1" smtClean="0"/>
              <a:t>System</a:t>
            </a:r>
            <a:r>
              <a:rPr lang="ru-RU" dirty="0" smtClean="0"/>
              <a:t>, такие как </a:t>
            </a:r>
            <a:r>
              <a:rPr lang="ru-RU" dirty="0" err="1" smtClean="0"/>
              <a:t>Object</a:t>
            </a:r>
            <a:r>
              <a:rPr lang="ru-RU" dirty="0" smtClean="0"/>
              <a:t>, </a:t>
            </a:r>
            <a:r>
              <a:rPr lang="ru-RU" dirty="0" err="1" smtClean="0"/>
              <a:t>ValueType</a:t>
            </a:r>
            <a:r>
              <a:rPr lang="ru-RU" dirty="0" smtClean="0"/>
              <a:t>, </a:t>
            </a:r>
            <a:r>
              <a:rPr lang="ru-RU" dirty="0" err="1" smtClean="0"/>
              <a:t>Array</a:t>
            </a:r>
            <a:r>
              <a:rPr lang="ru-RU" dirty="0" smtClean="0"/>
              <a:t>, </a:t>
            </a:r>
            <a:r>
              <a:rPr lang="ru-RU" dirty="0" err="1" smtClean="0"/>
              <a:t>Enum</a:t>
            </a:r>
            <a:r>
              <a:rPr lang="ru-RU" dirty="0" smtClean="0"/>
              <a:t>, </a:t>
            </a:r>
            <a:r>
              <a:rPr lang="ru-RU" dirty="0" err="1" smtClean="0"/>
              <a:t>String</a:t>
            </a:r>
            <a:r>
              <a:rPr lang="ru-RU" dirty="0" smtClean="0"/>
              <a:t> и </a:t>
            </a:r>
            <a:r>
              <a:rPr lang="ru-RU" dirty="0" err="1" smtClean="0"/>
              <a:t>Delegate</a:t>
            </a:r>
            <a:r>
              <a:rPr lang="ru-RU" dirty="0" smtClean="0"/>
              <a:t>, заранее загружаются в этот домен при первоначальной загрузке CLR. Пользовательский код также можно загружать в этот домен — для этого из приложения, служащего CLR-хостом, вызывается метод </a:t>
            </a:r>
            <a:r>
              <a:rPr lang="ru-RU" dirty="0" err="1" smtClean="0"/>
              <a:t>CorBindToRuntimeEx</a:t>
            </a:r>
            <a:r>
              <a:rPr lang="ru-RU" dirty="0" smtClean="0"/>
              <a:t>, которому передаются атрибуты </a:t>
            </a:r>
            <a:r>
              <a:rPr lang="ru-RU" dirty="0" err="1" smtClean="0"/>
              <a:t>LoaderOptimization</a:t>
            </a:r>
            <a:r>
              <a:rPr lang="ru-RU" dirty="0" smtClean="0"/>
              <a:t>. Чтобы консольная программа загружала код в </a:t>
            </a:r>
            <a:r>
              <a:rPr lang="ru-RU" dirty="0" err="1" smtClean="0"/>
              <a:t>SharedDomain</a:t>
            </a:r>
            <a:r>
              <a:rPr lang="ru-RU" dirty="0" smtClean="0"/>
              <a:t>, пометьте метод </a:t>
            </a:r>
            <a:r>
              <a:rPr lang="ru-RU" dirty="0" err="1" smtClean="0"/>
              <a:t>Main</a:t>
            </a:r>
            <a:r>
              <a:rPr lang="ru-RU" dirty="0" smtClean="0"/>
              <a:t> приложения атрибутом </a:t>
            </a:r>
            <a:r>
              <a:rPr lang="ru-RU" dirty="0" err="1" smtClean="0"/>
              <a:t>System.LoaderOptimizationAttribute</a:t>
            </a:r>
            <a:r>
              <a:rPr lang="ru-RU" dirty="0" smtClean="0"/>
              <a:t>. Кроме того, </a:t>
            </a:r>
            <a:r>
              <a:rPr lang="ru-RU" dirty="0" err="1" smtClean="0"/>
              <a:t>SharedDomain</a:t>
            </a:r>
            <a:r>
              <a:rPr lang="ru-RU" dirty="0" smtClean="0"/>
              <a:t> управляет картой сборок, индексированной по базовому адресу. Эта карта применяется в качестве поисковой таблицы при управлении совместно используемыми зависимостями между сборками, загружаемыми в </a:t>
            </a:r>
            <a:r>
              <a:rPr lang="ru-RU" dirty="0" err="1" smtClean="0"/>
              <a:t>DefaultDomain</a:t>
            </a:r>
            <a:r>
              <a:rPr lang="ru-RU" dirty="0" smtClean="0"/>
              <a:t> и другие </a:t>
            </a:r>
            <a:r>
              <a:rPr lang="ru-RU" dirty="0" err="1" smtClean="0"/>
              <a:t>AppDomain</a:t>
            </a:r>
            <a:r>
              <a:rPr lang="ru-RU" dirty="0" smtClean="0"/>
              <a:t>, созданные в управляемом коде. </a:t>
            </a:r>
            <a:r>
              <a:rPr lang="ru-RU" dirty="0" err="1" smtClean="0"/>
              <a:t>DefaultDomain</a:t>
            </a:r>
            <a:r>
              <a:rPr lang="ru-RU" dirty="0" smtClean="0"/>
              <a:t> — это домен, в который загружается пользовательский код, не используемый совместно.</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err="1" smtClean="0"/>
              <a:t>DefaultDomain</a:t>
            </a:r>
            <a:r>
              <a:rPr lang="ru-RU" dirty="0" smtClean="0"/>
              <a:t> — это экземпляр </a:t>
            </a:r>
            <a:r>
              <a:rPr lang="ru-RU" dirty="0" err="1" smtClean="0"/>
              <a:t>AppDomain</a:t>
            </a:r>
            <a:r>
              <a:rPr lang="ru-RU" dirty="0" smtClean="0"/>
              <a:t>, в котором обычно выполняется код приложения. Хотя некоторым приложениям требуется, чтобы во время выполнения создавались дополнительные </a:t>
            </a:r>
            <a:r>
              <a:rPr lang="ru-RU" dirty="0" err="1" smtClean="0"/>
              <a:t>AppDomain</a:t>
            </a:r>
            <a:r>
              <a:rPr lang="ru-RU" dirty="0" smtClean="0"/>
              <a:t> (например приложениям, использующим подключаемые модули, или приложениям, генерирующим большие объемы кода в период выполнения), большинство программ в течение всей своей жизни создает один домен. Весь код, выполняемый в этом домене, связывается с контекстом на уровне домена. Если приложение использует несколько </a:t>
            </a:r>
            <a:r>
              <a:rPr lang="ru-RU" dirty="0" err="1" smtClean="0"/>
              <a:t>AppDomain</a:t>
            </a:r>
            <a:r>
              <a:rPr lang="ru-RU" dirty="0" smtClean="0"/>
              <a:t>, взаимодействие между доменами осуществляется через прокси .NET </a:t>
            </a:r>
            <a:r>
              <a:rPr lang="ru-RU" dirty="0" err="1" smtClean="0"/>
              <a:t>Remoting</a:t>
            </a:r>
            <a:r>
              <a:rPr lang="ru-RU" dirty="0" smtClean="0"/>
              <a:t>. Дополнительные границы контекста внутри домена можно создать с помощью типов, производных от </a:t>
            </a:r>
            <a:r>
              <a:rPr lang="ru-RU" dirty="0" err="1" smtClean="0"/>
              <a:t>System.ContextBoundObject</a:t>
            </a:r>
            <a:r>
              <a:rPr lang="ru-RU" dirty="0" smtClean="0"/>
              <a:t>. У каждого </a:t>
            </a:r>
            <a:r>
              <a:rPr lang="ru-RU" dirty="0" err="1" smtClean="0"/>
              <a:t>AppDomain</a:t>
            </a:r>
            <a:r>
              <a:rPr lang="ru-RU" dirty="0" smtClean="0"/>
              <a:t> имеются свои </a:t>
            </a:r>
            <a:r>
              <a:rPr lang="ru-RU" dirty="0" err="1" smtClean="0"/>
              <a:t>SecurityDescriptor</a:t>
            </a:r>
            <a:r>
              <a:rPr lang="ru-RU" dirty="0" smtClean="0"/>
              <a:t>, </a:t>
            </a:r>
            <a:r>
              <a:rPr lang="ru-RU" dirty="0" err="1" smtClean="0"/>
              <a:t>SecurityContext</a:t>
            </a:r>
            <a:r>
              <a:rPr lang="ru-RU" dirty="0" smtClean="0"/>
              <a:t> и </a:t>
            </a:r>
            <a:r>
              <a:rPr lang="ru-RU" dirty="0" err="1" smtClean="0"/>
              <a:t>DefaultContext</a:t>
            </a:r>
            <a:r>
              <a:rPr lang="ru-RU" dirty="0" smtClean="0"/>
              <a:t>, а также свои кучи загрузчика (</a:t>
            </a:r>
            <a:r>
              <a:rPr lang="ru-RU" dirty="0" err="1" smtClean="0"/>
              <a:t>High-Frequency</a:t>
            </a:r>
            <a:r>
              <a:rPr lang="ru-RU" dirty="0" smtClean="0"/>
              <a:t> </a:t>
            </a:r>
            <a:r>
              <a:rPr lang="ru-RU" dirty="0" err="1" smtClean="0"/>
              <a:t>Heap</a:t>
            </a:r>
            <a:r>
              <a:rPr lang="ru-RU" dirty="0" smtClean="0"/>
              <a:t>, </a:t>
            </a:r>
            <a:r>
              <a:rPr lang="ru-RU" dirty="0" err="1" smtClean="0"/>
              <a:t>Low-Frequency</a:t>
            </a:r>
            <a:r>
              <a:rPr lang="ru-RU" dirty="0" smtClean="0"/>
              <a:t> </a:t>
            </a:r>
            <a:r>
              <a:rPr lang="ru-RU" dirty="0" err="1" smtClean="0"/>
              <a:t>Heap</a:t>
            </a:r>
            <a:r>
              <a:rPr lang="ru-RU" dirty="0" smtClean="0"/>
              <a:t> и </a:t>
            </a:r>
            <a:r>
              <a:rPr lang="ru-RU" dirty="0" err="1" smtClean="0"/>
              <a:t>Stub</a:t>
            </a:r>
            <a:r>
              <a:rPr lang="ru-RU" dirty="0" smtClean="0"/>
              <a:t> </a:t>
            </a:r>
            <a:r>
              <a:rPr lang="ru-RU" dirty="0" err="1" smtClean="0"/>
              <a:t>Heap</a:t>
            </a:r>
            <a:r>
              <a:rPr lang="ru-RU" dirty="0" smtClean="0"/>
              <a:t>), таблицы описателей (</a:t>
            </a:r>
            <a:r>
              <a:rPr lang="ru-RU" dirty="0" err="1" smtClean="0"/>
              <a:t>Handle</a:t>
            </a:r>
            <a:r>
              <a:rPr lang="ru-RU" dirty="0" smtClean="0"/>
              <a:t> </a:t>
            </a:r>
            <a:r>
              <a:rPr lang="ru-RU" dirty="0" err="1" smtClean="0"/>
              <a:t>Table</a:t>
            </a:r>
            <a:r>
              <a:rPr lang="ru-RU" dirty="0" smtClean="0"/>
              <a:t>, </a:t>
            </a:r>
            <a:r>
              <a:rPr lang="ru-RU" dirty="0" err="1" smtClean="0"/>
              <a:t>Large</a:t>
            </a:r>
            <a:r>
              <a:rPr lang="ru-RU" dirty="0" smtClean="0"/>
              <a:t> </a:t>
            </a:r>
            <a:r>
              <a:rPr lang="ru-RU" dirty="0" err="1" smtClean="0"/>
              <a:t>Object</a:t>
            </a:r>
            <a:r>
              <a:rPr lang="ru-RU" dirty="0" smtClean="0"/>
              <a:t> </a:t>
            </a:r>
            <a:r>
              <a:rPr lang="ru-RU" dirty="0" err="1" smtClean="0"/>
              <a:t>Heap</a:t>
            </a:r>
            <a:r>
              <a:rPr lang="ru-RU" dirty="0" smtClean="0"/>
              <a:t> </a:t>
            </a:r>
            <a:r>
              <a:rPr lang="ru-RU" dirty="0" err="1" smtClean="0"/>
              <a:t>Handle</a:t>
            </a:r>
            <a:r>
              <a:rPr lang="ru-RU" dirty="0" smtClean="0"/>
              <a:t> </a:t>
            </a:r>
            <a:r>
              <a:rPr lang="ru-RU" dirty="0" err="1" smtClean="0"/>
              <a:t>Table</a:t>
            </a:r>
            <a:r>
              <a:rPr lang="ru-RU" dirty="0" smtClean="0"/>
              <a:t>), диспетчер карты таблиц виртуальных методов интерфейсов (</a:t>
            </a:r>
            <a:r>
              <a:rPr lang="ru-RU" dirty="0" err="1" smtClean="0"/>
              <a:t>Interface</a:t>
            </a:r>
            <a:r>
              <a:rPr lang="ru-RU" dirty="0" smtClean="0"/>
              <a:t> </a:t>
            </a:r>
            <a:r>
              <a:rPr lang="ru-RU" dirty="0" err="1" smtClean="0"/>
              <a:t>Vtable</a:t>
            </a:r>
            <a:r>
              <a:rPr lang="ru-RU" dirty="0" smtClean="0"/>
              <a:t> </a:t>
            </a:r>
            <a:r>
              <a:rPr lang="ru-RU" dirty="0" err="1" smtClean="0"/>
              <a:t>Map</a:t>
            </a:r>
            <a:r>
              <a:rPr lang="ru-RU" dirty="0" smtClean="0"/>
              <a:t> </a:t>
            </a:r>
            <a:r>
              <a:rPr lang="ru-RU" dirty="0" err="1" smtClean="0"/>
              <a:t>Manager</a:t>
            </a:r>
            <a:r>
              <a:rPr lang="ru-RU" dirty="0" smtClean="0"/>
              <a:t>) и кэш сборок (</a:t>
            </a:r>
            <a:r>
              <a:rPr lang="ru-RU" dirty="0" err="1" smtClean="0"/>
              <a:t>Assembly</a:t>
            </a:r>
            <a:r>
              <a:rPr lang="ru-RU" dirty="0" smtClean="0"/>
              <a:t> </a:t>
            </a:r>
            <a:r>
              <a:rPr lang="ru-RU" dirty="0" err="1" smtClean="0"/>
              <a:t>Cache</a:t>
            </a:r>
            <a:r>
              <a:rPr lang="ru-RU" dirty="0" smtClean="0"/>
              <a:t>).</a:t>
            </a:r>
            <a:endParaRPr lang="en-US" dirty="0" smtClean="0"/>
          </a:p>
          <a:p>
            <a:r>
              <a:rPr lang="ru-RU" sz="1200" b="0" i="0" kern="1200" dirty="0" smtClean="0">
                <a:solidFill>
                  <a:schemeClr val="tx1"/>
                </a:solidFill>
                <a:effectLst/>
                <a:latin typeface="+mn-lt"/>
                <a:ea typeface="+mn-ea"/>
                <a:cs typeface="+mn-cs"/>
              </a:rPr>
              <a:t>Домен приложения формирует изолированную область для безопасности, управления версиями, надежности и выгрузки управляемого кода. Поток представляет собой конструкцию операционной системы, используемую в среде CLR для выполнения кода. Во время выполнения весь управляемый код загружается в домен приложения и выполняется в одном или нескольких управляемых потоках.</a:t>
            </a:r>
          </a:p>
          <a:p>
            <a:r>
              <a:rPr lang="ru-RU" sz="1200" b="0" i="0" kern="1200" dirty="0" smtClean="0">
                <a:solidFill>
                  <a:schemeClr val="tx1"/>
                </a:solidFill>
                <a:effectLst/>
                <a:latin typeface="+mn-lt"/>
                <a:ea typeface="+mn-ea"/>
                <a:cs typeface="+mn-cs"/>
              </a:rPr>
              <a:t>Однозначного соответствия между потоками и доменами приложений не существует. В одном домене приложения могут одновременно выполняться несколько потоков, при этом конкретный поток не ограничен одним доменом приложения. Таким образом, потоки могут использоваться в разных доменах приложений. Новый поток для каждого домена приложения не создается.</a:t>
            </a:r>
          </a:p>
          <a:p>
            <a:r>
              <a:rPr lang="ru-RU" sz="1200" b="0" i="0" kern="1200" dirty="0" smtClean="0">
                <a:solidFill>
                  <a:schemeClr val="tx1"/>
                </a:solidFill>
                <a:effectLst/>
                <a:latin typeface="+mn-lt"/>
                <a:ea typeface="+mn-ea"/>
                <a:cs typeface="+mn-cs"/>
              </a:rPr>
              <a:t>В любой момент времени каждый поток выполняется в каком-либо домене приложения. В домене приложения может выполняться один или несколько потоков или не выполняться ни одного </a:t>
            </a:r>
            <a:r>
              <a:rPr lang="ru-RU" sz="1200" b="0" i="0" kern="1200" dirty="0" err="1" smtClean="0">
                <a:solidFill>
                  <a:schemeClr val="tx1"/>
                </a:solidFill>
                <a:effectLst/>
                <a:latin typeface="+mn-lt"/>
                <a:ea typeface="+mn-ea"/>
                <a:cs typeface="+mn-cs"/>
              </a:rPr>
              <a:t>потока.Среда</a:t>
            </a:r>
            <a:r>
              <a:rPr lang="ru-RU" sz="1200" b="0" i="0" kern="1200" dirty="0" smtClean="0">
                <a:solidFill>
                  <a:schemeClr val="tx1"/>
                </a:solidFill>
                <a:effectLst/>
                <a:latin typeface="+mn-lt"/>
                <a:ea typeface="+mn-ea"/>
                <a:cs typeface="+mn-cs"/>
              </a:rPr>
              <a:t> выполнения отслеживает соответствие потоков и доменов приложений, в которых они выполняются. В любой момент времени можно найти домен, в котором выполняется поток, вызвав метод </a:t>
            </a:r>
            <a:r>
              <a:rPr lang="ru-RU" sz="1200" b="0" i="0" u="none" strike="noStrike" kern="1200" dirty="0" smtClean="0">
                <a:solidFill>
                  <a:schemeClr val="tx1"/>
                </a:solidFill>
                <a:effectLst/>
                <a:latin typeface="+mn-lt"/>
                <a:ea typeface="+mn-ea"/>
                <a:cs typeface="+mn-cs"/>
                <a:hlinkClick r:id="rId3"/>
              </a:rPr>
              <a:t>Thread.GetDomain</a:t>
            </a:r>
            <a:r>
              <a:rPr lang="ru-RU" sz="1200" b="0" i="0" kern="120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a:p>
        </p:txBody>
      </p:sp>
    </p:spTree>
    <p:extLst>
      <p:ext uri="{BB962C8B-B14F-4D97-AF65-F5344CB8AC3E}">
        <p14:creationId xmlns:p14="http://schemas.microsoft.com/office/powerpoint/2010/main" val="26416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smtClean="0"/>
          </a:p>
          <a:p>
            <a:r>
              <a:rPr lang="en-US" dirty="0" smtClean="0"/>
              <a:t>http://</a:t>
            </a:r>
            <a:r>
              <a:rPr lang="en-US" dirty="0" err="1" smtClean="0"/>
              <a:t>professorweb.ru</a:t>
            </a:r>
            <a:r>
              <a:rPr lang="en-US" dirty="0" smtClean="0"/>
              <a:t>/my/</a:t>
            </a:r>
            <a:r>
              <a:rPr lang="en-US" dirty="0" err="1" smtClean="0"/>
              <a:t>csharp</a:t>
            </a:r>
            <a:r>
              <a:rPr lang="en-US" dirty="0" smtClean="0"/>
              <a:t>/optimization/level2/2_1.php</a:t>
            </a:r>
            <a:r>
              <a:rPr lang="ru-RU" dirty="0" smtClean="0"/>
              <a:t> (перевод </a:t>
            </a:r>
            <a:r>
              <a:rPr lang="ru-RU" dirty="0" err="1" smtClean="0"/>
              <a:t>саши</a:t>
            </a:r>
            <a:r>
              <a:rPr lang="ru-RU" baseline="0" dirty="0" smtClean="0"/>
              <a:t> </a:t>
            </a:r>
            <a:r>
              <a:rPr lang="ru-RU" baseline="0" dirty="0" err="1" smtClean="0"/>
              <a:t>гольдштейна</a:t>
            </a:r>
            <a:r>
              <a:rPr lang="ru-RU" dirty="0" smtClean="0"/>
              <a:t>)</a:t>
            </a:r>
          </a:p>
          <a:p>
            <a:r>
              <a:rPr lang="ru-RU" dirty="0" smtClean="0"/>
              <a:t>Копирует</a:t>
            </a:r>
            <a:r>
              <a:rPr lang="ru-RU" baseline="0" dirty="0" smtClean="0"/>
              <a:t> ссылку со стека в регистр</a:t>
            </a:r>
          </a:p>
          <a:p>
            <a:r>
              <a:rPr lang="ru-RU" baseline="0" dirty="0" smtClean="0"/>
              <a:t>Разыменовывает содержимое по адресу из регистра</a:t>
            </a:r>
          </a:p>
          <a:p>
            <a:r>
              <a:rPr lang="ru-RU" baseline="0" dirty="0" smtClean="0"/>
              <a:t>Извлекает внутренний указатель на список методов в таблице методов</a:t>
            </a:r>
          </a:p>
          <a:p>
            <a:r>
              <a:rPr lang="ru-RU" baseline="0" dirty="0" smtClean="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a:p>
        </p:txBody>
      </p:sp>
    </p:spTree>
    <p:extLst>
      <p:ext uri="{BB962C8B-B14F-4D97-AF65-F5344CB8AC3E}">
        <p14:creationId xmlns:p14="http://schemas.microsoft.com/office/powerpoint/2010/main" val="174589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Инструкция CMP пытается получить доступ к адресу памяти в регистр ECX, который содержит ссылку на объект. Если ссылка на объект является нулевым, это доступ к памяти не удастся с нарушением доступа, потому что доступ к адресу 0 всегда незаконным в процессах </a:t>
            </a:r>
            <a:r>
              <a:rPr lang="ru-RU" dirty="0" err="1" smtClean="0"/>
              <a:t>Windows</a:t>
            </a:r>
            <a:r>
              <a:rPr lang="ru-RU" dirty="0" smtClean="0"/>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26</a:t>
            </a:fld>
            <a:endParaRPr lang="en-US"/>
          </a:p>
        </p:txBody>
      </p:sp>
    </p:spTree>
    <p:extLst>
      <p:ext uri="{BB962C8B-B14F-4D97-AF65-F5344CB8AC3E}">
        <p14:creationId xmlns:p14="http://schemas.microsoft.com/office/powerpoint/2010/main" val="114356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Копирует</a:t>
            </a:r>
            <a:r>
              <a:rPr lang="ru-RU" baseline="0" dirty="0" smtClean="0"/>
              <a:t> ссылку со стека в регистр</a:t>
            </a:r>
          </a:p>
          <a:p>
            <a:r>
              <a:rPr lang="ru-RU" baseline="0" dirty="0" smtClean="0"/>
              <a:t>Разыменовывает содержимое по адресу из регистра</a:t>
            </a:r>
          </a:p>
          <a:p>
            <a:r>
              <a:rPr lang="ru-RU" baseline="0" dirty="0" smtClean="0"/>
              <a:t>Извлекает внутренний указатель на список методов в таблице методов</a:t>
            </a:r>
          </a:p>
          <a:p>
            <a:r>
              <a:rPr lang="ru-RU" baseline="0" dirty="0" smtClean="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a:p>
        </p:txBody>
      </p:sp>
    </p:spTree>
    <p:extLst>
      <p:ext uri="{BB962C8B-B14F-4D97-AF65-F5344CB8AC3E}">
        <p14:creationId xmlns:p14="http://schemas.microsoft.com/office/powerpoint/2010/main" val="929588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Копирует</a:t>
            </a:r>
            <a:r>
              <a:rPr lang="ru-RU" baseline="0" dirty="0" smtClean="0"/>
              <a:t> ссылку со стека в регистр</a:t>
            </a:r>
          </a:p>
          <a:p>
            <a:r>
              <a:rPr lang="ru-RU" baseline="0" dirty="0" smtClean="0"/>
              <a:t>Разыменовывает содержимое по адресу из регистра</a:t>
            </a:r>
          </a:p>
          <a:p>
            <a:r>
              <a:rPr lang="ru-RU" baseline="0" dirty="0" smtClean="0"/>
              <a:t>Извлекает внутренний указатель на список методов в таблице методов</a:t>
            </a:r>
          </a:p>
          <a:p>
            <a:r>
              <a:rPr lang="ru-RU" baseline="0" dirty="0" smtClean="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a:p>
        </p:txBody>
      </p:sp>
    </p:spTree>
    <p:extLst>
      <p:ext uri="{BB962C8B-B14F-4D97-AF65-F5344CB8AC3E}">
        <p14:creationId xmlns:p14="http://schemas.microsoft.com/office/powerpoint/2010/main" val="1918502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синхронизация</a:t>
            </a:r>
          </a:p>
          <a:p>
            <a:r>
              <a:rPr lang="ru-RU" sz="1200" kern="1200" dirty="0" smtClean="0">
                <a:solidFill>
                  <a:schemeClr val="tx1"/>
                </a:solidFill>
                <a:effectLst/>
                <a:latin typeface="+mn-lt"/>
                <a:ea typeface="+mn-ea"/>
                <a:cs typeface="+mn-cs"/>
              </a:rPr>
              <a:t>Хранение</a:t>
            </a:r>
            <a:r>
              <a:rPr lang="ru-RU" sz="1200" kern="1200" baseline="0" dirty="0" smtClean="0">
                <a:solidFill>
                  <a:schemeClr val="tx1"/>
                </a:solidFill>
                <a:effectLst/>
                <a:latin typeface="+mn-lt"/>
                <a:ea typeface="+mn-ea"/>
                <a:cs typeface="+mn-cs"/>
              </a:rPr>
              <a:t> служебной информации сборщика мусора</a:t>
            </a:r>
          </a:p>
          <a:p>
            <a:r>
              <a:rPr lang="ru-RU" sz="1200" kern="1200" baseline="0" dirty="0" err="1" smtClean="0">
                <a:solidFill>
                  <a:schemeClr val="tx1"/>
                </a:solidFill>
                <a:effectLst/>
                <a:latin typeface="+mn-lt"/>
                <a:ea typeface="+mn-ea"/>
                <a:cs typeface="+mn-cs"/>
              </a:rPr>
              <a:t>Финализация</a:t>
            </a:r>
            <a:endParaRPr lang="ru-RU" sz="1200" kern="1200" baseline="0" dirty="0" smtClean="0">
              <a:solidFill>
                <a:schemeClr val="tx1"/>
              </a:solidFill>
              <a:effectLst/>
              <a:latin typeface="+mn-lt"/>
              <a:ea typeface="+mn-ea"/>
              <a:cs typeface="+mn-cs"/>
            </a:endParaRPr>
          </a:p>
          <a:p>
            <a:r>
              <a:rPr lang="ru-RU" sz="1200" kern="1200" baseline="0" dirty="0" smtClean="0">
                <a:solidFill>
                  <a:schemeClr val="tx1"/>
                </a:solidFill>
                <a:effectLst/>
                <a:latin typeface="+mn-lt"/>
                <a:ea typeface="+mn-ea"/>
                <a:cs typeface="+mn-cs"/>
              </a:rPr>
              <a:t>Хранение хэш-кода</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Н</a:t>
            </a:r>
            <a:r>
              <a:rPr lang="ru-RU" sz="1200" kern="1200" dirty="0" err="1" smtClean="0">
                <a:solidFill>
                  <a:schemeClr val="tx1"/>
                </a:solidFill>
                <a:effectLst/>
                <a:latin typeface="+mn-lt"/>
                <a:ea typeface="+mn-ea"/>
                <a:cs typeface="+mn-cs"/>
              </a:rPr>
              <a:t>екоторые</a:t>
            </a:r>
            <a:r>
              <a:rPr lang="ru-RU" sz="1200" kern="1200" dirty="0" smtClean="0">
                <a:solidFill>
                  <a:schemeClr val="tx1"/>
                </a:solidFill>
                <a:effectLst/>
                <a:latin typeface="+mn-lt"/>
                <a:ea typeface="+mn-ea"/>
                <a:cs typeface="+mn-cs"/>
              </a:rPr>
              <a:t> биты</a:t>
            </a:r>
            <a:r>
              <a:rPr lang="ru-RU" sz="1200" kern="1200" baseline="0" dirty="0" smtClean="0">
                <a:solidFill>
                  <a:schemeClr val="tx1"/>
                </a:solidFill>
                <a:effectLst/>
                <a:latin typeface="+mn-lt"/>
                <a:ea typeface="+mn-ea"/>
                <a:cs typeface="+mn-cs"/>
              </a:rPr>
              <a:t> этого поля определяют какая информация там хранится в каждый конкретный момент</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29</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professorweb.ru</a:t>
            </a:r>
            <a:r>
              <a:rPr lang="en-US" dirty="0" smtClean="0"/>
              <a:t>/my/</a:t>
            </a:r>
            <a:r>
              <a:rPr lang="en-US" dirty="0" err="1" smtClean="0"/>
              <a:t>csharp</a:t>
            </a:r>
            <a:r>
              <a:rPr lang="en-US" dirty="0" smtClean="0"/>
              <a:t>/optimization/level1/</a:t>
            </a:r>
            <a:r>
              <a:rPr lang="ru-RU" dirty="0" smtClean="0"/>
              <a:t> </a:t>
            </a:r>
          </a:p>
          <a:p>
            <a:r>
              <a:rPr lang="ru-RU" dirty="0" smtClean="0"/>
              <a:t>Похоже на перевод</a:t>
            </a:r>
            <a:r>
              <a:rPr lang="ru-RU" baseline="0" dirty="0" smtClean="0"/>
              <a:t> книги </a:t>
            </a:r>
            <a:r>
              <a:rPr lang="ru-RU" baseline="0" dirty="0" err="1" smtClean="0"/>
              <a:t>саши</a:t>
            </a:r>
            <a:r>
              <a:rPr lang="ru-RU" baseline="0" dirty="0" smtClean="0"/>
              <a:t> </a:t>
            </a:r>
            <a:r>
              <a:rPr lang="ru-RU" baseline="0" dirty="0" err="1" smtClean="0"/>
              <a:t>гольштейна</a:t>
            </a:r>
            <a:r>
              <a:rPr lang="ru-RU" baseline="0" dirty="0" smtClean="0"/>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a:p>
        </p:txBody>
      </p:sp>
    </p:spTree>
    <p:extLst>
      <p:ext uri="{BB962C8B-B14F-4D97-AF65-F5344CB8AC3E}">
        <p14:creationId xmlns:p14="http://schemas.microsoft.com/office/powerpoint/2010/main" val="6787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err="1" smtClean="0"/>
              <a:t>SystemDomain</a:t>
            </a:r>
            <a:r>
              <a:rPr lang="ru-RU" dirty="0" smtClean="0"/>
              <a:t> создает и инициализирует </a:t>
            </a:r>
            <a:r>
              <a:rPr lang="ru-RU" dirty="0" err="1" smtClean="0"/>
              <a:t>SharedDomain</a:t>
            </a:r>
            <a:r>
              <a:rPr lang="ru-RU" dirty="0" smtClean="0"/>
              <a:t> и </a:t>
            </a:r>
            <a:r>
              <a:rPr lang="ru-RU" dirty="0" err="1" smtClean="0"/>
              <a:t>AppDomain</a:t>
            </a:r>
            <a:r>
              <a:rPr lang="ru-RU" dirty="0" smtClean="0"/>
              <a:t>, используемый по умолчанию (</a:t>
            </a:r>
            <a:r>
              <a:rPr lang="ru-RU" dirty="0" err="1" smtClean="0"/>
              <a:t>DefaultDomain</a:t>
            </a:r>
            <a:r>
              <a:rPr lang="ru-RU" dirty="0" smtClean="0"/>
              <a:t>). Он загружает в </a:t>
            </a:r>
            <a:r>
              <a:rPr lang="ru-RU" dirty="0" err="1" smtClean="0"/>
              <a:t>SharedDomain</a:t>
            </a:r>
            <a:r>
              <a:rPr lang="ru-RU" dirty="0" smtClean="0"/>
              <a:t> системную библиотеку </a:t>
            </a:r>
            <a:r>
              <a:rPr lang="ru-RU" dirty="0" err="1" smtClean="0"/>
              <a:t>mscorlib.dll</a:t>
            </a:r>
            <a:r>
              <a:rPr lang="ru-RU" dirty="0" smtClean="0"/>
              <a:t>, а также хранит явные и неявные </a:t>
            </a:r>
            <a:r>
              <a:rPr lang="ru-RU" dirty="0" err="1" smtClean="0"/>
              <a:t>intern</a:t>
            </a:r>
            <a:r>
              <a:rPr lang="ru-RU" dirty="0" smtClean="0"/>
              <a:t>-строки уровня процесса.</a:t>
            </a:r>
          </a:p>
          <a:p>
            <a:r>
              <a:rPr lang="ru-RU" dirty="0" smtClean="0"/>
              <a:t>Применение </a:t>
            </a:r>
            <a:r>
              <a:rPr lang="ru-RU" dirty="0" err="1" smtClean="0"/>
              <a:t>intern</a:t>
            </a:r>
            <a:r>
              <a:rPr lang="ru-RU" dirty="0" smtClean="0"/>
              <a:t>-строк — один из методов оптимизации; в .NET </a:t>
            </a:r>
            <a:r>
              <a:rPr lang="ru-RU" dirty="0" err="1" smtClean="0"/>
              <a:t>Framework</a:t>
            </a:r>
            <a:r>
              <a:rPr lang="ru-RU" dirty="0" smtClean="0"/>
              <a:t> 1.1 он реализован не слишком удачно, так как CLR не позволяет сборкам отказаться от нее. Тем не менее, этот метод экономит память, поскольку для всех строк с одним и тем же текстом, определенных во всех доменах приложений, хранится только один экземпляр строки.</a:t>
            </a:r>
          </a:p>
          <a:p>
            <a:r>
              <a:rPr lang="ru-RU" dirty="0" smtClean="0"/>
              <a:t>Кроме того, </a:t>
            </a:r>
            <a:r>
              <a:rPr lang="ru-RU" dirty="0" err="1" smtClean="0"/>
              <a:t>SystemDomain</a:t>
            </a:r>
            <a:r>
              <a:rPr lang="ru-RU" dirty="0" smtClean="0"/>
              <a:t> отвечает за генерацию идентификаторов интерфейсов уровня процесса, применяемых при создании карт </a:t>
            </a:r>
            <a:r>
              <a:rPr lang="ru-RU" dirty="0" err="1" smtClean="0"/>
              <a:t>InterfaceVtableMap</a:t>
            </a:r>
            <a:r>
              <a:rPr lang="ru-RU" dirty="0" smtClean="0"/>
              <a:t> в каждом </a:t>
            </a:r>
            <a:r>
              <a:rPr lang="ru-RU" dirty="0" err="1" smtClean="0"/>
              <a:t>AppDomain</a:t>
            </a:r>
            <a:r>
              <a:rPr lang="ru-RU" dirty="0" smtClean="0"/>
              <a:t>. </a:t>
            </a:r>
            <a:r>
              <a:rPr lang="ru-RU" dirty="0" err="1" smtClean="0"/>
              <a:t>SystemDomain</a:t>
            </a:r>
            <a:r>
              <a:rPr lang="ru-RU" dirty="0" smtClean="0"/>
              <a:t> хранит данные обо всех доменах процесса и обеспечивает загрузку и выгрузку </a:t>
            </a:r>
            <a:r>
              <a:rPr lang="ru-RU" dirty="0" err="1" smtClean="0"/>
              <a:t>AppDomain'ов</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a:p>
        </p:txBody>
      </p:sp>
    </p:spTree>
    <p:extLst>
      <p:ext uri="{BB962C8B-B14F-4D97-AF65-F5344CB8AC3E}">
        <p14:creationId xmlns:p14="http://schemas.microsoft.com/office/powerpoint/2010/main" val="419152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Весь код, не зависящий от домена, загружается в </a:t>
            </a:r>
            <a:r>
              <a:rPr lang="ru-RU" dirty="0" err="1" smtClean="0"/>
              <a:t>SharedDomain</a:t>
            </a:r>
            <a:r>
              <a:rPr lang="ru-RU" dirty="0" smtClean="0"/>
              <a:t>. Системная библиотека </a:t>
            </a:r>
            <a:r>
              <a:rPr lang="ru-RU" dirty="0" err="1" smtClean="0"/>
              <a:t>Mscorlib</a:t>
            </a:r>
            <a:r>
              <a:rPr lang="ru-RU" dirty="0" smtClean="0"/>
              <a:t> необходима пользовательскому коду во всех </a:t>
            </a:r>
            <a:r>
              <a:rPr lang="ru-RU" dirty="0" err="1" smtClean="0"/>
              <a:t>AppDomain</a:t>
            </a:r>
            <a:r>
              <a:rPr lang="ru-RU" dirty="0" smtClean="0"/>
              <a:t>. Она автоматически загружается в </a:t>
            </a:r>
            <a:r>
              <a:rPr lang="ru-RU" dirty="0" err="1" smtClean="0"/>
              <a:t>SharedDomain</a:t>
            </a:r>
            <a:r>
              <a:rPr lang="ru-RU" dirty="0" smtClean="0"/>
              <a:t>. Основные типы данных из пространства имен </a:t>
            </a:r>
            <a:r>
              <a:rPr lang="ru-RU" dirty="0" err="1" smtClean="0"/>
              <a:t>System</a:t>
            </a:r>
            <a:r>
              <a:rPr lang="ru-RU" dirty="0" smtClean="0"/>
              <a:t>, такие как </a:t>
            </a:r>
            <a:r>
              <a:rPr lang="ru-RU" dirty="0" err="1" smtClean="0"/>
              <a:t>Object</a:t>
            </a:r>
            <a:r>
              <a:rPr lang="ru-RU" dirty="0" smtClean="0"/>
              <a:t>, </a:t>
            </a:r>
            <a:r>
              <a:rPr lang="ru-RU" dirty="0" err="1" smtClean="0"/>
              <a:t>ValueType</a:t>
            </a:r>
            <a:r>
              <a:rPr lang="ru-RU" dirty="0" smtClean="0"/>
              <a:t>, </a:t>
            </a:r>
            <a:r>
              <a:rPr lang="ru-RU" dirty="0" err="1" smtClean="0"/>
              <a:t>Array</a:t>
            </a:r>
            <a:r>
              <a:rPr lang="ru-RU" dirty="0" smtClean="0"/>
              <a:t>, </a:t>
            </a:r>
            <a:r>
              <a:rPr lang="ru-RU" dirty="0" err="1" smtClean="0"/>
              <a:t>Enum</a:t>
            </a:r>
            <a:r>
              <a:rPr lang="ru-RU" dirty="0" smtClean="0"/>
              <a:t>, </a:t>
            </a:r>
            <a:r>
              <a:rPr lang="ru-RU" dirty="0" err="1" smtClean="0"/>
              <a:t>String</a:t>
            </a:r>
            <a:r>
              <a:rPr lang="ru-RU" dirty="0" smtClean="0"/>
              <a:t> и </a:t>
            </a:r>
            <a:r>
              <a:rPr lang="ru-RU" dirty="0" err="1" smtClean="0"/>
              <a:t>Delegate</a:t>
            </a:r>
            <a:r>
              <a:rPr lang="ru-RU" dirty="0" smtClean="0"/>
              <a:t>, заранее загружаются в этот домен при первоначальной загрузке CLR. Пользовательский код также можно загружать в этот домен — для этого из приложения, служащего CLR-хостом, вызывается метод </a:t>
            </a:r>
            <a:r>
              <a:rPr lang="ru-RU" dirty="0" err="1" smtClean="0"/>
              <a:t>CorBindToRuntimeEx</a:t>
            </a:r>
            <a:r>
              <a:rPr lang="ru-RU" dirty="0" smtClean="0"/>
              <a:t>, которому передаются атрибуты </a:t>
            </a:r>
            <a:r>
              <a:rPr lang="ru-RU" dirty="0" err="1" smtClean="0"/>
              <a:t>LoaderOptimization</a:t>
            </a:r>
            <a:r>
              <a:rPr lang="ru-RU" dirty="0" smtClean="0"/>
              <a:t>. Чтобы консольная программа загружала код в </a:t>
            </a:r>
            <a:r>
              <a:rPr lang="ru-RU" dirty="0" err="1" smtClean="0"/>
              <a:t>SharedDomain</a:t>
            </a:r>
            <a:r>
              <a:rPr lang="ru-RU" dirty="0" smtClean="0"/>
              <a:t>, пометьте метод </a:t>
            </a:r>
            <a:r>
              <a:rPr lang="ru-RU" dirty="0" err="1" smtClean="0"/>
              <a:t>Main</a:t>
            </a:r>
            <a:r>
              <a:rPr lang="ru-RU" dirty="0" smtClean="0"/>
              <a:t> приложения атрибутом </a:t>
            </a:r>
            <a:r>
              <a:rPr lang="ru-RU" dirty="0" err="1" smtClean="0"/>
              <a:t>System.LoaderOptimizationAttribute</a:t>
            </a:r>
            <a:r>
              <a:rPr lang="ru-RU" dirty="0" smtClean="0"/>
              <a:t>. Кроме того, </a:t>
            </a:r>
            <a:r>
              <a:rPr lang="ru-RU" dirty="0" err="1" smtClean="0"/>
              <a:t>SharedDomain</a:t>
            </a:r>
            <a:r>
              <a:rPr lang="ru-RU" dirty="0" smtClean="0"/>
              <a:t> управляет картой сборок, индексированной по базовому адресу. Эта карта применяется в качестве поисковой таблицы при управлении совместно используемыми зависимостями между сборками, загружаемыми в </a:t>
            </a:r>
            <a:r>
              <a:rPr lang="ru-RU" dirty="0" err="1" smtClean="0"/>
              <a:t>DefaultDomain</a:t>
            </a:r>
            <a:r>
              <a:rPr lang="ru-RU" dirty="0" smtClean="0"/>
              <a:t> и другие </a:t>
            </a:r>
            <a:r>
              <a:rPr lang="ru-RU" dirty="0" err="1" smtClean="0"/>
              <a:t>AppDomain</a:t>
            </a:r>
            <a:r>
              <a:rPr lang="ru-RU" dirty="0" smtClean="0"/>
              <a:t>, созданные в управляемом коде. </a:t>
            </a:r>
            <a:r>
              <a:rPr lang="ru-RU" dirty="0" err="1" smtClean="0"/>
              <a:t>DefaultDomain</a:t>
            </a:r>
            <a:r>
              <a:rPr lang="ru-RU" dirty="0" smtClean="0"/>
              <a:t> — это домен, в который загружается пользовательский код, не используемый совместно.</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a:t>
            </a:fld>
            <a:endParaRPr lang="en-US"/>
          </a:p>
        </p:txBody>
      </p:sp>
    </p:spTree>
    <p:extLst>
      <p:ext uri="{BB962C8B-B14F-4D97-AF65-F5344CB8AC3E}">
        <p14:creationId xmlns:p14="http://schemas.microsoft.com/office/powerpoint/2010/main" val="375715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err="1" smtClean="0"/>
              <a:t>DefaultDomain</a:t>
            </a:r>
            <a:r>
              <a:rPr lang="ru-RU" dirty="0" smtClean="0"/>
              <a:t> — это экземпляр </a:t>
            </a:r>
            <a:r>
              <a:rPr lang="ru-RU" dirty="0" err="1" smtClean="0"/>
              <a:t>AppDomain</a:t>
            </a:r>
            <a:r>
              <a:rPr lang="ru-RU" dirty="0" smtClean="0"/>
              <a:t>, в котором обычно выполняется код приложения. Хотя некоторым приложениям требуется, чтобы во время выполнения создавались дополнительные </a:t>
            </a:r>
            <a:r>
              <a:rPr lang="ru-RU" dirty="0" err="1" smtClean="0"/>
              <a:t>AppDomain</a:t>
            </a:r>
            <a:r>
              <a:rPr lang="ru-RU" dirty="0" smtClean="0"/>
              <a:t> (например приложениям, использующим подключаемые модули, или приложениям, генерирующим большие объемы кода в период выполнения), большинство программ в течение всей своей жизни создает один домен. Весь код, выполняемый в этом домене, связывается с контекстом на уровне домена. Если приложение использует несколько </a:t>
            </a:r>
            <a:r>
              <a:rPr lang="ru-RU" dirty="0" err="1" smtClean="0"/>
              <a:t>AppDomain</a:t>
            </a:r>
            <a:r>
              <a:rPr lang="ru-RU" dirty="0" smtClean="0"/>
              <a:t>, взаимодействие между доменами осуществляется через прокси .NET </a:t>
            </a:r>
            <a:r>
              <a:rPr lang="ru-RU" dirty="0" err="1" smtClean="0"/>
              <a:t>Remoting</a:t>
            </a:r>
            <a:r>
              <a:rPr lang="ru-RU" dirty="0" smtClean="0"/>
              <a:t>. Дополнительные границы контекста внутри домена можно создать с помощью типов, производных от </a:t>
            </a:r>
            <a:r>
              <a:rPr lang="ru-RU" dirty="0" err="1" smtClean="0"/>
              <a:t>System.ContextBoundObject</a:t>
            </a:r>
            <a:r>
              <a:rPr lang="ru-RU" dirty="0" smtClean="0"/>
              <a:t>. У каждого </a:t>
            </a:r>
            <a:r>
              <a:rPr lang="ru-RU" dirty="0" err="1" smtClean="0"/>
              <a:t>AppDomain</a:t>
            </a:r>
            <a:r>
              <a:rPr lang="ru-RU" dirty="0" smtClean="0"/>
              <a:t> имеются свои </a:t>
            </a:r>
            <a:r>
              <a:rPr lang="ru-RU" dirty="0" err="1" smtClean="0"/>
              <a:t>SecurityDescriptor</a:t>
            </a:r>
            <a:r>
              <a:rPr lang="ru-RU" dirty="0" smtClean="0"/>
              <a:t>, </a:t>
            </a:r>
            <a:r>
              <a:rPr lang="ru-RU" dirty="0" err="1" smtClean="0"/>
              <a:t>SecurityContext</a:t>
            </a:r>
            <a:r>
              <a:rPr lang="ru-RU" dirty="0" smtClean="0"/>
              <a:t> и </a:t>
            </a:r>
            <a:r>
              <a:rPr lang="ru-RU" dirty="0" err="1" smtClean="0"/>
              <a:t>DefaultContext</a:t>
            </a:r>
            <a:r>
              <a:rPr lang="ru-RU" dirty="0" smtClean="0"/>
              <a:t>, а также свои кучи загрузчика (</a:t>
            </a:r>
            <a:r>
              <a:rPr lang="ru-RU" dirty="0" err="1" smtClean="0"/>
              <a:t>High-Frequency</a:t>
            </a:r>
            <a:r>
              <a:rPr lang="ru-RU" dirty="0" smtClean="0"/>
              <a:t> </a:t>
            </a:r>
            <a:r>
              <a:rPr lang="ru-RU" dirty="0" err="1" smtClean="0"/>
              <a:t>Heap</a:t>
            </a:r>
            <a:r>
              <a:rPr lang="ru-RU" dirty="0" smtClean="0"/>
              <a:t>, </a:t>
            </a:r>
            <a:r>
              <a:rPr lang="ru-RU" dirty="0" err="1" smtClean="0"/>
              <a:t>Low-Frequency</a:t>
            </a:r>
            <a:r>
              <a:rPr lang="ru-RU" dirty="0" smtClean="0"/>
              <a:t> </a:t>
            </a:r>
            <a:r>
              <a:rPr lang="ru-RU" dirty="0" err="1" smtClean="0"/>
              <a:t>Heap</a:t>
            </a:r>
            <a:r>
              <a:rPr lang="ru-RU" dirty="0" smtClean="0"/>
              <a:t> и </a:t>
            </a:r>
            <a:r>
              <a:rPr lang="ru-RU" dirty="0" err="1" smtClean="0"/>
              <a:t>Stub</a:t>
            </a:r>
            <a:r>
              <a:rPr lang="ru-RU" dirty="0" smtClean="0"/>
              <a:t> </a:t>
            </a:r>
            <a:r>
              <a:rPr lang="ru-RU" dirty="0" err="1" smtClean="0"/>
              <a:t>Heap</a:t>
            </a:r>
            <a:r>
              <a:rPr lang="ru-RU" dirty="0" smtClean="0"/>
              <a:t>), таблицы описателей (</a:t>
            </a:r>
            <a:r>
              <a:rPr lang="ru-RU" dirty="0" err="1" smtClean="0"/>
              <a:t>Handle</a:t>
            </a:r>
            <a:r>
              <a:rPr lang="ru-RU" dirty="0" smtClean="0"/>
              <a:t> </a:t>
            </a:r>
            <a:r>
              <a:rPr lang="ru-RU" dirty="0" err="1" smtClean="0"/>
              <a:t>Table</a:t>
            </a:r>
            <a:r>
              <a:rPr lang="ru-RU" dirty="0" smtClean="0"/>
              <a:t>, </a:t>
            </a:r>
            <a:r>
              <a:rPr lang="ru-RU" dirty="0" err="1" smtClean="0"/>
              <a:t>Large</a:t>
            </a:r>
            <a:r>
              <a:rPr lang="ru-RU" dirty="0" smtClean="0"/>
              <a:t> </a:t>
            </a:r>
            <a:r>
              <a:rPr lang="ru-RU" dirty="0" err="1" smtClean="0"/>
              <a:t>Object</a:t>
            </a:r>
            <a:r>
              <a:rPr lang="ru-RU" dirty="0" smtClean="0"/>
              <a:t> </a:t>
            </a:r>
            <a:r>
              <a:rPr lang="ru-RU" dirty="0" err="1" smtClean="0"/>
              <a:t>Heap</a:t>
            </a:r>
            <a:r>
              <a:rPr lang="ru-RU" dirty="0" smtClean="0"/>
              <a:t> </a:t>
            </a:r>
            <a:r>
              <a:rPr lang="ru-RU" dirty="0" err="1" smtClean="0"/>
              <a:t>Handle</a:t>
            </a:r>
            <a:r>
              <a:rPr lang="ru-RU" dirty="0" smtClean="0"/>
              <a:t> </a:t>
            </a:r>
            <a:r>
              <a:rPr lang="ru-RU" dirty="0" err="1" smtClean="0"/>
              <a:t>Table</a:t>
            </a:r>
            <a:r>
              <a:rPr lang="ru-RU" dirty="0" smtClean="0"/>
              <a:t>), диспетчер карты таблиц виртуальных методов интерфейсов (</a:t>
            </a:r>
            <a:r>
              <a:rPr lang="ru-RU" dirty="0" err="1" smtClean="0"/>
              <a:t>Interface</a:t>
            </a:r>
            <a:r>
              <a:rPr lang="ru-RU" dirty="0" smtClean="0"/>
              <a:t> </a:t>
            </a:r>
            <a:r>
              <a:rPr lang="ru-RU" dirty="0" err="1" smtClean="0"/>
              <a:t>Vtable</a:t>
            </a:r>
            <a:r>
              <a:rPr lang="ru-RU" dirty="0" smtClean="0"/>
              <a:t> </a:t>
            </a:r>
            <a:r>
              <a:rPr lang="ru-RU" dirty="0" err="1" smtClean="0"/>
              <a:t>Map</a:t>
            </a:r>
            <a:r>
              <a:rPr lang="ru-RU" dirty="0" smtClean="0"/>
              <a:t> </a:t>
            </a:r>
            <a:r>
              <a:rPr lang="ru-RU" dirty="0" err="1" smtClean="0"/>
              <a:t>Manager</a:t>
            </a:r>
            <a:r>
              <a:rPr lang="ru-RU" dirty="0" smtClean="0"/>
              <a:t>) и кэш сборок (</a:t>
            </a:r>
            <a:r>
              <a:rPr lang="ru-RU" dirty="0" err="1" smtClean="0"/>
              <a:t>Assembly</a:t>
            </a:r>
            <a:r>
              <a:rPr lang="ru-RU" dirty="0" smtClean="0"/>
              <a:t> </a:t>
            </a:r>
            <a:r>
              <a:rPr lang="ru-RU" dirty="0" err="1" smtClean="0"/>
              <a:t>Cache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a:t>
            </a:fld>
            <a:endParaRPr lang="en-US"/>
          </a:p>
        </p:txBody>
      </p:sp>
    </p:spTree>
    <p:extLst>
      <p:ext uri="{BB962C8B-B14F-4D97-AF65-F5344CB8AC3E}">
        <p14:creationId xmlns:p14="http://schemas.microsoft.com/office/powerpoint/2010/main" val="2443396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Кучи загрузчика (</a:t>
            </a:r>
            <a:r>
              <a:rPr lang="ru-RU" dirty="0" err="1" smtClean="0"/>
              <a:t>LoaderHeaps</a:t>
            </a:r>
            <a:r>
              <a:rPr lang="ru-RU" dirty="0" smtClean="0"/>
              <a:t>) предназначены для загрузки различных специальных объектов (</a:t>
            </a:r>
            <a:r>
              <a:rPr lang="ru-RU" dirty="0" err="1" smtClean="0"/>
              <a:t>artifacts</a:t>
            </a:r>
            <a:r>
              <a:rPr lang="ru-RU" dirty="0" smtClean="0"/>
              <a:t>), существующих в течение всего срока жизни домена, — объектов, используемых CLR, и объектов, обеспечивающих оптимизацию. Размер этих куч увеличивается предсказуемыми порциями, чтобы уменьшить фрагментацию. Кучи загрузчика отличаются от кучи сборщика мусора (GC </a:t>
            </a:r>
            <a:r>
              <a:rPr lang="ru-RU" dirty="0" err="1" smtClean="0"/>
              <a:t>Heap</a:t>
            </a:r>
            <a:r>
              <a:rPr lang="ru-RU" dirty="0" smtClean="0"/>
              <a:t>) (или нескольких таких куч в случае симметричной многопроцессорной обработки, SMP) тем, что GC </a:t>
            </a:r>
            <a:r>
              <a:rPr lang="ru-RU" dirty="0" err="1" smtClean="0"/>
              <a:t>Heap</a:t>
            </a:r>
            <a:r>
              <a:rPr lang="ru-RU" dirty="0" smtClean="0"/>
              <a:t> содержит экземпляры объектов, а кучи загрузчика хранят данные системы типов. В </a:t>
            </a:r>
            <a:r>
              <a:rPr lang="ru-RU" dirty="0" err="1" smtClean="0"/>
              <a:t>HighFrequencyHeap</a:t>
            </a:r>
            <a:r>
              <a:rPr lang="ru-RU" dirty="0" smtClean="0"/>
              <a:t> выделяется память для часто используемых объектов, таких как </a:t>
            </a:r>
            <a:r>
              <a:rPr lang="ru-RU" dirty="0" err="1" smtClean="0"/>
              <a:t>MethodTable</a:t>
            </a:r>
            <a:r>
              <a:rPr lang="ru-RU" dirty="0" smtClean="0"/>
              <a:t>, </a:t>
            </a:r>
            <a:r>
              <a:rPr lang="ru-RU" dirty="0" err="1" smtClean="0"/>
              <a:t>MethodDesc</a:t>
            </a:r>
            <a:r>
              <a:rPr lang="ru-RU" dirty="0" smtClean="0"/>
              <a:t>, </a:t>
            </a:r>
            <a:r>
              <a:rPr lang="ru-RU" dirty="0" err="1" smtClean="0"/>
              <a:t>FieldDesc</a:t>
            </a:r>
            <a:r>
              <a:rPr lang="ru-RU" dirty="0" smtClean="0"/>
              <a:t> и </a:t>
            </a:r>
            <a:r>
              <a:rPr lang="ru-RU" dirty="0" err="1" smtClean="0"/>
              <a:t>Interface</a:t>
            </a:r>
            <a:r>
              <a:rPr lang="ru-RU" dirty="0" smtClean="0"/>
              <a:t> </a:t>
            </a:r>
            <a:r>
              <a:rPr lang="ru-RU" dirty="0" err="1" smtClean="0"/>
              <a:t>Map</a:t>
            </a:r>
            <a:r>
              <a:rPr lang="ru-RU" dirty="0" smtClean="0"/>
              <a:t>, а в </a:t>
            </a:r>
            <a:r>
              <a:rPr lang="ru-RU" dirty="0" err="1" smtClean="0"/>
              <a:t>LowFrequencyHeap</a:t>
            </a:r>
            <a:r>
              <a:rPr lang="ru-RU" dirty="0" smtClean="0"/>
              <a:t> — для структур данных, к которым обращаются реже, таких как </a:t>
            </a:r>
            <a:r>
              <a:rPr lang="ru-RU" dirty="0" err="1" smtClean="0"/>
              <a:t>EEClass</a:t>
            </a:r>
            <a:r>
              <a:rPr lang="ru-RU" dirty="0" smtClean="0"/>
              <a:t>, </a:t>
            </a:r>
            <a:r>
              <a:rPr lang="ru-RU" dirty="0" err="1" smtClean="0"/>
              <a:t>ClassLoader</a:t>
            </a:r>
            <a:r>
              <a:rPr lang="ru-RU" dirty="0" smtClean="0"/>
              <a:t> и их поисковых таблиц. В </a:t>
            </a:r>
            <a:r>
              <a:rPr lang="ru-RU" dirty="0" err="1" smtClean="0"/>
              <a:t>StubHeap</a:t>
            </a:r>
            <a:r>
              <a:rPr lang="ru-RU" dirty="0" smtClean="0"/>
              <a:t> содержатся приемники (</a:t>
            </a:r>
            <a:r>
              <a:rPr lang="ru-RU" dirty="0" err="1" smtClean="0"/>
              <a:t>stubs</a:t>
            </a:r>
            <a:r>
              <a:rPr lang="ru-RU" dirty="0" smtClean="0"/>
              <a:t>), используемые при защите по правам доступа кода (</a:t>
            </a:r>
            <a:r>
              <a:rPr lang="ru-RU" dirty="0" err="1" smtClean="0"/>
              <a:t>code</a:t>
            </a:r>
            <a:r>
              <a:rPr lang="ru-RU" dirty="0" smtClean="0"/>
              <a:t> </a:t>
            </a:r>
            <a:r>
              <a:rPr lang="ru-RU" dirty="0" err="1" smtClean="0"/>
              <a:t>access</a:t>
            </a:r>
            <a:r>
              <a:rPr lang="ru-RU" dirty="0" smtClean="0"/>
              <a:t> </a:t>
            </a:r>
            <a:r>
              <a:rPr lang="ru-RU" dirty="0" err="1" smtClean="0"/>
              <a:t>security</a:t>
            </a:r>
            <a:r>
              <a:rPr lang="ru-RU" dirty="0" smtClean="0"/>
              <a:t>, CAS), обертывании COM-вызовов и при вызовах </a:t>
            </a:r>
            <a:r>
              <a:rPr lang="ru-RU" dirty="0" err="1" smtClean="0"/>
              <a:t>P</a:t>
            </a:r>
            <a:r>
              <a:rPr lang="ru-RU" dirty="0" smtClean="0"/>
              <a:t>/</a:t>
            </a:r>
            <a:r>
              <a:rPr lang="ru-RU" dirty="0" err="1" smtClean="0"/>
              <a:t>Invoke</a:t>
            </a:r>
            <a:r>
              <a:rPr lang="ru-RU" dirty="0" smtClean="0"/>
              <a: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a:t>
            </a:r>
            <a:r>
              <a:rPr lang="en-US" dirty="0" err="1" smtClean="0"/>
              <a:t>www.codeproject.com</a:t>
            </a:r>
            <a:r>
              <a:rPr lang="en-US" dirty="0" smtClean="0"/>
              <a:t>/Articles/23589/Get-Started-Debugging-Memory-Related-Issues-in-Net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7</a:t>
            </a:fld>
            <a:endParaRPr lang="en-US"/>
          </a:p>
        </p:txBody>
      </p:sp>
    </p:spTree>
    <p:extLst>
      <p:ext uri="{BB962C8B-B14F-4D97-AF65-F5344CB8AC3E}">
        <p14:creationId xmlns:p14="http://schemas.microsoft.com/office/powerpoint/2010/main" val="261751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Расширение</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отладки</a:t>
            </a:r>
            <a:r>
              <a:rPr lang="en-US" sz="1200" b="0" i="0" kern="1200" dirty="0" smtClean="0">
                <a:solidFill>
                  <a:schemeClr val="tx1"/>
                </a:solidFill>
                <a:effectLst/>
                <a:latin typeface="+mn-lt"/>
                <a:ea typeface="+mn-ea"/>
                <a:cs typeface="+mn-cs"/>
              </a:rPr>
              <a:t> SOS (</a:t>
            </a:r>
            <a:r>
              <a:rPr lang="en-US" sz="1200" b="0" i="0" kern="1200" dirty="0" err="1" smtClean="0">
                <a:solidFill>
                  <a:schemeClr val="tx1"/>
                </a:solidFill>
                <a:effectLst/>
                <a:latin typeface="+mn-lt"/>
                <a:ea typeface="+mn-ea"/>
                <a:cs typeface="+mn-cs"/>
              </a:rPr>
              <a:t>SOS.dll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позволяет</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выполнять</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отладку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управляемых</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программ</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в</a:t>
            </a:r>
            <a:r>
              <a:rPr lang="en-US" sz="1200" b="0" i="0" kern="1200" dirty="0" smtClean="0">
                <a:solidFill>
                  <a:schemeClr val="tx1"/>
                </a:solidFill>
                <a:effectLst/>
                <a:latin typeface="+mn-lt"/>
                <a:ea typeface="+mn-ea"/>
                <a:cs typeface="+mn-cs"/>
              </a:rPr>
              <a:t> Visual Studio </a:t>
            </a:r>
            <a:endParaRPr lang="ru-RU"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и</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отладчике</a:t>
            </a:r>
            <a:r>
              <a:rPr lang="en-US" sz="1200" b="0" i="0" kern="1200" dirty="0" smtClean="0">
                <a:solidFill>
                  <a:schemeClr val="tx1"/>
                </a:solidFill>
                <a:effectLst/>
                <a:latin typeface="+mn-lt"/>
                <a:ea typeface="+mn-ea"/>
                <a:cs typeface="+mn-cs"/>
              </a:rPr>
              <a:t> Window (</a:t>
            </a:r>
            <a:r>
              <a:rPr lang="en-US" sz="1200" b="0" i="0" kern="1200" dirty="0" err="1" smtClean="0">
                <a:solidFill>
                  <a:schemeClr val="tx1"/>
                </a:solidFill>
                <a:effectLst/>
                <a:latin typeface="+mn-lt"/>
                <a:ea typeface="+mn-ea"/>
                <a:cs typeface="+mn-cs"/>
              </a:rPr>
              <a:t>WinDbg.exe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предоставляя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информацию</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внутренней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среде</a:t>
            </a:r>
            <a:r>
              <a:rPr lang="en-US" sz="1200" b="0" i="0" kern="1200" dirty="0" smtClean="0">
                <a:solidFill>
                  <a:schemeClr val="tx1"/>
                </a:solidFill>
                <a:effectLst/>
                <a:latin typeface="+mn-lt"/>
                <a:ea typeface="+mn-ea"/>
                <a:cs typeface="+mn-cs"/>
              </a:rPr>
              <a:t> CLR</a:t>
            </a:r>
            <a:endParaRPr lang="ru-RU" dirty="0" smtClean="0"/>
          </a:p>
          <a:p>
            <a:r>
              <a:rPr lang="en-US" dirty="0" smtClean="0"/>
              <a:t>https://</a:t>
            </a:r>
            <a:r>
              <a:rPr lang="en-US" dirty="0" err="1" smtClean="0"/>
              <a:t>msdn.microsoft.com</a:t>
            </a:r>
            <a:r>
              <a:rPr lang="en-US" dirty="0" smtClean="0"/>
              <a:t>/en-us/library/bb190764(v=vs.110).</a:t>
            </a:r>
            <a:r>
              <a:rPr lang="en-US" dirty="0" err="1" smtClean="0"/>
              <a:t>aspx</a:t>
            </a:r>
            <a:r>
              <a:rPr lang="en-US" dirty="0" smtClean="0"/>
              <a:t> &lt;-</a:t>
            </a:r>
            <a:r>
              <a:rPr lang="en-US" baseline="0" dirty="0" smtClean="0"/>
              <a:t> </a:t>
            </a:r>
            <a:r>
              <a:rPr lang="en-US" baseline="0" dirty="0" err="1" smtClean="0"/>
              <a:t>sos</a:t>
            </a:r>
            <a:endParaRPr lang="en-US" dirty="0" smtClean="0"/>
          </a:p>
          <a:p>
            <a:r>
              <a:rPr lang="en-US" dirty="0" smtClean="0"/>
              <a:t>https://</a:t>
            </a:r>
            <a:r>
              <a:rPr lang="en-US" dirty="0" err="1" smtClean="0"/>
              <a:t>msdn.microsoft.com</a:t>
            </a:r>
            <a:r>
              <a:rPr lang="en-US" dirty="0" smtClean="0"/>
              <a:t>/en-us/library/bb190764%28v=vs.110%29.aspx</a:t>
            </a:r>
          </a:p>
          <a:p>
            <a:r>
              <a:rPr lang="en-US" dirty="0" smtClean="0"/>
              <a:t>http://</a:t>
            </a:r>
            <a:r>
              <a:rPr lang="en-US" dirty="0" err="1" smtClean="0"/>
              <a:t>www.codeproject.com</a:t>
            </a:r>
            <a:r>
              <a:rPr lang="en-US" dirty="0" smtClean="0"/>
              <a:t>/Articles/23589/Get-Started-Debugging-Memory-Related-Issues-in-Net#_Toc190680215</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8</a:t>
            </a:fld>
            <a:endParaRPr lang="en-US"/>
          </a:p>
        </p:txBody>
      </p:sp>
    </p:spTree>
    <p:extLst>
      <p:ext uri="{BB962C8B-B14F-4D97-AF65-F5344CB8AC3E}">
        <p14:creationId xmlns:p14="http://schemas.microsoft.com/office/powerpoint/2010/main" val="250722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a:p>
        </p:txBody>
      </p:sp>
    </p:spTree>
    <p:extLst>
      <p:ext uri="{BB962C8B-B14F-4D97-AF65-F5344CB8AC3E}">
        <p14:creationId xmlns:p14="http://schemas.microsoft.com/office/powerpoint/2010/main" val="181082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a:t>
            </a:fld>
            <a:endParaRPr lang="en-US"/>
          </a:p>
        </p:txBody>
      </p:sp>
    </p:spTree>
    <p:extLst>
      <p:ext uri="{BB962C8B-B14F-4D97-AF65-F5344CB8AC3E}">
        <p14:creationId xmlns:p14="http://schemas.microsoft.com/office/powerpoint/2010/main" val="18479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35190" y="1777972"/>
            <a:ext cx="6285010" cy="1574828"/>
          </a:xfrm>
        </p:spPr>
        <p:txBody>
          <a:bodyPr/>
          <a:lstStyle>
            <a:lvl1pPr algn="l">
              <a:defRPr>
                <a:solidFill>
                  <a:srgbClr val="2750AB"/>
                </a:solidFill>
                <a:latin typeface="Helvetica LT Std"/>
              </a:defRPr>
            </a:lvl1pPr>
          </a:lstStyle>
          <a:p>
            <a:r>
              <a:rPr lang="en-US" dirty="0" smtClean="0"/>
              <a:t>Code.0X (Module Code)</a:t>
            </a:r>
            <a:br>
              <a:rPr lang="en-US" dirty="0" smtClean="0"/>
            </a:br>
            <a:r>
              <a:rPr lang="en-US" dirty="0" smtClean="0"/>
              <a:t>xxx (Module Name)</a:t>
            </a:r>
            <a:endParaRPr lang="en-US" dirty="0"/>
          </a:p>
        </p:txBody>
      </p:sp>
      <p:sp>
        <p:nvSpPr>
          <p:cNvPr id="9" name="Content Placeholder 8"/>
          <p:cNvSpPr>
            <a:spLocks noGrp="1"/>
          </p:cNvSpPr>
          <p:nvPr>
            <p:ph sz="quarter" idx="13" hasCustomPrompt="1"/>
          </p:nvPr>
        </p:nvSpPr>
        <p:spPr>
          <a:xfrm>
            <a:off x="2947387" y="3536923"/>
            <a:ext cx="4267200" cy="914400"/>
          </a:xfrm>
        </p:spPr>
        <p:txBody>
          <a:bodyPr>
            <a:normAutofit/>
          </a:bodyPr>
          <a:lstStyle>
            <a:lvl1pPr marL="0" indent="0">
              <a:buNone/>
              <a:defRPr kumimoji="0" lang="en-US" sz="22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dirty="0" smtClean="0"/>
              <a:t>Resource Development Dep.</a:t>
            </a:r>
          </a:p>
          <a:p>
            <a:pPr lvl="0"/>
            <a:r>
              <a:rPr lang="en-US" dirty="0" smtClean="0"/>
              <a:t>Author: (author 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26954" y="179343"/>
            <a:ext cx="4198996" cy="365130"/>
          </a:xfrm>
          <a:prstGeom prst="rect">
            <a:avLst/>
          </a:prstGeom>
        </p:spPr>
        <p:txBody>
          <a:bodyPr anchor="t">
            <a:noAutofit/>
          </a:bodyPr>
          <a:lstStyle>
            <a:lvl1pPr algn="l">
              <a:tabLst>
                <a:tab pos="8229600" algn="r"/>
              </a:tabLst>
              <a:defRPr sz="18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4645027" y="179392"/>
            <a:ext cx="4235450" cy="365125"/>
          </a:xfrm>
          <a:prstGeom prst="rect">
            <a:avLst/>
          </a:prstGeom>
        </p:spPr>
        <p:txBody>
          <a:bodyPr/>
          <a:lstStyle>
            <a:lvl1pPr>
              <a:buFontTx/>
              <a:buNone/>
              <a:defRPr sz="18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63527" y="836616"/>
            <a:ext cx="8616950" cy="5184775"/>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None/>
              <a:tabLst/>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6945346" y="6496096"/>
            <a:ext cx="1935189"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38151" y="2176489"/>
            <a:ext cx="4876800" cy="1222375"/>
          </a:xfrm>
        </p:spPr>
        <p:txBody>
          <a:bodyPr/>
          <a:lstStyle>
            <a:lvl1pPr algn="l">
              <a:defRPr sz="4000">
                <a:solidFill>
                  <a:srgbClr val="2750AB"/>
                </a:solidFill>
                <a:latin typeface="Helvetica LT Std"/>
              </a:defRPr>
            </a:lvl1pPr>
          </a:lstStyle>
          <a:p>
            <a:r>
              <a:rPr lang="en-US" dirty="0" smtClean="0"/>
              <a:t>Thanks for Your Attention</a:t>
            </a:r>
            <a:endParaRPr lang="en-US" dirty="0"/>
          </a:p>
        </p:txBody>
      </p:sp>
      <p:sp>
        <p:nvSpPr>
          <p:cNvPr id="16" name="Subtitle 2"/>
          <p:cNvSpPr>
            <a:spLocks noGrp="1"/>
          </p:cNvSpPr>
          <p:nvPr>
            <p:ph type="subTitle" idx="1" hasCustomPrompt="1"/>
          </p:nvPr>
        </p:nvSpPr>
        <p:spPr>
          <a:xfrm>
            <a:off x="2947387" y="3425419"/>
            <a:ext cx="5750582" cy="951344"/>
          </a:xfrm>
        </p:spPr>
        <p:txBody>
          <a:bodyPr>
            <a:normAutofit/>
          </a:bodyPr>
          <a:lstStyle>
            <a:lvl1pPr marL="0" indent="0" algn="l">
              <a:buNone/>
              <a:defRPr sz="2000" b="0">
                <a:solidFill>
                  <a:schemeClr val="tx1">
                    <a:lumMod val="75000"/>
                    <a:lumOff val="25000"/>
                  </a:schemeClr>
                </a:solidFill>
                <a:latin typeface="Helvetica LT St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Resource Development Dep.</a:t>
            </a:r>
          </a:p>
          <a:p>
            <a:pPr lvl="0"/>
            <a:r>
              <a:rPr lang="en-US" dirty="0" smtClean="0"/>
              <a:t>Author: (author name)</a:t>
            </a:r>
          </a:p>
        </p:txBody>
      </p:sp>
    </p:spTree>
    <p:extLst>
      <p:ext uri="{BB962C8B-B14F-4D97-AF65-F5344CB8AC3E}">
        <p14:creationId xmlns:p14="http://schemas.microsoft.com/office/powerpoint/2010/main" val="3165417547"/>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Code.0X (Module Code)</a:t>
            </a:r>
            <a:br>
              <a:rPr lang="en-US" dirty="0" smtClean="0"/>
            </a:br>
            <a:r>
              <a:rPr lang="en-US" dirty="0" smtClean="0"/>
              <a:t>xxx (Module Name)</a:t>
            </a:r>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5" r:id="rId3"/>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blogs.telerik.com/justteam/posts/13-05-28/understanding-net-just-in-time-compilation"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msdn.microsoft.com/ru-ru/library/bb190764(v=vs.110).aspx"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828800"/>
            <a:ext cx="5943600" cy="1574828"/>
          </a:xfrm>
        </p:spPr>
        <p:txBody>
          <a:bodyPr/>
          <a:lstStyle/>
          <a:p>
            <a:r>
              <a:rPr lang="ru-RU" sz="4000" dirty="0" smtClean="0"/>
              <a:t>Внутреннее устройство </a:t>
            </a:r>
            <a:r>
              <a:rPr lang="en-US" sz="4000" dirty="0" smtClean="0"/>
              <a:t>.NET</a:t>
            </a:r>
            <a:endParaRPr lang="en-US" sz="4000" dirty="0">
              <a:latin typeface="Helvetica LT Std"/>
            </a:endParaRPr>
          </a:p>
        </p:txBody>
      </p:sp>
      <p:sp>
        <p:nvSpPr>
          <p:cNvPr id="3" name="Content Placeholder 5"/>
          <p:cNvSpPr txBox="1">
            <a:spLocks/>
          </p:cNvSpPr>
          <p:nvPr/>
        </p:nvSpPr>
        <p:spPr>
          <a:xfrm>
            <a:off x="2895600" y="3536927"/>
            <a:ext cx="5562600" cy="1568477"/>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smtClean="0"/>
              <a:t>БГУ, ММФ, кафедра веб-технологий и компьютерного моделирования</a:t>
            </a:r>
          </a:p>
          <a:p>
            <a:pPr marL="0" indent="0">
              <a:buNone/>
            </a:pPr>
            <a:r>
              <a:rPr lang="ru-RU" sz="2000" dirty="0" smtClean="0"/>
              <a:t>Автор:</a:t>
            </a:r>
            <a:r>
              <a:rPr lang="en-US" sz="2000" dirty="0" smtClean="0"/>
              <a:t> </a:t>
            </a:r>
            <a:r>
              <a:rPr lang="ru-RU" sz="2000" dirty="0" smtClean="0"/>
              <a:t>к.ф.-м.н., доцент, Кравчук Анжелика Ивановна</a:t>
            </a: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540417"/>
            <a:ext cx="8679980" cy="324561"/>
          </a:xfrm>
        </p:spPr>
        <p:txBody>
          <a:bodyPr/>
          <a:lstStyle/>
          <a:p>
            <a:r>
              <a:rPr lang="ru-RU" dirty="0" smtClean="0"/>
              <a:t>Внутреннее устройство типов</a:t>
            </a:r>
            <a:endParaRPr lang="en-US" dirty="0"/>
          </a:p>
        </p:txBody>
      </p:sp>
      <p:pic>
        <p:nvPicPr>
          <p:cNvPr id="5" name="Content Placeholder 4"/>
          <p:cNvPicPr>
            <a:picLocks noGrp="1" noChangeAspect="1"/>
          </p:cNvPicPr>
          <p:nvPr>
            <p:ph sz="quarter" idx="11"/>
          </p:nvPr>
        </p:nvPicPr>
        <p:blipFill>
          <a:blip r:embed="rId3"/>
          <a:stretch>
            <a:fillRect/>
          </a:stretch>
        </p:blipFill>
        <p:spPr>
          <a:xfrm>
            <a:off x="947374" y="1124656"/>
            <a:ext cx="7249254" cy="4608689"/>
          </a:xfrm>
          <a:prstGeom prst="rect">
            <a:avLst/>
          </a:prstGeom>
        </p:spPr>
      </p:pic>
    </p:spTree>
    <p:extLst>
      <p:ext uri="{BB962C8B-B14F-4D97-AF65-F5344CB8AC3E}">
        <p14:creationId xmlns:p14="http://schemas.microsoft.com/office/powerpoint/2010/main" val="1455252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4" y="540417"/>
            <a:ext cx="8653524" cy="324561"/>
          </a:xfrm>
        </p:spPr>
        <p:txBody>
          <a:bodyPr/>
          <a:lstStyle/>
          <a:p>
            <a:r>
              <a:rPr lang="ru-RU" dirty="0" smtClean="0"/>
              <a:t>Семантика ссылочных типов и типов значений</a:t>
            </a:r>
            <a:endParaRPr lang="en-US" dirty="0"/>
          </a:p>
        </p:txBody>
      </p:sp>
      <p:sp>
        <p:nvSpPr>
          <p:cNvPr id="5" name="Rounded Rectangle 4"/>
          <p:cNvSpPr/>
          <p:nvPr/>
        </p:nvSpPr>
        <p:spPr bwMode="auto">
          <a:xfrm>
            <a:off x="269878" y="1058335"/>
            <a:ext cx="8645523" cy="142239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algn="just"/>
            <a:r>
              <a:rPr lang="ru-RU" dirty="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a:p>
        </p:txBody>
      </p:sp>
      <p:sp>
        <p:nvSpPr>
          <p:cNvPr id="6" name="Rounded Rectangle 5"/>
          <p:cNvSpPr/>
          <p:nvPr/>
        </p:nvSpPr>
        <p:spPr bwMode="auto">
          <a:xfrm>
            <a:off x="269878" y="2651513"/>
            <a:ext cx="8610600" cy="777488"/>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smtClean="0"/>
              <a:t>Передача переменных как параметры в функции</a:t>
            </a:r>
          </a:p>
          <a:p>
            <a:pPr marL="254003" indent="-254003" algn="just">
              <a:buFont typeface="Arial" charset="0"/>
              <a:buChar char="•"/>
            </a:pPr>
            <a:r>
              <a:rPr lang="ru-RU" dirty="0" smtClean="0"/>
              <a:t>Копирование переменных</a:t>
            </a:r>
          </a:p>
          <a:p>
            <a:pPr marL="254003" indent="-254003" algn="just">
              <a:buFont typeface="Arial" charset="0"/>
              <a:buChar char="•"/>
            </a:pPr>
            <a:r>
              <a:rPr lang="ru-RU" dirty="0" smtClean="0"/>
              <a:t>Сравнение переменных</a:t>
            </a:r>
            <a:endParaRPr lang="en-US" dirty="0"/>
          </a:p>
        </p:txBody>
      </p:sp>
    </p:spTree>
    <p:extLst>
      <p:ext uri="{BB962C8B-B14F-4D97-AF65-F5344CB8AC3E}">
        <p14:creationId xmlns:p14="http://schemas.microsoft.com/office/powerpoint/2010/main" val="388450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4" y="540417"/>
            <a:ext cx="8653524" cy="324561"/>
          </a:xfrm>
        </p:spPr>
        <p:txBody>
          <a:bodyPr/>
          <a:lstStyle/>
          <a:p>
            <a:r>
              <a:rPr lang="ru-RU" dirty="0" smtClean="0"/>
              <a:t>Хранение, размещение, удаление </a:t>
            </a:r>
            <a:r>
              <a:rPr lang="ru-RU" dirty="0"/>
              <a:t>ссылочных типов и типов значений</a:t>
            </a:r>
            <a:endParaRPr lang="en-US" dirty="0"/>
          </a:p>
        </p:txBody>
      </p:sp>
      <p:sp>
        <p:nvSpPr>
          <p:cNvPr id="7" name="Rounded Rectangle 6"/>
          <p:cNvSpPr/>
          <p:nvPr/>
        </p:nvSpPr>
        <p:spPr bwMode="auto">
          <a:xfrm>
            <a:off x="226953" y="1193800"/>
            <a:ext cx="8610600" cy="2235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smtClean="0"/>
              <a:t>Память </a:t>
            </a:r>
            <a:r>
              <a:rPr lang="ru-RU" dirty="0"/>
              <a:t>для </a:t>
            </a:r>
            <a:r>
              <a:rPr lang="ru-RU" dirty="0" smtClean="0"/>
              <a:t>объектов ссылочного типов </a:t>
            </a:r>
            <a:r>
              <a:rPr lang="ru-RU" dirty="0"/>
              <a:t>всегда выделяется </a:t>
            </a:r>
            <a:r>
              <a:rPr lang="ru-RU" dirty="0" smtClean="0"/>
              <a:t>в управляемой куче – выделение памяти – увеличение указателя</a:t>
            </a:r>
          </a:p>
          <a:p>
            <a:pPr marL="254003" indent="-254003" algn="just">
              <a:buFont typeface="Arial" charset="0"/>
              <a:buChar char="•"/>
            </a:pPr>
            <a:r>
              <a:rPr lang="ru-RU" dirty="0" smtClean="0"/>
              <a:t>Каждый </a:t>
            </a:r>
            <a:r>
              <a:rPr lang="ru-RU" dirty="0"/>
              <a:t>объект, размещаемый в куче, имеет некоторые дополнительные члены, подлежащие инициализации</a:t>
            </a:r>
          </a:p>
          <a:p>
            <a:pPr marL="254003" indent="-254003" algn="just" defTabSz="812810" fontAlgn="auto">
              <a:spcBef>
                <a:spcPts val="0"/>
              </a:spcBef>
              <a:spcAft>
                <a:spcPts val="0"/>
              </a:spcAft>
              <a:buFont typeface="Arial" charset="0"/>
              <a:buChar char="•"/>
              <a:defRPr/>
            </a:pPr>
            <a:r>
              <a:rPr lang="ru-RU" dirty="0"/>
              <a:t>Н</a:t>
            </a:r>
            <a:r>
              <a:rPr lang="ru-RU" dirty="0" smtClean="0"/>
              <a:t>езанятые </a:t>
            </a:r>
            <a:r>
              <a:rPr lang="ru-RU" dirty="0"/>
              <a:t>полезной информацией байты объекта (касается полей) обнуляются</a:t>
            </a:r>
          </a:p>
          <a:p>
            <a:pPr marL="254003" indent="-254003" algn="just">
              <a:buFont typeface="Arial" charset="0"/>
              <a:buChar char="•"/>
            </a:pPr>
            <a:r>
              <a:rPr lang="ru-RU" dirty="0" smtClean="0"/>
              <a:t>Размещение </a:t>
            </a:r>
            <a:r>
              <a:rPr lang="ru-RU" dirty="0"/>
              <a:t>объекта в управляемой куче со временем инициирует сборку мусора</a:t>
            </a:r>
          </a:p>
        </p:txBody>
      </p:sp>
      <p:sp>
        <p:nvSpPr>
          <p:cNvPr id="8" name="Rounded Rectangle 7"/>
          <p:cNvSpPr/>
          <p:nvPr/>
        </p:nvSpPr>
        <p:spPr bwMode="auto">
          <a:xfrm>
            <a:off x="238241" y="3564467"/>
            <a:ext cx="861060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b="1" dirty="0" smtClean="0"/>
              <a:t>Автономные</a:t>
            </a:r>
            <a:r>
              <a:rPr lang="ru-RU" dirty="0" smtClean="0"/>
              <a:t> значимые типы обычно размещаются в стеке потока выполнения – увеличение регистра указателя стека (возможно выделение сразу для нескольких объектов)</a:t>
            </a:r>
            <a:endParaRPr lang="ru-RU" dirty="0"/>
          </a:p>
          <a:p>
            <a:pPr marL="254003" indent="-254003" algn="just">
              <a:buFont typeface="Arial" charset="0"/>
              <a:buChar char="•"/>
            </a:pPr>
            <a:r>
              <a:rPr lang="ru-RU" dirty="0" smtClean="0"/>
              <a:t>Освобождение – восстановление прежнего значения регистра указателя стека</a:t>
            </a:r>
            <a:endParaRPr lang="ru-RU" dirty="0"/>
          </a:p>
        </p:txBody>
      </p:sp>
      <p:sp>
        <p:nvSpPr>
          <p:cNvPr id="9" name="Rounded Rectangle 8"/>
          <p:cNvSpPr/>
          <p:nvPr/>
        </p:nvSpPr>
        <p:spPr bwMode="auto">
          <a:xfrm>
            <a:off x="226952" y="4919133"/>
            <a:ext cx="8610600" cy="948267"/>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smtClean="0"/>
              <a:t>Временные локальные переменные</a:t>
            </a:r>
          </a:p>
          <a:p>
            <a:pPr marL="254003" indent="-254003" algn="just">
              <a:buFont typeface="Arial" charset="0"/>
              <a:buChar char="•"/>
            </a:pPr>
            <a:r>
              <a:rPr lang="ru-RU" dirty="0" smtClean="0"/>
              <a:t>Плотность размещения</a:t>
            </a:r>
          </a:p>
          <a:p>
            <a:pPr marL="254003" indent="-254003" algn="just">
              <a:buFont typeface="Arial" charset="0"/>
              <a:buChar char="•"/>
            </a:pPr>
            <a:r>
              <a:rPr lang="ru-RU" dirty="0" smtClean="0"/>
              <a:t>Объем стека невелик</a:t>
            </a:r>
            <a:endParaRPr lang="ru-RU" dirty="0"/>
          </a:p>
        </p:txBody>
      </p:sp>
    </p:spTree>
    <p:extLst>
      <p:ext uri="{BB962C8B-B14F-4D97-AF65-F5344CB8AC3E}">
        <p14:creationId xmlns:p14="http://schemas.microsoft.com/office/powerpoint/2010/main" val="915736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en-US" dirty="0" smtClean="0"/>
              <a:t>. </a:t>
            </a:r>
            <a:r>
              <a:rPr lang="ru-RU" dirty="0"/>
              <a:t>Большие и небольшие </a:t>
            </a:r>
            <a:r>
              <a:rPr lang="ru-RU" dirty="0" smtClean="0"/>
              <a:t>объекты</a:t>
            </a:r>
            <a:endParaRPr lang="en-US" dirty="0"/>
          </a:p>
        </p:txBody>
      </p:sp>
      <p:sp>
        <p:nvSpPr>
          <p:cNvPr id="5" name="Flowchart: Document 3"/>
          <p:cNvSpPr/>
          <p:nvPr/>
        </p:nvSpPr>
        <p:spPr bwMode="auto">
          <a:xfrm>
            <a:off x="277091" y="685800"/>
            <a:ext cx="4087091" cy="3124200"/>
          </a:xfrm>
          <a:prstGeom prst="flowChartDocument">
            <a:avLst/>
          </a:prstGeom>
          <a:solidFill>
            <a:schemeClr val="bg1"/>
          </a:solidFill>
          <a:ln>
            <a:solidFill>
              <a:schemeClr val="tx2">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600" dirty="0" smtClean="0">
              <a:latin typeface="Consolas"/>
              <a:cs typeface="Consolas"/>
            </a:endParaRPr>
          </a:p>
          <a:p>
            <a:r>
              <a:rPr lang="en-US" sz="1600" b="1" dirty="0" smtClean="0">
                <a:solidFill>
                  <a:srgbClr val="FF0000"/>
                </a:solidFill>
                <a:latin typeface="Consolas"/>
                <a:cs typeface="Consolas"/>
              </a:rPr>
              <a:t>class </a:t>
            </a:r>
            <a:r>
              <a:rPr lang="en-US" sz="1600" b="1" dirty="0" err="1">
                <a:solidFill>
                  <a:srgbClr val="FF0000"/>
                </a:solidFill>
                <a:latin typeface="Consolas"/>
                <a:cs typeface="Consolas"/>
              </a:rPr>
              <a:t>SomeClass</a:t>
            </a:r>
            <a:endParaRPr lang="en-US" sz="1600" b="1" dirty="0">
              <a:solidFill>
                <a:srgbClr val="FF0000"/>
              </a:solidFill>
              <a:latin typeface="Consolas"/>
              <a:cs typeface="Consolas"/>
            </a:endParaRPr>
          </a:p>
          <a:p>
            <a:r>
              <a:rPr lang="en-US" sz="1600" dirty="0" smtClean="0">
                <a:latin typeface="Consolas"/>
                <a:cs typeface="Consolas"/>
              </a:rPr>
              <a:t>{</a:t>
            </a:r>
            <a:endParaRPr lang="en-US" sz="1600" dirty="0">
              <a:latin typeface="Consolas"/>
              <a:cs typeface="Consolas"/>
            </a:endParaRPr>
          </a:p>
          <a:p>
            <a:r>
              <a:rPr lang="en-US" sz="1600" dirty="0">
                <a:latin typeface="Consolas"/>
                <a:cs typeface="Consolas"/>
              </a:rPr>
              <a:t> </a:t>
            </a:r>
            <a:r>
              <a:rPr lang="en-US" sz="1600" dirty="0" smtClean="0">
                <a:latin typeface="Consolas"/>
                <a:cs typeface="Consolas"/>
              </a:rPr>
              <a:t>  </a:t>
            </a:r>
            <a:r>
              <a:rPr lang="en-US" sz="1600" b="1" dirty="0" smtClean="0">
                <a:latin typeface="Consolas"/>
                <a:cs typeface="Consolas"/>
              </a:rPr>
              <a:t> </a:t>
            </a:r>
            <a:r>
              <a:rPr lang="en-US" sz="1600" b="1" dirty="0" smtClean="0">
                <a:solidFill>
                  <a:srgbClr val="FF0000"/>
                </a:solidFill>
                <a:latin typeface="Consolas"/>
                <a:cs typeface="Consolas"/>
              </a:rPr>
              <a:t>private </a:t>
            </a:r>
            <a:r>
              <a:rPr lang="en-US" sz="1600" b="1" dirty="0">
                <a:solidFill>
                  <a:srgbClr val="FF0000"/>
                </a:solidFill>
                <a:latin typeface="Consolas"/>
                <a:cs typeface="Consolas"/>
              </a:rPr>
              <a:t>byte[] </a:t>
            </a:r>
            <a:r>
              <a:rPr lang="en-US" sz="1600" b="1" dirty="0" err="1">
                <a:solidFill>
                  <a:srgbClr val="FF0000"/>
                </a:solidFill>
                <a:latin typeface="Consolas"/>
                <a:cs typeface="Consolas"/>
              </a:rPr>
              <a:t>largeObj</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public </a:t>
            </a:r>
            <a:r>
              <a:rPr lang="en-US" sz="1600" dirty="0" err="1">
                <a:latin typeface="Consolas"/>
                <a:cs typeface="Consolas"/>
              </a:rPr>
              <a:t>SomeClass</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smtClean="0">
                <a:latin typeface="Consolas"/>
                <a:cs typeface="Consolas"/>
              </a:rPr>
              <a:t>size)</a:t>
            </a:r>
          </a:p>
          <a:p>
            <a:r>
              <a:rPr lang="en-US" sz="1600" dirty="0" smtClean="0">
                <a:latin typeface="Consolas"/>
                <a:cs typeface="Consolas"/>
              </a:rPr>
              <a:t>    {</a:t>
            </a:r>
          </a:p>
          <a:p>
            <a:r>
              <a:rPr lang="en-US" sz="1600" dirty="0" smtClean="0">
                <a:latin typeface="Consolas"/>
                <a:cs typeface="Consolas"/>
              </a:rPr>
              <a:t>        </a:t>
            </a:r>
            <a:r>
              <a:rPr lang="en-US" sz="1600" dirty="0" err="1">
                <a:latin typeface="Consolas"/>
                <a:cs typeface="Consolas"/>
              </a:rPr>
              <a:t>largeObj</a:t>
            </a:r>
            <a:r>
              <a:rPr lang="en-US" sz="1600" dirty="0">
                <a:latin typeface="Consolas"/>
                <a:cs typeface="Consolas"/>
              </a:rPr>
              <a:t> = new byte[size];</a:t>
            </a:r>
          </a:p>
          <a:p>
            <a:r>
              <a:rPr lang="en-US" sz="1600" dirty="0">
                <a:latin typeface="Consolas"/>
                <a:cs typeface="Consolas"/>
              </a:rPr>
              <a:t>    </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a:t>
            </a:r>
            <a:endParaRPr lang="ru-RU" sz="1600" dirty="0" smtClean="0">
              <a:latin typeface="Consolas"/>
              <a:cs typeface="Consolas"/>
            </a:endParaRPr>
          </a:p>
        </p:txBody>
      </p:sp>
      <p:sp>
        <p:nvSpPr>
          <p:cNvPr id="9" name="Flowchart: Document 3"/>
          <p:cNvSpPr/>
          <p:nvPr/>
        </p:nvSpPr>
        <p:spPr bwMode="auto">
          <a:xfrm>
            <a:off x="1731818" y="3048000"/>
            <a:ext cx="7204364" cy="3581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400" dirty="0" smtClean="0">
              <a:latin typeface="Consolas"/>
              <a:cs typeface="Consolas"/>
            </a:endParaRPr>
          </a:p>
          <a:p>
            <a:endParaRPr lang="en-US" sz="1400" dirty="0">
              <a:latin typeface="Consolas"/>
              <a:cs typeface="Consolas"/>
            </a:endParaRPr>
          </a:p>
          <a:p>
            <a:r>
              <a:rPr lang="en-US" sz="1400" dirty="0" smtClean="0">
                <a:latin typeface="Consolas"/>
                <a:cs typeface="Consolas"/>
              </a:rPr>
              <a:t>class </a:t>
            </a:r>
            <a:r>
              <a:rPr lang="en-US" sz="1400" dirty="0" err="1">
                <a:latin typeface="Consolas"/>
                <a:cs typeface="Consolas"/>
              </a:rPr>
              <a:t>SomeProgram</a:t>
            </a:r>
            <a:endParaRPr lang="en-US" sz="1400" dirty="0">
              <a:latin typeface="Consolas"/>
              <a:cs typeface="Consolas"/>
            </a:endParaRPr>
          </a:p>
          <a:p>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a:t>
            </a:r>
            <a:r>
              <a:rPr lang="en-US" sz="1400" dirty="0" smtClean="0">
                <a:latin typeface="Consolas"/>
                <a:cs typeface="Consolas"/>
              </a:rPr>
              <a:t>static </a:t>
            </a:r>
            <a:r>
              <a:rPr lang="en-US" sz="1400" dirty="0">
                <a:latin typeface="Consolas"/>
                <a:cs typeface="Consolas"/>
              </a:rPr>
              <a:t>void Main(string[] </a:t>
            </a:r>
            <a:r>
              <a:rPr lang="en-US" sz="1400" dirty="0" err="1">
                <a:latin typeface="Consolas"/>
                <a:cs typeface="Consolas"/>
              </a:rPr>
              <a:t>args</a:t>
            </a:r>
            <a:r>
              <a:rPr lang="en-US" sz="1400" dirty="0">
                <a:latin typeface="Consolas"/>
                <a:cs typeface="Consolas"/>
              </a:rPr>
              <a:t>)</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a:t>
            </a:r>
            <a:r>
              <a:rPr lang="en-US" sz="1400" dirty="0" smtClean="0">
                <a:latin typeface="Consolas"/>
                <a:cs typeface="Consolas"/>
              </a:rPr>
              <a:t>    </a:t>
            </a:r>
            <a:r>
              <a:rPr lang="en-US" sz="1600" b="1" dirty="0" err="1">
                <a:solidFill>
                  <a:srgbClr val="FF0000"/>
                </a:solidFill>
                <a:latin typeface="Consolas"/>
                <a:cs typeface="Consolas"/>
              </a:rPr>
              <a:t>SomeClass</a:t>
            </a:r>
            <a:r>
              <a:rPr lang="en-US" sz="1600" b="1" dirty="0">
                <a:solidFill>
                  <a:srgbClr val="FF0000"/>
                </a:solidFill>
                <a:latin typeface="Consolas"/>
                <a:cs typeface="Consolas"/>
              </a:rPr>
              <a:t> </a:t>
            </a:r>
            <a:r>
              <a:rPr lang="en-US" sz="1600" b="1" dirty="0" err="1">
                <a:solidFill>
                  <a:srgbClr val="FF0000"/>
                </a:solidFill>
                <a:latin typeface="Consolas"/>
                <a:cs typeface="Consolas"/>
              </a:rPr>
              <a:t>obj</a:t>
            </a:r>
            <a:r>
              <a:rPr lang="en-US" sz="1600" b="1" dirty="0">
                <a:solidFill>
                  <a:srgbClr val="FF0000"/>
                </a:solidFill>
                <a:latin typeface="Consolas"/>
                <a:cs typeface="Consolas"/>
              </a:rPr>
              <a:t> = Create(84930, 10, 15, 20, 25);</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endParaRPr lang="en-US" sz="1400" dirty="0">
              <a:latin typeface="Consolas"/>
              <a:cs typeface="Consolas"/>
            </a:endParaRPr>
          </a:p>
          <a:p>
            <a:r>
              <a:rPr lang="en-US" sz="1400" dirty="0">
                <a:latin typeface="Consolas"/>
                <a:cs typeface="Consolas"/>
              </a:rPr>
              <a:t>   </a:t>
            </a:r>
            <a:r>
              <a:rPr lang="en-US" sz="1400" dirty="0" smtClean="0">
                <a:latin typeface="Consolas"/>
                <a:cs typeface="Consolas"/>
              </a:rPr>
              <a:t>private </a:t>
            </a:r>
            <a:r>
              <a:rPr lang="en-US" sz="1400" dirty="0">
                <a:latin typeface="Consolas"/>
                <a:cs typeface="Consolas"/>
              </a:rPr>
              <a:t>static </a:t>
            </a:r>
            <a:r>
              <a:rPr lang="en-US" sz="1400" dirty="0" err="1">
                <a:latin typeface="Consolas"/>
                <a:cs typeface="Consolas"/>
              </a:rPr>
              <a:t>SomeClass</a:t>
            </a:r>
            <a:r>
              <a:rPr lang="en-US" sz="1400" dirty="0">
                <a:latin typeface="Consolas"/>
                <a:cs typeface="Consolas"/>
              </a:rPr>
              <a:t> Create(</a:t>
            </a:r>
            <a:r>
              <a:rPr lang="en-US" sz="1400" dirty="0" err="1">
                <a:latin typeface="Consolas"/>
                <a:cs typeface="Consolas"/>
              </a:rPr>
              <a:t>int</a:t>
            </a:r>
            <a:r>
              <a:rPr lang="en-US" sz="1400" dirty="0">
                <a:latin typeface="Consolas"/>
                <a:cs typeface="Consolas"/>
              </a:rPr>
              <a:t> size1, </a:t>
            </a:r>
            <a:r>
              <a:rPr lang="en-US" sz="1400" dirty="0" err="1">
                <a:latin typeface="Consolas"/>
                <a:cs typeface="Consolas"/>
              </a:rPr>
              <a:t>int</a:t>
            </a:r>
            <a:r>
              <a:rPr lang="en-US" sz="1400" dirty="0">
                <a:latin typeface="Consolas"/>
                <a:cs typeface="Consolas"/>
              </a:rPr>
              <a:t> size2, </a:t>
            </a:r>
            <a:r>
              <a:rPr lang="en-US" sz="1400" dirty="0" err="1">
                <a:latin typeface="Consolas"/>
                <a:cs typeface="Consolas"/>
              </a:rPr>
              <a:t>int</a:t>
            </a:r>
            <a:r>
              <a:rPr lang="en-US" sz="1400" dirty="0">
                <a:latin typeface="Consolas"/>
                <a:cs typeface="Consolas"/>
              </a:rPr>
              <a:t> size3, </a:t>
            </a:r>
            <a:endParaRPr lang="en-US" sz="1400" dirty="0" smtClean="0">
              <a:latin typeface="Consolas"/>
              <a:cs typeface="Consolas"/>
            </a:endParaRPr>
          </a:p>
          <a:p>
            <a:r>
              <a:rPr lang="en-US" sz="1400" dirty="0">
                <a:latin typeface="Consolas"/>
                <a:cs typeface="Consolas"/>
              </a:rPr>
              <a:t>	</a:t>
            </a:r>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a:latin typeface="Consolas"/>
                <a:cs typeface="Consolas"/>
              </a:rPr>
              <a:t>size4, </a:t>
            </a:r>
            <a:r>
              <a:rPr lang="en-US" sz="1400" dirty="0" err="1">
                <a:latin typeface="Consolas"/>
                <a:cs typeface="Consolas"/>
              </a:rPr>
              <a:t>int</a:t>
            </a:r>
            <a:r>
              <a:rPr lang="en-US" sz="1400" dirty="0">
                <a:latin typeface="Consolas"/>
                <a:cs typeface="Consolas"/>
              </a:rPr>
              <a:t> size5)</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objSize</a:t>
            </a:r>
            <a:r>
              <a:rPr lang="en-US" sz="1400" dirty="0">
                <a:latin typeface="Consolas"/>
                <a:cs typeface="Consolas"/>
              </a:rPr>
              <a:t> = size1 + size2 + size3 + size4 + size5;</a:t>
            </a:r>
          </a:p>
          <a:p>
            <a:r>
              <a:rPr lang="en-US" sz="1400" dirty="0">
                <a:latin typeface="Consolas"/>
                <a:cs typeface="Consolas"/>
              </a:rPr>
              <a:t>       </a:t>
            </a:r>
            <a:r>
              <a:rPr lang="en-US" sz="1400" dirty="0" err="1" smtClean="0">
                <a:latin typeface="Consolas"/>
                <a:cs typeface="Consolas"/>
              </a:rPr>
              <a:t>var</a:t>
            </a:r>
            <a:r>
              <a:rPr lang="en-US" sz="1400" dirty="0" smtClean="0">
                <a:latin typeface="Consolas"/>
                <a:cs typeface="Consolas"/>
              </a:rPr>
              <a:t> </a:t>
            </a:r>
            <a:r>
              <a:rPr lang="en-US" sz="1400" dirty="0" err="1">
                <a:latin typeface="Consolas"/>
                <a:cs typeface="Consolas"/>
              </a:rPr>
              <a:t>obj</a:t>
            </a:r>
            <a:r>
              <a:rPr lang="en-US" sz="1400" dirty="0">
                <a:latin typeface="Consolas"/>
                <a:cs typeface="Consolas"/>
              </a:rPr>
              <a:t> = new </a:t>
            </a:r>
            <a:r>
              <a:rPr lang="en-US" sz="1400" dirty="0" err="1">
                <a:latin typeface="Consolas"/>
                <a:cs typeface="Consolas"/>
              </a:rPr>
              <a:t>SomeClass</a:t>
            </a:r>
            <a:r>
              <a:rPr lang="en-US" sz="1400" dirty="0">
                <a:latin typeface="Consolas"/>
                <a:cs typeface="Consolas"/>
              </a:rPr>
              <a:t>(</a:t>
            </a:r>
            <a:r>
              <a:rPr lang="en-US" sz="1400" dirty="0" err="1">
                <a:latin typeface="Consolas"/>
                <a:cs typeface="Consolas"/>
              </a:rPr>
              <a:t>objSize</a:t>
            </a:r>
            <a:r>
              <a:rPr lang="en-US" sz="1400" dirty="0">
                <a:latin typeface="Consolas"/>
                <a:cs typeface="Consolas"/>
              </a:rPr>
              <a:t>);</a:t>
            </a:r>
          </a:p>
          <a:p>
            <a:r>
              <a:rPr lang="is-IS" sz="1400" dirty="0">
                <a:latin typeface="Consolas"/>
                <a:cs typeface="Consolas"/>
              </a:rPr>
              <a:t>       </a:t>
            </a:r>
            <a:r>
              <a:rPr lang="is-IS" sz="1400" dirty="0" smtClean="0">
                <a:latin typeface="Consolas"/>
                <a:cs typeface="Consolas"/>
              </a:rPr>
              <a:t>return </a:t>
            </a:r>
            <a:r>
              <a:rPr lang="is-IS" sz="1400" dirty="0">
                <a:latin typeface="Consolas"/>
                <a:cs typeface="Consolas"/>
              </a:rPr>
              <a:t>obj;</a:t>
            </a:r>
          </a:p>
          <a:p>
            <a:r>
              <a:rPr lang="is-IS" sz="1400" dirty="0">
                <a:latin typeface="Consolas"/>
                <a:cs typeface="Consolas"/>
              </a:rPr>
              <a:t>   </a:t>
            </a:r>
            <a:r>
              <a:rPr lang="is-IS" sz="1400" dirty="0" smtClean="0">
                <a:latin typeface="Consolas"/>
                <a:cs typeface="Consolas"/>
              </a:rPr>
              <a:t>}</a:t>
            </a:r>
            <a:endParaRPr lang="is-IS" sz="1400" dirty="0">
              <a:latin typeface="Consolas"/>
              <a:cs typeface="Consolas"/>
            </a:endParaRPr>
          </a:p>
          <a:p>
            <a:r>
              <a:rPr lang="is-IS" sz="1400" dirty="0" smtClean="0">
                <a:latin typeface="Consolas"/>
                <a:cs typeface="Consolas"/>
              </a:rPr>
              <a:t>}</a:t>
            </a:r>
            <a:endParaRPr lang="ru-RU" sz="1400" dirty="0" smtClean="0">
              <a:latin typeface="Consolas"/>
              <a:cs typeface="Consolas"/>
            </a:endParaRPr>
          </a:p>
        </p:txBody>
      </p:sp>
      <p:sp>
        <p:nvSpPr>
          <p:cNvPr id="10" name="TextBox 9"/>
          <p:cNvSpPr txBox="1"/>
          <p:nvPr/>
        </p:nvSpPr>
        <p:spPr>
          <a:xfrm>
            <a:off x="4798153" y="1164224"/>
            <a:ext cx="2174954"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Some small class</a:t>
            </a:r>
            <a:endParaRPr lang="en-US" sz="1600" b="1" dirty="0">
              <a:solidFill>
                <a:schemeClr val="tx2"/>
              </a:solidFill>
              <a:latin typeface="Lucida Handwriting"/>
              <a:cs typeface="Lucida Handwriting"/>
            </a:endParaRPr>
          </a:p>
        </p:txBody>
      </p:sp>
      <p:cxnSp>
        <p:nvCxnSpPr>
          <p:cNvPr id="6" name="Straight Arrow Connector 5"/>
          <p:cNvCxnSpPr>
            <a:stCxn id="10" idx="1"/>
          </p:cNvCxnSpPr>
          <p:nvPr/>
        </p:nvCxnSpPr>
        <p:spPr>
          <a:xfrm flipH="1" flipV="1">
            <a:off x="2209800" y="1252954"/>
            <a:ext cx="2588353" cy="80547"/>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64182" y="1981200"/>
            <a:ext cx="4252446"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Some big object</a:t>
            </a:r>
            <a:r>
              <a:rPr lang="en-US" sz="1600" b="1" dirty="0">
                <a:solidFill>
                  <a:schemeClr val="tx2"/>
                </a:solidFill>
                <a:latin typeface="Lucida Handwriting"/>
                <a:cs typeface="Lucida Handwriting"/>
              </a:rPr>
              <a:t> </a:t>
            </a:r>
            <a:r>
              <a:rPr lang="en-US" sz="1600" b="1" dirty="0" smtClean="0">
                <a:solidFill>
                  <a:schemeClr val="tx2"/>
                </a:solidFill>
                <a:latin typeface="Lucida Handwriting"/>
                <a:cs typeface="Lucida Handwriting"/>
              </a:rPr>
              <a:t>size of 85 000 bytes </a:t>
            </a:r>
            <a:endParaRPr lang="en-US" sz="1600" b="1" dirty="0">
              <a:solidFill>
                <a:schemeClr val="tx2"/>
              </a:solidFill>
              <a:latin typeface="Lucida Handwriting"/>
              <a:cs typeface="Lucida Handwriting"/>
            </a:endParaRPr>
          </a:p>
        </p:txBody>
      </p:sp>
      <p:cxnSp>
        <p:nvCxnSpPr>
          <p:cNvPr id="15" name="Straight Arrow Connector 14"/>
          <p:cNvCxnSpPr>
            <a:stCxn id="14" idx="0"/>
          </p:cNvCxnSpPr>
          <p:nvPr/>
        </p:nvCxnSpPr>
        <p:spPr>
          <a:xfrm flipH="1" flipV="1">
            <a:off x="3503976" y="1688931"/>
            <a:ext cx="2986429" cy="29226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2"/>
          </p:cNvCxnSpPr>
          <p:nvPr/>
        </p:nvCxnSpPr>
        <p:spPr>
          <a:xfrm flipH="1">
            <a:off x="5195457" y="2319754"/>
            <a:ext cx="1294948" cy="15664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648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635" y="438090"/>
            <a:ext cx="9023090" cy="6267510"/>
            <a:chOff x="-19399" y="285690"/>
            <a:chExt cx="9925399" cy="6267510"/>
          </a:xfrm>
        </p:grpSpPr>
        <p:sp>
          <p:nvSpPr>
            <p:cNvPr id="5" name="Rectangle 4"/>
            <p:cNvSpPr/>
            <p:nvPr/>
          </p:nvSpPr>
          <p:spPr bwMode="auto">
            <a:xfrm>
              <a:off x="533400" y="457200"/>
              <a:ext cx="1752600" cy="6096000"/>
            </a:xfrm>
            <a:prstGeom prst="rect">
              <a:avLst/>
            </a:prstGeom>
            <a:solidFill>
              <a:srgbClr val="FFFF00"/>
            </a:solid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smtClean="0"/>
                <a:t>Previous Stack Frame</a:t>
              </a:r>
            </a:p>
          </p:txBody>
        </p:sp>
        <p:sp>
          <p:nvSpPr>
            <p:cNvPr id="6" name="Rectangle 5"/>
            <p:cNvSpPr/>
            <p:nvPr/>
          </p:nvSpPr>
          <p:spPr bwMode="auto">
            <a:xfrm>
              <a:off x="2743200" y="762000"/>
              <a:ext cx="2438400" cy="16764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o</a:t>
              </a:r>
              <a:r>
                <a:rPr lang="en-US" b="1" dirty="0" err="1" smtClean="0"/>
                <a:t>bj</a:t>
              </a:r>
              <a:endParaRPr lang="en-US" b="1" dirty="0" smtClean="0"/>
            </a:p>
          </p:txBody>
        </p:sp>
        <p:sp>
          <p:nvSpPr>
            <p:cNvPr id="8" name="Rectangle 7"/>
            <p:cNvSpPr/>
            <p:nvPr/>
          </p:nvSpPr>
          <p:spPr bwMode="auto">
            <a:xfrm>
              <a:off x="2895600" y="1828800"/>
              <a:ext cx="21336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Byte[] </a:t>
              </a:r>
              <a:r>
                <a:rPr lang="en-US" b="1" dirty="0" err="1" smtClean="0"/>
                <a:t>largeObj</a:t>
              </a:r>
              <a:endParaRPr lang="en-US" b="1" dirty="0" smtClean="0"/>
            </a:p>
          </p:txBody>
        </p:sp>
        <p:sp>
          <p:nvSpPr>
            <p:cNvPr id="9" name="Rectangle 8"/>
            <p:cNvSpPr/>
            <p:nvPr/>
          </p:nvSpPr>
          <p:spPr bwMode="auto">
            <a:xfrm>
              <a:off x="2895600" y="1219200"/>
              <a:ext cx="21336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Type Handle</a:t>
              </a:r>
            </a:p>
          </p:txBody>
        </p:sp>
        <p:sp>
          <p:nvSpPr>
            <p:cNvPr id="12" name="TextBox 11"/>
            <p:cNvSpPr txBox="1"/>
            <p:nvPr/>
          </p:nvSpPr>
          <p:spPr>
            <a:xfrm>
              <a:off x="6349512" y="2127975"/>
              <a:ext cx="203133" cy="369332"/>
            </a:xfrm>
            <a:prstGeom prst="rect">
              <a:avLst/>
            </a:prstGeom>
            <a:noFill/>
          </p:spPr>
          <p:txBody>
            <a:bodyPr wrap="none" rtlCol="0">
              <a:spAutoFit/>
            </a:bodyPr>
            <a:lstStyle/>
            <a:p>
              <a:endParaRPr lang="en-US" dirty="0"/>
            </a:p>
          </p:txBody>
        </p:sp>
        <p:sp>
          <p:nvSpPr>
            <p:cNvPr id="13" name="Rectangle 12"/>
            <p:cNvSpPr/>
            <p:nvPr/>
          </p:nvSpPr>
          <p:spPr bwMode="auto">
            <a:xfrm>
              <a:off x="2743200" y="2819400"/>
              <a:ext cx="2438400" cy="1066800"/>
            </a:xfrm>
            <a:prstGeom prst="rect">
              <a:avLst/>
            </a:prstGeom>
            <a:solidFill>
              <a:schemeClr val="accent3">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largeObj</a:t>
              </a:r>
              <a:endParaRPr lang="en-US" b="1" dirty="0" smtClean="0"/>
            </a:p>
          </p:txBody>
        </p:sp>
        <p:sp>
          <p:nvSpPr>
            <p:cNvPr id="14" name="Rectangle 13"/>
            <p:cNvSpPr/>
            <p:nvPr/>
          </p:nvSpPr>
          <p:spPr bwMode="auto">
            <a:xfrm>
              <a:off x="2895600" y="3276600"/>
              <a:ext cx="2133600" cy="5334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Byte[] </a:t>
              </a:r>
              <a:r>
                <a:rPr lang="en-US" b="1" dirty="0" err="1" smtClean="0"/>
                <a:t>largeObj</a:t>
              </a:r>
              <a:endParaRPr lang="en-US" b="1" dirty="0" smtClean="0"/>
            </a:p>
          </p:txBody>
        </p:sp>
        <p:cxnSp>
          <p:nvCxnSpPr>
            <p:cNvPr id="16" name="Elbow Connector 15"/>
            <p:cNvCxnSpPr>
              <a:stCxn id="8" idx="3"/>
              <a:endCxn id="13" idx="3"/>
            </p:cNvCxnSpPr>
            <p:nvPr/>
          </p:nvCxnSpPr>
          <p:spPr>
            <a:xfrm>
              <a:off x="5029200" y="2095500"/>
              <a:ext cx="152400" cy="1257300"/>
            </a:xfrm>
            <a:prstGeom prst="bentConnector3">
              <a:avLst>
                <a:gd name="adj1" fmla="val 250000"/>
              </a:avLst>
            </a:prstGeom>
            <a:ln w="381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33400" y="1143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3400" y="1524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400" y="1905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33400" y="2286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33400" y="27432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33400" y="33528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33400" y="37338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33400" y="43434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33400" y="48006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429000" y="285690"/>
              <a:ext cx="1106344" cy="369332"/>
            </a:xfrm>
            <a:prstGeom prst="rect">
              <a:avLst/>
            </a:prstGeom>
            <a:noFill/>
          </p:spPr>
          <p:txBody>
            <a:bodyPr wrap="none" rtlCol="0">
              <a:spAutoFit/>
            </a:bodyPr>
            <a:lstStyle/>
            <a:p>
              <a:r>
                <a:rPr lang="en-US" b="1" dirty="0" smtClean="0">
                  <a:latin typeface="+mn-lt"/>
                  <a:cs typeface="Andale Mono"/>
                </a:rPr>
                <a:t>GC Heap</a:t>
              </a:r>
              <a:endParaRPr lang="en-US" b="1" dirty="0">
                <a:latin typeface="+mn-lt"/>
                <a:cs typeface="Andale Mono"/>
              </a:endParaRPr>
            </a:p>
          </p:txBody>
        </p:sp>
        <p:cxnSp>
          <p:nvCxnSpPr>
            <p:cNvPr id="46" name="Straight Connector 45"/>
            <p:cNvCxnSpPr/>
            <p:nvPr/>
          </p:nvCxnSpPr>
          <p:spPr>
            <a:xfrm>
              <a:off x="2286000" y="4038600"/>
              <a:ext cx="228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514600" y="1295400"/>
              <a:ext cx="0" cy="274320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514600" y="1295400"/>
              <a:ext cx="381000"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bwMode="auto">
            <a:xfrm>
              <a:off x="5867400" y="762000"/>
              <a:ext cx="4038600" cy="1524000"/>
            </a:xfrm>
            <a:prstGeom prst="rect">
              <a:avLst/>
            </a:prstGeom>
            <a:solidFill>
              <a:schemeClr val="accent4">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DefaultDomain</a:t>
              </a:r>
              <a:r>
                <a:rPr lang="en-US" b="1" dirty="0" smtClean="0"/>
                <a:t> </a:t>
              </a:r>
              <a:r>
                <a:rPr lang="en-US" b="1" dirty="0" err="1" smtClean="0"/>
                <a:t>LoaderHeap</a:t>
              </a:r>
              <a:endParaRPr lang="en-US" b="1" dirty="0" smtClean="0"/>
            </a:p>
          </p:txBody>
        </p:sp>
        <p:sp>
          <p:nvSpPr>
            <p:cNvPr id="62" name="Rectangle 61"/>
            <p:cNvSpPr/>
            <p:nvPr/>
          </p:nvSpPr>
          <p:spPr bwMode="auto">
            <a:xfrm>
              <a:off x="6019800" y="1447800"/>
              <a:ext cx="1676400" cy="685800"/>
            </a:xfrm>
            <a:prstGeom prst="rect">
              <a:avLst/>
            </a:prstGeom>
            <a:solidFill>
              <a:schemeClr val="accent4">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smtClean="0"/>
                <a:t>SomeClass</a:t>
              </a:r>
              <a:r>
                <a:rPr lang="en-US" b="1" dirty="0" smtClean="0"/>
                <a:t> </a:t>
              </a:r>
              <a:r>
                <a:rPr lang="en-US" b="1" dirty="0" err="1" smtClean="0"/>
                <a:t>MethodTable</a:t>
              </a:r>
              <a:endParaRPr lang="en-US" b="1" dirty="0" smtClean="0"/>
            </a:p>
          </p:txBody>
        </p:sp>
        <p:sp>
          <p:nvSpPr>
            <p:cNvPr id="73" name="Rectangle 72"/>
            <p:cNvSpPr/>
            <p:nvPr/>
          </p:nvSpPr>
          <p:spPr bwMode="auto">
            <a:xfrm>
              <a:off x="8077200" y="1447800"/>
              <a:ext cx="1676400" cy="685800"/>
            </a:xfrm>
            <a:prstGeom prst="rect">
              <a:avLst/>
            </a:prstGeom>
            <a:solidFill>
              <a:schemeClr val="accent4">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smtClean="0"/>
                <a:t>SomeClass</a:t>
              </a:r>
              <a:r>
                <a:rPr lang="en-US" b="1" dirty="0" smtClean="0"/>
                <a:t> </a:t>
              </a:r>
              <a:r>
                <a:rPr lang="en-US" b="1" dirty="0" err="1" smtClean="0"/>
                <a:t>EEClass</a:t>
              </a:r>
              <a:endParaRPr lang="en-US" b="1" dirty="0" smtClean="0"/>
            </a:p>
          </p:txBody>
        </p:sp>
        <p:cxnSp>
          <p:nvCxnSpPr>
            <p:cNvPr id="78" name="Elbow Connector 77"/>
            <p:cNvCxnSpPr>
              <a:stCxn id="9" idx="3"/>
              <a:endCxn id="62" idx="1"/>
            </p:cNvCxnSpPr>
            <p:nvPr/>
          </p:nvCxnSpPr>
          <p:spPr>
            <a:xfrm>
              <a:off x="5029200" y="1485900"/>
              <a:ext cx="990600" cy="304800"/>
            </a:xfrm>
            <a:prstGeom prst="bentConnector3">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bwMode="auto">
            <a:xfrm>
              <a:off x="5867400" y="2971800"/>
              <a:ext cx="4038600" cy="1600200"/>
            </a:xfrm>
            <a:prstGeom prst="rect">
              <a:avLst/>
            </a:prstGeom>
            <a:solidFill>
              <a:schemeClr val="accent2">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DefaultDomain</a:t>
              </a:r>
              <a:r>
                <a:rPr lang="en-US" b="1" dirty="0"/>
                <a:t> </a:t>
              </a:r>
              <a:r>
                <a:rPr lang="en-US" b="1" dirty="0" smtClean="0"/>
                <a:t>Process Heap</a:t>
              </a:r>
            </a:p>
          </p:txBody>
        </p:sp>
        <p:sp>
          <p:nvSpPr>
            <p:cNvPr id="81" name="Rectangle 80"/>
            <p:cNvSpPr/>
            <p:nvPr/>
          </p:nvSpPr>
          <p:spPr bwMode="auto">
            <a:xfrm>
              <a:off x="6019800" y="3733800"/>
              <a:ext cx="1775459" cy="685800"/>
            </a:xfrm>
            <a:prstGeom prst="rect">
              <a:avLst/>
            </a:prstGeom>
            <a:solidFill>
              <a:schemeClr val="accent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dirty="0" smtClean="0"/>
                <a:t>Модуль </a:t>
              </a:r>
              <a:r>
                <a:rPr lang="en-US" b="1" dirty="0" err="1" smtClean="0"/>
                <a:t>SomeProgram</a:t>
              </a:r>
              <a:endParaRPr lang="ru-RU" b="1" dirty="0" smtClean="0"/>
            </a:p>
          </p:txBody>
        </p:sp>
        <p:sp>
          <p:nvSpPr>
            <p:cNvPr id="82" name="Rectangle 81"/>
            <p:cNvSpPr/>
            <p:nvPr/>
          </p:nvSpPr>
          <p:spPr bwMode="auto">
            <a:xfrm>
              <a:off x="8077201" y="3733800"/>
              <a:ext cx="1813559" cy="685800"/>
            </a:xfrm>
            <a:prstGeom prst="rect">
              <a:avLst/>
            </a:prstGeom>
            <a:solidFill>
              <a:schemeClr val="accent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dirty="0" smtClean="0"/>
                <a:t>Сборка </a:t>
              </a:r>
              <a:r>
                <a:rPr lang="en-US" b="1" dirty="0" err="1" smtClean="0"/>
                <a:t>SomeProgram</a:t>
              </a:r>
              <a:endParaRPr lang="en-US" b="1" dirty="0" smtClean="0"/>
            </a:p>
          </p:txBody>
        </p:sp>
        <p:cxnSp>
          <p:nvCxnSpPr>
            <p:cNvPr id="86" name="Straight Connector 85"/>
            <p:cNvCxnSpPr/>
            <p:nvPr/>
          </p:nvCxnSpPr>
          <p:spPr>
            <a:xfrm flipH="1">
              <a:off x="5638800" y="2133600"/>
              <a:ext cx="228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88" name="Elbow Connector 87"/>
            <p:cNvCxnSpPr>
              <a:endCxn id="81" idx="1"/>
            </p:cNvCxnSpPr>
            <p:nvPr/>
          </p:nvCxnSpPr>
          <p:spPr>
            <a:xfrm rot="16200000" flipH="1">
              <a:off x="4857750" y="2914650"/>
              <a:ext cx="1943100" cy="381000"/>
            </a:xfrm>
            <a:prstGeom prst="bentConnector2">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1" idx="3"/>
              <a:endCxn id="82" idx="1"/>
            </p:cNvCxnSpPr>
            <p:nvPr/>
          </p:nvCxnSpPr>
          <p:spPr>
            <a:xfrm>
              <a:off x="7795260" y="4076700"/>
              <a:ext cx="281941"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bwMode="auto">
            <a:xfrm>
              <a:off x="5867400" y="4953000"/>
              <a:ext cx="4038600" cy="1600200"/>
            </a:xfrm>
            <a:prstGeom prst="rect">
              <a:avLst/>
            </a:prstGeom>
            <a:solidFill>
              <a:schemeClr val="accent6">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SharedDomain</a:t>
              </a:r>
              <a:r>
                <a:rPr lang="en-US" b="1" dirty="0"/>
                <a:t> </a:t>
              </a:r>
              <a:r>
                <a:rPr lang="en-US" b="1" dirty="0" err="1"/>
                <a:t>LoaderHeap</a:t>
              </a:r>
              <a:endParaRPr lang="en-US" b="1" dirty="0" smtClean="0"/>
            </a:p>
          </p:txBody>
        </p:sp>
        <p:sp>
          <p:nvSpPr>
            <p:cNvPr id="92" name="Rectangle 91"/>
            <p:cNvSpPr/>
            <p:nvPr/>
          </p:nvSpPr>
          <p:spPr bwMode="auto">
            <a:xfrm>
              <a:off x="6019800" y="5715000"/>
              <a:ext cx="1691639" cy="685800"/>
            </a:xfrm>
            <a:prstGeom prst="rect">
              <a:avLst/>
            </a:prstGeom>
            <a:solidFill>
              <a:schemeClr val="accent6">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Byte[</a:t>
              </a:r>
              <a:r>
                <a:rPr lang="en-US" b="1" dirty="0" smtClean="0"/>
                <a:t>] </a:t>
              </a:r>
              <a:r>
                <a:rPr lang="en-US" b="1" dirty="0" err="1" smtClean="0"/>
                <a:t>MethodTable</a:t>
              </a:r>
              <a:endParaRPr lang="en-US" b="1" dirty="0" smtClean="0"/>
            </a:p>
          </p:txBody>
        </p:sp>
        <p:sp>
          <p:nvSpPr>
            <p:cNvPr id="93" name="Rectangle 92"/>
            <p:cNvSpPr/>
            <p:nvPr/>
          </p:nvSpPr>
          <p:spPr bwMode="auto">
            <a:xfrm>
              <a:off x="8077200" y="5715000"/>
              <a:ext cx="1676400" cy="685800"/>
            </a:xfrm>
            <a:prstGeom prst="rect">
              <a:avLst/>
            </a:prstGeom>
            <a:solidFill>
              <a:schemeClr val="accent6">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Array </a:t>
              </a:r>
              <a:r>
                <a:rPr lang="en-US" b="1" dirty="0" err="1" smtClean="0"/>
                <a:t>EEClass</a:t>
              </a:r>
              <a:endParaRPr lang="en-US" b="1" dirty="0" smtClean="0"/>
            </a:p>
          </p:txBody>
        </p:sp>
        <p:cxnSp>
          <p:nvCxnSpPr>
            <p:cNvPr id="97" name="Straight Arrow Connector 96"/>
            <p:cNvCxnSpPr>
              <a:stCxn id="92" idx="3"/>
              <a:endCxn id="93" idx="1"/>
            </p:cNvCxnSpPr>
            <p:nvPr/>
          </p:nvCxnSpPr>
          <p:spPr>
            <a:xfrm>
              <a:off x="7711440" y="6057900"/>
              <a:ext cx="365761"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880636" y="1143000"/>
              <a:ext cx="1126800" cy="369332"/>
            </a:xfrm>
            <a:prstGeom prst="rect">
              <a:avLst/>
            </a:prstGeom>
            <a:noFill/>
          </p:spPr>
          <p:txBody>
            <a:bodyPr wrap="none" rtlCol="0">
              <a:spAutoFit/>
            </a:bodyPr>
            <a:lstStyle/>
            <a:p>
              <a:r>
                <a:rPr lang="en-US" b="1" dirty="0" smtClean="0">
                  <a:latin typeface="+mn-lt"/>
                  <a:cs typeface="Andale Mono"/>
                </a:rPr>
                <a:t>Size3=15</a:t>
              </a:r>
              <a:endParaRPr lang="en-US" b="1" dirty="0">
                <a:latin typeface="+mn-lt"/>
                <a:cs typeface="Andale Mono"/>
              </a:endParaRPr>
            </a:p>
          </p:txBody>
        </p:sp>
        <p:sp>
          <p:nvSpPr>
            <p:cNvPr id="114" name="TextBox 113"/>
            <p:cNvSpPr txBox="1"/>
            <p:nvPr/>
          </p:nvSpPr>
          <p:spPr>
            <a:xfrm>
              <a:off x="880636" y="1524000"/>
              <a:ext cx="1126800" cy="369332"/>
            </a:xfrm>
            <a:prstGeom prst="rect">
              <a:avLst/>
            </a:prstGeom>
            <a:noFill/>
          </p:spPr>
          <p:txBody>
            <a:bodyPr wrap="none" rtlCol="0">
              <a:spAutoFit/>
            </a:bodyPr>
            <a:lstStyle/>
            <a:p>
              <a:r>
                <a:rPr lang="en-US" b="1" dirty="0" smtClean="0">
                  <a:latin typeface="+mn-lt"/>
                  <a:cs typeface="Andale Mono"/>
                </a:rPr>
                <a:t>Size</a:t>
              </a:r>
              <a:r>
                <a:rPr lang="ru-RU" b="1" dirty="0" smtClean="0">
                  <a:latin typeface="+mn-lt"/>
                  <a:cs typeface="Andale Mono"/>
                </a:rPr>
                <a:t>4</a:t>
              </a:r>
              <a:r>
                <a:rPr lang="en-US" b="1" dirty="0" smtClean="0">
                  <a:latin typeface="+mn-lt"/>
                  <a:cs typeface="Andale Mono"/>
                </a:rPr>
                <a:t>=20</a:t>
              </a:r>
              <a:endParaRPr lang="en-US" b="1" dirty="0">
                <a:latin typeface="+mn-lt"/>
                <a:cs typeface="Andale Mono"/>
              </a:endParaRPr>
            </a:p>
          </p:txBody>
        </p:sp>
        <p:sp>
          <p:nvSpPr>
            <p:cNvPr id="115" name="TextBox 114"/>
            <p:cNvSpPr txBox="1"/>
            <p:nvPr/>
          </p:nvSpPr>
          <p:spPr>
            <a:xfrm>
              <a:off x="880636" y="1905000"/>
              <a:ext cx="1126800" cy="369332"/>
            </a:xfrm>
            <a:prstGeom prst="rect">
              <a:avLst/>
            </a:prstGeom>
            <a:noFill/>
          </p:spPr>
          <p:txBody>
            <a:bodyPr wrap="none" rtlCol="0">
              <a:spAutoFit/>
            </a:bodyPr>
            <a:lstStyle/>
            <a:p>
              <a:r>
                <a:rPr lang="en-US" b="1" dirty="0" smtClean="0">
                  <a:latin typeface="+mn-lt"/>
                  <a:cs typeface="Andale Mono"/>
                </a:rPr>
                <a:t>Size</a:t>
              </a:r>
              <a:r>
                <a:rPr lang="ru-RU" b="1" dirty="0" smtClean="0">
                  <a:latin typeface="+mn-lt"/>
                  <a:cs typeface="Andale Mono"/>
                </a:rPr>
                <a:t>5</a:t>
              </a:r>
              <a:r>
                <a:rPr lang="en-US" b="1" dirty="0" smtClean="0">
                  <a:latin typeface="+mn-lt"/>
                  <a:cs typeface="Andale Mono"/>
                </a:rPr>
                <a:t>=25</a:t>
              </a:r>
              <a:endParaRPr lang="en-US" b="1" dirty="0">
                <a:latin typeface="+mn-lt"/>
                <a:cs typeface="Andale Mono"/>
              </a:endParaRPr>
            </a:p>
          </p:txBody>
        </p:sp>
        <p:sp>
          <p:nvSpPr>
            <p:cNvPr id="116" name="TextBox 115"/>
            <p:cNvSpPr txBox="1"/>
            <p:nvPr/>
          </p:nvSpPr>
          <p:spPr>
            <a:xfrm>
              <a:off x="533401" y="2286000"/>
              <a:ext cx="1897379" cy="381000"/>
            </a:xfrm>
            <a:prstGeom prst="rect">
              <a:avLst/>
            </a:prstGeom>
            <a:noFill/>
          </p:spPr>
          <p:txBody>
            <a:bodyPr wrap="square" rtlCol="0">
              <a:spAutoFit/>
            </a:bodyPr>
            <a:lstStyle/>
            <a:p>
              <a:r>
                <a:rPr lang="en-US" b="1" dirty="0" smtClean="0">
                  <a:latin typeface="+mn-lt"/>
                  <a:cs typeface="Andale Mono"/>
                </a:rPr>
                <a:t>Return address</a:t>
              </a:r>
              <a:endParaRPr lang="en-US" b="1" dirty="0">
                <a:latin typeface="+mn-lt"/>
                <a:cs typeface="Andale Mono"/>
              </a:endParaRPr>
            </a:p>
          </p:txBody>
        </p:sp>
        <p:cxnSp>
          <p:nvCxnSpPr>
            <p:cNvPr id="120" name="Straight Arrow Connector 119"/>
            <p:cNvCxnSpPr>
              <a:stCxn id="62" idx="3"/>
              <a:endCxn id="73" idx="1"/>
            </p:cNvCxnSpPr>
            <p:nvPr/>
          </p:nvCxnSpPr>
          <p:spPr>
            <a:xfrm>
              <a:off x="7696200" y="1790700"/>
              <a:ext cx="381000"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533400" y="2706469"/>
              <a:ext cx="1752600" cy="646331"/>
            </a:xfrm>
            <a:prstGeom prst="rect">
              <a:avLst/>
            </a:prstGeom>
            <a:noFill/>
          </p:spPr>
          <p:txBody>
            <a:bodyPr wrap="square" rtlCol="0">
              <a:spAutoFit/>
            </a:bodyPr>
            <a:lstStyle/>
            <a:p>
              <a:pPr algn="ctr"/>
              <a:r>
                <a:rPr lang="en-US" b="1" dirty="0" smtClean="0">
                  <a:latin typeface="+mn-lt"/>
                  <a:cs typeface="Andale Mono"/>
                </a:rPr>
                <a:t>Previous Frame Address </a:t>
              </a:r>
              <a:endParaRPr lang="en-US" b="1" dirty="0">
                <a:latin typeface="+mn-lt"/>
                <a:cs typeface="Andale Mono"/>
              </a:endParaRPr>
            </a:p>
          </p:txBody>
        </p:sp>
        <p:sp>
          <p:nvSpPr>
            <p:cNvPr id="125" name="TextBox 124"/>
            <p:cNvSpPr txBox="1"/>
            <p:nvPr/>
          </p:nvSpPr>
          <p:spPr>
            <a:xfrm>
              <a:off x="754380" y="3352800"/>
              <a:ext cx="1508760" cy="369332"/>
            </a:xfrm>
            <a:prstGeom prst="rect">
              <a:avLst/>
            </a:prstGeom>
            <a:noFill/>
          </p:spPr>
          <p:txBody>
            <a:bodyPr wrap="square" rtlCol="0">
              <a:spAutoFit/>
            </a:bodyPr>
            <a:lstStyle/>
            <a:p>
              <a:r>
                <a:rPr lang="en-US" b="1" dirty="0" err="1">
                  <a:latin typeface="+mn-lt"/>
                  <a:cs typeface="Andale Mono"/>
                </a:rPr>
                <a:t>i</a:t>
              </a:r>
              <a:r>
                <a:rPr lang="en-US" b="1" dirty="0" err="1" smtClean="0">
                  <a:latin typeface="+mn-lt"/>
                  <a:cs typeface="Andale Mono"/>
                </a:rPr>
                <a:t>nt</a:t>
              </a:r>
              <a:r>
                <a:rPr lang="en-US" b="1" dirty="0" smtClean="0">
                  <a:latin typeface="+mn-lt"/>
                  <a:cs typeface="Andale Mono"/>
                </a:rPr>
                <a:t> </a:t>
              </a:r>
              <a:r>
                <a:rPr lang="en-US" b="1" dirty="0" err="1" smtClean="0">
                  <a:latin typeface="+mn-lt"/>
                  <a:cs typeface="Andale Mono"/>
                </a:rPr>
                <a:t>objSize</a:t>
              </a:r>
              <a:endParaRPr lang="en-US" b="1" dirty="0">
                <a:latin typeface="+mn-lt"/>
                <a:cs typeface="Andale Mono"/>
              </a:endParaRPr>
            </a:p>
          </p:txBody>
        </p:sp>
        <p:sp>
          <p:nvSpPr>
            <p:cNvPr id="126" name="TextBox 125"/>
            <p:cNvSpPr txBox="1"/>
            <p:nvPr/>
          </p:nvSpPr>
          <p:spPr>
            <a:xfrm>
              <a:off x="609600" y="3810000"/>
              <a:ext cx="1752600" cy="369332"/>
            </a:xfrm>
            <a:prstGeom prst="rect">
              <a:avLst/>
            </a:prstGeom>
            <a:noFill/>
          </p:spPr>
          <p:txBody>
            <a:bodyPr wrap="square" rtlCol="0">
              <a:spAutoFit/>
            </a:bodyPr>
            <a:lstStyle/>
            <a:p>
              <a:r>
                <a:rPr lang="en-US" b="1" dirty="0" err="1" smtClean="0">
                  <a:latin typeface="+mn-lt"/>
                  <a:cs typeface="Andale Mono"/>
                </a:rPr>
                <a:t>SomeClass</a:t>
              </a:r>
              <a:r>
                <a:rPr lang="en-US" b="1" dirty="0" smtClean="0">
                  <a:latin typeface="+mn-lt"/>
                  <a:cs typeface="Andale Mono"/>
                </a:rPr>
                <a:t> </a:t>
              </a:r>
              <a:r>
                <a:rPr lang="en-US" b="1" dirty="0" err="1">
                  <a:latin typeface="+mn-lt"/>
                  <a:cs typeface="Andale Mono"/>
                </a:rPr>
                <a:t>o</a:t>
              </a:r>
              <a:r>
                <a:rPr lang="en-US" b="1" dirty="0" err="1" smtClean="0">
                  <a:latin typeface="+mn-lt"/>
                  <a:cs typeface="Andale Mono"/>
                </a:rPr>
                <a:t>bj</a:t>
              </a:r>
              <a:endParaRPr lang="en-US" b="1" dirty="0">
                <a:latin typeface="+mn-lt"/>
                <a:cs typeface="Andale Mono"/>
              </a:endParaRPr>
            </a:p>
          </p:txBody>
        </p:sp>
        <p:sp>
          <p:nvSpPr>
            <p:cNvPr id="128" name="TextBox 127"/>
            <p:cNvSpPr txBox="1"/>
            <p:nvPr/>
          </p:nvSpPr>
          <p:spPr>
            <a:xfrm>
              <a:off x="533400" y="5105400"/>
              <a:ext cx="1752600" cy="923330"/>
            </a:xfrm>
            <a:prstGeom prst="rect">
              <a:avLst/>
            </a:prstGeom>
            <a:noFill/>
          </p:spPr>
          <p:txBody>
            <a:bodyPr wrap="square" rtlCol="0">
              <a:spAutoFit/>
            </a:bodyPr>
            <a:lstStyle/>
            <a:p>
              <a:pPr algn="ctr"/>
              <a:r>
                <a:rPr lang="en-US" b="1" dirty="0" smtClean="0">
                  <a:latin typeface="+mn-lt"/>
                  <a:cs typeface="Andale Mono"/>
                </a:rPr>
                <a:t>Free space for additional function calls</a:t>
              </a:r>
              <a:endParaRPr lang="en-US" b="1" dirty="0">
                <a:latin typeface="+mn-lt"/>
                <a:cs typeface="Andale Mono"/>
              </a:endParaRPr>
            </a:p>
          </p:txBody>
        </p:sp>
        <p:cxnSp>
          <p:nvCxnSpPr>
            <p:cNvPr id="130" name="Straight Arrow Connector 129"/>
            <p:cNvCxnSpPr/>
            <p:nvPr/>
          </p:nvCxnSpPr>
          <p:spPr>
            <a:xfrm>
              <a:off x="381000" y="457200"/>
              <a:ext cx="0" cy="609600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19399" y="2364779"/>
              <a:ext cx="507832" cy="1902421"/>
            </a:xfrm>
            <a:prstGeom prst="rect">
              <a:avLst/>
            </a:prstGeom>
            <a:noFill/>
          </p:spPr>
          <p:txBody>
            <a:bodyPr vert="vert270" wrap="square" rtlCol="0">
              <a:spAutoFit/>
            </a:bodyPr>
            <a:lstStyle/>
            <a:p>
              <a:pPr algn="ctr"/>
              <a:r>
                <a:rPr lang="en-US" b="1" dirty="0" smtClean="0">
                  <a:latin typeface="+mn-lt"/>
                  <a:cs typeface="Andale Mono"/>
                </a:rPr>
                <a:t>Growth</a:t>
              </a:r>
              <a:endParaRPr lang="en-US" b="1" dirty="0">
                <a:latin typeface="+mn-lt"/>
                <a:cs typeface="Andale Mono"/>
              </a:endParaRPr>
            </a:p>
          </p:txBody>
        </p:sp>
        <p:cxnSp>
          <p:nvCxnSpPr>
            <p:cNvPr id="149" name="Elbow Connector 148"/>
            <p:cNvCxnSpPr>
              <a:stCxn id="13" idx="2"/>
            </p:cNvCxnSpPr>
            <p:nvPr/>
          </p:nvCxnSpPr>
          <p:spPr>
            <a:xfrm rot="16200000" flipH="1">
              <a:off x="4419600" y="3429000"/>
              <a:ext cx="1371600" cy="2286000"/>
            </a:xfrm>
            <a:prstGeom prst="bentConnector2">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sp>
        <p:nvSpPr>
          <p:cNvPr id="51" name="Title 1"/>
          <p:cNvSpPr>
            <a:spLocks noGrp="1"/>
          </p:cNvSpPr>
          <p:nvPr>
            <p:ph type="title"/>
          </p:nvPr>
        </p:nvSpPr>
        <p:spPr>
          <a:xfrm>
            <a:off x="226953" y="179344"/>
            <a:ext cx="8639955" cy="354057"/>
          </a:xfrm>
        </p:spPr>
        <p:txBody>
          <a:bodyPr/>
          <a:lstStyle/>
          <a:p>
            <a:r>
              <a:rPr lang="en-US" dirty="0" err="1" smtClean="0"/>
              <a:t>Основы</a:t>
            </a:r>
            <a:r>
              <a:rPr lang="en-US" dirty="0" smtClean="0"/>
              <a:t> </a:t>
            </a:r>
            <a:r>
              <a:rPr lang="en-US" dirty="0" err="1" smtClean="0"/>
              <a:t>устройства</a:t>
            </a:r>
            <a:r>
              <a:rPr lang="en-US" dirty="0" smtClean="0"/>
              <a:t> </a:t>
            </a:r>
            <a:r>
              <a:rPr lang="en-US" dirty="0" err="1" smtClean="0"/>
              <a:t>типов</a:t>
            </a:r>
            <a:r>
              <a:rPr lang="en-US" dirty="0" smtClean="0"/>
              <a:t> </a:t>
            </a:r>
            <a:endParaRPr lang="en-US" dirty="0"/>
          </a:p>
        </p:txBody>
      </p:sp>
      <p:sp>
        <p:nvSpPr>
          <p:cNvPr id="54" name="TextBox 53"/>
          <p:cNvSpPr txBox="1"/>
          <p:nvPr/>
        </p:nvSpPr>
        <p:spPr>
          <a:xfrm>
            <a:off x="2216728" y="5715000"/>
            <a:ext cx="2675091" cy="584776"/>
          </a:xfrm>
          <a:prstGeom prst="rect">
            <a:avLst/>
          </a:prstGeom>
          <a:noFill/>
        </p:spPr>
        <p:txBody>
          <a:bodyPr wrap="none" rtlCol="0">
            <a:spAutoFit/>
          </a:bodyPr>
          <a:lstStyle/>
          <a:p>
            <a:r>
              <a:rPr lang="en-US" sz="1600" b="1" dirty="0" smtClean="0">
                <a:solidFill>
                  <a:schemeClr val="tx2"/>
                </a:solidFill>
                <a:latin typeface="Lucida Handwriting"/>
                <a:cs typeface="Lucida Handwriting"/>
              </a:rPr>
              <a:t>Snapshot </a:t>
            </a:r>
            <a:r>
              <a:rPr lang="en-US" sz="1600" b="1" dirty="0">
                <a:solidFill>
                  <a:schemeClr val="tx2"/>
                </a:solidFill>
                <a:latin typeface="Lucida Handwriting"/>
                <a:cs typeface="Lucida Handwriting"/>
              </a:rPr>
              <a:t>of a typical </a:t>
            </a:r>
            <a:endParaRPr lang="en-US" sz="1600" b="1" dirty="0" smtClean="0">
              <a:solidFill>
                <a:schemeClr val="tx2"/>
              </a:solidFill>
              <a:latin typeface="Lucida Handwriting"/>
              <a:cs typeface="Lucida Handwriting"/>
            </a:endParaRPr>
          </a:p>
          <a:p>
            <a:r>
              <a:rPr lang="en-US" sz="1600" b="1" dirty="0" err="1" smtClean="0">
                <a:solidFill>
                  <a:schemeClr val="tx2"/>
                </a:solidFill>
                <a:latin typeface="Lucida Handwriting"/>
                <a:cs typeface="Lucida Handwriting"/>
              </a:rPr>
              <a:t>fastcall</a:t>
            </a:r>
            <a:r>
              <a:rPr lang="en-US" sz="1600" b="1" dirty="0" smtClean="0">
                <a:solidFill>
                  <a:schemeClr val="tx2"/>
                </a:solidFill>
                <a:latin typeface="Lucida Handwriting"/>
                <a:cs typeface="Lucida Handwriting"/>
              </a:rPr>
              <a:t> </a:t>
            </a:r>
            <a:r>
              <a:rPr lang="en-US" sz="1600" b="1" dirty="0">
                <a:solidFill>
                  <a:schemeClr val="tx2"/>
                </a:solidFill>
                <a:latin typeface="Lucida Handwriting"/>
                <a:cs typeface="Lucida Handwriting"/>
              </a:rPr>
              <a:t>stack frame</a:t>
            </a:r>
          </a:p>
        </p:txBody>
      </p:sp>
      <p:cxnSp>
        <p:nvCxnSpPr>
          <p:cNvPr id="55" name="Straight Arrow Connector 54"/>
          <p:cNvCxnSpPr>
            <a:stCxn id="54" idx="0"/>
          </p:cNvCxnSpPr>
          <p:nvPr/>
        </p:nvCxnSpPr>
        <p:spPr>
          <a:xfrm flipH="1" flipV="1">
            <a:off x="2286000" y="4331732"/>
            <a:ext cx="1268274" cy="1383268"/>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354527" y="56451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6555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ru-RU" dirty="0" smtClean="0"/>
              <a:t>Экземпляр объекта</a:t>
            </a:r>
            <a:endParaRPr lang="en-US" dirty="0"/>
          </a:p>
        </p:txBody>
      </p:sp>
      <p:grpSp>
        <p:nvGrpSpPr>
          <p:cNvPr id="43" name="Group 42"/>
          <p:cNvGrpSpPr/>
          <p:nvPr/>
        </p:nvGrpSpPr>
        <p:grpSpPr>
          <a:xfrm>
            <a:off x="277091" y="838200"/>
            <a:ext cx="8451273" cy="5715000"/>
            <a:chOff x="304800" y="838200"/>
            <a:chExt cx="9296400" cy="5715000"/>
          </a:xfrm>
        </p:grpSpPr>
        <p:sp>
          <p:nvSpPr>
            <p:cNvPr id="10" name="Flowchart: Document 3"/>
            <p:cNvSpPr/>
            <p:nvPr/>
          </p:nvSpPr>
          <p:spPr bwMode="auto">
            <a:xfrm>
              <a:off x="304800" y="838200"/>
              <a:ext cx="9296400" cy="5715000"/>
            </a:xfrm>
            <a:prstGeom prst="flowChartDocument">
              <a:avLst/>
            </a:prstGeom>
            <a:solidFill>
              <a:schemeClr val="bg1"/>
            </a:solidFill>
            <a:ln>
              <a:solidFill>
                <a:schemeClr val="tx2"/>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a:cs typeface="Consolas"/>
              </a:endParaRPr>
            </a:p>
            <a:p>
              <a:endParaRPr lang="en-US" sz="1600" dirty="0" smtClean="0">
                <a:latin typeface="Consolas"/>
                <a:cs typeface="Consolas"/>
              </a:endParaRPr>
            </a:p>
            <a:p>
              <a:endParaRPr lang="en-US" sz="1600" dirty="0" smtClean="0">
                <a:latin typeface="Consolas"/>
                <a:cs typeface="Consolas"/>
              </a:endParaRPr>
            </a:p>
            <a:p>
              <a:r>
                <a:rPr lang="en-US" sz="1600" dirty="0" smtClean="0">
                  <a:latin typeface="Consolas"/>
                  <a:cs typeface="Consolas"/>
                </a:rPr>
                <a:t>public </a:t>
              </a:r>
              <a:r>
                <a:rPr lang="en-US" sz="1600" dirty="0">
                  <a:latin typeface="Consolas"/>
                  <a:cs typeface="Consolas"/>
                </a:rPr>
                <a:t>class Employee</a:t>
              </a:r>
            </a:p>
            <a:p>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private </a:t>
              </a:r>
              <a:r>
                <a:rPr lang="en-US" sz="1600" dirty="0" err="1">
                  <a:latin typeface="Consolas"/>
                  <a:cs typeface="Consolas"/>
                </a:rPr>
                <a:t>int</a:t>
              </a:r>
              <a:r>
                <a:rPr lang="en-US" sz="1600" dirty="0">
                  <a:latin typeface="Consolas"/>
                  <a:cs typeface="Consolas"/>
                </a:rPr>
                <a:t> id;</a:t>
              </a:r>
            </a:p>
            <a:p>
              <a:r>
                <a:rPr lang="en-US" sz="1600" dirty="0" smtClean="0">
                  <a:latin typeface="Consolas"/>
                  <a:cs typeface="Consolas"/>
                </a:rPr>
                <a:t>    </a:t>
              </a:r>
              <a:r>
                <a:rPr lang="en-US" sz="1600" dirty="0">
                  <a:latin typeface="Consolas"/>
                  <a:cs typeface="Consolas"/>
                </a:rPr>
                <a:t>private string name;</a:t>
              </a:r>
            </a:p>
            <a:p>
              <a:r>
                <a:rPr lang="en-US" sz="1600" dirty="0" smtClean="0">
                  <a:latin typeface="Consolas"/>
                  <a:cs typeface="Consolas"/>
                </a:rPr>
                <a:t>    </a:t>
              </a:r>
              <a:r>
                <a:rPr lang="en-US" sz="1600" dirty="0">
                  <a:latin typeface="Consolas"/>
                  <a:cs typeface="Consolas"/>
                </a:rPr>
                <a:t>private static </a:t>
              </a:r>
              <a:r>
                <a:rPr lang="en-US" sz="1600" dirty="0" err="1">
                  <a:latin typeface="Consolas"/>
                  <a:cs typeface="Consolas"/>
                </a:rPr>
                <a:t>CompanyPolicy</a:t>
              </a:r>
              <a:r>
                <a:rPr lang="en-US" sz="1600" dirty="0">
                  <a:latin typeface="Consolas"/>
                  <a:cs typeface="Consolas"/>
                </a:rPr>
                <a:t> policy</a:t>
              </a:r>
              <a:r>
                <a:rPr lang="en-US" sz="1600" dirty="0" smtClean="0">
                  <a:latin typeface="Consolas"/>
                  <a:cs typeface="Consolas"/>
                </a:rPr>
                <a:t>;</a:t>
              </a:r>
            </a:p>
            <a:p>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public virtual void Work()</a:t>
              </a:r>
            </a:p>
            <a:p>
              <a:r>
                <a:rPr lang="en-US" sz="1600" dirty="0" smtClean="0">
                  <a:latin typeface="Consolas"/>
                  <a:cs typeface="Consolas"/>
                </a:rPr>
                <a:t>    </a:t>
              </a:r>
              <a:r>
                <a:rPr lang="en-US" sz="1600" dirty="0">
                  <a:latin typeface="Consolas"/>
                  <a:cs typeface="Consolas"/>
                </a:rPr>
                <a:t>{</a:t>
              </a:r>
            </a:p>
            <a:p>
              <a:r>
                <a:rPr lang="it-IT" sz="1600" dirty="0" smtClean="0">
                  <a:latin typeface="Consolas"/>
                  <a:cs typeface="Consolas"/>
                </a:rPr>
                <a:t>        </a:t>
              </a:r>
              <a:r>
                <a:rPr lang="it-IT" sz="1600" dirty="0" err="1">
                  <a:latin typeface="Consolas"/>
                  <a:cs typeface="Consolas"/>
                </a:rPr>
                <a:t>Console.WriteLine</a:t>
              </a:r>
              <a:r>
                <a:rPr lang="it-IT" sz="1600" dirty="0">
                  <a:latin typeface="Consolas"/>
                  <a:cs typeface="Consolas"/>
                </a:rPr>
                <a:t>("</a:t>
              </a:r>
              <a:r>
                <a:rPr lang="it-IT" sz="1600" dirty="0" err="1">
                  <a:latin typeface="Consolas"/>
                  <a:cs typeface="Consolas"/>
                </a:rPr>
                <a:t>Zzzz</a:t>
              </a:r>
              <a:r>
                <a:rPr lang="it-IT" sz="1600" dirty="0">
                  <a:latin typeface="Consolas"/>
                  <a:cs typeface="Consolas"/>
                </a:rPr>
                <a:t>...");</a:t>
              </a:r>
            </a:p>
            <a:p>
              <a:r>
                <a:rPr lang="it-IT" sz="1600" dirty="0" smtClean="0">
                  <a:latin typeface="Consolas"/>
                  <a:cs typeface="Consolas"/>
                </a:rPr>
                <a:t>    }</a:t>
              </a:r>
            </a:p>
            <a:p>
              <a:endParaRPr lang="it-IT" sz="1600" dirty="0">
                <a:latin typeface="Consolas"/>
                <a:cs typeface="Consolas"/>
              </a:endParaRPr>
            </a:p>
            <a:p>
              <a:r>
                <a:rPr lang="it-IT" sz="1600" dirty="0" smtClean="0">
                  <a:latin typeface="Consolas"/>
                  <a:cs typeface="Consolas"/>
                </a:rPr>
                <a:t>    </a:t>
              </a:r>
              <a:r>
                <a:rPr lang="it-IT" sz="1600" dirty="0">
                  <a:latin typeface="Consolas"/>
                  <a:cs typeface="Consolas"/>
                </a:rPr>
                <a:t>public </a:t>
              </a:r>
              <a:r>
                <a:rPr lang="it-IT" sz="1600" dirty="0" err="1">
                  <a:latin typeface="Consolas"/>
                  <a:cs typeface="Consolas"/>
                </a:rPr>
                <a:t>void</a:t>
              </a:r>
              <a:r>
                <a:rPr lang="it-IT" sz="1600" dirty="0">
                  <a:latin typeface="Consolas"/>
                  <a:cs typeface="Consolas"/>
                </a:rPr>
                <a:t> </a:t>
              </a:r>
              <a:r>
                <a:rPr lang="it-IT" sz="1600" dirty="0" err="1">
                  <a:latin typeface="Consolas"/>
                  <a:cs typeface="Consolas"/>
                </a:rPr>
                <a:t>TakeVacation</a:t>
              </a:r>
              <a:r>
                <a:rPr lang="it-IT" sz="1600" dirty="0">
                  <a:latin typeface="Consolas"/>
                  <a:cs typeface="Consolas"/>
                </a:rPr>
                <a:t>(</a:t>
              </a:r>
              <a:r>
                <a:rPr lang="it-IT" sz="1600" dirty="0" err="1">
                  <a:latin typeface="Consolas"/>
                  <a:cs typeface="Consolas"/>
                </a:rPr>
                <a:t>int</a:t>
              </a:r>
              <a:r>
                <a:rPr lang="it-IT" sz="1600" dirty="0">
                  <a:latin typeface="Consolas"/>
                  <a:cs typeface="Consolas"/>
                </a:rPr>
                <a:t> </a:t>
              </a:r>
              <a:r>
                <a:rPr lang="it-IT" sz="1600" dirty="0" err="1">
                  <a:latin typeface="Consolas"/>
                  <a:cs typeface="Consolas"/>
                </a:rPr>
                <a:t>days</a:t>
              </a:r>
              <a:r>
                <a:rPr lang="it-IT" sz="1600" dirty="0">
                  <a:latin typeface="Consolas"/>
                  <a:cs typeface="Consolas"/>
                </a:rPr>
                <a:t>)</a:t>
              </a:r>
            </a:p>
            <a:p>
              <a:r>
                <a:rPr lang="ru-RU" sz="1600" dirty="0" smtClean="0">
                  <a:latin typeface="Consolas"/>
                  <a:cs typeface="Consolas"/>
                </a:rPr>
                <a:t> </a:t>
              </a:r>
              <a:r>
                <a:rPr lang="it-IT" sz="1600" dirty="0" smtClean="0">
                  <a:latin typeface="Consolas"/>
                  <a:cs typeface="Consolas"/>
                </a:rPr>
                <a:t>   </a:t>
              </a:r>
              <a:r>
                <a:rPr lang="it-IT" sz="1600" dirty="0">
                  <a:latin typeface="Consolas"/>
                  <a:cs typeface="Consolas"/>
                </a:rPr>
                <a:t>{</a:t>
              </a:r>
            </a:p>
            <a:p>
              <a:r>
                <a:rPr lang="it-IT" sz="1600" dirty="0">
                  <a:latin typeface="Consolas"/>
                  <a:cs typeface="Consolas"/>
                </a:rPr>
                <a:t> </a:t>
              </a:r>
              <a:r>
                <a:rPr lang="it-IT" sz="1600" dirty="0" smtClean="0">
                  <a:latin typeface="Consolas"/>
                  <a:cs typeface="Consolas"/>
                </a:rPr>
                <a:t>       </a:t>
              </a:r>
              <a:r>
                <a:rPr lang="it-IT" sz="1600" dirty="0" err="1">
                  <a:latin typeface="Consolas"/>
                  <a:cs typeface="Consolas"/>
                </a:rPr>
                <a:t>Console.WriteLine</a:t>
              </a:r>
              <a:r>
                <a:rPr lang="it-IT" sz="1600" dirty="0" smtClean="0">
                  <a:latin typeface="Consolas"/>
                  <a:cs typeface="Consolas"/>
                </a:rPr>
                <a:t>("</a:t>
              </a:r>
              <a:r>
                <a:rPr lang="it-IT" sz="1600" dirty="0" err="1">
                  <a:latin typeface="Consolas"/>
                  <a:cs typeface="Consolas"/>
                </a:rPr>
                <a:t>Zzzz</a:t>
              </a:r>
              <a:r>
                <a:rPr lang="it-IT" sz="1600" dirty="0">
                  <a:latin typeface="Consolas"/>
                  <a:cs typeface="Consolas"/>
                </a:rPr>
                <a:t>..</a:t>
              </a:r>
              <a:r>
                <a:rPr lang="it-IT" sz="1600" dirty="0" smtClean="0">
                  <a:latin typeface="Consolas"/>
                  <a:cs typeface="Consolas"/>
                </a:rPr>
                <a:t>.")</a:t>
              </a:r>
              <a:r>
                <a:rPr lang="it-IT" sz="1600" dirty="0">
                  <a:latin typeface="Consolas"/>
                  <a:cs typeface="Consolas"/>
                </a:rPr>
                <a:t>;</a:t>
              </a:r>
            </a:p>
            <a:p>
              <a:r>
                <a:rPr lang="it-IT" sz="1600" dirty="0">
                  <a:latin typeface="Consolas"/>
                  <a:cs typeface="Consolas"/>
                </a:rPr>
                <a:t> </a:t>
              </a:r>
              <a:r>
                <a:rPr lang="it-IT" sz="1600" dirty="0" smtClean="0">
                  <a:latin typeface="Consolas"/>
                  <a:cs typeface="Consolas"/>
                </a:rPr>
                <a:t>   }</a:t>
              </a:r>
            </a:p>
            <a:p>
              <a:endParaRPr lang="it-IT" sz="1600" dirty="0">
                <a:latin typeface="Consolas"/>
                <a:cs typeface="Consolas"/>
              </a:endParaRPr>
            </a:p>
            <a:p>
              <a:r>
                <a:rPr lang="it-IT" sz="1600" dirty="0">
                  <a:latin typeface="Consolas"/>
                  <a:cs typeface="Consolas"/>
                </a:rPr>
                <a:t> </a:t>
              </a:r>
              <a:r>
                <a:rPr lang="it-IT" sz="1600" dirty="0" smtClean="0">
                  <a:latin typeface="Consolas"/>
                  <a:cs typeface="Consolas"/>
                </a:rPr>
                <a:t>   </a:t>
              </a:r>
              <a:r>
                <a:rPr lang="it-IT" sz="1600" dirty="0">
                  <a:latin typeface="Consolas"/>
                  <a:cs typeface="Consolas"/>
                </a:rPr>
                <a:t>public </a:t>
              </a:r>
              <a:r>
                <a:rPr lang="it-IT" sz="1600" dirty="0" err="1">
                  <a:latin typeface="Consolas"/>
                  <a:cs typeface="Consolas"/>
                </a:rPr>
                <a:t>static</a:t>
              </a:r>
              <a:r>
                <a:rPr lang="it-IT" sz="1600" dirty="0">
                  <a:latin typeface="Consolas"/>
                  <a:cs typeface="Consolas"/>
                </a:rPr>
                <a:t> </a:t>
              </a:r>
              <a:r>
                <a:rPr lang="it-IT" sz="1600" dirty="0" err="1">
                  <a:latin typeface="Consolas"/>
                  <a:cs typeface="Consolas"/>
                </a:rPr>
                <a:t>void</a:t>
              </a:r>
              <a:r>
                <a:rPr lang="it-IT" sz="1600" dirty="0">
                  <a:latin typeface="Consolas"/>
                  <a:cs typeface="Consolas"/>
                </a:rPr>
                <a:t> </a:t>
              </a:r>
              <a:r>
                <a:rPr lang="it-IT" sz="1600" dirty="0" err="1">
                  <a:latin typeface="Consolas"/>
                  <a:cs typeface="Consolas"/>
                </a:rPr>
                <a:t>SetCompanyPolicy</a:t>
              </a:r>
              <a:r>
                <a:rPr lang="it-IT" sz="1600" dirty="0">
                  <a:latin typeface="Consolas"/>
                  <a:cs typeface="Consolas"/>
                </a:rPr>
                <a:t>(</a:t>
              </a:r>
              <a:r>
                <a:rPr lang="it-IT" sz="1600" dirty="0" err="1">
                  <a:latin typeface="Consolas"/>
                  <a:cs typeface="Consolas"/>
                </a:rPr>
                <a:t>CompanyPolicy</a:t>
              </a:r>
              <a:r>
                <a:rPr lang="it-IT" sz="1600" dirty="0">
                  <a:latin typeface="Consolas"/>
                  <a:cs typeface="Consolas"/>
                </a:rPr>
                <a:t> </a:t>
              </a:r>
              <a:r>
                <a:rPr lang="it-IT" sz="1600" dirty="0" err="1" smtClean="0">
                  <a:latin typeface="Consolas"/>
                  <a:cs typeface="Consolas"/>
                </a:rPr>
                <a:t>plc</a:t>
              </a:r>
              <a:r>
                <a:rPr lang="it-IT" sz="1600" dirty="0" smtClean="0">
                  <a:latin typeface="Consolas"/>
                  <a:cs typeface="Consolas"/>
                </a:rPr>
                <a:t>)</a:t>
              </a:r>
              <a:endParaRPr lang="it-IT" sz="1600" dirty="0">
                <a:latin typeface="Consolas"/>
                <a:cs typeface="Consolas"/>
              </a:endParaRPr>
            </a:p>
            <a:p>
              <a:r>
                <a:rPr lang="it-IT" sz="1600" dirty="0">
                  <a:latin typeface="Consolas"/>
                  <a:cs typeface="Consolas"/>
                </a:rPr>
                <a:t> </a:t>
              </a:r>
              <a:r>
                <a:rPr lang="it-IT" sz="1600" dirty="0" smtClean="0">
                  <a:latin typeface="Consolas"/>
                  <a:cs typeface="Consolas"/>
                </a:rPr>
                <a:t>   </a:t>
              </a:r>
              <a:r>
                <a:rPr lang="it-IT" sz="1600" dirty="0">
                  <a:latin typeface="Consolas"/>
                  <a:cs typeface="Consolas"/>
                </a:rPr>
                <a:t>{</a:t>
              </a:r>
            </a:p>
            <a:p>
              <a:r>
                <a:rPr lang="pl-PL" sz="1600" dirty="0">
                  <a:latin typeface="Consolas"/>
                  <a:cs typeface="Consolas"/>
                </a:rPr>
                <a:t> </a:t>
              </a:r>
              <a:r>
                <a:rPr lang="pl-PL" sz="1600" dirty="0" smtClean="0">
                  <a:latin typeface="Consolas"/>
                  <a:cs typeface="Consolas"/>
                </a:rPr>
                <a:t>       </a:t>
              </a:r>
              <a:r>
                <a:rPr lang="pl-PL" sz="1600" dirty="0">
                  <a:latin typeface="Consolas"/>
                  <a:cs typeface="Consolas"/>
                </a:rPr>
                <a:t>policy = </a:t>
              </a:r>
              <a:r>
                <a:rPr lang="pl-PL" sz="1600" dirty="0" err="1" smtClean="0">
                  <a:latin typeface="Consolas"/>
                  <a:cs typeface="Consolas"/>
                </a:rPr>
                <a:t>plc</a:t>
              </a:r>
              <a:r>
                <a:rPr lang="pl-PL" sz="1600" dirty="0" smtClean="0">
                  <a:latin typeface="Consolas"/>
                  <a:cs typeface="Consolas"/>
                </a:rPr>
                <a:t>;</a:t>
              </a:r>
              <a:endParaRPr lang="pl-PL" sz="1600" dirty="0">
                <a:latin typeface="Consolas"/>
                <a:cs typeface="Consolas"/>
              </a:endParaRPr>
            </a:p>
            <a:p>
              <a:r>
                <a:rPr lang="pl-PL" sz="1600" dirty="0" smtClean="0">
                  <a:latin typeface="Consolas"/>
                  <a:cs typeface="Consolas"/>
                </a:rPr>
                <a:t>    </a:t>
              </a:r>
              <a:r>
                <a:rPr lang="pl-PL" sz="1600" dirty="0">
                  <a:latin typeface="Consolas"/>
                  <a:cs typeface="Consolas"/>
                </a:rPr>
                <a:t>}</a:t>
              </a:r>
            </a:p>
            <a:p>
              <a:r>
                <a:rPr lang="pl-PL" sz="1600" dirty="0" smtClean="0">
                  <a:latin typeface="Consolas"/>
                  <a:cs typeface="Consolas"/>
                </a:rPr>
                <a:t>}</a:t>
              </a:r>
              <a:endParaRPr lang="en-US" sz="1600" dirty="0">
                <a:latin typeface="Consolas"/>
                <a:cs typeface="Consolas"/>
              </a:endParaRPr>
            </a:p>
          </p:txBody>
        </p:sp>
        <p:sp>
          <p:nvSpPr>
            <p:cNvPr id="6" name="TextBox 5"/>
            <p:cNvSpPr txBox="1"/>
            <p:nvPr/>
          </p:nvSpPr>
          <p:spPr>
            <a:xfrm>
              <a:off x="6454140" y="1143000"/>
              <a:ext cx="2166747"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Instance fields</a:t>
              </a:r>
              <a:endParaRPr lang="en-US" sz="1600" b="1" dirty="0">
                <a:solidFill>
                  <a:schemeClr val="tx2"/>
                </a:solidFill>
                <a:latin typeface="Lucida Handwriting"/>
                <a:cs typeface="Lucida Handwriting"/>
              </a:endParaRPr>
            </a:p>
          </p:txBody>
        </p:sp>
        <p:cxnSp>
          <p:nvCxnSpPr>
            <p:cNvPr id="7" name="Straight Arrow Connector 6"/>
            <p:cNvCxnSpPr>
              <a:stCxn id="6" idx="1"/>
            </p:cNvCxnSpPr>
            <p:nvPr/>
          </p:nvCxnSpPr>
          <p:spPr>
            <a:xfrm flipH="1">
              <a:off x="2948940" y="1312277"/>
              <a:ext cx="3505199" cy="2117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543800" y="1828800"/>
              <a:ext cx="1687128"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Static field</a:t>
              </a:r>
              <a:endParaRPr lang="en-US" sz="1600" b="1" dirty="0">
                <a:solidFill>
                  <a:schemeClr val="tx2"/>
                </a:solidFill>
                <a:latin typeface="Lucida Handwriting"/>
                <a:cs typeface="Lucida Handwriting"/>
              </a:endParaRPr>
            </a:p>
          </p:txBody>
        </p:sp>
        <p:cxnSp>
          <p:nvCxnSpPr>
            <p:cNvPr id="12" name="Straight Arrow Connector 11"/>
            <p:cNvCxnSpPr>
              <a:stCxn id="11" idx="1"/>
            </p:cNvCxnSpPr>
            <p:nvPr/>
          </p:nvCxnSpPr>
          <p:spPr>
            <a:xfrm flipH="1">
              <a:off x="5334001" y="1998077"/>
              <a:ext cx="2209799" cy="593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p:cNvCxnSpPr>
            <p:nvPr/>
          </p:nvCxnSpPr>
          <p:spPr>
            <a:xfrm flipH="1">
              <a:off x="3482340" y="1312277"/>
              <a:ext cx="2971800" cy="4403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286500" y="2362200"/>
              <a:ext cx="3200400" cy="584776"/>
            </a:xfrm>
            <a:prstGeom prst="rect">
              <a:avLst/>
            </a:prstGeom>
            <a:noFill/>
          </p:spPr>
          <p:txBody>
            <a:bodyPr wrap="square" rtlCol="0">
              <a:spAutoFit/>
            </a:bodyPr>
            <a:lstStyle/>
            <a:p>
              <a:r>
                <a:rPr lang="en-US" sz="1600" b="1" dirty="0" smtClean="0">
                  <a:solidFill>
                    <a:schemeClr val="tx2"/>
                  </a:solidFill>
                  <a:latin typeface="Lucida Handwriting"/>
                  <a:cs typeface="Lucida Handwriting"/>
                </a:rPr>
                <a:t>Instance  virtual  method</a:t>
              </a:r>
              <a:endParaRPr lang="en-US" sz="1600" b="1" dirty="0">
                <a:solidFill>
                  <a:schemeClr val="tx2"/>
                </a:solidFill>
                <a:latin typeface="Lucida Handwriting"/>
                <a:cs typeface="Lucida Handwriting"/>
              </a:endParaRPr>
            </a:p>
          </p:txBody>
        </p:sp>
        <p:cxnSp>
          <p:nvCxnSpPr>
            <p:cNvPr id="25" name="Straight Arrow Connector 24"/>
            <p:cNvCxnSpPr>
              <a:stCxn id="24" idx="1"/>
            </p:cNvCxnSpPr>
            <p:nvPr/>
          </p:nvCxnSpPr>
          <p:spPr>
            <a:xfrm flipH="1" flipV="1">
              <a:off x="4152900" y="2514603"/>
              <a:ext cx="2133600" cy="13998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37960" y="3505200"/>
              <a:ext cx="2286000" cy="584776"/>
            </a:xfrm>
            <a:prstGeom prst="rect">
              <a:avLst/>
            </a:prstGeom>
            <a:noFill/>
          </p:spPr>
          <p:txBody>
            <a:bodyPr wrap="square" rtlCol="0">
              <a:spAutoFit/>
            </a:bodyPr>
            <a:lstStyle/>
            <a:p>
              <a:r>
                <a:rPr lang="en-US" sz="1600" b="1" dirty="0" smtClean="0">
                  <a:solidFill>
                    <a:schemeClr val="tx2"/>
                  </a:solidFill>
                  <a:latin typeface="Lucida Handwriting"/>
                  <a:cs typeface="Lucida Handwriting"/>
                </a:rPr>
                <a:t>Instance  method</a:t>
              </a:r>
              <a:endParaRPr lang="en-US" sz="1600" b="1" dirty="0">
                <a:solidFill>
                  <a:schemeClr val="tx2"/>
                </a:solidFill>
                <a:latin typeface="Lucida Handwriting"/>
                <a:cs typeface="Lucida Handwriting"/>
              </a:endParaRPr>
            </a:p>
          </p:txBody>
        </p:sp>
        <p:cxnSp>
          <p:nvCxnSpPr>
            <p:cNvPr id="32" name="Straight Arrow Connector 31"/>
            <p:cNvCxnSpPr>
              <a:stCxn id="31" idx="1"/>
            </p:cNvCxnSpPr>
            <p:nvPr/>
          </p:nvCxnSpPr>
          <p:spPr>
            <a:xfrm flipH="1">
              <a:off x="5166361" y="3797588"/>
              <a:ext cx="1371599" cy="12412"/>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543800" y="4114800"/>
              <a:ext cx="1914753" cy="584776"/>
            </a:xfrm>
            <a:prstGeom prst="rect">
              <a:avLst/>
            </a:prstGeom>
            <a:noFill/>
          </p:spPr>
          <p:txBody>
            <a:bodyPr wrap="square" rtlCol="0">
              <a:spAutoFit/>
            </a:bodyPr>
            <a:lstStyle/>
            <a:p>
              <a:r>
                <a:rPr lang="en-US" sz="1600" b="1" dirty="0" smtClean="0">
                  <a:solidFill>
                    <a:schemeClr val="tx2"/>
                  </a:solidFill>
                  <a:latin typeface="Lucida Handwriting"/>
                  <a:cs typeface="Lucida Handwriting"/>
                </a:rPr>
                <a:t>Static method</a:t>
              </a:r>
              <a:endParaRPr lang="en-US" sz="1600" b="1" dirty="0">
                <a:solidFill>
                  <a:schemeClr val="tx2"/>
                </a:solidFill>
                <a:latin typeface="Lucida Handwriting"/>
                <a:cs typeface="Lucida Handwriting"/>
              </a:endParaRPr>
            </a:p>
          </p:txBody>
        </p:sp>
        <p:cxnSp>
          <p:nvCxnSpPr>
            <p:cNvPr id="36" name="Straight Arrow Connector 35"/>
            <p:cNvCxnSpPr>
              <a:stCxn id="35" idx="1"/>
            </p:cNvCxnSpPr>
            <p:nvPr/>
          </p:nvCxnSpPr>
          <p:spPr>
            <a:xfrm flipH="1">
              <a:off x="5181601" y="4407188"/>
              <a:ext cx="2362198" cy="37653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55649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364668" y="712367"/>
            <a:ext cx="8487693" cy="5941563"/>
            <a:chOff x="401135" y="712366"/>
            <a:chExt cx="9336462" cy="5941563"/>
          </a:xfrm>
        </p:grpSpPr>
        <p:grpSp>
          <p:nvGrpSpPr>
            <p:cNvPr id="37" name="Group 36"/>
            <p:cNvGrpSpPr/>
            <p:nvPr/>
          </p:nvGrpSpPr>
          <p:grpSpPr>
            <a:xfrm>
              <a:off x="402635" y="712366"/>
              <a:ext cx="9334962" cy="3402434"/>
              <a:chOff x="282729" y="609600"/>
              <a:chExt cx="9334962" cy="3402434"/>
            </a:xfrm>
          </p:grpSpPr>
          <p:grpSp>
            <p:nvGrpSpPr>
              <p:cNvPr id="66" name="Group 65"/>
              <p:cNvGrpSpPr/>
              <p:nvPr/>
            </p:nvGrpSpPr>
            <p:grpSpPr>
              <a:xfrm>
                <a:off x="1066800" y="609600"/>
                <a:ext cx="8550891" cy="3276600"/>
                <a:chOff x="838200" y="381000"/>
                <a:chExt cx="8550891" cy="3276600"/>
              </a:xfrm>
            </p:grpSpPr>
            <p:sp>
              <p:nvSpPr>
                <p:cNvPr id="6" name="Rectangle 5"/>
                <p:cNvSpPr/>
                <p:nvPr/>
              </p:nvSpPr>
              <p:spPr bwMode="auto">
                <a:xfrm>
                  <a:off x="3214236" y="7620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8" name="Rectangle 7"/>
                <p:cNvSpPr/>
                <p:nvPr/>
              </p:nvSpPr>
              <p:spPr bwMode="auto">
                <a:xfrm>
                  <a:off x="3366636" y="1600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Type Handle </a:t>
                  </a:r>
                  <a:endParaRPr lang="en-US" b="1" dirty="0"/>
                </a:p>
              </p:txBody>
            </p:sp>
            <p:sp>
              <p:nvSpPr>
                <p:cNvPr id="9" name="Rectangle 8"/>
                <p:cNvSpPr/>
                <p:nvPr/>
              </p:nvSpPr>
              <p:spPr bwMode="auto">
                <a:xfrm>
                  <a:off x="3366636" y="914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Sync Block Index</a:t>
                  </a:r>
                  <a:endParaRPr lang="en-US" b="1" dirty="0"/>
                </a:p>
              </p:txBody>
            </p:sp>
            <p:sp>
              <p:nvSpPr>
                <p:cNvPr id="12" name="TextBox 11"/>
                <p:cNvSpPr txBox="1"/>
                <p:nvPr/>
              </p:nvSpPr>
              <p:spPr>
                <a:xfrm>
                  <a:off x="6349512" y="2127975"/>
                  <a:ext cx="203133" cy="369332"/>
                </a:xfrm>
                <a:prstGeom prst="rect">
                  <a:avLst/>
                </a:prstGeom>
                <a:noFill/>
              </p:spPr>
              <p:txBody>
                <a:bodyPr wrap="none" rtlCol="0">
                  <a:spAutoFit/>
                </a:bodyPr>
                <a:lstStyle/>
                <a:p>
                  <a:endParaRPr lang="en-US" dirty="0"/>
                </a:p>
              </p:txBody>
            </p:sp>
            <p:sp>
              <p:nvSpPr>
                <p:cNvPr id="44" name="TextBox 43"/>
                <p:cNvSpPr txBox="1"/>
                <p:nvPr/>
              </p:nvSpPr>
              <p:spPr>
                <a:xfrm>
                  <a:off x="2826876" y="381000"/>
                  <a:ext cx="3351687" cy="338554"/>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 Instance </a:t>
                  </a:r>
                </a:p>
              </p:txBody>
            </p:sp>
            <p:sp>
              <p:nvSpPr>
                <p:cNvPr id="93" name="Rectangle 92"/>
                <p:cNvSpPr/>
                <p:nvPr/>
              </p:nvSpPr>
              <p:spPr bwMode="auto">
                <a:xfrm>
                  <a:off x="7467600" y="2895600"/>
                  <a:ext cx="1676400" cy="685800"/>
                </a:xfrm>
                <a:prstGeom prst="rect">
                  <a:avLst/>
                </a:prstGeom>
                <a:solidFill>
                  <a:schemeClr val="accent1"/>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String Object</a:t>
                  </a:r>
                </a:p>
              </p:txBody>
            </p:sp>
            <p:sp>
              <p:nvSpPr>
                <p:cNvPr id="49" name="Rectangle 48"/>
                <p:cNvSpPr/>
                <p:nvPr/>
              </p:nvSpPr>
              <p:spPr bwMode="auto">
                <a:xfrm>
                  <a:off x="3366636" y="22860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id</a:t>
                  </a:r>
                  <a:endParaRPr lang="en-US" b="1" dirty="0"/>
                </a:p>
              </p:txBody>
            </p:sp>
            <p:sp>
              <p:nvSpPr>
                <p:cNvPr id="51" name="Rectangle 50"/>
                <p:cNvSpPr/>
                <p:nvPr/>
              </p:nvSpPr>
              <p:spPr bwMode="auto">
                <a:xfrm>
                  <a:off x="3366636" y="29718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name</a:t>
                  </a:r>
                  <a:endParaRPr lang="en-US" b="1" dirty="0"/>
                </a:p>
              </p:txBody>
            </p:sp>
            <p:sp>
              <p:nvSpPr>
                <p:cNvPr id="52" name="Rectangle 51"/>
                <p:cNvSpPr/>
                <p:nvPr/>
              </p:nvSpPr>
              <p:spPr bwMode="auto">
                <a:xfrm>
                  <a:off x="838200" y="1447800"/>
                  <a:ext cx="14478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OBJECTREF</a:t>
                  </a:r>
                  <a:endParaRPr lang="en-US" b="1" dirty="0"/>
                </a:p>
              </p:txBody>
            </p:sp>
            <p:cxnSp>
              <p:nvCxnSpPr>
                <p:cNvPr id="7" name="Straight Arrow Connector 6"/>
                <p:cNvCxnSpPr>
                  <a:stCxn id="52" idx="3"/>
                  <a:endCxn id="8" idx="1"/>
                </p:cNvCxnSpPr>
                <p:nvPr/>
              </p:nvCxnSpPr>
              <p:spPr>
                <a:xfrm>
                  <a:off x="2286000" y="1714500"/>
                  <a:ext cx="1080636" cy="1524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10816" y="685800"/>
                  <a:ext cx="1235722" cy="338554"/>
                </a:xfrm>
                <a:prstGeom prst="rect">
                  <a:avLst/>
                </a:prstGeom>
                <a:noFill/>
              </p:spPr>
              <p:txBody>
                <a:bodyPr wrap="none" rtlCol="0">
                  <a:spAutoFit/>
                </a:bodyPr>
                <a:lstStyle/>
                <a:p>
                  <a:r>
                    <a:rPr lang="en-US" sz="1600" b="1" dirty="0">
                      <a:solidFill>
                        <a:srgbClr val="1F497D"/>
                      </a:solidFill>
                      <a:latin typeface="Lucida Handwriting"/>
                      <a:cs typeface="Lucida Handwriting"/>
                    </a:rPr>
                    <a:t>-4 bytes </a:t>
                  </a:r>
                </a:p>
              </p:txBody>
            </p:sp>
            <p:sp>
              <p:nvSpPr>
                <p:cNvPr id="57" name="TextBox 56"/>
                <p:cNvSpPr txBox="1"/>
                <p:nvPr/>
              </p:nvSpPr>
              <p:spPr>
                <a:xfrm>
                  <a:off x="5867400" y="1371600"/>
                  <a:ext cx="1122871" cy="338554"/>
                </a:xfrm>
                <a:prstGeom prst="rect">
                  <a:avLst/>
                </a:prstGeom>
                <a:noFill/>
              </p:spPr>
              <p:txBody>
                <a:bodyPr wrap="none" rtlCol="0">
                  <a:spAutoFit/>
                </a:bodyPr>
                <a:lstStyle/>
                <a:p>
                  <a:r>
                    <a:rPr lang="ru-RU" sz="1600" b="1" dirty="0" smtClean="0">
                      <a:solidFill>
                        <a:srgbClr val="1F497D"/>
                      </a:solidFill>
                      <a:latin typeface="Lucida Handwriting"/>
                      <a:cs typeface="Lucida Handwriting"/>
                    </a:rPr>
                    <a:t>0</a:t>
                  </a:r>
                  <a:r>
                    <a:rPr lang="en-US" sz="1600" b="1" dirty="0" smtClean="0">
                      <a:solidFill>
                        <a:srgbClr val="1F497D"/>
                      </a:solidFill>
                      <a:latin typeface="Lucida Handwriting"/>
                      <a:cs typeface="Lucida Handwriting"/>
                    </a:rPr>
                    <a:t> </a:t>
                  </a:r>
                  <a:r>
                    <a:rPr lang="en-US" sz="1600" b="1" dirty="0">
                      <a:solidFill>
                        <a:srgbClr val="1F497D"/>
                      </a:solidFill>
                      <a:latin typeface="Lucida Handwriting"/>
                      <a:cs typeface="Lucida Handwriting"/>
                    </a:rPr>
                    <a:t>bytes </a:t>
                  </a:r>
                </a:p>
              </p:txBody>
            </p:sp>
            <p:sp>
              <p:nvSpPr>
                <p:cNvPr id="58" name="TextBox 57"/>
                <p:cNvSpPr txBox="1"/>
                <p:nvPr/>
              </p:nvSpPr>
              <p:spPr>
                <a:xfrm>
                  <a:off x="5772344" y="2057400"/>
                  <a:ext cx="1278042" cy="338554"/>
                </a:xfrm>
                <a:prstGeom prst="rect">
                  <a:avLst/>
                </a:prstGeom>
                <a:noFill/>
              </p:spPr>
              <p:txBody>
                <a:bodyPr wrap="none" rtlCol="0">
                  <a:spAutoFit/>
                </a:bodyPr>
                <a:lstStyle/>
                <a:p>
                  <a:r>
                    <a:rPr lang="ru-RU" sz="1600" b="1" dirty="0">
                      <a:solidFill>
                        <a:srgbClr val="1F497D"/>
                      </a:solidFill>
                      <a:latin typeface="Lucida Handwriting"/>
                      <a:cs typeface="Lucida Handwriting"/>
                    </a:rPr>
                    <a:t>+</a:t>
                  </a:r>
                  <a:r>
                    <a:rPr lang="en-US" sz="1600" b="1" dirty="0" smtClean="0">
                      <a:solidFill>
                        <a:srgbClr val="1F497D"/>
                      </a:solidFill>
                      <a:latin typeface="Lucida Handwriting"/>
                      <a:cs typeface="Lucida Handwriting"/>
                    </a:rPr>
                    <a:t>4 </a:t>
                  </a:r>
                  <a:r>
                    <a:rPr lang="en-US" sz="1600" b="1" dirty="0">
                      <a:solidFill>
                        <a:srgbClr val="1F497D"/>
                      </a:solidFill>
                      <a:latin typeface="Lucida Handwriting"/>
                      <a:cs typeface="Lucida Handwriting"/>
                    </a:rPr>
                    <a:t>bytes </a:t>
                  </a:r>
                </a:p>
              </p:txBody>
            </p:sp>
            <p:sp>
              <p:nvSpPr>
                <p:cNvPr id="60" name="TextBox 59"/>
                <p:cNvSpPr txBox="1"/>
                <p:nvPr/>
              </p:nvSpPr>
              <p:spPr>
                <a:xfrm>
                  <a:off x="5772344" y="2590800"/>
                  <a:ext cx="1278042" cy="338554"/>
                </a:xfrm>
                <a:prstGeom prst="rect">
                  <a:avLst/>
                </a:prstGeom>
                <a:noFill/>
              </p:spPr>
              <p:txBody>
                <a:bodyPr wrap="none" rtlCol="0">
                  <a:spAutoFit/>
                </a:bodyPr>
                <a:lstStyle/>
                <a:p>
                  <a:r>
                    <a:rPr lang="ru-RU" sz="1600" b="1" dirty="0" smtClean="0">
                      <a:solidFill>
                        <a:srgbClr val="1F497D"/>
                      </a:solidFill>
                      <a:latin typeface="Lucida Handwriting"/>
                      <a:cs typeface="Lucida Handwriting"/>
                    </a:rPr>
                    <a:t>+8</a:t>
                  </a:r>
                  <a:r>
                    <a:rPr lang="en-US" sz="1600" b="1" dirty="0" smtClean="0">
                      <a:solidFill>
                        <a:srgbClr val="1F497D"/>
                      </a:solidFill>
                      <a:latin typeface="Lucida Handwriting"/>
                      <a:cs typeface="Lucida Handwriting"/>
                    </a:rPr>
                    <a:t> </a:t>
                  </a:r>
                  <a:r>
                    <a:rPr lang="en-US" sz="1600" b="1" dirty="0">
                      <a:solidFill>
                        <a:srgbClr val="1F497D"/>
                      </a:solidFill>
                      <a:latin typeface="Lucida Handwriting"/>
                      <a:cs typeface="Lucida Handwriting"/>
                    </a:rPr>
                    <a:t>bytes </a:t>
                  </a:r>
                </a:p>
              </p:txBody>
            </p:sp>
            <p:cxnSp>
              <p:nvCxnSpPr>
                <p:cNvPr id="77" name="Straight Arrow Connector 76"/>
                <p:cNvCxnSpPr>
                  <a:stCxn id="51" idx="3"/>
                  <a:endCxn id="93" idx="1"/>
                </p:cNvCxnSpPr>
                <p:nvPr/>
              </p:nvCxnSpPr>
              <p:spPr>
                <a:xfrm>
                  <a:off x="5652636" y="3238500"/>
                  <a:ext cx="1814964" cy="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6477000" y="990600"/>
                  <a:ext cx="2815643" cy="338554"/>
                </a:xfrm>
                <a:prstGeom prst="rect">
                  <a:avLst/>
                </a:prstGeom>
                <a:noFill/>
                <a:ln>
                  <a:noFill/>
                </a:ln>
              </p:spPr>
              <p:txBody>
                <a:bodyPr wrap="none">
                  <a:spAutoFit/>
                </a:bodyPr>
                <a:lstStyle/>
                <a:p>
                  <a:pPr lvl="0"/>
                  <a:r>
                    <a:rPr lang="en-US" sz="1600" b="1" dirty="0">
                      <a:solidFill>
                        <a:srgbClr val="1F497D"/>
                      </a:solidFill>
                      <a:latin typeface="Lucida Handwriting"/>
                      <a:cs typeface="Lucida Handwriting"/>
                    </a:rPr>
                    <a:t>Object Header Word </a:t>
                  </a:r>
                </a:p>
              </p:txBody>
            </p:sp>
            <p:cxnSp>
              <p:nvCxnSpPr>
                <p:cNvPr id="83" name="Straight Arrow Connector 82"/>
                <p:cNvCxnSpPr>
                  <a:stCxn id="41" idx="1"/>
                  <a:endCxn id="9" idx="3"/>
                </p:cNvCxnSpPr>
                <p:nvPr/>
              </p:nvCxnSpPr>
              <p:spPr>
                <a:xfrm flipH="1">
                  <a:off x="5652636" y="1159877"/>
                  <a:ext cx="824364"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388346" y="16764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87" name="Straight Arrow Connector 86"/>
                <p:cNvCxnSpPr>
                  <a:stCxn id="47" idx="1"/>
                  <a:endCxn id="8" idx="3"/>
                </p:cNvCxnSpPr>
                <p:nvPr/>
              </p:nvCxnSpPr>
              <p:spPr>
                <a:xfrm flipH="1">
                  <a:off x="5652636" y="1845677"/>
                  <a:ext cx="735710"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477000" y="2362200"/>
                  <a:ext cx="1623936" cy="338554"/>
                </a:xfrm>
                <a:prstGeom prst="rect">
                  <a:avLst/>
                </a:prstGeom>
              </p:spPr>
              <p:txBody>
                <a:bodyPr wrap="none">
                  <a:spAutoFit/>
                </a:bodyPr>
                <a:lstStyle/>
                <a:p>
                  <a:r>
                    <a:rPr lang="en-US" sz="1600" b="1" dirty="0" smtClean="0">
                      <a:solidFill>
                        <a:srgbClr val="1F497D"/>
                      </a:solidFill>
                      <a:latin typeface="Lucida Handwriting"/>
                      <a:cs typeface="Lucida Handwriting"/>
                    </a:rPr>
                    <a:t>An integer</a:t>
                  </a:r>
                  <a:endParaRPr lang="en-US" sz="1600" b="1" dirty="0">
                    <a:solidFill>
                      <a:srgbClr val="1F497D"/>
                    </a:solidFill>
                    <a:latin typeface="Lucida Handwriting"/>
                    <a:cs typeface="Lucida Handwriting"/>
                  </a:endParaRPr>
                </a:p>
              </p:txBody>
            </p:sp>
            <p:cxnSp>
              <p:nvCxnSpPr>
                <p:cNvPr id="94" name="Straight Arrow Connector 93"/>
                <p:cNvCxnSpPr>
                  <a:stCxn id="89" idx="1"/>
                  <a:endCxn id="49" idx="3"/>
                </p:cNvCxnSpPr>
                <p:nvPr/>
              </p:nvCxnSpPr>
              <p:spPr>
                <a:xfrm flipH="1">
                  <a:off x="5652636" y="2531477"/>
                  <a:ext cx="824364"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25" name="Rectangle 24"/>
              <p:cNvSpPr/>
              <p:nvPr/>
            </p:nvSpPr>
            <p:spPr>
              <a:xfrm>
                <a:off x="282729" y="2819400"/>
                <a:ext cx="3377078" cy="1192634"/>
              </a:xfrm>
              <a:prstGeom prst="rect">
                <a:avLst/>
              </a:prstGeom>
            </p:spPr>
            <p:txBody>
              <a:bodyPr wrap="none">
                <a:spAutoFit/>
              </a:bodyPr>
              <a:lstStyle/>
              <a:p>
                <a:pPr>
                  <a:lnSpc>
                    <a:spcPct val="120000"/>
                  </a:lnSpc>
                </a:pPr>
                <a:r>
                  <a:rPr lang="en-US" sz="1500" b="1" dirty="0" smtClean="0">
                    <a:solidFill>
                      <a:schemeClr val="tx2"/>
                    </a:solidFill>
                    <a:latin typeface="Lucida Handwriting"/>
                    <a:cs typeface="Lucida Handwriting"/>
                  </a:rPr>
                  <a:t>OBJECTREF does not point </a:t>
                </a:r>
              </a:p>
              <a:p>
                <a:pPr>
                  <a:lnSpc>
                    <a:spcPct val="120000"/>
                  </a:lnSpc>
                </a:pPr>
                <a:r>
                  <a:rPr lang="en-US" sz="1500" b="1" dirty="0" smtClean="0">
                    <a:solidFill>
                      <a:schemeClr val="tx2"/>
                    </a:solidFill>
                    <a:latin typeface="Lucida Handwriting"/>
                    <a:cs typeface="Lucida Handwriting"/>
                  </a:rPr>
                  <a:t>to the  beginning of the </a:t>
                </a:r>
              </a:p>
              <a:p>
                <a:pPr>
                  <a:lnSpc>
                    <a:spcPct val="120000"/>
                  </a:lnSpc>
                </a:pPr>
                <a:r>
                  <a:rPr lang="en-US" sz="1500" b="1" dirty="0" smtClean="0">
                    <a:solidFill>
                      <a:schemeClr val="tx2"/>
                    </a:solidFill>
                    <a:latin typeface="Lucida Handwriting"/>
                    <a:cs typeface="Lucida Handwriting"/>
                  </a:rPr>
                  <a:t>Object Instance  but at </a:t>
                </a:r>
              </a:p>
              <a:p>
                <a:pPr>
                  <a:lnSpc>
                    <a:spcPct val="120000"/>
                  </a:lnSpc>
                </a:pPr>
                <a:r>
                  <a:rPr lang="en-US" sz="1500" b="1" dirty="0" smtClean="0">
                    <a:solidFill>
                      <a:schemeClr val="tx2"/>
                    </a:solidFill>
                    <a:latin typeface="Lucida Handwriting"/>
                    <a:cs typeface="Lucida Handwriting"/>
                  </a:rPr>
                  <a:t>a DWORD offset (4 bytes)</a:t>
                </a:r>
                <a:endParaRPr lang="en-US" sz="1500" b="1" dirty="0">
                  <a:solidFill>
                    <a:schemeClr val="tx2"/>
                  </a:solidFill>
                  <a:latin typeface="Lucida Handwriting"/>
                  <a:cs typeface="Lucida Handwriting"/>
                </a:endParaRPr>
              </a:p>
            </p:txBody>
          </p:sp>
          <p:cxnSp>
            <p:nvCxnSpPr>
              <p:cNvPr id="26" name="Straight Arrow Connector 25"/>
              <p:cNvCxnSpPr>
                <a:stCxn id="25" idx="0"/>
                <a:endCxn id="52" idx="2"/>
              </p:cNvCxnSpPr>
              <p:nvPr/>
            </p:nvCxnSpPr>
            <p:spPr>
              <a:xfrm flipH="1" flipV="1">
                <a:off x="1790700" y="2209800"/>
                <a:ext cx="180568" cy="6096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401135" y="4284077"/>
              <a:ext cx="9173637" cy="2369852"/>
              <a:chOff x="-132265" y="4288423"/>
              <a:chExt cx="9173637" cy="2369852"/>
            </a:xfrm>
          </p:grpSpPr>
          <p:grpSp>
            <p:nvGrpSpPr>
              <p:cNvPr id="39" name="Group 38"/>
              <p:cNvGrpSpPr/>
              <p:nvPr/>
            </p:nvGrpSpPr>
            <p:grpSpPr>
              <a:xfrm>
                <a:off x="3449135" y="4385846"/>
                <a:ext cx="4567105" cy="338554"/>
                <a:chOff x="3601535" y="876807"/>
                <a:chExt cx="4567105" cy="338554"/>
              </a:xfrm>
            </p:grpSpPr>
            <p:sp>
              <p:nvSpPr>
                <p:cNvPr id="43" name="Rectangle 42"/>
                <p:cNvSpPr/>
                <p:nvPr/>
              </p:nvSpPr>
              <p:spPr>
                <a:xfrm>
                  <a:off x="4633570" y="876807"/>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45" name="Straight Arrow Connector 44"/>
                <p:cNvCxnSpPr>
                  <a:stCxn id="43" idx="1"/>
                  <a:endCxn id="40" idx="3"/>
                </p:cNvCxnSpPr>
                <p:nvPr/>
              </p:nvCxnSpPr>
              <p:spPr>
                <a:xfrm flipH="1" flipV="1">
                  <a:off x="3601535" y="964050"/>
                  <a:ext cx="1032035" cy="8203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40" name="Rectangle 39"/>
              <p:cNvSpPr/>
              <p:nvPr/>
            </p:nvSpPr>
            <p:spPr>
              <a:xfrm>
                <a:off x="-132265" y="4288423"/>
                <a:ext cx="3581400" cy="369332"/>
              </a:xfrm>
              <a:prstGeom prst="rect">
                <a:avLst/>
              </a:prstGeom>
            </p:spPr>
            <p:txBody>
              <a:bodyPr wrap="square">
                <a:spAutoFit/>
              </a:bodyPr>
              <a:lstStyle/>
              <a:p>
                <a:r>
                  <a:rPr lang="en-US" b="1" dirty="0">
                    <a:latin typeface="Consolas"/>
                    <a:cs typeface="Consolas"/>
                  </a:rPr>
                  <a:t>!</a:t>
                </a:r>
                <a:r>
                  <a:rPr lang="en-US" b="1" dirty="0" err="1">
                    <a:latin typeface="Consolas"/>
                    <a:cs typeface="Consolas"/>
                  </a:rPr>
                  <a:t>DumpHeap</a:t>
                </a:r>
                <a:r>
                  <a:rPr lang="en-US" b="1" dirty="0">
                    <a:latin typeface="Consolas"/>
                    <a:cs typeface="Consolas"/>
                  </a:rPr>
                  <a:t> -type </a:t>
                </a:r>
                <a:r>
                  <a:rPr lang="en-US" b="1" dirty="0" smtClean="0">
                    <a:latin typeface="Consolas"/>
                    <a:cs typeface="Consolas"/>
                  </a:rPr>
                  <a:t>Employee</a:t>
                </a:r>
                <a:endParaRPr lang="en-US" b="1" dirty="0">
                  <a:latin typeface="Consolas"/>
                  <a:cs typeface="Consolas"/>
                </a:endParaRPr>
              </a:p>
            </p:txBody>
          </p:sp>
          <p:pic>
            <p:nvPicPr>
              <p:cNvPr id="53" name="Picture 52"/>
              <p:cNvPicPr>
                <a:picLocks noChangeAspect="1"/>
              </p:cNvPicPr>
              <p:nvPr/>
            </p:nvPicPr>
            <p:blipFill>
              <a:blip r:embed="rId3"/>
              <a:stretch>
                <a:fillRect/>
              </a:stretch>
            </p:blipFill>
            <p:spPr>
              <a:xfrm>
                <a:off x="53340" y="4804945"/>
                <a:ext cx="5105401" cy="1853330"/>
              </a:xfrm>
              <a:prstGeom prst="rect">
                <a:avLst/>
              </a:prstGeom>
              <a:ln>
                <a:solidFill>
                  <a:schemeClr val="tx2"/>
                </a:solidFill>
              </a:ln>
              <a:effectLst>
                <a:outerShdw blurRad="50800" dist="38100" dir="2700000" algn="tl" rotWithShape="0">
                  <a:srgbClr val="000000">
                    <a:alpha val="43000"/>
                  </a:srgbClr>
                </a:outerShdw>
              </a:effectLst>
            </p:spPr>
          </p:pic>
          <p:cxnSp>
            <p:nvCxnSpPr>
              <p:cNvPr id="56" name="Straight Arrow Connector 55"/>
              <p:cNvCxnSpPr>
                <a:stCxn id="22" idx="1"/>
              </p:cNvCxnSpPr>
              <p:nvPr/>
            </p:nvCxnSpPr>
            <p:spPr>
              <a:xfrm flipH="1">
                <a:off x="3352801" y="4893677"/>
                <a:ext cx="2590799" cy="2879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943600" y="4724400"/>
                <a:ext cx="3097772" cy="338554"/>
              </a:xfrm>
              <a:prstGeom prst="rect">
                <a:avLst/>
              </a:prstGeom>
            </p:spPr>
            <p:txBody>
              <a:bodyPr wrap="none">
                <a:spAutoFit/>
              </a:bodyPr>
              <a:lstStyle/>
              <a:p>
                <a:r>
                  <a:rPr lang="en-US" sz="1600" b="1" dirty="0" smtClean="0">
                    <a:solidFill>
                      <a:srgbClr val="1F497D"/>
                    </a:solidFill>
                    <a:latin typeface="Lucida Handwriting"/>
                    <a:cs typeface="Lucida Handwriting"/>
                  </a:rPr>
                  <a:t>Total </a:t>
                </a:r>
                <a:r>
                  <a:rPr lang="en-US" sz="1600" b="1" dirty="0">
                    <a:solidFill>
                      <a:srgbClr val="1F497D"/>
                    </a:solidFill>
                    <a:latin typeface="Lucida Handwriting"/>
                    <a:cs typeface="Lucida Handwriting"/>
                  </a:rPr>
                  <a:t>size of the object</a:t>
                </a:r>
              </a:p>
            </p:txBody>
          </p:sp>
          <p:cxnSp>
            <p:nvCxnSpPr>
              <p:cNvPr id="63" name="Straight Arrow Connector 62"/>
              <p:cNvCxnSpPr>
                <a:stCxn id="64" idx="1"/>
              </p:cNvCxnSpPr>
              <p:nvPr/>
            </p:nvCxnSpPr>
            <p:spPr>
              <a:xfrm flipH="1" flipV="1">
                <a:off x="1752600" y="5334001"/>
                <a:ext cx="3946305"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698905" y="53340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67" name="Straight Arrow Connector 66"/>
              <p:cNvCxnSpPr>
                <a:stCxn id="68" idx="1"/>
              </p:cNvCxnSpPr>
              <p:nvPr/>
            </p:nvCxnSpPr>
            <p:spPr>
              <a:xfrm flipH="1" flipV="1">
                <a:off x="914400" y="5334001"/>
                <a:ext cx="4925479" cy="821322"/>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5839879" y="5986046"/>
                <a:ext cx="2124428"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Object address</a:t>
                </a:r>
                <a:endParaRPr lang="en-US" sz="1600" b="1" dirty="0">
                  <a:solidFill>
                    <a:srgbClr val="1F497D"/>
                  </a:solidFill>
                  <a:latin typeface="Lucida Handwriting"/>
                  <a:cs typeface="Lucida Handwriting"/>
                </a:endParaRPr>
              </a:p>
            </p:txBody>
          </p:sp>
        </p:grpSp>
      </p:grpSp>
      <p:sp>
        <p:nvSpPr>
          <p:cNvPr id="78" name="Title 1"/>
          <p:cNvSpPr>
            <a:spLocks noGrp="1"/>
          </p:cNvSpPr>
          <p:nvPr>
            <p:ph type="title"/>
          </p:nvPr>
        </p:nvSpPr>
        <p:spPr>
          <a:xfrm>
            <a:off x="226953" y="179344"/>
            <a:ext cx="8639955" cy="354057"/>
          </a:xfrm>
        </p:spPr>
        <p:txBody>
          <a:bodyPr/>
          <a:lstStyle/>
          <a:p>
            <a:r>
              <a:rPr lang="ru-RU" dirty="0" smtClean="0"/>
              <a:t>Экземпляр объекта</a:t>
            </a:r>
            <a:endParaRPr lang="en-US" dirty="0"/>
          </a:p>
        </p:txBody>
      </p:sp>
    </p:spTree>
    <p:extLst>
      <p:ext uri="{BB962C8B-B14F-4D97-AF65-F5344CB8AC3E}">
        <p14:creationId xmlns:p14="http://schemas.microsoft.com/office/powerpoint/2010/main" val="202470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30909" y="1066800"/>
            <a:ext cx="8636001" cy="4300954"/>
            <a:chOff x="253999" y="914400"/>
            <a:chExt cx="9499601" cy="4300954"/>
          </a:xfrm>
        </p:grpSpPr>
        <p:pic>
          <p:nvPicPr>
            <p:cNvPr id="4" name="Picture 3"/>
            <p:cNvPicPr>
              <a:picLocks noChangeAspect="1"/>
            </p:cNvPicPr>
            <p:nvPr/>
          </p:nvPicPr>
          <p:blipFill>
            <a:blip r:embed="rId3"/>
            <a:stretch>
              <a:fillRect/>
            </a:stretch>
          </p:blipFill>
          <p:spPr>
            <a:xfrm>
              <a:off x="253999" y="1371600"/>
              <a:ext cx="9499601" cy="2782464"/>
            </a:xfrm>
            <a:prstGeom prst="rect">
              <a:avLst/>
            </a:prstGeom>
            <a:ln>
              <a:solidFill>
                <a:srgbClr val="1F497D"/>
              </a:solidFill>
            </a:ln>
            <a:effectLst>
              <a:outerShdw blurRad="50800" dist="38100" dir="2700000" algn="tl" rotWithShape="0">
                <a:srgbClr val="000000">
                  <a:alpha val="43000"/>
                </a:srgbClr>
              </a:outerShdw>
            </a:effectLst>
          </p:spPr>
        </p:pic>
        <p:cxnSp>
          <p:nvCxnSpPr>
            <p:cNvPr id="65" name="Straight Arrow Connector 64"/>
            <p:cNvCxnSpPr>
              <a:stCxn id="69" idx="1"/>
            </p:cNvCxnSpPr>
            <p:nvPr/>
          </p:nvCxnSpPr>
          <p:spPr>
            <a:xfrm flipH="1" flipV="1">
              <a:off x="1295400" y="3505201"/>
              <a:ext cx="1082360" cy="10836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377760" y="4419600"/>
              <a:ext cx="4686904"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a:t>
              </a:r>
              <a:r>
                <a:rPr lang="en-US" sz="1600" b="1" dirty="0" smtClean="0">
                  <a:solidFill>
                    <a:srgbClr val="1F497D"/>
                  </a:solidFill>
                  <a:latin typeface="Lucida Handwriting"/>
                  <a:cs typeface="Lucida Handwriting"/>
                </a:rPr>
                <a:t>Pointer System.Int32</a:t>
              </a:r>
              <a:endParaRPr lang="en-US" sz="1600" b="1" dirty="0">
                <a:solidFill>
                  <a:srgbClr val="1F497D"/>
                </a:solidFill>
                <a:latin typeface="Lucida Handwriting"/>
                <a:cs typeface="Lucida Handwriting"/>
              </a:endParaRPr>
            </a:p>
          </p:txBody>
        </p:sp>
        <p:sp>
          <p:nvSpPr>
            <p:cNvPr id="72" name="Rectangle 71"/>
            <p:cNvSpPr/>
            <p:nvPr/>
          </p:nvSpPr>
          <p:spPr>
            <a:xfrm>
              <a:off x="4342924" y="952500"/>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73" name="Straight Arrow Connector 72"/>
            <p:cNvCxnSpPr>
              <a:stCxn id="72" idx="1"/>
            </p:cNvCxnSpPr>
            <p:nvPr/>
          </p:nvCxnSpPr>
          <p:spPr>
            <a:xfrm flipH="1">
              <a:off x="3352801" y="1121777"/>
              <a:ext cx="990123"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304800" y="914400"/>
              <a:ext cx="3200400" cy="369332"/>
            </a:xfrm>
            <a:prstGeom prst="rect">
              <a:avLst/>
            </a:prstGeom>
          </p:spPr>
          <p:txBody>
            <a:bodyPr wrap="square">
              <a:spAutoFit/>
            </a:bodyPr>
            <a:lstStyle/>
            <a:p>
              <a:r>
                <a:rPr lang="en-US" b="1" dirty="0">
                  <a:latin typeface="Consolas"/>
                  <a:cs typeface="Consolas"/>
                </a:rPr>
                <a:t>!</a:t>
              </a:r>
              <a:r>
                <a:rPr lang="en-US" b="1" dirty="0" err="1">
                  <a:latin typeface="Consolas"/>
                  <a:cs typeface="Consolas"/>
                </a:rPr>
                <a:t>DumpObj</a:t>
              </a:r>
              <a:r>
                <a:rPr lang="en-US" b="1" dirty="0">
                  <a:latin typeface="Consolas"/>
                  <a:cs typeface="Consolas"/>
                </a:rPr>
                <a:t> 02472304</a:t>
              </a:r>
            </a:p>
          </p:txBody>
        </p:sp>
        <p:cxnSp>
          <p:nvCxnSpPr>
            <p:cNvPr id="75" name="Straight Arrow Connector 74"/>
            <p:cNvCxnSpPr/>
            <p:nvPr/>
          </p:nvCxnSpPr>
          <p:spPr>
            <a:xfrm flipH="1">
              <a:off x="2895600" y="1752600"/>
              <a:ext cx="4038600" cy="762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689506" y="16002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78" name="Straight Arrow Connector 77"/>
            <p:cNvCxnSpPr>
              <a:stCxn id="79" idx="1"/>
            </p:cNvCxnSpPr>
            <p:nvPr/>
          </p:nvCxnSpPr>
          <p:spPr>
            <a:xfrm flipH="1" flipV="1">
              <a:off x="2971800" y="2057401"/>
              <a:ext cx="3962400"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934200" y="2057400"/>
              <a:ext cx="2186870" cy="338554"/>
            </a:xfrm>
            <a:prstGeom prst="rect">
              <a:avLst/>
            </a:prstGeom>
          </p:spPr>
          <p:txBody>
            <a:bodyPr wrap="none">
              <a:spAutoFit/>
            </a:bodyPr>
            <a:lstStyle/>
            <a:p>
              <a:r>
                <a:rPr lang="en-US" sz="1600" b="1" dirty="0" err="1" smtClean="0">
                  <a:solidFill>
                    <a:srgbClr val="1F497D"/>
                  </a:solidFill>
                  <a:latin typeface="Lucida Handwriting"/>
                  <a:cs typeface="Lucida Handwriting"/>
                </a:rPr>
                <a:t>EEClass</a:t>
              </a:r>
              <a:r>
                <a:rPr lang="en-US" sz="1600" b="1" dirty="0" smtClean="0">
                  <a:solidFill>
                    <a:srgbClr val="1F497D"/>
                  </a:solidFill>
                  <a:latin typeface="Lucida Handwriting"/>
                  <a:cs typeface="Lucida Handwriting"/>
                </a:rPr>
                <a:t> Pointer</a:t>
              </a:r>
              <a:endParaRPr lang="en-US" sz="1600" b="1" dirty="0">
                <a:solidFill>
                  <a:srgbClr val="1F497D"/>
                </a:solidFill>
                <a:latin typeface="Lucida Handwriting"/>
                <a:cs typeface="Lucida Handwriting"/>
              </a:endParaRPr>
            </a:p>
          </p:txBody>
        </p:sp>
        <p:cxnSp>
          <p:nvCxnSpPr>
            <p:cNvPr id="80" name="Straight Arrow Connector 79"/>
            <p:cNvCxnSpPr>
              <a:stCxn id="81" idx="1"/>
            </p:cNvCxnSpPr>
            <p:nvPr/>
          </p:nvCxnSpPr>
          <p:spPr>
            <a:xfrm flipH="1" flipV="1">
              <a:off x="1295400" y="3733801"/>
              <a:ext cx="1099690" cy="1312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2395090" y="4876800"/>
              <a:ext cx="4804649"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a:t>
              </a:r>
              <a:r>
                <a:rPr lang="en-US" sz="1600" b="1" dirty="0" smtClean="0">
                  <a:solidFill>
                    <a:srgbClr val="1F497D"/>
                  </a:solidFill>
                  <a:latin typeface="Lucida Handwriting"/>
                  <a:cs typeface="Lucida Handwriting"/>
                </a:rPr>
                <a:t>Pointer </a:t>
              </a:r>
              <a:r>
                <a:rPr lang="en-US" sz="1600" b="1" dirty="0" err="1" smtClean="0">
                  <a:solidFill>
                    <a:srgbClr val="1F497D"/>
                  </a:solidFill>
                  <a:latin typeface="Lucida Handwriting"/>
                  <a:cs typeface="Lucida Handwriting"/>
                </a:rPr>
                <a:t>System.String</a:t>
              </a:r>
              <a:endParaRPr lang="en-US" sz="1600" b="1" dirty="0">
                <a:solidFill>
                  <a:srgbClr val="1F497D"/>
                </a:solidFill>
                <a:latin typeface="Lucida Handwriting"/>
                <a:cs typeface="Lucida Handwriting"/>
              </a:endParaRPr>
            </a:p>
          </p:txBody>
        </p:sp>
      </p:grpSp>
      <p:sp>
        <p:nvSpPr>
          <p:cNvPr id="84" name="Title 1"/>
          <p:cNvSpPr>
            <a:spLocks noGrp="1"/>
          </p:cNvSpPr>
          <p:nvPr>
            <p:ph type="title"/>
          </p:nvPr>
        </p:nvSpPr>
        <p:spPr>
          <a:xfrm>
            <a:off x="226953" y="179344"/>
            <a:ext cx="8639955" cy="354057"/>
          </a:xfrm>
        </p:spPr>
        <p:txBody>
          <a:bodyPr/>
          <a:lstStyle/>
          <a:p>
            <a:r>
              <a:rPr lang="ru-RU" dirty="0" smtClean="0"/>
              <a:t>Экземпляр объекта</a:t>
            </a:r>
            <a:endParaRPr lang="en-US" dirty="0"/>
          </a:p>
        </p:txBody>
      </p:sp>
    </p:spTree>
    <p:extLst>
      <p:ext uri="{BB962C8B-B14F-4D97-AF65-F5344CB8AC3E}">
        <p14:creationId xmlns:p14="http://schemas.microsoft.com/office/powerpoint/2010/main" val="1087754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a:spLocks noGrp="1"/>
          </p:cNvSpPr>
          <p:nvPr>
            <p:ph type="title"/>
          </p:nvPr>
        </p:nvSpPr>
        <p:spPr>
          <a:xfrm>
            <a:off x="226953" y="179344"/>
            <a:ext cx="8639955" cy="354057"/>
          </a:xfrm>
        </p:spPr>
        <p:txBody>
          <a:bodyPr/>
          <a:lstStyle/>
          <a:p>
            <a:r>
              <a:rPr lang="ru-RU" dirty="0" smtClean="0"/>
              <a:t>Таблица методов</a:t>
            </a:r>
            <a:endParaRPr lang="en-US" dirty="0"/>
          </a:p>
        </p:txBody>
      </p:sp>
      <p:grpSp>
        <p:nvGrpSpPr>
          <p:cNvPr id="30" name="Group 29"/>
          <p:cNvGrpSpPr/>
          <p:nvPr/>
        </p:nvGrpSpPr>
        <p:grpSpPr>
          <a:xfrm>
            <a:off x="207818" y="533400"/>
            <a:ext cx="8779694" cy="5575300"/>
            <a:chOff x="228600" y="685800"/>
            <a:chExt cx="9657663" cy="5575300"/>
          </a:xfrm>
        </p:grpSpPr>
        <p:pic>
          <p:nvPicPr>
            <p:cNvPr id="2" name="Picture 1"/>
            <p:cNvPicPr>
              <a:picLocks noChangeAspect="1"/>
            </p:cNvPicPr>
            <p:nvPr/>
          </p:nvPicPr>
          <p:blipFill>
            <a:blip r:embed="rId3"/>
            <a:stretch>
              <a:fillRect/>
            </a:stretch>
          </p:blipFill>
          <p:spPr>
            <a:xfrm>
              <a:off x="228600" y="1143000"/>
              <a:ext cx="9358150" cy="5118100"/>
            </a:xfrm>
            <a:prstGeom prst="rect">
              <a:avLst/>
            </a:prstGeom>
          </p:spPr>
        </p:pic>
        <p:grpSp>
          <p:nvGrpSpPr>
            <p:cNvPr id="17" name="Group 16"/>
            <p:cNvGrpSpPr/>
            <p:nvPr/>
          </p:nvGrpSpPr>
          <p:grpSpPr>
            <a:xfrm>
              <a:off x="228600" y="685800"/>
              <a:ext cx="9657663" cy="4038600"/>
              <a:chOff x="-1600200" y="-956846"/>
              <a:chExt cx="9657663" cy="4038600"/>
            </a:xfrm>
          </p:grpSpPr>
          <p:sp>
            <p:nvSpPr>
              <p:cNvPr id="21" name="Rectangle 20"/>
              <p:cNvSpPr/>
              <p:nvPr/>
            </p:nvSpPr>
            <p:spPr>
              <a:xfrm>
                <a:off x="2286000" y="-956846"/>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22" name="Straight Arrow Connector 21"/>
              <p:cNvCxnSpPr>
                <a:stCxn id="21" idx="1"/>
              </p:cNvCxnSpPr>
              <p:nvPr/>
            </p:nvCxnSpPr>
            <p:spPr>
              <a:xfrm flipH="1">
                <a:off x="1295877" y="-787569"/>
                <a:ext cx="990123"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600200" y="-956846"/>
                <a:ext cx="3200400" cy="369332"/>
              </a:xfrm>
              <a:prstGeom prst="rect">
                <a:avLst/>
              </a:prstGeom>
            </p:spPr>
            <p:txBody>
              <a:bodyPr wrap="square">
                <a:spAutoFit/>
              </a:bodyPr>
              <a:lstStyle/>
              <a:p>
                <a:r>
                  <a:rPr lang="is-IS" b="1" dirty="0" smtClean="0">
                    <a:latin typeface="Consolas"/>
                    <a:cs typeface="Consolas"/>
                  </a:rPr>
                  <a:t>!</a:t>
                </a:r>
                <a:r>
                  <a:rPr lang="en-US" b="1" dirty="0" smtClean="0">
                    <a:latin typeface="Consolas"/>
                    <a:cs typeface="Consolas"/>
                  </a:rPr>
                  <a:t>D</a:t>
                </a:r>
                <a:r>
                  <a:rPr lang="is-IS" b="1" dirty="0" smtClean="0">
                    <a:latin typeface="Consolas"/>
                    <a:cs typeface="Consolas"/>
                  </a:rPr>
                  <a:t>umpMt </a:t>
                </a:r>
                <a:r>
                  <a:rPr lang="is-IS" b="1" dirty="0">
                    <a:latin typeface="Consolas"/>
                    <a:cs typeface="Consolas"/>
                  </a:rPr>
                  <a:t>-md 007a388c</a:t>
                </a:r>
                <a:endParaRPr lang="en-US" b="1" dirty="0">
                  <a:latin typeface="Consolas"/>
                  <a:cs typeface="Consolas"/>
                </a:endParaRPr>
              </a:p>
            </p:txBody>
          </p:sp>
          <p:cxnSp>
            <p:nvCxnSpPr>
              <p:cNvPr id="24" name="Straight Arrow Connector 23"/>
              <p:cNvCxnSpPr>
                <a:stCxn id="25" idx="2"/>
              </p:cNvCxnSpPr>
              <p:nvPr/>
            </p:nvCxnSpPr>
            <p:spPr>
              <a:xfrm flipH="1">
                <a:off x="609601" y="1820108"/>
                <a:ext cx="5346318" cy="3472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265969" y="1481554"/>
                <a:ext cx="3379899"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Method Descriptor Table</a:t>
                </a:r>
                <a:endParaRPr lang="en-US" sz="1600" b="1" dirty="0">
                  <a:solidFill>
                    <a:srgbClr val="1F497D"/>
                  </a:solidFill>
                  <a:latin typeface="Lucida Handwriting"/>
                  <a:cs typeface="Lucida Handwriting"/>
                </a:endParaRPr>
              </a:p>
            </p:txBody>
          </p:sp>
          <p:cxnSp>
            <p:nvCxnSpPr>
              <p:cNvPr id="26" name="Straight Arrow Connector 25"/>
              <p:cNvCxnSpPr>
                <a:stCxn id="27" idx="1"/>
              </p:cNvCxnSpPr>
              <p:nvPr/>
            </p:nvCxnSpPr>
            <p:spPr>
              <a:xfrm flipH="1" flipV="1">
                <a:off x="1447800" y="-347246"/>
                <a:ext cx="3962400"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10200" y="-347247"/>
                <a:ext cx="2186870" cy="338554"/>
              </a:xfrm>
              <a:prstGeom prst="rect">
                <a:avLst/>
              </a:prstGeom>
            </p:spPr>
            <p:txBody>
              <a:bodyPr wrap="none">
                <a:spAutoFit/>
              </a:bodyPr>
              <a:lstStyle/>
              <a:p>
                <a:r>
                  <a:rPr lang="en-US" sz="1600" b="1" dirty="0" err="1" smtClean="0">
                    <a:solidFill>
                      <a:srgbClr val="1F497D"/>
                    </a:solidFill>
                    <a:latin typeface="Lucida Handwriting"/>
                    <a:cs typeface="Lucida Handwriting"/>
                  </a:rPr>
                  <a:t>EEClass</a:t>
                </a:r>
                <a:r>
                  <a:rPr lang="en-US" sz="1600" b="1" dirty="0" smtClean="0">
                    <a:solidFill>
                      <a:srgbClr val="1F497D"/>
                    </a:solidFill>
                    <a:latin typeface="Lucida Handwriting"/>
                    <a:cs typeface="Lucida Handwriting"/>
                  </a:rPr>
                  <a:t> Pointer</a:t>
                </a:r>
                <a:endParaRPr lang="en-US" sz="1600" b="1" dirty="0">
                  <a:solidFill>
                    <a:srgbClr val="1F497D"/>
                  </a:solidFill>
                  <a:latin typeface="Lucida Handwriting"/>
                  <a:cs typeface="Lucida Handwriting"/>
                </a:endParaRPr>
              </a:p>
            </p:txBody>
          </p:sp>
          <p:cxnSp>
            <p:nvCxnSpPr>
              <p:cNvPr id="28" name="Straight Arrow Connector 27"/>
              <p:cNvCxnSpPr>
                <a:stCxn id="29" idx="2"/>
              </p:cNvCxnSpPr>
              <p:nvPr/>
            </p:nvCxnSpPr>
            <p:spPr>
              <a:xfrm flipH="1">
                <a:off x="5334001" y="2700754"/>
                <a:ext cx="1336801" cy="381000"/>
              </a:xfrm>
              <a:prstGeom prst="straightConnector1">
                <a:avLst/>
              </a:prstGeom>
              <a:ln>
                <a:solidFill>
                  <a:srgbClr val="9A1959"/>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284140" y="2362200"/>
                <a:ext cx="2773323" cy="338554"/>
              </a:xfrm>
              <a:prstGeom prst="rect">
                <a:avLst/>
              </a:prstGeom>
            </p:spPr>
            <p:txBody>
              <a:bodyPr wrap="none">
                <a:spAutoFit/>
              </a:bodyPr>
              <a:lstStyle/>
              <a:p>
                <a:pPr algn="ctr"/>
                <a:r>
                  <a:rPr lang="en-US" sz="1600" b="1" dirty="0" err="1" smtClean="0">
                    <a:solidFill>
                      <a:srgbClr val="1F497D"/>
                    </a:solidFill>
                    <a:latin typeface="Lucida Handwriting"/>
                    <a:cs typeface="Lucida Handwriting"/>
                  </a:rPr>
                  <a:t>PreJIT</a:t>
                </a:r>
                <a:r>
                  <a:rPr lang="en-US" sz="1600" b="1" dirty="0" smtClean="0">
                    <a:solidFill>
                      <a:srgbClr val="1F497D"/>
                    </a:solidFill>
                    <a:latin typeface="Lucida Handwriting"/>
                    <a:cs typeface="Lucida Handwriting"/>
                  </a:rPr>
                  <a:t> Compilation</a:t>
                </a:r>
                <a:endParaRPr lang="en-US" sz="1600" b="1" dirty="0">
                  <a:solidFill>
                    <a:srgbClr val="1F497D"/>
                  </a:solidFill>
                  <a:latin typeface="Lucida Handwriting"/>
                  <a:cs typeface="Lucida Handwriting"/>
                </a:endParaRPr>
              </a:p>
            </p:txBody>
          </p:sp>
        </p:grpSp>
        <p:sp>
          <p:nvSpPr>
            <p:cNvPr id="3" name="Rectangle 2"/>
            <p:cNvSpPr/>
            <p:nvPr/>
          </p:nvSpPr>
          <p:spPr bwMode="auto">
            <a:xfrm>
              <a:off x="2286000" y="4191000"/>
              <a:ext cx="4953000" cy="990600"/>
            </a:xfrm>
            <a:prstGeom prst="rect">
              <a:avLst/>
            </a:prstGeom>
            <a:noFill/>
            <a:ln w="28575" cmpd="sng">
              <a:solidFill>
                <a:schemeClr val="accent2">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43" name="Rectangle 42"/>
            <p:cNvSpPr/>
            <p:nvPr/>
          </p:nvSpPr>
          <p:spPr bwMode="auto">
            <a:xfrm>
              <a:off x="2286000" y="5715000"/>
              <a:ext cx="6172200" cy="533400"/>
            </a:xfrm>
            <a:prstGeom prst="rect">
              <a:avLst/>
            </a:prstGeom>
            <a:no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44" name="Rectangle 43"/>
            <p:cNvSpPr/>
            <p:nvPr/>
          </p:nvSpPr>
          <p:spPr bwMode="auto">
            <a:xfrm>
              <a:off x="2286000" y="5181600"/>
              <a:ext cx="4953000" cy="304800"/>
            </a:xfrm>
            <a:prstGeom prst="rect">
              <a:avLst/>
            </a:prstGeom>
            <a:no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46" name="Rectangle 45"/>
            <p:cNvSpPr/>
            <p:nvPr/>
          </p:nvSpPr>
          <p:spPr bwMode="auto">
            <a:xfrm>
              <a:off x="2286000" y="5486400"/>
              <a:ext cx="4953000" cy="228600"/>
            </a:xfrm>
            <a:prstGeom prst="rect">
              <a:avLst/>
            </a:prstGeom>
            <a:noFill/>
            <a:ln w="28575" cmpd="sng">
              <a:solidFill>
                <a:schemeClr val="accent6">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cxnSp>
          <p:nvCxnSpPr>
            <p:cNvPr id="47" name="Straight Arrow Connector 46"/>
            <p:cNvCxnSpPr/>
            <p:nvPr/>
          </p:nvCxnSpPr>
          <p:spPr>
            <a:xfrm flipH="1">
              <a:off x="7086600" y="5105400"/>
              <a:ext cx="1524000" cy="533400"/>
            </a:xfrm>
            <a:prstGeom prst="straightConnector1">
              <a:avLst/>
            </a:prstGeom>
            <a:ln>
              <a:solidFill>
                <a:srgbClr val="E46C0A"/>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435822" y="4724400"/>
              <a:ext cx="2375523"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JIT Compilation</a:t>
              </a:r>
              <a:endParaRPr lang="en-US" sz="1600" b="1" dirty="0">
                <a:solidFill>
                  <a:srgbClr val="1F497D"/>
                </a:solidFill>
                <a:latin typeface="Lucida Handwriting"/>
                <a:cs typeface="Lucida Handwriting"/>
              </a:endParaRPr>
            </a:p>
          </p:txBody>
        </p:sp>
        <p:cxnSp>
          <p:nvCxnSpPr>
            <p:cNvPr id="57" name="Straight Arrow Connector 56"/>
            <p:cNvCxnSpPr>
              <a:stCxn id="58" idx="2"/>
            </p:cNvCxnSpPr>
            <p:nvPr/>
          </p:nvCxnSpPr>
          <p:spPr>
            <a:xfrm flipH="1">
              <a:off x="2438403" y="2853154"/>
              <a:ext cx="5574917"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309264" y="2514600"/>
              <a:ext cx="3408112"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Number of slot in </a:t>
              </a:r>
              <a:r>
                <a:rPr lang="en-US" sz="1600" b="1" dirty="0" err="1" smtClean="0">
                  <a:solidFill>
                    <a:srgbClr val="1F497D"/>
                  </a:solidFill>
                  <a:latin typeface="Lucida Handwriting"/>
                  <a:cs typeface="Lucida Handwriting"/>
                </a:rPr>
                <a:t>VTable</a:t>
              </a:r>
              <a:endParaRPr lang="en-US" sz="1600" b="1" dirty="0">
                <a:solidFill>
                  <a:srgbClr val="1F497D"/>
                </a:solidFill>
                <a:latin typeface="Lucida Handwriting"/>
                <a:cs typeface="Lucida Handwriting"/>
              </a:endParaRPr>
            </a:p>
          </p:txBody>
        </p:sp>
      </p:grpSp>
      <p:sp>
        <p:nvSpPr>
          <p:cNvPr id="64" name="Rectangle 63"/>
          <p:cNvSpPr/>
          <p:nvPr/>
        </p:nvSpPr>
        <p:spPr>
          <a:xfrm>
            <a:off x="138545" y="6172200"/>
            <a:ext cx="8728364" cy="646331"/>
          </a:xfrm>
          <a:prstGeom prst="rect">
            <a:avLst/>
          </a:prstGeom>
        </p:spPr>
        <p:txBody>
          <a:bodyPr wrap="square">
            <a:spAutoFit/>
          </a:bodyPr>
          <a:lstStyle/>
          <a:p>
            <a:r>
              <a:rPr lang="en-US" dirty="0">
                <a:hlinkClick r:id="rId4"/>
              </a:rPr>
              <a:t>http://blogs.telerik.com/justteam/posts/13-05-28/understanding-net-just-in-time-</a:t>
            </a:r>
            <a:r>
              <a:rPr lang="en-US" dirty="0" smtClean="0">
                <a:hlinkClick r:id="rId4"/>
              </a:rPr>
              <a:t>compilation</a:t>
            </a:r>
            <a:r>
              <a:rPr lang="en-US" dirty="0" smtClean="0"/>
              <a:t> </a:t>
            </a:r>
          </a:p>
        </p:txBody>
      </p:sp>
    </p:spTree>
    <p:extLst>
      <p:ext uri="{BB962C8B-B14F-4D97-AF65-F5344CB8AC3E}">
        <p14:creationId xmlns:p14="http://schemas.microsoft.com/office/powerpoint/2010/main" val="4044174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a:spLocks noGrp="1"/>
          </p:cNvSpPr>
          <p:nvPr>
            <p:ph type="title"/>
          </p:nvPr>
        </p:nvSpPr>
        <p:spPr>
          <a:xfrm>
            <a:off x="226953" y="179344"/>
            <a:ext cx="8639955" cy="354057"/>
          </a:xfrm>
        </p:spPr>
        <p:txBody>
          <a:bodyPr/>
          <a:lstStyle/>
          <a:p>
            <a:r>
              <a:rPr lang="ru-RU" dirty="0" smtClean="0"/>
              <a:t>Таблица методов</a:t>
            </a:r>
            <a:endParaRPr lang="en-US" dirty="0"/>
          </a:p>
        </p:txBody>
      </p:sp>
      <p:pic>
        <p:nvPicPr>
          <p:cNvPr id="4" name="Picture 3"/>
          <p:cNvPicPr>
            <a:picLocks noChangeAspect="1"/>
          </p:cNvPicPr>
          <p:nvPr/>
        </p:nvPicPr>
        <p:blipFill>
          <a:blip r:embed="rId3"/>
          <a:stretch>
            <a:fillRect/>
          </a:stretch>
        </p:blipFill>
        <p:spPr>
          <a:xfrm>
            <a:off x="346364" y="1295400"/>
            <a:ext cx="4445000" cy="2222500"/>
          </a:xfrm>
          <a:prstGeom prst="rect">
            <a:avLst/>
          </a:prstGeom>
          <a:ln>
            <a:solidFill>
              <a:schemeClr val="tx2"/>
            </a:solidFill>
          </a:ln>
          <a:effectLst>
            <a:outerShdw blurRad="50800" dist="38100" dir="2700000" algn="tl" rotWithShape="0">
              <a:srgbClr val="000000">
                <a:alpha val="43000"/>
              </a:srgbClr>
            </a:outerShdw>
          </a:effectLst>
        </p:spPr>
      </p:pic>
      <p:sp>
        <p:nvSpPr>
          <p:cNvPr id="5" name="Rectangle 4"/>
          <p:cNvSpPr/>
          <p:nvPr/>
        </p:nvSpPr>
        <p:spPr>
          <a:xfrm>
            <a:off x="346364" y="838200"/>
            <a:ext cx="2215270"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DumpMD</a:t>
            </a:r>
            <a:r>
              <a:rPr lang="en-US" b="1" dirty="0">
                <a:latin typeface="Consolas"/>
                <a:cs typeface="Consolas"/>
              </a:rPr>
              <a:t> 73a2612c</a:t>
            </a:r>
          </a:p>
        </p:txBody>
      </p:sp>
      <p:sp>
        <p:nvSpPr>
          <p:cNvPr id="31" name="Rectangle 30"/>
          <p:cNvSpPr/>
          <p:nvPr/>
        </p:nvSpPr>
        <p:spPr>
          <a:xfrm>
            <a:off x="3325091" y="838200"/>
            <a:ext cx="321370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32" name="Straight Arrow Connector 31"/>
          <p:cNvCxnSpPr>
            <a:stCxn id="31" idx="1"/>
          </p:cNvCxnSpPr>
          <p:nvPr/>
        </p:nvCxnSpPr>
        <p:spPr>
          <a:xfrm flipH="1">
            <a:off x="2424979" y="10074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46364" y="3581400"/>
            <a:ext cx="2215270"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DumpMD</a:t>
            </a:r>
            <a:r>
              <a:rPr lang="en-US" b="1" dirty="0">
                <a:latin typeface="Consolas"/>
                <a:cs typeface="Consolas"/>
              </a:rPr>
              <a:t> 007a3858</a:t>
            </a:r>
          </a:p>
        </p:txBody>
      </p:sp>
      <p:sp>
        <p:nvSpPr>
          <p:cNvPr id="33" name="Rectangle 32"/>
          <p:cNvSpPr/>
          <p:nvPr/>
        </p:nvSpPr>
        <p:spPr>
          <a:xfrm>
            <a:off x="3325091" y="3657600"/>
            <a:ext cx="321370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34" name="Straight Arrow Connector 33"/>
          <p:cNvCxnSpPr>
            <a:stCxn id="33" idx="1"/>
          </p:cNvCxnSpPr>
          <p:nvPr/>
        </p:nvCxnSpPr>
        <p:spPr>
          <a:xfrm flipH="1">
            <a:off x="2424979" y="38268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stretch>
            <a:fillRect/>
          </a:stretch>
        </p:blipFill>
        <p:spPr>
          <a:xfrm>
            <a:off x="346363" y="4114800"/>
            <a:ext cx="3775364" cy="2311400"/>
          </a:xfrm>
          <a:prstGeom prst="rect">
            <a:avLst/>
          </a:prstGeom>
          <a:ln>
            <a:solidFill>
              <a:schemeClr val="tx2"/>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297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Windows </a:t>
            </a:r>
            <a:r>
              <a:rPr lang="ru-RU" dirty="0" smtClean="0"/>
              <a:t>приложение как хост для </a:t>
            </a:r>
            <a:r>
              <a:rPr lang="en-US" dirty="0" smtClean="0"/>
              <a:t>CLR</a:t>
            </a:r>
            <a:endParaRPr lang="en-US" dirty="0"/>
          </a:p>
        </p:txBody>
      </p:sp>
      <p:pic>
        <p:nvPicPr>
          <p:cNvPr id="86" name="Picture 85"/>
          <p:cNvPicPr>
            <a:picLocks noChangeAspect="1"/>
          </p:cNvPicPr>
          <p:nvPr/>
        </p:nvPicPr>
        <p:blipFill>
          <a:blip r:embed="rId3"/>
          <a:stretch>
            <a:fillRect/>
          </a:stretch>
        </p:blipFill>
        <p:spPr>
          <a:xfrm>
            <a:off x="553566" y="762000"/>
            <a:ext cx="8108101" cy="5927239"/>
          </a:xfrm>
          <a:prstGeom prst="rect">
            <a:avLst/>
          </a:prstGeom>
        </p:spPr>
      </p:pic>
    </p:spTree>
    <p:extLst>
      <p:ext uri="{BB962C8B-B14F-4D97-AF65-F5344CB8AC3E}">
        <p14:creationId xmlns:p14="http://schemas.microsoft.com/office/powerpoint/2010/main" val="2499487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7455" y="838200"/>
            <a:ext cx="4847395" cy="5778309"/>
          </a:xfrm>
          <a:prstGeom prst="rect">
            <a:avLst/>
          </a:prstGeom>
        </p:spPr>
      </p:pic>
      <p:sp>
        <p:nvSpPr>
          <p:cNvPr id="7" name="Title 1"/>
          <p:cNvSpPr>
            <a:spLocks noGrp="1"/>
          </p:cNvSpPr>
          <p:nvPr>
            <p:ph type="title"/>
          </p:nvPr>
        </p:nvSpPr>
        <p:spPr>
          <a:xfrm>
            <a:off x="226953" y="179344"/>
            <a:ext cx="8639955" cy="354057"/>
          </a:xfrm>
        </p:spPr>
        <p:txBody>
          <a:bodyPr/>
          <a:lstStyle/>
          <a:p>
            <a:r>
              <a:rPr lang="ru-RU" dirty="0" smtClean="0"/>
              <a:t>Виды компиляции.</a:t>
            </a:r>
            <a:r>
              <a:rPr lang="ru-RU" dirty="0"/>
              <a:t> </a:t>
            </a:r>
            <a:r>
              <a:rPr lang="ru-RU" dirty="0" smtClean="0"/>
              <a:t>JIT</a:t>
            </a:r>
            <a:r>
              <a:rPr lang="ru-RU" dirty="0"/>
              <a:t>-компиляция</a:t>
            </a:r>
            <a:endParaRPr lang="en-US" dirty="0"/>
          </a:p>
        </p:txBody>
      </p:sp>
    </p:spTree>
    <p:extLst>
      <p:ext uri="{BB962C8B-B14F-4D97-AF65-F5344CB8AC3E}">
        <p14:creationId xmlns:p14="http://schemas.microsoft.com/office/powerpoint/2010/main" val="3977948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ru-RU" dirty="0"/>
              <a:t>Виды </a:t>
            </a:r>
            <a:r>
              <a:rPr lang="ru-RU" dirty="0" smtClean="0"/>
              <a:t>компиляции. </a:t>
            </a:r>
            <a:r>
              <a:rPr lang="ru-RU" dirty="0" err="1" smtClean="0"/>
              <a:t>Pre</a:t>
            </a:r>
            <a:r>
              <a:rPr lang="ru-RU" dirty="0"/>
              <a:t>-</a:t>
            </a:r>
            <a:r>
              <a:rPr lang="ru-RU" dirty="0" smtClean="0"/>
              <a:t>JIT</a:t>
            </a:r>
            <a:r>
              <a:rPr lang="ru-RU" dirty="0"/>
              <a:t>-</a:t>
            </a:r>
            <a:r>
              <a:rPr lang="ru-RU" dirty="0" smtClean="0"/>
              <a:t>компиляция</a:t>
            </a:r>
            <a:endParaRPr lang="en-US" dirty="0"/>
          </a:p>
        </p:txBody>
      </p:sp>
      <p:pic>
        <p:nvPicPr>
          <p:cNvPr id="2" name="Picture 1"/>
          <p:cNvPicPr>
            <a:picLocks noChangeAspect="1"/>
          </p:cNvPicPr>
          <p:nvPr/>
        </p:nvPicPr>
        <p:blipFill>
          <a:blip r:embed="rId2"/>
          <a:stretch>
            <a:fillRect/>
          </a:stretch>
        </p:blipFill>
        <p:spPr>
          <a:xfrm>
            <a:off x="2493818" y="758112"/>
            <a:ext cx="4169402" cy="5718888"/>
          </a:xfrm>
          <a:prstGeom prst="rect">
            <a:avLst/>
          </a:prstGeom>
        </p:spPr>
      </p:pic>
    </p:spTree>
    <p:extLst>
      <p:ext uri="{BB962C8B-B14F-4D97-AF65-F5344CB8AC3E}">
        <p14:creationId xmlns:p14="http://schemas.microsoft.com/office/powerpoint/2010/main" val="606690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ru-RU" dirty="0"/>
              <a:t>Виды </a:t>
            </a:r>
            <a:r>
              <a:rPr lang="ru-RU" dirty="0" smtClean="0"/>
              <a:t>компиляции. </a:t>
            </a:r>
            <a:r>
              <a:rPr lang="en-US" dirty="0" err="1" smtClean="0"/>
              <a:t>Econo</a:t>
            </a:r>
            <a:r>
              <a:rPr lang="ru-RU" dirty="0" smtClean="0"/>
              <a:t>-</a:t>
            </a:r>
            <a:r>
              <a:rPr lang="en-US" dirty="0" smtClean="0"/>
              <a:t>JIT</a:t>
            </a:r>
            <a:r>
              <a:rPr lang="ru-RU" dirty="0" smtClean="0"/>
              <a:t>-компиляция</a:t>
            </a:r>
            <a:endParaRPr lang="en-US" dirty="0"/>
          </a:p>
        </p:txBody>
      </p:sp>
      <p:pic>
        <p:nvPicPr>
          <p:cNvPr id="3" name="Picture 2"/>
          <p:cNvPicPr>
            <a:picLocks noChangeAspect="1"/>
          </p:cNvPicPr>
          <p:nvPr/>
        </p:nvPicPr>
        <p:blipFill>
          <a:blip r:embed="rId3"/>
          <a:stretch>
            <a:fillRect/>
          </a:stretch>
        </p:blipFill>
        <p:spPr>
          <a:xfrm>
            <a:off x="2008909" y="685800"/>
            <a:ext cx="4977818" cy="5943600"/>
          </a:xfrm>
          <a:prstGeom prst="rect">
            <a:avLst/>
          </a:prstGeom>
        </p:spPr>
      </p:pic>
    </p:spTree>
    <p:extLst>
      <p:ext uri="{BB962C8B-B14F-4D97-AF65-F5344CB8AC3E}">
        <p14:creationId xmlns:p14="http://schemas.microsoft.com/office/powerpoint/2010/main" val="3359100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en-US" dirty="0" smtClean="0"/>
              <a:t>Execution Engine Class (</a:t>
            </a:r>
            <a:r>
              <a:rPr lang="en-US" dirty="0" err="1" smtClean="0"/>
              <a:t>EEClass</a:t>
            </a:r>
            <a:r>
              <a:rPr lang="en-US" dirty="0" smtClean="0"/>
              <a:t>)</a:t>
            </a:r>
            <a:endParaRPr lang="en-US" dirty="0"/>
          </a:p>
        </p:txBody>
      </p:sp>
      <p:pic>
        <p:nvPicPr>
          <p:cNvPr id="6" name="Picture 5"/>
          <p:cNvPicPr>
            <a:picLocks noChangeAspect="1"/>
          </p:cNvPicPr>
          <p:nvPr/>
        </p:nvPicPr>
        <p:blipFill>
          <a:blip r:embed="rId2"/>
          <a:stretch>
            <a:fillRect/>
          </a:stretch>
        </p:blipFill>
        <p:spPr>
          <a:xfrm>
            <a:off x="277091" y="1600199"/>
            <a:ext cx="8659091" cy="4145901"/>
          </a:xfrm>
          <a:prstGeom prst="rect">
            <a:avLst/>
          </a:prstGeom>
          <a:ln>
            <a:solidFill>
              <a:schemeClr val="tx2"/>
            </a:solidFill>
          </a:ln>
          <a:effectLst>
            <a:outerShdw blurRad="50800" dist="38100" dir="2700000" algn="tl" rotWithShape="0">
              <a:srgbClr val="000000">
                <a:alpha val="43000"/>
              </a:srgbClr>
            </a:outerShdw>
          </a:effectLst>
        </p:spPr>
      </p:pic>
      <p:sp>
        <p:nvSpPr>
          <p:cNvPr id="9" name="Rectangle 8"/>
          <p:cNvSpPr/>
          <p:nvPr/>
        </p:nvSpPr>
        <p:spPr>
          <a:xfrm>
            <a:off x="3740727" y="990600"/>
            <a:ext cx="3213700" cy="338554"/>
          </a:xfrm>
          <a:prstGeom prst="rect">
            <a:avLst/>
          </a:prstGeom>
          <a:ln>
            <a:noFill/>
          </a:ln>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10" name="Straight Arrow Connector 9"/>
          <p:cNvCxnSpPr>
            <a:stCxn id="9" idx="1"/>
          </p:cNvCxnSpPr>
          <p:nvPr/>
        </p:nvCxnSpPr>
        <p:spPr>
          <a:xfrm flipH="1">
            <a:off x="2840615" y="11598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7818" y="990600"/>
            <a:ext cx="2909455" cy="369332"/>
          </a:xfrm>
          <a:prstGeom prst="rect">
            <a:avLst/>
          </a:prstGeom>
          <a:ln>
            <a:solidFill>
              <a:srgbClr val="FFFFFF"/>
            </a:solidFill>
          </a:ln>
        </p:spPr>
        <p:txBody>
          <a:bodyPr wrap="square">
            <a:spAutoFit/>
          </a:bodyPr>
          <a:lstStyle/>
          <a:p>
            <a:endParaRPr lang="en-US" dirty="0">
              <a:latin typeface="Consolas"/>
              <a:cs typeface="Consolas"/>
            </a:endParaRPr>
          </a:p>
        </p:txBody>
      </p:sp>
      <p:cxnSp>
        <p:nvCxnSpPr>
          <p:cNvPr id="12" name="Straight Arrow Connector 11"/>
          <p:cNvCxnSpPr/>
          <p:nvPr/>
        </p:nvCxnSpPr>
        <p:spPr>
          <a:xfrm flipH="1">
            <a:off x="2770909" y="3429000"/>
            <a:ext cx="3948545" cy="762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472721" y="3200400"/>
            <a:ext cx="2380139" cy="338554"/>
          </a:xfrm>
          <a:prstGeom prst="rect">
            <a:avLst/>
          </a:prstGeom>
          <a:ln>
            <a:noFill/>
          </a:ln>
        </p:spPr>
        <p:txBody>
          <a:bodyPr wrap="none">
            <a:spAutoFit/>
          </a:bodyPr>
          <a:lstStyle/>
          <a:p>
            <a:pPr algn="ctr"/>
            <a:r>
              <a:rPr lang="en-US" sz="1600" b="1" dirty="0" smtClean="0">
                <a:solidFill>
                  <a:srgbClr val="1F497D"/>
                </a:solidFill>
                <a:latin typeface="Lucida Handwriting"/>
                <a:cs typeface="Lucida Handwriting"/>
              </a:rPr>
              <a:t>Total Method Slots</a:t>
            </a:r>
            <a:endParaRPr lang="en-US" sz="1600" b="1" dirty="0">
              <a:solidFill>
                <a:srgbClr val="1F497D"/>
              </a:solidFill>
              <a:latin typeface="Lucida Handwriting"/>
              <a:cs typeface="Lucida Handwriting"/>
            </a:endParaRPr>
          </a:p>
        </p:txBody>
      </p:sp>
      <p:cxnSp>
        <p:nvCxnSpPr>
          <p:cNvPr id="16" name="Straight Arrow Connector 15"/>
          <p:cNvCxnSpPr>
            <a:stCxn id="17" idx="1"/>
          </p:cNvCxnSpPr>
          <p:nvPr/>
        </p:nvCxnSpPr>
        <p:spPr>
          <a:xfrm flipH="1">
            <a:off x="3117274" y="3826877"/>
            <a:ext cx="2624831" cy="4403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742105" y="3657600"/>
            <a:ext cx="3213700" cy="338554"/>
          </a:xfrm>
          <a:prstGeom prst="rect">
            <a:avLst/>
          </a:prstGeom>
          <a:ln>
            <a:noFill/>
          </a:ln>
        </p:spPr>
        <p:txBody>
          <a:bodyPr wrap="none">
            <a:spAutoFit/>
          </a:bodyPr>
          <a:lstStyle/>
          <a:p>
            <a:pPr algn="ctr"/>
            <a:r>
              <a:rPr lang="en-US" sz="1600" b="1" dirty="0" smtClean="0">
                <a:solidFill>
                  <a:srgbClr val="1F497D"/>
                </a:solidFill>
                <a:latin typeface="Lucida Handwriting"/>
                <a:cs typeface="Lucida Handwriting"/>
              </a:rPr>
              <a:t>Number of instance fields</a:t>
            </a:r>
          </a:p>
        </p:txBody>
      </p:sp>
      <p:cxnSp>
        <p:nvCxnSpPr>
          <p:cNvPr id="22" name="Straight Arrow Connector 21"/>
          <p:cNvCxnSpPr>
            <a:stCxn id="23" idx="1"/>
          </p:cNvCxnSpPr>
          <p:nvPr/>
        </p:nvCxnSpPr>
        <p:spPr>
          <a:xfrm flipH="1">
            <a:off x="3048003" y="4360277"/>
            <a:ext cx="3087214" cy="1355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135217" y="4191000"/>
            <a:ext cx="2854628" cy="338554"/>
          </a:xfrm>
          <a:prstGeom prst="rect">
            <a:avLst/>
          </a:prstGeom>
        </p:spPr>
        <p:txBody>
          <a:bodyPr wrap="none">
            <a:spAutoFit/>
          </a:bodyPr>
          <a:lstStyle/>
          <a:p>
            <a:pPr algn="ctr"/>
            <a:r>
              <a:rPr lang="en-US" sz="1600" b="1" dirty="0">
                <a:solidFill>
                  <a:srgbClr val="1F497D"/>
                </a:solidFill>
                <a:latin typeface="Lucida Handwriting"/>
                <a:cs typeface="Lucida Handwriting"/>
              </a:rPr>
              <a:t>Number of </a:t>
            </a:r>
            <a:r>
              <a:rPr lang="en-US" sz="1600" b="1" dirty="0" smtClean="0">
                <a:solidFill>
                  <a:srgbClr val="1F497D"/>
                </a:solidFill>
                <a:latin typeface="Lucida Handwriting"/>
                <a:cs typeface="Lucida Handwriting"/>
              </a:rPr>
              <a:t>static fields</a:t>
            </a:r>
            <a:endParaRPr lang="en-US" sz="1600" b="1" dirty="0">
              <a:solidFill>
                <a:srgbClr val="1F497D"/>
              </a:solidFill>
              <a:latin typeface="Lucida Handwriting"/>
              <a:cs typeface="Lucida Handwriting"/>
            </a:endParaRPr>
          </a:p>
        </p:txBody>
      </p:sp>
      <p:cxnSp>
        <p:nvCxnSpPr>
          <p:cNvPr id="24" name="Straight Arrow Connector 23"/>
          <p:cNvCxnSpPr/>
          <p:nvPr/>
        </p:nvCxnSpPr>
        <p:spPr>
          <a:xfrm flipH="1">
            <a:off x="2355273" y="2667000"/>
            <a:ext cx="3740727" cy="6096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840183" y="2514600"/>
            <a:ext cx="3098284"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Number of slot in </a:t>
            </a:r>
            <a:r>
              <a:rPr lang="en-US" sz="1600" b="1" dirty="0" err="1" smtClean="0">
                <a:solidFill>
                  <a:srgbClr val="1F497D"/>
                </a:solidFill>
                <a:latin typeface="Lucida Handwriting"/>
                <a:cs typeface="Lucida Handwriting"/>
              </a:rPr>
              <a:t>VTable</a:t>
            </a:r>
            <a:endParaRPr lang="en-US" sz="1600" b="1" dirty="0">
              <a:solidFill>
                <a:srgbClr val="1F497D"/>
              </a:solidFill>
              <a:latin typeface="Lucida Handwriting"/>
              <a:cs typeface="Lucida Handwriting"/>
            </a:endParaRPr>
          </a:p>
        </p:txBody>
      </p:sp>
      <p:sp>
        <p:nvSpPr>
          <p:cNvPr id="40" name="Rectangle 39"/>
          <p:cNvSpPr/>
          <p:nvPr/>
        </p:nvSpPr>
        <p:spPr>
          <a:xfrm>
            <a:off x="346364" y="1066800"/>
            <a:ext cx="2596008"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DumpClass</a:t>
            </a:r>
            <a:r>
              <a:rPr lang="en-US" b="1" dirty="0">
                <a:latin typeface="Consolas"/>
                <a:cs typeface="Consolas"/>
              </a:rPr>
              <a:t> 007a1328</a:t>
            </a:r>
          </a:p>
        </p:txBody>
      </p:sp>
    </p:spTree>
    <p:extLst>
      <p:ext uri="{BB962C8B-B14F-4D97-AF65-F5344CB8AC3E}">
        <p14:creationId xmlns:p14="http://schemas.microsoft.com/office/powerpoint/2010/main" val="2008230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a:off x="429500" y="533400"/>
            <a:ext cx="8419419" cy="6184198"/>
            <a:chOff x="240693" y="152400"/>
            <a:chExt cx="9741035" cy="6642287"/>
          </a:xfrm>
        </p:grpSpPr>
        <p:sp>
          <p:nvSpPr>
            <p:cNvPr id="6" name="Rectangle 5"/>
            <p:cNvSpPr/>
            <p:nvPr/>
          </p:nvSpPr>
          <p:spPr bwMode="auto">
            <a:xfrm>
              <a:off x="304800" y="990600"/>
              <a:ext cx="1981200" cy="1600200"/>
            </a:xfrm>
            <a:prstGeom prst="rect">
              <a:avLst/>
            </a:prstGeom>
            <a:solidFill>
              <a:srgbClr val="FFFF00"/>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44" name="TextBox 43"/>
            <p:cNvSpPr txBox="1"/>
            <p:nvPr/>
          </p:nvSpPr>
          <p:spPr>
            <a:xfrm>
              <a:off x="379808" y="228600"/>
              <a:ext cx="2264132" cy="628093"/>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a:t>
              </a:r>
              <a:r>
                <a:rPr lang="en-US" sz="1600" b="1" dirty="0" smtClean="0">
                  <a:solidFill>
                    <a:srgbClr val="1F497D"/>
                  </a:solidFill>
                  <a:latin typeface="Lucida Handwriting"/>
                  <a:cs typeface="Lucida Handwriting"/>
                </a:rPr>
                <a:t>Class</a:t>
              </a:r>
            </a:p>
            <a:p>
              <a:pPr algn="ctr"/>
              <a:r>
                <a:rPr lang="en-US" sz="1600" b="1" dirty="0" smtClean="0">
                  <a:solidFill>
                    <a:srgbClr val="1F497D"/>
                  </a:solidFill>
                  <a:latin typeface="Lucida Handwriting"/>
                  <a:cs typeface="Lucida Handwriting"/>
                </a:rPr>
                <a:t> </a:t>
              </a:r>
              <a:r>
                <a:rPr lang="en-US" sz="1600" b="1" dirty="0">
                  <a:solidFill>
                    <a:srgbClr val="1F497D"/>
                  </a:solidFill>
                  <a:latin typeface="Lucida Handwriting"/>
                  <a:cs typeface="Lucida Handwriting"/>
                </a:rPr>
                <a:t>Instance </a:t>
              </a:r>
            </a:p>
          </p:txBody>
        </p:sp>
        <p:sp>
          <p:nvSpPr>
            <p:cNvPr id="10" name="TextBox 9"/>
            <p:cNvSpPr txBox="1"/>
            <p:nvPr/>
          </p:nvSpPr>
          <p:spPr>
            <a:xfrm>
              <a:off x="2468759" y="561622"/>
              <a:ext cx="713499"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-12</a:t>
              </a:r>
              <a:endParaRPr lang="en-US" sz="1600" b="1" dirty="0">
                <a:solidFill>
                  <a:srgbClr val="1F497D"/>
                </a:solidFill>
                <a:latin typeface="Lucida Handwriting"/>
                <a:cs typeface="Lucida Handwriting"/>
              </a:endParaRPr>
            </a:p>
          </p:txBody>
        </p:sp>
        <p:sp>
          <p:nvSpPr>
            <p:cNvPr id="41" name="Rectangle 40"/>
            <p:cNvSpPr/>
            <p:nvPr/>
          </p:nvSpPr>
          <p:spPr>
            <a:xfrm>
              <a:off x="3099289" y="152400"/>
              <a:ext cx="3421422" cy="363632"/>
            </a:xfrm>
            <a:prstGeom prst="rect">
              <a:avLst/>
            </a:prstGeom>
            <a:noFill/>
            <a:ln>
              <a:noFill/>
            </a:ln>
          </p:spPr>
          <p:txBody>
            <a:bodyPr wrap="none">
              <a:spAutoFit/>
            </a:bodyPr>
            <a:lstStyle/>
            <a:p>
              <a:pPr lvl="0"/>
              <a:r>
                <a:rPr lang="en-US" sz="1600" b="1" dirty="0">
                  <a:solidFill>
                    <a:srgbClr val="1F497D"/>
                  </a:solidFill>
                  <a:latin typeface="Lucida Handwriting"/>
                  <a:cs typeface="Lucida Handwriting"/>
                </a:rPr>
                <a:t>Employee </a:t>
              </a:r>
              <a:r>
                <a:rPr lang="en-US" sz="1600" b="1" dirty="0" smtClean="0">
                  <a:solidFill>
                    <a:srgbClr val="1F497D"/>
                  </a:solidFill>
                  <a:latin typeface="Lucida Handwriting"/>
                  <a:cs typeface="Lucida Handwriting"/>
                </a:rPr>
                <a:t>Method Table</a:t>
              </a:r>
              <a:r>
                <a:rPr lang="ru-RU" sz="1600" b="1" dirty="0" smtClean="0">
                  <a:solidFill>
                    <a:srgbClr val="1F497D"/>
                  </a:solidFill>
                  <a:latin typeface="Lucida Handwriting"/>
                  <a:cs typeface="Lucida Handwriting"/>
                </a:rPr>
                <a:t> </a:t>
              </a:r>
              <a:endParaRPr lang="en-US" sz="1600" b="1" dirty="0">
                <a:solidFill>
                  <a:srgbClr val="1F497D"/>
                </a:solidFill>
                <a:latin typeface="Lucida Handwriting"/>
                <a:cs typeface="Lucida Handwriting"/>
              </a:endParaRPr>
            </a:p>
          </p:txBody>
        </p:sp>
        <p:sp>
          <p:nvSpPr>
            <p:cNvPr id="32" name="Rectangle 31"/>
            <p:cNvSpPr/>
            <p:nvPr/>
          </p:nvSpPr>
          <p:spPr bwMode="auto">
            <a:xfrm>
              <a:off x="3099289" y="685800"/>
              <a:ext cx="2895600" cy="5562600"/>
            </a:xfrm>
            <a:prstGeom prst="rect">
              <a:avLst/>
            </a:prstGeom>
            <a:solidFill>
              <a:schemeClr val="accent1">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3" name="Rectangle 2"/>
            <p:cNvSpPr/>
            <p:nvPr/>
          </p:nvSpPr>
          <p:spPr>
            <a:xfrm>
              <a:off x="240693" y="1066800"/>
              <a:ext cx="2068284" cy="396690"/>
            </a:xfrm>
            <a:prstGeom prst="rect">
              <a:avLst/>
            </a:prstGeom>
          </p:spPr>
          <p:txBody>
            <a:bodyPr wrap="none">
              <a:spAutoFit/>
            </a:bodyPr>
            <a:lstStyle/>
            <a:p>
              <a:pPr algn="ctr"/>
              <a:r>
                <a:rPr lang="en-US" b="1" dirty="0">
                  <a:latin typeface="+mn-lt"/>
                </a:rPr>
                <a:t>Sync Block Index</a:t>
              </a:r>
            </a:p>
          </p:txBody>
        </p:sp>
        <p:sp>
          <p:nvSpPr>
            <p:cNvPr id="4" name="Rectangle 3"/>
            <p:cNvSpPr/>
            <p:nvPr/>
          </p:nvSpPr>
          <p:spPr>
            <a:xfrm>
              <a:off x="501229" y="1611868"/>
              <a:ext cx="1597498" cy="396690"/>
            </a:xfrm>
            <a:prstGeom prst="rect">
              <a:avLst/>
            </a:prstGeom>
          </p:spPr>
          <p:txBody>
            <a:bodyPr wrap="none">
              <a:spAutoFit/>
            </a:bodyPr>
            <a:lstStyle/>
            <a:p>
              <a:pPr algn="ctr"/>
              <a:r>
                <a:rPr lang="en-US" b="1" dirty="0">
                  <a:latin typeface="+mn-lt"/>
                </a:rPr>
                <a:t>Type Handle </a:t>
              </a:r>
            </a:p>
          </p:txBody>
        </p:sp>
        <p:sp>
          <p:nvSpPr>
            <p:cNvPr id="42" name="Rectangle 41"/>
            <p:cNvSpPr/>
            <p:nvPr/>
          </p:nvSpPr>
          <p:spPr>
            <a:xfrm>
              <a:off x="371640" y="2145268"/>
              <a:ext cx="1806926" cy="396690"/>
            </a:xfrm>
            <a:prstGeom prst="rect">
              <a:avLst/>
            </a:prstGeom>
          </p:spPr>
          <p:txBody>
            <a:bodyPr wrap="none">
              <a:spAutoFit/>
            </a:bodyPr>
            <a:lstStyle/>
            <a:p>
              <a:pPr algn="ctr"/>
              <a:r>
                <a:rPr lang="en-US" b="1" dirty="0" smtClean="0">
                  <a:latin typeface="+mn-lt"/>
                </a:rPr>
                <a:t>Instance fields</a:t>
              </a:r>
              <a:endParaRPr lang="en-US" b="1" dirty="0">
                <a:latin typeface="+mn-lt"/>
              </a:endParaRPr>
            </a:p>
          </p:txBody>
        </p:sp>
        <p:cxnSp>
          <p:nvCxnSpPr>
            <p:cNvPr id="11" name="Straight Connector 10"/>
            <p:cNvCxnSpPr/>
            <p:nvPr/>
          </p:nvCxnSpPr>
          <p:spPr>
            <a:xfrm>
              <a:off x="304800" y="1524000"/>
              <a:ext cx="19812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04800" y="2057400"/>
              <a:ext cx="19812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099288" y="2971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099288" y="1143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099288" y="16002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099288" y="20574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099288" y="25146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099288" y="3429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242288" y="1143000"/>
              <a:ext cx="766826" cy="396690"/>
            </a:xfrm>
            <a:prstGeom prst="rect">
              <a:avLst/>
            </a:prstGeom>
          </p:spPr>
          <p:txBody>
            <a:bodyPr wrap="none">
              <a:spAutoFit/>
            </a:bodyPr>
            <a:lstStyle/>
            <a:p>
              <a:r>
                <a:rPr lang="en-US" b="1" dirty="0">
                  <a:latin typeface="+mn-lt"/>
                </a:rPr>
                <a:t>Flags</a:t>
              </a:r>
            </a:p>
          </p:txBody>
        </p:sp>
        <p:sp>
          <p:nvSpPr>
            <p:cNvPr id="59" name="Rectangle 58"/>
            <p:cNvSpPr/>
            <p:nvPr/>
          </p:nvSpPr>
          <p:spPr>
            <a:xfrm>
              <a:off x="3708888" y="1600200"/>
              <a:ext cx="1979319" cy="396690"/>
            </a:xfrm>
            <a:prstGeom prst="rect">
              <a:avLst/>
            </a:prstGeom>
          </p:spPr>
          <p:txBody>
            <a:bodyPr wrap="none">
              <a:spAutoFit/>
            </a:bodyPr>
            <a:lstStyle/>
            <a:p>
              <a:r>
                <a:rPr lang="en-US" b="1" dirty="0">
                  <a:latin typeface="+mn-lt"/>
                </a:rPr>
                <a:t>Instance Size - 4 </a:t>
              </a:r>
            </a:p>
          </p:txBody>
        </p:sp>
        <p:sp>
          <p:nvSpPr>
            <p:cNvPr id="61" name="Rectangle 60"/>
            <p:cNvSpPr/>
            <p:nvPr/>
          </p:nvSpPr>
          <p:spPr>
            <a:xfrm>
              <a:off x="4049149" y="685800"/>
              <a:ext cx="967778" cy="396690"/>
            </a:xfrm>
            <a:prstGeom prst="rect">
              <a:avLst/>
            </a:prstGeom>
          </p:spPr>
          <p:txBody>
            <a:bodyPr wrap="none">
              <a:spAutoFit/>
            </a:bodyPr>
            <a:lstStyle/>
            <a:p>
              <a:pPr algn="ctr"/>
              <a:r>
                <a:rPr lang="en-US" b="1" dirty="0" err="1" smtClean="0">
                  <a:latin typeface="+mn-lt"/>
                </a:rPr>
                <a:t>GCInfo</a:t>
              </a:r>
              <a:endParaRPr lang="en-US" b="1" dirty="0">
                <a:latin typeface="+mn-lt"/>
              </a:endParaRPr>
            </a:p>
          </p:txBody>
        </p:sp>
        <p:sp>
          <p:nvSpPr>
            <p:cNvPr id="20" name="Rectangle 19"/>
            <p:cNvSpPr/>
            <p:nvPr/>
          </p:nvSpPr>
          <p:spPr>
            <a:xfrm>
              <a:off x="3104068" y="2034822"/>
              <a:ext cx="2899158" cy="396690"/>
            </a:xfrm>
            <a:prstGeom prst="rect">
              <a:avLst/>
            </a:prstGeom>
          </p:spPr>
          <p:txBody>
            <a:bodyPr wrap="none">
              <a:spAutoFit/>
            </a:bodyPr>
            <a:lstStyle/>
            <a:p>
              <a:r>
                <a:rPr lang="en-US" b="1" dirty="0">
                  <a:latin typeface="+mn-lt"/>
                </a:rPr>
                <a:t>Flags, # Virtual Methods</a:t>
              </a:r>
            </a:p>
          </p:txBody>
        </p:sp>
        <p:sp>
          <p:nvSpPr>
            <p:cNvPr id="21" name="Rectangle 20"/>
            <p:cNvSpPr/>
            <p:nvPr/>
          </p:nvSpPr>
          <p:spPr>
            <a:xfrm>
              <a:off x="3121244" y="2530288"/>
              <a:ext cx="2832420" cy="396690"/>
            </a:xfrm>
            <a:prstGeom prst="rect">
              <a:avLst/>
            </a:prstGeom>
          </p:spPr>
          <p:txBody>
            <a:bodyPr wrap="none">
              <a:spAutoFit/>
            </a:bodyPr>
            <a:lstStyle/>
            <a:p>
              <a:r>
                <a:rPr lang="en-US" b="1" dirty="0">
                  <a:latin typeface="+mn-lt"/>
                </a:rPr>
                <a:t># Methods, # Interfaces</a:t>
              </a:r>
            </a:p>
          </p:txBody>
        </p:sp>
        <p:sp>
          <p:nvSpPr>
            <p:cNvPr id="22" name="Rectangle 21"/>
            <p:cNvSpPr/>
            <p:nvPr/>
          </p:nvSpPr>
          <p:spPr>
            <a:xfrm>
              <a:off x="3521597" y="2971799"/>
              <a:ext cx="2039174" cy="396690"/>
            </a:xfrm>
            <a:prstGeom prst="rect">
              <a:avLst/>
            </a:prstGeom>
          </p:spPr>
          <p:txBody>
            <a:bodyPr wrap="none">
              <a:spAutoFit/>
            </a:bodyPr>
            <a:lstStyle/>
            <a:p>
              <a:r>
                <a:rPr lang="en-US" b="1" dirty="0">
                  <a:latin typeface="+mn-lt"/>
                </a:rPr>
                <a:t>Base MT Pointer</a:t>
              </a:r>
            </a:p>
          </p:txBody>
        </p:sp>
        <p:cxnSp>
          <p:nvCxnSpPr>
            <p:cNvPr id="67" name="Straight Connector 66"/>
            <p:cNvCxnSpPr/>
            <p:nvPr/>
          </p:nvCxnSpPr>
          <p:spPr>
            <a:xfrm>
              <a:off x="3099288" y="3733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099288" y="4191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740449" y="3733800"/>
              <a:ext cx="1903033" cy="396690"/>
            </a:xfrm>
            <a:prstGeom prst="rect">
              <a:avLst/>
            </a:prstGeom>
          </p:spPr>
          <p:txBody>
            <a:bodyPr wrap="none">
              <a:spAutoFit/>
            </a:bodyPr>
            <a:lstStyle/>
            <a:p>
              <a:r>
                <a:rPr lang="en-US" b="1" dirty="0" err="1">
                  <a:latin typeface="+mn-lt"/>
                </a:rPr>
                <a:t>EEClass</a:t>
              </a:r>
              <a:r>
                <a:rPr lang="en-US" b="1" dirty="0">
                  <a:latin typeface="+mn-lt"/>
                </a:rPr>
                <a:t> Pointer</a:t>
              </a:r>
            </a:p>
          </p:txBody>
        </p:sp>
        <p:cxnSp>
          <p:nvCxnSpPr>
            <p:cNvPr id="69" name="Straight Connector 68"/>
            <p:cNvCxnSpPr/>
            <p:nvPr/>
          </p:nvCxnSpPr>
          <p:spPr>
            <a:xfrm>
              <a:off x="3099288" y="4495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099288" y="4953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99288" y="54102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3267340" y="4952998"/>
              <a:ext cx="2427191" cy="396690"/>
            </a:xfrm>
            <a:prstGeom prst="rect">
              <a:avLst/>
            </a:prstGeom>
          </p:spPr>
          <p:txBody>
            <a:bodyPr wrap="none">
              <a:spAutoFit/>
            </a:bodyPr>
            <a:lstStyle/>
            <a:p>
              <a:pPr algn="ctr"/>
              <a:r>
                <a:rPr lang="en-US" b="1" dirty="0">
                  <a:latin typeface="+mn-lt"/>
                </a:rPr>
                <a:t>Pointer to Methods </a:t>
              </a:r>
            </a:p>
          </p:txBody>
        </p:sp>
        <p:sp>
          <p:nvSpPr>
            <p:cNvPr id="73" name="Rectangle 72"/>
            <p:cNvSpPr/>
            <p:nvPr/>
          </p:nvSpPr>
          <p:spPr>
            <a:xfrm>
              <a:off x="3606367" y="5456143"/>
              <a:ext cx="1894557" cy="396690"/>
            </a:xfrm>
            <a:prstGeom prst="rect">
              <a:avLst/>
            </a:prstGeom>
          </p:spPr>
          <p:txBody>
            <a:bodyPr wrap="none">
              <a:spAutoFit/>
            </a:bodyPr>
            <a:lstStyle/>
            <a:p>
              <a:pPr algn="ctr"/>
              <a:r>
                <a:rPr lang="en-US" b="1" dirty="0" err="1" smtClean="0">
                  <a:latin typeface="+mn-lt"/>
                </a:rPr>
                <a:t>Employee.ctor</a:t>
              </a:r>
              <a:r>
                <a:rPr lang="en-US" b="1" dirty="0" smtClean="0">
                  <a:latin typeface="+mn-lt"/>
                </a:rPr>
                <a:t> </a:t>
              </a:r>
              <a:endParaRPr lang="en-US" b="1" dirty="0">
                <a:latin typeface="+mn-lt"/>
              </a:endParaRPr>
            </a:p>
          </p:txBody>
        </p:sp>
        <p:cxnSp>
          <p:nvCxnSpPr>
            <p:cNvPr id="74" name="Straight Connector 73"/>
            <p:cNvCxnSpPr/>
            <p:nvPr/>
          </p:nvCxnSpPr>
          <p:spPr>
            <a:xfrm>
              <a:off x="3099288" y="58674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629052" y="1216378"/>
              <a:ext cx="439130"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0</a:t>
              </a:r>
              <a:endParaRPr lang="en-US" sz="1600" b="1" dirty="0">
                <a:solidFill>
                  <a:srgbClr val="1F497D"/>
                </a:solidFill>
                <a:latin typeface="Lucida Handwriting"/>
                <a:cs typeface="Lucida Handwriting"/>
              </a:endParaRPr>
            </a:p>
          </p:txBody>
        </p:sp>
        <p:sp>
          <p:nvSpPr>
            <p:cNvPr id="76" name="TextBox 75"/>
            <p:cNvSpPr txBox="1"/>
            <p:nvPr/>
          </p:nvSpPr>
          <p:spPr>
            <a:xfrm>
              <a:off x="2438400" y="5029200"/>
              <a:ext cx="759518"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+40</a:t>
              </a:r>
              <a:endParaRPr lang="en-US" sz="1600" b="1" dirty="0">
                <a:solidFill>
                  <a:srgbClr val="1F497D"/>
                </a:solidFill>
                <a:latin typeface="Lucida Handwriting"/>
                <a:cs typeface="Lucida Handwriting"/>
              </a:endParaRPr>
            </a:p>
          </p:txBody>
        </p:sp>
        <p:sp>
          <p:nvSpPr>
            <p:cNvPr id="78" name="Rectangle 77"/>
            <p:cNvSpPr/>
            <p:nvPr/>
          </p:nvSpPr>
          <p:spPr bwMode="auto">
            <a:xfrm>
              <a:off x="304800" y="3048000"/>
              <a:ext cx="1981200" cy="762000"/>
            </a:xfrm>
            <a:prstGeom prst="rect">
              <a:avLst/>
            </a:prstGeom>
            <a:solidFill>
              <a:schemeClr val="accent3">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a:t>System.Object</a:t>
              </a:r>
              <a:r>
                <a:rPr lang="en-US" b="1" dirty="0"/>
                <a:t> Method Table</a:t>
              </a:r>
              <a:endParaRPr lang="en-US" b="1" dirty="0" smtClean="0"/>
            </a:p>
          </p:txBody>
        </p:sp>
        <p:sp>
          <p:nvSpPr>
            <p:cNvPr id="79" name="Rectangle 78"/>
            <p:cNvSpPr/>
            <p:nvPr/>
          </p:nvSpPr>
          <p:spPr bwMode="auto">
            <a:xfrm>
              <a:off x="304800" y="4038600"/>
              <a:ext cx="1981200" cy="762000"/>
            </a:xfrm>
            <a:prstGeom prst="rect">
              <a:avLst/>
            </a:prstGeom>
            <a:solidFill>
              <a:schemeClr val="accent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Employee </a:t>
              </a:r>
              <a:r>
                <a:rPr lang="en-US" b="1" dirty="0" err="1"/>
                <a:t>EEClass</a:t>
              </a:r>
              <a:endParaRPr lang="en-US" b="1" dirty="0" smtClean="0"/>
            </a:p>
          </p:txBody>
        </p:sp>
        <p:cxnSp>
          <p:nvCxnSpPr>
            <p:cNvPr id="43" name="Straight Arrow Connector 42"/>
            <p:cNvCxnSpPr/>
            <p:nvPr/>
          </p:nvCxnSpPr>
          <p:spPr>
            <a:xfrm flipH="1">
              <a:off x="2286000" y="3048000"/>
              <a:ext cx="1066800" cy="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H="1">
              <a:off x="2286000" y="3962400"/>
              <a:ext cx="1066800" cy="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3182794" y="6400800"/>
              <a:ext cx="3032691" cy="330575"/>
            </a:xfrm>
            <a:prstGeom prst="rect">
              <a:avLst/>
            </a:prstGeom>
          </p:spPr>
          <p:txBody>
            <a:bodyPr wrap="none">
              <a:spAutoFit/>
            </a:bodyPr>
            <a:lstStyle/>
            <a:p>
              <a:r>
                <a:rPr lang="en-US" sz="1400" b="1" dirty="0">
                  <a:solidFill>
                    <a:srgbClr val="1F497D"/>
                  </a:solidFill>
                  <a:latin typeface="Lucida Handwriting"/>
                  <a:cs typeface="Lucida Handwriting"/>
                </a:rPr>
                <a:t>Continued on the right</a:t>
              </a:r>
            </a:p>
          </p:txBody>
        </p:sp>
        <p:sp>
          <p:nvSpPr>
            <p:cNvPr id="88" name="Bent-Up Arrow 87"/>
            <p:cNvSpPr/>
            <p:nvPr/>
          </p:nvSpPr>
          <p:spPr bwMode="auto">
            <a:xfrm rot="5400000">
              <a:off x="6094932" y="6361318"/>
              <a:ext cx="457200" cy="409537"/>
            </a:xfrm>
            <a:prstGeom prst="bentUpArrow">
              <a:avLst/>
            </a:prstGeom>
            <a:solidFill>
              <a:schemeClr val="tx2">
                <a:lumMod val="40000"/>
                <a:lumOff val="60000"/>
              </a:schemeClr>
            </a:solidFill>
            <a:ln>
              <a:solidFill>
                <a:srgbClr val="1F497D"/>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91" name="Rectangle 90"/>
            <p:cNvSpPr/>
            <p:nvPr/>
          </p:nvSpPr>
          <p:spPr bwMode="auto">
            <a:xfrm>
              <a:off x="6720180" y="685800"/>
              <a:ext cx="3033419" cy="5943600"/>
            </a:xfrm>
            <a:prstGeom prst="rect">
              <a:avLst/>
            </a:prstGeom>
            <a:solidFill>
              <a:schemeClr val="accent1">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cxnSp>
          <p:nvCxnSpPr>
            <p:cNvPr id="92" name="Straight Connector 91"/>
            <p:cNvCxnSpPr/>
            <p:nvPr/>
          </p:nvCxnSpPr>
          <p:spPr>
            <a:xfrm>
              <a:off x="6720180" y="29718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720180" y="1143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720180" y="1600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720180" y="20574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720180" y="25146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6720180" y="3429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6934199" y="1143000"/>
              <a:ext cx="2796951" cy="396690"/>
            </a:xfrm>
            <a:prstGeom prst="rect">
              <a:avLst/>
            </a:prstGeom>
          </p:spPr>
          <p:txBody>
            <a:bodyPr wrap="none">
              <a:spAutoFit/>
            </a:bodyPr>
            <a:lstStyle/>
            <a:p>
              <a:r>
                <a:rPr lang="en-US" b="1" dirty="0" err="1">
                  <a:latin typeface="+mn-lt"/>
                </a:rPr>
                <a:t>IDisposable</a:t>
              </a:r>
              <a:r>
                <a:rPr lang="en-US" b="1" dirty="0">
                  <a:latin typeface="+mn-lt"/>
                </a:rPr>
                <a:t> MT Pointer </a:t>
              </a:r>
            </a:p>
          </p:txBody>
        </p:sp>
        <p:sp>
          <p:nvSpPr>
            <p:cNvPr id="102" name="Rectangle 101"/>
            <p:cNvSpPr/>
            <p:nvPr/>
          </p:nvSpPr>
          <p:spPr>
            <a:xfrm>
              <a:off x="7010400" y="1600200"/>
              <a:ext cx="2691439" cy="396690"/>
            </a:xfrm>
            <a:prstGeom prst="rect">
              <a:avLst/>
            </a:prstGeom>
          </p:spPr>
          <p:txBody>
            <a:bodyPr wrap="none">
              <a:spAutoFit/>
            </a:bodyPr>
            <a:lstStyle/>
            <a:p>
              <a:r>
                <a:rPr lang="en-US" b="1" dirty="0" err="1">
                  <a:latin typeface="+mn-lt"/>
                </a:rPr>
                <a:t>ICloneable</a:t>
              </a:r>
              <a:r>
                <a:rPr lang="en-US" b="1" dirty="0">
                  <a:latin typeface="+mn-lt"/>
                </a:rPr>
                <a:t> MT Pointer </a:t>
              </a:r>
            </a:p>
          </p:txBody>
        </p:sp>
        <p:sp>
          <p:nvSpPr>
            <p:cNvPr id="103" name="Rectangle 102"/>
            <p:cNvSpPr/>
            <p:nvPr/>
          </p:nvSpPr>
          <p:spPr>
            <a:xfrm>
              <a:off x="6858000" y="685800"/>
              <a:ext cx="2935308" cy="396690"/>
            </a:xfrm>
            <a:prstGeom prst="rect">
              <a:avLst/>
            </a:prstGeom>
          </p:spPr>
          <p:txBody>
            <a:bodyPr wrap="none">
              <a:spAutoFit/>
            </a:bodyPr>
            <a:lstStyle/>
            <a:p>
              <a:r>
                <a:rPr lang="en-US" b="1" dirty="0" err="1">
                  <a:latin typeface="+mn-lt"/>
                </a:rPr>
                <a:t>IComparable</a:t>
              </a:r>
              <a:r>
                <a:rPr lang="en-US" b="1" dirty="0">
                  <a:latin typeface="+mn-lt"/>
                </a:rPr>
                <a:t> MT Pointer </a:t>
              </a:r>
            </a:p>
          </p:txBody>
        </p:sp>
        <p:sp>
          <p:nvSpPr>
            <p:cNvPr id="104" name="Rectangle 103"/>
            <p:cNvSpPr/>
            <p:nvPr/>
          </p:nvSpPr>
          <p:spPr>
            <a:xfrm>
              <a:off x="7391400" y="2057400"/>
              <a:ext cx="1949587" cy="396690"/>
            </a:xfrm>
            <a:prstGeom prst="rect">
              <a:avLst/>
            </a:prstGeom>
          </p:spPr>
          <p:txBody>
            <a:bodyPr wrap="none">
              <a:spAutoFit/>
            </a:bodyPr>
            <a:lstStyle/>
            <a:p>
              <a:r>
                <a:rPr lang="en-US" b="1" dirty="0" err="1">
                  <a:latin typeface="+mn-lt"/>
                </a:rPr>
                <a:t>Object.ToString</a:t>
              </a:r>
              <a:r>
                <a:rPr lang="en-US" b="1" dirty="0">
                  <a:latin typeface="+mn-lt"/>
                </a:rPr>
                <a:t> </a:t>
              </a:r>
            </a:p>
          </p:txBody>
        </p:sp>
        <p:sp>
          <p:nvSpPr>
            <p:cNvPr id="105" name="Rectangle 104"/>
            <p:cNvSpPr/>
            <p:nvPr/>
          </p:nvSpPr>
          <p:spPr>
            <a:xfrm>
              <a:off x="7391400" y="2514600"/>
              <a:ext cx="1736768" cy="396690"/>
            </a:xfrm>
            <a:prstGeom prst="rect">
              <a:avLst/>
            </a:prstGeom>
          </p:spPr>
          <p:txBody>
            <a:bodyPr wrap="none">
              <a:spAutoFit/>
            </a:bodyPr>
            <a:lstStyle/>
            <a:p>
              <a:r>
                <a:rPr lang="en-US" b="1" dirty="0" err="1">
                  <a:latin typeface="+mn-lt"/>
                </a:rPr>
                <a:t>Object.Equals</a:t>
              </a:r>
              <a:r>
                <a:rPr lang="en-US" b="1" dirty="0">
                  <a:latin typeface="+mn-lt"/>
                </a:rPr>
                <a:t> </a:t>
              </a:r>
            </a:p>
          </p:txBody>
        </p:sp>
        <p:sp>
          <p:nvSpPr>
            <p:cNvPr id="106" name="Rectangle 105"/>
            <p:cNvSpPr/>
            <p:nvPr/>
          </p:nvSpPr>
          <p:spPr>
            <a:xfrm>
              <a:off x="7162799" y="2971800"/>
              <a:ext cx="2528232" cy="396690"/>
            </a:xfrm>
            <a:prstGeom prst="rect">
              <a:avLst/>
            </a:prstGeom>
          </p:spPr>
          <p:txBody>
            <a:bodyPr wrap="none">
              <a:spAutoFit/>
            </a:bodyPr>
            <a:lstStyle/>
            <a:p>
              <a:r>
                <a:rPr lang="en-US" b="1" dirty="0" err="1">
                  <a:latin typeface="+mn-lt"/>
                </a:rPr>
                <a:t>Object.GetHashCode</a:t>
              </a:r>
              <a:r>
                <a:rPr lang="en-US" b="1" dirty="0">
                  <a:latin typeface="+mn-lt"/>
                </a:rPr>
                <a:t> </a:t>
              </a:r>
            </a:p>
          </p:txBody>
        </p:sp>
        <p:sp>
          <p:nvSpPr>
            <p:cNvPr id="107" name="Rectangle 106"/>
            <p:cNvSpPr/>
            <p:nvPr/>
          </p:nvSpPr>
          <p:spPr>
            <a:xfrm>
              <a:off x="7329780" y="3429000"/>
              <a:ext cx="1851002" cy="396690"/>
            </a:xfrm>
            <a:prstGeom prst="rect">
              <a:avLst/>
            </a:prstGeom>
          </p:spPr>
          <p:txBody>
            <a:bodyPr wrap="none">
              <a:spAutoFit/>
            </a:bodyPr>
            <a:lstStyle/>
            <a:p>
              <a:r>
                <a:rPr lang="en-US" b="1" dirty="0" err="1">
                  <a:latin typeface="+mn-lt"/>
                </a:rPr>
                <a:t>Object.Finalize</a:t>
              </a:r>
              <a:r>
                <a:rPr lang="en-US" b="1" dirty="0">
                  <a:latin typeface="+mn-lt"/>
                </a:rPr>
                <a:t> </a:t>
              </a:r>
            </a:p>
          </p:txBody>
        </p:sp>
        <p:cxnSp>
          <p:nvCxnSpPr>
            <p:cNvPr id="108" name="Straight Connector 107"/>
            <p:cNvCxnSpPr/>
            <p:nvPr/>
          </p:nvCxnSpPr>
          <p:spPr>
            <a:xfrm>
              <a:off x="6720180" y="3886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7361341" y="3886200"/>
              <a:ext cx="1989099" cy="396690"/>
            </a:xfrm>
            <a:prstGeom prst="rect">
              <a:avLst/>
            </a:prstGeom>
          </p:spPr>
          <p:txBody>
            <a:bodyPr wrap="none">
              <a:spAutoFit/>
            </a:bodyPr>
            <a:lstStyle/>
            <a:p>
              <a:r>
                <a:rPr lang="en-US" b="1" dirty="0" err="1">
                  <a:latin typeface="+mn-lt"/>
                </a:rPr>
                <a:t>Employee.Work</a:t>
              </a:r>
              <a:r>
                <a:rPr lang="en-US" b="1" dirty="0">
                  <a:latin typeface="+mn-lt"/>
                </a:rPr>
                <a:t> </a:t>
              </a:r>
            </a:p>
          </p:txBody>
        </p:sp>
        <p:cxnSp>
          <p:nvCxnSpPr>
            <p:cNvPr id="111" name="Straight Connector 110"/>
            <p:cNvCxnSpPr/>
            <p:nvPr/>
          </p:nvCxnSpPr>
          <p:spPr>
            <a:xfrm>
              <a:off x="6720180" y="43434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720180" y="48006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720180" y="52578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7086600" y="4343400"/>
              <a:ext cx="2662896" cy="396690"/>
            </a:xfrm>
            <a:prstGeom prst="rect">
              <a:avLst/>
            </a:prstGeom>
          </p:spPr>
          <p:txBody>
            <a:bodyPr wrap="none">
              <a:spAutoFit/>
            </a:bodyPr>
            <a:lstStyle/>
            <a:p>
              <a:r>
                <a:rPr lang="en-US" b="1" dirty="0" err="1">
                  <a:latin typeface="+mn-lt"/>
                </a:rPr>
                <a:t>Employee.CompareTo</a:t>
              </a:r>
              <a:r>
                <a:rPr lang="en-US" b="1" dirty="0">
                  <a:latin typeface="+mn-lt"/>
                </a:rPr>
                <a:t> </a:t>
              </a:r>
            </a:p>
          </p:txBody>
        </p:sp>
        <p:sp>
          <p:nvSpPr>
            <p:cNvPr id="115" name="Rectangle 114"/>
            <p:cNvSpPr/>
            <p:nvPr/>
          </p:nvSpPr>
          <p:spPr>
            <a:xfrm>
              <a:off x="7315201" y="5257800"/>
              <a:ext cx="2008936" cy="396690"/>
            </a:xfrm>
            <a:prstGeom prst="rect">
              <a:avLst/>
            </a:prstGeom>
          </p:spPr>
          <p:txBody>
            <a:bodyPr wrap="none">
              <a:spAutoFit/>
            </a:bodyPr>
            <a:lstStyle/>
            <a:p>
              <a:r>
                <a:rPr lang="en-US" b="1" dirty="0" err="1">
                  <a:latin typeface="+mn-lt"/>
                </a:rPr>
                <a:t>Employee.Clone</a:t>
              </a:r>
              <a:r>
                <a:rPr lang="en-US" b="1" dirty="0">
                  <a:latin typeface="+mn-lt"/>
                </a:rPr>
                <a:t> </a:t>
              </a:r>
            </a:p>
          </p:txBody>
        </p:sp>
        <p:cxnSp>
          <p:nvCxnSpPr>
            <p:cNvPr id="116" name="Straight Connector 115"/>
            <p:cNvCxnSpPr/>
            <p:nvPr/>
          </p:nvCxnSpPr>
          <p:spPr>
            <a:xfrm>
              <a:off x="6720180" y="5715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6934200" y="304800"/>
              <a:ext cx="3047528" cy="330575"/>
            </a:xfrm>
            <a:prstGeom prst="rect">
              <a:avLst/>
            </a:prstGeom>
          </p:spPr>
          <p:txBody>
            <a:bodyPr wrap="none">
              <a:spAutoFit/>
            </a:bodyPr>
            <a:lstStyle/>
            <a:p>
              <a:r>
                <a:rPr lang="en-US" sz="1400" b="1" dirty="0">
                  <a:solidFill>
                    <a:srgbClr val="1F497D"/>
                  </a:solidFill>
                  <a:latin typeface="Lucida Handwriting"/>
                  <a:cs typeface="Lucida Handwriting"/>
                </a:rPr>
                <a:t>Continued </a:t>
              </a:r>
              <a:r>
                <a:rPr lang="en-US" sz="1400" b="1" dirty="0" smtClean="0">
                  <a:solidFill>
                    <a:srgbClr val="1F497D"/>
                  </a:solidFill>
                  <a:latin typeface="Lucida Handwriting"/>
                  <a:cs typeface="Lucida Handwriting"/>
                </a:rPr>
                <a:t>from the left</a:t>
              </a:r>
              <a:endParaRPr lang="en-US" sz="1400" b="1" dirty="0">
                <a:solidFill>
                  <a:srgbClr val="1F497D"/>
                </a:solidFill>
                <a:latin typeface="Lucida Handwriting"/>
                <a:cs typeface="Lucida Handwriting"/>
              </a:endParaRPr>
            </a:p>
          </p:txBody>
        </p:sp>
        <p:sp>
          <p:nvSpPr>
            <p:cNvPr id="118" name="Rectangle 117"/>
            <p:cNvSpPr/>
            <p:nvPr/>
          </p:nvSpPr>
          <p:spPr>
            <a:xfrm>
              <a:off x="3266997" y="4538387"/>
              <a:ext cx="2526526" cy="396690"/>
            </a:xfrm>
            <a:prstGeom prst="rect">
              <a:avLst/>
            </a:prstGeom>
          </p:spPr>
          <p:txBody>
            <a:bodyPr wrap="none">
              <a:spAutoFit/>
            </a:bodyPr>
            <a:lstStyle/>
            <a:p>
              <a:pPr algn="ctr"/>
              <a:r>
                <a:rPr lang="en-US" b="1" dirty="0">
                  <a:latin typeface="+mn-lt"/>
                </a:rPr>
                <a:t>Pointer to Interfaces </a:t>
              </a:r>
            </a:p>
          </p:txBody>
        </p:sp>
        <p:cxnSp>
          <p:nvCxnSpPr>
            <p:cNvPr id="119" name="Straight Arrow Connector 118"/>
            <p:cNvCxnSpPr/>
            <p:nvPr/>
          </p:nvCxnSpPr>
          <p:spPr>
            <a:xfrm flipV="1">
              <a:off x="5791200" y="685800"/>
              <a:ext cx="914400" cy="40386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V="1">
              <a:off x="5791200" y="2133600"/>
              <a:ext cx="914400" cy="31242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7162800" y="4800600"/>
              <a:ext cx="2248733" cy="396690"/>
            </a:xfrm>
            <a:prstGeom prst="rect">
              <a:avLst/>
            </a:prstGeom>
          </p:spPr>
          <p:txBody>
            <a:bodyPr wrap="none">
              <a:spAutoFit/>
            </a:bodyPr>
            <a:lstStyle/>
            <a:p>
              <a:r>
                <a:rPr lang="en-US" b="1" dirty="0" err="1">
                  <a:latin typeface="+mn-lt"/>
                </a:rPr>
                <a:t>Employee.Dispose</a:t>
              </a:r>
              <a:r>
                <a:rPr lang="en-US" b="1" dirty="0">
                  <a:latin typeface="+mn-lt"/>
                </a:rPr>
                <a:t> </a:t>
              </a:r>
            </a:p>
          </p:txBody>
        </p:sp>
        <p:sp>
          <p:nvSpPr>
            <p:cNvPr id="123" name="Rectangle 122"/>
            <p:cNvSpPr/>
            <p:nvPr/>
          </p:nvSpPr>
          <p:spPr>
            <a:xfrm>
              <a:off x="7315199" y="5726668"/>
              <a:ext cx="1984405" cy="396690"/>
            </a:xfrm>
            <a:prstGeom prst="rect">
              <a:avLst/>
            </a:prstGeom>
          </p:spPr>
          <p:txBody>
            <a:bodyPr wrap="none">
              <a:spAutoFit/>
            </a:bodyPr>
            <a:lstStyle/>
            <a:p>
              <a:r>
                <a:rPr lang="en-US" b="1" dirty="0" err="1">
                  <a:latin typeface="+mn-lt"/>
                </a:rPr>
                <a:t>Employee.Sleep</a:t>
              </a:r>
              <a:r>
                <a:rPr lang="en-US" b="1" dirty="0">
                  <a:latin typeface="+mn-lt"/>
                </a:rPr>
                <a:t> </a:t>
              </a:r>
            </a:p>
          </p:txBody>
        </p:sp>
        <p:sp>
          <p:nvSpPr>
            <p:cNvPr id="125" name="TextBox 124"/>
            <p:cNvSpPr txBox="1"/>
            <p:nvPr/>
          </p:nvSpPr>
          <p:spPr>
            <a:xfrm>
              <a:off x="6075358" y="3999089"/>
              <a:ext cx="759518"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+16</a:t>
              </a:r>
              <a:endParaRPr lang="en-US" sz="1600" b="1" dirty="0">
                <a:solidFill>
                  <a:srgbClr val="1F497D"/>
                </a:solidFill>
                <a:latin typeface="Lucida Handwriting"/>
                <a:cs typeface="Lucida Handwriting"/>
              </a:endParaRPr>
            </a:p>
          </p:txBody>
        </p:sp>
        <p:cxnSp>
          <p:nvCxnSpPr>
            <p:cNvPr id="126" name="Straight Connector 125"/>
            <p:cNvCxnSpPr/>
            <p:nvPr/>
          </p:nvCxnSpPr>
          <p:spPr>
            <a:xfrm>
              <a:off x="6705600" y="6172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6663456" y="6208888"/>
              <a:ext cx="3117707" cy="363632"/>
            </a:xfrm>
            <a:prstGeom prst="rect">
              <a:avLst/>
            </a:prstGeom>
          </p:spPr>
          <p:txBody>
            <a:bodyPr wrap="none">
              <a:spAutoFit/>
            </a:bodyPr>
            <a:lstStyle/>
            <a:p>
              <a:pPr algn="r"/>
              <a:r>
                <a:rPr lang="en-US" sz="1600" b="1" dirty="0" err="1">
                  <a:latin typeface="+mn-lt"/>
                </a:rPr>
                <a:t>Employee.SetCompanyPolicy</a:t>
              </a:r>
              <a:r>
                <a:rPr lang="en-US" sz="1600" b="1" dirty="0">
                  <a:latin typeface="+mn-lt"/>
                </a:rPr>
                <a:t> </a:t>
              </a:r>
            </a:p>
          </p:txBody>
        </p:sp>
        <p:sp>
          <p:nvSpPr>
            <p:cNvPr id="141" name="Rectangle 140"/>
            <p:cNvSpPr/>
            <p:nvPr/>
          </p:nvSpPr>
          <p:spPr bwMode="auto">
            <a:xfrm>
              <a:off x="3099611" y="4495800"/>
              <a:ext cx="2895600" cy="9144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142" name="Rectangle 141"/>
            <p:cNvSpPr/>
            <p:nvPr/>
          </p:nvSpPr>
          <p:spPr bwMode="auto">
            <a:xfrm>
              <a:off x="6705600" y="685800"/>
              <a:ext cx="3048000" cy="13716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143" name="Rectangle 142"/>
            <p:cNvSpPr/>
            <p:nvPr/>
          </p:nvSpPr>
          <p:spPr bwMode="auto">
            <a:xfrm>
              <a:off x="6705600" y="2057400"/>
              <a:ext cx="3048000" cy="45720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grpSp>
      <p:sp>
        <p:nvSpPr>
          <p:cNvPr id="145"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cxnSp>
        <p:nvCxnSpPr>
          <p:cNvPr id="148" name="Straight Arrow Connector 147"/>
          <p:cNvCxnSpPr>
            <a:stCxn id="125" idx="0"/>
          </p:cNvCxnSpPr>
          <p:nvPr/>
        </p:nvCxnSpPr>
        <p:spPr>
          <a:xfrm flipV="1">
            <a:off x="5800781" y="2209800"/>
            <a:ext cx="225946" cy="19050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6" idx="3"/>
          </p:cNvCxnSpPr>
          <p:nvPr/>
        </p:nvCxnSpPr>
        <p:spPr>
          <a:xfrm flipV="1">
            <a:off x="2197309" y="1295400"/>
            <a:ext cx="642873" cy="763314"/>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21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52" y="2887163"/>
            <a:ext cx="7545446" cy="1754326"/>
          </a:xfrm>
          <a:prstGeom prst="rect">
            <a:avLst/>
          </a:prstGeom>
        </p:spPr>
        <p:txBody>
          <a:bodyPr wrap="square">
            <a:spAutoFit/>
          </a:bodyPr>
          <a:lstStyle/>
          <a:p>
            <a:r>
              <a:rPr lang="en-US" b="1" dirty="0" err="1" smtClean="0">
                <a:solidFill>
                  <a:schemeClr val="tx2"/>
                </a:solidFill>
                <a:highlight>
                  <a:srgbClr val="FFFFFF"/>
                </a:highlight>
                <a:latin typeface="Consolas" charset="0"/>
              </a:rPr>
              <a:t>employee.Work</a:t>
            </a:r>
            <a:r>
              <a:rPr lang="en-US" b="1" dirty="0">
                <a:solidFill>
                  <a:schemeClr val="tx2"/>
                </a:solidFill>
                <a:highlight>
                  <a:srgbClr val="FFFFFF"/>
                </a:highlight>
                <a:latin typeface="Consolas" charset="0"/>
              </a:rPr>
              <a:t>();</a:t>
            </a:r>
          </a:p>
          <a:p>
            <a:r>
              <a:rPr lang="nl-NL" dirty="0">
                <a:highlight>
                  <a:srgbClr val="FFFFFF"/>
                </a:highlight>
                <a:latin typeface="Consolas" charset="0"/>
              </a:rPr>
              <a:t>00880110  </a:t>
            </a:r>
            <a:r>
              <a:rPr lang="nl-NL" dirty="0" err="1">
                <a:highlight>
                  <a:srgbClr val="FFFFFF"/>
                </a:highlight>
                <a:latin typeface="Consolas" charset="0"/>
              </a:rPr>
              <a:t>mov</a:t>
            </a:r>
            <a:r>
              <a:rPr lang="nl-NL" dirty="0">
                <a:highlight>
                  <a:srgbClr val="FFFFFF"/>
                </a:highlight>
                <a:latin typeface="Consolas" charset="0"/>
              </a:rPr>
              <a:t>         </a:t>
            </a:r>
            <a:r>
              <a:rPr lang="nl-NL" dirty="0" err="1">
                <a:highlight>
                  <a:srgbClr val="FFFFFF"/>
                </a:highlight>
                <a:latin typeface="Consolas" charset="0"/>
              </a:rPr>
              <a:t>ecx,dword</a:t>
            </a:r>
            <a:r>
              <a:rPr lang="nl-NL" dirty="0">
                <a:highlight>
                  <a:srgbClr val="FFFFFF"/>
                </a:highlight>
                <a:latin typeface="Consolas" charset="0"/>
              </a:rPr>
              <a:t> </a:t>
            </a:r>
            <a:r>
              <a:rPr lang="nl-NL" dirty="0" err="1">
                <a:highlight>
                  <a:srgbClr val="FFFFFF"/>
                </a:highlight>
                <a:latin typeface="Consolas" charset="0"/>
              </a:rPr>
              <a:t>ptr</a:t>
            </a:r>
            <a:r>
              <a:rPr lang="nl-NL" dirty="0">
                <a:highlight>
                  <a:srgbClr val="FFFFFF"/>
                </a:highlight>
                <a:latin typeface="Consolas" charset="0"/>
              </a:rPr>
              <a:t> [ebp-40h]  </a:t>
            </a:r>
          </a:p>
          <a:p>
            <a:r>
              <a:rPr lang="en-US" dirty="0">
                <a:highlight>
                  <a:srgbClr val="FFFFFF"/>
                </a:highlight>
                <a:latin typeface="Consolas" charset="0"/>
              </a:rPr>
              <a:t>00880113  </a:t>
            </a:r>
            <a:r>
              <a:rPr lang="en-US" dirty="0" err="1">
                <a:highlight>
                  <a:srgbClr val="FFFFFF"/>
                </a:highlight>
                <a:latin typeface="Consolas" charset="0"/>
              </a:rPr>
              <a:t>mov</a:t>
            </a:r>
            <a:r>
              <a:rPr lang="en-US" dirty="0">
                <a:highlight>
                  <a:srgbClr val="FFFFFF"/>
                </a:highlight>
                <a:latin typeface="Consolas" charset="0"/>
              </a:rPr>
              <a:t>         </a:t>
            </a:r>
            <a:r>
              <a:rPr lang="en-US" dirty="0" err="1">
                <a:highlight>
                  <a:srgbClr val="FFFFFF"/>
                </a:highlight>
                <a:latin typeface="Consolas" charset="0"/>
              </a:rPr>
              <a:t>eax,dword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a:t>
            </a:r>
            <a:r>
              <a:rPr lang="en-US" dirty="0" err="1">
                <a:highlight>
                  <a:srgbClr val="FFFFFF"/>
                </a:highlight>
                <a:latin typeface="Consolas" charset="0"/>
              </a:rPr>
              <a:t>ecx</a:t>
            </a:r>
            <a:r>
              <a:rPr lang="en-US" dirty="0">
                <a:highlight>
                  <a:srgbClr val="FFFFFF"/>
                </a:highlight>
                <a:latin typeface="Consolas" charset="0"/>
              </a:rPr>
              <a:t>]  </a:t>
            </a:r>
          </a:p>
          <a:p>
            <a:r>
              <a:rPr lang="en-US" dirty="0">
                <a:highlight>
                  <a:srgbClr val="FFFFFF"/>
                </a:highlight>
                <a:latin typeface="Consolas" charset="0"/>
              </a:rPr>
              <a:t>00880115  </a:t>
            </a:r>
            <a:r>
              <a:rPr lang="en-US" dirty="0" err="1">
                <a:highlight>
                  <a:srgbClr val="FFFFFF"/>
                </a:highlight>
                <a:latin typeface="Consolas" charset="0"/>
              </a:rPr>
              <a:t>mov</a:t>
            </a:r>
            <a:r>
              <a:rPr lang="en-US" dirty="0">
                <a:highlight>
                  <a:srgbClr val="FFFFFF"/>
                </a:highlight>
                <a:latin typeface="Consolas" charset="0"/>
              </a:rPr>
              <a:t>         </a:t>
            </a:r>
            <a:r>
              <a:rPr lang="en-US" dirty="0" err="1">
                <a:highlight>
                  <a:srgbClr val="FFFFFF"/>
                </a:highlight>
                <a:latin typeface="Consolas" charset="0"/>
              </a:rPr>
              <a:t>eax,dword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[eax+28h]  </a:t>
            </a:r>
          </a:p>
          <a:p>
            <a:r>
              <a:rPr lang="en-US" dirty="0">
                <a:highlight>
                  <a:srgbClr val="FFFFFF"/>
                </a:highlight>
                <a:latin typeface="Consolas" charset="0"/>
              </a:rPr>
              <a:t>00880118  call        </a:t>
            </a:r>
            <a:r>
              <a:rPr lang="en-US" dirty="0" err="1">
                <a:highlight>
                  <a:srgbClr val="FFFFFF"/>
                </a:highlight>
                <a:latin typeface="Consolas" charset="0"/>
              </a:rPr>
              <a:t>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[eax+10h]  </a:t>
            </a:r>
          </a:p>
          <a:p>
            <a:r>
              <a:rPr lang="fi-FI" dirty="0">
                <a:highlight>
                  <a:srgbClr val="FFFFFF"/>
                </a:highlight>
                <a:latin typeface="Consolas" charset="0"/>
              </a:rPr>
              <a:t>0088011B  </a:t>
            </a:r>
            <a:r>
              <a:rPr lang="fi-FI" dirty="0" err="1">
                <a:highlight>
                  <a:srgbClr val="FFFFFF"/>
                </a:highlight>
                <a:latin typeface="Consolas" charset="0"/>
              </a:rPr>
              <a:t>nop</a:t>
            </a:r>
            <a:r>
              <a:rPr lang="fi-FI" dirty="0">
                <a:highlight>
                  <a:srgbClr val="FFFFFF"/>
                </a:highlight>
                <a:latin typeface="Consolas" charset="0"/>
              </a:rPr>
              <a:t> </a:t>
            </a:r>
            <a:endParaRPr lang="en-US" dirty="0"/>
          </a:p>
        </p:txBody>
      </p:sp>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en-US" dirty="0" smtClean="0"/>
              <a:t>. </a:t>
            </a:r>
            <a:r>
              <a:rPr lang="ru-RU" dirty="0" smtClean="0"/>
              <a:t>Вызов виртуальных методов</a:t>
            </a:r>
            <a:endParaRPr lang="en-US" dirty="0"/>
          </a:p>
        </p:txBody>
      </p:sp>
      <p:cxnSp>
        <p:nvCxnSpPr>
          <p:cNvPr id="7" name="Straight Arrow Connector 6"/>
          <p:cNvCxnSpPr>
            <a:stCxn id="8" idx="2"/>
          </p:cNvCxnSpPr>
          <p:nvPr/>
        </p:nvCxnSpPr>
        <p:spPr>
          <a:xfrm flipH="1">
            <a:off x="4373913" y="2506779"/>
            <a:ext cx="1643857" cy="68209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641136" y="1675782"/>
            <a:ext cx="2753267" cy="830997"/>
          </a:xfrm>
          <a:prstGeom prst="rect">
            <a:avLst/>
          </a:prstGeom>
        </p:spPr>
        <p:txBody>
          <a:bodyPr wrap="square">
            <a:spAutoFit/>
          </a:bodyPr>
          <a:lstStyle/>
          <a:p>
            <a:r>
              <a:rPr lang="ru-RU" sz="1600" dirty="0" smtClean="0">
                <a:solidFill>
                  <a:schemeClr val="tx2"/>
                </a:solidFill>
                <a:latin typeface="Lucida Handwriting" charset="0"/>
                <a:ea typeface="Lucida Handwriting" charset="0"/>
                <a:cs typeface="Lucida Handwriting" charset="0"/>
              </a:rPr>
              <a:t>С</a:t>
            </a:r>
            <a:r>
              <a:rPr lang="en-US" sz="1600" dirty="0" err="1" smtClean="0">
                <a:solidFill>
                  <a:schemeClr val="tx2"/>
                </a:solidFill>
                <a:latin typeface="Lucida Handwriting" charset="0"/>
                <a:ea typeface="Lucida Handwriting" charset="0"/>
                <a:cs typeface="Lucida Handwriting" charset="0"/>
              </a:rPr>
              <a:t>opies</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reference from the stack to the ECX </a:t>
            </a:r>
            <a:r>
              <a:rPr lang="en-US" sz="1600" dirty="0" smtClean="0">
                <a:solidFill>
                  <a:schemeClr val="tx2"/>
                </a:solidFill>
                <a:latin typeface="Lucida Handwriting" charset="0"/>
                <a:ea typeface="Lucida Handwriting" charset="0"/>
                <a:cs typeface="Lucida Handwriting" charset="0"/>
              </a:rPr>
              <a:t>register</a:t>
            </a:r>
            <a:endParaRPr lang="en-US" sz="1600" dirty="0">
              <a:solidFill>
                <a:schemeClr val="tx2"/>
              </a:solidFill>
              <a:latin typeface="Lucida Handwriting" charset="0"/>
              <a:ea typeface="Lucida Handwriting" charset="0"/>
              <a:cs typeface="Lucida Handwriting" charset="0"/>
            </a:endParaRPr>
          </a:p>
        </p:txBody>
      </p:sp>
      <p:cxnSp>
        <p:nvCxnSpPr>
          <p:cNvPr id="13" name="Straight Arrow Connector 12"/>
          <p:cNvCxnSpPr>
            <a:stCxn id="14" idx="1"/>
          </p:cNvCxnSpPr>
          <p:nvPr/>
        </p:nvCxnSpPr>
        <p:spPr>
          <a:xfrm flipH="1">
            <a:off x="5486116" y="3444453"/>
            <a:ext cx="833454" cy="19147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319570" y="2905844"/>
            <a:ext cx="2753267" cy="1077218"/>
          </a:xfrm>
          <a:prstGeom prst="rect">
            <a:avLst/>
          </a:prstGeom>
        </p:spPr>
        <p:txBody>
          <a:bodyPr wrap="square">
            <a:spAutoFit/>
          </a:bodyPr>
          <a:lstStyle/>
          <a:p>
            <a:r>
              <a:rPr lang="en-US" sz="1600" dirty="0" smtClean="0">
                <a:solidFill>
                  <a:schemeClr val="tx2"/>
                </a:solidFill>
                <a:latin typeface="Lucida Handwriting" charset="0"/>
                <a:ea typeface="Lucida Handwriting" charset="0"/>
                <a:cs typeface="Lucida Handwriting" charset="0"/>
              </a:rPr>
              <a:t>Dereferences</a:t>
            </a:r>
            <a:r>
              <a:rPr lang="ru-RU" sz="1600" dirty="0" smtClean="0">
                <a:solidFill>
                  <a:schemeClr val="tx2"/>
                </a:solidFill>
                <a:latin typeface="Lucida Handwriting" charset="0"/>
                <a:ea typeface="Lucida Handwriting" charset="0"/>
                <a:cs typeface="Lucida Handwriting" charset="0"/>
              </a:rPr>
              <a:t> </a:t>
            </a:r>
            <a:r>
              <a:rPr lang="en-US" sz="1600" dirty="0" smtClean="0">
                <a:solidFill>
                  <a:schemeClr val="tx2"/>
                </a:solidFill>
                <a:latin typeface="Lucida Handwriting" charset="0"/>
                <a:ea typeface="Lucida Handwriting" charset="0"/>
                <a:cs typeface="Lucida Handwriting" charset="0"/>
              </a:rPr>
              <a:t>the </a:t>
            </a:r>
            <a:r>
              <a:rPr lang="en-US" sz="1600" dirty="0">
                <a:solidFill>
                  <a:schemeClr val="tx2"/>
                </a:solidFill>
                <a:latin typeface="Lucida Handwriting" charset="0"/>
                <a:ea typeface="Lucida Handwriting" charset="0"/>
                <a:cs typeface="Lucida Handwriting" charset="0"/>
              </a:rPr>
              <a:t>ECX register to obtain the object’s method table pointer </a:t>
            </a:r>
          </a:p>
        </p:txBody>
      </p:sp>
      <p:cxnSp>
        <p:nvCxnSpPr>
          <p:cNvPr id="17" name="Straight Arrow Connector 16"/>
          <p:cNvCxnSpPr>
            <a:stCxn id="18" idx="1"/>
          </p:cNvCxnSpPr>
          <p:nvPr/>
        </p:nvCxnSpPr>
        <p:spPr>
          <a:xfrm flipH="1" flipV="1">
            <a:off x="5486115" y="4023451"/>
            <a:ext cx="833456" cy="77739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319571" y="4262238"/>
            <a:ext cx="2753267" cy="1077218"/>
          </a:xfrm>
          <a:prstGeom prst="rect">
            <a:avLst/>
          </a:prstGeom>
        </p:spPr>
        <p:txBody>
          <a:bodyPr wrap="square">
            <a:spAutoFit/>
          </a:bodyPr>
          <a:lstStyle/>
          <a:p>
            <a:r>
              <a:rPr lang="en-US" sz="1600" dirty="0" smtClean="0">
                <a:solidFill>
                  <a:schemeClr val="tx2"/>
                </a:solidFill>
                <a:latin typeface="Lucida Handwriting" charset="0"/>
                <a:ea typeface="Lucida Handwriting" charset="0"/>
                <a:cs typeface="Lucida Handwriting" charset="0"/>
              </a:rPr>
              <a:t>Fetches</a:t>
            </a:r>
            <a:r>
              <a:rPr lang="ru-RU" sz="1600" dirty="0" smtClean="0">
                <a:solidFill>
                  <a:schemeClr val="tx2"/>
                </a:solidFill>
                <a:latin typeface="Lucida Handwriting" charset="0"/>
                <a:ea typeface="Lucida Handwriting" charset="0"/>
                <a:cs typeface="Lucida Handwriting" charset="0"/>
              </a:rPr>
              <a:t> </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internal pointer to the list of methods inside the method </a:t>
            </a:r>
            <a:r>
              <a:rPr lang="en-US" sz="1600" dirty="0" smtClean="0">
                <a:solidFill>
                  <a:schemeClr val="tx2"/>
                </a:solidFill>
                <a:latin typeface="Lucida Handwriting" charset="0"/>
                <a:ea typeface="Lucida Handwriting" charset="0"/>
                <a:cs typeface="Lucida Handwriting" charset="0"/>
              </a:rPr>
              <a:t>table</a:t>
            </a:r>
            <a:endParaRPr lang="en-US" sz="1600" dirty="0">
              <a:solidFill>
                <a:schemeClr val="tx2"/>
              </a:solidFill>
              <a:latin typeface="Lucida Handwriting" charset="0"/>
              <a:ea typeface="Lucida Handwriting" charset="0"/>
              <a:cs typeface="Lucida Handwriting" charset="0"/>
            </a:endParaRPr>
          </a:p>
        </p:txBody>
      </p:sp>
      <p:cxnSp>
        <p:nvCxnSpPr>
          <p:cNvPr id="21" name="Straight Arrow Connector 20"/>
          <p:cNvCxnSpPr>
            <a:stCxn id="22" idx="0"/>
          </p:cNvCxnSpPr>
          <p:nvPr/>
        </p:nvCxnSpPr>
        <p:spPr>
          <a:xfrm flipV="1">
            <a:off x="4472088" y="4214568"/>
            <a:ext cx="480912" cy="110901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095454" y="5323582"/>
            <a:ext cx="2753267" cy="1077218"/>
          </a:xfrm>
          <a:prstGeom prst="rect">
            <a:avLst/>
          </a:prstGeom>
        </p:spPr>
        <p:txBody>
          <a:bodyPr wrap="square">
            <a:spAutoFit/>
          </a:bodyPr>
          <a:lstStyle/>
          <a:p>
            <a:r>
              <a:rPr lang="en-US" sz="1600" dirty="0" smtClean="0">
                <a:solidFill>
                  <a:schemeClr val="tx2"/>
                </a:solidFill>
                <a:latin typeface="Lucida Handwriting" charset="0"/>
                <a:ea typeface="Lucida Handwriting" charset="0"/>
                <a:cs typeface="Lucida Handwriting" charset="0"/>
              </a:rPr>
              <a:t>Fetches</a:t>
            </a:r>
            <a:r>
              <a:rPr lang="ru-RU" sz="1600" dirty="0" smtClean="0">
                <a:solidFill>
                  <a:schemeClr val="tx2"/>
                </a:solidFill>
                <a:latin typeface="Lucida Handwriting" charset="0"/>
                <a:ea typeface="Lucida Handwriting" charset="0"/>
                <a:cs typeface="Lucida Handwriting" charset="0"/>
              </a:rPr>
              <a:t> </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internal pointer to the list of methods inside the method </a:t>
            </a:r>
            <a:r>
              <a:rPr lang="en-US" sz="1600" dirty="0" smtClean="0">
                <a:solidFill>
                  <a:schemeClr val="tx2"/>
                </a:solidFill>
                <a:latin typeface="Lucida Handwriting" charset="0"/>
                <a:ea typeface="Lucida Handwriting" charset="0"/>
                <a:cs typeface="Lucida Handwriting" charset="0"/>
              </a:rPr>
              <a:t>table</a:t>
            </a:r>
            <a:endParaRPr lang="en-US" sz="1600" dirty="0">
              <a:solidFill>
                <a:schemeClr val="tx2"/>
              </a:solidFill>
              <a:latin typeface="Lucida Handwriting" charset="0"/>
              <a:ea typeface="Lucida Handwriting" charset="0"/>
              <a:cs typeface="Lucida Handwriting" charset="0"/>
            </a:endParaRPr>
          </a:p>
        </p:txBody>
      </p:sp>
      <p:sp>
        <p:nvSpPr>
          <p:cNvPr id="37" name="Rectangle 36"/>
          <p:cNvSpPr/>
          <p:nvPr/>
        </p:nvSpPr>
        <p:spPr>
          <a:xfrm>
            <a:off x="900897" y="1175217"/>
            <a:ext cx="3811647" cy="830997"/>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T</a:t>
            </a:r>
            <a:r>
              <a:rPr lang="en-US" sz="1600" dirty="0" smtClean="0">
                <a:solidFill>
                  <a:schemeClr val="tx2"/>
                </a:solidFill>
                <a:latin typeface="Lucida Handwriting" charset="0"/>
                <a:ea typeface="Lucida Handwriting" charset="0"/>
                <a:cs typeface="Lucida Handwriting" charset="0"/>
              </a:rPr>
              <a:t>he </a:t>
            </a:r>
            <a:r>
              <a:rPr lang="en-US" sz="1600" dirty="0">
                <a:solidFill>
                  <a:schemeClr val="tx2"/>
                </a:solidFill>
                <a:latin typeface="Lucida Handwriting" charset="0"/>
                <a:ea typeface="Lucida Handwriting" charset="0"/>
                <a:cs typeface="Lucida Handwriting" charset="0"/>
              </a:rPr>
              <a:t>stack location </a:t>
            </a:r>
            <a:r>
              <a:rPr lang="en-US" sz="1600" b="1" dirty="0">
                <a:solidFill>
                  <a:schemeClr val="tx2"/>
                </a:solidFill>
                <a:latin typeface="Lucida Handwriting" charset="0"/>
                <a:ea typeface="Lucida Handwriting" charset="0"/>
                <a:cs typeface="Lucida Handwriting" charset="0"/>
              </a:rPr>
              <a:t>EBP-64</a:t>
            </a:r>
            <a:r>
              <a:rPr lang="en-US" sz="1600" dirty="0">
                <a:solidFill>
                  <a:schemeClr val="tx2"/>
                </a:solidFill>
                <a:latin typeface="Lucida Handwriting" charset="0"/>
                <a:ea typeface="Lucida Handwriting" charset="0"/>
                <a:cs typeface="Lucida Handwriting" charset="0"/>
              </a:rPr>
              <a:t> contains the address of an Employee object </a:t>
            </a:r>
          </a:p>
        </p:txBody>
      </p:sp>
      <p:cxnSp>
        <p:nvCxnSpPr>
          <p:cNvPr id="38" name="Straight Arrow Connector 37"/>
          <p:cNvCxnSpPr/>
          <p:nvPr/>
        </p:nvCxnSpPr>
        <p:spPr>
          <a:xfrm>
            <a:off x="3581400" y="1414350"/>
            <a:ext cx="1731024" cy="179459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0928" y="2243582"/>
            <a:ext cx="3811647" cy="338554"/>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a:t>
            </a:r>
            <a:r>
              <a:rPr lang="en-US" sz="1600" dirty="0">
                <a:solidFill>
                  <a:schemeClr val="tx2"/>
                </a:solidFill>
                <a:latin typeface="Lucida Handwriting" charset="0"/>
                <a:ea typeface="Lucida Handwriting" charset="0"/>
                <a:cs typeface="Lucida Handwriting" charset="0"/>
              </a:rPr>
              <a:t>Work virtual method </a:t>
            </a:r>
          </a:p>
        </p:txBody>
      </p:sp>
      <p:cxnSp>
        <p:nvCxnSpPr>
          <p:cNvPr id="49" name="Straight Arrow Connector 48"/>
          <p:cNvCxnSpPr>
            <a:stCxn id="47" idx="2"/>
          </p:cNvCxnSpPr>
          <p:nvPr/>
        </p:nvCxnSpPr>
        <p:spPr>
          <a:xfrm flipH="1">
            <a:off x="1620646" y="2582136"/>
            <a:ext cx="406106" cy="38038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52" y="2887163"/>
            <a:ext cx="7545446" cy="1754326"/>
          </a:xfrm>
          <a:prstGeom prst="rect">
            <a:avLst/>
          </a:prstGeom>
        </p:spPr>
        <p:txBody>
          <a:bodyPr wrap="square">
            <a:spAutoFit/>
          </a:bodyPr>
          <a:lstStyle/>
          <a:p>
            <a:r>
              <a:rPr lang="en-US" b="1" dirty="0" err="1">
                <a:solidFill>
                  <a:schemeClr val="tx2"/>
                </a:solidFill>
                <a:latin typeface="Consolas" charset="0"/>
                <a:ea typeface="Consolas" charset="0"/>
                <a:cs typeface="Consolas" charset="0"/>
              </a:rPr>
              <a:t>employee.TakeVacation</a:t>
            </a:r>
            <a:r>
              <a:rPr lang="en-US" b="1" dirty="0">
                <a:solidFill>
                  <a:schemeClr val="tx2"/>
                </a:solidFill>
                <a:latin typeface="Consolas" charset="0"/>
                <a:ea typeface="Consolas" charset="0"/>
                <a:cs typeface="Consolas" charset="0"/>
              </a:rPr>
              <a:t>(12);</a:t>
            </a:r>
          </a:p>
          <a:p>
            <a:r>
              <a:rPr lang="nl-NL" dirty="0">
                <a:latin typeface="Consolas" charset="0"/>
                <a:ea typeface="Consolas" charset="0"/>
                <a:cs typeface="Consolas" charset="0"/>
              </a:rPr>
              <a:t>008200F2  </a:t>
            </a:r>
            <a:r>
              <a:rPr lang="nl-NL" dirty="0" err="1">
                <a:latin typeface="Consolas" charset="0"/>
                <a:ea typeface="Consolas" charset="0"/>
                <a:cs typeface="Consolas" charset="0"/>
              </a:rPr>
              <a:t>mov</a:t>
            </a:r>
            <a:r>
              <a:rPr lang="nl-NL" dirty="0">
                <a:latin typeface="Consolas" charset="0"/>
                <a:ea typeface="Consolas" charset="0"/>
                <a:cs typeface="Consolas" charset="0"/>
              </a:rPr>
              <a:t>         </a:t>
            </a:r>
            <a:r>
              <a:rPr lang="nl-NL" dirty="0" err="1">
                <a:latin typeface="Consolas" charset="0"/>
                <a:ea typeface="Consolas" charset="0"/>
                <a:cs typeface="Consolas" charset="0"/>
              </a:rPr>
              <a:t>ecx,dword</a:t>
            </a:r>
            <a:r>
              <a:rPr lang="nl-NL" dirty="0">
                <a:latin typeface="Consolas" charset="0"/>
                <a:ea typeface="Consolas" charset="0"/>
                <a:cs typeface="Consolas" charset="0"/>
              </a:rPr>
              <a:t> </a:t>
            </a:r>
            <a:r>
              <a:rPr lang="nl-NL" dirty="0" err="1">
                <a:latin typeface="Consolas" charset="0"/>
                <a:ea typeface="Consolas" charset="0"/>
                <a:cs typeface="Consolas" charset="0"/>
              </a:rPr>
              <a:t>ptr</a:t>
            </a:r>
            <a:r>
              <a:rPr lang="nl-NL" dirty="0">
                <a:latin typeface="Consolas" charset="0"/>
                <a:ea typeface="Consolas" charset="0"/>
                <a:cs typeface="Consolas" charset="0"/>
              </a:rPr>
              <a:t> [ebp-40h]  </a:t>
            </a:r>
          </a:p>
          <a:p>
            <a:r>
              <a:rPr lang="sk-SK" dirty="0">
                <a:latin typeface="Consolas" charset="0"/>
                <a:ea typeface="Consolas" charset="0"/>
                <a:cs typeface="Consolas" charset="0"/>
              </a:rPr>
              <a:t>008200F5  </a:t>
            </a:r>
            <a:r>
              <a:rPr lang="sk-SK" dirty="0" err="1">
                <a:latin typeface="Consolas" charset="0"/>
                <a:ea typeface="Consolas" charset="0"/>
                <a:cs typeface="Consolas" charset="0"/>
              </a:rPr>
              <a:t>mov</a:t>
            </a:r>
            <a:r>
              <a:rPr lang="sk-SK" dirty="0">
                <a:latin typeface="Consolas" charset="0"/>
                <a:ea typeface="Consolas" charset="0"/>
                <a:cs typeface="Consolas" charset="0"/>
              </a:rPr>
              <a:t>         edx,0Ch  </a:t>
            </a:r>
          </a:p>
          <a:p>
            <a:r>
              <a:rPr lang="nl-NL" dirty="0">
                <a:latin typeface="Consolas" charset="0"/>
                <a:ea typeface="Consolas" charset="0"/>
                <a:cs typeface="Consolas" charset="0"/>
              </a:rPr>
              <a:t>008200FA  </a:t>
            </a:r>
            <a:r>
              <a:rPr lang="nl-NL" dirty="0" err="1">
                <a:latin typeface="Consolas" charset="0"/>
                <a:ea typeface="Consolas" charset="0"/>
                <a:cs typeface="Consolas" charset="0"/>
              </a:rPr>
              <a:t>cmp</a:t>
            </a:r>
            <a:r>
              <a:rPr lang="nl-NL" dirty="0">
                <a:latin typeface="Consolas" charset="0"/>
                <a:ea typeface="Consolas" charset="0"/>
                <a:cs typeface="Consolas" charset="0"/>
              </a:rPr>
              <a:t>         </a:t>
            </a:r>
            <a:r>
              <a:rPr lang="nl-NL" dirty="0" err="1">
                <a:latin typeface="Consolas" charset="0"/>
                <a:ea typeface="Consolas" charset="0"/>
                <a:cs typeface="Consolas" charset="0"/>
              </a:rPr>
              <a:t>dword</a:t>
            </a:r>
            <a:r>
              <a:rPr lang="nl-NL" dirty="0">
                <a:latin typeface="Consolas" charset="0"/>
                <a:ea typeface="Consolas" charset="0"/>
                <a:cs typeface="Consolas" charset="0"/>
              </a:rPr>
              <a:t> </a:t>
            </a:r>
            <a:r>
              <a:rPr lang="nl-NL" dirty="0" err="1">
                <a:latin typeface="Consolas" charset="0"/>
                <a:ea typeface="Consolas" charset="0"/>
                <a:cs typeface="Consolas" charset="0"/>
              </a:rPr>
              <a:t>ptr</a:t>
            </a:r>
            <a:r>
              <a:rPr lang="nl-NL" dirty="0">
                <a:latin typeface="Consolas" charset="0"/>
                <a:ea typeface="Consolas" charset="0"/>
                <a:cs typeface="Consolas" charset="0"/>
              </a:rPr>
              <a:t> [</a:t>
            </a:r>
            <a:r>
              <a:rPr lang="nl-NL" dirty="0" err="1">
                <a:latin typeface="Consolas" charset="0"/>
                <a:ea typeface="Consolas" charset="0"/>
                <a:cs typeface="Consolas" charset="0"/>
              </a:rPr>
              <a:t>ecx</a:t>
            </a:r>
            <a:r>
              <a:rPr lang="nl-NL" dirty="0">
                <a:latin typeface="Consolas" charset="0"/>
                <a:ea typeface="Consolas" charset="0"/>
                <a:cs typeface="Consolas" charset="0"/>
              </a:rPr>
              <a:t>],</a:t>
            </a:r>
            <a:r>
              <a:rPr lang="nl-NL" dirty="0" err="1">
                <a:latin typeface="Consolas" charset="0"/>
                <a:ea typeface="Consolas" charset="0"/>
                <a:cs typeface="Consolas" charset="0"/>
              </a:rPr>
              <a:t>ecx</a:t>
            </a:r>
            <a:r>
              <a:rPr lang="nl-NL" dirty="0">
                <a:latin typeface="Consolas" charset="0"/>
                <a:ea typeface="Consolas" charset="0"/>
                <a:cs typeface="Consolas" charset="0"/>
              </a:rPr>
              <a:t>  </a:t>
            </a:r>
          </a:p>
          <a:p>
            <a:r>
              <a:rPr lang="en-US" dirty="0">
                <a:latin typeface="Consolas" charset="0"/>
                <a:ea typeface="Consolas" charset="0"/>
                <a:cs typeface="Consolas" charset="0"/>
              </a:rPr>
              <a:t>008200FC  call        0077C050  </a:t>
            </a:r>
          </a:p>
          <a:p>
            <a:r>
              <a:rPr lang="fi-FI" dirty="0">
                <a:latin typeface="Consolas" charset="0"/>
                <a:ea typeface="Consolas" charset="0"/>
                <a:cs typeface="Consolas" charset="0"/>
              </a:rPr>
              <a:t>00820101  </a:t>
            </a:r>
            <a:r>
              <a:rPr lang="fi-FI" dirty="0" err="1">
                <a:latin typeface="Consolas" charset="0"/>
                <a:ea typeface="Consolas" charset="0"/>
                <a:cs typeface="Consolas" charset="0"/>
              </a:rPr>
              <a:t>nop</a:t>
            </a:r>
            <a:endParaRPr lang="en-US" dirty="0">
              <a:latin typeface="Consolas" charset="0"/>
              <a:ea typeface="Consolas" charset="0"/>
              <a:cs typeface="Consolas" charset="0"/>
            </a:endParaRPr>
          </a:p>
        </p:txBody>
      </p:sp>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ru-RU" dirty="0"/>
              <a:t>. Вызов </a:t>
            </a:r>
            <a:r>
              <a:rPr lang="ru-RU" dirty="0" err="1" smtClean="0"/>
              <a:t>невиртуальных</a:t>
            </a:r>
            <a:r>
              <a:rPr lang="ru-RU" dirty="0" smtClean="0"/>
              <a:t> </a:t>
            </a:r>
            <a:r>
              <a:rPr lang="ru-RU" dirty="0"/>
              <a:t>методов</a:t>
            </a:r>
            <a:endParaRPr lang="en-US" dirty="0"/>
          </a:p>
        </p:txBody>
      </p:sp>
      <p:cxnSp>
        <p:nvCxnSpPr>
          <p:cNvPr id="7" name="Straight Arrow Connector 6"/>
          <p:cNvCxnSpPr>
            <a:stCxn id="8" idx="2"/>
          </p:cNvCxnSpPr>
          <p:nvPr/>
        </p:nvCxnSpPr>
        <p:spPr>
          <a:xfrm flipH="1">
            <a:off x="4003121" y="1947887"/>
            <a:ext cx="1643857" cy="68209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270344" y="1116890"/>
            <a:ext cx="2753267" cy="830997"/>
          </a:xfrm>
          <a:prstGeom prst="rect">
            <a:avLst/>
          </a:prstGeom>
        </p:spPr>
        <p:txBody>
          <a:bodyPr wrap="square">
            <a:spAutoFit/>
          </a:bodyPr>
          <a:lstStyle/>
          <a:p>
            <a:r>
              <a:rPr lang="ru-RU" sz="1600" dirty="0" smtClean="0">
                <a:solidFill>
                  <a:schemeClr val="tx2"/>
                </a:solidFill>
                <a:latin typeface="Lucida Handwriting" charset="0"/>
                <a:ea typeface="Lucida Handwriting" charset="0"/>
                <a:cs typeface="Lucida Handwriting" charset="0"/>
              </a:rPr>
              <a:t>С</a:t>
            </a:r>
            <a:r>
              <a:rPr lang="en-US" sz="1600" dirty="0" err="1" smtClean="0">
                <a:solidFill>
                  <a:schemeClr val="tx2"/>
                </a:solidFill>
                <a:latin typeface="Lucida Handwriting" charset="0"/>
                <a:ea typeface="Lucida Handwriting" charset="0"/>
                <a:cs typeface="Lucida Handwriting" charset="0"/>
              </a:rPr>
              <a:t>opies</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reference from the stack to the ECX </a:t>
            </a:r>
            <a:r>
              <a:rPr lang="en-US" sz="1600" dirty="0" smtClean="0">
                <a:solidFill>
                  <a:schemeClr val="tx2"/>
                </a:solidFill>
                <a:latin typeface="Lucida Handwriting" charset="0"/>
                <a:ea typeface="Lucida Handwriting" charset="0"/>
                <a:cs typeface="Lucida Handwriting" charset="0"/>
              </a:rPr>
              <a:t>register</a:t>
            </a:r>
            <a:endParaRPr lang="en-US" sz="1600" dirty="0">
              <a:solidFill>
                <a:schemeClr val="tx2"/>
              </a:solidFill>
              <a:latin typeface="Lucida Handwriting" charset="0"/>
              <a:ea typeface="Lucida Handwriting" charset="0"/>
              <a:cs typeface="Lucida Handwriting" charset="0"/>
            </a:endParaRPr>
          </a:p>
        </p:txBody>
      </p:sp>
      <p:cxnSp>
        <p:nvCxnSpPr>
          <p:cNvPr id="13" name="Straight Arrow Connector 12"/>
          <p:cNvCxnSpPr>
            <a:stCxn id="11" idx="0"/>
          </p:cNvCxnSpPr>
          <p:nvPr/>
        </p:nvCxnSpPr>
        <p:spPr>
          <a:xfrm flipH="1" flipV="1">
            <a:off x="4344873" y="4076253"/>
            <a:ext cx="2211471" cy="352771"/>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2" idx="0"/>
          </p:cNvCxnSpPr>
          <p:nvPr/>
        </p:nvCxnSpPr>
        <p:spPr>
          <a:xfrm flipV="1">
            <a:off x="2017985" y="4292317"/>
            <a:ext cx="1182415" cy="875371"/>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26953" y="5167688"/>
            <a:ext cx="3582064" cy="1323439"/>
          </a:xfrm>
          <a:prstGeom prst="rect">
            <a:avLst/>
          </a:prstGeom>
        </p:spPr>
        <p:txBody>
          <a:bodyPr wrap="square">
            <a:spAutoFit/>
          </a:bodyPr>
          <a:lstStyle/>
          <a:p>
            <a:pPr algn="just"/>
            <a:r>
              <a:rPr lang="en-US" sz="1600" dirty="0" smtClean="0">
                <a:solidFill>
                  <a:schemeClr val="tx2"/>
                </a:solidFill>
                <a:latin typeface="Lucida Handwriting" charset="0"/>
                <a:ea typeface="Lucida Handwriting" charset="0"/>
                <a:cs typeface="Lucida Handwriting" charset="0"/>
              </a:rPr>
              <a:t>The code </a:t>
            </a:r>
            <a:r>
              <a:rPr lang="en-US" sz="1600" dirty="0">
                <a:solidFill>
                  <a:schemeClr val="tx2"/>
                </a:solidFill>
                <a:latin typeface="Lucida Handwriting" charset="0"/>
                <a:ea typeface="Lucida Handwriting" charset="0"/>
                <a:cs typeface="Lucida Handwriting" charset="0"/>
              </a:rPr>
              <a:t>address of the invoked method (or at least its pre-JIT stub) is known when the JIT compiles the method dispatch </a:t>
            </a:r>
          </a:p>
        </p:txBody>
      </p:sp>
      <p:sp>
        <p:nvSpPr>
          <p:cNvPr id="37" name="Rectangle 36"/>
          <p:cNvSpPr/>
          <p:nvPr/>
        </p:nvSpPr>
        <p:spPr>
          <a:xfrm>
            <a:off x="909626" y="957119"/>
            <a:ext cx="3811647" cy="830997"/>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T</a:t>
            </a:r>
            <a:r>
              <a:rPr lang="en-US" sz="1600" dirty="0" smtClean="0">
                <a:solidFill>
                  <a:schemeClr val="tx2"/>
                </a:solidFill>
                <a:latin typeface="Lucida Handwriting" charset="0"/>
                <a:ea typeface="Lucida Handwriting" charset="0"/>
                <a:cs typeface="Lucida Handwriting" charset="0"/>
              </a:rPr>
              <a:t>he </a:t>
            </a:r>
            <a:r>
              <a:rPr lang="en-US" sz="1600" dirty="0">
                <a:solidFill>
                  <a:schemeClr val="tx2"/>
                </a:solidFill>
                <a:latin typeface="Lucida Handwriting" charset="0"/>
                <a:ea typeface="Lucida Handwriting" charset="0"/>
                <a:cs typeface="Lucida Handwriting" charset="0"/>
              </a:rPr>
              <a:t>stack location </a:t>
            </a:r>
            <a:r>
              <a:rPr lang="en-US" sz="1600" b="1" dirty="0">
                <a:solidFill>
                  <a:schemeClr val="tx2"/>
                </a:solidFill>
                <a:latin typeface="Lucida Handwriting" charset="0"/>
                <a:ea typeface="Lucida Handwriting" charset="0"/>
                <a:cs typeface="Lucida Handwriting" charset="0"/>
              </a:rPr>
              <a:t>EBP-64</a:t>
            </a:r>
            <a:r>
              <a:rPr lang="en-US" sz="1600" dirty="0">
                <a:solidFill>
                  <a:schemeClr val="tx2"/>
                </a:solidFill>
                <a:latin typeface="Lucida Handwriting" charset="0"/>
                <a:ea typeface="Lucida Handwriting" charset="0"/>
                <a:cs typeface="Lucida Handwriting" charset="0"/>
              </a:rPr>
              <a:t> contains the address of an Employee object </a:t>
            </a:r>
          </a:p>
        </p:txBody>
      </p:sp>
      <p:cxnSp>
        <p:nvCxnSpPr>
          <p:cNvPr id="38" name="Straight Arrow Connector 37"/>
          <p:cNvCxnSpPr/>
          <p:nvPr/>
        </p:nvCxnSpPr>
        <p:spPr>
          <a:xfrm>
            <a:off x="3581400" y="1414350"/>
            <a:ext cx="1731024" cy="179459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12161" y="1952959"/>
            <a:ext cx="3811647" cy="584775"/>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a:t>
            </a:r>
            <a:r>
              <a:rPr lang="en-US" sz="1600" dirty="0" err="1" smtClean="0">
                <a:solidFill>
                  <a:schemeClr val="tx2"/>
                </a:solidFill>
                <a:latin typeface="Lucida Handwriting" charset="0"/>
                <a:ea typeface="Lucida Handwriting" charset="0"/>
                <a:cs typeface="Lucida Handwriting" charset="0"/>
              </a:rPr>
              <a:t>TakeVacation</a:t>
            </a:r>
            <a:r>
              <a:rPr lang="en-US" sz="1600" dirty="0" smtClean="0">
                <a:solidFill>
                  <a:schemeClr val="tx2"/>
                </a:solidFill>
                <a:latin typeface="Lucida Handwriting" charset="0"/>
                <a:ea typeface="Lucida Handwriting" charset="0"/>
                <a:cs typeface="Lucida Handwriting" charset="0"/>
              </a:rPr>
              <a:t> non-virtual </a:t>
            </a:r>
            <a:r>
              <a:rPr lang="en-US" sz="1600" dirty="0">
                <a:solidFill>
                  <a:schemeClr val="tx2"/>
                </a:solidFill>
                <a:latin typeface="Lucida Handwriting" charset="0"/>
                <a:ea typeface="Lucida Handwriting" charset="0"/>
                <a:cs typeface="Lucida Handwriting" charset="0"/>
              </a:rPr>
              <a:t>method </a:t>
            </a:r>
          </a:p>
        </p:txBody>
      </p:sp>
      <p:cxnSp>
        <p:nvCxnSpPr>
          <p:cNvPr id="49" name="Straight Arrow Connector 48"/>
          <p:cNvCxnSpPr>
            <a:stCxn id="47" idx="2"/>
          </p:cNvCxnSpPr>
          <p:nvPr/>
        </p:nvCxnSpPr>
        <p:spPr>
          <a:xfrm flipH="1">
            <a:off x="1667573" y="2537734"/>
            <a:ext cx="350412" cy="34942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270344" y="4429024"/>
            <a:ext cx="4572000" cy="2062103"/>
          </a:xfrm>
          <a:prstGeom prst="rect">
            <a:avLst/>
          </a:prstGeom>
        </p:spPr>
        <p:txBody>
          <a:bodyPr>
            <a:spAutoFit/>
          </a:bodyPr>
          <a:lstStyle/>
          <a:p>
            <a:r>
              <a:rPr lang="en-US" sz="1600" dirty="0" smtClean="0">
                <a:solidFill>
                  <a:schemeClr val="tx2"/>
                </a:solidFill>
                <a:latin typeface="Lucida Handwriting" charset="0"/>
                <a:ea typeface="Lucida Handwriting" charset="0"/>
                <a:cs typeface="Lucida Handwriting" charset="0"/>
              </a:rPr>
              <a:t>The </a:t>
            </a:r>
            <a:r>
              <a:rPr lang="en-US" sz="1600" dirty="0">
                <a:solidFill>
                  <a:schemeClr val="tx2"/>
                </a:solidFill>
                <a:latin typeface="Lucida Handwriting" charset="0"/>
                <a:ea typeface="Lucida Handwriting" charset="0"/>
                <a:cs typeface="Lucida Handwriting" charset="0"/>
              </a:rPr>
              <a:t>CMP instruction attempts to access the memory address in the ECX register, which contains the object reference. If the object reference is null, this memory access would fail with an access violation, because accessing the address 0 is always illegal in Windows processes </a:t>
            </a:r>
          </a:p>
        </p:txBody>
      </p:sp>
    </p:spTree>
    <p:extLst>
      <p:ext uri="{BB962C8B-B14F-4D97-AF65-F5344CB8AC3E}">
        <p14:creationId xmlns:p14="http://schemas.microsoft.com/office/powerpoint/2010/main" val="745598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ru-RU" dirty="0"/>
              <a:t>. Вызов </a:t>
            </a:r>
            <a:r>
              <a:rPr lang="ru-RU" dirty="0" smtClean="0"/>
              <a:t>статических методов</a:t>
            </a:r>
            <a:endParaRPr lang="en-US" dirty="0"/>
          </a:p>
        </p:txBody>
      </p:sp>
      <p:sp>
        <p:nvSpPr>
          <p:cNvPr id="14" name="Rectangle 13"/>
          <p:cNvSpPr/>
          <p:nvPr/>
        </p:nvSpPr>
        <p:spPr>
          <a:xfrm>
            <a:off x="159852" y="2887163"/>
            <a:ext cx="7545446" cy="923330"/>
          </a:xfrm>
          <a:prstGeom prst="rect">
            <a:avLst/>
          </a:prstGeom>
        </p:spPr>
        <p:txBody>
          <a:bodyPr wrap="square">
            <a:spAutoFit/>
          </a:bodyPr>
          <a:lstStyle/>
          <a:p>
            <a:r>
              <a:rPr lang="en-US" b="1" dirty="0" err="1">
                <a:solidFill>
                  <a:schemeClr val="tx2"/>
                </a:solidFill>
                <a:latin typeface="Consolas" charset="0"/>
                <a:ea typeface="Consolas" charset="0"/>
                <a:cs typeface="Consolas" charset="0"/>
              </a:rPr>
              <a:t>Employee.SetCompanyPolicy</a:t>
            </a:r>
            <a:r>
              <a:rPr lang="en-US" b="1" dirty="0">
                <a:solidFill>
                  <a:schemeClr val="tx2"/>
                </a:solidFill>
                <a:latin typeface="Consolas" charset="0"/>
                <a:ea typeface="Consolas" charset="0"/>
                <a:cs typeface="Consolas" charset="0"/>
              </a:rPr>
              <a:t>();</a:t>
            </a:r>
          </a:p>
          <a:p>
            <a:r>
              <a:rPr lang="en-US" dirty="0">
                <a:latin typeface="Consolas" charset="0"/>
                <a:ea typeface="Consolas" charset="0"/>
                <a:cs typeface="Consolas" charset="0"/>
              </a:rPr>
              <a:t>01550080  call        0145C048  </a:t>
            </a:r>
          </a:p>
          <a:p>
            <a:r>
              <a:rPr lang="fi-FI" dirty="0">
                <a:latin typeface="Consolas" charset="0"/>
                <a:ea typeface="Consolas" charset="0"/>
                <a:cs typeface="Consolas" charset="0"/>
              </a:rPr>
              <a:t>01550085  </a:t>
            </a:r>
            <a:r>
              <a:rPr lang="fi-FI" dirty="0" err="1">
                <a:latin typeface="Consolas" charset="0"/>
                <a:ea typeface="Consolas" charset="0"/>
                <a:cs typeface="Consolas" charset="0"/>
              </a:rPr>
              <a:t>nop</a:t>
            </a:r>
            <a:r>
              <a:rPr lang="fi-FI" dirty="0">
                <a:latin typeface="Consolas" charset="0"/>
                <a:ea typeface="Consolas" charset="0"/>
                <a:cs typeface="Consolas" charset="0"/>
              </a:rPr>
              <a:t> </a:t>
            </a:r>
            <a:endParaRPr lang="en-US" dirty="0">
              <a:latin typeface="Consolas" charset="0"/>
              <a:ea typeface="Consolas" charset="0"/>
              <a:cs typeface="Consolas" charset="0"/>
            </a:endParaRPr>
          </a:p>
        </p:txBody>
      </p:sp>
      <p:sp>
        <p:nvSpPr>
          <p:cNvPr id="16" name="Rectangle 15"/>
          <p:cNvSpPr/>
          <p:nvPr/>
        </p:nvSpPr>
        <p:spPr>
          <a:xfrm>
            <a:off x="226953" y="1272750"/>
            <a:ext cx="3811647" cy="584775"/>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a:t>
            </a:r>
            <a:r>
              <a:rPr lang="en-US" sz="1600" b="1" dirty="0" err="1" smtClean="0">
                <a:solidFill>
                  <a:schemeClr val="tx2"/>
                </a:solidFill>
                <a:latin typeface="Lucida Handwriting" charset="0"/>
                <a:ea typeface="Lucida Handwriting" charset="0"/>
                <a:cs typeface="Lucida Handwriting" charset="0"/>
              </a:rPr>
              <a:t>SetCompanyPolicy</a:t>
            </a:r>
            <a:r>
              <a:rPr lang="en-US" sz="1600" b="1" dirty="0" smtClean="0">
                <a:solidFill>
                  <a:schemeClr val="tx2"/>
                </a:solidFill>
                <a:latin typeface="Consolas" charset="0"/>
                <a:ea typeface="Consolas" charset="0"/>
                <a:cs typeface="Consolas" charset="0"/>
              </a:rPr>
              <a:t> </a:t>
            </a:r>
            <a:r>
              <a:rPr lang="en-US" sz="1600" dirty="0" smtClean="0">
                <a:solidFill>
                  <a:schemeClr val="tx2"/>
                </a:solidFill>
                <a:latin typeface="Lucida Handwriting" charset="0"/>
                <a:ea typeface="Lucida Handwriting" charset="0"/>
                <a:cs typeface="Lucida Handwriting" charset="0"/>
              </a:rPr>
              <a:t>static method </a:t>
            </a:r>
            <a:endParaRPr lang="en-US" sz="1600" dirty="0">
              <a:solidFill>
                <a:schemeClr val="tx2"/>
              </a:solidFill>
              <a:latin typeface="Lucida Handwriting" charset="0"/>
              <a:ea typeface="Lucida Handwriting" charset="0"/>
              <a:cs typeface="Lucida Handwriting" charset="0"/>
            </a:endParaRPr>
          </a:p>
        </p:txBody>
      </p:sp>
      <p:cxnSp>
        <p:nvCxnSpPr>
          <p:cNvPr id="17" name="Straight Arrow Connector 16"/>
          <p:cNvCxnSpPr>
            <a:stCxn id="16" idx="2"/>
          </p:cNvCxnSpPr>
          <p:nvPr/>
        </p:nvCxnSpPr>
        <p:spPr>
          <a:xfrm>
            <a:off x="2132777" y="1857525"/>
            <a:ext cx="381823" cy="1029638"/>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678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ru-RU" dirty="0"/>
              <a:t>. Вызов </a:t>
            </a:r>
            <a:r>
              <a:rPr lang="ru-RU" dirty="0" smtClean="0"/>
              <a:t>методов интерфейсов</a:t>
            </a:r>
            <a:endParaRPr lang="en-US" dirty="0"/>
          </a:p>
        </p:txBody>
      </p:sp>
      <p:sp>
        <p:nvSpPr>
          <p:cNvPr id="14" name="Rectangle 13"/>
          <p:cNvSpPr/>
          <p:nvPr/>
        </p:nvSpPr>
        <p:spPr>
          <a:xfrm>
            <a:off x="159852" y="2887163"/>
            <a:ext cx="7545446" cy="2031325"/>
          </a:xfrm>
          <a:prstGeom prst="rect">
            <a:avLst/>
          </a:prstGeom>
        </p:spPr>
        <p:txBody>
          <a:bodyPr wrap="square">
            <a:spAutoFit/>
          </a:bodyPr>
          <a:lstStyle/>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ecx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[ebp-64] </a:t>
            </a:r>
            <a:r>
              <a:rPr lang="en-US" dirty="0">
                <a:latin typeface="Consolas" charset="0"/>
                <a:ea typeface="Consolas" charset="0"/>
                <a:cs typeface="Consolas" charset="0"/>
              </a:rPr>
              <a:t>; object reference </a:t>
            </a:r>
            <a:endParaRPr lang="en-US" dirty="0" smtClean="0">
              <a:latin typeface="Consolas" charset="0"/>
              <a:ea typeface="Consolas" charset="0"/>
              <a:cs typeface="Consolas" charset="0"/>
            </a:endParaRPr>
          </a:p>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a:t>
            </a:r>
            <a:r>
              <a:rPr lang="en-US" b="1" dirty="0" err="1">
                <a:latin typeface="Consolas" charset="0"/>
                <a:ea typeface="Consolas" charset="0"/>
                <a:cs typeface="Consolas" charset="0"/>
              </a:rPr>
              <a:t>ecx</a:t>
            </a:r>
            <a:r>
              <a:rPr lang="en-US" b="1" dirty="0">
                <a:latin typeface="Consolas" charset="0"/>
                <a:ea typeface="Consolas" charset="0"/>
                <a:cs typeface="Consolas" charset="0"/>
              </a:rPr>
              <a:t>] </a:t>
            </a:r>
            <a:r>
              <a:rPr lang="en-US" dirty="0">
                <a:latin typeface="Consolas" charset="0"/>
                <a:ea typeface="Consolas" charset="0"/>
                <a:cs typeface="Consolas" charset="0"/>
              </a:rPr>
              <a:t>; method table pointer </a:t>
            </a:r>
            <a:endParaRPr lang="en-US" dirty="0" smtClean="0">
              <a:latin typeface="Consolas" charset="0"/>
              <a:ea typeface="Consolas" charset="0"/>
              <a:cs typeface="Consolas" charset="0"/>
            </a:endParaRPr>
          </a:p>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[eax+12] </a:t>
            </a:r>
            <a:r>
              <a:rPr lang="en-US" dirty="0">
                <a:latin typeface="Consolas" charset="0"/>
                <a:ea typeface="Consolas" charset="0"/>
                <a:cs typeface="Consolas" charset="0"/>
              </a:rPr>
              <a:t>; interface map pointer </a:t>
            </a:r>
            <a:endParaRPr lang="en-US" dirty="0" smtClean="0">
              <a:latin typeface="Consolas" charset="0"/>
              <a:ea typeface="Consolas" charset="0"/>
              <a:cs typeface="Consolas" charset="0"/>
            </a:endParaRPr>
          </a:p>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[eax+48] </a:t>
            </a:r>
            <a:r>
              <a:rPr lang="en-US" dirty="0">
                <a:latin typeface="Consolas" charset="0"/>
                <a:ea typeface="Consolas" charset="0"/>
                <a:cs typeface="Consolas" charset="0"/>
              </a:rPr>
              <a:t>; compile time offset for this interface in the map </a:t>
            </a:r>
            <a:endParaRPr lang="en-US" dirty="0" smtClean="0">
              <a:latin typeface="Consolas" charset="0"/>
              <a:ea typeface="Consolas" charset="0"/>
              <a:cs typeface="Consolas" charset="0"/>
            </a:endParaRPr>
          </a:p>
          <a:p>
            <a:r>
              <a:rPr lang="en-US" b="1" dirty="0" smtClean="0">
                <a:latin typeface="Consolas" charset="0"/>
                <a:ea typeface="Consolas" charset="0"/>
                <a:cs typeface="Consolas" charset="0"/>
              </a:rPr>
              <a:t>call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dirty="0">
                <a:latin typeface="Consolas" charset="0"/>
                <a:ea typeface="Consolas" charset="0"/>
                <a:cs typeface="Consolas" charset="0"/>
              </a:rPr>
              <a:t>; first method at EAX, second method at EAX+4, etc. </a:t>
            </a:r>
          </a:p>
        </p:txBody>
      </p:sp>
      <p:sp>
        <p:nvSpPr>
          <p:cNvPr id="16" name="Rectangle 15"/>
          <p:cNvSpPr/>
          <p:nvPr/>
        </p:nvSpPr>
        <p:spPr>
          <a:xfrm>
            <a:off x="226953" y="1272750"/>
            <a:ext cx="3811647" cy="338554"/>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interface method </a:t>
            </a:r>
            <a:endParaRPr lang="en-US" sz="1600" dirty="0">
              <a:solidFill>
                <a:schemeClr val="tx2"/>
              </a:solidFill>
              <a:latin typeface="Lucida Handwriting" charset="0"/>
              <a:ea typeface="Lucida Handwriting" charset="0"/>
              <a:cs typeface="Lucida Handwriting" charset="0"/>
            </a:endParaRPr>
          </a:p>
        </p:txBody>
      </p:sp>
      <p:cxnSp>
        <p:nvCxnSpPr>
          <p:cNvPr id="17" name="Straight Arrow Connector 16"/>
          <p:cNvCxnSpPr>
            <a:stCxn id="16" idx="2"/>
          </p:cNvCxnSpPr>
          <p:nvPr/>
        </p:nvCxnSpPr>
        <p:spPr>
          <a:xfrm>
            <a:off x="2132777" y="1611304"/>
            <a:ext cx="381823" cy="127585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705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grpSp>
        <p:nvGrpSpPr>
          <p:cNvPr id="5" name="Group 4"/>
          <p:cNvGrpSpPr/>
          <p:nvPr/>
        </p:nvGrpSpPr>
        <p:grpSpPr>
          <a:xfrm>
            <a:off x="381000" y="1066800"/>
            <a:ext cx="8264909" cy="5209639"/>
            <a:chOff x="193291" y="1219200"/>
            <a:chExt cx="8264909" cy="5209639"/>
          </a:xfrm>
        </p:grpSpPr>
        <p:grpSp>
          <p:nvGrpSpPr>
            <p:cNvPr id="62" name="Group 61"/>
            <p:cNvGrpSpPr/>
            <p:nvPr/>
          </p:nvGrpSpPr>
          <p:grpSpPr>
            <a:xfrm>
              <a:off x="1889869" y="1219200"/>
              <a:ext cx="6568331" cy="4724400"/>
              <a:chOff x="699636" y="1143000"/>
              <a:chExt cx="7225164" cy="4724400"/>
            </a:xfrm>
          </p:grpSpPr>
          <p:sp>
            <p:nvSpPr>
              <p:cNvPr id="6" name="Rectangle 5"/>
              <p:cNvSpPr/>
              <p:nvPr/>
            </p:nvSpPr>
            <p:spPr bwMode="auto">
              <a:xfrm>
                <a:off x="914400" y="19812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8" name="Rectangle 7"/>
              <p:cNvSpPr/>
              <p:nvPr/>
            </p:nvSpPr>
            <p:spPr bwMode="auto">
              <a:xfrm>
                <a:off x="1066800" y="2819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Type Handle </a:t>
                </a:r>
                <a:endParaRPr lang="en-US" b="1" dirty="0"/>
              </a:p>
            </p:txBody>
          </p:sp>
          <p:sp>
            <p:nvSpPr>
              <p:cNvPr id="9" name="Rectangle 8"/>
              <p:cNvSpPr/>
              <p:nvPr/>
            </p:nvSpPr>
            <p:spPr bwMode="auto">
              <a:xfrm>
                <a:off x="1066800" y="21336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Sync Block Index</a:t>
                </a:r>
                <a:endParaRPr lang="en-US" b="1" dirty="0"/>
              </a:p>
            </p:txBody>
          </p:sp>
          <p:sp>
            <p:nvSpPr>
              <p:cNvPr id="12" name="TextBox 11"/>
              <p:cNvSpPr txBox="1"/>
              <p:nvPr/>
            </p:nvSpPr>
            <p:spPr>
              <a:xfrm>
                <a:off x="4444512" y="3423375"/>
                <a:ext cx="203133" cy="369332"/>
              </a:xfrm>
              <a:prstGeom prst="rect">
                <a:avLst/>
              </a:prstGeom>
              <a:noFill/>
            </p:spPr>
            <p:txBody>
              <a:bodyPr wrap="none" rtlCol="0">
                <a:spAutoFit/>
              </a:bodyPr>
              <a:lstStyle/>
              <a:p>
                <a:endParaRPr lang="en-US" dirty="0"/>
              </a:p>
            </p:txBody>
          </p:sp>
          <p:sp>
            <p:nvSpPr>
              <p:cNvPr id="44" name="TextBox 43"/>
              <p:cNvSpPr txBox="1"/>
              <p:nvPr/>
            </p:nvSpPr>
            <p:spPr>
              <a:xfrm>
                <a:off x="699636" y="1600200"/>
                <a:ext cx="3351687" cy="338554"/>
              </a:xfrm>
              <a:prstGeom prst="rect">
                <a:avLst/>
              </a:prstGeom>
              <a:noFill/>
            </p:spPr>
            <p:txBody>
              <a:bodyPr wrap="none" rtlCol="0">
                <a:spAutoFit/>
              </a:bodyPr>
              <a:lstStyle/>
              <a:p>
                <a:r>
                  <a:rPr lang="en-US" sz="1600" b="1" dirty="0">
                    <a:solidFill>
                      <a:srgbClr val="1F497D"/>
                    </a:solidFill>
                    <a:latin typeface="Lucida Handwriting"/>
                    <a:cs typeface="Lucida Handwriting"/>
                  </a:rPr>
                  <a:t>Employee Class Instance </a:t>
                </a:r>
              </a:p>
            </p:txBody>
          </p:sp>
          <p:sp>
            <p:nvSpPr>
              <p:cNvPr id="49" name="Rectangle 48"/>
              <p:cNvSpPr/>
              <p:nvPr/>
            </p:nvSpPr>
            <p:spPr bwMode="auto">
              <a:xfrm>
                <a:off x="1066800" y="3505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id</a:t>
                </a:r>
                <a:endParaRPr lang="en-US" b="1" dirty="0"/>
              </a:p>
            </p:txBody>
          </p:sp>
          <p:sp>
            <p:nvSpPr>
              <p:cNvPr id="51" name="Rectangle 50"/>
              <p:cNvSpPr/>
              <p:nvPr/>
            </p:nvSpPr>
            <p:spPr bwMode="auto">
              <a:xfrm>
                <a:off x="1066800" y="41910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name</a:t>
                </a:r>
                <a:endParaRPr lang="en-US" b="1" dirty="0"/>
              </a:p>
            </p:txBody>
          </p:sp>
          <p:sp>
            <p:nvSpPr>
              <p:cNvPr id="25" name="Rectangle 24"/>
              <p:cNvSpPr/>
              <p:nvPr/>
            </p:nvSpPr>
            <p:spPr bwMode="auto">
              <a:xfrm>
                <a:off x="4419600" y="1600200"/>
                <a:ext cx="2895600" cy="42672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26" name="Rectangle 25"/>
              <p:cNvSpPr/>
              <p:nvPr/>
            </p:nvSpPr>
            <p:spPr bwMode="auto">
              <a:xfrm>
                <a:off x="4571999" y="24384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Miscellaneous Flags </a:t>
                </a:r>
              </a:p>
            </p:txBody>
          </p:sp>
          <p:sp>
            <p:nvSpPr>
              <p:cNvPr id="27" name="Rectangle 26"/>
              <p:cNvSpPr/>
              <p:nvPr/>
            </p:nvSpPr>
            <p:spPr bwMode="auto">
              <a:xfrm>
                <a:off x="4571999" y="17526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#1 </a:t>
                </a:r>
              </a:p>
            </p:txBody>
          </p:sp>
          <p:sp>
            <p:nvSpPr>
              <p:cNvPr id="29" name="TextBox 28"/>
              <p:cNvSpPr txBox="1"/>
              <p:nvPr/>
            </p:nvSpPr>
            <p:spPr>
              <a:xfrm>
                <a:off x="4606846" y="1143000"/>
                <a:ext cx="2406556" cy="338554"/>
              </a:xfrm>
              <a:prstGeom prst="rect">
                <a:avLst/>
              </a:prstGeom>
              <a:noFill/>
            </p:spPr>
            <p:txBody>
              <a:bodyPr wrap="none" rtlCol="0">
                <a:spAutoFit/>
              </a:bodyPr>
              <a:lstStyle/>
              <a:p>
                <a:r>
                  <a:rPr lang="en-US" sz="1600" b="1" dirty="0">
                    <a:solidFill>
                      <a:srgbClr val="1F497D"/>
                    </a:solidFill>
                    <a:latin typeface="Lucida Handwriting"/>
                    <a:cs typeface="Lucida Handwriting"/>
                  </a:rPr>
                  <a:t>Sync Block </a:t>
                </a:r>
                <a:r>
                  <a:rPr lang="en-US" sz="1600" b="1" dirty="0" smtClean="0">
                    <a:solidFill>
                      <a:srgbClr val="1F497D"/>
                    </a:solidFill>
                    <a:latin typeface="Lucida Handwriting"/>
                    <a:cs typeface="Lucida Handwriting"/>
                  </a:rPr>
                  <a:t>Table</a:t>
                </a:r>
                <a:endParaRPr lang="en-US" sz="1600" b="1" dirty="0">
                  <a:solidFill>
                    <a:srgbClr val="1F497D"/>
                  </a:solidFill>
                  <a:latin typeface="Lucida Handwriting"/>
                  <a:cs typeface="Lucida Handwriting"/>
                </a:endParaRPr>
              </a:p>
            </p:txBody>
          </p:sp>
          <p:sp>
            <p:nvSpPr>
              <p:cNvPr id="30" name="Rectangle 29"/>
              <p:cNvSpPr/>
              <p:nvPr/>
            </p:nvSpPr>
            <p:spPr bwMode="auto">
              <a:xfrm>
                <a:off x="4571999" y="31242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Win32 Event Handle </a:t>
                </a:r>
              </a:p>
            </p:txBody>
          </p:sp>
          <p:sp>
            <p:nvSpPr>
              <p:cNvPr id="31" name="Rectangle 30"/>
              <p:cNvSpPr/>
              <p:nvPr/>
            </p:nvSpPr>
            <p:spPr bwMode="auto">
              <a:xfrm>
                <a:off x="4571999" y="38100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Hash Code Storage </a:t>
                </a:r>
                <a:endParaRPr lang="en-US" b="1" dirty="0"/>
              </a:p>
            </p:txBody>
          </p:sp>
          <p:sp>
            <p:nvSpPr>
              <p:cNvPr id="34" name="Rectangle 33"/>
              <p:cNvSpPr/>
              <p:nvPr/>
            </p:nvSpPr>
            <p:spPr bwMode="auto">
              <a:xfrm>
                <a:off x="4571999" y="44958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700" b="1" dirty="0"/>
                  <a:t>Owner </a:t>
                </a:r>
                <a:r>
                  <a:rPr lang="en-US" sz="1700" b="1" dirty="0" smtClean="0"/>
                  <a:t>Weak</a:t>
                </a:r>
                <a:r>
                  <a:rPr lang="ru-RU" sz="1700" b="1" dirty="0" smtClean="0"/>
                  <a:t> </a:t>
                </a:r>
                <a:r>
                  <a:rPr lang="en-US" sz="1700" b="1" dirty="0" smtClean="0"/>
                  <a:t>Reference</a:t>
                </a:r>
                <a:endParaRPr lang="en-US" sz="1700" b="1" dirty="0"/>
              </a:p>
            </p:txBody>
          </p:sp>
          <p:sp>
            <p:nvSpPr>
              <p:cNvPr id="37" name="Rectangle 36"/>
              <p:cNvSpPr/>
              <p:nvPr/>
            </p:nvSpPr>
            <p:spPr bwMode="auto">
              <a:xfrm>
                <a:off x="4572000" y="51816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#3 </a:t>
                </a:r>
              </a:p>
            </p:txBody>
          </p:sp>
          <p:cxnSp>
            <p:nvCxnSpPr>
              <p:cNvPr id="35" name="Straight Arrow Connector 34"/>
              <p:cNvCxnSpPr/>
              <p:nvPr/>
            </p:nvCxnSpPr>
            <p:spPr>
              <a:xfrm>
                <a:off x="3124200" y="2438400"/>
                <a:ext cx="1447800" cy="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4" idx="1"/>
              </p:cNvCxnSpPr>
              <p:nvPr/>
            </p:nvCxnSpPr>
            <p:spPr>
              <a:xfrm flipH="1" flipV="1">
                <a:off x="3352801" y="2667000"/>
                <a:ext cx="1219198" cy="20955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315200" y="23622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315200" y="51054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391400" y="2819400"/>
                <a:ext cx="473976" cy="1750021"/>
              </a:xfrm>
              <a:prstGeom prst="rect">
                <a:avLst/>
              </a:prstGeom>
              <a:noFill/>
            </p:spPr>
            <p:txBody>
              <a:bodyPr vert="vert270" wrap="square" rtlCol="0">
                <a:spAutoFit/>
              </a:bodyPr>
              <a:lstStyle/>
              <a:p>
                <a:pPr algn="ctr"/>
                <a:r>
                  <a:rPr lang="en-US" sz="1600" b="1" dirty="0">
                    <a:solidFill>
                      <a:srgbClr val="1F497D"/>
                    </a:solidFill>
                    <a:latin typeface="Lucida Handwriting"/>
                    <a:cs typeface="Lucida Handwriting"/>
                  </a:rPr>
                  <a:t>Sync Block #2 </a:t>
                </a:r>
              </a:p>
            </p:txBody>
          </p:sp>
          <p:cxnSp>
            <p:nvCxnSpPr>
              <p:cNvPr id="53" name="Straight Arrow Connector 52"/>
              <p:cNvCxnSpPr/>
              <p:nvPr/>
            </p:nvCxnSpPr>
            <p:spPr>
              <a:xfrm>
                <a:off x="7924800" y="2362200"/>
                <a:ext cx="0" cy="2743200"/>
              </a:xfrm>
              <a:prstGeom prst="straightConnector1">
                <a:avLst/>
              </a:prstGeom>
              <a:ln>
                <a:solidFill>
                  <a:srgbClr val="1F497D"/>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Rectangle 1"/>
            <p:cNvSpPr/>
            <p:nvPr/>
          </p:nvSpPr>
          <p:spPr>
            <a:xfrm>
              <a:off x="193291" y="5105400"/>
              <a:ext cx="3783636" cy="1323439"/>
            </a:xfrm>
            <a:prstGeom prst="rect">
              <a:avLst/>
            </a:prstGeom>
          </p:spPr>
          <p:txBody>
            <a:bodyPr wrap="square">
              <a:spAutoFit/>
            </a:bodyPr>
            <a:lstStyle/>
            <a:p>
              <a:r>
                <a:rPr lang="en-US" sz="1600" b="1" dirty="0" smtClean="0">
                  <a:solidFill>
                    <a:schemeClr val="tx2"/>
                  </a:solidFill>
                  <a:latin typeface="Lucida Handwriting" charset="0"/>
                  <a:ea typeface="Lucida Handwriting" charset="0"/>
                  <a:cs typeface="Lucida Handwriting" charset="0"/>
                </a:rPr>
                <a:t>This field </a:t>
              </a:r>
              <a:r>
                <a:rPr lang="en-US" sz="1600" b="1" dirty="0">
                  <a:solidFill>
                    <a:schemeClr val="tx2"/>
                  </a:solidFill>
                  <a:latin typeface="Lucida Handwriting" charset="0"/>
                  <a:ea typeface="Lucida Handwriting" charset="0"/>
                  <a:cs typeface="Lucida Handwriting" charset="0"/>
                </a:rPr>
                <a:t>is used for </a:t>
              </a:r>
              <a:endParaRPr lang="en-US" sz="1600" b="1" dirty="0" smtClean="0">
                <a:solidFill>
                  <a:schemeClr val="tx2"/>
                </a:solidFill>
                <a:latin typeface="Lucida Handwriting" charset="0"/>
                <a:ea typeface="Lucida Handwriting" charset="0"/>
                <a:cs typeface="Lucida Handwriting" charset="0"/>
              </a:endParaRPr>
            </a:p>
            <a:p>
              <a:pPr marL="285750" indent="-285750">
                <a:buFontTx/>
                <a:buChar char="-"/>
              </a:pPr>
              <a:r>
                <a:rPr lang="en-US" sz="1600" b="1" dirty="0" smtClean="0">
                  <a:solidFill>
                    <a:schemeClr val="tx2"/>
                  </a:solidFill>
                  <a:latin typeface="Lucida Handwriting" charset="0"/>
                  <a:ea typeface="Lucida Handwriting" charset="0"/>
                  <a:cs typeface="Lucida Handwriting" charset="0"/>
                </a:rPr>
                <a:t>synchronization</a:t>
              </a:r>
            </a:p>
            <a:p>
              <a:pPr marL="285750" indent="-285750">
                <a:buFontTx/>
                <a:buChar char="-"/>
              </a:pPr>
              <a:r>
                <a:rPr lang="en-US" sz="1600" b="1" dirty="0" smtClean="0">
                  <a:solidFill>
                    <a:schemeClr val="tx2"/>
                  </a:solidFill>
                  <a:latin typeface="Lucida Handwriting" charset="0"/>
                  <a:ea typeface="Lucida Handwriting" charset="0"/>
                  <a:cs typeface="Lucida Handwriting" charset="0"/>
                </a:rPr>
                <a:t>GC book-keeping</a:t>
              </a:r>
            </a:p>
            <a:p>
              <a:pPr marL="285750" indent="-285750">
                <a:buFontTx/>
                <a:buChar char="-"/>
              </a:pPr>
              <a:r>
                <a:rPr lang="en-US" sz="1600" b="1" dirty="0" smtClean="0">
                  <a:solidFill>
                    <a:schemeClr val="tx2"/>
                  </a:solidFill>
                  <a:latin typeface="Lucida Handwriting" charset="0"/>
                  <a:ea typeface="Lucida Handwriting" charset="0"/>
                  <a:cs typeface="Lucida Handwriting" charset="0"/>
                </a:rPr>
                <a:t>finalization</a:t>
              </a:r>
            </a:p>
            <a:p>
              <a:pPr marL="285750" indent="-285750">
                <a:buFontTx/>
                <a:buChar char="-"/>
              </a:pPr>
              <a:r>
                <a:rPr lang="en-US" sz="1600" b="1" dirty="0" smtClean="0">
                  <a:solidFill>
                    <a:schemeClr val="tx2"/>
                  </a:solidFill>
                  <a:latin typeface="Lucida Handwriting" charset="0"/>
                  <a:ea typeface="Lucida Handwriting" charset="0"/>
                  <a:cs typeface="Lucida Handwriting" charset="0"/>
                </a:rPr>
                <a:t>hash </a:t>
              </a:r>
              <a:r>
                <a:rPr lang="en-US" sz="1600" b="1" dirty="0">
                  <a:solidFill>
                    <a:schemeClr val="tx2"/>
                  </a:solidFill>
                  <a:latin typeface="Lucida Handwriting" charset="0"/>
                  <a:ea typeface="Lucida Handwriting" charset="0"/>
                  <a:cs typeface="Lucida Handwriting" charset="0"/>
                </a:rPr>
                <a:t>code storage </a:t>
              </a:r>
            </a:p>
          </p:txBody>
        </p:sp>
        <p:cxnSp>
          <p:nvCxnSpPr>
            <p:cNvPr id="28" name="Straight Arrow Connector 27"/>
            <p:cNvCxnSpPr>
              <a:endCxn id="9" idx="1"/>
            </p:cNvCxnSpPr>
            <p:nvPr/>
          </p:nvCxnSpPr>
          <p:spPr>
            <a:xfrm flipV="1">
              <a:off x="883564" y="2476500"/>
              <a:ext cx="1340090" cy="25908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3670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Домены</a:t>
            </a:r>
            <a:r>
              <a:rPr lang="en-US" dirty="0"/>
              <a:t>, </a:t>
            </a:r>
            <a:r>
              <a:rPr lang="en-US" dirty="0" err="1"/>
              <a:t>создаваемые</a:t>
            </a:r>
            <a:r>
              <a:rPr lang="en-US" dirty="0"/>
              <a:t> </a:t>
            </a:r>
            <a:r>
              <a:rPr lang="en-US" dirty="0" err="1"/>
              <a:t>при</a:t>
            </a:r>
            <a:r>
              <a:rPr lang="en-US" dirty="0"/>
              <a:t> </a:t>
            </a:r>
            <a:r>
              <a:rPr lang="en-US" dirty="0" err="1"/>
              <a:t>начальной</a:t>
            </a:r>
            <a:r>
              <a:rPr lang="en-US" dirty="0"/>
              <a:t> </a:t>
            </a:r>
            <a:r>
              <a:rPr lang="en-US" dirty="0" err="1"/>
              <a:t>загрузке</a:t>
            </a:r>
            <a:r>
              <a:rPr lang="en-US" dirty="0"/>
              <a:t> CLR </a:t>
            </a:r>
          </a:p>
        </p:txBody>
      </p:sp>
      <p:grpSp>
        <p:nvGrpSpPr>
          <p:cNvPr id="11" name="Group 10"/>
          <p:cNvGrpSpPr/>
          <p:nvPr/>
        </p:nvGrpSpPr>
        <p:grpSpPr>
          <a:xfrm>
            <a:off x="277091" y="685800"/>
            <a:ext cx="8659091" cy="5867400"/>
            <a:chOff x="381000" y="457200"/>
            <a:chExt cx="9525000" cy="5867400"/>
          </a:xfrm>
        </p:grpSpPr>
        <p:sp>
          <p:nvSpPr>
            <p:cNvPr id="7" name="Rectangle 6"/>
            <p:cNvSpPr/>
            <p:nvPr/>
          </p:nvSpPr>
          <p:spPr bwMode="auto">
            <a:xfrm>
              <a:off x="381000" y="457200"/>
              <a:ext cx="9525000" cy="5867400"/>
            </a:xfrm>
            <a:prstGeom prst="rect">
              <a:avLst/>
            </a:prstGeom>
            <a:solidFill>
              <a:srgbClr val="FFFAB1"/>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smtClean="0">
                  <a:cs typeface="Abadi MT Condensed Extra Bold"/>
                </a:rPr>
                <a:t>Three Domain in Managed Process </a:t>
              </a:r>
            </a:p>
          </p:txBody>
        </p:sp>
        <p:sp>
          <p:nvSpPr>
            <p:cNvPr id="8" name="Rectangle 7"/>
            <p:cNvSpPr/>
            <p:nvPr/>
          </p:nvSpPr>
          <p:spPr bwMode="auto">
            <a:xfrm>
              <a:off x="609600" y="1371600"/>
              <a:ext cx="2667000" cy="4191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smtClean="0"/>
            </a:p>
          </p:txBody>
        </p:sp>
        <p:sp>
          <p:nvSpPr>
            <p:cNvPr id="14" name="TextBox 13"/>
            <p:cNvSpPr txBox="1"/>
            <p:nvPr/>
          </p:nvSpPr>
          <p:spPr>
            <a:xfrm>
              <a:off x="382322" y="914400"/>
              <a:ext cx="3038483" cy="369332"/>
            </a:xfrm>
            <a:prstGeom prst="rect">
              <a:avLst/>
            </a:prstGeom>
            <a:noFill/>
          </p:spPr>
          <p:txBody>
            <a:bodyPr wrap="none" rtlCol="0">
              <a:spAutoFit/>
            </a:bodyPr>
            <a:lstStyle/>
            <a:p>
              <a:pPr algn="ctr"/>
              <a:r>
                <a:rPr lang="en-US" b="1" dirty="0" smtClean="0">
                  <a:latin typeface="+mn-lt"/>
                </a:rPr>
                <a:t>System Domain (singleton)</a:t>
              </a:r>
              <a:endParaRPr lang="en-US" b="1" dirty="0">
                <a:latin typeface="+mn-lt"/>
              </a:endParaRPr>
            </a:p>
          </p:txBody>
        </p:sp>
        <p:sp>
          <p:nvSpPr>
            <p:cNvPr id="15" name="TextBox 14"/>
            <p:cNvSpPr txBox="1"/>
            <p:nvPr/>
          </p:nvSpPr>
          <p:spPr>
            <a:xfrm>
              <a:off x="3527407" y="914400"/>
              <a:ext cx="3010462" cy="369332"/>
            </a:xfrm>
            <a:prstGeom prst="rect">
              <a:avLst/>
            </a:prstGeom>
            <a:noFill/>
          </p:spPr>
          <p:txBody>
            <a:bodyPr wrap="none" rtlCol="0">
              <a:spAutoFit/>
            </a:bodyPr>
            <a:lstStyle/>
            <a:p>
              <a:pPr algn="ctr"/>
              <a:r>
                <a:rPr lang="en-US" b="1" dirty="0" smtClean="0">
                  <a:latin typeface="+mn-lt"/>
                </a:rPr>
                <a:t>Shared Domain (singleton)</a:t>
              </a:r>
              <a:endParaRPr lang="en-US" b="1" dirty="0">
                <a:latin typeface="+mn-lt"/>
              </a:endParaRPr>
            </a:p>
          </p:txBody>
        </p:sp>
        <p:sp>
          <p:nvSpPr>
            <p:cNvPr id="16" name="TextBox 15"/>
            <p:cNvSpPr txBox="1"/>
            <p:nvPr/>
          </p:nvSpPr>
          <p:spPr>
            <a:xfrm>
              <a:off x="7085932" y="914400"/>
              <a:ext cx="2294217" cy="369332"/>
            </a:xfrm>
            <a:prstGeom prst="rect">
              <a:avLst/>
            </a:prstGeom>
            <a:noFill/>
          </p:spPr>
          <p:txBody>
            <a:bodyPr wrap="none" rtlCol="0">
              <a:spAutoFit/>
            </a:bodyPr>
            <a:lstStyle/>
            <a:p>
              <a:pPr algn="ctr"/>
              <a:r>
                <a:rPr lang="en-US" b="1" dirty="0" smtClean="0">
                  <a:latin typeface="+mn-lt"/>
                </a:rPr>
                <a:t>Default </a:t>
              </a:r>
              <a:r>
                <a:rPr lang="en-US" b="1" dirty="0" err="1" smtClean="0">
                  <a:latin typeface="+mn-lt"/>
                </a:rPr>
                <a:t>AppDomain</a:t>
              </a:r>
              <a:endParaRPr lang="en-US" b="1" dirty="0" smtClean="0">
                <a:latin typeface="+mn-lt"/>
              </a:endParaRPr>
            </a:p>
          </p:txBody>
        </p:sp>
        <p:sp>
          <p:nvSpPr>
            <p:cNvPr id="17" name="Rectangle 16"/>
            <p:cNvSpPr/>
            <p:nvPr/>
          </p:nvSpPr>
          <p:spPr bwMode="auto">
            <a:xfrm>
              <a:off x="4572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Process Heap</a:t>
              </a:r>
            </a:p>
          </p:txBody>
        </p:sp>
        <p:sp>
          <p:nvSpPr>
            <p:cNvPr id="18" name="Rectangle 17"/>
            <p:cNvSpPr/>
            <p:nvPr/>
          </p:nvSpPr>
          <p:spPr bwMode="auto">
            <a:xfrm>
              <a:off x="28956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JIT Code Heap</a:t>
              </a:r>
            </a:p>
          </p:txBody>
        </p:sp>
        <p:sp>
          <p:nvSpPr>
            <p:cNvPr id="19" name="Rectangle 18"/>
            <p:cNvSpPr/>
            <p:nvPr/>
          </p:nvSpPr>
          <p:spPr bwMode="auto">
            <a:xfrm>
              <a:off x="5334000" y="5715000"/>
              <a:ext cx="20574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GC Heap</a:t>
              </a:r>
            </a:p>
          </p:txBody>
        </p:sp>
        <p:sp>
          <p:nvSpPr>
            <p:cNvPr id="20" name="Rectangle 19"/>
            <p:cNvSpPr/>
            <p:nvPr/>
          </p:nvSpPr>
          <p:spPr bwMode="auto">
            <a:xfrm>
              <a:off x="76962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Large </a:t>
              </a:r>
              <a:r>
                <a:rPr lang="en-US" b="1" smtClean="0"/>
                <a:t>Object Heap</a:t>
              </a:r>
              <a:endParaRPr lang="en-US" b="1" dirty="0" smtClean="0"/>
            </a:p>
          </p:txBody>
        </p:sp>
        <p:cxnSp>
          <p:nvCxnSpPr>
            <p:cNvPr id="5" name="Straight Connector 4"/>
            <p:cNvCxnSpPr/>
            <p:nvPr/>
          </p:nvCxnSpPr>
          <p:spPr>
            <a:xfrm>
              <a:off x="609600"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9600"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09600"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9600"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09600"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09600"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9600"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09600"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9600"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09600"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751008"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9" name="Rectangle 8"/>
            <p:cNvSpPr/>
            <p:nvPr/>
          </p:nvSpPr>
          <p:spPr>
            <a:xfrm>
              <a:off x="710845" y="1752600"/>
              <a:ext cx="2418695" cy="369332"/>
            </a:xfrm>
            <a:prstGeom prst="rect">
              <a:avLst/>
            </a:prstGeom>
          </p:spPr>
          <p:txBody>
            <a:bodyPr wrap="none">
              <a:spAutoFit/>
            </a:bodyPr>
            <a:lstStyle/>
            <a:p>
              <a:pPr algn="ctr"/>
              <a:r>
                <a:rPr lang="en-US" b="1" dirty="0">
                  <a:latin typeface="+mn-lt"/>
                </a:rPr>
                <a:t>Low-Frequency Heap</a:t>
              </a:r>
            </a:p>
          </p:txBody>
        </p:sp>
        <p:sp>
          <p:nvSpPr>
            <p:cNvPr id="30" name="Rectangle 29"/>
            <p:cNvSpPr/>
            <p:nvPr/>
          </p:nvSpPr>
          <p:spPr>
            <a:xfrm>
              <a:off x="1292255" y="2133600"/>
              <a:ext cx="1290705" cy="369332"/>
            </a:xfrm>
            <a:prstGeom prst="rect">
              <a:avLst/>
            </a:prstGeom>
          </p:spPr>
          <p:txBody>
            <a:bodyPr wrap="none">
              <a:spAutoFit/>
            </a:bodyPr>
            <a:lstStyle/>
            <a:p>
              <a:pPr algn="ctr"/>
              <a:r>
                <a:rPr lang="en-US" b="1" dirty="0" smtClean="0">
                  <a:latin typeface="+mn-lt"/>
                </a:rPr>
                <a:t>Stub Heap</a:t>
              </a:r>
              <a:endParaRPr lang="en-US" b="1" dirty="0">
                <a:latin typeface="+mn-lt"/>
              </a:endParaRPr>
            </a:p>
          </p:txBody>
        </p:sp>
        <p:sp>
          <p:nvSpPr>
            <p:cNvPr id="31" name="Rectangle 30"/>
            <p:cNvSpPr/>
            <p:nvPr/>
          </p:nvSpPr>
          <p:spPr>
            <a:xfrm>
              <a:off x="1144471" y="2514600"/>
              <a:ext cx="1586278" cy="369332"/>
            </a:xfrm>
            <a:prstGeom prst="rect">
              <a:avLst/>
            </a:prstGeom>
          </p:spPr>
          <p:txBody>
            <a:bodyPr wrap="none">
              <a:spAutoFit/>
            </a:bodyPr>
            <a:lstStyle/>
            <a:p>
              <a:pPr algn="ctr"/>
              <a:r>
                <a:rPr lang="en-US" b="1" dirty="0" smtClean="0">
                  <a:latin typeface="+mn-lt"/>
                </a:rPr>
                <a:t>Handle Table</a:t>
              </a:r>
              <a:endParaRPr lang="en-US" b="1" dirty="0">
                <a:latin typeface="+mn-lt"/>
              </a:endParaRPr>
            </a:p>
          </p:txBody>
        </p:sp>
        <p:sp>
          <p:nvSpPr>
            <p:cNvPr id="32" name="Rectangle 31"/>
            <p:cNvSpPr/>
            <p:nvPr/>
          </p:nvSpPr>
          <p:spPr>
            <a:xfrm>
              <a:off x="898762" y="2895600"/>
              <a:ext cx="2082951" cy="369332"/>
            </a:xfrm>
            <a:prstGeom prst="rect">
              <a:avLst/>
            </a:prstGeom>
          </p:spPr>
          <p:txBody>
            <a:bodyPr wrap="none">
              <a:spAutoFit/>
            </a:bodyPr>
            <a:lstStyle/>
            <a:p>
              <a:pPr algn="ctr"/>
              <a:r>
                <a:rPr lang="en-US" b="1" dirty="0" smtClean="0">
                  <a:latin typeface="+mn-lt"/>
                </a:rPr>
                <a:t>LOH Handle Table</a:t>
              </a:r>
              <a:endParaRPr lang="en-US" b="1" dirty="0">
                <a:latin typeface="+mn-lt"/>
              </a:endParaRPr>
            </a:p>
          </p:txBody>
        </p:sp>
        <p:sp>
          <p:nvSpPr>
            <p:cNvPr id="33" name="Rectangle 32"/>
            <p:cNvSpPr/>
            <p:nvPr/>
          </p:nvSpPr>
          <p:spPr>
            <a:xfrm>
              <a:off x="990074" y="3276600"/>
              <a:ext cx="1900326" cy="369332"/>
            </a:xfrm>
            <a:prstGeom prst="rect">
              <a:avLst/>
            </a:prstGeom>
          </p:spPr>
          <p:txBody>
            <a:bodyPr wrap="none">
              <a:spAutoFit/>
            </a:bodyPr>
            <a:lstStyle/>
            <a:p>
              <a:pPr algn="ctr"/>
              <a:r>
                <a:rPr lang="en-US" b="1" dirty="0" smtClean="0">
                  <a:latin typeface="+mn-lt"/>
                </a:rPr>
                <a:t>Assembly Cache</a:t>
              </a:r>
              <a:endParaRPr lang="en-US" b="1" dirty="0">
                <a:latin typeface="+mn-lt"/>
              </a:endParaRPr>
            </a:p>
          </p:txBody>
        </p:sp>
        <p:sp>
          <p:nvSpPr>
            <p:cNvPr id="34" name="Rectangle 33"/>
            <p:cNvSpPr/>
            <p:nvPr/>
          </p:nvSpPr>
          <p:spPr>
            <a:xfrm>
              <a:off x="1415168" y="3657600"/>
              <a:ext cx="1030839" cy="369332"/>
            </a:xfrm>
            <a:prstGeom prst="rect">
              <a:avLst/>
            </a:prstGeom>
          </p:spPr>
          <p:txBody>
            <a:bodyPr wrap="none">
              <a:spAutoFit/>
            </a:bodyPr>
            <a:lstStyle/>
            <a:p>
              <a:pPr algn="ctr"/>
              <a:r>
                <a:rPr lang="en-US" b="1" dirty="0" smtClean="0">
                  <a:latin typeface="+mn-lt"/>
                </a:rPr>
                <a:t>Context</a:t>
              </a:r>
              <a:endParaRPr lang="en-US" b="1" dirty="0">
                <a:latin typeface="+mn-lt"/>
              </a:endParaRPr>
            </a:p>
          </p:txBody>
        </p:sp>
        <p:sp>
          <p:nvSpPr>
            <p:cNvPr id="35" name="Rectangle 34"/>
            <p:cNvSpPr/>
            <p:nvPr/>
          </p:nvSpPr>
          <p:spPr>
            <a:xfrm>
              <a:off x="825137" y="4038600"/>
              <a:ext cx="2210901" cy="369332"/>
            </a:xfrm>
            <a:prstGeom prst="rect">
              <a:avLst/>
            </a:prstGeom>
          </p:spPr>
          <p:txBody>
            <a:bodyPr wrap="none">
              <a:spAutoFit/>
            </a:bodyPr>
            <a:lstStyle/>
            <a:p>
              <a:pPr algn="ctr"/>
              <a:r>
                <a:rPr lang="en-US" b="1" dirty="0" smtClean="0">
                  <a:latin typeface="+mn-lt"/>
                </a:rPr>
                <a:t>Security Descriptor</a:t>
              </a:r>
              <a:endParaRPr lang="en-US" b="1" dirty="0">
                <a:latin typeface="+mn-lt"/>
              </a:endParaRPr>
            </a:p>
          </p:txBody>
        </p:sp>
        <p:sp>
          <p:nvSpPr>
            <p:cNvPr id="36" name="Rectangle 35"/>
            <p:cNvSpPr/>
            <p:nvPr/>
          </p:nvSpPr>
          <p:spPr>
            <a:xfrm>
              <a:off x="1053696"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37" name="Rectangle 36"/>
            <p:cNvSpPr/>
            <p:nvPr/>
          </p:nvSpPr>
          <p:spPr>
            <a:xfrm>
              <a:off x="1214626" y="4800600"/>
              <a:ext cx="1431921" cy="369332"/>
            </a:xfrm>
            <a:prstGeom prst="rect">
              <a:avLst/>
            </a:prstGeom>
          </p:spPr>
          <p:txBody>
            <a:bodyPr wrap="none">
              <a:spAutoFit/>
            </a:bodyPr>
            <a:lstStyle/>
            <a:p>
              <a:pPr algn="ctr"/>
              <a:r>
                <a:rPr lang="en-US" b="1" dirty="0" err="1" smtClean="0">
                  <a:latin typeface="+mn-lt"/>
                </a:rPr>
                <a:t>DLSRecords</a:t>
              </a:r>
              <a:endParaRPr lang="en-US" b="1" dirty="0">
                <a:latin typeface="+mn-lt"/>
              </a:endParaRPr>
            </a:p>
          </p:txBody>
        </p:sp>
        <p:sp>
          <p:nvSpPr>
            <p:cNvPr id="10" name="Rectangle 9"/>
            <p:cNvSpPr/>
            <p:nvPr/>
          </p:nvSpPr>
          <p:spPr bwMode="auto">
            <a:xfrm>
              <a:off x="609600" y="4419600"/>
              <a:ext cx="2667000" cy="1143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cxnSp>
          <p:nvCxnSpPr>
            <p:cNvPr id="80" name="Straight Connector 79"/>
            <p:cNvCxnSpPr/>
            <p:nvPr/>
          </p:nvCxnSpPr>
          <p:spPr>
            <a:xfrm>
              <a:off x="609600"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09600"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507177" y="4419600"/>
              <a:ext cx="2824365" cy="369332"/>
            </a:xfrm>
            <a:prstGeom prst="rect">
              <a:avLst/>
            </a:prstGeom>
          </p:spPr>
          <p:txBody>
            <a:bodyPr wrap="none">
              <a:spAutoFit/>
            </a:bodyPr>
            <a:lstStyle/>
            <a:p>
              <a:pPr algn="ctr"/>
              <a:r>
                <a:rPr lang="en-US" b="1" dirty="0" smtClean="0">
                  <a:latin typeface="+mn-lt"/>
                </a:rPr>
                <a:t>Global String Literal Map</a:t>
              </a:r>
              <a:endParaRPr lang="en-US" b="1" dirty="0">
                <a:latin typeface="+mn-lt"/>
              </a:endParaRPr>
            </a:p>
          </p:txBody>
        </p:sp>
        <p:sp>
          <p:nvSpPr>
            <p:cNvPr id="84" name="Rectangle 83"/>
            <p:cNvSpPr/>
            <p:nvPr/>
          </p:nvSpPr>
          <p:spPr>
            <a:xfrm>
              <a:off x="959481" y="4800600"/>
              <a:ext cx="1867842" cy="369332"/>
            </a:xfrm>
            <a:prstGeom prst="rect">
              <a:avLst/>
            </a:prstGeom>
          </p:spPr>
          <p:txBody>
            <a:bodyPr wrap="none">
              <a:spAutoFit/>
            </a:bodyPr>
            <a:lstStyle/>
            <a:p>
              <a:pPr algn="ctr"/>
              <a:r>
                <a:rPr lang="en-US" b="1" dirty="0" smtClean="0">
                  <a:latin typeface="+mn-lt"/>
                </a:rPr>
                <a:t>Default Domain</a:t>
              </a:r>
              <a:endParaRPr lang="en-US" b="1" dirty="0">
                <a:latin typeface="+mn-lt"/>
              </a:endParaRPr>
            </a:p>
          </p:txBody>
        </p:sp>
        <p:sp>
          <p:nvSpPr>
            <p:cNvPr id="85" name="Rectangle 84"/>
            <p:cNvSpPr/>
            <p:nvPr/>
          </p:nvSpPr>
          <p:spPr>
            <a:xfrm>
              <a:off x="925553" y="5181600"/>
              <a:ext cx="1980542" cy="369332"/>
            </a:xfrm>
            <a:prstGeom prst="rect">
              <a:avLst/>
            </a:prstGeom>
          </p:spPr>
          <p:txBody>
            <a:bodyPr wrap="none">
              <a:spAutoFit/>
            </a:bodyPr>
            <a:lstStyle/>
            <a:p>
              <a:pPr algn="ctr"/>
              <a:r>
                <a:rPr lang="en-US" b="1" dirty="0" smtClean="0">
                  <a:latin typeface="+mn-lt"/>
                </a:rPr>
                <a:t>System </a:t>
              </a:r>
              <a:r>
                <a:rPr lang="en-US" b="1" dirty="0" err="1" smtClean="0">
                  <a:latin typeface="+mn-lt"/>
                </a:rPr>
                <a:t>Assemby</a:t>
              </a:r>
              <a:endParaRPr lang="en-US" b="1" dirty="0">
                <a:latin typeface="+mn-lt"/>
              </a:endParaRPr>
            </a:p>
          </p:txBody>
        </p:sp>
        <p:sp>
          <p:nvSpPr>
            <p:cNvPr id="117" name="Rectangle 116"/>
            <p:cNvSpPr/>
            <p:nvPr/>
          </p:nvSpPr>
          <p:spPr bwMode="auto">
            <a:xfrm>
              <a:off x="3785155" y="1371600"/>
              <a:ext cx="2667000" cy="3810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smtClean="0"/>
            </a:p>
          </p:txBody>
        </p:sp>
        <p:cxnSp>
          <p:nvCxnSpPr>
            <p:cNvPr id="118" name="Straight Connector 117"/>
            <p:cNvCxnSpPr/>
            <p:nvPr/>
          </p:nvCxnSpPr>
          <p:spPr>
            <a:xfrm>
              <a:off x="3785155"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785155"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3785155"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785155"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785155"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3785155"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3785155"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785155"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7851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785155"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3926563"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129" name="Rectangle 128"/>
            <p:cNvSpPr/>
            <p:nvPr/>
          </p:nvSpPr>
          <p:spPr>
            <a:xfrm>
              <a:off x="3886401" y="1752600"/>
              <a:ext cx="2418695" cy="369332"/>
            </a:xfrm>
            <a:prstGeom prst="rect">
              <a:avLst/>
            </a:prstGeom>
          </p:spPr>
          <p:txBody>
            <a:bodyPr wrap="none">
              <a:spAutoFit/>
            </a:bodyPr>
            <a:lstStyle/>
            <a:p>
              <a:pPr algn="ctr"/>
              <a:r>
                <a:rPr lang="en-US" b="1" dirty="0">
                  <a:latin typeface="+mn-lt"/>
                </a:rPr>
                <a:t>Low-Frequency Heap</a:t>
              </a:r>
            </a:p>
          </p:txBody>
        </p:sp>
        <p:sp>
          <p:nvSpPr>
            <p:cNvPr id="130" name="Rectangle 129"/>
            <p:cNvSpPr/>
            <p:nvPr/>
          </p:nvSpPr>
          <p:spPr>
            <a:xfrm>
              <a:off x="4467810" y="2133600"/>
              <a:ext cx="1290705" cy="369332"/>
            </a:xfrm>
            <a:prstGeom prst="rect">
              <a:avLst/>
            </a:prstGeom>
          </p:spPr>
          <p:txBody>
            <a:bodyPr wrap="none">
              <a:spAutoFit/>
            </a:bodyPr>
            <a:lstStyle/>
            <a:p>
              <a:pPr algn="ctr"/>
              <a:r>
                <a:rPr lang="en-US" b="1" dirty="0" smtClean="0">
                  <a:latin typeface="+mn-lt"/>
                </a:rPr>
                <a:t>Stub Heap</a:t>
              </a:r>
              <a:endParaRPr lang="en-US" b="1" dirty="0">
                <a:latin typeface="+mn-lt"/>
              </a:endParaRPr>
            </a:p>
          </p:txBody>
        </p:sp>
        <p:sp>
          <p:nvSpPr>
            <p:cNvPr id="131" name="Rectangle 130"/>
            <p:cNvSpPr/>
            <p:nvPr/>
          </p:nvSpPr>
          <p:spPr>
            <a:xfrm>
              <a:off x="4320026" y="2514600"/>
              <a:ext cx="1586278" cy="369332"/>
            </a:xfrm>
            <a:prstGeom prst="rect">
              <a:avLst/>
            </a:prstGeom>
          </p:spPr>
          <p:txBody>
            <a:bodyPr wrap="none">
              <a:spAutoFit/>
            </a:bodyPr>
            <a:lstStyle/>
            <a:p>
              <a:pPr algn="ctr"/>
              <a:r>
                <a:rPr lang="en-US" b="1" dirty="0" smtClean="0">
                  <a:latin typeface="+mn-lt"/>
                </a:rPr>
                <a:t>Handle Table</a:t>
              </a:r>
              <a:endParaRPr lang="en-US" b="1" dirty="0">
                <a:latin typeface="+mn-lt"/>
              </a:endParaRPr>
            </a:p>
          </p:txBody>
        </p:sp>
        <p:sp>
          <p:nvSpPr>
            <p:cNvPr id="132" name="Rectangle 131"/>
            <p:cNvSpPr/>
            <p:nvPr/>
          </p:nvSpPr>
          <p:spPr>
            <a:xfrm>
              <a:off x="4074317" y="2895600"/>
              <a:ext cx="2082951" cy="369332"/>
            </a:xfrm>
            <a:prstGeom prst="rect">
              <a:avLst/>
            </a:prstGeom>
          </p:spPr>
          <p:txBody>
            <a:bodyPr wrap="none">
              <a:spAutoFit/>
            </a:bodyPr>
            <a:lstStyle/>
            <a:p>
              <a:pPr algn="ctr"/>
              <a:r>
                <a:rPr lang="en-US" b="1" dirty="0" smtClean="0">
                  <a:latin typeface="+mn-lt"/>
                </a:rPr>
                <a:t>LOH Handle Table</a:t>
              </a:r>
              <a:endParaRPr lang="en-US" b="1" dirty="0">
                <a:latin typeface="+mn-lt"/>
              </a:endParaRPr>
            </a:p>
          </p:txBody>
        </p:sp>
        <p:sp>
          <p:nvSpPr>
            <p:cNvPr id="133" name="Rectangle 132"/>
            <p:cNvSpPr/>
            <p:nvPr/>
          </p:nvSpPr>
          <p:spPr>
            <a:xfrm>
              <a:off x="4165629" y="3276600"/>
              <a:ext cx="1900326" cy="369332"/>
            </a:xfrm>
            <a:prstGeom prst="rect">
              <a:avLst/>
            </a:prstGeom>
          </p:spPr>
          <p:txBody>
            <a:bodyPr wrap="none">
              <a:spAutoFit/>
            </a:bodyPr>
            <a:lstStyle/>
            <a:p>
              <a:pPr algn="ctr"/>
              <a:r>
                <a:rPr lang="en-US" b="1" dirty="0" smtClean="0">
                  <a:latin typeface="+mn-lt"/>
                </a:rPr>
                <a:t>Assembly Cache</a:t>
              </a:r>
              <a:endParaRPr lang="en-US" b="1" dirty="0">
                <a:latin typeface="+mn-lt"/>
              </a:endParaRPr>
            </a:p>
          </p:txBody>
        </p:sp>
        <p:sp>
          <p:nvSpPr>
            <p:cNvPr id="134" name="Rectangle 133"/>
            <p:cNvSpPr/>
            <p:nvPr/>
          </p:nvSpPr>
          <p:spPr>
            <a:xfrm>
              <a:off x="4590723" y="3657600"/>
              <a:ext cx="1030839" cy="369332"/>
            </a:xfrm>
            <a:prstGeom prst="rect">
              <a:avLst/>
            </a:prstGeom>
          </p:spPr>
          <p:txBody>
            <a:bodyPr wrap="none">
              <a:spAutoFit/>
            </a:bodyPr>
            <a:lstStyle/>
            <a:p>
              <a:pPr algn="ctr"/>
              <a:r>
                <a:rPr lang="en-US" b="1" dirty="0" smtClean="0">
                  <a:latin typeface="+mn-lt"/>
                </a:rPr>
                <a:t>Context</a:t>
              </a:r>
              <a:endParaRPr lang="en-US" b="1" dirty="0">
                <a:latin typeface="+mn-lt"/>
              </a:endParaRPr>
            </a:p>
          </p:txBody>
        </p:sp>
        <p:sp>
          <p:nvSpPr>
            <p:cNvPr id="135" name="Rectangle 134"/>
            <p:cNvSpPr/>
            <p:nvPr/>
          </p:nvSpPr>
          <p:spPr>
            <a:xfrm>
              <a:off x="4000692" y="4038600"/>
              <a:ext cx="2210901" cy="369332"/>
            </a:xfrm>
            <a:prstGeom prst="rect">
              <a:avLst/>
            </a:prstGeom>
          </p:spPr>
          <p:txBody>
            <a:bodyPr wrap="none">
              <a:spAutoFit/>
            </a:bodyPr>
            <a:lstStyle/>
            <a:p>
              <a:pPr algn="ctr"/>
              <a:r>
                <a:rPr lang="en-US" b="1" dirty="0" smtClean="0">
                  <a:latin typeface="+mn-lt"/>
                </a:rPr>
                <a:t>Security Descriptor</a:t>
              </a:r>
              <a:endParaRPr lang="en-US" b="1" dirty="0">
                <a:latin typeface="+mn-lt"/>
              </a:endParaRPr>
            </a:p>
          </p:txBody>
        </p:sp>
        <p:sp>
          <p:nvSpPr>
            <p:cNvPr id="136" name="Rectangle 135"/>
            <p:cNvSpPr/>
            <p:nvPr/>
          </p:nvSpPr>
          <p:spPr>
            <a:xfrm>
              <a:off x="4229251"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137" name="Rectangle 136"/>
            <p:cNvSpPr/>
            <p:nvPr/>
          </p:nvSpPr>
          <p:spPr>
            <a:xfrm>
              <a:off x="4390181" y="4800600"/>
              <a:ext cx="1431921" cy="369332"/>
            </a:xfrm>
            <a:prstGeom prst="rect">
              <a:avLst/>
            </a:prstGeom>
          </p:spPr>
          <p:txBody>
            <a:bodyPr wrap="none">
              <a:spAutoFit/>
            </a:bodyPr>
            <a:lstStyle/>
            <a:p>
              <a:pPr algn="ctr"/>
              <a:r>
                <a:rPr lang="en-US" b="1" dirty="0" err="1" smtClean="0">
                  <a:latin typeface="+mn-lt"/>
                </a:rPr>
                <a:t>DLSRecords</a:t>
              </a:r>
              <a:endParaRPr lang="en-US" b="1" dirty="0">
                <a:latin typeface="+mn-lt"/>
              </a:endParaRPr>
            </a:p>
          </p:txBody>
        </p:sp>
        <p:sp>
          <p:nvSpPr>
            <p:cNvPr id="138" name="Rectangle 137"/>
            <p:cNvSpPr/>
            <p:nvPr/>
          </p:nvSpPr>
          <p:spPr bwMode="auto">
            <a:xfrm>
              <a:off x="3785155" y="4419600"/>
              <a:ext cx="2667000" cy="762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cxnSp>
          <p:nvCxnSpPr>
            <p:cNvPr id="139" name="Straight Connector 138"/>
            <p:cNvCxnSpPr/>
            <p:nvPr/>
          </p:nvCxnSpPr>
          <p:spPr>
            <a:xfrm>
              <a:off x="37851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a:off x="4218027"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143" name="Rectangle 142"/>
            <p:cNvSpPr/>
            <p:nvPr/>
          </p:nvSpPr>
          <p:spPr>
            <a:xfrm>
              <a:off x="4352997" y="4800600"/>
              <a:ext cx="1431921" cy="369332"/>
            </a:xfrm>
            <a:prstGeom prst="rect">
              <a:avLst/>
            </a:prstGeom>
          </p:spPr>
          <p:txBody>
            <a:bodyPr wrap="none">
              <a:spAutoFit/>
            </a:bodyPr>
            <a:lstStyle/>
            <a:p>
              <a:pPr algn="ctr"/>
              <a:r>
                <a:rPr lang="en-US" b="1" dirty="0" err="1" smtClean="0">
                  <a:latin typeface="+mn-lt"/>
                </a:rPr>
                <a:t>DLSRecords</a:t>
              </a:r>
              <a:endParaRPr lang="en-US" b="1" dirty="0">
                <a:latin typeface="+mn-lt"/>
              </a:endParaRPr>
            </a:p>
          </p:txBody>
        </p:sp>
        <p:sp>
          <p:nvSpPr>
            <p:cNvPr id="146" name="Rectangle 145"/>
            <p:cNvSpPr/>
            <p:nvPr/>
          </p:nvSpPr>
          <p:spPr bwMode="auto">
            <a:xfrm>
              <a:off x="6985555" y="1371600"/>
              <a:ext cx="2667000" cy="3429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smtClean="0"/>
            </a:p>
          </p:txBody>
        </p:sp>
        <p:cxnSp>
          <p:nvCxnSpPr>
            <p:cNvPr id="147" name="Straight Connector 146"/>
            <p:cNvCxnSpPr/>
            <p:nvPr/>
          </p:nvCxnSpPr>
          <p:spPr>
            <a:xfrm>
              <a:off x="6985555"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985555"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985555"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985555"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985555"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985555"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6985555"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6985555"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9855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7" name="Rectangle 156"/>
            <p:cNvSpPr/>
            <p:nvPr/>
          </p:nvSpPr>
          <p:spPr>
            <a:xfrm>
              <a:off x="7126963"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158" name="Rectangle 157"/>
            <p:cNvSpPr/>
            <p:nvPr/>
          </p:nvSpPr>
          <p:spPr>
            <a:xfrm>
              <a:off x="7086800" y="1752600"/>
              <a:ext cx="2418695" cy="369332"/>
            </a:xfrm>
            <a:prstGeom prst="rect">
              <a:avLst/>
            </a:prstGeom>
          </p:spPr>
          <p:txBody>
            <a:bodyPr wrap="none">
              <a:spAutoFit/>
            </a:bodyPr>
            <a:lstStyle/>
            <a:p>
              <a:pPr algn="ctr"/>
              <a:r>
                <a:rPr lang="en-US" b="1" dirty="0">
                  <a:latin typeface="+mn-lt"/>
                </a:rPr>
                <a:t>Low-Frequency Heap</a:t>
              </a:r>
            </a:p>
          </p:txBody>
        </p:sp>
        <p:sp>
          <p:nvSpPr>
            <p:cNvPr id="159" name="Rectangle 158"/>
            <p:cNvSpPr/>
            <p:nvPr/>
          </p:nvSpPr>
          <p:spPr>
            <a:xfrm>
              <a:off x="7668211" y="2133600"/>
              <a:ext cx="1290705" cy="369332"/>
            </a:xfrm>
            <a:prstGeom prst="rect">
              <a:avLst/>
            </a:prstGeom>
          </p:spPr>
          <p:txBody>
            <a:bodyPr wrap="none">
              <a:spAutoFit/>
            </a:bodyPr>
            <a:lstStyle/>
            <a:p>
              <a:pPr algn="ctr"/>
              <a:r>
                <a:rPr lang="en-US" b="1" dirty="0" smtClean="0">
                  <a:latin typeface="+mn-lt"/>
                </a:rPr>
                <a:t>Stub Heap</a:t>
              </a:r>
              <a:endParaRPr lang="en-US" b="1" dirty="0">
                <a:latin typeface="+mn-lt"/>
              </a:endParaRPr>
            </a:p>
          </p:txBody>
        </p:sp>
        <p:sp>
          <p:nvSpPr>
            <p:cNvPr id="160" name="Rectangle 159"/>
            <p:cNvSpPr/>
            <p:nvPr/>
          </p:nvSpPr>
          <p:spPr>
            <a:xfrm>
              <a:off x="7520427" y="2514600"/>
              <a:ext cx="1586278" cy="369332"/>
            </a:xfrm>
            <a:prstGeom prst="rect">
              <a:avLst/>
            </a:prstGeom>
          </p:spPr>
          <p:txBody>
            <a:bodyPr wrap="none">
              <a:spAutoFit/>
            </a:bodyPr>
            <a:lstStyle/>
            <a:p>
              <a:pPr algn="ctr"/>
              <a:r>
                <a:rPr lang="en-US" b="1" dirty="0" smtClean="0">
                  <a:latin typeface="+mn-lt"/>
                </a:rPr>
                <a:t>Handle Table</a:t>
              </a:r>
              <a:endParaRPr lang="en-US" b="1" dirty="0">
                <a:latin typeface="+mn-lt"/>
              </a:endParaRPr>
            </a:p>
          </p:txBody>
        </p:sp>
        <p:sp>
          <p:nvSpPr>
            <p:cNvPr id="161" name="Rectangle 160"/>
            <p:cNvSpPr/>
            <p:nvPr/>
          </p:nvSpPr>
          <p:spPr>
            <a:xfrm>
              <a:off x="7274716" y="2895600"/>
              <a:ext cx="2082951" cy="369332"/>
            </a:xfrm>
            <a:prstGeom prst="rect">
              <a:avLst/>
            </a:prstGeom>
          </p:spPr>
          <p:txBody>
            <a:bodyPr wrap="none">
              <a:spAutoFit/>
            </a:bodyPr>
            <a:lstStyle/>
            <a:p>
              <a:pPr algn="ctr"/>
              <a:r>
                <a:rPr lang="en-US" b="1" dirty="0" smtClean="0">
                  <a:latin typeface="+mn-lt"/>
                </a:rPr>
                <a:t>LOH Handle Table</a:t>
              </a:r>
              <a:endParaRPr lang="en-US" b="1" dirty="0">
                <a:latin typeface="+mn-lt"/>
              </a:endParaRPr>
            </a:p>
          </p:txBody>
        </p:sp>
        <p:sp>
          <p:nvSpPr>
            <p:cNvPr id="162" name="Rectangle 161"/>
            <p:cNvSpPr/>
            <p:nvPr/>
          </p:nvSpPr>
          <p:spPr>
            <a:xfrm>
              <a:off x="7366030" y="3276600"/>
              <a:ext cx="1900326" cy="369332"/>
            </a:xfrm>
            <a:prstGeom prst="rect">
              <a:avLst/>
            </a:prstGeom>
          </p:spPr>
          <p:txBody>
            <a:bodyPr wrap="none">
              <a:spAutoFit/>
            </a:bodyPr>
            <a:lstStyle/>
            <a:p>
              <a:pPr algn="ctr"/>
              <a:r>
                <a:rPr lang="en-US" b="1" dirty="0" smtClean="0">
                  <a:latin typeface="+mn-lt"/>
                </a:rPr>
                <a:t>Assembly Cache</a:t>
              </a:r>
              <a:endParaRPr lang="en-US" b="1" dirty="0">
                <a:latin typeface="+mn-lt"/>
              </a:endParaRPr>
            </a:p>
          </p:txBody>
        </p:sp>
        <p:sp>
          <p:nvSpPr>
            <p:cNvPr id="163" name="Rectangle 162"/>
            <p:cNvSpPr/>
            <p:nvPr/>
          </p:nvSpPr>
          <p:spPr>
            <a:xfrm>
              <a:off x="7791124" y="3657600"/>
              <a:ext cx="1030839" cy="369332"/>
            </a:xfrm>
            <a:prstGeom prst="rect">
              <a:avLst/>
            </a:prstGeom>
          </p:spPr>
          <p:txBody>
            <a:bodyPr wrap="none">
              <a:spAutoFit/>
            </a:bodyPr>
            <a:lstStyle/>
            <a:p>
              <a:pPr algn="ctr"/>
              <a:r>
                <a:rPr lang="en-US" b="1" dirty="0" smtClean="0">
                  <a:latin typeface="+mn-lt"/>
                </a:rPr>
                <a:t>Context</a:t>
              </a:r>
              <a:endParaRPr lang="en-US" b="1" dirty="0">
                <a:latin typeface="+mn-lt"/>
              </a:endParaRPr>
            </a:p>
          </p:txBody>
        </p:sp>
        <p:sp>
          <p:nvSpPr>
            <p:cNvPr id="164" name="Rectangle 163"/>
            <p:cNvSpPr/>
            <p:nvPr/>
          </p:nvSpPr>
          <p:spPr>
            <a:xfrm>
              <a:off x="7201092" y="4038600"/>
              <a:ext cx="2210901" cy="369332"/>
            </a:xfrm>
            <a:prstGeom prst="rect">
              <a:avLst/>
            </a:prstGeom>
          </p:spPr>
          <p:txBody>
            <a:bodyPr wrap="none">
              <a:spAutoFit/>
            </a:bodyPr>
            <a:lstStyle/>
            <a:p>
              <a:pPr algn="ctr"/>
              <a:r>
                <a:rPr lang="en-US" b="1" dirty="0" smtClean="0">
                  <a:latin typeface="+mn-lt"/>
                </a:rPr>
                <a:t>Security Descriptor</a:t>
              </a:r>
              <a:endParaRPr lang="en-US" b="1" dirty="0">
                <a:latin typeface="+mn-lt"/>
              </a:endParaRPr>
            </a:p>
          </p:txBody>
        </p:sp>
        <p:sp>
          <p:nvSpPr>
            <p:cNvPr id="165" name="Rectangle 164"/>
            <p:cNvSpPr/>
            <p:nvPr/>
          </p:nvSpPr>
          <p:spPr>
            <a:xfrm>
              <a:off x="7429651"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167" name="Rectangle 166"/>
            <p:cNvSpPr/>
            <p:nvPr/>
          </p:nvSpPr>
          <p:spPr bwMode="auto">
            <a:xfrm>
              <a:off x="6985555" y="4419600"/>
              <a:ext cx="2667000" cy="381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171" name="Rectangle 170"/>
            <p:cNvSpPr/>
            <p:nvPr/>
          </p:nvSpPr>
          <p:spPr>
            <a:xfrm>
              <a:off x="7254149" y="4419600"/>
              <a:ext cx="2082332" cy="369332"/>
            </a:xfrm>
            <a:prstGeom prst="rect">
              <a:avLst/>
            </a:prstGeom>
          </p:spPr>
          <p:txBody>
            <a:bodyPr wrap="none">
              <a:spAutoFit/>
            </a:bodyPr>
            <a:lstStyle/>
            <a:p>
              <a:pPr algn="ctr"/>
              <a:r>
                <a:rPr lang="en-US" b="1" dirty="0" smtClean="0">
                  <a:latin typeface="+mn-lt"/>
                </a:rPr>
                <a:t>String Literal Map</a:t>
              </a:r>
              <a:endParaRPr lang="en-US" b="1" dirty="0">
                <a:latin typeface="+mn-lt"/>
              </a:endParaRPr>
            </a:p>
          </p:txBody>
        </p:sp>
      </p:grpSp>
    </p:spTree>
    <p:extLst>
      <p:ext uri="{BB962C8B-B14F-4D97-AF65-F5344CB8AC3E}">
        <p14:creationId xmlns:p14="http://schemas.microsoft.com/office/powerpoint/2010/main" val="1196153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grpSp>
        <p:nvGrpSpPr>
          <p:cNvPr id="43" name="Group 42"/>
          <p:cNvGrpSpPr/>
          <p:nvPr/>
        </p:nvGrpSpPr>
        <p:grpSpPr>
          <a:xfrm>
            <a:off x="-75823" y="728246"/>
            <a:ext cx="9012005" cy="5672554"/>
            <a:chOff x="-83406" y="652046"/>
            <a:chExt cx="9913206" cy="5672554"/>
          </a:xfrm>
        </p:grpSpPr>
        <p:sp>
          <p:nvSpPr>
            <p:cNvPr id="6" name="Rectangle 5"/>
            <p:cNvSpPr/>
            <p:nvPr/>
          </p:nvSpPr>
          <p:spPr bwMode="auto">
            <a:xfrm>
              <a:off x="3048000" y="20574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8" name="Rectangle 7"/>
            <p:cNvSpPr/>
            <p:nvPr/>
          </p:nvSpPr>
          <p:spPr bwMode="auto">
            <a:xfrm>
              <a:off x="3200400" y="28956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Type Handle </a:t>
              </a:r>
              <a:endParaRPr lang="en-US" b="1" dirty="0"/>
            </a:p>
          </p:txBody>
        </p:sp>
        <p:sp>
          <p:nvSpPr>
            <p:cNvPr id="9" name="Rectangle 8"/>
            <p:cNvSpPr/>
            <p:nvPr/>
          </p:nvSpPr>
          <p:spPr bwMode="auto">
            <a:xfrm>
              <a:off x="3200400" y="22098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Sync Block Index</a:t>
              </a:r>
              <a:endParaRPr lang="en-US" b="1" dirty="0"/>
            </a:p>
          </p:txBody>
        </p:sp>
        <p:sp>
          <p:nvSpPr>
            <p:cNvPr id="12" name="TextBox 11"/>
            <p:cNvSpPr txBox="1"/>
            <p:nvPr/>
          </p:nvSpPr>
          <p:spPr>
            <a:xfrm>
              <a:off x="6654312" y="3423375"/>
              <a:ext cx="203133" cy="369332"/>
            </a:xfrm>
            <a:prstGeom prst="rect">
              <a:avLst/>
            </a:prstGeom>
            <a:noFill/>
          </p:spPr>
          <p:txBody>
            <a:bodyPr wrap="none" rtlCol="0">
              <a:spAutoFit/>
            </a:bodyPr>
            <a:lstStyle/>
            <a:p>
              <a:endParaRPr lang="en-US" dirty="0"/>
            </a:p>
          </p:txBody>
        </p:sp>
        <p:sp>
          <p:nvSpPr>
            <p:cNvPr id="44" name="TextBox 43"/>
            <p:cNvSpPr txBox="1"/>
            <p:nvPr/>
          </p:nvSpPr>
          <p:spPr>
            <a:xfrm>
              <a:off x="2660639" y="1676400"/>
              <a:ext cx="3351687" cy="338554"/>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 Instance </a:t>
              </a:r>
            </a:p>
          </p:txBody>
        </p:sp>
        <p:sp>
          <p:nvSpPr>
            <p:cNvPr id="49" name="Rectangle 48"/>
            <p:cNvSpPr/>
            <p:nvPr/>
          </p:nvSpPr>
          <p:spPr bwMode="auto">
            <a:xfrm>
              <a:off x="3200400" y="3581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id</a:t>
              </a:r>
              <a:endParaRPr lang="en-US" b="1" dirty="0"/>
            </a:p>
          </p:txBody>
        </p:sp>
        <p:sp>
          <p:nvSpPr>
            <p:cNvPr id="51" name="Rectangle 50"/>
            <p:cNvSpPr/>
            <p:nvPr/>
          </p:nvSpPr>
          <p:spPr bwMode="auto">
            <a:xfrm>
              <a:off x="3200400" y="4267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name</a:t>
              </a:r>
              <a:endParaRPr lang="en-US" b="1" dirty="0"/>
            </a:p>
          </p:txBody>
        </p:sp>
        <p:sp>
          <p:nvSpPr>
            <p:cNvPr id="25" name="Rectangle 24"/>
            <p:cNvSpPr/>
            <p:nvPr/>
          </p:nvSpPr>
          <p:spPr bwMode="auto">
            <a:xfrm>
              <a:off x="228600" y="990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6" name="Rectangle 25"/>
            <p:cNvSpPr/>
            <p:nvPr/>
          </p:nvSpPr>
          <p:spPr bwMode="auto">
            <a:xfrm>
              <a:off x="228600" y="1752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7" name="Rectangle 26"/>
            <p:cNvSpPr/>
            <p:nvPr/>
          </p:nvSpPr>
          <p:spPr bwMode="auto">
            <a:xfrm>
              <a:off x="228600" y="2514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8" name="Rectangle 27"/>
            <p:cNvSpPr/>
            <p:nvPr/>
          </p:nvSpPr>
          <p:spPr bwMode="auto">
            <a:xfrm>
              <a:off x="228600" y="3505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29" name="Rectangle 28"/>
            <p:cNvSpPr/>
            <p:nvPr/>
          </p:nvSpPr>
          <p:spPr bwMode="auto">
            <a:xfrm>
              <a:off x="228600" y="4648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30" name="Rectangle 29"/>
            <p:cNvSpPr/>
            <p:nvPr/>
          </p:nvSpPr>
          <p:spPr bwMode="auto">
            <a:xfrm>
              <a:off x="228600" y="5791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2" name="TextBox 1"/>
            <p:cNvSpPr txBox="1"/>
            <p:nvPr/>
          </p:nvSpPr>
          <p:spPr>
            <a:xfrm>
              <a:off x="175093" y="652046"/>
              <a:ext cx="2378343" cy="338554"/>
            </a:xfrm>
            <a:prstGeom prst="rect">
              <a:avLst/>
            </a:prstGeom>
            <a:noFill/>
            <a:ln>
              <a:noFill/>
            </a:ln>
          </p:spPr>
          <p:txBody>
            <a:bodyPr wrap="none" rtlCol="0">
              <a:spAutoFit/>
            </a:bodyPr>
            <a:lstStyle/>
            <a:p>
              <a:pPr algn="ctr"/>
              <a:r>
                <a:rPr lang="en-US" sz="1600" b="1" dirty="0" err="1" smtClean="0">
                  <a:solidFill>
                    <a:srgbClr val="1F497D"/>
                  </a:solidFill>
                  <a:latin typeface="Lucida Handwriting"/>
                  <a:cs typeface="Lucida Handwriting"/>
                </a:rPr>
                <a:t>Finalizer</a:t>
              </a:r>
              <a:r>
                <a:rPr lang="en-US" sz="1600" b="1" dirty="0" smtClean="0">
                  <a:solidFill>
                    <a:srgbClr val="1F497D"/>
                  </a:solidFill>
                  <a:latin typeface="Lucida Handwriting"/>
                  <a:cs typeface="Lucida Handwriting"/>
                </a:rPr>
                <a:t> Queue</a:t>
              </a:r>
              <a:endParaRPr lang="en-US" sz="1600" b="1" dirty="0">
                <a:solidFill>
                  <a:srgbClr val="1F497D"/>
                </a:solidFill>
                <a:latin typeface="Lucida Handwriting"/>
                <a:cs typeface="Lucida Handwriting"/>
              </a:endParaRPr>
            </a:p>
          </p:txBody>
        </p:sp>
        <p:sp>
          <p:nvSpPr>
            <p:cNvPr id="32" name="TextBox 31"/>
            <p:cNvSpPr txBox="1"/>
            <p:nvPr/>
          </p:nvSpPr>
          <p:spPr>
            <a:xfrm>
              <a:off x="-83406" y="1371600"/>
              <a:ext cx="2773323" cy="338554"/>
            </a:xfrm>
            <a:prstGeom prst="rect">
              <a:avLst/>
            </a:prstGeom>
            <a:noFill/>
            <a:ln>
              <a:noFill/>
            </a:ln>
          </p:spPr>
          <p:txBody>
            <a:bodyPr wrap="none" rtlCol="0">
              <a:spAutoFit/>
            </a:bodyPr>
            <a:lstStyle/>
            <a:p>
              <a:pPr algn="ctr"/>
              <a:r>
                <a:rPr lang="en-US" sz="1600" b="1" dirty="0" err="1" smtClean="0">
                  <a:solidFill>
                    <a:srgbClr val="1F497D"/>
                  </a:solidFill>
                  <a:latin typeface="Lucida Handwriting"/>
                  <a:cs typeface="Lucida Handwriting"/>
                </a:rPr>
                <a:t>ObjRef</a:t>
              </a:r>
              <a:r>
                <a:rPr lang="en-US" sz="1600" b="1" dirty="0" smtClean="0">
                  <a:solidFill>
                    <a:srgbClr val="1F497D"/>
                  </a:solidFill>
                  <a:latin typeface="Lucida Handwriting"/>
                  <a:cs typeface="Lucida Handwriting"/>
                </a:rPr>
                <a:t> CPU </a:t>
              </a:r>
              <a:r>
                <a:rPr lang="en-US" sz="1600" b="1" dirty="0" err="1" smtClean="0">
                  <a:solidFill>
                    <a:srgbClr val="1F497D"/>
                  </a:solidFill>
                  <a:latin typeface="Lucida Handwriting"/>
                  <a:cs typeface="Lucida Handwriting"/>
                </a:rPr>
                <a:t>Regiters</a:t>
              </a:r>
              <a:endParaRPr lang="en-US" sz="1600" b="1" dirty="0">
                <a:solidFill>
                  <a:srgbClr val="1F497D"/>
                </a:solidFill>
                <a:latin typeface="Lucida Handwriting"/>
                <a:cs typeface="Lucida Handwriting"/>
              </a:endParaRPr>
            </a:p>
          </p:txBody>
        </p:sp>
        <p:sp>
          <p:nvSpPr>
            <p:cNvPr id="33" name="TextBox 32"/>
            <p:cNvSpPr txBox="1"/>
            <p:nvPr/>
          </p:nvSpPr>
          <p:spPr>
            <a:xfrm>
              <a:off x="669900" y="2133600"/>
              <a:ext cx="1419107" cy="338554"/>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On Stack</a:t>
              </a:r>
              <a:endParaRPr lang="en-US" sz="1600" b="1" dirty="0">
                <a:solidFill>
                  <a:srgbClr val="1F497D"/>
                </a:solidFill>
                <a:latin typeface="Lucida Handwriting"/>
                <a:cs typeface="Lucida Handwriting"/>
              </a:endParaRPr>
            </a:p>
          </p:txBody>
        </p:sp>
        <p:sp>
          <p:nvSpPr>
            <p:cNvPr id="34" name="TextBox 33"/>
            <p:cNvSpPr txBox="1"/>
            <p:nvPr/>
          </p:nvSpPr>
          <p:spPr>
            <a:xfrm>
              <a:off x="387156" y="2895600"/>
              <a:ext cx="2039790" cy="584776"/>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Small Object </a:t>
              </a:r>
            </a:p>
            <a:p>
              <a:pPr algn="ctr"/>
              <a:r>
                <a:rPr lang="en-US" sz="1600" b="1" dirty="0" smtClean="0">
                  <a:solidFill>
                    <a:srgbClr val="1F497D"/>
                  </a:solidFill>
                  <a:latin typeface="Lucida Handwriting"/>
                  <a:cs typeface="Lucida Handwriting"/>
                </a:rPr>
                <a:t>Handel Table</a:t>
              </a:r>
              <a:endParaRPr lang="en-US" sz="1600" b="1" dirty="0">
                <a:solidFill>
                  <a:srgbClr val="1F497D"/>
                </a:solidFill>
                <a:latin typeface="Lucida Handwriting"/>
                <a:cs typeface="Lucida Handwriting"/>
              </a:endParaRPr>
            </a:p>
          </p:txBody>
        </p:sp>
        <p:sp>
          <p:nvSpPr>
            <p:cNvPr id="35" name="Rectangle 34"/>
            <p:cNvSpPr/>
            <p:nvPr/>
          </p:nvSpPr>
          <p:spPr bwMode="auto">
            <a:xfrm>
              <a:off x="533400" y="3581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6" name="Rectangle 35"/>
            <p:cNvSpPr/>
            <p:nvPr/>
          </p:nvSpPr>
          <p:spPr bwMode="auto">
            <a:xfrm>
              <a:off x="533400" y="4724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7" name="Rectangle 36"/>
            <p:cNvSpPr/>
            <p:nvPr/>
          </p:nvSpPr>
          <p:spPr bwMode="auto">
            <a:xfrm>
              <a:off x="533400" y="5867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8" name="TextBox 37"/>
            <p:cNvSpPr txBox="1"/>
            <p:nvPr/>
          </p:nvSpPr>
          <p:spPr>
            <a:xfrm>
              <a:off x="364482" y="4038600"/>
              <a:ext cx="2039790" cy="584776"/>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Large Object </a:t>
              </a:r>
            </a:p>
            <a:p>
              <a:pPr algn="ctr"/>
              <a:r>
                <a:rPr lang="en-US" sz="1600" b="1" dirty="0" smtClean="0">
                  <a:solidFill>
                    <a:srgbClr val="1F497D"/>
                  </a:solidFill>
                  <a:latin typeface="Lucida Handwriting"/>
                  <a:cs typeface="Lucida Handwriting"/>
                </a:rPr>
                <a:t>Handel Table</a:t>
              </a:r>
              <a:endParaRPr lang="en-US" sz="1600" b="1" dirty="0">
                <a:solidFill>
                  <a:srgbClr val="1F497D"/>
                </a:solidFill>
                <a:latin typeface="Lucida Handwriting"/>
                <a:cs typeface="Lucida Handwriting"/>
              </a:endParaRPr>
            </a:p>
          </p:txBody>
        </p:sp>
        <p:sp>
          <p:nvSpPr>
            <p:cNvPr id="39" name="TextBox 38"/>
            <p:cNvSpPr txBox="1"/>
            <p:nvPr/>
          </p:nvSpPr>
          <p:spPr>
            <a:xfrm>
              <a:off x="456174" y="5181600"/>
              <a:ext cx="1856405" cy="584776"/>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Other Object </a:t>
              </a:r>
            </a:p>
            <a:p>
              <a:pPr algn="ctr"/>
              <a:r>
                <a:rPr lang="en-US" sz="1600" b="1" dirty="0" smtClean="0">
                  <a:solidFill>
                    <a:srgbClr val="1F497D"/>
                  </a:solidFill>
                  <a:latin typeface="Lucida Handwriting"/>
                  <a:cs typeface="Lucida Handwriting"/>
                </a:rPr>
                <a:t>Instance</a:t>
              </a:r>
              <a:endParaRPr lang="en-US" sz="1600" b="1" dirty="0">
                <a:solidFill>
                  <a:srgbClr val="1F497D"/>
                </a:solidFill>
                <a:latin typeface="Lucida Handwriting"/>
                <a:cs typeface="Lucida Handwriting"/>
              </a:endParaRPr>
            </a:p>
          </p:txBody>
        </p:sp>
        <p:cxnSp>
          <p:nvCxnSpPr>
            <p:cNvPr id="48" name="Straight Connector 47"/>
            <p:cNvCxnSpPr/>
            <p:nvPr/>
          </p:nvCxnSpPr>
          <p:spPr>
            <a:xfrm>
              <a:off x="2514600" y="1981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514600" y="2743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209800" y="3810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209800" y="4953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09800" y="6096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14600" y="1219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1219200"/>
              <a:ext cx="0" cy="487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6" idx="1"/>
            </p:cNvCxnSpPr>
            <p:nvPr/>
          </p:nvCxnSpPr>
          <p:spPr>
            <a:xfrm>
              <a:off x="2743200" y="35052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bwMode="auto">
            <a:xfrm>
              <a:off x="6324599" y="1600200"/>
              <a:ext cx="2971799" cy="42672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67" name="Rectangle 66"/>
            <p:cNvSpPr/>
            <p:nvPr/>
          </p:nvSpPr>
          <p:spPr bwMode="auto">
            <a:xfrm>
              <a:off x="6476999" y="24384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Miscellaneous Flags </a:t>
              </a:r>
            </a:p>
          </p:txBody>
        </p:sp>
        <p:sp>
          <p:nvSpPr>
            <p:cNvPr id="68" name="Rectangle 67"/>
            <p:cNvSpPr/>
            <p:nvPr/>
          </p:nvSpPr>
          <p:spPr bwMode="auto">
            <a:xfrm>
              <a:off x="6476999" y="1752600"/>
              <a:ext cx="2590799"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#1 </a:t>
              </a:r>
            </a:p>
          </p:txBody>
        </p:sp>
        <p:sp>
          <p:nvSpPr>
            <p:cNvPr id="69" name="TextBox 68"/>
            <p:cNvSpPr txBox="1"/>
            <p:nvPr/>
          </p:nvSpPr>
          <p:spPr>
            <a:xfrm>
              <a:off x="6511846" y="1143000"/>
              <a:ext cx="2406556" cy="338554"/>
            </a:xfrm>
            <a:prstGeom prst="rect">
              <a:avLst/>
            </a:prstGeom>
            <a:noFill/>
          </p:spPr>
          <p:txBody>
            <a:bodyPr wrap="none" rtlCol="0">
              <a:spAutoFit/>
            </a:bodyPr>
            <a:lstStyle/>
            <a:p>
              <a:r>
                <a:rPr lang="en-US" sz="1600" b="1" dirty="0">
                  <a:solidFill>
                    <a:srgbClr val="1F497D"/>
                  </a:solidFill>
                  <a:latin typeface="Lucida Handwriting"/>
                  <a:cs typeface="Lucida Handwriting"/>
                </a:rPr>
                <a:t>Sync Block </a:t>
              </a:r>
              <a:r>
                <a:rPr lang="en-US" sz="1600" b="1" dirty="0" smtClean="0">
                  <a:solidFill>
                    <a:srgbClr val="1F497D"/>
                  </a:solidFill>
                  <a:latin typeface="Lucida Handwriting"/>
                  <a:cs typeface="Lucida Handwriting"/>
                </a:rPr>
                <a:t>Table</a:t>
              </a:r>
              <a:endParaRPr lang="en-US" sz="1600" b="1" dirty="0">
                <a:solidFill>
                  <a:srgbClr val="1F497D"/>
                </a:solidFill>
                <a:latin typeface="Lucida Handwriting"/>
                <a:cs typeface="Lucida Handwriting"/>
              </a:endParaRPr>
            </a:p>
          </p:txBody>
        </p:sp>
        <p:sp>
          <p:nvSpPr>
            <p:cNvPr id="70" name="Rectangle 69"/>
            <p:cNvSpPr/>
            <p:nvPr/>
          </p:nvSpPr>
          <p:spPr bwMode="auto">
            <a:xfrm>
              <a:off x="6476999" y="31242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Win32 Event Handle </a:t>
              </a:r>
            </a:p>
          </p:txBody>
        </p:sp>
        <p:sp>
          <p:nvSpPr>
            <p:cNvPr id="71" name="Rectangle 70"/>
            <p:cNvSpPr/>
            <p:nvPr/>
          </p:nvSpPr>
          <p:spPr bwMode="auto">
            <a:xfrm>
              <a:off x="6476998" y="3810000"/>
              <a:ext cx="2659381"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Hash Code Storage </a:t>
              </a:r>
              <a:endParaRPr lang="en-US" b="1" dirty="0"/>
            </a:p>
          </p:txBody>
        </p:sp>
        <p:sp>
          <p:nvSpPr>
            <p:cNvPr id="72" name="Rectangle 71"/>
            <p:cNvSpPr/>
            <p:nvPr/>
          </p:nvSpPr>
          <p:spPr bwMode="auto">
            <a:xfrm>
              <a:off x="6476998" y="4495800"/>
              <a:ext cx="265938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a:t>Owner Weak </a:t>
              </a:r>
              <a:r>
                <a:rPr lang="en-US" b="1" dirty="0" smtClean="0"/>
                <a:t>Reference</a:t>
              </a:r>
              <a:endParaRPr lang="en-US" b="1" dirty="0"/>
            </a:p>
          </p:txBody>
        </p:sp>
        <p:sp>
          <p:nvSpPr>
            <p:cNvPr id="73" name="Rectangle 72"/>
            <p:cNvSpPr/>
            <p:nvPr/>
          </p:nvSpPr>
          <p:spPr bwMode="auto">
            <a:xfrm>
              <a:off x="6477000" y="51816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#3 </a:t>
              </a:r>
            </a:p>
          </p:txBody>
        </p:sp>
        <p:cxnSp>
          <p:nvCxnSpPr>
            <p:cNvPr id="74" name="Straight Arrow Connector 73"/>
            <p:cNvCxnSpPr/>
            <p:nvPr/>
          </p:nvCxnSpPr>
          <p:spPr>
            <a:xfrm>
              <a:off x="5257800" y="2438400"/>
              <a:ext cx="1219200" cy="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72" idx="1"/>
            </p:cNvCxnSpPr>
            <p:nvPr/>
          </p:nvCxnSpPr>
          <p:spPr>
            <a:xfrm flipH="1" flipV="1">
              <a:off x="5173984" y="2667000"/>
              <a:ext cx="1303014" cy="20955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20200" y="23622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9220200" y="51054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9296400" y="2819400"/>
              <a:ext cx="473976" cy="1750021"/>
            </a:xfrm>
            <a:prstGeom prst="rect">
              <a:avLst/>
            </a:prstGeom>
            <a:noFill/>
          </p:spPr>
          <p:txBody>
            <a:bodyPr vert="vert270" wrap="square" rtlCol="0">
              <a:spAutoFit/>
            </a:bodyPr>
            <a:lstStyle/>
            <a:p>
              <a:pPr algn="ctr"/>
              <a:r>
                <a:rPr lang="en-US" sz="1600" b="1" dirty="0">
                  <a:solidFill>
                    <a:srgbClr val="1F497D"/>
                  </a:solidFill>
                  <a:latin typeface="Lucida Handwriting"/>
                  <a:cs typeface="Lucida Handwriting"/>
                </a:rPr>
                <a:t>Sync Block #2 </a:t>
              </a:r>
            </a:p>
          </p:txBody>
        </p:sp>
        <p:cxnSp>
          <p:nvCxnSpPr>
            <p:cNvPr id="80" name="Straight Arrow Connector 79"/>
            <p:cNvCxnSpPr/>
            <p:nvPr/>
          </p:nvCxnSpPr>
          <p:spPr>
            <a:xfrm>
              <a:off x="9829800" y="2362200"/>
              <a:ext cx="0" cy="2743200"/>
            </a:xfrm>
            <a:prstGeom prst="straightConnector1">
              <a:avLst/>
            </a:prstGeom>
            <a:ln>
              <a:solidFill>
                <a:srgbClr val="1F497D"/>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4441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2938463" y="2206629"/>
            <a:ext cx="4876800" cy="1222375"/>
          </a:xfrm>
        </p:spPr>
        <p:txBody>
          <a:bodyPr rtlCol="0">
            <a:normAutofit fontScale="90000"/>
          </a:bodyPr>
          <a:lstStyle/>
          <a:p>
            <a:pPr eaLnBrk="1" fontAlgn="auto" hangingPunct="1">
              <a:spcAft>
                <a:spcPts val="0"/>
              </a:spcAft>
              <a:defRPr/>
            </a:pPr>
            <a:r>
              <a:rPr lang="ru-RU" dirty="0" smtClean="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2947989" y="4049716"/>
            <a:ext cx="5434012" cy="128428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БГУ, ММФ, </a:t>
            </a:r>
            <a:r>
              <a:rPr lang="ru-RU" sz="1600" smtClean="0">
                <a:latin typeface="+mn-lt"/>
              </a:rPr>
              <a:t>к</a:t>
            </a:r>
            <a:r>
              <a:rPr kumimoji="0" lang="ru-RU" sz="1600" b="0" i="0" u="none" strike="noStrike" kern="1200" cap="none" spc="0" normalizeH="0" baseline="0" noProof="0" smtClean="0">
                <a:ln>
                  <a:noFill/>
                </a:ln>
                <a:solidFill>
                  <a:schemeClr val="tx1"/>
                </a:solidFill>
                <a:effectLst/>
                <a:uLnTx/>
                <a:uFillTx/>
                <a:latin typeface="+mn-lt"/>
                <a:ea typeface="+mn-ea"/>
                <a:cs typeface="+mn-cs"/>
              </a:rPr>
              <a:t>афедра </a:t>
            </a:r>
            <a:r>
              <a:rPr kumimoji="0" lang="ru-RU" sz="1600" b="0" i="0" u="none" strike="noStrike" kern="1200" cap="none" spc="0" normalizeH="0" baseline="0" noProof="0" dirty="0" smtClean="0">
                <a:ln>
                  <a:noFill/>
                </a:ln>
                <a:solidFill>
                  <a:schemeClr val="tx1"/>
                </a:solidFill>
                <a:effectLst/>
                <a:uLnTx/>
                <a:uFillTx/>
                <a:latin typeface="+mn-lt"/>
                <a:ea typeface="+mn-ea"/>
                <a:cs typeface="+mn-cs"/>
              </a:rPr>
              <a:t>веб-технологий и компьютерного моделирования</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Автор: к. ф.-м. н., доцент, Кравчук Анжелика Ивановна</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e-mail: anzhelika.kravchuk@gmail.com</a:t>
            </a:r>
          </a:p>
        </p:txBody>
      </p:sp>
    </p:spTree>
    <p:extLst>
      <p:ext uri="{BB962C8B-B14F-4D97-AF65-F5344CB8AC3E}">
        <p14:creationId xmlns:p14="http://schemas.microsoft.com/office/powerpoint/2010/main" val="42341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System Domain</a:t>
            </a:r>
            <a:endParaRPr lang="en-US" dirty="0"/>
          </a:p>
        </p:txBody>
      </p:sp>
      <p:sp>
        <p:nvSpPr>
          <p:cNvPr id="3" name="Rounded Rectangle 2"/>
          <p:cNvSpPr/>
          <p:nvPr/>
        </p:nvSpPr>
        <p:spPr bwMode="auto">
          <a:xfrm>
            <a:off x="277091" y="838200"/>
            <a:ext cx="8589818" cy="35052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b="1" dirty="0" err="1" smtClean="0"/>
              <a:t>SystemDomain</a:t>
            </a:r>
            <a:r>
              <a:rPr lang="ru-RU" b="1" dirty="0" smtClean="0"/>
              <a:t> </a:t>
            </a:r>
            <a:endParaRPr lang="en-US" b="1" dirty="0" smtClean="0"/>
          </a:p>
          <a:p>
            <a:pPr marL="285750" indent="-285750" algn="just">
              <a:spcAft>
                <a:spcPts val="1000"/>
              </a:spcAft>
              <a:buFont typeface="Arial"/>
              <a:buChar char="•"/>
            </a:pPr>
            <a:r>
              <a:rPr lang="ru-RU" dirty="0" smtClean="0"/>
              <a:t>создает </a:t>
            </a:r>
            <a:r>
              <a:rPr lang="ru-RU" dirty="0"/>
              <a:t>и инициализирует </a:t>
            </a:r>
            <a:r>
              <a:rPr lang="ru-RU" dirty="0" err="1" smtClean="0"/>
              <a:t>SharedDomain</a:t>
            </a:r>
            <a:r>
              <a:rPr lang="ru-RU" dirty="0" smtClean="0"/>
              <a:t> </a:t>
            </a:r>
            <a:r>
              <a:rPr lang="ru-RU" dirty="0"/>
              <a:t>и </a:t>
            </a:r>
            <a:r>
              <a:rPr lang="ru-RU" dirty="0" err="1"/>
              <a:t>AppDomain</a:t>
            </a:r>
            <a:r>
              <a:rPr lang="ru-RU" dirty="0"/>
              <a:t>, используемый по умолчанию (</a:t>
            </a:r>
            <a:r>
              <a:rPr lang="ru-RU" dirty="0" err="1"/>
              <a:t>DefaultDomain</a:t>
            </a:r>
            <a:r>
              <a:rPr lang="ru-RU" dirty="0" smtClean="0"/>
              <a:t>)</a:t>
            </a:r>
            <a:endParaRPr lang="en-US" dirty="0"/>
          </a:p>
          <a:p>
            <a:pPr marL="285750" indent="-285750" algn="just">
              <a:spcAft>
                <a:spcPts val="1000"/>
              </a:spcAft>
              <a:buFont typeface="Arial"/>
              <a:buChar char="•"/>
            </a:pPr>
            <a:r>
              <a:rPr lang="ru-RU" dirty="0" smtClean="0"/>
              <a:t>загружает </a:t>
            </a:r>
            <a:r>
              <a:rPr lang="ru-RU" dirty="0"/>
              <a:t>в </a:t>
            </a:r>
            <a:r>
              <a:rPr lang="ru-RU" dirty="0" err="1"/>
              <a:t>SharedDomain</a:t>
            </a:r>
            <a:r>
              <a:rPr lang="ru-RU" dirty="0"/>
              <a:t> системную библиотеку </a:t>
            </a:r>
            <a:r>
              <a:rPr lang="ru-RU" dirty="0" err="1" smtClean="0"/>
              <a:t>mscorlib.dll</a:t>
            </a:r>
            <a:endParaRPr lang="en-US" dirty="0"/>
          </a:p>
          <a:p>
            <a:pPr marL="285750" indent="-285750" algn="just">
              <a:spcAft>
                <a:spcPts val="1000"/>
              </a:spcAft>
              <a:buFont typeface="Arial"/>
              <a:buChar char="•"/>
            </a:pPr>
            <a:r>
              <a:rPr lang="ru-RU" dirty="0" smtClean="0"/>
              <a:t>хранит </a:t>
            </a:r>
            <a:r>
              <a:rPr lang="ru-RU" dirty="0"/>
              <a:t>явные и неявные </a:t>
            </a:r>
            <a:r>
              <a:rPr lang="ru-RU" dirty="0" err="1"/>
              <a:t>intern</a:t>
            </a:r>
            <a:r>
              <a:rPr lang="ru-RU" dirty="0"/>
              <a:t>-строки уровня процесса.</a:t>
            </a:r>
          </a:p>
          <a:p>
            <a:pPr marL="285750" indent="-285750" algn="just">
              <a:spcAft>
                <a:spcPts val="1000"/>
              </a:spcAft>
              <a:buFont typeface="Arial"/>
              <a:buChar char="•"/>
            </a:pPr>
            <a:r>
              <a:rPr lang="ru-RU" dirty="0" smtClean="0"/>
              <a:t>хранит </a:t>
            </a:r>
            <a:r>
              <a:rPr lang="ru-RU" dirty="0"/>
              <a:t>данные обо всех доменах процесса и обеспечивает загрузку и выгрузку </a:t>
            </a:r>
            <a:r>
              <a:rPr lang="ru-RU" dirty="0" err="1" smtClean="0"/>
              <a:t>AppDomain'ов</a:t>
            </a:r>
            <a:endParaRPr lang="en-US" dirty="0" err="1" smtClean="0"/>
          </a:p>
        </p:txBody>
      </p:sp>
    </p:spTree>
    <p:extLst>
      <p:ext uri="{BB962C8B-B14F-4D97-AF65-F5344CB8AC3E}">
        <p14:creationId xmlns:p14="http://schemas.microsoft.com/office/powerpoint/2010/main" val="3247315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Shared Domain </a:t>
            </a:r>
            <a:endParaRPr lang="en-US" dirty="0"/>
          </a:p>
        </p:txBody>
      </p:sp>
      <p:sp>
        <p:nvSpPr>
          <p:cNvPr id="5" name="Rounded Rectangle 4"/>
          <p:cNvSpPr/>
          <p:nvPr/>
        </p:nvSpPr>
        <p:spPr bwMode="auto">
          <a:xfrm>
            <a:off x="277091" y="838200"/>
            <a:ext cx="8589818" cy="35052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1000"/>
              </a:spcAft>
              <a:buFont typeface="Arial"/>
              <a:buChar char="•"/>
            </a:pPr>
            <a:r>
              <a:rPr lang="ru-RU" dirty="0"/>
              <a:t>Весь код, не зависящий от домена, загружается в </a:t>
            </a:r>
            <a:r>
              <a:rPr lang="ru-RU" dirty="0" err="1" smtClean="0"/>
              <a:t>SharedDomain</a:t>
            </a:r>
            <a:r>
              <a:rPr lang="en-US" dirty="0" smtClean="0"/>
              <a:t> -  </a:t>
            </a:r>
            <a:r>
              <a:rPr lang="ru-RU" dirty="0" smtClean="0"/>
              <a:t>основные </a:t>
            </a:r>
            <a:r>
              <a:rPr lang="ru-RU" dirty="0"/>
              <a:t>типы данных из пространства имен </a:t>
            </a:r>
            <a:r>
              <a:rPr lang="ru-RU" dirty="0" err="1" smtClean="0"/>
              <a:t>System</a:t>
            </a:r>
            <a:r>
              <a:rPr lang="ru-RU" dirty="0" smtClean="0"/>
              <a:t>, </a:t>
            </a:r>
            <a:r>
              <a:rPr lang="ru-RU" dirty="0"/>
              <a:t>такие как </a:t>
            </a:r>
            <a:r>
              <a:rPr lang="ru-RU" dirty="0" err="1"/>
              <a:t>Object</a:t>
            </a:r>
            <a:r>
              <a:rPr lang="ru-RU" dirty="0"/>
              <a:t>, </a:t>
            </a:r>
            <a:r>
              <a:rPr lang="ru-RU" dirty="0" err="1"/>
              <a:t>ValueType</a:t>
            </a:r>
            <a:r>
              <a:rPr lang="ru-RU" dirty="0"/>
              <a:t>, </a:t>
            </a:r>
            <a:r>
              <a:rPr lang="ru-RU" dirty="0" err="1"/>
              <a:t>Array</a:t>
            </a:r>
            <a:r>
              <a:rPr lang="ru-RU" dirty="0"/>
              <a:t>, </a:t>
            </a:r>
            <a:r>
              <a:rPr lang="ru-RU" dirty="0" err="1"/>
              <a:t>Enum</a:t>
            </a:r>
            <a:r>
              <a:rPr lang="ru-RU" dirty="0"/>
              <a:t>, </a:t>
            </a:r>
            <a:r>
              <a:rPr lang="ru-RU" dirty="0" err="1"/>
              <a:t>String</a:t>
            </a:r>
            <a:r>
              <a:rPr lang="ru-RU" dirty="0"/>
              <a:t> и </a:t>
            </a:r>
            <a:r>
              <a:rPr lang="ru-RU" dirty="0" err="1"/>
              <a:t>Delegate</a:t>
            </a:r>
            <a:r>
              <a:rPr lang="ru-RU" dirty="0"/>
              <a:t>, заранее загружаются в этот домен при первоначальной загрузке CLR</a:t>
            </a:r>
            <a:endParaRPr lang="en-US" dirty="0"/>
          </a:p>
          <a:p>
            <a:pPr marL="285750" indent="-285750" algn="just">
              <a:spcAft>
                <a:spcPts val="1000"/>
              </a:spcAft>
              <a:buFont typeface="Arial"/>
              <a:buChar char="•"/>
            </a:pPr>
            <a:r>
              <a:rPr lang="ru-RU" dirty="0" err="1"/>
              <a:t>SharedDomain</a:t>
            </a:r>
            <a:r>
              <a:rPr lang="ru-RU" dirty="0"/>
              <a:t> управляет картой сборок, индексированной по базовому </a:t>
            </a:r>
            <a:r>
              <a:rPr lang="ru-RU" dirty="0" smtClean="0"/>
              <a:t>адресу, которая применяется </a:t>
            </a:r>
            <a:r>
              <a:rPr lang="ru-RU" dirty="0"/>
              <a:t>в качестве поисковой таблицы при управлении совместно используемыми зависимостями между сборками, загружаемыми в </a:t>
            </a:r>
            <a:r>
              <a:rPr lang="ru-RU" dirty="0" err="1"/>
              <a:t>DefaultDomain</a:t>
            </a:r>
            <a:r>
              <a:rPr lang="ru-RU" dirty="0"/>
              <a:t> и другие </a:t>
            </a:r>
            <a:r>
              <a:rPr lang="ru-RU" dirty="0" err="1"/>
              <a:t>AppDomain</a:t>
            </a:r>
            <a:r>
              <a:rPr lang="ru-RU" dirty="0"/>
              <a:t>, </a:t>
            </a:r>
            <a:r>
              <a:rPr lang="ru-RU" dirty="0" err="1" smtClean="0"/>
              <a:t>созданн</a:t>
            </a:r>
            <a:r>
              <a:rPr lang="ru-RU" dirty="0" smtClean="0"/>
              <a:t> </a:t>
            </a:r>
            <a:r>
              <a:rPr lang="ru-RU" dirty="0"/>
              <a:t>в управляемом коде</a:t>
            </a:r>
            <a:endParaRPr lang="en-US" dirty="0" err="1" smtClean="0"/>
          </a:p>
        </p:txBody>
      </p:sp>
    </p:spTree>
    <p:extLst>
      <p:ext uri="{BB962C8B-B14F-4D97-AF65-F5344CB8AC3E}">
        <p14:creationId xmlns:p14="http://schemas.microsoft.com/office/powerpoint/2010/main" val="1114331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Default Domain </a:t>
            </a:r>
            <a:endParaRPr lang="en-US" dirty="0"/>
          </a:p>
        </p:txBody>
      </p:sp>
      <p:sp>
        <p:nvSpPr>
          <p:cNvPr id="5" name="Rounded Rectangle 4"/>
          <p:cNvSpPr/>
          <p:nvPr/>
        </p:nvSpPr>
        <p:spPr bwMode="auto">
          <a:xfrm>
            <a:off x="277091" y="838200"/>
            <a:ext cx="8589818" cy="10668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1000"/>
              </a:spcAft>
              <a:buFont typeface="Arial"/>
              <a:buChar char="•"/>
            </a:pPr>
            <a:r>
              <a:rPr lang="ru-RU" dirty="0" err="1" smtClean="0"/>
              <a:t>DefaultDomain</a:t>
            </a:r>
            <a:r>
              <a:rPr lang="ru-RU" dirty="0" smtClean="0"/>
              <a:t> </a:t>
            </a:r>
            <a:r>
              <a:rPr lang="ru-RU" dirty="0"/>
              <a:t>— это экземпляр </a:t>
            </a:r>
            <a:r>
              <a:rPr lang="ru-RU" dirty="0" err="1"/>
              <a:t>AppDomain</a:t>
            </a:r>
            <a:r>
              <a:rPr lang="ru-RU" dirty="0"/>
              <a:t>, в котором обычно выполняется код </a:t>
            </a:r>
            <a:r>
              <a:rPr lang="ru-RU" dirty="0" smtClean="0"/>
              <a:t>приложения</a:t>
            </a:r>
          </a:p>
        </p:txBody>
      </p:sp>
    </p:spTree>
    <p:extLst>
      <p:ext uri="{BB962C8B-B14F-4D97-AF65-F5344CB8AC3E}">
        <p14:creationId xmlns:p14="http://schemas.microsoft.com/office/powerpoint/2010/main" val="4167905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Кучи</a:t>
            </a:r>
            <a:r>
              <a:rPr lang="en-US" dirty="0"/>
              <a:t> </a:t>
            </a:r>
            <a:r>
              <a:rPr lang="en-US" dirty="0" err="1" smtClean="0"/>
              <a:t>загрузчика</a:t>
            </a:r>
            <a:r>
              <a:rPr lang="en-US" dirty="0" smtClean="0"/>
              <a:t/>
            </a:r>
            <a:br>
              <a:rPr lang="en-US" dirty="0" smtClean="0"/>
            </a:br>
            <a:endParaRPr lang="en-US" dirty="0"/>
          </a:p>
        </p:txBody>
      </p:sp>
      <p:sp>
        <p:nvSpPr>
          <p:cNvPr id="5" name="Rounded Rectangle 4"/>
          <p:cNvSpPr/>
          <p:nvPr/>
        </p:nvSpPr>
        <p:spPr bwMode="auto">
          <a:xfrm>
            <a:off x="277091" y="838200"/>
            <a:ext cx="8589818" cy="35814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eaLnBrk="0" hangingPunct="0">
              <a:spcBef>
                <a:spcPct val="30000"/>
              </a:spcBef>
              <a:defRPr/>
            </a:pPr>
            <a:r>
              <a:rPr lang="ru-RU" dirty="0"/>
              <a:t>Кучи загрузчика (</a:t>
            </a:r>
            <a:r>
              <a:rPr lang="ru-RU" dirty="0" err="1"/>
              <a:t>LoaderHeaps</a:t>
            </a:r>
            <a:r>
              <a:rPr lang="ru-RU" dirty="0"/>
              <a:t>) предназначены для загрузки различных специальных объектов (</a:t>
            </a:r>
            <a:r>
              <a:rPr lang="ru-RU" dirty="0" err="1"/>
              <a:t>artifacts</a:t>
            </a:r>
            <a:r>
              <a:rPr lang="ru-RU" dirty="0"/>
              <a:t>), существующих в течение всего срока жизни домена, — объектов, используемых CLR, и объектов, обеспечивающих оптимизацию. Размер этих куч увеличивается предсказуемыми порциями, чтобы уменьшить фрагментацию. Кучи загрузчика отличаются от кучи сборщика мусора (GC </a:t>
            </a:r>
            <a:r>
              <a:rPr lang="ru-RU" dirty="0" err="1"/>
              <a:t>Heap</a:t>
            </a:r>
            <a:r>
              <a:rPr lang="ru-RU" dirty="0" smtClean="0"/>
              <a:t>) тем</a:t>
            </a:r>
            <a:r>
              <a:rPr lang="ru-RU" dirty="0"/>
              <a:t>, что GC </a:t>
            </a:r>
            <a:r>
              <a:rPr lang="ru-RU" dirty="0" err="1"/>
              <a:t>Heap</a:t>
            </a:r>
            <a:r>
              <a:rPr lang="ru-RU" dirty="0"/>
              <a:t> содержит экземпляры объектов, а кучи загрузчика хранят данные системы типов. В </a:t>
            </a:r>
            <a:r>
              <a:rPr lang="ru-RU" dirty="0" err="1"/>
              <a:t>HighFrequencyHeap</a:t>
            </a:r>
            <a:r>
              <a:rPr lang="ru-RU" dirty="0"/>
              <a:t> выделяется память для часто используемых объектов, таких как </a:t>
            </a:r>
            <a:r>
              <a:rPr lang="ru-RU" dirty="0" err="1"/>
              <a:t>MethodTable</a:t>
            </a:r>
            <a:r>
              <a:rPr lang="ru-RU" dirty="0"/>
              <a:t>, </a:t>
            </a:r>
            <a:r>
              <a:rPr lang="ru-RU" dirty="0" err="1"/>
              <a:t>MethodDesc</a:t>
            </a:r>
            <a:r>
              <a:rPr lang="ru-RU" dirty="0"/>
              <a:t>, </a:t>
            </a:r>
            <a:r>
              <a:rPr lang="ru-RU" dirty="0" err="1" smtClean="0"/>
              <a:t>FieldDesc</a:t>
            </a:r>
            <a:r>
              <a:rPr lang="ru-RU" dirty="0" smtClean="0"/>
              <a:t>, </a:t>
            </a:r>
            <a:r>
              <a:rPr lang="ru-RU" dirty="0"/>
              <a:t>а в </a:t>
            </a:r>
            <a:r>
              <a:rPr lang="ru-RU" dirty="0" err="1"/>
              <a:t>LowFrequencyHeap</a:t>
            </a:r>
            <a:r>
              <a:rPr lang="ru-RU" dirty="0"/>
              <a:t> — для структур данных, к которым обращаются реже, таких как </a:t>
            </a:r>
            <a:r>
              <a:rPr lang="ru-RU" dirty="0" err="1"/>
              <a:t>EEClass</a:t>
            </a:r>
            <a:r>
              <a:rPr lang="ru-RU" dirty="0"/>
              <a:t>, </a:t>
            </a:r>
            <a:r>
              <a:rPr lang="ru-RU" dirty="0" err="1"/>
              <a:t>ClassLoader</a:t>
            </a:r>
            <a:r>
              <a:rPr lang="ru-RU" dirty="0"/>
              <a:t> и их поисковых таблиц. В </a:t>
            </a:r>
            <a:r>
              <a:rPr lang="ru-RU" dirty="0" err="1"/>
              <a:t>StubHeap</a:t>
            </a:r>
            <a:r>
              <a:rPr lang="ru-RU" dirty="0"/>
              <a:t> содержатся приемники (</a:t>
            </a:r>
            <a:r>
              <a:rPr lang="ru-RU" dirty="0" err="1"/>
              <a:t>stubs</a:t>
            </a:r>
            <a:r>
              <a:rPr lang="ru-RU" dirty="0"/>
              <a:t>), используемые при защите по правам доступа кода (</a:t>
            </a:r>
            <a:r>
              <a:rPr lang="ru-RU" dirty="0" err="1"/>
              <a:t>code</a:t>
            </a:r>
            <a:r>
              <a:rPr lang="ru-RU" dirty="0"/>
              <a:t> </a:t>
            </a:r>
            <a:r>
              <a:rPr lang="ru-RU" dirty="0" err="1"/>
              <a:t>access</a:t>
            </a:r>
            <a:r>
              <a:rPr lang="ru-RU" dirty="0"/>
              <a:t> </a:t>
            </a:r>
            <a:r>
              <a:rPr lang="ru-RU" dirty="0" err="1"/>
              <a:t>security</a:t>
            </a:r>
            <a:r>
              <a:rPr lang="ru-RU" dirty="0"/>
              <a:t>, CAS), обертывании COM-вызовов и при вызовах </a:t>
            </a:r>
            <a:r>
              <a:rPr lang="ru-RU" dirty="0" err="1"/>
              <a:t>P</a:t>
            </a:r>
            <a:r>
              <a:rPr lang="ru-RU" dirty="0"/>
              <a:t>/</a:t>
            </a:r>
            <a:r>
              <a:rPr lang="ru-RU" dirty="0" err="1"/>
              <a:t>Invoke</a:t>
            </a:r>
            <a:r>
              <a:rPr lang="ru-RU" dirty="0" smtClean="0"/>
              <a:t>.</a:t>
            </a:r>
            <a:endParaRPr lang="en-US" dirty="0"/>
          </a:p>
        </p:txBody>
      </p:sp>
    </p:spTree>
    <p:extLst>
      <p:ext uri="{BB962C8B-B14F-4D97-AF65-F5344CB8AC3E}">
        <p14:creationId xmlns:p14="http://schemas.microsoft.com/office/powerpoint/2010/main" val="356935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Кучи</a:t>
            </a:r>
            <a:r>
              <a:rPr lang="en-US" dirty="0"/>
              <a:t> </a:t>
            </a:r>
            <a:r>
              <a:rPr lang="en-US" dirty="0" err="1" smtClean="0"/>
              <a:t>загрузчика</a:t>
            </a:r>
            <a:r>
              <a:rPr lang="en-US" smtClean="0"/>
              <a:t/>
            </a:r>
            <a:br>
              <a:rPr lang="en-US" smtClean="0"/>
            </a:br>
            <a:endParaRPr lang="en-US" dirty="0"/>
          </a:p>
        </p:txBody>
      </p:sp>
      <p:grpSp>
        <p:nvGrpSpPr>
          <p:cNvPr id="45" name="Group 44"/>
          <p:cNvGrpSpPr/>
          <p:nvPr/>
        </p:nvGrpSpPr>
        <p:grpSpPr>
          <a:xfrm>
            <a:off x="138545" y="762000"/>
            <a:ext cx="8787780" cy="5562600"/>
            <a:chOff x="152400" y="762000"/>
            <a:chExt cx="9666558" cy="5562600"/>
          </a:xfrm>
        </p:grpSpPr>
        <p:grpSp>
          <p:nvGrpSpPr>
            <p:cNvPr id="31" name="Group 30"/>
            <p:cNvGrpSpPr/>
            <p:nvPr/>
          </p:nvGrpSpPr>
          <p:grpSpPr>
            <a:xfrm>
              <a:off x="152400" y="1523493"/>
              <a:ext cx="9666558" cy="4801107"/>
              <a:chOff x="152400" y="838200"/>
              <a:chExt cx="9666558" cy="4801107"/>
            </a:xfrm>
          </p:grpSpPr>
          <p:pic>
            <p:nvPicPr>
              <p:cNvPr id="7" name="Picture 6"/>
              <p:cNvPicPr>
                <a:picLocks noChangeAspect="1"/>
              </p:cNvPicPr>
              <p:nvPr/>
            </p:nvPicPr>
            <p:blipFill>
              <a:blip r:embed="rId3"/>
              <a:stretch>
                <a:fillRect/>
              </a:stretch>
            </p:blipFill>
            <p:spPr>
              <a:xfrm>
                <a:off x="152400" y="838200"/>
                <a:ext cx="9666558" cy="4801107"/>
              </a:xfrm>
              <a:prstGeom prst="rect">
                <a:avLst/>
              </a:prstGeom>
              <a:ln>
                <a:solidFill>
                  <a:schemeClr val="tx2"/>
                </a:solidFill>
              </a:ln>
              <a:effectLst>
                <a:outerShdw blurRad="50800" dist="38100" dir="2700000" algn="tl" rotWithShape="0">
                  <a:srgbClr val="000000">
                    <a:alpha val="43000"/>
                  </a:srgbClr>
                </a:outerShdw>
              </a:effectLst>
            </p:spPr>
          </p:pic>
          <p:sp>
            <p:nvSpPr>
              <p:cNvPr id="12" name="TextBox 11"/>
              <p:cNvSpPr txBox="1"/>
              <p:nvPr/>
            </p:nvSpPr>
            <p:spPr>
              <a:xfrm>
                <a:off x="4114800" y="838200"/>
                <a:ext cx="2251385" cy="338554"/>
              </a:xfrm>
              <a:prstGeom prst="rect">
                <a:avLst/>
              </a:prstGeom>
              <a:noFill/>
              <a:ln>
                <a:noFill/>
              </a:ln>
            </p:spPr>
            <p:txBody>
              <a:bodyPr wrap="none" rtlCol="0">
                <a:spAutoFit/>
              </a:bodyPr>
              <a:lstStyle/>
              <a:p>
                <a:r>
                  <a:rPr lang="en-US" sz="1600" b="1" dirty="0">
                    <a:solidFill>
                      <a:srgbClr val="000090"/>
                    </a:solidFill>
                    <a:latin typeface="Lucida Handwriting"/>
                    <a:cs typeface="Lucida Handwriting"/>
                  </a:rPr>
                  <a:t>System </a:t>
                </a:r>
                <a:r>
                  <a:rPr lang="en-US" sz="1600" b="1" dirty="0" smtClean="0">
                    <a:solidFill>
                      <a:srgbClr val="000090"/>
                    </a:solidFill>
                    <a:latin typeface="Lucida Handwriting"/>
                    <a:cs typeface="Lucida Handwriting"/>
                  </a:rPr>
                  <a:t>Domain</a:t>
                </a:r>
                <a:endParaRPr lang="en-US" sz="1600" b="1" dirty="0">
                  <a:solidFill>
                    <a:srgbClr val="000090"/>
                  </a:solidFill>
                  <a:latin typeface="Lucida Handwriting"/>
                  <a:cs typeface="Lucida Handwriting"/>
                </a:endParaRPr>
              </a:p>
            </p:txBody>
          </p:sp>
          <p:cxnSp>
            <p:nvCxnSpPr>
              <p:cNvPr id="16" name="Straight Arrow Connector 15"/>
              <p:cNvCxnSpPr>
                <a:stCxn id="12" idx="2"/>
              </p:cNvCxnSpPr>
              <p:nvPr/>
            </p:nvCxnSpPr>
            <p:spPr>
              <a:xfrm flipH="1">
                <a:off x="2819399" y="1176754"/>
                <a:ext cx="2421093"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14800" y="1828800"/>
                <a:ext cx="2321917" cy="338554"/>
              </a:xfrm>
              <a:prstGeom prst="rect">
                <a:avLst/>
              </a:prstGeom>
              <a:noFill/>
              <a:ln>
                <a:noFill/>
              </a:ln>
            </p:spPr>
            <p:txBody>
              <a:bodyPr wrap="none" rtlCol="0">
                <a:spAutoFit/>
              </a:bodyPr>
              <a:lstStyle/>
              <a:p>
                <a:r>
                  <a:rPr lang="en-US" sz="1600" b="1" dirty="0" smtClean="0">
                    <a:solidFill>
                      <a:srgbClr val="000090"/>
                    </a:solidFill>
                    <a:latin typeface="Lucida Handwriting"/>
                    <a:cs typeface="Lucida Handwriting"/>
                  </a:rPr>
                  <a:t>Shared Domain</a:t>
                </a:r>
                <a:endParaRPr lang="en-US" sz="1600" b="1" dirty="0">
                  <a:solidFill>
                    <a:srgbClr val="000090"/>
                  </a:solidFill>
                  <a:latin typeface="Lucida Handwriting"/>
                  <a:cs typeface="Lucida Handwriting"/>
                </a:endParaRPr>
              </a:p>
            </p:txBody>
          </p:sp>
          <p:cxnSp>
            <p:nvCxnSpPr>
              <p:cNvPr id="24" name="Straight Arrow Connector 23"/>
              <p:cNvCxnSpPr>
                <a:stCxn id="23" idx="2"/>
              </p:cNvCxnSpPr>
              <p:nvPr/>
            </p:nvCxnSpPr>
            <p:spPr>
              <a:xfrm flipH="1">
                <a:off x="2819401" y="2167354"/>
                <a:ext cx="2456358"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114800" y="3429000"/>
                <a:ext cx="2378343" cy="338554"/>
              </a:xfrm>
              <a:prstGeom prst="rect">
                <a:avLst/>
              </a:prstGeom>
              <a:noFill/>
              <a:ln>
                <a:noFill/>
              </a:ln>
            </p:spPr>
            <p:txBody>
              <a:bodyPr wrap="none" rtlCol="0">
                <a:spAutoFit/>
              </a:bodyPr>
              <a:lstStyle/>
              <a:p>
                <a:r>
                  <a:rPr lang="en-US" sz="1600" b="1" dirty="0" smtClean="0">
                    <a:solidFill>
                      <a:srgbClr val="000090"/>
                    </a:solidFill>
                    <a:latin typeface="Lucida Handwriting"/>
                    <a:cs typeface="Lucida Handwriting"/>
                  </a:rPr>
                  <a:t>Default Domain</a:t>
                </a:r>
                <a:endParaRPr lang="en-US" sz="1600" b="1" dirty="0">
                  <a:solidFill>
                    <a:srgbClr val="000090"/>
                  </a:solidFill>
                  <a:latin typeface="Lucida Handwriting"/>
                  <a:cs typeface="Lucida Handwriting"/>
                </a:endParaRPr>
              </a:p>
            </p:txBody>
          </p:sp>
          <p:cxnSp>
            <p:nvCxnSpPr>
              <p:cNvPr id="26" name="Straight Arrow Connector 25"/>
              <p:cNvCxnSpPr>
                <a:stCxn id="25" idx="2"/>
              </p:cNvCxnSpPr>
              <p:nvPr/>
            </p:nvCxnSpPr>
            <p:spPr>
              <a:xfrm flipH="1">
                <a:off x="2819402" y="3767554"/>
                <a:ext cx="2484570"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4190524" y="838200"/>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43" name="Straight Arrow Connector 42"/>
            <p:cNvCxnSpPr>
              <a:stCxn id="42" idx="1"/>
              <a:endCxn id="44" idx="3"/>
            </p:cNvCxnSpPr>
            <p:nvPr/>
          </p:nvCxnSpPr>
          <p:spPr>
            <a:xfrm flipH="1">
              <a:off x="2590800" y="1007477"/>
              <a:ext cx="1599725" cy="7768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52400" y="762000"/>
              <a:ext cx="2438400" cy="646331"/>
            </a:xfrm>
            <a:prstGeom prst="rect">
              <a:avLst/>
            </a:prstGeom>
          </p:spPr>
          <p:txBody>
            <a:bodyPr wrap="square">
              <a:spAutoFit/>
            </a:bodyPr>
            <a:lstStyle/>
            <a:p>
              <a:r>
                <a:rPr lang="en-US" b="1" dirty="0" smtClean="0">
                  <a:latin typeface="Consolas"/>
                  <a:cs typeface="Consolas"/>
                </a:rPr>
                <a:t>.</a:t>
              </a:r>
              <a:r>
                <a:rPr lang="en-US" b="1" dirty="0" err="1" smtClean="0">
                  <a:latin typeface="Consolas"/>
                  <a:cs typeface="Consolas"/>
                </a:rPr>
                <a:t>loadby</a:t>
              </a:r>
              <a:r>
                <a:rPr lang="en-US" b="1" dirty="0" smtClean="0">
                  <a:latin typeface="Consolas"/>
                  <a:cs typeface="Consolas"/>
                </a:rPr>
                <a:t> </a:t>
              </a:r>
              <a:r>
                <a:rPr lang="en-US" b="1" dirty="0" err="1" smtClean="0">
                  <a:latin typeface="Consolas"/>
                  <a:cs typeface="Consolas"/>
                </a:rPr>
                <a:t>sos</a:t>
              </a:r>
              <a:r>
                <a:rPr lang="en-US" b="1" dirty="0" smtClean="0">
                  <a:latin typeface="Consolas"/>
                  <a:cs typeface="Consolas"/>
                </a:rPr>
                <a:t> </a:t>
              </a:r>
              <a:r>
                <a:rPr lang="en-US" b="1" dirty="0" err="1" smtClean="0">
                  <a:latin typeface="Consolas"/>
                  <a:cs typeface="Consolas"/>
                </a:rPr>
                <a:t>clr</a:t>
              </a:r>
              <a:endParaRPr lang="en-US" b="1" dirty="0">
                <a:latin typeface="Consolas"/>
                <a:cs typeface="Consolas"/>
              </a:endParaRPr>
            </a:p>
            <a:p>
              <a:r>
                <a:rPr lang="en-US" b="1" dirty="0" smtClean="0">
                  <a:latin typeface="Consolas"/>
                  <a:cs typeface="Consolas"/>
                </a:rPr>
                <a:t>!</a:t>
              </a:r>
              <a:r>
                <a:rPr lang="en-US" b="1" dirty="0" err="1" smtClean="0">
                  <a:latin typeface="Consolas"/>
                  <a:cs typeface="Consolas"/>
                </a:rPr>
                <a:t>DumpDomain</a:t>
              </a:r>
              <a:endParaRPr lang="en-US" b="1" dirty="0">
                <a:latin typeface="Consolas"/>
                <a:cs typeface="Consolas"/>
              </a:endParaRPr>
            </a:p>
          </p:txBody>
        </p:sp>
      </p:grpSp>
      <p:sp>
        <p:nvSpPr>
          <p:cNvPr id="46" name="Rectangle 45"/>
          <p:cNvSpPr/>
          <p:nvPr/>
        </p:nvSpPr>
        <p:spPr>
          <a:xfrm>
            <a:off x="138546" y="6400800"/>
            <a:ext cx="8797636" cy="369332"/>
          </a:xfrm>
          <a:prstGeom prst="rect">
            <a:avLst/>
          </a:prstGeom>
        </p:spPr>
        <p:txBody>
          <a:bodyPr wrap="square">
            <a:spAutoFit/>
          </a:bodyPr>
          <a:lstStyle/>
          <a:p>
            <a:r>
              <a:rPr lang="en-US" dirty="0">
                <a:hlinkClick r:id="rId4"/>
              </a:rPr>
              <a:t>https://msdn.microsoft.com/ru-ru/library/bb190764%28v=vs.110%29.</a:t>
            </a:r>
            <a:r>
              <a:rPr lang="en-US" dirty="0" smtClean="0">
                <a:hlinkClick r:id="rId4"/>
              </a:rPr>
              <a:t>aspx</a:t>
            </a:r>
            <a:r>
              <a:rPr lang="en-US" dirty="0" smtClean="0"/>
              <a:t> </a:t>
            </a:r>
            <a:endParaRPr lang="en-US" dirty="0"/>
          </a:p>
        </p:txBody>
      </p:sp>
    </p:spTree>
    <p:extLst>
      <p:ext uri="{BB962C8B-B14F-4D97-AF65-F5344CB8AC3E}">
        <p14:creationId xmlns:p14="http://schemas.microsoft.com/office/powerpoint/2010/main" val="1823868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sp>
        <p:nvSpPr>
          <p:cNvPr id="5" name="Rounded Rectangle 4"/>
          <p:cNvSpPr/>
          <p:nvPr/>
        </p:nvSpPr>
        <p:spPr bwMode="auto">
          <a:xfrm>
            <a:off x="277091" y="838200"/>
            <a:ext cx="8589818" cy="21336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a:t>Тип — фундаментальная единица программирования в .NET. В </a:t>
            </a:r>
            <a:r>
              <a:rPr lang="ru-RU" dirty="0" err="1"/>
              <a:t>C</a:t>
            </a:r>
            <a:r>
              <a:rPr lang="ru-RU" dirty="0"/>
              <a:t># тип можно объявить с помощью ключевых слов </a:t>
            </a:r>
            <a:r>
              <a:rPr lang="ru-RU" dirty="0" err="1"/>
              <a:t>class</a:t>
            </a:r>
            <a:r>
              <a:rPr lang="ru-RU" dirty="0"/>
              <a:t>, </a:t>
            </a:r>
            <a:r>
              <a:rPr lang="ru-RU" dirty="0" err="1" smtClean="0"/>
              <a:t>struct</a:t>
            </a:r>
            <a:r>
              <a:rPr lang="en-US" dirty="0" smtClean="0"/>
              <a:t>, </a:t>
            </a:r>
            <a:r>
              <a:rPr lang="en-US" dirty="0" smtClean="0">
                <a:solidFill>
                  <a:schemeClr val="tx1"/>
                </a:solidFill>
              </a:rPr>
              <a:t>delegate</a:t>
            </a:r>
            <a:r>
              <a:rPr lang="ru-RU" dirty="0" smtClean="0">
                <a:solidFill>
                  <a:schemeClr val="tx1"/>
                </a:solidFill>
              </a:rPr>
              <a:t> </a:t>
            </a:r>
            <a:r>
              <a:rPr lang="ru-RU" dirty="0"/>
              <a:t>и </a:t>
            </a:r>
            <a:r>
              <a:rPr lang="ru-RU" dirty="0" err="1"/>
              <a:t>interface</a:t>
            </a:r>
            <a:r>
              <a:rPr lang="ru-RU" dirty="0"/>
              <a:t>. Большинство типов явно создается программистом, однако .NET CLR может неявно генерировать типы в определенных случаях взаимодействия или вызова удаленных объектов (.NET </a:t>
            </a:r>
            <a:r>
              <a:rPr lang="ru-RU" dirty="0" err="1"/>
              <a:t>Remoting</a:t>
            </a:r>
            <a:r>
              <a:rPr lang="ru-RU" dirty="0"/>
              <a:t>). К этим генерируемым типам относятся </a:t>
            </a:r>
            <a:r>
              <a:rPr lang="ru-RU" dirty="0" smtClean="0"/>
              <a:t>оболочки</a:t>
            </a:r>
            <a:r>
              <a:rPr lang="en-US" dirty="0" smtClean="0"/>
              <a:t> </a:t>
            </a:r>
            <a:r>
              <a:rPr lang="en-US" dirty="0"/>
              <a:t>(Runtime Callable </a:t>
            </a:r>
            <a:r>
              <a:rPr lang="en-US" dirty="0" smtClean="0"/>
              <a:t>Wrappers)</a:t>
            </a:r>
            <a:r>
              <a:rPr lang="ru-RU" dirty="0" smtClean="0"/>
              <a:t>, </a:t>
            </a:r>
            <a:r>
              <a:rPr lang="ru-RU" dirty="0"/>
              <a:t>вызываемые COM или исполняющей средой, и </a:t>
            </a:r>
            <a:r>
              <a:rPr lang="ru-RU" dirty="0" err="1"/>
              <a:t>траспарентные</a:t>
            </a:r>
            <a:r>
              <a:rPr lang="ru-RU" dirty="0"/>
              <a:t> </a:t>
            </a:r>
            <a:r>
              <a:rPr lang="ru-RU" dirty="0" smtClean="0"/>
              <a:t>прокси</a:t>
            </a:r>
            <a:r>
              <a:rPr lang="en-US" dirty="0" smtClean="0"/>
              <a:t> (Transparent Proxies)</a:t>
            </a:r>
            <a:endParaRPr lang="en-US" dirty="0"/>
          </a:p>
        </p:txBody>
      </p:sp>
    </p:spTree>
    <p:extLst>
      <p:ext uri="{BB962C8B-B14F-4D97-AF65-F5344CB8AC3E}">
        <p14:creationId xmlns:p14="http://schemas.microsoft.com/office/powerpoint/2010/main" val="202128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ctr">
          <a:spcAft>
            <a:spcPts val="1000"/>
          </a:spcAft>
          <a:defRPr dirty="0" err="1" smtClean="0"/>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F6F96B3B-5B2C-4996-9E02-395DA9EA8E7E}">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32306</TotalTime>
  <Words>4077</Words>
  <Application>Microsoft Macintosh PowerPoint</Application>
  <PresentationFormat>On-screen Show (4:3)</PresentationFormat>
  <Paragraphs>466</Paragraphs>
  <Slides>31</Slides>
  <Notes>26</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Abadi MT Condensed Extra Bold</vt:lpstr>
      <vt:lpstr>Andale Mono</vt:lpstr>
      <vt:lpstr>Arial</vt:lpstr>
      <vt:lpstr>Calibri</vt:lpstr>
      <vt:lpstr>Consolas</vt:lpstr>
      <vt:lpstr>Helvetica LT Std</vt:lpstr>
      <vt:lpstr>Helvetica Neue</vt:lpstr>
      <vt:lpstr>Lucida Handwriting</vt:lpstr>
      <vt:lpstr>Wingdings</vt:lpstr>
      <vt:lpstr>Presentation_Template_Aug_2008_blue_line_automated</vt:lpstr>
      <vt:lpstr>Внутреннее устройство .NET</vt:lpstr>
      <vt:lpstr>Windows приложение как хост для CLR</vt:lpstr>
      <vt:lpstr>Домены, создаваемые при начальной загрузке CLR </vt:lpstr>
      <vt:lpstr>System Domain</vt:lpstr>
      <vt:lpstr>Shared Domain </vt:lpstr>
      <vt:lpstr>Default Domain </vt:lpstr>
      <vt:lpstr>Кучи загрузчика </vt:lpstr>
      <vt:lpstr>Кучи загрузчика </vt:lpstr>
      <vt:lpstr>Основы устройства типов</vt:lpstr>
      <vt:lpstr>Внутреннее устройство типов</vt:lpstr>
      <vt:lpstr>Семантика ссылочных типов и типов значений</vt:lpstr>
      <vt:lpstr>Хранение, размещение, удаление ссылочных типов и типов значений</vt:lpstr>
      <vt:lpstr>Основы устройства типов. Большие и небольшие объекты</vt:lpstr>
      <vt:lpstr>Основы устройства типов </vt:lpstr>
      <vt:lpstr>Экземпляр объекта</vt:lpstr>
      <vt:lpstr>Экземпляр объекта</vt:lpstr>
      <vt:lpstr>Экземпляр объекта</vt:lpstr>
      <vt:lpstr>Таблица методов</vt:lpstr>
      <vt:lpstr>Таблица методов</vt:lpstr>
      <vt:lpstr>Виды компиляции. JIT-компиляция</vt:lpstr>
      <vt:lpstr>Виды компиляции. Pre-JIT-компиляция</vt:lpstr>
      <vt:lpstr>Виды компиляции. Econo-JIT-компиляция</vt:lpstr>
      <vt:lpstr>Execution Engine Class (EEClass)</vt:lpstr>
      <vt:lpstr>Основы устройства типов</vt:lpstr>
      <vt:lpstr>Основы устройства типов. Вызов виртуальных методов</vt:lpstr>
      <vt:lpstr>Основы устройства типов. Вызов невиртуальных методов</vt:lpstr>
      <vt:lpstr>Основы устройства типов. Вызов статических методов</vt:lpstr>
      <vt:lpstr>Основы устройства типов. Вызов методов интерфейсов</vt:lpstr>
      <vt:lpstr>Основы устройства типов</vt:lpstr>
      <vt:lpstr>Основы устройства типов</vt:lpstr>
      <vt:lpstr>Спасибо за внимание</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NET.C#.10 Делегаты и события</dc:title>
  <dc:creator>Anzhelika Kravchuk</dc:creator>
  <cp:lastModifiedBy>Анжелика Кравчук</cp:lastModifiedBy>
  <cp:revision>1005</cp:revision>
  <dcterms:created xsi:type="dcterms:W3CDTF">2008-09-08T12:48:20Z</dcterms:created>
  <dcterms:modified xsi:type="dcterms:W3CDTF">2016-08-23T13:13:30Z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