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6" r:id="rId5"/>
  </p:sldMasterIdLst>
  <p:notesMasterIdLst>
    <p:notesMasterId r:id="rId96"/>
  </p:notesMasterIdLst>
  <p:sldIdLst>
    <p:sldId id="309" r:id="rId6"/>
    <p:sldId id="350" r:id="rId7"/>
    <p:sldId id="686" r:id="rId8"/>
    <p:sldId id="510" r:id="rId9"/>
    <p:sldId id="674" r:id="rId10"/>
    <p:sldId id="675" r:id="rId11"/>
    <p:sldId id="529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8" r:id="rId20"/>
    <p:sldId id="666" r:id="rId21"/>
    <p:sldId id="667" r:id="rId22"/>
    <p:sldId id="669" r:id="rId23"/>
    <p:sldId id="678" r:id="rId24"/>
    <p:sldId id="679" r:id="rId25"/>
    <p:sldId id="680" r:id="rId26"/>
    <p:sldId id="676" r:id="rId27"/>
    <p:sldId id="677" r:id="rId28"/>
    <p:sldId id="684" r:id="rId29"/>
    <p:sldId id="681" r:id="rId30"/>
    <p:sldId id="682" r:id="rId31"/>
    <p:sldId id="534" r:id="rId32"/>
    <p:sldId id="535" r:id="rId33"/>
    <p:sldId id="474" r:id="rId34"/>
    <p:sldId id="475" r:id="rId35"/>
    <p:sldId id="540" r:id="rId36"/>
    <p:sldId id="541" r:id="rId37"/>
    <p:sldId id="500" r:id="rId38"/>
    <p:sldId id="501" r:id="rId39"/>
    <p:sldId id="536" r:id="rId40"/>
    <p:sldId id="517" r:id="rId41"/>
    <p:sldId id="683" r:id="rId42"/>
    <p:sldId id="537" r:id="rId43"/>
    <p:sldId id="539" r:id="rId44"/>
    <p:sldId id="580" r:id="rId45"/>
    <p:sldId id="649" r:id="rId46"/>
    <p:sldId id="650" r:id="rId47"/>
    <p:sldId id="651" r:id="rId48"/>
    <p:sldId id="688" r:id="rId49"/>
    <p:sldId id="653" r:id="rId50"/>
    <p:sldId id="689" r:id="rId51"/>
    <p:sldId id="654" r:id="rId52"/>
    <p:sldId id="655" r:id="rId53"/>
    <p:sldId id="656" r:id="rId54"/>
    <p:sldId id="657" r:id="rId55"/>
    <p:sldId id="687" r:id="rId56"/>
    <p:sldId id="658" r:id="rId57"/>
    <p:sldId id="634" r:id="rId58"/>
    <p:sldId id="690" r:id="rId59"/>
    <p:sldId id="691" r:id="rId60"/>
    <p:sldId id="692" r:id="rId61"/>
    <p:sldId id="693" r:id="rId62"/>
    <p:sldId id="635" r:id="rId63"/>
    <p:sldId id="636" r:id="rId64"/>
    <p:sldId id="637" r:id="rId65"/>
    <p:sldId id="694" r:id="rId66"/>
    <p:sldId id="695" r:id="rId67"/>
    <p:sldId id="587" r:id="rId68"/>
    <p:sldId id="588" r:id="rId69"/>
    <p:sldId id="589" r:id="rId70"/>
    <p:sldId id="590" r:id="rId71"/>
    <p:sldId id="598" r:id="rId72"/>
    <p:sldId id="599" r:id="rId73"/>
    <p:sldId id="643" r:id="rId74"/>
    <p:sldId id="600" r:id="rId75"/>
    <p:sldId id="601" r:id="rId76"/>
    <p:sldId id="602" r:id="rId77"/>
    <p:sldId id="603" r:id="rId78"/>
    <p:sldId id="604" r:id="rId79"/>
    <p:sldId id="605" r:id="rId80"/>
    <p:sldId id="606" r:id="rId81"/>
    <p:sldId id="607" r:id="rId82"/>
    <p:sldId id="608" r:id="rId83"/>
    <p:sldId id="609" r:id="rId84"/>
    <p:sldId id="610" r:id="rId85"/>
    <p:sldId id="611" r:id="rId86"/>
    <p:sldId id="612" r:id="rId87"/>
    <p:sldId id="613" r:id="rId88"/>
    <p:sldId id="645" r:id="rId89"/>
    <p:sldId id="615" r:id="rId90"/>
    <p:sldId id="647" r:id="rId91"/>
    <p:sldId id="646" r:id="rId92"/>
    <p:sldId id="648" r:id="rId93"/>
    <p:sldId id="685" r:id="rId94"/>
    <p:sldId id="415" r:id="rId9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FA"/>
    <a:srgbClr val="CCFFCC"/>
    <a:srgbClr val="99FFCC"/>
    <a:srgbClr val="CCECFF"/>
    <a:srgbClr val="E8F4F8"/>
    <a:srgbClr val="CCFFFF"/>
    <a:srgbClr val="AFEBEA"/>
    <a:srgbClr val="E4FCF9"/>
    <a:srgbClr val="002C78"/>
    <a:srgbClr val="21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1" autoAdjust="0"/>
    <p:restoredTop sz="99416" autoAdjust="0"/>
  </p:normalViewPr>
  <p:slideViewPr>
    <p:cSldViewPr>
      <p:cViewPr varScale="1">
        <p:scale>
          <a:sx n="79" d="100"/>
          <a:sy n="79" d="100"/>
        </p:scale>
        <p:origin x="-1192" y="-112"/>
      </p:cViewPr>
      <p:guideLst>
        <p:guide orient="horz" pos="4269"/>
        <p:guide pos="383"/>
        <p:guide pos="2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theme" Target="theme/theme1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4ED75-3091-4218-98D6-F236836572D4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5B0440-3D98-4621-82AB-C0A28D7B9BD7}">
      <dgm:prSet phldrT="[Текст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TreeNode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769A2E52-9DB0-451A-AD7B-E6CA00CF720E}" type="parTrans" cxnId="{19EFC581-A6B3-4B68-A9FA-FAD005BD123B}">
      <dgm:prSet/>
      <dgm:spPr/>
      <dgm:t>
        <a:bodyPr/>
        <a:lstStyle/>
        <a:p>
          <a:endParaRPr lang="ru-RU"/>
        </a:p>
      </dgm:t>
    </dgm:pt>
    <dgm:pt modelId="{39767DEF-4CEA-4C43-874B-2BF1BC5A9384}" type="sibTrans" cxnId="{19EFC581-A6B3-4B68-A9FA-FAD005BD123B}">
      <dgm:prSet/>
      <dgm:spPr/>
      <dgm:t>
        <a:bodyPr/>
        <a:lstStyle/>
        <a:p>
          <a:endParaRPr lang="ru-RU"/>
        </a:p>
      </dgm:t>
    </dgm:pt>
    <dgm:pt modelId="{141989B3-C789-46DC-B1A4-2B2F6DEC1F82}" type="asst">
      <dgm:prSet phldrT="[Текст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58C73E8A-CB15-4980-816C-05C3B4845050}" type="parTrans" cxnId="{725C8FD8-110D-48F3-B20B-982A2A5804B1}">
      <dgm:prSet/>
      <dgm:spPr/>
      <dgm:t>
        <a:bodyPr/>
        <a:lstStyle/>
        <a:p>
          <a:endParaRPr lang="ru-RU"/>
        </a:p>
      </dgm:t>
    </dgm:pt>
    <dgm:pt modelId="{03021E35-E85B-4C53-B2F8-F2845F39D78F}" type="sibTrans" cxnId="{725C8FD8-110D-48F3-B20B-982A2A5804B1}">
      <dgm:prSet/>
      <dgm:spPr/>
      <dgm:t>
        <a:bodyPr/>
        <a:lstStyle/>
        <a:p>
          <a:endParaRPr lang="ru-RU"/>
        </a:p>
      </dgm:t>
    </dgm:pt>
    <dgm:pt modelId="{17C8FDF4-397D-4491-B272-642E2F4A194A}" type="asst">
      <dgm:prSet phldrT="[Текст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E3D4FC1E-88D7-47F8-A67F-37E3748FE0BF}" type="parTrans" cxnId="{0B363D57-DD2A-4667-A40C-4A45AA58793B}">
      <dgm:prSet/>
      <dgm:spPr/>
      <dgm:t>
        <a:bodyPr/>
        <a:lstStyle/>
        <a:p>
          <a:endParaRPr lang="ru-RU"/>
        </a:p>
      </dgm:t>
    </dgm:pt>
    <dgm:pt modelId="{273D8D30-ED4A-408B-B431-6DC570F14573}" type="sibTrans" cxnId="{0B363D57-DD2A-4667-A40C-4A45AA58793B}">
      <dgm:prSet/>
      <dgm:spPr/>
      <dgm:t>
        <a:bodyPr/>
        <a:lstStyle/>
        <a:p>
          <a:endParaRPr lang="ru-RU"/>
        </a:p>
      </dgm:t>
    </dgm:pt>
    <dgm:pt modelId="{3C69A70A-5102-4A18-B74A-2655994EA38E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FDFC6131-E855-45EF-89CF-1D944EA2605A}" type="parTrans" cxnId="{0EE9852A-C6A2-4B7C-BFC2-8CD7E2513E26}">
      <dgm:prSet/>
      <dgm:spPr/>
      <dgm:t>
        <a:bodyPr/>
        <a:lstStyle/>
        <a:p>
          <a:endParaRPr lang="ru-RU"/>
        </a:p>
      </dgm:t>
    </dgm:pt>
    <dgm:pt modelId="{F3DC3CBA-BF39-4958-8313-4D7C54EA3AD6}" type="sibTrans" cxnId="{0EE9852A-C6A2-4B7C-BFC2-8CD7E2513E26}">
      <dgm:prSet/>
      <dgm:spPr/>
      <dgm:t>
        <a:bodyPr/>
        <a:lstStyle/>
        <a:p>
          <a:endParaRPr lang="ru-RU"/>
        </a:p>
      </dgm:t>
    </dgm:pt>
    <dgm:pt modelId="{4FE6D381-C8DC-4D00-89D5-C65C55790839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8E86F424-EBA4-476C-8A42-C17A26CA9EE9}" type="parTrans" cxnId="{B52D0C32-4637-4DC3-A0BC-55FF406CD230}">
      <dgm:prSet/>
      <dgm:spPr/>
      <dgm:t>
        <a:bodyPr/>
        <a:lstStyle/>
        <a:p>
          <a:endParaRPr lang="ru-RU"/>
        </a:p>
      </dgm:t>
    </dgm:pt>
    <dgm:pt modelId="{A324BE2D-6887-4412-9B2C-AA2FE3363058}" type="sibTrans" cxnId="{B52D0C32-4637-4DC3-A0BC-55FF406CD230}">
      <dgm:prSet/>
      <dgm:spPr/>
      <dgm:t>
        <a:bodyPr/>
        <a:lstStyle/>
        <a:p>
          <a:endParaRPr lang="ru-RU"/>
        </a:p>
      </dgm:t>
    </dgm:pt>
    <dgm:pt modelId="{84E2D037-AF41-47C8-BBE7-EBA5AD6AE62E}" type="asst">
      <dgm:prSet phldrT="[Текст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01F4194D-3FC2-43F6-B7D9-944D5AEF94EE}" type="parTrans" cxnId="{4536221D-2768-4565-A7AA-B34F6BB3E8DE}">
      <dgm:prSet/>
      <dgm:spPr/>
      <dgm:t>
        <a:bodyPr/>
        <a:lstStyle/>
        <a:p>
          <a:endParaRPr lang="ru-RU"/>
        </a:p>
      </dgm:t>
    </dgm:pt>
    <dgm:pt modelId="{249B85F5-6A0C-4809-B45B-1CB24B65B07E}" type="sibTrans" cxnId="{4536221D-2768-4565-A7AA-B34F6BB3E8DE}">
      <dgm:prSet/>
      <dgm:spPr/>
      <dgm:t>
        <a:bodyPr/>
        <a:lstStyle/>
        <a:p>
          <a:endParaRPr lang="ru-RU"/>
        </a:p>
      </dgm:t>
    </dgm:pt>
    <dgm:pt modelId="{F91E25CC-71F1-4EFE-BE44-2971BA170775}" type="asst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DCC93297-E015-4D68-B688-8F82316F02AC}" type="parTrans" cxnId="{80044913-B469-41A0-A1F8-3478FD5A8FAB}">
      <dgm:prSet/>
      <dgm:spPr/>
      <dgm:t>
        <a:bodyPr/>
        <a:lstStyle/>
        <a:p>
          <a:endParaRPr lang="ru-RU"/>
        </a:p>
      </dgm:t>
    </dgm:pt>
    <dgm:pt modelId="{316BD698-2D26-420E-9A61-459036334C01}" type="sibTrans" cxnId="{80044913-B469-41A0-A1F8-3478FD5A8FAB}">
      <dgm:prSet/>
      <dgm:spPr/>
      <dgm:t>
        <a:bodyPr/>
        <a:lstStyle/>
        <a:p>
          <a:endParaRPr lang="ru-RU"/>
        </a:p>
      </dgm:t>
    </dgm:pt>
    <dgm:pt modelId="{5F62C40A-51B1-439B-B8BE-0F3D80C9DED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text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E9F3153B-6188-4261-97BC-55745FE4284A}" type="parTrans" cxnId="{F9EEB594-AE72-49CB-9AFC-45B407E2F259}">
      <dgm:prSet/>
      <dgm:spPr/>
      <dgm:t>
        <a:bodyPr/>
        <a:lstStyle/>
        <a:p>
          <a:endParaRPr lang="ru-RU"/>
        </a:p>
      </dgm:t>
    </dgm:pt>
    <dgm:pt modelId="{C8FF91A8-62C1-40A1-9E44-9576B06A2E24}" type="sibTrans" cxnId="{F9EEB594-AE72-49CB-9AFC-45B407E2F259}">
      <dgm:prSet/>
      <dgm:spPr/>
      <dgm:t>
        <a:bodyPr/>
        <a:lstStyle/>
        <a:p>
          <a:endParaRPr lang="ru-RU"/>
        </a:p>
      </dgm:t>
    </dgm:pt>
    <dgm:pt modelId="{BDF758BA-A9CE-4361-BBDD-83AAA23F267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944F0B3B-58FA-457E-A684-DE70FD898A7E}" type="parTrans" cxnId="{7531C92E-6A50-49F7-A746-3FBCF01A831F}">
      <dgm:prSet/>
      <dgm:spPr/>
      <dgm:t>
        <a:bodyPr/>
        <a:lstStyle/>
        <a:p>
          <a:endParaRPr lang="ru-RU"/>
        </a:p>
      </dgm:t>
    </dgm:pt>
    <dgm:pt modelId="{0F916412-49F6-4CDA-9F1D-4E1EAB1D3256}" type="sibTrans" cxnId="{7531C92E-6A50-49F7-A746-3FBCF01A831F}">
      <dgm:prSet/>
      <dgm:spPr/>
      <dgm:t>
        <a:bodyPr/>
        <a:lstStyle/>
        <a:p>
          <a:endParaRPr lang="ru-RU"/>
        </a:p>
      </dgm:t>
    </dgm:pt>
    <dgm:pt modelId="{D14447A4-7B06-49BA-8AAA-B2F5D0F4FFB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text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440AC8A6-D516-4F3E-9294-0136E2F96963}" type="parTrans" cxnId="{FF6A046F-BF42-412C-AC60-82C754B5B17A}">
      <dgm:prSet/>
      <dgm:spPr/>
      <dgm:t>
        <a:bodyPr/>
        <a:lstStyle/>
        <a:p>
          <a:endParaRPr lang="ru-RU"/>
        </a:p>
      </dgm:t>
    </dgm:pt>
    <dgm:pt modelId="{72E420BB-9B46-4B48-89B1-AD82E1985CF4}" type="sibTrans" cxnId="{FF6A046F-BF42-412C-AC60-82C754B5B17A}">
      <dgm:prSet/>
      <dgm:spPr/>
      <dgm:t>
        <a:bodyPr/>
        <a:lstStyle/>
        <a:p>
          <a:endParaRPr lang="ru-RU"/>
        </a:p>
      </dgm:t>
    </dgm:pt>
    <dgm:pt modelId="{25565694-B7CF-411E-BF60-ED411DD2470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0AD49DB5-4AA7-4382-93DA-565DF50B74D8}" type="parTrans" cxnId="{BEC52456-4468-4592-8D8D-37EC648A682E}">
      <dgm:prSet/>
      <dgm:spPr/>
      <dgm:t>
        <a:bodyPr/>
        <a:lstStyle/>
        <a:p>
          <a:endParaRPr lang="ru-RU"/>
        </a:p>
      </dgm:t>
    </dgm:pt>
    <dgm:pt modelId="{139980CC-8CA6-4B7B-B3D9-0ED5094678DB}" type="sibTrans" cxnId="{BEC52456-4468-4592-8D8D-37EC648A682E}">
      <dgm:prSet/>
      <dgm:spPr/>
      <dgm:t>
        <a:bodyPr/>
        <a:lstStyle/>
        <a:p>
          <a:endParaRPr lang="ru-RU"/>
        </a:p>
      </dgm:t>
    </dgm:pt>
    <dgm:pt modelId="{640D3451-9D71-4DAB-A517-48DDC5E6B08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0E23E631-9EE4-4678-9267-F4998BB554A0}" type="parTrans" cxnId="{03321E86-7DF6-4B33-80B5-8E9A39299C2E}">
      <dgm:prSet/>
      <dgm:spPr/>
      <dgm:t>
        <a:bodyPr/>
        <a:lstStyle/>
        <a:p>
          <a:endParaRPr lang="ru-RU"/>
        </a:p>
      </dgm:t>
    </dgm:pt>
    <dgm:pt modelId="{A3074696-0FA7-41EF-883A-5BF80239614B}" type="sibTrans" cxnId="{03321E86-7DF6-4B33-80B5-8E9A39299C2E}">
      <dgm:prSet/>
      <dgm:spPr/>
      <dgm:t>
        <a:bodyPr/>
        <a:lstStyle/>
        <a:p>
          <a:endParaRPr lang="ru-RU"/>
        </a:p>
      </dgm:t>
    </dgm:pt>
    <dgm:pt modelId="{E02C911A-1F3D-4326-97E7-2DC0E59DE6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NodeLevel3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gm:t>
    </dgm:pt>
    <dgm:pt modelId="{47BF374D-A625-4341-A594-9C0DD51F7F37}" type="parTrans" cxnId="{3AB673D9-5DEC-4AD6-B063-4914DFA804D7}">
      <dgm:prSet/>
      <dgm:spPr/>
      <dgm:t>
        <a:bodyPr/>
        <a:lstStyle/>
        <a:p>
          <a:endParaRPr lang="ru-RU"/>
        </a:p>
      </dgm:t>
    </dgm:pt>
    <dgm:pt modelId="{7BFFF8B7-6D5A-4D3A-8131-2864B5585163}" type="sibTrans" cxnId="{3AB673D9-5DEC-4AD6-B063-4914DFA804D7}">
      <dgm:prSet/>
      <dgm:spPr/>
      <dgm:t>
        <a:bodyPr/>
        <a:lstStyle/>
        <a:p>
          <a:endParaRPr lang="ru-RU"/>
        </a:p>
      </dgm:t>
    </dgm:pt>
    <dgm:pt modelId="{76FA7CE5-67EB-49E0-932B-5B26DA42C18B}" type="pres">
      <dgm:prSet presAssocID="{3734ED75-3091-4218-98D6-F236836572D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12E4A5-DD94-4D81-854C-E6A520EE7332}" type="pres">
      <dgm:prSet presAssocID="{3734ED75-3091-4218-98D6-F236836572D4}" presName="hierFlow" presStyleCnt="0"/>
      <dgm:spPr/>
    </dgm:pt>
    <dgm:pt modelId="{7302E28E-2656-4FAF-8E84-206BE823EF54}" type="pres">
      <dgm:prSet presAssocID="{3734ED75-3091-4218-98D6-F236836572D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FA322F-1EFC-4729-9D2F-BD568EE857E6}" type="pres">
      <dgm:prSet presAssocID="{415B0440-3D98-4621-82AB-C0A28D7B9BD7}" presName="Name14" presStyleCnt="0"/>
      <dgm:spPr/>
    </dgm:pt>
    <dgm:pt modelId="{0B297616-2262-423D-A727-BCD271DA9078}" type="pres">
      <dgm:prSet presAssocID="{415B0440-3D98-4621-82AB-C0A28D7B9B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2F7DD9-EA84-409B-A2CC-F112E237F91B}" type="pres">
      <dgm:prSet presAssocID="{415B0440-3D98-4621-82AB-C0A28D7B9BD7}" presName="hierChild2" presStyleCnt="0"/>
      <dgm:spPr/>
    </dgm:pt>
    <dgm:pt modelId="{272079A9-E2EE-4EF9-8057-DBBE5523769B}" type="pres">
      <dgm:prSet presAssocID="{58C73E8A-CB15-4980-816C-05C3B4845050}" presName="Name19" presStyleLbl="parChTrans1D2" presStyleIdx="0" presStyleCnt="3"/>
      <dgm:spPr/>
      <dgm:t>
        <a:bodyPr/>
        <a:lstStyle/>
        <a:p>
          <a:endParaRPr lang="ru-RU"/>
        </a:p>
      </dgm:t>
    </dgm:pt>
    <dgm:pt modelId="{7051E6A3-5876-4CB9-B328-17F128A4D1D1}" type="pres">
      <dgm:prSet presAssocID="{141989B3-C789-46DC-B1A4-2B2F6DEC1F82}" presName="Name21" presStyleCnt="0"/>
      <dgm:spPr/>
    </dgm:pt>
    <dgm:pt modelId="{B8A87F20-9854-4648-B8A9-2CCFA2F59B85}" type="pres">
      <dgm:prSet presAssocID="{141989B3-C789-46DC-B1A4-2B2F6DEC1F82}" presName="level2Shape" presStyleLbl="asst1" presStyleIdx="0" presStyleCnt="6"/>
      <dgm:spPr/>
      <dgm:t>
        <a:bodyPr/>
        <a:lstStyle/>
        <a:p>
          <a:endParaRPr lang="ru-RU"/>
        </a:p>
      </dgm:t>
    </dgm:pt>
    <dgm:pt modelId="{4D4B7D0B-06A5-4A85-AFED-05223CD0CC43}" type="pres">
      <dgm:prSet presAssocID="{141989B3-C789-46DC-B1A4-2B2F6DEC1F82}" presName="hierChild3" presStyleCnt="0"/>
      <dgm:spPr/>
    </dgm:pt>
    <dgm:pt modelId="{06997DE0-F8FE-4C16-A512-883CADA9D13D}" type="pres">
      <dgm:prSet presAssocID="{FDFC6131-E855-45EF-89CF-1D944EA2605A}" presName="Name19" presStyleLbl="parChTrans1D3" presStyleIdx="0" presStyleCnt="6"/>
      <dgm:spPr/>
      <dgm:t>
        <a:bodyPr/>
        <a:lstStyle/>
        <a:p>
          <a:endParaRPr lang="ru-RU"/>
        </a:p>
      </dgm:t>
    </dgm:pt>
    <dgm:pt modelId="{3C453D6A-3322-44AB-A0F9-90186E872099}" type="pres">
      <dgm:prSet presAssocID="{3C69A70A-5102-4A18-B74A-2655994EA38E}" presName="Name21" presStyleCnt="0"/>
      <dgm:spPr/>
    </dgm:pt>
    <dgm:pt modelId="{EABD1D47-7671-45C8-903A-B3842B41289E}" type="pres">
      <dgm:prSet presAssocID="{3C69A70A-5102-4A18-B74A-2655994EA38E}" presName="level2Shape" presStyleLbl="asst1" presStyleIdx="1" presStyleCnt="6"/>
      <dgm:spPr/>
      <dgm:t>
        <a:bodyPr/>
        <a:lstStyle/>
        <a:p>
          <a:endParaRPr lang="ru-RU"/>
        </a:p>
      </dgm:t>
    </dgm:pt>
    <dgm:pt modelId="{41F0111C-E793-4E70-8E69-EC7479AC9933}" type="pres">
      <dgm:prSet presAssocID="{3C69A70A-5102-4A18-B74A-2655994EA38E}" presName="hierChild3" presStyleCnt="0"/>
      <dgm:spPr/>
    </dgm:pt>
    <dgm:pt modelId="{9A0FBEDC-F343-4229-9381-FE518AAC40C7}" type="pres">
      <dgm:prSet presAssocID="{8E86F424-EBA4-476C-8A42-C17A26CA9EE9}" presName="Name19" presStyleLbl="parChTrans1D3" presStyleIdx="1" presStyleCnt="6"/>
      <dgm:spPr/>
      <dgm:t>
        <a:bodyPr/>
        <a:lstStyle/>
        <a:p>
          <a:endParaRPr lang="ru-RU"/>
        </a:p>
      </dgm:t>
    </dgm:pt>
    <dgm:pt modelId="{4DE51019-2623-443D-8DAD-303FAB71AF70}" type="pres">
      <dgm:prSet presAssocID="{4FE6D381-C8DC-4D00-89D5-C65C55790839}" presName="Name21" presStyleCnt="0"/>
      <dgm:spPr/>
    </dgm:pt>
    <dgm:pt modelId="{61DDB19D-F5BD-48C0-AF4C-6D97FF3A1DE8}" type="pres">
      <dgm:prSet presAssocID="{4FE6D381-C8DC-4D00-89D5-C65C55790839}" presName="level2Shape" presStyleLbl="asst1" presStyleIdx="2" presStyleCnt="6"/>
      <dgm:spPr/>
      <dgm:t>
        <a:bodyPr/>
        <a:lstStyle/>
        <a:p>
          <a:endParaRPr lang="ru-RU"/>
        </a:p>
      </dgm:t>
    </dgm:pt>
    <dgm:pt modelId="{BAC11F33-0012-4AC6-8255-1891E1446973}" type="pres">
      <dgm:prSet presAssocID="{4FE6D381-C8DC-4D00-89D5-C65C55790839}" presName="hierChild3" presStyleCnt="0"/>
      <dgm:spPr/>
    </dgm:pt>
    <dgm:pt modelId="{B7AAB5F1-23C6-4813-88A0-8063F2CA0520}" type="pres">
      <dgm:prSet presAssocID="{E9F3153B-6188-4261-97BC-55745FE4284A}" presName="Name19" presStyleLbl="parChTrans1D4" presStyleIdx="0" presStyleCnt="3"/>
      <dgm:spPr/>
      <dgm:t>
        <a:bodyPr/>
        <a:lstStyle/>
        <a:p>
          <a:endParaRPr lang="ru-RU"/>
        </a:p>
      </dgm:t>
    </dgm:pt>
    <dgm:pt modelId="{E3F5DDED-734B-46C0-ACCB-F9FE26F94AAD}" type="pres">
      <dgm:prSet presAssocID="{5F62C40A-51B1-439B-B8BE-0F3D80C9DED7}" presName="Name21" presStyleCnt="0"/>
      <dgm:spPr/>
    </dgm:pt>
    <dgm:pt modelId="{517ABE8D-360A-45B3-88FD-92EFCBDA6640}" type="pres">
      <dgm:prSet presAssocID="{5F62C40A-51B1-439B-B8BE-0F3D80C9DED7}" presName="level2Shape" presStyleLbl="node4" presStyleIdx="0" presStyleCnt="3"/>
      <dgm:spPr/>
      <dgm:t>
        <a:bodyPr/>
        <a:lstStyle/>
        <a:p>
          <a:endParaRPr lang="ru-RU"/>
        </a:p>
      </dgm:t>
    </dgm:pt>
    <dgm:pt modelId="{507F7F72-1D29-48B5-8C02-622CFDC524AA}" type="pres">
      <dgm:prSet presAssocID="{5F62C40A-51B1-439B-B8BE-0F3D80C9DED7}" presName="hierChild3" presStyleCnt="0"/>
      <dgm:spPr/>
    </dgm:pt>
    <dgm:pt modelId="{8C537F22-B90E-4AD6-82B3-9F92E6DE5540}" type="pres">
      <dgm:prSet presAssocID="{DCC93297-E015-4D68-B688-8F82316F02AC}" presName="Name19" presStyleLbl="parChTrans1D3" presStyleIdx="2" presStyleCnt="6"/>
      <dgm:spPr/>
      <dgm:t>
        <a:bodyPr/>
        <a:lstStyle/>
        <a:p>
          <a:endParaRPr lang="ru-RU"/>
        </a:p>
      </dgm:t>
    </dgm:pt>
    <dgm:pt modelId="{9A776B54-AE55-4F8D-8F74-E651514D4FE5}" type="pres">
      <dgm:prSet presAssocID="{F91E25CC-71F1-4EFE-BE44-2971BA170775}" presName="Name21" presStyleCnt="0"/>
      <dgm:spPr/>
    </dgm:pt>
    <dgm:pt modelId="{B6893D7A-1E4A-471A-A139-9897F194BE9C}" type="pres">
      <dgm:prSet presAssocID="{F91E25CC-71F1-4EFE-BE44-2971BA170775}" presName="level2Shape" presStyleLbl="asst1" presStyleIdx="3" presStyleCnt="6"/>
      <dgm:spPr/>
      <dgm:t>
        <a:bodyPr/>
        <a:lstStyle/>
        <a:p>
          <a:endParaRPr lang="ru-RU"/>
        </a:p>
      </dgm:t>
    </dgm:pt>
    <dgm:pt modelId="{7076F139-7B79-4070-B5DE-76A0FAF15AFF}" type="pres">
      <dgm:prSet presAssocID="{F91E25CC-71F1-4EFE-BE44-2971BA170775}" presName="hierChild3" presStyleCnt="0"/>
      <dgm:spPr/>
    </dgm:pt>
    <dgm:pt modelId="{A1142A4A-C1F3-47EC-BD5A-99DD920392B6}" type="pres">
      <dgm:prSet presAssocID="{E3D4FC1E-88D7-47F8-A67F-37E3748FE0BF}" presName="Name19" presStyleLbl="parChTrans1D2" presStyleIdx="1" presStyleCnt="3"/>
      <dgm:spPr/>
      <dgm:t>
        <a:bodyPr/>
        <a:lstStyle/>
        <a:p>
          <a:endParaRPr lang="ru-RU"/>
        </a:p>
      </dgm:t>
    </dgm:pt>
    <dgm:pt modelId="{1BD05F71-8084-4491-B1EA-545F5B9ADCED}" type="pres">
      <dgm:prSet presAssocID="{17C8FDF4-397D-4491-B272-642E2F4A194A}" presName="Name21" presStyleCnt="0"/>
      <dgm:spPr/>
    </dgm:pt>
    <dgm:pt modelId="{A193E616-AA25-46D0-AD68-91A899D3EE17}" type="pres">
      <dgm:prSet presAssocID="{17C8FDF4-397D-4491-B272-642E2F4A194A}" presName="level2Shape" presStyleLbl="asst1" presStyleIdx="4" presStyleCnt="6"/>
      <dgm:spPr/>
      <dgm:t>
        <a:bodyPr/>
        <a:lstStyle/>
        <a:p>
          <a:endParaRPr lang="ru-RU"/>
        </a:p>
      </dgm:t>
    </dgm:pt>
    <dgm:pt modelId="{E2A9E5D4-C724-4E6A-882F-5BFB33F5D5C3}" type="pres">
      <dgm:prSet presAssocID="{17C8FDF4-397D-4491-B272-642E2F4A194A}" presName="hierChild3" presStyleCnt="0"/>
      <dgm:spPr/>
    </dgm:pt>
    <dgm:pt modelId="{8D29BCA9-61FE-4B95-B0C9-5EDF57A6C9F4}" type="pres">
      <dgm:prSet presAssocID="{944F0B3B-58FA-457E-A684-DE70FD898A7E}" presName="Name19" presStyleLbl="parChTrans1D3" presStyleIdx="3" presStyleCnt="6"/>
      <dgm:spPr/>
      <dgm:t>
        <a:bodyPr/>
        <a:lstStyle/>
        <a:p>
          <a:endParaRPr lang="ru-RU"/>
        </a:p>
      </dgm:t>
    </dgm:pt>
    <dgm:pt modelId="{8CC590B7-03FE-456D-BB1E-F62539AD8E52}" type="pres">
      <dgm:prSet presAssocID="{BDF758BA-A9CE-4361-BBDD-83AAA23F2676}" presName="Name21" presStyleCnt="0"/>
      <dgm:spPr/>
    </dgm:pt>
    <dgm:pt modelId="{A94B70A9-9F90-467C-AC6B-D50EE64A054A}" type="pres">
      <dgm:prSet presAssocID="{BDF758BA-A9CE-4361-BBDD-83AAA23F2676}" presName="level2Shape" presStyleLbl="node3" presStyleIdx="0" presStyleCnt="3"/>
      <dgm:spPr/>
      <dgm:t>
        <a:bodyPr/>
        <a:lstStyle/>
        <a:p>
          <a:endParaRPr lang="ru-RU"/>
        </a:p>
      </dgm:t>
    </dgm:pt>
    <dgm:pt modelId="{45741ACB-ADC4-4C6C-B065-09131349FCFE}" type="pres">
      <dgm:prSet presAssocID="{BDF758BA-A9CE-4361-BBDD-83AAA23F2676}" presName="hierChild3" presStyleCnt="0"/>
      <dgm:spPr/>
    </dgm:pt>
    <dgm:pt modelId="{3588E8DB-F605-45D0-9CD2-BE2B67D6ABEF}" type="pres">
      <dgm:prSet presAssocID="{440AC8A6-D516-4F3E-9294-0136E2F96963}" presName="Name19" presStyleLbl="parChTrans1D4" presStyleIdx="1" presStyleCnt="3"/>
      <dgm:spPr/>
      <dgm:t>
        <a:bodyPr/>
        <a:lstStyle/>
        <a:p>
          <a:endParaRPr lang="ru-RU"/>
        </a:p>
      </dgm:t>
    </dgm:pt>
    <dgm:pt modelId="{DCA26271-FD50-4C4B-B8AC-C65848A48680}" type="pres">
      <dgm:prSet presAssocID="{D14447A4-7B06-49BA-8AAA-B2F5D0F4FFBE}" presName="Name21" presStyleCnt="0"/>
      <dgm:spPr/>
    </dgm:pt>
    <dgm:pt modelId="{F29E29C8-51F8-4AA2-BDFF-3628D073560F}" type="pres">
      <dgm:prSet presAssocID="{D14447A4-7B06-49BA-8AAA-B2F5D0F4FFBE}" presName="level2Shape" presStyleLbl="node4" presStyleIdx="1" presStyleCnt="3"/>
      <dgm:spPr/>
      <dgm:t>
        <a:bodyPr/>
        <a:lstStyle/>
        <a:p>
          <a:endParaRPr lang="ru-RU"/>
        </a:p>
      </dgm:t>
    </dgm:pt>
    <dgm:pt modelId="{33741D95-EE80-4F45-95C0-61F168682F5A}" type="pres">
      <dgm:prSet presAssocID="{D14447A4-7B06-49BA-8AAA-B2F5D0F4FFBE}" presName="hierChild3" presStyleCnt="0"/>
      <dgm:spPr/>
    </dgm:pt>
    <dgm:pt modelId="{FBFA1BE2-8FC0-4E8B-AC48-ABE36400F879}" type="pres">
      <dgm:prSet presAssocID="{01F4194D-3FC2-43F6-B7D9-944D5AEF94EE}" presName="Name19" presStyleLbl="parChTrans1D2" presStyleIdx="2" presStyleCnt="3"/>
      <dgm:spPr/>
      <dgm:t>
        <a:bodyPr/>
        <a:lstStyle/>
        <a:p>
          <a:endParaRPr lang="ru-RU"/>
        </a:p>
      </dgm:t>
    </dgm:pt>
    <dgm:pt modelId="{37CD3C6B-F249-4D61-AFD6-3EFBCFC488F0}" type="pres">
      <dgm:prSet presAssocID="{84E2D037-AF41-47C8-BBE7-EBA5AD6AE62E}" presName="Name21" presStyleCnt="0"/>
      <dgm:spPr/>
    </dgm:pt>
    <dgm:pt modelId="{FF0EF48E-D9E8-4632-8A8C-46EDE9F3DFB5}" type="pres">
      <dgm:prSet presAssocID="{84E2D037-AF41-47C8-BBE7-EBA5AD6AE62E}" presName="level2Shape" presStyleLbl="asst1" presStyleIdx="5" presStyleCnt="6"/>
      <dgm:spPr/>
      <dgm:t>
        <a:bodyPr/>
        <a:lstStyle/>
        <a:p>
          <a:endParaRPr lang="ru-RU"/>
        </a:p>
      </dgm:t>
    </dgm:pt>
    <dgm:pt modelId="{3672B05C-C9EA-4E10-85AE-D5C1B8CBE3C7}" type="pres">
      <dgm:prSet presAssocID="{84E2D037-AF41-47C8-BBE7-EBA5AD6AE62E}" presName="hierChild3" presStyleCnt="0"/>
      <dgm:spPr/>
    </dgm:pt>
    <dgm:pt modelId="{B1D16C53-FD82-4D11-9373-ED784BBED07F}" type="pres">
      <dgm:prSet presAssocID="{0AD49DB5-4AA7-4382-93DA-565DF50B74D8}" presName="Name19" presStyleLbl="parChTrans1D3" presStyleIdx="4" presStyleCnt="6"/>
      <dgm:spPr/>
      <dgm:t>
        <a:bodyPr/>
        <a:lstStyle/>
        <a:p>
          <a:endParaRPr lang="ru-RU"/>
        </a:p>
      </dgm:t>
    </dgm:pt>
    <dgm:pt modelId="{3CFAD2D4-75CD-4064-95B6-AD522B2EA783}" type="pres">
      <dgm:prSet presAssocID="{25565694-B7CF-411E-BF60-ED411DD24707}" presName="Name21" presStyleCnt="0"/>
      <dgm:spPr/>
    </dgm:pt>
    <dgm:pt modelId="{C4DA2552-4A53-428A-A069-9D892A96F351}" type="pres">
      <dgm:prSet presAssocID="{25565694-B7CF-411E-BF60-ED411DD24707}" presName="level2Shape" presStyleLbl="node3" presStyleIdx="1" presStyleCnt="3"/>
      <dgm:spPr/>
      <dgm:t>
        <a:bodyPr/>
        <a:lstStyle/>
        <a:p>
          <a:endParaRPr lang="ru-RU"/>
        </a:p>
      </dgm:t>
    </dgm:pt>
    <dgm:pt modelId="{BB6E588F-5E0A-4FB1-B136-2A5BBC811A48}" type="pres">
      <dgm:prSet presAssocID="{25565694-B7CF-411E-BF60-ED411DD24707}" presName="hierChild3" presStyleCnt="0"/>
      <dgm:spPr/>
    </dgm:pt>
    <dgm:pt modelId="{AA584112-DD3F-41FA-B4BD-E86F8027121B}" type="pres">
      <dgm:prSet presAssocID="{0E23E631-9EE4-4678-9267-F4998BB554A0}" presName="Name19" presStyleLbl="parChTrans1D3" presStyleIdx="5" presStyleCnt="6"/>
      <dgm:spPr/>
      <dgm:t>
        <a:bodyPr/>
        <a:lstStyle/>
        <a:p>
          <a:endParaRPr lang="ru-RU"/>
        </a:p>
      </dgm:t>
    </dgm:pt>
    <dgm:pt modelId="{EB095F13-06EF-4232-A16C-EEA4EC2BCB6C}" type="pres">
      <dgm:prSet presAssocID="{640D3451-9D71-4DAB-A517-48DDC5E6B086}" presName="Name21" presStyleCnt="0"/>
      <dgm:spPr/>
    </dgm:pt>
    <dgm:pt modelId="{DFD6F8E7-B9B4-46D7-BEAF-A96DD6B1A529}" type="pres">
      <dgm:prSet presAssocID="{640D3451-9D71-4DAB-A517-48DDC5E6B086}" presName="level2Shape" presStyleLbl="node3" presStyleIdx="2" presStyleCnt="3"/>
      <dgm:spPr/>
      <dgm:t>
        <a:bodyPr/>
        <a:lstStyle/>
        <a:p>
          <a:endParaRPr lang="ru-RU"/>
        </a:p>
      </dgm:t>
    </dgm:pt>
    <dgm:pt modelId="{0FDA6EA1-B496-434B-BF6A-7C3A93BEAFFD}" type="pres">
      <dgm:prSet presAssocID="{640D3451-9D71-4DAB-A517-48DDC5E6B086}" presName="hierChild3" presStyleCnt="0"/>
      <dgm:spPr/>
    </dgm:pt>
    <dgm:pt modelId="{9BA6233A-A1CF-4B72-95D3-81E1574CAD96}" type="pres">
      <dgm:prSet presAssocID="{47BF374D-A625-4341-A594-9C0DD51F7F37}" presName="Name19" presStyleLbl="parChTrans1D4" presStyleIdx="2" presStyleCnt="3"/>
      <dgm:spPr/>
      <dgm:t>
        <a:bodyPr/>
        <a:lstStyle/>
        <a:p>
          <a:endParaRPr lang="ru-RU"/>
        </a:p>
      </dgm:t>
    </dgm:pt>
    <dgm:pt modelId="{EF4C289C-AAAD-4849-A1A4-5B8B3344C8F6}" type="pres">
      <dgm:prSet presAssocID="{E02C911A-1F3D-4326-97E7-2DC0E59DE6C8}" presName="Name21" presStyleCnt="0"/>
      <dgm:spPr/>
    </dgm:pt>
    <dgm:pt modelId="{84029FE3-D098-4A3F-820E-2A24BE48F46F}" type="pres">
      <dgm:prSet presAssocID="{E02C911A-1F3D-4326-97E7-2DC0E59DE6C8}" presName="level2Shape" presStyleLbl="node4" presStyleIdx="2" presStyleCnt="3"/>
      <dgm:spPr/>
      <dgm:t>
        <a:bodyPr/>
        <a:lstStyle/>
        <a:p>
          <a:endParaRPr lang="ru-RU"/>
        </a:p>
      </dgm:t>
    </dgm:pt>
    <dgm:pt modelId="{E6232256-9BA8-4566-BBE8-5CF7C7265A93}" type="pres">
      <dgm:prSet presAssocID="{E02C911A-1F3D-4326-97E7-2DC0E59DE6C8}" presName="hierChild3" presStyleCnt="0"/>
      <dgm:spPr/>
    </dgm:pt>
    <dgm:pt modelId="{A96D0809-9501-49C6-AC9A-02E56BDE5A4C}" type="pres">
      <dgm:prSet presAssocID="{3734ED75-3091-4218-98D6-F236836572D4}" presName="bgShapesFlow" presStyleCnt="0"/>
      <dgm:spPr/>
    </dgm:pt>
  </dgm:ptLst>
  <dgm:cxnLst>
    <dgm:cxn modelId="{E1BD18EE-9A22-4D66-A743-E100A64102CD}" type="presOf" srcId="{8E86F424-EBA4-476C-8A42-C17A26CA9EE9}" destId="{9A0FBEDC-F343-4229-9381-FE518AAC40C7}" srcOrd="0" destOrd="0" presId="urn:microsoft.com/office/officeart/2005/8/layout/hierarchy6"/>
    <dgm:cxn modelId="{5751CAAB-6C77-47D9-A4C5-6D63536A902C}" type="presOf" srcId="{4FE6D381-C8DC-4D00-89D5-C65C55790839}" destId="{61DDB19D-F5BD-48C0-AF4C-6D97FF3A1DE8}" srcOrd="0" destOrd="0" presId="urn:microsoft.com/office/officeart/2005/8/layout/hierarchy6"/>
    <dgm:cxn modelId="{14F76DD9-90C4-4ABC-A788-CD38BEF04DA4}" type="presOf" srcId="{D14447A4-7B06-49BA-8AAA-B2F5D0F4FFBE}" destId="{F29E29C8-51F8-4AA2-BDFF-3628D073560F}" srcOrd="0" destOrd="0" presId="urn:microsoft.com/office/officeart/2005/8/layout/hierarchy6"/>
    <dgm:cxn modelId="{B9076998-AAAE-46A3-B1CA-8A306FF33905}" type="presOf" srcId="{58C73E8A-CB15-4980-816C-05C3B4845050}" destId="{272079A9-E2EE-4EF9-8057-DBBE5523769B}" srcOrd="0" destOrd="0" presId="urn:microsoft.com/office/officeart/2005/8/layout/hierarchy6"/>
    <dgm:cxn modelId="{AC253BF0-3A9B-4B2E-BD8B-4F0DF4988C55}" type="presOf" srcId="{415B0440-3D98-4621-82AB-C0A28D7B9BD7}" destId="{0B297616-2262-423D-A727-BCD271DA9078}" srcOrd="0" destOrd="0" presId="urn:microsoft.com/office/officeart/2005/8/layout/hierarchy6"/>
    <dgm:cxn modelId="{4536221D-2768-4565-A7AA-B34F6BB3E8DE}" srcId="{415B0440-3D98-4621-82AB-C0A28D7B9BD7}" destId="{84E2D037-AF41-47C8-BBE7-EBA5AD6AE62E}" srcOrd="2" destOrd="0" parTransId="{01F4194D-3FC2-43F6-B7D9-944D5AEF94EE}" sibTransId="{249B85F5-6A0C-4809-B45B-1CB24B65B07E}"/>
    <dgm:cxn modelId="{7531C92E-6A50-49F7-A746-3FBCF01A831F}" srcId="{17C8FDF4-397D-4491-B272-642E2F4A194A}" destId="{BDF758BA-A9CE-4361-BBDD-83AAA23F2676}" srcOrd="0" destOrd="0" parTransId="{944F0B3B-58FA-457E-A684-DE70FD898A7E}" sibTransId="{0F916412-49F6-4CDA-9F1D-4E1EAB1D3256}"/>
    <dgm:cxn modelId="{A6827FDC-595C-4118-B858-5F7A9A3CDAA7}" type="presOf" srcId="{FDFC6131-E855-45EF-89CF-1D944EA2605A}" destId="{06997DE0-F8FE-4C16-A512-883CADA9D13D}" srcOrd="0" destOrd="0" presId="urn:microsoft.com/office/officeart/2005/8/layout/hierarchy6"/>
    <dgm:cxn modelId="{E0A6D0CE-0309-4A1D-9D2D-0E95EB92E70C}" type="presOf" srcId="{440AC8A6-D516-4F3E-9294-0136E2F96963}" destId="{3588E8DB-F605-45D0-9CD2-BE2B67D6ABEF}" srcOrd="0" destOrd="0" presId="urn:microsoft.com/office/officeart/2005/8/layout/hierarchy6"/>
    <dgm:cxn modelId="{2D5A89FD-E231-470E-9E8B-1909D0D8B169}" type="presOf" srcId="{F91E25CC-71F1-4EFE-BE44-2971BA170775}" destId="{B6893D7A-1E4A-471A-A139-9897F194BE9C}" srcOrd="0" destOrd="0" presId="urn:microsoft.com/office/officeart/2005/8/layout/hierarchy6"/>
    <dgm:cxn modelId="{80044913-B469-41A0-A1F8-3478FD5A8FAB}" srcId="{141989B3-C789-46DC-B1A4-2B2F6DEC1F82}" destId="{F91E25CC-71F1-4EFE-BE44-2971BA170775}" srcOrd="2" destOrd="0" parTransId="{DCC93297-E015-4D68-B688-8F82316F02AC}" sibTransId="{316BD698-2D26-420E-9A61-459036334C01}"/>
    <dgm:cxn modelId="{910AA800-7930-4465-B148-90A1CBC4D6CA}" type="presOf" srcId="{0E23E631-9EE4-4678-9267-F4998BB554A0}" destId="{AA584112-DD3F-41FA-B4BD-E86F8027121B}" srcOrd="0" destOrd="0" presId="urn:microsoft.com/office/officeart/2005/8/layout/hierarchy6"/>
    <dgm:cxn modelId="{3AB673D9-5DEC-4AD6-B063-4914DFA804D7}" srcId="{640D3451-9D71-4DAB-A517-48DDC5E6B086}" destId="{E02C911A-1F3D-4326-97E7-2DC0E59DE6C8}" srcOrd="0" destOrd="0" parTransId="{47BF374D-A625-4341-A594-9C0DD51F7F37}" sibTransId="{7BFFF8B7-6D5A-4D3A-8131-2864B5585163}"/>
    <dgm:cxn modelId="{158DABEA-211B-4FDC-97E3-B05A23FB7FE0}" type="presOf" srcId="{5F62C40A-51B1-439B-B8BE-0F3D80C9DED7}" destId="{517ABE8D-360A-45B3-88FD-92EFCBDA6640}" srcOrd="0" destOrd="0" presId="urn:microsoft.com/office/officeart/2005/8/layout/hierarchy6"/>
    <dgm:cxn modelId="{B52D0C32-4637-4DC3-A0BC-55FF406CD230}" srcId="{141989B3-C789-46DC-B1A4-2B2F6DEC1F82}" destId="{4FE6D381-C8DC-4D00-89D5-C65C55790839}" srcOrd="1" destOrd="0" parTransId="{8E86F424-EBA4-476C-8A42-C17A26CA9EE9}" sibTransId="{A324BE2D-6887-4412-9B2C-AA2FE3363058}"/>
    <dgm:cxn modelId="{F9EEB594-AE72-49CB-9AFC-45B407E2F259}" srcId="{4FE6D381-C8DC-4D00-89D5-C65C55790839}" destId="{5F62C40A-51B1-439B-B8BE-0F3D80C9DED7}" srcOrd="0" destOrd="0" parTransId="{E9F3153B-6188-4261-97BC-55745FE4284A}" sibTransId="{C8FF91A8-62C1-40A1-9E44-9576B06A2E24}"/>
    <dgm:cxn modelId="{4F65C898-1663-4B8E-96B3-5EA395CBF90D}" type="presOf" srcId="{E02C911A-1F3D-4326-97E7-2DC0E59DE6C8}" destId="{84029FE3-D098-4A3F-820E-2A24BE48F46F}" srcOrd="0" destOrd="0" presId="urn:microsoft.com/office/officeart/2005/8/layout/hierarchy6"/>
    <dgm:cxn modelId="{F2456129-31B4-444D-80DE-5EFFA6002C2B}" type="presOf" srcId="{0AD49DB5-4AA7-4382-93DA-565DF50B74D8}" destId="{B1D16C53-FD82-4D11-9373-ED784BBED07F}" srcOrd="0" destOrd="0" presId="urn:microsoft.com/office/officeart/2005/8/layout/hierarchy6"/>
    <dgm:cxn modelId="{0B363D57-DD2A-4667-A40C-4A45AA58793B}" srcId="{415B0440-3D98-4621-82AB-C0A28D7B9BD7}" destId="{17C8FDF4-397D-4491-B272-642E2F4A194A}" srcOrd="1" destOrd="0" parTransId="{E3D4FC1E-88D7-47F8-A67F-37E3748FE0BF}" sibTransId="{273D8D30-ED4A-408B-B431-6DC570F14573}"/>
    <dgm:cxn modelId="{8A485D8C-34FA-4651-86A6-2FBB7903163B}" type="presOf" srcId="{01F4194D-3FC2-43F6-B7D9-944D5AEF94EE}" destId="{FBFA1BE2-8FC0-4E8B-AC48-ABE36400F879}" srcOrd="0" destOrd="0" presId="urn:microsoft.com/office/officeart/2005/8/layout/hierarchy6"/>
    <dgm:cxn modelId="{4BFB475D-FA55-438E-A88D-3F917D8916BF}" type="presOf" srcId="{944F0B3B-58FA-457E-A684-DE70FD898A7E}" destId="{8D29BCA9-61FE-4B95-B0C9-5EDF57A6C9F4}" srcOrd="0" destOrd="0" presId="urn:microsoft.com/office/officeart/2005/8/layout/hierarchy6"/>
    <dgm:cxn modelId="{03321E86-7DF6-4B33-80B5-8E9A39299C2E}" srcId="{84E2D037-AF41-47C8-BBE7-EBA5AD6AE62E}" destId="{640D3451-9D71-4DAB-A517-48DDC5E6B086}" srcOrd="1" destOrd="0" parTransId="{0E23E631-9EE4-4678-9267-F4998BB554A0}" sibTransId="{A3074696-0FA7-41EF-883A-5BF80239614B}"/>
    <dgm:cxn modelId="{394EB291-5D08-4F2F-BA4A-9607490273AB}" type="presOf" srcId="{17C8FDF4-397D-4491-B272-642E2F4A194A}" destId="{A193E616-AA25-46D0-AD68-91A899D3EE17}" srcOrd="0" destOrd="0" presId="urn:microsoft.com/office/officeart/2005/8/layout/hierarchy6"/>
    <dgm:cxn modelId="{0EE9852A-C6A2-4B7C-BFC2-8CD7E2513E26}" srcId="{141989B3-C789-46DC-B1A4-2B2F6DEC1F82}" destId="{3C69A70A-5102-4A18-B74A-2655994EA38E}" srcOrd="0" destOrd="0" parTransId="{FDFC6131-E855-45EF-89CF-1D944EA2605A}" sibTransId="{F3DC3CBA-BF39-4958-8313-4D7C54EA3AD6}"/>
    <dgm:cxn modelId="{F025C904-6EAC-440E-9861-9E0AB17F60F8}" type="presOf" srcId="{47BF374D-A625-4341-A594-9C0DD51F7F37}" destId="{9BA6233A-A1CF-4B72-95D3-81E1574CAD96}" srcOrd="0" destOrd="0" presId="urn:microsoft.com/office/officeart/2005/8/layout/hierarchy6"/>
    <dgm:cxn modelId="{F2E787C7-F0A6-48D0-847A-CFDBDFAC5659}" type="presOf" srcId="{3C69A70A-5102-4A18-B74A-2655994EA38E}" destId="{EABD1D47-7671-45C8-903A-B3842B41289E}" srcOrd="0" destOrd="0" presId="urn:microsoft.com/office/officeart/2005/8/layout/hierarchy6"/>
    <dgm:cxn modelId="{CE56B35E-C7E8-4413-80B0-EC8C2FB0D8A6}" type="presOf" srcId="{84E2D037-AF41-47C8-BBE7-EBA5AD6AE62E}" destId="{FF0EF48E-D9E8-4632-8A8C-46EDE9F3DFB5}" srcOrd="0" destOrd="0" presId="urn:microsoft.com/office/officeart/2005/8/layout/hierarchy6"/>
    <dgm:cxn modelId="{926992F7-79D8-4401-971E-203619418532}" type="presOf" srcId="{DCC93297-E015-4D68-B688-8F82316F02AC}" destId="{8C537F22-B90E-4AD6-82B3-9F92E6DE5540}" srcOrd="0" destOrd="0" presId="urn:microsoft.com/office/officeart/2005/8/layout/hierarchy6"/>
    <dgm:cxn modelId="{725C8FD8-110D-48F3-B20B-982A2A5804B1}" srcId="{415B0440-3D98-4621-82AB-C0A28D7B9BD7}" destId="{141989B3-C789-46DC-B1A4-2B2F6DEC1F82}" srcOrd="0" destOrd="0" parTransId="{58C73E8A-CB15-4980-816C-05C3B4845050}" sibTransId="{03021E35-E85B-4C53-B2F8-F2845F39D78F}"/>
    <dgm:cxn modelId="{10FE523D-692D-4319-AB32-43BECCEBBA32}" type="presOf" srcId="{E3D4FC1E-88D7-47F8-A67F-37E3748FE0BF}" destId="{A1142A4A-C1F3-47EC-BD5A-99DD920392B6}" srcOrd="0" destOrd="0" presId="urn:microsoft.com/office/officeart/2005/8/layout/hierarchy6"/>
    <dgm:cxn modelId="{BEC52456-4468-4592-8D8D-37EC648A682E}" srcId="{84E2D037-AF41-47C8-BBE7-EBA5AD6AE62E}" destId="{25565694-B7CF-411E-BF60-ED411DD24707}" srcOrd="0" destOrd="0" parTransId="{0AD49DB5-4AA7-4382-93DA-565DF50B74D8}" sibTransId="{139980CC-8CA6-4B7B-B3D9-0ED5094678DB}"/>
    <dgm:cxn modelId="{89321565-4937-4EFD-BC01-65C472B3B65C}" type="presOf" srcId="{25565694-B7CF-411E-BF60-ED411DD24707}" destId="{C4DA2552-4A53-428A-A069-9D892A96F351}" srcOrd="0" destOrd="0" presId="urn:microsoft.com/office/officeart/2005/8/layout/hierarchy6"/>
    <dgm:cxn modelId="{F489189F-0CA0-4E30-B59F-8FDAD39C92B4}" type="presOf" srcId="{640D3451-9D71-4DAB-A517-48DDC5E6B086}" destId="{DFD6F8E7-B9B4-46D7-BEAF-A96DD6B1A529}" srcOrd="0" destOrd="0" presId="urn:microsoft.com/office/officeart/2005/8/layout/hierarchy6"/>
    <dgm:cxn modelId="{1F4B3E94-50F5-46A7-B8E4-6116C670C528}" type="presOf" srcId="{3734ED75-3091-4218-98D6-F236836572D4}" destId="{76FA7CE5-67EB-49E0-932B-5B26DA42C18B}" srcOrd="0" destOrd="0" presId="urn:microsoft.com/office/officeart/2005/8/layout/hierarchy6"/>
    <dgm:cxn modelId="{7622A1B5-2591-4588-BF92-66036ED0CADD}" type="presOf" srcId="{E9F3153B-6188-4261-97BC-55745FE4284A}" destId="{B7AAB5F1-23C6-4813-88A0-8063F2CA0520}" srcOrd="0" destOrd="0" presId="urn:microsoft.com/office/officeart/2005/8/layout/hierarchy6"/>
    <dgm:cxn modelId="{9289B736-734A-4DE0-96F6-19E06B802853}" type="presOf" srcId="{141989B3-C789-46DC-B1A4-2B2F6DEC1F82}" destId="{B8A87F20-9854-4648-B8A9-2CCFA2F59B85}" srcOrd="0" destOrd="0" presId="urn:microsoft.com/office/officeart/2005/8/layout/hierarchy6"/>
    <dgm:cxn modelId="{19EFC581-A6B3-4B68-A9FA-FAD005BD123B}" srcId="{3734ED75-3091-4218-98D6-F236836572D4}" destId="{415B0440-3D98-4621-82AB-C0A28D7B9BD7}" srcOrd="0" destOrd="0" parTransId="{769A2E52-9DB0-451A-AD7B-E6CA00CF720E}" sibTransId="{39767DEF-4CEA-4C43-874B-2BF1BC5A9384}"/>
    <dgm:cxn modelId="{17CDEA6F-3550-4EEB-B6EE-5ED79752874A}" type="presOf" srcId="{BDF758BA-A9CE-4361-BBDD-83AAA23F2676}" destId="{A94B70A9-9F90-467C-AC6B-D50EE64A054A}" srcOrd="0" destOrd="0" presId="urn:microsoft.com/office/officeart/2005/8/layout/hierarchy6"/>
    <dgm:cxn modelId="{FF6A046F-BF42-412C-AC60-82C754B5B17A}" srcId="{BDF758BA-A9CE-4361-BBDD-83AAA23F2676}" destId="{D14447A4-7B06-49BA-8AAA-B2F5D0F4FFBE}" srcOrd="0" destOrd="0" parTransId="{440AC8A6-D516-4F3E-9294-0136E2F96963}" sibTransId="{72E420BB-9B46-4B48-89B1-AD82E1985CF4}"/>
    <dgm:cxn modelId="{F552792B-8302-45E4-8403-B75066787183}" type="presParOf" srcId="{76FA7CE5-67EB-49E0-932B-5B26DA42C18B}" destId="{1D12E4A5-DD94-4D81-854C-E6A520EE7332}" srcOrd="0" destOrd="0" presId="urn:microsoft.com/office/officeart/2005/8/layout/hierarchy6"/>
    <dgm:cxn modelId="{8BC88663-621C-4D8D-AA7B-0BDFBCEAB2E8}" type="presParOf" srcId="{1D12E4A5-DD94-4D81-854C-E6A520EE7332}" destId="{7302E28E-2656-4FAF-8E84-206BE823EF54}" srcOrd="0" destOrd="0" presId="urn:microsoft.com/office/officeart/2005/8/layout/hierarchy6"/>
    <dgm:cxn modelId="{DCBA5E25-AD36-4805-9787-D97E2D6F9F8C}" type="presParOf" srcId="{7302E28E-2656-4FAF-8E84-206BE823EF54}" destId="{76FA322F-1EFC-4729-9D2F-BD568EE857E6}" srcOrd="0" destOrd="0" presId="urn:microsoft.com/office/officeart/2005/8/layout/hierarchy6"/>
    <dgm:cxn modelId="{20DDF1EC-7DBF-4522-AA21-65E9156886E3}" type="presParOf" srcId="{76FA322F-1EFC-4729-9D2F-BD568EE857E6}" destId="{0B297616-2262-423D-A727-BCD271DA9078}" srcOrd="0" destOrd="0" presId="urn:microsoft.com/office/officeart/2005/8/layout/hierarchy6"/>
    <dgm:cxn modelId="{1BA02B76-456A-4FAE-B0D5-C8FE0B23F85B}" type="presParOf" srcId="{76FA322F-1EFC-4729-9D2F-BD568EE857E6}" destId="{C42F7DD9-EA84-409B-A2CC-F112E237F91B}" srcOrd="1" destOrd="0" presId="urn:microsoft.com/office/officeart/2005/8/layout/hierarchy6"/>
    <dgm:cxn modelId="{979C0099-45AF-46A1-A88C-3BF164EFE094}" type="presParOf" srcId="{C42F7DD9-EA84-409B-A2CC-F112E237F91B}" destId="{272079A9-E2EE-4EF9-8057-DBBE5523769B}" srcOrd="0" destOrd="0" presId="urn:microsoft.com/office/officeart/2005/8/layout/hierarchy6"/>
    <dgm:cxn modelId="{45BDE3DA-3D95-47AD-803B-EEF60DFAEF63}" type="presParOf" srcId="{C42F7DD9-EA84-409B-A2CC-F112E237F91B}" destId="{7051E6A3-5876-4CB9-B328-17F128A4D1D1}" srcOrd="1" destOrd="0" presId="urn:microsoft.com/office/officeart/2005/8/layout/hierarchy6"/>
    <dgm:cxn modelId="{61947607-5367-4BA1-816A-4BC70F36D872}" type="presParOf" srcId="{7051E6A3-5876-4CB9-B328-17F128A4D1D1}" destId="{B8A87F20-9854-4648-B8A9-2CCFA2F59B85}" srcOrd="0" destOrd="0" presId="urn:microsoft.com/office/officeart/2005/8/layout/hierarchy6"/>
    <dgm:cxn modelId="{5DB8FCE6-FC75-4837-B85C-69418D33BE75}" type="presParOf" srcId="{7051E6A3-5876-4CB9-B328-17F128A4D1D1}" destId="{4D4B7D0B-06A5-4A85-AFED-05223CD0CC43}" srcOrd="1" destOrd="0" presId="urn:microsoft.com/office/officeart/2005/8/layout/hierarchy6"/>
    <dgm:cxn modelId="{25846028-4D92-4E81-8ABE-9EDB36531AEA}" type="presParOf" srcId="{4D4B7D0B-06A5-4A85-AFED-05223CD0CC43}" destId="{06997DE0-F8FE-4C16-A512-883CADA9D13D}" srcOrd="0" destOrd="0" presId="urn:microsoft.com/office/officeart/2005/8/layout/hierarchy6"/>
    <dgm:cxn modelId="{1A7E4F01-B930-49EE-8029-976CF2538546}" type="presParOf" srcId="{4D4B7D0B-06A5-4A85-AFED-05223CD0CC43}" destId="{3C453D6A-3322-44AB-A0F9-90186E872099}" srcOrd="1" destOrd="0" presId="urn:microsoft.com/office/officeart/2005/8/layout/hierarchy6"/>
    <dgm:cxn modelId="{9FEC65C9-0DBB-4E75-8B8E-377B6A9E4494}" type="presParOf" srcId="{3C453D6A-3322-44AB-A0F9-90186E872099}" destId="{EABD1D47-7671-45C8-903A-B3842B41289E}" srcOrd="0" destOrd="0" presId="urn:microsoft.com/office/officeart/2005/8/layout/hierarchy6"/>
    <dgm:cxn modelId="{FBB48829-1292-48FE-AAA3-BF0465ADAB8A}" type="presParOf" srcId="{3C453D6A-3322-44AB-A0F9-90186E872099}" destId="{41F0111C-E793-4E70-8E69-EC7479AC9933}" srcOrd="1" destOrd="0" presId="urn:microsoft.com/office/officeart/2005/8/layout/hierarchy6"/>
    <dgm:cxn modelId="{3B1E8C14-E51F-450F-A2AC-4B1F76EB2E60}" type="presParOf" srcId="{4D4B7D0B-06A5-4A85-AFED-05223CD0CC43}" destId="{9A0FBEDC-F343-4229-9381-FE518AAC40C7}" srcOrd="2" destOrd="0" presId="urn:microsoft.com/office/officeart/2005/8/layout/hierarchy6"/>
    <dgm:cxn modelId="{B336D37C-B082-4968-986D-0B9BEDBF77B4}" type="presParOf" srcId="{4D4B7D0B-06A5-4A85-AFED-05223CD0CC43}" destId="{4DE51019-2623-443D-8DAD-303FAB71AF70}" srcOrd="3" destOrd="0" presId="urn:microsoft.com/office/officeart/2005/8/layout/hierarchy6"/>
    <dgm:cxn modelId="{C2467E6E-4C67-4F39-AE9B-0AFC4D8058C3}" type="presParOf" srcId="{4DE51019-2623-443D-8DAD-303FAB71AF70}" destId="{61DDB19D-F5BD-48C0-AF4C-6D97FF3A1DE8}" srcOrd="0" destOrd="0" presId="urn:microsoft.com/office/officeart/2005/8/layout/hierarchy6"/>
    <dgm:cxn modelId="{14A5DA54-3CC6-4A8F-A857-6434016A8291}" type="presParOf" srcId="{4DE51019-2623-443D-8DAD-303FAB71AF70}" destId="{BAC11F33-0012-4AC6-8255-1891E1446973}" srcOrd="1" destOrd="0" presId="urn:microsoft.com/office/officeart/2005/8/layout/hierarchy6"/>
    <dgm:cxn modelId="{04DE97A8-7595-4086-AC15-85ABF670E6D4}" type="presParOf" srcId="{BAC11F33-0012-4AC6-8255-1891E1446973}" destId="{B7AAB5F1-23C6-4813-88A0-8063F2CA0520}" srcOrd="0" destOrd="0" presId="urn:microsoft.com/office/officeart/2005/8/layout/hierarchy6"/>
    <dgm:cxn modelId="{CB7B677E-8747-4FB9-91B7-E394EA6E62AD}" type="presParOf" srcId="{BAC11F33-0012-4AC6-8255-1891E1446973}" destId="{E3F5DDED-734B-46C0-ACCB-F9FE26F94AAD}" srcOrd="1" destOrd="0" presId="urn:microsoft.com/office/officeart/2005/8/layout/hierarchy6"/>
    <dgm:cxn modelId="{5FB82BA2-8EDA-44DF-92CE-C4EC4E29B8DF}" type="presParOf" srcId="{E3F5DDED-734B-46C0-ACCB-F9FE26F94AAD}" destId="{517ABE8D-360A-45B3-88FD-92EFCBDA6640}" srcOrd="0" destOrd="0" presId="urn:microsoft.com/office/officeart/2005/8/layout/hierarchy6"/>
    <dgm:cxn modelId="{B3067541-5512-4014-AF73-1D4811C4178B}" type="presParOf" srcId="{E3F5DDED-734B-46C0-ACCB-F9FE26F94AAD}" destId="{507F7F72-1D29-48B5-8C02-622CFDC524AA}" srcOrd="1" destOrd="0" presId="urn:microsoft.com/office/officeart/2005/8/layout/hierarchy6"/>
    <dgm:cxn modelId="{2C1CDC65-03DA-4D01-AE86-2C75F76874E7}" type="presParOf" srcId="{4D4B7D0B-06A5-4A85-AFED-05223CD0CC43}" destId="{8C537F22-B90E-4AD6-82B3-9F92E6DE5540}" srcOrd="4" destOrd="0" presId="urn:microsoft.com/office/officeart/2005/8/layout/hierarchy6"/>
    <dgm:cxn modelId="{A6CF9832-D97C-4C20-A606-D43DAEFDCD12}" type="presParOf" srcId="{4D4B7D0B-06A5-4A85-AFED-05223CD0CC43}" destId="{9A776B54-AE55-4F8D-8F74-E651514D4FE5}" srcOrd="5" destOrd="0" presId="urn:microsoft.com/office/officeart/2005/8/layout/hierarchy6"/>
    <dgm:cxn modelId="{411B3684-7284-4EF1-B0D5-E234289CA815}" type="presParOf" srcId="{9A776B54-AE55-4F8D-8F74-E651514D4FE5}" destId="{B6893D7A-1E4A-471A-A139-9897F194BE9C}" srcOrd="0" destOrd="0" presId="urn:microsoft.com/office/officeart/2005/8/layout/hierarchy6"/>
    <dgm:cxn modelId="{C4B9EEC2-DE65-4EBD-9A5F-B29EA425DF0A}" type="presParOf" srcId="{9A776B54-AE55-4F8D-8F74-E651514D4FE5}" destId="{7076F139-7B79-4070-B5DE-76A0FAF15AFF}" srcOrd="1" destOrd="0" presId="urn:microsoft.com/office/officeart/2005/8/layout/hierarchy6"/>
    <dgm:cxn modelId="{EEE4369E-8E4A-4864-A3C0-DDBB54A1CE7B}" type="presParOf" srcId="{C42F7DD9-EA84-409B-A2CC-F112E237F91B}" destId="{A1142A4A-C1F3-47EC-BD5A-99DD920392B6}" srcOrd="2" destOrd="0" presId="urn:microsoft.com/office/officeart/2005/8/layout/hierarchy6"/>
    <dgm:cxn modelId="{A2EA00ED-12E4-4181-B14F-D2F409F738D2}" type="presParOf" srcId="{C42F7DD9-EA84-409B-A2CC-F112E237F91B}" destId="{1BD05F71-8084-4491-B1EA-545F5B9ADCED}" srcOrd="3" destOrd="0" presId="urn:microsoft.com/office/officeart/2005/8/layout/hierarchy6"/>
    <dgm:cxn modelId="{1594C906-6B6C-477A-81C3-65A12BEF5969}" type="presParOf" srcId="{1BD05F71-8084-4491-B1EA-545F5B9ADCED}" destId="{A193E616-AA25-46D0-AD68-91A899D3EE17}" srcOrd="0" destOrd="0" presId="urn:microsoft.com/office/officeart/2005/8/layout/hierarchy6"/>
    <dgm:cxn modelId="{E82E229D-C816-47D8-8DCD-64B178314BBD}" type="presParOf" srcId="{1BD05F71-8084-4491-B1EA-545F5B9ADCED}" destId="{E2A9E5D4-C724-4E6A-882F-5BFB33F5D5C3}" srcOrd="1" destOrd="0" presId="urn:microsoft.com/office/officeart/2005/8/layout/hierarchy6"/>
    <dgm:cxn modelId="{212D1CDA-5CB5-4956-AC23-7C04BA4270F8}" type="presParOf" srcId="{E2A9E5D4-C724-4E6A-882F-5BFB33F5D5C3}" destId="{8D29BCA9-61FE-4B95-B0C9-5EDF57A6C9F4}" srcOrd="0" destOrd="0" presId="urn:microsoft.com/office/officeart/2005/8/layout/hierarchy6"/>
    <dgm:cxn modelId="{7A19F376-9CB6-4CBD-AB91-005D1FBC8C29}" type="presParOf" srcId="{E2A9E5D4-C724-4E6A-882F-5BFB33F5D5C3}" destId="{8CC590B7-03FE-456D-BB1E-F62539AD8E52}" srcOrd="1" destOrd="0" presId="urn:microsoft.com/office/officeart/2005/8/layout/hierarchy6"/>
    <dgm:cxn modelId="{37CDFD6C-B2D9-4064-A113-8C2349597282}" type="presParOf" srcId="{8CC590B7-03FE-456D-BB1E-F62539AD8E52}" destId="{A94B70A9-9F90-467C-AC6B-D50EE64A054A}" srcOrd="0" destOrd="0" presId="urn:microsoft.com/office/officeart/2005/8/layout/hierarchy6"/>
    <dgm:cxn modelId="{FC8D7049-B665-401A-AC05-4A85DD6DFFBA}" type="presParOf" srcId="{8CC590B7-03FE-456D-BB1E-F62539AD8E52}" destId="{45741ACB-ADC4-4C6C-B065-09131349FCFE}" srcOrd="1" destOrd="0" presId="urn:microsoft.com/office/officeart/2005/8/layout/hierarchy6"/>
    <dgm:cxn modelId="{8BD33284-468B-4A9C-B8DB-59ADBADE03E0}" type="presParOf" srcId="{45741ACB-ADC4-4C6C-B065-09131349FCFE}" destId="{3588E8DB-F605-45D0-9CD2-BE2B67D6ABEF}" srcOrd="0" destOrd="0" presId="urn:microsoft.com/office/officeart/2005/8/layout/hierarchy6"/>
    <dgm:cxn modelId="{4E007084-C01A-4EE2-8E27-0C0CBABF291C}" type="presParOf" srcId="{45741ACB-ADC4-4C6C-B065-09131349FCFE}" destId="{DCA26271-FD50-4C4B-B8AC-C65848A48680}" srcOrd="1" destOrd="0" presId="urn:microsoft.com/office/officeart/2005/8/layout/hierarchy6"/>
    <dgm:cxn modelId="{176E2B66-BA99-4197-8727-730D32DA892B}" type="presParOf" srcId="{DCA26271-FD50-4C4B-B8AC-C65848A48680}" destId="{F29E29C8-51F8-4AA2-BDFF-3628D073560F}" srcOrd="0" destOrd="0" presId="urn:microsoft.com/office/officeart/2005/8/layout/hierarchy6"/>
    <dgm:cxn modelId="{77C820D5-2243-4DBF-BC15-19BC8A28C1E8}" type="presParOf" srcId="{DCA26271-FD50-4C4B-B8AC-C65848A48680}" destId="{33741D95-EE80-4F45-95C0-61F168682F5A}" srcOrd="1" destOrd="0" presId="urn:microsoft.com/office/officeart/2005/8/layout/hierarchy6"/>
    <dgm:cxn modelId="{911FC43C-9A70-4C8F-B46C-AC88A130F134}" type="presParOf" srcId="{C42F7DD9-EA84-409B-A2CC-F112E237F91B}" destId="{FBFA1BE2-8FC0-4E8B-AC48-ABE36400F879}" srcOrd="4" destOrd="0" presId="urn:microsoft.com/office/officeart/2005/8/layout/hierarchy6"/>
    <dgm:cxn modelId="{B27EC5EB-3EA5-4B10-AF67-0FDF52475E7B}" type="presParOf" srcId="{C42F7DD9-EA84-409B-A2CC-F112E237F91B}" destId="{37CD3C6B-F249-4D61-AFD6-3EFBCFC488F0}" srcOrd="5" destOrd="0" presId="urn:microsoft.com/office/officeart/2005/8/layout/hierarchy6"/>
    <dgm:cxn modelId="{45EAE8C7-7468-44BA-8FF6-7D1234E58F4A}" type="presParOf" srcId="{37CD3C6B-F249-4D61-AFD6-3EFBCFC488F0}" destId="{FF0EF48E-D9E8-4632-8A8C-46EDE9F3DFB5}" srcOrd="0" destOrd="0" presId="urn:microsoft.com/office/officeart/2005/8/layout/hierarchy6"/>
    <dgm:cxn modelId="{AF0F416A-2977-40C1-BE18-BE7E60129DC9}" type="presParOf" srcId="{37CD3C6B-F249-4D61-AFD6-3EFBCFC488F0}" destId="{3672B05C-C9EA-4E10-85AE-D5C1B8CBE3C7}" srcOrd="1" destOrd="0" presId="urn:microsoft.com/office/officeart/2005/8/layout/hierarchy6"/>
    <dgm:cxn modelId="{2078D938-7103-495F-8F22-896157FFDF5D}" type="presParOf" srcId="{3672B05C-C9EA-4E10-85AE-D5C1B8CBE3C7}" destId="{B1D16C53-FD82-4D11-9373-ED784BBED07F}" srcOrd="0" destOrd="0" presId="urn:microsoft.com/office/officeart/2005/8/layout/hierarchy6"/>
    <dgm:cxn modelId="{FC2CA896-678C-428D-9448-E7A45E3CABF6}" type="presParOf" srcId="{3672B05C-C9EA-4E10-85AE-D5C1B8CBE3C7}" destId="{3CFAD2D4-75CD-4064-95B6-AD522B2EA783}" srcOrd="1" destOrd="0" presId="urn:microsoft.com/office/officeart/2005/8/layout/hierarchy6"/>
    <dgm:cxn modelId="{126270BD-6DC1-4D22-90F8-F5F97AC308FE}" type="presParOf" srcId="{3CFAD2D4-75CD-4064-95B6-AD522B2EA783}" destId="{C4DA2552-4A53-428A-A069-9D892A96F351}" srcOrd="0" destOrd="0" presId="urn:microsoft.com/office/officeart/2005/8/layout/hierarchy6"/>
    <dgm:cxn modelId="{75626EC8-E548-4871-8B4D-8FC1FB5ED8AE}" type="presParOf" srcId="{3CFAD2D4-75CD-4064-95B6-AD522B2EA783}" destId="{BB6E588F-5E0A-4FB1-B136-2A5BBC811A48}" srcOrd="1" destOrd="0" presId="urn:microsoft.com/office/officeart/2005/8/layout/hierarchy6"/>
    <dgm:cxn modelId="{283E117A-8466-4A9F-8D2B-9A39580059D1}" type="presParOf" srcId="{3672B05C-C9EA-4E10-85AE-D5C1B8CBE3C7}" destId="{AA584112-DD3F-41FA-B4BD-E86F8027121B}" srcOrd="2" destOrd="0" presId="urn:microsoft.com/office/officeart/2005/8/layout/hierarchy6"/>
    <dgm:cxn modelId="{1000C445-2323-480A-B83F-762D708759EA}" type="presParOf" srcId="{3672B05C-C9EA-4E10-85AE-D5C1B8CBE3C7}" destId="{EB095F13-06EF-4232-A16C-EEA4EC2BCB6C}" srcOrd="3" destOrd="0" presId="urn:microsoft.com/office/officeart/2005/8/layout/hierarchy6"/>
    <dgm:cxn modelId="{507E1B45-9BF9-432B-ACE2-359FC2DD70EE}" type="presParOf" srcId="{EB095F13-06EF-4232-A16C-EEA4EC2BCB6C}" destId="{DFD6F8E7-B9B4-46D7-BEAF-A96DD6B1A529}" srcOrd="0" destOrd="0" presId="urn:microsoft.com/office/officeart/2005/8/layout/hierarchy6"/>
    <dgm:cxn modelId="{740BC0DD-9651-4F3C-8317-74D36F6F80ED}" type="presParOf" srcId="{EB095F13-06EF-4232-A16C-EEA4EC2BCB6C}" destId="{0FDA6EA1-B496-434B-BF6A-7C3A93BEAFFD}" srcOrd="1" destOrd="0" presId="urn:microsoft.com/office/officeart/2005/8/layout/hierarchy6"/>
    <dgm:cxn modelId="{5DC90234-6EA6-4246-B96B-25FB514CDEA3}" type="presParOf" srcId="{0FDA6EA1-B496-434B-BF6A-7C3A93BEAFFD}" destId="{9BA6233A-A1CF-4B72-95D3-81E1574CAD96}" srcOrd="0" destOrd="0" presId="urn:microsoft.com/office/officeart/2005/8/layout/hierarchy6"/>
    <dgm:cxn modelId="{DB1B4C6E-5EAB-4133-BD1F-E2928E6F1D76}" type="presParOf" srcId="{0FDA6EA1-B496-434B-BF6A-7C3A93BEAFFD}" destId="{EF4C289C-AAAD-4849-A1A4-5B8B3344C8F6}" srcOrd="1" destOrd="0" presId="urn:microsoft.com/office/officeart/2005/8/layout/hierarchy6"/>
    <dgm:cxn modelId="{6888DA06-6A6E-4E3E-A51C-742274D2AA29}" type="presParOf" srcId="{EF4C289C-AAAD-4849-A1A4-5B8B3344C8F6}" destId="{84029FE3-D098-4A3F-820E-2A24BE48F46F}" srcOrd="0" destOrd="0" presId="urn:microsoft.com/office/officeart/2005/8/layout/hierarchy6"/>
    <dgm:cxn modelId="{B9858A7E-DF4A-442E-B970-91863CFB8257}" type="presParOf" srcId="{EF4C289C-AAAD-4849-A1A4-5B8B3344C8F6}" destId="{E6232256-9BA8-4566-BBE8-5CF7C7265A93}" srcOrd="1" destOrd="0" presId="urn:microsoft.com/office/officeart/2005/8/layout/hierarchy6"/>
    <dgm:cxn modelId="{F2219653-FC72-4FC6-9000-2F63BE46BA02}" type="presParOf" srcId="{76FA7CE5-67EB-49E0-932B-5B26DA42C18B}" destId="{A96D0809-9501-49C6-AC9A-02E56BDE5A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97616-2262-423D-A727-BCD271DA9078}">
      <dsp:nvSpPr>
        <dsp:cNvPr id="0" name=""/>
        <dsp:cNvSpPr/>
      </dsp:nvSpPr>
      <dsp:spPr>
        <a:xfrm>
          <a:off x="4740077" y="293169"/>
          <a:ext cx="1325556" cy="88370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TreeNode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4765960" y="319052"/>
        <a:ext cx="1273790" cy="831938"/>
      </dsp:txXfrm>
    </dsp:sp>
    <dsp:sp modelId="{272079A9-E2EE-4EF9-8057-DBBE5523769B}">
      <dsp:nvSpPr>
        <dsp:cNvPr id="0" name=""/>
        <dsp:cNvSpPr/>
      </dsp:nvSpPr>
      <dsp:spPr>
        <a:xfrm>
          <a:off x="2387215" y="1176873"/>
          <a:ext cx="3015640" cy="353481"/>
        </a:xfrm>
        <a:custGeom>
          <a:avLst/>
          <a:gdLst/>
          <a:ahLst/>
          <a:cxnLst/>
          <a:rect l="0" t="0" r="0" b="0"/>
          <a:pathLst>
            <a:path>
              <a:moveTo>
                <a:pt x="3015640" y="0"/>
              </a:moveTo>
              <a:lnTo>
                <a:pt x="3015640" y="176740"/>
              </a:lnTo>
              <a:lnTo>
                <a:pt x="0" y="176740"/>
              </a:lnTo>
              <a:lnTo>
                <a:pt x="0" y="3534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87F20-9854-4648-B8A9-2CCFA2F59B85}">
      <dsp:nvSpPr>
        <dsp:cNvPr id="0" name=""/>
        <dsp:cNvSpPr/>
      </dsp:nvSpPr>
      <dsp:spPr>
        <a:xfrm>
          <a:off x="1724437" y="1530354"/>
          <a:ext cx="1325556" cy="883704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1750320" y="1556237"/>
        <a:ext cx="1273790" cy="831938"/>
      </dsp:txXfrm>
    </dsp:sp>
    <dsp:sp modelId="{06997DE0-F8FE-4C16-A512-883CADA9D13D}">
      <dsp:nvSpPr>
        <dsp:cNvPr id="0" name=""/>
        <dsp:cNvSpPr/>
      </dsp:nvSpPr>
      <dsp:spPr>
        <a:xfrm>
          <a:off x="663992" y="2414059"/>
          <a:ext cx="1723223" cy="353481"/>
        </a:xfrm>
        <a:custGeom>
          <a:avLst/>
          <a:gdLst/>
          <a:ahLst/>
          <a:cxnLst/>
          <a:rect l="0" t="0" r="0" b="0"/>
          <a:pathLst>
            <a:path>
              <a:moveTo>
                <a:pt x="1723223" y="0"/>
              </a:moveTo>
              <a:lnTo>
                <a:pt x="1723223" y="176740"/>
              </a:lnTo>
              <a:lnTo>
                <a:pt x="0" y="176740"/>
              </a:lnTo>
              <a:lnTo>
                <a:pt x="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1D47-7671-45C8-903A-B3842B41289E}">
      <dsp:nvSpPr>
        <dsp:cNvPr id="0" name=""/>
        <dsp:cNvSpPr/>
      </dsp:nvSpPr>
      <dsp:spPr>
        <a:xfrm>
          <a:off x="1213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27096" y="2793423"/>
        <a:ext cx="1273790" cy="831938"/>
      </dsp:txXfrm>
    </dsp:sp>
    <dsp:sp modelId="{9A0FBEDC-F343-4229-9381-FE518AAC40C7}">
      <dsp:nvSpPr>
        <dsp:cNvPr id="0" name=""/>
        <dsp:cNvSpPr/>
      </dsp:nvSpPr>
      <dsp:spPr>
        <a:xfrm>
          <a:off x="2341495" y="2414059"/>
          <a:ext cx="91440" cy="353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DB19D-F5BD-48C0-AF4C-6D97FF3A1DE8}">
      <dsp:nvSpPr>
        <dsp:cNvPr id="0" name=""/>
        <dsp:cNvSpPr/>
      </dsp:nvSpPr>
      <dsp:spPr>
        <a:xfrm>
          <a:off x="1724437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1750320" y="2793423"/>
        <a:ext cx="1273790" cy="831938"/>
      </dsp:txXfrm>
    </dsp:sp>
    <dsp:sp modelId="{B7AAB5F1-23C6-4813-88A0-8063F2CA0520}">
      <dsp:nvSpPr>
        <dsp:cNvPr id="0" name=""/>
        <dsp:cNvSpPr/>
      </dsp:nvSpPr>
      <dsp:spPr>
        <a:xfrm>
          <a:off x="2341495" y="3651245"/>
          <a:ext cx="91440" cy="353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ABE8D-360A-45B3-88FD-92EFCBDA6640}">
      <dsp:nvSpPr>
        <dsp:cNvPr id="0" name=""/>
        <dsp:cNvSpPr/>
      </dsp:nvSpPr>
      <dsp:spPr>
        <a:xfrm>
          <a:off x="1724437" y="4004726"/>
          <a:ext cx="1325556" cy="88370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text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1750320" y="4030609"/>
        <a:ext cx="1273790" cy="831938"/>
      </dsp:txXfrm>
    </dsp:sp>
    <dsp:sp modelId="{8C537F22-B90E-4AD6-82B3-9F92E6DE5540}">
      <dsp:nvSpPr>
        <dsp:cNvPr id="0" name=""/>
        <dsp:cNvSpPr/>
      </dsp:nvSpPr>
      <dsp:spPr>
        <a:xfrm>
          <a:off x="2387215" y="2414059"/>
          <a:ext cx="1723223" cy="35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0"/>
              </a:lnTo>
              <a:lnTo>
                <a:pt x="1723223" y="176740"/>
              </a:lnTo>
              <a:lnTo>
                <a:pt x="1723223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93D7A-1E4A-471A-A139-9897F194BE9C}">
      <dsp:nvSpPr>
        <dsp:cNvPr id="0" name=""/>
        <dsp:cNvSpPr/>
      </dsp:nvSpPr>
      <dsp:spPr>
        <a:xfrm>
          <a:off x="3447660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3473543" y="2793423"/>
        <a:ext cx="1273790" cy="831938"/>
      </dsp:txXfrm>
    </dsp:sp>
    <dsp:sp modelId="{A1142A4A-C1F3-47EC-BD5A-99DD920392B6}">
      <dsp:nvSpPr>
        <dsp:cNvPr id="0" name=""/>
        <dsp:cNvSpPr/>
      </dsp:nvSpPr>
      <dsp:spPr>
        <a:xfrm>
          <a:off x="5402855" y="1176873"/>
          <a:ext cx="430805" cy="35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0"/>
              </a:lnTo>
              <a:lnTo>
                <a:pt x="430805" y="176740"/>
              </a:lnTo>
              <a:lnTo>
                <a:pt x="430805" y="3534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3E616-AA25-46D0-AD68-91A899D3EE17}">
      <dsp:nvSpPr>
        <dsp:cNvPr id="0" name=""/>
        <dsp:cNvSpPr/>
      </dsp:nvSpPr>
      <dsp:spPr>
        <a:xfrm>
          <a:off x="5170883" y="1530354"/>
          <a:ext cx="1325556" cy="883704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5196766" y="1556237"/>
        <a:ext cx="1273790" cy="831938"/>
      </dsp:txXfrm>
    </dsp:sp>
    <dsp:sp modelId="{8D29BCA9-61FE-4B95-B0C9-5EDF57A6C9F4}">
      <dsp:nvSpPr>
        <dsp:cNvPr id="0" name=""/>
        <dsp:cNvSpPr/>
      </dsp:nvSpPr>
      <dsp:spPr>
        <a:xfrm>
          <a:off x="5787941" y="2414059"/>
          <a:ext cx="91440" cy="353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70A9-9F90-467C-AC6B-D50EE64A054A}">
      <dsp:nvSpPr>
        <dsp:cNvPr id="0" name=""/>
        <dsp:cNvSpPr/>
      </dsp:nvSpPr>
      <dsp:spPr>
        <a:xfrm>
          <a:off x="5170883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5196766" y="2793423"/>
        <a:ext cx="1273790" cy="831938"/>
      </dsp:txXfrm>
    </dsp:sp>
    <dsp:sp modelId="{3588E8DB-F605-45D0-9CD2-BE2B67D6ABEF}">
      <dsp:nvSpPr>
        <dsp:cNvPr id="0" name=""/>
        <dsp:cNvSpPr/>
      </dsp:nvSpPr>
      <dsp:spPr>
        <a:xfrm>
          <a:off x="5787941" y="3651245"/>
          <a:ext cx="91440" cy="353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E29C8-51F8-4AA2-BDFF-3628D073560F}">
      <dsp:nvSpPr>
        <dsp:cNvPr id="0" name=""/>
        <dsp:cNvSpPr/>
      </dsp:nvSpPr>
      <dsp:spPr>
        <a:xfrm>
          <a:off x="5170883" y="4004726"/>
          <a:ext cx="1325556" cy="88370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text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5196766" y="4030609"/>
        <a:ext cx="1273790" cy="831938"/>
      </dsp:txXfrm>
    </dsp:sp>
    <dsp:sp modelId="{FBFA1BE2-8FC0-4E8B-AC48-ABE36400F879}">
      <dsp:nvSpPr>
        <dsp:cNvPr id="0" name=""/>
        <dsp:cNvSpPr/>
      </dsp:nvSpPr>
      <dsp:spPr>
        <a:xfrm>
          <a:off x="5402855" y="1176873"/>
          <a:ext cx="3015640" cy="35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0"/>
              </a:lnTo>
              <a:lnTo>
                <a:pt x="3015640" y="176740"/>
              </a:lnTo>
              <a:lnTo>
                <a:pt x="3015640" y="3534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EF48E-D9E8-4632-8A8C-46EDE9F3DFB5}">
      <dsp:nvSpPr>
        <dsp:cNvPr id="0" name=""/>
        <dsp:cNvSpPr/>
      </dsp:nvSpPr>
      <dsp:spPr>
        <a:xfrm>
          <a:off x="7755718" y="1530354"/>
          <a:ext cx="1325556" cy="883704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NodeLevel1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7781601" y="1556237"/>
        <a:ext cx="1273790" cy="831938"/>
      </dsp:txXfrm>
    </dsp:sp>
    <dsp:sp modelId="{B1D16C53-FD82-4D11-9373-ED784BBED07F}">
      <dsp:nvSpPr>
        <dsp:cNvPr id="0" name=""/>
        <dsp:cNvSpPr/>
      </dsp:nvSpPr>
      <dsp:spPr>
        <a:xfrm>
          <a:off x="7556884" y="2414059"/>
          <a:ext cx="861611" cy="353481"/>
        </a:xfrm>
        <a:custGeom>
          <a:avLst/>
          <a:gdLst/>
          <a:ahLst/>
          <a:cxnLst/>
          <a:rect l="0" t="0" r="0" b="0"/>
          <a:pathLst>
            <a:path>
              <a:moveTo>
                <a:pt x="861611" y="0"/>
              </a:moveTo>
              <a:lnTo>
                <a:pt x="861611" y="176740"/>
              </a:lnTo>
              <a:lnTo>
                <a:pt x="0" y="176740"/>
              </a:lnTo>
              <a:lnTo>
                <a:pt x="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A2552-4A53-428A-A069-9D892A96F351}">
      <dsp:nvSpPr>
        <dsp:cNvPr id="0" name=""/>
        <dsp:cNvSpPr/>
      </dsp:nvSpPr>
      <dsp:spPr>
        <a:xfrm>
          <a:off x="6894106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6919989" y="2793423"/>
        <a:ext cx="1273790" cy="831938"/>
      </dsp:txXfrm>
    </dsp:sp>
    <dsp:sp modelId="{AA584112-DD3F-41FA-B4BD-E86F8027121B}">
      <dsp:nvSpPr>
        <dsp:cNvPr id="0" name=""/>
        <dsp:cNvSpPr/>
      </dsp:nvSpPr>
      <dsp:spPr>
        <a:xfrm>
          <a:off x="8418496" y="2414059"/>
          <a:ext cx="861611" cy="35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0"/>
              </a:lnTo>
              <a:lnTo>
                <a:pt x="861611" y="176740"/>
              </a:lnTo>
              <a:lnTo>
                <a:pt x="861611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6F8E7-B9B4-46D7-BEAF-A96DD6B1A529}">
      <dsp:nvSpPr>
        <dsp:cNvPr id="0" name=""/>
        <dsp:cNvSpPr/>
      </dsp:nvSpPr>
      <dsp:spPr>
        <a:xfrm>
          <a:off x="8617329" y="2767540"/>
          <a:ext cx="1325556" cy="8837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NodeLevel2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8643212" y="2793423"/>
        <a:ext cx="1273790" cy="831938"/>
      </dsp:txXfrm>
    </dsp:sp>
    <dsp:sp modelId="{9BA6233A-A1CF-4B72-95D3-81E1574CAD96}">
      <dsp:nvSpPr>
        <dsp:cNvPr id="0" name=""/>
        <dsp:cNvSpPr/>
      </dsp:nvSpPr>
      <dsp:spPr>
        <a:xfrm>
          <a:off x="9234387" y="3651245"/>
          <a:ext cx="91440" cy="353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29FE3-D098-4A3F-820E-2A24BE48F46F}">
      <dsp:nvSpPr>
        <dsp:cNvPr id="0" name=""/>
        <dsp:cNvSpPr/>
      </dsp:nvSpPr>
      <dsp:spPr>
        <a:xfrm>
          <a:off x="8617329" y="4004726"/>
          <a:ext cx="1325556" cy="88370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rPr>
            <a:t>NodeLevel3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cs typeface="Consolas" pitchFamily="49" charset="0"/>
          </a:endParaRPr>
        </a:p>
      </dsp:txBody>
      <dsp:txXfrm>
        <a:off x="8643212" y="4030609"/>
        <a:ext cx="1273790" cy="83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01/04/15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Relationship Id="rId3" Type="http://schemas.openxmlformats.org/officeDocument/2006/relationships/hyperlink" Target="http://ru.wikipedia.org/wiki/%D0%90%D0%BD%D0%B3%D0%BB%D0%B8%D0%B9%D1%81%D0%BA%D0%B8%D0%B9_%D1%8F%D0%B7%D1%8B%D0%BA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department/internet/xml/1/" TargetMode="External"/><Relationship Id="rId4" Type="http://schemas.openxmlformats.org/officeDocument/2006/relationships/hyperlink" Target="http://r.codenet.ru/?http://www.w3.org/TR/xhtml-modulariz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Relationship Id="rId3" Type="http://schemas.openxmlformats.org/officeDocument/2006/relationships/hyperlink" Target="http://javascript.ru/w3c/DOM2-Core/core.html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Relationship Id="rId3" Type="http://schemas.openxmlformats.org/officeDocument/2006/relationships/hyperlink" Target="http://javascript.ru/w3c/DOM2-Core/core.html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Relationship Id="rId3" Type="http://schemas.openxmlformats.org/officeDocument/2006/relationships/hyperlink" Target="http://javascript.ru/w3c/DOM2-Core/core.html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Relationship Id="rId3" Type="http://schemas.openxmlformats.org/officeDocument/2006/relationships/hyperlink" Target="http://javascript.ru/w3c/DOM2-Core/core.html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department/internet/xml/1/" TargetMode="External"/><Relationship Id="rId4" Type="http://schemas.openxmlformats.org/officeDocument/2006/relationships/hyperlink" Target="http://r.codenet.ru/?http://www.w3.org/TR/xhtml-modulariz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http://www.codenet.ru/webmast/xml/part1.php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ru-RU" dirty="0" smtClean="0"/>
              <a:t>универсальные XML- анализаторы, можно быть уверенным в том, что если заданные в документ конструкции языка являются синтаксически правильными, то программа-анализатор сможет правильно извлечь определяемые ими элементы документа и передать их прикладной программе, выполняющей необходимые действия по отображению документа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правильностью использования дескрипторов осуществляется при помощи специального набора правил, называемых DTD- описаниями(более подробно о DTD мы поговорим чуть позже), которые используются программой клиента при разборе документа. Для каждого класса документов определяется свой набор правил, описывающих грамматику соответствующего языка разметки. С помощью SGML можно описывать структурированные данные, организовывать информацию, содержащуюся в документах, представлять эту информацию в некотором стандартизованном формате. Но в виду некоторой своей сложности, SGML использовался, в основном, для описания синтаксиса других языков(наиболее известным из которых является HTML), и немногие приложения работали с SGML- документами напрямую</a:t>
            </a:r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правильностью использования дескрипторов осуществляется при помощи специального набора правил, называемых DTD- описаниями(более подробно о DTD мы поговорим чуть позже), которые используются программой клиента при разборе документа. Для каждого класса документов определяется свой набор правил, описывающих грамматику соответствующего языка разметки. С помощью SGML можно описывать структурированные данные, организовывать информацию, содержащуюся в документах, представлять эту информацию в некотором стандартизованном формате. Но в виду некоторой своей сложности, SGML использовался, в основном, для описания синтаксиса других языков(наиболее известным из которых является HTML), и немногие приложения работали с SGML- документами напрямую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 грамматика нового </a:t>
            </a:r>
            <a:r>
              <a:rPr lang="en-US" dirty="0" smtClean="0"/>
              <a:t>XML-</a:t>
            </a:r>
            <a:r>
              <a:rPr lang="ru-RU" dirty="0" smtClean="0"/>
              <a:t>языка не описана, его сможет использовать только его разработчик, применяя для работы с этим языком специально разработанное программное обеспечение, а не универсальные программы-анализаторы</a:t>
            </a:r>
          </a:p>
          <a:p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правильностью использования дескрипторов осуществляется при помощи специального набора правил, называемых DTD- описаниями(более подробно о DTD мы поговорим чуть позже), которые используются программой клиента при разборе документа. Для каждого класса документов определяется свой набор правил, описывающих грамматику соответствующего языка разметки. С помощью SGML можно описывать структурированные данные, организовывать информацию, содержащуюся в документах, представлять эту информацию в некотором стандартизованном формате. Но в виду некоторой своей сложности, SGML использовался, в основном, для описания синтаксиса других языков(наиболее известным из которых является HTML), и немногие приложения работали с SGML- документами напрямую</a:t>
            </a:r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правильностью использования дескрипторов осуществляется при помощи специального набора правил, называемых DTD- описаниями(более подробно о DTD мы поговорим чуть позже), которые используются программой клиента при разборе документа. Для каждого класса документов определяется свой набор правил, описывающих грамматику соответствующего языка разметки. С помощью SGML можно описывать структурированные данные, организовывать информацию, содержащуюся в документах, представлять эту информацию в некотором стандартизованном формате. Но в виду некоторой своей сложности, SGML использовался, в основном, для описания синтаксиса других языков(наиболее известным из которых является HTML), и немногие приложения работали с SGML- документами напрямую</a:t>
            </a:r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сегодняшний день существует два способа контроля правильности XML- документа: DTD - определения(Document Type Definition) и схемы данных(Semantic Schema). В отличии от SGML, определение DTD- правил в XML не является необходимостью, и это обстоятельство позволяет нам создавать любые XML- документы, не ломая пока голову над весьма непростым синтаксисом DTD.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Значительной частью успеха стандарт XML обязан замечательной гибкости этого языка. Используя XML, можно создать в точности такой язык разметки, который  нужен. Однако эта гибкость также порождает несколько проблем. Если множество  разработчиков по всему миру применяют ваш XML-формат, как удостовериться, что все они придерживаются правил? 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 XML использовать DTD не обязательно - документы, созданные без этих правил, будут правильно обрабатываться программой-анализатором, если они удовлетворяют основным требованиям синтаксиса XML. Однако контроль за типами элементов и корректностью отношений между ними в этом случае будет полностью возлагаться на автора документа. До тех пор, пока грамматика нашего нового языка не описана, его сможем использовать только мы, и для этого мы будем вынуждены применять специально разработанное программное обеспечение, а не универсальные программы-анализаторы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сравнению с DTD-описаниями, схемы обладают более мощными средствами для определения сложных структур данных, обеспечивают более понятный способ описания грамматики языка, способны легко модернизироваться и расширяться. Безусловным достоинством схем является также то, что они позволяют описывать правила для XML-документа средствами самого же XML. С этой точки зрения язык XML можно назвать самоописывающимся.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Схемы данных (Schemas) являются альтернативным способом создания правил построения XML-документов. По сравнению с DTD, схемы обладают более мощными средствами для определения сложных структур данных, обеспечивают более понятный способ описания грамматики языка, способны легко модернизироваться и расширяться. Безусловным достоинством схем является также то, что они позволяют описывать правила для XML- документа средствами самого же XML.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 это не означает, что схемы могут полностью заменить DTD- описания - этот способ определения грамматики языка используется сейчас практическими всеми верифицирующими анализаторами XML и, более того, сами схемы, как обычные XML- элементы, тоже описываются DTD. Но серьезные возможности нового языка и его относительная простота, безусловно, дают основания утверждать, что будущий стандарт найдет широкое применение в качестве удобного и эффективного средства проверки корректности составления документов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http://www.wisdomweb.ru/HDOM/hdom-first.php</a:t>
            </a:r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(от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«объектная модель документа») — это не зависящий от платформы и языка программный интерфейс, позволяющий программам и скриптам получить доступ к содержимому HTML, XHTML и XML-документов, а также изменять содержимое, структуру и оформление таких документов.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DOM не налагает ограничений на структуру документа. Любой документ известной структуры с помощью DOM может быть представлен в виде дерева узлов, каждый узел которого представляет собой элемент, атрибут, текстовый, графический или любой другой объект. Узлы связаны между собой отношениями "родительский-дочерний".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Изначально различные браузеры имели собственные модели документов (DOM), несовместимые с остальными. Для того чтобы обеспечить взаимную и обратную совместимость, специалисты международного консорциума W3C классифицировали эту модель по уровням, для каждого из которых была создана своя спецификация. Все эти спецификации объединены в общую группу, носящую название W3C DOM.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Объектное представление структуры документа не является чем-то новым для разработчиков. Для доступа к содержимому HTML страницы в сценариях давно используется объектно-ориентированный подход, - доступные для Java Script или VBScript элементы HTML документа могли создаваться, модифицироваться и просматриваться при помощи соответствующих объектов. Но их список и набор методов постоянно изменяется и зависит от типа браузера и версии языка. Для того, чтобы обеспечить независимый от конкретного языка программирования и типа документа интерфейс доступа к содержимому структурированного документа в рамках W3 консорциума была разработана и официально утверждена спецификация объектной модели DOM Level 1.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расширяемый язык разметки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способ описания структурированных данных.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Структурированными данными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называются такие данные, которые обладают заданным набором семантических атрибутов и допускают иерархическое описание. XML-данные содержатся в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роли которого может выступать файл, поток или другое хранилище информации, способное поддерживать текстовый формат.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hlinkClick r:id="rId3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http://www.intuit.ru/department/internet/xml/1/</a:t>
            </a:r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XML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Сегодня XML может использоваться в любых приложениях, которым нужна структурированная информация - от сложных геоинформационных систем, с гигантскими объемами передаваемой информации до обычных "однокомпьютерных" программ, использующих этот язык для описания служебной информации. При внимательном взгляде на окружающий нас информационный мир можно выделить множество задач, связанных с созданием и обработкой структурированной информации, для решения которых может использоваться XML: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первую очередь, эта технология может оказаться полезной для разработчиков сложных информационных систем, с большим количеством приложений, связанных потоками информации самой различной структурой. В этом случае XML - документы выполняют роль универсального формата для обмена информацией между отдельными компонентами большой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является базовым стандартом для нового языка описания ресурсов, RDF, позволяющего упростить многие проблемы в Web, связанные с поиском нужной информации, обеспечением контроля за содержимым сетевых ресурсов, создания электронных библиотек и т.д.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 XML позволяет описывать данные произвольного типа и используется для представления специализированной информации, например химических, математических, физических формул, медицинских рецептов, нотных записей, и т.д. Это означает, что XML может служить мощным дополнением к HTML для распространения в Web "нестандартной" информации. Возможно, в самом ближайшем будущем XML полностью заменит собой HTML, по крайней мере, первые попытки интеграции этих двух языков уже делаются (спецификация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XHTML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XML-документы могут использоваться в качестве промежуточного формата данных в трехзвенных системах. Обычно схема взаимодействия между серверами приложений и баз данных зависит от конкретной СУБД и диалекта SQL, используемого для доступа к данным. Если же результаты запроса будут представлены в некотором универсальном текстовом формате, то звено СУБД, как таковое, станет "прозрачным" для приложения. Кроме того, сегодня на рассмотрение W3C предложена спецификация нового языка запросов к базам данных XQL, который в будущем может стать альтернативой SQL.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Информация, содержащаяся в XML-документах, может изменяться, передаваться на машину клиента и обновляться по частям. Разрабатываемые спецификации XLink и Xpointer поволят ссылаться на отдельные элементы документа, c учетом их вложенности и значений атрибутов.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стилевых таблиц (XSL) позволяет обеспечить независимое от конкретного устройства вывода отображение XML- документов.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может использоваться в обычных приложениях для хранения и обработки структурированных данных в едином формате.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 представляет собой обычный текстовый файл, в котором при помощи специальных маркеров создаются элементы данных, последовательность и вложенность которых определяет структуру документа и его содержание. Основным достоинством XML документов является то, что при относительно простом способе создания и обработки (обычный текст может редактироваться любым тестовым процессором и обрабатываться стандартными XML анализаторами), они позволяют создавать структурированную информацию, которую хорошо "понимают" компьютеры.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отличии от HTML, XML никак не определяет способ отображения и использования описываемых с его помощью элементов документа, т.е. программе-анализатору предоставляется возможность самой выбирать нужное оформление. Этого требует принцип независимости определения внутренней структуры документа от способов представления этой информации. Например, задавая в документе элемент &lt;</a:t>
            </a:r>
            <a:r>
              <a:rPr lang="ru-RU" dirty="0" err="1" smtClean="0"/>
              <a:t>flower</a:t>
            </a:r>
            <a:r>
              <a:rPr lang="ru-RU" dirty="0" smtClean="0"/>
              <a:t>&gt;роза&lt;/</a:t>
            </a:r>
            <a:r>
              <a:rPr lang="ru-RU" dirty="0" err="1" smtClean="0"/>
              <a:t>flower</a:t>
            </a:r>
            <a:r>
              <a:rPr lang="ru-RU" dirty="0" smtClean="0"/>
              <a:t>&gt;, мы лишь указываем, что </a:t>
            </a:r>
            <a:r>
              <a:rPr lang="ru-RU" dirty="0" err="1" smtClean="0"/>
              <a:t>rose</a:t>
            </a:r>
            <a:r>
              <a:rPr lang="ru-RU" dirty="0" smtClean="0"/>
              <a:t> в данном случае является цветком, но информации о том, как должен выглядеть данный элемент документа на экране клиента и должен ли он отображаться вообще, в таком определении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WriteAndReadXml.cs</a:t>
            </a:r>
            <a:endParaRPr lang="ru-RU" dirty="0" smtClean="0"/>
          </a:p>
          <a:p>
            <a:pPr algn="just">
              <a:spcAft>
                <a:spcPts val="1000"/>
              </a:spcAft>
            </a:pPr>
            <a:r>
              <a:rPr lang="ru-RU" dirty="0" err="1" smtClean="0"/>
              <a:t>StreamWriter</a:t>
            </a:r>
            <a:r>
              <a:rPr lang="ru-RU" dirty="0" smtClean="0"/>
              <a:t> и </a:t>
            </a:r>
            <a:r>
              <a:rPr lang="ru-RU" dirty="0" err="1" smtClean="0"/>
              <a:t>StreamReader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удобны во всех случаях, когда нужно читать или записывать символьные данные (строки)</a:t>
            </a:r>
            <a:endParaRPr lang="en-US" dirty="0" smtClean="0"/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Подключены к байт-ориентированному потоку, поэтому они выполняют преобразование между символами и байтами посредством класса </a:t>
            </a:r>
            <a:r>
              <a:rPr lang="ru-RU" dirty="0" err="1" smtClean="0"/>
              <a:t>System.Text.Encoding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7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 </a:t>
            </a:r>
            <a:r>
              <a:rPr lang="en-US" dirty="0" smtClean="0"/>
              <a:t>Stream </a:t>
            </a:r>
            <a:r>
              <a:rPr lang="ru-RU" dirty="0" smtClean="0"/>
              <a:t>имеет дело только с байтами информации, для чтения и записи таких типов данных, как строки, целые числа, или </a:t>
            </a:r>
            <a:r>
              <a:rPr lang="en-US" dirty="0" smtClean="0"/>
              <a:t>XML</a:t>
            </a:r>
            <a:r>
              <a:rPr lang="ru-RU" dirty="0" smtClean="0"/>
              <a:t>-элементы, потребуется подключить адаптер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Преимущество совместного использования одного базового класса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StreamWriter</a:t>
            </a:r>
            <a:endParaRPr lang="ru-RU" dirty="0" smtClean="0"/>
          </a:p>
          <a:p>
            <a:r>
              <a:rPr lang="ru-RU" dirty="0" smtClean="0"/>
              <a:t>Метод </a:t>
            </a:r>
            <a:r>
              <a:rPr lang="en-US" dirty="0" err="1" smtClean="0"/>
              <a:t>XmlReader.Create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URI</a:t>
            </a:r>
          </a:p>
          <a:p>
            <a:r>
              <a:rPr lang="en-US" dirty="0" smtClean="0"/>
              <a:t>• Stream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TextReader</a:t>
            </a:r>
            <a:endParaRPr lang="ru-RU" dirty="0" smtClean="0"/>
          </a:p>
          <a:p>
            <a:endParaRPr lang="en-US" dirty="0" smtClean="0"/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smtClean="0">
                <a:cs typeface="Consolas" pitchFamily="49" charset="0"/>
              </a:rPr>
              <a:t>“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1100" dirty="0" smtClean="0">
                <a:cs typeface="Consolas" pitchFamily="49" charset="0"/>
              </a:rPr>
              <a:t>”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r =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XmlReader.Create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StringReader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ru-RU" sz="1100" dirty="0" smtClean="0"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6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Глава</a:t>
            </a:r>
            <a:r>
              <a:rPr lang="ru-RU" baseline="0" dirty="0" smtClean="0"/>
              <a:t> 14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0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Глава</a:t>
            </a:r>
            <a:r>
              <a:rPr lang="ru-RU" baseline="0" dirty="0" smtClean="0"/>
              <a:t> 14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2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DOM2-Core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описывает XML, включая основные понятия: </a:t>
            </a:r>
            <a:r>
              <a:rPr lang="ru-RU" dirty="0" err="1" smtClean="0"/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пр. Этот стандарт бывает полезен изредка. Он поддерживается очень хорошо всеми браузерами.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DOM2-Core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описывает XML, включая основные понятия: </a:t>
            </a:r>
            <a:r>
              <a:rPr lang="ru-RU" dirty="0" err="1" smtClean="0"/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пр. Этот стандарт бывает полезен изредка. Он поддерживается очень хорошо всеми браузерами.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DOM2-Core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описывает XML, включая основные понятия: </a:t>
            </a:r>
            <a:r>
              <a:rPr lang="ru-RU" dirty="0" err="1" smtClean="0"/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пр. Этот стандарт бывает полезен изредка. Он поддерживается очень хорошо всеми браузерами.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DOM2-Core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описывает XML, включая основные понятия: </a:t>
            </a:r>
            <a:r>
              <a:rPr lang="ru-RU" dirty="0" err="1" smtClean="0"/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пр. Этот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бывает полезен изредка. Он поддерживается очень хорошо всеми браузерами.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http://www.intuit.ru/department/internet/xml/1/</a:t>
            </a:r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XML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Сегодня XML может использоваться в любых приложениях, которым нужна структурированная информация - от сложных геоинформационных систем, с гигантскими объемами передаваемой информации до обычных "однокомпьютерных" программ, использующих этот язык для описания служебной информации. При внимательном взгляде на окружающий нас информационный мир можно выделить множество задач, связанных с созданием и обработкой структурированной информации, для решения которых может использоваться XML: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первую очередь, эта технология может оказаться полезной для разработчиков сложных информационных систем, с большим количеством приложений, связанных потоками информации самой различной структурой. В этом случае XML - документы выполняют роль универсального формата для обмена информацией между отдельными компонентами большой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является базовым стандартом для нового языка описания ресурсов, RDF, позволяющего упростить многие проблемы в Web, связанные с поиском нужной информации, обеспечением контроля за содержимым сетевых ресурсов, создания электронных библиотек и т.д.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 XML позволяет описывать данные произвольного типа и используется для представления специализированной информации, например химических, математических, физических формул, медицинских рецептов, нотных записей, и т.д. Это означает, что XML может служить мощным дополнением к HTML для распространения в Web "нестандартной" информации. Возможно, в самом ближайшем будущем XML полностью заменит собой HTML, по крайней мере, первые попытки интеграции этих двух языков уже делаются (спецификация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XHTML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XML-документы могут использоваться в качестве промежуточного формата данных в трехзвенных системах. Обычно схема взаимодействия между серверами приложений и баз данных зависит от конкретной СУБД и диалекта SQL, используемого для доступа к данным. Если же результаты запроса будут представлены в некотором универсальном текстовом формате, то звено СУБД, как таковое, станет "прозрачным" для приложения. Кроме того, сегодня на рассмотрение W3C предложена спецификация нового языка запросов к базам данных XQL, который в будущем может стать альтернативой SQL.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Информация, содержащаяся в XML-документах, может изменяться, передаваться на машину клиента и обновляться по частям. Разрабатываемые спецификации XLink и Xpointer поволят ссылаться на отдельные элементы документа, c учетом их вложенности и значений атрибутов.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стилевых таблиц (XSL) позволяет обеспечить независимое от конкретного устройства вывода отображение XML- документов.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может использоваться в обычных приложениях для хранения и обработки структурированных данных в едином формате.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XML-документ представляет собой обычный текстовый файл, в котором при помощи специальных маркеров создаются элементы данных, последовательность и вложенность которых определяет структуру документа и его содержание. Основным достоинством XML документов является то, что при относительно простом способе создания и обработки (обычный текст может редактироваться любым тестовым процессором и обрабатываться стандартными XML анализаторами), они позволяют создавать структурированную информацию, которую хорошо "понимают" компьютеры.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Xoblect</a:t>
            </a:r>
            <a:r>
              <a:rPr lang="en-US" dirty="0" smtClean="0"/>
              <a:t> – </a:t>
            </a:r>
            <a:r>
              <a:rPr lang="ru-RU" dirty="0" smtClean="0"/>
              <a:t>корень иерархии </a:t>
            </a:r>
            <a:r>
              <a:rPr lang="ru-RU" dirty="0" err="1" smtClean="0"/>
              <a:t>нследования</a:t>
            </a:r>
            <a:r>
              <a:rPr lang="ru-RU" dirty="0" smtClean="0"/>
              <a:t>, типы</a:t>
            </a:r>
            <a:r>
              <a:rPr lang="ru-RU" baseline="0" dirty="0" smtClean="0"/>
              <a:t> </a:t>
            </a:r>
            <a:r>
              <a:rPr lang="en-US" baseline="0" dirty="0" err="1" smtClean="0"/>
              <a:t>XElement</a:t>
            </a:r>
            <a:r>
              <a:rPr lang="ru-RU" baseline="0" dirty="0" smtClean="0"/>
              <a:t> 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XDocument</a:t>
            </a:r>
            <a:r>
              <a:rPr lang="ru-RU" baseline="0" dirty="0" smtClean="0"/>
              <a:t> корни иерархии включения!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Набором всех элементов, содержащихся в документе, задается его структура и определяются все иерархическое соотношения. Плоская модель данных превращается с использованием элементов в сложную иерархическую систему со множеством возможных связей между элементами. 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того, чтобы включить в документ символ, используемый для определения каких-либо конструкций языка (например, символ угловой скобки) и не вызвать при этом ошибок в процессе разбора такого документа, нужно использовать его специальный символьный либо числовой идентификатор. Например, &amp;lt; , &amp;gt; &amp;quot; или &amp;#036;(десятичная форма записи), &amp;#x1a (шестнадцатеричная) и т.д. Строковые обозначения спецсиволов могут определяться в XML документе при помощи компонентов (entity), о чем мы еще поговорим немного позже.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Директивы анализатора</a:t>
            </a:r>
            <a:endParaRPr lang="ru-RU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Инструкции, предназначенные для анализаторов языка, описываются в XML документе при помощи специальных тэгов - 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 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;. Программа клиента использует эти инструкции для управления процессом разбора документа. Наиболее часто инструкции используются при определении типа документа (например, &lt;? Xml version=¦1.0¦?&gt;) или создании пространства имен[11].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типа документа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задать область документа, которую при разборе анализатор будет рассматривать как простой текст, игнорируя любые инструкции и специальные символы, но, в отличии от комментариев, иметь возможность использовать их в приложении, необходимо использовать тэги &lt;![CDATA] и ]]&gt;. Внутри этого блока можно помещать любую информацию, которая может понадобится программе- клиенту для выполнения каких-либо действий (в область CDATA, можно помещать, например, инструкции JavaScript). Естественно, надо следить за тем, чтобы в области, ограниченной этими тэгами не было последовательности символов ]].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-документе с описанием планет элемент 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используется и как имя планеты, и как имя луны. Ссылки на 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будут неоднозначны ‑ два одинаковых имени несут разную смысловую нагрузку. Для устранения неоднозначности и обеспечения семантической уникальность элемента предназначены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пространства имён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связать элемент с пространством имён, используется специальный 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Обычно для идентификатора пространства имён используют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унифицированный идентификатор ресурса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Resource Identifier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чтобы уменьшить риск совпадения идентификаторов в разных документах</a:t>
            </a:r>
            <a:r>
              <a:rPr lang="en-US" dirty="0" smtClean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089" y="1777972"/>
            <a:ext cx="7070636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315810" y="3536923"/>
            <a:ext cx="4800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4723871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225653" y="179389"/>
            <a:ext cx="4764881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96466" y="836614"/>
            <a:ext cx="9694069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9817433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900" y="762000"/>
            <a:ext cx="9686925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305420" y="2176486"/>
            <a:ext cx="54864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5810" y="3425419"/>
            <a:ext cx="6469405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12659404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089" y="1777972"/>
            <a:ext cx="7070636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315810" y="3536923"/>
            <a:ext cx="4800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9817433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900" y="762000"/>
            <a:ext cx="9686925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305420" y="2176486"/>
            <a:ext cx="54864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5810" y="3425419"/>
            <a:ext cx="6469405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67618466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4723871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225653" y="179389"/>
            <a:ext cx="4764881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96466" y="836614"/>
            <a:ext cx="9694069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1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3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xml/xml_attribute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schools.com/xml/default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xml/xml_doctypes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s.com/xml/xml_dtd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3schools.com/xml/xml_schema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" TargetMode="External"/><Relationship Id="rId4" Type="http://schemas.openxmlformats.org/officeDocument/2006/relationships/hyperlink" Target="http://javascript.ru/unsorted/w3c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w3schools.com/xml/xml_xpath.as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simple.xml" TargetMode="External"/><Relationship Id="rId4" Type="http://schemas.openxmlformats.org/officeDocument/2006/relationships/hyperlink" Target="http://www.w3schools.com/xml/simplexsl.xml" TargetMode="External"/><Relationship Id="rId5" Type="http://schemas.openxmlformats.org/officeDocument/2006/relationships/hyperlink" Target="http://www.w3schools.com/xml/xml_xsl.asp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ru-ru/library/system.xml.linq.extensions_methods(v=vs.100).aspx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web.ru/HDOM/hdom-first.php" TargetMode="External"/><Relationship Id="rId4" Type="http://schemas.openxmlformats.org/officeDocument/2006/relationships/hyperlink" Target="http://www.w3.org/" TargetMode="External"/><Relationship Id="rId5" Type="http://schemas.openxmlformats.org/officeDocument/2006/relationships/hyperlink" Target="http://professorweb.ru/my/LINQ/linq_xml/level5/linq_to_xml_index.ph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denet.ru/webmast/xm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3257550" y="3536924"/>
            <a:ext cx="6257925" cy="15684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БГУ, ММФ, кафедра веб-технологий и компьютерного моделирования</a:t>
            </a:r>
          </a:p>
          <a:p>
            <a:pPr marL="0" indent="0">
              <a:buNone/>
            </a:pPr>
            <a:r>
              <a:rPr lang="ru-RU" sz="2000" dirty="0" smtClean="0"/>
              <a:t>Автор: Кравчук Анжелика Ивановна</a:t>
            </a:r>
            <a:endParaRPr lang="en-US" sz="2000" dirty="0" smtClean="0"/>
          </a:p>
        </p:txBody>
      </p:sp>
      <p:sp>
        <p:nvSpPr>
          <p:cNvPr id="4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XML</a:t>
            </a:r>
            <a:r>
              <a:rPr lang="ru-RU" b="1" dirty="0" smtClean="0"/>
              <a:t> и основные технологии </a:t>
            </a:r>
            <a:r>
              <a:rPr lang="en-US" b="1" dirty="0" smtClean="0"/>
              <a:t>.NET Framework XML 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Корневой элемент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524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В XML-документе всегда должен быть единственный элемент, называемый </a:t>
            </a:r>
            <a:r>
              <a:rPr lang="ru-RU" i="1" dirty="0" smtClean="0"/>
              <a:t>корневым,</a:t>
            </a:r>
            <a:r>
              <a:rPr lang="ru-RU" dirty="0" smtClean="0"/>
              <a:t> </a:t>
            </a:r>
            <a:r>
              <a:rPr lang="ru-RU" dirty="0"/>
              <a:t>с него программы-анализаторы начинают просмотр документа</a:t>
            </a:r>
            <a:endParaRPr lang="ru-RU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42900" y="2456528"/>
            <a:ext cx="7286625" cy="3715672"/>
            <a:chOff x="287740" y="2667000"/>
            <a:chExt cx="6722660" cy="3886200"/>
          </a:xfrm>
        </p:grpSpPr>
        <p:sp>
          <p:nvSpPr>
            <p:cNvPr id="8" name="Блок-схема: документ 7"/>
            <p:cNvSpPr/>
            <p:nvPr/>
          </p:nvSpPr>
          <p:spPr bwMode="auto">
            <a:xfrm>
              <a:off x="287740" y="2667000"/>
              <a:ext cx="6722660" cy="38862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93" y="2727737"/>
              <a:ext cx="3558371" cy="342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72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Синтаксис </a:t>
            </a:r>
            <a:r>
              <a:rPr lang="ru-RU" b="1" dirty="0" smtClean="0"/>
              <a:t>имен </a:t>
            </a:r>
            <a:r>
              <a:rPr lang="ru-RU" b="1" dirty="0"/>
              <a:t>элемента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447800"/>
            <a:ext cx="9686925" cy="2286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/>
              <a:t>чувствительны к </a:t>
            </a:r>
            <a:r>
              <a:rPr lang="ru-RU" dirty="0" smtClean="0"/>
              <a:t>регистру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/>
              <a:t>могут содержать буквы, цифры, дефисы (-), символы подчеркивания (_), двоеточия (:) и точки </a:t>
            </a:r>
            <a:r>
              <a:rPr lang="ru-RU" dirty="0" smtClean="0"/>
              <a:t>(.)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/>
              <a:t>должны начинаться только с буквы или символа </a:t>
            </a:r>
            <a:r>
              <a:rPr lang="ru-RU" dirty="0" smtClean="0"/>
              <a:t>подчеркивания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имена</a:t>
            </a:r>
            <a:r>
              <a:rPr lang="ru-RU" dirty="0"/>
              <a:t>, начинающиеся с </a:t>
            </a:r>
            <a:r>
              <a:rPr lang="en-US" dirty="0"/>
              <a:t>xml </a:t>
            </a:r>
            <a:r>
              <a:rPr lang="ru-RU" dirty="0"/>
              <a:t>(вне зависимости от регистра), зарезервированы для нужд </a:t>
            </a:r>
            <a:r>
              <a:rPr lang="en-US" dirty="0"/>
              <a:t>XML</a:t>
            </a:r>
            <a:endParaRPr lang="ru-RU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342900" y="3886200"/>
            <a:ext cx="6801703" cy="2286000"/>
            <a:chOff x="304800" y="3886200"/>
            <a:chExt cx="6045958" cy="2286000"/>
          </a:xfrm>
        </p:grpSpPr>
        <p:sp>
          <p:nvSpPr>
            <p:cNvPr id="7" name="Блок-схема: документ 6"/>
            <p:cNvSpPr/>
            <p:nvPr/>
          </p:nvSpPr>
          <p:spPr bwMode="auto">
            <a:xfrm>
              <a:off x="304800" y="3886200"/>
              <a:ext cx="6045958" cy="22860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4038600"/>
              <a:ext cx="5071533" cy="1558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67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Специальные символы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3200400"/>
            <a:ext cx="9686925" cy="2286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7800" lvl="0">
              <a:buNone/>
            </a:pPr>
            <a:r>
              <a:rPr lang="ru-RU" dirty="0"/>
              <a:t>&amp;</a:t>
            </a:r>
            <a:r>
              <a:rPr lang="ru-RU" dirty="0" err="1"/>
              <a:t>amp</a:t>
            </a:r>
            <a:r>
              <a:rPr lang="ru-RU" dirty="0"/>
              <a:t>; ‑ символ &amp;</a:t>
            </a:r>
          </a:p>
          <a:p>
            <a:pPr marL="177800" lvl="0">
              <a:buNone/>
            </a:pPr>
            <a:r>
              <a:rPr lang="ru-RU" dirty="0"/>
              <a:t>&amp;</a:t>
            </a:r>
            <a:r>
              <a:rPr lang="ru-RU" dirty="0" err="1"/>
              <a:t>lt</a:t>
            </a:r>
            <a:r>
              <a:rPr lang="ru-RU" dirty="0"/>
              <a:t>; ‑ символ &lt;</a:t>
            </a:r>
          </a:p>
          <a:p>
            <a:pPr marL="177800" lvl="0">
              <a:buNone/>
            </a:pPr>
            <a:r>
              <a:rPr lang="ru-RU" dirty="0"/>
              <a:t>&amp;</a:t>
            </a:r>
            <a:r>
              <a:rPr lang="ru-RU" dirty="0" err="1"/>
              <a:t>gt</a:t>
            </a:r>
            <a:r>
              <a:rPr lang="ru-RU" dirty="0"/>
              <a:t>; ‑ символ &gt;</a:t>
            </a:r>
          </a:p>
          <a:p>
            <a:pPr marL="177800" lvl="0">
              <a:buNone/>
            </a:pPr>
            <a:r>
              <a:rPr lang="ru-RU" dirty="0"/>
              <a:t>&amp;</a:t>
            </a:r>
            <a:r>
              <a:rPr lang="ru-RU" dirty="0" err="1"/>
              <a:t>quot</a:t>
            </a:r>
            <a:r>
              <a:rPr lang="ru-RU" dirty="0"/>
              <a:t>; ‑ символ "</a:t>
            </a:r>
          </a:p>
          <a:p>
            <a:pPr marL="177800" lvl="0">
              <a:buNone/>
            </a:pPr>
            <a:r>
              <a:rPr lang="ru-RU" dirty="0"/>
              <a:t>&amp;</a:t>
            </a:r>
            <a:r>
              <a:rPr lang="ru-RU" dirty="0" err="1"/>
              <a:t>apos</a:t>
            </a:r>
            <a:r>
              <a:rPr lang="ru-RU" dirty="0"/>
              <a:t>; ‑ символ '</a:t>
            </a:r>
          </a:p>
          <a:p>
            <a:pPr marL="177800" lvl="0">
              <a:buNone/>
            </a:pPr>
            <a:r>
              <a:rPr lang="ru-RU" dirty="0"/>
              <a:t>&amp;#</a:t>
            </a:r>
            <a:r>
              <a:rPr lang="ru-RU" i="1" dirty="0"/>
              <a:t>int</a:t>
            </a:r>
            <a:r>
              <a:rPr lang="ru-RU" dirty="0"/>
              <a:t>; ‑ </a:t>
            </a:r>
            <a:r>
              <a:rPr lang="en-US" dirty="0"/>
              <a:t>Unicode</a:t>
            </a:r>
            <a:r>
              <a:rPr lang="ru-RU" dirty="0"/>
              <a:t>-символ с десятичным кодом </a:t>
            </a:r>
            <a:r>
              <a:rPr lang="ru-RU" i="1" dirty="0"/>
              <a:t>int</a:t>
            </a:r>
            <a:endParaRPr lang="ru-RU" dirty="0"/>
          </a:p>
          <a:p>
            <a:pPr marL="177800" lvl="0">
              <a:buNone/>
            </a:pPr>
            <a:r>
              <a:rPr lang="ru-RU" dirty="0"/>
              <a:t>&amp;#</a:t>
            </a:r>
            <a:r>
              <a:rPr lang="ru-RU" dirty="0" err="1"/>
              <a:t>x</a:t>
            </a:r>
            <a:r>
              <a:rPr lang="ru-RU" i="1" dirty="0" err="1"/>
              <a:t>hex</a:t>
            </a:r>
            <a:r>
              <a:rPr lang="ru-RU" dirty="0"/>
              <a:t>; ‑ </a:t>
            </a:r>
            <a:r>
              <a:rPr lang="en-US" dirty="0"/>
              <a:t>Unicode</a:t>
            </a:r>
            <a:r>
              <a:rPr lang="ru-RU" dirty="0"/>
              <a:t>-символ с шестнадцатеричным кодом </a:t>
            </a:r>
            <a:r>
              <a:rPr lang="ru-RU" i="1" dirty="0" err="1"/>
              <a:t>hex</a:t>
            </a:r>
            <a:endParaRPr lang="ru-RU" i="1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6764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Для того, чтобы включить в документ символ, используемый для определения каких-либо конструкций языка (например, символ угловой скобки) и не вызвать при этом ошибок в процессе разбора такого документа, нужно использовать его специальный символьный либо числовой идентификатор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4516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28613" y="762000"/>
            <a:ext cx="968692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b="1" dirty="0"/>
              <a:t>Атрибуты </a:t>
            </a:r>
            <a:r>
              <a:rPr lang="ru-RU" b="1" dirty="0" smtClean="0"/>
              <a:t>элемента - </a:t>
            </a:r>
            <a:r>
              <a:rPr lang="ru-RU" dirty="0"/>
              <a:t>параметры, уточняющие его характеристики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4478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buNone/>
            </a:pPr>
            <a:r>
              <a:rPr lang="ru-RU" dirty="0"/>
              <a:t>Любой </a:t>
            </a:r>
            <a:r>
              <a:rPr lang="en-US" dirty="0"/>
              <a:t>XML</a:t>
            </a:r>
            <a:r>
              <a:rPr lang="ru-RU" dirty="0"/>
              <a:t>-элемент может содержать один или несколько </a:t>
            </a:r>
            <a:r>
              <a:rPr lang="ru-RU" i="1" dirty="0"/>
              <a:t>атрибутов</a:t>
            </a:r>
            <a:r>
              <a:rPr lang="ru-RU" dirty="0"/>
              <a:t>, записываемых в открывающем теге</a:t>
            </a:r>
            <a:endParaRPr lang="ru-RU" i="1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2514600"/>
            <a:ext cx="9686925" cy="2057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elements-with-attributes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one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attr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value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/&gt;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several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first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1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second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2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third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3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/&gt;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apos_quote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case1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John's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case2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He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said:"Hello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, world!"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/&gt;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elements-with-attributes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solidFill>
                <a:srgbClr val="0000FF"/>
              </a:solidFill>
              <a:latin typeface="Consolas" pitchFamily="49" charset="0"/>
              <a:ea typeface="MS Mincho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" y="4800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http://www.w3schools.com/xml/</a:t>
            </a:r>
            <a:r>
              <a:rPr lang="en-US" dirty="0" smtClean="0">
                <a:hlinkClick r:id="rId2"/>
              </a:rPr>
              <a:t>xml_attributes.asp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dirty="0"/>
              <a:t>Особые части </a:t>
            </a:r>
            <a:r>
              <a:rPr lang="en-US" b="1" dirty="0"/>
              <a:t>XML-</a:t>
            </a:r>
            <a:r>
              <a:rPr lang="ru-RU" b="1" dirty="0"/>
              <a:t>документа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6002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buNone/>
            </a:pPr>
            <a:r>
              <a:rPr lang="ru-RU" dirty="0"/>
              <a:t>Кроме элементов, XML-документ может </a:t>
            </a:r>
            <a:r>
              <a:rPr lang="ru-RU" dirty="0" smtClean="0"/>
              <a:t>содержать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XML-декларацию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комментарии</a:t>
            </a: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инструкции </a:t>
            </a:r>
            <a:r>
              <a:rPr lang="ru-RU" dirty="0"/>
              <a:t>по </a:t>
            </a:r>
            <a:r>
              <a:rPr lang="ru-RU" dirty="0" smtClean="0"/>
              <a:t>обработке (директивы анализатора)</a:t>
            </a: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секции </a:t>
            </a:r>
            <a:r>
              <a:rPr lang="ru-RU" dirty="0"/>
              <a:t>CDATA</a:t>
            </a:r>
          </a:p>
        </p:txBody>
      </p:sp>
    </p:spTree>
    <p:extLst>
      <p:ext uri="{BB962C8B-B14F-4D97-AF65-F5344CB8AC3E}">
        <p14:creationId xmlns:p14="http://schemas.microsoft.com/office/powerpoint/2010/main" val="11061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ru-RU" b="1" dirty="0" smtClean="0"/>
              <a:t>Инструкции по обработке (директивы анализатора)</a:t>
            </a:r>
            <a:endParaRPr lang="ru-RU" b="1" dirty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15240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Инструкции, предназначенные для анализаторов языка, описываются в XML документе при помощи специальных тэгов - </a:t>
            </a:r>
            <a:r>
              <a:rPr lang="ru-RU" dirty="0">
                <a:solidFill>
                  <a:srgbClr val="0000FF"/>
                </a:solidFill>
                <a:ea typeface="MS Mincho"/>
                <a:cs typeface="Courier New"/>
              </a:rPr>
              <a:t>&lt;?</a:t>
            </a:r>
            <a:r>
              <a:rPr lang="ru-RU" dirty="0">
                <a:solidFill>
                  <a:srgbClr val="000000"/>
                </a:solidFill>
                <a:ea typeface="MS Mincho"/>
              </a:rPr>
              <a:t> и </a:t>
            </a:r>
            <a:r>
              <a:rPr lang="ru-RU" dirty="0" smtClean="0">
                <a:solidFill>
                  <a:srgbClr val="0000FF"/>
                </a:solidFill>
                <a:ea typeface="MS Mincho"/>
                <a:cs typeface="Courier New"/>
              </a:rPr>
              <a:t>?&gt;</a:t>
            </a:r>
            <a:r>
              <a:rPr lang="ru-RU" dirty="0" smtClean="0"/>
              <a:t>. </a:t>
            </a:r>
            <a:r>
              <a:rPr lang="ru-RU" dirty="0"/>
              <a:t>Программа клиента использует эти инструкции для управления процессом разбора </a:t>
            </a:r>
            <a:r>
              <a:rPr lang="ru-RU" dirty="0" smtClean="0"/>
              <a:t>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5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42901" y="2096828"/>
            <a:ext cx="9686925" cy="2133600"/>
            <a:chOff x="287740" y="3657600"/>
            <a:chExt cx="8615149" cy="2133600"/>
          </a:xfrm>
        </p:grpSpPr>
        <p:sp>
          <p:nvSpPr>
            <p:cNvPr id="6" name="Блок-схема: документ 5"/>
            <p:cNvSpPr/>
            <p:nvPr/>
          </p:nvSpPr>
          <p:spPr bwMode="auto">
            <a:xfrm>
              <a:off x="292289" y="3657600"/>
              <a:ext cx="8610600" cy="8382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&lt;?</a:t>
              </a:r>
              <a:r>
                <a:rPr lang="en-US" sz="1600" dirty="0">
                  <a:solidFill>
                    <a:srgbClr val="A31515"/>
                  </a:solidFill>
                  <a:latin typeface="Consolas"/>
                  <a:ea typeface="MS Mincho"/>
                </a:rPr>
                <a:t>xml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nsolas"/>
                  <a:ea typeface="MS Mincho"/>
                </a:rPr>
                <a:t>version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=</a:t>
              </a:r>
              <a:r>
                <a:rPr lang="en-US" sz="1600" dirty="0">
                  <a:latin typeface="Consolas"/>
                  <a:ea typeface="MS Mincho"/>
                </a:rPr>
                <a:t>"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1.0</a:t>
              </a:r>
              <a:r>
                <a:rPr lang="en-US" sz="1600" dirty="0">
                  <a:latin typeface="Consolas"/>
                  <a:ea typeface="MS Mincho"/>
                </a:rPr>
                <a:t>"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nsolas"/>
                  <a:ea typeface="MS Mincho"/>
                </a:rPr>
                <a:t>encoding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=</a:t>
              </a:r>
              <a:r>
                <a:rPr lang="en-US" sz="1600" dirty="0">
                  <a:latin typeface="Consolas"/>
                  <a:ea typeface="MS Mincho"/>
                </a:rPr>
                <a:t>"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utf-8</a:t>
              </a:r>
              <a:r>
                <a:rPr lang="en-US" sz="1600" dirty="0">
                  <a:latin typeface="Consolas"/>
                  <a:ea typeface="MS Mincho"/>
                </a:rPr>
                <a:t>"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nsolas"/>
                  <a:ea typeface="MS Mincho"/>
                </a:rPr>
                <a:t>standalone</a:t>
              </a:r>
              <a:r>
                <a:rPr lang="en-US" sz="1600" dirty="0" smtClean="0">
                  <a:solidFill>
                    <a:srgbClr val="0000FF"/>
                  </a:solidFill>
                  <a:latin typeface="Consolas"/>
                  <a:ea typeface="MS Mincho"/>
                </a:rPr>
                <a:t>=</a:t>
              </a:r>
              <a:r>
                <a:rPr lang="en-US" sz="1600" dirty="0" smtClean="0">
                  <a:latin typeface="Consolas"/>
                  <a:ea typeface="MS Mincho"/>
                </a:rPr>
                <a:t>"</a:t>
              </a:r>
              <a:r>
                <a:rPr lang="en-US" sz="1600" dirty="0" smtClean="0">
                  <a:solidFill>
                    <a:srgbClr val="0000FF"/>
                  </a:solidFill>
                  <a:latin typeface="Consolas"/>
                  <a:ea typeface="MS Mincho"/>
                </a:rPr>
                <a:t>no</a:t>
              </a:r>
              <a:r>
                <a:rPr lang="en-US" sz="1600" dirty="0" smtClean="0">
                  <a:latin typeface="Consolas"/>
                  <a:ea typeface="MS Mincho"/>
                </a:rPr>
                <a:t>"</a:t>
              </a:r>
              <a:r>
                <a:rPr lang="en-US" sz="1600" dirty="0" smtClean="0">
                  <a:solidFill>
                    <a:srgbClr val="0000FF"/>
                  </a:solidFill>
                  <a:latin typeface="Consolas"/>
                  <a:ea typeface="MS Mincho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ea typeface="MS Mincho"/>
                </a:rPr>
                <a:t>?&gt;</a:t>
              </a:r>
              <a:endParaRPr lang="ru-RU" sz="1600" dirty="0" err="1" smtClean="0"/>
            </a:p>
          </p:txBody>
        </p:sp>
        <p:pic>
          <p:nvPicPr>
            <p:cNvPr id="10" name="Content Placeholder 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726322">
              <a:off x="777253" y="4487130"/>
              <a:ext cx="1009289" cy="208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Скругленный прямоугольник 7"/>
            <p:cNvSpPr/>
            <p:nvPr/>
          </p:nvSpPr>
          <p:spPr bwMode="auto">
            <a:xfrm>
              <a:off x="287740" y="4941627"/>
              <a:ext cx="1765111" cy="849573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dirty="0" smtClean="0"/>
                <a:t>используемая версия </a:t>
              </a:r>
              <a:r>
                <a:rPr lang="ru-RU" dirty="0"/>
                <a:t>XML</a:t>
              </a:r>
            </a:p>
          </p:txBody>
        </p:sp>
        <p:sp>
          <p:nvSpPr>
            <p:cNvPr id="12" name="Скругленный прямоугольник 11"/>
            <p:cNvSpPr/>
            <p:nvPr/>
          </p:nvSpPr>
          <p:spPr bwMode="auto">
            <a:xfrm>
              <a:off x="2362200" y="4941628"/>
              <a:ext cx="1905000" cy="8495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dirty="0" smtClean="0"/>
                <a:t>кодировка </a:t>
              </a:r>
              <a:r>
                <a:rPr lang="ru-RU" dirty="0"/>
                <a:t>XML-документа</a:t>
              </a:r>
            </a:p>
          </p:txBody>
        </p:sp>
        <p:sp>
          <p:nvSpPr>
            <p:cNvPr id="13" name="Скругленный прямоугольник 12"/>
            <p:cNvSpPr/>
            <p:nvPr/>
          </p:nvSpPr>
          <p:spPr bwMode="auto">
            <a:xfrm>
              <a:off x="4604413" y="4941628"/>
              <a:ext cx="2133600" cy="8495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dirty="0"/>
                <a:t>наличие внешних зависимостей</a:t>
              </a:r>
            </a:p>
          </p:txBody>
        </p:sp>
        <p:pic>
          <p:nvPicPr>
            <p:cNvPr id="14" name="Content Placeholder 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726322">
              <a:off x="2631394" y="4492817"/>
              <a:ext cx="1009289" cy="208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Content Placeholder 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726322">
              <a:off x="4780701" y="4487132"/>
              <a:ext cx="1009289" cy="208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Скругленный прямоугольник 15"/>
          <p:cNvSpPr/>
          <p:nvPr/>
        </p:nvSpPr>
        <p:spPr bwMode="auto">
          <a:xfrm>
            <a:off x="342900" y="6858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Любой XML- документ должен всегда начинаться с инструкции &lt;?</a:t>
            </a:r>
            <a:r>
              <a:rPr lang="ru-RU" dirty="0" err="1"/>
              <a:t>xml</a:t>
            </a:r>
            <a:r>
              <a:rPr lang="ru-RU" dirty="0"/>
              <a:t>?&gt;, внутри которой также можно задавать номер версии языка, номер кодовой страницы и другие параметры, необходимые программе-анализатору в процессе разбора документа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5257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dirty="0">
                <a:solidFill>
                  <a:schemeClr val="bg1"/>
                </a:solidFill>
                <a:ea typeface="MS Mincho"/>
              </a:rPr>
              <a:t>Комментарии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Блок-схема: документ 6"/>
          <p:cNvSpPr/>
          <p:nvPr/>
        </p:nvSpPr>
        <p:spPr bwMode="auto">
          <a:xfrm>
            <a:off x="319869" y="2438400"/>
            <a:ext cx="9709956" cy="838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dirty="0" smtClean="0">
                <a:solidFill>
                  <a:srgbClr val="0000FF"/>
                </a:solidFill>
                <a:latin typeface="Consolas"/>
                <a:ea typeface="MS Mincho"/>
              </a:rPr>
              <a:t>&lt;!--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MS Mincho"/>
              </a:rPr>
              <a:t> </a:t>
            </a:r>
            <a:r>
              <a:rPr lang="ru-RU" sz="1600" dirty="0">
                <a:solidFill>
                  <a:srgbClr val="006400"/>
                </a:solidFill>
                <a:latin typeface="Consolas"/>
              </a:rPr>
              <a:t>Комментарии пропускаются анализатором и поэтому при разборе структуры документа в качестве значащей информации не </a:t>
            </a:r>
            <a:r>
              <a:rPr lang="ru-RU" sz="1600" dirty="0" smtClean="0">
                <a:solidFill>
                  <a:srgbClr val="006400"/>
                </a:solidFill>
                <a:latin typeface="Consolas"/>
              </a:rPr>
              <a:t>рассматриваются</a:t>
            </a:r>
            <a:r>
              <a:rPr lang="ru-RU" b="1" dirty="0" smtClean="0">
                <a:solidFill>
                  <a:srgbClr val="0000FF"/>
                </a:solidFill>
                <a:latin typeface="Consolas"/>
                <a:ea typeface="MS Mincho"/>
              </a:rPr>
              <a:t>--&gt;</a:t>
            </a:r>
            <a:endParaRPr lang="ru-RU" b="1" dirty="0">
              <a:latin typeface="Times New Roman"/>
              <a:ea typeface="MS Mincho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19869" y="1524000"/>
            <a:ext cx="9709956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ea typeface="MS Mincho"/>
              </a:rPr>
              <a:t>Комментарии размещаются в любом месте документа и записываются в обрамлении </a:t>
            </a:r>
            <a:r>
              <a:rPr lang="ru-RU" dirty="0">
                <a:solidFill>
                  <a:srgbClr val="0000FF"/>
                </a:solidFill>
                <a:ea typeface="MS Mincho"/>
                <a:cs typeface="Courier New"/>
              </a:rPr>
              <a:t>&lt;!--</a:t>
            </a:r>
            <a:r>
              <a:rPr lang="ru-RU" dirty="0">
                <a:solidFill>
                  <a:srgbClr val="000000"/>
                </a:solidFill>
                <a:ea typeface="MS Mincho"/>
              </a:rPr>
              <a:t> и </a:t>
            </a:r>
            <a:r>
              <a:rPr lang="ru-RU" dirty="0">
                <a:solidFill>
                  <a:srgbClr val="0000FF"/>
                </a:solidFill>
                <a:ea typeface="MS Mincho"/>
                <a:cs typeface="Courier New"/>
              </a:rPr>
              <a:t>--&gt;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85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ru-RU" b="1" dirty="0" smtClean="0">
                <a:solidFill>
                  <a:schemeClr val="bg1"/>
                </a:solidFill>
                <a:ea typeface="MS Mincho"/>
              </a:rPr>
              <a:t>Секция </a:t>
            </a:r>
            <a:r>
              <a:rPr lang="ru-RU" b="1" dirty="0">
                <a:solidFill>
                  <a:schemeClr val="bg1"/>
                </a:solidFill>
                <a:ea typeface="MS Mincho"/>
                <a:cs typeface="Courier New"/>
              </a:rPr>
              <a:t>CDATA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85763" y="1600200"/>
            <a:ext cx="9624870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Чтобы задать область документа, которую при разборе анализатор будет рассматривать как простой текст, игнорируя любые инструкции и специальные символы, но, в отличии от комментариев, иметь возможность использовать их в приложении, необходимо использовать тэги &lt;![CDATA] и ]]&gt;. Внутри этого блока можно помещать любую информацию, которая может понадобится программе- клиенту для выполнения каких-либо действий (в область CDATA, можно помещать, например, инструкции </a:t>
            </a:r>
            <a:r>
              <a:rPr lang="ru-RU" dirty="0" err="1"/>
              <a:t>JavaScript</a:t>
            </a:r>
            <a:r>
              <a:rPr lang="ru-RU" dirty="0" smtClean="0"/>
              <a:t>).</a:t>
            </a:r>
          </a:p>
          <a:p>
            <a:pPr algn="just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a typeface="MS Mincho"/>
              </a:rPr>
              <a:t>Секция </a:t>
            </a:r>
            <a:r>
              <a:rPr lang="ru-RU" dirty="0">
                <a:solidFill>
                  <a:srgbClr val="0000FF"/>
                </a:solidFill>
                <a:ea typeface="MS Mincho"/>
                <a:cs typeface="Courier New"/>
              </a:rPr>
              <a:t>CDATA</a:t>
            </a:r>
            <a:r>
              <a:rPr lang="ru-RU" dirty="0">
                <a:solidFill>
                  <a:srgbClr val="000000"/>
                </a:solidFill>
                <a:ea typeface="MS Mincho"/>
              </a:rPr>
              <a:t> начинается со строки </a:t>
            </a:r>
            <a:r>
              <a:rPr lang="ru-RU" b="1" dirty="0">
                <a:solidFill>
                  <a:srgbClr val="0000FF"/>
                </a:solidFill>
                <a:ea typeface="MS Mincho"/>
                <a:cs typeface="Courier New"/>
              </a:rPr>
              <a:t>&lt;![CDATA[</a:t>
            </a:r>
            <a:r>
              <a:rPr lang="ru-RU" b="1" dirty="0">
                <a:solidFill>
                  <a:srgbClr val="000000"/>
                </a:solidFill>
                <a:ea typeface="MS Mincho"/>
              </a:rPr>
              <a:t> </a:t>
            </a:r>
            <a:r>
              <a:rPr lang="ru-RU" dirty="0">
                <a:solidFill>
                  <a:srgbClr val="000000"/>
                </a:solidFill>
                <a:ea typeface="MS Mincho"/>
              </a:rPr>
              <a:t>и заканчивается строкой </a:t>
            </a:r>
            <a:r>
              <a:rPr lang="ru-RU" b="1" dirty="0" smtClean="0">
                <a:solidFill>
                  <a:srgbClr val="0000FF"/>
                </a:solidFill>
                <a:ea typeface="MS Mincho"/>
                <a:cs typeface="Courier New"/>
              </a:rPr>
              <a:t>]]&gt;</a:t>
            </a:r>
            <a:endParaRPr lang="ru-RU" b="1" dirty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54735" y="4419600"/>
            <a:ext cx="9686925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example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&lt;![CDATA[</a:t>
            </a:r>
            <a:r>
              <a:rPr lang="en-US" sz="1600" b="1" dirty="0">
                <a:solidFill>
                  <a:srgbClr val="808080"/>
                </a:solidFill>
                <a:latin typeface="Consolas" pitchFamily="49" charset="0"/>
                <a:ea typeface="MS Mincho"/>
                <a:cs typeface="Consolas" pitchFamily="49" charset="0"/>
              </a:rPr>
              <a:t> &lt;</a:t>
            </a:r>
            <a:r>
              <a:rPr lang="en-US" sz="1600" b="1" dirty="0" err="1">
                <a:solidFill>
                  <a:srgbClr val="808080"/>
                </a:solidFill>
                <a:latin typeface="Consolas" pitchFamily="49" charset="0"/>
                <a:ea typeface="MS Mincho"/>
                <a:cs typeface="Consolas" pitchFamily="49" charset="0"/>
              </a:rPr>
              <a:t>aaa</a:t>
            </a:r>
            <a:r>
              <a:rPr lang="en-US" sz="1600" b="1" dirty="0">
                <a:solidFill>
                  <a:srgbClr val="808080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r>
              <a:rPr lang="en-US" sz="1600" b="1" dirty="0" err="1">
                <a:solidFill>
                  <a:srgbClr val="808080"/>
                </a:solidFill>
                <a:latin typeface="Consolas" pitchFamily="49" charset="0"/>
                <a:ea typeface="MS Mincho"/>
                <a:cs typeface="Consolas" pitchFamily="49" charset="0"/>
              </a:rPr>
              <a:t>bb&amp;cc</a:t>
            </a:r>
            <a:r>
              <a:rPr lang="en-US" sz="1600" b="1" dirty="0">
                <a:solidFill>
                  <a:srgbClr val="808080"/>
                </a:solidFill>
                <a:latin typeface="Consolas" pitchFamily="49" charset="0"/>
                <a:ea typeface="MS Mincho"/>
                <a:cs typeface="Consolas" pitchFamily="49" charset="0"/>
              </a:rPr>
              <a:t>&lt;&lt;&lt;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]]&gt;</a:t>
            </a:r>
            <a:endParaRPr lang="ru-RU" sz="1600" b="1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1200"/>
              </a:spcAft>
            </a:pPr>
            <a:r>
              <a:rPr lang="ru-RU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example</a:t>
            </a:r>
            <a:r>
              <a:rPr lang="ru-RU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effectLst/>
              <a:latin typeface="Consolas" pitchFamily="49" charset="0"/>
              <a:ea typeface="MS Mincho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42900" y="609601"/>
            <a:ext cx="9686925" cy="6172200"/>
            <a:chOff x="304800" y="609601"/>
            <a:chExt cx="8610600" cy="6172200"/>
          </a:xfrm>
        </p:grpSpPr>
        <p:sp>
          <p:nvSpPr>
            <p:cNvPr id="3" name="Блок-схема: документ 2"/>
            <p:cNvSpPr/>
            <p:nvPr/>
          </p:nvSpPr>
          <p:spPr bwMode="auto">
            <a:xfrm>
              <a:off x="304800" y="609601"/>
              <a:ext cx="8610600" cy="61722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732679"/>
              <a:ext cx="4876800" cy="5363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Скругленный прямоугольник 4"/>
          <p:cNvSpPr/>
          <p:nvPr/>
        </p:nvSpPr>
        <p:spPr bwMode="auto">
          <a:xfrm>
            <a:off x="5143500" y="914400"/>
            <a:ext cx="4543425" cy="132472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Правильно построенный документ </a:t>
            </a:r>
            <a:r>
              <a:rPr lang="ru-RU" dirty="0"/>
              <a:t>(</a:t>
            </a:r>
            <a:r>
              <a:rPr lang="ru-RU" dirty="0" err="1"/>
              <a:t>well-formed</a:t>
            </a:r>
            <a:r>
              <a:rPr lang="ru-RU" dirty="0"/>
              <a:t> </a:t>
            </a:r>
            <a:r>
              <a:rPr lang="ru-RU" dirty="0" err="1"/>
              <a:t>document</a:t>
            </a:r>
            <a:r>
              <a:rPr lang="ru-RU" dirty="0" smtClean="0"/>
              <a:t>)  - </a:t>
            </a:r>
            <a:r>
              <a:rPr lang="ru-RU" dirty="0"/>
              <a:t>XML-документ </a:t>
            </a:r>
            <a:r>
              <a:rPr lang="ru-RU" dirty="0" smtClean="0"/>
              <a:t>оформленный </a:t>
            </a:r>
            <a:r>
              <a:rPr lang="ru-RU" dirty="0"/>
              <a:t>по описанным выше правилам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805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/>
              <a:t>т</a:t>
            </a:r>
            <a:r>
              <a:rPr lang="ru-RU" dirty="0" smtClean="0"/>
              <a:t>акое XML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66700" y="609600"/>
            <a:ext cx="97631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ru-RU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  <a:r>
              <a:rPr lang="ru-RU" dirty="0"/>
              <a:t>, расширяемый язык разметки) – это способ описания структурированных данных, т.е. данных, которые обладают заданным набором семантических атрибутов и допускают иерархическое </a:t>
            </a:r>
            <a:r>
              <a:rPr lang="ru-RU" dirty="0" smtClean="0"/>
              <a:t>описание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XML-данные содержатся в </a:t>
            </a:r>
            <a:r>
              <a:rPr lang="ru-RU" i="1" dirty="0">
                <a:solidFill>
                  <a:schemeClr val="tx1"/>
                </a:solidFill>
              </a:rPr>
              <a:t>документе</a:t>
            </a:r>
            <a:r>
              <a:rPr lang="ru-RU" dirty="0">
                <a:solidFill>
                  <a:schemeClr val="tx1"/>
                </a:solidFill>
              </a:rPr>
              <a:t>, в роли которого может выступать файл, поток или другое хранилище информации, способное поддерживать текстовый формат.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66700" y="4267200"/>
            <a:ext cx="97631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ru-RU" dirty="0"/>
              <a:t>Язык </a:t>
            </a:r>
            <a:r>
              <a:rPr lang="en-US" dirty="0"/>
              <a:t>XML </a:t>
            </a:r>
            <a:r>
              <a:rPr lang="ru-RU" dirty="0" smtClean="0"/>
              <a:t>используется </a:t>
            </a:r>
            <a:r>
              <a:rPr lang="ru-RU" dirty="0"/>
              <a:t>в качестве средства для описания грамматики других языков и контроля за правильностью составления </a:t>
            </a:r>
            <a:r>
              <a:rPr lang="ru-RU" dirty="0" smtClean="0"/>
              <a:t>документов, не </a:t>
            </a:r>
            <a:r>
              <a:rPr lang="ru-RU" dirty="0"/>
              <a:t>содержит никаких тэгов, предназначенных для разметки, </a:t>
            </a:r>
            <a:r>
              <a:rPr lang="ru-RU" dirty="0" smtClean="0"/>
              <a:t>а просто </a:t>
            </a:r>
            <a:r>
              <a:rPr lang="ru-RU" dirty="0"/>
              <a:t>определяет порядок их создания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" y="3352800"/>
            <a:ext cx="97631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Язык </a:t>
            </a:r>
            <a:r>
              <a:rPr lang="en-US" dirty="0" smtClean="0"/>
              <a:t>XML </a:t>
            </a:r>
            <a:r>
              <a:rPr lang="ru-RU" dirty="0" smtClean="0"/>
              <a:t>разработан рабочей группой </a:t>
            </a:r>
            <a:r>
              <a:rPr lang="en-US" dirty="0" smtClean="0"/>
              <a:t>XML </a:t>
            </a:r>
            <a:r>
              <a:rPr lang="ru-RU" dirty="0" smtClean="0"/>
              <a:t>консорциума </a:t>
            </a:r>
            <a:r>
              <a:rPr lang="en-US" dirty="0" smtClean="0"/>
              <a:t>World Wide Web Consortium (Working Group XML W3C)</a:t>
            </a:r>
            <a:r>
              <a:rPr lang="ru-RU" dirty="0"/>
              <a:t> (1998)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7" name="Rounded Rectangle 4"/>
          <p:cNvSpPr/>
          <p:nvPr/>
        </p:nvSpPr>
        <p:spPr bwMode="auto">
          <a:xfrm>
            <a:off x="266700" y="2438400"/>
            <a:ext cx="97631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XML </a:t>
            </a:r>
            <a:r>
              <a:rPr lang="ru-RU" dirty="0" smtClean="0"/>
              <a:t>это </a:t>
            </a:r>
            <a:r>
              <a:rPr lang="ru-RU" dirty="0"/>
              <a:t>язык разметки, описывающий целый класс объектов данных, называемых XML- документами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" y="5410200"/>
            <a:ext cx="450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http://www.w3schools.com/xml/</a:t>
            </a:r>
            <a:r>
              <a:rPr lang="en-US" dirty="0" smtClean="0">
                <a:hlinkClick r:id="rId3"/>
              </a:rPr>
              <a:t>default.asp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создания </a:t>
            </a:r>
            <a:r>
              <a:rPr lang="en-US" dirty="0"/>
              <a:t>XML-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342900" y="762000"/>
            <a:ext cx="9686925" cy="449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В общем случае XML- документы должны удовлетворять следующим требованиям: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 заголовке документа помещается объявление XML, в котором указывается язык разметки документа, номер его версии и дополнительная информация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Каждый открывающий тэг, определяющий некоторую область данных в документе обязательно должен иметь своего закрывающего "напарника", т.е., в отличие от HTML, нельзя опускать закрывающие тэги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 XML учитывается регистр символов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Все значения атрибутов, используемых в определении тэгов, должны быть заключены в кавычки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Вложенность тэгов в XML строго контролируется, поэтому необходимо следить за порядком следования открывающих и закрывающих тэгов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Вся информация, располагающаяся между начальным и конечными тэгами, рассматривается в XML как данные и поэтому учитываются все символы форматирования ( т.е. пробелы, переводы строк, табуляции не игнорируются, как в HTML)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5410200"/>
            <a:ext cx="977265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Если XML- документ не нарушает приведенные правила, то он называется </a:t>
            </a:r>
            <a:r>
              <a:rPr lang="ru-RU" b="1" i="1" dirty="0" smtClean="0"/>
              <a:t>формально-правильным</a:t>
            </a:r>
            <a:r>
              <a:rPr lang="ru-RU" i="1" dirty="0" smtClean="0"/>
              <a:t> </a:t>
            </a:r>
            <a:r>
              <a:rPr lang="ru-RU" dirty="0"/>
              <a:t>(</a:t>
            </a:r>
            <a:r>
              <a:rPr lang="ru-RU" b="1" dirty="0" err="1"/>
              <a:t>well-formed</a:t>
            </a:r>
            <a:r>
              <a:rPr lang="ru-RU" dirty="0" smtClean="0"/>
              <a:t>)</a:t>
            </a:r>
            <a:r>
              <a:rPr lang="ru-RU" i="1" dirty="0"/>
              <a:t> </a:t>
            </a:r>
            <a:r>
              <a:rPr lang="ru-RU" dirty="0"/>
              <a:t>и все анализаторы, предназначенные для разбора XML- документов, смогут работать с ним корректно</a:t>
            </a:r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" y="6324600"/>
            <a:ext cx="744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http://www.w3schools.com/xml/</a:t>
            </a:r>
            <a:r>
              <a:rPr lang="en-US" dirty="0" smtClean="0">
                <a:hlinkClick r:id="rId2"/>
              </a:rPr>
              <a:t>xml_doctypes.asp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7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создания </a:t>
            </a:r>
            <a:r>
              <a:rPr lang="en-US" dirty="0"/>
              <a:t>XML-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266700" y="762000"/>
            <a:ext cx="9763125" cy="3352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Процесс обработки XML-документа состоит в следующем:</a:t>
            </a:r>
          </a:p>
          <a:p>
            <a:pPr marL="360363" indent="-360363" algn="just">
              <a:buFont typeface="Arial" pitchFamily="34" charset="0"/>
              <a:buChar char="•"/>
            </a:pPr>
            <a:r>
              <a:rPr lang="ru-RU" dirty="0" smtClean="0"/>
              <a:t>Текст XML-документа анализируется специальной программой, которая называется </a:t>
            </a:r>
            <a:r>
              <a:rPr lang="ru-RU" i="1" dirty="0" smtClean="0"/>
              <a:t>XML-</a:t>
            </a:r>
            <a:r>
              <a:rPr lang="ru-RU" b="1" i="1" dirty="0" smtClean="0"/>
              <a:t>процессором</a:t>
            </a:r>
            <a:r>
              <a:rPr lang="ru-RU" i="1" dirty="0" smtClean="0"/>
              <a:t> (анализатором, «</a:t>
            </a:r>
            <a:r>
              <a:rPr lang="ru-RU" i="1" dirty="0" err="1" smtClean="0"/>
              <a:t>парсером</a:t>
            </a:r>
            <a:r>
              <a:rPr lang="ru-RU" i="1" dirty="0" smtClean="0"/>
              <a:t>»)</a:t>
            </a:r>
            <a:r>
              <a:rPr lang="ru-RU" dirty="0" smtClean="0"/>
              <a:t>, который ничего не знает о семантике данных в документе, он только производит синтаксический разбор текста документа и проверяет его правильность с точки зрения правил XML</a:t>
            </a:r>
          </a:p>
          <a:p>
            <a:pPr marL="360363" indent="-360363" algn="just">
              <a:buFont typeface="Arial" pitchFamily="34" charset="0"/>
              <a:buChar char="•"/>
            </a:pPr>
            <a:r>
              <a:rPr lang="ru-RU" dirty="0" smtClean="0"/>
              <a:t>Если документ </a:t>
            </a:r>
            <a:r>
              <a:rPr lang="ru-RU" i="1" dirty="0" smtClean="0"/>
              <a:t>правильно оформлен</a:t>
            </a:r>
            <a:r>
              <a:rPr lang="ru-RU" dirty="0" smtClean="0"/>
              <a:t> (</a:t>
            </a:r>
            <a:r>
              <a:rPr lang="ru-RU" dirty="0" err="1" smtClean="0"/>
              <a:t>well-formed</a:t>
            </a:r>
            <a:r>
              <a:rPr lang="ru-RU" dirty="0" smtClean="0"/>
              <a:t>), то результаты разбора текста передаются XML-процессором прикладной программе, которая выполняет их содержательную (содержательную) обработку; если же документ оформлен неверно, т. е. содержит синтаксические ошибки, то XML-процессор должен сообщить о них пользователю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имен </a:t>
            </a:r>
            <a:r>
              <a:rPr lang="arn-CL" dirty="0"/>
              <a:t>XML </a:t>
            </a: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62198" y="1676400"/>
            <a:ext cx="9662615" cy="3124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&lt;!-- 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ea typeface="MS Mincho"/>
                <a:cs typeface="Consolas" pitchFamily="49" charset="0"/>
              </a:rPr>
              <a:t>фрагмент документа с планетами </a:t>
            </a: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--&gt;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http://astronomy.com/planet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Earth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http://astronomy.com/moon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 smtClean="0">
              <a:solidFill>
                <a:srgbClr val="0000FF"/>
              </a:solidFill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</a:t>
            </a: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period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units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days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27.321582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period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771901" y="4038600"/>
            <a:ext cx="6252911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идентификатора </a:t>
            </a:r>
            <a:r>
              <a:rPr lang="ru-RU" dirty="0"/>
              <a:t>пространства </a:t>
            </a:r>
            <a:r>
              <a:rPr lang="ru-RU" dirty="0" smtClean="0"/>
              <a:t>имен </a:t>
            </a:r>
            <a:r>
              <a:rPr lang="ru-RU" dirty="0"/>
              <a:t>используют унифицированный идентификатор ресурса (</a:t>
            </a:r>
            <a:r>
              <a:rPr lang="ru-RU" dirty="0" err="1"/>
              <a:t>Uniform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Identifier</a:t>
            </a:r>
            <a:r>
              <a:rPr lang="ru-RU" dirty="0"/>
              <a:t>, URI), чтобы уменьшить риск совпадения идентификаторов в разных документах</a:t>
            </a:r>
            <a:endParaRPr lang="ru-RU" dirty="0" smtClean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1" y="762000"/>
            <a:ext cx="9701211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Для устранения неоднозначности и обеспечения семантической </a:t>
            </a:r>
            <a:r>
              <a:rPr lang="ru-RU" dirty="0" smtClean="0"/>
              <a:t>уникальности </a:t>
            </a:r>
            <a:r>
              <a:rPr lang="ru-RU" dirty="0"/>
              <a:t>элемента предназначены пространства </a:t>
            </a:r>
            <a:r>
              <a:rPr lang="ru-RU" dirty="0" smtClean="0"/>
              <a:t>имен </a:t>
            </a:r>
            <a:r>
              <a:rPr lang="en-US" dirty="0"/>
              <a:t>XML</a:t>
            </a:r>
            <a:endParaRPr lang="ru-RU" dirty="0" err="1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62198" y="4038600"/>
            <a:ext cx="3214686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Специальный атрибут (атрибут имени) для связывания элемента </a:t>
            </a:r>
            <a:r>
              <a:rPr lang="ru-RU" dirty="0"/>
              <a:t>с пространством </a:t>
            </a:r>
            <a:r>
              <a:rPr lang="ru-RU" dirty="0" smtClean="0"/>
              <a:t>имен</a:t>
            </a: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726322">
            <a:off x="1316083" y="4015496"/>
            <a:ext cx="1289555" cy="29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715679">
            <a:off x="5732953" y="3995251"/>
            <a:ext cx="1373762" cy="31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362197" y="5410200"/>
            <a:ext cx="9696202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Пространство имен</a:t>
            </a:r>
            <a:r>
              <a:rPr lang="ru-RU" dirty="0"/>
              <a:t>, заданное у элемента атрибутом </a:t>
            </a:r>
            <a:r>
              <a:rPr lang="en-US" dirty="0" err="1"/>
              <a:t>xmlns</a:t>
            </a:r>
            <a:r>
              <a:rPr lang="ru-RU" dirty="0"/>
              <a:t>, автоматически распространяется на все дочерние элементы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389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имен </a:t>
            </a:r>
            <a:r>
              <a:rPr lang="arn-CL" dirty="0"/>
              <a:t>XML 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dirty="0" smtClean="0"/>
          </a:p>
          <a:p>
            <a:pPr algn="just">
              <a:spcAft>
                <a:spcPts val="1000"/>
              </a:spcAft>
            </a:pPr>
            <a:r>
              <a:rPr lang="ru-RU" dirty="0" smtClean="0"/>
              <a:t>При </a:t>
            </a:r>
            <a:r>
              <a:rPr lang="ru-RU" dirty="0"/>
              <a:t>задании пространства </a:t>
            </a:r>
            <a:r>
              <a:rPr lang="ru-RU" dirty="0" smtClean="0"/>
              <a:t>имен </a:t>
            </a:r>
            <a:r>
              <a:rPr lang="ru-RU" dirty="0"/>
              <a:t>можно определить </a:t>
            </a:r>
            <a:r>
              <a:rPr lang="ru-RU" b="1" dirty="0"/>
              <a:t>префикс</a:t>
            </a:r>
            <a:r>
              <a:rPr lang="ru-RU" dirty="0"/>
              <a:t>, который затем записывается перед именем требуемых элементов через </a:t>
            </a:r>
            <a:r>
              <a:rPr lang="ru-RU" dirty="0" smtClean="0"/>
              <a:t>двоеточие</a:t>
            </a:r>
          </a:p>
          <a:p>
            <a:pPr algn="just">
              <a:spcAft>
                <a:spcPts val="1000"/>
              </a:spcAft>
            </a:pPr>
            <a:r>
              <a:rPr lang="ru-RU" dirty="0"/>
              <a:t>Атрибуты также могут быть связаны с пространствами </a:t>
            </a:r>
            <a:r>
              <a:rPr lang="ru-RU" dirty="0" smtClean="0"/>
              <a:t>имен </a:t>
            </a:r>
            <a:r>
              <a:rPr lang="ru-RU" dirty="0"/>
              <a:t>при помощи </a:t>
            </a:r>
            <a:r>
              <a:rPr lang="ru-RU" dirty="0" smtClean="0"/>
              <a:t>префиксов</a:t>
            </a:r>
          </a:p>
          <a:p>
            <a:pPr algn="just">
              <a:spcAft>
                <a:spcPts val="1000"/>
              </a:spcAft>
            </a:pPr>
            <a:endParaRPr lang="ru-RU" dirty="0" err="1" smtClean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2" y="2362200"/>
            <a:ext cx="9686924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endParaRPr lang="ru-RU" sz="1600" dirty="0" smtClean="0">
              <a:solidFill>
                <a:srgbClr val="0000FF"/>
              </a:solidFill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&lt;!-- 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ea typeface="MS Mincho"/>
                <a:cs typeface="Consolas" pitchFamily="49" charset="0"/>
              </a:rPr>
              <a:t>пространства </a:t>
            </a:r>
            <a:r>
              <a:rPr lang="ru-RU" sz="1600" dirty="0" smtClean="0">
                <a:solidFill>
                  <a:srgbClr val="008000"/>
                </a:solidFill>
                <a:latin typeface="Consolas" pitchFamily="49" charset="0"/>
                <a:ea typeface="MS Mincho"/>
                <a:cs typeface="Consolas" pitchFamily="49" charset="0"/>
              </a:rPr>
              <a:t>имен 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ea typeface="MS Mincho"/>
                <a:cs typeface="Consolas" pitchFamily="49" charset="0"/>
              </a:rPr>
              <a:t>обычно определяют в начале документа </a:t>
            </a:r>
            <a:r>
              <a:rPr lang="ru-RU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--&gt;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xmlns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b="1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http://astronomy.com/planet</a:t>
            </a:r>
            <a:r>
              <a:rPr lang="en-US" sz="1600" b="1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endParaRPr lang="ru-RU" sz="1600" b="1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    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xmlns:m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b="1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http://astronomy.com/moon</a:t>
            </a:r>
            <a:r>
              <a:rPr lang="en-US" sz="1600" b="1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Earth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  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m:name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  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m:period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MS Mincho"/>
                <a:cs typeface="Consolas" pitchFamily="49" charset="0"/>
              </a:rPr>
              <a:t>m:units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=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days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27.321582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m:period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  &lt;/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m:moon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MS Mincho"/>
                <a:cs typeface="Consolas" pitchFamily="49" charset="0"/>
              </a:rPr>
              <a:t>planets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&gt;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</a:t>
            </a:r>
            <a:r>
              <a:rPr lang="en-US" dirty="0"/>
              <a:t>XML - </a:t>
            </a:r>
            <a:r>
              <a:rPr lang="ru-RU" dirty="0"/>
              <a:t>документов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 общем </a:t>
            </a:r>
            <a:r>
              <a:rPr lang="ru-RU" dirty="0"/>
              <a:t>случае, </a:t>
            </a:r>
            <a:r>
              <a:rPr lang="ru-RU" dirty="0" smtClean="0"/>
              <a:t>программы - </a:t>
            </a:r>
            <a:r>
              <a:rPr lang="ru-RU" dirty="0"/>
              <a:t>анализаторы можно разделить на две группы: </a:t>
            </a:r>
            <a:r>
              <a:rPr lang="ru-RU" dirty="0" smtClean="0"/>
              <a:t>верифицирующие и </a:t>
            </a:r>
            <a:r>
              <a:rPr lang="ru-RU" dirty="0"/>
              <a:t>не верифицирующие</a:t>
            </a:r>
            <a:endParaRPr 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6764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При создании собственного языка </a:t>
            </a:r>
            <a:r>
              <a:rPr lang="ru-RU" dirty="0"/>
              <a:t>и </a:t>
            </a:r>
            <a:r>
              <a:rPr lang="ru-RU" dirty="0" smtClean="0"/>
              <a:t>описании </a:t>
            </a:r>
            <a:r>
              <a:rPr lang="ru-RU" dirty="0"/>
              <a:t>его </a:t>
            </a:r>
            <a:r>
              <a:rPr lang="ru-RU" dirty="0" smtClean="0"/>
              <a:t>грамматики для </a:t>
            </a:r>
            <a:r>
              <a:rPr lang="ru-RU" dirty="0"/>
              <a:t>анализа документов, написанных на этом языке</a:t>
            </a:r>
            <a:r>
              <a:rPr lang="ru-RU" dirty="0" smtClean="0"/>
              <a:t>, </a:t>
            </a:r>
            <a:r>
              <a:rPr lang="ru-RU" dirty="0"/>
              <a:t>потребуется программа, проверяющая корректность составления </a:t>
            </a:r>
            <a:r>
              <a:rPr lang="en-US" dirty="0" smtClean="0"/>
              <a:t>(</a:t>
            </a:r>
            <a:r>
              <a:rPr lang="ru-RU" dirty="0" smtClean="0"/>
              <a:t>верификации</a:t>
            </a:r>
            <a:r>
              <a:rPr lang="en-US" dirty="0" smtClean="0"/>
              <a:t>) </a:t>
            </a:r>
            <a:r>
              <a:rPr lang="ru-RU" dirty="0" smtClean="0"/>
              <a:t>документа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28194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 большинстве случае после </a:t>
            </a:r>
            <a:r>
              <a:rPr lang="ru-RU" dirty="0"/>
              <a:t>разбора </a:t>
            </a:r>
            <a:r>
              <a:rPr lang="ru-RU" dirty="0" smtClean="0"/>
              <a:t>документа предоставляется </a:t>
            </a:r>
            <a:r>
              <a:rPr lang="ru-RU" dirty="0"/>
              <a:t>объектная модель, отображающая содержимое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r>
              <a:rPr lang="ru-RU" dirty="0"/>
              <a:t>, и средства, необходимые для работы с ней (прохода по дереву элементов). При этом в некоторых анализаторах способ представления структуры документа основывается на спецификации </a:t>
            </a:r>
            <a:r>
              <a:rPr lang="ru-RU" dirty="0" smtClean="0"/>
              <a:t>DOM. </a:t>
            </a:r>
          </a:p>
        </p:txBody>
      </p:sp>
    </p:spTree>
    <p:extLst>
      <p:ext uri="{BB962C8B-B14F-4D97-AF65-F5344CB8AC3E}">
        <p14:creationId xmlns:p14="http://schemas.microsoft.com/office/powerpoint/2010/main" val="22966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 XML-документа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905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Два способа контроля правильности XML-документа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smtClean="0"/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DTD-определения (Document Type </a:t>
            </a:r>
            <a:r>
              <a:rPr lang="ru-RU" dirty="0" err="1" smtClean="0"/>
              <a:t>Definition</a:t>
            </a:r>
            <a:r>
              <a:rPr lang="ru-RU" dirty="0" smtClean="0"/>
              <a:t>)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схемы данных (</a:t>
            </a:r>
            <a:r>
              <a:rPr lang="ru-RU" dirty="0" err="1" smtClean="0"/>
              <a:t>Semantic</a:t>
            </a:r>
            <a:r>
              <a:rPr lang="ru-RU" dirty="0" smtClean="0"/>
              <a:t> </a:t>
            </a:r>
            <a:r>
              <a:rPr lang="ru-RU" dirty="0" err="1" smtClean="0"/>
              <a:t>Schema</a:t>
            </a:r>
            <a:r>
              <a:rPr lang="ru-RU" dirty="0" smtClean="0"/>
              <a:t>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XML-документ создается с использованием DTD-описаний или схем (Schemas), то он называется </a:t>
            </a:r>
            <a:r>
              <a:rPr lang="ru-RU" b="1" dirty="0" smtClean="0"/>
              <a:t>валидным </a:t>
            </a:r>
            <a:r>
              <a:rPr lang="en-US" b="1" dirty="0" smtClean="0"/>
              <a:t>(valid) </a:t>
            </a:r>
            <a:r>
              <a:rPr lang="ru-RU" dirty="0" smtClean="0"/>
              <a:t>или</a:t>
            </a:r>
            <a:r>
              <a:rPr lang="ru-RU" b="1" dirty="0" smtClean="0"/>
              <a:t> действительным</a:t>
            </a:r>
            <a:endParaRPr lang="ru-RU" dirty="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342900" y="28194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Действительный документ </a:t>
            </a:r>
            <a:r>
              <a:rPr lang="ru-RU" dirty="0"/>
              <a:t>удовлетворяет некой семантической схеме, задающей его структуру и </a:t>
            </a:r>
            <a:r>
              <a:rPr lang="ru-RU" dirty="0" smtClean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506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Type Definitions (DTD)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66700" y="762000"/>
            <a:ext cx="97631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В </a:t>
            </a:r>
            <a:r>
              <a:rPr lang="ru-RU" dirty="0" smtClean="0"/>
              <a:t>XML-документах </a:t>
            </a:r>
            <a:r>
              <a:rPr lang="ru-RU" dirty="0"/>
              <a:t>DTD определяет набор действительных элементов, идентифицирует элементы, которые могут находиться в других элементах, и определяет действительные атрибуты для каждого из них</a:t>
            </a:r>
            <a:endParaRPr lang="ru-RU" dirty="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266700" y="2057400"/>
            <a:ext cx="9763125" cy="1066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 XML </a:t>
            </a:r>
            <a:r>
              <a:rPr lang="ru-RU" dirty="0"/>
              <a:t>использовать DTD не обязательно - документы, созданные без этих правил, будут правильно обрабатываться программой-анализатором, если они удовлетворяют основным требованиям </a:t>
            </a:r>
            <a:r>
              <a:rPr lang="ru-RU" dirty="0" smtClean="0"/>
              <a:t> синтаксиса </a:t>
            </a:r>
            <a:r>
              <a:rPr lang="ru-RU" dirty="0"/>
              <a:t>XML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7625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Type Definitions (DTD)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Для того, чтобы использовать DTD в </a:t>
            </a:r>
            <a:r>
              <a:rPr lang="ru-RU" dirty="0" smtClean="0"/>
              <a:t>документе</a:t>
            </a:r>
            <a:r>
              <a:rPr lang="ru-RU" dirty="0"/>
              <a:t>, </a:t>
            </a:r>
            <a:r>
              <a:rPr lang="ru-RU" dirty="0" smtClean="0"/>
              <a:t>можно </a:t>
            </a:r>
            <a:r>
              <a:rPr lang="ru-RU" dirty="0"/>
              <a:t>или описать его во внешнем файле и при описании DTD просто указать ссылку на этот файл или же непосредственно внутри самого документа выделить область, в которой определить нужные правила. В первом случае в документе указывается имя файла, содержащего DTD- </a:t>
            </a:r>
            <a:r>
              <a:rPr lang="ru-RU" dirty="0" smtClean="0"/>
              <a:t>описания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42900" y="2540000"/>
            <a:ext cx="6257925" cy="11303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&lt;?xml version="1.0" standalone="yes" ?&gt;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&lt;!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DOCTYPE journal SYSTEM "journal.dtd"&gt;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Блок-схема: документ 7"/>
          <p:cNvSpPr/>
          <p:nvPr/>
        </p:nvSpPr>
        <p:spPr bwMode="auto">
          <a:xfrm>
            <a:off x="342900" y="3886200"/>
            <a:ext cx="6257925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 DOCTYPE journal [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journal (contacts, issues, authors)&gt;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]&gt;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5791200"/>
            <a:ext cx="462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http://www.w3schools.com/xml/</a:t>
            </a:r>
            <a:r>
              <a:rPr lang="en-US" dirty="0" smtClean="0">
                <a:hlinkClick r:id="rId3"/>
              </a:rPr>
              <a:t>xml_dtd.asp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9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Type Definitions (DTD)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42900" y="762000"/>
            <a:ext cx="9601200" cy="586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ELEMENT price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price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data_currency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"CURRENCY"&gt;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rooms_num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rooms_num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data_byte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"BYTE"&gt;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floor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floor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data_byte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"INTEGER"&gt;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living_space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living_space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"FLOAT"&gt;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counter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counter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data_long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"LONG"&gt;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is_tel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(PCDATA)&gt;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is_tel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data_bool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CDATA #FIXED "BOOL"&gt;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&lt;!ELEMENT house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rooms_num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floor,living_space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is_tel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counter, price)&gt;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&lt;!ATTLIST house 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#REQUIED&gt;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&lt;house id="0"&gt;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rooms_num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&gt;5&lt;/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rooms_num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&lt;floor&gt;2&lt;/floor&gt;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living_space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&gt;32.5&lt;/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living_space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is_tel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&gt;true&lt;/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is_tel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&lt;counter&gt;18346&lt;/counter&gt;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&lt;price&gt;34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р. 28 к.&lt;/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price&gt;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&lt;/house&gt;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8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Схемы </a:t>
            </a:r>
            <a:r>
              <a:rPr lang="arn-CL" dirty="0" smtClean="0"/>
              <a:t>XML. </a:t>
            </a:r>
            <a:r>
              <a:rPr lang="en-US" dirty="0"/>
              <a:t>XSD – XML Scheme Definition</a:t>
            </a:r>
            <a:r>
              <a:rPr lang="arn-CL" dirty="0" smtClean="0"/>
              <a:t>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447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Схема</a:t>
            </a:r>
            <a:r>
              <a:rPr lang="en-US" dirty="0" smtClean="0"/>
              <a:t> </a:t>
            </a:r>
            <a:r>
              <a:rPr lang="ru-RU" dirty="0" smtClean="0"/>
              <a:t>- формальный документ, устанавливающий правила конкретного </a:t>
            </a:r>
            <a:r>
              <a:rPr lang="ru-RU" dirty="0"/>
              <a:t>языка </a:t>
            </a:r>
            <a:r>
              <a:rPr lang="ru-RU" dirty="0" smtClean="0"/>
              <a:t>разметки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Правила </a:t>
            </a:r>
            <a:r>
              <a:rPr lang="ru-RU" dirty="0"/>
              <a:t>не </a:t>
            </a:r>
            <a:r>
              <a:rPr lang="ru-RU" dirty="0" smtClean="0"/>
              <a:t>должны включать </a:t>
            </a:r>
            <a:r>
              <a:rPr lang="ru-RU" dirty="0"/>
              <a:t>синтаксических деталей </a:t>
            </a:r>
            <a:r>
              <a:rPr lang="ru-RU" dirty="0" smtClean="0"/>
              <a:t>(например, требования применять </a:t>
            </a:r>
            <a:r>
              <a:rPr lang="ru-RU" dirty="0"/>
              <a:t>угловые скобки </a:t>
            </a:r>
            <a:r>
              <a:rPr lang="ru-RU" dirty="0" smtClean="0"/>
              <a:t>или </a:t>
            </a:r>
            <a:r>
              <a:rPr lang="ru-RU" dirty="0"/>
              <a:t>вложенные теги свойств</a:t>
            </a:r>
            <a:r>
              <a:rPr lang="ru-RU" dirty="0" smtClean="0"/>
              <a:t>)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Правила перечисляют </a:t>
            </a:r>
            <a:r>
              <a:rPr lang="ru-RU" dirty="0"/>
              <a:t>логические </a:t>
            </a:r>
            <a:r>
              <a:rPr lang="ru-RU" dirty="0" smtClean="0"/>
              <a:t>правила</a:t>
            </a:r>
            <a:r>
              <a:rPr lang="ru-RU" dirty="0"/>
              <a:t>, относящиеся к </a:t>
            </a:r>
            <a:r>
              <a:rPr lang="ru-RU" dirty="0" smtClean="0"/>
              <a:t>типу данных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362200"/>
            <a:ext cx="9686925" cy="3733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600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Словарь </a:t>
            </a:r>
            <a:r>
              <a:rPr lang="ru-RU" b="1" dirty="0"/>
              <a:t>документа</a:t>
            </a:r>
            <a:r>
              <a:rPr lang="ru-RU" dirty="0"/>
              <a:t>. Определяет, какие имена элементов и атрибутов  </a:t>
            </a:r>
            <a:r>
              <a:rPr lang="ru-RU" dirty="0" smtClean="0"/>
              <a:t>используются </a:t>
            </a:r>
            <a:r>
              <a:rPr lang="ru-RU" dirty="0"/>
              <a:t>в </a:t>
            </a:r>
            <a:r>
              <a:rPr lang="ru-RU" dirty="0" smtClean="0"/>
              <a:t>XML-документах</a:t>
            </a:r>
          </a:p>
          <a:p>
            <a:pPr marL="21600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Структура </a:t>
            </a:r>
            <a:r>
              <a:rPr lang="ru-RU" b="1" dirty="0"/>
              <a:t>документа</a:t>
            </a:r>
            <a:r>
              <a:rPr lang="ru-RU" dirty="0"/>
              <a:t>. Определяет, где должны помещаться </a:t>
            </a:r>
            <a:r>
              <a:rPr lang="ru-RU" dirty="0" smtClean="0"/>
              <a:t>теги, </a:t>
            </a:r>
            <a:r>
              <a:rPr lang="ru-RU" dirty="0"/>
              <a:t>а  </a:t>
            </a:r>
            <a:r>
              <a:rPr lang="ru-RU" dirty="0" smtClean="0"/>
              <a:t>также </a:t>
            </a:r>
            <a:r>
              <a:rPr lang="ru-RU" dirty="0"/>
              <a:t>может включать правила, регламентирующие то, какие теги должны </a:t>
            </a:r>
            <a:r>
              <a:rPr lang="ru-RU" dirty="0" smtClean="0"/>
              <a:t>быть </a:t>
            </a:r>
            <a:r>
              <a:rPr lang="ru-RU" dirty="0"/>
              <a:t>помещены перед, после или внутри других. Можно также указывать, сколько </a:t>
            </a:r>
            <a:r>
              <a:rPr lang="ru-RU" dirty="0" smtClean="0"/>
              <a:t>раз </a:t>
            </a:r>
            <a:r>
              <a:rPr lang="ru-RU" dirty="0"/>
              <a:t>может встречаться каждый </a:t>
            </a:r>
            <a:r>
              <a:rPr lang="ru-RU" dirty="0" smtClean="0"/>
              <a:t>элемент</a:t>
            </a:r>
          </a:p>
          <a:p>
            <a:pPr marL="21600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Поддерживаемые </a:t>
            </a:r>
            <a:r>
              <a:rPr lang="ru-RU" b="1" dirty="0"/>
              <a:t>типы данных</a:t>
            </a:r>
            <a:r>
              <a:rPr lang="ru-RU" dirty="0"/>
              <a:t>. Позволяют </a:t>
            </a:r>
            <a:r>
              <a:rPr lang="ru-RU" dirty="0" smtClean="0"/>
              <a:t>указать</a:t>
            </a:r>
            <a:r>
              <a:rPr lang="ru-RU" dirty="0"/>
              <a:t>, должны ли данные быть </a:t>
            </a:r>
            <a:r>
              <a:rPr lang="ru-RU" dirty="0" smtClean="0"/>
              <a:t>обычным </a:t>
            </a:r>
            <a:r>
              <a:rPr lang="ru-RU" dirty="0"/>
              <a:t>текстом, либо их следует интерпретировать как числовые данные,  </a:t>
            </a:r>
            <a:r>
              <a:rPr lang="ru-RU" dirty="0" smtClean="0"/>
              <a:t>информацию </a:t>
            </a:r>
            <a:r>
              <a:rPr lang="ru-RU" dirty="0"/>
              <a:t>о датах и </a:t>
            </a:r>
            <a:r>
              <a:rPr lang="ru-RU" dirty="0" smtClean="0"/>
              <a:t>т.д.</a:t>
            </a:r>
          </a:p>
          <a:p>
            <a:pPr marL="21600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Допустимые </a:t>
            </a:r>
            <a:r>
              <a:rPr lang="ru-RU" b="1" dirty="0"/>
              <a:t>диапазоны значений</a:t>
            </a:r>
            <a:r>
              <a:rPr lang="ru-RU" dirty="0"/>
              <a:t>. Позволяют установить ограничения на  </a:t>
            </a:r>
            <a:r>
              <a:rPr lang="ru-RU" dirty="0" smtClean="0"/>
              <a:t>диапазоны </a:t>
            </a:r>
            <a:r>
              <a:rPr lang="ru-RU" dirty="0"/>
              <a:t>допустимых значений числовых данных, ограничение длины текста,  </a:t>
            </a:r>
            <a:r>
              <a:rPr lang="ru-RU" dirty="0" smtClean="0"/>
              <a:t>требование </a:t>
            </a:r>
            <a:r>
              <a:rPr lang="ru-RU" dirty="0"/>
              <a:t>соответствия регулярным выражениям либо перечень </a:t>
            </a:r>
            <a:r>
              <a:rPr lang="ru-RU" dirty="0" smtClean="0"/>
              <a:t>специфических  допустимых значений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6172200"/>
            <a:ext cx="51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http://www.w3schools.com/xml/</a:t>
            </a:r>
            <a:r>
              <a:rPr lang="en-US" dirty="0" smtClean="0">
                <a:hlinkClick r:id="rId3"/>
              </a:rPr>
              <a:t>xml_schema.asp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XML </a:t>
            </a:r>
            <a:endParaRPr lang="en-US" dirty="0"/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42900" y="895350"/>
            <a:ext cx="4629150" cy="8001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/>
              <a:t> &lt;flower&gt;rose&lt;/flower&gt;</a:t>
            </a:r>
            <a:endParaRPr lang="ru-RU" dirty="0" err="1" smtClean="0"/>
          </a:p>
        </p:txBody>
      </p:sp>
      <p:sp>
        <p:nvSpPr>
          <p:cNvPr id="9" name="Блок-схема: документ 8"/>
          <p:cNvSpPr/>
          <p:nvPr/>
        </p:nvSpPr>
        <p:spPr bwMode="auto">
          <a:xfrm>
            <a:off x="1714500" y="1981200"/>
            <a:ext cx="4629150" cy="12065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&lt;conservatory&gt;</a:t>
            </a:r>
          </a:p>
          <a:p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flower&gt;</a:t>
            </a:r>
            <a:r>
              <a:rPr lang="en-US" b="1" dirty="0"/>
              <a:t>rose</a:t>
            </a:r>
            <a:r>
              <a:rPr lang="en-US" dirty="0"/>
              <a:t>&lt;/flower&gt;</a:t>
            </a:r>
          </a:p>
          <a:p>
            <a:r>
              <a:rPr lang="en-US" dirty="0"/>
              <a:t>&lt;/conservatory&gt;</a:t>
            </a:r>
          </a:p>
        </p:txBody>
      </p:sp>
      <p:sp>
        <p:nvSpPr>
          <p:cNvPr id="10" name="Блок-схема: документ 9"/>
          <p:cNvSpPr/>
          <p:nvPr/>
        </p:nvSpPr>
        <p:spPr bwMode="auto">
          <a:xfrm>
            <a:off x="3619500" y="3581400"/>
            <a:ext cx="4629150" cy="167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&lt;conservatory&gt;</a:t>
            </a:r>
          </a:p>
          <a:p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flower&gt;</a:t>
            </a:r>
            <a:r>
              <a:rPr lang="en-US" b="1" dirty="0"/>
              <a:t>rose</a:t>
            </a:r>
            <a:r>
              <a:rPr lang="en-US" dirty="0"/>
              <a:t>&lt;/flower&gt;</a:t>
            </a:r>
          </a:p>
          <a:p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flower&gt;</a:t>
            </a:r>
            <a:r>
              <a:rPr lang="en-US" b="1" dirty="0"/>
              <a:t>tulip</a:t>
            </a:r>
            <a:r>
              <a:rPr lang="en-US" dirty="0"/>
              <a:t>&lt;/flower&gt;</a:t>
            </a:r>
          </a:p>
          <a:p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flower&gt;</a:t>
            </a:r>
            <a:r>
              <a:rPr lang="en-US" b="1" dirty="0"/>
              <a:t>cactus</a:t>
            </a:r>
            <a:r>
              <a:rPr lang="en-US" dirty="0"/>
              <a:t>&lt;/flower&gt;</a:t>
            </a:r>
          </a:p>
          <a:p>
            <a:r>
              <a:rPr lang="en-US" dirty="0"/>
              <a:t>&lt;/conservatory&gt;</a:t>
            </a:r>
          </a:p>
        </p:txBody>
      </p:sp>
    </p:spTree>
    <p:extLst>
      <p:ext uri="{BB962C8B-B14F-4D97-AF65-F5344CB8AC3E}">
        <p14:creationId xmlns:p14="http://schemas.microsoft.com/office/powerpoint/2010/main" val="233584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" y="762000"/>
            <a:ext cx="96583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arn-CL" dirty="0"/>
              <a:t>XML. </a:t>
            </a:r>
            <a:r>
              <a:rPr lang="en-US" dirty="0"/>
              <a:t>XSD – XML Scheme Definition</a:t>
            </a:r>
            <a:r>
              <a:rPr lang="arn-CL" dirty="0"/>
              <a:t>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6229350" y="1143000"/>
            <a:ext cx="3771900" cy="1143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Стандарт схемы XML определяет правила, которых следует придерживаться </a:t>
            </a:r>
            <a:r>
              <a:rPr lang="ru-RU" dirty="0" smtClean="0"/>
              <a:t>при создании </a:t>
            </a:r>
            <a:r>
              <a:rPr lang="ru-RU" dirty="0"/>
              <a:t>документа </a:t>
            </a:r>
            <a:r>
              <a:rPr lang="ru-RU" dirty="0" smtClean="0"/>
              <a:t>схемы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57575" y="4191000"/>
            <a:ext cx="6543675" cy="1905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9875" indent="-269875" algn="just">
              <a:buFont typeface="Arial" pitchFamily="34" charset="0"/>
              <a:buChar char="•"/>
            </a:pPr>
            <a:endParaRPr lang="ru-RU" dirty="0" smtClean="0"/>
          </a:p>
          <a:p>
            <a:pPr marL="269875" indent="-269875" algn="just">
              <a:buFont typeface="Arial" pitchFamily="34" charset="0"/>
              <a:buChar char="•"/>
            </a:pPr>
            <a:r>
              <a:rPr lang="ru-RU" dirty="0" smtClean="0"/>
              <a:t>Более мощное средство для определения сложных структур данных</a:t>
            </a:r>
          </a:p>
          <a:p>
            <a:pPr marL="269875" indent="-269875" algn="just">
              <a:buFont typeface="Arial" pitchFamily="34" charset="0"/>
              <a:buChar char="•"/>
            </a:pPr>
            <a:r>
              <a:rPr lang="ru-RU" dirty="0" smtClean="0"/>
              <a:t>Более понятный способ описания грамматики языка</a:t>
            </a:r>
          </a:p>
          <a:p>
            <a:pPr marL="269875" indent="-269875" algn="just">
              <a:buFont typeface="Arial" pitchFamily="34" charset="0"/>
              <a:buChar char="•"/>
            </a:pPr>
            <a:r>
              <a:rPr lang="ru-RU" dirty="0" smtClean="0"/>
              <a:t>Способны легко модернизироваться и расширяться</a:t>
            </a:r>
          </a:p>
          <a:p>
            <a:pPr marL="269875" indent="-269875" algn="just">
              <a:buFont typeface="Arial" pitchFamily="34" charset="0"/>
              <a:buChar char="•"/>
            </a:pPr>
            <a:r>
              <a:rPr lang="ru-RU" dirty="0" smtClean="0"/>
              <a:t>Схемы данных позволяют описывать правила для XML- документа средствами самого же XML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39337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arn-CL" dirty="0"/>
              <a:t>XML. </a:t>
            </a:r>
            <a:r>
              <a:rPr lang="en-US" dirty="0"/>
              <a:t>XSD – XML Scheme Definition</a:t>
            </a:r>
            <a:r>
              <a:rPr lang="arn-CL" dirty="0"/>
              <a:t> 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42900" y="838200"/>
            <a:ext cx="7800975" cy="4876800"/>
            <a:chOff x="304800" y="838200"/>
            <a:chExt cx="6934200" cy="4876800"/>
          </a:xfrm>
        </p:grpSpPr>
        <p:sp>
          <p:nvSpPr>
            <p:cNvPr id="4" name="Блок-схема: документ 3"/>
            <p:cNvSpPr/>
            <p:nvPr/>
          </p:nvSpPr>
          <p:spPr bwMode="auto">
            <a:xfrm>
              <a:off x="304800" y="838200"/>
              <a:ext cx="6934200" cy="48768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endParaRPr lang="ru-RU" dirty="0" err="1" smtClean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" y="990600"/>
              <a:ext cx="5284413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92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arn-CL" dirty="0"/>
              <a:t>XML. </a:t>
            </a:r>
            <a:r>
              <a:rPr lang="en-US" dirty="0"/>
              <a:t>XSD – XML Scheme Definition</a:t>
            </a:r>
            <a:r>
              <a:rPr lang="arn-CL" dirty="0"/>
              <a:t> 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42900" y="838200"/>
            <a:ext cx="9686925" cy="5562600"/>
            <a:chOff x="304800" y="838200"/>
            <a:chExt cx="8610600" cy="5562600"/>
          </a:xfrm>
        </p:grpSpPr>
        <p:sp>
          <p:nvSpPr>
            <p:cNvPr id="4" name="Блок-схема: документ 3"/>
            <p:cNvSpPr/>
            <p:nvPr/>
          </p:nvSpPr>
          <p:spPr bwMode="auto">
            <a:xfrm>
              <a:off x="304800" y="838200"/>
              <a:ext cx="8610600" cy="55626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endParaRPr lang="ru-RU" dirty="0" err="1" smtClean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990600"/>
              <a:ext cx="6150198" cy="443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29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документа DOM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Одним из самых мощных интерфейсов доступа к содержимому XML документов является Document Object Model - DOM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" y="1828800"/>
            <a:ext cx="9686925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Объектная модель XML документов является представлением его внутренней структуры в виде совокупности определенных объектов. Для удобства эти объекты организуются в некоторую древообразную структуру данных - каждый элемент документа может быть отнесен к отдельной ветви, а все его содержимое, в виде набора вложенных элементов, комментариев, секций CDATA и т.д. представляется в этой структуре поддеревьями. Т.к. в любом правильно составленном XML-документе обязательно определен главный элемент, то все содержимое можно рассматривать как поддеревья этого основного элемента, называемого в таком случае корнем дерева документа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4724400"/>
            <a:ext cx="9686925" cy="9144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>
                <a:hlinkClick r:id="rId3"/>
              </a:rPr>
              <a:t>http://www.w3schools.com/dom/</a:t>
            </a:r>
            <a:endParaRPr lang="ru-RU" dirty="0" smtClean="0">
              <a:hlinkClick r:id="rId4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://www.w3.org/DOM/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javascript.ru/unsorted/w3c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документа DOM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428625" y="838200"/>
            <a:ext cx="7629525" cy="4800600"/>
            <a:chOff x="304800" y="762000"/>
            <a:chExt cx="6781800" cy="4800600"/>
          </a:xfrm>
        </p:grpSpPr>
        <p:sp>
          <p:nvSpPr>
            <p:cNvPr id="4" name="Flowchart: Document 3"/>
            <p:cNvSpPr/>
            <p:nvPr/>
          </p:nvSpPr>
          <p:spPr bwMode="auto">
            <a:xfrm>
              <a:off x="304800" y="762000"/>
              <a:ext cx="6781800" cy="48006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endParaRPr lang="ru-RU" dirty="0" err="1" smtClean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1" y="914400"/>
              <a:ext cx="4191000" cy="3514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документа DOM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71805779"/>
              </p:ext>
            </p:extLst>
          </p:nvPr>
        </p:nvGraphicFramePr>
        <p:xfrm>
          <a:off x="171450" y="990600"/>
          <a:ext cx="99441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1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 документа DOM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2900" y="762000"/>
            <a:ext cx="9686925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DOM - это спецификация универсального платформенно- и программно-независимого доступа к содержимому документов и является просто своеобразным API для их обработчиков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DOM является стандартным способом построения объектной модели любого HTML или XML документа, при помощи которой можно производить поиск нужных фрагментов, создавать, удалять и модифицировать его элементы</a:t>
            </a:r>
          </a:p>
        </p:txBody>
      </p:sp>
      <p:sp>
        <p:nvSpPr>
          <p:cNvPr id="9" name="Скругленный прямоугольник 3"/>
          <p:cNvSpPr/>
          <p:nvPr/>
        </p:nvSpPr>
        <p:spPr bwMode="auto">
          <a:xfrm>
            <a:off x="342900" y="2819400"/>
            <a:ext cx="9686925" cy="3276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При </a:t>
            </a:r>
            <a:r>
              <a:rPr lang="ru-RU" dirty="0"/>
              <a:t>описании дерева XML-элементов используются следующие термины</a:t>
            </a:r>
            <a:r>
              <a:rPr lang="ru-RU" dirty="0" smtClean="0"/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Текущий элемент (</a:t>
            </a:r>
            <a:r>
              <a:rPr lang="en-US" dirty="0"/>
              <a:t>self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Предок (</a:t>
            </a:r>
            <a:r>
              <a:rPr lang="en-US" dirty="0"/>
              <a:t>ancestor</a:t>
            </a:r>
            <a:r>
              <a:rPr lang="ru-RU" dirty="0"/>
              <a:t>) ‑ любой элемент, содержащий текущий;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Корень (</a:t>
            </a:r>
            <a:r>
              <a:rPr lang="en-US" dirty="0"/>
              <a:t>root</a:t>
            </a:r>
            <a:r>
              <a:rPr lang="ru-RU" dirty="0"/>
              <a:t>) ‑ предок всех элементов;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Родитель (</a:t>
            </a:r>
            <a:r>
              <a:rPr lang="en-US" dirty="0"/>
              <a:t>parent</a:t>
            </a:r>
            <a:r>
              <a:rPr lang="ru-RU" dirty="0"/>
              <a:t>) ‑ непосредственный предок текущего элемента;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Потомок (</a:t>
            </a:r>
            <a:r>
              <a:rPr lang="en-US" dirty="0"/>
              <a:t>descendant</a:t>
            </a:r>
            <a:r>
              <a:rPr lang="ru-RU" dirty="0"/>
              <a:t>) ‑ любой элемент, вложенный в текущий;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Ребенок </a:t>
            </a:r>
            <a:r>
              <a:rPr lang="ru-RU" dirty="0"/>
              <a:t>(</a:t>
            </a:r>
            <a:r>
              <a:rPr lang="en-US" dirty="0"/>
              <a:t>child</a:t>
            </a:r>
            <a:r>
              <a:rPr lang="ru-RU" dirty="0"/>
              <a:t>) ‑ непосредственный потомок текущего элемента;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Сиблинг (</a:t>
            </a:r>
            <a:r>
              <a:rPr lang="en-US" dirty="0"/>
              <a:t>sibling</a:t>
            </a:r>
            <a:r>
              <a:rPr lang="ru-RU" dirty="0"/>
              <a:t>) ‑ любой элемент, имеющий общего родителя с текущим элементом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42900" y="6324600"/>
            <a:ext cx="486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http://www.w3schools.com/xml/</a:t>
            </a:r>
            <a:r>
              <a:rPr lang="en-US" dirty="0" smtClean="0">
                <a:hlinkClick r:id="rId3"/>
              </a:rPr>
              <a:t>xml_xpath.asp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8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документа DOM</a:t>
            </a:r>
            <a:endParaRPr lang="en-US" dirty="0"/>
          </a:p>
        </p:txBody>
      </p:sp>
      <p:pic>
        <p:nvPicPr>
          <p:cNvPr id="1026" name="Picture 2" descr="DOM node tree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83655"/>
            <a:ext cx="8763000" cy="44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3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</a:t>
            </a:r>
            <a:r>
              <a:rPr lang="en-US" dirty="0"/>
              <a:t>XML - </a:t>
            </a:r>
            <a:r>
              <a:rPr lang="ru-RU" dirty="0" smtClean="0"/>
              <a:t>документов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57188" y="1905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Принцип независимости </a:t>
            </a:r>
            <a:r>
              <a:rPr lang="ru-RU" dirty="0"/>
              <a:t>определения внутренней структуры документа от способов представления этой информации</a:t>
            </a:r>
            <a:endParaRPr lang="ru-RU" dirty="0" smtClean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57188" y="3048000"/>
            <a:ext cx="3771900" cy="685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&lt;flower&gt;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роза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flower&gt;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57188" y="38862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Для того, чтобы использовать данные, определяемые элементами XML, например, отображать их на экране пользователя, необходимо написать программу-анализатор, которая бы выполняла эти действия</a:t>
            </a:r>
            <a:endParaRPr lang="ru-RU" dirty="0" smtClean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57188" y="8382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XML никак не определяет способ отображения и использования описываемых с его помощью элементов документа, т.е. программе-анализатору предоставляется возможность самой выбирать нужное оформление</a:t>
            </a:r>
            <a:endParaRPr lang="ru-RU" dirty="0" smtClean="0"/>
          </a:p>
        </p:txBody>
      </p:sp>
      <p:sp>
        <p:nvSpPr>
          <p:cNvPr id="3" name="Rectangle 2"/>
          <p:cNvSpPr/>
          <p:nvPr/>
        </p:nvSpPr>
        <p:spPr>
          <a:xfrm>
            <a:off x="342900" y="5029200"/>
            <a:ext cx="4468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http://www.w3schools.com/xml/</a:t>
            </a:r>
            <a:r>
              <a:rPr lang="en-US" dirty="0" smtClean="0">
                <a:hlinkClick r:id="rId3"/>
              </a:rPr>
              <a:t>simple.xml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" y="5486400"/>
            <a:ext cx="475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://www.w3schools.com/xml/</a:t>
            </a:r>
            <a:r>
              <a:rPr lang="en-US" dirty="0" smtClean="0">
                <a:hlinkClick r:id="rId4"/>
              </a:rPr>
              <a:t>simplexsl.xml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6019800"/>
            <a:ext cx="458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http://www.w3schools.com/xml/</a:t>
            </a:r>
            <a:r>
              <a:rPr lang="en-US" dirty="0" smtClean="0">
                <a:hlinkClick r:id="rId5"/>
              </a:rPr>
              <a:t>xml_xsl.asp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8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Стилевые таблицы </a:t>
            </a:r>
            <a:r>
              <a:rPr lang="en-US" dirty="0" smtClean="0"/>
              <a:t>XSL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smtClean="0"/>
              <a:t>XSL</a:t>
            </a:r>
            <a:r>
              <a:rPr lang="en-US" dirty="0" smtClean="0"/>
              <a:t> (</a:t>
            </a:r>
            <a:r>
              <a:rPr lang="en-US" dirty="0" err="1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b="1" dirty="0" err="1"/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r>
              <a:rPr lang="ru-RU" dirty="0" smtClean="0"/>
              <a:t>, стилевыми </a:t>
            </a:r>
            <a:r>
              <a:rPr lang="ru-RU" dirty="0"/>
              <a:t>таблицами </a:t>
            </a:r>
            <a:r>
              <a:rPr lang="ru-RU" dirty="0" smtClean="0"/>
              <a:t>или стилевыми </a:t>
            </a:r>
            <a:r>
              <a:rPr lang="ru-RU" dirty="0"/>
              <a:t>листами) принято называть специальные инструкции, управляющие процессом отображения элемента в окне </a:t>
            </a:r>
            <a:r>
              <a:rPr lang="ru-RU" dirty="0" smtClean="0"/>
              <a:t>программы-клиента (</a:t>
            </a:r>
            <a:r>
              <a:rPr lang="ru-RU" dirty="0"/>
              <a:t>например, в окне </a:t>
            </a:r>
            <a:r>
              <a:rPr lang="ru-RU" dirty="0" smtClean="0"/>
              <a:t>браузера</a:t>
            </a:r>
            <a:r>
              <a:rPr lang="ru-RU" dirty="0"/>
              <a:t>)</a:t>
            </a:r>
            <a:endParaRPr 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981200"/>
            <a:ext cx="9686925" cy="426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Стилевые </a:t>
            </a:r>
            <a:r>
              <a:rPr lang="ru-RU" dirty="0"/>
              <a:t>таблицы XSL позволяют определять оформление элемента в зависимости от его месторасположения внутри документа, т.е. к двум элементам с одинаковым названием могут применяться различные правила форматирования. </a:t>
            </a:r>
            <a:endParaRPr lang="ru-RU" dirty="0" smtClean="0"/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Языком, </a:t>
            </a:r>
            <a:r>
              <a:rPr lang="ru-RU" dirty="0"/>
              <a:t>лежащем в основе XSL, является XML, а это означает, что </a:t>
            </a:r>
            <a:r>
              <a:rPr lang="ru-RU" dirty="0" smtClean="0"/>
              <a:t>XSL более </a:t>
            </a:r>
            <a:r>
              <a:rPr lang="ru-RU" dirty="0"/>
              <a:t>гибок, универсален и у разработчиков появляется возможность использования средства для контроля за корректностью составления таких стилевых списков(используя DTD или схемы </a:t>
            </a:r>
            <a:r>
              <a:rPr lang="ru-RU" dirty="0" smtClean="0"/>
              <a:t>данных)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Таблицы </a:t>
            </a:r>
            <a:r>
              <a:rPr lang="ru-RU" dirty="0"/>
              <a:t>XSL не являются каскадными, подобно CSS, т.к. чрезвычайно сложно обеспечить "</a:t>
            </a:r>
            <a:r>
              <a:rPr lang="ru-RU" dirty="0" err="1"/>
              <a:t>каскадируемость</a:t>
            </a:r>
            <a:r>
              <a:rPr lang="ru-RU" dirty="0"/>
              <a:t>" стилевых описаний, или, другими словами, возможность объединения отдельных элементов форматирования путем вложенных описаний стиля, в ситуации, когда структура выходного документа заранее неизвестна и он создается в процессе самого разбора. Однако в XSL существует возможность задавать правила для стилей, при помощи которых можно изменять свойства стилевого оформления, что позволяет использовать довольно сложные приемы форматирования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214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472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dirty="0" smtClean="0"/>
              <a:t>Адаптация</a:t>
            </a:r>
            <a:r>
              <a:rPr lang="ru-RU" dirty="0"/>
              <a:t>. XML вездесущ. Многие компании используют XML для хранения  </a:t>
            </a:r>
            <a:r>
              <a:rPr lang="ru-RU" dirty="0" smtClean="0"/>
              <a:t>данных </a:t>
            </a:r>
            <a:r>
              <a:rPr lang="ru-RU" dirty="0"/>
              <a:t>или намерены это делать. Всякий раз, когда возникает необходимость в  </a:t>
            </a:r>
            <a:r>
              <a:rPr lang="ru-RU" dirty="0" smtClean="0"/>
              <a:t>разделении </a:t>
            </a:r>
            <a:r>
              <a:rPr lang="ru-RU" dirty="0"/>
              <a:t>одних и тех же данных между приложениями, XML автоматически  </a:t>
            </a:r>
            <a:r>
              <a:rPr lang="ru-RU" dirty="0" smtClean="0"/>
              <a:t>становится </a:t>
            </a:r>
            <a:r>
              <a:rPr lang="ru-RU" dirty="0"/>
              <a:t>первым (и часто единственным) кандидатом на </a:t>
            </a:r>
            <a:r>
              <a:rPr lang="ru-RU" dirty="0" smtClean="0"/>
              <a:t>рассмотрение</a:t>
            </a:r>
          </a:p>
          <a:p>
            <a:pPr algn="just">
              <a:spcAft>
                <a:spcPts val="1000"/>
              </a:spcAft>
            </a:pPr>
            <a:r>
              <a:rPr lang="ru-RU" b="1" dirty="0" smtClean="0"/>
              <a:t>Расширяемость </a:t>
            </a:r>
            <a:r>
              <a:rPr lang="ru-RU" b="1" dirty="0"/>
              <a:t>и гибкость</a:t>
            </a:r>
            <a:r>
              <a:rPr lang="ru-RU" dirty="0"/>
              <a:t>. XML не накладывает никаких ограничений </a:t>
            </a:r>
            <a:r>
              <a:rPr lang="ru-RU" dirty="0" smtClean="0"/>
              <a:t>на семантику данных. </a:t>
            </a:r>
            <a:r>
              <a:rPr lang="ru-RU" dirty="0"/>
              <a:t>В результате XML </a:t>
            </a:r>
            <a:r>
              <a:rPr lang="ru-RU" dirty="0" smtClean="0"/>
              <a:t>подходит </a:t>
            </a:r>
            <a:r>
              <a:rPr lang="ru-RU" dirty="0"/>
              <a:t>для любого типа данных, при этом он дешевле в </a:t>
            </a:r>
            <a:r>
              <a:rPr lang="ru-RU" dirty="0" smtClean="0"/>
              <a:t>реализации</a:t>
            </a:r>
          </a:p>
          <a:p>
            <a:pPr algn="just">
              <a:spcAft>
                <a:spcPts val="1000"/>
              </a:spcAft>
            </a:pPr>
            <a:r>
              <a:rPr lang="ru-RU" b="1" dirty="0" smtClean="0"/>
              <a:t>Стандартизация </a:t>
            </a:r>
            <a:r>
              <a:rPr lang="ru-RU" b="1" dirty="0"/>
              <a:t>и инструментарий</a:t>
            </a:r>
            <a:r>
              <a:rPr lang="ru-RU" dirty="0"/>
              <a:t>. </a:t>
            </a:r>
            <a:r>
              <a:rPr lang="ru-RU" dirty="0" smtClean="0"/>
              <a:t>Широкий выбор </a:t>
            </a:r>
            <a:r>
              <a:rPr lang="ru-RU" dirty="0"/>
              <a:t>инструментов (подобных анализаторам) и сопутствующие стандарты  </a:t>
            </a:r>
            <a:r>
              <a:rPr lang="ru-RU" dirty="0" smtClean="0"/>
              <a:t>(</a:t>
            </a:r>
            <a:r>
              <a:rPr lang="ru-RU" dirty="0"/>
              <a:t>такие как XML </a:t>
            </a:r>
            <a:r>
              <a:rPr lang="ru-RU" dirty="0" err="1"/>
              <a:t>Schema</a:t>
            </a:r>
            <a:r>
              <a:rPr lang="ru-RU" dirty="0"/>
              <a:t>, </a:t>
            </a:r>
            <a:r>
              <a:rPr lang="ru-RU" dirty="0" err="1"/>
              <a:t>XPath</a:t>
            </a:r>
            <a:r>
              <a:rPr lang="ru-RU" dirty="0"/>
              <a:t> и XSLT), помогающие в создании и обработке XML- </a:t>
            </a:r>
            <a:r>
              <a:rPr lang="ru-RU" dirty="0" smtClean="0"/>
              <a:t>документов</a:t>
            </a:r>
            <a:r>
              <a:rPr lang="ru-RU" dirty="0"/>
              <a:t>. В результате программисты, работающие почти на любых языках, </a:t>
            </a:r>
            <a:r>
              <a:rPr lang="ru-RU" dirty="0" smtClean="0"/>
              <a:t>имеют </a:t>
            </a:r>
            <a:r>
              <a:rPr lang="ru-RU" dirty="0"/>
              <a:t>в своем распоряжении готовые компоненты для чтения XML, проверки </a:t>
            </a:r>
            <a:r>
              <a:rPr lang="ru-RU" dirty="0" smtClean="0"/>
              <a:t>его </a:t>
            </a:r>
            <a:r>
              <a:rPr lang="ru-RU" dirty="0"/>
              <a:t>соответствия наборам правил (называемым схемами), поиска в XML, а также </a:t>
            </a:r>
            <a:r>
              <a:rPr lang="ru-RU" dirty="0" smtClean="0"/>
              <a:t>трансформации </a:t>
            </a:r>
            <a:r>
              <a:rPr lang="ru-RU" dirty="0"/>
              <a:t>одного формата XML в </a:t>
            </a:r>
            <a:r>
              <a:rPr lang="ru-RU" dirty="0" smtClean="0"/>
              <a:t>другой</a:t>
            </a:r>
          </a:p>
        </p:txBody>
      </p:sp>
    </p:spTree>
    <p:extLst>
      <p:ext uri="{BB962C8B-B14F-4D97-AF65-F5344CB8AC3E}">
        <p14:creationId xmlns:p14="http://schemas.microsoft.com/office/powerpoint/2010/main" val="20339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609600"/>
            <a:ext cx="9686925" cy="5943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Пространство имен </a:t>
            </a:r>
            <a:r>
              <a:rPr lang="en-US" b="1" dirty="0" err="1" smtClean="0">
                <a:cs typeface="Consolas" pitchFamily="49" charset="0"/>
              </a:rPr>
              <a:t>System.Xml</a:t>
            </a:r>
            <a:r>
              <a:rPr lang="en-US" dirty="0" smtClean="0"/>
              <a:t> </a:t>
            </a:r>
            <a:r>
              <a:rPr lang="ru-RU" dirty="0" smtClean="0"/>
              <a:t>включает в себя следующие п</a:t>
            </a:r>
            <a:r>
              <a:rPr lang="ru-RU" dirty="0"/>
              <a:t>р</a:t>
            </a:r>
            <a:r>
              <a:rPr lang="ru-RU" dirty="0" smtClean="0"/>
              <a:t>остранства имен и классы</a:t>
            </a:r>
            <a:r>
              <a:rPr lang="en-US" dirty="0" smtClean="0"/>
              <a:t>:</a:t>
            </a:r>
            <a:endParaRPr lang="ru-RU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en-US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>
                <a:cs typeface="Consolas" pitchFamily="49" charset="0"/>
              </a:rPr>
              <a:t>System.Xml.*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b="1" dirty="0" err="1">
                <a:cs typeface="Consolas" pitchFamily="49" charset="0"/>
              </a:rPr>
              <a:t>XmlReader</a:t>
            </a:r>
            <a:r>
              <a:rPr lang="en-US" dirty="0">
                <a:cs typeface="Consolas" pitchFamily="49" charset="0"/>
              </a:rPr>
              <a:t> and </a:t>
            </a:r>
            <a:r>
              <a:rPr lang="en-US" b="1" dirty="0" err="1" smtClean="0">
                <a:cs typeface="Consolas" pitchFamily="49" charset="0"/>
              </a:rPr>
              <a:t>XmlWriter</a:t>
            </a:r>
            <a:r>
              <a:rPr lang="ru-RU" dirty="0"/>
              <a:t>.</a:t>
            </a:r>
            <a:r>
              <a:rPr lang="ru-RU" dirty="0" smtClean="0"/>
              <a:t> Высокопроизводительные однонаправленные курсоры для чтения и записи </a:t>
            </a:r>
            <a:r>
              <a:rPr lang="en-US" dirty="0" smtClean="0"/>
              <a:t>XML</a:t>
            </a:r>
            <a:r>
              <a:rPr lang="ru-RU" dirty="0" smtClean="0"/>
              <a:t>-потока</a:t>
            </a:r>
            <a:endParaRPr lang="en-US" dirty="0"/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b="1" dirty="0" err="1" smtClean="0"/>
              <a:t>XmlDocument</a:t>
            </a:r>
            <a:r>
              <a:rPr lang="ru-RU" dirty="0"/>
              <a:t>.</a:t>
            </a:r>
            <a:r>
              <a:rPr lang="ru-RU" dirty="0" smtClean="0"/>
              <a:t> Представляет </a:t>
            </a:r>
            <a:r>
              <a:rPr lang="en-US" dirty="0" smtClean="0"/>
              <a:t>XML</a:t>
            </a:r>
            <a:r>
              <a:rPr lang="ru-RU" dirty="0" smtClean="0"/>
              <a:t>-документ в виде </a:t>
            </a:r>
            <a:r>
              <a:rPr lang="en-US" dirty="0" smtClean="0"/>
              <a:t>DOM</a:t>
            </a:r>
            <a:r>
              <a:rPr lang="ru-RU" dirty="0" smtClean="0"/>
              <a:t>-модели в стиле</a:t>
            </a:r>
            <a:r>
              <a:rPr lang="en-US" dirty="0" smtClean="0"/>
              <a:t> W3C</a:t>
            </a:r>
            <a:endParaRPr lang="en-US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b="1" dirty="0" smtClean="0"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>
                <a:cs typeface="Consolas" pitchFamily="49" charset="0"/>
              </a:rPr>
              <a:t>System.Xml.XPath</a:t>
            </a:r>
            <a:r>
              <a:rPr lang="ru-RU" b="1" dirty="0" smtClean="0">
                <a:cs typeface="Consolas" pitchFamily="49" charset="0"/>
              </a:rPr>
              <a:t> </a:t>
            </a:r>
            <a:r>
              <a:rPr lang="ru-RU" dirty="0" smtClean="0"/>
              <a:t>Инфраструктура и </a:t>
            </a:r>
            <a:r>
              <a:rPr lang="en-US" dirty="0" smtClean="0"/>
              <a:t>API</a:t>
            </a:r>
            <a:r>
              <a:rPr lang="ru-RU" dirty="0" smtClean="0"/>
              <a:t>-интерфейс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XPathNavigator</a:t>
            </a:r>
            <a:r>
              <a:rPr lang="en-US" dirty="0"/>
              <a:t>)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XPath</a:t>
            </a:r>
            <a:r>
              <a:rPr lang="ru-RU" dirty="0" smtClean="0"/>
              <a:t> – основанного на строках языка для написания </a:t>
            </a:r>
            <a:r>
              <a:rPr lang="en-US" dirty="0" smtClean="0"/>
              <a:t>XML</a:t>
            </a:r>
            <a:endParaRPr lang="en-US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>
                <a:cs typeface="Consolas" pitchFamily="49" charset="0"/>
              </a:rPr>
              <a:t>System.Xml.Schema</a:t>
            </a:r>
            <a:r>
              <a:rPr lang="ru-RU" b="1" dirty="0" smtClean="0">
                <a:cs typeface="Consolas" pitchFamily="49" charset="0"/>
              </a:rPr>
              <a:t> </a:t>
            </a:r>
            <a:r>
              <a:rPr lang="ru-RU" dirty="0"/>
              <a:t>Инфраструктура и </a:t>
            </a:r>
            <a:r>
              <a:rPr lang="en-US" dirty="0"/>
              <a:t>API</a:t>
            </a:r>
            <a:r>
              <a:rPr lang="ru-RU" dirty="0"/>
              <a:t>-интерфейс</a:t>
            </a:r>
            <a:r>
              <a:rPr lang="en-US" dirty="0"/>
              <a:t> </a:t>
            </a:r>
            <a:r>
              <a:rPr lang="ru-RU" dirty="0" smtClean="0"/>
              <a:t> для</a:t>
            </a:r>
            <a:r>
              <a:rPr lang="en-US" dirty="0" smtClean="0"/>
              <a:t> </a:t>
            </a:r>
            <a:r>
              <a:rPr lang="en-US" dirty="0"/>
              <a:t>XSD </a:t>
            </a:r>
            <a:r>
              <a:rPr lang="ru-RU" dirty="0" smtClean="0"/>
              <a:t>схем </a:t>
            </a:r>
            <a:r>
              <a:rPr lang="en-US" dirty="0"/>
              <a:t>(W3C)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smtClean="0"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>
                <a:cs typeface="Consolas" pitchFamily="49" charset="0"/>
              </a:rPr>
              <a:t>System.Xml.Xsl</a:t>
            </a:r>
            <a:endParaRPr lang="en-US" b="1" dirty="0"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Инфраструктура и </a:t>
            </a:r>
            <a:r>
              <a:rPr lang="en-US" dirty="0"/>
              <a:t>API</a:t>
            </a:r>
            <a:r>
              <a:rPr lang="ru-RU" dirty="0"/>
              <a:t>-интерфейс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XslCompiledTransform</a:t>
            </a:r>
            <a:r>
              <a:rPr lang="en-US" dirty="0"/>
              <a:t>) </a:t>
            </a:r>
            <a:r>
              <a:rPr lang="ru-RU" dirty="0" smtClean="0"/>
              <a:t>для выполнения </a:t>
            </a:r>
            <a:r>
              <a:rPr lang="en-US" dirty="0" smtClean="0"/>
              <a:t>XSLT</a:t>
            </a:r>
            <a:r>
              <a:rPr lang="ru-RU" dirty="0" smtClean="0"/>
              <a:t> трансформаций </a:t>
            </a:r>
            <a:r>
              <a:rPr lang="en-US" dirty="0" smtClean="0"/>
              <a:t>XML</a:t>
            </a:r>
            <a:r>
              <a:rPr lang="ru-RU" dirty="0" smtClean="0"/>
              <a:t> </a:t>
            </a:r>
            <a:r>
              <a:rPr lang="en-US" dirty="0"/>
              <a:t>(W3C)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>
                <a:cs typeface="Consolas" pitchFamily="49" charset="0"/>
              </a:rPr>
              <a:t>System.Xml.Serialization</a:t>
            </a:r>
            <a:r>
              <a:rPr lang="ru-RU" dirty="0" smtClean="0">
                <a:cs typeface="Consolas" pitchFamily="49" charset="0"/>
              </a:rPr>
              <a:t> Поддержка сериализации классов из и в </a:t>
            </a:r>
            <a:r>
              <a:rPr lang="en-US" dirty="0" smtClean="0">
                <a:cs typeface="Consolas" pitchFamily="49" charset="0"/>
              </a:rPr>
              <a:t>XML</a:t>
            </a:r>
            <a:endParaRPr lang="en-US" dirty="0">
              <a:cs typeface="Consolas" pitchFamily="49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en-US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>
                <a:cs typeface="Consolas" pitchFamily="49" charset="0"/>
              </a:rPr>
              <a:t>System.Xml.Linq</a:t>
            </a:r>
            <a:r>
              <a:rPr lang="ru-RU" b="1" dirty="0" smtClean="0">
                <a:cs typeface="Consolas" pitchFamily="49" charset="0"/>
              </a:rPr>
              <a:t> </a:t>
            </a:r>
            <a:r>
              <a:rPr lang="ru-RU" dirty="0"/>
              <a:t>Представляет </a:t>
            </a:r>
            <a:r>
              <a:rPr lang="en-US" dirty="0"/>
              <a:t>XML</a:t>
            </a:r>
            <a:r>
              <a:rPr lang="ru-RU" dirty="0"/>
              <a:t>-документ в виде </a:t>
            </a:r>
            <a:r>
              <a:rPr lang="en-US" dirty="0"/>
              <a:t>DOM</a:t>
            </a:r>
            <a:r>
              <a:rPr lang="ru-RU" dirty="0" smtClean="0"/>
              <a:t>-модели, называемой </a:t>
            </a:r>
            <a:r>
              <a:rPr lang="en-US" dirty="0" smtClean="0"/>
              <a:t>X-DOM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файлов </a:t>
            </a:r>
            <a:r>
              <a:rPr lang="arn-CL" dirty="0"/>
              <a:t>XML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13716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Построение документа </a:t>
            </a:r>
            <a:r>
              <a:rPr lang="ru-RU" dirty="0"/>
              <a:t>в памяти, используя класс </a:t>
            </a:r>
            <a:r>
              <a:rPr lang="ru-RU" b="1" dirty="0" err="1"/>
              <a:t>XmlDocument</a:t>
            </a:r>
            <a:r>
              <a:rPr lang="ru-RU" dirty="0"/>
              <a:t> или </a:t>
            </a:r>
            <a:r>
              <a:rPr lang="ru-RU" b="1" dirty="0" err="1" smtClean="0"/>
              <a:t>XDocument</a:t>
            </a:r>
            <a:r>
              <a:rPr lang="ru-RU" dirty="0"/>
              <a:t>, и по завершении </a:t>
            </a:r>
            <a:r>
              <a:rPr lang="ru-RU" dirty="0" smtClean="0"/>
              <a:t>запись </a:t>
            </a:r>
            <a:r>
              <a:rPr lang="ru-RU" dirty="0"/>
              <a:t>его в 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41148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Запись документа </a:t>
            </a:r>
            <a:r>
              <a:rPr lang="ru-RU" dirty="0"/>
              <a:t>непосредственно в п</a:t>
            </a:r>
            <a:r>
              <a:rPr lang="ru-RU" dirty="0" smtClean="0"/>
              <a:t>оток </a:t>
            </a:r>
            <a:r>
              <a:rPr lang="ru-RU" dirty="0"/>
              <a:t>с </a:t>
            </a:r>
            <a:r>
              <a:rPr lang="ru-RU" dirty="0" smtClean="0"/>
              <a:t>помощью </a:t>
            </a:r>
            <a:r>
              <a:rPr lang="ru-RU" b="1" dirty="0" err="1" smtClean="0"/>
              <a:t>XmlWriter</a:t>
            </a:r>
            <a:r>
              <a:rPr lang="ru-RU" dirty="0" smtClean="0"/>
              <a:t>, при </a:t>
            </a:r>
            <a:r>
              <a:rPr lang="ru-RU" dirty="0"/>
              <a:t>этом данные выводятся по мере их записи, узел за </a:t>
            </a:r>
            <a:r>
              <a:rPr lang="ru-RU" dirty="0" smtClean="0"/>
              <a:t>узлом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25146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единственный способ </a:t>
            </a:r>
            <a:r>
              <a:rPr lang="ru-RU" dirty="0"/>
              <a:t>записи XML-документа </a:t>
            </a:r>
            <a:r>
              <a:rPr lang="ru-RU" dirty="0" smtClean="0"/>
              <a:t>в </a:t>
            </a:r>
            <a:r>
              <a:rPr lang="ru-RU" dirty="0"/>
              <a:t>нелинейном </a:t>
            </a:r>
            <a:r>
              <a:rPr lang="ru-RU" dirty="0" smtClean="0"/>
              <a:t>виде</a:t>
            </a:r>
            <a:r>
              <a:rPr lang="ru-RU" dirty="0"/>
              <a:t> </a:t>
            </a:r>
            <a:r>
              <a:rPr lang="ru-RU" dirty="0" smtClean="0"/>
              <a:t>(позволяет </a:t>
            </a:r>
            <a:r>
              <a:rPr lang="ru-RU" dirty="0"/>
              <a:t>вставлять новые узлы куда </a:t>
            </a:r>
            <a:r>
              <a:rPr lang="ru-RU" dirty="0" smtClean="0"/>
              <a:t>угодно)</a:t>
            </a:r>
            <a:endParaRPr lang="ru-RU" dirty="0"/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после </a:t>
            </a:r>
            <a:r>
              <a:rPr lang="ru-RU" dirty="0"/>
              <a:t>создания </a:t>
            </a:r>
            <a:r>
              <a:rPr lang="ru-RU" dirty="0" smtClean="0"/>
              <a:t>над содержимым </a:t>
            </a:r>
            <a:r>
              <a:rPr lang="ru-RU" dirty="0"/>
              <a:t>XML планируется выполнять другие операции, такие как поиск, трансформация </a:t>
            </a:r>
            <a:r>
              <a:rPr lang="ru-RU" dirty="0" smtClean="0"/>
              <a:t>или </a:t>
            </a:r>
            <a:r>
              <a:rPr lang="ru-RU" dirty="0"/>
              <a:t>проверка </a:t>
            </a:r>
            <a:r>
              <a:rPr lang="ru-RU" dirty="0" smtClean="0"/>
              <a:t>достоверности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38683" y="52578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/>
              <a:t>предоставляет более простую модель, которая лучше приспособлена для </a:t>
            </a:r>
            <a:r>
              <a:rPr lang="ru-RU" dirty="0" smtClean="0"/>
              <a:t>прямой </a:t>
            </a:r>
            <a:r>
              <a:rPr lang="ru-RU" dirty="0"/>
              <a:t>записи в файл, </a:t>
            </a:r>
            <a:r>
              <a:rPr lang="ru-RU" dirty="0" smtClean="0"/>
              <a:t>поскольку не </a:t>
            </a:r>
            <a:r>
              <a:rPr lang="ru-RU" dirty="0"/>
              <a:t>хранит </a:t>
            </a:r>
            <a:r>
              <a:rPr lang="ru-RU" dirty="0" smtClean="0"/>
              <a:t>весь документ </a:t>
            </a:r>
            <a:r>
              <a:rPr lang="ru-RU" dirty="0"/>
              <a:t>целиком в </a:t>
            </a:r>
            <a:r>
              <a:rPr lang="ru-RU" dirty="0" smtClean="0"/>
              <a:t>памяти 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38683" y="762000"/>
            <a:ext cx="4119017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dirty="0" smtClean="0"/>
              <a:t>Запись </a:t>
            </a:r>
            <a:r>
              <a:rPr lang="en-US" b="1" dirty="0" smtClean="0"/>
              <a:t>XML-</a:t>
            </a:r>
            <a:r>
              <a:rPr lang="ru-RU" b="1" dirty="0" smtClean="0"/>
              <a:t>файлов</a:t>
            </a:r>
          </a:p>
        </p:txBody>
      </p:sp>
    </p:spTree>
    <p:extLst>
      <p:ext uri="{BB962C8B-B14F-4D97-AF65-F5344CB8AC3E}">
        <p14:creationId xmlns:p14="http://schemas.microsoft.com/office/powerpoint/2010/main" val="87494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файлов </a:t>
            </a:r>
            <a:r>
              <a:rPr lang="arn-CL" dirty="0"/>
              <a:t>XML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13716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Чтение за один прием в память с использованием классов </a:t>
            </a:r>
            <a:r>
              <a:rPr lang="ru-RU" b="1" dirty="0" err="1" smtClean="0"/>
              <a:t>XmlDocument</a:t>
            </a:r>
            <a:r>
              <a:rPr lang="ru-RU" b="1" dirty="0" smtClean="0"/>
              <a:t>, </a:t>
            </a:r>
            <a:r>
              <a:rPr lang="en-US" b="1" dirty="0" err="1" smtClean="0"/>
              <a:t>XPathNavigator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только для чтения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b="1" dirty="0" err="1" smtClean="0"/>
              <a:t>XDocument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36195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Перемещение по содержимому</a:t>
            </a:r>
            <a:r>
              <a:rPr lang="ru-RU" dirty="0"/>
              <a:t>, узел за </a:t>
            </a:r>
            <a:r>
              <a:rPr lang="ru-RU" dirty="0" smtClean="0"/>
              <a:t>узлом, используя </a:t>
            </a:r>
            <a:r>
              <a:rPr lang="ru-RU" b="1" dirty="0" err="1" smtClean="0"/>
              <a:t>Xml</a:t>
            </a:r>
            <a:r>
              <a:rPr lang="en-US" b="1" dirty="0" smtClean="0"/>
              <a:t>Reader </a:t>
            </a:r>
            <a:r>
              <a:rPr lang="en-US" dirty="0" smtClean="0"/>
              <a:t>– </a:t>
            </a:r>
            <a:r>
              <a:rPr lang="ru-RU" dirty="0" smtClean="0"/>
              <a:t>объект чтения, основанный на потоке 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25146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способ чтения XML-документа в </a:t>
            </a:r>
            <a:r>
              <a:rPr lang="ru-RU" dirty="0"/>
              <a:t>нелинейном </a:t>
            </a:r>
            <a:r>
              <a:rPr lang="ru-RU" dirty="0" smtClean="0"/>
              <a:t>виде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38683" y="48768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Сокращает накладные расходы памяти и обычно, но не всегда, более эффективен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Наименее гибок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38683" y="762000"/>
            <a:ext cx="4119017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dirty="0" smtClean="0"/>
              <a:t>Чтение </a:t>
            </a:r>
            <a:r>
              <a:rPr lang="en-US" b="1" dirty="0" smtClean="0"/>
              <a:t>XML-</a:t>
            </a:r>
            <a:r>
              <a:rPr lang="ru-RU" b="1" dirty="0" smtClean="0"/>
              <a:t>файлов</a:t>
            </a:r>
          </a:p>
        </p:txBody>
      </p:sp>
    </p:spTree>
    <p:extLst>
      <p:ext uri="{BB962C8B-B14F-4D97-AF65-F5344CB8AC3E}">
        <p14:creationId xmlns:p14="http://schemas.microsoft.com/office/powerpoint/2010/main" val="124655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файлов </a:t>
            </a:r>
            <a:r>
              <a:rPr lang="arn-CL" dirty="0" smtClean="0"/>
              <a:t>XML</a:t>
            </a:r>
            <a:r>
              <a:rPr lang="ru-RU" dirty="0" smtClean="0"/>
              <a:t>. </a:t>
            </a:r>
            <a:r>
              <a:rPr lang="en-US" dirty="0" err="1" smtClean="0"/>
              <a:t>XmlReader</a:t>
            </a:r>
            <a:r>
              <a:rPr lang="en-US" dirty="0" smtClean="0"/>
              <a:t>. </a:t>
            </a:r>
            <a:r>
              <a:rPr lang="en-US" dirty="0" err="1" smtClean="0"/>
              <a:t>XmlWriter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Абстрактные классы </a:t>
            </a:r>
            <a:r>
              <a:rPr lang="ru-RU" b="1" dirty="0"/>
              <a:t>XmlReader</a:t>
            </a:r>
            <a:r>
              <a:rPr lang="ru-RU" dirty="0"/>
              <a:t> и </a:t>
            </a:r>
            <a:r>
              <a:rPr lang="ru-RU" b="1" dirty="0" smtClean="0"/>
              <a:t>XmlWriter</a:t>
            </a:r>
            <a:r>
              <a:rPr lang="ru-RU" dirty="0" smtClean="0"/>
              <a:t> - основа </a:t>
            </a:r>
            <a:r>
              <a:rPr lang="ru-RU" dirty="0"/>
              <a:t>механизма последовательного </a:t>
            </a:r>
            <a:r>
              <a:rPr lang="ru-RU" dirty="0" smtClean="0"/>
              <a:t>чтения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записи XML-</a:t>
            </a:r>
            <a:r>
              <a:rPr lang="ru-RU" dirty="0" smtClean="0"/>
              <a:t>документов</a:t>
            </a:r>
            <a:r>
              <a:rPr lang="en-US" dirty="0" smtClean="0"/>
              <a:t>. </a:t>
            </a:r>
            <a:r>
              <a:rPr lang="ru-RU" dirty="0"/>
              <a:t>Такой подход выгодно использовать, когда документ слишком велик, чтобы читать его в память целиком, или содержит ошибки в структуре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" y="2133600"/>
            <a:ext cx="4453414" cy="19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191000"/>
            <a:ext cx="5521489" cy="17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3"/>
          <p:cNvSpPr/>
          <p:nvPr/>
        </p:nvSpPr>
        <p:spPr bwMode="auto">
          <a:xfrm>
            <a:off x="4610100" y="2286000"/>
            <a:ext cx="5410200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b="1" dirty="0" err="1" smtClean="0"/>
              <a:t>XmlTextReader</a:t>
            </a:r>
            <a:r>
              <a:rPr lang="ru-RU" dirty="0" smtClean="0"/>
              <a:t> </a:t>
            </a:r>
            <a:r>
              <a:rPr lang="ru-RU" dirty="0"/>
              <a:t>(чтение на основе текстового потока</a:t>
            </a:r>
            <a:r>
              <a:rPr lang="ru-RU" dirty="0" smtClean="0"/>
              <a:t>)</a:t>
            </a:r>
            <a:endParaRPr lang="en-US" dirty="0"/>
          </a:p>
          <a:p>
            <a:pPr algn="just"/>
            <a:r>
              <a:rPr lang="en-US" b="1" dirty="0" err="1" smtClean="0"/>
              <a:t>XmlNodeReader</a:t>
            </a:r>
            <a:r>
              <a:rPr lang="ru-RU" dirty="0" smtClean="0"/>
              <a:t> </a:t>
            </a:r>
            <a:r>
              <a:rPr lang="ru-RU" dirty="0"/>
              <a:t>(разбор XML из объектов </a:t>
            </a:r>
            <a:r>
              <a:rPr lang="en-US" dirty="0" err="1"/>
              <a:t>XmlNode</a:t>
            </a:r>
            <a:r>
              <a:rPr lang="ru-RU" dirty="0" smtClean="0"/>
              <a:t>)</a:t>
            </a:r>
            <a:endParaRPr lang="en-US" dirty="0" smtClean="0"/>
          </a:p>
          <a:p>
            <a:pPr algn="just"/>
            <a:r>
              <a:rPr lang="en-US" b="1" dirty="0" err="1" smtClean="0"/>
              <a:t>XmlValidatingReader</a:t>
            </a:r>
            <a:r>
              <a:rPr lang="ru-RU" dirty="0" smtClean="0"/>
              <a:t> </a:t>
            </a:r>
            <a:r>
              <a:rPr lang="ru-RU" dirty="0"/>
              <a:t>(при чтении производится проверка схемы документа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17" name="Скругленный прямоугольник 3"/>
          <p:cNvSpPr/>
          <p:nvPr/>
        </p:nvSpPr>
        <p:spPr bwMode="auto">
          <a:xfrm>
            <a:off x="4610100" y="4343400"/>
            <a:ext cx="54102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b="1" dirty="0" err="1" smtClean="0"/>
              <a:t>XmlTextWriter</a:t>
            </a:r>
            <a:r>
              <a:rPr lang="ru-RU" dirty="0" smtClean="0"/>
              <a:t> (запись на </a:t>
            </a:r>
            <a:r>
              <a:rPr lang="ru-RU" dirty="0"/>
              <a:t>основе текстового потока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файлов </a:t>
            </a:r>
            <a:r>
              <a:rPr lang="arn-CL" dirty="0"/>
              <a:t>XML</a:t>
            </a:r>
            <a:r>
              <a:rPr lang="ru-RU" dirty="0"/>
              <a:t>. </a:t>
            </a:r>
            <a:r>
              <a:rPr lang="en-US" dirty="0" err="1"/>
              <a:t>XmlReader</a:t>
            </a:r>
            <a:r>
              <a:rPr lang="en-US" dirty="0"/>
              <a:t>. </a:t>
            </a:r>
            <a:r>
              <a:rPr lang="en-US" dirty="0" err="1"/>
              <a:t>XmlWriter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24000"/>
            <a:ext cx="881654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7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файлов </a:t>
            </a:r>
            <a:r>
              <a:rPr lang="arn-CL" dirty="0"/>
              <a:t>XML</a:t>
            </a:r>
            <a:r>
              <a:rPr lang="ru-RU" dirty="0"/>
              <a:t>. </a:t>
            </a:r>
            <a:r>
              <a:rPr lang="en-US" dirty="0" err="1"/>
              <a:t>XmlReader</a:t>
            </a:r>
            <a:r>
              <a:rPr lang="en-US" dirty="0"/>
              <a:t>. </a:t>
            </a:r>
            <a:r>
              <a:rPr lang="en-US" dirty="0" err="1"/>
              <a:t>XmlWriter</a:t>
            </a:r>
            <a:endParaRPr lang="ru-RU" dirty="0"/>
          </a:p>
        </p:txBody>
      </p:sp>
      <p:sp>
        <p:nvSpPr>
          <p:cNvPr id="10" name="Блок-схема: документ 9"/>
          <p:cNvSpPr/>
          <p:nvPr/>
        </p:nvSpPr>
        <p:spPr bwMode="auto">
          <a:xfrm>
            <a:off x="342900" y="990600"/>
            <a:ext cx="9686925" cy="5410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arn-C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xmlTextReader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XmlTextReader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"planets.xml"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(xmlTextReader.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(xmlTextReader.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arn-CL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реагируем в зависимости от </a:t>
            </a:r>
            <a:r>
              <a:rPr lang="arn-CL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NodeType</a:t>
            </a:r>
            <a:endParaRPr lang="arn-C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600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XmlNodeType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.XmlDeclaration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arn-CL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"&lt;?xml version='1.0'?&gt;"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600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XmlNodeType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.Element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arn-CL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"&lt;{0}&gt;"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xmlTextReader.Name);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600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XmlNodeType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.Text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.WriteLine(xmlTextReader.Value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600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XmlNodeType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.EndElement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arn-CL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"&lt;/{0}&gt;"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xmlTextReader.Name);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600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XmlNodeType</a:t>
            </a:r>
            <a:r>
              <a:rPr lang="arn-CL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.Comment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arn-CL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"&lt;!--{0}--&gt;"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xmlTextReader.Value);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1"/>
            <a:ext cx="3171825" cy="341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46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файлов </a:t>
            </a:r>
            <a:r>
              <a:rPr lang="arn-CL" dirty="0"/>
              <a:t>XML</a:t>
            </a:r>
            <a:r>
              <a:rPr lang="ru-RU" dirty="0"/>
              <a:t>. </a:t>
            </a:r>
            <a:r>
              <a:rPr lang="en-US" dirty="0" err="1"/>
              <a:t>XmlReader</a:t>
            </a:r>
            <a:r>
              <a:rPr lang="en-US" dirty="0"/>
              <a:t>. </a:t>
            </a:r>
            <a:r>
              <a:rPr lang="en-US" dirty="0" err="1"/>
              <a:t>XmlWriter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Класс </a:t>
            </a:r>
            <a:r>
              <a:rPr lang="en-US" b="1" dirty="0" err="1"/>
              <a:t>XmlWriter</a:t>
            </a:r>
            <a:r>
              <a:rPr lang="ru-RU" dirty="0"/>
              <a:t> – это абстрактный класс для создания </a:t>
            </a:r>
            <a:r>
              <a:rPr lang="en-US" dirty="0"/>
              <a:t>XML</a:t>
            </a:r>
            <a:r>
              <a:rPr lang="ru-RU" dirty="0" smtClean="0"/>
              <a:t>-данных:  </a:t>
            </a:r>
            <a:r>
              <a:rPr lang="en-US" dirty="0"/>
              <a:t>XML</a:t>
            </a:r>
            <a:r>
              <a:rPr lang="ru-RU" dirty="0"/>
              <a:t>-данные всегда могут быть сформированы в виде простой строки и затем записаны в любой </a:t>
            </a:r>
            <a:r>
              <a:rPr lang="ru-RU" dirty="0" smtClean="0"/>
              <a:t>поток. Недостаток ‑ возрастает вероятность неправильного формирования структуры </a:t>
            </a:r>
            <a:r>
              <a:rPr lang="en-US" dirty="0" smtClean="0"/>
              <a:t>XML</a:t>
            </a:r>
            <a:r>
              <a:rPr lang="ru-RU" dirty="0" smtClean="0"/>
              <a:t> из-за элементарных ошибок программиста</a:t>
            </a:r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2362200"/>
            <a:ext cx="9686925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message = 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"Hello, dude!"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arn-C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 =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XmlTextWriter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"greetings.xml"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.UTF8)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{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Formatting =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Formatting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.Indented,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Indentation = 2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};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xmlTextWriter.WriteStartDocument();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xmlTextWriter.WriteStartElement(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"greeting"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xmlTextWriter.WriteString(message);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xmlTextWriter.WriteEndElement();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xmlTextWriter.WriteEndDocument();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xmlTextWriter.Flush();</a:t>
            </a:r>
            <a:endParaRPr lang="arn-C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371975" y="5410200"/>
            <a:ext cx="5572125" cy="990600"/>
            <a:chOff x="1600200" y="5486400"/>
            <a:chExt cx="4953000" cy="990600"/>
          </a:xfrm>
        </p:grpSpPr>
        <p:sp>
          <p:nvSpPr>
            <p:cNvPr id="6" name="Скругленный прямоугольник 5"/>
            <p:cNvSpPr/>
            <p:nvPr/>
          </p:nvSpPr>
          <p:spPr bwMode="auto">
            <a:xfrm>
              <a:off x="1600200" y="5486400"/>
              <a:ext cx="4953000" cy="990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5651369"/>
              <a:ext cx="4452503" cy="749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8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arn-CL" dirty="0"/>
              <a:t>XML </a:t>
            </a:r>
            <a:r>
              <a:rPr lang="ru-RU" dirty="0"/>
              <a:t>в памяти 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57175" y="940632"/>
            <a:ext cx="9858375" cy="553636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endParaRPr lang="ru-RU" b="1" dirty="0"/>
          </a:p>
          <a:p>
            <a:pPr marL="285750" indent="-28575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ru-RU" b="1" dirty="0" err="1" smtClean="0"/>
              <a:t>XmlDocument</a:t>
            </a:r>
            <a:endParaRPr lang="ru-RU" b="1" dirty="0" smtClean="0"/>
          </a:p>
          <a:p>
            <a:pPr marL="541338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/>
              <a:t>Хранит XML- документ целиком в памяти</a:t>
            </a:r>
            <a:endParaRPr lang="ru-RU" b="1" dirty="0"/>
          </a:p>
          <a:p>
            <a:pPr marL="541338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полный интерфейс XML DOM </a:t>
            </a:r>
            <a:r>
              <a:rPr lang="ru-RU" dirty="0" err="1"/>
              <a:t>Level</a:t>
            </a:r>
            <a:r>
              <a:rPr lang="ru-RU" dirty="0"/>
              <a:t> 2 </a:t>
            </a:r>
            <a:r>
              <a:rPr lang="ru-RU" dirty="0" err="1" smtClean="0"/>
              <a:t>Core</a:t>
            </a:r>
            <a:r>
              <a:rPr lang="ru-RU" dirty="0"/>
              <a:t>, как он определен </a:t>
            </a:r>
            <a:r>
              <a:rPr lang="ru-RU" dirty="0" smtClean="0"/>
              <a:t>W3C</a:t>
            </a:r>
          </a:p>
          <a:p>
            <a:pPr marL="541338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Наиболее </a:t>
            </a:r>
            <a:r>
              <a:rPr lang="ru-RU" dirty="0"/>
              <a:t>стандартизованный интерфейс </a:t>
            </a:r>
            <a:r>
              <a:rPr lang="ru-RU" dirty="0" smtClean="0"/>
              <a:t>к данным </a:t>
            </a:r>
            <a:r>
              <a:rPr lang="ru-RU" dirty="0"/>
              <a:t>XML, но временами также немного </a:t>
            </a:r>
            <a:r>
              <a:rPr lang="ru-RU" dirty="0" smtClean="0"/>
              <a:t>неуклюжий</a:t>
            </a:r>
          </a:p>
          <a:p>
            <a:pPr marL="285750" indent="-28575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ru-RU" b="1" dirty="0" smtClean="0"/>
              <a:t>X</a:t>
            </a:r>
            <a:r>
              <a:rPr lang="en-US" b="1" dirty="0" smtClean="0"/>
              <a:t>P</a:t>
            </a:r>
            <a:r>
              <a:rPr lang="ru-RU" b="1" dirty="0" err="1" smtClean="0"/>
              <a:t>athNavigator</a:t>
            </a:r>
            <a:endParaRPr lang="ru-RU" b="1" dirty="0" smtClean="0"/>
          </a:p>
          <a:p>
            <a:pPr marL="539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Хранит </a:t>
            </a:r>
            <a:r>
              <a:rPr lang="ru-RU" dirty="0"/>
              <a:t>XML- </a:t>
            </a:r>
            <a:r>
              <a:rPr lang="ru-RU" dirty="0" smtClean="0"/>
              <a:t>документ </a:t>
            </a:r>
            <a:r>
              <a:rPr lang="ru-RU" dirty="0"/>
              <a:t>целиком в </a:t>
            </a:r>
            <a:r>
              <a:rPr lang="ru-RU" dirty="0" smtClean="0"/>
              <a:t>памяти</a:t>
            </a:r>
          </a:p>
          <a:p>
            <a:pPr marL="539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Обеспечивает более </a:t>
            </a:r>
            <a:r>
              <a:rPr lang="ru-RU" dirty="0"/>
              <a:t>быструю и </a:t>
            </a:r>
            <a:r>
              <a:rPr lang="ru-RU" dirty="0" smtClean="0"/>
              <a:t>прямолинейную </a:t>
            </a:r>
            <a:r>
              <a:rPr lang="ru-RU" dirty="0"/>
              <a:t>модель, чем XML DOM, наряду с расширенными средствами  </a:t>
            </a:r>
            <a:r>
              <a:rPr lang="ru-RU" dirty="0" smtClean="0"/>
              <a:t>поиска</a:t>
            </a:r>
          </a:p>
          <a:p>
            <a:pPr marL="539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отличие от </a:t>
            </a:r>
            <a:r>
              <a:rPr lang="ru-RU" dirty="0" err="1" smtClean="0"/>
              <a:t>XmlDocument</a:t>
            </a:r>
            <a:r>
              <a:rPr lang="ru-RU" dirty="0" smtClean="0"/>
              <a:t> </a:t>
            </a:r>
            <a:r>
              <a:rPr lang="ru-RU" dirty="0"/>
              <a:t>в нем не предусмотрена возможность внесения </a:t>
            </a:r>
            <a:r>
              <a:rPr lang="ru-RU" dirty="0" smtClean="0"/>
              <a:t>и </a:t>
            </a:r>
            <a:r>
              <a:rPr lang="ru-RU" dirty="0"/>
              <a:t>сохранения </a:t>
            </a:r>
            <a:r>
              <a:rPr lang="ru-RU" dirty="0" smtClean="0"/>
              <a:t>изменений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ru-RU" b="1" dirty="0" smtClean="0"/>
              <a:t>X</a:t>
            </a:r>
            <a:r>
              <a:rPr lang="arn-CL" b="1" dirty="0" smtClean="0"/>
              <a:t>D</a:t>
            </a:r>
            <a:r>
              <a:rPr lang="ru-RU" b="1" dirty="0" err="1" smtClean="0"/>
              <a:t>ocument</a:t>
            </a:r>
            <a:endParaRPr lang="ru-RU" b="1" dirty="0" smtClean="0"/>
          </a:p>
          <a:p>
            <a:pPr marL="541338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Представляет </a:t>
            </a:r>
            <a:r>
              <a:rPr lang="ru-RU" dirty="0"/>
              <a:t>собой часть LINQ to XML, но удобен и в том случае, когда запросы LINQ не </a:t>
            </a:r>
            <a:r>
              <a:rPr lang="ru-RU" dirty="0" smtClean="0"/>
              <a:t>конструируются</a:t>
            </a:r>
          </a:p>
          <a:p>
            <a:pPr marL="541338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Должен </a:t>
            </a:r>
            <a:r>
              <a:rPr lang="ru-RU" dirty="0"/>
              <a:t>работать совместно с </a:t>
            </a:r>
            <a:r>
              <a:rPr lang="ru-RU" dirty="0" smtClean="0"/>
              <a:t>более </a:t>
            </a:r>
            <a:r>
              <a:rPr lang="ru-RU" dirty="0"/>
              <a:t>старыми классами .NET XML для решения таких задач, как проверка  </a:t>
            </a:r>
            <a:r>
              <a:rPr lang="ru-RU" dirty="0" smtClean="0"/>
              <a:t>достоверности</a:t>
            </a:r>
            <a:endParaRPr lang="ru-RU" dirty="0"/>
          </a:p>
          <a:p>
            <a:pPr algn="just">
              <a:spcAft>
                <a:spcPts val="1000"/>
              </a:spcAft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648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arn-CL" dirty="0"/>
              <a:t>XML </a:t>
            </a:r>
            <a:r>
              <a:rPr lang="ru-RU" dirty="0"/>
              <a:t>в памяти 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1885950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dirty="0" err="1"/>
              <a:t>XmlDocument</a:t>
            </a:r>
            <a:endParaRPr 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57175" y="1371600"/>
            <a:ext cx="9858375" cy="2971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err="1"/>
              <a:t>XmlDocument</a:t>
            </a:r>
            <a:r>
              <a:rPr lang="ru-RU" dirty="0"/>
              <a:t> хранит информацию в виде дерева </a:t>
            </a:r>
            <a:r>
              <a:rPr lang="ru-RU" dirty="0" smtClean="0"/>
              <a:t>узлов</a:t>
            </a:r>
          </a:p>
          <a:p>
            <a:pPr marL="285750" indent="-285750" algn="just">
              <a:spcAft>
                <a:spcPts val="0"/>
              </a:spcAft>
              <a:buFont typeface="Wingdings" pitchFamily="2" charset="2"/>
              <a:buChar char="ü"/>
            </a:pPr>
            <a:r>
              <a:rPr lang="ru-RU" dirty="0" smtClean="0"/>
              <a:t>Узел </a:t>
            </a:r>
            <a:r>
              <a:rPr lang="ru-RU" dirty="0"/>
              <a:t>(</a:t>
            </a:r>
            <a:r>
              <a:rPr lang="ru-RU" dirty="0" err="1"/>
              <a:t>node</a:t>
            </a:r>
            <a:r>
              <a:rPr lang="ru-RU" dirty="0"/>
              <a:t>) -</a:t>
            </a:r>
            <a:r>
              <a:rPr lang="ru-RU" dirty="0" smtClean="0"/>
              <a:t> </a:t>
            </a:r>
            <a:r>
              <a:rPr lang="ru-RU" dirty="0"/>
              <a:t>это базовый э</a:t>
            </a:r>
            <a:r>
              <a:rPr lang="ru-RU" dirty="0" smtClean="0"/>
              <a:t>лемент XML</a:t>
            </a:r>
            <a:r>
              <a:rPr lang="ru-RU" dirty="0"/>
              <a:t>-файла, который может быть </a:t>
            </a:r>
            <a:endParaRPr lang="ru-RU" dirty="0" smtClean="0"/>
          </a:p>
          <a:p>
            <a:pPr marL="555625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элементом</a:t>
            </a:r>
          </a:p>
          <a:p>
            <a:pPr marL="555625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атрибутом</a:t>
            </a:r>
          </a:p>
          <a:p>
            <a:pPr marL="555625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комментарием</a:t>
            </a:r>
          </a:p>
          <a:p>
            <a:pPr marL="555625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значением элемента</a:t>
            </a:r>
          </a:p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Каждый </a:t>
            </a:r>
            <a:r>
              <a:rPr lang="ru-RU" dirty="0"/>
              <a:t>узел представлен отдельным объектом </a:t>
            </a:r>
            <a:r>
              <a:rPr lang="ru-RU" dirty="0" err="1" smtClean="0"/>
              <a:t>XmlNode</a:t>
            </a:r>
            <a:endParaRPr lang="ru-RU" dirty="0" smtClean="0"/>
          </a:p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Класс </a:t>
            </a:r>
            <a:r>
              <a:rPr lang="ru-RU" dirty="0" err="1" smtClean="0"/>
              <a:t>XmlDocument</a:t>
            </a:r>
            <a:r>
              <a:rPr lang="ru-RU" dirty="0" smtClean="0"/>
              <a:t> </a:t>
            </a:r>
            <a:r>
              <a:rPr lang="ru-RU" dirty="0"/>
              <a:t>является оболочкой для групп объектов </a:t>
            </a:r>
            <a:r>
              <a:rPr lang="ru-RU" dirty="0" err="1" smtClean="0"/>
              <a:t>XmlNode</a:t>
            </a:r>
            <a:endParaRPr lang="ru-RU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72189" y="4419600"/>
            <a:ext cx="3814061" cy="2129632"/>
            <a:chOff x="267324" y="4495800"/>
            <a:chExt cx="3390276" cy="212963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24" y="4495800"/>
              <a:ext cx="3390276" cy="21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7200" y="5029200"/>
              <a:ext cx="1981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29075" y="4495800"/>
            <a:ext cx="2914651" cy="617434"/>
            <a:chOff x="3428999" y="4495800"/>
            <a:chExt cx="2590801" cy="6174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8999" y="4495800"/>
              <a:ext cx="2590801" cy="61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3581400" y="5029200"/>
              <a:ext cx="2362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5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arn-CL" dirty="0"/>
              <a:t>XML </a:t>
            </a:r>
            <a:r>
              <a:rPr lang="ru-RU" dirty="0"/>
              <a:t>в памяти </a:t>
            </a: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685800"/>
            <a:ext cx="9601200" cy="5867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arn-CL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arn-CL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arn-CL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arn-CL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arn-CL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OutputNode(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.WriteLine(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"Type= {0} \t Name= {1} \t Value= {2}"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node.NodeType, node.Name, node.Value);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(node.Attributes !=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XmlAttribute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attr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node.Attributes)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arn-CL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.WriteLine(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"Type={0} \t Name={1} \t Value={2}"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 attr.NodeType, attr.Name, attr.Value);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если есть дочерние элементы, рекурсивно обрабатываем их</a:t>
            </a:r>
            <a:endParaRPr lang="ru-RU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arn-CL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(node.HasChildNodes)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XmlNode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child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node.ChildNodes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OutputNode(child);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r>
              <a:rPr lang="arn-C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doc = </a:t>
            </a:r>
            <a:r>
              <a:rPr lang="arn-C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arn-CL" sz="1400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XmlDocument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doc.Load(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planets.xml</a:t>
            </a:r>
            <a:r>
              <a:rPr lang="arn-CL" sz="14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arn-C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arn-CL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OutputNode(doc.DocumentElement</a:t>
            </a:r>
            <a:r>
              <a:rPr lang="arn-C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54" y="2971801"/>
            <a:ext cx="4339828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XML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dirty="0" err="1"/>
              <a:t>XPath</a:t>
            </a:r>
            <a:r>
              <a:rPr lang="ru-RU" dirty="0"/>
              <a:t> (XML </a:t>
            </a:r>
            <a:r>
              <a:rPr lang="ru-RU" dirty="0" err="1"/>
              <a:t>Path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</a:t>
            </a:r>
            <a:r>
              <a:rPr lang="ru-RU" dirty="0" err="1"/>
              <a:t>XPath</a:t>
            </a:r>
            <a:r>
              <a:rPr lang="ru-RU" dirty="0"/>
              <a:t> призван реализовать навигацию по DOM в </a:t>
            </a:r>
            <a:r>
              <a:rPr lang="ru-RU" dirty="0" smtClean="0"/>
              <a:t>XML</a:t>
            </a:r>
            <a:endParaRPr lang="en-US" dirty="0" err="1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2860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 err="1"/>
              <a:t>XQuery</a:t>
            </a:r>
            <a:r>
              <a:rPr lang="ru-RU" dirty="0"/>
              <a:t> — язык запросов, разработанный для обработки данных в формате XML. </a:t>
            </a:r>
            <a:r>
              <a:rPr lang="ru-RU" dirty="0" err="1"/>
              <a:t>XQuery</a:t>
            </a:r>
            <a:r>
              <a:rPr lang="ru-RU" dirty="0"/>
              <a:t> использует XML как свою модель данных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3429000"/>
            <a:ext cx="9686925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XSLT</a:t>
            </a:r>
            <a:r>
              <a:rPr lang="ru-RU" dirty="0"/>
              <a:t> (</a:t>
            </a:r>
            <a:r>
              <a:rPr lang="ru-RU" i="1" dirty="0" err="1"/>
              <a:t>e</a:t>
            </a:r>
            <a:r>
              <a:rPr lang="ru-RU" b="1" i="1" dirty="0" err="1"/>
              <a:t>X</a:t>
            </a:r>
            <a:r>
              <a:rPr lang="ru-RU" i="1" dirty="0" err="1"/>
              <a:t>tensible</a:t>
            </a:r>
            <a:r>
              <a:rPr lang="ru-RU" i="1" dirty="0"/>
              <a:t> </a:t>
            </a:r>
            <a:r>
              <a:rPr lang="ru-RU" b="1" i="1" dirty="0" err="1"/>
              <a:t>S</a:t>
            </a:r>
            <a:r>
              <a:rPr lang="ru-RU" i="1" dirty="0" err="1"/>
              <a:t>tylesheet</a:t>
            </a:r>
            <a:r>
              <a:rPr lang="ru-RU" i="1" dirty="0"/>
              <a:t> </a:t>
            </a:r>
            <a:r>
              <a:rPr lang="ru-RU" b="1" i="1" dirty="0" err="1"/>
              <a:t>L</a:t>
            </a:r>
            <a:r>
              <a:rPr lang="ru-RU" i="1" dirty="0" err="1"/>
              <a:t>anguage</a:t>
            </a:r>
            <a:r>
              <a:rPr lang="ru-RU" i="1" dirty="0"/>
              <a:t> </a:t>
            </a:r>
            <a:r>
              <a:rPr lang="ru-RU" b="1" i="1" dirty="0" err="1"/>
              <a:t>T</a:t>
            </a:r>
            <a:r>
              <a:rPr lang="ru-RU" i="1" dirty="0" err="1"/>
              <a:t>ransformations</a:t>
            </a:r>
            <a:r>
              <a:rPr lang="ru-RU" dirty="0"/>
              <a:t>) — язык преобразования XML-документов. Спецификация XSLT входит в состав XSL и </a:t>
            </a:r>
            <a:r>
              <a:rPr lang="ru-RU" dirty="0" smtClean="0"/>
              <a:t>является рекомендацией W3C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При применении </a:t>
            </a:r>
            <a:r>
              <a:rPr lang="ru-RU" i="1" dirty="0"/>
              <a:t>таблицы стилей</a:t>
            </a:r>
            <a:r>
              <a:rPr lang="ru-RU" dirty="0"/>
              <a:t> XSLT, состоящей из набора </a:t>
            </a:r>
            <a:r>
              <a:rPr lang="ru-RU" i="1" dirty="0"/>
              <a:t>шаблонов</a:t>
            </a:r>
            <a:r>
              <a:rPr lang="ru-RU" dirty="0"/>
              <a:t>, к </a:t>
            </a:r>
            <a:r>
              <a:rPr lang="ru-RU" dirty="0" smtClean="0"/>
              <a:t>XML-документ </a:t>
            </a:r>
            <a:r>
              <a:rPr lang="ru-RU" dirty="0"/>
              <a:t>(</a:t>
            </a:r>
            <a:r>
              <a:rPr lang="ru-RU" i="1" dirty="0"/>
              <a:t>исходное дерево</a:t>
            </a:r>
            <a:r>
              <a:rPr lang="ru-RU" dirty="0"/>
              <a:t>) </a:t>
            </a:r>
            <a:r>
              <a:rPr lang="ru-RU" dirty="0" smtClean="0"/>
              <a:t>преобразуется</a:t>
            </a:r>
            <a:r>
              <a:rPr lang="ru-RU" dirty="0"/>
              <a:t> </a:t>
            </a:r>
            <a:r>
              <a:rPr lang="ru-RU" dirty="0" smtClean="0"/>
              <a:t>в </a:t>
            </a:r>
            <a:r>
              <a:rPr lang="ru-RU" i="1" dirty="0" smtClean="0"/>
              <a:t>конечное </a:t>
            </a:r>
            <a:r>
              <a:rPr lang="ru-RU" i="1" dirty="0"/>
              <a:t>дерево</a:t>
            </a:r>
            <a:r>
              <a:rPr lang="ru-RU" dirty="0"/>
              <a:t>, которое может быть </a:t>
            </a:r>
            <a:r>
              <a:rPr lang="ru-RU" dirty="0" err="1"/>
              <a:t>сериализовано</a:t>
            </a:r>
            <a:r>
              <a:rPr lang="ru-RU" dirty="0"/>
              <a:t> в виде XML-документа, XHTML-документа (только для XSLT 2.0), HTML-документа или простого текстового файла. Правила выбора (и, отчасти, преобразования) данных из исходного дерева пишутся на языке запросов </a:t>
            </a:r>
            <a:r>
              <a:rPr lang="ru-RU" dirty="0" err="1"/>
              <a:t>XPath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4" name="Блок-схема: альтернативный процесс 3"/>
          <p:cNvSpPr/>
          <p:nvPr/>
        </p:nvSpPr>
        <p:spPr bwMode="auto">
          <a:xfrm>
            <a:off x="342900" y="762000"/>
            <a:ext cx="9686925" cy="12954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err="1" smtClean="0"/>
              <a:t>XPath</a:t>
            </a:r>
            <a:r>
              <a:rPr lang="en-US" dirty="0" smtClean="0"/>
              <a:t> – </a:t>
            </a:r>
            <a:r>
              <a:rPr lang="ru-RU" dirty="0" smtClean="0"/>
              <a:t>стандарт </a:t>
            </a:r>
            <a:r>
              <a:rPr lang="en-US" dirty="0" smtClean="0"/>
              <a:t>W</a:t>
            </a:r>
            <a:r>
              <a:rPr lang="ru-RU" dirty="0" smtClean="0"/>
              <a:t>3</a:t>
            </a:r>
            <a:r>
              <a:rPr lang="en-US" dirty="0" smtClean="0"/>
              <a:t>C</a:t>
            </a:r>
            <a:r>
              <a:rPr lang="ru-RU" dirty="0" smtClean="0"/>
              <a:t> для написания запросов к </a:t>
            </a:r>
            <a:r>
              <a:rPr lang="en-US" dirty="0" smtClean="0"/>
              <a:t>XML</a:t>
            </a:r>
            <a:r>
              <a:rPr lang="ru-RU" dirty="0" smtClean="0"/>
              <a:t> – посредством </a:t>
            </a:r>
            <a:r>
              <a:rPr lang="en-US" dirty="0" err="1" smtClean="0"/>
              <a:t>XPath</a:t>
            </a:r>
            <a:r>
              <a:rPr lang="ru-RU" dirty="0" smtClean="0"/>
              <a:t> можно запрашивать </a:t>
            </a:r>
            <a:r>
              <a:rPr lang="en-US" dirty="0" err="1" smtClean="0"/>
              <a:t>XmlDocument</a:t>
            </a:r>
            <a:r>
              <a:rPr lang="ru-RU" dirty="0" smtClean="0"/>
              <a:t> аналогично тому, как с помощью </a:t>
            </a:r>
            <a:r>
              <a:rPr lang="en-US" dirty="0" smtClean="0"/>
              <a:t>LINQ </a:t>
            </a:r>
            <a:r>
              <a:rPr lang="ru-RU" dirty="0" smtClean="0"/>
              <a:t>можно запрашивать </a:t>
            </a:r>
            <a:r>
              <a:rPr lang="en-US" dirty="0" err="1" smtClean="0"/>
              <a:t>Xdocument</a:t>
            </a:r>
            <a:r>
              <a:rPr lang="ru-RU" dirty="0" smtClean="0"/>
              <a:t>. </a:t>
            </a:r>
            <a:r>
              <a:rPr lang="en-US" dirty="0" err="1"/>
              <a:t>XPath</a:t>
            </a:r>
            <a:r>
              <a:rPr lang="ru-RU" dirty="0"/>
              <a:t> </a:t>
            </a:r>
            <a:r>
              <a:rPr lang="ru-RU" dirty="0" smtClean="0"/>
              <a:t>охватывает более широкую область применения, связанную с другими технологиями </a:t>
            </a:r>
            <a:r>
              <a:rPr lang="en-US" dirty="0" smtClean="0"/>
              <a:t>XML</a:t>
            </a:r>
            <a:r>
              <a:rPr lang="ru-RU" dirty="0" smtClean="0"/>
              <a:t>, такими </a:t>
            </a:r>
            <a:r>
              <a:rPr lang="ru-RU" dirty="0" err="1" smtClean="0"/>
              <a:t>кау</a:t>
            </a:r>
            <a:r>
              <a:rPr lang="ru-RU" dirty="0" smtClean="0"/>
              <a:t> схемы </a:t>
            </a:r>
            <a:r>
              <a:rPr lang="en-US" dirty="0" smtClean="0"/>
              <a:t>XML , XLST, XAML.</a:t>
            </a:r>
            <a:endParaRPr lang="ru-RU" dirty="0" smtClean="0"/>
          </a:p>
        </p:txBody>
      </p:sp>
      <p:sp>
        <p:nvSpPr>
          <p:cNvPr id="3" name="Rectangle 2"/>
          <p:cNvSpPr/>
          <p:nvPr/>
        </p:nvSpPr>
        <p:spPr>
          <a:xfrm>
            <a:off x="419100" y="6248400"/>
            <a:ext cx="486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http://www.w3schools.com/xml/</a:t>
            </a:r>
            <a:r>
              <a:rPr lang="en-US" dirty="0" err="1"/>
              <a:t>xml_xpath.asp</a:t>
            </a:r>
            <a:endParaRPr lang="en-US" dirty="0"/>
          </a:p>
        </p:txBody>
      </p:sp>
      <p:sp>
        <p:nvSpPr>
          <p:cNvPr id="6" name="Блок-схема: альтернативный процесс 3"/>
          <p:cNvSpPr/>
          <p:nvPr/>
        </p:nvSpPr>
        <p:spPr bwMode="auto">
          <a:xfrm>
            <a:off x="342900" y="2362200"/>
            <a:ext cx="9686925" cy="17526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Записать запросы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ru-RU" dirty="0" smtClean="0"/>
              <a:t>можно следующими способами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В</a:t>
            </a:r>
            <a:r>
              <a:rPr lang="ru-RU" dirty="0" err="1" smtClean="0"/>
              <a:t>ызвать</a:t>
            </a:r>
            <a:r>
              <a:rPr lang="ru-RU" dirty="0" smtClean="0"/>
              <a:t> один из методов</a:t>
            </a:r>
            <a:r>
              <a:rPr lang="en-US" dirty="0" smtClean="0"/>
              <a:t> </a:t>
            </a:r>
            <a:r>
              <a:rPr lang="en-US" dirty="0" err="1"/>
              <a:t>SelectXXX</a:t>
            </a:r>
            <a:r>
              <a:rPr lang="en-US" dirty="0"/>
              <a:t>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XmlDocument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XmlNode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en-US" dirty="0" err="1" smtClean="0"/>
              <a:t>XPathNavigator</a:t>
            </a:r>
            <a:r>
              <a:rPr lang="ru-RU" dirty="0" smtClean="0"/>
              <a:t>от классов</a:t>
            </a:r>
            <a:r>
              <a:rPr lang="en-US" dirty="0" smtClean="0"/>
              <a:t> </a:t>
            </a:r>
            <a:r>
              <a:rPr lang="en-US" dirty="0" err="1"/>
              <a:t>XmlDocument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XPathDocument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ru-RU" dirty="0" smtClean="0"/>
              <a:t>Вызвать метод расширения </a:t>
            </a:r>
            <a:r>
              <a:rPr lang="en-US" dirty="0" err="1" smtClean="0"/>
              <a:t>XPathXXX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XNode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5213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41357306"/>
              </p:ext>
            </p:extLst>
          </p:nvPr>
        </p:nvGraphicFramePr>
        <p:xfrm>
          <a:off x="571500" y="990600"/>
          <a:ext cx="90678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55"/>
                <a:gridCol w="749854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Дочерние</a:t>
                      </a:r>
                      <a:r>
                        <a:rPr lang="ru-RU" baseline="0" dirty="0" smtClean="0"/>
                        <a:t> узлы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Дочерние</a:t>
                      </a:r>
                      <a:r>
                        <a:rPr lang="ru-RU" baseline="0" dirty="0" smtClean="0"/>
                        <a:t> узлы рекурсивно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Текущий узел (обычно</a:t>
                      </a:r>
                      <a:r>
                        <a:rPr lang="ru-RU" baseline="0" dirty="0" smtClean="0"/>
                        <a:t> подразумевается</a:t>
                      </a:r>
                      <a:r>
                        <a:rPr lang="ru-RU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Родительский узел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Групповой</a:t>
                      </a:r>
                      <a:r>
                        <a:rPr lang="ru-RU" baseline="0" dirty="0" smtClean="0"/>
                        <a:t> узел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Атрибут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Фильтр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Разделитель</a:t>
                      </a:r>
                      <a:r>
                        <a:rPr lang="ru-RU" baseline="0" dirty="0" smtClean="0"/>
                        <a:t> пространства имен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Блок-схема: альтернативный процесс 3"/>
          <p:cNvSpPr/>
          <p:nvPr/>
        </p:nvSpPr>
        <p:spPr bwMode="auto">
          <a:xfrm>
            <a:off x="266700" y="5867400"/>
            <a:ext cx="9686925" cy="6858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Запросы </a:t>
            </a:r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ru-RU" dirty="0" smtClean="0"/>
              <a:t>выражаются в терминах</a:t>
            </a:r>
            <a:r>
              <a:rPr lang="en-US" dirty="0" smtClean="0"/>
              <a:t> </a:t>
            </a:r>
            <a:r>
              <a:rPr lang="en-US" dirty="0" err="1" smtClean="0"/>
              <a:t>XPath</a:t>
            </a:r>
            <a:r>
              <a:rPr lang="en-US" dirty="0" smtClean="0"/>
              <a:t> 2.0 Data Model – </a:t>
            </a:r>
            <a:r>
              <a:rPr lang="ru-RU" dirty="0" smtClean="0"/>
              <a:t>представление </a:t>
            </a:r>
            <a:r>
              <a:rPr lang="en-US" dirty="0" smtClean="0"/>
              <a:t>XML-</a:t>
            </a:r>
            <a:r>
              <a:rPr lang="ru-RU" dirty="0" smtClean="0"/>
              <a:t>документа в виде дерева</a:t>
            </a:r>
          </a:p>
        </p:txBody>
      </p:sp>
    </p:spTree>
    <p:extLst>
      <p:ext uri="{BB962C8B-B14F-4D97-AF65-F5344CB8AC3E}">
        <p14:creationId xmlns:p14="http://schemas.microsoft.com/office/powerpoint/2010/main" val="181292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arn-CL" dirty="0"/>
              <a:t>X</a:t>
            </a:r>
            <a:r>
              <a:rPr lang="en-US" dirty="0"/>
              <a:t>P</a:t>
            </a:r>
            <a:r>
              <a:rPr lang="arn-CL" dirty="0"/>
              <a:t>athNavigator 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514350" y="1104900"/>
            <a:ext cx="2057400" cy="533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arn-CL" b="1" dirty="0" smtClean="0"/>
              <a:t>X</a:t>
            </a:r>
            <a:r>
              <a:rPr lang="en-US" b="1" dirty="0"/>
              <a:t>P</a:t>
            </a:r>
            <a:r>
              <a:rPr lang="arn-CL" b="1" dirty="0" smtClean="0"/>
              <a:t>athNavigator </a:t>
            </a:r>
            <a:endParaRPr 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57175" y="1738860"/>
            <a:ext cx="9858375" cy="245214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/>
              <a:t>Класс </a:t>
            </a:r>
            <a:r>
              <a:rPr lang="ru-RU" dirty="0" smtClean="0"/>
              <a:t>X</a:t>
            </a:r>
            <a:r>
              <a:rPr lang="en-US" dirty="0" smtClean="0"/>
              <a:t>P</a:t>
            </a:r>
            <a:r>
              <a:rPr lang="ru-RU" dirty="0" err="1" smtClean="0"/>
              <a:t>athNavigator</a:t>
            </a:r>
            <a:r>
              <a:rPr lang="ru-RU" dirty="0" smtClean="0"/>
              <a:t> (пространство имен </a:t>
            </a:r>
            <a:r>
              <a:rPr lang="ru-RU" dirty="0"/>
              <a:t>System.Xml.XPath)  </a:t>
            </a:r>
            <a:r>
              <a:rPr lang="ru-RU" dirty="0" smtClean="0"/>
              <a:t>позволяет только читать документ без возможности редактирования</a:t>
            </a:r>
            <a:endParaRPr lang="ru-RU" dirty="0"/>
          </a:p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/>
              <a:t>З</a:t>
            </a:r>
            <a:r>
              <a:rPr lang="ru-RU" dirty="0" smtClean="0"/>
              <a:t>агружает </a:t>
            </a:r>
            <a:r>
              <a:rPr lang="ru-RU" dirty="0"/>
              <a:t>информацию в память, затем  </a:t>
            </a:r>
            <a:r>
              <a:rPr lang="ru-RU" dirty="0" smtClean="0"/>
              <a:t>позволяет </a:t>
            </a:r>
            <a:r>
              <a:rPr lang="ru-RU" dirty="0"/>
              <a:t>проходить по </a:t>
            </a:r>
            <a:r>
              <a:rPr lang="ru-RU" dirty="0" smtClean="0"/>
              <a:t>узлам</a:t>
            </a:r>
          </a:p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рименяет </a:t>
            </a:r>
            <a:r>
              <a:rPr lang="ru-RU" dirty="0"/>
              <a:t>подход на основе </a:t>
            </a:r>
            <a:r>
              <a:rPr lang="ru-RU" dirty="0" smtClean="0"/>
              <a:t>курсора</a:t>
            </a:r>
            <a:r>
              <a:rPr lang="ru-RU" dirty="0"/>
              <a:t>, позволяющий использовать такие методы, как </a:t>
            </a:r>
            <a:r>
              <a:rPr lang="ru-RU" dirty="0" err="1" smtClean="0"/>
              <a:t>MoveToNext</a:t>
            </a:r>
            <a:r>
              <a:rPr lang="ru-RU" dirty="0" smtClean="0"/>
              <a:t>, </a:t>
            </a:r>
            <a:r>
              <a:rPr lang="ru-RU" dirty="0"/>
              <a:t>для прохода по </a:t>
            </a:r>
            <a:r>
              <a:rPr lang="ru-RU" dirty="0" smtClean="0"/>
              <a:t>данным XML</a:t>
            </a:r>
          </a:p>
          <a:p>
            <a:pPr marL="285750" indent="-28575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/>
              <a:t>М</a:t>
            </a:r>
            <a:r>
              <a:rPr lang="ru-RU" dirty="0" smtClean="0"/>
              <a:t>ожет </a:t>
            </a:r>
            <a:r>
              <a:rPr lang="ru-RU" dirty="0"/>
              <a:t>быть позиционирован только на одном узле </a:t>
            </a:r>
            <a:r>
              <a:rPr lang="ru-RU" dirty="0" smtClean="0"/>
              <a:t>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50062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LINQ to XML API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42900" y="9144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API </a:t>
            </a:r>
            <a:r>
              <a:rPr lang="ru-RU" dirty="0"/>
              <a:t>от </a:t>
            </a:r>
            <a:r>
              <a:rPr lang="en-US" dirty="0" smtClean="0"/>
              <a:t>Microsoft</a:t>
            </a:r>
            <a:r>
              <a:rPr lang="ru-RU" dirty="0" smtClean="0"/>
              <a:t> – неудобство</a:t>
            </a:r>
            <a:r>
              <a:rPr lang="ru-RU" dirty="0"/>
              <a:t>, сложность или слабость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конструирование </a:t>
            </a:r>
            <a:r>
              <a:rPr lang="ru-RU" dirty="0"/>
              <a:t>деревьев </a:t>
            </a:r>
            <a:r>
              <a:rPr lang="ru-RU" dirty="0" smtClean="0"/>
              <a:t>XML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центральная роль </a:t>
            </a:r>
            <a:r>
              <a:rPr lang="ru-RU" dirty="0" smtClean="0"/>
              <a:t>документа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пространства имен и </a:t>
            </a:r>
            <a:r>
              <a:rPr lang="ru-RU" dirty="0" smtClean="0"/>
              <a:t>префиксы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извлечение значений </a:t>
            </a:r>
            <a:r>
              <a:rPr lang="ru-RU" dirty="0" smtClean="0"/>
              <a:t>узлов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4886325" y="2745537"/>
            <a:ext cx="51435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Решение </a:t>
            </a:r>
            <a:r>
              <a:rPr lang="en-US" dirty="0" smtClean="0"/>
              <a:t>– LINQ to XML</a:t>
            </a:r>
            <a:endParaRPr lang="ru-RU" dirty="0" smtClean="0"/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576679" flipV="1">
            <a:off x="4103438" y="2420789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50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LINQ to XML API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762000"/>
            <a:ext cx="9686925" cy="2209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Технология LINQ to XML предоставляет программный интерфейс для работы с XML-документами, описываемыми в виде дерева </a:t>
            </a:r>
            <a:r>
              <a:rPr lang="ru-RU" dirty="0" smtClean="0"/>
              <a:t>объектов (</a:t>
            </a:r>
            <a:r>
              <a:rPr lang="en-US" dirty="0" smtClean="0"/>
              <a:t>X-DOM</a:t>
            </a:r>
            <a:r>
              <a:rPr lang="ru-RU" dirty="0" smtClean="0"/>
              <a:t>) и обеспечивающий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создание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редактирование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трансформацию XML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возможно</a:t>
            </a:r>
            <a:r>
              <a:rPr lang="en-US" dirty="0" smtClean="0"/>
              <a:t>c</a:t>
            </a:r>
            <a:r>
              <a:rPr lang="ru-RU" dirty="0" err="1" smtClean="0"/>
              <a:t>ть</a:t>
            </a:r>
            <a:r>
              <a:rPr lang="ru-RU" dirty="0" smtClean="0"/>
              <a:t> </a:t>
            </a:r>
            <a:r>
              <a:rPr lang="ru-RU" dirty="0"/>
              <a:t>применение LINQ-подобного синтаксиса</a:t>
            </a:r>
            <a:endParaRPr lang="ru-RU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33528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Модель </a:t>
            </a:r>
            <a:r>
              <a:rPr lang="en-US" dirty="0" smtClean="0"/>
              <a:t>LINQ to XML</a:t>
            </a:r>
            <a:r>
              <a:rPr lang="ru-RU" dirty="0" smtClean="0"/>
              <a:t> состоит из двух частей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z="1200" dirty="0" smtClean="0"/>
          </a:p>
          <a:p>
            <a:pPr marL="285750" indent="-285750" algn="just" defTabSz="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DOM</a:t>
            </a:r>
            <a:r>
              <a:rPr lang="ru-RU" dirty="0" smtClean="0"/>
              <a:t>-модель </a:t>
            </a:r>
            <a:r>
              <a:rPr lang="en-US" dirty="0" smtClean="0"/>
              <a:t>XML – X</a:t>
            </a:r>
            <a:r>
              <a:rPr lang="ru-RU" dirty="0" smtClean="0"/>
              <a:t>-</a:t>
            </a:r>
            <a:r>
              <a:rPr lang="en-US" dirty="0" smtClean="0"/>
              <a:t>DOM</a:t>
            </a:r>
            <a:r>
              <a:rPr lang="ru-RU" dirty="0" smtClean="0"/>
              <a:t> (</a:t>
            </a:r>
            <a:r>
              <a:rPr lang="en-US" dirty="0" err="1" smtClean="0"/>
              <a:t>XElement</a:t>
            </a:r>
            <a:r>
              <a:rPr lang="ru-RU" dirty="0" smtClean="0"/>
              <a:t>, </a:t>
            </a:r>
            <a:r>
              <a:rPr lang="en-US" dirty="0" err="1" smtClean="0"/>
              <a:t>XAttribute</a:t>
            </a:r>
            <a:r>
              <a:rPr lang="en-US" dirty="0" smtClean="0"/>
              <a:t>, </a:t>
            </a:r>
            <a:r>
              <a:rPr lang="en-US" dirty="0" err="1" smtClean="0"/>
              <a:t>XDocument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 algn="just" defTabSz="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набор примерно 10 дополнительных операций запросов</a:t>
            </a:r>
            <a:endParaRPr lang="en-US" dirty="0" smtClean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47244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Модель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ru-RU" dirty="0" smtClean="0"/>
              <a:t>-</a:t>
            </a:r>
            <a:r>
              <a:rPr lang="en-US" dirty="0" smtClean="0"/>
              <a:t>DOM </a:t>
            </a:r>
            <a:r>
              <a:rPr lang="ru-RU" dirty="0" smtClean="0"/>
              <a:t>дружественна к  </a:t>
            </a:r>
            <a:r>
              <a:rPr lang="en-US" dirty="0" smtClean="0"/>
              <a:t>LINQ to XML</a:t>
            </a:r>
            <a:r>
              <a:rPr lang="ru-RU" dirty="0" smtClean="0"/>
              <a:t> 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z="1200" dirty="0" smtClean="0"/>
          </a:p>
          <a:p>
            <a:pPr marL="285750" indent="-285750" algn="just" defTabSz="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методы, выдающие последовательности </a:t>
            </a:r>
            <a:r>
              <a:rPr lang="en-US" dirty="0" err="1" smtClean="0"/>
              <a:t>IEnumerable</a:t>
            </a:r>
            <a:r>
              <a:rPr lang="en-US" dirty="0" smtClean="0"/>
              <a:t>, </a:t>
            </a:r>
            <a:r>
              <a:rPr lang="ru-RU" dirty="0" smtClean="0"/>
              <a:t>которые можно запрашивать</a:t>
            </a:r>
            <a:endParaRPr lang="en-US" dirty="0" smtClean="0"/>
          </a:p>
          <a:p>
            <a:pPr marL="285750" indent="-285750" defTabSz="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конструкторы спроектированы так, что можно строить </a:t>
            </a:r>
            <a:r>
              <a:rPr lang="en-US" dirty="0" smtClean="0"/>
              <a:t>X-DOM</a:t>
            </a:r>
            <a:r>
              <a:rPr lang="ru-RU" dirty="0" smtClean="0"/>
              <a:t> посредством проекций </a:t>
            </a:r>
            <a:r>
              <a:rPr lang="en-US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98332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LINQ </a:t>
            </a:r>
            <a:r>
              <a:rPr lang="ru-RU" dirty="0" err="1"/>
              <a:t>to</a:t>
            </a:r>
            <a:r>
              <a:rPr lang="ru-RU" dirty="0"/>
              <a:t> XML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62001"/>
            <a:ext cx="9172575" cy="574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ый прямоугольник 3"/>
          <p:cNvSpPr/>
          <p:nvPr/>
        </p:nvSpPr>
        <p:spPr bwMode="auto">
          <a:xfrm>
            <a:off x="6000750" y="609600"/>
            <a:ext cx="3943350" cy="57382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корень иерархии наследования</a:t>
            </a:r>
          </a:p>
        </p:txBody>
      </p:sp>
      <p:pic>
        <p:nvPicPr>
          <p:cNvPr id="5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11609" flipV="1">
            <a:off x="4803341" y="818761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5657850" y="6244239"/>
            <a:ext cx="428625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корни иерархии включения</a:t>
            </a: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55347" flipV="1">
            <a:off x="4500791" y="6203078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55347" flipV="1">
            <a:off x="6425994" y="6110501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301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LINQ </a:t>
            </a:r>
            <a:r>
              <a:rPr lang="ru-RU" dirty="0" err="1"/>
              <a:t>to</a:t>
            </a:r>
            <a:r>
              <a:rPr lang="ru-RU" dirty="0"/>
              <a:t> XML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4038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 smtClean="0">
                <a:solidFill>
                  <a:schemeClr val="tx1"/>
                </a:solidFill>
                <a:ea typeface="MS Mincho"/>
              </a:rPr>
              <a:t>Абстрактные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классы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XObject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XNode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и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XContainer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служат основой для иерархии классов, соответствующих различным объектам 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XML</a:t>
            </a:r>
            <a:endParaRPr lang="ru-RU" dirty="0">
              <a:solidFill>
                <a:schemeClr val="tx1"/>
              </a:solidFill>
              <a:ea typeface="MS Mincho"/>
            </a:endParaRP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>
                <a:solidFill>
                  <a:schemeClr val="tx1"/>
                </a:solidFill>
                <a:ea typeface="MS Mincho"/>
              </a:rPr>
              <a:t>Классы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XElement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 и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XDocument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 представляют 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XML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-элемент и 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XML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-документ 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соответственно</a:t>
            </a:r>
            <a:endParaRPr lang="ru-RU" dirty="0">
              <a:solidFill>
                <a:schemeClr val="tx1"/>
              </a:solidFill>
              <a:ea typeface="MS Mincho"/>
            </a:endParaRP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>
                <a:solidFill>
                  <a:schemeClr val="tx1"/>
                </a:solidFill>
                <a:ea typeface="MS Mincho"/>
              </a:rPr>
              <a:t>Класс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XAttribute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служит для описания 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XML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-атрибута</a:t>
            </a: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 smtClean="0">
                <a:solidFill>
                  <a:schemeClr val="tx1"/>
                </a:solidFill>
                <a:ea typeface="MS Mincho"/>
              </a:rPr>
              <a:t>Класс </a:t>
            </a:r>
            <a:r>
              <a:rPr lang="en-US" dirty="0" err="1" smtClean="0">
                <a:solidFill>
                  <a:schemeClr val="tx1"/>
                </a:solidFill>
                <a:ea typeface="MS Mincho"/>
                <a:cs typeface="Times New Roman"/>
              </a:rPr>
              <a:t>XText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 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представляет текст в 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XML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-элементе</a:t>
            </a: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 smtClean="0">
                <a:solidFill>
                  <a:schemeClr val="tx1"/>
                </a:solidFill>
                <a:ea typeface="MS Mincho"/>
              </a:rPr>
              <a:t>Класс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XName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представляет имя атрибута или 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элемента</a:t>
            </a:r>
            <a:endParaRPr lang="ru-RU" dirty="0">
              <a:solidFill>
                <a:schemeClr val="tx1"/>
              </a:solidFill>
              <a:ea typeface="MS Mincho"/>
            </a:endParaRP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>
                <a:solidFill>
                  <a:schemeClr val="tx1"/>
                </a:solidFill>
                <a:ea typeface="MS Mincho"/>
              </a:rPr>
              <a:t>Классы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XDeclaration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XDocumentType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XProcessingInstruction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MS Mincho"/>
                <a:cs typeface="Times New Roman"/>
              </a:rPr>
              <a:t>XComment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 описывают соответствующие части 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XML-документа</a:t>
            </a:r>
            <a:endParaRPr lang="ru-RU" dirty="0">
              <a:solidFill>
                <a:schemeClr val="tx1"/>
              </a:solidFill>
              <a:ea typeface="MS Mincho"/>
            </a:endParaRPr>
          </a:p>
          <a:p>
            <a:pPr marL="285750" lvl="1" indent="-285750" algn="just">
              <a:spcAft>
                <a:spcPts val="300"/>
              </a:spcAft>
              <a:buFont typeface="Symbol"/>
              <a:buChar char=""/>
              <a:tabLst>
                <a:tab pos="504190" algn="l"/>
              </a:tabLst>
            </a:pPr>
            <a:r>
              <a:rPr lang="ru-RU" dirty="0">
                <a:solidFill>
                  <a:schemeClr val="tx1"/>
                </a:solidFill>
                <a:ea typeface="MS Mincho"/>
              </a:rPr>
              <a:t>Статический класс </a:t>
            </a:r>
            <a:r>
              <a:rPr lang="en-US" dirty="0" err="1" smtClean="0"/>
              <a:t>System.Xml.Linq.Extensions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содержит </a:t>
            </a:r>
            <a:r>
              <a:rPr lang="ru-RU" dirty="0">
                <a:solidFill>
                  <a:schemeClr val="tx1"/>
                </a:solidFill>
                <a:ea typeface="MS Mincho"/>
              </a:rPr>
              <a:t>методы расширения для выполнения запросов к 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XML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-данным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 </a:t>
            </a:r>
          </a:p>
          <a:p>
            <a:pPr marL="0" lvl="1" algn="just">
              <a:spcAft>
                <a:spcPts val="300"/>
              </a:spcAft>
              <a:tabLst>
                <a:tab pos="504190" algn="l"/>
              </a:tabLst>
            </a:pPr>
            <a:r>
              <a:rPr lang="en-US" dirty="0" smtClean="0">
                <a:solidFill>
                  <a:schemeClr val="tx1"/>
                </a:solidFill>
                <a:ea typeface="MS Mincho"/>
                <a:hlinkClick r:id="rId2"/>
              </a:rPr>
              <a:t>https://msdn.microsoft.com/ru-ru/library/system.xml.linq.extensions_methods(v=vs.100).aspx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 </a:t>
            </a:r>
            <a:endParaRPr lang="ru-RU" dirty="0">
              <a:solidFill>
                <a:schemeClr val="tx1"/>
              </a:solidFill>
              <a:effectLst/>
              <a:ea typeface="MS Mincho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50292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LINQ </a:t>
            </a:r>
            <a:r>
              <a:rPr lang="ru-RU" dirty="0" err="1"/>
              <a:t>to</a:t>
            </a:r>
            <a:r>
              <a:rPr lang="ru-RU" dirty="0"/>
              <a:t> XML центральную роль играет элемент, в противоположность документу в W3C XML DOM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93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</a:t>
            </a:r>
            <a:r>
              <a:rPr lang="ru-RU" dirty="0" smtClean="0"/>
              <a:t>LINQ </a:t>
            </a:r>
            <a:r>
              <a:rPr lang="ru-RU" dirty="0" err="1" smtClean="0"/>
              <a:t>to</a:t>
            </a:r>
            <a:r>
              <a:rPr lang="ru-RU" dirty="0" smtClean="0"/>
              <a:t> XML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167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xml =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@"&lt;customer id='123' status='archived'&gt;</a:t>
            </a:r>
          </a:p>
          <a:p>
            <a:r>
              <a:rPr lang="ru-RU" sz="1600" dirty="0" smtClean="0">
                <a:solidFill>
                  <a:srgbClr val="DC1414"/>
                </a:solidFill>
                <a:latin typeface="Consolas"/>
              </a:rPr>
              <a:t>		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firstname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&gt;Joe&lt;/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firstname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&gt;</a:t>
            </a:r>
          </a:p>
          <a:p>
            <a:r>
              <a:rPr lang="ru-RU" sz="1600" dirty="0" smtClean="0">
                <a:solidFill>
                  <a:srgbClr val="DC1414"/>
                </a:solidFill>
                <a:latin typeface="Consolas"/>
              </a:rPr>
              <a:t>		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Bloggs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&lt;!--nice name--&gt;&lt;/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&gt;</a:t>
            </a:r>
          </a:p>
          <a:p>
            <a:r>
              <a:rPr lang="ru-RU" sz="1600" dirty="0" smtClean="0">
                <a:solidFill>
                  <a:srgbClr val="DC1414"/>
                </a:solidFill>
                <a:latin typeface="Consolas"/>
              </a:rPr>
              <a:t>	       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customer&gt;"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customer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XElement.Parse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(xml);</a:t>
            </a:r>
            <a:endParaRPr lang="ru-RU" sz="1600" dirty="0" err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05" y="2514600"/>
            <a:ext cx="785914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ый прямоугольник 4"/>
          <p:cNvSpPr/>
          <p:nvPr/>
        </p:nvSpPr>
        <p:spPr bwMode="auto">
          <a:xfrm>
            <a:off x="7200900" y="2227688"/>
            <a:ext cx="2828925" cy="57382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smtClean="0"/>
              <a:t>X-DOM </a:t>
            </a:r>
            <a:r>
              <a:rPr lang="ru-RU" dirty="0" smtClean="0"/>
              <a:t>дерево</a:t>
            </a:r>
          </a:p>
        </p:txBody>
      </p:sp>
      <p:pic>
        <p:nvPicPr>
          <p:cNvPr id="6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556893" flipV="1">
            <a:off x="6315891" y="2965643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0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66700" y="762000"/>
            <a:ext cx="97631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Конструирование деревьев XML </a:t>
            </a:r>
            <a:r>
              <a:rPr lang="ru-RU" dirty="0" smtClean="0"/>
              <a:t>упрощено </a:t>
            </a:r>
            <a:r>
              <a:rPr lang="ru-RU" dirty="0"/>
              <a:t>с помощью функционального  </a:t>
            </a:r>
            <a:r>
              <a:rPr lang="ru-RU" dirty="0" smtClean="0"/>
              <a:t>построения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66700" y="1676400"/>
            <a:ext cx="9763125" cy="1905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Функциональное </a:t>
            </a:r>
            <a:r>
              <a:rPr lang="ru-RU" dirty="0" smtClean="0"/>
              <a:t>построение</a:t>
            </a:r>
            <a:r>
              <a:rPr lang="ru-RU" dirty="0"/>
              <a:t> позволяет схеме диктовать то, как конструируются объекты XML и инициализируются их значения, и все это — одновременно, в единственном </a:t>
            </a:r>
            <a:r>
              <a:rPr lang="ru-RU" dirty="0" smtClean="0"/>
              <a:t>операторе</a:t>
            </a:r>
            <a:endParaRPr lang="en-US" dirty="0" smtClean="0"/>
          </a:p>
          <a:p>
            <a:pPr algn="just"/>
            <a:r>
              <a:rPr lang="ru-RU" dirty="0" smtClean="0"/>
              <a:t>API-интерфейс </a:t>
            </a:r>
            <a:r>
              <a:rPr lang="ru-RU" dirty="0"/>
              <a:t>достигает этого за счет предоставления конструкторов новых XML-объектов, которые принимают в качестве параметров как отдельные объекты, так и их множества, указывая их значения. Тип добавляемого объекта или объектов определяет то, где именно в схеме они располагаются</a:t>
            </a:r>
            <a:r>
              <a:rPr lang="ru-RU" dirty="0" smtClean="0"/>
              <a:t>. Общий шаблон выглядит следующим образом:</a:t>
            </a:r>
            <a:endParaRPr lang="ru-RU" dirty="0"/>
          </a:p>
        </p:txBody>
      </p:sp>
      <p:sp>
        <p:nvSpPr>
          <p:cNvPr id="7" name="Блок-схема: документ 6"/>
          <p:cNvSpPr/>
          <p:nvPr/>
        </p:nvSpPr>
        <p:spPr bwMode="auto">
          <a:xfrm>
            <a:off x="266700" y="4267200"/>
            <a:ext cx="5791200" cy="175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XMLObject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о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XMLObject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ObjectName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XMLObject1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XMLObject2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...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XMLObjectN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343650" y="4267200"/>
            <a:ext cx="368617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Псевдокод</a:t>
            </a:r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11609" flipV="1">
            <a:off x="4860584" y="4533590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 bwMode="auto">
          <a:xfrm>
            <a:off x="6343650" y="5029200"/>
            <a:ext cx="3686175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Некоторый концептуальный </a:t>
            </a:r>
            <a:r>
              <a:rPr lang="ru-RU" dirty="0"/>
              <a:t>абстрактный класс XML</a:t>
            </a:r>
            <a:endParaRPr lang="ru-RU" dirty="0" smtClean="0"/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11609" flipV="1">
            <a:off x="4874964" y="5267865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43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en-US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729788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Bloggs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lastName.Add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XComment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nice 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customer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customer"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customer.Add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id"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C81EFA"/>
                </a:solidFill>
                <a:latin typeface="Consolas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customer.Add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firstname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"Joe"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customer.Add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err="1" smtClean="0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4157663" y="2438400"/>
            <a:ext cx="5915025" cy="1600200"/>
          </a:xfrm>
          <a:prstGeom prst="flowChartProcess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&lt;customer id="123"&gt;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&gt;Joe&lt;/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Bloggs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&lt;!--nice name--&gt;&lt;/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&lt;/customer&gt; 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4114800"/>
            <a:ext cx="9729788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customer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customer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id"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C81EFA"/>
                </a:solidFill>
                <a:latin typeface="Consolas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			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firstname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joe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			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lastname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bloggs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				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XComment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nice name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sz="1600" dirty="0" smtClean="0"/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22571" flipV="1">
            <a:off x="6475655" y="2222165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381125" flipV="1">
            <a:off x="6503192" y="3981060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Блок-схема: альтернативный процесс 8"/>
          <p:cNvSpPr/>
          <p:nvPr/>
        </p:nvSpPr>
        <p:spPr bwMode="auto">
          <a:xfrm>
            <a:off x="7543800" y="990601"/>
            <a:ext cx="2314575" cy="88272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Императивная конструкция</a:t>
            </a:r>
          </a:p>
        </p:txBody>
      </p:sp>
      <p:sp>
        <p:nvSpPr>
          <p:cNvPr id="10" name="Блок-схема: альтернативный процесс 9"/>
          <p:cNvSpPr/>
          <p:nvPr/>
        </p:nvSpPr>
        <p:spPr bwMode="auto">
          <a:xfrm>
            <a:off x="514350" y="5029201"/>
            <a:ext cx="2314575" cy="88272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Функциональная</a:t>
            </a:r>
          </a:p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180672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XML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/>
              <a:t>XHTML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="1" i="1" dirty="0" smtClean="0"/>
              <a:t>x</a:t>
            </a:r>
            <a:r>
              <a:rPr lang="en-US" i="1" dirty="0" smtClean="0"/>
              <a:t>tensible</a:t>
            </a:r>
            <a:r>
              <a:rPr lang="en-US" i="1" dirty="0"/>
              <a:t> </a:t>
            </a:r>
            <a:r>
              <a:rPr lang="en-US" b="1" i="1" dirty="0"/>
              <a:t>H</a:t>
            </a:r>
            <a:r>
              <a:rPr lang="en-US" i="1" dirty="0"/>
              <a:t>yper</a:t>
            </a:r>
            <a:r>
              <a:rPr lang="en-US" b="1" i="1" dirty="0"/>
              <a:t>t</a:t>
            </a:r>
            <a:r>
              <a:rPr lang="en-US" i="1" dirty="0"/>
              <a:t>ext </a:t>
            </a:r>
            <a:r>
              <a:rPr lang="en-US" b="1" i="1" dirty="0"/>
              <a:t>M</a:t>
            </a:r>
            <a:r>
              <a:rPr lang="en-US" i="1" dirty="0"/>
              <a:t>arkup </a:t>
            </a:r>
            <a:r>
              <a:rPr lang="en-US" b="1" i="1" dirty="0"/>
              <a:t>L</a:t>
            </a:r>
            <a:r>
              <a:rPr lang="en-US" i="1" dirty="0"/>
              <a:t>anguage</a:t>
            </a:r>
            <a:r>
              <a:rPr lang="en-US" dirty="0"/>
              <a:t> — </a:t>
            </a:r>
            <a:r>
              <a:rPr lang="ru-RU" i="1" dirty="0"/>
              <a:t>расширяемый язык разметки гипертекста</a:t>
            </a:r>
            <a:r>
              <a:rPr lang="ru-RU" dirty="0"/>
              <a:t>) — семейство языков разметки веб-страниц на основе </a:t>
            </a:r>
            <a:r>
              <a:rPr lang="en-US" dirty="0"/>
              <a:t>XML, </a:t>
            </a:r>
            <a:r>
              <a:rPr lang="ru-RU" dirty="0"/>
              <a:t>повторяющих и расширяющих </a:t>
            </a:r>
            <a:r>
              <a:rPr lang="ru-RU" dirty="0" smtClean="0"/>
              <a:t>возможности </a:t>
            </a:r>
            <a:r>
              <a:rPr lang="en-US" dirty="0" smtClean="0"/>
              <a:t>HTML </a:t>
            </a:r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9812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WSDL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b="1" i="1" dirty="0" err="1" smtClean="0"/>
              <a:t>W</a:t>
            </a:r>
            <a:r>
              <a:rPr lang="ru-RU" i="1" dirty="0" err="1" smtClean="0"/>
              <a:t>eb</a:t>
            </a:r>
            <a:r>
              <a:rPr lang="ru-RU" i="1" dirty="0"/>
              <a:t> </a:t>
            </a:r>
            <a:r>
              <a:rPr lang="ru-RU" b="1" i="1" dirty="0" err="1"/>
              <a:t>S</a:t>
            </a:r>
            <a:r>
              <a:rPr lang="ru-RU" i="1" dirty="0" err="1"/>
              <a:t>ervices</a:t>
            </a:r>
            <a:r>
              <a:rPr lang="ru-RU" i="1" dirty="0"/>
              <a:t> </a:t>
            </a:r>
            <a:r>
              <a:rPr lang="ru-RU" b="1" i="1" dirty="0" err="1"/>
              <a:t>D</a:t>
            </a:r>
            <a:r>
              <a:rPr lang="ru-RU" i="1" dirty="0" err="1"/>
              <a:t>escription</a:t>
            </a:r>
            <a:r>
              <a:rPr lang="ru-RU" i="1" dirty="0"/>
              <a:t> </a:t>
            </a:r>
            <a:r>
              <a:rPr lang="ru-RU" b="1" i="1" dirty="0" err="1"/>
              <a:t>L</a:t>
            </a:r>
            <a:r>
              <a:rPr lang="ru-RU" i="1" dirty="0" err="1"/>
              <a:t>anguage</a:t>
            </a:r>
            <a:r>
              <a:rPr lang="ru-RU" dirty="0"/>
              <a:t>) — язык описания веб-сервисов и доступа к ним, основанный на </a:t>
            </a:r>
            <a:r>
              <a:rPr lang="ru-RU" dirty="0" smtClean="0"/>
              <a:t>языке XML</a:t>
            </a:r>
            <a:r>
              <a:rPr lang="ru-RU" dirty="0"/>
              <a:t>.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29718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SVG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b="1" i="1" dirty="0" err="1" smtClean="0"/>
              <a:t>S</a:t>
            </a:r>
            <a:r>
              <a:rPr lang="ru-RU" i="1" dirty="0" err="1" smtClean="0"/>
              <a:t>calable</a:t>
            </a:r>
            <a:r>
              <a:rPr lang="ru-RU" i="1" dirty="0"/>
              <a:t> </a:t>
            </a:r>
            <a:r>
              <a:rPr lang="ru-RU" b="1" i="1" dirty="0" err="1"/>
              <a:t>V</a:t>
            </a:r>
            <a:r>
              <a:rPr lang="ru-RU" i="1" dirty="0" err="1"/>
              <a:t>ector</a:t>
            </a:r>
            <a:r>
              <a:rPr lang="ru-RU" i="1" dirty="0"/>
              <a:t> </a:t>
            </a:r>
            <a:r>
              <a:rPr lang="ru-RU" b="1" i="1" dirty="0" err="1"/>
              <a:t>G</a:t>
            </a:r>
            <a:r>
              <a:rPr lang="ru-RU" i="1" dirty="0" err="1"/>
              <a:t>raphics</a:t>
            </a:r>
            <a:r>
              <a:rPr lang="ru-RU" dirty="0"/>
              <a:t> — масштабируемая </a:t>
            </a:r>
            <a:r>
              <a:rPr lang="ru-RU" dirty="0" smtClean="0"/>
              <a:t>векторна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графика) — язык разметки масштабируемой векторной графики, созданный Консорциумом Всемирной паутины (W3C) и входящий в подмножество расширяемого языка разметки XML, предназначен для описания двумерной векторной и смешанной </a:t>
            </a:r>
            <a:r>
              <a:rPr lang="ru-RU" dirty="0" err="1" smtClean="0"/>
              <a:t>векторно</a:t>
            </a:r>
            <a:r>
              <a:rPr lang="ru-RU" dirty="0" smtClean="0"/>
              <a:t>/растровой графики </a:t>
            </a:r>
            <a:r>
              <a:rPr lang="ru-RU" dirty="0"/>
              <a:t>в формате XML</a:t>
            </a:r>
          </a:p>
        </p:txBody>
      </p:sp>
    </p:spTree>
    <p:extLst>
      <p:ext uri="{BB962C8B-B14F-4D97-AF65-F5344CB8AC3E}">
        <p14:creationId xmlns:p14="http://schemas.microsoft.com/office/powerpoint/2010/main" val="24944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/>
              <a:t>Центральная роль элемента вместо документа</a:t>
            </a:r>
          </a:p>
        </p:txBody>
      </p:sp>
      <p:sp>
        <p:nvSpPr>
          <p:cNvPr id="7" name="Блок-схема: документ 6"/>
          <p:cNvSpPr/>
          <p:nvPr/>
        </p:nvSpPr>
        <p:spPr bwMode="auto">
          <a:xfrm>
            <a:off x="342900" y="1752600"/>
            <a:ext cx="7800975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XmlElement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/>
              </a:rPr>
              <a:t>xmlEmployee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= new </a:t>
            </a:r>
            <a:r>
              <a:rPr lang="en-US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XmlElement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("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Employee");</a:t>
            </a:r>
            <a:endParaRPr lang="ru-RU" sz="1600" b="1" dirty="0" err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7115175" y="1904222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ятно 1 2"/>
          <p:cNvSpPr/>
          <p:nvPr/>
        </p:nvSpPr>
        <p:spPr bwMode="auto">
          <a:xfrm>
            <a:off x="8680947" y="1600200"/>
            <a:ext cx="1520328" cy="12954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smtClean="0"/>
              <a:t>CTE</a:t>
            </a:r>
            <a:endParaRPr lang="ru-RU" dirty="0" err="1" smtClean="0"/>
          </a:p>
        </p:txBody>
      </p:sp>
      <p:sp>
        <p:nvSpPr>
          <p:cNvPr id="11" name="Блок-схема: документ 10"/>
          <p:cNvSpPr/>
          <p:nvPr/>
        </p:nvSpPr>
        <p:spPr bwMode="auto">
          <a:xfrm>
            <a:off x="342900" y="2743200"/>
            <a:ext cx="7800975" cy="12573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XmlDocument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xmlDoc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XmlDocument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XmlElement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xmlEmployee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xmlDoc.CreateElement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Блок-схема: документ 11"/>
          <p:cNvSpPr/>
          <p:nvPr/>
        </p:nvSpPr>
        <p:spPr bwMode="auto">
          <a:xfrm>
            <a:off x="342900" y="4114800"/>
            <a:ext cx="7800975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xmlEmployee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Employee"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42900" y="5181600"/>
            <a:ext cx="96012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Ограничение </a:t>
            </a:r>
            <a:r>
              <a:rPr lang="ru-RU" dirty="0"/>
              <a:t>W3C </a:t>
            </a:r>
            <a:r>
              <a:rPr lang="ru-RU" dirty="0" smtClean="0"/>
              <a:t>DOM – атрибуты</a:t>
            </a:r>
            <a:r>
              <a:rPr lang="ru-RU" dirty="0"/>
              <a:t>, комментарии, разделы </a:t>
            </a:r>
            <a:r>
              <a:rPr lang="ru-RU" dirty="0" err="1"/>
              <a:t>CData</a:t>
            </a:r>
            <a:r>
              <a:rPr lang="ru-RU" dirty="0"/>
              <a:t>, инструкции обработки и ссылки на сущности — все это должно было создаваться из документа </a:t>
            </a:r>
            <a:r>
              <a:rPr lang="ru-RU" dirty="0" smtClean="0"/>
              <a:t>XML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LINQ </a:t>
            </a:r>
            <a:r>
              <a:rPr lang="ru-RU" dirty="0" err="1" smtClean="0"/>
              <a:t>to</a:t>
            </a:r>
            <a:r>
              <a:rPr lang="ru-RU" dirty="0" smtClean="0"/>
              <a:t> XML </a:t>
            </a:r>
            <a:r>
              <a:rPr lang="ru-RU" dirty="0"/>
              <a:t>дает возможность непосредственно создавать каждый их этих объектов </a:t>
            </a:r>
            <a:r>
              <a:rPr lang="ru-RU" dirty="0" smtClean="0"/>
              <a:t>«на лету»</a:t>
            </a:r>
          </a:p>
        </p:txBody>
      </p:sp>
    </p:spTree>
    <p:extLst>
      <p:ext uri="{BB962C8B-B14F-4D97-AF65-F5344CB8AC3E}">
        <p14:creationId xmlns:p14="http://schemas.microsoft.com/office/powerpoint/2010/main" val="27930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элементов с помощью </a:t>
            </a:r>
            <a:r>
              <a:rPr lang="ru-RU" dirty="0" err="1"/>
              <a:t>XElement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42900" y="685800"/>
            <a:ext cx="9686925" cy="1905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a typeface="MS Mincho"/>
              </a:rPr>
              <a:t>Для создания отдельного </a:t>
            </a:r>
            <a:r>
              <a:rPr lang="en-US" dirty="0" smtClean="0">
                <a:solidFill>
                  <a:schemeClr val="tx1"/>
                </a:solidFill>
                <a:ea typeface="MS Mincho"/>
              </a:rPr>
              <a:t>XML</a:t>
            </a:r>
            <a:r>
              <a:rPr lang="en-US" dirty="0">
                <a:solidFill>
                  <a:schemeClr val="tx1"/>
                </a:solidFill>
                <a:ea typeface="MS Mincho"/>
              </a:rPr>
              <a:t>-</a:t>
            </a:r>
            <a:r>
              <a:rPr lang="ru-RU" dirty="0" smtClean="0">
                <a:solidFill>
                  <a:schemeClr val="tx1"/>
                </a:solidFill>
                <a:ea typeface="MS Mincho"/>
              </a:rPr>
              <a:t>элемента обычно используется один из конструкторов класса </a:t>
            </a:r>
            <a:r>
              <a:rPr lang="en-US" dirty="0" err="1" smtClean="0">
                <a:solidFill>
                  <a:schemeClr val="tx1"/>
                </a:solidFill>
                <a:ea typeface="MS Mincho"/>
              </a:rPr>
              <a:t>XElement</a:t>
            </a:r>
            <a:endParaRPr lang="ru-RU" dirty="0" smtClean="0">
              <a:solidFill>
                <a:schemeClr val="tx1"/>
              </a:solidFill>
              <a:ea typeface="MS Minch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other);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MS Mincho"/>
                <a:cs typeface="Consolas" pitchFamily="49" charset="0"/>
              </a:rPr>
              <a:t>XName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name);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MS Mincho"/>
                <a:cs typeface="Consolas" pitchFamily="49" charset="0"/>
              </a:rPr>
              <a:t>XStreamingElement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other);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MS Mincho"/>
                <a:cs typeface="Consolas" pitchFamily="49" charset="0"/>
              </a:rPr>
              <a:t>XName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name,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object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content);</a:t>
            </a:r>
            <a:endParaRPr lang="ru-RU" sz="1600" dirty="0">
              <a:latin typeface="Consolas" pitchFamily="49" charset="0"/>
              <a:ea typeface="MS Mincho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ea typeface="MS Mincho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MS Mincho"/>
                <a:cs typeface="Consolas" pitchFamily="49" charset="0"/>
              </a:rPr>
              <a:t>XName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name,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params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MS Mincho"/>
                <a:cs typeface="Consolas" pitchFamily="49" charset="0"/>
              </a:rPr>
              <a:t>object</a:t>
            </a:r>
            <a:r>
              <a:rPr lang="en-US" sz="1600" dirty="0">
                <a:latin typeface="Consolas" pitchFamily="49" charset="0"/>
                <a:ea typeface="MS Mincho"/>
                <a:cs typeface="Consolas" pitchFamily="49" charset="0"/>
              </a:rPr>
              <a:t>[] content</a:t>
            </a:r>
            <a:r>
              <a:rPr lang="en-US" sz="1600" dirty="0" smtClean="0">
                <a:latin typeface="Consolas" pitchFamily="49" charset="0"/>
                <a:ea typeface="MS Mincho"/>
                <a:cs typeface="Consolas" pitchFamily="49" charset="0"/>
              </a:rPr>
              <a:t>);</a:t>
            </a:r>
            <a:endParaRPr lang="ru-RU" sz="1600" dirty="0" smtClean="0">
              <a:solidFill>
                <a:srgbClr val="2B91AF"/>
              </a:solidFill>
              <a:latin typeface="Consolas" pitchFamily="49" charset="0"/>
              <a:ea typeface="MS Mincho"/>
              <a:cs typeface="Consolas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1891"/>
              </p:ext>
            </p:extLst>
          </p:nvPr>
        </p:nvGraphicFramePr>
        <p:xfrm>
          <a:off x="342900" y="2667000"/>
          <a:ext cx="9686925" cy="40294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86025"/>
                <a:gridCol w="7200900"/>
              </a:tblGrid>
              <a:tr h="550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или значение </a:t>
                      </a:r>
                      <a:r>
                        <a:rPr lang="ru-RU" sz="1600" kern="1200" dirty="0" smtClean="0">
                          <a:effectLst/>
                        </a:rPr>
                        <a:t>объекта содержимого</a:t>
                      </a:r>
                      <a:endParaRPr lang="ru-RU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Способ обработки</a:t>
                      </a:r>
                      <a:endParaRPr lang="ru-RU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597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Преобразуется в дочерний объект типа </a:t>
                      </a:r>
                      <a:r>
                        <a:rPr lang="en-US" sz="1600" dirty="0" err="1">
                          <a:effectLst/>
                        </a:rPr>
                        <a:t>XText</a:t>
                      </a:r>
                      <a:r>
                        <a:rPr lang="ru-RU" sz="1600" dirty="0">
                          <a:effectLst/>
                        </a:rPr>
                        <a:t> и добавляется как текстовое содержимое элемента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323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XText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Добавляет как дочерний объект ‑ текстовое содержимое элемента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323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XElement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Добавляется как дочерний элемент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323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XAttribute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Добавляется как атрибут элемента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572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spc="-30" dirty="0" err="1">
                          <a:effectLst/>
                        </a:rPr>
                        <a:t>XProcessingInstruction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XComment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Добавляется как дочернее содержимое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597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IEnumerable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Объект перечисляется и обрабатывается рекурсивно. Коллекция строк добавляется в виде единого текста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323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Этот объект игнорируется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  <a:tr h="323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Любой прочий тип</a:t>
                      </a:r>
                      <a:endParaRPr lang="ru-RU" sz="1600" b="0" dirty="0" smtClean="0">
                        <a:effectLst/>
                      </a:endParaRPr>
                    </a:p>
                  </a:txBody>
                  <a:tcPr marL="51435" marR="5143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Вызывается метод </a:t>
                      </a:r>
                      <a:r>
                        <a:rPr lang="en-US" sz="1600" dirty="0" err="1" smtClean="0">
                          <a:effectLst/>
                        </a:rPr>
                        <a:t>ToString</a:t>
                      </a:r>
                      <a:r>
                        <a:rPr lang="ru-RU" sz="1600" dirty="0" smtClean="0">
                          <a:effectLst/>
                        </a:rPr>
                        <a:t>, и результат трактуется как </a:t>
                      </a:r>
                      <a:r>
                        <a:rPr lang="en-US" sz="1600" dirty="0" smtClean="0">
                          <a:effectLst/>
                        </a:rPr>
                        <a:t>string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35" marR="514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9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Блок-схема: документ 14"/>
          <p:cNvSpPr/>
          <p:nvPr/>
        </p:nvSpPr>
        <p:spPr bwMode="auto">
          <a:xfrm>
            <a:off x="305829" y="5257800"/>
            <a:ext cx="9714728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e6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"moon"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null</a:t>
            </a:r>
            <a:r>
              <a:rPr lang="en-US" sz="160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e7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"date"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DateTime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.Now);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8" name="Блок-схема: документ 7"/>
          <p:cNvSpPr/>
          <p:nvPr/>
        </p:nvSpPr>
        <p:spPr bwMode="auto">
          <a:xfrm>
            <a:off x="315097" y="2286000"/>
            <a:ext cx="9714728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 e3 =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XElement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"period"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XAttribute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"units"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"days"</a:t>
            </a:r>
            <a:r>
              <a:rPr lang="en-US" sz="1600" dirty="0">
                <a:latin typeface="Courier New" pitchFamily="49" charset="0"/>
                <a:ea typeface="Times New Roman"/>
                <a:cs typeface="Courier New" pitchFamily="49" charset="0"/>
              </a:rPr>
              <a:t>));</a:t>
            </a:r>
            <a:endParaRPr lang="en-US" sz="1600" dirty="0" smtClean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876300"/>
            <a:ext cx="9677657" cy="11049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e1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"name"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"Earth"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ru-RU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e2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"planet"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e1</a:t>
            </a:r>
            <a:r>
              <a:rPr lang="en-US" sz="160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7448807" y="876300"/>
            <a:ext cx="2571750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&lt;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Courier New" pitchFamily="49" charset="0"/>
              </a:rPr>
              <a:t>name&gt;Earth&lt;/name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7471976" y="1425661"/>
            <a:ext cx="2536997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&lt;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Courier New" pitchFamily="49" charset="0"/>
              </a:rPr>
              <a:t>planet&gt;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  &lt;name&gt;Earth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&lt;/name&gt;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&lt;/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Courier New" pitchFamily="49" charset="0"/>
              </a:rPr>
              <a:t>planet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Courier New" pitchFamily="49" charset="0"/>
              </a:rPr>
              <a:t>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  <p:sp>
        <p:nvSpPr>
          <p:cNvPr id="10" name="Блок-схема: документ 9"/>
          <p:cNvSpPr/>
          <p:nvPr/>
        </p:nvSpPr>
        <p:spPr bwMode="auto">
          <a:xfrm>
            <a:off x="305829" y="3200400"/>
            <a:ext cx="9714728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e4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"comment"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XComment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"the comment"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7448807" y="2819400"/>
            <a:ext cx="2536997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&lt;period units="days" /&gt;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  <p:sp>
        <p:nvSpPr>
          <p:cNvPr id="12" name="Блок-схема: документ 11"/>
          <p:cNvSpPr/>
          <p:nvPr/>
        </p:nvSpPr>
        <p:spPr bwMode="auto">
          <a:xfrm>
            <a:off x="305829" y="4343400"/>
            <a:ext cx="9714728" cy="83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e5 =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"list"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object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&gt; {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"text"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ru-RU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"name"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"Mars"</a:t>
            </a:r>
            <a:r>
              <a:rPr lang="en-US" sz="1600" dirty="0">
                <a:latin typeface="Consolas" pitchFamily="49" charset="0"/>
                <a:ea typeface="Times New Roman"/>
                <a:cs typeface="Consolas" pitchFamily="49" charset="0"/>
              </a:rPr>
              <a:t>)});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7483561" y="3657600"/>
            <a:ext cx="2536997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&lt;comment&gt;</a:t>
            </a:r>
            <a:endParaRPr lang="ru-RU" sz="1600" dirty="0">
              <a:solidFill>
                <a:schemeClr val="tx1"/>
              </a:solidFill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   &lt;!--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the comment-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-&gt;</a:t>
            </a:r>
            <a:endParaRPr lang="en-US" sz="1600" dirty="0" smtClean="0">
              <a:solidFill>
                <a:schemeClr val="tx1"/>
              </a:solidFill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comment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7286625" y="4953000"/>
            <a:ext cx="2743200" cy="8763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list&gt;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text&lt;name&gt;Mars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&lt;/name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&gt;</a:t>
            </a:r>
            <a:endParaRPr lang="en-US" sz="1600" dirty="0" smtClean="0">
              <a:solidFill>
                <a:schemeClr val="tx1"/>
              </a:solidFill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list&gt;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314950" y="5867400"/>
            <a:ext cx="4714875" cy="609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&lt;moon </a:t>
            </a:r>
            <a:r>
              <a:rPr lang="en-US" sz="1600" dirty="0" smtClean="0">
                <a:solidFill>
                  <a:schemeClr val="tx1"/>
                </a:solidFill>
                <a:ea typeface="Times New Roman"/>
                <a:cs typeface="Times New Roman"/>
              </a:rPr>
              <a:t>/&gt;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date</a:t>
            </a:r>
            <a:r>
              <a:rPr lang="ru-RU" sz="1600" dirty="0">
                <a:solidFill>
                  <a:schemeClr val="tx1"/>
                </a:solidFill>
                <a:ea typeface="Times New Roman"/>
                <a:cs typeface="Times New Roman"/>
              </a:rPr>
              <a:t>&gt;2010-01-19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T</a:t>
            </a:r>
            <a:r>
              <a:rPr lang="ru-RU" sz="1600" dirty="0">
                <a:solidFill>
                  <a:schemeClr val="tx1"/>
                </a:solidFill>
                <a:ea typeface="Times New Roman"/>
                <a:cs typeface="Times New Roman"/>
              </a:rPr>
              <a:t>11:04:54.625+02:00&lt;/</a:t>
            </a:r>
            <a:r>
              <a:rPr lang="en-US" sz="1600" dirty="0">
                <a:solidFill>
                  <a:schemeClr val="tx1"/>
                </a:solidFill>
                <a:ea typeface="Times New Roman"/>
                <a:cs typeface="Times New Roman"/>
              </a:rPr>
              <a:t>date</a:t>
            </a:r>
            <a:r>
              <a:rPr lang="ru-RU" sz="1600" dirty="0">
                <a:solidFill>
                  <a:schemeClr val="tx1"/>
                </a:solidFill>
                <a:ea typeface="Times New Roman"/>
                <a:cs typeface="Times New Roman"/>
              </a:rPr>
              <a:t>&gt;</a:t>
            </a:r>
            <a:endParaRPr lang="ru-RU" sz="1600" dirty="0">
              <a:solidFill>
                <a:schemeClr val="tx1"/>
              </a:solidFill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8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/>
              <a:t>Имена, пространства имен и префиксы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42900" y="16764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Чтобы исключить путаницу, связанную с именами, пространствами имен и префиксами пространств имен, последние изъяты из API-интерфейса. С помощью LINQ </a:t>
            </a:r>
            <a:r>
              <a:rPr lang="ru-RU" dirty="0" err="1"/>
              <a:t>to</a:t>
            </a:r>
            <a:r>
              <a:rPr lang="ru-RU" dirty="0"/>
              <a:t> XML префиксы пространств имен разворачиваются на вводе и возвращаются в выводе. Внутри они не существуют!</a:t>
            </a:r>
            <a:endParaRPr lang="ru-RU" dirty="0" smtClean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4137546"/>
            <a:ext cx="7715250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xmlEmployee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4886325" y="3152633"/>
            <a:ext cx="51435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В XML каждый элемент должен иметь имя</a:t>
            </a:r>
            <a:endParaRPr lang="ru-RU" dirty="0" smtClean="0"/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721256" flipV="1">
            <a:off x="5797224" y="3905538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342900" y="52578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Когда элемент создается, если его имя указано в конструкторе, оно неявно преобразуется из </a:t>
            </a:r>
            <a:r>
              <a:rPr lang="ru-RU" dirty="0" err="1"/>
              <a:t>string</a:t>
            </a:r>
            <a:r>
              <a:rPr lang="ru-RU" dirty="0"/>
              <a:t> в </a:t>
            </a:r>
            <a:r>
              <a:rPr lang="ru-RU" b="1" dirty="0"/>
              <a:t>объект </a:t>
            </a:r>
            <a:r>
              <a:rPr lang="ru-RU" b="1" dirty="0" smtClean="0"/>
              <a:t>X</a:t>
            </a:r>
            <a:r>
              <a:rPr lang="en-US" b="1" dirty="0" smtClean="0"/>
              <a:t>N</a:t>
            </a:r>
            <a:r>
              <a:rPr lang="ru-RU" b="1" dirty="0" err="1" smtClean="0"/>
              <a:t>ame</a:t>
            </a:r>
            <a:endParaRPr lang="ru-RU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Объект </a:t>
            </a:r>
            <a:r>
              <a:rPr lang="ru-RU" dirty="0" err="1"/>
              <a:t>XName</a:t>
            </a:r>
            <a:r>
              <a:rPr lang="ru-RU" dirty="0"/>
              <a:t> состоит из пространства имен — объекта </a:t>
            </a:r>
            <a:r>
              <a:rPr lang="ru-RU" dirty="0" err="1"/>
              <a:t>XNamespace</a:t>
            </a:r>
            <a:r>
              <a:rPr lang="ru-RU" dirty="0"/>
              <a:t> — и своего локального имени, того, которое было указано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7744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en-US" dirty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928048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www.bsu.by"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342900" y="3021842"/>
            <a:ext cx="9686925" cy="292175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При </a:t>
            </a:r>
            <a:r>
              <a:rPr lang="ru-RU" dirty="0"/>
              <a:t>установке пространства имен простого указания URI компании или домена организации может быть недостаточно для того, чтобы </a:t>
            </a:r>
            <a:r>
              <a:rPr lang="ru-RU" dirty="0" smtClean="0"/>
              <a:t>гарант</a:t>
            </a:r>
            <a:r>
              <a:rPr lang="ru-RU" dirty="0"/>
              <a:t>и</a:t>
            </a:r>
            <a:r>
              <a:rPr lang="ru-RU" dirty="0" smtClean="0"/>
              <a:t>ровать </a:t>
            </a:r>
            <a:r>
              <a:rPr lang="ru-RU" dirty="0"/>
              <a:t>уникальность. Это гарантирует лишь отсутствие коллизий с любой другой существующей организацией, которая соблюдает установленные соглашения названий пространств имен. Однако внутри организации могут случиться коллизии с любым другим подразделением, если в пространстве имен не будет указано ничего помимо URI организации. И здесь весьма пригодится знание организационной структуры предприятия — его подразделений, департаментов и т.д. Лучше всего, если пространство имен будет раскрывать весь путь до определенного уровня, находящегося под </a:t>
            </a:r>
            <a:r>
              <a:rPr lang="ru-RU" dirty="0" smtClean="0"/>
              <a:t>четким контролем</a:t>
            </a:r>
          </a:p>
        </p:txBody>
      </p:sp>
      <p:sp>
        <p:nvSpPr>
          <p:cNvPr id="9" name="Блок-схема: документ 8"/>
          <p:cNvSpPr/>
          <p:nvPr/>
        </p:nvSpPr>
        <p:spPr bwMode="auto">
          <a:xfrm>
            <a:off x="342900" y="1981200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"{http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://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www.bsu.by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3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/>
              <a:t>Извлечение значения узла</a:t>
            </a:r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59983" y="1828800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ru-RU" sz="16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359983" y="3009900"/>
            <a:ext cx="9686925" cy="9525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 элемента выводит саму строку XML, а не тип объекта, как это делается в W3C DOM API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6080677" y="4420276"/>
            <a:ext cx="3941470" cy="761324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&lt;Name&gt;Alex&lt;/Name&gt;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20213" flipV="1">
            <a:off x="4525827" y="2723338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20213" flipV="1">
            <a:off x="5732654" y="4018738"/>
            <a:ext cx="1565772" cy="2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5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Создание элементов с помощью </a:t>
            </a:r>
            <a:r>
              <a:rPr lang="ru-RU" dirty="0" err="1"/>
              <a:t>XElement</a:t>
            </a:r>
            <a:endParaRPr lang="en-US" dirty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990600"/>
            <a:ext cx="9686925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"Person"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Erohin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"XML: \n\n"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name +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"\n\n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Извлекаем значение: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)name);</a:t>
            </a:r>
            <a:endParaRPr lang="ru-RU" sz="1600" dirty="0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342900" y="3200400"/>
            <a:ext cx="9686925" cy="9525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привести </a:t>
            </a:r>
            <a:r>
              <a:rPr lang="ru-RU" dirty="0"/>
              <a:t>узел к типу данных, к которому может быть преобразовано его значение, то будет выведено само значение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42900" y="4343400"/>
            <a:ext cx="4286250" cy="22098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XML: 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&lt;Person&gt;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&gt;Alex&lt;/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Erohin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&lt;/Person&gt;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ru-RU" sz="1600" dirty="0">
                <a:latin typeface="Consolas" pitchFamily="49" charset="0"/>
                <a:cs typeface="Consolas" pitchFamily="49" charset="0"/>
              </a:rPr>
              <a:t>Извлекаем значение: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AlexErohin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800600" y="4343400"/>
            <a:ext cx="5229225" cy="2133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Существуют операции приведения для </a:t>
            </a:r>
            <a:r>
              <a:rPr lang="en-US" dirty="0"/>
              <a:t>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?,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?, long, long?, </a:t>
            </a:r>
            <a:r>
              <a:rPr lang="en-US" dirty="0" err="1"/>
              <a:t>ulong</a:t>
            </a:r>
            <a:r>
              <a:rPr lang="en-US" dirty="0"/>
              <a:t>, </a:t>
            </a:r>
            <a:r>
              <a:rPr lang="en-US" dirty="0" err="1"/>
              <a:t>ulong</a:t>
            </a:r>
            <a:r>
              <a:rPr lang="en-US" dirty="0"/>
              <a:t>?, 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?, float, float?, double, double?, decimal, decimal?,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?,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?, GUID </a:t>
            </a:r>
            <a:r>
              <a:rPr lang="ru-RU" dirty="0"/>
              <a:t>и </a:t>
            </a:r>
            <a:r>
              <a:rPr lang="en-US" dirty="0"/>
              <a:t>GUID?</a:t>
            </a:r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27475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атрибутов с помощью </a:t>
            </a:r>
            <a:r>
              <a:rPr lang="ru-RU" dirty="0" err="1" smtClean="0"/>
              <a:t>XAttribute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6858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Атрибут (</a:t>
            </a:r>
            <a:r>
              <a:rPr lang="ru-RU" dirty="0"/>
              <a:t>атрибуты не наследуются от </a:t>
            </a:r>
            <a:r>
              <a:rPr lang="ru-RU" dirty="0" smtClean="0"/>
              <a:t>узлов!)  </a:t>
            </a:r>
            <a:r>
              <a:rPr lang="ru-RU" dirty="0"/>
              <a:t>реализованный в LINQ </a:t>
            </a:r>
            <a:r>
              <a:rPr lang="ru-RU" dirty="0" err="1"/>
              <a:t>to</a:t>
            </a:r>
            <a:r>
              <a:rPr lang="ru-RU" dirty="0"/>
              <a:t> XML с помощью класса </a:t>
            </a:r>
            <a:r>
              <a:rPr lang="ru-RU" dirty="0" err="1"/>
              <a:t>XAttribute</a:t>
            </a:r>
            <a:r>
              <a:rPr lang="ru-RU" dirty="0"/>
              <a:t>, является парой "имя-значение", хранящейся в коллекции объектов </a:t>
            </a:r>
            <a:r>
              <a:rPr lang="ru-RU" dirty="0" err="1"/>
              <a:t>XAttribute</a:t>
            </a:r>
            <a:r>
              <a:rPr lang="ru-RU" dirty="0"/>
              <a:t>, которые относятся к объекту </a:t>
            </a:r>
            <a:r>
              <a:rPr lang="ru-RU" dirty="0" err="1"/>
              <a:t>XElement</a:t>
            </a:r>
            <a:r>
              <a:rPr lang="ru-RU" dirty="0"/>
              <a:t>. Используя функциональное конструирование, можно создать атрибут и "на лету" добавить его к элементу</a:t>
            </a:r>
            <a:endParaRPr lang="ru-RU" dirty="0" smtClean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2209800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"Programmer"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sz="1600" dirty="0" err="1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186362" y="2971800"/>
            <a:ext cx="4843463" cy="6096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&lt;Employee type="Programmer" /&gt;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36576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Иногда не </a:t>
            </a:r>
            <a:r>
              <a:rPr lang="ru-RU" dirty="0"/>
              <a:t>удается создать атрибут одновременно с конструированием его элемента. В таком случае должен быть создан его экземпляр и затем добавлен к элементу</a:t>
            </a:r>
            <a:endParaRPr lang="ru-RU" dirty="0" smtClean="0"/>
          </a:p>
        </p:txBody>
      </p:sp>
      <p:sp>
        <p:nvSpPr>
          <p:cNvPr id="8" name="Блок-схема: документ 7"/>
          <p:cNvSpPr/>
          <p:nvPr/>
        </p:nvSpPr>
        <p:spPr bwMode="auto">
          <a:xfrm>
            <a:off x="342900" y="4800600"/>
            <a:ext cx="9686925" cy="121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xAttr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"Programmer"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xAttr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 err="1" smtClean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186362" y="5715000"/>
            <a:ext cx="4843463" cy="6096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&lt;Employee type="Programmer" /&gt;</a:t>
            </a:r>
          </a:p>
        </p:txBody>
      </p:sp>
    </p:spTree>
    <p:extLst>
      <p:ext uri="{BB962C8B-B14F-4D97-AF65-F5344CB8AC3E}">
        <p14:creationId xmlns:p14="http://schemas.microsoft.com/office/powerpoint/2010/main" val="324772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комментариев с помощью </a:t>
            </a:r>
            <a:r>
              <a:rPr lang="en-US" dirty="0" err="1"/>
              <a:t>XComment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С использованием функционального конструирования можно создать комментарий и добавить его к элементу "на лету"</a:t>
            </a:r>
            <a:endParaRPr lang="ru-RU" dirty="0" smtClean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1828800"/>
            <a:ext cx="9686925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XComment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"Добавление нового сотрудника"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sz="1600" dirty="0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514725" y="2895600"/>
            <a:ext cx="6515100" cy="11430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ru-RU" sz="1600" dirty="0">
                <a:latin typeface="Consolas" pitchFamily="49" charset="0"/>
                <a:cs typeface="Consolas" pitchFamily="49" charset="0"/>
              </a:rPr>
            </a:br>
            <a:r>
              <a:rPr lang="ru-RU" sz="1600" dirty="0">
                <a:latin typeface="Consolas" pitchFamily="49" charset="0"/>
                <a:cs typeface="Consolas" pitchFamily="49" charset="0"/>
              </a:rPr>
              <a:t>&lt;!--Добавление нового сотрудника--&gt;</a:t>
            </a:r>
            <a:br>
              <a:rPr lang="ru-RU" sz="1600" dirty="0">
                <a:latin typeface="Consolas" pitchFamily="49" charset="0"/>
                <a:cs typeface="Consolas" pitchFamily="49" charset="0"/>
              </a:rPr>
            </a:br>
            <a:r>
              <a:rPr lang="ru-RU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10" name="Блок-схема: документ 9"/>
          <p:cNvSpPr/>
          <p:nvPr/>
        </p:nvSpPr>
        <p:spPr bwMode="auto">
          <a:xfrm>
            <a:off x="342900" y="4267200"/>
            <a:ext cx="9686925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XComment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xCom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XComment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"Добавление нового сотрудника"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xEmployee.Add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xCom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7671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контейнеров с помощью </a:t>
            </a:r>
            <a:r>
              <a:rPr lang="ru-RU" dirty="0" err="1"/>
              <a:t>XContainer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Поскольку </a:t>
            </a:r>
            <a:r>
              <a:rPr lang="ru-RU" b="1" dirty="0" err="1"/>
              <a:t>XContainer</a:t>
            </a:r>
            <a:r>
              <a:rPr lang="ru-RU" dirty="0"/>
              <a:t> — абстрактный класс, создавать его экземпляры нельзя. Вместо этого понадобится создавать экземпляр одного из его подклассов — </a:t>
            </a:r>
            <a:r>
              <a:rPr lang="ru-RU" dirty="0" err="1"/>
              <a:t>XDocument</a:t>
            </a:r>
            <a:r>
              <a:rPr lang="ru-RU" dirty="0"/>
              <a:t> или </a:t>
            </a:r>
            <a:r>
              <a:rPr lang="ru-RU" dirty="0" err="1"/>
              <a:t>XElement</a:t>
            </a:r>
            <a:r>
              <a:rPr lang="ru-RU" dirty="0"/>
              <a:t>. Концептуально </a:t>
            </a:r>
            <a:r>
              <a:rPr lang="ru-RU" dirty="0" err="1"/>
              <a:t>XContainer</a:t>
            </a:r>
            <a:r>
              <a:rPr lang="ru-RU" dirty="0"/>
              <a:t> — это класс, унаследованный от </a:t>
            </a:r>
            <a:r>
              <a:rPr lang="ru-RU" dirty="0" err="1"/>
              <a:t>XNode</a:t>
            </a:r>
            <a:r>
              <a:rPr lang="ru-RU" dirty="0"/>
              <a:t>, который может содержать другие классы-наследники </a:t>
            </a:r>
            <a:r>
              <a:rPr lang="ru-RU" dirty="0" err="1"/>
              <a:t>XNode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5305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</a:t>
            </a:r>
            <a:r>
              <a:rPr lang="en-US" dirty="0"/>
              <a:t>XML-</a:t>
            </a:r>
            <a:r>
              <a:rPr lang="ru-RU" dirty="0"/>
              <a:t>документ</a:t>
            </a:r>
            <a:r>
              <a:rPr lang="ru-RU" dirty="0" smtClean="0"/>
              <a:t>?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28625" y="838200"/>
            <a:ext cx="6858000" cy="4724400"/>
            <a:chOff x="304800" y="838200"/>
            <a:chExt cx="6096000" cy="4724400"/>
          </a:xfrm>
        </p:grpSpPr>
        <p:sp>
          <p:nvSpPr>
            <p:cNvPr id="5" name="Блок-схема: документ 4"/>
            <p:cNvSpPr/>
            <p:nvPr/>
          </p:nvSpPr>
          <p:spPr bwMode="auto">
            <a:xfrm>
              <a:off x="304800" y="838200"/>
              <a:ext cx="6096000" cy="47244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endParaRPr lang="ru-RU" dirty="0" err="1" smtClean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066800"/>
              <a:ext cx="4385733" cy="336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Скругленный прямоугольник 7"/>
          <p:cNvSpPr/>
          <p:nvPr/>
        </p:nvSpPr>
        <p:spPr bwMode="auto">
          <a:xfrm>
            <a:off x="5895144" y="1016000"/>
            <a:ext cx="4134681" cy="812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Простейший XML- документ</a:t>
            </a:r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812725">
            <a:off x="4735213" y="1820032"/>
            <a:ext cx="2319864" cy="42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кругленный прямоугольник 11"/>
          <p:cNvSpPr/>
          <p:nvPr/>
        </p:nvSpPr>
        <p:spPr bwMode="auto">
          <a:xfrm>
            <a:off x="5895144" y="2122766"/>
            <a:ext cx="4134681" cy="161103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Тело </a:t>
            </a:r>
            <a:r>
              <a:rPr lang="ru-RU" dirty="0"/>
              <a:t>документа XML состоит из элементов разметки (</a:t>
            </a:r>
            <a:r>
              <a:rPr lang="ru-RU" dirty="0" err="1"/>
              <a:t>markup</a:t>
            </a:r>
            <a:r>
              <a:rPr lang="ru-RU" dirty="0"/>
              <a:t>) и непосредственно содержимого документа - данных (</a:t>
            </a:r>
            <a:r>
              <a:rPr lang="ru-RU" dirty="0" err="1"/>
              <a:t>content</a:t>
            </a:r>
            <a:r>
              <a:rPr lang="ru-RU" dirty="0" smtClean="0"/>
              <a:t>)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5915025" y="4103964"/>
            <a:ext cx="4134681" cy="138243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XML </a:t>
            </a:r>
            <a:r>
              <a:rPr lang="ru-RU" dirty="0"/>
              <a:t>- тэги предназначены для определения элементов документа, их атрибутов и других конструкций языка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810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объявлений с помощью </a:t>
            </a:r>
            <a:r>
              <a:rPr lang="ru-RU" dirty="0" err="1" smtClean="0"/>
              <a:t>XDeclaration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1828800"/>
            <a:ext cx="9686925" cy="121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xDoc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XDeclaration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"1.0"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"UTF-8"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"yes"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В отличие от большинства других классов LINQ </a:t>
            </a:r>
            <a:r>
              <a:rPr lang="ru-RU" dirty="0" err="1"/>
              <a:t>to</a:t>
            </a:r>
            <a:r>
              <a:rPr lang="ru-RU" dirty="0"/>
              <a:t> XML, объявления должны добавляться к XML-документу, а не к элементу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42900" y="3124200"/>
            <a:ext cx="96869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&lt;Employee /&gt;</a:t>
            </a: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4876800"/>
            <a:ext cx="9686925" cy="121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xDoc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"UTF-8"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xDoc.Declaration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342900" y="3886200"/>
            <a:ext cx="96869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standalone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Employee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8827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42900" y="3962400"/>
            <a:ext cx="9686925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"Employees.dtd"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типов документов с помощью </a:t>
            </a:r>
            <a:r>
              <a:rPr lang="ru-RU" dirty="0" err="1"/>
              <a:t>XDocumentType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2658474"/>
            <a:ext cx="9686925" cy="999127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"Employees.dtd"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API-интерфейс LINQ </a:t>
            </a:r>
            <a:r>
              <a:rPr lang="ru-RU" dirty="0" err="1"/>
              <a:t>to</a:t>
            </a:r>
            <a:r>
              <a:rPr lang="ru-RU" dirty="0"/>
              <a:t> XML делает операцию создания типов документов совершенно безболезненной. Типы XML-документов реализованы LINQ </a:t>
            </a:r>
            <a:r>
              <a:rPr lang="ru-RU" dirty="0" err="1"/>
              <a:t>to</a:t>
            </a:r>
            <a:r>
              <a:rPr lang="ru-RU" dirty="0"/>
              <a:t> XML с помощью класса </a:t>
            </a:r>
            <a:r>
              <a:rPr lang="ru-RU" b="1" dirty="0" err="1"/>
              <a:t>XDocumentType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613885" y="3429001"/>
            <a:ext cx="6429375" cy="829673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&lt;!DOCTYPE Employees SYSTEM "Employees.dtd"&gt;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&lt;Employee /&gt; 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1828800"/>
            <a:ext cx="9686925" cy="71650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В отличие от большинства других классов в LINQ </a:t>
            </a:r>
            <a:r>
              <a:rPr lang="ru-RU" dirty="0" err="1"/>
              <a:t>to</a:t>
            </a:r>
            <a:r>
              <a:rPr lang="ru-RU" dirty="0"/>
              <a:t> XML, типы документов предназначены для добавления к XML-документам, а не к элементам</a:t>
            </a:r>
            <a:endParaRPr lang="ru-RU" dirty="0" smtClean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356335" y="59436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</a:t>
            </a:r>
            <a:r>
              <a:rPr lang="ru-RU" dirty="0"/>
              <a:t>добавить тип документа после добавления любого элемента, сгенерируется </a:t>
            </a:r>
            <a:r>
              <a:rPr lang="ru-RU" dirty="0" smtClean="0"/>
              <a:t>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1249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84483" y="2743200"/>
            <a:ext cx="9686925" cy="175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XDeclaration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"1.0"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XDocumentType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"Employees.dtd"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XProcessingInstruction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C1414"/>
                </a:solidFill>
                <a:latin typeface="Consolas"/>
              </a:rPr>
              <a:t>EmployeeCataloger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"out-of-print"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документов с помощью </a:t>
            </a:r>
            <a:r>
              <a:rPr lang="ru-RU" dirty="0" err="1"/>
              <a:t>XDocument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84483" y="1828801"/>
            <a:ext cx="9686925" cy="762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Документы XML реализованы в LINQ </a:t>
            </a:r>
            <a:r>
              <a:rPr lang="ru-RU" dirty="0" err="1"/>
              <a:t>to</a:t>
            </a:r>
            <a:r>
              <a:rPr lang="ru-RU" dirty="0"/>
              <a:t> XML в виде класса </a:t>
            </a:r>
            <a:r>
              <a:rPr lang="ru-RU" dirty="0" err="1"/>
              <a:t>XDocument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642033" y="4191000"/>
            <a:ext cx="6429375" cy="10668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DOCTYPE Employees SYSTEM "Employees.dtd"&gt;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EmployeeCataloger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out-of-print?&gt;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&lt;Employees /&gt;</a:t>
            </a:r>
          </a:p>
        </p:txBody>
      </p:sp>
    </p:spTree>
    <p:extLst>
      <p:ext uri="{BB962C8B-B14F-4D97-AF65-F5344CB8AC3E}">
        <p14:creationId xmlns:p14="http://schemas.microsoft.com/office/powerpoint/2010/main" val="183172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84483" y="2971800"/>
            <a:ext cx="9686925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ns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"http://www.bsu.by/training EPAM/ASP.NET/LINQ2XML"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xEmps =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(ns +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имен с помощью </a:t>
            </a:r>
            <a:r>
              <a:rPr lang="ru-RU" dirty="0" err="1"/>
              <a:t>XName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2057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 </a:t>
            </a:r>
            <a:r>
              <a:rPr lang="ru-RU" dirty="0"/>
              <a:t>LINQ </a:t>
            </a:r>
            <a:r>
              <a:rPr lang="ru-RU" dirty="0" err="1"/>
              <a:t>to</a:t>
            </a:r>
            <a:r>
              <a:rPr lang="ru-RU" dirty="0"/>
              <a:t> XML нет необходимости непосредственно создавать имена с объектами </a:t>
            </a:r>
            <a:r>
              <a:rPr lang="ru-RU" dirty="0" err="1"/>
              <a:t>XName</a:t>
            </a:r>
            <a:r>
              <a:rPr lang="ru-RU" dirty="0"/>
              <a:t>. Фактически класс </a:t>
            </a:r>
            <a:r>
              <a:rPr lang="ru-RU" dirty="0" err="1"/>
              <a:t>XName</a:t>
            </a:r>
            <a:r>
              <a:rPr lang="ru-RU" dirty="0"/>
              <a:t> не имеет общедоступных конструкторов, так что нет способа создавать его экземпляры. Объект </a:t>
            </a:r>
            <a:r>
              <a:rPr lang="ru-RU" dirty="0" err="1"/>
              <a:t>XName</a:t>
            </a:r>
            <a:r>
              <a:rPr lang="ru-RU" dirty="0"/>
              <a:t> может быть создан из строки с необязательным пространством имен автоматически при создании объекта </a:t>
            </a:r>
            <a:r>
              <a:rPr lang="ru-RU" dirty="0" err="1"/>
              <a:t>XName</a:t>
            </a:r>
            <a:r>
              <a:rPr lang="ru-RU" dirty="0" smtClean="0"/>
              <a:t>.</a:t>
            </a:r>
            <a:endParaRPr lang="ru-RU" dirty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Объект </a:t>
            </a:r>
            <a:r>
              <a:rPr lang="ru-RU" dirty="0" err="1"/>
              <a:t>XName</a:t>
            </a:r>
            <a:r>
              <a:rPr lang="ru-RU" dirty="0"/>
              <a:t> состоит из </a:t>
            </a:r>
            <a:r>
              <a:rPr lang="ru-RU" dirty="0" err="1"/>
              <a:t>LocalName</a:t>
            </a:r>
            <a:r>
              <a:rPr lang="ru-RU" dirty="0"/>
              <a:t> — строки — и пространства имен, которое представлено в </a:t>
            </a:r>
            <a:r>
              <a:rPr lang="ru-RU" dirty="0" err="1" smtClean="0"/>
              <a:t>XNamespace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8700" y="4316673"/>
            <a:ext cx="9047826" cy="733567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&lt;Employee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="http://www.bsu.by/training EPAM/ASP.NET/LINQ2XML" /&gt;</a:t>
            </a:r>
          </a:p>
        </p:txBody>
      </p:sp>
    </p:spTree>
    <p:extLst>
      <p:ext uri="{BB962C8B-B14F-4D97-AF65-F5344CB8AC3E}">
        <p14:creationId xmlns:p14="http://schemas.microsoft.com/office/powerpoint/2010/main" val="257415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84483" y="2590800"/>
            <a:ext cx="9686925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XProcessingInstruction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EployeCataloger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"out-of-print"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XProcessingInstruction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EmployeeDeleter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Erohin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))));</a:t>
            </a:r>
            <a:endParaRPr lang="ru-RU" sz="15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инструкций обработки с помощью </a:t>
            </a:r>
            <a:r>
              <a:rPr lang="ru-RU" dirty="0" err="1"/>
              <a:t>XProcessingInstruction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Инструкции обработки никогда ранее не было так легко создавать, как в API-интерфейсе LINQ </a:t>
            </a:r>
            <a:r>
              <a:rPr lang="ru-RU" dirty="0" err="1"/>
              <a:t>to</a:t>
            </a:r>
            <a:r>
              <a:rPr lang="ru-RU" dirty="0"/>
              <a:t> XML. Здесь они реализуются классом </a:t>
            </a:r>
            <a:r>
              <a:rPr lang="ru-RU" b="1" dirty="0" err="1"/>
              <a:t>XProcessingInstruction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Инструкции обработки можно создавать на уровне документа или </a:t>
            </a:r>
            <a:r>
              <a:rPr lang="ru-RU" dirty="0" smtClean="0"/>
              <a:t>элемента, создавая их </a:t>
            </a:r>
            <a:r>
              <a:rPr lang="ru-RU" dirty="0"/>
              <a:t>"на лету" в обоих случаях с помощью функционального конструирования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286250" y="4495800"/>
            <a:ext cx="4843463" cy="20574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EployeCataloger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out-of-print?&gt;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&lt;Employees&gt;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&lt;Employee&gt;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EmployeeDeleter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delete?&gt;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&gt;Alex&lt;/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Erohin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&lt;/Employee&gt;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&lt;/Employees&gt; </a:t>
            </a:r>
          </a:p>
        </p:txBody>
      </p:sp>
    </p:spTree>
    <p:extLst>
      <p:ext uri="{BB962C8B-B14F-4D97-AF65-F5344CB8AC3E}">
        <p14:creationId xmlns:p14="http://schemas.microsoft.com/office/powerpoint/2010/main" val="71766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42900" y="3429000"/>
            <a:ext cx="9686925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names = {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"George"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"Beatles"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n));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names[3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Ringo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. </a:t>
            </a:r>
            <a:r>
              <a:rPr lang="ru-RU" dirty="0" smtClean="0"/>
              <a:t>Создание </a:t>
            </a:r>
            <a:r>
              <a:rPr lang="ru-RU" dirty="0"/>
              <a:t>потоковых элементов с помощью </a:t>
            </a:r>
            <a:r>
              <a:rPr lang="ru-RU" dirty="0" err="1"/>
              <a:t>XStreamingElement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762000"/>
            <a:ext cx="9686925" cy="2514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Многие из </a:t>
            </a:r>
            <a:r>
              <a:rPr lang="ru-RU" dirty="0"/>
              <a:t>стандартных операций запросов в действительности откладывают свою работу до момента, пока не начнется перечисление возвращаемых ими данных. Если вызывается операция, которая фактически откладывает свое выполнение, и нужно спроектировать </a:t>
            </a:r>
            <a:r>
              <a:rPr lang="ru-RU" dirty="0" smtClean="0"/>
              <a:t>вывод </a:t>
            </a:r>
            <a:r>
              <a:rPr lang="ru-RU" dirty="0"/>
              <a:t>запроса в виде XML, возникает дилемма. С одной стороны, есть желание воспользоваться преимуществом отложенной природы операции и выполнить работу, только когда в ней возникнет необходимость. Но с другой стороны, вызов API-интерфейса LINQ </a:t>
            </a:r>
            <a:r>
              <a:rPr lang="ru-RU" dirty="0" err="1"/>
              <a:t>to</a:t>
            </a:r>
            <a:r>
              <a:rPr lang="ru-RU" dirty="0"/>
              <a:t> XML заставит запрос выполняться немедленно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171825" y="4872251"/>
            <a:ext cx="4843463" cy="1685499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&lt;Beatles&gt;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&lt;Name&gt;John&lt;/Name&gt;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&lt;Name&gt;Paul&lt;/Name&gt;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&lt;Name&gt;George&lt;/Name&gt;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&lt;Name&gt;Pete&lt;/Name&gt;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&lt;/Beatles&gt; </a:t>
            </a:r>
          </a:p>
        </p:txBody>
      </p:sp>
    </p:spTree>
    <p:extLst>
      <p:ext uri="{BB962C8B-B14F-4D97-AF65-F5344CB8AC3E}">
        <p14:creationId xmlns:p14="http://schemas.microsoft.com/office/powerpoint/2010/main" val="276697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документ 7"/>
          <p:cNvSpPr/>
          <p:nvPr/>
        </p:nvSpPr>
        <p:spPr bwMode="auto">
          <a:xfrm>
            <a:off x="342900" y="2286000"/>
            <a:ext cx="9686925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names = {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"George"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XStreamingElement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xNames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XStreamingElement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"Beatles"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n));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names[3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Ringo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. Создание </a:t>
            </a:r>
            <a:r>
              <a:rPr lang="ru-RU" dirty="0"/>
              <a:t>инструкций обработки с помощью </a:t>
            </a:r>
            <a:r>
              <a:rPr lang="ru-RU" dirty="0" err="1"/>
              <a:t>XProcessingInstruction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76300"/>
            <a:ext cx="9686925" cy="12573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Чтобы конструирование </a:t>
            </a:r>
            <a:r>
              <a:rPr lang="ru-RU" dirty="0"/>
              <a:t>дерева XML было отложено, необходим какой-то другой способ, и именно для этого предназначены </a:t>
            </a:r>
            <a:r>
              <a:rPr lang="ru-RU" i="1" dirty="0"/>
              <a:t>потоковые </a:t>
            </a:r>
            <a:r>
              <a:rPr lang="ru-RU" dirty="0"/>
              <a:t>(</a:t>
            </a:r>
            <a:r>
              <a:rPr lang="ru-RU" dirty="0" err="1"/>
              <a:t>streaming</a:t>
            </a:r>
            <a:r>
              <a:rPr lang="ru-RU" dirty="0"/>
              <a:t>) элементы. В LINQ </a:t>
            </a:r>
            <a:r>
              <a:rPr lang="ru-RU" dirty="0" err="1"/>
              <a:t>to</a:t>
            </a:r>
            <a:r>
              <a:rPr lang="ru-RU" dirty="0"/>
              <a:t> XML потоковые элементы реализованы классом </a:t>
            </a:r>
            <a:r>
              <a:rPr lang="ru-RU" dirty="0" err="1"/>
              <a:t>XStreamingElement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686175" y="4015852"/>
            <a:ext cx="4843463" cy="1685499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&lt;Beatles&gt;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&lt;Name&gt;John&lt;/Name&gt;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&lt;Name&gt;Paul&lt;/Name&gt;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&lt;Name&gt;George&lt;/Name&gt;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&lt;Name&gt;</a:t>
            </a:r>
            <a:r>
              <a:rPr lang="en-US" sz="16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Ringo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&lt;/Beatles&gt;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9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</a:t>
            </a:r>
            <a:r>
              <a:rPr lang="en-US" dirty="0" smtClean="0"/>
              <a:t>XML</a:t>
            </a:r>
            <a:r>
              <a:rPr lang="ru-RU" dirty="0" smtClean="0"/>
              <a:t>. </a:t>
            </a:r>
            <a:r>
              <a:rPr lang="ru-RU" dirty="0"/>
              <a:t>Сохранение с помощью </a:t>
            </a:r>
            <a:r>
              <a:rPr lang="en-US" dirty="0" err="1" smtClean="0"/>
              <a:t>XDocument.Save</a:t>
            </a:r>
            <a:endParaRPr lang="en-US" dirty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2819400"/>
            <a:ext cx="9686925" cy="2590801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"Programmer"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"language"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"Russian"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Erohin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effectLst/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filename);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filename,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  <a:endParaRPr lang="ru-RU" sz="1600" dirty="0" err="1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5558050"/>
            <a:ext cx="3986213" cy="99515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Сохранение XML-документа </a:t>
            </a:r>
            <a:r>
              <a:rPr lang="ru-RU" dirty="0"/>
              <a:t>в файле, находящемся в папке проекта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726322" flipV="1">
            <a:off x="2021384" y="5211736"/>
            <a:ext cx="979183" cy="22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6686550" y="914400"/>
            <a:ext cx="3214688" cy="8763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Методы </a:t>
            </a:r>
            <a:r>
              <a:rPr lang="ru-RU" dirty="0" err="1" smtClean="0"/>
              <a:t>Save</a:t>
            </a:r>
            <a:r>
              <a:rPr lang="ru-RU" dirty="0" smtClean="0"/>
              <a:t> </a:t>
            </a:r>
            <a:r>
              <a:rPr lang="ru-RU" dirty="0"/>
              <a:t>являются методами экземпляра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5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</a:t>
            </a:r>
            <a:r>
              <a:rPr lang="en-US" dirty="0" smtClean="0"/>
              <a:t>XML</a:t>
            </a:r>
            <a:r>
              <a:rPr lang="ru-RU" dirty="0" smtClean="0"/>
              <a:t>. </a:t>
            </a:r>
            <a:r>
              <a:rPr lang="ru-RU" dirty="0"/>
              <a:t>Сохранение с помощью </a:t>
            </a:r>
            <a:r>
              <a:rPr lang="en-US" dirty="0" err="1" smtClean="0"/>
              <a:t>XElement.Save</a:t>
            </a:r>
            <a:endParaRPr lang="en-US" dirty="0"/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2819400"/>
            <a:ext cx="9686925" cy="2590801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"Programmer"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"language"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"Russian"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Erohin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xElement.Save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effectLst/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filename);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filename,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  <a:endParaRPr lang="ru-RU" sz="1600" dirty="0" err="1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488231" y="4800600"/>
            <a:ext cx="35147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XML-документ </a:t>
            </a:r>
            <a:r>
              <a:rPr lang="ru-RU" dirty="0" smtClean="0"/>
              <a:t>не создается!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8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XML </a:t>
            </a:r>
            <a:r>
              <a:rPr lang="ru-RU" dirty="0"/>
              <a:t>из </a:t>
            </a:r>
            <a:r>
              <a:rPr lang="ru-RU" dirty="0" smtClean="0"/>
              <a:t>файла. </a:t>
            </a:r>
            <a:r>
              <a:rPr lang="ru-RU" dirty="0"/>
              <a:t>Загрузка с помощью </a:t>
            </a:r>
            <a:r>
              <a:rPr lang="en-US" dirty="0" err="1" smtClean="0"/>
              <a:t>XDocument.Load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9686925" cy="1905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  <a:endParaRPr lang="ru-RU" sz="1600" dirty="0" err="1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2971800"/>
            <a:ext cx="3257550" cy="70001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Метод 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статический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239691" flipV="1">
            <a:off x="628850" y="3024684"/>
            <a:ext cx="979183" cy="22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кругленный прямоугольник 6"/>
          <p:cNvSpPr/>
          <p:nvPr/>
        </p:nvSpPr>
        <p:spPr bwMode="auto">
          <a:xfrm>
            <a:off x="3857625" y="2971801"/>
            <a:ext cx="6172200" cy="70001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Методы 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/>
              <a:t>могут принимать в параметре </a:t>
            </a:r>
            <a:r>
              <a:rPr lang="ru-RU" dirty="0" err="1"/>
              <a:t>string</a:t>
            </a:r>
            <a:r>
              <a:rPr lang="ru-RU" dirty="0"/>
              <a:t> строку URI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239691" flipV="1">
            <a:off x="5429449" y="2290771"/>
            <a:ext cx="979183" cy="22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342900" y="3810000"/>
            <a:ext cx="9686925" cy="2667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b="1" dirty="0" err="1" smtClean="0"/>
              <a:t>LoadOptions.None</a:t>
            </a:r>
            <a:r>
              <a:rPr lang="ru-RU" b="1" dirty="0" smtClean="0"/>
              <a:t>   </a:t>
            </a:r>
            <a:r>
              <a:rPr lang="ru-RU" dirty="0" smtClean="0"/>
              <a:t>Для</a:t>
            </a:r>
            <a:r>
              <a:rPr lang="ru-RU" b="1" dirty="0" smtClean="0"/>
              <a:t> </a:t>
            </a:r>
            <a:r>
              <a:rPr lang="ru-RU" dirty="0" smtClean="0"/>
              <a:t>указания, </a:t>
            </a:r>
            <a:r>
              <a:rPr lang="ru-RU" dirty="0"/>
              <a:t>что никакие опции загрузки не </a:t>
            </a:r>
            <a:r>
              <a:rPr lang="ru-RU" dirty="0" smtClean="0"/>
              <a:t>используются</a:t>
            </a:r>
            <a:endParaRPr lang="ru-RU" dirty="0"/>
          </a:p>
          <a:p>
            <a:pPr algn="just"/>
            <a:r>
              <a:rPr lang="en-US" b="1" dirty="0" err="1" smtClean="0"/>
              <a:t>LoadOptions.PreserveWhitespace</a:t>
            </a:r>
            <a:r>
              <a:rPr lang="ru-RU" b="1" dirty="0" smtClean="0"/>
              <a:t>  </a:t>
            </a:r>
            <a:r>
              <a:rPr lang="ru-RU" dirty="0" smtClean="0"/>
              <a:t>Для того, </a:t>
            </a:r>
            <a:r>
              <a:rPr lang="ru-RU" dirty="0"/>
              <a:t>чтобы предохранить пробелы и пустые строки в исходном </a:t>
            </a:r>
            <a:r>
              <a:rPr lang="en-US" dirty="0"/>
              <a:t>XML</a:t>
            </a:r>
          </a:p>
          <a:p>
            <a:pPr algn="just"/>
            <a:r>
              <a:rPr lang="en-US" b="1" dirty="0" err="1" smtClean="0"/>
              <a:t>LoadOptions.SetLineInfo</a:t>
            </a:r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ru-RU" dirty="0" smtClean="0"/>
              <a:t>Для того, чтобы </a:t>
            </a:r>
            <a:r>
              <a:rPr lang="ru-RU" dirty="0"/>
              <a:t>иметь возможность получать строку и позицию любого объекта, унаследованного от </a:t>
            </a:r>
            <a:r>
              <a:rPr lang="en-US" dirty="0" err="1"/>
              <a:t>XObject</a:t>
            </a:r>
            <a:r>
              <a:rPr lang="en-US" dirty="0"/>
              <a:t>, </a:t>
            </a:r>
            <a:r>
              <a:rPr lang="ru-RU" dirty="0"/>
              <a:t>посредством интерфейса </a:t>
            </a:r>
            <a:r>
              <a:rPr lang="en-US" dirty="0" err="1"/>
              <a:t>IXmlLineInfo</a:t>
            </a:r>
            <a:endParaRPr lang="en-US" dirty="0"/>
          </a:p>
          <a:p>
            <a:pPr algn="just"/>
            <a:r>
              <a:rPr lang="en-US" b="1" dirty="0" err="1" smtClean="0"/>
              <a:t>LoadOptions.SetBaseUri</a:t>
            </a:r>
            <a:r>
              <a:rPr lang="ru-RU" b="1" dirty="0" smtClean="0"/>
              <a:t> </a:t>
            </a:r>
            <a:r>
              <a:rPr lang="ru-RU" dirty="0"/>
              <a:t>Для того, </a:t>
            </a:r>
            <a:r>
              <a:rPr lang="ru-RU" dirty="0" smtClean="0"/>
              <a:t> </a:t>
            </a:r>
            <a:r>
              <a:rPr lang="ru-RU" dirty="0"/>
              <a:t>чтобы получать базовый </a:t>
            </a:r>
            <a:r>
              <a:rPr lang="en-US" dirty="0"/>
              <a:t>URI </a:t>
            </a:r>
            <a:r>
              <a:rPr lang="ru-RU" dirty="0"/>
              <a:t>любого объекта-наследника </a:t>
            </a:r>
            <a:r>
              <a:rPr lang="en-US" dirty="0" err="1"/>
              <a:t>XObject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5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23708" y="7620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buNone/>
            </a:pPr>
            <a:r>
              <a:rPr lang="ru-RU" dirty="0"/>
              <a:t>Содержимое XML- документа представляет собой набор элементов, секций CDATA, директив анализатора, комментариев, спецсимволов, текстовых </a:t>
            </a:r>
            <a:r>
              <a:rPr lang="ru-RU" dirty="0" smtClean="0"/>
              <a:t>данных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323708" y="2605910"/>
            <a:ext cx="3819318" cy="5727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Содержимое XML-элемента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37995" y="3123484"/>
            <a:ext cx="6100905" cy="2213065"/>
            <a:chOff x="287740" y="3535689"/>
            <a:chExt cx="5566960" cy="2213065"/>
          </a:xfrm>
        </p:grpSpPr>
        <p:sp>
          <p:nvSpPr>
            <p:cNvPr id="5" name="Блок-схема: документ 4"/>
            <p:cNvSpPr/>
            <p:nvPr/>
          </p:nvSpPr>
          <p:spPr bwMode="auto">
            <a:xfrm>
              <a:off x="287740" y="4083648"/>
              <a:ext cx="5566960" cy="6096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23" y="4191000"/>
              <a:ext cx="4770110" cy="304800"/>
            </a:xfrm>
            <a:prstGeom prst="rect">
              <a:avLst/>
            </a:prstGeom>
          </p:spPr>
        </p:pic>
        <p:sp>
          <p:nvSpPr>
            <p:cNvPr id="9" name="Правая фигурная скобка 8"/>
            <p:cNvSpPr/>
            <p:nvPr/>
          </p:nvSpPr>
          <p:spPr>
            <a:xfrm rot="5400000">
              <a:off x="870836" y="4210050"/>
              <a:ext cx="304800" cy="723900"/>
            </a:xfrm>
            <a:prstGeom prst="rightBrace">
              <a:avLst>
                <a:gd name="adj1" fmla="val 67181"/>
                <a:gd name="adj2" fmla="val 5188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кругленный прямоугольник 9"/>
            <p:cNvSpPr/>
            <p:nvPr/>
          </p:nvSpPr>
          <p:spPr bwMode="auto">
            <a:xfrm>
              <a:off x="1766743" y="5105862"/>
              <a:ext cx="2302427" cy="57277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dirty="0" smtClean="0"/>
                <a:t>Имя</a:t>
              </a:r>
              <a:r>
                <a:rPr lang="ru-RU" i="1" dirty="0" smtClean="0"/>
                <a:t> </a:t>
              </a:r>
              <a:r>
                <a:rPr lang="ru-RU" dirty="0" smtClean="0"/>
                <a:t>XML-элемент</a:t>
              </a:r>
              <a:r>
                <a:rPr lang="ru-RU" dirty="0"/>
                <a:t>а</a:t>
              </a:r>
            </a:p>
          </p:txBody>
        </p:sp>
        <p:sp>
          <p:nvSpPr>
            <p:cNvPr id="11" name="Правая фигурная скобка 10"/>
            <p:cNvSpPr/>
            <p:nvPr/>
          </p:nvSpPr>
          <p:spPr>
            <a:xfrm rot="5400000">
              <a:off x="4594224" y="4247240"/>
              <a:ext cx="304800" cy="723900"/>
            </a:xfrm>
            <a:prstGeom prst="rightBrace">
              <a:avLst>
                <a:gd name="adj1" fmla="val 67181"/>
                <a:gd name="adj2" fmla="val 5188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Content Placeholder 5" descr="arrow03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512859">
              <a:off x="3647535" y="5005733"/>
              <a:ext cx="1231707" cy="254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Content Placeholder 5" descr="arrow03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914408">
              <a:off x="768245" y="5053085"/>
              <a:ext cx="1231707" cy="254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Правая фигурная скобка 13"/>
            <p:cNvSpPr/>
            <p:nvPr/>
          </p:nvSpPr>
          <p:spPr>
            <a:xfrm rot="16200000">
              <a:off x="3310385" y="3354072"/>
              <a:ext cx="457200" cy="1242055"/>
            </a:xfrm>
            <a:prstGeom prst="rightBrace">
              <a:avLst>
                <a:gd name="adj1" fmla="val 24005"/>
                <a:gd name="adj2" fmla="val 51279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Content Placeholder 5" descr="arrow03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410173">
              <a:off x="2727322" y="3535689"/>
              <a:ext cx="941669" cy="1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6886575" y="2624980"/>
            <a:ext cx="2981325" cy="1566020"/>
            <a:chOff x="6019800" y="4419600"/>
            <a:chExt cx="2667000" cy="1545425"/>
          </a:xfrm>
        </p:grpSpPr>
        <p:sp>
          <p:nvSpPr>
            <p:cNvPr id="17" name="Flowchart: Document 16"/>
            <p:cNvSpPr/>
            <p:nvPr/>
          </p:nvSpPr>
          <p:spPr bwMode="auto">
            <a:xfrm>
              <a:off x="6019800" y="4419600"/>
              <a:ext cx="2667000" cy="5334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endParaRPr lang="ru-RU" dirty="0" err="1" smtClean="0"/>
            </a:p>
          </p:txBody>
        </p:sp>
        <p:sp>
          <p:nvSpPr>
            <p:cNvPr id="19" name="Скругленный прямоугольник 9"/>
            <p:cNvSpPr/>
            <p:nvPr/>
          </p:nvSpPr>
          <p:spPr bwMode="auto">
            <a:xfrm>
              <a:off x="6019800" y="5392250"/>
              <a:ext cx="2302427" cy="57277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dirty="0" smtClean="0"/>
                <a:t>Пустой элемент</a:t>
              </a:r>
              <a:endParaRPr lang="ru-RU" dirty="0"/>
            </a:p>
          </p:txBody>
        </p:sp>
        <p:pic>
          <p:nvPicPr>
            <p:cNvPr id="20" name="Content Placeholder 5" descr="arrow03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3571779">
              <a:off x="6753615" y="5149878"/>
              <a:ext cx="1231707" cy="254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0" y="4554907"/>
              <a:ext cx="1159311" cy="24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Скругленный прямоугольник 20"/>
          <p:cNvSpPr/>
          <p:nvPr/>
        </p:nvSpPr>
        <p:spPr bwMode="auto">
          <a:xfrm>
            <a:off x="324830" y="17526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/>
            <a:r>
              <a:rPr lang="ru-RU" b="1" dirty="0"/>
              <a:t>Единица информации – XML-элемент</a:t>
            </a:r>
          </a:p>
        </p:txBody>
      </p:sp>
    </p:spTree>
    <p:extLst>
      <p:ext uri="{BB962C8B-B14F-4D97-AF65-F5344CB8AC3E}">
        <p14:creationId xmlns:p14="http://schemas.microsoft.com/office/powerpoint/2010/main" val="42807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XML </a:t>
            </a:r>
            <a:r>
              <a:rPr lang="ru-RU" dirty="0"/>
              <a:t>из </a:t>
            </a:r>
            <a:r>
              <a:rPr lang="ru-RU" dirty="0" smtClean="0"/>
              <a:t>файла. </a:t>
            </a:r>
            <a:r>
              <a:rPr lang="ru-RU" dirty="0"/>
              <a:t>Загрузка с помощью </a:t>
            </a:r>
            <a:r>
              <a:rPr lang="en-US" dirty="0" err="1"/>
              <a:t>XDocument.Load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428625" y="914400"/>
            <a:ext cx="9344025" cy="3810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.SetBaseUri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.SetLineInfo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xDoc.Descendants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).First();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Строка </a:t>
            </a:r>
            <a:r>
              <a:rPr lang="ru-RU" sz="16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- Позиция </a:t>
            </a:r>
            <a:r>
              <a:rPr lang="ru-RU" sz="16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((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IXmlLineInfo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((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IXmlLineInfo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Базовый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URI: </a:t>
            </a:r>
            <a:r>
              <a:rPr lang="en-US" sz="16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firstName.BaseUri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 err="1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543050" y="4191000"/>
            <a:ext cx="8229600" cy="19050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&lt;Employees&gt;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&lt;Employee type="Programmer" language="Russian"&gt;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&gt;Alex&lt;/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Erohin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&lt;/Employee&gt;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&lt;/Employees&gt; 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Строка 4 - Позиция 6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Базовый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URI: file:///C:/install/LINQPad/employees.xml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7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XML </a:t>
            </a:r>
            <a:r>
              <a:rPr lang="ru-RU" dirty="0"/>
              <a:t>из </a:t>
            </a:r>
            <a:r>
              <a:rPr lang="ru-RU" dirty="0" smtClean="0"/>
              <a:t>файла. </a:t>
            </a:r>
            <a:r>
              <a:rPr lang="ru-RU" dirty="0"/>
              <a:t>Загрузка с помощью </a:t>
            </a:r>
            <a:r>
              <a:rPr lang="en-US" dirty="0" err="1" smtClean="0"/>
              <a:t>XElement.Load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838200"/>
            <a:ext cx="9686925" cy="1905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options);</a:t>
            </a:r>
            <a:endParaRPr lang="ru-RU" sz="1600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0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XML </a:t>
            </a:r>
            <a:r>
              <a:rPr lang="ru-RU" dirty="0"/>
              <a:t>из </a:t>
            </a:r>
            <a:r>
              <a:rPr lang="ru-RU" dirty="0" smtClean="0"/>
              <a:t>файла. </a:t>
            </a:r>
            <a:r>
              <a:rPr lang="ru-RU" dirty="0"/>
              <a:t>Разбор содержимого с помощью методов </a:t>
            </a:r>
            <a:r>
              <a:rPr lang="ru-RU" dirty="0" err="1" smtClean="0"/>
              <a:t>XDocument.Parse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 smtClean="0"/>
              <a:t>XElement.Parse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9144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Метод </a:t>
            </a:r>
            <a:r>
              <a:rPr lang="ru-RU" dirty="0" err="1" smtClean="0"/>
              <a:t>Parse</a:t>
            </a:r>
            <a:r>
              <a:rPr lang="ru-RU" dirty="0" smtClean="0"/>
              <a:t> – получение </a:t>
            </a:r>
            <a:r>
              <a:rPr lang="ru-RU" dirty="0"/>
              <a:t>данных из переменной типа </a:t>
            </a:r>
            <a:r>
              <a:rPr lang="ru-RU" dirty="0" err="1"/>
              <a:t>string</a:t>
            </a:r>
            <a:r>
              <a:rPr lang="ru-RU" dirty="0"/>
              <a:t> в переменную типа </a:t>
            </a:r>
            <a:r>
              <a:rPr lang="ru-RU" dirty="0" smtClean="0"/>
              <a:t>XML-документа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1828800"/>
            <a:ext cx="9686925" cy="3505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"Programmer"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"language"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"Russian"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Erohin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))));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xDoc.Save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SaveOptions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.DisableFormatting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XDocument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"employees.xml"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XElement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(xml);</a:t>
            </a:r>
            <a:endParaRPr lang="ru-RU" sz="1600" dirty="0" err="1" smtClean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343275" y="4876800"/>
            <a:ext cx="6686550" cy="1600200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&lt;Employees&gt;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&lt;Employee type="Programmer" language="Russian"&gt;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&gt;Alex&lt;/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Erohin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&lt;/Employee&gt;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&lt;/Employees&gt; 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обход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42900" y="1905000"/>
            <a:ext cx="9686925" cy="4114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методы выборки у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Ancestors();       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+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ElementsAfterSelf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+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ElementsBeforeSelf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+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IsAfter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node);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IsBefore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node);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NodesAfterSelf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NodesBeforeSelf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методы выборки у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XContainer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XNode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DescendantNodes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Descendants();     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+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Element(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name);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lvl="0">
              <a:spcAft>
                <a:spcPts val="1200"/>
              </a:spcAf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XElement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Elements();        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+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XName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  <a:endParaRPr lang="ru-RU" sz="1600" dirty="0">
              <a:solidFill>
                <a:prstClr val="black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609600"/>
            <a:ext cx="96012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Методы классов </a:t>
            </a:r>
            <a:r>
              <a:rPr lang="en-US" dirty="0" err="1"/>
              <a:t>XNode</a:t>
            </a:r>
            <a:r>
              <a:rPr lang="ru-RU" dirty="0"/>
              <a:t> и </a:t>
            </a:r>
            <a:r>
              <a:rPr lang="en-US" dirty="0" err="1"/>
              <a:t>XContainer</a:t>
            </a:r>
            <a:r>
              <a:rPr lang="ru-RU" dirty="0"/>
              <a:t> позволяют получить у элемента наборы предков и дочерних узлов (элементов). При этом возможно указание фильтра – имени элемента. Большинство методов возвращают коллекции, реализующие </a:t>
            </a:r>
            <a:r>
              <a:rPr lang="en-US" dirty="0"/>
              <a:t>IEnumerable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расширения </a:t>
            </a:r>
            <a:r>
              <a:rPr lang="en-US" dirty="0" err="1" smtClean="0"/>
              <a:t>System.Xml.Linq.Extensions</a:t>
            </a:r>
            <a:endParaRPr lang="ru-RU" dirty="0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76400"/>
            <a:ext cx="971319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ый прямоугольник 4"/>
          <p:cNvSpPr/>
          <p:nvPr/>
        </p:nvSpPr>
        <p:spPr bwMode="auto">
          <a:xfrm>
            <a:off x="257175" y="6858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Статический класс </a:t>
            </a:r>
            <a:r>
              <a:rPr lang="en-US" dirty="0"/>
              <a:t>Extensions</a:t>
            </a:r>
            <a:r>
              <a:rPr lang="ru-RU" dirty="0"/>
              <a:t> определяет несколько методов расширения, работающих с коллекциями элементов или узлов </a:t>
            </a:r>
            <a:r>
              <a:rPr lang="en-US" dirty="0"/>
              <a:t>XML</a:t>
            </a:r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76879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Трансформации </a:t>
            </a:r>
            <a:r>
              <a:rPr lang="en-US" dirty="0" smtClean="0"/>
              <a:t>XML (XSLT)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2209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С помощью LINQ </a:t>
            </a:r>
            <a:r>
              <a:rPr lang="ru-RU" dirty="0" err="1"/>
              <a:t>to</a:t>
            </a:r>
            <a:r>
              <a:rPr lang="ru-RU" dirty="0"/>
              <a:t> XML можно выполнять трансформации XML, используя </a:t>
            </a:r>
            <a:r>
              <a:rPr lang="ru-RU" dirty="0" smtClean="0"/>
              <a:t>два </a:t>
            </a:r>
            <a:r>
              <a:rPr lang="ru-RU" dirty="0"/>
              <a:t>совершенно разных </a:t>
            </a:r>
            <a:r>
              <a:rPr lang="ru-RU" dirty="0" smtClean="0"/>
              <a:t>подхода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применение </a:t>
            </a:r>
            <a:r>
              <a:rPr lang="ru-RU" dirty="0"/>
              <a:t>языка XSLT (</a:t>
            </a:r>
            <a:r>
              <a:rPr lang="ru-RU" dirty="0" smtClean="0"/>
              <a:t>e</a:t>
            </a:r>
            <a:r>
              <a:rPr lang="en-US" b="1" dirty="0" smtClean="0"/>
              <a:t>X</a:t>
            </a:r>
            <a:r>
              <a:rPr lang="ru-RU" dirty="0" err="1" smtClean="0"/>
              <a:t>tensible</a:t>
            </a:r>
            <a:r>
              <a:rPr lang="ru-RU" dirty="0" smtClean="0"/>
              <a:t> </a:t>
            </a:r>
            <a:r>
              <a:rPr lang="ru-RU" b="1" dirty="0" err="1"/>
              <a:t>S</a:t>
            </a:r>
            <a:r>
              <a:rPr lang="ru-RU" dirty="0" err="1"/>
              <a:t>tylesheet</a:t>
            </a:r>
            <a:r>
              <a:rPr lang="ru-RU" dirty="0"/>
              <a:t> </a:t>
            </a:r>
            <a:r>
              <a:rPr lang="ru-RU" b="1" dirty="0" err="1"/>
              <a:t>L</a:t>
            </a:r>
            <a:r>
              <a:rPr lang="ru-RU" dirty="0" err="1"/>
              <a:t>anguage</a:t>
            </a:r>
            <a:r>
              <a:rPr lang="ru-RU" dirty="0"/>
              <a:t> </a:t>
            </a:r>
            <a:r>
              <a:rPr lang="ru-RU" b="1" dirty="0" err="1"/>
              <a:t>T</a:t>
            </a:r>
            <a:r>
              <a:rPr lang="ru-RU" dirty="0" err="1"/>
              <a:t>ransformations</a:t>
            </a:r>
            <a:r>
              <a:rPr lang="ru-RU" dirty="0"/>
              <a:t>) через классы-мосты — </a:t>
            </a:r>
            <a:r>
              <a:rPr lang="ru-RU" dirty="0" err="1"/>
              <a:t>XmlReader</a:t>
            </a:r>
            <a:r>
              <a:rPr lang="ru-RU" dirty="0"/>
              <a:t> и </a:t>
            </a:r>
            <a:r>
              <a:rPr lang="ru-RU" dirty="0" err="1" smtClean="0"/>
              <a:t>XmlWriter</a:t>
            </a:r>
            <a:endParaRPr lang="ru-RU" dirty="0" smtClean="0"/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использование </a:t>
            </a:r>
            <a:r>
              <a:rPr lang="ru-RU" dirty="0"/>
              <a:t>для трансформаций самого API-интерфейса LINQ </a:t>
            </a:r>
            <a:r>
              <a:rPr lang="ru-RU" dirty="0" err="1"/>
              <a:t>to</a:t>
            </a:r>
            <a:r>
              <a:rPr lang="ru-RU" dirty="0"/>
              <a:t> XML за счет функционального конструирования целевого документа XML и встраивания запроса LINQ </a:t>
            </a:r>
            <a:r>
              <a:rPr lang="ru-RU" dirty="0" err="1"/>
              <a:t>to</a:t>
            </a:r>
            <a:r>
              <a:rPr lang="ru-RU" dirty="0"/>
              <a:t> XML в некоторый документ XML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938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</a:t>
            </a:r>
            <a:r>
              <a:rPr lang="ru-RU" dirty="0" smtClean="0"/>
              <a:t>и проверка достоверности схемы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Содержимое отдельного </a:t>
            </a:r>
            <a:r>
              <a:rPr lang="en-US" dirty="0" smtClean="0"/>
              <a:t>XML</a:t>
            </a:r>
            <a:r>
              <a:rPr lang="ru-RU" dirty="0" smtClean="0"/>
              <a:t>-документа почти всегда является специфичным для предметной области, такой как документ </a:t>
            </a:r>
            <a:r>
              <a:rPr lang="en-US" dirty="0" smtClean="0"/>
              <a:t>Microsoft Word</a:t>
            </a:r>
            <a:r>
              <a:rPr lang="ru-RU" dirty="0" smtClean="0"/>
              <a:t>, документ с конфигурацией приложения или веб-служба – для каждой области </a:t>
            </a:r>
            <a:r>
              <a:rPr lang="en-US" dirty="0" smtClean="0"/>
              <a:t>XML</a:t>
            </a:r>
            <a:r>
              <a:rPr lang="ru-RU" dirty="0" smtClean="0"/>
              <a:t>-файл соответствует какому-то шаблону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1336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Стандарты описания таких шаблонов, предназначенные для унификации и автоматизации процедур обработки и проверки достоверности </a:t>
            </a:r>
            <a:r>
              <a:rPr lang="en-US" dirty="0" smtClean="0"/>
              <a:t>XML-</a:t>
            </a:r>
            <a:r>
              <a:rPr lang="ru-RU" dirty="0" smtClean="0"/>
              <a:t>документов – </a:t>
            </a:r>
            <a:r>
              <a:rPr lang="en-US" dirty="0" smtClean="0"/>
              <a:t>XSD (XML Scheme Definition)</a:t>
            </a:r>
            <a:r>
              <a:rPr lang="ru-RU" dirty="0" smtClean="0"/>
              <a:t> и </a:t>
            </a:r>
            <a:r>
              <a:rPr lang="en-US" dirty="0" smtClean="0"/>
              <a:t>DTD (</a:t>
            </a:r>
            <a:r>
              <a:rPr lang="en-US" dirty="0"/>
              <a:t>Document Type Definition </a:t>
            </a:r>
            <a:r>
              <a:rPr lang="en-US" dirty="0" smtClean="0"/>
              <a:t>) (</a:t>
            </a:r>
            <a:r>
              <a:rPr lang="en-US" dirty="0" err="1" smtClean="0"/>
              <a:t>System.Xml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5792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достоверности схемы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Перед чтением или обработкой файл либо документ </a:t>
            </a:r>
            <a:r>
              <a:rPr lang="en-US" dirty="0" smtClean="0"/>
              <a:t>XML </a:t>
            </a:r>
            <a:r>
              <a:rPr lang="ru-RU" dirty="0" smtClean="0"/>
              <a:t>можно проверить на предмет соответствия одной или нескольким</a:t>
            </a:r>
            <a:r>
              <a:rPr lang="en-US" dirty="0" smtClean="0"/>
              <a:t> </a:t>
            </a:r>
            <a:r>
              <a:rPr lang="ru-RU" dirty="0" smtClean="0"/>
              <a:t>схемам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уменьшение количества проверок на ошибки и обработок исключений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позволяет обнаружить ошибки, которые в противном случае остались незамеченными</a:t>
            </a:r>
          </a:p>
          <a:p>
            <a:pPr marL="285750" indent="-285750" algn="just"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ru-RU" dirty="0" smtClean="0"/>
              <a:t>сообщения об ошибках являются подробными и информационными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2743200"/>
            <a:ext cx="9686925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Для выполнения проверки необходимо подключить схему к </a:t>
            </a:r>
            <a:r>
              <a:rPr lang="en-US" dirty="0" err="1" smtClean="0"/>
              <a:t>XmlReader</a:t>
            </a:r>
            <a:r>
              <a:rPr lang="en-US" dirty="0" smtClean="0"/>
              <a:t>, </a:t>
            </a:r>
            <a:r>
              <a:rPr lang="en-US" dirty="0" err="1" smtClean="0"/>
              <a:t>XmlDocument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объекту </a:t>
            </a:r>
            <a:r>
              <a:rPr lang="en-US" dirty="0" smtClean="0"/>
              <a:t>X-DOM</a:t>
            </a:r>
            <a:r>
              <a:rPr lang="ru-RU" dirty="0" smtClean="0"/>
              <a:t> и затем читать или загружать документ или файл </a:t>
            </a:r>
            <a:r>
              <a:rPr lang="en-US" dirty="0" smtClean="0"/>
              <a:t>XML</a:t>
            </a:r>
            <a:r>
              <a:rPr lang="ru-RU" dirty="0" smtClean="0"/>
              <a:t> обычным способом – проверка происходит автоматически по мере чтения содержимого</a:t>
            </a: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4267200"/>
            <a:ext cx="9686925" cy="2362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XmlReaderSettings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settings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XmlReaderSettings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settings.ValidationType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ValidationType.Schema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settings.Schemas.Add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"customers.xsd"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XmlReader.Create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"customers.xml"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settings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XmlSchemaValidationException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 { . . . 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88054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достоверности схемы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54864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С помощью методов расширения 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dirty="0" err="1" smtClean="0"/>
              <a:t>System.Xml.Schema.Extensions</a:t>
            </a:r>
            <a:r>
              <a:rPr lang="ru-RU" dirty="0" smtClean="0"/>
              <a:t> можно выполнить проверку достоверности объекта </a:t>
            </a:r>
            <a:r>
              <a:rPr lang="en-US" dirty="0" err="1"/>
              <a:t>XDocument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Xelement</a:t>
            </a:r>
            <a:r>
              <a:rPr lang="ru-RU" dirty="0" smtClean="0"/>
              <a:t>, уже находящегося в памяти</a:t>
            </a:r>
            <a:endParaRPr lang="en-US" dirty="0"/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762000"/>
            <a:ext cx="9686925" cy="4572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XmlReaderSettings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settings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XmlReaderSettings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settings.ValidationType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ValidationType.Schema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settings.Schemas.Add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"customers.xsd</a:t>
            </a:r>
            <a:r>
              <a:rPr lang="en-US" sz="1600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XDocument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doc;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XmlReader.Create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"customers.xml"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settings))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 doc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XDocument.Load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(r); }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XmlSchemaValidationException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ex) { ... }</a:t>
            </a:r>
          </a:p>
          <a:p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XmlDocument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xmlDoc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XmlDocument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XmlReader.Create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DC1414"/>
                </a:solidFill>
                <a:latin typeface="Consolas"/>
              </a:rPr>
              <a:t>"customers.xml"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settings))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xmlDoc.Load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(r); }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XmlSchemaValidationException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ex) { ... 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19112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://www.codenet.ru/webmast/xml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www.wisdomweb.ru/HDOM/hdom-first.php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professorweb.ru/my/LINQ/linq_xml/level5/linq_to_xml_index.php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33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 </a:t>
            </a:r>
            <a:r>
              <a:rPr lang="en-US" dirty="0"/>
              <a:t>XML</a:t>
            </a:r>
            <a:endParaRPr lang="arn-CL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/>
            <a:r>
              <a:rPr lang="ru-RU" b="1" dirty="0" smtClean="0"/>
              <a:t>Иерархия элементов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33304" y="1828800"/>
            <a:ext cx="9706118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качестве содержимого элементов могут выступать как просто какой-то текст, так и другие, вложенные, элементы документа, секции CDATA, инструкции по обработке, комментарии, </a:t>
            </a:r>
            <a:r>
              <a:rPr lang="ru-RU" dirty="0" smtClean="0"/>
              <a:t>т.е</a:t>
            </a:r>
            <a:r>
              <a:rPr lang="ru-RU" dirty="0"/>
              <a:t>. практически любые части XML- документа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42900" y="3352800"/>
            <a:ext cx="4688136" cy="1371600"/>
            <a:chOff x="287740" y="2819400"/>
            <a:chExt cx="4055660" cy="1371600"/>
          </a:xfrm>
        </p:grpSpPr>
        <p:sp>
          <p:nvSpPr>
            <p:cNvPr id="8" name="Блок-схема: документ 7"/>
            <p:cNvSpPr/>
            <p:nvPr/>
          </p:nvSpPr>
          <p:spPr bwMode="auto">
            <a:xfrm>
              <a:off x="287740" y="2819400"/>
              <a:ext cx="4055660" cy="13716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65" y="2971801"/>
              <a:ext cx="3219063" cy="685800"/>
            </a:xfrm>
            <a:prstGeom prst="rect">
              <a:avLst/>
            </a:prstGeom>
          </p:spPr>
        </p:pic>
      </p:grpSp>
      <p:sp>
        <p:nvSpPr>
          <p:cNvPr id="10" name="Скругленный прямоугольник 9"/>
          <p:cNvSpPr/>
          <p:nvPr/>
        </p:nvSpPr>
        <p:spPr bwMode="auto">
          <a:xfrm>
            <a:off x="333304" y="5029200"/>
            <a:ext cx="9706118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Набором всех элементов, содержащихся в документе, задается его структура и определяются все иерархическое соотношения. Плоская модель данных превращается с использованием элементов в сложную иерархическую систему со множеством возможных связей между </a:t>
            </a:r>
            <a:r>
              <a:rPr lang="ru-RU" dirty="0" smtClean="0"/>
              <a:t>элементами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6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3305771" y="2206626"/>
            <a:ext cx="5486400" cy="1222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Helvetica LT Std" pitchFamily="34" charset="0"/>
              </a:rPr>
              <a:t>Спасибо за внимание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3316486" y="4049713"/>
            <a:ext cx="6113264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БГУ, ММФ, </a:t>
            </a:r>
            <a:r>
              <a:rPr lang="ru-RU" sz="1600" noProof="0" dirty="0" smtClean="0">
                <a:latin typeface="+mn-lt"/>
              </a:rPr>
              <a:t>к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афедра веб-технологий и компьютерного моделирования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Автор: к. ф.-м. н., доцент, Кравчук Анжелика Ивановна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anzhelika.kravchuk@gmail.com</a:t>
            </a:r>
          </a:p>
        </p:txBody>
      </p:sp>
    </p:spTree>
    <p:extLst>
      <p:ext uri="{BB962C8B-B14F-4D97-AF65-F5344CB8AC3E}">
        <p14:creationId xmlns:p14="http://schemas.microsoft.com/office/powerpoint/2010/main" val="58214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 defTabSz="457200">
          <a:lnSpc>
            <a:spcPct val="90000"/>
          </a:lnSpc>
          <a:tabLst>
            <a:tab pos="457200" algn="l"/>
          </a:tabLs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AF6FD72-C316-490E-8BFF-92BDC2E1F0F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6F96B3B-5B2C-4996-9E02-395DA9EA8E7E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31943</TotalTime>
  <Words>9528</Words>
  <Application>Microsoft Macintosh PowerPoint</Application>
  <PresentationFormat>35mm Slides</PresentationFormat>
  <Paragraphs>951</Paragraphs>
  <Slides>90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Presentation_Template_Aug_2008_blue_line_automated</vt:lpstr>
      <vt:lpstr>XML и основные технологии .NET Framework XML </vt:lpstr>
      <vt:lpstr>Что такое XML </vt:lpstr>
      <vt:lpstr>Что такое XML </vt:lpstr>
      <vt:lpstr>Преимущества XML</vt:lpstr>
      <vt:lpstr>Преимущества XML</vt:lpstr>
      <vt:lpstr>Преимущества XML</vt:lpstr>
      <vt:lpstr>Как выглядит XML-документ?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Конструкции языка XML</vt:lpstr>
      <vt:lpstr>Правила создания XML- документа</vt:lpstr>
      <vt:lpstr>Правила создания XML- документа</vt:lpstr>
      <vt:lpstr>Пространства имен XML </vt:lpstr>
      <vt:lpstr>Пространства имен XML </vt:lpstr>
      <vt:lpstr>Просмотр XML - документов</vt:lpstr>
      <vt:lpstr>Верификация XML-документа</vt:lpstr>
      <vt:lpstr>Documents Type Definitions (DTD)</vt:lpstr>
      <vt:lpstr>Documents Type Definitions (DTD)</vt:lpstr>
      <vt:lpstr>Documents Type Definitions (DTD)</vt:lpstr>
      <vt:lpstr>Схемы XML. XSD – XML Scheme Definition </vt:lpstr>
      <vt:lpstr>Схемы XML. XSD – XML Scheme Definition </vt:lpstr>
      <vt:lpstr>Схемы XML. XSD – XML Scheme Definition </vt:lpstr>
      <vt:lpstr>Схемы XML. XSD – XML Scheme Definition </vt:lpstr>
      <vt:lpstr>Объектная модель документа DOM</vt:lpstr>
      <vt:lpstr>Объектная модель документа DOM</vt:lpstr>
      <vt:lpstr>Объектная модель документа DOM</vt:lpstr>
      <vt:lpstr>Объектная модель документа DOM</vt:lpstr>
      <vt:lpstr>Объектная модель документа DOM</vt:lpstr>
      <vt:lpstr>Просмотр XML - документов</vt:lpstr>
      <vt:lpstr>Стилевые таблицы XSL</vt:lpstr>
      <vt:lpstr>Технологии XML</vt:lpstr>
      <vt:lpstr>Обработка файлов XML</vt:lpstr>
      <vt:lpstr>Обработка файлов XML</vt:lpstr>
      <vt:lpstr>Обработка файлов XML. XmlReader. XmlWriter</vt:lpstr>
      <vt:lpstr>Обработка файлов XML. XmlReader. XmlWriter</vt:lpstr>
      <vt:lpstr>Обработка файлов XML. XmlReader. XmlWriter</vt:lpstr>
      <vt:lpstr>Обработка файлов XML. XmlReader. XmlWriter</vt:lpstr>
      <vt:lpstr>Обработка XML в памяти </vt:lpstr>
      <vt:lpstr>Обработка XML в памяти </vt:lpstr>
      <vt:lpstr>Обработка XML в памяти </vt:lpstr>
      <vt:lpstr>XPath</vt:lpstr>
      <vt:lpstr>XPath</vt:lpstr>
      <vt:lpstr>XPathNavigator </vt:lpstr>
      <vt:lpstr>Интерфейс LINQ to XML API</vt:lpstr>
      <vt:lpstr>Интерфейс LINQ to XML API</vt:lpstr>
      <vt:lpstr>Объектная модель LINQ to XML</vt:lpstr>
      <vt:lpstr>Объектная модель LINQ to XML</vt:lpstr>
      <vt:lpstr>Объектная модель LINQ to XML</vt:lpstr>
      <vt:lpstr>Создание XML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элементов с помощью XElement</vt:lpstr>
      <vt:lpstr>Создание XML. Создание атрибутов с помощью XAttribute</vt:lpstr>
      <vt:lpstr>Создание XML. Создание комментариев с помощью XComment</vt:lpstr>
      <vt:lpstr>Создание XML. Создание контейнеров с помощью XContainer</vt:lpstr>
      <vt:lpstr>Создание XML. Создание объявлений с помощью XDeclaration</vt:lpstr>
      <vt:lpstr>Создание XML. Создание типов документов с помощью XDocumentType</vt:lpstr>
      <vt:lpstr>Создание XML. Создание документов с помощью XDocument</vt:lpstr>
      <vt:lpstr>Создание XML. Создание имен с помощью XName</vt:lpstr>
      <vt:lpstr>Создание XML. Создание инструкций обработки с помощью XProcessingInstruction</vt:lpstr>
      <vt:lpstr>Создание XML. Создание потоковых элементов с помощью XStreamingElement</vt:lpstr>
      <vt:lpstr>Создание XML. Создание инструкций обработки с помощью XProcessingInstruction</vt:lpstr>
      <vt:lpstr>Сохранение XML. Сохранение с помощью XDocument.Save</vt:lpstr>
      <vt:lpstr>Сохранение XML. Сохранение с помощью XElement.Save</vt:lpstr>
      <vt:lpstr>Загрузка XML из файла. Загрузка с помощью XDocument.Load</vt:lpstr>
      <vt:lpstr>Загрузка XML из файла. Загрузка с помощью XDocument.Load()</vt:lpstr>
      <vt:lpstr>Загрузка XML из файла. Загрузка с помощью XElement.Load</vt:lpstr>
      <vt:lpstr>Загрузка XML из файла. Разбор содержимого с помощью методов XDocument.Parse или XElement.Parse</vt:lpstr>
      <vt:lpstr>Чтение и обход XML</vt:lpstr>
      <vt:lpstr>Методы расширения System.Xml.Linq.Extensions</vt:lpstr>
      <vt:lpstr>Трансформации XML (XSLT)</vt:lpstr>
      <vt:lpstr>XSD и проверка достоверности схемы</vt:lpstr>
      <vt:lpstr>Выполнение достоверности схемы</vt:lpstr>
      <vt:lpstr>Выполнение достоверности схемы</vt:lpstr>
      <vt:lpstr>Источники</vt:lpstr>
      <vt:lpstr>Спасибо за внимание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NET.C#.11 Коллекции и обобщенные типы</dc:title>
  <dc:creator>Anzhelika Kravchuk</dc:creator>
  <cp:lastModifiedBy>Anzhelika Kravchuk</cp:lastModifiedBy>
  <cp:revision>1579</cp:revision>
  <dcterms:created xsi:type="dcterms:W3CDTF">2008-09-08T12:48:20Z</dcterms:created>
  <dcterms:modified xsi:type="dcterms:W3CDTF">2015-04-01T14:08:27Z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  <property fmtid="{D5CDD505-2E9C-101B-9397-08002B2CF9AE}" pid="3" name="Tfs.IsStoryboard">
    <vt:bool>true</vt:bool>
  </property>
</Properties>
</file>