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7"/>
  </p:notesMasterIdLst>
  <p:sldIdLst>
    <p:sldId id="439" r:id="rId5"/>
    <p:sldId id="442" r:id="rId6"/>
    <p:sldId id="428" r:id="rId7"/>
    <p:sldId id="447" r:id="rId8"/>
    <p:sldId id="443" r:id="rId9"/>
    <p:sldId id="423" r:id="rId10"/>
    <p:sldId id="385" r:id="rId11"/>
    <p:sldId id="386" r:id="rId12"/>
    <p:sldId id="388" r:id="rId13"/>
    <p:sldId id="427" r:id="rId14"/>
    <p:sldId id="389" r:id="rId15"/>
    <p:sldId id="390" r:id="rId16"/>
    <p:sldId id="430" r:id="rId17"/>
    <p:sldId id="431" r:id="rId18"/>
    <p:sldId id="437" r:id="rId19"/>
    <p:sldId id="438" r:id="rId20"/>
    <p:sldId id="394" r:id="rId21"/>
    <p:sldId id="396" r:id="rId22"/>
    <p:sldId id="397" r:id="rId23"/>
    <p:sldId id="398" r:id="rId24"/>
    <p:sldId id="399" r:id="rId25"/>
    <p:sldId id="321" r:id="rId26"/>
    <p:sldId id="342" r:id="rId27"/>
    <p:sldId id="343" r:id="rId28"/>
    <p:sldId id="344" r:id="rId29"/>
    <p:sldId id="448" r:id="rId30"/>
    <p:sldId id="345" r:id="rId31"/>
    <p:sldId id="416" r:id="rId32"/>
    <p:sldId id="417" r:id="rId33"/>
    <p:sldId id="418" r:id="rId34"/>
    <p:sldId id="419" r:id="rId35"/>
    <p:sldId id="420" r:id="rId36"/>
    <p:sldId id="421" r:id="rId37"/>
    <p:sldId id="357" r:id="rId38"/>
    <p:sldId id="358" r:id="rId39"/>
    <p:sldId id="426" r:id="rId40"/>
    <p:sldId id="444" r:id="rId41"/>
    <p:sldId id="354" r:id="rId42"/>
    <p:sldId id="361" r:id="rId43"/>
    <p:sldId id="370" r:id="rId44"/>
    <p:sldId id="445" r:id="rId45"/>
    <p:sldId id="44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78053" autoAdjust="0"/>
  </p:normalViewPr>
  <p:slideViewPr>
    <p:cSldViewPr>
      <p:cViewPr varScale="1">
        <p:scale>
          <a:sx n="75" d="100"/>
          <a:sy n="75" d="100"/>
        </p:scale>
        <p:origin x="1896" y="176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7/5/16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Типы-значения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подразделяются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перечислимые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структурные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обнуляемые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Ссылочные типы делятся на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интерфейсы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массивы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деле- </a:t>
            </a:r>
            <a:r>
              <a:rPr lang="ru-RU" sz="15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гаты</a:t>
            </a:r>
            <a:r>
              <a:rPr lang="ru-RU" sz="15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типов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представлена в </a:t>
            </a:r>
            <a:r>
              <a:rPr lang="ru-RU" sz="15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следующеи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таблице.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Бертран Мейер</a:t>
            </a:r>
          </a:p>
          <a:p>
            <a:r>
              <a:rPr lang="ru-RU" dirty="0" smtClean="0"/>
              <a:t>Определение</a:t>
            </a:r>
            <a:r>
              <a:rPr lang="ru-RU" baseline="0" dirty="0" smtClean="0"/>
              <a:t> ссылки не привязано к </a:t>
            </a:r>
            <a:r>
              <a:rPr lang="ru-RU" baseline="0" dirty="0" err="1" smtClean="0"/>
              <a:t>аппаратно</a:t>
            </a:r>
            <a:r>
              <a:rPr lang="ru-RU" baseline="0" dirty="0" smtClean="0"/>
              <a:t> –программной реализации, если она присоединена к объекту, то может рассматриваться как абстрактное имя объекта. Отличие ссылки от указателя в строгой типизации ссылки</a:t>
            </a:r>
          </a:p>
          <a:p>
            <a:r>
              <a:rPr lang="ru-RU" baseline="0" dirty="0" smtClean="0"/>
              <a:t>Эрик </a:t>
            </a:r>
            <a:r>
              <a:rPr lang="ru-RU" baseline="0" dirty="0" err="1" smtClean="0"/>
              <a:t>Липперт</a:t>
            </a:r>
            <a:endParaRPr lang="ru-RU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blogs.msdn.microsoft.com</a:t>
            </a:r>
            <a:r>
              <a:rPr lang="en-US" dirty="0" smtClean="0"/>
              <a:t>/</a:t>
            </a:r>
            <a:r>
              <a:rPr lang="en-US" dirty="0" err="1" smtClean="0"/>
              <a:t>ericlippert</a:t>
            </a:r>
            <a:r>
              <a:rPr lang="en-US" dirty="0" smtClean="0"/>
              <a:t>/2009/02/17/references-are-not-addresses/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конструкторы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типа-значения, обычно вы </a:t>
            </a:r>
            <a:r>
              <a:rPr lang="ru-RU"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5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найдете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какой-либо 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/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dirty="0"/>
              <a:t>Классы, структуры и перечисления в </a:t>
            </a:r>
            <a:r>
              <a:rPr lang="en-US" sz="4400" dirty="0"/>
              <a:t>C</a:t>
            </a:r>
            <a:r>
              <a:rPr lang="ru-RU" sz="4400" dirty="0"/>
              <a:t>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2217595" cy="370101"/>
          </a:xfrm>
        </p:spPr>
        <p:txBody>
          <a:bodyPr/>
          <a:lstStyle/>
          <a:p>
            <a:r>
              <a:rPr lang="en-US" dirty="0"/>
              <a:t>.NET &amp; JS Lab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конструктора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2111185"/>
              </p:ext>
            </p:extLst>
          </p:nvPr>
        </p:nvGraphicFramePr>
        <p:xfrm>
          <a:off x="228601" y="987425"/>
          <a:ext cx="8686800" cy="1435022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566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0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762000"/>
            <a:ext cx="8763000" cy="684158"/>
          </a:xfrm>
          <a:custGeom>
            <a:avLst/>
            <a:gdLst>
              <a:gd name="connsiteX0" fmla="*/ 0 w 8763000"/>
              <a:gd name="connsiteY0" fmla="*/ 114029 h 684158"/>
              <a:gd name="connsiteX1" fmla="*/ 114029 w 8763000"/>
              <a:gd name="connsiteY1" fmla="*/ 0 h 684158"/>
              <a:gd name="connsiteX2" fmla="*/ 8648971 w 8763000"/>
              <a:gd name="connsiteY2" fmla="*/ 0 h 684158"/>
              <a:gd name="connsiteX3" fmla="*/ 8763000 w 8763000"/>
              <a:gd name="connsiteY3" fmla="*/ 114029 h 684158"/>
              <a:gd name="connsiteX4" fmla="*/ 8763000 w 8763000"/>
              <a:gd name="connsiteY4" fmla="*/ 570129 h 684158"/>
              <a:gd name="connsiteX5" fmla="*/ 8648971 w 8763000"/>
              <a:gd name="connsiteY5" fmla="*/ 684158 h 684158"/>
              <a:gd name="connsiteX6" fmla="*/ 114029 w 8763000"/>
              <a:gd name="connsiteY6" fmla="*/ 684158 h 684158"/>
              <a:gd name="connsiteX7" fmla="*/ 0 w 8763000"/>
              <a:gd name="connsiteY7" fmla="*/ 570129 h 684158"/>
              <a:gd name="connsiteX8" fmla="*/ 0 w 8763000"/>
              <a:gd name="connsiteY8" fmla="*/ 114029 h 6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684158">
                <a:moveTo>
                  <a:pt x="0" y="114029"/>
                </a:moveTo>
                <a:cubicBezTo>
                  <a:pt x="0" y="51053"/>
                  <a:pt x="51053" y="0"/>
                  <a:pt x="114029" y="0"/>
                </a:cubicBezTo>
                <a:lnTo>
                  <a:pt x="8648971" y="0"/>
                </a:lnTo>
                <a:cubicBezTo>
                  <a:pt x="8711947" y="0"/>
                  <a:pt x="8763000" y="51053"/>
                  <a:pt x="8763000" y="114029"/>
                </a:cubicBezTo>
                <a:lnTo>
                  <a:pt x="8763000" y="570129"/>
                </a:lnTo>
                <a:cubicBezTo>
                  <a:pt x="8763000" y="633105"/>
                  <a:pt x="8711947" y="684158"/>
                  <a:pt x="8648971" y="684158"/>
                </a:cubicBezTo>
                <a:lnTo>
                  <a:pt x="114029" y="684158"/>
                </a:lnTo>
                <a:cubicBezTo>
                  <a:pt x="51053" y="684158"/>
                  <a:pt x="0" y="633105"/>
                  <a:pt x="0" y="570129"/>
                </a:cubicBezTo>
                <a:lnTo>
                  <a:pt x="0" y="11402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1978" tIns="101978" rIns="101978" bIns="101978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конструктора соблюдаются следующие правила и принципы: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1634214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имеют то же имя, что и класс, в котором они определены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2777671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не имеют типа возвращаемого значения (даже void), но они могут принимать параметры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921128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5064586"/>
            <a:ext cx="8763000" cy="1019037"/>
          </a:xfrm>
          <a:custGeom>
            <a:avLst/>
            <a:gdLst>
              <a:gd name="connsiteX0" fmla="*/ 0 w 8763000"/>
              <a:gd name="connsiteY0" fmla="*/ 169843 h 1019037"/>
              <a:gd name="connsiteX1" fmla="*/ 169843 w 8763000"/>
              <a:gd name="connsiteY1" fmla="*/ 0 h 1019037"/>
              <a:gd name="connsiteX2" fmla="*/ 8593157 w 8763000"/>
              <a:gd name="connsiteY2" fmla="*/ 0 h 1019037"/>
              <a:gd name="connsiteX3" fmla="*/ 8763000 w 8763000"/>
              <a:gd name="connsiteY3" fmla="*/ 169843 h 1019037"/>
              <a:gd name="connsiteX4" fmla="*/ 8763000 w 8763000"/>
              <a:gd name="connsiteY4" fmla="*/ 849194 h 1019037"/>
              <a:gd name="connsiteX5" fmla="*/ 8593157 w 8763000"/>
              <a:gd name="connsiteY5" fmla="*/ 1019037 h 1019037"/>
              <a:gd name="connsiteX6" fmla="*/ 169843 w 8763000"/>
              <a:gd name="connsiteY6" fmla="*/ 1019037 h 1019037"/>
              <a:gd name="connsiteX7" fmla="*/ 0 w 8763000"/>
              <a:gd name="connsiteY7" fmla="*/ 849194 h 1019037"/>
              <a:gd name="connsiteX8" fmla="*/ 0 w 8763000"/>
              <a:gd name="connsiteY8" fmla="*/ 169843 h 101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1019037">
                <a:moveTo>
                  <a:pt x="0" y="169843"/>
                </a:moveTo>
                <a:cubicBezTo>
                  <a:pt x="0" y="76041"/>
                  <a:pt x="76041" y="0"/>
                  <a:pt x="169843" y="0"/>
                </a:cubicBezTo>
                <a:lnTo>
                  <a:pt x="8593157" y="0"/>
                </a:lnTo>
                <a:cubicBezTo>
                  <a:pt x="8686959" y="0"/>
                  <a:pt x="8763000" y="76041"/>
                  <a:pt x="8763000" y="169843"/>
                </a:cubicBezTo>
                <a:lnTo>
                  <a:pt x="8763000" y="849194"/>
                </a:lnTo>
                <a:cubicBezTo>
                  <a:pt x="8763000" y="942996"/>
                  <a:pt x="8686959" y="1019037"/>
                  <a:pt x="8593157" y="1019037"/>
                </a:cubicBezTo>
                <a:lnTo>
                  <a:pt x="169843" y="1019037"/>
                </a:lnTo>
                <a:cubicBezTo>
                  <a:pt x="76041" y="1019037"/>
                  <a:pt x="0" y="942996"/>
                  <a:pt x="0" y="849194"/>
                </a:cubicBezTo>
                <a:lnTo>
                  <a:pt x="0" y="1698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8325" tIns="118325" rIns="118325" bIns="11832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762001"/>
            <a:ext cx="8686800" cy="469033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5481180"/>
            <a:ext cx="8686800" cy="8386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конструктора по умолчанию, вызывающего параметризованный конструктор с множеством значений по умолчанию для каждого параметра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63444" cy="98592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использования переменной класса необходимо создать экземпляр соответствующего класса и присвоить его ссылочной переменной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90278" y="1900755"/>
            <a:ext cx="8724411" cy="1982685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(ResidenceType.Flat, 2);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(ResidenceType.House, 3, true);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(ResidenceType.Bungalow, 2, true, true);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278" y="3963886"/>
            <a:ext cx="8763444" cy="6860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Если при вызове new не указать параметры, сработает конструктор по умолчанию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803995"/>
            <a:ext cx="8763444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Объект может иметь большое количество полей, и не всегда возможно или целесообразно предусматривать конструкторы, которые могут инициализировать их все возможные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685800"/>
            <a:ext cx="8763000" cy="381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объектом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Если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092" y="647700"/>
            <a:ext cx="8451273" cy="5715000"/>
            <a:chOff x="304801" y="647700"/>
            <a:chExt cx="9296400" cy="5715000"/>
          </a:xfrm>
        </p:grpSpPr>
        <p:sp>
          <p:nvSpPr>
            <p:cNvPr id="5" name="Flowchart: Document 3"/>
            <p:cNvSpPr/>
            <p:nvPr/>
          </p:nvSpPr>
          <p:spPr bwMode="auto">
            <a:xfrm>
              <a:off x="304801" y="647700"/>
              <a:ext cx="9296400" cy="57150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public class Employee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</a:t>
              </a:r>
              <a:r>
                <a:rPr lang="en-US" sz="1600" dirty="0" err="1">
                  <a:latin typeface="Consolas"/>
                  <a:cs typeface="Consolas"/>
                </a:rPr>
                <a:t>int</a:t>
              </a:r>
              <a:r>
                <a:rPr lang="en-US" sz="1600" dirty="0">
                  <a:latin typeface="Consolas"/>
                  <a:cs typeface="Consolas"/>
                </a:rPr>
                <a:t> id;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string name;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static </a:t>
              </a:r>
              <a:r>
                <a:rPr lang="en-US" sz="1600" dirty="0" err="1">
                  <a:latin typeface="Consolas"/>
                  <a:cs typeface="Consolas"/>
                </a:rPr>
                <a:t>CompanyPolicy</a:t>
              </a:r>
              <a:r>
                <a:rPr lang="en-US" sz="1600" dirty="0">
                  <a:latin typeface="Consolas"/>
                  <a:cs typeface="Consolas"/>
                </a:rPr>
                <a:t> policy;</a:t>
              </a: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    public virtual void Work()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TakeVacation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int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days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ru-RU" sz="1600" dirty="0">
                  <a:latin typeface="Consolas"/>
                  <a:cs typeface="Consolas"/>
                </a:rPr>
                <a:t> </a:t>
              </a:r>
              <a:r>
                <a:rPr lang="it-IT" sz="1600" dirty="0">
                  <a:latin typeface="Consolas"/>
                  <a:cs typeface="Consolas"/>
                </a:rPr>
                <a:t>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static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SetCompanyPolicy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CompanyPolicy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plc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    policy = </a:t>
              </a:r>
              <a:r>
                <a:rPr lang="pl-PL" sz="1600" dirty="0" err="1">
                  <a:latin typeface="Consolas"/>
                  <a:cs typeface="Consolas"/>
                </a:rPr>
                <a:t>plc</a:t>
              </a:r>
              <a:r>
                <a:rPr lang="pl-PL" sz="1600" dirty="0">
                  <a:latin typeface="Consolas"/>
                  <a:cs typeface="Consolas"/>
                </a:rPr>
                <a:t>;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}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}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1" y="1219200"/>
              <a:ext cx="1708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fields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590802" y="1403866"/>
              <a:ext cx="3505198" cy="1963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2800" y="1828800"/>
              <a:ext cx="1312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field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953002" y="2013466"/>
              <a:ext cx="2209799" cy="43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 flipH="1">
              <a:off x="3124201" y="1403866"/>
              <a:ext cx="2971800" cy="424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23622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virtual  method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810000" y="2514605"/>
              <a:ext cx="2133600" cy="3226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1" y="3505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method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724402" y="3689866"/>
              <a:ext cx="1371599" cy="1201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43800" y="4114800"/>
              <a:ext cx="191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method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5181602" y="4299466"/>
              <a:ext cx="2362197" cy="484257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63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0162" y="1295400"/>
            <a:ext cx="8432192" cy="3978159"/>
            <a:chOff x="97188" y="609600"/>
            <a:chExt cx="9275412" cy="3439023"/>
          </a:xfrm>
        </p:grpSpPr>
        <p:grpSp>
          <p:nvGrpSpPr>
            <p:cNvPr id="32" name="Group 31"/>
            <p:cNvGrpSpPr/>
            <p:nvPr/>
          </p:nvGrpSpPr>
          <p:grpSpPr>
            <a:xfrm>
              <a:off x="717999" y="609600"/>
              <a:ext cx="8654601" cy="3276600"/>
              <a:chOff x="489399" y="381000"/>
              <a:chExt cx="8654601" cy="32766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b="1" dirty="0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Type Handle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Sync Block Index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49512" y="2127975"/>
                <a:ext cx="203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96697" y="381000"/>
                <a:ext cx="281204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Employee Class Instance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 Object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OBJECTREF</a:t>
                </a: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6" idx="1"/>
              </p:cNvCxnSpPr>
              <p:nvPr/>
            </p:nvCxnSpPr>
            <p:spPr>
              <a:xfrm>
                <a:off x="2328609" y="1714500"/>
                <a:ext cx="1038027" cy="1524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810816" y="685800"/>
                <a:ext cx="1093953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-4 bytes 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7400" y="1371600"/>
                <a:ext cx="1016368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0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72344" y="20574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4 bytes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72344" y="25908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+8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cxnSp>
            <p:nvCxnSpPr>
              <p:cNvPr id="49" name="Straight Arrow Connector 48"/>
              <p:cNvCxnSpPr>
                <a:stCxn id="42" idx="3"/>
                <a:endCxn id="40" idx="1"/>
              </p:cNvCxnSpPr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477000" y="990600"/>
                <a:ext cx="2415374" cy="319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Object Header Word </a:t>
                </a:r>
              </a:p>
            </p:txBody>
          </p:sp>
          <p:cxnSp>
            <p:nvCxnSpPr>
              <p:cNvPr id="51" name="Straight Arrow Connector 50"/>
              <p:cNvCxnSpPr>
                <a:stCxn id="50" idx="1"/>
                <a:endCxn id="37" idx="3"/>
              </p:cNvCxnSpPr>
              <p:nvPr/>
            </p:nvCxnSpPr>
            <p:spPr>
              <a:xfrm flipH="1">
                <a:off x="5652637" y="1150239"/>
                <a:ext cx="824363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647423" y="1676400"/>
                <a:ext cx="2482590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Method Table Pointer</a:t>
                </a:r>
              </a:p>
            </p:txBody>
          </p:sp>
          <p:cxnSp>
            <p:nvCxnSpPr>
              <p:cNvPr id="53" name="Straight Arrow Connector 52"/>
              <p:cNvCxnSpPr>
                <a:stCxn id="52" idx="1"/>
                <a:endCxn id="36" idx="3"/>
              </p:cNvCxnSpPr>
              <p:nvPr/>
            </p:nvCxnSpPr>
            <p:spPr>
              <a:xfrm flipH="1">
                <a:off x="5652637" y="1836039"/>
                <a:ext cx="994786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477000" y="2362200"/>
                <a:ext cx="1291726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An integer</a:t>
                </a:r>
              </a:p>
            </p:txBody>
          </p:sp>
          <p:cxnSp>
            <p:nvCxnSpPr>
              <p:cNvPr id="55" name="Straight Arrow Connector 54"/>
              <p:cNvCxnSpPr>
                <a:stCxn id="54" idx="1"/>
                <a:endCxn id="41" idx="3"/>
              </p:cNvCxnSpPr>
              <p:nvPr/>
            </p:nvCxnSpPr>
            <p:spPr>
              <a:xfrm flipH="1">
                <a:off x="5652636" y="2521839"/>
                <a:ext cx="824364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97188" y="2819400"/>
              <a:ext cx="3080833" cy="1229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a DWORD offset (4 bytes)</a:t>
              </a:r>
            </a:p>
          </p:txBody>
        </p:sp>
        <p:cxnSp>
          <p:nvCxnSpPr>
            <p:cNvPr id="34" name="Straight Arrow Connector 33"/>
            <p:cNvCxnSpPr>
              <a:stCxn id="33" idx="0"/>
              <a:endCxn id="43" idx="2"/>
            </p:cNvCxnSpPr>
            <p:nvPr/>
          </p:nvCxnSpPr>
          <p:spPr>
            <a:xfrm flipV="1">
              <a:off x="1637605" y="2209800"/>
              <a:ext cx="0" cy="6096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членам класса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190278" y="2051032"/>
            <a:ext cx="8801322" cy="461016"/>
          </a:xfrm>
          <a:custGeom>
            <a:avLst/>
            <a:gdLst>
              <a:gd name="connsiteX0" fmla="*/ 0 w 8705850"/>
              <a:gd name="connsiteY0" fmla="*/ 76838 h 461016"/>
              <a:gd name="connsiteX1" fmla="*/ 76838 w 8705850"/>
              <a:gd name="connsiteY1" fmla="*/ 0 h 461016"/>
              <a:gd name="connsiteX2" fmla="*/ 8629012 w 8705850"/>
              <a:gd name="connsiteY2" fmla="*/ 0 h 461016"/>
              <a:gd name="connsiteX3" fmla="*/ 8705850 w 8705850"/>
              <a:gd name="connsiteY3" fmla="*/ 76838 h 461016"/>
              <a:gd name="connsiteX4" fmla="*/ 8705850 w 8705850"/>
              <a:gd name="connsiteY4" fmla="*/ 384178 h 461016"/>
              <a:gd name="connsiteX5" fmla="*/ 8629012 w 8705850"/>
              <a:gd name="connsiteY5" fmla="*/ 461016 h 461016"/>
              <a:gd name="connsiteX6" fmla="*/ 76838 w 8705850"/>
              <a:gd name="connsiteY6" fmla="*/ 461016 h 461016"/>
              <a:gd name="connsiteX7" fmla="*/ 0 w 8705850"/>
              <a:gd name="connsiteY7" fmla="*/ 384178 h 461016"/>
              <a:gd name="connsiteX8" fmla="*/ 0 w 8705850"/>
              <a:gd name="connsiteY8" fmla="*/ 76838 h 46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461016">
                <a:moveTo>
                  <a:pt x="0" y="76838"/>
                </a:moveTo>
                <a:cubicBezTo>
                  <a:pt x="0" y="34402"/>
                  <a:pt x="34402" y="0"/>
                  <a:pt x="76838" y="0"/>
                </a:cubicBezTo>
                <a:lnTo>
                  <a:pt x="8629012" y="0"/>
                </a:lnTo>
                <a:cubicBezTo>
                  <a:pt x="8671448" y="0"/>
                  <a:pt x="8705850" y="34402"/>
                  <a:pt x="8705850" y="76838"/>
                </a:cubicBezTo>
                <a:lnTo>
                  <a:pt x="8705850" y="384178"/>
                </a:lnTo>
                <a:cubicBezTo>
                  <a:pt x="8705850" y="426614"/>
                  <a:pt x="8671448" y="461016"/>
                  <a:pt x="8629012" y="461016"/>
                </a:cubicBezTo>
                <a:lnTo>
                  <a:pt x="76838" y="461016"/>
                </a:lnTo>
                <a:cubicBezTo>
                  <a:pt x="34402" y="461016"/>
                  <a:pt x="0" y="426614"/>
                  <a:pt x="0" y="384178"/>
                </a:cubicBezTo>
                <a:lnTo>
                  <a:pt x="0" y="768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1085" tIns="91085" rIns="91085" bIns="9108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доступе к членам экземпляра применяются следующие правила: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190278" y="2705945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методу используется имя метода с последующими круглыми скобками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190278" y="3704803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public полю используется имя поля - таким образом можно получить значение поля или установить его новое значение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52400" y="762000"/>
            <a:ext cx="8839200" cy="909943"/>
            <a:chOff x="0" y="34619"/>
            <a:chExt cx="7843058" cy="992160"/>
          </a:xfrm>
          <a:solidFill>
            <a:schemeClr val="accent2">
              <a:lumMod val="5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0" y="34619"/>
              <a:ext cx="7843058" cy="99216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8433" y="83052"/>
              <a:ext cx="7675534" cy="895294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just" defTabSz="1027382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>
                  <a:latin typeface="Calibri" panose="020F0502020204030204" pitchFamily="34" charset="0"/>
                </a:rPr>
                <a:t>Для доступа к членам экземпляра используется имя экземпляра с последующей точкой, за которой следует имя члена класса</a:t>
              </a:r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190278" y="4800600"/>
            <a:ext cx="8725122" cy="150452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Residence(ResidenceType.House, 3);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salePrice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ouse.CalculateSalePrice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rebuildCost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ouse.CalculateRebuildingCost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2600" y="1292853"/>
            <a:ext cx="3429000" cy="7581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Consolas"/>
                <a:cs typeface="Consolas"/>
              </a:rPr>
              <a:t>InstanceName.MemberName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Определение класса в качестве разделяемого позволяет разделить класс на несколько файлов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25122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определения разделяемого класса используется ключевое слово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04800" y="2514600"/>
            <a:ext cx="5334000" cy="2133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HouseSystem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partial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810000" y="3505201"/>
            <a:ext cx="4953000" cy="2362200"/>
            <a:chOff x="4572000" y="4038600"/>
            <a:chExt cx="4572000" cy="2362200"/>
          </a:xfrm>
          <a:effectLst/>
        </p:grpSpPr>
        <p:sp>
          <p:nvSpPr>
            <p:cNvPr id="8" name="Flowchart: Document 7"/>
            <p:cNvSpPr/>
            <p:nvPr/>
          </p:nvSpPr>
          <p:spPr>
            <a:xfrm>
              <a:off x="4572000" y="4343400"/>
              <a:ext cx="4572000" cy="20574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err="1">
                  <a:latin typeface="Consolas" pitchFamily="49" charset="0"/>
                  <a:cs typeface="Consolas" pitchFamily="49" charset="0"/>
                </a:rPr>
                <a:t>namespace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HouseSystem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sz="1600" b="1" dirty="0">
                  <a:latin typeface="Consolas" pitchFamily="49" charset="0"/>
                  <a:cs typeface="Consolas" pitchFamily="49" charset="0"/>
                </a:rPr>
                <a:t>partial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class Residence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3800" y="4038600"/>
              <a:ext cx="1371600" cy="4572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latin typeface="Consolas" pitchFamily="49" charset="0"/>
                  <a:cs typeface="Consolas" pitchFamily="49" charset="0"/>
                </a:rPr>
                <a:t>File2.cs</a:t>
              </a:r>
              <a:endParaRPr lang="ru-RU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810000" y="2438400"/>
            <a:ext cx="1524000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onsolas" pitchFamily="49" charset="0"/>
                <a:cs typeface="Consolas" pitchFamily="49" charset="0"/>
              </a:rPr>
              <a:t>File1.cs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975537"/>
            <a:ext cx="8686800" cy="740048"/>
          </a:xfrm>
          <a:custGeom>
            <a:avLst/>
            <a:gdLst>
              <a:gd name="connsiteX0" fmla="*/ 0 w 8610600"/>
              <a:gd name="connsiteY0" fmla="*/ 123344 h 740048"/>
              <a:gd name="connsiteX1" fmla="*/ 123344 w 8610600"/>
              <a:gd name="connsiteY1" fmla="*/ 0 h 740048"/>
              <a:gd name="connsiteX2" fmla="*/ 8487256 w 8610600"/>
              <a:gd name="connsiteY2" fmla="*/ 0 h 740048"/>
              <a:gd name="connsiteX3" fmla="*/ 8610600 w 8610600"/>
              <a:gd name="connsiteY3" fmla="*/ 123344 h 740048"/>
              <a:gd name="connsiteX4" fmla="*/ 8610600 w 8610600"/>
              <a:gd name="connsiteY4" fmla="*/ 616704 h 740048"/>
              <a:gd name="connsiteX5" fmla="*/ 8487256 w 8610600"/>
              <a:gd name="connsiteY5" fmla="*/ 740048 h 740048"/>
              <a:gd name="connsiteX6" fmla="*/ 123344 w 8610600"/>
              <a:gd name="connsiteY6" fmla="*/ 740048 h 740048"/>
              <a:gd name="connsiteX7" fmla="*/ 0 w 8610600"/>
              <a:gd name="connsiteY7" fmla="*/ 616704 h 740048"/>
              <a:gd name="connsiteX8" fmla="*/ 0 w 8610600"/>
              <a:gd name="connsiteY8" fmla="*/ 123344 h 7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40048">
                <a:moveTo>
                  <a:pt x="0" y="123344"/>
                </a:moveTo>
                <a:cubicBezTo>
                  <a:pt x="0" y="55223"/>
                  <a:pt x="55223" y="0"/>
                  <a:pt x="123344" y="0"/>
                </a:cubicBezTo>
                <a:lnTo>
                  <a:pt x="8487256" y="0"/>
                </a:lnTo>
                <a:cubicBezTo>
                  <a:pt x="8555377" y="0"/>
                  <a:pt x="8610600" y="55223"/>
                  <a:pt x="8610600" y="123344"/>
                </a:cubicBezTo>
                <a:lnTo>
                  <a:pt x="8610600" y="616704"/>
                </a:lnTo>
                <a:cubicBezTo>
                  <a:pt x="8610600" y="684825"/>
                  <a:pt x="8555377" y="740048"/>
                  <a:pt x="8487256" y="740048"/>
                </a:cubicBezTo>
                <a:lnTo>
                  <a:pt x="123344" y="740048"/>
                </a:lnTo>
                <a:cubicBezTo>
                  <a:pt x="55223" y="740048"/>
                  <a:pt x="0" y="684825"/>
                  <a:pt x="0" y="616704"/>
                </a:cubicBezTo>
                <a:lnTo>
                  <a:pt x="0" y="12334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12326" tIns="112326" rIns="112326" bIns="112326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применяются следующие правила: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1925981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должны быть доступна при компиляции приложения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2907822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должна начинаться с ключевого слова </a:t>
            </a:r>
            <a:r>
              <a:rPr lang="ru-RU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3894038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Разделяемый класс не может быть разбит на несколько сборок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28600" y="4880254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Ключевое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должно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быть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префиксом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ключевого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слова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  <a:endParaRPr lang="ru-RU" b="1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220152" y="762000"/>
            <a:ext cx="8695248" cy="5486400"/>
            <a:chOff x="79626" y="609600"/>
            <a:chExt cx="9014340" cy="5715000"/>
          </a:xfrm>
        </p:grpSpPr>
        <p:sp>
          <p:nvSpPr>
            <p:cNvPr id="5" name="Rounded Rectangle 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38" name="Straight Connector 37"/>
            <p:cNvCxnSpPr>
              <a:endCxn id="9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81654" y="4964603"/>
              <a:ext cx="466327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07850" y="44309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97529" y="4024309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5943" y="35927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95943" y="31848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21342" y="2767381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07850" y="23720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07055" y="1931693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81654" y="4239306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907055" y="3809452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1654" y="3378614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21342" y="2960613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07055" y="256424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07055" y="215831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19" name="Straight Connector 118"/>
            <p:cNvCxnSpPr>
              <a:stCxn id="9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Consolas" charset="0"/>
                  <a:ea typeface="Consolas" charset="0"/>
                  <a:cs typeface="Consolas" charset="0"/>
                </a:rPr>
                <a:t>Class Types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26" name="Straight Connector 125"/>
            <p:cNvCxnSpPr>
              <a:endCxn id="120" idx="1"/>
            </p:cNvCxnSpPr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762002"/>
            <a:ext cx="87630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4763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 в нем можно определить один или несколько разделяемых методов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52400" y="1600201"/>
            <a:ext cx="5181600" cy="3352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partial void DoWork(int data);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public void FrameworkMethod()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 DoWork(99);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2438400" y="4191001"/>
            <a:ext cx="6477000" cy="216778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partial void DoWork(int data)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. . .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9004" y="2640129"/>
            <a:ext cx="3826396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Вызов разделяемого метода</a:t>
            </a:r>
          </a:p>
        </p:txBody>
      </p:sp>
      <p:sp>
        <p:nvSpPr>
          <p:cNvPr id="9" name="Rounded Rectangle 6"/>
          <p:cNvSpPr/>
          <p:nvPr/>
        </p:nvSpPr>
        <p:spPr>
          <a:xfrm>
            <a:off x="5089004" y="1725740"/>
            <a:ext cx="3807812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Определение разделяемого метода</a:t>
            </a:r>
          </a:p>
        </p:txBody>
      </p:sp>
      <p:sp>
        <p:nvSpPr>
          <p:cNvPr id="11" name="Rounded Rectangle 6"/>
          <p:cNvSpPr/>
          <p:nvPr/>
        </p:nvSpPr>
        <p:spPr>
          <a:xfrm>
            <a:off x="5084149" y="3527408"/>
            <a:ext cx="3812667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разделяемого метода</a:t>
            </a:r>
          </a:p>
        </p:txBody>
      </p:sp>
      <p:cxnSp>
        <p:nvCxnSpPr>
          <p:cNvPr id="4" name="Прямая со стрелкой 3"/>
          <p:cNvCxnSpPr>
            <a:stCxn id="9" idx="1"/>
          </p:cNvCxnSpPr>
          <p:nvPr/>
        </p:nvCxnSpPr>
        <p:spPr>
          <a:xfrm flipH="1">
            <a:off x="4191001" y="1992440"/>
            <a:ext cx="898003" cy="52216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</p:cNvCxnSpPr>
          <p:nvPr/>
        </p:nvCxnSpPr>
        <p:spPr>
          <a:xfrm flipH="1">
            <a:off x="3962400" y="2906829"/>
            <a:ext cx="1126604" cy="14117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</p:cNvCxnSpPr>
          <p:nvPr/>
        </p:nvCxnSpPr>
        <p:spPr>
          <a:xfrm flipH="1">
            <a:off x="4419601" y="4060808"/>
            <a:ext cx="2570882" cy="73979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47184" y="106022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разделяемых методов необходимо соблюдать следующие правила: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47184" y="20078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 могут возвращать значение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47184" y="29150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неявно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private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47184" y="38222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Объявления разделяемых методов должны начинаться с ключевого слова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47184" y="47294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могут иметь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ref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параметры, но не могут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out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24000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038600" y="3997952"/>
            <a:ext cx="49530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1618" y="3726192"/>
            <a:ext cx="3906982" cy="198629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933734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mtClean="0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  <a:endParaRPr lang="ru-RU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3200" y="710910"/>
            <a:ext cx="8712200" cy="774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1740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9300" y="3200400"/>
            <a:ext cx="4356100" cy="151067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Правила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обязательной инициализации всех полей структуры, аналогичные правилам для локальных переменных (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definite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assignment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rules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990600"/>
            <a:ext cx="8686800" cy="3429000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double _d;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SomeStruct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: this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Поле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_d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инициализировано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неявно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!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ru-RU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ru-RU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0" y="762000"/>
            <a:ext cx="5638800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Вызов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ru-RU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() 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превращается в инструкцию </a:t>
            </a:r>
            <a:r>
              <a:rPr lang="ru-RU" b="1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initobj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, используемую для получения значения по умолчанию экземпляра структуры</a:t>
            </a:r>
            <a:endParaRPr lang="ru-RU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4419600"/>
            <a:ext cx="8712200" cy="1905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мешивание 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понятий конструктора по умолчанию с получением значения по умолчанию для значимых типов является общепринятым на платформе .NET, но не является обязательным. Некоторые языки, как например, «голый» IL или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Managed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++, поддерживают полноценные пользовательские конструкторы по умолчанию для значимых типов, которые позволяют инициализировать состояние структуры произвольным образом, а не только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0278" y="762001"/>
            <a:ext cx="8752831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1900755"/>
            <a:ext cx="4154100" cy="1528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360994" y="1977167"/>
            <a:ext cx="2438400" cy="152824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r>
              <a:rPr lang="ru-RU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House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278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one</a:t>
            </a:r>
            <a:r>
              <a:rPr lang="ru-RU" dirty="0" err="1">
                <a:solidFill>
                  <a:schemeClr val="tx1"/>
                </a:solidFill>
                <a:latin typeface="Consolas"/>
                <a:cs typeface="Consolas"/>
              </a:rPr>
              <a:t>House</a:t>
            </a:r>
            <a:endParaRPr lang="ru-RU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95781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latin typeface="Consolas"/>
                <a:cs typeface="Consolas"/>
              </a:rPr>
              <a:t>two</a:t>
            </a:r>
            <a:r>
              <a:rPr lang="ru-RU" dirty="0" err="1">
                <a:latin typeface="Consolas"/>
                <a:cs typeface="Consolas"/>
              </a:rPr>
              <a:t>House</a:t>
            </a:r>
            <a:endParaRPr lang="ru-RU" dirty="0">
              <a:latin typeface="Consolas"/>
              <a:cs typeface="Consola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58189" y="1900755"/>
            <a:ext cx="4495533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Класс определяется с ключевым словом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21" name="Rounded Rectangle 8"/>
          <p:cNvSpPr/>
          <p:nvPr/>
        </p:nvSpPr>
        <p:spPr>
          <a:xfrm>
            <a:off x="4458189" y="2741290"/>
            <a:ext cx="4495533" cy="1528245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Объект (экземпляр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класса) 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– это отдельный представитель класса, имеющий конкретное состояние и поведение, полностью определяемое классом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278" y="4456789"/>
            <a:ext cx="8763444" cy="729693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программирования класс можно рассматривать как набор данных и функций для работы с ними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0278" y="5339307"/>
            <a:ext cx="8763444" cy="7641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структуры программы, класс является сложным типом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474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Класс, объект, ссылка</a:t>
            </a:r>
            <a:endParaRPr lang="en-US" dirty="0"/>
          </a:p>
        </p:txBody>
      </p:sp>
      <p:sp>
        <p:nvSpPr>
          <p:cNvPr id="3" name="Полилиния 10"/>
          <p:cNvSpPr/>
          <p:nvPr/>
        </p:nvSpPr>
        <p:spPr>
          <a:xfrm>
            <a:off x="171339" y="596754"/>
            <a:ext cx="8801322" cy="851046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Объект – это понятие времени выполнения, любой объект является экземпляром класса, создается во время выполнения системы и представляет набор полей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 10"/>
          <p:cNvSpPr/>
          <p:nvPr/>
        </p:nvSpPr>
        <p:spPr>
          <a:xfrm>
            <a:off x="171339" y="1600200"/>
            <a:ext cx="8801322" cy="8382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Ссылка  - это понятие времени выполнения. Значение ссылки либо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null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, либо она присоединена к объекту, который она однозначно идентифицирует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олилиния 10"/>
          <p:cNvSpPr/>
          <p:nvPr/>
        </p:nvSpPr>
        <p:spPr>
          <a:xfrm>
            <a:off x="171339" y="2590800"/>
            <a:ext cx="8801322" cy="12192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Сущность - это статическое понятие (времени компиляции), применяемое к программному тексту, идентификатор в тексте класса, представляющий значение или множество значений в период выполнения. Сущностями являются обычные переменные, именованные константы, аргументы и результаты функций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Полилиния 10"/>
          <p:cNvSpPr/>
          <p:nvPr/>
        </p:nvSpPr>
        <p:spPr>
          <a:xfrm>
            <a:off x="171339" y="3987800"/>
            <a:ext cx="8801322" cy="10414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Определение ссылки не привязано к аппаратно-программной реализации – присоединенная к объекту она может рассматриваться как его абстрактное имя. Отличие ссылки от указателя в ее строгой типизации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Полилиния 10"/>
          <p:cNvSpPr/>
          <p:nvPr/>
        </p:nvSpPr>
        <p:spPr>
          <a:xfrm>
            <a:off x="171339" y="5207000"/>
            <a:ext cx="8801322" cy="104140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Aft>
                <a:spcPct val="35000"/>
              </a:spcAft>
            </a:pP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Ссылка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в действительности реализована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 виде небольшой порции данных,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которая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содержит информацию, используемую CLR, чтобы точно </a:t>
            </a:r>
            <a:r>
              <a:rPr lang="ru-RU" dirty="0" smtClean="0">
                <a:solidFill>
                  <a:schemeClr val="bg1"/>
                </a:solidFill>
                <a:latin typeface="Calibri" panose="020F0502020204030204" pitchFamily="34" charset="0"/>
              </a:rPr>
              <a:t>определить объект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на который ссылается ссылка</a:t>
            </a:r>
            <a:endParaRPr lang="ru-RU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228600" y="1066800"/>
            <a:ext cx="8686800" cy="29834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Атрибуты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[M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одификаторы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ru-RU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Параметры обобщенных типов,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базовый класс, интерфейсы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Члены класса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методы, свойства, индексаторы, события, поля,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конструкторы, перегруженные операторы,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сложные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типы,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финализатор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4353577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public, internal, abstract, sealed, static, unsafe, partial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685800" y="1752601"/>
            <a:ext cx="533400" cy="260097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8013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соответственно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6299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класс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8822"/>
              </p:ext>
            </p:extLst>
          </p:nvPr>
        </p:nvGraphicFramePr>
        <p:xfrm>
          <a:off x="190278" y="2664878"/>
          <a:ext cx="8762999" cy="262705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598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64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небезопасного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readonly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latin typeface="Calibri" panose="020F0502020204030204" pitchFamily="34" charset="0"/>
                        </a:rPr>
                        <a:t>многопоточности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volatile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7183" y="959447"/>
            <a:ext cx="870653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8751"/>
              </p:ext>
            </p:extLst>
          </p:nvPr>
        </p:nvGraphicFramePr>
        <p:xfrm>
          <a:off x="304089" y="2053579"/>
          <a:ext cx="8592728" cy="1832366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528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ru-RU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virtual abstract override sealed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 в классы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4800" y="830983"/>
            <a:ext cx="8592017" cy="5188817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CalculateSalePrice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value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CalculateRebuildingCost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rebuilding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costs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5562600" y="955259"/>
            <a:ext cx="3186545" cy="224450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Apartment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116064" y="1465364"/>
            <a:ext cx="381000" cy="1224294"/>
          </a:xfrm>
          <a:prstGeom prst="rightBrace">
            <a:avLst>
              <a:gd name="adj1" fmla="val 27034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2" name="Right Brace 11"/>
          <p:cNvSpPr/>
          <p:nvPr/>
        </p:nvSpPr>
        <p:spPr>
          <a:xfrm>
            <a:off x="7045075" y="2724294"/>
            <a:ext cx="381000" cy="2250472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572000" y="1810811"/>
            <a:ext cx="914400" cy="5334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Поля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16110" y="3542466"/>
            <a:ext cx="1143000" cy="61412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7184" y="685800"/>
            <a:ext cx="8668216" cy="106213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обеспечения того, чтобы объект был полностью инициализирован и все его поля имели значимые значения, в классе следует определить один или несколько конструкторов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47184" y="1834123"/>
            <a:ext cx="8668216" cy="419885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 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328" y="5570029"/>
            <a:ext cx="8605871" cy="6862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При создании объекта CLR вызывает конструктор автоматически </a:t>
            </a:r>
          </a:p>
        </p:txBody>
      </p:sp>
      <p:pic>
        <p:nvPicPr>
          <p:cNvPr id="13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76755" y="5351377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16708</TotalTime>
  <Words>3590</Words>
  <Application>Microsoft Macintosh PowerPoint</Application>
  <PresentationFormat>On-screen Show (4:3)</PresentationFormat>
  <Paragraphs>679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 Black</vt:lpstr>
      <vt:lpstr>Calibri</vt:lpstr>
      <vt:lpstr>Consolas</vt:lpstr>
      <vt:lpstr>Georgia</vt:lpstr>
      <vt:lpstr>Helvetica</vt:lpstr>
      <vt:lpstr>Lucida Grande</vt:lpstr>
      <vt:lpstr>Lucida Handwriting</vt:lpstr>
      <vt:lpstr>Narkisim</vt:lpstr>
      <vt:lpstr>Trebuchet MS</vt:lpstr>
      <vt:lpstr>Wingdings</vt:lpstr>
      <vt:lpstr>Arial</vt:lpstr>
      <vt:lpstr>EPAM_PPT_General_Template_20150223</vt:lpstr>
      <vt:lpstr>PowerPoint Presentation</vt:lpstr>
      <vt:lpstr>Классификация типов</vt:lpstr>
      <vt:lpstr>Что такое класс?</vt:lpstr>
      <vt:lpstr>Класс, объект, ссылка</vt:lpstr>
      <vt:lpstr>Что такое класс?</vt:lpstr>
      <vt:lpstr>Члены класса</vt:lpstr>
      <vt:lpstr>Члены класса</vt:lpstr>
      <vt:lpstr>Добавление элементов в классы</vt:lpstr>
      <vt:lpstr>Определение конструкторов и инициализация объектов</vt:lpstr>
      <vt:lpstr>Модификаторы конструктора</vt:lpstr>
      <vt:lpstr>Определение конструкторов и инициализация объектов</vt:lpstr>
      <vt:lpstr>Определение конструкторов и инициализация объектов</vt:lpstr>
      <vt:lpstr>Создание объектов</vt:lpstr>
      <vt:lpstr>Создание объектов</vt:lpstr>
      <vt:lpstr>Создание объектов</vt:lpstr>
      <vt:lpstr>Создание объектов</vt:lpstr>
      <vt:lpstr>Доступ к членам класса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Анжелика Кравчук</cp:lastModifiedBy>
  <cp:revision>963</cp:revision>
  <dcterms:created xsi:type="dcterms:W3CDTF">2008-09-08T12:48:20Z</dcterms:created>
  <dcterms:modified xsi:type="dcterms:W3CDTF">2016-07-05T17:33:01Z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