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handoutMasterIdLst>
    <p:handoutMasterId r:id="rId41"/>
  </p:handoutMasterIdLst>
  <p:sldIdLst>
    <p:sldId id="291" r:id="rId2"/>
    <p:sldId id="299" r:id="rId3"/>
    <p:sldId id="300" r:id="rId4"/>
    <p:sldId id="292" r:id="rId5"/>
    <p:sldId id="293" r:id="rId6"/>
    <p:sldId id="317" r:id="rId7"/>
    <p:sldId id="301" r:id="rId8"/>
    <p:sldId id="302" r:id="rId9"/>
    <p:sldId id="303" r:id="rId10"/>
    <p:sldId id="304" r:id="rId11"/>
    <p:sldId id="294" r:id="rId12"/>
    <p:sldId id="305" r:id="rId13"/>
    <p:sldId id="306" r:id="rId14"/>
    <p:sldId id="307" r:id="rId15"/>
    <p:sldId id="309" r:id="rId16"/>
    <p:sldId id="330" r:id="rId17"/>
    <p:sldId id="331" r:id="rId18"/>
    <p:sldId id="332" r:id="rId19"/>
    <p:sldId id="333" r:id="rId20"/>
    <p:sldId id="334" r:id="rId21"/>
    <p:sldId id="312" r:id="rId22"/>
    <p:sldId id="313" r:id="rId23"/>
    <p:sldId id="339" r:id="rId24"/>
    <p:sldId id="319" r:id="rId25"/>
    <p:sldId id="318" r:id="rId26"/>
    <p:sldId id="320" r:id="rId27"/>
    <p:sldId id="314" r:id="rId28"/>
    <p:sldId id="321" r:id="rId29"/>
    <p:sldId id="322" r:id="rId30"/>
    <p:sldId id="323" r:id="rId31"/>
    <p:sldId id="335" r:id="rId32"/>
    <p:sldId id="338" r:id="rId33"/>
    <p:sldId id="324" r:id="rId34"/>
    <p:sldId id="325" r:id="rId35"/>
    <p:sldId id="326" r:id="rId36"/>
    <p:sldId id="327" r:id="rId37"/>
    <p:sldId id="328" r:id="rId38"/>
    <p:sldId id="329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20">
          <p15:clr>
            <a:srgbClr val="A4A3A4"/>
          </p15:clr>
        </p15:guide>
        <p15:guide id="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659" autoAdjust="0"/>
    <p:restoredTop sz="72727" autoAdjust="0"/>
  </p:normalViewPr>
  <p:slideViewPr>
    <p:cSldViewPr>
      <p:cViewPr>
        <p:scale>
          <a:sx n="119" d="100"/>
          <a:sy n="119" d="100"/>
        </p:scale>
        <p:origin x="656" y="144"/>
      </p:cViewPr>
      <p:guideLst>
        <p:guide orient="horz" pos="720"/>
        <p:guide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9" d="100"/>
          <a:sy n="79" d="100"/>
        </p:scale>
        <p:origin x="3784" y="20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notesMaster" Target="notesMasters/notesMaster1.xml"/><Relationship Id="rId41" Type="http://schemas.openxmlformats.org/officeDocument/2006/relationships/handoutMaster" Target="handoutMasters/handoutMaster1.xml"/><Relationship Id="rId42" Type="http://schemas.openxmlformats.org/officeDocument/2006/relationships/presProps" Target="presProps.xml"/><Relationship Id="rId43" Type="http://schemas.openxmlformats.org/officeDocument/2006/relationships/viewProps" Target="viewProps.xml"/><Relationship Id="rId44" Type="http://schemas.openxmlformats.org/officeDocument/2006/relationships/theme" Target="theme/theme1.xml"/><Relationship Id="rId45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CC8D85B-3A8E-824E-9F63-797303560EA5}" type="doc">
      <dgm:prSet loTypeId="urn:microsoft.com/office/officeart/2005/8/layout/pyramid1" loCatId="" qsTypeId="urn:microsoft.com/office/officeart/2005/8/quickstyle/simple2" qsCatId="simple" csTypeId="urn:microsoft.com/office/officeart/2005/8/colors/accent1_2" csCatId="accent1" phldr="1"/>
      <dgm:spPr/>
    </dgm:pt>
    <dgm:pt modelId="{8ABD864B-8CEB-7649-9087-DA2EF89B9131}">
      <dgm:prSet phldrT="[Text]" custT="1"/>
      <dgm:spPr/>
      <dgm:t>
        <a:bodyPr/>
        <a:lstStyle/>
        <a:p>
          <a:r>
            <a:rPr lang="en-US" sz="2400" b="1" dirty="0" smtClean="0"/>
            <a:t>Acceptance tests</a:t>
          </a:r>
          <a:endParaRPr lang="en-US" sz="2400" b="1" dirty="0"/>
        </a:p>
      </dgm:t>
    </dgm:pt>
    <dgm:pt modelId="{B0FE227A-6B7F-1845-8EC6-D6FBB50A2F38}" type="parTrans" cxnId="{D663332F-C235-B24D-8560-CA8059E646D1}">
      <dgm:prSet/>
      <dgm:spPr/>
      <dgm:t>
        <a:bodyPr/>
        <a:lstStyle/>
        <a:p>
          <a:endParaRPr lang="en-US"/>
        </a:p>
      </dgm:t>
    </dgm:pt>
    <dgm:pt modelId="{1D17263C-790F-DE4F-A240-534EA1E5D8AB}" type="sibTrans" cxnId="{D663332F-C235-B24D-8560-CA8059E646D1}">
      <dgm:prSet/>
      <dgm:spPr/>
      <dgm:t>
        <a:bodyPr/>
        <a:lstStyle/>
        <a:p>
          <a:endParaRPr lang="en-US"/>
        </a:p>
      </dgm:t>
    </dgm:pt>
    <dgm:pt modelId="{2FD8F30E-50F4-9B47-B175-F742FB1C630E}">
      <dgm:prSet phldrT="[Text]" custT="1"/>
      <dgm:spPr/>
      <dgm:t>
        <a:bodyPr/>
        <a:lstStyle/>
        <a:p>
          <a:r>
            <a:rPr lang="en-US" sz="3000" b="1" dirty="0" smtClean="0"/>
            <a:t>Integration</a:t>
          </a:r>
          <a:r>
            <a:rPr lang="en-US" sz="3000" b="1" baseline="0" dirty="0" smtClean="0"/>
            <a:t> tests</a:t>
          </a:r>
          <a:endParaRPr lang="en-US" sz="3000" b="1" dirty="0"/>
        </a:p>
      </dgm:t>
    </dgm:pt>
    <dgm:pt modelId="{0A4F3E45-BC5F-CA4E-A7E2-0986E0D8EF64}" type="parTrans" cxnId="{5E5AA5F6-4B90-B640-BC46-22B5557CC9AC}">
      <dgm:prSet/>
      <dgm:spPr/>
      <dgm:t>
        <a:bodyPr/>
        <a:lstStyle/>
        <a:p>
          <a:endParaRPr lang="en-US"/>
        </a:p>
      </dgm:t>
    </dgm:pt>
    <dgm:pt modelId="{45BF7DB4-C01D-834D-813F-007538067A53}" type="sibTrans" cxnId="{5E5AA5F6-4B90-B640-BC46-22B5557CC9AC}">
      <dgm:prSet/>
      <dgm:spPr/>
      <dgm:t>
        <a:bodyPr/>
        <a:lstStyle/>
        <a:p>
          <a:endParaRPr lang="en-US"/>
        </a:p>
      </dgm:t>
    </dgm:pt>
    <dgm:pt modelId="{A72690C7-F40B-A247-8BB5-2D377B16FF13}">
      <dgm:prSet phldrT="[Text]"/>
      <dgm:spPr/>
      <dgm:t>
        <a:bodyPr/>
        <a:lstStyle/>
        <a:p>
          <a:r>
            <a:rPr lang="en-US" dirty="0" smtClean="0"/>
            <a:t>Unit tests</a:t>
          </a:r>
          <a:endParaRPr lang="en-US" dirty="0"/>
        </a:p>
      </dgm:t>
    </dgm:pt>
    <dgm:pt modelId="{BBB0EDBB-5EF1-2B41-838B-C2F1EC630408}" type="parTrans" cxnId="{FA9A00FF-35B7-3B40-BFFA-5A08351C24AE}">
      <dgm:prSet/>
      <dgm:spPr/>
      <dgm:t>
        <a:bodyPr/>
        <a:lstStyle/>
        <a:p>
          <a:endParaRPr lang="en-US"/>
        </a:p>
      </dgm:t>
    </dgm:pt>
    <dgm:pt modelId="{8AADB5DD-4721-084C-AB95-13D9E8F76B2D}" type="sibTrans" cxnId="{FA9A00FF-35B7-3B40-BFFA-5A08351C24AE}">
      <dgm:prSet/>
      <dgm:spPr/>
      <dgm:t>
        <a:bodyPr/>
        <a:lstStyle/>
        <a:p>
          <a:endParaRPr lang="en-US"/>
        </a:p>
      </dgm:t>
    </dgm:pt>
    <dgm:pt modelId="{C082F06B-D82A-3E42-B50D-6F7AF30D6BF1}">
      <dgm:prSet phldrT="[Text]" custT="1"/>
      <dgm:spPr/>
      <dgm:t>
        <a:bodyPr anchor="b"/>
        <a:lstStyle/>
        <a:p>
          <a:r>
            <a:rPr lang="en-US" sz="2000" b="1" dirty="0" smtClean="0"/>
            <a:t>Manual </a:t>
          </a:r>
        </a:p>
        <a:p>
          <a:r>
            <a:rPr lang="en-US" sz="2000" b="1" dirty="0" smtClean="0"/>
            <a:t>tests</a:t>
          </a:r>
          <a:endParaRPr lang="en-US" sz="2000" b="1" dirty="0"/>
        </a:p>
      </dgm:t>
    </dgm:pt>
    <dgm:pt modelId="{72545B89-0BA6-EC4F-9446-7BDD06A0C4F9}" type="parTrans" cxnId="{CDA6CD42-72CE-6C48-8BFC-64E40FF03F4B}">
      <dgm:prSet/>
      <dgm:spPr/>
      <dgm:t>
        <a:bodyPr/>
        <a:lstStyle/>
        <a:p>
          <a:endParaRPr lang="en-US"/>
        </a:p>
      </dgm:t>
    </dgm:pt>
    <dgm:pt modelId="{074F72C2-DD2C-2443-B1A0-44F54E68E37E}" type="sibTrans" cxnId="{CDA6CD42-72CE-6C48-8BFC-64E40FF03F4B}">
      <dgm:prSet/>
      <dgm:spPr/>
      <dgm:t>
        <a:bodyPr/>
        <a:lstStyle/>
        <a:p>
          <a:endParaRPr lang="en-US"/>
        </a:p>
      </dgm:t>
    </dgm:pt>
    <dgm:pt modelId="{C07AA9A2-EAA4-C44E-B877-C1A9FFA97687}" type="pres">
      <dgm:prSet presAssocID="{7CC8D85B-3A8E-824E-9F63-797303560EA5}" presName="Name0" presStyleCnt="0">
        <dgm:presLayoutVars>
          <dgm:dir/>
          <dgm:animLvl val="lvl"/>
          <dgm:resizeHandles val="exact"/>
        </dgm:presLayoutVars>
      </dgm:prSet>
      <dgm:spPr/>
    </dgm:pt>
    <dgm:pt modelId="{8BE0614F-2FDD-6146-B532-D16967607F36}" type="pres">
      <dgm:prSet presAssocID="{C082F06B-D82A-3E42-B50D-6F7AF30D6BF1}" presName="Name8" presStyleCnt="0"/>
      <dgm:spPr/>
    </dgm:pt>
    <dgm:pt modelId="{B6CEADFC-51A2-F64E-8D48-D881F5C6C631}" type="pres">
      <dgm:prSet presAssocID="{C082F06B-D82A-3E42-B50D-6F7AF30D6BF1}" presName="level" presStyleLbl="node1" presStyleIdx="0" presStyleCnt="4" custScaleY="49248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FB320E9-82A3-5B4C-8527-1F4E46EC82B7}" type="pres">
      <dgm:prSet presAssocID="{C082F06B-D82A-3E42-B50D-6F7AF30D6BF1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A43086-F82E-6B4B-8FA6-39D9A12E641A}" type="pres">
      <dgm:prSet presAssocID="{8ABD864B-8CEB-7649-9087-DA2EF89B9131}" presName="Name8" presStyleCnt="0"/>
      <dgm:spPr/>
    </dgm:pt>
    <dgm:pt modelId="{D020DD21-4D61-CA48-90CB-32EB77AEEEC5}" type="pres">
      <dgm:prSet presAssocID="{8ABD864B-8CEB-7649-9087-DA2EF89B9131}" presName="level" presStyleLbl="node1" presStyleIdx="1" presStyleCnt="4" custScaleY="32608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DC8349-3C6C-DC45-88C1-C4F8E63ADA5B}" type="pres">
      <dgm:prSet presAssocID="{8ABD864B-8CEB-7649-9087-DA2EF89B9131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00EF268-99D9-134C-9607-2E33D517C61F}" type="pres">
      <dgm:prSet presAssocID="{2FD8F30E-50F4-9B47-B175-F742FB1C630E}" presName="Name8" presStyleCnt="0"/>
      <dgm:spPr/>
    </dgm:pt>
    <dgm:pt modelId="{37FBCA41-9BE5-714E-AC97-430E7381AF92}" type="pres">
      <dgm:prSet presAssocID="{2FD8F30E-50F4-9B47-B175-F742FB1C630E}" presName="level" presStyleLbl="node1" presStyleIdx="2" presStyleCnt="4" custScaleY="2886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98C2D47-81B8-6749-945D-36215DDE187C}" type="pres">
      <dgm:prSet presAssocID="{2FD8F30E-50F4-9B47-B175-F742FB1C630E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DFECE20-B42C-1447-9907-F7D5C0135B05}" type="pres">
      <dgm:prSet presAssocID="{A72690C7-F40B-A247-8BB5-2D377B16FF13}" presName="Name8" presStyleCnt="0"/>
      <dgm:spPr/>
    </dgm:pt>
    <dgm:pt modelId="{F9FA0111-B710-784C-9648-3A1F875A85AF}" type="pres">
      <dgm:prSet presAssocID="{A72690C7-F40B-A247-8BB5-2D377B16FF13}" presName="level" presStyleLbl="node1" presStyleIdx="3" presStyleCnt="4" custScaleY="5141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2E2077C-0EB9-D44C-9ADE-D34E8712D6F5}" type="pres">
      <dgm:prSet presAssocID="{A72690C7-F40B-A247-8BB5-2D377B16FF13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D99F7F6-1B4F-1F43-A761-D319BCF3DBC0}" type="presOf" srcId="{7CC8D85B-3A8E-824E-9F63-797303560EA5}" destId="{C07AA9A2-EAA4-C44E-B877-C1A9FFA97687}" srcOrd="0" destOrd="0" presId="urn:microsoft.com/office/officeart/2005/8/layout/pyramid1"/>
    <dgm:cxn modelId="{D663332F-C235-B24D-8560-CA8059E646D1}" srcId="{7CC8D85B-3A8E-824E-9F63-797303560EA5}" destId="{8ABD864B-8CEB-7649-9087-DA2EF89B9131}" srcOrd="1" destOrd="0" parTransId="{B0FE227A-6B7F-1845-8EC6-D6FBB50A2F38}" sibTransId="{1D17263C-790F-DE4F-A240-534EA1E5D8AB}"/>
    <dgm:cxn modelId="{75253EE9-5215-0E46-892D-678F95491966}" type="presOf" srcId="{2FD8F30E-50F4-9B47-B175-F742FB1C630E}" destId="{37FBCA41-9BE5-714E-AC97-430E7381AF92}" srcOrd="0" destOrd="0" presId="urn:microsoft.com/office/officeart/2005/8/layout/pyramid1"/>
    <dgm:cxn modelId="{9E3C8E72-865B-C54A-92A0-75882F8180BE}" type="presOf" srcId="{A72690C7-F40B-A247-8BB5-2D377B16FF13}" destId="{F9FA0111-B710-784C-9648-3A1F875A85AF}" srcOrd="0" destOrd="0" presId="urn:microsoft.com/office/officeart/2005/8/layout/pyramid1"/>
    <dgm:cxn modelId="{CDA6CD42-72CE-6C48-8BFC-64E40FF03F4B}" srcId="{7CC8D85B-3A8E-824E-9F63-797303560EA5}" destId="{C082F06B-D82A-3E42-B50D-6F7AF30D6BF1}" srcOrd="0" destOrd="0" parTransId="{72545B89-0BA6-EC4F-9446-7BDD06A0C4F9}" sibTransId="{074F72C2-DD2C-2443-B1A0-44F54E68E37E}"/>
    <dgm:cxn modelId="{CCEA5B2A-1AC3-654D-B218-63A94B8EDEF8}" type="presOf" srcId="{8ABD864B-8CEB-7649-9087-DA2EF89B9131}" destId="{D020DD21-4D61-CA48-90CB-32EB77AEEEC5}" srcOrd="0" destOrd="0" presId="urn:microsoft.com/office/officeart/2005/8/layout/pyramid1"/>
    <dgm:cxn modelId="{FE5C5F49-FE3E-9E45-AD12-61EB9BBE0260}" type="presOf" srcId="{2FD8F30E-50F4-9B47-B175-F742FB1C630E}" destId="{998C2D47-81B8-6749-945D-36215DDE187C}" srcOrd="1" destOrd="0" presId="urn:microsoft.com/office/officeart/2005/8/layout/pyramid1"/>
    <dgm:cxn modelId="{3B23D308-5435-B442-9517-6E59F39258B0}" type="presOf" srcId="{8ABD864B-8CEB-7649-9087-DA2EF89B9131}" destId="{78DC8349-3C6C-DC45-88C1-C4F8E63ADA5B}" srcOrd="1" destOrd="0" presId="urn:microsoft.com/office/officeart/2005/8/layout/pyramid1"/>
    <dgm:cxn modelId="{83E1F293-1EB4-A74E-9CBD-1CBB8BDAF8B4}" type="presOf" srcId="{C082F06B-D82A-3E42-B50D-6F7AF30D6BF1}" destId="{B6CEADFC-51A2-F64E-8D48-D881F5C6C631}" srcOrd="0" destOrd="0" presId="urn:microsoft.com/office/officeart/2005/8/layout/pyramid1"/>
    <dgm:cxn modelId="{FA9A00FF-35B7-3B40-BFFA-5A08351C24AE}" srcId="{7CC8D85B-3A8E-824E-9F63-797303560EA5}" destId="{A72690C7-F40B-A247-8BB5-2D377B16FF13}" srcOrd="3" destOrd="0" parTransId="{BBB0EDBB-5EF1-2B41-838B-C2F1EC630408}" sibTransId="{8AADB5DD-4721-084C-AB95-13D9E8F76B2D}"/>
    <dgm:cxn modelId="{5E5AA5F6-4B90-B640-BC46-22B5557CC9AC}" srcId="{7CC8D85B-3A8E-824E-9F63-797303560EA5}" destId="{2FD8F30E-50F4-9B47-B175-F742FB1C630E}" srcOrd="2" destOrd="0" parTransId="{0A4F3E45-BC5F-CA4E-A7E2-0986E0D8EF64}" sibTransId="{45BF7DB4-C01D-834D-813F-007538067A53}"/>
    <dgm:cxn modelId="{979E5B45-5BA0-BF4F-9402-113F6A1C55E6}" type="presOf" srcId="{A72690C7-F40B-A247-8BB5-2D377B16FF13}" destId="{72E2077C-0EB9-D44C-9ADE-D34E8712D6F5}" srcOrd="1" destOrd="0" presId="urn:microsoft.com/office/officeart/2005/8/layout/pyramid1"/>
    <dgm:cxn modelId="{FCEF09AE-3A14-3849-9261-5F2342679192}" type="presOf" srcId="{C082F06B-D82A-3E42-B50D-6F7AF30D6BF1}" destId="{1FB320E9-82A3-5B4C-8527-1F4E46EC82B7}" srcOrd="1" destOrd="0" presId="urn:microsoft.com/office/officeart/2005/8/layout/pyramid1"/>
    <dgm:cxn modelId="{B9B933F7-5207-5845-967F-327DB7BC6C4A}" type="presParOf" srcId="{C07AA9A2-EAA4-C44E-B877-C1A9FFA97687}" destId="{8BE0614F-2FDD-6146-B532-D16967607F36}" srcOrd="0" destOrd="0" presId="urn:microsoft.com/office/officeart/2005/8/layout/pyramid1"/>
    <dgm:cxn modelId="{59579E4C-E184-164F-B4A4-3D8CEA6C1FB4}" type="presParOf" srcId="{8BE0614F-2FDD-6146-B532-D16967607F36}" destId="{B6CEADFC-51A2-F64E-8D48-D881F5C6C631}" srcOrd="0" destOrd="0" presId="urn:microsoft.com/office/officeart/2005/8/layout/pyramid1"/>
    <dgm:cxn modelId="{CA38945E-8257-8B45-9D16-665077A26215}" type="presParOf" srcId="{8BE0614F-2FDD-6146-B532-D16967607F36}" destId="{1FB320E9-82A3-5B4C-8527-1F4E46EC82B7}" srcOrd="1" destOrd="0" presId="urn:microsoft.com/office/officeart/2005/8/layout/pyramid1"/>
    <dgm:cxn modelId="{827BB84A-B632-AA42-BF77-7E460CB88A5F}" type="presParOf" srcId="{C07AA9A2-EAA4-C44E-B877-C1A9FFA97687}" destId="{FEA43086-F82E-6B4B-8FA6-39D9A12E641A}" srcOrd="1" destOrd="0" presId="urn:microsoft.com/office/officeart/2005/8/layout/pyramid1"/>
    <dgm:cxn modelId="{ADB8941E-B87D-234A-ACC5-9CCE5AA65B0F}" type="presParOf" srcId="{FEA43086-F82E-6B4B-8FA6-39D9A12E641A}" destId="{D020DD21-4D61-CA48-90CB-32EB77AEEEC5}" srcOrd="0" destOrd="0" presId="urn:microsoft.com/office/officeart/2005/8/layout/pyramid1"/>
    <dgm:cxn modelId="{974E8075-8BEF-8747-99D8-8E2E4C60E677}" type="presParOf" srcId="{FEA43086-F82E-6B4B-8FA6-39D9A12E641A}" destId="{78DC8349-3C6C-DC45-88C1-C4F8E63ADA5B}" srcOrd="1" destOrd="0" presId="urn:microsoft.com/office/officeart/2005/8/layout/pyramid1"/>
    <dgm:cxn modelId="{B57735C5-860A-1F41-9BD2-EEB1EE60C785}" type="presParOf" srcId="{C07AA9A2-EAA4-C44E-B877-C1A9FFA97687}" destId="{B00EF268-99D9-134C-9607-2E33D517C61F}" srcOrd="2" destOrd="0" presId="urn:microsoft.com/office/officeart/2005/8/layout/pyramid1"/>
    <dgm:cxn modelId="{91B09744-8379-F646-A53B-B8E844A25366}" type="presParOf" srcId="{B00EF268-99D9-134C-9607-2E33D517C61F}" destId="{37FBCA41-9BE5-714E-AC97-430E7381AF92}" srcOrd="0" destOrd="0" presId="urn:microsoft.com/office/officeart/2005/8/layout/pyramid1"/>
    <dgm:cxn modelId="{CC05196F-DC87-9E4F-89B2-1F1EE7CD098A}" type="presParOf" srcId="{B00EF268-99D9-134C-9607-2E33D517C61F}" destId="{998C2D47-81B8-6749-945D-36215DDE187C}" srcOrd="1" destOrd="0" presId="urn:microsoft.com/office/officeart/2005/8/layout/pyramid1"/>
    <dgm:cxn modelId="{ADEA3953-0F1C-F84E-89B1-69C0125A347C}" type="presParOf" srcId="{C07AA9A2-EAA4-C44E-B877-C1A9FFA97687}" destId="{7DFECE20-B42C-1447-9907-F7D5C0135B05}" srcOrd="3" destOrd="0" presId="urn:microsoft.com/office/officeart/2005/8/layout/pyramid1"/>
    <dgm:cxn modelId="{5848B74A-C828-7240-868B-EAB7B1B3052F}" type="presParOf" srcId="{7DFECE20-B42C-1447-9907-F7D5C0135B05}" destId="{F9FA0111-B710-784C-9648-3A1F875A85AF}" srcOrd="0" destOrd="0" presId="urn:microsoft.com/office/officeart/2005/8/layout/pyramid1"/>
    <dgm:cxn modelId="{7149B9A2-9B3D-924A-B836-144E5127C148}" type="presParOf" srcId="{7DFECE20-B42C-1447-9907-F7D5C0135B05}" destId="{72E2077C-0EB9-D44C-9ADE-D34E8712D6F5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FB4C442-D64A-43EA-ADAF-D0711CF42005}" type="doc">
      <dgm:prSet loTypeId="urn:microsoft.com/office/officeart/2005/8/layout/pyramid2" loCatId="list" qsTypeId="urn:microsoft.com/office/officeart/2005/8/quickstyle/simple1" qsCatId="simple" csTypeId="urn:microsoft.com/office/officeart/2005/8/colors/accent1_4" csCatId="accent1" phldr="1"/>
      <dgm:spPr/>
    </dgm:pt>
    <dgm:pt modelId="{5F69E3DC-0ED9-45B4-BDAA-BD0E37A5619A}">
      <dgm:prSet phldrT="[Текст]" custT="1"/>
      <dgm:spPr/>
      <dgm:t>
        <a:bodyPr/>
        <a:lstStyle/>
        <a:p>
          <a:r>
            <a:rPr lang="ru-RU" sz="1800" b="1" dirty="0" smtClean="0">
              <a:latin typeface="Arial" charset="0"/>
              <a:ea typeface="Arial" charset="0"/>
              <a:cs typeface="Arial" charset="0"/>
            </a:rPr>
            <a:t>Среда разработки</a:t>
          </a:r>
          <a:endParaRPr lang="ru-RU" sz="1800" b="1" dirty="0">
            <a:latin typeface="Arial" charset="0"/>
            <a:ea typeface="Arial" charset="0"/>
            <a:cs typeface="Arial" charset="0"/>
          </a:endParaRPr>
        </a:p>
      </dgm:t>
    </dgm:pt>
    <dgm:pt modelId="{CE95B888-C643-4746-AC36-3C3EA47456F1}" type="parTrans" cxnId="{80534A78-AF02-4827-9923-935EDD01657A}">
      <dgm:prSet/>
      <dgm:spPr/>
      <dgm:t>
        <a:bodyPr/>
        <a:lstStyle/>
        <a:p>
          <a:endParaRPr lang="ru-RU"/>
        </a:p>
      </dgm:t>
    </dgm:pt>
    <dgm:pt modelId="{161731C4-59FF-4D44-8BA8-C37694F1DA2F}" type="sibTrans" cxnId="{80534A78-AF02-4827-9923-935EDD01657A}">
      <dgm:prSet/>
      <dgm:spPr/>
      <dgm:t>
        <a:bodyPr/>
        <a:lstStyle/>
        <a:p>
          <a:endParaRPr lang="ru-RU"/>
        </a:p>
      </dgm:t>
    </dgm:pt>
    <dgm:pt modelId="{1BE393CB-8F27-4D73-8978-559046BFAD08}">
      <dgm:prSet custT="1"/>
      <dgm:spPr/>
      <dgm:t>
        <a:bodyPr/>
        <a:lstStyle/>
        <a:p>
          <a:r>
            <a:rPr lang="ru-RU" sz="1800" b="1" dirty="0" smtClean="0">
              <a:latin typeface="Arial" charset="0"/>
              <a:ea typeface="Arial" charset="0"/>
              <a:cs typeface="Arial" charset="0"/>
            </a:rPr>
            <a:t>Тестовый</a:t>
          </a:r>
          <a:r>
            <a:rPr lang="ru-RU" sz="1800" b="1" baseline="0" dirty="0" smtClean="0">
              <a:latin typeface="Arial" charset="0"/>
              <a:ea typeface="Arial" charset="0"/>
              <a:cs typeface="Arial" charset="0"/>
            </a:rPr>
            <a:t> </a:t>
          </a:r>
          <a:r>
            <a:rPr lang="ru-RU" sz="1800" b="1" dirty="0" err="1" smtClean="0">
              <a:latin typeface="Arial" charset="0"/>
              <a:ea typeface="Arial" charset="0"/>
              <a:cs typeface="Arial" charset="0"/>
            </a:rPr>
            <a:t>фреймворк</a:t>
          </a:r>
          <a:endParaRPr lang="ru-RU" sz="1800" b="1" dirty="0" smtClean="0">
            <a:latin typeface="Arial" charset="0"/>
            <a:ea typeface="Arial" charset="0"/>
            <a:cs typeface="Arial" charset="0"/>
          </a:endParaRPr>
        </a:p>
      </dgm:t>
    </dgm:pt>
    <dgm:pt modelId="{06839A79-626E-423B-99EC-C11ACCFCDAB2}" type="parTrans" cxnId="{34474A24-8712-4954-97DC-00A986939607}">
      <dgm:prSet/>
      <dgm:spPr/>
      <dgm:t>
        <a:bodyPr/>
        <a:lstStyle/>
        <a:p>
          <a:endParaRPr lang="ru-RU"/>
        </a:p>
      </dgm:t>
    </dgm:pt>
    <dgm:pt modelId="{3D773AE5-D94A-46CF-BF21-939C83F7B158}" type="sibTrans" cxnId="{34474A24-8712-4954-97DC-00A986939607}">
      <dgm:prSet/>
      <dgm:spPr/>
      <dgm:t>
        <a:bodyPr/>
        <a:lstStyle/>
        <a:p>
          <a:endParaRPr lang="ru-RU"/>
        </a:p>
      </dgm:t>
    </dgm:pt>
    <dgm:pt modelId="{CA7440C9-0FC9-4A31-84B1-81E372DCAA0B}">
      <dgm:prSet custT="1"/>
      <dgm:spPr/>
      <dgm:t>
        <a:bodyPr/>
        <a:lstStyle/>
        <a:p>
          <a:r>
            <a:rPr lang="ru-RU" sz="1800" b="1" dirty="0" smtClean="0">
              <a:latin typeface="Arial" charset="0"/>
              <a:ea typeface="Arial" charset="0"/>
              <a:cs typeface="Arial" charset="0"/>
            </a:rPr>
            <a:t>Интеграция в среду разработки</a:t>
          </a:r>
        </a:p>
      </dgm:t>
    </dgm:pt>
    <dgm:pt modelId="{DDBFA111-D922-409B-B3F0-05920A8FD888}" type="parTrans" cxnId="{0A280B4C-0204-46EB-AC88-DB42BABE70B6}">
      <dgm:prSet/>
      <dgm:spPr/>
      <dgm:t>
        <a:bodyPr/>
        <a:lstStyle/>
        <a:p>
          <a:endParaRPr lang="ru-RU"/>
        </a:p>
      </dgm:t>
    </dgm:pt>
    <dgm:pt modelId="{6FB9433E-43EC-4F9D-BBBC-D1E1047A6B68}" type="sibTrans" cxnId="{0A280B4C-0204-46EB-AC88-DB42BABE70B6}">
      <dgm:prSet/>
      <dgm:spPr/>
      <dgm:t>
        <a:bodyPr/>
        <a:lstStyle/>
        <a:p>
          <a:endParaRPr lang="ru-RU"/>
        </a:p>
      </dgm:t>
    </dgm:pt>
    <dgm:pt modelId="{031288E5-2694-460F-B7B4-7E5B50C2CBB4}">
      <dgm:prSet custT="1"/>
      <dgm:spPr/>
      <dgm:t>
        <a:bodyPr/>
        <a:lstStyle/>
        <a:p>
          <a:r>
            <a:rPr lang="ru-RU" sz="1800" b="1" dirty="0" smtClean="0">
              <a:latin typeface="Arial" charset="0"/>
              <a:ea typeface="Arial" charset="0"/>
              <a:cs typeface="Arial" charset="0"/>
            </a:rPr>
            <a:t>Сервер сборок</a:t>
          </a:r>
          <a:endParaRPr lang="en-US" sz="1800" b="1" dirty="0" smtClean="0">
            <a:latin typeface="Arial" charset="0"/>
            <a:ea typeface="Arial" charset="0"/>
            <a:cs typeface="Arial" charset="0"/>
          </a:endParaRPr>
        </a:p>
      </dgm:t>
    </dgm:pt>
    <dgm:pt modelId="{46FEDBF3-B3B0-44BB-A61A-65D6EA09D472}" type="parTrans" cxnId="{8FFAD1FA-78FB-44E5-81DE-5538253BB743}">
      <dgm:prSet/>
      <dgm:spPr/>
      <dgm:t>
        <a:bodyPr/>
        <a:lstStyle/>
        <a:p>
          <a:endParaRPr lang="ru-RU"/>
        </a:p>
      </dgm:t>
    </dgm:pt>
    <dgm:pt modelId="{266AF262-8330-48FD-97F7-1A951077EAD8}" type="sibTrans" cxnId="{8FFAD1FA-78FB-44E5-81DE-5538253BB743}">
      <dgm:prSet/>
      <dgm:spPr/>
      <dgm:t>
        <a:bodyPr/>
        <a:lstStyle/>
        <a:p>
          <a:endParaRPr lang="ru-RU"/>
        </a:p>
      </dgm:t>
    </dgm:pt>
    <dgm:pt modelId="{B9B8D4B1-348D-4459-9307-8439E8E72858}" type="pres">
      <dgm:prSet presAssocID="{FFB4C442-D64A-43EA-ADAF-D0711CF42005}" presName="compositeShape" presStyleCnt="0">
        <dgm:presLayoutVars>
          <dgm:dir/>
          <dgm:resizeHandles/>
        </dgm:presLayoutVars>
      </dgm:prSet>
      <dgm:spPr/>
    </dgm:pt>
    <dgm:pt modelId="{3C21B067-CFE1-49E2-8D2A-61926FE8CABD}" type="pres">
      <dgm:prSet presAssocID="{FFB4C442-D64A-43EA-ADAF-D0711CF42005}" presName="pyramid" presStyleLbl="node1" presStyleIdx="0" presStyleCnt="1"/>
      <dgm:spPr/>
    </dgm:pt>
    <dgm:pt modelId="{45E0043B-3BEE-4282-B93A-203F445DA614}" type="pres">
      <dgm:prSet presAssocID="{FFB4C442-D64A-43EA-ADAF-D0711CF42005}" presName="theList" presStyleCnt="0"/>
      <dgm:spPr/>
    </dgm:pt>
    <dgm:pt modelId="{61B19A05-5D98-4EAE-875A-6C62BC6934F0}" type="pres">
      <dgm:prSet presAssocID="{5F69E3DC-0ED9-45B4-BDAA-BD0E37A5619A}" presName="aNode" presStyleLbl="fgAcc1" presStyleIdx="0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0012804-2AF6-4EBF-BE8A-4E2AC5D1F5E3}" type="pres">
      <dgm:prSet presAssocID="{5F69E3DC-0ED9-45B4-BDAA-BD0E37A5619A}" presName="aSpace" presStyleCnt="0"/>
      <dgm:spPr/>
    </dgm:pt>
    <dgm:pt modelId="{A055DD5E-FA3D-4A7E-A15D-07B6C122FC18}" type="pres">
      <dgm:prSet presAssocID="{1BE393CB-8F27-4D73-8978-559046BFAD08}" presName="aNode" presStyleLbl="fgAcc1" presStyleIdx="1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D940F5C-003B-4E37-8FB2-D795549262D8}" type="pres">
      <dgm:prSet presAssocID="{1BE393CB-8F27-4D73-8978-559046BFAD08}" presName="aSpace" presStyleCnt="0"/>
      <dgm:spPr/>
    </dgm:pt>
    <dgm:pt modelId="{F4424571-1B69-40B0-BC50-AAD513E85914}" type="pres">
      <dgm:prSet presAssocID="{CA7440C9-0FC9-4A31-84B1-81E372DCAA0B}" presName="aNode" presStyleLbl="fgAcc1" presStyleIdx="2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ABF4997-05F5-4240-97D7-EB384BD7FB32}" type="pres">
      <dgm:prSet presAssocID="{CA7440C9-0FC9-4A31-84B1-81E372DCAA0B}" presName="aSpace" presStyleCnt="0"/>
      <dgm:spPr/>
    </dgm:pt>
    <dgm:pt modelId="{9091AEB6-DA61-45ED-BCDB-E9CBBA7C2729}" type="pres">
      <dgm:prSet presAssocID="{031288E5-2694-460F-B7B4-7E5B50C2CBB4}" presName="aNode" presStyleLbl="fgAcc1" presStyleIdx="3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C23E1DF-E5E9-47E2-9425-819EF861BCB2}" type="pres">
      <dgm:prSet presAssocID="{031288E5-2694-460F-B7B4-7E5B50C2CBB4}" presName="aSpace" presStyleCnt="0"/>
      <dgm:spPr/>
    </dgm:pt>
  </dgm:ptLst>
  <dgm:cxnLst>
    <dgm:cxn modelId="{103F9FB2-5B79-054F-A685-E01ACF2E1CC6}" type="presOf" srcId="{CA7440C9-0FC9-4A31-84B1-81E372DCAA0B}" destId="{F4424571-1B69-40B0-BC50-AAD513E85914}" srcOrd="0" destOrd="0" presId="urn:microsoft.com/office/officeart/2005/8/layout/pyramid2"/>
    <dgm:cxn modelId="{FAF69712-8BA3-7543-A159-464D87D6E093}" type="presOf" srcId="{1BE393CB-8F27-4D73-8978-559046BFAD08}" destId="{A055DD5E-FA3D-4A7E-A15D-07B6C122FC18}" srcOrd="0" destOrd="0" presId="urn:microsoft.com/office/officeart/2005/8/layout/pyramid2"/>
    <dgm:cxn modelId="{0A280B4C-0204-46EB-AC88-DB42BABE70B6}" srcId="{FFB4C442-D64A-43EA-ADAF-D0711CF42005}" destId="{CA7440C9-0FC9-4A31-84B1-81E372DCAA0B}" srcOrd="2" destOrd="0" parTransId="{DDBFA111-D922-409B-B3F0-05920A8FD888}" sibTransId="{6FB9433E-43EC-4F9D-BBBC-D1E1047A6B68}"/>
    <dgm:cxn modelId="{80534A78-AF02-4827-9923-935EDD01657A}" srcId="{FFB4C442-D64A-43EA-ADAF-D0711CF42005}" destId="{5F69E3DC-0ED9-45B4-BDAA-BD0E37A5619A}" srcOrd="0" destOrd="0" parTransId="{CE95B888-C643-4746-AC36-3C3EA47456F1}" sibTransId="{161731C4-59FF-4D44-8BA8-C37694F1DA2F}"/>
    <dgm:cxn modelId="{0FCAD428-5BAB-1743-BF93-8F268D8F64E5}" type="presOf" srcId="{031288E5-2694-460F-B7B4-7E5B50C2CBB4}" destId="{9091AEB6-DA61-45ED-BCDB-E9CBBA7C2729}" srcOrd="0" destOrd="0" presId="urn:microsoft.com/office/officeart/2005/8/layout/pyramid2"/>
    <dgm:cxn modelId="{DE0C6E52-78C6-6A4C-9E12-8083AE6A9536}" type="presOf" srcId="{5F69E3DC-0ED9-45B4-BDAA-BD0E37A5619A}" destId="{61B19A05-5D98-4EAE-875A-6C62BC6934F0}" srcOrd="0" destOrd="0" presId="urn:microsoft.com/office/officeart/2005/8/layout/pyramid2"/>
    <dgm:cxn modelId="{34474A24-8712-4954-97DC-00A986939607}" srcId="{FFB4C442-D64A-43EA-ADAF-D0711CF42005}" destId="{1BE393CB-8F27-4D73-8978-559046BFAD08}" srcOrd="1" destOrd="0" parTransId="{06839A79-626E-423B-99EC-C11ACCFCDAB2}" sibTransId="{3D773AE5-D94A-46CF-BF21-939C83F7B158}"/>
    <dgm:cxn modelId="{8FFAD1FA-78FB-44E5-81DE-5538253BB743}" srcId="{FFB4C442-D64A-43EA-ADAF-D0711CF42005}" destId="{031288E5-2694-460F-B7B4-7E5B50C2CBB4}" srcOrd="3" destOrd="0" parTransId="{46FEDBF3-B3B0-44BB-A61A-65D6EA09D472}" sibTransId="{266AF262-8330-48FD-97F7-1A951077EAD8}"/>
    <dgm:cxn modelId="{BD403322-8BFE-D448-8C06-B1585F8F5525}" type="presOf" srcId="{FFB4C442-D64A-43EA-ADAF-D0711CF42005}" destId="{B9B8D4B1-348D-4459-9307-8439E8E72858}" srcOrd="0" destOrd="0" presId="urn:microsoft.com/office/officeart/2005/8/layout/pyramid2"/>
    <dgm:cxn modelId="{83959B03-B589-DD49-8ED1-DA7ECAD34ED1}" type="presParOf" srcId="{B9B8D4B1-348D-4459-9307-8439E8E72858}" destId="{3C21B067-CFE1-49E2-8D2A-61926FE8CABD}" srcOrd="0" destOrd="0" presId="urn:microsoft.com/office/officeart/2005/8/layout/pyramid2"/>
    <dgm:cxn modelId="{C47582DB-B742-7E45-99D3-ADD7E22DF9BF}" type="presParOf" srcId="{B9B8D4B1-348D-4459-9307-8439E8E72858}" destId="{45E0043B-3BEE-4282-B93A-203F445DA614}" srcOrd="1" destOrd="0" presId="urn:microsoft.com/office/officeart/2005/8/layout/pyramid2"/>
    <dgm:cxn modelId="{2BF4DB07-97B9-AF45-A831-3A5CB447DD4C}" type="presParOf" srcId="{45E0043B-3BEE-4282-B93A-203F445DA614}" destId="{61B19A05-5D98-4EAE-875A-6C62BC6934F0}" srcOrd="0" destOrd="0" presId="urn:microsoft.com/office/officeart/2005/8/layout/pyramid2"/>
    <dgm:cxn modelId="{076BA835-9A5A-9944-BFBE-8704B4159E3B}" type="presParOf" srcId="{45E0043B-3BEE-4282-B93A-203F445DA614}" destId="{30012804-2AF6-4EBF-BE8A-4E2AC5D1F5E3}" srcOrd="1" destOrd="0" presId="urn:microsoft.com/office/officeart/2005/8/layout/pyramid2"/>
    <dgm:cxn modelId="{AC5B968B-B06E-8645-9189-2B24D97FD753}" type="presParOf" srcId="{45E0043B-3BEE-4282-B93A-203F445DA614}" destId="{A055DD5E-FA3D-4A7E-A15D-07B6C122FC18}" srcOrd="2" destOrd="0" presId="urn:microsoft.com/office/officeart/2005/8/layout/pyramid2"/>
    <dgm:cxn modelId="{0372E379-53E5-D244-8235-043A1608AE08}" type="presParOf" srcId="{45E0043B-3BEE-4282-B93A-203F445DA614}" destId="{1D940F5C-003B-4E37-8FB2-D795549262D8}" srcOrd="3" destOrd="0" presId="urn:microsoft.com/office/officeart/2005/8/layout/pyramid2"/>
    <dgm:cxn modelId="{CB83FDAA-3D98-CA45-ACCD-F1F4B2546D2F}" type="presParOf" srcId="{45E0043B-3BEE-4282-B93A-203F445DA614}" destId="{F4424571-1B69-40B0-BC50-AAD513E85914}" srcOrd="4" destOrd="0" presId="urn:microsoft.com/office/officeart/2005/8/layout/pyramid2"/>
    <dgm:cxn modelId="{814F2361-DD71-A446-8B20-F7FA1AEF0497}" type="presParOf" srcId="{45E0043B-3BEE-4282-B93A-203F445DA614}" destId="{AABF4997-05F5-4240-97D7-EB384BD7FB32}" srcOrd="5" destOrd="0" presId="urn:microsoft.com/office/officeart/2005/8/layout/pyramid2"/>
    <dgm:cxn modelId="{26B8990A-B551-7A48-9745-A9B859BF6302}" type="presParOf" srcId="{45E0043B-3BEE-4282-B93A-203F445DA614}" destId="{9091AEB6-DA61-45ED-BCDB-E9CBBA7C2729}" srcOrd="6" destOrd="0" presId="urn:microsoft.com/office/officeart/2005/8/layout/pyramid2"/>
    <dgm:cxn modelId="{86A799BD-0BF7-AE40-88E9-5E2016549D74}" type="presParOf" srcId="{45E0043B-3BEE-4282-B93A-203F445DA614}" destId="{9C23E1DF-E5E9-47E2-9425-819EF861BCB2}" srcOrd="7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EC0D869-C00E-46E4-852C-FAF56E700CEF}" type="doc">
      <dgm:prSet loTypeId="urn:microsoft.com/office/officeart/2005/8/layout/pyramid2" loCatId="list" qsTypeId="urn:microsoft.com/office/officeart/2005/8/quickstyle/3d1" qsCatId="3D" csTypeId="urn:microsoft.com/office/officeart/2005/8/colors/accent1_2" csCatId="accent1" phldr="1"/>
      <dgm:spPr/>
    </dgm:pt>
    <dgm:pt modelId="{358393A0-E33F-4A15-80E1-6D400A4F58E7}">
      <dgm:prSet phldrT="[Текст]" custT="1"/>
      <dgm:spPr/>
      <dgm:t>
        <a:bodyPr/>
        <a:lstStyle/>
        <a:p>
          <a:r>
            <a:rPr lang="en-US" sz="1800" b="1" dirty="0" smtClean="0">
              <a:latin typeface="Arial" charset="0"/>
              <a:ea typeface="Arial" charset="0"/>
              <a:cs typeface="Arial" charset="0"/>
            </a:rPr>
            <a:t>Visual Studio</a:t>
          </a:r>
          <a:endParaRPr lang="ru-RU" sz="1800" b="1" dirty="0">
            <a:latin typeface="Arial" charset="0"/>
            <a:ea typeface="Arial" charset="0"/>
            <a:cs typeface="Arial" charset="0"/>
          </a:endParaRPr>
        </a:p>
      </dgm:t>
    </dgm:pt>
    <dgm:pt modelId="{F5E2104B-50B2-4AF5-A72C-BB2C0CCC798A}" type="parTrans" cxnId="{89E7F092-8D36-4A93-B05A-1CA4170F754F}">
      <dgm:prSet/>
      <dgm:spPr/>
      <dgm:t>
        <a:bodyPr/>
        <a:lstStyle/>
        <a:p>
          <a:endParaRPr lang="ru-RU"/>
        </a:p>
      </dgm:t>
    </dgm:pt>
    <dgm:pt modelId="{1F6DF64A-B374-4AD2-8326-0F7525C9AAE9}" type="sibTrans" cxnId="{89E7F092-8D36-4A93-B05A-1CA4170F754F}">
      <dgm:prSet/>
      <dgm:spPr/>
      <dgm:t>
        <a:bodyPr/>
        <a:lstStyle/>
        <a:p>
          <a:endParaRPr lang="ru-RU"/>
        </a:p>
      </dgm:t>
    </dgm:pt>
    <dgm:pt modelId="{88B63465-968A-4F14-9383-D626CE45EA12}">
      <dgm:prSet custT="1"/>
      <dgm:spPr/>
      <dgm:t>
        <a:bodyPr/>
        <a:lstStyle/>
        <a:p>
          <a:r>
            <a:rPr lang="en-US" sz="1800" b="1" dirty="0" smtClean="0">
              <a:latin typeface="Arial" charset="0"/>
              <a:ea typeface="Arial" charset="0"/>
              <a:cs typeface="Arial" charset="0"/>
            </a:rPr>
            <a:t>MS Unit Testing Framework </a:t>
          </a:r>
          <a:endParaRPr lang="ru-RU" sz="1800" b="1" dirty="0" smtClean="0">
            <a:latin typeface="Arial" charset="0"/>
            <a:ea typeface="Arial" charset="0"/>
            <a:cs typeface="Arial" charset="0"/>
          </a:endParaRPr>
        </a:p>
      </dgm:t>
    </dgm:pt>
    <dgm:pt modelId="{696539D4-A11D-479B-AB7C-96563CF86556}" type="parTrans" cxnId="{ADD6E07E-2D21-4B48-83CD-F63DC0C56CEA}">
      <dgm:prSet/>
      <dgm:spPr/>
      <dgm:t>
        <a:bodyPr/>
        <a:lstStyle/>
        <a:p>
          <a:endParaRPr lang="ru-RU"/>
        </a:p>
      </dgm:t>
    </dgm:pt>
    <dgm:pt modelId="{51DD3DA1-F540-45C8-86F1-E1ECED434C53}" type="sibTrans" cxnId="{ADD6E07E-2D21-4B48-83CD-F63DC0C56CEA}">
      <dgm:prSet/>
      <dgm:spPr/>
      <dgm:t>
        <a:bodyPr/>
        <a:lstStyle/>
        <a:p>
          <a:endParaRPr lang="ru-RU"/>
        </a:p>
      </dgm:t>
    </dgm:pt>
    <dgm:pt modelId="{CD7F4A60-2F92-4099-B4A6-15D20FB96678}">
      <dgm:prSet custT="1"/>
      <dgm:spPr/>
      <dgm:t>
        <a:bodyPr/>
        <a:lstStyle/>
        <a:p>
          <a:r>
            <a:rPr lang="en-US" sz="1800" b="1" dirty="0" smtClean="0">
              <a:latin typeface="Arial" charset="0"/>
              <a:ea typeface="Arial" charset="0"/>
              <a:cs typeface="Arial" charset="0"/>
            </a:rPr>
            <a:t>Team Foundation Server</a:t>
          </a:r>
          <a:endParaRPr lang="ru-RU" sz="1800" b="1" dirty="0" smtClean="0">
            <a:latin typeface="Arial" charset="0"/>
            <a:ea typeface="Arial" charset="0"/>
            <a:cs typeface="Arial" charset="0"/>
          </a:endParaRPr>
        </a:p>
      </dgm:t>
    </dgm:pt>
    <dgm:pt modelId="{99D8DE4B-9C36-4F82-B443-7914F1F16CF9}" type="parTrans" cxnId="{7CA620FF-3598-4982-9370-EBD583AD4F3E}">
      <dgm:prSet/>
      <dgm:spPr/>
      <dgm:t>
        <a:bodyPr/>
        <a:lstStyle/>
        <a:p>
          <a:endParaRPr lang="ru-RU"/>
        </a:p>
      </dgm:t>
    </dgm:pt>
    <dgm:pt modelId="{CDB11084-A6D6-4D09-8279-F779182A5BA5}" type="sibTrans" cxnId="{7CA620FF-3598-4982-9370-EBD583AD4F3E}">
      <dgm:prSet/>
      <dgm:spPr/>
      <dgm:t>
        <a:bodyPr/>
        <a:lstStyle/>
        <a:p>
          <a:endParaRPr lang="ru-RU"/>
        </a:p>
      </dgm:t>
    </dgm:pt>
    <dgm:pt modelId="{3215BE87-E690-4463-9A3E-357719AA86AD}" type="pres">
      <dgm:prSet presAssocID="{5EC0D869-C00E-46E4-852C-FAF56E700CEF}" presName="compositeShape" presStyleCnt="0">
        <dgm:presLayoutVars>
          <dgm:dir/>
          <dgm:resizeHandles/>
        </dgm:presLayoutVars>
      </dgm:prSet>
      <dgm:spPr/>
    </dgm:pt>
    <dgm:pt modelId="{EB4A115F-06D7-4EBF-94C9-1A819272B438}" type="pres">
      <dgm:prSet presAssocID="{5EC0D869-C00E-46E4-852C-FAF56E700CEF}" presName="pyramid" presStyleLbl="node1" presStyleIdx="0" presStyleCnt="1"/>
      <dgm:spPr/>
    </dgm:pt>
    <dgm:pt modelId="{14BADD17-78CC-43D3-8AAB-EDE48B5F7B49}" type="pres">
      <dgm:prSet presAssocID="{5EC0D869-C00E-46E4-852C-FAF56E700CEF}" presName="theList" presStyleCnt="0"/>
      <dgm:spPr/>
    </dgm:pt>
    <dgm:pt modelId="{B80D9A8C-33BB-49E6-B112-5A6AC017CEAD}" type="pres">
      <dgm:prSet presAssocID="{358393A0-E33F-4A15-80E1-6D400A4F58E7}" presName="aNode" presStyleLbl="fgAcc1" presStyleIdx="0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3CE0C6B-6E3E-4435-B5B2-924ADED63AD7}" type="pres">
      <dgm:prSet presAssocID="{358393A0-E33F-4A15-80E1-6D400A4F58E7}" presName="aSpace" presStyleCnt="0"/>
      <dgm:spPr/>
    </dgm:pt>
    <dgm:pt modelId="{F5C6B66C-2DEF-4950-8BD8-56F933D551E5}" type="pres">
      <dgm:prSet presAssocID="{88B63465-968A-4F14-9383-D626CE45EA12}" presName="aNode" presStyleLbl="fgAcc1" presStyleIdx="1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046DA1D-0E30-4AD6-9181-A5F5E2FA6BFD}" type="pres">
      <dgm:prSet presAssocID="{88B63465-968A-4F14-9383-D626CE45EA12}" presName="aSpace" presStyleCnt="0"/>
      <dgm:spPr/>
    </dgm:pt>
    <dgm:pt modelId="{9A10088B-6693-43A1-91B2-F2464DCB7986}" type="pres">
      <dgm:prSet presAssocID="{CD7F4A60-2F92-4099-B4A6-15D20FB96678}" presName="aNode" presStyleLbl="fgAcc1" presStyleIdx="2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5339F2A-E92D-4452-8A69-F6F635D483EF}" type="pres">
      <dgm:prSet presAssocID="{CD7F4A60-2F92-4099-B4A6-15D20FB96678}" presName="aSpace" presStyleCnt="0"/>
      <dgm:spPr/>
    </dgm:pt>
  </dgm:ptLst>
  <dgm:cxnLst>
    <dgm:cxn modelId="{89E7F092-8D36-4A93-B05A-1CA4170F754F}" srcId="{5EC0D869-C00E-46E4-852C-FAF56E700CEF}" destId="{358393A0-E33F-4A15-80E1-6D400A4F58E7}" srcOrd="0" destOrd="0" parTransId="{F5E2104B-50B2-4AF5-A72C-BB2C0CCC798A}" sibTransId="{1F6DF64A-B374-4AD2-8326-0F7525C9AAE9}"/>
    <dgm:cxn modelId="{ADD6E07E-2D21-4B48-83CD-F63DC0C56CEA}" srcId="{5EC0D869-C00E-46E4-852C-FAF56E700CEF}" destId="{88B63465-968A-4F14-9383-D626CE45EA12}" srcOrd="1" destOrd="0" parTransId="{696539D4-A11D-479B-AB7C-96563CF86556}" sibTransId="{51DD3DA1-F540-45C8-86F1-E1ECED434C53}"/>
    <dgm:cxn modelId="{11C7E6A3-969B-E34E-9390-338909A654C1}" type="presOf" srcId="{88B63465-968A-4F14-9383-D626CE45EA12}" destId="{F5C6B66C-2DEF-4950-8BD8-56F933D551E5}" srcOrd="0" destOrd="0" presId="urn:microsoft.com/office/officeart/2005/8/layout/pyramid2"/>
    <dgm:cxn modelId="{D8D904CC-04DD-6445-94D8-3B236C54CA99}" type="presOf" srcId="{358393A0-E33F-4A15-80E1-6D400A4F58E7}" destId="{B80D9A8C-33BB-49E6-B112-5A6AC017CEAD}" srcOrd="0" destOrd="0" presId="urn:microsoft.com/office/officeart/2005/8/layout/pyramid2"/>
    <dgm:cxn modelId="{8D324BA4-2B5F-E84B-A997-ACF6ACD4EB69}" type="presOf" srcId="{5EC0D869-C00E-46E4-852C-FAF56E700CEF}" destId="{3215BE87-E690-4463-9A3E-357719AA86AD}" srcOrd="0" destOrd="0" presId="urn:microsoft.com/office/officeart/2005/8/layout/pyramid2"/>
    <dgm:cxn modelId="{7CA620FF-3598-4982-9370-EBD583AD4F3E}" srcId="{5EC0D869-C00E-46E4-852C-FAF56E700CEF}" destId="{CD7F4A60-2F92-4099-B4A6-15D20FB96678}" srcOrd="2" destOrd="0" parTransId="{99D8DE4B-9C36-4F82-B443-7914F1F16CF9}" sibTransId="{CDB11084-A6D6-4D09-8279-F779182A5BA5}"/>
    <dgm:cxn modelId="{65FED11F-3F78-4E43-B3C1-48656B8F18E5}" type="presOf" srcId="{CD7F4A60-2F92-4099-B4A6-15D20FB96678}" destId="{9A10088B-6693-43A1-91B2-F2464DCB7986}" srcOrd="0" destOrd="0" presId="urn:microsoft.com/office/officeart/2005/8/layout/pyramid2"/>
    <dgm:cxn modelId="{C4499C16-BEFC-FB45-8DCA-AC3F06E4E063}" type="presParOf" srcId="{3215BE87-E690-4463-9A3E-357719AA86AD}" destId="{EB4A115F-06D7-4EBF-94C9-1A819272B438}" srcOrd="0" destOrd="0" presId="urn:microsoft.com/office/officeart/2005/8/layout/pyramid2"/>
    <dgm:cxn modelId="{B89178D6-8975-9D49-8648-F2FD30182686}" type="presParOf" srcId="{3215BE87-E690-4463-9A3E-357719AA86AD}" destId="{14BADD17-78CC-43D3-8AAB-EDE48B5F7B49}" srcOrd="1" destOrd="0" presId="urn:microsoft.com/office/officeart/2005/8/layout/pyramid2"/>
    <dgm:cxn modelId="{6833272F-96FB-894B-845C-81A8A77864C9}" type="presParOf" srcId="{14BADD17-78CC-43D3-8AAB-EDE48B5F7B49}" destId="{B80D9A8C-33BB-49E6-B112-5A6AC017CEAD}" srcOrd="0" destOrd="0" presId="urn:microsoft.com/office/officeart/2005/8/layout/pyramid2"/>
    <dgm:cxn modelId="{EE9EF16D-8027-794B-BDE3-190CF5B058D7}" type="presParOf" srcId="{14BADD17-78CC-43D3-8AAB-EDE48B5F7B49}" destId="{13CE0C6B-6E3E-4435-B5B2-924ADED63AD7}" srcOrd="1" destOrd="0" presId="urn:microsoft.com/office/officeart/2005/8/layout/pyramid2"/>
    <dgm:cxn modelId="{91F95E93-DB5A-8241-BC79-21F2217E4963}" type="presParOf" srcId="{14BADD17-78CC-43D3-8AAB-EDE48B5F7B49}" destId="{F5C6B66C-2DEF-4950-8BD8-56F933D551E5}" srcOrd="2" destOrd="0" presId="urn:microsoft.com/office/officeart/2005/8/layout/pyramid2"/>
    <dgm:cxn modelId="{8637E6B8-014F-594D-B629-F28BA7D000CC}" type="presParOf" srcId="{14BADD17-78CC-43D3-8AAB-EDE48B5F7B49}" destId="{9046DA1D-0E30-4AD6-9181-A5F5E2FA6BFD}" srcOrd="3" destOrd="0" presId="urn:microsoft.com/office/officeart/2005/8/layout/pyramid2"/>
    <dgm:cxn modelId="{FD94367D-08FB-B84A-87A4-641335112E42}" type="presParOf" srcId="{14BADD17-78CC-43D3-8AAB-EDE48B5F7B49}" destId="{9A10088B-6693-43A1-91B2-F2464DCB7986}" srcOrd="4" destOrd="0" presId="urn:microsoft.com/office/officeart/2005/8/layout/pyramid2"/>
    <dgm:cxn modelId="{3046CBA9-A0C4-9A4D-BF3D-673BBE65C476}" type="presParOf" srcId="{14BADD17-78CC-43D3-8AAB-EDE48B5F7B49}" destId="{45339F2A-E92D-4452-8A69-F6F635D483EF}" srcOrd="5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CEADFC-51A2-F64E-8D48-D881F5C6C631}">
      <dsp:nvSpPr>
        <dsp:cNvPr id="0" name=""/>
        <dsp:cNvSpPr/>
      </dsp:nvSpPr>
      <dsp:spPr>
        <a:xfrm>
          <a:off x="2256110" y="0"/>
          <a:ext cx="1968498" cy="1458167"/>
        </a:xfrm>
        <a:prstGeom prst="trapezoid">
          <a:avLst>
            <a:gd name="adj" fmla="val 6749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b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Manual 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tests</a:t>
          </a:r>
          <a:endParaRPr lang="en-US" sz="2000" b="1" kern="1200" dirty="0"/>
        </a:p>
      </dsp:txBody>
      <dsp:txXfrm>
        <a:off x="2256110" y="0"/>
        <a:ext cx="1968498" cy="1458167"/>
      </dsp:txXfrm>
    </dsp:sp>
    <dsp:sp modelId="{D020DD21-4D61-CA48-90CB-32EB77AEEEC5}">
      <dsp:nvSpPr>
        <dsp:cNvPr id="0" name=""/>
        <dsp:cNvSpPr/>
      </dsp:nvSpPr>
      <dsp:spPr>
        <a:xfrm>
          <a:off x="1604421" y="1458167"/>
          <a:ext cx="3271877" cy="965479"/>
        </a:xfrm>
        <a:prstGeom prst="trapezoid">
          <a:avLst>
            <a:gd name="adj" fmla="val 6749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/>
            <a:t>Acceptance tests</a:t>
          </a:r>
          <a:endParaRPr lang="en-US" sz="2400" b="1" kern="1200" dirty="0"/>
        </a:p>
      </dsp:txBody>
      <dsp:txXfrm>
        <a:off x="2176999" y="1458167"/>
        <a:ext cx="2126720" cy="965479"/>
      </dsp:txXfrm>
    </dsp:sp>
    <dsp:sp modelId="{37FBCA41-9BE5-714E-AC97-430E7381AF92}">
      <dsp:nvSpPr>
        <dsp:cNvPr id="0" name=""/>
        <dsp:cNvSpPr/>
      </dsp:nvSpPr>
      <dsp:spPr>
        <a:xfrm>
          <a:off x="1027597" y="2423646"/>
          <a:ext cx="4425524" cy="854565"/>
        </a:xfrm>
        <a:prstGeom prst="trapezoid">
          <a:avLst>
            <a:gd name="adj" fmla="val 6749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b="1" kern="1200" dirty="0" smtClean="0"/>
            <a:t>Integration</a:t>
          </a:r>
          <a:r>
            <a:rPr lang="en-US" sz="3000" b="1" kern="1200" baseline="0" dirty="0" smtClean="0"/>
            <a:t> tests</a:t>
          </a:r>
          <a:endParaRPr lang="en-US" sz="3000" b="1" kern="1200" dirty="0"/>
        </a:p>
      </dsp:txBody>
      <dsp:txXfrm>
        <a:off x="1802064" y="2423646"/>
        <a:ext cx="2876590" cy="854565"/>
      </dsp:txXfrm>
    </dsp:sp>
    <dsp:sp modelId="{F9FA0111-B710-784C-9648-3A1F875A85AF}">
      <dsp:nvSpPr>
        <dsp:cNvPr id="0" name=""/>
        <dsp:cNvSpPr/>
      </dsp:nvSpPr>
      <dsp:spPr>
        <a:xfrm>
          <a:off x="0" y="3278211"/>
          <a:ext cx="6480720" cy="1522388"/>
        </a:xfrm>
        <a:prstGeom prst="trapezoid">
          <a:avLst>
            <a:gd name="adj" fmla="val 6749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Unit tests</a:t>
          </a:r>
          <a:endParaRPr lang="en-US" sz="6500" kern="1200" dirty="0"/>
        </a:p>
      </dsp:txBody>
      <dsp:txXfrm>
        <a:off x="1134125" y="3278211"/>
        <a:ext cx="4212468" cy="152238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21B067-CFE1-49E2-8D2A-61926FE8CABD}">
      <dsp:nvSpPr>
        <dsp:cNvPr id="0" name=""/>
        <dsp:cNvSpPr/>
      </dsp:nvSpPr>
      <dsp:spPr>
        <a:xfrm>
          <a:off x="897254" y="0"/>
          <a:ext cx="4800600" cy="4800600"/>
        </a:xfrm>
        <a:prstGeom prst="triangle">
          <a:avLst/>
        </a:prstGeom>
        <a:solidFill>
          <a:schemeClr val="accent1">
            <a:shade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B19A05-5D98-4EAE-875A-6C62BC6934F0}">
      <dsp:nvSpPr>
        <dsp:cNvPr id="0" name=""/>
        <dsp:cNvSpPr/>
      </dsp:nvSpPr>
      <dsp:spPr>
        <a:xfrm>
          <a:off x="3297554" y="480528"/>
          <a:ext cx="3120390" cy="853231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1" kern="1200" dirty="0" smtClean="0">
              <a:latin typeface="Arial" charset="0"/>
              <a:ea typeface="Arial" charset="0"/>
              <a:cs typeface="Arial" charset="0"/>
            </a:rPr>
            <a:t>Среда разработки</a:t>
          </a:r>
          <a:endParaRPr lang="ru-RU" sz="1800" b="1" kern="1200" dirty="0">
            <a:latin typeface="Arial" charset="0"/>
            <a:ea typeface="Arial" charset="0"/>
            <a:cs typeface="Arial" charset="0"/>
          </a:endParaRPr>
        </a:p>
      </dsp:txBody>
      <dsp:txXfrm>
        <a:off x="3339205" y="522179"/>
        <a:ext cx="3037088" cy="769929"/>
      </dsp:txXfrm>
    </dsp:sp>
    <dsp:sp modelId="{A055DD5E-FA3D-4A7E-A15D-07B6C122FC18}">
      <dsp:nvSpPr>
        <dsp:cNvPr id="0" name=""/>
        <dsp:cNvSpPr/>
      </dsp:nvSpPr>
      <dsp:spPr>
        <a:xfrm>
          <a:off x="3297554" y="1440414"/>
          <a:ext cx="3120390" cy="853231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50000"/>
              <a:hueOff val="180718"/>
              <a:satOff val="-3780"/>
              <a:lumOff val="2103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1" kern="1200" dirty="0" smtClean="0">
              <a:latin typeface="Arial" charset="0"/>
              <a:ea typeface="Arial" charset="0"/>
              <a:cs typeface="Arial" charset="0"/>
            </a:rPr>
            <a:t>Тестовый</a:t>
          </a:r>
          <a:r>
            <a:rPr lang="ru-RU" sz="1800" b="1" kern="1200" baseline="0" dirty="0" smtClean="0">
              <a:latin typeface="Arial" charset="0"/>
              <a:ea typeface="Arial" charset="0"/>
              <a:cs typeface="Arial" charset="0"/>
            </a:rPr>
            <a:t> </a:t>
          </a:r>
          <a:r>
            <a:rPr lang="ru-RU" sz="1800" b="1" kern="1200" dirty="0" err="1" smtClean="0">
              <a:latin typeface="Arial" charset="0"/>
              <a:ea typeface="Arial" charset="0"/>
              <a:cs typeface="Arial" charset="0"/>
            </a:rPr>
            <a:t>фреймворк</a:t>
          </a:r>
          <a:endParaRPr lang="ru-RU" sz="1800" b="1" kern="1200" dirty="0" smtClean="0">
            <a:latin typeface="Arial" charset="0"/>
            <a:ea typeface="Arial" charset="0"/>
            <a:cs typeface="Arial" charset="0"/>
          </a:endParaRPr>
        </a:p>
      </dsp:txBody>
      <dsp:txXfrm>
        <a:off x="3339205" y="1482065"/>
        <a:ext cx="3037088" cy="769929"/>
      </dsp:txXfrm>
    </dsp:sp>
    <dsp:sp modelId="{F4424571-1B69-40B0-BC50-AAD513E85914}">
      <dsp:nvSpPr>
        <dsp:cNvPr id="0" name=""/>
        <dsp:cNvSpPr/>
      </dsp:nvSpPr>
      <dsp:spPr>
        <a:xfrm>
          <a:off x="3297554" y="2400300"/>
          <a:ext cx="3120390" cy="853231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50000"/>
              <a:hueOff val="361436"/>
              <a:satOff val="-7560"/>
              <a:lumOff val="4206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1" kern="1200" dirty="0" smtClean="0">
              <a:latin typeface="Arial" charset="0"/>
              <a:ea typeface="Arial" charset="0"/>
              <a:cs typeface="Arial" charset="0"/>
            </a:rPr>
            <a:t>Интеграция в среду разработки</a:t>
          </a:r>
        </a:p>
      </dsp:txBody>
      <dsp:txXfrm>
        <a:off x="3339205" y="2441951"/>
        <a:ext cx="3037088" cy="769929"/>
      </dsp:txXfrm>
    </dsp:sp>
    <dsp:sp modelId="{9091AEB6-DA61-45ED-BCDB-E9CBBA7C2729}">
      <dsp:nvSpPr>
        <dsp:cNvPr id="0" name=""/>
        <dsp:cNvSpPr/>
      </dsp:nvSpPr>
      <dsp:spPr>
        <a:xfrm>
          <a:off x="3297554" y="3360185"/>
          <a:ext cx="3120390" cy="853231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50000"/>
              <a:hueOff val="180718"/>
              <a:satOff val="-3780"/>
              <a:lumOff val="2103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1" kern="1200" dirty="0" smtClean="0">
              <a:latin typeface="Arial" charset="0"/>
              <a:ea typeface="Arial" charset="0"/>
              <a:cs typeface="Arial" charset="0"/>
            </a:rPr>
            <a:t>Сервер сборок</a:t>
          </a:r>
          <a:endParaRPr lang="en-US" sz="1800" b="1" kern="1200" dirty="0" smtClean="0">
            <a:latin typeface="Arial" charset="0"/>
            <a:ea typeface="Arial" charset="0"/>
            <a:cs typeface="Arial" charset="0"/>
          </a:endParaRPr>
        </a:p>
      </dsp:txBody>
      <dsp:txXfrm>
        <a:off x="3339205" y="3401836"/>
        <a:ext cx="3037088" cy="76992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4A115F-06D7-4EBF-94C9-1A819272B438}">
      <dsp:nvSpPr>
        <dsp:cNvPr id="0" name=""/>
        <dsp:cNvSpPr/>
      </dsp:nvSpPr>
      <dsp:spPr>
        <a:xfrm>
          <a:off x="897254" y="0"/>
          <a:ext cx="4800600" cy="4800600"/>
        </a:xfrm>
        <a:prstGeom prst="triangl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80D9A8C-33BB-49E6-B112-5A6AC017CEAD}">
      <dsp:nvSpPr>
        <dsp:cNvPr id="0" name=""/>
        <dsp:cNvSpPr/>
      </dsp:nvSpPr>
      <dsp:spPr>
        <a:xfrm>
          <a:off x="3297554" y="482638"/>
          <a:ext cx="3120390" cy="1136392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Arial" charset="0"/>
              <a:ea typeface="Arial" charset="0"/>
              <a:cs typeface="Arial" charset="0"/>
            </a:rPr>
            <a:t>Visual Studio</a:t>
          </a:r>
          <a:endParaRPr lang="ru-RU" sz="1800" b="1" kern="1200" dirty="0">
            <a:latin typeface="Arial" charset="0"/>
            <a:ea typeface="Arial" charset="0"/>
            <a:cs typeface="Arial" charset="0"/>
          </a:endParaRPr>
        </a:p>
      </dsp:txBody>
      <dsp:txXfrm>
        <a:off x="3353028" y="538112"/>
        <a:ext cx="3009442" cy="1025444"/>
      </dsp:txXfrm>
    </dsp:sp>
    <dsp:sp modelId="{F5C6B66C-2DEF-4950-8BD8-56F933D551E5}">
      <dsp:nvSpPr>
        <dsp:cNvPr id="0" name=""/>
        <dsp:cNvSpPr/>
      </dsp:nvSpPr>
      <dsp:spPr>
        <a:xfrm>
          <a:off x="3297554" y="1761079"/>
          <a:ext cx="3120390" cy="1136392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Arial" charset="0"/>
              <a:ea typeface="Arial" charset="0"/>
              <a:cs typeface="Arial" charset="0"/>
            </a:rPr>
            <a:t>MS Unit Testing Framework </a:t>
          </a:r>
          <a:endParaRPr lang="ru-RU" sz="1800" b="1" kern="1200" dirty="0" smtClean="0">
            <a:latin typeface="Arial" charset="0"/>
            <a:ea typeface="Arial" charset="0"/>
            <a:cs typeface="Arial" charset="0"/>
          </a:endParaRPr>
        </a:p>
      </dsp:txBody>
      <dsp:txXfrm>
        <a:off x="3353028" y="1816553"/>
        <a:ext cx="3009442" cy="1025444"/>
      </dsp:txXfrm>
    </dsp:sp>
    <dsp:sp modelId="{9A10088B-6693-43A1-91B2-F2464DCB7986}">
      <dsp:nvSpPr>
        <dsp:cNvPr id="0" name=""/>
        <dsp:cNvSpPr/>
      </dsp:nvSpPr>
      <dsp:spPr>
        <a:xfrm>
          <a:off x="3297554" y="3039520"/>
          <a:ext cx="3120390" cy="1136392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Arial" charset="0"/>
              <a:ea typeface="Arial" charset="0"/>
              <a:cs typeface="Arial" charset="0"/>
            </a:rPr>
            <a:t>Team Foundation Server</a:t>
          </a:r>
          <a:endParaRPr lang="ru-RU" sz="1800" b="1" kern="1200" dirty="0" smtClean="0">
            <a:latin typeface="Arial" charset="0"/>
            <a:ea typeface="Arial" charset="0"/>
            <a:cs typeface="Arial" charset="0"/>
          </a:endParaRPr>
        </a:p>
      </dsp:txBody>
      <dsp:txXfrm>
        <a:off x="3353028" y="3094994"/>
        <a:ext cx="3009442" cy="10254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.jpg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F1ABD1-0DEA-486D-A02C-CE0FB6B3BAA0}" type="datetimeFigureOut">
              <a:rPr lang="en-US" smtClean="0"/>
              <a:t>7/5/16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63051B-C6B5-44E2-8544-AD0AA6F1BBAF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152400" y="124206"/>
            <a:ext cx="1600200" cy="485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3680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jpg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52AF87-3238-4C07-840E-74A8A3502943}" type="datetimeFigureOut">
              <a:rPr lang="en-US" smtClean="0"/>
              <a:t>7/5/16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D34B46-4A0F-491A-A398-B220DCB32F65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152400" y="124206"/>
            <a:ext cx="1600200" cy="485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493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Relationship Id="rId3" Type="http://schemas.openxmlformats.org/officeDocument/2006/relationships/hyperlink" Target="http://www.rhyous.com/2012/03/17/unit-test-best-practices-and-guidelines/" TargetMode="Externa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xunitpatterns.com/" TargetMode="External"/><Relationship Id="rId4" Type="http://schemas.openxmlformats.org/officeDocument/2006/relationships/hyperlink" Target="http://martinfowler.com/articles/mocksArentStubs.html" TargetMode="External"/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sergeyteplyakov.blogspot.com.by</a:t>
            </a:r>
            <a:r>
              <a:rPr lang="en-US" dirty="0" smtClean="0"/>
              <a:t>/2013/05/blog-</a:t>
            </a:r>
            <a:r>
              <a:rPr lang="en-US" smtClean="0"/>
              <a:t>post.html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D34B46-4A0F-491A-A398-B220DCB32F6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4867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 организации модульных тестов обычно придерживаются определенного соответствия имен между тестируемым и тестирующим кодами</a:t>
            </a:r>
            <a:r>
              <a:rPr lang="ru-RU" dirty="0" smtClean="0">
                <a:effectLst/>
              </a:rPr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D34B46-4A0F-491A-A398-B220DCB32F6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8000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 такого способа именования есть дополнительный сайд-эффект. Вы сможете использовать паттерн *.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Tests.dll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для запуска тестов на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билд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-сервере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Такая запись понятна без объяснений. Это спецификация к вашему коду.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D34B46-4A0F-491A-A398-B220DCB32F6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5199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Permanent Link to Unit Test Best Practices and Guidelines"/>
              </a:rPr>
              <a:t>Unit Test Best Practices and Guidelines</a:t>
            </a:r>
            <a:r>
              <a:rPr lang="ru-RU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http://</a:t>
            </a:r>
            <a:r>
              <a:rPr lang="en-US" sz="1200" b="1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www.rhyous.com</a:t>
            </a:r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/2012/03/17/unit-test-best-practices-and-guidelines/</a:t>
            </a:r>
            <a:r>
              <a:rPr lang="ru-RU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D34B46-4A0F-491A-A398-B220DCB32F6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4186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D34B46-4A0F-491A-A398-B220DCB32F6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5023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Mars Climate Orbiter 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D34B46-4A0F-491A-A398-B220DCB32F6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9529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www.rhyous.com</a:t>
            </a:r>
            <a:r>
              <a:rPr lang="en-US" dirty="0" smtClean="0"/>
              <a:t>/programming-development/</a:t>
            </a:r>
            <a:r>
              <a:rPr lang="en-US" dirty="0" err="1" smtClean="0"/>
              <a:t>csharp</a:t>
            </a:r>
            <a:r>
              <a:rPr lang="en-US" dirty="0" smtClean="0"/>
              <a:t>-unit-test-tutorial/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D34B46-4A0F-491A-A398-B220DCB32F6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1077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Fakes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stubs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&amp;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mocks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Мы переписали класс и теперь можем подсунуть контроллеру другие реализации зависимостей, которые не станут лезть в базу, смотреть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конфиги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 т.д. Словом, будут делать только то, что от них требуется. Разделяем и властвуем. Настоящие реализации мы должны протестировать отдельно в своих собственных тестовых классах. Сейчас мы тестируем только контроллер.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D34B46-4A0F-491A-A398-B220DCB32F65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0030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Fakes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stubs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&amp;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mocks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Мы переписали класс и теперь можем подсунуть контроллеру другие реализации зависимостей, которые не станут лезть в базу, смотреть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конфиги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 т.д. Словом, будут делать только то, что от них требуется. Разделяем и властвуем. Настоящие реализации мы должны протестировать отдельно в своих собственных тестовых классах. Сейчас мы тестируем только контроллер.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D34B46-4A0F-491A-A398-B220DCB32F65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124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— </a:t>
            </a:r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dummy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который обычно передается в тестируемый класс в качестве параметра, но не имеет поведения, с ним ничего не происходит, никакие методы не вызываются. Примером таких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dummy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-объектов являются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(),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null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«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Ignored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String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» и т.д.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— </a:t>
            </a:r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stub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(заглушка), используется для получения данных из внешней зависимости, подменяя её. При этом игнорирует все данные, могущие поступать из тестируемого объекта в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stub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Один из самых популярных видов тестовых объектов. Тестируемый объект использует чтение из конфигурационного файла? Передаем ему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ConfigFileStub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возвращающий тестовые строки конфигурации для избавления зависимости на файловую систему.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— </a:t>
            </a:r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spy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(тестовый шпион), используется для тестов взаимодействия, основной функцией является запись данных и вызовов, поступающих из тестируемого объекта для последующей проверки корректности вызова зависимого объекта. Позволяет проверить логику именно нашего тестируемого объекта, без проверок зависимых объектов.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— </a:t>
            </a:r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mock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(мок-объект), очень похож на тестовый шпион, однако не записывает последовательность вызовов с переданными параметрами для последующей проверки, а может сам выкидывать исключения при некорректно переданных данных. Т.е. именно мок-объект проверяет корректность поведения тестируемого объекта.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— </a:t>
            </a:r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fake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(фальшивый объект), используется в основном чтобы запускать (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незапускаемые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тесты (быстрее) и ускорения их работы. Эдакая замена тяжеловесного внешнего зависимого объекта его легковесной реализацией. Основные примеры — эмулятор для конкретного приложения БД в памяти (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fake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database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или фальшивый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вебсервис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Кент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Бэк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Глобально модульные тесты можно условно поделить на две группы: тесты состояния (</a:t>
            </a:r>
            <a:r>
              <a:rPr lang="ru-RU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state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based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и тесты взаимодействия (</a:t>
            </a:r>
            <a:r>
              <a:rPr lang="ru-RU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interaction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tests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Тесты состояния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— тесты, проверяющие что вызываемый метод объекта отработал корректно, проверяя состояние тестируемого объекта после вызова метода.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b="1" dirty="0" smtClean="0"/>
              <a:t>State verification</a:t>
            </a:r>
          </a:p>
          <a:p>
            <a:r>
              <a:rPr lang="ru-RU" dirty="0" smtClean="0"/>
              <a:t/>
            </a:r>
            <a:br>
              <a:rPr lang="ru-RU" dirty="0" smtClean="0"/>
            </a:b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Тесты взаимодействия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— это тесты, в которых тестируемый объект производит манипуляции с другими объектами. Применяются, когда требуется удостовериться, что тестируемый объект корректно взаимодействует с другими объектами.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b="1" dirty="0" smtClean="0"/>
              <a:t>Behavior</a:t>
            </a:r>
            <a:r>
              <a:rPr lang="en-US" b="1" baseline="0" dirty="0" smtClean="0"/>
              <a:t> verification</a:t>
            </a:r>
          </a:p>
          <a:p>
            <a:r>
              <a:rPr lang="ru-RU" dirty="0" smtClean="0"/>
              <a:t/>
            </a:r>
            <a:br>
              <a:rPr lang="ru-RU" dirty="0" smtClean="0"/>
            </a:b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Стоит также заметить, что модульный (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тест может запросто превратиться в интеграционный тест, если при тестировании используется реальное окружение(внешние зависимости) — такие как база данных, файловая система и т.д. 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dirty="0" smtClean="0"/>
              <a:t/>
            </a:r>
            <a:br>
              <a:rPr lang="ru-RU" dirty="0" smtClean="0"/>
            </a:b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Интеграционные тесты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— это тесты, проверяющие работоспособность двух или более модулей системы, но 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совокупности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— то есть нескольких объектов как единого блока. 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тестах взаимодействия же тестируется конкретный, определенный объект и то, как именно он взаимодействует с внешними зависимостями.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Внешняя зависимость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— это объект, с которым взаимодействует код и над которым нет прямого контроля. Для ликвидации внешних зависимостей в модульных тестах используются тестовые объекты, например такие как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test-doubles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Как я уже писал в 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предыдущем посте об unit-тестировании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иногда, для того, чтобы протестировать какой-нибудь кусок кода (например, метод), нужно довольно сильно постараться. Причем, это еще не тот вид извращений, когда вы тестируете методы UI, проблемы могут начаться с тестирования бизнес-логики. Дело в том, что очень часто тестируемый метод может вызывать методы других классов, которые в данном случае тестировать не нужно. 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-тест потому и называется модульным, что тестирует отдельные модули, а не их взаимодействие. Причем, чем меньше тестируемый модуль – тем лучше с точки зрения будущей поддержки тестов. Для тестирования взаимодействия используются интеграционные тесты, где вы уже тестируете скорее полные 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cases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а не отдельную функциональность.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Однако наши классы очень часто используют другие классы в своей работе. Например, слой бизнес логики (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Business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Logic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layer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часто работает с другими объектами бизнес логики или обращается к слою доступа к данным (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layer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 В трехслойной архитектуре веб-приложений это вообще постоянный процесс: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Presentation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layer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обращается к 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Business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Logic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layer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тот, в свою очередь, к 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layer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а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layer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к базе данных. Как же тестировать подобный код, если вызов одного метода влечет за собой цепочку вплоть до базы данных?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таких случаях на помощь приходят так называемые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mock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-объекты, предназначенные для симуляции поведения реальных объектов во время тестирования. Вообще, понятие 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mock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-объект достаточно широко: оно может, с одной стороны, обозначать любые тест-дублеры (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Doubles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или конкретный вид этих дублеров –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mock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-объекты. Я постараюсь использовать этот термин исключительно во втором случае, чтобы никого не путать, и не запутаться самому :)</a:t>
            </a:r>
          </a:p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Понятие тест-дублеров введено неким 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Gerard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Meszaros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в 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своей книге «XUnit Test Patterns»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и теперь 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с подачи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небезызвестного Мартина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Фаулера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эта терминология набирает популярность.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Джерард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 Мартин делят все тест-дублеры на 4 группы: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http://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habrahabr.ru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/post/116372/</a:t>
            </a:r>
          </a:p>
          <a:p>
            <a:r>
              <a:rPr lang="en-US" dirty="0" smtClean="0"/>
              <a:t>http://</a:t>
            </a:r>
            <a:r>
              <a:rPr lang="en-US" dirty="0" err="1" smtClean="0"/>
              <a:t>xunitpatterns.com</a:t>
            </a:r>
            <a:r>
              <a:rPr lang="en-US" dirty="0" smtClean="0"/>
              <a:t>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D34B46-4A0F-491A-A398-B220DCB32F65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2948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habrahabr.ru</a:t>
            </a:r>
            <a:r>
              <a:rPr lang="en-US" dirty="0" smtClean="0"/>
              <a:t>/post/150859/</a:t>
            </a:r>
          </a:p>
          <a:p>
            <a:r>
              <a:rPr lang="en-US" dirty="0" smtClean="0"/>
              <a:t>http://</a:t>
            </a:r>
            <a:r>
              <a:rPr lang="en-US" dirty="0" err="1" smtClean="0"/>
              <a:t>sergeyteplyakov.blogspot.com.by</a:t>
            </a:r>
            <a:r>
              <a:rPr lang="en-US" dirty="0" smtClean="0"/>
              <a:t>/2011/12/blog-</a:t>
            </a:r>
            <a:r>
              <a:rPr lang="en-US" dirty="0" err="1" smtClean="0"/>
              <a:t>post.html</a:t>
            </a:r>
            <a:endParaRPr lang="en-US" dirty="0" smtClean="0"/>
          </a:p>
          <a:p>
            <a:r>
              <a:rPr lang="en-US" dirty="0" smtClean="0"/>
              <a:t>http://</a:t>
            </a:r>
            <a:r>
              <a:rPr lang="en-US" dirty="0" err="1" smtClean="0"/>
              <a:t>sergeyteplyakov.blogspot.com.by</a:t>
            </a:r>
            <a:r>
              <a:rPr lang="en-US" dirty="0" smtClean="0"/>
              <a:t>/2014/01/</a:t>
            </a:r>
            <a:r>
              <a:rPr lang="en-US" dirty="0" err="1" smtClean="0"/>
              <a:t>microsoft</a:t>
            </a:r>
            <a:r>
              <a:rPr lang="en-US" dirty="0" smtClean="0"/>
              <a:t>-fakes-state-</a:t>
            </a:r>
            <a:r>
              <a:rPr lang="en-US" smtClean="0"/>
              <a:t>verification.html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D34B46-4A0F-491A-A398-B220DCB32F65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3224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Введение переводчика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мае 2006 года плохо подготовленная экспедиция в Гималаях сбилась с пути. После двух недель скитаний, страдая от голода, жажды и озонируя воздух, как может его озонировать группа затерявшихся на две недели неопытных путешественников, наши страдальцы оказались у входа в древнюю пещеру.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пещере они увидели лабиринт боксов (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cubicles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кабинок). В каждом боксе был деревянный стол,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эргономически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правильное бамбуковое кресло, календарь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Дилберта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 странное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компьютеро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-подобное механическое устройство. В одном углу офиса они нашли запасы темной жидкости (позже определенной как ранний пример газированного напитка с высоким содержанием кофеина) и стол для пинг-понга. Путешественники поняли, что пещера была древним софтверным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стартапом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Самым древним. Древнее даже чем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Netscape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...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Среди прочих замечательных вещей они нашли нечто потрясающее: записку, оставленную одним из программистов. Гид экспедиции, будучи не очень хорошим гидом, знал, как читать древний язык, и перевел записку:</a:t>
            </a:r>
          </a:p>
          <a:p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Мы выкатили релиз раньше срока, как обычно. Все тесты проходят, так что в оставшуюся неделю мы решили отдохнуть. Собираемся в морское путешествие. Поскольку это занятие по </a:t>
            </a:r>
            <a:r>
              <a:rPr lang="ru-RU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тим-билдингу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мы надеемся, что получим возмещение расходов.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Путешественники смотрели друг на друга в полном недоумении. Они не только открыли самый древний софтверный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стартап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 истории, но еще и команду разработчиков, которая оказывается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релизилась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впереди расписания на постоянной основе!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Каков был секрет древних программистов? И что с ними случилось? Путешественники обрыскали каждый бокс в поисках зацепок, и нашли две заношенные брошюры. Одна из них называлась "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Научись путешествовать по морю за 30 минут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", что объясняло судьбу программистов. Вы держите в руках перевод второй брошюры "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Путь </a:t>
            </a:r>
            <a:r>
              <a:rPr lang="ru-RU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Тестивуса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". Кто написал ее? Что такое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Тестивус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 Одному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Гуглу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известно наверняка...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Объясняет ли содержимое этого текста успехи древних программистов? Нельзя сказать точно, но мы верим, что их потрясающая доблесть обязана комбинации философии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Тестивуса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 приему в больших количествах темной жидкости с кофеином, найденной в пещере. Прочитайте брошюру и сделайте свои выводы.</a:t>
            </a:r>
          </a:p>
          <a:p>
            <a:r>
              <a:rPr lang="ru-RU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Alberto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Savoia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CTO/</a:t>
            </a:r>
            <a:r>
              <a:rPr lang="ru-RU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Cofounder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Agitar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Software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Апрель 2007, </a:t>
            </a:r>
            <a:r>
              <a:rPr lang="ru-RU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Mountain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Calif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D34B46-4A0F-491A-A398-B220DCB32F6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51543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D34B46-4A0F-491A-A398-B220DCB32F65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3711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http://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rsdn.ru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/article/testing/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UnitTesting.xml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Даже если вы никогда в жизни не думали, что занимаетесь тестированием, вы это делаете. Вы собираете свое приложение, нажимаете кнопку и проверяете, соответствует ли полученный результат вашим ожиданиям. Достаточно часто в приложении можно встретить формочки с кнопкой “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 или классы с названием </a:t>
            </a:r>
            <a:r>
              <a:rPr lang="ru-RU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TestController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или </a:t>
            </a:r>
            <a:r>
              <a:rPr lang="ru-RU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MyServiceTestClient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То что вы делаете, называется 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интеграционным тестированием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Современные приложения достаточно сложны и содержат множество зависимостей. Интеграционное тестирование проверяет, что несколько компонентов системы работают вместе правильно. 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Оно выполняет свою задачу, но сложно для автоматизации. Как правило, тесты требуют, чтобы вся или почти вся система была развернута и сконфигурирована на машине, на которой они выполняются. Предположим, что вы разрабатываете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-приложение с UI и веб-сервисами. Минимальная комплектация, которая вам потребуется: браузер, веб-сервер, правильно настроенные веб-сервисы и база данных. На практике все еще сложнее. Разворачивать всё это на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билд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-сервере и всех машинах разработчиков? Давайте сначала спустимся на предыдущий уровень и убедимся, что наши компоненты работают правильно по-отдельности.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http://</a:t>
            </a:r>
            <a:r>
              <a:rPr lang="en-US" dirty="0" err="1" smtClean="0"/>
              <a:t>rsdn.ru</a:t>
            </a:r>
            <a:r>
              <a:rPr lang="en-US" dirty="0" smtClean="0"/>
              <a:t>/article/testing/</a:t>
            </a:r>
            <a:r>
              <a:rPr lang="en-US" dirty="0" err="1" smtClean="0"/>
              <a:t>UnitTesting.xml</a:t>
            </a:r>
            <a:endParaRPr lang="ru-RU" dirty="0" smtClean="0"/>
          </a:p>
          <a:p>
            <a:r>
              <a:rPr lang="en-US" dirty="0" smtClean="0"/>
              <a:t>http://</a:t>
            </a:r>
            <a:r>
              <a:rPr lang="en-US" dirty="0" err="1" smtClean="0"/>
              <a:t>xunitpatterns.com</a:t>
            </a:r>
            <a:r>
              <a:rPr lang="en-US" dirty="0" smtClean="0"/>
              <a:t>/</a:t>
            </a:r>
            <a:r>
              <a:rPr lang="en-US" dirty="0" err="1" smtClean="0"/>
              <a:t>index.html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D34B46-4A0F-491A-A398-B220DCB32F6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626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Даже если вы никогда в жизни не думали, что занимаетесь тестированием, вы это делаете. Вы собираете свое приложение, нажимаете кнопку и проверяете, соответствует ли полученный результат вашим ожиданиям. Достаточно часто в приложении можно встретить формочки с кнопкой “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 или классы с названием </a:t>
            </a:r>
            <a:r>
              <a:rPr lang="ru-RU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TestController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или </a:t>
            </a:r>
            <a:r>
              <a:rPr lang="ru-RU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MyServiceTestClient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То что вы делаете, называется </a:t>
            </a:r>
            <a:r>
              <a:rPr lang="ru-RU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интеграционным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тестированием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Современные приложения достаточно сложны и содержат множество зависимостей. Интеграционное тестирование проверяет, что несколько компонентов системы работают вместе правильно. 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Оно выполняет свою задачу, но сложно для автоматизации. Как правило, тесты требуют, чтобы вся или почти вся система была развернута и сконфигурирована на машине, на которой они выполняются. Предположим, что вы разрабатываете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-приложение с UI и веб-сервисами. Минимальная комплектация, которая вам потребуется: браузер, веб-сервер, правильно настроенные веб-сервисы и база данных. На практике все еще сложнее. Разворачивать всё это на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билд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-сервере и всех машинах разработчиков? Давайте сначала спустимся на предыдущий уровень и убедимся, что наши компоненты работают правильно по-отдельности.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D34B46-4A0F-491A-A398-B220DCB32F6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9817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600" dirty="0" smtClean="0"/>
              <a:t>При проведении модульного тестирования для каждой нетривиальной функции модуля создаются тесты (так называемые </a:t>
            </a:r>
            <a:r>
              <a:rPr lang="ru-RU" sz="1600" i="1" dirty="0" smtClean="0"/>
              <a:t>юнит-тесты</a:t>
            </a:r>
            <a:r>
              <a:rPr lang="ru-RU" sz="1600" dirty="0" smtClean="0"/>
              <a:t>), проверяющие правильность работы функции. Затем набор тестов запускается (как правило, в автоматическом режиме), и анализируется результат тестового прогона. Кроме выявления ошибок, прогон тестов позволяет достаточно быстро проверить, не привело ли изменение кода к </a:t>
            </a:r>
            <a:r>
              <a:rPr lang="ru-RU" sz="1600" i="1" dirty="0" smtClean="0"/>
              <a:t>регрессии</a:t>
            </a:r>
            <a:r>
              <a:rPr lang="ru-RU" sz="1600" dirty="0" smtClean="0"/>
              <a:t>, то есть к появлению ошибок в уже написанных и оттестированных функциях. Правильно составленные юнит-тесты также способны работать как «живой документ» для модуля: клиенты, которые не знают, как использовать данный модуль, могут использовать юнит-тест в качестве примера.</a:t>
            </a:r>
            <a:endParaRPr lang="en-US" sz="16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D34B46-4A0F-491A-A398-B220DCB32F6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594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dirty="0" smtClean="0"/>
              <a:t>Различают несколько видов тестирования</a:t>
            </a:r>
          </a:p>
          <a:p>
            <a:pPr marL="285750" indent="-285750" algn="just">
              <a:buFont typeface="Wingdings" charset="2"/>
              <a:buChar char="ü"/>
            </a:pPr>
            <a:r>
              <a:rPr lang="ru-RU" i="1" dirty="0" smtClean="0"/>
              <a:t>модульное</a:t>
            </a:r>
            <a:endParaRPr lang="ru-RU" dirty="0" smtClean="0"/>
          </a:p>
          <a:p>
            <a:pPr marL="285750" indent="-285750" algn="just">
              <a:buFont typeface="Wingdings" charset="2"/>
              <a:buChar char="ü"/>
            </a:pPr>
            <a:r>
              <a:rPr lang="ru-RU" i="1" dirty="0" smtClean="0"/>
              <a:t>интеграционное</a:t>
            </a:r>
            <a:r>
              <a:rPr lang="ru-RU" dirty="0" smtClean="0"/>
              <a:t>,</a:t>
            </a:r>
            <a:endParaRPr lang="en-US" dirty="0" smtClean="0"/>
          </a:p>
          <a:p>
            <a:pPr marL="285750" indent="-285750" algn="just">
              <a:buFont typeface="Wingdings" charset="2"/>
              <a:buChar char="ü"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приемочное</a:t>
            </a:r>
            <a:endParaRPr lang="ru-RU" dirty="0" smtClean="0"/>
          </a:p>
          <a:p>
            <a:pPr marL="285750" indent="-285750" algn="just">
              <a:buFont typeface="Wingdings" charset="2"/>
              <a:buChar char="ü"/>
            </a:pPr>
            <a:r>
              <a:rPr lang="ru-RU" i="1" dirty="0" smtClean="0"/>
              <a:t>нагрузочное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D34B46-4A0F-491A-A398-B220DCB32F6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0330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первых трех случаях по объективным причинам (сжатые сроки, бюджеты, размытые цели или очень простые требования) вы не получите выигрыша от написания тестов.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D34B46-4A0F-491A-A398-B220DCB32F6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3440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своей практике я много раз встречался с проектами старше года. Они делятся на три категории: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Без покрытия тестами. 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Обычно такие системы сопровождаются спагетти-кодом и уволившимися ведущими разработчиками. Никто в компании не знает, как именно все это работает. Да и что оно в конечном итоге должно делать, сотрудники представляют весьма отдаленно.</a:t>
            </a:r>
          </a:p>
          <a:p>
            <a:pPr fontAlgn="base"/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 тестами, которые никто не запускает и не поддерживает. 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Тесты в системе есть, но что они тестируют, и какой от них ожидается результат, неизвестно. Ситуация уже лучше. Присутствует какая-никакая архитектура, есть понимание, что такое слабая связанность. Можно отыскать некоторые документы. Скорее всего, в компании еще работает главный разработчик системы, который держит в голове особенности и хитросплетения кода.</a:t>
            </a:r>
          </a:p>
          <a:p>
            <a:pPr fontAlgn="base"/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 серьезным покрытием. Все тесты проходят.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Если тесты в проекте действительно запускаются, то их много. Гораздо больше, чем в системах из предыдущей группы. И теперь каждый из них – атомарный: один тест проверяет только одну вещь. Тест является спецификацией метода класса, контрактом: какие входные параметры ожидает этот метод, и что остальные компоненты системы ждут от него на выходе. Таких систем гораздо меньше. В них присутствует актуальная спецификация. Текста немного: обычно пара страниц, с описанием основных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фич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схем серверов и </a:t>
            </a:r>
            <a:r>
              <a:rPr lang="ru-RU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getting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started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guide’ом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В этом случае проект не зависит от людей. Разработчики могут приходить и уходить. Система надежно протестирована и сама рассказывает о себе путем тестов.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D34B46-4A0F-491A-A398-B220DCB32F6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442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- </a:t>
            </a:r>
            <a:r>
              <a:rPr lang="ru-RU" b="0" dirty="0" smtClean="0"/>
              <a:t>тест является спецификацией метода класса, контрактом: какие входные параметры ожидает этот метод, и что остальные компоненты системы ждут от него на выходе</a:t>
            </a:r>
            <a:endParaRPr lang="ru-RU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D34B46-4A0F-491A-A398-B220DCB32F6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1028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828800" y="2895600"/>
            <a:ext cx="6858000" cy="11430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lang="en-US" sz="2000" b="0" kern="1200" baseline="0" dirty="0" smtClean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</a:p>
          <a:p>
            <a:endParaRPr lang="en-US" dirty="0"/>
          </a:p>
        </p:txBody>
      </p:sp>
      <p:sp>
        <p:nvSpPr>
          <p:cNvPr id="2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304925"/>
            <a:ext cx="6858000" cy="1438275"/>
          </a:xfrm>
        </p:spPr>
        <p:txBody>
          <a:bodyPr anchor="t">
            <a:noAutofit/>
          </a:bodyPr>
          <a:lstStyle>
            <a:lvl1pPr algn="l">
              <a:defRPr sz="3000" b="1" cap="all"/>
            </a:lvl1pPr>
          </a:lstStyle>
          <a:p>
            <a:r>
              <a:rPr lang="en-US" dirty="0" smtClean="0"/>
              <a:t>PRESENTATION title</a:t>
            </a:r>
            <a:br>
              <a:rPr lang="en-US" dirty="0" smtClean="0"/>
            </a:br>
            <a:r>
              <a:rPr lang="en-US" dirty="0" smtClean="0"/>
              <a:t>ALL CAPS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4" hasCustomPrompt="1"/>
          </p:nvPr>
        </p:nvSpPr>
        <p:spPr>
          <a:xfrm>
            <a:off x="2743200" y="4191000"/>
            <a:ext cx="5943600" cy="10668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lang="en-US" sz="1600" b="1" kern="1200" baseline="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>
              <a:defRPr lang="en-US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1800" b="1" kern="1200" baseline="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Author Name</a:t>
            </a:r>
          </a:p>
          <a:p>
            <a:pPr lvl="0"/>
            <a:r>
              <a:rPr lang="en-US" dirty="0" smtClean="0"/>
              <a:t>Author Position</a:t>
            </a:r>
          </a:p>
          <a:p>
            <a:pPr lvl="0"/>
            <a:r>
              <a:rPr lang="en-US" dirty="0" smtClean="0"/>
              <a:t>Author Contact Email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7" hasCustomPrompt="1"/>
          </p:nvPr>
        </p:nvSpPr>
        <p:spPr>
          <a:xfrm>
            <a:off x="1828800" y="685800"/>
            <a:ext cx="1524000" cy="5334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/>
          <a:lstStyle>
            <a:lvl1pPr marL="0" indent="0">
              <a:buNone/>
              <a:defRPr sz="3000" b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vl="0"/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1828800" y="4191000"/>
            <a:ext cx="96532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Author:</a:t>
            </a:r>
            <a:endParaRPr lang="en-US" sz="1600" b="1" dirty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dirty="0" smtClean="0"/>
              <a:t>2015 © EPAM Systems, RD Dep.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4611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C 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ooter Placeholder 15"/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US" dirty="0" smtClean="0"/>
              <a:t>2015 © EPAM Systems, RD Dep.</a:t>
            </a:r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1" name="Content Placeholder 2"/>
          <p:cNvSpPr>
            <a:spLocks noGrp="1"/>
          </p:cNvSpPr>
          <p:nvPr>
            <p:ph idx="1"/>
          </p:nvPr>
        </p:nvSpPr>
        <p:spPr>
          <a:xfrm>
            <a:off x="914400" y="1219200"/>
            <a:ext cx="7315200" cy="4800600"/>
          </a:xfrm>
          <a:prstGeom prst="rect">
            <a:avLst/>
          </a:prstGeom>
        </p:spPr>
        <p:txBody>
          <a:bodyPr/>
          <a:lstStyle>
            <a:lvl1pPr marL="287338" indent="-287338">
              <a:buClr>
                <a:schemeClr val="accent1">
                  <a:lumMod val="75000"/>
                </a:schemeClr>
              </a:buClr>
              <a:buSzPct val="100000"/>
              <a:buFont typeface="+mj-lt"/>
              <a:buAutoNum type="arabicPeriod"/>
              <a:defRPr sz="1600" b="1"/>
            </a:lvl1pPr>
            <a:lvl2pPr marL="798513" indent="-341313">
              <a:buClr>
                <a:schemeClr val="accent1">
                  <a:lumMod val="75000"/>
                </a:schemeClr>
              </a:buClr>
              <a:buSzPct val="120000"/>
              <a:buFont typeface="Wingdings" pitchFamily="2" charset="2"/>
              <a:buChar char="§"/>
              <a:tabLst>
                <a:tab pos="798513" algn="l"/>
              </a:tabLst>
              <a:defRPr sz="1600"/>
            </a:lvl2pPr>
            <a:lvl3pPr marL="1223963" indent="-342900">
              <a:buClr>
                <a:schemeClr val="accent1">
                  <a:lumMod val="75000"/>
                </a:schemeClr>
              </a:buClr>
              <a:buSzPct val="100000"/>
              <a:buFont typeface="+mj-lt"/>
              <a:buAutoNum type="arabicPeriod"/>
              <a:defRPr/>
            </a:lvl3pPr>
            <a:lvl4pPr marL="1673225" indent="-342900">
              <a:buClr>
                <a:schemeClr val="accent1">
                  <a:lumMod val="75000"/>
                </a:schemeClr>
              </a:buClr>
              <a:buSzPct val="100000"/>
              <a:buFont typeface="+mj-lt"/>
              <a:buAutoNum type="arabicPeriod"/>
              <a:tabLst>
                <a:tab pos="1611313" algn="l"/>
              </a:tabLst>
              <a:defRPr/>
            </a:lvl4pPr>
            <a:lvl5pPr marL="2222500" indent="-342900">
              <a:buClr>
                <a:schemeClr val="accent1">
                  <a:lumMod val="75000"/>
                </a:schemeClr>
              </a:buClr>
              <a:buSzPct val="100000"/>
              <a:buFont typeface="+mj-lt"/>
              <a:buAutoNum type="arabicPeriod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2092437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 hasCustomPrompt="1"/>
          </p:nvPr>
        </p:nvSpPr>
        <p:spPr>
          <a:xfrm>
            <a:off x="914400" y="1219200"/>
            <a:ext cx="7315200" cy="4800600"/>
          </a:xfrm>
          <a:prstGeom prst="rect">
            <a:avLst/>
          </a:prstGeom>
        </p:spPr>
        <p:txBody>
          <a:bodyPr/>
          <a:lstStyle>
            <a:lvl1pPr marL="285750" indent="-285750">
              <a:buClr>
                <a:schemeClr val="accent1">
                  <a:lumMod val="75000"/>
                </a:schemeClr>
              </a:buClr>
              <a:buSzPct val="140000"/>
              <a:buFont typeface="Wingdings" pitchFamily="2" charset="2"/>
              <a:buChar char="§"/>
              <a:defRPr/>
            </a:lvl1pPr>
            <a:lvl2pPr marL="742950" indent="-285750">
              <a:buClr>
                <a:schemeClr val="accent1">
                  <a:lumMod val="75000"/>
                </a:schemeClr>
              </a:buClr>
              <a:buSzPct val="140000"/>
              <a:buFont typeface="Arial" pitchFamily="34" charset="0"/>
              <a:buChar char="•"/>
              <a:defRPr/>
            </a:lvl2pPr>
            <a:lvl3pPr marL="1166813" indent="-285750">
              <a:buClr>
                <a:schemeClr val="accent1">
                  <a:lumMod val="75000"/>
                </a:schemeClr>
              </a:buClr>
              <a:buSzPct val="140000"/>
              <a:buFont typeface="Arial" pitchFamily="34" charset="0"/>
              <a:buChar char="›"/>
              <a:defRPr/>
            </a:lvl3pPr>
            <a:lvl4pPr marL="1611313" indent="-280988"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―"/>
              <a:tabLst>
                <a:tab pos="1611313" algn="l"/>
              </a:tabLst>
              <a:defRPr/>
            </a:lvl4pPr>
            <a:lvl5pPr marL="1879600" indent="0">
              <a:buClr>
                <a:schemeClr val="accent1">
                  <a:lumMod val="75000"/>
                </a:schemeClr>
              </a:buClr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2015 © EPAM Systems, RD Dep.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9495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2015 © EPAM Systems, RD Dep.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7783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2015 © EPAM Systems, RD Dep.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8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2514600"/>
            <a:ext cx="6400800" cy="1438275"/>
          </a:xfrm>
        </p:spPr>
        <p:txBody>
          <a:bodyPr anchor="t">
            <a:noAutofit/>
          </a:bodyPr>
          <a:lstStyle>
            <a:lvl1pPr algn="l">
              <a:defRPr sz="3000" b="1" cap="all"/>
            </a:lvl1pPr>
          </a:lstStyle>
          <a:p>
            <a:r>
              <a:rPr lang="en-US" dirty="0" smtClean="0"/>
              <a:t>SECTION title</a:t>
            </a:r>
            <a:br>
              <a:rPr lang="en-US" dirty="0" smtClean="0"/>
            </a:br>
            <a:r>
              <a:rPr lang="en-US" dirty="0" smtClean="0"/>
              <a:t>ALL CAPS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2015 © EPAM Systems, RD Dep.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0123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828800" y="2590800"/>
            <a:ext cx="6858000" cy="11430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lang="en-US" sz="2000" b="0" kern="1200" baseline="0" dirty="0" smtClean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Title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1828800" y="762000"/>
            <a:ext cx="6858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sz="3200" b="1" dirty="0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СПАСИБО</a:t>
            </a:r>
            <a:r>
              <a:rPr lang="ru-RU" sz="3200" b="1" baseline="0" dirty="0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ЗА ВНИМАНИЕ!</a:t>
            </a:r>
            <a:endParaRPr lang="en-US" sz="3200" b="1" baseline="0" dirty="0" smtClean="0">
              <a:solidFill>
                <a:schemeClr val="tx2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l"/>
            <a:endParaRPr lang="en-US" sz="3200" b="1" baseline="0" dirty="0" smtClean="0">
              <a:solidFill>
                <a:schemeClr val="tx2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l"/>
            <a:r>
              <a:rPr lang="ru-RU" sz="3200" b="1" baseline="0" dirty="0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ВОПРОСЫ?</a:t>
            </a:r>
            <a:endParaRPr lang="en-US" sz="3200" b="1" dirty="0">
              <a:solidFill>
                <a:schemeClr val="tx2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2015 © EPAM Systems, RD Dep.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24"/>
          <p:cNvSpPr>
            <a:spLocks noGrp="1"/>
          </p:cNvSpPr>
          <p:nvPr>
            <p:ph type="body" sz="quarter" idx="14" hasCustomPrompt="1"/>
          </p:nvPr>
        </p:nvSpPr>
        <p:spPr>
          <a:xfrm>
            <a:off x="2743200" y="4114800"/>
            <a:ext cx="5943600" cy="10668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lang="en-US" sz="1600" b="1" kern="1200" baseline="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>
              <a:defRPr lang="en-US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1800" b="1" kern="1200" baseline="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Author Name</a:t>
            </a:r>
          </a:p>
          <a:p>
            <a:pPr lvl="0"/>
            <a:r>
              <a:rPr lang="en-US" dirty="0" smtClean="0"/>
              <a:t>Author Position</a:t>
            </a:r>
          </a:p>
          <a:p>
            <a:pPr lvl="0"/>
            <a:r>
              <a:rPr lang="en-US" dirty="0" smtClean="0"/>
              <a:t>Author Contact Email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1828800" y="4114800"/>
            <a:ext cx="96532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Author:</a:t>
            </a:r>
            <a:endParaRPr lang="en-US" sz="1600" b="1" dirty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89554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4" name="Rectangle 6"/>
          <p:cNvSpPr>
            <a:spLocks noChangeArrowheads="1"/>
          </p:cNvSpPr>
          <p:nvPr/>
        </p:nvSpPr>
        <p:spPr bwMode="auto">
          <a:xfrm>
            <a:off x="-19050" y="6327152"/>
            <a:ext cx="3133441" cy="267492"/>
          </a:xfrm>
          <a:prstGeom prst="rect">
            <a:avLst/>
          </a:prstGeom>
          <a:solidFill>
            <a:srgbClr val="6087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5" name="Freeform 7"/>
          <p:cNvSpPr>
            <a:spLocks noEditPoints="1"/>
          </p:cNvSpPr>
          <p:nvPr/>
        </p:nvSpPr>
        <p:spPr bwMode="auto">
          <a:xfrm>
            <a:off x="914400" y="6385486"/>
            <a:ext cx="685801" cy="170266"/>
          </a:xfrm>
          <a:custGeom>
            <a:avLst/>
            <a:gdLst>
              <a:gd name="T0" fmla="*/ 2344 w 2344"/>
              <a:gd name="T1" fmla="*/ 307 h 582"/>
              <a:gd name="T2" fmla="*/ 431 w 2344"/>
              <a:gd name="T3" fmla="*/ 371 h 582"/>
              <a:gd name="T4" fmla="*/ 1391 w 2344"/>
              <a:gd name="T5" fmla="*/ 480 h 582"/>
              <a:gd name="T6" fmla="*/ 1568 w 2344"/>
              <a:gd name="T7" fmla="*/ 78 h 582"/>
              <a:gd name="T8" fmla="*/ 1595 w 2344"/>
              <a:gd name="T9" fmla="*/ 82 h 582"/>
              <a:gd name="T10" fmla="*/ 1715 w 2344"/>
              <a:gd name="T11" fmla="*/ 98 h 582"/>
              <a:gd name="T12" fmla="*/ 1734 w 2344"/>
              <a:gd name="T13" fmla="*/ 77 h 582"/>
              <a:gd name="T14" fmla="*/ 1755 w 2344"/>
              <a:gd name="T15" fmla="*/ 89 h 582"/>
              <a:gd name="T16" fmla="*/ 1876 w 2344"/>
              <a:gd name="T17" fmla="*/ 53 h 582"/>
              <a:gd name="T18" fmla="*/ 1850 w 2344"/>
              <a:gd name="T19" fmla="*/ 14 h 582"/>
              <a:gd name="T20" fmla="*/ 1802 w 2344"/>
              <a:gd name="T21" fmla="*/ 0 h 582"/>
              <a:gd name="T22" fmla="*/ 1722 w 2344"/>
              <a:gd name="T23" fmla="*/ 24 h 582"/>
              <a:gd name="T24" fmla="*/ 1663 w 2344"/>
              <a:gd name="T25" fmla="*/ 2 h 582"/>
              <a:gd name="T26" fmla="*/ 1591 w 2344"/>
              <a:gd name="T27" fmla="*/ 7 h 582"/>
              <a:gd name="T28" fmla="*/ 1227 w 2344"/>
              <a:gd name="T29" fmla="*/ 5 h 582"/>
              <a:gd name="T30" fmla="*/ 1162 w 2344"/>
              <a:gd name="T31" fmla="*/ 36 h 582"/>
              <a:gd name="T32" fmla="*/ 1134 w 2344"/>
              <a:gd name="T33" fmla="*/ 96 h 582"/>
              <a:gd name="T34" fmla="*/ 1249 w 2344"/>
              <a:gd name="T35" fmla="*/ 95 h 582"/>
              <a:gd name="T36" fmla="*/ 1276 w 2344"/>
              <a:gd name="T37" fmla="*/ 74 h 582"/>
              <a:gd name="T38" fmla="*/ 1288 w 2344"/>
              <a:gd name="T39" fmla="*/ 97 h 582"/>
              <a:gd name="T40" fmla="*/ 1243 w 2344"/>
              <a:gd name="T41" fmla="*/ 195 h 582"/>
              <a:gd name="T42" fmla="*/ 1120 w 2344"/>
              <a:gd name="T43" fmla="*/ 273 h 582"/>
              <a:gd name="T44" fmla="*/ 1090 w 2344"/>
              <a:gd name="T45" fmla="*/ 411 h 582"/>
              <a:gd name="T46" fmla="*/ 1113 w 2344"/>
              <a:gd name="T47" fmla="*/ 473 h 582"/>
              <a:gd name="T48" fmla="*/ 1208 w 2344"/>
              <a:gd name="T49" fmla="*/ 485 h 582"/>
              <a:gd name="T50" fmla="*/ 1252 w 2344"/>
              <a:gd name="T51" fmla="*/ 480 h 582"/>
              <a:gd name="T52" fmla="*/ 1398 w 2344"/>
              <a:gd name="T53" fmla="*/ 45 h 582"/>
              <a:gd name="T54" fmla="*/ 1361 w 2344"/>
              <a:gd name="T55" fmla="*/ 13 h 582"/>
              <a:gd name="T56" fmla="*/ 1240 w 2344"/>
              <a:gd name="T57" fmla="*/ 277 h 582"/>
              <a:gd name="T58" fmla="*/ 1244 w 2344"/>
              <a:gd name="T59" fmla="*/ 406 h 582"/>
              <a:gd name="T60" fmla="*/ 1218 w 2344"/>
              <a:gd name="T61" fmla="*/ 412 h 582"/>
              <a:gd name="T62" fmla="*/ 1220 w 2344"/>
              <a:gd name="T63" fmla="*/ 304 h 582"/>
              <a:gd name="T64" fmla="*/ 758 w 2344"/>
              <a:gd name="T65" fmla="*/ 31 h 582"/>
              <a:gd name="T66" fmla="*/ 672 w 2344"/>
              <a:gd name="T67" fmla="*/ 1 h 582"/>
              <a:gd name="T68" fmla="*/ 570 w 2344"/>
              <a:gd name="T69" fmla="*/ 11 h 582"/>
              <a:gd name="T70" fmla="*/ 514 w 2344"/>
              <a:gd name="T71" fmla="*/ 58 h 582"/>
              <a:gd name="T72" fmla="*/ 462 w 2344"/>
              <a:gd name="T73" fmla="*/ 410 h 582"/>
              <a:gd name="T74" fmla="*/ 487 w 2344"/>
              <a:gd name="T75" fmla="*/ 461 h 582"/>
              <a:gd name="T76" fmla="*/ 541 w 2344"/>
              <a:gd name="T77" fmla="*/ 482 h 582"/>
              <a:gd name="T78" fmla="*/ 664 w 2344"/>
              <a:gd name="T79" fmla="*/ 476 h 582"/>
              <a:gd name="T80" fmla="*/ 721 w 2344"/>
              <a:gd name="T81" fmla="*/ 436 h 582"/>
              <a:gd name="T82" fmla="*/ 630 w 2344"/>
              <a:gd name="T83" fmla="*/ 304 h 582"/>
              <a:gd name="T84" fmla="*/ 606 w 2344"/>
              <a:gd name="T85" fmla="*/ 413 h 582"/>
              <a:gd name="T86" fmla="*/ 581 w 2344"/>
              <a:gd name="T87" fmla="*/ 405 h 582"/>
              <a:gd name="T88" fmla="*/ 777 w 2344"/>
              <a:gd name="T89" fmla="*/ 80 h 582"/>
              <a:gd name="T90" fmla="*/ 646 w 2344"/>
              <a:gd name="T91" fmla="*/ 74 h 582"/>
              <a:gd name="T92" fmla="*/ 658 w 2344"/>
              <a:gd name="T93" fmla="*/ 97 h 582"/>
              <a:gd name="T94" fmla="*/ 628 w 2344"/>
              <a:gd name="T95" fmla="*/ 77 h 582"/>
              <a:gd name="T96" fmla="*/ 1042 w 2344"/>
              <a:gd name="T97" fmla="*/ 7 h 582"/>
              <a:gd name="T98" fmla="*/ 970 w 2344"/>
              <a:gd name="T99" fmla="*/ 2 h 582"/>
              <a:gd name="T100" fmla="*/ 872 w 2344"/>
              <a:gd name="T101" fmla="*/ 582 h 582"/>
              <a:gd name="T102" fmla="*/ 965 w 2344"/>
              <a:gd name="T103" fmla="*/ 486 h 582"/>
              <a:gd name="T104" fmla="*/ 1019 w 2344"/>
              <a:gd name="T105" fmla="*/ 469 h 582"/>
              <a:gd name="T106" fmla="*/ 1048 w 2344"/>
              <a:gd name="T107" fmla="*/ 428 h 582"/>
              <a:gd name="T108" fmla="*/ 1087 w 2344"/>
              <a:gd name="T109" fmla="*/ 38 h 582"/>
              <a:gd name="T110" fmla="*/ 963 w 2344"/>
              <a:gd name="T111" fmla="*/ 74 h 582"/>
              <a:gd name="T112" fmla="*/ 975 w 2344"/>
              <a:gd name="T113" fmla="*/ 96 h 582"/>
              <a:gd name="T114" fmla="*/ 914 w 2344"/>
              <a:gd name="T115" fmla="*/ 413 h 582"/>
              <a:gd name="T116" fmla="*/ 896 w 2344"/>
              <a:gd name="T117" fmla="*/ 397 h 5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344" h="582">
                <a:moveTo>
                  <a:pt x="1919" y="46"/>
                </a:moveTo>
                <a:lnTo>
                  <a:pt x="1912" y="144"/>
                </a:lnTo>
                <a:lnTo>
                  <a:pt x="2210" y="258"/>
                </a:lnTo>
                <a:lnTo>
                  <a:pt x="1893" y="371"/>
                </a:lnTo>
                <a:lnTo>
                  <a:pt x="1885" y="473"/>
                </a:lnTo>
                <a:lnTo>
                  <a:pt x="1890" y="469"/>
                </a:lnTo>
                <a:lnTo>
                  <a:pt x="2344" y="307"/>
                </a:lnTo>
                <a:lnTo>
                  <a:pt x="2344" y="205"/>
                </a:lnTo>
                <a:lnTo>
                  <a:pt x="1919" y="46"/>
                </a:lnTo>
                <a:close/>
                <a:moveTo>
                  <a:pt x="458" y="46"/>
                </a:moveTo>
                <a:lnTo>
                  <a:pt x="0" y="207"/>
                </a:lnTo>
                <a:lnTo>
                  <a:pt x="0" y="311"/>
                </a:lnTo>
                <a:lnTo>
                  <a:pt x="424" y="473"/>
                </a:lnTo>
                <a:lnTo>
                  <a:pt x="431" y="371"/>
                </a:lnTo>
                <a:lnTo>
                  <a:pt x="133" y="258"/>
                </a:lnTo>
                <a:lnTo>
                  <a:pt x="451" y="144"/>
                </a:lnTo>
                <a:lnTo>
                  <a:pt x="458" y="46"/>
                </a:lnTo>
                <a:close/>
                <a:moveTo>
                  <a:pt x="1568" y="19"/>
                </a:moveTo>
                <a:lnTo>
                  <a:pt x="1571" y="3"/>
                </a:lnTo>
                <a:lnTo>
                  <a:pt x="1453" y="3"/>
                </a:lnTo>
                <a:lnTo>
                  <a:pt x="1391" y="480"/>
                </a:lnTo>
                <a:lnTo>
                  <a:pt x="1509" y="480"/>
                </a:lnTo>
                <a:lnTo>
                  <a:pt x="1559" y="97"/>
                </a:lnTo>
                <a:lnTo>
                  <a:pt x="1559" y="92"/>
                </a:lnTo>
                <a:lnTo>
                  <a:pt x="1561" y="88"/>
                </a:lnTo>
                <a:lnTo>
                  <a:pt x="1563" y="84"/>
                </a:lnTo>
                <a:lnTo>
                  <a:pt x="1565" y="81"/>
                </a:lnTo>
                <a:lnTo>
                  <a:pt x="1568" y="78"/>
                </a:lnTo>
                <a:lnTo>
                  <a:pt x="1572" y="77"/>
                </a:lnTo>
                <a:lnTo>
                  <a:pt x="1576" y="76"/>
                </a:lnTo>
                <a:lnTo>
                  <a:pt x="1580" y="75"/>
                </a:lnTo>
                <a:lnTo>
                  <a:pt x="1586" y="76"/>
                </a:lnTo>
                <a:lnTo>
                  <a:pt x="1590" y="77"/>
                </a:lnTo>
                <a:lnTo>
                  <a:pt x="1593" y="78"/>
                </a:lnTo>
                <a:lnTo>
                  <a:pt x="1595" y="82"/>
                </a:lnTo>
                <a:lnTo>
                  <a:pt x="1598" y="85"/>
                </a:lnTo>
                <a:lnTo>
                  <a:pt x="1599" y="88"/>
                </a:lnTo>
                <a:lnTo>
                  <a:pt x="1600" y="92"/>
                </a:lnTo>
                <a:lnTo>
                  <a:pt x="1600" y="98"/>
                </a:lnTo>
                <a:lnTo>
                  <a:pt x="1549" y="480"/>
                </a:lnTo>
                <a:lnTo>
                  <a:pt x="1666" y="480"/>
                </a:lnTo>
                <a:lnTo>
                  <a:pt x="1715" y="98"/>
                </a:lnTo>
                <a:lnTo>
                  <a:pt x="1716" y="94"/>
                </a:lnTo>
                <a:lnTo>
                  <a:pt x="1719" y="89"/>
                </a:lnTo>
                <a:lnTo>
                  <a:pt x="1720" y="85"/>
                </a:lnTo>
                <a:lnTo>
                  <a:pt x="1723" y="83"/>
                </a:lnTo>
                <a:lnTo>
                  <a:pt x="1726" y="81"/>
                </a:lnTo>
                <a:lnTo>
                  <a:pt x="1729" y="78"/>
                </a:lnTo>
                <a:lnTo>
                  <a:pt x="1734" y="77"/>
                </a:lnTo>
                <a:lnTo>
                  <a:pt x="1739" y="77"/>
                </a:lnTo>
                <a:lnTo>
                  <a:pt x="1743" y="77"/>
                </a:lnTo>
                <a:lnTo>
                  <a:pt x="1748" y="78"/>
                </a:lnTo>
                <a:lnTo>
                  <a:pt x="1751" y="81"/>
                </a:lnTo>
                <a:lnTo>
                  <a:pt x="1753" y="83"/>
                </a:lnTo>
                <a:lnTo>
                  <a:pt x="1755" y="86"/>
                </a:lnTo>
                <a:lnTo>
                  <a:pt x="1755" y="89"/>
                </a:lnTo>
                <a:lnTo>
                  <a:pt x="1756" y="94"/>
                </a:lnTo>
                <a:lnTo>
                  <a:pt x="1755" y="99"/>
                </a:lnTo>
                <a:lnTo>
                  <a:pt x="1707" y="480"/>
                </a:lnTo>
                <a:lnTo>
                  <a:pt x="1823" y="480"/>
                </a:lnTo>
                <a:lnTo>
                  <a:pt x="1876" y="68"/>
                </a:lnTo>
                <a:lnTo>
                  <a:pt x="1877" y="60"/>
                </a:lnTo>
                <a:lnTo>
                  <a:pt x="1876" y="53"/>
                </a:lnTo>
                <a:lnTo>
                  <a:pt x="1875" y="45"/>
                </a:lnTo>
                <a:lnTo>
                  <a:pt x="1873" y="38"/>
                </a:lnTo>
                <a:lnTo>
                  <a:pt x="1870" y="32"/>
                </a:lnTo>
                <a:lnTo>
                  <a:pt x="1866" y="27"/>
                </a:lnTo>
                <a:lnTo>
                  <a:pt x="1861" y="22"/>
                </a:lnTo>
                <a:lnTo>
                  <a:pt x="1857" y="18"/>
                </a:lnTo>
                <a:lnTo>
                  <a:pt x="1850" y="14"/>
                </a:lnTo>
                <a:lnTo>
                  <a:pt x="1844" y="9"/>
                </a:lnTo>
                <a:lnTo>
                  <a:pt x="1837" y="7"/>
                </a:lnTo>
                <a:lnTo>
                  <a:pt x="1831" y="4"/>
                </a:lnTo>
                <a:lnTo>
                  <a:pt x="1823" y="3"/>
                </a:lnTo>
                <a:lnTo>
                  <a:pt x="1817" y="1"/>
                </a:lnTo>
                <a:lnTo>
                  <a:pt x="1809" y="1"/>
                </a:lnTo>
                <a:lnTo>
                  <a:pt x="1802" y="0"/>
                </a:lnTo>
                <a:lnTo>
                  <a:pt x="1789" y="1"/>
                </a:lnTo>
                <a:lnTo>
                  <a:pt x="1776" y="2"/>
                </a:lnTo>
                <a:lnTo>
                  <a:pt x="1764" y="4"/>
                </a:lnTo>
                <a:lnTo>
                  <a:pt x="1752" y="8"/>
                </a:lnTo>
                <a:lnTo>
                  <a:pt x="1741" y="13"/>
                </a:lnTo>
                <a:lnTo>
                  <a:pt x="1731" y="18"/>
                </a:lnTo>
                <a:lnTo>
                  <a:pt x="1722" y="24"/>
                </a:lnTo>
                <a:lnTo>
                  <a:pt x="1713" y="32"/>
                </a:lnTo>
                <a:lnTo>
                  <a:pt x="1706" y="24"/>
                </a:lnTo>
                <a:lnTo>
                  <a:pt x="1698" y="18"/>
                </a:lnTo>
                <a:lnTo>
                  <a:pt x="1690" y="13"/>
                </a:lnTo>
                <a:lnTo>
                  <a:pt x="1682" y="8"/>
                </a:lnTo>
                <a:lnTo>
                  <a:pt x="1673" y="4"/>
                </a:lnTo>
                <a:lnTo>
                  <a:pt x="1663" y="2"/>
                </a:lnTo>
                <a:lnTo>
                  <a:pt x="1654" y="1"/>
                </a:lnTo>
                <a:lnTo>
                  <a:pt x="1643" y="0"/>
                </a:lnTo>
                <a:lnTo>
                  <a:pt x="1632" y="1"/>
                </a:lnTo>
                <a:lnTo>
                  <a:pt x="1620" y="1"/>
                </a:lnTo>
                <a:lnTo>
                  <a:pt x="1611" y="3"/>
                </a:lnTo>
                <a:lnTo>
                  <a:pt x="1601" y="5"/>
                </a:lnTo>
                <a:lnTo>
                  <a:pt x="1591" y="7"/>
                </a:lnTo>
                <a:lnTo>
                  <a:pt x="1584" y="11"/>
                </a:lnTo>
                <a:lnTo>
                  <a:pt x="1575" y="15"/>
                </a:lnTo>
                <a:lnTo>
                  <a:pt x="1568" y="19"/>
                </a:lnTo>
                <a:close/>
                <a:moveTo>
                  <a:pt x="1287" y="0"/>
                </a:moveTo>
                <a:lnTo>
                  <a:pt x="1253" y="1"/>
                </a:lnTo>
                <a:lnTo>
                  <a:pt x="1240" y="3"/>
                </a:lnTo>
                <a:lnTo>
                  <a:pt x="1227" y="5"/>
                </a:lnTo>
                <a:lnTo>
                  <a:pt x="1216" y="7"/>
                </a:lnTo>
                <a:lnTo>
                  <a:pt x="1206" y="11"/>
                </a:lnTo>
                <a:lnTo>
                  <a:pt x="1195" y="15"/>
                </a:lnTo>
                <a:lnTo>
                  <a:pt x="1186" y="19"/>
                </a:lnTo>
                <a:lnTo>
                  <a:pt x="1177" y="24"/>
                </a:lnTo>
                <a:lnTo>
                  <a:pt x="1170" y="30"/>
                </a:lnTo>
                <a:lnTo>
                  <a:pt x="1162" y="36"/>
                </a:lnTo>
                <a:lnTo>
                  <a:pt x="1156" y="44"/>
                </a:lnTo>
                <a:lnTo>
                  <a:pt x="1150" y="50"/>
                </a:lnTo>
                <a:lnTo>
                  <a:pt x="1146" y="59"/>
                </a:lnTo>
                <a:lnTo>
                  <a:pt x="1142" y="68"/>
                </a:lnTo>
                <a:lnTo>
                  <a:pt x="1139" y="76"/>
                </a:lnTo>
                <a:lnTo>
                  <a:pt x="1136" y="86"/>
                </a:lnTo>
                <a:lnTo>
                  <a:pt x="1134" y="96"/>
                </a:lnTo>
                <a:lnTo>
                  <a:pt x="1123" y="177"/>
                </a:lnTo>
                <a:lnTo>
                  <a:pt x="1237" y="177"/>
                </a:lnTo>
                <a:lnTo>
                  <a:pt x="1240" y="130"/>
                </a:lnTo>
                <a:lnTo>
                  <a:pt x="1242" y="119"/>
                </a:lnTo>
                <a:lnTo>
                  <a:pt x="1243" y="110"/>
                </a:lnTo>
                <a:lnTo>
                  <a:pt x="1247" y="101"/>
                </a:lnTo>
                <a:lnTo>
                  <a:pt x="1249" y="95"/>
                </a:lnTo>
                <a:lnTo>
                  <a:pt x="1253" y="86"/>
                </a:lnTo>
                <a:lnTo>
                  <a:pt x="1257" y="80"/>
                </a:lnTo>
                <a:lnTo>
                  <a:pt x="1261" y="77"/>
                </a:lnTo>
                <a:lnTo>
                  <a:pt x="1264" y="75"/>
                </a:lnTo>
                <a:lnTo>
                  <a:pt x="1267" y="74"/>
                </a:lnTo>
                <a:lnTo>
                  <a:pt x="1271" y="74"/>
                </a:lnTo>
                <a:lnTo>
                  <a:pt x="1276" y="74"/>
                </a:lnTo>
                <a:lnTo>
                  <a:pt x="1279" y="75"/>
                </a:lnTo>
                <a:lnTo>
                  <a:pt x="1282" y="77"/>
                </a:lnTo>
                <a:lnTo>
                  <a:pt x="1285" y="80"/>
                </a:lnTo>
                <a:lnTo>
                  <a:pt x="1287" y="83"/>
                </a:lnTo>
                <a:lnTo>
                  <a:pt x="1288" y="87"/>
                </a:lnTo>
                <a:lnTo>
                  <a:pt x="1289" y="91"/>
                </a:lnTo>
                <a:lnTo>
                  <a:pt x="1288" y="97"/>
                </a:lnTo>
                <a:lnTo>
                  <a:pt x="1279" y="167"/>
                </a:lnTo>
                <a:lnTo>
                  <a:pt x="1278" y="170"/>
                </a:lnTo>
                <a:lnTo>
                  <a:pt x="1276" y="173"/>
                </a:lnTo>
                <a:lnTo>
                  <a:pt x="1272" y="177"/>
                </a:lnTo>
                <a:lnTo>
                  <a:pt x="1269" y="180"/>
                </a:lnTo>
                <a:lnTo>
                  <a:pt x="1258" y="188"/>
                </a:lnTo>
                <a:lnTo>
                  <a:pt x="1243" y="195"/>
                </a:lnTo>
                <a:lnTo>
                  <a:pt x="1234" y="200"/>
                </a:lnTo>
                <a:lnTo>
                  <a:pt x="1199" y="218"/>
                </a:lnTo>
                <a:lnTo>
                  <a:pt x="1171" y="234"/>
                </a:lnTo>
                <a:lnTo>
                  <a:pt x="1148" y="248"/>
                </a:lnTo>
                <a:lnTo>
                  <a:pt x="1132" y="260"/>
                </a:lnTo>
                <a:lnTo>
                  <a:pt x="1126" y="266"/>
                </a:lnTo>
                <a:lnTo>
                  <a:pt x="1120" y="273"/>
                </a:lnTo>
                <a:lnTo>
                  <a:pt x="1116" y="279"/>
                </a:lnTo>
                <a:lnTo>
                  <a:pt x="1112" y="287"/>
                </a:lnTo>
                <a:lnTo>
                  <a:pt x="1108" y="293"/>
                </a:lnTo>
                <a:lnTo>
                  <a:pt x="1105" y="301"/>
                </a:lnTo>
                <a:lnTo>
                  <a:pt x="1103" y="308"/>
                </a:lnTo>
                <a:lnTo>
                  <a:pt x="1102" y="316"/>
                </a:lnTo>
                <a:lnTo>
                  <a:pt x="1090" y="411"/>
                </a:lnTo>
                <a:lnTo>
                  <a:pt x="1089" y="422"/>
                </a:lnTo>
                <a:lnTo>
                  <a:pt x="1089" y="432"/>
                </a:lnTo>
                <a:lnTo>
                  <a:pt x="1090" y="441"/>
                </a:lnTo>
                <a:lnTo>
                  <a:pt x="1093" y="451"/>
                </a:lnTo>
                <a:lnTo>
                  <a:pt x="1098" y="459"/>
                </a:lnTo>
                <a:lnTo>
                  <a:pt x="1104" y="466"/>
                </a:lnTo>
                <a:lnTo>
                  <a:pt x="1113" y="473"/>
                </a:lnTo>
                <a:lnTo>
                  <a:pt x="1121" y="477"/>
                </a:lnTo>
                <a:lnTo>
                  <a:pt x="1133" y="481"/>
                </a:lnTo>
                <a:lnTo>
                  <a:pt x="1145" y="483"/>
                </a:lnTo>
                <a:lnTo>
                  <a:pt x="1160" y="486"/>
                </a:lnTo>
                <a:lnTo>
                  <a:pt x="1176" y="486"/>
                </a:lnTo>
                <a:lnTo>
                  <a:pt x="1193" y="486"/>
                </a:lnTo>
                <a:lnTo>
                  <a:pt x="1208" y="485"/>
                </a:lnTo>
                <a:lnTo>
                  <a:pt x="1221" y="482"/>
                </a:lnTo>
                <a:lnTo>
                  <a:pt x="1230" y="479"/>
                </a:lnTo>
                <a:lnTo>
                  <a:pt x="1238" y="476"/>
                </a:lnTo>
                <a:lnTo>
                  <a:pt x="1244" y="472"/>
                </a:lnTo>
                <a:lnTo>
                  <a:pt x="1250" y="467"/>
                </a:lnTo>
                <a:lnTo>
                  <a:pt x="1254" y="462"/>
                </a:lnTo>
                <a:lnTo>
                  <a:pt x="1252" y="480"/>
                </a:lnTo>
                <a:lnTo>
                  <a:pt x="1356" y="480"/>
                </a:lnTo>
                <a:lnTo>
                  <a:pt x="1403" y="100"/>
                </a:lnTo>
                <a:lnTo>
                  <a:pt x="1405" y="87"/>
                </a:lnTo>
                <a:lnTo>
                  <a:pt x="1405" y="74"/>
                </a:lnTo>
                <a:lnTo>
                  <a:pt x="1403" y="62"/>
                </a:lnTo>
                <a:lnTo>
                  <a:pt x="1400" y="51"/>
                </a:lnTo>
                <a:lnTo>
                  <a:pt x="1398" y="45"/>
                </a:lnTo>
                <a:lnTo>
                  <a:pt x="1393" y="40"/>
                </a:lnTo>
                <a:lnTo>
                  <a:pt x="1390" y="34"/>
                </a:lnTo>
                <a:lnTo>
                  <a:pt x="1386" y="29"/>
                </a:lnTo>
                <a:lnTo>
                  <a:pt x="1380" y="24"/>
                </a:lnTo>
                <a:lnTo>
                  <a:pt x="1375" y="20"/>
                </a:lnTo>
                <a:lnTo>
                  <a:pt x="1369" y="16"/>
                </a:lnTo>
                <a:lnTo>
                  <a:pt x="1361" y="13"/>
                </a:lnTo>
                <a:lnTo>
                  <a:pt x="1355" y="9"/>
                </a:lnTo>
                <a:lnTo>
                  <a:pt x="1346" y="7"/>
                </a:lnTo>
                <a:lnTo>
                  <a:pt x="1337" y="5"/>
                </a:lnTo>
                <a:lnTo>
                  <a:pt x="1329" y="3"/>
                </a:lnTo>
                <a:lnTo>
                  <a:pt x="1308" y="1"/>
                </a:lnTo>
                <a:lnTo>
                  <a:pt x="1287" y="0"/>
                </a:lnTo>
                <a:close/>
                <a:moveTo>
                  <a:pt x="1240" y="277"/>
                </a:moveTo>
                <a:lnTo>
                  <a:pt x="1245" y="274"/>
                </a:lnTo>
                <a:lnTo>
                  <a:pt x="1252" y="272"/>
                </a:lnTo>
                <a:lnTo>
                  <a:pt x="1258" y="270"/>
                </a:lnTo>
                <a:lnTo>
                  <a:pt x="1266" y="269"/>
                </a:lnTo>
                <a:lnTo>
                  <a:pt x="1250" y="391"/>
                </a:lnTo>
                <a:lnTo>
                  <a:pt x="1248" y="399"/>
                </a:lnTo>
                <a:lnTo>
                  <a:pt x="1244" y="406"/>
                </a:lnTo>
                <a:lnTo>
                  <a:pt x="1242" y="408"/>
                </a:lnTo>
                <a:lnTo>
                  <a:pt x="1240" y="410"/>
                </a:lnTo>
                <a:lnTo>
                  <a:pt x="1237" y="411"/>
                </a:lnTo>
                <a:lnTo>
                  <a:pt x="1234" y="412"/>
                </a:lnTo>
                <a:lnTo>
                  <a:pt x="1227" y="413"/>
                </a:lnTo>
                <a:lnTo>
                  <a:pt x="1223" y="413"/>
                </a:lnTo>
                <a:lnTo>
                  <a:pt x="1218" y="412"/>
                </a:lnTo>
                <a:lnTo>
                  <a:pt x="1215" y="410"/>
                </a:lnTo>
                <a:lnTo>
                  <a:pt x="1213" y="408"/>
                </a:lnTo>
                <a:lnTo>
                  <a:pt x="1211" y="405"/>
                </a:lnTo>
                <a:lnTo>
                  <a:pt x="1210" y="400"/>
                </a:lnTo>
                <a:lnTo>
                  <a:pt x="1209" y="396"/>
                </a:lnTo>
                <a:lnTo>
                  <a:pt x="1210" y="391"/>
                </a:lnTo>
                <a:lnTo>
                  <a:pt x="1220" y="304"/>
                </a:lnTo>
                <a:lnTo>
                  <a:pt x="1223" y="296"/>
                </a:lnTo>
                <a:lnTo>
                  <a:pt x="1226" y="289"/>
                </a:lnTo>
                <a:lnTo>
                  <a:pt x="1233" y="283"/>
                </a:lnTo>
                <a:lnTo>
                  <a:pt x="1240" y="277"/>
                </a:lnTo>
                <a:close/>
                <a:moveTo>
                  <a:pt x="765" y="41"/>
                </a:moveTo>
                <a:lnTo>
                  <a:pt x="762" y="35"/>
                </a:lnTo>
                <a:lnTo>
                  <a:pt x="758" y="31"/>
                </a:lnTo>
                <a:lnTo>
                  <a:pt x="753" y="27"/>
                </a:lnTo>
                <a:lnTo>
                  <a:pt x="749" y="22"/>
                </a:lnTo>
                <a:lnTo>
                  <a:pt x="737" y="16"/>
                </a:lnTo>
                <a:lnTo>
                  <a:pt x="724" y="9"/>
                </a:lnTo>
                <a:lnTo>
                  <a:pt x="709" y="5"/>
                </a:lnTo>
                <a:lnTo>
                  <a:pt x="691" y="3"/>
                </a:lnTo>
                <a:lnTo>
                  <a:pt x="672" y="1"/>
                </a:lnTo>
                <a:lnTo>
                  <a:pt x="650" y="0"/>
                </a:lnTo>
                <a:lnTo>
                  <a:pt x="637" y="0"/>
                </a:lnTo>
                <a:lnTo>
                  <a:pt x="622" y="1"/>
                </a:lnTo>
                <a:lnTo>
                  <a:pt x="608" y="3"/>
                </a:lnTo>
                <a:lnTo>
                  <a:pt x="594" y="5"/>
                </a:lnTo>
                <a:lnTo>
                  <a:pt x="582" y="8"/>
                </a:lnTo>
                <a:lnTo>
                  <a:pt x="570" y="11"/>
                </a:lnTo>
                <a:lnTo>
                  <a:pt x="560" y="16"/>
                </a:lnTo>
                <a:lnTo>
                  <a:pt x="550" y="21"/>
                </a:lnTo>
                <a:lnTo>
                  <a:pt x="541" y="27"/>
                </a:lnTo>
                <a:lnTo>
                  <a:pt x="533" y="34"/>
                </a:lnTo>
                <a:lnTo>
                  <a:pt x="526" y="41"/>
                </a:lnTo>
                <a:lnTo>
                  <a:pt x="520" y="49"/>
                </a:lnTo>
                <a:lnTo>
                  <a:pt x="514" y="58"/>
                </a:lnTo>
                <a:lnTo>
                  <a:pt x="510" y="68"/>
                </a:lnTo>
                <a:lnTo>
                  <a:pt x="506" y="77"/>
                </a:lnTo>
                <a:lnTo>
                  <a:pt x="502" y="88"/>
                </a:lnTo>
                <a:lnTo>
                  <a:pt x="500" y="100"/>
                </a:lnTo>
                <a:lnTo>
                  <a:pt x="464" y="386"/>
                </a:lnTo>
                <a:lnTo>
                  <a:pt x="462" y="398"/>
                </a:lnTo>
                <a:lnTo>
                  <a:pt x="462" y="410"/>
                </a:lnTo>
                <a:lnTo>
                  <a:pt x="464" y="422"/>
                </a:lnTo>
                <a:lnTo>
                  <a:pt x="467" y="433"/>
                </a:lnTo>
                <a:lnTo>
                  <a:pt x="469" y="439"/>
                </a:lnTo>
                <a:lnTo>
                  <a:pt x="472" y="446"/>
                </a:lnTo>
                <a:lnTo>
                  <a:pt x="477" y="451"/>
                </a:lnTo>
                <a:lnTo>
                  <a:pt x="482" y="456"/>
                </a:lnTo>
                <a:lnTo>
                  <a:pt x="487" y="461"/>
                </a:lnTo>
                <a:lnTo>
                  <a:pt x="493" y="465"/>
                </a:lnTo>
                <a:lnTo>
                  <a:pt x="499" y="469"/>
                </a:lnTo>
                <a:lnTo>
                  <a:pt x="507" y="473"/>
                </a:lnTo>
                <a:lnTo>
                  <a:pt x="514" y="476"/>
                </a:lnTo>
                <a:lnTo>
                  <a:pt x="523" y="479"/>
                </a:lnTo>
                <a:lnTo>
                  <a:pt x="532" y="481"/>
                </a:lnTo>
                <a:lnTo>
                  <a:pt x="541" y="482"/>
                </a:lnTo>
                <a:lnTo>
                  <a:pt x="563" y="486"/>
                </a:lnTo>
                <a:lnTo>
                  <a:pt x="587" y="486"/>
                </a:lnTo>
                <a:lnTo>
                  <a:pt x="615" y="486"/>
                </a:lnTo>
                <a:lnTo>
                  <a:pt x="628" y="485"/>
                </a:lnTo>
                <a:lnTo>
                  <a:pt x="641" y="482"/>
                </a:lnTo>
                <a:lnTo>
                  <a:pt x="653" y="479"/>
                </a:lnTo>
                <a:lnTo>
                  <a:pt x="664" y="476"/>
                </a:lnTo>
                <a:lnTo>
                  <a:pt x="674" y="472"/>
                </a:lnTo>
                <a:lnTo>
                  <a:pt x="684" y="467"/>
                </a:lnTo>
                <a:lnTo>
                  <a:pt x="693" y="462"/>
                </a:lnTo>
                <a:lnTo>
                  <a:pt x="701" y="456"/>
                </a:lnTo>
                <a:lnTo>
                  <a:pt x="708" y="450"/>
                </a:lnTo>
                <a:lnTo>
                  <a:pt x="714" y="444"/>
                </a:lnTo>
                <a:lnTo>
                  <a:pt x="721" y="436"/>
                </a:lnTo>
                <a:lnTo>
                  <a:pt x="725" y="428"/>
                </a:lnTo>
                <a:lnTo>
                  <a:pt x="729" y="420"/>
                </a:lnTo>
                <a:lnTo>
                  <a:pt x="732" y="410"/>
                </a:lnTo>
                <a:lnTo>
                  <a:pt x="735" y="400"/>
                </a:lnTo>
                <a:lnTo>
                  <a:pt x="737" y="390"/>
                </a:lnTo>
                <a:lnTo>
                  <a:pt x="747" y="304"/>
                </a:lnTo>
                <a:lnTo>
                  <a:pt x="630" y="304"/>
                </a:lnTo>
                <a:lnTo>
                  <a:pt x="619" y="395"/>
                </a:lnTo>
                <a:lnTo>
                  <a:pt x="618" y="399"/>
                </a:lnTo>
                <a:lnTo>
                  <a:pt x="617" y="404"/>
                </a:lnTo>
                <a:lnTo>
                  <a:pt x="615" y="407"/>
                </a:lnTo>
                <a:lnTo>
                  <a:pt x="612" y="409"/>
                </a:lnTo>
                <a:lnTo>
                  <a:pt x="609" y="411"/>
                </a:lnTo>
                <a:lnTo>
                  <a:pt x="606" y="413"/>
                </a:lnTo>
                <a:lnTo>
                  <a:pt x="602" y="414"/>
                </a:lnTo>
                <a:lnTo>
                  <a:pt x="597" y="414"/>
                </a:lnTo>
                <a:lnTo>
                  <a:pt x="592" y="413"/>
                </a:lnTo>
                <a:lnTo>
                  <a:pt x="589" y="412"/>
                </a:lnTo>
                <a:lnTo>
                  <a:pt x="586" y="411"/>
                </a:lnTo>
                <a:lnTo>
                  <a:pt x="582" y="408"/>
                </a:lnTo>
                <a:lnTo>
                  <a:pt x="581" y="405"/>
                </a:lnTo>
                <a:lnTo>
                  <a:pt x="580" y="400"/>
                </a:lnTo>
                <a:lnTo>
                  <a:pt x="579" y="396"/>
                </a:lnTo>
                <a:lnTo>
                  <a:pt x="580" y="390"/>
                </a:lnTo>
                <a:lnTo>
                  <a:pt x="594" y="277"/>
                </a:lnTo>
                <a:lnTo>
                  <a:pt x="752" y="277"/>
                </a:lnTo>
                <a:lnTo>
                  <a:pt x="776" y="96"/>
                </a:lnTo>
                <a:lnTo>
                  <a:pt x="777" y="80"/>
                </a:lnTo>
                <a:lnTo>
                  <a:pt x="775" y="65"/>
                </a:lnTo>
                <a:lnTo>
                  <a:pt x="774" y="58"/>
                </a:lnTo>
                <a:lnTo>
                  <a:pt x="771" y="51"/>
                </a:lnTo>
                <a:lnTo>
                  <a:pt x="768" y="46"/>
                </a:lnTo>
                <a:lnTo>
                  <a:pt x="765" y="41"/>
                </a:lnTo>
                <a:close/>
                <a:moveTo>
                  <a:pt x="642" y="74"/>
                </a:moveTo>
                <a:lnTo>
                  <a:pt x="646" y="74"/>
                </a:lnTo>
                <a:lnTo>
                  <a:pt x="649" y="75"/>
                </a:lnTo>
                <a:lnTo>
                  <a:pt x="653" y="77"/>
                </a:lnTo>
                <a:lnTo>
                  <a:pt x="656" y="80"/>
                </a:lnTo>
                <a:lnTo>
                  <a:pt x="657" y="83"/>
                </a:lnTo>
                <a:lnTo>
                  <a:pt x="658" y="87"/>
                </a:lnTo>
                <a:lnTo>
                  <a:pt x="659" y="91"/>
                </a:lnTo>
                <a:lnTo>
                  <a:pt x="658" y="97"/>
                </a:lnTo>
                <a:lnTo>
                  <a:pt x="644" y="207"/>
                </a:lnTo>
                <a:lnTo>
                  <a:pt x="603" y="207"/>
                </a:lnTo>
                <a:lnTo>
                  <a:pt x="618" y="97"/>
                </a:lnTo>
                <a:lnTo>
                  <a:pt x="619" y="88"/>
                </a:lnTo>
                <a:lnTo>
                  <a:pt x="622" y="82"/>
                </a:lnTo>
                <a:lnTo>
                  <a:pt x="624" y="80"/>
                </a:lnTo>
                <a:lnTo>
                  <a:pt x="628" y="77"/>
                </a:lnTo>
                <a:lnTo>
                  <a:pt x="631" y="75"/>
                </a:lnTo>
                <a:lnTo>
                  <a:pt x="634" y="75"/>
                </a:lnTo>
                <a:lnTo>
                  <a:pt x="642" y="74"/>
                </a:lnTo>
                <a:close/>
                <a:moveTo>
                  <a:pt x="1067" y="19"/>
                </a:moveTo>
                <a:lnTo>
                  <a:pt x="1060" y="15"/>
                </a:lnTo>
                <a:lnTo>
                  <a:pt x="1051" y="11"/>
                </a:lnTo>
                <a:lnTo>
                  <a:pt x="1042" y="7"/>
                </a:lnTo>
                <a:lnTo>
                  <a:pt x="1034" y="5"/>
                </a:lnTo>
                <a:lnTo>
                  <a:pt x="1024" y="3"/>
                </a:lnTo>
                <a:lnTo>
                  <a:pt x="1015" y="1"/>
                </a:lnTo>
                <a:lnTo>
                  <a:pt x="1006" y="1"/>
                </a:lnTo>
                <a:lnTo>
                  <a:pt x="997" y="0"/>
                </a:lnTo>
                <a:lnTo>
                  <a:pt x="983" y="1"/>
                </a:lnTo>
                <a:lnTo>
                  <a:pt x="970" y="2"/>
                </a:lnTo>
                <a:lnTo>
                  <a:pt x="957" y="5"/>
                </a:lnTo>
                <a:lnTo>
                  <a:pt x="945" y="10"/>
                </a:lnTo>
                <a:lnTo>
                  <a:pt x="926" y="22"/>
                </a:lnTo>
                <a:lnTo>
                  <a:pt x="918" y="3"/>
                </a:lnTo>
                <a:lnTo>
                  <a:pt x="830" y="3"/>
                </a:lnTo>
                <a:lnTo>
                  <a:pt x="754" y="582"/>
                </a:lnTo>
                <a:lnTo>
                  <a:pt x="872" y="582"/>
                </a:lnTo>
                <a:lnTo>
                  <a:pt x="886" y="469"/>
                </a:lnTo>
                <a:lnTo>
                  <a:pt x="892" y="475"/>
                </a:lnTo>
                <a:lnTo>
                  <a:pt x="901" y="478"/>
                </a:lnTo>
                <a:lnTo>
                  <a:pt x="912" y="481"/>
                </a:lnTo>
                <a:lnTo>
                  <a:pt x="924" y="485"/>
                </a:lnTo>
                <a:lnTo>
                  <a:pt x="956" y="486"/>
                </a:lnTo>
                <a:lnTo>
                  <a:pt x="965" y="486"/>
                </a:lnTo>
                <a:lnTo>
                  <a:pt x="973" y="486"/>
                </a:lnTo>
                <a:lnTo>
                  <a:pt x="982" y="483"/>
                </a:lnTo>
                <a:lnTo>
                  <a:pt x="990" y="482"/>
                </a:lnTo>
                <a:lnTo>
                  <a:pt x="998" y="479"/>
                </a:lnTo>
                <a:lnTo>
                  <a:pt x="1005" y="477"/>
                </a:lnTo>
                <a:lnTo>
                  <a:pt x="1012" y="474"/>
                </a:lnTo>
                <a:lnTo>
                  <a:pt x="1019" y="469"/>
                </a:lnTo>
                <a:lnTo>
                  <a:pt x="1025" y="464"/>
                </a:lnTo>
                <a:lnTo>
                  <a:pt x="1031" y="459"/>
                </a:lnTo>
                <a:lnTo>
                  <a:pt x="1036" y="453"/>
                </a:lnTo>
                <a:lnTo>
                  <a:pt x="1040" y="448"/>
                </a:lnTo>
                <a:lnTo>
                  <a:pt x="1044" y="441"/>
                </a:lnTo>
                <a:lnTo>
                  <a:pt x="1046" y="435"/>
                </a:lnTo>
                <a:lnTo>
                  <a:pt x="1048" y="428"/>
                </a:lnTo>
                <a:lnTo>
                  <a:pt x="1049" y="421"/>
                </a:lnTo>
                <a:lnTo>
                  <a:pt x="1094" y="77"/>
                </a:lnTo>
                <a:lnTo>
                  <a:pt x="1094" y="70"/>
                </a:lnTo>
                <a:lnTo>
                  <a:pt x="1094" y="61"/>
                </a:lnTo>
                <a:lnTo>
                  <a:pt x="1093" y="54"/>
                </a:lnTo>
                <a:lnTo>
                  <a:pt x="1091" y="46"/>
                </a:lnTo>
                <a:lnTo>
                  <a:pt x="1087" y="38"/>
                </a:lnTo>
                <a:lnTo>
                  <a:pt x="1081" y="32"/>
                </a:lnTo>
                <a:lnTo>
                  <a:pt x="1075" y="26"/>
                </a:lnTo>
                <a:lnTo>
                  <a:pt x="1067" y="19"/>
                </a:lnTo>
                <a:close/>
                <a:moveTo>
                  <a:pt x="943" y="77"/>
                </a:moveTo>
                <a:lnTo>
                  <a:pt x="950" y="75"/>
                </a:lnTo>
                <a:lnTo>
                  <a:pt x="958" y="74"/>
                </a:lnTo>
                <a:lnTo>
                  <a:pt x="963" y="74"/>
                </a:lnTo>
                <a:lnTo>
                  <a:pt x="967" y="75"/>
                </a:lnTo>
                <a:lnTo>
                  <a:pt x="970" y="77"/>
                </a:lnTo>
                <a:lnTo>
                  <a:pt x="972" y="80"/>
                </a:lnTo>
                <a:lnTo>
                  <a:pt x="974" y="83"/>
                </a:lnTo>
                <a:lnTo>
                  <a:pt x="975" y="86"/>
                </a:lnTo>
                <a:lnTo>
                  <a:pt x="975" y="90"/>
                </a:lnTo>
                <a:lnTo>
                  <a:pt x="975" y="96"/>
                </a:lnTo>
                <a:lnTo>
                  <a:pt x="937" y="391"/>
                </a:lnTo>
                <a:lnTo>
                  <a:pt x="936" y="397"/>
                </a:lnTo>
                <a:lnTo>
                  <a:pt x="933" y="401"/>
                </a:lnTo>
                <a:lnTo>
                  <a:pt x="930" y="406"/>
                </a:lnTo>
                <a:lnTo>
                  <a:pt x="927" y="410"/>
                </a:lnTo>
                <a:lnTo>
                  <a:pt x="921" y="412"/>
                </a:lnTo>
                <a:lnTo>
                  <a:pt x="914" y="413"/>
                </a:lnTo>
                <a:lnTo>
                  <a:pt x="909" y="413"/>
                </a:lnTo>
                <a:lnTo>
                  <a:pt x="904" y="412"/>
                </a:lnTo>
                <a:lnTo>
                  <a:pt x="901" y="410"/>
                </a:lnTo>
                <a:lnTo>
                  <a:pt x="899" y="408"/>
                </a:lnTo>
                <a:lnTo>
                  <a:pt x="897" y="405"/>
                </a:lnTo>
                <a:lnTo>
                  <a:pt x="896" y="401"/>
                </a:lnTo>
                <a:lnTo>
                  <a:pt x="896" y="397"/>
                </a:lnTo>
                <a:lnTo>
                  <a:pt x="896" y="392"/>
                </a:lnTo>
                <a:lnTo>
                  <a:pt x="934" y="96"/>
                </a:lnTo>
                <a:lnTo>
                  <a:pt x="936" y="89"/>
                </a:lnTo>
                <a:lnTo>
                  <a:pt x="937" y="85"/>
                </a:lnTo>
                <a:lnTo>
                  <a:pt x="939" y="81"/>
                </a:lnTo>
                <a:lnTo>
                  <a:pt x="943" y="7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6" name="Rectangle 5"/>
          <p:cNvSpPr>
            <a:spLocks noChangeArrowheads="1"/>
          </p:cNvSpPr>
          <p:nvPr/>
        </p:nvSpPr>
        <p:spPr bwMode="auto">
          <a:xfrm>
            <a:off x="1828800" y="6327152"/>
            <a:ext cx="7315200" cy="267492"/>
          </a:xfrm>
          <a:prstGeom prst="rect">
            <a:avLst/>
          </a:prstGeom>
          <a:solidFill>
            <a:srgbClr val="0046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 sz="12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57400" y="6266827"/>
            <a:ext cx="2438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dirty="0" smtClean="0"/>
              <a:t>2015 © EPAM Systems, RD Dep.</a:t>
            </a:r>
            <a:endParaRPr lang="en-US" dirty="0"/>
          </a:p>
        </p:txBody>
      </p:sp>
      <p:sp>
        <p:nvSpPr>
          <p:cNvPr id="2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96200" y="6248400"/>
            <a:ext cx="9905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fld id="{36013D82-3B92-4BC6-A819-A7803D760D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781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77" r:id="rId4"/>
    <p:sldLayoutId id="2147483678" r:id="rId5"/>
    <p:sldLayoutId id="2147483651" r:id="rId6"/>
    <p:sldLayoutId id="2147483676" r:id="rId7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lang="en-US" sz="1800" b="1" kern="1200" dirty="0">
          <a:solidFill>
            <a:schemeClr val="accent1">
              <a:lumMod val="75000"/>
            </a:schemeClr>
          </a:solidFill>
          <a:latin typeface="Tahoma" pitchFamily="34" charset="0"/>
          <a:ea typeface="Tahoma" pitchFamily="34" charset="0"/>
          <a:cs typeface="Tahom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4" Type="http://schemas.openxmlformats.org/officeDocument/2006/relationships/image" Target="../media/image6.tif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xunitpatterns.com/" TargetMode="External"/><Relationship Id="rId4" Type="http://schemas.openxmlformats.org/officeDocument/2006/relationships/hyperlink" Target="https://www.manning.com/books/the-art-of-unit-testing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tif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dirty="0" smtClean="0"/>
              <a:t>Анжелика Кравчук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smtClean="0"/>
              <a:t>2015 © EPAM Systems, RD Dep.</a:t>
            </a: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200" dirty="0"/>
              <a:t>Введение в</a:t>
            </a:r>
            <a:br>
              <a:rPr lang="ru-RU" sz="3200" dirty="0"/>
            </a:br>
            <a:r>
              <a:rPr lang="en-US" sz="3200" dirty="0" smtClean="0"/>
              <a:t>unit</a:t>
            </a:r>
            <a:r>
              <a:rPr lang="ru-RU" sz="3200" dirty="0" smtClean="0"/>
              <a:t> тестирование В </a:t>
            </a:r>
            <a:r>
              <a:rPr lang="en-US" sz="3200" dirty="0" smtClean="0"/>
              <a:t>C#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00747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US" smtClean="0"/>
              <a:t>2015 © EPAM Systems, RD Dep.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Когда </a:t>
            </a:r>
            <a:r>
              <a:rPr lang="ru-RU" dirty="0" smtClean="0"/>
              <a:t>нужно </a:t>
            </a:r>
            <a:r>
              <a:rPr lang="ru-RU" dirty="0"/>
              <a:t>писать тесты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...</a:t>
            </a:r>
            <a:r>
              <a:rPr lang="ru-RU" dirty="0" smtClean="0"/>
              <a:t>быть </a:t>
            </a:r>
            <a:r>
              <a:rPr lang="ru-RU" dirty="0"/>
              <a:t>переписанным с </a:t>
            </a:r>
            <a:r>
              <a:rPr lang="ru-RU" dirty="0" smtClean="0"/>
              <a:t>нуля</a:t>
            </a:r>
            <a:endParaRPr lang="ru-RU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1114" y="1844824"/>
            <a:ext cx="6169372" cy="393744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3648" y="1860770"/>
            <a:ext cx="6175722" cy="3955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090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US" smtClean="0"/>
              <a:t>2015 © EPAM Systems, RD Dep.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Плюсы и минусы </a:t>
            </a:r>
            <a:r>
              <a:rPr lang="en-US" dirty="0"/>
              <a:t>unit</a:t>
            </a:r>
            <a:r>
              <a:rPr lang="ru-RU" dirty="0"/>
              <a:t>-тестирования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ru-RU" dirty="0" smtClean="0"/>
              <a:t>Плюсы</a:t>
            </a:r>
          </a:p>
          <a:p>
            <a:pPr marL="285750" lvl="0" indent="-285750">
              <a:buFont typeface="Arial" charset="0"/>
              <a:buChar char="•"/>
            </a:pPr>
            <a:r>
              <a:rPr lang="ru-RU" dirty="0" smtClean="0"/>
              <a:t>Обеспечивают </a:t>
            </a:r>
            <a:r>
              <a:rPr lang="ru-RU" dirty="0"/>
              <a:t>мгновенную обратную связь</a:t>
            </a:r>
          </a:p>
          <a:p>
            <a:pPr marL="285750" lvl="0" indent="-285750">
              <a:buFont typeface="Arial" charset="0"/>
              <a:buChar char="•"/>
            </a:pPr>
            <a:r>
              <a:rPr lang="ru-RU" dirty="0"/>
              <a:t>Помогают </a:t>
            </a:r>
            <a:r>
              <a:rPr lang="ru-RU" dirty="0" smtClean="0"/>
              <a:t>документировать </a:t>
            </a:r>
            <a:r>
              <a:rPr lang="ru-RU" dirty="0"/>
              <a:t>код и делать его понимание проще для других </a:t>
            </a:r>
            <a:r>
              <a:rPr lang="ru-RU" dirty="0" smtClean="0"/>
              <a:t>разработчиков Позволяют </a:t>
            </a:r>
            <a:r>
              <a:rPr lang="ru-RU" dirty="0"/>
              <a:t>постоянно тестировать код, что сводит к минимуму появление новых ошибок</a:t>
            </a:r>
          </a:p>
          <a:p>
            <a:pPr marL="285750" lvl="0" indent="-285750">
              <a:buFont typeface="Arial" charset="0"/>
              <a:buChar char="•"/>
            </a:pPr>
            <a:r>
              <a:rPr lang="ru-RU" dirty="0"/>
              <a:t>Помогают уменьшить количество усилий, необходимых для повторного тестирования</a:t>
            </a:r>
          </a:p>
          <a:p>
            <a:pPr marL="285750" indent="-285750">
              <a:buFont typeface="Arial" charset="0"/>
              <a:buChar char="•"/>
            </a:pPr>
            <a:r>
              <a:rPr lang="ru-RU" dirty="0"/>
              <a:t>Поощряют написание слабосвязанного </a:t>
            </a:r>
            <a:r>
              <a:rPr lang="ru-RU" dirty="0" smtClean="0"/>
              <a:t>кода</a:t>
            </a:r>
          </a:p>
          <a:p>
            <a:pPr marL="285750" indent="-285750">
              <a:buFont typeface="Arial" charset="0"/>
              <a:buChar char="•"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Минусы</a:t>
            </a:r>
            <a:endParaRPr lang="ru-RU" dirty="0"/>
          </a:p>
          <a:p>
            <a:pPr>
              <a:buFont typeface="Arial" charset="0"/>
              <a:buChar char="•"/>
            </a:pPr>
            <a:r>
              <a:rPr lang="ru-RU" dirty="0">
                <a:sym typeface="Wingdings" pitchFamily="2" charset="2"/>
              </a:rPr>
              <a:t>Не проверяют взаимодействие объектов</a:t>
            </a:r>
          </a:p>
          <a:p>
            <a:pPr>
              <a:buFont typeface="Arial" charset="0"/>
              <a:buChar char="•"/>
            </a:pPr>
            <a:r>
              <a:rPr lang="ru-RU" dirty="0"/>
              <a:t>Не дают 100%-й гарантии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354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US" smtClean="0"/>
              <a:t>2015 © EPAM Systems, RD Dep.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</a:t>
            </a:r>
            <a:r>
              <a:rPr lang="ru-RU" dirty="0" smtClean="0"/>
              <a:t>сновные правила тестирования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fontAlgn="base">
              <a:buNone/>
            </a:pPr>
            <a:r>
              <a:rPr lang="ru-RU" dirty="0"/>
              <a:t>Т</a:t>
            </a:r>
            <a:r>
              <a:rPr lang="ru-RU" dirty="0" smtClean="0"/>
              <a:t>есты должны</a:t>
            </a:r>
          </a:p>
          <a:p>
            <a:pPr marL="285750" indent="-285750" fontAlgn="base">
              <a:buFont typeface="Arial" charset="0"/>
              <a:buChar char="•"/>
            </a:pPr>
            <a:r>
              <a:rPr lang="ru-RU" dirty="0" smtClean="0"/>
              <a:t>быть достоверными;</a:t>
            </a:r>
            <a:endParaRPr lang="ru-RU" dirty="0"/>
          </a:p>
          <a:p>
            <a:pPr marL="285750" indent="-285750" fontAlgn="base">
              <a:buFont typeface="Arial" charset="0"/>
              <a:buChar char="•"/>
            </a:pPr>
            <a:r>
              <a:rPr lang="ru-RU" dirty="0" smtClean="0"/>
              <a:t>не </a:t>
            </a:r>
            <a:r>
              <a:rPr lang="ru-RU" dirty="0"/>
              <a:t>зависеть от окружения, на котором они </a:t>
            </a:r>
            <a:r>
              <a:rPr lang="ru-RU" dirty="0" smtClean="0"/>
              <a:t>выполняются;</a:t>
            </a:r>
            <a:endParaRPr lang="ru-RU" dirty="0"/>
          </a:p>
          <a:p>
            <a:pPr marL="285750" indent="-285750" fontAlgn="base">
              <a:buFont typeface="Arial" charset="0"/>
              <a:buChar char="•"/>
            </a:pPr>
            <a:r>
              <a:rPr lang="ru-RU" dirty="0"/>
              <a:t>л</a:t>
            </a:r>
            <a:r>
              <a:rPr lang="ru-RU" dirty="0" smtClean="0"/>
              <a:t>егко поддерживаться;</a:t>
            </a:r>
            <a:endParaRPr lang="ru-RU" dirty="0"/>
          </a:p>
          <a:p>
            <a:pPr marL="285750" indent="-285750" fontAlgn="base">
              <a:buFont typeface="Arial" charset="0"/>
              <a:buChar char="•"/>
            </a:pPr>
            <a:r>
              <a:rPr lang="ru-RU" dirty="0"/>
              <a:t>л</a:t>
            </a:r>
            <a:r>
              <a:rPr lang="ru-RU" dirty="0" smtClean="0"/>
              <a:t>егко </a:t>
            </a:r>
            <a:r>
              <a:rPr lang="ru-RU" dirty="0"/>
              <a:t>читаться и быть простыми для понимания </a:t>
            </a:r>
            <a:r>
              <a:rPr lang="ru-RU" dirty="0" smtClean="0"/>
              <a:t>(новый </a:t>
            </a:r>
            <a:r>
              <a:rPr lang="ru-RU" dirty="0"/>
              <a:t>разработчик должен понять что именно тестируется</a:t>
            </a:r>
            <a:r>
              <a:rPr lang="ru-RU" dirty="0" smtClean="0"/>
              <a:t>);</a:t>
            </a:r>
            <a:endParaRPr lang="ru-RU" dirty="0"/>
          </a:p>
          <a:p>
            <a:pPr marL="285750" indent="-285750" fontAlgn="base">
              <a:buFont typeface="Arial" charset="0"/>
              <a:buChar char="•"/>
            </a:pPr>
            <a:r>
              <a:rPr lang="ru-RU" dirty="0"/>
              <a:t>с</a:t>
            </a:r>
            <a:r>
              <a:rPr lang="ru-RU" dirty="0" smtClean="0"/>
              <a:t>облюдать </a:t>
            </a:r>
            <a:r>
              <a:rPr lang="ru-RU" dirty="0"/>
              <a:t>единую конвенцию </a:t>
            </a:r>
            <a:r>
              <a:rPr lang="ru-RU" dirty="0" smtClean="0"/>
              <a:t>именования;</a:t>
            </a:r>
            <a:endParaRPr lang="ru-RU" dirty="0"/>
          </a:p>
          <a:p>
            <a:pPr marL="285750" indent="-285750" fontAlgn="base">
              <a:buFont typeface="Arial" charset="0"/>
              <a:buChar char="•"/>
            </a:pPr>
            <a:r>
              <a:rPr lang="ru-RU" dirty="0"/>
              <a:t>з</a:t>
            </a:r>
            <a:r>
              <a:rPr lang="ru-RU" dirty="0" smtClean="0"/>
              <a:t>апускаться </a:t>
            </a:r>
            <a:r>
              <a:rPr lang="ru-RU" dirty="0"/>
              <a:t>регулярно в автоматическом </a:t>
            </a:r>
            <a:r>
              <a:rPr lang="ru-RU" dirty="0" smtClean="0"/>
              <a:t>режиме.</a:t>
            </a:r>
            <a:endParaRPr lang="ru-RU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313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US" smtClean="0"/>
              <a:t>2015 © EPAM Systems, RD Dep.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Логическое </a:t>
            </a:r>
            <a:r>
              <a:rPr lang="ru-RU" dirty="0"/>
              <a:t>расположение тестов в </a:t>
            </a:r>
            <a:r>
              <a:rPr lang="ru-RU" dirty="0" smtClean="0"/>
              <a:t>системе контроля версий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dirty="0" smtClean="0"/>
              <a:t>Тесты должны </a:t>
            </a:r>
            <a:r>
              <a:rPr lang="ru-RU" dirty="0"/>
              <a:t>быть </a:t>
            </a:r>
            <a:r>
              <a:rPr lang="ru-RU" dirty="0" smtClean="0"/>
              <a:t>частью </a:t>
            </a:r>
            <a:r>
              <a:rPr lang="ru-RU" dirty="0"/>
              <a:t>контроля версий. В зависимости от типа </a:t>
            </a:r>
            <a:r>
              <a:rPr lang="ru-RU" dirty="0" smtClean="0"/>
              <a:t>решения</a:t>
            </a:r>
            <a:r>
              <a:rPr lang="ru-RU" dirty="0"/>
              <a:t>, они могут быть организованы по-разному. Общая рекомендация: если приложение монолитное, </a:t>
            </a:r>
            <a:r>
              <a:rPr lang="ru-RU" dirty="0" smtClean="0"/>
              <a:t>следует положить </a:t>
            </a:r>
            <a:r>
              <a:rPr lang="ru-RU" dirty="0"/>
              <a:t>все тесты в папку </a:t>
            </a:r>
            <a:r>
              <a:rPr lang="ru-RU" dirty="0" err="1"/>
              <a:t>Tests</a:t>
            </a:r>
            <a:r>
              <a:rPr lang="ru-RU" dirty="0"/>
              <a:t>; </a:t>
            </a:r>
            <a:r>
              <a:rPr lang="ru-RU" dirty="0" smtClean="0"/>
              <a:t>в случае множества </a:t>
            </a:r>
            <a:r>
              <a:rPr lang="ru-RU" dirty="0"/>
              <a:t>разных компонентов, </a:t>
            </a:r>
            <a:r>
              <a:rPr lang="ru-RU" dirty="0" smtClean="0"/>
              <a:t>хранить </a:t>
            </a:r>
            <a:r>
              <a:rPr lang="ru-RU" dirty="0"/>
              <a:t>тесты в папке каждого компонента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453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US" smtClean="0"/>
              <a:t>2015 © EPAM Systems, RD Dep.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Соответствия между тестируемым и тестирующим кодами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9000681"/>
              </p:ext>
            </p:extLst>
          </p:nvPr>
        </p:nvGraphicFramePr>
        <p:xfrm>
          <a:off x="899592" y="1219200"/>
          <a:ext cx="7128792" cy="36499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584176"/>
                <a:gridCol w="5544616"/>
              </a:tblGrid>
              <a:tr h="60291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Объект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тестирования</a:t>
                      </a:r>
                    </a:p>
                  </a:txBody>
                  <a:tcPr marL="52948" marR="5294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Объект модульного теста</a:t>
                      </a:r>
                    </a:p>
                  </a:txBody>
                  <a:tcPr marL="52948" marR="52948" marT="0" marB="0" anchor="ctr"/>
                </a:tc>
              </a:tr>
              <a:tr h="92260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b="1" dirty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Проект</a:t>
                      </a:r>
                    </a:p>
                  </a:txBody>
                  <a:tcPr marL="52948" marR="52948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Создать проект (</a:t>
                      </a:r>
                      <a:r>
                        <a:rPr lang="en-US" sz="1600" dirty="0" smtClean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Class Library</a:t>
                      </a:r>
                      <a:r>
                        <a:rPr lang="ru-RU" sz="1600" dirty="0" smtClean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), </a:t>
                      </a:r>
                      <a:r>
                        <a:rPr lang="ru-RU" sz="1600" dirty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содержащий тесты, с именем </a:t>
                      </a:r>
                      <a:r>
                        <a:rPr lang="ru-RU" sz="1600" b="1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P</a:t>
                      </a:r>
                      <a:r>
                        <a:rPr lang="en-US" sz="1600" b="1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roject</a:t>
                      </a:r>
                      <a:r>
                        <a:rPr lang="ru-RU" sz="1600" b="1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N</a:t>
                      </a:r>
                      <a:r>
                        <a:rPr lang="en-US" sz="1600" b="1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ame</a:t>
                      </a:r>
                      <a:r>
                        <a:rPr lang="ru-RU" sz="1600" b="1" dirty="0" smtClean="0"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.</a:t>
                      </a:r>
                      <a:r>
                        <a:rPr lang="ru-RU" sz="1600" b="1" dirty="0" err="1" smtClean="0"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Tests</a:t>
                      </a:r>
                      <a:endParaRPr lang="ru-RU" sz="1600" b="1" dirty="0"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52948" marR="52948" marT="0" marB="0" anchor="ctr"/>
                </a:tc>
              </a:tr>
              <a:tr h="106221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b="1" dirty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Класс</a:t>
                      </a:r>
                    </a:p>
                  </a:txBody>
                  <a:tcPr marL="52948" marR="52948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Для каждого класса, подлежащего тестированию, </a:t>
                      </a:r>
                      <a:r>
                        <a:rPr lang="ru-RU" sz="1600" dirty="0" smtClean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создать</a:t>
                      </a:r>
                      <a:r>
                        <a:rPr lang="ru-RU" sz="1600" baseline="0" dirty="0" smtClean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 (</a:t>
                      </a:r>
                      <a:r>
                        <a:rPr lang="ru-RU" sz="1600" dirty="0" smtClean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по </a:t>
                      </a:r>
                      <a:r>
                        <a:rPr lang="ru-RU" sz="1600" dirty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крайней </a:t>
                      </a:r>
                      <a:r>
                        <a:rPr lang="ru-RU" sz="1600" dirty="0" smtClean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мере)</a:t>
                      </a:r>
                      <a:r>
                        <a:rPr lang="ru-RU" sz="1600" baseline="0" dirty="0" smtClean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 </a:t>
                      </a:r>
                      <a:r>
                        <a:rPr lang="ru-RU" sz="1600" dirty="0" smtClean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один </a:t>
                      </a:r>
                      <a:r>
                        <a:rPr lang="ru-RU" sz="1600" dirty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тестирующий класс с именем </a:t>
                      </a:r>
                      <a:r>
                        <a:rPr lang="en-US" sz="1600" b="1" dirty="0" err="1" smtClean="0"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ClassName</a:t>
                      </a:r>
                      <a:r>
                        <a:rPr lang="ru-RU" sz="1600" b="1" dirty="0" err="1" smtClean="0"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Tests</a:t>
                      </a:r>
                      <a:r>
                        <a:rPr lang="ru-RU" sz="1600" dirty="0"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. </a:t>
                      </a:r>
                      <a:r>
                        <a:rPr lang="ru-RU" sz="1600" dirty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Такие тестирующие классы называются наборами тестов (</a:t>
                      </a:r>
                      <a:r>
                        <a:rPr lang="en-US" sz="1600" dirty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test fixtures</a:t>
                      </a:r>
                      <a:r>
                        <a:rPr lang="ru-RU" sz="1600" dirty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) </a:t>
                      </a:r>
                    </a:p>
                  </a:txBody>
                  <a:tcPr marL="52948" marR="52948" marT="0" marB="0" anchor="ctr"/>
                </a:tc>
              </a:tr>
              <a:tr h="106221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b="1" dirty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Метод</a:t>
                      </a:r>
                    </a:p>
                  </a:txBody>
                  <a:tcPr marL="52948" marR="52948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Для каждого метода, подлежащего тестированию, </a:t>
                      </a:r>
                      <a:r>
                        <a:rPr lang="ru-RU" sz="1600" dirty="0" smtClean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создать </a:t>
                      </a:r>
                      <a:r>
                        <a:rPr lang="ru-RU" sz="1600" baseline="0" dirty="0" smtClean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(</a:t>
                      </a:r>
                      <a:r>
                        <a:rPr lang="ru-RU" sz="1600" dirty="0" smtClean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по крайней мере)</a:t>
                      </a:r>
                      <a:r>
                        <a:rPr lang="ru-RU" sz="1600" baseline="0" dirty="0" smtClean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 </a:t>
                      </a:r>
                      <a:r>
                        <a:rPr lang="ru-RU" sz="1600" dirty="0" smtClean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один </a:t>
                      </a:r>
                      <a:r>
                        <a:rPr lang="ru-RU" sz="1600" dirty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тестирующий </a:t>
                      </a:r>
                      <a:r>
                        <a:rPr lang="en-US" sz="1600" dirty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public</a:t>
                      </a:r>
                      <a:r>
                        <a:rPr lang="ru-RU" sz="1600" dirty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-метод (тест) с именем </a:t>
                      </a:r>
                      <a:endParaRPr lang="en-US" sz="1600" dirty="0" smtClean="0"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dirty="0" err="1" smtClean="0"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MethodName</a:t>
                      </a:r>
                      <a:r>
                        <a:rPr lang="ru-RU" sz="1600" b="1" dirty="0" smtClean="0"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_</a:t>
                      </a:r>
                      <a:r>
                        <a:rPr lang="en-US" sz="1600" b="1" dirty="0" err="1" smtClean="0"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TestConditions</a:t>
                      </a:r>
                      <a:r>
                        <a:rPr lang="ru-RU" sz="1600" b="1" dirty="0" smtClean="0"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_</a:t>
                      </a:r>
                      <a:r>
                        <a:rPr lang="en-US" sz="1600" b="1" smtClean="0"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ExpectedBehavior</a:t>
                      </a:r>
                      <a:endParaRPr lang="ru-RU" sz="1600" b="1" dirty="0"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52948" marR="52948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0099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US" smtClean="0"/>
              <a:t>2015 © EPAM Systems, RD Dep.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Соответствия между тестируемым и тестирующим кодами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2125383"/>
              </p:ext>
            </p:extLst>
          </p:nvPr>
        </p:nvGraphicFramePr>
        <p:xfrm>
          <a:off x="914400" y="1219200"/>
          <a:ext cx="7315200" cy="4080128"/>
        </p:xfrm>
        <a:graphic>
          <a:graphicData uri="http://schemas.openxmlformats.org/drawingml/2006/table">
            <a:tbl>
              <a:tblPr bandRow="1">
                <a:tableStyleId>{69012ECD-51FC-41F1-AA8D-1B2483CD663E}</a:tableStyleId>
              </a:tblPr>
              <a:tblGrid>
                <a:gridCol w="2865512"/>
                <a:gridCol w="4449688"/>
              </a:tblGrid>
              <a:tr h="1201688">
                <a:tc>
                  <a:txBody>
                    <a:bodyPr/>
                    <a:lstStyle/>
                    <a:p>
                      <a:pPr marL="419100" indent="0">
                        <a:buNone/>
                      </a:pPr>
                      <a:r>
                        <a:rPr lang="ru-RU" sz="16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&lt;PROJECT_NAME&gt;.</a:t>
                      </a:r>
                      <a:r>
                        <a:rPr lang="ru-RU" sz="1600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Core</a:t>
                      </a:r>
                      <a:endParaRPr lang="ru-RU" sz="1600" dirty="0" smtClean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  <a:p>
                      <a:pPr marL="419100" indent="0">
                        <a:buNone/>
                      </a:pPr>
                      <a:r>
                        <a:rPr lang="ru-RU" sz="16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&lt;PROJECT_NAME&gt;.</a:t>
                      </a:r>
                      <a:r>
                        <a:rPr lang="ru-RU" sz="1600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Bl</a:t>
                      </a:r>
                      <a:endParaRPr lang="ru-RU" sz="1600" dirty="0" smtClean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  <a:p>
                      <a:pPr marL="419100" indent="0">
                        <a:buNone/>
                      </a:pPr>
                      <a:r>
                        <a:rPr lang="ru-RU" sz="16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&lt;PROJECT_NAME&gt;.</a:t>
                      </a:r>
                      <a:r>
                        <a:rPr lang="ru-RU" sz="1600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Web</a:t>
                      </a:r>
                      <a:endParaRPr lang="ru-RU" sz="1600" dirty="0" smtClean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419100" indent="0">
                        <a:buNone/>
                      </a:pPr>
                      <a:r>
                        <a:rPr lang="ru-RU" sz="16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&lt;PROJECT_NAME&gt;.</a:t>
                      </a:r>
                      <a:r>
                        <a:rPr lang="ru-RU" sz="1600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Core.Tests</a:t>
                      </a:r>
                      <a:endParaRPr lang="ru-RU" sz="1600" dirty="0" smtClean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  <a:p>
                      <a:pPr marL="419100" indent="0">
                        <a:buNone/>
                      </a:pPr>
                      <a:r>
                        <a:rPr lang="ru-RU" sz="16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&lt;PROJECT_NAME&gt;.</a:t>
                      </a:r>
                      <a:r>
                        <a:rPr lang="ru-RU" sz="1600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Bl.Tests</a:t>
                      </a:r>
                      <a:endParaRPr lang="ru-RU" sz="1600" dirty="0" smtClean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  <a:p>
                      <a:pPr marL="419100" indent="0">
                        <a:buNone/>
                      </a:pPr>
                      <a:r>
                        <a:rPr lang="ru-RU" sz="16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&lt;PROJECT_NAME&gt;.</a:t>
                      </a:r>
                      <a:r>
                        <a:rPr lang="ru-RU" sz="1600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Web.Tests</a:t>
                      </a:r>
                      <a:r>
                        <a:rPr lang="ru-RU" sz="16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.</a:t>
                      </a:r>
                      <a:endParaRPr lang="en-US" sz="1600" dirty="0" smtClean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anchor="ctr"/>
                </a:tc>
              </a:tr>
              <a:tr h="1080120"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 err="1" smtClean="0"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ProblemResolver</a:t>
                      </a:r>
                      <a:endParaRPr lang="en-US" sz="16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 err="1" smtClean="0"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ProblemResolverTests</a:t>
                      </a:r>
                      <a:endParaRPr lang="en-US" sz="16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anchor="ctr"/>
                </a:tc>
              </a:tr>
              <a:tr h="1547580">
                <a:tc>
                  <a:txBody>
                    <a:bodyPr/>
                    <a:lstStyle/>
                    <a:p>
                      <a:r>
                        <a:rPr lang="en-US" sz="1600" kern="1200" dirty="0" err="1" smtClean="0"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сlass</a:t>
                      </a:r>
                      <a:r>
                        <a:rPr lang="en-US" sz="1600" kern="1200" dirty="0" smtClean="0"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 Calculator </a:t>
                      </a:r>
                    </a:p>
                    <a:p>
                      <a:r>
                        <a:rPr lang="en-US" sz="1600" kern="1200" dirty="0" smtClean="0"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{ </a:t>
                      </a:r>
                    </a:p>
                    <a:p>
                      <a:r>
                        <a:rPr lang="en-US" sz="1600" kern="1200" dirty="0" smtClean="0"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    public void Sum() </a:t>
                      </a:r>
                    </a:p>
                    <a:p>
                      <a:r>
                        <a:rPr lang="en-US" sz="1600" kern="1200" dirty="0" smtClean="0"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    { </a:t>
                      </a:r>
                    </a:p>
                    <a:p>
                      <a:r>
                        <a:rPr lang="en-US" sz="1600" kern="1200" dirty="0" smtClean="0"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        //TODO</a:t>
                      </a:r>
                    </a:p>
                    <a:p>
                      <a:r>
                        <a:rPr lang="en-US" sz="1600" kern="1200" dirty="0" smtClean="0"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    } </a:t>
                      </a:r>
                    </a:p>
                    <a:p>
                      <a:r>
                        <a:rPr lang="en-US" sz="1600" kern="1200" dirty="0" smtClean="0"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}</a:t>
                      </a:r>
                      <a:endParaRPr lang="en-US" sz="1600" dirty="0" smtClean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kern="1200" dirty="0" err="1" smtClean="0"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сlass</a:t>
                      </a:r>
                      <a:r>
                        <a:rPr lang="en-US" sz="1600" kern="1200" dirty="0" smtClean="0"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 </a:t>
                      </a:r>
                      <a:r>
                        <a:rPr lang="en-US" sz="1600" kern="1200" dirty="0" err="1" smtClean="0"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CalculatorTests</a:t>
                      </a:r>
                      <a:r>
                        <a:rPr lang="en-US" sz="1600" kern="1200" dirty="0" smtClean="0"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 </a:t>
                      </a:r>
                    </a:p>
                    <a:p>
                      <a:r>
                        <a:rPr lang="en-US" sz="1600" kern="1200" dirty="0" smtClean="0"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{ </a:t>
                      </a:r>
                    </a:p>
                    <a:p>
                      <a:r>
                        <a:rPr lang="en-US" sz="1600" kern="1200" dirty="0" smtClean="0"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    public void Sum_2Plus5_7Returned() </a:t>
                      </a:r>
                    </a:p>
                    <a:p>
                      <a:r>
                        <a:rPr lang="en-US" sz="1600" kern="1200" dirty="0" smtClean="0"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    { </a:t>
                      </a:r>
                    </a:p>
                    <a:p>
                      <a:r>
                        <a:rPr lang="en-US" sz="1600" kern="1200" dirty="0" smtClean="0"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 </a:t>
                      </a:r>
                      <a:r>
                        <a:rPr lang="en-US" sz="1600" kern="1200" baseline="0" dirty="0" smtClean="0"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 </a:t>
                      </a:r>
                      <a:r>
                        <a:rPr lang="en-US" sz="1600" kern="1200" dirty="0" smtClean="0"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      //TODO</a:t>
                      </a:r>
                    </a:p>
                    <a:p>
                      <a:r>
                        <a:rPr lang="en-US" sz="1600" kern="1200" dirty="0" smtClean="0"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    } </a:t>
                      </a:r>
                    </a:p>
                    <a:p>
                      <a:r>
                        <a:rPr lang="en-US" sz="1600" kern="1200" dirty="0" smtClean="0"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}</a:t>
                      </a:r>
                      <a:endParaRPr lang="en-US" sz="16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6231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US" smtClean="0"/>
              <a:t>2015 © EPAM Systems, RD Dep.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Инструменты тестирования</a:t>
            </a:r>
            <a:endParaRPr lang="en-US" dirty="0"/>
          </a:p>
        </p:txBody>
      </p:sp>
      <p:graphicFrame>
        <p:nvGraphicFramePr>
          <p:cNvPr id="6" name="Объект 4"/>
          <p:cNvGraphicFramePr>
            <a:graphicFrameLocks noGrp="1"/>
          </p:cNvGraphicFramePr>
          <p:nvPr>
            <p:ph idx="1"/>
            <p:extLst/>
          </p:nvPr>
        </p:nvGraphicFramePr>
        <p:xfrm>
          <a:off x="914400" y="1219200"/>
          <a:ext cx="7315200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02495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US" smtClean="0"/>
              <a:t>2015 © EPAM Systems, RD Dep.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Инструменты </a:t>
            </a:r>
            <a:r>
              <a:rPr lang="ru-RU" dirty="0" smtClean="0"/>
              <a:t>тестирования</a:t>
            </a:r>
            <a:r>
              <a:rPr lang="en-US" dirty="0"/>
              <a:t>.</a:t>
            </a:r>
            <a:r>
              <a:rPr lang="en-US" dirty="0" smtClean="0"/>
              <a:t> </a:t>
            </a:r>
            <a:r>
              <a:rPr lang="en-US" dirty="0"/>
              <a:t>Microsoft</a:t>
            </a:r>
            <a:r>
              <a:rPr lang="en-US" dirty="0" smtClean="0"/>
              <a:t> </a:t>
            </a:r>
            <a:endParaRPr lang="en-US" dirty="0"/>
          </a:p>
        </p:txBody>
      </p:sp>
      <p:graphicFrame>
        <p:nvGraphicFramePr>
          <p:cNvPr id="6" name="Объект 3"/>
          <p:cNvGraphicFramePr>
            <a:graphicFrameLocks noGrp="1"/>
          </p:cNvGraphicFramePr>
          <p:nvPr>
            <p:ph idx="1"/>
            <p:extLst/>
          </p:nvPr>
        </p:nvGraphicFramePr>
        <p:xfrm>
          <a:off x="914400" y="1219200"/>
          <a:ext cx="7315200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00618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US" smtClean="0"/>
              <a:t>2015 © EPAM Systems, RD Dep.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Сторонние</a:t>
            </a:r>
            <a:r>
              <a:rPr lang="en-US" dirty="0"/>
              <a:t> </a:t>
            </a:r>
            <a:r>
              <a:rPr lang="ru-RU" dirty="0"/>
              <a:t>и</a:t>
            </a:r>
            <a:r>
              <a:rPr lang="ru-RU" dirty="0" smtClean="0"/>
              <a:t>нструменты тестирования</a:t>
            </a:r>
            <a:r>
              <a:rPr lang="ru-RU" dirty="0"/>
              <a:t/>
            </a:r>
            <a:br>
              <a:rPr lang="ru-RU" dirty="0"/>
            </a:b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charset="0"/>
              <a:buChar char="•"/>
            </a:pPr>
            <a:r>
              <a:rPr lang="ru-RU" dirty="0"/>
              <a:t>Среда: </a:t>
            </a:r>
            <a:r>
              <a:rPr lang="en-US" dirty="0"/>
              <a:t>Visual </a:t>
            </a:r>
            <a:r>
              <a:rPr lang="en-US" dirty="0" smtClean="0"/>
              <a:t>Studio, Eclipse</a:t>
            </a:r>
            <a:endParaRPr lang="ru-RU" dirty="0" smtClean="0"/>
          </a:p>
          <a:p>
            <a:pPr marL="285750" indent="-285750">
              <a:buFont typeface="Arial" charset="0"/>
              <a:buChar char="•"/>
            </a:pPr>
            <a:r>
              <a:rPr lang="ru-RU" dirty="0" smtClean="0"/>
              <a:t>Фреймворк: </a:t>
            </a:r>
            <a:r>
              <a:rPr lang="en-US" dirty="0" err="1"/>
              <a:t>NUnit</a:t>
            </a:r>
            <a:r>
              <a:rPr lang="en-US" dirty="0"/>
              <a:t>, </a:t>
            </a:r>
            <a:r>
              <a:rPr lang="en-US" dirty="0" err="1"/>
              <a:t>MbUnit</a:t>
            </a:r>
            <a:r>
              <a:rPr lang="en-US" dirty="0"/>
              <a:t>, </a:t>
            </a:r>
            <a:r>
              <a:rPr lang="arn-CL" dirty="0"/>
              <a:t>XUnit.NET, CsUnit</a:t>
            </a:r>
            <a:r>
              <a:rPr lang="en-US" dirty="0"/>
              <a:t> (open source</a:t>
            </a:r>
            <a:r>
              <a:rPr lang="en-US" dirty="0" smtClean="0"/>
              <a:t>)</a:t>
            </a:r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ru-RU" dirty="0"/>
              <a:t>Интеграция: </a:t>
            </a:r>
            <a:r>
              <a:rPr lang="en-US" dirty="0" err="1" smtClean="0"/>
              <a:t>TestDriven.Net</a:t>
            </a:r>
            <a:r>
              <a:rPr lang="en-US" dirty="0" smtClean="0"/>
              <a:t> </a:t>
            </a:r>
            <a:r>
              <a:rPr lang="en-US" dirty="0"/>
              <a:t>(free</a:t>
            </a:r>
            <a:r>
              <a:rPr lang="en-US" dirty="0" smtClean="0"/>
              <a:t>/$)</a:t>
            </a:r>
            <a:r>
              <a:rPr lang="ru-RU" dirty="0" smtClean="0"/>
              <a:t>, </a:t>
            </a:r>
            <a:r>
              <a:rPr lang="en-US" dirty="0" err="1" smtClean="0"/>
              <a:t>ReSharper</a:t>
            </a:r>
            <a:r>
              <a:rPr lang="en-US" dirty="0" smtClean="0"/>
              <a:t> </a:t>
            </a:r>
            <a:r>
              <a:rPr lang="en-US" dirty="0"/>
              <a:t>(free</a:t>
            </a:r>
            <a:r>
              <a:rPr lang="en-US" dirty="0" smtClean="0"/>
              <a:t>/$)</a:t>
            </a:r>
            <a:endParaRPr lang="ru-RU" dirty="0"/>
          </a:p>
          <a:p>
            <a:pPr marL="285750" indent="-285750">
              <a:buFont typeface="Arial" charset="0"/>
              <a:buChar char="•"/>
            </a:pPr>
            <a:r>
              <a:rPr lang="ru-RU" dirty="0"/>
              <a:t>Сервер: </a:t>
            </a:r>
            <a:r>
              <a:rPr lang="en-US" dirty="0" err="1" smtClean="0"/>
              <a:t>CruiseControl</a:t>
            </a:r>
            <a:r>
              <a:rPr lang="en-US" dirty="0" smtClean="0"/>
              <a:t> </a:t>
            </a:r>
            <a:r>
              <a:rPr lang="en-US" dirty="0"/>
              <a:t>(free</a:t>
            </a:r>
            <a:r>
              <a:rPr lang="en-US" dirty="0" smtClean="0"/>
              <a:t>)</a:t>
            </a:r>
            <a:r>
              <a:rPr lang="ru-RU" dirty="0" smtClean="0"/>
              <a:t>, </a:t>
            </a:r>
            <a:r>
              <a:rPr lang="en-US" dirty="0" err="1" smtClean="0"/>
              <a:t>TeamCity</a:t>
            </a:r>
            <a:r>
              <a:rPr lang="en-US" dirty="0" smtClean="0"/>
              <a:t> </a:t>
            </a:r>
            <a:r>
              <a:rPr lang="en-US" dirty="0"/>
              <a:t>(free/$)</a:t>
            </a:r>
            <a:endParaRPr lang="ru-RU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806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US" smtClean="0"/>
              <a:t>2015 © EPAM Systems, RD Dep.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Фреймворки для </a:t>
            </a:r>
            <a:r>
              <a:rPr lang="en-US" dirty="0" smtClean="0"/>
              <a:t>unit-</a:t>
            </a:r>
            <a:r>
              <a:rPr lang="ru-RU" dirty="0" smtClean="0"/>
              <a:t>тестирования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 smtClean="0"/>
              <a:t>Unit-testing </a:t>
            </a:r>
            <a:r>
              <a:rPr lang="en-US" dirty="0"/>
              <a:t>Framework</a:t>
            </a:r>
            <a:r>
              <a:rPr lang="ru-RU" dirty="0"/>
              <a:t> – базовый набор средств для написания </a:t>
            </a:r>
            <a:r>
              <a:rPr lang="ru-RU" dirty="0" smtClean="0"/>
              <a:t>тестов, предоставляющий следующие </a:t>
            </a:r>
            <a:r>
              <a:rPr lang="ru-RU" dirty="0"/>
              <a:t>возможности</a:t>
            </a:r>
          </a:p>
          <a:p>
            <a:pPr marL="139700" indent="0" algn="just">
              <a:buNone/>
            </a:pPr>
            <a:r>
              <a:rPr lang="ru-RU" dirty="0" smtClean="0"/>
              <a:t>Библиотека</a:t>
            </a:r>
            <a:endParaRPr lang="en-US" dirty="0"/>
          </a:p>
          <a:p>
            <a:pPr marL="419100" indent="-279400" algn="just">
              <a:buFont typeface="Arial" charset="0"/>
              <a:buChar char="•"/>
            </a:pPr>
            <a:r>
              <a:rPr lang="ru-RU" dirty="0" smtClean="0"/>
              <a:t>Разметка </a:t>
            </a:r>
            <a:r>
              <a:rPr lang="ru-RU" dirty="0"/>
              <a:t>тестов</a:t>
            </a:r>
          </a:p>
          <a:p>
            <a:pPr marL="419100" indent="-279400" algn="just">
              <a:buFont typeface="Arial" charset="0"/>
              <a:buChar char="•"/>
            </a:pPr>
            <a:r>
              <a:rPr lang="ru-RU" dirty="0"/>
              <a:t>Проверка различных </a:t>
            </a:r>
            <a:r>
              <a:rPr lang="ru-RU" dirty="0" smtClean="0"/>
              <a:t>условий</a:t>
            </a:r>
          </a:p>
          <a:p>
            <a:pPr marL="139700" indent="0" algn="just">
              <a:buNone/>
            </a:pPr>
            <a:r>
              <a:rPr lang="en-US" dirty="0"/>
              <a:t>Test Runner</a:t>
            </a:r>
            <a:r>
              <a:rPr lang="ru-RU" dirty="0"/>
              <a:t> (специальное приложение</a:t>
            </a:r>
            <a:r>
              <a:rPr lang="ru-RU" dirty="0" smtClean="0"/>
              <a:t>)</a:t>
            </a:r>
            <a:endParaRPr lang="ru-RU" dirty="0"/>
          </a:p>
          <a:p>
            <a:pPr marL="419100" indent="-279400" algn="just">
              <a:buFont typeface="Arial" charset="0"/>
              <a:buChar char="•"/>
            </a:pPr>
            <a:r>
              <a:rPr lang="ru-RU" dirty="0"/>
              <a:t>Выполнение тестов</a:t>
            </a:r>
          </a:p>
          <a:p>
            <a:pPr marL="419100" indent="-279400" algn="just">
              <a:buFont typeface="Arial" charset="0"/>
              <a:buChar char="•"/>
            </a:pPr>
            <a:r>
              <a:rPr lang="ru-RU" dirty="0"/>
              <a:t>Создание отчетов о выполненных тестах</a:t>
            </a:r>
            <a:endParaRPr lang="en-US" dirty="0"/>
          </a:p>
          <a:p>
            <a:pPr marL="0" indent="0" algn="just">
              <a:spcAft>
                <a:spcPts val="1000"/>
              </a:spcAft>
              <a:buNone/>
            </a:pPr>
            <a:endParaRPr lang="ru-RU" dirty="0"/>
          </a:p>
          <a:p>
            <a:pPr marL="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214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400" dirty="0" smtClean="0"/>
              <a:t>Дайте человеку рыбу, и вы накормите его на один день. Научите его ловить рыбу, и он никогда не будет голоден</a:t>
            </a:r>
            <a:endParaRPr lang="en-US" sz="24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2015 © EPAM Systems, RD Dep.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6603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US" smtClean="0"/>
              <a:t>2015 © EPAM Systems, RD Dep.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Примеры тестов с использованием</a:t>
            </a:r>
            <a:r>
              <a:rPr lang="en-US" dirty="0" smtClean="0"/>
              <a:t> MS </a:t>
            </a:r>
            <a:r>
              <a:rPr lang="en-US" dirty="0"/>
              <a:t>Unit Testing </a:t>
            </a:r>
            <a:r>
              <a:rPr lang="en-US" dirty="0" smtClean="0"/>
              <a:t>Framework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Arial" charset="0"/>
              <a:buChar char="•"/>
            </a:pPr>
            <a:r>
              <a:rPr lang="ru-RU" dirty="0"/>
              <a:t>Библиотека </a:t>
            </a:r>
            <a:r>
              <a:rPr lang="en-US" dirty="0" err="1"/>
              <a:t>Microsoft.VisualStudio.QualityTools.UnitTestFramework</a:t>
            </a:r>
            <a:endParaRPr lang="ru-RU" dirty="0"/>
          </a:p>
          <a:p>
            <a:pPr algn="just">
              <a:buFont typeface="Arial" charset="0"/>
              <a:buChar char="•"/>
            </a:pPr>
            <a:r>
              <a:rPr lang="ru-RU" dirty="0"/>
              <a:t>Разметка тестов с помощью атрибутов </a:t>
            </a:r>
            <a:r>
              <a:rPr lang="en-US" dirty="0" err="1"/>
              <a:t>TestClass</a:t>
            </a:r>
            <a:r>
              <a:rPr lang="en-US" dirty="0"/>
              <a:t> </a:t>
            </a:r>
            <a:r>
              <a:rPr lang="ru-RU" dirty="0"/>
              <a:t>и</a:t>
            </a:r>
            <a:r>
              <a:rPr lang="en-US" dirty="0"/>
              <a:t> </a:t>
            </a:r>
            <a:r>
              <a:rPr lang="en-US" dirty="0" err="1"/>
              <a:t>TestMethod</a:t>
            </a:r>
            <a:endParaRPr lang="en-US" dirty="0"/>
          </a:p>
          <a:p>
            <a:pPr algn="just">
              <a:buFont typeface="Arial" charset="0"/>
              <a:buChar char="•"/>
            </a:pPr>
            <a:r>
              <a:rPr lang="ru-RU" dirty="0"/>
              <a:t>Проверка условий выполняется с помощью методов статического класса </a:t>
            </a:r>
            <a:r>
              <a:rPr lang="en-US" dirty="0"/>
              <a:t>Assert</a:t>
            </a:r>
            <a:endParaRPr lang="ru-R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504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US" smtClean="0"/>
              <a:t>2015 © EPAM Systems, RD Dep.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Практика написания модульных </a:t>
            </a:r>
            <a:r>
              <a:rPr lang="ru-RU" dirty="0" smtClean="0"/>
              <a:t>тестов. </a:t>
            </a:r>
            <a:r>
              <a:rPr lang="en-US" dirty="0" err="1" smtClean="0"/>
              <a:t>Шаблон</a:t>
            </a:r>
            <a:r>
              <a:rPr lang="en-US" dirty="0" smtClean="0"/>
              <a:t> </a:t>
            </a:r>
            <a:r>
              <a:rPr lang="en-US" dirty="0"/>
              <a:t>Arrange-Act-Assert (AAA)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ru-RU" dirty="0"/>
              <a:t>Шаблон для написания тестов – «</a:t>
            </a:r>
            <a:r>
              <a:rPr lang="ru-RU" dirty="0" err="1"/>
              <a:t>Triple</a:t>
            </a:r>
            <a:r>
              <a:rPr lang="ru-RU" dirty="0"/>
              <a:t> </a:t>
            </a:r>
            <a:r>
              <a:rPr lang="ru-RU" dirty="0" err="1"/>
              <a:t>A</a:t>
            </a:r>
            <a:r>
              <a:rPr lang="ru-RU" dirty="0"/>
              <a:t>» (</a:t>
            </a:r>
            <a:r>
              <a:rPr lang="ru-RU" dirty="0" err="1"/>
              <a:t>Arrange-Act-Assert</a:t>
            </a:r>
            <a:r>
              <a:rPr lang="ru-RU" dirty="0"/>
              <a:t>)</a:t>
            </a:r>
          </a:p>
          <a:p>
            <a:pPr marL="596900" lvl="0" indent="-279400" algn="just">
              <a:buFont typeface="Arial" charset="0"/>
              <a:buChar char="•"/>
            </a:pPr>
            <a:r>
              <a:rPr lang="ru-RU" dirty="0" err="1"/>
              <a:t>Arrange</a:t>
            </a:r>
            <a:r>
              <a:rPr lang="ru-RU" dirty="0"/>
              <a:t> (</a:t>
            </a:r>
            <a:r>
              <a:rPr lang="ru-RU" dirty="0" err="1"/>
              <a:t>Устанавить</a:t>
            </a:r>
            <a:r>
              <a:rPr lang="ru-RU" dirty="0"/>
              <a:t>) – осуществить настройку входных данных для теста;</a:t>
            </a:r>
          </a:p>
          <a:p>
            <a:pPr marL="596900" lvl="0" indent="-279400">
              <a:buFont typeface="Arial" charset="0"/>
              <a:buChar char="•"/>
            </a:pPr>
            <a:r>
              <a:rPr lang="ru-RU" dirty="0" err="1"/>
              <a:t>Act</a:t>
            </a:r>
            <a:r>
              <a:rPr lang="ru-RU" dirty="0"/>
              <a:t> (Выполнить) – выполнить действие, результаты которого тестируются;</a:t>
            </a:r>
          </a:p>
          <a:p>
            <a:pPr marL="596900" lvl="0" indent="-279400">
              <a:buFont typeface="Arial" charset="0"/>
              <a:buChar char="•"/>
            </a:pPr>
            <a:r>
              <a:rPr lang="ru-RU" dirty="0" err="1"/>
              <a:t>Assert</a:t>
            </a:r>
            <a:r>
              <a:rPr lang="ru-RU" dirty="0"/>
              <a:t> (Проверить) – проверить результаты </a:t>
            </a:r>
            <a:r>
              <a:rPr lang="ru-RU" dirty="0" smtClean="0"/>
              <a:t>выполнения</a:t>
            </a:r>
          </a:p>
        </p:txBody>
      </p:sp>
    </p:spTree>
    <p:extLst>
      <p:ext uri="{BB962C8B-B14F-4D97-AF65-F5344CB8AC3E}">
        <p14:creationId xmlns:p14="http://schemas.microsoft.com/office/powerpoint/2010/main" val="71061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US" smtClean="0"/>
              <a:t>2015 © EPAM Systems, RD Dep.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Практика написания модульных </a:t>
            </a:r>
            <a:r>
              <a:rPr lang="ru-RU" dirty="0" smtClean="0"/>
              <a:t>тестов. </a:t>
            </a:r>
            <a:r>
              <a:rPr lang="en-US" dirty="0" err="1" smtClean="0"/>
              <a:t>Шаблон</a:t>
            </a:r>
            <a:r>
              <a:rPr lang="en-US" dirty="0" smtClean="0"/>
              <a:t> </a:t>
            </a:r>
            <a:r>
              <a:rPr lang="en-US" dirty="0"/>
              <a:t>Arrange-Act-Assert (AAA)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effectLst>
            <a:glow>
              <a:srgbClr val="FFFF00">
                <a:alpha val="40000"/>
              </a:srgbClr>
            </a:glow>
          </a:effectLst>
        </p:spPr>
        <p:txBody>
          <a:bodyPr/>
          <a:lstStyle/>
          <a:p>
            <a:pPr marL="0" indent="0" algn="just">
              <a:buNone/>
            </a:pPr>
            <a:r>
              <a:rPr lang="ru-RU" b="0" dirty="0" smtClean="0">
                <a:latin typeface="Consolas" pitchFamily="49" charset="0"/>
                <a:cs typeface="Consolas" pitchFamily="49" charset="0"/>
              </a:rPr>
              <a:t>[</a:t>
            </a:r>
            <a:r>
              <a:rPr lang="ru-RU" b="0" dirty="0" err="1">
                <a:latin typeface="Consolas" pitchFamily="49" charset="0"/>
                <a:cs typeface="Consolas" pitchFamily="49" charset="0"/>
              </a:rPr>
              <a:t>Tes</a:t>
            </a:r>
            <a:r>
              <a:rPr lang="en-US" b="0" dirty="0" err="1">
                <a:latin typeface="Consolas" pitchFamily="49" charset="0"/>
                <a:cs typeface="Consolas" pitchFamily="49" charset="0"/>
              </a:rPr>
              <a:t>tClass</a:t>
            </a:r>
            <a:r>
              <a:rPr lang="ru-RU" b="0" dirty="0">
                <a:latin typeface="Consolas" pitchFamily="49" charset="0"/>
                <a:cs typeface="Consolas" pitchFamily="49" charset="0"/>
              </a:rPr>
              <a:t>]</a:t>
            </a:r>
          </a:p>
          <a:p>
            <a:pPr marL="0" indent="0" algn="just">
              <a:buNone/>
            </a:pPr>
            <a:r>
              <a:rPr lang="ru-RU" b="0" dirty="0" err="1">
                <a:latin typeface="Consolas" pitchFamily="49" charset="0"/>
                <a:cs typeface="Consolas" pitchFamily="49" charset="0"/>
              </a:rPr>
              <a:t>public</a:t>
            </a:r>
            <a:r>
              <a:rPr lang="ru-RU" b="0" dirty="0">
                <a:latin typeface="Consolas" pitchFamily="49" charset="0"/>
                <a:cs typeface="Consolas" pitchFamily="49" charset="0"/>
              </a:rPr>
              <a:t> </a:t>
            </a:r>
            <a:r>
              <a:rPr lang="ru-RU" b="0" dirty="0" err="1">
                <a:latin typeface="Consolas" pitchFamily="49" charset="0"/>
                <a:cs typeface="Consolas" pitchFamily="49" charset="0"/>
              </a:rPr>
              <a:t>class</a:t>
            </a:r>
            <a:r>
              <a:rPr lang="ru-RU" b="0" dirty="0">
                <a:latin typeface="Consolas" pitchFamily="49" charset="0"/>
                <a:cs typeface="Consolas" pitchFamily="49" charset="0"/>
              </a:rPr>
              <a:t> </a:t>
            </a:r>
            <a:r>
              <a:rPr lang="ru-RU" b="0" dirty="0" err="1">
                <a:latin typeface="Consolas" pitchFamily="49" charset="0"/>
                <a:cs typeface="Consolas" pitchFamily="49" charset="0"/>
              </a:rPr>
              <a:t>ProgramTest</a:t>
            </a:r>
            <a:endParaRPr lang="ru-RU" b="0" dirty="0">
              <a:latin typeface="Consolas" pitchFamily="49" charset="0"/>
              <a:cs typeface="Consolas" pitchFamily="49" charset="0"/>
            </a:endParaRPr>
          </a:p>
          <a:p>
            <a:pPr marL="0" indent="0" algn="just">
              <a:buNone/>
            </a:pPr>
            <a:r>
              <a:rPr lang="ru-RU" b="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 algn="just">
              <a:buNone/>
            </a:pPr>
            <a:r>
              <a:rPr lang="ru-RU" b="0" dirty="0">
                <a:latin typeface="Consolas" pitchFamily="49" charset="0"/>
                <a:cs typeface="Consolas" pitchFamily="49" charset="0"/>
              </a:rPr>
              <a:t>    [</a:t>
            </a:r>
            <a:r>
              <a:rPr lang="ru-RU" b="0" dirty="0" err="1">
                <a:latin typeface="Consolas" pitchFamily="49" charset="0"/>
                <a:cs typeface="Consolas" pitchFamily="49" charset="0"/>
              </a:rPr>
              <a:t>Test</a:t>
            </a:r>
            <a:r>
              <a:rPr lang="en-US" b="0" dirty="0">
                <a:latin typeface="Consolas" pitchFamily="49" charset="0"/>
                <a:cs typeface="Consolas" pitchFamily="49" charset="0"/>
              </a:rPr>
              <a:t>Method</a:t>
            </a:r>
            <a:r>
              <a:rPr lang="ru-RU" b="0" dirty="0">
                <a:latin typeface="Consolas" pitchFamily="49" charset="0"/>
                <a:cs typeface="Consolas" pitchFamily="49" charset="0"/>
              </a:rPr>
              <a:t>]</a:t>
            </a:r>
          </a:p>
          <a:p>
            <a:pPr marL="0" indent="0" algn="just">
              <a:buNone/>
            </a:pPr>
            <a:r>
              <a:rPr lang="ru-RU" b="0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ru-RU" b="0" dirty="0" err="1"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ru-RU" b="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ru-RU" b="0" dirty="0" err="1"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ru-RU" b="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b="0" dirty="0" smtClean="0">
                <a:latin typeface="Consolas" charset="0"/>
                <a:ea typeface="Consolas" charset="0"/>
                <a:cs typeface="Consolas" charset="0"/>
              </a:rPr>
              <a:t>Sum_2Plus</a:t>
            </a:r>
            <a:r>
              <a:rPr lang="ru-RU" b="0" dirty="0" smtClean="0">
                <a:latin typeface="Consolas" charset="0"/>
                <a:ea typeface="Consolas" charset="0"/>
                <a:cs typeface="Consolas" charset="0"/>
              </a:rPr>
              <a:t>3</a:t>
            </a:r>
            <a:r>
              <a:rPr lang="en-US" b="0" dirty="0" smtClean="0">
                <a:latin typeface="Consolas" charset="0"/>
                <a:ea typeface="Consolas" charset="0"/>
                <a:cs typeface="Consolas" charset="0"/>
              </a:rPr>
              <a:t>_</a:t>
            </a:r>
            <a:r>
              <a:rPr lang="ru-RU" b="0" dirty="0" smtClean="0">
                <a:latin typeface="Consolas" charset="0"/>
                <a:ea typeface="Consolas" charset="0"/>
                <a:cs typeface="Consolas" charset="0"/>
              </a:rPr>
              <a:t>3</a:t>
            </a:r>
            <a:r>
              <a:rPr lang="en-US" b="0" dirty="0" smtClean="0">
                <a:latin typeface="Consolas" charset="0"/>
                <a:ea typeface="Consolas" charset="0"/>
                <a:cs typeface="Consolas" charset="0"/>
              </a:rPr>
              <a:t>Returned</a:t>
            </a:r>
            <a:r>
              <a:rPr lang="ru-RU" b="0" dirty="0" smtClean="0">
                <a:latin typeface="Consolas" charset="0"/>
                <a:ea typeface="Consolas" charset="0"/>
                <a:cs typeface="Consolas" charset="0"/>
              </a:rPr>
              <a:t>()</a:t>
            </a:r>
            <a:endParaRPr lang="ru-RU" b="0" dirty="0">
              <a:latin typeface="Consolas" charset="0"/>
              <a:ea typeface="Consolas" charset="0"/>
              <a:cs typeface="Consolas" charset="0"/>
            </a:endParaRPr>
          </a:p>
          <a:p>
            <a:pPr marL="0" indent="0" algn="just">
              <a:buNone/>
            </a:pPr>
            <a:r>
              <a:rPr lang="ru-RU" b="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ru-RU" b="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 algn="just">
              <a:buNone/>
            </a:pPr>
            <a:r>
              <a:rPr lang="ru-RU" b="0" dirty="0">
                <a:effectLst>
                  <a:outerShdw blurRad="50800" dist="50800" dir="5400000" algn="ctr" rotWithShape="0">
                    <a:srgbClr val="0070C0"/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b="0" dirty="0" smtClean="0">
                <a:effectLst>
                  <a:outerShdw blurRad="50800" dist="50800" dir="5400000" algn="ctr" rotWithShape="0">
                    <a:srgbClr val="0070C0"/>
                  </a:outerShdw>
                </a:effectLst>
                <a:latin typeface="Consolas" pitchFamily="49" charset="0"/>
                <a:cs typeface="Consolas" pitchFamily="49" charset="0"/>
              </a:rPr>
              <a:t>//</a:t>
            </a:r>
            <a:r>
              <a:rPr lang="ru-RU" b="0" dirty="0">
                <a:effectLst>
                  <a:outerShdw blurRad="50800" dist="50800" dir="5400000" algn="ctr" rotWithShape="0">
                    <a:srgbClr val="0070C0"/>
                  </a:outerShdw>
                </a:effectLst>
              </a:rPr>
              <a:t> </a:t>
            </a:r>
            <a:r>
              <a:rPr lang="ru-RU" b="0" dirty="0" err="1">
                <a:effectLst>
                  <a:outerShdw blurRad="50800" dist="50800" dir="5400000" algn="ctr" rotWithShape="0">
                    <a:srgbClr val="0070C0"/>
                  </a:outerShdw>
                </a:effectLst>
              </a:rPr>
              <a:t>Arrange</a:t>
            </a:r>
            <a:endParaRPr lang="ru-RU" b="0" dirty="0">
              <a:effectLst>
                <a:outerShdw blurRad="50800" dist="50800" dir="5400000" algn="ctr" rotWithShape="0">
                  <a:srgbClr val="0070C0"/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indent="0" algn="just">
              <a:buNone/>
            </a:pPr>
            <a:r>
              <a:rPr lang="ru-RU" b="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ru-RU" b="0" dirty="0" err="1">
                <a:latin typeface="Consolas" pitchFamily="49" charset="0"/>
                <a:cs typeface="Consolas" pitchFamily="49" charset="0"/>
              </a:rPr>
              <a:t>var</a:t>
            </a:r>
            <a:r>
              <a:rPr lang="ru-RU" b="0" dirty="0">
                <a:latin typeface="Consolas" pitchFamily="49" charset="0"/>
                <a:cs typeface="Consolas" pitchFamily="49" charset="0"/>
              </a:rPr>
              <a:t> </a:t>
            </a:r>
            <a:r>
              <a:rPr lang="ru-RU" b="0" dirty="0" err="1">
                <a:latin typeface="Consolas" pitchFamily="49" charset="0"/>
                <a:cs typeface="Consolas" pitchFamily="49" charset="0"/>
              </a:rPr>
              <a:t>target</a:t>
            </a:r>
            <a:r>
              <a:rPr lang="ru-RU" b="0" dirty="0">
                <a:latin typeface="Consolas" pitchFamily="49" charset="0"/>
                <a:cs typeface="Consolas" pitchFamily="49" charset="0"/>
              </a:rPr>
              <a:t> = </a:t>
            </a:r>
            <a:r>
              <a:rPr lang="ru-RU" b="0" dirty="0" err="1">
                <a:latin typeface="Consolas" pitchFamily="49" charset="0"/>
                <a:cs typeface="Consolas" pitchFamily="49" charset="0"/>
              </a:rPr>
              <a:t>new</a:t>
            </a:r>
            <a:r>
              <a:rPr lang="ru-RU" b="0" dirty="0">
                <a:latin typeface="Consolas" pitchFamily="49" charset="0"/>
                <a:cs typeface="Consolas" pitchFamily="49" charset="0"/>
              </a:rPr>
              <a:t> </a:t>
            </a:r>
            <a:r>
              <a:rPr lang="ru-RU" b="0" dirty="0" err="1">
                <a:latin typeface="Consolas" pitchFamily="49" charset="0"/>
                <a:cs typeface="Consolas" pitchFamily="49" charset="0"/>
              </a:rPr>
              <a:t>ArithmeticUnit</a:t>
            </a:r>
            <a:r>
              <a:rPr lang="ru-RU" b="0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0" indent="0" algn="just">
              <a:buNone/>
            </a:pPr>
            <a:r>
              <a:rPr lang="ru-RU" b="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ru-RU" b="0" dirty="0" err="1">
                <a:latin typeface="Consolas" pitchFamily="49" charset="0"/>
                <a:cs typeface="Consolas" pitchFamily="49" charset="0"/>
              </a:rPr>
              <a:t>target.OperandA</a:t>
            </a:r>
            <a:r>
              <a:rPr lang="ru-RU" b="0" dirty="0">
                <a:latin typeface="Consolas" pitchFamily="49" charset="0"/>
                <a:cs typeface="Consolas" pitchFamily="49" charset="0"/>
              </a:rPr>
              <a:t> = 2;</a:t>
            </a:r>
          </a:p>
          <a:p>
            <a:pPr marL="0" indent="0" algn="just">
              <a:buNone/>
            </a:pPr>
            <a:r>
              <a:rPr lang="ru-RU" b="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ru-RU" b="0" dirty="0" err="1">
                <a:latin typeface="Consolas" pitchFamily="49" charset="0"/>
                <a:cs typeface="Consolas" pitchFamily="49" charset="0"/>
              </a:rPr>
              <a:t>target.OperandB</a:t>
            </a:r>
            <a:r>
              <a:rPr lang="ru-RU" b="0" dirty="0">
                <a:latin typeface="Consolas" pitchFamily="49" charset="0"/>
                <a:cs typeface="Consolas" pitchFamily="49" charset="0"/>
              </a:rPr>
              <a:t> = 3;</a:t>
            </a:r>
          </a:p>
          <a:p>
            <a:pPr marL="0" indent="0" algn="just">
              <a:buNone/>
            </a:pPr>
            <a:r>
              <a:rPr lang="ru-RU" b="0" dirty="0">
                <a:latin typeface="Consolas" pitchFamily="49" charset="0"/>
                <a:cs typeface="Consolas" pitchFamily="49" charset="0"/>
              </a:rPr>
              <a:t> </a:t>
            </a:r>
            <a:r>
              <a:rPr lang="en-US" b="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b="0" dirty="0" smtClean="0">
                <a:effectLst>
                  <a:outerShdw blurRad="50800" dist="50800" dir="5400000" algn="ctr" rotWithShape="0">
                    <a:srgbClr val="0070C0"/>
                  </a:outerShdw>
                </a:effectLst>
                <a:latin typeface="Consolas" pitchFamily="49" charset="0"/>
                <a:cs typeface="Consolas" pitchFamily="49" charset="0"/>
              </a:rPr>
              <a:t>//Act</a:t>
            </a:r>
            <a:endParaRPr lang="ru-RU" b="0" dirty="0">
              <a:effectLst>
                <a:outerShdw blurRad="50800" dist="50800" dir="5400000" algn="ctr" rotWithShape="0">
                  <a:srgbClr val="0070C0"/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indent="0" algn="just">
              <a:buNone/>
            </a:pPr>
            <a:r>
              <a:rPr lang="ru-RU" b="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ru-RU" b="0" dirty="0" err="1">
                <a:latin typeface="Consolas" pitchFamily="49" charset="0"/>
                <a:cs typeface="Consolas" pitchFamily="49" charset="0"/>
              </a:rPr>
              <a:t>target.Add</a:t>
            </a:r>
            <a:r>
              <a:rPr lang="ru-RU" b="0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0" indent="0" algn="just">
              <a:buNone/>
            </a:pPr>
            <a:r>
              <a:rPr lang="en-US" b="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b="0" dirty="0" smtClean="0">
                <a:effectLst>
                  <a:outerShdw blurRad="50800" dist="50800" dir="5400000" algn="ctr" rotWithShape="0">
                    <a:srgbClr val="0070C0"/>
                  </a:outerShdw>
                </a:effectLst>
                <a:latin typeface="Consolas" pitchFamily="49" charset="0"/>
                <a:cs typeface="Consolas" pitchFamily="49" charset="0"/>
              </a:rPr>
              <a:t>//Assert</a:t>
            </a:r>
            <a:endParaRPr lang="en-US" b="0" dirty="0">
              <a:effectLst>
                <a:outerShdw blurRad="50800" dist="50800" dir="5400000" algn="ctr" rotWithShape="0">
                  <a:srgbClr val="0070C0"/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indent="0" algn="just">
              <a:buNone/>
            </a:pPr>
            <a:r>
              <a:rPr lang="ru-RU" b="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ru-RU" b="0" dirty="0" err="1">
                <a:latin typeface="Consolas" pitchFamily="49" charset="0"/>
                <a:cs typeface="Consolas" pitchFamily="49" charset="0"/>
              </a:rPr>
              <a:t>Assert</a:t>
            </a:r>
            <a:r>
              <a:rPr lang="ru-RU" b="0" dirty="0">
                <a:latin typeface="Consolas" pitchFamily="49" charset="0"/>
                <a:cs typeface="Consolas" pitchFamily="49" charset="0"/>
              </a:rPr>
              <a:t>.</a:t>
            </a:r>
            <a:r>
              <a:rPr lang="en-US" b="0" dirty="0" err="1">
                <a:latin typeface="Consolas" pitchFamily="49" charset="0"/>
                <a:cs typeface="Consolas" pitchFamily="49" charset="0"/>
              </a:rPr>
              <a:t>AreEqual</a:t>
            </a:r>
            <a:r>
              <a:rPr lang="ru-RU" b="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b="0" dirty="0">
                <a:latin typeface="Consolas" pitchFamily="49" charset="0"/>
                <a:cs typeface="Consolas" pitchFamily="49" charset="0"/>
              </a:rPr>
              <a:t>5, </a:t>
            </a:r>
            <a:r>
              <a:rPr lang="ru-RU" b="0" dirty="0" err="1">
                <a:latin typeface="Consolas" pitchFamily="49" charset="0"/>
                <a:cs typeface="Consolas" pitchFamily="49" charset="0"/>
              </a:rPr>
              <a:t>target.Result</a:t>
            </a:r>
            <a:r>
              <a:rPr lang="ru-RU" b="0" dirty="0">
                <a:latin typeface="Consolas" pitchFamily="49" charset="0"/>
                <a:cs typeface="Consolas" pitchFamily="49" charset="0"/>
              </a:rPr>
              <a:t>);</a:t>
            </a:r>
            <a:endParaRPr lang="en-US" b="0" dirty="0">
              <a:latin typeface="Consolas" pitchFamily="49" charset="0"/>
              <a:cs typeface="Consolas" pitchFamily="49" charset="0"/>
            </a:endParaRPr>
          </a:p>
          <a:p>
            <a:pPr marL="0" indent="0" algn="just">
              <a:buNone/>
            </a:pPr>
            <a:r>
              <a:rPr lang="en-US" b="0" dirty="0">
                <a:latin typeface="Consolas" pitchFamily="49" charset="0"/>
                <a:cs typeface="Consolas" pitchFamily="49" charset="0"/>
              </a:rPr>
              <a:t>     }</a:t>
            </a:r>
            <a:endParaRPr lang="ru-RU" b="0" dirty="0">
              <a:latin typeface="Consolas" pitchFamily="49" charset="0"/>
              <a:cs typeface="Consolas" pitchFamily="49" charset="0"/>
            </a:endParaRPr>
          </a:p>
          <a:p>
            <a:pPr marL="0" indent="0" algn="just">
              <a:buNone/>
            </a:pPr>
            <a:r>
              <a:rPr lang="ru-RU" b="0" dirty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317500" lvl="0" indent="0">
              <a:buNone/>
            </a:pPr>
            <a:endParaRPr lang="ru-RU" b="0" dirty="0"/>
          </a:p>
        </p:txBody>
      </p:sp>
    </p:spTree>
    <p:extLst>
      <p:ext uri="{BB962C8B-B14F-4D97-AF65-F5344CB8AC3E}">
        <p14:creationId xmlns:p14="http://schemas.microsoft.com/office/powerpoint/2010/main" val="1655027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US" smtClean="0"/>
              <a:t>2015 © EPAM Systems, RD Dep.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тестировать, а что – нет</a:t>
            </a:r>
            <a:r>
              <a:rPr lang="ru-RU" dirty="0" smtClean="0"/>
              <a:t>?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914400" y="3619500"/>
            <a:ext cx="7315200" cy="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4572000" y="1219200"/>
            <a:ext cx="0" cy="480060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564484" y="1097115"/>
            <a:ext cx="25316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b="1" dirty="0" smtClean="0">
                <a:solidFill>
                  <a:schemeClr val="tx2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Количество зависимостей</a:t>
            </a:r>
            <a:endParaRPr lang="en-US" sz="1400" b="1" dirty="0">
              <a:solidFill>
                <a:schemeClr val="tx2">
                  <a:lumMod val="75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493283" y="3311722"/>
            <a:ext cx="27635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b="1" dirty="0" smtClean="0">
                <a:solidFill>
                  <a:schemeClr val="tx2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Алгоритмическая сложность</a:t>
            </a:r>
            <a:endParaRPr lang="en-US" sz="1400" b="1" dirty="0">
              <a:solidFill>
                <a:schemeClr val="tx2">
                  <a:lumMod val="75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22822" y="4404151"/>
            <a:ext cx="33186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solidFill>
                  <a:srgbClr val="C00000"/>
                </a:solidFill>
              </a:rPr>
              <a:t>Простой код без </a:t>
            </a:r>
            <a:r>
              <a:rPr lang="ru-RU" b="1" dirty="0" smtClean="0">
                <a:solidFill>
                  <a:srgbClr val="C00000"/>
                </a:solidFill>
              </a:rPr>
              <a:t>зависимостей </a:t>
            </a:r>
          </a:p>
          <a:p>
            <a:r>
              <a:rPr lang="ru-RU" b="1" dirty="0" smtClean="0">
                <a:solidFill>
                  <a:srgbClr val="C00000"/>
                </a:solidFill>
              </a:rPr>
              <a:t>- </a:t>
            </a:r>
            <a:r>
              <a:rPr lang="ru-RU" dirty="0">
                <a:solidFill>
                  <a:srgbClr val="C00000"/>
                </a:solidFill>
              </a:rPr>
              <a:t>можно не тестировать</a:t>
            </a:r>
            <a:endParaRPr lang="en-US" b="1" dirty="0">
              <a:solidFill>
                <a:srgbClr val="C0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14400" y="1565092"/>
            <a:ext cx="372268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solidFill>
                  <a:srgbClr val="00B050"/>
                </a:solidFill>
              </a:rPr>
              <a:t>Не очень сложный код с </a:t>
            </a:r>
            <a:endParaRPr lang="ru-RU" b="1" dirty="0" smtClean="0">
              <a:solidFill>
                <a:srgbClr val="00B050"/>
              </a:solidFill>
            </a:endParaRPr>
          </a:p>
          <a:p>
            <a:r>
              <a:rPr lang="ru-RU" b="1" dirty="0" smtClean="0">
                <a:solidFill>
                  <a:srgbClr val="00B050"/>
                </a:solidFill>
              </a:rPr>
              <a:t>зависимостями – </a:t>
            </a:r>
            <a:r>
              <a:rPr lang="ru-RU" dirty="0">
                <a:solidFill>
                  <a:srgbClr val="00B050"/>
                </a:solidFill>
              </a:rPr>
              <a:t>связывает между </a:t>
            </a:r>
            <a:endParaRPr lang="ru-RU" dirty="0" smtClean="0">
              <a:solidFill>
                <a:srgbClr val="00B050"/>
              </a:solidFill>
            </a:endParaRPr>
          </a:p>
          <a:p>
            <a:r>
              <a:rPr lang="ru-RU" dirty="0" smtClean="0">
                <a:solidFill>
                  <a:srgbClr val="00B050"/>
                </a:solidFill>
              </a:rPr>
              <a:t>собой </a:t>
            </a:r>
            <a:r>
              <a:rPr lang="ru-RU" dirty="0">
                <a:solidFill>
                  <a:srgbClr val="00B050"/>
                </a:solidFill>
              </a:rPr>
              <a:t>разные </a:t>
            </a:r>
            <a:r>
              <a:rPr lang="ru-RU" dirty="0" smtClean="0">
                <a:solidFill>
                  <a:srgbClr val="00B050"/>
                </a:solidFill>
              </a:rPr>
              <a:t>компоненты, </a:t>
            </a:r>
          </a:p>
          <a:p>
            <a:r>
              <a:rPr lang="ru-RU" dirty="0" smtClean="0">
                <a:solidFill>
                  <a:srgbClr val="00B050"/>
                </a:solidFill>
              </a:rPr>
              <a:t>тесты </a:t>
            </a:r>
            <a:r>
              <a:rPr lang="ru-RU" dirty="0">
                <a:solidFill>
                  <a:srgbClr val="00B050"/>
                </a:solidFill>
              </a:rPr>
              <a:t>важны, чтобы уточнить, </a:t>
            </a:r>
            <a:endParaRPr lang="ru-RU" dirty="0" smtClean="0">
              <a:solidFill>
                <a:srgbClr val="00B050"/>
              </a:solidFill>
            </a:endParaRPr>
          </a:p>
          <a:p>
            <a:r>
              <a:rPr lang="ru-RU" dirty="0" smtClean="0">
                <a:solidFill>
                  <a:srgbClr val="00B050"/>
                </a:solidFill>
              </a:rPr>
              <a:t>как </a:t>
            </a:r>
            <a:r>
              <a:rPr lang="ru-RU" dirty="0">
                <a:solidFill>
                  <a:srgbClr val="00B050"/>
                </a:solidFill>
              </a:rPr>
              <a:t>именно должно </a:t>
            </a:r>
            <a:r>
              <a:rPr lang="ru-RU" dirty="0" smtClean="0">
                <a:solidFill>
                  <a:srgbClr val="00B050"/>
                </a:solidFill>
              </a:rPr>
              <a:t>происходить</a:t>
            </a:r>
          </a:p>
          <a:p>
            <a:r>
              <a:rPr lang="ru-RU" dirty="0" smtClean="0">
                <a:solidFill>
                  <a:srgbClr val="00B050"/>
                </a:solidFill>
              </a:rPr>
              <a:t> </a:t>
            </a:r>
            <a:r>
              <a:rPr lang="ru-RU" dirty="0">
                <a:solidFill>
                  <a:srgbClr val="00B050"/>
                </a:solidFill>
              </a:rPr>
              <a:t>взаимодействие</a:t>
            </a:r>
            <a:endParaRPr lang="en-US" dirty="0">
              <a:solidFill>
                <a:srgbClr val="00B05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767364" y="1819006"/>
            <a:ext cx="364529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solidFill>
                  <a:srgbClr val="C00000"/>
                </a:solidFill>
              </a:rPr>
              <a:t>Сложный код с большим </a:t>
            </a:r>
            <a:endParaRPr lang="ru-RU" b="1" dirty="0" smtClean="0">
              <a:solidFill>
                <a:srgbClr val="C00000"/>
              </a:solidFill>
            </a:endParaRPr>
          </a:p>
          <a:p>
            <a:r>
              <a:rPr lang="ru-RU" b="1" dirty="0" smtClean="0">
                <a:solidFill>
                  <a:srgbClr val="C00000"/>
                </a:solidFill>
              </a:rPr>
              <a:t>количеством зависимостей – </a:t>
            </a:r>
          </a:p>
          <a:p>
            <a:r>
              <a:rPr lang="ru-RU" dirty="0" smtClean="0">
                <a:solidFill>
                  <a:srgbClr val="C00000"/>
                </a:solidFill>
              </a:rPr>
              <a:t>вероятность сильной связанности,</a:t>
            </a:r>
          </a:p>
          <a:p>
            <a:r>
              <a:rPr lang="ru-RU" dirty="0" smtClean="0">
                <a:solidFill>
                  <a:srgbClr val="C00000"/>
                </a:solidFill>
              </a:rPr>
              <a:t> необходим </a:t>
            </a:r>
            <a:r>
              <a:rPr lang="ru-RU" dirty="0" err="1" smtClean="0">
                <a:solidFill>
                  <a:srgbClr val="C00000"/>
                </a:solidFill>
              </a:rPr>
              <a:t>рефакторинг</a:t>
            </a:r>
            <a:endParaRPr lang="en-US" dirty="0">
              <a:solidFill>
                <a:srgbClr val="C0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67364" y="4311817"/>
            <a:ext cx="38731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b="1" dirty="0" smtClean="0">
                <a:solidFill>
                  <a:srgbClr val="00B050"/>
                </a:solidFill>
                <a:latin typeface="Arial" charset="0"/>
                <a:ea typeface="Arial" charset="0"/>
                <a:cs typeface="Arial" charset="0"/>
              </a:rPr>
              <a:t>Сложный </a:t>
            </a:r>
            <a:r>
              <a:rPr lang="ru-RU" sz="1600" b="1" dirty="0">
                <a:solidFill>
                  <a:srgbClr val="00B050"/>
                </a:solidFill>
                <a:latin typeface="Arial" charset="0"/>
                <a:ea typeface="Arial" charset="0"/>
                <a:cs typeface="Arial" charset="0"/>
              </a:rPr>
              <a:t>код без </a:t>
            </a:r>
            <a:r>
              <a:rPr lang="ru-RU" sz="1600" b="1" dirty="0" smtClean="0">
                <a:solidFill>
                  <a:srgbClr val="00B050"/>
                </a:solidFill>
                <a:latin typeface="Arial" charset="0"/>
                <a:ea typeface="Arial" charset="0"/>
                <a:cs typeface="Arial" charset="0"/>
              </a:rPr>
              <a:t>зависимостей – </a:t>
            </a:r>
          </a:p>
          <a:p>
            <a:r>
              <a:rPr lang="ru-RU" sz="1600" dirty="0" smtClean="0">
                <a:solidFill>
                  <a:srgbClr val="00B050"/>
                </a:solidFill>
                <a:latin typeface="Arial" charset="0"/>
                <a:ea typeface="Arial" charset="0"/>
                <a:cs typeface="Arial" charset="0"/>
              </a:rPr>
              <a:t>некие </a:t>
            </a:r>
            <a:r>
              <a:rPr lang="ru-RU" sz="1600" dirty="0">
                <a:solidFill>
                  <a:srgbClr val="00B050"/>
                </a:solidFill>
                <a:latin typeface="Arial" charset="0"/>
                <a:ea typeface="Arial" charset="0"/>
                <a:cs typeface="Arial" charset="0"/>
              </a:rPr>
              <a:t>алгоритмы или </a:t>
            </a:r>
            <a:r>
              <a:rPr lang="ru-RU" sz="1600" dirty="0" smtClean="0">
                <a:solidFill>
                  <a:srgbClr val="00B050"/>
                </a:solidFill>
                <a:latin typeface="Arial" charset="0"/>
                <a:ea typeface="Arial" charset="0"/>
                <a:cs typeface="Arial" charset="0"/>
              </a:rPr>
              <a:t>бизнес-логика</a:t>
            </a:r>
            <a:r>
              <a:rPr lang="ru-RU" sz="1600" dirty="0">
                <a:solidFill>
                  <a:srgbClr val="00B050"/>
                </a:solidFill>
                <a:latin typeface="Arial" charset="0"/>
                <a:ea typeface="Arial" charset="0"/>
                <a:cs typeface="Arial" charset="0"/>
              </a:rPr>
              <a:t>,</a:t>
            </a:r>
            <a:endParaRPr lang="ru-RU" sz="1600" dirty="0" smtClean="0">
              <a:solidFill>
                <a:srgbClr val="00B050"/>
              </a:solidFill>
              <a:latin typeface="Arial" charset="0"/>
              <a:ea typeface="Arial" charset="0"/>
              <a:cs typeface="Arial" charset="0"/>
            </a:endParaRPr>
          </a:p>
          <a:p>
            <a:r>
              <a:rPr lang="ru-RU" sz="1600" dirty="0" smtClean="0">
                <a:solidFill>
                  <a:srgbClr val="00B050"/>
                </a:solidFill>
                <a:latin typeface="Arial" charset="0"/>
                <a:ea typeface="Arial" charset="0"/>
                <a:cs typeface="Arial" charset="0"/>
              </a:rPr>
              <a:t>важные </a:t>
            </a:r>
            <a:r>
              <a:rPr lang="ru-RU" sz="1600" dirty="0">
                <a:solidFill>
                  <a:srgbClr val="00B050"/>
                </a:solidFill>
                <a:latin typeface="Arial" charset="0"/>
                <a:ea typeface="Arial" charset="0"/>
                <a:cs typeface="Arial" charset="0"/>
              </a:rPr>
              <a:t>части </a:t>
            </a:r>
            <a:r>
              <a:rPr lang="ru-RU" sz="1600" dirty="0" smtClean="0">
                <a:solidFill>
                  <a:srgbClr val="00B050"/>
                </a:solidFill>
                <a:latin typeface="Arial" charset="0"/>
                <a:ea typeface="Arial" charset="0"/>
                <a:cs typeface="Arial" charset="0"/>
              </a:rPr>
              <a:t>системы – тестируем </a:t>
            </a:r>
            <a:r>
              <a:rPr lang="ru-RU" sz="1600" dirty="0">
                <a:solidFill>
                  <a:srgbClr val="00B050"/>
                </a:solidFill>
                <a:latin typeface="Arial" charset="0"/>
                <a:ea typeface="Arial" charset="0"/>
                <a:cs typeface="Arial" charset="0"/>
              </a:rPr>
              <a:t>их</a:t>
            </a:r>
            <a:endParaRPr lang="en-US" sz="1600" dirty="0">
              <a:solidFill>
                <a:srgbClr val="00B050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76810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US" smtClean="0"/>
              <a:t>2015 © EPAM Systems, RD Dep.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Тестовое покрытие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6247255"/>
              </p:ext>
            </p:extLst>
          </p:nvPr>
        </p:nvGraphicFramePr>
        <p:xfrm>
          <a:off x="914400" y="1219200"/>
          <a:ext cx="7315200" cy="354584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297560"/>
                <a:gridCol w="401764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200" dirty="0" smtClean="0">
                          <a:effectLst/>
                        </a:rPr>
                        <a:t>System.Int32</a:t>
                      </a:r>
                      <a:endParaRPr lang="en-US" sz="1600" b="1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200" dirty="0" err="1" smtClean="0">
                          <a:effectLst/>
                        </a:rPr>
                        <a:t>System.String</a:t>
                      </a:r>
                      <a:endParaRPr lang="en-US" sz="1600" b="1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kern="1200" dirty="0" smtClean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положительное</a:t>
                      </a:r>
                      <a:r>
                        <a:rPr lang="ru-RU" sz="1600" b="0" kern="1200" baseline="0" dirty="0" smtClean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 число</a:t>
                      </a:r>
                      <a:endParaRPr lang="en-US" sz="1600" b="0" i="0" kern="1200" dirty="0" smtClean="0">
                        <a:solidFill>
                          <a:schemeClr val="dk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dirty="0" smtClean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null</a:t>
                      </a:r>
                      <a:endParaRPr lang="en-US" sz="1600" b="0" i="0" kern="1200" dirty="0" smtClean="0">
                        <a:solidFill>
                          <a:schemeClr val="dk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kern="1200" dirty="0" smtClean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Отрицательное число</a:t>
                      </a:r>
                      <a:endParaRPr lang="en-US" sz="1600" b="0" i="0" kern="1200" dirty="0" smtClean="0">
                        <a:solidFill>
                          <a:schemeClr val="dk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kern="1200" dirty="0" smtClean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Пустая</a:t>
                      </a:r>
                      <a:r>
                        <a:rPr lang="ru-RU" sz="1600" b="0" kern="1200" baseline="0" dirty="0" smtClean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 строка</a:t>
                      </a:r>
                      <a:r>
                        <a:rPr lang="en-US" sz="1600" b="0" kern="1200" dirty="0" smtClean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, </a:t>
                      </a:r>
                      <a:r>
                        <a:rPr lang="en-US" sz="1600" b="0" kern="1200" dirty="0" err="1" smtClean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String.Empty</a:t>
                      </a:r>
                      <a:r>
                        <a:rPr lang="ru-RU" sz="1600" b="0" kern="1200" dirty="0" smtClean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 или</a:t>
                      </a:r>
                      <a:r>
                        <a:rPr lang="ru-RU" sz="1600" b="0" kern="1200" baseline="0" dirty="0" smtClean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 ""</a:t>
                      </a:r>
                      <a:endParaRPr lang="en-US" sz="1600" b="0" i="0" kern="1200" dirty="0" smtClean="0">
                        <a:solidFill>
                          <a:schemeClr val="dk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kern="1200" dirty="0" smtClean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ноль</a:t>
                      </a:r>
                      <a:endParaRPr lang="en-US" sz="1600" b="0" i="0" kern="1200" dirty="0" smtClean="0">
                        <a:solidFill>
                          <a:schemeClr val="dk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kern="1200" dirty="0" smtClean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Один</a:t>
                      </a:r>
                      <a:r>
                        <a:rPr lang="ru-RU" sz="1600" b="0" kern="1200" baseline="0" dirty="0" smtClean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 или более пробелов</a:t>
                      </a:r>
                      <a:endParaRPr lang="en-US" sz="1600" b="0" i="0" kern="1200" dirty="0" smtClean="0">
                        <a:solidFill>
                          <a:schemeClr val="dk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dirty="0" err="1" smtClean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int.MaxValue</a:t>
                      </a:r>
                      <a:r>
                        <a:rPr lang="en-US" sz="1600" b="0" kern="1200" dirty="0" smtClean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 </a:t>
                      </a:r>
                      <a:r>
                        <a:rPr lang="ru-RU" sz="1600" b="0" kern="1200" dirty="0" smtClean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или</a:t>
                      </a:r>
                      <a:r>
                        <a:rPr lang="en-US" sz="1600" b="0" kern="1200" dirty="0" smtClean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 2,147,483,647</a:t>
                      </a:r>
                      <a:endParaRPr lang="en-US" sz="1600" b="0" i="0" kern="1200" dirty="0" smtClean="0">
                        <a:solidFill>
                          <a:schemeClr val="dk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kern="1200" dirty="0" smtClean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Один или</a:t>
                      </a:r>
                      <a:r>
                        <a:rPr lang="ru-RU" sz="1600" b="0" kern="1200" baseline="0" dirty="0" smtClean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 более символов табуляции</a:t>
                      </a:r>
                      <a:endParaRPr lang="en-US" sz="1600" b="0" i="0" kern="1200" dirty="0" smtClean="0">
                        <a:solidFill>
                          <a:schemeClr val="dk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dirty="0" err="1" smtClean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int.MinValue</a:t>
                      </a:r>
                      <a:r>
                        <a:rPr lang="en-US" sz="1600" b="0" kern="1200" dirty="0" smtClean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 </a:t>
                      </a:r>
                      <a:r>
                        <a:rPr lang="ru-RU" sz="1600" b="0" kern="1200" dirty="0" smtClean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или</a:t>
                      </a:r>
                      <a:r>
                        <a:rPr lang="en-US" sz="1600" b="0" kern="1200" dirty="0" smtClean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 -2,147,483,648</a:t>
                      </a:r>
                      <a:endParaRPr lang="en-US" sz="1600" b="0" i="0" kern="1200" dirty="0" smtClean="0">
                        <a:solidFill>
                          <a:schemeClr val="dk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kern="1200" dirty="0" smtClean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Новая строка или</a:t>
                      </a:r>
                      <a:r>
                        <a:rPr lang="ru-RU" sz="1600" b="0" kern="1200" baseline="0" dirty="0" smtClean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 </a:t>
                      </a:r>
                      <a:r>
                        <a:rPr lang="en-US" sz="1600" b="0" kern="1200" baseline="0" dirty="0" err="1" smtClean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Environment.NewLine</a:t>
                      </a:r>
                      <a:endParaRPr lang="en-US" sz="1600" b="0" i="0" kern="1200" dirty="0" smtClean="0">
                        <a:solidFill>
                          <a:schemeClr val="dk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endParaRPr lang="en-US" sz="1600" b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600" b="0" kern="1200" dirty="0" smtClean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Допустимая строка</a:t>
                      </a:r>
                      <a:endParaRPr lang="en-US" sz="1600" b="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endParaRPr lang="en-US" sz="1600" b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kern="1200" dirty="0" smtClean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неверная</a:t>
                      </a:r>
                      <a:r>
                        <a:rPr lang="ru-RU" sz="1600" b="0" kern="1200" baseline="0" dirty="0" smtClean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 строка </a:t>
                      </a:r>
                      <a:endParaRPr lang="en-US" sz="1600" b="0" i="0" kern="1200" dirty="0" smtClean="0">
                        <a:solidFill>
                          <a:schemeClr val="dk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endParaRPr lang="en-US" sz="1600" b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kern="1200" baseline="0" dirty="0" smtClean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символы </a:t>
                      </a:r>
                      <a:r>
                        <a:rPr lang="en-US" sz="1600" b="0" kern="1200" baseline="0" dirty="0" smtClean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Unicode</a:t>
                      </a:r>
                      <a:r>
                        <a:rPr lang="ru-RU" sz="1600" b="0" kern="1200" baseline="0" dirty="0" smtClean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, например, китайский</a:t>
                      </a:r>
                      <a:r>
                        <a:rPr lang="en-US" sz="1600" b="0" kern="1200" baseline="0" dirty="0" smtClean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 </a:t>
                      </a:r>
                      <a:r>
                        <a:rPr lang="ru-RU" sz="1600" b="0" kern="1200" baseline="0" dirty="0" smtClean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язык</a:t>
                      </a:r>
                      <a:endParaRPr lang="en-US" sz="1600" b="0" i="0" kern="1200" dirty="0" smtClean="0">
                        <a:solidFill>
                          <a:schemeClr val="dk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9942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US" smtClean="0"/>
              <a:t>2015 © EPAM Systems, RD Dep.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Row tests </a:t>
            </a:r>
            <a:r>
              <a:rPr lang="ru-RU" dirty="0" smtClean="0"/>
              <a:t>или параметризированные тесты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dirty="0" err="1" smtClean="0">
                <a:latin typeface="Consolas" charset="0"/>
                <a:ea typeface="Consolas" charset="0"/>
                <a:cs typeface="Consolas" charset="0"/>
              </a:rPr>
              <a:t>NUnit</a:t>
            </a:r>
            <a:r>
              <a:rPr lang="en-US" b="0" dirty="0" smtClean="0">
                <a:latin typeface="Consolas" charset="0"/>
                <a:ea typeface="Consolas" charset="0"/>
                <a:cs typeface="Consolas" charset="0"/>
              </a:rPr>
              <a:t> testing framework</a:t>
            </a:r>
          </a:p>
          <a:p>
            <a:pPr marL="0" indent="0">
              <a:buNone/>
            </a:pPr>
            <a:endParaRPr lang="en-US" sz="1200" b="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b="0" dirty="0" smtClean="0">
                <a:latin typeface="Consolas" charset="0"/>
                <a:ea typeface="Consolas" charset="0"/>
                <a:cs typeface="Consolas" charset="0"/>
              </a:rPr>
              <a:t>[</a:t>
            </a:r>
            <a:r>
              <a:rPr lang="en-US" b="0" dirty="0" err="1">
                <a:latin typeface="Consolas" charset="0"/>
                <a:ea typeface="Consolas" charset="0"/>
                <a:cs typeface="Consolas" charset="0"/>
              </a:rPr>
              <a:t>TestCase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(12,3,4)]</a:t>
            </a:r>
          </a:p>
          <a:p>
            <a:pPr marL="0" indent="0">
              <a:buNone/>
            </a:pP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[</a:t>
            </a:r>
            <a:r>
              <a:rPr lang="en-US" b="0" dirty="0" err="1">
                <a:latin typeface="Consolas" charset="0"/>
                <a:ea typeface="Consolas" charset="0"/>
                <a:cs typeface="Consolas" charset="0"/>
              </a:rPr>
              <a:t>TestCase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(12,2,6)]</a:t>
            </a:r>
          </a:p>
          <a:p>
            <a:pPr marL="0" indent="0">
              <a:buNone/>
            </a:pP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[</a:t>
            </a:r>
            <a:r>
              <a:rPr lang="en-US" b="0" dirty="0" err="1">
                <a:latin typeface="Consolas" charset="0"/>
                <a:ea typeface="Consolas" charset="0"/>
                <a:cs typeface="Consolas" charset="0"/>
              </a:rPr>
              <a:t>TestCase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(12,4,3)]</a:t>
            </a:r>
          </a:p>
          <a:p>
            <a:pPr marL="0" indent="0">
              <a:buNone/>
            </a:pP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public void </a:t>
            </a:r>
            <a:r>
              <a:rPr lang="en-US" b="0" dirty="0" err="1">
                <a:latin typeface="Consolas" charset="0"/>
                <a:ea typeface="Consolas" charset="0"/>
                <a:cs typeface="Consolas" charset="0"/>
              </a:rPr>
              <a:t>DivideTest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b="0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 n, </a:t>
            </a:r>
            <a:r>
              <a:rPr lang="en-US" b="0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 d, </a:t>
            </a:r>
            <a:r>
              <a:rPr lang="en-US" b="0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 q)</a:t>
            </a:r>
          </a:p>
          <a:p>
            <a:pPr marL="0" indent="0">
              <a:buNone/>
            </a:pP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pPr marL="0" indent="0">
              <a:buNone/>
            </a:pP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    </a:t>
            </a:r>
            <a:r>
              <a:rPr lang="en-US" b="0" dirty="0" err="1">
                <a:latin typeface="Consolas" charset="0"/>
                <a:ea typeface="Consolas" charset="0"/>
                <a:cs typeface="Consolas" charset="0"/>
              </a:rPr>
              <a:t>Assert.AreEqual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( q, n / d );</a:t>
            </a:r>
          </a:p>
          <a:p>
            <a:pPr marL="0" indent="0">
              <a:buNone/>
            </a:pPr>
            <a:r>
              <a:rPr lang="en-US" b="0" dirty="0" smtClean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 marL="0" indent="0">
              <a:buNone/>
            </a:pPr>
            <a:endParaRPr lang="en-US" sz="1200" b="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[</a:t>
            </a:r>
            <a:r>
              <a:rPr lang="en-US" b="0" dirty="0" err="1">
                <a:latin typeface="Consolas" charset="0"/>
                <a:ea typeface="Consolas" charset="0"/>
                <a:cs typeface="Consolas" charset="0"/>
              </a:rPr>
              <a:t>TestCase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(12,3, Result=4)]</a:t>
            </a:r>
          </a:p>
          <a:p>
            <a:pPr marL="0" indent="0">
              <a:buNone/>
            </a:pP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[</a:t>
            </a:r>
            <a:r>
              <a:rPr lang="en-US" b="0" dirty="0" err="1">
                <a:latin typeface="Consolas" charset="0"/>
                <a:ea typeface="Consolas" charset="0"/>
                <a:cs typeface="Consolas" charset="0"/>
              </a:rPr>
              <a:t>TestCase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(12,2, Result=6)]</a:t>
            </a:r>
          </a:p>
          <a:p>
            <a:pPr marL="0" indent="0">
              <a:buNone/>
            </a:pP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[</a:t>
            </a:r>
            <a:r>
              <a:rPr lang="en-US" b="0" dirty="0" err="1">
                <a:latin typeface="Consolas" charset="0"/>
                <a:ea typeface="Consolas" charset="0"/>
                <a:cs typeface="Consolas" charset="0"/>
              </a:rPr>
              <a:t>TestCase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(12,4, Result=3)]</a:t>
            </a:r>
          </a:p>
          <a:p>
            <a:pPr marL="0" indent="0">
              <a:buNone/>
            </a:pP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public </a:t>
            </a:r>
            <a:r>
              <a:rPr lang="en-US" b="0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b="0" dirty="0" err="1">
                <a:latin typeface="Consolas" charset="0"/>
                <a:ea typeface="Consolas" charset="0"/>
                <a:cs typeface="Consolas" charset="0"/>
              </a:rPr>
              <a:t>DivideTest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b="0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 n, </a:t>
            </a:r>
            <a:r>
              <a:rPr lang="en-US" b="0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 d)</a:t>
            </a:r>
          </a:p>
          <a:p>
            <a:pPr marL="0" indent="0">
              <a:buNone/>
            </a:pP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pPr marL="0" indent="0">
              <a:buNone/>
            </a:pPr>
            <a:r>
              <a:rPr lang="fi-FI" b="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fi-FI" b="0" dirty="0" err="1">
                <a:latin typeface="Consolas" charset="0"/>
                <a:ea typeface="Consolas" charset="0"/>
                <a:cs typeface="Consolas" charset="0"/>
              </a:rPr>
              <a:t>return</a:t>
            </a:r>
            <a:r>
              <a:rPr lang="fi-FI" b="0" dirty="0">
                <a:latin typeface="Consolas" charset="0"/>
                <a:ea typeface="Consolas" charset="0"/>
                <a:cs typeface="Consolas" charset="0"/>
              </a:rPr>
              <a:t>( n / d );</a:t>
            </a:r>
          </a:p>
          <a:p>
            <a:pPr marL="0" indent="0">
              <a:buNone/>
            </a:pPr>
            <a:r>
              <a:rPr lang="fi-FI" b="0" dirty="0"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10009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US" smtClean="0"/>
              <a:t>2015 © EPAM Systems, RD Dep.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Row tests </a:t>
            </a:r>
            <a:r>
              <a:rPr lang="ru-RU" dirty="0" smtClean="0"/>
              <a:t>или параметризированные тесты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dirty="0" err="1" smtClean="0">
                <a:latin typeface="Consolas" charset="0"/>
                <a:ea typeface="Consolas" charset="0"/>
                <a:cs typeface="Consolas" charset="0"/>
              </a:rPr>
              <a:t>NUnit</a:t>
            </a:r>
            <a:r>
              <a:rPr lang="en-US" b="0" dirty="0" smtClean="0">
                <a:latin typeface="Consolas" charset="0"/>
                <a:ea typeface="Consolas" charset="0"/>
                <a:cs typeface="Consolas" charset="0"/>
              </a:rPr>
              <a:t> testing framework</a:t>
            </a:r>
          </a:p>
          <a:p>
            <a:pPr marL="0" indent="0">
              <a:buNone/>
            </a:pPr>
            <a:endParaRPr lang="en-US" b="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b="0" dirty="0" smtClean="0">
                <a:latin typeface="Consolas" charset="0"/>
                <a:ea typeface="Consolas" charset="0"/>
                <a:cs typeface="Consolas" charset="0"/>
              </a:rPr>
              <a:t>[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Test, </a:t>
            </a:r>
            <a:r>
              <a:rPr lang="en-US" b="0" dirty="0" err="1">
                <a:latin typeface="Consolas" charset="0"/>
                <a:ea typeface="Consolas" charset="0"/>
                <a:cs typeface="Consolas" charset="0"/>
              </a:rPr>
              <a:t>TestCaseSource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("</a:t>
            </a:r>
            <a:r>
              <a:rPr lang="en-US" b="0" dirty="0" err="1">
                <a:latin typeface="Consolas" charset="0"/>
                <a:ea typeface="Consolas" charset="0"/>
                <a:cs typeface="Consolas" charset="0"/>
              </a:rPr>
              <a:t>DivideCases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")]</a:t>
            </a:r>
          </a:p>
          <a:p>
            <a:pPr marL="0" indent="0">
              <a:buNone/>
            </a:pP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public void </a:t>
            </a:r>
            <a:r>
              <a:rPr lang="en-US" b="0" dirty="0" err="1">
                <a:latin typeface="Consolas" charset="0"/>
                <a:ea typeface="Consolas" charset="0"/>
                <a:cs typeface="Consolas" charset="0"/>
              </a:rPr>
              <a:t>DivideTest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b="0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 n, </a:t>
            </a:r>
            <a:r>
              <a:rPr lang="en-US" b="0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 d, </a:t>
            </a:r>
            <a:r>
              <a:rPr lang="en-US" b="0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 q)</a:t>
            </a:r>
          </a:p>
          <a:p>
            <a:pPr marL="0" indent="0">
              <a:buNone/>
            </a:pP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pPr marL="0" indent="0">
              <a:buNone/>
            </a:pP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    </a:t>
            </a:r>
            <a:r>
              <a:rPr lang="en-US" b="0" dirty="0" err="1">
                <a:latin typeface="Consolas" charset="0"/>
                <a:ea typeface="Consolas" charset="0"/>
                <a:cs typeface="Consolas" charset="0"/>
              </a:rPr>
              <a:t>Assert.AreEqual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( q, n / d );</a:t>
            </a:r>
          </a:p>
          <a:p>
            <a:pPr marL="0" indent="0">
              <a:buNone/>
            </a:pP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 marL="0" indent="0">
              <a:buNone/>
            </a:pP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 </a:t>
            </a:r>
          </a:p>
          <a:p>
            <a:pPr marL="0" indent="0">
              <a:buNone/>
            </a:pP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static object[] </a:t>
            </a:r>
            <a:r>
              <a:rPr lang="en-US" b="0" dirty="0" err="1">
                <a:latin typeface="Consolas" charset="0"/>
                <a:ea typeface="Consolas" charset="0"/>
                <a:cs typeface="Consolas" charset="0"/>
              </a:rPr>
              <a:t>DivideCases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 =</a:t>
            </a:r>
          </a:p>
          <a:p>
            <a:pPr marL="0" indent="0">
              <a:buNone/>
            </a:pP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pPr marL="0" indent="0">
              <a:buNone/>
            </a:pP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    new object[] { 12, 3, 4 },</a:t>
            </a:r>
          </a:p>
          <a:p>
            <a:pPr marL="0" indent="0">
              <a:buNone/>
            </a:pP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    new object[] { 12, 2, 6 },</a:t>
            </a:r>
          </a:p>
          <a:p>
            <a:pPr marL="0" indent="0">
              <a:buNone/>
            </a:pP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    new object[] { 12, 4, 3 }</a:t>
            </a:r>
          </a:p>
          <a:p>
            <a:pPr marL="0" indent="0">
              <a:buNone/>
            </a:pP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};	</a:t>
            </a:r>
          </a:p>
        </p:txBody>
      </p:sp>
    </p:spTree>
    <p:extLst>
      <p:ext uri="{BB962C8B-B14F-4D97-AF65-F5344CB8AC3E}">
        <p14:creationId xmlns:p14="http://schemas.microsoft.com/office/powerpoint/2010/main" val="1794292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US" smtClean="0"/>
              <a:t>2015 © EPAM Systems, RD Dep.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Практика </a:t>
            </a:r>
            <a:r>
              <a:rPr lang="ru-RU" dirty="0" smtClean="0"/>
              <a:t>написания модульных тестов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0" indent="0">
              <a:buNone/>
            </a:pPr>
            <a:r>
              <a:rPr lang="ru-RU" b="0" i="1" dirty="0"/>
              <a:t>Когда пишешь код, думай о тесте.</a:t>
            </a:r>
          </a:p>
          <a:p>
            <a:pPr marL="2286000" indent="0">
              <a:buNone/>
            </a:pPr>
            <a:r>
              <a:rPr lang="ru-RU" b="0" i="1" dirty="0"/>
              <a:t>Когда пишешь тест, думай о коде.</a:t>
            </a:r>
          </a:p>
          <a:p>
            <a:pPr marL="2286000" indent="0">
              <a:buNone/>
            </a:pPr>
            <a:r>
              <a:rPr lang="ru-RU" b="0" i="1" dirty="0"/>
              <a:t>Когда ты думаешь о коде и тесте как о едином,</a:t>
            </a:r>
          </a:p>
          <a:p>
            <a:pPr marL="2286000" indent="0">
              <a:buNone/>
            </a:pPr>
            <a:r>
              <a:rPr lang="ru-RU" b="0" i="1" dirty="0"/>
              <a:t>тестирование просто, а код красив.</a:t>
            </a: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§"/>
            </a:pPr>
            <a:endParaRPr lang="en-US" dirty="0" smtClean="0"/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§"/>
            </a:pPr>
            <a:endParaRPr lang="en-US" dirty="0"/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§"/>
            </a:pPr>
            <a:r>
              <a:rPr lang="en-US" dirty="0" smtClean="0"/>
              <a:t>Unit-</a:t>
            </a:r>
            <a:r>
              <a:rPr lang="ru-RU" dirty="0"/>
              <a:t>тесты автоматизированы</a:t>
            </a: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§"/>
            </a:pPr>
            <a:r>
              <a:rPr lang="en-US" dirty="0"/>
              <a:t>Unit-</a:t>
            </a:r>
            <a:r>
              <a:rPr lang="ru-RU" dirty="0"/>
              <a:t>тесты пишутся на том же языке, что и тестируемый код</a:t>
            </a: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§"/>
            </a:pPr>
            <a:r>
              <a:rPr lang="en-US" dirty="0"/>
              <a:t>Unit-</a:t>
            </a:r>
            <a:r>
              <a:rPr lang="ru-RU" dirty="0"/>
              <a:t>тесты – простые</a:t>
            </a: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§"/>
            </a:pPr>
            <a:r>
              <a:rPr lang="en-US" dirty="0"/>
              <a:t>Unit-</a:t>
            </a:r>
            <a:r>
              <a:rPr lang="ru-RU" dirty="0"/>
              <a:t>тесты –  б</a:t>
            </a:r>
            <a:r>
              <a:rPr lang="ru-RU" dirty="0">
                <a:sym typeface="Wingdings" pitchFamily="2" charset="2"/>
              </a:rPr>
              <a:t>ыстрые</a:t>
            </a: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§"/>
            </a:pPr>
            <a:r>
              <a:rPr lang="en-US" dirty="0"/>
              <a:t>Unit-</a:t>
            </a:r>
            <a:r>
              <a:rPr lang="ru-RU" dirty="0"/>
              <a:t>тесты –  независимые</a:t>
            </a:r>
            <a:endParaRPr lang="ru-RU" dirty="0">
              <a:sym typeface="Wingdings" pitchFamily="2" charset="2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§"/>
            </a:pPr>
            <a:r>
              <a:rPr lang="en-US" dirty="0"/>
              <a:t>Unit-</a:t>
            </a:r>
            <a:r>
              <a:rPr lang="ru-RU" dirty="0"/>
              <a:t>тесты –  надежные</a:t>
            </a: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§"/>
            </a:pPr>
            <a:r>
              <a:rPr lang="en-US" dirty="0"/>
              <a:t>Unit-</a:t>
            </a:r>
            <a:r>
              <a:rPr lang="ru-RU" dirty="0"/>
              <a:t>тесты – </a:t>
            </a:r>
            <a:r>
              <a:rPr lang="ru-RU" dirty="0" smtClean="0"/>
              <a:t>точные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67874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US" smtClean="0"/>
              <a:t>2015 © EPAM Systems, RD Dep.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Практика написания модульных </a:t>
            </a:r>
            <a:r>
              <a:rPr lang="ru-RU" dirty="0" smtClean="0"/>
              <a:t>тестов. Борьба </a:t>
            </a:r>
            <a:r>
              <a:rPr lang="ru-RU" dirty="0"/>
              <a:t>с </a:t>
            </a:r>
            <a:r>
              <a:rPr lang="ru-RU" dirty="0" smtClean="0"/>
              <a:t>зависимостями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public class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AccountManagementController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: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                              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BaseAdministrationController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{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   private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readonly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IOrderManager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orderManager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private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readonly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IAccountData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accountData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private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readonly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IUserManager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userManager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private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readonly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FilterParam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disabledAccountsFilter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 marL="0" indent="0">
              <a:buNone/>
            </a:pPr>
            <a:endParaRPr lang="fr-FR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fr-FR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fr-FR" dirty="0" smtClean="0">
                <a:latin typeface="Consolas" charset="0"/>
                <a:ea typeface="Consolas" charset="0"/>
                <a:cs typeface="Consolas" charset="0"/>
              </a:rPr>
              <a:t>public </a:t>
            </a:r>
            <a:r>
              <a:rPr lang="fr-FR" dirty="0" err="1">
                <a:latin typeface="Consolas" charset="0"/>
                <a:ea typeface="Consolas" charset="0"/>
                <a:cs typeface="Consolas" charset="0"/>
              </a:rPr>
              <a:t>AccountManagementController</a:t>
            </a:r>
            <a:r>
              <a:rPr lang="fr-FR" dirty="0">
                <a:latin typeface="Consolas" charset="0"/>
                <a:ea typeface="Consolas" charset="0"/>
                <a:cs typeface="Consolas" charset="0"/>
              </a:rPr>
              <a:t>()</a:t>
            </a:r>
          </a:p>
          <a:p>
            <a:pPr marL="0" indent="0">
              <a:buNone/>
            </a:pPr>
            <a:r>
              <a:rPr lang="fr-FR" dirty="0"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fr-FR" dirty="0" smtClean="0">
                <a:latin typeface="Consolas" charset="0"/>
                <a:ea typeface="Consolas" charset="0"/>
                <a:cs typeface="Consolas" charset="0"/>
              </a:rPr>
              <a:t> {</a:t>
            </a:r>
            <a:endParaRPr lang="fr-FR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fr-FR" dirty="0"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fr-FR" dirty="0" smtClean="0">
                <a:latin typeface="Consolas" charset="0"/>
                <a:ea typeface="Consolas" charset="0"/>
                <a:cs typeface="Consolas" charset="0"/>
              </a:rPr>
              <a:t>oms </a:t>
            </a:r>
            <a:r>
              <a:rPr lang="fr-FR" dirty="0">
                <a:latin typeface="Consolas" charset="0"/>
                <a:ea typeface="Consolas" charset="0"/>
                <a:cs typeface="Consolas" charset="0"/>
              </a:rPr>
              <a:t>= </a:t>
            </a:r>
            <a:r>
              <a:rPr lang="fr-FR" dirty="0" err="1">
                <a:latin typeface="Consolas" charset="0"/>
                <a:ea typeface="Consolas" charset="0"/>
                <a:cs typeface="Consolas" charset="0"/>
              </a:rPr>
              <a:t>OrderManagerFactory.GetOrderManager</a:t>
            </a:r>
            <a:r>
              <a:rPr lang="fr-FR" dirty="0">
                <a:latin typeface="Consolas" charset="0"/>
                <a:ea typeface="Consolas" charset="0"/>
                <a:cs typeface="Consolas" charset="0"/>
              </a:rPr>
              <a:t>();</a:t>
            </a:r>
          </a:p>
          <a:p>
            <a:pPr marL="0" indent="0">
              <a:buNone/>
            </a:pPr>
            <a:r>
              <a:rPr lang="fr-FR" dirty="0">
                <a:latin typeface="Consolas" charset="0"/>
                <a:ea typeface="Consolas" charset="0"/>
                <a:cs typeface="Consolas" charset="0"/>
              </a:rPr>
              <a:t>       </a:t>
            </a:r>
            <a:r>
              <a:rPr lang="fr-FR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fr-FR" dirty="0" err="1" smtClean="0">
                <a:latin typeface="Consolas" charset="0"/>
                <a:ea typeface="Consolas" charset="0"/>
                <a:cs typeface="Consolas" charset="0"/>
              </a:rPr>
              <a:t>accountData</a:t>
            </a:r>
            <a:r>
              <a:rPr lang="fr-FR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fr-FR" dirty="0">
                <a:latin typeface="Consolas" charset="0"/>
                <a:ea typeface="Consolas" charset="0"/>
                <a:cs typeface="Consolas" charset="0"/>
              </a:rPr>
              <a:t>= </a:t>
            </a:r>
            <a:r>
              <a:rPr lang="fr-FR" dirty="0" err="1" smtClean="0">
                <a:latin typeface="Consolas" charset="0"/>
                <a:ea typeface="Consolas" charset="0"/>
                <a:cs typeface="Consolas" charset="0"/>
              </a:rPr>
              <a:t>orderManager.GetComponent</a:t>
            </a:r>
            <a:r>
              <a:rPr lang="fr-FR" dirty="0" smtClean="0">
                <a:latin typeface="Consolas" charset="0"/>
                <a:ea typeface="Consolas" charset="0"/>
                <a:cs typeface="Consolas" charset="0"/>
              </a:rPr>
              <a:t>&lt;</a:t>
            </a:r>
            <a:r>
              <a:rPr lang="fr-FR" dirty="0" err="1" smtClean="0">
                <a:latin typeface="Consolas" charset="0"/>
                <a:ea typeface="Consolas" charset="0"/>
                <a:cs typeface="Consolas" charset="0"/>
              </a:rPr>
              <a:t>IAccountData</a:t>
            </a:r>
            <a:r>
              <a:rPr lang="fr-FR" dirty="0">
                <a:latin typeface="Consolas" charset="0"/>
                <a:ea typeface="Consolas" charset="0"/>
                <a:cs typeface="Consolas" charset="0"/>
              </a:rPr>
              <a:t>&gt;();</a:t>
            </a:r>
          </a:p>
          <a:p>
            <a:pPr marL="0" indent="0">
              <a:buNone/>
            </a:pPr>
            <a:r>
              <a:rPr lang="fr-FR" dirty="0">
                <a:latin typeface="Consolas" charset="0"/>
                <a:ea typeface="Consolas" charset="0"/>
                <a:cs typeface="Consolas" charset="0"/>
              </a:rPr>
              <a:t>       </a:t>
            </a:r>
            <a:r>
              <a:rPr lang="fr-FR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fr-FR" dirty="0" err="1" smtClean="0">
                <a:latin typeface="Consolas" charset="0"/>
                <a:ea typeface="Consolas" charset="0"/>
                <a:cs typeface="Consolas" charset="0"/>
              </a:rPr>
              <a:t>userManager</a:t>
            </a:r>
            <a:r>
              <a:rPr lang="fr-FR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fr-FR" dirty="0">
                <a:latin typeface="Consolas" charset="0"/>
                <a:ea typeface="Consolas" charset="0"/>
                <a:cs typeface="Consolas" charset="0"/>
              </a:rPr>
              <a:t>= </a:t>
            </a:r>
            <a:r>
              <a:rPr lang="fr-FR" dirty="0" err="1">
                <a:latin typeface="Consolas" charset="0"/>
                <a:ea typeface="Consolas" charset="0"/>
                <a:cs typeface="Consolas" charset="0"/>
              </a:rPr>
              <a:t>UserManagerFactory.Get</a:t>
            </a:r>
            <a:r>
              <a:rPr lang="fr-FR" dirty="0">
                <a:latin typeface="Consolas" charset="0"/>
                <a:ea typeface="Consolas" charset="0"/>
                <a:cs typeface="Consolas" charset="0"/>
              </a:rPr>
              <a:t>();</a:t>
            </a:r>
          </a:p>
          <a:p>
            <a:pPr marL="0" indent="0">
              <a:buNone/>
            </a:pPr>
            <a:r>
              <a:rPr lang="fr-FR" dirty="0">
                <a:latin typeface="Consolas" charset="0"/>
                <a:ea typeface="Consolas" charset="0"/>
                <a:cs typeface="Consolas" charset="0"/>
              </a:rPr>
              <a:t>       </a:t>
            </a:r>
            <a:r>
              <a:rPr lang="fr-FR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fr-FR" dirty="0" err="1" smtClean="0">
                <a:latin typeface="Consolas" charset="0"/>
                <a:ea typeface="Consolas" charset="0"/>
                <a:cs typeface="Consolas" charset="0"/>
              </a:rPr>
              <a:t>disabledAccountsFilter</a:t>
            </a:r>
            <a:r>
              <a:rPr lang="fr-FR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fr-FR" dirty="0">
                <a:latin typeface="Consolas" charset="0"/>
                <a:ea typeface="Consolas" charset="0"/>
                <a:cs typeface="Consolas" charset="0"/>
              </a:rPr>
              <a:t>= </a:t>
            </a:r>
            <a:endParaRPr lang="fr-FR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fr-FR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fr-FR" dirty="0" smtClean="0">
                <a:latin typeface="Consolas" charset="0"/>
                <a:ea typeface="Consolas" charset="0"/>
                <a:cs typeface="Consolas" charset="0"/>
              </a:rPr>
              <a:t>new </a:t>
            </a:r>
            <a:r>
              <a:rPr lang="fr-FR" dirty="0" err="1">
                <a:latin typeface="Consolas" charset="0"/>
                <a:ea typeface="Consolas" charset="0"/>
                <a:cs typeface="Consolas" charset="0"/>
              </a:rPr>
              <a:t>FilterParam</a:t>
            </a:r>
            <a:r>
              <a:rPr lang="fr-FR" dirty="0">
                <a:latin typeface="Consolas" charset="0"/>
                <a:ea typeface="Consolas" charset="0"/>
                <a:cs typeface="Consolas" charset="0"/>
              </a:rPr>
              <a:t>("</a:t>
            </a:r>
            <a:r>
              <a:rPr lang="fr-FR" dirty="0" err="1">
                <a:latin typeface="Consolas" charset="0"/>
                <a:ea typeface="Consolas" charset="0"/>
                <a:cs typeface="Consolas" charset="0"/>
              </a:rPr>
              <a:t>Enabled</a:t>
            </a:r>
            <a:r>
              <a:rPr lang="fr-FR" dirty="0">
                <a:latin typeface="Consolas" charset="0"/>
                <a:ea typeface="Consolas" charset="0"/>
                <a:cs typeface="Consolas" charset="0"/>
              </a:rPr>
              <a:t>", </a:t>
            </a:r>
            <a:r>
              <a:rPr lang="fr-FR" dirty="0" err="1">
                <a:latin typeface="Consolas" charset="0"/>
                <a:ea typeface="Consolas" charset="0"/>
                <a:cs typeface="Consolas" charset="0"/>
              </a:rPr>
              <a:t>Expression.Eq</a:t>
            </a:r>
            <a:r>
              <a:rPr lang="fr-FR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fr-FR" dirty="0" err="1">
                <a:latin typeface="Consolas" charset="0"/>
                <a:ea typeface="Consolas" charset="0"/>
                <a:cs typeface="Consolas" charset="0"/>
              </a:rPr>
              <a:t>true</a:t>
            </a:r>
            <a:r>
              <a:rPr lang="fr-FR" dirty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pPr marL="0" indent="0">
              <a:buNone/>
            </a:pPr>
            <a:r>
              <a:rPr lang="fr-FR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fr-FR" dirty="0" smtClean="0">
                <a:latin typeface="Consolas" charset="0"/>
                <a:ea typeface="Consolas" charset="0"/>
                <a:cs typeface="Consolas" charset="0"/>
              </a:rPr>
              <a:t>} </a:t>
            </a:r>
            <a:endParaRPr lang="fr-FR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fr-FR" dirty="0">
                <a:latin typeface="Consolas" charset="0"/>
                <a:ea typeface="Consolas" charset="0"/>
                <a:cs typeface="Consolas" charset="0"/>
              </a:rPr>
              <a:t>}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9273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US" smtClean="0"/>
              <a:t>2015 © EPAM Systems, RD Dep.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Практика написания модульных </a:t>
            </a:r>
            <a:r>
              <a:rPr lang="ru-RU" dirty="0" smtClean="0"/>
              <a:t>тестов. Борьба </a:t>
            </a:r>
            <a:r>
              <a:rPr lang="ru-RU" dirty="0"/>
              <a:t>с </a:t>
            </a:r>
            <a:r>
              <a:rPr lang="ru-RU" dirty="0" smtClean="0"/>
              <a:t>зависимостями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...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public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AccountManagementController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IAccountData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accountData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          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IUserManager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userManager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{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accountData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=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accountData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userManager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=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userManager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disabledAccountsFilter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= new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FilterParam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("Enabled",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						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Expression.Eq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, true);</a:t>
            </a:r>
          </a:p>
          <a:p>
            <a:pPr marL="0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 marL="0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...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55053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ahoma" charset="0"/>
                <a:ea typeface="Tahoma" charset="0"/>
                <a:cs typeface="Tahoma" charset="0"/>
              </a:rPr>
              <a:t>Если пишешь код – пиши тесты</a:t>
            </a:r>
            <a:endParaRPr lang="en-US" dirty="0"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1600" b="1" dirty="0" smtClean="0"/>
              <a:t>	Ученик </a:t>
            </a:r>
            <a:r>
              <a:rPr lang="ru-RU" sz="1600" b="1" dirty="0"/>
              <a:t>спросил мастера-программиста:</a:t>
            </a:r>
          </a:p>
          <a:p>
            <a:pPr marL="0" indent="0">
              <a:buNone/>
            </a:pPr>
            <a:r>
              <a:rPr lang="ru-RU" sz="1600" b="1" i="1" dirty="0"/>
              <a:t>"Когда я могу перестать писать тесты?"</a:t>
            </a:r>
            <a:endParaRPr lang="ru-RU" sz="1600" b="1" dirty="0"/>
          </a:p>
          <a:p>
            <a:pPr marL="0" indent="0">
              <a:buNone/>
            </a:pPr>
            <a:r>
              <a:rPr lang="ru-RU" sz="1600" b="1" dirty="0" smtClean="0"/>
              <a:t>	Мастер </a:t>
            </a:r>
            <a:r>
              <a:rPr lang="ru-RU" sz="1600" b="1" dirty="0"/>
              <a:t>ответил:</a:t>
            </a:r>
          </a:p>
          <a:p>
            <a:pPr marL="0" indent="0">
              <a:buNone/>
            </a:pPr>
            <a:r>
              <a:rPr lang="ru-RU" sz="1600" b="1" i="1" dirty="0"/>
              <a:t>"Когда ты перестаешь писать код"</a:t>
            </a:r>
            <a:endParaRPr lang="ru-RU" sz="1600" b="1" dirty="0"/>
          </a:p>
          <a:p>
            <a:pPr marL="0" indent="0">
              <a:buNone/>
            </a:pPr>
            <a:r>
              <a:rPr lang="ru-RU" sz="1600" b="1" dirty="0" smtClean="0"/>
              <a:t>	Ученик </a:t>
            </a:r>
            <a:r>
              <a:rPr lang="ru-RU" sz="1600" b="1" dirty="0"/>
              <a:t>спросил:</a:t>
            </a:r>
          </a:p>
          <a:p>
            <a:pPr marL="0" indent="0">
              <a:buNone/>
            </a:pPr>
            <a:r>
              <a:rPr lang="ru-RU" sz="1600" b="1" i="1" dirty="0"/>
              <a:t>"Когда я перестаю писать код?"</a:t>
            </a:r>
            <a:endParaRPr lang="ru-RU" sz="1600" b="1" dirty="0"/>
          </a:p>
          <a:p>
            <a:pPr marL="0" indent="0">
              <a:buNone/>
            </a:pPr>
            <a:r>
              <a:rPr lang="ru-RU" sz="1600" b="1" dirty="0" smtClean="0"/>
              <a:t>	Мастер </a:t>
            </a:r>
            <a:r>
              <a:rPr lang="ru-RU" sz="1600" b="1" dirty="0"/>
              <a:t>ответил:</a:t>
            </a:r>
          </a:p>
          <a:p>
            <a:pPr marL="0" indent="0">
              <a:buNone/>
            </a:pPr>
            <a:r>
              <a:rPr lang="ru-RU" sz="1600" b="1" i="1" dirty="0"/>
              <a:t>"Когда ты становишься менеджером"</a:t>
            </a:r>
            <a:endParaRPr lang="ru-RU" sz="1600" b="1" dirty="0"/>
          </a:p>
          <a:p>
            <a:pPr marL="0" indent="0">
              <a:buNone/>
            </a:pPr>
            <a:r>
              <a:rPr lang="ru-RU" sz="1600" b="1" dirty="0" smtClean="0"/>
              <a:t>	Ученик </a:t>
            </a:r>
            <a:r>
              <a:rPr lang="ru-RU" sz="1600" b="1" dirty="0"/>
              <a:t>задрожал и спросил:</a:t>
            </a:r>
          </a:p>
          <a:p>
            <a:pPr marL="0" indent="0">
              <a:buNone/>
            </a:pPr>
            <a:r>
              <a:rPr lang="ru-RU" sz="1600" b="1" i="1" dirty="0"/>
              <a:t>"Когда я становлюсь менеджером?"</a:t>
            </a:r>
            <a:endParaRPr lang="ru-RU" sz="1600" b="1" dirty="0"/>
          </a:p>
          <a:p>
            <a:pPr marL="0" indent="0">
              <a:buNone/>
            </a:pPr>
            <a:r>
              <a:rPr lang="ru-RU" sz="1600" b="1" dirty="0" smtClean="0"/>
              <a:t>	Мастер </a:t>
            </a:r>
            <a:r>
              <a:rPr lang="ru-RU" sz="1600" b="1" dirty="0"/>
              <a:t>ответил:</a:t>
            </a:r>
          </a:p>
          <a:p>
            <a:pPr marL="0" indent="0">
              <a:buNone/>
            </a:pPr>
            <a:r>
              <a:rPr lang="ru-RU" sz="1600" b="1" i="1" dirty="0"/>
              <a:t>"Когда ты перестаешь писать тесты"</a:t>
            </a:r>
            <a:endParaRPr lang="ru-RU" sz="1600" b="1" dirty="0"/>
          </a:p>
          <a:p>
            <a:pPr marL="0" indent="0">
              <a:buNone/>
            </a:pPr>
            <a:r>
              <a:rPr lang="ru-RU" sz="1600" b="1" dirty="0" smtClean="0"/>
              <a:t>	Ученик </a:t>
            </a:r>
            <a:r>
              <a:rPr lang="ru-RU" sz="1600" b="1" dirty="0"/>
              <a:t>побежал писать тесты.</a:t>
            </a:r>
          </a:p>
          <a:p>
            <a:pPr marL="0" indent="0">
              <a:buNone/>
            </a:pPr>
            <a:r>
              <a:rPr lang="ru-RU" sz="1600" b="1" dirty="0" smtClean="0"/>
              <a:t>	Остались </a:t>
            </a:r>
            <a:r>
              <a:rPr lang="ru-RU" sz="1600" b="1" dirty="0"/>
              <a:t>только следы.</a:t>
            </a:r>
          </a:p>
          <a:p>
            <a:pPr marL="0" indent="0">
              <a:buNone/>
            </a:pPr>
            <a:r>
              <a:rPr lang="ru-RU" sz="1600" b="1" dirty="0" smtClean="0"/>
              <a:t>	Если </a:t>
            </a:r>
            <a:r>
              <a:rPr lang="ru-RU" sz="1600" b="1" dirty="0"/>
              <a:t>код заслуживает быть написанным, он заслуживает иметь тесты</a:t>
            </a:r>
            <a:r>
              <a:rPr lang="ru-RU" sz="1600" b="1" dirty="0" smtClean="0"/>
              <a:t>.</a:t>
            </a:r>
            <a:endParaRPr lang="ru-RU" sz="1600" b="1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2015 © EPAM Systems, RD Dep.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59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US" dirty="0" smtClean="0"/>
              <a:t>2015 © EPAM Systems, RD Dep.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Понятие о </a:t>
            </a:r>
            <a:r>
              <a:rPr lang="en-US" dirty="0" smtClean="0"/>
              <a:t>Test Doubles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 algn="just">
              <a:buFont typeface="Arial" charset="0"/>
              <a:buChar char="•"/>
            </a:pPr>
            <a:r>
              <a:rPr lang="ru-RU" sz="1380" dirty="0" err="1"/>
              <a:t>Dummy</a:t>
            </a:r>
            <a:r>
              <a:rPr lang="ru-RU" sz="1380" b="0" dirty="0"/>
              <a:t> – пустые </a:t>
            </a:r>
            <a:r>
              <a:rPr lang="ru-RU" sz="1380" b="0" dirty="0" smtClean="0"/>
              <a:t>объекты</a:t>
            </a:r>
            <a:r>
              <a:rPr lang="en-US" sz="1380" b="0" dirty="0" smtClean="0"/>
              <a:t> (</a:t>
            </a:r>
            <a:r>
              <a:rPr lang="en-US" sz="1380" b="0" dirty="0"/>
              <a:t>new object(), null, «Ignored String» </a:t>
            </a:r>
            <a:r>
              <a:rPr lang="en-US" sz="1380" b="0" dirty="0" err="1"/>
              <a:t>и</a:t>
            </a:r>
            <a:r>
              <a:rPr lang="en-US" sz="1380" b="0" dirty="0"/>
              <a:t> </a:t>
            </a:r>
            <a:r>
              <a:rPr lang="en-US" sz="1380" b="0" dirty="0" err="1"/>
              <a:t>т.д</a:t>
            </a:r>
            <a:r>
              <a:rPr lang="en-US" sz="1380" b="0" dirty="0"/>
              <a:t>.</a:t>
            </a:r>
            <a:r>
              <a:rPr lang="en-US" sz="1380" b="0" dirty="0" smtClean="0"/>
              <a:t>)</a:t>
            </a:r>
            <a:r>
              <a:rPr lang="ru-RU" sz="1380" b="0" dirty="0" smtClean="0"/>
              <a:t>, </a:t>
            </a:r>
            <a:r>
              <a:rPr lang="ru-RU" sz="1380" b="0" dirty="0"/>
              <a:t>которые передаются в вызываемые внутренние методы, но не используются. Предназначены лишь для заполнения параметров методов.</a:t>
            </a:r>
          </a:p>
          <a:p>
            <a:pPr marL="285750" indent="-285750" algn="just">
              <a:buFont typeface="Arial" charset="0"/>
              <a:buChar char="•"/>
            </a:pPr>
            <a:r>
              <a:rPr lang="ru-RU" sz="1380" u="sng" dirty="0" err="1"/>
              <a:t>Fake</a:t>
            </a:r>
            <a:r>
              <a:rPr lang="ru-RU" sz="1380" b="0" dirty="0"/>
              <a:t> – объекты, имеющие работающие реализации, но в таком виде, который делает их неподходящими </a:t>
            </a:r>
            <a:r>
              <a:rPr lang="ru-RU" sz="1380" b="0" dirty="0" smtClean="0"/>
              <a:t>для </a:t>
            </a:r>
            <a:r>
              <a:rPr lang="ru-RU" sz="1380" b="0" dirty="0" err="1" smtClean="0"/>
              <a:t>production</a:t>
            </a:r>
            <a:r>
              <a:rPr lang="ru-RU" sz="1380" b="0" dirty="0" smtClean="0"/>
              <a:t>-кода </a:t>
            </a:r>
            <a:r>
              <a:rPr lang="ru-RU" sz="1380" b="0" dirty="0"/>
              <a:t>(</a:t>
            </a:r>
            <a:r>
              <a:rPr lang="ru-RU" sz="1380" b="0" dirty="0" smtClean="0"/>
              <a:t>например,</a:t>
            </a:r>
            <a:r>
              <a:rPr lang="ru-RU" sz="1380" b="0" dirty="0"/>
              <a:t> </a:t>
            </a:r>
            <a:r>
              <a:rPr lang="ru-RU" sz="1380" b="0" dirty="0" smtClean="0"/>
              <a:t>«</a:t>
            </a:r>
            <a:r>
              <a:rPr lang="ru-RU" sz="1380" b="0" dirty="0" err="1" smtClean="0"/>
              <a:t>In</a:t>
            </a:r>
            <a:r>
              <a:rPr lang="ru-RU" sz="1380" b="0" dirty="0"/>
              <a:t> Memory </a:t>
            </a:r>
            <a:r>
              <a:rPr lang="ru-RU" sz="1380" b="0" dirty="0" err="1" smtClean="0"/>
              <a:t>Database</a:t>
            </a:r>
            <a:r>
              <a:rPr lang="ru-RU" sz="1380" b="0" dirty="0" smtClean="0"/>
              <a:t>»).</a:t>
            </a:r>
            <a:endParaRPr lang="ru-RU" sz="1380" b="0" dirty="0"/>
          </a:p>
          <a:p>
            <a:pPr marL="285750" indent="-285750" algn="just">
              <a:buFont typeface="Arial" charset="0"/>
              <a:buChar char="•"/>
            </a:pPr>
            <a:r>
              <a:rPr lang="ru-RU" sz="1380" u="sng" dirty="0" err="1"/>
              <a:t>Stub</a:t>
            </a:r>
            <a:r>
              <a:rPr lang="ru-RU" sz="1380" b="0" dirty="0"/>
              <a:t> – объекты, которые предоставляют заранее заготовленные ответы на вызовы во время выполнения теста и обычно не отвечающие ни на какие другие вызовы, которые не требуются в тесте. Также могут запоминать какую-то дополнительную информацию о количестве вызовов, параметрах и возвращать их потом тесту для проверки</a:t>
            </a:r>
            <a:r>
              <a:rPr lang="ru-RU" sz="1380" b="0" dirty="0" smtClean="0"/>
              <a:t>.</a:t>
            </a:r>
            <a:endParaRPr lang="en-US" sz="1380" b="0" dirty="0" smtClean="0"/>
          </a:p>
          <a:p>
            <a:pPr marL="285750" indent="-285750" algn="just">
              <a:buFont typeface="Arial" charset="0"/>
              <a:buChar char="•"/>
            </a:pPr>
            <a:r>
              <a:rPr lang="en-US" sz="1380" dirty="0"/>
              <a:t>S</a:t>
            </a:r>
            <a:r>
              <a:rPr lang="ru-RU" sz="1380" dirty="0" err="1" smtClean="0"/>
              <a:t>py</a:t>
            </a:r>
            <a:r>
              <a:rPr lang="en-US" sz="1380" b="0" dirty="0"/>
              <a:t> </a:t>
            </a:r>
            <a:r>
              <a:rPr lang="en-US" sz="1380" b="0" dirty="0" smtClean="0"/>
              <a:t>– </a:t>
            </a:r>
            <a:r>
              <a:rPr lang="ru-RU" sz="1380" b="0" dirty="0" smtClean="0"/>
              <a:t>используется </a:t>
            </a:r>
            <a:r>
              <a:rPr lang="ru-RU" sz="1380" b="0" dirty="0"/>
              <a:t>для тестов взаимодействия, основной функцией является запись данных и вызовов, поступающих из тестируемого объекта для последующей проверки корректности вызова зависимого объекта. Позволяет проверить логику именно нашего тестируемого объекта, без проверок зависимых объектов.</a:t>
            </a:r>
          </a:p>
          <a:p>
            <a:pPr marL="285750" indent="-285750" algn="just">
              <a:buFont typeface="Arial" charset="0"/>
              <a:buChar char="•"/>
            </a:pPr>
            <a:r>
              <a:rPr lang="ru-RU" sz="1380" u="sng" dirty="0" err="1"/>
              <a:t>Mock</a:t>
            </a:r>
            <a:r>
              <a:rPr lang="ru-RU" sz="1380" b="0" dirty="0"/>
              <a:t> – объекты, которые заменяют реальный объект в условиях теста и позволяют проверять вызовы своих членов как часть системы или </a:t>
            </a:r>
            <a:r>
              <a:rPr lang="ru-RU" sz="1380" b="0" dirty="0" err="1"/>
              <a:t>unit</a:t>
            </a:r>
            <a:r>
              <a:rPr lang="ru-RU" sz="1380" b="0" dirty="0"/>
              <a:t>-теста. Содержат заранее запрограммированные ожидания вызовов, которые они ожидают получить. Применяются в основном для т.н. </a:t>
            </a:r>
            <a:r>
              <a:rPr lang="ru-RU" sz="1380" b="0" dirty="0" err="1"/>
              <a:t>interaction</a:t>
            </a:r>
            <a:r>
              <a:rPr lang="ru-RU" sz="1380" b="0" dirty="0"/>
              <a:t> (</a:t>
            </a:r>
            <a:r>
              <a:rPr lang="ru-RU" sz="1380" b="0" dirty="0" err="1"/>
              <a:t>behavioral</a:t>
            </a:r>
            <a:r>
              <a:rPr lang="ru-RU" sz="1380" b="0" dirty="0"/>
              <a:t>) </a:t>
            </a:r>
            <a:r>
              <a:rPr lang="ru-RU" sz="1380" b="0" dirty="0" err="1"/>
              <a:t>testing</a:t>
            </a:r>
            <a:r>
              <a:rPr lang="ru-RU" sz="1380" b="0" dirty="0" smtClean="0"/>
              <a:t>.</a:t>
            </a:r>
          </a:p>
          <a:p>
            <a:pPr marL="0" indent="0" algn="just">
              <a:buNone/>
            </a:pPr>
            <a:r>
              <a:rPr lang="en-US" sz="1380" dirty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Gerard </a:t>
            </a:r>
            <a:r>
              <a:rPr lang="en-US" sz="1380" dirty="0" err="1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Meszaros</a:t>
            </a:r>
            <a:r>
              <a:rPr lang="ru-RU" sz="1380" dirty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 (</a:t>
            </a:r>
            <a:r>
              <a:rPr lang="ru-RU" sz="1380" dirty="0" err="1">
                <a:latin typeface="Arial" charset="0"/>
                <a:ea typeface="Arial" charset="0"/>
                <a:cs typeface="Arial" charset="0"/>
              </a:rPr>
              <a:t>Джерард</a:t>
            </a:r>
            <a:r>
              <a:rPr lang="ru-RU" sz="138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ru-RU" sz="1380" dirty="0" err="1">
                <a:latin typeface="Arial" charset="0"/>
                <a:ea typeface="Arial" charset="0"/>
                <a:cs typeface="Arial" charset="0"/>
              </a:rPr>
              <a:t>Месарош</a:t>
            </a:r>
            <a:r>
              <a:rPr lang="ru-RU" sz="1380" dirty="0" smtClean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)  </a:t>
            </a:r>
            <a:r>
              <a:rPr lang="en-US" sz="1380" dirty="0" smtClean="0">
                <a:hlinkClick r:id="rId3"/>
              </a:rPr>
              <a:t>"</a:t>
            </a:r>
            <a:r>
              <a:rPr lang="en-US" sz="1380" dirty="0">
                <a:hlinkClick r:id="rId3"/>
              </a:rPr>
              <a:t>xUnit test patterns: refactoring test </a:t>
            </a:r>
            <a:r>
              <a:rPr lang="en-US" sz="1380" dirty="0" smtClean="0">
                <a:hlinkClick r:id="rId3"/>
              </a:rPr>
              <a:t>code”</a:t>
            </a:r>
            <a:endParaRPr lang="en-US" sz="1380" dirty="0" smtClean="0"/>
          </a:p>
          <a:p>
            <a:pPr marL="0" indent="0" algn="just">
              <a:buNone/>
            </a:pPr>
            <a:r>
              <a:rPr lang="en-US" sz="1380" dirty="0"/>
              <a:t>Roy </a:t>
            </a:r>
            <a:r>
              <a:rPr lang="en-US" sz="1380" dirty="0" err="1" smtClean="0"/>
              <a:t>Osherove</a:t>
            </a:r>
            <a:r>
              <a:rPr lang="en-US" sz="1380" dirty="0" smtClean="0"/>
              <a:t>  (</a:t>
            </a:r>
            <a:r>
              <a:rPr lang="ru-RU" sz="1380" dirty="0" smtClean="0"/>
              <a:t>Рой Ошеров</a:t>
            </a:r>
            <a:r>
              <a:rPr lang="en-US" sz="1380" dirty="0" smtClean="0"/>
              <a:t>)</a:t>
            </a:r>
            <a:r>
              <a:rPr lang="ru-RU" sz="1380" dirty="0" smtClean="0"/>
              <a:t>  </a:t>
            </a:r>
            <a:r>
              <a:rPr lang="en-US" sz="1380" dirty="0" smtClean="0">
                <a:hlinkClick r:id="rId4"/>
              </a:rPr>
              <a:t>"</a:t>
            </a:r>
            <a:r>
              <a:rPr lang="en-US" sz="1380" dirty="0">
                <a:hlinkClick r:id="rId4"/>
              </a:rPr>
              <a:t>The Art of Unit </a:t>
            </a:r>
            <a:r>
              <a:rPr lang="en-US" sz="1380" dirty="0" smtClean="0">
                <a:hlinkClick r:id="rId4"/>
              </a:rPr>
              <a:t>Testing"</a:t>
            </a:r>
            <a:endParaRPr lang="en-US" sz="1380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2910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US" smtClean="0"/>
              <a:t>2015 © EPAM Systems, RD Dep.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Понятие о </a:t>
            </a:r>
            <a:r>
              <a:rPr lang="en-US" dirty="0"/>
              <a:t>Test </a:t>
            </a:r>
            <a:r>
              <a:rPr lang="en-US" dirty="0" smtClean="0"/>
              <a:t>Doubles. </a:t>
            </a:r>
            <a:r>
              <a:rPr lang="en-US" dirty="0"/>
              <a:t>State </a:t>
            </a:r>
            <a:r>
              <a:rPr lang="en-US" dirty="0" smtClean="0"/>
              <a:t>verification 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1187624" y="1219200"/>
            <a:ext cx="2016224" cy="15617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Class Under Test</a:t>
            </a:r>
            <a:endParaRPr lang="en-US" sz="2000" b="1" dirty="0"/>
          </a:p>
        </p:txBody>
      </p:sp>
      <p:sp>
        <p:nvSpPr>
          <p:cNvPr id="9" name="Rounded Rectangle 8"/>
          <p:cNvSpPr/>
          <p:nvPr/>
        </p:nvSpPr>
        <p:spPr>
          <a:xfrm>
            <a:off x="5868144" y="1178183"/>
            <a:ext cx="2016224" cy="15617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Stub Object</a:t>
            </a:r>
            <a:endParaRPr lang="en-US" sz="2000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3563888" y="4462228"/>
            <a:ext cx="2016224" cy="15617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Test</a:t>
            </a:r>
            <a:endParaRPr lang="en-US" sz="2000" b="1" dirty="0"/>
          </a:p>
        </p:txBody>
      </p:sp>
      <p:sp>
        <p:nvSpPr>
          <p:cNvPr id="12" name="Left Arrow 11"/>
          <p:cNvSpPr/>
          <p:nvPr/>
        </p:nvSpPr>
        <p:spPr>
          <a:xfrm rot="2536632">
            <a:off x="2310898" y="3160574"/>
            <a:ext cx="1931405" cy="749478"/>
          </a:xfrm>
          <a:prstGeom prst="lef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Assert</a:t>
            </a:r>
            <a:endParaRPr lang="en-US" sz="2000" b="1" dirty="0"/>
          </a:p>
        </p:txBody>
      </p:sp>
      <p:sp>
        <p:nvSpPr>
          <p:cNvPr id="13" name="Left-Right Arrow 12"/>
          <p:cNvSpPr/>
          <p:nvPr/>
        </p:nvSpPr>
        <p:spPr>
          <a:xfrm>
            <a:off x="3276600" y="1532012"/>
            <a:ext cx="2519536" cy="936104"/>
          </a:xfrm>
          <a:prstGeom prst="left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Interaction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660651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US" smtClean="0"/>
              <a:t>2015 © EPAM Systems, RD Dep.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Понятие о </a:t>
            </a:r>
            <a:r>
              <a:rPr lang="en-US" dirty="0"/>
              <a:t>Test </a:t>
            </a:r>
            <a:r>
              <a:rPr lang="en-US" dirty="0" smtClean="0"/>
              <a:t>Doubles. </a:t>
            </a:r>
            <a:r>
              <a:rPr lang="en-US"/>
              <a:t>State </a:t>
            </a:r>
            <a:r>
              <a:rPr lang="en-US" smtClean="0"/>
              <a:t>verification 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1187624" y="1219200"/>
            <a:ext cx="2016224" cy="15617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Class Under Test</a:t>
            </a:r>
            <a:endParaRPr lang="en-US" sz="2000" b="1" dirty="0"/>
          </a:p>
        </p:txBody>
      </p:sp>
      <p:sp>
        <p:nvSpPr>
          <p:cNvPr id="9" name="Rounded Rectangle 8"/>
          <p:cNvSpPr/>
          <p:nvPr/>
        </p:nvSpPr>
        <p:spPr>
          <a:xfrm>
            <a:off x="5868144" y="1178183"/>
            <a:ext cx="2016224" cy="15617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Mock Object</a:t>
            </a:r>
            <a:endParaRPr lang="en-US" sz="2000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3563888" y="4462228"/>
            <a:ext cx="2016224" cy="15617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Test</a:t>
            </a:r>
            <a:endParaRPr lang="en-US" sz="2000" b="1" dirty="0"/>
          </a:p>
        </p:txBody>
      </p:sp>
      <p:sp>
        <p:nvSpPr>
          <p:cNvPr id="13" name="Left-Right Arrow 12"/>
          <p:cNvSpPr/>
          <p:nvPr/>
        </p:nvSpPr>
        <p:spPr>
          <a:xfrm>
            <a:off x="3276600" y="1532012"/>
            <a:ext cx="2519536" cy="936104"/>
          </a:xfrm>
          <a:prstGeom prst="left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Interaction</a:t>
            </a:r>
            <a:endParaRPr lang="en-US" sz="2000" b="1" dirty="0"/>
          </a:p>
        </p:txBody>
      </p:sp>
      <p:sp>
        <p:nvSpPr>
          <p:cNvPr id="11" name="Left Arrow 10"/>
          <p:cNvSpPr/>
          <p:nvPr/>
        </p:nvSpPr>
        <p:spPr>
          <a:xfrm rot="2536632">
            <a:off x="2463298" y="3312974"/>
            <a:ext cx="1931405" cy="749478"/>
          </a:xfrm>
          <a:prstGeom prst="left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  <a:prstDash val="sysDash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Assert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6" name="Right Arrow 5"/>
          <p:cNvSpPr/>
          <p:nvPr/>
        </p:nvSpPr>
        <p:spPr>
          <a:xfrm rot="18779182">
            <a:off x="4614233" y="3280358"/>
            <a:ext cx="1931757" cy="743154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Assert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9877061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US" smtClean="0"/>
              <a:t>2015 © EPAM Systems, RD Dep.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Понятие </a:t>
            </a:r>
            <a:r>
              <a:rPr lang="ru-RU" dirty="0" smtClean="0"/>
              <a:t>о </a:t>
            </a:r>
            <a:r>
              <a:rPr lang="en-US" dirty="0" smtClean="0"/>
              <a:t>mock-</a:t>
            </a:r>
            <a:r>
              <a:rPr lang="ru-RU" dirty="0" smtClean="0"/>
              <a:t>объектах. </a:t>
            </a:r>
            <a:r>
              <a:rPr lang="en-US" dirty="0" err="1" smtClean="0"/>
              <a:t>D</a:t>
            </a:r>
            <a:r>
              <a:rPr lang="ru-RU" dirty="0" err="1" smtClean="0"/>
              <a:t>ummy</a:t>
            </a:r>
            <a:r>
              <a:rPr lang="ru-RU" dirty="0" smtClean="0"/>
              <a:t>-объекты.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b="0" dirty="0" smtClean="0"/>
              <a:t>Если нужно </a:t>
            </a:r>
            <a:r>
              <a:rPr lang="ru-RU" b="0" dirty="0"/>
              <a:t>протестировать метод </a:t>
            </a:r>
            <a:r>
              <a:rPr lang="ru-RU" b="0" dirty="0" err="1"/>
              <a:t>Foo</a:t>
            </a:r>
            <a:r>
              <a:rPr lang="ru-RU" b="0" dirty="0"/>
              <a:t>() класса </a:t>
            </a:r>
            <a:r>
              <a:rPr lang="ru-RU" b="0" dirty="0" err="1"/>
              <a:t>TestFoo</a:t>
            </a:r>
            <a:r>
              <a:rPr lang="ru-RU" b="0" dirty="0"/>
              <a:t>, который делает вызов другого метода </a:t>
            </a:r>
            <a:r>
              <a:rPr lang="ru-RU" b="0" dirty="0" err="1"/>
              <a:t>Bar</a:t>
            </a:r>
            <a:r>
              <a:rPr lang="ru-RU" b="0" dirty="0"/>
              <a:t>() класса </a:t>
            </a:r>
            <a:r>
              <a:rPr lang="ru-RU" b="0" dirty="0" err="1"/>
              <a:t>TestBar</a:t>
            </a:r>
            <a:r>
              <a:rPr lang="ru-RU" b="0" dirty="0"/>
              <a:t>. Предположим, что метод </a:t>
            </a:r>
            <a:r>
              <a:rPr lang="ru-RU" b="0" dirty="0" err="1"/>
              <a:t>Bar</a:t>
            </a:r>
            <a:r>
              <a:rPr lang="ru-RU" b="0" dirty="0"/>
              <a:t>() принимает какой-нибудь объект класса </a:t>
            </a:r>
            <a:r>
              <a:rPr lang="ru-RU" b="0" dirty="0" err="1"/>
              <a:t>Bla</a:t>
            </a:r>
            <a:r>
              <a:rPr lang="ru-RU" b="0" dirty="0"/>
              <a:t> в качестве параметра и потом ничего особого с ним не делает. В таком случае имеет смысл создать пустой объект </a:t>
            </a:r>
            <a:r>
              <a:rPr lang="ru-RU" b="0" dirty="0" err="1"/>
              <a:t>Bla</a:t>
            </a:r>
            <a:r>
              <a:rPr lang="ru-RU" b="0" dirty="0"/>
              <a:t>, передать его в класс </a:t>
            </a:r>
            <a:r>
              <a:rPr lang="ru-RU" b="0" dirty="0" err="1"/>
              <a:t>TestFoo</a:t>
            </a:r>
            <a:r>
              <a:rPr lang="ru-RU" b="0" dirty="0"/>
              <a:t> (например, при помощи широко применяемого паттерна </a:t>
            </a:r>
            <a:r>
              <a:rPr lang="ru-RU" b="0" dirty="0" err="1"/>
              <a:t>Dependency</a:t>
            </a:r>
            <a:r>
              <a:rPr lang="ru-RU" b="0" dirty="0"/>
              <a:t>), а затем уже </a:t>
            </a:r>
            <a:r>
              <a:rPr lang="ru-RU" b="0" dirty="0" err="1"/>
              <a:t>Foo</a:t>
            </a:r>
            <a:r>
              <a:rPr lang="ru-RU" b="0" dirty="0"/>
              <a:t>() при тестировании сам вызовет метод </a:t>
            </a:r>
            <a:r>
              <a:rPr lang="ru-RU" b="0" dirty="0" err="1" smtClean="0"/>
              <a:t>Bar</a:t>
            </a:r>
            <a:r>
              <a:rPr lang="ru-RU" b="0" dirty="0"/>
              <a:t>() </a:t>
            </a:r>
            <a:r>
              <a:rPr lang="ru-RU" b="0" dirty="0" smtClean="0"/>
              <a:t>класса </a:t>
            </a:r>
            <a:r>
              <a:rPr lang="ru-RU" b="0" dirty="0" err="1" smtClean="0"/>
              <a:t>TestBar</a:t>
            </a:r>
            <a:r>
              <a:rPr lang="ru-RU" b="0" dirty="0" smtClean="0"/>
              <a:t> с </a:t>
            </a:r>
            <a:r>
              <a:rPr lang="ru-RU" b="0" dirty="0"/>
              <a:t>переданным пустым </a:t>
            </a:r>
            <a:r>
              <a:rPr lang="ru-RU" b="0" dirty="0" smtClean="0"/>
              <a:t>объектом</a:t>
            </a:r>
            <a:r>
              <a:rPr lang="en-US" b="0" dirty="0" smtClean="0"/>
              <a:t>.</a:t>
            </a:r>
            <a:endParaRPr lang="ru-RU" b="0" dirty="0"/>
          </a:p>
        </p:txBody>
      </p:sp>
    </p:spTree>
    <p:extLst>
      <p:ext uri="{BB962C8B-B14F-4D97-AF65-F5344CB8AC3E}">
        <p14:creationId xmlns:p14="http://schemas.microsoft.com/office/powerpoint/2010/main" val="1344247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US" smtClean="0"/>
              <a:t>2015 © EPAM Systems, RD Dep.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Понятие </a:t>
            </a:r>
            <a:r>
              <a:rPr lang="ru-RU" dirty="0" smtClean="0"/>
              <a:t>о </a:t>
            </a:r>
            <a:r>
              <a:rPr lang="en-US" dirty="0" smtClean="0"/>
              <a:t>mock-</a:t>
            </a:r>
            <a:r>
              <a:rPr lang="ru-RU" dirty="0" smtClean="0"/>
              <a:t>объектах. </a:t>
            </a:r>
            <a:r>
              <a:rPr lang="en-US" dirty="0" err="1" smtClean="0"/>
              <a:t>D</a:t>
            </a:r>
            <a:r>
              <a:rPr lang="ru-RU" dirty="0" err="1" smtClean="0"/>
              <a:t>ummy</a:t>
            </a:r>
            <a:r>
              <a:rPr lang="ru-RU" dirty="0" smtClean="0"/>
              <a:t>-объекты.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0" dirty="0" err="1">
                <a:latin typeface="Consolas" charset="0"/>
                <a:ea typeface="Consolas" charset="0"/>
                <a:cs typeface="Consolas" charset="0"/>
              </a:rPr>
              <a:t>private</a:t>
            </a:r>
            <a:r>
              <a:rPr lang="ru-RU" b="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ru-RU" b="0" dirty="0" err="1"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ru-RU" b="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ru-RU" b="0" dirty="0" err="1" smtClean="0">
                <a:latin typeface="Consolas" charset="0"/>
                <a:ea typeface="Consolas" charset="0"/>
                <a:cs typeface="Consolas" charset="0"/>
              </a:rPr>
              <a:t>FooDummy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b="0" dirty="0" smtClean="0">
                <a:latin typeface="Consolas" charset="0"/>
                <a:ea typeface="Consolas" charset="0"/>
                <a:cs typeface="Consolas" charset="0"/>
              </a:rPr>
              <a:t>: I</a:t>
            </a:r>
            <a:r>
              <a:rPr lang="ru-RU" b="0" dirty="0" err="1" smtClean="0">
                <a:latin typeface="Consolas" charset="0"/>
                <a:ea typeface="Consolas" charset="0"/>
                <a:cs typeface="Consolas" charset="0"/>
              </a:rPr>
              <a:t>Foo</a:t>
            </a:r>
            <a:endParaRPr lang="ru-RU" b="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ru-RU" b="0" dirty="0"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pPr marL="0" indent="0">
              <a:buNone/>
            </a:pPr>
            <a:r>
              <a:rPr lang="ru-RU" b="0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ru-RU" b="0" dirty="0" err="1"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ru-RU" b="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b="0" dirty="0" err="1">
                <a:latin typeface="Consolas" charset="0"/>
                <a:ea typeface="Consolas" charset="0"/>
                <a:cs typeface="Consolas" charset="0"/>
              </a:rPr>
              <a:t>s</a:t>
            </a:r>
            <a:r>
              <a:rPr lang="ru-RU" b="0" dirty="0" err="1" smtClean="0">
                <a:latin typeface="Consolas" charset="0"/>
                <a:ea typeface="Consolas" charset="0"/>
                <a:cs typeface="Consolas" charset="0"/>
              </a:rPr>
              <a:t>tring</a:t>
            </a:r>
            <a:r>
              <a:rPr lang="ru-RU" b="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ru-RU" b="0" dirty="0" err="1">
                <a:latin typeface="Consolas" charset="0"/>
                <a:ea typeface="Consolas" charset="0"/>
                <a:cs typeface="Consolas" charset="0"/>
              </a:rPr>
              <a:t>bar</a:t>
            </a:r>
            <a:r>
              <a:rPr lang="ru-RU" b="0" dirty="0">
                <a:latin typeface="Consolas" charset="0"/>
                <a:ea typeface="Consolas" charset="0"/>
                <a:cs typeface="Consolas" charset="0"/>
              </a:rPr>
              <a:t>() { </a:t>
            </a:r>
            <a:r>
              <a:rPr lang="ru-RU" b="0" dirty="0" err="1">
                <a:latin typeface="Consolas" charset="0"/>
                <a:ea typeface="Consolas" charset="0"/>
                <a:cs typeface="Consolas" charset="0"/>
              </a:rPr>
              <a:t>return</a:t>
            </a:r>
            <a:r>
              <a:rPr lang="ru-RU" b="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ru-RU" b="0" dirty="0" err="1">
                <a:latin typeface="Consolas" charset="0"/>
                <a:ea typeface="Consolas" charset="0"/>
                <a:cs typeface="Consolas" charset="0"/>
              </a:rPr>
              <a:t>null</a:t>
            </a:r>
            <a:r>
              <a:rPr lang="ru-RU" b="0" dirty="0">
                <a:latin typeface="Consolas" charset="0"/>
                <a:ea typeface="Consolas" charset="0"/>
                <a:cs typeface="Consolas" charset="0"/>
              </a:rPr>
              <a:t>; }</a:t>
            </a:r>
          </a:p>
          <a:p>
            <a:pPr marL="0" indent="0">
              <a:buNone/>
            </a:pPr>
            <a:r>
              <a:rPr lang="ru-RU" b="0" dirty="0" smtClean="0">
                <a:latin typeface="Consolas" charset="0"/>
                <a:ea typeface="Consolas" charset="0"/>
                <a:cs typeface="Consolas" charset="0"/>
              </a:rPr>
              <a:t>}</a:t>
            </a:r>
            <a:endParaRPr lang="en-US" b="0" dirty="0">
              <a:latin typeface="Consolas" charset="0"/>
              <a:ea typeface="Consolas" charset="0"/>
              <a:cs typeface="Consolas" charset="0"/>
            </a:endParaRPr>
          </a:p>
          <a:p>
            <a:pPr marL="0" indent="0" algn="just">
              <a:buNone/>
            </a:pPr>
            <a:r>
              <a:rPr lang="en-US" b="0" dirty="0" smtClean="0">
                <a:latin typeface="Consolas" charset="0"/>
                <a:ea typeface="Consolas" charset="0"/>
                <a:cs typeface="Consolas" charset="0"/>
              </a:rPr>
              <a:t>[</a:t>
            </a:r>
            <a:r>
              <a:rPr lang="en-US" b="0" dirty="0" err="1">
                <a:latin typeface="Consolas" charset="0"/>
                <a:ea typeface="Consolas" charset="0"/>
                <a:cs typeface="Consolas" charset="0"/>
              </a:rPr>
              <a:t>TestFixture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]</a:t>
            </a:r>
            <a:endParaRPr lang="en-US" b="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 algn="just">
              <a:buNone/>
            </a:pPr>
            <a:r>
              <a:rPr lang="en-US" b="0" dirty="0" smtClean="0">
                <a:latin typeface="Consolas" charset="0"/>
                <a:ea typeface="Consolas" charset="0"/>
                <a:cs typeface="Consolas" charset="0"/>
              </a:rPr>
              <a:t>public 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class </a:t>
            </a:r>
            <a:r>
              <a:rPr lang="en-US" b="0" dirty="0" err="1">
                <a:latin typeface="Consolas" charset="0"/>
                <a:ea typeface="Consolas" charset="0"/>
                <a:cs typeface="Consolas" charset="0"/>
              </a:rPr>
              <a:t>FooCollectionTest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 </a:t>
            </a:r>
            <a:endParaRPr lang="en-US" b="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 algn="just">
              <a:buNone/>
            </a:pPr>
            <a:r>
              <a:rPr lang="en-US" b="0" dirty="0" smtClean="0"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pPr marL="0" indent="0" algn="just">
              <a:buNone/>
            </a:pP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b="0" dirty="0" smtClean="0">
                <a:latin typeface="Consolas" charset="0"/>
                <a:ea typeface="Consolas" charset="0"/>
                <a:cs typeface="Consolas" charset="0"/>
              </a:rPr>
              <a:t>   [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Test]</a:t>
            </a:r>
            <a:endParaRPr lang="en-US" b="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 algn="just">
              <a:buNone/>
            </a:pPr>
            <a:r>
              <a:rPr lang="en-US" b="0" dirty="0" smtClean="0">
                <a:latin typeface="Consolas" charset="0"/>
                <a:ea typeface="Consolas" charset="0"/>
                <a:cs typeface="Consolas" charset="0"/>
              </a:rPr>
              <a:t>    public 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void </a:t>
            </a:r>
            <a:r>
              <a:rPr lang="en-US" b="0" dirty="0" smtClean="0">
                <a:latin typeface="Consolas" charset="0"/>
                <a:ea typeface="Consolas" charset="0"/>
                <a:cs typeface="Consolas" charset="0"/>
              </a:rPr>
              <a:t>It_Should_Maintain_2_objects()</a:t>
            </a:r>
          </a:p>
          <a:p>
            <a:pPr marL="0" indent="0" algn="just">
              <a:buNone/>
            </a:pP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b="0" dirty="0" smtClean="0">
                <a:latin typeface="Consolas" charset="0"/>
                <a:ea typeface="Consolas" charset="0"/>
                <a:cs typeface="Consolas" charset="0"/>
              </a:rPr>
              <a:t>   { </a:t>
            </a:r>
          </a:p>
          <a:p>
            <a:pPr marL="0" indent="0" algn="just">
              <a:buNone/>
            </a:pPr>
            <a:r>
              <a:rPr lang="en-US" b="0" dirty="0" smtClean="0"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en-US" b="0" dirty="0" err="1" smtClean="0">
                <a:latin typeface="Consolas" charset="0"/>
                <a:ea typeface="Consolas" charset="0"/>
                <a:cs typeface="Consolas" charset="0"/>
              </a:rPr>
              <a:t>FooCollection</a:t>
            </a:r>
            <a:r>
              <a:rPr lang="en-US" b="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b="0" dirty="0" err="1" smtClean="0">
                <a:latin typeface="Consolas" charset="0"/>
                <a:ea typeface="Consolas" charset="0"/>
                <a:cs typeface="Consolas" charset="0"/>
              </a:rPr>
              <a:t>sut</a:t>
            </a:r>
            <a:r>
              <a:rPr lang="en-US" b="0" dirty="0" smtClean="0"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new </a:t>
            </a:r>
            <a:r>
              <a:rPr lang="en-US" b="0" dirty="0" err="1">
                <a:latin typeface="Consolas" charset="0"/>
                <a:ea typeface="Consolas" charset="0"/>
                <a:cs typeface="Consolas" charset="0"/>
              </a:rPr>
              <a:t>FooCollection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(); </a:t>
            </a:r>
            <a:endParaRPr lang="en-US" b="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 algn="just">
              <a:buNone/>
            </a:pP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b="0" dirty="0" err="1" smtClean="0">
                <a:latin typeface="Consolas" charset="0"/>
                <a:ea typeface="Consolas" charset="0"/>
                <a:cs typeface="Consolas" charset="0"/>
              </a:rPr>
              <a:t>sut.Add</a:t>
            </a:r>
            <a:r>
              <a:rPr lang="en-US" b="0" dirty="0" smtClean="0">
                <a:latin typeface="Consolas" charset="0"/>
                <a:ea typeface="Consolas" charset="0"/>
                <a:cs typeface="Consolas" charset="0"/>
              </a:rPr>
              <a:t>(new </a:t>
            </a:r>
            <a:r>
              <a:rPr lang="en-US" b="0" dirty="0" err="1" smtClean="0">
                <a:latin typeface="Consolas" charset="0"/>
                <a:ea typeface="Consolas" charset="0"/>
                <a:cs typeface="Consolas" charset="0"/>
              </a:rPr>
              <a:t>FooDummy</a:t>
            </a:r>
            <a:r>
              <a:rPr lang="en-US" b="0" dirty="0" smtClean="0">
                <a:latin typeface="Consolas" charset="0"/>
                <a:ea typeface="Consolas" charset="0"/>
                <a:cs typeface="Consolas" charset="0"/>
              </a:rPr>
              <a:t>()); </a:t>
            </a:r>
          </a:p>
          <a:p>
            <a:pPr marL="0" indent="0" algn="just">
              <a:buNone/>
            </a:pPr>
            <a:r>
              <a:rPr lang="en-US" b="0" dirty="0" smtClean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b="0" dirty="0" err="1" smtClean="0">
                <a:latin typeface="Consolas" charset="0"/>
                <a:ea typeface="Consolas" charset="0"/>
                <a:cs typeface="Consolas" charset="0"/>
              </a:rPr>
              <a:t>sut.Add</a:t>
            </a:r>
            <a:r>
              <a:rPr lang="en-US" b="0" dirty="0" smtClean="0">
                <a:latin typeface="Consolas" charset="0"/>
                <a:ea typeface="Consolas" charset="0"/>
                <a:cs typeface="Consolas" charset="0"/>
              </a:rPr>
              <a:t>(new </a:t>
            </a:r>
            <a:r>
              <a:rPr lang="en-US" b="0" dirty="0" err="1" smtClean="0">
                <a:latin typeface="Consolas" charset="0"/>
                <a:ea typeface="Consolas" charset="0"/>
                <a:cs typeface="Consolas" charset="0"/>
              </a:rPr>
              <a:t>FooDummy</a:t>
            </a:r>
            <a:r>
              <a:rPr lang="en-US" b="0" dirty="0" smtClean="0">
                <a:latin typeface="Consolas" charset="0"/>
                <a:ea typeface="Consolas" charset="0"/>
                <a:cs typeface="Consolas" charset="0"/>
              </a:rPr>
              <a:t>()); </a:t>
            </a:r>
          </a:p>
          <a:p>
            <a:pPr marL="0" indent="0" algn="just">
              <a:buNone/>
            </a:pPr>
            <a:r>
              <a:rPr lang="en-US" b="0" dirty="0" smtClean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b="0" dirty="0" err="1" smtClean="0">
                <a:latin typeface="Consolas" charset="0"/>
                <a:ea typeface="Consolas" charset="0"/>
                <a:cs typeface="Consolas" charset="0"/>
              </a:rPr>
              <a:t>Assert.AreEqual</a:t>
            </a:r>
            <a:r>
              <a:rPr lang="en-US" b="0" dirty="0" smtClean="0">
                <a:latin typeface="Consolas" charset="0"/>
                <a:ea typeface="Consolas" charset="0"/>
                <a:cs typeface="Consolas" charset="0"/>
              </a:rPr>
              <a:t>(2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b="0" dirty="0" err="1" smtClean="0">
                <a:latin typeface="Consolas" charset="0"/>
                <a:ea typeface="Consolas" charset="0"/>
                <a:cs typeface="Consolas" charset="0"/>
              </a:rPr>
              <a:t>sut.Count</a:t>
            </a:r>
            <a:r>
              <a:rPr lang="en-US" b="0" dirty="0" smtClean="0">
                <a:latin typeface="Consolas" charset="0"/>
                <a:ea typeface="Consolas" charset="0"/>
                <a:cs typeface="Consolas" charset="0"/>
              </a:rPr>
              <a:t>); </a:t>
            </a:r>
          </a:p>
          <a:p>
            <a:pPr marL="0" indent="0" algn="just">
              <a:buNone/>
            </a:pPr>
            <a:r>
              <a:rPr lang="en-US" b="0" dirty="0" smtClean="0">
                <a:latin typeface="Consolas" charset="0"/>
                <a:ea typeface="Consolas" charset="0"/>
                <a:cs typeface="Consolas" charset="0"/>
              </a:rPr>
              <a:t>    } </a:t>
            </a:r>
          </a:p>
          <a:p>
            <a:pPr marL="0" indent="0" algn="just">
              <a:buNone/>
            </a:pPr>
            <a:r>
              <a:rPr lang="en-US" b="0" dirty="0" smtClean="0">
                <a:latin typeface="Consolas" charset="0"/>
                <a:ea typeface="Consolas" charset="0"/>
                <a:cs typeface="Consolas" charset="0"/>
              </a:rPr>
              <a:t>}</a:t>
            </a:r>
            <a:endParaRPr lang="ru-RU" b="0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551912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US" smtClean="0"/>
              <a:t>2015 © EPAM Systems, RD Dep.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Понятие </a:t>
            </a:r>
            <a:r>
              <a:rPr lang="ru-RU" dirty="0" smtClean="0"/>
              <a:t>о </a:t>
            </a:r>
            <a:r>
              <a:rPr lang="en-US" dirty="0" smtClean="0"/>
              <a:t>mock-</a:t>
            </a:r>
            <a:r>
              <a:rPr lang="ru-RU" dirty="0" smtClean="0"/>
              <a:t>объектах. </a:t>
            </a:r>
            <a:r>
              <a:rPr lang="en-US" dirty="0" smtClean="0"/>
              <a:t>Stub</a:t>
            </a:r>
            <a:r>
              <a:rPr lang="ru-RU" dirty="0" smtClean="0"/>
              <a:t>-объекты.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b="0" dirty="0" smtClean="0"/>
              <a:t>Stub</a:t>
            </a:r>
            <a:r>
              <a:rPr lang="ru-RU" b="0" dirty="0"/>
              <a:t>-объекты </a:t>
            </a:r>
            <a:r>
              <a:rPr lang="en-US" b="0" dirty="0"/>
              <a:t>(</a:t>
            </a:r>
            <a:r>
              <a:rPr lang="en-US" b="0" dirty="0" err="1"/>
              <a:t>стабы</a:t>
            </a:r>
            <a:r>
              <a:rPr lang="en-US" b="0" dirty="0"/>
              <a:t>) </a:t>
            </a:r>
            <a:r>
              <a:rPr lang="ru-RU" b="0" dirty="0"/>
              <a:t>– это типичные заглушки. Они ничего полезного не делают и умеют лишь возвращать определенные данные в ответ на вызовы своих методов. В нашем примере </a:t>
            </a:r>
            <a:r>
              <a:rPr lang="ru-RU" b="0" dirty="0" err="1"/>
              <a:t>стаб</a:t>
            </a:r>
            <a:r>
              <a:rPr lang="ru-RU" b="0" dirty="0"/>
              <a:t> </a:t>
            </a:r>
            <a:r>
              <a:rPr lang="ru-RU" b="0" dirty="0" smtClean="0"/>
              <a:t>подменяет класс </a:t>
            </a:r>
            <a:r>
              <a:rPr lang="en-US" b="0" dirty="0" err="1"/>
              <a:t>TestBar</a:t>
            </a:r>
            <a:r>
              <a:rPr lang="en-US" b="0" dirty="0"/>
              <a:t> </a:t>
            </a:r>
            <a:r>
              <a:rPr lang="ru-RU" b="0" dirty="0"/>
              <a:t>и в ответ на вызов </a:t>
            </a:r>
            <a:r>
              <a:rPr lang="ru-RU" b="0" dirty="0" err="1"/>
              <a:t>Bar</a:t>
            </a:r>
            <a:r>
              <a:rPr lang="ru-RU" b="0" dirty="0"/>
              <a:t>() просто бы </a:t>
            </a:r>
            <a:r>
              <a:rPr lang="ru-RU" b="0" dirty="0" smtClean="0"/>
              <a:t>возвращает какие-то (левые) </a:t>
            </a:r>
            <a:r>
              <a:rPr lang="ru-RU" b="0" dirty="0"/>
              <a:t>данные. При этом внутренняя реализация реального метода </a:t>
            </a:r>
            <a:r>
              <a:rPr lang="ru-RU" b="0" dirty="0" err="1"/>
              <a:t>Bar</a:t>
            </a:r>
            <a:r>
              <a:rPr lang="ru-RU" b="0" dirty="0"/>
              <a:t>() </a:t>
            </a:r>
            <a:r>
              <a:rPr lang="ru-RU" b="0" dirty="0" smtClean="0"/>
              <a:t>просто </a:t>
            </a:r>
            <a:r>
              <a:rPr lang="ru-RU" b="0" dirty="0"/>
              <a:t>не </a:t>
            </a:r>
            <a:r>
              <a:rPr lang="ru-RU" b="0" dirty="0" smtClean="0"/>
              <a:t>вызывается. </a:t>
            </a:r>
            <a:r>
              <a:rPr lang="ru-RU" b="0" dirty="0"/>
              <a:t>Реализуется этот подход через интерфейс и создание дополнительного класса </a:t>
            </a:r>
            <a:r>
              <a:rPr lang="ru-RU" b="0" dirty="0" err="1"/>
              <a:t>StubBar</a:t>
            </a:r>
            <a:r>
              <a:rPr lang="ru-RU" b="0" dirty="0"/>
              <a:t>, либо просто через создание </a:t>
            </a:r>
            <a:r>
              <a:rPr lang="ru-RU" b="0" dirty="0" err="1"/>
              <a:t>StubBar</a:t>
            </a:r>
            <a:r>
              <a:rPr lang="ru-RU" b="0" dirty="0"/>
              <a:t>, который является унаследованным от </a:t>
            </a:r>
            <a:r>
              <a:rPr lang="ru-RU" b="0" dirty="0" err="1"/>
              <a:t>TestBar</a:t>
            </a:r>
            <a:r>
              <a:rPr lang="ru-RU" b="0" dirty="0"/>
              <a:t>. В принципе, реализация очень похожа на </a:t>
            </a:r>
            <a:r>
              <a:rPr lang="ru-RU" b="0" dirty="0" err="1"/>
              <a:t>fake</a:t>
            </a:r>
            <a:r>
              <a:rPr lang="ru-RU" b="0" dirty="0"/>
              <a:t>-объект с тем лишь исключением, что </a:t>
            </a:r>
            <a:r>
              <a:rPr lang="ru-RU" b="0" dirty="0" err="1"/>
              <a:t>стаб</a:t>
            </a:r>
            <a:r>
              <a:rPr lang="ru-RU" b="0" dirty="0"/>
              <a:t> ничего полезного, кроме постоянного возвращения каких-то константных данных не требует. Типичная заглушка. </a:t>
            </a:r>
            <a:r>
              <a:rPr lang="ru-RU" b="0" dirty="0" err="1"/>
              <a:t>Стабам</a:t>
            </a:r>
            <a:r>
              <a:rPr lang="ru-RU" b="0" dirty="0"/>
              <a:t> позволяется лишь сохранять у себя внутри какие-нибудь данные, удостоверяющие, что вызовы были произведены или содержащие копии переданных параметров, которые затем может проверить тест.</a:t>
            </a:r>
          </a:p>
        </p:txBody>
      </p:sp>
    </p:spTree>
    <p:extLst>
      <p:ext uri="{BB962C8B-B14F-4D97-AF65-F5344CB8AC3E}">
        <p14:creationId xmlns:p14="http://schemas.microsoft.com/office/powerpoint/2010/main" val="66176115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US" smtClean="0"/>
              <a:t>2015 © EPAM Systems, RD Dep.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Понятие </a:t>
            </a:r>
            <a:r>
              <a:rPr lang="ru-RU" dirty="0" smtClean="0"/>
              <a:t>о </a:t>
            </a:r>
            <a:r>
              <a:rPr lang="en-US" dirty="0" smtClean="0"/>
              <a:t>mock-</a:t>
            </a:r>
            <a:r>
              <a:rPr lang="ru-RU" dirty="0" smtClean="0"/>
              <a:t>объектах. </a:t>
            </a:r>
            <a:r>
              <a:rPr lang="en-US" dirty="0" err="1" smtClean="0"/>
              <a:t>D</a:t>
            </a:r>
            <a:r>
              <a:rPr lang="ru-RU" dirty="0" err="1" smtClean="0"/>
              <a:t>ummy</a:t>
            </a:r>
            <a:r>
              <a:rPr lang="ru-RU" dirty="0" smtClean="0"/>
              <a:t>-объекты.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0" dirty="0" err="1">
                <a:latin typeface="Consolas" charset="0"/>
                <a:ea typeface="Consolas" charset="0"/>
                <a:cs typeface="Consolas" charset="0"/>
              </a:rPr>
              <a:t>private</a:t>
            </a:r>
            <a:r>
              <a:rPr lang="ru-RU" b="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ru-RU" b="0" dirty="0" err="1"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ru-RU" b="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ru-RU" b="0" dirty="0" err="1" smtClean="0">
                <a:latin typeface="Consolas" charset="0"/>
                <a:ea typeface="Consolas" charset="0"/>
                <a:cs typeface="Consolas" charset="0"/>
              </a:rPr>
              <a:t>Foo</a:t>
            </a:r>
            <a:r>
              <a:rPr lang="en-US" b="0" dirty="0" smtClean="0">
                <a:latin typeface="Consolas" charset="0"/>
                <a:ea typeface="Consolas" charset="0"/>
                <a:cs typeface="Consolas" charset="0"/>
              </a:rPr>
              <a:t>Stub : I</a:t>
            </a:r>
            <a:r>
              <a:rPr lang="ru-RU" b="0" dirty="0" err="1" smtClean="0">
                <a:latin typeface="Consolas" charset="0"/>
                <a:ea typeface="Consolas" charset="0"/>
                <a:cs typeface="Consolas" charset="0"/>
              </a:rPr>
              <a:t>Foo</a:t>
            </a:r>
            <a:endParaRPr lang="ru-RU" b="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ru-RU" b="0" dirty="0"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pPr marL="0" indent="0">
              <a:buNone/>
            </a:pPr>
            <a:r>
              <a:rPr lang="ru-RU" b="0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ru-RU" b="0" dirty="0" err="1"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ru-RU" b="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b="0" dirty="0" err="1">
                <a:latin typeface="Consolas" charset="0"/>
                <a:ea typeface="Consolas" charset="0"/>
                <a:cs typeface="Consolas" charset="0"/>
              </a:rPr>
              <a:t>s</a:t>
            </a:r>
            <a:r>
              <a:rPr lang="ru-RU" b="0" dirty="0" err="1" smtClean="0">
                <a:latin typeface="Consolas" charset="0"/>
                <a:ea typeface="Consolas" charset="0"/>
                <a:cs typeface="Consolas" charset="0"/>
              </a:rPr>
              <a:t>tring</a:t>
            </a:r>
            <a:r>
              <a:rPr lang="ru-RU" b="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b="0" dirty="0" smtClean="0">
                <a:latin typeface="Consolas" charset="0"/>
                <a:ea typeface="Consolas" charset="0"/>
                <a:cs typeface="Consolas" charset="0"/>
              </a:rPr>
              <a:t>B</a:t>
            </a:r>
            <a:r>
              <a:rPr lang="ru-RU" b="0" dirty="0" err="1" smtClean="0">
                <a:latin typeface="Consolas" charset="0"/>
                <a:ea typeface="Consolas" charset="0"/>
                <a:cs typeface="Consolas" charset="0"/>
              </a:rPr>
              <a:t>ar</a:t>
            </a:r>
            <a:r>
              <a:rPr lang="ru-RU" b="0" dirty="0">
                <a:latin typeface="Consolas" charset="0"/>
                <a:ea typeface="Consolas" charset="0"/>
                <a:cs typeface="Consolas" charset="0"/>
              </a:rPr>
              <a:t>() </a:t>
            </a:r>
            <a:r>
              <a:rPr lang="ru-RU" b="0" dirty="0" smtClean="0">
                <a:latin typeface="Consolas" charset="0"/>
                <a:ea typeface="Consolas" charset="0"/>
                <a:cs typeface="Consolas" charset="0"/>
              </a:rPr>
              <a:t>{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return </a:t>
            </a:r>
            <a:r>
              <a:rPr lang="en-US" b="0" dirty="0" smtClean="0">
                <a:latin typeface="Consolas" charset="0"/>
                <a:ea typeface="Consolas" charset="0"/>
                <a:cs typeface="Consolas" charset="0"/>
              </a:rPr>
              <a:t>"test"</a:t>
            </a:r>
            <a:r>
              <a:rPr lang="ru-RU" b="0" dirty="0" smtClean="0">
                <a:latin typeface="Consolas" charset="0"/>
                <a:ea typeface="Consolas" charset="0"/>
                <a:cs typeface="Consolas" charset="0"/>
              </a:rPr>
              <a:t>; </a:t>
            </a:r>
            <a:r>
              <a:rPr lang="ru-RU" b="0" dirty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 marL="0" indent="0">
              <a:buNone/>
            </a:pPr>
            <a:r>
              <a:rPr lang="ru-RU" b="0" dirty="0" smtClean="0">
                <a:latin typeface="Consolas" charset="0"/>
                <a:ea typeface="Consolas" charset="0"/>
                <a:cs typeface="Consolas" charset="0"/>
              </a:rPr>
              <a:t>}</a:t>
            </a:r>
            <a:endParaRPr lang="en-US" b="0" dirty="0">
              <a:latin typeface="Consolas" charset="0"/>
              <a:ea typeface="Consolas" charset="0"/>
              <a:cs typeface="Consolas" charset="0"/>
            </a:endParaRPr>
          </a:p>
          <a:p>
            <a:pPr marL="0" indent="0" algn="just">
              <a:buNone/>
            </a:pPr>
            <a:r>
              <a:rPr lang="en-US" b="0" dirty="0" smtClean="0">
                <a:latin typeface="Consolas" charset="0"/>
                <a:ea typeface="Consolas" charset="0"/>
                <a:cs typeface="Consolas" charset="0"/>
              </a:rPr>
              <a:t>[</a:t>
            </a:r>
            <a:r>
              <a:rPr lang="en-US" b="0" dirty="0" err="1">
                <a:latin typeface="Consolas" charset="0"/>
                <a:ea typeface="Consolas" charset="0"/>
                <a:cs typeface="Consolas" charset="0"/>
              </a:rPr>
              <a:t>TestFixture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]</a:t>
            </a:r>
            <a:endParaRPr lang="en-US" b="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 algn="just">
              <a:buNone/>
            </a:pPr>
            <a:r>
              <a:rPr lang="en-US" b="0" dirty="0" smtClean="0">
                <a:latin typeface="Consolas" charset="0"/>
                <a:ea typeface="Consolas" charset="0"/>
                <a:cs typeface="Consolas" charset="0"/>
              </a:rPr>
              <a:t>public 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class </a:t>
            </a:r>
            <a:r>
              <a:rPr lang="en-US" b="0" dirty="0" err="1">
                <a:latin typeface="Consolas" charset="0"/>
                <a:ea typeface="Consolas" charset="0"/>
                <a:cs typeface="Consolas" charset="0"/>
              </a:rPr>
              <a:t>FooCollectionTest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 </a:t>
            </a:r>
            <a:endParaRPr lang="en-US" b="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 algn="just">
              <a:buNone/>
            </a:pPr>
            <a:r>
              <a:rPr lang="en-US" b="0" dirty="0" smtClean="0"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pPr marL="0" indent="0" algn="just">
              <a:buNone/>
            </a:pP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b="0" dirty="0" smtClean="0">
                <a:latin typeface="Consolas" charset="0"/>
                <a:ea typeface="Consolas" charset="0"/>
                <a:cs typeface="Consolas" charset="0"/>
              </a:rPr>
              <a:t>   [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Test]</a:t>
            </a:r>
            <a:endParaRPr lang="en-US" b="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 algn="just">
              <a:buNone/>
            </a:pPr>
            <a:r>
              <a:rPr lang="en-US" b="0" dirty="0" smtClean="0">
                <a:latin typeface="Consolas" charset="0"/>
                <a:ea typeface="Consolas" charset="0"/>
                <a:cs typeface="Consolas" charset="0"/>
              </a:rPr>
              <a:t>    public void It_Should_Maintain_2_objects()</a:t>
            </a:r>
          </a:p>
          <a:p>
            <a:pPr marL="0" indent="0" algn="just">
              <a:buNone/>
            </a:pPr>
            <a:r>
              <a:rPr lang="en-US" b="0" dirty="0" smtClean="0">
                <a:latin typeface="Consolas" charset="0"/>
                <a:ea typeface="Consolas" charset="0"/>
                <a:cs typeface="Consolas" charset="0"/>
              </a:rPr>
              <a:t>    { </a:t>
            </a:r>
          </a:p>
          <a:p>
            <a:pPr marL="0" indent="0" algn="just">
              <a:buNone/>
            </a:pPr>
            <a:r>
              <a:rPr lang="en-US" b="0" dirty="0" smtClean="0"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en-US" b="0" dirty="0" err="1" smtClean="0">
                <a:latin typeface="Consolas" charset="0"/>
                <a:ea typeface="Consolas" charset="0"/>
                <a:cs typeface="Consolas" charset="0"/>
              </a:rPr>
              <a:t>FooCollection</a:t>
            </a:r>
            <a:r>
              <a:rPr lang="en-US" b="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b="0" dirty="0" err="1" smtClean="0">
                <a:latin typeface="Consolas" charset="0"/>
                <a:ea typeface="Consolas" charset="0"/>
                <a:cs typeface="Consolas" charset="0"/>
              </a:rPr>
              <a:t>sut</a:t>
            </a:r>
            <a:r>
              <a:rPr lang="en-US" b="0" dirty="0" smtClean="0">
                <a:latin typeface="Consolas" charset="0"/>
                <a:ea typeface="Consolas" charset="0"/>
                <a:cs typeface="Consolas" charset="0"/>
              </a:rPr>
              <a:t> = new </a:t>
            </a:r>
            <a:r>
              <a:rPr lang="en-US" b="0" dirty="0" err="1" smtClean="0">
                <a:latin typeface="Consolas" charset="0"/>
                <a:ea typeface="Consolas" charset="0"/>
                <a:cs typeface="Consolas" charset="0"/>
              </a:rPr>
              <a:t>FooCollection</a:t>
            </a:r>
            <a:r>
              <a:rPr lang="en-US" b="0" dirty="0" smtClean="0">
                <a:latin typeface="Consolas" charset="0"/>
                <a:ea typeface="Consolas" charset="0"/>
                <a:cs typeface="Consolas" charset="0"/>
              </a:rPr>
              <a:t>(); </a:t>
            </a:r>
          </a:p>
          <a:p>
            <a:pPr marL="0" indent="0" algn="just">
              <a:buNone/>
            </a:pPr>
            <a:r>
              <a:rPr lang="en-US" b="0" dirty="0" smtClean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b="0" dirty="0" err="1" smtClean="0">
                <a:latin typeface="Consolas" charset="0"/>
                <a:ea typeface="Consolas" charset="0"/>
                <a:cs typeface="Consolas" charset="0"/>
              </a:rPr>
              <a:t>sut.add</a:t>
            </a:r>
            <a:r>
              <a:rPr lang="en-US" b="0" dirty="0" smtClean="0">
                <a:latin typeface="Consolas" charset="0"/>
                <a:ea typeface="Consolas" charset="0"/>
                <a:cs typeface="Consolas" charset="0"/>
              </a:rPr>
              <a:t>(new </a:t>
            </a:r>
            <a:r>
              <a:rPr lang="en-US" b="0" dirty="0" err="1" smtClean="0">
                <a:latin typeface="Consolas" charset="0"/>
                <a:ea typeface="Consolas" charset="0"/>
                <a:cs typeface="Consolas" charset="0"/>
              </a:rPr>
              <a:t>FooStub</a:t>
            </a:r>
            <a:r>
              <a:rPr lang="en-US" b="0" dirty="0" smtClean="0">
                <a:latin typeface="Consolas" charset="0"/>
                <a:ea typeface="Consolas" charset="0"/>
                <a:cs typeface="Consolas" charset="0"/>
              </a:rPr>
              <a:t>()); </a:t>
            </a:r>
          </a:p>
          <a:p>
            <a:pPr marL="0" indent="0" algn="just">
              <a:buNone/>
            </a:pPr>
            <a:r>
              <a:rPr lang="en-US" b="0" dirty="0" smtClean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b="0" dirty="0" err="1" smtClean="0">
                <a:latin typeface="Consolas" charset="0"/>
                <a:ea typeface="Consolas" charset="0"/>
                <a:cs typeface="Consolas" charset="0"/>
              </a:rPr>
              <a:t>sut.add</a:t>
            </a:r>
            <a:r>
              <a:rPr lang="en-US" b="0" dirty="0" smtClean="0">
                <a:latin typeface="Consolas" charset="0"/>
                <a:ea typeface="Consolas" charset="0"/>
                <a:cs typeface="Consolas" charset="0"/>
              </a:rPr>
              <a:t>(new </a:t>
            </a:r>
            <a:r>
              <a:rPr lang="en-US" b="0" dirty="0" err="1" smtClean="0">
                <a:latin typeface="Consolas" charset="0"/>
                <a:ea typeface="Consolas" charset="0"/>
                <a:cs typeface="Consolas" charset="0"/>
              </a:rPr>
              <a:t>FooStub</a:t>
            </a:r>
            <a:r>
              <a:rPr lang="en-US" b="0" dirty="0" smtClean="0">
                <a:latin typeface="Consolas" charset="0"/>
                <a:ea typeface="Consolas" charset="0"/>
                <a:cs typeface="Consolas" charset="0"/>
              </a:rPr>
              <a:t>()); </a:t>
            </a:r>
          </a:p>
          <a:p>
            <a:pPr marL="0" indent="0" algn="just">
              <a:buNone/>
            </a:pPr>
            <a:r>
              <a:rPr lang="en-US" b="0" dirty="0" smtClean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b="0" dirty="0" err="1" smtClean="0">
                <a:latin typeface="Consolas" charset="0"/>
                <a:ea typeface="Consolas" charset="0"/>
                <a:cs typeface="Consolas" charset="0"/>
              </a:rPr>
              <a:t>Assert.Equals</a:t>
            </a:r>
            <a:r>
              <a:rPr lang="en-US" b="0" dirty="0" smtClean="0">
                <a:latin typeface="Consolas" charset="0"/>
                <a:ea typeface="Consolas" charset="0"/>
                <a:cs typeface="Consolas" charset="0"/>
              </a:rPr>
              <a:t>("</a:t>
            </a:r>
            <a:r>
              <a:rPr lang="en-US" b="0" dirty="0" err="1" smtClean="0">
                <a:latin typeface="Consolas" charset="0"/>
                <a:ea typeface="Consolas" charset="0"/>
                <a:cs typeface="Consolas" charset="0"/>
              </a:rPr>
              <a:t>testtest</a:t>
            </a:r>
            <a:r>
              <a:rPr lang="en-US" b="0" dirty="0" smtClean="0">
                <a:latin typeface="Consolas" charset="0"/>
                <a:ea typeface="Consolas" charset="0"/>
                <a:cs typeface="Consolas" charset="0"/>
              </a:rPr>
              <a:t>", </a:t>
            </a:r>
            <a:r>
              <a:rPr lang="en-US" b="0" dirty="0" err="1" smtClean="0">
                <a:latin typeface="Consolas" charset="0"/>
                <a:ea typeface="Consolas" charset="0"/>
                <a:cs typeface="Consolas" charset="0"/>
              </a:rPr>
              <a:t>sut.Joined</a:t>
            </a:r>
            <a:r>
              <a:rPr lang="en-US" b="0" dirty="0" smtClean="0">
                <a:latin typeface="Consolas" charset="0"/>
                <a:ea typeface="Consolas" charset="0"/>
                <a:cs typeface="Consolas" charset="0"/>
              </a:rPr>
              <a:t>()); </a:t>
            </a:r>
          </a:p>
          <a:p>
            <a:pPr marL="0" indent="0" algn="just">
              <a:buNone/>
            </a:pPr>
            <a:r>
              <a:rPr lang="en-US" b="0" dirty="0" smtClean="0">
                <a:latin typeface="Consolas" charset="0"/>
                <a:ea typeface="Consolas" charset="0"/>
                <a:cs typeface="Consolas" charset="0"/>
              </a:rPr>
              <a:t>    } </a:t>
            </a:r>
          </a:p>
          <a:p>
            <a:pPr marL="0" indent="0" algn="just">
              <a:buNone/>
            </a:pPr>
            <a:r>
              <a:rPr lang="en-US" b="0" dirty="0" smtClean="0">
                <a:latin typeface="Consolas" charset="0"/>
                <a:ea typeface="Consolas" charset="0"/>
                <a:cs typeface="Consolas" charset="0"/>
              </a:rPr>
              <a:t>}</a:t>
            </a:r>
            <a:endParaRPr lang="ru-RU" b="0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461399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US" smtClean="0"/>
              <a:t>2015 © EPAM Systems, RD Dep.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Понятие </a:t>
            </a:r>
            <a:r>
              <a:rPr lang="ru-RU" dirty="0" smtClean="0"/>
              <a:t>о </a:t>
            </a:r>
            <a:r>
              <a:rPr lang="en-US" dirty="0" smtClean="0"/>
              <a:t>mock-</a:t>
            </a:r>
            <a:r>
              <a:rPr lang="ru-RU" dirty="0" smtClean="0"/>
              <a:t>объектах. </a:t>
            </a:r>
            <a:r>
              <a:rPr lang="en-US" dirty="0" smtClean="0"/>
              <a:t>Fake</a:t>
            </a:r>
            <a:r>
              <a:rPr lang="ru-RU" dirty="0" smtClean="0"/>
              <a:t>-объекты.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b="0" dirty="0"/>
              <a:t>Иногда метод </a:t>
            </a:r>
            <a:r>
              <a:rPr lang="ru-RU" b="0" dirty="0" err="1"/>
              <a:t>Bar</a:t>
            </a:r>
            <a:r>
              <a:rPr lang="ru-RU" b="0" dirty="0"/>
              <a:t>() выполняет какие-то действия с объектом    </a:t>
            </a:r>
            <a:r>
              <a:rPr lang="en-US" b="0" dirty="0" err="1"/>
              <a:t>Bla</a:t>
            </a:r>
            <a:r>
              <a:rPr lang="en-US" b="0" dirty="0"/>
              <a:t> </a:t>
            </a:r>
            <a:r>
              <a:rPr lang="ru-RU" b="0" dirty="0" smtClean="0"/>
              <a:t>(</a:t>
            </a:r>
            <a:r>
              <a:rPr lang="en-US" b="0" dirty="0"/>
              <a:t> </a:t>
            </a:r>
            <a:r>
              <a:rPr lang="ru-RU" b="0" dirty="0" smtClean="0"/>
              <a:t>например,</a:t>
            </a:r>
            <a:r>
              <a:rPr lang="ru-RU" b="0" dirty="0"/>
              <a:t> </a:t>
            </a:r>
            <a:r>
              <a:rPr lang="ru-RU" b="0" dirty="0" smtClean="0"/>
              <a:t>сохраняет </a:t>
            </a:r>
            <a:r>
              <a:rPr lang="ru-RU" b="0" dirty="0"/>
              <a:t>данные в базу или вызывает веб-сервис). В таких случаях </a:t>
            </a:r>
            <a:r>
              <a:rPr lang="ru-RU" b="0" dirty="0" smtClean="0"/>
              <a:t>объект </a:t>
            </a:r>
            <a:r>
              <a:rPr lang="ru-RU" b="0" dirty="0"/>
              <a:t>класса </a:t>
            </a:r>
            <a:r>
              <a:rPr lang="ru-RU" b="0" dirty="0" err="1"/>
              <a:t>TestBar</a:t>
            </a:r>
            <a:r>
              <a:rPr lang="ru-RU" b="0" dirty="0"/>
              <a:t> должен быть</a:t>
            </a:r>
            <a:r>
              <a:rPr lang="en-US" b="0" dirty="0"/>
              <a:t> </a:t>
            </a:r>
            <a:r>
              <a:rPr lang="en-US" b="0" dirty="0" smtClean="0"/>
              <a:t>dummy</a:t>
            </a:r>
            <a:r>
              <a:rPr lang="ru-RU" b="0" dirty="0" smtClean="0"/>
              <a:t>-объектом. Нужно научить </a:t>
            </a:r>
            <a:r>
              <a:rPr lang="ru-RU" b="0" dirty="0"/>
              <a:t>его в ответ на запрос сохранения данных просто выполнить какой-то простой код (допустим, сохранение во внутреннюю коллекцию). В таких случаях можно выделить интерфейс </a:t>
            </a:r>
            <a:r>
              <a:rPr lang="ru-RU" b="0" dirty="0" err="1"/>
              <a:t>ITestBar</a:t>
            </a:r>
            <a:r>
              <a:rPr lang="ru-RU" b="0" dirty="0"/>
              <a:t>, который будет реализовывать класс </a:t>
            </a:r>
            <a:r>
              <a:rPr lang="ru-RU" b="0" dirty="0" err="1"/>
              <a:t>TestBar</a:t>
            </a:r>
            <a:r>
              <a:rPr lang="ru-RU" b="0" dirty="0"/>
              <a:t> и </a:t>
            </a:r>
            <a:r>
              <a:rPr lang="ru-RU" b="0" dirty="0" smtClean="0"/>
              <a:t>дополнительный </a:t>
            </a:r>
            <a:r>
              <a:rPr lang="ru-RU" b="0" dirty="0"/>
              <a:t>класс </a:t>
            </a:r>
            <a:r>
              <a:rPr lang="ru-RU" b="0" dirty="0" err="1"/>
              <a:t>FakeBar</a:t>
            </a:r>
            <a:r>
              <a:rPr lang="ru-RU" b="0" dirty="0"/>
              <a:t>. При </a:t>
            </a:r>
            <a:r>
              <a:rPr lang="ru-RU" b="0" dirty="0" err="1"/>
              <a:t>unit</a:t>
            </a:r>
            <a:r>
              <a:rPr lang="ru-RU" b="0" dirty="0"/>
              <a:t>-тестировании мы просто будем создавать объект класса </a:t>
            </a:r>
            <a:r>
              <a:rPr lang="ru-RU" b="0" dirty="0" err="1"/>
              <a:t>FakeBar</a:t>
            </a:r>
            <a:r>
              <a:rPr lang="ru-RU" b="0" dirty="0"/>
              <a:t> и передавать его в класс с методом </a:t>
            </a:r>
            <a:r>
              <a:rPr lang="ru-RU" b="0" dirty="0" err="1"/>
              <a:t>Foo</a:t>
            </a:r>
            <a:r>
              <a:rPr lang="ru-RU" b="0" dirty="0"/>
              <a:t>() через интерфейс. Естественно, при этом класс </a:t>
            </a:r>
            <a:r>
              <a:rPr lang="ru-RU" b="0" dirty="0" err="1" smtClean="0"/>
              <a:t>Bar</a:t>
            </a:r>
            <a:r>
              <a:rPr lang="ru-RU" b="0" dirty="0" smtClean="0"/>
              <a:t> будет </a:t>
            </a:r>
            <a:r>
              <a:rPr lang="ru-RU" b="0" dirty="0"/>
              <a:t>по-прежнему создаваться в реальном приложении, а </a:t>
            </a:r>
            <a:r>
              <a:rPr lang="ru-RU" b="0" dirty="0" err="1"/>
              <a:t>FakeBar</a:t>
            </a:r>
            <a:r>
              <a:rPr lang="ru-RU" b="0" dirty="0"/>
              <a:t> будет использован лишь в тестировании. Это иллюстрация </a:t>
            </a:r>
            <a:r>
              <a:rPr lang="ru-RU" b="0" dirty="0" err="1" smtClean="0"/>
              <a:t>fake</a:t>
            </a:r>
            <a:r>
              <a:rPr lang="ru-RU" b="0" dirty="0" smtClean="0"/>
              <a:t>-объекта.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425245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US" smtClean="0"/>
              <a:t>2015 © EPAM Systems, RD Dep.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Понятие </a:t>
            </a:r>
            <a:r>
              <a:rPr lang="ru-RU" dirty="0" smtClean="0"/>
              <a:t>о </a:t>
            </a:r>
            <a:r>
              <a:rPr lang="en-US" dirty="0" smtClean="0"/>
              <a:t>mock-</a:t>
            </a:r>
            <a:r>
              <a:rPr lang="ru-RU" dirty="0" smtClean="0"/>
              <a:t>объектах. </a:t>
            </a:r>
            <a:r>
              <a:rPr lang="en-US" smtClean="0"/>
              <a:t>Moke</a:t>
            </a:r>
            <a:r>
              <a:rPr lang="ru-RU" smtClean="0"/>
              <a:t>-объекты</a:t>
            </a:r>
            <a:r>
              <a:rPr lang="ru-RU" dirty="0" smtClean="0"/>
              <a:t>.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b="0" dirty="0"/>
              <a:t>Иногда метод </a:t>
            </a:r>
            <a:r>
              <a:rPr lang="ru-RU" b="0" dirty="0" err="1"/>
              <a:t>Bar</a:t>
            </a:r>
            <a:r>
              <a:rPr lang="ru-RU" b="0" dirty="0"/>
              <a:t>() выполняет какие-то действия с объектом    </a:t>
            </a:r>
            <a:r>
              <a:rPr lang="en-US" b="0" dirty="0" err="1"/>
              <a:t>Bla</a:t>
            </a:r>
            <a:r>
              <a:rPr lang="en-US" b="0" dirty="0"/>
              <a:t> </a:t>
            </a:r>
            <a:r>
              <a:rPr lang="ru-RU" b="0" dirty="0" smtClean="0"/>
              <a:t>(</a:t>
            </a:r>
            <a:r>
              <a:rPr lang="en-US" b="0" dirty="0"/>
              <a:t> </a:t>
            </a:r>
            <a:r>
              <a:rPr lang="ru-RU" b="0" dirty="0" smtClean="0"/>
              <a:t>например,</a:t>
            </a:r>
            <a:r>
              <a:rPr lang="ru-RU" b="0" dirty="0"/>
              <a:t> </a:t>
            </a:r>
            <a:r>
              <a:rPr lang="ru-RU" b="0" dirty="0" smtClean="0"/>
              <a:t>сохраняет </a:t>
            </a:r>
            <a:r>
              <a:rPr lang="ru-RU" b="0" dirty="0"/>
              <a:t>данные в базу или вызывает веб-сервис). В таких случаях </a:t>
            </a:r>
            <a:r>
              <a:rPr lang="ru-RU" b="0" dirty="0" smtClean="0"/>
              <a:t>объект </a:t>
            </a:r>
            <a:r>
              <a:rPr lang="ru-RU" b="0" dirty="0"/>
              <a:t>класса </a:t>
            </a:r>
            <a:r>
              <a:rPr lang="ru-RU" b="0" dirty="0" err="1"/>
              <a:t>TestBar</a:t>
            </a:r>
            <a:r>
              <a:rPr lang="ru-RU" b="0" dirty="0"/>
              <a:t> должен быть</a:t>
            </a:r>
            <a:r>
              <a:rPr lang="en-US" b="0" dirty="0"/>
              <a:t> </a:t>
            </a:r>
            <a:r>
              <a:rPr lang="en-US" b="0" dirty="0" smtClean="0"/>
              <a:t>dummy</a:t>
            </a:r>
            <a:r>
              <a:rPr lang="ru-RU" b="0" dirty="0" smtClean="0"/>
              <a:t>-объектом. Нужно научить </a:t>
            </a:r>
            <a:r>
              <a:rPr lang="ru-RU" b="0" dirty="0"/>
              <a:t>его в ответ на запрос сохранения данных просто выполнить какой-то простой код (допустим, сохранение во внутреннюю коллекцию). В таких случаях можно выделить интерфейс </a:t>
            </a:r>
            <a:r>
              <a:rPr lang="ru-RU" b="0" dirty="0" err="1"/>
              <a:t>ITestBar</a:t>
            </a:r>
            <a:r>
              <a:rPr lang="ru-RU" b="0" dirty="0"/>
              <a:t>, который будет реализовывать класс </a:t>
            </a:r>
            <a:r>
              <a:rPr lang="ru-RU" b="0" dirty="0" err="1"/>
              <a:t>TestBar</a:t>
            </a:r>
            <a:r>
              <a:rPr lang="ru-RU" b="0" dirty="0"/>
              <a:t> и </a:t>
            </a:r>
            <a:r>
              <a:rPr lang="ru-RU" b="0" dirty="0" smtClean="0"/>
              <a:t>дополнительный </a:t>
            </a:r>
            <a:r>
              <a:rPr lang="ru-RU" b="0" dirty="0"/>
              <a:t>класс </a:t>
            </a:r>
            <a:r>
              <a:rPr lang="ru-RU" b="0" dirty="0" err="1"/>
              <a:t>FakeBar</a:t>
            </a:r>
            <a:r>
              <a:rPr lang="ru-RU" b="0" dirty="0"/>
              <a:t>. При </a:t>
            </a:r>
            <a:r>
              <a:rPr lang="ru-RU" b="0" dirty="0" err="1"/>
              <a:t>unit</a:t>
            </a:r>
            <a:r>
              <a:rPr lang="ru-RU" b="0" dirty="0"/>
              <a:t>-тестировании мы просто будем создавать объект класса </a:t>
            </a:r>
            <a:r>
              <a:rPr lang="ru-RU" b="0" dirty="0" err="1"/>
              <a:t>FakeBar</a:t>
            </a:r>
            <a:r>
              <a:rPr lang="ru-RU" b="0" dirty="0"/>
              <a:t> и передавать его в класс с методом </a:t>
            </a:r>
            <a:r>
              <a:rPr lang="ru-RU" b="0" dirty="0" err="1"/>
              <a:t>Foo</a:t>
            </a:r>
            <a:r>
              <a:rPr lang="ru-RU" b="0" dirty="0"/>
              <a:t>() через интерфейс. Естественно, при этом класс </a:t>
            </a:r>
            <a:r>
              <a:rPr lang="ru-RU" b="0" dirty="0" err="1" smtClean="0"/>
              <a:t>Bar</a:t>
            </a:r>
            <a:r>
              <a:rPr lang="ru-RU" b="0" dirty="0" smtClean="0"/>
              <a:t> будет </a:t>
            </a:r>
            <a:r>
              <a:rPr lang="ru-RU" b="0" dirty="0"/>
              <a:t>по-прежнему создаваться в реальном приложении, а </a:t>
            </a:r>
            <a:r>
              <a:rPr lang="ru-RU" b="0" dirty="0" err="1"/>
              <a:t>FakeBar</a:t>
            </a:r>
            <a:r>
              <a:rPr lang="ru-RU" b="0" dirty="0"/>
              <a:t> будет использован лишь в тестировании. Это иллюстрация </a:t>
            </a:r>
            <a:r>
              <a:rPr lang="ru-RU" b="0" dirty="0" err="1" smtClean="0"/>
              <a:t>fake</a:t>
            </a:r>
            <a:r>
              <a:rPr lang="ru-RU" b="0" dirty="0" smtClean="0"/>
              <a:t>-объекта.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1315209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US" smtClean="0"/>
              <a:t>2015 © EPAM Systems, RD Dep.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</a:t>
            </a:r>
            <a:r>
              <a:rPr lang="en-US" dirty="0"/>
              <a:t>unit-</a:t>
            </a:r>
            <a:r>
              <a:rPr lang="ru-RU" dirty="0" smtClean="0"/>
              <a:t>тестирование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dirty="0"/>
              <a:t>Важным этапом создания программного обеспечения является </a:t>
            </a:r>
            <a:r>
              <a:rPr lang="ru-RU" dirty="0" smtClean="0"/>
              <a:t>тестирование, в ходе которого выявляются </a:t>
            </a:r>
            <a:r>
              <a:rPr lang="ru-RU" dirty="0"/>
              <a:t>ошибки, проверяется правильность функционирования программы и </a:t>
            </a:r>
            <a:r>
              <a:rPr lang="ru-RU" dirty="0" smtClean="0"/>
              <a:t>ее </a:t>
            </a:r>
            <a:r>
              <a:rPr lang="ru-RU" dirty="0"/>
              <a:t>соответствие заявленным </a:t>
            </a:r>
            <a:r>
              <a:rPr lang="ru-RU" dirty="0" smtClean="0"/>
              <a:t>требованиям.</a:t>
            </a:r>
          </a:p>
          <a:p>
            <a:pPr marL="0" indent="0" algn="just">
              <a:buNone/>
            </a:pPr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9752" y="2276872"/>
            <a:ext cx="3528392" cy="3509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192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US" smtClean="0"/>
              <a:t>2015 © EPAM Systems, RD Dep.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</a:t>
            </a:r>
            <a:r>
              <a:rPr lang="en-US" dirty="0"/>
              <a:t>unit-</a:t>
            </a:r>
            <a:r>
              <a:rPr lang="ru-RU" dirty="0" smtClean="0"/>
              <a:t>тестирование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dirty="0" smtClean="0"/>
              <a:t>Модульное </a:t>
            </a:r>
            <a:r>
              <a:rPr lang="ru-RU" dirty="0"/>
              <a:t>тестирование, или юнит-тестирование (англ. </a:t>
            </a:r>
            <a:r>
              <a:rPr lang="ru-RU" dirty="0" err="1"/>
              <a:t>unit</a:t>
            </a:r>
            <a:r>
              <a:rPr lang="ru-RU" dirty="0"/>
              <a:t> </a:t>
            </a:r>
            <a:r>
              <a:rPr lang="ru-RU" dirty="0" err="1"/>
              <a:t>testing</a:t>
            </a:r>
            <a:r>
              <a:rPr lang="ru-RU" dirty="0" smtClean="0"/>
              <a:t>) – </a:t>
            </a:r>
            <a:r>
              <a:rPr lang="ru-RU" dirty="0"/>
              <a:t>процесс в программировании, позволяющий проверить на корректность отдельные модули исходного кода программы.</a:t>
            </a:r>
            <a:br>
              <a:rPr lang="ru-RU" dirty="0"/>
            </a:br>
            <a:r>
              <a:rPr lang="ru-RU" dirty="0"/>
              <a:t/>
            </a:r>
            <a:br>
              <a:rPr lang="ru-RU" dirty="0"/>
            </a:br>
            <a:r>
              <a:rPr lang="ru-RU" dirty="0"/>
              <a:t>Идея состоит в том, чтобы писать тесты для каждой нетривиальной функции или метода. Это позволяет достаточно быстро проверить, не привело ли очередное изменение кода к регрессии, то есть к появлению ошибок в уже оттестированных местах программы, а также облегчает обнаружение и устранение таких ошибок</a:t>
            </a:r>
            <a:r>
              <a:rPr lang="ru-RU" dirty="0" smtClean="0"/>
              <a:t>.</a:t>
            </a:r>
          </a:p>
          <a:p>
            <a:pPr marL="0" indent="0" algn="just">
              <a:buNone/>
            </a:pPr>
            <a:endParaRPr lang="ru-RU" b="0" dirty="0" smtClean="0"/>
          </a:p>
          <a:p>
            <a:pPr marL="0" indent="0" algn="just">
              <a:buNone/>
            </a:pPr>
            <a:r>
              <a:rPr lang="ru-RU" dirty="0" smtClean="0"/>
              <a:t>При модульном тестировании </a:t>
            </a:r>
            <a:r>
              <a:rPr lang="ru-RU" dirty="0"/>
              <a:t>совместно с объектно-ориентированным проектированием, термин «модуль» </a:t>
            </a:r>
            <a:r>
              <a:rPr lang="ru-RU" dirty="0" smtClean="0"/>
              <a:t>соответствует </a:t>
            </a:r>
            <a:r>
              <a:rPr lang="ru-RU" dirty="0"/>
              <a:t>понятию «класс», а термин «функция модуля» ‑ понятию «метод класса» 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432114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US" smtClean="0"/>
              <a:t>2015 © EPAM Systems, RD Dep.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</a:t>
            </a:r>
            <a:r>
              <a:rPr lang="en-US" dirty="0"/>
              <a:t>unit-</a:t>
            </a:r>
            <a:r>
              <a:rPr lang="ru-RU" dirty="0"/>
              <a:t>тестирование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1500" dirty="0"/>
              <a:t>Ученик спросил великого мастера программирования Летящего Пера:</a:t>
            </a:r>
          </a:p>
          <a:p>
            <a:pPr marL="0" indent="0">
              <a:buNone/>
            </a:pPr>
            <a:r>
              <a:rPr lang="ru-RU" sz="1500" i="1" dirty="0"/>
              <a:t>"Что превращает тест в юнит-тест?"</a:t>
            </a:r>
            <a:endParaRPr lang="ru-RU" sz="1500" dirty="0"/>
          </a:p>
          <a:p>
            <a:pPr marL="0" indent="0">
              <a:buNone/>
            </a:pPr>
            <a:r>
              <a:rPr lang="ru-RU" sz="1500" dirty="0"/>
              <a:t>Великий мастер программирования ответил:</a:t>
            </a:r>
          </a:p>
          <a:p>
            <a:pPr marL="0" indent="0">
              <a:buNone/>
            </a:pPr>
            <a:r>
              <a:rPr lang="ru-RU" sz="1500" i="1" dirty="0"/>
              <a:t>"Если он обращается к базе, значит, он не юнит-тест.</a:t>
            </a:r>
            <a:br>
              <a:rPr lang="ru-RU" sz="1500" i="1" dirty="0"/>
            </a:br>
            <a:r>
              <a:rPr lang="ru-RU" sz="1500" i="1" dirty="0"/>
              <a:t>Если он обращается к сети, значит, он не юнит-тест.</a:t>
            </a:r>
            <a:br>
              <a:rPr lang="ru-RU" sz="1500" i="1" dirty="0"/>
            </a:br>
            <a:r>
              <a:rPr lang="ru-RU" sz="1500" i="1" dirty="0"/>
              <a:t>Если он обращается к файловой системе, значит, он не юнит-тест.</a:t>
            </a:r>
            <a:br>
              <a:rPr lang="ru-RU" sz="1500" i="1" dirty="0"/>
            </a:br>
            <a:r>
              <a:rPr lang="ru-RU" sz="1500" i="1" dirty="0"/>
              <a:t>Если он не может выполняться одновременно с другими тестами, значит, он не юнит тест.</a:t>
            </a:r>
            <a:br>
              <a:rPr lang="ru-RU" sz="1500" i="1" dirty="0"/>
            </a:br>
            <a:r>
              <a:rPr lang="ru-RU" sz="1500" i="1" dirty="0"/>
              <a:t>Если ты должен делать что-то с окружением, чтобы выполнить тест, значит, он не юнит тест".</a:t>
            </a:r>
            <a:endParaRPr lang="ru-RU" sz="1500" dirty="0"/>
          </a:p>
          <a:p>
            <a:pPr marL="0" indent="0">
              <a:buNone/>
            </a:pPr>
            <a:r>
              <a:rPr lang="ru-RU" sz="1500" dirty="0"/>
              <a:t>Другой мастер-программист присоединился и начал возражать.</a:t>
            </a:r>
            <a:br>
              <a:rPr lang="ru-RU" sz="1500" dirty="0"/>
            </a:br>
            <a:r>
              <a:rPr lang="ru-RU" sz="1500" dirty="0"/>
              <a:t>"</a:t>
            </a:r>
            <a:r>
              <a:rPr lang="ru-RU" sz="1500" i="1" dirty="0"/>
              <a:t>Извините, что я спросил</a:t>
            </a:r>
            <a:r>
              <a:rPr lang="ru-RU" sz="1500" dirty="0"/>
              <a:t>", — сказал ученик. </a:t>
            </a:r>
            <a:br>
              <a:rPr lang="ru-RU" sz="1500" dirty="0"/>
            </a:br>
            <a:r>
              <a:rPr lang="ru-RU" sz="1500" dirty="0"/>
              <a:t>Позже ночью он получил записку от величайшего мастера-программиста. Записка гласила:</a:t>
            </a:r>
          </a:p>
          <a:p>
            <a:pPr marL="0" indent="0">
              <a:buNone/>
            </a:pPr>
            <a:r>
              <a:rPr lang="ru-RU" sz="1500" i="1" dirty="0"/>
              <a:t>"Ответ великого мастера Летящего Пера прекрасный ориентир.</a:t>
            </a:r>
            <a:br>
              <a:rPr lang="ru-RU" sz="1500" i="1" dirty="0"/>
            </a:br>
            <a:r>
              <a:rPr lang="ru-RU" sz="1500" i="1" dirty="0"/>
              <a:t>Следуй ему, и в большинстве случаев не пожалеешь.</a:t>
            </a:r>
            <a:br>
              <a:rPr lang="ru-RU" sz="1500" i="1" dirty="0"/>
            </a:br>
            <a:r>
              <a:rPr lang="ru-RU" sz="1500" i="1" dirty="0"/>
              <a:t>Но не стоит застревать на догме.</a:t>
            </a:r>
            <a:br>
              <a:rPr lang="ru-RU" sz="1500" i="1" dirty="0"/>
            </a:br>
            <a:r>
              <a:rPr lang="ru-RU" sz="1500" i="1" dirty="0"/>
              <a:t>Пиши тест, который должен быть написан".</a:t>
            </a:r>
            <a:endParaRPr lang="ru-RU" sz="1500" dirty="0"/>
          </a:p>
          <a:p>
            <a:pPr marL="0" indent="0">
              <a:buNone/>
            </a:pPr>
            <a:r>
              <a:rPr lang="ru-RU" sz="1500" dirty="0"/>
              <a:t>Ученик спал хорошо.</a:t>
            </a:r>
            <a:br>
              <a:rPr lang="ru-RU" sz="1500" dirty="0"/>
            </a:br>
            <a:r>
              <a:rPr lang="ru-RU" sz="1500" dirty="0"/>
              <a:t>Мастера все еще продолжали спорить глубокой ночью</a:t>
            </a:r>
            <a:r>
              <a:rPr lang="ru-RU" sz="1500" dirty="0" smtClean="0"/>
              <a:t>.</a:t>
            </a:r>
            <a:endParaRPr lang="ru-RU" sz="1500" dirty="0"/>
          </a:p>
        </p:txBody>
      </p:sp>
    </p:spTree>
    <p:extLst>
      <p:ext uri="{BB962C8B-B14F-4D97-AF65-F5344CB8AC3E}">
        <p14:creationId xmlns:p14="http://schemas.microsoft.com/office/powerpoint/2010/main" val="4765642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US" smtClean="0"/>
              <a:t>2015 © EPAM Systems, RD Dep.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</a:t>
            </a:r>
            <a:r>
              <a:rPr lang="en-US" dirty="0"/>
              <a:t>unit-</a:t>
            </a:r>
            <a:r>
              <a:rPr lang="ru-RU" dirty="0"/>
              <a:t>тестирование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3614030"/>
              </p:ext>
            </p:extLst>
          </p:nvPr>
        </p:nvGraphicFramePr>
        <p:xfrm>
          <a:off x="1403648" y="1219200"/>
          <a:ext cx="6480720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37518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US" smtClean="0"/>
              <a:t>2015 © EPAM Systems, RD Dep.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Когда не нужно писать тесты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 algn="just" fontAlgn="base">
              <a:buFont typeface="Arial" charset="0"/>
              <a:buChar char="•"/>
            </a:pPr>
            <a:r>
              <a:rPr lang="ru-RU" dirty="0" smtClean="0"/>
              <a:t>Разрабатывается простой сайт-визитка </a:t>
            </a:r>
            <a:r>
              <a:rPr lang="ru-RU" dirty="0"/>
              <a:t>из 5 статических </a:t>
            </a:r>
            <a:r>
              <a:rPr lang="ru-RU" dirty="0" err="1"/>
              <a:t>html</a:t>
            </a:r>
            <a:r>
              <a:rPr lang="ru-RU" dirty="0"/>
              <a:t>-страниц и с одной формой отправки письма. На этом заказчик, скорее всего, успокоится, ничего большего ему не нужно. Здесь нет никакой особенной логики, быстрее просто все проверить «руками»</a:t>
            </a:r>
          </a:p>
          <a:p>
            <a:pPr marL="285750" indent="-285750" algn="just" fontAlgn="base">
              <a:buFont typeface="Arial" charset="0"/>
              <a:buChar char="•"/>
            </a:pPr>
            <a:r>
              <a:rPr lang="ru-RU" dirty="0"/>
              <a:t>Разрабатывается </a:t>
            </a:r>
            <a:r>
              <a:rPr lang="ru-RU" dirty="0" smtClean="0"/>
              <a:t>рекламный сайт/простая </a:t>
            </a:r>
            <a:r>
              <a:rPr lang="ru-RU" dirty="0" err="1" smtClean="0"/>
              <a:t>флеш</a:t>
            </a:r>
            <a:r>
              <a:rPr lang="ru-RU" dirty="0" smtClean="0"/>
              <a:t>-игра </a:t>
            </a:r>
            <a:r>
              <a:rPr lang="ru-RU" dirty="0"/>
              <a:t>или </a:t>
            </a:r>
            <a:r>
              <a:rPr lang="ru-RU" dirty="0" smtClean="0"/>
              <a:t>баннер </a:t>
            </a:r>
            <a:r>
              <a:rPr lang="ru-RU" dirty="0"/>
              <a:t>– сложная верстка/анимация или большой объем статики. Никакой логики нет, только представление</a:t>
            </a:r>
          </a:p>
          <a:p>
            <a:pPr marL="285750" indent="-285750" algn="just" fontAlgn="base">
              <a:buFont typeface="Arial" charset="0"/>
              <a:buChar char="•"/>
            </a:pPr>
            <a:r>
              <a:rPr lang="ru-RU" dirty="0"/>
              <a:t>Разрабатывается </a:t>
            </a:r>
            <a:r>
              <a:rPr lang="ru-RU" dirty="0" smtClean="0"/>
              <a:t>проект </a:t>
            </a:r>
            <a:r>
              <a:rPr lang="ru-RU" dirty="0"/>
              <a:t>для выставки. Срок – от двух недель до месяца, </a:t>
            </a:r>
            <a:r>
              <a:rPr lang="ru-RU" dirty="0" smtClean="0"/>
              <a:t>система </a:t>
            </a:r>
            <a:r>
              <a:rPr lang="ru-RU" dirty="0"/>
              <a:t>– комбинация железа и софта, в начале проекта не до конца известно, что именно должно получиться в конце. Софт будет работать 1-2 дня на выставке</a:t>
            </a:r>
          </a:p>
          <a:p>
            <a:pPr marL="285750" indent="-285750" algn="just" fontAlgn="base">
              <a:buFont typeface="Arial" charset="0"/>
              <a:buChar char="•"/>
            </a:pPr>
            <a:r>
              <a:rPr lang="ru-RU" dirty="0" smtClean="0"/>
              <a:t>Пишется идеальный код </a:t>
            </a:r>
            <a:r>
              <a:rPr lang="ru-RU" dirty="0"/>
              <a:t>без ошибок, </a:t>
            </a:r>
            <a:r>
              <a:rPr lang="ru-RU" dirty="0" smtClean="0"/>
              <a:t>наделенный даром предвидения и способный изменить </a:t>
            </a:r>
            <a:r>
              <a:rPr lang="ru-RU" dirty="0"/>
              <a:t>себя сам, вслед за требованиями </a:t>
            </a:r>
            <a:r>
              <a:rPr lang="ru-RU" dirty="0" smtClean="0"/>
              <a:t>клиента</a:t>
            </a:r>
            <a:endParaRPr lang="ru-RU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990600"/>
            <a:ext cx="693881" cy="64072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2223746"/>
            <a:ext cx="693881" cy="64072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3093073"/>
            <a:ext cx="693881" cy="64072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4293096"/>
            <a:ext cx="576064" cy="576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519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US" smtClean="0"/>
              <a:t>2015 © EPAM Systems, RD Dep.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Когда </a:t>
            </a:r>
            <a:r>
              <a:rPr lang="ru-RU" dirty="0" smtClean="0"/>
              <a:t>нужно </a:t>
            </a:r>
            <a:r>
              <a:rPr lang="ru-RU" dirty="0"/>
              <a:t>писать тесты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Любой долгосрочный проект без надлежащего покрытия тестами обречен рано или поздно </a:t>
            </a:r>
            <a:r>
              <a:rPr lang="ru-RU" dirty="0" smtClean="0"/>
              <a:t>…</a:t>
            </a:r>
            <a:endParaRPr lang="ru-RU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1114" y="1844824"/>
            <a:ext cx="6169372" cy="3937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90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Code.0x.xxx_contentN_template</Template>
  <TotalTime>3259</TotalTime>
  <Words>2811</Words>
  <Application>Microsoft Macintosh PowerPoint</Application>
  <PresentationFormat>On-screen Show (4:3)</PresentationFormat>
  <Paragraphs>483</Paragraphs>
  <Slides>38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4" baseType="lpstr">
      <vt:lpstr>Arial</vt:lpstr>
      <vt:lpstr>Calibri</vt:lpstr>
      <vt:lpstr>Consolas</vt:lpstr>
      <vt:lpstr>Tahoma</vt:lpstr>
      <vt:lpstr>Wingdings</vt:lpstr>
      <vt:lpstr>template</vt:lpstr>
      <vt:lpstr>Введение в unit тестирование В C#</vt:lpstr>
      <vt:lpstr>Дайте человеку рыбу, и вы накормите его на один день. Научите его ловить рыбу, и он никогда не будет голоден</vt:lpstr>
      <vt:lpstr>Если пишешь код – пиши тесты</vt:lpstr>
      <vt:lpstr>Что такое unit-тестирование</vt:lpstr>
      <vt:lpstr>Что такое unit-тестирование</vt:lpstr>
      <vt:lpstr>Что такое unit-тестирование</vt:lpstr>
      <vt:lpstr>Что такое unit-тестирование</vt:lpstr>
      <vt:lpstr>Когда не нужно писать тесты</vt:lpstr>
      <vt:lpstr>Когда нужно писать тесты</vt:lpstr>
      <vt:lpstr>Когда нужно писать тесты</vt:lpstr>
      <vt:lpstr>Плюсы и минусы unit-тестирования</vt:lpstr>
      <vt:lpstr>Основные правила тестирования</vt:lpstr>
      <vt:lpstr>Логическое расположение тестов в системе контроля версий</vt:lpstr>
      <vt:lpstr>Соответствия между тестируемым и тестирующим кодами</vt:lpstr>
      <vt:lpstr>Соответствия между тестируемым и тестирующим кодами</vt:lpstr>
      <vt:lpstr>Инструменты тестирования</vt:lpstr>
      <vt:lpstr>Инструменты тестирования. Microsoft </vt:lpstr>
      <vt:lpstr>Сторонние инструменты тестирования </vt:lpstr>
      <vt:lpstr>Фреймворки для unit-тестирования</vt:lpstr>
      <vt:lpstr>Примеры тестов с использованием MS Unit Testing Framework </vt:lpstr>
      <vt:lpstr>Практика написания модульных тестов. Шаблон Arrange-Act-Assert (AAA)</vt:lpstr>
      <vt:lpstr>Практика написания модульных тестов. Шаблон Arrange-Act-Assert (AAA)</vt:lpstr>
      <vt:lpstr>Что тестировать, а что – нет?</vt:lpstr>
      <vt:lpstr>Тестовое покрытие</vt:lpstr>
      <vt:lpstr>Row tests или параметризированные тесты</vt:lpstr>
      <vt:lpstr>Row tests или параметризированные тесты</vt:lpstr>
      <vt:lpstr>Практика написания модульных тестов</vt:lpstr>
      <vt:lpstr>Практика написания модульных тестов. Борьба с зависимостями</vt:lpstr>
      <vt:lpstr>Практика написания модульных тестов. Борьба с зависимостями</vt:lpstr>
      <vt:lpstr>Понятие о Test Doubles</vt:lpstr>
      <vt:lpstr>Понятие о Test Doubles. State verification </vt:lpstr>
      <vt:lpstr>Понятие о Test Doubles. State verification </vt:lpstr>
      <vt:lpstr>Понятие о mock-объектах. Dummy-объекты.</vt:lpstr>
      <vt:lpstr>Понятие о mock-объектах. Dummy-объекты.</vt:lpstr>
      <vt:lpstr>Понятие о mock-объектах. Stub-объекты.</vt:lpstr>
      <vt:lpstr>Понятие о mock-объектах. Dummy-объекты.</vt:lpstr>
      <vt:lpstr>Понятие о mock-объектах. Fake-объекты.</vt:lpstr>
      <vt:lpstr>Понятие о mock-объектах. Moke-объекты.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 в С# и .NET Framework</dc:title>
  <dc:creator>Microsoft Office User</dc:creator>
  <cp:lastModifiedBy>Анжелика Кравчук</cp:lastModifiedBy>
  <cp:revision>222</cp:revision>
  <dcterms:created xsi:type="dcterms:W3CDTF">2015-09-04T05:34:41Z</dcterms:created>
  <dcterms:modified xsi:type="dcterms:W3CDTF">2016-07-05T07:16:04Z</dcterms:modified>
</cp:coreProperties>
</file>