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8"/>
  </p:notesMasterIdLst>
  <p:sldIdLst>
    <p:sldId id="413" r:id="rId5"/>
    <p:sldId id="402" r:id="rId6"/>
    <p:sldId id="416" r:id="rId7"/>
    <p:sldId id="403" r:id="rId8"/>
    <p:sldId id="417" r:id="rId9"/>
    <p:sldId id="405" r:id="rId10"/>
    <p:sldId id="407" r:id="rId11"/>
    <p:sldId id="406" r:id="rId12"/>
    <p:sldId id="408" r:id="rId13"/>
    <p:sldId id="409" r:id="rId14"/>
    <p:sldId id="410" r:id="rId15"/>
    <p:sldId id="414" r:id="rId16"/>
    <p:sldId id="41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FFF"/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1" autoAdjust="0"/>
    <p:restoredTop sz="91036" autoAdjust="0"/>
  </p:normalViewPr>
  <p:slideViewPr>
    <p:cSldViewPr>
      <p:cViewPr>
        <p:scale>
          <a:sx n="104" d="100"/>
          <a:sy n="104" d="100"/>
        </p:scale>
        <p:origin x="144" y="14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0%BD%D0%B6%D0%B5%D0%BD%D0%B5%D1%80%D0%B8%D1%8F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://ru.wikipedia.org/wiki/%D0%93%D0%B0%D0%BC%D0%BC%D0%B0,_%D0%AD%D1%80%D0%B8%D1%85" TargetMode="External"/><Relationship Id="rId5" Type="http://schemas.openxmlformats.org/officeDocument/2006/relationships/hyperlink" Target="http://ru.wikipedia.org/w/index.php?title=%D0%A5%D0%B5%D0%BB%D0%BC,_%D0%A0%D0%B8%D1%87%D0%B0%D1%80%D0%B4&amp;action=edit&amp;redlink=1" TargetMode="External"/><Relationship Id="rId6" Type="http://schemas.openxmlformats.org/officeDocument/2006/relationships/hyperlink" Target="http://ru.wikipedia.org/w/index.php?title=%D0%94%D0%B6%D0%BE%D0%BD%D1%81%D0%BE%D0%BD,_%D0%A0%D0%B0%D0%BB%D1%8C%D1%84&amp;action=edit&amp;redlink=1" TargetMode="External"/><Relationship Id="rId7" Type="http://schemas.openxmlformats.org/officeDocument/2006/relationships/hyperlink" Target="http://ru.wikipedia.org/w/index.php?title=%D0%92%D0%BB%D0%B8%D1%81%D1%81%D0%B8%D0%B4%D1%81,_%D0%94%D0%B6%D0%BE%D0%BD&amp;action=edit&amp;redlink=1" TargetMode="External"/><Relationship Id="rId8" Type="http://schemas.openxmlformats.org/officeDocument/2006/relationships/hyperlink" Target="http://ru.wikipedia.org/wiki/Design_Patterns#cite_note-1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sergeyteplyakov.blogspot.com.by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/2012/12/vs-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двумя классами/объектами существует разные типы отношений. Самым базовым типом отношений является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ассоциация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это означает, что два класса как-то связаны между собой, и мы пока не знаем точно, в чем эта связь выражена и собираемся уточнить ее в будущем. Обычно это отношение используется на ранних этапах дизайна, чтобы показать, что зависимость между классами существует, и двигаться дальше.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достаточно объективных критериев для определения связности дизайна по диаграмме классов: большие иерархии наследования (глубокие или широкие иерархии), и повсеместное использование композиции, а не агрегации скорее всего говорит о сильно связанном дизайне.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количество наследования говорит о том, что проектировщики забыли о старом добром совете Банды Четырех, который сводится к тому, что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предпочесть агрегацию наследованию,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первая дает большую гибкость и динамичность во время исполнения.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Обилие же композиции говорит о нарушении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 Инверсии Зависимостей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сформулированном Бобом Мартином, которую сейчас можно выразить в терминах агрегации и композиции: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предпочитайте агрегацию вместо композиции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поскольку первая стимулирует использование абстракций, а не конкретных классов.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Reusable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Приёмы объектно-ориентированного проектирования. Паттерны проектирования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книга 1994 года об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нженерия программного обеспечения"/>
              </a:rPr>
              <a:t>инженерии программного обеспечения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описывающая решения некоторых частых проблем в проектировании ПО.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книги: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Гамма, Эрих"/>
              </a:rPr>
              <a:t>Эрих 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Гамма, Эрих"/>
              </a:rPr>
              <a:t>Гамма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Erich Gamma),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Хелм, Ричард (страница отсутствует)"/>
              </a:rPr>
              <a:t>Ричард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Хелм, Ричард (страница отсутствует)"/>
              </a:rPr>
              <a:t>Хелм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Helm),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Джонсон, Ральф (страница отсутствует)"/>
              </a:rPr>
              <a:t>Ральф Джонсон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Johnson),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лиссидс, Джон (страница отсутствует)"/>
              </a:rPr>
              <a:t>Джон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лиссидс, Джон (страница отсутствует)"/>
              </a:rPr>
              <a:t>Влиссидс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Vlissides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Коллектив авторов также известен как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Банда четырёх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Gang of Four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точным типом отношений является отношение открытого наследования (отношение «является», IS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которое говорит, что все, что справедливо для базового класса справедливо и для его наследника. Именно с его помощью мы получаем полиморфное поведение, абстрагируемся от конкретной реализации классов, имея дело лишь с абстракциями (интерфейсами или базовыми классами) и не обращаем внимание на детали реализации.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хотя наследование является отличным инструментом в руках любого ОО-программиста, его явно недостаточно для решения всех типов задач. Во-первых, далеко не все отношения между классами определяются отношением «является», а во-вторых, наследование является самой сильной связью между двумя классами, которую невозможно разорвать во время исполнения (это отношение является статическим и,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строготипизированных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языках определяется во время компиляции).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нам на помощь приходит другая пара отношений: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Оба они моделируют отношение «является частью» (HAS-A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обычно выражаются в том, что класс целого содержит поля (или свойства) своих составных частей.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Грань между ними достаточно тонкая, но важная, особенно в контексте управления зависимостями.</a:t>
            </a:r>
            <a:endParaRPr lang="en-US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 моментов, чтобы легче запомнить визуальную нотацию: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 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ромбик всегда находится со стороны целого, а простая линия со стороны составной части</a:t>
            </a:r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 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закрашенный ромб означает более сильную связь – композицию, </a:t>
            </a:r>
          </a:p>
          <a:p>
            <a:r>
              <a:rPr lang="ru-RU" sz="14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незакрашенный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ромб показывает более слабую связь – агрегацию.</a:t>
            </a:r>
          </a:p>
          <a:p>
            <a:endParaRPr lang="ru-RU" sz="14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(агрегирование по ссылке) — отношение «часть-целое» между двумя равноправными объектами,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объект (контейнер) имеет ссылку на другой объект. Оба объекта могут существовать независимо: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его содержимое — нет.</a:t>
            </a:r>
          </a:p>
          <a:p>
            <a:endParaRPr lang="ru-RU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 (агрегирование по значению) — более строгий вариант агрегирования,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включаемый объект может существовать только как часть контейнера.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и включённый объект тоже будет уничтожен.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нам на помощь приходит другая пара отношений: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Оба они моделируют отношение «является частью» (HAS-A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обычно выражаются в том, что класс целого содержит поля (или свойства) своих составных частей.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Грань между ними достаточно тонкая, но важная, особенно в контексте управления зависимостями.</a:t>
            </a:r>
            <a:endParaRPr lang="en-US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 моментов, чтобы легче запомнить визуальную нотацию: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 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ромбик всегда находится со стороны целого, а простая линия со стороны составной части</a:t>
            </a:r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 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закрашенный ромб означает более сильную связь – композицию, </a:t>
            </a:r>
          </a:p>
          <a:p>
            <a:r>
              <a:rPr lang="ru-RU" sz="14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незакрашенный</a:t>
            </a:r>
            <a:r>
              <a:rPr lang="ru-RU" sz="1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ромб показывает более слабую связь – агрегацию.</a:t>
            </a:r>
          </a:p>
          <a:p>
            <a:endParaRPr lang="ru-RU" sz="14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(агрегирование по ссылке) — отношение «часть-целое» между двумя равноправными объектами,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объект (контейнер) имеет ссылку на другой объект. Оба объекта могут существовать независимо: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его содержимое — нет.</a:t>
            </a:r>
          </a:p>
          <a:p>
            <a:endParaRPr lang="ru-RU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 (агрегирование по значению) — более строгий вариант агрегирования,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включаемый объект может существовать только как часть контейнера.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и включённый объект тоже будет уничтожен.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(агрегирование по ссылке) — отношение «часть-целое» между двумя равноправными объектами,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объект (контейнер) имеет ссылку на другой объект. Оба объекта могут существовать независимо: </a:t>
            </a:r>
          </a:p>
          <a:p>
            <a:r>
              <a:rPr lang="ru-RU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его содержимое — нет.</a:t>
            </a:r>
          </a:p>
          <a:p>
            <a:endParaRPr lang="ru-RU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 (агрегирование по значению) — более строгий вариант агрегирования,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включаемый объект может существовать только как часть контейнера. 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и включённый объект тоже будет уничтожен.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CompositeCustomService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управления своими составными частями использует композицию, а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AggregatedCustomService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агрегацию. При этом явный контроль времени жизни обычно приводит к более высокой связанности между целым и частью, поскольку используется конкретный тип, тесно связывающий участников между собой.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одной стороны, такая жесткая связь может не являться чем-то плохим, особенно когда зависимость является стабильной.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мы можем использовать композицию и контролировать время жизни объекта, не завязываясь на конкретные типы. Например, с помощью абстрактной фабрики: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одной стороны, такая жесткая связь может не являться чем-то плохим, особенно когда зависимость является стабильной.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мы можем использовать композицию и контролировать время жизни объекта, не завязываясь на конкретные типы. Например, с помощью абстрактной фабрики: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мы не избавляемся от композиции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CustomService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все еще контролирует время жизни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AbstractRepository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но делает это не напрямую, а с помощью дополнительной абстракции – абстрактной фабрики. Поскольку такой подход требует удвоения количества классов наших зависимостей, то его стоит использовать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явный контроль времени жизни является необходимым условием.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Интересной особенностью разных отношений между классами является то, что логичность их использования может зависеть от точки зрения проектировщика, от того, с какой стороны он смотрит на задачу и какие вопросы он задает себе при ее анализе. Именно поэтому одну и ту же задачу можно решить десятком разных способов, при этом в одном случае мы получим сильно связанный дизайн с большим количеством наследования и композиции, а в другом случае – эта же задача будет разбита на более автономные строительные блоки, объединяемые между собой с помощью агрегации.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нашу задачу с сервисами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решить множеством разных способов. Кто-то скажет, что здесь подойдет наследование и сделает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SqlCustomService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наследником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AbstractCustomService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другой скажет, что этот подход неверен,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CustomService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нас один, а иерархия должна быть 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репозитариев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37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208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992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046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9575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998137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670385"/>
      </p:ext>
    </p:extLst>
  </p:cSld>
  <p:clrMapOvr>
    <a:masterClrMapping/>
  </p:clrMapOvr>
  <p:transition spd="med"/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404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5" r:id="rId6"/>
    <p:sldLayoutId id="2147483676" r:id="rId7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Некоторые аспекты наследования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3561899"/>
            <a:ext cx="2217595" cy="370101"/>
          </a:xfrm>
        </p:spPr>
        <p:txBody>
          <a:bodyPr/>
          <a:lstStyle/>
          <a:p>
            <a:r>
              <a:rPr lang="en-US" dirty="0"/>
              <a:t>.NET &amp; JS Lab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</p:spTree>
    <p:extLst>
      <p:ext uri="{BB962C8B-B14F-4D97-AF65-F5344CB8AC3E}">
        <p14:creationId xmlns:p14="http://schemas.microsoft.com/office/powerpoint/2010/main" val="6906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4731" y="762000"/>
            <a:ext cx="8730669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Одну и ту же задачу можно решить десятком разных способов, при этом в одном случае мы получим сильно связанный дизайн с большим количеством наследования и композиции, а в другом случае – эта же задача будет разбита на более автономные строительные блоки, объединяемые между собой с помощью агрегации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>
            <a:stCxn id="19" idx="1"/>
            <a:endCxn id="19" idx="3"/>
          </p:cNvCxnSpPr>
          <p:nvPr/>
        </p:nvCxnSpPr>
        <p:spPr>
          <a:xfrm>
            <a:off x="184731" y="5843950"/>
            <a:ext cx="263467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52799" y="2184859"/>
            <a:ext cx="5638803" cy="4032766"/>
            <a:chOff x="2051844" y="2184859"/>
            <a:chExt cx="6731202" cy="4032766"/>
          </a:xfrm>
        </p:grpSpPr>
        <p:grpSp>
          <p:nvGrpSpPr>
            <p:cNvPr id="30" name="Group 29"/>
            <p:cNvGrpSpPr/>
            <p:nvPr/>
          </p:nvGrpSpPr>
          <p:grpSpPr>
            <a:xfrm>
              <a:off x="4598785" y="2184859"/>
              <a:ext cx="4184261" cy="4032766"/>
              <a:chOff x="996583" y="2184859"/>
              <a:chExt cx="3609281" cy="4032766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408910" y="2738857"/>
                <a:ext cx="2196954" cy="3478768"/>
                <a:chOff x="2491431" y="220134"/>
                <a:chExt cx="2196954" cy="3478768"/>
              </a:xfrm>
            </p:grpSpPr>
            <p:grpSp>
              <p:nvGrpSpPr>
                <p:cNvPr id="33" name="Группа 2"/>
                <p:cNvGrpSpPr/>
                <p:nvPr/>
              </p:nvGrpSpPr>
              <p:grpSpPr>
                <a:xfrm>
                  <a:off x="2491431" y="2358077"/>
                  <a:ext cx="2196954" cy="1340825"/>
                  <a:chOff x="3443379" y="2449665"/>
                  <a:chExt cx="2196954" cy="1340825"/>
                </a:xfrm>
              </p:grpSpPr>
              <p:sp>
                <p:nvSpPr>
                  <p:cNvPr id="37" name="Прямоугольник 1"/>
                  <p:cNvSpPr/>
                  <p:nvPr/>
                </p:nvSpPr>
                <p:spPr>
                  <a:xfrm>
                    <a:off x="3443379" y="2449665"/>
                    <a:ext cx="2196954" cy="68580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SqlRepository</a:t>
                    </a:r>
                    <a:endParaRPr lang="en-US" sz="15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8" name="Прямоугольник 7"/>
                  <p:cNvSpPr/>
                  <p:nvPr/>
                </p:nvSpPr>
                <p:spPr>
                  <a:xfrm>
                    <a:off x="3443379" y="3104690"/>
                    <a:ext cx="2196954" cy="6858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smtClean="0">
                        <a:latin typeface="Consolas" charset="0"/>
                        <a:ea typeface="Consolas" charset="0"/>
                        <a:cs typeface="Consolas" charset="0"/>
                      </a:rPr>
                      <a:t>+Save()</a:t>
                    </a:r>
                    <a:endParaRPr lang="en-US" sz="1500" dirty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grpSp>
              <p:nvGrpSpPr>
                <p:cNvPr id="34" name="Группа 9"/>
                <p:cNvGrpSpPr/>
                <p:nvPr/>
              </p:nvGrpSpPr>
              <p:grpSpPr>
                <a:xfrm>
                  <a:off x="2491431" y="220134"/>
                  <a:ext cx="2196953" cy="1340825"/>
                  <a:chOff x="-2537769" y="311722"/>
                  <a:chExt cx="2196953" cy="1340825"/>
                </a:xfrm>
              </p:grpSpPr>
              <p:sp>
                <p:nvSpPr>
                  <p:cNvPr id="35" name="Прямоугольник 10"/>
                  <p:cNvSpPr/>
                  <p:nvPr/>
                </p:nvSpPr>
                <p:spPr>
                  <a:xfrm>
                    <a:off x="-2537769" y="311722"/>
                    <a:ext cx="2196953" cy="68580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err="1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AbstractRepository</a:t>
                    </a:r>
                    <a:endParaRPr lang="en-US" sz="15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6" name="Прямоугольник 11"/>
                  <p:cNvSpPr/>
                  <p:nvPr/>
                </p:nvSpPr>
                <p:spPr>
                  <a:xfrm>
                    <a:off x="-2537769" y="966747"/>
                    <a:ext cx="2196953" cy="6858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+</a:t>
                    </a:r>
                    <a:r>
                      <a:rPr lang="en-US" sz="1500" dirty="0" smtClean="0">
                        <a:latin typeface="Consolas" charset="0"/>
                        <a:ea typeface="Consolas" charset="0"/>
                        <a:cs typeface="Consolas" charset="0"/>
                      </a:rPr>
                      <a:t>Save</a:t>
                    </a:r>
                    <a:r>
                      <a:rPr lang="en-US" sz="1500" dirty="0">
                        <a:latin typeface="Consolas" charset="0"/>
                        <a:ea typeface="Consolas" charset="0"/>
                        <a:cs typeface="Consolas" charset="0"/>
                      </a:rPr>
                      <a:t>()</a:t>
                    </a:r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996583" y="2184859"/>
                <a:ext cx="124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Агрегация</a:t>
                </a:r>
                <a:endParaRPr lang="en-US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9" name="Прямоугольник 1"/>
            <p:cNvSpPr/>
            <p:nvPr/>
          </p:nvSpPr>
          <p:spPr>
            <a:xfrm>
              <a:off x="2051844" y="2738857"/>
              <a:ext cx="2546941" cy="685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CustomService</a:t>
              </a:r>
              <a:endParaRPr lang="en-US" sz="15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2051844" y="3393882"/>
              <a:ext cx="2546941" cy="685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+</a:t>
              </a:r>
              <a:r>
                <a:rPr lang="en-US" sz="1500" dirty="0" err="1">
                  <a:latin typeface="Consolas" charset="0"/>
                  <a:ea typeface="Consolas" charset="0"/>
                  <a:cs typeface="Consolas" charset="0"/>
                </a:rPr>
                <a:t>DoSomeWork</a:t>
              </a:r>
              <a:r>
                <a:rPr lang="en-US" sz="1500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4731" y="2184859"/>
            <a:ext cx="2634670" cy="4001991"/>
            <a:chOff x="184730" y="2184859"/>
            <a:chExt cx="3091869" cy="4001991"/>
          </a:xfrm>
        </p:grpSpPr>
        <p:grpSp>
          <p:nvGrpSpPr>
            <p:cNvPr id="41" name="Group 40"/>
            <p:cNvGrpSpPr/>
            <p:nvPr/>
          </p:nvGrpSpPr>
          <p:grpSpPr>
            <a:xfrm>
              <a:off x="184730" y="2184859"/>
              <a:ext cx="3091869" cy="4001991"/>
              <a:chOff x="184730" y="2184859"/>
              <a:chExt cx="3091869" cy="400199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84730" y="2184859"/>
                <a:ext cx="3091869" cy="4001991"/>
                <a:chOff x="184731" y="2184859"/>
                <a:chExt cx="2667000" cy="4001991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84731" y="2712425"/>
                  <a:ext cx="2667000" cy="3474425"/>
                  <a:chOff x="267252" y="193702"/>
                  <a:chExt cx="2667000" cy="3474425"/>
                </a:xfrm>
              </p:grpSpPr>
              <p:grpSp>
                <p:nvGrpSpPr>
                  <p:cNvPr id="11" name="Группа 2"/>
                  <p:cNvGrpSpPr/>
                  <p:nvPr/>
                </p:nvGrpSpPr>
                <p:grpSpPr>
                  <a:xfrm>
                    <a:off x="267252" y="2327302"/>
                    <a:ext cx="2667000" cy="1340825"/>
                    <a:chOff x="1219200" y="2418890"/>
                    <a:chExt cx="2667000" cy="1340825"/>
                  </a:xfrm>
                </p:grpSpPr>
                <p:sp>
                  <p:nvSpPr>
                    <p:cNvPr id="18" name="Прямоугольник 1"/>
                    <p:cNvSpPr/>
                    <p:nvPr/>
                  </p:nvSpPr>
                  <p:spPr>
                    <a:xfrm>
                      <a:off x="1219200" y="2418890"/>
                      <a:ext cx="2667000" cy="685800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SqlCustomService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9" name="Прямоугольник 7"/>
                    <p:cNvSpPr/>
                    <p:nvPr/>
                  </p:nvSpPr>
                  <p:spPr>
                    <a:xfrm>
                      <a:off x="1219200" y="3073915"/>
                      <a:ext cx="2667000" cy="6858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+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DoSomeWork</a:t>
                      </a:r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#Save()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p:txBody>
                </p:sp>
              </p:grpSp>
              <p:grpSp>
                <p:nvGrpSpPr>
                  <p:cNvPr id="12" name="Группа 9"/>
                  <p:cNvGrpSpPr/>
                  <p:nvPr/>
                </p:nvGrpSpPr>
                <p:grpSpPr>
                  <a:xfrm>
                    <a:off x="267252" y="193702"/>
                    <a:ext cx="2667000" cy="1340825"/>
                    <a:chOff x="-4761948" y="285290"/>
                    <a:chExt cx="2667000" cy="1340825"/>
                  </a:xfrm>
                </p:grpSpPr>
                <p:sp>
                  <p:nvSpPr>
                    <p:cNvPr id="16" name="Прямоугольник 10"/>
                    <p:cNvSpPr/>
                    <p:nvPr/>
                  </p:nvSpPr>
                  <p:spPr>
                    <a:xfrm>
                      <a:off x="-4761948" y="285290"/>
                      <a:ext cx="2667000" cy="685800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AbstractCustomService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7" name="Прямоугольник 11"/>
                    <p:cNvSpPr/>
                    <p:nvPr/>
                  </p:nvSpPr>
                  <p:spPr>
                    <a:xfrm>
                      <a:off x="-4761948" y="940315"/>
                      <a:ext cx="2667000" cy="6858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DoSomeWork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#Save()</a:t>
                      </a:r>
                    </a:p>
                  </p:txBody>
                </p: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703969" y="2184859"/>
                  <a:ext cx="1648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Наследование</a:t>
                  </a:r>
                  <a:endParaRPr lang="en-US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315967" y="3710350"/>
                <a:ext cx="2871207" cy="2345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53734" y="5874725"/>
              <a:ext cx="2933441" cy="2634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446638" y="4300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29000" y="3937686"/>
            <a:ext cx="19812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34200" y="3962400"/>
            <a:ext cx="1981201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34200" y="6090510"/>
            <a:ext cx="1981201" cy="54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 rot="5400000">
            <a:off x="5621181" y="3115046"/>
            <a:ext cx="237063" cy="560171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011262" y="3395131"/>
            <a:ext cx="84673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1" idx="3"/>
            <a:endCxn id="37" idx="0"/>
          </p:cNvCxnSpPr>
          <p:nvPr/>
        </p:nvCxnSpPr>
        <p:spPr>
          <a:xfrm>
            <a:off x="7924800" y="4462204"/>
            <a:ext cx="1" cy="41459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riangle 60"/>
          <p:cNvSpPr/>
          <p:nvPr/>
        </p:nvSpPr>
        <p:spPr>
          <a:xfrm>
            <a:off x="7829550" y="4117784"/>
            <a:ext cx="190500" cy="344420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>
            <a:stCxn id="67" idx="3"/>
          </p:cNvCxnSpPr>
          <p:nvPr/>
        </p:nvCxnSpPr>
        <p:spPr>
          <a:xfrm>
            <a:off x="1466850" y="4383020"/>
            <a:ext cx="1" cy="49378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riangle 66"/>
          <p:cNvSpPr/>
          <p:nvPr/>
        </p:nvSpPr>
        <p:spPr>
          <a:xfrm>
            <a:off x="1371600" y="4038600"/>
            <a:ext cx="190500" cy="344420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4731" y="762000"/>
            <a:ext cx="8806869" cy="1600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Объективные критерии для определения связности дизайна по диаграмме классов: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большие иерархии наследования (глубокие или широкие иерархии)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повсеместное использование композиции, а не агрегации скорее всего говорит о сильно связанном дизайне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12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03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28600" y="7620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Между двумя классами/объектами существует разные типы отношений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тип отношений –  </a:t>
            </a:r>
            <a:r>
              <a:rPr lang="ru-RU" i="1" dirty="0">
                <a:solidFill>
                  <a:schemeClr val="bg1"/>
                </a:solidFill>
                <a:latin typeface="Calibri" panose="020F0502020204030204" pitchFamily="34" charset="0"/>
              </a:rPr>
              <a:t>ассоциация 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association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en-US" dirty="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252" y="2514600"/>
            <a:ext cx="8648148" cy="3063388"/>
            <a:chOff x="267252" y="2118212"/>
            <a:chExt cx="8648148" cy="306338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67252" y="2118212"/>
              <a:ext cx="2667000" cy="1340825"/>
              <a:chOff x="1219200" y="2209800"/>
              <a:chExt cx="2667000" cy="1340825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CustomService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DoSomeWork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6248400" y="2118212"/>
              <a:ext cx="2667000" cy="1340825"/>
              <a:chOff x="1219200" y="2209800"/>
              <a:chExt cx="2667000" cy="1340825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CustomRepository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+Save()</a:t>
                </a:r>
              </a:p>
            </p:txBody>
          </p:sp>
        </p:grpSp>
        <p:cxnSp>
          <p:nvCxnSpPr>
            <p:cNvPr id="6" name="Прямая со стрелкой 5"/>
            <p:cNvCxnSpPr/>
            <p:nvPr/>
          </p:nvCxnSpPr>
          <p:spPr>
            <a:xfrm>
              <a:off x="2934252" y="2773237"/>
              <a:ext cx="3314148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6774" y="23357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</a:rPr>
                <a:t>Uses</a:t>
              </a:r>
            </a:p>
          </p:txBody>
        </p:sp>
        <p:sp>
          <p:nvSpPr>
            <p:cNvPr id="16" name="Folded Corner 15"/>
            <p:cNvSpPr/>
            <p:nvPr/>
          </p:nvSpPr>
          <p:spPr>
            <a:xfrm rot="16200000">
              <a:off x="5488456" y="3657600"/>
              <a:ext cx="914400" cy="2133600"/>
            </a:xfrm>
            <a:prstGeom prst="foldedCorne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ru-RU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Направленная ассоциация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28" name="Straight Connector 27"/>
          <p:cNvCxnSpPr>
            <a:endCxn id="16" idx="3"/>
          </p:cNvCxnSpPr>
          <p:nvPr/>
        </p:nvCxnSpPr>
        <p:spPr>
          <a:xfrm>
            <a:off x="4572000" y="3200400"/>
            <a:ext cx="1373656" cy="1463188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37338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324600" y="3733800"/>
            <a:ext cx="25146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28600" y="762000"/>
            <a:ext cx="8686800" cy="1066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Более точный тип отношений – отношение открытого наследования (отношение «является», 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IS </a:t>
            </a:r>
            <a:r>
              <a:rPr lang="ru-RU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Relationship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– все, что справедливо для базового класса справедливо и для его наследника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48000" y="2013437"/>
            <a:ext cx="2667000" cy="3670788"/>
            <a:chOff x="3334302" y="1464649"/>
            <a:chExt cx="2667000" cy="367078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3334302" y="1464649"/>
              <a:ext cx="2667000" cy="1340825"/>
              <a:chOff x="4286250" y="1556237"/>
              <a:chExt cx="2667000" cy="1340825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4286250" y="1556237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AbstractRepository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286250" y="2211262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+Save()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3334302" y="3794612"/>
              <a:ext cx="2667000" cy="1340825"/>
              <a:chOff x="-1694898" y="3886200"/>
              <a:chExt cx="2667000" cy="1340825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-1694898" y="38862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SqlRepository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-1694898" y="45412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+Save()</a:t>
                </a:r>
              </a:p>
            </p:txBody>
          </p:sp>
        </p:grpSp>
      </p:grpSp>
      <p:sp>
        <p:nvSpPr>
          <p:cNvPr id="14" name="Triangle 13"/>
          <p:cNvSpPr/>
          <p:nvPr/>
        </p:nvSpPr>
        <p:spPr>
          <a:xfrm>
            <a:off x="4305300" y="3354262"/>
            <a:ext cx="190500" cy="33411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1" idx="0"/>
            <a:endCxn id="14" idx="3"/>
          </p:cNvCxnSpPr>
          <p:nvPr/>
        </p:nvCxnSpPr>
        <p:spPr>
          <a:xfrm flipV="1">
            <a:off x="4381500" y="3688375"/>
            <a:ext cx="19050" cy="6550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81350" y="32004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81350" y="55626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228600" y="914400"/>
            <a:ext cx="8762999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полиморфное поведение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абстрагирование от конкретной реализации классов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работа с абстракциями (интерфейсами или базовыми классами)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не обращаем внимание на детали реализации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28601" y="2590800"/>
            <a:ext cx="8762998" cy="19548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не все отношения между классами определяются отношением «является»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наследование является самой сильной связью между двумя классами, которую невозможно разорвать во время исполнения (это отношение является статическим и, в строго</a:t>
            </a:r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типизированных языках определяется во время компиляции)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28600" y="762000"/>
            <a:ext cx="86868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Отношения: 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композиция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 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composition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 и 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агрегация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 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aggregation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Моделируют отношение «является частью» (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HAS-A </a:t>
            </a:r>
            <a:r>
              <a:rPr lang="ru-RU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Relationship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 и обычно выражаются в том, что класс целого содержит поля (или свойства) своих составных частей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71700" y="6324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Отношения композиции и агрегации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7926" y="2189295"/>
            <a:ext cx="8648148" cy="2895600"/>
            <a:chOff x="267252" y="563437"/>
            <a:chExt cx="8648148" cy="2895600"/>
          </a:xfrm>
        </p:grpSpPr>
        <p:grpSp>
          <p:nvGrpSpPr>
            <p:cNvPr id="8" name="Группа 2"/>
            <p:cNvGrpSpPr/>
            <p:nvPr/>
          </p:nvGrpSpPr>
          <p:grpSpPr>
            <a:xfrm>
              <a:off x="267252" y="2118212"/>
              <a:ext cx="2667000" cy="1340825"/>
              <a:chOff x="1219200" y="2209800"/>
              <a:chExt cx="2667000" cy="1340825"/>
            </a:xfrm>
          </p:grpSpPr>
          <p:sp>
            <p:nvSpPr>
              <p:cNvPr id="16" name="Прямоугольник 1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CustomService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Прямоугольник 7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DoSomeWork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</p:txBody>
          </p:sp>
        </p:grpSp>
        <p:grpSp>
          <p:nvGrpSpPr>
            <p:cNvPr id="9" name="Группа 9"/>
            <p:cNvGrpSpPr/>
            <p:nvPr/>
          </p:nvGrpSpPr>
          <p:grpSpPr>
            <a:xfrm>
              <a:off x="6248400" y="2118212"/>
              <a:ext cx="2667000" cy="1340825"/>
              <a:chOff x="1219200" y="2209800"/>
              <a:chExt cx="2667000" cy="1340825"/>
            </a:xfrm>
          </p:grpSpPr>
          <p:sp>
            <p:nvSpPr>
              <p:cNvPr id="14" name="Прямоугольник 10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CustomRepository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Прямоугольник 11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+Save()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16774" y="2335768"/>
              <a:ext cx="130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 smtClean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</a:rPr>
                <a:t>Композиция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 rot="16200000">
              <a:off x="4162487" y="-225896"/>
              <a:ext cx="630105" cy="2208772"/>
            </a:xfrm>
            <a:prstGeom prst="foldedCorne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Управляет временем жизни части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3" name="Straight Connector 12"/>
            <p:cNvCxnSpPr>
              <a:stCxn id="12" idx="0"/>
              <a:endCxn id="16" idx="3"/>
            </p:cNvCxnSpPr>
            <p:nvPr/>
          </p:nvCxnSpPr>
          <p:spPr>
            <a:xfrm flipH="1">
              <a:off x="2934252" y="878490"/>
              <a:ext cx="438902" cy="1582622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Diamond 17"/>
          <p:cNvSpPr/>
          <p:nvPr/>
        </p:nvSpPr>
        <p:spPr>
          <a:xfrm rot="5400000">
            <a:off x="3076928" y="4106928"/>
            <a:ext cx="304299" cy="625848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Connector 26"/>
          <p:cNvCxnSpPr>
            <a:endCxn id="18" idx="0"/>
          </p:cNvCxnSpPr>
          <p:nvPr/>
        </p:nvCxnSpPr>
        <p:spPr>
          <a:xfrm flipH="1">
            <a:off x="3542002" y="4399095"/>
            <a:ext cx="2687072" cy="2075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49530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49530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228600" y="762000"/>
            <a:ext cx="86868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Отношения: 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композиция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 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composition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 и 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агрегация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 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aggregation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Моделируют отношение «является частью» (</a:t>
            </a:r>
            <a:r>
              <a:rPr lang="ru-RU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HAS-A </a:t>
            </a:r>
            <a:r>
              <a:rPr lang="ru-RU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Relationship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 и обычно выражаются в том, что класс целого содержит поля (или свойства) своих составных частей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7926" y="2189295"/>
            <a:ext cx="8648148" cy="2895600"/>
            <a:chOff x="267252" y="563437"/>
            <a:chExt cx="8648148" cy="2895600"/>
          </a:xfrm>
        </p:grpSpPr>
        <p:grpSp>
          <p:nvGrpSpPr>
            <p:cNvPr id="8" name="Группа 2"/>
            <p:cNvGrpSpPr/>
            <p:nvPr/>
          </p:nvGrpSpPr>
          <p:grpSpPr>
            <a:xfrm>
              <a:off x="267252" y="2118212"/>
              <a:ext cx="2667000" cy="1340825"/>
              <a:chOff x="1219200" y="2209800"/>
              <a:chExt cx="2667000" cy="1340825"/>
            </a:xfrm>
          </p:grpSpPr>
          <p:sp>
            <p:nvSpPr>
              <p:cNvPr id="16" name="Прямоугольник 1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CustomService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Прямоугольник 7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DoSomeWork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</a:p>
            </p:txBody>
          </p:sp>
        </p:grpSp>
        <p:grpSp>
          <p:nvGrpSpPr>
            <p:cNvPr id="9" name="Группа 9"/>
            <p:cNvGrpSpPr/>
            <p:nvPr/>
          </p:nvGrpSpPr>
          <p:grpSpPr>
            <a:xfrm>
              <a:off x="6248400" y="2118212"/>
              <a:ext cx="2667000" cy="1340825"/>
              <a:chOff x="1219200" y="2209800"/>
              <a:chExt cx="2667000" cy="1340825"/>
            </a:xfrm>
          </p:grpSpPr>
          <p:sp>
            <p:nvSpPr>
              <p:cNvPr id="14" name="Прямоугольник 10"/>
              <p:cNvSpPr/>
              <p:nvPr/>
            </p:nvSpPr>
            <p:spPr>
              <a:xfrm>
                <a:off x="1219200" y="2209800"/>
                <a:ext cx="26670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AbstractRepository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Прямоугольник 11"/>
              <p:cNvSpPr/>
              <p:nvPr/>
            </p:nvSpPr>
            <p:spPr>
              <a:xfrm>
                <a:off x="1219200" y="2864825"/>
                <a:ext cx="2667000" cy="685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+Save()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16774" y="2335768"/>
              <a:ext cx="10991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 smtClean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</a:rPr>
                <a:t>Агрегация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 rot="16200000">
              <a:off x="4162487" y="-225896"/>
              <a:ext cx="630105" cy="2208772"/>
            </a:xfrm>
            <a:prstGeom prst="foldedCorne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1600" b="1" dirty="0" smtClean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Получает часть извне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2914926" y="2504348"/>
            <a:ext cx="438902" cy="1582622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 rot="5400000">
            <a:off x="3076928" y="4106928"/>
            <a:ext cx="304299" cy="625848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542002" y="4399095"/>
            <a:ext cx="2687072" cy="2075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00" y="4953000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600" y="4930346"/>
            <a:ext cx="24384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4731" y="762000"/>
            <a:ext cx="8730669" cy="1447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Разница между композицией и агрегацией заключается в том, что в случае композиции целое явно контролирует время жизни своей составной части (часть не существует без целого), а в случае агрегации целое хоть и содержит свою составную часть, время их жизни не связано(например, составная часть передается через параметры конструктора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Блок-схема: документ 10"/>
          <p:cNvSpPr/>
          <p:nvPr/>
        </p:nvSpPr>
        <p:spPr bwMode="auto">
          <a:xfrm>
            <a:off x="184731" y="2400300"/>
            <a:ext cx="8730669" cy="4000500"/>
          </a:xfrm>
          <a:prstGeom prst="flowChartDocument">
            <a:avLst/>
          </a:prstGeom>
          <a:solidFill>
            <a:schemeClr val="lt1"/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en-US" sz="15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5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en-US" sz="1600" b="1" dirty="0" err="1">
                <a:solidFill>
                  <a:srgbClr val="2B91AF"/>
                </a:solidFill>
                <a:latin typeface="Consolas" charset="0"/>
                <a:ea typeface="Consolas" charset="0"/>
                <a:cs typeface="Consolas" charset="0"/>
              </a:rPr>
              <a:t>AggregatedCustomService</a:t>
            </a:r>
            <a:r>
              <a:rPr lang="en-US" altLang="en-US" sz="1600" b="1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altLang="en-US" sz="1600" b="1" dirty="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readonly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charset="0"/>
                <a:ea typeface="Consolas" charset="0"/>
                <a:cs typeface="Consolas" charset="0"/>
              </a:rPr>
              <a:t>AbstractRepository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repository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AggregatedCustomService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600" dirty="0" err="1">
                <a:solidFill>
                  <a:srgbClr val="2B91AF"/>
                </a:solidFill>
                <a:latin typeface="Consolas" charset="0"/>
                <a:ea typeface="Consolas" charset="0"/>
                <a:cs typeface="Consolas" charset="0"/>
              </a:rPr>
              <a:t>AbstractRepository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repository)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this.repository</a:t>
            </a:r>
            <a:r>
              <a:rPr lang="en-US" alt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repository;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} </a:t>
            </a:r>
            <a:endParaRPr lang="ru-RU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 </a:t>
            </a:r>
            <a:r>
              <a:rPr lang="en-US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Используем</a:t>
            </a:r>
            <a:r>
              <a:rPr lang="en-US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repository</a:t>
            </a:r>
            <a:r>
              <a:rPr lang="en-US" altLang="en-US" sz="1600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4731" y="762000"/>
            <a:ext cx="8806869" cy="1447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Разница между композицией и агрегацией заключается в том, что в случае композиции целое явно контролирует время жизни своей составной части (часть не существует без целого), а в случае агрегации целое хоть и содержит свою составную часть, время их жизни не связано (например, составная часть передается через параметры конструктора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184731" y="2476500"/>
            <a:ext cx="8806869" cy="2590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b="1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CompositeCustomService</a:t>
            </a:r>
            <a:r>
              <a:rPr lang="en-US" altLang="en-US" sz="16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b="1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CustomRepository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</a:t>
            </a:r>
            <a:r>
              <a:rPr lang="ru-RU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CustomRepository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Используем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repository</a:t>
            </a:r>
            <a:r>
              <a:rPr lang="en-US" altLang="en-US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 bwMode="auto">
          <a:xfrm>
            <a:off x="184731" y="5334000"/>
            <a:ext cx="8806869" cy="9144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Явный контроль времени жизни обычно приводит к более высокой связанности между целым и частью, поскольку используется конкретный тип, тесно связывающий участников между собой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84731" y="762000"/>
            <a:ext cx="8806869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Можно использовать композицию и контролировать время жизни объекта, не завязываясь на конкретные типы (абстрактная фабрика)</a:t>
            </a:r>
            <a:endParaRPr lang="en-US" dirty="0" err="1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184731" y="1676400"/>
            <a:ext cx="8806869" cy="472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n-US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Create();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CustomService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Композиция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CustomService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this.repositoryFactory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}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repository =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repositoryFactory.Create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Используем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созданный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50000"/>
          </a:schemeClr>
        </a:solidFill>
        <a:ln>
          <a:solidFill>
            <a:schemeClr val="accent2">
              <a:lumMod val="50000"/>
            </a:schemeClr>
          </a:solidFill>
        </a:ln>
        <a:effectLst/>
      </a:spPr>
      <a:bodyPr rtlCol="0" anchor="ctr"/>
      <a:lstStyle>
        <a:defPPr algn="ctr">
          <a:defRPr sz="1600" dirty="0"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11479</TotalTime>
  <Words>859</Words>
  <Application>Microsoft Macintosh PowerPoint</Application>
  <PresentationFormat>On-screen Show (4:3)</PresentationFormat>
  <Paragraphs>158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Helvetica</vt:lpstr>
      <vt:lpstr>Lucida Grande</vt:lpstr>
      <vt:lpstr>Narkisim</vt:lpstr>
      <vt:lpstr>Trebuchet MS</vt:lpstr>
      <vt:lpstr>EPAM_PPT_General_Template_20150223</vt:lpstr>
      <vt:lpstr>PowerPoint Presentation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NET.C#.06 Наследование. Интерфейсы  и абстрактные классы</dc:title>
  <dc:creator>Anzhelika Kravchuk</dc:creator>
  <cp:lastModifiedBy>Microsoft Office User</cp:lastModifiedBy>
  <cp:revision>806</cp:revision>
  <dcterms:created xsi:type="dcterms:W3CDTF">2008-09-08T12:48:20Z</dcterms:created>
  <dcterms:modified xsi:type="dcterms:W3CDTF">2017-04-13T10:50:57Z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