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309" r:id="rId5"/>
    <p:sldId id="382" r:id="rId6"/>
    <p:sldId id="377" r:id="rId7"/>
    <p:sldId id="383" r:id="rId8"/>
    <p:sldId id="344" r:id="rId9"/>
    <p:sldId id="345" r:id="rId10"/>
    <p:sldId id="346" r:id="rId11"/>
    <p:sldId id="347" r:id="rId12"/>
    <p:sldId id="348" r:id="rId13"/>
    <p:sldId id="370" r:id="rId14"/>
    <p:sldId id="350" r:id="rId15"/>
    <p:sldId id="349" r:id="rId16"/>
    <p:sldId id="372" r:id="rId17"/>
    <p:sldId id="351" r:id="rId18"/>
    <p:sldId id="352" r:id="rId19"/>
    <p:sldId id="399" r:id="rId20"/>
    <p:sldId id="353" r:id="rId21"/>
    <p:sldId id="354" r:id="rId22"/>
    <p:sldId id="355" r:id="rId23"/>
    <p:sldId id="356" r:id="rId24"/>
    <p:sldId id="357" r:id="rId25"/>
    <p:sldId id="358" r:id="rId26"/>
    <p:sldId id="360" r:id="rId27"/>
    <p:sldId id="361" r:id="rId28"/>
    <p:sldId id="362" r:id="rId29"/>
    <p:sldId id="365" r:id="rId30"/>
    <p:sldId id="386" r:id="rId31"/>
    <p:sldId id="367" r:id="rId32"/>
    <p:sldId id="368" r:id="rId33"/>
    <p:sldId id="369" r:id="rId34"/>
    <p:sldId id="393" r:id="rId35"/>
    <p:sldId id="387" r:id="rId36"/>
    <p:sldId id="394" r:id="rId37"/>
    <p:sldId id="388" r:id="rId38"/>
    <p:sldId id="389" r:id="rId39"/>
    <p:sldId id="390" r:id="rId40"/>
    <p:sldId id="391" r:id="rId41"/>
    <p:sldId id="392" r:id="rId42"/>
    <p:sldId id="364" r:id="rId43"/>
    <p:sldId id="378" r:id="rId44"/>
    <p:sldId id="385" r:id="rId45"/>
    <p:sldId id="379" r:id="rId46"/>
    <p:sldId id="395" r:id="rId47"/>
    <p:sldId id="380" r:id="rId48"/>
    <p:sldId id="376" r:id="rId49"/>
    <p:sldId id="397" r:id="rId50"/>
    <p:sldId id="398" r:id="rId51"/>
    <p:sldId id="373" r:id="rId52"/>
    <p:sldId id="396" r:id="rId53"/>
    <p:sldId id="381" r:id="rId54"/>
    <p:sldId id="371"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FEE"/>
    <a:srgbClr val="ABFFE3"/>
    <a:srgbClr val="002C78"/>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9796" autoAdjust="0"/>
  </p:normalViewPr>
  <p:slideViewPr>
    <p:cSldViewPr>
      <p:cViewPr>
        <p:scale>
          <a:sx n="73" d="100"/>
          <a:sy n="73" d="100"/>
        </p:scale>
        <p:origin x="-1712" y="-80"/>
      </p:cViewPr>
      <p:guideLst>
        <p:guide orient="horz" pos="4269"/>
        <p:guide pos="340"/>
        <p:guide pos="19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tx>
            <c:strRef>
              <c:f>Лист1!$B$1</c:f>
              <c:strCache>
                <c:ptCount val="1"/>
                <c:pt idx="0">
                  <c:v>Ряд 1</c:v>
                </c:pt>
              </c:strCache>
            </c:strRef>
          </c:tx>
          <c:cat>
            <c:strRef>
              <c:f>Лист1!$A$2:$A$6</c:f>
              <c:strCache>
                <c:ptCount val="5"/>
                <c:pt idx="0">
                  <c:v>Handle and continue </c:v>
                </c:pt>
                <c:pt idx="1">
                  <c:v>Log exception</c:v>
                </c:pt>
                <c:pt idx="2">
                  <c:v>Rethrow original</c:v>
                </c:pt>
                <c:pt idx="3">
                  <c:v>Wrap and throw</c:v>
                </c:pt>
                <c:pt idx="4">
                  <c:v>Replace and throw</c:v>
                </c:pt>
              </c:strCache>
            </c:strRef>
          </c:cat>
          <c:val>
            <c:numRef>
              <c:f>Лист1!$B$2:$B$6</c:f>
              <c:numCache>
                <c:formatCode>General</c:formatCode>
                <c:ptCount val="5"/>
                <c:pt idx="0">
                  <c:v>70.0</c:v>
                </c:pt>
                <c:pt idx="1">
                  <c:v>90.0</c:v>
                </c:pt>
                <c:pt idx="2">
                  <c:v>40.0</c:v>
                </c:pt>
                <c:pt idx="3">
                  <c:v>60.0</c:v>
                </c:pt>
                <c:pt idx="4">
                  <c:v>20.0</c:v>
                </c:pt>
              </c:numCache>
            </c:numRef>
          </c:val>
        </c:ser>
        <c:dLbls>
          <c:showLegendKey val="0"/>
          <c:showVal val="0"/>
          <c:showCatName val="0"/>
          <c:showSerName val="0"/>
          <c:showPercent val="0"/>
          <c:showBubbleSize val="0"/>
        </c:dLbls>
        <c:axId val="-2144264728"/>
        <c:axId val="-2144272296"/>
      </c:radarChart>
      <c:catAx>
        <c:axId val="-2144264728"/>
        <c:scaling>
          <c:orientation val="minMax"/>
        </c:scaling>
        <c:delete val="0"/>
        <c:axPos val="b"/>
        <c:majorGridlines/>
        <c:numFmt formatCode="m\/d\/yyyy" sourceLinked="1"/>
        <c:majorTickMark val="out"/>
        <c:minorTickMark val="none"/>
        <c:tickLblPos val="nextTo"/>
        <c:txPr>
          <a:bodyPr/>
          <a:lstStyle/>
          <a:p>
            <a:pPr>
              <a:defRPr b="1"/>
            </a:pPr>
            <a:endParaRPr lang="en-US"/>
          </a:p>
        </c:txPr>
        <c:crossAx val="-2144272296"/>
        <c:crosses val="autoZero"/>
        <c:auto val="1"/>
        <c:lblAlgn val="ctr"/>
        <c:lblOffset val="100"/>
        <c:noMultiLvlLbl val="0"/>
      </c:catAx>
      <c:valAx>
        <c:axId val="-2144272296"/>
        <c:scaling>
          <c:orientation val="minMax"/>
        </c:scaling>
        <c:delete val="0"/>
        <c:axPos val="l"/>
        <c:majorGridlines/>
        <c:numFmt formatCode="General" sourceLinked="1"/>
        <c:majorTickMark val="cross"/>
        <c:minorTickMark val="none"/>
        <c:tickLblPos val="nextTo"/>
        <c:crossAx val="-21442647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19/07/15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49517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ru-RU" sz="1200" b="0" i="0" kern="1200" dirty="0" smtClean="0">
                <a:solidFill>
                  <a:schemeClr val="tx1"/>
                </a:solidFill>
                <a:latin typeface="+mn-lt"/>
                <a:ea typeface="+mn-ea"/>
                <a:cs typeface="+mn-cs"/>
              </a:rPr>
              <a:t>Далеко не всегда ошибки случаются по вине того, кто кодирует приложение. Иногда приложение генерирует ошибку из-за действий конечного пользователя, или же ошибка вызвана контекстом среды, в которой выполняется код. В любом случае вы всегда должны ожидать возникновения ошибок в своих приложениях и проводить кодирование в соответствии с этими ожиданиями.</a:t>
            </a:r>
          </a:p>
          <a:p>
            <a:pPr fontAlgn="base"/>
            <a:r>
              <a:rPr lang="ru-RU" sz="1200" b="0" i="0" kern="1200" dirty="0" smtClean="0">
                <a:solidFill>
                  <a:schemeClr val="tx1"/>
                </a:solidFill>
                <a:latin typeface="+mn-lt"/>
                <a:ea typeface="+mn-ea"/>
                <a:cs typeface="+mn-cs"/>
              </a:rPr>
              <a:t>В .NET Framework предусмотрена развитая система обработки ошибок. Механизм обработки ошибок С# позволяет закодировать пользовательскую обработку для каждого типа ошибочных условий, а также отделить код, потенциально порождающий ошибки, от кода, обрабатывающего их.</a:t>
            </a:r>
          </a:p>
          <a:p>
            <a:pPr fontAlgn="base"/>
            <a:r>
              <a:rPr lang="ru-RU" sz="1200" b="0" i="0" kern="1200" dirty="0" smtClean="0">
                <a:solidFill>
                  <a:schemeClr val="tx1"/>
                </a:solidFill>
                <a:latin typeface="+mn-lt"/>
                <a:ea typeface="+mn-ea"/>
                <a:cs typeface="+mn-cs"/>
              </a:rPr>
              <a:t>Что бы ни служило причиной проблем, в конечном итоге приложение начинает работать не так, как ожидается. Прежде чем переходить к рассмотрению структурированной обработки исключений, давайте сначала ознакомимся с тремя наиболее часто применяемыми для описания аномалий терминами:</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b="1" dirty="0" smtClean="0"/>
              <a:t>Программные ошибки (bugs) </a:t>
            </a:r>
            <a:r>
              <a:rPr lang="ru-RU" sz="1200" b="0" kern="1200" dirty="0" smtClean="0">
                <a:solidFill>
                  <a:schemeClr val="tx1"/>
                </a:solidFill>
                <a:effectLst/>
                <a:latin typeface="+mn-lt"/>
                <a:ea typeface="+mn-ea"/>
                <a:cs typeface="+mn-cs"/>
              </a:rPr>
              <a:t>Так обычно называются ошибки, которые допускает программист. Например, предположим, что приложение создается с помощью неуправляемого языка С++. Если динамически выделяемая память не освобождается, что чревато утечкой памяти, появляется программная ошибка.</a:t>
            </a:r>
          </a:p>
          <a:p>
            <a:pPr marL="0" marR="0" indent="0" algn="l" defTabSz="914400" rtl="0" eaLnBrk="0" fontAlgn="base" latinLnBrk="0" hangingPunct="0">
              <a:lnSpc>
                <a:spcPct val="100000"/>
              </a:lnSpc>
              <a:spcBef>
                <a:spcPct val="30000"/>
              </a:spcBef>
              <a:spcAft>
                <a:spcPct val="0"/>
              </a:spcAft>
              <a:buClrTx/>
              <a:buSzTx/>
              <a:buFontTx/>
              <a:buNone/>
              <a:tabLst/>
              <a:defRPr/>
            </a:pPr>
            <a:r>
              <a:rPr lang="ru-RU" b="1" dirty="0" smtClean="0"/>
              <a:t>Пользовательские ошибки (</a:t>
            </a:r>
            <a:r>
              <a:rPr lang="ru-RU" b="1" dirty="0" err="1" smtClean="0"/>
              <a:t>user</a:t>
            </a:r>
            <a:r>
              <a:rPr lang="ru-RU" b="1" dirty="0" smtClean="0"/>
              <a:t> </a:t>
            </a:r>
            <a:r>
              <a:rPr lang="ru-RU" b="1" dirty="0" err="1" smtClean="0"/>
              <a:t>errors</a:t>
            </a:r>
            <a:r>
              <a:rPr lang="ru-RU" b="1" dirty="0" smtClean="0"/>
              <a:t>) </a:t>
            </a:r>
            <a:r>
              <a:rPr lang="ru-RU" sz="1200" b="0" kern="1200" dirty="0" smtClean="0">
                <a:solidFill>
                  <a:schemeClr val="tx1"/>
                </a:solidFill>
                <a:effectLst/>
                <a:latin typeface="+mn-lt"/>
                <a:ea typeface="+mn-ea"/>
                <a:cs typeface="+mn-cs"/>
              </a:rPr>
              <a:t>В отличие от программных ошибок, пользовательские ошибки обычно возникают из-за тех, кто запускает приложение, а не тех, кто его создает. Например, ввод конечным пользователем в текстовом поле неправильно оформленной строки может привести к генерации ошибки подобного рода, если в коде не была предусмотрена возможность обработки некорректного ввода</a:t>
            </a:r>
          </a:p>
          <a:p>
            <a:pPr marL="0" marR="0" indent="0" algn="l" defTabSz="914400" rtl="0" eaLnBrk="0" fontAlgn="base" latinLnBrk="0" hangingPunct="0">
              <a:lnSpc>
                <a:spcPct val="100000"/>
              </a:lnSpc>
              <a:spcBef>
                <a:spcPct val="30000"/>
              </a:spcBef>
              <a:spcAft>
                <a:spcPct val="0"/>
              </a:spcAft>
              <a:buClrTx/>
              <a:buSzTx/>
              <a:buFontTx/>
              <a:buNone/>
              <a:tabLst/>
              <a:defRPr/>
            </a:pPr>
            <a:r>
              <a:rPr lang="ru-RU" b="1" dirty="0" smtClean="0"/>
              <a:t>Исключения (</a:t>
            </a:r>
            <a:r>
              <a:rPr lang="ru-RU" b="1" dirty="0" err="1" smtClean="0"/>
              <a:t>exceptions</a:t>
            </a:r>
            <a:r>
              <a:rPr lang="ru-RU" b="1" dirty="0" smtClean="0"/>
              <a:t>) </a:t>
            </a:r>
            <a:r>
              <a:rPr lang="ru-RU" sz="1200" b="0" kern="1200" dirty="0" smtClean="0">
                <a:solidFill>
                  <a:schemeClr val="tx1"/>
                </a:solidFill>
                <a:effectLst/>
                <a:latin typeface="+mn-lt"/>
                <a:ea typeface="+mn-ea"/>
                <a:cs typeface="+mn-cs"/>
              </a:rPr>
              <a:t>Исключениями, или исключительными ситуациями, обычно называются аномалии, которые могут возникать во время выполнения и которые трудно, а порой и вообще невозможно, предусмотреть во время программирования приложения. К числу таких возможных исключений относятся попытки подключения к базе данных, которой больше не существует, попытки открытия поврежденного файла или попытки установки связи с машиной, которая в текущий момент находится в автономном режиме. В каждом из этих случаев программист (и конечный пользователь) мало что может сделать с подобными "исключительными" обстоятельствами</a:t>
            </a:r>
          </a:p>
          <a:p>
            <a:pPr marL="0" marR="0" indent="0" algn="l" defTabSz="914400" rtl="0" eaLnBrk="0" fontAlgn="base" latinLnBrk="0" hangingPunct="0">
              <a:lnSpc>
                <a:spcPct val="100000"/>
              </a:lnSpc>
              <a:spcBef>
                <a:spcPct val="30000"/>
              </a:spcBef>
              <a:spcAft>
                <a:spcPct val="0"/>
              </a:spcAft>
              <a:buClrTx/>
              <a:buSzTx/>
              <a:buFontTx/>
              <a:buNone/>
              <a:tabLst/>
              <a:defRPr/>
            </a:pPr>
            <a:endParaRPr lang="ru-RU" sz="1200" b="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144811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http://habrahabr.ru/post/98638/</a:t>
            </a:r>
          </a:p>
          <a:p>
            <a:r>
              <a:rPr lang="en-US" dirty="0" smtClean="0"/>
              <a:t>http://habrahabr.ru/post/135242/</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44</a:t>
            </a:fld>
            <a:endParaRPr lang="en-US"/>
          </a:p>
        </p:txBody>
      </p:sp>
    </p:spTree>
    <p:extLst>
      <p:ext uri="{BB962C8B-B14F-4D97-AF65-F5344CB8AC3E}">
        <p14:creationId xmlns:p14="http://schemas.microsoft.com/office/powerpoint/2010/main" val="366501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48</a:t>
            </a:fld>
            <a:endParaRPr lang="en-US"/>
          </a:p>
        </p:txBody>
      </p:sp>
    </p:spTree>
    <p:extLst>
      <p:ext uri="{BB962C8B-B14F-4D97-AF65-F5344CB8AC3E}">
        <p14:creationId xmlns:p14="http://schemas.microsoft.com/office/powerpoint/2010/main" val="366501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49</a:t>
            </a:fld>
            <a:endParaRPr lang="en-US"/>
          </a:p>
        </p:txBody>
      </p:sp>
    </p:spTree>
    <p:extLst>
      <p:ext uri="{BB962C8B-B14F-4D97-AF65-F5344CB8AC3E}">
        <p14:creationId xmlns:p14="http://schemas.microsoft.com/office/powerpoint/2010/main" val="366501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habrahabr.ru</a:t>
            </a:r>
            <a:r>
              <a:rPr lang="en-US" smtClean="0"/>
              <a:t>/post/98638/</a:t>
            </a:r>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50</a:t>
            </a:fld>
            <a:endParaRPr lang="en-US"/>
          </a:p>
        </p:txBody>
      </p:sp>
    </p:spTree>
    <p:extLst>
      <p:ext uri="{BB962C8B-B14F-4D97-AF65-F5344CB8AC3E}">
        <p14:creationId xmlns:p14="http://schemas.microsoft.com/office/powerpoint/2010/main" val="347180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ru-RU" sz="1200" b="0" i="0" kern="1200" dirty="0" smtClean="0">
                <a:solidFill>
                  <a:schemeClr val="tx1"/>
                </a:solidFill>
                <a:latin typeface="+mn-lt"/>
                <a:ea typeface="+mn-ea"/>
                <a:cs typeface="+mn-cs"/>
              </a:rPr>
              <a:t>До появления .NET обработка ошибок в среде операционной системы Windows представляла собой весьма запутанную смесь технологий. Многие программисты включали собственную логику обработки ошибок в контекст интересующего приложения. Например, команда разработчиков могла определять набор числовых констант для представления известных сбойных ситуаций и затем применять эти константы в качестве возвращаемых значений методов.</a:t>
            </a:r>
          </a:p>
          <a:p>
            <a:pPr fontAlgn="base"/>
            <a:r>
              <a:rPr lang="ru-RU" sz="1200" b="0" i="0" kern="1200" dirty="0" smtClean="0">
                <a:solidFill>
                  <a:schemeClr val="tx1"/>
                </a:solidFill>
                <a:latin typeface="+mn-lt"/>
                <a:ea typeface="+mn-ea"/>
                <a:cs typeface="+mn-cs"/>
              </a:rPr>
              <a:t>Помимо приемов, изобретаемых самими разработчиками, в API-интерфейсе Windows определены сотни кодов ошибок с помощью #define и HRESULT, а также множество вариаций простых булевских значений (bool, BOOL, VARIANT BOOL и т.д.). Более того, многие разработчики СОМ-приложений на языке С++ (а также VB 6) явно или неявно применяют небольшой набор стандартных СОМ-интерфейсов (наподобие ISupportErrorlnfo. IErrorlnfo или ICreateErrorlnfо) для возврата СОМ-клиенту понятной информации об ошибках.</a:t>
            </a:r>
          </a:p>
          <a:p>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35</a:t>
            </a:fld>
            <a:endParaRPr lang="en-US"/>
          </a:p>
        </p:txBody>
      </p:sp>
    </p:spTree>
    <p:extLst>
      <p:ext uri="{BB962C8B-B14F-4D97-AF65-F5344CB8AC3E}">
        <p14:creationId xmlns:p14="http://schemas.microsoft.com/office/powerpoint/2010/main" val="320069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ru-RU" sz="1200" i="0" kern="1200" baseline="0" dirty="0" smtClean="0">
                <a:solidFill>
                  <a:schemeClr val="tx1"/>
                </a:solidFill>
                <a:latin typeface="+mn-lt"/>
                <a:ea typeface="+mn-ea"/>
                <a:cs typeface="+mn-cs"/>
              </a:rPr>
              <a:t>А теперь предположим, что тип PhoneBook был реализован чуть иначе. Пусть</a:t>
            </a:r>
            <a:r>
              <a:rPr lang="en-US" sz="1200" i="0" kern="1200" baseline="0" dirty="0" smtClean="0">
                <a:solidFill>
                  <a:schemeClr val="tx1"/>
                </a:solidFill>
                <a:latin typeface="+mn-lt"/>
                <a:ea typeface="+mn-ea"/>
                <a:cs typeface="+mn-cs"/>
              </a:rPr>
              <a:t> </a:t>
            </a:r>
            <a:r>
              <a:rPr lang="ru-RU" sz="1200" i="0" kern="1200" baseline="0" dirty="0" smtClean="0">
                <a:solidFill>
                  <a:schemeClr val="tx1"/>
                </a:solidFill>
                <a:latin typeface="+mn-lt"/>
                <a:ea typeface="+mn-ea"/>
                <a:cs typeface="+mn-cs"/>
              </a:rPr>
              <a:t>он поддерживает открытое свойство PhoneBookPathname, позволяющее пользователю задавать или получать имя и путь к файлу, в котором нужно искать номер</a:t>
            </a:r>
            <a:r>
              <a:rPr lang="en-US" sz="1200" i="0" kern="1200" baseline="0" dirty="0" smtClean="0">
                <a:solidFill>
                  <a:schemeClr val="tx1"/>
                </a:solidFill>
                <a:latin typeface="+mn-lt"/>
                <a:ea typeface="+mn-ea"/>
                <a:cs typeface="+mn-cs"/>
              </a:rPr>
              <a:t> </a:t>
            </a:r>
            <a:r>
              <a:rPr lang="ru-RU" sz="1200" i="0" kern="1200" baseline="0" dirty="0" smtClean="0">
                <a:solidFill>
                  <a:schemeClr val="tx1"/>
                </a:solidFill>
                <a:latin typeface="+mn-lt"/>
                <a:ea typeface="+mn-ea"/>
                <a:cs typeface="+mn-cs"/>
              </a:rPr>
              <a:t>телефона. Поскольку пользователь знает, что данные телефонного справочника</a:t>
            </a:r>
            <a:r>
              <a:rPr lang="en-US" sz="1200" i="0" kern="1200" baseline="0" dirty="0" smtClean="0">
                <a:solidFill>
                  <a:schemeClr val="tx1"/>
                </a:solidFill>
                <a:latin typeface="+mn-lt"/>
                <a:ea typeface="+mn-ea"/>
                <a:cs typeface="+mn-cs"/>
              </a:rPr>
              <a:t> </a:t>
            </a:r>
            <a:r>
              <a:rPr lang="ru-RU" sz="1200" i="0" kern="1200" baseline="0" dirty="0" smtClean="0">
                <a:solidFill>
                  <a:schemeClr val="tx1"/>
                </a:solidFill>
                <a:latin typeface="+mn-lt"/>
                <a:ea typeface="+mn-ea"/>
                <a:cs typeface="+mn-cs"/>
              </a:rPr>
              <a:t>берутся из файла, я модифицирую метод GetPhoneNumber так, чтобы он не перехватывал никакие исключения, а выпускал их за пределы метода. Заметьте: я меняю не параметры метода GetPhoneNumber, а степень его абстрагированности от</a:t>
            </a:r>
            <a:r>
              <a:rPr lang="en-US" sz="1200" i="0" kern="1200" baseline="0" dirty="0" smtClean="0">
                <a:solidFill>
                  <a:schemeClr val="tx1"/>
                </a:solidFill>
                <a:latin typeface="+mn-lt"/>
                <a:ea typeface="+mn-ea"/>
                <a:cs typeface="+mn-cs"/>
              </a:rPr>
              <a:t> </a:t>
            </a:r>
            <a:r>
              <a:rPr lang="ru-RU" sz="1200" i="0" kern="1200" baseline="0" dirty="0" smtClean="0">
                <a:solidFill>
                  <a:schemeClr val="tx1"/>
                </a:solidFill>
                <a:latin typeface="+mn-lt"/>
                <a:ea typeface="+mn-ea"/>
                <a:cs typeface="+mn-cs"/>
              </a:rPr>
              <a:t>пользователей типа PhoneBook. Теперь пользователи будут ожидать, что путь бу!дет предусмотрен контрактом </a:t>
            </a:r>
            <a:r>
              <a:rPr lang="en-US" sz="1200" i="0" kern="1200" baseline="0" dirty="0" err="1" smtClean="0">
                <a:solidFill>
                  <a:schemeClr val="tx1"/>
                </a:solidFill>
                <a:latin typeface="+mn-lt"/>
                <a:ea typeface="+mn-ea"/>
                <a:cs typeface="+mn-cs"/>
              </a:rPr>
              <a:t>PhoneBook</a:t>
            </a:r>
            <a:r>
              <a:rPr lang="en-US" sz="1200" i="0" kern="1200" baseline="0" dirty="0" smtClean="0">
                <a:solidFill>
                  <a:schemeClr val="tx1"/>
                </a:solidFill>
                <a:latin typeface="+mn-lt"/>
                <a:ea typeface="+mn-ea"/>
                <a:cs typeface="+mn-cs"/>
              </a:rPr>
              <a:t>.</a:t>
            </a:r>
          </a:p>
          <a:p>
            <a:endParaRPr lang="ru-RU" i="0"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Перехватывайте исключения там, где вы знаете, как их обработать. Не знаете – выпускайте.</a:t>
            </a:r>
          </a:p>
          <a:p>
            <a:r>
              <a:rPr lang="ru-RU" dirty="0" smtClean="0"/>
              <a:t>На уровне </a:t>
            </a:r>
            <a:r>
              <a:rPr lang="en-US" dirty="0" smtClean="0"/>
              <a:t>UI </a:t>
            </a:r>
            <a:r>
              <a:rPr lang="ru-RU" dirty="0" smtClean="0"/>
              <a:t>всегда перехватывайте все не отловленные исключения – не выводите пользователю подробные сообщения «что у вас упало».</a:t>
            </a:r>
          </a:p>
          <a:p>
            <a:r>
              <a:rPr lang="ru-RU" dirty="0" smtClean="0"/>
              <a:t>Не используйте исключения, если можно без этого обойтись.</a:t>
            </a:r>
          </a:p>
          <a:p>
            <a:pPr fontAlgn="auto">
              <a:spcBef>
                <a:spcPts val="0"/>
              </a:spcBef>
              <a:spcAft>
                <a:spcPts val="0"/>
              </a:spcAft>
              <a:defRPr/>
            </a:pPr>
            <a:r>
              <a:rPr lang="ru-RU" dirty="0" smtClean="0"/>
              <a:t>Пример 1. </a:t>
            </a:r>
          </a:p>
          <a:p>
            <a:pPr fontAlgn="auto">
              <a:spcBef>
                <a:spcPts val="0"/>
              </a:spcBef>
              <a:spcAft>
                <a:spcPts val="0"/>
              </a:spcAft>
              <a:defRPr/>
            </a:pPr>
            <a:r>
              <a:rPr lang="ru-RU" dirty="0" smtClean="0"/>
              <a:t>Открываем файл и читаем из него строки.  Пусть файл открыть не удалось (</a:t>
            </a:r>
            <a:r>
              <a:rPr lang="ru-RU" dirty="0" err="1" smtClean="0"/>
              <a:t>залочен</a:t>
            </a:r>
            <a:r>
              <a:rPr lang="ru-RU" dirty="0" smtClean="0"/>
              <a:t> админом, например). Надо оповестить пользователя и спросить у него, что делать дальше. Т.е., исключение обрабатывается явно на </a:t>
            </a:r>
            <a:r>
              <a:rPr lang="en-US" dirty="0" smtClean="0"/>
              <a:t>UI</a:t>
            </a:r>
            <a:r>
              <a:rPr lang="ru-RU" dirty="0" smtClean="0"/>
              <a:t>.</a:t>
            </a:r>
          </a:p>
          <a:p>
            <a:pPr marL="228600" indent="-228600" fontAlgn="auto">
              <a:spcBef>
                <a:spcPts val="0"/>
              </a:spcBef>
              <a:spcAft>
                <a:spcPts val="0"/>
              </a:spcAft>
              <a:defRPr/>
            </a:pPr>
            <a:endParaRPr lang="ru-RU" dirty="0" smtClean="0"/>
          </a:p>
          <a:p>
            <a:pPr marL="228600" indent="-228600" fontAlgn="auto">
              <a:spcBef>
                <a:spcPts val="0"/>
              </a:spcBef>
              <a:spcAft>
                <a:spcPts val="0"/>
              </a:spcAft>
              <a:defRPr/>
            </a:pPr>
            <a:r>
              <a:rPr lang="ru-RU" dirty="0" smtClean="0"/>
              <a:t>Пример 2. </a:t>
            </a:r>
          </a:p>
          <a:p>
            <a:pPr marL="228600" indent="-228600" fontAlgn="auto">
              <a:spcBef>
                <a:spcPts val="0"/>
              </a:spcBef>
              <a:spcAft>
                <a:spcPts val="0"/>
              </a:spcAft>
              <a:defRPr/>
            </a:pPr>
            <a:r>
              <a:rPr lang="ru-RU" dirty="0" smtClean="0"/>
              <a:t>Читаем данные с заведомо СБОЙНОГО диска (например, программа восстановления данных). При невозможности чтения данные надо заменять каким-либо шаблоном (например нулями). Эти сведения надо записать в лог, после чего можно продолжить работу. Т.е., </a:t>
            </a:r>
            <a:r>
              <a:rPr lang="en-US" dirty="0" smtClean="0"/>
              <a:t>DAL</a:t>
            </a:r>
            <a:r>
              <a:rPr lang="ru-RU" dirty="0" smtClean="0"/>
              <a:t> знает, что делать и он же за все отвечает, не выпуская сообщения наверх.</a:t>
            </a:r>
          </a:p>
          <a:p>
            <a:endParaRPr lang="ru-RU" dirty="0" smtClean="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39</a:t>
            </a:fld>
            <a:endParaRPr lang="en-US"/>
          </a:p>
        </p:txBody>
      </p:sp>
    </p:spTree>
    <p:extLst>
      <p:ext uri="{BB962C8B-B14F-4D97-AF65-F5344CB8AC3E}">
        <p14:creationId xmlns:p14="http://schemas.microsoft.com/office/powerpoint/2010/main" val="654487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228600" indent="-228600" algn="just">
              <a:buAutoNum type="arabicPeriod"/>
            </a:pPr>
            <a:r>
              <a:rPr lang="ru-RU" dirty="0" smtClean="0"/>
              <a:t>Основное преимущество исключений состоит в их способности сигнализировать об ошибке так, что ее нельзя </a:t>
            </a:r>
            <a:r>
              <a:rPr lang="ru-RU" dirty="0" err="1" smtClean="0"/>
              <a:t>проигнориропроигнорировать</a:t>
            </a:r>
            <a:r>
              <a:rPr lang="ru-RU" dirty="0" smtClean="0"/>
              <a:t> (</a:t>
            </a:r>
            <a:r>
              <a:rPr lang="ru-RU" dirty="0" err="1" smtClean="0"/>
              <a:t>Meyers</a:t>
            </a:r>
            <a:r>
              <a:rPr lang="ru-RU" dirty="0" smtClean="0"/>
              <a:t>, 1996). При других подходах к обработке ошибок есть вероятность, что сбойная ситуация останется незамеченной. Исключения устраняют такую</a:t>
            </a:r>
            <a:r>
              <a:rPr lang="en-US" dirty="0" smtClean="0"/>
              <a:t> </a:t>
            </a:r>
            <a:r>
              <a:rPr lang="ru-RU" dirty="0" smtClean="0"/>
              <a:t>возможность. </a:t>
            </a:r>
          </a:p>
          <a:p>
            <a:pPr marL="228600" indent="-228600" algn="just">
              <a:buAutoNum type="arabicPeriod"/>
            </a:pPr>
            <a:r>
              <a:rPr lang="ru-RU" dirty="0" smtClean="0"/>
              <a:t>Применение исключений должно быть зарезервировано только для действительно исключительных случаев — иначе говоря, для ситуаций, которые нельзя реализовать другими методами кодирования. Исключения используются в таких же обстоятельствах, как и утверждения: для событий, которые не просто редко происходят, а которые никогда не должны случаться. Исключения представляют собой компромисс между возможностью обработки непредвиденных ситуаций, с одной стороны, и повышением сложности — с другой. Исключения ухудшают инкапсуляцию, требуя от кода, вызывающего метод, знать, какие исключения могут быть сгенерированы внутри него. Это усложняет код, что противоречит Главному Техническому Императиву ПО (см. главу 5), суть которого в снижении сложности. </a:t>
            </a:r>
          </a:p>
          <a:p>
            <a:pPr marL="228600" indent="-228600" algn="just">
              <a:buAutoNum type="arabicPeriod"/>
            </a:pPr>
            <a:r>
              <a:rPr lang="ru-RU" dirty="0" smtClean="0"/>
              <a:t>Если ошибка может быть обработана локально, там ее и обрабатывайте. Не генерируйте в коде </a:t>
            </a:r>
            <a:r>
              <a:rPr lang="ru-RU" dirty="0" err="1" smtClean="0"/>
              <a:t>неперехватываемое</a:t>
            </a:r>
            <a:r>
              <a:rPr lang="ru-RU" dirty="0" smtClean="0"/>
              <a:t> исключение, если ошибка может быть исправлена на месте.</a:t>
            </a:r>
          </a:p>
          <a:p>
            <a:pPr marL="228600" indent="-228600" algn="just">
              <a:buAutoNum type="arabicPeriod"/>
            </a:pPr>
            <a:r>
              <a:rPr lang="ru-RU" dirty="0" smtClean="0"/>
              <a:t>Правила обработки исключений очень быстро усложняются, когда исключения генерируются в конструкторах и деструкторах. Так, в C++ деструктор не вызывается, пока объект не создан полностью. Это значит, что, если код в конструкторе сгенерировал исключение, деструктор вызван не будет, что приведет к возможной утечке ресурсов (</a:t>
            </a:r>
            <a:r>
              <a:rPr lang="ru-RU" dirty="0" err="1" smtClean="0"/>
              <a:t>Meyers</a:t>
            </a:r>
            <a:r>
              <a:rPr lang="ru-RU" dirty="0" smtClean="0"/>
              <a:t>, 1996; </a:t>
            </a:r>
            <a:r>
              <a:rPr lang="ru-RU" dirty="0" err="1" smtClean="0"/>
              <a:t>Stroustrup</a:t>
            </a:r>
            <a:r>
              <a:rPr lang="ru-RU" dirty="0" smtClean="0"/>
              <a:t>, 1997). Аналогичные замысловатые правила относятся и к исключениям внутри деструкторов. Приверженцы языка могут сказать, что запомнить эти правила очень легко. Но все же программисты — простые смертные, у них могут возникнуть трудности с запоминанием правил. Наилучшая программистская практика — избегать излишней сложности, которая создается при написании такого кода.</a:t>
            </a:r>
          </a:p>
          <a:p>
            <a:pPr marL="228600" indent="-228600" algn="just">
              <a:buAutoNum type="arabicPeriod"/>
            </a:pPr>
            <a:r>
              <a:rPr lang="ru-RU" dirty="0" smtClean="0"/>
              <a:t>Интерфейс метода и класса должен представлять собой целостную абстракцию. Генерируемые исключения — такая же часть интерфейса, как и специальные типы данных. </a:t>
            </a:r>
          </a:p>
          <a:p>
            <a:pPr marL="228600" indent="-228600" algn="just">
              <a:buAutoNum type="arabicPeriod"/>
            </a:pPr>
            <a:r>
              <a:rPr lang="ru-RU" dirty="0" smtClean="0"/>
              <a:t>Каждое исключение возникает при определенных обстоятельствах, обнаруженных кодом в момент генерации этого исключения. Эти сведения недоступны тому, кто читает сообщение об исключении. Убедитесь, что это сообщение содержит достаточно информации для понимания причины генерации исключения. Например, если причиной был неправильный индекс элемента массива, включите в описание верхнюю и нижнюю границы массива и некорректное значение индекса. </a:t>
            </a:r>
          </a:p>
          <a:p>
            <a:pPr marL="228600" indent="-228600" algn="just">
              <a:buAutoNum type="arabicPeriod"/>
            </a:pPr>
            <a:r>
              <a:rPr lang="ru-RU" dirty="0" smtClean="0"/>
              <a:t>Иногда возникает искушение оставить без внимания исключение, которое вы не знаете, как обработать. Такой подход говорит о том, что либо код внутри блока try генерирует исключение без причины, либо код в блоке catch не обрабатывает возможную исключительную ситуацию. Выясните, в чем суть проблемы, и исправьте блоки try или catch. Изредка можно столкнуться с ситуацией, когда исключение более низкого уровня не соответствует уровню абстракции вызывающего метода. В этом случае хотя бы задокументируйте, почему блок catch должен быть пустым. Это можно сделать в комментариях или записав сообщение в файл журнала.</a:t>
            </a:r>
          </a:p>
          <a:p>
            <a:pPr marL="228600" indent="-228600" algn="just">
              <a:buAutoNum type="arabicPeriod"/>
            </a:pPr>
            <a:r>
              <a:rPr lang="ru-RU" dirty="0" smtClean="0"/>
              <a:t>Выясните, какие исключения генерирует используемая библиотека Если вы работаете с языком, не требующим, чтобы метод или класс объявляли возможные исключения, убедитесь, что вам известно, какие исключения могут возникнуть в коде используемых библиотек. </a:t>
            </a:r>
            <a:r>
              <a:rPr lang="ru-RU" dirty="0" err="1" smtClean="0"/>
              <a:t>Неперехваченное</a:t>
            </a:r>
            <a:r>
              <a:rPr lang="ru-RU" dirty="0" smtClean="0"/>
              <a:t> исключение из библиотеки приведет к аварийному завершению программы так же легко, как и исключение, сгенерированное в вашем коде. Если библиотечные исключения не документированы, создайте код-прототип и протестируйте библиотеки, чтобы их выявить. </a:t>
            </a:r>
          </a:p>
          <a:p>
            <a:pPr marL="228600" indent="-228600" algn="just">
              <a:buAutoNum type="arabicPeriod"/>
            </a:pPr>
            <a:r>
              <a:rPr lang="ru-RU" dirty="0" smtClean="0"/>
              <a:t> Рассмотрите вопрос о централизованном выводе информации об исключениях Поддержание целостности в обработке исключений обеспечивает</a:t>
            </a:r>
          </a:p>
          <a:p>
            <a:pPr marL="228600" indent="-228600" algn="just">
              <a:buAutoNum type="arabicPeriod"/>
            </a:pPr>
            <a:r>
              <a:rPr lang="ru-RU" dirty="0" smtClean="0"/>
              <a:t> централизованный генератор сообщений об исключениях. Он содержит базу знаний о том, какие это исключения, как каждое из них должно быть обработано, каков формат их сообщений и т. п. </a:t>
            </a:r>
          </a:p>
          <a:p>
            <a:pPr marL="228600" indent="-228600" algn="just">
              <a:buAutoNum type="arabicPeriod"/>
            </a:pPr>
            <a:r>
              <a:rPr lang="ru-RU" dirty="0" smtClean="0"/>
              <a:t>Подумайте о создании собственного класса исключений, который может служить базовым классом для всех исключений, возникающих в вашем проекте. Это поможет централизовать и стандартизовать регистрацию, обработку и другие действия с ошибками. </a:t>
            </a:r>
          </a:p>
          <a:p>
            <a:pPr marL="228600" indent="-228600" algn="just">
              <a:buAutoNum type="arabicPeriod"/>
            </a:pPr>
            <a:r>
              <a:rPr lang="ru-RU" dirty="0" smtClean="0"/>
              <a:t>Рассмотрите альтернативы исключениям Некоторые языки поддерживают исключения 5-10 лет и более. Однако до сих нет общепринятых правил их безопасного использования. Некоторые программисты применяют исключения для обработки ошибок только потому, что их язык программирования предоставляет такой механизм. Вам всегда следует принимать во внимание все возможные методы обработки ошибок: локальную обработку ошибок, возврат кода ошибки, запись отладочной информации в файл, прекращение работы системы и др. Обрабатывать ошибки с помощью исключений только потому, что это позволяет язык, — классический пример программирования на языке, а не с использованием языка (см. разделы 4.3 и 34.4). И напоследок подумайте, действительно ли вашей программе необходимо обрабатывать исключения. Точка. Как заметил Бьерн Страуструп, иногда лучшей реакцией на серьезную ошибку периода выполнения будет освобождение всех ресурсов и прекращение работы. Пусть пользователь перезапустит программу с надлежащими входными данными (</a:t>
            </a:r>
            <a:r>
              <a:rPr lang="ru-RU" dirty="0" err="1" smtClean="0"/>
              <a:t>Stroustrup</a:t>
            </a:r>
            <a:r>
              <a:rPr lang="ru-RU" dirty="0" smtClean="0"/>
              <a:t>, 1997). </a:t>
            </a:r>
          </a:p>
          <a:p>
            <a:pPr marL="228600" indent="-228600" algn="just">
              <a:buAutoNum type="arabicPeriod"/>
            </a:pPr>
            <a:endParaRPr lang="ru-RU" dirty="0" smtClean="0"/>
          </a:p>
          <a:p>
            <a:pPr marL="228600" indent="-228600" algn="just">
              <a:buAutoNum type="arabicPeriod"/>
            </a:pPr>
            <a:endParaRPr lang="ru-RU" dirty="0" smtClean="0"/>
          </a:p>
          <a:p>
            <a:pPr marL="228600" indent="-228600" algn="just">
              <a:buAutoNum type="arabicPeriod"/>
            </a:pPr>
            <a:endParaRPr lang="ru-RU" dirty="0" smtClean="0"/>
          </a:p>
          <a:p>
            <a:pPr marL="228600" indent="-228600" algn="just">
              <a:buAutoNum type="arabicPeriod"/>
            </a:pPr>
            <a:endParaRPr lang="ru-RU" dirty="0" smtClean="0"/>
          </a:p>
          <a:p>
            <a:pPr marL="228600" indent="-228600" algn="just">
              <a:buAutoNum type="arabicPeriod"/>
            </a:pPr>
            <a:endParaRPr lang="ru-RU" dirty="0" smtClean="0"/>
          </a:p>
          <a:p>
            <a:pPr marL="228600" indent="-228600" algn="just">
              <a:buAutoNum type="arabicPeriod"/>
            </a:pPr>
            <a:endParaRPr lang="ru-RU" dirty="0" smtClean="0"/>
          </a:p>
          <a:p>
            <a:pPr marL="228600" indent="-228600" algn="just">
              <a:buAutoNum type="arabicPeriod"/>
            </a:pP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40</a:t>
            </a:fld>
            <a:endParaRPr lang="en-US"/>
          </a:p>
        </p:txBody>
      </p:sp>
    </p:spTree>
    <p:extLst>
      <p:ext uri="{BB962C8B-B14F-4D97-AF65-F5344CB8AC3E}">
        <p14:creationId xmlns:p14="http://schemas.microsoft.com/office/powerpoint/2010/main" val="394144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err="1" smtClean="0">
                <a:solidFill>
                  <a:schemeClr val="tx1"/>
                </a:solidFill>
                <a:effectLst/>
                <a:latin typeface="+mn-lt"/>
                <a:ea typeface="+mn-ea"/>
                <a:cs typeface="+mn-cs"/>
              </a:rPr>
              <a:t>Журналирование</a:t>
            </a:r>
            <a:r>
              <a:rPr lang="ru-RU" sz="1200" b="0" i="0" u="none" strike="noStrike" kern="1200" baseline="0" dirty="0" smtClean="0">
                <a:solidFill>
                  <a:schemeClr val="tx1"/>
                </a:solidFill>
                <a:effectLst/>
                <a:latin typeface="+mn-lt"/>
                <a:ea typeface="+mn-ea"/>
                <a:cs typeface="+mn-cs"/>
              </a:rPr>
              <a:t> и </a:t>
            </a:r>
            <a:r>
              <a:rPr lang="ru-RU" sz="1200" b="0" i="0" u="none" strike="noStrike" kern="1200" baseline="0" dirty="0" err="1" smtClean="0">
                <a:solidFill>
                  <a:schemeClr val="tx1"/>
                </a:solidFill>
                <a:effectLst/>
                <a:latin typeface="+mn-lt"/>
                <a:ea typeface="+mn-ea"/>
                <a:cs typeface="+mn-cs"/>
              </a:rPr>
              <a:t>логгирование</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процесс</a:t>
            </a:r>
            <a:r>
              <a:rPr lang="ru-RU" sz="1200" b="0" i="0" kern="1200" dirty="0" smtClean="0">
                <a:solidFill>
                  <a:schemeClr val="tx1"/>
                </a:solidFill>
                <a:effectLst/>
                <a:latin typeface="+mn-lt"/>
                <a:ea typeface="+mn-ea"/>
                <a:cs typeface="+mn-cs"/>
              </a:rPr>
              <a:t> записи </a:t>
            </a:r>
            <a:r>
              <a:rPr lang="ru-RU" sz="1200" b="0" i="0" u="none" strike="noStrike" kern="1200" dirty="0" smtClean="0">
                <a:solidFill>
                  <a:schemeClr val="tx1"/>
                </a:solidFill>
                <a:effectLst/>
                <a:latin typeface="+mn-lt"/>
                <a:ea typeface="+mn-ea"/>
                <a:cs typeface="+mn-cs"/>
              </a:rPr>
              <a:t>информации</a:t>
            </a:r>
            <a:r>
              <a:rPr lang="ru-RU" sz="1200" b="0" i="0" kern="1200" dirty="0" smtClean="0">
                <a:solidFill>
                  <a:schemeClr val="tx1"/>
                </a:solidFill>
                <a:effectLst/>
                <a:latin typeface="+mn-lt"/>
                <a:ea typeface="+mn-ea"/>
                <a:cs typeface="+mn-cs"/>
              </a:rPr>
              <a:t> о происходящих с каким-то </a:t>
            </a:r>
            <a:r>
              <a:rPr lang="ru-RU" sz="1200" b="0" i="0" u="none" strike="noStrike" kern="1200" dirty="0" smtClean="0">
                <a:solidFill>
                  <a:schemeClr val="tx1"/>
                </a:solidFill>
                <a:effectLst/>
                <a:latin typeface="+mn-lt"/>
                <a:ea typeface="+mn-ea"/>
                <a:cs typeface="+mn-cs"/>
              </a:rPr>
              <a:t>объектом</a:t>
            </a:r>
            <a:r>
              <a:rPr lang="ru-RU" sz="1200" b="0" i="0" kern="1200" dirty="0" smtClean="0">
                <a:solidFill>
                  <a:schemeClr val="tx1"/>
                </a:solidFill>
                <a:effectLst/>
                <a:latin typeface="+mn-lt"/>
                <a:ea typeface="+mn-ea"/>
                <a:cs typeface="+mn-cs"/>
              </a:rPr>
              <a:t> (или в рамках какого-то процесса) событиях в </a:t>
            </a:r>
            <a:r>
              <a:rPr lang="ru-RU" sz="1200" b="0" i="0" u="none" strike="noStrike" kern="1200" dirty="0" smtClean="0">
                <a:solidFill>
                  <a:schemeClr val="tx1"/>
                </a:solidFill>
                <a:effectLst/>
                <a:latin typeface="+mn-lt"/>
                <a:ea typeface="+mn-ea"/>
                <a:cs typeface="+mn-cs"/>
              </a:rPr>
              <a:t>журнал</a:t>
            </a:r>
            <a:r>
              <a:rPr lang="ru-RU" sz="1200" b="0" i="0" kern="1200" dirty="0" smtClean="0">
                <a:solidFill>
                  <a:schemeClr val="tx1"/>
                </a:solidFill>
                <a:effectLst/>
                <a:latin typeface="+mn-lt"/>
                <a:ea typeface="+mn-ea"/>
                <a:cs typeface="+mn-cs"/>
              </a:rPr>
              <a:t> (например, в </a:t>
            </a:r>
            <a:r>
              <a:rPr lang="ru-RU" sz="1200" b="0" i="0" u="none" strike="noStrike" kern="1200" dirty="0" smtClean="0">
                <a:solidFill>
                  <a:schemeClr val="tx1"/>
                </a:solidFill>
                <a:effectLst/>
                <a:latin typeface="+mn-lt"/>
                <a:ea typeface="+mn-ea"/>
                <a:cs typeface="+mn-cs"/>
              </a:rPr>
              <a:t>файл</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42</a:t>
            </a:fld>
            <a:endParaRPr lang="en-US"/>
          </a:p>
        </p:txBody>
      </p:sp>
    </p:spTree>
    <p:extLst>
      <p:ext uri="{BB962C8B-B14F-4D97-AF65-F5344CB8AC3E}">
        <p14:creationId xmlns:p14="http://schemas.microsoft.com/office/powerpoint/2010/main" val="146201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http://habrahabr.ru/post/98638/</a:t>
            </a:r>
          </a:p>
          <a:p>
            <a:r>
              <a:rPr lang="en-US" dirty="0" smtClean="0"/>
              <a:t>http://habrahabr.ru/post/135242/</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43</a:t>
            </a:fld>
            <a:endParaRPr lang="en-US"/>
          </a:p>
        </p:txBody>
      </p:sp>
    </p:spTree>
    <p:extLst>
      <p:ext uri="{BB962C8B-B14F-4D97-AF65-F5344CB8AC3E}">
        <p14:creationId xmlns:p14="http://schemas.microsoft.com/office/powerpoint/2010/main" val="366501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35190" y="1777972"/>
            <a:ext cx="6285010"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26953" y="179343"/>
            <a:ext cx="4198996" cy="365130"/>
          </a:xfrm>
          <a:prstGeom prst="rect">
            <a:avLst/>
          </a:prstGeo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4645025" y="179388"/>
            <a:ext cx="4235450"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63525" y="836613"/>
            <a:ext cx="8616950" cy="5184775"/>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6945345" y="6496092"/>
            <a:ext cx="1935189"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952" y="179343"/>
            <a:ext cx="8726607" cy="365130"/>
          </a:xfrm>
        </p:spPr>
        <p:txBody>
          <a:bodyPr anchor="t">
            <a:noAutofit/>
          </a:bodyPr>
          <a:lstStyle>
            <a:lvl1pPr algn="l">
              <a:tabLst>
                <a:tab pos="8229600" algn="r"/>
              </a:tabLst>
              <a:defRPr sz="1800" b="1">
                <a:solidFill>
                  <a:srgbClr val="21438F"/>
                </a:solidFill>
                <a:latin typeface="Helvetica LT Std"/>
              </a:defRPr>
            </a:lvl1pPr>
          </a:lstStyle>
          <a:p>
            <a:r>
              <a:rPr lang="en-US" dirty="0" smtClean="0"/>
              <a:t>Click to edit Master title style</a:t>
            </a:r>
            <a:endParaRPr lang="en-US" dirty="0"/>
          </a:p>
        </p:txBody>
      </p:sp>
      <p:sp>
        <p:nvSpPr>
          <p:cNvPr id="9" name="TextBox 8"/>
          <p:cNvSpPr txBox="1"/>
          <p:nvPr userDrawn="1"/>
        </p:nvSpPr>
        <p:spPr>
          <a:xfrm>
            <a:off x="6945345" y="6496092"/>
            <a:ext cx="1935189" cy="276999"/>
          </a:xfrm>
          <a:prstGeom prst="rect">
            <a:avLst/>
          </a:prstGeom>
          <a:noFill/>
        </p:spPr>
        <p:txBody>
          <a:bodyPr wrap="square" rtlCol="0">
            <a:spAutoFit/>
          </a:bodyPr>
          <a:lstStyle/>
          <a:p>
            <a:pPr algn="r">
              <a:defRPr/>
            </a:pPr>
            <a:fld id="{8AE9712F-231D-46BD-8215-5B9AC8D83DFF}" type="slidenum">
              <a:rPr lang="en-US" sz="1200" b="1" kern="1200" smtClean="0">
                <a:solidFill>
                  <a:srgbClr val="2750AB"/>
                </a:solidFill>
                <a:latin typeface="+mn-lt"/>
                <a:ea typeface="+mn-ea"/>
                <a:cs typeface="+mn-cs"/>
              </a:rPr>
              <a:pPr algn="r">
                <a:defRPr/>
              </a:pPr>
              <a:t>‹#›</a:t>
            </a:fld>
            <a:endParaRPr lang="en-US" sz="1200" b="1" kern="1200" dirty="0">
              <a:solidFill>
                <a:srgbClr val="2750AB"/>
              </a:solidFill>
              <a:latin typeface="+mn-lt"/>
              <a:ea typeface="+mn-ea"/>
              <a:cs typeface="+mn-cs"/>
            </a:endParaRPr>
          </a:p>
        </p:txBody>
      </p:sp>
      <p:sp>
        <p:nvSpPr>
          <p:cNvPr id="7" name="Content Placeholder 6"/>
          <p:cNvSpPr>
            <a:spLocks noGrp="1"/>
          </p:cNvSpPr>
          <p:nvPr>
            <p:ph sz="quarter" idx="10"/>
          </p:nvPr>
        </p:nvSpPr>
        <p:spPr>
          <a:xfrm>
            <a:off x="304800" y="762000"/>
            <a:ext cx="8610600" cy="5334000"/>
          </a:xfrm>
        </p:spPr>
        <p:txBody>
          <a:bodyPr/>
          <a:lstStyle>
            <a:lvl1pPr>
              <a:buFont typeface="Wingdings" pitchFamily="2" charset="2"/>
              <a:buChar char="§"/>
              <a:defRPr sz="1800">
                <a:latin typeface="Helvetica LT Std"/>
              </a:defRPr>
            </a:lvl1pPr>
            <a:lvl2pPr>
              <a:defRPr sz="1800">
                <a:latin typeface="Helvetica LT Std"/>
              </a:defRPr>
            </a:lvl2pPr>
            <a:lvl3pPr>
              <a:defRPr sz="1600">
                <a:latin typeface="Helvetica LT Std"/>
              </a:defRPr>
            </a:lvl3pPr>
            <a:lvl4pPr>
              <a:defRPr sz="1400">
                <a:latin typeface="Helvetica LT Std"/>
              </a:defRPr>
            </a:lvl4pPr>
            <a:lvl5pPr>
              <a:defRPr sz="1400">
                <a:latin typeface="Helvetica LT St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38151" y="2176485"/>
            <a:ext cx="4876800" cy="1222375"/>
          </a:xfrm>
        </p:spPr>
        <p:txBody>
          <a:bodyPr/>
          <a:lstStyle>
            <a:lvl1pPr algn="l">
              <a:defRPr sz="40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2947387" y="3425419"/>
            <a:ext cx="5750582"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126594049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2955925" y="6356350"/>
            <a:ext cx="2895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dirty="0" smtClean="0"/>
              <a:t>2011 © EPAM Systems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nlog-project.org/" TargetMode="External"/><Relationship Id="rId4" Type="http://schemas.openxmlformats.org/officeDocument/2006/relationships/hyperlink" Target="http://www.codeproject.com/"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371600"/>
            <a:ext cx="6477000" cy="2438400"/>
          </a:xfrm>
        </p:spPr>
        <p:txBody>
          <a:bodyPr/>
          <a:lstStyle/>
          <a:p>
            <a:r>
              <a:rPr lang="ru-RU" sz="4000" smtClean="0"/>
              <a:t>Обработка </a:t>
            </a:r>
            <a:r>
              <a:rPr lang="ru-RU" sz="4000" dirty="0" smtClean="0"/>
              <a:t>исключений</a:t>
            </a:r>
            <a:endParaRPr lang="en-US" sz="4000" dirty="0">
              <a:latin typeface="Helvetica LT Std"/>
            </a:endParaRPr>
          </a:p>
        </p:txBody>
      </p:sp>
      <p:sp>
        <p:nvSpPr>
          <p:cNvPr id="5" name="Content Placeholder 5"/>
          <p:cNvSpPr txBox="1">
            <a:spLocks/>
          </p:cNvSpPr>
          <p:nvPr/>
        </p:nvSpPr>
        <p:spPr>
          <a:xfrm>
            <a:off x="2895600" y="3536923"/>
            <a:ext cx="5562600" cy="1568477"/>
          </a:xfrm>
          <a:prstGeom prst="rect">
            <a:avLst/>
          </a:prstGeom>
        </p:spPr>
        <p:txBody>
          <a:bodyPr>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smtClean="0"/>
              <a:t>БГУ, ММФ, кафедра веб-технологий и компьютерного моделирования</a:t>
            </a:r>
          </a:p>
          <a:p>
            <a:pPr marL="0" indent="0">
              <a:buNone/>
            </a:pPr>
            <a:r>
              <a:rPr lang="ru-RU" sz="2000" dirty="0" smtClean="0"/>
              <a:t>Автор: Кравчук Анжелика Ивановна</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try/catch</a:t>
            </a:r>
            <a:endParaRPr lang="ru-RU"/>
          </a:p>
        </p:txBody>
      </p:sp>
      <p:sp>
        <p:nvSpPr>
          <p:cNvPr id="4" name="Flowchart: Document 3"/>
          <p:cNvSpPr/>
          <p:nvPr/>
        </p:nvSpPr>
        <p:spPr bwMode="auto">
          <a:xfrm>
            <a:off x="457200" y="914400"/>
            <a:ext cx="7543800" cy="4800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arn-CL" sz="1600" dirty="0">
                <a:latin typeface="Consolas" pitchFamily="49" charset="0"/>
                <a:cs typeface="Consolas" pitchFamily="49" charset="0"/>
              </a:rPr>
              <a:t>StreamReader reader = null;</a:t>
            </a:r>
          </a:p>
          <a:p>
            <a:r>
              <a:rPr lang="arn-CL" sz="1600" dirty="0">
                <a:latin typeface="Consolas" pitchFamily="49" charset="0"/>
                <a:cs typeface="Consolas" pitchFamily="49" charset="0"/>
              </a:rPr>
              <a:t>try</a:t>
            </a:r>
          </a:p>
          <a:p>
            <a:r>
              <a:rPr lang="arn-CL" sz="1600" dirty="0">
                <a:latin typeface="Consolas" pitchFamily="49" charset="0"/>
                <a:cs typeface="Consolas" pitchFamily="49" charset="0"/>
              </a:rPr>
              <a:t>{</a:t>
            </a:r>
          </a:p>
          <a:p>
            <a:r>
              <a:rPr lang="arn-CL" sz="1600" dirty="0">
                <a:latin typeface="Consolas" pitchFamily="49" charset="0"/>
                <a:cs typeface="Consolas" pitchFamily="49" charset="0"/>
              </a:rPr>
              <a:t>    string fileName = GetFileName();</a:t>
            </a:r>
          </a:p>
          <a:p>
            <a:r>
              <a:rPr lang="arn-CL" sz="1600" dirty="0">
                <a:latin typeface="Consolas" pitchFamily="49" charset="0"/>
                <a:cs typeface="Consolas" pitchFamily="49" charset="0"/>
              </a:rPr>
              <a:t>    reader = new StreamReader(fileName);</a:t>
            </a:r>
          </a:p>
          <a:p>
            <a:r>
              <a:rPr lang="arn-CL" sz="1600" dirty="0">
                <a:latin typeface="Consolas" pitchFamily="49" charset="0"/>
                <a:cs typeface="Consolas" pitchFamily="49" charset="0"/>
              </a:rPr>
              <a:t>    string savedData = reader.ReadToEnd();</a:t>
            </a:r>
          </a:p>
          <a:p>
            <a:r>
              <a:rPr lang="arn-CL" sz="1600" dirty="0">
                <a:latin typeface="Consolas" pitchFamily="49" charset="0"/>
                <a:cs typeface="Consolas" pitchFamily="49" charset="0"/>
              </a:rPr>
              <a:t>}</a:t>
            </a:r>
          </a:p>
          <a:p>
            <a:r>
              <a:rPr lang="arn-CL" sz="1600" dirty="0">
                <a:latin typeface="Consolas" pitchFamily="49" charset="0"/>
                <a:cs typeface="Consolas" pitchFamily="49" charset="0"/>
              </a:rPr>
              <a:t>catch (IOException ioex)</a:t>
            </a:r>
          </a:p>
          <a:p>
            <a:r>
              <a:rPr lang="arn-CL" sz="1600" dirty="0">
                <a:latin typeface="Consolas" pitchFamily="49" charset="0"/>
                <a:cs typeface="Consolas" pitchFamily="49" charset="0"/>
              </a:rPr>
              <a:t>{</a:t>
            </a:r>
          </a:p>
          <a:p>
            <a:r>
              <a:rPr lang="arn-CL" sz="1600" dirty="0">
                <a:latin typeface="Consolas" pitchFamily="49" charset="0"/>
                <a:cs typeface="Consolas" pitchFamily="49" charset="0"/>
              </a:rPr>
              <a:t>    // Handle the IO exception.</a:t>
            </a:r>
          </a:p>
          <a:p>
            <a:r>
              <a:rPr lang="arn-CL" sz="1600" dirty="0">
                <a:latin typeface="Consolas" pitchFamily="49" charset="0"/>
                <a:cs typeface="Consolas" pitchFamily="49" charset="0"/>
              </a:rPr>
              <a:t>}</a:t>
            </a:r>
          </a:p>
          <a:p>
            <a:r>
              <a:rPr lang="arn-CL" sz="1600" dirty="0">
                <a:latin typeface="Consolas" pitchFamily="49" charset="0"/>
                <a:cs typeface="Consolas" pitchFamily="49" charset="0"/>
              </a:rPr>
              <a:t>catch (Exception ex)</a:t>
            </a:r>
          </a:p>
          <a:p>
            <a:r>
              <a:rPr lang="arn-CL" sz="1600" dirty="0">
                <a:latin typeface="Consolas" pitchFamily="49" charset="0"/>
                <a:cs typeface="Consolas" pitchFamily="49" charset="0"/>
              </a:rPr>
              <a:t>{</a:t>
            </a:r>
          </a:p>
          <a:p>
            <a:r>
              <a:rPr lang="arn-CL" sz="1600" dirty="0">
                <a:latin typeface="Consolas" pitchFamily="49" charset="0"/>
                <a:cs typeface="Consolas" pitchFamily="49" charset="0"/>
              </a:rPr>
              <a:t>    // Handle all other types of exceptions.</a:t>
            </a:r>
          </a:p>
          <a:p>
            <a:r>
              <a:rPr lang="arn-CL" sz="1600" dirty="0">
                <a:latin typeface="Consolas" pitchFamily="49" charset="0"/>
                <a:cs typeface="Consolas" pitchFamily="49" charset="0"/>
              </a:rPr>
              <a:t>}</a:t>
            </a:r>
          </a:p>
        </p:txBody>
      </p:sp>
    </p:spTree>
    <p:extLst>
      <p:ext uri="{BB962C8B-B14F-4D97-AF65-F5344CB8AC3E}">
        <p14:creationId xmlns:p14="http://schemas.microsoft.com/office/powerpoint/2010/main" val="2879416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try/catch</a:t>
            </a:r>
            <a:endParaRPr lang="ru-RU"/>
          </a:p>
        </p:txBody>
      </p:sp>
      <p:sp>
        <p:nvSpPr>
          <p:cNvPr id="4" name="Flowchart: Document 3"/>
          <p:cNvSpPr/>
          <p:nvPr/>
        </p:nvSpPr>
        <p:spPr bwMode="auto">
          <a:xfrm>
            <a:off x="304800" y="762000"/>
            <a:ext cx="7543800" cy="5410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endParaRPr lang="ru-RU" sz="1400" dirty="0" smtClean="0">
              <a:latin typeface="Consolas" pitchFamily="49" charset="0"/>
              <a:cs typeface="Consolas" pitchFamily="49" charset="0"/>
            </a:endParaRPr>
          </a:p>
          <a:p>
            <a:r>
              <a:rPr lang="ru-RU" sz="1400" dirty="0" smtClean="0">
                <a:latin typeface="Consolas" pitchFamily="49" charset="0"/>
                <a:cs typeface="Consolas" pitchFamily="49" charset="0"/>
              </a:rPr>
              <a:t>try</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 Outer try block.</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try</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 Nested try block</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catch (FileNotFoundException ex)</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 Catch block for nested try block</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 Outer try block continued</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catch (DivideByZeroException ex)</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 Catch block, can access DivideByZeroException exception in ex.</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catch (Exception ex)</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 Catch block, can access exception in ex.</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
        <p:nvSpPr>
          <p:cNvPr id="5" name="Rounded Rectangle 4"/>
          <p:cNvSpPr/>
          <p:nvPr/>
        </p:nvSpPr>
        <p:spPr bwMode="auto">
          <a:xfrm>
            <a:off x="3810000" y="838200"/>
            <a:ext cx="51054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Блоки try/catch можно вкладывать друг в друга</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Использование </a:t>
            </a:r>
            <a:r>
              <a:rPr lang="ru-RU" dirty="0" smtClean="0"/>
              <a:t>свойств</a:t>
            </a:r>
            <a:r>
              <a:rPr lang="en-US" dirty="0" smtClean="0"/>
              <a:t> </a:t>
            </a:r>
            <a:r>
              <a:rPr lang="ru-RU" dirty="0" smtClean="0"/>
              <a:t>исключений</a:t>
            </a:r>
            <a:endParaRPr lang="ru-RU" dirty="0"/>
          </a:p>
        </p:txBody>
      </p:sp>
      <p:sp>
        <p:nvSpPr>
          <p:cNvPr id="4" name="Rounded Rectangle 3"/>
          <p:cNvSpPr/>
          <p:nvPr/>
        </p:nvSpPr>
        <p:spPr bwMode="auto">
          <a:xfrm>
            <a:off x="609600" y="762000"/>
            <a:ext cx="7848600" cy="2667000"/>
          </a:xfrm>
          <a:prstGeom prst="roundRect">
            <a:avLst/>
          </a:prstGeom>
          <a:solidFill>
            <a:schemeClr val="accent5">
              <a:lumMod val="20000"/>
              <a:lumOff val="80000"/>
            </a:schemeClr>
          </a:solid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just" defTabSz="457200">
              <a:lnSpc>
                <a:spcPct val="90000"/>
              </a:lnSpc>
              <a:tabLst>
                <a:tab pos="457200" algn="l"/>
              </a:tabLst>
            </a:pPr>
            <a:r>
              <a:rPr lang="en-US" dirty="0" smtClean="0"/>
              <a:t>Все </a:t>
            </a:r>
            <a:r>
              <a:rPr lang="en-US" dirty="0" err="1" smtClean="0"/>
              <a:t>классы</a:t>
            </a:r>
            <a:r>
              <a:rPr lang="en-US" dirty="0" smtClean="0"/>
              <a:t> </a:t>
            </a:r>
            <a:r>
              <a:rPr lang="en-US" dirty="0" err="1" smtClean="0"/>
              <a:t>исключений</a:t>
            </a:r>
            <a:r>
              <a:rPr lang="en-US" dirty="0" smtClean="0"/>
              <a:t> </a:t>
            </a:r>
            <a:r>
              <a:rPr lang="en-US" dirty="0" err="1" smtClean="0"/>
              <a:t>предоставляют</a:t>
            </a:r>
            <a:r>
              <a:rPr lang="en-US" dirty="0" smtClean="0"/>
              <a:t> </a:t>
            </a:r>
            <a:r>
              <a:rPr lang="en-US" dirty="0" err="1" smtClean="0"/>
              <a:t>основную</a:t>
            </a:r>
            <a:r>
              <a:rPr lang="en-US" dirty="0" smtClean="0"/>
              <a:t> </a:t>
            </a:r>
            <a:r>
              <a:rPr lang="en-US" dirty="0" err="1" smtClean="0"/>
              <a:t>общую</a:t>
            </a:r>
            <a:r>
              <a:rPr lang="en-US" dirty="0" smtClean="0"/>
              <a:t> </a:t>
            </a:r>
            <a:r>
              <a:rPr lang="en-US" dirty="0" err="1" smtClean="0"/>
              <a:t>для</a:t>
            </a:r>
            <a:r>
              <a:rPr lang="en-US" dirty="0" smtClean="0"/>
              <a:t> </a:t>
            </a:r>
            <a:r>
              <a:rPr lang="en-US" dirty="0" err="1" smtClean="0"/>
              <a:t>всех</a:t>
            </a:r>
            <a:r>
              <a:rPr lang="en-US" dirty="0" smtClean="0"/>
              <a:t> </a:t>
            </a:r>
            <a:r>
              <a:rPr lang="en-US" dirty="0" err="1" smtClean="0"/>
              <a:t>исключений</a:t>
            </a:r>
            <a:r>
              <a:rPr lang="en-US" dirty="0" smtClean="0"/>
              <a:t> </a:t>
            </a:r>
            <a:r>
              <a:rPr lang="en-US" dirty="0" err="1" smtClean="0"/>
              <a:t>информацию</a:t>
            </a:r>
            <a:endParaRPr lang="ru-RU" dirty="0" err="1" smtClean="0"/>
          </a:p>
        </p:txBody>
      </p:sp>
      <p:sp>
        <p:nvSpPr>
          <p:cNvPr id="5" name="Rounded Rectangle 4"/>
          <p:cNvSpPr/>
          <p:nvPr/>
        </p:nvSpPr>
        <p:spPr bwMode="auto">
          <a:xfrm>
            <a:off x="914400" y="16002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smtClean="0"/>
              <a:t>Message</a:t>
            </a:r>
            <a:endParaRPr lang="ru-RU" dirty="0" err="1" smtClean="0"/>
          </a:p>
        </p:txBody>
      </p:sp>
      <p:sp>
        <p:nvSpPr>
          <p:cNvPr id="6" name="Rounded Rectangle 5"/>
          <p:cNvSpPr/>
          <p:nvPr/>
        </p:nvSpPr>
        <p:spPr bwMode="auto">
          <a:xfrm>
            <a:off x="914400" y="24384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smtClean="0"/>
              <a:t>Source</a:t>
            </a:r>
            <a:endParaRPr lang="ru-RU" dirty="0" err="1" smtClean="0"/>
          </a:p>
        </p:txBody>
      </p:sp>
      <p:sp>
        <p:nvSpPr>
          <p:cNvPr id="7" name="Rounded Rectangle 6"/>
          <p:cNvSpPr/>
          <p:nvPr/>
        </p:nvSpPr>
        <p:spPr bwMode="auto">
          <a:xfrm>
            <a:off x="2743200" y="16002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err="1" smtClean="0"/>
              <a:t>StackTrace</a:t>
            </a:r>
            <a:endParaRPr lang="ru-RU" dirty="0" err="1" smtClean="0"/>
          </a:p>
        </p:txBody>
      </p:sp>
      <p:sp>
        <p:nvSpPr>
          <p:cNvPr id="8" name="Rounded Rectangle 7"/>
          <p:cNvSpPr/>
          <p:nvPr/>
        </p:nvSpPr>
        <p:spPr bwMode="auto">
          <a:xfrm>
            <a:off x="2743200" y="24384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err="1" smtClean="0"/>
              <a:t>TargetSite</a:t>
            </a:r>
            <a:endParaRPr lang="ru-RU" dirty="0" err="1" smtClean="0"/>
          </a:p>
        </p:txBody>
      </p:sp>
      <p:sp>
        <p:nvSpPr>
          <p:cNvPr id="9" name="Rounded Rectangle 8"/>
          <p:cNvSpPr/>
          <p:nvPr/>
        </p:nvSpPr>
        <p:spPr bwMode="auto">
          <a:xfrm>
            <a:off x="6400800" y="1600200"/>
            <a:ext cx="17526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err="1" smtClean="0"/>
              <a:t>InnerException</a:t>
            </a:r>
            <a:endParaRPr lang="ru-RU" dirty="0" err="1" smtClean="0"/>
          </a:p>
        </p:txBody>
      </p:sp>
      <p:sp>
        <p:nvSpPr>
          <p:cNvPr id="10" name="Rounded Rectangle 9"/>
          <p:cNvSpPr/>
          <p:nvPr/>
        </p:nvSpPr>
        <p:spPr bwMode="auto">
          <a:xfrm>
            <a:off x="4572000" y="16002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err="1" smtClean="0"/>
              <a:t>HelpLink</a:t>
            </a:r>
            <a:endParaRPr lang="ru-RU" dirty="0" err="1" smtClean="0"/>
          </a:p>
        </p:txBody>
      </p:sp>
      <p:sp>
        <p:nvSpPr>
          <p:cNvPr id="11" name="Rounded Rectangle 10"/>
          <p:cNvSpPr/>
          <p:nvPr/>
        </p:nvSpPr>
        <p:spPr bwMode="auto">
          <a:xfrm>
            <a:off x="4572000" y="2438400"/>
            <a:ext cx="1295400" cy="5334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en-US" b="1" dirty="0" smtClean="0"/>
              <a:t>Data</a:t>
            </a:r>
            <a:endParaRPr lang="ru-RU" dirty="0" err="1" smtClean="0"/>
          </a:p>
        </p:txBody>
      </p:sp>
      <p:sp>
        <p:nvSpPr>
          <p:cNvPr id="12" name="Flowchart: Document 11"/>
          <p:cNvSpPr/>
          <p:nvPr/>
        </p:nvSpPr>
        <p:spPr bwMode="auto">
          <a:xfrm>
            <a:off x="609600" y="3657600"/>
            <a:ext cx="4572000" cy="2362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try</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Try block.</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catch (</a:t>
            </a:r>
            <a:r>
              <a:rPr lang="en-US" sz="1600" dirty="0" err="1" smtClean="0">
                <a:latin typeface="Consolas" pitchFamily="49" charset="0"/>
                <a:cs typeface="Consolas" pitchFamily="49" charset="0"/>
              </a:rPr>
              <a:t>DivideByZeroException</a:t>
            </a:r>
            <a:r>
              <a:rPr lang="en-US" sz="1600" dirty="0" smtClean="0">
                <a:latin typeface="Consolas" pitchFamily="49" charset="0"/>
                <a:cs typeface="Consolas" pitchFamily="49" charset="0"/>
              </a:rPr>
              <a:t> ex)</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Console.WriteLine</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ex.Message</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p:txBody>
      </p:sp>
      <p:sp>
        <p:nvSpPr>
          <p:cNvPr id="13" name="Rounded Rectangle 12"/>
          <p:cNvSpPr/>
          <p:nvPr/>
        </p:nvSpPr>
        <p:spPr bwMode="auto">
          <a:xfrm>
            <a:off x="5715000" y="4038600"/>
            <a:ext cx="289560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err="1" smtClean="0"/>
              <a:t>Предоставляет</a:t>
            </a:r>
            <a:r>
              <a:rPr lang="en-US" dirty="0" smtClean="0"/>
              <a:t> </a:t>
            </a:r>
            <a:r>
              <a:rPr lang="en-US" dirty="0" err="1" smtClean="0"/>
              <a:t>подробные</a:t>
            </a:r>
            <a:r>
              <a:rPr lang="en-US" dirty="0" smtClean="0"/>
              <a:t> </a:t>
            </a:r>
            <a:r>
              <a:rPr lang="en-US" dirty="0" err="1" smtClean="0"/>
              <a:t>сведения</a:t>
            </a:r>
            <a:r>
              <a:rPr lang="en-US" dirty="0" smtClean="0"/>
              <a:t> о </a:t>
            </a:r>
            <a:r>
              <a:rPr lang="en-US" dirty="0" err="1" smtClean="0"/>
              <a:t>причине</a:t>
            </a:r>
            <a:r>
              <a:rPr lang="en-US" dirty="0" smtClean="0"/>
              <a:t> </a:t>
            </a:r>
            <a:r>
              <a:rPr lang="en-US" dirty="0" err="1" smtClean="0"/>
              <a:t>возникновения</a:t>
            </a:r>
            <a:r>
              <a:rPr lang="en-US" dirty="0" smtClean="0"/>
              <a:t> </a:t>
            </a:r>
            <a:r>
              <a:rPr lang="en-US" dirty="0" err="1" smtClean="0"/>
              <a:t>исключения</a:t>
            </a:r>
            <a:endParaRPr lang="ru-RU" b="1" dirty="0" smtClean="0"/>
          </a:p>
        </p:txBody>
      </p:sp>
      <p:pic>
        <p:nvPicPr>
          <p:cNvPr id="14" name="Content Placeholder 5" descr="arrow03"/>
          <p:cNvPicPr>
            <a:picLocks noGrp="1" noChangeAspect="1" noChangeArrowheads="1"/>
          </p:cNvPicPr>
          <p:nvPr>
            <p:ph sz="quarter" idx="10"/>
          </p:nvPr>
        </p:nvPicPr>
        <p:blipFill>
          <a:blip r:embed="rId2" cstate="print">
            <a:duotone>
              <a:schemeClr val="accent1">
                <a:shade val="45000"/>
                <a:satMod val="135000"/>
              </a:schemeClr>
              <a:prstClr val="white"/>
            </a:duotone>
          </a:blip>
          <a:srcRect/>
          <a:stretch>
            <a:fillRect/>
          </a:stretch>
        </p:blipFill>
        <p:spPr bwMode="auto">
          <a:xfrm rot="9503108">
            <a:off x="4270576" y="4880835"/>
            <a:ext cx="1749409" cy="300901"/>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свойств</a:t>
            </a:r>
            <a:r>
              <a:rPr lang="en-US" dirty="0" smtClean="0"/>
              <a:t> </a:t>
            </a:r>
            <a:r>
              <a:rPr lang="en-US" dirty="0" err="1" smtClean="0"/>
              <a:t>исключений</a:t>
            </a:r>
            <a:endParaRPr lang="ru-RU" dirty="0"/>
          </a:p>
        </p:txBody>
      </p:sp>
      <p:graphicFrame>
        <p:nvGraphicFramePr>
          <p:cNvPr id="15" name="Объект 14"/>
          <p:cNvGraphicFramePr>
            <a:graphicFrameLocks noGrp="1"/>
          </p:cNvGraphicFramePr>
          <p:nvPr>
            <p:ph sz="quarter" idx="10"/>
            <p:extLst>
              <p:ext uri="{D42A27DB-BD31-4B8C-83A1-F6EECF244321}">
                <p14:modId xmlns:p14="http://schemas.microsoft.com/office/powerpoint/2010/main" val="938486782"/>
              </p:ext>
            </p:extLst>
          </p:nvPr>
        </p:nvGraphicFramePr>
        <p:xfrm>
          <a:off x="381000" y="1066800"/>
          <a:ext cx="8382000" cy="4251960"/>
        </p:xfrm>
        <a:graphic>
          <a:graphicData uri="http://schemas.openxmlformats.org/drawingml/2006/table">
            <a:tbl>
              <a:tblPr firstRow="1" bandRow="1">
                <a:tableStyleId>{69012ECD-51FC-41F1-AA8D-1B2483CD663E}</a:tableStyleId>
              </a:tblPr>
              <a:tblGrid>
                <a:gridCol w="1600200"/>
                <a:gridCol w="6781800"/>
              </a:tblGrid>
              <a:tr h="370840">
                <a:tc>
                  <a:txBody>
                    <a:bodyPr/>
                    <a:lstStyle/>
                    <a:p>
                      <a:pPr algn="ctr"/>
                      <a:r>
                        <a:rPr lang="ru-RU" sz="1600" b="1" dirty="0" smtClean="0"/>
                        <a:t>Свойство </a:t>
                      </a:r>
                      <a:endParaRPr lang="ru-RU" sz="1600" b="1" dirty="0"/>
                    </a:p>
                  </a:txBody>
                  <a:tcPr/>
                </a:tc>
                <a:tc>
                  <a:txBody>
                    <a:bodyPr/>
                    <a:lstStyle/>
                    <a:p>
                      <a:pPr algn="ctr"/>
                      <a:r>
                        <a:rPr lang="ru-RU" sz="1600" dirty="0" smtClean="0"/>
                        <a:t>Описание </a:t>
                      </a:r>
                      <a:endParaRPr lang="ru-RU" sz="1600" dirty="0"/>
                    </a:p>
                  </a:txBody>
                  <a:tcPr/>
                </a:tc>
              </a:tr>
              <a:tr h="370840">
                <a:tc>
                  <a:txBody>
                    <a:bodyPr/>
                    <a:lstStyle/>
                    <a:p>
                      <a:pPr algn="ctr"/>
                      <a:r>
                        <a:rPr lang="arn-CL" sz="1600" b="1" dirty="0" smtClean="0"/>
                        <a:t>Data </a:t>
                      </a:r>
                      <a:endParaRPr lang="ru-RU" sz="1600" b="1" dirty="0"/>
                    </a:p>
                  </a:txBody>
                  <a:tcPr anchor="ctr"/>
                </a:tc>
                <a:tc>
                  <a:txBody>
                    <a:bodyPr/>
                    <a:lstStyle/>
                    <a:p>
                      <a:pPr algn="just"/>
                      <a:r>
                        <a:rPr lang="ru-RU" sz="1600" dirty="0" smtClean="0"/>
                        <a:t>Предоставляет возможность добавлять конструкции "ключ-значение" к  исключениям, которые могут быть использованы для снабжения исключений некоторой дополнительной информацией</a:t>
                      </a:r>
                    </a:p>
                  </a:txBody>
                  <a:tcPr anchor="ctr"/>
                </a:tc>
              </a:tr>
              <a:tr h="370840">
                <a:tc>
                  <a:txBody>
                    <a:bodyPr/>
                    <a:lstStyle/>
                    <a:p>
                      <a:pPr algn="ctr"/>
                      <a:r>
                        <a:rPr lang="arn-CL" sz="1600" b="1" dirty="0" smtClean="0"/>
                        <a:t>HelpLink </a:t>
                      </a:r>
                      <a:endParaRPr lang="ru-RU" sz="1600" b="1" dirty="0"/>
                    </a:p>
                  </a:txBody>
                  <a:tcPr anchor="ctr"/>
                </a:tc>
                <a:tc>
                  <a:txBody>
                    <a:bodyPr/>
                    <a:lstStyle/>
                    <a:p>
                      <a:pPr algn="just"/>
                      <a:r>
                        <a:rPr lang="ru-RU" sz="1600" dirty="0" smtClean="0"/>
                        <a:t>Связь со справочным файлом, в котором представлена более подробная  информация об исключении</a:t>
                      </a:r>
                    </a:p>
                  </a:txBody>
                  <a:tcPr anchor="ctr"/>
                </a:tc>
              </a:tr>
              <a:tr h="370840">
                <a:tc>
                  <a:txBody>
                    <a:bodyPr/>
                    <a:lstStyle/>
                    <a:p>
                      <a:pPr algn="ctr"/>
                      <a:r>
                        <a:rPr lang="arn-CL" sz="1600" b="1" dirty="0" smtClean="0"/>
                        <a:t>InnerException </a:t>
                      </a:r>
                      <a:endParaRPr lang="ru-RU" sz="1600" b="1" dirty="0"/>
                    </a:p>
                  </a:txBody>
                  <a:tcPr anchor="ctr"/>
                </a:tc>
                <a:tc>
                  <a:txBody>
                    <a:bodyPr/>
                    <a:lstStyle/>
                    <a:p>
                      <a:pPr algn="just"/>
                      <a:r>
                        <a:rPr lang="ru-RU" sz="1600" dirty="0" smtClean="0"/>
                        <a:t>Если исключение было возбуждено внутри блока catch, то InnerException содержит объект исключения, который был передан в этот catch-блок</a:t>
                      </a:r>
                    </a:p>
                  </a:txBody>
                  <a:tcPr anchor="ctr"/>
                </a:tc>
              </a:tr>
              <a:tr h="370840">
                <a:tc>
                  <a:txBody>
                    <a:bodyPr/>
                    <a:lstStyle/>
                    <a:p>
                      <a:pPr algn="ctr"/>
                      <a:r>
                        <a:rPr lang="arn-CL" sz="1600" b="1" dirty="0" smtClean="0"/>
                        <a:t>Message </a:t>
                      </a:r>
                      <a:endParaRPr lang="ru-RU" sz="1600" b="1" dirty="0"/>
                    </a:p>
                  </a:txBody>
                  <a:tcPr anchor="ctr"/>
                </a:tc>
                <a:tc>
                  <a:txBody>
                    <a:bodyPr/>
                    <a:lstStyle/>
                    <a:p>
                      <a:pPr algn="just"/>
                      <a:r>
                        <a:rPr lang="ru-RU" sz="1600" dirty="0" smtClean="0"/>
                        <a:t>Текст, описывающий условие ошибки</a:t>
                      </a:r>
                      <a:endParaRPr lang="ru-RU" sz="1600" dirty="0"/>
                    </a:p>
                  </a:txBody>
                  <a:tcPr anchor="ctr"/>
                </a:tc>
              </a:tr>
              <a:tr h="370840">
                <a:tc>
                  <a:txBody>
                    <a:bodyPr/>
                    <a:lstStyle/>
                    <a:p>
                      <a:pPr algn="ctr"/>
                      <a:r>
                        <a:rPr lang="arn-CL" sz="1600" b="1" dirty="0" smtClean="0"/>
                        <a:t>Source </a:t>
                      </a:r>
                      <a:endParaRPr lang="ru-RU" sz="1600" b="1" dirty="0"/>
                    </a:p>
                  </a:txBody>
                  <a:tcPr anchor="ctr"/>
                </a:tc>
                <a:tc>
                  <a:txBody>
                    <a:bodyPr/>
                    <a:lstStyle/>
                    <a:p>
                      <a:pPr algn="just"/>
                      <a:r>
                        <a:rPr lang="ru-RU" sz="1600" dirty="0" smtClean="0"/>
                        <a:t>Имя приложения или объекта, вызвавшего исключение</a:t>
                      </a:r>
                      <a:endParaRPr lang="ru-RU" sz="1600" dirty="0"/>
                    </a:p>
                  </a:txBody>
                  <a:tcPr anchor="ctr"/>
                </a:tc>
              </a:tr>
              <a:tr h="370840">
                <a:tc>
                  <a:txBody>
                    <a:bodyPr/>
                    <a:lstStyle/>
                    <a:p>
                      <a:pPr algn="ctr"/>
                      <a:r>
                        <a:rPr lang="en-US" sz="1600" b="1" dirty="0" smtClean="0"/>
                        <a:t>St</a:t>
                      </a:r>
                      <a:r>
                        <a:rPr lang="arn-CL" sz="1600" b="1" dirty="0" smtClean="0"/>
                        <a:t>ackTrace </a:t>
                      </a:r>
                      <a:endParaRPr lang="ru-RU" sz="1600" b="1" dirty="0"/>
                    </a:p>
                  </a:txBody>
                  <a:tcPr anchor="ctr"/>
                </a:tc>
                <a:tc>
                  <a:txBody>
                    <a:bodyPr/>
                    <a:lstStyle/>
                    <a:p>
                      <a:pPr algn="just"/>
                      <a:r>
                        <a:rPr lang="ru-RU" sz="1600" dirty="0" smtClean="0"/>
                        <a:t>Информация о вызовах методов в стеке (для того, чтобы помочь в поиске  метода, возбудившего исключение)</a:t>
                      </a:r>
                      <a:endParaRPr lang="ru-RU" sz="1600" dirty="0"/>
                    </a:p>
                  </a:txBody>
                  <a:tcPr anchor="ctr"/>
                </a:tc>
              </a:tr>
              <a:tr h="370840">
                <a:tc>
                  <a:txBody>
                    <a:bodyPr/>
                    <a:lstStyle/>
                    <a:p>
                      <a:pPr algn="ctr"/>
                      <a:r>
                        <a:rPr lang="arn-CL" sz="1600" b="1" dirty="0" smtClean="0"/>
                        <a:t>Targetsite </a:t>
                      </a:r>
                      <a:endParaRPr lang="ru-RU" sz="1600" b="1" dirty="0"/>
                    </a:p>
                  </a:txBody>
                  <a:tcPr anchor="ctr"/>
                </a:tc>
                <a:tc>
                  <a:txBody>
                    <a:bodyPr/>
                    <a:lstStyle/>
                    <a:p>
                      <a:pPr algn="just"/>
                      <a:r>
                        <a:rPr lang="ru-RU" sz="1600" dirty="0" smtClean="0"/>
                        <a:t>Объект рефлексии .NET, который описывает метод, возбудивший исключение</a:t>
                      </a:r>
                      <a:endParaRPr lang="ru-RU" sz="1600" dirty="0"/>
                    </a:p>
                  </a:txBody>
                  <a:tcPr anchor="ctr"/>
                </a:tc>
              </a:tr>
            </a:tbl>
          </a:graphicData>
        </a:graphic>
      </p:graphicFrame>
    </p:spTree>
    <p:extLst>
      <p:ext uri="{BB962C8B-B14F-4D97-AF65-F5344CB8AC3E}">
        <p14:creationId xmlns:p14="http://schemas.microsoft.com/office/powerpoint/2010/main" val="42750743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finally</a:t>
            </a:r>
            <a:endParaRPr lang="ru-RU"/>
          </a:p>
        </p:txBody>
      </p:sp>
      <p:sp>
        <p:nvSpPr>
          <p:cNvPr id="4" name="Flowchart: Document 3"/>
          <p:cNvSpPr/>
          <p:nvPr/>
        </p:nvSpPr>
        <p:spPr bwMode="auto">
          <a:xfrm>
            <a:off x="762000" y="914400"/>
            <a:ext cx="4038600" cy="4648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b="1" smtClean="0">
              <a:latin typeface="Consolas" pitchFamily="49" charset="0"/>
              <a:cs typeface="Consolas" pitchFamily="49" charset="0"/>
            </a:endParaRPr>
          </a:p>
          <a:p>
            <a:endParaRPr lang="ru-RU" sz="1600" b="1" smtClean="0">
              <a:latin typeface="Consolas" pitchFamily="49" charset="0"/>
              <a:cs typeface="Consolas" pitchFamily="49" charset="0"/>
            </a:endParaRPr>
          </a:p>
          <a:p>
            <a:r>
              <a:rPr lang="ru-RU" sz="1600" b="1" smtClean="0">
                <a:latin typeface="Consolas" pitchFamily="49" charset="0"/>
                <a:cs typeface="Consolas" pitchFamily="49" charset="0"/>
              </a:rPr>
              <a:t>try</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[Try block.]</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catch ([catch specification 1])</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[Catch block 1.]</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catch ([catch specification n])</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[Catch block n.]</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finally</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[Finally block.]</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p>
        </p:txBody>
      </p:sp>
      <p:sp>
        <p:nvSpPr>
          <p:cNvPr id="5" name="Rounded Rectangle 4"/>
          <p:cNvSpPr/>
          <p:nvPr/>
        </p:nvSpPr>
        <p:spPr bwMode="auto">
          <a:xfrm>
            <a:off x="5181600" y="4495800"/>
            <a:ext cx="3657600" cy="152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Код, который должен быть выполнен при завершении блока try/catch независимо от любых возникших исключений, обработанных или необработанных</a:t>
            </a:r>
            <a:endParaRPr lang="ru-RU" b="1" smtClean="0"/>
          </a:p>
        </p:txBody>
      </p:sp>
      <p:pic>
        <p:nvPicPr>
          <p:cNvPr id="6" name="Content Placeholder 5" descr="arrow03"/>
          <p:cNvPicPr>
            <a:picLocks noGrp="1" noChangeAspect="1" noChangeArrowheads="1"/>
          </p:cNvPicPr>
          <p:nvPr>
            <p:ph sz="quarter" idx="10"/>
          </p:nvPr>
        </p:nvPicPr>
        <p:blipFill>
          <a:blip r:embed="rId2" cstate="print">
            <a:duotone>
              <a:schemeClr val="accent1">
                <a:shade val="45000"/>
                <a:satMod val="135000"/>
              </a:schemeClr>
              <a:prstClr val="white"/>
            </a:duotone>
          </a:blip>
          <a:srcRect/>
          <a:stretch>
            <a:fillRect/>
          </a:stretch>
        </p:blipFill>
        <p:spPr bwMode="auto">
          <a:xfrm rot="11463226">
            <a:off x="2578704" y="5065104"/>
            <a:ext cx="2792460" cy="344291"/>
          </a:xfrm>
          <a:prstGeom prst="rect">
            <a:avLst/>
          </a:prstGeom>
          <a:noFill/>
          <a:ln w="9525">
            <a:noFill/>
            <a:miter lim="800000"/>
            <a:headEnd/>
            <a:tailEnd/>
          </a:ln>
        </p:spPr>
      </p:pic>
      <p:sp>
        <p:nvSpPr>
          <p:cNvPr id="7" name="Rounded Rectangle 6"/>
          <p:cNvSpPr/>
          <p:nvPr/>
        </p:nvSpPr>
        <p:spPr bwMode="auto">
          <a:xfrm>
            <a:off x="4953000" y="990600"/>
            <a:ext cx="3810000" cy="1295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Если исключение перехватывается и обрабатывается, обработчик исключений в блоке catch будет работать раньше блока finally</a:t>
            </a:r>
            <a:endParaRPr lang="ru-RU" b="1" smtClean="0"/>
          </a:p>
        </p:txBody>
      </p:sp>
      <p:sp>
        <p:nvSpPr>
          <p:cNvPr id="8" name="Rounded Rectangle 7"/>
          <p:cNvSpPr/>
          <p:nvPr/>
        </p:nvSpPr>
        <p:spPr bwMode="auto">
          <a:xfrm>
            <a:off x="5105400" y="2819400"/>
            <a:ext cx="3657600" cy="1143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Блок finally можно также добавить к блоку try, не имеющему блоков catch</a:t>
            </a:r>
            <a:endParaRPr lang="ru-RU" b="1"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блока finally</a:t>
            </a:r>
            <a:endParaRPr lang="ru-RU" dirty="0"/>
          </a:p>
        </p:txBody>
      </p:sp>
      <p:sp>
        <p:nvSpPr>
          <p:cNvPr id="4" name="Rounded Rectangle 3"/>
          <p:cNvSpPr/>
          <p:nvPr/>
        </p:nvSpPr>
        <p:spPr bwMode="auto">
          <a:xfrm>
            <a:off x="304800" y="762000"/>
            <a:ext cx="8610600" cy="533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342900" indent="-342900">
              <a:buFont typeface="+mj-lt"/>
              <a:buAutoNum type="arabicPeriod"/>
            </a:pPr>
            <a:endParaRPr lang="ru-RU" dirty="0" smtClean="0"/>
          </a:p>
          <a:p>
            <a:pPr marL="342900" indent="-342900">
              <a:buFont typeface="+mj-lt"/>
              <a:buAutoNum type="arabicPeriod"/>
            </a:pPr>
            <a:r>
              <a:rPr lang="ru-RU" dirty="0" smtClean="0"/>
              <a:t>Выполняется блок try.</a:t>
            </a:r>
          </a:p>
          <a:p>
            <a:pPr marL="342900" indent="-342900">
              <a:buFont typeface="+mj-lt"/>
              <a:buAutoNum type="arabicPeriod"/>
            </a:pPr>
            <a:r>
              <a:rPr lang="ru-RU" dirty="0" smtClean="0"/>
              <a:t>Если сгенерировано исключение:</a:t>
            </a:r>
          </a:p>
          <a:p>
            <a:pPr marL="723900" indent="-368300">
              <a:buFont typeface="Arial" pitchFamily="34" charset="0"/>
              <a:buChar char="•"/>
            </a:pPr>
            <a:r>
              <a:rPr lang="ru-RU" dirty="0" smtClean="0"/>
              <a:t>Если есть соответствующий исключению блок catch:</a:t>
            </a:r>
          </a:p>
          <a:p>
            <a:pPr marL="1079500" lvl="0" indent="-355600">
              <a:buFont typeface="+mj-lt"/>
              <a:buAutoNum type="alphaLcPeriod"/>
            </a:pPr>
            <a:r>
              <a:rPr lang="ru-RU" dirty="0" smtClean="0"/>
              <a:t>Выполняется блок catch, который соответствует исключению.</a:t>
            </a:r>
          </a:p>
          <a:p>
            <a:pPr marL="1079500" lvl="0" indent="-355600">
              <a:buFont typeface="+mj-lt"/>
              <a:buAutoNum type="alphaLcPeriod"/>
            </a:pPr>
            <a:r>
              <a:rPr lang="ru-RU" dirty="0" smtClean="0"/>
              <a:t>Выполняется блок finally.</a:t>
            </a:r>
          </a:p>
          <a:p>
            <a:pPr marL="723900" indent="-368300">
              <a:buFont typeface="Arial" pitchFamily="34" charset="0"/>
              <a:buChar char="•"/>
            </a:pPr>
            <a:r>
              <a:rPr lang="ru-RU" dirty="0" smtClean="0"/>
              <a:t>Если есть соответствующий исключению блок catch, и этот блок catch сам является причиной исключения:</a:t>
            </a:r>
          </a:p>
          <a:p>
            <a:pPr marL="1079500" lvl="0" indent="-342900">
              <a:buFont typeface="+mj-lt"/>
              <a:buAutoNum type="alphaLcPeriod"/>
            </a:pPr>
            <a:r>
              <a:rPr lang="ru-RU" dirty="0" smtClean="0"/>
              <a:t>Выполняется блок catch, который соответствует оригиналу исключения.</a:t>
            </a:r>
          </a:p>
          <a:p>
            <a:pPr marL="1079500" lvl="0" indent="-342900">
              <a:buFont typeface="+mj-lt"/>
              <a:buAutoNum type="alphaLcPeriod"/>
            </a:pPr>
            <a:r>
              <a:rPr lang="ru-RU" dirty="0" smtClean="0"/>
              <a:t>Выполняется блок finally.</a:t>
            </a:r>
          </a:p>
          <a:p>
            <a:pPr marL="1079500" lvl="0" indent="-342900">
              <a:buFont typeface="+mj-lt"/>
              <a:buAutoNum type="alphaLcPeriod"/>
            </a:pPr>
            <a:r>
              <a:rPr lang="ru-RU" dirty="0" smtClean="0"/>
              <a:t>Исключение, вызванное обработчиком catch распространяется на любой внешний блок try/catch, или вызов метода, если такого блока не существует.</a:t>
            </a:r>
          </a:p>
          <a:p>
            <a:pPr marL="355600" indent="368300">
              <a:buFont typeface="Arial" pitchFamily="34" charset="0"/>
              <a:buChar char="•"/>
            </a:pPr>
            <a:r>
              <a:rPr lang="ru-RU" dirty="0" smtClean="0"/>
              <a:t>Если нет соответствующего исключению блока catch:</a:t>
            </a:r>
          </a:p>
          <a:p>
            <a:pPr marL="1079500" lvl="0" indent="-342900">
              <a:buFont typeface="+mj-lt"/>
              <a:buAutoNum type="alphaLcPeriod"/>
            </a:pPr>
            <a:r>
              <a:rPr lang="ru-RU" dirty="0" smtClean="0"/>
              <a:t>Выполняется блок finally.</a:t>
            </a:r>
          </a:p>
          <a:p>
            <a:pPr marL="1079500" lvl="0" indent="-342900">
              <a:buFont typeface="+mj-lt"/>
              <a:buAutoNum type="alphaLcPeriod"/>
            </a:pPr>
            <a:r>
              <a:rPr lang="ru-RU" dirty="0" smtClean="0"/>
              <a:t>Исключение распространяется на любой внешний блок try/catch, или вызов метода, если такого блока не существует.</a:t>
            </a:r>
          </a:p>
          <a:p>
            <a:pPr marL="342900" indent="-342900">
              <a:buFont typeface="+mj-lt"/>
              <a:buAutoNum type="arabicPeriod" startAt="3"/>
            </a:pPr>
            <a:r>
              <a:rPr lang="ru-RU" dirty="0" smtClean="0"/>
              <a:t>Если исключение не сгенерировано, выполняется блок</a:t>
            </a:r>
            <a:r>
              <a:rPr lang="ru-RU" b="1" dirty="0" smtClean="0"/>
              <a:t> </a:t>
            </a:r>
            <a:r>
              <a:rPr lang="ru-RU" dirty="0" smtClean="0"/>
              <a:t>finally.</a:t>
            </a:r>
          </a:p>
          <a:p>
            <a:pPr algn="ctr" defTabSz="457200">
              <a:lnSpc>
                <a:spcPct val="90000"/>
              </a:lnSpc>
              <a:tabLst>
                <a:tab pos="457200" algn="l"/>
              </a:tabLst>
            </a:pPr>
            <a:endParaRPr lang="ru-RU" b="1"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finally</a:t>
            </a:r>
            <a:endParaRPr lang="ru-RU"/>
          </a:p>
        </p:txBody>
      </p:sp>
      <p:pic>
        <p:nvPicPr>
          <p:cNvPr id="3" name="Picture 2"/>
          <p:cNvPicPr>
            <a:picLocks noChangeAspect="1"/>
          </p:cNvPicPr>
          <p:nvPr/>
        </p:nvPicPr>
        <p:blipFill>
          <a:blip r:embed="rId2"/>
          <a:stretch>
            <a:fillRect/>
          </a:stretch>
        </p:blipFill>
        <p:spPr>
          <a:xfrm>
            <a:off x="190545" y="1143000"/>
            <a:ext cx="8801055" cy="4791379"/>
          </a:xfrm>
          <a:prstGeom prst="rect">
            <a:avLst/>
          </a:prstGeom>
        </p:spPr>
      </p:pic>
    </p:spTree>
    <p:extLst>
      <p:ext uri="{BB962C8B-B14F-4D97-AF65-F5344CB8AC3E}">
        <p14:creationId xmlns:p14="http://schemas.microsoft.com/office/powerpoint/2010/main" val="15689388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finally</a:t>
            </a:r>
            <a:endParaRPr lang="ru-RU"/>
          </a:p>
        </p:txBody>
      </p:sp>
      <p:sp>
        <p:nvSpPr>
          <p:cNvPr id="4" name="Flowchart: Document 3"/>
          <p:cNvSpPr/>
          <p:nvPr/>
        </p:nvSpPr>
        <p:spPr bwMode="auto">
          <a:xfrm>
            <a:off x="609600" y="1143000"/>
            <a:ext cx="6172200" cy="4038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try</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OpenFile("MyFile"); // Open a file</a:t>
            </a:r>
          </a:p>
          <a:p>
            <a:r>
              <a:rPr lang="ru-RU" sz="1600" smtClean="0">
                <a:latin typeface="Consolas" pitchFamily="49" charset="0"/>
                <a:cs typeface="Consolas" pitchFamily="49" charset="0"/>
              </a:rPr>
              <a:t>    WriteToFile(...); // Write some data to the file</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catch (IOException ex)</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Console.WriteLine(ex.Message);</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finally</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CloseFile("MyFile"); // Close the file</a:t>
            </a:r>
          </a:p>
          <a:p>
            <a:r>
              <a:rPr lang="ru-RU" sz="1600" smtClean="0">
                <a:latin typeface="Consolas" pitchFamily="49" charset="0"/>
                <a:cs typeface="Consolas" pitchFamily="49" charset="0"/>
              </a:rPr>
              <a:t>}</a:t>
            </a:r>
          </a:p>
        </p:txBody>
      </p:sp>
      <p:sp>
        <p:nvSpPr>
          <p:cNvPr id="5" name="Rounded Rectangle 4"/>
          <p:cNvSpPr/>
          <p:nvPr/>
        </p:nvSpPr>
        <p:spPr bwMode="auto">
          <a:xfrm>
            <a:off x="4495800" y="4495800"/>
            <a:ext cx="4343400"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Код блока finally будет работать всегда, а файл всегда будет закрыт, независимо от того, возникнут исключения или нет</a:t>
            </a:r>
            <a:endParaRPr lang="ru-RU" b="1"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ключевых слов checked и unchecked</a:t>
            </a:r>
            <a:endParaRPr lang="ru-RU"/>
          </a:p>
        </p:txBody>
      </p:sp>
      <p:sp>
        <p:nvSpPr>
          <p:cNvPr id="4" name="Rounded Rectangle 3"/>
          <p:cNvSpPr/>
          <p:nvPr/>
        </p:nvSpPr>
        <p:spPr bwMode="auto">
          <a:xfrm>
            <a:off x="304800" y="762000"/>
            <a:ext cx="861060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Целочисленная арифметика широко распространена в приложениях С#, поэтому проверка численного переполнение после каждой целочисленной операции может серьезно повлиять на производительность приложения</a:t>
            </a:r>
            <a:endParaRPr lang="ru-RU" b="1" smtClean="0"/>
          </a:p>
        </p:txBody>
      </p:sp>
      <p:sp>
        <p:nvSpPr>
          <p:cNvPr id="5" name="Rounded Rectangle 4"/>
          <p:cNvSpPr/>
          <p:nvPr/>
        </p:nvSpPr>
        <p:spPr bwMode="auto">
          <a:xfrm>
            <a:off x="304800" y="1905000"/>
            <a:ext cx="86106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В приложениях Microsoft Visual C# при работе с целыми числами проверка переполнения по умолчанию отключена</a:t>
            </a:r>
            <a:endParaRPr lang="ru-RU" b="1" smtClean="0"/>
          </a:p>
        </p:txBody>
      </p:sp>
      <p:sp>
        <p:nvSpPr>
          <p:cNvPr id="6" name="Rounded Rectangle 5"/>
          <p:cNvSpPr/>
          <p:nvPr/>
        </p:nvSpPr>
        <p:spPr bwMode="auto">
          <a:xfrm>
            <a:off x="304800" y="2819400"/>
            <a:ext cx="86106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Включить и отключить проверку переполнения можно также для всего приложения с помощью ключевых слов checked и unchecked соответственно</a:t>
            </a:r>
            <a:endParaRPr lang="ru-RU" b="1"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ключевых слов checked и unchecked</a:t>
            </a:r>
            <a:endParaRPr lang="ru-RU"/>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304800" y="762000"/>
            <a:ext cx="8534400" cy="531978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исключение?</a:t>
            </a:r>
          </a:p>
        </p:txBody>
      </p:sp>
      <p:sp>
        <p:nvSpPr>
          <p:cNvPr id="4" name="Скругленный прямоугольник 3"/>
          <p:cNvSpPr/>
          <p:nvPr/>
        </p:nvSpPr>
        <p:spPr bwMode="auto">
          <a:xfrm>
            <a:off x="304800" y="7620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a:t>Программные ошибки (</a:t>
            </a:r>
            <a:r>
              <a:rPr lang="ru-RU" b="1" dirty="0" smtClean="0"/>
              <a:t>bugs)</a:t>
            </a:r>
            <a:r>
              <a:rPr lang="en-US" b="1" dirty="0" smtClean="0"/>
              <a:t> – </a:t>
            </a:r>
            <a:r>
              <a:rPr lang="ru-RU" i="1" dirty="0" smtClean="0">
                <a:solidFill>
                  <a:schemeClr val="tx1"/>
                </a:solidFill>
              </a:rPr>
              <a:t>допускает </a:t>
            </a:r>
            <a:r>
              <a:rPr lang="ru-RU" i="1" dirty="0">
                <a:solidFill>
                  <a:schemeClr val="tx1"/>
                </a:solidFill>
              </a:rPr>
              <a:t>программист</a:t>
            </a:r>
            <a:endParaRPr lang="ru-RU" i="1" dirty="0"/>
          </a:p>
        </p:txBody>
      </p:sp>
      <p:sp>
        <p:nvSpPr>
          <p:cNvPr id="6" name="Скругленный прямоугольник 5"/>
          <p:cNvSpPr/>
          <p:nvPr/>
        </p:nvSpPr>
        <p:spPr bwMode="auto">
          <a:xfrm>
            <a:off x="304799" y="1676400"/>
            <a:ext cx="8610601"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a:t>Пользовательские ошибки (</a:t>
            </a:r>
            <a:r>
              <a:rPr lang="arn-CL" b="1" dirty="0"/>
              <a:t>user </a:t>
            </a:r>
            <a:r>
              <a:rPr lang="arn-CL" b="1" dirty="0" smtClean="0"/>
              <a:t>errors)</a:t>
            </a:r>
            <a:r>
              <a:rPr lang="en-US" b="1" dirty="0" smtClean="0"/>
              <a:t> – </a:t>
            </a:r>
            <a:r>
              <a:rPr lang="ru-RU" i="1" dirty="0" smtClean="0">
                <a:solidFill>
                  <a:schemeClr val="tx1"/>
                </a:solidFill>
              </a:rPr>
              <a:t>возникают из-за тех, кто запускает приложение</a:t>
            </a:r>
            <a:endParaRPr lang="ru-RU" i="1" dirty="0"/>
          </a:p>
        </p:txBody>
      </p:sp>
      <p:sp>
        <p:nvSpPr>
          <p:cNvPr id="7" name="Скругленный прямоугольник 6"/>
          <p:cNvSpPr/>
          <p:nvPr/>
        </p:nvSpPr>
        <p:spPr bwMode="auto">
          <a:xfrm>
            <a:off x="304800" y="2590800"/>
            <a:ext cx="8610600"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a:t>Исключения (</a:t>
            </a:r>
            <a:r>
              <a:rPr lang="arn-CL" b="1" dirty="0"/>
              <a:t>exceptions</a:t>
            </a:r>
            <a:r>
              <a:rPr lang="arn-CL" b="1" dirty="0" smtClean="0"/>
              <a:t>)</a:t>
            </a:r>
            <a:r>
              <a:rPr lang="ru-RU" b="1" dirty="0" smtClean="0"/>
              <a:t> </a:t>
            </a:r>
            <a:r>
              <a:rPr lang="ru-RU" i="1" dirty="0" smtClean="0"/>
              <a:t> </a:t>
            </a:r>
            <a:r>
              <a:rPr lang="ru-RU" i="1" dirty="0"/>
              <a:t>или </a:t>
            </a:r>
            <a:r>
              <a:rPr lang="ru-RU" i="1" dirty="0" smtClean="0"/>
              <a:t>исключительные ситуации </a:t>
            </a:r>
            <a:r>
              <a:rPr lang="en-US" b="1" dirty="0" smtClean="0"/>
              <a:t>–</a:t>
            </a:r>
            <a:r>
              <a:rPr lang="ru-RU" b="1" dirty="0" smtClean="0"/>
              <a:t> </a:t>
            </a:r>
            <a:r>
              <a:rPr lang="ru-RU" i="1" dirty="0" smtClean="0"/>
              <a:t>аномалии</a:t>
            </a:r>
            <a:r>
              <a:rPr lang="ru-RU" i="1" dirty="0"/>
              <a:t>, которые могут возникать во время выполнения и которые трудно, а порой и вообще невозможно, предусмотреть во время программирования </a:t>
            </a:r>
            <a:r>
              <a:rPr lang="ru-RU" i="1" dirty="0" smtClean="0"/>
              <a:t>приложения</a:t>
            </a:r>
            <a:endParaRPr lang="ru-RU" i="1" dirty="0"/>
          </a:p>
        </p:txBody>
      </p:sp>
      <p:sp>
        <p:nvSpPr>
          <p:cNvPr id="8" name="Скругленный прямоугольник 8"/>
          <p:cNvSpPr/>
          <p:nvPr/>
        </p:nvSpPr>
        <p:spPr bwMode="auto">
          <a:xfrm>
            <a:off x="290511" y="4419600"/>
            <a:ext cx="8610600" cy="167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Способы обработки исключительной </a:t>
            </a:r>
            <a:r>
              <a:rPr lang="ru-RU" dirty="0" smtClean="0"/>
              <a:t>ситуации</a:t>
            </a:r>
            <a:r>
              <a:rPr lang="ru-RU" dirty="0"/>
              <a:t>:</a:t>
            </a:r>
            <a:endParaRPr lang="ru-RU" dirty="0" smtClean="0"/>
          </a:p>
          <a:p>
            <a:pPr marL="285750" indent="-285750">
              <a:buFont typeface="Arial" pitchFamily="34" charset="0"/>
              <a:buChar char="•"/>
            </a:pPr>
            <a:r>
              <a:rPr lang="ru-RU" dirty="0"/>
              <a:t>Предварительно полностью проверить на все возможные ошибки</a:t>
            </a:r>
          </a:p>
          <a:p>
            <a:pPr marL="285750" indent="-285750">
              <a:buFont typeface="Arial" pitchFamily="34" charset="0"/>
              <a:buChar char="•"/>
            </a:pPr>
            <a:r>
              <a:rPr lang="ru-RU" dirty="0"/>
              <a:t>Ничего не делать, закрыть программу</a:t>
            </a:r>
          </a:p>
          <a:p>
            <a:pPr marL="285750" indent="-285750">
              <a:buFont typeface="Arial" pitchFamily="34" charset="0"/>
              <a:buChar char="•"/>
            </a:pPr>
            <a:r>
              <a:rPr lang="ru-RU" dirty="0"/>
              <a:t>Обработать исключительную </a:t>
            </a:r>
            <a:r>
              <a:rPr lang="ru-RU" dirty="0" smtClean="0"/>
              <a:t>ситуацию</a:t>
            </a:r>
            <a:endParaRPr lang="ru-RU" dirty="0"/>
          </a:p>
        </p:txBody>
      </p:sp>
    </p:spTree>
    <p:extLst>
      <p:ext uri="{BB962C8B-B14F-4D97-AF65-F5344CB8AC3E}">
        <p14:creationId xmlns:p14="http://schemas.microsoft.com/office/powerpoint/2010/main" val="340959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ключевых слов checked и unchecked</a:t>
            </a:r>
            <a:endParaRPr lang="ru-RU"/>
          </a:p>
        </p:txBody>
      </p:sp>
      <p:sp>
        <p:nvSpPr>
          <p:cNvPr id="5" name="Flowchart: Document 4"/>
          <p:cNvSpPr/>
          <p:nvPr/>
        </p:nvSpPr>
        <p:spPr bwMode="auto">
          <a:xfrm>
            <a:off x="304800" y="762000"/>
            <a:ext cx="5943600" cy="5029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endParaRPr lang="ru-RU" sz="1600" smtClean="0">
              <a:latin typeface="Consolas" pitchFamily="49" charset="0"/>
              <a:cs typeface="Consolas" pitchFamily="49" charset="0"/>
            </a:endParaRPr>
          </a:p>
          <a:p>
            <a:r>
              <a:rPr lang="ru-RU" b="1" smtClean="0">
                <a:latin typeface="Consolas" pitchFamily="49" charset="0"/>
                <a:cs typeface="Consolas" pitchFamily="49" charset="0"/>
              </a:rPr>
              <a:t>checked</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int x = ...;</a:t>
            </a:r>
          </a:p>
          <a:p>
            <a:r>
              <a:rPr lang="ru-RU" sz="1600" smtClean="0">
                <a:latin typeface="Consolas" pitchFamily="49" charset="0"/>
                <a:cs typeface="Consolas" pitchFamily="49" charset="0"/>
              </a:rPr>
              <a:t>    int y = ...;</a:t>
            </a:r>
          </a:p>
          <a:p>
            <a:r>
              <a:rPr lang="ru-RU" sz="1600" smtClean="0">
                <a:latin typeface="Consolas" pitchFamily="49" charset="0"/>
                <a:cs typeface="Consolas" pitchFamily="49" charset="0"/>
              </a:rPr>
              <a:t>    int z = ...;</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try</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z = x * y; // May cause numeric overflow</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catch (OverflowException ex)</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 // Handle the overflow exception</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    ...</a:t>
            </a:r>
          </a:p>
          <a:p>
            <a:r>
              <a:rPr lang="ru-RU" sz="1600" smtClean="0">
                <a:latin typeface="Consolas" pitchFamily="49" charset="0"/>
                <a:cs typeface="Consolas" pitchFamily="49" charset="0"/>
              </a:rPr>
              <a:t>}</a:t>
            </a:r>
          </a:p>
          <a:p>
            <a:pPr algn="ctr" defTabSz="457200">
              <a:lnSpc>
                <a:spcPct val="90000"/>
              </a:lnSpc>
              <a:tabLst>
                <a:tab pos="457200" algn="l"/>
              </a:tabLst>
            </a:pPr>
            <a:endParaRPr lang="ru-RU" sz="1600" b="1" smtClean="0">
              <a:latin typeface="Consolas" pitchFamily="49" charset="0"/>
              <a:cs typeface="Consolas" pitchFamily="49" charset="0"/>
            </a:endParaRPr>
          </a:p>
        </p:txBody>
      </p:sp>
      <p:sp>
        <p:nvSpPr>
          <p:cNvPr id="7" name="Rounded Rectangle 6"/>
          <p:cNvSpPr/>
          <p:nvPr/>
        </p:nvSpPr>
        <p:spPr bwMode="auto">
          <a:xfrm>
            <a:off x="5029200" y="914400"/>
            <a:ext cx="3886200" cy="1905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Ключевое слово </a:t>
            </a:r>
            <a:r>
              <a:rPr lang="ru-RU" b="1" dirty="0" smtClean="0"/>
              <a:t>checked</a:t>
            </a:r>
            <a:r>
              <a:rPr lang="ru-RU" dirty="0" smtClean="0"/>
              <a:t> используется для определения блока кода, для которого включена проверка численного переполнения</a:t>
            </a:r>
            <a:endParaRPr lang="ru-RU" b="1" dirty="0" smtClean="0"/>
          </a:p>
        </p:txBody>
      </p:sp>
      <p:sp>
        <p:nvSpPr>
          <p:cNvPr id="9" name="Flowchart: Document 8"/>
          <p:cNvSpPr/>
          <p:nvPr/>
        </p:nvSpPr>
        <p:spPr bwMode="auto">
          <a:xfrm>
            <a:off x="457200" y="4800600"/>
            <a:ext cx="6096000" cy="1371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smtClean="0">
                <a:latin typeface="Consolas" pitchFamily="49" charset="0"/>
                <a:cs typeface="Consolas" pitchFamily="49" charset="0"/>
              </a:rPr>
              <a:t>public int Multiply(short operandX, short operandY)</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return checked((short)(operandX * operandY));</a:t>
            </a:r>
          </a:p>
          <a:p>
            <a:r>
              <a:rPr lang="ru-RU" sz="1600" smtClean="0">
                <a:latin typeface="Consolas" pitchFamily="49" charset="0"/>
                <a:cs typeface="Consolas" pitchFamily="49" charset="0"/>
              </a:rPr>
              <a:t>}</a:t>
            </a:r>
          </a:p>
        </p:txBody>
      </p:sp>
      <p:sp>
        <p:nvSpPr>
          <p:cNvPr id="8" name="Rounded Rectangle 7"/>
          <p:cNvSpPr/>
          <p:nvPr/>
        </p:nvSpPr>
        <p:spPr bwMode="auto">
          <a:xfrm>
            <a:off x="5029200" y="3124200"/>
            <a:ext cx="3886200" cy="167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Ключевое слово </a:t>
            </a:r>
            <a:r>
              <a:rPr lang="ru-RU" b="1" dirty="0" smtClean="0"/>
              <a:t>checked</a:t>
            </a:r>
            <a:r>
              <a:rPr lang="ru-RU" dirty="0" smtClean="0"/>
              <a:t> можно применить к отдельному выражению, при этом область проверки переполнения будет ограничиваться этим выражением</a:t>
            </a:r>
            <a:endParaRPr lang="ru-RU" b="1"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ключевых слов checked и unchecked</a:t>
            </a:r>
            <a:endParaRPr lang="ru-RU"/>
          </a:p>
        </p:txBody>
      </p:sp>
      <p:sp>
        <p:nvSpPr>
          <p:cNvPr id="4" name="Rounded Rectangle 3"/>
          <p:cNvSpPr/>
          <p:nvPr/>
        </p:nvSpPr>
        <p:spPr bwMode="auto">
          <a:xfrm>
            <a:off x="533400" y="3429000"/>
            <a:ext cx="82296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Если проверка переполнения включена для всего приложения, можно использовать ключевое слово </a:t>
            </a:r>
            <a:r>
              <a:rPr lang="ru-RU" b="1" dirty="0" smtClean="0"/>
              <a:t>unchecked</a:t>
            </a:r>
            <a:r>
              <a:rPr lang="ru-RU" dirty="0" smtClean="0"/>
              <a:t>, чтобы подавить проверку переполнения в блоках или отдельных выражениях</a:t>
            </a:r>
            <a:endParaRPr lang="ru-RU" b="1" dirty="0" smtClean="0"/>
          </a:p>
        </p:txBody>
      </p:sp>
      <p:sp>
        <p:nvSpPr>
          <p:cNvPr id="5" name="Rounded Rectangle 4"/>
          <p:cNvSpPr/>
          <p:nvPr/>
        </p:nvSpPr>
        <p:spPr bwMode="auto">
          <a:xfrm>
            <a:off x="533400" y="4953000"/>
            <a:ext cx="82296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Синтаксис использования ключевого слова </a:t>
            </a:r>
            <a:r>
              <a:rPr lang="ru-RU" b="1" dirty="0" smtClean="0"/>
              <a:t>unchecked</a:t>
            </a:r>
            <a:r>
              <a:rPr lang="ru-RU" dirty="0" smtClean="0"/>
              <a:t> одинаков как для блока, так и для выражения</a:t>
            </a:r>
            <a:endParaRPr lang="ru-RU" b="1" dirty="0" smtClean="0"/>
          </a:p>
        </p:txBody>
      </p:sp>
      <p:sp>
        <p:nvSpPr>
          <p:cNvPr id="6" name="Flowchart: Document 5"/>
          <p:cNvSpPr/>
          <p:nvPr/>
        </p:nvSpPr>
        <p:spPr bwMode="auto">
          <a:xfrm>
            <a:off x="533400" y="990600"/>
            <a:ext cx="6477000" cy="2286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b="1" dirty="0" smtClean="0">
                <a:latin typeface="Consolas" pitchFamily="49" charset="0"/>
                <a:cs typeface="Consolas" pitchFamily="49" charset="0"/>
              </a:rPr>
              <a:t>unchecked</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int</a:t>
            </a:r>
            <a:r>
              <a:rPr lang="en-US" sz="1600" dirty="0" err="1" smtClean="0">
                <a:latin typeface="Consolas" pitchFamily="49" charset="0"/>
                <a:cs typeface="Consolas" pitchFamily="49" charset="0"/>
              </a:rPr>
              <a:t>Num</a:t>
            </a:r>
            <a:r>
              <a:rPr lang="ru-RU" sz="1600" dirty="0" smtClean="0">
                <a:latin typeface="Consolas" pitchFamily="49" charset="0"/>
                <a:cs typeface="Consolas" pitchFamily="49" charset="0"/>
              </a:rPr>
              <a:t> = 2147483647 + 10;</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int</a:t>
            </a:r>
            <a:r>
              <a:rPr lang="en-US" sz="1600" dirty="0" err="1" smtClean="0">
                <a:latin typeface="Consolas" pitchFamily="49" charset="0"/>
                <a:cs typeface="Consolas" pitchFamily="49" charset="0"/>
              </a:rPr>
              <a:t>Num</a:t>
            </a:r>
            <a:r>
              <a:rPr lang="ru-RU" sz="1600" dirty="0" smtClean="0">
                <a:latin typeface="Consolas" pitchFamily="49" charset="0"/>
                <a:cs typeface="Consolas" pitchFamily="49" charset="0"/>
              </a:rPr>
              <a:t> </a:t>
            </a:r>
            <a:r>
              <a:rPr lang="ru-RU" sz="1600" dirty="0">
                <a:latin typeface="Consolas" pitchFamily="49" charset="0"/>
                <a:cs typeface="Consolas" pitchFamily="49" charset="0"/>
              </a:rPr>
              <a:t>= </a:t>
            </a:r>
            <a:r>
              <a:rPr lang="ru-RU" b="1" dirty="0" smtClean="0">
                <a:latin typeface="Consolas" pitchFamily="49" charset="0"/>
                <a:cs typeface="Consolas" pitchFamily="49" charset="0"/>
              </a:rPr>
              <a:t>unchecked</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ConstantMax</a:t>
            </a:r>
            <a:r>
              <a:rPr lang="ru-RU" sz="1600" dirty="0" smtClean="0">
                <a:latin typeface="Consolas" pitchFamily="49" charset="0"/>
                <a:cs typeface="Consolas" pitchFamily="49" charset="0"/>
              </a:rPr>
              <a:t> + 10);</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Создание объекта исключения</a:t>
            </a:r>
            <a:endParaRPr lang="ru-RU"/>
          </a:p>
        </p:txBody>
      </p:sp>
      <p:sp>
        <p:nvSpPr>
          <p:cNvPr id="6" name="AutoShape 24"/>
          <p:cNvSpPr>
            <a:spLocks noChangeArrowheads="1"/>
          </p:cNvSpPr>
          <p:nvPr/>
        </p:nvSpPr>
        <p:spPr bwMode="auto">
          <a:xfrm>
            <a:off x="306387" y="762000"/>
            <a:ext cx="8609013" cy="5791200"/>
          </a:xfrm>
          <a:prstGeom prst="roundRect">
            <a:avLst>
              <a:gd name="adj" fmla="val 4167"/>
            </a:avLst>
          </a:prstGeom>
          <a:solidFill>
            <a:srgbClr val="B3C8DF"/>
          </a:solidFill>
          <a:ln w="9525">
            <a:solidFill>
              <a:srgbClr val="4D4D4D"/>
            </a:solidFill>
            <a:round/>
            <a:headEnd/>
            <a:tailEnd/>
          </a:ln>
          <a:effectLst>
            <a:innerShdw blurRad="63500" dist="50800" dir="2700000">
              <a:prstClr val="black">
                <a:alpha val="50000"/>
              </a:prstClr>
            </a:innerShdw>
          </a:effectLst>
        </p:spPr>
        <p:txBody>
          <a:bodyPr/>
          <a:lstStyle/>
          <a:p>
            <a:pPr marL="61913">
              <a:defRPr/>
            </a:pPr>
            <a:r>
              <a:rPr lang="ru-RU" b="1" smtClean="0">
                <a:latin typeface="+mn-lt"/>
              </a:rPr>
              <a:t>System.Exception</a:t>
            </a:r>
            <a:endParaRPr lang="ru-RU" b="1">
              <a:latin typeface="+mn-lt"/>
            </a:endParaRPr>
          </a:p>
        </p:txBody>
      </p:sp>
      <p:sp>
        <p:nvSpPr>
          <p:cNvPr id="7" name="AutoShape 24"/>
          <p:cNvSpPr>
            <a:spLocks noChangeArrowheads="1"/>
          </p:cNvSpPr>
          <p:nvPr/>
        </p:nvSpPr>
        <p:spPr bwMode="auto">
          <a:xfrm>
            <a:off x="482600" y="1241425"/>
            <a:ext cx="8204200" cy="4473575"/>
          </a:xfrm>
          <a:prstGeom prst="roundRect">
            <a:avLst>
              <a:gd name="adj" fmla="val 4167"/>
            </a:avLst>
          </a:prstGeom>
          <a:solidFill>
            <a:schemeClr val="accent5">
              <a:lumMod val="20000"/>
              <a:lumOff val="80000"/>
            </a:schemeClr>
          </a:solidFill>
          <a:ln w="9525">
            <a:solidFill>
              <a:srgbClr val="4D4D4D"/>
            </a:solidFill>
            <a:round/>
            <a:headEnd/>
            <a:tailEnd/>
          </a:ln>
          <a:effectLst>
            <a:innerShdw blurRad="63500" dist="50800" dir="2700000">
              <a:prstClr val="black">
                <a:alpha val="50000"/>
              </a:prstClr>
            </a:innerShdw>
          </a:effectLst>
        </p:spPr>
        <p:txBody>
          <a:bodyPr/>
          <a:lstStyle/>
          <a:p>
            <a:pPr marL="61913">
              <a:defRPr/>
            </a:pPr>
            <a:r>
              <a:rPr lang="ru-RU" b="1" smtClean="0">
                <a:latin typeface="+mn-lt"/>
              </a:rPr>
              <a:t>System.SystemException</a:t>
            </a:r>
          </a:p>
        </p:txBody>
      </p:sp>
      <p:sp>
        <p:nvSpPr>
          <p:cNvPr id="8" name="AutoShape 25"/>
          <p:cNvSpPr>
            <a:spLocks noChangeArrowheads="1"/>
          </p:cNvSpPr>
          <p:nvPr/>
        </p:nvSpPr>
        <p:spPr bwMode="auto">
          <a:xfrm>
            <a:off x="685800" y="1752600"/>
            <a:ext cx="7435850" cy="522287"/>
          </a:xfrm>
          <a:prstGeom prst="roundRect">
            <a:avLst>
              <a:gd name="adj" fmla="val 4167"/>
            </a:avLst>
          </a:prstGeom>
          <a:solidFill>
            <a:schemeClr val="accent5">
              <a:lumMod val="60000"/>
              <a:lumOff val="4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System.FormatException</a:t>
            </a:r>
            <a:endParaRPr lang="ru-RU" b="1"/>
          </a:p>
        </p:txBody>
      </p:sp>
      <p:sp>
        <p:nvSpPr>
          <p:cNvPr id="9" name="AutoShape 25"/>
          <p:cNvSpPr>
            <a:spLocks noChangeArrowheads="1"/>
          </p:cNvSpPr>
          <p:nvPr/>
        </p:nvSpPr>
        <p:spPr bwMode="auto">
          <a:xfrm>
            <a:off x="685800" y="2362200"/>
            <a:ext cx="7435850" cy="522287"/>
          </a:xfrm>
          <a:prstGeom prst="roundRect">
            <a:avLst>
              <a:gd name="adj" fmla="val 4167"/>
            </a:avLst>
          </a:prstGeom>
          <a:solidFill>
            <a:schemeClr val="accent5">
              <a:lumMod val="60000"/>
              <a:lumOff val="40000"/>
            </a:schemeClr>
          </a:solidFill>
          <a:ln>
            <a:solidFill>
              <a:schemeClr val="accent5">
                <a:lumMod val="60000"/>
                <a:lumOff val="40000"/>
              </a:schemeClr>
            </a:solidFill>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System.ArgumentException</a:t>
            </a:r>
            <a:endParaRPr lang="ru-RU" b="1"/>
          </a:p>
        </p:txBody>
      </p:sp>
      <p:sp>
        <p:nvSpPr>
          <p:cNvPr id="10" name="AutoShape 25"/>
          <p:cNvSpPr>
            <a:spLocks noChangeArrowheads="1"/>
          </p:cNvSpPr>
          <p:nvPr/>
        </p:nvSpPr>
        <p:spPr bwMode="auto">
          <a:xfrm>
            <a:off x="685800" y="2971800"/>
            <a:ext cx="7435850" cy="522288"/>
          </a:xfrm>
          <a:prstGeom prst="roundRect">
            <a:avLst>
              <a:gd name="adj" fmla="val 4167"/>
            </a:avLst>
          </a:prstGeom>
          <a:solidFill>
            <a:schemeClr val="accent5">
              <a:lumMod val="60000"/>
              <a:lumOff val="4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System.NotSupportedException</a:t>
            </a:r>
            <a:endParaRPr lang="ru-RU" b="1"/>
          </a:p>
        </p:txBody>
      </p:sp>
      <p:sp>
        <p:nvSpPr>
          <p:cNvPr id="11" name="AutoShape 25"/>
          <p:cNvSpPr>
            <a:spLocks noChangeArrowheads="1"/>
          </p:cNvSpPr>
          <p:nvPr/>
        </p:nvSpPr>
        <p:spPr bwMode="auto">
          <a:xfrm>
            <a:off x="685800" y="4800600"/>
            <a:ext cx="7435850" cy="522288"/>
          </a:xfrm>
          <a:prstGeom prst="roundRect">
            <a:avLst>
              <a:gd name="adj" fmla="val 4167"/>
            </a:avLst>
          </a:prstGeom>
          <a:solidFill>
            <a:schemeClr val="accent5">
              <a:lumMod val="60000"/>
              <a:lumOff val="4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 . .</a:t>
            </a:r>
            <a:endParaRPr lang="ru-RU" b="1"/>
          </a:p>
        </p:txBody>
      </p:sp>
      <p:sp>
        <p:nvSpPr>
          <p:cNvPr id="12" name="AutoShape 25"/>
          <p:cNvSpPr>
            <a:spLocks noChangeArrowheads="1"/>
          </p:cNvSpPr>
          <p:nvPr/>
        </p:nvSpPr>
        <p:spPr bwMode="auto">
          <a:xfrm>
            <a:off x="685800" y="3581400"/>
            <a:ext cx="7435850" cy="522288"/>
          </a:xfrm>
          <a:prstGeom prst="roundRect">
            <a:avLst>
              <a:gd name="adj" fmla="val 4167"/>
            </a:avLst>
          </a:prstGeom>
          <a:solidFill>
            <a:schemeClr val="accent5">
              <a:lumMod val="60000"/>
              <a:lumOff val="4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System. NotImplementedException</a:t>
            </a:r>
            <a:endParaRPr lang="ru-RU" b="1"/>
          </a:p>
        </p:txBody>
      </p:sp>
      <p:sp>
        <p:nvSpPr>
          <p:cNvPr id="13" name="AutoShape 25"/>
          <p:cNvSpPr>
            <a:spLocks noChangeArrowheads="1"/>
          </p:cNvSpPr>
          <p:nvPr/>
        </p:nvSpPr>
        <p:spPr bwMode="auto">
          <a:xfrm>
            <a:off x="685800" y="4191000"/>
            <a:ext cx="7435850" cy="522288"/>
          </a:xfrm>
          <a:prstGeom prst="roundRect">
            <a:avLst>
              <a:gd name="adj" fmla="val 4167"/>
            </a:avLst>
          </a:prstGeom>
          <a:solidFill>
            <a:schemeClr val="accent5">
              <a:lumMod val="60000"/>
              <a:lumOff val="40000"/>
            </a:schemeClr>
          </a:solidFill>
          <a:ln>
            <a:headEnd/>
            <a:tailEnd/>
          </a:ln>
          <a:effectLst>
            <a:innerShdw blurRad="63500" dist="50800" dir="27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tIns="91440" bIns="91440" anchor="ctr"/>
          <a:lstStyle/>
          <a:p>
            <a:pPr>
              <a:defRPr/>
            </a:pPr>
            <a:r>
              <a:rPr lang="ru-RU" b="1" smtClean="0"/>
              <a:t>System. OutOfMemoryException</a:t>
            </a:r>
            <a:endParaRPr lang="ru-RU" b="1"/>
          </a:p>
        </p:txBody>
      </p:sp>
      <p:sp>
        <p:nvSpPr>
          <p:cNvPr id="17" name="AutoShape 24"/>
          <p:cNvSpPr>
            <a:spLocks noChangeArrowheads="1"/>
          </p:cNvSpPr>
          <p:nvPr/>
        </p:nvSpPr>
        <p:spPr bwMode="auto">
          <a:xfrm>
            <a:off x="533400" y="5791200"/>
            <a:ext cx="8229600" cy="533400"/>
          </a:xfrm>
          <a:prstGeom prst="roundRect">
            <a:avLst>
              <a:gd name="adj" fmla="val 4167"/>
            </a:avLst>
          </a:prstGeom>
          <a:solidFill>
            <a:schemeClr val="accent5">
              <a:lumMod val="20000"/>
              <a:lumOff val="80000"/>
            </a:schemeClr>
          </a:solidFill>
          <a:ln w="9525">
            <a:solidFill>
              <a:srgbClr val="4D4D4D"/>
            </a:solidFill>
            <a:round/>
            <a:headEnd/>
            <a:tailEnd/>
          </a:ln>
          <a:effectLst>
            <a:innerShdw blurRad="63500" dist="50800" dir="2700000">
              <a:prstClr val="black">
                <a:alpha val="50000"/>
              </a:prstClr>
            </a:innerShdw>
          </a:effectLst>
        </p:spPr>
        <p:txBody>
          <a:bodyPr anchor="ctr"/>
          <a:lstStyle/>
          <a:p>
            <a:pPr marL="61913">
              <a:defRPr/>
            </a:pPr>
            <a:r>
              <a:rPr lang="ru-RU" sz="1600" b="1" dirty="0" smtClean="0"/>
              <a:t>System.</a:t>
            </a:r>
            <a:r>
              <a:rPr lang="en-US" sz="1600" b="1" dirty="0" smtClean="0"/>
              <a:t>Application</a:t>
            </a:r>
            <a:r>
              <a:rPr lang="ru-RU" sz="1600" b="1" dirty="0" smtClean="0"/>
              <a:t>Exception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Создание объекта исключения</a:t>
            </a:r>
            <a:endParaRPr lang="ru-RU"/>
          </a:p>
        </p:txBody>
      </p:sp>
      <p:sp>
        <p:nvSpPr>
          <p:cNvPr id="4" name="Flowchart: Document 3"/>
          <p:cNvSpPr/>
          <p:nvPr/>
        </p:nvSpPr>
        <p:spPr bwMode="auto">
          <a:xfrm>
            <a:off x="244925" y="1600200"/>
            <a:ext cx="8670475" cy="1143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 . .</a:t>
            </a:r>
          </a:p>
          <a:p>
            <a:r>
              <a:rPr lang="ru-RU" sz="1600" dirty="0" smtClean="0">
                <a:latin typeface="Consolas" pitchFamily="49" charset="0"/>
                <a:cs typeface="Consolas" pitchFamily="49" charset="0"/>
              </a:rPr>
              <a:t>FormatException </a:t>
            </a:r>
            <a:r>
              <a:rPr lang="ru-RU" sz="1600" dirty="0" err="1" smtClean="0">
                <a:latin typeface="Consolas" pitchFamily="49" charset="0"/>
                <a:cs typeface="Consolas" pitchFamily="49" charset="0"/>
              </a:rPr>
              <a:t>ex</a:t>
            </a:r>
            <a:r>
              <a:rPr lang="ru-RU" sz="1600" dirty="0" smtClean="0">
                <a:latin typeface="Consolas" pitchFamily="49" charset="0"/>
                <a:cs typeface="Consolas" pitchFamily="49" charset="0"/>
              </a:rPr>
              <a:t> = </a:t>
            </a:r>
            <a:r>
              <a:rPr lang="ru-RU" b="1" dirty="0" smtClean="0">
                <a:latin typeface="Consolas" pitchFamily="49" charset="0"/>
                <a:cs typeface="Consolas" pitchFamily="49" charset="0"/>
              </a:rPr>
              <a:t>new</a:t>
            </a:r>
            <a:r>
              <a:rPr lang="ru-RU" sz="1600" dirty="0" smtClean="0">
                <a:latin typeface="Consolas" pitchFamily="49" charset="0"/>
                <a:cs typeface="Consolas" pitchFamily="49" charset="0"/>
              </a:rPr>
              <a:t> </a:t>
            </a:r>
            <a:r>
              <a:rPr lang="ru-RU" b="1" dirty="0" smtClean="0">
                <a:latin typeface="Consolas" pitchFamily="49" charset="0"/>
                <a:cs typeface="Consolas" pitchFamily="49" charset="0"/>
              </a:rPr>
              <a:t>FormatException</a:t>
            </a:r>
            <a:r>
              <a:rPr lang="ru-RU" sz="1600" dirty="0" smtClean="0">
                <a:latin typeface="Consolas" pitchFamily="49" charset="0"/>
                <a:cs typeface="Consolas" pitchFamily="49" charset="0"/>
              </a:rPr>
              <a:t>("</a:t>
            </a:r>
            <a:r>
              <a:rPr lang="ru-RU" sz="1600" b="1" dirty="0" err="1" smtClean="0">
                <a:latin typeface="Consolas" pitchFamily="49" charset="0"/>
                <a:cs typeface="Consolas" pitchFamily="49" charset="0"/>
              </a:rPr>
              <a:t>Argument</a:t>
            </a:r>
            <a:r>
              <a:rPr lang="ru-RU" sz="1600" b="1" dirty="0" smtClean="0">
                <a:latin typeface="Consolas" pitchFamily="49" charset="0"/>
                <a:cs typeface="Consolas" pitchFamily="49" charset="0"/>
              </a:rPr>
              <a:t> </a:t>
            </a:r>
            <a:r>
              <a:rPr lang="ru-RU" sz="1600" b="1" dirty="0" err="1" smtClean="0">
                <a:latin typeface="Consolas" pitchFamily="49" charset="0"/>
                <a:cs typeface="Consolas" pitchFamily="49" charset="0"/>
              </a:rPr>
              <a:t>has</a:t>
            </a:r>
            <a:r>
              <a:rPr lang="ru-RU" sz="1600" b="1" dirty="0" smtClean="0">
                <a:latin typeface="Consolas" pitchFamily="49" charset="0"/>
                <a:cs typeface="Consolas" pitchFamily="49" charset="0"/>
              </a:rPr>
              <a:t> </a:t>
            </a:r>
            <a:r>
              <a:rPr lang="ru-RU" sz="1600" b="1" dirty="0" err="1" smtClean="0">
                <a:latin typeface="Consolas" pitchFamily="49" charset="0"/>
                <a:cs typeface="Consolas" pitchFamily="49" charset="0"/>
              </a:rPr>
              <a:t>the</a:t>
            </a:r>
            <a:r>
              <a:rPr lang="ru-RU" sz="1600" b="1" dirty="0" smtClean="0">
                <a:latin typeface="Consolas" pitchFamily="49" charset="0"/>
                <a:cs typeface="Consolas" pitchFamily="49" charset="0"/>
              </a:rPr>
              <a:t> </a:t>
            </a:r>
            <a:r>
              <a:rPr lang="ru-RU" sz="1600" b="1" dirty="0" err="1" smtClean="0">
                <a:latin typeface="Consolas" pitchFamily="49" charset="0"/>
                <a:cs typeface="Consolas" pitchFamily="49" charset="0"/>
              </a:rPr>
              <a:t>wrong</a:t>
            </a:r>
            <a:r>
              <a:rPr lang="ru-RU" sz="1600" b="1" dirty="0" smtClean="0">
                <a:latin typeface="Consolas" pitchFamily="49" charset="0"/>
                <a:cs typeface="Consolas" pitchFamily="49" charset="0"/>
              </a:rPr>
              <a:t> </a:t>
            </a:r>
            <a:r>
              <a:rPr lang="ru-RU" sz="1600" b="1" dirty="0" err="1" smtClean="0">
                <a:latin typeface="Consolas" pitchFamily="49" charset="0"/>
                <a:cs typeface="Consolas" pitchFamily="49" charset="0"/>
              </a:rPr>
              <a:t>format</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 .</a:t>
            </a:r>
          </a:p>
        </p:txBody>
      </p:sp>
      <p:sp>
        <p:nvSpPr>
          <p:cNvPr id="5" name="Rounded Rectangle 4"/>
          <p:cNvSpPr/>
          <p:nvPr/>
        </p:nvSpPr>
        <p:spPr bwMode="auto">
          <a:xfrm>
            <a:off x="244925" y="762000"/>
            <a:ext cx="8670475"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Для создания объекта исключения используется ключевое слово new</a:t>
            </a:r>
            <a:endParaRPr lang="ru-RU" b="1" smtClean="0"/>
          </a:p>
        </p:txBody>
      </p:sp>
      <p:sp>
        <p:nvSpPr>
          <p:cNvPr id="6" name="Rounded Rectangle 5"/>
          <p:cNvSpPr/>
          <p:nvPr/>
        </p:nvSpPr>
        <p:spPr bwMode="auto">
          <a:xfrm>
            <a:off x="244925" y="2971800"/>
            <a:ext cx="8670475"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Следует указать тип исключения и предоставить информацию, которая указывает на причину исключения</a:t>
            </a:r>
            <a:endParaRPr lang="ru-RU" b="1" dirty="0" smtClean="0"/>
          </a:p>
        </p:txBody>
      </p:sp>
      <p:pic>
        <p:nvPicPr>
          <p:cNvPr id="9"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4717748">
            <a:off x="3841556" y="2538169"/>
            <a:ext cx="1158882" cy="254877"/>
          </a:xfrm>
          <a:prstGeom prst="rect">
            <a:avLst/>
          </a:prstGeom>
          <a:noFill/>
          <a:ln w="9525">
            <a:noFill/>
            <a:miter lim="800000"/>
            <a:headEnd/>
            <a:tailEnd/>
          </a:ln>
        </p:spPr>
      </p:pic>
      <p:pic>
        <p:nvPicPr>
          <p:cNvPr id="10"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7122943">
            <a:off x="4883901" y="2522450"/>
            <a:ext cx="1158882" cy="254877"/>
          </a:xfrm>
          <a:prstGeom prst="rect">
            <a:avLst/>
          </a:prstGeom>
          <a:noFill/>
          <a:ln w="9525">
            <a:noFill/>
            <a:miter lim="800000"/>
            <a:headEnd/>
            <a:tailEnd/>
          </a:ln>
        </p:spPr>
      </p:pic>
      <p:sp>
        <p:nvSpPr>
          <p:cNvPr id="11" name="Rounded Rectangle 10"/>
          <p:cNvSpPr/>
          <p:nvPr/>
        </p:nvSpPr>
        <p:spPr bwMode="auto">
          <a:xfrm>
            <a:off x="244925" y="3886200"/>
            <a:ext cx="867047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Как правило, эта информация предоставляется в виде строки, содержащей сообщение об ошибке</a:t>
            </a:r>
            <a:endParaRPr lang="ru-RU" b="1" dirty="0" smtClean="0"/>
          </a:p>
        </p:txBody>
      </p:sp>
      <p:sp>
        <p:nvSpPr>
          <p:cNvPr id="12" name="Rounded Rectangle 11"/>
          <p:cNvSpPr/>
          <p:nvPr/>
        </p:nvSpPr>
        <p:spPr bwMode="auto">
          <a:xfrm>
            <a:off x="244924" y="4876800"/>
            <a:ext cx="867047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В строку можно также включить информацию об еще одном исключении, если объект исключения является результатом этого исключения</a:t>
            </a:r>
            <a:endParaRPr lang="ru-RU" b="1" smtClean="0"/>
          </a:p>
        </p:txBody>
      </p:sp>
      <p:pic>
        <p:nvPicPr>
          <p:cNvPr id="13"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807433">
            <a:off x="3290657" y="1344774"/>
            <a:ext cx="2260679" cy="2787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Создание объекта исключения</a:t>
            </a:r>
            <a:endParaRPr lang="ru-RU"/>
          </a:p>
        </p:txBody>
      </p:sp>
      <p:sp>
        <p:nvSpPr>
          <p:cNvPr id="4" name="Flowchart: Document 3"/>
          <p:cNvSpPr/>
          <p:nvPr/>
        </p:nvSpPr>
        <p:spPr bwMode="auto">
          <a:xfrm>
            <a:off x="228600" y="762000"/>
            <a:ext cx="8686800" cy="3505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500" smtClean="0">
              <a:latin typeface="Consolas" pitchFamily="49" charset="0"/>
              <a:cs typeface="Consolas" pitchFamily="49" charset="0"/>
            </a:endParaRPr>
          </a:p>
          <a:p>
            <a:endParaRPr lang="ru-RU" sz="1500" smtClean="0">
              <a:latin typeface="Consolas" pitchFamily="49" charset="0"/>
              <a:cs typeface="Consolas" pitchFamily="49" charset="0"/>
            </a:endParaRPr>
          </a:p>
          <a:p>
            <a:r>
              <a:rPr lang="ru-RU" sz="1500" smtClean="0">
                <a:latin typeface="Consolas" pitchFamily="49" charset="0"/>
                <a:cs typeface="Consolas" pitchFamily="49" charset="0"/>
              </a:rPr>
              <a:t>try</a:t>
            </a:r>
          </a:p>
          <a:p>
            <a:r>
              <a:rPr lang="ru-RU" sz="1500" smtClean="0">
                <a:latin typeface="Consolas" pitchFamily="49" charset="0"/>
                <a:cs typeface="Consolas" pitchFamily="49" charset="0"/>
              </a:rPr>
              <a:t>{</a:t>
            </a:r>
          </a:p>
          <a:p>
            <a:r>
              <a:rPr lang="ru-RU" sz="1500" smtClean="0">
                <a:latin typeface="Consolas" pitchFamily="49" charset="0"/>
                <a:cs typeface="Consolas" pitchFamily="49" charset="0"/>
              </a:rPr>
              <a:t>    ...// Statements that might cause an exception </a:t>
            </a:r>
          </a:p>
          <a:p>
            <a:r>
              <a:rPr lang="ru-RU" sz="1500" smtClean="0">
                <a:latin typeface="Consolas" pitchFamily="49" charset="0"/>
                <a:cs typeface="Consolas" pitchFamily="49" charset="0"/>
              </a:rPr>
              <a:t>    ...// if data is in the wrong format</a:t>
            </a:r>
          </a:p>
          <a:p>
            <a:r>
              <a:rPr lang="ru-RU" sz="1500" smtClean="0">
                <a:latin typeface="Consolas" pitchFamily="49" charset="0"/>
                <a:cs typeface="Consolas" pitchFamily="49" charset="0"/>
              </a:rPr>
              <a:t>}</a:t>
            </a:r>
          </a:p>
          <a:p>
            <a:r>
              <a:rPr lang="ru-RU" sz="1500" smtClean="0">
                <a:latin typeface="Consolas" pitchFamily="49" charset="0"/>
                <a:cs typeface="Consolas" pitchFamily="49" charset="0"/>
              </a:rPr>
              <a:t>catch (Exception e)</a:t>
            </a:r>
          </a:p>
          <a:p>
            <a:r>
              <a:rPr lang="ru-RU" sz="1500" smtClean="0">
                <a:latin typeface="Consolas" pitchFamily="49" charset="0"/>
                <a:cs typeface="Consolas" pitchFamily="49" charset="0"/>
              </a:rPr>
              <a:t>{</a:t>
            </a:r>
          </a:p>
          <a:p>
            <a:r>
              <a:rPr lang="ru-RU" sz="1500" smtClean="0">
                <a:latin typeface="Consolas" pitchFamily="49" charset="0"/>
                <a:cs typeface="Consolas" pitchFamily="49" charset="0"/>
              </a:rPr>
              <a:t>    // Create a FormatException containing an error message</a:t>
            </a:r>
          </a:p>
          <a:p>
            <a:r>
              <a:rPr lang="ru-RU" sz="1500" smtClean="0">
                <a:latin typeface="Consolas" pitchFamily="49" charset="0"/>
                <a:cs typeface="Consolas" pitchFamily="49" charset="0"/>
              </a:rPr>
              <a:t>    // and a reference to the original exception.</a:t>
            </a:r>
          </a:p>
          <a:p>
            <a:r>
              <a:rPr lang="ru-RU" sz="1500" smtClean="0">
                <a:latin typeface="Consolas" pitchFamily="49" charset="0"/>
                <a:cs typeface="Consolas" pitchFamily="49" charset="0"/>
              </a:rPr>
              <a:t>    FormatException ex = new FormatException("Argument has the wrong format", e);</a:t>
            </a:r>
          </a:p>
          <a:p>
            <a:r>
              <a:rPr lang="ru-RU" sz="1500" smtClean="0">
                <a:latin typeface="Consolas" pitchFamily="49" charset="0"/>
                <a:cs typeface="Consolas" pitchFamily="49" charset="0"/>
              </a:rPr>
              <a:t>    ...</a:t>
            </a:r>
          </a:p>
          <a:p>
            <a:r>
              <a:rPr lang="ru-RU" sz="1500" smtClean="0">
                <a:latin typeface="Consolas" pitchFamily="49" charset="0"/>
                <a:cs typeface="Consolas" pitchFamily="49" charset="0"/>
              </a:rPr>
              <a:t>}</a:t>
            </a:r>
          </a:p>
        </p:txBody>
      </p:sp>
      <p:sp>
        <p:nvSpPr>
          <p:cNvPr id="5" name="Rounded Rectangle 4"/>
          <p:cNvSpPr/>
          <p:nvPr/>
        </p:nvSpPr>
        <p:spPr bwMode="auto">
          <a:xfrm>
            <a:off x="228600" y="4343400"/>
            <a:ext cx="86868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Различные классы исключений обеспечены конструкторами, которые принимают дополнительные параметры</a:t>
            </a:r>
            <a:endParaRPr lang="ru-RU" b="1" dirty="0" smtClean="0"/>
          </a:p>
        </p:txBody>
      </p:sp>
      <p:sp>
        <p:nvSpPr>
          <p:cNvPr id="6" name="Flowchart: Document 5"/>
          <p:cNvSpPr/>
          <p:nvPr/>
        </p:nvSpPr>
        <p:spPr bwMode="auto">
          <a:xfrm>
            <a:off x="228600" y="5410200"/>
            <a:ext cx="8686800" cy="914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pPr>
            <a:r>
              <a:rPr lang="ru-RU" sz="1600" dirty="0" smtClean="0">
                <a:latin typeface="Consolas" pitchFamily="49" charset="0"/>
                <a:cs typeface="Consolas" pitchFamily="49" charset="0"/>
              </a:rPr>
              <a:t>ArgumentException </a:t>
            </a:r>
            <a:r>
              <a:rPr lang="ru-RU" sz="1600" dirty="0" err="1" smtClean="0">
                <a:latin typeface="Consolas" pitchFamily="49" charset="0"/>
                <a:cs typeface="Consolas" pitchFamily="49" charset="0"/>
              </a:rPr>
              <a:t>argEx</a:t>
            </a:r>
            <a:r>
              <a:rPr lang="ru-RU" sz="1600" dirty="0" smtClean="0">
                <a:latin typeface="Consolas" pitchFamily="49" charset="0"/>
                <a:cs typeface="Consolas" pitchFamily="49" charset="0"/>
              </a:rPr>
              <a:t> = new ArgumentOutOfRangeException ("param1", "</a:t>
            </a:r>
            <a:r>
              <a:rPr lang="ru-RU" sz="1600" dirty="0" err="1" smtClean="0">
                <a:latin typeface="Consolas" pitchFamily="49" charset="0"/>
                <a:cs typeface="Consolas" pitchFamily="49" charset="0"/>
              </a:rPr>
              <a:t>Parameter</a:t>
            </a:r>
            <a:r>
              <a:rPr lang="ru-RU" sz="1600" dirty="0" smtClean="0">
                <a:latin typeface="Consolas" pitchFamily="49" charset="0"/>
                <a:cs typeface="Consolas" pitchFamily="49" charset="0"/>
              </a:rPr>
              <a:t> param1 </a:t>
            </a:r>
            <a:r>
              <a:rPr lang="ru-RU" sz="1600" dirty="0" err="1" smtClean="0">
                <a:latin typeface="Consolas" pitchFamily="49" charset="0"/>
                <a:cs typeface="Consolas" pitchFamily="49" charset="0"/>
              </a:rPr>
              <a:t>too</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large</a:t>
            </a:r>
            <a:r>
              <a:rPr lang="ru-RU" sz="16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Генерация исключений</a:t>
            </a:r>
            <a:endParaRPr lang="ru-RU"/>
          </a:p>
        </p:txBody>
      </p:sp>
      <p:sp>
        <p:nvSpPr>
          <p:cNvPr id="4" name="Flowchart: Document 3"/>
          <p:cNvSpPr/>
          <p:nvPr/>
        </p:nvSpPr>
        <p:spPr bwMode="auto">
          <a:xfrm>
            <a:off x="304800" y="1447800"/>
            <a:ext cx="3429000" cy="1066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pPr>
            <a:r>
              <a:rPr lang="ru-RU" b="1" smtClean="0"/>
              <a:t>throw [exception object];</a:t>
            </a:r>
            <a:endParaRPr lang="ru-RU" smtClean="0"/>
          </a:p>
        </p:txBody>
      </p:sp>
      <p:sp>
        <p:nvSpPr>
          <p:cNvPr id="6" name="Rounded Rectangle 5"/>
          <p:cNvSpPr/>
          <p:nvPr/>
        </p:nvSpPr>
        <p:spPr bwMode="auto">
          <a:xfrm>
            <a:off x="304800" y="762000"/>
            <a:ext cx="8534400"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dirty="0" smtClean="0"/>
              <a:t>Чтобы указать, что произошло исключение, его нужно генерировать (throw) </a:t>
            </a:r>
            <a:endParaRPr lang="ru-RU" b="1" dirty="0" smtClean="0"/>
          </a:p>
        </p:txBody>
      </p:sp>
      <p:sp>
        <p:nvSpPr>
          <p:cNvPr id="7" name="Rounded Rectangle 6"/>
          <p:cNvSpPr/>
          <p:nvPr/>
        </p:nvSpPr>
        <p:spPr bwMode="auto">
          <a:xfrm>
            <a:off x="304800" y="2590800"/>
            <a:ext cx="38100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pPr>
            <a:r>
              <a:rPr lang="ru-RU" dirty="0" smtClean="0"/>
              <a:t>Используется ключевое слово </a:t>
            </a:r>
            <a:r>
              <a:rPr lang="ru-RU" b="1" dirty="0" smtClean="0"/>
              <a:t>throw</a:t>
            </a:r>
          </a:p>
        </p:txBody>
      </p:sp>
      <p:sp>
        <p:nvSpPr>
          <p:cNvPr id="8" name="Rounded Rectangle 7"/>
          <p:cNvSpPr/>
          <p:nvPr/>
        </p:nvSpPr>
        <p:spPr bwMode="auto">
          <a:xfrm>
            <a:off x="4572000" y="1447800"/>
            <a:ext cx="4267200" cy="62915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dirty="0" smtClean="0"/>
              <a:t>Объект генерируемого исключения</a:t>
            </a:r>
            <a:endParaRPr lang="ru-RU" b="1" dirty="0" smtClean="0"/>
          </a:p>
        </p:txBody>
      </p:sp>
      <p:pic>
        <p:nvPicPr>
          <p:cNvPr id="9"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4717748">
            <a:off x="540502" y="2357232"/>
            <a:ext cx="1158882" cy="254877"/>
          </a:xfrm>
          <a:prstGeom prst="rect">
            <a:avLst/>
          </a:prstGeom>
          <a:noFill/>
          <a:ln w="9525">
            <a:noFill/>
            <a:miter lim="800000"/>
            <a:headEnd/>
            <a:tailEnd/>
          </a:ln>
        </p:spPr>
      </p:pic>
      <p:pic>
        <p:nvPicPr>
          <p:cNvPr id="10"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444244" flipV="1">
            <a:off x="3076546" y="1658036"/>
            <a:ext cx="1515988" cy="341527"/>
          </a:xfrm>
          <a:prstGeom prst="rect">
            <a:avLst/>
          </a:prstGeom>
          <a:noFill/>
          <a:ln w="9525">
            <a:noFill/>
            <a:miter lim="800000"/>
            <a:headEnd/>
            <a:tailEnd/>
          </a:ln>
        </p:spPr>
      </p:pic>
      <p:sp>
        <p:nvSpPr>
          <p:cNvPr id="11" name="Flowchart: Document 10"/>
          <p:cNvSpPr/>
          <p:nvPr/>
        </p:nvSpPr>
        <p:spPr bwMode="auto">
          <a:xfrm>
            <a:off x="304800" y="3352800"/>
            <a:ext cx="8534400" cy="1143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smtClean="0">
                <a:latin typeface="Consolas" pitchFamily="49" charset="0"/>
                <a:cs typeface="Consolas" pitchFamily="49" charset="0"/>
              </a:rPr>
              <a:t>FormatExeption</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ex</a:t>
            </a:r>
            <a:r>
              <a:rPr lang="ru-RU" sz="1600" dirty="0" smtClean="0">
                <a:latin typeface="Consolas" pitchFamily="49" charset="0"/>
                <a:cs typeface="Consolas" pitchFamily="49" charset="0"/>
              </a:rPr>
              <a:t> = new </a:t>
            </a:r>
            <a:r>
              <a:rPr lang="ru-RU" sz="1600" dirty="0" err="1" smtClean="0">
                <a:latin typeface="Consolas" pitchFamily="49" charset="0"/>
                <a:cs typeface="Consolas" pitchFamily="49" charset="0"/>
              </a:rPr>
              <a:t>FormatExeption</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Argument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has</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wrong</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format</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throw </a:t>
            </a:r>
            <a:r>
              <a:rPr lang="ru-RU" sz="1600" dirty="0" err="1" smtClean="0">
                <a:latin typeface="Consolas" pitchFamily="49" charset="0"/>
                <a:cs typeface="Consolas" pitchFamily="49" charset="0"/>
              </a:rPr>
              <a:t>ex</a:t>
            </a:r>
            <a:r>
              <a:rPr lang="ru-RU" sz="1600" dirty="0" smtClean="0">
                <a:latin typeface="Consolas" pitchFamily="49" charset="0"/>
                <a:cs typeface="Consolas" pitchFamily="49" charset="0"/>
              </a:rPr>
              <a:t>;</a:t>
            </a:r>
          </a:p>
        </p:txBody>
      </p:sp>
      <p:sp>
        <p:nvSpPr>
          <p:cNvPr id="12" name="Rounded Rectangle 11"/>
          <p:cNvSpPr/>
          <p:nvPr/>
        </p:nvSpPr>
        <p:spPr bwMode="auto">
          <a:xfrm>
            <a:off x="304800" y="45720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Открытые и защищенные методы должны генерировать исключения каждый раз, когда не удается выполнить назначенную им функциональность</a:t>
            </a:r>
            <a:endParaRPr lang="ru-RU" b="1"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Генерация исключений</a:t>
            </a:r>
            <a:endParaRPr lang="ru-RU"/>
          </a:p>
        </p:txBody>
      </p:sp>
      <p:sp>
        <p:nvSpPr>
          <p:cNvPr id="5" name="Rounded Rectangle 4"/>
          <p:cNvSpPr/>
          <p:nvPr/>
        </p:nvSpPr>
        <p:spPr bwMode="auto">
          <a:xfrm>
            <a:off x="304800" y="1676400"/>
            <a:ext cx="86106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Если блок catch для исключения не может устранить ошибку, он может перебросить исключение и распространить его на вызывающий код</a:t>
            </a:r>
          </a:p>
        </p:txBody>
      </p:sp>
      <p:sp>
        <p:nvSpPr>
          <p:cNvPr id="6" name="Flowchart: Document 5"/>
          <p:cNvSpPr/>
          <p:nvPr/>
        </p:nvSpPr>
        <p:spPr bwMode="auto">
          <a:xfrm>
            <a:off x="309349" y="2667000"/>
            <a:ext cx="6629400" cy="3505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try</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 // </a:t>
            </a:r>
            <a:r>
              <a:rPr lang="ru-RU" sz="1600" dirty="0" err="1" smtClean="0">
                <a:latin typeface="Consolas" pitchFamily="49" charset="0"/>
                <a:cs typeface="Consolas" pitchFamily="49" charset="0"/>
              </a:rPr>
              <a:t>Statements</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that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might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cause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an</a:t>
            </a:r>
            <a:r>
              <a:rPr lang="ru-RU" sz="1600" dirty="0" smtClean="0">
                <a:latin typeface="Consolas" pitchFamily="49" charset="0"/>
                <a:cs typeface="Consolas" pitchFamily="49" charset="0"/>
              </a:rPr>
              <a:t> exception</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catch(Exception e)</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 </a:t>
            </a:r>
            <a:r>
              <a:rPr lang="ru-RU" sz="1600" dirty="0" err="1" smtClean="0">
                <a:latin typeface="Consolas" pitchFamily="49" charset="0"/>
                <a:cs typeface="Consolas" pitchFamily="49" charset="0"/>
              </a:rPr>
              <a:t>Attempt</a:t>
            </a:r>
            <a:r>
              <a:rPr lang="ru-RU" sz="1600" dirty="0" smtClean="0">
                <a:latin typeface="Consolas" pitchFamily="49" charset="0"/>
                <a:cs typeface="Consolas" pitchFamily="49" charset="0"/>
              </a:rPr>
              <a:t> to </a:t>
            </a:r>
            <a:r>
              <a:rPr lang="ru-RU" sz="1600" dirty="0" err="1" smtClean="0">
                <a:latin typeface="Consolas" pitchFamily="49" charset="0"/>
                <a:cs typeface="Consolas" pitchFamily="49" charset="0"/>
              </a:rPr>
              <a:t>handle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the</a:t>
            </a:r>
            <a:r>
              <a:rPr lang="ru-RU" sz="1600" dirty="0" smtClean="0">
                <a:latin typeface="Consolas" pitchFamily="49" charset="0"/>
                <a:cs typeface="Consolas" pitchFamily="49" charset="0"/>
              </a:rPr>
              <a:t> exception</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 If this catch </a:t>
            </a:r>
            <a:r>
              <a:rPr lang="ru-RU" sz="1600" dirty="0" err="1" smtClean="0">
                <a:latin typeface="Consolas" pitchFamily="49" charset="0"/>
                <a:cs typeface="Consolas" pitchFamily="49" charset="0"/>
              </a:rPr>
              <a:t>handler</a:t>
            </a:r>
            <a:r>
              <a:rPr lang="ru-RU" sz="1600" dirty="0" smtClean="0">
                <a:latin typeface="Consolas" pitchFamily="49" charset="0"/>
                <a:cs typeface="Consolas" pitchFamily="49" charset="0"/>
              </a:rPr>
              <a:t> cannot </a:t>
            </a:r>
            <a:r>
              <a:rPr lang="ru-RU" sz="1600" dirty="0" err="1" smtClean="0">
                <a:latin typeface="Consolas" pitchFamily="49" charset="0"/>
                <a:cs typeface="Consolas" pitchFamily="49" charset="0"/>
              </a:rPr>
              <a:t>resolve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the</a:t>
            </a:r>
            <a:r>
              <a:rPr lang="ru-RU" sz="1600" dirty="0" smtClean="0">
                <a:latin typeface="Consolas" pitchFamily="49" charset="0"/>
                <a:cs typeface="Consolas" pitchFamily="49" charset="0"/>
              </a:rPr>
              <a:t> exception,</a:t>
            </a:r>
          </a:p>
          <a:p>
            <a:r>
              <a:rPr lang="ru-RU" sz="1600" dirty="0" smtClean="0">
                <a:latin typeface="Consolas" pitchFamily="49" charset="0"/>
                <a:cs typeface="Consolas" pitchFamily="49" charset="0"/>
              </a:rPr>
              <a:t>    // throw </a:t>
            </a:r>
            <a:r>
              <a:rPr lang="ru-RU" sz="1600" dirty="0" err="1" smtClean="0">
                <a:latin typeface="Consolas" pitchFamily="49" charset="0"/>
                <a:cs typeface="Consolas" pitchFamily="49" charset="0"/>
              </a:rPr>
              <a:t>it</a:t>
            </a:r>
            <a:r>
              <a:rPr lang="ru-RU" sz="1600" dirty="0" smtClean="0">
                <a:latin typeface="Consolas" pitchFamily="49" charset="0"/>
                <a:cs typeface="Consolas" pitchFamily="49" charset="0"/>
              </a:rPr>
              <a:t> to </a:t>
            </a:r>
            <a:r>
              <a:rPr lang="ru-RU" sz="1600" dirty="0" err="1" smtClean="0">
                <a:latin typeface="Consolas" pitchFamily="49" charset="0"/>
                <a:cs typeface="Consolas" pitchFamily="49" charset="0"/>
              </a:rPr>
              <a:t>the</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calling</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code</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    throw;</a:t>
            </a:r>
          </a:p>
          <a:p>
            <a:r>
              <a:rPr lang="ru-RU" sz="1600" dirty="0" smtClean="0">
                <a:latin typeface="Consolas" pitchFamily="49" charset="0"/>
                <a:cs typeface="Consolas" pitchFamily="49" charset="0"/>
              </a:rPr>
              <a:t>}</a:t>
            </a:r>
          </a:p>
        </p:txBody>
      </p:sp>
      <p:sp>
        <p:nvSpPr>
          <p:cNvPr id="7" name="Rounded Rectangle 6"/>
          <p:cNvSpPr/>
          <p:nvPr/>
        </p:nvSpPr>
        <p:spPr bwMode="auto">
          <a:xfrm>
            <a:off x="304800" y="762000"/>
            <a:ext cx="86106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Общей стратегией для метода или блока кода является перехват любого исключения и попытка справиться с ними</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Генерация исключений</a:t>
            </a:r>
          </a:p>
        </p:txBody>
      </p:sp>
      <p:pic>
        <p:nvPicPr>
          <p:cNvPr id="1026" name="Picture 2" descr="[clip_image002%255B3%255D.jpg]"/>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066800"/>
            <a:ext cx="3581400" cy="4828495"/>
          </a:xfrm>
          <a:prstGeom prst="rect">
            <a:avLst/>
          </a:prstGeom>
          <a:noFill/>
          <a:extLst>
            <a:ext uri="{909E8E84-426E-40dd-AFC4-6F175D3DCCD1}">
              <a14:hiddenFill xmlns:a14="http://schemas.microsoft.com/office/drawing/2010/main">
                <a:solidFill>
                  <a:srgbClr val="FFFFFF"/>
                </a:solidFill>
              </a14:hiddenFill>
            </a:ext>
          </a:extLst>
        </p:spPr>
      </p:pic>
      <p:sp>
        <p:nvSpPr>
          <p:cNvPr id="4" name="Скругленный прямоугольник 3"/>
          <p:cNvSpPr/>
          <p:nvPr/>
        </p:nvSpPr>
        <p:spPr bwMode="auto">
          <a:xfrm>
            <a:off x="4343400" y="1066800"/>
            <a:ext cx="4495800" cy="487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pPr>
            <a:r>
              <a:rPr lang="ru-RU" dirty="0" smtClean="0"/>
              <a:t>«</a:t>
            </a:r>
            <a:r>
              <a:rPr lang="ru-RU" b="1" dirty="0"/>
              <a:t>П</a:t>
            </a:r>
            <a:r>
              <a:rPr lang="ru-RU" b="1" dirty="0" smtClean="0"/>
              <a:t>ринцип </a:t>
            </a:r>
            <a:r>
              <a:rPr lang="ru-RU" b="1" dirty="0"/>
              <a:t>самурая</a:t>
            </a:r>
            <a:r>
              <a:rPr lang="ru-RU" dirty="0" smtClean="0"/>
              <a:t>» это принцип разработки, </a:t>
            </a:r>
            <a:r>
              <a:rPr lang="ru-RU" dirty="0"/>
              <a:t>призванный описать «контракт» между функцией и вызывающим ее кодом и заключается в следующем. Любая функция, реализующая некоторую единицу работы должна следовать тому же кодексу чести «бусидо», по которому живет любой самурай. Так, самурай не будет выполнять никаких заданий, противоречащих его «кодексу чести» и если к нему подойти с «непристойным» предложением, то он снесет вам башку раньше, чем вы успеете глазом моргнуть. Но если уж самурай возьмется за дело, то можно быть уверенным в том, что он доведет его до </a:t>
            </a:r>
            <a:r>
              <a:rPr lang="ru-RU" dirty="0" smtClean="0"/>
              <a:t>конца «сделай или умри».</a:t>
            </a:r>
          </a:p>
        </p:txBody>
      </p:sp>
    </p:spTree>
    <p:extLst>
      <p:ext uri="{BB962C8B-B14F-4D97-AF65-F5344CB8AC3E}">
        <p14:creationId xmlns:p14="http://schemas.microsoft.com/office/powerpoint/2010/main" val="34022441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Генерация исключений</a:t>
            </a:r>
            <a:endParaRPr lang="ru-RU" dirty="0"/>
          </a:p>
        </p:txBody>
      </p:sp>
      <p:sp>
        <p:nvSpPr>
          <p:cNvPr id="4" name="Rounded Rectangle 3"/>
          <p:cNvSpPr/>
          <p:nvPr/>
        </p:nvSpPr>
        <p:spPr bwMode="auto">
          <a:xfrm>
            <a:off x="304800" y="7620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Генерировать исключения необходимо при выполнении одного или нескольких из следующих условий</a:t>
            </a:r>
          </a:p>
        </p:txBody>
      </p:sp>
      <p:sp>
        <p:nvSpPr>
          <p:cNvPr id="5" name="Rounded Rectangle 4"/>
          <p:cNvSpPr/>
          <p:nvPr/>
        </p:nvSpPr>
        <p:spPr bwMode="auto">
          <a:xfrm>
            <a:off x="304800" y="1752600"/>
            <a:ext cx="6400800"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smtClean="0"/>
              <a:t>Метод не способен выполнить свои определенные функции</a:t>
            </a:r>
          </a:p>
        </p:txBody>
      </p:sp>
      <p:sp>
        <p:nvSpPr>
          <p:cNvPr id="6" name="Flowchart: Document 5"/>
          <p:cNvSpPr/>
          <p:nvPr/>
        </p:nvSpPr>
        <p:spPr bwMode="auto">
          <a:xfrm>
            <a:off x="304800" y="2438400"/>
            <a:ext cx="8610600" cy="2895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static void </a:t>
            </a:r>
            <a:r>
              <a:rPr lang="ru-RU" sz="1600" dirty="0" err="1" smtClean="0">
                <a:latin typeface="Consolas" pitchFamily="49" charset="0"/>
                <a:cs typeface="Consolas" pitchFamily="49" charset="0"/>
              </a:rPr>
              <a:t>CopyObject</a:t>
            </a:r>
            <a:r>
              <a:rPr lang="ru-RU" sz="1600" dirty="0" smtClean="0">
                <a:latin typeface="Consolas" pitchFamily="49" charset="0"/>
                <a:cs typeface="Consolas" pitchFamily="49" charset="0"/>
              </a:rPr>
              <a:t>(</a:t>
            </a:r>
            <a:r>
              <a:rPr lang="ru-RU" sz="1600" dirty="0" err="1" smtClean="0">
                <a:latin typeface="Consolas" pitchFamily="49" charset="0"/>
                <a:cs typeface="Consolas" pitchFamily="49" charset="0"/>
              </a:rPr>
              <a:t>SampleClass</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original</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if (</a:t>
            </a:r>
            <a:r>
              <a:rPr lang="ru-RU" sz="1600" dirty="0" err="1" smtClean="0">
                <a:latin typeface="Consolas" pitchFamily="49" charset="0"/>
                <a:cs typeface="Consolas" pitchFamily="49" charset="0"/>
              </a:rPr>
              <a:t>original</a:t>
            </a:r>
            <a:r>
              <a:rPr lang="ru-RU" sz="1600" dirty="0" smtClean="0">
                <a:latin typeface="Consolas" pitchFamily="49" charset="0"/>
                <a:cs typeface="Consolas" pitchFamily="49" charset="0"/>
              </a:rPr>
              <a:t> == null)</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throw new </a:t>
            </a:r>
            <a:r>
              <a:rPr lang="en-US" sz="1600" dirty="0" err="1" smtClean="0">
                <a:latin typeface="Consolas" pitchFamily="49" charset="0"/>
                <a:cs typeface="Consolas" pitchFamily="49" charset="0"/>
              </a:rPr>
              <a:t>ArgumentNullException</a:t>
            </a:r>
            <a:r>
              <a:rPr lang="ru-RU" sz="1600" dirty="0" smtClean="0">
                <a:latin typeface="Consolas" pitchFamily="49" charset="0"/>
                <a:cs typeface="Consolas" pitchFamily="49" charset="0"/>
              </a:rPr>
              <a:t>("original");</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Генерация исключений</a:t>
            </a:r>
            <a:endParaRPr lang="ru-RU"/>
          </a:p>
        </p:txBody>
      </p:sp>
      <p:sp>
        <p:nvSpPr>
          <p:cNvPr id="5" name="Rounded Rectangle 4"/>
          <p:cNvSpPr/>
          <p:nvPr/>
        </p:nvSpPr>
        <p:spPr bwMode="auto">
          <a:xfrm>
            <a:off x="304800" y="762000"/>
            <a:ext cx="7391400"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smtClean="0"/>
              <a:t>На основе состояния объекта выполнен неправильный вызов объекта</a:t>
            </a:r>
          </a:p>
        </p:txBody>
      </p:sp>
      <p:sp>
        <p:nvSpPr>
          <p:cNvPr id="6" name="Flowchart: Document 5"/>
          <p:cNvSpPr/>
          <p:nvPr/>
        </p:nvSpPr>
        <p:spPr bwMode="auto">
          <a:xfrm>
            <a:off x="304800" y="1447800"/>
            <a:ext cx="8610600" cy="4267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class ProgramLog</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FileStream logFile = null;</a:t>
            </a:r>
          </a:p>
          <a:p>
            <a:r>
              <a:rPr lang="ru-RU" sz="1600" dirty="0" smtClean="0">
                <a:latin typeface="Consolas" pitchFamily="49" charset="0"/>
                <a:cs typeface="Consolas" pitchFamily="49" charset="0"/>
              </a:rPr>
              <a:t>    void OpenLog(FileInfo fileName, FileMode mode) { }</a:t>
            </a:r>
          </a:p>
          <a:p>
            <a:r>
              <a:rPr lang="ru-RU" sz="1600" dirty="0" smtClean="0">
                <a:latin typeface="Consolas" pitchFamily="49" charset="0"/>
                <a:cs typeface="Consolas" pitchFamily="49" charset="0"/>
              </a:rPr>
              <a:t>    void WriteLog()</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if (!this.logFile.CanWrite)</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throw new InvalidOperationException("Logfile cannot be read-only");</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 Else write data to the log and return.</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исключение?</a:t>
            </a:r>
            <a:endParaRPr lang="ru-RU" dirty="0"/>
          </a:p>
        </p:txBody>
      </p:sp>
      <p:sp>
        <p:nvSpPr>
          <p:cNvPr id="4" name="Скругленный прямоугольник 3"/>
          <p:cNvSpPr/>
          <p:nvPr/>
        </p:nvSpPr>
        <p:spPr bwMode="auto">
          <a:xfrm>
            <a:off x="319087" y="31242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Исключения невозможно </a:t>
            </a:r>
            <a:r>
              <a:rPr lang="ru-RU" dirty="0" smtClean="0"/>
              <a:t>проигнорировать</a:t>
            </a:r>
          </a:p>
        </p:txBody>
      </p:sp>
      <p:sp>
        <p:nvSpPr>
          <p:cNvPr id="5" name="Скругленный прямоугольник 4"/>
          <p:cNvSpPr/>
          <p:nvPr/>
        </p:nvSpPr>
        <p:spPr bwMode="auto">
          <a:xfrm>
            <a:off x="304800" y="3962400"/>
            <a:ext cx="8643937"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Исключения распространяются автоматически</a:t>
            </a:r>
            <a:endParaRPr lang="ru-RU" dirty="0" smtClean="0"/>
          </a:p>
        </p:txBody>
      </p:sp>
      <p:sp>
        <p:nvSpPr>
          <p:cNvPr id="6" name="Скругленный прямоугольник 5"/>
          <p:cNvSpPr/>
          <p:nvPr/>
        </p:nvSpPr>
        <p:spPr bwMode="auto">
          <a:xfrm>
            <a:off x="304800" y="4800600"/>
            <a:ext cx="8643937"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Исключения выносят обработку ошибок и восстановление после них из основного потока управления</a:t>
            </a:r>
            <a:endParaRPr lang="ru-RU" dirty="0" smtClean="0"/>
          </a:p>
        </p:txBody>
      </p:sp>
      <p:sp>
        <p:nvSpPr>
          <p:cNvPr id="7" name="Скругленный прямоугольник 6"/>
          <p:cNvSpPr/>
          <p:nvPr/>
        </p:nvSpPr>
        <p:spPr bwMode="auto">
          <a:xfrm>
            <a:off x="304800" y="56388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Исключения оказываются наилучшим способом уведомления об ошибках в конструкторах и операторах</a:t>
            </a:r>
            <a:endParaRPr lang="ru-RU" dirty="0" smtClean="0"/>
          </a:p>
        </p:txBody>
      </p:sp>
      <p:sp>
        <p:nvSpPr>
          <p:cNvPr id="3" name="Блок-схема: документ 2"/>
          <p:cNvSpPr/>
          <p:nvPr/>
        </p:nvSpPr>
        <p:spPr bwMode="auto">
          <a:xfrm>
            <a:off x="338137" y="838200"/>
            <a:ext cx="7205663" cy="1524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arn-CL" sz="1600" dirty="0" smtClean="0">
                <a:latin typeface="Consolas" pitchFamily="49" charset="0"/>
                <a:cs typeface="Consolas" pitchFamily="49" charset="0"/>
              </a:rPr>
              <a:t>int </a:t>
            </a:r>
            <a:r>
              <a:rPr lang="arn-CL" sz="1600" dirty="0">
                <a:latin typeface="Consolas" pitchFamily="49" charset="0"/>
                <a:cs typeface="Consolas" pitchFamily="49" charset="0"/>
              </a:rPr>
              <a:t>errCode = ErrorFunct();</a:t>
            </a:r>
          </a:p>
          <a:p>
            <a:pPr algn="just" defTabSz="457200">
              <a:lnSpc>
                <a:spcPct val="90000"/>
              </a:lnSpc>
              <a:tabLst>
                <a:tab pos="457200" algn="l"/>
              </a:tabLst>
            </a:pPr>
            <a:r>
              <a:rPr lang="arn-CL" sz="1600" dirty="0">
                <a:latin typeface="Consolas" pitchFamily="49" charset="0"/>
                <a:cs typeface="Consolas" pitchFamily="49" charset="0"/>
              </a:rPr>
              <a:t>if(errCode == -1)</a:t>
            </a:r>
          </a:p>
          <a:p>
            <a:pPr algn="just" defTabSz="457200">
              <a:lnSpc>
                <a:spcPct val="90000"/>
              </a:lnSpc>
              <a:tabLst>
                <a:tab pos="457200" algn="l"/>
              </a:tabLst>
            </a:pPr>
            <a:r>
              <a:rPr lang="arn-CL" sz="1600" dirty="0">
                <a:latin typeface="Consolas" pitchFamily="49" charset="0"/>
                <a:cs typeface="Consolas" pitchFamily="49" charset="0"/>
              </a:rPr>
              <a:t>  </a:t>
            </a: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Console.WriteLine</a:t>
            </a:r>
            <a:r>
              <a:rPr lang="arn-CL" sz="1600" dirty="0">
                <a:latin typeface="Consolas" pitchFamily="49" charset="0"/>
                <a:cs typeface="Consolas" pitchFamily="49" charset="0"/>
              </a:rPr>
              <a:t>(“</a:t>
            </a:r>
            <a:r>
              <a:rPr lang="ru-RU" sz="1600" dirty="0">
                <a:latin typeface="Consolas" pitchFamily="49" charset="0"/>
                <a:cs typeface="Consolas" pitchFamily="49" charset="0"/>
              </a:rPr>
              <a:t>Нет доступа к файлу”);</a:t>
            </a:r>
          </a:p>
          <a:p>
            <a:pPr algn="just" defTabSz="457200">
              <a:lnSpc>
                <a:spcPct val="90000"/>
              </a:lnSpc>
              <a:tabLst>
                <a:tab pos="457200" algn="l"/>
              </a:tabLst>
            </a:pPr>
            <a:r>
              <a:rPr lang="arn-CL" sz="1600" dirty="0">
                <a:latin typeface="Consolas" pitchFamily="49" charset="0"/>
                <a:cs typeface="Consolas" pitchFamily="49" charset="0"/>
              </a:rPr>
              <a:t>if(errCode == -2)</a:t>
            </a:r>
          </a:p>
          <a:p>
            <a:pPr algn="just" defTabSz="457200">
              <a:lnSpc>
                <a:spcPct val="90000"/>
              </a:lnSpc>
              <a:tabLst>
                <a:tab pos="457200" algn="l"/>
              </a:tabLst>
            </a:pPr>
            <a:r>
              <a:rPr lang="arn-CL" sz="1600" dirty="0">
                <a:latin typeface="Consolas" pitchFamily="49" charset="0"/>
                <a:cs typeface="Consolas" pitchFamily="49" charset="0"/>
              </a:rPr>
              <a:t>  </a:t>
            </a:r>
            <a:r>
              <a:rPr lang="ru-RU" sz="1600" dirty="0" smtClean="0">
                <a:latin typeface="Consolas" pitchFamily="49" charset="0"/>
                <a:cs typeface="Consolas" pitchFamily="49" charset="0"/>
              </a:rPr>
              <a:t>  </a:t>
            </a:r>
            <a:r>
              <a:rPr lang="arn-CL" sz="1600" dirty="0" smtClean="0">
                <a:latin typeface="Consolas" pitchFamily="49" charset="0"/>
                <a:cs typeface="Consolas" pitchFamily="49" charset="0"/>
              </a:rPr>
              <a:t>Console.WriteLine</a:t>
            </a:r>
            <a:r>
              <a:rPr lang="arn-CL" sz="1600" dirty="0">
                <a:latin typeface="Consolas" pitchFamily="49" charset="0"/>
                <a:cs typeface="Consolas" pitchFamily="49" charset="0"/>
              </a:rPr>
              <a:t>(“</a:t>
            </a:r>
            <a:r>
              <a:rPr lang="ru-RU" sz="1600" dirty="0">
                <a:latin typeface="Consolas" pitchFamily="49" charset="0"/>
                <a:cs typeface="Consolas" pitchFamily="49" charset="0"/>
              </a:rPr>
              <a:t>Файл не существует</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
        <p:nvSpPr>
          <p:cNvPr id="8" name="Блок-схема: альтернативный процесс 7"/>
          <p:cNvSpPr/>
          <p:nvPr/>
        </p:nvSpPr>
        <p:spPr bwMode="auto">
          <a:xfrm>
            <a:off x="7238999" y="1390648"/>
            <a:ext cx="1676400" cy="1143000"/>
          </a:xfrm>
          <a:prstGeom prst="flowChartAlternate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dirty="0" smtClean="0"/>
              <a:t>Отсутствие симметрии</a:t>
            </a:r>
            <a:endParaRPr lang="ru-RU" dirty="0"/>
          </a:p>
        </p:txBody>
      </p:sp>
      <p:sp>
        <p:nvSpPr>
          <p:cNvPr id="9" name="Скругленный прямоугольник 8"/>
          <p:cNvSpPr/>
          <p:nvPr/>
        </p:nvSpPr>
        <p:spPr bwMode="auto">
          <a:xfrm>
            <a:off x="338137" y="2157411"/>
            <a:ext cx="5824537" cy="838200"/>
          </a:xfrm>
          <a:prstGeom prst="roundRec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сотни кодов </a:t>
            </a:r>
            <a:r>
              <a:rPr lang="ru-RU" dirty="0" smtClean="0"/>
              <a:t>ошибок API-интерфейса </a:t>
            </a:r>
            <a:r>
              <a:rPr lang="ru-RU" dirty="0"/>
              <a:t>Windows </a:t>
            </a:r>
            <a:r>
              <a:rPr lang="ru-RU" dirty="0" smtClean="0"/>
              <a:t>определенные с </a:t>
            </a:r>
            <a:r>
              <a:rPr lang="ru-RU" dirty="0"/>
              <a:t>помощью #</a:t>
            </a:r>
            <a:r>
              <a:rPr lang="ru-RU" dirty="0" err="1"/>
              <a:t>define</a:t>
            </a:r>
            <a:r>
              <a:rPr lang="ru-RU" dirty="0"/>
              <a:t> и </a:t>
            </a:r>
            <a:r>
              <a:rPr lang="ru-RU" dirty="0" smtClean="0"/>
              <a:t>HRESULT</a:t>
            </a:r>
            <a:r>
              <a:rPr lang="ru-RU" dirty="0">
                <a:latin typeface="Consolas" pitchFamily="49" charset="0"/>
                <a:cs typeface="Consolas" pitchFamily="49" charset="0"/>
              </a:rPr>
              <a:t>...</a:t>
            </a:r>
            <a:endParaRPr lang="ru-RU" dirty="0" smtClean="0"/>
          </a:p>
        </p:txBody>
      </p:sp>
    </p:spTree>
    <p:extLst>
      <p:ext uri="{BB962C8B-B14F-4D97-AF65-F5344CB8AC3E}">
        <p14:creationId xmlns:p14="http://schemas.microsoft.com/office/powerpoint/2010/main" val="96837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Генерация исключений</a:t>
            </a:r>
            <a:endParaRPr lang="ru-RU"/>
          </a:p>
        </p:txBody>
      </p:sp>
      <p:sp>
        <p:nvSpPr>
          <p:cNvPr id="5" name="Rounded Rectangle 4"/>
          <p:cNvSpPr/>
          <p:nvPr/>
        </p:nvSpPr>
        <p:spPr bwMode="auto">
          <a:xfrm>
            <a:off x="304800" y="762000"/>
            <a:ext cx="4419600"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smtClean="0"/>
              <a:t>Аргумент метода вызывает исключение</a:t>
            </a:r>
          </a:p>
        </p:txBody>
      </p:sp>
      <p:sp>
        <p:nvSpPr>
          <p:cNvPr id="6" name="Flowchart: Document 5"/>
          <p:cNvSpPr/>
          <p:nvPr/>
        </p:nvSpPr>
        <p:spPr bwMode="auto">
          <a:xfrm>
            <a:off x="304800" y="1447800"/>
            <a:ext cx="8610600" cy="4267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smtClean="0">
                <a:latin typeface="Consolas" pitchFamily="49" charset="0"/>
                <a:cs typeface="Consolas" pitchFamily="49" charset="0"/>
              </a:rPr>
              <a:t>static </a:t>
            </a:r>
            <a:r>
              <a:rPr lang="ru-RU" sz="1600" dirty="0" err="1" smtClean="0">
                <a:latin typeface="Consolas" pitchFamily="49" charset="0"/>
                <a:cs typeface="Consolas" pitchFamily="49" charset="0"/>
              </a:rPr>
              <a:t>int</a:t>
            </a:r>
            <a:r>
              <a:rPr lang="ru-RU" sz="1600" dirty="0" smtClean="0">
                <a:latin typeface="Consolas" pitchFamily="49" charset="0"/>
                <a:cs typeface="Consolas" pitchFamily="49" charset="0"/>
              </a:rPr>
              <a:t> </a:t>
            </a:r>
            <a:r>
              <a:rPr lang="ru-RU" sz="1600" dirty="0" err="1" smtClean="0">
                <a:latin typeface="Consolas" pitchFamily="49" charset="0"/>
                <a:cs typeface="Consolas" pitchFamily="49" charset="0"/>
              </a:rPr>
              <a:t>GetValueFrom</a:t>
            </a:r>
            <a:r>
              <a:rPr lang="ru-RU" sz="1600" dirty="0" smtClean="0">
                <a:latin typeface="Consolas" pitchFamily="49" charset="0"/>
                <a:cs typeface="Consolas" pitchFamily="49" charset="0"/>
              </a:rPr>
              <a:t>(int[] array, int index)</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try</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return array[index];</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catch (IndexOutOfRangeException ex)</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ArgumentException argEx = new ArgumentException("Index is out of range", "index", ex);</a:t>
            </a:r>
          </a:p>
          <a:p>
            <a:r>
              <a:rPr lang="ru-RU" sz="1600" dirty="0" smtClean="0">
                <a:latin typeface="Consolas" pitchFamily="49" charset="0"/>
                <a:cs typeface="Consolas" pitchFamily="49" charset="0"/>
              </a:rPr>
              <a:t>        throw argEx;</a:t>
            </a:r>
          </a:p>
          <a:p>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4" name="Rounded Rectangle 3"/>
          <p:cNvSpPr/>
          <p:nvPr/>
        </p:nvSpPr>
        <p:spPr bwMode="auto">
          <a:xfrm>
            <a:off x="304800" y="762000"/>
            <a:ext cx="86106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Проверяйте аргументы своих методов</a:t>
            </a:r>
          </a:p>
        </p:txBody>
      </p:sp>
      <p:sp>
        <p:nvSpPr>
          <p:cNvPr id="5" name="Rounded Rectangle 4"/>
          <p:cNvSpPr/>
          <p:nvPr/>
        </p:nvSpPr>
        <p:spPr bwMode="auto">
          <a:xfrm>
            <a:off x="304800" y="1447800"/>
            <a:ext cx="8610600"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Для типов, которые являются частью библиотеки повторно используемых классов, настоятельно рекомендуется, чтобы в открытых типах присутствовала проверка правильности параметров открытых и защищенных методов, до начала выполнения какой-либо операции методом</a:t>
            </a:r>
          </a:p>
        </p:txBody>
      </p:sp>
      <p:sp>
        <p:nvSpPr>
          <p:cNvPr id="6" name="Rounded Rectangle 5"/>
          <p:cNvSpPr/>
          <p:nvPr/>
        </p:nvSpPr>
        <p:spPr bwMode="auto">
          <a:xfrm>
            <a:off x="304800" y="3048000"/>
            <a:ext cx="8610600"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b="1" dirty="0" err="1" smtClean="0"/>
              <a:t>System.ArgumentException</a:t>
            </a:r>
            <a:endParaRPr lang="ru-RU" b="1" dirty="0" smtClean="0"/>
          </a:p>
          <a:p>
            <a:pPr marL="179388" indent="-179388">
              <a:buFont typeface="Arial" pitchFamily="34" charset="0"/>
              <a:buChar char="•"/>
              <a:tabLst>
                <a:tab pos="179388" algn="l"/>
              </a:tabLst>
            </a:pPr>
            <a:r>
              <a:rPr lang="en-US" b="1" dirty="0" err="1" smtClean="0"/>
              <a:t>System.ArgumentNullException</a:t>
            </a:r>
            <a:endParaRPr lang="ru-RU" b="1" dirty="0" smtClean="0"/>
          </a:p>
          <a:p>
            <a:pPr marL="179388" indent="-179388">
              <a:buFont typeface="Arial" pitchFamily="34" charset="0"/>
              <a:buChar char="•"/>
              <a:tabLst>
                <a:tab pos="179388" algn="l"/>
              </a:tabLst>
            </a:pPr>
            <a:r>
              <a:rPr lang="en-US" b="1" dirty="0" err="1" smtClean="0"/>
              <a:t>System.ArgumentOutOfRangeException</a:t>
            </a:r>
            <a:endParaRPr lang="ru-RU" b="1" dirty="0" smtClean="0"/>
          </a:p>
          <a:p>
            <a:pPr marL="179388" indent="-179388">
              <a:buFont typeface="Arial" pitchFamily="34" charset="0"/>
              <a:buChar char="•"/>
              <a:tabLst>
                <a:tab pos="179388" algn="l"/>
              </a:tabLst>
            </a:pPr>
            <a:r>
              <a:rPr lang="en-US" b="1" dirty="0" err="1" smtClean="0"/>
              <a:t>System.DuplicateWaitObjectException</a:t>
            </a:r>
            <a:endParaRPr lang="en-US" b="1" dirty="0" smtClean="0"/>
          </a:p>
        </p:txBody>
      </p:sp>
      <p:sp>
        <p:nvSpPr>
          <p:cNvPr id="7" name="Rounded Rectangle 6"/>
          <p:cNvSpPr/>
          <p:nvPr/>
        </p:nvSpPr>
        <p:spPr bwMode="auto">
          <a:xfrm>
            <a:off x="304800" y="4648200"/>
            <a:ext cx="8610600"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Чтобы создаваемая библиотека классов была безопасной и надежной, методы,  принимающие изменяющиеся ссылочные типы, должны делать копию параметров, проверять правильность копий и только после этого использовать их в методе</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4" name="Rounded Rectangle 3"/>
          <p:cNvSpPr/>
          <p:nvPr/>
        </p:nvSpPr>
        <p:spPr bwMode="auto">
          <a:xfrm>
            <a:off x="304800" y="762000"/>
            <a:ext cx="86106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Блоков finally не может быть слишком много</a:t>
            </a:r>
          </a:p>
        </p:txBody>
      </p:sp>
      <p:sp>
        <p:nvSpPr>
          <p:cNvPr id="5" name="Rounded Rectangle 4"/>
          <p:cNvSpPr/>
          <p:nvPr/>
        </p:nvSpPr>
        <p:spPr bwMode="auto">
          <a:xfrm>
            <a:off x="304800" y="1447800"/>
            <a:ext cx="86106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При использовании конструкций </a:t>
            </a:r>
            <a:r>
              <a:rPr lang="en-US" dirty="0" smtClean="0"/>
              <a:t>lock, using, </a:t>
            </a:r>
            <a:r>
              <a:rPr lang="en-US" dirty="0" err="1" smtClean="0"/>
              <a:t>foreach</a:t>
            </a:r>
            <a:r>
              <a:rPr lang="en-US" dirty="0" smtClean="0"/>
              <a:t> </a:t>
            </a:r>
            <a:r>
              <a:rPr lang="ru-RU" dirty="0" smtClean="0"/>
              <a:t>и определении деструктора блоки </a:t>
            </a:r>
            <a:r>
              <a:rPr lang="en-US" dirty="0" smtClean="0"/>
              <a:t>try/finally </a:t>
            </a:r>
            <a:r>
              <a:rPr lang="ru-RU" dirty="0" smtClean="0"/>
              <a:t>создаются автоматически</a:t>
            </a:r>
          </a:p>
        </p:txBody>
      </p:sp>
      <p:sp>
        <p:nvSpPr>
          <p:cNvPr id="8" name="Flowchart: Document 7"/>
          <p:cNvSpPr/>
          <p:nvPr/>
        </p:nvSpPr>
        <p:spPr bwMode="auto">
          <a:xfrm>
            <a:off x="304800" y="2286000"/>
            <a:ext cx="8610600" cy="4343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200" dirty="0" smtClean="0">
              <a:latin typeface="Consolas" pitchFamily="49" charset="0"/>
              <a:cs typeface="Consolas" pitchFamily="49" charset="0"/>
            </a:endParaRPr>
          </a:p>
          <a:p>
            <a:endParaRPr lang="en-US" sz="1200" dirty="0" smtClean="0">
              <a:latin typeface="Consolas" pitchFamily="49" charset="0"/>
              <a:cs typeface="Consolas" pitchFamily="49" charset="0"/>
            </a:endParaRP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using System;</a:t>
            </a:r>
          </a:p>
          <a:p>
            <a:r>
              <a:rPr lang="en-US" sz="1200" dirty="0" smtClean="0">
                <a:latin typeface="Consolas" pitchFamily="49" charset="0"/>
                <a:cs typeface="Consolas" pitchFamily="49" charset="0"/>
              </a:rPr>
              <a:t>using System.IO;</a:t>
            </a:r>
          </a:p>
          <a:p>
            <a:r>
              <a:rPr lang="en-US" sz="1200" dirty="0" smtClean="0">
                <a:latin typeface="Consolas" pitchFamily="49" charset="0"/>
                <a:cs typeface="Consolas" pitchFamily="49" charset="0"/>
              </a:rPr>
              <a:t>public sealed class </a:t>
            </a:r>
            <a:r>
              <a:rPr lang="en-US" sz="1200" dirty="0" err="1" smtClean="0">
                <a:latin typeface="Consolas" pitchFamily="49" charset="0"/>
                <a:cs typeface="Consolas" pitchFamily="49" charset="0"/>
              </a:rPr>
              <a:t>SomeType</a:t>
            </a:r>
            <a:endParaRPr lang="en-US" sz="1200" dirty="0" smtClean="0">
              <a:latin typeface="Consolas" pitchFamily="49" charset="0"/>
              <a:cs typeface="Consolas" pitchFamily="49" charset="0"/>
            </a:endParaRPr>
          </a:p>
          <a:p>
            <a:r>
              <a:rPr lang="ru-RU" sz="1200" dirty="0" smtClean="0">
                <a:latin typeface="Consolas" pitchFamily="49" charset="0"/>
                <a:cs typeface="Consolas" pitchFamily="49" charset="0"/>
              </a:rPr>
              <a:t>{</a:t>
            </a:r>
          </a:p>
          <a:p>
            <a:r>
              <a:rPr lang="en-US" sz="1200" dirty="0" smtClean="0">
                <a:latin typeface="Consolas" pitchFamily="49" charset="0"/>
                <a:cs typeface="Consolas" pitchFamily="49" charset="0"/>
              </a:rPr>
              <a:t>    private void </a:t>
            </a:r>
            <a:r>
              <a:rPr lang="en-US" sz="1200" dirty="0" err="1" smtClean="0">
                <a:latin typeface="Consolas" pitchFamily="49" charset="0"/>
                <a:cs typeface="Consolas" pitchFamily="49" charset="0"/>
              </a:rPr>
              <a:t>SomeMethod</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FileStream</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fs</a:t>
            </a:r>
            <a:r>
              <a:rPr lang="en-US" sz="1200" dirty="0" smtClean="0">
                <a:latin typeface="Consolas" pitchFamily="49" charset="0"/>
                <a:cs typeface="Consolas" pitchFamily="49" charset="0"/>
              </a:rPr>
              <a:t> = new </a:t>
            </a:r>
            <a:r>
              <a:rPr lang="en-US" sz="1200" dirty="0" err="1" smtClean="0">
                <a:latin typeface="Consolas" pitchFamily="49" charset="0"/>
                <a:cs typeface="Consolas" pitchFamily="49" charset="0"/>
              </a:rPr>
              <a:t>FileStream</a:t>
            </a:r>
            <a:r>
              <a:rPr lang="en-US" sz="1200" dirty="0" smtClean="0">
                <a:latin typeface="Consolas" pitchFamily="49" charset="0"/>
                <a:cs typeface="Consolas" pitchFamily="49" charset="0"/>
              </a:rPr>
              <a:t>(@"C:\Data.bin ", </a:t>
            </a:r>
            <a:r>
              <a:rPr lang="en-US" sz="1200" dirty="0" err="1" smtClean="0">
                <a:latin typeface="Consolas" pitchFamily="49" charset="0"/>
                <a:cs typeface="Consolas" pitchFamily="49" charset="0"/>
              </a:rPr>
              <a:t>FileMode.Open</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try</a:t>
            </a:r>
          </a:p>
          <a:p>
            <a:r>
              <a:rPr lang="ru-RU" sz="12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ru-RU" sz="1400" dirty="0" smtClean="0"/>
              <a:t>// Выводим частное от деления 100 на первый байт файла.</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Console.WriteLine</a:t>
            </a:r>
            <a:r>
              <a:rPr lang="en-US" sz="1200" dirty="0" smtClean="0">
                <a:latin typeface="Consolas" pitchFamily="49" charset="0"/>
                <a:cs typeface="Consolas" pitchFamily="49" charset="0"/>
              </a:rPr>
              <a:t>(100 / </a:t>
            </a:r>
            <a:r>
              <a:rPr lang="en-US" sz="1200" dirty="0" err="1" smtClean="0">
                <a:latin typeface="Consolas" pitchFamily="49" charset="0"/>
                <a:cs typeface="Consolas" pitchFamily="49" charset="0"/>
              </a:rPr>
              <a:t>fs.ReadByte</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finally</a:t>
            </a:r>
          </a:p>
          <a:p>
            <a:r>
              <a:rPr lang="ru-RU" sz="12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 В блоке finally размещается код очистки, гарантирующий</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 закрытие файла независимо от того, возникло исключение</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 (например, если первый байт файла равен 0) или нет.</a:t>
            </a:r>
          </a:p>
          <a:p>
            <a:r>
              <a:rPr lang="en-US" sz="1200" dirty="0" smtClean="0">
                <a:latin typeface="Consolas" pitchFamily="49" charset="0"/>
                <a:cs typeface="Consolas" pitchFamily="49" charset="0"/>
              </a:rPr>
              <a:t>            if (</a:t>
            </a:r>
            <a:r>
              <a:rPr lang="en-US" sz="1200" dirty="0" err="1" smtClean="0">
                <a:latin typeface="Consolas" pitchFamily="49" charset="0"/>
                <a:cs typeface="Consolas" pitchFamily="49" charset="0"/>
              </a:rPr>
              <a:t>fs</a:t>
            </a:r>
            <a:r>
              <a:rPr lang="en-US" sz="1200" dirty="0" smtClean="0">
                <a:latin typeface="Consolas" pitchFamily="49" charset="0"/>
                <a:cs typeface="Consolas" pitchFamily="49" charset="0"/>
              </a:rPr>
              <a:t> != null) </a:t>
            </a:r>
            <a:r>
              <a:rPr lang="en-US" sz="1200" dirty="0" err="1" smtClean="0">
                <a:latin typeface="Consolas" pitchFamily="49" charset="0"/>
                <a:cs typeface="Consolas" pitchFamily="49" charset="0"/>
              </a:rPr>
              <a:t>fs.Dispose</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ru-RU" sz="1200" dirty="0" smtClean="0">
                <a:latin typeface="Consolas" pitchFamily="49" charset="0"/>
                <a:cs typeface="Consolas" pitchFamily="49" charset="0"/>
              </a:rPr>
              <a:t>    }</a:t>
            </a:r>
          </a:p>
          <a:p>
            <a:r>
              <a:rPr lang="ru-RU" sz="12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4" name="Rounded Rectangle 3"/>
          <p:cNvSpPr/>
          <p:nvPr/>
        </p:nvSpPr>
        <p:spPr bwMode="auto">
          <a:xfrm>
            <a:off x="304800" y="762000"/>
            <a:ext cx="8610600" cy="609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Блоков finally не может быть слишком много</a:t>
            </a:r>
          </a:p>
        </p:txBody>
      </p:sp>
      <p:sp>
        <p:nvSpPr>
          <p:cNvPr id="5" name="Rounded Rectangle 4"/>
          <p:cNvSpPr/>
          <p:nvPr/>
        </p:nvSpPr>
        <p:spPr bwMode="auto">
          <a:xfrm>
            <a:off x="304800" y="1447800"/>
            <a:ext cx="86106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При использовании конструкций </a:t>
            </a:r>
            <a:r>
              <a:rPr lang="en-US" dirty="0" smtClean="0"/>
              <a:t>lock, using, </a:t>
            </a:r>
            <a:r>
              <a:rPr lang="en-US" dirty="0" err="1" smtClean="0"/>
              <a:t>foreach</a:t>
            </a:r>
            <a:r>
              <a:rPr lang="en-US" dirty="0" smtClean="0"/>
              <a:t> </a:t>
            </a:r>
            <a:r>
              <a:rPr lang="ru-RU" dirty="0" smtClean="0"/>
              <a:t>и определении деструктора блоки </a:t>
            </a:r>
            <a:r>
              <a:rPr lang="en-US" dirty="0" smtClean="0"/>
              <a:t>try/finally </a:t>
            </a:r>
            <a:r>
              <a:rPr lang="ru-RU" dirty="0" smtClean="0"/>
              <a:t>создаются автоматически</a:t>
            </a:r>
          </a:p>
        </p:txBody>
      </p:sp>
      <p:sp>
        <p:nvSpPr>
          <p:cNvPr id="8" name="Flowchart: Document 7"/>
          <p:cNvSpPr/>
          <p:nvPr/>
        </p:nvSpPr>
        <p:spPr bwMode="auto">
          <a:xfrm>
            <a:off x="304800" y="2286000"/>
            <a:ext cx="8610600" cy="3048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200" dirty="0" smtClean="0">
              <a:latin typeface="Consolas" pitchFamily="49" charset="0"/>
              <a:cs typeface="Consolas" pitchFamily="49" charset="0"/>
            </a:endParaRPr>
          </a:p>
          <a:p>
            <a:endParaRPr lang="en-US" sz="1200" dirty="0" smtClean="0">
              <a:latin typeface="Consolas" pitchFamily="49" charset="0"/>
              <a:cs typeface="Consolas" pitchFamily="49" charset="0"/>
            </a:endParaRP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using System;</a:t>
            </a:r>
          </a:p>
          <a:p>
            <a:r>
              <a:rPr lang="en-US" sz="1200" dirty="0" smtClean="0">
                <a:latin typeface="Consolas" pitchFamily="49" charset="0"/>
                <a:cs typeface="Consolas" pitchFamily="49" charset="0"/>
              </a:rPr>
              <a:t>using System.IO;</a:t>
            </a:r>
          </a:p>
          <a:p>
            <a:r>
              <a:rPr lang="en-US" sz="1200" dirty="0" smtClean="0">
                <a:latin typeface="Consolas" pitchFamily="49" charset="0"/>
                <a:cs typeface="Consolas" pitchFamily="49" charset="0"/>
              </a:rPr>
              <a:t>public sealed class </a:t>
            </a:r>
            <a:r>
              <a:rPr lang="en-US" sz="1200" dirty="0" err="1" smtClean="0">
                <a:latin typeface="Consolas" pitchFamily="49" charset="0"/>
                <a:cs typeface="Consolas" pitchFamily="49" charset="0"/>
              </a:rPr>
              <a:t>SomeType</a:t>
            </a:r>
            <a:endParaRPr lang="en-US" sz="1200" dirty="0" smtClean="0">
              <a:latin typeface="Consolas" pitchFamily="49" charset="0"/>
              <a:cs typeface="Consolas" pitchFamily="49" charset="0"/>
            </a:endParaRPr>
          </a:p>
          <a:p>
            <a:r>
              <a:rPr lang="ru-RU" sz="1200" dirty="0" smtClean="0">
                <a:latin typeface="Consolas" pitchFamily="49" charset="0"/>
                <a:cs typeface="Consolas" pitchFamily="49" charset="0"/>
              </a:rPr>
              <a:t>{</a:t>
            </a:r>
          </a:p>
          <a:p>
            <a:r>
              <a:rPr lang="en-US" sz="1200" dirty="0" smtClean="0">
                <a:latin typeface="Consolas" pitchFamily="49" charset="0"/>
                <a:cs typeface="Consolas" pitchFamily="49" charset="0"/>
              </a:rPr>
              <a:t>    private void </a:t>
            </a:r>
            <a:r>
              <a:rPr lang="en-US" sz="1200" dirty="0" err="1" smtClean="0">
                <a:latin typeface="Consolas" pitchFamily="49" charset="0"/>
                <a:cs typeface="Consolas" pitchFamily="49" charset="0"/>
              </a:rPr>
              <a:t>SomeMethod</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using(</a:t>
            </a:r>
            <a:r>
              <a:rPr lang="en-US" sz="1200" dirty="0" err="1" smtClean="0">
                <a:latin typeface="Consolas" pitchFamily="49" charset="0"/>
                <a:cs typeface="Consolas" pitchFamily="49" charset="0"/>
              </a:rPr>
              <a:t>FileStream</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fs</a:t>
            </a:r>
            <a:r>
              <a:rPr lang="en-US" sz="1200" dirty="0" smtClean="0">
                <a:latin typeface="Consolas" pitchFamily="49" charset="0"/>
                <a:cs typeface="Consolas" pitchFamily="49" charset="0"/>
              </a:rPr>
              <a:t> = new </a:t>
            </a:r>
            <a:r>
              <a:rPr lang="en-US" sz="1200" dirty="0" err="1" smtClean="0">
                <a:latin typeface="Consolas" pitchFamily="49" charset="0"/>
                <a:cs typeface="Consolas" pitchFamily="49" charset="0"/>
              </a:rPr>
              <a:t>FileStream</a:t>
            </a:r>
            <a:r>
              <a:rPr lang="en-US" sz="1200" dirty="0" smtClean="0">
                <a:latin typeface="Consolas" pitchFamily="49" charset="0"/>
                <a:cs typeface="Consolas" pitchFamily="49" charset="0"/>
              </a:rPr>
              <a:t>(@"C:\Data.bin ", </a:t>
            </a:r>
            <a:r>
              <a:rPr lang="en-US" sz="1200" dirty="0" err="1" smtClean="0">
                <a:latin typeface="Consolas" pitchFamily="49" charset="0"/>
                <a:cs typeface="Consolas" pitchFamily="49" charset="0"/>
              </a:rPr>
              <a:t>FileMode.Open</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ru-RU" sz="1400" dirty="0" smtClean="0"/>
              <a:t>// Выводим частное от деления 100 на первый байт файла.</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Console.WriteLine</a:t>
            </a:r>
            <a:r>
              <a:rPr lang="en-US" sz="1200" dirty="0" smtClean="0">
                <a:latin typeface="Consolas" pitchFamily="49" charset="0"/>
                <a:cs typeface="Consolas" pitchFamily="49" charset="0"/>
              </a:rPr>
              <a:t>(100 / </a:t>
            </a:r>
            <a:r>
              <a:rPr lang="en-US" sz="1200" dirty="0" err="1" smtClean="0">
                <a:latin typeface="Consolas" pitchFamily="49" charset="0"/>
                <a:cs typeface="Consolas" pitchFamily="49" charset="0"/>
              </a:rPr>
              <a:t>fs.ReadByte</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a:t>
            </a:r>
          </a:p>
          <a:p>
            <a:r>
              <a:rPr lang="ru-RU" sz="1200" dirty="0" smtClean="0">
                <a:latin typeface="Consolas" pitchFamily="49" charset="0"/>
                <a:cs typeface="Consolas" pitchFamily="49" charset="0"/>
              </a:rPr>
              <a:t>}</a:t>
            </a:r>
            <a:endParaRPr lang="en-US" sz="1200" dirty="0" smtClean="0">
              <a:latin typeface="Consolas" pitchFamily="49" charset="0"/>
              <a:cs typeface="Consolas" pitchFamily="49" charset="0"/>
            </a:endParaRPr>
          </a:p>
          <a:p>
            <a:endParaRPr lang="ru-RU" sz="1200" dirty="0" smtClean="0">
              <a:latin typeface="Consolas" pitchFamily="49" charset="0"/>
              <a:cs typeface="Consolas" pitchFamily="49" charset="0"/>
            </a:endParaRPr>
          </a:p>
        </p:txBody>
      </p:sp>
    </p:spTree>
    <p:extLst>
      <p:ext uri="{BB962C8B-B14F-4D97-AF65-F5344CB8AC3E}">
        <p14:creationId xmlns:p14="http://schemas.microsoft.com/office/powerpoint/2010/main" val="35783680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4" name="Rounded Rectangle 3"/>
          <p:cNvSpPr/>
          <p:nvPr/>
        </p:nvSpPr>
        <p:spPr bwMode="auto">
          <a:xfrm>
            <a:off x="304800" y="762000"/>
            <a:ext cx="8610600" cy="762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Не следует перехватывать все исключения</a:t>
            </a:r>
          </a:p>
        </p:txBody>
      </p:sp>
      <p:sp>
        <p:nvSpPr>
          <p:cNvPr id="6" name="Flowchart: Document 5"/>
          <p:cNvSpPr/>
          <p:nvPr/>
        </p:nvSpPr>
        <p:spPr bwMode="auto">
          <a:xfrm>
            <a:off x="304800" y="2590800"/>
            <a:ext cx="8534400" cy="2971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try </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t>// Попытка выполнить код, который, как считает программист,</a:t>
            </a:r>
          </a:p>
          <a:p>
            <a:r>
              <a:rPr lang="en-US" sz="1600" dirty="0" smtClean="0"/>
              <a:t>           /</a:t>
            </a:r>
            <a:r>
              <a:rPr lang="ru-RU" sz="1600" dirty="0" smtClean="0"/>
              <a:t>/ может потерпеть сбой...</a:t>
            </a: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catch (Exception)//</a:t>
            </a:r>
            <a:r>
              <a:rPr lang="ru-RU" sz="1600" dirty="0" smtClean="0"/>
              <a:t> без повторной генерации</a:t>
            </a:r>
            <a:r>
              <a:rPr lang="en-US" sz="1600" dirty="0" smtClean="0"/>
              <a:t>!</a:t>
            </a:r>
            <a:endParaRPr lang="ru-RU" sz="1600" dirty="0" smtClean="0"/>
          </a:p>
          <a:p>
            <a:r>
              <a:rPr lang="en-US"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p:txBody>
      </p:sp>
      <p:sp>
        <p:nvSpPr>
          <p:cNvPr id="5" name="Rounded Rectangle 3"/>
          <p:cNvSpPr/>
          <p:nvPr/>
        </p:nvSpPr>
        <p:spPr bwMode="auto">
          <a:xfrm>
            <a:off x="304800" y="1600200"/>
            <a:ext cx="8610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dirty="0"/>
              <a:t>Распространенная ошибка — слишком частое и неверное использование блоков </a:t>
            </a:r>
            <a:r>
              <a:rPr lang="ru-RU" dirty="0" err="1" smtClean="0"/>
              <a:t>catch</a:t>
            </a:r>
            <a:r>
              <a:rPr lang="en-US" dirty="0" smtClean="0"/>
              <a:t>!</a:t>
            </a:r>
            <a:endParaRPr lang="ru-RU" b="1" dirty="0"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3" name="Content Placeholder 2"/>
          <p:cNvSpPr>
            <a:spLocks noGrp="1"/>
          </p:cNvSpPr>
          <p:nvPr>
            <p:ph sz="quarter" idx="10"/>
          </p:nvPr>
        </p:nvSpPr>
        <p:spPr/>
        <p:txBody>
          <a:bodyPr/>
          <a:lstStyle/>
          <a:p>
            <a:endParaRPr lang="ru-RU" dirty="0"/>
          </a:p>
        </p:txBody>
      </p:sp>
      <p:sp>
        <p:nvSpPr>
          <p:cNvPr id="4" name="Rounded Rectangle 3"/>
          <p:cNvSpPr/>
          <p:nvPr/>
        </p:nvSpPr>
        <p:spPr bwMode="auto">
          <a:xfrm>
            <a:off x="304800" y="762000"/>
            <a:ext cx="8610600" cy="762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Корректное восстановление после исключения</a:t>
            </a:r>
          </a:p>
        </p:txBody>
      </p:sp>
      <p:sp>
        <p:nvSpPr>
          <p:cNvPr id="6" name="Flowchart: Document 5"/>
          <p:cNvSpPr/>
          <p:nvPr/>
        </p:nvSpPr>
        <p:spPr bwMode="auto">
          <a:xfrm>
            <a:off x="304800" y="1752600"/>
            <a:ext cx="8686800" cy="4724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400" dirty="0" smtClean="0">
                <a:latin typeface="Consolas" pitchFamily="49" charset="0"/>
                <a:cs typeface="Consolas" pitchFamily="49" charset="0"/>
              </a:rPr>
              <a:t>public String </a:t>
            </a:r>
            <a:r>
              <a:rPr lang="en-US" sz="1400" dirty="0" err="1" smtClean="0">
                <a:latin typeface="Consolas" pitchFamily="49" charset="0"/>
                <a:cs typeface="Consolas" pitchFamily="49" charset="0"/>
              </a:rPr>
              <a:t>CalculateSpreadsheetCell</a:t>
            </a:r>
            <a:r>
              <a:rPr lang="en-US" sz="1400" dirty="0" smtClean="0">
                <a:latin typeface="Consolas" pitchFamily="49" charset="0"/>
                <a:cs typeface="Consolas" pitchFamily="49" charset="0"/>
              </a:rPr>
              <a:t>(Int32 row, Int32 column)</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String result;</a:t>
            </a:r>
          </a:p>
          <a:p>
            <a:r>
              <a:rPr lang="en-US" sz="1400" dirty="0" smtClean="0">
                <a:latin typeface="Consolas" pitchFamily="49" charset="0"/>
                <a:cs typeface="Consolas" pitchFamily="49" charset="0"/>
              </a:rPr>
              <a:t>    try</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result = /* </a:t>
            </a:r>
            <a:r>
              <a:rPr lang="ru-RU" sz="1400" dirty="0" smtClean="0">
                <a:latin typeface="Consolas" pitchFamily="49" charset="0"/>
                <a:cs typeface="Consolas" pitchFamily="49" charset="0"/>
              </a:rPr>
              <a:t>Код для расчета значения ячейки электронной таблицы</a:t>
            </a:r>
            <a:r>
              <a:rPr lang="en-US"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catch (</a:t>
            </a:r>
            <a:r>
              <a:rPr lang="en-US" sz="1400" dirty="0" err="1" smtClean="0">
                <a:latin typeface="Consolas" pitchFamily="49" charset="0"/>
                <a:cs typeface="Consolas" pitchFamily="49" charset="0"/>
              </a:rPr>
              <a:t>DivideByZeroException</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result = "Can't show value: Divide by zero";</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catch (</a:t>
            </a:r>
            <a:r>
              <a:rPr lang="en-US" sz="1400" dirty="0" err="1" smtClean="0">
                <a:latin typeface="Consolas" pitchFamily="49" charset="0"/>
                <a:cs typeface="Consolas" pitchFamily="49" charset="0"/>
              </a:rPr>
              <a:t>OverflowException</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result = "Can't show value: Too big";</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return result;</a:t>
            </a:r>
          </a:p>
          <a:p>
            <a:r>
              <a:rPr lang="ru-RU" sz="14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3" name="Content Placeholder 2"/>
          <p:cNvSpPr>
            <a:spLocks noGrp="1"/>
          </p:cNvSpPr>
          <p:nvPr>
            <p:ph sz="quarter" idx="10"/>
          </p:nvPr>
        </p:nvSpPr>
        <p:spPr/>
        <p:txBody>
          <a:bodyPr/>
          <a:lstStyle/>
          <a:p>
            <a:endParaRPr lang="ru-RU" dirty="0"/>
          </a:p>
        </p:txBody>
      </p:sp>
      <p:sp>
        <p:nvSpPr>
          <p:cNvPr id="4" name="Rounded Rectangle 3"/>
          <p:cNvSpPr/>
          <p:nvPr/>
        </p:nvSpPr>
        <p:spPr bwMode="auto">
          <a:xfrm>
            <a:off x="304800" y="762000"/>
            <a:ext cx="8610600" cy="762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ru-RU" b="1" dirty="0" smtClean="0"/>
              <a:t>Отмена незавершенных операций при невосстановимых исключениях</a:t>
            </a:r>
          </a:p>
        </p:txBody>
      </p:sp>
      <p:sp>
        <p:nvSpPr>
          <p:cNvPr id="6" name="Flowchart: Document 5"/>
          <p:cNvSpPr/>
          <p:nvPr/>
        </p:nvSpPr>
        <p:spPr bwMode="auto">
          <a:xfrm>
            <a:off x="304800" y="1600200"/>
            <a:ext cx="8686800" cy="4876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200" dirty="0" smtClean="0">
              <a:latin typeface="Consolas" pitchFamily="49" charset="0"/>
              <a:cs typeface="Consolas" pitchFamily="49" charset="0"/>
            </a:endParaRPr>
          </a:p>
          <a:p>
            <a:endParaRPr lang="ru-RU" sz="1200" dirty="0" smtClean="0">
              <a:latin typeface="Consolas" pitchFamily="49" charset="0"/>
              <a:cs typeface="Consolas" pitchFamily="49" charset="0"/>
            </a:endParaRPr>
          </a:p>
          <a:p>
            <a:r>
              <a:rPr lang="en-US" sz="1200" dirty="0" smtClean="0">
                <a:latin typeface="Consolas" pitchFamily="49" charset="0"/>
                <a:cs typeface="Consolas" pitchFamily="49" charset="0"/>
              </a:rPr>
              <a:t>public void </a:t>
            </a:r>
            <a:r>
              <a:rPr lang="en-US" sz="1200" dirty="0" err="1" smtClean="0">
                <a:latin typeface="Consolas" pitchFamily="49" charset="0"/>
                <a:cs typeface="Consolas" pitchFamily="49" charset="0"/>
              </a:rPr>
              <a:t>SerializeObjectGraph</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FileStream</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fs</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IFormatter</a:t>
            </a:r>
            <a:r>
              <a:rPr lang="en-US" sz="1200" dirty="0" smtClean="0">
                <a:latin typeface="Consolas" pitchFamily="49" charset="0"/>
                <a:cs typeface="Consolas" pitchFamily="49" charset="0"/>
              </a:rPr>
              <a:t> formatter, Object </a:t>
            </a:r>
            <a:r>
              <a:rPr lang="en-US" sz="1200" dirty="0" err="1" smtClean="0">
                <a:latin typeface="Consolas" pitchFamily="49" charset="0"/>
                <a:cs typeface="Consolas" pitchFamily="49" charset="0"/>
              </a:rPr>
              <a:t>rootObj</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Сохранить текущую позицию в файле.</a:t>
            </a:r>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Int64 </a:t>
            </a:r>
            <a:r>
              <a:rPr lang="en-US" sz="1200" dirty="0" err="1" smtClean="0">
                <a:latin typeface="Consolas" pitchFamily="49" charset="0"/>
                <a:cs typeface="Consolas" pitchFamily="49" charset="0"/>
              </a:rPr>
              <a:t>beforeSerialization</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fs.Position</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try</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 Попытаться сериализовать граф объекта и записать его в файл.</a:t>
            </a:r>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formatter.Serialize</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fs</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rootObj</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catch</a:t>
            </a:r>
          </a:p>
          <a:p>
            <a:r>
              <a:rPr lang="en-US" sz="1200" dirty="0" smtClean="0">
                <a:latin typeface="Consolas" pitchFamily="49" charset="0"/>
                <a:cs typeface="Consolas" pitchFamily="49" charset="0"/>
              </a:rPr>
              <a:t>    { </a:t>
            </a:r>
            <a:endParaRPr lang="ru-RU" sz="1200" dirty="0" smtClean="0">
              <a:latin typeface="Consolas" pitchFamily="49" charset="0"/>
              <a:cs typeface="Consolas" pitchFamily="49" charset="0"/>
            </a:endParaRPr>
          </a:p>
          <a:p>
            <a:r>
              <a:rPr lang="ru-RU" sz="1200" dirty="0" smtClean="0">
                <a:latin typeface="Consolas" pitchFamily="49" charset="0"/>
                <a:cs typeface="Consolas" pitchFamily="49" charset="0"/>
              </a:rPr>
              <a:t> </a:t>
            </a:r>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Перехватываем все и каждое исключение.</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При ЛЮБОМ отклонении вернуть файл в нормальное состояние.</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fs.Position</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beforeSerialization</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Усечь файл.</a:t>
            </a:r>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fs.SetLength</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fs.Position</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ПРИМЕЧАНИЕ: предыдущий код не помещен в блок finally,</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так как сброс потока нужен только при сбое сериализации.</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Уведомить вызывающий код о том, что случилось,</a:t>
            </a:r>
          </a:p>
          <a:p>
            <a:r>
              <a:rPr lang="en-US" sz="1200" dirty="0" smtClean="0">
                <a:latin typeface="Consolas" pitchFamily="49" charset="0"/>
                <a:cs typeface="Consolas" pitchFamily="49" charset="0"/>
              </a:rPr>
              <a:t>        </a:t>
            </a:r>
            <a:r>
              <a:rPr lang="ru-RU" sz="1200" dirty="0" smtClean="0">
                <a:latin typeface="Consolas" pitchFamily="49" charset="0"/>
                <a:cs typeface="Consolas" pitchFamily="49" charset="0"/>
              </a:rPr>
              <a:t>// сгенерировав ТО ЖЕ САМОЕ исключение повторно.</a:t>
            </a:r>
          </a:p>
          <a:p>
            <a:r>
              <a:rPr lang="en-US" sz="1200" dirty="0" smtClean="0">
                <a:latin typeface="Consolas" pitchFamily="49" charset="0"/>
                <a:cs typeface="Consolas" pitchFamily="49" charset="0"/>
              </a:rPr>
              <a:t>        throw;</a:t>
            </a:r>
          </a:p>
          <a:p>
            <a:r>
              <a:rPr lang="ru-RU" sz="1200" dirty="0" smtClean="0">
                <a:latin typeface="Consolas" pitchFamily="49" charset="0"/>
                <a:cs typeface="Consolas" pitchFamily="49" charset="0"/>
              </a:rPr>
              <a:t>    }</a:t>
            </a:r>
          </a:p>
          <a:p>
            <a:r>
              <a:rPr lang="ru-RU" sz="12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3" name="Content Placeholder 2"/>
          <p:cNvSpPr>
            <a:spLocks noGrp="1"/>
          </p:cNvSpPr>
          <p:nvPr>
            <p:ph sz="quarter" idx="10"/>
          </p:nvPr>
        </p:nvSpPr>
        <p:spPr/>
        <p:txBody>
          <a:bodyPr/>
          <a:lstStyle/>
          <a:p>
            <a:endParaRPr lang="ru-RU" dirty="0"/>
          </a:p>
        </p:txBody>
      </p:sp>
      <p:sp>
        <p:nvSpPr>
          <p:cNvPr id="4" name="Rounded Rectangle 3"/>
          <p:cNvSpPr/>
          <p:nvPr/>
        </p:nvSpPr>
        <p:spPr bwMode="auto">
          <a:xfrm>
            <a:off x="304800" y="762000"/>
            <a:ext cx="8610600" cy="762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ru-RU" b="1" dirty="0" smtClean="0"/>
              <a:t>Сокрытие деталей реализации для сохранения контракта</a:t>
            </a:r>
            <a:r>
              <a:rPr lang="en-US" b="1" dirty="0" smtClean="0"/>
              <a:t> </a:t>
            </a:r>
            <a:r>
              <a:rPr lang="ru-RU" b="1" dirty="0" smtClean="0"/>
              <a:t>или  соглашения метода</a:t>
            </a:r>
          </a:p>
        </p:txBody>
      </p:sp>
      <p:sp>
        <p:nvSpPr>
          <p:cNvPr id="6" name="Flowchart: Document 5"/>
          <p:cNvSpPr/>
          <p:nvPr/>
        </p:nvSpPr>
        <p:spPr bwMode="auto">
          <a:xfrm>
            <a:off x="304800" y="1600200"/>
            <a:ext cx="8686800" cy="5257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internal sealed class </a:t>
            </a:r>
            <a:r>
              <a:rPr lang="en-US" sz="1600" dirty="0" err="1" smtClean="0">
                <a:latin typeface="Consolas" pitchFamily="49" charset="0"/>
                <a:cs typeface="Consolas" pitchFamily="49" charset="0"/>
              </a:rPr>
              <a:t>PhoneBook</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private string pathname;</a:t>
            </a:r>
            <a:r>
              <a:rPr lang="ru-RU" sz="1600" b="1" dirty="0" smtClean="0"/>
              <a:t> </a:t>
            </a:r>
            <a:r>
              <a:rPr lang="ru-RU" sz="1600" dirty="0" smtClean="0">
                <a:latin typeface="Consolas" pitchFamily="49" charset="0"/>
                <a:cs typeface="Consolas" pitchFamily="49" charset="0"/>
              </a:rPr>
              <a:t>// Путь к файлу с телефонным справочником.</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   </a:t>
            </a:r>
          </a:p>
          <a:p>
            <a:r>
              <a:rPr lang="ru-RU" sz="1600" dirty="0" smtClean="0">
                <a:latin typeface="Consolas" pitchFamily="49" charset="0"/>
                <a:cs typeface="Consolas" pitchFamily="49" charset="0"/>
              </a:rPr>
              <a:t>    // Здесь находятся остальные методы.</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a:t>
            </a:r>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public string </a:t>
            </a:r>
            <a:r>
              <a:rPr lang="en-US" sz="1600" dirty="0" err="1" smtClean="0">
                <a:latin typeface="Consolas" pitchFamily="49" charset="0"/>
                <a:cs typeface="Consolas" pitchFamily="49" charset="0"/>
              </a:rPr>
              <a:t>GetPhoneNumber</a:t>
            </a:r>
            <a:r>
              <a:rPr lang="en-US" sz="1600" dirty="0" smtClean="0">
                <a:latin typeface="Consolas" pitchFamily="49" charset="0"/>
                <a:cs typeface="Consolas" pitchFamily="49" charset="0"/>
              </a:rPr>
              <a:t>(string name)</a:t>
            </a:r>
          </a:p>
          <a:p>
            <a:r>
              <a:rPr lang="ru-RU" sz="1600" dirty="0" smtClean="0">
                <a:latin typeface="Consolas" pitchFamily="49" charset="0"/>
                <a:cs typeface="Consolas" pitchFamily="49" charset="0"/>
              </a:rPr>
              <a:t>    {</a:t>
            </a:r>
          </a:p>
          <a:p>
            <a:r>
              <a:rPr lang="en-US" sz="1600" dirty="0" smtClean="0">
                <a:latin typeface="Consolas" pitchFamily="49" charset="0"/>
                <a:cs typeface="Consolas" pitchFamily="49" charset="0"/>
              </a:rPr>
              <a:t>        string phone;</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FileStream</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fs</a:t>
            </a:r>
            <a:r>
              <a:rPr lang="en-US" sz="1600" dirty="0" smtClean="0">
                <a:latin typeface="Consolas" pitchFamily="49" charset="0"/>
                <a:cs typeface="Consolas" pitchFamily="49" charset="0"/>
              </a:rPr>
              <a:t> = null;</a:t>
            </a:r>
          </a:p>
          <a:p>
            <a:r>
              <a:rPr lang="en-US" sz="1600" dirty="0" smtClean="0">
                <a:latin typeface="Consolas" pitchFamily="49" charset="0"/>
                <a:cs typeface="Consolas" pitchFamily="49" charset="0"/>
              </a:rPr>
              <a:t>        try</a:t>
            </a:r>
          </a:p>
          <a:p>
            <a:r>
              <a:rPr lang="ru-RU" sz="1600" dirty="0" smtClean="0">
                <a:latin typeface="Consolas" pitchFamily="49" charset="0"/>
                <a:cs typeface="Consolas" pitchFamily="49" charset="0"/>
              </a:rPr>
              <a: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fs</a:t>
            </a:r>
            <a:r>
              <a:rPr lang="en-US" sz="1600" dirty="0" smtClean="0">
                <a:latin typeface="Consolas" pitchFamily="49" charset="0"/>
                <a:cs typeface="Consolas" pitchFamily="49" charset="0"/>
              </a:rPr>
              <a:t> = new </a:t>
            </a:r>
            <a:r>
              <a:rPr lang="en-US" sz="1600" dirty="0" err="1" smtClean="0">
                <a:latin typeface="Consolas" pitchFamily="49" charset="0"/>
                <a:cs typeface="Consolas" pitchFamily="49" charset="0"/>
              </a:rPr>
              <a:t>FileStream</a:t>
            </a:r>
            <a:r>
              <a:rPr lang="en-US" sz="1600" dirty="0" smtClean="0">
                <a:latin typeface="Consolas" pitchFamily="49" charset="0"/>
                <a:cs typeface="Consolas" pitchFamily="49" charset="0"/>
              </a:rPr>
              <a:t>(pathname, </a:t>
            </a:r>
            <a:r>
              <a:rPr lang="en-US" sz="1600" dirty="0" err="1" smtClean="0">
                <a:latin typeface="Consolas" pitchFamily="49" charset="0"/>
                <a:cs typeface="Consolas" pitchFamily="49" charset="0"/>
              </a:rPr>
              <a:t>FileMode.Open</a:t>
            </a:r>
            <a:r>
              <a:rPr lang="en-US" sz="1600" dirty="0" smtClean="0">
                <a:latin typeface="Consolas" pitchFamily="49" charset="0"/>
                <a:cs typeface="Consolas" pitchFamily="49" charset="0"/>
              </a:rPr>
              <a:t>);</a:t>
            </a:r>
          </a:p>
          <a:p>
            <a:r>
              <a:rPr lang="en-US" sz="1600" dirty="0" smtClean="0">
                <a:latin typeface="Consolas" pitchFamily="49" charset="0"/>
                <a:cs typeface="Consolas" pitchFamily="49" charset="0"/>
              </a:rPr>
              <a:t>            // </a:t>
            </a:r>
            <a:r>
              <a:rPr lang="ru-RU" sz="1600" dirty="0" smtClean="0">
                <a:latin typeface="Consolas" pitchFamily="49" charset="0"/>
                <a:cs typeface="Consolas" pitchFamily="49" charset="0"/>
              </a:rPr>
              <a:t>код считывания из файла</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fs</a:t>
            </a:r>
            <a:r>
              <a:rPr lang="ru-RU" sz="1600" dirty="0" smtClean="0">
                <a:latin typeface="Consolas" pitchFamily="49" charset="0"/>
                <a:cs typeface="Consolas" pitchFamily="49" charset="0"/>
              </a:rPr>
              <a:t>, пока номер не будет найден</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phone = /* </a:t>
            </a:r>
            <a:r>
              <a:rPr lang="ru-RU" sz="1600" dirty="0" smtClean="0">
                <a:latin typeface="Consolas" pitchFamily="49" charset="0"/>
                <a:cs typeface="Consolas" pitchFamily="49" charset="0"/>
              </a:rPr>
              <a:t>телефонный номер найден </a:t>
            </a:r>
            <a:r>
              <a:rPr lang="en-US"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p>
          <a:p>
            <a:endParaRPr lang="ru-RU" sz="1600" dirty="0" smtClean="0">
              <a:latin typeface="Consolas" pitchFamily="49" charset="0"/>
              <a:cs typeface="Consolas"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правильно использовать исключения</a:t>
            </a:r>
            <a:endParaRPr lang="ru-RU" dirty="0"/>
          </a:p>
        </p:txBody>
      </p:sp>
      <p:sp>
        <p:nvSpPr>
          <p:cNvPr id="3" name="Content Placeholder 2"/>
          <p:cNvSpPr>
            <a:spLocks noGrp="1"/>
          </p:cNvSpPr>
          <p:nvPr>
            <p:ph sz="quarter" idx="10"/>
          </p:nvPr>
        </p:nvSpPr>
        <p:spPr/>
        <p:txBody>
          <a:bodyPr/>
          <a:lstStyle/>
          <a:p>
            <a:endParaRPr lang="ru-RU" dirty="0"/>
          </a:p>
        </p:txBody>
      </p:sp>
      <p:sp>
        <p:nvSpPr>
          <p:cNvPr id="6" name="Flowchart: Document 5"/>
          <p:cNvSpPr/>
          <p:nvPr/>
        </p:nvSpPr>
        <p:spPr bwMode="auto">
          <a:xfrm>
            <a:off x="304800" y="762000"/>
            <a:ext cx="8686800" cy="6096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smtClean="0">
                <a:latin typeface="Consolas" pitchFamily="49" charset="0"/>
                <a:cs typeface="Consolas" pitchFamily="49" charset="0"/>
              </a:rPr>
              <a:t>         catch (</a:t>
            </a:r>
            <a:r>
              <a:rPr lang="en-US" sz="1600" dirty="0" err="1" smtClean="0">
                <a:latin typeface="Consolas" pitchFamily="49" charset="0"/>
                <a:cs typeface="Consolas" pitchFamily="49" charset="0"/>
              </a:rPr>
              <a:t>FileNotFoundException</a:t>
            </a:r>
            <a:r>
              <a:rPr lang="en-US" sz="1600" dirty="0" smtClean="0">
                <a:latin typeface="Consolas" pitchFamily="49" charset="0"/>
                <a:cs typeface="Consolas" pitchFamily="49" charset="0"/>
              </a:rPr>
              <a:t> 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             // Генерируем другое исключение, содержащее имя абонента,</a:t>
            </a:r>
          </a:p>
          <a:p>
            <a:r>
              <a:rPr lang="ru-RU" sz="1600" dirty="0" smtClean="0">
                <a:latin typeface="Consolas" pitchFamily="49" charset="0"/>
                <a:cs typeface="Consolas" pitchFamily="49" charset="0"/>
              </a:rPr>
              <a:t>              // задав исходное исключение как внутреннее исключение нового.</a:t>
            </a:r>
          </a:p>
          <a:p>
            <a:r>
              <a:rPr lang="en-US" sz="1600" dirty="0" smtClean="0">
                <a:latin typeface="Consolas" pitchFamily="49" charset="0"/>
                <a:cs typeface="Consolas" pitchFamily="49" charset="0"/>
              </a:rPr>
              <a:t>              throw new </a:t>
            </a:r>
            <a:r>
              <a:rPr lang="en-US" sz="1600" dirty="0" err="1" smtClean="0">
                <a:latin typeface="Consolas" pitchFamily="49" charset="0"/>
                <a:cs typeface="Consolas" pitchFamily="49" charset="0"/>
              </a:rPr>
              <a:t>NameNotFoundException</a:t>
            </a:r>
            <a:r>
              <a:rPr lang="en-US" sz="1600" dirty="0" smtClean="0">
                <a:latin typeface="Consolas" pitchFamily="49" charset="0"/>
                <a:cs typeface="Consolas" pitchFamily="49" charset="0"/>
              </a:rPr>
              <a:t>(name, 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catch (</a:t>
            </a:r>
            <a:r>
              <a:rPr lang="en-US" sz="1600" dirty="0" err="1" smtClean="0">
                <a:latin typeface="Consolas" pitchFamily="49" charset="0"/>
                <a:cs typeface="Consolas" pitchFamily="49" charset="0"/>
              </a:rPr>
              <a:t>IOException</a:t>
            </a:r>
            <a:r>
              <a:rPr lang="en-US" sz="1600" dirty="0" smtClean="0">
                <a:latin typeface="Consolas" pitchFamily="49" charset="0"/>
                <a:cs typeface="Consolas" pitchFamily="49" charset="0"/>
              </a:rPr>
              <a:t> 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              // Генерируем другое исключение, содержащее имя абонента,</a:t>
            </a:r>
          </a:p>
          <a:p>
            <a:r>
              <a:rPr lang="ru-RU" sz="1600" dirty="0" smtClean="0">
                <a:latin typeface="Consolas" pitchFamily="49" charset="0"/>
                <a:cs typeface="Consolas" pitchFamily="49" charset="0"/>
              </a:rPr>
              <a:t>               // задав исходное исключение как внутреннее исключение                  </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нового.</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               throw new </a:t>
            </a:r>
            <a:r>
              <a:rPr lang="en-US" sz="1600" dirty="0" err="1" smtClean="0">
                <a:latin typeface="Consolas" pitchFamily="49" charset="0"/>
                <a:cs typeface="Consolas" pitchFamily="49" charset="0"/>
              </a:rPr>
              <a:t>NameNotFoundException</a:t>
            </a:r>
            <a:r>
              <a:rPr lang="en-US" sz="1600" dirty="0" smtClean="0">
                <a:latin typeface="Consolas" pitchFamily="49" charset="0"/>
                <a:cs typeface="Consolas" pitchFamily="49" charset="0"/>
              </a:rPr>
              <a:t>(name, e);</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finally</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if (</a:t>
            </a:r>
            <a:r>
              <a:rPr lang="en-US" sz="1600" dirty="0" err="1" smtClean="0">
                <a:latin typeface="Consolas" pitchFamily="49" charset="0"/>
                <a:cs typeface="Consolas" pitchFamily="49" charset="0"/>
              </a:rPr>
              <a:t>fs</a:t>
            </a:r>
            <a:r>
              <a:rPr lang="en-US" sz="1600" dirty="0" smtClean="0">
                <a:latin typeface="Consolas" pitchFamily="49" charset="0"/>
                <a:cs typeface="Consolas" pitchFamily="49" charset="0"/>
              </a:rPr>
              <a:t> != null) </a:t>
            </a:r>
            <a:r>
              <a:rPr lang="en-US" sz="1600" dirty="0" err="1" smtClean="0">
                <a:latin typeface="Consolas" pitchFamily="49" charset="0"/>
                <a:cs typeface="Consolas" pitchFamily="49" charset="0"/>
              </a:rPr>
              <a:t>fs.Close</a:t>
            </a:r>
            <a:r>
              <a:rPr lang="en-US" sz="1600" dirty="0" smtClean="0">
                <a:latin typeface="Consolas" pitchFamily="49" charset="0"/>
                <a:cs typeface="Consolas" pitchFamily="49" charset="0"/>
              </a:rPr>
              <a:t>();</a:t>
            </a:r>
          </a:p>
          <a:p>
            <a:r>
              <a:rPr lang="ru-RU" sz="1600" dirty="0" smtClean="0">
                <a:latin typeface="Consolas" pitchFamily="49" charset="0"/>
                <a:cs typeface="Consolas" pitchFamily="49" charset="0"/>
              </a:rPr>
              <a:t>    </a:t>
            </a:r>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return phone;</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Рекомендации по обработке и генерации исключений</a:t>
            </a:r>
            <a:endParaRPr lang="ru-RU" dirty="0"/>
          </a:p>
        </p:txBody>
      </p:sp>
      <p:sp>
        <p:nvSpPr>
          <p:cNvPr id="4" name="Rounded Rectangle 3"/>
          <p:cNvSpPr/>
          <p:nvPr/>
        </p:nvSpPr>
        <p:spPr bwMode="auto">
          <a:xfrm>
            <a:off x="990600" y="762000"/>
            <a:ext cx="79248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Следует генерировать исключение, соответствующее обнаруженному ошибочному условию</a:t>
            </a:r>
            <a:endParaRPr lang="ru-RU" b="1" smtClean="0"/>
          </a:p>
        </p:txBody>
      </p:sp>
      <p:sp>
        <p:nvSpPr>
          <p:cNvPr id="5" name="Rounded Rectangle 4"/>
          <p:cNvSpPr/>
          <p:nvPr/>
        </p:nvSpPr>
        <p:spPr bwMode="auto">
          <a:xfrm>
            <a:off x="990600" y="1524000"/>
            <a:ext cx="79248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Логика приложения не должна полагаться на логику блоков try и catch для работы в рамках неисключительных условий</a:t>
            </a:r>
            <a:endParaRPr lang="ru-RU" b="1" smtClean="0"/>
          </a:p>
        </p:txBody>
      </p:sp>
      <p:sp>
        <p:nvSpPr>
          <p:cNvPr id="6" name="Rounded Rectangle 5"/>
          <p:cNvSpPr/>
          <p:nvPr/>
        </p:nvSpPr>
        <p:spPr bwMode="auto">
          <a:xfrm>
            <a:off x="990600" y="2286000"/>
            <a:ext cx="79248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При определении нескольких блоков catch, следует упорядочивать их спецификации от наиболее конкретных к наименее конкретным</a:t>
            </a:r>
            <a:endParaRPr lang="ru-RU" b="1" dirty="0" smtClean="0"/>
          </a:p>
        </p:txBody>
      </p:sp>
      <p:sp>
        <p:nvSpPr>
          <p:cNvPr id="7" name="Rounded Rectangle 6"/>
          <p:cNvSpPr/>
          <p:nvPr/>
        </p:nvSpPr>
        <p:spPr bwMode="auto">
          <a:xfrm>
            <a:off x="990600" y="3048000"/>
            <a:ext cx="79248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Следует прехватывать исключения и детализировать сообщения для диагностических целей, а затем отображать удобные для пользователя сообщения</a:t>
            </a:r>
            <a:endParaRPr lang="ru-RU" b="1" smtClean="0"/>
          </a:p>
        </p:txBody>
      </p:sp>
      <p:sp>
        <p:nvSpPr>
          <p:cNvPr id="8" name="Rounded Rectangle 7"/>
          <p:cNvSpPr/>
          <p:nvPr/>
        </p:nvSpPr>
        <p:spPr bwMode="auto">
          <a:xfrm>
            <a:off x="990600" y="3962400"/>
            <a:ext cx="7924800"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Не желательно показывать пользователю слишком подробную информацию об исключении, поскольку она может быть использована злонамеренными пользователями для вывода приложения из строя или получения доступа к защищенной информации</a:t>
            </a:r>
            <a:endParaRPr lang="ru-RU" b="1" smtClean="0"/>
          </a:p>
        </p:txBody>
      </p:sp>
      <p:sp>
        <p:nvSpPr>
          <p:cNvPr id="9" name="Rounded Rectangle 8"/>
          <p:cNvSpPr/>
          <p:nvPr/>
        </p:nvSpPr>
        <p:spPr bwMode="auto">
          <a:xfrm>
            <a:off x="990600" y="5181600"/>
            <a:ext cx="80010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Эффективная обработка исключения должна позволить приложению восстановиться после возникновения исключения, а пользователю – продолжить пользоваться приложением</a:t>
            </a:r>
            <a:endParaRPr lang="ru-RU" b="1" dirty="0" smtClean="0"/>
          </a:p>
        </p:txBody>
      </p:sp>
      <p:pic>
        <p:nvPicPr>
          <p:cNvPr id="10"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457200" y="914400"/>
            <a:ext cx="436606" cy="414338"/>
          </a:xfrm>
          <a:prstGeom prst="rect">
            <a:avLst/>
          </a:prstGeom>
          <a:noFill/>
          <a:ln w="9525">
            <a:noFill/>
            <a:miter lim="800000"/>
            <a:headEnd/>
            <a:tailEnd/>
          </a:ln>
        </p:spPr>
      </p:pic>
      <p:pic>
        <p:nvPicPr>
          <p:cNvPr id="11"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469423" y="1630140"/>
            <a:ext cx="436606" cy="414338"/>
          </a:xfrm>
          <a:prstGeom prst="rect">
            <a:avLst/>
          </a:prstGeom>
          <a:noFill/>
          <a:ln w="9525">
            <a:noFill/>
            <a:miter lim="800000"/>
            <a:headEnd/>
            <a:tailEnd/>
          </a:ln>
        </p:spPr>
      </p:pic>
      <p:pic>
        <p:nvPicPr>
          <p:cNvPr id="12"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469423" y="2451321"/>
            <a:ext cx="436606" cy="414338"/>
          </a:xfrm>
          <a:prstGeom prst="rect">
            <a:avLst/>
          </a:prstGeom>
          <a:noFill/>
          <a:ln w="9525">
            <a:noFill/>
            <a:miter lim="800000"/>
            <a:headEnd/>
            <a:tailEnd/>
          </a:ln>
        </p:spPr>
      </p:pic>
      <p:pic>
        <p:nvPicPr>
          <p:cNvPr id="13"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469422" y="3289522"/>
            <a:ext cx="436606" cy="414338"/>
          </a:xfrm>
          <a:prstGeom prst="rect">
            <a:avLst/>
          </a:prstGeom>
          <a:noFill/>
          <a:ln w="9525">
            <a:noFill/>
            <a:miter lim="800000"/>
            <a:headEnd/>
            <a:tailEnd/>
          </a:ln>
        </p:spPr>
      </p:pic>
      <p:pic>
        <p:nvPicPr>
          <p:cNvPr id="14" name="Picture 7" descr="E:\Projects\ContentDev\MSL PNG Library\Validate_CheckMark.png"/>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rot="21390319">
            <a:off x="469422" y="5499321"/>
            <a:ext cx="436606" cy="414338"/>
          </a:xfrm>
          <a:prstGeom prst="rect">
            <a:avLst/>
          </a:prstGeom>
          <a:noFill/>
          <a:ln w="9525">
            <a:noFill/>
            <a:miter lim="800000"/>
            <a:headEnd/>
            <a:tailEnd/>
          </a:ln>
        </p:spPr>
      </p:pic>
      <p:pic>
        <p:nvPicPr>
          <p:cNvPr id="15" name="Picture 8" descr="E:\Projects\ContentDev\MSL PNG Library\Validate_XMark.png"/>
          <p:cNvPicPr>
            <a:picLocks noChangeAspect="1" noChangeArrowheads="1"/>
          </p:cNvPicPr>
          <p:nvPr/>
        </p:nvPicPr>
        <p:blipFill>
          <a:blip r:embed="rId4" cstate="print">
            <a:duotone>
              <a:prstClr val="black"/>
              <a:schemeClr val="accent5">
                <a:tint val="45000"/>
                <a:satMod val="400000"/>
              </a:schemeClr>
            </a:duotone>
          </a:blip>
          <a:srcRect/>
          <a:stretch>
            <a:fillRect/>
          </a:stretch>
        </p:blipFill>
        <p:spPr bwMode="auto">
          <a:xfrm>
            <a:off x="432932" y="4225218"/>
            <a:ext cx="509588" cy="61736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исключение?</a:t>
            </a:r>
          </a:p>
        </p:txBody>
      </p:sp>
      <p:sp>
        <p:nvSpPr>
          <p:cNvPr id="4" name="Скругленный прямоугольник 3"/>
          <p:cNvSpPr/>
          <p:nvPr/>
        </p:nvSpPr>
        <p:spPr bwMode="auto">
          <a:xfrm>
            <a:off x="304800" y="762000"/>
            <a:ext cx="8610600" cy="7620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Структурированная обработка </a:t>
            </a:r>
            <a:r>
              <a:rPr lang="ru-RU" dirty="0"/>
              <a:t>исключений (</a:t>
            </a:r>
            <a:r>
              <a:rPr lang="ru-RU" dirty="0" smtClean="0"/>
              <a:t>SEH) в .NET</a:t>
            </a:r>
          </a:p>
        </p:txBody>
      </p:sp>
      <p:sp>
        <p:nvSpPr>
          <p:cNvPr id="5" name="Скругленный прямоугольник 4"/>
          <p:cNvSpPr/>
          <p:nvPr/>
        </p:nvSpPr>
        <p:spPr bwMode="auto">
          <a:xfrm>
            <a:off x="304800" y="1676400"/>
            <a:ext cx="861060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П</a:t>
            </a:r>
            <a:r>
              <a:rPr lang="ru-RU" dirty="0" smtClean="0"/>
              <a:t>озволяет </a:t>
            </a:r>
            <a:r>
              <a:rPr lang="ru-RU" dirty="0"/>
              <a:t>разработчикам использовать в области обработки ошибок унифицированный подход, который является общим для всех языков, ориентированных на платформу .</a:t>
            </a:r>
            <a:r>
              <a:rPr lang="ru-RU" dirty="0" smtClean="0"/>
              <a:t>NET</a:t>
            </a:r>
          </a:p>
        </p:txBody>
      </p:sp>
      <p:sp>
        <p:nvSpPr>
          <p:cNvPr id="6" name="Скругленный прямоугольник 5"/>
          <p:cNvSpPr/>
          <p:nvPr/>
        </p:nvSpPr>
        <p:spPr bwMode="auto">
          <a:xfrm>
            <a:off x="304800" y="2895600"/>
            <a:ext cx="8643937"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С</a:t>
            </a:r>
            <a:r>
              <a:rPr lang="ru-RU" dirty="0" smtClean="0"/>
              <a:t>интаксис</a:t>
            </a:r>
            <a:r>
              <a:rPr lang="ru-RU" dirty="0"/>
              <a:t>, который требуется применять для генерации и перехвата исключений </a:t>
            </a:r>
            <a:r>
              <a:rPr lang="ru-RU" dirty="0" smtClean="0"/>
              <a:t>выглядит </a:t>
            </a:r>
            <a:r>
              <a:rPr lang="ru-RU" dirty="0"/>
              <a:t>идентично</a:t>
            </a:r>
            <a:endParaRPr lang="ru-RU" dirty="0" smtClean="0"/>
          </a:p>
        </p:txBody>
      </p:sp>
      <p:sp>
        <p:nvSpPr>
          <p:cNvPr id="7" name="Скругленный прямоугольник 6"/>
          <p:cNvSpPr/>
          <p:nvPr/>
        </p:nvSpPr>
        <p:spPr bwMode="auto">
          <a:xfrm>
            <a:off x="271463" y="4114800"/>
            <a:ext cx="8643937"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В</a:t>
            </a:r>
            <a:r>
              <a:rPr lang="ru-RU" dirty="0" smtClean="0"/>
              <a:t> </a:t>
            </a:r>
            <a:r>
              <a:rPr lang="ru-RU" dirty="0"/>
              <a:t>отличие от запутанных числовых значений, просто обозначающих текущую проблему, они представляют собой объекты, в которых содержится читабельное описание </a:t>
            </a:r>
            <a:r>
              <a:rPr lang="ru-RU" dirty="0" smtClean="0"/>
              <a:t>проблемы</a:t>
            </a:r>
          </a:p>
        </p:txBody>
      </p:sp>
    </p:spTree>
    <p:extLst>
      <p:ext uri="{BB962C8B-B14F-4D97-AF65-F5344CB8AC3E}">
        <p14:creationId xmlns:p14="http://schemas.microsoft.com/office/powerpoint/2010/main" val="4111746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bwMode="auto">
          <a:xfrm>
            <a:off x="228600" y="762000"/>
            <a:ext cx="86868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a:t>Исключения и наследование имеют общее свойство: используемые разумно, они могут уменьшить сложность. Используемые чрезмерно, они могут сделать код абсолютно нечитаемым</a:t>
            </a:r>
            <a:endParaRPr lang="en-US" dirty="0" smtClean="0"/>
          </a:p>
          <a:p>
            <a:pPr algn="r" defTabSz="457200">
              <a:lnSpc>
                <a:spcPct val="90000"/>
              </a:lnSpc>
              <a:tabLst>
                <a:tab pos="457200" algn="l"/>
              </a:tabLst>
            </a:pPr>
            <a:r>
              <a:rPr lang="ru-RU" dirty="0" smtClean="0"/>
              <a:t>Стив </a:t>
            </a:r>
            <a:r>
              <a:rPr lang="ru-RU" dirty="0" err="1" smtClean="0"/>
              <a:t>Макконнелли</a:t>
            </a:r>
            <a:r>
              <a:rPr lang="ru-RU" dirty="0" smtClean="0"/>
              <a:t>, «</a:t>
            </a:r>
            <a:r>
              <a:rPr lang="ru-RU" dirty="0"/>
              <a:t>Совершенный код</a:t>
            </a:r>
            <a:r>
              <a:rPr lang="ru-RU" dirty="0" smtClean="0"/>
              <a:t>»</a:t>
            </a:r>
            <a:endParaRPr lang="en-US" dirty="0" smtClean="0"/>
          </a:p>
        </p:txBody>
      </p:sp>
      <p:sp>
        <p:nvSpPr>
          <p:cNvPr id="6" name="Скругленный прямоугольник 5"/>
          <p:cNvSpPr/>
          <p:nvPr/>
        </p:nvSpPr>
        <p:spPr bwMode="auto">
          <a:xfrm>
            <a:off x="269543" y="2209800"/>
            <a:ext cx="8686800" cy="4038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417150" indent="-342900" algn="just" defTabSz="457200">
              <a:buFont typeface="+mj-lt"/>
              <a:buAutoNum type="arabicPeriod"/>
              <a:tabLst>
                <a:tab pos="457200" algn="l"/>
              </a:tabLst>
            </a:pPr>
            <a:r>
              <a:rPr lang="ru-RU" dirty="0"/>
              <a:t>Используйте исключения для оповещения других частей программы об ошибке, которую нельзя </a:t>
            </a:r>
            <a:r>
              <a:rPr lang="ru-RU" dirty="0" smtClean="0"/>
              <a:t>игнорировать</a:t>
            </a:r>
            <a:endParaRPr lang="ru-RU" dirty="0"/>
          </a:p>
          <a:p>
            <a:pPr marL="417150" indent="-342900" algn="just" defTabSz="457200">
              <a:buFont typeface="+mj-lt"/>
              <a:buAutoNum type="arabicPeriod"/>
              <a:tabLst>
                <a:tab pos="457200" algn="l"/>
              </a:tabLst>
            </a:pPr>
            <a:r>
              <a:rPr lang="ru-RU" dirty="0"/>
              <a:t>Генерируйте исключения только для действительно исключительных </a:t>
            </a:r>
            <a:r>
              <a:rPr lang="ru-RU" dirty="0" smtClean="0"/>
              <a:t>ситуаций</a:t>
            </a:r>
            <a:endParaRPr lang="ru-RU" dirty="0"/>
          </a:p>
          <a:p>
            <a:pPr marL="417150" indent="-342900" algn="just" defTabSz="457200">
              <a:buFont typeface="+mj-lt"/>
              <a:buAutoNum type="arabicPeriod"/>
              <a:tabLst>
                <a:tab pos="457200" algn="l"/>
              </a:tabLst>
            </a:pPr>
            <a:r>
              <a:rPr lang="ru-RU" dirty="0"/>
              <a:t>Не используйте исключения по </a:t>
            </a:r>
            <a:r>
              <a:rPr lang="ru-RU" dirty="0" smtClean="0"/>
              <a:t>мелочам</a:t>
            </a:r>
            <a:endParaRPr lang="ru-RU" dirty="0"/>
          </a:p>
          <a:p>
            <a:pPr marL="417150" indent="-342900" algn="just" defTabSz="457200">
              <a:buFont typeface="+mj-lt"/>
              <a:buAutoNum type="arabicPeriod"/>
              <a:tabLst>
                <a:tab pos="457200" algn="l"/>
              </a:tabLst>
            </a:pPr>
            <a:r>
              <a:rPr lang="ru-RU" dirty="0"/>
              <a:t>Избегайте использовать исключения в конструкторах и деструкторах, если только вы не перехватываете их </a:t>
            </a:r>
            <a:r>
              <a:rPr lang="ru-RU" dirty="0" smtClean="0"/>
              <a:t>позднее</a:t>
            </a:r>
            <a:endParaRPr lang="ru-RU" dirty="0"/>
          </a:p>
          <a:p>
            <a:pPr marL="417150" indent="-342900" algn="just" defTabSz="457200">
              <a:buFont typeface="+mj-lt"/>
              <a:buAutoNum type="arabicPeriod"/>
              <a:tabLst>
                <a:tab pos="457200" algn="l"/>
              </a:tabLst>
            </a:pPr>
            <a:r>
              <a:rPr lang="ru-RU" dirty="0"/>
              <a:t>Вносите в описание исключения всю информацию о его </a:t>
            </a:r>
            <a:r>
              <a:rPr lang="ru-RU" dirty="0" smtClean="0"/>
              <a:t>причинах</a:t>
            </a:r>
            <a:endParaRPr lang="ru-RU" dirty="0"/>
          </a:p>
          <a:p>
            <a:pPr marL="417150" indent="-342900" algn="just" defTabSz="457200">
              <a:buFont typeface="+mj-lt"/>
              <a:buAutoNum type="arabicPeriod"/>
              <a:tabLst>
                <a:tab pos="457200" algn="l"/>
              </a:tabLst>
            </a:pPr>
            <a:r>
              <a:rPr lang="ru-RU" dirty="0"/>
              <a:t>Выясните, какие исключения генерирует используемая </a:t>
            </a:r>
            <a:r>
              <a:rPr lang="ru-RU" dirty="0" smtClean="0"/>
              <a:t>библиотека</a:t>
            </a:r>
            <a:endParaRPr lang="ru-RU" dirty="0"/>
          </a:p>
          <a:p>
            <a:pPr marL="417150" indent="-342900" algn="just" defTabSz="457200">
              <a:buFont typeface="+mj-lt"/>
              <a:buAutoNum type="arabicPeriod"/>
              <a:tabLst>
                <a:tab pos="457200" algn="l"/>
              </a:tabLst>
            </a:pPr>
            <a:r>
              <a:rPr lang="ru-RU" dirty="0"/>
              <a:t>Стандартизируйте использование исключений в вашем </a:t>
            </a:r>
            <a:r>
              <a:rPr lang="ru-RU" dirty="0" smtClean="0"/>
              <a:t>проекте</a:t>
            </a:r>
            <a:endParaRPr lang="ru-RU" dirty="0"/>
          </a:p>
          <a:p>
            <a:pPr marL="417150" indent="-342900" algn="just" defTabSz="457200">
              <a:buFont typeface="+mj-lt"/>
              <a:buAutoNum type="arabicPeriod"/>
              <a:tabLst>
                <a:tab pos="457200" algn="l"/>
              </a:tabLst>
            </a:pPr>
            <a:r>
              <a:rPr lang="ru-RU" dirty="0"/>
              <a:t>Рассмотрите альтернативы </a:t>
            </a:r>
            <a:r>
              <a:rPr lang="ru-RU" dirty="0" smtClean="0"/>
              <a:t>исключениям</a:t>
            </a:r>
            <a:endParaRPr lang="ru-RU" dirty="0"/>
          </a:p>
          <a:p>
            <a:pPr marL="417150" indent="-342900" algn="just" defTabSz="457200">
              <a:buFont typeface="+mj-lt"/>
              <a:buAutoNum type="arabicPeriod"/>
              <a:tabLst>
                <a:tab pos="457200" algn="l"/>
              </a:tabLst>
            </a:pPr>
            <a:r>
              <a:rPr lang="ru-RU" dirty="0"/>
              <a:t>Генерируйте исключения на правильном уровне </a:t>
            </a:r>
            <a:r>
              <a:rPr lang="ru-RU" dirty="0" smtClean="0"/>
              <a:t>абстракции</a:t>
            </a:r>
            <a:endParaRPr lang="en-US" dirty="0" smtClean="0"/>
          </a:p>
        </p:txBody>
      </p:sp>
      <p:sp>
        <p:nvSpPr>
          <p:cNvPr id="2" name="Заголовок 1"/>
          <p:cNvSpPr>
            <a:spLocks noGrp="1"/>
          </p:cNvSpPr>
          <p:nvPr>
            <p:ph type="title"/>
          </p:nvPr>
        </p:nvSpPr>
        <p:spPr>
          <a:xfrm>
            <a:off x="226952" y="179343"/>
            <a:ext cx="8688447" cy="365130"/>
          </a:xfrm>
        </p:spPr>
        <p:txBody>
          <a:bodyPr/>
          <a:lstStyle/>
          <a:p>
            <a:r>
              <a:rPr lang="ru-RU" dirty="0"/>
              <a:t>Рекомендации по обработке и генерации исключений</a:t>
            </a:r>
          </a:p>
        </p:txBody>
      </p:sp>
    </p:spTree>
    <p:extLst>
      <p:ext uri="{BB962C8B-B14F-4D97-AF65-F5344CB8AC3E}">
        <p14:creationId xmlns:p14="http://schemas.microsoft.com/office/powerpoint/2010/main" val="39104561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Заголовок 2"/>
          <p:cNvSpPr>
            <a:spLocks noGrp="1"/>
          </p:cNvSpPr>
          <p:nvPr>
            <p:ph type="title"/>
          </p:nvPr>
        </p:nvSpPr>
        <p:spPr/>
        <p:txBody>
          <a:bodyPr/>
          <a:lstStyle/>
          <a:p>
            <a:r>
              <a:rPr lang="ru-RU" dirty="0"/>
              <a:t>Рекомендации по обработке и генерации исключений</a:t>
            </a:r>
            <a:endParaRPr lang="ru-RU" dirty="0" smtClean="0"/>
          </a:p>
        </p:txBody>
      </p:sp>
      <p:grpSp>
        <p:nvGrpSpPr>
          <p:cNvPr id="7" name="Группа 6"/>
          <p:cNvGrpSpPr/>
          <p:nvPr/>
        </p:nvGrpSpPr>
        <p:grpSpPr>
          <a:xfrm>
            <a:off x="1447800" y="2428875"/>
            <a:ext cx="6143625" cy="2219325"/>
            <a:chOff x="1600200" y="2428875"/>
            <a:chExt cx="6143625" cy="2219325"/>
          </a:xfrm>
        </p:grpSpPr>
        <p:sp>
          <p:nvSpPr>
            <p:cNvPr id="12301" name="TextBox 29"/>
            <p:cNvSpPr txBox="1">
              <a:spLocks noChangeArrowheads="1"/>
            </p:cNvSpPr>
            <p:nvPr/>
          </p:nvSpPr>
          <p:spPr bwMode="auto">
            <a:xfrm>
              <a:off x="1909763" y="3729038"/>
              <a:ext cx="1785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Calibri" pitchFamily="34" charset="0"/>
                </a:rPr>
                <a:t>Presentation Layer</a:t>
              </a:r>
              <a:endParaRPr lang="ru-RU" dirty="0">
                <a:latin typeface="Calibri" pitchFamily="34" charset="0"/>
              </a:endParaRPr>
            </a:p>
          </p:txBody>
        </p:sp>
        <p:sp>
          <p:nvSpPr>
            <p:cNvPr id="12302" name="TextBox 30"/>
            <p:cNvSpPr txBox="1">
              <a:spLocks noChangeArrowheads="1"/>
            </p:cNvSpPr>
            <p:nvPr/>
          </p:nvSpPr>
          <p:spPr bwMode="auto">
            <a:xfrm>
              <a:off x="3767138" y="3724275"/>
              <a:ext cx="1785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Calibri" pitchFamily="34" charset="0"/>
                </a:rPr>
                <a:t>Business-Logic </a:t>
              </a:r>
            </a:p>
            <a:p>
              <a:pPr algn="ctr" eaLnBrk="1" hangingPunct="1"/>
              <a:r>
                <a:rPr lang="en-US" dirty="0">
                  <a:latin typeface="Calibri" pitchFamily="34" charset="0"/>
                </a:rPr>
                <a:t>Layer</a:t>
              </a:r>
              <a:endParaRPr lang="ru-RU" dirty="0">
                <a:latin typeface="Calibri" pitchFamily="34" charset="0"/>
              </a:endParaRPr>
            </a:p>
          </p:txBody>
        </p:sp>
        <p:sp>
          <p:nvSpPr>
            <p:cNvPr id="12303" name="TextBox 31"/>
            <p:cNvSpPr txBox="1">
              <a:spLocks noChangeArrowheads="1"/>
            </p:cNvSpPr>
            <p:nvPr/>
          </p:nvSpPr>
          <p:spPr bwMode="auto">
            <a:xfrm>
              <a:off x="5767388" y="3714750"/>
              <a:ext cx="15001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Calibri" pitchFamily="34" charset="0"/>
                </a:rPr>
                <a:t>Data Access Layer</a:t>
              </a:r>
              <a:endParaRPr lang="ru-RU" dirty="0">
                <a:latin typeface="Calibri" pitchFamily="34" charset="0"/>
              </a:endParaRPr>
            </a:p>
          </p:txBody>
        </p:sp>
        <p:grpSp>
          <p:nvGrpSpPr>
            <p:cNvPr id="3" name="Группа 2"/>
            <p:cNvGrpSpPr/>
            <p:nvPr/>
          </p:nvGrpSpPr>
          <p:grpSpPr>
            <a:xfrm>
              <a:off x="1600200" y="2428875"/>
              <a:ext cx="6143625" cy="1214438"/>
              <a:chOff x="1624013" y="2428875"/>
              <a:chExt cx="6143625" cy="1214438"/>
            </a:xfrm>
          </p:grpSpPr>
          <p:sp>
            <p:nvSpPr>
              <p:cNvPr id="4" name="Прямоугольник 3"/>
              <p:cNvSpPr/>
              <p:nvPr/>
            </p:nvSpPr>
            <p:spPr>
              <a:xfrm>
                <a:off x="2195513" y="2428875"/>
                <a:ext cx="1285875"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4"/>
              <p:cNvSpPr/>
              <p:nvPr/>
            </p:nvSpPr>
            <p:spPr>
              <a:xfrm>
                <a:off x="4052888" y="2428875"/>
                <a:ext cx="1285875"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6" name="Прямоугольник 5"/>
              <p:cNvSpPr/>
              <p:nvPr/>
            </p:nvSpPr>
            <p:spPr>
              <a:xfrm>
                <a:off x="5910263" y="2428875"/>
                <a:ext cx="1285875"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cxnSp>
            <p:nvCxnSpPr>
              <p:cNvPr id="8" name="Прямая со стрелкой 7"/>
              <p:cNvCxnSpPr/>
              <p:nvPr/>
            </p:nvCxnSpPr>
            <p:spPr>
              <a:xfrm>
                <a:off x="3481388" y="3070225"/>
                <a:ext cx="5715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5338763" y="3071813"/>
                <a:ext cx="571500" cy="158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2297" name="TextBox 9"/>
              <p:cNvSpPr txBox="1">
                <a:spLocks noChangeArrowheads="1"/>
              </p:cNvSpPr>
              <p:nvPr/>
            </p:nvSpPr>
            <p:spPr bwMode="auto">
              <a:xfrm>
                <a:off x="2481263" y="271462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000" dirty="0">
                    <a:solidFill>
                      <a:schemeClr val="bg1"/>
                    </a:solidFill>
                    <a:latin typeface="Calibri" pitchFamily="34" charset="0"/>
                  </a:rPr>
                  <a:t>PL</a:t>
                </a:r>
                <a:endParaRPr lang="ru-RU" sz="4000" dirty="0">
                  <a:solidFill>
                    <a:schemeClr val="bg1"/>
                  </a:solidFill>
                  <a:latin typeface="Calibri" pitchFamily="34" charset="0"/>
                </a:endParaRPr>
              </a:p>
            </p:txBody>
          </p:sp>
          <p:sp>
            <p:nvSpPr>
              <p:cNvPr id="12298" name="TextBox 10"/>
              <p:cNvSpPr txBox="1">
                <a:spLocks noChangeArrowheads="1"/>
              </p:cNvSpPr>
              <p:nvPr/>
            </p:nvSpPr>
            <p:spPr bwMode="auto">
              <a:xfrm>
                <a:off x="4195763" y="2714625"/>
                <a:ext cx="1027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000" dirty="0">
                    <a:solidFill>
                      <a:schemeClr val="bg1"/>
                    </a:solidFill>
                    <a:latin typeface="Calibri" pitchFamily="34" charset="0"/>
                  </a:rPr>
                  <a:t>BLL</a:t>
                </a:r>
                <a:endParaRPr lang="ru-RU" sz="4000" dirty="0">
                  <a:solidFill>
                    <a:schemeClr val="bg1"/>
                  </a:solidFill>
                  <a:latin typeface="Calibri" pitchFamily="34" charset="0"/>
                </a:endParaRPr>
              </a:p>
            </p:txBody>
          </p:sp>
          <p:sp>
            <p:nvSpPr>
              <p:cNvPr id="12299" name="TextBox 11"/>
              <p:cNvSpPr txBox="1">
                <a:spLocks noChangeArrowheads="1"/>
              </p:cNvSpPr>
              <p:nvPr/>
            </p:nvSpPr>
            <p:spPr bwMode="auto">
              <a:xfrm>
                <a:off x="6022975" y="2714625"/>
                <a:ext cx="1006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4000" dirty="0">
                    <a:solidFill>
                      <a:schemeClr val="bg1"/>
                    </a:solidFill>
                    <a:latin typeface="Calibri" pitchFamily="34" charset="0"/>
                  </a:rPr>
                  <a:t>DAL</a:t>
                </a:r>
                <a:endParaRPr lang="ru-RU" sz="4000" dirty="0">
                  <a:solidFill>
                    <a:schemeClr val="bg1"/>
                  </a:solidFill>
                  <a:latin typeface="Calibri" pitchFamily="34" charset="0"/>
                </a:endParaRPr>
              </a:p>
            </p:txBody>
          </p:sp>
          <p:cxnSp>
            <p:nvCxnSpPr>
              <p:cNvPr id="27" name="Прямая со стрелкой 26"/>
              <p:cNvCxnSpPr/>
              <p:nvPr/>
            </p:nvCxnSpPr>
            <p:spPr>
              <a:xfrm>
                <a:off x="1624013" y="3071813"/>
                <a:ext cx="571500" cy="158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a:off x="7196138" y="3071813"/>
                <a:ext cx="571500" cy="158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grpSp>
      </p:grpSp>
      <p:grpSp>
        <p:nvGrpSpPr>
          <p:cNvPr id="18" name="Group 4"/>
          <p:cNvGrpSpPr>
            <a:grpSpLocks/>
          </p:cNvGrpSpPr>
          <p:nvPr/>
        </p:nvGrpSpPr>
        <p:grpSpPr bwMode="auto">
          <a:xfrm flipH="1">
            <a:off x="152400" y="2714625"/>
            <a:ext cx="1314451" cy="1310734"/>
            <a:chOff x="1830" y="1638"/>
            <a:chExt cx="1498" cy="1578"/>
          </a:xfrm>
          <a:scene3d>
            <a:camera prst="orthographicFront">
              <a:rot lat="0" lon="0" rev="21299999"/>
            </a:camera>
            <a:lightRig rig="threePt" dir="t"/>
          </a:scene3d>
        </p:grpSpPr>
        <p:pic>
          <p:nvPicPr>
            <p:cNvPr id="19" name="Picture 5" descr="UserWithDesktopComputer"/>
            <p:cNvPicPr>
              <a:picLocks noChangeAspect="1" noChangeArrowheads="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830" y="1768"/>
              <a:ext cx="1247"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ebuggi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670" y="1638"/>
              <a:ext cx="658"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descr="http://www.iconsearch.ru/uploads/icons/iconshock_developer/128x128/database.png"/>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561415" y="2209800"/>
            <a:ext cx="1506385" cy="150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40787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сценарии по обработке исключений</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4184776129"/>
              </p:ext>
            </p:extLst>
          </p:nvPr>
        </p:nvGraphicFramePr>
        <p:xfrm>
          <a:off x="304800" y="762000"/>
          <a:ext cx="8610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268832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Логирование</a:t>
            </a:r>
            <a:endParaRPr lang="ru-RU" dirty="0"/>
          </a:p>
        </p:txBody>
      </p:sp>
      <p:sp>
        <p:nvSpPr>
          <p:cNvPr id="4" name="Скругленный прямоугольник 3"/>
          <p:cNvSpPr/>
          <p:nvPr/>
        </p:nvSpPr>
        <p:spPr bwMode="auto">
          <a:xfrm>
            <a:off x="304800" y="762000"/>
            <a:ext cx="8610600" cy="1981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a:t>Основные цели, ради которых существуют </a:t>
            </a:r>
            <a:r>
              <a:rPr lang="ru-RU" dirty="0" smtClean="0"/>
              <a:t>лог-файлы</a:t>
            </a:r>
          </a:p>
          <a:p>
            <a:pPr marL="285750" indent="-285750" algn="just">
              <a:buFont typeface="Arial" pitchFamily="34" charset="0"/>
              <a:buChar char="•"/>
            </a:pPr>
            <a:r>
              <a:rPr lang="ru-RU" dirty="0" smtClean="0"/>
              <a:t>сказать</a:t>
            </a:r>
            <a:r>
              <a:rPr lang="ru-RU" dirty="0"/>
              <a:t>, что же делает система прямо сейчас, не прибегая к помощи </a:t>
            </a:r>
            <a:r>
              <a:rPr lang="ru-RU" dirty="0" smtClean="0"/>
              <a:t>отладчика</a:t>
            </a:r>
          </a:p>
          <a:p>
            <a:pPr marL="285750" indent="-285750" algn="just">
              <a:buFont typeface="Arial" pitchFamily="34" charset="0"/>
              <a:buChar char="•"/>
            </a:pPr>
            <a:r>
              <a:rPr lang="ru-RU" dirty="0" smtClean="0"/>
              <a:t>провести </a:t>
            </a:r>
            <a:r>
              <a:rPr lang="ru-RU" dirty="0"/>
              <a:t>«расследование» обстоятельств, которые привели к </a:t>
            </a:r>
            <a:r>
              <a:rPr lang="ru-RU" dirty="0" smtClean="0"/>
              <a:t>определенному </a:t>
            </a:r>
            <a:r>
              <a:rPr lang="ru-RU" dirty="0"/>
              <a:t>состоянию системы (например, падению или багу</a:t>
            </a:r>
            <a:r>
              <a:rPr lang="ru-RU" dirty="0" smtClean="0"/>
              <a:t>)</a:t>
            </a:r>
            <a:endParaRPr lang="ru-RU" dirty="0"/>
          </a:p>
          <a:p>
            <a:pPr marL="285750" indent="-285750" algn="just">
              <a:buFont typeface="Arial" pitchFamily="34" charset="0"/>
              <a:buChar char="•"/>
            </a:pPr>
            <a:r>
              <a:rPr lang="ru-RU" dirty="0"/>
              <a:t>проанализировать, на что тратится больше </a:t>
            </a:r>
            <a:r>
              <a:rPr lang="ru-RU" dirty="0" smtClean="0"/>
              <a:t>времени/ресурсов (профилирование)</a:t>
            </a:r>
            <a:endParaRPr lang="ru-RU" dirty="0"/>
          </a:p>
        </p:txBody>
      </p:sp>
      <p:sp>
        <p:nvSpPr>
          <p:cNvPr id="3" name="Блок-схема: документ 2"/>
          <p:cNvSpPr/>
          <p:nvPr/>
        </p:nvSpPr>
        <p:spPr bwMode="auto">
          <a:xfrm>
            <a:off x="304800" y="3048000"/>
            <a:ext cx="8610600" cy="1828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smtClean="0">
                <a:solidFill>
                  <a:srgbClr val="0000FF"/>
                </a:solidFill>
                <a:latin typeface="Consolas"/>
              </a:rPr>
              <a:t>public</a:t>
            </a:r>
            <a:r>
              <a:rPr lang="en-US" sz="1600" dirty="0" smtClean="0">
                <a:solidFill>
                  <a:srgbClr val="000000"/>
                </a:solidFill>
                <a:latin typeface="Consolas"/>
              </a:rPr>
              <a:t> </a:t>
            </a:r>
            <a:r>
              <a:rPr lang="en-US" sz="1600" dirty="0">
                <a:solidFill>
                  <a:srgbClr val="0000FF"/>
                </a:solidFill>
                <a:latin typeface="Consolas"/>
              </a:rPr>
              <a:t>static</a:t>
            </a:r>
            <a:r>
              <a:rPr lang="en-US" sz="1600" dirty="0">
                <a:solidFill>
                  <a:srgbClr val="000000"/>
                </a:solidFill>
                <a:latin typeface="Consolas"/>
              </a:rPr>
              <a:t> </a:t>
            </a:r>
            <a:r>
              <a:rPr lang="en-US" sz="1600" dirty="0">
                <a:solidFill>
                  <a:srgbClr val="0000FF"/>
                </a:solidFill>
                <a:latin typeface="Consolas"/>
              </a:rPr>
              <a:t>void</a:t>
            </a:r>
            <a:r>
              <a:rPr lang="en-US" sz="1600" dirty="0">
                <a:solidFill>
                  <a:srgbClr val="000000"/>
                </a:solidFill>
                <a:latin typeface="Consolas"/>
              </a:rPr>
              <a:t> Log(</a:t>
            </a:r>
            <a:r>
              <a:rPr lang="en-US" sz="1600" dirty="0">
                <a:solidFill>
                  <a:srgbClr val="0000FF"/>
                </a:solidFill>
                <a:latin typeface="Consolas"/>
              </a:rPr>
              <a:t>string</a:t>
            </a:r>
            <a:r>
              <a:rPr lang="en-US" sz="1600" dirty="0">
                <a:solidFill>
                  <a:srgbClr val="000000"/>
                </a:solidFill>
                <a:latin typeface="Consolas"/>
              </a:rPr>
              <a:t> message) </a:t>
            </a:r>
          </a:p>
          <a:p>
            <a:r>
              <a:rPr lang="ru-RU" sz="1600"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File.AppendAllText</a:t>
            </a:r>
            <a:r>
              <a:rPr lang="en-US" sz="1600" dirty="0">
                <a:solidFill>
                  <a:srgbClr val="000000"/>
                </a:solidFill>
                <a:latin typeface="Consolas"/>
              </a:rPr>
              <a:t>(</a:t>
            </a:r>
            <a:r>
              <a:rPr lang="en-US" sz="1600" dirty="0">
                <a:solidFill>
                  <a:srgbClr val="DC1414"/>
                </a:solidFill>
                <a:latin typeface="Consolas"/>
              </a:rPr>
              <a:t>"log.txt"</a:t>
            </a:r>
            <a:r>
              <a:rPr lang="en-US" sz="1600" dirty="0">
                <a:solidFill>
                  <a:srgbClr val="000000"/>
                </a:solidFill>
                <a:latin typeface="Consolas"/>
              </a:rPr>
              <a:t>, message);</a:t>
            </a:r>
          </a:p>
          <a:p>
            <a:r>
              <a:rPr lang="ru-RU" sz="1600" dirty="0">
                <a:solidFill>
                  <a:srgbClr val="000000"/>
                </a:solidFill>
                <a:latin typeface="Consolas"/>
              </a:rPr>
              <a:t>}</a:t>
            </a:r>
            <a:endParaRPr lang="ru-RU" sz="1600" dirty="0" smtClean="0"/>
          </a:p>
        </p:txBody>
      </p:sp>
      <p:sp>
        <p:nvSpPr>
          <p:cNvPr id="6" name="Блок-схема: альтернативный процесс 5"/>
          <p:cNvSpPr/>
          <p:nvPr/>
        </p:nvSpPr>
        <p:spPr bwMode="auto">
          <a:xfrm>
            <a:off x="6172200" y="2819400"/>
            <a:ext cx="2667000" cy="533400"/>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ru-RU" dirty="0"/>
              <a:t>Примитивный подход</a:t>
            </a:r>
          </a:p>
        </p:txBody>
      </p:sp>
    </p:spTree>
    <p:extLst>
      <p:ext uri="{BB962C8B-B14F-4D97-AF65-F5344CB8AC3E}">
        <p14:creationId xmlns:p14="http://schemas.microsoft.com/office/powerpoint/2010/main" val="41808281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Логирование</a:t>
            </a:r>
            <a:endParaRPr lang="ru-RU" dirty="0"/>
          </a:p>
        </p:txBody>
      </p:sp>
      <p:sp>
        <p:nvSpPr>
          <p:cNvPr id="5" name="Скругленный прямоугольник 4"/>
          <p:cNvSpPr/>
          <p:nvPr/>
        </p:nvSpPr>
        <p:spPr bwMode="auto">
          <a:xfrm>
            <a:off x="304800" y="762000"/>
            <a:ext cx="8610600" cy="5867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5750" indent="-285750">
              <a:buFont typeface="Arial" pitchFamily="34" charset="0"/>
              <a:buChar char="•"/>
            </a:pPr>
            <a:r>
              <a:rPr lang="ru-RU" b="1" dirty="0"/>
              <a:t>Уровни </a:t>
            </a:r>
            <a:r>
              <a:rPr lang="ru-RU" b="1" dirty="0" err="1" smtClean="0"/>
              <a:t>логирования</a:t>
            </a:r>
            <a:r>
              <a:rPr lang="ru-RU" b="1" dirty="0" smtClean="0"/>
              <a:t> </a:t>
            </a:r>
            <a:r>
              <a:rPr lang="ru-RU" b="1" dirty="0"/>
              <a:t>и фильтрация </a:t>
            </a:r>
            <a:r>
              <a:rPr lang="ru-RU" b="1" dirty="0" smtClean="0"/>
              <a:t>сообщений</a:t>
            </a:r>
            <a:r>
              <a:rPr lang="en-US" b="1" dirty="0" smtClean="0"/>
              <a:t> </a:t>
            </a:r>
          </a:p>
          <a:p>
            <a:pPr algn="just"/>
            <a:r>
              <a:rPr lang="ru-RU" dirty="0" smtClean="0"/>
              <a:t>помогают </a:t>
            </a:r>
            <a:r>
              <a:rPr lang="ru-RU" dirty="0"/>
              <a:t>определить критичность сообщения и приемлемое время реакции на него, об этом подробнее ниже</a:t>
            </a:r>
            <a:endParaRPr lang="en-US" dirty="0" smtClean="0"/>
          </a:p>
          <a:p>
            <a:pPr marL="285750" indent="-285750">
              <a:buFont typeface="Arial" pitchFamily="34" charset="0"/>
              <a:buChar char="•"/>
            </a:pPr>
            <a:r>
              <a:rPr lang="ru-RU" b="1" dirty="0"/>
              <a:t>Ротация </a:t>
            </a:r>
            <a:r>
              <a:rPr lang="ru-RU" b="1" dirty="0" smtClean="0"/>
              <a:t>лог-файлов</a:t>
            </a:r>
            <a:endParaRPr lang="en-US" b="1" dirty="0" smtClean="0"/>
          </a:p>
          <a:p>
            <a:pPr algn="just"/>
            <a:r>
              <a:rPr lang="ru-RU" dirty="0" smtClean="0"/>
              <a:t>возможность подменять </a:t>
            </a:r>
            <a:r>
              <a:rPr lang="ru-RU" dirty="0"/>
              <a:t>активный файл при наступлении </a:t>
            </a:r>
            <a:r>
              <a:rPr lang="ru-RU" dirty="0" smtClean="0"/>
              <a:t>определенных </a:t>
            </a:r>
            <a:r>
              <a:rPr lang="ru-RU" dirty="0"/>
              <a:t>условий</a:t>
            </a:r>
            <a:endParaRPr lang="ru-RU" dirty="0" smtClean="0"/>
          </a:p>
          <a:p>
            <a:pPr marL="285750" indent="-285750">
              <a:buFont typeface="Arial" pitchFamily="34" charset="0"/>
              <a:buChar char="•"/>
            </a:pPr>
            <a:r>
              <a:rPr lang="ru-RU" b="1" dirty="0" smtClean="0"/>
              <a:t>Возможность </a:t>
            </a:r>
            <a:r>
              <a:rPr lang="ru-RU" b="1" dirty="0"/>
              <a:t>записи сообщений не только в </a:t>
            </a:r>
            <a:r>
              <a:rPr lang="ru-RU" b="1" dirty="0" smtClean="0"/>
              <a:t>файлы</a:t>
            </a:r>
          </a:p>
          <a:p>
            <a:pPr algn="just"/>
            <a:r>
              <a:rPr lang="ru-RU" dirty="0" smtClean="0"/>
              <a:t>поддержка отправки </a:t>
            </a:r>
            <a:r>
              <a:rPr lang="ru-RU" dirty="0"/>
              <a:t>сообщений по протоколу UDP, запись в базу, </a:t>
            </a:r>
            <a:r>
              <a:rPr lang="ru-RU" dirty="0" smtClean="0"/>
              <a:t>взаимодействие </a:t>
            </a:r>
            <a:r>
              <a:rPr lang="ru-RU" dirty="0"/>
              <a:t>с очередями сообщений</a:t>
            </a:r>
            <a:endParaRPr lang="ru-RU" dirty="0" smtClean="0"/>
          </a:p>
          <a:p>
            <a:pPr marL="285750" indent="-285750">
              <a:buFont typeface="Arial" pitchFamily="34" charset="0"/>
              <a:buChar char="•"/>
            </a:pPr>
            <a:r>
              <a:rPr lang="ru-RU" b="1" dirty="0" err="1" smtClean="0"/>
              <a:t>Потокобезопасность</a:t>
            </a:r>
            <a:endParaRPr lang="ru-RU" b="1" dirty="0" smtClean="0"/>
          </a:p>
          <a:p>
            <a:r>
              <a:rPr lang="ru-RU" dirty="0"/>
              <a:t>Плохой логгер может:</a:t>
            </a:r>
            <a:br>
              <a:rPr lang="ru-RU" dirty="0"/>
            </a:br>
            <a:r>
              <a:rPr lang="ru-RU" dirty="0" smtClean="0"/>
              <a:t> - пропустить </a:t>
            </a:r>
            <a:r>
              <a:rPr lang="ru-RU" dirty="0"/>
              <a:t>часть сообщений;</a:t>
            </a:r>
          </a:p>
          <a:p>
            <a:r>
              <a:rPr lang="ru-RU" dirty="0" smtClean="0"/>
              <a:t> - выбросить </a:t>
            </a:r>
            <a:r>
              <a:rPr lang="ru-RU" dirty="0"/>
              <a:t>исключение</a:t>
            </a:r>
          </a:p>
          <a:p>
            <a:r>
              <a:rPr lang="ru-RU" dirty="0" smtClean="0"/>
              <a:t> - отрицательно </a:t>
            </a:r>
            <a:r>
              <a:rPr lang="ru-RU" dirty="0"/>
              <a:t>повлиять на производительность</a:t>
            </a:r>
          </a:p>
          <a:p>
            <a:pPr marL="285750" indent="-285750">
              <a:buFont typeface="Arial" pitchFamily="34" charset="0"/>
              <a:buChar char="•"/>
            </a:pPr>
            <a:r>
              <a:rPr lang="ru-RU" b="1" dirty="0" smtClean="0"/>
              <a:t>Асинхронное </a:t>
            </a:r>
            <a:r>
              <a:rPr lang="ru-RU" b="1" dirty="0" err="1" smtClean="0"/>
              <a:t>логирование</a:t>
            </a:r>
            <a:endParaRPr lang="ru-RU" b="1" dirty="0" smtClean="0"/>
          </a:p>
          <a:p>
            <a:pPr algn="just"/>
            <a:r>
              <a:rPr lang="ru-RU" dirty="0"/>
              <a:t>настраиваемый </a:t>
            </a:r>
            <a:r>
              <a:rPr lang="ru-RU" dirty="0" smtClean="0"/>
              <a:t>размер буфера, возможность писать </a:t>
            </a:r>
            <a:r>
              <a:rPr lang="ru-RU" dirty="0" err="1" smtClean="0"/>
              <a:t>debug</a:t>
            </a:r>
            <a:r>
              <a:rPr lang="ru-RU" dirty="0" smtClean="0"/>
              <a:t>-сообщения  по </a:t>
            </a:r>
            <a:r>
              <a:rPr lang="ru-RU" dirty="0"/>
              <a:t>100 штук, а </a:t>
            </a:r>
            <a:r>
              <a:rPr lang="ru-RU" dirty="0" err="1"/>
              <a:t>error</a:t>
            </a:r>
            <a:r>
              <a:rPr lang="ru-RU" dirty="0"/>
              <a:t> – немедленно после возникновения</a:t>
            </a:r>
            <a:endParaRPr lang="ru-RU" dirty="0" smtClean="0"/>
          </a:p>
          <a:p>
            <a:pPr marL="285750" indent="-285750">
              <a:buFont typeface="Arial" pitchFamily="34" charset="0"/>
              <a:buChar char="•"/>
            </a:pPr>
            <a:r>
              <a:rPr lang="ru-RU" b="1" dirty="0" smtClean="0"/>
              <a:t>Формат </a:t>
            </a:r>
            <a:r>
              <a:rPr lang="ru-RU" b="1" dirty="0"/>
              <a:t>и конфигурация </a:t>
            </a:r>
            <a:r>
              <a:rPr lang="ru-RU" b="1" dirty="0" smtClean="0"/>
              <a:t>логов</a:t>
            </a:r>
          </a:p>
          <a:p>
            <a:pPr algn="just"/>
            <a:r>
              <a:rPr lang="ru-RU" dirty="0" smtClean="0"/>
              <a:t>Формат </a:t>
            </a:r>
            <a:r>
              <a:rPr lang="ru-RU" dirty="0"/>
              <a:t>должен быть настраиваемый, с возможностью указать то, что писать и куда </a:t>
            </a:r>
            <a:r>
              <a:rPr lang="ru-RU" dirty="0" smtClean="0"/>
              <a:t>писать</a:t>
            </a:r>
            <a:endParaRPr lang="ru-RU" dirty="0"/>
          </a:p>
        </p:txBody>
      </p:sp>
    </p:spTree>
    <p:extLst>
      <p:ext uri="{BB962C8B-B14F-4D97-AF65-F5344CB8AC3E}">
        <p14:creationId xmlns:p14="http://schemas.microsoft.com/office/powerpoint/2010/main" val="21808857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Логирование</a:t>
            </a:r>
            <a:endParaRPr lang="ru-RU" dirty="0"/>
          </a:p>
        </p:txBody>
      </p:sp>
      <p:sp>
        <p:nvSpPr>
          <p:cNvPr id="5" name="Скругленный прямоугольник 4"/>
          <p:cNvSpPr/>
          <p:nvPr/>
        </p:nvSpPr>
        <p:spPr bwMode="auto">
          <a:xfrm>
            <a:off x="304800" y="838200"/>
            <a:ext cx="8534400" cy="3352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800"/>
              </a:spcAft>
            </a:pPr>
            <a:r>
              <a:rPr lang="ru-RU" b="1" dirty="0" smtClean="0"/>
              <a:t>Любое </a:t>
            </a:r>
            <a:r>
              <a:rPr lang="ru-RU" b="1" dirty="0"/>
              <a:t>сообщение </a:t>
            </a:r>
            <a:r>
              <a:rPr lang="ru-RU" b="1" dirty="0" smtClean="0"/>
              <a:t>несет </a:t>
            </a:r>
            <a:r>
              <a:rPr lang="ru-RU" b="1" dirty="0"/>
              <a:t>в себе информацию </a:t>
            </a:r>
            <a:r>
              <a:rPr lang="ru-RU" b="1" dirty="0" smtClean="0"/>
              <a:t>определенной </a:t>
            </a:r>
            <a:r>
              <a:rPr lang="ru-RU" b="1" dirty="0"/>
              <a:t>критичности, и время реакции на сообщения отличаются</a:t>
            </a:r>
            <a:endParaRPr lang="ru-RU" b="1" dirty="0" smtClean="0"/>
          </a:p>
          <a:p>
            <a:pPr>
              <a:spcAft>
                <a:spcPts val="800"/>
              </a:spcAft>
            </a:pPr>
            <a:r>
              <a:rPr lang="ru-RU" b="1" dirty="0" err="1" smtClean="0"/>
              <a:t>Debug</a:t>
            </a:r>
            <a:r>
              <a:rPr lang="ru-RU" dirty="0"/>
              <a:t>. Отправлен запрос в базу на сохранение</a:t>
            </a:r>
            <a:br>
              <a:rPr lang="ru-RU" dirty="0"/>
            </a:br>
            <a:r>
              <a:rPr lang="ru-RU" b="1" dirty="0" err="1"/>
              <a:t>Debug</a:t>
            </a:r>
            <a:r>
              <a:rPr lang="ru-RU" dirty="0"/>
              <a:t>. </a:t>
            </a:r>
            <a:r>
              <a:rPr lang="ru-RU" dirty="0" smtClean="0"/>
              <a:t>Завершен </a:t>
            </a:r>
            <a:r>
              <a:rPr lang="ru-RU" dirty="0"/>
              <a:t>запрос в базу на сохранение</a:t>
            </a:r>
            <a:br>
              <a:rPr lang="ru-RU" dirty="0"/>
            </a:br>
            <a:r>
              <a:rPr lang="ru-RU" b="1" dirty="0" err="1"/>
              <a:t>Debug</a:t>
            </a:r>
            <a:r>
              <a:rPr lang="ru-RU" dirty="0"/>
              <a:t>. Запрос в базу занял 0.02 секунды, извлечено 1000 записей</a:t>
            </a:r>
            <a:br>
              <a:rPr lang="ru-RU" dirty="0"/>
            </a:br>
            <a:r>
              <a:rPr lang="ru-RU" b="1" dirty="0" err="1"/>
              <a:t>Info</a:t>
            </a:r>
            <a:r>
              <a:rPr lang="ru-RU" dirty="0"/>
              <a:t>. Проведена транзакция по </a:t>
            </a:r>
            <a:r>
              <a:rPr lang="ru-RU" dirty="0" smtClean="0"/>
              <a:t>счету </a:t>
            </a:r>
            <a:r>
              <a:rPr lang="ru-RU" dirty="0"/>
              <a:t>40000000000 (</a:t>
            </a:r>
            <a:r>
              <a:rPr lang="ru-RU" dirty="0" err="1"/>
              <a:t>John</a:t>
            </a:r>
            <a:r>
              <a:rPr lang="ru-RU" dirty="0"/>
              <a:t> </a:t>
            </a:r>
            <a:r>
              <a:rPr lang="ru-RU" dirty="0" err="1"/>
              <a:t>Doe</a:t>
            </a:r>
            <a:r>
              <a:rPr lang="ru-RU" dirty="0"/>
              <a:t>), получено $2000.</a:t>
            </a:r>
            <a:br>
              <a:rPr lang="ru-RU" dirty="0"/>
            </a:br>
            <a:r>
              <a:rPr lang="ru-RU" b="1" dirty="0" err="1"/>
              <a:t>Warn</a:t>
            </a:r>
            <a:r>
              <a:rPr lang="ru-RU" dirty="0"/>
              <a:t>. Отклонена транзакция с суммой платежа 0.</a:t>
            </a:r>
            <a:br>
              <a:rPr lang="ru-RU" dirty="0"/>
            </a:br>
            <a:r>
              <a:rPr lang="ru-RU" b="1" dirty="0" err="1"/>
              <a:t>Error</a:t>
            </a:r>
            <a:r>
              <a:rPr lang="ru-RU" dirty="0"/>
              <a:t>. Ошибка при сохранении транзакции 123: …..</a:t>
            </a:r>
            <a:br>
              <a:rPr lang="ru-RU" dirty="0"/>
            </a:br>
            <a:r>
              <a:rPr lang="ru-RU" b="1" dirty="0" err="1"/>
              <a:t>Fatal</a:t>
            </a:r>
            <a:r>
              <a:rPr lang="ru-RU" dirty="0"/>
              <a:t>. Не могу запустить модуль отправки исходящих сообщений MSMQ, из-за ошибки конфигурации модуля (…). Транзакции не будут обрабатываться.</a:t>
            </a:r>
          </a:p>
        </p:txBody>
      </p:sp>
      <p:sp>
        <p:nvSpPr>
          <p:cNvPr id="4" name="Блок-схема: документ 3"/>
          <p:cNvSpPr/>
          <p:nvPr/>
        </p:nvSpPr>
        <p:spPr bwMode="auto">
          <a:xfrm>
            <a:off x="318570" y="4495800"/>
            <a:ext cx="2881829" cy="838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arn-CL" sz="1600" dirty="0">
                <a:solidFill>
                  <a:srgbClr val="C00000"/>
                </a:solidFill>
                <a:latin typeface="Consolas" pitchFamily="49" charset="0"/>
                <a:cs typeface="Consolas" pitchFamily="49" charset="0"/>
              </a:rPr>
              <a:t>Log(ex.ToString());</a:t>
            </a:r>
          </a:p>
          <a:p>
            <a:pPr algn="just" defTabSz="457200">
              <a:lnSpc>
                <a:spcPct val="90000"/>
              </a:lnSpc>
              <a:tabLst>
                <a:tab pos="457200" algn="l"/>
              </a:tabLst>
            </a:pPr>
            <a:r>
              <a:rPr lang="arn-CL" sz="1600" dirty="0">
                <a:solidFill>
                  <a:srgbClr val="C00000"/>
                </a:solidFill>
                <a:latin typeface="Consolas" pitchFamily="49" charset="0"/>
                <a:cs typeface="Consolas" pitchFamily="49" charset="0"/>
              </a:rPr>
              <a:t>Log(ex.Message);</a:t>
            </a:r>
          </a:p>
        </p:txBody>
      </p:sp>
      <p:sp>
        <p:nvSpPr>
          <p:cNvPr id="7" name="Блок-схема: документ 6"/>
          <p:cNvSpPr/>
          <p:nvPr/>
        </p:nvSpPr>
        <p:spPr bwMode="auto">
          <a:xfrm>
            <a:off x="318570" y="5508171"/>
            <a:ext cx="8520629" cy="914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z="1600" dirty="0" err="1">
                <a:latin typeface="Consolas" pitchFamily="49" charset="0"/>
                <a:cs typeface="Consolas" pitchFamily="49" charset="0"/>
              </a:rPr>
              <a:t>Log</a:t>
            </a:r>
            <a:r>
              <a:rPr lang="ru-RU" sz="1600" dirty="0">
                <a:latin typeface="Consolas" pitchFamily="49" charset="0"/>
                <a:cs typeface="Consolas" pitchFamily="49" charset="0"/>
              </a:rPr>
              <a:t>("При записи истории комментариев для аккаунта {0} в хранилище произошла ошибка, данные за сегодня не будут доступны: {1}", </a:t>
            </a:r>
            <a:r>
              <a:rPr lang="ru-RU" sz="1600" dirty="0" err="1">
                <a:latin typeface="Consolas" pitchFamily="49" charset="0"/>
                <a:cs typeface="Consolas" pitchFamily="49" charset="0"/>
              </a:rPr>
              <a:t>account</a:t>
            </a:r>
            <a:r>
              <a:rPr lang="ru-RU" sz="1600" dirty="0">
                <a:latin typeface="Consolas" pitchFamily="49" charset="0"/>
                <a:cs typeface="Consolas" pitchFamily="49" charset="0"/>
              </a:rPr>
              <a:t>, </a:t>
            </a:r>
            <a:r>
              <a:rPr lang="ru-RU" sz="1600" dirty="0" err="1">
                <a:latin typeface="Consolas" pitchFamily="49" charset="0"/>
                <a:cs typeface="Consolas" pitchFamily="49" charset="0"/>
              </a:rPr>
              <a:t>ex</a:t>
            </a:r>
            <a:r>
              <a:rPr lang="ru-RU" sz="1600" dirty="0">
                <a:latin typeface="Consolas" pitchFamily="49" charset="0"/>
                <a:cs typeface="Consolas" pitchFamily="49" charset="0"/>
              </a:rPr>
              <a:t>);</a:t>
            </a:r>
          </a:p>
        </p:txBody>
      </p:sp>
    </p:spTree>
    <p:extLst>
      <p:ext uri="{BB962C8B-B14F-4D97-AF65-F5344CB8AC3E}">
        <p14:creationId xmlns:p14="http://schemas.microsoft.com/office/powerpoint/2010/main" val="345130219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Логирование</a:t>
            </a:r>
            <a:endParaRPr lang="ru-RU" dirty="0"/>
          </a:p>
        </p:txBody>
      </p:sp>
      <p:sp>
        <p:nvSpPr>
          <p:cNvPr id="5" name="Скругленный прямоугольник 4"/>
          <p:cNvSpPr/>
          <p:nvPr/>
        </p:nvSpPr>
        <p:spPr bwMode="auto">
          <a:xfrm>
            <a:off x="304800" y="685800"/>
            <a:ext cx="8534400" cy="5943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800"/>
              </a:spcAft>
            </a:pPr>
            <a:r>
              <a:rPr lang="ru-RU" b="1" dirty="0" err="1"/>
              <a:t>Debug</a:t>
            </a:r>
            <a:r>
              <a:rPr lang="ru-RU" dirty="0"/>
              <a:t>: сообщения отладки, </a:t>
            </a:r>
            <a:r>
              <a:rPr lang="ru-RU" dirty="0" smtClean="0"/>
              <a:t>профилирования</a:t>
            </a:r>
          </a:p>
          <a:p>
            <a:pPr algn="just">
              <a:spcAft>
                <a:spcPts val="800"/>
              </a:spcAft>
            </a:pPr>
            <a:r>
              <a:rPr lang="ru-RU" b="1" dirty="0" err="1" smtClean="0"/>
              <a:t>Info</a:t>
            </a:r>
            <a:r>
              <a:rPr lang="ru-RU" dirty="0"/>
              <a:t>: обычные сообщения, информирующие о действиях системы. Реагировать на такие сообщения вообще не надо, но они могут помочь, например, при поиске багов, расследовании интересных ситуаций </a:t>
            </a:r>
            <a:r>
              <a:rPr lang="ru-RU" dirty="0" smtClean="0"/>
              <a:t>и т.д.</a:t>
            </a:r>
          </a:p>
          <a:p>
            <a:pPr algn="just">
              <a:spcAft>
                <a:spcPts val="800"/>
              </a:spcAft>
            </a:pPr>
            <a:r>
              <a:rPr lang="ru-RU" b="1" dirty="0" err="1" smtClean="0"/>
              <a:t>Warn</a:t>
            </a:r>
            <a:r>
              <a:rPr lang="ru-RU" dirty="0"/>
              <a:t>: записывая такое сообщение, система пытается привлечь внимание обслуживающего персонала. Произошло что-то странное. Возможно, это новый тип ситуации, </a:t>
            </a:r>
            <a:r>
              <a:rPr lang="ru-RU" dirty="0" smtClean="0"/>
              <a:t>еще не </a:t>
            </a:r>
            <a:r>
              <a:rPr lang="ru-RU" dirty="0"/>
              <a:t>известный системе. Следует разобраться в том, что произошло, что это означает, и отнести ситуацию либо к инфо-сообщению, либо к ошибке. Соответственно, </a:t>
            </a:r>
            <a:r>
              <a:rPr lang="ru-RU" dirty="0" smtClean="0"/>
              <a:t>придется </a:t>
            </a:r>
            <a:r>
              <a:rPr lang="ru-RU" dirty="0"/>
              <a:t>доработать код обработки таких </a:t>
            </a:r>
            <a:r>
              <a:rPr lang="ru-RU" dirty="0" smtClean="0"/>
              <a:t>ситуаций</a:t>
            </a:r>
          </a:p>
          <a:p>
            <a:pPr algn="just">
              <a:spcAft>
                <a:spcPts val="800"/>
              </a:spcAft>
            </a:pPr>
            <a:r>
              <a:rPr lang="ru-RU" b="1" dirty="0" err="1" smtClean="0"/>
              <a:t>Error</a:t>
            </a:r>
            <a:r>
              <a:rPr lang="ru-RU" dirty="0"/>
              <a:t>: ошибка в работе системы, требующая вмешательства. Что-то не сохранилось, что-то отвалилось. Необходимо принимать меры довольно быстро! Ошибки этого уровня и выше требуют немедленной записи в лог, чтобы ускорить реакцию на </a:t>
            </a:r>
            <a:r>
              <a:rPr lang="ru-RU" dirty="0" smtClean="0"/>
              <a:t>них</a:t>
            </a:r>
          </a:p>
          <a:p>
            <a:pPr algn="just">
              <a:spcAft>
                <a:spcPts val="800"/>
              </a:spcAft>
            </a:pPr>
            <a:r>
              <a:rPr lang="ru-RU" b="1" dirty="0" err="1" smtClean="0"/>
              <a:t>Fatal</a:t>
            </a:r>
            <a:r>
              <a:rPr lang="ru-RU" dirty="0"/>
              <a:t>: это особый класс ошибок. Такие ошибки приводят к неработоспособности системы в целом, или неработоспособности одной из подсистем. Чаще всего случаются фатальные ошибки из-за неверной конфигурации или отказов оборудования. Требуют срочной, немедленной </a:t>
            </a:r>
            <a:r>
              <a:rPr lang="ru-RU" dirty="0" smtClean="0"/>
              <a:t>реакции</a:t>
            </a:r>
            <a:endParaRPr lang="ru-RU" dirty="0"/>
          </a:p>
        </p:txBody>
      </p:sp>
    </p:spTree>
    <p:extLst>
      <p:ext uri="{BB962C8B-B14F-4D97-AF65-F5344CB8AC3E}">
        <p14:creationId xmlns:p14="http://schemas.microsoft.com/office/powerpoint/2010/main" val="405928219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Логирование</a:t>
            </a:r>
            <a:endParaRPr lang="ru-RU" dirty="0"/>
          </a:p>
        </p:txBody>
      </p:sp>
      <p:sp>
        <p:nvSpPr>
          <p:cNvPr id="5" name="Скругленный прямоугольник 4"/>
          <p:cNvSpPr/>
          <p:nvPr/>
        </p:nvSpPr>
        <p:spPr bwMode="auto">
          <a:xfrm>
            <a:off x="304800" y="685800"/>
            <a:ext cx="8534400" cy="5943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800"/>
              </a:spcAft>
            </a:pPr>
            <a:r>
              <a:rPr lang="ru-RU" sz="1700" dirty="0" smtClean="0"/>
              <a:t>Разрабатываемая система </a:t>
            </a:r>
            <a:r>
              <a:rPr lang="ru-RU" sz="1700" dirty="0"/>
              <a:t>– сотрудник почты, который принимает посылки. Принесли посылку</a:t>
            </a:r>
            <a:r>
              <a:rPr lang="ru-RU" sz="1700" dirty="0" smtClean="0"/>
              <a:t>.</a:t>
            </a:r>
          </a:p>
          <a:p>
            <a:pPr>
              <a:spcAft>
                <a:spcPts val="800"/>
              </a:spcAft>
            </a:pPr>
            <a:r>
              <a:rPr lang="ru-RU" sz="1700" b="1" dirty="0" err="1" smtClean="0"/>
              <a:t>Debug</a:t>
            </a:r>
            <a:r>
              <a:rPr lang="ru-RU" sz="1700" dirty="0"/>
              <a:t>: Получена посылка 1. Проверяю размер…</a:t>
            </a:r>
            <a:br>
              <a:rPr lang="ru-RU" sz="1700" dirty="0"/>
            </a:br>
            <a:r>
              <a:rPr lang="ru-RU" sz="1700" b="1" dirty="0" err="1" smtClean="0"/>
              <a:t>Debug</a:t>
            </a:r>
            <a:r>
              <a:rPr lang="ru-RU" sz="1700" dirty="0" smtClean="0"/>
              <a:t>: Размер </a:t>
            </a:r>
            <a:r>
              <a:rPr lang="ru-RU" sz="1700" dirty="0"/>
              <a:t>посылки 1: 40x100</a:t>
            </a:r>
            <a:br>
              <a:rPr lang="ru-RU" sz="1700" dirty="0"/>
            </a:br>
            <a:r>
              <a:rPr lang="ru-RU" sz="1700" b="1" dirty="0" err="1"/>
              <a:t>Debug</a:t>
            </a:r>
            <a:r>
              <a:rPr lang="ru-RU" sz="1700" dirty="0"/>
              <a:t>: Взвешиваю посылку…</a:t>
            </a:r>
            <a:br>
              <a:rPr lang="ru-RU" sz="1700" dirty="0"/>
            </a:br>
            <a:r>
              <a:rPr lang="ru-RU" sz="1700" b="1" dirty="0" err="1"/>
              <a:t>Debug</a:t>
            </a:r>
            <a:r>
              <a:rPr lang="ru-RU" sz="1700" dirty="0"/>
              <a:t>: Вес посылки 1: 1кг</a:t>
            </a:r>
            <a:br>
              <a:rPr lang="ru-RU" sz="1700" dirty="0"/>
            </a:br>
            <a:r>
              <a:rPr lang="ru-RU" sz="1700" b="1" dirty="0" err="1"/>
              <a:t>Debug</a:t>
            </a:r>
            <a:r>
              <a:rPr lang="ru-RU" sz="1700" dirty="0"/>
              <a:t>: Проверяю соответствие нормам…</a:t>
            </a:r>
            <a:br>
              <a:rPr lang="ru-RU" sz="1700" dirty="0"/>
            </a:br>
            <a:r>
              <a:rPr lang="ru-RU" sz="1700" b="1" dirty="0" err="1"/>
              <a:t>Info</a:t>
            </a:r>
            <a:r>
              <a:rPr lang="ru-RU" sz="1700" dirty="0"/>
              <a:t> (не </a:t>
            </a:r>
            <a:r>
              <a:rPr lang="ru-RU" sz="1700" dirty="0" err="1"/>
              <a:t>Error</a:t>
            </a:r>
            <a:r>
              <a:rPr lang="ru-RU" sz="1700" dirty="0"/>
              <a:t>!): Посылка 1 размером 40x100, весом 1кг, отклонена: превышен максимальный </a:t>
            </a:r>
            <a:r>
              <a:rPr lang="ru-RU" sz="1700" dirty="0" smtClean="0"/>
              <a:t>размер</a:t>
            </a:r>
            <a:br>
              <a:rPr lang="ru-RU" sz="1700" dirty="0" smtClean="0"/>
            </a:br>
            <a:r>
              <a:rPr lang="ru-RU" sz="1700" dirty="0" smtClean="0"/>
              <a:t>…</a:t>
            </a:r>
            <a:r>
              <a:rPr lang="ru-RU" sz="1700" dirty="0"/>
              <a:t/>
            </a:r>
            <a:br>
              <a:rPr lang="ru-RU" sz="1700" dirty="0"/>
            </a:br>
            <a:r>
              <a:rPr lang="ru-RU" sz="1700" b="1" dirty="0" err="1"/>
              <a:t>Info</a:t>
            </a:r>
            <a:r>
              <a:rPr lang="ru-RU" sz="1700" dirty="0"/>
              <a:t>: Посылка 2 размером 20x60, весом 0.5 кг передана на обработку оператору </a:t>
            </a:r>
            <a:r>
              <a:rPr lang="ru-RU" sz="1700" dirty="0" smtClean="0"/>
              <a:t>1</a:t>
            </a:r>
            <a:br>
              <a:rPr lang="ru-RU" sz="1700" dirty="0" smtClean="0"/>
            </a:br>
            <a:r>
              <a:rPr lang="ru-RU" sz="1700" dirty="0" smtClean="0"/>
              <a:t>…</a:t>
            </a:r>
            <a:r>
              <a:rPr lang="ru-RU" sz="1700" dirty="0"/>
              <a:t/>
            </a:r>
            <a:br>
              <a:rPr lang="ru-RU" sz="1700" dirty="0"/>
            </a:br>
            <a:r>
              <a:rPr lang="ru-RU" sz="1700" b="1" dirty="0" err="1"/>
              <a:t>Warn</a:t>
            </a:r>
            <a:r>
              <a:rPr lang="ru-RU" sz="1700" dirty="0"/>
              <a:t>: Отказано в обработке для посылки 3: дата на посылке относится к будущему: </a:t>
            </a:r>
            <a:r>
              <a:rPr lang="ru-RU" sz="1700" dirty="0" smtClean="0"/>
              <a:t>2050-01-01</a:t>
            </a:r>
            <a:br>
              <a:rPr lang="ru-RU" sz="1700" dirty="0" smtClean="0"/>
            </a:br>
            <a:r>
              <a:rPr lang="ru-RU" sz="1700" dirty="0" smtClean="0"/>
              <a:t>…</a:t>
            </a:r>
            <a:r>
              <a:rPr lang="ru-RU" sz="1700" dirty="0"/>
              <a:t/>
            </a:r>
            <a:br>
              <a:rPr lang="ru-RU" sz="1700" dirty="0"/>
            </a:br>
            <a:r>
              <a:rPr lang="ru-RU" sz="1700" b="1" dirty="0" err="1"/>
              <a:t>Error</a:t>
            </a:r>
            <a:r>
              <a:rPr lang="ru-RU" sz="1700" dirty="0"/>
              <a:t>: Не удалось отдать посылку оператору: оператор не отвечает: таймаут ожидания ответа оператора</a:t>
            </a:r>
            <a:br>
              <a:rPr lang="ru-RU" sz="1700" dirty="0"/>
            </a:br>
            <a:r>
              <a:rPr lang="ru-RU" sz="1700" dirty="0"/>
              <a:t>…</a:t>
            </a:r>
            <a:br>
              <a:rPr lang="ru-RU" sz="1700" dirty="0"/>
            </a:br>
            <a:r>
              <a:rPr lang="ru-RU" sz="1700" b="1" dirty="0" err="1"/>
              <a:t>Fatal</a:t>
            </a:r>
            <a:r>
              <a:rPr lang="ru-RU" sz="1700" dirty="0"/>
              <a:t>: Произошёл отказ весов. Посылки не будут приниматься до восстановления работоспособности.</a:t>
            </a:r>
          </a:p>
        </p:txBody>
      </p:sp>
    </p:spTree>
    <p:extLst>
      <p:ext uri="{BB962C8B-B14F-4D97-AF65-F5344CB8AC3E}">
        <p14:creationId xmlns:p14="http://schemas.microsoft.com/office/powerpoint/2010/main" val="408601582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Логирование с использование фреймворка </a:t>
            </a:r>
            <a:r>
              <a:rPr lang="arn-CL" dirty="0" smtClean="0"/>
              <a:t>NLog</a:t>
            </a:r>
            <a:r>
              <a:rPr lang="arn-CL" b="0" dirty="0"/>
              <a:t/>
            </a:r>
            <a:br>
              <a:rPr lang="arn-CL" b="0" dirty="0"/>
            </a:br>
            <a:endParaRPr lang="ru-RU" dirty="0"/>
          </a:p>
        </p:txBody>
      </p:sp>
      <p:sp>
        <p:nvSpPr>
          <p:cNvPr id="4" name="Скругленный прямоугольник 3"/>
          <p:cNvSpPr/>
          <p:nvPr/>
        </p:nvSpPr>
        <p:spPr bwMode="auto">
          <a:xfrm>
            <a:off x="304800" y="762000"/>
            <a:ext cx="8610600"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Фреймворки для логирования (</a:t>
            </a:r>
            <a:r>
              <a:rPr lang="ru-RU" dirty="0" err="1" smtClean="0"/>
              <a:t>logging</a:t>
            </a:r>
            <a:r>
              <a:rPr lang="ru-RU" dirty="0" smtClean="0"/>
              <a:t> </a:t>
            </a:r>
            <a:r>
              <a:rPr lang="ru-RU" dirty="0" err="1" smtClean="0"/>
              <a:t>framework</a:t>
            </a:r>
            <a:r>
              <a:rPr lang="ru-RU" dirty="0" smtClean="0"/>
              <a:t>): </a:t>
            </a:r>
            <a:r>
              <a:rPr lang="ru-RU" dirty="0"/>
              <a:t>log4net, </a:t>
            </a:r>
            <a:r>
              <a:rPr lang="ru-RU" b="1" dirty="0" smtClean="0"/>
              <a:t>N</a:t>
            </a:r>
            <a:r>
              <a:rPr lang="en-US" b="1" dirty="0" smtClean="0"/>
              <a:t>L</a:t>
            </a:r>
            <a:r>
              <a:rPr lang="ru-RU" b="1" dirty="0" err="1" smtClean="0"/>
              <a:t>og</a:t>
            </a:r>
            <a:r>
              <a:rPr lang="ru-RU" b="1" dirty="0" smtClean="0"/>
              <a:t> </a:t>
            </a:r>
            <a:r>
              <a:rPr lang="ru-RU" dirty="0" smtClean="0"/>
              <a:t>(</a:t>
            </a:r>
            <a:r>
              <a:rPr lang="arn-CL" dirty="0">
                <a:hlinkClick r:id="rId3"/>
              </a:rPr>
              <a:t>http://</a:t>
            </a:r>
            <a:r>
              <a:rPr lang="arn-CL" dirty="0" smtClean="0">
                <a:hlinkClick r:id="rId3"/>
              </a:rPr>
              <a:t>nlog-project.org</a:t>
            </a:r>
            <a:r>
              <a:rPr lang="ru-RU" dirty="0" smtClean="0"/>
              <a:t>, </a:t>
            </a:r>
            <a:r>
              <a:rPr lang="arn-CL" dirty="0">
                <a:hlinkClick r:id="rId4"/>
              </a:rPr>
              <a:t>http://www.codeproject.com</a:t>
            </a:r>
            <a:r>
              <a:rPr lang="ru-RU" dirty="0" smtClean="0"/>
              <a:t>), Microsoft </a:t>
            </a:r>
            <a:r>
              <a:rPr lang="ru-RU" dirty="0" err="1" smtClean="0"/>
              <a:t>Logging</a:t>
            </a:r>
            <a:r>
              <a:rPr lang="ru-RU" dirty="0" smtClean="0"/>
              <a:t> </a:t>
            </a:r>
            <a:r>
              <a:rPr lang="ru-RU" dirty="0" err="1"/>
              <a:t>Application</a:t>
            </a:r>
            <a:r>
              <a:rPr lang="ru-RU" dirty="0"/>
              <a:t> </a:t>
            </a:r>
            <a:r>
              <a:rPr lang="ru-RU" dirty="0" err="1" smtClean="0"/>
              <a:t>Block</a:t>
            </a:r>
            <a:endParaRPr lang="ru-RU" dirty="0" smtClean="0"/>
          </a:p>
          <a:p>
            <a:pPr algn="just"/>
            <a:r>
              <a:rPr lang="ru-RU" dirty="0" smtClean="0"/>
              <a:t>Преимущества </a:t>
            </a:r>
            <a:r>
              <a:rPr lang="ru-RU" dirty="0"/>
              <a:t>готовых </a:t>
            </a:r>
            <a:r>
              <a:rPr lang="ru-RU" dirty="0" err="1"/>
              <a:t>logging</a:t>
            </a:r>
            <a:r>
              <a:rPr lang="ru-RU" dirty="0"/>
              <a:t> </a:t>
            </a:r>
            <a:r>
              <a:rPr lang="ru-RU" dirty="0" err="1" smtClean="0"/>
              <a:t>framework-ов</a:t>
            </a:r>
            <a:r>
              <a:rPr lang="ru-RU" dirty="0" smtClean="0"/>
              <a:t>:</a:t>
            </a:r>
          </a:p>
          <a:p>
            <a:pPr marL="285750" indent="-285750">
              <a:buFont typeface="Arial" pitchFamily="34" charset="0"/>
              <a:buChar char="•"/>
            </a:pPr>
            <a:r>
              <a:rPr lang="ru-RU" dirty="0" smtClean="0"/>
              <a:t>Гибкая </a:t>
            </a:r>
            <a:r>
              <a:rPr lang="ru-RU" dirty="0"/>
              <a:t>настройка </a:t>
            </a:r>
            <a:r>
              <a:rPr lang="ru-RU" dirty="0" smtClean="0"/>
              <a:t>лог-файла</a:t>
            </a:r>
            <a:endParaRPr lang="ru-RU" dirty="0"/>
          </a:p>
          <a:p>
            <a:pPr marL="285750" indent="-285750">
              <a:buFont typeface="Arial" pitchFamily="34" charset="0"/>
              <a:buChar char="•"/>
            </a:pPr>
            <a:r>
              <a:rPr lang="ru-RU" dirty="0"/>
              <a:t>Широкие </a:t>
            </a:r>
            <a:r>
              <a:rPr lang="ru-RU" dirty="0" smtClean="0"/>
              <a:t>возможности</a:t>
            </a:r>
            <a:endParaRPr lang="ru-RU" dirty="0"/>
          </a:p>
          <a:p>
            <a:pPr marL="285750" indent="-285750">
              <a:buFont typeface="Arial" pitchFamily="34" charset="0"/>
              <a:buChar char="•"/>
            </a:pPr>
            <a:r>
              <a:rPr lang="ru-RU" dirty="0"/>
              <a:t>Наличие конфигурационных </a:t>
            </a:r>
            <a:r>
              <a:rPr lang="ru-RU" dirty="0" err="1"/>
              <a:t>xml</a:t>
            </a:r>
            <a:r>
              <a:rPr lang="ru-RU" dirty="0"/>
              <a:t>-файлов с </a:t>
            </a:r>
            <a:r>
              <a:rPr lang="ru-RU" dirty="0" err="1" smtClean="0"/>
              <a:t>xsd</a:t>
            </a:r>
            <a:r>
              <a:rPr lang="ru-RU" dirty="0" smtClean="0"/>
              <a:t>-схемами</a:t>
            </a:r>
            <a:endParaRPr lang="ru-RU" dirty="0"/>
          </a:p>
          <a:p>
            <a:pPr marL="285750" indent="-285750">
              <a:buFont typeface="Arial" pitchFamily="34" charset="0"/>
              <a:buChar char="•"/>
            </a:pPr>
            <a:r>
              <a:rPr lang="ru-RU" dirty="0"/>
              <a:t>Готовое стабильное решение (экономия времени на отладке</a:t>
            </a:r>
            <a:r>
              <a:rPr lang="ru-RU" dirty="0" smtClean="0"/>
              <a:t>)</a:t>
            </a:r>
            <a:endParaRPr lang="ru-RU" dirty="0"/>
          </a:p>
          <a:p>
            <a:pPr marL="285750" indent="-285750">
              <a:buFont typeface="Arial" pitchFamily="34" charset="0"/>
              <a:buChar char="•"/>
            </a:pPr>
            <a:r>
              <a:rPr lang="ru-RU" dirty="0"/>
              <a:t>Наличие документации (форумов, блогов</a:t>
            </a:r>
            <a:r>
              <a:rPr lang="ru-RU" dirty="0" smtClean="0"/>
              <a:t>)</a:t>
            </a:r>
            <a:endParaRPr lang="ru-RU" dirty="0"/>
          </a:p>
        </p:txBody>
      </p:sp>
      <p:sp>
        <p:nvSpPr>
          <p:cNvPr id="3" name="Rectangle 2"/>
          <p:cNvSpPr/>
          <p:nvPr/>
        </p:nvSpPr>
        <p:spPr>
          <a:xfrm>
            <a:off x="304800" y="6248400"/>
            <a:ext cx="4512661" cy="369332"/>
          </a:xfrm>
          <a:prstGeom prst="rect">
            <a:avLst/>
          </a:prstGeom>
        </p:spPr>
        <p:txBody>
          <a:bodyPr wrap="none">
            <a:spAutoFit/>
          </a:bodyPr>
          <a:lstStyle/>
          <a:p>
            <a:r>
              <a:rPr lang="en-US" dirty="0"/>
              <a:t>https://</a:t>
            </a:r>
            <a:r>
              <a:rPr lang="en-US" dirty="0" err="1"/>
              <a:t>github.com</a:t>
            </a:r>
            <a:r>
              <a:rPr lang="en-US" dirty="0"/>
              <a:t>/</a:t>
            </a:r>
            <a:r>
              <a:rPr lang="en-US" dirty="0" err="1"/>
              <a:t>NLog</a:t>
            </a:r>
            <a:r>
              <a:rPr lang="en-US" dirty="0"/>
              <a:t>/</a:t>
            </a:r>
            <a:r>
              <a:rPr lang="en-US" dirty="0" err="1"/>
              <a:t>NLog</a:t>
            </a:r>
            <a:r>
              <a:rPr lang="en-US" dirty="0"/>
              <a:t>/wiki/Tutorial</a:t>
            </a:r>
          </a:p>
        </p:txBody>
      </p:sp>
    </p:spTree>
    <p:extLst>
      <p:ext uri="{BB962C8B-B14F-4D97-AF65-F5344CB8AC3E}">
        <p14:creationId xmlns:p14="http://schemas.microsoft.com/office/powerpoint/2010/main" val="18046654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Логирование с использование фреймворка </a:t>
            </a:r>
            <a:r>
              <a:rPr lang="arn-CL" dirty="0" smtClean="0"/>
              <a:t>NLog</a:t>
            </a:r>
            <a:r>
              <a:rPr lang="arn-CL" b="0" dirty="0"/>
              <a:t/>
            </a:r>
            <a:br>
              <a:rPr lang="arn-CL" b="0" dirty="0"/>
            </a:br>
            <a:endParaRPr lang="ru-RU" dirty="0"/>
          </a:p>
        </p:txBody>
      </p:sp>
      <p:sp>
        <p:nvSpPr>
          <p:cNvPr id="5" name="Скругленный прямоугольник 4"/>
          <p:cNvSpPr/>
          <p:nvPr/>
        </p:nvSpPr>
        <p:spPr bwMode="auto">
          <a:xfrm>
            <a:off x="304800" y="914400"/>
            <a:ext cx="8610600" cy="441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r>
              <a:rPr lang="ru-RU" dirty="0" smtClean="0"/>
              <a:t>Каждое </a:t>
            </a:r>
            <a:r>
              <a:rPr lang="ru-RU" dirty="0"/>
              <a:t>сообщение имеет уровень </a:t>
            </a:r>
            <a:r>
              <a:rPr lang="ru-RU" dirty="0" smtClean="0"/>
              <a:t>логирования (</a:t>
            </a:r>
            <a:r>
              <a:rPr lang="ru-RU" dirty="0" err="1"/>
              <a:t>log</a:t>
            </a:r>
            <a:r>
              <a:rPr lang="ru-RU" dirty="0"/>
              <a:t> </a:t>
            </a:r>
            <a:r>
              <a:rPr lang="ru-RU" dirty="0" err="1"/>
              <a:t>level</a:t>
            </a:r>
            <a:r>
              <a:rPr lang="ru-RU" dirty="0"/>
              <a:t>), в </a:t>
            </a:r>
            <a:r>
              <a:rPr lang="ru-RU" dirty="0" smtClean="0"/>
              <a:t>лог-файл </a:t>
            </a:r>
            <a:r>
              <a:rPr lang="ru-RU" dirty="0"/>
              <a:t>заноситься только то сообщение, уровень логирования которого ниже указанного в правиле </a:t>
            </a:r>
            <a:r>
              <a:rPr lang="ru-RU" dirty="0" smtClean="0"/>
              <a:t>логирования</a:t>
            </a:r>
          </a:p>
          <a:p>
            <a:pPr algn="just"/>
            <a:r>
              <a:rPr lang="ru-RU" dirty="0" err="1" smtClean="0"/>
              <a:t>NLog</a:t>
            </a:r>
            <a:r>
              <a:rPr lang="ru-RU" dirty="0" smtClean="0"/>
              <a:t> </a:t>
            </a:r>
            <a:r>
              <a:rPr lang="ru-RU" dirty="0"/>
              <a:t>поддерживает следующие </a:t>
            </a:r>
            <a:r>
              <a:rPr lang="ru-RU" dirty="0" smtClean="0"/>
              <a:t>уровни (</a:t>
            </a:r>
            <a:r>
              <a:rPr lang="arn-CL" dirty="0"/>
              <a:t>service level agreement</a:t>
            </a:r>
            <a:r>
              <a:rPr lang="ru-RU" dirty="0" smtClean="0"/>
              <a:t>):</a:t>
            </a:r>
          </a:p>
          <a:p>
            <a:pPr marL="285750" indent="-285750" algn="just">
              <a:buFont typeface="Arial" pitchFamily="34" charset="0"/>
              <a:buChar char="•"/>
            </a:pPr>
            <a:r>
              <a:rPr lang="ru-RU" dirty="0" err="1" smtClean="0"/>
              <a:t>Trace</a:t>
            </a:r>
            <a:r>
              <a:rPr lang="ru-RU" dirty="0" smtClean="0"/>
              <a:t> </a:t>
            </a:r>
            <a:r>
              <a:rPr lang="ru-RU" dirty="0"/>
              <a:t>- детальное </a:t>
            </a:r>
            <a:r>
              <a:rPr lang="ru-RU" dirty="0" err="1"/>
              <a:t>логирование</a:t>
            </a:r>
            <a:r>
              <a:rPr lang="ru-RU" dirty="0"/>
              <a:t> (все сообщения</a:t>
            </a:r>
            <a:r>
              <a:rPr lang="ru-RU" dirty="0" smtClean="0"/>
              <a:t>) </a:t>
            </a:r>
            <a:r>
              <a:rPr lang="ru-RU" dirty="0"/>
              <a:t>если </a:t>
            </a:r>
            <a:r>
              <a:rPr lang="ru-RU" dirty="0" err="1"/>
              <a:t>Debug</a:t>
            </a:r>
            <a:r>
              <a:rPr lang="ru-RU" dirty="0"/>
              <a:t> не позволяет локализовать </a:t>
            </a:r>
            <a:r>
              <a:rPr lang="ru-RU" dirty="0" smtClean="0"/>
              <a:t>ошибку. В нем полезно отмечать вызовы разнообразных блокирующих и асинхронных операций</a:t>
            </a:r>
          </a:p>
          <a:p>
            <a:pPr marL="285750" indent="-285750" algn="just">
              <a:buFont typeface="Arial" pitchFamily="34" charset="0"/>
              <a:buChar char="•"/>
            </a:pPr>
            <a:r>
              <a:rPr lang="ru-RU" dirty="0" err="1" smtClean="0"/>
              <a:t>Debug</a:t>
            </a:r>
            <a:r>
              <a:rPr lang="ru-RU" dirty="0" smtClean="0"/>
              <a:t> - отладочное </a:t>
            </a:r>
            <a:r>
              <a:rPr lang="ru-RU" dirty="0" err="1" smtClean="0"/>
              <a:t>логирование</a:t>
            </a:r>
            <a:r>
              <a:rPr lang="ru-RU" dirty="0" smtClean="0"/>
              <a:t>, менее детально чем </a:t>
            </a:r>
            <a:r>
              <a:rPr lang="ru-RU" dirty="0" err="1" smtClean="0"/>
              <a:t>Trace</a:t>
            </a:r>
            <a:endParaRPr lang="ru-RU" dirty="0" smtClean="0"/>
          </a:p>
          <a:p>
            <a:pPr marL="285750" indent="-285750" algn="just">
              <a:buFont typeface="Arial" pitchFamily="34" charset="0"/>
              <a:buChar char="•"/>
            </a:pPr>
            <a:r>
              <a:rPr lang="ru-RU" dirty="0" err="1" smtClean="0"/>
              <a:t>Info</a:t>
            </a:r>
            <a:r>
              <a:rPr lang="ru-RU" dirty="0" smtClean="0"/>
              <a:t> </a:t>
            </a:r>
            <a:r>
              <a:rPr lang="ru-RU" dirty="0"/>
              <a:t>- </a:t>
            </a:r>
            <a:r>
              <a:rPr lang="ru-RU" dirty="0" err="1"/>
              <a:t>логирование</a:t>
            </a:r>
            <a:r>
              <a:rPr lang="ru-RU" dirty="0"/>
              <a:t> информационных сообщений</a:t>
            </a:r>
          </a:p>
          <a:p>
            <a:pPr marL="285750" indent="-285750" algn="just">
              <a:buFont typeface="Arial" pitchFamily="34" charset="0"/>
              <a:buChar char="•"/>
            </a:pPr>
            <a:r>
              <a:rPr lang="ru-RU" dirty="0" err="1"/>
              <a:t>Warn</a:t>
            </a:r>
            <a:r>
              <a:rPr lang="ru-RU" dirty="0"/>
              <a:t> - </a:t>
            </a:r>
            <a:r>
              <a:rPr lang="ru-RU" dirty="0" err="1"/>
              <a:t>логирование</a:t>
            </a:r>
            <a:r>
              <a:rPr lang="ru-RU" dirty="0"/>
              <a:t> сообщений о предупреждениях</a:t>
            </a:r>
          </a:p>
          <a:p>
            <a:pPr marL="285750" indent="-285750" algn="just">
              <a:buFont typeface="Arial" pitchFamily="34" charset="0"/>
              <a:buChar char="•"/>
            </a:pPr>
            <a:r>
              <a:rPr lang="ru-RU" dirty="0" err="1"/>
              <a:t>Error</a:t>
            </a:r>
            <a:r>
              <a:rPr lang="ru-RU" dirty="0"/>
              <a:t> - </a:t>
            </a:r>
            <a:r>
              <a:rPr lang="ru-RU" dirty="0" err="1"/>
              <a:t>логирование</a:t>
            </a:r>
            <a:r>
              <a:rPr lang="ru-RU" dirty="0"/>
              <a:t> сообщений об ошибках</a:t>
            </a:r>
          </a:p>
          <a:p>
            <a:pPr marL="285750" indent="-285750" algn="just">
              <a:buFont typeface="Arial" pitchFamily="34" charset="0"/>
              <a:buChar char="•"/>
            </a:pPr>
            <a:r>
              <a:rPr lang="ru-RU" dirty="0" err="1"/>
              <a:t>Fatal</a:t>
            </a:r>
            <a:r>
              <a:rPr lang="ru-RU" dirty="0"/>
              <a:t> - </a:t>
            </a:r>
            <a:r>
              <a:rPr lang="ru-RU" dirty="0" err="1"/>
              <a:t>логирование</a:t>
            </a:r>
            <a:r>
              <a:rPr lang="ru-RU" dirty="0"/>
              <a:t> сообщений о критических ошибках(только критические сообщения)</a:t>
            </a:r>
          </a:p>
          <a:p>
            <a:pPr marL="285750" indent="-285750" algn="just">
              <a:buFont typeface="Arial" pitchFamily="34" charset="0"/>
              <a:buChar char="•"/>
            </a:pPr>
            <a:r>
              <a:rPr lang="ru-RU" dirty="0" err="1"/>
              <a:t>Off</a:t>
            </a:r>
            <a:r>
              <a:rPr lang="ru-RU" dirty="0"/>
              <a:t> - </a:t>
            </a:r>
            <a:r>
              <a:rPr lang="ru-RU" dirty="0" err="1"/>
              <a:t>логирование</a:t>
            </a:r>
            <a:r>
              <a:rPr lang="ru-RU" dirty="0"/>
              <a:t> сообщений не производиться</a:t>
            </a:r>
          </a:p>
        </p:txBody>
      </p:sp>
    </p:spTree>
    <p:extLst>
      <p:ext uri="{BB962C8B-B14F-4D97-AF65-F5344CB8AC3E}">
        <p14:creationId xmlns:p14="http://schemas.microsoft.com/office/powerpoint/2010/main" val="42737049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исключение?</a:t>
            </a:r>
            <a:endParaRPr lang="ru-RU" dirty="0"/>
          </a:p>
        </p:txBody>
      </p:sp>
      <p:sp>
        <p:nvSpPr>
          <p:cNvPr id="5" name="Rounded Rectangle 4"/>
          <p:cNvSpPr/>
          <p:nvPr/>
        </p:nvSpPr>
        <p:spPr bwMode="auto">
          <a:xfrm>
            <a:off x="304800" y="914400"/>
            <a:ext cx="8610600"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Когда метод генерирует исключение, вызывающий код должен быть готов перехватить и обработать это исключение</a:t>
            </a:r>
          </a:p>
        </p:txBody>
      </p:sp>
      <p:sp>
        <p:nvSpPr>
          <p:cNvPr id="6" name="Rounded Rectangle 5"/>
          <p:cNvSpPr/>
          <p:nvPr/>
        </p:nvSpPr>
        <p:spPr bwMode="auto">
          <a:xfrm>
            <a:off x="304800" y="1828800"/>
            <a:ext cx="86106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Если вызывающий код не в состоянии обработать исключение, он прерывается и исключение передается по стеку вызовов до раздела кода, берущего на себя ответственность за обработку исключений</a:t>
            </a:r>
          </a:p>
        </p:txBody>
      </p:sp>
      <p:sp>
        <p:nvSpPr>
          <p:cNvPr id="7" name="Rounded Rectangle 6"/>
          <p:cNvSpPr/>
          <p:nvPr/>
        </p:nvSpPr>
        <p:spPr bwMode="auto">
          <a:xfrm>
            <a:off x="304800" y="4114800"/>
            <a:ext cx="86106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Если не существет код способный обработать исключение, среда выполнения сообщает о необработанном исключении, и приложение завершается</a:t>
            </a:r>
          </a:p>
        </p:txBody>
      </p:sp>
      <p:sp>
        <p:nvSpPr>
          <p:cNvPr id="8" name="Rounded Rectangle 7"/>
          <p:cNvSpPr/>
          <p:nvPr/>
        </p:nvSpPr>
        <p:spPr bwMode="auto">
          <a:xfrm>
            <a:off x="304800" y="2971800"/>
            <a:ext cx="8610600"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После завершения логики обработки исключения выполнение продолжается в этом разделе кода</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Логирование </a:t>
            </a:r>
            <a:r>
              <a:rPr lang="ru-RU" dirty="0"/>
              <a:t>с использование фреймворка </a:t>
            </a:r>
            <a:r>
              <a:rPr lang="arn-CL" dirty="0" smtClean="0"/>
              <a:t>NLog</a:t>
            </a:r>
            <a:endParaRPr lang="ru-RU" dirty="0"/>
          </a:p>
        </p:txBody>
      </p:sp>
      <p:sp>
        <p:nvSpPr>
          <p:cNvPr id="4" name="Блок-схема: альтернативный процесс 3"/>
          <p:cNvSpPr/>
          <p:nvPr/>
        </p:nvSpPr>
        <p:spPr bwMode="auto">
          <a:xfrm>
            <a:off x="304800" y="762000"/>
            <a:ext cx="8610600" cy="3810000"/>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a:t>Правила записи исключений в </a:t>
            </a:r>
            <a:r>
              <a:rPr lang="ru-RU" b="1" dirty="0" smtClean="0"/>
              <a:t>лог-файлы</a:t>
            </a:r>
          </a:p>
          <a:p>
            <a:pPr algn="just" defTabSz="457200">
              <a:lnSpc>
                <a:spcPct val="90000"/>
              </a:lnSpc>
              <a:tabLst>
                <a:tab pos="457200" algn="l"/>
              </a:tabLst>
            </a:pPr>
            <a:endParaRPr lang="ru-RU" b="1" dirty="0" smtClean="0"/>
          </a:p>
          <a:p>
            <a:pPr marL="285750" indent="-285750" algn="just">
              <a:buFont typeface="Wingdings" pitchFamily="2" charset="2"/>
              <a:buChar char="ü"/>
            </a:pPr>
            <a:r>
              <a:rPr lang="ru-RU" dirty="0"/>
              <a:t>если </a:t>
            </a:r>
            <a:r>
              <a:rPr lang="ru-RU" dirty="0" smtClean="0"/>
              <a:t>исключение обработано</a:t>
            </a:r>
          </a:p>
          <a:p>
            <a:pPr marL="539750" indent="-285750" algn="just">
              <a:buFont typeface="Arial" pitchFamily="34" charset="0"/>
              <a:buChar char="•"/>
            </a:pPr>
            <a:r>
              <a:rPr lang="ru-RU" dirty="0" smtClean="0"/>
              <a:t>исключение </a:t>
            </a:r>
            <a:r>
              <a:rPr lang="ru-RU" dirty="0"/>
              <a:t>считается обработанным и не пробрасывается выше по </a:t>
            </a:r>
            <a:r>
              <a:rPr lang="ru-RU" dirty="0" smtClean="0"/>
              <a:t>стеку - в </a:t>
            </a:r>
            <a:r>
              <a:rPr lang="ru-RU" dirty="0"/>
              <a:t>этом случае исключение </a:t>
            </a:r>
            <a:r>
              <a:rPr lang="ru-RU" dirty="0" smtClean="0"/>
              <a:t>записывается с </a:t>
            </a:r>
            <a:r>
              <a:rPr lang="ru-RU" dirty="0"/>
              <a:t>подробным стеком в </a:t>
            </a:r>
            <a:r>
              <a:rPr lang="ru-RU" dirty="0" smtClean="0"/>
              <a:t>лог</a:t>
            </a:r>
          </a:p>
          <a:p>
            <a:pPr marL="539750" indent="-285750" algn="just">
              <a:buFont typeface="Arial" pitchFamily="34" charset="0"/>
              <a:buChar char="•"/>
            </a:pPr>
            <a:r>
              <a:rPr lang="ru-RU" dirty="0" smtClean="0"/>
              <a:t>исключение </a:t>
            </a:r>
            <a:r>
              <a:rPr lang="ru-RU" dirty="0"/>
              <a:t>пробрасывается выше по стеку в той же </a:t>
            </a:r>
            <a:r>
              <a:rPr lang="ru-RU" dirty="0" smtClean="0"/>
              <a:t>подсистеме - </a:t>
            </a:r>
            <a:r>
              <a:rPr lang="ru-RU" dirty="0"/>
              <a:t>такое </a:t>
            </a:r>
            <a:r>
              <a:rPr lang="ru-RU" dirty="0" smtClean="0"/>
              <a:t>исключение не </a:t>
            </a:r>
            <a:r>
              <a:rPr lang="ru-RU" dirty="0" err="1" smtClean="0"/>
              <a:t>логируется</a:t>
            </a:r>
            <a:r>
              <a:rPr lang="ru-RU" dirty="0" smtClean="0"/>
              <a:t>, однако </a:t>
            </a:r>
            <a:r>
              <a:rPr lang="ru-RU" dirty="0"/>
              <a:t>убедитесь, что выше по стеку </a:t>
            </a:r>
            <a:r>
              <a:rPr lang="ru-RU" dirty="0" smtClean="0"/>
              <a:t>оно будет записано</a:t>
            </a:r>
          </a:p>
          <a:p>
            <a:pPr marL="539750" indent="-285750" algn="just">
              <a:buFont typeface="Arial" pitchFamily="34" charset="0"/>
              <a:buChar char="•"/>
            </a:pPr>
            <a:r>
              <a:rPr lang="ru-RU" dirty="0" smtClean="0"/>
              <a:t>исключение </a:t>
            </a:r>
            <a:r>
              <a:rPr lang="ru-RU" dirty="0"/>
              <a:t>пробрасывается выше по стеку в другую </a:t>
            </a:r>
            <a:r>
              <a:rPr lang="ru-RU" dirty="0" smtClean="0"/>
              <a:t>подсистему (например</a:t>
            </a:r>
            <a:r>
              <a:rPr lang="ru-RU" dirty="0"/>
              <a:t>, на другую машину или в другой </a:t>
            </a:r>
            <a:r>
              <a:rPr lang="ru-RU" dirty="0" smtClean="0"/>
              <a:t>процесс) - </a:t>
            </a:r>
            <a:r>
              <a:rPr lang="ru-RU" dirty="0"/>
              <a:t>такое </a:t>
            </a:r>
            <a:r>
              <a:rPr lang="ru-RU" dirty="0" smtClean="0"/>
              <a:t>исключение </a:t>
            </a:r>
            <a:r>
              <a:rPr lang="ru-RU" dirty="0" err="1" smtClean="0"/>
              <a:t>логируется</a:t>
            </a:r>
            <a:r>
              <a:rPr lang="ru-RU" dirty="0" smtClean="0"/>
              <a:t>, </a:t>
            </a:r>
            <a:r>
              <a:rPr lang="ru-RU" dirty="0"/>
              <a:t>или </a:t>
            </a:r>
            <a:r>
              <a:rPr lang="ru-RU" dirty="0" smtClean="0"/>
              <a:t>записывается диагностическое </a:t>
            </a:r>
            <a:r>
              <a:rPr lang="ru-RU" dirty="0"/>
              <a:t>сообщение об исключении</a:t>
            </a:r>
            <a:r>
              <a:rPr lang="ru-RU" dirty="0" smtClean="0"/>
              <a:t>;</a:t>
            </a:r>
          </a:p>
          <a:p>
            <a:pPr marL="285750" indent="-285750" algn="just">
              <a:buFont typeface="Wingdings" pitchFamily="2" charset="2"/>
              <a:buChar char="ü"/>
              <a:tabLst>
                <a:tab pos="265113" algn="l"/>
              </a:tabLst>
            </a:pPr>
            <a:r>
              <a:rPr lang="ru-RU" dirty="0"/>
              <a:t>если исключение не </a:t>
            </a:r>
            <a:r>
              <a:rPr lang="ru-RU" dirty="0" smtClean="0"/>
              <a:t>обработано </a:t>
            </a:r>
            <a:r>
              <a:rPr lang="ru-RU" dirty="0"/>
              <a:t>– </a:t>
            </a:r>
            <a:r>
              <a:rPr lang="ru-RU" dirty="0" smtClean="0"/>
              <a:t>оно не </a:t>
            </a:r>
            <a:r>
              <a:rPr lang="ru-RU" dirty="0" err="1" smtClean="0"/>
              <a:t>логируется</a:t>
            </a:r>
            <a:r>
              <a:rPr lang="ru-RU" dirty="0" smtClean="0"/>
              <a:t>, однако следует убедится, </a:t>
            </a:r>
            <a:r>
              <a:rPr lang="ru-RU" dirty="0"/>
              <a:t>что выше это исключение будет обязательно </a:t>
            </a:r>
            <a:r>
              <a:rPr lang="ru-RU" dirty="0" err="1" smtClean="0"/>
              <a:t>залогировано</a:t>
            </a:r>
            <a:endParaRPr lang="ru-RU" dirty="0"/>
          </a:p>
        </p:txBody>
      </p:sp>
    </p:spTree>
    <p:extLst>
      <p:ext uri="{BB962C8B-B14F-4D97-AF65-F5344CB8AC3E}">
        <p14:creationId xmlns:p14="http://schemas.microsoft.com/office/powerpoint/2010/main" val="156361322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2938463" y="2206625"/>
            <a:ext cx="4876800" cy="1222375"/>
          </a:xfrm>
        </p:spPr>
        <p:txBody>
          <a:bodyPr rtlCol="0">
            <a:normAutofit fontScale="90000"/>
          </a:bodyPr>
          <a:lstStyle/>
          <a:p>
            <a:pPr eaLnBrk="1" fontAlgn="auto" hangingPunct="1">
              <a:spcAft>
                <a:spcPts val="0"/>
              </a:spcAft>
              <a:defRPr/>
            </a:pPr>
            <a:r>
              <a:rPr lang="ru-RU" dirty="0"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2947988" y="4049712"/>
            <a:ext cx="5434012" cy="128428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БГУ, ММФ, </a:t>
            </a:r>
            <a:r>
              <a:rPr lang="ru-RU" sz="1600" noProof="0" dirty="0" smtClean="0">
                <a:latin typeface="+mn-lt"/>
              </a:rPr>
              <a:t>к</a:t>
            </a:r>
            <a:r>
              <a:rPr kumimoji="0" lang="ru-RU" sz="1600" b="0" i="0" u="none" strike="noStrike" kern="1200" cap="none" spc="0" normalizeH="0" baseline="0" noProof="0" dirty="0" smtClean="0">
                <a:ln>
                  <a:noFill/>
                </a:ln>
                <a:solidFill>
                  <a:schemeClr val="tx1"/>
                </a:solidFill>
                <a:effectLst/>
                <a:uLnTx/>
                <a:uFillTx/>
                <a:latin typeface="+mn-lt"/>
                <a:ea typeface="+mn-ea"/>
                <a:cs typeface="+mn-cs"/>
              </a:rPr>
              <a:t>афедра веб-технологий и компьютерного моделирования</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ru-RU" sz="1600" b="0" i="0" u="none" strike="noStrike" kern="1200" cap="none" spc="0" normalizeH="0" baseline="0" noProof="0" dirty="0" smtClean="0">
                <a:ln>
                  <a:noFill/>
                </a:ln>
                <a:solidFill>
                  <a:schemeClr val="tx1"/>
                </a:solidFill>
                <a:effectLst/>
                <a:uLnTx/>
                <a:uFillTx/>
                <a:latin typeface="+mn-lt"/>
                <a:ea typeface="+mn-ea"/>
                <a:cs typeface="+mn-cs"/>
              </a:rPr>
              <a:t>Автор: к. ф.-м. н., доцент, Кравчук Анжелика Ивановна</a:t>
            </a:r>
          </a:p>
          <a:p>
            <a:pPr marL="0" marR="0" lvl="0" indent="0" algn="just" defTabSz="914400" rtl="0" eaLnBrk="1" fontAlgn="base" latinLnBrk="0" hangingPunct="1">
              <a:lnSpc>
                <a:spcPct val="100000"/>
              </a:lnSpc>
              <a:spcBef>
                <a:spcPct val="20000"/>
              </a:spcBef>
              <a:spcAft>
                <a:spcPct val="0"/>
              </a:spcAft>
              <a:buClrTx/>
              <a:buSzTx/>
              <a:buFont typeface="Arial"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e-mail: anzhelika.kravchuk@gmail.com</a:t>
            </a:r>
          </a:p>
        </p:txBody>
      </p:sp>
    </p:spTree>
    <p:extLst>
      <p:ext uri="{BB962C8B-B14F-4D97-AF65-F5344CB8AC3E}">
        <p14:creationId xmlns:p14="http://schemas.microsoft.com/office/powerpoint/2010/main" val="9376389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исключение?</a:t>
            </a:r>
            <a:endParaRPr lang="ru-RU" dirty="0"/>
          </a:p>
        </p:txBody>
      </p:sp>
      <p:sp>
        <p:nvSpPr>
          <p:cNvPr id="5" name="Rounded Rectangle 4"/>
          <p:cNvSpPr/>
          <p:nvPr/>
        </p:nvSpPr>
        <p:spPr bwMode="auto">
          <a:xfrm>
            <a:off x="304800" y="1447802"/>
            <a:ext cx="1371600" cy="609600"/>
          </a:xfrm>
          <a:prstGeom prst="roundRect">
            <a:avLst/>
          </a:prstGeom>
          <a:solidFill>
            <a:schemeClr val="accent5">
              <a:lumMod val="40000"/>
              <a:lumOff val="6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smtClean="0">
                <a:solidFill>
                  <a:schemeClr val="tx1"/>
                </a:solidFill>
              </a:rPr>
              <a:t>Main</a:t>
            </a:r>
          </a:p>
        </p:txBody>
      </p:sp>
      <p:sp>
        <p:nvSpPr>
          <p:cNvPr id="6" name="Rounded Rectangle 5"/>
          <p:cNvSpPr/>
          <p:nvPr/>
        </p:nvSpPr>
        <p:spPr bwMode="auto">
          <a:xfrm>
            <a:off x="1981200" y="1447802"/>
            <a:ext cx="1371600" cy="609600"/>
          </a:xfrm>
          <a:prstGeom prst="roundRect">
            <a:avLst/>
          </a:prstGeom>
          <a:solidFill>
            <a:schemeClr val="accent5">
              <a:lumMod val="40000"/>
              <a:lumOff val="6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smtClean="0">
                <a:solidFill>
                  <a:schemeClr val="tx1"/>
                </a:solidFill>
              </a:rPr>
              <a:t>A</a:t>
            </a:r>
          </a:p>
        </p:txBody>
      </p:sp>
      <p:sp>
        <p:nvSpPr>
          <p:cNvPr id="7" name="Rounded Rectangle 6"/>
          <p:cNvSpPr/>
          <p:nvPr/>
        </p:nvSpPr>
        <p:spPr bwMode="auto">
          <a:xfrm>
            <a:off x="3657600" y="1447802"/>
            <a:ext cx="1371600" cy="609600"/>
          </a:xfrm>
          <a:prstGeom prst="roundRect">
            <a:avLst/>
          </a:prstGeom>
          <a:solidFill>
            <a:schemeClr val="accent5">
              <a:lumMod val="40000"/>
              <a:lumOff val="6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smtClean="0">
                <a:solidFill>
                  <a:schemeClr val="tx1"/>
                </a:solidFill>
              </a:rPr>
              <a:t>B</a:t>
            </a:r>
          </a:p>
        </p:txBody>
      </p:sp>
      <p:sp>
        <p:nvSpPr>
          <p:cNvPr id="8" name="Rounded Rectangle 7"/>
          <p:cNvSpPr/>
          <p:nvPr/>
        </p:nvSpPr>
        <p:spPr bwMode="auto">
          <a:xfrm>
            <a:off x="5334000" y="1447802"/>
            <a:ext cx="1371600" cy="609600"/>
          </a:xfrm>
          <a:prstGeom prst="roundRect">
            <a:avLst/>
          </a:prstGeom>
          <a:solidFill>
            <a:schemeClr val="accent5">
              <a:lumMod val="40000"/>
              <a:lumOff val="6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smtClean="0">
                <a:solidFill>
                  <a:schemeClr val="tx1"/>
                </a:solidFill>
              </a:rPr>
              <a:t>C</a:t>
            </a:r>
          </a:p>
        </p:txBody>
      </p:sp>
      <p:sp>
        <p:nvSpPr>
          <p:cNvPr id="9" name="Explosion 1 8"/>
          <p:cNvSpPr/>
          <p:nvPr/>
        </p:nvSpPr>
        <p:spPr bwMode="auto">
          <a:xfrm>
            <a:off x="6781800" y="762002"/>
            <a:ext cx="2133600" cy="1905000"/>
          </a:xfrm>
          <a:prstGeom prst="irregularSeal1">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b="1" dirty="0" smtClean="0"/>
              <a:t>Exception</a:t>
            </a:r>
            <a:endParaRPr lang="ru-RU" dirty="0" smtClean="0"/>
          </a:p>
        </p:txBody>
      </p:sp>
      <p:pic>
        <p:nvPicPr>
          <p:cNvPr id="10" name="Picture 1" descr="C:\Users\mike\Pictures\MSL PNG Library\arrow01_01.png"/>
          <p:cNvPicPr>
            <a:picLocks noGrp="1" noChangeAspect="1" noChangeArrowheads="1"/>
          </p:cNvPicPr>
          <p:nvPr>
            <p:ph sz="quarter" idx="10"/>
          </p:nvPr>
        </p:nvPicPr>
        <p:blipFill>
          <a:blip r:embed="rId2" cstate="print">
            <a:duotone>
              <a:schemeClr val="accent1">
                <a:shade val="45000"/>
                <a:satMod val="135000"/>
              </a:schemeClr>
              <a:prstClr val="white"/>
            </a:duotone>
          </a:blip>
          <a:stretch>
            <a:fillRect/>
          </a:stretch>
        </p:blipFill>
        <p:spPr bwMode="auto">
          <a:xfrm rot="1461838" flipV="1">
            <a:off x="1344144" y="750831"/>
            <a:ext cx="1242813" cy="874039"/>
          </a:xfrm>
          <a:prstGeom prst="rect">
            <a:avLst/>
          </a:prstGeom>
          <a:noFill/>
          <a:ln>
            <a:noFill/>
          </a:ln>
        </p:spPr>
      </p:pic>
      <p:pic>
        <p:nvPicPr>
          <p:cNvPr id="11"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tretch>
            <a:fillRect/>
          </a:stretch>
        </p:blipFill>
        <p:spPr bwMode="auto">
          <a:xfrm rot="1461838" flipV="1">
            <a:off x="3096743" y="750832"/>
            <a:ext cx="1242813" cy="874039"/>
          </a:xfrm>
          <a:prstGeom prst="rect">
            <a:avLst/>
          </a:prstGeom>
          <a:noFill/>
          <a:ln w="9525">
            <a:noFill/>
            <a:miter lim="800000"/>
            <a:headEnd/>
            <a:tailEnd/>
          </a:ln>
        </p:spPr>
      </p:pic>
      <p:pic>
        <p:nvPicPr>
          <p:cNvPr id="12"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tretch>
            <a:fillRect/>
          </a:stretch>
        </p:blipFill>
        <p:spPr bwMode="auto">
          <a:xfrm rot="1461838" flipV="1">
            <a:off x="4773144" y="750832"/>
            <a:ext cx="1242813" cy="874039"/>
          </a:xfrm>
          <a:prstGeom prst="rect">
            <a:avLst/>
          </a:prstGeom>
          <a:noFill/>
          <a:ln w="9525">
            <a:noFill/>
            <a:miter lim="800000"/>
            <a:headEnd/>
            <a:tailEnd/>
          </a:ln>
        </p:spPr>
      </p:pic>
      <p:pic>
        <p:nvPicPr>
          <p:cNvPr id="13" name="Content Placeholder 5"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154395" flipV="1">
            <a:off x="6331407" y="1615003"/>
            <a:ext cx="666494" cy="318177"/>
          </a:xfrm>
          <a:prstGeom prst="rect">
            <a:avLst/>
          </a:prstGeom>
          <a:noFill/>
          <a:ln w="9525">
            <a:noFill/>
            <a:miter lim="800000"/>
            <a:headEnd/>
            <a:tailEnd/>
          </a:ln>
        </p:spPr>
      </p:pic>
      <p:pic>
        <p:nvPicPr>
          <p:cNvPr id="14"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tretch>
            <a:fillRect/>
          </a:stretch>
        </p:blipFill>
        <p:spPr bwMode="auto">
          <a:xfrm rot="12499195" flipV="1">
            <a:off x="4781145" y="1918888"/>
            <a:ext cx="1242813" cy="874039"/>
          </a:xfrm>
          <a:prstGeom prst="rect">
            <a:avLst/>
          </a:prstGeom>
          <a:noFill/>
          <a:ln w="9525">
            <a:noFill/>
            <a:miter lim="800000"/>
            <a:headEnd/>
            <a:tailEnd/>
          </a:ln>
        </p:spPr>
      </p:pic>
      <p:pic>
        <p:nvPicPr>
          <p:cNvPr id="15"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tretch>
            <a:fillRect/>
          </a:stretch>
        </p:blipFill>
        <p:spPr bwMode="auto">
          <a:xfrm rot="12499195" flipV="1">
            <a:off x="2952344" y="2007677"/>
            <a:ext cx="1242813" cy="874039"/>
          </a:xfrm>
          <a:prstGeom prst="rect">
            <a:avLst/>
          </a:prstGeom>
          <a:noFill/>
          <a:ln w="9525">
            <a:noFill/>
            <a:miter lim="800000"/>
            <a:headEnd/>
            <a:tailEnd/>
          </a:ln>
        </p:spPr>
      </p:pic>
      <p:pic>
        <p:nvPicPr>
          <p:cNvPr id="16"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tretch>
            <a:fillRect/>
          </a:stretch>
        </p:blipFill>
        <p:spPr bwMode="auto">
          <a:xfrm rot="12499195" flipV="1">
            <a:off x="1123545" y="1995088"/>
            <a:ext cx="1242813" cy="874039"/>
          </a:xfrm>
          <a:prstGeom prst="rect">
            <a:avLst/>
          </a:prstGeom>
          <a:noFill/>
          <a:ln w="9525">
            <a:noFill/>
            <a:miter lim="800000"/>
            <a:headEnd/>
            <a:tailEnd/>
          </a:ln>
        </p:spPr>
      </p:pic>
      <p:sp>
        <p:nvSpPr>
          <p:cNvPr id="17" name="Rounded Rectangle 16"/>
          <p:cNvSpPr/>
          <p:nvPr/>
        </p:nvSpPr>
        <p:spPr bwMode="auto">
          <a:xfrm>
            <a:off x="304800" y="2895600"/>
            <a:ext cx="8610600"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При генерации исключения полезно включать информацию о его первопричине таким образом, чтобы метод, который обрабатывает исключение, смог предпринять соответствующие меры по исправлению положения</a:t>
            </a:r>
          </a:p>
        </p:txBody>
      </p:sp>
      <p:sp>
        <p:nvSpPr>
          <p:cNvPr id="18" name="Rounded Rectangle 17"/>
          <p:cNvSpPr/>
          <p:nvPr/>
        </p:nvSpPr>
        <p:spPr bwMode="auto">
          <a:xfrm>
            <a:off x="304800" y="4495800"/>
            <a:ext cx="8610600"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В .NET Framework исключения основаны на классе Exception, в котором содержится информация об исключении. Когда метод генерирует исключение, он создает объект Exception и может наполнить его информацией о причине ошибки</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Использование блока try/catch</a:t>
            </a:r>
            <a:endParaRPr lang="ru-RU" dirty="0"/>
          </a:p>
        </p:txBody>
      </p:sp>
      <p:sp>
        <p:nvSpPr>
          <p:cNvPr id="4" name="Flowchart: Document 3"/>
          <p:cNvSpPr/>
          <p:nvPr/>
        </p:nvSpPr>
        <p:spPr bwMode="auto">
          <a:xfrm>
            <a:off x="381000" y="914400"/>
            <a:ext cx="4267200" cy="3886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b="1" dirty="0" smtClean="0">
              <a:latin typeface="Consolas" pitchFamily="49" charset="0"/>
              <a:cs typeface="Consolas" pitchFamily="49" charset="0"/>
            </a:endParaRPr>
          </a:p>
          <a:p>
            <a:r>
              <a:rPr lang="ru-RU" sz="1600" b="1" dirty="0" smtClean="0">
                <a:latin typeface="Consolas" pitchFamily="49" charset="0"/>
                <a:cs typeface="Consolas" pitchFamily="49" charset="0"/>
              </a:rPr>
              <a:t>try</a:t>
            </a:r>
            <a:endParaRPr lang="ru-RU" sz="1600" dirty="0" smtClean="0">
              <a:latin typeface="Consolas" pitchFamily="49" charset="0"/>
              <a:cs typeface="Consolas" pitchFamily="49" charset="0"/>
            </a:endParaRPr>
          </a:p>
          <a:p>
            <a:r>
              <a:rPr lang="ru-RU" sz="1600" b="1"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ru-RU" sz="1600" b="1" dirty="0" smtClean="0">
                <a:latin typeface="Consolas" pitchFamily="49" charset="0"/>
                <a:cs typeface="Consolas" pitchFamily="49" charset="0"/>
              </a:rPr>
              <a:t>    [Try </a:t>
            </a:r>
            <a:r>
              <a:rPr lang="ru-RU" sz="1600" b="1" dirty="0" err="1" smtClean="0">
                <a:latin typeface="Consolas" pitchFamily="49" charset="0"/>
                <a:cs typeface="Consolas" pitchFamily="49" charset="0"/>
              </a:rPr>
              <a:t>block</a:t>
            </a:r>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catch ([catch specification 1])</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[Catch block 1.]</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catch ([catch specification n])</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    [Catch block n.]</a:t>
            </a:r>
            <a:endParaRPr lang="ru-RU" sz="1600" smtClean="0">
              <a:latin typeface="Consolas" pitchFamily="49" charset="0"/>
              <a:cs typeface="Consolas" pitchFamily="49" charset="0"/>
            </a:endParaRPr>
          </a:p>
          <a:p>
            <a:r>
              <a:rPr lang="ru-RU" sz="1600" b="1" smtClean="0">
                <a:latin typeface="Consolas" pitchFamily="49" charset="0"/>
                <a:cs typeface="Consolas" pitchFamily="49" charset="0"/>
              </a:rPr>
              <a:t>}</a:t>
            </a:r>
            <a:endParaRPr lang="ru-RU" sz="1600" smtClean="0">
              <a:latin typeface="Consolas" pitchFamily="49" charset="0"/>
              <a:cs typeface="Consolas" pitchFamily="49" charset="0"/>
            </a:endParaRPr>
          </a:p>
        </p:txBody>
      </p:sp>
      <p:sp>
        <p:nvSpPr>
          <p:cNvPr id="5" name="Rounded Rectangle 4"/>
          <p:cNvSpPr/>
          <p:nvPr/>
        </p:nvSpPr>
        <p:spPr bwMode="auto">
          <a:xfrm>
            <a:off x="4876800" y="914400"/>
            <a:ext cx="3910012"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Код, который может дать сбой и привести к исключению</a:t>
            </a:r>
          </a:p>
        </p:txBody>
      </p:sp>
      <p:pic>
        <p:nvPicPr>
          <p:cNvPr id="7"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471666" flipV="1">
            <a:off x="2678007" y="1404943"/>
            <a:ext cx="2313666" cy="341418"/>
          </a:xfrm>
          <a:prstGeom prst="rect">
            <a:avLst/>
          </a:prstGeom>
          <a:noFill/>
          <a:ln w="9525">
            <a:noFill/>
            <a:miter lim="800000"/>
            <a:headEnd/>
            <a:tailEnd/>
          </a:ln>
        </p:spPr>
      </p:pic>
      <p:sp>
        <p:nvSpPr>
          <p:cNvPr id="8" name="Rounded Rectangle 7"/>
          <p:cNvSpPr/>
          <p:nvPr/>
        </p:nvSpPr>
        <p:spPr bwMode="auto">
          <a:xfrm>
            <a:off x="4953000" y="1981200"/>
            <a:ext cx="3833812" cy="70048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pPr>
            <a:r>
              <a:rPr lang="ru-RU" dirty="0" smtClean="0"/>
              <a:t>Код для обработки соответствующих исключений</a:t>
            </a:r>
          </a:p>
        </p:txBody>
      </p:sp>
      <p:pic>
        <p:nvPicPr>
          <p:cNvPr id="9" name="Content Placeholder 5" descr="arrow03"/>
          <p:cNvPicPr>
            <a:picLocks noGrp="1" noChangeAspect="1" noChangeArrowheads="1"/>
          </p:cNvPicPr>
          <p:nvPr>
            <p:ph sz="quarter" idx="10"/>
          </p:nvPr>
        </p:nvPicPr>
        <p:blipFill>
          <a:blip r:embed="rId2" cstate="print">
            <a:duotone>
              <a:schemeClr val="accent1">
                <a:shade val="45000"/>
                <a:satMod val="135000"/>
              </a:schemeClr>
              <a:prstClr val="white"/>
            </a:duotone>
          </a:blip>
          <a:srcRect/>
          <a:stretch>
            <a:fillRect/>
          </a:stretch>
        </p:blipFill>
        <p:spPr bwMode="auto">
          <a:xfrm rot="10269849" flipV="1">
            <a:off x="2984079" y="2283828"/>
            <a:ext cx="1980219" cy="312887"/>
          </a:xfrm>
          <a:prstGeom prst="rect">
            <a:avLst/>
          </a:prstGeom>
          <a:noFill/>
          <a:ln w="9525">
            <a:noFill/>
            <a:miter lim="800000"/>
            <a:headEnd/>
            <a:tailEnd/>
          </a:ln>
        </p:spPr>
      </p:pic>
      <p:pic>
        <p:nvPicPr>
          <p:cNvPr id="10"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385136" flipV="1">
            <a:off x="2919918" y="3183741"/>
            <a:ext cx="2567729" cy="276602"/>
          </a:xfrm>
          <a:prstGeom prst="rect">
            <a:avLst/>
          </a:prstGeom>
          <a:noFill/>
          <a:ln w="9525">
            <a:noFill/>
            <a:miter lim="800000"/>
            <a:headEnd/>
            <a:tailEnd/>
          </a:ln>
        </p:spPr>
      </p:pic>
      <p:sp>
        <p:nvSpPr>
          <p:cNvPr id="11" name="Rounded Rectangle 10"/>
          <p:cNvSpPr/>
          <p:nvPr/>
        </p:nvSpPr>
        <p:spPr bwMode="auto">
          <a:xfrm>
            <a:off x="4964581" y="2928937"/>
            <a:ext cx="3833812" cy="1524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Операторами, заключенными в фигурные скобки блока try, могут быть любые операторы C# и вызовы методов объектов</a:t>
            </a:r>
          </a:p>
        </p:txBody>
      </p:sp>
      <p:sp>
        <p:nvSpPr>
          <p:cNvPr id="12" name="Rounded Rectangle 11"/>
          <p:cNvSpPr/>
          <p:nvPr/>
        </p:nvSpPr>
        <p:spPr bwMode="auto">
          <a:xfrm>
            <a:off x="380999" y="5029200"/>
            <a:ext cx="8405813"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Определяет, какие исключения будут перехвачены и переменную, которая будет использоваться для хранения исключения, если таковое имеется</a:t>
            </a:r>
          </a:p>
        </p:txBody>
      </p:sp>
      <p:pic>
        <p:nvPicPr>
          <p:cNvPr id="13"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5997521" flipV="1">
            <a:off x="1551175" y="4143412"/>
            <a:ext cx="1763018" cy="18991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try/catch</a:t>
            </a:r>
            <a:endParaRPr lang="ru-RU"/>
          </a:p>
        </p:txBody>
      </p:sp>
      <p:sp>
        <p:nvSpPr>
          <p:cNvPr id="4" name="Flowchart: Document 3"/>
          <p:cNvSpPr/>
          <p:nvPr/>
        </p:nvSpPr>
        <p:spPr bwMode="auto">
          <a:xfrm>
            <a:off x="304800" y="762000"/>
            <a:ext cx="2895600" cy="2286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try</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 Try block.</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catch</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 Catch block.</a:t>
            </a:r>
          </a:p>
          <a:p>
            <a:r>
              <a:rPr lang="ru-RU" sz="1600" smtClean="0">
                <a:latin typeface="Consolas" pitchFamily="49" charset="0"/>
                <a:cs typeface="Consolas" pitchFamily="49" charset="0"/>
              </a:rPr>
              <a:t>}</a:t>
            </a:r>
          </a:p>
        </p:txBody>
      </p:sp>
      <p:sp>
        <p:nvSpPr>
          <p:cNvPr id="5" name="Rounded Rectangle 4"/>
          <p:cNvSpPr/>
          <p:nvPr/>
        </p:nvSpPr>
        <p:spPr bwMode="auto">
          <a:xfrm>
            <a:off x="3657600" y="990600"/>
            <a:ext cx="5181600"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Наиболее общий вид блока catch, не имеющий спецификации catch, а, следовательно, перехватывающий исключение любого типа</a:t>
            </a:r>
          </a:p>
        </p:txBody>
      </p:sp>
      <p:pic>
        <p:nvPicPr>
          <p:cNvPr id="6" name="Content Placeholder 5" descr="arrow03"/>
          <p:cNvPicPr>
            <a:picLocks noGrp="1" noChangeAspect="1" noChangeArrowheads="1"/>
          </p:cNvPicPr>
          <p:nvPr>
            <p:ph sz="quarter" idx="10"/>
          </p:nvPr>
        </p:nvPicPr>
        <p:blipFill>
          <a:blip r:embed="rId2" cstate="print">
            <a:duotone>
              <a:schemeClr val="accent1">
                <a:shade val="45000"/>
                <a:satMod val="135000"/>
              </a:schemeClr>
              <a:prstClr val="white"/>
            </a:duotone>
          </a:blip>
          <a:srcRect/>
          <a:stretch>
            <a:fillRect/>
          </a:stretch>
        </p:blipFill>
        <p:spPr bwMode="auto">
          <a:xfrm rot="10800000" flipV="1">
            <a:off x="2209800" y="1447800"/>
            <a:ext cx="1600200" cy="316459"/>
          </a:xfrm>
          <a:prstGeom prst="rect">
            <a:avLst/>
          </a:prstGeom>
          <a:noFill/>
          <a:ln w="9525">
            <a:noFill/>
            <a:miter lim="800000"/>
            <a:headEnd/>
            <a:tailEnd/>
          </a:ln>
        </p:spPr>
      </p:pic>
      <p:sp>
        <p:nvSpPr>
          <p:cNvPr id="7" name="Rounded Rectangle 6"/>
          <p:cNvSpPr/>
          <p:nvPr/>
        </p:nvSpPr>
        <p:spPr bwMode="auto">
          <a:xfrm>
            <a:off x="3657600" y="2209800"/>
            <a:ext cx="5181600"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Причина возникновения исключения в блоке catch остается неизвестной</a:t>
            </a:r>
          </a:p>
        </p:txBody>
      </p:sp>
      <p:pic>
        <p:nvPicPr>
          <p:cNvPr id="8"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flipV="1">
            <a:off x="2133600" y="2438400"/>
            <a:ext cx="1600200" cy="316459"/>
          </a:xfrm>
          <a:prstGeom prst="rect">
            <a:avLst/>
          </a:prstGeom>
          <a:noFill/>
          <a:ln w="9525">
            <a:noFill/>
            <a:miter lim="800000"/>
            <a:headEnd/>
            <a:tailEnd/>
          </a:ln>
        </p:spPr>
      </p:pic>
      <p:sp>
        <p:nvSpPr>
          <p:cNvPr id="9" name="Flowchart: Document 8"/>
          <p:cNvSpPr/>
          <p:nvPr/>
        </p:nvSpPr>
        <p:spPr bwMode="auto">
          <a:xfrm>
            <a:off x="3429000" y="3276600"/>
            <a:ext cx="5410200" cy="2438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smtClean="0">
              <a:latin typeface="Consolas" pitchFamily="49" charset="0"/>
              <a:cs typeface="Consolas" pitchFamily="49" charset="0"/>
            </a:endParaRPr>
          </a:p>
          <a:p>
            <a:r>
              <a:rPr lang="ru-RU" sz="1600" dirty="0" smtClean="0">
                <a:latin typeface="Consolas" pitchFamily="49" charset="0"/>
                <a:cs typeface="Consolas" pitchFamily="49" charset="0"/>
              </a:rPr>
              <a:t>try</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 Try block.</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catch (</a:t>
            </a:r>
            <a:r>
              <a:rPr lang="ru-RU" sz="1600" b="1" dirty="0" smtClean="0">
                <a:latin typeface="Consolas" pitchFamily="49" charset="0"/>
                <a:cs typeface="Consolas" pitchFamily="49" charset="0"/>
              </a:rPr>
              <a:t>Exception</a:t>
            </a:r>
            <a:r>
              <a:rPr lang="ru-RU" sz="1600" dirty="0" smtClean="0">
                <a:latin typeface="Consolas" pitchFamily="49" charset="0"/>
                <a:cs typeface="Consolas" pitchFamily="49" charset="0"/>
              </a:rPr>
              <a:t> </a:t>
            </a:r>
            <a:r>
              <a:rPr lang="ru-RU" sz="1600" b="1" dirty="0" smtClean="0">
                <a:latin typeface="Consolas" pitchFamily="49" charset="0"/>
                <a:cs typeface="Consolas" pitchFamily="49" charset="0"/>
              </a:rPr>
              <a:t>ex</a:t>
            </a:r>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a:t>
            </a:r>
          </a:p>
          <a:p>
            <a:r>
              <a:rPr lang="ru-RU" sz="1600" dirty="0" smtClean="0">
                <a:latin typeface="Consolas" pitchFamily="49" charset="0"/>
                <a:cs typeface="Consolas" pitchFamily="49" charset="0"/>
              </a:rPr>
              <a:t>    // Catch block, can access exception in ex.</a:t>
            </a:r>
          </a:p>
          <a:p>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
        <p:nvSpPr>
          <p:cNvPr id="10" name="Rounded Rectangle 9"/>
          <p:cNvSpPr/>
          <p:nvPr/>
        </p:nvSpPr>
        <p:spPr bwMode="auto">
          <a:xfrm>
            <a:off x="304800" y="3124200"/>
            <a:ext cx="2819400" cy="121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Информация о сгенерированном кодом исключении передается переменной</a:t>
            </a:r>
          </a:p>
        </p:txBody>
      </p:sp>
      <p:pic>
        <p:nvPicPr>
          <p:cNvPr id="11"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842898" flipV="1">
            <a:off x="2585270" y="3929683"/>
            <a:ext cx="2907385" cy="306686"/>
          </a:xfrm>
          <a:prstGeom prst="rect">
            <a:avLst/>
          </a:prstGeom>
          <a:noFill/>
          <a:ln w="9525">
            <a:noFill/>
            <a:miter lim="800000"/>
            <a:headEnd/>
            <a:tailEnd/>
          </a:ln>
        </p:spPr>
      </p:pic>
      <p:sp>
        <p:nvSpPr>
          <p:cNvPr id="12" name="Rounded Rectangle 11"/>
          <p:cNvSpPr/>
          <p:nvPr/>
        </p:nvSpPr>
        <p:spPr bwMode="auto">
          <a:xfrm>
            <a:off x="304800" y="4495800"/>
            <a:ext cx="2819400" cy="1828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Тип Exception часто используется для того, чтобы поймать все исключения, которые не были обработаны иным образом</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Использование блока try/catch</a:t>
            </a:r>
            <a:endParaRPr lang="ru-RU"/>
          </a:p>
        </p:txBody>
      </p:sp>
      <p:sp>
        <p:nvSpPr>
          <p:cNvPr id="4" name="Flowchart: Document 3"/>
          <p:cNvSpPr/>
          <p:nvPr/>
        </p:nvSpPr>
        <p:spPr bwMode="auto">
          <a:xfrm>
            <a:off x="304800" y="762000"/>
            <a:ext cx="5410200" cy="3657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smtClean="0">
              <a:latin typeface="Consolas" pitchFamily="49" charset="0"/>
              <a:cs typeface="Consolas" pitchFamily="49" charset="0"/>
            </a:endParaRPr>
          </a:p>
          <a:p>
            <a:r>
              <a:rPr lang="ru-RU" sz="1600" smtClean="0">
                <a:latin typeface="Consolas" pitchFamily="49" charset="0"/>
                <a:cs typeface="Consolas" pitchFamily="49" charset="0"/>
              </a:rPr>
              <a:t>try</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 Try block.</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catch (DivideByZeroException ex)</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 Catch block, can access </a:t>
            </a:r>
          </a:p>
          <a:p>
            <a:r>
              <a:rPr lang="ru-RU" sz="1600" smtClean="0">
                <a:latin typeface="Consolas" pitchFamily="49" charset="0"/>
                <a:cs typeface="Consolas" pitchFamily="49" charset="0"/>
              </a:rPr>
              <a:t>    // DivideByZeroException exception in ex.</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catch (Exception ex)</a:t>
            </a:r>
          </a:p>
          <a:p>
            <a:r>
              <a:rPr lang="ru-RU" sz="1600" smtClean="0">
                <a:latin typeface="Consolas" pitchFamily="49" charset="0"/>
                <a:cs typeface="Consolas" pitchFamily="49" charset="0"/>
              </a:rPr>
              <a:t>{</a:t>
            </a:r>
          </a:p>
          <a:p>
            <a:r>
              <a:rPr lang="ru-RU" sz="1600" smtClean="0">
                <a:latin typeface="Consolas" pitchFamily="49" charset="0"/>
                <a:cs typeface="Consolas" pitchFamily="49" charset="0"/>
              </a:rPr>
              <a:t>    // Catch block, can access exception in ex.</a:t>
            </a:r>
          </a:p>
          <a:p>
            <a:pPr algn="just" defTabSz="457200">
              <a:lnSpc>
                <a:spcPct val="90000"/>
              </a:lnSpc>
              <a:tabLst>
                <a:tab pos="457200" algn="l"/>
              </a:tabLst>
            </a:pPr>
            <a:r>
              <a:rPr lang="ru-RU" sz="1600" smtClean="0">
                <a:latin typeface="Consolas" pitchFamily="49" charset="0"/>
                <a:cs typeface="Consolas" pitchFamily="49" charset="0"/>
              </a:rPr>
              <a:t>}</a:t>
            </a:r>
          </a:p>
        </p:txBody>
      </p:sp>
      <p:sp>
        <p:nvSpPr>
          <p:cNvPr id="5" name="Rounded Rectangle 4"/>
          <p:cNvSpPr/>
          <p:nvPr/>
        </p:nvSpPr>
        <p:spPr bwMode="auto">
          <a:xfrm>
            <a:off x="5867400" y="762000"/>
            <a:ext cx="3048000"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Блоки catch следует располагать в правильном порядке</a:t>
            </a:r>
          </a:p>
        </p:txBody>
      </p:sp>
      <p:sp>
        <p:nvSpPr>
          <p:cNvPr id="6" name="Rounded Rectangle 5"/>
          <p:cNvSpPr/>
          <p:nvPr/>
        </p:nvSpPr>
        <p:spPr bwMode="auto">
          <a:xfrm>
            <a:off x="5867400" y="1981200"/>
            <a:ext cx="304800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Выполнение нескольких блоков catch осуществляется сверху вниз</a:t>
            </a:r>
          </a:p>
        </p:txBody>
      </p:sp>
      <p:sp>
        <p:nvSpPr>
          <p:cNvPr id="7" name="Rounded Rectangle 6"/>
          <p:cNvSpPr/>
          <p:nvPr/>
        </p:nvSpPr>
        <p:spPr bwMode="auto">
          <a:xfrm>
            <a:off x="5867400" y="2971800"/>
            <a:ext cx="3124200" cy="162530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Выполняется первый блок catch, соответствующий точному типу или типу базового класса сгенерированного исключения</a:t>
            </a:r>
          </a:p>
        </p:txBody>
      </p:sp>
      <p:sp>
        <p:nvSpPr>
          <p:cNvPr id="8" name="Rounded Rectangle 7"/>
          <p:cNvSpPr/>
          <p:nvPr/>
        </p:nvSpPr>
        <p:spPr bwMode="auto">
          <a:xfrm>
            <a:off x="440310" y="5206705"/>
            <a:ext cx="2133600" cy="4572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ArithmeticException</a:t>
            </a:r>
          </a:p>
        </p:txBody>
      </p:sp>
      <p:sp>
        <p:nvSpPr>
          <p:cNvPr id="9" name="Rounded Rectangle 8"/>
          <p:cNvSpPr/>
          <p:nvPr/>
        </p:nvSpPr>
        <p:spPr bwMode="auto">
          <a:xfrm>
            <a:off x="3107310" y="4673305"/>
            <a:ext cx="2895600" cy="4572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DivideByZeroException</a:t>
            </a:r>
          </a:p>
        </p:txBody>
      </p:sp>
      <p:sp>
        <p:nvSpPr>
          <p:cNvPr id="10" name="Rounded Rectangle 9"/>
          <p:cNvSpPr/>
          <p:nvPr/>
        </p:nvSpPr>
        <p:spPr bwMode="auto">
          <a:xfrm>
            <a:off x="3107310" y="5206705"/>
            <a:ext cx="2895600" cy="4572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mtClean="0"/>
              <a:t>OverflowException</a:t>
            </a:r>
          </a:p>
        </p:txBody>
      </p:sp>
      <p:sp>
        <p:nvSpPr>
          <p:cNvPr id="11" name="Rounded Rectangle 10"/>
          <p:cNvSpPr/>
          <p:nvPr/>
        </p:nvSpPr>
        <p:spPr bwMode="auto">
          <a:xfrm>
            <a:off x="3107310" y="5740105"/>
            <a:ext cx="2895600" cy="457200"/>
          </a:xfrm>
          <a:prstGeom prst="round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dirty="0" smtClean="0"/>
              <a:t>NotFiniteNumberException</a:t>
            </a:r>
          </a:p>
        </p:txBody>
      </p:sp>
      <p:pic>
        <p:nvPicPr>
          <p:cNvPr id="12" name="Content Placeholder 5" descr="arrow03"/>
          <p:cNvPicPr>
            <a:picLocks noGrp="1" noChangeAspect="1" noChangeArrowheads="1"/>
          </p:cNvPicPr>
          <p:nvPr>
            <p:ph sz="quarter" idx="10"/>
          </p:nvPr>
        </p:nvPicPr>
        <p:blipFill>
          <a:blip r:embed="rId2" cstate="print">
            <a:duotone>
              <a:schemeClr val="accent1">
                <a:shade val="45000"/>
                <a:satMod val="135000"/>
              </a:schemeClr>
              <a:prstClr val="white"/>
            </a:duotone>
          </a:blip>
          <a:srcRect/>
          <a:stretch>
            <a:fillRect/>
          </a:stretch>
        </p:blipFill>
        <p:spPr bwMode="auto">
          <a:xfrm flipV="1">
            <a:off x="2269110" y="5359105"/>
            <a:ext cx="901974" cy="174576"/>
          </a:xfrm>
          <a:prstGeom prst="rect">
            <a:avLst/>
          </a:prstGeom>
          <a:noFill/>
          <a:ln w="9525">
            <a:noFill/>
            <a:miter lim="800000"/>
            <a:headEnd/>
            <a:tailEnd/>
          </a:ln>
        </p:spPr>
      </p:pic>
      <p:pic>
        <p:nvPicPr>
          <p:cNvPr id="13"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0010890" flipV="1">
            <a:off x="2260707" y="5068764"/>
            <a:ext cx="901974" cy="174576"/>
          </a:xfrm>
          <a:prstGeom prst="rect">
            <a:avLst/>
          </a:prstGeom>
          <a:noFill/>
          <a:ln w="9525">
            <a:noFill/>
            <a:miter lim="800000"/>
            <a:headEnd/>
            <a:tailEnd/>
          </a:ln>
        </p:spPr>
      </p:pic>
      <p:pic>
        <p:nvPicPr>
          <p:cNvPr id="14" name="Content Placeholder 5"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577950" flipV="1">
            <a:off x="2261104" y="5702284"/>
            <a:ext cx="901974" cy="17457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just" defTabSz="457200">
          <a:lnSpc>
            <a:spcPct val="90000"/>
          </a:lnSpc>
          <a:tabLst>
            <a:tab pos="457200" algn="l"/>
          </a:tabLst>
          <a:defRPr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F6F96B3B-5B2C-4996-9E02-395DA9EA8E7E}">
  <ds:schemaRefs>
    <ds:schemaRef ds:uri="http://purl.org/dc/elements/1.1/"/>
    <ds:schemaRef ds:uri="http://purl.org/dc/dcmitype/"/>
    <ds:schemaRef ds:uri="http://www.w3.org/XML/1998/namespace"/>
    <ds:schemaRef ds:uri="http://purl.org/dc/terms/"/>
    <ds:schemaRef ds:uri="http://schemas.microsoft.com/office/2006/metadata/properties"/>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12629</TotalTime>
  <Words>5349</Words>
  <Application>Microsoft Macintosh PowerPoint</Application>
  <PresentationFormat>On-screen Show (4:3)</PresentationFormat>
  <Paragraphs>687</Paragraphs>
  <Slides>51</Slides>
  <Notes>13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Presentation_Template_Aug_2008_blue_line_automated</vt:lpstr>
      <vt:lpstr>Обработка исключений</vt:lpstr>
      <vt:lpstr>Что такое исключение?</vt:lpstr>
      <vt:lpstr>Что такое исключение?</vt:lpstr>
      <vt:lpstr>Что такое исключение?</vt:lpstr>
      <vt:lpstr>Что такое исключение?</vt:lpstr>
      <vt:lpstr>Что такое исключение?</vt:lpstr>
      <vt:lpstr>Использование блока try/catch</vt:lpstr>
      <vt:lpstr>Использование блока try/catch</vt:lpstr>
      <vt:lpstr>Использование блока try/catch</vt:lpstr>
      <vt:lpstr>Использование блока try/catch</vt:lpstr>
      <vt:lpstr>Использование блока try/catch</vt:lpstr>
      <vt:lpstr>Использование свойств исключений</vt:lpstr>
      <vt:lpstr>Использование свойств исключений</vt:lpstr>
      <vt:lpstr>Использование блока finally</vt:lpstr>
      <vt:lpstr>Использование блока finally</vt:lpstr>
      <vt:lpstr>Использование блока finally</vt:lpstr>
      <vt:lpstr>Использование блока finally</vt:lpstr>
      <vt:lpstr>Использование ключевых слов checked и unchecked</vt:lpstr>
      <vt:lpstr>Использование ключевых слов checked и unchecked</vt:lpstr>
      <vt:lpstr>Использование ключевых слов checked и unchecked</vt:lpstr>
      <vt:lpstr>Использование ключевых слов checked и unchecked</vt:lpstr>
      <vt:lpstr>Создание объекта исключения</vt:lpstr>
      <vt:lpstr>Создание объекта исключения</vt:lpstr>
      <vt:lpstr>Создание объекта исключения</vt:lpstr>
      <vt:lpstr>Генерация исключений</vt:lpstr>
      <vt:lpstr>Генерация исключений</vt:lpstr>
      <vt:lpstr>Генерация исключений</vt:lpstr>
      <vt:lpstr>Генерация исключений</vt:lpstr>
      <vt:lpstr>Генерация исключений</vt:lpstr>
      <vt:lpstr>Генерация исключений</vt:lpstr>
      <vt:lpstr>Как правильно использовать исключения</vt:lpstr>
      <vt:lpstr>Как правильно использовать исключения</vt:lpstr>
      <vt:lpstr>Как правильно использовать исключения</vt:lpstr>
      <vt:lpstr>Как правильно использовать исключения</vt:lpstr>
      <vt:lpstr>Как правильно использовать исключения</vt:lpstr>
      <vt:lpstr>Как правильно использовать исключения</vt:lpstr>
      <vt:lpstr>Как правильно использовать исключения</vt:lpstr>
      <vt:lpstr>Как правильно использовать исключения</vt:lpstr>
      <vt:lpstr>Рекомендации по обработке и генерации исключений</vt:lpstr>
      <vt:lpstr>Рекомендации по обработке и генерации исключений</vt:lpstr>
      <vt:lpstr>Рекомендации по обработке и генерации исключений</vt:lpstr>
      <vt:lpstr>Основные сценарии по обработке исключений</vt:lpstr>
      <vt:lpstr>Логирование</vt:lpstr>
      <vt:lpstr>Логирование</vt:lpstr>
      <vt:lpstr>Логирование</vt:lpstr>
      <vt:lpstr>Логирование</vt:lpstr>
      <vt:lpstr>Логирование</vt:lpstr>
      <vt:lpstr>Логирование с использование фреймворка NLog </vt:lpstr>
      <vt:lpstr>Логирование с использование фреймворка NLog </vt:lpstr>
      <vt:lpstr>Логирование с использование фреймворка NLog</vt:lpstr>
      <vt:lpstr>Спасибо за внимание</vt:lpstr>
    </vt:vector>
  </TitlesOfParts>
  <Company>EPAM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NET.C#.07 Обработка исключений</dc:title>
  <dc:creator>Anzhelika Kravchuk</dc:creator>
  <cp:lastModifiedBy>Anzhelika Kravchuk</cp:lastModifiedBy>
  <cp:revision>716</cp:revision>
  <dcterms:created xsi:type="dcterms:W3CDTF">2008-09-08T12:48:20Z</dcterms:created>
  <dcterms:modified xsi:type="dcterms:W3CDTF">2015-07-19T09:06:25Z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