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0"/>
  </p:notesMasterIdLst>
  <p:sldIdLst>
    <p:sldId id="309" r:id="rId5"/>
    <p:sldId id="547" r:id="rId6"/>
    <p:sldId id="548" r:id="rId7"/>
    <p:sldId id="494" r:id="rId8"/>
    <p:sldId id="570" r:id="rId9"/>
    <p:sldId id="495" r:id="rId10"/>
    <p:sldId id="546" r:id="rId11"/>
    <p:sldId id="496" r:id="rId12"/>
    <p:sldId id="549" r:id="rId13"/>
    <p:sldId id="551" r:id="rId14"/>
    <p:sldId id="569" r:id="rId15"/>
    <p:sldId id="552" r:id="rId16"/>
    <p:sldId id="553" r:id="rId17"/>
    <p:sldId id="559" r:id="rId18"/>
    <p:sldId id="560" r:id="rId19"/>
    <p:sldId id="561" r:id="rId20"/>
    <p:sldId id="567" r:id="rId21"/>
    <p:sldId id="562" r:id="rId22"/>
    <p:sldId id="563" r:id="rId23"/>
    <p:sldId id="565" r:id="rId24"/>
    <p:sldId id="564" r:id="rId25"/>
    <p:sldId id="554" r:id="rId26"/>
    <p:sldId id="555" r:id="rId27"/>
    <p:sldId id="566" r:id="rId28"/>
    <p:sldId id="556" r:id="rId29"/>
    <p:sldId id="557" r:id="rId30"/>
    <p:sldId id="558" r:id="rId31"/>
    <p:sldId id="508" r:id="rId32"/>
    <p:sldId id="571" r:id="rId33"/>
    <p:sldId id="509" r:id="rId34"/>
    <p:sldId id="510" r:id="rId35"/>
    <p:sldId id="511" r:id="rId36"/>
    <p:sldId id="512" r:id="rId37"/>
    <p:sldId id="513" r:id="rId38"/>
    <p:sldId id="533" r:id="rId39"/>
    <p:sldId id="514" r:id="rId40"/>
    <p:sldId id="438" r:id="rId41"/>
    <p:sldId id="464" r:id="rId42"/>
    <p:sldId id="465" r:id="rId43"/>
    <p:sldId id="466" r:id="rId44"/>
    <p:sldId id="545" r:id="rId45"/>
    <p:sldId id="467" r:id="rId46"/>
    <p:sldId id="468" r:id="rId47"/>
    <p:sldId id="469" r:id="rId48"/>
    <p:sldId id="470" r:id="rId49"/>
    <p:sldId id="489" r:id="rId50"/>
    <p:sldId id="472" r:id="rId51"/>
    <p:sldId id="575" r:id="rId52"/>
    <p:sldId id="572" r:id="rId53"/>
    <p:sldId id="474" r:id="rId54"/>
    <p:sldId id="475" r:id="rId55"/>
    <p:sldId id="476" r:id="rId56"/>
    <p:sldId id="477" r:id="rId57"/>
    <p:sldId id="478" r:id="rId58"/>
    <p:sldId id="479" r:id="rId59"/>
    <p:sldId id="480" r:id="rId60"/>
    <p:sldId id="481" r:id="rId61"/>
    <p:sldId id="482" r:id="rId62"/>
    <p:sldId id="483" r:id="rId63"/>
    <p:sldId id="573" r:id="rId64"/>
    <p:sldId id="574" r:id="rId65"/>
    <p:sldId id="484" r:id="rId66"/>
    <p:sldId id="485" r:id="rId67"/>
    <p:sldId id="486" r:id="rId68"/>
    <p:sldId id="487" r:id="rId69"/>
    <p:sldId id="488" r:id="rId70"/>
    <p:sldId id="530" r:id="rId71"/>
    <p:sldId id="490" r:id="rId72"/>
    <p:sldId id="491" r:id="rId73"/>
    <p:sldId id="492" r:id="rId74"/>
    <p:sldId id="520" r:id="rId75"/>
    <p:sldId id="354" r:id="rId76"/>
    <p:sldId id="521" r:id="rId77"/>
    <p:sldId id="522" r:id="rId78"/>
    <p:sldId id="523" r:id="rId79"/>
    <p:sldId id="359" r:id="rId80"/>
    <p:sldId id="358" r:id="rId81"/>
    <p:sldId id="524" r:id="rId82"/>
    <p:sldId id="360" r:id="rId83"/>
    <p:sldId id="525" r:id="rId84"/>
    <p:sldId id="527" r:id="rId85"/>
    <p:sldId id="526" r:id="rId86"/>
    <p:sldId id="528" r:id="rId87"/>
    <p:sldId id="355" r:id="rId88"/>
    <p:sldId id="446" r:id="rId89"/>
    <p:sldId id="447" r:id="rId90"/>
    <p:sldId id="448" r:id="rId91"/>
    <p:sldId id="449" r:id="rId92"/>
    <p:sldId id="450" r:id="rId93"/>
    <p:sldId id="451" r:id="rId94"/>
    <p:sldId id="453" r:id="rId95"/>
    <p:sldId id="454" r:id="rId96"/>
    <p:sldId id="455" r:id="rId97"/>
    <p:sldId id="456" r:id="rId98"/>
    <p:sldId id="457" r:id="rId99"/>
    <p:sldId id="458" r:id="rId100"/>
    <p:sldId id="459" r:id="rId101"/>
    <p:sldId id="460" r:id="rId102"/>
    <p:sldId id="461" r:id="rId103"/>
    <p:sldId id="462" r:id="rId104"/>
    <p:sldId id="463" r:id="rId105"/>
    <p:sldId id="415" r:id="rId106"/>
    <p:sldId id="529" r:id="rId107"/>
    <p:sldId id="531" r:id="rId108"/>
    <p:sldId id="534" r:id="rId109"/>
    <p:sldId id="535" r:id="rId110"/>
    <p:sldId id="536" r:id="rId111"/>
    <p:sldId id="537" r:id="rId112"/>
    <p:sldId id="538" r:id="rId113"/>
    <p:sldId id="539" r:id="rId114"/>
    <p:sldId id="540" r:id="rId115"/>
    <p:sldId id="541" r:id="rId116"/>
    <p:sldId id="542" r:id="rId117"/>
    <p:sldId id="543" r:id="rId118"/>
    <p:sldId id="544" r:id="rId119"/>
  </p:sldIdLst>
  <p:sldSz cx="100584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269">
          <p15:clr>
            <a:srgbClr val="A4A3A4"/>
          </p15:clr>
        </p15:guide>
        <p15:guide id="2" pos="374">
          <p15:clr>
            <a:srgbClr val="A4A3A4"/>
          </p15:clr>
        </p15:guide>
        <p15:guide id="3" pos="2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7FA"/>
    <a:srgbClr val="CCFFCC"/>
    <a:srgbClr val="99FFCC"/>
    <a:srgbClr val="CCECFF"/>
    <a:srgbClr val="E8F4F8"/>
    <a:srgbClr val="CCFFFF"/>
    <a:srgbClr val="AFEBEA"/>
    <a:srgbClr val="E4FCF9"/>
    <a:srgbClr val="002C78"/>
    <a:srgbClr val="2143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04" autoAdjust="0"/>
    <p:restoredTop sz="95545" autoAdjust="0"/>
  </p:normalViewPr>
  <p:slideViewPr>
    <p:cSldViewPr>
      <p:cViewPr>
        <p:scale>
          <a:sx n="79" d="100"/>
          <a:sy n="79" d="100"/>
        </p:scale>
        <p:origin x="1448" y="336"/>
      </p:cViewPr>
      <p:guideLst>
        <p:guide orient="horz" pos="4269"/>
        <p:guide pos="374"/>
        <p:guide pos="21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120" Type="http://schemas.openxmlformats.org/officeDocument/2006/relationships/notesMaster" Target="notesMasters/notesMaster1.xml"/><Relationship Id="rId121" Type="http://schemas.openxmlformats.org/officeDocument/2006/relationships/presProps" Target="presProps.xml"/><Relationship Id="rId122" Type="http://schemas.openxmlformats.org/officeDocument/2006/relationships/viewProps" Target="viewProps.xml"/><Relationship Id="rId123" Type="http://schemas.openxmlformats.org/officeDocument/2006/relationships/theme" Target="theme/theme1.xml"/><Relationship Id="rId124"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00" Type="http://schemas.openxmlformats.org/officeDocument/2006/relationships/slide" Target="slides/slide96.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110" Type="http://schemas.openxmlformats.org/officeDocument/2006/relationships/slide" Target="slides/slide106.xml"/><Relationship Id="rId111" Type="http://schemas.openxmlformats.org/officeDocument/2006/relationships/slide" Target="slides/slide107.xml"/><Relationship Id="rId112" Type="http://schemas.openxmlformats.org/officeDocument/2006/relationships/slide" Target="slides/slide108.xml"/><Relationship Id="rId113" Type="http://schemas.openxmlformats.org/officeDocument/2006/relationships/slide" Target="slides/slide109.xml"/><Relationship Id="rId114" Type="http://schemas.openxmlformats.org/officeDocument/2006/relationships/slide" Target="slides/slide110.xml"/><Relationship Id="rId115" Type="http://schemas.openxmlformats.org/officeDocument/2006/relationships/slide" Target="slides/slide111.xml"/><Relationship Id="rId116" Type="http://schemas.openxmlformats.org/officeDocument/2006/relationships/slide" Target="slides/slide112.xml"/><Relationship Id="rId117" Type="http://schemas.openxmlformats.org/officeDocument/2006/relationships/slide" Target="slides/slide113.xml"/><Relationship Id="rId118" Type="http://schemas.openxmlformats.org/officeDocument/2006/relationships/slide" Target="slides/slide114.xml"/><Relationship Id="rId119" Type="http://schemas.openxmlformats.org/officeDocument/2006/relationships/slide" Target="slides/slide11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05B674B-12CC-451C-AB26-4534792A9C31}" type="datetimeFigureOut">
              <a:rPr lang="en-US"/>
              <a:pPr>
                <a:defRPr/>
              </a:pPr>
              <a:t>11/2/15</a:t>
            </a:fld>
            <a:endParaRPr lang="en-US"/>
          </a:p>
        </p:txBody>
      </p:sp>
      <p:sp>
        <p:nvSpPr>
          <p:cNvPr id="4" name="Slide Image Placeholder 3"/>
          <p:cNvSpPr>
            <a:spLocks noGrp="1" noRot="1" noChangeAspect="1"/>
          </p:cNvSpPr>
          <p:nvPr>
            <p:ph type="sldImg" idx="2"/>
          </p:nvPr>
        </p:nvSpPr>
        <p:spPr>
          <a:xfrm>
            <a:off x="914400" y="685800"/>
            <a:ext cx="50292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72A5AAF-689B-46C5-AEA8-B5E4FB60F770}" type="slidenum">
              <a:rPr lang="en-US"/>
              <a:pPr>
                <a:defRPr/>
              </a:pPr>
              <a:t>‹#›</a:t>
            </a:fld>
            <a:endParaRPr lang="en-US"/>
          </a:p>
        </p:txBody>
      </p:sp>
    </p:spTree>
    <p:extLst>
      <p:ext uri="{BB962C8B-B14F-4D97-AF65-F5344CB8AC3E}">
        <p14:creationId xmlns:p14="http://schemas.microsoft.com/office/powerpoint/2010/main" val="15037374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 Id="rId3" Type="http://schemas.openxmlformats.org/officeDocument/2006/relationships/hyperlink" Target="http://ru.wikipedia.org/wiki/%D0%A2%D0%B8%D0%BF_%D0%B4%D0%B0%D0%BD%D0%BD%D1%8B%D1%85"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В С</a:t>
            </a:r>
            <a:r>
              <a:rPr lang="en-US" dirty="0" smtClean="0"/>
              <a:t>#</a:t>
            </a:r>
            <a:r>
              <a:rPr lang="ru-RU" dirty="0" smtClean="0"/>
              <a:t> имеется два независимых механизма для написания многократно используемого кода  –  наследование и обобщения</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a:t>
            </a:fld>
            <a:endParaRPr lang="en-US"/>
          </a:p>
        </p:txBody>
      </p:sp>
    </p:spTree>
    <p:extLst>
      <p:ext uri="{BB962C8B-B14F-4D97-AF65-F5344CB8AC3E}">
        <p14:creationId xmlns:p14="http://schemas.microsoft.com/office/powerpoint/2010/main" val="438222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When a type parameter is constrained this way, you can compare references (including null) with == and !=, but be aware that unless there are any other con- </a:t>
            </a:r>
            <a:r>
              <a:rPr lang="en-US" sz="1200" kern="1200" dirty="0" err="1" smtClean="0">
                <a:solidFill>
                  <a:schemeClr val="tx1"/>
                </a:solidFill>
                <a:effectLst/>
                <a:latin typeface="+mn-lt"/>
                <a:ea typeface="+mn-ea"/>
                <a:cs typeface="+mn-cs"/>
              </a:rPr>
              <a:t>straints</a:t>
            </a:r>
            <a:r>
              <a:rPr lang="en-US" sz="1200" kern="1200" dirty="0" smtClean="0">
                <a:solidFill>
                  <a:schemeClr val="tx1"/>
                </a:solidFill>
                <a:effectLst/>
                <a:latin typeface="+mn-lt"/>
                <a:ea typeface="+mn-ea"/>
                <a:cs typeface="+mn-cs"/>
              </a:rPr>
              <a:t>, only references will be compared, even if the type in question overloads those operators (as string does, for example). </a:t>
            </a:r>
            <a:endParaRPr lang="ru-RU"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time </a:t>
            </a:r>
            <a:r>
              <a:rPr lang="en-US" sz="1200" kern="1200" dirty="0" err="1" smtClean="0">
                <a:solidFill>
                  <a:schemeClr val="tx1"/>
                </a:solidFill>
                <a:effectLst/>
                <a:latin typeface="+mn-lt"/>
                <a:ea typeface="+mn-ea"/>
                <a:cs typeface="+mn-cs"/>
              </a:rPr>
              <a:t>ValSample</a:t>
            </a:r>
            <a:r>
              <a:rPr lang="en-US" sz="1200" kern="1200" dirty="0" smtClean="0">
                <a:solidFill>
                  <a:schemeClr val="tx1"/>
                </a:solidFill>
                <a:effectLst/>
                <a:latin typeface="+mn-lt"/>
                <a:ea typeface="+mn-ea"/>
                <a:cs typeface="+mn-cs"/>
              </a:rPr>
              <a:t> is a reference type, despite T being constrained to be a value type. Note that </a:t>
            </a:r>
            <a:r>
              <a:rPr lang="en-US" sz="1200" kern="1200" dirty="0" err="1" smtClean="0">
                <a:solidFill>
                  <a:schemeClr val="tx1"/>
                </a:solidFill>
                <a:effectLst/>
                <a:latin typeface="+mn-lt"/>
                <a:ea typeface="+mn-ea"/>
                <a:cs typeface="+mn-cs"/>
              </a:rPr>
              <a:t>System.Enum</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System.ValueType</a:t>
            </a:r>
            <a:r>
              <a:rPr lang="en-US" sz="1200" kern="1200" dirty="0" smtClean="0">
                <a:solidFill>
                  <a:schemeClr val="tx1"/>
                </a:solidFill>
                <a:effectLst/>
                <a:latin typeface="+mn-lt"/>
                <a:ea typeface="+mn-ea"/>
                <a:cs typeface="+mn-cs"/>
              </a:rPr>
              <a:t> are both reference types in themselves, so they aren’t allowed as valid type arguments for </a:t>
            </a:r>
            <a:r>
              <a:rPr lang="en-US" sz="1200" kern="1200" dirty="0" err="1" smtClean="0">
                <a:solidFill>
                  <a:schemeClr val="tx1"/>
                </a:solidFill>
                <a:effectLst/>
                <a:latin typeface="+mn-lt"/>
                <a:ea typeface="+mn-ea"/>
                <a:cs typeface="+mn-cs"/>
              </a:rPr>
              <a:t>ValSample</a:t>
            </a:r>
            <a:r>
              <a:rPr lang="en-US" sz="1200" kern="1200" dirty="0" smtClean="0">
                <a:solidFill>
                  <a:schemeClr val="tx1"/>
                </a:solidFill>
                <a:effectLst/>
                <a:latin typeface="+mn-lt"/>
                <a:ea typeface="+mn-ea"/>
                <a:cs typeface="+mn-cs"/>
              </a:rPr>
              <a:t>. When a type parameter is constrained to be a value type, comparisons using == and != are prohibited.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16</a:t>
            </a:fld>
            <a:endParaRPr lang="en-US"/>
          </a:p>
        </p:txBody>
      </p:sp>
    </p:spTree>
    <p:extLst>
      <p:ext uri="{BB962C8B-B14F-4D97-AF65-F5344CB8AC3E}">
        <p14:creationId xmlns:p14="http://schemas.microsoft.com/office/powerpoint/2010/main" val="1306356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When a type parameter is constrained this way, you can compare references (including null) with == and !=, but be aware that unless there are any other con- </a:t>
            </a:r>
            <a:r>
              <a:rPr lang="en-US" sz="1200" kern="1200" dirty="0" err="1" smtClean="0">
                <a:solidFill>
                  <a:schemeClr val="tx1"/>
                </a:solidFill>
                <a:effectLst/>
                <a:latin typeface="+mn-lt"/>
                <a:ea typeface="+mn-ea"/>
                <a:cs typeface="+mn-cs"/>
              </a:rPr>
              <a:t>straints</a:t>
            </a:r>
            <a:r>
              <a:rPr lang="en-US" sz="1200" kern="1200" dirty="0" smtClean="0">
                <a:solidFill>
                  <a:schemeClr val="tx1"/>
                </a:solidFill>
                <a:effectLst/>
                <a:latin typeface="+mn-lt"/>
                <a:ea typeface="+mn-ea"/>
                <a:cs typeface="+mn-cs"/>
              </a:rPr>
              <a:t>, only references will be compared, even if the type in question overloads those operators (as string does, for example). </a:t>
            </a:r>
            <a:endParaRPr lang="ru-RU"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time </a:t>
            </a:r>
            <a:r>
              <a:rPr lang="en-US" sz="1200" kern="1200" dirty="0" err="1" smtClean="0">
                <a:solidFill>
                  <a:schemeClr val="tx1"/>
                </a:solidFill>
                <a:effectLst/>
                <a:latin typeface="+mn-lt"/>
                <a:ea typeface="+mn-ea"/>
                <a:cs typeface="+mn-cs"/>
              </a:rPr>
              <a:t>ValSample</a:t>
            </a:r>
            <a:r>
              <a:rPr lang="en-US" sz="1200" kern="1200" dirty="0" smtClean="0">
                <a:solidFill>
                  <a:schemeClr val="tx1"/>
                </a:solidFill>
                <a:effectLst/>
                <a:latin typeface="+mn-lt"/>
                <a:ea typeface="+mn-ea"/>
                <a:cs typeface="+mn-cs"/>
              </a:rPr>
              <a:t> is a reference type, despite T being constrained to be a value type. Note that </a:t>
            </a:r>
            <a:r>
              <a:rPr lang="en-US" sz="1200" kern="1200" dirty="0" err="1" smtClean="0">
                <a:solidFill>
                  <a:schemeClr val="tx1"/>
                </a:solidFill>
                <a:effectLst/>
                <a:latin typeface="+mn-lt"/>
                <a:ea typeface="+mn-ea"/>
                <a:cs typeface="+mn-cs"/>
              </a:rPr>
              <a:t>System.Enum</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System.ValueType</a:t>
            </a:r>
            <a:r>
              <a:rPr lang="en-US" sz="1200" kern="1200" dirty="0" smtClean="0">
                <a:solidFill>
                  <a:schemeClr val="tx1"/>
                </a:solidFill>
                <a:effectLst/>
                <a:latin typeface="+mn-lt"/>
                <a:ea typeface="+mn-ea"/>
                <a:cs typeface="+mn-cs"/>
              </a:rPr>
              <a:t> are both reference types in themselves, so they aren’t allowed as valid type arguments for </a:t>
            </a:r>
            <a:r>
              <a:rPr lang="en-US" sz="1200" kern="1200" dirty="0" err="1" smtClean="0">
                <a:solidFill>
                  <a:schemeClr val="tx1"/>
                </a:solidFill>
                <a:effectLst/>
                <a:latin typeface="+mn-lt"/>
                <a:ea typeface="+mn-ea"/>
                <a:cs typeface="+mn-cs"/>
              </a:rPr>
              <a:t>ValSample</a:t>
            </a:r>
            <a:r>
              <a:rPr lang="en-US" sz="1200" kern="1200" dirty="0" smtClean="0">
                <a:solidFill>
                  <a:schemeClr val="tx1"/>
                </a:solidFill>
                <a:effectLst/>
                <a:latin typeface="+mn-lt"/>
                <a:ea typeface="+mn-ea"/>
                <a:cs typeface="+mn-cs"/>
              </a:rPr>
              <a:t>. When a type parameter is constrained to be a value type, comparisons using == and != are prohibited.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17</a:t>
            </a:fld>
            <a:endParaRPr lang="en-US"/>
          </a:p>
        </p:txBody>
      </p:sp>
    </p:spTree>
    <p:extLst>
      <p:ext uri="{BB962C8B-B14F-4D97-AF65-F5344CB8AC3E}">
        <p14:creationId xmlns:p14="http://schemas.microsoft.com/office/powerpoint/2010/main" val="1306356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18</a:t>
            </a:fld>
            <a:endParaRPr lang="en-US"/>
          </a:p>
        </p:txBody>
      </p:sp>
    </p:spTree>
    <p:extLst>
      <p:ext uri="{BB962C8B-B14F-4D97-AF65-F5344CB8AC3E}">
        <p14:creationId xmlns:p14="http://schemas.microsoft.com/office/powerpoint/2010/main" val="293784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19</a:t>
            </a:fld>
            <a:endParaRPr lang="en-US"/>
          </a:p>
        </p:txBody>
      </p:sp>
    </p:spTree>
    <p:extLst>
      <p:ext uri="{BB962C8B-B14F-4D97-AF65-F5344CB8AC3E}">
        <p14:creationId xmlns:p14="http://schemas.microsoft.com/office/powerpoint/2010/main" val="293784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20</a:t>
            </a:fld>
            <a:endParaRPr lang="en-US"/>
          </a:p>
        </p:txBody>
      </p:sp>
    </p:spTree>
    <p:extLst>
      <p:ext uri="{BB962C8B-B14F-4D97-AF65-F5344CB8AC3E}">
        <p14:creationId xmlns:p14="http://schemas.microsoft.com/office/powerpoint/2010/main" val="2937841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21</a:t>
            </a:fld>
            <a:endParaRPr lang="en-US"/>
          </a:p>
        </p:txBody>
      </p:sp>
    </p:spTree>
    <p:extLst>
      <p:ext uri="{BB962C8B-B14F-4D97-AF65-F5344CB8AC3E}">
        <p14:creationId xmlns:p14="http://schemas.microsoft.com/office/powerpoint/2010/main" val="2937841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Ковариация</a:t>
            </a:r>
            <a:r>
              <a:rPr lang="ru-RU" baseline="0" dirty="0" smtClean="0"/>
              <a:t> безопасна только тогда, когда тип описывает только те операции, которые возвращают параметры типа, </a:t>
            </a:r>
            <a:r>
              <a:rPr lang="ru-RU" baseline="0" dirty="0" err="1" smtClean="0"/>
              <a:t>Контравариация</a:t>
            </a:r>
            <a:r>
              <a:rPr lang="ru-RU" baseline="0" dirty="0" smtClean="0"/>
              <a:t> наоборот, безопасна только тогда, когда тип описывает только те операции, которые получают параметры типа</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35</a:t>
            </a:fld>
            <a:endParaRPr lang="en-US"/>
          </a:p>
        </p:txBody>
      </p:sp>
    </p:spTree>
    <p:extLst>
      <p:ext uri="{BB962C8B-B14F-4D97-AF65-F5344CB8AC3E}">
        <p14:creationId xmlns:p14="http://schemas.microsoft.com/office/powerpoint/2010/main" val="3382333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Коллекции</a:t>
            </a:r>
            <a:r>
              <a:rPr lang="ru-RU" baseline="0" dirty="0" smtClean="0"/>
              <a:t> обычно не реализуют </a:t>
            </a:r>
            <a:r>
              <a:rPr lang="ru-RU" baseline="0" dirty="0" err="1" smtClean="0"/>
              <a:t>перечислители</a:t>
            </a:r>
            <a:r>
              <a:rPr lang="ru-RU" baseline="0" dirty="0" smtClean="0"/>
              <a:t> (</a:t>
            </a:r>
            <a:r>
              <a:rPr lang="en-US" baseline="0" dirty="0" err="1" smtClean="0"/>
              <a:t>IEnumerator</a:t>
            </a:r>
            <a:r>
              <a:rPr lang="ru-RU" baseline="0" dirty="0" smtClean="0"/>
              <a:t>), вместо этого они представляют </a:t>
            </a:r>
            <a:r>
              <a:rPr lang="ru-RU" baseline="0" dirty="0" err="1" smtClean="0"/>
              <a:t>перечислители</a:t>
            </a:r>
            <a:r>
              <a:rPr lang="ru-RU" baseline="0" dirty="0" smtClean="0"/>
              <a:t> через интерфейс </a:t>
            </a:r>
            <a:r>
              <a:rPr lang="en-US" baseline="0" dirty="0" err="1" smtClean="0"/>
              <a:t>IEnumerable</a:t>
            </a:r>
            <a:r>
              <a:rPr lang="en-US" baseline="0" dirty="0" smtClean="0"/>
              <a:t>.</a:t>
            </a:r>
            <a:endParaRPr lang="en-US"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38</a:t>
            </a:fld>
            <a:endParaRPr lang="en-US"/>
          </a:p>
        </p:txBody>
      </p:sp>
    </p:spTree>
    <p:extLst>
      <p:ext uri="{BB962C8B-B14F-4D97-AF65-F5344CB8AC3E}">
        <p14:creationId xmlns:p14="http://schemas.microsoft.com/office/powerpoint/2010/main" val="2330246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14400" y="685800"/>
            <a:ext cx="5029200" cy="3429000"/>
          </a:xfrm>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Латентная</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неявная</a:t>
            </a:r>
            <a:r>
              <a:rPr lang="ru-RU" sz="1200" b="0" i="0" kern="1200" dirty="0" smtClean="0">
                <a:solidFill>
                  <a:schemeClr val="tx1"/>
                </a:solidFill>
                <a:effectLst/>
                <a:latin typeface="+mn-lt"/>
                <a:ea typeface="+mn-ea"/>
                <a:cs typeface="+mn-cs"/>
              </a:rPr>
              <a:t> или </a:t>
            </a:r>
            <a:r>
              <a:rPr lang="ru-RU" sz="1200" b="1" i="0" kern="1200" dirty="0" smtClean="0">
                <a:solidFill>
                  <a:schemeClr val="tx1"/>
                </a:solidFill>
                <a:effectLst/>
                <a:latin typeface="+mn-lt"/>
                <a:ea typeface="+mn-ea"/>
                <a:cs typeface="+mn-cs"/>
              </a:rPr>
              <a:t>утиная </a:t>
            </a:r>
            <a:r>
              <a:rPr lang="ru-RU" sz="1200" b="1" i="0" u="sng" kern="1200" dirty="0" smtClean="0">
                <a:solidFill>
                  <a:schemeClr val="tx1"/>
                </a:solidFill>
                <a:effectLst/>
                <a:latin typeface="+mn-lt"/>
                <a:ea typeface="+mn-ea"/>
                <a:cs typeface="+mn-cs"/>
                <a:hlinkClick r:id="rId3" tooltip="Тип данных"/>
              </a:rPr>
              <a:t>типизация</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границы использования объекта определяются его </a:t>
            </a:r>
            <a:r>
              <a:rPr lang="ru-RU" sz="1200" b="0" i="1" kern="1200" dirty="0" smtClean="0">
                <a:solidFill>
                  <a:schemeClr val="tx1"/>
                </a:solidFill>
                <a:effectLst/>
                <a:latin typeface="+mn-lt"/>
                <a:ea typeface="+mn-ea"/>
                <a:cs typeface="+mn-cs"/>
              </a:rPr>
              <a:t>текущим набором методов и свойств</a:t>
            </a:r>
            <a:r>
              <a:rPr lang="ru-RU" sz="1200" b="0" i="0" kern="1200" dirty="0" smtClean="0">
                <a:solidFill>
                  <a:schemeClr val="tx1"/>
                </a:solidFill>
                <a:effectLst/>
                <a:latin typeface="+mn-lt"/>
                <a:ea typeface="+mn-ea"/>
                <a:cs typeface="+mn-cs"/>
              </a:rPr>
              <a:t>, в противоположность наследованию от определённого класса</a:t>
            </a:r>
          </a:p>
          <a:p>
            <a:r>
              <a:rPr lang="ru-RU" sz="1200" b="0" i="0" kern="1200" dirty="0" smtClean="0">
                <a:solidFill>
                  <a:schemeClr val="tx1"/>
                </a:solidFill>
                <a:effectLst/>
                <a:latin typeface="+mn-lt"/>
                <a:ea typeface="+mn-ea"/>
                <a:cs typeface="+mn-cs"/>
              </a:rPr>
              <a:t>То есть считается, что объект реализует интерфейс, если он содержит все методы этого интерфейса, независимо от связей в иерархии наследования и принадлежности к какому-либо конкретному классу</a:t>
            </a:r>
          </a:p>
          <a:p>
            <a:r>
              <a:rPr lang="en-US" sz="1200" b="0" i="1" kern="1200" dirty="0" smtClean="0">
                <a:solidFill>
                  <a:schemeClr val="tx1"/>
                </a:solidFill>
                <a:effectLst/>
                <a:latin typeface="+mn-lt"/>
                <a:ea typeface="+mn-ea"/>
                <a:cs typeface="+mn-cs"/>
              </a:rPr>
              <a:t>If it looks like a duck, swims like a duck and quacks like a duck, then it probably is a duck.</a:t>
            </a:r>
            <a:endParaRPr lang="ru-RU" sz="1200" b="0" i="1"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Если оно выглядит как утка, плавает как утка и крякает как утка, то это, вероятно, утка и есть.</a:t>
            </a:r>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42</a:t>
            </a:fld>
            <a:endParaRPr lang="en-US"/>
          </a:p>
        </p:txBody>
      </p:sp>
    </p:spTree>
    <p:extLst>
      <p:ext uri="{BB962C8B-B14F-4D97-AF65-F5344CB8AC3E}">
        <p14:creationId xmlns:p14="http://schemas.microsoft.com/office/powerpoint/2010/main" val="512428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habrahabr.ru</a:t>
            </a:r>
            <a:r>
              <a:rPr lang="en-US" smtClean="0"/>
              <a:t>/post/122620/</a:t>
            </a:r>
            <a:endParaRPr lang="en-US"/>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47</a:t>
            </a:fld>
            <a:endParaRPr lang="en-US"/>
          </a:p>
        </p:txBody>
      </p:sp>
    </p:spTree>
    <p:extLst>
      <p:ext uri="{BB962C8B-B14F-4D97-AF65-F5344CB8AC3E}">
        <p14:creationId xmlns:p14="http://schemas.microsoft.com/office/powerpoint/2010/main" val="171325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4 * 1 000 000 + 16 * 1 000 000</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a:t>
            </a:fld>
            <a:endParaRPr lang="en-US"/>
          </a:p>
        </p:txBody>
      </p:sp>
    </p:spTree>
    <p:extLst>
      <p:ext uri="{BB962C8B-B14F-4D97-AF65-F5344CB8AC3E}">
        <p14:creationId xmlns:p14="http://schemas.microsoft.com/office/powerpoint/2010/main" val="438222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Теория автоматов</a:t>
            </a:r>
            <a:r>
              <a:rPr lang="ru-RU" sz="1200" b="0" i="0" kern="1200" dirty="0" smtClean="0">
                <a:solidFill>
                  <a:schemeClr val="tx1"/>
                </a:solidFill>
                <a:effectLst/>
                <a:latin typeface="+mn-lt"/>
                <a:ea typeface="+mn-ea"/>
                <a:cs typeface="+mn-cs"/>
              </a:rPr>
              <a:t> — раздел </a:t>
            </a:r>
            <a:r>
              <a:rPr lang="ru-RU" sz="1200" b="0" i="0" u="none" strike="noStrike" kern="1200" dirty="0" smtClean="0">
                <a:solidFill>
                  <a:schemeClr val="tx1"/>
                </a:solidFill>
                <a:effectLst/>
                <a:latin typeface="+mn-lt"/>
                <a:ea typeface="+mn-ea"/>
                <a:cs typeface="+mn-cs"/>
              </a:rPr>
              <a:t>дискретной математики</a:t>
            </a:r>
            <a:r>
              <a:rPr lang="ru-RU" sz="1200" b="0" i="0" kern="1200" dirty="0" smtClean="0">
                <a:solidFill>
                  <a:schemeClr val="tx1"/>
                </a:solidFill>
                <a:effectLst/>
                <a:latin typeface="+mn-lt"/>
                <a:ea typeface="+mn-ea"/>
                <a:cs typeface="+mn-cs"/>
              </a:rPr>
              <a:t>, изучающий </a:t>
            </a:r>
            <a:r>
              <a:rPr lang="ru-RU" sz="1200" b="0" i="0" u="none" strike="noStrike" kern="1200" dirty="0" smtClean="0">
                <a:solidFill>
                  <a:schemeClr val="tx1"/>
                </a:solidFill>
                <a:effectLst/>
                <a:latin typeface="+mn-lt"/>
                <a:ea typeface="+mn-ea"/>
                <a:cs typeface="+mn-cs"/>
              </a:rPr>
              <a:t>абстрактные автоматы</a:t>
            </a:r>
            <a:r>
              <a:rPr lang="ru-RU" sz="1200" b="0" i="0" kern="1200" dirty="0" smtClean="0">
                <a:solidFill>
                  <a:schemeClr val="tx1"/>
                </a:solidFill>
                <a:effectLst/>
                <a:latin typeface="+mn-lt"/>
                <a:ea typeface="+mn-ea"/>
                <a:cs typeface="+mn-cs"/>
              </a:rPr>
              <a:t> — вычислительные машины, представленные в виде математических моделей — и задачи, которые они могут решать.</a:t>
            </a:r>
          </a:p>
          <a:p>
            <a:r>
              <a:rPr lang="ru-RU" sz="1200" b="0" i="0" kern="1200" dirty="0" smtClean="0">
                <a:solidFill>
                  <a:schemeClr val="tx1"/>
                </a:solidFill>
                <a:effectLst/>
                <a:latin typeface="+mn-lt"/>
                <a:ea typeface="+mn-ea"/>
                <a:cs typeface="+mn-cs"/>
              </a:rPr>
              <a:t>Теория автоматов наиболее тесно связана с </a:t>
            </a:r>
            <a:r>
              <a:rPr lang="ru-RU" sz="1200" b="0" i="0" u="none" strike="noStrike" kern="1200" dirty="0" smtClean="0">
                <a:solidFill>
                  <a:schemeClr val="tx1"/>
                </a:solidFill>
                <a:effectLst/>
                <a:latin typeface="+mn-lt"/>
                <a:ea typeface="+mn-ea"/>
                <a:cs typeface="+mn-cs"/>
              </a:rPr>
              <a:t>теорией алгоритмов</a:t>
            </a:r>
            <a:r>
              <a:rPr lang="ru-RU" sz="1200" b="0" i="0" kern="1200" dirty="0" smtClean="0">
                <a:solidFill>
                  <a:schemeClr val="tx1"/>
                </a:solidFill>
                <a:effectLst/>
                <a:latin typeface="+mn-lt"/>
                <a:ea typeface="+mn-ea"/>
                <a:cs typeface="+mn-cs"/>
              </a:rPr>
              <a:t>: автомат преобразует дискретную информацию по шагам в дискретные моменты времени и формирует результат по шагам заданного </a:t>
            </a:r>
            <a:r>
              <a:rPr lang="ru-RU" sz="1200" b="0" i="0" u="none" strike="noStrike" kern="1200" dirty="0" smtClean="0">
                <a:solidFill>
                  <a:schemeClr val="tx1"/>
                </a:solidFill>
                <a:effectLst/>
                <a:latin typeface="+mn-lt"/>
                <a:ea typeface="+mn-ea"/>
                <a:cs typeface="+mn-cs"/>
              </a:rPr>
              <a:t>алгоритма</a:t>
            </a:r>
            <a:r>
              <a:rPr lang="ru-RU" sz="1200" b="0" i="0" kern="1200" dirty="0" smtClean="0">
                <a:solidFill>
                  <a:schemeClr val="tx1"/>
                </a:solidFill>
                <a:effectLst/>
                <a:latin typeface="+mn-lt"/>
                <a:ea typeface="+mn-ea"/>
                <a:cs typeface="+mn-cs"/>
              </a:rPr>
              <a:t>.</a:t>
            </a:r>
          </a:p>
          <a:p>
            <a:endParaRPr lang="en-US"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59</a:t>
            </a:fld>
            <a:endParaRPr lang="en-US"/>
          </a:p>
        </p:txBody>
      </p:sp>
    </p:spTree>
    <p:extLst>
      <p:ext uri="{BB962C8B-B14F-4D97-AF65-F5344CB8AC3E}">
        <p14:creationId xmlns:p14="http://schemas.microsoft.com/office/powerpoint/2010/main" val="1509481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Коллекции</a:t>
            </a:r>
            <a:r>
              <a:rPr lang="ru-RU" baseline="0" dirty="0" smtClean="0"/>
              <a:t> обычно не реализуют </a:t>
            </a:r>
            <a:r>
              <a:rPr lang="ru-RU" baseline="0" dirty="0" err="1" smtClean="0"/>
              <a:t>перечислители</a:t>
            </a:r>
            <a:r>
              <a:rPr lang="ru-RU" baseline="0" dirty="0" smtClean="0"/>
              <a:t> (</a:t>
            </a:r>
            <a:r>
              <a:rPr lang="en-US" baseline="0" dirty="0" err="1" smtClean="0"/>
              <a:t>IEnumerator</a:t>
            </a:r>
            <a:r>
              <a:rPr lang="ru-RU" baseline="0" dirty="0" smtClean="0"/>
              <a:t>), вместо этого они представляют </a:t>
            </a:r>
            <a:r>
              <a:rPr lang="ru-RU" baseline="0" dirty="0" err="1" smtClean="0"/>
              <a:t>перечислители</a:t>
            </a:r>
            <a:r>
              <a:rPr lang="ru-RU" baseline="0" dirty="0" smtClean="0"/>
              <a:t> через интерфейс </a:t>
            </a:r>
            <a:r>
              <a:rPr lang="en-US" baseline="0" dirty="0" err="1" smtClean="0"/>
              <a:t>IEnumerable</a:t>
            </a:r>
            <a:r>
              <a:rPr lang="en-US" baseline="0" dirty="0" smtClean="0"/>
              <a:t>.</a:t>
            </a:r>
            <a:endParaRPr lang="en-US"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67</a:t>
            </a:fld>
            <a:endParaRPr lang="en-US"/>
          </a:p>
        </p:txBody>
      </p:sp>
    </p:spTree>
    <p:extLst>
      <p:ext uri="{BB962C8B-B14F-4D97-AF65-F5344CB8AC3E}">
        <p14:creationId xmlns:p14="http://schemas.microsoft.com/office/powerpoint/2010/main" val="2330246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14400" y="685800"/>
            <a:ext cx="5029200" cy="3429000"/>
          </a:xfrm>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performance times are in milliseconds, to perform 50,000 operations</a:t>
            </a:r>
          </a:p>
          <a:p>
            <a:r>
              <a:rPr lang="en-US" sz="1200" b="0" i="0" u="none" strike="noStrike" kern="1200" baseline="0" dirty="0" smtClean="0">
                <a:solidFill>
                  <a:schemeClr val="tx1"/>
                </a:solidFill>
                <a:latin typeface="+mn-lt"/>
                <a:ea typeface="+mn-ea"/>
                <a:cs typeface="+mn-cs"/>
              </a:rPr>
              <a:t>on a dictionary with integer keys and values, on a 1.5 GHz PC. (The differences in</a:t>
            </a:r>
          </a:p>
          <a:p>
            <a:r>
              <a:rPr lang="en-US" sz="1200" b="0" i="0" u="none" strike="noStrike" kern="1200" baseline="0" dirty="0" smtClean="0">
                <a:solidFill>
                  <a:schemeClr val="tx1"/>
                </a:solidFill>
                <a:latin typeface="+mn-lt"/>
                <a:ea typeface="+mn-ea"/>
                <a:cs typeface="+mn-cs"/>
              </a:rPr>
              <a:t>performance between generic and </a:t>
            </a:r>
            <a:r>
              <a:rPr lang="en-US" sz="1200" b="0" i="0" u="none" strike="noStrike" kern="1200" baseline="0" dirty="0" err="1" smtClean="0">
                <a:solidFill>
                  <a:schemeClr val="tx1"/>
                </a:solidFill>
                <a:latin typeface="+mn-lt"/>
                <a:ea typeface="+mn-ea"/>
                <a:cs typeface="+mn-cs"/>
              </a:rPr>
              <a:t>nongeneric</a:t>
            </a:r>
            <a:r>
              <a:rPr lang="en-US" sz="1200" b="0" i="0" u="none" strike="noStrike" kern="1200" baseline="0" dirty="0" smtClean="0">
                <a:solidFill>
                  <a:schemeClr val="tx1"/>
                </a:solidFill>
                <a:latin typeface="+mn-lt"/>
                <a:ea typeface="+mn-ea"/>
                <a:cs typeface="+mn-cs"/>
              </a:rPr>
              <a:t> counterparts using the same underlying</a:t>
            </a:r>
          </a:p>
          <a:p>
            <a:r>
              <a:rPr lang="en-US" sz="1200" b="0" i="0" u="none" strike="noStrike" kern="1200" baseline="0" dirty="0" smtClean="0">
                <a:solidFill>
                  <a:schemeClr val="tx1"/>
                </a:solidFill>
                <a:latin typeface="+mn-lt"/>
                <a:ea typeface="+mn-ea"/>
                <a:cs typeface="+mn-cs"/>
              </a:rPr>
              <a:t>collection structure are due to boxing, and show up only with value-type</a:t>
            </a:r>
          </a:p>
          <a:p>
            <a:r>
              <a:rPr lang="en-US" sz="1200" b="0" i="0" u="none" strike="noStrike" kern="1200" baseline="0" dirty="0" smtClean="0">
                <a:solidFill>
                  <a:schemeClr val="tx1"/>
                </a:solidFill>
                <a:latin typeface="+mn-lt"/>
                <a:ea typeface="+mn-ea"/>
                <a:cs typeface="+mn-cs"/>
              </a:rPr>
              <a:t>elements.)</a:t>
            </a:r>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Big-O notation, retrieval time by key is:</a:t>
            </a:r>
          </a:p>
          <a:p>
            <a:r>
              <a:rPr lang="en-US" sz="1200" b="0" i="0" u="none" strike="noStrike" kern="1200" baseline="0" dirty="0" smtClean="0">
                <a:solidFill>
                  <a:schemeClr val="tx1"/>
                </a:solidFill>
                <a:latin typeface="+mn-lt"/>
                <a:ea typeface="+mn-ea"/>
                <a:cs typeface="+mn-cs"/>
              </a:rPr>
              <a:t>• O(1) for </a:t>
            </a:r>
            <a:r>
              <a:rPr lang="en-US" sz="1200" b="0" i="0" u="none" strike="noStrike" kern="1200" baseline="0" dirty="0" err="1" smtClean="0">
                <a:solidFill>
                  <a:schemeClr val="tx1"/>
                </a:solidFill>
                <a:latin typeface="+mn-lt"/>
                <a:ea typeface="+mn-ea"/>
                <a:cs typeface="+mn-cs"/>
              </a:rPr>
              <a:t>Hashtable</a:t>
            </a:r>
            <a:r>
              <a:rPr lang="en-US" sz="1200" b="0" i="0" u="none" strike="noStrike" kern="1200" baseline="0" dirty="0" smtClean="0">
                <a:solidFill>
                  <a:schemeClr val="tx1"/>
                </a:solidFill>
                <a:latin typeface="+mn-lt"/>
                <a:ea typeface="+mn-ea"/>
                <a:cs typeface="+mn-cs"/>
              </a:rPr>
              <a:t>, Dictionary, and </a:t>
            </a:r>
            <a:r>
              <a:rPr lang="en-US" sz="1200" b="0" i="0" u="none" strike="noStrike" kern="1200" baseline="0" dirty="0" err="1" smtClean="0">
                <a:solidFill>
                  <a:schemeClr val="tx1"/>
                </a:solidFill>
                <a:latin typeface="+mn-lt"/>
                <a:ea typeface="+mn-ea"/>
                <a:cs typeface="+mn-cs"/>
              </a:rPr>
              <a:t>OrderedDictionary</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O(log </a:t>
            </a:r>
            <a:r>
              <a:rPr lang="en-US" sz="1200" b="0" i="1" u="none" strike="noStrike" kern="1200" baseline="0" dirty="0" smtClean="0">
                <a:solidFill>
                  <a:schemeClr val="tx1"/>
                </a:solidFill>
                <a:latin typeface="+mn-lt"/>
                <a:ea typeface="+mn-ea"/>
                <a:cs typeface="+mn-cs"/>
              </a:rPr>
              <a:t>n</a:t>
            </a:r>
            <a:r>
              <a:rPr lang="en-US" sz="1200" b="0" i="0" u="none" strike="noStrike" kern="1200" baseline="0" dirty="0" smtClean="0">
                <a:solidFill>
                  <a:schemeClr val="tx1"/>
                </a:solidFill>
                <a:latin typeface="+mn-lt"/>
                <a:ea typeface="+mn-ea"/>
                <a:cs typeface="+mn-cs"/>
              </a:rPr>
              <a:t>) for </a:t>
            </a:r>
            <a:r>
              <a:rPr lang="en-US" sz="1200" b="0" i="0" u="none" strike="noStrike" kern="1200" baseline="0" dirty="0" err="1" smtClean="0">
                <a:solidFill>
                  <a:schemeClr val="tx1"/>
                </a:solidFill>
                <a:latin typeface="+mn-lt"/>
                <a:ea typeface="+mn-ea"/>
                <a:cs typeface="+mn-cs"/>
              </a:rPr>
              <a:t>SortedDictionary</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SortedList</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O(</a:t>
            </a:r>
            <a:r>
              <a:rPr lang="en-US" sz="1200" b="0" i="1" u="none" strike="noStrike" kern="1200" baseline="0" dirty="0" smtClean="0">
                <a:solidFill>
                  <a:schemeClr val="tx1"/>
                </a:solidFill>
                <a:latin typeface="+mn-lt"/>
                <a:ea typeface="+mn-ea"/>
                <a:cs typeface="+mn-cs"/>
              </a:rPr>
              <a:t>n</a:t>
            </a:r>
            <a:r>
              <a:rPr lang="en-US" sz="1200" b="0" i="0" u="none" strike="noStrike" kern="1200" baseline="0" dirty="0" smtClean="0">
                <a:solidFill>
                  <a:schemeClr val="tx1"/>
                </a:solidFill>
                <a:latin typeface="+mn-lt"/>
                <a:ea typeface="+mn-ea"/>
                <a:cs typeface="+mn-cs"/>
              </a:rPr>
              <a:t>) for </a:t>
            </a:r>
            <a:r>
              <a:rPr lang="en-US" sz="1200" b="0" i="0" u="none" strike="noStrike" kern="1200" baseline="0" dirty="0" err="1" smtClean="0">
                <a:solidFill>
                  <a:schemeClr val="tx1"/>
                </a:solidFill>
                <a:latin typeface="+mn-lt"/>
                <a:ea typeface="+mn-ea"/>
                <a:cs typeface="+mn-cs"/>
              </a:rPr>
              <a:t>ListDictionary</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nondictionary</a:t>
            </a:r>
            <a:r>
              <a:rPr lang="en-US" sz="1200" b="0" i="0" u="none" strike="noStrike" kern="1200" baseline="0" dirty="0" smtClean="0">
                <a:solidFill>
                  <a:schemeClr val="tx1"/>
                </a:solidFill>
                <a:latin typeface="+mn-lt"/>
                <a:ea typeface="+mn-ea"/>
                <a:cs typeface="+mn-cs"/>
              </a:rPr>
              <a:t> types such as List&lt;T&gt;)</a:t>
            </a:r>
          </a:p>
          <a:p>
            <a:r>
              <a:rPr lang="en-US" sz="1200" b="0" i="0" u="none" strike="noStrike" kern="1200" baseline="0" dirty="0" smtClean="0">
                <a:solidFill>
                  <a:schemeClr val="tx1"/>
                </a:solidFill>
                <a:latin typeface="+mn-lt"/>
                <a:ea typeface="+mn-ea"/>
                <a:cs typeface="+mn-cs"/>
              </a:rPr>
              <a:t>where </a:t>
            </a:r>
            <a:r>
              <a:rPr lang="en-US" sz="1200" b="0" i="1" u="none" strike="noStrike" kern="1200" baseline="0" dirty="0" smtClean="0">
                <a:solidFill>
                  <a:schemeClr val="tx1"/>
                </a:solidFill>
                <a:latin typeface="+mn-lt"/>
                <a:ea typeface="+mn-ea"/>
                <a:cs typeface="+mn-cs"/>
              </a:rPr>
              <a:t>n </a:t>
            </a:r>
            <a:r>
              <a:rPr lang="en-US" sz="1200" b="0" i="0" u="none" strike="noStrike" kern="1200" baseline="0" dirty="0" smtClean="0">
                <a:solidFill>
                  <a:schemeClr val="tx1"/>
                </a:solidFill>
                <a:latin typeface="+mn-lt"/>
                <a:ea typeface="+mn-ea"/>
                <a:cs typeface="+mn-cs"/>
              </a:rPr>
              <a:t>is the number of elements in the collection</a:t>
            </a:r>
            <a:endParaRPr lang="en-US"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80</a:t>
            </a:fld>
            <a:endParaRPr lang="en-US"/>
          </a:p>
        </p:txBody>
      </p:sp>
    </p:spTree>
    <p:extLst>
      <p:ext uri="{BB962C8B-B14F-4D97-AF65-F5344CB8AC3E}">
        <p14:creationId xmlns:p14="http://schemas.microsoft.com/office/powerpoint/2010/main" val="3577053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14400" y="685800"/>
            <a:ext cx="5029200" cy="3429000"/>
          </a:xfrm>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81</a:t>
            </a:fld>
            <a:endParaRPr lang="en-US"/>
          </a:p>
        </p:txBody>
      </p:sp>
    </p:spTree>
    <p:extLst>
      <p:ext uri="{BB962C8B-B14F-4D97-AF65-F5344CB8AC3E}">
        <p14:creationId xmlns:p14="http://schemas.microsoft.com/office/powerpoint/2010/main" val="3577053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14400" y="685800"/>
            <a:ext cx="5029200" cy="3429000"/>
          </a:xfrm>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82</a:t>
            </a:fld>
            <a:endParaRPr lang="en-US"/>
          </a:p>
        </p:txBody>
      </p:sp>
    </p:spTree>
    <p:extLst>
      <p:ext uri="{BB962C8B-B14F-4D97-AF65-F5344CB8AC3E}">
        <p14:creationId xmlns:p14="http://schemas.microsoft.com/office/powerpoint/2010/main" val="3577053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14400" y="685800"/>
            <a:ext cx="5029200" cy="3429000"/>
          </a:xfrm>
        </p:spPr>
      </p:sp>
      <p:sp>
        <p:nvSpPr>
          <p:cNvPr id="3" name="Заметки 2"/>
          <p:cNvSpPr>
            <a:spLocks noGrp="1"/>
          </p:cNvSpPr>
          <p:nvPr>
            <p:ph type="body" idx="1"/>
          </p:nvPr>
        </p:nvSpPr>
        <p:spPr/>
        <p:txBody>
          <a:bodyPr/>
          <a:lstStyle/>
          <a:p>
            <a:r>
              <a:rPr lang="ru-RU" dirty="0" smtClean="0"/>
              <a:t>Лежащая</a:t>
            </a:r>
            <a:r>
              <a:rPr lang="ru-RU" baseline="0" dirty="0" smtClean="0"/>
              <a:t> в основе хеш-таблица преобразует ключ каждого элемента в целочисленный код – </a:t>
            </a:r>
            <a:r>
              <a:rPr lang="ru-RU" baseline="0" dirty="0" err="1" smtClean="0"/>
              <a:t>хеш</a:t>
            </a:r>
            <a:r>
              <a:rPr lang="ru-RU" baseline="0" dirty="0" smtClean="0"/>
              <a:t>-код – </a:t>
            </a:r>
            <a:r>
              <a:rPr lang="ru-RU" baseline="0" dirty="0" err="1" smtClean="0"/>
              <a:t>псевдоуникальное</a:t>
            </a:r>
            <a:r>
              <a:rPr lang="ru-RU" baseline="0" dirty="0" smtClean="0"/>
              <a:t> значение – затем применяется алгоритм для предобразования </a:t>
            </a:r>
            <a:r>
              <a:rPr lang="ru-RU" baseline="0" dirty="0" err="1" smtClean="0"/>
              <a:t>хеш</a:t>
            </a:r>
            <a:r>
              <a:rPr lang="ru-RU" baseline="0" dirty="0" smtClean="0"/>
              <a:t>-кода в </a:t>
            </a:r>
            <a:r>
              <a:rPr lang="ru-RU" baseline="0" dirty="0" err="1" smtClean="0"/>
              <a:t>хеш</a:t>
            </a:r>
            <a:r>
              <a:rPr lang="ru-RU" baseline="0" dirty="0" smtClean="0"/>
              <a:t>-ключ. Этот </a:t>
            </a:r>
            <a:r>
              <a:rPr lang="ru-RU" baseline="0" dirty="0" err="1" smtClean="0"/>
              <a:t>хеш</a:t>
            </a:r>
            <a:r>
              <a:rPr lang="ru-RU" baseline="0" dirty="0" smtClean="0"/>
              <a:t>-ключ применяется внутренне для определения, к какому сегменту записей он относится. Если </a:t>
            </a:r>
            <a:r>
              <a:rPr lang="ru-RU" baseline="0" dirty="0" err="1" smtClean="0"/>
              <a:t>егмент</a:t>
            </a:r>
            <a:r>
              <a:rPr lang="ru-RU" baseline="0" dirty="0" smtClean="0"/>
              <a:t> содержит более одного значения в нем осуществляется линейный поиск. Хорошая хеш-функция не </a:t>
            </a:r>
            <a:r>
              <a:rPr lang="ru-RU" baseline="0" dirty="0" err="1" smtClean="0"/>
              <a:t>стрмится</a:t>
            </a:r>
            <a:r>
              <a:rPr lang="ru-RU" baseline="0" dirty="0" smtClean="0"/>
              <a:t> вернуть уникальное значение, а старается вернуть </a:t>
            </a:r>
            <a:r>
              <a:rPr lang="ru-RU" baseline="0" dirty="0" err="1" smtClean="0"/>
              <a:t>хеш</a:t>
            </a:r>
            <a:r>
              <a:rPr lang="ru-RU" baseline="0" dirty="0" smtClean="0"/>
              <a:t>-коды, которые равномерно распределены в пространстве 32-битных целых чисел. Это позволяет избежать сценария с получением нескольких крупных (неэффективных) сегментов.</a:t>
            </a:r>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83</a:t>
            </a:fld>
            <a:endParaRPr lang="en-US"/>
          </a:p>
        </p:txBody>
      </p:sp>
    </p:spTree>
    <p:extLst>
      <p:ext uri="{BB962C8B-B14F-4D97-AF65-F5344CB8AC3E}">
        <p14:creationId xmlns:p14="http://schemas.microsoft.com/office/powerpoint/2010/main" val="3577053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100</a:t>
            </a:fld>
            <a:endParaRPr lang="en-US"/>
          </a:p>
        </p:txBody>
      </p:sp>
    </p:spTree>
    <p:extLst>
      <p:ext uri="{BB962C8B-B14F-4D97-AF65-F5344CB8AC3E}">
        <p14:creationId xmlns:p14="http://schemas.microsoft.com/office/powerpoint/2010/main" val="722308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106</a:t>
            </a:fld>
            <a:endParaRPr lang="en-US"/>
          </a:p>
        </p:txBody>
      </p:sp>
    </p:spTree>
    <p:extLst>
      <p:ext uri="{BB962C8B-B14F-4D97-AF65-F5344CB8AC3E}">
        <p14:creationId xmlns:p14="http://schemas.microsoft.com/office/powerpoint/2010/main" val="3662284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107</a:t>
            </a:fld>
            <a:endParaRPr lang="en-US"/>
          </a:p>
        </p:txBody>
      </p:sp>
    </p:spTree>
    <p:extLst>
      <p:ext uri="{BB962C8B-B14F-4D97-AF65-F5344CB8AC3E}">
        <p14:creationId xmlns:p14="http://schemas.microsoft.com/office/powerpoint/2010/main" val="3662284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http://www.cyberguru.ru/microsoft-net/net-framework/dotnet-structures-analysis2-page5.html</a:t>
            </a:r>
          </a:p>
          <a:p>
            <a:r>
              <a:rPr lang="ru-RU" sz="1200" b="0" i="0" kern="1200" dirty="0" smtClean="0">
                <a:solidFill>
                  <a:schemeClr val="tx1"/>
                </a:solidFill>
                <a:effectLst/>
                <a:latin typeface="+mn-lt"/>
                <a:ea typeface="+mn-ea"/>
                <a:cs typeface="+mn-cs"/>
              </a:rPr>
              <a:t>10</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9 (миллиард) различных номеров социального страхования</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компании, в которой работает 1000 сотрудников, лишь 0,0001% массива будет фактически использовано</a:t>
            </a:r>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110</a:t>
            </a:fld>
            <a:endParaRPr lang="en-US"/>
          </a:p>
        </p:txBody>
      </p:sp>
    </p:spTree>
    <p:extLst>
      <p:ext uri="{BB962C8B-B14F-4D97-AF65-F5344CB8AC3E}">
        <p14:creationId xmlns:p14="http://schemas.microsoft.com/office/powerpoint/2010/main" val="3561680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sz="1200" kern="1200" dirty="0" smtClean="0">
                <a:solidFill>
                  <a:schemeClr val="tx1"/>
                </a:solidFill>
                <a:effectLst/>
                <a:latin typeface="+mn-lt"/>
                <a:ea typeface="+mn-ea"/>
                <a:cs typeface="+mn-cs"/>
              </a:rPr>
              <a:t>В качестве </a:t>
            </a:r>
            <a:r>
              <a:rPr lang="ru-RU" sz="1200" kern="1200" dirty="0" err="1" smtClean="0">
                <a:solidFill>
                  <a:schemeClr val="tx1"/>
                </a:solidFill>
                <a:effectLst/>
                <a:latin typeface="+mn-lt"/>
                <a:ea typeface="+mn-ea"/>
                <a:cs typeface="+mn-cs"/>
              </a:rPr>
              <a:t>дополнительнои</a:t>
            </a:r>
            <a:r>
              <a:rPr lang="ru-RU" sz="1200" kern="1200" dirty="0" smtClean="0">
                <a:solidFill>
                  <a:schemeClr val="tx1"/>
                </a:solidFill>
                <a:effectLst/>
                <a:latin typeface="+mn-lt"/>
                <a:ea typeface="+mn-ea"/>
                <a:cs typeface="+mn-cs"/>
              </a:rPr>
              <a:t>̆ сложности, типы могут быть открытыми (</a:t>
            </a:r>
            <a:r>
              <a:rPr lang="ru-RU" sz="1200" kern="1200" dirty="0" err="1" smtClean="0">
                <a:solidFill>
                  <a:schemeClr val="tx1"/>
                </a:solidFill>
                <a:effectLst/>
                <a:latin typeface="+mn-lt"/>
                <a:ea typeface="+mn-ea"/>
                <a:cs typeface="+mn-cs"/>
              </a:rPr>
              <a:t>ореп</a:t>
            </a:r>
            <a:r>
              <a:rPr lang="ru-RU" sz="1200" kern="1200" dirty="0" smtClean="0">
                <a:solidFill>
                  <a:schemeClr val="tx1"/>
                </a:solidFill>
                <a:effectLst/>
                <a:latin typeface="+mn-lt"/>
                <a:ea typeface="+mn-ea"/>
                <a:cs typeface="+mn-cs"/>
              </a:rPr>
              <a:t>) или закрытым</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closed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Открытыи</a:t>
            </a:r>
            <a:r>
              <a:rPr lang="ru-RU" sz="1200" kern="1200" dirty="0" smtClean="0">
                <a:solidFill>
                  <a:schemeClr val="tx1"/>
                </a:solidFill>
                <a:effectLst/>
                <a:latin typeface="+mn-lt"/>
                <a:ea typeface="+mn-ea"/>
                <a:cs typeface="+mn-cs"/>
              </a:rPr>
              <a:t>̆ тип - это </a:t>
            </a:r>
            <a:r>
              <a:rPr lang="ru-RU" sz="1200" kern="1200" dirty="0" err="1" smtClean="0">
                <a:solidFill>
                  <a:schemeClr val="tx1"/>
                </a:solidFill>
                <a:effectLst/>
                <a:latin typeface="+mn-lt"/>
                <a:ea typeface="+mn-ea"/>
                <a:cs typeface="+mn-cs"/>
              </a:rPr>
              <a:t>такои</a:t>
            </a:r>
            <a:r>
              <a:rPr lang="ru-RU" sz="1200" kern="1200" dirty="0" smtClean="0">
                <a:solidFill>
                  <a:schemeClr val="tx1"/>
                </a:solidFill>
                <a:effectLst/>
                <a:latin typeface="+mn-lt"/>
                <a:ea typeface="+mn-ea"/>
                <a:cs typeface="+mn-cs"/>
              </a:rPr>
              <a:t>̆ тип,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по-прежнему содержит ка- кой-то параметр типа (например. как один из аргументов типов </a:t>
            </a:r>
            <a:r>
              <a:rPr lang="ru-RU" sz="1200" kern="1200" dirty="0" err="1" smtClean="0">
                <a:solidFill>
                  <a:schemeClr val="tx1"/>
                </a:solidFill>
                <a:effectLst/>
                <a:latin typeface="+mn-lt"/>
                <a:ea typeface="+mn-ea"/>
                <a:cs typeface="+mn-cs"/>
              </a:rPr>
              <a:t>шпт</a:t>
            </a:r>
            <a:r>
              <a:rPr lang="ru-RU" sz="1200" kern="1200" dirty="0" smtClean="0">
                <a:solidFill>
                  <a:schemeClr val="tx1"/>
                </a:solidFill>
                <a:effectLst/>
                <a:latin typeface="+mn-lt"/>
                <a:ea typeface="+mn-ea"/>
                <a:cs typeface="+mn-cs"/>
              </a:rPr>
              <a:t> как тип элементов массива), а </a:t>
            </a:r>
            <a:r>
              <a:rPr lang="ru-RU" sz="1200" kern="1200" dirty="0" err="1" smtClean="0">
                <a:solidFill>
                  <a:schemeClr val="tx1"/>
                </a:solidFill>
                <a:effectLst/>
                <a:latin typeface="+mn-lt"/>
                <a:ea typeface="+mn-ea"/>
                <a:cs typeface="+mn-cs"/>
              </a:rPr>
              <a:t>закрытыи</a:t>
            </a:r>
            <a:r>
              <a:rPr lang="ru-RU" sz="1200" kern="1200" dirty="0" smtClean="0">
                <a:solidFill>
                  <a:schemeClr val="tx1"/>
                </a:solidFill>
                <a:effectLst/>
                <a:latin typeface="+mn-lt"/>
                <a:ea typeface="+mn-ea"/>
                <a:cs typeface="+mn-cs"/>
              </a:rPr>
              <a:t>̆ тип представляет </a:t>
            </a:r>
            <a:r>
              <a:rPr lang="ru-RU" sz="1200" kern="1200" dirty="0" err="1" smtClean="0">
                <a:solidFill>
                  <a:schemeClr val="tx1"/>
                </a:solidFill>
                <a:effectLst/>
                <a:latin typeface="+mn-lt"/>
                <a:ea typeface="+mn-ea"/>
                <a:cs typeface="+mn-cs"/>
              </a:rPr>
              <a:t>собои</a:t>
            </a:r>
            <a:r>
              <a:rPr lang="ru-RU" sz="1200" kern="1200" dirty="0" smtClean="0">
                <a:solidFill>
                  <a:schemeClr val="tx1"/>
                </a:solidFill>
                <a:effectLst/>
                <a:latin typeface="+mn-lt"/>
                <a:ea typeface="+mn-ea"/>
                <a:cs typeface="+mn-cs"/>
              </a:rPr>
              <a:t>̆ тип, не </a:t>
            </a:r>
            <a:r>
              <a:rPr lang="ru-RU" sz="1200" kern="1200" dirty="0" err="1" smtClean="0">
                <a:solidFill>
                  <a:schemeClr val="tx1"/>
                </a:solidFill>
                <a:effectLst/>
                <a:latin typeface="+mn-lt"/>
                <a:ea typeface="+mn-ea"/>
                <a:cs typeface="+mn-cs"/>
              </a:rPr>
              <a:t>являющийся</a:t>
            </a:r>
            <a:r>
              <a:rPr lang="ru-RU" sz="1200" kern="1200" dirty="0" smtClean="0">
                <a:solidFill>
                  <a:schemeClr val="tx1"/>
                </a:solidFill>
                <a:effectLst/>
                <a:latin typeface="+mn-lt"/>
                <a:ea typeface="+mn-ea"/>
                <a:cs typeface="+mn-cs"/>
              </a:rPr>
              <a:t> открытым, т.е. </a:t>
            </a:r>
            <a:r>
              <a:rPr lang="ru-RU" sz="1200" kern="1200" dirty="0" err="1" smtClean="0">
                <a:solidFill>
                  <a:schemeClr val="tx1"/>
                </a:solidFill>
                <a:effectLst/>
                <a:latin typeface="+mn-lt"/>
                <a:ea typeface="+mn-ea"/>
                <a:cs typeface="+mn-cs"/>
              </a:rPr>
              <a:t>каж</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дъпі</a:t>
            </a:r>
            <a:r>
              <a:rPr lang="ru-RU" sz="1200" kern="1200" dirty="0" smtClean="0">
                <a:solidFill>
                  <a:schemeClr val="tx1"/>
                </a:solidFill>
                <a:effectLst/>
                <a:latin typeface="+mn-lt"/>
                <a:ea typeface="+mn-ea"/>
                <a:cs typeface="+mn-cs"/>
              </a:rPr>
              <a:t>̈ аспект типа точно известен. В </a:t>
            </a:r>
            <a:r>
              <a:rPr lang="ru-RU" sz="1200" kern="1200" dirty="0" err="1" smtClean="0">
                <a:solidFill>
                  <a:schemeClr val="tx1"/>
                </a:solidFill>
                <a:effectLst/>
                <a:latin typeface="+mn-lt"/>
                <a:ea typeface="+mn-ea"/>
                <a:cs typeface="+mn-cs"/>
              </a:rPr>
              <a:t>действитетп,ности</a:t>
            </a:r>
            <a:r>
              <a:rPr lang="ru-RU" sz="1200" kern="1200" dirty="0" smtClean="0">
                <a:solidFill>
                  <a:schemeClr val="tx1"/>
                </a:solidFill>
                <a:effectLst/>
                <a:latin typeface="+mn-lt"/>
                <a:ea typeface="+mn-ea"/>
                <a:cs typeface="+mn-cs"/>
              </a:rPr>
              <a:t> весь код выполняется в контексте закрытого </a:t>
            </a:r>
            <a:r>
              <a:rPr lang="ru-RU" sz="1200" kern="1200" dirty="0" err="1" smtClean="0">
                <a:solidFill>
                  <a:schemeClr val="tx1"/>
                </a:solidFill>
                <a:effectLst/>
                <a:latin typeface="+mn-lt"/>
                <a:ea typeface="+mn-ea"/>
                <a:cs typeface="+mn-cs"/>
              </a:rPr>
              <a:t>сконструированиого</a:t>
            </a:r>
            <a:r>
              <a:rPr lang="ru-RU" sz="1200" kern="1200" dirty="0" smtClean="0">
                <a:solidFill>
                  <a:schemeClr val="tx1"/>
                </a:solidFill>
                <a:effectLst/>
                <a:latin typeface="+mn-lt"/>
                <a:ea typeface="+mn-ea"/>
                <a:cs typeface="+mn-cs"/>
              </a:rPr>
              <a:t> типа. </a:t>
            </a:r>
            <a:endParaRPr lang="ru-RU"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a:t>
            </a:fld>
            <a:endParaRPr lang="en-US"/>
          </a:p>
        </p:txBody>
      </p:sp>
    </p:spTree>
    <p:extLst>
      <p:ext uri="{BB962C8B-B14F-4D97-AF65-F5344CB8AC3E}">
        <p14:creationId xmlns:p14="http://schemas.microsoft.com/office/powerpoint/2010/main" val="4293639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Массив, использующий хеширование для сжатия своего пространства индексов называется хеш-таблицей (</a:t>
            </a:r>
            <a:r>
              <a:rPr lang="ru-RU" sz="1200" b="0" i="0" kern="1200" dirty="0" err="1" smtClean="0">
                <a:solidFill>
                  <a:schemeClr val="tx1"/>
                </a:solidFill>
                <a:effectLst/>
                <a:latin typeface="+mn-lt"/>
                <a:ea typeface="+mn-ea"/>
                <a:cs typeface="+mn-cs"/>
              </a:rPr>
              <a:t>hash</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table</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Хеш-функция - это функция, осуществляющая процесс хеширования. Для номера социального страхования наша хеш-функция, H, может быть описана следующим образом:</a:t>
            </a:r>
            <a:r>
              <a:rPr lang="en-US" sz="1200" b="0" i="0" kern="1200" dirty="0" smtClean="0">
                <a:solidFill>
                  <a:schemeClr val="tx1"/>
                </a:solidFill>
                <a:effectLst/>
                <a:latin typeface="+mn-lt"/>
                <a:ea typeface="+mn-ea"/>
                <a:cs typeface="+mn-cs"/>
              </a:rPr>
              <a:t>H</a:t>
            </a:r>
            <a:r>
              <a:rPr lang="ru-RU" dirty="0" smtClean="0"/>
              <a:t>(x) = последние 4 цифры числа x</a:t>
            </a:r>
            <a:endParaRPr lang="en-US" dirty="0" smtClean="0"/>
          </a:p>
          <a:p>
            <a:r>
              <a:rPr lang="ru-RU" sz="1200" b="0" i="0" kern="1200" dirty="0" smtClean="0">
                <a:solidFill>
                  <a:schemeClr val="tx1"/>
                </a:solidFill>
                <a:effectLst/>
                <a:latin typeface="+mn-lt"/>
                <a:ea typeface="+mn-ea"/>
                <a:cs typeface="+mn-cs"/>
              </a:rPr>
              <a:t>В математических терминах, H осуществляет отображение (</a:t>
            </a:r>
            <a:r>
              <a:rPr lang="ru-RU" sz="1200" b="0" i="0" kern="1200" dirty="0" err="1" smtClean="0">
                <a:solidFill>
                  <a:schemeClr val="tx1"/>
                </a:solidFill>
                <a:effectLst/>
                <a:latin typeface="+mn-lt"/>
                <a:ea typeface="+mn-ea"/>
                <a:cs typeface="+mn-cs"/>
              </a:rPr>
              <a:t>maps</a:t>
            </a:r>
            <a:r>
              <a:rPr lang="ru-RU" sz="1200" b="0" i="0" kern="1200" dirty="0" smtClean="0">
                <a:solidFill>
                  <a:schemeClr val="tx1"/>
                </a:solidFill>
                <a:effectLst/>
                <a:latin typeface="+mn-lt"/>
                <a:ea typeface="+mn-ea"/>
                <a:cs typeface="+mn-cs"/>
              </a:rPr>
              <a:t>) множества 9-значных номеров социального страхования на множество 4-значных чисел, как показано на рис. 9.</a:t>
            </a:r>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111</a:t>
            </a:fld>
            <a:endParaRPr lang="en-US"/>
          </a:p>
        </p:txBody>
      </p:sp>
    </p:spTree>
    <p:extLst>
      <p:ext uri="{BB962C8B-B14F-4D97-AF65-F5344CB8AC3E}">
        <p14:creationId xmlns:p14="http://schemas.microsoft.com/office/powerpoint/2010/main" val="9087891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Иллюстрация действия хеш-функции</a:t>
            </a:r>
            <a:endParaRPr lang="en-US" sz="1200" b="1"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Рисунок 9 демонстрирует, помимо прочего, явления, присущие всем хеш-функциям, называемые коллизиями (</a:t>
            </a:r>
            <a:r>
              <a:rPr lang="ru-RU" sz="1200" b="0" i="0" kern="1200" dirty="0" err="1" smtClean="0">
                <a:solidFill>
                  <a:schemeClr val="tx1"/>
                </a:solidFill>
                <a:effectLst/>
                <a:latin typeface="+mn-lt"/>
                <a:ea typeface="+mn-ea"/>
                <a:cs typeface="+mn-cs"/>
              </a:rPr>
              <a:t>collisions</a:t>
            </a:r>
            <a:r>
              <a:rPr lang="ru-RU" sz="1200" b="0" i="0" kern="1200" dirty="0" smtClean="0">
                <a:solidFill>
                  <a:schemeClr val="tx1"/>
                </a:solidFill>
                <a:effectLst/>
                <a:latin typeface="+mn-lt"/>
                <a:ea typeface="+mn-ea"/>
                <a:cs typeface="+mn-cs"/>
              </a:rPr>
              <a:t>). Коллизия - это явление, когда хеш-функция отображает 2 разных элемента из более широкого множества в один и тот же элемент более узкого множества.</a:t>
            </a:r>
            <a:endParaRPr lang="en-US"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Математическое примечание </a:t>
            </a:r>
            <a:r>
              <a:rPr lang="ru-RU" sz="1200" b="0" i="0" kern="1200" dirty="0" smtClean="0">
                <a:solidFill>
                  <a:schemeClr val="tx1"/>
                </a:solidFill>
                <a:effectLst/>
                <a:latin typeface="+mn-lt"/>
                <a:ea typeface="+mn-ea"/>
                <a:cs typeface="+mn-cs"/>
              </a:rPr>
              <a:t>Хеш-функция в более строгих математических терминах может быть определена как функция f : A -&gt; B (А и B - конечные множества). Поскольку мы имеем, что |A| &gt; |B|, то очевидно, что f не является взаимно-однозначной функцией. Следовательно, будут иметь место коллизии.</a:t>
            </a:r>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112</a:t>
            </a:fld>
            <a:endParaRPr lang="en-US"/>
          </a:p>
        </p:txBody>
      </p:sp>
    </p:spTree>
    <p:extLst>
      <p:ext uri="{BB962C8B-B14F-4D97-AF65-F5344CB8AC3E}">
        <p14:creationId xmlns:p14="http://schemas.microsoft.com/office/powerpoint/2010/main" val="95921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dirty="0" smtClean="0"/>
              <a:t>H(key) = [</a:t>
            </a:r>
            <a:r>
              <a:rPr lang="en-US" dirty="0" err="1" smtClean="0"/>
              <a:t>GetHash</a:t>
            </a:r>
            <a:r>
              <a:rPr lang="en-US" dirty="0" smtClean="0"/>
              <a:t>(key) + 1 + (((</a:t>
            </a:r>
            <a:r>
              <a:rPr lang="en-US" dirty="0" err="1" smtClean="0"/>
              <a:t>GetHash</a:t>
            </a:r>
            <a:r>
              <a:rPr lang="en-US" dirty="0" smtClean="0"/>
              <a:t>(key) &gt;&gt; 5) + 1) % (</a:t>
            </a:r>
            <a:r>
              <a:rPr lang="en-US" dirty="0" err="1" smtClean="0"/>
              <a:t>hashsize</a:t>
            </a:r>
            <a:r>
              <a:rPr lang="en-US" dirty="0" smtClean="0"/>
              <a:t> - 1))] % </a:t>
            </a:r>
            <a:r>
              <a:rPr lang="en-US" dirty="0" err="1" smtClean="0"/>
              <a:t>hashsize</a:t>
            </a:r>
            <a:endParaRPr lang="en-US" dirty="0" smtClean="0"/>
          </a:p>
          <a:p>
            <a:r>
              <a:rPr lang="ru-RU" sz="1200" b="0" i="0" kern="1200" dirty="0" err="1" smtClean="0">
                <a:solidFill>
                  <a:schemeClr val="tx1"/>
                </a:solidFill>
                <a:effectLst/>
                <a:latin typeface="+mn-lt"/>
                <a:ea typeface="+mn-ea"/>
                <a:cs typeface="+mn-cs"/>
              </a:rPr>
              <a:t>Эдесь</a:t>
            </a:r>
            <a:r>
              <a:rPr lang="ru-RU" sz="1200" b="0"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GetHash</a:t>
            </a:r>
            <a:r>
              <a:rPr lang="ru-RU" sz="1200" b="1" i="0" kern="1200" dirty="0" smtClean="0">
                <a:solidFill>
                  <a:schemeClr val="tx1"/>
                </a:solidFill>
                <a:effectLst/>
                <a:latin typeface="+mn-lt"/>
                <a:ea typeface="+mn-ea"/>
                <a:cs typeface="+mn-cs"/>
              </a:rPr>
              <a:t>(</a:t>
            </a:r>
            <a:r>
              <a:rPr lang="ru-RU" sz="1200" b="1" i="0" kern="1200" dirty="0" err="1" smtClean="0">
                <a:solidFill>
                  <a:schemeClr val="tx1"/>
                </a:solidFill>
                <a:effectLst/>
                <a:latin typeface="+mn-lt"/>
                <a:ea typeface="+mn-ea"/>
                <a:cs typeface="+mn-cs"/>
              </a:rPr>
              <a:t>key</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 это по умолчанию значение, возвращаемое при вызове метода </a:t>
            </a:r>
            <a:r>
              <a:rPr lang="ru-RU" sz="1200" b="1" i="0" kern="1200" dirty="0" err="1" smtClean="0">
                <a:solidFill>
                  <a:schemeClr val="tx1"/>
                </a:solidFill>
                <a:effectLst/>
                <a:latin typeface="+mn-lt"/>
                <a:ea typeface="+mn-ea"/>
                <a:cs typeface="+mn-cs"/>
              </a:rPr>
              <a:t>GetHashCode</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объекта </a:t>
            </a:r>
            <a:r>
              <a:rPr lang="ru-RU" sz="1200" b="0" i="0" kern="1200" dirty="0" err="1"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 ( вы можете определить собственную функцию </a:t>
            </a:r>
            <a:r>
              <a:rPr lang="ru-RU" sz="1200" b="1" i="0" kern="1200" dirty="0" err="1" smtClean="0">
                <a:solidFill>
                  <a:schemeClr val="tx1"/>
                </a:solidFill>
                <a:effectLst/>
                <a:latin typeface="+mn-lt"/>
                <a:ea typeface="+mn-ea"/>
                <a:cs typeface="+mn-cs"/>
              </a:rPr>
              <a:t>GetHash</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GetHash</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 &gt;&gt; 5 вычисляет </a:t>
            </a:r>
            <a:r>
              <a:rPr lang="ru-RU" sz="1200" b="0" i="0" kern="1200" dirty="0" err="1" smtClean="0">
                <a:solidFill>
                  <a:schemeClr val="tx1"/>
                </a:solidFill>
                <a:effectLst/>
                <a:latin typeface="+mn-lt"/>
                <a:ea typeface="+mn-ea"/>
                <a:cs typeface="+mn-cs"/>
              </a:rPr>
              <a:t>хэш</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 после чего выполняет побитовый сдвиг вправо на 5 бит, что равносильно делению результата хеширования на 32. Как уже обсуждалось ранее в этой статье, оператор % служит для нахождения остатка от деления одного числа на другое. </a:t>
            </a:r>
            <a:r>
              <a:rPr lang="ru-RU" sz="1200" b="0" i="0" kern="1200" dirty="0" err="1" smtClean="0">
                <a:solidFill>
                  <a:schemeClr val="tx1"/>
                </a:solidFill>
                <a:effectLst/>
                <a:latin typeface="+mn-lt"/>
                <a:ea typeface="+mn-ea"/>
                <a:cs typeface="+mn-cs"/>
              </a:rPr>
              <a:t>hashsize</a:t>
            </a:r>
            <a:r>
              <a:rPr lang="ru-RU" sz="1200" b="0" i="0" kern="1200" dirty="0" smtClean="0">
                <a:solidFill>
                  <a:schemeClr val="tx1"/>
                </a:solidFill>
                <a:effectLst/>
                <a:latin typeface="+mn-lt"/>
                <a:ea typeface="+mn-ea"/>
                <a:cs typeface="+mn-cs"/>
              </a:rPr>
              <a:t> - это общее число всех ячеек в хеш-таблице. (Вспомним, что x % y возвращает остаток от деления x на y и что этот остаток лежит в диапазоне от 0 до y - 1.) Благодаря операциям взятия модуля конечный результат функции H(</a:t>
            </a:r>
            <a:r>
              <a:rPr lang="ru-RU" sz="1200" b="0" i="0" kern="1200" dirty="0" err="1"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 всегда будет от 0 до </a:t>
            </a:r>
            <a:r>
              <a:rPr lang="ru-RU" sz="1200" b="0" i="0" kern="1200" dirty="0" err="1" smtClean="0">
                <a:solidFill>
                  <a:schemeClr val="tx1"/>
                </a:solidFill>
                <a:effectLst/>
                <a:latin typeface="+mn-lt"/>
                <a:ea typeface="+mn-ea"/>
                <a:cs typeface="+mn-cs"/>
              </a:rPr>
              <a:t>hashsize</a:t>
            </a:r>
            <a:r>
              <a:rPr lang="ru-RU" sz="1200" b="0" i="0" kern="1200" dirty="0" smtClean="0">
                <a:solidFill>
                  <a:schemeClr val="tx1"/>
                </a:solidFill>
                <a:effectLst/>
                <a:latin typeface="+mn-lt"/>
                <a:ea typeface="+mn-ea"/>
                <a:cs typeface="+mn-cs"/>
              </a:rPr>
              <a:t> - 1. А поскольку </a:t>
            </a:r>
            <a:r>
              <a:rPr lang="ru-RU" sz="1200" b="0" i="0" kern="1200" dirty="0" err="1" smtClean="0">
                <a:solidFill>
                  <a:schemeClr val="tx1"/>
                </a:solidFill>
                <a:effectLst/>
                <a:latin typeface="+mn-lt"/>
                <a:ea typeface="+mn-ea"/>
                <a:cs typeface="+mn-cs"/>
              </a:rPr>
              <a:t>hashsize</a:t>
            </a:r>
            <a:r>
              <a:rPr lang="ru-RU" sz="1200" b="0" i="0" kern="1200" dirty="0" smtClean="0">
                <a:solidFill>
                  <a:schemeClr val="tx1"/>
                </a:solidFill>
                <a:effectLst/>
                <a:latin typeface="+mn-lt"/>
                <a:ea typeface="+mn-ea"/>
                <a:cs typeface="+mn-cs"/>
              </a:rPr>
              <a:t> - это число всех ячеек в хеш-таблице, то результат, выданный хеш-функцией, будет всегда лежать в допустимых пределах.</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Вспомним, что при вставке или удалении элемента из хеш-таблицы может возникнуть коллизия. При вставке элемента необходимо найти пустую ячейку; а при выборке элемента, его фактическое местоположение должно быть найдено, если его нет в ожидаемой позиции. Ранее мы кратко рассмотрели </a:t>
            </a:r>
            <a:r>
              <a:rPr lang="ru-RU" sz="1200" b="0" i="0" kern="1200" dirty="0" err="1" smtClean="0">
                <a:solidFill>
                  <a:schemeClr val="tx1"/>
                </a:solidFill>
                <a:effectLst/>
                <a:latin typeface="+mn-lt"/>
                <a:ea typeface="+mn-ea"/>
                <a:cs typeface="+mn-cs"/>
              </a:rPr>
              <a:t>дваметода</a:t>
            </a:r>
            <a:r>
              <a:rPr lang="ru-RU" sz="1200" b="0" i="0" kern="1200" dirty="0" smtClean="0">
                <a:solidFill>
                  <a:schemeClr val="tx1"/>
                </a:solidFill>
                <a:effectLst/>
                <a:latin typeface="+mn-lt"/>
                <a:ea typeface="+mn-ea"/>
                <a:cs typeface="+mn-cs"/>
              </a:rPr>
              <a:t> разрешения коллизий - линейную и квадратичную последовательность проб. Класс </a:t>
            </a:r>
            <a:r>
              <a:rPr lang="ru-RU" sz="1200" b="1" i="0" kern="1200" dirty="0" err="1" smtClean="0">
                <a:solidFill>
                  <a:schemeClr val="tx1"/>
                </a:solidFill>
                <a:effectLst/>
                <a:latin typeface="+mn-lt"/>
                <a:ea typeface="+mn-ea"/>
                <a:cs typeface="+mn-cs"/>
              </a:rPr>
              <a:t>Hashtable</a:t>
            </a:r>
            <a:r>
              <a:rPr lang="ru-RU" sz="1200" b="0" i="0" kern="1200" dirty="0" smtClean="0">
                <a:solidFill>
                  <a:schemeClr val="tx1"/>
                </a:solidFill>
                <a:effectLst/>
                <a:latin typeface="+mn-lt"/>
                <a:ea typeface="+mn-ea"/>
                <a:cs typeface="+mn-cs"/>
              </a:rPr>
              <a:t> использует другой метод, называемый повторным хешированием (</a:t>
            </a:r>
            <a:r>
              <a:rPr lang="ru-RU" sz="1200" b="0" i="0" kern="1200" dirty="0" err="1" smtClean="0">
                <a:solidFill>
                  <a:schemeClr val="tx1"/>
                </a:solidFill>
                <a:effectLst/>
                <a:latin typeface="+mn-lt"/>
                <a:ea typeface="+mn-ea"/>
                <a:cs typeface="+mn-cs"/>
              </a:rPr>
              <a:t>rehasing</a:t>
            </a:r>
            <a:r>
              <a:rPr lang="ru-RU" sz="1200" b="0" i="0" kern="1200" dirty="0" smtClean="0">
                <a:solidFill>
                  <a:schemeClr val="tx1"/>
                </a:solidFill>
                <a:effectLst/>
                <a:latin typeface="+mn-lt"/>
                <a:ea typeface="+mn-ea"/>
                <a:cs typeface="+mn-cs"/>
              </a:rPr>
              <a:t>). В некоторых источниках этот метод называют двойным хешированием (</a:t>
            </a:r>
            <a:r>
              <a:rPr lang="ru-RU" sz="1200" b="0" i="0" kern="1200" dirty="0" err="1" smtClean="0">
                <a:solidFill>
                  <a:schemeClr val="tx1"/>
                </a:solidFill>
                <a:effectLst/>
                <a:latin typeface="+mn-lt"/>
                <a:ea typeface="+mn-ea"/>
                <a:cs typeface="+mn-cs"/>
              </a:rPr>
              <a:t>double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hashing</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Повторное хеширование работает следующим образом. Пусть имеется набор хеш-функций, H1 H2 …. </a:t>
            </a:r>
            <a:r>
              <a:rPr lang="ru-RU" sz="1200" b="0" i="0" kern="1200" dirty="0" err="1" smtClean="0">
                <a:solidFill>
                  <a:schemeClr val="tx1"/>
                </a:solidFill>
                <a:effectLst/>
                <a:latin typeface="+mn-lt"/>
                <a:ea typeface="+mn-ea"/>
                <a:cs typeface="+mn-cs"/>
              </a:rPr>
              <a:t>Hn</a:t>
            </a:r>
            <a:r>
              <a:rPr lang="ru-RU" sz="1200" b="0" i="0" kern="1200" dirty="0" smtClean="0">
                <a:solidFill>
                  <a:schemeClr val="tx1"/>
                </a:solidFill>
                <a:effectLst/>
                <a:latin typeface="+mn-lt"/>
                <a:ea typeface="+mn-ea"/>
                <a:cs typeface="+mn-cs"/>
              </a:rPr>
              <a:t> . При вставке или извлечении элемента из хеш-таблицы изначально используется хеш-функция H1. Если в результате мы получаем коллизию, то далее пробуется функция H2 и т.д. до </a:t>
            </a:r>
            <a:r>
              <a:rPr lang="ru-RU" sz="1200" b="0" i="0" kern="1200" dirty="0" err="1" smtClean="0">
                <a:solidFill>
                  <a:schemeClr val="tx1"/>
                </a:solidFill>
                <a:effectLst/>
                <a:latin typeface="+mn-lt"/>
                <a:ea typeface="+mn-ea"/>
                <a:cs typeface="+mn-cs"/>
              </a:rPr>
              <a:t>Hn</a:t>
            </a:r>
            <a:r>
              <a:rPr lang="ru-RU" sz="1200" b="0" i="0" kern="1200" dirty="0" smtClean="0">
                <a:solidFill>
                  <a:schemeClr val="tx1"/>
                </a:solidFill>
                <a:effectLst/>
                <a:latin typeface="+mn-lt"/>
                <a:ea typeface="+mn-ea"/>
                <a:cs typeface="+mn-cs"/>
              </a:rPr>
              <a:t> . В предыдущем разделе я продемонстрировал лишь одну хеш-функцию-пусть она будет начальной хеш-функцией (H1). </a:t>
            </a:r>
            <a:r>
              <a:rPr lang="ru-RU" sz="1200" b="0" i="0" kern="1200" dirty="0" err="1" smtClean="0">
                <a:solidFill>
                  <a:schemeClr val="tx1"/>
                </a:solidFill>
                <a:effectLst/>
                <a:latin typeface="+mn-lt"/>
                <a:ea typeface="+mn-ea"/>
                <a:cs typeface="+mn-cs"/>
              </a:rPr>
              <a:t>Остальный</a:t>
            </a:r>
            <a:r>
              <a:rPr lang="ru-RU" sz="1200" b="0" i="0" kern="1200" dirty="0" smtClean="0">
                <a:solidFill>
                  <a:schemeClr val="tx1"/>
                </a:solidFill>
                <a:effectLst/>
                <a:latin typeface="+mn-lt"/>
                <a:ea typeface="+mn-ea"/>
                <a:cs typeface="+mn-cs"/>
              </a:rPr>
              <a:t> хеш-функции будут похожи на H1, отличаясь от нее лишь множителем k. Т.е. k-я хеш-функция </a:t>
            </a:r>
            <a:r>
              <a:rPr lang="ru-RU" sz="1200" b="0" i="0" kern="1200" dirty="0" err="1" smtClean="0">
                <a:solidFill>
                  <a:schemeClr val="tx1"/>
                </a:solidFill>
                <a:effectLst/>
                <a:latin typeface="+mn-lt"/>
                <a:ea typeface="+mn-ea"/>
                <a:cs typeface="+mn-cs"/>
              </a:rPr>
              <a:t>Hk</a:t>
            </a:r>
            <a:r>
              <a:rPr lang="ru-RU" sz="1200" b="0" i="0" kern="1200" dirty="0" smtClean="0">
                <a:solidFill>
                  <a:schemeClr val="tx1"/>
                </a:solidFill>
                <a:effectLst/>
                <a:latin typeface="+mn-lt"/>
                <a:ea typeface="+mn-ea"/>
                <a:cs typeface="+mn-cs"/>
              </a:rPr>
              <a:t> определена так</a:t>
            </a:r>
          </a:p>
          <a:p>
            <a:r>
              <a:rPr lang="en-US" dirty="0" err="1" smtClean="0"/>
              <a:t>Hk</a:t>
            </a:r>
            <a:r>
              <a:rPr lang="en-US" dirty="0" smtClean="0"/>
              <a:t>(key) = [</a:t>
            </a:r>
            <a:r>
              <a:rPr lang="en-US" dirty="0" err="1" smtClean="0"/>
              <a:t>GetHash</a:t>
            </a:r>
            <a:r>
              <a:rPr lang="en-US" dirty="0" smtClean="0"/>
              <a:t>(key) + k * (1 + (((</a:t>
            </a:r>
            <a:r>
              <a:rPr lang="en-US" dirty="0" err="1" smtClean="0"/>
              <a:t>GetHash</a:t>
            </a:r>
            <a:r>
              <a:rPr lang="en-US" dirty="0" smtClean="0"/>
              <a:t>(key) &gt;&gt; 5) + 1) % (</a:t>
            </a:r>
            <a:r>
              <a:rPr lang="en-US" dirty="0" err="1" smtClean="0"/>
              <a:t>hashsize</a:t>
            </a:r>
            <a:r>
              <a:rPr lang="en-US" dirty="0" smtClean="0"/>
              <a:t> - 1)))] % </a:t>
            </a:r>
            <a:r>
              <a:rPr lang="en-US" dirty="0" err="1" smtClean="0"/>
              <a:t>hashsize</a:t>
            </a:r>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114</a:t>
            </a:fld>
            <a:endParaRPr lang="en-US"/>
          </a:p>
        </p:txBody>
      </p:sp>
    </p:spTree>
    <p:extLst>
      <p:ext uri="{BB962C8B-B14F-4D97-AF65-F5344CB8AC3E}">
        <p14:creationId xmlns:p14="http://schemas.microsoft.com/office/powerpoint/2010/main" val="122098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Класс </a:t>
            </a:r>
            <a:r>
              <a:rPr lang="ru-RU" dirty="0" err="1" smtClean="0"/>
              <a:t>Hashtable</a:t>
            </a:r>
            <a:r>
              <a:rPr lang="ru-RU" dirty="0" smtClean="0"/>
              <a:t> содержит закрытую (</a:t>
            </a:r>
            <a:r>
              <a:rPr lang="ru-RU" dirty="0" err="1" smtClean="0"/>
              <a:t>private</a:t>
            </a:r>
            <a:r>
              <a:rPr lang="ru-RU" dirty="0" smtClean="0"/>
              <a:t>) переменную </a:t>
            </a:r>
            <a:r>
              <a:rPr lang="ru-RU" dirty="0" err="1" smtClean="0"/>
              <a:t>loadFactor</a:t>
            </a:r>
            <a:r>
              <a:rPr lang="ru-RU" dirty="0" smtClean="0"/>
              <a:t> (уровень заполнения), в которой задается максимальное соотношение числа элементов, которые могут храниться в хеш-таблице к общему числу ее ячеек (</a:t>
            </a:r>
            <a:r>
              <a:rPr lang="ru-RU" dirty="0" err="1" smtClean="0"/>
              <a:t>slots</a:t>
            </a:r>
            <a:r>
              <a:rPr lang="ru-RU" dirty="0" smtClean="0"/>
              <a:t>). Например, если </a:t>
            </a:r>
            <a:r>
              <a:rPr lang="ru-RU" dirty="0" err="1" smtClean="0"/>
              <a:t>loadFactor</a:t>
            </a:r>
            <a:r>
              <a:rPr lang="ru-RU" dirty="0" smtClean="0"/>
              <a:t> равен 0,5, то это означает, что не более чем половина ячеек хеш-таблицы может быть заполнена данными. Оставшиеся половина ячеек при этом будут пустыми.</a:t>
            </a:r>
          </a:p>
          <a:p>
            <a:endParaRPr lang="ru-RU" dirty="0" smtClean="0"/>
          </a:p>
          <a:p>
            <a:r>
              <a:rPr lang="ru-RU" dirty="0" smtClean="0"/>
              <a:t>В одной из перегруженных форм конструктора хеш-таблицы вы можете задавать значение </a:t>
            </a:r>
            <a:r>
              <a:rPr lang="ru-RU" dirty="0" err="1" smtClean="0"/>
              <a:t>loadFactor</a:t>
            </a:r>
            <a:r>
              <a:rPr lang="ru-RU" dirty="0" smtClean="0"/>
              <a:t> от 0.1 до 1.0. При этом, однако, независимо от того, какое значение этой переменной вы зададите, оно будет автоматически уменьшено до 72 процентов, так что даже если вы зададите это значение равным 1,0, то на самом деле уровень заполнения хеш-таблицы все равно будет равен 0,72. В </a:t>
            </a:r>
            <a:r>
              <a:rPr lang="ru-RU" dirty="0" err="1" smtClean="0"/>
              <a:t>Microsoft</a:t>
            </a:r>
            <a:r>
              <a:rPr lang="ru-RU" dirty="0" smtClean="0"/>
              <a:t> опытным путем установили, что 0,72 является оптимальным уровнем заполнения хеш-таблицы, так что рекомендуется использовать значение уровня заполнения по умолчанию, равное 1.0 (которое при этом автоматически устанавливается в 0,72 - да, это звучит запутанно, но что поделать).</a:t>
            </a:r>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115</a:t>
            </a:fld>
            <a:endParaRPr lang="en-US"/>
          </a:p>
        </p:txBody>
      </p:sp>
    </p:spTree>
    <p:extLst>
      <p:ext uri="{BB962C8B-B14F-4D97-AF65-F5344CB8AC3E}">
        <p14:creationId xmlns:p14="http://schemas.microsoft.com/office/powerpoint/2010/main" val="119848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sz="1200" kern="1200" dirty="0" smtClean="0">
                <a:solidFill>
                  <a:schemeClr val="tx1"/>
                </a:solidFill>
                <a:effectLst/>
                <a:latin typeface="+mn-lt"/>
                <a:ea typeface="+mn-ea"/>
                <a:cs typeface="+mn-cs"/>
              </a:rPr>
              <a:t>В качестве </a:t>
            </a:r>
            <a:r>
              <a:rPr lang="ru-RU" sz="1200" kern="1200" dirty="0" err="1" smtClean="0">
                <a:solidFill>
                  <a:schemeClr val="tx1"/>
                </a:solidFill>
                <a:effectLst/>
                <a:latin typeface="+mn-lt"/>
                <a:ea typeface="+mn-ea"/>
                <a:cs typeface="+mn-cs"/>
              </a:rPr>
              <a:t>дополнительнои</a:t>
            </a:r>
            <a:r>
              <a:rPr lang="ru-RU" sz="1200" kern="1200" dirty="0" smtClean="0">
                <a:solidFill>
                  <a:schemeClr val="tx1"/>
                </a:solidFill>
                <a:effectLst/>
                <a:latin typeface="+mn-lt"/>
                <a:ea typeface="+mn-ea"/>
                <a:cs typeface="+mn-cs"/>
              </a:rPr>
              <a:t>̆ сложности, типы могут быть открытыми (</a:t>
            </a:r>
            <a:r>
              <a:rPr lang="ru-RU" sz="1200" kern="1200" dirty="0" err="1" smtClean="0">
                <a:solidFill>
                  <a:schemeClr val="tx1"/>
                </a:solidFill>
                <a:effectLst/>
                <a:latin typeface="+mn-lt"/>
                <a:ea typeface="+mn-ea"/>
                <a:cs typeface="+mn-cs"/>
              </a:rPr>
              <a:t>ореп</a:t>
            </a:r>
            <a:r>
              <a:rPr lang="ru-RU" sz="1200" kern="1200" dirty="0" smtClean="0">
                <a:solidFill>
                  <a:schemeClr val="tx1"/>
                </a:solidFill>
                <a:effectLst/>
                <a:latin typeface="+mn-lt"/>
                <a:ea typeface="+mn-ea"/>
                <a:cs typeface="+mn-cs"/>
              </a:rPr>
              <a:t>) или за- </a:t>
            </a:r>
            <a:r>
              <a:rPr lang="ru-RU" sz="1200" kern="1200" dirty="0" err="1" smtClean="0">
                <a:solidFill>
                  <a:schemeClr val="tx1"/>
                </a:solidFill>
                <a:effectLst/>
                <a:latin typeface="+mn-lt"/>
                <a:ea typeface="+mn-ea"/>
                <a:cs typeface="+mn-cs"/>
              </a:rPr>
              <a:t>крьпъппи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сіозео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Открытыи</a:t>
            </a:r>
            <a:r>
              <a:rPr lang="ru-RU" sz="1200" kern="1200" dirty="0" smtClean="0">
                <a:solidFill>
                  <a:schemeClr val="tx1"/>
                </a:solidFill>
                <a:effectLst/>
                <a:latin typeface="+mn-lt"/>
                <a:ea typeface="+mn-ea"/>
                <a:cs typeface="+mn-cs"/>
              </a:rPr>
              <a:t>̆ тип - это </a:t>
            </a:r>
            <a:r>
              <a:rPr lang="ru-RU" sz="1200" kern="1200" dirty="0" err="1" smtClean="0">
                <a:solidFill>
                  <a:schemeClr val="tx1"/>
                </a:solidFill>
                <a:effectLst/>
                <a:latin typeface="+mn-lt"/>
                <a:ea typeface="+mn-ea"/>
                <a:cs typeface="+mn-cs"/>
              </a:rPr>
              <a:t>такои</a:t>
            </a:r>
            <a:r>
              <a:rPr lang="ru-RU" sz="1200" kern="1200" dirty="0" smtClean="0">
                <a:solidFill>
                  <a:schemeClr val="tx1"/>
                </a:solidFill>
                <a:effectLst/>
                <a:latin typeface="+mn-lt"/>
                <a:ea typeface="+mn-ea"/>
                <a:cs typeface="+mn-cs"/>
              </a:rPr>
              <a:t>̆ тип,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по-прежнему содержит ка- кой-то параметр типа (например. как один из аргументов типов </a:t>
            </a:r>
            <a:r>
              <a:rPr lang="ru-RU" sz="1200" kern="1200" dirty="0" err="1" smtClean="0">
                <a:solidFill>
                  <a:schemeClr val="tx1"/>
                </a:solidFill>
                <a:effectLst/>
                <a:latin typeface="+mn-lt"/>
                <a:ea typeface="+mn-ea"/>
                <a:cs typeface="+mn-cs"/>
              </a:rPr>
              <a:t>шпт</a:t>
            </a:r>
            <a:r>
              <a:rPr lang="ru-RU" sz="1200" kern="1200" dirty="0" smtClean="0">
                <a:solidFill>
                  <a:schemeClr val="tx1"/>
                </a:solidFill>
                <a:effectLst/>
                <a:latin typeface="+mn-lt"/>
                <a:ea typeface="+mn-ea"/>
                <a:cs typeface="+mn-cs"/>
              </a:rPr>
              <a:t> как тип элементов массива), а </a:t>
            </a:r>
            <a:r>
              <a:rPr lang="ru-RU" sz="1200" kern="1200" dirty="0" err="1" smtClean="0">
                <a:solidFill>
                  <a:schemeClr val="tx1"/>
                </a:solidFill>
                <a:effectLst/>
                <a:latin typeface="+mn-lt"/>
                <a:ea typeface="+mn-ea"/>
                <a:cs typeface="+mn-cs"/>
              </a:rPr>
              <a:t>закрытыи</a:t>
            </a:r>
            <a:r>
              <a:rPr lang="ru-RU" sz="1200" kern="1200" dirty="0" smtClean="0">
                <a:solidFill>
                  <a:schemeClr val="tx1"/>
                </a:solidFill>
                <a:effectLst/>
                <a:latin typeface="+mn-lt"/>
                <a:ea typeface="+mn-ea"/>
                <a:cs typeface="+mn-cs"/>
              </a:rPr>
              <a:t>̆ тип представляет </a:t>
            </a:r>
            <a:r>
              <a:rPr lang="ru-RU" sz="1200" kern="1200" dirty="0" err="1" smtClean="0">
                <a:solidFill>
                  <a:schemeClr val="tx1"/>
                </a:solidFill>
                <a:effectLst/>
                <a:latin typeface="+mn-lt"/>
                <a:ea typeface="+mn-ea"/>
                <a:cs typeface="+mn-cs"/>
              </a:rPr>
              <a:t>собои</a:t>
            </a:r>
            <a:r>
              <a:rPr lang="ru-RU" sz="1200" kern="1200" dirty="0" smtClean="0">
                <a:solidFill>
                  <a:schemeClr val="tx1"/>
                </a:solidFill>
                <a:effectLst/>
                <a:latin typeface="+mn-lt"/>
                <a:ea typeface="+mn-ea"/>
                <a:cs typeface="+mn-cs"/>
              </a:rPr>
              <a:t>̆ тип, не </a:t>
            </a:r>
            <a:r>
              <a:rPr lang="ru-RU" sz="1200" kern="1200" dirty="0" err="1" smtClean="0">
                <a:solidFill>
                  <a:schemeClr val="tx1"/>
                </a:solidFill>
                <a:effectLst/>
                <a:latin typeface="+mn-lt"/>
                <a:ea typeface="+mn-ea"/>
                <a:cs typeface="+mn-cs"/>
              </a:rPr>
              <a:t>являющийся</a:t>
            </a:r>
            <a:r>
              <a:rPr lang="ru-RU" sz="1200" kern="1200" dirty="0" smtClean="0">
                <a:solidFill>
                  <a:schemeClr val="tx1"/>
                </a:solidFill>
                <a:effectLst/>
                <a:latin typeface="+mn-lt"/>
                <a:ea typeface="+mn-ea"/>
                <a:cs typeface="+mn-cs"/>
              </a:rPr>
              <a:t> открытым, т.е. </a:t>
            </a:r>
            <a:r>
              <a:rPr lang="ru-RU" sz="1200" kern="1200" dirty="0" err="1" smtClean="0">
                <a:solidFill>
                  <a:schemeClr val="tx1"/>
                </a:solidFill>
                <a:effectLst/>
                <a:latin typeface="+mn-lt"/>
                <a:ea typeface="+mn-ea"/>
                <a:cs typeface="+mn-cs"/>
              </a:rPr>
              <a:t>каж</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дъпі</a:t>
            </a:r>
            <a:r>
              <a:rPr lang="ru-RU" sz="1200" kern="1200" dirty="0" smtClean="0">
                <a:solidFill>
                  <a:schemeClr val="tx1"/>
                </a:solidFill>
                <a:effectLst/>
                <a:latin typeface="+mn-lt"/>
                <a:ea typeface="+mn-ea"/>
                <a:cs typeface="+mn-cs"/>
              </a:rPr>
              <a:t>̈ аспект типа точно известен. В </a:t>
            </a:r>
            <a:r>
              <a:rPr lang="ru-RU" sz="1200" kern="1200" dirty="0" err="1" smtClean="0">
                <a:solidFill>
                  <a:schemeClr val="tx1"/>
                </a:solidFill>
                <a:effectLst/>
                <a:latin typeface="+mn-lt"/>
                <a:ea typeface="+mn-ea"/>
                <a:cs typeface="+mn-cs"/>
              </a:rPr>
              <a:t>действитетп,ности</a:t>
            </a:r>
            <a:r>
              <a:rPr lang="ru-RU" sz="1200" kern="1200" dirty="0" smtClean="0">
                <a:solidFill>
                  <a:schemeClr val="tx1"/>
                </a:solidFill>
                <a:effectLst/>
                <a:latin typeface="+mn-lt"/>
                <a:ea typeface="+mn-ea"/>
                <a:cs typeface="+mn-cs"/>
              </a:rPr>
              <a:t> весь код выполняется в контексте закрытого </a:t>
            </a:r>
            <a:r>
              <a:rPr lang="ru-RU" sz="1200" kern="1200" dirty="0" err="1" smtClean="0">
                <a:solidFill>
                  <a:schemeClr val="tx1"/>
                </a:solidFill>
                <a:effectLst/>
                <a:latin typeface="+mn-lt"/>
                <a:ea typeface="+mn-ea"/>
                <a:cs typeface="+mn-cs"/>
              </a:rPr>
              <a:t>сконструированиого</a:t>
            </a:r>
            <a:r>
              <a:rPr lang="ru-RU" sz="1200" kern="1200" dirty="0" smtClean="0">
                <a:solidFill>
                  <a:schemeClr val="tx1"/>
                </a:solidFill>
                <a:effectLst/>
                <a:latin typeface="+mn-lt"/>
                <a:ea typeface="+mn-ea"/>
                <a:cs typeface="+mn-cs"/>
              </a:rPr>
              <a:t> типа. </a:t>
            </a:r>
            <a:r>
              <a:rPr lang="ru-RU" sz="1200" kern="1200" dirty="0" err="1" smtClean="0">
                <a:solidFill>
                  <a:schemeClr val="tx1"/>
                </a:solidFill>
                <a:effectLst/>
                <a:latin typeface="+mn-lt"/>
                <a:ea typeface="+mn-ea"/>
                <a:cs typeface="+mn-cs"/>
              </a:rPr>
              <a:t>Единственныи</a:t>
            </a:r>
            <a:r>
              <a:rPr lang="ru-RU" sz="1200" kern="1200" dirty="0" smtClean="0">
                <a:solidFill>
                  <a:schemeClr val="tx1"/>
                </a:solidFill>
                <a:effectLst/>
                <a:latin typeface="+mn-lt"/>
                <a:ea typeface="+mn-ea"/>
                <a:cs typeface="+mn-cs"/>
              </a:rPr>
              <a:t>̆ раз, когда в коде С# можно </a:t>
            </a:r>
            <a:r>
              <a:rPr lang="ru-RU" sz="1200" kern="1200" dirty="0" err="1" smtClean="0">
                <a:solidFill>
                  <a:schemeClr val="tx1"/>
                </a:solidFill>
                <a:effectLst/>
                <a:latin typeface="+mn-lt"/>
                <a:ea typeface="+mn-ea"/>
                <a:cs typeface="+mn-cs"/>
              </a:rPr>
              <a:t>встре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титъ</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несвязаннъти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обобщенныи</a:t>
            </a:r>
            <a:r>
              <a:rPr lang="ru-RU" sz="1200" kern="1200" dirty="0" smtClean="0">
                <a:solidFill>
                  <a:schemeClr val="tx1"/>
                </a:solidFill>
                <a:effectLst/>
                <a:latin typeface="+mn-lt"/>
                <a:ea typeface="+mn-ea"/>
                <a:cs typeface="+mn-cs"/>
              </a:rPr>
              <a:t>̆ тип (кроме места его объявления) - внутри операции </a:t>
            </a:r>
            <a:r>
              <a:rPr lang="ru-RU" sz="1200" kern="1200" dirty="0" err="1" smtClean="0">
                <a:solidFill>
                  <a:schemeClr val="tx1"/>
                </a:solidFill>
                <a:effectLst/>
                <a:latin typeface="+mn-lt"/>
                <a:ea typeface="+mn-ea"/>
                <a:cs typeface="+mn-cs"/>
              </a:rPr>
              <a:t>суреоі</a:t>
            </a:r>
            <a:r>
              <a:rPr lang="ru-RU" sz="1200" kern="1200" dirty="0" smtClean="0">
                <a:solidFill>
                  <a:schemeClr val="tx1"/>
                </a:solidFill>
                <a:effectLst/>
                <a:latin typeface="+mn-lt"/>
                <a:ea typeface="+mn-ea"/>
                <a:cs typeface="+mn-cs"/>
              </a:rPr>
              <a:t>. которая рассматривается в разделе 3.4.4. </a:t>
            </a:r>
            <a:endParaRPr lang="ru-RU"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8</a:t>
            </a:fld>
            <a:endParaRPr lang="en-US"/>
          </a:p>
        </p:txBody>
      </p:sp>
    </p:spTree>
    <p:extLst>
      <p:ext uri="{BB962C8B-B14F-4D97-AF65-F5344CB8AC3E}">
        <p14:creationId xmlns:p14="http://schemas.microsoft.com/office/powerpoint/2010/main" val="126704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9</a:t>
            </a:fld>
            <a:endParaRPr lang="en-US"/>
          </a:p>
        </p:txBody>
      </p:sp>
    </p:spTree>
    <p:extLst>
      <p:ext uri="{BB962C8B-B14F-4D97-AF65-F5344CB8AC3E}">
        <p14:creationId xmlns:p14="http://schemas.microsoft.com/office/powerpoint/2010/main" val="612816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Тип, образуемый вследствие подстановки аргументов типа к </a:t>
            </a:r>
            <a:r>
              <a:rPr lang="ru-RU" dirty="0" err="1" smtClean="0"/>
              <a:t>generic</a:t>
            </a:r>
            <a:r>
              <a:rPr lang="ru-RU" dirty="0" smtClean="0"/>
              <a:t>-типу, называется сконструированным типом (</a:t>
            </a:r>
            <a:r>
              <a:rPr lang="ru-RU" dirty="0" err="1" smtClean="0"/>
              <a:t>constructed</a:t>
            </a:r>
            <a:r>
              <a:rPr lang="ru-RU" dirty="0" smtClean="0"/>
              <a:t> </a:t>
            </a:r>
            <a:r>
              <a:rPr lang="ru-RU" dirty="0" err="1" smtClean="0"/>
              <a:t>type</a:t>
            </a:r>
            <a:r>
              <a:rPr lang="ru-RU" dirty="0" smtClean="0"/>
              <a:t>). В качестве параметра типа может быть подставлен как конкретный тип (например </a:t>
            </a:r>
            <a:r>
              <a:rPr lang="ru-RU" dirty="0" err="1" smtClean="0"/>
              <a:t>int</a:t>
            </a:r>
            <a:r>
              <a:rPr lang="ru-RU" dirty="0" smtClean="0"/>
              <a:t>, </a:t>
            </a:r>
            <a:r>
              <a:rPr lang="ru-RU" dirty="0" err="1" smtClean="0"/>
              <a:t>string</a:t>
            </a:r>
            <a:r>
              <a:rPr lang="ru-RU" dirty="0" smtClean="0"/>
              <a:t> или </a:t>
            </a:r>
            <a:r>
              <a:rPr lang="ru-RU" dirty="0" err="1" smtClean="0"/>
              <a:t>MySomeStruct</a:t>
            </a:r>
            <a:r>
              <a:rPr lang="ru-RU" dirty="0" smtClean="0"/>
              <a:t>), так и тип, сам по себе являющийся параметром </a:t>
            </a:r>
            <a:r>
              <a:rPr lang="ru-RU" dirty="0" err="1" smtClean="0"/>
              <a:t>generic</a:t>
            </a:r>
            <a:r>
              <a:rPr lang="ru-RU" dirty="0" smtClean="0"/>
              <a:t>-а (или сконструированный с их использованием). В первом случае получаемый тип является так называемым закрытым типом (</a:t>
            </a:r>
            <a:r>
              <a:rPr lang="ru-RU" dirty="0" err="1" smtClean="0"/>
              <a:t>closed</a:t>
            </a:r>
            <a:r>
              <a:rPr lang="ru-RU" dirty="0" smtClean="0"/>
              <a:t> </a:t>
            </a:r>
            <a:r>
              <a:rPr lang="ru-RU" dirty="0" err="1" smtClean="0"/>
              <a:t>type</a:t>
            </a:r>
            <a:r>
              <a:rPr lang="ru-RU" dirty="0" smtClean="0"/>
              <a:t>), а во втором открытым (</a:t>
            </a:r>
            <a:r>
              <a:rPr lang="ru-RU" dirty="0" err="1" smtClean="0"/>
              <a:t>open</a:t>
            </a:r>
            <a:r>
              <a:rPr lang="ru-RU" dirty="0" smtClean="0"/>
              <a:t> </a:t>
            </a:r>
            <a:r>
              <a:rPr lang="ru-RU" dirty="0" err="1" smtClean="0"/>
              <a:t>type</a:t>
            </a:r>
            <a:r>
              <a:rPr lang="ru-RU" dirty="0" smtClean="0"/>
              <a:t>). Иногда закрытый тип называют специализацией, так как при этом порождается специализированная версия </a:t>
            </a:r>
            <a:r>
              <a:rPr lang="ru-RU" dirty="0" err="1" smtClean="0"/>
              <a:t>generic</a:t>
            </a:r>
            <a:r>
              <a:rPr lang="ru-RU" dirty="0" smtClean="0"/>
              <a:t>-типа. В приведенном выше примере </a:t>
            </a:r>
            <a:r>
              <a:rPr lang="ru-RU" dirty="0" err="1" smtClean="0"/>
              <a:t>List</a:t>
            </a:r>
            <a:r>
              <a:rPr lang="ru-RU" dirty="0" smtClean="0"/>
              <a:t>&lt;</a:t>
            </a:r>
            <a:r>
              <a:rPr lang="ru-RU" dirty="0" err="1" smtClean="0"/>
              <a:t>int</a:t>
            </a:r>
            <a:r>
              <a:rPr lang="ru-RU" dirty="0" smtClean="0"/>
              <a:t>&gt; является сконструированным закрытым типом. Процесс создания сконструированного типа из </a:t>
            </a:r>
            <a:r>
              <a:rPr lang="ru-RU" dirty="0" err="1" smtClean="0"/>
              <a:t>generic</a:t>
            </a:r>
            <a:r>
              <a:rPr lang="ru-RU" dirty="0" smtClean="0"/>
              <a:t>-типа называется </a:t>
            </a:r>
            <a:r>
              <a:rPr lang="ru-RU" dirty="0" err="1" smtClean="0"/>
              <a:t>generic</a:t>
            </a:r>
            <a:r>
              <a:rPr lang="ru-RU" dirty="0" smtClean="0"/>
              <a:t> </a:t>
            </a:r>
            <a:r>
              <a:rPr lang="ru-RU" dirty="0" err="1" smtClean="0"/>
              <a:t>type</a:t>
            </a:r>
            <a:r>
              <a:rPr lang="ru-RU" dirty="0" smtClean="0"/>
              <a:t> </a:t>
            </a:r>
            <a:r>
              <a:rPr lang="ru-RU" dirty="0" err="1" smtClean="0"/>
              <a:t>instantiation</a:t>
            </a:r>
            <a:r>
              <a:rPr lang="ru-RU" dirty="0" smtClean="0"/>
              <a:t>. К сожалению, я не смог подобрать подходящего дословного перевода. Возможно, самый близкий по смыслу термин – специализация.</a:t>
            </a:r>
            <a:endParaRPr lang="en-US" dirty="0" smtClean="0"/>
          </a:p>
          <a:p>
            <a:endParaRPr lang="en-US" dirty="0" smtClean="0">
              <a:solidFill>
                <a:schemeClr val="tx1"/>
              </a:solidFill>
            </a:endParaRPr>
          </a:p>
          <a:p>
            <a:r>
              <a:rPr lang="ru-RU" dirty="0" smtClean="0">
                <a:solidFill>
                  <a:schemeClr val="tx1"/>
                </a:solidFill>
              </a:rPr>
              <a:t>Форма,</a:t>
            </a:r>
            <a:r>
              <a:rPr lang="ru-RU" baseline="0" dirty="0" smtClean="0">
                <a:solidFill>
                  <a:schemeClr val="tx1"/>
                </a:solidFill>
              </a:rPr>
              <a:t> где ни один их параметров не был обеспечен аргументом типа, называется несвязанным обобщенным типом. Когда аргументы типа определены,  тип называется</a:t>
            </a:r>
            <a:r>
              <a:rPr lang="en-US" baseline="0" dirty="0" smtClean="0">
                <a:solidFill>
                  <a:schemeClr val="tx1"/>
                </a:solidFill>
              </a:rPr>
              <a:t> </a:t>
            </a:r>
            <a:r>
              <a:rPr lang="ru-RU" baseline="0" dirty="0" smtClean="0">
                <a:solidFill>
                  <a:schemeClr val="tx1"/>
                </a:solidFill>
              </a:rPr>
              <a:t>построенный </a:t>
            </a:r>
            <a:r>
              <a:rPr lang="en-US" baseline="0" dirty="0" smtClean="0">
                <a:solidFill>
                  <a:schemeClr val="tx1"/>
                </a:solidFill>
              </a:rPr>
              <a:t>(constructed )</a:t>
            </a:r>
            <a:endParaRPr lang="ru-RU" baseline="0" dirty="0" smtClean="0">
              <a:solidFill>
                <a:schemeClr val="tx1"/>
              </a:solidFill>
            </a:endParaRPr>
          </a:p>
          <a:p>
            <a:r>
              <a:rPr lang="ru-RU" baseline="0" dirty="0" smtClean="0">
                <a:solidFill>
                  <a:schemeClr val="tx1"/>
                </a:solidFill>
              </a:rPr>
              <a:t>Типы могут быть </a:t>
            </a:r>
            <a:r>
              <a:rPr lang="ru-RU" baseline="0" dirty="0" err="1" smtClean="0">
                <a:solidFill>
                  <a:schemeClr val="tx1"/>
                </a:solidFill>
              </a:rPr>
              <a:t>откытыми</a:t>
            </a:r>
            <a:r>
              <a:rPr lang="ru-RU" baseline="0" dirty="0" smtClean="0">
                <a:solidFill>
                  <a:schemeClr val="tx1"/>
                </a:solidFill>
              </a:rPr>
              <a:t> и закрытыми. </a:t>
            </a:r>
          </a:p>
          <a:p>
            <a:r>
              <a:rPr lang="ru-RU" baseline="0" dirty="0" smtClean="0">
                <a:solidFill>
                  <a:schemeClr val="tx1"/>
                </a:solidFill>
              </a:rPr>
              <a:t>Параметры типа принадлежат типу а не конструктору. Члены объявляют  параметры типа только тогда, когда они вводят новые</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10</a:t>
            </a:fld>
            <a:endParaRPr lang="en-US"/>
          </a:p>
        </p:txBody>
      </p:sp>
    </p:spTree>
    <p:extLst>
      <p:ext uri="{BB962C8B-B14F-4D97-AF65-F5344CB8AC3E}">
        <p14:creationId xmlns:p14="http://schemas.microsoft.com/office/powerpoint/2010/main" val="3802327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Тип, образуемый вследствие подстановки аргументов типа к </a:t>
            </a:r>
            <a:r>
              <a:rPr lang="ru-RU" dirty="0" err="1" smtClean="0"/>
              <a:t>generic</a:t>
            </a:r>
            <a:r>
              <a:rPr lang="ru-RU" dirty="0" smtClean="0"/>
              <a:t>-типу, называется сконструированным типом (</a:t>
            </a:r>
            <a:r>
              <a:rPr lang="ru-RU" dirty="0" err="1" smtClean="0"/>
              <a:t>constructed</a:t>
            </a:r>
            <a:r>
              <a:rPr lang="ru-RU" dirty="0" smtClean="0"/>
              <a:t> </a:t>
            </a:r>
            <a:r>
              <a:rPr lang="ru-RU" dirty="0" err="1" smtClean="0"/>
              <a:t>type</a:t>
            </a:r>
            <a:r>
              <a:rPr lang="ru-RU" dirty="0" smtClean="0"/>
              <a:t>). В качестве параметра типа может быть подставлен как конкретный тип (например </a:t>
            </a:r>
            <a:r>
              <a:rPr lang="ru-RU" dirty="0" err="1" smtClean="0"/>
              <a:t>int</a:t>
            </a:r>
            <a:r>
              <a:rPr lang="ru-RU" dirty="0" smtClean="0"/>
              <a:t>, </a:t>
            </a:r>
            <a:r>
              <a:rPr lang="ru-RU" dirty="0" err="1" smtClean="0"/>
              <a:t>string</a:t>
            </a:r>
            <a:r>
              <a:rPr lang="ru-RU" dirty="0" smtClean="0"/>
              <a:t> или </a:t>
            </a:r>
            <a:r>
              <a:rPr lang="ru-RU" dirty="0" err="1" smtClean="0"/>
              <a:t>MySomeStruct</a:t>
            </a:r>
            <a:r>
              <a:rPr lang="ru-RU" dirty="0" smtClean="0"/>
              <a:t>), так и тип, сам по себе являющийся параметром </a:t>
            </a:r>
            <a:r>
              <a:rPr lang="ru-RU" dirty="0" err="1" smtClean="0"/>
              <a:t>generic</a:t>
            </a:r>
            <a:r>
              <a:rPr lang="ru-RU" dirty="0" smtClean="0"/>
              <a:t>-а (или сконструированный с их использованием). В первом случае получаемый тип является так называемым закрытым типом (</a:t>
            </a:r>
            <a:r>
              <a:rPr lang="ru-RU" dirty="0" err="1" smtClean="0"/>
              <a:t>closed</a:t>
            </a:r>
            <a:r>
              <a:rPr lang="ru-RU" dirty="0" smtClean="0"/>
              <a:t> </a:t>
            </a:r>
            <a:r>
              <a:rPr lang="ru-RU" dirty="0" err="1" smtClean="0"/>
              <a:t>type</a:t>
            </a:r>
            <a:r>
              <a:rPr lang="ru-RU" dirty="0" smtClean="0"/>
              <a:t>), а во втором открытым (</a:t>
            </a:r>
            <a:r>
              <a:rPr lang="ru-RU" dirty="0" err="1" smtClean="0"/>
              <a:t>open</a:t>
            </a:r>
            <a:r>
              <a:rPr lang="ru-RU" dirty="0" smtClean="0"/>
              <a:t> </a:t>
            </a:r>
            <a:r>
              <a:rPr lang="ru-RU" dirty="0" err="1" smtClean="0"/>
              <a:t>type</a:t>
            </a:r>
            <a:r>
              <a:rPr lang="ru-RU" dirty="0" smtClean="0"/>
              <a:t>). Иногда закрытый тип называют специализацией, так как при этом порождается специализированная версия </a:t>
            </a:r>
            <a:r>
              <a:rPr lang="ru-RU" dirty="0" err="1" smtClean="0"/>
              <a:t>generic</a:t>
            </a:r>
            <a:r>
              <a:rPr lang="ru-RU" dirty="0" smtClean="0"/>
              <a:t>-типа. В приведенном выше примере </a:t>
            </a:r>
            <a:r>
              <a:rPr lang="ru-RU" dirty="0" err="1" smtClean="0"/>
              <a:t>List</a:t>
            </a:r>
            <a:r>
              <a:rPr lang="ru-RU" dirty="0" smtClean="0"/>
              <a:t>&lt;</a:t>
            </a:r>
            <a:r>
              <a:rPr lang="ru-RU" dirty="0" err="1" smtClean="0"/>
              <a:t>int</a:t>
            </a:r>
            <a:r>
              <a:rPr lang="ru-RU" dirty="0" smtClean="0"/>
              <a:t>&gt; является сконструированным закрытым типом. Процесс создания сконструированного типа из </a:t>
            </a:r>
            <a:r>
              <a:rPr lang="ru-RU" dirty="0" err="1" smtClean="0"/>
              <a:t>generic</a:t>
            </a:r>
            <a:r>
              <a:rPr lang="ru-RU" dirty="0" smtClean="0"/>
              <a:t>-типа называется </a:t>
            </a:r>
            <a:r>
              <a:rPr lang="ru-RU" dirty="0" err="1" smtClean="0"/>
              <a:t>generic</a:t>
            </a:r>
            <a:r>
              <a:rPr lang="ru-RU" dirty="0" smtClean="0"/>
              <a:t> </a:t>
            </a:r>
            <a:r>
              <a:rPr lang="ru-RU" dirty="0" err="1" smtClean="0"/>
              <a:t>type</a:t>
            </a:r>
            <a:r>
              <a:rPr lang="ru-RU" dirty="0" smtClean="0"/>
              <a:t> </a:t>
            </a:r>
            <a:r>
              <a:rPr lang="ru-RU" dirty="0" err="1" smtClean="0"/>
              <a:t>instantiation</a:t>
            </a:r>
            <a:r>
              <a:rPr lang="ru-RU" dirty="0" smtClean="0"/>
              <a:t>. К сожалению, я не смог подобрать подходящего дословного перевода. Возможно, самый близкий по смыслу термин – специализация.</a:t>
            </a:r>
            <a:endParaRPr lang="en-US" dirty="0" smtClean="0"/>
          </a:p>
          <a:p>
            <a:endParaRPr lang="en-US" dirty="0" smtClean="0">
              <a:solidFill>
                <a:schemeClr val="tx1"/>
              </a:solidFill>
            </a:endParaRPr>
          </a:p>
          <a:p>
            <a:r>
              <a:rPr lang="ru-RU" dirty="0" smtClean="0">
                <a:solidFill>
                  <a:schemeClr val="tx1"/>
                </a:solidFill>
              </a:rPr>
              <a:t>Форма,</a:t>
            </a:r>
            <a:r>
              <a:rPr lang="ru-RU" baseline="0" dirty="0" smtClean="0">
                <a:solidFill>
                  <a:schemeClr val="tx1"/>
                </a:solidFill>
              </a:rPr>
              <a:t> где ни один их параметров не был обеспечен аргументом типа, называется несвязанным обобщенным типом. Когда аргументы типа определены,  тип называется</a:t>
            </a:r>
            <a:r>
              <a:rPr lang="en-US" baseline="0" dirty="0" smtClean="0">
                <a:solidFill>
                  <a:schemeClr val="tx1"/>
                </a:solidFill>
              </a:rPr>
              <a:t> </a:t>
            </a:r>
            <a:r>
              <a:rPr lang="ru-RU" baseline="0" dirty="0" smtClean="0">
                <a:solidFill>
                  <a:schemeClr val="tx1"/>
                </a:solidFill>
              </a:rPr>
              <a:t>построенный </a:t>
            </a:r>
            <a:r>
              <a:rPr lang="en-US" baseline="0" dirty="0" smtClean="0">
                <a:solidFill>
                  <a:schemeClr val="tx1"/>
                </a:solidFill>
              </a:rPr>
              <a:t>(constructed )</a:t>
            </a:r>
            <a:endParaRPr lang="ru-RU" baseline="0" dirty="0" smtClean="0">
              <a:solidFill>
                <a:schemeClr val="tx1"/>
              </a:solidFill>
            </a:endParaRPr>
          </a:p>
          <a:p>
            <a:r>
              <a:rPr lang="ru-RU" baseline="0" dirty="0" smtClean="0">
                <a:solidFill>
                  <a:schemeClr val="tx1"/>
                </a:solidFill>
              </a:rPr>
              <a:t>Типы могут быть </a:t>
            </a:r>
            <a:r>
              <a:rPr lang="ru-RU" baseline="0" dirty="0" err="1" smtClean="0">
                <a:solidFill>
                  <a:schemeClr val="tx1"/>
                </a:solidFill>
              </a:rPr>
              <a:t>откытыми</a:t>
            </a:r>
            <a:r>
              <a:rPr lang="ru-RU" baseline="0" dirty="0" smtClean="0">
                <a:solidFill>
                  <a:schemeClr val="tx1"/>
                </a:solidFill>
              </a:rPr>
              <a:t> и закрытыми. </a:t>
            </a:r>
          </a:p>
          <a:p>
            <a:r>
              <a:rPr lang="ru-RU" baseline="0" dirty="0" smtClean="0">
                <a:solidFill>
                  <a:schemeClr val="tx1"/>
                </a:solidFill>
              </a:rPr>
              <a:t>Параметры типа принадлежат типу а не конструктору. Члены объявляют  параметры типа только тогда, когда они вводят новые</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11</a:t>
            </a:fld>
            <a:endParaRPr lang="en-US"/>
          </a:p>
        </p:txBody>
      </p:sp>
    </p:spTree>
    <p:extLst>
      <p:ext uri="{BB962C8B-B14F-4D97-AF65-F5344CB8AC3E}">
        <p14:creationId xmlns:p14="http://schemas.microsoft.com/office/powerpoint/2010/main" val="3802327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Форма,</a:t>
            </a:r>
            <a:r>
              <a:rPr lang="ru-RU" baseline="0" dirty="0" smtClean="0"/>
              <a:t> где ни один их параметров не был обеспечен аргументом типа, называется несвязанным обобщенным типом. Когда аргументы типа определены,  тип называется</a:t>
            </a:r>
            <a:r>
              <a:rPr lang="en-US" baseline="0" dirty="0" smtClean="0"/>
              <a:t> </a:t>
            </a:r>
            <a:r>
              <a:rPr lang="ru-RU" baseline="0" dirty="0" smtClean="0"/>
              <a:t>построенный </a:t>
            </a:r>
            <a:r>
              <a:rPr lang="en-US" baseline="0" dirty="0" smtClean="0"/>
              <a:t>(constructed )</a:t>
            </a:r>
            <a:endParaRPr lang="ru-RU" baseline="0" dirty="0" smtClean="0"/>
          </a:p>
          <a:p>
            <a:r>
              <a:rPr lang="ru-RU" baseline="0" dirty="0" smtClean="0"/>
              <a:t>Типы могут быть </a:t>
            </a:r>
            <a:r>
              <a:rPr lang="ru-RU" baseline="0" dirty="0" err="1" smtClean="0"/>
              <a:t>откытыми</a:t>
            </a:r>
            <a:r>
              <a:rPr lang="ru-RU" baseline="0" dirty="0" smtClean="0"/>
              <a:t> и закрытыми. </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12</a:t>
            </a:fld>
            <a:endParaRPr lang="en-US"/>
          </a:p>
        </p:txBody>
      </p:sp>
    </p:spTree>
    <p:extLst>
      <p:ext uri="{BB962C8B-B14F-4D97-AF65-F5344CB8AC3E}">
        <p14:creationId xmlns:p14="http://schemas.microsoft.com/office/powerpoint/2010/main" val="3802327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Форма,</a:t>
            </a:r>
            <a:r>
              <a:rPr lang="ru-RU" baseline="0" dirty="0" smtClean="0"/>
              <a:t> где ни один их параметров не был обеспечен аргументом типа, называется несвязанным обобщенным типом. Когда аргументы типа определены,  тип называется</a:t>
            </a:r>
            <a:r>
              <a:rPr lang="en-US" baseline="0" dirty="0" smtClean="0"/>
              <a:t> </a:t>
            </a:r>
            <a:r>
              <a:rPr lang="ru-RU" baseline="0" dirty="0" smtClean="0"/>
              <a:t>построенный </a:t>
            </a:r>
            <a:r>
              <a:rPr lang="en-US" baseline="0" dirty="0" smtClean="0"/>
              <a:t>(constructed )</a:t>
            </a:r>
            <a:endParaRPr lang="ru-RU" baseline="0" dirty="0" smtClean="0"/>
          </a:p>
          <a:p>
            <a:r>
              <a:rPr lang="ru-RU" baseline="0" dirty="0" smtClean="0"/>
              <a:t>Типы могут быть </a:t>
            </a:r>
            <a:r>
              <a:rPr lang="ru-RU" baseline="0" dirty="0" err="1" smtClean="0"/>
              <a:t>откытыми</a:t>
            </a:r>
            <a:r>
              <a:rPr lang="ru-RU" baseline="0" dirty="0" smtClean="0"/>
              <a:t> и закрытыми. </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13</a:t>
            </a:fld>
            <a:endParaRPr lang="en-US"/>
          </a:p>
        </p:txBody>
      </p:sp>
    </p:spTree>
    <p:extLst>
      <p:ext uri="{BB962C8B-B14F-4D97-AF65-F5344CB8AC3E}">
        <p14:creationId xmlns:p14="http://schemas.microsoft.com/office/powerpoint/2010/main" val="380232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28709" y="1777972"/>
            <a:ext cx="6913511" cy="1574828"/>
          </a:xfrm>
        </p:spPr>
        <p:txBody>
          <a:bodyPr/>
          <a:lstStyle>
            <a:lvl1pPr algn="l">
              <a:defRPr>
                <a:solidFill>
                  <a:srgbClr val="2750AB"/>
                </a:solidFill>
                <a:latin typeface="Helvetica LT Std"/>
              </a:defRPr>
            </a:lvl1pPr>
          </a:lstStyle>
          <a:p>
            <a:r>
              <a:rPr lang="en-US" dirty="0" smtClean="0"/>
              <a:t>Code.0X (Module Code)</a:t>
            </a:r>
            <a:br>
              <a:rPr lang="en-US" dirty="0" smtClean="0"/>
            </a:br>
            <a:r>
              <a:rPr lang="en-US" dirty="0" smtClean="0"/>
              <a:t>xxx (Module Name)</a:t>
            </a:r>
            <a:endParaRPr lang="en-US" dirty="0"/>
          </a:p>
        </p:txBody>
      </p:sp>
      <p:sp>
        <p:nvSpPr>
          <p:cNvPr id="9" name="Content Placeholder 8"/>
          <p:cNvSpPr>
            <a:spLocks noGrp="1"/>
          </p:cNvSpPr>
          <p:nvPr>
            <p:ph sz="quarter" idx="13" hasCustomPrompt="1"/>
          </p:nvPr>
        </p:nvSpPr>
        <p:spPr>
          <a:xfrm>
            <a:off x="3242126" y="3536923"/>
            <a:ext cx="4693920" cy="914400"/>
          </a:xfrm>
        </p:spPr>
        <p:txBody>
          <a:bodyPr>
            <a:normAutofit/>
          </a:bodyPr>
          <a:lstStyle>
            <a:lvl1pPr marL="0" indent="0">
              <a:buNone/>
              <a:defRPr kumimoji="0" lang="en-US" sz="2200" b="0" i="0" u="none" strike="noStrike" kern="1200" cap="none" spc="0" normalizeH="0" baseline="0" noProof="0" dirty="0" smtClean="0">
                <a:ln>
                  <a:noFill/>
                </a:ln>
                <a:solidFill>
                  <a:schemeClr val="tx1">
                    <a:lumMod val="75000"/>
                    <a:lumOff val="25000"/>
                  </a:schemeClr>
                </a:solidFill>
                <a:effectLst/>
                <a:uLnTx/>
                <a:uFillTx/>
                <a:latin typeface="Helvetica LT Std"/>
                <a:ea typeface="+mn-ea"/>
                <a:cs typeface="+mn-cs"/>
              </a:defRPr>
            </a:lvl1pPr>
          </a:lstStyle>
          <a:p>
            <a:pPr lvl="0"/>
            <a:r>
              <a:rPr lang="en-US" dirty="0" smtClean="0"/>
              <a:t>Resource Development Dep.</a:t>
            </a:r>
          </a:p>
          <a:p>
            <a:pPr lvl="0"/>
            <a:r>
              <a:rPr lang="en-US" dirty="0" smtClean="0"/>
              <a:t>Author: (author name)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249648" y="179343"/>
            <a:ext cx="4618895" cy="365130"/>
          </a:xfrm>
          <a:prstGeom prst="rect">
            <a:avLst/>
          </a:prstGeom>
        </p:spPr>
        <p:txBody>
          <a:bodyPr anchor="t">
            <a:noAutofit/>
          </a:bodyPr>
          <a:lstStyle>
            <a:lvl1pPr algn="l">
              <a:tabLst>
                <a:tab pos="8229600" algn="r"/>
              </a:tabLst>
              <a:defRPr sz="1800" b="1">
                <a:solidFill>
                  <a:srgbClr val="21438F"/>
                </a:solidFill>
                <a:latin typeface="Helvetica LT Std"/>
              </a:defRPr>
            </a:lvl1pPr>
          </a:lstStyle>
          <a:p>
            <a:r>
              <a:rPr lang="en-US" dirty="0" smtClean="0"/>
              <a:t>Click to edit Master title style</a:t>
            </a:r>
            <a:endParaRPr lang="en-US" dirty="0"/>
          </a:p>
        </p:txBody>
      </p:sp>
      <p:sp>
        <p:nvSpPr>
          <p:cNvPr id="22" name="Text Placeholder 21"/>
          <p:cNvSpPr>
            <a:spLocks noGrp="1"/>
          </p:cNvSpPr>
          <p:nvPr>
            <p:ph type="body" sz="quarter" idx="10"/>
          </p:nvPr>
        </p:nvSpPr>
        <p:spPr>
          <a:xfrm>
            <a:off x="5109528" y="179391"/>
            <a:ext cx="4658995" cy="365125"/>
          </a:xfrm>
          <a:prstGeom prst="rect">
            <a:avLst/>
          </a:prstGeom>
        </p:spPr>
        <p:txBody>
          <a:bodyPr/>
          <a:lstStyle>
            <a:lvl1pPr>
              <a:buFontTx/>
              <a:buNone/>
              <a:defRPr sz="1800">
                <a:solidFill>
                  <a:schemeClr val="tx1"/>
                </a:solidFill>
                <a:latin typeface="Helvetica LT Std"/>
              </a:defRPr>
            </a:lvl1pPr>
            <a:lvl2pPr>
              <a:buFontTx/>
              <a:buNone/>
              <a:defRPr/>
            </a:lvl2pPr>
            <a:lvl3pPr>
              <a:buFontTx/>
              <a:buNone/>
              <a:defRPr/>
            </a:lvl3pPr>
            <a:lvl4pPr>
              <a:buFontTx/>
              <a:buNone/>
              <a:defRPr/>
            </a:lvl4pPr>
            <a:lvl5pPr>
              <a:buFontTx/>
              <a:buNone/>
              <a:defRPr/>
            </a:lvl5pPr>
          </a:lstStyle>
          <a:p>
            <a:pPr lvl="0"/>
            <a:endParaRPr lang="en-US" dirty="0"/>
          </a:p>
        </p:txBody>
      </p:sp>
      <p:sp>
        <p:nvSpPr>
          <p:cNvPr id="10" name="Content Placeholder 9"/>
          <p:cNvSpPr>
            <a:spLocks noGrp="1"/>
          </p:cNvSpPr>
          <p:nvPr>
            <p:ph sz="quarter" idx="11"/>
          </p:nvPr>
        </p:nvSpPr>
        <p:spPr>
          <a:xfrm>
            <a:off x="289878" y="836616"/>
            <a:ext cx="9478645" cy="5184775"/>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 typeface="Wingdings" pitchFamily="2" charset="2"/>
              <a:buNone/>
              <a:tabLst/>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639881" y="6496095"/>
            <a:ext cx="2128708" cy="276999"/>
          </a:xfrm>
          <a:prstGeom prst="rect">
            <a:avLst/>
          </a:prstGeom>
          <a:noFill/>
        </p:spPr>
        <p:txBody>
          <a:bodyPr wrap="square" rtlCol="0">
            <a:spAutoFit/>
          </a:bodyPr>
          <a:lstStyle/>
          <a:p>
            <a:pPr algn="r">
              <a:defRPr/>
            </a:pPr>
            <a:fld id="{8AE9712F-231D-46BD-8215-5B9AC8D83DFF}" type="slidenum">
              <a:rPr lang="en-US" sz="1200" b="1" kern="1200" smtClean="0">
                <a:solidFill>
                  <a:srgbClr val="2750AB"/>
                </a:solidFill>
                <a:latin typeface="+mn-lt"/>
                <a:ea typeface="+mn-ea"/>
                <a:cs typeface="+mn-cs"/>
              </a:rPr>
              <a:pPr algn="r">
                <a:defRPr/>
              </a:pPr>
              <a:t>‹#›</a:t>
            </a:fld>
            <a:endParaRPr lang="en-US" sz="1200" b="1" kern="1200" dirty="0">
              <a:solidFill>
                <a:srgbClr val="2750AB"/>
              </a:solidFill>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647" y="179343"/>
            <a:ext cx="9599268" cy="365130"/>
          </a:xfrm>
        </p:spPr>
        <p:txBody>
          <a:bodyPr anchor="t">
            <a:noAutofit/>
          </a:bodyPr>
          <a:lstStyle>
            <a:lvl1pPr algn="l">
              <a:tabLst>
                <a:tab pos="8229600" algn="r"/>
              </a:tabLst>
              <a:defRPr sz="1800" b="1">
                <a:solidFill>
                  <a:srgbClr val="21438F"/>
                </a:solidFill>
                <a:latin typeface="Helvetica LT Std"/>
              </a:defRPr>
            </a:lvl1pPr>
          </a:lstStyle>
          <a:p>
            <a:r>
              <a:rPr lang="en-US" dirty="0" smtClean="0"/>
              <a:t>Click to edit Master title style</a:t>
            </a:r>
            <a:endParaRPr lang="en-US" dirty="0"/>
          </a:p>
        </p:txBody>
      </p:sp>
      <p:sp>
        <p:nvSpPr>
          <p:cNvPr id="9" name="TextBox 8"/>
          <p:cNvSpPr txBox="1"/>
          <p:nvPr userDrawn="1"/>
        </p:nvSpPr>
        <p:spPr>
          <a:xfrm>
            <a:off x="7639881" y="6496095"/>
            <a:ext cx="2128708" cy="276999"/>
          </a:xfrm>
          <a:prstGeom prst="rect">
            <a:avLst/>
          </a:prstGeom>
          <a:noFill/>
        </p:spPr>
        <p:txBody>
          <a:bodyPr wrap="square" rtlCol="0">
            <a:spAutoFit/>
          </a:bodyPr>
          <a:lstStyle/>
          <a:p>
            <a:pPr algn="r">
              <a:defRPr/>
            </a:pPr>
            <a:fld id="{8AE9712F-231D-46BD-8215-5B9AC8D83DFF}" type="slidenum">
              <a:rPr lang="en-US" sz="1200" b="1" kern="1200" smtClean="0">
                <a:solidFill>
                  <a:srgbClr val="2750AB"/>
                </a:solidFill>
                <a:latin typeface="+mn-lt"/>
                <a:ea typeface="+mn-ea"/>
                <a:cs typeface="+mn-cs"/>
              </a:rPr>
              <a:pPr algn="r">
                <a:defRPr/>
              </a:pPr>
              <a:t>‹#›</a:t>
            </a:fld>
            <a:endParaRPr lang="en-US" sz="1200" b="1" kern="1200" dirty="0">
              <a:solidFill>
                <a:srgbClr val="2750AB"/>
              </a:solidFill>
              <a:latin typeface="+mn-lt"/>
              <a:ea typeface="+mn-ea"/>
              <a:cs typeface="+mn-cs"/>
            </a:endParaRPr>
          </a:p>
        </p:txBody>
      </p:sp>
      <p:sp>
        <p:nvSpPr>
          <p:cNvPr id="7" name="Content Placeholder 6"/>
          <p:cNvSpPr>
            <a:spLocks noGrp="1"/>
          </p:cNvSpPr>
          <p:nvPr>
            <p:ph sz="quarter" idx="10"/>
          </p:nvPr>
        </p:nvSpPr>
        <p:spPr>
          <a:xfrm>
            <a:off x="335280" y="762000"/>
            <a:ext cx="9471660" cy="5334000"/>
          </a:xfrm>
        </p:spPr>
        <p:txBody>
          <a:bodyPr/>
          <a:lstStyle>
            <a:lvl1pPr>
              <a:buFont typeface="Wingdings" pitchFamily="2" charset="2"/>
              <a:buChar char="§"/>
              <a:defRPr sz="1800">
                <a:latin typeface="Helvetica LT Std"/>
              </a:defRPr>
            </a:lvl1pPr>
            <a:lvl2pPr>
              <a:defRPr sz="1800">
                <a:latin typeface="Helvetica LT Std"/>
              </a:defRPr>
            </a:lvl2pPr>
            <a:lvl3pPr>
              <a:defRPr sz="1600">
                <a:latin typeface="Helvetica LT Std"/>
              </a:defRPr>
            </a:lvl3pPr>
            <a:lvl4pPr>
              <a:defRPr sz="1400">
                <a:latin typeface="Helvetica LT Std"/>
              </a:defRPr>
            </a:lvl4pPr>
            <a:lvl5pPr>
              <a:defRPr sz="1400">
                <a:latin typeface="Helvetica LT St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3231966" y="2176488"/>
            <a:ext cx="5364480" cy="1222375"/>
          </a:xfrm>
        </p:spPr>
        <p:txBody>
          <a:bodyPr/>
          <a:lstStyle>
            <a:lvl1pPr algn="l">
              <a:defRPr sz="4000">
                <a:solidFill>
                  <a:srgbClr val="2750AB"/>
                </a:solidFill>
                <a:latin typeface="Helvetica LT Std"/>
              </a:defRPr>
            </a:lvl1pPr>
          </a:lstStyle>
          <a:p>
            <a:r>
              <a:rPr lang="en-US" dirty="0" smtClean="0"/>
              <a:t>Thanks for Your Attention</a:t>
            </a:r>
            <a:endParaRPr lang="en-US" dirty="0"/>
          </a:p>
        </p:txBody>
      </p:sp>
      <p:sp>
        <p:nvSpPr>
          <p:cNvPr id="16" name="Subtitle 2"/>
          <p:cNvSpPr>
            <a:spLocks noGrp="1"/>
          </p:cNvSpPr>
          <p:nvPr>
            <p:ph type="subTitle" idx="1" hasCustomPrompt="1"/>
          </p:nvPr>
        </p:nvSpPr>
        <p:spPr>
          <a:xfrm>
            <a:off x="3242127" y="3425419"/>
            <a:ext cx="6325641" cy="951344"/>
          </a:xfrm>
        </p:spPr>
        <p:txBody>
          <a:bodyPr>
            <a:normAutofit/>
          </a:bodyPr>
          <a:lstStyle>
            <a:lvl1pPr marL="0" indent="0" algn="l">
              <a:buNone/>
              <a:defRPr sz="2000" b="0">
                <a:solidFill>
                  <a:schemeClr val="tx1">
                    <a:lumMod val="75000"/>
                    <a:lumOff val="25000"/>
                  </a:schemeClr>
                </a:solidFill>
                <a:latin typeface="Helvetica LT St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Resource Development Dep.</a:t>
            </a:r>
          </a:p>
          <a:p>
            <a:pPr lvl="0"/>
            <a:r>
              <a:rPr lang="en-US" dirty="0" smtClean="0"/>
              <a:t>Author: (author name)</a:t>
            </a:r>
          </a:p>
        </p:txBody>
      </p:sp>
    </p:spTree>
    <p:extLst>
      <p:ext uri="{BB962C8B-B14F-4D97-AF65-F5344CB8AC3E}">
        <p14:creationId xmlns:p14="http://schemas.microsoft.com/office/powerpoint/2010/main" val="676184668"/>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2920" y="274638"/>
            <a:ext cx="905256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Code.0X (Module Code)</a:t>
            </a:r>
            <a:br>
              <a:rPr lang="en-US" dirty="0" smtClean="0"/>
            </a:br>
            <a:r>
              <a:rPr lang="en-US" dirty="0" smtClean="0"/>
              <a:t>xxx (Module Name)</a:t>
            </a:r>
          </a:p>
        </p:txBody>
      </p:sp>
      <p:sp>
        <p:nvSpPr>
          <p:cNvPr id="1027" name="Text Placeholder 2"/>
          <p:cNvSpPr>
            <a:spLocks noGrp="1"/>
          </p:cNvSpPr>
          <p:nvPr>
            <p:ph type="body" idx="1"/>
          </p:nvPr>
        </p:nvSpPr>
        <p:spPr bwMode="auto">
          <a:xfrm>
            <a:off x="502920" y="1600203"/>
            <a:ext cx="905256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7208520" y="6356353"/>
            <a:ext cx="2346960" cy="365125"/>
          </a:xfrm>
          <a:prstGeom prst="rect">
            <a:avLst/>
          </a:prstGeom>
        </p:spPr>
        <p:txBody>
          <a:bodyPr vert="horz" lIns="91440" tIns="45720" rIns="91440" bIns="45720" rtlCol="0" anchor="ctr"/>
          <a:lstStyle>
            <a:lvl1pPr algn="r" fontAlgn="auto">
              <a:spcBef>
                <a:spcPts val="0"/>
              </a:spcBef>
              <a:spcAft>
                <a:spcPts val="0"/>
              </a:spcAft>
              <a:defRPr sz="1200" b="1">
                <a:solidFill>
                  <a:srgbClr val="21438F"/>
                </a:solidFill>
                <a:latin typeface="+mn-lt"/>
              </a:defRPr>
            </a:lvl1pPr>
          </a:lstStyle>
          <a:p>
            <a:pPr>
              <a:defRPr/>
            </a:pPr>
            <a:fld id="{90FB4697-DEFA-4505-9161-880F1932378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hyperlink" Target="http://sergeyteplyakov.blogspot.com/2010/06/c-2.html" TargetMode="External"/><Relationship Id="rId4" Type="http://schemas.openxmlformats.org/officeDocument/2006/relationships/hyperlink" Target="http://sergeyteplyakov.blogspot.com/2010/06/c-3.html" TargetMode="External"/><Relationship Id="rId5" Type="http://schemas.openxmlformats.org/officeDocument/2006/relationships/hyperlink" Target="http://habrahabr.ru/post/148905/" TargetMode="External"/><Relationship Id="rId1" Type="http://schemas.openxmlformats.org/officeDocument/2006/relationships/slideLayout" Target="../slideLayouts/slideLayout3.xml"/><Relationship Id="rId2" Type="http://schemas.openxmlformats.org/officeDocument/2006/relationships/hyperlink" Target="http://sergeyteplyakov.blogspot.com/2010/06/c-1.html"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e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10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gif"/><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9.gi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0.gi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2.gi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6.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tif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0.png"/><Relationship Id="rId3" Type="http://schemas.openxmlformats.org/officeDocument/2006/relationships/image" Target="../media/image23.png"/></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5160" y="1777972"/>
            <a:ext cx="6537960" cy="1574828"/>
          </a:xfrm>
        </p:spPr>
        <p:txBody>
          <a:bodyPr/>
          <a:lstStyle/>
          <a:p>
            <a:r>
              <a:rPr lang="ru-RU" sz="4000" dirty="0" smtClean="0"/>
              <a:t>Обобщения и коллекции</a:t>
            </a:r>
            <a:endParaRPr lang="en-US" sz="4000" dirty="0">
              <a:latin typeface="Helvetica LT Std"/>
            </a:endParaRPr>
          </a:p>
        </p:txBody>
      </p:sp>
      <p:sp>
        <p:nvSpPr>
          <p:cNvPr id="3" name="Content Placeholder 5"/>
          <p:cNvSpPr txBox="1">
            <a:spLocks/>
          </p:cNvSpPr>
          <p:nvPr/>
        </p:nvSpPr>
        <p:spPr>
          <a:xfrm>
            <a:off x="3185160" y="3536926"/>
            <a:ext cx="6118860" cy="1568477"/>
          </a:xfrm>
          <a:prstGeom prst="rect">
            <a:avLst/>
          </a:prstGeom>
        </p:spPr>
        <p:txBody>
          <a:bodyPr>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2000" dirty="0" smtClean="0"/>
              <a:t>БГУ, ММФ, кафедра веб-технологий и компьютерного моделирования</a:t>
            </a:r>
          </a:p>
          <a:p>
            <a:pPr marL="0" indent="0">
              <a:buNone/>
            </a:pPr>
            <a:r>
              <a:rPr lang="ru-RU" sz="2000" dirty="0" smtClean="0"/>
              <a:t>Автор: Кравчук Анжелика Ивановна</a:t>
            </a:r>
            <a:endParaRPr lang="en-US"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Внутреннее устройство обобщенных типов</a:t>
            </a:r>
            <a:endParaRPr lang="en-US" dirty="0"/>
          </a:p>
        </p:txBody>
      </p:sp>
      <p:pic>
        <p:nvPicPr>
          <p:cNvPr id="3" name="Picture 2"/>
          <p:cNvPicPr>
            <a:picLocks noChangeAspect="1"/>
          </p:cNvPicPr>
          <p:nvPr/>
        </p:nvPicPr>
        <p:blipFill>
          <a:blip r:embed="rId3"/>
          <a:stretch>
            <a:fillRect/>
          </a:stretch>
        </p:blipFill>
        <p:spPr>
          <a:xfrm>
            <a:off x="381000" y="1219200"/>
            <a:ext cx="9144000" cy="4046870"/>
          </a:xfrm>
          <a:prstGeom prst="rect">
            <a:avLst/>
          </a:prstGeom>
        </p:spPr>
      </p:pic>
    </p:spTree>
    <p:extLst>
      <p:ext uri="{BB962C8B-B14F-4D97-AF65-F5344CB8AC3E}">
        <p14:creationId xmlns:p14="http://schemas.microsoft.com/office/powerpoint/2010/main" val="184217705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IStructuralEquatable</a:t>
            </a:r>
            <a:r>
              <a:rPr lang="en-US" dirty="0"/>
              <a:t> and </a:t>
            </a:r>
            <a:r>
              <a:rPr lang="en-US" dirty="0" err="1"/>
              <a:t>IStructuralComparable</a:t>
            </a:r>
            <a:endParaRPr lang="ru-RU" dirty="0"/>
          </a:p>
        </p:txBody>
      </p:sp>
      <p:sp>
        <p:nvSpPr>
          <p:cNvPr id="5" name="Блок-схема: документ 4"/>
          <p:cNvSpPr/>
          <p:nvPr/>
        </p:nvSpPr>
        <p:spPr bwMode="auto">
          <a:xfrm>
            <a:off x="335280" y="1905004"/>
            <a:ext cx="9471660" cy="3047999"/>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0"/>
              </a:spcAft>
            </a:pPr>
            <a:endParaRPr lang="ru-RU" sz="1600" dirty="0">
              <a:latin typeface="Consolas" pitchFamily="49" charset="0"/>
              <a:cs typeface="Consolas" pitchFamily="49" charset="0"/>
            </a:endParaRPr>
          </a:p>
          <a:p>
            <a:pPr>
              <a:spcAft>
                <a:spcPts val="0"/>
              </a:spcAft>
            </a:pPr>
            <a:r>
              <a:rPr lang="en-US" sz="1600" dirty="0" smtClean="0">
                <a:latin typeface="Consolas" pitchFamily="49" charset="0"/>
                <a:cs typeface="Consolas" pitchFamily="49" charset="0"/>
              </a:rPr>
              <a:t>public </a:t>
            </a:r>
            <a:r>
              <a:rPr lang="en-US" sz="1600" dirty="0">
                <a:latin typeface="Consolas" pitchFamily="49" charset="0"/>
                <a:cs typeface="Consolas" pitchFamily="49" charset="0"/>
              </a:rPr>
              <a:t>interface </a:t>
            </a:r>
            <a:r>
              <a:rPr lang="en-US" sz="1600" dirty="0" err="1">
                <a:latin typeface="Consolas" pitchFamily="49" charset="0"/>
                <a:cs typeface="Consolas" pitchFamily="49" charset="0"/>
              </a:rPr>
              <a:t>IStructuralEquatable</a:t>
            </a:r>
            <a:endParaRPr lang="en-US" sz="1600" dirty="0">
              <a:latin typeface="Consolas" pitchFamily="49" charset="0"/>
              <a:cs typeface="Consolas" pitchFamily="49" charset="0"/>
            </a:endParaRPr>
          </a:p>
          <a:p>
            <a:pPr>
              <a:spcAft>
                <a:spcPts val="0"/>
              </a:spcAft>
            </a:pPr>
            <a:r>
              <a:rPr lang="en-US" sz="1600" dirty="0">
                <a:latin typeface="Consolas" pitchFamily="49" charset="0"/>
                <a:cs typeface="Consolas" pitchFamily="49" charset="0"/>
              </a:rPr>
              <a:t>{</a:t>
            </a:r>
          </a:p>
          <a:p>
            <a:pPr>
              <a:spcAft>
                <a:spcPts val="0"/>
              </a:spcAft>
            </a:pPr>
            <a:r>
              <a:rPr lang="ru-RU" sz="1600" dirty="0" smtClean="0">
                <a:latin typeface="Consolas" pitchFamily="49" charset="0"/>
                <a:cs typeface="Consolas" pitchFamily="49" charset="0"/>
              </a:rPr>
              <a:t>    </a:t>
            </a:r>
            <a:r>
              <a:rPr lang="en-US" sz="1600" dirty="0" err="1" smtClean="0">
                <a:latin typeface="Consolas" pitchFamily="49" charset="0"/>
                <a:cs typeface="Consolas" pitchFamily="49" charset="0"/>
              </a:rPr>
              <a:t>bool</a:t>
            </a:r>
            <a:r>
              <a:rPr lang="en-US" sz="1600" dirty="0" smtClean="0">
                <a:latin typeface="Consolas" pitchFamily="49" charset="0"/>
                <a:cs typeface="Consolas" pitchFamily="49" charset="0"/>
              </a:rPr>
              <a:t> </a:t>
            </a:r>
            <a:r>
              <a:rPr lang="en-US" sz="1600" b="1" dirty="0">
                <a:latin typeface="Consolas" pitchFamily="49" charset="0"/>
                <a:cs typeface="Consolas" pitchFamily="49" charset="0"/>
              </a:rPr>
              <a:t>Equals</a:t>
            </a:r>
            <a:r>
              <a:rPr lang="en-US" sz="1600" dirty="0">
                <a:latin typeface="Consolas" pitchFamily="49" charset="0"/>
                <a:cs typeface="Consolas" pitchFamily="49" charset="0"/>
              </a:rPr>
              <a:t> (object other, </a:t>
            </a:r>
            <a:r>
              <a:rPr lang="en-US" sz="1600" dirty="0" err="1">
                <a:latin typeface="Consolas" pitchFamily="49" charset="0"/>
                <a:cs typeface="Consolas" pitchFamily="49" charset="0"/>
              </a:rPr>
              <a:t>IEqualityComparer</a:t>
            </a:r>
            <a:r>
              <a:rPr lang="en-US" sz="1600" dirty="0">
                <a:latin typeface="Consolas" pitchFamily="49" charset="0"/>
                <a:cs typeface="Consolas" pitchFamily="49" charset="0"/>
              </a:rPr>
              <a:t> comparer);</a:t>
            </a:r>
          </a:p>
          <a:p>
            <a:pPr>
              <a:spcAft>
                <a:spcPts val="0"/>
              </a:spcAft>
            </a:pPr>
            <a:r>
              <a:rPr lang="ru-RU"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b="1" dirty="0" err="1">
                <a:latin typeface="Consolas" pitchFamily="49" charset="0"/>
                <a:cs typeface="Consolas" pitchFamily="49" charset="0"/>
              </a:rPr>
              <a:t>GetHashCode</a:t>
            </a:r>
            <a:r>
              <a:rPr lang="en-US" sz="1600" dirty="0">
                <a:latin typeface="Consolas" pitchFamily="49" charset="0"/>
                <a:cs typeface="Consolas" pitchFamily="49" charset="0"/>
              </a:rPr>
              <a:t> (</a:t>
            </a:r>
            <a:r>
              <a:rPr lang="en-US" sz="1600" dirty="0" err="1">
                <a:latin typeface="Consolas" pitchFamily="49" charset="0"/>
                <a:cs typeface="Consolas" pitchFamily="49" charset="0"/>
              </a:rPr>
              <a:t>IEqualityComparer</a:t>
            </a:r>
            <a:r>
              <a:rPr lang="en-US" sz="1600" dirty="0">
                <a:latin typeface="Consolas" pitchFamily="49" charset="0"/>
                <a:cs typeface="Consolas" pitchFamily="49" charset="0"/>
              </a:rPr>
              <a:t> comparer);</a:t>
            </a:r>
          </a:p>
          <a:p>
            <a:pPr>
              <a:spcAft>
                <a:spcPts val="0"/>
              </a:spcAft>
            </a:pPr>
            <a:r>
              <a:rPr lang="en-US"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a:p>
            <a:pPr>
              <a:spcAft>
                <a:spcPts val="0"/>
              </a:spcAft>
            </a:pPr>
            <a:endParaRPr lang="en-US" sz="1600" dirty="0">
              <a:latin typeface="Consolas" pitchFamily="49" charset="0"/>
              <a:cs typeface="Consolas" pitchFamily="49" charset="0"/>
            </a:endParaRPr>
          </a:p>
          <a:p>
            <a:pPr>
              <a:spcAft>
                <a:spcPts val="0"/>
              </a:spcAft>
            </a:pPr>
            <a:r>
              <a:rPr lang="en-US" sz="1600" dirty="0">
                <a:latin typeface="Consolas" pitchFamily="49" charset="0"/>
                <a:cs typeface="Consolas" pitchFamily="49" charset="0"/>
              </a:rPr>
              <a:t>public interface </a:t>
            </a:r>
            <a:r>
              <a:rPr lang="en-US" sz="1600" dirty="0" err="1">
                <a:latin typeface="Consolas" pitchFamily="49" charset="0"/>
                <a:cs typeface="Consolas" pitchFamily="49" charset="0"/>
              </a:rPr>
              <a:t>IStructuralComparable</a:t>
            </a:r>
            <a:endParaRPr lang="en-US" sz="1600" dirty="0">
              <a:latin typeface="Consolas" pitchFamily="49" charset="0"/>
              <a:cs typeface="Consolas" pitchFamily="49" charset="0"/>
            </a:endParaRPr>
          </a:p>
          <a:p>
            <a:pPr>
              <a:spcAft>
                <a:spcPts val="0"/>
              </a:spcAft>
            </a:pPr>
            <a:r>
              <a:rPr lang="en-US" sz="1600" dirty="0">
                <a:latin typeface="Consolas" pitchFamily="49" charset="0"/>
                <a:cs typeface="Consolas" pitchFamily="49" charset="0"/>
              </a:rPr>
              <a:t>{</a:t>
            </a:r>
          </a:p>
          <a:p>
            <a:pPr>
              <a:spcAft>
                <a:spcPts val="0"/>
              </a:spcAft>
            </a:pPr>
            <a:r>
              <a:rPr lang="ru-RU"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b="1" dirty="0" err="1">
                <a:latin typeface="Consolas" pitchFamily="49" charset="0"/>
                <a:cs typeface="Consolas" pitchFamily="49" charset="0"/>
              </a:rPr>
              <a:t>CompareTo</a:t>
            </a:r>
            <a:r>
              <a:rPr lang="en-US" sz="1600" dirty="0">
                <a:latin typeface="Consolas" pitchFamily="49" charset="0"/>
                <a:cs typeface="Consolas" pitchFamily="49" charset="0"/>
              </a:rPr>
              <a:t> (object other, </a:t>
            </a:r>
            <a:r>
              <a:rPr lang="en-US" sz="1600" dirty="0" err="1">
                <a:latin typeface="Consolas" pitchFamily="49" charset="0"/>
                <a:cs typeface="Consolas" pitchFamily="49" charset="0"/>
              </a:rPr>
              <a:t>IComparer</a:t>
            </a:r>
            <a:r>
              <a:rPr lang="en-US" sz="1600" dirty="0">
                <a:latin typeface="Consolas" pitchFamily="49" charset="0"/>
                <a:cs typeface="Consolas" pitchFamily="49" charset="0"/>
              </a:rPr>
              <a:t> comparer);</a:t>
            </a:r>
          </a:p>
          <a:p>
            <a:pPr>
              <a:spcAft>
                <a:spcPts val="0"/>
              </a:spcAft>
            </a:pPr>
            <a:r>
              <a:rPr lang="en-US" sz="1600" dirty="0">
                <a:latin typeface="Consolas" pitchFamily="49" charset="0"/>
                <a:cs typeface="Consolas" pitchFamily="49" charset="0"/>
              </a:rPr>
              <a:t>}</a:t>
            </a:r>
            <a:endParaRPr lang="ru-RU" sz="1600" dirty="0" err="1" smtClean="0">
              <a:latin typeface="Consolas" pitchFamily="49" charset="0"/>
              <a:cs typeface="Consolas" pitchFamily="49" charset="0"/>
            </a:endParaRPr>
          </a:p>
        </p:txBody>
      </p:sp>
      <p:sp>
        <p:nvSpPr>
          <p:cNvPr id="3" name="Скругленный прямоугольник 2"/>
          <p:cNvSpPr/>
          <p:nvPr/>
        </p:nvSpPr>
        <p:spPr bwMode="auto">
          <a:xfrm>
            <a:off x="335280" y="922364"/>
            <a:ext cx="9387840" cy="830239"/>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Структурная эквивалентность и сравнение порядка в виде подключаемых вариантов для других типов</a:t>
            </a:r>
          </a:p>
        </p:txBody>
      </p:sp>
    </p:spTree>
    <p:extLst>
      <p:ext uri="{BB962C8B-B14F-4D97-AF65-F5344CB8AC3E}">
        <p14:creationId xmlns:p14="http://schemas.microsoft.com/office/powerpoint/2010/main" val="202173828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IStructuralEquatable</a:t>
            </a:r>
            <a:r>
              <a:rPr lang="en-US" dirty="0"/>
              <a:t> and </a:t>
            </a:r>
            <a:r>
              <a:rPr lang="en-US" dirty="0" err="1"/>
              <a:t>IStructuralComparable</a:t>
            </a:r>
            <a:endParaRPr lang="ru-RU" dirty="0"/>
          </a:p>
        </p:txBody>
      </p:sp>
      <p:sp>
        <p:nvSpPr>
          <p:cNvPr id="5" name="Блок-схема: документ 4"/>
          <p:cNvSpPr/>
          <p:nvPr/>
        </p:nvSpPr>
        <p:spPr bwMode="auto">
          <a:xfrm>
            <a:off x="335280" y="838201"/>
            <a:ext cx="9471660" cy="2286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0"/>
              </a:spcAft>
            </a:pPr>
            <a:r>
              <a:rPr lang="en-US" sz="1600" dirty="0" err="1">
                <a:latin typeface="Consolas" pitchFamily="49" charset="0"/>
                <a:cs typeface="Consolas" pitchFamily="49" charset="0"/>
              </a:rPr>
              <a:t>int</a:t>
            </a:r>
            <a:r>
              <a:rPr lang="en-US" sz="1600" dirty="0">
                <a:latin typeface="Consolas" pitchFamily="49" charset="0"/>
                <a:cs typeface="Consolas" pitchFamily="49" charset="0"/>
              </a:rPr>
              <a:t>[] a1 = { 1, 2, 3 };</a:t>
            </a:r>
          </a:p>
          <a:p>
            <a:pPr>
              <a:spcAft>
                <a:spcPts val="0"/>
              </a:spcAft>
            </a:pPr>
            <a:r>
              <a:rPr lang="en-US" sz="1600" dirty="0" err="1">
                <a:latin typeface="Consolas" pitchFamily="49" charset="0"/>
                <a:cs typeface="Consolas" pitchFamily="49" charset="0"/>
              </a:rPr>
              <a:t>int</a:t>
            </a:r>
            <a:r>
              <a:rPr lang="en-US" sz="1600" dirty="0">
                <a:latin typeface="Consolas" pitchFamily="49" charset="0"/>
                <a:cs typeface="Consolas" pitchFamily="49" charset="0"/>
              </a:rPr>
              <a:t>[] a2 = { 1, 2, 3 </a:t>
            </a:r>
            <a:r>
              <a:rPr lang="en-US"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a:p>
            <a:pPr>
              <a:spcAft>
                <a:spcPts val="0"/>
              </a:spcAft>
            </a:pPr>
            <a:endParaRPr lang="en-US" sz="1600" dirty="0">
              <a:latin typeface="Consolas" pitchFamily="49" charset="0"/>
              <a:cs typeface="Consolas" pitchFamily="49" charset="0"/>
            </a:endParaRPr>
          </a:p>
          <a:p>
            <a:pPr>
              <a:spcAft>
                <a:spcPts val="0"/>
              </a:spcAft>
            </a:pPr>
            <a:r>
              <a:rPr lang="en-US" sz="1600" dirty="0" err="1" smtClean="0">
                <a:latin typeface="Consolas" pitchFamily="49" charset="0"/>
                <a:cs typeface="Consolas" pitchFamily="49" charset="0"/>
              </a:rPr>
              <a:t>Console.Write</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(a1.Equals (a2)); // </a:t>
            </a:r>
            <a:r>
              <a:rPr lang="en-US" sz="1600" b="1" dirty="0" smtClean="0">
                <a:latin typeface="Consolas" pitchFamily="49" charset="0"/>
                <a:cs typeface="Consolas" pitchFamily="49" charset="0"/>
              </a:rPr>
              <a:t>False</a:t>
            </a:r>
            <a:endParaRPr lang="ru-RU" sz="1600" b="1" dirty="0" smtClean="0">
              <a:latin typeface="Consolas" pitchFamily="49" charset="0"/>
              <a:cs typeface="Consolas" pitchFamily="49" charset="0"/>
            </a:endParaRPr>
          </a:p>
          <a:p>
            <a:pPr>
              <a:spcAft>
                <a:spcPts val="0"/>
              </a:spcAft>
            </a:pPr>
            <a:endParaRPr lang="ru-RU" sz="1600" dirty="0">
              <a:latin typeface="Consolas" pitchFamily="49" charset="0"/>
              <a:cs typeface="Consolas" pitchFamily="49" charset="0"/>
            </a:endParaRPr>
          </a:p>
          <a:p>
            <a:pPr>
              <a:spcAft>
                <a:spcPts val="0"/>
              </a:spcAft>
            </a:pPr>
            <a:r>
              <a:rPr lang="en-US" sz="1600" dirty="0" err="1">
                <a:latin typeface="Consolas" pitchFamily="49" charset="0"/>
                <a:cs typeface="Consolas" pitchFamily="49" charset="0"/>
              </a:rPr>
              <a:t>IStructuralEquatable</a:t>
            </a:r>
            <a:r>
              <a:rPr lang="en-US" sz="1600" dirty="0">
                <a:latin typeface="Consolas" pitchFamily="49" charset="0"/>
                <a:cs typeface="Consolas" pitchFamily="49" charset="0"/>
              </a:rPr>
              <a:t> se1 = a1;// </a:t>
            </a:r>
            <a:r>
              <a:rPr lang="ru-RU" sz="1600" dirty="0">
                <a:latin typeface="Consolas" pitchFamily="49" charset="0"/>
                <a:cs typeface="Consolas" pitchFamily="49" charset="0"/>
              </a:rPr>
              <a:t>массивы реализуют оба интерфейса</a:t>
            </a:r>
            <a:endParaRPr lang="en-US" sz="1600" dirty="0">
              <a:latin typeface="Consolas" pitchFamily="49" charset="0"/>
              <a:cs typeface="Consolas" pitchFamily="49" charset="0"/>
            </a:endParaRPr>
          </a:p>
          <a:p>
            <a:pPr>
              <a:spcAft>
                <a:spcPts val="0"/>
              </a:spcAft>
            </a:pPr>
            <a:r>
              <a:rPr lang="en-US" sz="1600" dirty="0" err="1" smtClean="0">
                <a:latin typeface="Consolas" pitchFamily="49" charset="0"/>
                <a:cs typeface="Consolas" pitchFamily="49" charset="0"/>
              </a:rPr>
              <a:t>Console.Write</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(se1.Equals (a2, </a:t>
            </a:r>
            <a:r>
              <a:rPr lang="en-US" sz="1600" b="1" dirty="0" err="1">
                <a:latin typeface="Consolas" pitchFamily="49" charset="0"/>
                <a:cs typeface="Consolas" pitchFamily="49" charset="0"/>
              </a:rPr>
              <a:t>EqualityComparer</a:t>
            </a:r>
            <a:r>
              <a:rPr lang="en-US" sz="1600" b="1" dirty="0">
                <a:latin typeface="Consolas" pitchFamily="49" charset="0"/>
                <a:cs typeface="Consolas" pitchFamily="49" charset="0"/>
              </a:rPr>
              <a:t>&lt;</a:t>
            </a:r>
            <a:r>
              <a:rPr lang="en-US" sz="1600" b="1" dirty="0" err="1">
                <a:latin typeface="Consolas" pitchFamily="49" charset="0"/>
                <a:cs typeface="Consolas" pitchFamily="49" charset="0"/>
              </a:rPr>
              <a:t>int</a:t>
            </a:r>
            <a:r>
              <a:rPr lang="en-US" sz="1600" b="1" dirty="0">
                <a:latin typeface="Consolas" pitchFamily="49" charset="0"/>
                <a:cs typeface="Consolas" pitchFamily="49" charset="0"/>
              </a:rPr>
              <a:t>&gt;</a:t>
            </a:r>
            <a:r>
              <a:rPr lang="en-US" sz="1600" dirty="0">
                <a:latin typeface="Consolas" pitchFamily="49" charset="0"/>
                <a:cs typeface="Consolas" pitchFamily="49" charset="0"/>
              </a:rPr>
              <a:t>.Default)); // </a:t>
            </a:r>
            <a:r>
              <a:rPr lang="en-US" sz="1600" b="1" dirty="0">
                <a:latin typeface="Consolas" pitchFamily="49" charset="0"/>
                <a:cs typeface="Consolas" pitchFamily="49" charset="0"/>
              </a:rPr>
              <a:t>True</a:t>
            </a:r>
            <a:endParaRPr lang="ru-RU" sz="1600" b="1" dirty="0" err="1" smtClean="0">
              <a:latin typeface="Consolas" pitchFamily="49" charset="0"/>
              <a:cs typeface="Consolas" pitchFamily="49" charset="0"/>
            </a:endParaRPr>
          </a:p>
        </p:txBody>
      </p:sp>
      <p:sp>
        <p:nvSpPr>
          <p:cNvPr id="6" name="Блок-схема: документ 5"/>
          <p:cNvSpPr/>
          <p:nvPr/>
        </p:nvSpPr>
        <p:spPr bwMode="auto">
          <a:xfrm>
            <a:off x="326523" y="3429000"/>
            <a:ext cx="9471660" cy="2286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0"/>
              </a:spcAft>
            </a:pPr>
            <a:r>
              <a:rPr lang="en-US" sz="1600" dirty="0">
                <a:latin typeface="Consolas" pitchFamily="49" charset="0"/>
                <a:cs typeface="Consolas" pitchFamily="49" charset="0"/>
              </a:rPr>
              <a:t>string[] a1 = "the quick brown </a:t>
            </a:r>
            <a:r>
              <a:rPr lang="en-US" sz="1600" dirty="0" err="1">
                <a:latin typeface="Consolas" pitchFamily="49" charset="0"/>
                <a:cs typeface="Consolas" pitchFamily="49" charset="0"/>
              </a:rPr>
              <a:t>fox".Split</a:t>
            </a:r>
            <a:r>
              <a:rPr lang="en-US" sz="1600" dirty="0">
                <a:latin typeface="Consolas" pitchFamily="49" charset="0"/>
                <a:cs typeface="Consolas" pitchFamily="49" charset="0"/>
              </a:rPr>
              <a:t>();</a:t>
            </a:r>
          </a:p>
          <a:p>
            <a:pPr>
              <a:spcAft>
                <a:spcPts val="0"/>
              </a:spcAft>
            </a:pPr>
            <a:r>
              <a:rPr lang="en-US" sz="1600" dirty="0">
                <a:latin typeface="Consolas" pitchFamily="49" charset="0"/>
                <a:cs typeface="Consolas" pitchFamily="49" charset="0"/>
              </a:rPr>
              <a:t>string[] a2 = "THE QUICK BROWN </a:t>
            </a:r>
            <a:r>
              <a:rPr lang="en-US" sz="1600" dirty="0" err="1">
                <a:latin typeface="Consolas" pitchFamily="49" charset="0"/>
                <a:cs typeface="Consolas" pitchFamily="49" charset="0"/>
              </a:rPr>
              <a:t>FOX".Split</a:t>
            </a:r>
            <a:r>
              <a:rPr lang="en-US"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a:p>
            <a:pPr>
              <a:spcAft>
                <a:spcPts val="0"/>
              </a:spcAft>
            </a:pPr>
            <a:endParaRPr lang="en-US" sz="1600" dirty="0">
              <a:latin typeface="Consolas" pitchFamily="49" charset="0"/>
              <a:cs typeface="Consolas" pitchFamily="49" charset="0"/>
            </a:endParaRPr>
          </a:p>
          <a:p>
            <a:pPr>
              <a:spcAft>
                <a:spcPts val="0"/>
              </a:spcAft>
            </a:pPr>
            <a:r>
              <a:rPr lang="en-US" sz="1600" dirty="0" err="1">
                <a:latin typeface="Consolas" pitchFamily="49" charset="0"/>
                <a:cs typeface="Consolas" pitchFamily="49" charset="0"/>
              </a:rPr>
              <a:t>IStructuralEquatable</a:t>
            </a:r>
            <a:r>
              <a:rPr lang="en-US" sz="1600" dirty="0">
                <a:latin typeface="Consolas" pitchFamily="49" charset="0"/>
                <a:cs typeface="Consolas" pitchFamily="49" charset="0"/>
              </a:rPr>
              <a:t> se1 = a1</a:t>
            </a:r>
            <a:r>
              <a:rPr lang="en-US"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a:p>
            <a:pPr>
              <a:spcAft>
                <a:spcPts val="0"/>
              </a:spcAft>
            </a:pPr>
            <a:endParaRPr lang="en-US" sz="1600" dirty="0">
              <a:latin typeface="Consolas" pitchFamily="49" charset="0"/>
              <a:cs typeface="Consolas" pitchFamily="49" charset="0"/>
            </a:endParaRPr>
          </a:p>
          <a:p>
            <a:pPr>
              <a:spcAft>
                <a:spcPts val="0"/>
              </a:spcAft>
            </a:pPr>
            <a:r>
              <a:rPr lang="en-US" sz="1600" dirty="0" err="1">
                <a:latin typeface="Consolas" pitchFamily="49" charset="0"/>
                <a:cs typeface="Consolas" pitchFamily="49" charset="0"/>
              </a:rPr>
              <a:t>bool</a:t>
            </a:r>
            <a:r>
              <a:rPr lang="en-US" sz="1600" dirty="0">
                <a:latin typeface="Consolas" pitchFamily="49" charset="0"/>
                <a:cs typeface="Consolas" pitchFamily="49" charset="0"/>
              </a:rPr>
              <a:t> </a:t>
            </a:r>
            <a:r>
              <a:rPr lang="en-US" sz="1600" dirty="0" err="1">
                <a:latin typeface="Consolas" pitchFamily="49" charset="0"/>
                <a:cs typeface="Consolas" pitchFamily="49" charset="0"/>
              </a:rPr>
              <a:t>isFalse</a:t>
            </a:r>
            <a:r>
              <a:rPr lang="en-US" sz="1600" dirty="0">
                <a:latin typeface="Consolas" pitchFamily="49" charset="0"/>
                <a:cs typeface="Consolas" pitchFamily="49" charset="0"/>
              </a:rPr>
              <a:t> = a1.Equals(a2);</a:t>
            </a:r>
          </a:p>
          <a:p>
            <a:pPr>
              <a:spcAft>
                <a:spcPts val="0"/>
              </a:spcAft>
            </a:pPr>
            <a:r>
              <a:rPr lang="en-US" sz="1600" dirty="0" err="1">
                <a:latin typeface="Consolas" pitchFamily="49" charset="0"/>
                <a:cs typeface="Consolas" pitchFamily="49" charset="0"/>
              </a:rPr>
              <a:t>bool</a:t>
            </a:r>
            <a:r>
              <a:rPr lang="en-US" sz="1600" dirty="0">
                <a:latin typeface="Consolas" pitchFamily="49" charset="0"/>
                <a:cs typeface="Consolas" pitchFamily="49" charset="0"/>
              </a:rPr>
              <a:t> </a:t>
            </a:r>
            <a:r>
              <a:rPr lang="en-US" sz="1600" dirty="0" err="1">
                <a:latin typeface="Consolas" pitchFamily="49" charset="0"/>
                <a:cs typeface="Consolas" pitchFamily="49" charset="0"/>
              </a:rPr>
              <a:t>isTrue</a:t>
            </a:r>
            <a:r>
              <a:rPr lang="en-US" sz="1600" dirty="0">
                <a:latin typeface="Consolas" pitchFamily="49" charset="0"/>
                <a:cs typeface="Consolas" pitchFamily="49" charset="0"/>
              </a:rPr>
              <a:t> = </a:t>
            </a:r>
            <a:r>
              <a:rPr lang="en-US" sz="1600" dirty="0" smtClean="0">
                <a:latin typeface="Consolas" pitchFamily="49" charset="0"/>
                <a:cs typeface="Consolas" pitchFamily="49" charset="0"/>
              </a:rPr>
              <a:t>se1.Equals(a2,StringComparer.InvariantCultureIgnoreCase);</a:t>
            </a:r>
            <a:endParaRPr lang="ru-RU" sz="1600" b="1" dirty="0" err="1" smtClean="0">
              <a:latin typeface="Consolas" pitchFamily="49" charset="0"/>
              <a:cs typeface="Consolas" pitchFamily="49" charset="0"/>
            </a:endParaRPr>
          </a:p>
        </p:txBody>
      </p:sp>
    </p:spTree>
    <p:extLst>
      <p:ext uri="{BB962C8B-B14F-4D97-AF65-F5344CB8AC3E}">
        <p14:creationId xmlns:p14="http://schemas.microsoft.com/office/powerpoint/2010/main" val="29061817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ctrTitle"/>
          </p:nvPr>
        </p:nvSpPr>
        <p:spPr>
          <a:xfrm>
            <a:off x="3232309" y="2206628"/>
            <a:ext cx="5364480" cy="1222375"/>
          </a:xfrm>
        </p:spPr>
        <p:txBody>
          <a:bodyPr rtlCol="0">
            <a:normAutofit fontScale="90000"/>
          </a:bodyPr>
          <a:lstStyle/>
          <a:p>
            <a:pPr eaLnBrk="1" fontAlgn="auto" hangingPunct="1">
              <a:spcAft>
                <a:spcPts val="0"/>
              </a:spcAft>
              <a:defRPr/>
            </a:pPr>
            <a:r>
              <a:rPr lang="ru-RU" dirty="0" smtClean="0">
                <a:latin typeface="Helvetica LT Std" pitchFamily="34" charset="0"/>
              </a:rPr>
              <a:t>Спасибо за внимание</a:t>
            </a:r>
            <a:endParaRPr lang="en-US" dirty="0">
              <a:latin typeface="Helvetica LT Std" pitchFamily="34" charset="0"/>
            </a:endParaRPr>
          </a:p>
        </p:txBody>
      </p:sp>
      <p:sp>
        <p:nvSpPr>
          <p:cNvPr id="11" name="Content Placeholder 6"/>
          <p:cNvSpPr txBox="1">
            <a:spLocks/>
          </p:cNvSpPr>
          <p:nvPr/>
        </p:nvSpPr>
        <p:spPr bwMode="auto">
          <a:xfrm>
            <a:off x="3242788" y="4049715"/>
            <a:ext cx="5977414" cy="128428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ru-RU" sz="1600" b="0" i="0" u="none" strike="noStrike" kern="1200" cap="none" spc="0" normalizeH="0" baseline="0" noProof="0" dirty="0" smtClean="0">
                <a:ln>
                  <a:noFill/>
                </a:ln>
                <a:solidFill>
                  <a:schemeClr val="tx1"/>
                </a:solidFill>
                <a:effectLst/>
                <a:uLnTx/>
                <a:uFillTx/>
                <a:latin typeface="+mn-lt"/>
                <a:ea typeface="+mn-ea"/>
                <a:cs typeface="+mn-cs"/>
              </a:rPr>
              <a:t>БГУ, ММФ, </a:t>
            </a:r>
            <a:r>
              <a:rPr lang="ru-RU" sz="1600" smtClean="0">
                <a:latin typeface="+mn-lt"/>
              </a:rPr>
              <a:t>к</a:t>
            </a:r>
            <a:r>
              <a:rPr kumimoji="0" lang="ru-RU" sz="1600" b="0" i="0" u="none" strike="noStrike" kern="1200" cap="none" spc="0" normalizeH="0" baseline="0" noProof="0" smtClean="0">
                <a:ln>
                  <a:noFill/>
                </a:ln>
                <a:solidFill>
                  <a:schemeClr val="tx1"/>
                </a:solidFill>
                <a:effectLst/>
                <a:uLnTx/>
                <a:uFillTx/>
                <a:latin typeface="+mn-lt"/>
                <a:ea typeface="+mn-ea"/>
                <a:cs typeface="+mn-cs"/>
              </a:rPr>
              <a:t>афедра веб-технологий и компьютерного моделирования</a:t>
            </a:r>
          </a:p>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ru-RU" sz="1600" b="0" i="0" u="none" strike="noStrike" kern="1200" cap="none" spc="0" normalizeH="0" baseline="0" noProof="0" dirty="0" smtClean="0">
                <a:ln>
                  <a:noFill/>
                </a:ln>
                <a:solidFill>
                  <a:schemeClr val="tx1"/>
                </a:solidFill>
                <a:effectLst/>
                <a:uLnTx/>
                <a:uFillTx/>
                <a:latin typeface="+mn-lt"/>
                <a:ea typeface="+mn-ea"/>
                <a:cs typeface="+mn-cs"/>
              </a:rPr>
              <a:t>Автор: к. ф.-м. н., доцент, Кравчук Анжелика Ивановна</a:t>
            </a:r>
          </a:p>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e-mail: anzhelika.kravchuk@gmail.com</a:t>
            </a:r>
          </a:p>
        </p:txBody>
      </p:sp>
    </p:spTree>
    <p:extLst>
      <p:ext uri="{BB962C8B-B14F-4D97-AF65-F5344CB8AC3E}">
        <p14:creationId xmlns:p14="http://schemas.microsoft.com/office/powerpoint/2010/main" val="58214203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endParaRPr lang="en-US"/>
          </a:p>
        </p:txBody>
      </p:sp>
      <p:sp>
        <p:nvSpPr>
          <p:cNvPr id="5" name="Объект 4"/>
          <p:cNvSpPr>
            <a:spLocks noGrp="1"/>
          </p:cNvSpPr>
          <p:nvPr>
            <p:ph sz="quarter" idx="10"/>
          </p:nvPr>
        </p:nvSpPr>
        <p:spPr/>
        <p:txBody>
          <a:bodyPr/>
          <a:lstStyle/>
          <a:p>
            <a:r>
              <a:rPr lang="en-US" dirty="0">
                <a:hlinkClick r:id="rId2"/>
              </a:rPr>
              <a:t>http://</a:t>
            </a:r>
            <a:r>
              <a:rPr lang="en-US" dirty="0" smtClean="0">
                <a:hlinkClick r:id="rId2"/>
              </a:rPr>
              <a:t>sergeyteplyakov.blogspot.com/2010/06/c-1.html</a:t>
            </a:r>
            <a:endParaRPr lang="en-US" dirty="0" smtClean="0"/>
          </a:p>
          <a:p>
            <a:r>
              <a:rPr lang="en-US" dirty="0">
                <a:hlinkClick r:id="rId3"/>
              </a:rPr>
              <a:t>http://</a:t>
            </a:r>
            <a:r>
              <a:rPr lang="en-US" dirty="0" smtClean="0">
                <a:hlinkClick r:id="rId3"/>
              </a:rPr>
              <a:t>sergeyteplyakov.blogspot.com/2010/06/c-2.html</a:t>
            </a:r>
            <a:endParaRPr lang="en-US" dirty="0" smtClean="0"/>
          </a:p>
          <a:p>
            <a:r>
              <a:rPr lang="en-US" dirty="0">
                <a:hlinkClick r:id="rId4"/>
              </a:rPr>
              <a:t>http://</a:t>
            </a:r>
            <a:r>
              <a:rPr lang="en-US" dirty="0" smtClean="0">
                <a:hlinkClick r:id="rId4"/>
              </a:rPr>
              <a:t>sergeyteplyakov.blogspot.com/2010/06/c-3.html</a:t>
            </a:r>
            <a:endParaRPr lang="en-US" dirty="0" smtClean="0"/>
          </a:p>
          <a:p>
            <a:r>
              <a:rPr lang="en-US" dirty="0">
                <a:hlinkClick r:id="rId5"/>
              </a:rPr>
              <a:t>http://habrahabr.ru/post/148905/</a:t>
            </a:r>
            <a:endParaRPr lang="en-US" dirty="0"/>
          </a:p>
        </p:txBody>
      </p:sp>
    </p:spTree>
    <p:extLst>
      <p:ext uri="{BB962C8B-B14F-4D97-AF65-F5344CB8AC3E}">
        <p14:creationId xmlns:p14="http://schemas.microsoft.com/office/powerpoint/2010/main" val="233480626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9714313"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14711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0"/>
          </p:nvPr>
        </p:nvSpPr>
        <p:spPr/>
        <p:txBody>
          <a:bodyPr/>
          <a:lstStyle/>
          <a:p>
            <a:endParaRPr lang="ru-RU" dirty="0"/>
          </a:p>
        </p:txBody>
      </p:sp>
      <p:sp>
        <p:nvSpPr>
          <p:cNvPr id="4" name="AutoShape 2" descr="C:\Users\MIB\Desktop\ASP.NET MVC 4 Training Spring 2014\DataStructure\%D0%A5%D0%B5%D1%88-%D1%82%D0%B0%D0%B1%D0%BB%D0%B8%D1%86%D1%8B_files\s_fig31.gif"/>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838200"/>
            <a:ext cx="7254240" cy="3886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330495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90956"/>
            <a:ext cx="9220200" cy="20284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8" name="Picture 4" descr="http://www.cyberguru.ru/images/stories/dotnet/struct_analysis/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42" y="3082208"/>
            <a:ext cx="9196316" cy="20231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9985786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1030" name="Picture 6" descr="http://www.cyberguru.ru/images/stories/dotnet/struct_analysis/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10" y="1103258"/>
            <a:ext cx="9208258" cy="278294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5975467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2050" name="Picture 2" descr="http://www.cyberguru.ru/images/stories/dotnet/struct_analysis/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877745"/>
            <a:ext cx="6629400" cy="543611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Прямоугольник 3"/>
          <p:cNvSpPr/>
          <p:nvPr/>
        </p:nvSpPr>
        <p:spPr>
          <a:xfrm>
            <a:off x="304800" y="6323670"/>
            <a:ext cx="3735895" cy="369332"/>
          </a:xfrm>
          <a:prstGeom prst="rect">
            <a:avLst/>
          </a:prstGeom>
        </p:spPr>
        <p:txBody>
          <a:bodyPr wrap="none">
            <a:spAutoFit/>
          </a:bodyPr>
          <a:lstStyle/>
          <a:p>
            <a:r>
              <a:rPr lang="ru-RU" b="1" dirty="0"/>
              <a:t>Пример циклического массива</a:t>
            </a:r>
            <a:endParaRPr lang="ru-RU" dirty="0"/>
          </a:p>
        </p:txBody>
      </p:sp>
    </p:spTree>
    <p:extLst>
      <p:ext uri="{BB962C8B-B14F-4D97-AF65-F5344CB8AC3E}">
        <p14:creationId xmlns:p14="http://schemas.microsoft.com/office/powerpoint/2010/main" val="270562263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098" name="Picture 2" descr="http://www.cyberguru.ru/images/stories/dotnet/struct_analysis/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62000"/>
            <a:ext cx="1371600" cy="593972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00757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Внутреннее устройство обобщенных типов</a:t>
            </a:r>
            <a:endParaRPr lang="en-US" dirty="0"/>
          </a:p>
        </p:txBody>
      </p:sp>
      <p:pic>
        <p:nvPicPr>
          <p:cNvPr id="5" name="Picture 4"/>
          <p:cNvPicPr>
            <a:picLocks noChangeAspect="1"/>
          </p:cNvPicPr>
          <p:nvPr/>
        </p:nvPicPr>
        <p:blipFill>
          <a:blip r:embed="rId3"/>
          <a:stretch>
            <a:fillRect/>
          </a:stretch>
        </p:blipFill>
        <p:spPr>
          <a:xfrm>
            <a:off x="152400" y="838200"/>
            <a:ext cx="9676130" cy="5092700"/>
          </a:xfrm>
          <a:prstGeom prst="rect">
            <a:avLst/>
          </a:prstGeom>
          <a:ln>
            <a:solidFill>
              <a:schemeClr val="accent1"/>
            </a:solidFill>
          </a:ln>
          <a:effectLst>
            <a:outerShdw blurRad="50800" dist="38100" dir="2700000" algn="tl" rotWithShape="0">
              <a:schemeClr val="accent1">
                <a:alpha val="43000"/>
              </a:schemeClr>
            </a:outerShdw>
          </a:effectLst>
        </p:spPr>
      </p:pic>
      <p:cxnSp>
        <p:nvCxnSpPr>
          <p:cNvPr id="10" name="Straight Connector 9"/>
          <p:cNvCxnSpPr/>
          <p:nvPr/>
        </p:nvCxnSpPr>
        <p:spPr>
          <a:xfrm>
            <a:off x="4876800" y="1676400"/>
            <a:ext cx="2209800" cy="0"/>
          </a:xfrm>
          <a:prstGeom prst="line">
            <a:avLst/>
          </a:prstGeom>
          <a:ln w="28575" cmpd="sng">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429000" y="3352800"/>
            <a:ext cx="2209800" cy="0"/>
          </a:xfrm>
          <a:prstGeom prst="line">
            <a:avLst/>
          </a:prstGeom>
          <a:ln w="28575" cmpd="sng">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477000" y="3352800"/>
            <a:ext cx="2209800" cy="0"/>
          </a:xfrm>
          <a:prstGeom prst="line">
            <a:avLst/>
          </a:prstGeom>
          <a:ln w="28575" cmpd="sng">
            <a:solidFill>
              <a:srgbClr val="C0504D"/>
            </a:solidFill>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3962400" y="6122768"/>
            <a:ext cx="5029200" cy="646331"/>
          </a:xfrm>
          <a:prstGeom prst="rect">
            <a:avLst/>
          </a:prstGeom>
        </p:spPr>
        <p:txBody>
          <a:bodyPr>
            <a:spAutoFit/>
          </a:bodyPr>
          <a:lstStyle/>
          <a:p>
            <a:r>
              <a:rPr lang="ru-RU" b="1" dirty="0">
                <a:latin typeface="+mn-lt"/>
              </a:rPr>
              <a:t>В </a:t>
            </a:r>
            <a:r>
              <a:rPr lang="ru-RU" b="1" dirty="0" smtClean="0">
                <a:latin typeface="+mn-lt"/>
              </a:rPr>
              <a:t>действительности весь </a:t>
            </a:r>
            <a:r>
              <a:rPr lang="ru-RU" b="1" dirty="0">
                <a:latin typeface="+mn-lt"/>
              </a:rPr>
              <a:t>код выполняется в контексте закрытого </a:t>
            </a:r>
            <a:r>
              <a:rPr lang="ru-RU" b="1" dirty="0" smtClean="0">
                <a:latin typeface="+mn-lt"/>
              </a:rPr>
              <a:t>сконструированного </a:t>
            </a:r>
            <a:r>
              <a:rPr lang="ru-RU" b="1" dirty="0">
                <a:latin typeface="+mn-lt"/>
              </a:rPr>
              <a:t>типа </a:t>
            </a:r>
          </a:p>
        </p:txBody>
      </p:sp>
    </p:spTree>
    <p:extLst>
      <p:ext uri="{BB962C8B-B14F-4D97-AF65-F5344CB8AC3E}">
        <p14:creationId xmlns:p14="http://schemas.microsoft.com/office/powerpoint/2010/main" val="581927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5122" name="Picture 2" descr="http://www.cyberguru.ru/images/stories/dotnet/struct_analysis/10.gif"/>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857507" cy="45720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Прямоугольник 3"/>
          <p:cNvSpPr/>
          <p:nvPr/>
        </p:nvSpPr>
        <p:spPr>
          <a:xfrm>
            <a:off x="609600" y="5867400"/>
            <a:ext cx="8839200" cy="369332"/>
          </a:xfrm>
          <a:prstGeom prst="rect">
            <a:avLst/>
          </a:prstGeom>
        </p:spPr>
        <p:txBody>
          <a:bodyPr wrap="square">
            <a:spAutoFit/>
          </a:bodyPr>
          <a:lstStyle/>
          <a:p>
            <a:r>
              <a:rPr lang="ru-RU" b="1" dirty="0"/>
              <a:t> Массив, содержащий все 9-значные числа</a:t>
            </a:r>
            <a:endParaRPr lang="ru-RU" dirty="0"/>
          </a:p>
        </p:txBody>
      </p:sp>
    </p:spTree>
    <p:extLst>
      <p:ext uri="{BB962C8B-B14F-4D97-AF65-F5344CB8AC3E}">
        <p14:creationId xmlns:p14="http://schemas.microsoft.com/office/powerpoint/2010/main" val="18195227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0"/>
          </p:nvPr>
        </p:nvSpPr>
        <p:spPr/>
        <p:txBody>
          <a:bodyPr/>
          <a:lstStyle/>
          <a:p>
            <a:endParaRPr lang="ru-RU"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9725"/>
            <a:ext cx="7543800" cy="490878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87142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0"/>
          </p:nvPr>
        </p:nvSpPr>
        <p:spPr/>
        <p:txBody>
          <a:bodyPr/>
          <a:lstStyle/>
          <a:p>
            <a:endParaRPr lang="ru-RU"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219200"/>
            <a:ext cx="5779532" cy="447561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Прямоугольник 3"/>
          <p:cNvSpPr/>
          <p:nvPr/>
        </p:nvSpPr>
        <p:spPr>
          <a:xfrm>
            <a:off x="351533" y="6172200"/>
            <a:ext cx="4505785" cy="369332"/>
          </a:xfrm>
          <a:prstGeom prst="rect">
            <a:avLst/>
          </a:prstGeom>
        </p:spPr>
        <p:txBody>
          <a:bodyPr wrap="none">
            <a:spAutoFit/>
          </a:bodyPr>
          <a:lstStyle/>
          <a:p>
            <a:r>
              <a:rPr lang="ru-RU" b="1" dirty="0"/>
              <a:t>Иллюстрация действия хеш-функции</a:t>
            </a:r>
            <a:endParaRPr lang="en-US" b="1" dirty="0"/>
          </a:p>
        </p:txBody>
      </p:sp>
    </p:spTree>
    <p:extLst>
      <p:ext uri="{BB962C8B-B14F-4D97-AF65-F5344CB8AC3E}">
        <p14:creationId xmlns:p14="http://schemas.microsoft.com/office/powerpoint/2010/main" val="41254583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0"/>
          </p:nvPr>
        </p:nvSpPr>
        <p:spPr/>
        <p:txBody>
          <a:bodyPr/>
          <a:lstStyle/>
          <a:p>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5777883" cy="502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Прямоугольник 3"/>
          <p:cNvSpPr/>
          <p:nvPr/>
        </p:nvSpPr>
        <p:spPr>
          <a:xfrm>
            <a:off x="304800" y="6045349"/>
            <a:ext cx="9525000" cy="646331"/>
          </a:xfrm>
          <a:prstGeom prst="rect">
            <a:avLst/>
          </a:prstGeom>
        </p:spPr>
        <p:txBody>
          <a:bodyPr wrap="square">
            <a:spAutoFit/>
          </a:bodyPr>
          <a:lstStyle/>
          <a:p>
            <a:r>
              <a:rPr lang="en-US" dirty="0"/>
              <a:t>Alice (333-33-1234), Bob (444-44-1234), Cal (555-55-1237), Danny (000-00-1235) и Edward (111-00-1235).</a:t>
            </a:r>
            <a:endParaRPr lang="ru-RU" dirty="0"/>
          </a:p>
        </p:txBody>
      </p:sp>
    </p:spTree>
    <p:extLst>
      <p:ext uri="{BB962C8B-B14F-4D97-AF65-F5344CB8AC3E}">
        <p14:creationId xmlns:p14="http://schemas.microsoft.com/office/powerpoint/2010/main" val="25666128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Разрешение коллизий при помощи цепочек.</a:t>
            </a:r>
            <a:endParaRPr lang="ru-RU" dirty="0"/>
          </a:p>
        </p:txBody>
      </p:sp>
      <p:pic>
        <p:nvPicPr>
          <p:cNvPr id="9222" name="Picture 6" descr="http://upload.wikimedia.org/wikipedia/commons/thumb/d/d0/Hash_table_5_0_1_1_1_1_1_LL.svg/1000px-Hash_table_5_0_1_1_1_1_1_LL.svg.png?uselang=ru"/>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200442" y="762000"/>
            <a:ext cx="7741654" cy="5334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1633293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Пример хеш-таблицы с открытой адресацией и линейным пробированием, получающейся при вставке элементов в левой колонке сверху вниз.</a:t>
            </a:r>
            <a:endParaRPr lang="ru-RU" dirty="0"/>
          </a:p>
        </p:txBody>
      </p:sp>
      <p:pic>
        <p:nvPicPr>
          <p:cNvPr id="10242" name="Picture 2" descr="http://upload.wikimedia.org/wikipedia/commons/thumb/b/bf/Hash_table_5_0_1_1_1_1_0_SP.svg/1000px-Hash_table_5_0_1_1_1_1_0_SP.svg.png?uselang=ru"/>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52600" y="762000"/>
            <a:ext cx="6543649" cy="56798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704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Внутреннее устройство обобщенных типов</a:t>
            </a:r>
            <a:endParaRPr lang="en-US" dirty="0"/>
          </a:p>
        </p:txBody>
      </p:sp>
      <p:pic>
        <p:nvPicPr>
          <p:cNvPr id="4" name="Picture 3"/>
          <p:cNvPicPr>
            <a:picLocks noChangeAspect="1"/>
          </p:cNvPicPr>
          <p:nvPr/>
        </p:nvPicPr>
        <p:blipFill>
          <a:blip r:embed="rId3"/>
          <a:stretch>
            <a:fillRect/>
          </a:stretch>
        </p:blipFill>
        <p:spPr>
          <a:xfrm>
            <a:off x="152400" y="914400"/>
            <a:ext cx="9677400" cy="2595351"/>
          </a:xfrm>
          <a:prstGeom prst="rect">
            <a:avLst/>
          </a:prstGeom>
          <a:ln>
            <a:solidFill>
              <a:schemeClr val="accent1"/>
            </a:solidFill>
          </a:ln>
        </p:spPr>
      </p:pic>
    </p:spTree>
    <p:extLst>
      <p:ext uri="{BB962C8B-B14F-4D97-AF65-F5344CB8AC3E}">
        <p14:creationId xmlns:p14="http://schemas.microsoft.com/office/powerpoint/2010/main" val="1271978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Внутреннее устройство обобщенных типов</a:t>
            </a:r>
            <a:endParaRPr lang="en-US" dirty="0"/>
          </a:p>
        </p:txBody>
      </p:sp>
      <p:grpSp>
        <p:nvGrpSpPr>
          <p:cNvPr id="7" name="Group 6"/>
          <p:cNvGrpSpPr/>
          <p:nvPr/>
        </p:nvGrpSpPr>
        <p:grpSpPr>
          <a:xfrm>
            <a:off x="161449" y="914400"/>
            <a:ext cx="9744551" cy="5334000"/>
            <a:chOff x="161449" y="990600"/>
            <a:chExt cx="9744551" cy="5334000"/>
          </a:xfrm>
        </p:grpSpPr>
        <p:pic>
          <p:nvPicPr>
            <p:cNvPr id="3" name="Picture 2"/>
            <p:cNvPicPr>
              <a:picLocks noChangeAspect="1"/>
            </p:cNvPicPr>
            <p:nvPr/>
          </p:nvPicPr>
          <p:blipFill>
            <a:blip r:embed="rId3"/>
            <a:stretch>
              <a:fillRect/>
            </a:stretch>
          </p:blipFill>
          <p:spPr>
            <a:xfrm>
              <a:off x="304800" y="990600"/>
              <a:ext cx="9448800" cy="1140373"/>
            </a:xfrm>
            <a:prstGeom prst="rect">
              <a:avLst/>
            </a:prstGeom>
          </p:spPr>
        </p:pic>
        <p:pic>
          <p:nvPicPr>
            <p:cNvPr id="5" name="Picture 4"/>
            <p:cNvPicPr>
              <a:picLocks noChangeAspect="1"/>
            </p:cNvPicPr>
            <p:nvPr/>
          </p:nvPicPr>
          <p:blipFill>
            <a:blip r:embed="rId4"/>
            <a:stretch>
              <a:fillRect/>
            </a:stretch>
          </p:blipFill>
          <p:spPr>
            <a:xfrm>
              <a:off x="161449" y="2209800"/>
              <a:ext cx="9744551" cy="4114800"/>
            </a:xfrm>
            <a:prstGeom prst="rect">
              <a:avLst/>
            </a:prstGeom>
          </p:spPr>
        </p:pic>
      </p:grpSp>
      <p:sp>
        <p:nvSpPr>
          <p:cNvPr id="8" name="Rectangle 7"/>
          <p:cNvSpPr/>
          <p:nvPr/>
        </p:nvSpPr>
        <p:spPr>
          <a:xfrm>
            <a:off x="4419600" y="5830669"/>
            <a:ext cx="5334000" cy="646331"/>
          </a:xfrm>
          <a:prstGeom prst="rect">
            <a:avLst/>
          </a:prstGeom>
          <a:ln>
            <a:solidFill>
              <a:schemeClr val="accent1"/>
            </a:solidFill>
          </a:ln>
          <a:effectLst>
            <a:outerShdw blurRad="50800" dist="38100" dir="2700000" algn="tl" rotWithShape="0">
              <a:schemeClr val="accent1">
                <a:alpha val="43000"/>
              </a:schemeClr>
            </a:outerShdw>
          </a:effectLst>
        </p:spPr>
        <p:txBody>
          <a:bodyPr wrap="square">
            <a:spAutoFit/>
          </a:bodyPr>
          <a:lstStyle/>
          <a:p>
            <a:r>
              <a:rPr lang="en-US" b="1" dirty="0">
                <a:latin typeface="+mn-lt"/>
              </a:rPr>
              <a:t>Members only declare type parameters when they’re introducing new ones—and only methods can do that</a:t>
            </a:r>
          </a:p>
        </p:txBody>
      </p:sp>
    </p:spTree>
    <p:extLst>
      <p:ext uri="{BB962C8B-B14F-4D97-AF65-F5344CB8AC3E}">
        <p14:creationId xmlns:p14="http://schemas.microsoft.com/office/powerpoint/2010/main" val="3187674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Определение пользовательских обобщенных типов</a:t>
            </a:r>
            <a:endParaRPr lang="ru-RU"/>
          </a:p>
        </p:txBody>
      </p:sp>
      <p:sp>
        <p:nvSpPr>
          <p:cNvPr id="4" name="Rounded Rectangle 3"/>
          <p:cNvSpPr/>
          <p:nvPr/>
        </p:nvSpPr>
        <p:spPr bwMode="auto">
          <a:xfrm>
            <a:off x="335280" y="762000"/>
            <a:ext cx="9471660" cy="8382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Для инициализации членов класса на основе параметра типа значением по умолчанию C# предоставляет ключевое слово default</a:t>
            </a:r>
          </a:p>
        </p:txBody>
      </p:sp>
      <p:sp>
        <p:nvSpPr>
          <p:cNvPr id="5" name="Flowchart: Document 4"/>
          <p:cNvSpPr/>
          <p:nvPr/>
        </p:nvSpPr>
        <p:spPr bwMode="auto">
          <a:xfrm>
            <a:off x="320268" y="1752600"/>
            <a:ext cx="6202680" cy="3352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class PrintableCollection&lt;TItem&gt;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TItem[] data;</a:t>
            </a:r>
          </a:p>
          <a:p>
            <a:r>
              <a:rPr lang="ru-RU" sz="1600" dirty="0" smtClean="0">
                <a:latin typeface="Consolas" pitchFamily="49" charset="0"/>
                <a:cs typeface="Consolas" pitchFamily="49" charset="0"/>
              </a:rPr>
              <a:t>    int index;</a:t>
            </a:r>
          </a:p>
          <a:p>
            <a:r>
              <a:rPr lang="ru-RU" sz="1600" dirty="0" smtClean="0">
                <a:latin typeface="Consolas" pitchFamily="49" charset="0"/>
                <a:cs typeface="Consolas" pitchFamily="49" charset="0"/>
              </a:rPr>
              <a:t>    TItem </a:t>
            </a:r>
            <a:r>
              <a:rPr lang="ru-RU" sz="1600" dirty="0" err="1" smtClean="0">
                <a:latin typeface="Consolas" pitchFamily="49" charset="0"/>
                <a:cs typeface="Consolas" pitchFamily="49" charset="0"/>
              </a:rPr>
              <a:t>tempData</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public PrintableCollection()</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this.tempData</a:t>
            </a:r>
            <a:r>
              <a:rPr lang="ru-RU" sz="1600" dirty="0" smtClean="0">
                <a:latin typeface="Consolas" pitchFamily="49" charset="0"/>
                <a:cs typeface="Consolas" pitchFamily="49" charset="0"/>
              </a:rPr>
              <a:t> = </a:t>
            </a:r>
            <a:r>
              <a:rPr lang="ru-RU" b="1" dirty="0" smtClean="0">
                <a:latin typeface="Consolas" pitchFamily="49" charset="0"/>
                <a:cs typeface="Consolas" pitchFamily="49" charset="0"/>
              </a:rPr>
              <a:t>default</a:t>
            </a:r>
            <a:r>
              <a:rPr lang="ru-RU" sz="1600" dirty="0" smtClean="0">
                <a:latin typeface="Consolas" pitchFamily="49" charset="0"/>
                <a:cs typeface="Consolas" pitchFamily="49" charset="0"/>
              </a:rPr>
              <a:t>(TItem);</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a:t>
            </a:r>
          </a:p>
        </p:txBody>
      </p:sp>
      <p:sp>
        <p:nvSpPr>
          <p:cNvPr id="6" name="Rounded Rectangle 5"/>
          <p:cNvSpPr/>
          <p:nvPr/>
        </p:nvSpPr>
        <p:spPr bwMode="auto">
          <a:xfrm>
            <a:off x="335280" y="5334000"/>
            <a:ext cx="9471660"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При компиляции генерируется код, в котором конструкця default заменяется значением по умолчанию, зависящим от конкретного типа</a:t>
            </a:r>
          </a:p>
        </p:txBody>
      </p:sp>
    </p:spTree>
    <p:extLst>
      <p:ext uri="{BB962C8B-B14F-4D97-AF65-F5344CB8AC3E}">
        <p14:creationId xmlns:p14="http://schemas.microsoft.com/office/powerpoint/2010/main" val="3352093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Добавление ограничений для обобщенных типов</a:t>
            </a:r>
            <a:endParaRPr lang="ru-RU"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9360895"/>
              </p:ext>
            </p:extLst>
          </p:nvPr>
        </p:nvGraphicFramePr>
        <p:xfrm>
          <a:off x="335280" y="762000"/>
          <a:ext cx="9471660" cy="4546600"/>
        </p:xfrm>
        <a:graphic>
          <a:graphicData uri="http://schemas.openxmlformats.org/drawingml/2006/table">
            <a:tbl>
              <a:tblPr firstRow="1" bandRow="1">
                <a:tableStyleId>{69012ECD-51FC-41F1-AA8D-1B2483CD663E}</a:tableStyleId>
              </a:tblPr>
              <a:tblGrid>
                <a:gridCol w="3185160"/>
                <a:gridCol w="6286500"/>
              </a:tblGrid>
              <a:tr h="370840">
                <a:tc>
                  <a:txBody>
                    <a:bodyPr/>
                    <a:lstStyle/>
                    <a:p>
                      <a:pPr algn="ctr"/>
                      <a:r>
                        <a:rPr lang="ru-RU" sz="1700" kern="1200" noProof="0" dirty="0" smtClean="0"/>
                        <a:t>Ограничение</a:t>
                      </a:r>
                      <a:endParaRPr lang="ru-RU" sz="1700" noProof="0" dirty="0"/>
                    </a:p>
                  </a:txBody>
                  <a:tcPr marL="100584" marR="100584" anchor="ctr"/>
                </a:tc>
                <a:tc>
                  <a:txBody>
                    <a:bodyPr/>
                    <a:lstStyle/>
                    <a:p>
                      <a:pPr algn="ctr"/>
                      <a:r>
                        <a:rPr lang="ru-RU" sz="1700" kern="1200" noProof="0" smtClean="0"/>
                        <a:t>Описание</a:t>
                      </a:r>
                      <a:endParaRPr lang="ru-RU" sz="1700" noProof="0"/>
                    </a:p>
                  </a:txBody>
                  <a:tcPr marL="100584" marR="100584" anchor="ctr"/>
                </a:tc>
              </a:tr>
              <a:tr h="370840">
                <a:tc>
                  <a:txBody>
                    <a:bodyPr/>
                    <a:lstStyle/>
                    <a:p>
                      <a:pPr algn="ctr"/>
                      <a:r>
                        <a:rPr lang="ru-RU" sz="1700" kern="1200" noProof="0" dirty="0" smtClean="0"/>
                        <a:t>where T: struct</a:t>
                      </a:r>
                      <a:endParaRPr lang="ru-RU" sz="1700" b="1" noProof="0" dirty="0"/>
                    </a:p>
                  </a:txBody>
                  <a:tcPr marL="100584" marR="100584" anchor="ctr"/>
                </a:tc>
                <a:tc>
                  <a:txBody>
                    <a:bodyPr/>
                    <a:lstStyle/>
                    <a:p>
                      <a:pPr algn="just"/>
                      <a:r>
                        <a:rPr lang="ru-RU" sz="1700" kern="1200" noProof="0" smtClean="0"/>
                        <a:t>Аргумент типа должен быть типом значения. Могут быть указаны любые типы значения, кроме Nullable</a:t>
                      </a:r>
                      <a:endParaRPr lang="ru-RU" sz="1700" noProof="0"/>
                    </a:p>
                  </a:txBody>
                  <a:tcPr marL="100584" marR="100584" anchor="ctr"/>
                </a:tc>
              </a:tr>
              <a:tr h="370840">
                <a:tc>
                  <a:txBody>
                    <a:bodyPr/>
                    <a:lstStyle/>
                    <a:p>
                      <a:pPr algn="ctr"/>
                      <a:r>
                        <a:rPr lang="ru-RU" sz="1700" kern="1200" noProof="0" dirty="0" err="1" smtClean="0"/>
                        <a:t>where</a:t>
                      </a:r>
                      <a:r>
                        <a:rPr lang="ru-RU" sz="1700" kern="1200" noProof="0" dirty="0" smtClean="0"/>
                        <a:t> </a:t>
                      </a:r>
                      <a:r>
                        <a:rPr lang="ru-RU" sz="1700" kern="1200" noProof="0" dirty="0" err="1" smtClean="0"/>
                        <a:t>T</a:t>
                      </a:r>
                      <a:r>
                        <a:rPr lang="ru-RU" sz="1700" kern="1200" noProof="0" dirty="0" smtClean="0"/>
                        <a:t> : </a:t>
                      </a:r>
                      <a:r>
                        <a:rPr lang="ru-RU" sz="1700" kern="1200" noProof="0" dirty="0" err="1" smtClean="0"/>
                        <a:t>class</a:t>
                      </a:r>
                      <a:endParaRPr lang="ru-RU" sz="1700" b="1" noProof="0" dirty="0"/>
                    </a:p>
                  </a:txBody>
                  <a:tcPr marL="100584" marR="100584" anchor="ctr"/>
                </a:tc>
                <a:tc>
                  <a:txBody>
                    <a:bodyPr/>
                    <a:lstStyle/>
                    <a:p>
                      <a:pPr algn="just"/>
                      <a:r>
                        <a:rPr lang="ru-RU" sz="1700" kern="1200" noProof="0" smtClean="0"/>
                        <a:t>Аргумент типа должны быть ссылочным типом; это относится к любому классу, интерфейсу, делегату или типу массив</a:t>
                      </a:r>
                      <a:endParaRPr lang="ru-RU" sz="1700" noProof="0"/>
                    </a:p>
                  </a:txBody>
                  <a:tcPr marL="100584" marR="100584" anchor="ctr"/>
                </a:tc>
              </a:tr>
              <a:tr h="370840">
                <a:tc>
                  <a:txBody>
                    <a:bodyPr/>
                    <a:lstStyle/>
                    <a:p>
                      <a:pPr algn="ctr"/>
                      <a:r>
                        <a:rPr lang="ru-RU" sz="1700" kern="1200" noProof="0" smtClean="0"/>
                        <a:t>where T : new()</a:t>
                      </a:r>
                      <a:endParaRPr lang="ru-RU" sz="1700" b="1" noProof="0"/>
                    </a:p>
                  </a:txBody>
                  <a:tcPr marL="100584" marR="100584" anchor="ctr"/>
                </a:tc>
                <a:tc>
                  <a:txBody>
                    <a:bodyPr/>
                    <a:lstStyle/>
                    <a:p>
                      <a:pPr algn="just"/>
                      <a:r>
                        <a:rPr lang="ru-RU" sz="1700" kern="1200" noProof="0" smtClean="0"/>
                        <a:t>Аргумент типа должен иметь public конструктор по умолчанию. Когда ограничение new()  используется вместе с другими ограничениями, оно должно быть указано последним</a:t>
                      </a:r>
                      <a:endParaRPr lang="ru-RU" sz="1700" noProof="0"/>
                    </a:p>
                  </a:txBody>
                  <a:tcPr marL="100584" marR="100584" anchor="ctr"/>
                </a:tc>
              </a:tr>
              <a:tr h="370840">
                <a:tc>
                  <a:txBody>
                    <a:bodyPr/>
                    <a:lstStyle/>
                    <a:p>
                      <a:pPr algn="ctr"/>
                      <a:r>
                        <a:rPr lang="ru-RU" sz="1700" kern="1200" noProof="0" smtClean="0"/>
                        <a:t>where T : &lt;base class name&gt;</a:t>
                      </a:r>
                      <a:endParaRPr lang="ru-RU" sz="1700" b="1" noProof="0"/>
                    </a:p>
                  </a:txBody>
                  <a:tcPr marL="100584" marR="100584" anchor="ctr"/>
                </a:tc>
                <a:tc>
                  <a:txBody>
                    <a:bodyPr/>
                    <a:lstStyle/>
                    <a:p>
                      <a:pPr algn="just"/>
                      <a:r>
                        <a:rPr lang="ru-RU" sz="1700" kern="1200" noProof="0" smtClean="0"/>
                        <a:t>Аргумент типа должны быть наследником указанного базового класса</a:t>
                      </a:r>
                      <a:endParaRPr lang="ru-RU" sz="1700" noProof="0"/>
                    </a:p>
                  </a:txBody>
                  <a:tcPr marL="100584" marR="100584" anchor="ctr"/>
                </a:tc>
              </a:tr>
              <a:tr h="370840">
                <a:tc>
                  <a:txBody>
                    <a:bodyPr/>
                    <a:lstStyle/>
                    <a:p>
                      <a:pPr algn="ctr"/>
                      <a:r>
                        <a:rPr lang="ru-RU" sz="1700" kern="1200" noProof="0" smtClean="0"/>
                        <a:t>where T : &lt;interface name&gt;</a:t>
                      </a:r>
                      <a:endParaRPr lang="ru-RU" sz="1700" b="1" noProof="0"/>
                    </a:p>
                  </a:txBody>
                  <a:tcPr marL="100584" marR="100584" anchor="ctr"/>
                </a:tc>
                <a:tc>
                  <a:txBody>
                    <a:bodyPr/>
                    <a:lstStyle/>
                    <a:p>
                      <a:pPr algn="just"/>
                      <a:r>
                        <a:rPr lang="ru-RU" sz="1700" kern="1200" noProof="0" smtClean="0"/>
                        <a:t>Аргумент типа должны реализовывать</a:t>
                      </a:r>
                      <a:r>
                        <a:rPr lang="ru-RU" sz="1700" kern="1200" baseline="0" noProof="0" smtClean="0"/>
                        <a:t> </a:t>
                      </a:r>
                      <a:r>
                        <a:rPr lang="ru-RU" sz="1700" kern="1200" noProof="0" smtClean="0"/>
                        <a:t>указанный интерфейс. Могут быть указаны несколько ограничений интерфейса. Уточняющий интерфейс может быть универсальным</a:t>
                      </a:r>
                      <a:endParaRPr lang="ru-RU" sz="1700" noProof="0"/>
                    </a:p>
                  </a:txBody>
                  <a:tcPr marL="100584" marR="100584" anchor="ctr"/>
                </a:tc>
              </a:tr>
              <a:tr h="370840">
                <a:tc>
                  <a:txBody>
                    <a:bodyPr/>
                    <a:lstStyle/>
                    <a:p>
                      <a:pPr algn="ctr"/>
                      <a:r>
                        <a:rPr lang="ru-RU" sz="1700" kern="1200" noProof="0" smtClean="0"/>
                        <a:t>where T : U</a:t>
                      </a:r>
                      <a:endParaRPr lang="ru-RU" sz="1700" b="1" noProof="0"/>
                    </a:p>
                  </a:txBody>
                  <a:tcPr marL="100584" marR="100584" anchor="ctr"/>
                </a:tc>
                <a:tc>
                  <a:txBody>
                    <a:bodyPr/>
                    <a:lstStyle/>
                    <a:p>
                      <a:pPr algn="just"/>
                      <a:r>
                        <a:rPr lang="ru-RU" sz="1700" kern="1200" noProof="0" dirty="0" smtClean="0"/>
                        <a:t>Тип аргумента, который поставляется для T должен вытекать из аргумента, который поставляется для U</a:t>
                      </a:r>
                      <a:endParaRPr lang="ru-RU" sz="1700" noProof="0" dirty="0"/>
                    </a:p>
                  </a:txBody>
                  <a:tcPr marL="100584" marR="100584" anchor="ctr"/>
                </a:tc>
              </a:tr>
            </a:tbl>
          </a:graphicData>
        </a:graphic>
      </p:graphicFrame>
    </p:spTree>
    <p:extLst>
      <p:ext uri="{BB962C8B-B14F-4D97-AF65-F5344CB8AC3E}">
        <p14:creationId xmlns:p14="http://schemas.microsoft.com/office/powerpoint/2010/main" val="605768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Добавление ограничений для </a:t>
            </a:r>
            <a:r>
              <a:rPr lang="ru-RU" dirty="0" smtClean="0"/>
              <a:t>обобщенных типов. Ограничение ссылочного типа</a:t>
            </a:r>
            <a:endParaRPr lang="ru-RU" dirty="0"/>
          </a:p>
        </p:txBody>
      </p:sp>
      <p:sp>
        <p:nvSpPr>
          <p:cNvPr id="5" name="Flowchart: Document 4"/>
          <p:cNvSpPr/>
          <p:nvPr/>
        </p:nvSpPr>
        <p:spPr bwMode="auto">
          <a:xfrm>
            <a:off x="304800" y="762000"/>
            <a:ext cx="6202680" cy="990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b="1" dirty="0" err="1">
                <a:latin typeface="Consolas"/>
                <a:cs typeface="Consolas"/>
              </a:rPr>
              <a:t>struct</a:t>
            </a:r>
            <a:r>
              <a:rPr lang="en-US" b="1" dirty="0">
                <a:latin typeface="Consolas"/>
                <a:cs typeface="Consolas"/>
              </a:rPr>
              <a:t> </a:t>
            </a:r>
            <a:r>
              <a:rPr lang="en-US" b="1" dirty="0" err="1">
                <a:latin typeface="Consolas"/>
                <a:cs typeface="Consolas"/>
              </a:rPr>
              <a:t>RefSample</a:t>
            </a:r>
            <a:r>
              <a:rPr lang="en-US" b="1" dirty="0">
                <a:latin typeface="Consolas"/>
                <a:cs typeface="Consolas"/>
              </a:rPr>
              <a:t>&lt;T&gt; where T : class </a:t>
            </a:r>
          </a:p>
        </p:txBody>
      </p:sp>
      <p:sp>
        <p:nvSpPr>
          <p:cNvPr id="6" name="Rounded Rectangle 5"/>
          <p:cNvSpPr/>
          <p:nvPr/>
        </p:nvSpPr>
        <p:spPr bwMode="auto">
          <a:xfrm>
            <a:off x="304800" y="1905000"/>
            <a:ext cx="3505200"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nSpc>
                <a:spcPct val="150000"/>
              </a:lnSpc>
            </a:pPr>
            <a:r>
              <a:rPr lang="en-US" dirty="0" err="1">
                <a:latin typeface="Consolas"/>
                <a:cs typeface="Consolas"/>
              </a:rPr>
              <a:t>RefSample</a:t>
            </a:r>
            <a:r>
              <a:rPr lang="en-US" dirty="0" smtClean="0">
                <a:latin typeface="Consolas"/>
                <a:cs typeface="Consolas"/>
              </a:rPr>
              <a:t>&lt;</a:t>
            </a:r>
            <a:r>
              <a:rPr lang="en-US" dirty="0" err="1" smtClean="0">
                <a:latin typeface="Consolas"/>
                <a:cs typeface="Consolas"/>
              </a:rPr>
              <a:t>IDisposable</a:t>
            </a:r>
            <a:r>
              <a:rPr lang="en-US" dirty="0" smtClean="0">
                <a:latin typeface="Consolas"/>
                <a:cs typeface="Consolas"/>
              </a:rPr>
              <a:t>&gt;</a:t>
            </a:r>
            <a:endParaRPr lang="ru-RU" dirty="0" smtClean="0">
              <a:latin typeface="Consolas"/>
              <a:cs typeface="Consolas"/>
            </a:endParaRPr>
          </a:p>
          <a:p>
            <a:pPr>
              <a:lnSpc>
                <a:spcPct val="150000"/>
              </a:lnSpc>
            </a:pPr>
            <a:r>
              <a:rPr lang="en-US" dirty="0" err="1" smtClean="0">
                <a:latin typeface="Consolas"/>
                <a:cs typeface="Consolas"/>
              </a:rPr>
              <a:t>RefSample</a:t>
            </a:r>
            <a:r>
              <a:rPr lang="en-US" dirty="0">
                <a:latin typeface="Consolas"/>
                <a:cs typeface="Consolas"/>
              </a:rPr>
              <a:t>&lt;string&gt;</a:t>
            </a:r>
            <a:br>
              <a:rPr lang="en-US" dirty="0">
                <a:latin typeface="Consolas"/>
                <a:cs typeface="Consolas"/>
              </a:rPr>
            </a:br>
            <a:r>
              <a:rPr lang="en-US" dirty="0" err="1" smtClean="0">
                <a:latin typeface="Consolas"/>
                <a:cs typeface="Consolas"/>
              </a:rPr>
              <a:t>RefSample</a:t>
            </a:r>
            <a:r>
              <a:rPr lang="en-US" dirty="0">
                <a:latin typeface="Consolas"/>
                <a:cs typeface="Consolas"/>
              </a:rPr>
              <a:t>&lt;</a:t>
            </a:r>
            <a:r>
              <a:rPr lang="en-US" dirty="0" err="1">
                <a:latin typeface="Consolas"/>
                <a:cs typeface="Consolas"/>
              </a:rPr>
              <a:t>int</a:t>
            </a:r>
            <a:r>
              <a:rPr lang="en-US" dirty="0">
                <a:latin typeface="Consolas"/>
                <a:cs typeface="Consolas"/>
              </a:rPr>
              <a:t>[]&gt; </a:t>
            </a:r>
          </a:p>
        </p:txBody>
      </p:sp>
      <p:sp>
        <p:nvSpPr>
          <p:cNvPr id="10" name="Rounded Rectangle 9"/>
          <p:cNvSpPr/>
          <p:nvPr/>
        </p:nvSpPr>
        <p:spPr bwMode="auto">
          <a:xfrm>
            <a:off x="4343400" y="1905000"/>
            <a:ext cx="3505200" cy="1295400"/>
          </a:xfrm>
          <a:prstGeom prst="roundRect">
            <a:avLst/>
          </a:prstGeom>
          <a:solidFill>
            <a:schemeClr val="accent2">
              <a:lumMod val="20000"/>
              <a:lumOff val="80000"/>
            </a:schemeClr>
          </a:solidFill>
          <a:ln>
            <a:solidFill>
              <a:schemeClr val="accent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nSpc>
                <a:spcPct val="150000"/>
              </a:lnSpc>
            </a:pPr>
            <a:r>
              <a:rPr lang="en-US" dirty="0" err="1">
                <a:latin typeface="Consolas"/>
                <a:cs typeface="Consolas"/>
              </a:rPr>
              <a:t>RefSample</a:t>
            </a:r>
            <a:r>
              <a:rPr lang="en-US" dirty="0">
                <a:latin typeface="Consolas"/>
                <a:cs typeface="Consolas"/>
              </a:rPr>
              <a:t>&lt;</a:t>
            </a:r>
            <a:r>
              <a:rPr lang="en-US" dirty="0" err="1">
                <a:latin typeface="Consolas"/>
                <a:cs typeface="Consolas"/>
              </a:rPr>
              <a:t>Guid</a:t>
            </a:r>
            <a:r>
              <a:rPr lang="en-US" dirty="0" smtClean="0">
                <a:latin typeface="Consolas"/>
                <a:cs typeface="Consolas"/>
              </a:rPr>
              <a:t>&gt; </a:t>
            </a:r>
            <a:r>
              <a:rPr lang="en-US" dirty="0" err="1">
                <a:latin typeface="Consolas"/>
                <a:cs typeface="Consolas"/>
              </a:rPr>
              <a:t>RefSample</a:t>
            </a:r>
            <a:r>
              <a:rPr lang="en-US" dirty="0">
                <a:latin typeface="Consolas"/>
                <a:cs typeface="Consolas"/>
              </a:rPr>
              <a:t>&lt;</a:t>
            </a:r>
            <a:r>
              <a:rPr lang="en-US" dirty="0" err="1">
                <a:latin typeface="Consolas"/>
                <a:cs typeface="Consolas"/>
              </a:rPr>
              <a:t>int</a:t>
            </a:r>
            <a:r>
              <a:rPr lang="en-US" dirty="0">
                <a:latin typeface="Consolas"/>
                <a:cs typeface="Consolas"/>
              </a:rPr>
              <a:t>&gt; </a:t>
            </a:r>
          </a:p>
        </p:txBody>
      </p:sp>
      <p:pic>
        <p:nvPicPr>
          <p:cNvPr id="14" name="Content Placeholder 17" descr="button_cancel.png"/>
          <p:cNvPicPr>
            <a:picLocks noGrp="1" noChangeAspect="1"/>
          </p:cNvPicPr>
          <p:nvPr>
            <p:ph sz="quarter" idx="10"/>
          </p:nvPr>
        </p:nvPicPr>
        <p:blipFill>
          <a:blip r:embed="rId3" cstate="print"/>
          <a:stretch>
            <a:fillRect/>
          </a:stretch>
        </p:blipFill>
        <p:spPr>
          <a:xfrm>
            <a:off x="7391400" y="2209800"/>
            <a:ext cx="754380" cy="685800"/>
          </a:xfrm>
        </p:spPr>
      </p:pic>
      <p:sp>
        <p:nvSpPr>
          <p:cNvPr id="3" name="Rectangle 2"/>
          <p:cNvSpPr/>
          <p:nvPr/>
        </p:nvSpPr>
        <p:spPr>
          <a:xfrm>
            <a:off x="304800" y="5257800"/>
            <a:ext cx="9372600" cy="1200329"/>
          </a:xfrm>
          <a:prstGeom prst="rect">
            <a:avLst/>
          </a:prstGeom>
        </p:spPr>
        <p:txBody>
          <a:bodyPr wrap="square">
            <a:spAutoFit/>
          </a:bodyPr>
          <a:lstStyle/>
          <a:p>
            <a:r>
              <a:rPr lang="en-US" dirty="0">
                <a:latin typeface="NewBaskerville" charset="0"/>
              </a:rPr>
              <a:t>When a type parameter is constrained this way, you can compare references (including </a:t>
            </a:r>
            <a:r>
              <a:rPr lang="en-US" sz="1600" dirty="0">
                <a:latin typeface="Courier" charset="0"/>
              </a:rPr>
              <a:t>null</a:t>
            </a:r>
            <a:r>
              <a:rPr lang="en-US" dirty="0">
                <a:latin typeface="NewBaskerville" charset="0"/>
              </a:rPr>
              <a:t>) with </a:t>
            </a:r>
            <a:r>
              <a:rPr lang="en-US" sz="1600" dirty="0">
                <a:latin typeface="Courier" charset="0"/>
              </a:rPr>
              <a:t>== </a:t>
            </a:r>
            <a:r>
              <a:rPr lang="en-US" dirty="0">
                <a:latin typeface="NewBaskerville" charset="0"/>
              </a:rPr>
              <a:t>and </a:t>
            </a:r>
            <a:r>
              <a:rPr lang="en-US" sz="1600" dirty="0">
                <a:latin typeface="Courier" charset="0"/>
              </a:rPr>
              <a:t>!=</a:t>
            </a:r>
            <a:r>
              <a:rPr lang="en-US" dirty="0">
                <a:latin typeface="NewBaskerville" charset="0"/>
              </a:rPr>
              <a:t>, but be aware that unless there are any other </a:t>
            </a:r>
            <a:r>
              <a:rPr lang="en-US" dirty="0" smtClean="0">
                <a:latin typeface="NewBaskerville" charset="0"/>
              </a:rPr>
              <a:t>constraints</a:t>
            </a:r>
            <a:r>
              <a:rPr lang="en-US" dirty="0">
                <a:latin typeface="NewBaskerville" charset="0"/>
              </a:rPr>
              <a:t>, only references will be compared, even if the type in question overloads those operators (as </a:t>
            </a:r>
            <a:r>
              <a:rPr lang="en-US" sz="1600" dirty="0">
                <a:latin typeface="Courier" charset="0"/>
              </a:rPr>
              <a:t>string </a:t>
            </a:r>
            <a:r>
              <a:rPr lang="en-US" dirty="0">
                <a:latin typeface="NewBaskerville" charset="0"/>
              </a:rPr>
              <a:t>does, for example). </a:t>
            </a:r>
            <a:endParaRPr lang="en-US" dirty="0"/>
          </a:p>
        </p:txBody>
      </p:sp>
    </p:spTree>
    <p:extLst>
      <p:ext uri="{BB962C8B-B14F-4D97-AF65-F5344CB8AC3E}">
        <p14:creationId xmlns:p14="http://schemas.microsoft.com/office/powerpoint/2010/main" val="4048004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Добавление ограничений для </a:t>
            </a:r>
            <a:r>
              <a:rPr lang="ru-RU" dirty="0" smtClean="0"/>
              <a:t>обобщенных типов. Ограничение значимого типа</a:t>
            </a:r>
            <a:endParaRPr lang="ru-RU" dirty="0"/>
          </a:p>
        </p:txBody>
      </p:sp>
      <p:sp>
        <p:nvSpPr>
          <p:cNvPr id="11" name="Flowchart: Document 4"/>
          <p:cNvSpPr/>
          <p:nvPr/>
        </p:nvSpPr>
        <p:spPr bwMode="auto">
          <a:xfrm>
            <a:off x="304800" y="838200"/>
            <a:ext cx="6202680" cy="990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b="1" dirty="0">
                <a:latin typeface="Consolas"/>
                <a:cs typeface="Consolas"/>
              </a:rPr>
              <a:t>class </a:t>
            </a:r>
            <a:r>
              <a:rPr lang="en-US" b="1" dirty="0" err="1">
                <a:latin typeface="Consolas"/>
                <a:cs typeface="Consolas"/>
              </a:rPr>
              <a:t>ValSample</a:t>
            </a:r>
            <a:r>
              <a:rPr lang="en-US" b="1" dirty="0">
                <a:latin typeface="Consolas"/>
                <a:cs typeface="Consolas"/>
              </a:rPr>
              <a:t>&lt;T&gt; where T : </a:t>
            </a:r>
            <a:r>
              <a:rPr lang="en-US" b="1" dirty="0" err="1">
                <a:latin typeface="Consolas"/>
                <a:cs typeface="Consolas"/>
              </a:rPr>
              <a:t>struct</a:t>
            </a:r>
            <a:r>
              <a:rPr lang="en-US" b="1" dirty="0">
                <a:latin typeface="Consolas"/>
                <a:cs typeface="Consolas"/>
              </a:rPr>
              <a:t> </a:t>
            </a:r>
          </a:p>
        </p:txBody>
      </p:sp>
      <p:sp>
        <p:nvSpPr>
          <p:cNvPr id="12" name="Rounded Rectangle 11"/>
          <p:cNvSpPr/>
          <p:nvPr/>
        </p:nvSpPr>
        <p:spPr bwMode="auto">
          <a:xfrm>
            <a:off x="304800" y="1981200"/>
            <a:ext cx="3505200" cy="990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nSpc>
                <a:spcPct val="150000"/>
              </a:lnSpc>
            </a:pPr>
            <a:r>
              <a:rPr lang="en-US" dirty="0" err="1">
                <a:latin typeface="Consolas"/>
                <a:cs typeface="Consolas"/>
              </a:rPr>
              <a:t>ValSample</a:t>
            </a:r>
            <a:r>
              <a:rPr lang="en-US" dirty="0">
                <a:latin typeface="Consolas"/>
                <a:cs typeface="Consolas"/>
              </a:rPr>
              <a:t>&lt;</a:t>
            </a:r>
            <a:r>
              <a:rPr lang="en-US" dirty="0" err="1">
                <a:latin typeface="Consolas"/>
                <a:cs typeface="Consolas"/>
              </a:rPr>
              <a:t>int</a:t>
            </a:r>
            <a:r>
              <a:rPr lang="en-US" dirty="0">
                <a:latin typeface="Consolas"/>
                <a:cs typeface="Consolas"/>
              </a:rPr>
              <a:t>&gt;</a:t>
            </a:r>
            <a:br>
              <a:rPr lang="en-US" dirty="0">
                <a:latin typeface="Consolas"/>
                <a:cs typeface="Consolas"/>
              </a:rPr>
            </a:br>
            <a:r>
              <a:rPr lang="en-US" dirty="0" err="1" smtClean="0">
                <a:latin typeface="Consolas"/>
                <a:cs typeface="Consolas"/>
              </a:rPr>
              <a:t>ValSample</a:t>
            </a:r>
            <a:r>
              <a:rPr lang="en-US" dirty="0">
                <a:latin typeface="Consolas"/>
                <a:cs typeface="Consolas"/>
              </a:rPr>
              <a:t>&lt;</a:t>
            </a:r>
            <a:r>
              <a:rPr lang="en-US" dirty="0" err="1">
                <a:latin typeface="Consolas"/>
                <a:cs typeface="Consolas"/>
              </a:rPr>
              <a:t>FileMode</a:t>
            </a:r>
            <a:r>
              <a:rPr lang="en-US" dirty="0">
                <a:latin typeface="Consolas"/>
                <a:cs typeface="Consolas"/>
              </a:rPr>
              <a:t>&gt; </a:t>
            </a:r>
          </a:p>
        </p:txBody>
      </p:sp>
      <p:sp>
        <p:nvSpPr>
          <p:cNvPr id="13" name="Rounded Rectangle 12"/>
          <p:cNvSpPr/>
          <p:nvPr/>
        </p:nvSpPr>
        <p:spPr bwMode="auto">
          <a:xfrm>
            <a:off x="4343400" y="1981200"/>
            <a:ext cx="3505200" cy="990600"/>
          </a:xfrm>
          <a:prstGeom prst="roundRect">
            <a:avLst/>
          </a:prstGeom>
          <a:solidFill>
            <a:schemeClr val="accent2">
              <a:lumMod val="20000"/>
              <a:lumOff val="80000"/>
            </a:schemeClr>
          </a:solidFill>
          <a:ln>
            <a:solidFill>
              <a:schemeClr val="accent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nSpc>
                <a:spcPct val="150000"/>
              </a:lnSpc>
            </a:pPr>
            <a:r>
              <a:rPr lang="en-US" dirty="0" err="1">
                <a:latin typeface="Consolas"/>
                <a:cs typeface="Consolas"/>
              </a:rPr>
              <a:t>ValSample</a:t>
            </a:r>
            <a:r>
              <a:rPr lang="en-US" dirty="0">
                <a:latin typeface="Consolas"/>
                <a:cs typeface="Consolas"/>
              </a:rPr>
              <a:t>&lt;object&gt;</a:t>
            </a:r>
            <a:br>
              <a:rPr lang="en-US" dirty="0">
                <a:latin typeface="Consolas"/>
                <a:cs typeface="Consolas"/>
              </a:rPr>
            </a:br>
            <a:r>
              <a:rPr lang="en-US" dirty="0" err="1" smtClean="0">
                <a:latin typeface="Consolas"/>
                <a:cs typeface="Consolas"/>
              </a:rPr>
              <a:t>ValSample</a:t>
            </a:r>
            <a:r>
              <a:rPr lang="en-US" dirty="0">
                <a:latin typeface="Consolas"/>
                <a:cs typeface="Consolas"/>
              </a:rPr>
              <a:t>&lt;</a:t>
            </a:r>
            <a:r>
              <a:rPr lang="en-US" dirty="0" err="1">
                <a:latin typeface="Consolas"/>
                <a:cs typeface="Consolas"/>
              </a:rPr>
              <a:t>StringBuilder</a:t>
            </a:r>
            <a:r>
              <a:rPr lang="en-US" dirty="0">
                <a:latin typeface="Consolas"/>
                <a:cs typeface="Consolas"/>
              </a:rPr>
              <a:t>&gt; </a:t>
            </a:r>
          </a:p>
        </p:txBody>
      </p:sp>
      <p:pic>
        <p:nvPicPr>
          <p:cNvPr id="15" name="Content Placeholder 17" descr="button_cancel.png"/>
          <p:cNvPicPr>
            <a:picLocks noChangeAspect="1"/>
          </p:cNvPicPr>
          <p:nvPr/>
        </p:nvPicPr>
        <p:blipFill>
          <a:blip r:embed="rId3" cstate="print"/>
          <a:stretch>
            <a:fillRect/>
          </a:stretch>
        </p:blipFill>
        <p:spPr bwMode="auto">
          <a:xfrm>
            <a:off x="7467600" y="2133600"/>
            <a:ext cx="754380" cy="685800"/>
          </a:xfrm>
          <a:prstGeom prst="rect">
            <a:avLst/>
          </a:prstGeom>
          <a:noFill/>
          <a:ln w="9525">
            <a:noFill/>
            <a:miter lim="800000"/>
            <a:headEnd/>
            <a:tailEnd/>
          </a:ln>
        </p:spPr>
      </p:pic>
      <p:sp>
        <p:nvSpPr>
          <p:cNvPr id="3" name="Rectangle 2"/>
          <p:cNvSpPr/>
          <p:nvPr/>
        </p:nvSpPr>
        <p:spPr>
          <a:xfrm>
            <a:off x="249647" y="5791200"/>
            <a:ext cx="9599268" cy="646331"/>
          </a:xfrm>
          <a:prstGeom prst="rect">
            <a:avLst/>
          </a:prstGeom>
        </p:spPr>
        <p:txBody>
          <a:bodyPr wrap="square">
            <a:spAutoFit/>
          </a:bodyPr>
          <a:lstStyle/>
          <a:p>
            <a:r>
              <a:rPr lang="en-US" dirty="0">
                <a:latin typeface="NewBaskerville" charset="0"/>
              </a:rPr>
              <a:t>When a type parameter is constrained to be a value type, comparisons using </a:t>
            </a:r>
            <a:r>
              <a:rPr lang="en-US" sz="1600" dirty="0">
                <a:latin typeface="Courier" charset="0"/>
              </a:rPr>
              <a:t>== </a:t>
            </a:r>
            <a:r>
              <a:rPr lang="en-US" dirty="0">
                <a:latin typeface="NewBaskerville" charset="0"/>
              </a:rPr>
              <a:t>and </a:t>
            </a:r>
            <a:r>
              <a:rPr lang="en-US" sz="1600" dirty="0">
                <a:latin typeface="Courier" charset="0"/>
              </a:rPr>
              <a:t>!= </a:t>
            </a:r>
            <a:r>
              <a:rPr lang="en-US" dirty="0">
                <a:latin typeface="NewBaskerville" charset="0"/>
              </a:rPr>
              <a:t>are prohibited </a:t>
            </a:r>
            <a:endParaRPr lang="en-US" dirty="0"/>
          </a:p>
        </p:txBody>
      </p:sp>
    </p:spTree>
    <p:extLst>
      <p:ext uri="{BB962C8B-B14F-4D97-AF65-F5344CB8AC3E}">
        <p14:creationId xmlns:p14="http://schemas.microsoft.com/office/powerpoint/2010/main" val="1758448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Добавление ограничений для </a:t>
            </a:r>
            <a:r>
              <a:rPr lang="ru-RU" dirty="0" smtClean="0"/>
              <a:t>обобщенных </a:t>
            </a:r>
            <a:r>
              <a:rPr lang="ru-RU" dirty="0"/>
              <a:t>типов. Ограничение </a:t>
            </a:r>
            <a:r>
              <a:rPr lang="ru-RU" dirty="0" smtClean="0"/>
              <a:t>конструктора</a:t>
            </a:r>
            <a:endParaRPr lang="ru-RU" dirty="0"/>
          </a:p>
        </p:txBody>
      </p:sp>
      <p:sp>
        <p:nvSpPr>
          <p:cNvPr id="7" name="Flowchart: Document 4"/>
          <p:cNvSpPr/>
          <p:nvPr/>
        </p:nvSpPr>
        <p:spPr bwMode="auto">
          <a:xfrm>
            <a:off x="304800" y="762000"/>
            <a:ext cx="8382000" cy="1447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a:latin typeface="Consolas"/>
                <a:cs typeface="Consolas"/>
              </a:rPr>
              <a:t>public T </a:t>
            </a:r>
            <a:r>
              <a:rPr lang="en-US" dirty="0" err="1">
                <a:latin typeface="Consolas"/>
                <a:cs typeface="Consolas"/>
              </a:rPr>
              <a:t>CreateInstance</a:t>
            </a:r>
            <a:r>
              <a:rPr lang="en-US" dirty="0">
                <a:latin typeface="Consolas"/>
                <a:cs typeface="Consolas"/>
              </a:rPr>
              <a:t>&lt;T&gt;() where T : new() </a:t>
            </a:r>
            <a:endParaRPr lang="en-US" dirty="0" smtClean="0">
              <a:latin typeface="Consolas"/>
              <a:cs typeface="Consolas"/>
            </a:endParaRPr>
          </a:p>
          <a:p>
            <a:r>
              <a:rPr lang="en-US" dirty="0" smtClean="0">
                <a:latin typeface="Consolas"/>
                <a:cs typeface="Consolas"/>
              </a:rPr>
              <a:t>{ </a:t>
            </a:r>
          </a:p>
          <a:p>
            <a:r>
              <a:rPr lang="en-US" dirty="0">
                <a:latin typeface="Consolas"/>
                <a:cs typeface="Consolas"/>
              </a:rPr>
              <a:t>	</a:t>
            </a:r>
            <a:r>
              <a:rPr lang="en-US" dirty="0" smtClean="0">
                <a:latin typeface="Consolas"/>
                <a:cs typeface="Consolas"/>
              </a:rPr>
              <a:t>return </a:t>
            </a:r>
            <a:r>
              <a:rPr lang="en-US" dirty="0">
                <a:latin typeface="Consolas"/>
                <a:cs typeface="Consolas"/>
              </a:rPr>
              <a:t>new T(); </a:t>
            </a:r>
            <a:endParaRPr lang="en-US" dirty="0" smtClean="0">
              <a:latin typeface="Consolas"/>
              <a:cs typeface="Consolas"/>
            </a:endParaRPr>
          </a:p>
          <a:p>
            <a:r>
              <a:rPr lang="en-US" dirty="0" smtClean="0">
                <a:latin typeface="Consolas"/>
                <a:cs typeface="Consolas"/>
              </a:rPr>
              <a:t>} </a:t>
            </a:r>
            <a:endParaRPr lang="en-US" dirty="0">
              <a:latin typeface="Consolas"/>
              <a:cs typeface="Consolas"/>
            </a:endParaRPr>
          </a:p>
        </p:txBody>
      </p:sp>
      <p:sp>
        <p:nvSpPr>
          <p:cNvPr id="8" name="Rounded Rectangle 7"/>
          <p:cNvSpPr/>
          <p:nvPr/>
        </p:nvSpPr>
        <p:spPr bwMode="auto">
          <a:xfrm>
            <a:off x="304800" y="2362200"/>
            <a:ext cx="3505200"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nSpc>
                <a:spcPct val="150000"/>
              </a:lnSpc>
            </a:pPr>
            <a:r>
              <a:rPr lang="en-US" dirty="0" err="1">
                <a:latin typeface="Consolas"/>
                <a:cs typeface="Consolas"/>
              </a:rPr>
              <a:t>CreateInstance</a:t>
            </a:r>
            <a:r>
              <a:rPr lang="en-US" dirty="0">
                <a:latin typeface="Consolas"/>
                <a:cs typeface="Consolas"/>
              </a:rPr>
              <a:t>&lt;</a:t>
            </a:r>
            <a:r>
              <a:rPr lang="en-US" dirty="0" err="1">
                <a:latin typeface="Consolas"/>
                <a:cs typeface="Consolas"/>
              </a:rPr>
              <a:t>int</a:t>
            </a:r>
            <a:r>
              <a:rPr lang="en-US" dirty="0">
                <a:latin typeface="Consolas"/>
                <a:cs typeface="Consolas"/>
              </a:rPr>
              <a:t>&gt;(</a:t>
            </a:r>
            <a:r>
              <a:rPr lang="en-US" dirty="0" smtClean="0">
                <a:latin typeface="Consolas"/>
                <a:cs typeface="Consolas"/>
              </a:rPr>
              <a:t>)</a:t>
            </a:r>
          </a:p>
          <a:p>
            <a:pPr>
              <a:lnSpc>
                <a:spcPct val="150000"/>
              </a:lnSpc>
            </a:pPr>
            <a:r>
              <a:rPr lang="en-US" dirty="0" err="1" smtClean="0">
                <a:latin typeface="Consolas"/>
                <a:cs typeface="Consolas"/>
              </a:rPr>
              <a:t>CreateInstance</a:t>
            </a:r>
            <a:r>
              <a:rPr lang="en-US" dirty="0">
                <a:latin typeface="Consolas"/>
                <a:cs typeface="Consolas"/>
              </a:rPr>
              <a:t>&lt;object&gt;()</a:t>
            </a:r>
          </a:p>
        </p:txBody>
      </p:sp>
      <p:sp>
        <p:nvSpPr>
          <p:cNvPr id="9" name="Rounded Rectangle 8"/>
          <p:cNvSpPr/>
          <p:nvPr/>
        </p:nvSpPr>
        <p:spPr bwMode="auto">
          <a:xfrm>
            <a:off x="4343400" y="2362200"/>
            <a:ext cx="3505200" cy="1295400"/>
          </a:xfrm>
          <a:prstGeom prst="roundRect">
            <a:avLst/>
          </a:prstGeom>
          <a:solidFill>
            <a:schemeClr val="accent2">
              <a:lumMod val="20000"/>
              <a:lumOff val="80000"/>
            </a:schemeClr>
          </a:solidFill>
          <a:ln>
            <a:solidFill>
              <a:schemeClr val="accent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nSpc>
                <a:spcPct val="150000"/>
              </a:lnSpc>
            </a:pPr>
            <a:r>
              <a:rPr lang="en-US" dirty="0" err="1">
                <a:latin typeface="Consolas"/>
                <a:cs typeface="Consolas"/>
              </a:rPr>
              <a:t>CreateInstance</a:t>
            </a:r>
            <a:r>
              <a:rPr lang="en-US" dirty="0" smtClean="0">
                <a:latin typeface="Consolas"/>
                <a:cs typeface="Consolas"/>
              </a:rPr>
              <a:t>&lt;string&gt;</a:t>
            </a:r>
            <a:r>
              <a:rPr lang="en-US" dirty="0">
                <a:latin typeface="Consolas"/>
                <a:cs typeface="Consolas"/>
              </a:rPr>
              <a:t>()</a:t>
            </a:r>
          </a:p>
        </p:txBody>
      </p:sp>
      <p:pic>
        <p:nvPicPr>
          <p:cNvPr id="11" name="Content Placeholder 17" descr="button_cancel.png"/>
          <p:cNvPicPr>
            <a:picLocks noGrp="1" noChangeAspect="1"/>
          </p:cNvPicPr>
          <p:nvPr>
            <p:ph sz="quarter" idx="10"/>
          </p:nvPr>
        </p:nvPicPr>
        <p:blipFill>
          <a:blip r:embed="rId3" cstate="print"/>
          <a:stretch>
            <a:fillRect/>
          </a:stretch>
        </p:blipFill>
        <p:spPr>
          <a:xfrm>
            <a:off x="7475220" y="2667000"/>
            <a:ext cx="754380" cy="685800"/>
          </a:xfrm>
        </p:spPr>
      </p:pic>
    </p:spTree>
    <p:extLst>
      <p:ext uri="{BB962C8B-B14F-4D97-AF65-F5344CB8AC3E}">
        <p14:creationId xmlns:p14="http://schemas.microsoft.com/office/powerpoint/2010/main" val="2730877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Добавление ограничений для </a:t>
            </a:r>
            <a:r>
              <a:rPr lang="ru-RU" dirty="0" smtClean="0"/>
              <a:t>обобщенных типов. Ограничение преобразования типа</a:t>
            </a:r>
            <a:endParaRPr lang="ru-RU" dirty="0"/>
          </a:p>
        </p:txBody>
      </p:sp>
      <p:pic>
        <p:nvPicPr>
          <p:cNvPr id="3" name="Picture 2"/>
          <p:cNvPicPr>
            <a:picLocks noChangeAspect="1"/>
          </p:cNvPicPr>
          <p:nvPr/>
        </p:nvPicPr>
        <p:blipFill>
          <a:blip r:embed="rId3"/>
          <a:stretch>
            <a:fillRect/>
          </a:stretch>
        </p:blipFill>
        <p:spPr>
          <a:xfrm>
            <a:off x="253313" y="1066800"/>
            <a:ext cx="9576487" cy="3810000"/>
          </a:xfrm>
          <a:prstGeom prst="rect">
            <a:avLst/>
          </a:prstGeom>
          <a:ln>
            <a:solidFill>
              <a:schemeClr val="tx2"/>
            </a:solidFill>
          </a:ln>
        </p:spPr>
      </p:pic>
    </p:spTree>
    <p:extLst>
      <p:ext uri="{BB962C8B-B14F-4D97-AF65-F5344CB8AC3E}">
        <p14:creationId xmlns:p14="http://schemas.microsoft.com/office/powerpoint/2010/main" val="4147970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Почему необходимы обобщения</a:t>
            </a:r>
            <a:endParaRPr lang="ru-RU" dirty="0"/>
          </a:p>
        </p:txBody>
      </p:sp>
      <p:sp>
        <p:nvSpPr>
          <p:cNvPr id="4" name="Rounded Rectangle 3"/>
          <p:cNvSpPr/>
          <p:nvPr/>
        </p:nvSpPr>
        <p:spPr bwMode="auto">
          <a:xfrm>
            <a:off x="228600" y="685800"/>
            <a:ext cx="9677400" cy="17526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spcAft>
                <a:spcPts val="400"/>
              </a:spcAft>
            </a:pPr>
            <a:r>
              <a:rPr lang="ru-RU" dirty="0" smtClean="0"/>
              <a:t>Достаточно часто возникает необходимость создать класс или метод, которые одинаково хорошо работают с данными любых типов. Наследование и полиморфизм способны помочь в этом, но до определенной границы. Методы, которые должны быть полностью универсальны, принимают параметры типа </a:t>
            </a:r>
            <a:r>
              <a:rPr lang="en-US" dirty="0" smtClean="0"/>
              <a:t>object</a:t>
            </a:r>
            <a:r>
              <a:rPr lang="ru-RU" dirty="0" smtClean="0"/>
              <a:t>, что влечет за собой две основные проблемы обобщенного программирования </a:t>
            </a:r>
            <a:r>
              <a:rPr lang="ru-RU" b="1" dirty="0" smtClean="0"/>
              <a:t>до версии </a:t>
            </a:r>
            <a:r>
              <a:rPr lang="en-US" b="1" dirty="0" smtClean="0"/>
              <a:t>.NET  2.0</a:t>
            </a:r>
          </a:p>
        </p:txBody>
      </p:sp>
      <p:sp>
        <p:nvSpPr>
          <p:cNvPr id="9" name="Flowchart: Document 8"/>
          <p:cNvSpPr/>
          <p:nvPr/>
        </p:nvSpPr>
        <p:spPr bwMode="auto">
          <a:xfrm>
            <a:off x="228600" y="3200400"/>
            <a:ext cx="8534400" cy="2438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a:latin typeface="Consolas"/>
                <a:cs typeface="Consolas"/>
              </a:rPr>
              <a:t>public class </a:t>
            </a:r>
            <a:r>
              <a:rPr lang="en-US" dirty="0" err="1">
                <a:latin typeface="Consolas"/>
                <a:cs typeface="Consolas"/>
              </a:rPr>
              <a:t>ObjectStack</a:t>
            </a:r>
            <a:endParaRPr lang="en-US" dirty="0">
              <a:latin typeface="Consolas"/>
              <a:cs typeface="Consolas"/>
            </a:endParaRPr>
          </a:p>
          <a:p>
            <a:r>
              <a:rPr lang="en-US" dirty="0">
                <a:latin typeface="Consolas"/>
                <a:cs typeface="Consolas"/>
              </a:rPr>
              <a:t>{</a:t>
            </a:r>
          </a:p>
          <a:p>
            <a:r>
              <a:rPr lang="en-US" dirty="0">
                <a:latin typeface="Consolas"/>
                <a:cs typeface="Consolas"/>
              </a:rPr>
              <a:t>	</a:t>
            </a:r>
            <a:r>
              <a:rPr lang="en-US" dirty="0" err="1">
                <a:latin typeface="Consolas"/>
                <a:cs typeface="Consolas"/>
              </a:rPr>
              <a:t>int</a:t>
            </a:r>
            <a:r>
              <a:rPr lang="en-US" dirty="0">
                <a:latin typeface="Consolas"/>
                <a:cs typeface="Consolas"/>
              </a:rPr>
              <a:t> position;</a:t>
            </a:r>
          </a:p>
          <a:p>
            <a:r>
              <a:rPr lang="en-US" dirty="0">
                <a:latin typeface="Consolas"/>
                <a:cs typeface="Consolas"/>
              </a:rPr>
              <a:t>	object[] data = new object[10];</a:t>
            </a:r>
          </a:p>
          <a:p>
            <a:r>
              <a:rPr lang="en-US" dirty="0">
                <a:latin typeface="Consolas"/>
                <a:cs typeface="Consolas"/>
              </a:rPr>
              <a:t>	public void Push (object </a:t>
            </a:r>
            <a:r>
              <a:rPr lang="en-US" dirty="0" err="1">
                <a:latin typeface="Consolas"/>
                <a:cs typeface="Consolas"/>
              </a:rPr>
              <a:t>obj</a:t>
            </a:r>
            <a:r>
              <a:rPr lang="en-US" dirty="0">
                <a:latin typeface="Consolas"/>
                <a:cs typeface="Consolas"/>
              </a:rPr>
              <a:t>) { data[position++] = </a:t>
            </a:r>
            <a:r>
              <a:rPr lang="en-US" dirty="0" err="1">
                <a:latin typeface="Consolas"/>
                <a:cs typeface="Consolas"/>
              </a:rPr>
              <a:t>obj</a:t>
            </a:r>
            <a:r>
              <a:rPr lang="en-US" dirty="0">
                <a:latin typeface="Consolas"/>
                <a:cs typeface="Consolas"/>
              </a:rPr>
              <a:t>;  }</a:t>
            </a:r>
          </a:p>
          <a:p>
            <a:r>
              <a:rPr lang="en-US" dirty="0">
                <a:latin typeface="Consolas"/>
                <a:cs typeface="Consolas"/>
              </a:rPr>
              <a:t>	public object Pop()           { return data[--position]; }</a:t>
            </a:r>
          </a:p>
          <a:p>
            <a:r>
              <a:rPr lang="en-US" dirty="0">
                <a:latin typeface="Consolas"/>
                <a:cs typeface="Consolas"/>
              </a:rPr>
              <a:t>}</a:t>
            </a:r>
          </a:p>
        </p:txBody>
      </p:sp>
      <p:sp>
        <p:nvSpPr>
          <p:cNvPr id="16" name="Flowchart: Document 8"/>
          <p:cNvSpPr/>
          <p:nvPr/>
        </p:nvSpPr>
        <p:spPr bwMode="auto">
          <a:xfrm>
            <a:off x="1219200" y="5029200"/>
            <a:ext cx="8458200" cy="1524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err="1">
                <a:latin typeface="Consolas"/>
                <a:cs typeface="Consolas"/>
              </a:rPr>
              <a:t>ObjectStack</a:t>
            </a:r>
            <a:r>
              <a:rPr lang="en-US" dirty="0">
                <a:latin typeface="Consolas"/>
                <a:cs typeface="Consolas"/>
              </a:rPr>
              <a:t> stack = new </a:t>
            </a:r>
            <a:r>
              <a:rPr lang="en-US" dirty="0" err="1">
                <a:latin typeface="Consolas"/>
                <a:cs typeface="Consolas"/>
              </a:rPr>
              <a:t>ObjectStack</a:t>
            </a:r>
            <a:r>
              <a:rPr lang="en-US" dirty="0">
                <a:latin typeface="Consolas"/>
                <a:cs typeface="Consolas"/>
              </a:rPr>
              <a:t>()</a:t>
            </a:r>
            <a:r>
              <a:rPr lang="en-US" dirty="0" smtClean="0">
                <a:latin typeface="Consolas"/>
                <a:cs typeface="Consolas"/>
              </a:rPr>
              <a:t>;</a:t>
            </a:r>
          </a:p>
          <a:p>
            <a:r>
              <a:rPr lang="en-US" dirty="0" err="1" smtClean="0">
                <a:latin typeface="Consolas"/>
                <a:cs typeface="Consolas"/>
              </a:rPr>
              <a:t>stack.Push</a:t>
            </a:r>
            <a:r>
              <a:rPr lang="en-US" dirty="0" smtClean="0">
                <a:latin typeface="Consolas"/>
                <a:cs typeface="Consolas"/>
              </a:rPr>
              <a:t> </a:t>
            </a:r>
            <a:r>
              <a:rPr lang="en-US" dirty="0">
                <a:latin typeface="Consolas"/>
                <a:cs typeface="Consolas"/>
              </a:rPr>
              <a:t>("s");          // Wrong type, but no error</a:t>
            </a:r>
            <a:r>
              <a:rPr lang="en-US" dirty="0" smtClean="0">
                <a:latin typeface="Consolas"/>
                <a:cs typeface="Consolas"/>
              </a:rPr>
              <a:t>!</a:t>
            </a:r>
          </a:p>
          <a:p>
            <a:r>
              <a:rPr lang="en-US" dirty="0" err="1" smtClean="0">
                <a:latin typeface="Consolas"/>
                <a:cs typeface="Consolas"/>
              </a:rPr>
              <a:t>int</a:t>
            </a:r>
            <a:r>
              <a:rPr lang="en-US" dirty="0" smtClean="0">
                <a:latin typeface="Consolas"/>
                <a:cs typeface="Consolas"/>
              </a:rPr>
              <a:t> </a:t>
            </a:r>
            <a:r>
              <a:rPr lang="en-US" dirty="0" err="1" smtClean="0">
                <a:latin typeface="Consolas"/>
                <a:cs typeface="Consolas"/>
              </a:rPr>
              <a:t>i</a:t>
            </a:r>
            <a:r>
              <a:rPr lang="en-US" dirty="0" smtClean="0">
                <a:latin typeface="Consolas"/>
                <a:cs typeface="Consolas"/>
              </a:rPr>
              <a:t> = (</a:t>
            </a:r>
            <a:r>
              <a:rPr lang="en-US" dirty="0" err="1" smtClean="0">
                <a:latin typeface="Consolas"/>
                <a:cs typeface="Consolas"/>
              </a:rPr>
              <a:t>int</a:t>
            </a:r>
            <a:r>
              <a:rPr lang="en-US" dirty="0" smtClean="0">
                <a:latin typeface="Consolas"/>
                <a:cs typeface="Consolas"/>
              </a:rPr>
              <a:t>)</a:t>
            </a:r>
            <a:r>
              <a:rPr lang="en-US" dirty="0" err="1" smtClean="0">
                <a:latin typeface="Consolas"/>
                <a:cs typeface="Consolas"/>
              </a:rPr>
              <a:t>stack.Pop</a:t>
            </a:r>
            <a:r>
              <a:rPr lang="en-US" dirty="0" smtClean="0">
                <a:latin typeface="Consolas"/>
                <a:cs typeface="Consolas"/>
              </a:rPr>
              <a:t>();  // Downcast - runtime error!</a:t>
            </a:r>
            <a:endParaRPr lang="en-US" dirty="0">
              <a:latin typeface="Consolas"/>
              <a:cs typeface="Consolas"/>
            </a:endParaRPr>
          </a:p>
        </p:txBody>
      </p:sp>
      <p:sp>
        <p:nvSpPr>
          <p:cNvPr id="17" name="Explosion 1 16"/>
          <p:cNvSpPr/>
          <p:nvPr/>
        </p:nvSpPr>
        <p:spPr bwMode="auto">
          <a:xfrm>
            <a:off x="7772400" y="5105400"/>
            <a:ext cx="2095500" cy="1371600"/>
          </a:xfrm>
          <a:prstGeom prst="irregularSeal1">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sz="2000" b="1" dirty="0" smtClean="0"/>
              <a:t>RTE</a:t>
            </a:r>
            <a:endParaRPr lang="ru-RU" b="1" dirty="0" smtClean="0"/>
          </a:p>
        </p:txBody>
      </p:sp>
      <p:sp>
        <p:nvSpPr>
          <p:cNvPr id="18" name="Rounded Rectangle 17"/>
          <p:cNvSpPr/>
          <p:nvPr/>
        </p:nvSpPr>
        <p:spPr bwMode="auto">
          <a:xfrm>
            <a:off x="228600" y="2514600"/>
            <a:ext cx="4267200"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5750" indent="-285750" algn="just">
              <a:spcAft>
                <a:spcPts val="400"/>
              </a:spcAft>
              <a:buFont typeface="Arial"/>
              <a:buChar char="•"/>
            </a:pPr>
            <a:r>
              <a:rPr lang="ru-RU" b="1" dirty="0"/>
              <a:t>о</a:t>
            </a:r>
            <a:r>
              <a:rPr lang="ru-RU" b="1" dirty="0" smtClean="0"/>
              <a:t>тсутствие безопасности </a:t>
            </a:r>
            <a:r>
              <a:rPr lang="ru-RU" b="1" dirty="0"/>
              <a:t>типов</a:t>
            </a:r>
          </a:p>
        </p:txBody>
      </p:sp>
    </p:spTree>
    <p:extLst>
      <p:ext uri="{BB962C8B-B14F-4D97-AF65-F5344CB8AC3E}">
        <p14:creationId xmlns:p14="http://schemas.microsoft.com/office/powerpoint/2010/main" val="3475554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Добавление ограничений для </a:t>
            </a:r>
            <a:r>
              <a:rPr lang="ru-RU" dirty="0" smtClean="0"/>
              <a:t>обобщенных </a:t>
            </a:r>
            <a:r>
              <a:rPr lang="ru-RU" dirty="0"/>
              <a:t>типов</a:t>
            </a:r>
          </a:p>
        </p:txBody>
      </p:sp>
      <p:sp>
        <p:nvSpPr>
          <p:cNvPr id="10" name="Flowchart: Document 4"/>
          <p:cNvSpPr/>
          <p:nvPr/>
        </p:nvSpPr>
        <p:spPr bwMode="auto">
          <a:xfrm>
            <a:off x="228600" y="914400"/>
            <a:ext cx="9601200" cy="990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a:latin typeface="Consolas"/>
                <a:cs typeface="Consolas"/>
              </a:rPr>
              <a:t>class Sample&lt;T&gt; where T : Stream, </a:t>
            </a:r>
            <a:r>
              <a:rPr lang="en-US" dirty="0" err="1">
                <a:latin typeface="Consolas"/>
                <a:cs typeface="Consolas"/>
              </a:rPr>
              <a:t>IEnumerable</a:t>
            </a:r>
            <a:r>
              <a:rPr lang="en-US" dirty="0">
                <a:latin typeface="Consolas"/>
                <a:cs typeface="Consolas"/>
              </a:rPr>
              <a:t>&lt;string&gt;, </a:t>
            </a:r>
            <a:r>
              <a:rPr lang="en-US" dirty="0" err="1">
                <a:latin typeface="Consolas"/>
                <a:cs typeface="Consolas"/>
              </a:rPr>
              <a:t>IComparable</a:t>
            </a:r>
            <a:r>
              <a:rPr lang="en-US" dirty="0">
                <a:latin typeface="Consolas"/>
                <a:cs typeface="Consolas"/>
              </a:rPr>
              <a:t>&lt;</a:t>
            </a:r>
            <a:r>
              <a:rPr lang="en-US" dirty="0" err="1">
                <a:latin typeface="Consolas"/>
                <a:cs typeface="Consolas"/>
              </a:rPr>
              <a:t>int</a:t>
            </a:r>
            <a:r>
              <a:rPr lang="en-US" dirty="0">
                <a:latin typeface="Consolas"/>
                <a:cs typeface="Consolas"/>
              </a:rPr>
              <a:t>&gt; </a:t>
            </a:r>
          </a:p>
        </p:txBody>
      </p:sp>
      <p:sp>
        <p:nvSpPr>
          <p:cNvPr id="11" name="Flowchart: Document 4"/>
          <p:cNvSpPr/>
          <p:nvPr/>
        </p:nvSpPr>
        <p:spPr bwMode="auto">
          <a:xfrm>
            <a:off x="228600" y="1981200"/>
            <a:ext cx="9601200" cy="990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a:latin typeface="Consolas"/>
                <a:cs typeface="Consolas"/>
              </a:rPr>
              <a:t>class Sample&lt;T&gt; where T : Stream, </a:t>
            </a:r>
            <a:r>
              <a:rPr lang="en-US" dirty="0" err="1">
                <a:latin typeface="Consolas"/>
                <a:cs typeface="Consolas"/>
              </a:rPr>
              <a:t>ArrayList</a:t>
            </a:r>
            <a:r>
              <a:rPr lang="en-US" dirty="0">
                <a:latin typeface="Consolas"/>
                <a:cs typeface="Consolas"/>
              </a:rPr>
              <a:t>, </a:t>
            </a:r>
            <a:r>
              <a:rPr lang="en-US" dirty="0" err="1">
                <a:latin typeface="Consolas"/>
                <a:cs typeface="Consolas"/>
              </a:rPr>
              <a:t>IComparable</a:t>
            </a:r>
            <a:r>
              <a:rPr lang="en-US" dirty="0">
                <a:latin typeface="Consolas"/>
                <a:cs typeface="Consolas"/>
              </a:rPr>
              <a:t>&lt;</a:t>
            </a:r>
            <a:r>
              <a:rPr lang="en-US" dirty="0" err="1">
                <a:latin typeface="Consolas"/>
                <a:cs typeface="Consolas"/>
              </a:rPr>
              <a:t>int</a:t>
            </a:r>
            <a:r>
              <a:rPr lang="en-US" dirty="0">
                <a:latin typeface="Consolas"/>
                <a:cs typeface="Consolas"/>
              </a:rPr>
              <a:t>&gt; </a:t>
            </a:r>
          </a:p>
        </p:txBody>
      </p:sp>
      <p:sp>
        <p:nvSpPr>
          <p:cNvPr id="7" name="Rounded Rectangle 6"/>
          <p:cNvSpPr/>
          <p:nvPr/>
        </p:nvSpPr>
        <p:spPr bwMode="auto">
          <a:xfrm>
            <a:off x="228600" y="3124200"/>
            <a:ext cx="3505200" cy="2286000"/>
          </a:xfrm>
          <a:prstGeom prst="roundRect">
            <a:avLst/>
          </a:prstGeom>
          <a:solidFill>
            <a:schemeClr val="accent2">
              <a:lumMod val="20000"/>
              <a:lumOff val="80000"/>
            </a:schemeClr>
          </a:solidFill>
          <a:ln>
            <a:solidFill>
              <a:schemeClr val="accent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nSpc>
                <a:spcPct val="120000"/>
              </a:lnSpc>
            </a:pPr>
            <a:r>
              <a:rPr lang="ru-RU" dirty="0" smtClean="0">
                <a:latin typeface="Consolas"/>
                <a:cs typeface="Consolas"/>
              </a:rPr>
              <a:t>Значимые типы</a:t>
            </a:r>
            <a:endParaRPr lang="en-US" dirty="0" smtClean="0">
              <a:latin typeface="Consolas"/>
              <a:cs typeface="Consolas"/>
            </a:endParaRPr>
          </a:p>
          <a:p>
            <a:pPr>
              <a:lnSpc>
                <a:spcPct val="120000"/>
              </a:lnSpc>
            </a:pPr>
            <a:r>
              <a:rPr lang="ru-RU" dirty="0" smtClean="0">
                <a:latin typeface="Consolas"/>
                <a:cs typeface="Consolas"/>
              </a:rPr>
              <a:t>Запечатанные классы</a:t>
            </a:r>
            <a:endParaRPr lang="en-US" dirty="0" smtClean="0">
              <a:latin typeface="Consolas"/>
              <a:cs typeface="Consolas"/>
            </a:endParaRPr>
          </a:p>
          <a:p>
            <a:pPr>
              <a:lnSpc>
                <a:spcPct val="120000"/>
              </a:lnSpc>
            </a:pPr>
            <a:r>
              <a:rPr lang="en-US" dirty="0" err="1">
                <a:latin typeface="Consolas"/>
                <a:cs typeface="Consolas"/>
              </a:rPr>
              <a:t>System.Object</a:t>
            </a:r>
            <a:r>
              <a:rPr lang="en-US" dirty="0">
                <a:latin typeface="Consolas"/>
                <a:cs typeface="Consolas"/>
              </a:rPr>
              <a:t/>
            </a:r>
            <a:br>
              <a:rPr lang="en-US" dirty="0">
                <a:latin typeface="Consolas"/>
                <a:cs typeface="Consolas"/>
              </a:rPr>
            </a:br>
            <a:r>
              <a:rPr lang="en-US" dirty="0" err="1" smtClean="0">
                <a:latin typeface="Consolas"/>
                <a:cs typeface="Consolas"/>
              </a:rPr>
              <a:t>System.Enum</a:t>
            </a:r>
            <a:r>
              <a:rPr lang="en-US" dirty="0">
                <a:latin typeface="Consolas"/>
                <a:cs typeface="Consolas"/>
              </a:rPr>
              <a:t/>
            </a:r>
            <a:br>
              <a:rPr lang="en-US" dirty="0">
                <a:latin typeface="Consolas"/>
                <a:cs typeface="Consolas"/>
              </a:rPr>
            </a:br>
            <a:r>
              <a:rPr lang="en-US" dirty="0" err="1" smtClean="0">
                <a:latin typeface="Consolas"/>
                <a:cs typeface="Consolas"/>
              </a:rPr>
              <a:t>System.ValueType</a:t>
            </a:r>
            <a:r>
              <a:rPr lang="en-US" dirty="0" smtClean="0">
                <a:latin typeface="Consolas"/>
                <a:cs typeface="Consolas"/>
              </a:rPr>
              <a:t> </a:t>
            </a:r>
            <a:r>
              <a:rPr lang="en-US" dirty="0" err="1">
                <a:latin typeface="Consolas"/>
                <a:cs typeface="Consolas"/>
              </a:rPr>
              <a:t>System.Delegate</a:t>
            </a:r>
            <a:r>
              <a:rPr lang="en-US" dirty="0">
                <a:latin typeface="Consolas"/>
                <a:cs typeface="Consolas"/>
              </a:rPr>
              <a:t> </a:t>
            </a:r>
          </a:p>
        </p:txBody>
      </p:sp>
    </p:spTree>
    <p:extLst>
      <p:ext uri="{BB962C8B-B14F-4D97-AF65-F5344CB8AC3E}">
        <p14:creationId xmlns:p14="http://schemas.microsoft.com/office/powerpoint/2010/main" val="1797766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Добавление ограничений для </a:t>
            </a:r>
            <a:r>
              <a:rPr lang="ru-RU" dirty="0" smtClean="0"/>
              <a:t>обобщенных </a:t>
            </a:r>
            <a:r>
              <a:rPr lang="ru-RU" dirty="0"/>
              <a:t>типов</a:t>
            </a:r>
          </a:p>
        </p:txBody>
      </p:sp>
      <p:sp>
        <p:nvSpPr>
          <p:cNvPr id="7" name="Rounded Rectangle 6"/>
          <p:cNvSpPr/>
          <p:nvPr/>
        </p:nvSpPr>
        <p:spPr bwMode="auto">
          <a:xfrm>
            <a:off x="152400" y="3276600"/>
            <a:ext cx="9525000" cy="2819400"/>
          </a:xfrm>
          <a:prstGeom prst="roundRect">
            <a:avLst/>
          </a:prstGeom>
          <a:solidFill>
            <a:schemeClr val="accent2">
              <a:lumMod val="20000"/>
              <a:lumOff val="80000"/>
            </a:schemeClr>
          </a:solidFill>
          <a:ln>
            <a:solidFill>
              <a:schemeClr val="accent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nSpc>
                <a:spcPct val="120000"/>
              </a:lnSpc>
            </a:pPr>
            <a:r>
              <a:rPr lang="en-US" dirty="0">
                <a:latin typeface="Consolas"/>
                <a:cs typeface="Consolas"/>
              </a:rPr>
              <a:t>class Sample&lt;T&gt; where T : class, </a:t>
            </a:r>
            <a:r>
              <a:rPr lang="en-US" dirty="0" err="1">
                <a:latin typeface="Consolas"/>
                <a:cs typeface="Consolas"/>
              </a:rPr>
              <a:t>struct</a:t>
            </a:r>
            <a:r>
              <a:rPr lang="en-US" dirty="0">
                <a:latin typeface="Consolas"/>
                <a:cs typeface="Consolas"/>
              </a:rPr>
              <a:t/>
            </a:r>
            <a:br>
              <a:rPr lang="en-US" dirty="0">
                <a:latin typeface="Consolas"/>
                <a:cs typeface="Consolas"/>
              </a:rPr>
            </a:br>
            <a:r>
              <a:rPr lang="en-US" dirty="0">
                <a:latin typeface="Consolas"/>
                <a:cs typeface="Consolas"/>
              </a:rPr>
              <a:t>class Sample&lt;T&gt; where T : Stream, class</a:t>
            </a:r>
            <a:br>
              <a:rPr lang="en-US" dirty="0">
                <a:latin typeface="Consolas"/>
                <a:cs typeface="Consolas"/>
              </a:rPr>
            </a:br>
            <a:r>
              <a:rPr lang="en-US" dirty="0">
                <a:latin typeface="Consolas"/>
                <a:cs typeface="Consolas"/>
              </a:rPr>
              <a:t>class Sample&lt;T&gt; where T : new(), Stream</a:t>
            </a:r>
            <a:br>
              <a:rPr lang="en-US" dirty="0">
                <a:latin typeface="Consolas"/>
                <a:cs typeface="Consolas"/>
              </a:rPr>
            </a:br>
            <a:r>
              <a:rPr lang="en-US" dirty="0">
                <a:latin typeface="Consolas"/>
                <a:cs typeface="Consolas"/>
              </a:rPr>
              <a:t>class Sample&lt;T&gt; where T : </a:t>
            </a:r>
            <a:r>
              <a:rPr lang="en-US" dirty="0" err="1">
                <a:latin typeface="Consolas"/>
                <a:cs typeface="Consolas"/>
              </a:rPr>
              <a:t>IDisposable</a:t>
            </a:r>
            <a:r>
              <a:rPr lang="en-US" dirty="0">
                <a:latin typeface="Consolas"/>
                <a:cs typeface="Consolas"/>
              </a:rPr>
              <a:t>, Stream</a:t>
            </a:r>
            <a:br>
              <a:rPr lang="en-US" dirty="0">
                <a:latin typeface="Consolas"/>
                <a:cs typeface="Consolas"/>
              </a:rPr>
            </a:br>
            <a:r>
              <a:rPr lang="en-US" dirty="0">
                <a:latin typeface="Consolas"/>
                <a:cs typeface="Consolas"/>
              </a:rPr>
              <a:t>class Sample&lt;T&gt; where T : </a:t>
            </a:r>
            <a:r>
              <a:rPr lang="en-US" dirty="0" err="1">
                <a:latin typeface="Consolas"/>
                <a:cs typeface="Consolas"/>
              </a:rPr>
              <a:t>XmlReader</a:t>
            </a:r>
            <a:r>
              <a:rPr lang="en-US" dirty="0">
                <a:latin typeface="Consolas"/>
                <a:cs typeface="Consolas"/>
              </a:rPr>
              <a:t>, </a:t>
            </a:r>
            <a:r>
              <a:rPr lang="en-US" dirty="0" err="1">
                <a:latin typeface="Consolas"/>
                <a:cs typeface="Consolas"/>
              </a:rPr>
              <a:t>IComparable</a:t>
            </a:r>
            <a:r>
              <a:rPr lang="en-US" dirty="0">
                <a:latin typeface="Consolas"/>
                <a:cs typeface="Consolas"/>
              </a:rPr>
              <a:t>, </a:t>
            </a:r>
            <a:r>
              <a:rPr lang="en-US" dirty="0" err="1">
                <a:latin typeface="Consolas"/>
                <a:cs typeface="Consolas"/>
              </a:rPr>
              <a:t>IComparable</a:t>
            </a:r>
            <a:r>
              <a:rPr lang="en-US" dirty="0">
                <a:latin typeface="Consolas"/>
                <a:cs typeface="Consolas"/>
              </a:rPr>
              <a:t> </a:t>
            </a:r>
            <a:endParaRPr lang="ru-RU" dirty="0" smtClean="0">
              <a:latin typeface="Consolas"/>
              <a:cs typeface="Consolas"/>
            </a:endParaRPr>
          </a:p>
          <a:p>
            <a:pPr>
              <a:lnSpc>
                <a:spcPct val="120000"/>
              </a:lnSpc>
            </a:pPr>
            <a:r>
              <a:rPr lang="en-US" dirty="0" smtClean="0">
                <a:latin typeface="Consolas"/>
                <a:cs typeface="Consolas"/>
              </a:rPr>
              <a:t>class </a:t>
            </a:r>
            <a:r>
              <a:rPr lang="en-US" dirty="0">
                <a:latin typeface="Consolas"/>
                <a:cs typeface="Consolas"/>
              </a:rPr>
              <a:t>Sample&lt;T,U&gt; where T : </a:t>
            </a:r>
            <a:r>
              <a:rPr lang="en-US" dirty="0" err="1">
                <a:latin typeface="Consolas"/>
                <a:cs typeface="Consolas"/>
              </a:rPr>
              <a:t>struct</a:t>
            </a:r>
            <a:r>
              <a:rPr lang="en-US" dirty="0">
                <a:latin typeface="Consolas"/>
                <a:cs typeface="Consolas"/>
              </a:rPr>
              <a:t> where U : class, T</a:t>
            </a:r>
            <a:br>
              <a:rPr lang="en-US" dirty="0">
                <a:latin typeface="Consolas"/>
                <a:cs typeface="Consolas"/>
              </a:rPr>
            </a:br>
            <a:r>
              <a:rPr lang="en-US" dirty="0">
                <a:latin typeface="Consolas"/>
                <a:cs typeface="Consolas"/>
              </a:rPr>
              <a:t>class Sample&lt;T,U&gt; where T : Stream, U : </a:t>
            </a:r>
            <a:r>
              <a:rPr lang="en-US" dirty="0" err="1">
                <a:latin typeface="Consolas"/>
                <a:cs typeface="Consolas"/>
              </a:rPr>
              <a:t>IDisposable</a:t>
            </a:r>
            <a:r>
              <a:rPr lang="en-US" dirty="0">
                <a:latin typeface="Consolas"/>
                <a:cs typeface="Consolas"/>
              </a:rPr>
              <a:t> </a:t>
            </a:r>
          </a:p>
        </p:txBody>
      </p:sp>
      <p:pic>
        <p:nvPicPr>
          <p:cNvPr id="8" name="Content Placeholder 17" descr="button_cancel.png"/>
          <p:cNvPicPr>
            <a:picLocks noChangeAspect="1"/>
          </p:cNvPicPr>
          <p:nvPr/>
        </p:nvPicPr>
        <p:blipFill>
          <a:blip r:embed="rId3" cstate="print"/>
          <a:stretch>
            <a:fillRect/>
          </a:stretch>
        </p:blipFill>
        <p:spPr bwMode="auto">
          <a:xfrm>
            <a:off x="9270153" y="4191000"/>
            <a:ext cx="754380" cy="685800"/>
          </a:xfrm>
          <a:prstGeom prst="rect">
            <a:avLst/>
          </a:prstGeom>
          <a:noFill/>
          <a:ln w="9525">
            <a:noFill/>
            <a:miter lim="800000"/>
            <a:headEnd/>
            <a:tailEnd/>
          </a:ln>
        </p:spPr>
      </p:pic>
      <p:sp>
        <p:nvSpPr>
          <p:cNvPr id="13" name="Rounded Rectangle 12"/>
          <p:cNvSpPr/>
          <p:nvPr/>
        </p:nvSpPr>
        <p:spPr bwMode="auto">
          <a:xfrm>
            <a:off x="228600" y="990600"/>
            <a:ext cx="9525000" cy="1981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nSpc>
                <a:spcPct val="120000"/>
              </a:lnSpc>
            </a:pPr>
            <a:r>
              <a:rPr lang="en-US" dirty="0">
                <a:latin typeface="Consolas"/>
                <a:cs typeface="Consolas"/>
              </a:rPr>
              <a:t>class Sample&lt;T&gt; where T : class, </a:t>
            </a:r>
            <a:r>
              <a:rPr lang="en-US" dirty="0" err="1">
                <a:latin typeface="Consolas"/>
                <a:cs typeface="Consolas"/>
              </a:rPr>
              <a:t>IDisposable</a:t>
            </a:r>
            <a:r>
              <a:rPr lang="en-US" dirty="0">
                <a:latin typeface="Consolas"/>
                <a:cs typeface="Consolas"/>
              </a:rPr>
              <a:t>, new() </a:t>
            </a:r>
          </a:p>
          <a:p>
            <a:pPr>
              <a:lnSpc>
                <a:spcPct val="120000"/>
              </a:lnSpc>
            </a:pPr>
            <a:r>
              <a:rPr lang="en-US" dirty="0">
                <a:latin typeface="Consolas"/>
                <a:cs typeface="Consolas"/>
              </a:rPr>
              <a:t>class Sample&lt;T&gt; where T : </a:t>
            </a:r>
            <a:r>
              <a:rPr lang="en-US" dirty="0" err="1">
                <a:latin typeface="Consolas"/>
                <a:cs typeface="Consolas"/>
              </a:rPr>
              <a:t>struct</a:t>
            </a:r>
            <a:r>
              <a:rPr lang="en-US" dirty="0">
                <a:latin typeface="Consolas"/>
                <a:cs typeface="Consolas"/>
              </a:rPr>
              <a:t>, </a:t>
            </a:r>
            <a:r>
              <a:rPr lang="en-US" dirty="0" err="1">
                <a:latin typeface="Consolas"/>
                <a:cs typeface="Consolas"/>
              </a:rPr>
              <a:t>IDisposable</a:t>
            </a:r>
            <a:r>
              <a:rPr lang="en-US" dirty="0">
                <a:latin typeface="Consolas"/>
                <a:cs typeface="Consolas"/>
              </a:rPr>
              <a:t> </a:t>
            </a:r>
            <a:endParaRPr lang="ru-RU" dirty="0" smtClean="0">
              <a:latin typeface="Consolas"/>
              <a:cs typeface="Consolas"/>
            </a:endParaRPr>
          </a:p>
          <a:p>
            <a:pPr>
              <a:lnSpc>
                <a:spcPct val="120000"/>
              </a:lnSpc>
            </a:pPr>
            <a:r>
              <a:rPr lang="en-US" dirty="0" smtClean="0">
                <a:latin typeface="Consolas"/>
                <a:cs typeface="Consolas"/>
              </a:rPr>
              <a:t>class </a:t>
            </a:r>
            <a:r>
              <a:rPr lang="en-US" dirty="0">
                <a:latin typeface="Consolas"/>
                <a:cs typeface="Consolas"/>
              </a:rPr>
              <a:t>Sample&lt;T,U&gt; where T : class where U : </a:t>
            </a:r>
            <a:r>
              <a:rPr lang="en-US" dirty="0" err="1">
                <a:latin typeface="Consolas"/>
                <a:cs typeface="Consolas"/>
              </a:rPr>
              <a:t>struct</a:t>
            </a:r>
            <a:r>
              <a:rPr lang="en-US" dirty="0">
                <a:latin typeface="Consolas"/>
                <a:cs typeface="Consolas"/>
              </a:rPr>
              <a:t>, T </a:t>
            </a:r>
            <a:endParaRPr lang="ru-RU" dirty="0" smtClean="0">
              <a:latin typeface="Consolas"/>
              <a:cs typeface="Consolas"/>
            </a:endParaRPr>
          </a:p>
          <a:p>
            <a:pPr>
              <a:lnSpc>
                <a:spcPct val="120000"/>
              </a:lnSpc>
            </a:pPr>
            <a:r>
              <a:rPr lang="en-US" dirty="0" smtClean="0">
                <a:latin typeface="Consolas"/>
                <a:cs typeface="Consolas"/>
              </a:rPr>
              <a:t>class </a:t>
            </a:r>
            <a:r>
              <a:rPr lang="en-US" dirty="0">
                <a:latin typeface="Consolas"/>
                <a:cs typeface="Consolas"/>
              </a:rPr>
              <a:t>Sample&lt;T,U&gt; where T : Stream where U : </a:t>
            </a:r>
            <a:r>
              <a:rPr lang="en-US" dirty="0" err="1">
                <a:latin typeface="Consolas"/>
                <a:cs typeface="Consolas"/>
              </a:rPr>
              <a:t>IDisposable</a:t>
            </a:r>
            <a:r>
              <a:rPr lang="en-US" dirty="0">
                <a:latin typeface="Consolas"/>
                <a:cs typeface="Consolas"/>
              </a:rPr>
              <a:t> </a:t>
            </a:r>
          </a:p>
        </p:txBody>
      </p:sp>
    </p:spTree>
    <p:extLst>
      <p:ext uri="{BB962C8B-B14F-4D97-AF65-F5344CB8AC3E}">
        <p14:creationId xmlns:p14="http://schemas.microsoft.com/office/powerpoint/2010/main" val="2868537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p:cNvSpPr/>
          <p:nvPr/>
        </p:nvSpPr>
        <p:spPr bwMode="auto">
          <a:xfrm>
            <a:off x="335280" y="1905000"/>
            <a:ext cx="4023360" cy="1295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smtClean="0">
                <a:latin typeface="Consolas" pitchFamily="49" charset="0"/>
                <a:cs typeface="Consolas" pitchFamily="49" charset="0"/>
              </a:rPr>
              <a:t>void AddToQueue(Report report)</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a:t>
            </a:r>
            <a:r>
              <a:rPr lang="ru-RU" sz="1600" b="1" smtClean="0">
                <a:latin typeface="Consolas" pitchFamily="49" charset="0"/>
                <a:cs typeface="Consolas" pitchFamily="49" charset="0"/>
              </a:rPr>
              <a:t>printQueue.Add</a:t>
            </a:r>
            <a:r>
              <a:rPr lang="ru-RU" sz="1600" smtClean="0">
                <a:latin typeface="Consolas" pitchFamily="49" charset="0"/>
                <a:cs typeface="Consolas" pitchFamily="49" charset="0"/>
              </a:rPr>
              <a:t>(report);</a:t>
            </a:r>
          </a:p>
          <a:p>
            <a:r>
              <a:rPr lang="ru-RU" sz="1600" smtClean="0">
                <a:latin typeface="Consolas" pitchFamily="49" charset="0"/>
                <a:cs typeface="Consolas" pitchFamily="49" charset="0"/>
              </a:rPr>
              <a:t>}</a:t>
            </a:r>
          </a:p>
        </p:txBody>
      </p:sp>
      <p:sp>
        <p:nvSpPr>
          <p:cNvPr id="6" name="Flowchart: Document 5"/>
          <p:cNvSpPr/>
          <p:nvPr/>
        </p:nvSpPr>
        <p:spPr bwMode="auto">
          <a:xfrm>
            <a:off x="3771900" y="2209800"/>
            <a:ext cx="6057900" cy="1295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smtClean="0">
                <a:latin typeface="Consolas" pitchFamily="49" charset="0"/>
                <a:cs typeface="Consolas" pitchFamily="49" charset="0"/>
              </a:rPr>
              <a:t>void AddToQueue(ReferenceGuide referenceGuide)</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a:t>
            </a:r>
            <a:r>
              <a:rPr lang="ru-RU" sz="1600" b="1" smtClean="0">
                <a:latin typeface="Consolas" pitchFamily="49" charset="0"/>
                <a:cs typeface="Consolas" pitchFamily="49" charset="0"/>
              </a:rPr>
              <a:t>printQueue.Add</a:t>
            </a:r>
            <a:r>
              <a:rPr lang="ru-RU" sz="1600" smtClean="0">
                <a:latin typeface="Consolas" pitchFamily="49" charset="0"/>
                <a:cs typeface="Consolas" pitchFamily="49" charset="0"/>
              </a:rPr>
              <a:t>(referenceGuide);</a:t>
            </a:r>
          </a:p>
          <a:p>
            <a:r>
              <a:rPr lang="ru-RU" sz="1600" smtClean="0">
                <a:latin typeface="Consolas" pitchFamily="49" charset="0"/>
                <a:cs typeface="Consolas" pitchFamily="49" charset="0"/>
              </a:rPr>
              <a:t>}</a:t>
            </a:r>
            <a:endParaRPr lang="ru-RU" sz="1600">
              <a:latin typeface="Consolas" pitchFamily="49" charset="0"/>
              <a:cs typeface="Consolas" pitchFamily="49" charset="0"/>
            </a:endParaRPr>
          </a:p>
        </p:txBody>
      </p:sp>
      <p:sp>
        <p:nvSpPr>
          <p:cNvPr id="2" name="Title 1"/>
          <p:cNvSpPr>
            <a:spLocks noGrp="1"/>
          </p:cNvSpPr>
          <p:nvPr>
            <p:ph type="title"/>
          </p:nvPr>
        </p:nvSpPr>
        <p:spPr/>
        <p:txBody>
          <a:bodyPr/>
          <a:lstStyle/>
          <a:p>
            <a:r>
              <a:rPr lang="ru-RU" dirty="0" smtClean="0"/>
              <a:t>Обобщенные методы</a:t>
            </a:r>
            <a:endParaRPr lang="ru-RU" dirty="0"/>
          </a:p>
        </p:txBody>
      </p:sp>
      <p:sp>
        <p:nvSpPr>
          <p:cNvPr id="4" name="Rounded Rectangle 3"/>
          <p:cNvSpPr/>
          <p:nvPr/>
        </p:nvSpPr>
        <p:spPr bwMode="auto">
          <a:xfrm>
            <a:off x="335280" y="762000"/>
            <a:ext cx="9471660" cy="10668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Как обобщенные типы, так и обобщенные методы и делегаты содержат параметр типа, который можно использовать в списке параметров и возвращаемом типе для метода или делегата</a:t>
            </a:r>
          </a:p>
        </p:txBody>
      </p:sp>
      <p:sp>
        <p:nvSpPr>
          <p:cNvPr id="7" name="Rounded Rectangle 6"/>
          <p:cNvSpPr/>
          <p:nvPr/>
        </p:nvSpPr>
        <p:spPr bwMode="auto">
          <a:xfrm>
            <a:off x="228600" y="5105400"/>
            <a:ext cx="9471660" cy="990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Использование обобщенного метода с параметром типа для параметра метода снимает дублирование кода при сохранении безопасности типов</a:t>
            </a:r>
          </a:p>
        </p:txBody>
      </p:sp>
      <p:sp>
        <p:nvSpPr>
          <p:cNvPr id="10" name="Flowchart: Document 9"/>
          <p:cNvSpPr/>
          <p:nvPr/>
        </p:nvSpPr>
        <p:spPr bwMode="auto">
          <a:xfrm>
            <a:off x="304800" y="3581400"/>
            <a:ext cx="9525000" cy="1219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r>
              <a:rPr lang="ru-RU" sz="1600" dirty="0" err="1" smtClean="0">
                <a:latin typeface="Consolas" pitchFamily="49" charset="0"/>
                <a:cs typeface="Consolas" pitchFamily="49" charset="0"/>
              </a:rPr>
              <a:t>void</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AddToQueue</a:t>
            </a:r>
            <a:r>
              <a:rPr lang="ru-RU" sz="1600" dirty="0" smtClean="0">
                <a:latin typeface="Consolas" pitchFamily="49" charset="0"/>
                <a:cs typeface="Consolas" pitchFamily="49" charset="0"/>
              </a:rPr>
              <a:t>&lt;</a:t>
            </a:r>
            <a:r>
              <a:rPr lang="ru-RU" sz="1600" dirty="0" err="1" smtClean="0">
                <a:latin typeface="Consolas" pitchFamily="49" charset="0"/>
                <a:cs typeface="Consolas" pitchFamily="49" charset="0"/>
              </a:rPr>
              <a:t>DocumentType</a:t>
            </a:r>
            <a:r>
              <a:rPr lang="ru-RU" sz="1600" dirty="0" smtClean="0">
                <a:latin typeface="Consolas" pitchFamily="49" charset="0"/>
                <a:cs typeface="Consolas" pitchFamily="49" charset="0"/>
              </a:rPr>
              <a:t>&gt;(</a:t>
            </a:r>
            <a:r>
              <a:rPr lang="ru-RU" sz="1600" dirty="0" err="1" smtClean="0">
                <a:latin typeface="Consolas" pitchFamily="49" charset="0"/>
                <a:cs typeface="Consolas" pitchFamily="49" charset="0"/>
              </a:rPr>
              <a:t>DocumentType</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document</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printQueue.Add</a:t>
            </a:r>
            <a:r>
              <a:rPr lang="ru-RU" sz="1600" dirty="0" smtClean="0">
                <a:latin typeface="Consolas" pitchFamily="49" charset="0"/>
                <a:cs typeface="Consolas" pitchFamily="49" charset="0"/>
              </a:rPr>
              <a:t>(</a:t>
            </a:r>
            <a:r>
              <a:rPr lang="ru-RU" sz="1600" dirty="0" err="1" smtClean="0">
                <a:latin typeface="Consolas" pitchFamily="49" charset="0"/>
                <a:cs typeface="Consolas" pitchFamily="49" charset="0"/>
              </a:rPr>
              <a:t>document</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a:t>
            </a:r>
          </a:p>
        </p:txBody>
      </p:sp>
      <p:pic>
        <p:nvPicPr>
          <p:cNvPr id="11" name="Picture 10"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3868380">
            <a:off x="2553154" y="3128401"/>
            <a:ext cx="1326429" cy="238464"/>
          </a:xfrm>
          <a:prstGeom prst="rect">
            <a:avLst/>
          </a:prstGeom>
          <a:noFill/>
          <a:ln w="9525">
            <a:noFill/>
            <a:miter lim="800000"/>
            <a:headEnd/>
            <a:tailEnd/>
          </a:ln>
        </p:spPr>
      </p:pic>
      <p:pic>
        <p:nvPicPr>
          <p:cNvPr id="12" name="Picture 11"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6606874">
            <a:off x="3947003" y="3285226"/>
            <a:ext cx="1147623" cy="206319"/>
          </a:xfrm>
          <a:prstGeom prst="rect">
            <a:avLst/>
          </a:prstGeom>
          <a:noFill/>
          <a:ln w="9525">
            <a:noFill/>
            <a:miter lim="800000"/>
            <a:headEnd/>
            <a:tailEnd/>
          </a:ln>
        </p:spPr>
      </p:pic>
    </p:spTree>
    <p:extLst>
      <p:ext uri="{BB962C8B-B14F-4D97-AF65-F5344CB8AC3E}">
        <p14:creationId xmlns:p14="http://schemas.microsoft.com/office/powerpoint/2010/main" val="807286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Определение обобщенного метода</a:t>
            </a:r>
            <a:endParaRPr lang="ru-RU"/>
          </a:p>
        </p:txBody>
      </p:sp>
      <p:sp>
        <p:nvSpPr>
          <p:cNvPr id="4" name="Flowchart: Document 3"/>
          <p:cNvSpPr/>
          <p:nvPr/>
        </p:nvSpPr>
        <p:spPr bwMode="auto">
          <a:xfrm>
            <a:off x="502920" y="2133600"/>
            <a:ext cx="8884920" cy="1905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smtClean="0">
                <a:latin typeface="Consolas" pitchFamily="49" charset="0"/>
                <a:cs typeface="Consolas" pitchFamily="49" charset="0"/>
              </a:rPr>
              <a:t>ResultType MyMethod&lt;Parameter1Type, ResultType&gt;(Parameter1Type param1)</a:t>
            </a:r>
          </a:p>
          <a:p>
            <a:r>
              <a:rPr lang="ru-RU" sz="1600" smtClean="0">
                <a:latin typeface="Consolas" pitchFamily="49" charset="0"/>
                <a:cs typeface="Consolas" pitchFamily="49" charset="0"/>
              </a:rPr>
              <a:t>                        where ResultType : new()</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ResultType result = new ResultType();</a:t>
            </a:r>
          </a:p>
          <a:p>
            <a:r>
              <a:rPr lang="ru-RU" sz="1600" smtClean="0">
                <a:latin typeface="Consolas" pitchFamily="49" charset="0"/>
                <a:cs typeface="Consolas" pitchFamily="49" charset="0"/>
              </a:rPr>
              <a:t>    return result;</a:t>
            </a:r>
          </a:p>
          <a:p>
            <a:r>
              <a:rPr lang="ru-RU" sz="1600" smtClean="0">
                <a:latin typeface="Consolas" pitchFamily="49" charset="0"/>
                <a:cs typeface="Consolas" pitchFamily="49" charset="0"/>
              </a:rPr>
              <a:t>}</a:t>
            </a:r>
          </a:p>
        </p:txBody>
      </p:sp>
      <p:sp>
        <p:nvSpPr>
          <p:cNvPr id="5" name="Rounded Rectangle 4"/>
          <p:cNvSpPr/>
          <p:nvPr/>
        </p:nvSpPr>
        <p:spPr bwMode="auto">
          <a:xfrm>
            <a:off x="294621" y="838200"/>
            <a:ext cx="444246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При определении обобщенного метода используется параметр типа</a:t>
            </a:r>
          </a:p>
        </p:txBody>
      </p:sp>
      <p:sp>
        <p:nvSpPr>
          <p:cNvPr id="6" name="Rounded Rectangle 5"/>
          <p:cNvSpPr/>
          <p:nvPr/>
        </p:nvSpPr>
        <p:spPr bwMode="auto">
          <a:xfrm>
            <a:off x="315888" y="4800600"/>
            <a:ext cx="5867400"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Параметры типа можно использовать в списке параметров метода, типе возвращаемого значения, в любом месте в теле метода</a:t>
            </a:r>
          </a:p>
        </p:txBody>
      </p:sp>
      <p:sp>
        <p:nvSpPr>
          <p:cNvPr id="7" name="Rounded Rectangle 6"/>
          <p:cNvSpPr/>
          <p:nvPr/>
        </p:nvSpPr>
        <p:spPr bwMode="auto">
          <a:xfrm>
            <a:off x="6537960" y="3200400"/>
            <a:ext cx="3268980"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На параметры типа можно добавить ограничения</a:t>
            </a:r>
          </a:p>
        </p:txBody>
      </p:sp>
      <p:pic>
        <p:nvPicPr>
          <p:cNvPr id="8" name="Picture 7"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3213933" flipV="1">
            <a:off x="3150921" y="1708429"/>
            <a:ext cx="1006941" cy="296604"/>
          </a:xfrm>
          <a:prstGeom prst="rect">
            <a:avLst/>
          </a:prstGeom>
          <a:noFill/>
          <a:ln w="9525">
            <a:noFill/>
            <a:miter lim="800000"/>
            <a:headEnd/>
            <a:tailEnd/>
          </a:ln>
        </p:spPr>
      </p:pic>
      <p:pic>
        <p:nvPicPr>
          <p:cNvPr id="9" name="Picture 8"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2329595" flipV="1">
            <a:off x="3839034" y="1679668"/>
            <a:ext cx="1559459" cy="282662"/>
          </a:xfrm>
          <a:prstGeom prst="rect">
            <a:avLst/>
          </a:prstGeom>
          <a:noFill/>
          <a:ln w="9525">
            <a:noFill/>
            <a:miter lim="800000"/>
            <a:headEnd/>
            <a:tailEnd/>
          </a:ln>
        </p:spPr>
      </p:pic>
      <p:pic>
        <p:nvPicPr>
          <p:cNvPr id="10" name="Picture 9"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3157975" flipV="1">
            <a:off x="5705706" y="2931602"/>
            <a:ext cx="1559459" cy="282662"/>
          </a:xfrm>
          <a:prstGeom prst="rect">
            <a:avLst/>
          </a:prstGeom>
          <a:noFill/>
          <a:ln w="9525">
            <a:noFill/>
            <a:miter lim="800000"/>
            <a:headEnd/>
            <a:tailEnd/>
          </a:ln>
        </p:spPr>
      </p:pic>
      <p:pic>
        <p:nvPicPr>
          <p:cNvPr id="11" name="Picture 10"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7969216" flipV="1">
            <a:off x="5100959" y="3461682"/>
            <a:ext cx="2703855" cy="348978"/>
          </a:xfrm>
          <a:prstGeom prst="rect">
            <a:avLst/>
          </a:prstGeom>
          <a:noFill/>
          <a:ln w="9525">
            <a:noFill/>
            <a:miter lim="800000"/>
            <a:headEnd/>
            <a:tailEnd/>
          </a:ln>
        </p:spPr>
      </p:pic>
      <p:pic>
        <p:nvPicPr>
          <p:cNvPr id="12" name="Picture 11"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4880464" flipV="1">
            <a:off x="-178525" y="3513240"/>
            <a:ext cx="2830415" cy="325267"/>
          </a:xfrm>
          <a:prstGeom prst="rect">
            <a:avLst/>
          </a:prstGeom>
          <a:noFill/>
          <a:ln w="9525">
            <a:noFill/>
            <a:miter lim="800000"/>
            <a:headEnd/>
            <a:tailEnd/>
          </a:ln>
        </p:spPr>
      </p:pic>
      <p:pic>
        <p:nvPicPr>
          <p:cNvPr id="13" name="Picture 12"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4880464" flipV="1">
            <a:off x="2028558" y="4237951"/>
            <a:ext cx="2192462" cy="251955"/>
          </a:xfrm>
          <a:prstGeom prst="rect">
            <a:avLst/>
          </a:prstGeom>
          <a:noFill/>
          <a:ln w="9525">
            <a:noFill/>
            <a:miter lim="800000"/>
            <a:headEnd/>
            <a:tailEnd/>
          </a:ln>
        </p:spPr>
      </p:pic>
    </p:spTree>
    <p:extLst>
      <p:ext uri="{BB962C8B-B14F-4D97-AF65-F5344CB8AC3E}">
        <p14:creationId xmlns:p14="http://schemas.microsoft.com/office/powerpoint/2010/main" val="40721860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Определение обобщенного метода</a:t>
            </a:r>
            <a:endParaRPr lang="ru-RU"/>
          </a:p>
        </p:txBody>
      </p:sp>
      <p:sp>
        <p:nvSpPr>
          <p:cNvPr id="4" name="Flowchart: Document 3"/>
          <p:cNvSpPr/>
          <p:nvPr/>
        </p:nvSpPr>
        <p:spPr bwMode="auto">
          <a:xfrm>
            <a:off x="228600" y="3886200"/>
            <a:ext cx="9601200" cy="1371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a:latin typeface="Consolas"/>
                <a:cs typeface="Consolas"/>
              </a:rPr>
              <a:t>List&lt;</a:t>
            </a:r>
            <a:r>
              <a:rPr lang="en-US" dirty="0" err="1">
                <a:latin typeface="Consolas"/>
                <a:cs typeface="Consolas"/>
              </a:rPr>
              <a:t>TOutput</a:t>
            </a:r>
            <a:r>
              <a:rPr lang="en-US" dirty="0">
                <a:latin typeface="Consolas"/>
                <a:cs typeface="Consolas"/>
              </a:rPr>
              <a:t>&gt; </a:t>
            </a:r>
            <a:r>
              <a:rPr lang="en-US" dirty="0" err="1">
                <a:latin typeface="Consolas"/>
                <a:cs typeface="Consolas"/>
              </a:rPr>
              <a:t>ConvertAll</a:t>
            </a:r>
            <a:r>
              <a:rPr lang="en-US" dirty="0">
                <a:latin typeface="Consolas"/>
                <a:cs typeface="Consolas"/>
              </a:rPr>
              <a:t>&lt;</a:t>
            </a:r>
            <a:r>
              <a:rPr lang="en-US" dirty="0" err="1">
                <a:latin typeface="Consolas"/>
                <a:cs typeface="Consolas"/>
              </a:rPr>
              <a:t>TOutput</a:t>
            </a:r>
            <a:r>
              <a:rPr lang="en-US" dirty="0">
                <a:latin typeface="Consolas"/>
                <a:cs typeface="Consolas"/>
              </a:rPr>
              <a:t>&gt;(Converter&lt;</a:t>
            </a:r>
            <a:r>
              <a:rPr lang="en-US" b="1" dirty="0" err="1">
                <a:latin typeface="Consolas"/>
                <a:cs typeface="Consolas"/>
              </a:rPr>
              <a:t>string</a:t>
            </a:r>
            <a:r>
              <a:rPr lang="en-US" dirty="0" err="1">
                <a:latin typeface="Consolas"/>
                <a:cs typeface="Consolas"/>
              </a:rPr>
              <a:t>,TOutput</a:t>
            </a:r>
            <a:r>
              <a:rPr lang="en-US" dirty="0">
                <a:latin typeface="Consolas"/>
                <a:cs typeface="Consolas"/>
              </a:rPr>
              <a:t>&gt; converter</a:t>
            </a:r>
            <a:r>
              <a:rPr lang="en-US" dirty="0" smtClean="0">
                <a:latin typeface="Consolas"/>
                <a:cs typeface="Consolas"/>
              </a:rPr>
              <a:t>)</a:t>
            </a:r>
          </a:p>
          <a:p>
            <a:endParaRPr lang="en-US" dirty="0">
              <a:latin typeface="Consolas"/>
              <a:cs typeface="Consolas"/>
            </a:endParaRPr>
          </a:p>
          <a:p>
            <a:r>
              <a:rPr lang="en-US" dirty="0">
                <a:latin typeface="Consolas"/>
                <a:cs typeface="Consolas"/>
              </a:rPr>
              <a:t>List&lt;</a:t>
            </a:r>
            <a:r>
              <a:rPr lang="en-US" b="1" dirty="0" err="1">
                <a:latin typeface="Consolas"/>
                <a:cs typeface="Consolas"/>
              </a:rPr>
              <a:t>Guid</a:t>
            </a:r>
            <a:r>
              <a:rPr lang="en-US" dirty="0">
                <a:latin typeface="Consolas"/>
                <a:cs typeface="Consolas"/>
              </a:rPr>
              <a:t>&gt; </a:t>
            </a:r>
            <a:r>
              <a:rPr lang="en-US" dirty="0" err="1">
                <a:latin typeface="Consolas"/>
                <a:cs typeface="Consolas"/>
              </a:rPr>
              <a:t>ConvertAll</a:t>
            </a:r>
            <a:r>
              <a:rPr lang="en-US" dirty="0">
                <a:latin typeface="Consolas"/>
                <a:cs typeface="Consolas"/>
              </a:rPr>
              <a:t>(Converter&lt;</a:t>
            </a:r>
            <a:r>
              <a:rPr lang="en-US" dirty="0" err="1">
                <a:latin typeface="Consolas"/>
                <a:cs typeface="Consolas"/>
              </a:rPr>
              <a:t>string,</a:t>
            </a:r>
            <a:r>
              <a:rPr lang="en-US" b="1" dirty="0" err="1">
                <a:latin typeface="Consolas"/>
                <a:cs typeface="Consolas"/>
              </a:rPr>
              <a:t>Guid</a:t>
            </a:r>
            <a:r>
              <a:rPr lang="en-US" dirty="0">
                <a:latin typeface="Consolas"/>
                <a:cs typeface="Consolas"/>
              </a:rPr>
              <a:t>&gt; converter) </a:t>
            </a:r>
          </a:p>
        </p:txBody>
      </p:sp>
      <p:pic>
        <p:nvPicPr>
          <p:cNvPr id="3" name="Picture 2"/>
          <p:cNvPicPr>
            <a:picLocks noChangeAspect="1"/>
          </p:cNvPicPr>
          <p:nvPr/>
        </p:nvPicPr>
        <p:blipFill>
          <a:blip r:embed="rId2"/>
          <a:stretch>
            <a:fillRect/>
          </a:stretch>
        </p:blipFill>
        <p:spPr>
          <a:xfrm>
            <a:off x="228600" y="914400"/>
            <a:ext cx="9601200" cy="2819400"/>
          </a:xfrm>
          <a:prstGeom prst="rect">
            <a:avLst/>
          </a:prstGeom>
          <a:ln>
            <a:solidFill>
              <a:srgbClr val="1F497D"/>
            </a:solidFill>
          </a:ln>
        </p:spPr>
      </p:pic>
    </p:spTree>
    <p:extLst>
      <p:ext uri="{BB962C8B-B14F-4D97-AF65-F5344CB8AC3E}">
        <p14:creationId xmlns:p14="http://schemas.microsoft.com/office/powerpoint/2010/main" val="2357827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Использование обобщенных методов</a:t>
            </a:r>
            <a:endParaRPr lang="ru-RU"/>
          </a:p>
        </p:txBody>
      </p:sp>
      <p:sp>
        <p:nvSpPr>
          <p:cNvPr id="4" name="Flowchart: Document 3"/>
          <p:cNvSpPr/>
          <p:nvPr/>
        </p:nvSpPr>
        <p:spPr bwMode="auto">
          <a:xfrm>
            <a:off x="335280" y="762000"/>
            <a:ext cx="7376160" cy="2362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smtClean="0">
              <a:latin typeface="Consolas" pitchFamily="49" charset="0"/>
              <a:cs typeface="Consolas" pitchFamily="49" charset="0"/>
            </a:endParaRPr>
          </a:p>
          <a:p>
            <a:r>
              <a:rPr lang="ru-RU" sz="1600" smtClean="0">
                <a:latin typeface="Consolas" pitchFamily="49" charset="0"/>
                <a:cs typeface="Consolas" pitchFamily="49" charset="0"/>
              </a:rPr>
              <a:t>T PerformUpdate&lt;T&gt;(T input)</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T output = // Update parameter.</a:t>
            </a:r>
          </a:p>
          <a:p>
            <a:r>
              <a:rPr lang="ru-RU" sz="1600" smtClean="0">
                <a:latin typeface="Consolas" pitchFamily="49" charset="0"/>
                <a:cs typeface="Consolas" pitchFamily="49" charset="0"/>
              </a:rPr>
              <a:t>    return output;</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string result = PerformUpdate&lt;string&gt;("Test");</a:t>
            </a:r>
          </a:p>
          <a:p>
            <a:r>
              <a:rPr lang="ru-RU" sz="1600" smtClean="0">
                <a:latin typeface="Consolas" pitchFamily="49" charset="0"/>
                <a:cs typeface="Consolas" pitchFamily="49" charset="0"/>
              </a:rPr>
              <a:t>int result2 = PerformUpdate&lt;int&gt;(1);</a:t>
            </a:r>
          </a:p>
        </p:txBody>
      </p:sp>
      <p:sp>
        <p:nvSpPr>
          <p:cNvPr id="5" name="Rounded Rectangle 4"/>
          <p:cNvSpPr/>
          <p:nvPr/>
        </p:nvSpPr>
        <p:spPr bwMode="auto">
          <a:xfrm>
            <a:off x="5280660" y="762001"/>
            <a:ext cx="4526280" cy="990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При вызове обобщенного метода в дополнение к другим параметрам нужно предоставить параметры типа</a:t>
            </a:r>
          </a:p>
        </p:txBody>
      </p:sp>
      <p:pic>
        <p:nvPicPr>
          <p:cNvPr id="6" name="Picture 5"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9063097" flipV="1">
            <a:off x="4591097" y="1904997"/>
            <a:ext cx="1336545" cy="242257"/>
          </a:xfrm>
          <a:prstGeom prst="rect">
            <a:avLst/>
          </a:prstGeom>
          <a:noFill/>
          <a:ln w="9525">
            <a:noFill/>
            <a:miter lim="800000"/>
            <a:headEnd/>
            <a:tailEnd/>
          </a:ln>
        </p:spPr>
      </p:pic>
      <p:pic>
        <p:nvPicPr>
          <p:cNvPr id="7" name="Picture 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9063097" flipV="1">
            <a:off x="5429294" y="1905001"/>
            <a:ext cx="1336545" cy="242257"/>
          </a:xfrm>
          <a:prstGeom prst="rect">
            <a:avLst/>
          </a:prstGeom>
          <a:noFill/>
          <a:ln w="9525">
            <a:noFill/>
            <a:miter lim="800000"/>
            <a:headEnd/>
            <a:tailEnd/>
          </a:ln>
        </p:spPr>
      </p:pic>
      <p:sp>
        <p:nvSpPr>
          <p:cNvPr id="8" name="Rounded Rectangle 7"/>
          <p:cNvSpPr/>
          <p:nvPr/>
        </p:nvSpPr>
        <p:spPr bwMode="auto">
          <a:xfrm>
            <a:off x="5951220" y="2133600"/>
            <a:ext cx="3939540" cy="381000"/>
          </a:xfrm>
          <a:prstGeom prst="roundRec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z="1600" smtClean="0">
                <a:latin typeface="Consolas" pitchFamily="49" charset="0"/>
                <a:cs typeface="Consolas" pitchFamily="49" charset="0"/>
              </a:rPr>
              <a:t>PerformUpdate&lt;string&gt;(1);</a:t>
            </a:r>
            <a:endParaRPr lang="ru-RU" sz="1600" smtClean="0"/>
          </a:p>
        </p:txBody>
      </p:sp>
      <p:pic>
        <p:nvPicPr>
          <p:cNvPr id="9" name="Picture 8" descr="E:\Projects\ContentDev\MSL PNG Library\Validate_XMark.png"/>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9220202" y="2057400"/>
            <a:ext cx="560546" cy="617364"/>
          </a:xfrm>
          <a:prstGeom prst="rect">
            <a:avLst/>
          </a:prstGeom>
          <a:noFill/>
          <a:ln w="9525">
            <a:noFill/>
            <a:miter lim="800000"/>
            <a:headEnd/>
            <a:tailEnd/>
          </a:ln>
        </p:spPr>
      </p:pic>
      <p:sp>
        <p:nvSpPr>
          <p:cNvPr id="10" name="Rounded Rectangle 9"/>
          <p:cNvSpPr/>
          <p:nvPr/>
        </p:nvSpPr>
        <p:spPr bwMode="auto">
          <a:xfrm>
            <a:off x="326523" y="3200400"/>
            <a:ext cx="9052560"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При компиляции приложения, использующего обобщенный метод, компилятор создает версии обобщенного метода для каждой комбинации параметров типа</a:t>
            </a:r>
          </a:p>
        </p:txBody>
      </p:sp>
      <p:sp>
        <p:nvSpPr>
          <p:cNvPr id="12" name="Flowchart: Document 11"/>
          <p:cNvSpPr/>
          <p:nvPr/>
        </p:nvSpPr>
        <p:spPr bwMode="auto">
          <a:xfrm>
            <a:off x="335280" y="4114800"/>
            <a:ext cx="5113020" cy="1752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smtClean="0">
                <a:latin typeface="Consolas" pitchFamily="49" charset="0"/>
                <a:cs typeface="Consolas" pitchFamily="49" charset="0"/>
              </a:rPr>
              <a:t>string PerformUpdate(string input)</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string output = // Update parameter.</a:t>
            </a:r>
          </a:p>
          <a:p>
            <a:r>
              <a:rPr lang="ru-RU" sz="1600" smtClean="0">
                <a:latin typeface="Consolas" pitchFamily="49" charset="0"/>
                <a:cs typeface="Consolas" pitchFamily="49" charset="0"/>
              </a:rPr>
              <a:t>    return output;</a:t>
            </a:r>
          </a:p>
          <a:p>
            <a:r>
              <a:rPr lang="ru-RU" sz="1600" smtClean="0">
                <a:latin typeface="Consolas" pitchFamily="49" charset="0"/>
                <a:cs typeface="Consolas" pitchFamily="49" charset="0"/>
              </a:rPr>
              <a:t>}</a:t>
            </a:r>
          </a:p>
        </p:txBody>
      </p:sp>
      <p:sp>
        <p:nvSpPr>
          <p:cNvPr id="13" name="Flowchart: Document 12"/>
          <p:cNvSpPr/>
          <p:nvPr/>
        </p:nvSpPr>
        <p:spPr bwMode="auto">
          <a:xfrm>
            <a:off x="4693920" y="4648200"/>
            <a:ext cx="5113020" cy="1752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smtClean="0">
                <a:latin typeface="Consolas" pitchFamily="49" charset="0"/>
                <a:cs typeface="Consolas" pitchFamily="49" charset="0"/>
              </a:rPr>
              <a:t>int PerformUpdate(int input)</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int output = // Update parameter.</a:t>
            </a:r>
          </a:p>
          <a:p>
            <a:r>
              <a:rPr lang="ru-RU" sz="1600" smtClean="0">
                <a:latin typeface="Consolas" pitchFamily="49" charset="0"/>
                <a:cs typeface="Consolas" pitchFamily="49" charset="0"/>
              </a:rPr>
              <a:t>    return output;</a:t>
            </a:r>
          </a:p>
          <a:p>
            <a:r>
              <a:rPr lang="ru-RU" sz="1600" smtClean="0">
                <a:latin typeface="Consolas" pitchFamily="49" charset="0"/>
                <a:cs typeface="Consolas" pitchFamily="49" charset="0"/>
              </a:rPr>
              <a:t>}</a:t>
            </a:r>
            <a:endParaRPr lang="ru-RU" sz="1600">
              <a:latin typeface="Consolas" pitchFamily="49" charset="0"/>
              <a:cs typeface="Consolas" pitchFamily="49" charset="0"/>
            </a:endParaRPr>
          </a:p>
        </p:txBody>
      </p:sp>
    </p:spTree>
    <p:extLst>
      <p:ext uri="{BB962C8B-B14F-4D97-AF65-F5344CB8AC3E}">
        <p14:creationId xmlns:p14="http://schemas.microsoft.com/office/powerpoint/2010/main" val="35878679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Использование обобщенных делегатов .NET Framework</a:t>
            </a:r>
            <a:endParaRPr lang="ru-RU"/>
          </a:p>
        </p:txBody>
      </p:sp>
      <p:sp>
        <p:nvSpPr>
          <p:cNvPr id="4" name="Rounded Rectangle 3"/>
          <p:cNvSpPr/>
          <p:nvPr/>
        </p:nvSpPr>
        <p:spPr bwMode="auto">
          <a:xfrm>
            <a:off x="335280" y="838200"/>
            <a:ext cx="9471660"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Обобщенный делегат определяется с помощью параметров типа аналогично использованию параметров типа в объявлении метода</a:t>
            </a:r>
          </a:p>
        </p:txBody>
      </p:sp>
      <p:sp>
        <p:nvSpPr>
          <p:cNvPr id="5" name="Flowchart: Document 4"/>
          <p:cNvSpPr/>
          <p:nvPr/>
        </p:nvSpPr>
        <p:spPr bwMode="auto">
          <a:xfrm>
            <a:off x="335280" y="1752600"/>
            <a:ext cx="9471660" cy="533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z="1600" smtClean="0">
                <a:latin typeface="Consolas" pitchFamily="49" charset="0"/>
                <a:cs typeface="Consolas" pitchFamily="49" charset="0"/>
              </a:rPr>
              <a:t>delegate void PrintDocumentDelegate&lt;DocumentType&gt;(DocumentType document);</a:t>
            </a:r>
          </a:p>
        </p:txBody>
      </p:sp>
      <p:sp>
        <p:nvSpPr>
          <p:cNvPr id="6" name="Rounded Rectangle 5"/>
          <p:cNvSpPr/>
          <p:nvPr/>
        </p:nvSpPr>
        <p:spPr bwMode="auto">
          <a:xfrm>
            <a:off x="335280" y="2362200"/>
            <a:ext cx="9471660"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.NET Framework включает несколько встроенных обобщенных делегатов</a:t>
            </a:r>
          </a:p>
        </p:txBody>
      </p:sp>
      <p:sp>
        <p:nvSpPr>
          <p:cNvPr id="7" name="Rounded Rectangle 6"/>
          <p:cNvSpPr/>
          <p:nvPr/>
        </p:nvSpPr>
        <p:spPr bwMode="auto">
          <a:xfrm>
            <a:off x="335280" y="3048000"/>
            <a:ext cx="9471660"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Основными обобщенными делегатами являются Action и Func</a:t>
            </a:r>
          </a:p>
        </p:txBody>
      </p:sp>
      <p:sp>
        <p:nvSpPr>
          <p:cNvPr id="10" name="Rounded Rectangle 9"/>
          <p:cNvSpPr/>
          <p:nvPr/>
        </p:nvSpPr>
        <p:spPr bwMode="auto">
          <a:xfrm>
            <a:off x="838200" y="4648200"/>
            <a:ext cx="3688080" cy="1066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Делегат, используемый для инкапсуляции методов, не возвращающих значения</a:t>
            </a:r>
          </a:p>
        </p:txBody>
      </p:sp>
      <p:sp>
        <p:nvSpPr>
          <p:cNvPr id="11" name="Rounded Rectangle 10"/>
          <p:cNvSpPr/>
          <p:nvPr/>
        </p:nvSpPr>
        <p:spPr bwMode="auto">
          <a:xfrm>
            <a:off x="5615940" y="4648200"/>
            <a:ext cx="3688080" cy="1066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Делегат, используемый для инкапсуляции методов, возвращающих значение</a:t>
            </a:r>
          </a:p>
        </p:txBody>
      </p:sp>
      <p:sp>
        <p:nvSpPr>
          <p:cNvPr id="8" name="Rounded Rectangle 7"/>
          <p:cNvSpPr/>
          <p:nvPr/>
        </p:nvSpPr>
        <p:spPr bwMode="auto">
          <a:xfrm>
            <a:off x="1508760" y="4038600"/>
            <a:ext cx="2263140" cy="6858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spcAft>
                <a:spcPts val="1000"/>
              </a:spcAft>
            </a:pPr>
            <a:r>
              <a:rPr lang="ru-RU" b="1" smtClean="0"/>
              <a:t>Action&lt;T&gt;</a:t>
            </a:r>
          </a:p>
        </p:txBody>
      </p:sp>
      <p:sp>
        <p:nvSpPr>
          <p:cNvPr id="9" name="Rounded Rectangle 8"/>
          <p:cNvSpPr/>
          <p:nvPr/>
        </p:nvSpPr>
        <p:spPr bwMode="auto">
          <a:xfrm>
            <a:off x="6370320" y="4038600"/>
            <a:ext cx="2263140" cy="6858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ru-RU" b="1" smtClean="0"/>
              <a:t>Func&lt;T, TResult&gt;</a:t>
            </a:r>
            <a:endParaRPr lang="ru-RU" b="1"/>
          </a:p>
        </p:txBody>
      </p:sp>
    </p:spTree>
    <p:extLst>
      <p:ext uri="{BB962C8B-B14F-4D97-AF65-F5344CB8AC3E}">
        <p14:creationId xmlns:p14="http://schemas.microsoft.com/office/powerpoint/2010/main" val="9794210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Использование обобщенных делегатов .NET Framework</a:t>
            </a:r>
            <a:endParaRPr lang="ru-RU" dirty="0"/>
          </a:p>
        </p:txBody>
      </p:sp>
      <p:sp>
        <p:nvSpPr>
          <p:cNvPr id="4" name="Flowchart: Document 3"/>
          <p:cNvSpPr/>
          <p:nvPr/>
        </p:nvSpPr>
        <p:spPr bwMode="auto">
          <a:xfrm>
            <a:off x="335280" y="762000"/>
            <a:ext cx="9471660" cy="2514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500" smtClean="0">
              <a:latin typeface="Consolas" pitchFamily="49" charset="0"/>
              <a:cs typeface="Consolas" pitchFamily="49" charset="0"/>
            </a:endParaRPr>
          </a:p>
          <a:p>
            <a:r>
              <a:rPr lang="ru-RU" sz="1500" smtClean="0">
                <a:latin typeface="Consolas" pitchFamily="49" charset="0"/>
                <a:cs typeface="Consolas" pitchFamily="49" charset="0"/>
              </a:rPr>
              <a:t>Action&lt;string, int&gt; myDelegate = null;</a:t>
            </a:r>
          </a:p>
          <a:p>
            <a:r>
              <a:rPr lang="ru-RU" sz="1500" smtClean="0">
                <a:latin typeface="Consolas" pitchFamily="49" charset="0"/>
                <a:cs typeface="Consolas" pitchFamily="49" charset="0"/>
              </a:rPr>
              <a:t>myDelegate += ((param1, param2) =&gt;</a:t>
            </a:r>
          </a:p>
          <a:p>
            <a:r>
              <a:rPr lang="ru-RU" sz="1500" smtClean="0">
                <a:latin typeface="Consolas" pitchFamily="49" charset="0"/>
                <a:cs typeface="Consolas" pitchFamily="49" charset="0"/>
              </a:rPr>
              <a:t>              {</a:t>
            </a:r>
          </a:p>
          <a:p>
            <a:r>
              <a:rPr lang="ru-RU" sz="1500" smtClean="0">
                <a:latin typeface="Consolas" pitchFamily="49" charset="0"/>
                <a:cs typeface="Consolas" pitchFamily="49" charset="0"/>
              </a:rPr>
              <a:t>                   Console.WriteLine("{0} : {1}", param1, param2.ToString());</a:t>
            </a:r>
          </a:p>
          <a:p>
            <a:r>
              <a:rPr lang="ru-RU" sz="1500" smtClean="0">
                <a:latin typeface="Consolas" pitchFamily="49" charset="0"/>
                <a:cs typeface="Consolas" pitchFamily="49" charset="0"/>
              </a:rPr>
              <a:t>              });</a:t>
            </a:r>
          </a:p>
          <a:p>
            <a:r>
              <a:rPr lang="ru-RU" sz="1500" smtClean="0">
                <a:latin typeface="Consolas" pitchFamily="49" charset="0"/>
                <a:cs typeface="Consolas" pitchFamily="49" charset="0"/>
              </a:rPr>
              <a:t>if (myDelegate != null)</a:t>
            </a:r>
          </a:p>
          <a:p>
            <a:r>
              <a:rPr lang="ru-RU" sz="1500" smtClean="0">
                <a:latin typeface="Consolas" pitchFamily="49" charset="0"/>
                <a:cs typeface="Consolas" pitchFamily="49" charset="0"/>
              </a:rPr>
              <a:t>{</a:t>
            </a:r>
          </a:p>
          <a:p>
            <a:r>
              <a:rPr lang="ru-RU" sz="1500" smtClean="0">
                <a:latin typeface="Consolas" pitchFamily="49" charset="0"/>
                <a:cs typeface="Consolas" pitchFamily="49" charset="0"/>
              </a:rPr>
              <a:t>    myDelegate("Value", 5);</a:t>
            </a:r>
          </a:p>
          <a:p>
            <a:r>
              <a:rPr lang="ru-RU" sz="1500" smtClean="0">
                <a:latin typeface="Consolas" pitchFamily="49" charset="0"/>
                <a:cs typeface="Consolas" pitchFamily="49" charset="0"/>
              </a:rPr>
              <a:t>}</a:t>
            </a:r>
          </a:p>
        </p:txBody>
      </p:sp>
      <p:sp>
        <p:nvSpPr>
          <p:cNvPr id="6" name="Flowchart: Document 5"/>
          <p:cNvSpPr/>
          <p:nvPr/>
        </p:nvSpPr>
        <p:spPr bwMode="auto">
          <a:xfrm>
            <a:off x="335280" y="3048000"/>
            <a:ext cx="9471660" cy="3048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500" dirty="0" smtClean="0">
              <a:latin typeface="Consolas" pitchFamily="49" charset="0"/>
              <a:cs typeface="Consolas" pitchFamily="49" charset="0"/>
            </a:endParaRPr>
          </a:p>
          <a:p>
            <a:endParaRPr lang="ru-RU" sz="1500" dirty="0" smtClean="0">
              <a:latin typeface="Consolas" pitchFamily="49" charset="0"/>
              <a:cs typeface="Consolas" pitchFamily="49" charset="0"/>
            </a:endParaRPr>
          </a:p>
          <a:p>
            <a:endParaRPr lang="ru-RU" sz="1500" dirty="0" smtClean="0">
              <a:latin typeface="Consolas" pitchFamily="49" charset="0"/>
              <a:cs typeface="Consolas" pitchFamily="49" charset="0"/>
            </a:endParaRPr>
          </a:p>
          <a:p>
            <a:r>
              <a:rPr lang="ru-RU" sz="1500" dirty="0" smtClean="0">
                <a:latin typeface="Consolas" pitchFamily="49" charset="0"/>
                <a:cs typeface="Consolas" pitchFamily="49" charset="0"/>
              </a:rPr>
              <a:t>Func&lt;string, int, string&gt; </a:t>
            </a:r>
            <a:r>
              <a:rPr lang="ru-RU" sz="1500" dirty="0" err="1" smtClean="0">
                <a:latin typeface="Consolas" pitchFamily="49" charset="0"/>
                <a:cs typeface="Consolas" pitchFamily="49" charset="0"/>
              </a:rPr>
              <a:t>myDelegate</a:t>
            </a:r>
            <a:r>
              <a:rPr lang="ru-RU" sz="1500" dirty="0" smtClean="0">
                <a:latin typeface="Consolas" pitchFamily="49" charset="0"/>
                <a:cs typeface="Consolas" pitchFamily="49" charset="0"/>
              </a:rPr>
              <a:t> = null;</a:t>
            </a:r>
          </a:p>
          <a:p>
            <a:r>
              <a:rPr lang="ru-RU" sz="1500" dirty="0" err="1" smtClean="0">
                <a:latin typeface="Consolas" pitchFamily="49" charset="0"/>
                <a:cs typeface="Consolas" pitchFamily="49" charset="0"/>
              </a:rPr>
              <a:t>myDelegate</a:t>
            </a:r>
            <a:r>
              <a:rPr lang="ru-RU" sz="1500" dirty="0" smtClean="0">
                <a:latin typeface="Consolas" pitchFamily="49" charset="0"/>
                <a:cs typeface="Consolas" pitchFamily="49" charset="0"/>
              </a:rPr>
              <a:t> += ((param1, param2) =&gt;</a:t>
            </a:r>
          </a:p>
          <a:p>
            <a:r>
              <a:rPr lang="ru-RU" sz="1500" dirty="0" smtClean="0">
                <a:latin typeface="Consolas" pitchFamily="49" charset="0"/>
                <a:cs typeface="Consolas" pitchFamily="49" charset="0"/>
              </a:rPr>
              <a:t>              {</a:t>
            </a:r>
          </a:p>
          <a:p>
            <a:r>
              <a:rPr lang="ru-RU" sz="1500" dirty="0" smtClean="0">
                <a:latin typeface="Consolas" pitchFamily="49" charset="0"/>
                <a:cs typeface="Consolas" pitchFamily="49" charset="0"/>
              </a:rPr>
              <a:t>                  return </a:t>
            </a:r>
            <a:r>
              <a:rPr lang="ru-RU" sz="1500" dirty="0" err="1" smtClean="0">
                <a:latin typeface="Consolas" pitchFamily="49" charset="0"/>
                <a:cs typeface="Consolas" pitchFamily="49" charset="0"/>
              </a:rPr>
              <a:t>String.Format</a:t>
            </a:r>
            <a:r>
              <a:rPr lang="ru-RU" sz="1500" dirty="0" smtClean="0">
                <a:latin typeface="Consolas" pitchFamily="49" charset="0"/>
                <a:cs typeface="Consolas" pitchFamily="49" charset="0"/>
              </a:rPr>
              <a:t>("{0} : {1}", param1, param2.ToString());</a:t>
            </a:r>
          </a:p>
          <a:p>
            <a:r>
              <a:rPr lang="ru-RU" sz="1500" dirty="0" smtClean="0">
                <a:latin typeface="Consolas" pitchFamily="49" charset="0"/>
                <a:cs typeface="Consolas" pitchFamily="49" charset="0"/>
              </a:rPr>
              <a:t>              });</a:t>
            </a:r>
          </a:p>
          <a:p>
            <a:r>
              <a:rPr lang="ru-RU" sz="1500" dirty="0" smtClean="0">
                <a:latin typeface="Consolas" pitchFamily="49" charset="0"/>
                <a:cs typeface="Consolas" pitchFamily="49" charset="0"/>
              </a:rPr>
              <a:t>if (</a:t>
            </a:r>
            <a:r>
              <a:rPr lang="ru-RU" sz="1500" dirty="0" err="1" smtClean="0">
                <a:latin typeface="Consolas" pitchFamily="49" charset="0"/>
                <a:cs typeface="Consolas" pitchFamily="49" charset="0"/>
              </a:rPr>
              <a:t>myDelegate</a:t>
            </a:r>
            <a:r>
              <a:rPr lang="ru-RU" sz="1500" dirty="0" smtClean="0">
                <a:latin typeface="Consolas" pitchFamily="49" charset="0"/>
                <a:cs typeface="Consolas" pitchFamily="49" charset="0"/>
              </a:rPr>
              <a:t> != null)</a:t>
            </a:r>
          </a:p>
          <a:p>
            <a:r>
              <a:rPr lang="ru-RU" sz="1500" dirty="0" smtClean="0">
                <a:latin typeface="Consolas" pitchFamily="49" charset="0"/>
                <a:cs typeface="Consolas" pitchFamily="49" charset="0"/>
              </a:rPr>
              <a:t>{</a:t>
            </a:r>
          </a:p>
          <a:p>
            <a:r>
              <a:rPr lang="ru-RU" sz="1500" dirty="0" smtClean="0">
                <a:latin typeface="Consolas" pitchFamily="49" charset="0"/>
                <a:cs typeface="Consolas" pitchFamily="49" charset="0"/>
              </a:rPr>
              <a:t>     string </a:t>
            </a:r>
            <a:r>
              <a:rPr lang="ru-RU" sz="1500" dirty="0" err="1" smtClean="0">
                <a:latin typeface="Consolas" pitchFamily="49" charset="0"/>
                <a:cs typeface="Consolas" pitchFamily="49" charset="0"/>
              </a:rPr>
              <a:t>returnedValue</a:t>
            </a:r>
            <a:r>
              <a:rPr lang="ru-RU" sz="1500" dirty="0" smtClean="0">
                <a:latin typeface="Consolas" pitchFamily="49" charset="0"/>
                <a:cs typeface="Consolas" pitchFamily="49" charset="0"/>
              </a:rPr>
              <a:t>;</a:t>
            </a:r>
          </a:p>
          <a:p>
            <a:r>
              <a:rPr lang="ru-RU" sz="1500" dirty="0" smtClean="0">
                <a:latin typeface="Consolas" pitchFamily="49" charset="0"/>
                <a:cs typeface="Consolas" pitchFamily="49" charset="0"/>
              </a:rPr>
              <a:t>     </a:t>
            </a:r>
            <a:r>
              <a:rPr lang="ru-RU" sz="1500" dirty="0" err="1" smtClean="0">
                <a:latin typeface="Consolas" pitchFamily="49" charset="0"/>
                <a:cs typeface="Consolas" pitchFamily="49" charset="0"/>
              </a:rPr>
              <a:t>returnedValue</a:t>
            </a:r>
            <a:r>
              <a:rPr lang="ru-RU" sz="1500" dirty="0" smtClean="0">
                <a:latin typeface="Consolas" pitchFamily="49" charset="0"/>
                <a:cs typeface="Consolas" pitchFamily="49" charset="0"/>
              </a:rPr>
              <a:t> = </a:t>
            </a:r>
            <a:r>
              <a:rPr lang="ru-RU" sz="1500" dirty="0" err="1" smtClean="0">
                <a:latin typeface="Consolas" pitchFamily="49" charset="0"/>
                <a:cs typeface="Consolas" pitchFamily="49" charset="0"/>
              </a:rPr>
              <a:t>myDelegate</a:t>
            </a:r>
            <a:r>
              <a:rPr lang="ru-RU" sz="1500" dirty="0" smtClean="0">
                <a:latin typeface="Consolas" pitchFamily="49" charset="0"/>
                <a:cs typeface="Consolas" pitchFamily="49" charset="0"/>
              </a:rPr>
              <a:t>("Value", 5);</a:t>
            </a:r>
          </a:p>
          <a:p>
            <a:r>
              <a:rPr lang="ru-RU" sz="1500" dirty="0" smtClean="0">
                <a:latin typeface="Consolas" pitchFamily="49" charset="0"/>
                <a:cs typeface="Consolas" pitchFamily="49" charset="0"/>
              </a:rPr>
              <a:t>     Console.WriteLine(</a:t>
            </a:r>
            <a:r>
              <a:rPr lang="ru-RU" sz="1500" dirty="0" err="1" smtClean="0">
                <a:latin typeface="Consolas" pitchFamily="49" charset="0"/>
                <a:cs typeface="Consolas" pitchFamily="49" charset="0"/>
              </a:rPr>
              <a:t>returnedValue</a:t>
            </a:r>
            <a:r>
              <a:rPr lang="ru-RU" sz="1500" dirty="0" smtClean="0">
                <a:latin typeface="Consolas" pitchFamily="49" charset="0"/>
                <a:cs typeface="Consolas" pitchFamily="49" charset="0"/>
              </a:rPr>
              <a:t>);</a:t>
            </a:r>
          </a:p>
          <a:p>
            <a:r>
              <a:rPr lang="ru-RU" sz="1500" dirty="0" smtClean="0">
                <a:latin typeface="Consolas" pitchFamily="49" charset="0"/>
                <a:cs typeface="Consolas" pitchFamily="49" charset="0"/>
              </a:rPr>
              <a:t>}</a:t>
            </a:r>
          </a:p>
          <a:p>
            <a:endParaRPr lang="ru-RU" sz="1500" dirty="0" smtClean="0">
              <a:latin typeface="Consolas" pitchFamily="49" charset="0"/>
              <a:cs typeface="Consolas" pitchFamily="49" charset="0"/>
            </a:endParaRPr>
          </a:p>
        </p:txBody>
      </p:sp>
      <p:sp>
        <p:nvSpPr>
          <p:cNvPr id="7" name="Rounded Rectangle 6"/>
          <p:cNvSpPr/>
          <p:nvPr/>
        </p:nvSpPr>
        <p:spPr bwMode="auto">
          <a:xfrm>
            <a:off x="6118860" y="838200"/>
            <a:ext cx="3520440"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dirty="0" smtClean="0">
                <a:cs typeface="Consolas" pitchFamily="49" charset="0"/>
              </a:rPr>
              <a:t>Примеры использования делегатов Action и Func </a:t>
            </a:r>
          </a:p>
        </p:txBody>
      </p:sp>
    </p:spTree>
    <p:extLst>
      <p:ext uri="{BB962C8B-B14F-4D97-AF65-F5344CB8AC3E}">
        <p14:creationId xmlns:p14="http://schemas.microsoft.com/office/powerpoint/2010/main" val="42709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Определение обобщенных интерфейсов</a:t>
            </a:r>
            <a:endParaRPr lang="ru-RU"/>
          </a:p>
        </p:txBody>
      </p:sp>
      <p:sp>
        <p:nvSpPr>
          <p:cNvPr id="4" name="Flowchart: Document 3"/>
          <p:cNvSpPr/>
          <p:nvPr/>
        </p:nvSpPr>
        <p:spPr bwMode="auto">
          <a:xfrm>
            <a:off x="335280" y="762000"/>
            <a:ext cx="7208520" cy="5334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400" smtClean="0">
              <a:latin typeface="Consolas" pitchFamily="49" charset="0"/>
              <a:cs typeface="Consolas" pitchFamily="49" charset="0"/>
            </a:endParaRPr>
          </a:p>
          <a:p>
            <a:endParaRPr lang="ru-RU" sz="1400" smtClean="0">
              <a:latin typeface="Consolas" pitchFamily="49" charset="0"/>
              <a:cs typeface="Consolas" pitchFamily="49" charset="0"/>
            </a:endParaRPr>
          </a:p>
          <a:p>
            <a:endParaRPr lang="ru-RU" sz="1400" smtClean="0">
              <a:latin typeface="Consolas" pitchFamily="49" charset="0"/>
              <a:cs typeface="Consolas" pitchFamily="49" charset="0"/>
            </a:endParaRPr>
          </a:p>
          <a:p>
            <a:r>
              <a:rPr lang="ru-RU" sz="1400" smtClean="0">
                <a:latin typeface="Consolas" pitchFamily="49" charset="0"/>
                <a:cs typeface="Consolas" pitchFamily="49" charset="0"/>
              </a:rPr>
              <a:t>interface IPrinter&lt;DocumentType&gt; where DocumentType : IPrintable</a:t>
            </a:r>
          </a:p>
          <a:p>
            <a:r>
              <a:rPr lang="ru-RU" sz="1400" smtClean="0">
                <a:latin typeface="Consolas" pitchFamily="49" charset="0"/>
                <a:cs typeface="Consolas" pitchFamily="49" charset="0"/>
              </a:rPr>
              <a:t>{</a:t>
            </a:r>
          </a:p>
          <a:p>
            <a:r>
              <a:rPr lang="ru-RU" sz="1400" smtClean="0">
                <a:latin typeface="Consolas" pitchFamily="49" charset="0"/>
                <a:cs typeface="Consolas" pitchFamily="49" charset="0"/>
              </a:rPr>
              <a:t>    void PrintDocument(DocumentType Document);</a:t>
            </a:r>
          </a:p>
          <a:p>
            <a:r>
              <a:rPr lang="ru-RU" sz="1400" smtClean="0">
                <a:latin typeface="Consolas" pitchFamily="49" charset="0"/>
                <a:cs typeface="Consolas" pitchFamily="49" charset="0"/>
              </a:rPr>
              <a:t>    PrintPreview PreviewDocument(DocumentType Document);</a:t>
            </a:r>
          </a:p>
          <a:p>
            <a:r>
              <a:rPr lang="ru-RU" sz="1400" smtClean="0">
                <a:latin typeface="Consolas" pitchFamily="49" charset="0"/>
                <a:cs typeface="Consolas" pitchFamily="49" charset="0"/>
              </a:rPr>
              <a:t>}</a:t>
            </a:r>
          </a:p>
          <a:p>
            <a:endParaRPr lang="ru-RU" sz="1400" smtClean="0">
              <a:latin typeface="Consolas" pitchFamily="49" charset="0"/>
              <a:cs typeface="Consolas" pitchFamily="49" charset="0"/>
            </a:endParaRPr>
          </a:p>
          <a:p>
            <a:r>
              <a:rPr lang="ru-RU" sz="1400" smtClean="0">
                <a:latin typeface="Consolas" pitchFamily="49" charset="0"/>
                <a:cs typeface="Consolas" pitchFamily="49" charset="0"/>
              </a:rPr>
              <a:t>class Printer&lt;DocumentType&gt; : IPrintable&lt;DocumentType&gt; </a:t>
            </a:r>
          </a:p>
          <a:p>
            <a:r>
              <a:rPr lang="ru-RU" sz="1400" smtClean="0">
                <a:latin typeface="Consolas" pitchFamily="49" charset="0"/>
                <a:cs typeface="Consolas" pitchFamily="49" charset="0"/>
              </a:rPr>
              <a:t>                        where DocumentType : IPrintable</a:t>
            </a:r>
          </a:p>
          <a:p>
            <a:r>
              <a:rPr lang="ru-RU" sz="1400" smtClean="0">
                <a:latin typeface="Consolas" pitchFamily="49" charset="0"/>
                <a:cs typeface="Consolas" pitchFamily="49" charset="0"/>
              </a:rPr>
              <a:t>{</a:t>
            </a:r>
          </a:p>
          <a:p>
            <a:r>
              <a:rPr lang="ru-RU" sz="1400" smtClean="0">
                <a:latin typeface="Consolas" pitchFamily="49" charset="0"/>
                <a:cs typeface="Consolas" pitchFamily="49" charset="0"/>
              </a:rPr>
              <a:t>    public void PrintDocument(DocumentType Document)</a:t>
            </a:r>
          </a:p>
          <a:p>
            <a:r>
              <a:rPr lang="ru-RU" sz="1400" smtClean="0">
                <a:latin typeface="Consolas" pitchFamily="49" charset="0"/>
                <a:cs typeface="Consolas" pitchFamily="49" charset="0"/>
              </a:rPr>
              <a:t>    {</a:t>
            </a:r>
          </a:p>
          <a:p>
            <a:r>
              <a:rPr lang="ru-RU" sz="1400" smtClean="0">
                <a:latin typeface="Consolas" pitchFamily="49" charset="0"/>
                <a:cs typeface="Consolas" pitchFamily="49" charset="0"/>
              </a:rPr>
              <a:t>        // Send document to printer.</a:t>
            </a:r>
          </a:p>
          <a:p>
            <a:r>
              <a:rPr lang="ru-RU" sz="1400" smtClean="0">
                <a:latin typeface="Consolas" pitchFamily="49" charset="0"/>
                <a:cs typeface="Consolas" pitchFamily="49" charset="0"/>
              </a:rPr>
              <a:t>        IPrintable doc = (IPrintable)Document;</a:t>
            </a:r>
          </a:p>
          <a:p>
            <a:r>
              <a:rPr lang="ru-RU" sz="1400" smtClean="0">
                <a:latin typeface="Consolas" pitchFamily="49" charset="0"/>
                <a:cs typeface="Consolas" pitchFamily="49" charset="0"/>
              </a:rPr>
              <a:t>        PrintService.Print(doc);</a:t>
            </a:r>
          </a:p>
          <a:p>
            <a:r>
              <a:rPr lang="ru-RU" sz="1400" smtClean="0">
                <a:latin typeface="Consolas" pitchFamily="49" charset="0"/>
                <a:cs typeface="Consolas" pitchFamily="49" charset="0"/>
              </a:rPr>
              <a:t>    }</a:t>
            </a:r>
          </a:p>
          <a:p>
            <a:r>
              <a:rPr lang="ru-RU" sz="1400" smtClean="0">
                <a:latin typeface="Consolas" pitchFamily="49" charset="0"/>
                <a:cs typeface="Consolas" pitchFamily="49" charset="0"/>
              </a:rPr>
              <a:t>    public PrintPreview PreviewDocument(DocumentType Document)</a:t>
            </a:r>
          </a:p>
          <a:p>
            <a:r>
              <a:rPr lang="ru-RU" sz="1400" smtClean="0">
                <a:latin typeface="Consolas" pitchFamily="49" charset="0"/>
                <a:cs typeface="Consolas" pitchFamily="49" charset="0"/>
              </a:rPr>
              <a:t>    {</a:t>
            </a:r>
          </a:p>
          <a:p>
            <a:r>
              <a:rPr lang="ru-RU" sz="1400" smtClean="0">
                <a:latin typeface="Consolas" pitchFamily="49" charset="0"/>
                <a:cs typeface="Consolas" pitchFamily="49" charset="0"/>
              </a:rPr>
              <a:t>        // Return a new PrintPreview object.</a:t>
            </a:r>
          </a:p>
          <a:p>
            <a:r>
              <a:rPr lang="ru-RU" sz="1400" smtClean="0">
                <a:latin typeface="Consolas" pitchFamily="49" charset="0"/>
                <a:cs typeface="Consolas" pitchFamily="49" charset="0"/>
              </a:rPr>
              <a:t>        IPrintable doc = (IPrintable)Document;</a:t>
            </a:r>
          </a:p>
          <a:p>
            <a:r>
              <a:rPr lang="ru-RU" sz="1400" smtClean="0">
                <a:latin typeface="Consolas" pitchFamily="49" charset="0"/>
                <a:cs typeface="Consolas" pitchFamily="49" charset="0"/>
              </a:rPr>
              <a:t>        return new PrintPreview(doc)</a:t>
            </a:r>
          </a:p>
          <a:p>
            <a:r>
              <a:rPr lang="ru-RU" sz="1400" smtClean="0">
                <a:latin typeface="Consolas" pitchFamily="49" charset="0"/>
                <a:cs typeface="Consolas" pitchFamily="49" charset="0"/>
              </a:rPr>
              <a:t>    }</a:t>
            </a:r>
          </a:p>
          <a:p>
            <a:r>
              <a:rPr lang="ru-RU" sz="1400" smtClean="0">
                <a:latin typeface="Consolas" pitchFamily="49" charset="0"/>
                <a:cs typeface="Consolas" pitchFamily="49" charset="0"/>
              </a:rPr>
              <a:t>}</a:t>
            </a:r>
          </a:p>
        </p:txBody>
      </p:sp>
      <p:sp>
        <p:nvSpPr>
          <p:cNvPr id="5" name="Rounded Rectangle 4"/>
          <p:cNvSpPr/>
          <p:nvPr/>
        </p:nvSpPr>
        <p:spPr bwMode="auto">
          <a:xfrm>
            <a:off x="6789420" y="4343400"/>
            <a:ext cx="3017520" cy="1752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В обобщенном классе можно реализовать обощенный интерфейс и использовать его для ссылки на класс</a:t>
            </a:r>
          </a:p>
        </p:txBody>
      </p:sp>
      <p:sp>
        <p:nvSpPr>
          <p:cNvPr id="6" name="Rounded Rectangle 5"/>
          <p:cNvSpPr/>
          <p:nvPr/>
        </p:nvSpPr>
        <p:spPr bwMode="auto">
          <a:xfrm>
            <a:off x="6454140" y="1143000"/>
            <a:ext cx="3352800" cy="2362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При оределении обобщенного интерфейса указываются параметры типа, которые используются в членах, определенных в интерфейсе</a:t>
            </a:r>
          </a:p>
        </p:txBody>
      </p:sp>
    </p:spTree>
    <p:extLst>
      <p:ext uri="{BB962C8B-B14F-4D97-AF65-F5344CB8AC3E}">
        <p14:creationId xmlns:p14="http://schemas.microsoft.com/office/powerpoint/2010/main" val="2593236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ru-RU" dirty="0" err="1" smtClean="0"/>
              <a:t>ковариантность</a:t>
            </a:r>
            <a:endParaRPr lang="en-US" dirty="0"/>
          </a:p>
        </p:txBody>
      </p:sp>
      <p:pic>
        <p:nvPicPr>
          <p:cNvPr id="4" name="Picture 3"/>
          <p:cNvPicPr>
            <a:picLocks noChangeAspect="1"/>
          </p:cNvPicPr>
          <p:nvPr/>
        </p:nvPicPr>
        <p:blipFill>
          <a:blip r:embed="rId2"/>
          <a:stretch>
            <a:fillRect/>
          </a:stretch>
        </p:blipFill>
        <p:spPr>
          <a:xfrm>
            <a:off x="838200" y="685801"/>
            <a:ext cx="6172200" cy="2880886"/>
          </a:xfrm>
          <a:prstGeom prst="rect">
            <a:avLst/>
          </a:prstGeom>
        </p:spPr>
      </p:pic>
      <p:pic>
        <p:nvPicPr>
          <p:cNvPr id="5" name="Picture 4"/>
          <p:cNvPicPr>
            <a:picLocks noChangeAspect="1"/>
          </p:cNvPicPr>
          <p:nvPr/>
        </p:nvPicPr>
        <p:blipFill>
          <a:blip r:embed="rId3"/>
          <a:stretch>
            <a:fillRect/>
          </a:stretch>
        </p:blipFill>
        <p:spPr>
          <a:xfrm>
            <a:off x="838200" y="3657600"/>
            <a:ext cx="5105400" cy="3013305"/>
          </a:xfrm>
          <a:prstGeom prst="rect">
            <a:avLst/>
          </a:prstGeom>
        </p:spPr>
      </p:pic>
    </p:spTree>
    <p:extLst>
      <p:ext uri="{BB962C8B-B14F-4D97-AF65-F5344CB8AC3E}">
        <p14:creationId xmlns:p14="http://schemas.microsoft.com/office/powerpoint/2010/main" val="1238835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Почему необходимы обобщения</a:t>
            </a:r>
          </a:p>
        </p:txBody>
      </p:sp>
      <p:sp>
        <p:nvSpPr>
          <p:cNvPr id="9" name="Flowchart: Document 8"/>
          <p:cNvSpPr/>
          <p:nvPr/>
        </p:nvSpPr>
        <p:spPr bwMode="auto">
          <a:xfrm>
            <a:off x="152400" y="1524000"/>
            <a:ext cx="8534400" cy="1676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err="1">
                <a:latin typeface="Consolas"/>
                <a:cs typeface="Consolas"/>
              </a:rPr>
              <a:t>ArrayList</a:t>
            </a:r>
            <a:r>
              <a:rPr lang="en-US" dirty="0">
                <a:latin typeface="Consolas"/>
                <a:cs typeface="Consolas"/>
              </a:rPr>
              <a:t> line = new </a:t>
            </a:r>
            <a:r>
              <a:rPr lang="en-US" dirty="0" err="1">
                <a:latin typeface="Consolas"/>
                <a:cs typeface="Consolas"/>
              </a:rPr>
              <a:t>ArrayList</a:t>
            </a:r>
            <a:r>
              <a:rPr lang="en-US" dirty="0">
                <a:latin typeface="Consolas"/>
                <a:cs typeface="Consolas"/>
              </a:rPr>
              <a:t>(1000000); </a:t>
            </a:r>
            <a:endParaRPr lang="en-US" dirty="0" smtClean="0">
              <a:latin typeface="Consolas"/>
              <a:cs typeface="Consolas"/>
            </a:endParaRPr>
          </a:p>
          <a:p>
            <a:r>
              <a:rPr lang="en-US" dirty="0" smtClean="0">
                <a:latin typeface="Consolas"/>
                <a:cs typeface="Consolas"/>
              </a:rPr>
              <a:t>for </a:t>
            </a:r>
            <a:r>
              <a:rPr lang="en-US" dirty="0">
                <a:latin typeface="Consolas"/>
                <a:cs typeface="Consolas"/>
              </a:rPr>
              <a:t>(</a:t>
            </a:r>
            <a:r>
              <a:rPr lang="en-US" dirty="0" err="1">
                <a:latin typeface="Consolas"/>
                <a:cs typeface="Consolas"/>
              </a:rPr>
              <a:t>int</a:t>
            </a:r>
            <a:r>
              <a:rPr lang="en-US" dirty="0">
                <a:latin typeface="Consolas"/>
                <a:cs typeface="Consolas"/>
              </a:rPr>
              <a:t> </a:t>
            </a:r>
            <a:r>
              <a:rPr lang="en-US" dirty="0" err="1">
                <a:latin typeface="Consolas"/>
                <a:cs typeface="Consolas"/>
              </a:rPr>
              <a:t>i</a:t>
            </a:r>
            <a:r>
              <a:rPr lang="en-US" dirty="0">
                <a:latin typeface="Consolas"/>
                <a:cs typeface="Consolas"/>
              </a:rPr>
              <a:t> = 0; </a:t>
            </a:r>
            <a:r>
              <a:rPr lang="en-US" dirty="0" err="1">
                <a:latin typeface="Consolas"/>
                <a:cs typeface="Consolas"/>
              </a:rPr>
              <a:t>i</a:t>
            </a:r>
            <a:r>
              <a:rPr lang="en-US" dirty="0">
                <a:latin typeface="Consolas"/>
                <a:cs typeface="Consolas"/>
              </a:rPr>
              <a:t> &lt; 1000000; ++</a:t>
            </a:r>
            <a:r>
              <a:rPr lang="en-US" dirty="0" err="1">
                <a:latin typeface="Consolas"/>
                <a:cs typeface="Consolas"/>
              </a:rPr>
              <a:t>i</a:t>
            </a:r>
            <a:r>
              <a:rPr lang="en-US" dirty="0">
                <a:latin typeface="Consolas"/>
                <a:cs typeface="Consolas"/>
              </a:rPr>
              <a:t>) </a:t>
            </a:r>
            <a:endParaRPr lang="en-US" dirty="0" smtClean="0">
              <a:latin typeface="Consolas"/>
              <a:cs typeface="Consolas"/>
            </a:endParaRPr>
          </a:p>
          <a:p>
            <a:r>
              <a:rPr lang="en-US" dirty="0" smtClean="0">
                <a:latin typeface="Consolas"/>
                <a:cs typeface="Consolas"/>
              </a:rPr>
              <a:t>{ </a:t>
            </a:r>
          </a:p>
          <a:p>
            <a:r>
              <a:rPr lang="en-US" dirty="0">
                <a:latin typeface="Consolas"/>
                <a:cs typeface="Consolas"/>
              </a:rPr>
              <a:t>	</a:t>
            </a:r>
            <a:r>
              <a:rPr lang="en-US" b="1" dirty="0" err="1" smtClean="0">
                <a:latin typeface="Consolas"/>
                <a:cs typeface="Consolas"/>
              </a:rPr>
              <a:t>line.Add</a:t>
            </a:r>
            <a:r>
              <a:rPr lang="en-US" b="1" dirty="0">
                <a:latin typeface="Consolas"/>
                <a:cs typeface="Consolas"/>
              </a:rPr>
              <a:t>(new Point2D(</a:t>
            </a:r>
            <a:r>
              <a:rPr lang="en-US" b="1" dirty="0" err="1">
                <a:latin typeface="Consolas"/>
                <a:cs typeface="Consolas"/>
              </a:rPr>
              <a:t>i</a:t>
            </a:r>
            <a:r>
              <a:rPr lang="en-US" b="1" dirty="0">
                <a:latin typeface="Consolas"/>
                <a:cs typeface="Consolas"/>
              </a:rPr>
              <a:t>, </a:t>
            </a:r>
            <a:r>
              <a:rPr lang="en-US" b="1" dirty="0" err="1">
                <a:latin typeface="Consolas"/>
                <a:cs typeface="Consolas"/>
              </a:rPr>
              <a:t>i</a:t>
            </a:r>
            <a:r>
              <a:rPr lang="en-US" b="1" dirty="0">
                <a:latin typeface="Consolas"/>
                <a:cs typeface="Consolas"/>
              </a:rPr>
              <a:t>)); </a:t>
            </a:r>
            <a:endParaRPr lang="en-US" b="1" dirty="0" smtClean="0">
              <a:latin typeface="Consolas"/>
              <a:cs typeface="Consolas"/>
            </a:endParaRPr>
          </a:p>
          <a:p>
            <a:r>
              <a:rPr lang="en-US" dirty="0" smtClean="0">
                <a:latin typeface="Consolas"/>
                <a:cs typeface="Consolas"/>
              </a:rPr>
              <a:t>} </a:t>
            </a:r>
            <a:endParaRPr lang="en-US" dirty="0">
              <a:latin typeface="Consolas"/>
              <a:cs typeface="Consolas"/>
            </a:endParaRPr>
          </a:p>
        </p:txBody>
      </p:sp>
      <p:sp>
        <p:nvSpPr>
          <p:cNvPr id="7" name="Rounded Rectangle 6"/>
          <p:cNvSpPr/>
          <p:nvPr/>
        </p:nvSpPr>
        <p:spPr bwMode="auto">
          <a:xfrm>
            <a:off x="152400" y="762000"/>
            <a:ext cx="3520440"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5750" indent="-285750" algn="just">
              <a:spcAft>
                <a:spcPts val="400"/>
              </a:spcAft>
              <a:buFont typeface="Arial"/>
              <a:buChar char="•"/>
            </a:pPr>
            <a:r>
              <a:rPr lang="ru-RU" b="1" dirty="0" smtClean="0"/>
              <a:t>упаковка</a:t>
            </a:r>
            <a:endParaRPr lang="ru-RU" b="1" dirty="0"/>
          </a:p>
        </p:txBody>
      </p:sp>
      <p:pic>
        <p:nvPicPr>
          <p:cNvPr id="8" name="Picture 7"/>
          <p:cNvPicPr>
            <a:picLocks noChangeAspect="1"/>
          </p:cNvPicPr>
          <p:nvPr/>
        </p:nvPicPr>
        <p:blipFill>
          <a:blip r:embed="rId3"/>
          <a:stretch>
            <a:fillRect/>
          </a:stretch>
        </p:blipFill>
        <p:spPr>
          <a:xfrm>
            <a:off x="1219200" y="2910661"/>
            <a:ext cx="8458200" cy="3554178"/>
          </a:xfrm>
          <a:prstGeom prst="rect">
            <a:avLst/>
          </a:prstGeom>
          <a:ln>
            <a:solidFill>
              <a:schemeClr val="accent1"/>
            </a:solidFill>
          </a:ln>
          <a:effectLst>
            <a:outerShdw blurRad="50800" dist="38100" dir="2700000" algn="tl" rotWithShape="0">
              <a:schemeClr val="tx2">
                <a:alpha val="43000"/>
              </a:schemeClr>
            </a:outerShdw>
          </a:effectLst>
        </p:spPr>
      </p:pic>
      <p:sp>
        <p:nvSpPr>
          <p:cNvPr id="3" name="Rectangle 2"/>
          <p:cNvSpPr/>
          <p:nvPr/>
        </p:nvSpPr>
        <p:spPr>
          <a:xfrm>
            <a:off x="4876800" y="2438400"/>
            <a:ext cx="3601391" cy="369332"/>
          </a:xfrm>
          <a:prstGeom prst="rect">
            <a:avLst/>
          </a:prstGeom>
          <a:ln>
            <a:solidFill>
              <a:srgbClr val="4F81BD"/>
            </a:solidFill>
          </a:ln>
        </p:spPr>
        <p:txBody>
          <a:bodyPr wrap="none">
            <a:spAutoFit/>
          </a:bodyPr>
          <a:lstStyle/>
          <a:p>
            <a:r>
              <a:rPr lang="en-US" b="1" dirty="0" smtClean="0">
                <a:latin typeface="+mn-lt"/>
              </a:rPr>
              <a:t>20 000 000 bytes </a:t>
            </a:r>
            <a:r>
              <a:rPr lang="en-US" b="1" dirty="0" err="1" smtClean="0">
                <a:latin typeface="+mn-lt"/>
              </a:rPr>
              <a:t>vs</a:t>
            </a:r>
            <a:r>
              <a:rPr lang="en-US" b="1" dirty="0" smtClean="0">
                <a:latin typeface="+mn-lt"/>
              </a:rPr>
              <a:t> 8 000 000 bytes  </a:t>
            </a:r>
            <a:endParaRPr lang="en-US" b="1" dirty="0">
              <a:latin typeface="+mn-lt"/>
            </a:endParaRPr>
          </a:p>
        </p:txBody>
      </p:sp>
    </p:spTree>
    <p:extLst>
      <p:ext uri="{BB962C8B-B14F-4D97-AF65-F5344CB8AC3E}">
        <p14:creationId xmlns:p14="http://schemas.microsoft.com/office/powerpoint/2010/main" val="1607744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инвариантность</a:t>
            </a:r>
            <a:endParaRPr lang="ru-RU" dirty="0"/>
          </a:p>
        </p:txBody>
      </p:sp>
      <p:sp>
        <p:nvSpPr>
          <p:cNvPr id="5" name="Flowchart: Document 4"/>
          <p:cNvSpPr/>
          <p:nvPr/>
        </p:nvSpPr>
        <p:spPr bwMode="auto">
          <a:xfrm>
            <a:off x="335280" y="762000"/>
            <a:ext cx="3604260" cy="762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smtClean="0">
                <a:latin typeface="Consolas" pitchFamily="49" charset="0"/>
                <a:cs typeface="Consolas" pitchFamily="49" charset="0"/>
              </a:rPr>
              <a:t>string myString = "Hello";</a:t>
            </a:r>
          </a:p>
          <a:p>
            <a:r>
              <a:rPr lang="ru-RU" sz="1600" smtClean="0">
                <a:latin typeface="Consolas" pitchFamily="49" charset="0"/>
                <a:cs typeface="Consolas" pitchFamily="49" charset="0"/>
              </a:rPr>
              <a:t>object myObject = myString;</a:t>
            </a:r>
          </a:p>
        </p:txBody>
      </p:sp>
      <p:sp>
        <p:nvSpPr>
          <p:cNvPr id="4" name="Rounded Rectangle 3"/>
          <p:cNvSpPr/>
          <p:nvPr/>
        </p:nvSpPr>
        <p:spPr bwMode="auto">
          <a:xfrm>
            <a:off x="4191000" y="762000"/>
            <a:ext cx="4107180" cy="533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smtClean="0"/>
              <a:t>Все строки являются объектами</a:t>
            </a:r>
          </a:p>
        </p:txBody>
      </p:sp>
      <p:sp>
        <p:nvSpPr>
          <p:cNvPr id="6" name="Flowchart: Document 5"/>
          <p:cNvSpPr/>
          <p:nvPr/>
        </p:nvSpPr>
        <p:spPr bwMode="auto">
          <a:xfrm>
            <a:off x="335280" y="1447800"/>
            <a:ext cx="3604260" cy="1371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smtClean="0">
              <a:latin typeface="Consolas" pitchFamily="49" charset="0"/>
              <a:cs typeface="Consolas" pitchFamily="49" charset="0"/>
            </a:endParaRPr>
          </a:p>
          <a:p>
            <a:r>
              <a:rPr lang="ru-RU" sz="1600" smtClean="0">
                <a:latin typeface="Consolas" pitchFamily="49" charset="0"/>
                <a:cs typeface="Consolas" pitchFamily="49" charset="0"/>
              </a:rPr>
              <a:t>interface IWrapper&lt;T&gt;</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void SetData(T data);</a:t>
            </a:r>
          </a:p>
          <a:p>
            <a:r>
              <a:rPr lang="ru-RU" sz="1600" smtClean="0">
                <a:latin typeface="Consolas" pitchFamily="49" charset="0"/>
                <a:cs typeface="Consolas" pitchFamily="49" charset="0"/>
              </a:rPr>
              <a:t>    T GetData();</a:t>
            </a:r>
          </a:p>
          <a:p>
            <a:r>
              <a:rPr lang="ru-RU" sz="1600" smtClean="0">
                <a:latin typeface="Consolas" pitchFamily="49" charset="0"/>
                <a:cs typeface="Consolas" pitchFamily="49" charset="0"/>
              </a:rPr>
              <a:t>}</a:t>
            </a:r>
            <a:endParaRPr lang="ru-RU" sz="1600">
              <a:latin typeface="Consolas" pitchFamily="49" charset="0"/>
              <a:cs typeface="Consolas" pitchFamily="49" charset="0"/>
            </a:endParaRPr>
          </a:p>
        </p:txBody>
      </p:sp>
      <p:sp>
        <p:nvSpPr>
          <p:cNvPr id="7" name="Flowchart: Document 6"/>
          <p:cNvSpPr/>
          <p:nvPr/>
        </p:nvSpPr>
        <p:spPr bwMode="auto">
          <a:xfrm>
            <a:off x="335280" y="2743200"/>
            <a:ext cx="4777740" cy="3200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class Wrapper&lt;T&gt; : IWrapper&lt;T&gt;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private T </a:t>
            </a:r>
            <a:r>
              <a:rPr lang="ru-RU" sz="1600" dirty="0" err="1" smtClean="0">
                <a:latin typeface="Consolas" pitchFamily="49" charset="0"/>
                <a:cs typeface="Consolas" pitchFamily="49" charset="0"/>
              </a:rPr>
              <a:t>storedData</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void IWrapper&lt;T&gt;.SetData(T data)</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this.storedData</a:t>
            </a:r>
            <a:r>
              <a:rPr lang="ru-RU" sz="1600" dirty="0" smtClean="0">
                <a:latin typeface="Consolas" pitchFamily="49" charset="0"/>
                <a:cs typeface="Consolas" pitchFamily="49" charset="0"/>
              </a:rPr>
              <a:t> = data;</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T IWrapper&lt;T&gt;.GetData()</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return </a:t>
            </a:r>
            <a:r>
              <a:rPr lang="ru-RU" sz="1600" dirty="0" err="1" smtClean="0">
                <a:latin typeface="Consolas" pitchFamily="49" charset="0"/>
                <a:cs typeface="Consolas" pitchFamily="49" charset="0"/>
              </a:rPr>
              <a:t>this.storedData</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a:t>
            </a:r>
            <a:endParaRPr lang="ru-RU" sz="1600" dirty="0">
              <a:latin typeface="Consolas" pitchFamily="49" charset="0"/>
              <a:cs typeface="Consolas" pitchFamily="49" charset="0"/>
            </a:endParaRPr>
          </a:p>
        </p:txBody>
      </p:sp>
      <p:sp>
        <p:nvSpPr>
          <p:cNvPr id="8" name="Flowchart: Document 7"/>
          <p:cNvSpPr/>
          <p:nvPr/>
        </p:nvSpPr>
        <p:spPr bwMode="auto">
          <a:xfrm>
            <a:off x="4191000" y="1371600"/>
            <a:ext cx="5615940" cy="2133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smtClean="0">
                <a:latin typeface="Consolas" pitchFamily="49" charset="0"/>
                <a:cs typeface="Consolas" pitchFamily="49" charset="0"/>
              </a:rPr>
              <a:t>Wrapper&lt;string&gt; stringWrapper = new Wrapper&lt;string&gt;();</a:t>
            </a:r>
          </a:p>
          <a:p>
            <a:r>
              <a:rPr lang="ru-RU" sz="1600" smtClean="0">
                <a:latin typeface="Consolas" pitchFamily="49" charset="0"/>
                <a:cs typeface="Consolas" pitchFamily="49" charset="0"/>
              </a:rPr>
              <a:t>IWrapper&lt;string&gt; storedStringWrapper = stringWrapper;</a:t>
            </a:r>
          </a:p>
          <a:p>
            <a:r>
              <a:rPr lang="ru-RU" sz="1600" smtClean="0">
                <a:latin typeface="Consolas" pitchFamily="49" charset="0"/>
                <a:cs typeface="Consolas" pitchFamily="49" charset="0"/>
              </a:rPr>
              <a:t>storedStringWrapper.SetData("Hello");</a:t>
            </a:r>
          </a:p>
          <a:p>
            <a:r>
              <a:rPr lang="ru-RU" sz="1600" smtClean="0">
                <a:latin typeface="Consolas" pitchFamily="49" charset="0"/>
                <a:cs typeface="Consolas" pitchFamily="49" charset="0"/>
              </a:rPr>
              <a:t>Console.WriteLine("Stored value is {0}", storedStringWrapper.GetData());</a:t>
            </a:r>
          </a:p>
        </p:txBody>
      </p:sp>
      <p:sp>
        <p:nvSpPr>
          <p:cNvPr id="10" name="Rounded Rectangle 9"/>
          <p:cNvSpPr/>
          <p:nvPr/>
        </p:nvSpPr>
        <p:spPr bwMode="auto">
          <a:xfrm>
            <a:off x="4736456" y="3124200"/>
            <a:ext cx="3771900" cy="457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b="1" smtClean="0"/>
              <a:t>Stored value is Hello</a:t>
            </a:r>
          </a:p>
        </p:txBody>
      </p:sp>
      <p:sp>
        <p:nvSpPr>
          <p:cNvPr id="11" name="Flowchart: Document 10"/>
          <p:cNvSpPr/>
          <p:nvPr/>
        </p:nvSpPr>
        <p:spPr bwMode="auto">
          <a:xfrm>
            <a:off x="4407282" y="3875964"/>
            <a:ext cx="5113020" cy="685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1000"/>
              </a:spcAft>
            </a:pPr>
            <a:r>
              <a:rPr lang="ru-RU" sz="1600" smtClean="0">
                <a:latin typeface="Consolas" pitchFamily="49" charset="0"/>
                <a:cs typeface="Consolas" pitchFamily="49" charset="0"/>
              </a:rPr>
              <a:t>IWrapper&lt;object&gt; storedObjectWrapper = stringWrapper;</a:t>
            </a:r>
          </a:p>
        </p:txBody>
      </p:sp>
      <p:pic>
        <p:nvPicPr>
          <p:cNvPr id="9" name="Picture 8"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9025620">
            <a:off x="8094267" y="2821642"/>
            <a:ext cx="1462310" cy="217266"/>
          </a:xfrm>
          <a:prstGeom prst="rect">
            <a:avLst/>
          </a:prstGeom>
          <a:noFill/>
          <a:ln w="9525">
            <a:noFill/>
            <a:miter lim="800000"/>
            <a:headEnd/>
            <a:tailEnd/>
          </a:ln>
        </p:spPr>
      </p:pic>
      <p:sp>
        <p:nvSpPr>
          <p:cNvPr id="13" name="Flowchart: Document 12"/>
          <p:cNvSpPr/>
          <p:nvPr/>
        </p:nvSpPr>
        <p:spPr bwMode="auto">
          <a:xfrm>
            <a:off x="4407282" y="4572000"/>
            <a:ext cx="5399658" cy="685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1000"/>
              </a:spcAft>
            </a:pPr>
            <a:r>
              <a:rPr lang="ru-RU" sz="1600" dirty="0" smtClean="0">
                <a:latin typeface="Consolas" pitchFamily="49" charset="0"/>
                <a:cs typeface="Consolas" pitchFamily="49" charset="0"/>
              </a:rPr>
              <a:t>IWrapper &lt;object&gt; </a:t>
            </a:r>
            <a:r>
              <a:rPr lang="ru-RU" sz="1600" dirty="0" err="1" smtClean="0">
                <a:latin typeface="Consolas" pitchFamily="49" charset="0"/>
                <a:cs typeface="Consolas" pitchFamily="49" charset="0"/>
              </a:rPr>
              <a:t>storedObjectWrapper</a:t>
            </a:r>
            <a:r>
              <a:rPr lang="ru-RU" sz="1600" dirty="0" smtClean="0">
                <a:latin typeface="Consolas" pitchFamily="49" charset="0"/>
                <a:cs typeface="Consolas" pitchFamily="49" charset="0"/>
              </a:rPr>
              <a:t> = (IWrapper&lt;object&gt;)</a:t>
            </a:r>
            <a:r>
              <a:rPr lang="ru-RU" sz="1600" dirty="0" err="1" smtClean="0">
                <a:latin typeface="Consolas" pitchFamily="49" charset="0"/>
                <a:cs typeface="Consolas" pitchFamily="49" charset="0"/>
              </a:rPr>
              <a:t>stringWrapper</a:t>
            </a:r>
            <a:r>
              <a:rPr lang="ru-RU" sz="1600" dirty="0" smtClean="0">
                <a:latin typeface="Consolas" pitchFamily="49" charset="0"/>
                <a:cs typeface="Consolas" pitchFamily="49" charset="0"/>
              </a:rPr>
              <a:t>;</a:t>
            </a:r>
          </a:p>
        </p:txBody>
      </p:sp>
      <p:sp>
        <p:nvSpPr>
          <p:cNvPr id="14" name="Explosion 1 13"/>
          <p:cNvSpPr/>
          <p:nvPr/>
        </p:nvSpPr>
        <p:spPr bwMode="auto">
          <a:xfrm>
            <a:off x="8571628" y="4648200"/>
            <a:ext cx="1319134" cy="990600"/>
          </a:xfrm>
          <a:prstGeom prst="irregularSeal1">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dirty="0" smtClean="0"/>
              <a:t>RTE</a:t>
            </a:r>
          </a:p>
        </p:txBody>
      </p:sp>
      <p:sp>
        <p:nvSpPr>
          <p:cNvPr id="15" name="Rounded Rectangle 14"/>
          <p:cNvSpPr/>
          <p:nvPr/>
        </p:nvSpPr>
        <p:spPr bwMode="auto">
          <a:xfrm>
            <a:off x="335280" y="5791200"/>
            <a:ext cx="9471660" cy="5334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b="1" smtClean="0"/>
              <a:t>Нельзя присвоить объект IWrapper&lt;A&gt; ссылке типа IWrapper&lt;B&gt;, даже если тип A является производным от типа B</a:t>
            </a:r>
          </a:p>
        </p:txBody>
      </p:sp>
      <p:sp>
        <p:nvSpPr>
          <p:cNvPr id="16" name="Explosion 1 11"/>
          <p:cNvSpPr/>
          <p:nvPr/>
        </p:nvSpPr>
        <p:spPr bwMode="auto">
          <a:xfrm>
            <a:off x="8549640" y="3733800"/>
            <a:ext cx="1257300" cy="990600"/>
          </a:xfrm>
          <a:prstGeom prst="irregularSeal1">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smtClean="0"/>
              <a:t>CTE</a:t>
            </a:r>
          </a:p>
        </p:txBody>
      </p:sp>
    </p:spTree>
    <p:extLst>
      <p:ext uri="{BB962C8B-B14F-4D97-AF65-F5344CB8AC3E}">
        <p14:creationId xmlns:p14="http://schemas.microsoft.com/office/powerpoint/2010/main" val="14594825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Определение и реализация ковариантного интерфейса</a:t>
            </a:r>
            <a:endParaRPr lang="ru-RU"/>
          </a:p>
        </p:txBody>
      </p:sp>
      <p:sp>
        <p:nvSpPr>
          <p:cNvPr id="4" name="Flowchart: Document 3"/>
          <p:cNvSpPr/>
          <p:nvPr/>
        </p:nvSpPr>
        <p:spPr bwMode="auto">
          <a:xfrm>
            <a:off x="335280" y="762000"/>
            <a:ext cx="3604260" cy="1295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interface IStoreWrapper&lt;</a:t>
            </a:r>
            <a:r>
              <a:rPr lang="ru-RU" sz="1600" b="1" dirty="0" smtClean="0">
                <a:latin typeface="Consolas" pitchFamily="49" charset="0"/>
                <a:cs typeface="Consolas" pitchFamily="49" charset="0"/>
              </a:rPr>
              <a:t>T</a:t>
            </a:r>
            <a:r>
              <a:rPr lang="ru-RU" sz="1600" dirty="0" smtClean="0">
                <a:latin typeface="Consolas" pitchFamily="49" charset="0"/>
                <a:cs typeface="Consolas" pitchFamily="49" charset="0"/>
              </a:rPr>
              <a:t>&gt;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void SetData(</a:t>
            </a:r>
            <a:r>
              <a:rPr lang="ru-RU" sz="1600" b="1" dirty="0" smtClean="0">
                <a:latin typeface="Consolas" pitchFamily="49" charset="0"/>
                <a:cs typeface="Consolas" pitchFamily="49" charset="0"/>
              </a:rPr>
              <a:t>T</a:t>
            </a:r>
            <a:r>
              <a:rPr lang="ru-RU" sz="1600" dirty="0" smtClean="0">
                <a:latin typeface="Consolas" pitchFamily="49" charset="0"/>
                <a:cs typeface="Consolas" pitchFamily="49" charset="0"/>
              </a:rPr>
              <a:t> data);</a:t>
            </a:r>
          </a:p>
          <a:p>
            <a:r>
              <a:rPr lang="ru-RU" sz="1600" dirty="0" smtClean="0">
                <a:latin typeface="Consolas" pitchFamily="49" charset="0"/>
                <a:cs typeface="Consolas" pitchFamily="49" charset="0"/>
              </a:rPr>
              <a:t>}</a:t>
            </a:r>
          </a:p>
        </p:txBody>
      </p:sp>
      <p:sp>
        <p:nvSpPr>
          <p:cNvPr id="5" name="Flowchart: Document 4"/>
          <p:cNvSpPr/>
          <p:nvPr/>
        </p:nvSpPr>
        <p:spPr bwMode="auto">
          <a:xfrm>
            <a:off x="335280" y="2247900"/>
            <a:ext cx="3855720" cy="1295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interface IRetrieveWrapper&lt;</a:t>
            </a:r>
            <a:r>
              <a:rPr lang="ru-RU" sz="1600" b="1" dirty="0" smtClean="0">
                <a:latin typeface="Consolas" pitchFamily="49" charset="0"/>
                <a:cs typeface="Consolas" pitchFamily="49" charset="0"/>
              </a:rPr>
              <a:t>T</a:t>
            </a:r>
            <a:r>
              <a:rPr lang="ru-RU" sz="1600" dirty="0" smtClean="0">
                <a:latin typeface="Consolas" pitchFamily="49" charset="0"/>
                <a:cs typeface="Consolas" pitchFamily="49" charset="0"/>
              </a:rPr>
              <a:t>&gt;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a:t>
            </a:r>
            <a:r>
              <a:rPr lang="ru-RU" sz="1600" b="1" dirty="0" smtClean="0">
                <a:latin typeface="Consolas" pitchFamily="49" charset="0"/>
                <a:cs typeface="Consolas" pitchFamily="49" charset="0"/>
              </a:rPr>
              <a:t>T</a:t>
            </a:r>
            <a:r>
              <a:rPr lang="ru-RU" sz="1600" dirty="0" smtClean="0">
                <a:latin typeface="Consolas" pitchFamily="49" charset="0"/>
                <a:cs typeface="Consolas" pitchFamily="49" charset="0"/>
              </a:rPr>
              <a:t> GetData();</a:t>
            </a:r>
          </a:p>
          <a:p>
            <a:r>
              <a:rPr lang="ru-RU" sz="1600" dirty="0" smtClean="0">
                <a:latin typeface="Consolas" pitchFamily="49" charset="0"/>
                <a:cs typeface="Consolas" pitchFamily="49" charset="0"/>
              </a:rPr>
              <a:t>}</a:t>
            </a:r>
          </a:p>
        </p:txBody>
      </p:sp>
      <p:sp>
        <p:nvSpPr>
          <p:cNvPr id="6" name="Flowchart: Document 5"/>
          <p:cNvSpPr/>
          <p:nvPr/>
        </p:nvSpPr>
        <p:spPr bwMode="auto">
          <a:xfrm>
            <a:off x="4358640" y="838200"/>
            <a:ext cx="5448300" cy="3429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smtClean="0">
              <a:latin typeface="Consolas" pitchFamily="49" charset="0"/>
              <a:cs typeface="Consolas" pitchFamily="49" charset="0"/>
            </a:endParaRPr>
          </a:p>
          <a:p>
            <a:endParaRPr lang="ru-RU" sz="1600" smtClean="0">
              <a:latin typeface="Consolas" pitchFamily="49" charset="0"/>
              <a:cs typeface="Consolas" pitchFamily="49" charset="0"/>
            </a:endParaRPr>
          </a:p>
          <a:p>
            <a:r>
              <a:rPr lang="ru-RU" sz="1600" smtClean="0">
                <a:latin typeface="Consolas" pitchFamily="49" charset="0"/>
                <a:cs typeface="Consolas" pitchFamily="49" charset="0"/>
              </a:rPr>
              <a:t>class Wrapper&lt;T&gt; : IStoreWrapper&lt;T&gt;,</a:t>
            </a:r>
          </a:p>
          <a:p>
            <a:r>
              <a:rPr lang="ru-RU" sz="1600" smtClean="0">
                <a:latin typeface="Consolas" pitchFamily="49" charset="0"/>
                <a:cs typeface="Consolas" pitchFamily="49" charset="0"/>
              </a:rPr>
              <a:t>                   IRetrieveWrapper&lt;T&gt;</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private T storedData;</a:t>
            </a:r>
          </a:p>
          <a:p>
            <a:r>
              <a:rPr lang="ru-RU" sz="1600" smtClean="0">
                <a:latin typeface="Consolas" pitchFamily="49" charset="0"/>
                <a:cs typeface="Consolas" pitchFamily="49" charset="0"/>
              </a:rPr>
              <a:t>    void IStoreWrapper&lt;T&gt;.SetData(T data)</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this.storedData = data;</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T IRetrieveWrapper&lt;T&gt;.GetData()</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return this.storedData;</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a:t>
            </a:r>
          </a:p>
        </p:txBody>
      </p:sp>
      <p:sp>
        <p:nvSpPr>
          <p:cNvPr id="7" name="Flowchart: Document 6"/>
          <p:cNvSpPr/>
          <p:nvPr/>
        </p:nvSpPr>
        <p:spPr bwMode="auto">
          <a:xfrm>
            <a:off x="335280" y="4076700"/>
            <a:ext cx="9387840" cy="1524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Wrapper&lt;string&gt; </a:t>
            </a:r>
            <a:r>
              <a:rPr lang="ru-RU" sz="1600" dirty="0" err="1" smtClean="0">
                <a:latin typeface="Consolas" pitchFamily="49" charset="0"/>
                <a:cs typeface="Consolas" pitchFamily="49" charset="0"/>
              </a:rPr>
              <a:t>stringWrapper</a:t>
            </a:r>
            <a:r>
              <a:rPr lang="ru-RU" sz="1600" dirty="0" smtClean="0">
                <a:latin typeface="Consolas" pitchFamily="49" charset="0"/>
                <a:cs typeface="Consolas" pitchFamily="49" charset="0"/>
              </a:rPr>
              <a:t> = new Wrapper&lt;string&gt;();</a:t>
            </a:r>
          </a:p>
          <a:p>
            <a:r>
              <a:rPr lang="ru-RU" sz="1600" dirty="0" smtClean="0">
                <a:latin typeface="Consolas" pitchFamily="49" charset="0"/>
                <a:cs typeface="Consolas" pitchFamily="49" charset="0"/>
              </a:rPr>
              <a:t>IStoreWrapper&lt;string&gt; </a:t>
            </a:r>
            <a:r>
              <a:rPr lang="ru-RU" sz="1600" dirty="0" err="1" smtClean="0">
                <a:latin typeface="Consolas" pitchFamily="49" charset="0"/>
                <a:cs typeface="Consolas" pitchFamily="49" charset="0"/>
              </a:rPr>
              <a:t>storedStringWrapper</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stringWrapper</a:t>
            </a:r>
            <a:r>
              <a:rPr lang="ru-RU" sz="1600" dirty="0" smtClean="0">
                <a:latin typeface="Consolas" pitchFamily="49" charset="0"/>
                <a:cs typeface="Consolas" pitchFamily="49" charset="0"/>
              </a:rPr>
              <a:t>;</a:t>
            </a:r>
          </a:p>
          <a:p>
            <a:r>
              <a:rPr lang="ru-RU" sz="1600" dirty="0" err="1" smtClean="0">
                <a:latin typeface="Consolas" pitchFamily="49" charset="0"/>
                <a:cs typeface="Consolas" pitchFamily="49" charset="0"/>
              </a:rPr>
              <a:t>storedStringWrapper.SetData</a:t>
            </a:r>
            <a:r>
              <a:rPr lang="ru-RU" sz="1600" dirty="0" smtClean="0">
                <a:latin typeface="Consolas" pitchFamily="49" charset="0"/>
                <a:cs typeface="Consolas" pitchFamily="49" charset="0"/>
              </a:rPr>
              <a:t>("</a:t>
            </a:r>
            <a:r>
              <a:rPr lang="ru-RU" sz="1600" dirty="0" err="1" smtClean="0">
                <a:latin typeface="Consolas" pitchFamily="49" charset="0"/>
                <a:cs typeface="Consolas" pitchFamily="49" charset="0"/>
              </a:rPr>
              <a:t>Hello</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IRetrieveWrapper&lt;string&gt; </a:t>
            </a:r>
            <a:r>
              <a:rPr lang="ru-RU" sz="1600" dirty="0" err="1" smtClean="0">
                <a:latin typeface="Consolas" pitchFamily="49" charset="0"/>
                <a:cs typeface="Consolas" pitchFamily="49" charset="0"/>
              </a:rPr>
              <a:t>retrievedStringWrapper</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stringWrapper</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Console.WriteLine("</a:t>
            </a:r>
            <a:r>
              <a:rPr lang="ru-RU" sz="1600" dirty="0" err="1" smtClean="0">
                <a:latin typeface="Consolas" pitchFamily="49" charset="0"/>
                <a:cs typeface="Consolas" pitchFamily="49" charset="0"/>
              </a:rPr>
              <a:t>Stored</a:t>
            </a:r>
            <a:r>
              <a:rPr lang="ru-RU" sz="1600" dirty="0" smtClean="0">
                <a:latin typeface="Consolas" pitchFamily="49" charset="0"/>
                <a:cs typeface="Consolas" pitchFamily="49" charset="0"/>
              </a:rPr>
              <a:t> value </a:t>
            </a:r>
            <a:r>
              <a:rPr lang="ru-RU" sz="1600" dirty="0" err="1" smtClean="0">
                <a:latin typeface="Consolas" pitchFamily="49" charset="0"/>
                <a:cs typeface="Consolas" pitchFamily="49" charset="0"/>
              </a:rPr>
              <a:t>is</a:t>
            </a:r>
            <a:r>
              <a:rPr lang="ru-RU" sz="1600" dirty="0" smtClean="0">
                <a:latin typeface="Consolas" pitchFamily="49" charset="0"/>
                <a:cs typeface="Consolas" pitchFamily="49" charset="0"/>
              </a:rPr>
              <a:t> {0}", </a:t>
            </a:r>
            <a:r>
              <a:rPr lang="ru-RU" sz="1600" dirty="0" err="1" smtClean="0">
                <a:latin typeface="Consolas" pitchFamily="49" charset="0"/>
                <a:cs typeface="Consolas" pitchFamily="49" charset="0"/>
              </a:rPr>
              <a:t>retrievedStringWrapper.GetData</a:t>
            </a:r>
            <a:r>
              <a:rPr lang="ru-RU" sz="1600" dirty="0" smtClean="0">
                <a:latin typeface="Consolas" pitchFamily="49" charset="0"/>
                <a:cs typeface="Consolas" pitchFamily="49" charset="0"/>
              </a:rPr>
              <a:t>());</a:t>
            </a:r>
          </a:p>
        </p:txBody>
      </p:sp>
      <p:sp>
        <p:nvSpPr>
          <p:cNvPr id="8" name="Flowchart: Document 7"/>
          <p:cNvSpPr/>
          <p:nvPr/>
        </p:nvSpPr>
        <p:spPr bwMode="auto">
          <a:xfrm>
            <a:off x="335280" y="5410200"/>
            <a:ext cx="8214360" cy="914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1000"/>
              </a:spcAft>
            </a:pPr>
            <a:r>
              <a:rPr lang="ru-RU" sz="1600" dirty="0" smtClean="0">
                <a:latin typeface="Consolas" pitchFamily="49" charset="0"/>
                <a:cs typeface="Consolas" pitchFamily="49" charset="0"/>
              </a:rPr>
              <a:t>IRetrieveWrapper&lt;object&gt; </a:t>
            </a:r>
            <a:r>
              <a:rPr lang="ru-RU" sz="1600" dirty="0" err="1" smtClean="0">
                <a:latin typeface="Consolas" pitchFamily="49" charset="0"/>
                <a:cs typeface="Consolas" pitchFamily="49" charset="0"/>
              </a:rPr>
              <a:t>retrievedObjectWrapper</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stringWrapper</a:t>
            </a:r>
            <a:r>
              <a:rPr lang="ru-RU" sz="1600" dirty="0" smtClean="0">
                <a:latin typeface="Consolas" pitchFamily="49" charset="0"/>
                <a:cs typeface="Consolas" pitchFamily="49" charset="0"/>
              </a:rPr>
              <a:t>;</a:t>
            </a:r>
          </a:p>
        </p:txBody>
      </p:sp>
      <p:sp>
        <p:nvSpPr>
          <p:cNvPr id="9" name="Explosion 1 8"/>
          <p:cNvSpPr/>
          <p:nvPr/>
        </p:nvSpPr>
        <p:spPr bwMode="auto">
          <a:xfrm>
            <a:off x="8298180" y="5105400"/>
            <a:ext cx="1257300" cy="990600"/>
          </a:xfrm>
          <a:prstGeom prst="irregularSeal1">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dirty="0" smtClean="0"/>
              <a:t>CTE</a:t>
            </a:r>
          </a:p>
        </p:txBody>
      </p:sp>
    </p:spTree>
    <p:extLst>
      <p:ext uri="{BB962C8B-B14F-4D97-AF65-F5344CB8AC3E}">
        <p14:creationId xmlns:p14="http://schemas.microsoft.com/office/powerpoint/2010/main" val="3260278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Определение и реализация ковариантного интерфейса</a:t>
            </a:r>
            <a:endParaRPr lang="ru-RU"/>
          </a:p>
        </p:txBody>
      </p:sp>
      <p:sp>
        <p:nvSpPr>
          <p:cNvPr id="4" name="Rounded Rectangle 3"/>
          <p:cNvSpPr/>
          <p:nvPr/>
        </p:nvSpPr>
        <p:spPr bwMode="auto">
          <a:xfrm>
            <a:off x="335280" y="762000"/>
            <a:ext cx="9471660" cy="12954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Если параметр типа в обобщенном интерфейсе появляется только в качестве возвращаемого значения методов, можно сообщить компилятору, что некоторые неявные преобразования являются законными и что можно не соблюдать строгую безопасность типов</a:t>
            </a:r>
          </a:p>
        </p:txBody>
      </p:sp>
      <p:sp>
        <p:nvSpPr>
          <p:cNvPr id="5" name="Rounded Rectangle 4"/>
          <p:cNvSpPr/>
          <p:nvPr/>
        </p:nvSpPr>
        <p:spPr bwMode="auto">
          <a:xfrm>
            <a:off x="5113020" y="2133600"/>
            <a:ext cx="4693920" cy="990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Необходимо указать ключевое слово out при объявлении параметра типа</a:t>
            </a:r>
          </a:p>
        </p:txBody>
      </p:sp>
      <p:sp>
        <p:nvSpPr>
          <p:cNvPr id="6" name="Flowchart: Document 5"/>
          <p:cNvSpPr/>
          <p:nvPr/>
        </p:nvSpPr>
        <p:spPr bwMode="auto">
          <a:xfrm>
            <a:off x="335280" y="2133600"/>
            <a:ext cx="4526280" cy="1219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interface IRetrieveWrapper&lt;</a:t>
            </a:r>
            <a:r>
              <a:rPr lang="ru-RU" sz="1600" b="1" dirty="0" smtClean="0">
                <a:latin typeface="Consolas" pitchFamily="49" charset="0"/>
                <a:cs typeface="Consolas" pitchFamily="49" charset="0"/>
              </a:rPr>
              <a:t>out</a:t>
            </a:r>
            <a:r>
              <a:rPr lang="ru-RU" sz="1600" dirty="0" smtClean="0">
                <a:latin typeface="Consolas" pitchFamily="49" charset="0"/>
                <a:cs typeface="Consolas" pitchFamily="49" charset="0"/>
              </a:rPr>
              <a:t> T&gt;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T GetData();</a:t>
            </a:r>
          </a:p>
          <a:p>
            <a:r>
              <a:rPr lang="ru-RU" sz="1600" dirty="0" smtClean="0">
                <a:latin typeface="Consolas" pitchFamily="49" charset="0"/>
                <a:cs typeface="Consolas" pitchFamily="49" charset="0"/>
              </a:rPr>
              <a:t>}</a:t>
            </a:r>
          </a:p>
        </p:txBody>
      </p:sp>
      <p:pic>
        <p:nvPicPr>
          <p:cNvPr id="7" name="Picture 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2301383">
            <a:off x="3753817" y="3015568"/>
            <a:ext cx="1462310" cy="217266"/>
          </a:xfrm>
          <a:prstGeom prst="rect">
            <a:avLst/>
          </a:prstGeom>
          <a:noFill/>
          <a:ln w="9525">
            <a:noFill/>
            <a:miter lim="800000"/>
            <a:headEnd/>
            <a:tailEnd/>
          </a:ln>
        </p:spPr>
      </p:pic>
      <p:sp>
        <p:nvSpPr>
          <p:cNvPr id="8" name="Rounded Rectangle 7"/>
          <p:cNvSpPr/>
          <p:nvPr/>
        </p:nvSpPr>
        <p:spPr bwMode="auto">
          <a:xfrm>
            <a:off x="335280" y="3352800"/>
            <a:ext cx="9471660" cy="10668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Ковариантность позволяет присваивать объект IRetrieveWrapper&lt;A&gt; ссылке IRetrieveWrapper&lt;B&gt;, пока существует допустимое преобразование из типа A в тип B или тип A является производным от типа B</a:t>
            </a:r>
          </a:p>
        </p:txBody>
      </p:sp>
      <p:sp>
        <p:nvSpPr>
          <p:cNvPr id="9" name="Flowchart: Document 8"/>
          <p:cNvSpPr/>
          <p:nvPr/>
        </p:nvSpPr>
        <p:spPr bwMode="auto">
          <a:xfrm>
            <a:off x="335280" y="4495800"/>
            <a:ext cx="9471660" cy="685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IRetrieveWrapper&lt;object&gt; </a:t>
            </a:r>
            <a:r>
              <a:rPr lang="ru-RU" sz="1600" dirty="0" err="1" smtClean="0">
                <a:latin typeface="Consolas" pitchFamily="49" charset="0"/>
                <a:cs typeface="Consolas" pitchFamily="49" charset="0"/>
              </a:rPr>
              <a:t>retrievedObjectWrapper</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stringWrapper</a:t>
            </a:r>
            <a:r>
              <a:rPr lang="ru-RU" sz="1600" dirty="0" smtClean="0">
                <a:latin typeface="Consolas" pitchFamily="49" charset="0"/>
                <a:cs typeface="Consolas" pitchFamily="49" charset="0"/>
              </a:rPr>
              <a:t>;</a:t>
            </a:r>
          </a:p>
        </p:txBody>
      </p:sp>
      <p:pic>
        <p:nvPicPr>
          <p:cNvPr id="10" name="Picture 7" descr="E:\Projects\ContentDev\MSL PNG Library\Validate_CheckMark.png"/>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rot="21390319">
            <a:off x="8479265" y="4432521"/>
            <a:ext cx="480266" cy="414338"/>
          </a:xfrm>
          <a:prstGeom prst="rect">
            <a:avLst/>
          </a:prstGeom>
          <a:noFill/>
          <a:ln w="9525">
            <a:noFill/>
            <a:miter lim="800000"/>
            <a:headEnd/>
            <a:tailEnd/>
          </a:ln>
        </p:spPr>
      </p:pic>
      <p:sp>
        <p:nvSpPr>
          <p:cNvPr id="11" name="Flowchart: Document 10"/>
          <p:cNvSpPr/>
          <p:nvPr/>
        </p:nvSpPr>
        <p:spPr bwMode="auto">
          <a:xfrm>
            <a:off x="335280" y="5257800"/>
            <a:ext cx="9471660" cy="1295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Wrapper&lt;int&gt; </a:t>
            </a:r>
            <a:r>
              <a:rPr lang="ru-RU" sz="1600" dirty="0" err="1" smtClean="0">
                <a:latin typeface="Consolas" pitchFamily="49" charset="0"/>
                <a:cs typeface="Consolas" pitchFamily="49" charset="0"/>
              </a:rPr>
              <a:t>intWrapper</a:t>
            </a:r>
            <a:r>
              <a:rPr lang="ru-RU" sz="1600" dirty="0" smtClean="0">
                <a:latin typeface="Consolas" pitchFamily="49" charset="0"/>
                <a:cs typeface="Consolas" pitchFamily="49" charset="0"/>
              </a:rPr>
              <a:t> = new Wrapper&lt;int&gt;();</a:t>
            </a:r>
          </a:p>
          <a:p>
            <a:r>
              <a:rPr lang="ru-RU" sz="1600" dirty="0" smtClean="0">
                <a:latin typeface="Consolas" pitchFamily="49" charset="0"/>
                <a:cs typeface="Consolas" pitchFamily="49" charset="0"/>
              </a:rPr>
              <a:t>IStoreWrapper&lt;int&gt; </a:t>
            </a:r>
            <a:r>
              <a:rPr lang="ru-RU" sz="1600" dirty="0" err="1" smtClean="0">
                <a:latin typeface="Consolas" pitchFamily="49" charset="0"/>
                <a:cs typeface="Consolas" pitchFamily="49" charset="0"/>
              </a:rPr>
              <a:t>storedIntWrapper</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intWrapper</a:t>
            </a:r>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IRetrieveWrapper&lt;object&gt; </a:t>
            </a:r>
            <a:r>
              <a:rPr lang="ru-RU" sz="1600" dirty="0" err="1" smtClean="0">
                <a:latin typeface="Consolas" pitchFamily="49" charset="0"/>
                <a:cs typeface="Consolas" pitchFamily="49" charset="0"/>
              </a:rPr>
              <a:t>retrievedObjectWrapper</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intWrapper</a:t>
            </a:r>
            <a:r>
              <a:rPr lang="ru-RU" sz="1600" dirty="0" smtClean="0">
                <a:latin typeface="Consolas" pitchFamily="49" charset="0"/>
                <a:cs typeface="Consolas" pitchFamily="49" charset="0"/>
              </a:rPr>
              <a:t>;</a:t>
            </a:r>
            <a:endParaRPr lang="ru-RU" sz="1600" dirty="0">
              <a:latin typeface="Consolas" pitchFamily="49" charset="0"/>
              <a:cs typeface="Consolas" pitchFamily="49" charset="0"/>
            </a:endParaRPr>
          </a:p>
        </p:txBody>
      </p:sp>
      <p:pic>
        <p:nvPicPr>
          <p:cNvPr id="12" name="Picture 7" descr="E:\Projects\ContentDev\MSL PNG Library\Validate_CheckMark.png"/>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rot="21390319">
            <a:off x="6635225" y="5042122"/>
            <a:ext cx="480266" cy="414338"/>
          </a:xfrm>
          <a:prstGeom prst="rect">
            <a:avLst/>
          </a:prstGeom>
          <a:noFill/>
          <a:ln w="9525">
            <a:noFill/>
            <a:miter lim="800000"/>
            <a:headEnd/>
            <a:tailEnd/>
          </a:ln>
        </p:spPr>
      </p:pic>
      <p:pic>
        <p:nvPicPr>
          <p:cNvPr id="13" name="Picture 8" descr="E:\Projects\ContentDev\MSL PNG Library\Validate_XMark.png"/>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auto">
          <a:xfrm>
            <a:off x="8001566" y="5737473"/>
            <a:ext cx="560546" cy="617364"/>
          </a:xfrm>
          <a:prstGeom prst="rect">
            <a:avLst/>
          </a:prstGeom>
          <a:noFill/>
          <a:ln w="9525">
            <a:noFill/>
            <a:miter lim="800000"/>
            <a:headEnd/>
            <a:tailEnd/>
          </a:ln>
        </p:spPr>
      </p:pic>
    </p:spTree>
    <p:extLst>
      <p:ext uri="{BB962C8B-B14F-4D97-AF65-F5344CB8AC3E}">
        <p14:creationId xmlns:p14="http://schemas.microsoft.com/office/powerpoint/2010/main" val="3283644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Определение и реализация контравариантного интерфейса</a:t>
            </a:r>
            <a:endParaRPr lang="ru-RU"/>
          </a:p>
        </p:txBody>
      </p:sp>
      <p:sp>
        <p:nvSpPr>
          <p:cNvPr id="5" name="Rounded Rectangle 4"/>
          <p:cNvSpPr/>
          <p:nvPr/>
        </p:nvSpPr>
        <p:spPr bwMode="auto">
          <a:xfrm>
            <a:off x="335280" y="762000"/>
            <a:ext cx="9471660" cy="9144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err="1" smtClean="0"/>
              <a:t>Контравариантность</a:t>
            </a:r>
            <a:r>
              <a:rPr lang="ru-RU" dirty="0" smtClean="0"/>
              <a:t> позволяет использовать обобщающий интерфейс для ссылки на объект типа B через ссылку на тип A, пока тип B является производным от типа A</a:t>
            </a:r>
          </a:p>
        </p:txBody>
      </p:sp>
      <p:sp>
        <p:nvSpPr>
          <p:cNvPr id="6" name="Flowchart: Document 5"/>
          <p:cNvSpPr/>
          <p:nvPr/>
        </p:nvSpPr>
        <p:spPr bwMode="auto">
          <a:xfrm>
            <a:off x="335280" y="1752600"/>
            <a:ext cx="4191000" cy="1371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public interface IComparer&lt;</a:t>
            </a:r>
            <a:r>
              <a:rPr lang="ru-RU" sz="1600" b="1" dirty="0" smtClean="0">
                <a:latin typeface="Consolas" pitchFamily="49" charset="0"/>
                <a:cs typeface="Consolas" pitchFamily="49" charset="0"/>
              </a:rPr>
              <a:t>in T</a:t>
            </a:r>
            <a:r>
              <a:rPr lang="ru-RU" sz="1600" dirty="0" smtClean="0">
                <a:latin typeface="Consolas" pitchFamily="49" charset="0"/>
                <a:cs typeface="Consolas" pitchFamily="49" charset="0"/>
              </a:rPr>
              <a:t>&gt;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int Compare(</a:t>
            </a:r>
            <a:r>
              <a:rPr lang="ru-RU" sz="1600" b="1" dirty="0" smtClean="0">
                <a:latin typeface="Consolas" pitchFamily="49" charset="0"/>
                <a:cs typeface="Consolas" pitchFamily="49" charset="0"/>
              </a:rPr>
              <a:t>T</a:t>
            </a:r>
            <a:r>
              <a:rPr lang="ru-RU" sz="1600" dirty="0" smtClean="0">
                <a:latin typeface="Consolas" pitchFamily="49" charset="0"/>
                <a:cs typeface="Consolas" pitchFamily="49" charset="0"/>
              </a:rPr>
              <a:t> x, </a:t>
            </a:r>
            <a:r>
              <a:rPr lang="ru-RU" sz="1600" b="1" dirty="0" smtClean="0">
                <a:latin typeface="Consolas" pitchFamily="49" charset="0"/>
                <a:cs typeface="Consolas" pitchFamily="49" charset="0"/>
              </a:rPr>
              <a:t>T</a:t>
            </a:r>
            <a:r>
              <a:rPr lang="ru-RU" sz="1600" dirty="0" smtClean="0">
                <a:latin typeface="Consolas" pitchFamily="49" charset="0"/>
                <a:cs typeface="Consolas" pitchFamily="49" charset="0"/>
              </a:rPr>
              <a:t> y);</a:t>
            </a:r>
          </a:p>
          <a:p>
            <a:r>
              <a:rPr lang="ru-RU" sz="1600" dirty="0" smtClean="0">
                <a:latin typeface="Consolas" pitchFamily="49" charset="0"/>
                <a:cs typeface="Consolas" pitchFamily="49" charset="0"/>
              </a:rPr>
              <a:t>}</a:t>
            </a:r>
          </a:p>
        </p:txBody>
      </p:sp>
      <p:sp>
        <p:nvSpPr>
          <p:cNvPr id="7" name="Flowchart: Document 6"/>
          <p:cNvSpPr/>
          <p:nvPr/>
        </p:nvSpPr>
        <p:spPr bwMode="auto">
          <a:xfrm>
            <a:off x="3101340" y="2590800"/>
            <a:ext cx="6621780" cy="3505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class ObjectComparer : IComparer&lt;</a:t>
            </a:r>
            <a:r>
              <a:rPr lang="ru-RU" sz="1600" b="1" dirty="0" smtClean="0">
                <a:latin typeface="Consolas" pitchFamily="49" charset="0"/>
                <a:cs typeface="Consolas" pitchFamily="49" charset="0"/>
              </a:rPr>
              <a:t>object</a:t>
            </a:r>
            <a:r>
              <a:rPr lang="ru-RU" sz="1600" dirty="0" smtClean="0">
                <a:latin typeface="Consolas" pitchFamily="49" charset="0"/>
                <a:cs typeface="Consolas" pitchFamily="49" charset="0"/>
              </a:rPr>
              <a:t>&gt;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int </a:t>
            </a:r>
            <a:r>
              <a:rPr lang="ru-RU" sz="1600" dirty="0" err="1" smtClean="0">
                <a:latin typeface="Consolas" pitchFamily="49" charset="0"/>
                <a:cs typeface="Consolas" pitchFamily="49" charset="0"/>
              </a:rPr>
              <a:t>Comparer</a:t>
            </a:r>
            <a:r>
              <a:rPr lang="ru-RU" sz="1600" dirty="0" smtClean="0">
                <a:latin typeface="Consolas" pitchFamily="49" charset="0"/>
                <a:cs typeface="Consolas" pitchFamily="49" charset="0"/>
              </a:rPr>
              <a:t>&lt;</a:t>
            </a:r>
            <a:r>
              <a:rPr lang="ru-RU" sz="1600" b="1" dirty="0" smtClean="0">
                <a:latin typeface="Consolas" pitchFamily="49" charset="0"/>
                <a:cs typeface="Consolas" pitchFamily="49" charset="0"/>
              </a:rPr>
              <a:t>object</a:t>
            </a:r>
            <a:r>
              <a:rPr lang="ru-RU" sz="1600" dirty="0" smtClean="0">
                <a:latin typeface="Consolas" pitchFamily="49" charset="0"/>
                <a:cs typeface="Consolas" pitchFamily="49" charset="0"/>
              </a:rPr>
              <a:t>&gt;.Compare(</a:t>
            </a:r>
            <a:r>
              <a:rPr lang="en-US" sz="1600" b="1" dirty="0" smtClean="0">
                <a:latin typeface="Consolas" pitchFamily="49" charset="0"/>
                <a:cs typeface="Consolas" pitchFamily="49" charset="0"/>
              </a:rPr>
              <a:t>o</a:t>
            </a:r>
            <a:r>
              <a:rPr lang="ru-RU" sz="1600" b="1" dirty="0" smtClean="0">
                <a:latin typeface="Consolas" pitchFamily="49" charset="0"/>
                <a:cs typeface="Consolas" pitchFamily="49" charset="0"/>
              </a:rPr>
              <a:t>bject </a:t>
            </a:r>
            <a:r>
              <a:rPr lang="ru-RU" sz="1600" dirty="0" smtClean="0">
                <a:latin typeface="Consolas" pitchFamily="49" charset="0"/>
                <a:cs typeface="Consolas" pitchFamily="49" charset="0"/>
              </a:rPr>
              <a:t>x, </a:t>
            </a:r>
            <a:r>
              <a:rPr lang="en-US" sz="1600" b="1" dirty="0" smtClean="0">
                <a:latin typeface="Consolas" pitchFamily="49" charset="0"/>
                <a:cs typeface="Consolas" pitchFamily="49" charset="0"/>
              </a:rPr>
              <a:t>o</a:t>
            </a:r>
            <a:r>
              <a:rPr lang="ru-RU" sz="1600" b="1" dirty="0" smtClean="0">
                <a:latin typeface="Consolas" pitchFamily="49" charset="0"/>
                <a:cs typeface="Consolas" pitchFamily="49" charset="0"/>
              </a:rPr>
              <a:t>bject </a:t>
            </a:r>
            <a:r>
              <a:rPr lang="ru-RU" sz="1600" dirty="0" smtClean="0">
                <a:latin typeface="Consolas" pitchFamily="49" charset="0"/>
                <a:cs typeface="Consolas" pitchFamily="49" charset="0"/>
              </a:rPr>
              <a:t>y)</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int </a:t>
            </a:r>
            <a:r>
              <a:rPr lang="ru-RU" sz="1600" dirty="0" err="1" smtClean="0">
                <a:latin typeface="Consolas" pitchFamily="49" charset="0"/>
                <a:cs typeface="Consolas" pitchFamily="49" charset="0"/>
              </a:rPr>
              <a:t>xHash</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x.GetHashCode</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int </a:t>
            </a:r>
            <a:r>
              <a:rPr lang="ru-RU" sz="1600" dirty="0" err="1" smtClean="0">
                <a:latin typeface="Consolas" pitchFamily="49" charset="0"/>
                <a:cs typeface="Consolas" pitchFamily="49" charset="0"/>
              </a:rPr>
              <a:t>yHash</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y.GetHashCode</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if (</a:t>
            </a:r>
            <a:r>
              <a:rPr lang="ru-RU" sz="1600" dirty="0" err="1" smtClean="0">
                <a:latin typeface="Consolas" pitchFamily="49" charset="0"/>
                <a:cs typeface="Consolas" pitchFamily="49" charset="0"/>
              </a:rPr>
              <a:t>xHash</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yHash</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return 0;</a:t>
            </a:r>
          </a:p>
          <a:p>
            <a:r>
              <a:rPr lang="ru-RU" sz="1600" dirty="0" smtClean="0">
                <a:latin typeface="Consolas" pitchFamily="49" charset="0"/>
                <a:cs typeface="Consolas" pitchFamily="49" charset="0"/>
              </a:rPr>
              <a:t>        if (</a:t>
            </a:r>
            <a:r>
              <a:rPr lang="ru-RU" sz="1600" dirty="0" err="1" smtClean="0">
                <a:latin typeface="Consolas" pitchFamily="49" charset="0"/>
                <a:cs typeface="Consolas" pitchFamily="49" charset="0"/>
              </a:rPr>
              <a:t>xHash</a:t>
            </a:r>
            <a:r>
              <a:rPr lang="ru-RU" sz="1600" dirty="0" smtClean="0">
                <a:latin typeface="Consolas" pitchFamily="49" charset="0"/>
                <a:cs typeface="Consolas" pitchFamily="49" charset="0"/>
              </a:rPr>
              <a:t> &lt; </a:t>
            </a:r>
            <a:r>
              <a:rPr lang="ru-RU" sz="1600" dirty="0" err="1" smtClean="0">
                <a:latin typeface="Consolas" pitchFamily="49" charset="0"/>
                <a:cs typeface="Consolas" pitchFamily="49" charset="0"/>
              </a:rPr>
              <a:t>yHash</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return -1;</a:t>
            </a:r>
          </a:p>
          <a:p>
            <a:r>
              <a:rPr lang="ru-RU" sz="1600" dirty="0" smtClean="0">
                <a:latin typeface="Consolas" pitchFamily="49" charset="0"/>
                <a:cs typeface="Consolas" pitchFamily="49" charset="0"/>
              </a:rPr>
              <a:t>        return 1;</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a:t>
            </a:r>
            <a:endParaRPr lang="ru-RU" sz="1600" dirty="0">
              <a:latin typeface="Consolas" pitchFamily="49" charset="0"/>
              <a:cs typeface="Consolas" pitchFamily="49" charset="0"/>
            </a:endParaRPr>
          </a:p>
        </p:txBody>
      </p:sp>
    </p:spTree>
    <p:extLst>
      <p:ext uri="{BB962C8B-B14F-4D97-AF65-F5344CB8AC3E}">
        <p14:creationId xmlns:p14="http://schemas.microsoft.com/office/powerpoint/2010/main" val="1828328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Определение и реализация контравариантного интерфейса</a:t>
            </a:r>
            <a:endParaRPr lang="ru-RU"/>
          </a:p>
        </p:txBody>
      </p:sp>
      <p:sp>
        <p:nvSpPr>
          <p:cNvPr id="4" name="Flowchart: Document 3"/>
          <p:cNvSpPr/>
          <p:nvPr/>
        </p:nvSpPr>
        <p:spPr bwMode="auto">
          <a:xfrm>
            <a:off x="335280" y="762000"/>
            <a:ext cx="6957060" cy="1981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a:latin typeface="Consolas" pitchFamily="49" charset="0"/>
                <a:cs typeface="Consolas" pitchFamily="49" charset="0"/>
              </a:rPr>
              <a:t>o</a:t>
            </a:r>
            <a:r>
              <a:rPr lang="ru-RU" sz="1600" dirty="0" smtClean="0">
                <a:latin typeface="Consolas" pitchFamily="49" charset="0"/>
                <a:cs typeface="Consolas" pitchFamily="49" charset="0"/>
              </a:rPr>
              <a:t>bject x = ...;</a:t>
            </a:r>
          </a:p>
          <a:p>
            <a:r>
              <a:rPr lang="en-US" sz="1600" dirty="0" smtClean="0">
                <a:latin typeface="Consolas" pitchFamily="49" charset="0"/>
                <a:cs typeface="Consolas" pitchFamily="49" charset="0"/>
              </a:rPr>
              <a:t>o</a:t>
            </a:r>
            <a:r>
              <a:rPr lang="ru-RU" sz="1600" dirty="0" smtClean="0">
                <a:latin typeface="Consolas" pitchFamily="49" charset="0"/>
                <a:cs typeface="Consolas" pitchFamily="49" charset="0"/>
              </a:rPr>
              <a:t>bject y = ...;</a:t>
            </a:r>
          </a:p>
          <a:p>
            <a:r>
              <a:rPr lang="ru-RU" sz="1600" dirty="0" smtClean="0">
                <a:latin typeface="Consolas" pitchFamily="49" charset="0"/>
                <a:cs typeface="Consolas" pitchFamily="49" charset="0"/>
              </a:rPr>
              <a:t>ObjectComparer </a:t>
            </a:r>
            <a:r>
              <a:rPr lang="ru-RU" sz="1600" dirty="0" err="1" smtClean="0">
                <a:latin typeface="Consolas" pitchFamily="49" charset="0"/>
                <a:cs typeface="Consolas" pitchFamily="49" charset="0"/>
              </a:rPr>
              <a:t>objectComparer</a:t>
            </a:r>
            <a:r>
              <a:rPr lang="ru-RU" sz="1600" dirty="0" smtClean="0">
                <a:latin typeface="Consolas" pitchFamily="49" charset="0"/>
                <a:cs typeface="Consolas" pitchFamily="49" charset="0"/>
              </a:rPr>
              <a:t> = new ObjectComparer ();</a:t>
            </a:r>
          </a:p>
          <a:p>
            <a:r>
              <a:rPr lang="ru-RU" sz="1600" dirty="0" smtClean="0">
                <a:latin typeface="Consolas" pitchFamily="49" charset="0"/>
                <a:cs typeface="Consolas" pitchFamily="49" charset="0"/>
              </a:rPr>
              <a:t>IComparer&lt;object&gt; </a:t>
            </a:r>
            <a:r>
              <a:rPr lang="ru-RU" sz="1600" dirty="0" err="1" smtClean="0">
                <a:latin typeface="Consolas" pitchFamily="49" charset="0"/>
                <a:cs typeface="Consolas" pitchFamily="49" charset="0"/>
              </a:rPr>
              <a:t>objectComparator</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objectComparer</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int result = </a:t>
            </a:r>
            <a:r>
              <a:rPr lang="ru-RU" sz="1600" dirty="0" err="1" smtClean="0">
                <a:latin typeface="Consolas" pitchFamily="49" charset="0"/>
                <a:cs typeface="Consolas" pitchFamily="49" charset="0"/>
              </a:rPr>
              <a:t>objectComparator</a:t>
            </a:r>
            <a:r>
              <a:rPr lang="ru-RU" sz="1600" dirty="0" smtClean="0">
                <a:latin typeface="Consolas" pitchFamily="49" charset="0"/>
                <a:cs typeface="Consolas" pitchFamily="49" charset="0"/>
              </a:rPr>
              <a:t>(x, y);</a:t>
            </a:r>
          </a:p>
        </p:txBody>
      </p:sp>
      <p:sp>
        <p:nvSpPr>
          <p:cNvPr id="5" name="Flowchart: Document 4"/>
          <p:cNvSpPr/>
          <p:nvPr/>
        </p:nvSpPr>
        <p:spPr bwMode="auto">
          <a:xfrm>
            <a:off x="2766060" y="2286000"/>
            <a:ext cx="7040880" cy="914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IComparer&lt;String&gt; </a:t>
            </a:r>
            <a:r>
              <a:rPr lang="ru-RU" sz="1600" dirty="0" err="1" smtClean="0">
                <a:latin typeface="Consolas" pitchFamily="49" charset="0"/>
                <a:cs typeface="Consolas" pitchFamily="49" charset="0"/>
              </a:rPr>
              <a:t>stringComparator</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objectComparer</a:t>
            </a:r>
            <a:r>
              <a:rPr lang="ru-RU" sz="1600" dirty="0" smtClean="0">
                <a:latin typeface="Consolas" pitchFamily="49" charset="0"/>
                <a:cs typeface="Consolas" pitchFamily="49" charset="0"/>
              </a:rPr>
              <a:t>;</a:t>
            </a:r>
            <a:endParaRPr lang="ru-RU" sz="1600" dirty="0">
              <a:latin typeface="Consolas" pitchFamily="49" charset="0"/>
              <a:cs typeface="Consolas" pitchFamily="49" charset="0"/>
            </a:endParaRPr>
          </a:p>
        </p:txBody>
      </p:sp>
      <p:pic>
        <p:nvPicPr>
          <p:cNvPr id="6" name="Picture 7" descr="E:\Projects\ContentDev\MSL PNG Library\Validate_CheckMark.png"/>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rot="21390319">
            <a:off x="9233645" y="2451321"/>
            <a:ext cx="480266" cy="414338"/>
          </a:xfrm>
          <a:prstGeom prst="rect">
            <a:avLst/>
          </a:prstGeom>
          <a:noFill/>
          <a:ln w="9525">
            <a:noFill/>
            <a:miter lim="800000"/>
            <a:headEnd/>
            <a:tailEnd/>
          </a:ln>
        </p:spPr>
      </p:pic>
      <p:sp>
        <p:nvSpPr>
          <p:cNvPr id="8" name="Flowchart: Document 7"/>
          <p:cNvSpPr/>
          <p:nvPr/>
        </p:nvSpPr>
        <p:spPr bwMode="auto">
          <a:xfrm>
            <a:off x="375314" y="3111689"/>
            <a:ext cx="4191000" cy="1371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public interface IComparer&lt;in T&gt;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int Compare(T x, T y);</a:t>
            </a:r>
          </a:p>
          <a:p>
            <a:r>
              <a:rPr lang="ru-RU" sz="1600" dirty="0" smtClean="0">
                <a:latin typeface="Consolas" pitchFamily="49" charset="0"/>
                <a:cs typeface="Consolas" pitchFamily="49" charset="0"/>
              </a:rPr>
              <a:t>}</a:t>
            </a:r>
          </a:p>
        </p:txBody>
      </p:sp>
      <p:sp>
        <p:nvSpPr>
          <p:cNvPr id="9" name="Rounded Rectangle 8"/>
          <p:cNvSpPr/>
          <p:nvPr/>
        </p:nvSpPr>
        <p:spPr bwMode="auto">
          <a:xfrm>
            <a:off x="4191000" y="3505200"/>
            <a:ext cx="5615940" cy="1219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Ключевое слово in сообщает компилятору С#, что в качестве параметра типа методов можно передавать тип T или любой тип, производный от T</a:t>
            </a:r>
          </a:p>
        </p:txBody>
      </p:sp>
      <p:pic>
        <p:nvPicPr>
          <p:cNvPr id="11" name="Picture 10" descr="arrow03"/>
          <p:cNvPicPr>
            <a:picLocks noChangeAspect="1" noChangeArrowheads="1"/>
          </p:cNvPicPr>
          <p:nvPr/>
        </p:nvPicPr>
        <p:blipFill>
          <a:blip r:embed="rId3" cstate="print">
            <a:duotone>
              <a:schemeClr val="accent5">
                <a:shade val="45000"/>
                <a:satMod val="135000"/>
              </a:schemeClr>
              <a:prstClr val="white"/>
            </a:duotone>
            <a:lum/>
          </a:blip>
          <a:srcRect/>
          <a:stretch>
            <a:fillRect/>
          </a:stretch>
        </p:blipFill>
        <p:spPr bwMode="auto">
          <a:xfrm rot="12301383">
            <a:off x="4339956" y="3382644"/>
            <a:ext cx="1462310" cy="217266"/>
          </a:xfrm>
          <a:prstGeom prst="rect">
            <a:avLst/>
          </a:prstGeom>
          <a:noFill/>
          <a:ln w="9525">
            <a:noFill/>
            <a:miter lim="800000"/>
            <a:headEnd/>
            <a:tailEnd/>
          </a:ln>
        </p:spPr>
      </p:pic>
      <p:sp>
        <p:nvSpPr>
          <p:cNvPr id="12" name="Rounded Rectangle 11"/>
          <p:cNvSpPr/>
          <p:nvPr/>
        </p:nvSpPr>
        <p:spPr bwMode="auto">
          <a:xfrm>
            <a:off x="255214" y="4876800"/>
            <a:ext cx="9551726" cy="5334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Нельзя использовать тип T в качестве возвращаемого типа любых методов</a:t>
            </a:r>
          </a:p>
        </p:txBody>
      </p:sp>
      <p:sp>
        <p:nvSpPr>
          <p:cNvPr id="13" name="Rounded Rectangle 12"/>
          <p:cNvSpPr/>
          <p:nvPr/>
        </p:nvSpPr>
        <p:spPr bwMode="auto">
          <a:xfrm>
            <a:off x="255214" y="5486400"/>
            <a:ext cx="9551726" cy="9906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Если тип A предоставляет некоторые операции, свойства или поля, и, если тип B является производным от типа A, он должен поддерживать те же операции (которые могут вести себя иначе, если они были переопределены), свойства и поля</a:t>
            </a:r>
          </a:p>
        </p:txBody>
      </p:sp>
    </p:spTree>
    <p:extLst>
      <p:ext uri="{BB962C8B-B14F-4D97-AF65-F5344CB8AC3E}">
        <p14:creationId xmlns:p14="http://schemas.microsoft.com/office/powerpoint/2010/main" val="27512350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и реализация контравариантного интерфейса</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80112"/>
            <a:ext cx="7086600" cy="60517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2304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Определение и реализация контравариантного интерфейса</a:t>
            </a:r>
            <a:endParaRPr lang="ru-RU" dirty="0"/>
          </a:p>
        </p:txBody>
      </p:sp>
      <p:grpSp>
        <p:nvGrpSpPr>
          <p:cNvPr id="7" name="Group 6"/>
          <p:cNvGrpSpPr/>
          <p:nvPr/>
        </p:nvGrpSpPr>
        <p:grpSpPr>
          <a:xfrm>
            <a:off x="838200" y="1066800"/>
            <a:ext cx="8465820" cy="4572000"/>
            <a:chOff x="685800" y="914400"/>
            <a:chExt cx="7696200" cy="4572000"/>
          </a:xfrm>
        </p:grpSpPr>
        <p:sp>
          <p:nvSpPr>
            <p:cNvPr id="4" name="Rounded Rectangle 3"/>
            <p:cNvSpPr/>
            <p:nvPr/>
          </p:nvSpPr>
          <p:spPr bwMode="auto">
            <a:xfrm>
              <a:off x="685800" y="914400"/>
              <a:ext cx="7696200" cy="4572000"/>
            </a:xfrm>
            <a:prstGeom prst="roundRect">
              <a:avLst/>
            </a:prstGeom>
            <a:solidFill>
              <a:srgbClr val="F0F7FA"/>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ru-RU" b="1" smtClean="0"/>
                <a:t>Подводя итоги ковариации и контрвариации</a:t>
              </a:r>
            </a:p>
            <a:p>
              <a:endParaRPr lang="ru-RU" b="1" smtClean="0"/>
            </a:p>
            <a:p>
              <a:endParaRPr lang="ru-RU" b="1" smtClean="0"/>
            </a:p>
            <a:p>
              <a:endParaRPr lang="ru-RU" b="1" smtClean="0"/>
            </a:p>
            <a:p>
              <a:endParaRPr lang="ru-RU" b="1" smtClean="0"/>
            </a:p>
            <a:p>
              <a:endParaRPr lang="ru-RU" b="1" smtClean="0"/>
            </a:p>
            <a:p>
              <a:endParaRPr lang="ru-RU" b="1" smtClean="0"/>
            </a:p>
            <a:p>
              <a:endParaRPr lang="ru-RU" smtClean="0"/>
            </a:p>
            <a:p>
              <a:pPr algn="ctr">
                <a:spcAft>
                  <a:spcPts val="1000"/>
                </a:spcAft>
              </a:pPr>
              <a:endParaRPr lang="ru-RU" smtClean="0"/>
            </a:p>
          </p:txBody>
        </p:sp>
        <p:sp>
          <p:nvSpPr>
            <p:cNvPr id="5" name="Rounded Rectangle 4"/>
            <p:cNvSpPr/>
            <p:nvPr/>
          </p:nvSpPr>
          <p:spPr bwMode="auto">
            <a:xfrm>
              <a:off x="914400" y="1600200"/>
              <a:ext cx="7239000"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i="1" dirty="0" smtClean="0"/>
                <a:t>Ковариантность</a:t>
              </a:r>
              <a:r>
                <a:rPr lang="ru-RU" dirty="0" smtClean="0"/>
                <a:t>. Если методы в обобщенном интерфейсе могут возвращать строки, они также могут возвращать объекты. (Все строки являются объектами)</a:t>
              </a:r>
            </a:p>
          </p:txBody>
        </p:sp>
        <p:sp>
          <p:nvSpPr>
            <p:cNvPr id="6" name="Rounded Rectangle 5"/>
            <p:cNvSpPr/>
            <p:nvPr/>
          </p:nvSpPr>
          <p:spPr bwMode="auto">
            <a:xfrm>
              <a:off x="914400" y="3200400"/>
              <a:ext cx="7239000" cy="1905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i="1" dirty="0" err="1" smtClean="0"/>
                <a:t>Контрвариантность</a:t>
              </a:r>
              <a:r>
                <a:rPr lang="ru-RU" dirty="0" smtClean="0"/>
                <a:t>. Если методы в обобщенном интерфейсе могут принимать параметры object, они могут принимать параметры string. (Если можно выполнять операции с использованием объекта, значит можно выполнять ту же операцию с использованием строки, потому что все строки являются объектами.)</a:t>
              </a:r>
            </a:p>
          </p:txBody>
        </p:sp>
      </p:grpSp>
    </p:spTree>
    <p:extLst>
      <p:ext uri="{BB962C8B-B14F-4D97-AF65-F5344CB8AC3E}">
        <p14:creationId xmlns:p14="http://schemas.microsoft.com/office/powerpoint/2010/main" val="1935488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Коллекции</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010" y="1041778"/>
            <a:ext cx="9386590" cy="2844421"/>
          </a:xfrm>
          <a:prstGeom prst="rect">
            <a:avLst/>
          </a:prstGeom>
          <a:noFill/>
          <a:ln w="9525">
            <a:solidFill>
              <a:srgbClr val="1F497D"/>
            </a:solidFill>
            <a:miter lim="800000"/>
            <a:headEnd/>
            <a:tailEnd/>
          </a:ln>
          <a:extLst>
            <a:ext uri="{909E8E84-426E-40dd-AFC4-6F175D3DCCD1}">
              <a14:hiddenFill xmlns="" xmlns:a14="http://schemas.microsoft.com/office/drawing/2010/main">
                <a:solidFill>
                  <a:schemeClr val="accent1"/>
                </a:solidFill>
              </a14:hiddenFill>
            </a:ext>
          </a:extLst>
        </p:spPr>
      </p:pic>
      <p:sp>
        <p:nvSpPr>
          <p:cNvPr id="5" name="Скругленный прямоугольник 4"/>
          <p:cNvSpPr/>
          <p:nvPr/>
        </p:nvSpPr>
        <p:spPr bwMode="auto">
          <a:xfrm>
            <a:off x="304800" y="4495800"/>
            <a:ext cx="9448800" cy="1333501"/>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5750" indent="-285750">
              <a:spcAft>
                <a:spcPts val="1000"/>
              </a:spcAft>
              <a:buFont typeface="Arial" pitchFamily="34" charset="0"/>
              <a:buChar char="•"/>
            </a:pPr>
            <a:r>
              <a:rPr lang="ru-RU" dirty="0" smtClean="0"/>
              <a:t>Интерфейсы, которые определяют стандартные протоколы коллекций</a:t>
            </a:r>
            <a:endParaRPr lang="en-US" dirty="0"/>
          </a:p>
          <a:p>
            <a:pPr marL="285750" indent="-285750">
              <a:spcAft>
                <a:spcPts val="1000"/>
              </a:spcAft>
              <a:buFont typeface="Arial" pitchFamily="34" charset="0"/>
              <a:buChar char="•"/>
            </a:pPr>
            <a:r>
              <a:rPr lang="ru-RU" dirty="0" smtClean="0"/>
              <a:t>Готовые к использованию классы коллекций (списки, словари и т.д.)</a:t>
            </a:r>
            <a:endParaRPr lang="en-US" dirty="0"/>
          </a:p>
          <a:p>
            <a:pPr marL="285750" indent="-285750">
              <a:spcAft>
                <a:spcPts val="1000"/>
              </a:spcAft>
              <a:buFont typeface="Arial" pitchFamily="34" charset="0"/>
              <a:buChar char="•"/>
            </a:pPr>
            <a:r>
              <a:rPr lang="ru-RU" dirty="0" smtClean="0"/>
              <a:t>Базовые классы для написания коллекций, специфичных для приложений</a:t>
            </a:r>
          </a:p>
        </p:txBody>
      </p:sp>
    </p:spTree>
    <p:extLst>
      <p:ext uri="{BB962C8B-B14F-4D97-AF65-F5344CB8AC3E}">
        <p14:creationId xmlns:p14="http://schemas.microsoft.com/office/powerpoint/2010/main" val="14231208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Обобщенные интерфейсы коллекций .NET </a:t>
            </a:r>
            <a:r>
              <a:rPr lang="ru-RU" dirty="0" err="1"/>
              <a:t>Framework</a:t>
            </a:r>
            <a:endParaRPr lang="ru-RU"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29" y="1142999"/>
            <a:ext cx="9330692" cy="472440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33740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 проектирования «Итератор»</a:t>
            </a:r>
          </a:p>
        </p:txBody>
      </p:sp>
      <p:sp>
        <p:nvSpPr>
          <p:cNvPr id="4" name="Скругленный прямоугольник 3"/>
          <p:cNvSpPr/>
          <p:nvPr/>
        </p:nvSpPr>
        <p:spPr bwMode="auto">
          <a:xfrm>
            <a:off x="335280" y="762000"/>
            <a:ext cx="947166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Шаблон (поведенческий)  </a:t>
            </a:r>
            <a:r>
              <a:rPr lang="ru-RU" dirty="0"/>
              <a:t>проектирования «Итератор» предназначен для последовательного доступа ко всем элементам коллекции (агрегата), не раскрывая ее внутренней структуры</a:t>
            </a:r>
            <a:endParaRPr lang="ru-RU" dirty="0" smtClean="0"/>
          </a:p>
        </p:txBody>
      </p:sp>
      <p:sp>
        <p:nvSpPr>
          <p:cNvPr id="5" name="Скругленный прямоугольник 4"/>
          <p:cNvSpPr/>
          <p:nvPr/>
        </p:nvSpPr>
        <p:spPr bwMode="auto">
          <a:xfrm>
            <a:off x="335280" y="1752600"/>
            <a:ext cx="9471660" cy="1600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a:t>Данный шаблон применяется, если необходимо:</a:t>
            </a:r>
          </a:p>
          <a:p>
            <a:pPr marL="285750" indent="-285750" algn="just">
              <a:spcAft>
                <a:spcPts val="1000"/>
              </a:spcAft>
              <a:buFont typeface="Wingdings" pitchFamily="2" charset="2"/>
              <a:buChar char="ü"/>
            </a:pPr>
            <a:r>
              <a:rPr lang="ru-RU" dirty="0" smtClean="0"/>
              <a:t>обеспечить </a:t>
            </a:r>
            <a:r>
              <a:rPr lang="ru-RU" dirty="0"/>
              <a:t>доступ к содержимому объекта без раскрытия его </a:t>
            </a:r>
            <a:r>
              <a:rPr lang="ru-RU" dirty="0" smtClean="0"/>
              <a:t>реализации</a:t>
            </a:r>
            <a:endParaRPr lang="ru-RU" dirty="0"/>
          </a:p>
          <a:p>
            <a:pPr marL="285750" indent="-285750" algn="just">
              <a:spcAft>
                <a:spcPts val="1000"/>
              </a:spcAft>
              <a:buFont typeface="Wingdings" pitchFamily="2" charset="2"/>
              <a:buChar char="ü"/>
            </a:pPr>
            <a:r>
              <a:rPr lang="ru-RU" dirty="0"/>
              <a:t>(или) предоставить нескольких способов обхода </a:t>
            </a:r>
            <a:r>
              <a:rPr lang="ru-RU" dirty="0" smtClean="0"/>
              <a:t>коллекции</a:t>
            </a:r>
            <a:endParaRPr lang="ru-RU" dirty="0"/>
          </a:p>
          <a:p>
            <a:pPr marL="285750" indent="-285750" algn="just">
              <a:spcAft>
                <a:spcPts val="1000"/>
              </a:spcAft>
              <a:buFont typeface="Wingdings" pitchFamily="2" charset="2"/>
              <a:buChar char="ü"/>
            </a:pPr>
            <a:r>
              <a:rPr lang="ru-RU" dirty="0"/>
              <a:t>(или) реализовать единый интерфейс обхода различных </a:t>
            </a:r>
            <a:r>
              <a:rPr lang="ru-RU" dirty="0" smtClean="0"/>
              <a:t>коллекций</a:t>
            </a:r>
          </a:p>
        </p:txBody>
      </p:sp>
      <p:sp>
        <p:nvSpPr>
          <p:cNvPr id="6" name="Скругленный прямоугольник 5"/>
          <p:cNvSpPr/>
          <p:nvPr/>
        </p:nvSpPr>
        <p:spPr bwMode="auto">
          <a:xfrm>
            <a:off x="335280" y="3505200"/>
            <a:ext cx="9471660" cy="1600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a:t>Многие языки высокого уровня (C#, C++, F#, PHP) имеют собственную на поддержку </a:t>
            </a:r>
            <a:r>
              <a:rPr lang="ru-RU" dirty="0" smtClean="0"/>
              <a:t>итераторов, но </a:t>
            </a:r>
            <a:r>
              <a:rPr lang="ru-RU" dirty="0"/>
              <a:t>если стандартных возможностей не достаточно или нужна своя логика обхода элементов, то возможно реализовать данный шаблон </a:t>
            </a:r>
            <a:r>
              <a:rPr lang="ru-RU" dirty="0" smtClean="0"/>
              <a:t>самостоятельно (реализация </a:t>
            </a:r>
            <a:r>
              <a:rPr lang="ru-RU" dirty="0"/>
              <a:t>потребуется и для пользовательских типов </a:t>
            </a:r>
            <a:r>
              <a:rPr lang="ru-RU" dirty="0" smtClean="0"/>
              <a:t>коллекций)</a:t>
            </a:r>
          </a:p>
        </p:txBody>
      </p:sp>
    </p:spTree>
    <p:extLst>
      <p:ext uri="{BB962C8B-B14F-4D97-AF65-F5344CB8AC3E}">
        <p14:creationId xmlns:p14="http://schemas.microsoft.com/office/powerpoint/2010/main" val="2459657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Почему необходимы обобщения</a:t>
            </a:r>
          </a:p>
        </p:txBody>
      </p:sp>
      <p:sp>
        <p:nvSpPr>
          <p:cNvPr id="4" name="Rounded Rectangle 3"/>
          <p:cNvSpPr/>
          <p:nvPr/>
        </p:nvSpPr>
        <p:spPr bwMode="auto">
          <a:xfrm>
            <a:off x="304800" y="762000"/>
            <a:ext cx="9502140" cy="7620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Обобщенные</a:t>
            </a:r>
            <a:r>
              <a:rPr lang="en-US" dirty="0" smtClean="0"/>
              <a:t> </a:t>
            </a:r>
            <a:r>
              <a:rPr lang="ru-RU" dirty="0" smtClean="0"/>
              <a:t>классы и методы позволяют писать по-настоящему </a:t>
            </a:r>
            <a:r>
              <a:rPr lang="ru-RU" b="1" dirty="0" smtClean="0"/>
              <a:t>обобщенный</a:t>
            </a:r>
            <a:r>
              <a:rPr lang="ru-RU" dirty="0" smtClean="0"/>
              <a:t> код </a:t>
            </a:r>
            <a:r>
              <a:rPr lang="ru-RU" dirty="0"/>
              <a:t>б</a:t>
            </a:r>
            <a:r>
              <a:rPr lang="ru-RU" dirty="0" smtClean="0"/>
              <a:t>ез применения </a:t>
            </a:r>
            <a:r>
              <a:rPr lang="en-US" dirty="0" smtClean="0"/>
              <a:t>object</a:t>
            </a:r>
            <a:r>
              <a:rPr lang="ru-RU" dirty="0"/>
              <a:t> </a:t>
            </a:r>
            <a:r>
              <a:rPr lang="ru-RU" dirty="0" smtClean="0"/>
              <a:t>с одной стороны и без специализации типа – с другой</a:t>
            </a:r>
          </a:p>
        </p:txBody>
      </p:sp>
      <p:sp>
        <p:nvSpPr>
          <p:cNvPr id="7" name="Flowchart: Document 6"/>
          <p:cNvSpPr/>
          <p:nvPr/>
        </p:nvSpPr>
        <p:spPr bwMode="auto">
          <a:xfrm>
            <a:off x="6629400" y="1676400"/>
            <a:ext cx="3185160" cy="762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1000"/>
              </a:spcAft>
            </a:pPr>
            <a:r>
              <a:rPr lang="ru-RU" b="1" dirty="0" err="1" smtClean="0">
                <a:latin typeface="Consolas" pitchFamily="49" charset="0"/>
                <a:cs typeface="Consolas" pitchFamily="49" charset="0"/>
              </a:rPr>
              <a:t>public</a:t>
            </a:r>
            <a:r>
              <a:rPr lang="ru-RU" b="1" dirty="0" smtClean="0">
                <a:latin typeface="Consolas" pitchFamily="49" charset="0"/>
                <a:cs typeface="Consolas" pitchFamily="49" charset="0"/>
              </a:rPr>
              <a:t> </a:t>
            </a:r>
            <a:r>
              <a:rPr lang="ru-RU" b="1" dirty="0" err="1" smtClean="0">
                <a:latin typeface="Consolas" pitchFamily="49" charset="0"/>
                <a:cs typeface="Consolas" pitchFamily="49" charset="0"/>
              </a:rPr>
              <a:t>class</a:t>
            </a:r>
            <a:r>
              <a:rPr lang="ru-RU" b="1" dirty="0" smtClean="0">
                <a:latin typeface="Consolas" pitchFamily="49" charset="0"/>
                <a:cs typeface="Consolas" pitchFamily="49" charset="0"/>
              </a:rPr>
              <a:t> </a:t>
            </a:r>
            <a:r>
              <a:rPr lang="ru-RU" b="1" dirty="0" err="1" smtClean="0">
                <a:latin typeface="Consolas" pitchFamily="49" charset="0"/>
                <a:cs typeface="Consolas" pitchFamily="49" charset="0"/>
              </a:rPr>
              <a:t>List</a:t>
            </a:r>
            <a:r>
              <a:rPr lang="ru-RU" b="1" dirty="0" smtClean="0">
                <a:latin typeface="Consolas" pitchFamily="49" charset="0"/>
                <a:cs typeface="Consolas" pitchFamily="49" charset="0"/>
              </a:rPr>
              <a:t>&lt;T&gt;</a:t>
            </a:r>
          </a:p>
        </p:txBody>
      </p:sp>
      <p:sp>
        <p:nvSpPr>
          <p:cNvPr id="8" name="Rounded Rectangle 7"/>
          <p:cNvSpPr/>
          <p:nvPr/>
        </p:nvSpPr>
        <p:spPr bwMode="auto">
          <a:xfrm>
            <a:off x="6096000" y="2438400"/>
            <a:ext cx="3779229" cy="1600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При создании экземпляра объекта на основе универсального типа необходимо указать тип для замены параметра типа</a:t>
            </a:r>
          </a:p>
        </p:txBody>
      </p:sp>
      <p:sp>
        <p:nvSpPr>
          <p:cNvPr id="9" name="Flowchart: Document 8"/>
          <p:cNvSpPr/>
          <p:nvPr/>
        </p:nvSpPr>
        <p:spPr bwMode="auto">
          <a:xfrm>
            <a:off x="304800" y="1752600"/>
            <a:ext cx="5624697" cy="2223447"/>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List&lt;int&gt; ages = new List&lt;int&gt;();</a:t>
            </a:r>
          </a:p>
          <a:p>
            <a:r>
              <a:rPr lang="ru-RU" sz="1600" dirty="0" err="1" smtClean="0">
                <a:latin typeface="Consolas" pitchFamily="49" charset="0"/>
                <a:cs typeface="Consolas" pitchFamily="49" charset="0"/>
              </a:rPr>
              <a:t>ages.Add</a:t>
            </a:r>
            <a:r>
              <a:rPr lang="ru-RU" sz="1600" dirty="0" smtClean="0">
                <a:latin typeface="Consolas" pitchFamily="49" charset="0"/>
                <a:cs typeface="Consolas" pitchFamily="49" charset="0"/>
              </a:rPr>
              <a:t>(10);</a:t>
            </a:r>
          </a:p>
          <a:p>
            <a:r>
              <a:rPr lang="ru-RU" sz="1600" dirty="0" err="1" smtClean="0">
                <a:latin typeface="Consolas" pitchFamily="49" charset="0"/>
                <a:cs typeface="Consolas" pitchFamily="49" charset="0"/>
              </a:rPr>
              <a:t>ages.Add</a:t>
            </a:r>
            <a:r>
              <a:rPr lang="ru-RU" sz="1600" dirty="0" smtClean="0">
                <a:latin typeface="Consolas" pitchFamily="49" charset="0"/>
                <a:cs typeface="Consolas" pitchFamily="49" charset="0"/>
              </a:rPr>
              <a:t>(25);</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int data = ages[0]; </a:t>
            </a:r>
          </a:p>
          <a:p>
            <a:r>
              <a:rPr lang="ru-RU" sz="1600" dirty="0" smtClean="0">
                <a:latin typeface="Consolas" pitchFamily="49" charset="0"/>
                <a:cs typeface="Consolas" pitchFamily="49" charset="0"/>
              </a:rPr>
              <a:t>...</a:t>
            </a:r>
          </a:p>
          <a:p>
            <a:r>
              <a:rPr lang="ru-RU" sz="1600" dirty="0" err="1" smtClean="0">
                <a:latin typeface="Consolas" pitchFamily="49" charset="0"/>
                <a:cs typeface="Consolas" pitchFamily="49" charset="0"/>
              </a:rPr>
              <a:t>ages.Add</a:t>
            </a:r>
            <a:r>
              <a:rPr lang="ru-RU" sz="1600" dirty="0" smtClean="0">
                <a:latin typeface="Consolas" pitchFamily="49" charset="0"/>
                <a:cs typeface="Consolas" pitchFamily="49" charset="0"/>
              </a:rPr>
              <a:t>("Data");</a:t>
            </a:r>
            <a:endParaRPr lang="ru-RU" sz="1600" dirty="0">
              <a:latin typeface="Consolas" pitchFamily="49" charset="0"/>
              <a:cs typeface="Consolas" pitchFamily="49" charset="0"/>
            </a:endParaRPr>
          </a:p>
        </p:txBody>
      </p:sp>
      <p:pic>
        <p:nvPicPr>
          <p:cNvPr id="10" name="Picture 9"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8332314" flipV="1">
            <a:off x="724851" y="3649094"/>
            <a:ext cx="1100353" cy="531552"/>
          </a:xfrm>
          <a:prstGeom prst="rect">
            <a:avLst/>
          </a:prstGeom>
          <a:noFill/>
          <a:ln w="9525">
            <a:noFill/>
            <a:miter lim="800000"/>
            <a:headEnd/>
            <a:tailEnd/>
          </a:ln>
        </p:spPr>
      </p:pic>
      <p:sp>
        <p:nvSpPr>
          <p:cNvPr id="13" name="Rounded Rectangle 12"/>
          <p:cNvSpPr/>
          <p:nvPr/>
        </p:nvSpPr>
        <p:spPr bwMode="auto">
          <a:xfrm>
            <a:off x="2057400" y="3657600"/>
            <a:ext cx="416814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Извлечь данные из коллекции можно без использования приведения типа</a:t>
            </a:r>
          </a:p>
        </p:txBody>
      </p:sp>
      <p:pic>
        <p:nvPicPr>
          <p:cNvPr id="14" name="Picture 13"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1450932">
            <a:off x="1828623" y="3262680"/>
            <a:ext cx="3935877" cy="371857"/>
          </a:xfrm>
          <a:prstGeom prst="rect">
            <a:avLst/>
          </a:prstGeom>
          <a:noFill/>
          <a:ln w="9525">
            <a:noFill/>
            <a:miter lim="800000"/>
            <a:headEnd/>
            <a:tailEnd/>
          </a:ln>
        </p:spPr>
      </p:pic>
      <p:sp>
        <p:nvSpPr>
          <p:cNvPr id="11" name="Explosion 1 10"/>
          <p:cNvSpPr/>
          <p:nvPr/>
        </p:nvSpPr>
        <p:spPr bwMode="auto">
          <a:xfrm>
            <a:off x="381000" y="4267200"/>
            <a:ext cx="2095500" cy="1371600"/>
          </a:xfrm>
          <a:prstGeom prst="irregularSeal1">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dirty="0" smtClean="0"/>
              <a:t>CTE</a:t>
            </a:r>
          </a:p>
        </p:txBody>
      </p:sp>
      <p:pic>
        <p:nvPicPr>
          <p:cNvPr id="15" name="Picture 14"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1450932">
            <a:off x="3266267" y="2285908"/>
            <a:ext cx="4073798" cy="277043"/>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6324600" y="4267200"/>
            <a:ext cx="3429000" cy="2007220"/>
          </a:xfrm>
          <a:prstGeom prst="rect">
            <a:avLst/>
          </a:prstGeom>
        </p:spPr>
      </p:pic>
    </p:spTree>
    <p:extLst>
      <p:ext uri="{BB962C8B-B14F-4D97-AF65-F5344CB8AC3E}">
        <p14:creationId xmlns:p14="http://schemas.microsoft.com/office/powerpoint/2010/main" val="2933092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 проектирования «Итератор»</a:t>
            </a:r>
          </a:p>
        </p:txBody>
      </p:sp>
      <p:sp>
        <p:nvSpPr>
          <p:cNvPr id="4" name="Скругленный прямоугольник 3"/>
          <p:cNvSpPr/>
          <p:nvPr/>
        </p:nvSpPr>
        <p:spPr bwMode="auto">
          <a:xfrm>
            <a:off x="304800" y="838200"/>
            <a:ext cx="9502140"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В </a:t>
            </a:r>
            <a:r>
              <a:rPr lang="ru-RU" dirty="0"/>
              <a:t>качестве основного инструмента реализации паттерна проектирования «Однонаправленный итератор» используются интерфейсы IEnumerable </a:t>
            </a:r>
            <a:r>
              <a:rPr lang="ru-RU" dirty="0" smtClean="0"/>
              <a:t>(System.Collections</a:t>
            </a:r>
            <a:r>
              <a:rPr lang="ru-RU" dirty="0"/>
              <a:t>) и обобщенная версия </a:t>
            </a:r>
            <a:r>
              <a:rPr lang="ru-RU" dirty="0" smtClean="0"/>
              <a:t>интерфейса </a:t>
            </a:r>
            <a:r>
              <a:rPr lang="ru-RU" dirty="0"/>
              <a:t>IEnumerable&lt;T&gt; </a:t>
            </a:r>
            <a:r>
              <a:rPr lang="ru-RU" dirty="0" smtClean="0"/>
              <a:t>(System.Collections.Generics)</a:t>
            </a:r>
          </a:p>
        </p:txBody>
      </p:sp>
      <p:sp>
        <p:nvSpPr>
          <p:cNvPr id="5" name="Скругленный прямоугольник 4"/>
          <p:cNvSpPr/>
          <p:nvPr/>
        </p:nvSpPr>
        <p:spPr bwMode="auto">
          <a:xfrm>
            <a:off x="304800" y="2286000"/>
            <a:ext cx="9525000" cy="1981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Во второй </a:t>
            </a:r>
            <a:r>
              <a:rPr lang="ru-RU" dirty="0"/>
              <a:t>версии в языке программирования C# появилась новая возможность языка, под названием «итератор</a:t>
            </a:r>
            <a:r>
              <a:rPr lang="ru-RU" dirty="0" smtClean="0"/>
              <a:t>», которая </a:t>
            </a:r>
            <a:r>
              <a:rPr lang="ru-RU" dirty="0"/>
              <a:t>реализуется в языке программирования C# с помощью блока </a:t>
            </a:r>
            <a:r>
              <a:rPr lang="ru-RU" dirty="0" smtClean="0"/>
              <a:t>итератора </a:t>
            </a:r>
            <a:r>
              <a:rPr lang="ru-RU" dirty="0"/>
              <a:t>(</a:t>
            </a:r>
            <a:r>
              <a:rPr lang="ru-RU" dirty="0" err="1"/>
              <a:t>Iterator</a:t>
            </a:r>
            <a:r>
              <a:rPr lang="ru-RU" dirty="0"/>
              <a:t> </a:t>
            </a:r>
            <a:r>
              <a:rPr lang="ru-RU" dirty="0" err="1"/>
              <a:t>Block</a:t>
            </a:r>
            <a:r>
              <a:rPr lang="ru-RU" dirty="0"/>
              <a:t>), однако на самом деле эта возможность может быть использована как для реализации паттерна проектирования «Итератор», так и паттерна проектирования «Генератор». </a:t>
            </a:r>
            <a:endParaRPr lang="ru-RU" dirty="0" smtClean="0"/>
          </a:p>
        </p:txBody>
      </p:sp>
    </p:spTree>
    <p:extLst>
      <p:ext uri="{BB962C8B-B14F-4D97-AF65-F5344CB8AC3E}">
        <p14:creationId xmlns:p14="http://schemas.microsoft.com/office/powerpoint/2010/main" val="38426912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Что</a:t>
            </a:r>
            <a:r>
              <a:rPr lang="en-US" dirty="0"/>
              <a:t> </a:t>
            </a:r>
            <a:r>
              <a:rPr lang="en-US" dirty="0" err="1"/>
              <a:t>такое</a:t>
            </a:r>
            <a:r>
              <a:rPr lang="en-US" dirty="0"/>
              <a:t> </a:t>
            </a:r>
            <a:r>
              <a:rPr lang="ru-RU" dirty="0" smtClean="0"/>
              <a:t>итератор</a:t>
            </a:r>
            <a:r>
              <a:rPr lang="en-US" dirty="0" smtClean="0"/>
              <a:t>?</a:t>
            </a:r>
            <a:endParaRPr lang="ru-RU" dirty="0"/>
          </a:p>
        </p:txBody>
      </p:sp>
      <p:sp>
        <p:nvSpPr>
          <p:cNvPr id="4" name="Скругленный прямоугольник 3"/>
          <p:cNvSpPr/>
          <p:nvPr/>
        </p:nvSpPr>
        <p:spPr bwMode="auto">
          <a:xfrm>
            <a:off x="335280" y="762000"/>
            <a:ext cx="9471660" cy="2438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Реализация интерфейса </a:t>
            </a:r>
            <a:r>
              <a:rPr lang="en-US" dirty="0" err="1" smtClean="0"/>
              <a:t>IEnumerable</a:t>
            </a:r>
            <a:r>
              <a:rPr lang="en-US" dirty="0" smtClean="0"/>
              <a:t> </a:t>
            </a:r>
            <a:r>
              <a:rPr lang="ru-RU" dirty="0" smtClean="0"/>
              <a:t>и </a:t>
            </a:r>
            <a:r>
              <a:rPr lang="en-US" dirty="0" err="1"/>
              <a:t>IEnumerable</a:t>
            </a:r>
            <a:r>
              <a:rPr lang="en-US" dirty="0"/>
              <a:t> </a:t>
            </a:r>
            <a:r>
              <a:rPr lang="en-US" dirty="0" smtClean="0"/>
              <a:t>&lt;T&gt;</a:t>
            </a:r>
            <a:r>
              <a:rPr lang="ru-RU" dirty="0" smtClean="0"/>
              <a:t> </a:t>
            </a:r>
            <a:r>
              <a:rPr lang="en-US" dirty="0" smtClean="0"/>
              <a:t> </a:t>
            </a:r>
            <a:r>
              <a:rPr lang="ru-RU" dirty="0" smtClean="0"/>
              <a:t>может понадобится</a:t>
            </a:r>
          </a:p>
          <a:p>
            <a:pPr marL="285750" indent="-285750" algn="just">
              <a:spcAft>
                <a:spcPts val="1000"/>
              </a:spcAft>
              <a:buFont typeface="Arial" pitchFamily="34" charset="0"/>
              <a:buChar char="•"/>
            </a:pPr>
            <a:r>
              <a:rPr lang="ru-RU" dirty="0" smtClean="0"/>
              <a:t>для поддержки оператора </a:t>
            </a:r>
            <a:r>
              <a:rPr lang="en-US" dirty="0" err="1" smtClean="0"/>
              <a:t>foreach</a:t>
            </a:r>
            <a:endParaRPr lang="en-US" dirty="0" smtClean="0"/>
          </a:p>
          <a:p>
            <a:pPr marL="285750" indent="-285750" algn="just">
              <a:spcAft>
                <a:spcPts val="1000"/>
              </a:spcAft>
              <a:buFont typeface="Arial" pitchFamily="34" charset="0"/>
              <a:buChar char="•"/>
            </a:pPr>
            <a:r>
              <a:rPr lang="ru-RU" dirty="0" smtClean="0"/>
              <a:t>для взаимодействия со всем, что ожидает стандартной коллекции</a:t>
            </a:r>
          </a:p>
          <a:p>
            <a:pPr marL="285750" indent="-285750" algn="just">
              <a:spcAft>
                <a:spcPts val="1000"/>
              </a:spcAft>
              <a:buFont typeface="Arial" pitchFamily="34" charset="0"/>
              <a:buChar char="•"/>
            </a:pPr>
            <a:r>
              <a:rPr lang="ru-RU" dirty="0" smtClean="0"/>
              <a:t>для удовлетворения требований боле развитого интерфейса пользовательской коллекции</a:t>
            </a:r>
          </a:p>
          <a:p>
            <a:pPr marL="285750" indent="-285750" algn="just">
              <a:spcAft>
                <a:spcPts val="1000"/>
              </a:spcAft>
              <a:buFont typeface="Arial" pitchFamily="34" charset="0"/>
              <a:buChar char="•"/>
            </a:pPr>
            <a:r>
              <a:rPr lang="ru-RU" dirty="0" smtClean="0"/>
              <a:t>для поддержки инициализаторов коллекций</a:t>
            </a:r>
          </a:p>
        </p:txBody>
      </p:sp>
      <p:sp>
        <p:nvSpPr>
          <p:cNvPr id="5" name="Скругленный прямоугольник 4"/>
          <p:cNvSpPr/>
          <p:nvPr/>
        </p:nvSpPr>
        <p:spPr bwMode="auto">
          <a:xfrm>
            <a:off x="311510" y="3429000"/>
            <a:ext cx="9471660" cy="2438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Для реализации </a:t>
            </a:r>
            <a:r>
              <a:rPr lang="ru-RU" dirty="0"/>
              <a:t>интерфейса </a:t>
            </a:r>
            <a:r>
              <a:rPr lang="en-US" dirty="0" err="1" smtClean="0"/>
              <a:t>IEnumerable</a:t>
            </a:r>
            <a:r>
              <a:rPr lang="en-US" dirty="0" smtClean="0"/>
              <a:t>/</a:t>
            </a:r>
            <a:r>
              <a:rPr lang="en-US" dirty="0" err="1" smtClean="0"/>
              <a:t>IEnumerable</a:t>
            </a:r>
            <a:r>
              <a:rPr lang="en-US" dirty="0" smtClean="0"/>
              <a:t>&lt;T</a:t>
            </a:r>
            <a:r>
              <a:rPr lang="en-US" dirty="0"/>
              <a:t>&gt;</a:t>
            </a:r>
            <a:r>
              <a:rPr lang="ru-RU" dirty="0"/>
              <a:t> </a:t>
            </a:r>
            <a:r>
              <a:rPr lang="ru-RU" dirty="0" smtClean="0"/>
              <a:t> потребуется предоставить </a:t>
            </a:r>
            <a:r>
              <a:rPr lang="ru-RU" dirty="0" err="1" smtClean="0"/>
              <a:t>перечислитель</a:t>
            </a:r>
            <a:r>
              <a:rPr lang="ru-RU" dirty="0" smtClean="0"/>
              <a:t>, который можно реализовать</a:t>
            </a:r>
          </a:p>
          <a:p>
            <a:pPr marL="285750" indent="-285750" algn="just">
              <a:spcAft>
                <a:spcPts val="1000"/>
              </a:spcAft>
              <a:buFont typeface="Arial" pitchFamily="34" charset="0"/>
              <a:buChar char="•"/>
            </a:pPr>
            <a:r>
              <a:rPr lang="ru-RU" dirty="0" smtClean="0"/>
              <a:t>вернув </a:t>
            </a:r>
            <a:r>
              <a:rPr lang="ru-RU" dirty="0" err="1" smtClean="0"/>
              <a:t>перечислитель</a:t>
            </a:r>
            <a:r>
              <a:rPr lang="ru-RU" dirty="0" smtClean="0"/>
              <a:t> внутренней коллекции, если класс является оболочкой  другой коллекции</a:t>
            </a:r>
            <a:endParaRPr lang="en-US" dirty="0" smtClean="0"/>
          </a:p>
          <a:p>
            <a:pPr marL="285750" indent="-285750" algn="just">
              <a:spcAft>
                <a:spcPts val="1000"/>
              </a:spcAft>
              <a:buFont typeface="Arial" pitchFamily="34" charset="0"/>
              <a:buChar char="•"/>
            </a:pPr>
            <a:r>
              <a:rPr lang="ru-RU" dirty="0" smtClean="0"/>
              <a:t>через итератор с исп</a:t>
            </a:r>
            <a:r>
              <a:rPr lang="ru-RU" dirty="0"/>
              <a:t>о</a:t>
            </a:r>
            <a:r>
              <a:rPr lang="ru-RU" dirty="0" smtClean="0"/>
              <a:t>льзование оператора </a:t>
            </a:r>
            <a:r>
              <a:rPr lang="en-US" dirty="0" smtClean="0"/>
              <a:t>yield return</a:t>
            </a:r>
            <a:endParaRPr lang="ru-RU" dirty="0" smtClean="0"/>
          </a:p>
          <a:p>
            <a:pPr marL="285750" indent="-285750" algn="just">
              <a:spcAft>
                <a:spcPts val="1000"/>
              </a:spcAft>
              <a:buFont typeface="Arial" pitchFamily="34" charset="0"/>
              <a:buChar char="•"/>
            </a:pPr>
            <a:r>
              <a:rPr lang="ru-RU" dirty="0" smtClean="0"/>
              <a:t>за счет создания экземпляра собственной реализации </a:t>
            </a:r>
            <a:r>
              <a:rPr lang="en-US" dirty="0" err="1"/>
              <a:t>IEnumerable</a:t>
            </a:r>
            <a:r>
              <a:rPr lang="en-US" dirty="0"/>
              <a:t>/</a:t>
            </a:r>
            <a:r>
              <a:rPr lang="en-US" dirty="0" err="1"/>
              <a:t>IEnumerable</a:t>
            </a:r>
            <a:r>
              <a:rPr lang="en-US" dirty="0"/>
              <a:t>&lt;T&gt;</a:t>
            </a:r>
            <a:endParaRPr lang="ru-RU" dirty="0" smtClean="0"/>
          </a:p>
        </p:txBody>
      </p:sp>
    </p:spTree>
    <p:extLst>
      <p:ext uri="{BB962C8B-B14F-4D97-AF65-F5344CB8AC3E}">
        <p14:creationId xmlns:p14="http://schemas.microsoft.com/office/powerpoint/2010/main" val="7658724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 проектирования «Итератор»</a:t>
            </a:r>
          </a:p>
        </p:txBody>
      </p:sp>
      <p:sp>
        <p:nvSpPr>
          <p:cNvPr id="5" name="Блок-схема: документ 4"/>
          <p:cNvSpPr/>
          <p:nvPr/>
        </p:nvSpPr>
        <p:spPr bwMode="auto">
          <a:xfrm>
            <a:off x="335280" y="685800"/>
            <a:ext cx="9471660" cy="5943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0"/>
              </a:spcAft>
            </a:pPr>
            <a:endParaRPr lang="arn-CL" sz="1400" dirty="0" smtClean="0">
              <a:latin typeface="Consolas" pitchFamily="49" charset="0"/>
              <a:cs typeface="Consolas" pitchFamily="49" charset="0"/>
            </a:endParaRPr>
          </a:p>
          <a:p>
            <a:pPr algn="just">
              <a:spcAft>
                <a:spcPts val="0"/>
              </a:spcAft>
            </a:pPr>
            <a:endParaRPr lang="arn-CL" sz="1400" dirty="0" smtClean="0">
              <a:latin typeface="Consolas" pitchFamily="49" charset="0"/>
              <a:cs typeface="Consolas" pitchFamily="49" charset="0"/>
            </a:endParaRPr>
          </a:p>
          <a:p>
            <a:pPr algn="just">
              <a:spcAft>
                <a:spcPts val="0"/>
              </a:spcAft>
            </a:pPr>
            <a:endParaRPr lang="arn-CL" sz="1400" dirty="0" smtClean="0">
              <a:latin typeface="Consolas" pitchFamily="49" charset="0"/>
              <a:cs typeface="Consolas" pitchFamily="49" charset="0"/>
            </a:endParaRPr>
          </a:p>
          <a:p>
            <a:pPr algn="just">
              <a:spcAft>
                <a:spcPts val="0"/>
              </a:spcAft>
            </a:pPr>
            <a:endParaRPr lang="arn-CL" sz="1400" dirty="0" smtClean="0">
              <a:latin typeface="Consolas" pitchFamily="49" charset="0"/>
              <a:cs typeface="Consolas" pitchFamily="49" charset="0"/>
            </a:endParaRPr>
          </a:p>
          <a:p>
            <a:pPr algn="just">
              <a:spcAft>
                <a:spcPts val="0"/>
              </a:spcAft>
            </a:pPr>
            <a:endParaRPr lang="arn-CL" sz="1600" b="1" dirty="0" smtClean="0">
              <a:latin typeface="Consolas" pitchFamily="49" charset="0"/>
              <a:cs typeface="Consolas" pitchFamily="49" charset="0"/>
            </a:endParaRPr>
          </a:p>
          <a:p>
            <a:pPr algn="just">
              <a:spcAft>
                <a:spcPts val="0"/>
              </a:spcAft>
            </a:pPr>
            <a:endParaRPr lang="arn-CL" sz="1600" b="1" dirty="0">
              <a:latin typeface="Consolas" pitchFamily="49" charset="0"/>
              <a:cs typeface="Consolas" pitchFamily="49" charset="0"/>
            </a:endParaRPr>
          </a:p>
          <a:p>
            <a:pPr algn="just">
              <a:spcAft>
                <a:spcPts val="0"/>
              </a:spcAft>
            </a:pPr>
            <a:r>
              <a:rPr lang="arn-CL" sz="1600" b="1" dirty="0" smtClean="0">
                <a:latin typeface="Consolas" pitchFamily="49" charset="0"/>
                <a:cs typeface="Consolas" pitchFamily="49" charset="0"/>
              </a:rPr>
              <a:t>public </a:t>
            </a:r>
            <a:r>
              <a:rPr lang="arn-CL" sz="1600" b="1" dirty="0">
                <a:latin typeface="Consolas" pitchFamily="49" charset="0"/>
                <a:cs typeface="Consolas" pitchFamily="49" charset="0"/>
              </a:rPr>
              <a:t>class CustomIterator&lt;T&gt;</a:t>
            </a:r>
          </a:p>
          <a:p>
            <a:pPr algn="just">
              <a:spcAft>
                <a:spcPts val="0"/>
              </a:spcAft>
            </a:pP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a:p>
            <a:pPr algn="just">
              <a:spcAft>
                <a:spcPts val="0"/>
              </a:spcAft>
            </a:pPr>
            <a:r>
              <a:rPr lang="arn-CL" sz="1600" b="1" dirty="0" smtClean="0">
                <a:latin typeface="Consolas" pitchFamily="49" charset="0"/>
                <a:cs typeface="Consolas" pitchFamily="49" charset="0"/>
              </a:rPr>
              <a:t>    private </a:t>
            </a:r>
            <a:r>
              <a:rPr lang="arn-CL" sz="1600" b="1" dirty="0">
                <a:latin typeface="Consolas" pitchFamily="49" charset="0"/>
                <a:cs typeface="Consolas" pitchFamily="49" charset="0"/>
              </a:rPr>
              <a:t>readonly T[] </a:t>
            </a:r>
            <a:r>
              <a:rPr lang="arn-CL" sz="1600" b="1" dirty="0" smtClean="0">
                <a:latin typeface="Consolas" pitchFamily="49" charset="0"/>
                <a:cs typeface="Consolas" pitchFamily="49" charset="0"/>
              </a:rPr>
              <a:t>container</a:t>
            </a:r>
            <a:r>
              <a:rPr lang="arn-CL" sz="1600" dirty="0">
                <a:latin typeface="Consolas" pitchFamily="49" charset="0"/>
                <a:cs typeface="Consolas" pitchFamily="49" charset="0"/>
              </a:rPr>
              <a:t>;</a:t>
            </a:r>
          </a:p>
          <a:p>
            <a:pPr algn="just">
              <a:spcAft>
                <a:spcPts val="0"/>
              </a:spcAft>
            </a:pPr>
            <a:r>
              <a:rPr lang="arn-CL" sz="1600" dirty="0" smtClean="0">
                <a:latin typeface="Consolas" pitchFamily="49" charset="0"/>
                <a:cs typeface="Consolas" pitchFamily="49" charset="0"/>
              </a:rPr>
              <a:t>    </a:t>
            </a:r>
            <a:r>
              <a:rPr lang="arn-CL" sz="1600" b="1" dirty="0" smtClean="0">
                <a:latin typeface="Consolas" pitchFamily="49" charset="0"/>
                <a:cs typeface="Consolas" pitchFamily="49" charset="0"/>
              </a:rPr>
              <a:t>private </a:t>
            </a:r>
            <a:r>
              <a:rPr lang="arn-CL" sz="1600" b="1" dirty="0">
                <a:latin typeface="Consolas" pitchFamily="49" charset="0"/>
                <a:cs typeface="Consolas" pitchFamily="49" charset="0"/>
              </a:rPr>
              <a:t>int </a:t>
            </a:r>
            <a:r>
              <a:rPr lang="arn-CL" sz="1600" b="1" dirty="0" smtClean="0">
                <a:latin typeface="Consolas" pitchFamily="49" charset="0"/>
                <a:cs typeface="Consolas" pitchFamily="49" charset="0"/>
              </a:rPr>
              <a:t>currentIndex</a:t>
            </a:r>
            <a:r>
              <a:rPr lang="arn-CL" sz="1600" b="1" dirty="0">
                <a:latin typeface="Consolas" pitchFamily="49" charset="0"/>
                <a:cs typeface="Consolas" pitchFamily="49" charset="0"/>
              </a:rPr>
              <a:t>;</a:t>
            </a:r>
          </a:p>
          <a:p>
            <a:pPr algn="just">
              <a:spcAft>
                <a:spcPts val="0"/>
              </a:spcAft>
            </a:pPr>
            <a:endParaRPr lang="arn-CL" sz="1600" dirty="0" smtClean="0">
              <a:latin typeface="Consolas" pitchFamily="49" charset="0"/>
              <a:cs typeface="Consolas" pitchFamily="49" charset="0"/>
            </a:endParaRPr>
          </a:p>
          <a:p>
            <a:pPr algn="just">
              <a:spcAft>
                <a:spcPts val="0"/>
              </a:spcAft>
            </a:pPr>
            <a:r>
              <a:rPr lang="arn-CL" sz="1600" dirty="0" smtClean="0">
                <a:latin typeface="Consolas" pitchFamily="49" charset="0"/>
                <a:cs typeface="Consolas" pitchFamily="49" charset="0"/>
              </a:rPr>
              <a:t>    public </a:t>
            </a:r>
            <a:r>
              <a:rPr lang="arn-CL" sz="1600" dirty="0">
                <a:latin typeface="Consolas" pitchFamily="49" charset="0"/>
                <a:cs typeface="Consolas" pitchFamily="49" charset="0"/>
              </a:rPr>
              <a:t>CustomIterator() { }</a:t>
            </a:r>
          </a:p>
          <a:p>
            <a:pPr algn="just">
              <a:spcAft>
                <a:spcPts val="0"/>
              </a:spcAft>
            </a:pPr>
            <a:endParaRPr lang="arn-CL" sz="1600" dirty="0" smtClean="0">
              <a:latin typeface="Consolas" pitchFamily="49" charset="0"/>
              <a:cs typeface="Consolas" pitchFamily="49" charset="0"/>
            </a:endParaRPr>
          </a:p>
          <a:p>
            <a:r>
              <a:rPr lang="arn-CL" sz="1600" dirty="0" smtClean="0">
                <a:latin typeface="Consolas" pitchFamily="49" charset="0"/>
                <a:cs typeface="Consolas" pitchFamily="49" charset="0"/>
              </a:rPr>
              <a:t>    </a:t>
            </a:r>
            <a:r>
              <a:rPr lang="arn-CL" sz="1600" b="1" dirty="0" smtClean="0">
                <a:latin typeface="Consolas" pitchFamily="49" charset="0"/>
                <a:cs typeface="Consolas" pitchFamily="49" charset="0"/>
              </a:rPr>
              <a:t>public CustomIterator(</a:t>
            </a:r>
            <a:r>
              <a:rPr lang="arn-CL" sz="1600" dirty="0">
                <a:latin typeface="Consolas"/>
              </a:rPr>
              <a:t>T[] </a:t>
            </a:r>
            <a:r>
              <a:rPr lang="arn-CL" sz="1600" dirty="0" smtClean="0">
                <a:latin typeface="Consolas"/>
              </a:rPr>
              <a:t>list</a:t>
            </a:r>
            <a:r>
              <a:rPr lang="arn-CL" sz="1600" b="1" dirty="0" smtClean="0">
                <a:latin typeface="Consolas" pitchFamily="49" charset="0"/>
                <a:cs typeface="Consolas" pitchFamily="49" charset="0"/>
              </a:rPr>
              <a:t>)</a:t>
            </a:r>
          </a:p>
          <a:p>
            <a:pPr algn="just">
              <a:spcAft>
                <a:spcPts val="0"/>
              </a:spcAft>
            </a:pPr>
            <a:r>
              <a:rPr lang="arn-CL" sz="1600" dirty="0" smtClean="0">
                <a:latin typeface="Consolas" pitchFamily="49" charset="0"/>
                <a:cs typeface="Consolas" pitchFamily="49" charset="0"/>
              </a:rPr>
              <a:t>    {</a:t>
            </a:r>
            <a:endParaRPr lang="arn-CL" sz="1600" dirty="0">
              <a:latin typeface="Consolas" pitchFamily="49" charset="0"/>
              <a:cs typeface="Consolas" pitchFamily="49" charset="0"/>
            </a:endParaRPr>
          </a:p>
          <a:p>
            <a:r>
              <a:rPr lang="arn-CL" sz="1600" dirty="0">
                <a:latin typeface="Consolas"/>
              </a:rPr>
              <a:t> </a:t>
            </a:r>
            <a:r>
              <a:rPr lang="en-US" sz="1600" dirty="0">
                <a:latin typeface="Consolas"/>
              </a:rPr>
              <a:t> </a:t>
            </a:r>
            <a:r>
              <a:rPr lang="en-US" sz="1600" dirty="0" smtClean="0">
                <a:latin typeface="Consolas"/>
              </a:rPr>
              <a:t>      </a:t>
            </a:r>
            <a:r>
              <a:rPr lang="arn-CL" sz="1600" dirty="0" smtClean="0">
                <a:latin typeface="Consolas"/>
              </a:rPr>
              <a:t>currentIndex </a:t>
            </a:r>
            <a:r>
              <a:rPr lang="arn-CL" sz="1600" dirty="0">
                <a:latin typeface="Consolas"/>
              </a:rPr>
              <a:t>= -1;</a:t>
            </a:r>
          </a:p>
          <a:p>
            <a:r>
              <a:rPr lang="arn-CL" sz="1600" dirty="0">
                <a:latin typeface="Consolas"/>
              </a:rPr>
              <a:t>        </a:t>
            </a:r>
            <a:r>
              <a:rPr lang="arn-CL" sz="1600" dirty="0" smtClean="0">
                <a:latin typeface="Consolas"/>
              </a:rPr>
              <a:t>container </a:t>
            </a:r>
            <a:r>
              <a:rPr lang="arn-CL" sz="1600" dirty="0">
                <a:latin typeface="Consolas"/>
              </a:rPr>
              <a:t>= list;</a:t>
            </a:r>
          </a:p>
          <a:p>
            <a:pPr algn="just">
              <a:spcAft>
                <a:spcPts val="0"/>
              </a:spcAft>
            </a:pPr>
            <a:r>
              <a:rPr lang="arn-CL" sz="1600" dirty="0" smtClean="0">
                <a:latin typeface="Consolas" pitchFamily="49" charset="0"/>
                <a:cs typeface="Consolas" pitchFamily="49" charset="0"/>
              </a:rPr>
              <a:t>    }</a:t>
            </a:r>
            <a:endParaRPr lang="arn-CL" sz="1600" dirty="0">
              <a:latin typeface="Consolas" pitchFamily="49" charset="0"/>
              <a:cs typeface="Consolas" pitchFamily="49" charset="0"/>
            </a:endParaRPr>
          </a:p>
          <a:p>
            <a:pPr algn="just">
              <a:spcAft>
                <a:spcPts val="0"/>
              </a:spcAft>
            </a:pPr>
            <a:endParaRPr lang="arn-CL" sz="1600" dirty="0" smtClean="0">
              <a:latin typeface="Consolas" pitchFamily="49" charset="0"/>
              <a:cs typeface="Consolas" pitchFamily="49" charset="0"/>
            </a:endParaRPr>
          </a:p>
          <a:p>
            <a:pPr algn="just">
              <a:spcAft>
                <a:spcPts val="0"/>
              </a:spcAft>
            </a:pPr>
            <a:r>
              <a:rPr lang="arn-CL" sz="1600" dirty="0" smtClean="0">
                <a:latin typeface="Consolas" pitchFamily="49" charset="0"/>
                <a:cs typeface="Consolas" pitchFamily="49" charset="0"/>
              </a:rPr>
              <a:t>    </a:t>
            </a:r>
            <a:r>
              <a:rPr lang="arn-CL" sz="1600" b="1" dirty="0" smtClean="0">
                <a:latin typeface="Consolas" pitchFamily="49" charset="0"/>
                <a:cs typeface="Consolas" pitchFamily="49" charset="0"/>
              </a:rPr>
              <a:t>public </a:t>
            </a:r>
            <a:r>
              <a:rPr lang="arn-CL" sz="1600" b="1" dirty="0">
                <a:latin typeface="Consolas" pitchFamily="49" charset="0"/>
                <a:cs typeface="Consolas" pitchFamily="49" charset="0"/>
              </a:rPr>
              <a:t>T Current</a:t>
            </a:r>
          </a:p>
          <a:p>
            <a:pPr algn="just">
              <a:spcAft>
                <a:spcPts val="0"/>
              </a:spcAft>
            </a:pPr>
            <a:r>
              <a:rPr lang="arn-CL" sz="1600" dirty="0" smtClean="0">
                <a:solidFill>
                  <a:schemeClr val="tx1"/>
                </a:solidFill>
                <a:latin typeface="Consolas" pitchFamily="49" charset="0"/>
                <a:cs typeface="Consolas" pitchFamily="49" charset="0"/>
              </a:rPr>
              <a:t>    {</a:t>
            </a:r>
            <a:endParaRPr lang="arn-CL" sz="1600" dirty="0">
              <a:solidFill>
                <a:schemeClr val="tx1"/>
              </a:solidFill>
              <a:latin typeface="Consolas" pitchFamily="49" charset="0"/>
              <a:cs typeface="Consolas" pitchFamily="49" charset="0"/>
            </a:endParaRPr>
          </a:p>
          <a:p>
            <a:r>
              <a:rPr lang="arn-CL" sz="1600" dirty="0" smtClean="0">
                <a:solidFill>
                  <a:schemeClr val="tx1"/>
                </a:solidFill>
                <a:latin typeface="Consolas" pitchFamily="49" charset="0"/>
                <a:cs typeface="Consolas" pitchFamily="49" charset="0"/>
              </a:rPr>
              <a:t>        </a:t>
            </a:r>
            <a:r>
              <a:rPr lang="arn-CL" sz="1600" dirty="0">
                <a:solidFill>
                  <a:schemeClr val="tx1"/>
                </a:solidFill>
                <a:latin typeface="Consolas"/>
              </a:rPr>
              <a:t>get</a:t>
            </a:r>
          </a:p>
          <a:p>
            <a:r>
              <a:rPr lang="ru-RU" sz="1600" dirty="0">
                <a:solidFill>
                  <a:schemeClr val="tx1"/>
                </a:solidFill>
                <a:latin typeface="Consolas"/>
              </a:rPr>
              <a:t>        </a:t>
            </a:r>
            <a:r>
              <a:rPr lang="ru-RU" sz="1600" dirty="0" smtClean="0">
                <a:solidFill>
                  <a:schemeClr val="tx1"/>
                </a:solidFill>
                <a:latin typeface="Consolas"/>
              </a:rPr>
              <a:t>{</a:t>
            </a:r>
            <a:endParaRPr lang="ru-RU" sz="1600" dirty="0">
              <a:solidFill>
                <a:schemeClr val="tx1"/>
              </a:solidFill>
              <a:latin typeface="Consolas"/>
            </a:endParaRPr>
          </a:p>
          <a:p>
            <a:r>
              <a:rPr lang="en-US" sz="1600" dirty="0">
                <a:solidFill>
                  <a:schemeClr val="tx1"/>
                </a:solidFill>
                <a:latin typeface="Consolas"/>
              </a:rPr>
              <a:t>           </a:t>
            </a:r>
            <a:r>
              <a:rPr lang="en-US" sz="1600" dirty="0" smtClean="0">
                <a:solidFill>
                  <a:schemeClr val="tx1"/>
                </a:solidFill>
                <a:latin typeface="Consolas"/>
              </a:rPr>
              <a:t>if (</a:t>
            </a:r>
            <a:r>
              <a:rPr lang="en-US" sz="1600" dirty="0" err="1" smtClean="0">
                <a:solidFill>
                  <a:schemeClr val="tx1"/>
                </a:solidFill>
                <a:latin typeface="Consolas"/>
              </a:rPr>
              <a:t>currentIndex</a:t>
            </a:r>
            <a:r>
              <a:rPr lang="en-US" sz="1600" dirty="0" smtClean="0">
                <a:solidFill>
                  <a:schemeClr val="tx1"/>
                </a:solidFill>
                <a:latin typeface="Consolas"/>
              </a:rPr>
              <a:t> </a:t>
            </a:r>
            <a:r>
              <a:rPr lang="en-US" sz="1600" dirty="0">
                <a:solidFill>
                  <a:schemeClr val="tx1"/>
                </a:solidFill>
                <a:latin typeface="Consolas"/>
              </a:rPr>
              <a:t>&lt; 0 || </a:t>
            </a:r>
            <a:r>
              <a:rPr lang="en-US" sz="1600" dirty="0" err="1" smtClean="0">
                <a:solidFill>
                  <a:schemeClr val="tx1"/>
                </a:solidFill>
                <a:latin typeface="Consolas"/>
              </a:rPr>
              <a:t>currentIndex</a:t>
            </a:r>
            <a:r>
              <a:rPr lang="en-US" sz="1600" dirty="0" smtClean="0">
                <a:solidFill>
                  <a:schemeClr val="tx1"/>
                </a:solidFill>
                <a:latin typeface="Consolas"/>
              </a:rPr>
              <a:t> </a:t>
            </a:r>
            <a:r>
              <a:rPr lang="en-US" sz="1600" dirty="0">
                <a:solidFill>
                  <a:schemeClr val="tx1"/>
                </a:solidFill>
                <a:latin typeface="Consolas"/>
              </a:rPr>
              <a:t>&gt; </a:t>
            </a:r>
            <a:r>
              <a:rPr lang="en-US" sz="1600" dirty="0" err="1" smtClean="0">
                <a:solidFill>
                  <a:schemeClr val="tx1"/>
                </a:solidFill>
                <a:latin typeface="Consolas"/>
              </a:rPr>
              <a:t>container.Length</a:t>
            </a:r>
            <a:r>
              <a:rPr lang="en-US" sz="1600" dirty="0">
                <a:solidFill>
                  <a:schemeClr val="tx1"/>
                </a:solidFill>
                <a:latin typeface="Consolas"/>
              </a:rPr>
              <a:t>)</a:t>
            </a:r>
          </a:p>
          <a:p>
            <a:r>
              <a:rPr lang="arn-CL" sz="1600" dirty="0">
                <a:solidFill>
                  <a:schemeClr val="tx1"/>
                </a:solidFill>
                <a:latin typeface="Consolas"/>
              </a:rPr>
              <a:t>               </a:t>
            </a:r>
            <a:r>
              <a:rPr lang="arn-CL" sz="1600" dirty="0" smtClean="0">
                <a:solidFill>
                  <a:schemeClr val="tx1"/>
                </a:solidFill>
                <a:latin typeface="Consolas"/>
              </a:rPr>
              <a:t>throw </a:t>
            </a:r>
            <a:r>
              <a:rPr lang="arn-CL" sz="1600" dirty="0">
                <a:solidFill>
                  <a:schemeClr val="tx1"/>
                </a:solidFill>
                <a:latin typeface="Consolas"/>
              </a:rPr>
              <a:t>new InvalidOperationException();</a:t>
            </a:r>
          </a:p>
          <a:p>
            <a:r>
              <a:rPr lang="arn-CL" sz="1600" dirty="0">
                <a:solidFill>
                  <a:schemeClr val="tx1"/>
                </a:solidFill>
                <a:latin typeface="Consolas"/>
              </a:rPr>
              <a:t>           </a:t>
            </a:r>
            <a:r>
              <a:rPr lang="arn-CL" sz="1600" dirty="0" smtClean="0">
                <a:solidFill>
                  <a:schemeClr val="tx1"/>
                </a:solidFill>
                <a:latin typeface="Consolas"/>
              </a:rPr>
              <a:t>return container[currentIndex</a:t>
            </a:r>
            <a:r>
              <a:rPr lang="arn-CL" sz="1600" dirty="0">
                <a:solidFill>
                  <a:schemeClr val="tx1"/>
                </a:solidFill>
                <a:latin typeface="Consolas"/>
              </a:rPr>
              <a:t>];</a:t>
            </a:r>
          </a:p>
          <a:p>
            <a:r>
              <a:rPr lang="ru-RU" sz="1600" dirty="0">
                <a:solidFill>
                  <a:schemeClr val="tx1"/>
                </a:solidFill>
                <a:latin typeface="Consolas"/>
              </a:rPr>
              <a:t>        </a:t>
            </a:r>
            <a:r>
              <a:rPr lang="ru-RU" sz="1600" dirty="0" smtClean="0">
                <a:solidFill>
                  <a:schemeClr val="tx1"/>
                </a:solidFill>
                <a:latin typeface="Consolas"/>
              </a:rPr>
              <a:t>}</a:t>
            </a:r>
            <a:endParaRPr lang="ru-RU" sz="1600" dirty="0">
              <a:solidFill>
                <a:schemeClr val="tx1"/>
              </a:solidFill>
              <a:latin typeface="Consolas"/>
            </a:endParaRPr>
          </a:p>
          <a:p>
            <a:pPr algn="just">
              <a:spcAft>
                <a:spcPts val="0"/>
              </a:spcAft>
            </a:pPr>
            <a:r>
              <a:rPr lang="arn-CL" sz="1600" dirty="0" smtClean="0">
                <a:solidFill>
                  <a:schemeClr val="tx1"/>
                </a:solidFill>
                <a:latin typeface="Consolas" pitchFamily="49" charset="0"/>
                <a:cs typeface="Consolas" pitchFamily="49" charset="0"/>
              </a:rPr>
              <a:t>    }</a:t>
            </a:r>
          </a:p>
          <a:p>
            <a:pPr algn="just">
              <a:spcAft>
                <a:spcPts val="0"/>
              </a:spcAft>
            </a:pPr>
            <a:endParaRPr lang="arn-CL" sz="1400" dirty="0">
              <a:latin typeface="Consolas" pitchFamily="49" charset="0"/>
              <a:cs typeface="Consolas" pitchFamily="49" charset="0"/>
            </a:endParaRPr>
          </a:p>
          <a:p>
            <a:pPr algn="just">
              <a:spcAft>
                <a:spcPts val="0"/>
              </a:spcAft>
            </a:pPr>
            <a:endParaRPr lang="arn-CL" sz="1400" dirty="0">
              <a:latin typeface="Consolas" pitchFamily="49" charset="0"/>
              <a:cs typeface="Consolas" pitchFamily="49" charset="0"/>
            </a:endParaRPr>
          </a:p>
        </p:txBody>
      </p:sp>
    </p:spTree>
    <p:extLst>
      <p:ext uri="{BB962C8B-B14F-4D97-AF65-F5344CB8AC3E}">
        <p14:creationId xmlns:p14="http://schemas.microsoft.com/office/powerpoint/2010/main" val="3041323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 проектирования «Итератор»</a:t>
            </a:r>
          </a:p>
        </p:txBody>
      </p:sp>
      <p:sp>
        <p:nvSpPr>
          <p:cNvPr id="5" name="Блок-схема: документ 4"/>
          <p:cNvSpPr/>
          <p:nvPr/>
        </p:nvSpPr>
        <p:spPr bwMode="auto">
          <a:xfrm>
            <a:off x="335280" y="685800"/>
            <a:ext cx="9471660" cy="4572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0"/>
              </a:spcAft>
            </a:pPr>
            <a:r>
              <a:rPr lang="arn-CL" sz="1600" dirty="0" smtClean="0">
                <a:latin typeface="Consolas" pitchFamily="49" charset="0"/>
                <a:cs typeface="Consolas" pitchFamily="49" charset="0"/>
              </a:rPr>
              <a:t>    </a:t>
            </a:r>
          </a:p>
          <a:p>
            <a:pPr algn="just">
              <a:spcAft>
                <a:spcPts val="0"/>
              </a:spcAft>
            </a:pPr>
            <a:r>
              <a:rPr lang="arn-CL" sz="1600" dirty="0">
                <a:latin typeface="Consolas" pitchFamily="49" charset="0"/>
                <a:cs typeface="Consolas" pitchFamily="49" charset="0"/>
              </a:rPr>
              <a:t> </a:t>
            </a:r>
            <a:r>
              <a:rPr lang="arn-CL" sz="1600" dirty="0" smtClean="0">
                <a:latin typeface="Consolas" pitchFamily="49" charset="0"/>
                <a:cs typeface="Consolas" pitchFamily="49" charset="0"/>
              </a:rPr>
              <a:t>    </a:t>
            </a:r>
            <a:r>
              <a:rPr lang="arn-CL" sz="1600" b="1" dirty="0" smtClean="0">
                <a:latin typeface="Consolas" pitchFamily="49" charset="0"/>
                <a:cs typeface="Consolas" pitchFamily="49" charset="0"/>
              </a:rPr>
              <a:t>public </a:t>
            </a:r>
            <a:r>
              <a:rPr lang="arn-CL" sz="1600" b="1" dirty="0">
                <a:latin typeface="Consolas" pitchFamily="49" charset="0"/>
                <a:cs typeface="Consolas" pitchFamily="49" charset="0"/>
              </a:rPr>
              <a:t>void Reset</a:t>
            </a:r>
            <a:r>
              <a:rPr lang="arn-CL" sz="1600" b="1" dirty="0" smtClean="0">
                <a:latin typeface="Consolas" pitchFamily="49" charset="0"/>
                <a:cs typeface="Consolas" pitchFamily="49" charset="0"/>
              </a:rPr>
              <a:t>()</a:t>
            </a:r>
            <a:r>
              <a:rPr lang="arn-CL" sz="1600" dirty="0" smtClean="0">
                <a:latin typeface="Consolas" pitchFamily="49" charset="0"/>
                <a:cs typeface="Consolas" pitchFamily="49" charset="0"/>
              </a:rPr>
              <a:t> </a:t>
            </a:r>
          </a:p>
          <a:p>
            <a:pPr algn="just">
              <a:spcAft>
                <a:spcPts val="0"/>
              </a:spcAft>
            </a:pPr>
            <a:r>
              <a:rPr lang="arn-CL" sz="1600" dirty="0">
                <a:latin typeface="Consolas" pitchFamily="49" charset="0"/>
                <a:cs typeface="Consolas" pitchFamily="49" charset="0"/>
              </a:rPr>
              <a:t> </a:t>
            </a:r>
            <a:r>
              <a:rPr lang="arn-CL" sz="1600" dirty="0" smtClean="0">
                <a:latin typeface="Consolas" pitchFamily="49" charset="0"/>
                <a:cs typeface="Consolas" pitchFamily="49" charset="0"/>
              </a:rPr>
              <a:t>    { </a:t>
            </a:r>
          </a:p>
          <a:p>
            <a:pPr algn="just">
              <a:spcAft>
                <a:spcPts val="0"/>
              </a:spcAft>
            </a:pPr>
            <a:r>
              <a:rPr lang="arn-CL" sz="1600" b="1" dirty="0">
                <a:latin typeface="Consolas" pitchFamily="49" charset="0"/>
                <a:cs typeface="Consolas" pitchFamily="49" charset="0"/>
              </a:rPr>
              <a:t> </a:t>
            </a:r>
            <a:r>
              <a:rPr lang="arn-CL" sz="1600" b="1" dirty="0" smtClean="0">
                <a:latin typeface="Consolas" pitchFamily="49" charset="0"/>
                <a:cs typeface="Consolas" pitchFamily="49" charset="0"/>
              </a:rPr>
              <a:t>        </a:t>
            </a:r>
            <a:r>
              <a:rPr lang="en-US" sz="1600" b="1" dirty="0">
                <a:latin typeface="Consolas" pitchFamily="49" charset="0"/>
                <a:cs typeface="Consolas" pitchFamily="49" charset="0"/>
              </a:rPr>
              <a:t>c</a:t>
            </a:r>
            <a:r>
              <a:rPr lang="arn-CL" sz="1600" b="1" dirty="0" smtClean="0">
                <a:latin typeface="Consolas" pitchFamily="49" charset="0"/>
                <a:cs typeface="Consolas" pitchFamily="49" charset="0"/>
              </a:rPr>
              <a:t>urrentIndex </a:t>
            </a:r>
            <a:r>
              <a:rPr lang="arn-CL" sz="1600" b="1" dirty="0">
                <a:latin typeface="Consolas" pitchFamily="49" charset="0"/>
                <a:cs typeface="Consolas" pitchFamily="49" charset="0"/>
              </a:rPr>
              <a:t>= -1</a:t>
            </a:r>
            <a:r>
              <a:rPr lang="arn-CL" sz="1600" b="1" dirty="0" smtClean="0">
                <a:latin typeface="Consolas" pitchFamily="49" charset="0"/>
                <a:cs typeface="Consolas" pitchFamily="49" charset="0"/>
              </a:rPr>
              <a:t>;</a:t>
            </a:r>
          </a:p>
          <a:p>
            <a:pPr algn="just">
              <a:spcAft>
                <a:spcPts val="0"/>
              </a:spcAft>
            </a:pPr>
            <a:r>
              <a:rPr lang="arn-CL" sz="1600" dirty="0">
                <a:latin typeface="Consolas" pitchFamily="49" charset="0"/>
                <a:cs typeface="Consolas" pitchFamily="49" charset="0"/>
              </a:rPr>
              <a:t> </a:t>
            </a:r>
            <a:r>
              <a:rPr lang="arn-CL" sz="1600" dirty="0" smtClean="0">
                <a:latin typeface="Consolas" pitchFamily="49" charset="0"/>
                <a:cs typeface="Consolas" pitchFamily="49" charset="0"/>
              </a:rPr>
              <a:t>    }</a:t>
            </a:r>
            <a:endParaRPr lang="arn-CL" sz="1600" dirty="0">
              <a:latin typeface="Consolas" pitchFamily="49" charset="0"/>
              <a:cs typeface="Consolas" pitchFamily="49" charset="0"/>
            </a:endParaRPr>
          </a:p>
          <a:p>
            <a:pPr algn="just">
              <a:spcAft>
                <a:spcPts val="0"/>
              </a:spcAft>
            </a:pPr>
            <a:endParaRPr lang="arn-CL" sz="1600" dirty="0">
              <a:latin typeface="Consolas" pitchFamily="49" charset="0"/>
              <a:cs typeface="Consolas" pitchFamily="49" charset="0"/>
            </a:endParaRPr>
          </a:p>
          <a:p>
            <a:pPr algn="just">
              <a:spcAft>
                <a:spcPts val="0"/>
              </a:spcAft>
            </a:pPr>
            <a:r>
              <a:rPr lang="arn-CL" sz="1600" dirty="0" smtClean="0">
                <a:latin typeface="Consolas" pitchFamily="49" charset="0"/>
                <a:cs typeface="Consolas" pitchFamily="49" charset="0"/>
              </a:rPr>
              <a:t>     </a:t>
            </a:r>
            <a:r>
              <a:rPr lang="arn-CL" sz="1600" b="1" dirty="0" smtClean="0">
                <a:latin typeface="Consolas" pitchFamily="49" charset="0"/>
                <a:cs typeface="Consolas" pitchFamily="49" charset="0"/>
              </a:rPr>
              <a:t>public </a:t>
            </a:r>
            <a:r>
              <a:rPr lang="arn-CL" sz="1600" b="1" dirty="0">
                <a:latin typeface="Consolas" pitchFamily="49" charset="0"/>
                <a:cs typeface="Consolas" pitchFamily="49" charset="0"/>
              </a:rPr>
              <a:t>bool MoveNext()</a:t>
            </a:r>
          </a:p>
          <a:p>
            <a:pPr algn="just">
              <a:spcAft>
                <a:spcPts val="0"/>
              </a:spcAft>
            </a:pPr>
            <a:r>
              <a:rPr lang="arn-CL" sz="1600" dirty="0" smtClean="0">
                <a:latin typeface="Consolas" pitchFamily="49" charset="0"/>
                <a:cs typeface="Consolas" pitchFamily="49" charset="0"/>
              </a:rPr>
              <a:t>     {</a:t>
            </a:r>
            <a:endParaRPr lang="arn-CL" sz="1600" dirty="0">
              <a:latin typeface="Consolas" pitchFamily="49" charset="0"/>
              <a:cs typeface="Consolas" pitchFamily="49" charset="0"/>
            </a:endParaRPr>
          </a:p>
          <a:p>
            <a:r>
              <a:rPr lang="arn-CL" sz="1600" dirty="0" smtClean="0">
                <a:latin typeface="Consolas" pitchFamily="49" charset="0"/>
                <a:cs typeface="Consolas" pitchFamily="49" charset="0"/>
              </a:rPr>
              <a:t>         </a:t>
            </a:r>
            <a:r>
              <a:rPr lang="arn-CL" sz="1600" dirty="0">
                <a:solidFill>
                  <a:schemeClr val="tx1"/>
                </a:solidFill>
                <a:latin typeface="Consolas"/>
              </a:rPr>
              <a:t>if (_currentIndex &lt; _container.Length)</a:t>
            </a:r>
          </a:p>
          <a:p>
            <a:r>
              <a:rPr lang="ru-RU" sz="1600" dirty="0">
                <a:solidFill>
                  <a:schemeClr val="tx1"/>
                </a:solidFill>
                <a:latin typeface="Consolas"/>
              </a:rPr>
              <a:t>         </a:t>
            </a:r>
            <a:r>
              <a:rPr lang="ru-RU" sz="1600" dirty="0" smtClean="0">
                <a:solidFill>
                  <a:schemeClr val="tx1"/>
                </a:solidFill>
                <a:latin typeface="Consolas"/>
              </a:rPr>
              <a:t>{</a:t>
            </a:r>
            <a:endParaRPr lang="ru-RU" sz="1600" dirty="0">
              <a:solidFill>
                <a:schemeClr val="tx1"/>
              </a:solidFill>
              <a:latin typeface="Consolas"/>
            </a:endParaRPr>
          </a:p>
          <a:p>
            <a:r>
              <a:rPr lang="arn-CL" sz="1600" dirty="0">
                <a:solidFill>
                  <a:schemeClr val="tx1"/>
                </a:solidFill>
                <a:latin typeface="Consolas"/>
              </a:rPr>
              <a:t>             </a:t>
            </a:r>
            <a:r>
              <a:rPr lang="arn-CL" sz="1600" dirty="0" smtClean="0">
                <a:solidFill>
                  <a:schemeClr val="tx1"/>
                </a:solidFill>
                <a:latin typeface="Consolas"/>
              </a:rPr>
              <a:t>currentIndex</a:t>
            </a:r>
            <a:r>
              <a:rPr lang="arn-CL" sz="1600" dirty="0">
                <a:solidFill>
                  <a:schemeClr val="tx1"/>
                </a:solidFill>
                <a:latin typeface="Consolas"/>
              </a:rPr>
              <a:t>++;</a:t>
            </a:r>
          </a:p>
          <a:p>
            <a:r>
              <a:rPr lang="arn-CL" sz="1600" dirty="0">
                <a:solidFill>
                  <a:schemeClr val="tx1"/>
                </a:solidFill>
                <a:latin typeface="Consolas"/>
              </a:rPr>
              <a:t>             </a:t>
            </a:r>
            <a:r>
              <a:rPr lang="arn-CL" sz="1600" dirty="0" smtClean="0">
                <a:solidFill>
                  <a:schemeClr val="tx1"/>
                </a:solidFill>
                <a:latin typeface="Consolas"/>
              </a:rPr>
              <a:t>return </a:t>
            </a:r>
            <a:r>
              <a:rPr lang="arn-CL" sz="1600" dirty="0">
                <a:solidFill>
                  <a:schemeClr val="tx1"/>
                </a:solidFill>
                <a:latin typeface="Consolas"/>
              </a:rPr>
              <a:t>(_currentIndex &lt; _container.Length);</a:t>
            </a:r>
          </a:p>
          <a:p>
            <a:r>
              <a:rPr lang="ru-RU" sz="1600" dirty="0">
                <a:solidFill>
                  <a:schemeClr val="tx1"/>
                </a:solidFill>
                <a:latin typeface="Consolas"/>
              </a:rPr>
              <a:t>         </a:t>
            </a:r>
            <a:r>
              <a:rPr lang="ru-RU" sz="1600" dirty="0" smtClean="0">
                <a:solidFill>
                  <a:schemeClr val="tx1"/>
                </a:solidFill>
                <a:latin typeface="Consolas"/>
              </a:rPr>
              <a:t>}</a:t>
            </a:r>
            <a:endParaRPr lang="ru-RU" sz="1600" dirty="0">
              <a:solidFill>
                <a:schemeClr val="tx1"/>
              </a:solidFill>
              <a:latin typeface="Consolas"/>
            </a:endParaRPr>
          </a:p>
          <a:p>
            <a:r>
              <a:rPr lang="arn-CL" sz="1600" dirty="0">
                <a:solidFill>
                  <a:schemeClr val="tx1"/>
                </a:solidFill>
                <a:latin typeface="Consolas"/>
              </a:rPr>
              <a:t>         </a:t>
            </a:r>
            <a:r>
              <a:rPr lang="arn-CL" sz="1600" dirty="0" smtClean="0">
                <a:solidFill>
                  <a:schemeClr val="tx1"/>
                </a:solidFill>
                <a:latin typeface="Consolas"/>
              </a:rPr>
              <a:t>return </a:t>
            </a:r>
            <a:r>
              <a:rPr lang="arn-CL" sz="1600" dirty="0">
                <a:solidFill>
                  <a:schemeClr val="tx1"/>
                </a:solidFill>
                <a:latin typeface="Consolas"/>
              </a:rPr>
              <a:t>false;</a:t>
            </a:r>
          </a:p>
          <a:p>
            <a:pPr algn="just">
              <a:spcAft>
                <a:spcPts val="0"/>
              </a:spcAft>
            </a:pPr>
            <a:r>
              <a:rPr lang="arn-CL" sz="1600" dirty="0" smtClean="0">
                <a:latin typeface="Consolas" pitchFamily="49" charset="0"/>
                <a:cs typeface="Consolas" pitchFamily="49" charset="0"/>
              </a:rPr>
              <a:t>     }</a:t>
            </a:r>
            <a:endParaRPr lang="arn-CL" sz="1600" dirty="0">
              <a:latin typeface="Consolas" pitchFamily="49" charset="0"/>
              <a:cs typeface="Consolas" pitchFamily="49" charset="0"/>
            </a:endParaRPr>
          </a:p>
          <a:p>
            <a:pPr algn="just">
              <a:spcAft>
                <a:spcPts val="0"/>
              </a:spcAft>
            </a:pPr>
            <a:r>
              <a:rPr lang="arn-CL" sz="1600" dirty="0" smtClean="0">
                <a:latin typeface="Consolas" pitchFamily="49" charset="0"/>
                <a:cs typeface="Consolas" pitchFamily="49" charset="0"/>
              </a:rPr>
              <a:t>}</a:t>
            </a:r>
            <a:endParaRPr lang="ru-RU" sz="1600" dirty="0" err="1" smtClean="0">
              <a:latin typeface="Consolas" pitchFamily="49" charset="0"/>
              <a:cs typeface="Consolas" pitchFamily="49" charset="0"/>
            </a:endParaRPr>
          </a:p>
        </p:txBody>
      </p:sp>
    </p:spTree>
    <p:extLst>
      <p:ext uri="{BB962C8B-B14F-4D97-AF65-F5344CB8AC3E}">
        <p14:creationId xmlns:p14="http://schemas.microsoft.com/office/powerpoint/2010/main" val="20248200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 проектирования «Итератор»</a:t>
            </a:r>
          </a:p>
        </p:txBody>
      </p:sp>
      <p:sp>
        <p:nvSpPr>
          <p:cNvPr id="5" name="Блок-схема: документ 4"/>
          <p:cNvSpPr/>
          <p:nvPr/>
        </p:nvSpPr>
        <p:spPr bwMode="auto">
          <a:xfrm>
            <a:off x="335280" y="685800"/>
            <a:ext cx="9471660" cy="5486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0"/>
              </a:spcAft>
            </a:pPr>
            <a:endParaRPr lang="arn-CL" sz="1600" dirty="0" smtClean="0">
              <a:latin typeface="Consolas" pitchFamily="49" charset="0"/>
              <a:cs typeface="Consolas" pitchFamily="49" charset="0"/>
            </a:endParaRPr>
          </a:p>
          <a:p>
            <a:pPr algn="just">
              <a:spcAft>
                <a:spcPts val="0"/>
              </a:spcAft>
            </a:pPr>
            <a:endParaRPr lang="arn-CL" sz="1600" dirty="0">
              <a:latin typeface="Consolas" pitchFamily="49" charset="0"/>
              <a:cs typeface="Consolas" pitchFamily="49" charset="0"/>
            </a:endParaRPr>
          </a:p>
          <a:p>
            <a:pPr algn="just">
              <a:spcAft>
                <a:spcPts val="0"/>
              </a:spcAft>
            </a:pPr>
            <a:r>
              <a:rPr lang="arn-CL" sz="1600" dirty="0" smtClean="0">
                <a:latin typeface="Consolas" pitchFamily="49" charset="0"/>
                <a:cs typeface="Consolas" pitchFamily="49" charset="0"/>
              </a:rPr>
              <a:t>var </a:t>
            </a:r>
            <a:r>
              <a:rPr lang="arn-CL" sz="1600" dirty="0">
                <a:latin typeface="Consolas" pitchFamily="49" charset="0"/>
                <a:cs typeface="Consolas" pitchFamily="49" charset="0"/>
              </a:rPr>
              <a:t>array = new CustomContainer&lt;string</a:t>
            </a:r>
            <a:r>
              <a:rPr lang="arn-CL" sz="1600" dirty="0" smtClean="0">
                <a:latin typeface="Consolas" pitchFamily="49" charset="0"/>
                <a:cs typeface="Consolas" pitchFamily="49" charset="0"/>
              </a:rPr>
              <a:t>&gt;</a:t>
            </a:r>
          </a:p>
          <a:p>
            <a:pPr algn="just">
              <a:spcAft>
                <a:spcPts val="0"/>
              </a:spcAft>
            </a:pPr>
            <a:r>
              <a:rPr lang="arn-CL" sz="1600" dirty="0">
                <a:latin typeface="Consolas" pitchFamily="49" charset="0"/>
                <a:cs typeface="Consolas" pitchFamily="49" charset="0"/>
              </a:rPr>
              <a:t> </a:t>
            </a:r>
            <a:r>
              <a:rPr lang="arn-CL" sz="1600" dirty="0" smtClean="0">
                <a:latin typeface="Consolas" pitchFamily="49" charset="0"/>
                <a:cs typeface="Consolas" pitchFamily="49" charset="0"/>
              </a:rPr>
              <a:t>  (</a:t>
            </a:r>
            <a:r>
              <a:rPr lang="arn-CL" sz="1600" dirty="0">
                <a:latin typeface="Consolas" pitchFamily="49" charset="0"/>
                <a:cs typeface="Consolas" pitchFamily="49" charset="0"/>
              </a:rPr>
              <a:t>new string[] { "one", "two", "three", "four" });</a:t>
            </a:r>
          </a:p>
          <a:p>
            <a:pPr algn="just">
              <a:spcAft>
                <a:spcPts val="0"/>
              </a:spcAft>
            </a:pPr>
            <a:endParaRPr lang="arn-CL" sz="1600" dirty="0">
              <a:latin typeface="Consolas" pitchFamily="49" charset="0"/>
              <a:cs typeface="Consolas" pitchFamily="49" charset="0"/>
            </a:endParaRPr>
          </a:p>
          <a:p>
            <a:pPr algn="just">
              <a:spcAft>
                <a:spcPts val="0"/>
              </a:spcAft>
            </a:pPr>
            <a:r>
              <a:rPr lang="arn-CL" sz="1600" b="1" dirty="0" smtClean="0">
                <a:latin typeface="Consolas" pitchFamily="49" charset="0"/>
                <a:cs typeface="Consolas" pitchFamily="49" charset="0"/>
              </a:rPr>
              <a:t>CustomIterator&lt;string</a:t>
            </a:r>
            <a:r>
              <a:rPr lang="arn-CL" sz="1600" b="1" dirty="0">
                <a:latin typeface="Consolas" pitchFamily="49" charset="0"/>
                <a:cs typeface="Consolas" pitchFamily="49" charset="0"/>
              </a:rPr>
              <a:t>&gt; iterator = array.Iterator();</a:t>
            </a:r>
          </a:p>
          <a:p>
            <a:pPr algn="just">
              <a:spcAft>
                <a:spcPts val="0"/>
              </a:spcAft>
            </a:pPr>
            <a:r>
              <a:rPr lang="arn-CL" sz="1600" dirty="0" smtClean="0">
                <a:latin typeface="Consolas" pitchFamily="49" charset="0"/>
                <a:cs typeface="Consolas" pitchFamily="49" charset="0"/>
              </a:rPr>
              <a:t>while (</a:t>
            </a:r>
            <a:r>
              <a:rPr lang="arn-CL" sz="1600" b="1" dirty="0" smtClean="0">
                <a:latin typeface="Consolas" pitchFamily="49" charset="0"/>
                <a:cs typeface="Consolas" pitchFamily="49" charset="0"/>
              </a:rPr>
              <a:t>iterator.MoveNext</a:t>
            </a:r>
            <a:r>
              <a:rPr lang="arn-CL" sz="1600" b="1" dirty="0">
                <a:latin typeface="Consolas" pitchFamily="49" charset="0"/>
                <a:cs typeface="Consolas" pitchFamily="49" charset="0"/>
              </a:rPr>
              <a:t>()</a:t>
            </a:r>
            <a:r>
              <a:rPr lang="arn-CL" sz="1600" dirty="0">
                <a:latin typeface="Consolas" pitchFamily="49" charset="0"/>
                <a:cs typeface="Consolas" pitchFamily="49" charset="0"/>
              </a:rPr>
              <a:t>)</a:t>
            </a:r>
          </a:p>
          <a:p>
            <a:pPr algn="just">
              <a:spcAft>
                <a:spcPts val="0"/>
              </a:spcAft>
            </a:pP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a:p>
            <a:pPr algn="just">
              <a:spcAft>
                <a:spcPts val="0"/>
              </a:spcAft>
            </a:pPr>
            <a:r>
              <a:rPr lang="arn-CL" sz="1600" dirty="0" smtClean="0">
                <a:latin typeface="Consolas" pitchFamily="49" charset="0"/>
                <a:cs typeface="Consolas" pitchFamily="49" charset="0"/>
              </a:rPr>
              <a:t>    Console.WriteLine(</a:t>
            </a:r>
            <a:r>
              <a:rPr lang="arn-CL" sz="1600" b="1" dirty="0" smtClean="0">
                <a:latin typeface="Consolas" pitchFamily="49" charset="0"/>
                <a:cs typeface="Consolas" pitchFamily="49" charset="0"/>
              </a:rPr>
              <a:t>iterator.Current</a:t>
            </a:r>
            <a:r>
              <a:rPr lang="arn-CL" sz="1600" dirty="0">
                <a:latin typeface="Consolas" pitchFamily="49" charset="0"/>
                <a:cs typeface="Consolas" pitchFamily="49" charset="0"/>
              </a:rPr>
              <a:t>);</a:t>
            </a:r>
          </a:p>
          <a:p>
            <a:pPr algn="just">
              <a:spcAft>
                <a:spcPts val="0"/>
              </a:spcAft>
            </a:pP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a:p>
            <a:pPr algn="just">
              <a:spcAft>
                <a:spcPts val="0"/>
              </a:spcAft>
            </a:pPr>
            <a:r>
              <a:rPr lang="arn-CL" sz="1600" b="1" dirty="0" smtClean="0">
                <a:latin typeface="Consolas" pitchFamily="49" charset="0"/>
                <a:cs typeface="Consolas" pitchFamily="49" charset="0"/>
              </a:rPr>
              <a:t>iterator.Reset</a:t>
            </a:r>
            <a:r>
              <a:rPr lang="arn-CL" sz="1600" b="1" dirty="0">
                <a:latin typeface="Consolas" pitchFamily="49" charset="0"/>
                <a:cs typeface="Consolas" pitchFamily="49" charset="0"/>
              </a:rPr>
              <a:t>();</a:t>
            </a:r>
          </a:p>
          <a:p>
            <a:pPr algn="just">
              <a:spcAft>
                <a:spcPts val="0"/>
              </a:spcAft>
            </a:pPr>
            <a:endParaRPr lang="arn-CL" sz="1600" dirty="0">
              <a:latin typeface="Consolas" pitchFamily="49" charset="0"/>
              <a:cs typeface="Consolas" pitchFamily="49" charset="0"/>
            </a:endParaRPr>
          </a:p>
          <a:p>
            <a:pPr algn="just">
              <a:spcAft>
                <a:spcPts val="0"/>
              </a:spcAft>
            </a:pPr>
            <a:r>
              <a:rPr lang="arn-CL" sz="1600" dirty="0" smtClean="0">
                <a:latin typeface="Consolas" pitchFamily="49" charset="0"/>
                <a:cs typeface="Consolas" pitchFamily="49" charset="0"/>
              </a:rPr>
              <a:t>array </a:t>
            </a:r>
            <a:r>
              <a:rPr lang="arn-CL" sz="1600" dirty="0">
                <a:latin typeface="Consolas" pitchFamily="49" charset="0"/>
                <a:cs typeface="Consolas" pitchFamily="49" charset="0"/>
              </a:rPr>
              <a:t>= new CustomContainer&lt;string</a:t>
            </a:r>
            <a:r>
              <a:rPr lang="arn-CL" sz="1600" dirty="0" smtClean="0">
                <a:latin typeface="Consolas" pitchFamily="49" charset="0"/>
                <a:cs typeface="Consolas" pitchFamily="49" charset="0"/>
              </a:rPr>
              <a:t>&gt;</a:t>
            </a:r>
          </a:p>
          <a:p>
            <a:pPr algn="just">
              <a:spcAft>
                <a:spcPts val="0"/>
              </a:spcAft>
            </a:pPr>
            <a:r>
              <a:rPr lang="arn-CL" sz="1600" dirty="0">
                <a:latin typeface="Consolas" pitchFamily="49" charset="0"/>
                <a:cs typeface="Consolas" pitchFamily="49" charset="0"/>
              </a:rPr>
              <a:t> </a:t>
            </a:r>
            <a:r>
              <a:rPr lang="arn-CL" sz="1600" dirty="0" smtClean="0">
                <a:latin typeface="Consolas" pitchFamily="49" charset="0"/>
                <a:cs typeface="Consolas" pitchFamily="49" charset="0"/>
              </a:rPr>
              <a:t>  (</a:t>
            </a:r>
            <a:r>
              <a:rPr lang="arn-CL" sz="1600" dirty="0">
                <a:latin typeface="Consolas" pitchFamily="49" charset="0"/>
                <a:cs typeface="Consolas" pitchFamily="49" charset="0"/>
              </a:rPr>
              <a:t>new string[] { "one", "two", "three", "four", "five" });</a:t>
            </a:r>
          </a:p>
          <a:p>
            <a:pPr algn="just">
              <a:spcAft>
                <a:spcPts val="0"/>
              </a:spcAft>
            </a:pPr>
            <a:endParaRPr lang="arn-CL" sz="1600" dirty="0" smtClean="0">
              <a:latin typeface="Consolas" pitchFamily="49" charset="0"/>
              <a:cs typeface="Consolas" pitchFamily="49" charset="0"/>
            </a:endParaRPr>
          </a:p>
          <a:p>
            <a:pPr algn="just">
              <a:spcAft>
                <a:spcPts val="0"/>
              </a:spcAft>
            </a:pPr>
            <a:r>
              <a:rPr lang="arn-CL" sz="1600" b="1" dirty="0" smtClean="0">
                <a:latin typeface="Consolas" pitchFamily="49" charset="0"/>
                <a:cs typeface="Consolas" pitchFamily="49" charset="0"/>
              </a:rPr>
              <a:t>iterator </a:t>
            </a:r>
            <a:r>
              <a:rPr lang="arn-CL" sz="1600" b="1" dirty="0">
                <a:latin typeface="Consolas" pitchFamily="49" charset="0"/>
                <a:cs typeface="Consolas" pitchFamily="49" charset="0"/>
              </a:rPr>
              <a:t>= array.Iterator();</a:t>
            </a:r>
          </a:p>
          <a:p>
            <a:pPr algn="just">
              <a:spcAft>
                <a:spcPts val="0"/>
              </a:spcAft>
            </a:pPr>
            <a:r>
              <a:rPr lang="arn-CL" sz="1600" dirty="0" smtClean="0">
                <a:latin typeface="Consolas" pitchFamily="49" charset="0"/>
                <a:cs typeface="Consolas" pitchFamily="49" charset="0"/>
              </a:rPr>
              <a:t>while </a:t>
            </a:r>
            <a:r>
              <a:rPr lang="arn-CL" sz="1600" dirty="0">
                <a:latin typeface="Consolas" pitchFamily="49" charset="0"/>
                <a:cs typeface="Consolas" pitchFamily="49" charset="0"/>
              </a:rPr>
              <a:t>(</a:t>
            </a:r>
            <a:r>
              <a:rPr lang="arn-CL" sz="1600" b="1" dirty="0">
                <a:latin typeface="Consolas" pitchFamily="49" charset="0"/>
                <a:cs typeface="Consolas" pitchFamily="49" charset="0"/>
              </a:rPr>
              <a:t>iterator.MoveNext()</a:t>
            </a:r>
            <a:r>
              <a:rPr lang="arn-CL" sz="1600" dirty="0">
                <a:latin typeface="Consolas" pitchFamily="49" charset="0"/>
                <a:cs typeface="Consolas" pitchFamily="49" charset="0"/>
              </a:rPr>
              <a:t>)</a:t>
            </a:r>
          </a:p>
          <a:p>
            <a:pPr algn="just">
              <a:spcAft>
                <a:spcPts val="0"/>
              </a:spcAft>
            </a:pP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a:p>
            <a:pPr algn="just">
              <a:spcAft>
                <a:spcPts val="0"/>
              </a:spcAft>
            </a:pPr>
            <a:r>
              <a:rPr lang="arn-CL" sz="1600" dirty="0" smtClean="0">
                <a:latin typeface="Consolas" pitchFamily="49" charset="0"/>
                <a:cs typeface="Consolas" pitchFamily="49" charset="0"/>
              </a:rPr>
              <a:t>    Console.WriteLine(</a:t>
            </a:r>
            <a:r>
              <a:rPr lang="arn-CL" sz="1600" b="1" dirty="0" smtClean="0">
                <a:latin typeface="Consolas" pitchFamily="49" charset="0"/>
                <a:cs typeface="Consolas" pitchFamily="49" charset="0"/>
              </a:rPr>
              <a:t>iterator.Current</a:t>
            </a:r>
            <a:r>
              <a:rPr lang="arn-CL" sz="1600" dirty="0">
                <a:latin typeface="Consolas" pitchFamily="49" charset="0"/>
                <a:cs typeface="Consolas" pitchFamily="49" charset="0"/>
              </a:rPr>
              <a:t>);</a:t>
            </a:r>
          </a:p>
          <a:p>
            <a:pPr algn="just">
              <a:spcAft>
                <a:spcPts val="0"/>
              </a:spcAft>
            </a:pP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a:p>
            <a:pPr algn="just">
              <a:spcAft>
                <a:spcPts val="0"/>
              </a:spcAft>
            </a:pPr>
            <a:r>
              <a:rPr lang="arn-CL" sz="1600" b="1" dirty="0" smtClean="0">
                <a:latin typeface="Consolas" pitchFamily="49" charset="0"/>
                <a:cs typeface="Consolas" pitchFamily="49" charset="0"/>
              </a:rPr>
              <a:t>iterator.Reset</a:t>
            </a:r>
            <a:r>
              <a:rPr lang="arn-CL" sz="1600" b="1" dirty="0">
                <a:latin typeface="Consolas" pitchFamily="49" charset="0"/>
                <a:cs typeface="Consolas" pitchFamily="49" charset="0"/>
              </a:rPr>
              <a:t>();</a:t>
            </a:r>
            <a:endParaRPr lang="ru-RU" sz="1600" b="1" dirty="0" err="1" smtClean="0">
              <a:latin typeface="Consolas" pitchFamily="49" charset="0"/>
              <a:cs typeface="Consolas" pitchFamily="49" charset="0"/>
            </a:endParaRPr>
          </a:p>
        </p:txBody>
      </p:sp>
      <p:sp>
        <p:nvSpPr>
          <p:cNvPr id="3" name="Скругленный прямоугольник 2"/>
          <p:cNvSpPr/>
          <p:nvPr/>
        </p:nvSpPr>
        <p:spPr bwMode="auto">
          <a:xfrm>
            <a:off x="7376160" y="4114800"/>
            <a:ext cx="1424940" cy="16002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0"/>
              </a:spcAft>
            </a:pPr>
            <a:r>
              <a:rPr lang="en-US" b="1" dirty="0"/>
              <a:t>one</a:t>
            </a:r>
          </a:p>
          <a:p>
            <a:pPr>
              <a:spcAft>
                <a:spcPts val="0"/>
              </a:spcAft>
            </a:pPr>
            <a:r>
              <a:rPr lang="en-US" b="1" dirty="0"/>
              <a:t>two</a:t>
            </a:r>
          </a:p>
          <a:p>
            <a:pPr>
              <a:spcAft>
                <a:spcPts val="0"/>
              </a:spcAft>
            </a:pPr>
            <a:r>
              <a:rPr lang="en-US" b="1" dirty="0"/>
              <a:t>three</a:t>
            </a:r>
          </a:p>
          <a:p>
            <a:pPr>
              <a:spcAft>
                <a:spcPts val="0"/>
              </a:spcAft>
            </a:pPr>
            <a:r>
              <a:rPr lang="en-US" b="1" dirty="0"/>
              <a:t>four</a:t>
            </a:r>
          </a:p>
          <a:p>
            <a:pPr>
              <a:spcAft>
                <a:spcPts val="0"/>
              </a:spcAft>
            </a:pPr>
            <a:r>
              <a:rPr lang="en-US" b="1" dirty="0"/>
              <a:t>five</a:t>
            </a:r>
            <a:endParaRPr lang="ru-RU" b="1" dirty="0" err="1" smtClean="0"/>
          </a:p>
        </p:txBody>
      </p:sp>
      <p:pic>
        <p:nvPicPr>
          <p:cNvPr id="6" name="Picture 72"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5431421" y="4737322"/>
            <a:ext cx="1746250" cy="310947"/>
          </a:xfrm>
          <a:prstGeom prst="rect">
            <a:avLst/>
          </a:prstGeom>
          <a:noFill/>
          <a:ln w="9525">
            <a:noFill/>
            <a:miter lim="800000"/>
            <a:headEnd/>
            <a:tailEnd/>
          </a:ln>
        </p:spPr>
      </p:pic>
      <p:sp>
        <p:nvSpPr>
          <p:cNvPr id="7" name="Скругленный прямоугольник 6"/>
          <p:cNvSpPr/>
          <p:nvPr/>
        </p:nvSpPr>
        <p:spPr bwMode="auto">
          <a:xfrm>
            <a:off x="7376160" y="1663481"/>
            <a:ext cx="1424940" cy="16002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0"/>
              </a:spcAft>
            </a:pPr>
            <a:r>
              <a:rPr lang="en-US" b="1" dirty="0"/>
              <a:t>one</a:t>
            </a:r>
          </a:p>
          <a:p>
            <a:pPr>
              <a:spcAft>
                <a:spcPts val="0"/>
              </a:spcAft>
            </a:pPr>
            <a:r>
              <a:rPr lang="en-US" b="1" dirty="0"/>
              <a:t>two</a:t>
            </a:r>
          </a:p>
          <a:p>
            <a:pPr>
              <a:spcAft>
                <a:spcPts val="0"/>
              </a:spcAft>
            </a:pPr>
            <a:r>
              <a:rPr lang="en-US" b="1" dirty="0"/>
              <a:t>three</a:t>
            </a:r>
          </a:p>
          <a:p>
            <a:pPr>
              <a:spcAft>
                <a:spcPts val="0"/>
              </a:spcAft>
            </a:pPr>
            <a:r>
              <a:rPr lang="en-US" b="1" dirty="0" smtClean="0"/>
              <a:t>four</a:t>
            </a:r>
            <a:endParaRPr lang="en-US" b="1" dirty="0"/>
          </a:p>
        </p:txBody>
      </p:sp>
      <p:pic>
        <p:nvPicPr>
          <p:cNvPr id="8" name="Picture 72"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5431421" y="2286003"/>
            <a:ext cx="1746250" cy="310947"/>
          </a:xfrm>
          <a:prstGeom prst="rect">
            <a:avLst/>
          </a:prstGeom>
          <a:noFill/>
          <a:ln w="9525">
            <a:noFill/>
            <a:miter lim="800000"/>
            <a:headEnd/>
            <a:tailEnd/>
          </a:ln>
        </p:spPr>
      </p:pic>
    </p:spTree>
    <p:extLst>
      <p:ext uri="{BB962C8B-B14F-4D97-AF65-F5344CB8AC3E}">
        <p14:creationId xmlns:p14="http://schemas.microsoft.com/office/powerpoint/2010/main" val="26080005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 проектирования «Итератор»</a:t>
            </a:r>
          </a:p>
        </p:txBody>
      </p:sp>
      <p:sp>
        <p:nvSpPr>
          <p:cNvPr id="5" name="Блок-схема: документ 4"/>
          <p:cNvSpPr/>
          <p:nvPr/>
        </p:nvSpPr>
        <p:spPr bwMode="auto">
          <a:xfrm>
            <a:off x="335280" y="2057400"/>
            <a:ext cx="9471660" cy="1447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0"/>
              </a:spcAft>
            </a:pPr>
            <a:r>
              <a:rPr lang="en-US" sz="1600" dirty="0" smtClean="0">
                <a:latin typeface="Consolas" pitchFamily="49" charset="0"/>
                <a:cs typeface="Consolas" pitchFamily="49" charset="0"/>
              </a:rPr>
              <a:t>public </a:t>
            </a:r>
            <a:r>
              <a:rPr lang="en-US" sz="1600" dirty="0" err="1" smtClean="0">
                <a:latin typeface="Consolas" pitchFamily="49" charset="0"/>
                <a:cs typeface="Consolas" pitchFamily="49" charset="0"/>
              </a:rPr>
              <a:t>CustomIterator</a:t>
            </a:r>
            <a:r>
              <a:rPr lang="en-US" sz="1600" dirty="0" smtClean="0">
                <a:latin typeface="Consolas" pitchFamily="49" charset="0"/>
                <a:cs typeface="Consolas" pitchFamily="49" charset="0"/>
              </a:rPr>
              <a:t>&lt;T</a:t>
            </a:r>
            <a:r>
              <a:rPr lang="en-US" sz="1600" dirty="0">
                <a:latin typeface="Consolas" pitchFamily="49" charset="0"/>
                <a:cs typeface="Consolas" pitchFamily="49" charset="0"/>
              </a:rPr>
              <a:t>&gt; </a:t>
            </a:r>
            <a:r>
              <a:rPr lang="en-US" sz="1600" b="1" dirty="0">
                <a:latin typeface="Consolas" pitchFamily="49" charset="0"/>
                <a:cs typeface="Consolas" pitchFamily="49" charset="0"/>
              </a:rPr>
              <a:t>GetEnumerator(</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pPr algn="just">
              <a:spcAft>
                <a:spcPts val="0"/>
              </a:spcAft>
            </a:pP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pPr algn="just">
              <a:spcAft>
                <a:spcPts val="0"/>
              </a:spcAft>
            </a:pPr>
            <a:r>
              <a:rPr lang="en-US" sz="1600" dirty="0" smtClean="0">
                <a:latin typeface="Consolas" pitchFamily="49" charset="0"/>
                <a:cs typeface="Consolas" pitchFamily="49" charset="0"/>
              </a:rPr>
              <a:t>    return </a:t>
            </a:r>
            <a:r>
              <a:rPr lang="en-US" sz="1600" dirty="0">
                <a:latin typeface="Consolas" pitchFamily="49" charset="0"/>
                <a:cs typeface="Consolas" pitchFamily="49" charset="0"/>
              </a:rPr>
              <a:t>new </a:t>
            </a:r>
            <a:r>
              <a:rPr lang="en-US" sz="1600" dirty="0" err="1">
                <a:latin typeface="Consolas" pitchFamily="49" charset="0"/>
                <a:cs typeface="Consolas" pitchFamily="49" charset="0"/>
              </a:rPr>
              <a:t>CustomIterator</a:t>
            </a:r>
            <a:r>
              <a:rPr lang="en-US" sz="1600" dirty="0">
                <a:latin typeface="Consolas" pitchFamily="49" charset="0"/>
                <a:cs typeface="Consolas" pitchFamily="49" charset="0"/>
              </a:rPr>
              <a:t>&lt;T&gt;(_container);</a:t>
            </a:r>
          </a:p>
          <a:p>
            <a:pPr algn="just">
              <a:spcAft>
                <a:spcPts val="0"/>
              </a:spcAft>
            </a:pPr>
            <a:r>
              <a:rPr lang="en-US" sz="1600" dirty="0" smtClean="0">
                <a:latin typeface="Consolas" pitchFamily="49" charset="0"/>
                <a:cs typeface="Consolas" pitchFamily="49" charset="0"/>
              </a:rPr>
              <a:t>}</a:t>
            </a:r>
            <a:endParaRPr lang="ru-RU" sz="1600" dirty="0" err="1" smtClean="0">
              <a:latin typeface="Consolas" pitchFamily="49" charset="0"/>
              <a:cs typeface="Consolas" pitchFamily="49" charset="0"/>
            </a:endParaRPr>
          </a:p>
        </p:txBody>
      </p:sp>
      <p:sp>
        <p:nvSpPr>
          <p:cNvPr id="3" name="Скругленный прямоугольник 2"/>
          <p:cNvSpPr/>
          <p:nvPr/>
        </p:nvSpPr>
        <p:spPr bwMode="auto">
          <a:xfrm>
            <a:off x="335280" y="838200"/>
            <a:ext cx="9471660" cy="1143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a:t>Использование паттерна «Итератор» в языке C# </a:t>
            </a:r>
            <a:r>
              <a:rPr lang="en-US" dirty="0" smtClean="0"/>
              <a:t> - </a:t>
            </a:r>
            <a:r>
              <a:rPr lang="ru-RU" dirty="0" smtClean="0"/>
              <a:t>оператор </a:t>
            </a:r>
            <a:r>
              <a:rPr lang="ru-RU" b="1" dirty="0"/>
              <a:t>foreach</a:t>
            </a:r>
            <a:r>
              <a:rPr lang="ru-RU" dirty="0"/>
              <a:t> упрощает работу с итераторами, самостоятельно вызывая </a:t>
            </a:r>
            <a:r>
              <a:rPr lang="ru-RU" b="1" dirty="0"/>
              <a:t>MoveNext</a:t>
            </a:r>
            <a:r>
              <a:rPr lang="ru-RU" dirty="0"/>
              <a:t> до тех пор, пока эта функция не вернет false:</a:t>
            </a:r>
            <a:endParaRPr lang="ru-RU" dirty="0" smtClean="0"/>
          </a:p>
        </p:txBody>
      </p:sp>
      <p:sp>
        <p:nvSpPr>
          <p:cNvPr id="6" name="Блок-схема: документ 5"/>
          <p:cNvSpPr/>
          <p:nvPr/>
        </p:nvSpPr>
        <p:spPr bwMode="auto">
          <a:xfrm>
            <a:off x="344037" y="3733800"/>
            <a:ext cx="9471660" cy="2286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0"/>
              </a:spcAft>
            </a:pPr>
            <a:r>
              <a:rPr lang="arn-CL" sz="1600" dirty="0">
                <a:latin typeface="Consolas" pitchFamily="49" charset="0"/>
                <a:cs typeface="Consolas" pitchFamily="49" charset="0"/>
              </a:rPr>
              <a:t>var </a:t>
            </a:r>
            <a:r>
              <a:rPr lang="arn-CL" sz="1600" dirty="0" smtClean="0">
                <a:latin typeface="Consolas" pitchFamily="49" charset="0"/>
                <a:cs typeface="Consolas" pitchFamily="49" charset="0"/>
              </a:rPr>
              <a:t>array </a:t>
            </a:r>
            <a:r>
              <a:rPr lang="arn-CL" sz="1600" dirty="0">
                <a:latin typeface="Consolas" pitchFamily="49" charset="0"/>
                <a:cs typeface="Consolas" pitchFamily="49" charset="0"/>
              </a:rPr>
              <a:t>= new CustomContainer&lt;string&gt;</a:t>
            </a:r>
          </a:p>
          <a:p>
            <a:pPr algn="just">
              <a:spcAft>
                <a:spcPts val="0"/>
              </a:spcAft>
            </a:pPr>
            <a:r>
              <a:rPr lang="arn-CL" sz="1600" dirty="0">
                <a:latin typeface="Consolas" pitchFamily="49" charset="0"/>
                <a:cs typeface="Consolas" pitchFamily="49" charset="0"/>
              </a:rPr>
              <a:t>   (new string[] { "one", "two", "three", "four", "five" });</a:t>
            </a:r>
          </a:p>
          <a:p>
            <a:pPr algn="just">
              <a:spcAft>
                <a:spcPts val="0"/>
              </a:spcAft>
            </a:pPr>
            <a:endParaRPr lang="en-US" sz="1600" dirty="0" smtClean="0">
              <a:latin typeface="Consolas" pitchFamily="49" charset="0"/>
              <a:cs typeface="Consolas" pitchFamily="49" charset="0"/>
            </a:endParaRPr>
          </a:p>
          <a:p>
            <a:pPr algn="just">
              <a:spcAft>
                <a:spcPts val="0"/>
              </a:spcAft>
            </a:pPr>
            <a:r>
              <a:rPr lang="en-US" sz="1600" b="1" dirty="0" smtClean="0">
                <a:latin typeface="Consolas" pitchFamily="49" charset="0"/>
                <a:cs typeface="Consolas" pitchFamily="49" charset="0"/>
              </a:rPr>
              <a:t>foreach </a:t>
            </a:r>
            <a:r>
              <a:rPr lang="en-US" sz="1600" b="1" dirty="0">
                <a:latin typeface="Consolas" pitchFamily="49" charset="0"/>
                <a:cs typeface="Consolas" pitchFamily="49" charset="0"/>
              </a:rPr>
              <a:t>(var temp in array)</a:t>
            </a:r>
          </a:p>
          <a:p>
            <a:pPr algn="just">
              <a:spcAft>
                <a:spcPts val="0"/>
              </a:spcAft>
            </a:pP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pPr algn="just">
              <a:spcAft>
                <a:spcPts val="0"/>
              </a:spcAft>
            </a:pPr>
            <a:r>
              <a:rPr lang="en-US" sz="1600" dirty="0" smtClean="0">
                <a:latin typeface="Consolas" pitchFamily="49" charset="0"/>
                <a:cs typeface="Consolas" pitchFamily="49" charset="0"/>
              </a:rPr>
              <a:t>     Console.WriteLine(temp</a:t>
            </a:r>
            <a:r>
              <a:rPr lang="en-US" sz="1600" dirty="0">
                <a:latin typeface="Consolas" pitchFamily="49" charset="0"/>
                <a:cs typeface="Consolas" pitchFamily="49" charset="0"/>
              </a:rPr>
              <a:t>);</a:t>
            </a:r>
          </a:p>
          <a:p>
            <a:pPr algn="just">
              <a:spcAft>
                <a:spcPts val="0"/>
              </a:spcAft>
            </a:pPr>
            <a:r>
              <a:rPr lang="en-US" sz="1600" dirty="0" smtClean="0">
                <a:latin typeface="Consolas" pitchFamily="49" charset="0"/>
                <a:cs typeface="Consolas" pitchFamily="49" charset="0"/>
              </a:rPr>
              <a:t>}</a:t>
            </a:r>
            <a:endParaRPr lang="ru-RU" sz="1600" dirty="0" err="1" smtClean="0">
              <a:latin typeface="Consolas" pitchFamily="49" charset="0"/>
              <a:cs typeface="Consolas" pitchFamily="49" charset="0"/>
            </a:endParaRPr>
          </a:p>
        </p:txBody>
      </p:sp>
      <p:sp>
        <p:nvSpPr>
          <p:cNvPr id="7" name="Скругленный прямоугольник 6"/>
          <p:cNvSpPr/>
          <p:nvPr/>
        </p:nvSpPr>
        <p:spPr bwMode="auto">
          <a:xfrm>
            <a:off x="5951220" y="4419600"/>
            <a:ext cx="1424940" cy="16002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0"/>
              </a:spcAft>
            </a:pPr>
            <a:r>
              <a:rPr lang="en-US" b="1" dirty="0"/>
              <a:t>one</a:t>
            </a:r>
          </a:p>
          <a:p>
            <a:pPr>
              <a:spcAft>
                <a:spcPts val="0"/>
              </a:spcAft>
            </a:pPr>
            <a:r>
              <a:rPr lang="en-US" b="1" dirty="0"/>
              <a:t>two</a:t>
            </a:r>
          </a:p>
          <a:p>
            <a:pPr>
              <a:spcAft>
                <a:spcPts val="0"/>
              </a:spcAft>
            </a:pPr>
            <a:r>
              <a:rPr lang="en-US" b="1" dirty="0"/>
              <a:t>three</a:t>
            </a:r>
          </a:p>
          <a:p>
            <a:pPr>
              <a:spcAft>
                <a:spcPts val="0"/>
              </a:spcAft>
            </a:pPr>
            <a:r>
              <a:rPr lang="en-US" b="1" dirty="0"/>
              <a:t>four</a:t>
            </a:r>
          </a:p>
          <a:p>
            <a:pPr>
              <a:spcAft>
                <a:spcPts val="0"/>
              </a:spcAft>
            </a:pPr>
            <a:r>
              <a:rPr lang="en-US" b="1" dirty="0"/>
              <a:t>five</a:t>
            </a:r>
            <a:endParaRPr lang="ru-RU" b="1" dirty="0" err="1" smtClean="0"/>
          </a:p>
        </p:txBody>
      </p:sp>
      <p:pic>
        <p:nvPicPr>
          <p:cNvPr id="8" name="Picture 72"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4006481" y="5042122"/>
            <a:ext cx="1746250" cy="310947"/>
          </a:xfrm>
          <a:prstGeom prst="rect">
            <a:avLst/>
          </a:prstGeom>
          <a:noFill/>
          <a:ln w="9525">
            <a:noFill/>
            <a:miter lim="800000"/>
            <a:headEnd/>
            <a:tailEnd/>
          </a:ln>
        </p:spPr>
      </p:pic>
    </p:spTree>
    <p:extLst>
      <p:ext uri="{BB962C8B-B14F-4D97-AF65-F5344CB8AC3E}">
        <p14:creationId xmlns:p14="http://schemas.microsoft.com/office/powerpoint/2010/main" val="3494761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Итерация по коллекции</a:t>
            </a:r>
            <a:endParaRPr lang="ru-RU"/>
          </a:p>
        </p:txBody>
      </p:sp>
      <p:sp>
        <p:nvSpPr>
          <p:cNvPr id="4" name="Rounded Rectangle 3"/>
          <p:cNvSpPr/>
          <p:nvPr/>
        </p:nvSpPr>
        <p:spPr bwMode="auto">
          <a:xfrm>
            <a:off x="335280" y="762000"/>
            <a:ext cx="9471660" cy="12192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Все коллекции реализуют интерфейс ICollection, определяющий метод GetEnumerator, который возвращает объект Enumerator (перечислитель), используемый для быстрого перебора всех элементов в коллекции</a:t>
            </a:r>
          </a:p>
        </p:txBody>
      </p:sp>
      <p:sp>
        <p:nvSpPr>
          <p:cNvPr id="5" name="Flowchart: Document 4"/>
          <p:cNvSpPr/>
          <p:nvPr/>
        </p:nvSpPr>
        <p:spPr bwMode="auto">
          <a:xfrm>
            <a:off x="670560" y="3048000"/>
            <a:ext cx="6370320" cy="1371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smtClean="0">
                <a:latin typeface="Consolas" pitchFamily="49" charset="0"/>
                <a:cs typeface="Consolas" pitchFamily="49" charset="0"/>
              </a:rPr>
              <a:t>foreach(&lt;type&gt; &lt;control_variable&gt; in &lt;collection&gt;)</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&lt;foreach_statement_body&gt;</a:t>
            </a:r>
          </a:p>
          <a:p>
            <a:r>
              <a:rPr lang="ru-RU" sz="1600" smtClean="0">
                <a:latin typeface="Consolas" pitchFamily="49" charset="0"/>
                <a:cs typeface="Consolas" pitchFamily="49" charset="0"/>
              </a:rPr>
              <a:t>}</a:t>
            </a:r>
          </a:p>
        </p:txBody>
      </p:sp>
      <p:grpSp>
        <p:nvGrpSpPr>
          <p:cNvPr id="14" name="Group 13"/>
          <p:cNvGrpSpPr/>
          <p:nvPr/>
        </p:nvGrpSpPr>
        <p:grpSpPr>
          <a:xfrm>
            <a:off x="502920" y="2133603"/>
            <a:ext cx="2766060" cy="987493"/>
            <a:chOff x="457200" y="2133600"/>
            <a:chExt cx="2514600" cy="987493"/>
          </a:xfrm>
        </p:grpSpPr>
        <p:sp>
          <p:nvSpPr>
            <p:cNvPr id="7" name="Rounded Rectangle 6"/>
            <p:cNvSpPr/>
            <p:nvPr/>
          </p:nvSpPr>
          <p:spPr bwMode="auto">
            <a:xfrm>
              <a:off x="457200" y="2133600"/>
              <a:ext cx="2514600" cy="533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smtClean="0"/>
                <a:t>Тип данных коллекции</a:t>
              </a:r>
            </a:p>
          </p:txBody>
        </p:sp>
        <p:pic>
          <p:nvPicPr>
            <p:cNvPr id="8"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4001573">
              <a:off x="1286607" y="2666241"/>
              <a:ext cx="760376" cy="149327"/>
            </a:xfrm>
            <a:prstGeom prst="rect">
              <a:avLst/>
            </a:prstGeom>
            <a:noFill/>
            <a:ln w="9525">
              <a:noFill/>
              <a:miter lim="800000"/>
              <a:headEnd/>
              <a:tailEnd/>
            </a:ln>
          </p:spPr>
        </p:pic>
      </p:grpSp>
      <p:grpSp>
        <p:nvGrpSpPr>
          <p:cNvPr id="15" name="Group 14"/>
          <p:cNvGrpSpPr/>
          <p:nvPr/>
        </p:nvGrpSpPr>
        <p:grpSpPr>
          <a:xfrm>
            <a:off x="3855720" y="2133600"/>
            <a:ext cx="3268980" cy="1141952"/>
            <a:chOff x="3505200" y="2133600"/>
            <a:chExt cx="2971800" cy="1141952"/>
          </a:xfrm>
        </p:grpSpPr>
        <p:sp>
          <p:nvSpPr>
            <p:cNvPr id="6" name="Rounded Rectangle 5"/>
            <p:cNvSpPr/>
            <p:nvPr/>
          </p:nvSpPr>
          <p:spPr bwMode="auto">
            <a:xfrm>
              <a:off x="3505200" y="2133600"/>
              <a:ext cx="2971800" cy="533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smtClean="0"/>
                <a:t>Управляющая переменная</a:t>
              </a:r>
            </a:p>
          </p:txBody>
        </p:sp>
        <p:pic>
          <p:nvPicPr>
            <p:cNvPr id="9"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7865559">
              <a:off x="3410740" y="2695160"/>
              <a:ext cx="970243" cy="190542"/>
            </a:xfrm>
            <a:prstGeom prst="rect">
              <a:avLst/>
            </a:prstGeom>
            <a:noFill/>
            <a:ln w="9525">
              <a:noFill/>
              <a:miter lim="800000"/>
              <a:headEnd/>
              <a:tailEnd/>
            </a:ln>
          </p:spPr>
        </p:pic>
      </p:grpSp>
      <p:sp>
        <p:nvSpPr>
          <p:cNvPr id="10" name="Rounded Rectangle 9"/>
          <p:cNvSpPr/>
          <p:nvPr/>
        </p:nvSpPr>
        <p:spPr bwMode="auto">
          <a:xfrm>
            <a:off x="7459980" y="2209800"/>
            <a:ext cx="2263140" cy="1676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Область видимости управляющей переменной – оператор foreach</a:t>
            </a:r>
          </a:p>
        </p:txBody>
      </p:sp>
      <p:pic>
        <p:nvPicPr>
          <p:cNvPr id="11"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9591187">
            <a:off x="5872611" y="3368123"/>
            <a:ext cx="1614361" cy="288216"/>
          </a:xfrm>
          <a:prstGeom prst="rect">
            <a:avLst/>
          </a:prstGeom>
          <a:noFill/>
          <a:ln w="9525">
            <a:noFill/>
            <a:miter lim="800000"/>
            <a:headEnd/>
            <a:tailEnd/>
          </a:ln>
        </p:spPr>
      </p:pic>
      <p:sp>
        <p:nvSpPr>
          <p:cNvPr id="12" name="Rounded Rectangle 11"/>
          <p:cNvSpPr/>
          <p:nvPr/>
        </p:nvSpPr>
        <p:spPr bwMode="auto">
          <a:xfrm>
            <a:off x="1927860" y="4648200"/>
            <a:ext cx="7040880" cy="1143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Управляющая переменная устанавливается по очереди для каждого элемента коллекции, и операторы в теле цикла foreach выполняются для каждого элемента</a:t>
            </a:r>
          </a:p>
        </p:txBody>
      </p:sp>
      <p:pic>
        <p:nvPicPr>
          <p:cNvPr id="13"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2448942">
            <a:off x="2605088" y="4172396"/>
            <a:ext cx="2196406" cy="392130"/>
          </a:xfrm>
          <a:prstGeom prst="rect">
            <a:avLst/>
          </a:prstGeom>
          <a:noFill/>
          <a:ln w="9525">
            <a:noFill/>
            <a:miter lim="800000"/>
            <a:headEnd/>
            <a:tailEnd/>
          </a:ln>
        </p:spPr>
      </p:pic>
    </p:spTree>
    <p:extLst>
      <p:ext uri="{BB962C8B-B14F-4D97-AF65-F5344CB8AC3E}">
        <p14:creationId xmlns:p14="http://schemas.microsoft.com/office/powerpoint/2010/main" val="16226046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Что</a:t>
            </a:r>
            <a:r>
              <a:rPr lang="en-US" dirty="0" smtClean="0"/>
              <a:t> </a:t>
            </a:r>
            <a:r>
              <a:rPr lang="en-US" dirty="0" err="1" smtClean="0"/>
              <a:t>такое</a:t>
            </a:r>
            <a:r>
              <a:rPr lang="en-US" dirty="0" smtClean="0"/>
              <a:t> </a:t>
            </a:r>
            <a:r>
              <a:rPr lang="en-US" dirty="0" err="1" smtClean="0"/>
              <a:t>перечислитель</a:t>
            </a:r>
            <a:r>
              <a:rPr lang="en-US" dirty="0" smtClean="0"/>
              <a:t>?</a:t>
            </a:r>
            <a:endParaRPr lang="ru-RU" dirty="0"/>
          </a:p>
        </p:txBody>
      </p:sp>
      <p:pic>
        <p:nvPicPr>
          <p:cNvPr id="15" name="Picture 14"/>
          <p:cNvPicPr>
            <a:picLocks noChangeAspect="1"/>
          </p:cNvPicPr>
          <p:nvPr/>
        </p:nvPicPr>
        <p:blipFill>
          <a:blip r:embed="rId3"/>
          <a:stretch>
            <a:fillRect/>
          </a:stretch>
        </p:blipFill>
        <p:spPr>
          <a:xfrm>
            <a:off x="1524000" y="1219200"/>
            <a:ext cx="7823303" cy="5410200"/>
          </a:xfrm>
          <a:prstGeom prst="rect">
            <a:avLst/>
          </a:prstGeom>
        </p:spPr>
      </p:pic>
      <p:sp>
        <p:nvSpPr>
          <p:cNvPr id="33" name="Flowchart: Document 4"/>
          <p:cNvSpPr/>
          <p:nvPr/>
        </p:nvSpPr>
        <p:spPr bwMode="auto">
          <a:xfrm>
            <a:off x="304800" y="762000"/>
            <a:ext cx="3886200" cy="838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err="1">
                <a:latin typeface="Consolas"/>
                <a:cs typeface="Consolas"/>
              </a:rPr>
              <a:t>foreach</a:t>
            </a:r>
            <a:r>
              <a:rPr lang="en-US" sz="1600" dirty="0">
                <a:latin typeface="Consolas"/>
                <a:cs typeface="Consolas"/>
              </a:rPr>
              <a:t>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num</a:t>
            </a:r>
            <a:r>
              <a:rPr lang="en-US" sz="1600" dirty="0">
                <a:latin typeface="Consolas"/>
                <a:cs typeface="Consolas"/>
              </a:rPr>
              <a:t> in </a:t>
            </a:r>
            <a:r>
              <a:rPr lang="en-US" sz="1600" dirty="0" err="1">
                <a:latin typeface="Consolas"/>
                <a:cs typeface="Consolas"/>
              </a:rPr>
              <a:t>nums</a:t>
            </a:r>
            <a:r>
              <a:rPr lang="en-US" sz="1600" dirty="0">
                <a:latin typeface="Consolas"/>
                <a:cs typeface="Consolas"/>
              </a:rPr>
              <a:t>) </a:t>
            </a:r>
            <a:endParaRPr lang="ru-RU" sz="1600" dirty="0" smtClean="0">
              <a:latin typeface="Consolas"/>
              <a:cs typeface="Consolas"/>
            </a:endParaRPr>
          </a:p>
          <a:p>
            <a:r>
              <a:rPr lang="ru-RU" sz="1600" dirty="0">
                <a:latin typeface="Consolas"/>
                <a:cs typeface="Consolas"/>
              </a:rPr>
              <a:t>	</a:t>
            </a:r>
            <a:r>
              <a:rPr lang="en-US" sz="1600" dirty="0" smtClean="0">
                <a:latin typeface="Consolas"/>
                <a:cs typeface="Consolas"/>
              </a:rPr>
              <a:t>/</a:t>
            </a:r>
            <a:r>
              <a:rPr lang="en-US" sz="1600" dirty="0">
                <a:latin typeface="Consolas"/>
                <a:cs typeface="Consolas"/>
              </a:rPr>
              <a:t>/ Do something </a:t>
            </a:r>
          </a:p>
        </p:txBody>
      </p:sp>
    </p:spTree>
    <p:extLst>
      <p:ext uri="{BB962C8B-B14F-4D97-AF65-F5344CB8AC3E}">
        <p14:creationId xmlns:p14="http://schemas.microsoft.com/office/powerpoint/2010/main" val="1732318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Что</a:t>
            </a:r>
            <a:r>
              <a:rPr lang="en-US" dirty="0"/>
              <a:t> </a:t>
            </a:r>
            <a:r>
              <a:rPr lang="en-US" dirty="0" err="1"/>
              <a:t>такое</a:t>
            </a:r>
            <a:r>
              <a:rPr lang="en-US" dirty="0"/>
              <a:t> </a:t>
            </a:r>
            <a:r>
              <a:rPr lang="en-US" dirty="0" err="1"/>
              <a:t>перечислитель</a:t>
            </a:r>
            <a:r>
              <a:rPr lang="en-US"/>
              <a:t>?</a:t>
            </a:r>
          </a:p>
        </p:txBody>
      </p:sp>
      <p:pic>
        <p:nvPicPr>
          <p:cNvPr id="4" name="Content Placeholder 3"/>
          <p:cNvPicPr>
            <a:picLocks noGrp="1" noChangeAspect="1"/>
          </p:cNvPicPr>
          <p:nvPr>
            <p:ph sz="quarter" idx="10"/>
          </p:nvPr>
        </p:nvPicPr>
        <p:blipFill>
          <a:blip r:embed="rId2"/>
          <a:stretch>
            <a:fillRect/>
          </a:stretch>
        </p:blipFill>
        <p:spPr>
          <a:xfrm>
            <a:off x="1963976" y="762000"/>
            <a:ext cx="6170609" cy="5928875"/>
          </a:xfrm>
          <a:prstGeom prst="rect">
            <a:avLst/>
          </a:prstGeom>
        </p:spPr>
      </p:pic>
    </p:spTree>
    <p:extLst>
      <p:ext uri="{BB962C8B-B14F-4D97-AF65-F5344CB8AC3E}">
        <p14:creationId xmlns:p14="http://schemas.microsoft.com/office/powerpoint/2010/main" val="1472713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Что</a:t>
            </a:r>
            <a:r>
              <a:rPr lang="en-US" dirty="0" smtClean="0"/>
              <a:t> </a:t>
            </a:r>
            <a:r>
              <a:rPr lang="en-US" dirty="0" err="1" smtClean="0"/>
              <a:t>такое</a:t>
            </a:r>
            <a:r>
              <a:rPr lang="en-US" dirty="0" smtClean="0"/>
              <a:t> </a:t>
            </a:r>
            <a:r>
              <a:rPr lang="en-US" dirty="0" err="1" smtClean="0"/>
              <a:t>перечислитель</a:t>
            </a:r>
            <a:r>
              <a:rPr lang="en-US" dirty="0" smtClean="0"/>
              <a:t>?</a:t>
            </a:r>
            <a:endParaRPr lang="ru-RU" dirty="0"/>
          </a:p>
        </p:txBody>
      </p:sp>
      <p:sp>
        <p:nvSpPr>
          <p:cNvPr id="5" name="Flowchart: Document 4"/>
          <p:cNvSpPr/>
          <p:nvPr/>
        </p:nvSpPr>
        <p:spPr bwMode="auto">
          <a:xfrm>
            <a:off x="304800" y="914400"/>
            <a:ext cx="6370320" cy="838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err="1">
                <a:latin typeface="Consolas"/>
                <a:cs typeface="Consolas"/>
              </a:rPr>
              <a:t>foreach</a:t>
            </a:r>
            <a:r>
              <a:rPr lang="en-US" sz="1600" dirty="0">
                <a:latin typeface="Consolas"/>
                <a:cs typeface="Consolas"/>
              </a:rPr>
              <a:t>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num</a:t>
            </a:r>
            <a:r>
              <a:rPr lang="en-US" sz="1600" dirty="0">
                <a:latin typeface="Consolas"/>
                <a:cs typeface="Consolas"/>
              </a:rPr>
              <a:t> in </a:t>
            </a:r>
            <a:r>
              <a:rPr lang="en-US" sz="1600" dirty="0" err="1">
                <a:latin typeface="Consolas"/>
                <a:cs typeface="Consolas"/>
              </a:rPr>
              <a:t>nums</a:t>
            </a:r>
            <a:r>
              <a:rPr lang="en-US" sz="1600" dirty="0">
                <a:latin typeface="Consolas"/>
                <a:cs typeface="Consolas"/>
              </a:rPr>
              <a:t>) // Do something </a:t>
            </a:r>
          </a:p>
        </p:txBody>
      </p:sp>
      <p:sp>
        <p:nvSpPr>
          <p:cNvPr id="6" name="Flowchart: Document 4"/>
          <p:cNvSpPr/>
          <p:nvPr/>
        </p:nvSpPr>
        <p:spPr bwMode="auto">
          <a:xfrm>
            <a:off x="1066800" y="1905000"/>
            <a:ext cx="8686800" cy="3200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a:latin typeface="Consolas"/>
                <a:cs typeface="Consolas"/>
              </a:rPr>
              <a:t>using (</a:t>
            </a:r>
            <a:r>
              <a:rPr lang="en-US" sz="1600" dirty="0" err="1">
                <a:latin typeface="Consolas"/>
                <a:cs typeface="Consolas"/>
              </a:rPr>
              <a:t>var</a:t>
            </a:r>
            <a:r>
              <a:rPr lang="en-US" sz="1600" dirty="0">
                <a:latin typeface="Consolas"/>
                <a:cs typeface="Consolas"/>
              </a:rPr>
              <a:t> e = </a:t>
            </a:r>
            <a:r>
              <a:rPr lang="en-US" sz="1600" dirty="0" err="1">
                <a:latin typeface="Consolas"/>
                <a:cs typeface="Consolas"/>
              </a:rPr>
              <a:t>nums.GetEnumerator</a:t>
            </a:r>
            <a:r>
              <a:rPr lang="en-US" sz="1600" dirty="0">
                <a:latin typeface="Consolas"/>
                <a:cs typeface="Consolas"/>
              </a:rPr>
              <a:t>()) </a:t>
            </a:r>
            <a:endParaRPr lang="ru-RU" sz="1600" dirty="0" smtClean="0">
              <a:latin typeface="Consolas"/>
              <a:cs typeface="Consolas"/>
            </a:endParaRPr>
          </a:p>
          <a:p>
            <a:endParaRPr lang="ru-RU" sz="1600" dirty="0">
              <a:latin typeface="Consolas"/>
              <a:cs typeface="Consolas"/>
            </a:endParaRPr>
          </a:p>
          <a:p>
            <a:r>
              <a:rPr lang="en-US" sz="1600" dirty="0" smtClean="0">
                <a:latin typeface="Consolas"/>
                <a:cs typeface="Consolas"/>
              </a:rPr>
              <a:t>{ </a:t>
            </a:r>
            <a:endParaRPr lang="ru-RU" sz="1600" dirty="0" smtClean="0">
              <a:latin typeface="Consolas"/>
              <a:cs typeface="Consolas"/>
            </a:endParaRPr>
          </a:p>
          <a:p>
            <a:r>
              <a:rPr lang="ru-RU" sz="1600" dirty="0">
                <a:latin typeface="Consolas"/>
                <a:cs typeface="Consolas"/>
              </a:rPr>
              <a:t>	</a:t>
            </a:r>
            <a:r>
              <a:rPr lang="en-US" sz="1600" dirty="0" smtClean="0">
                <a:latin typeface="Consolas"/>
                <a:cs typeface="Consolas"/>
              </a:rPr>
              <a:t>while </a:t>
            </a:r>
            <a:r>
              <a:rPr lang="en-US" sz="1600" dirty="0">
                <a:latin typeface="Consolas"/>
                <a:cs typeface="Consolas"/>
              </a:rPr>
              <a:t>(</a:t>
            </a:r>
            <a:r>
              <a:rPr lang="en-US" sz="1600" dirty="0" err="1">
                <a:latin typeface="Consolas"/>
                <a:cs typeface="Consolas"/>
              </a:rPr>
              <a:t>e.MoveNext</a:t>
            </a:r>
            <a:r>
              <a:rPr lang="en-US" sz="1600" dirty="0">
                <a:latin typeface="Consolas"/>
                <a:cs typeface="Consolas"/>
              </a:rPr>
              <a:t>()) </a:t>
            </a:r>
            <a:endParaRPr lang="ru-RU" sz="1600" dirty="0" smtClean="0">
              <a:latin typeface="Consolas"/>
              <a:cs typeface="Consolas"/>
            </a:endParaRPr>
          </a:p>
          <a:p>
            <a:r>
              <a:rPr lang="ru-RU" sz="1600" dirty="0">
                <a:latin typeface="Consolas"/>
                <a:cs typeface="Consolas"/>
              </a:rPr>
              <a:t>	</a:t>
            </a:r>
            <a:r>
              <a:rPr lang="en-US" sz="1600" dirty="0" smtClean="0">
                <a:latin typeface="Consolas"/>
                <a:cs typeface="Consolas"/>
              </a:rPr>
              <a:t>{ </a:t>
            </a:r>
            <a:endParaRPr lang="en-US" sz="1600" dirty="0">
              <a:latin typeface="Consolas"/>
              <a:cs typeface="Consolas"/>
            </a:endParaRPr>
          </a:p>
          <a:p>
            <a:r>
              <a:rPr lang="ru-RU" sz="1600" dirty="0" smtClean="0">
                <a:latin typeface="Consolas"/>
                <a:cs typeface="Consolas"/>
              </a:rPr>
              <a:t>		</a:t>
            </a:r>
            <a:r>
              <a:rPr lang="en-US" sz="1600" dirty="0" err="1" smtClean="0">
                <a:latin typeface="Consolas"/>
                <a:cs typeface="Consolas"/>
              </a:rPr>
              <a:t>int</a:t>
            </a:r>
            <a:r>
              <a:rPr lang="en-US" sz="1600" dirty="0" smtClean="0">
                <a:latin typeface="Consolas"/>
                <a:cs typeface="Consolas"/>
              </a:rPr>
              <a:t> </a:t>
            </a:r>
            <a:r>
              <a:rPr lang="en-US" sz="1600" dirty="0" err="1">
                <a:latin typeface="Consolas"/>
                <a:cs typeface="Consolas"/>
              </a:rPr>
              <a:t>num</a:t>
            </a:r>
            <a:r>
              <a:rPr lang="en-US" sz="1600" dirty="0">
                <a:latin typeface="Consolas"/>
                <a:cs typeface="Consolas"/>
              </a:rPr>
              <a:t> = </a:t>
            </a:r>
            <a:r>
              <a:rPr lang="en-US" sz="1600" dirty="0" err="1">
                <a:latin typeface="Consolas"/>
                <a:cs typeface="Consolas"/>
              </a:rPr>
              <a:t>e.Current</a:t>
            </a:r>
            <a:r>
              <a:rPr lang="en-US" sz="1600" dirty="0">
                <a:latin typeface="Consolas"/>
                <a:cs typeface="Consolas"/>
              </a:rPr>
              <a:t>; </a:t>
            </a:r>
          </a:p>
          <a:p>
            <a:r>
              <a:rPr lang="ru-RU" sz="1600" dirty="0" smtClean="0">
                <a:latin typeface="Consolas"/>
                <a:cs typeface="Consolas"/>
              </a:rPr>
              <a:t>		</a:t>
            </a:r>
            <a:r>
              <a:rPr lang="en-US" sz="1600" dirty="0" smtClean="0">
                <a:latin typeface="Consolas"/>
                <a:cs typeface="Consolas"/>
              </a:rPr>
              <a:t>/</a:t>
            </a:r>
            <a:r>
              <a:rPr lang="en-US" sz="1600" dirty="0">
                <a:latin typeface="Consolas"/>
                <a:cs typeface="Consolas"/>
              </a:rPr>
              <a:t>/ Do something </a:t>
            </a:r>
            <a:endParaRPr lang="ru-RU" sz="1600" dirty="0" smtClean="0">
              <a:latin typeface="Consolas"/>
              <a:cs typeface="Consolas"/>
            </a:endParaRPr>
          </a:p>
          <a:p>
            <a:r>
              <a:rPr lang="ru-RU" sz="1600" dirty="0" smtClean="0">
                <a:latin typeface="Consolas"/>
                <a:cs typeface="Consolas"/>
              </a:rPr>
              <a:t>	</a:t>
            </a:r>
            <a:r>
              <a:rPr lang="en-US" sz="1600" dirty="0" smtClean="0">
                <a:latin typeface="Consolas"/>
                <a:cs typeface="Consolas"/>
              </a:rPr>
              <a:t>} </a:t>
            </a:r>
          </a:p>
          <a:p>
            <a:r>
              <a:rPr lang="en-US" sz="1600" dirty="0" smtClean="0">
                <a:latin typeface="Consolas"/>
                <a:cs typeface="Consolas"/>
              </a:rPr>
              <a:t>} </a:t>
            </a:r>
            <a:endParaRPr lang="en-US" sz="1600" dirty="0">
              <a:latin typeface="Consolas"/>
              <a:cs typeface="Consolas"/>
            </a:endParaRPr>
          </a:p>
        </p:txBody>
      </p:sp>
      <p:pic>
        <p:nvPicPr>
          <p:cNvPr id="7"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734750">
            <a:off x="4377512" y="1801915"/>
            <a:ext cx="2196406" cy="392130"/>
          </a:xfrm>
          <a:prstGeom prst="rect">
            <a:avLst/>
          </a:prstGeom>
          <a:noFill/>
          <a:ln w="9525">
            <a:noFill/>
            <a:miter lim="800000"/>
            <a:headEnd/>
            <a:tailEnd/>
          </a:ln>
        </p:spPr>
      </p:pic>
    </p:spTree>
    <p:extLst>
      <p:ext uri="{BB962C8B-B14F-4D97-AF65-F5344CB8AC3E}">
        <p14:creationId xmlns:p14="http://schemas.microsoft.com/office/powerpoint/2010/main" val="2670528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Почему необходимы обобщения</a:t>
            </a:r>
          </a:p>
        </p:txBody>
      </p:sp>
      <p:pic>
        <p:nvPicPr>
          <p:cNvPr id="17" name="Picture 16"/>
          <p:cNvPicPr>
            <a:picLocks noChangeAspect="1"/>
          </p:cNvPicPr>
          <p:nvPr/>
        </p:nvPicPr>
        <p:blipFill>
          <a:blip r:embed="rId3"/>
          <a:stretch>
            <a:fillRect/>
          </a:stretch>
        </p:blipFill>
        <p:spPr>
          <a:xfrm>
            <a:off x="381000" y="838200"/>
            <a:ext cx="3429000" cy="2007220"/>
          </a:xfrm>
          <a:prstGeom prst="rect">
            <a:avLst/>
          </a:prstGeom>
        </p:spPr>
      </p:pic>
      <p:pic>
        <p:nvPicPr>
          <p:cNvPr id="13" name="Picture 12"/>
          <p:cNvPicPr>
            <a:picLocks noChangeAspect="1"/>
          </p:cNvPicPr>
          <p:nvPr/>
        </p:nvPicPr>
        <p:blipFill>
          <a:blip r:embed="rId4"/>
          <a:stretch>
            <a:fillRect/>
          </a:stretch>
        </p:blipFill>
        <p:spPr>
          <a:xfrm>
            <a:off x="469900" y="787400"/>
            <a:ext cx="9118600" cy="5283200"/>
          </a:xfrm>
          <a:prstGeom prst="rect">
            <a:avLst/>
          </a:prstGeom>
        </p:spPr>
      </p:pic>
    </p:spTree>
    <p:extLst>
      <p:ext uri="{BB962C8B-B14F-4D97-AF65-F5344CB8AC3E}">
        <p14:creationId xmlns:p14="http://schemas.microsoft.com/office/powerpoint/2010/main" val="26214145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Что такое интерфейс IEnumerable&lt;T&gt;?</a:t>
            </a:r>
            <a:endParaRPr lang="ru-RU"/>
          </a:p>
        </p:txBody>
      </p:sp>
      <p:sp>
        <p:nvSpPr>
          <p:cNvPr id="4" name="Rounded Rectangle 3"/>
          <p:cNvSpPr/>
          <p:nvPr/>
        </p:nvSpPr>
        <p:spPr bwMode="auto">
          <a:xfrm>
            <a:off x="335280" y="762000"/>
            <a:ext cx="9471660" cy="6858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r>
              <a:rPr lang="ru-RU" smtClean="0"/>
              <a:t>Для поддержки перечисления класс коллекция должен реализовывать интерфейс IEnumerable&lt;T&gt;</a:t>
            </a:r>
          </a:p>
        </p:txBody>
      </p:sp>
      <p:sp>
        <p:nvSpPr>
          <p:cNvPr id="5" name="Rounded Rectangle 4"/>
          <p:cNvSpPr/>
          <p:nvPr/>
        </p:nvSpPr>
        <p:spPr bwMode="auto">
          <a:xfrm>
            <a:off x="335280" y="1524000"/>
            <a:ext cx="9471660"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smtClean="0"/>
              <a:t>Интерфейс IEnumerable&lt;T&gt; определяет единственный метод GetEnumerator, который возвращает объект IEnumerator&lt;T&gt;, предоставляющий логику, требуемую оператору foreach</a:t>
            </a:r>
          </a:p>
        </p:txBody>
      </p:sp>
      <p:sp>
        <p:nvSpPr>
          <p:cNvPr id="6" name="Flowchart: Document 5"/>
          <p:cNvSpPr/>
          <p:nvPr/>
        </p:nvSpPr>
        <p:spPr bwMode="auto">
          <a:xfrm>
            <a:off x="335280" y="2514600"/>
            <a:ext cx="6286500" cy="1219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smtClean="0">
                <a:latin typeface="Consolas" pitchFamily="49" charset="0"/>
                <a:cs typeface="Consolas" pitchFamily="49" charset="0"/>
              </a:rPr>
              <a:t>public</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interface</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IEnumerable</a:t>
            </a:r>
            <a:r>
              <a:rPr lang="ru-RU" sz="1600" dirty="0" smtClean="0">
                <a:latin typeface="Consolas" pitchFamily="49" charset="0"/>
                <a:cs typeface="Consolas" pitchFamily="49" charset="0"/>
              </a:rPr>
              <a:t>&lt;</a:t>
            </a:r>
            <a:r>
              <a:rPr lang="ru-RU" sz="1600" dirty="0" err="1" smtClean="0">
                <a:latin typeface="Consolas" pitchFamily="49" charset="0"/>
                <a:cs typeface="Consolas" pitchFamily="49" charset="0"/>
              </a:rPr>
              <a:t>out</a:t>
            </a:r>
            <a:r>
              <a:rPr lang="ru-RU" sz="1600" dirty="0" smtClean="0">
                <a:latin typeface="Consolas" pitchFamily="49" charset="0"/>
                <a:cs typeface="Consolas" pitchFamily="49" charset="0"/>
              </a:rPr>
              <a:t> T&gt; : </a:t>
            </a:r>
            <a:r>
              <a:rPr lang="ru-RU" sz="1600" dirty="0" err="1" smtClean="0">
                <a:latin typeface="Consolas" pitchFamily="49" charset="0"/>
                <a:cs typeface="Consolas" pitchFamily="49" charset="0"/>
              </a:rPr>
              <a:t>IEnumerable</a:t>
            </a:r>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ru-RU" sz="1600" dirty="0" err="1" smtClean="0">
                <a:latin typeface="Consolas" pitchFamily="49" charset="0"/>
                <a:cs typeface="Consolas" pitchFamily="49" charset="0"/>
              </a:rPr>
              <a:t>IEnumerator</a:t>
            </a:r>
            <a:r>
              <a:rPr lang="ru-RU" sz="1600" dirty="0" smtClean="0">
                <a:latin typeface="Consolas" pitchFamily="49" charset="0"/>
                <a:cs typeface="Consolas" pitchFamily="49" charset="0"/>
              </a:rPr>
              <a:t>&lt;T&gt; </a:t>
            </a:r>
            <a:r>
              <a:rPr lang="ru-RU" sz="1600" dirty="0" err="1" smtClean="0">
                <a:latin typeface="Consolas" pitchFamily="49" charset="0"/>
                <a:cs typeface="Consolas" pitchFamily="49" charset="0"/>
              </a:rPr>
              <a:t>GetEnumerator</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a:t>
            </a:r>
          </a:p>
        </p:txBody>
      </p:sp>
      <p:sp>
        <p:nvSpPr>
          <p:cNvPr id="8" name="Rounded Rectangle 7"/>
          <p:cNvSpPr/>
          <p:nvPr/>
        </p:nvSpPr>
        <p:spPr bwMode="auto">
          <a:xfrm>
            <a:off x="335280" y="3581400"/>
            <a:ext cx="5113020"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smtClean="0"/>
              <a:t>Метод GetEnumerator предлагает для коллекции перечислитель по умолчанию</a:t>
            </a:r>
          </a:p>
        </p:txBody>
      </p:sp>
      <p:sp>
        <p:nvSpPr>
          <p:cNvPr id="9" name="Rounded Rectangle 8"/>
          <p:cNvSpPr/>
          <p:nvPr/>
        </p:nvSpPr>
        <p:spPr bwMode="auto">
          <a:xfrm>
            <a:off x="335280" y="4495800"/>
            <a:ext cx="5113020" cy="1828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smtClean="0"/>
              <a:t>В пользовательском классе коллекции можно определить дополнительные перечислители, для этого необходимо предоставить дополнительные методы или свойства для того, чтобы приложения имели доступ к этим перечислителям</a:t>
            </a:r>
          </a:p>
        </p:txBody>
      </p:sp>
      <p:sp>
        <p:nvSpPr>
          <p:cNvPr id="10" name="Rounded Rectangle 9"/>
          <p:cNvSpPr/>
          <p:nvPr/>
        </p:nvSpPr>
        <p:spPr bwMode="auto">
          <a:xfrm>
            <a:off x="5615940" y="4495803"/>
            <a:ext cx="4191000" cy="1828801"/>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smtClean="0"/>
              <a:t>Для поддержки инициализаторов коллекции, необходимо реализовать в типе интерфейс IEnumerable и определить метод Add</a:t>
            </a:r>
          </a:p>
        </p:txBody>
      </p:sp>
      <p:sp>
        <p:nvSpPr>
          <p:cNvPr id="11" name="Flowchart: Document 6"/>
          <p:cNvSpPr/>
          <p:nvPr/>
        </p:nvSpPr>
        <p:spPr bwMode="auto">
          <a:xfrm>
            <a:off x="5364480" y="3200400"/>
            <a:ext cx="4442460" cy="1219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 public interface IEnumerable</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IEnumerator GetEnumerator();</a:t>
            </a:r>
          </a:p>
          <a:p>
            <a:r>
              <a:rPr lang="ru-RU" sz="1600" dirty="0" smtClean="0">
                <a:latin typeface="Consolas" pitchFamily="49" charset="0"/>
                <a:cs typeface="Consolas" pitchFamily="49" charset="0"/>
              </a:rPr>
              <a:t> }</a:t>
            </a:r>
          </a:p>
        </p:txBody>
      </p:sp>
    </p:spTree>
    <p:extLst>
      <p:ext uri="{BB962C8B-B14F-4D97-AF65-F5344CB8AC3E}">
        <p14:creationId xmlns:p14="http://schemas.microsoft.com/office/powerpoint/2010/main" val="36446898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Что такое интерфейс IEnumerable&lt;T&gt;?</a:t>
            </a:r>
            <a:endParaRPr lang="ru-RU"/>
          </a:p>
        </p:txBody>
      </p:sp>
      <p:sp>
        <p:nvSpPr>
          <p:cNvPr id="4" name="Flowchart: Document 3"/>
          <p:cNvSpPr/>
          <p:nvPr/>
        </p:nvSpPr>
        <p:spPr bwMode="auto">
          <a:xfrm>
            <a:off x="335280" y="762000"/>
            <a:ext cx="5196840" cy="4800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defTabSz="457200">
              <a:lnSpc>
                <a:spcPct val="90000"/>
              </a:lnSpc>
              <a:tabLst>
                <a:tab pos="457200" algn="l"/>
              </a:tabLst>
              <a:defRPr/>
            </a:pPr>
            <a:endParaRPr lang="ru-RU" sz="1400" dirty="0" smtClean="0">
              <a:latin typeface="Consolas" pitchFamily="49" charset="0"/>
              <a:cs typeface="Consolas" pitchFamily="49" charset="0"/>
            </a:endParaRPr>
          </a:p>
          <a:p>
            <a:pPr defTabSz="457200">
              <a:lnSpc>
                <a:spcPct val="90000"/>
              </a:lnSpc>
              <a:tabLst>
                <a:tab pos="457200" algn="l"/>
              </a:tabLst>
              <a:defRPr/>
            </a:pPr>
            <a:endParaRPr lang="ru-RU" sz="1400" dirty="0" smtClean="0">
              <a:latin typeface="Consolas" pitchFamily="49" charset="0"/>
              <a:cs typeface="Consolas" pitchFamily="49" charset="0"/>
            </a:endParaRPr>
          </a:p>
          <a:p>
            <a:pPr defTabSz="457200">
              <a:lnSpc>
                <a:spcPct val="90000"/>
              </a:lnSpc>
              <a:tabLst>
                <a:tab pos="457200" algn="l"/>
              </a:tabLst>
              <a:defRPr/>
            </a:pPr>
            <a:endParaRPr lang="ru-RU" sz="1400" dirty="0" smtClean="0">
              <a:latin typeface="Consolas" pitchFamily="49" charset="0"/>
              <a:cs typeface="Consolas" pitchFamily="49" charset="0"/>
            </a:endParaRPr>
          </a:p>
          <a:p>
            <a:pPr defTabSz="457200">
              <a:lnSpc>
                <a:spcPct val="90000"/>
              </a:lnSpc>
              <a:tabLst>
                <a:tab pos="457200" algn="l"/>
              </a:tabLst>
              <a:defRPr/>
            </a:pPr>
            <a:endParaRPr lang="ru-RU" sz="1400" dirty="0" smtClean="0">
              <a:latin typeface="Consolas" pitchFamily="49" charset="0"/>
              <a:cs typeface="Consolas" pitchFamily="49" charset="0"/>
            </a:endParaRPr>
          </a:p>
          <a:p>
            <a:pPr defTabSz="457200">
              <a:lnSpc>
                <a:spcPct val="90000"/>
              </a:lnSpc>
              <a:tabLst>
                <a:tab pos="457200" algn="l"/>
              </a:tabLst>
              <a:defRPr/>
            </a:pPr>
            <a:r>
              <a:rPr lang="ru-RU" sz="1400" dirty="0" smtClean="0">
                <a:latin typeface="Consolas" pitchFamily="49" charset="0"/>
                <a:cs typeface="Consolas" pitchFamily="49" charset="0"/>
              </a:rPr>
              <a:t>class CustomCollectionClass&lt;T&gt; </a:t>
            </a:r>
            <a:br>
              <a:rPr lang="ru-RU" sz="1400" dirty="0" smtClean="0">
                <a:latin typeface="Consolas" pitchFamily="49" charset="0"/>
                <a:cs typeface="Consolas" pitchFamily="49" charset="0"/>
              </a:rPr>
            </a:br>
            <a:r>
              <a:rPr lang="ru-RU" sz="1400" dirty="0" smtClean="0">
                <a:latin typeface="Consolas" pitchFamily="49" charset="0"/>
                <a:cs typeface="Consolas" pitchFamily="49" charset="0"/>
              </a:rPr>
              <a:t>    : </a:t>
            </a:r>
            <a:r>
              <a:rPr lang="ru-RU" sz="1400" b="1" dirty="0" smtClean="0">
                <a:latin typeface="Consolas" pitchFamily="49" charset="0"/>
                <a:cs typeface="Consolas" pitchFamily="49" charset="0"/>
              </a:rPr>
              <a:t>IEnumerable&lt;T&gt;</a:t>
            </a:r>
          </a:p>
          <a:p>
            <a:pPr defTabSz="457200">
              <a:lnSpc>
                <a:spcPct val="90000"/>
              </a:lnSpc>
              <a:tabLst>
                <a:tab pos="457200" algn="l"/>
              </a:tabLst>
              <a:defRPr/>
            </a:pPr>
            <a:r>
              <a:rPr lang="ru-RU" sz="1400" dirty="0" smtClean="0">
                <a:latin typeface="Consolas" pitchFamily="49" charset="0"/>
                <a:cs typeface="Consolas" pitchFamily="49" charset="0"/>
              </a:rPr>
              <a:t>{ </a:t>
            </a:r>
          </a:p>
          <a:p>
            <a:pPr defTabSz="457200">
              <a:lnSpc>
                <a:spcPct val="90000"/>
              </a:lnSpc>
              <a:tabLst>
                <a:tab pos="457200" algn="l"/>
              </a:tabLst>
              <a:defRPr/>
            </a:pPr>
            <a:r>
              <a:rPr lang="ru-RU" sz="1400" dirty="0" smtClean="0">
                <a:latin typeface="Consolas" pitchFamily="49" charset="0"/>
                <a:cs typeface="Consolas" pitchFamily="49" charset="0"/>
              </a:rPr>
              <a:t>    public </a:t>
            </a:r>
            <a:r>
              <a:rPr lang="ru-RU" sz="1400" b="1" dirty="0" smtClean="0">
                <a:latin typeface="Consolas" pitchFamily="49" charset="0"/>
                <a:cs typeface="Consolas" pitchFamily="49" charset="0"/>
              </a:rPr>
              <a:t>IEnumerator&lt;T&gt;</a:t>
            </a:r>
            <a:r>
              <a:rPr lang="ru-RU" sz="1400" dirty="0" smtClean="0">
                <a:latin typeface="Consolas" pitchFamily="49" charset="0"/>
                <a:cs typeface="Consolas" pitchFamily="49" charset="0"/>
              </a:rPr>
              <a:t> </a:t>
            </a:r>
            <a:r>
              <a:rPr lang="ru-RU" sz="1400" b="1" dirty="0" smtClean="0">
                <a:latin typeface="Consolas" pitchFamily="49" charset="0"/>
                <a:cs typeface="Consolas" pitchFamily="49" charset="0"/>
              </a:rPr>
              <a:t>GetEnumerator()</a:t>
            </a:r>
          </a:p>
          <a:p>
            <a:pPr defTabSz="457200">
              <a:lnSpc>
                <a:spcPct val="90000"/>
              </a:lnSpc>
              <a:tabLst>
                <a:tab pos="457200" algn="l"/>
              </a:tabLst>
              <a:defRPr/>
            </a:pPr>
            <a:r>
              <a:rPr lang="ru-RU" sz="1400" dirty="0" smtClean="0">
                <a:latin typeface="Consolas" pitchFamily="49" charset="0"/>
                <a:cs typeface="Consolas" pitchFamily="49" charset="0"/>
              </a:rPr>
              <a:t>    {</a:t>
            </a:r>
          </a:p>
          <a:p>
            <a:pPr defTabSz="457200">
              <a:lnSpc>
                <a:spcPct val="90000"/>
              </a:lnSpc>
              <a:tabLst>
                <a:tab pos="457200" algn="l"/>
              </a:tabLst>
              <a:defRPr/>
            </a:pPr>
            <a:r>
              <a:rPr lang="ru-RU" sz="1400" dirty="0" smtClean="0">
                <a:latin typeface="Consolas" pitchFamily="49" charset="0"/>
                <a:cs typeface="Consolas" pitchFamily="49" charset="0"/>
              </a:rPr>
              <a:t>        ...</a:t>
            </a:r>
          </a:p>
          <a:p>
            <a:pPr defTabSz="457200">
              <a:lnSpc>
                <a:spcPct val="90000"/>
              </a:lnSpc>
              <a:tabLst>
                <a:tab pos="457200" algn="l"/>
              </a:tabLst>
              <a:defRPr/>
            </a:pPr>
            <a:r>
              <a:rPr lang="ru-RU" sz="1400" dirty="0" smtClean="0">
                <a:latin typeface="Consolas" pitchFamily="49" charset="0"/>
                <a:cs typeface="Consolas" pitchFamily="49" charset="0"/>
              </a:rPr>
              <a:t>    }</a:t>
            </a:r>
          </a:p>
          <a:p>
            <a:pPr defTabSz="457200">
              <a:lnSpc>
                <a:spcPct val="90000"/>
              </a:lnSpc>
              <a:tabLst>
                <a:tab pos="457200" algn="l"/>
              </a:tabLst>
              <a:defRPr/>
            </a:pPr>
            <a:r>
              <a:rPr lang="ru-RU" sz="1400" dirty="0" smtClean="0">
                <a:latin typeface="Consolas" pitchFamily="49" charset="0"/>
                <a:cs typeface="Consolas" pitchFamily="49" charset="0"/>
              </a:rPr>
              <a:t>  </a:t>
            </a:r>
          </a:p>
          <a:p>
            <a:pPr defTabSz="457200">
              <a:lnSpc>
                <a:spcPct val="90000"/>
              </a:lnSpc>
              <a:tabLst>
                <a:tab pos="457200" algn="l"/>
              </a:tabLst>
              <a:defRPr/>
            </a:pPr>
            <a:r>
              <a:rPr lang="ru-RU" sz="1400" dirty="0" smtClean="0">
                <a:latin typeface="Consolas" pitchFamily="49" charset="0"/>
                <a:cs typeface="Consolas" pitchFamily="49" charset="0"/>
              </a:rPr>
              <a:t>    </a:t>
            </a:r>
            <a:r>
              <a:rPr lang="ru-RU" sz="1400" b="1" dirty="0" smtClean="0">
                <a:latin typeface="Consolas" pitchFamily="49" charset="0"/>
                <a:cs typeface="Consolas" pitchFamily="49" charset="0"/>
              </a:rPr>
              <a:t>IEnumerator </a:t>
            </a:r>
            <a:r>
              <a:rPr lang="ru-RU" sz="1400" b="1" dirty="0" err="1" smtClean="0">
                <a:latin typeface="Consolas" pitchFamily="49" charset="0"/>
                <a:cs typeface="Consolas" pitchFamily="49" charset="0"/>
              </a:rPr>
              <a:t>IEnumerable.GetEnumerator</a:t>
            </a:r>
            <a:r>
              <a:rPr lang="ru-RU" sz="1400" b="1" dirty="0" smtClean="0">
                <a:latin typeface="Consolas" pitchFamily="49" charset="0"/>
                <a:cs typeface="Consolas" pitchFamily="49" charset="0"/>
              </a:rPr>
              <a:t>()</a:t>
            </a:r>
          </a:p>
          <a:p>
            <a:pPr defTabSz="457200">
              <a:lnSpc>
                <a:spcPct val="90000"/>
              </a:lnSpc>
              <a:tabLst>
                <a:tab pos="457200" algn="l"/>
              </a:tabLst>
              <a:defRPr/>
            </a:pPr>
            <a:r>
              <a:rPr lang="ru-RU" sz="1400" dirty="0" smtClean="0">
                <a:latin typeface="Consolas" pitchFamily="49" charset="0"/>
                <a:cs typeface="Consolas" pitchFamily="49" charset="0"/>
              </a:rPr>
              <a:t>    {</a:t>
            </a:r>
          </a:p>
          <a:p>
            <a:pPr defTabSz="457200">
              <a:lnSpc>
                <a:spcPct val="90000"/>
              </a:lnSpc>
              <a:tabLst>
                <a:tab pos="457200" algn="l"/>
              </a:tabLst>
              <a:defRPr/>
            </a:pPr>
            <a:r>
              <a:rPr lang="ru-RU" sz="1400" dirty="0" smtClean="0">
                <a:latin typeface="Consolas" pitchFamily="49" charset="0"/>
                <a:cs typeface="Consolas" pitchFamily="49" charset="0"/>
              </a:rPr>
              <a:t>        throw new NotImplementedException();</a:t>
            </a:r>
          </a:p>
          <a:p>
            <a:pPr defTabSz="457200">
              <a:lnSpc>
                <a:spcPct val="90000"/>
              </a:lnSpc>
              <a:tabLst>
                <a:tab pos="457200" algn="l"/>
              </a:tabLst>
              <a:defRPr/>
            </a:pPr>
            <a:r>
              <a:rPr lang="ru-RU" sz="1400" dirty="0" smtClean="0">
                <a:latin typeface="Consolas" pitchFamily="49" charset="0"/>
                <a:cs typeface="Consolas" pitchFamily="49" charset="0"/>
              </a:rPr>
              <a:t>    }</a:t>
            </a:r>
          </a:p>
          <a:p>
            <a:pPr defTabSz="457200">
              <a:lnSpc>
                <a:spcPct val="90000"/>
              </a:lnSpc>
              <a:tabLst>
                <a:tab pos="457200" algn="l"/>
              </a:tabLst>
              <a:defRPr/>
            </a:pPr>
            <a:r>
              <a:rPr lang="ru-RU" sz="1400" dirty="0" smtClean="0">
                <a:latin typeface="Consolas" pitchFamily="49" charset="0"/>
                <a:cs typeface="Consolas" pitchFamily="49" charset="0"/>
              </a:rPr>
              <a:t>     </a:t>
            </a:r>
          </a:p>
          <a:p>
            <a:pPr defTabSz="457200">
              <a:lnSpc>
                <a:spcPct val="90000"/>
              </a:lnSpc>
              <a:tabLst>
                <a:tab pos="457200" algn="l"/>
              </a:tabLst>
              <a:defRPr/>
            </a:pPr>
            <a:r>
              <a:rPr lang="ru-RU" sz="1400" dirty="0" smtClean="0">
                <a:latin typeface="Consolas" pitchFamily="49" charset="0"/>
                <a:cs typeface="Consolas" pitchFamily="49" charset="0"/>
              </a:rPr>
              <a:t>    // </a:t>
            </a:r>
            <a:r>
              <a:rPr lang="ru-RU" sz="1400" dirty="0" err="1" smtClean="0">
                <a:latin typeface="Consolas" pitchFamily="49" charset="0"/>
                <a:cs typeface="Consolas" pitchFamily="49" charset="0"/>
              </a:rPr>
              <a:t>Additional</a:t>
            </a:r>
            <a:r>
              <a:rPr lang="ru-RU" sz="1400" dirty="0" smtClean="0">
                <a:latin typeface="Consolas" pitchFamily="49" charset="0"/>
                <a:cs typeface="Consolas" pitchFamily="49" charset="0"/>
              </a:rPr>
              <a:t> </a:t>
            </a:r>
            <a:r>
              <a:rPr lang="ru-RU" sz="1400" dirty="0" err="1" smtClean="0">
                <a:latin typeface="Consolas" pitchFamily="49" charset="0"/>
                <a:cs typeface="Consolas" pitchFamily="49" charset="0"/>
              </a:rPr>
              <a:t>enumerators</a:t>
            </a:r>
            <a:r>
              <a:rPr lang="ru-RU" sz="1400" dirty="0" smtClean="0">
                <a:latin typeface="Consolas" pitchFamily="49" charset="0"/>
                <a:cs typeface="Consolas" pitchFamily="49" charset="0"/>
              </a:rPr>
              <a:t> return </a:t>
            </a:r>
            <a:br>
              <a:rPr lang="ru-RU" sz="1400" dirty="0" smtClean="0">
                <a:latin typeface="Consolas" pitchFamily="49" charset="0"/>
                <a:cs typeface="Consolas" pitchFamily="49" charset="0"/>
              </a:rPr>
            </a:br>
            <a:r>
              <a:rPr lang="ru-RU" sz="1400" dirty="0" smtClean="0">
                <a:latin typeface="Consolas" pitchFamily="49" charset="0"/>
                <a:cs typeface="Consolas" pitchFamily="49" charset="0"/>
              </a:rPr>
              <a:t>    // </a:t>
            </a:r>
            <a:r>
              <a:rPr lang="ru-RU" sz="1400" dirty="0" err="1" smtClean="0">
                <a:latin typeface="Consolas" pitchFamily="49" charset="0"/>
                <a:cs typeface="Consolas" pitchFamily="49" charset="0"/>
              </a:rPr>
              <a:t>instances</a:t>
            </a:r>
            <a:r>
              <a:rPr lang="ru-RU" sz="1400" dirty="0" smtClean="0">
                <a:latin typeface="Consolas" pitchFamily="49" charset="0"/>
                <a:cs typeface="Consolas" pitchFamily="49" charset="0"/>
              </a:rPr>
              <a:t> </a:t>
            </a:r>
            <a:r>
              <a:rPr lang="ru-RU" sz="1400" dirty="0" err="1" smtClean="0">
                <a:latin typeface="Consolas" pitchFamily="49" charset="0"/>
                <a:cs typeface="Consolas" pitchFamily="49" charset="0"/>
              </a:rPr>
              <a:t>of</a:t>
            </a:r>
            <a:r>
              <a:rPr lang="ru-RU" sz="1400" dirty="0" smtClean="0">
                <a:latin typeface="Consolas" pitchFamily="49" charset="0"/>
                <a:cs typeface="Consolas" pitchFamily="49" charset="0"/>
              </a:rPr>
              <a:t> </a:t>
            </a:r>
            <a:r>
              <a:rPr lang="ru-RU" sz="1400" dirty="0" err="1" smtClean="0">
                <a:latin typeface="Consolas" pitchFamily="49" charset="0"/>
                <a:cs typeface="Consolas" pitchFamily="49" charset="0"/>
              </a:rPr>
              <a:t>the</a:t>
            </a:r>
            <a:r>
              <a:rPr lang="ru-RU" sz="1400" dirty="0" smtClean="0">
                <a:latin typeface="Consolas" pitchFamily="49" charset="0"/>
                <a:cs typeface="Consolas" pitchFamily="49" charset="0"/>
              </a:rPr>
              <a:t> IEnumerable&lt;T&gt;     </a:t>
            </a:r>
            <a:br>
              <a:rPr lang="ru-RU" sz="1400" dirty="0" smtClean="0">
                <a:latin typeface="Consolas" pitchFamily="49" charset="0"/>
                <a:cs typeface="Consolas" pitchFamily="49" charset="0"/>
              </a:rPr>
            </a:br>
            <a:r>
              <a:rPr lang="ru-RU" sz="1400" dirty="0" smtClean="0">
                <a:latin typeface="Consolas" pitchFamily="49" charset="0"/>
                <a:cs typeface="Consolas" pitchFamily="49" charset="0"/>
              </a:rPr>
              <a:t>    // interface.    </a:t>
            </a:r>
          </a:p>
          <a:p>
            <a:pPr defTabSz="457200">
              <a:lnSpc>
                <a:spcPct val="90000"/>
              </a:lnSpc>
              <a:tabLst>
                <a:tab pos="457200" algn="l"/>
              </a:tabLst>
              <a:defRPr/>
            </a:pPr>
            <a:r>
              <a:rPr lang="ru-RU" sz="1400" b="1" dirty="0" smtClean="0">
                <a:latin typeface="Consolas" pitchFamily="49" charset="0"/>
                <a:cs typeface="Consolas" pitchFamily="49" charset="0"/>
              </a:rPr>
              <a:t>    public IEnumerable&lt;T&gt;  Backwards()</a:t>
            </a:r>
          </a:p>
          <a:p>
            <a:pPr defTabSz="457200">
              <a:lnSpc>
                <a:spcPct val="90000"/>
              </a:lnSpc>
              <a:tabLst>
                <a:tab pos="457200" algn="l"/>
              </a:tabLst>
              <a:defRPr/>
            </a:pPr>
            <a:r>
              <a:rPr lang="ru-RU" sz="1400" dirty="0" smtClean="0">
                <a:latin typeface="Consolas" pitchFamily="49" charset="0"/>
                <a:cs typeface="Consolas" pitchFamily="49" charset="0"/>
              </a:rPr>
              <a:t>    {</a:t>
            </a:r>
          </a:p>
          <a:p>
            <a:pPr defTabSz="457200">
              <a:lnSpc>
                <a:spcPct val="90000"/>
              </a:lnSpc>
              <a:tabLst>
                <a:tab pos="457200" algn="l"/>
              </a:tabLst>
              <a:defRPr/>
            </a:pPr>
            <a:r>
              <a:rPr lang="ru-RU" sz="1400" dirty="0" smtClean="0">
                <a:latin typeface="Consolas" pitchFamily="49" charset="0"/>
                <a:cs typeface="Consolas" pitchFamily="49" charset="0"/>
              </a:rPr>
              <a:t>        ...</a:t>
            </a:r>
          </a:p>
          <a:p>
            <a:pPr defTabSz="457200">
              <a:lnSpc>
                <a:spcPct val="90000"/>
              </a:lnSpc>
              <a:tabLst>
                <a:tab pos="457200" algn="l"/>
              </a:tabLst>
              <a:defRPr/>
            </a:pPr>
            <a:r>
              <a:rPr lang="ru-RU" sz="1400" dirty="0" smtClean="0">
                <a:latin typeface="Consolas" pitchFamily="49" charset="0"/>
                <a:cs typeface="Consolas" pitchFamily="49" charset="0"/>
              </a:rPr>
              <a:t>    }</a:t>
            </a:r>
          </a:p>
          <a:p>
            <a:pPr defTabSz="457200">
              <a:lnSpc>
                <a:spcPct val="90000"/>
              </a:lnSpc>
              <a:tabLst>
                <a:tab pos="457200" algn="l"/>
              </a:tabLst>
              <a:defRPr/>
            </a:pPr>
            <a:r>
              <a:rPr lang="ru-RU" sz="1400" dirty="0" smtClean="0">
                <a:latin typeface="Consolas" pitchFamily="49" charset="0"/>
                <a:cs typeface="Consolas" pitchFamily="49" charset="0"/>
              </a:rPr>
              <a:t>    ...</a:t>
            </a:r>
          </a:p>
          <a:p>
            <a:pPr defTabSz="457200">
              <a:lnSpc>
                <a:spcPct val="90000"/>
              </a:lnSpc>
              <a:tabLst>
                <a:tab pos="457200" algn="l"/>
              </a:tabLst>
              <a:defRPr/>
            </a:pPr>
            <a:r>
              <a:rPr lang="ru-RU" sz="1400" dirty="0" smtClean="0">
                <a:latin typeface="Consolas" pitchFamily="49" charset="0"/>
                <a:cs typeface="Consolas" pitchFamily="49" charset="0"/>
              </a:rPr>
              <a:t>}</a:t>
            </a:r>
            <a:endParaRPr lang="ru-RU" sz="1400" dirty="0">
              <a:latin typeface="Consolas" pitchFamily="49" charset="0"/>
              <a:cs typeface="Consolas" pitchFamily="49" charset="0"/>
            </a:endParaRPr>
          </a:p>
        </p:txBody>
      </p:sp>
      <p:sp>
        <p:nvSpPr>
          <p:cNvPr id="5" name="Flowchart: Document 4"/>
          <p:cNvSpPr/>
          <p:nvPr/>
        </p:nvSpPr>
        <p:spPr bwMode="auto">
          <a:xfrm>
            <a:off x="5196840" y="838200"/>
            <a:ext cx="4610100" cy="3733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400" dirty="0" smtClean="0">
              <a:latin typeface="Consolas" pitchFamily="49" charset="0"/>
              <a:cs typeface="Consolas" pitchFamily="49" charset="0"/>
            </a:endParaRPr>
          </a:p>
          <a:p>
            <a:endParaRPr lang="ru-RU" sz="1400" dirty="0" smtClean="0">
              <a:latin typeface="Consolas" pitchFamily="49" charset="0"/>
              <a:cs typeface="Consolas" pitchFamily="49" charset="0"/>
            </a:endParaRPr>
          </a:p>
          <a:p>
            <a:endParaRPr lang="ru-RU" sz="1400" dirty="0" smtClean="0">
              <a:latin typeface="Consolas" pitchFamily="49" charset="0"/>
              <a:cs typeface="Consolas" pitchFamily="49" charset="0"/>
            </a:endParaRPr>
          </a:p>
          <a:p>
            <a:endParaRPr lang="ru-RU" sz="1400" dirty="0" smtClean="0">
              <a:latin typeface="Consolas" pitchFamily="49" charset="0"/>
              <a:cs typeface="Consolas" pitchFamily="49" charset="0"/>
            </a:endParaRPr>
          </a:p>
          <a:p>
            <a:r>
              <a:rPr lang="ru-RU" sz="1400" dirty="0" smtClean="0">
                <a:latin typeface="Consolas" pitchFamily="49" charset="0"/>
                <a:cs typeface="Consolas" pitchFamily="49" charset="0"/>
              </a:rPr>
              <a:t>CustomCollectionClass&lt;int&gt; </a:t>
            </a:r>
            <a:r>
              <a:rPr lang="ru-RU" sz="1400" dirty="0" err="1" smtClean="0">
                <a:latin typeface="Consolas" pitchFamily="49" charset="0"/>
                <a:cs typeface="Consolas" pitchFamily="49" charset="0"/>
              </a:rPr>
              <a:t>intCollection</a:t>
            </a:r>
            <a:r>
              <a:rPr lang="ru-RU" sz="1400" dirty="0" smtClean="0">
                <a:latin typeface="Consolas" pitchFamily="49" charset="0"/>
                <a:cs typeface="Consolas" pitchFamily="49" charset="0"/>
              </a:rPr>
              <a:t> = new CustomCollectionClass&lt;int&gt;();</a:t>
            </a:r>
          </a:p>
          <a:p>
            <a:endParaRPr lang="ru-RU" sz="1400" dirty="0" smtClean="0">
              <a:latin typeface="Consolas" pitchFamily="49" charset="0"/>
              <a:cs typeface="Consolas" pitchFamily="49" charset="0"/>
            </a:endParaRPr>
          </a:p>
          <a:p>
            <a:r>
              <a:rPr lang="ru-RU" sz="1400" dirty="0" err="1" smtClean="0">
                <a:latin typeface="Consolas" pitchFamily="49" charset="0"/>
                <a:cs typeface="Consolas" pitchFamily="49" charset="0"/>
              </a:rPr>
              <a:t>intCollection.Add</a:t>
            </a:r>
            <a:r>
              <a:rPr lang="ru-RU" sz="1400" dirty="0" smtClean="0">
                <a:latin typeface="Consolas" pitchFamily="49" charset="0"/>
                <a:cs typeface="Consolas" pitchFamily="49" charset="0"/>
              </a:rPr>
              <a:t>(3);</a:t>
            </a:r>
          </a:p>
          <a:p>
            <a:r>
              <a:rPr lang="ru-RU" sz="1400" dirty="0" err="1" smtClean="0">
                <a:latin typeface="Consolas" pitchFamily="49" charset="0"/>
                <a:cs typeface="Consolas" pitchFamily="49" charset="0"/>
              </a:rPr>
              <a:t>intCollection.Add</a:t>
            </a:r>
            <a:r>
              <a:rPr lang="ru-RU" sz="1400" dirty="0" smtClean="0">
                <a:latin typeface="Consolas" pitchFamily="49" charset="0"/>
                <a:cs typeface="Consolas" pitchFamily="49" charset="0"/>
              </a:rPr>
              <a:t>(5);</a:t>
            </a:r>
          </a:p>
          <a:p>
            <a:r>
              <a:rPr lang="ru-RU" sz="1400" dirty="0" err="1" smtClean="0">
                <a:latin typeface="Consolas" pitchFamily="49" charset="0"/>
                <a:cs typeface="Consolas" pitchFamily="49" charset="0"/>
              </a:rPr>
              <a:t>intCollection.Add</a:t>
            </a:r>
            <a:r>
              <a:rPr lang="ru-RU" sz="1400" dirty="0" smtClean="0">
                <a:latin typeface="Consolas" pitchFamily="49" charset="0"/>
                <a:cs typeface="Consolas" pitchFamily="49" charset="0"/>
              </a:rPr>
              <a:t>(8);</a:t>
            </a:r>
          </a:p>
          <a:p>
            <a:r>
              <a:rPr lang="ru-RU" sz="1400" dirty="0" err="1" smtClean="0">
                <a:latin typeface="Consolas" pitchFamily="49" charset="0"/>
                <a:cs typeface="Consolas" pitchFamily="49" charset="0"/>
              </a:rPr>
              <a:t>intCollection.Add</a:t>
            </a:r>
            <a:r>
              <a:rPr lang="ru-RU" sz="1400" dirty="0" smtClean="0">
                <a:latin typeface="Consolas" pitchFamily="49" charset="0"/>
                <a:cs typeface="Consolas" pitchFamily="49" charset="0"/>
              </a:rPr>
              <a:t>(2);</a:t>
            </a:r>
          </a:p>
          <a:p>
            <a:r>
              <a:rPr lang="ru-RU" sz="1400" dirty="0" err="1" smtClean="0">
                <a:latin typeface="Consolas" pitchFamily="49" charset="0"/>
                <a:cs typeface="Consolas" pitchFamily="49" charset="0"/>
              </a:rPr>
              <a:t>intCollection.Add</a:t>
            </a:r>
            <a:r>
              <a:rPr lang="ru-RU" sz="1400" dirty="0" smtClean="0">
                <a:latin typeface="Consolas" pitchFamily="49" charset="0"/>
                <a:cs typeface="Consolas" pitchFamily="49" charset="0"/>
              </a:rPr>
              <a:t>(9);</a:t>
            </a:r>
          </a:p>
          <a:p>
            <a:r>
              <a:rPr lang="ru-RU" sz="1400" dirty="0" err="1" smtClean="0">
                <a:latin typeface="Consolas" pitchFamily="49" charset="0"/>
                <a:cs typeface="Consolas" pitchFamily="49" charset="0"/>
              </a:rPr>
              <a:t>intCollection.Add</a:t>
            </a:r>
            <a:r>
              <a:rPr lang="ru-RU" sz="1400" dirty="0" smtClean="0">
                <a:latin typeface="Consolas" pitchFamily="49" charset="0"/>
                <a:cs typeface="Consolas" pitchFamily="49" charset="0"/>
              </a:rPr>
              <a:t>(1);</a:t>
            </a:r>
          </a:p>
          <a:p>
            <a:r>
              <a:rPr lang="ru-RU" sz="1400" dirty="0" err="1" smtClean="0">
                <a:latin typeface="Consolas" pitchFamily="49" charset="0"/>
                <a:cs typeface="Consolas" pitchFamily="49" charset="0"/>
              </a:rPr>
              <a:t>intCollection.Add</a:t>
            </a:r>
            <a:r>
              <a:rPr lang="ru-RU" sz="1400" dirty="0" smtClean="0">
                <a:latin typeface="Consolas" pitchFamily="49" charset="0"/>
                <a:cs typeface="Consolas" pitchFamily="49" charset="0"/>
              </a:rPr>
              <a:t>(0);</a:t>
            </a:r>
          </a:p>
          <a:p>
            <a:r>
              <a:rPr lang="ru-RU" sz="1400" dirty="0" smtClean="0">
                <a:latin typeface="Consolas" pitchFamily="49" charset="0"/>
                <a:cs typeface="Consolas" pitchFamily="49" charset="0"/>
              </a:rPr>
              <a:t> </a:t>
            </a:r>
          </a:p>
          <a:p>
            <a:r>
              <a:rPr lang="ru-RU" sz="1400" b="1" dirty="0" smtClean="0">
                <a:latin typeface="Consolas" pitchFamily="49" charset="0"/>
                <a:cs typeface="Consolas" pitchFamily="49" charset="0"/>
              </a:rPr>
              <a:t>foreach (int </a:t>
            </a:r>
            <a:r>
              <a:rPr lang="ru-RU" sz="1400" b="1" dirty="0" err="1" smtClean="0">
                <a:latin typeface="Consolas" pitchFamily="49" charset="0"/>
                <a:cs typeface="Consolas" pitchFamily="49" charset="0"/>
              </a:rPr>
              <a:t>temp</a:t>
            </a:r>
            <a:r>
              <a:rPr lang="ru-RU" sz="1400" b="1" dirty="0" smtClean="0">
                <a:latin typeface="Consolas" pitchFamily="49" charset="0"/>
                <a:cs typeface="Consolas" pitchFamily="49" charset="0"/>
              </a:rPr>
              <a:t> in </a:t>
            </a:r>
            <a:r>
              <a:rPr lang="ru-RU" sz="1400" b="1" dirty="0" err="1" smtClean="0">
                <a:latin typeface="Consolas" pitchFamily="49" charset="0"/>
                <a:cs typeface="Consolas" pitchFamily="49" charset="0"/>
              </a:rPr>
              <a:t>intCollection</a:t>
            </a:r>
            <a:r>
              <a:rPr lang="ru-RU" sz="1400" b="1" dirty="0" smtClean="0">
                <a:latin typeface="Consolas" pitchFamily="49" charset="0"/>
                <a:cs typeface="Consolas" pitchFamily="49" charset="0"/>
              </a:rPr>
              <a:t>)</a:t>
            </a:r>
          </a:p>
          <a:p>
            <a:r>
              <a:rPr lang="ru-RU"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p:txBody>
      </p:sp>
      <p:sp>
        <p:nvSpPr>
          <p:cNvPr id="7" name="Flowchart: Document 6"/>
          <p:cNvSpPr/>
          <p:nvPr/>
        </p:nvSpPr>
        <p:spPr bwMode="auto">
          <a:xfrm>
            <a:off x="502920" y="4724400"/>
            <a:ext cx="5867400" cy="1447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400" b="1" dirty="0" smtClean="0">
                <a:latin typeface="Consolas" pitchFamily="49" charset="0"/>
                <a:cs typeface="Consolas" pitchFamily="49" charset="0"/>
              </a:rPr>
              <a:t>foreach (int </a:t>
            </a:r>
            <a:r>
              <a:rPr lang="ru-RU" sz="1400" b="1" dirty="0" err="1" smtClean="0">
                <a:latin typeface="Consolas" pitchFamily="49" charset="0"/>
                <a:cs typeface="Consolas" pitchFamily="49" charset="0"/>
              </a:rPr>
              <a:t>temp</a:t>
            </a:r>
            <a:r>
              <a:rPr lang="ru-RU" sz="1400" b="1" dirty="0" smtClean="0">
                <a:latin typeface="Consolas" pitchFamily="49" charset="0"/>
                <a:cs typeface="Consolas" pitchFamily="49" charset="0"/>
              </a:rPr>
              <a:t> in </a:t>
            </a:r>
            <a:r>
              <a:rPr lang="ru-RU" sz="1400" b="1" dirty="0" err="1" smtClean="0">
                <a:latin typeface="Consolas" pitchFamily="49" charset="0"/>
                <a:cs typeface="Consolas" pitchFamily="49" charset="0"/>
              </a:rPr>
              <a:t>intCollection.Backwards</a:t>
            </a:r>
            <a:r>
              <a:rPr lang="ru-RU" sz="1400" b="1" dirty="0" smtClean="0">
                <a:latin typeface="Consolas" pitchFamily="49" charset="0"/>
                <a:cs typeface="Consolas" pitchFamily="49" charset="0"/>
              </a:rPr>
              <a:t>())</a:t>
            </a:r>
          </a:p>
          <a:p>
            <a:r>
              <a:rPr lang="ru-RU"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a:t>
            </a:r>
          </a:p>
          <a:p>
            <a:pPr algn="just"/>
            <a:endParaRPr lang="ru-RU" sz="1400" dirty="0" smtClean="0"/>
          </a:p>
        </p:txBody>
      </p:sp>
      <p:sp>
        <p:nvSpPr>
          <p:cNvPr id="8" name="Rounded Rectangle 7"/>
          <p:cNvSpPr/>
          <p:nvPr/>
        </p:nvSpPr>
        <p:spPr bwMode="auto">
          <a:xfrm>
            <a:off x="6286500" y="3733800"/>
            <a:ext cx="352044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smtClean="0"/>
              <a:t>Конструкция foreach использует перечислитель по умолчанию</a:t>
            </a:r>
          </a:p>
        </p:txBody>
      </p:sp>
      <p:sp>
        <p:nvSpPr>
          <p:cNvPr id="10" name="Rounded Rectangle 9"/>
          <p:cNvSpPr/>
          <p:nvPr/>
        </p:nvSpPr>
        <p:spPr bwMode="auto">
          <a:xfrm>
            <a:off x="1508760" y="5181600"/>
            <a:ext cx="578358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smtClean="0"/>
              <a:t>Конструкция foreach использует дополнительный перечислитель Backwards</a:t>
            </a:r>
          </a:p>
        </p:txBody>
      </p:sp>
    </p:spTree>
    <p:extLst>
      <p:ext uri="{BB962C8B-B14F-4D97-AF65-F5344CB8AC3E}">
        <p14:creationId xmlns:p14="http://schemas.microsoft.com/office/powerpoint/2010/main" val="13380927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интерфейс IEnumerator&lt;T&gt;?</a:t>
            </a:r>
            <a:endParaRPr lang="ru-RU" dirty="0"/>
          </a:p>
        </p:txBody>
      </p:sp>
      <p:sp>
        <p:nvSpPr>
          <p:cNvPr id="4" name="Flowchart: Document 3"/>
          <p:cNvSpPr/>
          <p:nvPr/>
        </p:nvSpPr>
        <p:spPr bwMode="auto">
          <a:xfrm>
            <a:off x="335280" y="762000"/>
            <a:ext cx="8465820" cy="1219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smtClean="0">
                <a:latin typeface="Consolas" pitchFamily="49" charset="0"/>
                <a:cs typeface="Consolas" pitchFamily="49" charset="0"/>
              </a:rPr>
              <a:t>public</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interface</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IEnumerator</a:t>
            </a:r>
            <a:r>
              <a:rPr lang="ru-RU" sz="1600" dirty="0" smtClean="0">
                <a:latin typeface="Consolas" pitchFamily="49" charset="0"/>
                <a:cs typeface="Consolas" pitchFamily="49" charset="0"/>
              </a:rPr>
              <a:t>&lt;</a:t>
            </a:r>
            <a:r>
              <a:rPr lang="ru-RU" sz="1600" dirty="0" err="1" smtClean="0">
                <a:latin typeface="Consolas" pitchFamily="49" charset="0"/>
                <a:cs typeface="Consolas" pitchFamily="49" charset="0"/>
              </a:rPr>
              <a:t>out</a:t>
            </a:r>
            <a:r>
              <a:rPr lang="ru-RU" sz="1600" dirty="0" smtClean="0">
                <a:latin typeface="Consolas" pitchFamily="49" charset="0"/>
                <a:cs typeface="Consolas" pitchFamily="49" charset="0"/>
              </a:rPr>
              <a:t> T&gt; : </a:t>
            </a:r>
            <a:r>
              <a:rPr lang="ru-RU" sz="1600" dirty="0" err="1" smtClean="0">
                <a:latin typeface="Consolas" pitchFamily="49" charset="0"/>
                <a:cs typeface="Consolas" pitchFamily="49" charset="0"/>
              </a:rPr>
              <a:t>IDisposable</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IEnumerator</a:t>
            </a:r>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a:t>
            </a:r>
            <a:endParaRPr lang="en-US" sz="1600" dirty="0" smtClean="0">
              <a:latin typeface="Consolas" pitchFamily="49" charset="0"/>
              <a:cs typeface="Consolas" pitchFamily="49" charset="0"/>
            </a:endParaRP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T </a:t>
            </a:r>
            <a:r>
              <a:rPr lang="ru-RU" sz="1600" b="1" dirty="0" err="1" smtClean="0">
                <a:latin typeface="Consolas" pitchFamily="49" charset="0"/>
                <a:cs typeface="Consolas" pitchFamily="49" charset="0"/>
              </a:rPr>
              <a:t>Current</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get</a:t>
            </a:r>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a:t>
            </a:r>
          </a:p>
        </p:txBody>
      </p:sp>
      <p:sp>
        <p:nvSpPr>
          <p:cNvPr id="5" name="Rounded Rectangle 4"/>
          <p:cNvSpPr/>
          <p:nvPr/>
        </p:nvSpPr>
        <p:spPr bwMode="auto">
          <a:xfrm>
            <a:off x="4610100" y="1066800"/>
            <a:ext cx="5196840"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smtClean="0"/>
              <a:t>Типизированное свойство;  возвращает из коллекции текущий элемент </a:t>
            </a:r>
          </a:p>
        </p:txBody>
      </p:sp>
      <p:sp>
        <p:nvSpPr>
          <p:cNvPr id="7" name="Flowchart: Document 6"/>
          <p:cNvSpPr/>
          <p:nvPr/>
        </p:nvSpPr>
        <p:spPr bwMode="auto">
          <a:xfrm>
            <a:off x="335280" y="1981200"/>
            <a:ext cx="4526280" cy="1676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smtClean="0">
              <a:latin typeface="Consolas" pitchFamily="49" charset="0"/>
              <a:cs typeface="Consolas" pitchFamily="49" charset="0"/>
            </a:endParaRPr>
          </a:p>
          <a:p>
            <a:r>
              <a:rPr lang="ru-RU" sz="1600" smtClean="0">
                <a:latin typeface="Consolas" pitchFamily="49" charset="0"/>
                <a:cs typeface="Consolas" pitchFamily="49" charset="0"/>
              </a:rPr>
              <a:t>public interface IEnumerator</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object Current { get; }</a:t>
            </a:r>
          </a:p>
          <a:p>
            <a:r>
              <a:rPr lang="ru-RU" sz="1600" smtClean="0">
                <a:latin typeface="Consolas" pitchFamily="49" charset="0"/>
                <a:cs typeface="Consolas" pitchFamily="49" charset="0"/>
              </a:rPr>
              <a:t>    bool MoveNext();</a:t>
            </a:r>
          </a:p>
          <a:p>
            <a:r>
              <a:rPr lang="ru-RU" sz="1600" smtClean="0">
                <a:latin typeface="Consolas" pitchFamily="49" charset="0"/>
                <a:cs typeface="Consolas" pitchFamily="49" charset="0"/>
              </a:rPr>
              <a:t>    void Reset();</a:t>
            </a:r>
          </a:p>
          <a:p>
            <a:r>
              <a:rPr lang="ru-RU" sz="1600" smtClean="0">
                <a:latin typeface="Consolas" pitchFamily="49" charset="0"/>
                <a:cs typeface="Consolas" pitchFamily="49" charset="0"/>
              </a:rPr>
              <a:t>}</a:t>
            </a:r>
          </a:p>
        </p:txBody>
      </p:sp>
      <p:sp>
        <p:nvSpPr>
          <p:cNvPr id="8" name="Rounded Rectangle 7"/>
          <p:cNvSpPr/>
          <p:nvPr/>
        </p:nvSpPr>
        <p:spPr bwMode="auto">
          <a:xfrm>
            <a:off x="5029200" y="2819400"/>
            <a:ext cx="4274820"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smtClean="0"/>
              <a:t>Перемещает перечислитель к следующему элементу коллекции</a:t>
            </a:r>
          </a:p>
        </p:txBody>
      </p:sp>
      <p:pic>
        <p:nvPicPr>
          <p:cNvPr id="9"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1089230">
            <a:off x="2522097" y="3004808"/>
            <a:ext cx="2871610" cy="272060"/>
          </a:xfrm>
          <a:prstGeom prst="rect">
            <a:avLst/>
          </a:prstGeom>
          <a:noFill/>
          <a:ln w="9525">
            <a:noFill/>
            <a:miter lim="800000"/>
            <a:headEnd/>
            <a:tailEnd/>
          </a:ln>
        </p:spPr>
      </p:pic>
      <p:sp>
        <p:nvSpPr>
          <p:cNvPr id="10" name="Rounded Rectangle 9"/>
          <p:cNvSpPr/>
          <p:nvPr/>
        </p:nvSpPr>
        <p:spPr bwMode="auto">
          <a:xfrm>
            <a:off x="4693920" y="2057400"/>
            <a:ext cx="4945380" cy="533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smtClean="0"/>
              <a:t>Извлекает текущий элемент из коллекции </a:t>
            </a:r>
          </a:p>
        </p:txBody>
      </p:sp>
      <p:sp>
        <p:nvSpPr>
          <p:cNvPr id="11" name="Rounded Rectangle 10"/>
          <p:cNvSpPr/>
          <p:nvPr/>
        </p:nvSpPr>
        <p:spPr bwMode="auto">
          <a:xfrm>
            <a:off x="335282" y="3822509"/>
            <a:ext cx="3398733" cy="1981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smtClean="0"/>
              <a:t>Сбрасывает внутреннее состояние перечислителя так, что последующий вызов метода MoveNext располагает перечислитель снова перед первым элементом в коллекции</a:t>
            </a:r>
          </a:p>
        </p:txBody>
      </p:sp>
      <p:pic>
        <p:nvPicPr>
          <p:cNvPr id="13"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0240457">
            <a:off x="2694605" y="2296758"/>
            <a:ext cx="2078823" cy="237277"/>
          </a:xfrm>
          <a:prstGeom prst="rect">
            <a:avLst/>
          </a:prstGeom>
          <a:noFill/>
          <a:ln w="9525">
            <a:noFill/>
            <a:miter lim="800000"/>
            <a:headEnd/>
            <a:tailEnd/>
          </a:ln>
        </p:spPr>
      </p:pic>
      <p:pic>
        <p:nvPicPr>
          <p:cNvPr id="14"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2697999">
            <a:off x="1652461" y="3442223"/>
            <a:ext cx="1411913" cy="280622"/>
          </a:xfrm>
          <a:prstGeom prst="rect">
            <a:avLst/>
          </a:prstGeom>
          <a:noFill/>
          <a:ln w="9525">
            <a:noFill/>
            <a:miter lim="800000"/>
            <a:headEnd/>
            <a:tailEnd/>
          </a:ln>
        </p:spPr>
      </p:pic>
      <p:pic>
        <p:nvPicPr>
          <p:cNvPr id="16"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1023297">
            <a:off x="2095992" y="1576849"/>
            <a:ext cx="3592567" cy="213991"/>
          </a:xfrm>
          <a:prstGeom prst="rect">
            <a:avLst/>
          </a:prstGeom>
          <a:noFill/>
          <a:ln w="9525">
            <a:noFill/>
            <a:miter lim="800000"/>
            <a:headEnd/>
            <a:tailEnd/>
          </a:ln>
        </p:spPr>
      </p:pic>
      <p:sp>
        <p:nvSpPr>
          <p:cNvPr id="17" name="Flowchart: Document 16"/>
          <p:cNvSpPr/>
          <p:nvPr/>
        </p:nvSpPr>
        <p:spPr bwMode="auto">
          <a:xfrm>
            <a:off x="3939540" y="3657600"/>
            <a:ext cx="5867400" cy="1524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smtClean="0">
                <a:latin typeface="Consolas" pitchFamily="49" charset="0"/>
                <a:cs typeface="Consolas" pitchFamily="49" charset="0"/>
              </a:rPr>
              <a:t>foreach (int datum in integerCollectionObject)</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datum = datum / 2; </a:t>
            </a:r>
          </a:p>
          <a:p>
            <a:r>
              <a:rPr lang="ru-RU" sz="1600" smtClean="0">
                <a:latin typeface="Consolas" pitchFamily="49" charset="0"/>
                <a:cs typeface="Consolas" pitchFamily="49" charset="0"/>
              </a:rPr>
              <a:t>}</a:t>
            </a:r>
          </a:p>
        </p:txBody>
      </p:sp>
      <p:pic>
        <p:nvPicPr>
          <p:cNvPr id="18"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6705602" y="4419600"/>
            <a:ext cx="1411913" cy="218914"/>
          </a:xfrm>
          <a:prstGeom prst="rect">
            <a:avLst/>
          </a:prstGeom>
          <a:noFill/>
          <a:ln w="9525">
            <a:noFill/>
            <a:miter lim="800000"/>
            <a:headEnd/>
            <a:tailEnd/>
          </a:ln>
        </p:spPr>
      </p:pic>
      <p:sp>
        <p:nvSpPr>
          <p:cNvPr id="19" name="Explosion 1 18"/>
          <p:cNvSpPr/>
          <p:nvPr/>
        </p:nvSpPr>
        <p:spPr bwMode="auto">
          <a:xfrm>
            <a:off x="8214360" y="3810000"/>
            <a:ext cx="1424940" cy="1295400"/>
          </a:xfrm>
          <a:prstGeom prst="irregularSeal1">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ru-RU" dirty="0" smtClean="0"/>
              <a:t>CTE</a:t>
            </a:r>
          </a:p>
        </p:txBody>
      </p:sp>
    </p:spTree>
    <p:extLst>
      <p:ext uri="{BB962C8B-B14F-4D97-AF65-F5344CB8AC3E}">
        <p14:creationId xmlns:p14="http://schemas.microsoft.com/office/powerpoint/2010/main" val="39954947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Реализация перечислителя вручную</a:t>
            </a:r>
            <a:r>
              <a:rPr lang="en-US" dirty="0"/>
              <a:t> </a:t>
            </a:r>
            <a:r>
              <a:rPr lang="ru-RU" dirty="0"/>
              <a:t>на </a:t>
            </a:r>
            <a:r>
              <a:rPr lang="ru-RU" dirty="0" smtClean="0"/>
              <a:t>основе интерфейсов</a:t>
            </a:r>
            <a:r>
              <a:rPr lang="ru-RU" dirty="0"/>
              <a:t> </a:t>
            </a:r>
            <a:r>
              <a:rPr lang="arn-CL" dirty="0" smtClean="0"/>
              <a:t>IEnumerable</a:t>
            </a:r>
            <a:r>
              <a:rPr lang="ru-RU" dirty="0" smtClean="0"/>
              <a:t> или </a:t>
            </a:r>
            <a:r>
              <a:rPr lang="arn-CL" dirty="0" smtClean="0"/>
              <a:t>IEnumerable&lt;T</a:t>
            </a:r>
            <a:r>
              <a:rPr lang="arn-CL" dirty="0"/>
              <a:t>&gt;</a:t>
            </a:r>
            <a:endParaRPr lang="ru-RU" dirty="0"/>
          </a:p>
        </p:txBody>
      </p:sp>
      <p:sp>
        <p:nvSpPr>
          <p:cNvPr id="4" name="Rounded Rectangle 3"/>
          <p:cNvSpPr/>
          <p:nvPr/>
        </p:nvSpPr>
        <p:spPr bwMode="auto">
          <a:xfrm>
            <a:off x="293370" y="871182"/>
            <a:ext cx="9471660" cy="8382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r>
              <a:rPr lang="ru-RU" smtClean="0"/>
              <a:t>При реализации интерфейса IEnumerator&lt;T&gt; вручную, необходимо предоставить собственные реализации для свойства Current и методов MoveNext и Reset</a:t>
            </a:r>
          </a:p>
        </p:txBody>
      </p:sp>
      <p:sp>
        <p:nvSpPr>
          <p:cNvPr id="5" name="Flowchart: Document 4"/>
          <p:cNvSpPr/>
          <p:nvPr/>
        </p:nvSpPr>
        <p:spPr bwMode="auto">
          <a:xfrm>
            <a:off x="335280" y="1752600"/>
            <a:ext cx="6621780" cy="4419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400" b="1" dirty="0" smtClean="0">
              <a:latin typeface="Consolas" pitchFamily="49" charset="0"/>
              <a:cs typeface="Consolas" pitchFamily="49" charset="0"/>
            </a:endParaRPr>
          </a:p>
          <a:p>
            <a:endParaRPr lang="ru-RU" sz="1400" b="1" dirty="0" smtClean="0">
              <a:latin typeface="Consolas" pitchFamily="49" charset="0"/>
              <a:cs typeface="Consolas" pitchFamily="49" charset="0"/>
            </a:endParaRPr>
          </a:p>
          <a:p>
            <a:endParaRPr lang="ru-RU" sz="1400" b="1" dirty="0" smtClean="0">
              <a:latin typeface="Consolas" pitchFamily="49" charset="0"/>
              <a:cs typeface="Consolas" pitchFamily="49" charset="0"/>
            </a:endParaRPr>
          </a:p>
          <a:p>
            <a:r>
              <a:rPr lang="ru-RU" sz="1400" b="1" dirty="0" smtClean="0">
                <a:latin typeface="Consolas" pitchFamily="49" charset="0"/>
                <a:cs typeface="Consolas" pitchFamily="49" charset="0"/>
              </a:rPr>
              <a:t>class CustomCollectionClass&lt;T&gt; : IEnumerator&lt;T&gt;</a:t>
            </a:r>
          </a:p>
          <a:p>
            <a:r>
              <a:rPr lang="ru-RU" sz="1400" b="1" dirty="0" smtClean="0">
                <a:latin typeface="Consolas" pitchFamily="49" charset="0"/>
                <a:cs typeface="Consolas" pitchFamily="49" charset="0"/>
              </a:rPr>
              <a:t>{</a:t>
            </a:r>
          </a:p>
          <a:p>
            <a:r>
              <a:rPr lang="ru-RU" sz="1400" b="1" dirty="0" smtClean="0">
                <a:latin typeface="Consolas" pitchFamily="49" charset="0"/>
                <a:cs typeface="Consolas" pitchFamily="49" charset="0"/>
              </a:rPr>
              <a:t>    T[] </a:t>
            </a:r>
            <a:r>
              <a:rPr lang="ru-RU" sz="1400" b="1" dirty="0" err="1" smtClean="0">
                <a:latin typeface="Consolas" pitchFamily="49" charset="0"/>
                <a:cs typeface="Consolas" pitchFamily="49" charset="0"/>
              </a:rPr>
              <a:t>val</a:t>
            </a:r>
            <a:r>
              <a:rPr lang="en-US" sz="1400" b="1" dirty="0" err="1" smtClean="0">
                <a:latin typeface="Consolas" pitchFamily="49" charset="0"/>
                <a:cs typeface="Consolas" pitchFamily="49" charset="0"/>
              </a:rPr>
              <a:t>ues</a:t>
            </a:r>
            <a:r>
              <a:rPr lang="ru-RU" sz="1400" b="1" dirty="0" smtClean="0">
                <a:latin typeface="Consolas" pitchFamily="49" charset="0"/>
                <a:cs typeface="Consolas" pitchFamily="49" charset="0"/>
              </a:rPr>
              <a:t> = new T[10];</a:t>
            </a:r>
          </a:p>
          <a:p>
            <a:r>
              <a:rPr lang="ru-RU" sz="1400" b="1" dirty="0" smtClean="0">
                <a:latin typeface="Consolas" pitchFamily="49" charset="0"/>
                <a:cs typeface="Consolas" pitchFamily="49" charset="0"/>
              </a:rPr>
              <a:t>    int </a:t>
            </a:r>
            <a:r>
              <a:rPr lang="ru-RU" sz="1400" b="1" dirty="0" err="1" smtClean="0">
                <a:latin typeface="Consolas" pitchFamily="49" charset="0"/>
                <a:cs typeface="Consolas" pitchFamily="49" charset="0"/>
              </a:rPr>
              <a:t>pointer</a:t>
            </a:r>
            <a:r>
              <a:rPr lang="ru-RU" sz="1400" b="1" dirty="0" smtClean="0">
                <a:latin typeface="Consolas" pitchFamily="49" charset="0"/>
                <a:cs typeface="Consolas" pitchFamily="49" charset="0"/>
              </a:rPr>
              <a:t> = -1;</a:t>
            </a:r>
          </a:p>
          <a:p>
            <a:r>
              <a:rPr lang="ru-RU" sz="1400" b="1" dirty="0" smtClean="0">
                <a:latin typeface="Consolas" pitchFamily="49" charset="0"/>
                <a:cs typeface="Consolas" pitchFamily="49" charset="0"/>
              </a:rPr>
              <a:t>    public T Current</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get</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if (</a:t>
            </a:r>
            <a:r>
              <a:rPr lang="ru-RU" sz="1400" b="1" dirty="0" err="1" smtClean="0">
                <a:latin typeface="Consolas" pitchFamily="49" charset="0"/>
                <a:cs typeface="Consolas" pitchFamily="49" charset="0"/>
              </a:rPr>
              <a:t>pointer</a:t>
            </a:r>
            <a:r>
              <a:rPr lang="ru-RU" sz="1400" b="1" dirty="0" smtClean="0">
                <a:latin typeface="Consolas" pitchFamily="49" charset="0"/>
                <a:cs typeface="Consolas" pitchFamily="49" charset="0"/>
              </a:rPr>
              <a:t> != -1)</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return </a:t>
            </a:r>
            <a:r>
              <a:rPr lang="ru-RU" sz="1400" b="1" dirty="0" err="1" smtClean="0">
                <a:latin typeface="Consolas" pitchFamily="49" charset="0"/>
                <a:cs typeface="Consolas" pitchFamily="49" charset="0"/>
              </a:rPr>
              <a:t>val</a:t>
            </a:r>
            <a:r>
              <a:rPr lang="en-US" sz="1400" b="1" dirty="0" err="1" smtClean="0">
                <a:latin typeface="Consolas" pitchFamily="49" charset="0"/>
                <a:cs typeface="Consolas" pitchFamily="49" charset="0"/>
              </a:rPr>
              <a:t>ues</a:t>
            </a:r>
            <a:r>
              <a:rPr lang="ru-RU" sz="1400" b="1" dirty="0" smtClean="0">
                <a:latin typeface="Consolas" pitchFamily="49" charset="0"/>
                <a:cs typeface="Consolas" pitchFamily="49" charset="0"/>
              </a:rPr>
              <a:t>[</a:t>
            </a:r>
            <a:r>
              <a:rPr lang="ru-RU" sz="1400" b="1" dirty="0" err="1" smtClean="0">
                <a:latin typeface="Consolas" pitchFamily="49" charset="0"/>
                <a:cs typeface="Consolas" pitchFamily="49" charset="0"/>
              </a:rPr>
              <a:t>pointer</a:t>
            </a:r>
            <a:r>
              <a:rPr lang="ru-RU" sz="1400" b="1" dirty="0" smtClean="0">
                <a:latin typeface="Consolas" pitchFamily="49" charset="0"/>
                <a:cs typeface="Consolas" pitchFamily="49" charset="0"/>
              </a:rPr>
              <a:t>];</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else</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throw new InvalidOperationException();</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a:t>
            </a:r>
          </a:p>
        </p:txBody>
      </p:sp>
      <p:grpSp>
        <p:nvGrpSpPr>
          <p:cNvPr id="17" name="Group 16"/>
          <p:cNvGrpSpPr/>
          <p:nvPr/>
        </p:nvGrpSpPr>
        <p:grpSpPr>
          <a:xfrm>
            <a:off x="2838299" y="1828803"/>
            <a:ext cx="6298082" cy="624903"/>
            <a:chOff x="2580271" y="1828800"/>
            <a:chExt cx="5725529" cy="624903"/>
          </a:xfrm>
        </p:grpSpPr>
        <p:sp>
          <p:nvSpPr>
            <p:cNvPr id="6" name="Rounded Rectangle 5"/>
            <p:cNvSpPr/>
            <p:nvPr/>
          </p:nvSpPr>
          <p:spPr bwMode="auto">
            <a:xfrm>
              <a:off x="5334000" y="1828800"/>
              <a:ext cx="2971800" cy="457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smtClean="0"/>
                <a:t>Данные хранятся в массиве</a:t>
              </a:r>
            </a:p>
          </p:txBody>
        </p:sp>
        <p:pic>
          <p:nvPicPr>
            <p:cNvPr id="9"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0510242">
              <a:off x="2580271" y="2239712"/>
              <a:ext cx="3265970" cy="213991"/>
            </a:xfrm>
            <a:prstGeom prst="rect">
              <a:avLst/>
            </a:prstGeom>
            <a:noFill/>
            <a:ln w="9525">
              <a:noFill/>
              <a:miter lim="800000"/>
              <a:headEnd/>
              <a:tailEnd/>
            </a:ln>
          </p:spPr>
        </p:pic>
      </p:grpSp>
      <p:grpSp>
        <p:nvGrpSpPr>
          <p:cNvPr id="18" name="Group 17"/>
          <p:cNvGrpSpPr/>
          <p:nvPr/>
        </p:nvGrpSpPr>
        <p:grpSpPr>
          <a:xfrm>
            <a:off x="2503020" y="2362200"/>
            <a:ext cx="7303920" cy="457200"/>
            <a:chOff x="2275472" y="2362200"/>
            <a:chExt cx="6639928" cy="457200"/>
          </a:xfrm>
        </p:grpSpPr>
        <p:sp>
          <p:nvSpPr>
            <p:cNvPr id="7" name="Rounded Rectangle 6"/>
            <p:cNvSpPr/>
            <p:nvPr/>
          </p:nvSpPr>
          <p:spPr bwMode="auto">
            <a:xfrm>
              <a:off x="4572000" y="2362200"/>
              <a:ext cx="4343400" cy="457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smtClean="0"/>
                <a:t>Хранит текущую позицию перечислителя</a:t>
              </a:r>
            </a:p>
          </p:txBody>
        </p:sp>
        <p:pic>
          <p:nvPicPr>
            <p:cNvPr id="10"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0544332">
              <a:off x="2275472" y="2484370"/>
              <a:ext cx="3265970" cy="213991"/>
            </a:xfrm>
            <a:prstGeom prst="rect">
              <a:avLst/>
            </a:prstGeom>
            <a:noFill/>
            <a:ln w="9525">
              <a:noFill/>
              <a:miter lim="800000"/>
              <a:headEnd/>
              <a:tailEnd/>
            </a:ln>
          </p:spPr>
        </p:pic>
      </p:grpSp>
      <p:grpSp>
        <p:nvGrpSpPr>
          <p:cNvPr id="19" name="Group 18"/>
          <p:cNvGrpSpPr/>
          <p:nvPr/>
        </p:nvGrpSpPr>
        <p:grpSpPr>
          <a:xfrm>
            <a:off x="2354080" y="2895600"/>
            <a:ext cx="7452860" cy="609600"/>
            <a:chOff x="2140072" y="2895600"/>
            <a:chExt cx="6775328" cy="609600"/>
          </a:xfrm>
        </p:grpSpPr>
        <p:sp>
          <p:nvSpPr>
            <p:cNvPr id="8" name="Rounded Rectangle 7"/>
            <p:cNvSpPr/>
            <p:nvPr/>
          </p:nvSpPr>
          <p:spPr bwMode="auto">
            <a:xfrm>
              <a:off x="4038600" y="2895600"/>
              <a:ext cx="4876800"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smtClean="0"/>
                <a:t>Определение свойства только для чтения Current для возвращения текущего элемента</a:t>
              </a:r>
            </a:p>
          </p:txBody>
        </p:sp>
        <p:pic>
          <p:nvPicPr>
            <p:cNvPr id="11"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1030807">
              <a:off x="2140072" y="2968419"/>
              <a:ext cx="2471512" cy="171850"/>
            </a:xfrm>
            <a:prstGeom prst="rect">
              <a:avLst/>
            </a:prstGeom>
            <a:noFill/>
            <a:ln w="9525">
              <a:noFill/>
              <a:miter lim="800000"/>
              <a:headEnd/>
              <a:tailEnd/>
            </a:ln>
          </p:spPr>
        </p:pic>
      </p:grpSp>
      <p:grpSp>
        <p:nvGrpSpPr>
          <p:cNvPr id="20" name="Group 19"/>
          <p:cNvGrpSpPr/>
          <p:nvPr/>
        </p:nvGrpSpPr>
        <p:grpSpPr>
          <a:xfrm>
            <a:off x="3023801" y="3801536"/>
            <a:ext cx="6783139" cy="922864"/>
            <a:chOff x="2748910" y="3801536"/>
            <a:chExt cx="6166490" cy="922864"/>
          </a:xfrm>
        </p:grpSpPr>
        <p:sp>
          <p:nvSpPr>
            <p:cNvPr id="12" name="Rounded Rectangle 11"/>
            <p:cNvSpPr/>
            <p:nvPr/>
          </p:nvSpPr>
          <p:spPr bwMode="auto">
            <a:xfrm>
              <a:off x="4800600" y="3810000"/>
              <a:ext cx="4114800"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mtClean="0"/>
                <a:t>Должна быть включена проверка того,  что текущее значение верно</a:t>
              </a:r>
            </a:p>
          </p:txBody>
        </p:sp>
        <p:pic>
          <p:nvPicPr>
            <p:cNvPr id="13"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1030807">
              <a:off x="2748910" y="3801536"/>
              <a:ext cx="2471512" cy="253228"/>
            </a:xfrm>
            <a:prstGeom prst="rect">
              <a:avLst/>
            </a:prstGeom>
            <a:noFill/>
            <a:ln w="9525">
              <a:noFill/>
              <a:miter lim="800000"/>
              <a:headEnd/>
              <a:tailEnd/>
            </a:ln>
          </p:spPr>
        </p:pic>
      </p:grpSp>
      <p:grpSp>
        <p:nvGrpSpPr>
          <p:cNvPr id="21" name="Group 21"/>
          <p:cNvGrpSpPr/>
          <p:nvPr/>
        </p:nvGrpSpPr>
        <p:grpSpPr>
          <a:xfrm>
            <a:off x="251460" y="2819400"/>
            <a:ext cx="9052560" cy="3124200"/>
            <a:chOff x="228600" y="2819400"/>
            <a:chExt cx="8229600" cy="3124200"/>
          </a:xfrm>
        </p:grpSpPr>
        <p:sp>
          <p:nvSpPr>
            <p:cNvPr id="14" name="Left Brace 13"/>
            <p:cNvSpPr/>
            <p:nvPr/>
          </p:nvSpPr>
          <p:spPr>
            <a:xfrm>
              <a:off x="228600" y="2819400"/>
              <a:ext cx="533400" cy="2895600"/>
            </a:xfrm>
            <a:prstGeom prst="leftBrace">
              <a:avLst>
                <a:gd name="adj1" fmla="val 5183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grpSp>
          <p:nvGrpSpPr>
            <p:cNvPr id="22" name="Group 20"/>
            <p:cNvGrpSpPr/>
            <p:nvPr/>
          </p:nvGrpSpPr>
          <p:grpSpPr>
            <a:xfrm>
              <a:off x="765097" y="5334000"/>
              <a:ext cx="7693103" cy="609600"/>
              <a:chOff x="765097" y="5334000"/>
              <a:chExt cx="7693103" cy="609600"/>
            </a:xfrm>
          </p:grpSpPr>
          <p:pic>
            <p:nvPicPr>
              <p:cNvPr id="15"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0645545">
                <a:off x="765097" y="5558220"/>
                <a:ext cx="3202799" cy="209852"/>
              </a:xfrm>
              <a:prstGeom prst="rect">
                <a:avLst/>
              </a:prstGeom>
              <a:noFill/>
              <a:ln w="9525">
                <a:noFill/>
                <a:miter lim="800000"/>
                <a:headEnd/>
                <a:tailEnd/>
              </a:ln>
            </p:spPr>
          </p:pic>
          <p:sp>
            <p:nvSpPr>
              <p:cNvPr id="16" name="Rounded Rectangle 15"/>
              <p:cNvSpPr/>
              <p:nvPr/>
            </p:nvSpPr>
            <p:spPr bwMode="auto">
              <a:xfrm>
                <a:off x="3886200" y="5334000"/>
                <a:ext cx="4572000"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mtClean="0"/>
                  <a:t>Реализация интерфейса IEnumerator&lt;T&gt;</a:t>
                </a:r>
              </a:p>
            </p:txBody>
          </p:sp>
        </p:grpSp>
      </p:grpSp>
    </p:spTree>
    <p:extLst>
      <p:ext uri="{BB962C8B-B14F-4D97-AF65-F5344CB8AC3E}">
        <p14:creationId xmlns:p14="http://schemas.microsoft.com/office/powerpoint/2010/main" val="7910797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Реализация перечислителя вручную</a:t>
            </a:r>
            <a:r>
              <a:rPr lang="en-US" dirty="0"/>
              <a:t> </a:t>
            </a:r>
            <a:r>
              <a:rPr lang="ru-RU" dirty="0"/>
              <a:t>на основе интерфейсов </a:t>
            </a:r>
            <a:r>
              <a:rPr lang="arn-CL" dirty="0"/>
              <a:t>IEnumerable</a:t>
            </a:r>
            <a:r>
              <a:rPr lang="ru-RU" dirty="0"/>
              <a:t> или </a:t>
            </a:r>
            <a:r>
              <a:rPr lang="arn-CL" dirty="0"/>
              <a:t>IEnumerable&lt;T&gt;</a:t>
            </a:r>
            <a:endParaRPr lang="ru-RU" dirty="0"/>
          </a:p>
        </p:txBody>
      </p:sp>
      <p:sp>
        <p:nvSpPr>
          <p:cNvPr id="5" name="Flowchart: Document 4"/>
          <p:cNvSpPr/>
          <p:nvPr/>
        </p:nvSpPr>
        <p:spPr bwMode="auto">
          <a:xfrm>
            <a:off x="335280" y="762000"/>
            <a:ext cx="6621780" cy="5410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a:t>
            </a:r>
          </a:p>
          <a:p>
            <a:endParaRPr lang="ru-RU" sz="1400" b="1" dirty="0" smtClean="0">
              <a:latin typeface="Consolas" pitchFamily="49" charset="0"/>
              <a:cs typeface="Consolas" pitchFamily="49" charset="0"/>
            </a:endParaRPr>
          </a:p>
          <a:p>
            <a:r>
              <a:rPr lang="ru-RU" sz="1400" b="1" dirty="0" smtClean="0">
                <a:latin typeface="Consolas" pitchFamily="49" charset="0"/>
                <a:cs typeface="Consolas" pitchFamily="49" charset="0"/>
              </a:rPr>
              <a:t>    object </a:t>
            </a:r>
            <a:r>
              <a:rPr lang="ru-RU" sz="1400" b="1" dirty="0" err="1" smtClean="0">
                <a:latin typeface="Consolas" pitchFamily="49" charset="0"/>
                <a:cs typeface="Consolas" pitchFamily="49" charset="0"/>
              </a:rPr>
              <a:t>IEnumerator.Current</a:t>
            </a:r>
            <a:endParaRPr lang="ru-RU" sz="1400" b="1" dirty="0" smtClean="0">
              <a:latin typeface="Consolas" pitchFamily="49" charset="0"/>
              <a:cs typeface="Consolas" pitchFamily="49" charset="0"/>
            </a:endParaRP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get { return (object)Current; }</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public bool MoveNext()</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if (</a:t>
            </a:r>
            <a:r>
              <a:rPr lang="ru-RU" sz="1400" b="1" dirty="0" err="1" smtClean="0">
                <a:latin typeface="Consolas" pitchFamily="49" charset="0"/>
                <a:cs typeface="Consolas" pitchFamily="49" charset="0"/>
              </a:rPr>
              <a:t>pointer</a:t>
            </a:r>
            <a:r>
              <a:rPr lang="ru-RU" sz="1400" b="1" dirty="0" smtClean="0">
                <a:latin typeface="Consolas" pitchFamily="49" charset="0"/>
                <a:cs typeface="Consolas" pitchFamily="49" charset="0"/>
              </a:rPr>
              <a:t> &lt; (</a:t>
            </a:r>
            <a:r>
              <a:rPr lang="ru-RU" sz="1400" b="1" dirty="0" err="1" smtClean="0">
                <a:latin typeface="Consolas" pitchFamily="49" charset="0"/>
                <a:cs typeface="Consolas" pitchFamily="49" charset="0"/>
              </a:rPr>
              <a:t>vals.Length</a:t>
            </a:r>
            <a:r>
              <a:rPr lang="ru-RU" sz="1400" b="1" dirty="0" smtClean="0">
                <a:latin typeface="Consolas" pitchFamily="49" charset="0"/>
                <a:cs typeface="Consolas" pitchFamily="49" charset="0"/>
              </a:rPr>
              <a:t> - 1))</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a:t>
            </a:r>
            <a:r>
              <a:rPr lang="ru-RU" sz="1400" b="1" dirty="0" err="1" smtClean="0">
                <a:latin typeface="Consolas" pitchFamily="49" charset="0"/>
                <a:cs typeface="Consolas" pitchFamily="49" charset="0"/>
              </a:rPr>
              <a:t>pointer</a:t>
            </a:r>
            <a:r>
              <a:rPr lang="ru-RU" sz="1400" b="1" dirty="0" smtClean="0">
                <a:latin typeface="Consolas" pitchFamily="49" charset="0"/>
                <a:cs typeface="Consolas" pitchFamily="49" charset="0"/>
              </a:rPr>
              <a:t>++;</a:t>
            </a:r>
          </a:p>
          <a:p>
            <a:r>
              <a:rPr lang="ru-RU" sz="1400" b="1" dirty="0" smtClean="0">
                <a:latin typeface="Consolas" pitchFamily="49" charset="0"/>
                <a:cs typeface="Consolas" pitchFamily="49" charset="0"/>
              </a:rPr>
              <a:t>            return true;</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else</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return false;</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public void Reset()</a:t>
            </a:r>
          </a:p>
          <a:p>
            <a:r>
              <a:rPr lang="ru-RU" sz="1400" b="1" dirty="0" smtClean="0">
                <a:latin typeface="Consolas" pitchFamily="49" charset="0"/>
                <a:cs typeface="Consolas" pitchFamily="49" charset="0"/>
              </a:rPr>
              <a:t>    {</a:t>
            </a:r>
          </a:p>
          <a:p>
            <a:r>
              <a:rPr lang="ru-RU" sz="1400" b="1" dirty="0" smtClean="0">
                <a:latin typeface="Consolas" pitchFamily="49" charset="0"/>
                <a:cs typeface="Consolas" pitchFamily="49" charset="0"/>
              </a:rPr>
              <a:t>        </a:t>
            </a:r>
            <a:r>
              <a:rPr lang="ru-RU" sz="1400" b="1" dirty="0" err="1" smtClean="0">
                <a:latin typeface="Consolas" pitchFamily="49" charset="0"/>
                <a:cs typeface="Consolas" pitchFamily="49" charset="0"/>
              </a:rPr>
              <a:t>pointer</a:t>
            </a:r>
            <a:r>
              <a:rPr lang="ru-RU" sz="1400" b="1" dirty="0" smtClean="0">
                <a:latin typeface="Consolas" pitchFamily="49" charset="0"/>
                <a:cs typeface="Consolas" pitchFamily="49" charset="0"/>
              </a:rPr>
              <a:t> = -1;</a:t>
            </a:r>
          </a:p>
          <a:p>
            <a:r>
              <a:rPr lang="ru-RU" sz="1400" b="1" dirty="0" smtClean="0">
                <a:latin typeface="Consolas" pitchFamily="49" charset="0"/>
                <a:cs typeface="Consolas" pitchFamily="49" charset="0"/>
              </a:rPr>
              <a:t>    }</a:t>
            </a:r>
          </a:p>
          <a:p>
            <a:endParaRPr lang="ru-RU" sz="1400" b="1" dirty="0" smtClean="0">
              <a:latin typeface="Consolas" pitchFamily="49" charset="0"/>
              <a:cs typeface="Consolas" pitchFamily="49" charset="0"/>
            </a:endParaRPr>
          </a:p>
          <a:p>
            <a:r>
              <a:rPr lang="ru-RU" sz="1400" b="1" dirty="0" smtClean="0">
                <a:latin typeface="Consolas" pitchFamily="49" charset="0"/>
                <a:cs typeface="Consolas" pitchFamily="49" charset="0"/>
              </a:rPr>
              <a:t>    public void Dispose() { }</a:t>
            </a:r>
          </a:p>
          <a:p>
            <a:r>
              <a:rPr lang="ru-RU" sz="1400" dirty="0" smtClean="0"/>
              <a:t>}</a:t>
            </a:r>
            <a:endParaRPr lang="ru-RU" sz="1400" b="1" dirty="0" smtClean="0">
              <a:latin typeface="Consolas" pitchFamily="49" charset="0"/>
              <a:cs typeface="Consolas" pitchFamily="49" charset="0"/>
            </a:endParaRPr>
          </a:p>
        </p:txBody>
      </p:sp>
      <p:grpSp>
        <p:nvGrpSpPr>
          <p:cNvPr id="4" name="Group 17"/>
          <p:cNvGrpSpPr/>
          <p:nvPr/>
        </p:nvGrpSpPr>
        <p:grpSpPr>
          <a:xfrm>
            <a:off x="3345208" y="990600"/>
            <a:ext cx="6539406" cy="914400"/>
            <a:chOff x="2970486" y="2209800"/>
            <a:chExt cx="5944914" cy="914400"/>
          </a:xfrm>
        </p:grpSpPr>
        <p:sp>
          <p:nvSpPr>
            <p:cNvPr id="7" name="Rounded Rectangle 6"/>
            <p:cNvSpPr/>
            <p:nvPr/>
          </p:nvSpPr>
          <p:spPr bwMode="auto">
            <a:xfrm>
              <a:off x="4272787" y="2209800"/>
              <a:ext cx="4642613"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smtClean="0"/>
                <a:t>Возвращает свойство Current типобезопастного обобщенного интерфейса IEnumerator&lt;T&gt;</a:t>
              </a:r>
            </a:p>
          </p:txBody>
        </p:sp>
        <p:pic>
          <p:nvPicPr>
            <p:cNvPr id="10"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1790563">
              <a:off x="2970486" y="2314957"/>
              <a:ext cx="1844461" cy="219009"/>
            </a:xfrm>
            <a:prstGeom prst="rect">
              <a:avLst/>
            </a:prstGeom>
            <a:noFill/>
            <a:ln w="9525">
              <a:noFill/>
              <a:miter lim="800000"/>
              <a:headEnd/>
              <a:tailEnd/>
            </a:ln>
          </p:spPr>
        </p:pic>
      </p:grpSp>
      <p:grpSp>
        <p:nvGrpSpPr>
          <p:cNvPr id="6" name="Group 18"/>
          <p:cNvGrpSpPr/>
          <p:nvPr/>
        </p:nvGrpSpPr>
        <p:grpSpPr>
          <a:xfrm>
            <a:off x="3617315" y="2090645"/>
            <a:ext cx="6267299" cy="793514"/>
            <a:chOff x="3446456" y="1644886"/>
            <a:chExt cx="5697544" cy="793514"/>
          </a:xfrm>
        </p:grpSpPr>
        <p:sp>
          <p:nvSpPr>
            <p:cNvPr id="8" name="Rounded Rectangle 7"/>
            <p:cNvSpPr/>
            <p:nvPr/>
          </p:nvSpPr>
          <p:spPr bwMode="auto">
            <a:xfrm>
              <a:off x="4267200" y="1828800"/>
              <a:ext cx="4876800"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mtClean="0"/>
                <a:t>Продвигает  перечислитель  к следующему элементу коллекции</a:t>
              </a:r>
            </a:p>
          </p:txBody>
        </p:sp>
        <p:pic>
          <p:nvPicPr>
            <p:cNvPr id="11"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1950699">
              <a:off x="3446456" y="1644886"/>
              <a:ext cx="1957461" cy="190272"/>
            </a:xfrm>
            <a:prstGeom prst="rect">
              <a:avLst/>
            </a:prstGeom>
            <a:noFill/>
            <a:ln w="9525">
              <a:noFill/>
              <a:miter lim="800000"/>
              <a:headEnd/>
              <a:tailEnd/>
            </a:ln>
          </p:spPr>
        </p:pic>
      </p:grpSp>
      <p:grpSp>
        <p:nvGrpSpPr>
          <p:cNvPr id="9" name="Group 19"/>
          <p:cNvGrpSpPr/>
          <p:nvPr/>
        </p:nvGrpSpPr>
        <p:grpSpPr>
          <a:xfrm>
            <a:off x="2290092" y="4572000"/>
            <a:ext cx="7516849" cy="762000"/>
            <a:chOff x="2081901" y="3810000"/>
            <a:chExt cx="6833499" cy="762000"/>
          </a:xfrm>
        </p:grpSpPr>
        <p:sp>
          <p:nvSpPr>
            <p:cNvPr id="12" name="Rounded Rectangle 11"/>
            <p:cNvSpPr/>
            <p:nvPr/>
          </p:nvSpPr>
          <p:spPr bwMode="auto">
            <a:xfrm>
              <a:off x="4800600" y="3810000"/>
              <a:ext cx="4114800"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smtClean="0"/>
                <a:t>Сбрасывает внутреннее состояние перечислителя</a:t>
              </a:r>
            </a:p>
          </p:txBody>
        </p:sp>
        <p:pic>
          <p:nvPicPr>
            <p:cNvPr id="13"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1384036">
              <a:off x="2081901" y="3876179"/>
              <a:ext cx="3127513" cy="201434"/>
            </a:xfrm>
            <a:prstGeom prst="rect">
              <a:avLst/>
            </a:prstGeom>
            <a:noFill/>
            <a:ln w="9525">
              <a:noFill/>
              <a:miter lim="800000"/>
              <a:headEnd/>
              <a:tailEnd/>
            </a:ln>
          </p:spPr>
        </p:pic>
      </p:grpSp>
      <p:grpSp>
        <p:nvGrpSpPr>
          <p:cNvPr id="14" name="Group 22"/>
          <p:cNvGrpSpPr/>
          <p:nvPr/>
        </p:nvGrpSpPr>
        <p:grpSpPr>
          <a:xfrm>
            <a:off x="2180303" y="5630724"/>
            <a:ext cx="6704618" cy="465276"/>
            <a:chOff x="2006594" y="4259124"/>
            <a:chExt cx="6095108" cy="465276"/>
          </a:xfrm>
        </p:grpSpPr>
        <p:sp>
          <p:nvSpPr>
            <p:cNvPr id="24" name="Rounded Rectangle 23"/>
            <p:cNvSpPr/>
            <p:nvPr/>
          </p:nvSpPr>
          <p:spPr bwMode="auto">
            <a:xfrm>
              <a:off x="4291702" y="4267200"/>
              <a:ext cx="3810000" cy="457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mtClean="0"/>
                <a:t>Реализация интерфейса IDisposable</a:t>
              </a:r>
            </a:p>
          </p:txBody>
        </p:sp>
        <p:pic>
          <p:nvPicPr>
            <p:cNvPr id="25"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1384036">
              <a:off x="2006594" y="4259124"/>
              <a:ext cx="2623003" cy="168940"/>
            </a:xfrm>
            <a:prstGeom prst="rect">
              <a:avLst/>
            </a:prstGeom>
            <a:noFill/>
            <a:ln w="9525">
              <a:noFill/>
              <a:miter lim="800000"/>
              <a:headEnd/>
              <a:tailEnd/>
            </a:ln>
          </p:spPr>
        </p:pic>
      </p:grpSp>
      <p:grpSp>
        <p:nvGrpSpPr>
          <p:cNvPr id="15" name="Group 29"/>
          <p:cNvGrpSpPr/>
          <p:nvPr/>
        </p:nvGrpSpPr>
        <p:grpSpPr>
          <a:xfrm>
            <a:off x="335280" y="838200"/>
            <a:ext cx="9471660" cy="4267200"/>
            <a:chOff x="304800" y="838200"/>
            <a:chExt cx="8610600" cy="4267200"/>
          </a:xfrm>
        </p:grpSpPr>
        <p:sp>
          <p:nvSpPr>
            <p:cNvPr id="26" name="Left Brace 25"/>
            <p:cNvSpPr/>
            <p:nvPr/>
          </p:nvSpPr>
          <p:spPr>
            <a:xfrm>
              <a:off x="304800" y="838200"/>
              <a:ext cx="457200" cy="4267200"/>
            </a:xfrm>
            <a:prstGeom prst="leftBrace">
              <a:avLst>
                <a:gd name="adj1" fmla="val 740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pic>
          <p:nvPicPr>
            <p:cNvPr id="28"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1384036">
              <a:off x="423052" y="3142645"/>
              <a:ext cx="5644933" cy="216519"/>
            </a:xfrm>
            <a:prstGeom prst="rect">
              <a:avLst/>
            </a:prstGeom>
            <a:noFill/>
            <a:ln w="9525">
              <a:noFill/>
              <a:miter lim="800000"/>
              <a:headEnd/>
              <a:tailEnd/>
            </a:ln>
          </p:spPr>
        </p:pic>
        <p:sp>
          <p:nvSpPr>
            <p:cNvPr id="29" name="Rounded Rectangle 28"/>
            <p:cNvSpPr/>
            <p:nvPr/>
          </p:nvSpPr>
          <p:spPr bwMode="auto">
            <a:xfrm>
              <a:off x="5029200" y="3352800"/>
              <a:ext cx="3886200"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mtClean="0"/>
                <a:t>Реализация интерфейса IEnumerator </a:t>
              </a:r>
            </a:p>
          </p:txBody>
        </p:sp>
      </p:grpSp>
    </p:spTree>
    <p:extLst>
      <p:ext uri="{BB962C8B-B14F-4D97-AF65-F5344CB8AC3E}">
        <p14:creationId xmlns:p14="http://schemas.microsoft.com/office/powerpoint/2010/main" val="28566488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Реализация перечислителя с помощью итератора</a:t>
            </a:r>
            <a:endParaRPr lang="ru-RU" dirty="0"/>
          </a:p>
        </p:txBody>
      </p:sp>
      <p:sp>
        <p:nvSpPr>
          <p:cNvPr id="5" name="Rounded Rectangle 4"/>
          <p:cNvSpPr/>
          <p:nvPr/>
        </p:nvSpPr>
        <p:spPr bwMode="auto">
          <a:xfrm>
            <a:off x="335280" y="762000"/>
            <a:ext cx="9471660" cy="6096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r>
              <a:rPr lang="ru-RU" dirty="0" smtClean="0"/>
              <a:t>Итератор является блоком кода, возвращающим (</a:t>
            </a:r>
            <a:r>
              <a:rPr lang="ru-RU" dirty="0" err="1" smtClean="0"/>
              <a:t>yields</a:t>
            </a:r>
            <a:r>
              <a:rPr lang="ru-RU" dirty="0" smtClean="0"/>
              <a:t>) </a:t>
            </a:r>
            <a:r>
              <a:rPr lang="ru-RU" dirty="0" smtClean="0"/>
              <a:t>последовательность </a:t>
            </a:r>
            <a:r>
              <a:rPr lang="ru-RU" dirty="0" smtClean="0"/>
              <a:t>значений коллекции</a:t>
            </a:r>
          </a:p>
        </p:txBody>
      </p:sp>
      <p:sp>
        <p:nvSpPr>
          <p:cNvPr id="6" name="Rounded Rectangle 5"/>
          <p:cNvSpPr/>
          <p:nvPr/>
        </p:nvSpPr>
        <p:spPr bwMode="auto">
          <a:xfrm>
            <a:off x="335280" y="2286000"/>
            <a:ext cx="9471660" cy="990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smtClean="0"/>
              <a:t>Итератор не является членом перечисляемого класса, он только описание перечисляемой последовательности, которую компилятор C# может использовать для создания своего собственного перечислителя</a:t>
            </a:r>
          </a:p>
        </p:txBody>
      </p:sp>
      <p:sp>
        <p:nvSpPr>
          <p:cNvPr id="11" name="Rounded Rectangle 10"/>
          <p:cNvSpPr/>
          <p:nvPr/>
        </p:nvSpPr>
        <p:spPr bwMode="auto">
          <a:xfrm>
            <a:off x="335280" y="3429000"/>
            <a:ext cx="9471660" cy="10668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r>
              <a:rPr lang="ru-RU" dirty="0" smtClean="0"/>
              <a:t>Итератор отличает присутствие одного или нескольких операторов yield:</a:t>
            </a:r>
          </a:p>
          <a:p>
            <a:pPr marL="355600" indent="-355600" algn="just">
              <a:buFont typeface="Arial" pitchFamily="34" charset="0"/>
              <a:buChar char="•"/>
            </a:pPr>
            <a:r>
              <a:rPr lang="ru-RU" dirty="0" smtClean="0"/>
              <a:t>yield return &lt;выражение&gt; возвращает следующее значение последовательности</a:t>
            </a:r>
          </a:p>
          <a:p>
            <a:pPr marL="355600" indent="-355600" algn="just">
              <a:buFont typeface="Arial" pitchFamily="34" charset="0"/>
              <a:buChar char="•"/>
            </a:pPr>
            <a:r>
              <a:rPr lang="ru-RU" dirty="0" smtClean="0"/>
              <a:t>yield break прекращает генерацию последовательности</a:t>
            </a:r>
          </a:p>
        </p:txBody>
      </p:sp>
      <p:sp>
        <p:nvSpPr>
          <p:cNvPr id="14" name="Rounded Rectangle 13"/>
          <p:cNvSpPr/>
          <p:nvPr/>
        </p:nvSpPr>
        <p:spPr bwMode="auto">
          <a:xfrm>
            <a:off x="335280" y="4572000"/>
            <a:ext cx="9471660" cy="1219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smtClean="0"/>
              <a:t>При создании итератора для класса или структуры реализация всего интерфейса </a:t>
            </a:r>
            <a:r>
              <a:rPr lang="ru-RU" dirty="0" err="1" smtClean="0"/>
              <a:t>IEnumerator</a:t>
            </a:r>
            <a:r>
              <a:rPr lang="ru-RU" dirty="0" smtClean="0"/>
              <a:t> не требуется – когда компилятор обнаруживает итератор, он автоматически создает методы </a:t>
            </a:r>
            <a:r>
              <a:rPr lang="ru-RU" dirty="0" err="1" smtClean="0"/>
              <a:t>Current</a:t>
            </a:r>
            <a:r>
              <a:rPr lang="ru-RU" dirty="0" smtClean="0"/>
              <a:t>, </a:t>
            </a:r>
            <a:r>
              <a:rPr lang="ru-RU" dirty="0" err="1" smtClean="0"/>
              <a:t>MoveNext</a:t>
            </a:r>
            <a:r>
              <a:rPr lang="ru-RU" dirty="0" smtClean="0"/>
              <a:t> и </a:t>
            </a:r>
            <a:r>
              <a:rPr lang="ru-RU" dirty="0" err="1" smtClean="0"/>
              <a:t>Dispose</a:t>
            </a:r>
            <a:r>
              <a:rPr lang="ru-RU" dirty="0" smtClean="0"/>
              <a:t> интерфейса </a:t>
            </a:r>
            <a:r>
              <a:rPr lang="ru-RU" dirty="0" err="1" smtClean="0"/>
              <a:t>IEnumerator</a:t>
            </a:r>
            <a:r>
              <a:rPr lang="ru-RU" dirty="0" smtClean="0"/>
              <a:t> или </a:t>
            </a:r>
            <a:r>
              <a:rPr lang="ru-RU" dirty="0" err="1" smtClean="0"/>
              <a:t>IEnumerator</a:t>
            </a:r>
            <a:r>
              <a:rPr lang="ru-RU" dirty="0" smtClean="0"/>
              <a:t>&lt;T&gt;</a:t>
            </a:r>
          </a:p>
        </p:txBody>
      </p:sp>
      <p:sp>
        <p:nvSpPr>
          <p:cNvPr id="15" name="Rounded Rectangle 14"/>
          <p:cNvSpPr/>
          <p:nvPr/>
        </p:nvSpPr>
        <p:spPr bwMode="auto">
          <a:xfrm>
            <a:off x="335280" y="5867400"/>
            <a:ext cx="9471660" cy="533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smtClean="0"/>
              <a:t>Итератор вызывается из клиентского кода с помощью оператора foreach</a:t>
            </a:r>
          </a:p>
        </p:txBody>
      </p:sp>
      <p:sp>
        <p:nvSpPr>
          <p:cNvPr id="9" name="Rounded Rectangle 5"/>
          <p:cNvSpPr/>
          <p:nvPr/>
        </p:nvSpPr>
        <p:spPr bwMode="auto">
          <a:xfrm>
            <a:off x="335280" y="1447801"/>
            <a:ext cx="9471660" cy="684663"/>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r>
              <a:rPr lang="ru-RU" dirty="0"/>
              <a:t>Итератор — метод доступа get или оператор, выполняющий настраиваемую итерацию класса массива или коллекции с помощью ключевого слова yield</a:t>
            </a:r>
            <a:endParaRPr lang="ru-RU" dirty="0" smtClean="0"/>
          </a:p>
        </p:txBody>
      </p:sp>
    </p:spTree>
    <p:extLst>
      <p:ext uri="{BB962C8B-B14F-4D97-AF65-F5344CB8AC3E}">
        <p14:creationId xmlns:p14="http://schemas.microsoft.com/office/powerpoint/2010/main" val="6859783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Реализация перечислителя с помощью итератора</a:t>
            </a:r>
          </a:p>
        </p:txBody>
      </p:sp>
      <p:sp>
        <p:nvSpPr>
          <p:cNvPr id="4" name="Блок-схема: документ 3"/>
          <p:cNvSpPr/>
          <p:nvPr/>
        </p:nvSpPr>
        <p:spPr bwMode="auto">
          <a:xfrm>
            <a:off x="335280" y="990600"/>
            <a:ext cx="7376160" cy="4495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0"/>
              </a:spcAft>
            </a:pPr>
            <a:endParaRPr lang="arn-CL" sz="1600" dirty="0" smtClean="0">
              <a:latin typeface="Consolas" pitchFamily="49" charset="0"/>
              <a:cs typeface="Consolas" pitchFamily="49" charset="0"/>
            </a:endParaRPr>
          </a:p>
          <a:p>
            <a:pPr>
              <a:spcAft>
                <a:spcPts val="0"/>
              </a:spcAft>
            </a:pPr>
            <a:r>
              <a:rPr lang="arn-CL" sz="1600" dirty="0" smtClean="0">
                <a:latin typeface="Consolas" pitchFamily="49" charset="0"/>
                <a:cs typeface="Consolas" pitchFamily="49" charset="0"/>
              </a:rPr>
              <a:t>public </a:t>
            </a:r>
            <a:r>
              <a:rPr lang="arn-CL" sz="1600" dirty="0">
                <a:latin typeface="Consolas" pitchFamily="49" charset="0"/>
                <a:cs typeface="Consolas" pitchFamily="49" charset="0"/>
              </a:rPr>
              <a:t>class CustomContainer&lt;T&gt;</a:t>
            </a:r>
          </a:p>
          <a:p>
            <a:pPr>
              <a:spcAft>
                <a:spcPts val="0"/>
              </a:spcAft>
            </a:pP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a:p>
            <a:pPr>
              <a:spcAft>
                <a:spcPts val="0"/>
              </a:spcAft>
            </a:pPr>
            <a:r>
              <a:rPr lang="ru-RU" sz="1600" dirty="0" smtClean="0">
                <a:latin typeface="Consolas" pitchFamily="49" charset="0"/>
                <a:cs typeface="Consolas" pitchFamily="49" charset="0"/>
              </a:rPr>
              <a:t>     </a:t>
            </a:r>
            <a:r>
              <a:rPr lang="arn-CL" sz="1600" dirty="0" smtClean="0">
                <a:latin typeface="Consolas" pitchFamily="49" charset="0"/>
                <a:cs typeface="Consolas" pitchFamily="49" charset="0"/>
              </a:rPr>
              <a:t>private </a:t>
            </a:r>
            <a:r>
              <a:rPr lang="arn-CL" sz="1600" dirty="0">
                <a:latin typeface="Consolas" pitchFamily="49" charset="0"/>
                <a:cs typeface="Consolas" pitchFamily="49" charset="0"/>
              </a:rPr>
              <a:t>T[] _container;</a:t>
            </a:r>
          </a:p>
          <a:p>
            <a:pPr>
              <a:spcAft>
                <a:spcPts val="0"/>
              </a:spcAft>
            </a:pPr>
            <a:r>
              <a:rPr lang="ru-RU" sz="1600" dirty="0" smtClean="0">
                <a:latin typeface="Consolas" pitchFamily="49" charset="0"/>
                <a:cs typeface="Consolas" pitchFamily="49" charset="0"/>
              </a:rPr>
              <a:t>     </a:t>
            </a:r>
            <a:r>
              <a:rPr lang="arn-CL" sz="1600" dirty="0" smtClean="0">
                <a:latin typeface="Consolas" pitchFamily="49" charset="0"/>
                <a:cs typeface="Consolas" pitchFamily="49" charset="0"/>
              </a:rPr>
              <a:t>public CustomContainer(</a:t>
            </a:r>
            <a:r>
              <a:rPr lang="ru-RU" sz="1600" dirty="0" smtClean="0">
                <a:latin typeface="Consolas" pitchFamily="49" charset="0"/>
                <a:cs typeface="Consolas" pitchFamily="49" charset="0"/>
              </a:rPr>
              <a:t>. . .</a:t>
            </a: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a:p>
            <a:pPr>
              <a:spcAft>
                <a:spcPts val="0"/>
              </a:spcAft>
            </a:pPr>
            <a:r>
              <a:rPr lang="ru-RU" sz="1600" dirty="0" smtClean="0">
                <a:latin typeface="Consolas" pitchFamily="49" charset="0"/>
                <a:cs typeface="Consolas" pitchFamily="49" charset="0"/>
              </a:rPr>
              <a:t>     </a:t>
            </a: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a:p>
            <a:pPr>
              <a:spcAft>
                <a:spcPts val="0"/>
              </a:spcAft>
            </a:pPr>
            <a:r>
              <a:rPr lang="ru-RU" sz="1600" dirty="0" smtClean="0">
                <a:latin typeface="Consolas" pitchFamily="49" charset="0"/>
                <a:cs typeface="Consolas" pitchFamily="49" charset="0"/>
              </a:rPr>
              <a:t>         . . .</a:t>
            </a:r>
            <a:endParaRPr lang="arn-CL" sz="1600" dirty="0">
              <a:latin typeface="Consolas" pitchFamily="49" charset="0"/>
              <a:cs typeface="Consolas" pitchFamily="49" charset="0"/>
            </a:endParaRPr>
          </a:p>
          <a:p>
            <a:pPr>
              <a:spcAft>
                <a:spcPts val="0"/>
              </a:spcAft>
            </a:pPr>
            <a:r>
              <a:rPr lang="ru-RU" sz="1600" dirty="0" smtClean="0">
                <a:latin typeface="Consolas" pitchFamily="49" charset="0"/>
                <a:cs typeface="Consolas" pitchFamily="49" charset="0"/>
              </a:rPr>
              <a:t>     </a:t>
            </a: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a:p>
            <a:pPr>
              <a:spcAft>
                <a:spcPts val="0"/>
              </a:spcAft>
            </a:pPr>
            <a:endParaRPr lang="arn-CL" sz="1600" dirty="0">
              <a:latin typeface="Consolas" pitchFamily="49" charset="0"/>
              <a:cs typeface="Consolas" pitchFamily="49" charset="0"/>
            </a:endParaRPr>
          </a:p>
          <a:p>
            <a:pPr>
              <a:spcAft>
                <a:spcPts val="0"/>
              </a:spcAft>
            </a:pPr>
            <a:r>
              <a:rPr lang="ru-RU" sz="1600" dirty="0" smtClean="0">
                <a:latin typeface="Consolas" pitchFamily="49" charset="0"/>
                <a:cs typeface="Consolas" pitchFamily="49" charset="0"/>
              </a:rPr>
              <a:t>     </a:t>
            </a:r>
            <a:r>
              <a:rPr lang="arn-CL" sz="1600" b="1" dirty="0" smtClean="0">
                <a:latin typeface="Consolas" pitchFamily="49" charset="0"/>
                <a:cs typeface="Consolas" pitchFamily="49" charset="0"/>
              </a:rPr>
              <a:t>public </a:t>
            </a:r>
            <a:r>
              <a:rPr lang="arn-CL" sz="1600" b="1" dirty="0">
                <a:latin typeface="Consolas" pitchFamily="49" charset="0"/>
                <a:cs typeface="Consolas" pitchFamily="49" charset="0"/>
              </a:rPr>
              <a:t>IEnumerator&lt;T&gt; GetEnumerator()</a:t>
            </a:r>
          </a:p>
          <a:p>
            <a:pPr>
              <a:spcAft>
                <a:spcPts val="0"/>
              </a:spcAft>
            </a:pPr>
            <a:r>
              <a:rPr lang="ru-RU" sz="1600" b="1" dirty="0" smtClean="0">
                <a:latin typeface="Consolas" pitchFamily="49" charset="0"/>
                <a:cs typeface="Consolas" pitchFamily="49" charset="0"/>
              </a:rPr>
              <a:t>     </a:t>
            </a:r>
            <a:r>
              <a:rPr lang="arn-CL" sz="1600" b="1" dirty="0" smtClean="0">
                <a:latin typeface="Consolas" pitchFamily="49" charset="0"/>
                <a:cs typeface="Consolas" pitchFamily="49" charset="0"/>
              </a:rPr>
              <a:t>{</a:t>
            </a:r>
            <a:endParaRPr lang="arn-CL" sz="1600" b="1" dirty="0">
              <a:latin typeface="Consolas" pitchFamily="49" charset="0"/>
              <a:cs typeface="Consolas" pitchFamily="49" charset="0"/>
            </a:endParaRPr>
          </a:p>
          <a:p>
            <a:pPr>
              <a:spcAft>
                <a:spcPts val="0"/>
              </a:spcAft>
            </a:pPr>
            <a:r>
              <a:rPr lang="ru-RU" sz="1600" dirty="0" smtClean="0">
                <a:latin typeface="Consolas" pitchFamily="49" charset="0"/>
                <a:cs typeface="Consolas" pitchFamily="49" charset="0"/>
              </a:rPr>
              <a:t>         </a:t>
            </a:r>
            <a:r>
              <a:rPr lang="arn-CL" sz="1600" dirty="0" smtClean="0">
                <a:latin typeface="Consolas" pitchFamily="49" charset="0"/>
                <a:cs typeface="Consolas" pitchFamily="49" charset="0"/>
              </a:rPr>
              <a:t>for </a:t>
            </a:r>
            <a:r>
              <a:rPr lang="arn-CL" sz="1600" dirty="0">
                <a:latin typeface="Consolas" pitchFamily="49" charset="0"/>
                <a:cs typeface="Consolas" pitchFamily="49" charset="0"/>
              </a:rPr>
              <a:t>(var i = 0; i &lt; _container.Length; i++)</a:t>
            </a:r>
          </a:p>
          <a:p>
            <a:pPr>
              <a:spcAft>
                <a:spcPts val="0"/>
              </a:spcAft>
            </a:pPr>
            <a:r>
              <a:rPr lang="ru-RU" sz="1600" b="1" dirty="0" smtClean="0">
                <a:latin typeface="Consolas" pitchFamily="49" charset="0"/>
                <a:cs typeface="Consolas" pitchFamily="49" charset="0"/>
              </a:rPr>
              <a:t>             </a:t>
            </a:r>
            <a:r>
              <a:rPr lang="arn-CL" sz="1600" b="1" dirty="0" smtClean="0">
                <a:latin typeface="Consolas" pitchFamily="49" charset="0"/>
                <a:cs typeface="Consolas" pitchFamily="49" charset="0"/>
              </a:rPr>
              <a:t>yield </a:t>
            </a:r>
            <a:r>
              <a:rPr lang="arn-CL" sz="1600" b="1" dirty="0">
                <a:latin typeface="Consolas" pitchFamily="49" charset="0"/>
                <a:cs typeface="Consolas" pitchFamily="49" charset="0"/>
              </a:rPr>
              <a:t>return _container[i];</a:t>
            </a:r>
          </a:p>
          <a:p>
            <a:pPr>
              <a:spcAft>
                <a:spcPts val="0"/>
              </a:spcAft>
            </a:pPr>
            <a:r>
              <a:rPr lang="ru-RU" sz="1600" dirty="0" smtClean="0">
                <a:latin typeface="Consolas" pitchFamily="49" charset="0"/>
                <a:cs typeface="Consolas" pitchFamily="49" charset="0"/>
              </a:rPr>
              <a:t>     </a:t>
            </a:r>
            <a:r>
              <a:rPr lang="arn-CL"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a:p>
            <a:pPr>
              <a:spcAft>
                <a:spcPts val="0"/>
              </a:spcAft>
            </a:pPr>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 . .</a:t>
            </a:r>
          </a:p>
          <a:p>
            <a:pPr>
              <a:spcAft>
                <a:spcPts val="0"/>
              </a:spcAft>
            </a:pPr>
            <a:r>
              <a:rPr lang="en-US" sz="1600" dirty="0" smtClean="0">
                <a:latin typeface="Consolas" pitchFamily="49" charset="0"/>
                <a:cs typeface="Consolas" pitchFamily="49" charset="0"/>
              </a:rPr>
              <a:t>}</a:t>
            </a:r>
            <a:endParaRPr lang="ru-RU" sz="1600" dirty="0" err="1" smtClean="0">
              <a:latin typeface="Consolas" pitchFamily="49" charset="0"/>
              <a:cs typeface="Consolas" pitchFamily="49" charset="0"/>
            </a:endParaRPr>
          </a:p>
        </p:txBody>
      </p:sp>
    </p:spTree>
    <p:extLst>
      <p:ext uri="{BB962C8B-B14F-4D97-AF65-F5344CB8AC3E}">
        <p14:creationId xmlns:p14="http://schemas.microsoft.com/office/powerpoint/2010/main" val="34998831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Реализация перечислителя с помощью итератора</a:t>
            </a:r>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 y="838200"/>
            <a:ext cx="6470519" cy="5562600"/>
          </a:xfrm>
          <a:prstGeom prst="rect">
            <a:avLst/>
          </a:prstGeom>
          <a:ln>
            <a:solidFill>
              <a:schemeClr val="accent1"/>
            </a:solidFill>
          </a:ln>
        </p:spPr>
      </p:pic>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0299" y="990603"/>
            <a:ext cx="4358640" cy="1490283"/>
          </a:xfrm>
          <a:prstGeom prst="rect">
            <a:avLst/>
          </a:prstGeom>
          <a:ln>
            <a:solidFill>
              <a:schemeClr val="accent1"/>
            </a:solidFill>
          </a:ln>
        </p:spPr>
      </p:pic>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7696" y="3619503"/>
            <a:ext cx="3604260" cy="1444523"/>
          </a:xfrm>
          <a:prstGeom prst="rect">
            <a:avLst/>
          </a:prstGeom>
          <a:ln>
            <a:solidFill>
              <a:schemeClr val="accent1"/>
            </a:solidFill>
          </a:ln>
        </p:spPr>
      </p:pic>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941" y="4815084"/>
            <a:ext cx="3590689" cy="1450784"/>
          </a:xfrm>
          <a:prstGeom prst="rect">
            <a:avLst/>
          </a:prstGeom>
          <a:ln>
            <a:solidFill>
              <a:schemeClr val="accent1"/>
            </a:solidFill>
          </a:ln>
        </p:spPr>
      </p:pic>
    </p:spTree>
    <p:extLst>
      <p:ext uri="{BB962C8B-B14F-4D97-AF65-F5344CB8AC3E}">
        <p14:creationId xmlns:p14="http://schemas.microsoft.com/office/powerpoint/2010/main" val="9790856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Реализация перечислителя с помощью итератора</a:t>
            </a:r>
          </a:p>
        </p:txBody>
      </p:sp>
      <p:pic>
        <p:nvPicPr>
          <p:cNvPr id="23" name="Рисунок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 y="685800"/>
            <a:ext cx="7962900" cy="5107810"/>
          </a:xfrm>
          <a:prstGeom prst="rect">
            <a:avLst/>
          </a:prstGeom>
        </p:spPr>
      </p:pic>
      <p:cxnSp>
        <p:nvCxnSpPr>
          <p:cNvPr id="24" name="Прямая соединительная линия 23"/>
          <p:cNvCxnSpPr/>
          <p:nvPr/>
        </p:nvCxnSpPr>
        <p:spPr>
          <a:xfrm>
            <a:off x="335280" y="1066800"/>
            <a:ext cx="368808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5" name="Прямая соединительная линия 24"/>
          <p:cNvCxnSpPr/>
          <p:nvPr/>
        </p:nvCxnSpPr>
        <p:spPr>
          <a:xfrm>
            <a:off x="1173480" y="1981200"/>
            <a:ext cx="259842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7" name="Прямая соединительная линия 26"/>
          <p:cNvCxnSpPr/>
          <p:nvPr/>
        </p:nvCxnSpPr>
        <p:spPr>
          <a:xfrm>
            <a:off x="1173480" y="2286000"/>
            <a:ext cx="50292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9" name="Прямая соединительная линия 28"/>
          <p:cNvCxnSpPr/>
          <p:nvPr/>
        </p:nvCxnSpPr>
        <p:spPr>
          <a:xfrm>
            <a:off x="1508760" y="3239705"/>
            <a:ext cx="662178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1" name="Прямая соединительная линия 30"/>
          <p:cNvCxnSpPr/>
          <p:nvPr/>
        </p:nvCxnSpPr>
        <p:spPr>
          <a:xfrm>
            <a:off x="1508760" y="3886200"/>
            <a:ext cx="595122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3" name="Прямая соединительная линия 32"/>
          <p:cNvCxnSpPr/>
          <p:nvPr/>
        </p:nvCxnSpPr>
        <p:spPr>
          <a:xfrm>
            <a:off x="1173480" y="2590800"/>
            <a:ext cx="402336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5" name="Прямая соединительная линия 34"/>
          <p:cNvCxnSpPr/>
          <p:nvPr/>
        </p:nvCxnSpPr>
        <p:spPr>
          <a:xfrm>
            <a:off x="1508760" y="4191000"/>
            <a:ext cx="184404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7" name="Прямая соединительная линия 36"/>
          <p:cNvCxnSpPr/>
          <p:nvPr/>
        </p:nvCxnSpPr>
        <p:spPr>
          <a:xfrm>
            <a:off x="1508760" y="4495800"/>
            <a:ext cx="184404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40" name="Скругленный прямоугольник 39"/>
          <p:cNvSpPr/>
          <p:nvPr/>
        </p:nvSpPr>
        <p:spPr bwMode="auto">
          <a:xfrm>
            <a:off x="335280" y="5562600"/>
            <a:ext cx="9387840"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a:t>Каждый сгенерированный класс реализует конечный автомат, который отслеживает текущее состояние объекта-итератора и переходит к выполнению очередного блока кода внутри блока итератора после вызова метода MoveNext</a:t>
            </a:r>
            <a:endParaRPr lang="ru-RU" dirty="0" smtClean="0"/>
          </a:p>
        </p:txBody>
      </p:sp>
      <p:sp>
        <p:nvSpPr>
          <p:cNvPr id="41" name="Скругленный прямоугольник 40"/>
          <p:cNvSpPr/>
          <p:nvPr/>
        </p:nvSpPr>
        <p:spPr bwMode="auto">
          <a:xfrm>
            <a:off x="5532120" y="4104420"/>
            <a:ext cx="4191000" cy="467583"/>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en-US" dirty="0" smtClean="0"/>
              <a:t>C</a:t>
            </a:r>
            <a:r>
              <a:rPr lang="ru-RU" dirty="0" err="1" smtClean="0"/>
              <a:t>остояние</a:t>
            </a:r>
            <a:r>
              <a:rPr lang="ru-RU" dirty="0" smtClean="0"/>
              <a:t> </a:t>
            </a:r>
            <a:r>
              <a:rPr lang="ru-RU" dirty="0"/>
              <a:t>конечного автомата</a:t>
            </a:r>
            <a:endParaRPr lang="ru-RU" dirty="0" smtClean="0"/>
          </a:p>
        </p:txBody>
      </p:sp>
      <p:pic>
        <p:nvPicPr>
          <p:cNvPr id="42" name="Picture 16" descr="arrow03"/>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rot="11147237">
            <a:off x="3436620" y="4080913"/>
            <a:ext cx="2598420" cy="230563"/>
          </a:xfrm>
          <a:prstGeom prst="rect">
            <a:avLst/>
          </a:prstGeom>
          <a:noFill/>
          <a:ln w="9525">
            <a:noFill/>
            <a:miter lim="800000"/>
            <a:headEnd/>
            <a:tailEnd/>
          </a:ln>
        </p:spPr>
      </p:pic>
      <p:sp>
        <p:nvSpPr>
          <p:cNvPr id="43" name="Скругленный прямоугольник 42"/>
          <p:cNvSpPr/>
          <p:nvPr/>
        </p:nvSpPr>
        <p:spPr bwMode="auto">
          <a:xfrm>
            <a:off x="5532120" y="4648200"/>
            <a:ext cx="419100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Тип поля соответствует </a:t>
            </a:r>
            <a:r>
              <a:rPr lang="ru-RU" dirty="0"/>
              <a:t>типу элемента, возвращаемого объектом-итератором</a:t>
            </a:r>
            <a:endParaRPr lang="ru-RU" dirty="0" smtClean="0"/>
          </a:p>
        </p:txBody>
      </p:sp>
      <p:pic>
        <p:nvPicPr>
          <p:cNvPr id="44" name="Picture 16" descr="arrow03"/>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rot="11497762">
            <a:off x="3300113" y="4532922"/>
            <a:ext cx="2598420" cy="230563"/>
          </a:xfrm>
          <a:prstGeom prst="rect">
            <a:avLst/>
          </a:prstGeom>
          <a:noFill/>
          <a:ln w="9525">
            <a:noFill/>
            <a:miter lim="800000"/>
            <a:headEnd/>
            <a:tailEnd/>
          </a:ln>
        </p:spPr>
      </p:pic>
    </p:spTree>
    <p:extLst>
      <p:ext uri="{BB962C8B-B14F-4D97-AF65-F5344CB8AC3E}">
        <p14:creationId xmlns:p14="http://schemas.microsoft.com/office/powerpoint/2010/main" val="13351949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Реализация перечислителя с помощью итератора</a:t>
            </a:r>
          </a:p>
        </p:txBody>
      </p:sp>
      <p:pic>
        <p:nvPicPr>
          <p:cNvPr id="2050" name="Picture 2" descr="http://www.rsdn.ru/article/csharp/CSharp_Iterators-Pics/030000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 y="723900"/>
            <a:ext cx="7208520" cy="567343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Скругленный прямоугольник 3"/>
          <p:cNvSpPr/>
          <p:nvPr/>
        </p:nvSpPr>
        <p:spPr bwMode="auto">
          <a:xfrm>
            <a:off x="4945380" y="723900"/>
            <a:ext cx="4693920" cy="4953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1000"/>
              </a:spcAft>
            </a:pPr>
            <a:r>
              <a:rPr lang="ru-RU" dirty="0"/>
              <a:t>Конечный автомат состояний итератора</a:t>
            </a:r>
            <a:endParaRPr lang="ru-RU" dirty="0" smtClean="0"/>
          </a:p>
        </p:txBody>
      </p:sp>
      <p:pic>
        <p:nvPicPr>
          <p:cNvPr id="6" name="Picture 16" descr="arrow03"/>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rot="8307606">
            <a:off x="6211474" y="1689398"/>
            <a:ext cx="2598420" cy="230563"/>
          </a:xfrm>
          <a:prstGeom prst="rect">
            <a:avLst/>
          </a:prstGeom>
          <a:noFill/>
          <a:ln w="9525">
            <a:noFill/>
            <a:miter lim="800000"/>
            <a:headEnd/>
            <a:tailEnd/>
          </a:ln>
        </p:spPr>
      </p:pic>
    </p:spTree>
    <p:extLst>
      <p:ext uri="{BB962C8B-B14F-4D97-AF65-F5344CB8AC3E}">
        <p14:creationId xmlns:p14="http://schemas.microsoft.com/office/powerpoint/2010/main" val="867588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Document 7"/>
          <p:cNvSpPr/>
          <p:nvPr/>
        </p:nvSpPr>
        <p:spPr bwMode="auto">
          <a:xfrm>
            <a:off x="5699760" y="3657600"/>
            <a:ext cx="4023360" cy="685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sz="1600" smtClean="0">
                <a:latin typeface="Consolas" pitchFamily="49" charset="0"/>
                <a:cs typeface="Consolas" pitchFamily="49" charset="0"/>
              </a:rPr>
              <a:t>public void Add(string item);</a:t>
            </a:r>
          </a:p>
        </p:txBody>
      </p:sp>
      <p:sp>
        <p:nvSpPr>
          <p:cNvPr id="2" name="Title 1"/>
          <p:cNvSpPr>
            <a:spLocks noGrp="1"/>
          </p:cNvSpPr>
          <p:nvPr>
            <p:ph type="title"/>
          </p:nvPr>
        </p:nvSpPr>
        <p:spPr/>
        <p:txBody>
          <a:bodyPr/>
          <a:lstStyle/>
          <a:p>
            <a:r>
              <a:rPr lang="ru-RU" dirty="0"/>
              <a:t>Почему необходимы обобщения</a:t>
            </a:r>
          </a:p>
        </p:txBody>
      </p:sp>
      <p:sp>
        <p:nvSpPr>
          <p:cNvPr id="4" name="Rounded Rectangle 3"/>
          <p:cNvSpPr/>
          <p:nvPr/>
        </p:nvSpPr>
        <p:spPr bwMode="auto">
          <a:xfrm>
            <a:off x="228600" y="762000"/>
            <a:ext cx="9570720" cy="6858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Замена параметра типа для указанного типа не просто текстовый механизм замены, компилятор при этом выполняет полную семантическую замену</a:t>
            </a:r>
          </a:p>
        </p:txBody>
      </p:sp>
      <p:sp>
        <p:nvSpPr>
          <p:cNvPr id="5" name="Flowchart: Document 4"/>
          <p:cNvSpPr/>
          <p:nvPr/>
        </p:nvSpPr>
        <p:spPr bwMode="auto">
          <a:xfrm>
            <a:off x="228600" y="1524000"/>
            <a:ext cx="7901940" cy="2362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endParaRPr lang="ru-RU" sz="1600" dirty="0" smtClean="0">
              <a:latin typeface="Consolas" pitchFamily="49" charset="0"/>
              <a:cs typeface="Consolas" pitchFamily="49" charset="0"/>
            </a:endParaRPr>
          </a:p>
          <a:p>
            <a:pPr algn="just"/>
            <a:r>
              <a:rPr lang="ru-RU" sz="1600" dirty="0" smtClean="0">
                <a:latin typeface="Consolas" pitchFamily="49" charset="0"/>
                <a:cs typeface="Consolas" pitchFamily="49" charset="0"/>
              </a:rPr>
              <a:t>List&lt;string&gt; names = new List&lt;string&gt;();</a:t>
            </a:r>
          </a:p>
          <a:p>
            <a:pPr algn="just"/>
            <a:r>
              <a:rPr lang="ru-RU" sz="1600" dirty="0" err="1" smtClean="0">
                <a:latin typeface="Consolas" pitchFamily="49" charset="0"/>
                <a:cs typeface="Consolas" pitchFamily="49" charset="0"/>
              </a:rPr>
              <a:t>names.Add</a:t>
            </a:r>
            <a:r>
              <a:rPr lang="ru-RU" sz="1600" dirty="0" smtClean="0">
                <a:latin typeface="Consolas" pitchFamily="49" charset="0"/>
                <a:cs typeface="Consolas" pitchFamily="49" charset="0"/>
              </a:rPr>
              <a:t>("</a:t>
            </a:r>
            <a:r>
              <a:rPr lang="ru-RU" sz="1600" dirty="0" err="1" smtClean="0">
                <a:latin typeface="Consolas" pitchFamily="49" charset="0"/>
                <a:cs typeface="Consolas" pitchFamily="49" charset="0"/>
              </a:rPr>
              <a:t>John</a:t>
            </a:r>
            <a:r>
              <a:rPr lang="ru-RU" sz="1600" dirty="0" smtClean="0">
                <a:latin typeface="Consolas" pitchFamily="49" charset="0"/>
                <a:cs typeface="Consolas" pitchFamily="49" charset="0"/>
              </a:rPr>
              <a:t>");</a:t>
            </a:r>
          </a:p>
          <a:p>
            <a:pPr algn="just"/>
            <a:r>
              <a:rPr lang="ru-RU" sz="1600" dirty="0" smtClean="0">
                <a:latin typeface="Consolas" pitchFamily="49" charset="0"/>
                <a:cs typeface="Consolas" pitchFamily="49" charset="0"/>
              </a:rPr>
              <a:t>...</a:t>
            </a:r>
          </a:p>
          <a:p>
            <a:pPr algn="just"/>
            <a:r>
              <a:rPr lang="ru-RU" sz="1600" dirty="0" smtClean="0">
                <a:latin typeface="Consolas" pitchFamily="49" charset="0"/>
                <a:cs typeface="Consolas" pitchFamily="49" charset="0"/>
              </a:rPr>
              <a:t>string name = names[0];</a:t>
            </a:r>
          </a:p>
          <a:p>
            <a:pPr algn="just"/>
            <a:r>
              <a:rPr lang="ru-RU" sz="1600" dirty="0" smtClean="0">
                <a:latin typeface="Consolas" pitchFamily="49" charset="0"/>
                <a:cs typeface="Consolas" pitchFamily="49" charset="0"/>
              </a:rPr>
              <a:t>List&lt;List&lt;string&gt;&gt; listOfLists = new List&lt;List&lt;string&gt;&gt;();</a:t>
            </a:r>
          </a:p>
          <a:p>
            <a:pPr algn="just"/>
            <a:r>
              <a:rPr lang="ru-RU" sz="1600" dirty="0" err="1" smtClean="0">
                <a:latin typeface="Consolas" pitchFamily="49" charset="0"/>
                <a:cs typeface="Consolas" pitchFamily="49" charset="0"/>
              </a:rPr>
              <a:t>listOfLists.Add</a:t>
            </a:r>
            <a:r>
              <a:rPr lang="ru-RU" sz="1600" dirty="0" smtClean="0">
                <a:latin typeface="Consolas" pitchFamily="49" charset="0"/>
                <a:cs typeface="Consolas" pitchFamily="49" charset="0"/>
              </a:rPr>
              <a:t>(names);</a:t>
            </a:r>
          </a:p>
          <a:p>
            <a:pPr algn="just"/>
            <a:r>
              <a:rPr lang="ru-RU" sz="1600" dirty="0" smtClean="0">
                <a:latin typeface="Consolas" pitchFamily="49" charset="0"/>
                <a:cs typeface="Consolas" pitchFamily="49" charset="0"/>
              </a:rPr>
              <a:t>...</a:t>
            </a:r>
          </a:p>
          <a:p>
            <a:pPr algn="just"/>
            <a:r>
              <a:rPr lang="ru-RU" sz="1600" dirty="0" smtClean="0">
                <a:latin typeface="Consolas" pitchFamily="49" charset="0"/>
                <a:cs typeface="Consolas" pitchFamily="49" charset="0"/>
              </a:rPr>
              <a:t>List&lt;string&gt; data = listOfLists[0];</a:t>
            </a:r>
          </a:p>
        </p:txBody>
      </p:sp>
      <p:pic>
        <p:nvPicPr>
          <p:cNvPr id="7" name="Picture 14" descr="E:\Projects\ContentDev\MSL PNG Library\arrow01_04.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3595644" flipV="1">
            <a:off x="4514404" y="2394428"/>
            <a:ext cx="2824156" cy="885041"/>
          </a:xfrm>
          <a:prstGeom prst="rect">
            <a:avLst/>
          </a:prstGeom>
          <a:noFill/>
          <a:ln w="9525">
            <a:noFill/>
            <a:miter lim="800000"/>
            <a:headEnd/>
            <a:tailEnd/>
          </a:ln>
        </p:spPr>
      </p:pic>
      <p:sp>
        <p:nvSpPr>
          <p:cNvPr id="6" name="Rounded Rectangle 5"/>
          <p:cNvSpPr/>
          <p:nvPr/>
        </p:nvSpPr>
        <p:spPr bwMode="auto">
          <a:xfrm>
            <a:off x="5105400" y="1600200"/>
            <a:ext cx="4693920"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Компилятор генерирует различные версии метода </a:t>
            </a:r>
            <a:r>
              <a:rPr lang="ru-RU" dirty="0" err="1" smtClean="0"/>
              <a:t>Add</a:t>
            </a:r>
            <a:endParaRPr lang="ru-RU" dirty="0" smtClean="0"/>
          </a:p>
        </p:txBody>
      </p:sp>
      <p:sp>
        <p:nvSpPr>
          <p:cNvPr id="9" name="Flowchart: Document 8"/>
          <p:cNvSpPr/>
          <p:nvPr/>
        </p:nvSpPr>
        <p:spPr bwMode="auto">
          <a:xfrm>
            <a:off x="228600" y="3935928"/>
            <a:ext cx="5020784" cy="685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1000"/>
              </a:spcAft>
            </a:pPr>
            <a:r>
              <a:rPr lang="ru-RU" sz="1600" dirty="0" err="1" smtClean="0">
                <a:latin typeface="Consolas" pitchFamily="49" charset="0"/>
                <a:cs typeface="Consolas" pitchFamily="49" charset="0"/>
              </a:rPr>
              <a:t>public</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void</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Add</a:t>
            </a:r>
            <a:r>
              <a:rPr lang="ru-RU" sz="1600" dirty="0" smtClean="0">
                <a:latin typeface="Consolas" pitchFamily="49" charset="0"/>
                <a:cs typeface="Consolas" pitchFamily="49" charset="0"/>
              </a:rPr>
              <a:t>(</a:t>
            </a:r>
            <a:r>
              <a:rPr lang="ru-RU" sz="1600" dirty="0" err="1" smtClean="0">
                <a:latin typeface="Consolas" pitchFamily="49" charset="0"/>
                <a:cs typeface="Consolas" pitchFamily="49" charset="0"/>
              </a:rPr>
              <a:t>List</a:t>
            </a:r>
            <a:r>
              <a:rPr lang="ru-RU" sz="1600" dirty="0" smtClean="0">
                <a:latin typeface="Consolas" pitchFamily="49" charset="0"/>
                <a:cs typeface="Consolas" pitchFamily="49" charset="0"/>
              </a:rPr>
              <a:t>&lt;</a:t>
            </a:r>
            <a:r>
              <a:rPr lang="ru-RU" sz="1600" dirty="0" err="1" smtClean="0">
                <a:latin typeface="Consolas" pitchFamily="49" charset="0"/>
                <a:cs typeface="Consolas" pitchFamily="49" charset="0"/>
              </a:rPr>
              <a:t>string</a:t>
            </a:r>
            <a:r>
              <a:rPr lang="ru-RU" sz="1600" dirty="0" smtClean="0">
                <a:latin typeface="Consolas" pitchFamily="49" charset="0"/>
                <a:cs typeface="Consolas" pitchFamily="49" charset="0"/>
              </a:rPr>
              <a:t>&gt; </a:t>
            </a:r>
            <a:r>
              <a:rPr lang="ru-RU" sz="1600" dirty="0" err="1" smtClean="0">
                <a:latin typeface="Consolas" pitchFamily="49" charset="0"/>
                <a:cs typeface="Consolas" pitchFamily="49" charset="0"/>
              </a:rPr>
              <a:t>item</a:t>
            </a:r>
            <a:r>
              <a:rPr lang="ru-RU" sz="1600" dirty="0" smtClean="0">
                <a:latin typeface="Consolas" pitchFamily="49" charset="0"/>
                <a:cs typeface="Consolas" pitchFamily="49" charset="0"/>
              </a:rPr>
              <a:t>);</a:t>
            </a:r>
          </a:p>
        </p:txBody>
      </p:sp>
      <p:pic>
        <p:nvPicPr>
          <p:cNvPr id="10" name="Picture 14" descr="E:\Projects\ContentDev\MSL PNG Library\arrow01_04.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4057802" flipV="1">
            <a:off x="1659327" y="3265061"/>
            <a:ext cx="1569674" cy="491908"/>
          </a:xfrm>
          <a:prstGeom prst="rect">
            <a:avLst/>
          </a:prstGeom>
          <a:noFill/>
          <a:ln w="9525">
            <a:noFill/>
            <a:miter lim="800000"/>
            <a:headEnd/>
            <a:tailEnd/>
          </a:ln>
        </p:spPr>
      </p:pic>
      <p:sp>
        <p:nvSpPr>
          <p:cNvPr id="11" name="Flowchart: Document 10"/>
          <p:cNvSpPr/>
          <p:nvPr/>
        </p:nvSpPr>
        <p:spPr bwMode="auto">
          <a:xfrm>
            <a:off x="228600" y="4800600"/>
            <a:ext cx="4709160" cy="838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smtClean="0">
                <a:latin typeface="Consolas" pitchFamily="49" charset="0"/>
                <a:cs typeface="Consolas" pitchFamily="49" charset="0"/>
              </a:rPr>
              <a:t>List</a:t>
            </a:r>
            <a:r>
              <a:rPr lang="ru-RU" sz="1600" dirty="0" smtClean="0">
                <a:latin typeface="Consolas" pitchFamily="49" charset="0"/>
                <a:cs typeface="Consolas" pitchFamily="49" charset="0"/>
              </a:rPr>
              <a:t>&lt;</a:t>
            </a:r>
            <a:r>
              <a:rPr lang="ru-RU" sz="1600" dirty="0" err="1" smtClean="0">
                <a:latin typeface="Consolas" pitchFamily="49" charset="0"/>
                <a:cs typeface="Consolas" pitchFamily="49" charset="0"/>
              </a:rPr>
              <a:t>int</a:t>
            </a:r>
            <a:r>
              <a:rPr lang="ru-RU" sz="1600" dirty="0" smtClean="0">
                <a:latin typeface="Consolas" pitchFamily="49" charset="0"/>
                <a:cs typeface="Consolas" pitchFamily="49" charset="0"/>
              </a:rPr>
              <a:t>&gt; </a:t>
            </a:r>
            <a:r>
              <a:rPr lang="ru-RU" sz="1600" dirty="0" err="1" smtClean="0">
                <a:latin typeface="Consolas" pitchFamily="49" charset="0"/>
                <a:cs typeface="Consolas" pitchFamily="49" charset="0"/>
              </a:rPr>
              <a:t>ages</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new</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List</a:t>
            </a:r>
            <a:r>
              <a:rPr lang="ru-RU" sz="1600" dirty="0" smtClean="0">
                <a:latin typeface="Consolas" pitchFamily="49" charset="0"/>
                <a:cs typeface="Consolas" pitchFamily="49" charset="0"/>
              </a:rPr>
              <a:t>&lt;</a:t>
            </a:r>
            <a:r>
              <a:rPr lang="ru-RU" sz="1600" dirty="0" err="1" smtClean="0">
                <a:latin typeface="Consolas" pitchFamily="49" charset="0"/>
                <a:cs typeface="Consolas" pitchFamily="49" charset="0"/>
              </a:rPr>
              <a:t>int</a:t>
            </a:r>
            <a:r>
              <a:rPr lang="ru-RU" sz="1600" dirty="0" smtClean="0">
                <a:latin typeface="Consolas" pitchFamily="49" charset="0"/>
                <a:cs typeface="Consolas" pitchFamily="49" charset="0"/>
              </a:rPr>
              <a:t>&gt;();</a:t>
            </a:r>
          </a:p>
          <a:p>
            <a:r>
              <a:rPr lang="ru-RU" sz="1600" dirty="0" err="1" smtClean="0">
                <a:latin typeface="Consolas" pitchFamily="49" charset="0"/>
                <a:cs typeface="Consolas" pitchFamily="49" charset="0"/>
              </a:rPr>
              <a:t>ages.Add</a:t>
            </a:r>
            <a:r>
              <a:rPr lang="ru-RU" sz="1600" dirty="0" smtClean="0">
                <a:latin typeface="Consolas" pitchFamily="49" charset="0"/>
                <a:cs typeface="Consolas" pitchFamily="49" charset="0"/>
              </a:rPr>
              <a:t>(10);</a:t>
            </a:r>
          </a:p>
        </p:txBody>
      </p:sp>
      <p:sp>
        <p:nvSpPr>
          <p:cNvPr id="15" name="Flowchart: Document 14"/>
          <p:cNvSpPr/>
          <p:nvPr/>
        </p:nvSpPr>
        <p:spPr bwMode="auto">
          <a:xfrm>
            <a:off x="228600" y="5715000"/>
            <a:ext cx="4632960" cy="609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smtClean="0">
                <a:latin typeface="Consolas" pitchFamily="49" charset="0"/>
                <a:cs typeface="Consolas" pitchFamily="49" charset="0"/>
              </a:rPr>
              <a:t>public void Add(int item);</a:t>
            </a:r>
          </a:p>
        </p:txBody>
      </p:sp>
      <p:pic>
        <p:nvPicPr>
          <p:cNvPr id="12" name="Picture 14" descr="E:\Projects\ContentDev\MSL PNG Library\arrow01_04.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2805260" flipV="1">
            <a:off x="2337504" y="5337271"/>
            <a:ext cx="1620427" cy="611025"/>
          </a:xfrm>
          <a:prstGeom prst="rect">
            <a:avLst/>
          </a:prstGeom>
          <a:noFill/>
          <a:ln w="9525">
            <a:noFill/>
            <a:miter lim="800000"/>
            <a:headEnd/>
            <a:tailEnd/>
          </a:ln>
        </p:spPr>
      </p:pic>
      <p:sp>
        <p:nvSpPr>
          <p:cNvPr id="16" name="Rounded Rectangle 15"/>
          <p:cNvSpPr/>
          <p:nvPr/>
        </p:nvSpPr>
        <p:spPr bwMode="auto">
          <a:xfrm>
            <a:off x="6286500" y="5715000"/>
            <a:ext cx="3520440"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smtClean="0"/>
              <a:t>Упаковка  и рапаковка</a:t>
            </a:r>
          </a:p>
        </p:txBody>
      </p:sp>
      <p:pic>
        <p:nvPicPr>
          <p:cNvPr id="18" name="Content Placeholder 17" descr="button_cancel.png"/>
          <p:cNvPicPr>
            <a:picLocks noGrp="1" noChangeAspect="1"/>
          </p:cNvPicPr>
          <p:nvPr>
            <p:ph sz="quarter" idx="10"/>
          </p:nvPr>
        </p:nvPicPr>
        <p:blipFill>
          <a:blip r:embed="rId3" cstate="print"/>
          <a:stretch>
            <a:fillRect/>
          </a:stretch>
        </p:blipFill>
        <p:spPr>
          <a:xfrm>
            <a:off x="5699760" y="5600700"/>
            <a:ext cx="922020" cy="838200"/>
          </a:xfrm>
        </p:spPr>
      </p:pic>
    </p:spTree>
    <p:extLst>
      <p:ext uri="{BB962C8B-B14F-4D97-AF65-F5344CB8AC3E}">
        <p14:creationId xmlns:p14="http://schemas.microsoft.com/office/powerpoint/2010/main" val="42752423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Что</a:t>
            </a:r>
            <a:r>
              <a:rPr lang="en-US" dirty="0" smtClean="0"/>
              <a:t> </a:t>
            </a:r>
            <a:r>
              <a:rPr lang="en-US" dirty="0" err="1" smtClean="0"/>
              <a:t>такое</a:t>
            </a:r>
            <a:r>
              <a:rPr lang="en-US" dirty="0" smtClean="0"/>
              <a:t> </a:t>
            </a:r>
            <a:r>
              <a:rPr lang="en-US" dirty="0" err="1" smtClean="0"/>
              <a:t>перечислитель</a:t>
            </a:r>
            <a:r>
              <a:rPr lang="en-US" dirty="0" smtClean="0"/>
              <a:t>?</a:t>
            </a:r>
            <a:endParaRPr lang="ru-RU" dirty="0"/>
          </a:p>
        </p:txBody>
      </p:sp>
      <p:sp>
        <p:nvSpPr>
          <p:cNvPr id="5" name="Flowchart: Document 4"/>
          <p:cNvSpPr/>
          <p:nvPr/>
        </p:nvSpPr>
        <p:spPr bwMode="auto">
          <a:xfrm>
            <a:off x="304800" y="5029200"/>
            <a:ext cx="9067800" cy="1295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err="1">
                <a:latin typeface="Consolas"/>
                <a:cs typeface="Consolas"/>
              </a:rPr>
              <a:t>var</a:t>
            </a:r>
            <a:r>
              <a:rPr lang="en-US" sz="1600" dirty="0">
                <a:latin typeface="Consolas"/>
                <a:cs typeface="Consolas"/>
              </a:rPr>
              <a:t> </a:t>
            </a:r>
            <a:r>
              <a:rPr lang="en-US" sz="1600" dirty="0" err="1">
                <a:latin typeface="Consolas"/>
                <a:cs typeface="Consolas"/>
              </a:rPr>
              <a:t>countDown</a:t>
            </a:r>
            <a:r>
              <a:rPr lang="en-US" sz="1600" dirty="0">
                <a:latin typeface="Consolas"/>
                <a:cs typeface="Consolas"/>
              </a:rPr>
              <a:t> = </a:t>
            </a:r>
            <a:r>
              <a:rPr lang="en-US" sz="1600" dirty="0" err="1">
                <a:latin typeface="Consolas"/>
                <a:cs typeface="Consolas"/>
              </a:rPr>
              <a:t>CountDown</a:t>
            </a:r>
            <a:r>
              <a:rPr lang="en-US" sz="1600" dirty="0">
                <a:latin typeface="Consolas"/>
                <a:cs typeface="Consolas"/>
              </a:rPr>
              <a:t>(); </a:t>
            </a:r>
            <a:endParaRPr lang="ru-RU" sz="1600" dirty="0" smtClean="0">
              <a:latin typeface="Consolas"/>
              <a:cs typeface="Consolas"/>
            </a:endParaRPr>
          </a:p>
          <a:p>
            <a:r>
              <a:rPr lang="en-US" sz="1600" dirty="0" smtClean="0">
                <a:latin typeface="Consolas"/>
                <a:cs typeface="Consolas"/>
              </a:rPr>
              <a:t>while </a:t>
            </a:r>
            <a:r>
              <a:rPr lang="en-US" sz="1600" dirty="0">
                <a:latin typeface="Consolas"/>
                <a:cs typeface="Consolas"/>
              </a:rPr>
              <a:t>(</a:t>
            </a:r>
            <a:r>
              <a:rPr lang="en-US" sz="1600" dirty="0" err="1">
                <a:latin typeface="Consolas"/>
                <a:cs typeface="Consolas"/>
              </a:rPr>
              <a:t>countDown.MoveNext</a:t>
            </a:r>
            <a:r>
              <a:rPr lang="en-US" sz="1600" dirty="0">
                <a:latin typeface="Consolas"/>
                <a:cs typeface="Consolas"/>
              </a:rPr>
              <a:t>()) </a:t>
            </a:r>
          </a:p>
          <a:p>
            <a:r>
              <a:rPr lang="ru-RU" sz="1600" dirty="0" smtClean="0">
                <a:latin typeface="Consolas"/>
                <a:cs typeface="Consolas"/>
              </a:rPr>
              <a:t>	</a:t>
            </a:r>
            <a:r>
              <a:rPr lang="en-US" sz="1600" dirty="0" err="1" smtClean="0">
                <a:latin typeface="Consolas"/>
                <a:cs typeface="Consolas"/>
              </a:rPr>
              <a:t>Console.WriteLine</a:t>
            </a:r>
            <a:r>
              <a:rPr lang="en-US" sz="1600" dirty="0">
                <a:latin typeface="Consolas"/>
                <a:cs typeface="Consolas"/>
              </a:rPr>
              <a:t>(</a:t>
            </a:r>
            <a:r>
              <a:rPr lang="en-US" sz="1600" dirty="0" err="1">
                <a:latin typeface="Consolas"/>
                <a:cs typeface="Consolas"/>
              </a:rPr>
              <a:t>countDown.Current</a:t>
            </a:r>
            <a:r>
              <a:rPr lang="en-US" sz="1600" dirty="0">
                <a:latin typeface="Consolas"/>
                <a:cs typeface="Consolas"/>
              </a:rPr>
              <a:t>); </a:t>
            </a:r>
          </a:p>
        </p:txBody>
      </p:sp>
      <p:sp>
        <p:nvSpPr>
          <p:cNvPr id="6" name="Flowchart: Document 4"/>
          <p:cNvSpPr/>
          <p:nvPr/>
        </p:nvSpPr>
        <p:spPr bwMode="auto">
          <a:xfrm>
            <a:off x="304800" y="762000"/>
            <a:ext cx="5486400" cy="4191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a:cs typeface="Consolas"/>
            </a:endParaRPr>
          </a:p>
          <a:p>
            <a:endParaRPr lang="ru-RU" sz="1600" dirty="0" smtClean="0">
              <a:latin typeface="Consolas"/>
              <a:cs typeface="Consolas"/>
            </a:endParaRPr>
          </a:p>
          <a:p>
            <a:r>
              <a:rPr lang="en-US" sz="1600" dirty="0" smtClean="0">
                <a:latin typeface="Consolas"/>
                <a:cs typeface="Consolas"/>
              </a:rPr>
              <a:t>public </a:t>
            </a:r>
            <a:r>
              <a:rPr lang="en-US" sz="1600" dirty="0" err="1">
                <a:latin typeface="Consolas"/>
                <a:cs typeface="Consolas"/>
              </a:rPr>
              <a:t>IEnumerator</a:t>
            </a:r>
            <a:r>
              <a:rPr lang="en-US" sz="1600" dirty="0">
                <a:latin typeface="Consolas"/>
                <a:cs typeface="Consolas"/>
              </a:rPr>
              <a:t>&lt;</a:t>
            </a:r>
            <a:r>
              <a:rPr lang="en-US" sz="1600" dirty="0" err="1">
                <a:latin typeface="Consolas"/>
                <a:cs typeface="Consolas"/>
              </a:rPr>
              <a:t>int</a:t>
            </a:r>
            <a:r>
              <a:rPr lang="en-US" sz="1600" dirty="0">
                <a:latin typeface="Consolas"/>
                <a:cs typeface="Consolas"/>
              </a:rPr>
              <a:t>&gt; </a:t>
            </a:r>
            <a:r>
              <a:rPr lang="en-US" sz="1600" dirty="0" err="1">
                <a:latin typeface="Consolas"/>
                <a:cs typeface="Consolas"/>
              </a:rPr>
              <a:t>CountDown</a:t>
            </a:r>
            <a:r>
              <a:rPr lang="en-US" sz="1600" dirty="0">
                <a:latin typeface="Consolas"/>
                <a:cs typeface="Consolas"/>
              </a:rPr>
              <a:t>() </a:t>
            </a:r>
            <a:endParaRPr lang="ru-RU" sz="1600" dirty="0" smtClean="0">
              <a:latin typeface="Consolas"/>
              <a:cs typeface="Consolas"/>
            </a:endParaRPr>
          </a:p>
          <a:p>
            <a:r>
              <a:rPr lang="en-US" sz="1600" dirty="0" smtClean="0">
                <a:latin typeface="Consolas"/>
                <a:cs typeface="Consolas"/>
              </a:rPr>
              <a:t>{ </a:t>
            </a:r>
            <a:endParaRPr lang="ru-RU" sz="1600" dirty="0" smtClean="0">
              <a:latin typeface="Consolas"/>
              <a:cs typeface="Consolas"/>
            </a:endParaRPr>
          </a:p>
          <a:p>
            <a:r>
              <a:rPr lang="ru-RU" sz="1600" dirty="0">
                <a:latin typeface="Consolas"/>
                <a:cs typeface="Consolas"/>
              </a:rPr>
              <a:t>	</a:t>
            </a:r>
            <a:r>
              <a:rPr lang="en-US" sz="1600" dirty="0" err="1" smtClean="0">
                <a:latin typeface="Consolas"/>
                <a:cs typeface="Consolas"/>
              </a:rPr>
              <a:t>Console.WriteLine</a:t>
            </a:r>
            <a:r>
              <a:rPr lang="en-US" sz="1600" dirty="0">
                <a:latin typeface="Consolas"/>
                <a:cs typeface="Consolas"/>
              </a:rPr>
              <a:t>(“Before three”); </a:t>
            </a:r>
            <a:endParaRPr lang="ru-RU" sz="1600" dirty="0" smtClean="0">
              <a:latin typeface="Consolas"/>
              <a:cs typeface="Consolas"/>
            </a:endParaRPr>
          </a:p>
          <a:p>
            <a:r>
              <a:rPr lang="ru-RU" sz="1600" dirty="0">
                <a:latin typeface="Consolas"/>
                <a:cs typeface="Consolas"/>
              </a:rPr>
              <a:t>	</a:t>
            </a:r>
            <a:r>
              <a:rPr lang="en-US" sz="1600" dirty="0" smtClean="0">
                <a:latin typeface="Consolas"/>
                <a:cs typeface="Consolas"/>
              </a:rPr>
              <a:t>yield </a:t>
            </a:r>
            <a:r>
              <a:rPr lang="en-US" sz="1600" dirty="0">
                <a:latin typeface="Consolas"/>
                <a:cs typeface="Consolas"/>
              </a:rPr>
              <a:t>return 3; </a:t>
            </a:r>
          </a:p>
          <a:p>
            <a:r>
              <a:rPr lang="ru-RU" sz="1600" dirty="0" smtClean="0">
                <a:latin typeface="Consolas"/>
                <a:cs typeface="Consolas"/>
              </a:rPr>
              <a:t>	</a:t>
            </a:r>
            <a:r>
              <a:rPr lang="en-US" sz="1600" dirty="0" err="1" smtClean="0">
                <a:latin typeface="Consolas"/>
                <a:cs typeface="Consolas"/>
              </a:rPr>
              <a:t>Console.WriteLine</a:t>
            </a:r>
            <a:r>
              <a:rPr lang="en-US" sz="1600" dirty="0">
                <a:latin typeface="Consolas"/>
                <a:cs typeface="Consolas"/>
              </a:rPr>
              <a:t>(“After three”); </a:t>
            </a:r>
            <a:endParaRPr lang="ru-RU" sz="1600" dirty="0" smtClean="0">
              <a:latin typeface="Consolas"/>
              <a:cs typeface="Consolas"/>
            </a:endParaRPr>
          </a:p>
          <a:p>
            <a:r>
              <a:rPr lang="ru-RU" sz="1600" dirty="0">
                <a:latin typeface="Consolas"/>
                <a:cs typeface="Consolas"/>
              </a:rPr>
              <a:t>	</a:t>
            </a:r>
            <a:r>
              <a:rPr lang="en-US" sz="1600" dirty="0" err="1" smtClean="0">
                <a:latin typeface="Consolas"/>
                <a:cs typeface="Consolas"/>
              </a:rPr>
              <a:t>Console.WriteLine</a:t>
            </a:r>
            <a:r>
              <a:rPr lang="en-US" sz="1600" dirty="0">
                <a:latin typeface="Consolas"/>
                <a:cs typeface="Consolas"/>
              </a:rPr>
              <a:t>(“Before two”); </a:t>
            </a:r>
            <a:endParaRPr lang="ru-RU" sz="1600" dirty="0" smtClean="0">
              <a:latin typeface="Consolas"/>
              <a:cs typeface="Consolas"/>
            </a:endParaRPr>
          </a:p>
          <a:p>
            <a:r>
              <a:rPr lang="ru-RU" sz="1600" dirty="0">
                <a:latin typeface="Consolas"/>
                <a:cs typeface="Consolas"/>
              </a:rPr>
              <a:t>	</a:t>
            </a:r>
            <a:r>
              <a:rPr lang="en-US" sz="1600" dirty="0" smtClean="0">
                <a:latin typeface="Consolas"/>
                <a:cs typeface="Consolas"/>
              </a:rPr>
              <a:t>yield </a:t>
            </a:r>
            <a:r>
              <a:rPr lang="en-US" sz="1600" dirty="0">
                <a:latin typeface="Consolas"/>
                <a:cs typeface="Consolas"/>
              </a:rPr>
              <a:t>return 2; </a:t>
            </a:r>
          </a:p>
          <a:p>
            <a:r>
              <a:rPr lang="ru-RU" sz="1600" dirty="0" smtClean="0">
                <a:latin typeface="Consolas"/>
                <a:cs typeface="Consolas"/>
              </a:rPr>
              <a:t>	</a:t>
            </a:r>
            <a:r>
              <a:rPr lang="en-US" sz="1600" dirty="0" err="1" smtClean="0">
                <a:latin typeface="Consolas"/>
                <a:cs typeface="Consolas"/>
              </a:rPr>
              <a:t>Console.WriteLine</a:t>
            </a:r>
            <a:r>
              <a:rPr lang="en-US" sz="1600" dirty="0">
                <a:latin typeface="Consolas"/>
                <a:cs typeface="Consolas"/>
              </a:rPr>
              <a:t>(“After two”); </a:t>
            </a:r>
            <a:endParaRPr lang="ru-RU" sz="1600" dirty="0" smtClean="0">
              <a:latin typeface="Consolas"/>
              <a:cs typeface="Consolas"/>
            </a:endParaRPr>
          </a:p>
          <a:p>
            <a:r>
              <a:rPr lang="ru-RU" sz="1600" dirty="0">
                <a:latin typeface="Consolas"/>
                <a:cs typeface="Consolas"/>
              </a:rPr>
              <a:t>	</a:t>
            </a:r>
            <a:r>
              <a:rPr lang="en-US" sz="1600" dirty="0" err="1" smtClean="0">
                <a:latin typeface="Consolas"/>
                <a:cs typeface="Consolas"/>
              </a:rPr>
              <a:t>Console.WriteLine</a:t>
            </a:r>
            <a:r>
              <a:rPr lang="en-US" sz="1600" dirty="0">
                <a:latin typeface="Consolas"/>
                <a:cs typeface="Consolas"/>
              </a:rPr>
              <a:t>(“Before one”); </a:t>
            </a:r>
            <a:endParaRPr lang="ru-RU" sz="1600" dirty="0" smtClean="0">
              <a:latin typeface="Consolas"/>
              <a:cs typeface="Consolas"/>
            </a:endParaRPr>
          </a:p>
          <a:p>
            <a:r>
              <a:rPr lang="ru-RU" sz="1600" dirty="0">
                <a:latin typeface="Consolas"/>
                <a:cs typeface="Consolas"/>
              </a:rPr>
              <a:t>	</a:t>
            </a:r>
            <a:r>
              <a:rPr lang="en-US" sz="1600" dirty="0" smtClean="0">
                <a:latin typeface="Consolas"/>
                <a:cs typeface="Consolas"/>
              </a:rPr>
              <a:t>yield </a:t>
            </a:r>
            <a:r>
              <a:rPr lang="en-US" sz="1600" dirty="0">
                <a:latin typeface="Consolas"/>
                <a:cs typeface="Consolas"/>
              </a:rPr>
              <a:t>return 1; </a:t>
            </a:r>
          </a:p>
          <a:p>
            <a:r>
              <a:rPr lang="ru-RU" sz="1600" dirty="0" smtClean="0">
                <a:latin typeface="Consolas"/>
                <a:cs typeface="Consolas"/>
              </a:rPr>
              <a:t>	</a:t>
            </a:r>
            <a:r>
              <a:rPr lang="en-US" sz="1600" dirty="0" err="1" smtClean="0">
                <a:latin typeface="Consolas"/>
                <a:cs typeface="Consolas"/>
              </a:rPr>
              <a:t>Console.WriteLine</a:t>
            </a:r>
            <a:r>
              <a:rPr lang="en-US" sz="1600" dirty="0">
                <a:latin typeface="Consolas"/>
                <a:cs typeface="Consolas"/>
              </a:rPr>
              <a:t>(“After one”); </a:t>
            </a:r>
            <a:endParaRPr lang="ru-RU" sz="1600" dirty="0" smtClean="0">
              <a:latin typeface="Consolas"/>
              <a:cs typeface="Consolas"/>
            </a:endParaRPr>
          </a:p>
          <a:p>
            <a:r>
              <a:rPr lang="ru-RU" sz="1600" dirty="0">
                <a:latin typeface="Consolas"/>
                <a:cs typeface="Consolas"/>
              </a:rPr>
              <a:t>	</a:t>
            </a:r>
            <a:r>
              <a:rPr lang="en-US" sz="1600" dirty="0" err="1" smtClean="0">
                <a:latin typeface="Consolas"/>
                <a:cs typeface="Consolas"/>
              </a:rPr>
              <a:t>Console.WriteLine</a:t>
            </a:r>
            <a:r>
              <a:rPr lang="en-US" sz="1600" dirty="0">
                <a:latin typeface="Consolas"/>
                <a:cs typeface="Consolas"/>
              </a:rPr>
              <a:t>(“Before zero”); </a:t>
            </a:r>
            <a:endParaRPr lang="ru-RU" sz="1600" dirty="0" smtClean="0">
              <a:latin typeface="Consolas"/>
              <a:cs typeface="Consolas"/>
            </a:endParaRPr>
          </a:p>
          <a:p>
            <a:r>
              <a:rPr lang="ru-RU" sz="1600" dirty="0">
                <a:latin typeface="Consolas"/>
                <a:cs typeface="Consolas"/>
              </a:rPr>
              <a:t>	</a:t>
            </a:r>
            <a:r>
              <a:rPr lang="en-US" sz="1600" dirty="0" smtClean="0">
                <a:latin typeface="Consolas"/>
                <a:cs typeface="Consolas"/>
              </a:rPr>
              <a:t>yield </a:t>
            </a:r>
            <a:r>
              <a:rPr lang="en-US" sz="1600" dirty="0">
                <a:latin typeface="Consolas"/>
                <a:cs typeface="Consolas"/>
              </a:rPr>
              <a:t>return 0; </a:t>
            </a:r>
          </a:p>
          <a:p>
            <a:r>
              <a:rPr lang="en-US" sz="1600" dirty="0">
                <a:latin typeface="Consolas"/>
                <a:cs typeface="Consolas"/>
              </a:rPr>
              <a:t>}</a:t>
            </a:r>
            <a:br>
              <a:rPr lang="en-US" sz="1600" dirty="0">
                <a:latin typeface="Consolas"/>
                <a:cs typeface="Consolas"/>
              </a:rPr>
            </a:br>
            <a:endParaRPr lang="en-US" sz="1600" dirty="0">
              <a:latin typeface="Consolas"/>
              <a:cs typeface="Consolas"/>
            </a:endParaRPr>
          </a:p>
        </p:txBody>
      </p:sp>
    </p:spTree>
    <p:extLst>
      <p:ext uri="{BB962C8B-B14F-4D97-AF65-F5344CB8AC3E}">
        <p14:creationId xmlns:p14="http://schemas.microsoft.com/office/powerpoint/2010/main" val="3376210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Что</a:t>
            </a:r>
            <a:r>
              <a:rPr lang="en-US" dirty="0" smtClean="0"/>
              <a:t> </a:t>
            </a:r>
            <a:r>
              <a:rPr lang="en-US" dirty="0" err="1" smtClean="0"/>
              <a:t>такое</a:t>
            </a:r>
            <a:r>
              <a:rPr lang="en-US" dirty="0" smtClean="0"/>
              <a:t> </a:t>
            </a:r>
            <a:r>
              <a:rPr lang="en-US" dirty="0" err="1" smtClean="0"/>
              <a:t>перечислитель</a:t>
            </a:r>
            <a:r>
              <a:rPr lang="en-US" dirty="0" smtClean="0"/>
              <a:t>?</a:t>
            </a:r>
            <a:endParaRPr lang="ru-RU" dirty="0"/>
          </a:p>
        </p:txBody>
      </p:sp>
      <p:pic>
        <p:nvPicPr>
          <p:cNvPr id="3" name="Picture 2"/>
          <p:cNvPicPr>
            <a:picLocks noChangeAspect="1"/>
          </p:cNvPicPr>
          <p:nvPr/>
        </p:nvPicPr>
        <p:blipFill>
          <a:blip r:embed="rId2"/>
          <a:stretch>
            <a:fillRect/>
          </a:stretch>
        </p:blipFill>
        <p:spPr>
          <a:xfrm>
            <a:off x="1371600" y="681048"/>
            <a:ext cx="7493000" cy="6100752"/>
          </a:xfrm>
          <a:prstGeom prst="rect">
            <a:avLst/>
          </a:prstGeom>
        </p:spPr>
      </p:pic>
    </p:spTree>
    <p:extLst>
      <p:ext uri="{BB962C8B-B14F-4D97-AF65-F5344CB8AC3E}">
        <p14:creationId xmlns:p14="http://schemas.microsoft.com/office/powerpoint/2010/main" val="145177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Реализация перечислителя с помощью итератора</a:t>
            </a:r>
          </a:p>
        </p:txBody>
      </p:sp>
      <p:sp>
        <p:nvSpPr>
          <p:cNvPr id="4" name="Блок-схема: документ 3"/>
          <p:cNvSpPr/>
          <p:nvPr/>
        </p:nvSpPr>
        <p:spPr bwMode="auto">
          <a:xfrm>
            <a:off x="335280" y="762000"/>
            <a:ext cx="9471660" cy="4038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0"/>
              </a:spcAft>
            </a:pPr>
            <a:endParaRPr lang="ru-RU" sz="1600" dirty="0" smtClean="0">
              <a:latin typeface="Consolas" pitchFamily="49" charset="0"/>
              <a:cs typeface="Consolas" pitchFamily="49" charset="0"/>
            </a:endParaRPr>
          </a:p>
          <a:p>
            <a:pPr algn="just">
              <a:spcAft>
                <a:spcPts val="0"/>
              </a:spcAft>
            </a:pPr>
            <a:endParaRPr lang="ru-RU" sz="1600" dirty="0">
              <a:latin typeface="Consolas" pitchFamily="49" charset="0"/>
              <a:cs typeface="Consolas" pitchFamily="49" charset="0"/>
            </a:endParaRPr>
          </a:p>
          <a:p>
            <a:pPr algn="just">
              <a:spcAft>
                <a:spcPts val="0"/>
              </a:spcAft>
            </a:pPr>
            <a:endParaRPr lang="ru-RU" sz="1600" dirty="0" smtClean="0">
              <a:latin typeface="Consolas" pitchFamily="49" charset="0"/>
              <a:cs typeface="Consolas" pitchFamily="49" charset="0"/>
            </a:endParaRPr>
          </a:p>
          <a:p>
            <a:pPr algn="just">
              <a:spcAft>
                <a:spcPts val="0"/>
              </a:spcAft>
            </a:pPr>
            <a:r>
              <a:rPr lang="ru-RU" sz="1600" dirty="0" smtClean="0">
                <a:latin typeface="Consolas" pitchFamily="49" charset="0"/>
                <a:cs typeface="Consolas" pitchFamily="49" charset="0"/>
              </a:rPr>
              <a:t>. . .</a:t>
            </a:r>
          </a:p>
          <a:p>
            <a:pPr algn="just">
              <a:spcAft>
                <a:spcPts val="0"/>
              </a:spcAft>
            </a:pPr>
            <a:r>
              <a:rPr lang="arn-CL" sz="1600" dirty="0" smtClean="0">
                <a:latin typeface="Consolas" pitchFamily="49" charset="0"/>
                <a:cs typeface="Consolas" pitchFamily="49" charset="0"/>
              </a:rPr>
              <a:t>static </a:t>
            </a:r>
            <a:r>
              <a:rPr lang="arn-CL" sz="1600" dirty="0">
                <a:latin typeface="Consolas" pitchFamily="49" charset="0"/>
                <a:cs typeface="Consolas" pitchFamily="49" charset="0"/>
              </a:rPr>
              <a:t>IEnumerable&lt;string&gt; GetDemoEnumerable()</a:t>
            </a:r>
          </a:p>
          <a:p>
            <a:pPr algn="just">
              <a:spcAft>
                <a:spcPts val="0"/>
              </a:spcAft>
            </a:pP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a:p>
            <a:pPr lvl="1" algn="just">
              <a:spcAft>
                <a:spcPts val="0"/>
              </a:spcAft>
            </a:pPr>
            <a:r>
              <a:rPr lang="arn-CL" sz="1600" b="1" dirty="0" smtClean="0">
                <a:latin typeface="Consolas" pitchFamily="49" charset="0"/>
                <a:cs typeface="Consolas" pitchFamily="49" charset="0"/>
              </a:rPr>
              <a:t>yield </a:t>
            </a:r>
            <a:r>
              <a:rPr lang="arn-CL" sz="1600" b="1" dirty="0">
                <a:latin typeface="Consolas" pitchFamily="49" charset="0"/>
                <a:cs typeface="Consolas" pitchFamily="49" charset="0"/>
              </a:rPr>
              <a:t>return "start";</a:t>
            </a:r>
          </a:p>
          <a:p>
            <a:pPr algn="just">
              <a:spcAft>
                <a:spcPts val="0"/>
              </a:spcAft>
            </a:pPr>
            <a:r>
              <a:rPr lang="arn-CL" sz="1600" dirty="0">
                <a:latin typeface="Consolas" pitchFamily="49" charset="0"/>
                <a:cs typeface="Consolas" pitchFamily="49" charset="0"/>
              </a:rPr>
              <a:t>    </a:t>
            </a:r>
            <a:r>
              <a:rPr lang="arn-CL" sz="1600" dirty="0" smtClean="0">
                <a:latin typeface="Consolas" pitchFamily="49" charset="0"/>
                <a:cs typeface="Consolas" pitchFamily="49" charset="0"/>
              </a:rPr>
              <a:t>for </a:t>
            </a:r>
            <a:r>
              <a:rPr lang="arn-CL" sz="1600" dirty="0">
                <a:latin typeface="Consolas" pitchFamily="49" charset="0"/>
                <a:cs typeface="Consolas" pitchFamily="49" charset="0"/>
              </a:rPr>
              <a:t>(int i=0; i &lt; 5; i++)</a:t>
            </a:r>
          </a:p>
          <a:p>
            <a:pPr algn="just">
              <a:spcAft>
                <a:spcPts val="0"/>
              </a:spcAft>
            </a:pPr>
            <a:r>
              <a:rPr lang="arn-CL" sz="1600" dirty="0">
                <a:latin typeface="Consolas" pitchFamily="49" charset="0"/>
                <a:cs typeface="Consolas" pitchFamily="49" charset="0"/>
              </a:rPr>
              <a:t>    </a:t>
            </a: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a:p>
            <a:pPr algn="just">
              <a:spcAft>
                <a:spcPts val="0"/>
              </a:spcAft>
            </a:pPr>
            <a:r>
              <a:rPr lang="arn-CL" sz="1600" dirty="0">
                <a:latin typeface="Consolas" pitchFamily="49" charset="0"/>
                <a:cs typeface="Consolas" pitchFamily="49" charset="0"/>
              </a:rPr>
              <a:t>    </a:t>
            </a:r>
            <a:r>
              <a:rPr lang="arn-CL" sz="1600" dirty="0" smtClean="0">
                <a:latin typeface="Consolas" pitchFamily="49" charset="0"/>
                <a:cs typeface="Consolas" pitchFamily="49" charset="0"/>
              </a:rPr>
              <a:t>    </a:t>
            </a:r>
            <a:r>
              <a:rPr lang="arn-CL" sz="1600" b="1" dirty="0">
                <a:latin typeface="Consolas" pitchFamily="49" charset="0"/>
                <a:cs typeface="Consolas" pitchFamily="49" charset="0"/>
              </a:rPr>
              <a:t>yield return i.ToString();</a:t>
            </a:r>
          </a:p>
          <a:p>
            <a:pPr algn="just">
              <a:spcAft>
                <a:spcPts val="0"/>
              </a:spcAft>
            </a:pPr>
            <a:r>
              <a:rPr lang="arn-CL" sz="1600" dirty="0">
                <a:latin typeface="Consolas" pitchFamily="49" charset="0"/>
                <a:cs typeface="Consolas" pitchFamily="49" charset="0"/>
              </a:rPr>
              <a:t>    </a:t>
            </a: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a:p>
            <a:pPr algn="just">
              <a:spcAft>
                <a:spcPts val="0"/>
              </a:spcAft>
            </a:pPr>
            <a:r>
              <a:rPr lang="arn-CL" sz="1600" dirty="0">
                <a:latin typeface="Consolas" pitchFamily="49" charset="0"/>
                <a:cs typeface="Consolas" pitchFamily="49" charset="0"/>
              </a:rPr>
              <a:t>    </a:t>
            </a:r>
            <a:r>
              <a:rPr lang="arn-CL" sz="1600" b="1" dirty="0" smtClean="0">
                <a:latin typeface="Consolas" pitchFamily="49" charset="0"/>
                <a:cs typeface="Consolas" pitchFamily="49" charset="0"/>
              </a:rPr>
              <a:t>yield </a:t>
            </a:r>
            <a:r>
              <a:rPr lang="arn-CL" sz="1600" b="1" dirty="0">
                <a:latin typeface="Consolas" pitchFamily="49" charset="0"/>
                <a:cs typeface="Consolas" pitchFamily="49" charset="0"/>
              </a:rPr>
              <a:t>return "end";</a:t>
            </a:r>
          </a:p>
          <a:p>
            <a:pPr algn="just">
              <a:spcAft>
                <a:spcPts val="0"/>
              </a:spcAft>
            </a:pP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a:p>
            <a:pPr algn="just">
              <a:spcAft>
                <a:spcPts val="0"/>
              </a:spcAft>
            </a:pPr>
            <a:r>
              <a:rPr lang="ru-RU" sz="1600" dirty="0" smtClean="0">
                <a:latin typeface="Consolas" pitchFamily="49" charset="0"/>
                <a:cs typeface="Consolas" pitchFamily="49" charset="0"/>
              </a:rPr>
              <a:t>. . .</a:t>
            </a:r>
          </a:p>
          <a:p>
            <a:pPr algn="just">
              <a:spcAft>
                <a:spcPts val="0"/>
              </a:spcAft>
            </a:pPr>
            <a:r>
              <a:rPr lang="arn-CL" sz="1600" dirty="0" smtClean="0">
                <a:latin typeface="Consolas" pitchFamily="49" charset="0"/>
                <a:cs typeface="Consolas" pitchFamily="49" charset="0"/>
              </a:rPr>
              <a:t>foreach </a:t>
            </a:r>
            <a:r>
              <a:rPr lang="arn-CL" sz="1600" dirty="0">
                <a:latin typeface="Consolas" pitchFamily="49" charset="0"/>
                <a:cs typeface="Consolas" pitchFamily="49" charset="0"/>
              </a:rPr>
              <a:t>(string x in GetDemoEnumerable())</a:t>
            </a:r>
          </a:p>
          <a:p>
            <a:pPr algn="just">
              <a:spcAft>
                <a:spcPts val="0"/>
              </a:spcAft>
            </a:pP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a:p>
            <a:pPr algn="just">
              <a:spcAft>
                <a:spcPts val="0"/>
              </a:spcAft>
            </a:pPr>
            <a:r>
              <a:rPr lang="ru-RU" sz="1600" dirty="0">
                <a:latin typeface="Consolas" pitchFamily="49" charset="0"/>
                <a:cs typeface="Consolas" pitchFamily="49" charset="0"/>
              </a:rPr>
              <a:t> </a:t>
            </a:r>
            <a:r>
              <a:rPr lang="ru-RU" sz="1600" dirty="0" smtClean="0">
                <a:latin typeface="Consolas" pitchFamily="49" charset="0"/>
                <a:cs typeface="Consolas" pitchFamily="49" charset="0"/>
              </a:rPr>
              <a:t>   </a:t>
            </a:r>
            <a:r>
              <a:rPr lang="arn-CL" sz="1600" dirty="0" smtClean="0">
                <a:latin typeface="Consolas" pitchFamily="49" charset="0"/>
                <a:cs typeface="Consolas" pitchFamily="49" charset="0"/>
              </a:rPr>
              <a:t>Console.WriteLine(x</a:t>
            </a:r>
            <a:r>
              <a:rPr lang="arn-CL" sz="1600" dirty="0">
                <a:latin typeface="Consolas" pitchFamily="49" charset="0"/>
                <a:cs typeface="Consolas" pitchFamily="49" charset="0"/>
              </a:rPr>
              <a:t>);</a:t>
            </a:r>
          </a:p>
          <a:p>
            <a:pPr algn="just">
              <a:spcAft>
                <a:spcPts val="0"/>
              </a:spcAft>
            </a:pPr>
            <a:r>
              <a:rPr lang="arn-CL" sz="1600" dirty="0" smtClean="0">
                <a:latin typeface="Consolas" pitchFamily="49" charset="0"/>
                <a:cs typeface="Consolas" pitchFamily="49" charset="0"/>
              </a:rPr>
              <a:t>}</a:t>
            </a:r>
            <a:endParaRPr lang="arn-CL" sz="1600" dirty="0">
              <a:latin typeface="Consolas" pitchFamily="49" charset="0"/>
              <a:cs typeface="Consolas" pitchFamily="49" charset="0"/>
            </a:endParaRPr>
          </a:p>
        </p:txBody>
      </p:sp>
      <p:sp>
        <p:nvSpPr>
          <p:cNvPr id="5" name="Скругленный прямоугольник 4"/>
          <p:cNvSpPr/>
          <p:nvPr/>
        </p:nvSpPr>
        <p:spPr bwMode="auto">
          <a:xfrm>
            <a:off x="6537960" y="2437473"/>
            <a:ext cx="1424940" cy="22860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0"/>
              </a:spcAft>
            </a:pPr>
            <a:r>
              <a:rPr lang="arn-CL" b="1" dirty="0"/>
              <a:t>start</a:t>
            </a:r>
          </a:p>
          <a:p>
            <a:pPr algn="just">
              <a:spcAft>
                <a:spcPts val="0"/>
              </a:spcAft>
            </a:pPr>
            <a:r>
              <a:rPr lang="arn-CL" b="1" dirty="0"/>
              <a:t>0</a:t>
            </a:r>
          </a:p>
          <a:p>
            <a:pPr algn="just">
              <a:spcAft>
                <a:spcPts val="0"/>
              </a:spcAft>
            </a:pPr>
            <a:r>
              <a:rPr lang="arn-CL" b="1" dirty="0"/>
              <a:t>1</a:t>
            </a:r>
          </a:p>
          <a:p>
            <a:pPr algn="just">
              <a:spcAft>
                <a:spcPts val="0"/>
              </a:spcAft>
            </a:pPr>
            <a:r>
              <a:rPr lang="arn-CL" b="1" dirty="0"/>
              <a:t>2</a:t>
            </a:r>
          </a:p>
          <a:p>
            <a:pPr algn="just">
              <a:spcAft>
                <a:spcPts val="0"/>
              </a:spcAft>
            </a:pPr>
            <a:r>
              <a:rPr lang="arn-CL" b="1" dirty="0"/>
              <a:t>3</a:t>
            </a:r>
          </a:p>
          <a:p>
            <a:pPr algn="just">
              <a:spcAft>
                <a:spcPts val="0"/>
              </a:spcAft>
            </a:pPr>
            <a:r>
              <a:rPr lang="arn-CL" b="1" dirty="0"/>
              <a:t>4</a:t>
            </a:r>
          </a:p>
          <a:p>
            <a:pPr algn="just">
              <a:spcAft>
                <a:spcPts val="0"/>
              </a:spcAft>
            </a:pPr>
            <a:r>
              <a:rPr lang="arn-CL" b="1" dirty="0"/>
              <a:t>end</a:t>
            </a:r>
            <a:endParaRPr lang="ru-RU" b="1" dirty="0" err="1" smtClean="0"/>
          </a:p>
        </p:txBody>
      </p:sp>
      <p:pic>
        <p:nvPicPr>
          <p:cNvPr id="6"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20612268">
            <a:off x="3945578" y="3755931"/>
            <a:ext cx="2598420" cy="379218"/>
          </a:xfrm>
          <a:prstGeom prst="rect">
            <a:avLst/>
          </a:prstGeom>
          <a:noFill/>
          <a:ln w="9525">
            <a:noFill/>
            <a:miter lim="800000"/>
            <a:headEnd/>
            <a:tailEnd/>
          </a:ln>
        </p:spPr>
      </p:pic>
      <p:sp>
        <p:nvSpPr>
          <p:cNvPr id="7" name="Скругленный прямоугольник 6"/>
          <p:cNvSpPr/>
          <p:nvPr/>
        </p:nvSpPr>
        <p:spPr bwMode="auto">
          <a:xfrm>
            <a:off x="335280" y="4800600"/>
            <a:ext cx="9471660" cy="15240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a:t>Поскольку весь код метода GetEnumerator расположен в методе MoveNext сгенерированного класса, то этот код вызовется не сразу после создания объекта итератора, а лишь после вызова метода MoveNext. При этом даже при вызове метода MoveNext этот код не будет вызван целиком, как </a:t>
            </a:r>
            <a:r>
              <a:rPr lang="ru-RU" dirty="0" smtClean="0"/>
              <a:t>привычно </a:t>
            </a:r>
            <a:r>
              <a:rPr lang="ru-RU" dirty="0"/>
              <a:t>думать о коде обычного метода, вместо этого он будет вызываться по частям</a:t>
            </a:r>
            <a:endParaRPr lang="ru-RU" dirty="0" smtClean="0"/>
          </a:p>
        </p:txBody>
      </p:sp>
    </p:spTree>
    <p:extLst>
      <p:ext uri="{BB962C8B-B14F-4D97-AF65-F5344CB8AC3E}">
        <p14:creationId xmlns:p14="http://schemas.microsoft.com/office/powerpoint/2010/main" val="2945121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Реализация перечислителя с помощью итератора</a:t>
            </a:r>
            <a:endParaRPr lang="ru-RU"/>
          </a:p>
        </p:txBody>
      </p:sp>
      <p:sp>
        <p:nvSpPr>
          <p:cNvPr id="4" name="Flowchart: Document 3"/>
          <p:cNvSpPr/>
          <p:nvPr/>
        </p:nvSpPr>
        <p:spPr bwMode="auto">
          <a:xfrm>
            <a:off x="335280" y="762000"/>
            <a:ext cx="6202680" cy="5105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smtClean="0">
              <a:latin typeface="Consolas" pitchFamily="49" charset="0"/>
              <a:cs typeface="Consolas" pitchFamily="49" charset="0"/>
            </a:endParaRPr>
          </a:p>
          <a:p>
            <a:endParaRPr lang="ru-RU" sz="1600" smtClean="0">
              <a:latin typeface="Consolas" pitchFamily="49" charset="0"/>
              <a:cs typeface="Consolas" pitchFamily="49" charset="0"/>
            </a:endParaRPr>
          </a:p>
          <a:p>
            <a:endParaRPr lang="ru-RU" sz="1600" smtClean="0">
              <a:latin typeface="Consolas" pitchFamily="49" charset="0"/>
              <a:cs typeface="Consolas" pitchFamily="49" charset="0"/>
            </a:endParaRPr>
          </a:p>
          <a:p>
            <a:r>
              <a:rPr lang="ru-RU" sz="1600" smtClean="0">
                <a:latin typeface="Consolas" pitchFamily="49" charset="0"/>
                <a:cs typeface="Consolas" pitchFamily="49" charset="0"/>
              </a:rPr>
              <a:t>class BasicCollection&lt;T&gt;</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private List&lt;T&gt; data = new List&lt;T&gt;();</a:t>
            </a:r>
          </a:p>
          <a:p>
            <a:r>
              <a:rPr lang="ru-RU" sz="1600" smtClean="0">
                <a:latin typeface="Consolas" pitchFamily="49" charset="0"/>
                <a:cs typeface="Consolas" pitchFamily="49" charset="0"/>
              </a:rPr>
              <a:t>    public void FillList(params T[] items)</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foreach (var datum in items)</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data.Add(datum);</a:t>
            </a:r>
          </a:p>
          <a:p>
            <a:r>
              <a:rPr lang="ru-RU" sz="1600" smtClean="0">
                <a:latin typeface="Consolas" pitchFamily="49" charset="0"/>
                <a:cs typeface="Consolas" pitchFamily="49" charset="0"/>
              </a:rPr>
              <a:t>        }  </a:t>
            </a:r>
          </a:p>
          <a:p>
            <a:r>
              <a:rPr lang="ru-RU" sz="1600" smtClean="0">
                <a:latin typeface="Consolas" pitchFamily="49" charset="0"/>
                <a:cs typeface="Consolas" pitchFamily="49" charset="0"/>
              </a:rPr>
              <a:t>    } </a:t>
            </a:r>
          </a:p>
          <a:p>
            <a:r>
              <a:rPr lang="ru-RU" sz="1600" smtClean="0">
                <a:latin typeface="Consolas" pitchFamily="49" charset="0"/>
                <a:cs typeface="Consolas" pitchFamily="49" charset="0"/>
              </a:rPr>
              <a:t>    public IEnumerator&lt;T&gt; GetEnumerator()</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foreach (var datum in data)</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yield return datum;</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 </a:t>
            </a:r>
          </a:p>
          <a:p>
            <a:r>
              <a:rPr lang="ru-RU" sz="1600" smtClean="0">
                <a:latin typeface="Consolas" pitchFamily="49" charset="0"/>
                <a:cs typeface="Consolas" pitchFamily="49" charset="0"/>
              </a:rPr>
              <a:t>    . . .</a:t>
            </a:r>
          </a:p>
          <a:p>
            <a:r>
              <a:rPr lang="ru-RU" sz="1600" smtClean="0">
                <a:latin typeface="Consolas" pitchFamily="49" charset="0"/>
                <a:cs typeface="Consolas" pitchFamily="49" charset="0"/>
              </a:rPr>
              <a:t>}</a:t>
            </a:r>
          </a:p>
          <a:p>
            <a:endParaRPr lang="ru-RU" sz="1600" smtClean="0">
              <a:latin typeface="Consolas" pitchFamily="49" charset="0"/>
              <a:cs typeface="Consolas" pitchFamily="49" charset="0"/>
            </a:endParaRPr>
          </a:p>
        </p:txBody>
      </p:sp>
      <p:sp>
        <p:nvSpPr>
          <p:cNvPr id="6" name="Flowchart: Document 5"/>
          <p:cNvSpPr/>
          <p:nvPr/>
        </p:nvSpPr>
        <p:spPr bwMode="auto">
          <a:xfrm>
            <a:off x="1760220" y="4419600"/>
            <a:ext cx="8046720" cy="1828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smtClean="0">
              <a:latin typeface="Consolas" pitchFamily="49" charset="0"/>
              <a:cs typeface="Consolas" pitchFamily="49" charset="0"/>
            </a:endParaRPr>
          </a:p>
          <a:p>
            <a:r>
              <a:rPr lang="ru-RU" sz="1600" smtClean="0">
                <a:latin typeface="Consolas" pitchFamily="49" charset="0"/>
                <a:cs typeface="Consolas" pitchFamily="49" charset="0"/>
              </a:rPr>
              <a:t>BasicCollection&lt;string&gt; bc = new BasicCollection&lt;string&gt;();</a:t>
            </a:r>
          </a:p>
          <a:p>
            <a:r>
              <a:rPr lang="ru-RU" sz="1600" smtClean="0">
                <a:latin typeface="Consolas" pitchFamily="49" charset="0"/>
                <a:cs typeface="Consolas" pitchFamily="49" charset="0"/>
              </a:rPr>
              <a:t>bc.FillList("Twas", "brillig", "and", "the", "slithy", "toves");</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foreach (string word in bc)</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Console.WriteLine(word);</a:t>
            </a:r>
          </a:p>
          <a:p>
            <a:r>
              <a:rPr lang="ru-RU" sz="1600" smtClean="0">
                <a:latin typeface="Consolas" pitchFamily="49" charset="0"/>
                <a:cs typeface="Consolas" pitchFamily="49" charset="0"/>
              </a:rPr>
              <a:t>}</a:t>
            </a:r>
          </a:p>
        </p:txBody>
      </p:sp>
      <p:grpSp>
        <p:nvGrpSpPr>
          <p:cNvPr id="10" name="Group 9"/>
          <p:cNvGrpSpPr/>
          <p:nvPr/>
        </p:nvGrpSpPr>
        <p:grpSpPr>
          <a:xfrm>
            <a:off x="4123922" y="2667000"/>
            <a:ext cx="5599198" cy="1600200"/>
            <a:chOff x="3749020" y="2667000"/>
            <a:chExt cx="5090180" cy="1600200"/>
          </a:xfrm>
        </p:grpSpPr>
        <p:sp>
          <p:nvSpPr>
            <p:cNvPr id="7" name="Rounded Rectangle 6"/>
            <p:cNvSpPr/>
            <p:nvPr/>
          </p:nvSpPr>
          <p:spPr bwMode="auto">
            <a:xfrm>
              <a:off x="5181600" y="2667000"/>
              <a:ext cx="3657600" cy="1600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Компилятор использует этот код для реализации интерфейса IEnumerator&lt;T&gt;, который содержит свойство Current и методы MoveNext и Reset</a:t>
              </a:r>
            </a:p>
          </p:txBody>
        </p:sp>
        <p:pic>
          <p:nvPicPr>
            <p:cNvPr id="8"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9560155">
              <a:off x="3749020" y="3852736"/>
              <a:ext cx="1606936" cy="379218"/>
            </a:xfrm>
            <a:prstGeom prst="rect">
              <a:avLst/>
            </a:prstGeom>
            <a:noFill/>
            <a:ln w="9525">
              <a:noFill/>
              <a:miter lim="800000"/>
              <a:headEnd/>
              <a:tailEnd/>
            </a:ln>
          </p:spPr>
        </p:pic>
      </p:grpSp>
      <p:sp>
        <p:nvSpPr>
          <p:cNvPr id="9" name="Rectangle 8"/>
          <p:cNvSpPr/>
          <p:nvPr/>
        </p:nvSpPr>
        <p:spPr bwMode="auto">
          <a:xfrm>
            <a:off x="1760220" y="5638800"/>
            <a:ext cx="8046720" cy="228600"/>
          </a:xfrm>
          <a:prstGeom prst="rect">
            <a:avLst/>
          </a:prstGeom>
          <a:solidFill>
            <a:srgbClr val="FFFF00"/>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z="1600" smtClean="0">
                <a:latin typeface="Consolas" pitchFamily="49" charset="0"/>
                <a:cs typeface="Consolas" pitchFamily="49" charset="0"/>
              </a:rPr>
              <a:t>    Console.WriteLine(word);</a:t>
            </a:r>
            <a:endParaRPr lang="ru-RU" sz="1600" smtClean="0"/>
          </a:p>
        </p:txBody>
      </p:sp>
      <p:sp>
        <p:nvSpPr>
          <p:cNvPr id="11" name="Rounded Rectangle 10"/>
          <p:cNvSpPr/>
          <p:nvPr/>
        </p:nvSpPr>
        <p:spPr bwMode="auto">
          <a:xfrm>
            <a:off x="2346960" y="5867400"/>
            <a:ext cx="7459980" cy="457200"/>
          </a:xfrm>
          <a:prstGeom prst="roundRec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b="1" smtClean="0"/>
              <a:t>Twas,  brillig,  and,  the,  slithy,  toves</a:t>
            </a:r>
            <a:endParaRPr lang="ru-RU" smtClean="0"/>
          </a:p>
        </p:txBody>
      </p:sp>
    </p:spTree>
    <p:extLst>
      <p:ext uri="{BB962C8B-B14F-4D97-AF65-F5344CB8AC3E}">
        <p14:creationId xmlns:p14="http://schemas.microsoft.com/office/powerpoint/2010/main" val="19085602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Реализация перечислителя с помощью итератора</a:t>
            </a:r>
            <a:endParaRPr lang="ru-RU"/>
          </a:p>
        </p:txBody>
      </p:sp>
      <p:sp>
        <p:nvSpPr>
          <p:cNvPr id="4" name="Flowchart: Document 3"/>
          <p:cNvSpPr/>
          <p:nvPr/>
        </p:nvSpPr>
        <p:spPr bwMode="auto">
          <a:xfrm>
            <a:off x="335280" y="762000"/>
            <a:ext cx="7376160" cy="5105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smtClean="0">
              <a:latin typeface="Consolas" pitchFamily="49" charset="0"/>
              <a:cs typeface="Consolas" pitchFamily="49" charset="0"/>
            </a:endParaRPr>
          </a:p>
          <a:p>
            <a:r>
              <a:rPr lang="ru-RU" sz="1600" smtClean="0">
                <a:latin typeface="Consolas" pitchFamily="49" charset="0"/>
                <a:cs typeface="Consolas" pitchFamily="49" charset="0"/>
              </a:rPr>
              <a:t>class BasicCollection&lt;T&gt;</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private List&lt;T&gt; data = new List&lt;T&gt;();</a:t>
            </a:r>
          </a:p>
          <a:p>
            <a:r>
              <a:rPr lang="ru-RU" sz="1600" smtClean="0">
                <a:latin typeface="Consolas" pitchFamily="49" charset="0"/>
                <a:cs typeface="Consolas" pitchFamily="49" charset="0"/>
              </a:rPr>
              <a:t>    . . .</a:t>
            </a:r>
          </a:p>
          <a:p>
            <a:r>
              <a:rPr lang="ru-RU" sz="1600" smtClean="0">
                <a:latin typeface="Consolas" pitchFamily="49" charset="0"/>
                <a:cs typeface="Consolas" pitchFamily="49" charset="0"/>
              </a:rPr>
              <a:t>    public </a:t>
            </a:r>
            <a:r>
              <a:rPr lang="ru-RU" sz="1600" b="1" smtClean="0">
                <a:latin typeface="Consolas" pitchFamily="49" charset="0"/>
                <a:cs typeface="Consolas" pitchFamily="49" charset="0"/>
              </a:rPr>
              <a:t>IEnumerable&lt;T&gt;</a:t>
            </a:r>
            <a:r>
              <a:rPr lang="ru-RU" sz="1600" smtClean="0">
                <a:latin typeface="Consolas" pitchFamily="49" charset="0"/>
                <a:cs typeface="Consolas" pitchFamily="49" charset="0"/>
              </a:rPr>
              <a:t> Reverse</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a:t>
            </a:r>
            <a:r>
              <a:rPr lang="ru-RU" sz="1600" b="1" smtClean="0">
                <a:latin typeface="Consolas" pitchFamily="49" charset="0"/>
                <a:cs typeface="Consolas" pitchFamily="49" charset="0"/>
              </a:rPr>
              <a:t>get</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for (int i = data.Count - 1; i &gt;= 0; i--)</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a:t>
            </a:r>
            <a:r>
              <a:rPr lang="ru-RU" sz="1600" b="1" smtClean="0">
                <a:latin typeface="Consolas" pitchFamily="49" charset="0"/>
                <a:cs typeface="Consolas" pitchFamily="49" charset="0"/>
              </a:rPr>
              <a:t>yield</a:t>
            </a:r>
            <a:r>
              <a:rPr lang="ru-RU" sz="1600" smtClean="0">
                <a:latin typeface="Consolas" pitchFamily="49" charset="0"/>
                <a:cs typeface="Consolas" pitchFamily="49" charset="0"/>
              </a:rPr>
              <a:t> return data[i];</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 . .</a:t>
            </a:r>
          </a:p>
          <a:p>
            <a:r>
              <a:rPr lang="ru-RU" sz="1600" smtClean="0">
                <a:latin typeface="Consolas" pitchFamily="49" charset="0"/>
                <a:cs typeface="Consolas" pitchFamily="49" charset="0"/>
              </a:rPr>
              <a:t>}</a:t>
            </a:r>
          </a:p>
          <a:p>
            <a:endParaRPr lang="ru-RU" sz="1600" smtClean="0">
              <a:latin typeface="Consolas" pitchFamily="49" charset="0"/>
              <a:cs typeface="Consolas" pitchFamily="49" charset="0"/>
            </a:endParaRPr>
          </a:p>
        </p:txBody>
      </p:sp>
      <p:sp>
        <p:nvSpPr>
          <p:cNvPr id="6" name="Flowchart: Document 5"/>
          <p:cNvSpPr/>
          <p:nvPr/>
        </p:nvSpPr>
        <p:spPr bwMode="auto">
          <a:xfrm>
            <a:off x="1760220" y="4419600"/>
            <a:ext cx="8046720" cy="1828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smtClean="0">
              <a:latin typeface="Consolas" pitchFamily="49" charset="0"/>
              <a:cs typeface="Consolas" pitchFamily="49" charset="0"/>
            </a:endParaRPr>
          </a:p>
          <a:p>
            <a:r>
              <a:rPr lang="ru-RU" sz="1600" smtClean="0">
                <a:latin typeface="Consolas" pitchFamily="49" charset="0"/>
                <a:cs typeface="Consolas" pitchFamily="49" charset="0"/>
              </a:rPr>
              <a:t>BasicCollection&lt;string&gt; bc = new BasicCollection&lt;string&gt;();</a:t>
            </a:r>
          </a:p>
          <a:p>
            <a:r>
              <a:rPr lang="ru-RU" sz="1600" smtClean="0">
                <a:latin typeface="Consolas" pitchFamily="49" charset="0"/>
                <a:cs typeface="Consolas" pitchFamily="49" charset="0"/>
              </a:rPr>
              <a:t>bc.FillList("Twas", "brillig", "and", "the", "slithy", "toves");</a:t>
            </a:r>
          </a:p>
          <a:p>
            <a:endParaRPr lang="ru-RU" sz="1600" smtClean="0">
              <a:latin typeface="Consolas" pitchFamily="49" charset="0"/>
              <a:cs typeface="Consolas" pitchFamily="49" charset="0"/>
            </a:endParaRPr>
          </a:p>
          <a:p>
            <a:r>
              <a:rPr lang="ru-RU" sz="1600" smtClean="0">
                <a:latin typeface="Consolas" pitchFamily="49" charset="0"/>
                <a:cs typeface="Consolas" pitchFamily="49" charset="0"/>
              </a:rPr>
              <a:t>foreach (string word in bc.Reverse)</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Console.WriteLine(word);</a:t>
            </a:r>
          </a:p>
          <a:p>
            <a:r>
              <a:rPr lang="ru-RU" sz="1600" smtClean="0">
                <a:latin typeface="Consolas" pitchFamily="49" charset="0"/>
                <a:cs typeface="Consolas" pitchFamily="49" charset="0"/>
              </a:rPr>
              <a:t>}</a:t>
            </a:r>
            <a:endParaRPr lang="ru-RU" sz="1600">
              <a:latin typeface="Consolas" pitchFamily="49" charset="0"/>
              <a:cs typeface="Consolas" pitchFamily="49" charset="0"/>
            </a:endParaRPr>
          </a:p>
        </p:txBody>
      </p:sp>
      <p:grpSp>
        <p:nvGrpSpPr>
          <p:cNvPr id="5" name="Group 9"/>
          <p:cNvGrpSpPr/>
          <p:nvPr/>
        </p:nvGrpSpPr>
        <p:grpSpPr>
          <a:xfrm>
            <a:off x="4295472" y="838200"/>
            <a:ext cx="5511468" cy="2569924"/>
            <a:chOff x="3600174" y="2286000"/>
            <a:chExt cx="5010426" cy="2569924"/>
          </a:xfrm>
        </p:grpSpPr>
        <p:sp>
          <p:nvSpPr>
            <p:cNvPr id="7" name="Rounded Rectangle 6"/>
            <p:cNvSpPr/>
            <p:nvPr/>
          </p:nvSpPr>
          <p:spPr bwMode="auto">
            <a:xfrm>
              <a:off x="4724400" y="2286000"/>
              <a:ext cx="3886200" cy="1905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Для итерирования данных в другой последовательности, можно реализовать дополнительные свойства, реализующие интерфейс IEnumerable, и использовать итератор для возврата данных</a:t>
              </a:r>
            </a:p>
          </p:txBody>
        </p:sp>
        <p:pic>
          <p:nvPicPr>
            <p:cNvPr id="8"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0800000">
              <a:off x="3600174" y="3368111"/>
              <a:ext cx="1606936" cy="289489"/>
            </a:xfrm>
            <a:prstGeom prst="rect">
              <a:avLst/>
            </a:prstGeom>
            <a:noFill/>
            <a:ln w="9525">
              <a:noFill/>
              <a:miter lim="800000"/>
              <a:headEnd/>
              <a:tailEnd/>
            </a:ln>
          </p:spPr>
        </p:pic>
        <p:pic>
          <p:nvPicPr>
            <p:cNvPr id="12" name="Picture 16"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9806234">
              <a:off x="4198924" y="4566435"/>
              <a:ext cx="1606936" cy="289489"/>
            </a:xfrm>
            <a:prstGeom prst="rect">
              <a:avLst/>
            </a:prstGeom>
            <a:noFill/>
            <a:ln w="9525">
              <a:noFill/>
              <a:miter lim="800000"/>
              <a:headEnd/>
              <a:tailEnd/>
            </a:ln>
          </p:spPr>
        </p:pic>
      </p:grpSp>
      <p:sp>
        <p:nvSpPr>
          <p:cNvPr id="9" name="Rectangle 8"/>
          <p:cNvSpPr/>
          <p:nvPr/>
        </p:nvSpPr>
        <p:spPr bwMode="auto">
          <a:xfrm>
            <a:off x="1760220" y="5638800"/>
            <a:ext cx="8046720" cy="228600"/>
          </a:xfrm>
          <a:prstGeom prst="rect">
            <a:avLst/>
          </a:prstGeom>
          <a:solidFill>
            <a:srgbClr val="FFFF00"/>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z="1600" smtClean="0">
                <a:latin typeface="Consolas" pitchFamily="49" charset="0"/>
                <a:cs typeface="Consolas" pitchFamily="49" charset="0"/>
              </a:rPr>
              <a:t>    Console.WriteLine(word);</a:t>
            </a:r>
            <a:endParaRPr lang="ru-RU" sz="1600" smtClean="0"/>
          </a:p>
        </p:txBody>
      </p:sp>
      <p:sp>
        <p:nvSpPr>
          <p:cNvPr id="11" name="Rounded Rectangle 10"/>
          <p:cNvSpPr/>
          <p:nvPr/>
        </p:nvSpPr>
        <p:spPr bwMode="auto">
          <a:xfrm>
            <a:off x="2346960" y="5867400"/>
            <a:ext cx="7459980" cy="457200"/>
          </a:xfrm>
          <a:prstGeom prst="roundRec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b="1" smtClean="0"/>
              <a:t>toves, slithy, the, and, brillig, Twas</a:t>
            </a:r>
            <a:endParaRPr lang="ru-RU" smtClean="0"/>
          </a:p>
        </p:txBody>
      </p:sp>
    </p:spTree>
    <p:extLst>
      <p:ext uri="{BB962C8B-B14F-4D97-AF65-F5344CB8AC3E}">
        <p14:creationId xmlns:p14="http://schemas.microsoft.com/office/powerpoint/2010/main" val="2026726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Реализация перечислителя с помощью итератора</a:t>
            </a:r>
            <a:endParaRPr lang="ru-RU"/>
          </a:p>
        </p:txBody>
      </p:sp>
      <p:sp>
        <p:nvSpPr>
          <p:cNvPr id="4" name="Rounded Rectangle 3"/>
          <p:cNvSpPr/>
          <p:nvPr/>
        </p:nvSpPr>
        <p:spPr bwMode="auto">
          <a:xfrm>
            <a:off x="335280" y="762000"/>
            <a:ext cx="9471660" cy="533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smtClean="0"/>
              <a:t>Итераторы реализуют концепцию отложенных вычислений</a:t>
            </a:r>
          </a:p>
        </p:txBody>
      </p:sp>
      <p:sp>
        <p:nvSpPr>
          <p:cNvPr id="5" name="Rounded Rectangle 4"/>
          <p:cNvSpPr/>
          <p:nvPr/>
        </p:nvSpPr>
        <p:spPr bwMode="auto">
          <a:xfrm>
            <a:off x="335280" y="1447800"/>
            <a:ext cx="9471660" cy="1066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smtClean="0"/>
              <a:t>Каждое выполнение оператора yield return ведет к выходу из метода и возврату значения, но состояние метода, его внутренние переменные и позиция yield return запоминаются, чтобы быть восстановленными при следующем вызове</a:t>
            </a:r>
          </a:p>
        </p:txBody>
      </p:sp>
      <p:sp>
        <p:nvSpPr>
          <p:cNvPr id="6" name="Flowchart: Document 5"/>
          <p:cNvSpPr/>
          <p:nvPr/>
        </p:nvSpPr>
        <p:spPr bwMode="auto">
          <a:xfrm>
            <a:off x="335280" y="2667000"/>
            <a:ext cx="6118860" cy="2362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public static class </a:t>
            </a:r>
            <a:r>
              <a:rPr lang="ru-RU" sz="1600" dirty="0" err="1" smtClean="0">
                <a:latin typeface="Consolas" pitchFamily="49" charset="0"/>
                <a:cs typeface="Consolas" pitchFamily="49" charset="0"/>
              </a:rPr>
              <a:t>Helper</a:t>
            </a:r>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public static IEnumerable&lt;int&gt; GetNumbers()</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int i = 0;</a:t>
            </a:r>
          </a:p>
          <a:p>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while</a:t>
            </a:r>
            <a:r>
              <a:rPr lang="ru-RU" sz="1600" dirty="0" smtClean="0">
                <a:latin typeface="Consolas" pitchFamily="49" charset="0"/>
                <a:cs typeface="Consolas" pitchFamily="49" charset="0"/>
              </a:rPr>
              <a:t> (true) yield return i++;</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a:t>
            </a:r>
          </a:p>
        </p:txBody>
      </p:sp>
      <p:sp>
        <p:nvSpPr>
          <p:cNvPr id="7" name="Flowchart: Document 6"/>
          <p:cNvSpPr/>
          <p:nvPr/>
        </p:nvSpPr>
        <p:spPr bwMode="auto">
          <a:xfrm>
            <a:off x="4442460" y="4267200"/>
            <a:ext cx="5196840" cy="1828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smtClean="0">
                <a:latin typeface="Consolas" pitchFamily="49" charset="0"/>
                <a:cs typeface="Consolas" pitchFamily="49" charset="0"/>
              </a:rPr>
              <a:t>foreach (var n in Helper.GetNumbers())</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Console.WriteLine(n);</a:t>
            </a:r>
          </a:p>
          <a:p>
            <a:r>
              <a:rPr lang="ru-RU" sz="1600" smtClean="0">
                <a:latin typeface="Consolas" pitchFamily="49" charset="0"/>
                <a:cs typeface="Consolas" pitchFamily="49" charset="0"/>
              </a:rPr>
              <a:t>    if (n == 2) break;</a:t>
            </a:r>
          </a:p>
          <a:p>
            <a:r>
              <a:rPr lang="ru-RU" sz="1600" smtClean="0">
                <a:latin typeface="Consolas" pitchFamily="49" charset="0"/>
                <a:cs typeface="Consolas" pitchFamily="49" charset="0"/>
              </a:rPr>
              <a:t>}</a:t>
            </a:r>
            <a:endParaRPr lang="ru-RU" sz="1600">
              <a:latin typeface="Consolas" pitchFamily="49" charset="0"/>
              <a:cs typeface="Consolas" pitchFamily="49" charset="0"/>
            </a:endParaRPr>
          </a:p>
        </p:txBody>
      </p:sp>
    </p:spTree>
    <p:extLst>
      <p:ext uri="{BB962C8B-B14F-4D97-AF65-F5344CB8AC3E}">
        <p14:creationId xmlns:p14="http://schemas.microsoft.com/office/powerpoint/2010/main" val="26778232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Блок </a:t>
            </a:r>
            <a:r>
              <a:rPr lang="en-US" dirty="0" smtClean="0"/>
              <a:t>finally </a:t>
            </a:r>
            <a:r>
              <a:rPr lang="ru-RU" dirty="0" smtClean="0"/>
              <a:t>внутри блока итераторов</a:t>
            </a:r>
            <a:endParaRPr lang="ru-RU" dirty="0"/>
          </a:p>
        </p:txBody>
      </p:sp>
      <p:sp>
        <p:nvSpPr>
          <p:cNvPr id="4" name="Flowchart: Document 3"/>
          <p:cNvSpPr/>
          <p:nvPr/>
        </p:nvSpPr>
        <p:spPr bwMode="auto">
          <a:xfrm>
            <a:off x="335280" y="762000"/>
            <a:ext cx="9471660" cy="4419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1000"/>
              </a:spcAft>
            </a:pPr>
            <a:r>
              <a:rPr lang="en-US" sz="1600" dirty="0" smtClean="0">
                <a:latin typeface="Consolas" pitchFamily="49" charset="0"/>
                <a:cs typeface="Consolas" pitchFamily="49" charset="0"/>
              </a:rPr>
              <a:t>public static </a:t>
            </a:r>
            <a:r>
              <a:rPr lang="en-US" sz="1600" dirty="0" err="1" smtClean="0">
                <a:latin typeface="Consolas" pitchFamily="49" charset="0"/>
                <a:cs typeface="Consolas" pitchFamily="49" charset="0"/>
              </a:rPr>
              <a:t>IEnumerable</a:t>
            </a:r>
            <a:r>
              <a:rPr lang="en-US" sz="1600" dirty="0" smtClean="0">
                <a:latin typeface="Consolas" pitchFamily="49" charset="0"/>
                <a:cs typeface="Consolas" pitchFamily="49" charset="0"/>
              </a:rPr>
              <a:t>&lt;</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&gt; </a:t>
            </a:r>
            <a:r>
              <a:rPr lang="en-US" sz="1600" dirty="0" err="1" smtClean="0">
                <a:latin typeface="Consolas" pitchFamily="49" charset="0"/>
                <a:cs typeface="Consolas" pitchFamily="49" charset="0"/>
              </a:rPr>
              <a:t>GetNumbers</a:t>
            </a:r>
            <a:r>
              <a:rPr lang="en-US" sz="1600" dirty="0" smtClean="0">
                <a:latin typeface="Consolas" pitchFamily="49" charset="0"/>
                <a:cs typeface="Consolas" pitchFamily="49" charset="0"/>
              </a:rPr>
              <a: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try</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yield return 7; // 1</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 2: </a:t>
            </a:r>
            <a:r>
              <a:rPr lang="ru-RU" sz="1600" dirty="0" smtClean="0">
                <a:latin typeface="Consolas" pitchFamily="49" charset="0"/>
                <a:cs typeface="Consolas" pitchFamily="49" charset="0"/>
              </a:rPr>
              <a:t>обработка первого элемента внешним кодом</a:t>
            </a:r>
            <a:br>
              <a:rPr lang="ru-RU" sz="1600" dirty="0" smtClean="0">
                <a:latin typeface="Consolas" pitchFamily="49" charset="0"/>
                <a:cs typeface="Consolas" pitchFamily="49" charset="0"/>
              </a:rPr>
            </a:br>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yield return 42; // 3</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 4: </a:t>
            </a:r>
            <a:r>
              <a:rPr lang="ru-RU" sz="1600" dirty="0" smtClean="0">
                <a:latin typeface="Consolas" pitchFamily="49" charset="0"/>
                <a:cs typeface="Consolas" pitchFamily="49" charset="0"/>
              </a:rPr>
              <a:t>обработка второго элемента внешним кодом</a:t>
            </a:r>
            <a:br>
              <a:rPr lang="ru-RU" sz="1600" dirty="0" smtClean="0">
                <a:latin typeface="Consolas" pitchFamily="49" charset="0"/>
                <a:cs typeface="Consolas" pitchFamily="49" charset="0"/>
              </a:rPr>
            </a:br>
            <a:r>
              <a:rPr lang="ru-RU" sz="1600" dirty="0" smtClean="0">
                <a:latin typeface="Consolas" pitchFamily="49" charset="0"/>
                <a:cs typeface="Consolas" pitchFamily="49" charset="0"/>
              </a:rPr>
              <a:t>    }</a:t>
            </a:r>
            <a:br>
              <a:rPr lang="ru-RU" sz="1600" dirty="0" smtClean="0">
                <a:latin typeface="Consolas" pitchFamily="49" charset="0"/>
                <a:cs typeface="Consolas" pitchFamily="49" charset="0"/>
              </a:rPr>
            </a:br>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finally</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Console.WriteLine</a:t>
            </a:r>
            <a:r>
              <a:rPr lang="en-US" sz="1600" dirty="0" smtClean="0">
                <a:latin typeface="Consolas" pitchFamily="49" charset="0"/>
                <a:cs typeface="Consolas" pitchFamily="49" charset="0"/>
              </a:rPr>
              <a:t>("</a:t>
            </a:r>
            <a:r>
              <a:rPr lang="ru-RU" sz="1600" dirty="0" smtClean="0">
                <a:latin typeface="Consolas" pitchFamily="49" charset="0"/>
                <a:cs typeface="Consolas" pitchFamily="49" charset="0"/>
              </a:rPr>
              <a:t>Внутри блока </a:t>
            </a:r>
            <a:r>
              <a:rPr lang="en-US" sz="1600" dirty="0" smtClean="0">
                <a:latin typeface="Consolas" pitchFamily="49" charset="0"/>
                <a:cs typeface="Consolas" pitchFamily="49" charset="0"/>
              </a:rPr>
              <a:t>finally </a:t>
            </a:r>
            <a:r>
              <a:rPr lang="ru-RU" sz="1600" dirty="0" smtClean="0">
                <a:latin typeface="Consolas" pitchFamily="49" charset="0"/>
                <a:cs typeface="Consolas" pitchFamily="49" charset="0"/>
              </a:rPr>
              <a:t>метода </a:t>
            </a:r>
            <a:r>
              <a:rPr lang="en-US" sz="1600" dirty="0" err="1" smtClean="0">
                <a:latin typeface="Consolas" pitchFamily="49" charset="0"/>
                <a:cs typeface="Consolas" pitchFamily="49" charset="0"/>
              </a:rPr>
              <a:t>GetNumbers</a:t>
            </a:r>
            <a:r>
              <a:rPr lang="en-US" sz="1600" dirty="0" smtClean="0">
                <a:latin typeface="Consolas" pitchFamily="49" charset="0"/>
                <a:cs typeface="Consolas" pitchFamily="49" charset="0"/>
              </a:rPr>
              <a: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a:t>
            </a:r>
            <a:endParaRPr lang="ru-RU" sz="1600" dirty="0" err="1" smtClean="0">
              <a:latin typeface="Consolas" pitchFamily="49" charset="0"/>
              <a:cs typeface="Consolas" pitchFamily="49" charset="0"/>
            </a:endParaRPr>
          </a:p>
        </p:txBody>
      </p:sp>
    </p:spTree>
    <p:extLst>
      <p:ext uri="{BB962C8B-B14F-4D97-AF65-F5344CB8AC3E}">
        <p14:creationId xmlns:p14="http://schemas.microsoft.com/office/powerpoint/2010/main" val="14958294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Обобщенные интерфейсы коллекций .NET </a:t>
            </a:r>
            <a:r>
              <a:rPr lang="ru-RU" dirty="0" err="1"/>
              <a:t>Framework</a:t>
            </a:r>
            <a:endParaRPr lang="ru-RU"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29" y="1142999"/>
            <a:ext cx="9330692" cy="472440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78992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Интерфейсы </a:t>
            </a:r>
            <a:r>
              <a:rPr lang="en-US" dirty="0" err="1"/>
              <a:t>ICollection</a:t>
            </a:r>
            <a:r>
              <a:rPr lang="en-US" dirty="0"/>
              <a:t> </a:t>
            </a:r>
            <a:r>
              <a:rPr lang="ru-RU" dirty="0" smtClean="0"/>
              <a:t>и </a:t>
            </a:r>
            <a:r>
              <a:rPr lang="en-US" dirty="0" err="1" smtClean="0"/>
              <a:t>IList</a:t>
            </a:r>
            <a:r>
              <a:rPr lang="ru-RU" dirty="0" smtClean="0"/>
              <a:t>. </a:t>
            </a:r>
            <a:r>
              <a:rPr lang="en-US" dirty="0" err="1"/>
              <a:t>ICollection</a:t>
            </a:r>
            <a:r>
              <a:rPr lang="en-US" dirty="0"/>
              <a:t>&lt;T&gt; and </a:t>
            </a:r>
            <a:r>
              <a:rPr lang="en-US" dirty="0" err="1" smtClean="0"/>
              <a:t>ICollection</a:t>
            </a:r>
            <a:endParaRPr lang="en-US" dirty="0"/>
          </a:p>
        </p:txBody>
      </p:sp>
      <p:sp>
        <p:nvSpPr>
          <p:cNvPr id="4" name="Блок-схема: документ 3"/>
          <p:cNvSpPr/>
          <p:nvPr/>
        </p:nvSpPr>
        <p:spPr bwMode="auto">
          <a:xfrm>
            <a:off x="335280" y="762000"/>
            <a:ext cx="8968740" cy="3276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dirty="0" smtClean="0">
              <a:latin typeface="Consolas" panose="020B0609020204030204" pitchFamily="49" charset="0"/>
              <a:cs typeface="Consolas" panose="020B0609020204030204" pitchFamily="49" charset="0"/>
            </a:endParaRPr>
          </a:p>
          <a:p>
            <a:r>
              <a:rPr lang="fr-FR" dirty="0" smtClean="0">
                <a:latin typeface="Consolas" panose="020B0609020204030204" pitchFamily="49" charset="0"/>
                <a:cs typeface="Consolas" panose="020B0609020204030204" pitchFamily="49" charset="0"/>
              </a:rPr>
              <a:t>public </a:t>
            </a:r>
            <a:r>
              <a:rPr lang="fr-FR" dirty="0">
                <a:latin typeface="Consolas" panose="020B0609020204030204" pitchFamily="49" charset="0"/>
                <a:cs typeface="Consolas" panose="020B0609020204030204" pitchFamily="49" charset="0"/>
              </a:rPr>
              <a:t>interface ICollection&lt;T&gt; : IEnumerable&lt;T&gt;, IEnumerable</a:t>
            </a:r>
          </a:p>
          <a:p>
            <a:r>
              <a:rPr lang="en-US" dirty="0">
                <a:latin typeface="Consolas" panose="020B0609020204030204" pitchFamily="49" charset="0"/>
                <a:cs typeface="Consolas" panose="020B0609020204030204" pitchFamily="49" charset="0"/>
              </a:rPr>
              <a:t>{</a:t>
            </a:r>
          </a:p>
          <a:p>
            <a:pPr lvl="1"/>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Count { get; }</a:t>
            </a:r>
          </a:p>
          <a:p>
            <a:pPr lvl="1"/>
            <a:r>
              <a:rPr lang="en-US" dirty="0" err="1">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Contains (T item);</a:t>
            </a:r>
          </a:p>
          <a:p>
            <a:pPr lvl="1"/>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CopyTo</a:t>
            </a:r>
            <a:r>
              <a:rPr lang="en-US" dirty="0">
                <a:latin typeface="Consolas" panose="020B0609020204030204" pitchFamily="49" charset="0"/>
                <a:cs typeface="Consolas" panose="020B0609020204030204" pitchFamily="49" charset="0"/>
              </a:rPr>
              <a:t> (T[] array,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arrayIndex</a:t>
            </a:r>
            <a:r>
              <a:rPr lang="en-US" dirty="0">
                <a:latin typeface="Consolas" panose="020B0609020204030204" pitchFamily="49" charset="0"/>
                <a:cs typeface="Consolas" panose="020B0609020204030204" pitchFamily="49" charset="0"/>
              </a:rPr>
              <a:t>);</a:t>
            </a:r>
          </a:p>
          <a:p>
            <a:pPr lvl="1"/>
            <a:r>
              <a:rPr lang="en-US" dirty="0" err="1">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IsReadOnly</a:t>
            </a:r>
            <a:r>
              <a:rPr lang="en-US" dirty="0">
                <a:latin typeface="Consolas" panose="020B0609020204030204" pitchFamily="49" charset="0"/>
                <a:cs typeface="Consolas" panose="020B0609020204030204" pitchFamily="49" charset="0"/>
              </a:rPr>
              <a:t> { get; }</a:t>
            </a:r>
          </a:p>
          <a:p>
            <a:pPr lvl="1"/>
            <a:r>
              <a:rPr lang="en-US" dirty="0">
                <a:latin typeface="Consolas" panose="020B0609020204030204" pitchFamily="49" charset="0"/>
                <a:cs typeface="Consolas" panose="020B0609020204030204" pitchFamily="49" charset="0"/>
              </a:rPr>
              <a:t>void Add(T item);</a:t>
            </a:r>
          </a:p>
          <a:p>
            <a:pPr lvl="1"/>
            <a:r>
              <a:rPr lang="en-US" dirty="0" err="1">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Remove (T item);</a:t>
            </a:r>
          </a:p>
          <a:p>
            <a:pPr lvl="1"/>
            <a:r>
              <a:rPr lang="en-US" dirty="0">
                <a:latin typeface="Consolas" panose="020B0609020204030204" pitchFamily="49" charset="0"/>
                <a:cs typeface="Consolas" panose="020B0609020204030204" pitchFamily="49" charset="0"/>
              </a:rPr>
              <a:t>void Clear();</a:t>
            </a:r>
          </a:p>
          <a:p>
            <a:r>
              <a:rPr lang="en-US" dirty="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p:txBody>
      </p:sp>
      <p:sp>
        <p:nvSpPr>
          <p:cNvPr id="5" name="Блок-схема: документ 4"/>
          <p:cNvSpPr/>
          <p:nvPr/>
        </p:nvSpPr>
        <p:spPr bwMode="auto">
          <a:xfrm>
            <a:off x="2263141" y="3429000"/>
            <a:ext cx="7553809" cy="2819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a:latin typeface="Consolas" panose="020B0609020204030204" pitchFamily="49" charset="0"/>
                <a:cs typeface="Consolas" panose="020B0609020204030204" pitchFamily="49" charset="0"/>
              </a:rPr>
              <a:t>public interface </a:t>
            </a:r>
            <a:r>
              <a:rPr lang="en-US" dirty="0" err="1">
                <a:latin typeface="Consolas" panose="020B0609020204030204" pitchFamily="49" charset="0"/>
                <a:cs typeface="Consolas" panose="020B0609020204030204" pitchFamily="49" charset="0"/>
              </a:rPr>
              <a:t>ICollection</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IEnumerable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pPr lvl="1"/>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Count { get; }</a:t>
            </a:r>
          </a:p>
          <a:p>
            <a:pPr lvl="1"/>
            <a:r>
              <a:rPr lang="en-US" dirty="0" err="1">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IsSynchronized</a:t>
            </a:r>
            <a:r>
              <a:rPr lang="en-US" dirty="0">
                <a:latin typeface="Consolas" panose="020B0609020204030204" pitchFamily="49" charset="0"/>
                <a:cs typeface="Consolas" panose="020B0609020204030204" pitchFamily="49" charset="0"/>
              </a:rPr>
              <a:t> { get; }</a:t>
            </a:r>
          </a:p>
          <a:p>
            <a:pPr lvl="1"/>
            <a:r>
              <a:rPr lang="en-US" dirty="0">
                <a:latin typeface="Consolas" panose="020B0609020204030204" pitchFamily="49" charset="0"/>
                <a:cs typeface="Consolas" panose="020B0609020204030204" pitchFamily="49" charset="0"/>
              </a:rPr>
              <a:t>object </a:t>
            </a:r>
            <a:r>
              <a:rPr lang="en-US" dirty="0" err="1">
                <a:latin typeface="Consolas" panose="020B0609020204030204" pitchFamily="49" charset="0"/>
                <a:cs typeface="Consolas" panose="020B0609020204030204" pitchFamily="49" charset="0"/>
              </a:rPr>
              <a:t>SyncRoot</a:t>
            </a:r>
            <a:r>
              <a:rPr lang="en-US" dirty="0">
                <a:latin typeface="Consolas" panose="020B0609020204030204" pitchFamily="49" charset="0"/>
                <a:cs typeface="Consolas" panose="020B0609020204030204" pitchFamily="49" charset="0"/>
              </a:rPr>
              <a:t> { get; }</a:t>
            </a:r>
          </a:p>
          <a:p>
            <a:pPr lvl="1"/>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CopyTo</a:t>
            </a:r>
            <a:r>
              <a:rPr lang="en-US" dirty="0">
                <a:latin typeface="Consolas" panose="020B0609020204030204" pitchFamily="49" charset="0"/>
                <a:cs typeface="Consolas" panose="020B0609020204030204" pitchFamily="49" charset="0"/>
              </a:rPr>
              <a:t> (Array </a:t>
            </a:r>
            <a:r>
              <a:rPr lang="en-US" dirty="0" err="1">
                <a:latin typeface="Consolas" panose="020B0609020204030204" pitchFamily="49" charset="0"/>
                <a:cs typeface="Consolas" panose="020B0609020204030204" pitchFamily="49" charset="0"/>
              </a:rPr>
              <a:t>array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index);</a:t>
            </a:r>
          </a:p>
          <a:p>
            <a:r>
              <a:rPr lang="en-US" dirty="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p:txBody>
      </p:sp>
      <p:sp>
        <p:nvSpPr>
          <p:cNvPr id="6" name="Блок-схема: альтернативный процесс 5"/>
          <p:cNvSpPr/>
          <p:nvPr/>
        </p:nvSpPr>
        <p:spPr bwMode="auto">
          <a:xfrm>
            <a:off x="7525035" y="5372100"/>
            <a:ext cx="2263140" cy="685800"/>
          </a:xfrm>
          <a:prstGeom prst="flowChartAlternateProcess">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2000" b="1" dirty="0" err="1" smtClean="0"/>
              <a:t>IList</a:t>
            </a:r>
            <a:r>
              <a:rPr lang="en-US" sz="2000" b="1" dirty="0" smtClean="0"/>
              <a:t> </a:t>
            </a:r>
            <a:r>
              <a:rPr lang="ru-RU" sz="2000" b="1" dirty="0" smtClean="0"/>
              <a:t> </a:t>
            </a:r>
            <a:r>
              <a:rPr lang="en-US" sz="2000" b="1" dirty="0" err="1" smtClean="0"/>
              <a:t>IDictionary</a:t>
            </a:r>
            <a:endParaRPr lang="en-US" sz="2000" b="1" dirty="0" smtClean="0"/>
          </a:p>
        </p:txBody>
      </p:sp>
    </p:spTree>
    <p:extLst>
      <p:ext uri="{BB962C8B-B14F-4D97-AF65-F5344CB8AC3E}">
        <p14:creationId xmlns:p14="http://schemas.microsoft.com/office/powerpoint/2010/main" val="37799509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Интерфейсы </a:t>
            </a:r>
            <a:r>
              <a:rPr lang="en-US" dirty="0" err="1"/>
              <a:t>IList</a:t>
            </a:r>
            <a:r>
              <a:rPr lang="en-US" dirty="0"/>
              <a:t>&lt;T&gt; </a:t>
            </a:r>
            <a:r>
              <a:rPr lang="ru-RU" dirty="0" smtClean="0"/>
              <a:t>и </a:t>
            </a:r>
            <a:r>
              <a:rPr lang="en-US" dirty="0" err="1" smtClean="0"/>
              <a:t>IList</a:t>
            </a:r>
            <a:endParaRPr lang="en-US" dirty="0"/>
          </a:p>
        </p:txBody>
      </p:sp>
      <p:sp>
        <p:nvSpPr>
          <p:cNvPr id="4" name="Блок-схема: документ 3"/>
          <p:cNvSpPr/>
          <p:nvPr/>
        </p:nvSpPr>
        <p:spPr bwMode="auto">
          <a:xfrm>
            <a:off x="335280" y="762000"/>
            <a:ext cx="8968740" cy="2438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public </a:t>
            </a:r>
            <a:r>
              <a:rPr lang="en-US" dirty="0">
                <a:latin typeface="Consolas" panose="020B0609020204030204" pitchFamily="49" charset="0"/>
                <a:cs typeface="Consolas" panose="020B0609020204030204" pitchFamily="49" charset="0"/>
              </a:rPr>
              <a:t>interface </a:t>
            </a:r>
            <a:r>
              <a:rPr lang="en-US" dirty="0" err="1">
                <a:latin typeface="Consolas" panose="020B0609020204030204" pitchFamily="49" charset="0"/>
                <a:cs typeface="Consolas" panose="020B0609020204030204" pitchFamily="49" charset="0"/>
              </a:rPr>
              <a:t>IList</a:t>
            </a:r>
            <a:r>
              <a:rPr lang="en-US" dirty="0">
                <a:latin typeface="Consolas" panose="020B0609020204030204" pitchFamily="49" charset="0"/>
                <a:cs typeface="Consolas" panose="020B0609020204030204" pitchFamily="49" charset="0"/>
              </a:rPr>
              <a:t>&lt;T&gt; : </a:t>
            </a:r>
            <a:r>
              <a:rPr lang="en-US" dirty="0" err="1">
                <a:latin typeface="Consolas" panose="020B0609020204030204" pitchFamily="49" charset="0"/>
                <a:cs typeface="Consolas" panose="020B0609020204030204" pitchFamily="49" charset="0"/>
              </a:rPr>
              <a:t>ICollection</a:t>
            </a:r>
            <a:r>
              <a:rPr lang="en-US" dirty="0">
                <a:latin typeface="Consolas" panose="020B0609020204030204" pitchFamily="49" charset="0"/>
                <a:cs typeface="Consolas" panose="020B0609020204030204" pitchFamily="49" charset="0"/>
              </a:rPr>
              <a:t>&lt;T&gt;, </a:t>
            </a:r>
            <a:r>
              <a:rPr lang="en-US" dirty="0" err="1">
                <a:latin typeface="Consolas" panose="020B0609020204030204" pitchFamily="49" charset="0"/>
                <a:cs typeface="Consolas" panose="020B0609020204030204" pitchFamily="49" charset="0"/>
              </a:rPr>
              <a:t>IEnumerable</a:t>
            </a:r>
            <a:r>
              <a:rPr lang="en-US" dirty="0">
                <a:latin typeface="Consolas" panose="020B0609020204030204" pitchFamily="49" charset="0"/>
                <a:cs typeface="Consolas" panose="020B0609020204030204" pitchFamily="49" charset="0"/>
              </a:rPr>
              <a:t>&lt;T&gt;, </a:t>
            </a:r>
            <a:r>
              <a:rPr lang="en-US" dirty="0" err="1">
                <a:latin typeface="Consolas" panose="020B0609020204030204" pitchFamily="49" charset="0"/>
                <a:cs typeface="Consolas" panose="020B0609020204030204" pitchFamily="49" charset="0"/>
              </a:rPr>
              <a:t>IEnumerable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T </a:t>
            </a:r>
            <a:r>
              <a:rPr lang="en-US" dirty="0">
                <a:latin typeface="Consolas" panose="020B0609020204030204" pitchFamily="49" charset="0"/>
                <a:cs typeface="Consolas" panose="020B0609020204030204" pitchFamily="49" charset="0"/>
              </a:rPr>
              <a:t>this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index] { get; set; }</a:t>
            </a:r>
          </a:p>
          <a:p>
            <a:r>
              <a:rPr lang="ru-RU"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int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IndexOf</a:t>
            </a:r>
            <a:r>
              <a:rPr lang="en-US" dirty="0">
                <a:latin typeface="Consolas" panose="020B0609020204030204" pitchFamily="49" charset="0"/>
                <a:cs typeface="Consolas" panose="020B0609020204030204" pitchFamily="49" charset="0"/>
              </a:rPr>
              <a:t> (T item);</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void </a:t>
            </a:r>
            <a:r>
              <a:rPr lang="en-US" dirty="0">
                <a:latin typeface="Consolas" panose="020B0609020204030204" pitchFamily="49" charset="0"/>
                <a:cs typeface="Consolas" panose="020B0609020204030204" pitchFamily="49" charset="0"/>
              </a:rPr>
              <a:t>Insert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index, T item);</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RemoveAt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index);</a:t>
            </a:r>
          </a:p>
          <a:p>
            <a:r>
              <a:rPr lang="en-US" dirty="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p:txBody>
      </p:sp>
      <p:sp>
        <p:nvSpPr>
          <p:cNvPr id="5" name="Блок-схема: документ 4"/>
          <p:cNvSpPr/>
          <p:nvPr/>
        </p:nvSpPr>
        <p:spPr bwMode="auto">
          <a:xfrm>
            <a:off x="502921" y="2743200"/>
            <a:ext cx="9285255" cy="3886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dirty="0" smtClean="0">
              <a:latin typeface="Consolas" panose="020B0609020204030204" pitchFamily="49" charset="0"/>
              <a:cs typeface="Consolas" panose="020B0609020204030204" pitchFamily="49" charset="0"/>
            </a:endParaRPr>
          </a:p>
          <a:p>
            <a:endParaRPr lang="ru-RU"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public </a:t>
            </a:r>
            <a:r>
              <a:rPr lang="en-US" dirty="0">
                <a:latin typeface="Consolas" panose="020B0609020204030204" pitchFamily="49" charset="0"/>
                <a:cs typeface="Consolas" panose="020B0609020204030204" pitchFamily="49" charset="0"/>
              </a:rPr>
              <a:t>interface </a:t>
            </a:r>
            <a:r>
              <a:rPr lang="en-US" dirty="0" err="1">
                <a:latin typeface="Consolas" panose="020B0609020204030204" pitchFamily="49" charset="0"/>
                <a:cs typeface="Consolas" panose="020B0609020204030204" pitchFamily="49" charset="0"/>
              </a:rPr>
              <a:t>IList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ICollection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IEnumerable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object </a:t>
            </a:r>
            <a:r>
              <a:rPr lang="en-US" dirty="0">
                <a:latin typeface="Consolas" panose="020B0609020204030204" pitchFamily="49" charset="0"/>
                <a:cs typeface="Consolas" panose="020B0609020204030204" pitchFamily="49" charset="0"/>
              </a:rPr>
              <a:t>this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index] { get; set }</a:t>
            </a:r>
          </a:p>
          <a:p>
            <a:r>
              <a:rPr lang="ru-RU"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bool</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IsFixedSize</a:t>
            </a:r>
            <a:r>
              <a:rPr lang="en-US" dirty="0">
                <a:latin typeface="Consolas" panose="020B0609020204030204" pitchFamily="49" charset="0"/>
                <a:cs typeface="Consolas" panose="020B0609020204030204" pitchFamily="49" charset="0"/>
              </a:rPr>
              <a:t> { get; }</a:t>
            </a:r>
          </a:p>
          <a:p>
            <a:r>
              <a:rPr lang="ru-RU"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bool</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IsReadOnly</a:t>
            </a:r>
            <a:r>
              <a:rPr lang="en-US" dirty="0">
                <a:latin typeface="Consolas" panose="020B0609020204030204" pitchFamily="49" charset="0"/>
                <a:cs typeface="Consolas" panose="020B0609020204030204" pitchFamily="49" charset="0"/>
              </a:rPr>
              <a:t> { get; }</a:t>
            </a:r>
          </a:p>
          <a:p>
            <a:r>
              <a:rPr lang="ru-RU"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int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Add (object value);</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void </a:t>
            </a:r>
            <a:r>
              <a:rPr lang="en-US" dirty="0">
                <a:latin typeface="Consolas" panose="020B0609020204030204" pitchFamily="49" charset="0"/>
                <a:cs typeface="Consolas" panose="020B0609020204030204" pitchFamily="49" charset="0"/>
              </a:rPr>
              <a:t>Clear();</a:t>
            </a:r>
          </a:p>
          <a:p>
            <a:r>
              <a:rPr lang="ru-RU"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bool</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Contains (object value);</a:t>
            </a:r>
          </a:p>
          <a:p>
            <a:r>
              <a:rPr lang="ru-RU"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int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IndexOf</a:t>
            </a:r>
            <a:r>
              <a:rPr lang="en-US" dirty="0">
                <a:latin typeface="Consolas" panose="020B0609020204030204" pitchFamily="49" charset="0"/>
                <a:cs typeface="Consolas" panose="020B0609020204030204" pitchFamily="49" charset="0"/>
              </a:rPr>
              <a:t> (object value);</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void </a:t>
            </a:r>
            <a:r>
              <a:rPr lang="en-US" dirty="0">
                <a:latin typeface="Consolas" panose="020B0609020204030204" pitchFamily="49" charset="0"/>
                <a:cs typeface="Consolas" panose="020B0609020204030204" pitchFamily="49" charset="0"/>
              </a:rPr>
              <a:t>Insert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index, object value);</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void </a:t>
            </a:r>
            <a:r>
              <a:rPr lang="en-US" dirty="0">
                <a:latin typeface="Consolas" panose="020B0609020204030204" pitchFamily="49" charset="0"/>
                <a:cs typeface="Consolas" panose="020B0609020204030204" pitchFamily="49" charset="0"/>
              </a:rPr>
              <a:t>Remove (object value);</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RemoveAt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index);</a:t>
            </a:r>
          </a:p>
          <a:p>
            <a:r>
              <a:rPr lang="en-US" dirty="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74345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Почему необходимы обобщения</a:t>
            </a:r>
            <a:endParaRPr lang="en-US" dirty="0"/>
          </a:p>
        </p:txBody>
      </p:sp>
      <p:pic>
        <p:nvPicPr>
          <p:cNvPr id="6" name="Picture 5"/>
          <p:cNvPicPr>
            <a:picLocks noChangeAspect="1"/>
          </p:cNvPicPr>
          <p:nvPr/>
        </p:nvPicPr>
        <p:blipFill>
          <a:blip r:embed="rId2"/>
          <a:stretch>
            <a:fillRect/>
          </a:stretch>
        </p:blipFill>
        <p:spPr>
          <a:xfrm>
            <a:off x="609600" y="838200"/>
            <a:ext cx="8915400" cy="5476461"/>
          </a:xfrm>
          <a:prstGeom prst="rect">
            <a:avLst/>
          </a:prstGeom>
        </p:spPr>
      </p:pic>
    </p:spTree>
    <p:extLst>
      <p:ext uri="{BB962C8B-B14F-4D97-AF65-F5344CB8AC3E}">
        <p14:creationId xmlns:p14="http://schemas.microsoft.com/office/powerpoint/2010/main" val="5093933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Интерфейсы </a:t>
            </a:r>
            <a:r>
              <a:rPr lang="en-US" dirty="0" err="1" smtClean="0"/>
              <a:t>IReadOnlyList</a:t>
            </a:r>
            <a:r>
              <a:rPr lang="en-US" dirty="0" smtClean="0"/>
              <a:t>&lt;T&gt;</a:t>
            </a:r>
            <a:r>
              <a:rPr lang="ru-RU" dirty="0" smtClean="0"/>
              <a:t> (</a:t>
            </a:r>
            <a:r>
              <a:rPr lang="en-US" dirty="0" smtClean="0"/>
              <a:t>Framework</a:t>
            </a:r>
            <a:r>
              <a:rPr lang="ru-RU" dirty="0" smtClean="0"/>
              <a:t> </a:t>
            </a:r>
            <a:r>
              <a:rPr lang="en-US" dirty="0" smtClean="0"/>
              <a:t>4.5</a:t>
            </a:r>
            <a:r>
              <a:rPr lang="ru-RU" dirty="0" smtClean="0"/>
              <a:t>)</a:t>
            </a:r>
            <a:endParaRPr lang="en-US" dirty="0"/>
          </a:p>
        </p:txBody>
      </p:sp>
      <p:sp>
        <p:nvSpPr>
          <p:cNvPr id="4" name="Блок-схема: документ 3"/>
          <p:cNvSpPr/>
          <p:nvPr/>
        </p:nvSpPr>
        <p:spPr bwMode="auto">
          <a:xfrm>
            <a:off x="335280" y="762000"/>
            <a:ext cx="8968740" cy="2438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a:latin typeface="Consolas" panose="020B0609020204030204" pitchFamily="49" charset="0"/>
                <a:cs typeface="Consolas" panose="020B0609020204030204" pitchFamily="49" charset="0"/>
              </a:rPr>
              <a:t>public interface </a:t>
            </a:r>
            <a:r>
              <a:rPr lang="en-US" dirty="0" err="1">
                <a:latin typeface="Consolas" panose="020B0609020204030204" pitchFamily="49" charset="0"/>
                <a:cs typeface="Consolas" panose="020B0609020204030204" pitchFamily="49" charset="0"/>
              </a:rPr>
              <a:t>IReadOnlyList</a:t>
            </a:r>
            <a:r>
              <a:rPr lang="en-US" dirty="0">
                <a:latin typeface="Consolas" panose="020B0609020204030204" pitchFamily="49" charset="0"/>
                <a:cs typeface="Consolas" panose="020B0609020204030204" pitchFamily="49" charset="0"/>
              </a:rPr>
              <a:t>&lt;out T&gt; : </a:t>
            </a:r>
            <a:r>
              <a:rPr lang="en-US" dirty="0" err="1">
                <a:latin typeface="Consolas" panose="020B0609020204030204" pitchFamily="49" charset="0"/>
                <a:cs typeface="Consolas" panose="020B0609020204030204" pitchFamily="49" charset="0"/>
              </a:rPr>
              <a:t>IEnumerable</a:t>
            </a:r>
            <a:r>
              <a:rPr lang="en-US" dirty="0">
                <a:latin typeface="Consolas" panose="020B0609020204030204" pitchFamily="49" charset="0"/>
                <a:cs typeface="Consolas" panose="020B0609020204030204" pitchFamily="49" charset="0"/>
              </a:rPr>
              <a:t>&lt;T&gt;, </a:t>
            </a:r>
            <a:r>
              <a:rPr lang="en-US" dirty="0" err="1">
                <a:latin typeface="Consolas" panose="020B0609020204030204" pitchFamily="49" charset="0"/>
                <a:cs typeface="Consolas" panose="020B0609020204030204" pitchFamily="49" charset="0"/>
              </a:rPr>
              <a:t>IEnumerable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ru-RU"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int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Count { get; }</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T </a:t>
            </a:r>
            <a:r>
              <a:rPr lang="en-US" dirty="0">
                <a:latin typeface="Consolas" panose="020B0609020204030204" pitchFamily="49" charset="0"/>
                <a:cs typeface="Consolas" panose="020B0609020204030204" pitchFamily="49" charset="0"/>
              </a:rPr>
              <a:t>this[</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index] { get; }</a:t>
            </a:r>
          </a:p>
          <a:p>
            <a:r>
              <a:rPr lang="en-US" dirty="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442027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Списки, очереди, стеки, наборы</a:t>
            </a:r>
            <a:endParaRPr lang="en-US" dirty="0"/>
          </a:p>
        </p:txBody>
      </p:sp>
      <p:sp>
        <p:nvSpPr>
          <p:cNvPr id="3" name="Объект 2"/>
          <p:cNvSpPr>
            <a:spLocks noGrp="1"/>
          </p:cNvSpPr>
          <p:nvPr>
            <p:ph sz="quarter" idx="10"/>
          </p:nvPr>
        </p:nvSpPr>
        <p:spPr/>
        <p:txBody>
          <a:bodyPr/>
          <a:lstStyle/>
          <a:p>
            <a:endParaRPr lang="en-US"/>
          </a:p>
        </p:txBody>
      </p:sp>
    </p:spTree>
    <p:extLst>
      <p:ext uri="{BB962C8B-B14F-4D97-AF65-F5344CB8AC3E}">
        <p14:creationId xmlns:p14="http://schemas.microsoft.com/office/powerpoint/2010/main" val="2083768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List&lt;T&gt; </a:t>
            </a:r>
            <a:r>
              <a:rPr lang="ru-RU" dirty="0" smtClean="0"/>
              <a:t>и </a:t>
            </a:r>
            <a:r>
              <a:rPr lang="en-US" dirty="0" err="1" smtClean="0"/>
              <a:t>ArrayList</a:t>
            </a:r>
            <a:endParaRPr lang="ru-RU" dirty="0"/>
          </a:p>
        </p:txBody>
      </p:sp>
      <p:sp>
        <p:nvSpPr>
          <p:cNvPr id="4" name="Rounded Rectangle 3"/>
          <p:cNvSpPr/>
          <p:nvPr/>
        </p:nvSpPr>
        <p:spPr bwMode="auto">
          <a:xfrm>
            <a:off x="335280" y="762000"/>
            <a:ext cx="9471660" cy="1524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355600" indent="-355600" algn="just">
              <a:spcAft>
                <a:spcPts val="1000"/>
              </a:spcAft>
              <a:buFont typeface="Wingdings" pitchFamily="2" charset="2"/>
              <a:buChar char="§"/>
            </a:pPr>
            <a:r>
              <a:rPr lang="ru-RU" smtClean="0"/>
              <a:t>Неупорядоченная коллекция похожая на массив</a:t>
            </a:r>
          </a:p>
          <a:p>
            <a:pPr marL="355600" indent="-355600" algn="just">
              <a:spcAft>
                <a:spcPts val="1000"/>
              </a:spcAft>
              <a:buFont typeface="Wingdings" pitchFamily="2" charset="2"/>
              <a:buChar char="§"/>
            </a:pPr>
            <a:r>
              <a:rPr lang="ru-RU" smtClean="0"/>
              <a:t>Можно добавлять и извлекать элементы с использованием  индексирования</a:t>
            </a:r>
          </a:p>
          <a:p>
            <a:pPr marL="355600" indent="-355600" algn="just">
              <a:spcAft>
                <a:spcPts val="1000"/>
              </a:spcAft>
              <a:buFont typeface="Wingdings" pitchFamily="2" charset="2"/>
              <a:buChar char="§"/>
            </a:pPr>
            <a:r>
              <a:rPr lang="ru-RU" smtClean="0"/>
              <a:t>Динамически увеличивается в размерах по мере добавления значений в коллекцию, но автоматически не сжимается при удалении элементов из нее</a:t>
            </a:r>
          </a:p>
        </p:txBody>
      </p:sp>
      <p:sp>
        <p:nvSpPr>
          <p:cNvPr id="3" name="Блок-схема: документ 2"/>
          <p:cNvSpPr/>
          <p:nvPr/>
        </p:nvSpPr>
        <p:spPr bwMode="auto">
          <a:xfrm>
            <a:off x="335280" y="2514600"/>
            <a:ext cx="9471660" cy="3886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fr-FR" dirty="0">
                <a:latin typeface="Consolas" panose="020B0609020204030204" pitchFamily="49" charset="0"/>
                <a:cs typeface="Consolas" panose="020B0609020204030204" pitchFamily="49" charset="0"/>
              </a:rPr>
              <a:t>public class List&lt;T&gt; : IList&lt;T&gt;, IReadOnlyList&lt;T&gt;</a:t>
            </a:r>
          </a:p>
          <a:p>
            <a:r>
              <a:rPr lang="en-US" dirty="0">
                <a:latin typeface="Consolas" panose="020B0609020204030204" pitchFamily="49" charset="0"/>
                <a:cs typeface="Consolas" panose="020B0609020204030204" pitchFamily="49" charset="0"/>
              </a:rPr>
              <a:t>{</a:t>
            </a:r>
          </a:p>
          <a:p>
            <a:pPr lvl="1"/>
            <a:r>
              <a:rPr lang="en-US" dirty="0">
                <a:latin typeface="Consolas" panose="020B0609020204030204" pitchFamily="49" charset="0"/>
                <a:cs typeface="Consolas" panose="020B0609020204030204" pitchFamily="49" charset="0"/>
              </a:rPr>
              <a:t>public List ();</a:t>
            </a:r>
          </a:p>
          <a:p>
            <a:pPr lvl="1"/>
            <a:r>
              <a:rPr lang="en-US" dirty="0">
                <a:latin typeface="Consolas" panose="020B0609020204030204" pitchFamily="49" charset="0"/>
                <a:cs typeface="Consolas" panose="020B0609020204030204" pitchFamily="49" charset="0"/>
              </a:rPr>
              <a:t>public List (</a:t>
            </a:r>
            <a:r>
              <a:rPr lang="en-US" dirty="0" err="1">
                <a:latin typeface="Consolas" panose="020B0609020204030204" pitchFamily="49" charset="0"/>
                <a:cs typeface="Consolas" panose="020B0609020204030204" pitchFamily="49" charset="0"/>
              </a:rPr>
              <a:t>IEnumerable</a:t>
            </a:r>
            <a:r>
              <a:rPr lang="en-US" dirty="0">
                <a:latin typeface="Consolas" panose="020B0609020204030204" pitchFamily="49" charset="0"/>
                <a:cs typeface="Consolas" panose="020B0609020204030204" pitchFamily="49" charset="0"/>
              </a:rPr>
              <a:t>&lt;T&gt; collection</a:t>
            </a:r>
            <a:r>
              <a:rPr lang="en-US" dirty="0" smtClean="0">
                <a:latin typeface="Consolas" panose="020B0609020204030204" pitchFamily="49" charset="0"/>
                <a:cs typeface="Consolas" panose="020B0609020204030204" pitchFamily="49" charset="0"/>
              </a:rPr>
              <a:t>);</a:t>
            </a:r>
            <a:endParaRPr lang="ru-RU" dirty="0" smtClean="0">
              <a:latin typeface="Consolas" panose="020B0609020204030204" pitchFamily="49" charset="0"/>
              <a:cs typeface="Consolas" panose="020B0609020204030204" pitchFamily="49" charset="0"/>
            </a:endParaRPr>
          </a:p>
          <a:p>
            <a:pPr lvl="1"/>
            <a:r>
              <a:rPr lang="en-US" dirty="0">
                <a:latin typeface="Consolas" panose="020B0609020204030204" pitchFamily="49" charset="0"/>
                <a:cs typeface="Consolas" panose="020B0609020204030204" pitchFamily="49" charset="0"/>
              </a:rPr>
              <a:t>public List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capacity);</a:t>
            </a:r>
          </a:p>
          <a:p>
            <a:pPr lvl="1"/>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Add+Insert</a:t>
            </a:r>
            <a:endParaRPr lang="en-US" b="1" dirty="0">
              <a:latin typeface="Consolas" panose="020B0609020204030204" pitchFamily="49" charset="0"/>
              <a:cs typeface="Consolas" panose="020B0609020204030204" pitchFamily="49" charset="0"/>
            </a:endParaRPr>
          </a:p>
          <a:p>
            <a:pPr lvl="1"/>
            <a:r>
              <a:rPr lang="en-US" dirty="0">
                <a:latin typeface="Consolas" panose="020B0609020204030204" pitchFamily="49" charset="0"/>
                <a:cs typeface="Consolas" panose="020B0609020204030204" pitchFamily="49" charset="0"/>
              </a:rPr>
              <a:t>public void Add (T item);</a:t>
            </a:r>
          </a:p>
          <a:p>
            <a:pPr lvl="1"/>
            <a:r>
              <a:rPr lang="en-US" dirty="0">
                <a:latin typeface="Consolas" panose="020B0609020204030204" pitchFamily="49" charset="0"/>
                <a:cs typeface="Consolas" panose="020B0609020204030204" pitchFamily="49" charset="0"/>
              </a:rPr>
              <a:t>public void </a:t>
            </a:r>
            <a:r>
              <a:rPr lang="en-US" dirty="0" err="1">
                <a:latin typeface="Consolas" panose="020B0609020204030204" pitchFamily="49" charset="0"/>
                <a:cs typeface="Consolas" panose="020B0609020204030204" pitchFamily="49" charset="0"/>
              </a:rPr>
              <a:t>AddRange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IEnumerable</a:t>
            </a:r>
            <a:r>
              <a:rPr lang="en-US" dirty="0">
                <a:latin typeface="Consolas" panose="020B0609020204030204" pitchFamily="49" charset="0"/>
                <a:cs typeface="Consolas" panose="020B0609020204030204" pitchFamily="49" charset="0"/>
              </a:rPr>
              <a:t>&lt;T&gt; collection);</a:t>
            </a:r>
          </a:p>
          <a:p>
            <a:pPr lvl="1"/>
            <a:r>
              <a:rPr lang="en-US" dirty="0">
                <a:latin typeface="Consolas" panose="020B0609020204030204" pitchFamily="49" charset="0"/>
                <a:cs typeface="Consolas" panose="020B0609020204030204" pitchFamily="49" charset="0"/>
              </a:rPr>
              <a:t>public void Insert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index, T item);</a:t>
            </a:r>
          </a:p>
          <a:p>
            <a:pPr lvl="1"/>
            <a:r>
              <a:rPr lang="fr-FR" dirty="0">
                <a:latin typeface="Consolas" panose="020B0609020204030204" pitchFamily="49" charset="0"/>
                <a:cs typeface="Consolas" panose="020B0609020204030204" pitchFamily="49" charset="0"/>
              </a:rPr>
              <a:t>public void InsertRange (int index, IEnumerable&lt;T&gt; collection);</a:t>
            </a:r>
            <a:endParaRPr lang="en-US" dirty="0" smtClean="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List&lt;T&gt; </a:t>
            </a:r>
            <a:r>
              <a:rPr lang="ru-RU" dirty="0" smtClean="0"/>
              <a:t>и </a:t>
            </a:r>
            <a:r>
              <a:rPr lang="en-US" dirty="0" err="1" smtClean="0"/>
              <a:t>ArrayList</a:t>
            </a:r>
            <a:endParaRPr lang="ru-RU" dirty="0"/>
          </a:p>
        </p:txBody>
      </p:sp>
      <p:sp>
        <p:nvSpPr>
          <p:cNvPr id="3" name="Блок-схема: документ 2"/>
          <p:cNvSpPr/>
          <p:nvPr/>
        </p:nvSpPr>
        <p:spPr bwMode="auto">
          <a:xfrm>
            <a:off x="335280" y="762000"/>
            <a:ext cx="9471660" cy="5867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dirty="0" smtClean="0">
              <a:latin typeface="Consolas" panose="020B0609020204030204" pitchFamily="49" charset="0"/>
              <a:cs typeface="Consolas" panose="020B0609020204030204" pitchFamily="49" charset="0"/>
            </a:endParaRPr>
          </a:p>
          <a:p>
            <a:endParaRPr lang="ru-RU" dirty="0">
              <a:latin typeface="Consolas" panose="020B0609020204030204" pitchFamily="49" charset="0"/>
              <a:cs typeface="Consolas" panose="020B0609020204030204" pitchFamily="49" charset="0"/>
            </a:endParaRPr>
          </a:p>
          <a:p>
            <a:r>
              <a:rPr lang="fr-FR" b="1" dirty="0" smtClean="0">
                <a:latin typeface="Consolas" panose="020B0609020204030204" pitchFamily="49" charset="0"/>
                <a:cs typeface="Consolas" panose="020B0609020204030204" pitchFamily="49" charset="0"/>
              </a:rPr>
              <a:t>// </a:t>
            </a:r>
            <a:r>
              <a:rPr lang="fr-FR" b="1" dirty="0">
                <a:latin typeface="Consolas" panose="020B0609020204030204" pitchFamily="49" charset="0"/>
                <a:cs typeface="Consolas" panose="020B0609020204030204" pitchFamily="49" charset="0"/>
              </a:rPr>
              <a:t>Remove</a:t>
            </a:r>
          </a:p>
          <a:p>
            <a:r>
              <a:rPr lang="fr-FR" dirty="0">
                <a:latin typeface="Consolas" panose="020B0609020204030204" pitchFamily="49" charset="0"/>
                <a:cs typeface="Consolas" panose="020B0609020204030204" pitchFamily="49" charset="0"/>
              </a:rPr>
              <a:t>public bool Remove (T item);</a:t>
            </a:r>
          </a:p>
          <a:p>
            <a:r>
              <a:rPr lang="fr-FR" dirty="0">
                <a:latin typeface="Consolas" panose="020B0609020204030204" pitchFamily="49" charset="0"/>
                <a:cs typeface="Consolas" panose="020B0609020204030204" pitchFamily="49" charset="0"/>
              </a:rPr>
              <a:t>public void RemoveAt (int index);</a:t>
            </a:r>
          </a:p>
          <a:p>
            <a:r>
              <a:rPr lang="fr-FR" dirty="0">
                <a:latin typeface="Consolas" panose="020B0609020204030204" pitchFamily="49" charset="0"/>
                <a:cs typeface="Consolas" panose="020B0609020204030204" pitchFamily="49" charset="0"/>
              </a:rPr>
              <a:t>public void RemoveRange (int index, int count);</a:t>
            </a:r>
          </a:p>
          <a:p>
            <a:r>
              <a:rPr lang="fr-FR" dirty="0">
                <a:latin typeface="Consolas" panose="020B0609020204030204" pitchFamily="49" charset="0"/>
                <a:cs typeface="Consolas" panose="020B0609020204030204" pitchFamily="49" charset="0"/>
              </a:rPr>
              <a:t>public int RemoveAll (Predicate&lt;T&gt; match);</a:t>
            </a:r>
          </a:p>
          <a:p>
            <a:r>
              <a:rPr lang="fr-FR" b="1" dirty="0">
                <a:latin typeface="Consolas" panose="020B0609020204030204" pitchFamily="49" charset="0"/>
                <a:cs typeface="Consolas" panose="020B0609020204030204" pitchFamily="49" charset="0"/>
              </a:rPr>
              <a:t>// Indexing</a:t>
            </a:r>
          </a:p>
          <a:p>
            <a:r>
              <a:rPr lang="fr-FR" dirty="0">
                <a:latin typeface="Consolas" panose="020B0609020204030204" pitchFamily="49" charset="0"/>
                <a:cs typeface="Consolas" panose="020B0609020204030204" pitchFamily="49" charset="0"/>
              </a:rPr>
              <a:t>public T this [int index] { get; set; }</a:t>
            </a:r>
          </a:p>
          <a:p>
            <a:r>
              <a:rPr lang="fr-FR" dirty="0">
                <a:latin typeface="Consolas" panose="020B0609020204030204" pitchFamily="49" charset="0"/>
                <a:cs typeface="Consolas" panose="020B0609020204030204" pitchFamily="49" charset="0"/>
              </a:rPr>
              <a:t>public List&lt;T&gt; GetRange (int index, int count);</a:t>
            </a:r>
          </a:p>
          <a:p>
            <a:r>
              <a:rPr lang="fr-FR" dirty="0">
                <a:latin typeface="Consolas" panose="020B0609020204030204" pitchFamily="49" charset="0"/>
                <a:cs typeface="Consolas" panose="020B0609020204030204" pitchFamily="49" charset="0"/>
              </a:rPr>
              <a:t>public Enumerator&lt;T&gt; GetEnumerator();</a:t>
            </a:r>
          </a:p>
          <a:p>
            <a:r>
              <a:rPr lang="fr-FR" b="1" dirty="0">
                <a:latin typeface="Consolas" panose="020B0609020204030204" pitchFamily="49" charset="0"/>
                <a:cs typeface="Consolas" panose="020B0609020204030204" pitchFamily="49" charset="0"/>
              </a:rPr>
              <a:t>// Exporting, copying and converting:</a:t>
            </a:r>
          </a:p>
          <a:p>
            <a:r>
              <a:rPr lang="fr-FR" dirty="0">
                <a:latin typeface="Consolas" panose="020B0609020204030204" pitchFamily="49" charset="0"/>
                <a:cs typeface="Consolas" panose="020B0609020204030204" pitchFamily="49" charset="0"/>
              </a:rPr>
              <a:t>public T[] ToArray();</a:t>
            </a:r>
          </a:p>
          <a:p>
            <a:r>
              <a:rPr lang="fr-FR" dirty="0">
                <a:latin typeface="Consolas" panose="020B0609020204030204" pitchFamily="49" charset="0"/>
                <a:cs typeface="Consolas" panose="020B0609020204030204" pitchFamily="49" charset="0"/>
              </a:rPr>
              <a:t>public void CopyTo (T[] array);</a:t>
            </a:r>
          </a:p>
          <a:p>
            <a:r>
              <a:rPr lang="fr-FR" dirty="0">
                <a:latin typeface="Consolas" panose="020B0609020204030204" pitchFamily="49" charset="0"/>
                <a:cs typeface="Consolas" panose="020B0609020204030204" pitchFamily="49" charset="0"/>
              </a:rPr>
              <a:t>public void CopyTo (T[] array, int arrayIndex);</a:t>
            </a:r>
          </a:p>
          <a:p>
            <a:r>
              <a:rPr lang="fr-FR" dirty="0">
                <a:latin typeface="Consolas" panose="020B0609020204030204" pitchFamily="49" charset="0"/>
                <a:cs typeface="Consolas" panose="020B0609020204030204" pitchFamily="49" charset="0"/>
              </a:rPr>
              <a:t>public void CopyTo (int index, T[] array, int arrayIndex, int count);</a:t>
            </a:r>
          </a:p>
          <a:p>
            <a:r>
              <a:rPr lang="fr-FR" dirty="0">
                <a:latin typeface="Consolas" panose="020B0609020204030204" pitchFamily="49" charset="0"/>
                <a:cs typeface="Consolas" panose="020B0609020204030204" pitchFamily="49" charset="0"/>
              </a:rPr>
              <a:t>public ReadOnlyCollection&lt;T&gt; AsReadOnly();</a:t>
            </a:r>
          </a:p>
          <a:p>
            <a:r>
              <a:rPr lang="fr-FR" dirty="0">
                <a:latin typeface="Consolas" panose="020B0609020204030204" pitchFamily="49" charset="0"/>
                <a:cs typeface="Consolas" panose="020B0609020204030204" pitchFamily="49" charset="0"/>
              </a:rPr>
              <a:t>public List&lt;TOutput&gt; ConvertAll&lt;TOutput&gt; (Converter &lt;T,TOutput&gt;</a:t>
            </a:r>
          </a:p>
          <a:p>
            <a:r>
              <a:rPr lang="fr-FR" dirty="0">
                <a:latin typeface="Consolas" panose="020B0609020204030204" pitchFamily="49" charset="0"/>
                <a:cs typeface="Consolas" panose="020B0609020204030204" pitchFamily="49" charset="0"/>
              </a:rPr>
              <a:t>converter</a:t>
            </a:r>
            <a:r>
              <a:rPr lang="fr-FR" dirty="0" smtClean="0">
                <a:latin typeface="Consolas" panose="020B0609020204030204" pitchFamily="49" charset="0"/>
                <a:cs typeface="Consolas" panose="020B0609020204030204" pitchFamily="49" charset="0"/>
              </a:rPr>
              <a:t>);</a:t>
            </a:r>
            <a:endParaRPr lang="fr-FR"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839271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List&lt;T&gt; </a:t>
            </a:r>
            <a:r>
              <a:rPr lang="ru-RU" dirty="0" smtClean="0"/>
              <a:t>и </a:t>
            </a:r>
            <a:r>
              <a:rPr lang="en-US" dirty="0" err="1" smtClean="0"/>
              <a:t>ArrayList</a:t>
            </a:r>
            <a:endParaRPr lang="ru-RU" dirty="0"/>
          </a:p>
        </p:txBody>
      </p:sp>
      <p:sp>
        <p:nvSpPr>
          <p:cNvPr id="3" name="Блок-схема: документ 2"/>
          <p:cNvSpPr/>
          <p:nvPr/>
        </p:nvSpPr>
        <p:spPr bwMode="auto">
          <a:xfrm>
            <a:off x="335280" y="762000"/>
            <a:ext cx="9471660" cy="2590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fr-FR" b="1" dirty="0" smtClean="0">
                <a:latin typeface="Consolas" panose="020B0609020204030204" pitchFamily="49" charset="0"/>
                <a:cs typeface="Consolas" panose="020B0609020204030204" pitchFamily="49" charset="0"/>
              </a:rPr>
              <a:t>// </a:t>
            </a:r>
            <a:r>
              <a:rPr lang="fr-FR" b="1" dirty="0">
                <a:latin typeface="Consolas" panose="020B0609020204030204" pitchFamily="49" charset="0"/>
                <a:cs typeface="Consolas" panose="020B0609020204030204" pitchFamily="49" charset="0"/>
              </a:rPr>
              <a:t>Other:</a:t>
            </a:r>
          </a:p>
          <a:p>
            <a:r>
              <a:rPr lang="fr-FR" dirty="0">
                <a:latin typeface="Consolas" panose="020B0609020204030204" pitchFamily="49" charset="0"/>
                <a:cs typeface="Consolas" panose="020B0609020204030204" pitchFamily="49" charset="0"/>
              </a:rPr>
              <a:t>public void Reverse(); // Reverses order of elements in list.</a:t>
            </a:r>
          </a:p>
          <a:p>
            <a:r>
              <a:rPr lang="fr-FR" dirty="0">
                <a:latin typeface="Consolas" panose="020B0609020204030204" pitchFamily="49" charset="0"/>
                <a:cs typeface="Consolas" panose="020B0609020204030204" pitchFamily="49" charset="0"/>
              </a:rPr>
              <a:t>public int Capacity { get;set; } // Forces expansion of internal array.</a:t>
            </a:r>
          </a:p>
          <a:p>
            <a:r>
              <a:rPr lang="fr-FR" dirty="0">
                <a:latin typeface="Consolas" panose="020B0609020204030204" pitchFamily="49" charset="0"/>
                <a:cs typeface="Consolas" panose="020B0609020204030204" pitchFamily="49" charset="0"/>
              </a:rPr>
              <a:t>public void TrimExcess(); // Trims internal array back to size.</a:t>
            </a:r>
          </a:p>
          <a:p>
            <a:r>
              <a:rPr lang="fr-FR" dirty="0">
                <a:latin typeface="Consolas" panose="020B0609020204030204" pitchFamily="49" charset="0"/>
                <a:cs typeface="Consolas" panose="020B0609020204030204" pitchFamily="49" charset="0"/>
              </a:rPr>
              <a:t>public void Clear(); // Removes all elements, so Count=0.</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746500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LinkedList</a:t>
            </a:r>
            <a:r>
              <a:rPr lang="en-US" dirty="0" smtClean="0"/>
              <a:t>&lt;T</a:t>
            </a:r>
            <a:r>
              <a:rPr lang="en-US" dirty="0"/>
              <a:t>&gt;</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1376366"/>
            <a:ext cx="8277225" cy="4105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15131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Queue&lt;T&gt; </a:t>
            </a:r>
            <a:r>
              <a:rPr lang="ru-RU" dirty="0" smtClean="0"/>
              <a:t>и </a:t>
            </a:r>
            <a:r>
              <a:rPr lang="en-US" dirty="0" smtClean="0"/>
              <a:t>Queue</a:t>
            </a:r>
            <a:endParaRPr lang="ru-RU" dirty="0"/>
          </a:p>
        </p:txBody>
      </p:sp>
      <p:sp>
        <p:nvSpPr>
          <p:cNvPr id="4" name="Rounded Rectangle 3"/>
          <p:cNvSpPr/>
          <p:nvPr/>
        </p:nvSpPr>
        <p:spPr bwMode="auto">
          <a:xfrm>
            <a:off x="320268" y="685800"/>
            <a:ext cx="9471660" cy="1219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355600" indent="-355600" algn="just">
              <a:spcAft>
                <a:spcPts val="0"/>
              </a:spcAft>
              <a:buFont typeface="Wingdings" pitchFamily="2" charset="2"/>
              <a:buChar char="§"/>
            </a:pPr>
            <a:r>
              <a:rPr lang="ru-RU" dirty="0" smtClean="0"/>
              <a:t>FIFO структура данных</a:t>
            </a:r>
          </a:p>
          <a:p>
            <a:pPr marL="355600" indent="-355600" algn="just">
              <a:spcAft>
                <a:spcPts val="0"/>
              </a:spcAft>
              <a:buFont typeface="Wingdings" pitchFamily="2" charset="2"/>
              <a:buChar char="§"/>
            </a:pPr>
            <a:r>
              <a:rPr lang="ru-RU" dirty="0" smtClean="0"/>
              <a:t>Обеспечивает методы Enqueue и Dequeue вместо методов Add и Remove</a:t>
            </a:r>
          </a:p>
          <a:p>
            <a:pPr marL="355600" indent="-355600" algn="just">
              <a:spcAft>
                <a:spcPts val="0"/>
              </a:spcAft>
              <a:buFont typeface="Wingdings" pitchFamily="2" charset="2"/>
              <a:buChar char="§"/>
            </a:pPr>
            <a:r>
              <a:rPr lang="ru-RU" dirty="0" smtClean="0"/>
              <a:t>Растет автоматически при добавлении объектов в коллекцию, но автоматически не сжимается при удалении элементов из нее</a:t>
            </a:r>
          </a:p>
        </p:txBody>
      </p:sp>
      <p:sp>
        <p:nvSpPr>
          <p:cNvPr id="3" name="Блок-схема: документ 2"/>
          <p:cNvSpPr/>
          <p:nvPr/>
        </p:nvSpPr>
        <p:spPr bwMode="auto">
          <a:xfrm>
            <a:off x="320268" y="1905000"/>
            <a:ext cx="9471660" cy="4648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anose="020B0609020204030204" pitchFamily="49" charset="0"/>
              <a:cs typeface="Consolas" panose="020B0609020204030204" pitchFamily="49" charset="0"/>
            </a:endParaRPr>
          </a:p>
          <a:p>
            <a:endParaRPr lang="ru-RU" sz="1600" dirty="0">
              <a:latin typeface="Consolas" panose="020B0609020204030204" pitchFamily="49" charset="0"/>
              <a:cs typeface="Consolas" panose="020B0609020204030204" pitchFamily="49" charset="0"/>
            </a:endParaRPr>
          </a:p>
          <a:p>
            <a:r>
              <a:rPr lang="fr-FR" sz="1600" dirty="0" smtClean="0">
                <a:latin typeface="Consolas" panose="020B0609020204030204" pitchFamily="49" charset="0"/>
                <a:cs typeface="Consolas" panose="020B0609020204030204" pitchFamily="49" charset="0"/>
              </a:rPr>
              <a:t>public </a:t>
            </a:r>
            <a:r>
              <a:rPr lang="fr-FR" sz="1600" dirty="0">
                <a:latin typeface="Consolas" panose="020B0609020204030204" pitchFamily="49" charset="0"/>
                <a:cs typeface="Consolas" panose="020B0609020204030204" pitchFamily="49" charset="0"/>
              </a:rPr>
              <a:t>class Queue&lt;T&gt; : IEnumerable&lt;T&gt;, ICollection, IEnumerable</a:t>
            </a:r>
          </a:p>
          <a:p>
            <a:r>
              <a:rPr lang="en-US" sz="1600" dirty="0">
                <a:latin typeface="Consolas" panose="020B0609020204030204" pitchFamily="49" charset="0"/>
                <a:cs typeface="Consolas" panose="020B0609020204030204" pitchFamily="49" charset="0"/>
              </a:rPr>
              <a:t>{</a:t>
            </a:r>
          </a:p>
          <a:p>
            <a:pPr lvl="1"/>
            <a:r>
              <a:rPr lang="en-US" sz="1600" dirty="0">
                <a:latin typeface="Consolas" panose="020B0609020204030204" pitchFamily="49" charset="0"/>
                <a:cs typeface="Consolas" panose="020B0609020204030204" pitchFamily="49" charset="0"/>
              </a:rPr>
              <a:t>public Queue();</a:t>
            </a:r>
          </a:p>
          <a:p>
            <a:pPr lvl="1"/>
            <a:r>
              <a:rPr lang="fr-FR" sz="1600" dirty="0">
                <a:latin typeface="Consolas" panose="020B0609020204030204" pitchFamily="49" charset="0"/>
                <a:cs typeface="Consolas" panose="020B0609020204030204" pitchFamily="49" charset="0"/>
              </a:rPr>
              <a:t>public Queue (IEnumerable&lt;T&gt; collection); // Copies existing elements</a:t>
            </a:r>
          </a:p>
          <a:p>
            <a:pPr lvl="1"/>
            <a:r>
              <a:rPr lang="en-US" sz="1600" dirty="0">
                <a:latin typeface="Consolas" panose="020B0609020204030204" pitchFamily="49" charset="0"/>
                <a:cs typeface="Consolas" panose="020B0609020204030204" pitchFamily="49" charset="0"/>
              </a:rPr>
              <a:t>public Queue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capacity); // To lessen auto-resizing</a:t>
            </a:r>
          </a:p>
          <a:p>
            <a:pPr lvl="1"/>
            <a:r>
              <a:rPr lang="en-US" sz="1600" dirty="0">
                <a:latin typeface="Consolas" panose="020B0609020204030204" pitchFamily="49" charset="0"/>
                <a:cs typeface="Consolas" panose="020B0609020204030204" pitchFamily="49" charset="0"/>
              </a:rPr>
              <a:t>public void Clear();</a:t>
            </a:r>
          </a:p>
          <a:p>
            <a:pPr lvl="1"/>
            <a:r>
              <a:rPr lang="en-US" sz="1600" dirty="0">
                <a:latin typeface="Consolas" panose="020B0609020204030204" pitchFamily="49" charset="0"/>
                <a:cs typeface="Consolas" panose="020B0609020204030204" pitchFamily="49" charset="0"/>
              </a:rPr>
              <a:t>public </a:t>
            </a:r>
            <a:r>
              <a:rPr lang="en-US" sz="1600" dirty="0" err="1">
                <a:latin typeface="Consolas" panose="020B0609020204030204" pitchFamily="49" charset="0"/>
                <a:cs typeface="Consolas" panose="020B0609020204030204" pitchFamily="49" charset="0"/>
              </a:rPr>
              <a:t>bool</a:t>
            </a:r>
            <a:r>
              <a:rPr lang="en-US" sz="1600" dirty="0">
                <a:latin typeface="Consolas" panose="020B0609020204030204" pitchFamily="49" charset="0"/>
                <a:cs typeface="Consolas" panose="020B0609020204030204" pitchFamily="49" charset="0"/>
              </a:rPr>
              <a:t> Contains (T item);</a:t>
            </a:r>
          </a:p>
          <a:p>
            <a:pPr lvl="1"/>
            <a:r>
              <a:rPr lang="en-US" sz="1600" dirty="0">
                <a:latin typeface="Consolas" panose="020B0609020204030204" pitchFamily="49" charset="0"/>
                <a:cs typeface="Consolas" panose="020B0609020204030204" pitchFamily="49" charset="0"/>
              </a:rPr>
              <a:t>public void </a:t>
            </a:r>
            <a:r>
              <a:rPr lang="en-US" sz="1600" dirty="0" err="1">
                <a:latin typeface="Consolas" panose="020B0609020204030204" pitchFamily="49" charset="0"/>
                <a:cs typeface="Consolas" panose="020B0609020204030204" pitchFamily="49" charset="0"/>
              </a:rPr>
              <a:t>CopyTo</a:t>
            </a:r>
            <a:r>
              <a:rPr lang="en-US" sz="1600" dirty="0">
                <a:latin typeface="Consolas" panose="020B0609020204030204" pitchFamily="49" charset="0"/>
                <a:cs typeface="Consolas" panose="020B0609020204030204" pitchFamily="49" charset="0"/>
              </a:rPr>
              <a:t> (T[] array,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arrayIndex</a:t>
            </a:r>
            <a:r>
              <a:rPr lang="en-US" sz="1600" dirty="0">
                <a:latin typeface="Consolas" panose="020B0609020204030204" pitchFamily="49" charset="0"/>
                <a:cs typeface="Consolas" panose="020B0609020204030204" pitchFamily="49" charset="0"/>
              </a:rPr>
              <a:t>);</a:t>
            </a:r>
          </a:p>
          <a:p>
            <a:pPr lvl="1"/>
            <a:r>
              <a:rPr lang="en-US" sz="1600" dirty="0">
                <a:latin typeface="Consolas" panose="020B0609020204030204" pitchFamily="49" charset="0"/>
                <a:cs typeface="Consolas" panose="020B0609020204030204" pitchFamily="49" charset="0"/>
              </a:rPr>
              <a:t>public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Count { get; }</a:t>
            </a:r>
          </a:p>
          <a:p>
            <a:pPr lvl="1"/>
            <a:r>
              <a:rPr lang="en-US" sz="1600" dirty="0">
                <a:latin typeface="Consolas" panose="020B0609020204030204" pitchFamily="49" charset="0"/>
                <a:cs typeface="Consolas" panose="020B0609020204030204" pitchFamily="49" charset="0"/>
              </a:rPr>
              <a:t>public T </a:t>
            </a:r>
            <a:r>
              <a:rPr lang="en-US" sz="1600" dirty="0" err="1">
                <a:latin typeface="Consolas" panose="020B0609020204030204" pitchFamily="49" charset="0"/>
                <a:cs typeface="Consolas" panose="020B0609020204030204" pitchFamily="49" charset="0"/>
              </a:rPr>
              <a:t>Dequeue</a:t>
            </a:r>
            <a:r>
              <a:rPr lang="en-US" sz="1600" dirty="0">
                <a:latin typeface="Consolas" panose="020B0609020204030204" pitchFamily="49" charset="0"/>
                <a:cs typeface="Consolas" panose="020B0609020204030204" pitchFamily="49" charset="0"/>
              </a:rPr>
              <a:t>();</a:t>
            </a:r>
          </a:p>
          <a:p>
            <a:pPr lvl="1"/>
            <a:r>
              <a:rPr lang="fr-FR" sz="1600" dirty="0">
                <a:latin typeface="Consolas" panose="020B0609020204030204" pitchFamily="49" charset="0"/>
                <a:cs typeface="Consolas" panose="020B0609020204030204" pitchFamily="49" charset="0"/>
              </a:rPr>
              <a:t>public void Enqueue (T item);</a:t>
            </a:r>
          </a:p>
          <a:p>
            <a:pPr lvl="1"/>
            <a:r>
              <a:rPr lang="en-US" sz="1600" dirty="0">
                <a:latin typeface="Consolas" panose="020B0609020204030204" pitchFamily="49" charset="0"/>
                <a:cs typeface="Consolas" panose="020B0609020204030204" pitchFamily="49" charset="0"/>
              </a:rPr>
              <a:t>public Enumerator&lt;T&gt; </a:t>
            </a:r>
            <a:r>
              <a:rPr lang="en-US" sz="1600" dirty="0" err="1">
                <a:latin typeface="Consolas" panose="020B0609020204030204" pitchFamily="49" charset="0"/>
                <a:cs typeface="Consolas" panose="020B0609020204030204" pitchFamily="49" charset="0"/>
              </a:rPr>
              <a:t>GetEnumerator</a:t>
            </a:r>
            <a:r>
              <a:rPr lang="en-US" sz="1600" dirty="0">
                <a:latin typeface="Consolas" panose="020B0609020204030204" pitchFamily="49" charset="0"/>
                <a:cs typeface="Consolas" panose="020B0609020204030204" pitchFamily="49" charset="0"/>
              </a:rPr>
              <a:t>(); // To support </a:t>
            </a:r>
            <a:r>
              <a:rPr lang="en-US" sz="1600" dirty="0" err="1">
                <a:latin typeface="Consolas" panose="020B0609020204030204" pitchFamily="49" charset="0"/>
                <a:cs typeface="Consolas" panose="020B0609020204030204" pitchFamily="49" charset="0"/>
              </a:rPr>
              <a:t>foreach</a:t>
            </a:r>
            <a:endParaRPr lang="en-US" sz="1600" dirty="0">
              <a:latin typeface="Consolas" panose="020B0609020204030204" pitchFamily="49" charset="0"/>
              <a:cs typeface="Consolas" panose="020B0609020204030204" pitchFamily="49" charset="0"/>
            </a:endParaRPr>
          </a:p>
          <a:p>
            <a:pPr lvl="1"/>
            <a:r>
              <a:rPr lang="en-US" sz="1600" dirty="0">
                <a:latin typeface="Consolas" panose="020B0609020204030204" pitchFamily="49" charset="0"/>
                <a:cs typeface="Consolas" panose="020B0609020204030204" pitchFamily="49" charset="0"/>
              </a:rPr>
              <a:t>public T Peek();</a:t>
            </a:r>
          </a:p>
          <a:p>
            <a:pPr lvl="1"/>
            <a:r>
              <a:rPr lang="en-US" sz="1600" dirty="0">
                <a:latin typeface="Consolas" panose="020B0609020204030204" pitchFamily="49" charset="0"/>
                <a:cs typeface="Consolas" panose="020B0609020204030204" pitchFamily="49" charset="0"/>
              </a:rPr>
              <a:t>public T[] </a:t>
            </a:r>
            <a:r>
              <a:rPr lang="en-US" sz="1600" dirty="0" err="1">
                <a:latin typeface="Consolas" panose="020B0609020204030204" pitchFamily="49" charset="0"/>
                <a:cs typeface="Consolas" panose="020B0609020204030204" pitchFamily="49" charset="0"/>
              </a:rPr>
              <a:t>ToArray</a:t>
            </a:r>
            <a:r>
              <a:rPr lang="en-US" sz="1600" dirty="0">
                <a:latin typeface="Consolas" panose="020B0609020204030204" pitchFamily="49" charset="0"/>
                <a:cs typeface="Consolas" panose="020B0609020204030204" pitchFamily="49" charset="0"/>
              </a:rPr>
              <a:t>();</a:t>
            </a:r>
          </a:p>
          <a:p>
            <a:pPr lvl="1"/>
            <a:r>
              <a:rPr lang="en-US" sz="1600" dirty="0">
                <a:latin typeface="Consolas" panose="020B0609020204030204" pitchFamily="49" charset="0"/>
                <a:cs typeface="Consolas" panose="020B0609020204030204" pitchFamily="49" charset="0"/>
              </a:rPr>
              <a:t>public void </a:t>
            </a:r>
            <a:r>
              <a:rPr lang="en-US" sz="1600" dirty="0" err="1">
                <a:latin typeface="Consolas" panose="020B0609020204030204" pitchFamily="49" charset="0"/>
                <a:cs typeface="Consolas" panose="020B0609020204030204" pitchFamily="49" charset="0"/>
              </a:rPr>
              <a:t>TrimExcess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endParaRPr lang="en-US" sz="1600" dirty="0" smtClean="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Stack&lt;T&gt; </a:t>
            </a:r>
            <a:r>
              <a:rPr lang="ru-RU" dirty="0" smtClean="0"/>
              <a:t>и </a:t>
            </a:r>
            <a:r>
              <a:rPr lang="en-US" dirty="0" smtClean="0"/>
              <a:t>Stack</a:t>
            </a:r>
            <a:endParaRPr lang="ru-RU" dirty="0"/>
          </a:p>
        </p:txBody>
      </p:sp>
      <p:sp>
        <p:nvSpPr>
          <p:cNvPr id="4" name="Rounded Rectangle 3"/>
          <p:cNvSpPr/>
          <p:nvPr/>
        </p:nvSpPr>
        <p:spPr bwMode="auto">
          <a:xfrm>
            <a:off x="335280" y="762000"/>
            <a:ext cx="9471660" cy="1219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355600" indent="-355600" algn="just">
              <a:spcAft>
                <a:spcPts val="0"/>
              </a:spcAft>
              <a:buFont typeface="Wingdings" pitchFamily="2" charset="2"/>
              <a:buChar char="§"/>
            </a:pPr>
            <a:r>
              <a:rPr lang="en-US" dirty="0" smtClean="0"/>
              <a:t>L</a:t>
            </a:r>
            <a:r>
              <a:rPr lang="ru-RU" dirty="0" smtClean="0"/>
              <a:t>I</a:t>
            </a:r>
            <a:r>
              <a:rPr lang="en-US" dirty="0" smtClean="0"/>
              <a:t>F</a:t>
            </a:r>
            <a:r>
              <a:rPr lang="ru-RU" dirty="0" smtClean="0"/>
              <a:t>O структура данных</a:t>
            </a:r>
          </a:p>
          <a:p>
            <a:pPr marL="355600" indent="-355600" algn="just">
              <a:spcAft>
                <a:spcPts val="0"/>
              </a:spcAft>
              <a:buFont typeface="Wingdings" pitchFamily="2" charset="2"/>
              <a:buChar char="§"/>
            </a:pPr>
            <a:r>
              <a:rPr lang="ru-RU" dirty="0" smtClean="0"/>
              <a:t>Обеспечивает методы Push и Pop вместо методов Add и Remove</a:t>
            </a:r>
          </a:p>
          <a:p>
            <a:pPr marL="355600" indent="-355600" algn="just">
              <a:spcAft>
                <a:spcPts val="0"/>
              </a:spcAft>
              <a:buFont typeface="Wingdings" pitchFamily="2" charset="2"/>
              <a:buChar char="§"/>
            </a:pPr>
            <a:r>
              <a:rPr lang="ru-RU" dirty="0" smtClean="0"/>
              <a:t>Растет автоматически при добавлении объектов в коллекцию, но автоматически не сжимается при удалении элементов из нее</a:t>
            </a:r>
          </a:p>
        </p:txBody>
      </p:sp>
      <p:sp>
        <p:nvSpPr>
          <p:cNvPr id="6" name="Flowchart: Document 5"/>
          <p:cNvSpPr/>
          <p:nvPr/>
        </p:nvSpPr>
        <p:spPr bwMode="auto">
          <a:xfrm>
            <a:off x="335280" y="2133600"/>
            <a:ext cx="9471660" cy="4495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anose="020B0609020204030204" pitchFamily="49" charset="0"/>
              <a:cs typeface="Consolas" panose="020B0609020204030204" pitchFamily="49" charset="0"/>
            </a:endParaRPr>
          </a:p>
          <a:p>
            <a:endParaRPr lang="ru-RU" sz="1600" dirty="0">
              <a:latin typeface="Consolas" panose="020B0609020204030204" pitchFamily="49" charset="0"/>
              <a:cs typeface="Consolas" panose="020B0609020204030204" pitchFamily="49" charset="0"/>
            </a:endParaRPr>
          </a:p>
          <a:p>
            <a:endParaRPr lang="ru-RU"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class Stack&lt;T&gt; : </a:t>
            </a:r>
            <a:r>
              <a:rPr lang="en-US" sz="1600" dirty="0" err="1">
                <a:latin typeface="Consolas" panose="020B0609020204030204" pitchFamily="49" charset="0"/>
                <a:cs typeface="Consolas" panose="020B0609020204030204" pitchFamily="49" charset="0"/>
              </a:rPr>
              <a:t>IEnumerable</a:t>
            </a:r>
            <a:r>
              <a:rPr lang="en-US" sz="1600" dirty="0">
                <a:latin typeface="Consolas" panose="020B0609020204030204" pitchFamily="49" charset="0"/>
                <a:cs typeface="Consolas" panose="020B0609020204030204" pitchFamily="49" charset="0"/>
              </a:rPr>
              <a:t>&lt;T&gt;, </a:t>
            </a:r>
            <a:r>
              <a:rPr lang="en-US" sz="1600" dirty="0" err="1">
                <a:latin typeface="Consolas" panose="020B0609020204030204" pitchFamily="49" charset="0"/>
                <a:cs typeface="Consolas" panose="020B0609020204030204" pitchFamily="49" charset="0"/>
              </a:rPr>
              <a:t>ICollection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IEnumerable</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a:t>
            </a:r>
          </a:p>
          <a:p>
            <a:pPr lvl="1"/>
            <a:r>
              <a:rPr lang="en-US" sz="1600" dirty="0">
                <a:latin typeface="Consolas" panose="020B0609020204030204" pitchFamily="49" charset="0"/>
                <a:cs typeface="Consolas" panose="020B0609020204030204" pitchFamily="49" charset="0"/>
              </a:rPr>
              <a:t>public Stack();</a:t>
            </a:r>
          </a:p>
          <a:p>
            <a:pPr lvl="1"/>
            <a:r>
              <a:rPr lang="en-US" sz="1600" dirty="0">
                <a:latin typeface="Consolas" panose="020B0609020204030204" pitchFamily="49" charset="0"/>
                <a:cs typeface="Consolas" panose="020B0609020204030204" pitchFamily="49" charset="0"/>
              </a:rPr>
              <a:t>public Stack (</a:t>
            </a:r>
            <a:r>
              <a:rPr lang="en-US" sz="1600" dirty="0" err="1">
                <a:latin typeface="Consolas" panose="020B0609020204030204" pitchFamily="49" charset="0"/>
                <a:cs typeface="Consolas" panose="020B0609020204030204" pitchFamily="49" charset="0"/>
              </a:rPr>
              <a:t>IEnumerable</a:t>
            </a:r>
            <a:r>
              <a:rPr lang="en-US" sz="1600" dirty="0">
                <a:latin typeface="Consolas" panose="020B0609020204030204" pitchFamily="49" charset="0"/>
                <a:cs typeface="Consolas" panose="020B0609020204030204" pitchFamily="49" charset="0"/>
              </a:rPr>
              <a:t>&lt;T&gt; collection); // Copies existing elements</a:t>
            </a:r>
          </a:p>
          <a:p>
            <a:pPr lvl="1"/>
            <a:r>
              <a:rPr lang="en-US" sz="1600" dirty="0">
                <a:latin typeface="Consolas" panose="020B0609020204030204" pitchFamily="49" charset="0"/>
                <a:cs typeface="Consolas" panose="020B0609020204030204" pitchFamily="49" charset="0"/>
              </a:rPr>
              <a:t>public Stack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capacity); // Lessens auto-resizing</a:t>
            </a:r>
          </a:p>
          <a:p>
            <a:pPr lvl="1"/>
            <a:r>
              <a:rPr lang="en-US" sz="1600" dirty="0">
                <a:latin typeface="Consolas" panose="020B0609020204030204" pitchFamily="49" charset="0"/>
                <a:cs typeface="Consolas" panose="020B0609020204030204" pitchFamily="49" charset="0"/>
              </a:rPr>
              <a:t>public void Clear();</a:t>
            </a:r>
          </a:p>
          <a:p>
            <a:pPr lvl="1"/>
            <a:r>
              <a:rPr lang="en-US" sz="1600" dirty="0">
                <a:latin typeface="Consolas" panose="020B0609020204030204" pitchFamily="49" charset="0"/>
                <a:cs typeface="Consolas" panose="020B0609020204030204" pitchFamily="49" charset="0"/>
              </a:rPr>
              <a:t>public </a:t>
            </a:r>
            <a:r>
              <a:rPr lang="en-US" sz="1600" dirty="0" err="1">
                <a:latin typeface="Consolas" panose="020B0609020204030204" pitchFamily="49" charset="0"/>
                <a:cs typeface="Consolas" panose="020B0609020204030204" pitchFamily="49" charset="0"/>
              </a:rPr>
              <a:t>bool</a:t>
            </a:r>
            <a:r>
              <a:rPr lang="en-US" sz="1600" dirty="0">
                <a:latin typeface="Consolas" panose="020B0609020204030204" pitchFamily="49" charset="0"/>
                <a:cs typeface="Consolas" panose="020B0609020204030204" pitchFamily="49" charset="0"/>
              </a:rPr>
              <a:t> Contains (T item);</a:t>
            </a:r>
          </a:p>
          <a:p>
            <a:pPr lvl="1"/>
            <a:r>
              <a:rPr lang="en-US" sz="1600" dirty="0">
                <a:latin typeface="Consolas" panose="020B0609020204030204" pitchFamily="49" charset="0"/>
                <a:cs typeface="Consolas" panose="020B0609020204030204" pitchFamily="49" charset="0"/>
              </a:rPr>
              <a:t>public void </a:t>
            </a:r>
            <a:r>
              <a:rPr lang="en-US" sz="1600" dirty="0" err="1">
                <a:latin typeface="Consolas" panose="020B0609020204030204" pitchFamily="49" charset="0"/>
                <a:cs typeface="Consolas" panose="020B0609020204030204" pitchFamily="49" charset="0"/>
              </a:rPr>
              <a:t>CopyTo</a:t>
            </a:r>
            <a:r>
              <a:rPr lang="en-US" sz="1600" dirty="0">
                <a:latin typeface="Consolas" panose="020B0609020204030204" pitchFamily="49" charset="0"/>
                <a:cs typeface="Consolas" panose="020B0609020204030204" pitchFamily="49" charset="0"/>
              </a:rPr>
              <a:t> (T[] array,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arrayIndex</a:t>
            </a:r>
            <a:r>
              <a:rPr lang="en-US" sz="1600" dirty="0">
                <a:latin typeface="Consolas" panose="020B0609020204030204" pitchFamily="49" charset="0"/>
                <a:cs typeface="Consolas" panose="020B0609020204030204" pitchFamily="49" charset="0"/>
              </a:rPr>
              <a:t>);</a:t>
            </a:r>
          </a:p>
          <a:p>
            <a:pPr lvl="1"/>
            <a:r>
              <a:rPr lang="en-US" sz="1600" dirty="0">
                <a:latin typeface="Consolas" panose="020B0609020204030204" pitchFamily="49" charset="0"/>
                <a:cs typeface="Consolas" panose="020B0609020204030204" pitchFamily="49" charset="0"/>
              </a:rPr>
              <a:t>public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Count { get; }</a:t>
            </a:r>
          </a:p>
          <a:p>
            <a:pPr lvl="1"/>
            <a:r>
              <a:rPr lang="en-US" sz="1600" dirty="0">
                <a:latin typeface="Consolas" panose="020B0609020204030204" pitchFamily="49" charset="0"/>
                <a:cs typeface="Consolas" panose="020B0609020204030204" pitchFamily="49" charset="0"/>
              </a:rPr>
              <a:t>public Enumerator&lt;T&gt; </a:t>
            </a:r>
            <a:r>
              <a:rPr lang="en-US" sz="1600" dirty="0" err="1">
                <a:latin typeface="Consolas" panose="020B0609020204030204" pitchFamily="49" charset="0"/>
                <a:cs typeface="Consolas" panose="020B0609020204030204" pitchFamily="49" charset="0"/>
              </a:rPr>
              <a:t>GetEnumerator</a:t>
            </a:r>
            <a:r>
              <a:rPr lang="en-US" sz="1600" dirty="0">
                <a:latin typeface="Consolas" panose="020B0609020204030204" pitchFamily="49" charset="0"/>
                <a:cs typeface="Consolas" panose="020B0609020204030204" pitchFamily="49" charset="0"/>
              </a:rPr>
              <a:t>(); // To support </a:t>
            </a:r>
            <a:r>
              <a:rPr lang="en-US" sz="1600" dirty="0" err="1">
                <a:latin typeface="Consolas" panose="020B0609020204030204" pitchFamily="49" charset="0"/>
                <a:cs typeface="Consolas" panose="020B0609020204030204" pitchFamily="49" charset="0"/>
              </a:rPr>
              <a:t>foreach</a:t>
            </a:r>
            <a:endParaRPr lang="en-US" sz="1600" dirty="0">
              <a:latin typeface="Consolas" panose="020B0609020204030204" pitchFamily="49" charset="0"/>
              <a:cs typeface="Consolas" panose="020B0609020204030204" pitchFamily="49" charset="0"/>
            </a:endParaRPr>
          </a:p>
          <a:p>
            <a:pPr lvl="1"/>
            <a:r>
              <a:rPr lang="en-US" sz="1600" dirty="0">
                <a:latin typeface="Consolas" panose="020B0609020204030204" pitchFamily="49" charset="0"/>
                <a:cs typeface="Consolas" panose="020B0609020204030204" pitchFamily="49" charset="0"/>
              </a:rPr>
              <a:t>public T Peek</a:t>
            </a:r>
            <a:r>
              <a:rPr lang="en-US" sz="1600" dirty="0" smtClean="0">
                <a:latin typeface="Consolas" panose="020B0609020204030204" pitchFamily="49" charset="0"/>
                <a:cs typeface="Consolas" panose="020B0609020204030204" pitchFamily="49" charset="0"/>
              </a:rPr>
              <a:t>();</a:t>
            </a:r>
            <a:endParaRPr lang="ru-RU" sz="1600" dirty="0" smtClean="0">
              <a:latin typeface="Consolas" panose="020B0609020204030204" pitchFamily="49" charset="0"/>
              <a:cs typeface="Consolas" panose="020B0609020204030204" pitchFamily="49" charset="0"/>
            </a:endParaRPr>
          </a:p>
          <a:p>
            <a:pPr lvl="1"/>
            <a:r>
              <a:rPr lang="en-US" sz="1600" dirty="0">
                <a:latin typeface="Consolas" panose="020B0609020204030204" pitchFamily="49" charset="0"/>
                <a:cs typeface="Consolas" panose="020B0609020204030204" pitchFamily="49" charset="0"/>
              </a:rPr>
              <a:t>public T Pop();</a:t>
            </a:r>
          </a:p>
          <a:p>
            <a:pPr lvl="1"/>
            <a:r>
              <a:rPr lang="en-US" sz="1600" dirty="0">
                <a:latin typeface="Consolas" panose="020B0609020204030204" pitchFamily="49" charset="0"/>
                <a:cs typeface="Consolas" panose="020B0609020204030204" pitchFamily="49" charset="0"/>
              </a:rPr>
              <a:t>public void Push (T item);</a:t>
            </a:r>
          </a:p>
          <a:p>
            <a:pPr lvl="1"/>
            <a:r>
              <a:rPr lang="en-US" sz="1600" dirty="0">
                <a:latin typeface="Consolas" panose="020B0609020204030204" pitchFamily="49" charset="0"/>
                <a:cs typeface="Consolas" panose="020B0609020204030204" pitchFamily="49" charset="0"/>
              </a:rPr>
              <a:t>public T[] </a:t>
            </a:r>
            <a:r>
              <a:rPr lang="en-US" sz="1600" dirty="0" err="1">
                <a:latin typeface="Consolas" panose="020B0609020204030204" pitchFamily="49" charset="0"/>
                <a:cs typeface="Consolas" panose="020B0609020204030204" pitchFamily="49" charset="0"/>
              </a:rPr>
              <a:t>ToArray</a:t>
            </a:r>
            <a:r>
              <a:rPr lang="en-US" sz="1600" dirty="0">
                <a:latin typeface="Consolas" panose="020B0609020204030204" pitchFamily="49" charset="0"/>
                <a:cs typeface="Consolas" panose="020B0609020204030204" pitchFamily="49" charset="0"/>
              </a:rPr>
              <a:t>();</a:t>
            </a:r>
          </a:p>
          <a:p>
            <a:pPr lvl="1"/>
            <a:r>
              <a:rPr lang="en-US" sz="1600" dirty="0">
                <a:latin typeface="Consolas" panose="020B0609020204030204" pitchFamily="49" charset="0"/>
                <a:cs typeface="Consolas" panose="020B0609020204030204" pitchFamily="49" charset="0"/>
              </a:rPr>
              <a:t>public void </a:t>
            </a:r>
            <a:r>
              <a:rPr lang="en-US" sz="1600" dirty="0" err="1">
                <a:latin typeface="Consolas" panose="020B0609020204030204" pitchFamily="49" charset="0"/>
                <a:cs typeface="Consolas" panose="020B0609020204030204" pitchFamily="49" charset="0"/>
              </a:rPr>
              <a:t>TrimExcess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endParaRPr lang="ru-RU" sz="16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BitArray</a:t>
            </a:r>
            <a:endParaRPr lang="ru-RU" dirty="0"/>
          </a:p>
        </p:txBody>
      </p:sp>
    </p:spTree>
    <p:extLst>
      <p:ext uri="{BB962C8B-B14F-4D97-AF65-F5344CB8AC3E}">
        <p14:creationId xmlns:p14="http://schemas.microsoft.com/office/powerpoint/2010/main" val="8765913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HashSet</a:t>
            </a:r>
            <a:r>
              <a:rPr lang="en-US" dirty="0"/>
              <a:t>&lt;T&gt; </a:t>
            </a:r>
            <a:r>
              <a:rPr lang="ru-RU" dirty="0" smtClean="0"/>
              <a:t>и </a:t>
            </a:r>
            <a:r>
              <a:rPr lang="en-US" dirty="0" err="1" smtClean="0"/>
              <a:t>SortedSet</a:t>
            </a:r>
            <a:r>
              <a:rPr lang="en-US" dirty="0" smtClean="0"/>
              <a:t>&lt;T&gt;</a:t>
            </a:r>
            <a:r>
              <a:rPr lang="ru-RU" dirty="0" smtClean="0"/>
              <a:t> (</a:t>
            </a:r>
            <a:r>
              <a:rPr lang="en-US" dirty="0" err="1" smtClean="0"/>
              <a:t>ISet</a:t>
            </a:r>
            <a:r>
              <a:rPr lang="en-US" dirty="0" smtClean="0"/>
              <a:t>&lt;T&gt;</a:t>
            </a:r>
            <a:r>
              <a:rPr lang="ru-RU" dirty="0" smtClean="0"/>
              <a:t>)</a:t>
            </a:r>
            <a:endParaRPr lang="ru-RU" dirty="0"/>
          </a:p>
        </p:txBody>
      </p:sp>
      <p:sp>
        <p:nvSpPr>
          <p:cNvPr id="4" name="Rounded Rectangle 3"/>
          <p:cNvSpPr/>
          <p:nvPr/>
        </p:nvSpPr>
        <p:spPr bwMode="auto">
          <a:xfrm>
            <a:off x="335280" y="762000"/>
            <a:ext cx="9471660" cy="1676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355600" indent="-355600" algn="just">
              <a:spcAft>
                <a:spcPts val="0"/>
              </a:spcAft>
              <a:buFont typeface="Wingdings" pitchFamily="2" charset="2"/>
              <a:buChar char="§"/>
            </a:pPr>
            <a:r>
              <a:rPr lang="ru-RU" dirty="0" smtClean="0"/>
              <a:t>Методы </a:t>
            </a:r>
            <a:r>
              <a:rPr lang="en-US" dirty="0" smtClean="0"/>
              <a:t>Contains</a:t>
            </a:r>
            <a:r>
              <a:rPr lang="ru-RU" dirty="0" smtClean="0"/>
              <a:t> выполняются быстро с использованием основанного на хешировании поиска</a:t>
            </a:r>
          </a:p>
          <a:p>
            <a:pPr marL="355600" indent="-355600" algn="just">
              <a:spcAft>
                <a:spcPts val="0"/>
              </a:spcAft>
              <a:buFont typeface="Wingdings" pitchFamily="2" charset="2"/>
              <a:buChar char="§"/>
            </a:pPr>
            <a:r>
              <a:rPr lang="ru-RU" dirty="0" smtClean="0"/>
              <a:t>Не хранят дублированные элементы, молча игнорируют запросы на добавление дубликата</a:t>
            </a:r>
          </a:p>
          <a:p>
            <a:pPr marL="355600" indent="-355600" algn="just">
              <a:spcAft>
                <a:spcPts val="0"/>
              </a:spcAft>
              <a:buFont typeface="Wingdings" pitchFamily="2" charset="2"/>
              <a:buChar char="§"/>
            </a:pPr>
            <a:r>
              <a:rPr lang="ru-RU" dirty="0" smtClean="0"/>
              <a:t>Доступ к элементам по позициям не возможен</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Определение пользовательских обобщенных типов</a:t>
            </a:r>
            <a:endParaRPr lang="ru-RU" dirty="0"/>
          </a:p>
        </p:txBody>
      </p:sp>
      <p:sp>
        <p:nvSpPr>
          <p:cNvPr id="4" name="Flowchart: Document 3"/>
          <p:cNvSpPr/>
          <p:nvPr/>
        </p:nvSpPr>
        <p:spPr bwMode="auto">
          <a:xfrm>
            <a:off x="228600" y="2362200"/>
            <a:ext cx="4434840" cy="3276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endParaRPr lang="ru-RU" sz="1600" dirty="0" smtClean="0">
              <a:latin typeface="Consolas" pitchFamily="49" charset="0"/>
              <a:cs typeface="Consolas" pitchFamily="49" charset="0"/>
            </a:endParaRPr>
          </a:p>
          <a:p>
            <a:r>
              <a:rPr lang="ru-RU" sz="1600" dirty="0" err="1" smtClean="0">
                <a:latin typeface="Consolas" pitchFamily="49" charset="0"/>
                <a:cs typeface="Consolas" pitchFamily="49" charset="0"/>
              </a:rPr>
              <a:t>class</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PrintableCollection</a:t>
            </a:r>
            <a:r>
              <a:rPr lang="ru-RU" sz="1600" dirty="0" smtClean="0">
                <a:latin typeface="Consolas" pitchFamily="49" charset="0"/>
                <a:cs typeface="Consolas" pitchFamily="49" charset="0"/>
              </a:rPr>
              <a:t>&lt;</a:t>
            </a:r>
            <a:r>
              <a:rPr lang="ru-RU" sz="1600" b="1" dirty="0" err="1" smtClean="0">
                <a:latin typeface="Consolas" pitchFamily="49" charset="0"/>
                <a:cs typeface="Consolas" pitchFamily="49" charset="0"/>
              </a:rPr>
              <a:t>TItem</a:t>
            </a:r>
            <a:r>
              <a:rPr lang="ru-RU" sz="1600" dirty="0" smtClean="0">
                <a:latin typeface="Consolas" pitchFamily="49" charset="0"/>
                <a:cs typeface="Consolas" pitchFamily="49" charset="0"/>
              </a:rPr>
              <a:t>&gt;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TItem</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data</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int</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index</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public</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void</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Insert</a:t>
            </a:r>
            <a:r>
              <a:rPr lang="ru-RU" sz="1600" dirty="0" smtClean="0">
                <a:latin typeface="Consolas" pitchFamily="49" charset="0"/>
                <a:cs typeface="Consolas" pitchFamily="49" charset="0"/>
              </a:rPr>
              <a:t>(</a:t>
            </a:r>
            <a:r>
              <a:rPr lang="ru-RU" sz="1600" dirty="0" err="1" smtClean="0">
                <a:latin typeface="Consolas" pitchFamily="49" charset="0"/>
                <a:cs typeface="Consolas" pitchFamily="49" charset="0"/>
              </a:rPr>
              <a:t>TItem</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item</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data</a:t>
            </a:r>
            <a:r>
              <a:rPr lang="ru-RU" sz="1600" dirty="0" smtClean="0">
                <a:latin typeface="Consolas" pitchFamily="49" charset="0"/>
                <a:cs typeface="Consolas" pitchFamily="49" charset="0"/>
              </a:rPr>
              <a:t>[</a:t>
            </a:r>
            <a:r>
              <a:rPr lang="ru-RU" sz="1600" dirty="0" err="1" smtClean="0">
                <a:latin typeface="Consolas" pitchFamily="49" charset="0"/>
                <a:cs typeface="Consolas" pitchFamily="49" charset="0"/>
              </a:rPr>
              <a:t>index</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item</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a:t>
            </a:r>
          </a:p>
        </p:txBody>
      </p:sp>
      <p:sp>
        <p:nvSpPr>
          <p:cNvPr id="7" name="Rounded Rectangle 6"/>
          <p:cNvSpPr/>
          <p:nvPr/>
        </p:nvSpPr>
        <p:spPr bwMode="auto">
          <a:xfrm>
            <a:off x="5105400" y="5486400"/>
            <a:ext cx="469392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Имена, указанные для параметров типа, используются в качестве конкретных типов в </a:t>
            </a:r>
            <a:r>
              <a:rPr lang="ru-RU" dirty="0" err="1" smtClean="0"/>
              <a:t>классем</a:t>
            </a:r>
            <a:endParaRPr lang="ru-RU" dirty="0" smtClean="0"/>
          </a:p>
        </p:txBody>
      </p:sp>
      <p:sp>
        <p:nvSpPr>
          <p:cNvPr id="10" name="Flowchart: Document 9"/>
          <p:cNvSpPr/>
          <p:nvPr/>
        </p:nvSpPr>
        <p:spPr bwMode="auto">
          <a:xfrm>
            <a:off x="4343400" y="2514600"/>
            <a:ext cx="5410200" cy="2743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smtClean="0">
                <a:latin typeface="Consolas" pitchFamily="49" charset="0"/>
                <a:cs typeface="Consolas" pitchFamily="49" charset="0"/>
              </a:rPr>
              <a:t>struct</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Person</a:t>
            </a:r>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a:t>
            </a:r>
          </a:p>
          <a:p>
            <a:r>
              <a:rPr lang="ru-RU" sz="1600" dirty="0" err="1" smtClean="0">
                <a:latin typeface="Consolas" pitchFamily="49" charset="0"/>
                <a:cs typeface="Consolas" pitchFamily="49" charset="0"/>
              </a:rPr>
              <a:t>PrintableCollection</a:t>
            </a:r>
            <a:r>
              <a:rPr lang="ru-RU" sz="1600" dirty="0" smtClean="0">
                <a:latin typeface="Consolas" pitchFamily="49" charset="0"/>
                <a:cs typeface="Consolas" pitchFamily="49" charset="0"/>
              </a:rPr>
              <a:t> &lt;</a:t>
            </a:r>
            <a:r>
              <a:rPr lang="ru-RU" sz="1600" dirty="0" err="1" smtClean="0">
                <a:latin typeface="Consolas" pitchFamily="49" charset="0"/>
                <a:cs typeface="Consolas" pitchFamily="49" charset="0"/>
              </a:rPr>
              <a:t>Person</a:t>
            </a:r>
            <a:r>
              <a:rPr lang="ru-RU" sz="1600" dirty="0" smtClean="0">
                <a:latin typeface="Consolas" pitchFamily="49" charset="0"/>
                <a:cs typeface="Consolas" pitchFamily="49" charset="0"/>
              </a:rPr>
              <a:t>&gt; </a:t>
            </a:r>
            <a:r>
              <a:rPr lang="ru-RU" sz="1600" dirty="0" err="1" smtClean="0">
                <a:latin typeface="Consolas" pitchFamily="49" charset="0"/>
                <a:cs typeface="Consolas" pitchFamily="49" charset="0"/>
              </a:rPr>
              <a:t>employeeList</a:t>
            </a:r>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new</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PrintableCollection</a:t>
            </a:r>
            <a:r>
              <a:rPr lang="ru-RU" sz="1600" dirty="0" smtClean="0">
                <a:latin typeface="Consolas" pitchFamily="49" charset="0"/>
                <a:cs typeface="Consolas" pitchFamily="49" charset="0"/>
              </a:rPr>
              <a:t> &lt;</a:t>
            </a:r>
            <a:r>
              <a:rPr lang="ru-RU" sz="1600" b="1" dirty="0" err="1" smtClean="0">
                <a:latin typeface="Consolas" pitchFamily="49" charset="0"/>
                <a:cs typeface="Consolas" pitchFamily="49" charset="0"/>
              </a:rPr>
              <a:t>Person</a:t>
            </a:r>
            <a:r>
              <a:rPr lang="ru-RU" sz="1600" dirty="0" smtClean="0">
                <a:latin typeface="Consolas" pitchFamily="49" charset="0"/>
                <a:cs typeface="Consolas" pitchFamily="49" charset="0"/>
              </a:rPr>
              <a:t>&gt;();</a:t>
            </a:r>
          </a:p>
          <a:p>
            <a:r>
              <a:rPr lang="ru-RU" sz="1600" dirty="0" err="1" smtClean="0">
                <a:latin typeface="Consolas" pitchFamily="49" charset="0"/>
                <a:cs typeface="Consolas" pitchFamily="49" charset="0"/>
              </a:rPr>
              <a:t>Person</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employee</a:t>
            </a:r>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new</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Person</a:t>
            </a:r>
            <a:r>
              <a:rPr lang="ru-RU" sz="1600" dirty="0" smtClean="0">
                <a:latin typeface="Consolas" pitchFamily="49" charset="0"/>
                <a:cs typeface="Consolas" pitchFamily="49" charset="0"/>
              </a:rPr>
              <a:t>(...);</a:t>
            </a:r>
          </a:p>
          <a:p>
            <a:r>
              <a:rPr lang="ru-RU" sz="1600" dirty="0" err="1" smtClean="0">
                <a:latin typeface="Consolas" pitchFamily="49" charset="0"/>
                <a:cs typeface="Consolas" pitchFamily="49" charset="0"/>
              </a:rPr>
              <a:t>employeeList.Insert</a:t>
            </a:r>
            <a:r>
              <a:rPr lang="ru-RU" sz="1600" dirty="0" smtClean="0">
                <a:latin typeface="Consolas" pitchFamily="49" charset="0"/>
                <a:cs typeface="Consolas" pitchFamily="49" charset="0"/>
              </a:rPr>
              <a:t>(</a:t>
            </a:r>
            <a:r>
              <a:rPr lang="ru-RU" sz="1600" dirty="0" err="1" smtClean="0">
                <a:latin typeface="Consolas" pitchFamily="49" charset="0"/>
                <a:cs typeface="Consolas" pitchFamily="49" charset="0"/>
              </a:rPr>
              <a:t>employee</a:t>
            </a:r>
            <a:r>
              <a:rPr lang="ru-RU" sz="1600" dirty="0" smtClean="0">
                <a:latin typeface="Consolas" pitchFamily="49" charset="0"/>
                <a:cs typeface="Consolas" pitchFamily="49" charset="0"/>
              </a:rPr>
              <a:t>);</a:t>
            </a:r>
            <a:endParaRPr lang="ru-RU" sz="1600" dirty="0">
              <a:latin typeface="Consolas" pitchFamily="49" charset="0"/>
              <a:cs typeface="Consolas" pitchFamily="49" charset="0"/>
            </a:endParaRPr>
          </a:p>
        </p:txBody>
      </p:sp>
      <p:sp>
        <p:nvSpPr>
          <p:cNvPr id="11" name="Rounded Rectangle 10"/>
          <p:cNvSpPr/>
          <p:nvPr/>
        </p:nvSpPr>
        <p:spPr bwMode="auto">
          <a:xfrm>
            <a:off x="838200" y="5486400"/>
            <a:ext cx="352044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Использование обобщенного класса PrintableCollection</a:t>
            </a:r>
          </a:p>
        </p:txBody>
      </p:sp>
      <p:pic>
        <p:nvPicPr>
          <p:cNvPr id="12" name="Picture 11" descr="arrow03"/>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rot="18588482">
            <a:off x="3592027" y="5208668"/>
            <a:ext cx="1393611" cy="283588"/>
          </a:xfrm>
          <a:prstGeom prst="rect">
            <a:avLst/>
          </a:prstGeom>
          <a:noFill/>
          <a:ln w="9525">
            <a:noFill/>
            <a:miter lim="800000"/>
            <a:headEnd/>
            <a:tailEnd/>
          </a:ln>
        </p:spPr>
      </p:pic>
      <p:sp>
        <p:nvSpPr>
          <p:cNvPr id="13" name="Rounded Rectangle 12"/>
          <p:cNvSpPr/>
          <p:nvPr/>
        </p:nvSpPr>
        <p:spPr bwMode="auto">
          <a:xfrm>
            <a:off x="228600" y="762000"/>
            <a:ext cx="9578340"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В языке С</a:t>
            </a:r>
            <a:r>
              <a:rPr lang="en-US" dirty="0" smtClean="0"/>
              <a:t># </a:t>
            </a:r>
            <a:r>
              <a:rPr lang="ru-RU" dirty="0" smtClean="0"/>
              <a:t>существует два вида обобщений: обобщенные типы (классы, интерфейсы, делегаты, структуры) и обобщенные методы</a:t>
            </a:r>
          </a:p>
        </p:txBody>
      </p:sp>
      <p:sp>
        <p:nvSpPr>
          <p:cNvPr id="14" name="Rounded Rectangle 13"/>
          <p:cNvSpPr/>
          <p:nvPr/>
        </p:nvSpPr>
        <p:spPr bwMode="auto">
          <a:xfrm>
            <a:off x="228600" y="1524000"/>
            <a:ext cx="9547860"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Для определения пользовательского обобщенного типа </a:t>
            </a:r>
            <a:r>
              <a:rPr lang="ru-RU" dirty="0"/>
              <a:t>(</a:t>
            </a:r>
            <a:r>
              <a:rPr lang="ru-RU" dirty="0" smtClean="0"/>
              <a:t>метода) нужно добавить один или несколько параметров типа сразу после имени класса (метода) в угловых скобках</a:t>
            </a:r>
          </a:p>
        </p:txBody>
      </p:sp>
      <p:pic>
        <p:nvPicPr>
          <p:cNvPr id="16" name="Picture 15" descr="arrow03"/>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rot="17671773">
            <a:off x="7258433" y="4885851"/>
            <a:ext cx="1732606" cy="318946"/>
          </a:xfrm>
          <a:prstGeom prst="rect">
            <a:avLst/>
          </a:prstGeom>
          <a:noFill/>
          <a:ln w="9525">
            <a:noFill/>
            <a:miter lim="800000"/>
            <a:headEnd/>
            <a:tailEnd/>
          </a:ln>
        </p:spPr>
      </p:pic>
    </p:spTree>
    <p:extLst>
      <p:ext uri="{BB962C8B-B14F-4D97-AF65-F5344CB8AC3E}">
        <p14:creationId xmlns:p14="http://schemas.microsoft.com/office/powerpoint/2010/main" val="20699326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Словари. </a:t>
            </a:r>
            <a:r>
              <a:rPr lang="en-US" dirty="0" err="1" smtClean="0"/>
              <a:t>IDictionary</a:t>
            </a:r>
            <a:r>
              <a:rPr lang="ru-RU" dirty="0" smtClean="0"/>
              <a:t>,  </a:t>
            </a:r>
            <a:r>
              <a:rPr lang="en-US" dirty="0" err="1"/>
              <a:t>IDictionary</a:t>
            </a:r>
            <a:r>
              <a:rPr lang="en-US" dirty="0"/>
              <a:t> &lt;</a:t>
            </a:r>
            <a:r>
              <a:rPr lang="en-US" dirty="0" err="1"/>
              <a:t>TKey</a:t>
            </a:r>
            <a:r>
              <a:rPr lang="en-US" dirty="0"/>
              <a:t>, </a:t>
            </a:r>
            <a:r>
              <a:rPr lang="en-US" dirty="0" err="1"/>
              <a:t>TValue</a:t>
            </a:r>
            <a:r>
              <a:rPr lang="en-US" dirty="0"/>
              <a:t>&gt;</a:t>
            </a:r>
            <a:endParaRPr lang="ru-RU" dirty="0"/>
          </a:p>
        </p:txBody>
      </p:sp>
      <p:sp>
        <p:nvSpPr>
          <p:cNvPr id="4" name="Rounded Rectangle 3"/>
          <p:cNvSpPr/>
          <p:nvPr/>
        </p:nvSpPr>
        <p:spPr bwMode="auto">
          <a:xfrm>
            <a:off x="335280" y="685800"/>
            <a:ext cx="9471660"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0"/>
              </a:spcAft>
            </a:pPr>
            <a:r>
              <a:rPr lang="ru-RU" dirty="0" smtClean="0"/>
              <a:t>Коллекция, в которой каждый элемент является парой ключ-значение</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 y="1447802"/>
            <a:ext cx="8968740" cy="51360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531707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IDictionary</a:t>
            </a:r>
            <a:r>
              <a:rPr lang="en-US" dirty="0" smtClean="0"/>
              <a:t> </a:t>
            </a:r>
            <a:r>
              <a:rPr lang="en-US" dirty="0"/>
              <a:t>&lt;</a:t>
            </a:r>
            <a:r>
              <a:rPr lang="en-US" dirty="0" err="1"/>
              <a:t>TKey</a:t>
            </a:r>
            <a:r>
              <a:rPr lang="en-US" dirty="0"/>
              <a:t>, </a:t>
            </a:r>
            <a:r>
              <a:rPr lang="en-US" dirty="0" err="1"/>
              <a:t>TValue</a:t>
            </a:r>
            <a:r>
              <a:rPr lang="en-US" dirty="0"/>
              <a:t>&gt;</a:t>
            </a:r>
            <a:endParaRPr lang="ru-RU" dirty="0"/>
          </a:p>
        </p:txBody>
      </p:sp>
      <p:sp>
        <p:nvSpPr>
          <p:cNvPr id="3" name="Блок-схема: документ 2"/>
          <p:cNvSpPr/>
          <p:nvPr/>
        </p:nvSpPr>
        <p:spPr bwMode="auto">
          <a:xfrm>
            <a:off x="335280" y="990600"/>
            <a:ext cx="9387840" cy="4038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a:latin typeface="Consolas" panose="020B0609020204030204" pitchFamily="49" charset="0"/>
                <a:cs typeface="Consolas" panose="020B0609020204030204" pitchFamily="49" charset="0"/>
              </a:rPr>
              <a:t>public interface </a:t>
            </a:r>
            <a:r>
              <a:rPr lang="en-US" dirty="0" err="1">
                <a:latin typeface="Consolas" panose="020B0609020204030204" pitchFamily="49" charset="0"/>
                <a:cs typeface="Consolas" panose="020B0609020204030204" pitchFamily="49" charset="0"/>
              </a:rPr>
              <a:t>IDictionary</a:t>
            </a: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&gt; :</a:t>
            </a:r>
          </a:p>
          <a:p>
            <a:r>
              <a:rPr lang="en-US" dirty="0" err="1">
                <a:latin typeface="Consolas" panose="020B0609020204030204" pitchFamily="49" charset="0"/>
                <a:cs typeface="Consolas" panose="020B0609020204030204" pitchFamily="49" charset="0"/>
              </a:rPr>
              <a:t>ICollection</a:t>
            </a: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KeyValuePair</a:t>
            </a: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&gt;&gt;, </a:t>
            </a:r>
            <a:r>
              <a:rPr lang="en-US" dirty="0" err="1">
                <a:latin typeface="Consolas" panose="020B0609020204030204" pitchFamily="49" charset="0"/>
                <a:cs typeface="Consolas" panose="020B0609020204030204" pitchFamily="49" charset="0"/>
              </a:rPr>
              <a:t>IEnumerable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pPr lvl="1"/>
            <a:r>
              <a:rPr lang="en-US" dirty="0" err="1">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ContainsKey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key);</a:t>
            </a:r>
          </a:p>
          <a:p>
            <a:pPr lvl="1"/>
            <a:r>
              <a:rPr lang="en-US" dirty="0" err="1">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TryGetValue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key, out </a:t>
            </a:r>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 value);</a:t>
            </a:r>
          </a:p>
          <a:p>
            <a:pPr lvl="1"/>
            <a:r>
              <a:rPr lang="en-US" dirty="0">
                <a:latin typeface="Consolas" panose="020B0609020204030204" pitchFamily="49" charset="0"/>
                <a:cs typeface="Consolas" panose="020B0609020204030204" pitchFamily="49" charset="0"/>
              </a:rPr>
              <a:t>void Add (</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key, </a:t>
            </a:r>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 value);</a:t>
            </a:r>
          </a:p>
          <a:p>
            <a:pPr lvl="1"/>
            <a:r>
              <a:rPr lang="en-US" dirty="0" err="1">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Remove (</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key);</a:t>
            </a:r>
          </a:p>
          <a:p>
            <a:pPr lvl="1"/>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 this [</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key] { get; set; } // Main indexer - by key</a:t>
            </a:r>
          </a:p>
          <a:p>
            <a:pPr lvl="1"/>
            <a:r>
              <a:rPr lang="en-US" dirty="0" err="1">
                <a:latin typeface="Consolas" panose="020B0609020204030204" pitchFamily="49" charset="0"/>
                <a:cs typeface="Consolas" panose="020B0609020204030204" pitchFamily="49" charset="0"/>
              </a:rPr>
              <a:t>ICollection</a:t>
            </a: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&gt; Keys { get; } // Returns just keys</a:t>
            </a:r>
          </a:p>
          <a:p>
            <a:pPr lvl="1"/>
            <a:r>
              <a:rPr lang="en-US" dirty="0" err="1">
                <a:latin typeface="Consolas" panose="020B0609020204030204" pitchFamily="49" charset="0"/>
                <a:cs typeface="Consolas" panose="020B0609020204030204" pitchFamily="49" charset="0"/>
              </a:rPr>
              <a:t>ICollection</a:t>
            </a: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&gt; Values { get; } // Returns just values</a:t>
            </a:r>
          </a:p>
          <a:p>
            <a:r>
              <a:rPr lang="en-US" dirty="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p:txBody>
      </p:sp>
      <p:sp>
        <p:nvSpPr>
          <p:cNvPr id="4" name="Блок-схема: документ 3"/>
          <p:cNvSpPr/>
          <p:nvPr/>
        </p:nvSpPr>
        <p:spPr bwMode="auto">
          <a:xfrm>
            <a:off x="1676400" y="4191000"/>
            <a:ext cx="8046720" cy="2209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a:latin typeface="Consolas" panose="020B0609020204030204" pitchFamily="49" charset="0"/>
                <a:cs typeface="Consolas" panose="020B0609020204030204" pitchFamily="49" charset="0"/>
              </a:rPr>
              <a:t>public </a:t>
            </a:r>
            <a:r>
              <a:rPr lang="en-US" dirty="0" err="1">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KeyValuePair</a:t>
            </a: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&gt;</a:t>
            </a:r>
          </a:p>
          <a:p>
            <a:r>
              <a:rPr lang="en-US" dirty="0">
                <a:latin typeface="Consolas" panose="020B0609020204030204" pitchFamily="49" charset="0"/>
                <a:cs typeface="Consolas" panose="020B0609020204030204" pitchFamily="49" charset="0"/>
              </a:rPr>
              <a:t>{</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public </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Key { get; }</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public </a:t>
            </a:r>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 Value { get; }</a:t>
            </a:r>
          </a:p>
          <a:p>
            <a:r>
              <a:rPr lang="en-US" dirty="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4196389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IDictionary</a:t>
            </a:r>
            <a:endParaRPr lang="ru-RU" dirty="0"/>
          </a:p>
        </p:txBody>
      </p:sp>
      <p:sp>
        <p:nvSpPr>
          <p:cNvPr id="3" name="Блок-схема: документ 2"/>
          <p:cNvSpPr/>
          <p:nvPr/>
        </p:nvSpPr>
        <p:spPr bwMode="auto">
          <a:xfrm>
            <a:off x="300251" y="2743200"/>
            <a:ext cx="9387840" cy="20193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a:latin typeface="Consolas" panose="020B0609020204030204" pitchFamily="49" charset="0"/>
                <a:cs typeface="Consolas" panose="020B0609020204030204" pitchFamily="49" charset="0"/>
              </a:rPr>
              <a:t>public </a:t>
            </a:r>
            <a:r>
              <a:rPr lang="en-US" dirty="0" err="1">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DictionaryEntry</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public </a:t>
            </a:r>
            <a:r>
              <a:rPr lang="en-US" dirty="0">
                <a:latin typeface="Consolas" panose="020B0609020204030204" pitchFamily="49" charset="0"/>
                <a:cs typeface="Consolas" panose="020B0609020204030204" pitchFamily="49" charset="0"/>
              </a:rPr>
              <a:t>object Key { get; set; }</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public </a:t>
            </a:r>
            <a:r>
              <a:rPr lang="en-US" dirty="0">
                <a:latin typeface="Consolas" panose="020B0609020204030204" pitchFamily="49" charset="0"/>
                <a:cs typeface="Consolas" panose="020B0609020204030204" pitchFamily="49" charset="0"/>
              </a:rPr>
              <a:t>object Value { get; set; }</a:t>
            </a:r>
          </a:p>
          <a:p>
            <a:r>
              <a:rPr lang="en-US" dirty="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p:txBody>
      </p:sp>
      <p:sp>
        <p:nvSpPr>
          <p:cNvPr id="5" name="Блок-схема: альтернативный процесс 4"/>
          <p:cNvSpPr/>
          <p:nvPr/>
        </p:nvSpPr>
        <p:spPr bwMode="auto">
          <a:xfrm>
            <a:off x="300251" y="914400"/>
            <a:ext cx="9387840" cy="1600200"/>
          </a:xfrm>
          <a:prstGeom prst="flowChartAlternateProcess">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5750" indent="-285750">
              <a:spcAft>
                <a:spcPts val="1000"/>
              </a:spcAft>
              <a:buFont typeface="Arial" panose="020B0604020202020204" pitchFamily="34" charset="0"/>
              <a:buChar char="•"/>
            </a:pPr>
            <a:r>
              <a:rPr lang="ru-RU" dirty="0" smtClean="0"/>
              <a:t>Извлечение несуществующего ключа через индексатор дает в результате </a:t>
            </a:r>
            <a:r>
              <a:rPr lang="en-US" dirty="0" smtClean="0"/>
              <a:t>null</a:t>
            </a:r>
            <a:r>
              <a:rPr lang="ru-RU" dirty="0" smtClean="0"/>
              <a:t> (не приводит к генерации исключения)</a:t>
            </a:r>
          </a:p>
          <a:p>
            <a:pPr marL="285750" indent="-285750">
              <a:spcAft>
                <a:spcPts val="1000"/>
              </a:spcAft>
              <a:buFont typeface="Arial" panose="020B0604020202020204" pitchFamily="34" charset="0"/>
              <a:buChar char="•"/>
            </a:pPr>
            <a:r>
              <a:rPr lang="ru-RU" dirty="0" smtClean="0"/>
              <a:t>Членство проверяется с помощью </a:t>
            </a:r>
            <a:r>
              <a:rPr lang="en-US" dirty="0" smtClean="0"/>
              <a:t>Contains (</a:t>
            </a:r>
            <a:r>
              <a:rPr lang="en-US" dirty="0" err="1" smtClean="0"/>
              <a:t>ContainsKey</a:t>
            </a:r>
            <a:r>
              <a:rPr lang="en-US" dirty="0" smtClean="0"/>
              <a:t>)</a:t>
            </a:r>
          </a:p>
        </p:txBody>
      </p:sp>
    </p:spTree>
    <p:extLst>
      <p:ext uri="{BB962C8B-B14F-4D97-AF65-F5344CB8AC3E}">
        <p14:creationId xmlns:p14="http://schemas.microsoft.com/office/powerpoint/2010/main" val="117908026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a:t>
            </a:r>
            <a:r>
              <a:rPr lang="en-US" dirty="0"/>
              <a:t>&lt;</a:t>
            </a:r>
            <a:r>
              <a:rPr lang="en-US" dirty="0" err="1"/>
              <a:t>TKey</a:t>
            </a:r>
            <a:r>
              <a:rPr lang="en-US" dirty="0"/>
              <a:t>, </a:t>
            </a:r>
            <a:r>
              <a:rPr lang="en-US" dirty="0" err="1"/>
              <a:t>TValue</a:t>
            </a:r>
            <a:r>
              <a:rPr lang="en-US" dirty="0" smtClean="0"/>
              <a:t>&gt; </a:t>
            </a:r>
            <a:r>
              <a:rPr lang="ru-RU" dirty="0" smtClean="0"/>
              <a:t>и </a:t>
            </a:r>
            <a:r>
              <a:rPr lang="en-US" dirty="0" err="1"/>
              <a:t>Hashtable</a:t>
            </a:r>
            <a:endParaRPr lang="ru-RU" dirty="0"/>
          </a:p>
        </p:txBody>
      </p:sp>
      <p:sp>
        <p:nvSpPr>
          <p:cNvPr id="3" name="Блок-схема: документ 2"/>
          <p:cNvSpPr/>
          <p:nvPr/>
        </p:nvSpPr>
        <p:spPr bwMode="auto">
          <a:xfrm>
            <a:off x="335280" y="990600"/>
            <a:ext cx="9387840" cy="4038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a:latin typeface="Consolas" panose="020B0609020204030204" pitchFamily="49" charset="0"/>
                <a:cs typeface="Consolas" panose="020B0609020204030204" pitchFamily="49" charset="0"/>
              </a:rPr>
              <a:t>public interface </a:t>
            </a:r>
            <a:r>
              <a:rPr lang="en-US" dirty="0" err="1">
                <a:latin typeface="Consolas" panose="020B0609020204030204" pitchFamily="49" charset="0"/>
                <a:cs typeface="Consolas" panose="020B0609020204030204" pitchFamily="49" charset="0"/>
              </a:rPr>
              <a:t>IDictionary</a:t>
            </a: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&gt; :</a:t>
            </a:r>
          </a:p>
          <a:p>
            <a:r>
              <a:rPr lang="en-US" dirty="0" err="1">
                <a:latin typeface="Consolas" panose="020B0609020204030204" pitchFamily="49" charset="0"/>
                <a:cs typeface="Consolas" panose="020B0609020204030204" pitchFamily="49" charset="0"/>
              </a:rPr>
              <a:t>ICollection</a:t>
            </a: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KeyValuePair</a:t>
            </a: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&gt;&gt;, </a:t>
            </a:r>
            <a:r>
              <a:rPr lang="en-US" dirty="0" err="1">
                <a:latin typeface="Consolas" panose="020B0609020204030204" pitchFamily="49" charset="0"/>
                <a:cs typeface="Consolas" panose="020B0609020204030204" pitchFamily="49" charset="0"/>
              </a:rPr>
              <a:t>IEnumerable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pPr lvl="1"/>
            <a:r>
              <a:rPr lang="en-US" dirty="0" err="1">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ContainsKey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key);</a:t>
            </a:r>
          </a:p>
          <a:p>
            <a:pPr lvl="1"/>
            <a:r>
              <a:rPr lang="en-US" dirty="0" err="1">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TryGetValue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key, out </a:t>
            </a:r>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 value);</a:t>
            </a:r>
          </a:p>
          <a:p>
            <a:pPr lvl="1"/>
            <a:r>
              <a:rPr lang="en-US" dirty="0">
                <a:latin typeface="Consolas" panose="020B0609020204030204" pitchFamily="49" charset="0"/>
                <a:cs typeface="Consolas" panose="020B0609020204030204" pitchFamily="49" charset="0"/>
              </a:rPr>
              <a:t>void Add (</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key, </a:t>
            </a:r>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 value);</a:t>
            </a:r>
          </a:p>
          <a:p>
            <a:pPr lvl="1"/>
            <a:r>
              <a:rPr lang="en-US" dirty="0" err="1">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Remove (</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key);</a:t>
            </a:r>
          </a:p>
          <a:p>
            <a:pPr lvl="1"/>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 this [</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key] { get; set; } // Main indexer - by key</a:t>
            </a:r>
          </a:p>
          <a:p>
            <a:pPr lvl="1"/>
            <a:r>
              <a:rPr lang="en-US" dirty="0" err="1">
                <a:latin typeface="Consolas" panose="020B0609020204030204" pitchFamily="49" charset="0"/>
                <a:cs typeface="Consolas" panose="020B0609020204030204" pitchFamily="49" charset="0"/>
              </a:rPr>
              <a:t>ICollection</a:t>
            </a: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&gt; Keys { get; } // Returns just keys</a:t>
            </a:r>
          </a:p>
          <a:p>
            <a:pPr lvl="1"/>
            <a:r>
              <a:rPr lang="en-US" dirty="0" err="1">
                <a:latin typeface="Consolas" panose="020B0609020204030204" pitchFamily="49" charset="0"/>
                <a:cs typeface="Consolas" panose="020B0609020204030204" pitchFamily="49" charset="0"/>
              </a:rPr>
              <a:t>ICollection</a:t>
            </a: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&gt; Values { get; } // Returns just values</a:t>
            </a:r>
          </a:p>
          <a:p>
            <a:r>
              <a:rPr lang="en-US" dirty="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p:txBody>
      </p:sp>
      <p:sp>
        <p:nvSpPr>
          <p:cNvPr id="4" name="Блок-схема: документ 3"/>
          <p:cNvSpPr/>
          <p:nvPr/>
        </p:nvSpPr>
        <p:spPr bwMode="auto">
          <a:xfrm>
            <a:off x="1676400" y="4191000"/>
            <a:ext cx="8046720" cy="2209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a:latin typeface="Consolas" panose="020B0609020204030204" pitchFamily="49" charset="0"/>
                <a:cs typeface="Consolas" panose="020B0609020204030204" pitchFamily="49" charset="0"/>
              </a:rPr>
              <a:t>public </a:t>
            </a:r>
            <a:r>
              <a:rPr lang="en-US" dirty="0" err="1">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KeyValuePair</a:t>
            </a: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&gt;</a:t>
            </a:r>
          </a:p>
          <a:p>
            <a:r>
              <a:rPr lang="en-US" dirty="0">
                <a:latin typeface="Consolas" panose="020B0609020204030204" pitchFamily="49" charset="0"/>
                <a:cs typeface="Consolas" panose="020B0609020204030204" pitchFamily="49" charset="0"/>
              </a:rPr>
              <a:t>{</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public </a:t>
            </a:r>
            <a:r>
              <a:rPr lang="en-US" dirty="0" err="1">
                <a:latin typeface="Consolas" panose="020B0609020204030204" pitchFamily="49" charset="0"/>
                <a:cs typeface="Consolas" panose="020B0609020204030204" pitchFamily="49" charset="0"/>
              </a:rPr>
              <a:t>TKey</a:t>
            </a:r>
            <a:r>
              <a:rPr lang="en-US" dirty="0">
                <a:latin typeface="Consolas" panose="020B0609020204030204" pitchFamily="49" charset="0"/>
                <a:cs typeface="Consolas" panose="020B0609020204030204" pitchFamily="49" charset="0"/>
              </a:rPr>
              <a:t> Key { get; }</a:t>
            </a:r>
          </a:p>
          <a:p>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public </a:t>
            </a:r>
            <a:r>
              <a:rPr lang="en-US" dirty="0" err="1">
                <a:latin typeface="Consolas" panose="020B0609020204030204" pitchFamily="49" charset="0"/>
                <a:cs typeface="Consolas" panose="020B0609020204030204" pitchFamily="49" charset="0"/>
              </a:rPr>
              <a:t>TValue</a:t>
            </a:r>
            <a:r>
              <a:rPr lang="en-US" dirty="0">
                <a:latin typeface="Consolas" panose="020B0609020204030204" pitchFamily="49" charset="0"/>
                <a:cs typeface="Consolas" panose="020B0609020204030204" pitchFamily="49" charset="0"/>
              </a:rPr>
              <a:t> Value { get; }</a:t>
            </a:r>
          </a:p>
          <a:p>
            <a:r>
              <a:rPr lang="en-US" dirty="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0516369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Использование инициализаторов коллекции</a:t>
            </a:r>
            <a:endParaRPr lang="ru-RU"/>
          </a:p>
        </p:txBody>
      </p:sp>
      <p:sp>
        <p:nvSpPr>
          <p:cNvPr id="4" name="Flowchart: Document 3"/>
          <p:cNvSpPr/>
          <p:nvPr/>
        </p:nvSpPr>
        <p:spPr bwMode="auto">
          <a:xfrm>
            <a:off x="335280" y="1524000"/>
            <a:ext cx="4274820" cy="1371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smtClean="0">
                <a:latin typeface="Consolas" pitchFamily="49" charset="0"/>
                <a:cs typeface="Consolas" pitchFamily="49" charset="0"/>
              </a:rPr>
              <a:t>ArrayList al = new ArrayList();</a:t>
            </a:r>
          </a:p>
          <a:p>
            <a:r>
              <a:rPr lang="ru-RU" sz="1600" smtClean="0">
                <a:latin typeface="Consolas" pitchFamily="49" charset="0"/>
                <a:cs typeface="Consolas" pitchFamily="49" charset="0"/>
              </a:rPr>
              <a:t>al.Add("Value");</a:t>
            </a:r>
          </a:p>
          <a:p>
            <a:r>
              <a:rPr lang="ru-RU" sz="1600" smtClean="0">
                <a:latin typeface="Consolas" pitchFamily="49" charset="0"/>
                <a:cs typeface="Consolas" pitchFamily="49" charset="0"/>
              </a:rPr>
              <a:t>al.Add("Another Value");</a:t>
            </a:r>
          </a:p>
        </p:txBody>
      </p:sp>
      <p:sp>
        <p:nvSpPr>
          <p:cNvPr id="5" name="Rounded Rectangle 4"/>
          <p:cNvSpPr/>
          <p:nvPr/>
        </p:nvSpPr>
        <p:spPr bwMode="auto">
          <a:xfrm>
            <a:off x="335280" y="762000"/>
            <a:ext cx="9471660"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Для добавления элементов в созданный экземпляр класса коллекции обычно используется метод Add</a:t>
            </a:r>
          </a:p>
        </p:txBody>
      </p:sp>
      <p:sp>
        <p:nvSpPr>
          <p:cNvPr id="6" name="Rounded Rectangle 5"/>
          <p:cNvSpPr/>
          <p:nvPr/>
        </p:nvSpPr>
        <p:spPr bwMode="auto">
          <a:xfrm>
            <a:off x="4861560" y="1600200"/>
            <a:ext cx="4945380"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Альтернативой написанию нескольких операторов с методом Add является использование инициализатора коллекции</a:t>
            </a:r>
          </a:p>
        </p:txBody>
      </p:sp>
      <p:sp>
        <p:nvSpPr>
          <p:cNvPr id="7" name="Flowchart: Document 6"/>
          <p:cNvSpPr/>
          <p:nvPr/>
        </p:nvSpPr>
        <p:spPr bwMode="auto">
          <a:xfrm>
            <a:off x="335280" y="3048000"/>
            <a:ext cx="7962900" cy="609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smtClean="0">
                <a:latin typeface="Consolas" pitchFamily="49" charset="0"/>
                <a:cs typeface="Consolas" pitchFamily="49" charset="0"/>
              </a:rPr>
              <a:t>ArrayList al = new ArrayList() { "Value", "Another Value" };</a:t>
            </a:r>
            <a:endParaRPr lang="ru-RU" sz="1600">
              <a:latin typeface="Consolas" pitchFamily="49" charset="0"/>
              <a:cs typeface="Consolas" pitchFamily="49" charset="0"/>
            </a:endParaRPr>
          </a:p>
        </p:txBody>
      </p:sp>
      <p:sp>
        <p:nvSpPr>
          <p:cNvPr id="9" name="Left-Right Arrow 8"/>
          <p:cNvSpPr/>
          <p:nvPr/>
        </p:nvSpPr>
        <p:spPr bwMode="auto">
          <a:xfrm rot="3355873">
            <a:off x="3158813" y="2395035"/>
            <a:ext cx="1247442" cy="419100"/>
          </a:xfrm>
          <a:prstGeom prst="lef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ru-RU" smtClean="0"/>
          </a:p>
        </p:txBody>
      </p:sp>
      <p:sp>
        <p:nvSpPr>
          <p:cNvPr id="10" name="Flowchart: Document 9"/>
          <p:cNvSpPr/>
          <p:nvPr/>
        </p:nvSpPr>
        <p:spPr bwMode="auto">
          <a:xfrm>
            <a:off x="335279" y="3810000"/>
            <a:ext cx="5694756" cy="1752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ArrayList al2 = new ArrayList()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new Person() {Name="James", Age =45},</a:t>
            </a:r>
          </a:p>
          <a:p>
            <a:r>
              <a:rPr lang="ru-RU" sz="1600" dirty="0" smtClean="0">
                <a:latin typeface="Consolas" pitchFamily="49" charset="0"/>
                <a:cs typeface="Consolas" pitchFamily="49" charset="0"/>
              </a:rPr>
              <a:t>    new Person() {Name="Tom", Age =31}</a:t>
            </a:r>
          </a:p>
          <a:p>
            <a:r>
              <a:rPr lang="ru-RU" sz="1600" dirty="0" smtClean="0">
                <a:latin typeface="Consolas" pitchFamily="49" charset="0"/>
                <a:cs typeface="Consolas" pitchFamily="49" charset="0"/>
              </a:rPr>
              <a:t>};</a:t>
            </a:r>
            <a:endParaRPr lang="ru-RU" sz="1600" dirty="0">
              <a:latin typeface="Consolas" pitchFamily="49" charset="0"/>
              <a:cs typeface="Consolas" pitchFamily="49" charset="0"/>
            </a:endParaRPr>
          </a:p>
        </p:txBody>
      </p:sp>
      <p:sp>
        <p:nvSpPr>
          <p:cNvPr id="11" name="Rounded Rectangle 10"/>
          <p:cNvSpPr/>
          <p:nvPr/>
        </p:nvSpPr>
        <p:spPr bwMode="auto">
          <a:xfrm>
            <a:off x="6118860" y="3581400"/>
            <a:ext cx="3520440" cy="1981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При добавлении новых объектов в коллекцию можно комбинировать инициализаторы коллекции с инициализаторами объектов</a:t>
            </a:r>
          </a:p>
        </p:txBody>
      </p:sp>
      <p:sp>
        <p:nvSpPr>
          <p:cNvPr id="12" name="Rounded Rectangle 11"/>
          <p:cNvSpPr/>
          <p:nvPr/>
        </p:nvSpPr>
        <p:spPr bwMode="auto">
          <a:xfrm>
            <a:off x="335280" y="5638800"/>
            <a:ext cx="9471660"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smtClean="0"/>
              <a:t>Инициализатор коллекции можно использовать только с коллекцией классов, предоставляющих метод Add</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Настраиваемые коллекции и прокси</a:t>
            </a:r>
            <a:endParaRPr lang="ru-RU" dirty="0"/>
          </a:p>
        </p:txBody>
      </p:sp>
      <p:sp>
        <p:nvSpPr>
          <p:cNvPr id="4" name="Скругленный прямоугольник 3"/>
          <p:cNvSpPr/>
          <p:nvPr/>
        </p:nvSpPr>
        <p:spPr bwMode="auto">
          <a:xfrm>
            <a:off x="335280" y="762000"/>
            <a:ext cx="9471660" cy="2819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Для строго типизированных коллекций в приложении может возникать необходимость управления поведением ее элементов (например, добавлением, удалением)</a:t>
            </a:r>
          </a:p>
          <a:p>
            <a:pPr marL="285750" indent="-285750" algn="just">
              <a:spcAft>
                <a:spcPts val="1000"/>
              </a:spcAft>
              <a:buFont typeface="Arial" pitchFamily="34" charset="0"/>
              <a:buChar char="•"/>
            </a:pPr>
            <a:r>
              <a:rPr lang="ru-RU" dirty="0" smtClean="0"/>
              <a:t>для запуска события при удалении или добавлении элемента</a:t>
            </a:r>
          </a:p>
          <a:p>
            <a:pPr marL="285750" indent="-285750" algn="just">
              <a:spcAft>
                <a:spcPts val="1000"/>
              </a:spcAft>
              <a:buFont typeface="Arial" pitchFamily="34" charset="0"/>
              <a:buChar char="•"/>
            </a:pPr>
            <a:r>
              <a:rPr lang="ru-RU" dirty="0" smtClean="0"/>
              <a:t>для обновления свойств, связанных с удалением </a:t>
            </a:r>
            <a:r>
              <a:rPr lang="ru-RU" dirty="0"/>
              <a:t>или </a:t>
            </a:r>
            <a:r>
              <a:rPr lang="ru-RU" dirty="0" smtClean="0"/>
              <a:t>добавлением элемента</a:t>
            </a:r>
          </a:p>
          <a:p>
            <a:pPr marL="285750" indent="-285750" algn="just">
              <a:spcAft>
                <a:spcPts val="1000"/>
              </a:spcAft>
              <a:buFont typeface="Arial" pitchFamily="34" charset="0"/>
              <a:buChar char="•"/>
            </a:pPr>
            <a:r>
              <a:rPr lang="ru-RU" dirty="0" smtClean="0"/>
              <a:t>для обнаружения «несанкционированной» операции добавления</a:t>
            </a:r>
            <a:r>
              <a:rPr lang="en-US" dirty="0" smtClean="0"/>
              <a:t>/</a:t>
            </a:r>
            <a:r>
              <a:rPr lang="ru-RU" dirty="0" smtClean="0"/>
              <a:t>удаления и генерации исключения (например, при нарушении «бизнес-правила»)</a:t>
            </a:r>
            <a:endParaRPr lang="ru-RU" dirty="0"/>
          </a:p>
        </p:txBody>
      </p:sp>
      <p:sp>
        <p:nvSpPr>
          <p:cNvPr id="5" name="Скругленный прямоугольник 4"/>
          <p:cNvSpPr/>
          <p:nvPr/>
        </p:nvSpPr>
        <p:spPr bwMode="auto">
          <a:xfrm>
            <a:off x="335280" y="3733800"/>
            <a:ext cx="9471660" cy="1371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Классы, представленные для этой цели в пространстве имен </a:t>
            </a:r>
            <a:r>
              <a:rPr lang="en-US" dirty="0" err="1" smtClean="0"/>
              <a:t>System.Collections.ObjectModel</a:t>
            </a:r>
            <a:r>
              <a:rPr lang="ru-RU" dirty="0" smtClean="0"/>
              <a:t>, являются оболочками или прокси, которые реализуют </a:t>
            </a:r>
            <a:r>
              <a:rPr lang="en-US" dirty="0" err="1"/>
              <a:t>IList</a:t>
            </a:r>
            <a:r>
              <a:rPr lang="en-US" dirty="0"/>
              <a:t>&lt;T&gt; </a:t>
            </a:r>
            <a:r>
              <a:rPr lang="en-US" dirty="0" smtClean="0"/>
              <a:t> </a:t>
            </a:r>
            <a:r>
              <a:rPr lang="ru-RU" dirty="0" smtClean="0"/>
              <a:t>или </a:t>
            </a:r>
            <a:r>
              <a:rPr lang="en-US" dirty="0" err="1" smtClean="0"/>
              <a:t>IDictionary</a:t>
            </a:r>
            <a:r>
              <a:rPr lang="en-US" dirty="0"/>
              <a:t>&lt;,&gt;</a:t>
            </a:r>
            <a:r>
              <a:rPr lang="ru-RU" dirty="0" smtClean="0"/>
              <a:t> , за счет перенаправления на методы лежащей в основе коллекции</a:t>
            </a:r>
          </a:p>
        </p:txBody>
      </p:sp>
      <p:sp>
        <p:nvSpPr>
          <p:cNvPr id="6" name="Скругленный прямоугольник 5"/>
          <p:cNvSpPr/>
          <p:nvPr/>
        </p:nvSpPr>
        <p:spPr bwMode="auto">
          <a:xfrm>
            <a:off x="335280" y="5257800"/>
            <a:ext cx="9471660"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Каждая операция </a:t>
            </a:r>
            <a:r>
              <a:rPr lang="en-US" dirty="0" smtClean="0"/>
              <a:t>(Add, Remove, Clear)</a:t>
            </a:r>
            <a:r>
              <a:rPr lang="ru-RU" dirty="0" smtClean="0"/>
              <a:t> проходит через виртуальный метод, действующий в качестве «шлюза», с помощью которого можно «привязаться» с целью изменения или расширения нормального поведения коллекции</a:t>
            </a:r>
          </a:p>
        </p:txBody>
      </p:sp>
    </p:spTree>
    <p:extLst>
      <p:ext uri="{BB962C8B-B14F-4D97-AF65-F5344CB8AC3E}">
        <p14:creationId xmlns:p14="http://schemas.microsoft.com/office/powerpoint/2010/main" val="2261105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Настраиваемые коллекции и прокси</a:t>
            </a:r>
          </a:p>
        </p:txBody>
      </p:sp>
      <p:sp>
        <p:nvSpPr>
          <p:cNvPr id="4" name="Блок-схема: документ 3"/>
          <p:cNvSpPr/>
          <p:nvPr/>
        </p:nvSpPr>
        <p:spPr bwMode="auto">
          <a:xfrm>
            <a:off x="335280" y="762000"/>
            <a:ext cx="9471660" cy="3352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class</a:t>
            </a:r>
            <a:r>
              <a:rPr lang="en-US" sz="1600" dirty="0">
                <a:solidFill>
                  <a:srgbClr val="000000"/>
                </a:solidFill>
                <a:latin typeface="Consolas"/>
              </a:rPr>
              <a:t> Collection&lt;T&gt; :</a:t>
            </a:r>
          </a:p>
          <a:p>
            <a:r>
              <a:rPr lang="fr-FR" sz="1600" dirty="0">
                <a:solidFill>
                  <a:srgbClr val="000000"/>
                </a:solidFill>
                <a:latin typeface="Consolas"/>
              </a:rPr>
              <a:t>IList&lt;T&gt;, ICollection&lt;T&gt;, IEnumerable&lt;T&gt;, IList, ICollection, IEnumerable</a:t>
            </a:r>
          </a:p>
          <a:p>
            <a:r>
              <a:rPr lang="ru-RU" sz="1600" dirty="0">
                <a:solidFill>
                  <a:srgbClr val="000000"/>
                </a:solidFill>
                <a:latin typeface="Consolas"/>
              </a:rPr>
              <a:t>{</a:t>
            </a:r>
          </a:p>
          <a:p>
            <a:r>
              <a:rPr lang="ru-RU" sz="1600" dirty="0" smtClean="0">
                <a:solidFill>
                  <a:srgbClr val="008000"/>
                </a:solidFill>
                <a:latin typeface="Consolas"/>
              </a:rPr>
              <a:t>	// </a:t>
            </a:r>
            <a:r>
              <a:rPr lang="ru-RU" sz="1600" dirty="0">
                <a:solidFill>
                  <a:srgbClr val="008000"/>
                </a:solidFill>
                <a:latin typeface="Consolas"/>
              </a:rPr>
              <a:t>...</a:t>
            </a:r>
            <a:endParaRPr lang="ru-RU" sz="1600" dirty="0">
              <a:solidFill>
                <a:srgbClr val="000000"/>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protected</a:t>
            </a:r>
            <a:r>
              <a:rPr lang="en-US" sz="1600" dirty="0" smtClean="0">
                <a:solidFill>
                  <a:srgbClr val="000000"/>
                </a:solidFill>
                <a:latin typeface="Consolas"/>
              </a:rPr>
              <a:t> </a:t>
            </a:r>
            <a:r>
              <a:rPr lang="en-US" sz="1600" dirty="0">
                <a:solidFill>
                  <a:srgbClr val="0000FF"/>
                </a:solidFill>
                <a:latin typeface="Consolas"/>
              </a:rPr>
              <a:t>virtual</a:t>
            </a:r>
            <a:r>
              <a:rPr lang="en-US" sz="1600" dirty="0">
                <a:solidFill>
                  <a:srgbClr val="000000"/>
                </a:solidFill>
                <a:latin typeface="Consolas"/>
              </a:rPr>
              <a:t> </a:t>
            </a:r>
            <a:r>
              <a:rPr lang="en-US" sz="1600" dirty="0">
                <a:solidFill>
                  <a:srgbClr val="0000FF"/>
                </a:solidFill>
                <a:latin typeface="Consolas"/>
              </a:rPr>
              <a:t>void</a:t>
            </a:r>
            <a:r>
              <a:rPr lang="en-US" sz="1600" dirty="0">
                <a:solidFill>
                  <a:srgbClr val="000000"/>
                </a:solidFill>
                <a:latin typeface="Consolas"/>
              </a:rPr>
              <a:t> </a:t>
            </a:r>
            <a:r>
              <a:rPr lang="en-US" sz="1600" dirty="0" err="1">
                <a:solidFill>
                  <a:srgbClr val="000000"/>
                </a:solidFill>
                <a:latin typeface="Consolas"/>
              </a:rPr>
              <a:t>ClearItems</a:t>
            </a:r>
            <a:r>
              <a:rPr lang="en-US" sz="1600" dirty="0">
                <a:solidFill>
                  <a:srgbClr val="000000"/>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protected</a:t>
            </a:r>
            <a:r>
              <a:rPr lang="en-US" sz="1600" dirty="0" smtClean="0">
                <a:solidFill>
                  <a:srgbClr val="000000"/>
                </a:solidFill>
                <a:latin typeface="Consolas"/>
              </a:rPr>
              <a:t> </a:t>
            </a:r>
            <a:r>
              <a:rPr lang="en-US" sz="1600" dirty="0">
                <a:solidFill>
                  <a:srgbClr val="0000FF"/>
                </a:solidFill>
                <a:latin typeface="Consolas"/>
              </a:rPr>
              <a:t>virtual</a:t>
            </a:r>
            <a:r>
              <a:rPr lang="en-US" sz="1600" dirty="0">
                <a:solidFill>
                  <a:srgbClr val="000000"/>
                </a:solidFill>
                <a:latin typeface="Consolas"/>
              </a:rPr>
              <a:t> </a:t>
            </a:r>
            <a:r>
              <a:rPr lang="en-US" sz="1600" dirty="0">
                <a:solidFill>
                  <a:srgbClr val="0000FF"/>
                </a:solidFill>
                <a:latin typeface="Consolas"/>
              </a:rPr>
              <a:t>void</a:t>
            </a:r>
            <a:r>
              <a:rPr lang="en-US" sz="1600" dirty="0">
                <a:solidFill>
                  <a:srgbClr val="000000"/>
                </a:solidFill>
                <a:latin typeface="Consolas"/>
              </a:rPr>
              <a:t> </a:t>
            </a:r>
            <a:r>
              <a:rPr lang="en-US" sz="1600" dirty="0" err="1">
                <a:solidFill>
                  <a:srgbClr val="000000"/>
                </a:solidFill>
                <a:latin typeface="Consolas"/>
              </a:rPr>
              <a:t>InsertItem</a:t>
            </a:r>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index, T item);</a:t>
            </a:r>
          </a:p>
          <a:p>
            <a:r>
              <a:rPr lang="ru-RU" sz="1600" dirty="0" smtClean="0">
                <a:solidFill>
                  <a:srgbClr val="0000FF"/>
                </a:solidFill>
                <a:latin typeface="Consolas"/>
              </a:rPr>
              <a:t>	</a:t>
            </a:r>
            <a:r>
              <a:rPr lang="en-US" sz="1600" dirty="0" smtClean="0">
                <a:solidFill>
                  <a:srgbClr val="0000FF"/>
                </a:solidFill>
                <a:latin typeface="Consolas"/>
              </a:rPr>
              <a:t>protected</a:t>
            </a:r>
            <a:r>
              <a:rPr lang="en-US" sz="1600" dirty="0" smtClean="0">
                <a:solidFill>
                  <a:srgbClr val="000000"/>
                </a:solidFill>
                <a:latin typeface="Consolas"/>
              </a:rPr>
              <a:t> </a:t>
            </a:r>
            <a:r>
              <a:rPr lang="en-US" sz="1600" dirty="0">
                <a:solidFill>
                  <a:srgbClr val="0000FF"/>
                </a:solidFill>
                <a:latin typeface="Consolas"/>
              </a:rPr>
              <a:t>virtual</a:t>
            </a:r>
            <a:r>
              <a:rPr lang="en-US" sz="1600" dirty="0">
                <a:solidFill>
                  <a:srgbClr val="000000"/>
                </a:solidFill>
                <a:latin typeface="Consolas"/>
              </a:rPr>
              <a:t> </a:t>
            </a:r>
            <a:r>
              <a:rPr lang="en-US" sz="1600" dirty="0">
                <a:solidFill>
                  <a:srgbClr val="0000FF"/>
                </a:solidFill>
                <a:latin typeface="Consolas"/>
              </a:rPr>
              <a:t>void</a:t>
            </a:r>
            <a:r>
              <a:rPr lang="en-US" sz="1600" dirty="0">
                <a:solidFill>
                  <a:srgbClr val="000000"/>
                </a:solidFill>
                <a:latin typeface="Consolas"/>
              </a:rPr>
              <a:t> </a:t>
            </a:r>
            <a:r>
              <a:rPr lang="en-US" sz="1600" dirty="0" err="1">
                <a:solidFill>
                  <a:srgbClr val="000000"/>
                </a:solidFill>
                <a:latin typeface="Consolas"/>
              </a:rPr>
              <a:t>RemoveItem</a:t>
            </a:r>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index);</a:t>
            </a:r>
          </a:p>
          <a:p>
            <a:r>
              <a:rPr lang="ru-RU" sz="1600" dirty="0" smtClean="0">
                <a:solidFill>
                  <a:srgbClr val="0000FF"/>
                </a:solidFill>
                <a:latin typeface="Consolas"/>
              </a:rPr>
              <a:t>	</a:t>
            </a:r>
            <a:r>
              <a:rPr lang="en-US" sz="1600" dirty="0" smtClean="0">
                <a:solidFill>
                  <a:srgbClr val="0000FF"/>
                </a:solidFill>
                <a:latin typeface="Consolas"/>
              </a:rPr>
              <a:t>protected</a:t>
            </a:r>
            <a:r>
              <a:rPr lang="en-US" sz="1600" dirty="0" smtClean="0">
                <a:solidFill>
                  <a:srgbClr val="000000"/>
                </a:solidFill>
                <a:latin typeface="Consolas"/>
              </a:rPr>
              <a:t> </a:t>
            </a:r>
            <a:r>
              <a:rPr lang="en-US" sz="1600" dirty="0">
                <a:solidFill>
                  <a:srgbClr val="0000FF"/>
                </a:solidFill>
                <a:latin typeface="Consolas"/>
              </a:rPr>
              <a:t>virtual</a:t>
            </a:r>
            <a:r>
              <a:rPr lang="en-US" sz="1600" dirty="0">
                <a:solidFill>
                  <a:srgbClr val="000000"/>
                </a:solidFill>
                <a:latin typeface="Consolas"/>
              </a:rPr>
              <a:t> </a:t>
            </a:r>
            <a:r>
              <a:rPr lang="en-US" sz="1600" dirty="0">
                <a:solidFill>
                  <a:srgbClr val="0000FF"/>
                </a:solidFill>
                <a:latin typeface="Consolas"/>
              </a:rPr>
              <a:t>void</a:t>
            </a:r>
            <a:r>
              <a:rPr lang="en-US" sz="1600" dirty="0">
                <a:solidFill>
                  <a:srgbClr val="000000"/>
                </a:solidFill>
                <a:latin typeface="Consolas"/>
              </a:rPr>
              <a:t> </a:t>
            </a:r>
            <a:r>
              <a:rPr lang="en-US" sz="1600" dirty="0" err="1">
                <a:solidFill>
                  <a:srgbClr val="000000"/>
                </a:solidFill>
                <a:latin typeface="Consolas"/>
              </a:rPr>
              <a:t>SetItem</a:t>
            </a:r>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index, T item);</a:t>
            </a:r>
          </a:p>
          <a:p>
            <a:r>
              <a:rPr lang="ru-RU" sz="1600" dirty="0" smtClean="0">
                <a:solidFill>
                  <a:srgbClr val="0000FF"/>
                </a:solidFill>
                <a:latin typeface="Consolas"/>
              </a:rPr>
              <a:t>	</a:t>
            </a:r>
            <a:r>
              <a:rPr lang="en-US" sz="1600" dirty="0" smtClean="0">
                <a:solidFill>
                  <a:srgbClr val="0000FF"/>
                </a:solidFill>
                <a:latin typeface="Consolas"/>
              </a:rPr>
              <a:t>protected</a:t>
            </a:r>
            <a:r>
              <a:rPr lang="en-US" sz="1600" dirty="0" smtClean="0">
                <a:solidFill>
                  <a:srgbClr val="000000"/>
                </a:solidFill>
                <a:latin typeface="Consolas"/>
              </a:rPr>
              <a:t> </a:t>
            </a:r>
            <a:r>
              <a:rPr lang="en-US" sz="1600" dirty="0" err="1">
                <a:solidFill>
                  <a:srgbClr val="000000"/>
                </a:solidFill>
                <a:latin typeface="Consolas"/>
              </a:rPr>
              <a:t>IList</a:t>
            </a:r>
            <a:r>
              <a:rPr lang="en-US" sz="1600" dirty="0">
                <a:solidFill>
                  <a:srgbClr val="000000"/>
                </a:solidFill>
                <a:latin typeface="Consolas"/>
              </a:rPr>
              <a:t>&lt;T&gt; Items { </a:t>
            </a:r>
            <a:r>
              <a:rPr lang="en-US" sz="1600" dirty="0">
                <a:solidFill>
                  <a:srgbClr val="0000FF"/>
                </a:solidFill>
                <a:latin typeface="Consolas"/>
              </a:rPr>
              <a:t>get</a:t>
            </a:r>
            <a:r>
              <a:rPr lang="en-US" sz="1600" dirty="0">
                <a:solidFill>
                  <a:srgbClr val="000000"/>
                </a:solidFill>
                <a:latin typeface="Consolas"/>
              </a:rPr>
              <a:t>; }</a:t>
            </a:r>
          </a:p>
          <a:p>
            <a:r>
              <a:rPr lang="ru-RU" sz="1600" dirty="0">
                <a:solidFill>
                  <a:srgbClr val="000000"/>
                </a:solidFill>
                <a:latin typeface="Consolas"/>
              </a:rPr>
              <a:t>}</a:t>
            </a:r>
            <a:endParaRPr lang="ru-RU" sz="1600" dirty="0" smtClean="0"/>
          </a:p>
        </p:txBody>
      </p:sp>
    </p:spTree>
    <p:extLst>
      <p:ext uri="{BB962C8B-B14F-4D97-AF65-F5344CB8AC3E}">
        <p14:creationId xmlns:p14="http://schemas.microsoft.com/office/powerpoint/2010/main" val="391899692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Настраиваемые коллекции и прокси</a:t>
            </a:r>
          </a:p>
        </p:txBody>
      </p:sp>
      <p:sp>
        <p:nvSpPr>
          <p:cNvPr id="4" name="Блок-схема: документ 3"/>
          <p:cNvSpPr/>
          <p:nvPr/>
        </p:nvSpPr>
        <p:spPr bwMode="auto">
          <a:xfrm>
            <a:off x="335280" y="762000"/>
            <a:ext cx="6621780" cy="2819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solidFill>
                <a:srgbClr val="0000FF"/>
              </a:solidFill>
              <a:latin typeface="Consolas"/>
            </a:endParaRPr>
          </a:p>
          <a:p>
            <a:r>
              <a:rPr lang="en-US" sz="1600" dirty="0" smtClean="0">
                <a:solidFill>
                  <a:srgbClr val="0000FF"/>
                </a:solidFill>
                <a:latin typeface="Consolas"/>
              </a:rPr>
              <a:t>public</a:t>
            </a:r>
            <a:r>
              <a:rPr lang="en-US" sz="1600" dirty="0" smtClean="0">
                <a:solidFill>
                  <a:srgbClr val="000000"/>
                </a:solidFill>
                <a:latin typeface="Consolas"/>
              </a:rPr>
              <a:t> </a:t>
            </a:r>
            <a:r>
              <a:rPr lang="en-US" sz="1600" dirty="0">
                <a:solidFill>
                  <a:srgbClr val="0000FF"/>
                </a:solidFill>
                <a:latin typeface="Consolas"/>
              </a:rPr>
              <a:t>class</a:t>
            </a:r>
            <a:r>
              <a:rPr lang="en-US" sz="1600" dirty="0">
                <a:solidFill>
                  <a:srgbClr val="000000"/>
                </a:solidFill>
                <a:latin typeface="Consolas"/>
              </a:rPr>
              <a:t> Animal</a:t>
            </a:r>
          </a:p>
          <a:p>
            <a:r>
              <a:rPr lang="ru-RU" sz="1600" dirty="0">
                <a:solidFill>
                  <a:srgbClr val="000000"/>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public</a:t>
            </a:r>
            <a:r>
              <a:rPr lang="en-US" sz="1600" dirty="0" smtClean="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Name;</a:t>
            </a:r>
          </a:p>
          <a:p>
            <a:r>
              <a:rPr lang="ru-RU" sz="1600" dirty="0" smtClean="0">
                <a:solidFill>
                  <a:srgbClr val="0000FF"/>
                </a:solidFill>
                <a:latin typeface="Consolas"/>
              </a:rPr>
              <a:t>    </a:t>
            </a:r>
            <a:r>
              <a:rPr lang="en-US" sz="1600" dirty="0" smtClean="0">
                <a:solidFill>
                  <a:srgbClr val="0000FF"/>
                </a:solidFill>
                <a:latin typeface="Consolas"/>
              </a:rPr>
              <a:t>public</a:t>
            </a:r>
            <a:r>
              <a:rPr lang="en-US" sz="1600" dirty="0" smtClean="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Popularity;</a:t>
            </a:r>
          </a:p>
          <a:p>
            <a:r>
              <a:rPr lang="ru-RU" sz="1600" dirty="0" smtClean="0">
                <a:solidFill>
                  <a:srgbClr val="000000"/>
                </a:solidFill>
                <a:latin typeface="Consolas"/>
              </a:rPr>
              <a:t>    </a:t>
            </a:r>
            <a:r>
              <a:rPr lang="en-US" sz="1600" dirty="0" smtClean="0">
                <a:solidFill>
                  <a:srgbClr val="0000FF"/>
                </a:solidFill>
                <a:latin typeface="Consolas"/>
              </a:rPr>
              <a:t>public</a:t>
            </a:r>
            <a:r>
              <a:rPr lang="en-US" sz="1600" dirty="0" smtClean="0">
                <a:solidFill>
                  <a:srgbClr val="000000"/>
                </a:solidFill>
                <a:latin typeface="Consolas"/>
              </a:rPr>
              <a:t> </a:t>
            </a:r>
            <a:r>
              <a:rPr lang="en-US" sz="1600" dirty="0">
                <a:solidFill>
                  <a:srgbClr val="000000"/>
                </a:solidFill>
                <a:latin typeface="Consolas"/>
              </a:rPr>
              <a:t>Animal (</a:t>
            </a:r>
            <a:r>
              <a:rPr lang="en-US" sz="1600" dirty="0">
                <a:solidFill>
                  <a:srgbClr val="0000FF"/>
                </a:solidFill>
                <a:latin typeface="Consolas"/>
              </a:rPr>
              <a:t>string</a:t>
            </a:r>
            <a:r>
              <a:rPr lang="en-US" sz="1600" dirty="0">
                <a:solidFill>
                  <a:srgbClr val="000000"/>
                </a:solidFill>
                <a:latin typeface="Consolas"/>
              </a:rPr>
              <a:t> name, </a:t>
            </a:r>
            <a:r>
              <a:rPr lang="en-US" sz="1600" dirty="0" err="1">
                <a:solidFill>
                  <a:srgbClr val="0000FF"/>
                </a:solidFill>
                <a:latin typeface="Consolas"/>
              </a:rPr>
              <a:t>int</a:t>
            </a:r>
            <a:r>
              <a:rPr lang="en-US" sz="1600" dirty="0">
                <a:solidFill>
                  <a:srgbClr val="000000"/>
                </a:solidFill>
                <a:latin typeface="Consolas"/>
              </a:rPr>
              <a:t> popularity)</a:t>
            </a:r>
          </a:p>
          <a:p>
            <a:r>
              <a:rPr lang="ru-RU" sz="1600" dirty="0" smtClean="0">
                <a:solidFill>
                  <a:srgbClr val="000000"/>
                </a:solidFill>
                <a:latin typeface="Consolas"/>
              </a:rPr>
              <a:t>    {</a:t>
            </a:r>
            <a:endParaRPr lang="ru-RU" sz="1600" dirty="0">
              <a:solidFill>
                <a:srgbClr val="000000"/>
              </a:solidFill>
              <a:latin typeface="Consolas"/>
            </a:endParaRPr>
          </a:p>
          <a:p>
            <a:r>
              <a:rPr lang="ru-RU" sz="1600" dirty="0" smtClean="0">
                <a:solidFill>
                  <a:srgbClr val="000000"/>
                </a:solidFill>
                <a:latin typeface="Consolas"/>
              </a:rPr>
              <a:t>        </a:t>
            </a:r>
            <a:r>
              <a:rPr lang="en-US" sz="1600" dirty="0" smtClean="0">
                <a:solidFill>
                  <a:srgbClr val="000000"/>
                </a:solidFill>
                <a:latin typeface="Consolas"/>
              </a:rPr>
              <a:t>Name </a:t>
            </a:r>
            <a:r>
              <a:rPr lang="en-US" sz="1600" dirty="0">
                <a:solidFill>
                  <a:srgbClr val="000000"/>
                </a:solidFill>
                <a:latin typeface="Consolas"/>
              </a:rPr>
              <a:t>= name; </a:t>
            </a:r>
          </a:p>
          <a:p>
            <a:r>
              <a:rPr lang="ru-RU" sz="1600" dirty="0" smtClean="0">
                <a:solidFill>
                  <a:srgbClr val="000000"/>
                </a:solidFill>
                <a:latin typeface="Consolas"/>
              </a:rPr>
              <a:t>        </a:t>
            </a:r>
            <a:r>
              <a:rPr lang="en-US" sz="1600" dirty="0" smtClean="0">
                <a:solidFill>
                  <a:srgbClr val="000000"/>
                </a:solidFill>
                <a:latin typeface="Consolas"/>
              </a:rPr>
              <a:t>Popularity </a:t>
            </a:r>
            <a:r>
              <a:rPr lang="en-US" sz="1600" dirty="0">
                <a:solidFill>
                  <a:srgbClr val="000000"/>
                </a:solidFill>
                <a:latin typeface="Consolas"/>
              </a:rPr>
              <a:t>= popularity;</a:t>
            </a:r>
          </a:p>
          <a:p>
            <a:r>
              <a:rPr lang="ru-RU" sz="1600" dirty="0" smtClean="0">
                <a:solidFill>
                  <a:srgbClr val="000000"/>
                </a:solidFill>
                <a:latin typeface="Consolas"/>
              </a:rPr>
              <a:t>    }</a:t>
            </a:r>
            <a:endParaRPr lang="ru-RU" sz="1600" dirty="0">
              <a:solidFill>
                <a:srgbClr val="000000"/>
              </a:solidFill>
              <a:latin typeface="Consolas"/>
            </a:endParaRPr>
          </a:p>
          <a:p>
            <a:r>
              <a:rPr lang="ru-RU" sz="1600" dirty="0">
                <a:solidFill>
                  <a:srgbClr val="000000"/>
                </a:solidFill>
                <a:latin typeface="Consolas"/>
              </a:rPr>
              <a:t>}</a:t>
            </a:r>
            <a:endParaRPr lang="ru-RU" sz="1600" dirty="0" smtClean="0"/>
          </a:p>
        </p:txBody>
      </p:sp>
      <p:sp>
        <p:nvSpPr>
          <p:cNvPr id="5" name="Блок-схема: документ 4"/>
          <p:cNvSpPr/>
          <p:nvPr/>
        </p:nvSpPr>
        <p:spPr bwMode="auto">
          <a:xfrm>
            <a:off x="335280" y="3238500"/>
            <a:ext cx="9471660" cy="14097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solidFill>
                <a:srgbClr val="0000FF"/>
              </a:solidFill>
              <a:latin typeface="Consolas"/>
            </a:endParaRPr>
          </a:p>
          <a:p>
            <a:r>
              <a:rPr lang="en-US" sz="1600" dirty="0" smtClean="0">
                <a:solidFill>
                  <a:srgbClr val="0000FF"/>
                </a:solidFill>
                <a:latin typeface="Consolas"/>
              </a:rPr>
              <a:t>public</a:t>
            </a:r>
            <a:r>
              <a:rPr lang="en-US" sz="1600" dirty="0" smtClean="0">
                <a:solidFill>
                  <a:srgbClr val="000000"/>
                </a:solidFill>
                <a:latin typeface="Consolas"/>
              </a:rPr>
              <a:t> </a:t>
            </a:r>
            <a:r>
              <a:rPr lang="en-US" sz="1600" dirty="0">
                <a:solidFill>
                  <a:srgbClr val="0000FF"/>
                </a:solidFill>
                <a:latin typeface="Consolas"/>
              </a:rPr>
              <a:t>class</a:t>
            </a:r>
            <a:r>
              <a:rPr lang="en-US" sz="1600" dirty="0">
                <a:solidFill>
                  <a:srgbClr val="000000"/>
                </a:solidFill>
                <a:latin typeface="Consolas"/>
              </a:rPr>
              <a:t> </a:t>
            </a:r>
            <a:r>
              <a:rPr lang="en-US" sz="1600" dirty="0" err="1">
                <a:solidFill>
                  <a:srgbClr val="000000"/>
                </a:solidFill>
                <a:latin typeface="Consolas"/>
              </a:rPr>
              <a:t>AnimalCollection</a:t>
            </a:r>
            <a:r>
              <a:rPr lang="en-US" sz="1600" dirty="0">
                <a:solidFill>
                  <a:srgbClr val="000000"/>
                </a:solidFill>
                <a:latin typeface="Consolas"/>
              </a:rPr>
              <a:t> : Collection &lt;Animal&gt;</a:t>
            </a:r>
          </a:p>
          <a:p>
            <a:r>
              <a:rPr lang="ru-RU" sz="1600" dirty="0">
                <a:solidFill>
                  <a:srgbClr val="000000"/>
                </a:solidFill>
                <a:latin typeface="Consolas"/>
              </a:rPr>
              <a:t>{</a:t>
            </a:r>
          </a:p>
          <a:p>
            <a:r>
              <a:rPr lang="ru-RU" sz="1600" dirty="0" smtClean="0">
                <a:solidFill>
                  <a:srgbClr val="008000"/>
                </a:solidFill>
                <a:latin typeface="Consolas"/>
              </a:rPr>
              <a:t>    </a:t>
            </a:r>
            <a:r>
              <a:rPr lang="en-US" sz="1600" dirty="0" smtClean="0">
                <a:solidFill>
                  <a:srgbClr val="008000"/>
                </a:solidFill>
                <a:latin typeface="Consolas"/>
              </a:rPr>
              <a:t>// </a:t>
            </a:r>
            <a:r>
              <a:rPr lang="en-US" sz="1600" dirty="0" err="1">
                <a:solidFill>
                  <a:srgbClr val="008000"/>
                </a:solidFill>
                <a:latin typeface="Consolas"/>
              </a:rPr>
              <a:t>AnimalCollection</a:t>
            </a:r>
            <a:r>
              <a:rPr lang="en-US" sz="1600" dirty="0">
                <a:solidFill>
                  <a:srgbClr val="008000"/>
                </a:solidFill>
                <a:latin typeface="Consolas"/>
              </a:rPr>
              <a:t> </a:t>
            </a:r>
            <a:r>
              <a:rPr lang="ru-RU" sz="1600" dirty="0" smtClean="0">
                <a:solidFill>
                  <a:srgbClr val="008000"/>
                </a:solidFill>
                <a:latin typeface="Consolas"/>
              </a:rPr>
              <a:t>уже полностью готовый класс коллекция</a:t>
            </a:r>
            <a:r>
              <a:rPr lang="en-US" sz="1600" dirty="0" smtClean="0">
                <a:solidFill>
                  <a:srgbClr val="008000"/>
                </a:solidFill>
                <a:latin typeface="Consolas"/>
              </a:rPr>
              <a:t>.</a:t>
            </a:r>
            <a:endParaRPr lang="en-US" sz="1600" dirty="0">
              <a:solidFill>
                <a:srgbClr val="000000"/>
              </a:solidFill>
              <a:latin typeface="Consolas"/>
            </a:endParaRPr>
          </a:p>
          <a:p>
            <a:r>
              <a:rPr lang="ru-RU" sz="1600" dirty="0" smtClean="0">
                <a:solidFill>
                  <a:srgbClr val="008000"/>
                </a:solidFill>
                <a:latin typeface="Consolas"/>
              </a:rPr>
              <a:t>    </a:t>
            </a:r>
            <a:r>
              <a:rPr lang="en-US" sz="1600" dirty="0" smtClean="0">
                <a:solidFill>
                  <a:srgbClr val="008000"/>
                </a:solidFill>
                <a:latin typeface="Consolas"/>
              </a:rPr>
              <a:t>// </a:t>
            </a:r>
            <a:r>
              <a:rPr lang="ru-RU" sz="1600" dirty="0" smtClean="0">
                <a:solidFill>
                  <a:srgbClr val="008000"/>
                </a:solidFill>
                <a:latin typeface="Consolas"/>
              </a:rPr>
              <a:t>Никого дополнительного кода не требуется</a:t>
            </a:r>
            <a:endParaRPr lang="en-US" sz="1600" dirty="0">
              <a:solidFill>
                <a:srgbClr val="000000"/>
              </a:solidFill>
              <a:latin typeface="Consolas"/>
            </a:endParaRPr>
          </a:p>
          <a:p>
            <a:r>
              <a:rPr lang="ru-RU" sz="1600" dirty="0">
                <a:solidFill>
                  <a:srgbClr val="000000"/>
                </a:solidFill>
                <a:latin typeface="Consolas"/>
              </a:rPr>
              <a:t>}</a:t>
            </a:r>
            <a:endParaRPr lang="ru-RU" sz="1600" dirty="0" smtClean="0"/>
          </a:p>
        </p:txBody>
      </p:sp>
      <p:sp>
        <p:nvSpPr>
          <p:cNvPr id="6" name="Блок-схема: документ 5"/>
          <p:cNvSpPr/>
          <p:nvPr/>
        </p:nvSpPr>
        <p:spPr bwMode="auto">
          <a:xfrm>
            <a:off x="335280" y="4686300"/>
            <a:ext cx="9471660" cy="14097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solidFill>
                <a:srgbClr val="0000FF"/>
              </a:solidFill>
              <a:latin typeface="Consolas"/>
            </a:endParaRPr>
          </a:p>
          <a:p>
            <a:r>
              <a:rPr lang="en-US" sz="1600" dirty="0" smtClean="0">
                <a:solidFill>
                  <a:srgbClr val="0000FF"/>
                </a:solidFill>
                <a:latin typeface="Consolas"/>
              </a:rPr>
              <a:t>public</a:t>
            </a:r>
            <a:r>
              <a:rPr lang="en-US" sz="1600" dirty="0" smtClean="0">
                <a:solidFill>
                  <a:srgbClr val="000000"/>
                </a:solidFill>
                <a:latin typeface="Consolas"/>
              </a:rPr>
              <a:t> </a:t>
            </a:r>
            <a:r>
              <a:rPr lang="en-US" sz="1600" dirty="0">
                <a:solidFill>
                  <a:srgbClr val="0000FF"/>
                </a:solidFill>
                <a:latin typeface="Consolas"/>
              </a:rPr>
              <a:t>class</a:t>
            </a:r>
            <a:r>
              <a:rPr lang="en-US" sz="1600" dirty="0">
                <a:solidFill>
                  <a:srgbClr val="000000"/>
                </a:solidFill>
                <a:latin typeface="Consolas"/>
              </a:rPr>
              <a:t> Zoo </a:t>
            </a:r>
            <a:r>
              <a:rPr lang="en-US" sz="1600" dirty="0">
                <a:solidFill>
                  <a:srgbClr val="008000"/>
                </a:solidFill>
                <a:latin typeface="Consolas"/>
              </a:rPr>
              <a:t>// </a:t>
            </a:r>
            <a:r>
              <a:rPr lang="ru-RU" sz="1600" dirty="0" smtClean="0">
                <a:solidFill>
                  <a:srgbClr val="008000"/>
                </a:solidFill>
                <a:latin typeface="Consolas"/>
              </a:rPr>
              <a:t>Класс который откроет класс </a:t>
            </a:r>
            <a:r>
              <a:rPr lang="en-US" sz="1600" dirty="0" err="1" smtClean="0">
                <a:solidFill>
                  <a:srgbClr val="008000"/>
                </a:solidFill>
                <a:latin typeface="Consolas"/>
              </a:rPr>
              <a:t>AnimalCollection</a:t>
            </a:r>
            <a:r>
              <a:rPr lang="en-US" sz="1600" dirty="0">
                <a:solidFill>
                  <a:srgbClr val="008000"/>
                </a:solidFill>
                <a:latin typeface="Consolas"/>
              </a:rPr>
              <a:t>.</a:t>
            </a:r>
            <a:endParaRPr lang="en-US" sz="1600" dirty="0">
              <a:solidFill>
                <a:srgbClr val="000000"/>
              </a:solidFill>
              <a:latin typeface="Consolas"/>
            </a:endParaRPr>
          </a:p>
          <a:p>
            <a:r>
              <a:rPr lang="ru-RU" sz="1600" dirty="0">
                <a:solidFill>
                  <a:srgbClr val="000000"/>
                </a:solidFill>
                <a:latin typeface="Consolas"/>
              </a:rPr>
              <a:t>{ </a:t>
            </a:r>
          </a:p>
          <a:p>
            <a:r>
              <a:rPr lang="ru-RU" sz="1600" dirty="0" smtClean="0">
                <a:solidFill>
                  <a:srgbClr val="008000"/>
                </a:solidFill>
                <a:latin typeface="Consolas"/>
              </a:rPr>
              <a:t>    </a:t>
            </a:r>
            <a:r>
              <a:rPr lang="en-US" sz="1600" dirty="0" smtClean="0">
                <a:solidFill>
                  <a:srgbClr val="008000"/>
                </a:solidFill>
                <a:latin typeface="Consolas"/>
              </a:rPr>
              <a:t>// </a:t>
            </a:r>
            <a:r>
              <a:rPr lang="ru-RU" sz="1600" dirty="0" smtClean="0">
                <a:solidFill>
                  <a:srgbClr val="008000"/>
                </a:solidFill>
                <a:latin typeface="Consolas"/>
              </a:rPr>
              <a:t>Он может иметь дополнительные члены</a:t>
            </a:r>
            <a:r>
              <a:rPr lang="en-US" sz="1600" dirty="0" smtClean="0">
                <a:solidFill>
                  <a:srgbClr val="008000"/>
                </a:solidFill>
                <a:latin typeface="Consolas"/>
              </a:rPr>
              <a:t>.</a:t>
            </a:r>
            <a:endParaRPr lang="en-US" sz="1600" dirty="0">
              <a:solidFill>
                <a:srgbClr val="000000"/>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public</a:t>
            </a:r>
            <a:r>
              <a:rPr lang="en-US" sz="1600" dirty="0" smtClean="0">
                <a:solidFill>
                  <a:srgbClr val="000000"/>
                </a:solidFill>
                <a:latin typeface="Consolas"/>
              </a:rPr>
              <a:t> </a:t>
            </a:r>
            <a:r>
              <a:rPr lang="en-US" sz="1600" dirty="0" err="1">
                <a:solidFill>
                  <a:srgbClr val="0000FF"/>
                </a:solidFill>
                <a:latin typeface="Consolas"/>
              </a:rPr>
              <a:t>readonly</a:t>
            </a:r>
            <a:r>
              <a:rPr lang="en-US" sz="1600" dirty="0">
                <a:solidFill>
                  <a:srgbClr val="000000"/>
                </a:solidFill>
                <a:latin typeface="Consolas"/>
              </a:rPr>
              <a:t> </a:t>
            </a:r>
            <a:r>
              <a:rPr lang="en-US" sz="1600" dirty="0" err="1">
                <a:solidFill>
                  <a:srgbClr val="000000"/>
                </a:solidFill>
                <a:latin typeface="Consolas"/>
              </a:rPr>
              <a:t>AnimalCollection</a:t>
            </a:r>
            <a:r>
              <a:rPr lang="en-US" sz="1600" dirty="0">
                <a:solidFill>
                  <a:srgbClr val="000000"/>
                </a:solidFill>
                <a:latin typeface="Consolas"/>
              </a:rPr>
              <a:t> Animals = </a:t>
            </a:r>
            <a:r>
              <a:rPr lang="en-US" sz="1600" dirty="0">
                <a:solidFill>
                  <a:srgbClr val="0000FF"/>
                </a:solidFill>
                <a:latin typeface="Consolas"/>
              </a:rPr>
              <a:t>new</a:t>
            </a:r>
            <a:r>
              <a:rPr lang="en-US" sz="1600" dirty="0">
                <a:solidFill>
                  <a:srgbClr val="000000"/>
                </a:solidFill>
                <a:latin typeface="Consolas"/>
              </a:rPr>
              <a:t> </a:t>
            </a:r>
            <a:r>
              <a:rPr lang="en-US" sz="1600" dirty="0" err="1">
                <a:solidFill>
                  <a:srgbClr val="000000"/>
                </a:solidFill>
                <a:latin typeface="Consolas"/>
              </a:rPr>
              <a:t>AnimalCollection</a:t>
            </a:r>
            <a:r>
              <a:rPr lang="en-US" sz="1600" dirty="0">
                <a:solidFill>
                  <a:srgbClr val="000000"/>
                </a:solidFill>
                <a:latin typeface="Consolas"/>
              </a:rPr>
              <a:t>();</a:t>
            </a:r>
          </a:p>
          <a:p>
            <a:r>
              <a:rPr lang="ru-RU" sz="1600" dirty="0">
                <a:solidFill>
                  <a:srgbClr val="000000"/>
                </a:solidFill>
                <a:latin typeface="Consolas"/>
              </a:rPr>
              <a:t>}</a:t>
            </a:r>
            <a:endParaRPr lang="ru-RU" sz="1600" dirty="0" smtClean="0"/>
          </a:p>
        </p:txBody>
      </p:sp>
    </p:spTree>
    <p:extLst>
      <p:ext uri="{BB962C8B-B14F-4D97-AF65-F5344CB8AC3E}">
        <p14:creationId xmlns:p14="http://schemas.microsoft.com/office/powerpoint/2010/main" val="260645278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Настраиваемые коллекции и прокси</a:t>
            </a:r>
          </a:p>
        </p:txBody>
      </p:sp>
      <p:sp>
        <p:nvSpPr>
          <p:cNvPr id="4" name="Блок-схема: документ 3"/>
          <p:cNvSpPr/>
          <p:nvPr/>
        </p:nvSpPr>
        <p:spPr bwMode="auto">
          <a:xfrm>
            <a:off x="335280" y="762000"/>
            <a:ext cx="9387840" cy="3352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solidFill>
                <a:srgbClr val="0000FF"/>
              </a:solidFill>
              <a:latin typeface="Consolas"/>
            </a:endParaRPr>
          </a:p>
          <a:p>
            <a:r>
              <a:rPr lang="en-US" sz="1600" dirty="0" smtClean="0">
                <a:solidFill>
                  <a:srgbClr val="0000FF"/>
                </a:solidFill>
                <a:latin typeface="Consolas"/>
              </a:rPr>
              <a:t>class</a:t>
            </a:r>
            <a:r>
              <a:rPr lang="en-US" sz="1600" dirty="0" smtClean="0">
                <a:solidFill>
                  <a:srgbClr val="000000"/>
                </a:solidFill>
                <a:latin typeface="Consolas"/>
              </a:rPr>
              <a:t> </a:t>
            </a:r>
            <a:r>
              <a:rPr lang="en-US" sz="1600" dirty="0" err="1">
                <a:solidFill>
                  <a:srgbClr val="000000"/>
                </a:solidFill>
                <a:latin typeface="Consolas"/>
              </a:rPr>
              <a:t>Programm</a:t>
            </a:r>
            <a:endParaRPr lang="en-US" sz="1600" dirty="0">
              <a:solidFill>
                <a:srgbClr val="000000"/>
              </a:solidFill>
              <a:latin typeface="Consolas"/>
            </a:endParaRPr>
          </a:p>
          <a:p>
            <a:r>
              <a:rPr lang="ru-RU" sz="1600" dirty="0">
                <a:solidFill>
                  <a:srgbClr val="000000"/>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static</a:t>
            </a:r>
            <a:r>
              <a:rPr lang="en-US" sz="1600" dirty="0" smtClean="0">
                <a:solidFill>
                  <a:srgbClr val="000000"/>
                </a:solidFill>
                <a:latin typeface="Consolas"/>
              </a:rPr>
              <a:t> </a:t>
            </a:r>
            <a:r>
              <a:rPr lang="en-US" sz="1600" dirty="0">
                <a:solidFill>
                  <a:srgbClr val="0000FF"/>
                </a:solidFill>
                <a:latin typeface="Consolas"/>
              </a:rPr>
              <a:t>void</a:t>
            </a:r>
            <a:r>
              <a:rPr lang="en-US" sz="1600" dirty="0">
                <a:solidFill>
                  <a:srgbClr val="000000"/>
                </a:solidFill>
                <a:latin typeface="Consolas"/>
              </a:rPr>
              <a:t> Main()</a:t>
            </a:r>
          </a:p>
          <a:p>
            <a:r>
              <a:rPr lang="ru-RU" sz="1600" dirty="0" smtClean="0">
                <a:solidFill>
                  <a:srgbClr val="000000"/>
                </a:solidFill>
                <a:latin typeface="Consolas"/>
              </a:rPr>
              <a:t>    {</a:t>
            </a:r>
            <a:endParaRPr lang="ru-RU" sz="1600" dirty="0">
              <a:solidFill>
                <a:srgbClr val="000000"/>
              </a:solidFill>
              <a:latin typeface="Consolas"/>
            </a:endParaRPr>
          </a:p>
          <a:p>
            <a:r>
              <a:rPr lang="ru-RU" sz="1600" dirty="0" smtClean="0">
                <a:solidFill>
                  <a:srgbClr val="000000"/>
                </a:solidFill>
                <a:latin typeface="Consolas"/>
              </a:rPr>
              <a:t>        </a:t>
            </a:r>
            <a:r>
              <a:rPr lang="en-US" sz="1600" dirty="0" smtClean="0">
                <a:solidFill>
                  <a:srgbClr val="000000"/>
                </a:solidFill>
                <a:latin typeface="Consolas"/>
              </a:rPr>
              <a:t>Zoo </a:t>
            </a:r>
            <a:r>
              <a:rPr lang="en-US" sz="1600" dirty="0" err="1">
                <a:solidFill>
                  <a:srgbClr val="000000"/>
                </a:solidFill>
                <a:latin typeface="Consolas"/>
              </a:rPr>
              <a:t>zoo</a:t>
            </a:r>
            <a:r>
              <a:rPr lang="en-US" sz="1600" dirty="0">
                <a:solidFill>
                  <a:srgbClr val="000000"/>
                </a:solidFill>
                <a:latin typeface="Consolas"/>
              </a:rPr>
              <a:t> = </a:t>
            </a:r>
            <a:r>
              <a:rPr lang="en-US" sz="1600" dirty="0">
                <a:solidFill>
                  <a:srgbClr val="0000FF"/>
                </a:solidFill>
                <a:latin typeface="Consolas"/>
              </a:rPr>
              <a:t>new</a:t>
            </a:r>
            <a:r>
              <a:rPr lang="en-US" sz="1600" dirty="0">
                <a:solidFill>
                  <a:srgbClr val="000000"/>
                </a:solidFill>
                <a:latin typeface="Consolas"/>
              </a:rPr>
              <a:t> Zoo();</a:t>
            </a:r>
          </a:p>
          <a:p>
            <a:r>
              <a:rPr lang="ru-RU" sz="1600" dirty="0" smtClean="0">
                <a:solidFill>
                  <a:srgbClr val="000000"/>
                </a:solidFill>
                <a:latin typeface="Consolas"/>
              </a:rPr>
              <a:t>        </a:t>
            </a:r>
            <a:r>
              <a:rPr lang="en-US" sz="1600" dirty="0" err="1" smtClean="0">
                <a:solidFill>
                  <a:srgbClr val="000000"/>
                </a:solidFill>
                <a:latin typeface="Consolas"/>
              </a:rPr>
              <a:t>zoo.Animals.Add</a:t>
            </a:r>
            <a:r>
              <a:rPr lang="en-US" sz="1600" dirty="0" smtClean="0">
                <a:solidFill>
                  <a:srgbClr val="000000"/>
                </a:solidFill>
                <a:latin typeface="Consolas"/>
              </a:rPr>
              <a:t> </a:t>
            </a:r>
            <a:r>
              <a:rPr lang="en-US" sz="1600" dirty="0">
                <a:solidFill>
                  <a:srgbClr val="000000"/>
                </a:solidFill>
                <a:latin typeface="Consolas"/>
              </a:rPr>
              <a:t>(</a:t>
            </a:r>
            <a:r>
              <a:rPr lang="en-US" sz="1600" dirty="0">
                <a:solidFill>
                  <a:srgbClr val="0000FF"/>
                </a:solidFill>
                <a:latin typeface="Consolas"/>
              </a:rPr>
              <a:t>new</a:t>
            </a:r>
            <a:r>
              <a:rPr lang="en-US" sz="1600" dirty="0">
                <a:solidFill>
                  <a:srgbClr val="000000"/>
                </a:solidFill>
                <a:latin typeface="Consolas"/>
              </a:rPr>
              <a:t> Animal (</a:t>
            </a:r>
            <a:r>
              <a:rPr lang="en-US" sz="1600" dirty="0">
                <a:solidFill>
                  <a:srgbClr val="DC1414"/>
                </a:solidFill>
                <a:latin typeface="Consolas"/>
              </a:rPr>
              <a:t>"Kangaroo"</a:t>
            </a:r>
            <a:r>
              <a:rPr lang="en-US" sz="1600" dirty="0">
                <a:solidFill>
                  <a:srgbClr val="000000"/>
                </a:solidFill>
                <a:latin typeface="Consolas"/>
              </a:rPr>
              <a:t>, </a:t>
            </a:r>
            <a:r>
              <a:rPr lang="en-US" sz="1600" dirty="0">
                <a:solidFill>
                  <a:srgbClr val="C81EFA"/>
                </a:solidFill>
                <a:latin typeface="Consolas"/>
              </a:rPr>
              <a:t>10</a:t>
            </a:r>
            <a:r>
              <a:rPr lang="en-US" sz="1600" dirty="0">
                <a:solidFill>
                  <a:srgbClr val="000000"/>
                </a:solidFill>
                <a:latin typeface="Consolas"/>
              </a:rPr>
              <a:t>));</a:t>
            </a:r>
          </a:p>
          <a:p>
            <a:r>
              <a:rPr lang="ru-RU" sz="1600" dirty="0" smtClean="0">
                <a:solidFill>
                  <a:srgbClr val="000000"/>
                </a:solidFill>
                <a:latin typeface="Consolas"/>
              </a:rPr>
              <a:t>        </a:t>
            </a:r>
            <a:r>
              <a:rPr lang="en-US" sz="1600" dirty="0" err="1" smtClean="0">
                <a:solidFill>
                  <a:srgbClr val="000000"/>
                </a:solidFill>
                <a:latin typeface="Consolas"/>
              </a:rPr>
              <a:t>zoo.Animals.Add</a:t>
            </a:r>
            <a:r>
              <a:rPr lang="en-US" sz="1600" dirty="0" smtClean="0">
                <a:solidFill>
                  <a:srgbClr val="000000"/>
                </a:solidFill>
                <a:latin typeface="Consolas"/>
              </a:rPr>
              <a:t> </a:t>
            </a:r>
            <a:r>
              <a:rPr lang="en-US" sz="1600" dirty="0">
                <a:solidFill>
                  <a:srgbClr val="000000"/>
                </a:solidFill>
                <a:latin typeface="Consolas"/>
              </a:rPr>
              <a:t>(</a:t>
            </a:r>
            <a:r>
              <a:rPr lang="en-US" sz="1600" dirty="0">
                <a:solidFill>
                  <a:srgbClr val="0000FF"/>
                </a:solidFill>
                <a:latin typeface="Consolas"/>
              </a:rPr>
              <a:t>new</a:t>
            </a:r>
            <a:r>
              <a:rPr lang="en-US" sz="1600" dirty="0">
                <a:solidFill>
                  <a:srgbClr val="000000"/>
                </a:solidFill>
                <a:latin typeface="Consolas"/>
              </a:rPr>
              <a:t> Animal (</a:t>
            </a:r>
            <a:r>
              <a:rPr lang="en-US" sz="1600" dirty="0">
                <a:solidFill>
                  <a:srgbClr val="DC1414"/>
                </a:solidFill>
                <a:latin typeface="Consolas"/>
              </a:rPr>
              <a:t>"</a:t>
            </a:r>
            <a:r>
              <a:rPr lang="en-US" sz="1600" dirty="0" err="1">
                <a:solidFill>
                  <a:srgbClr val="DC1414"/>
                </a:solidFill>
                <a:latin typeface="Consolas"/>
              </a:rPr>
              <a:t>Mr</a:t>
            </a:r>
            <a:r>
              <a:rPr lang="en-US" sz="1600" dirty="0">
                <a:solidFill>
                  <a:srgbClr val="DC1414"/>
                </a:solidFill>
                <a:latin typeface="Consolas"/>
              </a:rPr>
              <a:t> Sea Lion"</a:t>
            </a:r>
            <a:r>
              <a:rPr lang="en-US" sz="1600" dirty="0">
                <a:solidFill>
                  <a:srgbClr val="000000"/>
                </a:solidFill>
                <a:latin typeface="Consolas"/>
              </a:rPr>
              <a:t>, </a:t>
            </a:r>
            <a:r>
              <a:rPr lang="en-US" sz="1600" dirty="0">
                <a:solidFill>
                  <a:srgbClr val="C81EFA"/>
                </a:solidFill>
                <a:latin typeface="Consolas"/>
              </a:rPr>
              <a:t>20</a:t>
            </a:r>
            <a:r>
              <a:rPr lang="en-US" sz="1600" dirty="0">
                <a:solidFill>
                  <a:srgbClr val="000000"/>
                </a:solidFill>
                <a:latin typeface="Consolas"/>
              </a:rPr>
              <a:t>));</a:t>
            </a:r>
          </a:p>
          <a:p>
            <a:r>
              <a:rPr lang="ru-RU" sz="1600" dirty="0" smtClean="0">
                <a:solidFill>
                  <a:srgbClr val="0000FF"/>
                </a:solidFill>
                <a:latin typeface="Consolas"/>
              </a:rPr>
              <a:t>        </a:t>
            </a:r>
            <a:r>
              <a:rPr lang="en-US" sz="1600" dirty="0" err="1" smtClean="0">
                <a:solidFill>
                  <a:srgbClr val="0000FF"/>
                </a:solidFill>
                <a:latin typeface="Consolas"/>
              </a:rPr>
              <a:t>foreach</a:t>
            </a:r>
            <a:r>
              <a:rPr lang="en-US" sz="1600" dirty="0" smtClean="0">
                <a:solidFill>
                  <a:srgbClr val="000000"/>
                </a:solidFill>
                <a:latin typeface="Consolas"/>
              </a:rPr>
              <a:t> </a:t>
            </a:r>
            <a:r>
              <a:rPr lang="en-US" sz="1600" dirty="0">
                <a:solidFill>
                  <a:srgbClr val="000000"/>
                </a:solidFill>
                <a:latin typeface="Consolas"/>
              </a:rPr>
              <a:t>(Animal a </a:t>
            </a:r>
            <a:r>
              <a:rPr lang="en-US" sz="1600" dirty="0">
                <a:solidFill>
                  <a:srgbClr val="0000FF"/>
                </a:solidFill>
                <a:latin typeface="Consolas"/>
              </a:rPr>
              <a:t>in</a:t>
            </a:r>
            <a:r>
              <a:rPr lang="en-US" sz="1600" dirty="0">
                <a:solidFill>
                  <a:srgbClr val="000000"/>
                </a:solidFill>
                <a:latin typeface="Consolas"/>
              </a:rPr>
              <a:t> </a:t>
            </a:r>
            <a:r>
              <a:rPr lang="en-US" sz="1600" dirty="0" err="1">
                <a:solidFill>
                  <a:srgbClr val="000000"/>
                </a:solidFill>
                <a:latin typeface="Consolas"/>
              </a:rPr>
              <a:t>zoo.Animals</a:t>
            </a:r>
            <a:r>
              <a:rPr lang="en-US" sz="1600" dirty="0">
                <a:solidFill>
                  <a:srgbClr val="000000"/>
                </a:solidFill>
                <a:latin typeface="Consolas"/>
              </a:rPr>
              <a:t>) </a:t>
            </a:r>
            <a:endParaRPr lang="ru-RU" sz="1600" dirty="0" smtClean="0">
              <a:solidFill>
                <a:srgbClr val="000000"/>
              </a:solidFill>
              <a:latin typeface="Consolas"/>
            </a:endParaRPr>
          </a:p>
          <a:p>
            <a:r>
              <a:rPr lang="ru-RU" sz="1600" dirty="0">
                <a:solidFill>
                  <a:srgbClr val="000000"/>
                </a:solidFill>
                <a:latin typeface="Consolas"/>
              </a:rPr>
              <a:t> </a:t>
            </a:r>
            <a:r>
              <a:rPr lang="ru-RU" sz="1600" dirty="0" smtClean="0">
                <a:solidFill>
                  <a:srgbClr val="000000"/>
                </a:solidFill>
                <a:latin typeface="Consolas"/>
              </a:rPr>
              <a:t>           </a:t>
            </a:r>
            <a:r>
              <a:rPr lang="en-US" sz="1600" dirty="0" err="1" smtClean="0">
                <a:solidFill>
                  <a:srgbClr val="000000"/>
                </a:solidFill>
                <a:latin typeface="Consolas"/>
              </a:rPr>
              <a:t>Console.WriteLine</a:t>
            </a:r>
            <a:r>
              <a:rPr lang="en-US" sz="1600" dirty="0" smtClean="0">
                <a:solidFill>
                  <a:srgbClr val="000000"/>
                </a:solidFill>
                <a:latin typeface="Consolas"/>
              </a:rPr>
              <a:t> </a:t>
            </a:r>
            <a:r>
              <a:rPr lang="en-US" sz="1600" dirty="0">
                <a:solidFill>
                  <a:srgbClr val="000000"/>
                </a:solidFill>
                <a:latin typeface="Consolas"/>
              </a:rPr>
              <a:t>(</a:t>
            </a:r>
            <a:r>
              <a:rPr lang="en-US" sz="1600" dirty="0" err="1">
                <a:solidFill>
                  <a:srgbClr val="000000"/>
                </a:solidFill>
                <a:latin typeface="Consolas"/>
              </a:rPr>
              <a:t>a.Name</a:t>
            </a:r>
            <a:r>
              <a:rPr lang="en-US" sz="1600" dirty="0">
                <a:solidFill>
                  <a:srgbClr val="000000"/>
                </a:solidFill>
                <a:latin typeface="Consolas"/>
              </a:rPr>
              <a:t>);</a:t>
            </a:r>
          </a:p>
          <a:p>
            <a:r>
              <a:rPr lang="ru-RU" sz="1600" dirty="0" smtClean="0">
                <a:solidFill>
                  <a:srgbClr val="000000"/>
                </a:solidFill>
                <a:latin typeface="Consolas"/>
              </a:rPr>
              <a:t>    }</a:t>
            </a:r>
            <a:endParaRPr lang="ru-RU" sz="1600" dirty="0">
              <a:solidFill>
                <a:srgbClr val="000000"/>
              </a:solidFill>
              <a:latin typeface="Consolas"/>
            </a:endParaRPr>
          </a:p>
          <a:p>
            <a:r>
              <a:rPr lang="ru-RU" sz="1600" dirty="0">
                <a:solidFill>
                  <a:srgbClr val="000000"/>
                </a:solidFill>
                <a:latin typeface="Consolas"/>
              </a:rPr>
              <a:t>}</a:t>
            </a:r>
            <a:endParaRPr lang="ru-RU" sz="1600" dirty="0" smtClean="0"/>
          </a:p>
        </p:txBody>
      </p:sp>
    </p:spTree>
    <p:extLst>
      <p:ext uri="{BB962C8B-B14F-4D97-AF65-F5344CB8AC3E}">
        <p14:creationId xmlns:p14="http://schemas.microsoft.com/office/powerpoint/2010/main" val="31653223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Настраиваемые коллекции и прокси</a:t>
            </a:r>
          </a:p>
        </p:txBody>
      </p:sp>
      <p:sp>
        <p:nvSpPr>
          <p:cNvPr id="4" name="Блок-схема: документ 3"/>
          <p:cNvSpPr/>
          <p:nvPr/>
        </p:nvSpPr>
        <p:spPr bwMode="auto">
          <a:xfrm>
            <a:off x="335280" y="762000"/>
            <a:ext cx="9387840" cy="3505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solidFill>
                <a:srgbClr val="0000FF"/>
              </a:solidFill>
              <a:latin typeface="Consolas"/>
            </a:endParaRPr>
          </a:p>
          <a:p>
            <a:r>
              <a:rPr lang="en-US" sz="1600" dirty="0" smtClean="0">
                <a:solidFill>
                  <a:srgbClr val="0000FF"/>
                </a:solidFill>
                <a:latin typeface="Consolas"/>
              </a:rPr>
              <a:t>public</a:t>
            </a:r>
            <a:r>
              <a:rPr lang="en-US" sz="1600" dirty="0" smtClean="0">
                <a:solidFill>
                  <a:srgbClr val="000000"/>
                </a:solidFill>
                <a:latin typeface="Consolas"/>
              </a:rPr>
              <a:t> </a:t>
            </a:r>
            <a:r>
              <a:rPr lang="en-US" sz="1600" dirty="0">
                <a:solidFill>
                  <a:srgbClr val="0000FF"/>
                </a:solidFill>
                <a:latin typeface="Consolas"/>
              </a:rPr>
              <a:t>class</a:t>
            </a:r>
            <a:r>
              <a:rPr lang="en-US" sz="1600" dirty="0">
                <a:solidFill>
                  <a:srgbClr val="000000"/>
                </a:solidFill>
                <a:latin typeface="Consolas"/>
              </a:rPr>
              <a:t> Animal</a:t>
            </a:r>
          </a:p>
          <a:p>
            <a:r>
              <a:rPr lang="ru-RU" sz="1600" dirty="0">
                <a:solidFill>
                  <a:srgbClr val="000000"/>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public</a:t>
            </a:r>
            <a:r>
              <a:rPr lang="en-US" sz="1600" dirty="0" smtClean="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Name;</a:t>
            </a:r>
          </a:p>
          <a:p>
            <a:r>
              <a:rPr lang="ru-RU" sz="1600" dirty="0" smtClean="0">
                <a:solidFill>
                  <a:srgbClr val="0000FF"/>
                </a:solidFill>
                <a:latin typeface="Consolas"/>
              </a:rPr>
              <a:t>    </a:t>
            </a:r>
            <a:r>
              <a:rPr lang="en-US" sz="1600" dirty="0" smtClean="0">
                <a:solidFill>
                  <a:srgbClr val="0000FF"/>
                </a:solidFill>
                <a:latin typeface="Consolas"/>
              </a:rPr>
              <a:t>public</a:t>
            </a:r>
            <a:r>
              <a:rPr lang="en-US" sz="1600" dirty="0" smtClean="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Popularity</a:t>
            </a:r>
            <a:r>
              <a:rPr lang="en-US" sz="1600" dirty="0" smtClean="0">
                <a:solidFill>
                  <a:srgbClr val="000000"/>
                </a:solidFill>
                <a:latin typeface="Consolas"/>
              </a:rPr>
              <a:t>;</a:t>
            </a:r>
            <a:endParaRPr lang="ru-RU" sz="1600" dirty="0" smtClean="0">
              <a:solidFill>
                <a:srgbClr val="000000"/>
              </a:solidFill>
              <a:latin typeface="Consolas"/>
            </a:endParaRPr>
          </a:p>
          <a:p>
            <a:r>
              <a:rPr lang="ru-RU" sz="1600" dirty="0">
                <a:solidFill>
                  <a:srgbClr val="000000"/>
                </a:solidFill>
                <a:latin typeface="Consolas"/>
              </a:rPr>
              <a:t> </a:t>
            </a:r>
            <a:r>
              <a:rPr lang="ru-RU" sz="1600" dirty="0" smtClean="0">
                <a:solidFill>
                  <a:srgbClr val="000000"/>
                </a:solidFill>
                <a:latin typeface="Consolas"/>
              </a:rPr>
              <a:t>   </a:t>
            </a:r>
            <a:r>
              <a:rPr lang="en-US" sz="1600" b="1" dirty="0">
                <a:solidFill>
                  <a:srgbClr val="0000FF"/>
                </a:solidFill>
                <a:latin typeface="Consolas"/>
              </a:rPr>
              <a:t>public</a:t>
            </a:r>
            <a:r>
              <a:rPr lang="en-US" sz="1600" b="1" dirty="0">
                <a:solidFill>
                  <a:srgbClr val="000000"/>
                </a:solidFill>
                <a:latin typeface="Consolas"/>
              </a:rPr>
              <a:t> Zoo </a:t>
            </a:r>
            <a:r>
              <a:rPr lang="en-US" sz="1600" b="1" dirty="0" err="1">
                <a:solidFill>
                  <a:srgbClr val="000000"/>
                </a:solidFill>
                <a:latin typeface="Consolas"/>
              </a:rPr>
              <a:t>Zoo</a:t>
            </a:r>
            <a:r>
              <a:rPr lang="en-US" sz="1600" b="1" dirty="0">
                <a:solidFill>
                  <a:srgbClr val="000000"/>
                </a:solidFill>
                <a:latin typeface="Consolas"/>
              </a:rPr>
              <a:t> { </a:t>
            </a:r>
            <a:r>
              <a:rPr lang="en-US" sz="1600" b="1" dirty="0">
                <a:solidFill>
                  <a:srgbClr val="0000FF"/>
                </a:solidFill>
                <a:latin typeface="Consolas"/>
              </a:rPr>
              <a:t>get</a:t>
            </a:r>
            <a:r>
              <a:rPr lang="en-US" sz="1600" b="1" dirty="0">
                <a:solidFill>
                  <a:srgbClr val="000000"/>
                </a:solidFill>
                <a:latin typeface="Consolas"/>
              </a:rPr>
              <a:t>; </a:t>
            </a:r>
            <a:r>
              <a:rPr lang="en-US" sz="1600" b="1" dirty="0">
                <a:solidFill>
                  <a:srgbClr val="0000FF"/>
                </a:solidFill>
                <a:latin typeface="Consolas"/>
              </a:rPr>
              <a:t>internal</a:t>
            </a:r>
            <a:r>
              <a:rPr lang="en-US" sz="1600" b="1" dirty="0">
                <a:solidFill>
                  <a:srgbClr val="000000"/>
                </a:solidFill>
                <a:latin typeface="Consolas"/>
              </a:rPr>
              <a:t> </a:t>
            </a:r>
            <a:r>
              <a:rPr lang="en-US" sz="1600" b="1" dirty="0">
                <a:solidFill>
                  <a:srgbClr val="0000FF"/>
                </a:solidFill>
                <a:latin typeface="Consolas"/>
              </a:rPr>
              <a:t>set</a:t>
            </a:r>
            <a:r>
              <a:rPr lang="en-US" sz="1600" b="1" dirty="0">
                <a:solidFill>
                  <a:srgbClr val="000000"/>
                </a:solidFill>
                <a:latin typeface="Consolas"/>
              </a:rPr>
              <a:t>; </a:t>
            </a:r>
            <a:r>
              <a:rPr lang="en-US" sz="1600" b="1" dirty="0" smtClean="0">
                <a:solidFill>
                  <a:srgbClr val="000000"/>
                </a:solidFill>
                <a:latin typeface="Consolas"/>
              </a:rPr>
              <a:t>}</a:t>
            </a:r>
            <a:endParaRPr lang="ru-RU" sz="1600" b="1" dirty="0" smtClean="0">
              <a:solidFill>
                <a:srgbClr val="000000"/>
              </a:solidFill>
              <a:latin typeface="Consolas"/>
            </a:endParaRPr>
          </a:p>
          <a:p>
            <a:endParaRPr lang="en-US" sz="1600" dirty="0">
              <a:solidFill>
                <a:srgbClr val="000000"/>
              </a:solidFill>
              <a:latin typeface="Consolas"/>
            </a:endParaRPr>
          </a:p>
          <a:p>
            <a:r>
              <a:rPr lang="ru-RU" sz="1600" dirty="0" smtClean="0">
                <a:solidFill>
                  <a:srgbClr val="000000"/>
                </a:solidFill>
                <a:latin typeface="Consolas"/>
              </a:rPr>
              <a:t>    </a:t>
            </a:r>
            <a:r>
              <a:rPr lang="en-US" sz="1600" dirty="0" smtClean="0">
                <a:solidFill>
                  <a:srgbClr val="0000FF"/>
                </a:solidFill>
                <a:latin typeface="Consolas"/>
              </a:rPr>
              <a:t>public</a:t>
            </a:r>
            <a:r>
              <a:rPr lang="en-US" sz="1600" dirty="0" smtClean="0">
                <a:solidFill>
                  <a:srgbClr val="000000"/>
                </a:solidFill>
                <a:latin typeface="Consolas"/>
              </a:rPr>
              <a:t> </a:t>
            </a:r>
            <a:r>
              <a:rPr lang="en-US" sz="1600" dirty="0">
                <a:solidFill>
                  <a:srgbClr val="000000"/>
                </a:solidFill>
                <a:latin typeface="Consolas"/>
              </a:rPr>
              <a:t>Animal (</a:t>
            </a:r>
            <a:r>
              <a:rPr lang="en-US" sz="1600" dirty="0">
                <a:solidFill>
                  <a:srgbClr val="0000FF"/>
                </a:solidFill>
                <a:latin typeface="Consolas"/>
              </a:rPr>
              <a:t>string</a:t>
            </a:r>
            <a:r>
              <a:rPr lang="en-US" sz="1600" dirty="0">
                <a:solidFill>
                  <a:srgbClr val="000000"/>
                </a:solidFill>
                <a:latin typeface="Consolas"/>
              </a:rPr>
              <a:t> name, </a:t>
            </a:r>
            <a:r>
              <a:rPr lang="en-US" sz="1600" dirty="0" err="1">
                <a:solidFill>
                  <a:srgbClr val="0000FF"/>
                </a:solidFill>
                <a:latin typeface="Consolas"/>
              </a:rPr>
              <a:t>int</a:t>
            </a:r>
            <a:r>
              <a:rPr lang="en-US" sz="1600" dirty="0">
                <a:solidFill>
                  <a:srgbClr val="000000"/>
                </a:solidFill>
                <a:latin typeface="Consolas"/>
              </a:rPr>
              <a:t> popularity)</a:t>
            </a:r>
          </a:p>
          <a:p>
            <a:r>
              <a:rPr lang="ru-RU" sz="1600" dirty="0" smtClean="0">
                <a:solidFill>
                  <a:srgbClr val="000000"/>
                </a:solidFill>
                <a:latin typeface="Consolas"/>
              </a:rPr>
              <a:t>    {</a:t>
            </a:r>
            <a:endParaRPr lang="ru-RU" sz="1600" dirty="0">
              <a:solidFill>
                <a:srgbClr val="000000"/>
              </a:solidFill>
              <a:latin typeface="Consolas"/>
            </a:endParaRPr>
          </a:p>
          <a:p>
            <a:r>
              <a:rPr lang="ru-RU" sz="1600" dirty="0" smtClean="0">
                <a:solidFill>
                  <a:srgbClr val="000000"/>
                </a:solidFill>
                <a:latin typeface="Consolas"/>
              </a:rPr>
              <a:t>        </a:t>
            </a:r>
            <a:r>
              <a:rPr lang="en-US" sz="1600" dirty="0" smtClean="0">
                <a:solidFill>
                  <a:srgbClr val="000000"/>
                </a:solidFill>
                <a:latin typeface="Consolas"/>
              </a:rPr>
              <a:t>Name </a:t>
            </a:r>
            <a:r>
              <a:rPr lang="en-US" sz="1600" dirty="0">
                <a:solidFill>
                  <a:srgbClr val="000000"/>
                </a:solidFill>
                <a:latin typeface="Consolas"/>
              </a:rPr>
              <a:t>= name; </a:t>
            </a:r>
          </a:p>
          <a:p>
            <a:r>
              <a:rPr lang="ru-RU" sz="1600" dirty="0" smtClean="0">
                <a:solidFill>
                  <a:srgbClr val="000000"/>
                </a:solidFill>
                <a:latin typeface="Consolas"/>
              </a:rPr>
              <a:t>        </a:t>
            </a:r>
            <a:r>
              <a:rPr lang="en-US" sz="1600" dirty="0" smtClean="0">
                <a:solidFill>
                  <a:srgbClr val="000000"/>
                </a:solidFill>
                <a:latin typeface="Consolas"/>
              </a:rPr>
              <a:t>Popularity </a:t>
            </a:r>
            <a:r>
              <a:rPr lang="en-US" sz="1600" dirty="0">
                <a:solidFill>
                  <a:srgbClr val="000000"/>
                </a:solidFill>
                <a:latin typeface="Consolas"/>
              </a:rPr>
              <a:t>= popularity;</a:t>
            </a:r>
          </a:p>
          <a:p>
            <a:r>
              <a:rPr lang="ru-RU" sz="1600" dirty="0" smtClean="0">
                <a:solidFill>
                  <a:srgbClr val="000000"/>
                </a:solidFill>
                <a:latin typeface="Consolas"/>
              </a:rPr>
              <a:t>    }</a:t>
            </a:r>
            <a:endParaRPr lang="ru-RU" sz="1600" dirty="0">
              <a:solidFill>
                <a:srgbClr val="000000"/>
              </a:solidFill>
              <a:latin typeface="Consolas"/>
            </a:endParaRPr>
          </a:p>
          <a:p>
            <a:r>
              <a:rPr lang="ru-RU" sz="1600" dirty="0">
                <a:solidFill>
                  <a:srgbClr val="000000"/>
                </a:solidFill>
                <a:latin typeface="Consolas"/>
              </a:rPr>
              <a:t>}</a:t>
            </a:r>
            <a:endParaRPr lang="ru-RU" sz="1600" dirty="0" smtClean="0"/>
          </a:p>
        </p:txBody>
      </p:sp>
    </p:spTree>
    <p:extLst>
      <p:ext uri="{BB962C8B-B14F-4D97-AF65-F5344CB8AC3E}">
        <p14:creationId xmlns:p14="http://schemas.microsoft.com/office/powerpoint/2010/main" val="2080095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Внутреннее устройство обобщенных типов</a:t>
            </a:r>
            <a:endParaRPr lang="en-US" dirty="0"/>
          </a:p>
        </p:txBody>
      </p:sp>
      <p:pic>
        <p:nvPicPr>
          <p:cNvPr id="4" name="Picture 3"/>
          <p:cNvPicPr>
            <a:picLocks noChangeAspect="1"/>
          </p:cNvPicPr>
          <p:nvPr/>
        </p:nvPicPr>
        <p:blipFill>
          <a:blip r:embed="rId3"/>
          <a:stretch>
            <a:fillRect/>
          </a:stretch>
        </p:blipFill>
        <p:spPr>
          <a:xfrm>
            <a:off x="609600" y="892912"/>
            <a:ext cx="8763000" cy="5507888"/>
          </a:xfrm>
          <a:prstGeom prst="rect">
            <a:avLst/>
          </a:prstGeom>
          <a:ln>
            <a:solidFill>
              <a:schemeClr val="accent1"/>
            </a:solidFill>
          </a:ln>
          <a:effectLst>
            <a:outerShdw blurRad="50800" dist="38100" dir="2700000" algn="tl" rotWithShape="0">
              <a:schemeClr val="accent1">
                <a:alpha val="43000"/>
              </a:schemeClr>
            </a:outerShdw>
          </a:effectLst>
        </p:spPr>
      </p:pic>
    </p:spTree>
    <p:extLst>
      <p:ext uri="{BB962C8B-B14F-4D97-AF65-F5344CB8AC3E}">
        <p14:creationId xmlns:p14="http://schemas.microsoft.com/office/powerpoint/2010/main" val="170438690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Настраиваемые коллекции и прокси</a:t>
            </a:r>
          </a:p>
        </p:txBody>
      </p:sp>
      <p:sp>
        <p:nvSpPr>
          <p:cNvPr id="4" name="Блок-схема: документ 3"/>
          <p:cNvSpPr/>
          <p:nvPr/>
        </p:nvSpPr>
        <p:spPr bwMode="auto">
          <a:xfrm>
            <a:off x="335280" y="838200"/>
            <a:ext cx="9387840" cy="5867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lvl="0"/>
            <a:endParaRPr lang="ru-RU" sz="1400" dirty="0" smtClean="0">
              <a:solidFill>
                <a:srgbClr val="0000FF"/>
              </a:solidFill>
              <a:latin typeface="Consolas"/>
            </a:endParaRPr>
          </a:p>
          <a:p>
            <a:pPr lvl="0"/>
            <a:endParaRPr lang="ru-RU" sz="1400" dirty="0">
              <a:solidFill>
                <a:srgbClr val="0000FF"/>
              </a:solidFill>
              <a:latin typeface="Consolas"/>
            </a:endParaRPr>
          </a:p>
          <a:p>
            <a:pPr lvl="0"/>
            <a:endParaRPr lang="ru-RU" sz="1400" dirty="0" smtClean="0">
              <a:solidFill>
                <a:srgbClr val="0000FF"/>
              </a:solidFill>
              <a:latin typeface="Consolas"/>
            </a:endParaRPr>
          </a:p>
          <a:p>
            <a:pPr lvl="0"/>
            <a:endParaRPr lang="ru-RU" sz="1400" dirty="0">
              <a:solidFill>
                <a:srgbClr val="0000FF"/>
              </a:solidFill>
              <a:latin typeface="Consolas"/>
            </a:endParaRPr>
          </a:p>
          <a:p>
            <a:pPr lvl="0"/>
            <a:r>
              <a:rPr lang="en-US" sz="1400" dirty="0" smtClean="0">
                <a:solidFill>
                  <a:srgbClr val="0000FF"/>
                </a:solidFill>
                <a:latin typeface="Consolas"/>
              </a:rPr>
              <a:t>public</a:t>
            </a:r>
            <a:r>
              <a:rPr lang="en-US" sz="1400" dirty="0" smtClean="0">
                <a:solidFill>
                  <a:srgbClr val="000000"/>
                </a:solidFill>
                <a:latin typeface="Consolas"/>
              </a:rPr>
              <a:t> </a:t>
            </a:r>
            <a:r>
              <a:rPr lang="en-US" sz="1400" dirty="0">
                <a:solidFill>
                  <a:srgbClr val="0000FF"/>
                </a:solidFill>
                <a:latin typeface="Consolas"/>
              </a:rPr>
              <a:t>class</a:t>
            </a:r>
            <a:r>
              <a:rPr lang="en-US" sz="1400" dirty="0">
                <a:solidFill>
                  <a:srgbClr val="000000"/>
                </a:solidFill>
                <a:latin typeface="Consolas"/>
              </a:rPr>
              <a:t> </a:t>
            </a:r>
            <a:r>
              <a:rPr lang="en-US" sz="1400" dirty="0" err="1">
                <a:solidFill>
                  <a:srgbClr val="000000"/>
                </a:solidFill>
                <a:latin typeface="Consolas"/>
              </a:rPr>
              <a:t>AnimalCollection</a:t>
            </a:r>
            <a:r>
              <a:rPr lang="en-US" sz="1400" dirty="0">
                <a:solidFill>
                  <a:srgbClr val="000000"/>
                </a:solidFill>
                <a:latin typeface="Consolas"/>
              </a:rPr>
              <a:t> : Collection &lt;Animal&gt;</a:t>
            </a:r>
          </a:p>
          <a:p>
            <a:pPr lvl="0"/>
            <a:r>
              <a:rPr lang="ru-RU" sz="1400" dirty="0" smtClean="0">
                <a:solidFill>
                  <a:srgbClr val="000000"/>
                </a:solidFill>
                <a:latin typeface="Consolas"/>
              </a:rPr>
              <a:t>{</a:t>
            </a:r>
          </a:p>
          <a:p>
            <a:r>
              <a:rPr lang="ru-RU" sz="1400" dirty="0" smtClean="0">
                <a:solidFill>
                  <a:srgbClr val="000000"/>
                </a:solidFill>
                <a:latin typeface="Consolas"/>
              </a:rPr>
              <a:t>    </a:t>
            </a:r>
            <a:r>
              <a:rPr lang="en-US" sz="1400" b="1" dirty="0">
                <a:solidFill>
                  <a:srgbClr val="0000FF"/>
                </a:solidFill>
                <a:latin typeface="Consolas"/>
              </a:rPr>
              <a:t>private</a:t>
            </a:r>
            <a:r>
              <a:rPr lang="en-US" sz="1400" b="1" dirty="0">
                <a:solidFill>
                  <a:srgbClr val="000000"/>
                </a:solidFill>
                <a:latin typeface="Consolas"/>
              </a:rPr>
              <a:t> Zoo </a:t>
            </a:r>
            <a:r>
              <a:rPr lang="en-US" sz="1400" b="1" dirty="0" err="1">
                <a:solidFill>
                  <a:srgbClr val="000000"/>
                </a:solidFill>
                <a:latin typeface="Consolas"/>
              </a:rPr>
              <a:t>zoo</a:t>
            </a:r>
            <a:r>
              <a:rPr lang="en-US" sz="1400" b="1" dirty="0">
                <a:solidFill>
                  <a:srgbClr val="000000"/>
                </a:solidFill>
                <a:latin typeface="Consolas"/>
              </a:rPr>
              <a:t>;</a:t>
            </a:r>
          </a:p>
          <a:p>
            <a:r>
              <a:rPr lang="ru-RU" sz="1400" b="1" dirty="0" smtClean="0">
                <a:solidFill>
                  <a:srgbClr val="0000FF"/>
                </a:solidFill>
                <a:latin typeface="Consolas"/>
              </a:rPr>
              <a:t>    </a:t>
            </a:r>
            <a:r>
              <a:rPr lang="en-US" sz="1400" b="1" dirty="0" smtClean="0">
                <a:solidFill>
                  <a:srgbClr val="0000FF"/>
                </a:solidFill>
                <a:latin typeface="Consolas"/>
              </a:rPr>
              <a:t>public</a:t>
            </a:r>
            <a:r>
              <a:rPr lang="en-US" sz="1400" b="1" dirty="0" smtClean="0">
                <a:solidFill>
                  <a:srgbClr val="000000"/>
                </a:solidFill>
                <a:latin typeface="Consolas"/>
              </a:rPr>
              <a:t> </a:t>
            </a:r>
            <a:r>
              <a:rPr lang="en-US" sz="1400" b="1" dirty="0" err="1">
                <a:solidFill>
                  <a:srgbClr val="000000"/>
                </a:solidFill>
                <a:latin typeface="Consolas"/>
              </a:rPr>
              <a:t>AnimalCollection</a:t>
            </a:r>
            <a:r>
              <a:rPr lang="en-US" sz="1400" b="1" dirty="0">
                <a:solidFill>
                  <a:srgbClr val="000000"/>
                </a:solidFill>
                <a:latin typeface="Consolas"/>
              </a:rPr>
              <a:t> (Zoo zoo) { </a:t>
            </a:r>
            <a:r>
              <a:rPr lang="en-US" sz="1400" b="1" dirty="0" err="1">
                <a:solidFill>
                  <a:srgbClr val="0000FF"/>
                </a:solidFill>
                <a:latin typeface="Consolas"/>
              </a:rPr>
              <a:t>this</a:t>
            </a:r>
            <a:r>
              <a:rPr lang="en-US" sz="1400" b="1" dirty="0" err="1">
                <a:solidFill>
                  <a:srgbClr val="000000"/>
                </a:solidFill>
                <a:latin typeface="Consolas"/>
              </a:rPr>
              <a:t>.zoo</a:t>
            </a:r>
            <a:r>
              <a:rPr lang="en-US" sz="1400" b="1" dirty="0">
                <a:solidFill>
                  <a:srgbClr val="000000"/>
                </a:solidFill>
                <a:latin typeface="Consolas"/>
              </a:rPr>
              <a:t> = zoo; }</a:t>
            </a:r>
          </a:p>
          <a:p>
            <a:r>
              <a:rPr lang="ru-RU" sz="1400" b="1" dirty="0" smtClean="0">
                <a:solidFill>
                  <a:srgbClr val="0000FF"/>
                </a:solidFill>
                <a:latin typeface="Consolas"/>
              </a:rPr>
              <a:t>    </a:t>
            </a:r>
            <a:r>
              <a:rPr lang="en-US" sz="1400" b="1" dirty="0" smtClean="0">
                <a:solidFill>
                  <a:srgbClr val="0000FF"/>
                </a:solidFill>
                <a:latin typeface="Consolas"/>
              </a:rPr>
              <a:t>protected</a:t>
            </a:r>
            <a:r>
              <a:rPr lang="en-US" sz="1400" b="1" dirty="0" smtClean="0">
                <a:solidFill>
                  <a:srgbClr val="000000"/>
                </a:solidFill>
                <a:latin typeface="Consolas"/>
              </a:rPr>
              <a:t> </a:t>
            </a:r>
            <a:r>
              <a:rPr lang="en-US" sz="1400" b="1" dirty="0">
                <a:solidFill>
                  <a:srgbClr val="0000FF"/>
                </a:solidFill>
                <a:latin typeface="Consolas"/>
              </a:rPr>
              <a:t>override</a:t>
            </a:r>
            <a:r>
              <a:rPr lang="en-US" sz="1400" b="1" dirty="0">
                <a:solidFill>
                  <a:srgbClr val="000000"/>
                </a:solidFill>
                <a:latin typeface="Consolas"/>
              </a:rPr>
              <a:t> </a:t>
            </a:r>
            <a:r>
              <a:rPr lang="en-US" sz="1400" b="1" dirty="0">
                <a:solidFill>
                  <a:srgbClr val="0000FF"/>
                </a:solidFill>
                <a:latin typeface="Consolas"/>
              </a:rPr>
              <a:t>void</a:t>
            </a:r>
            <a:r>
              <a:rPr lang="en-US" sz="1400" b="1" dirty="0">
                <a:solidFill>
                  <a:srgbClr val="000000"/>
                </a:solidFill>
                <a:latin typeface="Consolas"/>
              </a:rPr>
              <a:t> </a:t>
            </a:r>
            <a:r>
              <a:rPr lang="en-US" sz="1400" b="1" dirty="0" err="1">
                <a:solidFill>
                  <a:srgbClr val="000000"/>
                </a:solidFill>
                <a:latin typeface="Consolas"/>
              </a:rPr>
              <a:t>InsertItem</a:t>
            </a:r>
            <a:r>
              <a:rPr lang="en-US" sz="1400" b="1" dirty="0">
                <a:solidFill>
                  <a:srgbClr val="000000"/>
                </a:solidFill>
                <a:latin typeface="Consolas"/>
              </a:rPr>
              <a:t> (</a:t>
            </a:r>
            <a:r>
              <a:rPr lang="en-US" sz="1400" b="1" dirty="0" err="1">
                <a:solidFill>
                  <a:srgbClr val="0000FF"/>
                </a:solidFill>
                <a:latin typeface="Consolas"/>
              </a:rPr>
              <a:t>int</a:t>
            </a:r>
            <a:r>
              <a:rPr lang="en-US" sz="1400" b="1" dirty="0">
                <a:solidFill>
                  <a:srgbClr val="000000"/>
                </a:solidFill>
                <a:latin typeface="Consolas"/>
              </a:rPr>
              <a:t> index, Animal item)</a:t>
            </a:r>
          </a:p>
          <a:p>
            <a:r>
              <a:rPr lang="ru-RU" sz="1400" b="1" dirty="0" smtClean="0">
                <a:solidFill>
                  <a:srgbClr val="000000"/>
                </a:solidFill>
                <a:latin typeface="Consolas"/>
              </a:rPr>
              <a:t>    {</a:t>
            </a:r>
            <a:endParaRPr lang="ru-RU" sz="1400" b="1" dirty="0">
              <a:solidFill>
                <a:srgbClr val="000000"/>
              </a:solidFill>
              <a:latin typeface="Consolas"/>
            </a:endParaRPr>
          </a:p>
          <a:p>
            <a:r>
              <a:rPr lang="ru-RU" sz="1400" b="1" dirty="0" smtClean="0">
                <a:solidFill>
                  <a:srgbClr val="0000FF"/>
                </a:solidFill>
                <a:latin typeface="Consolas"/>
              </a:rPr>
              <a:t>        </a:t>
            </a:r>
            <a:r>
              <a:rPr lang="en-US" sz="1400" b="1" dirty="0" err="1" smtClean="0">
                <a:solidFill>
                  <a:srgbClr val="0000FF"/>
                </a:solidFill>
                <a:latin typeface="Consolas"/>
              </a:rPr>
              <a:t>base</a:t>
            </a:r>
            <a:r>
              <a:rPr lang="en-US" sz="1400" b="1" dirty="0" err="1" smtClean="0">
                <a:solidFill>
                  <a:srgbClr val="000000"/>
                </a:solidFill>
                <a:latin typeface="Consolas"/>
              </a:rPr>
              <a:t>.InsertItem</a:t>
            </a:r>
            <a:r>
              <a:rPr lang="en-US" sz="1400" b="1" dirty="0" smtClean="0">
                <a:solidFill>
                  <a:srgbClr val="000000"/>
                </a:solidFill>
                <a:latin typeface="Consolas"/>
              </a:rPr>
              <a:t> </a:t>
            </a:r>
            <a:r>
              <a:rPr lang="en-US" sz="1400" b="1" dirty="0">
                <a:solidFill>
                  <a:srgbClr val="000000"/>
                </a:solidFill>
                <a:latin typeface="Consolas"/>
              </a:rPr>
              <a:t>(index, item);</a:t>
            </a:r>
          </a:p>
          <a:p>
            <a:r>
              <a:rPr lang="ru-RU" sz="1400" b="1" dirty="0" smtClean="0">
                <a:solidFill>
                  <a:srgbClr val="000000"/>
                </a:solidFill>
                <a:latin typeface="Consolas"/>
              </a:rPr>
              <a:t>        </a:t>
            </a:r>
            <a:r>
              <a:rPr lang="en-US" sz="1400" b="1" dirty="0" err="1" smtClean="0">
                <a:solidFill>
                  <a:srgbClr val="000000"/>
                </a:solidFill>
                <a:latin typeface="Consolas"/>
              </a:rPr>
              <a:t>item.Zoo</a:t>
            </a:r>
            <a:r>
              <a:rPr lang="en-US" sz="1400" b="1" dirty="0" smtClean="0">
                <a:solidFill>
                  <a:srgbClr val="000000"/>
                </a:solidFill>
                <a:latin typeface="Consolas"/>
              </a:rPr>
              <a:t> </a:t>
            </a:r>
            <a:r>
              <a:rPr lang="en-US" sz="1400" b="1" dirty="0">
                <a:solidFill>
                  <a:srgbClr val="000000"/>
                </a:solidFill>
                <a:latin typeface="Consolas"/>
              </a:rPr>
              <a:t>= zoo;</a:t>
            </a:r>
          </a:p>
          <a:p>
            <a:r>
              <a:rPr lang="ru-RU" sz="1400" b="1" dirty="0" smtClean="0">
                <a:solidFill>
                  <a:srgbClr val="000000"/>
                </a:solidFill>
                <a:latin typeface="Consolas"/>
              </a:rPr>
              <a:t>    }</a:t>
            </a:r>
            <a:endParaRPr lang="ru-RU" sz="1400" b="1" dirty="0">
              <a:solidFill>
                <a:srgbClr val="000000"/>
              </a:solidFill>
              <a:latin typeface="Consolas"/>
            </a:endParaRPr>
          </a:p>
          <a:p>
            <a:r>
              <a:rPr lang="ru-RU" sz="1400" b="1" dirty="0" smtClean="0">
                <a:solidFill>
                  <a:srgbClr val="0000FF"/>
                </a:solidFill>
                <a:latin typeface="Consolas"/>
              </a:rPr>
              <a:t>    </a:t>
            </a:r>
            <a:r>
              <a:rPr lang="en-US" sz="1400" b="1" dirty="0" smtClean="0">
                <a:solidFill>
                  <a:srgbClr val="0000FF"/>
                </a:solidFill>
                <a:latin typeface="Consolas"/>
              </a:rPr>
              <a:t>protected</a:t>
            </a:r>
            <a:r>
              <a:rPr lang="en-US" sz="1400" b="1" dirty="0" smtClean="0">
                <a:solidFill>
                  <a:srgbClr val="000000"/>
                </a:solidFill>
                <a:latin typeface="Consolas"/>
              </a:rPr>
              <a:t> </a:t>
            </a:r>
            <a:r>
              <a:rPr lang="en-US" sz="1400" b="1" dirty="0">
                <a:solidFill>
                  <a:srgbClr val="0000FF"/>
                </a:solidFill>
                <a:latin typeface="Consolas"/>
              </a:rPr>
              <a:t>override</a:t>
            </a:r>
            <a:r>
              <a:rPr lang="en-US" sz="1400" b="1" dirty="0">
                <a:solidFill>
                  <a:srgbClr val="000000"/>
                </a:solidFill>
                <a:latin typeface="Consolas"/>
              </a:rPr>
              <a:t> </a:t>
            </a:r>
            <a:r>
              <a:rPr lang="en-US" sz="1400" b="1" dirty="0">
                <a:solidFill>
                  <a:srgbClr val="0000FF"/>
                </a:solidFill>
                <a:latin typeface="Consolas"/>
              </a:rPr>
              <a:t>void</a:t>
            </a:r>
            <a:r>
              <a:rPr lang="en-US" sz="1400" b="1" dirty="0">
                <a:solidFill>
                  <a:srgbClr val="000000"/>
                </a:solidFill>
                <a:latin typeface="Consolas"/>
              </a:rPr>
              <a:t> </a:t>
            </a:r>
            <a:r>
              <a:rPr lang="en-US" sz="1400" b="1" dirty="0" err="1">
                <a:solidFill>
                  <a:srgbClr val="000000"/>
                </a:solidFill>
                <a:latin typeface="Consolas"/>
              </a:rPr>
              <a:t>SetItem</a:t>
            </a:r>
            <a:r>
              <a:rPr lang="en-US" sz="1400" b="1" dirty="0">
                <a:solidFill>
                  <a:srgbClr val="000000"/>
                </a:solidFill>
                <a:latin typeface="Consolas"/>
              </a:rPr>
              <a:t> (</a:t>
            </a:r>
            <a:r>
              <a:rPr lang="en-US" sz="1400" b="1" dirty="0" err="1">
                <a:solidFill>
                  <a:srgbClr val="0000FF"/>
                </a:solidFill>
                <a:latin typeface="Consolas"/>
              </a:rPr>
              <a:t>int</a:t>
            </a:r>
            <a:r>
              <a:rPr lang="en-US" sz="1400" b="1" dirty="0">
                <a:solidFill>
                  <a:srgbClr val="000000"/>
                </a:solidFill>
                <a:latin typeface="Consolas"/>
              </a:rPr>
              <a:t> index, Animal item)</a:t>
            </a:r>
          </a:p>
          <a:p>
            <a:r>
              <a:rPr lang="ru-RU" sz="1400" b="1" dirty="0" smtClean="0">
                <a:solidFill>
                  <a:srgbClr val="000000"/>
                </a:solidFill>
                <a:latin typeface="Consolas"/>
              </a:rPr>
              <a:t>    {</a:t>
            </a:r>
            <a:endParaRPr lang="ru-RU" sz="1400" b="1" dirty="0">
              <a:solidFill>
                <a:srgbClr val="000000"/>
              </a:solidFill>
              <a:latin typeface="Consolas"/>
            </a:endParaRPr>
          </a:p>
          <a:p>
            <a:r>
              <a:rPr lang="ru-RU" sz="1400" b="1" dirty="0" smtClean="0">
                <a:solidFill>
                  <a:srgbClr val="0000FF"/>
                </a:solidFill>
                <a:latin typeface="Consolas"/>
              </a:rPr>
              <a:t>        </a:t>
            </a:r>
            <a:r>
              <a:rPr lang="en-US" sz="1400" b="1" dirty="0" err="1" smtClean="0">
                <a:solidFill>
                  <a:srgbClr val="0000FF"/>
                </a:solidFill>
                <a:latin typeface="Consolas"/>
              </a:rPr>
              <a:t>base</a:t>
            </a:r>
            <a:r>
              <a:rPr lang="en-US" sz="1400" b="1" dirty="0" err="1" smtClean="0">
                <a:solidFill>
                  <a:srgbClr val="000000"/>
                </a:solidFill>
                <a:latin typeface="Consolas"/>
              </a:rPr>
              <a:t>.SetItem</a:t>
            </a:r>
            <a:r>
              <a:rPr lang="en-US" sz="1400" b="1" dirty="0" smtClean="0">
                <a:solidFill>
                  <a:srgbClr val="000000"/>
                </a:solidFill>
                <a:latin typeface="Consolas"/>
              </a:rPr>
              <a:t> </a:t>
            </a:r>
            <a:r>
              <a:rPr lang="en-US" sz="1400" b="1" dirty="0">
                <a:solidFill>
                  <a:srgbClr val="000000"/>
                </a:solidFill>
                <a:latin typeface="Consolas"/>
              </a:rPr>
              <a:t>(index, item);</a:t>
            </a:r>
          </a:p>
          <a:p>
            <a:r>
              <a:rPr lang="ru-RU" sz="1400" b="1" dirty="0" smtClean="0">
                <a:solidFill>
                  <a:srgbClr val="000000"/>
                </a:solidFill>
                <a:latin typeface="Consolas"/>
              </a:rPr>
              <a:t>        </a:t>
            </a:r>
            <a:r>
              <a:rPr lang="en-US" sz="1400" b="1" dirty="0" err="1" smtClean="0">
                <a:solidFill>
                  <a:srgbClr val="000000"/>
                </a:solidFill>
                <a:latin typeface="Consolas"/>
              </a:rPr>
              <a:t>item.Zoo</a:t>
            </a:r>
            <a:r>
              <a:rPr lang="en-US" sz="1400" b="1" dirty="0" smtClean="0">
                <a:solidFill>
                  <a:srgbClr val="000000"/>
                </a:solidFill>
                <a:latin typeface="Consolas"/>
              </a:rPr>
              <a:t> </a:t>
            </a:r>
            <a:r>
              <a:rPr lang="en-US" sz="1400" b="1" dirty="0">
                <a:solidFill>
                  <a:srgbClr val="000000"/>
                </a:solidFill>
                <a:latin typeface="Consolas"/>
              </a:rPr>
              <a:t>= zoo;</a:t>
            </a:r>
          </a:p>
          <a:p>
            <a:r>
              <a:rPr lang="ru-RU" sz="1400" b="1" dirty="0" smtClean="0">
                <a:solidFill>
                  <a:srgbClr val="000000"/>
                </a:solidFill>
                <a:latin typeface="Consolas"/>
              </a:rPr>
              <a:t>    }</a:t>
            </a:r>
            <a:endParaRPr lang="ru-RU" sz="1400" b="1" dirty="0">
              <a:solidFill>
                <a:srgbClr val="000000"/>
              </a:solidFill>
              <a:latin typeface="Consolas"/>
            </a:endParaRPr>
          </a:p>
          <a:p>
            <a:r>
              <a:rPr lang="ru-RU" sz="1400" b="1" dirty="0" smtClean="0">
                <a:solidFill>
                  <a:srgbClr val="0000FF"/>
                </a:solidFill>
                <a:latin typeface="Consolas"/>
              </a:rPr>
              <a:t>    </a:t>
            </a:r>
            <a:r>
              <a:rPr lang="en-US" sz="1400" b="1" dirty="0" smtClean="0">
                <a:solidFill>
                  <a:srgbClr val="0000FF"/>
                </a:solidFill>
                <a:latin typeface="Consolas"/>
              </a:rPr>
              <a:t>protected</a:t>
            </a:r>
            <a:r>
              <a:rPr lang="en-US" sz="1400" b="1" dirty="0" smtClean="0">
                <a:solidFill>
                  <a:srgbClr val="000000"/>
                </a:solidFill>
                <a:latin typeface="Consolas"/>
              </a:rPr>
              <a:t> </a:t>
            </a:r>
            <a:r>
              <a:rPr lang="en-US" sz="1400" b="1" dirty="0">
                <a:solidFill>
                  <a:srgbClr val="0000FF"/>
                </a:solidFill>
                <a:latin typeface="Consolas"/>
              </a:rPr>
              <a:t>override</a:t>
            </a:r>
            <a:r>
              <a:rPr lang="en-US" sz="1400" b="1" dirty="0">
                <a:solidFill>
                  <a:srgbClr val="000000"/>
                </a:solidFill>
                <a:latin typeface="Consolas"/>
              </a:rPr>
              <a:t> </a:t>
            </a:r>
            <a:r>
              <a:rPr lang="en-US" sz="1400" b="1" dirty="0">
                <a:solidFill>
                  <a:srgbClr val="0000FF"/>
                </a:solidFill>
                <a:latin typeface="Consolas"/>
              </a:rPr>
              <a:t>void</a:t>
            </a:r>
            <a:r>
              <a:rPr lang="en-US" sz="1400" b="1" dirty="0">
                <a:solidFill>
                  <a:srgbClr val="000000"/>
                </a:solidFill>
                <a:latin typeface="Consolas"/>
              </a:rPr>
              <a:t> </a:t>
            </a:r>
            <a:r>
              <a:rPr lang="en-US" sz="1400" b="1" dirty="0" err="1">
                <a:solidFill>
                  <a:srgbClr val="000000"/>
                </a:solidFill>
                <a:latin typeface="Consolas"/>
              </a:rPr>
              <a:t>RemoveItem</a:t>
            </a:r>
            <a:r>
              <a:rPr lang="en-US" sz="1400" b="1" dirty="0">
                <a:solidFill>
                  <a:srgbClr val="000000"/>
                </a:solidFill>
                <a:latin typeface="Consolas"/>
              </a:rPr>
              <a:t> (</a:t>
            </a:r>
            <a:r>
              <a:rPr lang="en-US" sz="1400" b="1" dirty="0" err="1">
                <a:solidFill>
                  <a:srgbClr val="0000FF"/>
                </a:solidFill>
                <a:latin typeface="Consolas"/>
              </a:rPr>
              <a:t>int</a:t>
            </a:r>
            <a:r>
              <a:rPr lang="en-US" sz="1400" b="1" dirty="0">
                <a:solidFill>
                  <a:srgbClr val="000000"/>
                </a:solidFill>
                <a:latin typeface="Consolas"/>
              </a:rPr>
              <a:t> index)</a:t>
            </a:r>
          </a:p>
          <a:p>
            <a:r>
              <a:rPr lang="ru-RU" sz="1400" b="1" dirty="0" smtClean="0">
                <a:solidFill>
                  <a:srgbClr val="000000"/>
                </a:solidFill>
                <a:latin typeface="Consolas"/>
              </a:rPr>
              <a:t>    {</a:t>
            </a:r>
            <a:endParaRPr lang="ru-RU" sz="1400" b="1" dirty="0">
              <a:solidFill>
                <a:srgbClr val="000000"/>
              </a:solidFill>
              <a:latin typeface="Consolas"/>
            </a:endParaRPr>
          </a:p>
          <a:p>
            <a:r>
              <a:rPr lang="ru-RU" sz="1400" b="1" dirty="0" smtClean="0">
                <a:solidFill>
                  <a:srgbClr val="0000FF"/>
                </a:solidFill>
                <a:latin typeface="Consolas"/>
              </a:rPr>
              <a:t>        </a:t>
            </a:r>
            <a:r>
              <a:rPr lang="en-US" sz="1400" b="1" dirty="0" smtClean="0">
                <a:solidFill>
                  <a:srgbClr val="0000FF"/>
                </a:solidFill>
                <a:latin typeface="Consolas"/>
              </a:rPr>
              <a:t>this</a:t>
            </a:r>
            <a:r>
              <a:rPr lang="en-US" sz="1400" b="1" dirty="0" smtClean="0">
                <a:solidFill>
                  <a:srgbClr val="000000"/>
                </a:solidFill>
                <a:latin typeface="Consolas"/>
              </a:rPr>
              <a:t> </a:t>
            </a:r>
            <a:r>
              <a:rPr lang="en-US" sz="1400" b="1" dirty="0">
                <a:solidFill>
                  <a:srgbClr val="000000"/>
                </a:solidFill>
                <a:latin typeface="Consolas"/>
              </a:rPr>
              <a:t>[index].Zoo = </a:t>
            </a:r>
            <a:r>
              <a:rPr lang="en-US" sz="1400" b="1" dirty="0">
                <a:solidFill>
                  <a:srgbClr val="0000FF"/>
                </a:solidFill>
                <a:latin typeface="Consolas"/>
              </a:rPr>
              <a:t>null</a:t>
            </a:r>
            <a:r>
              <a:rPr lang="en-US" sz="1400" b="1" dirty="0">
                <a:solidFill>
                  <a:srgbClr val="000000"/>
                </a:solidFill>
                <a:latin typeface="Consolas"/>
              </a:rPr>
              <a:t>;</a:t>
            </a:r>
          </a:p>
          <a:p>
            <a:r>
              <a:rPr lang="ru-RU" sz="1400" b="1" dirty="0" smtClean="0">
                <a:solidFill>
                  <a:srgbClr val="0000FF"/>
                </a:solidFill>
                <a:latin typeface="Consolas"/>
              </a:rPr>
              <a:t>        </a:t>
            </a:r>
            <a:r>
              <a:rPr lang="en-US" sz="1400" b="1" dirty="0" err="1" smtClean="0">
                <a:solidFill>
                  <a:srgbClr val="0000FF"/>
                </a:solidFill>
                <a:latin typeface="Consolas"/>
              </a:rPr>
              <a:t>base</a:t>
            </a:r>
            <a:r>
              <a:rPr lang="en-US" sz="1400" b="1" dirty="0" err="1" smtClean="0">
                <a:solidFill>
                  <a:srgbClr val="000000"/>
                </a:solidFill>
                <a:latin typeface="Consolas"/>
              </a:rPr>
              <a:t>.RemoveItem</a:t>
            </a:r>
            <a:r>
              <a:rPr lang="en-US" sz="1400" b="1" dirty="0" smtClean="0">
                <a:solidFill>
                  <a:srgbClr val="000000"/>
                </a:solidFill>
                <a:latin typeface="Consolas"/>
              </a:rPr>
              <a:t> </a:t>
            </a:r>
            <a:r>
              <a:rPr lang="en-US" sz="1400" b="1" dirty="0">
                <a:solidFill>
                  <a:srgbClr val="000000"/>
                </a:solidFill>
                <a:latin typeface="Consolas"/>
              </a:rPr>
              <a:t>(index);</a:t>
            </a:r>
          </a:p>
          <a:p>
            <a:r>
              <a:rPr lang="ru-RU" sz="1400" b="1" dirty="0" smtClean="0">
                <a:solidFill>
                  <a:srgbClr val="000000"/>
                </a:solidFill>
                <a:latin typeface="Consolas"/>
              </a:rPr>
              <a:t>    }</a:t>
            </a:r>
            <a:endParaRPr lang="ru-RU" sz="1400" b="1" dirty="0">
              <a:solidFill>
                <a:srgbClr val="000000"/>
              </a:solidFill>
              <a:latin typeface="Consolas"/>
            </a:endParaRPr>
          </a:p>
          <a:p>
            <a:r>
              <a:rPr lang="ru-RU" sz="1400" b="1" dirty="0" smtClean="0">
                <a:solidFill>
                  <a:srgbClr val="0000FF"/>
                </a:solidFill>
                <a:latin typeface="Consolas"/>
              </a:rPr>
              <a:t>    </a:t>
            </a:r>
            <a:r>
              <a:rPr lang="en-US" sz="1400" b="1" dirty="0" smtClean="0">
                <a:solidFill>
                  <a:srgbClr val="0000FF"/>
                </a:solidFill>
                <a:latin typeface="Consolas"/>
              </a:rPr>
              <a:t>protected</a:t>
            </a:r>
            <a:r>
              <a:rPr lang="en-US" sz="1400" b="1" dirty="0" smtClean="0">
                <a:solidFill>
                  <a:srgbClr val="000000"/>
                </a:solidFill>
                <a:latin typeface="Consolas"/>
              </a:rPr>
              <a:t> </a:t>
            </a:r>
            <a:r>
              <a:rPr lang="en-US" sz="1400" b="1" dirty="0">
                <a:solidFill>
                  <a:srgbClr val="0000FF"/>
                </a:solidFill>
                <a:latin typeface="Consolas"/>
              </a:rPr>
              <a:t>override</a:t>
            </a:r>
            <a:r>
              <a:rPr lang="en-US" sz="1400" b="1" dirty="0">
                <a:solidFill>
                  <a:srgbClr val="000000"/>
                </a:solidFill>
                <a:latin typeface="Consolas"/>
              </a:rPr>
              <a:t> </a:t>
            </a:r>
            <a:r>
              <a:rPr lang="en-US" sz="1400" b="1" dirty="0">
                <a:solidFill>
                  <a:srgbClr val="0000FF"/>
                </a:solidFill>
                <a:latin typeface="Consolas"/>
              </a:rPr>
              <a:t>void</a:t>
            </a:r>
            <a:r>
              <a:rPr lang="en-US" sz="1400" b="1" dirty="0">
                <a:solidFill>
                  <a:srgbClr val="000000"/>
                </a:solidFill>
                <a:latin typeface="Consolas"/>
              </a:rPr>
              <a:t> </a:t>
            </a:r>
            <a:r>
              <a:rPr lang="en-US" sz="1400" b="1" dirty="0" err="1">
                <a:solidFill>
                  <a:srgbClr val="000000"/>
                </a:solidFill>
                <a:latin typeface="Consolas"/>
              </a:rPr>
              <a:t>ClearItems</a:t>
            </a:r>
            <a:r>
              <a:rPr lang="en-US" sz="1400" b="1" dirty="0">
                <a:solidFill>
                  <a:srgbClr val="000000"/>
                </a:solidFill>
                <a:latin typeface="Consolas"/>
              </a:rPr>
              <a:t>()</a:t>
            </a:r>
          </a:p>
          <a:p>
            <a:r>
              <a:rPr lang="ru-RU" sz="1400" b="1" dirty="0" smtClean="0">
                <a:solidFill>
                  <a:srgbClr val="000000"/>
                </a:solidFill>
                <a:latin typeface="Consolas"/>
              </a:rPr>
              <a:t>    {</a:t>
            </a:r>
            <a:endParaRPr lang="ru-RU" sz="1400" b="1" dirty="0">
              <a:solidFill>
                <a:srgbClr val="000000"/>
              </a:solidFill>
              <a:latin typeface="Consolas"/>
            </a:endParaRPr>
          </a:p>
          <a:p>
            <a:r>
              <a:rPr lang="ru-RU" sz="1400" b="1" dirty="0" smtClean="0">
                <a:solidFill>
                  <a:srgbClr val="0000FF"/>
                </a:solidFill>
                <a:latin typeface="Consolas"/>
              </a:rPr>
              <a:t>        </a:t>
            </a:r>
            <a:r>
              <a:rPr lang="en-US" sz="1400" b="1" dirty="0" err="1" smtClean="0">
                <a:solidFill>
                  <a:srgbClr val="0000FF"/>
                </a:solidFill>
                <a:latin typeface="Consolas"/>
              </a:rPr>
              <a:t>foreach</a:t>
            </a:r>
            <a:r>
              <a:rPr lang="en-US" sz="1400" b="1" dirty="0" smtClean="0">
                <a:solidFill>
                  <a:srgbClr val="000000"/>
                </a:solidFill>
                <a:latin typeface="Consolas"/>
              </a:rPr>
              <a:t> </a:t>
            </a:r>
            <a:r>
              <a:rPr lang="en-US" sz="1400" b="1" dirty="0">
                <a:solidFill>
                  <a:srgbClr val="000000"/>
                </a:solidFill>
                <a:latin typeface="Consolas"/>
              </a:rPr>
              <a:t>(Animal a </a:t>
            </a:r>
            <a:r>
              <a:rPr lang="en-US" sz="1400" b="1" dirty="0">
                <a:solidFill>
                  <a:srgbClr val="0000FF"/>
                </a:solidFill>
                <a:latin typeface="Consolas"/>
              </a:rPr>
              <a:t>in</a:t>
            </a:r>
            <a:r>
              <a:rPr lang="en-US" sz="1400" b="1" dirty="0">
                <a:solidFill>
                  <a:srgbClr val="000000"/>
                </a:solidFill>
                <a:latin typeface="Consolas"/>
              </a:rPr>
              <a:t> </a:t>
            </a:r>
            <a:r>
              <a:rPr lang="en-US" sz="1400" b="1" dirty="0">
                <a:solidFill>
                  <a:srgbClr val="0000FF"/>
                </a:solidFill>
                <a:latin typeface="Consolas"/>
              </a:rPr>
              <a:t>this</a:t>
            </a:r>
            <a:r>
              <a:rPr lang="en-US" sz="1400" b="1" dirty="0">
                <a:solidFill>
                  <a:srgbClr val="000000"/>
                </a:solidFill>
                <a:latin typeface="Consolas"/>
              </a:rPr>
              <a:t>) </a:t>
            </a:r>
            <a:r>
              <a:rPr lang="en-US" sz="1400" b="1" dirty="0" err="1">
                <a:solidFill>
                  <a:srgbClr val="000000"/>
                </a:solidFill>
                <a:latin typeface="Consolas"/>
              </a:rPr>
              <a:t>a.Zoo</a:t>
            </a:r>
            <a:r>
              <a:rPr lang="en-US" sz="1400" b="1" dirty="0">
                <a:solidFill>
                  <a:srgbClr val="000000"/>
                </a:solidFill>
                <a:latin typeface="Consolas"/>
              </a:rPr>
              <a:t> = </a:t>
            </a:r>
            <a:r>
              <a:rPr lang="en-US" sz="1400" b="1" dirty="0">
                <a:solidFill>
                  <a:srgbClr val="0000FF"/>
                </a:solidFill>
                <a:latin typeface="Consolas"/>
              </a:rPr>
              <a:t>null</a:t>
            </a:r>
            <a:r>
              <a:rPr lang="en-US" sz="1400" b="1" dirty="0">
                <a:solidFill>
                  <a:srgbClr val="000000"/>
                </a:solidFill>
                <a:latin typeface="Consolas"/>
              </a:rPr>
              <a:t>;</a:t>
            </a:r>
          </a:p>
          <a:p>
            <a:r>
              <a:rPr lang="ru-RU" sz="1400" b="1" dirty="0" smtClean="0">
                <a:solidFill>
                  <a:srgbClr val="0000FF"/>
                </a:solidFill>
                <a:latin typeface="Consolas"/>
              </a:rPr>
              <a:t>        </a:t>
            </a:r>
            <a:r>
              <a:rPr lang="en-US" sz="1400" b="1" dirty="0" err="1" smtClean="0">
                <a:solidFill>
                  <a:srgbClr val="0000FF"/>
                </a:solidFill>
                <a:latin typeface="Consolas"/>
              </a:rPr>
              <a:t>base</a:t>
            </a:r>
            <a:r>
              <a:rPr lang="en-US" sz="1400" b="1" dirty="0" err="1" smtClean="0">
                <a:solidFill>
                  <a:srgbClr val="000000"/>
                </a:solidFill>
                <a:latin typeface="Consolas"/>
              </a:rPr>
              <a:t>.ClearItems</a:t>
            </a:r>
            <a:r>
              <a:rPr lang="en-US" sz="1400" b="1" dirty="0">
                <a:solidFill>
                  <a:srgbClr val="000000"/>
                </a:solidFill>
                <a:latin typeface="Consolas"/>
              </a:rPr>
              <a:t>();</a:t>
            </a:r>
          </a:p>
          <a:p>
            <a:r>
              <a:rPr lang="ru-RU" sz="1400" b="1" dirty="0" smtClean="0">
                <a:solidFill>
                  <a:srgbClr val="000000"/>
                </a:solidFill>
                <a:latin typeface="Consolas"/>
              </a:rPr>
              <a:t>    }</a:t>
            </a:r>
          </a:p>
          <a:p>
            <a:pPr lvl="0"/>
            <a:r>
              <a:rPr lang="ru-RU" sz="1400" dirty="0" smtClean="0">
                <a:solidFill>
                  <a:srgbClr val="000000"/>
                </a:solidFill>
                <a:latin typeface="Consolas"/>
              </a:rPr>
              <a:t>}</a:t>
            </a:r>
            <a:endParaRPr lang="ru-RU" sz="1400" dirty="0">
              <a:solidFill>
                <a:prstClr val="black"/>
              </a:solidFill>
            </a:endParaRPr>
          </a:p>
        </p:txBody>
      </p:sp>
    </p:spTree>
    <p:extLst>
      <p:ext uri="{BB962C8B-B14F-4D97-AF65-F5344CB8AC3E}">
        <p14:creationId xmlns:p14="http://schemas.microsoft.com/office/powerpoint/2010/main" val="153635745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эквивалентности и порядка</a:t>
            </a:r>
            <a:endParaRPr lang="ru-RU" dirty="0"/>
          </a:p>
        </p:txBody>
      </p:sp>
      <p:sp>
        <p:nvSpPr>
          <p:cNvPr id="4" name="Скругленный прямоугольник 3"/>
          <p:cNvSpPr/>
          <p:nvPr/>
        </p:nvSpPr>
        <p:spPr bwMode="auto">
          <a:xfrm>
            <a:off x="335280" y="762000"/>
            <a:ext cx="9471660" cy="1371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dirty="0" smtClean="0"/>
              <a:t>Стандартные протоколы для определения эквивалентности</a:t>
            </a:r>
          </a:p>
          <a:p>
            <a:pPr marL="285750" indent="-285750">
              <a:buFont typeface="Arial" pitchFamily="34" charset="0"/>
              <a:buChar char="•"/>
            </a:pPr>
            <a:r>
              <a:rPr lang="ru-RU" dirty="0" smtClean="0"/>
              <a:t>операции </a:t>
            </a:r>
            <a:r>
              <a:rPr lang="en-US" dirty="0" smtClean="0"/>
              <a:t>==</a:t>
            </a:r>
            <a:r>
              <a:rPr lang="ru-RU" dirty="0" smtClean="0"/>
              <a:t> и </a:t>
            </a:r>
            <a:r>
              <a:rPr lang="en-US" dirty="0" smtClean="0"/>
              <a:t>!= </a:t>
            </a:r>
            <a:endParaRPr lang="en-US" dirty="0"/>
          </a:p>
          <a:p>
            <a:pPr marL="285750" indent="-285750">
              <a:buFont typeface="Arial" pitchFamily="34" charset="0"/>
              <a:buChar char="•"/>
            </a:pPr>
            <a:r>
              <a:rPr lang="ru-RU" dirty="0" smtClean="0"/>
              <a:t>виртуальный метод </a:t>
            </a:r>
            <a:r>
              <a:rPr lang="en-US" dirty="0"/>
              <a:t>Equals </a:t>
            </a:r>
            <a:r>
              <a:rPr lang="ru-RU" dirty="0" smtClean="0"/>
              <a:t>типа </a:t>
            </a:r>
            <a:r>
              <a:rPr lang="en-US" dirty="0" smtClean="0"/>
              <a:t>object</a:t>
            </a:r>
            <a:endParaRPr lang="en-US" dirty="0"/>
          </a:p>
          <a:p>
            <a:pPr marL="285750" indent="-285750">
              <a:buFont typeface="Arial" pitchFamily="34" charset="0"/>
              <a:buChar char="•"/>
            </a:pPr>
            <a:r>
              <a:rPr lang="ru-RU" dirty="0" smtClean="0"/>
              <a:t>интерфейс </a:t>
            </a:r>
            <a:r>
              <a:rPr lang="en-US" dirty="0" err="1" smtClean="0"/>
              <a:t>IEquatable</a:t>
            </a:r>
            <a:r>
              <a:rPr lang="en-US" dirty="0" smtClean="0"/>
              <a:t>&lt;T&gt;</a:t>
            </a:r>
            <a:endParaRPr lang="ru-RU" dirty="0" err="1" smtClean="0"/>
          </a:p>
        </p:txBody>
      </p:sp>
      <p:sp>
        <p:nvSpPr>
          <p:cNvPr id="5" name="Скругленный прямоугольник 4"/>
          <p:cNvSpPr/>
          <p:nvPr/>
        </p:nvSpPr>
        <p:spPr bwMode="auto">
          <a:xfrm>
            <a:off x="335280" y="2362200"/>
            <a:ext cx="9471660" cy="1371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dirty="0" smtClean="0"/>
              <a:t>Стандартные протоколы </a:t>
            </a:r>
            <a:r>
              <a:rPr lang="ru-RU" dirty="0"/>
              <a:t>для определения </a:t>
            </a:r>
            <a:r>
              <a:rPr lang="ru-RU" dirty="0" smtClean="0"/>
              <a:t>порядка</a:t>
            </a:r>
          </a:p>
          <a:p>
            <a:pPr marL="285750" indent="-285750">
              <a:buFont typeface="Arial" pitchFamily="34" charset="0"/>
              <a:buChar char="•"/>
            </a:pPr>
            <a:r>
              <a:rPr lang="ru-RU" dirty="0" smtClean="0"/>
              <a:t>операции </a:t>
            </a:r>
            <a:r>
              <a:rPr lang="en-US" dirty="0" smtClean="0"/>
              <a:t>&lt; </a:t>
            </a:r>
            <a:r>
              <a:rPr lang="ru-RU" dirty="0" smtClean="0"/>
              <a:t>и</a:t>
            </a:r>
            <a:r>
              <a:rPr lang="en-US" dirty="0" smtClean="0"/>
              <a:t> &gt;</a:t>
            </a:r>
            <a:endParaRPr lang="en-US" dirty="0"/>
          </a:p>
          <a:p>
            <a:pPr marL="285750" indent="-285750">
              <a:buFont typeface="Arial" pitchFamily="34" charset="0"/>
              <a:buChar char="•"/>
            </a:pPr>
            <a:r>
              <a:rPr lang="ru-RU" dirty="0" smtClean="0"/>
              <a:t>интерфейс </a:t>
            </a:r>
            <a:r>
              <a:rPr lang="en-US" dirty="0" err="1" smtClean="0"/>
              <a:t>IComparable</a:t>
            </a:r>
            <a:r>
              <a:rPr lang="en-US" dirty="0" smtClean="0"/>
              <a:t> </a:t>
            </a:r>
            <a:r>
              <a:rPr lang="ru-RU" dirty="0" smtClean="0"/>
              <a:t>и </a:t>
            </a:r>
            <a:r>
              <a:rPr lang="en-US" dirty="0" err="1" smtClean="0"/>
              <a:t>IComparable</a:t>
            </a:r>
            <a:r>
              <a:rPr lang="en-US" dirty="0" smtClean="0"/>
              <a:t>&lt;T&gt;</a:t>
            </a:r>
            <a:endParaRPr lang="ru-RU" dirty="0" err="1" smtClean="0"/>
          </a:p>
        </p:txBody>
      </p:sp>
      <p:sp>
        <p:nvSpPr>
          <p:cNvPr id="6" name="Скругленный прямоугольник 5"/>
          <p:cNvSpPr/>
          <p:nvPr/>
        </p:nvSpPr>
        <p:spPr bwMode="auto">
          <a:xfrm>
            <a:off x="335280" y="4038600"/>
            <a:ext cx="947166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dirty="0" smtClean="0"/>
              <a:t>Стандартная реализация сравнения эквивалентности и порядка отображает то, что является наиболее естественным для типа</a:t>
            </a:r>
          </a:p>
        </p:txBody>
      </p:sp>
    </p:spTree>
    <p:extLst>
      <p:ext uri="{BB962C8B-B14F-4D97-AF65-F5344CB8AC3E}">
        <p14:creationId xmlns:p14="http://schemas.microsoft.com/office/powerpoint/2010/main" val="42405437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эквивалентности и порядка</a:t>
            </a:r>
            <a:endParaRPr lang="ru-RU" dirty="0"/>
          </a:p>
        </p:txBody>
      </p:sp>
      <p:sp>
        <p:nvSpPr>
          <p:cNvPr id="4" name="Скругленный прямоугольник 3"/>
          <p:cNvSpPr/>
          <p:nvPr/>
        </p:nvSpPr>
        <p:spPr bwMode="auto">
          <a:xfrm>
            <a:off x="335280" y="762000"/>
            <a:ext cx="9471660" cy="1828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b="1" dirty="0" smtClean="0"/>
              <a:t>Подключаемые протоколы </a:t>
            </a:r>
          </a:p>
          <a:p>
            <a:pPr marL="285750" indent="-285750" algn="just">
              <a:buFont typeface="Arial" pitchFamily="34" charset="0"/>
              <a:buChar char="•"/>
            </a:pPr>
            <a:r>
              <a:rPr lang="ru-RU" dirty="0" smtClean="0"/>
              <a:t>позволяют  подключаться на альтернативное поведение эквивалентности и порядка</a:t>
            </a:r>
          </a:p>
          <a:p>
            <a:pPr marL="285750" indent="-285750" algn="just">
              <a:buFont typeface="Arial" pitchFamily="34" charset="0"/>
              <a:buChar char="•"/>
            </a:pPr>
            <a:r>
              <a:rPr lang="ru-RU" dirty="0" smtClean="0"/>
              <a:t>позволяют использовать словарь или отсортированную коллекцию с типом ключа, не обладающим внутренней возможностью эквивалентности или сравнения</a:t>
            </a:r>
          </a:p>
        </p:txBody>
      </p:sp>
      <p:sp>
        <p:nvSpPr>
          <p:cNvPr id="6" name="Скругленный прямоугольник 5"/>
          <p:cNvSpPr/>
          <p:nvPr/>
        </p:nvSpPr>
        <p:spPr bwMode="auto">
          <a:xfrm>
            <a:off x="419100" y="2819400"/>
            <a:ext cx="9471660" cy="2286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b="1" dirty="0" err="1"/>
              <a:t>IEqualityComparer</a:t>
            </a:r>
            <a:r>
              <a:rPr lang="en-US" b="1" dirty="0"/>
              <a:t> </a:t>
            </a:r>
            <a:r>
              <a:rPr lang="ru-RU" b="1" dirty="0" smtClean="0"/>
              <a:t>и </a:t>
            </a:r>
            <a:r>
              <a:rPr lang="en-US" b="1" dirty="0" err="1" smtClean="0"/>
              <a:t>IEqualityComparer</a:t>
            </a:r>
            <a:r>
              <a:rPr lang="en-US" b="1" dirty="0" smtClean="0"/>
              <a:t>&lt;T&gt;</a:t>
            </a:r>
            <a:r>
              <a:rPr lang="ru-RU" b="1" dirty="0" smtClean="0"/>
              <a:t> (</a:t>
            </a:r>
            <a:r>
              <a:rPr lang="en-US" b="1" dirty="0" err="1" smtClean="0"/>
              <a:t>EqualityComparer</a:t>
            </a:r>
            <a:r>
              <a:rPr lang="ru-RU" b="1" dirty="0" smtClean="0"/>
              <a:t>)</a:t>
            </a:r>
          </a:p>
          <a:p>
            <a:pPr marL="285750" indent="-285750">
              <a:buFont typeface="Arial" pitchFamily="34" charset="0"/>
              <a:buChar char="•"/>
            </a:pPr>
            <a:r>
              <a:rPr lang="ru-RU" dirty="0" smtClean="0"/>
              <a:t>Выполняют подключаемое сравнение эквивалентности</a:t>
            </a:r>
          </a:p>
          <a:p>
            <a:pPr marL="285750" indent="-285750">
              <a:buFont typeface="Arial" pitchFamily="34" charset="0"/>
              <a:buChar char="•"/>
            </a:pPr>
            <a:r>
              <a:rPr lang="ru-RU" dirty="0" smtClean="0"/>
              <a:t>Распознаются </a:t>
            </a:r>
            <a:r>
              <a:rPr lang="en-US" dirty="0" err="1"/>
              <a:t>Hashtable</a:t>
            </a:r>
            <a:r>
              <a:rPr lang="en-US" dirty="0"/>
              <a:t> and </a:t>
            </a:r>
            <a:r>
              <a:rPr lang="en-US" dirty="0" smtClean="0"/>
              <a:t>Dictionary</a:t>
            </a:r>
          </a:p>
          <a:p>
            <a:endParaRPr lang="ru-RU" b="1" dirty="0" smtClean="0"/>
          </a:p>
          <a:p>
            <a:r>
              <a:rPr lang="en-US" b="1" dirty="0" err="1" smtClean="0"/>
              <a:t>IComparer</a:t>
            </a:r>
            <a:r>
              <a:rPr lang="en-US" b="1" dirty="0" smtClean="0"/>
              <a:t> </a:t>
            </a:r>
            <a:r>
              <a:rPr lang="ru-RU" b="1" dirty="0" smtClean="0"/>
              <a:t>и </a:t>
            </a:r>
            <a:r>
              <a:rPr lang="en-US" b="1" dirty="0" err="1" smtClean="0"/>
              <a:t>IComparer</a:t>
            </a:r>
            <a:r>
              <a:rPr lang="en-US" b="1" dirty="0" smtClean="0"/>
              <a:t>&lt;T&gt;(Comparer)</a:t>
            </a:r>
            <a:endParaRPr lang="ru-RU" b="1" dirty="0" smtClean="0"/>
          </a:p>
          <a:p>
            <a:pPr marL="285750" indent="-285750">
              <a:buFont typeface="Arial" pitchFamily="34" charset="0"/>
              <a:buChar char="•"/>
            </a:pPr>
            <a:r>
              <a:rPr lang="ru-RU" dirty="0" smtClean="0"/>
              <a:t>выполняют </a:t>
            </a:r>
            <a:r>
              <a:rPr lang="ru-RU" dirty="0"/>
              <a:t>подключаемое сравнение </a:t>
            </a:r>
            <a:r>
              <a:rPr lang="ru-RU" dirty="0" smtClean="0"/>
              <a:t>порядка</a:t>
            </a:r>
          </a:p>
          <a:p>
            <a:pPr marL="285750" indent="-285750">
              <a:buFont typeface="Arial" pitchFamily="34" charset="0"/>
              <a:buChar char="•"/>
            </a:pPr>
            <a:r>
              <a:rPr lang="ru-RU" dirty="0" smtClean="0"/>
              <a:t>распознаются отсортированными словарями и коллекциями и </a:t>
            </a:r>
            <a:r>
              <a:rPr lang="en-US" dirty="0" err="1" smtClean="0"/>
              <a:t>Array.Sort</a:t>
            </a:r>
            <a:endParaRPr lang="ru-RU" dirty="0"/>
          </a:p>
        </p:txBody>
      </p:sp>
      <p:sp>
        <p:nvSpPr>
          <p:cNvPr id="7" name="Скругленный прямоугольник 6"/>
          <p:cNvSpPr/>
          <p:nvPr/>
        </p:nvSpPr>
        <p:spPr bwMode="auto">
          <a:xfrm>
            <a:off x="390327" y="5334000"/>
            <a:ext cx="9471660" cy="990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b="1" dirty="0" err="1" smtClean="0"/>
              <a:t>IStructuralEquatable</a:t>
            </a:r>
            <a:r>
              <a:rPr lang="en-US" b="1" dirty="0" smtClean="0"/>
              <a:t> </a:t>
            </a:r>
            <a:r>
              <a:rPr lang="ru-RU" b="1" dirty="0" smtClean="0"/>
              <a:t>и </a:t>
            </a:r>
            <a:r>
              <a:rPr lang="en-US" b="1" dirty="0" err="1" smtClean="0"/>
              <a:t>IStructuralComparable</a:t>
            </a:r>
            <a:r>
              <a:rPr lang="en-US" b="1" dirty="0" smtClean="0"/>
              <a:t> </a:t>
            </a:r>
            <a:endParaRPr lang="ru-RU" b="1" dirty="0" smtClean="0"/>
          </a:p>
          <a:p>
            <a:r>
              <a:rPr lang="ru-RU" dirty="0" smtClean="0"/>
              <a:t>Выполняют структурное сравнение на классах и массивах</a:t>
            </a:r>
            <a:endParaRPr lang="ru-RU" dirty="0"/>
          </a:p>
        </p:txBody>
      </p:sp>
    </p:spTree>
    <p:extLst>
      <p:ext uri="{BB962C8B-B14F-4D97-AF65-F5344CB8AC3E}">
        <p14:creationId xmlns:p14="http://schemas.microsoft.com/office/powerpoint/2010/main" val="16694997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IEqualityComparer</a:t>
            </a:r>
            <a:r>
              <a:rPr lang="en-US" dirty="0"/>
              <a:t> </a:t>
            </a:r>
            <a:r>
              <a:rPr lang="ru-RU" dirty="0"/>
              <a:t>и </a:t>
            </a:r>
            <a:r>
              <a:rPr lang="en-US" dirty="0" err="1"/>
              <a:t>IEqualityComparer</a:t>
            </a:r>
            <a:r>
              <a:rPr lang="en-US" dirty="0"/>
              <a:t>&lt;T&gt;</a:t>
            </a:r>
            <a:endParaRPr lang="ru-RU" dirty="0"/>
          </a:p>
        </p:txBody>
      </p:sp>
      <p:sp>
        <p:nvSpPr>
          <p:cNvPr id="4" name="Блок-схема: документ 3"/>
          <p:cNvSpPr/>
          <p:nvPr/>
        </p:nvSpPr>
        <p:spPr bwMode="auto">
          <a:xfrm>
            <a:off x="335280" y="762003"/>
            <a:ext cx="9471660" cy="3386919"/>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smtClean="0">
                <a:latin typeface="Consolas" pitchFamily="49" charset="0"/>
                <a:cs typeface="Consolas" pitchFamily="49" charset="0"/>
              </a:rPr>
              <a:t>public </a:t>
            </a:r>
            <a:r>
              <a:rPr lang="en-US" sz="1600" dirty="0">
                <a:latin typeface="Consolas" pitchFamily="49" charset="0"/>
                <a:cs typeface="Consolas" pitchFamily="49" charset="0"/>
              </a:rPr>
              <a:t>interface </a:t>
            </a:r>
            <a:r>
              <a:rPr lang="en-US" sz="1600" dirty="0" err="1">
                <a:latin typeface="Consolas" pitchFamily="49" charset="0"/>
                <a:cs typeface="Consolas" pitchFamily="49" charset="0"/>
              </a:rPr>
              <a:t>IEqualityComparer</a:t>
            </a:r>
            <a:r>
              <a:rPr lang="en-US" sz="1600" dirty="0">
                <a:latin typeface="Consolas" pitchFamily="49" charset="0"/>
                <a:cs typeface="Consolas" pitchFamily="49" charset="0"/>
              </a:rPr>
              <a:t>&lt;T&gt;</a:t>
            </a:r>
          </a:p>
          <a:p>
            <a:r>
              <a:rPr lang="ru-RU"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fr-FR" sz="1600" dirty="0" smtClean="0">
                <a:latin typeface="Consolas" pitchFamily="49" charset="0"/>
                <a:cs typeface="Consolas" pitchFamily="49" charset="0"/>
              </a:rPr>
              <a:t>bool </a:t>
            </a:r>
            <a:r>
              <a:rPr lang="fr-FR" sz="1600" dirty="0">
                <a:latin typeface="Consolas" pitchFamily="49" charset="0"/>
                <a:cs typeface="Consolas" pitchFamily="49" charset="0"/>
              </a:rPr>
              <a:t>Equals (T x, T y</a:t>
            </a:r>
            <a:r>
              <a:rPr lang="fr-FR" sz="1600" dirty="0" smtClean="0">
                <a:latin typeface="Consolas" pitchFamily="49" charset="0"/>
                <a:cs typeface="Consolas" pitchFamily="49" charset="0"/>
              </a:rPr>
              <a:t>);</a:t>
            </a:r>
            <a:r>
              <a:rPr lang="en-US" sz="1600" dirty="0" smtClean="0">
                <a:latin typeface="Consolas" pitchFamily="49" charset="0"/>
                <a:cs typeface="Consolas" pitchFamily="49" charset="0"/>
              </a:rPr>
              <a:t>//</a:t>
            </a:r>
            <a:r>
              <a:rPr lang="ru-RU" sz="1600" dirty="0" smtClean="0">
                <a:latin typeface="Consolas" pitchFamily="49" charset="0"/>
                <a:cs typeface="Consolas" pitchFamily="49" charset="0"/>
              </a:rPr>
              <a:t>является ли этот ключ таким же как и другой</a:t>
            </a:r>
            <a:endParaRPr lang="fr-FR" sz="1600" dirty="0">
              <a:latin typeface="Consolas" pitchFamily="49" charset="0"/>
              <a:cs typeface="Consolas" pitchFamily="49" charset="0"/>
            </a:endParaRPr>
          </a:p>
          <a:p>
            <a:r>
              <a:rPr lang="ru-RU"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GetHashCode</a:t>
            </a:r>
            <a:r>
              <a:rPr lang="en-US" sz="1600" dirty="0">
                <a:latin typeface="Consolas" pitchFamily="49" charset="0"/>
                <a:cs typeface="Consolas" pitchFamily="49" charset="0"/>
              </a:rPr>
              <a:t> (T </a:t>
            </a:r>
            <a:r>
              <a:rPr lang="en-US" sz="1600" dirty="0" err="1">
                <a:latin typeface="Consolas" pitchFamily="49" charset="0"/>
                <a:cs typeface="Consolas" pitchFamily="49" charset="0"/>
              </a:rPr>
              <a:t>obj</a:t>
            </a:r>
            <a:r>
              <a:rPr lang="en-US" sz="1600" dirty="0" smtClean="0">
                <a:latin typeface="Consolas" pitchFamily="49" charset="0"/>
                <a:cs typeface="Consolas" pitchFamily="49" charset="0"/>
              </a:rPr>
              <a:t>);//</a:t>
            </a:r>
            <a:r>
              <a:rPr lang="ru-RU" sz="1600" dirty="0" smtClean="0">
                <a:latin typeface="Consolas" pitchFamily="49" charset="0"/>
                <a:cs typeface="Consolas" pitchFamily="49" charset="0"/>
              </a:rPr>
              <a:t> какой целочисленный код у этого ключа</a:t>
            </a:r>
            <a:endParaRPr lang="en-US" sz="1600" dirty="0">
              <a:latin typeface="Consolas" pitchFamily="49" charset="0"/>
              <a:cs typeface="Consolas" pitchFamily="49" charset="0"/>
            </a:endParaRPr>
          </a:p>
          <a:p>
            <a:r>
              <a:rPr lang="ru-RU" sz="1600" dirty="0" smtClean="0">
                <a:latin typeface="Consolas" pitchFamily="49" charset="0"/>
                <a:cs typeface="Consolas" pitchFamily="49" charset="0"/>
              </a:rPr>
              <a:t>}</a:t>
            </a:r>
          </a:p>
          <a:p>
            <a:endParaRPr lang="ru-RU" sz="1600" dirty="0">
              <a:latin typeface="Consolas" pitchFamily="49" charset="0"/>
              <a:cs typeface="Consolas" pitchFamily="49" charset="0"/>
            </a:endParaRPr>
          </a:p>
          <a:p>
            <a:r>
              <a:rPr lang="en-US" sz="1600" dirty="0">
                <a:latin typeface="Consolas" pitchFamily="49" charset="0"/>
                <a:cs typeface="Consolas" pitchFamily="49" charset="0"/>
              </a:rPr>
              <a:t>public interface </a:t>
            </a:r>
            <a:r>
              <a:rPr lang="en-US" sz="1600" dirty="0" err="1">
                <a:latin typeface="Consolas" pitchFamily="49" charset="0"/>
                <a:cs typeface="Consolas" pitchFamily="49" charset="0"/>
              </a:rPr>
              <a:t>IEqualityComparer</a:t>
            </a:r>
            <a:r>
              <a:rPr lang="en-US" sz="1600" dirty="0">
                <a:latin typeface="Consolas" pitchFamily="49" charset="0"/>
                <a:cs typeface="Consolas" pitchFamily="49" charset="0"/>
              </a:rPr>
              <a:t> // </a:t>
            </a:r>
            <a:r>
              <a:rPr lang="en-US" sz="1600" dirty="0" err="1">
                <a:latin typeface="Consolas" pitchFamily="49" charset="0"/>
                <a:cs typeface="Consolas" pitchFamily="49" charset="0"/>
              </a:rPr>
              <a:t>Nongeneric</a:t>
            </a:r>
            <a:r>
              <a:rPr lang="en-US" sz="1600" dirty="0">
                <a:latin typeface="Consolas" pitchFamily="49" charset="0"/>
                <a:cs typeface="Consolas" pitchFamily="49" charset="0"/>
              </a:rPr>
              <a:t> version</a:t>
            </a:r>
          </a:p>
          <a:p>
            <a:r>
              <a:rPr lang="ru-RU"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dirty="0" err="1" smtClean="0">
                <a:latin typeface="Consolas" pitchFamily="49" charset="0"/>
                <a:cs typeface="Consolas" pitchFamily="49" charset="0"/>
              </a:rPr>
              <a:t>bool</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Equals (object x, object y);</a:t>
            </a:r>
          </a:p>
          <a:p>
            <a:r>
              <a:rPr lang="ru-RU"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GetHashCode</a:t>
            </a:r>
            <a:r>
              <a:rPr lang="en-US" sz="1600" dirty="0">
                <a:latin typeface="Consolas" pitchFamily="49" charset="0"/>
                <a:cs typeface="Consolas" pitchFamily="49" charset="0"/>
              </a:rPr>
              <a:t> (object </a:t>
            </a:r>
            <a:r>
              <a:rPr lang="en-US" sz="1600" dirty="0" err="1">
                <a:latin typeface="Consolas" pitchFamily="49" charset="0"/>
                <a:cs typeface="Consolas" pitchFamily="49" charset="0"/>
              </a:rPr>
              <a:t>obj</a:t>
            </a:r>
            <a:r>
              <a:rPr lang="en-US" sz="1600" dirty="0">
                <a:latin typeface="Consolas" pitchFamily="49" charset="0"/>
                <a:cs typeface="Consolas" pitchFamily="49" charset="0"/>
              </a:rPr>
              <a:t>);</a:t>
            </a:r>
          </a:p>
          <a:p>
            <a:r>
              <a:rPr lang="ru-RU" sz="1600" dirty="0">
                <a:latin typeface="Consolas" pitchFamily="49" charset="0"/>
                <a:cs typeface="Consolas" pitchFamily="49" charset="0"/>
              </a:rPr>
              <a:t>}</a:t>
            </a:r>
            <a:endParaRPr lang="ru-RU" sz="1600" dirty="0" smtClean="0">
              <a:latin typeface="Consolas" pitchFamily="49" charset="0"/>
              <a:cs typeface="Consolas" pitchFamily="49" charset="0"/>
            </a:endParaRPr>
          </a:p>
        </p:txBody>
      </p:sp>
    </p:spTree>
    <p:extLst>
      <p:ext uri="{BB962C8B-B14F-4D97-AF65-F5344CB8AC3E}">
        <p14:creationId xmlns:p14="http://schemas.microsoft.com/office/powerpoint/2010/main" val="171336999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IEqualityComparer</a:t>
            </a:r>
            <a:r>
              <a:rPr lang="en-US" dirty="0"/>
              <a:t> </a:t>
            </a:r>
            <a:r>
              <a:rPr lang="ru-RU" dirty="0"/>
              <a:t>и </a:t>
            </a:r>
            <a:r>
              <a:rPr lang="en-US" dirty="0" err="1"/>
              <a:t>IEqualityComparer</a:t>
            </a:r>
            <a:r>
              <a:rPr lang="en-US" dirty="0"/>
              <a:t>&lt;T&gt;</a:t>
            </a:r>
            <a:endParaRPr lang="ru-RU" dirty="0"/>
          </a:p>
        </p:txBody>
      </p:sp>
      <p:sp>
        <p:nvSpPr>
          <p:cNvPr id="4" name="Блок-схема: документ 3"/>
          <p:cNvSpPr/>
          <p:nvPr/>
        </p:nvSpPr>
        <p:spPr bwMode="auto">
          <a:xfrm>
            <a:off x="335280" y="783612"/>
            <a:ext cx="9471660" cy="3712191"/>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dirty="0">
                <a:latin typeface="Consolas" pitchFamily="49" charset="0"/>
                <a:cs typeface="Consolas" pitchFamily="49" charset="0"/>
              </a:rPr>
              <a:t>public abstract class </a:t>
            </a:r>
            <a:r>
              <a:rPr lang="en-US" dirty="0" err="1">
                <a:latin typeface="Consolas" pitchFamily="49" charset="0"/>
                <a:cs typeface="Consolas" pitchFamily="49" charset="0"/>
              </a:rPr>
              <a:t>EqualityComparer</a:t>
            </a:r>
            <a:r>
              <a:rPr lang="en-US" dirty="0">
                <a:latin typeface="Consolas" pitchFamily="49" charset="0"/>
                <a:cs typeface="Consolas" pitchFamily="49" charset="0"/>
              </a:rPr>
              <a:t>&lt;T&gt; : </a:t>
            </a:r>
            <a:r>
              <a:rPr lang="en-US" dirty="0" err="1">
                <a:latin typeface="Consolas" pitchFamily="49" charset="0"/>
                <a:cs typeface="Consolas" pitchFamily="49" charset="0"/>
              </a:rPr>
              <a:t>IEqualityComparer</a:t>
            </a:r>
            <a:r>
              <a:rPr lang="en-US" dirty="0">
                <a:latin typeface="Consolas" pitchFamily="49" charset="0"/>
                <a:cs typeface="Consolas" pitchFamily="49" charset="0"/>
              </a:rPr>
              <a:t>,</a:t>
            </a:r>
          </a:p>
          <a:p>
            <a:r>
              <a:rPr lang="ru-RU" dirty="0" smtClean="0">
                <a:latin typeface="Consolas" pitchFamily="49" charset="0"/>
                <a:cs typeface="Consolas" pitchFamily="49" charset="0"/>
              </a:rPr>
              <a:t>                                            </a:t>
            </a:r>
            <a:r>
              <a:rPr lang="en-US" dirty="0" err="1" smtClean="0">
                <a:latin typeface="Consolas" pitchFamily="49" charset="0"/>
                <a:cs typeface="Consolas" pitchFamily="49" charset="0"/>
              </a:rPr>
              <a:t>IEqualityComparer</a:t>
            </a:r>
            <a:r>
              <a:rPr lang="en-US" dirty="0" smtClean="0">
                <a:latin typeface="Consolas" pitchFamily="49" charset="0"/>
                <a:cs typeface="Consolas" pitchFamily="49" charset="0"/>
              </a:rPr>
              <a:t>&lt;T</a:t>
            </a:r>
            <a:r>
              <a:rPr lang="en-US" dirty="0">
                <a:latin typeface="Consolas" pitchFamily="49" charset="0"/>
                <a:cs typeface="Consolas" pitchFamily="49" charset="0"/>
              </a:rPr>
              <a:t>&gt;</a:t>
            </a:r>
          </a:p>
          <a:p>
            <a:r>
              <a:rPr lang="en-US" dirty="0">
                <a:latin typeface="Consolas" pitchFamily="49" charset="0"/>
                <a:cs typeface="Consolas" pitchFamily="49" charset="0"/>
              </a:rPr>
              <a:t>{</a:t>
            </a:r>
          </a:p>
          <a:p>
            <a:r>
              <a:rPr lang="ru-RU" dirty="0" smtClean="0">
                <a:latin typeface="Consolas" pitchFamily="49" charset="0"/>
                <a:cs typeface="Consolas" pitchFamily="49" charset="0"/>
              </a:rPr>
              <a:t>    </a:t>
            </a:r>
            <a:r>
              <a:rPr lang="en-US" b="1" dirty="0" smtClean="0">
                <a:latin typeface="Consolas" pitchFamily="49" charset="0"/>
                <a:cs typeface="Consolas" pitchFamily="49" charset="0"/>
              </a:rPr>
              <a:t>public </a:t>
            </a:r>
            <a:r>
              <a:rPr lang="en-US" b="1" dirty="0">
                <a:latin typeface="Consolas" pitchFamily="49" charset="0"/>
                <a:cs typeface="Consolas" pitchFamily="49" charset="0"/>
              </a:rPr>
              <a:t>abstract </a:t>
            </a:r>
            <a:r>
              <a:rPr lang="en-US" b="1" dirty="0" err="1">
                <a:latin typeface="Consolas" pitchFamily="49" charset="0"/>
                <a:cs typeface="Consolas" pitchFamily="49" charset="0"/>
              </a:rPr>
              <a:t>bool</a:t>
            </a:r>
            <a:r>
              <a:rPr lang="en-US" b="1" dirty="0">
                <a:latin typeface="Consolas" pitchFamily="49" charset="0"/>
                <a:cs typeface="Consolas" pitchFamily="49" charset="0"/>
              </a:rPr>
              <a:t> Equals (T x, T y);</a:t>
            </a:r>
          </a:p>
          <a:p>
            <a:r>
              <a:rPr lang="ru-RU" b="1" dirty="0" smtClean="0">
                <a:latin typeface="Consolas" pitchFamily="49" charset="0"/>
                <a:cs typeface="Consolas" pitchFamily="49" charset="0"/>
              </a:rPr>
              <a:t>    </a:t>
            </a:r>
            <a:r>
              <a:rPr lang="en-US" b="1" dirty="0" smtClean="0">
                <a:latin typeface="Consolas" pitchFamily="49" charset="0"/>
                <a:cs typeface="Consolas" pitchFamily="49" charset="0"/>
              </a:rPr>
              <a:t>public </a:t>
            </a:r>
            <a:r>
              <a:rPr lang="en-US" b="1" dirty="0">
                <a:latin typeface="Consolas" pitchFamily="49" charset="0"/>
                <a:cs typeface="Consolas" pitchFamily="49" charset="0"/>
              </a:rPr>
              <a:t>abstract </a:t>
            </a:r>
            <a:r>
              <a:rPr lang="en-US" b="1" dirty="0" err="1">
                <a:latin typeface="Consolas" pitchFamily="49" charset="0"/>
                <a:cs typeface="Consolas" pitchFamily="49" charset="0"/>
              </a:rPr>
              <a:t>int</a:t>
            </a:r>
            <a:r>
              <a:rPr lang="en-US" b="1" dirty="0">
                <a:latin typeface="Consolas" pitchFamily="49" charset="0"/>
                <a:cs typeface="Consolas" pitchFamily="49" charset="0"/>
              </a:rPr>
              <a:t> </a:t>
            </a:r>
            <a:r>
              <a:rPr lang="en-US" b="1" dirty="0" err="1">
                <a:latin typeface="Consolas" pitchFamily="49" charset="0"/>
                <a:cs typeface="Consolas" pitchFamily="49" charset="0"/>
              </a:rPr>
              <a:t>GetHashCode</a:t>
            </a:r>
            <a:r>
              <a:rPr lang="en-US" b="1" dirty="0">
                <a:latin typeface="Consolas" pitchFamily="49" charset="0"/>
                <a:cs typeface="Consolas" pitchFamily="49" charset="0"/>
              </a:rPr>
              <a:t> (T </a:t>
            </a:r>
            <a:r>
              <a:rPr lang="en-US" b="1" dirty="0" err="1">
                <a:latin typeface="Consolas" pitchFamily="49" charset="0"/>
                <a:cs typeface="Consolas" pitchFamily="49" charset="0"/>
              </a:rPr>
              <a:t>obj</a:t>
            </a:r>
            <a:r>
              <a:rPr lang="en-US" b="1" dirty="0">
                <a:latin typeface="Consolas" pitchFamily="49" charset="0"/>
                <a:cs typeface="Consolas" pitchFamily="49" charset="0"/>
              </a:rPr>
              <a:t>);</a:t>
            </a:r>
          </a:p>
          <a:p>
            <a:r>
              <a:rPr lang="ru-RU" dirty="0" smtClean="0">
                <a:latin typeface="Consolas" pitchFamily="49" charset="0"/>
                <a:cs typeface="Consolas" pitchFamily="49" charset="0"/>
              </a:rPr>
              <a:t>    </a:t>
            </a:r>
          </a:p>
          <a:p>
            <a:r>
              <a:rPr lang="ru-RU" dirty="0">
                <a:latin typeface="Consolas" pitchFamily="49" charset="0"/>
                <a:cs typeface="Consolas" pitchFamily="49" charset="0"/>
              </a:rPr>
              <a:t> </a:t>
            </a:r>
            <a:r>
              <a:rPr lang="ru-RU" dirty="0" smtClean="0">
                <a:latin typeface="Consolas" pitchFamily="49" charset="0"/>
                <a:cs typeface="Consolas" pitchFamily="49" charset="0"/>
              </a:rPr>
              <a:t>   </a:t>
            </a:r>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 </a:t>
            </a:r>
            <a:r>
              <a:rPr lang="en-US" dirty="0" err="1">
                <a:latin typeface="Consolas" pitchFamily="49" charset="0"/>
                <a:cs typeface="Consolas" pitchFamily="49" charset="0"/>
              </a:rPr>
              <a:t>IEqualityComparer.Equals</a:t>
            </a:r>
            <a:r>
              <a:rPr lang="en-US" dirty="0">
                <a:latin typeface="Consolas" pitchFamily="49" charset="0"/>
                <a:cs typeface="Consolas" pitchFamily="49" charset="0"/>
              </a:rPr>
              <a:t> (object x, object y);</a:t>
            </a:r>
          </a:p>
          <a:p>
            <a:r>
              <a:rPr lang="ru-RU"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a:latin typeface="Consolas" pitchFamily="49" charset="0"/>
                <a:cs typeface="Consolas" pitchFamily="49" charset="0"/>
              </a:rPr>
              <a:t>IEqualityComparer.GetHashCode</a:t>
            </a:r>
            <a:r>
              <a:rPr lang="en-US" dirty="0">
                <a:latin typeface="Consolas" pitchFamily="49" charset="0"/>
                <a:cs typeface="Consolas" pitchFamily="49" charset="0"/>
              </a:rPr>
              <a:t> (object </a:t>
            </a:r>
            <a:r>
              <a:rPr lang="en-US" dirty="0" err="1">
                <a:latin typeface="Consolas" pitchFamily="49" charset="0"/>
                <a:cs typeface="Consolas" pitchFamily="49" charset="0"/>
              </a:rPr>
              <a:t>obj</a:t>
            </a:r>
            <a:r>
              <a:rPr lang="en-US" dirty="0">
                <a:latin typeface="Consolas" pitchFamily="49" charset="0"/>
                <a:cs typeface="Consolas" pitchFamily="49" charset="0"/>
              </a:rPr>
              <a:t>);</a:t>
            </a:r>
          </a:p>
          <a:p>
            <a:r>
              <a:rPr lang="ru-RU" dirty="0" smtClean="0">
                <a:latin typeface="Consolas" pitchFamily="49" charset="0"/>
                <a:cs typeface="Consolas" pitchFamily="49" charset="0"/>
              </a:rPr>
              <a:t>    </a:t>
            </a:r>
            <a:r>
              <a:rPr lang="en-US" dirty="0" smtClean="0">
                <a:latin typeface="Consolas" pitchFamily="49" charset="0"/>
                <a:cs typeface="Consolas" pitchFamily="49" charset="0"/>
              </a:rPr>
              <a:t>public </a:t>
            </a:r>
            <a:r>
              <a:rPr lang="en-US" dirty="0">
                <a:latin typeface="Consolas" pitchFamily="49" charset="0"/>
                <a:cs typeface="Consolas" pitchFamily="49" charset="0"/>
              </a:rPr>
              <a:t>static </a:t>
            </a:r>
            <a:r>
              <a:rPr lang="en-US" dirty="0" err="1">
                <a:latin typeface="Consolas" pitchFamily="49" charset="0"/>
                <a:cs typeface="Consolas" pitchFamily="49" charset="0"/>
              </a:rPr>
              <a:t>EqualityComparer</a:t>
            </a:r>
            <a:r>
              <a:rPr lang="en-US" dirty="0">
                <a:latin typeface="Consolas" pitchFamily="49" charset="0"/>
                <a:cs typeface="Consolas" pitchFamily="49" charset="0"/>
              </a:rPr>
              <a:t>&lt;T&gt; </a:t>
            </a:r>
            <a:r>
              <a:rPr lang="en-US" b="1" dirty="0">
                <a:latin typeface="Consolas" pitchFamily="49" charset="0"/>
                <a:cs typeface="Consolas" pitchFamily="49" charset="0"/>
              </a:rPr>
              <a:t>Default</a:t>
            </a:r>
            <a:r>
              <a:rPr lang="en-US" dirty="0">
                <a:latin typeface="Consolas" pitchFamily="49" charset="0"/>
                <a:cs typeface="Consolas" pitchFamily="49" charset="0"/>
              </a:rPr>
              <a:t> { get; }</a:t>
            </a:r>
          </a:p>
          <a:p>
            <a:r>
              <a:rPr lang="en-US" dirty="0" smtClean="0">
                <a:latin typeface="Consolas" pitchFamily="49" charset="0"/>
                <a:cs typeface="Consolas" pitchFamily="49" charset="0"/>
              </a:rPr>
              <a:t>}</a:t>
            </a:r>
            <a:r>
              <a:rPr lang="ru-RU" dirty="0" smtClean="0">
                <a:latin typeface="Consolas" pitchFamily="49" charset="0"/>
                <a:cs typeface="Consolas" pitchFamily="49" charset="0"/>
              </a:rPr>
              <a:t>  </a:t>
            </a:r>
          </a:p>
        </p:txBody>
      </p:sp>
    </p:spTree>
    <p:extLst>
      <p:ext uri="{BB962C8B-B14F-4D97-AF65-F5344CB8AC3E}">
        <p14:creationId xmlns:p14="http://schemas.microsoft.com/office/powerpoint/2010/main" val="122927613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IEqualityComparer</a:t>
            </a:r>
            <a:r>
              <a:rPr lang="en-US" dirty="0"/>
              <a:t> </a:t>
            </a:r>
            <a:r>
              <a:rPr lang="ru-RU" dirty="0"/>
              <a:t>и </a:t>
            </a:r>
            <a:r>
              <a:rPr lang="en-US" dirty="0" err="1"/>
              <a:t>IEqualityComparer</a:t>
            </a:r>
            <a:r>
              <a:rPr lang="en-US" dirty="0"/>
              <a:t>&lt;T&gt;</a:t>
            </a:r>
            <a:endParaRPr lang="ru-RU" dirty="0"/>
          </a:p>
        </p:txBody>
      </p:sp>
      <p:sp>
        <p:nvSpPr>
          <p:cNvPr id="4" name="Блок-схема: документ 3"/>
          <p:cNvSpPr/>
          <p:nvPr/>
        </p:nvSpPr>
        <p:spPr bwMode="auto">
          <a:xfrm>
            <a:off x="335280" y="783612"/>
            <a:ext cx="9471660" cy="2797791"/>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r>
              <a:rPr lang="en-US" sz="1600" b="1" dirty="0" smtClean="0">
                <a:latin typeface="Consolas" pitchFamily="49" charset="0"/>
                <a:cs typeface="Consolas" pitchFamily="49" charset="0"/>
              </a:rPr>
              <a:t>public </a:t>
            </a:r>
            <a:r>
              <a:rPr lang="en-US" sz="1600" b="1" dirty="0">
                <a:latin typeface="Consolas" pitchFamily="49" charset="0"/>
                <a:cs typeface="Consolas" pitchFamily="49" charset="0"/>
              </a:rPr>
              <a:t>class Customer</a:t>
            </a:r>
          </a:p>
          <a:p>
            <a:r>
              <a:rPr lang="en-US"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public </a:t>
            </a:r>
            <a:r>
              <a:rPr lang="en-US" sz="1600" dirty="0">
                <a:latin typeface="Consolas" pitchFamily="49" charset="0"/>
                <a:cs typeface="Consolas" pitchFamily="49" charset="0"/>
              </a:rPr>
              <a:t>string </a:t>
            </a:r>
            <a:r>
              <a:rPr lang="en-US" sz="1600" dirty="0" err="1">
                <a:latin typeface="Consolas" pitchFamily="49" charset="0"/>
                <a:cs typeface="Consolas" pitchFamily="49" charset="0"/>
              </a:rPr>
              <a:t>LastName</a:t>
            </a:r>
            <a:r>
              <a:rPr lang="en-US"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public </a:t>
            </a:r>
            <a:r>
              <a:rPr lang="en-US" sz="1600" dirty="0">
                <a:latin typeface="Consolas" pitchFamily="49" charset="0"/>
                <a:cs typeface="Consolas" pitchFamily="49" charset="0"/>
              </a:rPr>
              <a:t>string </a:t>
            </a:r>
            <a:r>
              <a:rPr lang="en-US" sz="1600" dirty="0" err="1">
                <a:latin typeface="Consolas" pitchFamily="49" charset="0"/>
                <a:cs typeface="Consolas" pitchFamily="49" charset="0"/>
              </a:rPr>
              <a:t>FirstName</a:t>
            </a:r>
            <a:r>
              <a:rPr lang="en-US"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public </a:t>
            </a:r>
            <a:r>
              <a:rPr lang="en-US" sz="1600" dirty="0">
                <a:latin typeface="Consolas" pitchFamily="49" charset="0"/>
                <a:cs typeface="Consolas" pitchFamily="49" charset="0"/>
              </a:rPr>
              <a:t>Customer (string last, string first)</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r>
              <a:rPr lang="ru-RU" sz="1600" dirty="0" smtClean="0">
                <a:latin typeface="Consolas" pitchFamily="49" charset="0"/>
                <a:cs typeface="Consolas" pitchFamily="49" charset="0"/>
              </a:rPr>
              <a:t>        </a:t>
            </a:r>
            <a:r>
              <a:rPr lang="en-US" sz="1600" dirty="0" err="1" smtClean="0">
                <a:latin typeface="Consolas" pitchFamily="49" charset="0"/>
                <a:cs typeface="Consolas" pitchFamily="49" charset="0"/>
              </a:rPr>
              <a:t>LastName</a:t>
            </a:r>
            <a:r>
              <a:rPr lang="en-US" sz="1600" dirty="0" smtClean="0">
                <a:latin typeface="Consolas" pitchFamily="49" charset="0"/>
                <a:cs typeface="Consolas" pitchFamily="49" charset="0"/>
              </a:rPr>
              <a:t> = </a:t>
            </a:r>
            <a:r>
              <a:rPr lang="en-US" sz="1600" dirty="0">
                <a:latin typeface="Consolas" pitchFamily="49" charset="0"/>
                <a:cs typeface="Consolas" pitchFamily="49" charset="0"/>
              </a:rPr>
              <a:t>last;</a:t>
            </a:r>
          </a:p>
          <a:p>
            <a:r>
              <a:rPr lang="ru-RU" sz="1600" dirty="0" smtClean="0">
                <a:latin typeface="Consolas" pitchFamily="49" charset="0"/>
                <a:cs typeface="Consolas" pitchFamily="49" charset="0"/>
              </a:rPr>
              <a:t>        </a:t>
            </a:r>
            <a:r>
              <a:rPr lang="en-US" sz="1600" dirty="0" err="1" smtClean="0">
                <a:latin typeface="Consolas" pitchFamily="49" charset="0"/>
                <a:cs typeface="Consolas" pitchFamily="49" charset="0"/>
              </a:rPr>
              <a:t>FirstName</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 first;</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r>
              <a:rPr lang="en-US" sz="1600" dirty="0">
                <a:latin typeface="Consolas" pitchFamily="49" charset="0"/>
                <a:cs typeface="Consolas" pitchFamily="49" charset="0"/>
              </a:rPr>
              <a:t>}</a:t>
            </a:r>
            <a:endParaRPr lang="ru-RU" sz="1600" dirty="0" smtClean="0">
              <a:latin typeface="Consolas" pitchFamily="49" charset="0"/>
              <a:cs typeface="Consolas" pitchFamily="49" charset="0"/>
            </a:endParaRPr>
          </a:p>
        </p:txBody>
      </p:sp>
      <p:sp>
        <p:nvSpPr>
          <p:cNvPr id="5" name="Блок-схема: документ 4"/>
          <p:cNvSpPr/>
          <p:nvPr/>
        </p:nvSpPr>
        <p:spPr bwMode="auto">
          <a:xfrm>
            <a:off x="306507" y="3276600"/>
            <a:ext cx="9471660" cy="30480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r>
              <a:rPr lang="en-US" sz="1600" b="1" dirty="0" smtClean="0">
                <a:latin typeface="Consolas" pitchFamily="49" charset="0"/>
                <a:cs typeface="Consolas" pitchFamily="49" charset="0"/>
              </a:rPr>
              <a:t>public </a:t>
            </a:r>
            <a:r>
              <a:rPr lang="en-US" sz="1600" b="1" dirty="0">
                <a:latin typeface="Consolas" pitchFamily="49" charset="0"/>
                <a:cs typeface="Consolas" pitchFamily="49" charset="0"/>
              </a:rPr>
              <a:t>class </a:t>
            </a:r>
            <a:r>
              <a:rPr lang="en-US" sz="1600" b="1" dirty="0" err="1">
                <a:latin typeface="Consolas" pitchFamily="49" charset="0"/>
                <a:cs typeface="Consolas" pitchFamily="49" charset="0"/>
              </a:rPr>
              <a:t>LastFirstEqComparer</a:t>
            </a:r>
            <a:r>
              <a:rPr lang="en-US" sz="1600" b="1" dirty="0">
                <a:latin typeface="Consolas" pitchFamily="49" charset="0"/>
                <a:cs typeface="Consolas" pitchFamily="49" charset="0"/>
              </a:rPr>
              <a:t> : </a:t>
            </a:r>
            <a:r>
              <a:rPr lang="en-US" sz="1600" b="1" dirty="0" err="1">
                <a:latin typeface="Consolas" pitchFamily="49" charset="0"/>
                <a:cs typeface="Consolas" pitchFamily="49" charset="0"/>
              </a:rPr>
              <a:t>EqualityComparer</a:t>
            </a:r>
            <a:r>
              <a:rPr lang="en-US" sz="1600" b="1" dirty="0">
                <a:latin typeface="Consolas" pitchFamily="49" charset="0"/>
                <a:cs typeface="Consolas" pitchFamily="49" charset="0"/>
              </a:rPr>
              <a:t> &lt;Customer&gt;</a:t>
            </a:r>
          </a:p>
          <a:p>
            <a:r>
              <a:rPr lang="en-US"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b="1" dirty="0" smtClean="0">
                <a:latin typeface="Consolas" pitchFamily="49" charset="0"/>
                <a:cs typeface="Consolas" pitchFamily="49" charset="0"/>
              </a:rPr>
              <a:t>public </a:t>
            </a:r>
            <a:r>
              <a:rPr lang="en-US" sz="1600" b="1" dirty="0">
                <a:latin typeface="Consolas" pitchFamily="49" charset="0"/>
                <a:cs typeface="Consolas" pitchFamily="49" charset="0"/>
              </a:rPr>
              <a:t>override </a:t>
            </a:r>
            <a:r>
              <a:rPr lang="en-US" sz="1600" b="1" dirty="0" err="1">
                <a:latin typeface="Consolas" pitchFamily="49" charset="0"/>
                <a:cs typeface="Consolas" pitchFamily="49" charset="0"/>
              </a:rPr>
              <a:t>bool</a:t>
            </a:r>
            <a:r>
              <a:rPr lang="en-US" sz="1600" b="1" dirty="0">
                <a:latin typeface="Consolas" pitchFamily="49" charset="0"/>
                <a:cs typeface="Consolas" pitchFamily="49" charset="0"/>
              </a:rPr>
              <a:t> Equals (Customer x, Customer y)</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return </a:t>
            </a:r>
            <a:r>
              <a:rPr lang="en-US" sz="1600" dirty="0" err="1">
                <a:latin typeface="Consolas" pitchFamily="49" charset="0"/>
                <a:cs typeface="Consolas" pitchFamily="49" charset="0"/>
              </a:rPr>
              <a:t>x.LastName</a:t>
            </a:r>
            <a:r>
              <a:rPr lang="en-US" sz="1600" dirty="0">
                <a:latin typeface="Consolas" pitchFamily="49" charset="0"/>
                <a:cs typeface="Consolas" pitchFamily="49" charset="0"/>
              </a:rPr>
              <a:t> == </a:t>
            </a:r>
            <a:r>
              <a:rPr lang="en-US" sz="1600" dirty="0" err="1">
                <a:latin typeface="Consolas" pitchFamily="49" charset="0"/>
                <a:cs typeface="Consolas" pitchFamily="49" charset="0"/>
              </a:rPr>
              <a:t>y.LastName</a:t>
            </a:r>
            <a:r>
              <a:rPr lang="en-US" sz="1600" dirty="0">
                <a:latin typeface="Consolas" pitchFamily="49" charset="0"/>
                <a:cs typeface="Consolas" pitchFamily="49" charset="0"/>
              </a:rPr>
              <a:t> &amp;&amp; </a:t>
            </a:r>
            <a:r>
              <a:rPr lang="en-US" sz="1600" dirty="0" err="1">
                <a:latin typeface="Consolas" pitchFamily="49" charset="0"/>
                <a:cs typeface="Consolas" pitchFamily="49" charset="0"/>
              </a:rPr>
              <a:t>x.FirstName</a:t>
            </a:r>
            <a:r>
              <a:rPr lang="en-US" sz="1600" dirty="0">
                <a:latin typeface="Consolas" pitchFamily="49" charset="0"/>
                <a:cs typeface="Consolas" pitchFamily="49" charset="0"/>
              </a:rPr>
              <a:t> == </a:t>
            </a:r>
            <a:r>
              <a:rPr lang="en-US" sz="1600" dirty="0" err="1">
                <a:latin typeface="Consolas" pitchFamily="49" charset="0"/>
                <a:cs typeface="Consolas" pitchFamily="49" charset="0"/>
              </a:rPr>
              <a:t>y.FirstName</a:t>
            </a:r>
            <a:r>
              <a:rPr lang="en-US"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r>
              <a:rPr lang="ru-RU" sz="1600" dirty="0" smtClean="0">
                <a:latin typeface="Consolas" pitchFamily="49" charset="0"/>
                <a:cs typeface="Consolas" pitchFamily="49" charset="0"/>
              </a:rPr>
              <a:t>    </a:t>
            </a:r>
            <a:r>
              <a:rPr lang="en-US" sz="1600" b="1" dirty="0" smtClean="0">
                <a:latin typeface="Consolas" pitchFamily="49" charset="0"/>
                <a:cs typeface="Consolas" pitchFamily="49" charset="0"/>
              </a:rPr>
              <a:t>public </a:t>
            </a:r>
            <a:r>
              <a:rPr lang="en-US" sz="1600" b="1" dirty="0">
                <a:latin typeface="Consolas" pitchFamily="49" charset="0"/>
                <a:cs typeface="Consolas" pitchFamily="49" charset="0"/>
              </a:rPr>
              <a:t>override </a:t>
            </a:r>
            <a:r>
              <a:rPr lang="en-US" sz="1600" b="1" dirty="0" err="1">
                <a:latin typeface="Consolas" pitchFamily="49" charset="0"/>
                <a:cs typeface="Consolas" pitchFamily="49" charset="0"/>
              </a:rPr>
              <a:t>int</a:t>
            </a:r>
            <a:r>
              <a:rPr lang="en-US" sz="1600" b="1" dirty="0">
                <a:latin typeface="Consolas" pitchFamily="49" charset="0"/>
                <a:cs typeface="Consolas" pitchFamily="49" charset="0"/>
              </a:rPr>
              <a:t> </a:t>
            </a:r>
            <a:r>
              <a:rPr lang="en-US" sz="1600" b="1" dirty="0" err="1">
                <a:latin typeface="Consolas" pitchFamily="49" charset="0"/>
                <a:cs typeface="Consolas" pitchFamily="49" charset="0"/>
              </a:rPr>
              <a:t>GetHashCode</a:t>
            </a:r>
            <a:r>
              <a:rPr lang="en-US" sz="1600" b="1" dirty="0">
                <a:latin typeface="Consolas" pitchFamily="49" charset="0"/>
                <a:cs typeface="Consolas" pitchFamily="49" charset="0"/>
              </a:rPr>
              <a:t> (Customer </a:t>
            </a:r>
            <a:r>
              <a:rPr lang="en-US" sz="1600" b="1" dirty="0" err="1">
                <a:latin typeface="Consolas" pitchFamily="49" charset="0"/>
                <a:cs typeface="Consolas" pitchFamily="49" charset="0"/>
              </a:rPr>
              <a:t>obj</a:t>
            </a:r>
            <a:r>
              <a:rPr lang="en-US" sz="1600" b="1" dirty="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return </a:t>
            </a:r>
            <a:r>
              <a:rPr lang="en-US" sz="1600" dirty="0">
                <a:latin typeface="Consolas" pitchFamily="49" charset="0"/>
                <a:cs typeface="Consolas" pitchFamily="49" charset="0"/>
              </a:rPr>
              <a:t>(</a:t>
            </a:r>
            <a:r>
              <a:rPr lang="en-US" sz="1600" dirty="0" err="1">
                <a:latin typeface="Consolas" pitchFamily="49" charset="0"/>
                <a:cs typeface="Consolas" pitchFamily="49" charset="0"/>
              </a:rPr>
              <a:t>obj.LastName</a:t>
            </a:r>
            <a:r>
              <a:rPr lang="en-US" sz="1600" dirty="0">
                <a:latin typeface="Consolas" pitchFamily="49" charset="0"/>
                <a:cs typeface="Consolas" pitchFamily="49" charset="0"/>
              </a:rPr>
              <a:t> + ";" + </a:t>
            </a:r>
            <a:r>
              <a:rPr lang="en-US" sz="1600" dirty="0" err="1">
                <a:latin typeface="Consolas" pitchFamily="49" charset="0"/>
                <a:cs typeface="Consolas" pitchFamily="49" charset="0"/>
              </a:rPr>
              <a:t>obj.FirstName</a:t>
            </a:r>
            <a:r>
              <a:rPr lang="en-US" sz="1600" dirty="0">
                <a:latin typeface="Consolas" pitchFamily="49" charset="0"/>
                <a:cs typeface="Consolas" pitchFamily="49" charset="0"/>
              </a:rPr>
              <a:t>).</a:t>
            </a:r>
            <a:r>
              <a:rPr lang="en-US" sz="1600" dirty="0" err="1">
                <a:latin typeface="Consolas" pitchFamily="49" charset="0"/>
                <a:cs typeface="Consolas" pitchFamily="49" charset="0"/>
              </a:rPr>
              <a:t>GetHashCode</a:t>
            </a:r>
            <a:r>
              <a:rPr lang="en-US"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r>
              <a:rPr lang="en-US" sz="1600" dirty="0">
                <a:latin typeface="Consolas" pitchFamily="49" charset="0"/>
                <a:cs typeface="Consolas" pitchFamily="49" charset="0"/>
              </a:rPr>
              <a:t>}</a:t>
            </a:r>
            <a:endParaRPr lang="ru-RU" sz="1600" dirty="0" smtClean="0">
              <a:latin typeface="Consolas" pitchFamily="49" charset="0"/>
              <a:cs typeface="Consolas" pitchFamily="49" charset="0"/>
            </a:endParaRPr>
          </a:p>
        </p:txBody>
      </p:sp>
    </p:spTree>
    <p:extLst>
      <p:ext uri="{BB962C8B-B14F-4D97-AF65-F5344CB8AC3E}">
        <p14:creationId xmlns:p14="http://schemas.microsoft.com/office/powerpoint/2010/main" val="167582433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IEqualityComparer</a:t>
            </a:r>
            <a:r>
              <a:rPr lang="en-US" dirty="0"/>
              <a:t> </a:t>
            </a:r>
            <a:r>
              <a:rPr lang="ru-RU" dirty="0"/>
              <a:t>и </a:t>
            </a:r>
            <a:r>
              <a:rPr lang="en-US" dirty="0" err="1"/>
              <a:t>IEqualityComparer</a:t>
            </a:r>
            <a:r>
              <a:rPr lang="en-US" dirty="0"/>
              <a:t>&lt;T&gt;</a:t>
            </a:r>
            <a:endParaRPr lang="ru-RU" dirty="0"/>
          </a:p>
        </p:txBody>
      </p:sp>
      <p:sp>
        <p:nvSpPr>
          <p:cNvPr id="4" name="Блок-схема: документ 3"/>
          <p:cNvSpPr/>
          <p:nvPr/>
        </p:nvSpPr>
        <p:spPr bwMode="auto">
          <a:xfrm>
            <a:off x="335280" y="783612"/>
            <a:ext cx="9471660" cy="2721591"/>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smtClean="0">
                <a:latin typeface="Consolas" pitchFamily="49" charset="0"/>
                <a:cs typeface="Consolas" pitchFamily="49" charset="0"/>
              </a:rPr>
              <a:t>Customer c1 = new Customer ("</a:t>
            </a:r>
            <a:r>
              <a:rPr lang="en-US" sz="1600" dirty="0" err="1" smtClean="0">
                <a:latin typeface="Consolas" pitchFamily="49" charset="0"/>
                <a:cs typeface="Consolas" pitchFamily="49" charset="0"/>
              </a:rPr>
              <a:t>Bloggs</a:t>
            </a:r>
            <a:r>
              <a:rPr lang="en-US" sz="1600" dirty="0" smtClean="0">
                <a:latin typeface="Consolas" pitchFamily="49" charset="0"/>
                <a:cs typeface="Consolas" pitchFamily="49" charset="0"/>
              </a:rPr>
              <a:t>", "Joe");</a:t>
            </a:r>
          </a:p>
          <a:p>
            <a:r>
              <a:rPr lang="en-US" sz="1600" dirty="0" smtClean="0">
                <a:latin typeface="Consolas" pitchFamily="49" charset="0"/>
                <a:cs typeface="Consolas" pitchFamily="49" charset="0"/>
              </a:rPr>
              <a:t>Customer c2 = new Customer ("</a:t>
            </a:r>
            <a:r>
              <a:rPr lang="en-US" sz="1600" dirty="0" err="1" smtClean="0">
                <a:latin typeface="Consolas" pitchFamily="49" charset="0"/>
                <a:cs typeface="Consolas" pitchFamily="49" charset="0"/>
              </a:rPr>
              <a:t>Bloggs</a:t>
            </a:r>
            <a:r>
              <a:rPr lang="en-US" sz="1600" dirty="0" smtClean="0">
                <a:latin typeface="Consolas" pitchFamily="49" charset="0"/>
                <a:cs typeface="Consolas" pitchFamily="49" charset="0"/>
              </a:rPr>
              <a:t>", "Joe");</a:t>
            </a:r>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a:t>
            </a:r>
          </a:p>
          <a:p>
            <a:r>
              <a:rPr lang="it-IT" sz="1600" dirty="0">
                <a:latin typeface="Consolas" pitchFamily="49" charset="0"/>
                <a:cs typeface="Consolas" pitchFamily="49" charset="0"/>
              </a:rPr>
              <a:t>Console.WriteLine (c1 == c2); // False</a:t>
            </a:r>
          </a:p>
          <a:p>
            <a:r>
              <a:rPr lang="it-IT" sz="1600" dirty="0">
                <a:latin typeface="Consolas" pitchFamily="49" charset="0"/>
                <a:cs typeface="Consolas" pitchFamily="49" charset="0"/>
              </a:rPr>
              <a:t>Console.WriteLine (c1.Equals (c2)); // </a:t>
            </a:r>
            <a:r>
              <a:rPr lang="it-IT" sz="1600" dirty="0" smtClean="0">
                <a:latin typeface="Consolas" pitchFamily="49" charset="0"/>
                <a:cs typeface="Consolas" pitchFamily="49" charset="0"/>
              </a:rPr>
              <a:t>False</a:t>
            </a:r>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a:t>
            </a:r>
          </a:p>
          <a:p>
            <a:r>
              <a:rPr lang="en-US" sz="1600" dirty="0" err="1">
                <a:latin typeface="Consolas" pitchFamily="49" charset="0"/>
                <a:cs typeface="Consolas" pitchFamily="49" charset="0"/>
              </a:rPr>
              <a:t>var</a:t>
            </a:r>
            <a:r>
              <a:rPr lang="en-US" sz="1600" dirty="0">
                <a:latin typeface="Consolas" pitchFamily="49" charset="0"/>
                <a:cs typeface="Consolas" pitchFamily="49" charset="0"/>
              </a:rPr>
              <a:t> d = new Dictionary&lt;Customer, string&gt;();</a:t>
            </a:r>
          </a:p>
          <a:p>
            <a:r>
              <a:rPr lang="en-US" sz="1600" dirty="0" smtClean="0">
                <a:latin typeface="Consolas" pitchFamily="49" charset="0"/>
                <a:cs typeface="Consolas" pitchFamily="49" charset="0"/>
              </a:rPr>
              <a:t>d[c1</a:t>
            </a:r>
            <a:r>
              <a:rPr lang="en-US" sz="1600" dirty="0">
                <a:latin typeface="Consolas" pitchFamily="49" charset="0"/>
                <a:cs typeface="Consolas" pitchFamily="49" charset="0"/>
              </a:rPr>
              <a:t>] = "Joe";</a:t>
            </a:r>
          </a:p>
          <a:p>
            <a:r>
              <a:rPr lang="en-US" sz="1600" dirty="0" err="1">
                <a:latin typeface="Consolas" pitchFamily="49" charset="0"/>
                <a:cs typeface="Consolas" pitchFamily="49" charset="0"/>
              </a:rPr>
              <a:t>Console.WriteLine</a:t>
            </a:r>
            <a:r>
              <a:rPr lang="en-US" sz="1600" dirty="0">
                <a:latin typeface="Consolas" pitchFamily="49" charset="0"/>
                <a:cs typeface="Consolas" pitchFamily="49" charset="0"/>
              </a:rPr>
              <a:t> (</a:t>
            </a:r>
            <a:r>
              <a:rPr lang="en-US" sz="1600" dirty="0" err="1" smtClean="0">
                <a:latin typeface="Consolas" pitchFamily="49" charset="0"/>
                <a:cs typeface="Consolas" pitchFamily="49" charset="0"/>
              </a:rPr>
              <a:t>d.ContainsKey</a:t>
            </a:r>
            <a:r>
              <a:rPr lang="en-US" sz="1600" dirty="0" smtClean="0">
                <a:latin typeface="Consolas" pitchFamily="49" charset="0"/>
                <a:cs typeface="Consolas" pitchFamily="49" charset="0"/>
              </a:rPr>
              <a:t>(c2</a:t>
            </a:r>
            <a:r>
              <a:rPr lang="en-US" sz="1600" dirty="0">
                <a:latin typeface="Consolas" pitchFamily="49" charset="0"/>
                <a:cs typeface="Consolas" pitchFamily="49" charset="0"/>
              </a:rPr>
              <a:t>)); // False</a:t>
            </a:r>
            <a:endParaRPr lang="ru-RU" sz="1600" dirty="0" smtClean="0">
              <a:latin typeface="Consolas" pitchFamily="49" charset="0"/>
              <a:cs typeface="Consolas" pitchFamily="49" charset="0"/>
            </a:endParaRPr>
          </a:p>
        </p:txBody>
      </p:sp>
      <p:sp>
        <p:nvSpPr>
          <p:cNvPr id="6" name="Блок-схема: документ 5"/>
          <p:cNvSpPr/>
          <p:nvPr/>
        </p:nvSpPr>
        <p:spPr bwMode="auto">
          <a:xfrm>
            <a:off x="317765" y="3124200"/>
            <a:ext cx="9471660" cy="1447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err="1">
                <a:latin typeface="Consolas" pitchFamily="49" charset="0"/>
                <a:cs typeface="Consolas" pitchFamily="49" charset="0"/>
              </a:rPr>
              <a:t>var</a:t>
            </a:r>
            <a:r>
              <a:rPr lang="en-US" sz="1600" dirty="0">
                <a:latin typeface="Consolas" pitchFamily="49" charset="0"/>
                <a:cs typeface="Consolas" pitchFamily="49" charset="0"/>
              </a:rPr>
              <a:t> </a:t>
            </a:r>
            <a:r>
              <a:rPr lang="en-US" sz="1600" dirty="0" err="1">
                <a:latin typeface="Consolas" pitchFamily="49" charset="0"/>
                <a:cs typeface="Consolas" pitchFamily="49" charset="0"/>
              </a:rPr>
              <a:t>eqComparer</a:t>
            </a:r>
            <a:r>
              <a:rPr lang="en-US" sz="1600" dirty="0">
                <a:latin typeface="Consolas" pitchFamily="49" charset="0"/>
                <a:cs typeface="Consolas" pitchFamily="49" charset="0"/>
              </a:rPr>
              <a:t> = new </a:t>
            </a:r>
            <a:r>
              <a:rPr lang="en-US" sz="1600" dirty="0" err="1">
                <a:latin typeface="Consolas" pitchFamily="49" charset="0"/>
                <a:cs typeface="Consolas" pitchFamily="49" charset="0"/>
              </a:rPr>
              <a:t>LastFirstEqComparer</a:t>
            </a:r>
            <a:r>
              <a:rPr lang="en-US" sz="1600" dirty="0">
                <a:latin typeface="Consolas" pitchFamily="49" charset="0"/>
                <a:cs typeface="Consolas" pitchFamily="49" charset="0"/>
              </a:rPr>
              <a:t>();</a:t>
            </a:r>
          </a:p>
          <a:p>
            <a:r>
              <a:rPr lang="en-US" sz="1600" dirty="0" err="1">
                <a:latin typeface="Consolas" pitchFamily="49" charset="0"/>
                <a:cs typeface="Consolas" pitchFamily="49" charset="0"/>
              </a:rPr>
              <a:t>var</a:t>
            </a:r>
            <a:r>
              <a:rPr lang="en-US" sz="1600" dirty="0">
                <a:latin typeface="Consolas" pitchFamily="49" charset="0"/>
                <a:cs typeface="Consolas" pitchFamily="49" charset="0"/>
              </a:rPr>
              <a:t> d = new Dictionary&lt;Customer, string&gt; (</a:t>
            </a:r>
            <a:r>
              <a:rPr lang="en-US" sz="1600" dirty="0" err="1">
                <a:latin typeface="Consolas" pitchFamily="49" charset="0"/>
                <a:cs typeface="Consolas" pitchFamily="49" charset="0"/>
              </a:rPr>
              <a:t>eqComparer</a:t>
            </a:r>
            <a:r>
              <a:rPr lang="en-US" sz="1600" dirty="0">
                <a:latin typeface="Consolas" pitchFamily="49" charset="0"/>
                <a:cs typeface="Consolas" pitchFamily="49" charset="0"/>
              </a:rPr>
              <a:t>);</a:t>
            </a:r>
          </a:p>
          <a:p>
            <a:r>
              <a:rPr lang="en-US" sz="1600" dirty="0">
                <a:latin typeface="Consolas" pitchFamily="49" charset="0"/>
                <a:cs typeface="Consolas" pitchFamily="49" charset="0"/>
              </a:rPr>
              <a:t>d [c1] = "Joe";</a:t>
            </a:r>
          </a:p>
          <a:p>
            <a:r>
              <a:rPr lang="en-US" sz="1600" dirty="0" err="1">
                <a:latin typeface="Consolas" pitchFamily="49" charset="0"/>
                <a:cs typeface="Consolas" pitchFamily="49" charset="0"/>
              </a:rPr>
              <a:t>Console.WriteLine</a:t>
            </a:r>
            <a:r>
              <a:rPr lang="en-US" sz="1600" dirty="0">
                <a:latin typeface="Consolas" pitchFamily="49" charset="0"/>
                <a:cs typeface="Consolas" pitchFamily="49" charset="0"/>
              </a:rPr>
              <a:t> (</a:t>
            </a:r>
            <a:r>
              <a:rPr lang="en-US" sz="1600" dirty="0" err="1">
                <a:latin typeface="Consolas" pitchFamily="49" charset="0"/>
                <a:cs typeface="Consolas" pitchFamily="49" charset="0"/>
              </a:rPr>
              <a:t>d.ContainsKey</a:t>
            </a:r>
            <a:r>
              <a:rPr lang="en-US" sz="1600" dirty="0">
                <a:latin typeface="Consolas" pitchFamily="49" charset="0"/>
                <a:cs typeface="Consolas" pitchFamily="49" charset="0"/>
              </a:rPr>
              <a:t> (c2)); // True</a:t>
            </a:r>
            <a:endParaRPr lang="ru-RU" sz="1600" dirty="0" smtClean="0">
              <a:latin typeface="Consolas" pitchFamily="49" charset="0"/>
              <a:cs typeface="Consolas" pitchFamily="49" charset="0"/>
            </a:endParaRPr>
          </a:p>
        </p:txBody>
      </p:sp>
      <p:sp>
        <p:nvSpPr>
          <p:cNvPr id="7" name="Блок-схема: документ 6"/>
          <p:cNvSpPr/>
          <p:nvPr/>
        </p:nvSpPr>
        <p:spPr bwMode="auto">
          <a:xfrm>
            <a:off x="335280" y="4572000"/>
            <a:ext cx="9471660" cy="1828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static </a:t>
            </a:r>
            <a:r>
              <a:rPr lang="en-US" sz="1600" dirty="0" err="1">
                <a:latin typeface="Consolas" pitchFamily="49" charset="0"/>
                <a:cs typeface="Consolas" pitchFamily="49" charset="0"/>
              </a:rPr>
              <a:t>bool</a:t>
            </a:r>
            <a:r>
              <a:rPr lang="en-US" sz="1600" dirty="0">
                <a:latin typeface="Consolas" pitchFamily="49" charset="0"/>
                <a:cs typeface="Consolas" pitchFamily="49" charset="0"/>
              </a:rPr>
              <a:t> Foo&lt;T&gt; (T x, T y)</a:t>
            </a:r>
          </a:p>
          <a:p>
            <a:r>
              <a:rPr lang="en-US"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dirty="0" err="1" smtClean="0">
                <a:latin typeface="Consolas" pitchFamily="49" charset="0"/>
                <a:cs typeface="Consolas" pitchFamily="49" charset="0"/>
              </a:rPr>
              <a:t>bool</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same = </a:t>
            </a:r>
            <a:r>
              <a:rPr lang="en-US" sz="1600" dirty="0" err="1">
                <a:latin typeface="Consolas" pitchFamily="49" charset="0"/>
                <a:cs typeface="Consolas" pitchFamily="49" charset="0"/>
              </a:rPr>
              <a:t>EqualityComparer</a:t>
            </a:r>
            <a:r>
              <a:rPr lang="en-US" sz="1600" dirty="0">
                <a:latin typeface="Consolas" pitchFamily="49" charset="0"/>
                <a:cs typeface="Consolas" pitchFamily="49" charset="0"/>
              </a:rPr>
              <a:t>&lt;T&gt;.</a:t>
            </a:r>
            <a:r>
              <a:rPr lang="en-US" sz="1600" b="1" dirty="0" err="1" smtClean="0">
                <a:latin typeface="Consolas" pitchFamily="49" charset="0"/>
                <a:cs typeface="Consolas" pitchFamily="49" charset="0"/>
              </a:rPr>
              <a:t>Default</a:t>
            </a:r>
            <a:r>
              <a:rPr lang="en-US" sz="1600" dirty="0" err="1" smtClean="0">
                <a:latin typeface="Consolas" pitchFamily="49" charset="0"/>
                <a:cs typeface="Consolas" pitchFamily="49" charset="0"/>
              </a:rPr>
              <a:t>.Equals</a:t>
            </a:r>
            <a:r>
              <a:rPr lang="en-US" sz="1600" dirty="0" smtClean="0">
                <a:latin typeface="Consolas" pitchFamily="49" charset="0"/>
                <a:cs typeface="Consolas" pitchFamily="49" charset="0"/>
              </a:rPr>
              <a:t>(x</a:t>
            </a:r>
            <a:r>
              <a:rPr lang="en-US" sz="1600" dirty="0">
                <a:latin typeface="Consolas" pitchFamily="49" charset="0"/>
                <a:cs typeface="Consolas" pitchFamily="49" charset="0"/>
              </a:rPr>
              <a:t>, y</a:t>
            </a:r>
            <a:r>
              <a:rPr lang="en-US" sz="1600" dirty="0" smtClean="0">
                <a:latin typeface="Consolas" pitchFamily="49" charset="0"/>
                <a:cs typeface="Consolas" pitchFamily="49" charset="0"/>
              </a:rPr>
              <a:t>);</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изначально проверяет реализует ли тип </a:t>
            </a:r>
            <a:r>
              <a:rPr lang="en-US" sz="1600" dirty="0" smtClean="0">
                <a:latin typeface="Consolas" pitchFamily="49" charset="0"/>
                <a:cs typeface="Consolas" pitchFamily="49" charset="0"/>
              </a:rPr>
              <a:t>T </a:t>
            </a:r>
            <a:r>
              <a:rPr lang="ru-RU" sz="1600" dirty="0" smtClean="0">
                <a:latin typeface="Consolas" pitchFamily="49" charset="0"/>
                <a:cs typeface="Consolas" pitchFamily="49" charset="0"/>
              </a:rPr>
              <a:t>интерфейс </a:t>
            </a:r>
            <a:r>
              <a:rPr lang="en-US" sz="1600" dirty="0" err="1" smtClean="0">
                <a:latin typeface="Consolas" pitchFamily="49" charset="0"/>
                <a:cs typeface="Consolas" pitchFamily="49" charset="0"/>
              </a:rPr>
              <a:t>IEquatable</a:t>
            </a:r>
            <a:endParaRPr lang="en-US" sz="1600" dirty="0">
              <a:latin typeface="Consolas" pitchFamily="49" charset="0"/>
              <a:cs typeface="Consolas" pitchFamily="49" charset="0"/>
            </a:endParaRP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p:txBody>
      </p:sp>
    </p:spTree>
    <p:extLst>
      <p:ext uri="{BB962C8B-B14F-4D97-AF65-F5344CB8AC3E}">
        <p14:creationId xmlns:p14="http://schemas.microsoft.com/office/powerpoint/2010/main" val="239739443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IComparer</a:t>
            </a:r>
            <a:r>
              <a:rPr lang="en-US" dirty="0" smtClean="0"/>
              <a:t> </a:t>
            </a:r>
            <a:r>
              <a:rPr lang="ru-RU" dirty="0"/>
              <a:t>и </a:t>
            </a:r>
            <a:r>
              <a:rPr lang="en-US" dirty="0" err="1" smtClean="0"/>
              <a:t>IComparer</a:t>
            </a:r>
            <a:r>
              <a:rPr lang="en-US" dirty="0" smtClean="0"/>
              <a:t>&lt;T</a:t>
            </a:r>
            <a:r>
              <a:rPr lang="en-US" dirty="0"/>
              <a:t>&gt;</a:t>
            </a:r>
            <a:endParaRPr lang="ru-RU" dirty="0"/>
          </a:p>
        </p:txBody>
      </p:sp>
      <p:sp>
        <p:nvSpPr>
          <p:cNvPr id="4" name="Блок-схема: документ 3"/>
          <p:cNvSpPr/>
          <p:nvPr/>
        </p:nvSpPr>
        <p:spPr bwMode="auto">
          <a:xfrm>
            <a:off x="331526" y="1524000"/>
            <a:ext cx="9471660" cy="2362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r>
              <a:rPr lang="fr-FR" sz="1600" dirty="0" smtClean="0">
                <a:latin typeface="Consolas" pitchFamily="49" charset="0"/>
                <a:cs typeface="Consolas" pitchFamily="49" charset="0"/>
              </a:rPr>
              <a:t>public </a:t>
            </a:r>
            <a:r>
              <a:rPr lang="fr-FR" sz="1600" dirty="0">
                <a:latin typeface="Consolas" pitchFamily="49" charset="0"/>
                <a:cs typeface="Consolas" pitchFamily="49" charset="0"/>
              </a:rPr>
              <a:t>interface </a:t>
            </a:r>
            <a:r>
              <a:rPr lang="fr-FR" sz="1600" b="1" dirty="0">
                <a:latin typeface="Consolas" pitchFamily="49" charset="0"/>
                <a:cs typeface="Consolas" pitchFamily="49" charset="0"/>
              </a:rPr>
              <a:t>IComparer</a:t>
            </a:r>
          </a:p>
          <a:p>
            <a:r>
              <a:rPr lang="fr-FR"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fr-FR" sz="1600" dirty="0" smtClean="0">
                <a:latin typeface="Consolas" pitchFamily="49" charset="0"/>
                <a:cs typeface="Consolas" pitchFamily="49" charset="0"/>
              </a:rPr>
              <a:t>int </a:t>
            </a:r>
            <a:r>
              <a:rPr lang="fr-FR" sz="1600" dirty="0">
                <a:latin typeface="Consolas" pitchFamily="49" charset="0"/>
                <a:cs typeface="Consolas" pitchFamily="49" charset="0"/>
              </a:rPr>
              <a:t>Compare(object x, object y);</a:t>
            </a:r>
          </a:p>
          <a:p>
            <a:r>
              <a:rPr lang="fr-FR" sz="1600" dirty="0">
                <a:latin typeface="Consolas" pitchFamily="49" charset="0"/>
                <a:cs typeface="Consolas" pitchFamily="49" charset="0"/>
              </a:rPr>
              <a:t>}</a:t>
            </a:r>
          </a:p>
          <a:p>
            <a:r>
              <a:rPr lang="fr-FR" sz="1600" dirty="0" smtClean="0">
                <a:latin typeface="Consolas" pitchFamily="49" charset="0"/>
                <a:cs typeface="Consolas" pitchFamily="49" charset="0"/>
              </a:rPr>
              <a:t>public </a:t>
            </a:r>
            <a:r>
              <a:rPr lang="fr-FR" sz="1600" dirty="0">
                <a:latin typeface="Consolas" pitchFamily="49" charset="0"/>
                <a:cs typeface="Consolas" pitchFamily="49" charset="0"/>
              </a:rPr>
              <a:t>interface </a:t>
            </a:r>
            <a:r>
              <a:rPr lang="fr-FR" sz="1600" b="1" dirty="0" smtClean="0">
                <a:latin typeface="Consolas" pitchFamily="49" charset="0"/>
                <a:cs typeface="Consolas" pitchFamily="49" charset="0"/>
              </a:rPr>
              <a:t>IComparer</a:t>
            </a:r>
            <a:r>
              <a:rPr lang="fr-FR" sz="1600" dirty="0" smtClean="0">
                <a:latin typeface="Consolas" pitchFamily="49" charset="0"/>
                <a:cs typeface="Consolas" pitchFamily="49" charset="0"/>
              </a:rPr>
              <a:t>&lt;in </a:t>
            </a:r>
            <a:r>
              <a:rPr lang="fr-FR" sz="1600" dirty="0">
                <a:latin typeface="Consolas" pitchFamily="49" charset="0"/>
                <a:cs typeface="Consolas" pitchFamily="49" charset="0"/>
              </a:rPr>
              <a:t>T&gt;</a:t>
            </a:r>
          </a:p>
          <a:p>
            <a:r>
              <a:rPr lang="fr-FR"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fr-FR" sz="1600" dirty="0" smtClean="0">
                <a:latin typeface="Consolas" pitchFamily="49" charset="0"/>
                <a:cs typeface="Consolas" pitchFamily="49" charset="0"/>
              </a:rPr>
              <a:t>int </a:t>
            </a:r>
            <a:r>
              <a:rPr lang="fr-FR" sz="1600" dirty="0">
                <a:latin typeface="Consolas" pitchFamily="49" charset="0"/>
                <a:cs typeface="Consolas" pitchFamily="49" charset="0"/>
              </a:rPr>
              <a:t>Compare(T x, T y);</a:t>
            </a:r>
          </a:p>
          <a:p>
            <a:r>
              <a:rPr lang="fr-FR" sz="1600" dirty="0">
                <a:latin typeface="Consolas" pitchFamily="49" charset="0"/>
                <a:cs typeface="Consolas" pitchFamily="49" charset="0"/>
              </a:rPr>
              <a:t>}</a:t>
            </a:r>
            <a:endParaRPr lang="ru-RU" sz="1600" dirty="0" smtClean="0">
              <a:latin typeface="Consolas" pitchFamily="49" charset="0"/>
              <a:cs typeface="Consolas" pitchFamily="49" charset="0"/>
            </a:endParaRPr>
          </a:p>
        </p:txBody>
      </p:sp>
      <p:sp>
        <p:nvSpPr>
          <p:cNvPr id="6" name="Скругленный прямоугольник 5"/>
          <p:cNvSpPr/>
          <p:nvPr/>
        </p:nvSpPr>
        <p:spPr bwMode="auto">
          <a:xfrm>
            <a:off x="306507" y="762000"/>
            <a:ext cx="9471660"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dirty="0" smtClean="0"/>
              <a:t>Переключение специальной логики в отсортированных словарях и коллекциях</a:t>
            </a:r>
          </a:p>
        </p:txBody>
      </p:sp>
      <p:sp>
        <p:nvSpPr>
          <p:cNvPr id="7" name="Блок-схема: документ 6"/>
          <p:cNvSpPr/>
          <p:nvPr/>
        </p:nvSpPr>
        <p:spPr bwMode="auto">
          <a:xfrm>
            <a:off x="306507" y="3962400"/>
            <a:ext cx="9471660" cy="2133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a:latin typeface="Consolas" pitchFamily="49" charset="0"/>
                <a:cs typeface="Consolas" pitchFamily="49" charset="0"/>
              </a:rPr>
              <a:t>public </a:t>
            </a:r>
            <a:r>
              <a:rPr lang="en-US" sz="1600" b="1" dirty="0">
                <a:latin typeface="Consolas" pitchFamily="49" charset="0"/>
                <a:cs typeface="Consolas" pitchFamily="49" charset="0"/>
              </a:rPr>
              <a:t>abstract</a:t>
            </a:r>
            <a:r>
              <a:rPr lang="en-US" sz="1600" dirty="0">
                <a:latin typeface="Consolas" pitchFamily="49" charset="0"/>
                <a:cs typeface="Consolas" pitchFamily="49" charset="0"/>
              </a:rPr>
              <a:t> </a:t>
            </a:r>
            <a:r>
              <a:rPr lang="en-US" sz="1600" b="1" dirty="0">
                <a:latin typeface="Consolas" pitchFamily="49" charset="0"/>
                <a:cs typeface="Consolas" pitchFamily="49" charset="0"/>
              </a:rPr>
              <a:t>class Comparer&lt;T&gt; : </a:t>
            </a:r>
            <a:r>
              <a:rPr lang="en-US" sz="1600" b="1" dirty="0" err="1">
                <a:latin typeface="Consolas" pitchFamily="49" charset="0"/>
                <a:cs typeface="Consolas" pitchFamily="49" charset="0"/>
              </a:rPr>
              <a:t>IComparer</a:t>
            </a:r>
            <a:r>
              <a:rPr lang="en-US" sz="1600" b="1" dirty="0">
                <a:latin typeface="Consolas" pitchFamily="49" charset="0"/>
                <a:cs typeface="Consolas" pitchFamily="49" charset="0"/>
              </a:rPr>
              <a:t>, </a:t>
            </a:r>
            <a:r>
              <a:rPr lang="en-US" sz="1600" b="1" dirty="0" err="1">
                <a:latin typeface="Consolas" pitchFamily="49" charset="0"/>
                <a:cs typeface="Consolas" pitchFamily="49" charset="0"/>
              </a:rPr>
              <a:t>IComparer</a:t>
            </a:r>
            <a:r>
              <a:rPr lang="en-US" sz="1600" b="1" dirty="0">
                <a:latin typeface="Consolas" pitchFamily="49" charset="0"/>
                <a:cs typeface="Consolas" pitchFamily="49" charset="0"/>
              </a:rPr>
              <a:t>&lt;T&gt;</a:t>
            </a:r>
          </a:p>
          <a:p>
            <a:r>
              <a:rPr lang="en-US"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public </a:t>
            </a:r>
            <a:r>
              <a:rPr lang="en-US" sz="1600" dirty="0">
                <a:latin typeface="Consolas" pitchFamily="49" charset="0"/>
                <a:cs typeface="Consolas" pitchFamily="49" charset="0"/>
              </a:rPr>
              <a:t>static </a:t>
            </a:r>
            <a:r>
              <a:rPr lang="en-US" sz="1600" b="1" dirty="0">
                <a:latin typeface="Consolas" pitchFamily="49" charset="0"/>
                <a:cs typeface="Consolas" pitchFamily="49" charset="0"/>
              </a:rPr>
              <a:t>Comparer&lt;T</a:t>
            </a:r>
            <a:r>
              <a:rPr lang="en-US" sz="1600" dirty="0">
                <a:latin typeface="Consolas" pitchFamily="49" charset="0"/>
                <a:cs typeface="Consolas" pitchFamily="49" charset="0"/>
              </a:rPr>
              <a:t>&gt; Default { get; }</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public </a:t>
            </a:r>
            <a:r>
              <a:rPr lang="en-US" sz="1600" dirty="0">
                <a:latin typeface="Consolas" pitchFamily="49" charset="0"/>
                <a:cs typeface="Consolas" pitchFamily="49" charset="0"/>
              </a:rPr>
              <a:t>abstract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b="1" dirty="0">
                <a:latin typeface="Consolas" pitchFamily="49" charset="0"/>
                <a:cs typeface="Consolas" pitchFamily="49" charset="0"/>
              </a:rPr>
              <a:t>Compare</a:t>
            </a:r>
            <a:r>
              <a:rPr lang="en-US" sz="1600" dirty="0">
                <a:latin typeface="Consolas" pitchFamily="49" charset="0"/>
                <a:cs typeface="Consolas" pitchFamily="49" charset="0"/>
              </a:rPr>
              <a:t> (T x, T y); // Implemented by you</a:t>
            </a:r>
          </a:p>
          <a:p>
            <a:r>
              <a:rPr lang="ru-RU"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b="1" dirty="0" err="1">
                <a:latin typeface="Consolas" pitchFamily="49" charset="0"/>
                <a:cs typeface="Consolas" pitchFamily="49" charset="0"/>
              </a:rPr>
              <a:t>IComparer.Compare</a:t>
            </a:r>
            <a:r>
              <a:rPr lang="en-US" sz="1600" dirty="0">
                <a:latin typeface="Consolas" pitchFamily="49" charset="0"/>
                <a:cs typeface="Consolas" pitchFamily="49" charset="0"/>
              </a:rPr>
              <a:t> (object x, object y); // Implemented for you</a:t>
            </a:r>
          </a:p>
          <a:p>
            <a:r>
              <a:rPr lang="en-US" sz="1600" dirty="0">
                <a:latin typeface="Consolas" pitchFamily="49" charset="0"/>
                <a:cs typeface="Consolas" pitchFamily="49" charset="0"/>
              </a:rPr>
              <a:t>}</a:t>
            </a:r>
            <a:endParaRPr lang="ru-RU" sz="1600" dirty="0" smtClean="0">
              <a:latin typeface="Consolas" pitchFamily="49" charset="0"/>
              <a:cs typeface="Consolas" pitchFamily="49" charset="0"/>
            </a:endParaRPr>
          </a:p>
        </p:txBody>
      </p:sp>
    </p:spTree>
    <p:extLst>
      <p:ext uri="{BB962C8B-B14F-4D97-AF65-F5344CB8AC3E}">
        <p14:creationId xmlns:p14="http://schemas.microsoft.com/office/powerpoint/2010/main" val="174725719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IComparer</a:t>
            </a:r>
            <a:r>
              <a:rPr lang="en-US" dirty="0" smtClean="0"/>
              <a:t> </a:t>
            </a:r>
            <a:r>
              <a:rPr lang="ru-RU" dirty="0"/>
              <a:t>и </a:t>
            </a:r>
            <a:r>
              <a:rPr lang="en-US" dirty="0" err="1" smtClean="0"/>
              <a:t>IComparer</a:t>
            </a:r>
            <a:r>
              <a:rPr lang="en-US" dirty="0" smtClean="0"/>
              <a:t>&lt;T</a:t>
            </a:r>
            <a:r>
              <a:rPr lang="en-US" dirty="0"/>
              <a:t>&gt;</a:t>
            </a:r>
            <a:endParaRPr lang="ru-RU" dirty="0"/>
          </a:p>
        </p:txBody>
      </p:sp>
      <p:sp>
        <p:nvSpPr>
          <p:cNvPr id="4" name="Блок-схема: документ 3"/>
          <p:cNvSpPr/>
          <p:nvPr/>
        </p:nvSpPr>
        <p:spPr bwMode="auto">
          <a:xfrm>
            <a:off x="331526" y="762000"/>
            <a:ext cx="9471660" cy="31242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a:latin typeface="Consolas" pitchFamily="49" charset="0"/>
                <a:cs typeface="Consolas" pitchFamily="49" charset="0"/>
              </a:rPr>
              <a:t>class Wish</a:t>
            </a:r>
          </a:p>
          <a:p>
            <a:r>
              <a:rPr lang="en-US"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public </a:t>
            </a:r>
            <a:r>
              <a:rPr lang="en-US" sz="1600" dirty="0">
                <a:latin typeface="Consolas" pitchFamily="49" charset="0"/>
                <a:cs typeface="Consolas" pitchFamily="49" charset="0"/>
              </a:rPr>
              <a:t>string Name;</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public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Priority;</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public </a:t>
            </a:r>
            <a:r>
              <a:rPr lang="en-US" sz="1600" dirty="0">
                <a:latin typeface="Consolas" pitchFamily="49" charset="0"/>
                <a:cs typeface="Consolas" pitchFamily="49" charset="0"/>
              </a:rPr>
              <a:t>Wish (string name,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priority)</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Name </a:t>
            </a:r>
            <a:r>
              <a:rPr lang="en-US" sz="1600" dirty="0">
                <a:latin typeface="Consolas" pitchFamily="49" charset="0"/>
                <a:cs typeface="Consolas" pitchFamily="49" charset="0"/>
              </a:rPr>
              <a:t>= name;</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Priority </a:t>
            </a:r>
            <a:r>
              <a:rPr lang="en-US" sz="1600" dirty="0">
                <a:latin typeface="Consolas" pitchFamily="49" charset="0"/>
                <a:cs typeface="Consolas" pitchFamily="49" charset="0"/>
              </a:rPr>
              <a:t>= priority;</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r>
              <a:rPr lang="en-US" sz="1600" dirty="0">
                <a:latin typeface="Consolas" pitchFamily="49" charset="0"/>
                <a:cs typeface="Consolas" pitchFamily="49" charset="0"/>
              </a:rPr>
              <a:t>}</a:t>
            </a:r>
            <a:endParaRPr lang="ru-RU" sz="1600" dirty="0" smtClean="0">
              <a:latin typeface="Consolas" pitchFamily="49" charset="0"/>
              <a:cs typeface="Consolas" pitchFamily="49" charset="0"/>
            </a:endParaRPr>
          </a:p>
        </p:txBody>
      </p:sp>
      <p:sp>
        <p:nvSpPr>
          <p:cNvPr id="7" name="Блок-схема: документ 6"/>
          <p:cNvSpPr/>
          <p:nvPr/>
        </p:nvSpPr>
        <p:spPr bwMode="auto">
          <a:xfrm>
            <a:off x="334029" y="3505200"/>
            <a:ext cx="9496680" cy="28956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sz="1600" dirty="0" smtClean="0">
              <a:latin typeface="Consolas" pitchFamily="49" charset="0"/>
              <a:cs typeface="Consolas" pitchFamily="49" charset="0"/>
            </a:endParaRPr>
          </a:p>
          <a:p>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class </a:t>
            </a:r>
            <a:r>
              <a:rPr lang="en-US" sz="1600" dirty="0" err="1">
                <a:latin typeface="Consolas" pitchFamily="49" charset="0"/>
                <a:cs typeface="Consolas" pitchFamily="49" charset="0"/>
              </a:rPr>
              <a:t>PriorityComparer</a:t>
            </a:r>
            <a:r>
              <a:rPr lang="en-US" sz="1600" dirty="0">
                <a:latin typeface="Consolas" pitchFamily="49" charset="0"/>
                <a:cs typeface="Consolas" pitchFamily="49" charset="0"/>
              </a:rPr>
              <a:t> : </a:t>
            </a:r>
            <a:r>
              <a:rPr lang="en-US" sz="1600" dirty="0" smtClean="0">
                <a:latin typeface="Consolas" pitchFamily="49" charset="0"/>
                <a:cs typeface="Consolas" pitchFamily="49" charset="0"/>
              </a:rPr>
              <a:t>Comparer&lt;Wish</a:t>
            </a:r>
            <a:r>
              <a:rPr lang="en-US" sz="1600" dirty="0">
                <a:latin typeface="Consolas" pitchFamily="49" charset="0"/>
                <a:cs typeface="Consolas" pitchFamily="49" charset="0"/>
              </a:rPr>
              <a:t>&gt;</a:t>
            </a:r>
          </a:p>
          <a:p>
            <a:r>
              <a:rPr lang="en-US"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public </a:t>
            </a:r>
            <a:r>
              <a:rPr lang="en-US" sz="1600" dirty="0">
                <a:latin typeface="Consolas" pitchFamily="49" charset="0"/>
                <a:cs typeface="Consolas" pitchFamily="49" charset="0"/>
              </a:rPr>
              <a:t>override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Compare (Wish x, Wish y)</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a:p>
            <a:r>
              <a:rPr lang="ru-RU" sz="1600" dirty="0">
                <a:latin typeface="Consolas" pitchFamily="49" charset="0"/>
                <a:cs typeface="Consolas" pitchFamily="49" charset="0"/>
              </a:rPr>
              <a:t> </a:t>
            </a:r>
            <a:r>
              <a:rPr lang="ru-RU" sz="1600" dirty="0" smtClean="0">
                <a:latin typeface="Consolas" pitchFamily="49" charset="0"/>
                <a:cs typeface="Consolas" pitchFamily="49" charset="0"/>
              </a:rPr>
              <a:t>       </a:t>
            </a:r>
            <a:r>
              <a:rPr lang="en-US" sz="1600" dirty="0">
                <a:latin typeface="Consolas" pitchFamily="49" charset="0"/>
                <a:cs typeface="Consolas" pitchFamily="49" charset="0"/>
              </a:rPr>
              <a:t>// </a:t>
            </a:r>
            <a:r>
              <a:rPr lang="ru-RU" sz="1600" dirty="0" smtClean="0">
                <a:latin typeface="Consolas" pitchFamily="49" charset="0"/>
                <a:cs typeface="Consolas" pitchFamily="49" charset="0"/>
              </a:rPr>
              <a:t>Гарантирует, что никогда не будет противоречия с </a:t>
            </a:r>
            <a:r>
              <a:rPr lang="en-US" sz="1600" dirty="0" err="1" smtClean="0">
                <a:latin typeface="Consolas" pitchFamily="49" charset="0"/>
                <a:cs typeface="Consolas" pitchFamily="49" charset="0"/>
              </a:rPr>
              <a:t>Eqauls</a:t>
            </a:r>
            <a:endParaRPr lang="en-US" sz="1600" dirty="0" smtClean="0">
              <a:latin typeface="Consolas" pitchFamily="49" charset="0"/>
              <a:cs typeface="Consolas" pitchFamily="49" charset="0"/>
            </a:endParaRP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эквивалентность придирчивее сравнения</a:t>
            </a:r>
            <a:endParaRPr lang="en-US" sz="1600" dirty="0">
              <a:latin typeface="Consolas" pitchFamily="49" charset="0"/>
              <a:cs typeface="Consolas" pitchFamily="49" charset="0"/>
            </a:endParaRP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if </a:t>
            </a:r>
            <a:r>
              <a:rPr lang="en-US" sz="1600" dirty="0">
                <a:latin typeface="Consolas" pitchFamily="49" charset="0"/>
                <a:cs typeface="Consolas" pitchFamily="49" charset="0"/>
              </a:rPr>
              <a:t>(</a:t>
            </a:r>
            <a:r>
              <a:rPr lang="en-US" sz="1600" dirty="0" err="1">
                <a:latin typeface="Consolas" pitchFamily="49" charset="0"/>
                <a:cs typeface="Consolas" pitchFamily="49" charset="0"/>
              </a:rPr>
              <a:t>object.Equals</a:t>
            </a:r>
            <a:r>
              <a:rPr lang="en-US" sz="1600" dirty="0">
                <a:latin typeface="Consolas" pitchFamily="49" charset="0"/>
                <a:cs typeface="Consolas" pitchFamily="49" charset="0"/>
              </a:rPr>
              <a:t> (x, y)) return 0; </a:t>
            </a:r>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        return </a:t>
            </a:r>
            <a:r>
              <a:rPr lang="en-US" sz="1600" dirty="0" err="1">
                <a:latin typeface="Consolas" pitchFamily="49" charset="0"/>
                <a:cs typeface="Consolas" pitchFamily="49" charset="0"/>
              </a:rPr>
              <a:t>x.Priority.CompareTo</a:t>
            </a:r>
            <a:r>
              <a:rPr lang="en-US" sz="1600" dirty="0">
                <a:latin typeface="Consolas" pitchFamily="49" charset="0"/>
                <a:cs typeface="Consolas" pitchFamily="49" charset="0"/>
              </a:rPr>
              <a:t> (</a:t>
            </a:r>
            <a:r>
              <a:rPr lang="en-US" sz="1600" dirty="0" err="1">
                <a:latin typeface="Consolas" pitchFamily="49" charset="0"/>
                <a:cs typeface="Consolas" pitchFamily="49" charset="0"/>
              </a:rPr>
              <a:t>y.Priority</a:t>
            </a:r>
            <a:r>
              <a:rPr lang="en-US" sz="1600" dirty="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r>
              <a:rPr lang="en-US" sz="1600" dirty="0">
                <a:latin typeface="Consolas" pitchFamily="49" charset="0"/>
                <a:cs typeface="Consolas" pitchFamily="49" charset="0"/>
              </a:rPr>
              <a:t>}</a:t>
            </a:r>
            <a:endParaRPr lang="ru-RU" sz="1600" dirty="0" smtClean="0">
              <a:latin typeface="Consolas" pitchFamily="49" charset="0"/>
              <a:cs typeface="Consolas" pitchFamily="49" charset="0"/>
            </a:endParaRPr>
          </a:p>
        </p:txBody>
      </p:sp>
    </p:spTree>
    <p:extLst>
      <p:ext uri="{BB962C8B-B14F-4D97-AF65-F5344CB8AC3E}">
        <p14:creationId xmlns:p14="http://schemas.microsoft.com/office/powerpoint/2010/main" val="36465089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StringComparer</a:t>
            </a:r>
            <a:endParaRPr lang="ru-RU" dirty="0"/>
          </a:p>
        </p:txBody>
      </p:sp>
      <p:sp>
        <p:nvSpPr>
          <p:cNvPr id="5" name="Блок-схема: документ 4"/>
          <p:cNvSpPr/>
          <p:nvPr/>
        </p:nvSpPr>
        <p:spPr bwMode="auto">
          <a:xfrm>
            <a:off x="335280" y="787021"/>
            <a:ext cx="9471660" cy="48768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0"/>
              </a:spcAft>
            </a:pPr>
            <a:r>
              <a:rPr lang="en-US" sz="1600" dirty="0">
                <a:latin typeface="Consolas" pitchFamily="49" charset="0"/>
                <a:cs typeface="Consolas" pitchFamily="49" charset="0"/>
              </a:rPr>
              <a:t>public abstract class </a:t>
            </a:r>
            <a:r>
              <a:rPr lang="en-US" sz="1600" b="1" dirty="0" err="1">
                <a:latin typeface="Consolas" pitchFamily="49" charset="0"/>
                <a:cs typeface="Consolas" pitchFamily="49" charset="0"/>
              </a:rPr>
              <a:t>StringComparer</a:t>
            </a:r>
            <a:r>
              <a:rPr lang="en-US" sz="1600" dirty="0">
                <a:latin typeface="Consolas" pitchFamily="49" charset="0"/>
                <a:cs typeface="Consolas" pitchFamily="49" charset="0"/>
              </a:rPr>
              <a:t> </a:t>
            </a:r>
            <a:r>
              <a:rPr lang="en-US" sz="1600" b="1" dirty="0">
                <a:latin typeface="Consolas" pitchFamily="49" charset="0"/>
                <a:cs typeface="Consolas" pitchFamily="49" charset="0"/>
              </a:rPr>
              <a:t>: </a:t>
            </a:r>
            <a:r>
              <a:rPr lang="en-US" sz="1600" b="1" dirty="0" err="1">
                <a:latin typeface="Consolas" pitchFamily="49" charset="0"/>
                <a:cs typeface="Consolas" pitchFamily="49" charset="0"/>
              </a:rPr>
              <a:t>IComparer</a:t>
            </a:r>
            <a:r>
              <a:rPr lang="en-US" sz="1600" b="1" dirty="0">
                <a:latin typeface="Consolas" pitchFamily="49" charset="0"/>
                <a:cs typeface="Consolas" pitchFamily="49" charset="0"/>
              </a:rPr>
              <a:t>, </a:t>
            </a:r>
            <a:r>
              <a:rPr lang="en-US" sz="1600" b="1" dirty="0" err="1" smtClean="0">
                <a:latin typeface="Consolas" pitchFamily="49" charset="0"/>
                <a:cs typeface="Consolas" pitchFamily="49" charset="0"/>
              </a:rPr>
              <a:t>IComparer</a:t>
            </a:r>
            <a:r>
              <a:rPr lang="en-US" sz="1600" b="1" dirty="0" smtClean="0">
                <a:latin typeface="Consolas" pitchFamily="49" charset="0"/>
                <a:cs typeface="Consolas" pitchFamily="49" charset="0"/>
              </a:rPr>
              <a:t>&lt;string&gt;,</a:t>
            </a:r>
            <a:r>
              <a:rPr lang="ru-RU" sz="1600" b="1" dirty="0" smtClean="0">
                <a:latin typeface="Consolas" pitchFamily="49" charset="0"/>
                <a:cs typeface="Consolas" pitchFamily="49" charset="0"/>
              </a:rPr>
              <a:t> </a:t>
            </a:r>
            <a:r>
              <a:rPr lang="en-US" sz="1600" b="1" dirty="0" err="1" smtClean="0">
                <a:latin typeface="Consolas" pitchFamily="49" charset="0"/>
                <a:cs typeface="Consolas" pitchFamily="49" charset="0"/>
              </a:rPr>
              <a:t>IEqualityComparer</a:t>
            </a:r>
            <a:r>
              <a:rPr lang="en-US" sz="1600" b="1" dirty="0" smtClean="0">
                <a:latin typeface="Consolas" pitchFamily="49" charset="0"/>
                <a:cs typeface="Consolas" pitchFamily="49" charset="0"/>
              </a:rPr>
              <a:t>,</a:t>
            </a:r>
            <a:r>
              <a:rPr lang="ru-RU" sz="1600" b="1" dirty="0" smtClean="0">
                <a:latin typeface="Consolas" pitchFamily="49" charset="0"/>
                <a:cs typeface="Consolas" pitchFamily="49" charset="0"/>
              </a:rPr>
              <a:t> </a:t>
            </a:r>
            <a:r>
              <a:rPr lang="en-US" sz="1600" b="1" dirty="0" err="1" smtClean="0">
                <a:latin typeface="Consolas" pitchFamily="49" charset="0"/>
                <a:cs typeface="Consolas" pitchFamily="49" charset="0"/>
              </a:rPr>
              <a:t>IEqualityComparer</a:t>
            </a:r>
            <a:r>
              <a:rPr lang="en-US" sz="1600" b="1" dirty="0" smtClean="0">
                <a:latin typeface="Consolas" pitchFamily="49" charset="0"/>
                <a:cs typeface="Consolas" pitchFamily="49" charset="0"/>
              </a:rPr>
              <a:t>&lt;string&gt;</a:t>
            </a:r>
            <a:endParaRPr lang="ru-RU" sz="1600" b="1" dirty="0" smtClean="0">
              <a:latin typeface="Consolas" pitchFamily="49" charset="0"/>
              <a:cs typeface="Consolas" pitchFamily="49" charset="0"/>
            </a:endParaRPr>
          </a:p>
          <a:p>
            <a:pPr>
              <a:spcAft>
                <a:spcPts val="0"/>
              </a:spcAft>
            </a:pPr>
            <a:r>
              <a:rPr lang="en-US" sz="1600" dirty="0">
                <a:latin typeface="Consolas" pitchFamily="49" charset="0"/>
                <a:cs typeface="Consolas" pitchFamily="49" charset="0"/>
              </a:rPr>
              <a:t>{</a:t>
            </a:r>
          </a:p>
          <a:p>
            <a:pPr lvl="1">
              <a:spcAft>
                <a:spcPts val="0"/>
              </a:spcAft>
            </a:pPr>
            <a:r>
              <a:rPr lang="en-US" sz="1600" dirty="0" smtClean="0">
                <a:latin typeface="Consolas" pitchFamily="49" charset="0"/>
                <a:cs typeface="Consolas" pitchFamily="49" charset="0"/>
              </a:rPr>
              <a:t>public abstract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Compare (string x, string y);</a:t>
            </a:r>
          </a:p>
          <a:p>
            <a:pPr lvl="1">
              <a:spcAft>
                <a:spcPts val="0"/>
              </a:spcAft>
            </a:pPr>
            <a:r>
              <a:rPr lang="en-US" sz="1600" dirty="0" smtClean="0">
                <a:latin typeface="Consolas" pitchFamily="49" charset="0"/>
                <a:cs typeface="Consolas" pitchFamily="49" charset="0"/>
              </a:rPr>
              <a:t>public abstract </a:t>
            </a:r>
            <a:r>
              <a:rPr lang="en-US" sz="1600" dirty="0" err="1" smtClean="0">
                <a:latin typeface="Consolas" pitchFamily="49" charset="0"/>
                <a:cs typeface="Consolas" pitchFamily="49" charset="0"/>
              </a:rPr>
              <a:t>bool</a:t>
            </a:r>
            <a:r>
              <a:rPr lang="en-US" sz="1600" dirty="0" smtClean="0">
                <a:latin typeface="Consolas" pitchFamily="49" charset="0"/>
                <a:cs typeface="Consolas" pitchFamily="49" charset="0"/>
              </a:rPr>
              <a:t> Equals (string x, string y);</a:t>
            </a:r>
          </a:p>
          <a:p>
            <a:pPr lvl="1">
              <a:spcAft>
                <a:spcPts val="0"/>
              </a:spcAft>
            </a:pPr>
            <a:r>
              <a:rPr lang="en-US" sz="1600" dirty="0" smtClean="0">
                <a:latin typeface="Consolas" pitchFamily="49" charset="0"/>
                <a:cs typeface="Consolas" pitchFamily="49" charset="0"/>
              </a:rPr>
              <a:t>public abstract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GetHashCode</a:t>
            </a:r>
            <a:r>
              <a:rPr lang="en-US" sz="1600" dirty="0" smtClean="0">
                <a:latin typeface="Consolas" pitchFamily="49" charset="0"/>
                <a:cs typeface="Consolas" pitchFamily="49" charset="0"/>
              </a:rPr>
              <a:t> (string </a:t>
            </a:r>
            <a:r>
              <a:rPr lang="en-US" sz="1600" dirty="0" err="1" smtClean="0">
                <a:latin typeface="Consolas" pitchFamily="49" charset="0"/>
                <a:cs typeface="Consolas" pitchFamily="49" charset="0"/>
              </a:rPr>
              <a:t>obj</a:t>
            </a:r>
            <a:r>
              <a:rPr lang="en-US" sz="1600" dirty="0" smtClean="0">
                <a:latin typeface="Consolas" pitchFamily="49" charset="0"/>
                <a:cs typeface="Consolas" pitchFamily="49" charset="0"/>
              </a:rPr>
              <a:t>);</a:t>
            </a:r>
          </a:p>
          <a:p>
            <a:pPr lvl="1">
              <a:spcAft>
                <a:spcPts val="0"/>
              </a:spcAft>
            </a:pPr>
            <a:r>
              <a:rPr lang="en-US" sz="1600" dirty="0" smtClean="0">
                <a:latin typeface="Consolas" pitchFamily="49" charset="0"/>
                <a:cs typeface="Consolas" pitchFamily="49" charset="0"/>
              </a:rPr>
              <a:t>public static </a:t>
            </a:r>
            <a:r>
              <a:rPr lang="en-US" sz="1600" dirty="0" err="1" smtClean="0">
                <a:latin typeface="Consolas" pitchFamily="49" charset="0"/>
                <a:cs typeface="Consolas" pitchFamily="49" charset="0"/>
              </a:rPr>
              <a:t>StringComparer</a:t>
            </a:r>
            <a:r>
              <a:rPr lang="en-US" sz="1600" dirty="0" smtClean="0">
                <a:latin typeface="Consolas" pitchFamily="49" charset="0"/>
                <a:cs typeface="Consolas" pitchFamily="49" charset="0"/>
              </a:rPr>
              <a:t> Create (</a:t>
            </a:r>
            <a:r>
              <a:rPr lang="en-US" sz="1600" dirty="0" err="1" smtClean="0">
                <a:latin typeface="Consolas" pitchFamily="49" charset="0"/>
                <a:cs typeface="Consolas" pitchFamily="49" charset="0"/>
              </a:rPr>
              <a:t>CultureInfo</a:t>
            </a:r>
            <a:r>
              <a:rPr lang="en-US" sz="1600" dirty="0" smtClean="0">
                <a:latin typeface="Consolas" pitchFamily="49" charset="0"/>
                <a:cs typeface="Consolas" pitchFamily="49" charset="0"/>
              </a:rPr>
              <a:t> culture,</a:t>
            </a:r>
          </a:p>
          <a:p>
            <a:pPr lvl="1">
              <a:spcAft>
                <a:spcPts val="0"/>
              </a:spcAft>
            </a:pPr>
            <a:r>
              <a:rPr lang="en-US" sz="1600" dirty="0" err="1" smtClean="0">
                <a:latin typeface="Consolas" pitchFamily="49" charset="0"/>
                <a:cs typeface="Consolas" pitchFamily="49" charset="0"/>
              </a:rPr>
              <a:t>bool</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ignoreCase</a:t>
            </a:r>
            <a:r>
              <a:rPr lang="en-US" sz="1600" dirty="0" smtClean="0">
                <a:latin typeface="Consolas" pitchFamily="49" charset="0"/>
                <a:cs typeface="Consolas" pitchFamily="49" charset="0"/>
              </a:rPr>
              <a:t>);</a:t>
            </a:r>
          </a:p>
          <a:p>
            <a:pPr lvl="1">
              <a:spcAft>
                <a:spcPts val="0"/>
              </a:spcAft>
            </a:pPr>
            <a:r>
              <a:rPr lang="en-US" sz="1600" dirty="0" smtClean="0">
                <a:latin typeface="Consolas" pitchFamily="49" charset="0"/>
                <a:cs typeface="Consolas" pitchFamily="49" charset="0"/>
              </a:rPr>
              <a:t>public static </a:t>
            </a:r>
            <a:r>
              <a:rPr lang="en-US" sz="1600" dirty="0" err="1" smtClean="0">
                <a:latin typeface="Consolas" pitchFamily="49" charset="0"/>
                <a:cs typeface="Consolas" pitchFamily="49" charset="0"/>
              </a:rPr>
              <a:t>StringComparer</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CurrentCulture</a:t>
            </a:r>
            <a:r>
              <a:rPr lang="en-US" sz="1600" dirty="0" smtClean="0">
                <a:latin typeface="Consolas" pitchFamily="49" charset="0"/>
                <a:cs typeface="Consolas" pitchFamily="49" charset="0"/>
              </a:rPr>
              <a:t> { get; }</a:t>
            </a:r>
          </a:p>
          <a:p>
            <a:pPr lvl="1">
              <a:spcAft>
                <a:spcPts val="0"/>
              </a:spcAft>
            </a:pPr>
            <a:r>
              <a:rPr lang="en-US" sz="1600" dirty="0" smtClean="0">
                <a:latin typeface="Consolas" pitchFamily="49" charset="0"/>
                <a:cs typeface="Consolas" pitchFamily="49" charset="0"/>
              </a:rPr>
              <a:t>public static </a:t>
            </a:r>
            <a:r>
              <a:rPr lang="en-US" sz="1600" dirty="0" err="1" smtClean="0">
                <a:latin typeface="Consolas" pitchFamily="49" charset="0"/>
                <a:cs typeface="Consolas" pitchFamily="49" charset="0"/>
              </a:rPr>
              <a:t>StringComparer</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CurrentCultureIgnoreCase</a:t>
            </a:r>
            <a:r>
              <a:rPr lang="en-US" sz="1600" dirty="0" smtClean="0">
                <a:latin typeface="Consolas" pitchFamily="49" charset="0"/>
                <a:cs typeface="Consolas" pitchFamily="49" charset="0"/>
              </a:rPr>
              <a:t> { get; }</a:t>
            </a:r>
          </a:p>
          <a:p>
            <a:pPr lvl="1">
              <a:spcAft>
                <a:spcPts val="0"/>
              </a:spcAft>
            </a:pPr>
            <a:r>
              <a:rPr lang="en-US" sz="1600" dirty="0" smtClean="0">
                <a:latin typeface="Consolas" pitchFamily="49" charset="0"/>
                <a:cs typeface="Consolas" pitchFamily="49" charset="0"/>
              </a:rPr>
              <a:t>public static </a:t>
            </a:r>
            <a:r>
              <a:rPr lang="en-US" sz="1600" dirty="0" err="1" smtClean="0">
                <a:latin typeface="Consolas" pitchFamily="49" charset="0"/>
                <a:cs typeface="Consolas" pitchFamily="49" charset="0"/>
              </a:rPr>
              <a:t>StringComparer</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InvariantCulture</a:t>
            </a:r>
            <a:r>
              <a:rPr lang="en-US" sz="1600" dirty="0" smtClean="0">
                <a:latin typeface="Consolas" pitchFamily="49" charset="0"/>
                <a:cs typeface="Consolas" pitchFamily="49" charset="0"/>
              </a:rPr>
              <a:t> { get; }</a:t>
            </a:r>
          </a:p>
          <a:p>
            <a:pPr lvl="1">
              <a:spcAft>
                <a:spcPts val="0"/>
              </a:spcAft>
            </a:pPr>
            <a:r>
              <a:rPr lang="en-US" sz="1600" dirty="0" smtClean="0">
                <a:latin typeface="Consolas" pitchFamily="49" charset="0"/>
                <a:cs typeface="Consolas" pitchFamily="49" charset="0"/>
              </a:rPr>
              <a:t>public static </a:t>
            </a:r>
            <a:r>
              <a:rPr lang="en-US" sz="1600" dirty="0" err="1" smtClean="0">
                <a:latin typeface="Consolas" pitchFamily="49" charset="0"/>
                <a:cs typeface="Consolas" pitchFamily="49" charset="0"/>
              </a:rPr>
              <a:t>StringComparer</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InvariantCultureIgnoreCase</a:t>
            </a:r>
            <a:r>
              <a:rPr lang="en-US" sz="1600" dirty="0" smtClean="0">
                <a:latin typeface="Consolas" pitchFamily="49" charset="0"/>
                <a:cs typeface="Consolas" pitchFamily="49" charset="0"/>
              </a:rPr>
              <a:t> { get; }</a:t>
            </a:r>
          </a:p>
          <a:p>
            <a:pPr lvl="1">
              <a:spcAft>
                <a:spcPts val="0"/>
              </a:spcAft>
            </a:pPr>
            <a:r>
              <a:rPr lang="en-US" sz="1600" dirty="0" smtClean="0">
                <a:latin typeface="Consolas" pitchFamily="49" charset="0"/>
                <a:cs typeface="Consolas" pitchFamily="49" charset="0"/>
              </a:rPr>
              <a:t>public static </a:t>
            </a:r>
            <a:r>
              <a:rPr lang="en-US" sz="1600" dirty="0" err="1" smtClean="0">
                <a:latin typeface="Consolas" pitchFamily="49" charset="0"/>
                <a:cs typeface="Consolas" pitchFamily="49" charset="0"/>
              </a:rPr>
              <a:t>StringComparer</a:t>
            </a:r>
            <a:r>
              <a:rPr lang="en-US" sz="1600" dirty="0" smtClean="0">
                <a:latin typeface="Consolas" pitchFamily="49" charset="0"/>
                <a:cs typeface="Consolas" pitchFamily="49" charset="0"/>
              </a:rPr>
              <a:t> Ordinal { get; }</a:t>
            </a:r>
          </a:p>
          <a:p>
            <a:pPr lvl="1">
              <a:spcAft>
                <a:spcPts val="0"/>
              </a:spcAft>
            </a:pPr>
            <a:r>
              <a:rPr lang="en-US" sz="1600" dirty="0" smtClean="0">
                <a:latin typeface="Consolas" pitchFamily="49" charset="0"/>
                <a:cs typeface="Consolas" pitchFamily="49" charset="0"/>
              </a:rPr>
              <a:t>public static </a:t>
            </a:r>
            <a:r>
              <a:rPr lang="en-US" sz="1600" dirty="0" err="1" smtClean="0">
                <a:latin typeface="Consolas" pitchFamily="49" charset="0"/>
                <a:cs typeface="Consolas" pitchFamily="49" charset="0"/>
              </a:rPr>
              <a:t>StringComparer</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OrdinalIgnoreCase</a:t>
            </a:r>
            <a:r>
              <a:rPr lang="en-US" sz="1600" dirty="0" smtClean="0">
                <a:latin typeface="Consolas" pitchFamily="49" charset="0"/>
                <a:cs typeface="Consolas" pitchFamily="49" charset="0"/>
              </a:rPr>
              <a:t> { get; }</a:t>
            </a:r>
          </a:p>
          <a:p>
            <a:pPr>
              <a:spcAft>
                <a:spcPts val="0"/>
              </a:spcAft>
            </a:pPr>
            <a:r>
              <a:rPr lang="en-US" sz="1600" dirty="0" smtClean="0">
                <a:latin typeface="Consolas" pitchFamily="49" charset="0"/>
                <a:cs typeface="Consolas" pitchFamily="49" charset="0"/>
              </a:rPr>
              <a:t>}</a:t>
            </a:r>
            <a:endParaRPr lang="ru-RU" sz="1600" dirty="0" err="1" smtClean="0">
              <a:latin typeface="Consolas" pitchFamily="49" charset="0"/>
              <a:cs typeface="Consolas" pitchFamily="49" charset="0"/>
            </a:endParaRPr>
          </a:p>
        </p:txBody>
      </p:sp>
    </p:spTree>
    <p:extLst>
      <p:ext uri="{BB962C8B-B14F-4D97-AF65-F5344CB8AC3E}">
        <p14:creationId xmlns:p14="http://schemas.microsoft.com/office/powerpoint/2010/main" val="1991245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_Template_Aug_2008_blue_line_autom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headEnd/>
          <a:tailEnd/>
        </a:ln>
        <a:effectLst>
          <a:innerShdw blurRad="63500" dist="50800" dir="2700000">
            <a:prstClr val="black">
              <a:alpha val="50000"/>
            </a:prstClr>
          </a:innerShdw>
        </a:effectLst>
      </a:spPr>
      <a:bodyPr vert="horz" wrap="square" lIns="91440" tIns="45720" rIns="91440" bIns="45720" numCol="1" rtlCol="0" anchor="ctr" anchorCtr="0" compatLnSpc="1">
        <a:prstTxWarp prst="textNoShape">
          <a:avLst/>
        </a:prstTxWarp>
      </a:bodyPr>
      <a:lstStyle>
        <a:defPPr algn="ctr">
          <a:spcAft>
            <a:spcPts val="1000"/>
          </a:spcAft>
          <a:defRPr dirty="0" err="1" smtClean="0"/>
        </a:defPPr>
      </a:lstStyle>
      <a:style>
        <a:lnRef idx="1">
          <a:schemeClr val="accent1"/>
        </a:lnRef>
        <a:fillRef idx="2">
          <a:schemeClr val="accent1"/>
        </a:fillRef>
        <a:effectRef idx="1">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75146E524073F468C4FC57E5B2789C1" ma:contentTypeVersion="0" ma:contentTypeDescription="Create a new document." ma:contentTypeScope="" ma:versionID="2cd562bb1c5679eea0696edea0d344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C39EE30-2332-4187-B3E5-769508514A19}">
  <ds:schemaRefs>
    <ds:schemaRef ds:uri="http://schemas.microsoft.com/sharepoint/v3/contenttype/forms"/>
  </ds:schemaRefs>
</ds:datastoreItem>
</file>

<file path=customXml/itemProps2.xml><?xml version="1.0" encoding="utf-8"?>
<ds:datastoreItem xmlns:ds="http://schemas.openxmlformats.org/officeDocument/2006/customXml" ds:itemID="{034CAA0A-5047-4F67-A62F-383038D28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F6F96B3B-5B2C-4996-9E02-395DA9EA8E7E}">
  <ds:schemaRefs>
    <ds:schemaRef ds:uri="http://schemas.microsoft.com/office/2006/metadata/properties"/>
    <ds:schemaRef ds:uri="http://purl.org/dc/elements/1.1/"/>
    <ds:schemaRef ds:uri="http://schemas.openxmlformats.org/package/2006/metadata/core-properties"/>
    <ds:schemaRef ds:uri="http://www.w3.org/XML/1998/namespace"/>
    <ds:schemaRef ds:uri="http://schemas.microsoft.com/office/2006/documentManagement/types"/>
    <ds:schemaRef ds:uri="http://purl.org/dc/term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Presentation_Template_Aug_2008_blue_line_automated</Template>
  <TotalTime>17665</TotalTime>
  <Words>8407</Words>
  <Application>Microsoft Macintosh PowerPoint</Application>
  <PresentationFormat>Custom</PresentationFormat>
  <Paragraphs>1438</Paragraphs>
  <Slides>115</Slides>
  <Notes>33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115</vt:i4>
      </vt:variant>
    </vt:vector>
  </HeadingPairs>
  <TitlesOfParts>
    <vt:vector size="123" baseType="lpstr">
      <vt:lpstr>Calibri</vt:lpstr>
      <vt:lpstr>Consolas</vt:lpstr>
      <vt:lpstr>Courier</vt:lpstr>
      <vt:lpstr>Helvetica LT Std</vt:lpstr>
      <vt:lpstr>NewBaskerville</vt:lpstr>
      <vt:lpstr>Wingdings</vt:lpstr>
      <vt:lpstr>Arial</vt:lpstr>
      <vt:lpstr>Presentation_Template_Aug_2008_blue_line_automated</vt:lpstr>
      <vt:lpstr>Обобщения и коллекции</vt:lpstr>
      <vt:lpstr>Почему необходимы обобщения</vt:lpstr>
      <vt:lpstr>Почему необходимы обобщения</vt:lpstr>
      <vt:lpstr>Почему необходимы обобщения</vt:lpstr>
      <vt:lpstr>Почему необходимы обобщения</vt:lpstr>
      <vt:lpstr>Почему необходимы обобщения</vt:lpstr>
      <vt:lpstr>Почему необходимы обобщения</vt:lpstr>
      <vt:lpstr>Определение пользовательских обобщенных типов</vt:lpstr>
      <vt:lpstr>Внутреннее устройство обобщенных типов</vt:lpstr>
      <vt:lpstr>Внутреннее устройство обобщенных типов</vt:lpstr>
      <vt:lpstr>Внутреннее устройство обобщенных типов</vt:lpstr>
      <vt:lpstr>Внутреннее устройство обобщенных типов</vt:lpstr>
      <vt:lpstr>Внутреннее устройство обобщенных типов</vt:lpstr>
      <vt:lpstr>Определение пользовательских обобщенных типов</vt:lpstr>
      <vt:lpstr>Добавление ограничений для обобщенных типов</vt:lpstr>
      <vt:lpstr>Добавление ограничений для обобщенных типов. Ограничение ссылочного типа</vt:lpstr>
      <vt:lpstr>Добавление ограничений для обобщенных типов. Ограничение значимого типа</vt:lpstr>
      <vt:lpstr>Добавление ограничений для обобщенных типов. Ограничение конструктора</vt:lpstr>
      <vt:lpstr>Добавление ограничений для обобщенных типов. Ограничение преобразования типа</vt:lpstr>
      <vt:lpstr>Добавление ограничений для обобщенных типов</vt:lpstr>
      <vt:lpstr>Добавление ограничений для обобщенных типов</vt:lpstr>
      <vt:lpstr>Обобщенные методы</vt:lpstr>
      <vt:lpstr>Определение обобщенного метода</vt:lpstr>
      <vt:lpstr>Определение обобщенного метода</vt:lpstr>
      <vt:lpstr>Использование обобщенных методов</vt:lpstr>
      <vt:lpstr>Использование обобщенных делегатов .NET Framework</vt:lpstr>
      <vt:lpstr>Использование обобщенных делегатов .NET Framework</vt:lpstr>
      <vt:lpstr>Определение обобщенных интерфейсов</vt:lpstr>
      <vt:lpstr>Что такое ковариантность</vt:lpstr>
      <vt:lpstr>Что такое инвариантность</vt:lpstr>
      <vt:lpstr>Определение и реализация ковариантного интерфейса</vt:lpstr>
      <vt:lpstr>Определение и реализация ковариантного интерфейса</vt:lpstr>
      <vt:lpstr>Определение и реализация контравариантного интерфейса</vt:lpstr>
      <vt:lpstr>Определение и реализация контравариантного интерфейса</vt:lpstr>
      <vt:lpstr>Определение и реализация контравариантного интерфейса</vt:lpstr>
      <vt:lpstr>Определение и реализация контравариантного интерфейса</vt:lpstr>
      <vt:lpstr>Коллекции</vt:lpstr>
      <vt:lpstr>Обобщенные интерфейсы коллекций .NET Framework</vt:lpstr>
      <vt:lpstr>Шаблон проектирования «Итератор»</vt:lpstr>
      <vt:lpstr>Шаблон проектирования «Итератор»</vt:lpstr>
      <vt:lpstr>Что такое итератор?</vt:lpstr>
      <vt:lpstr>Шаблон проектирования «Итератор»</vt:lpstr>
      <vt:lpstr>Шаблон проектирования «Итератор»</vt:lpstr>
      <vt:lpstr>Шаблон проектирования «Итератор»</vt:lpstr>
      <vt:lpstr>Шаблон проектирования «Итератор»</vt:lpstr>
      <vt:lpstr>Итерация по коллекции</vt:lpstr>
      <vt:lpstr>Что такое перечислитель?</vt:lpstr>
      <vt:lpstr>Что такое перечислитель?</vt:lpstr>
      <vt:lpstr>Что такое перечислитель?</vt:lpstr>
      <vt:lpstr>Что такое интерфейс IEnumerable&lt;T&gt;?</vt:lpstr>
      <vt:lpstr>Что такое интерфейс IEnumerable&lt;T&gt;?</vt:lpstr>
      <vt:lpstr>Что такое интерфейс IEnumerator&lt;T&gt;?</vt:lpstr>
      <vt:lpstr>Реализация перечислителя вручную на основе интерфейсов IEnumerable или IEnumerable&lt;T&gt;</vt:lpstr>
      <vt:lpstr>Реализация перечислителя вручную на основе интерфейсов IEnumerable или IEnumerable&lt;T&gt;</vt:lpstr>
      <vt:lpstr>Реализация перечислителя с помощью итератора</vt:lpstr>
      <vt:lpstr>Реализация перечислителя с помощью итератора</vt:lpstr>
      <vt:lpstr>Реализация перечислителя с помощью итератора</vt:lpstr>
      <vt:lpstr>Реализация перечислителя с помощью итератора</vt:lpstr>
      <vt:lpstr>Реализация перечислителя с помощью итератора</vt:lpstr>
      <vt:lpstr>Что такое перечислитель?</vt:lpstr>
      <vt:lpstr>Что такое перечислитель?</vt:lpstr>
      <vt:lpstr>Реализация перечислителя с помощью итератора</vt:lpstr>
      <vt:lpstr>Реализация перечислителя с помощью итератора</vt:lpstr>
      <vt:lpstr>Реализация перечислителя с помощью итератора</vt:lpstr>
      <vt:lpstr>Реализация перечислителя с помощью итератора</vt:lpstr>
      <vt:lpstr>Блок finally внутри блока итераторов</vt:lpstr>
      <vt:lpstr>Обобщенные интерфейсы коллекций .NET Framework</vt:lpstr>
      <vt:lpstr>Интерфейсы ICollection и IList. ICollection&lt;T&gt; and ICollection</vt:lpstr>
      <vt:lpstr>Интерфейсы IList&lt;T&gt; и IList</vt:lpstr>
      <vt:lpstr>Интерфейсы IReadOnlyList&lt;T&gt; (Framework 4.5)</vt:lpstr>
      <vt:lpstr>Списки, очереди, стеки, наборы</vt:lpstr>
      <vt:lpstr>List&lt;T&gt; и ArrayList</vt:lpstr>
      <vt:lpstr>List&lt;T&gt; и ArrayList</vt:lpstr>
      <vt:lpstr>List&lt;T&gt; и ArrayList</vt:lpstr>
      <vt:lpstr>LinkedList&lt;T&gt;</vt:lpstr>
      <vt:lpstr>Queue&lt;T&gt; и Queue</vt:lpstr>
      <vt:lpstr>Stack&lt;T&gt; и Stack</vt:lpstr>
      <vt:lpstr>BitArray</vt:lpstr>
      <vt:lpstr>HashSet&lt;T&gt; и SortedSet&lt;T&gt; (ISet&lt;T&gt;)</vt:lpstr>
      <vt:lpstr>Словари. IDictionary,  IDictionary &lt;TKey, TValue&gt;</vt:lpstr>
      <vt:lpstr>IDictionary &lt;TKey, TValue&gt;</vt:lpstr>
      <vt:lpstr>IDictionary</vt:lpstr>
      <vt:lpstr>Dictionary &lt;TKey, TValue&gt; и Hashtable</vt:lpstr>
      <vt:lpstr>Использование инициализаторов коллекции</vt:lpstr>
      <vt:lpstr>Настраиваемые коллекции и прокси</vt:lpstr>
      <vt:lpstr>Настраиваемые коллекции и прокси</vt:lpstr>
      <vt:lpstr>Настраиваемые коллекции и прокси</vt:lpstr>
      <vt:lpstr>Настраиваемые коллекции и прокси</vt:lpstr>
      <vt:lpstr>Настраиваемые коллекции и прокси</vt:lpstr>
      <vt:lpstr>Настраиваемые коллекции и прокси</vt:lpstr>
      <vt:lpstr>Определение эквивалентности и порядка</vt:lpstr>
      <vt:lpstr>Определение эквивалентности и порядка</vt:lpstr>
      <vt:lpstr>IEqualityComparer и IEqualityComparer&lt;T&gt;</vt:lpstr>
      <vt:lpstr>IEqualityComparer и IEqualityComparer&lt;T&gt;</vt:lpstr>
      <vt:lpstr>IEqualityComparer и IEqualityComparer&lt;T&gt;</vt:lpstr>
      <vt:lpstr>IEqualityComparer и IEqualityComparer&lt;T&gt;</vt:lpstr>
      <vt:lpstr>IComparer и IComparer&lt;T&gt;</vt:lpstr>
      <vt:lpstr>IComparer и IComparer&lt;T&gt;</vt:lpstr>
      <vt:lpstr>StringComparer</vt:lpstr>
      <vt:lpstr>IStructuralEquatable and IStructuralComparable</vt:lpstr>
      <vt:lpstr>IStructuralEquatable and IStructuralComparable</vt:lpstr>
      <vt:lpstr>Спасибо за внимание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Разрешение коллизий при помощи цепочек.</vt:lpstr>
      <vt:lpstr>Пример хеш-таблицы с открытой адресацией и линейным пробированием, получающейся при вставке элементов в левой колонке сверху вниз.</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NET.C#.11 Коллекции и обобщенные типы</dc:title>
  <dc:creator>Anzhelika Kravchuk</dc:creator>
  <cp:lastModifiedBy>Microsoft Office User</cp:lastModifiedBy>
  <cp:revision>1103</cp:revision>
  <dcterms:created xsi:type="dcterms:W3CDTF">2008-09-08T12:48:20Z</dcterms:created>
  <dcterms:modified xsi:type="dcterms:W3CDTF">2015-11-02T19:00:11Z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0x010100175146E524073F468C4FC57E5B2789C1</vt:lpwstr>
  </property>
</Properties>
</file>