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34"/>
  </p:notesMasterIdLst>
  <p:sldIdLst>
    <p:sldId id="439" r:id="rId5"/>
    <p:sldId id="442" r:id="rId6"/>
    <p:sldId id="428" r:id="rId7"/>
    <p:sldId id="443" r:id="rId8"/>
    <p:sldId id="423" r:id="rId9"/>
    <p:sldId id="385" r:id="rId10"/>
    <p:sldId id="388" r:id="rId11"/>
    <p:sldId id="427" r:id="rId12"/>
    <p:sldId id="450" r:id="rId13"/>
    <p:sldId id="453" r:id="rId14"/>
    <p:sldId id="460" r:id="rId15"/>
    <p:sldId id="454" r:id="rId16"/>
    <p:sldId id="456" r:id="rId17"/>
    <p:sldId id="458" r:id="rId18"/>
    <p:sldId id="461" r:id="rId19"/>
    <p:sldId id="343" r:id="rId20"/>
    <p:sldId id="416" r:id="rId21"/>
    <p:sldId id="417" r:id="rId22"/>
    <p:sldId id="419" r:id="rId23"/>
    <p:sldId id="420" r:id="rId24"/>
    <p:sldId id="421" r:id="rId25"/>
    <p:sldId id="357" r:id="rId26"/>
    <p:sldId id="426" r:id="rId27"/>
    <p:sldId id="444" r:id="rId28"/>
    <p:sldId id="354" r:id="rId29"/>
    <p:sldId id="361" r:id="rId30"/>
    <p:sldId id="370" r:id="rId31"/>
    <p:sldId id="445" r:id="rId32"/>
    <p:sldId id="44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70">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8"/>
    <a:srgbClr val="BDFFF2"/>
    <a:srgbClr val="5BFFE0"/>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9" autoAdjust="0"/>
    <p:restoredTop sz="95545" autoAdjust="0"/>
  </p:normalViewPr>
  <p:slideViewPr>
    <p:cSldViewPr>
      <p:cViewPr>
        <p:scale>
          <a:sx n="97" d="100"/>
          <a:sy n="97" d="100"/>
        </p:scale>
        <p:origin x="376" y="144"/>
      </p:cViewPr>
      <p:guideLst>
        <p:guide orient="horz" pos="4270"/>
        <p:guide pos="340"/>
        <p:guide pos="192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4/27/17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dirty="0"/>
          </a:p>
        </p:txBody>
      </p:sp>
    </p:spTree>
    <p:extLst>
      <p:ext uri="{BB962C8B-B14F-4D97-AF65-F5344CB8AC3E}">
        <p14:creationId xmlns:p14="http://schemas.microsoft.com/office/powerpoint/2010/main" val="266198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87075" algn="l" rtl="0" eaLnBrk="0" fontAlgn="base" hangingPunct="0">
      <a:spcBef>
        <a:spcPct val="30000"/>
      </a:spcBef>
      <a:spcAft>
        <a:spcPct val="0"/>
      </a:spcAft>
      <a:defRPr sz="1500" kern="1200">
        <a:solidFill>
          <a:schemeClr val="tx1"/>
        </a:solidFill>
        <a:latin typeface="+mn-lt"/>
        <a:ea typeface="+mn-ea"/>
        <a:cs typeface="+mn-cs"/>
      </a:defRPr>
    </a:lvl2pPr>
    <a:lvl3pPr marL="1174152" algn="l" rtl="0" eaLnBrk="0" fontAlgn="base" hangingPunct="0">
      <a:spcBef>
        <a:spcPct val="30000"/>
      </a:spcBef>
      <a:spcAft>
        <a:spcPct val="0"/>
      </a:spcAft>
      <a:defRPr sz="1500" kern="1200">
        <a:solidFill>
          <a:schemeClr val="tx1"/>
        </a:solidFill>
        <a:latin typeface="+mn-lt"/>
        <a:ea typeface="+mn-ea"/>
        <a:cs typeface="+mn-cs"/>
      </a:defRPr>
    </a:lvl3pPr>
    <a:lvl4pPr marL="1761226" algn="l" rtl="0" eaLnBrk="0" fontAlgn="base" hangingPunct="0">
      <a:spcBef>
        <a:spcPct val="30000"/>
      </a:spcBef>
      <a:spcAft>
        <a:spcPct val="0"/>
      </a:spcAft>
      <a:defRPr sz="1500" kern="1200">
        <a:solidFill>
          <a:schemeClr val="tx1"/>
        </a:solidFill>
        <a:latin typeface="+mn-lt"/>
        <a:ea typeface="+mn-ea"/>
        <a:cs typeface="+mn-cs"/>
      </a:defRPr>
    </a:lvl4pPr>
    <a:lvl5pPr marL="2348302" algn="l" rtl="0" eaLnBrk="0" fontAlgn="base" hangingPunct="0">
      <a:spcBef>
        <a:spcPct val="30000"/>
      </a:spcBef>
      <a:spcAft>
        <a:spcPct val="0"/>
      </a:spcAft>
      <a:defRPr sz="1500" kern="1200">
        <a:solidFill>
          <a:schemeClr val="tx1"/>
        </a:solidFill>
        <a:latin typeface="+mn-lt"/>
        <a:ea typeface="+mn-ea"/>
        <a:cs typeface="+mn-cs"/>
      </a:defRPr>
    </a:lvl5pPr>
    <a:lvl6pPr marL="2935377" algn="l" defTabSz="1174152" rtl="0" eaLnBrk="1" latinLnBrk="0" hangingPunct="1">
      <a:defRPr sz="1500" kern="1200">
        <a:solidFill>
          <a:schemeClr val="tx1"/>
        </a:solidFill>
        <a:latin typeface="+mn-lt"/>
        <a:ea typeface="+mn-ea"/>
        <a:cs typeface="+mn-cs"/>
      </a:defRPr>
    </a:lvl6pPr>
    <a:lvl7pPr marL="3522454" algn="l" defTabSz="1174152" rtl="0" eaLnBrk="1" latinLnBrk="0" hangingPunct="1">
      <a:defRPr sz="1500" kern="1200">
        <a:solidFill>
          <a:schemeClr val="tx1"/>
        </a:solidFill>
        <a:latin typeface="+mn-lt"/>
        <a:ea typeface="+mn-ea"/>
        <a:cs typeface="+mn-cs"/>
      </a:defRPr>
    </a:lvl7pPr>
    <a:lvl8pPr marL="4109529" algn="l" defTabSz="1174152" rtl="0" eaLnBrk="1" latinLnBrk="0" hangingPunct="1">
      <a:defRPr sz="1500" kern="1200">
        <a:solidFill>
          <a:schemeClr val="tx1"/>
        </a:solidFill>
        <a:latin typeface="+mn-lt"/>
        <a:ea typeface="+mn-ea"/>
        <a:cs typeface="+mn-cs"/>
      </a:defRPr>
    </a:lvl8pPr>
    <a:lvl9pPr marL="4696604" algn="l" defTabSz="1174152"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500" kern="1200" dirty="0" smtClean="0">
                <a:solidFill>
                  <a:schemeClr val="tx1"/>
                </a:solidFill>
                <a:effectLst/>
                <a:latin typeface="+mn-lt"/>
                <a:ea typeface="+mn-ea"/>
                <a:cs typeface="+mn-cs"/>
              </a:rPr>
              <a:t>Типы-значения в </a:t>
            </a:r>
            <a:r>
              <a:rPr lang="ru-RU" sz="1500" kern="1200" dirty="0" err="1" smtClean="0">
                <a:solidFill>
                  <a:schemeClr val="tx1"/>
                </a:solidFill>
                <a:effectLst/>
                <a:latin typeface="+mn-lt"/>
                <a:ea typeface="+mn-ea"/>
                <a:cs typeface="+mn-cs"/>
              </a:rPr>
              <a:t>C</a:t>
            </a:r>
            <a:r>
              <a:rPr lang="ru-RU" sz="1500" kern="1200" dirty="0" smtClean="0">
                <a:solidFill>
                  <a:schemeClr val="tx1"/>
                </a:solidFill>
                <a:effectLst/>
                <a:latin typeface="+mn-lt"/>
                <a:ea typeface="+mn-ea"/>
                <a:cs typeface="+mn-cs"/>
              </a:rPr>
              <a:t># подразделяются на </a:t>
            </a:r>
            <a:r>
              <a:rPr lang="ru-RU" sz="1500" i="1" kern="1200" dirty="0" smtClean="0">
                <a:solidFill>
                  <a:schemeClr val="tx1"/>
                </a:solidFill>
                <a:effectLst/>
                <a:latin typeface="+mn-lt"/>
                <a:ea typeface="+mn-ea"/>
                <a:cs typeface="+mn-cs"/>
              </a:rPr>
              <a:t>простые</a:t>
            </a:r>
            <a:r>
              <a:rPr lang="ru-RU" sz="1500" kern="1200" dirty="0" smtClean="0">
                <a:solidFill>
                  <a:schemeClr val="tx1"/>
                </a:solidFill>
                <a:effectLst/>
                <a:latin typeface="+mn-lt"/>
                <a:ea typeface="+mn-ea"/>
                <a:cs typeface="+mn-cs"/>
              </a:rPr>
              <a:t>, </a:t>
            </a:r>
            <a:r>
              <a:rPr lang="ru-RU" sz="1500" i="1" kern="1200" dirty="0" smtClean="0">
                <a:solidFill>
                  <a:schemeClr val="tx1"/>
                </a:solidFill>
                <a:effectLst/>
                <a:latin typeface="+mn-lt"/>
                <a:ea typeface="+mn-ea"/>
                <a:cs typeface="+mn-cs"/>
              </a:rPr>
              <a:t>перечислимые</a:t>
            </a:r>
            <a:r>
              <a:rPr lang="ru-RU" sz="1500" kern="1200" dirty="0" smtClean="0">
                <a:solidFill>
                  <a:schemeClr val="tx1"/>
                </a:solidFill>
                <a:effectLst/>
                <a:latin typeface="+mn-lt"/>
                <a:ea typeface="+mn-ea"/>
                <a:cs typeface="+mn-cs"/>
              </a:rPr>
              <a:t>, </a:t>
            </a:r>
            <a:r>
              <a:rPr lang="ru-RU" sz="1500" i="1" kern="1200" dirty="0" smtClean="0">
                <a:solidFill>
                  <a:schemeClr val="tx1"/>
                </a:solidFill>
                <a:effectLst/>
                <a:latin typeface="+mn-lt"/>
                <a:ea typeface="+mn-ea"/>
                <a:cs typeface="+mn-cs"/>
              </a:rPr>
              <a:t>структурные </a:t>
            </a:r>
            <a:r>
              <a:rPr lang="ru-RU" sz="1500" kern="1200" dirty="0" smtClean="0">
                <a:solidFill>
                  <a:schemeClr val="tx1"/>
                </a:solidFill>
                <a:effectLst/>
                <a:latin typeface="+mn-lt"/>
                <a:ea typeface="+mn-ea"/>
                <a:cs typeface="+mn-cs"/>
              </a:rPr>
              <a:t>и </a:t>
            </a:r>
            <a:r>
              <a:rPr lang="ru-RU" sz="1500" i="1" kern="1200" dirty="0" smtClean="0">
                <a:solidFill>
                  <a:schemeClr val="tx1"/>
                </a:solidFill>
                <a:effectLst/>
                <a:latin typeface="+mn-lt"/>
                <a:ea typeface="+mn-ea"/>
                <a:cs typeface="+mn-cs"/>
              </a:rPr>
              <a:t>обнуляемые</a:t>
            </a:r>
            <a:r>
              <a:rPr lang="ru-RU" sz="1500" kern="1200" dirty="0" smtClean="0">
                <a:solidFill>
                  <a:schemeClr val="tx1"/>
                </a:solidFill>
                <a:effectLst/>
                <a:latin typeface="+mn-lt"/>
                <a:ea typeface="+mn-ea"/>
                <a:cs typeface="+mn-cs"/>
              </a:rPr>
              <a:t>. Ссылочные типы делятся на </a:t>
            </a:r>
            <a:r>
              <a:rPr lang="ru-RU" sz="1500" i="1" kern="1200" dirty="0" smtClean="0">
                <a:solidFill>
                  <a:schemeClr val="tx1"/>
                </a:solidFill>
                <a:effectLst/>
                <a:latin typeface="+mn-lt"/>
                <a:ea typeface="+mn-ea"/>
                <a:cs typeface="+mn-cs"/>
              </a:rPr>
              <a:t>классы</a:t>
            </a:r>
            <a:r>
              <a:rPr lang="ru-RU" sz="1500" kern="1200" dirty="0" smtClean="0">
                <a:solidFill>
                  <a:schemeClr val="tx1"/>
                </a:solidFill>
                <a:effectLst/>
                <a:latin typeface="+mn-lt"/>
                <a:ea typeface="+mn-ea"/>
                <a:cs typeface="+mn-cs"/>
              </a:rPr>
              <a:t>, </a:t>
            </a:r>
            <a:r>
              <a:rPr lang="ru-RU" sz="1500" i="1" kern="1200" dirty="0" err="1" smtClean="0">
                <a:solidFill>
                  <a:schemeClr val="tx1"/>
                </a:solidFill>
                <a:effectLst/>
                <a:latin typeface="+mn-lt"/>
                <a:ea typeface="+mn-ea"/>
                <a:cs typeface="+mn-cs"/>
              </a:rPr>
              <a:t>интерфейсы</a:t>
            </a:r>
            <a:r>
              <a:rPr lang="ru-RU" sz="1500" kern="1200" dirty="0" smtClean="0">
                <a:solidFill>
                  <a:schemeClr val="tx1"/>
                </a:solidFill>
                <a:effectLst/>
                <a:latin typeface="+mn-lt"/>
                <a:ea typeface="+mn-ea"/>
                <a:cs typeface="+mn-cs"/>
              </a:rPr>
              <a:t>, </a:t>
            </a:r>
            <a:r>
              <a:rPr lang="ru-RU" sz="1500" i="1" kern="1200" dirty="0" smtClean="0">
                <a:solidFill>
                  <a:schemeClr val="tx1"/>
                </a:solidFill>
                <a:effectLst/>
                <a:latin typeface="+mn-lt"/>
                <a:ea typeface="+mn-ea"/>
                <a:cs typeface="+mn-cs"/>
              </a:rPr>
              <a:t>массивы </a:t>
            </a:r>
            <a:r>
              <a:rPr lang="ru-RU" sz="1500" kern="1200" dirty="0" smtClean="0">
                <a:solidFill>
                  <a:schemeClr val="tx1"/>
                </a:solidFill>
                <a:effectLst/>
                <a:latin typeface="+mn-lt"/>
                <a:ea typeface="+mn-ea"/>
                <a:cs typeface="+mn-cs"/>
              </a:rPr>
              <a:t>и </a:t>
            </a:r>
            <a:r>
              <a:rPr lang="ru-RU" sz="1500" i="1" kern="1200" dirty="0" smtClean="0">
                <a:solidFill>
                  <a:schemeClr val="tx1"/>
                </a:solidFill>
                <a:effectLst/>
                <a:latin typeface="+mn-lt"/>
                <a:ea typeface="+mn-ea"/>
                <a:cs typeface="+mn-cs"/>
              </a:rPr>
              <a:t>деле- </a:t>
            </a:r>
            <a:r>
              <a:rPr lang="ru-RU" sz="1500" i="1" kern="1200" dirty="0" err="1" smtClean="0">
                <a:solidFill>
                  <a:schemeClr val="tx1"/>
                </a:solidFill>
                <a:effectLst/>
                <a:latin typeface="+mn-lt"/>
                <a:ea typeface="+mn-ea"/>
                <a:cs typeface="+mn-cs"/>
              </a:rPr>
              <a:t>гаты</a:t>
            </a:r>
            <a:r>
              <a:rPr lang="ru-RU" sz="1500" i="1" kern="1200" dirty="0" smtClean="0">
                <a:solidFill>
                  <a:schemeClr val="tx1"/>
                </a:solidFill>
                <a:effectLst/>
                <a:latin typeface="+mn-lt"/>
                <a:ea typeface="+mn-ea"/>
                <a:cs typeface="+mn-cs"/>
              </a:rPr>
              <a:t>. </a:t>
            </a:r>
            <a:r>
              <a:rPr lang="ru-RU" sz="1500" kern="1200" dirty="0" smtClean="0">
                <a:solidFill>
                  <a:schemeClr val="tx1"/>
                </a:solidFill>
                <a:effectLst/>
                <a:latin typeface="+mn-lt"/>
                <a:ea typeface="+mn-ea"/>
                <a:cs typeface="+mn-cs"/>
              </a:rPr>
              <a:t>Система типов </a:t>
            </a:r>
            <a:r>
              <a:rPr lang="ru-RU" sz="1500" kern="1200" dirty="0" err="1" smtClean="0">
                <a:solidFill>
                  <a:schemeClr val="tx1"/>
                </a:solidFill>
                <a:effectLst/>
                <a:latin typeface="+mn-lt"/>
                <a:ea typeface="+mn-ea"/>
                <a:cs typeface="+mn-cs"/>
              </a:rPr>
              <a:t>C</a:t>
            </a:r>
            <a:r>
              <a:rPr lang="ru-RU" sz="1500" kern="1200" dirty="0" smtClean="0">
                <a:solidFill>
                  <a:schemeClr val="tx1"/>
                </a:solidFill>
                <a:effectLst/>
                <a:latin typeface="+mn-lt"/>
                <a:ea typeface="+mn-ea"/>
                <a:cs typeface="+mn-cs"/>
              </a:rPr>
              <a:t># представлена в </a:t>
            </a:r>
            <a:r>
              <a:rPr lang="ru-RU" sz="1500" kern="1200" dirty="0" err="1" smtClean="0">
                <a:solidFill>
                  <a:schemeClr val="tx1"/>
                </a:solidFill>
                <a:effectLst/>
                <a:latin typeface="+mn-lt"/>
                <a:ea typeface="+mn-ea"/>
                <a:cs typeface="+mn-cs"/>
              </a:rPr>
              <a:t>следующеи</a:t>
            </a:r>
            <a:r>
              <a:rPr lang="ru-RU" sz="1500" kern="1200" dirty="0" smtClean="0">
                <a:solidFill>
                  <a:schemeClr val="tx1"/>
                </a:solidFill>
                <a:effectLst/>
                <a:latin typeface="+mn-lt"/>
                <a:ea typeface="+mn-ea"/>
                <a:cs typeface="+mn-cs"/>
              </a:rPr>
              <a:t>̆ таблице. </a:t>
            </a:r>
            <a:endParaRPr lang="ru-RU"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dirty="0"/>
          </a:p>
        </p:txBody>
      </p:sp>
    </p:spTree>
    <p:extLst>
      <p:ext uri="{BB962C8B-B14F-4D97-AF65-F5344CB8AC3E}">
        <p14:creationId xmlns:p14="http://schemas.microsoft.com/office/powerpoint/2010/main" val="142426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a:t>Тип</a:t>
            </a:r>
            <a:r>
              <a:rPr lang="ru-RU" baseline="0" dirty="0"/>
              <a:t> фундаментальная единица программирования .</a:t>
            </a:r>
            <a:r>
              <a:rPr lang="en-US" baseline="0" dirty="0"/>
              <a:t>NET</a:t>
            </a:r>
            <a:endParaRPr lang="en-US" dirty="0"/>
          </a:p>
          <a:p>
            <a:r>
              <a:rPr lang="ru-RU" dirty="0"/>
              <a:t>Класс – это способ описания сущности, определяющий состояние и поведение, зависящее от этого состояния, а также правила для взаимодействия с данной сущностью (контракт). </a:t>
            </a:r>
          </a:p>
          <a:p>
            <a:endParaRPr lang="ru-RU" dirty="0"/>
          </a:p>
          <a:p>
            <a:r>
              <a:rPr lang="ru-RU" dirty="0"/>
              <a:t>С точки зрения программирования класс можно рассматривать как набор данных (полей, атрибутов, членов класса) и функций для работы с ними (методов).</a:t>
            </a:r>
          </a:p>
          <a:p>
            <a:endParaRPr lang="ru-RU" dirty="0"/>
          </a:p>
          <a:p>
            <a:r>
              <a:rPr lang="ru-RU" dirty="0"/>
              <a:t>С точки зрения структуры программы, класс является сложным типом данных.</a:t>
            </a:r>
          </a:p>
          <a:p>
            <a:r>
              <a:rPr lang="ru-RU" dirty="0"/>
              <a:t>Объект (экземпляр) – это отдельный представитель класса, имеющий конкретное состояние и поведение, полностью определяемое классом.</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dirty="0"/>
          </a:p>
        </p:txBody>
      </p:sp>
    </p:spTree>
    <p:extLst>
      <p:ext uri="{BB962C8B-B14F-4D97-AF65-F5344CB8AC3E}">
        <p14:creationId xmlns:p14="http://schemas.microsoft.com/office/powerpoint/2010/main" val="247313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a:t>Класс – это способ описания сущности, определяющий состояние и поведение, зависящее от этого состояния, а также правила для взаимодействия с данной сущностью (контракт). </a:t>
            </a:r>
          </a:p>
          <a:p>
            <a:endParaRPr lang="ru-RU" dirty="0"/>
          </a:p>
          <a:p>
            <a:r>
              <a:rPr lang="ru-RU" dirty="0"/>
              <a:t>С точки зрения программирования класс можно рассматривать как набор данных (полей, атрибутов, членов класса) и функций для работы с ними (методов).</a:t>
            </a:r>
          </a:p>
          <a:p>
            <a:endParaRPr lang="ru-RU" dirty="0"/>
          </a:p>
          <a:p>
            <a:r>
              <a:rPr lang="ru-RU" dirty="0"/>
              <a:t>С точки зрения структуры программы, класс является сложным типом данных.</a:t>
            </a:r>
          </a:p>
          <a:p>
            <a:r>
              <a:rPr lang="ru-RU" dirty="0"/>
              <a:t>Объект (экземпляр) – это отдельный представитель класса, имеющий конкретное состояние и поведение, полностью определяемое классом.</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dirty="0"/>
          </a:p>
        </p:txBody>
      </p:sp>
    </p:spTree>
    <p:extLst>
      <p:ext uri="{BB962C8B-B14F-4D97-AF65-F5344CB8AC3E}">
        <p14:creationId xmlns:p14="http://schemas.microsoft.com/office/powerpoint/2010/main" val="78578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11</a:t>
            </a:fld>
            <a:endParaRPr lang="en-US" dirty="0"/>
          </a:p>
        </p:txBody>
      </p:sp>
    </p:spTree>
    <p:extLst>
      <p:ext uri="{BB962C8B-B14F-4D97-AF65-F5344CB8AC3E}">
        <p14:creationId xmlns:p14="http://schemas.microsoft.com/office/powerpoint/2010/main" val="50137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ru-RU" dirty="0"/>
              <a:t>При</a:t>
            </a:r>
            <a:r>
              <a:rPr lang="ru-RU" baseline="0" dirty="0"/>
              <a:t> отсутствии реализации метода  </a:t>
            </a:r>
            <a:r>
              <a:rPr lang="en-US" baseline="0" dirty="0" err="1"/>
              <a:t>DoWork</a:t>
            </a:r>
            <a:r>
              <a:rPr lang="en-US" baseline="0" dirty="0"/>
              <a:t> </a:t>
            </a:r>
            <a:r>
              <a:rPr lang="ru-RU" baseline="0" dirty="0"/>
              <a:t>его вызов игнорится.</a:t>
            </a:r>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dirty="0"/>
          </a:p>
        </p:txBody>
      </p:sp>
    </p:spTree>
    <p:extLst>
      <p:ext uri="{BB962C8B-B14F-4D97-AF65-F5344CB8AC3E}">
        <p14:creationId xmlns:p14="http://schemas.microsoft.com/office/powerpoint/2010/main" val="279408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dirty="0"/>
          </a:p>
        </p:txBody>
      </p:sp>
    </p:spTree>
    <p:extLst>
      <p:ext uri="{BB962C8B-B14F-4D97-AF65-F5344CB8AC3E}">
        <p14:creationId xmlns:p14="http://schemas.microsoft.com/office/powerpoint/2010/main" val="176132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dirty="0"/>
          </a:p>
        </p:txBody>
      </p:sp>
    </p:spTree>
    <p:extLst>
      <p:ext uri="{BB962C8B-B14F-4D97-AF65-F5344CB8AC3E}">
        <p14:creationId xmlns:p14="http://schemas.microsoft.com/office/powerpoint/2010/main" val="196945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296214" y="1889830"/>
            <a:ext cx="8500056" cy="993073"/>
          </a:xfrm>
          <a:prstGeom prst="rect">
            <a:avLst/>
          </a:prstGeom>
        </p:spPr>
        <p:txBody>
          <a:bodyPr lIns="68580" tIns="0" rIns="68580" bIns="34290">
            <a:noAutofit/>
          </a:bodyPr>
          <a:lstStyle>
            <a:lvl1pPr marL="0" indent="0">
              <a:lnSpc>
                <a:spcPct val="85000"/>
              </a:lnSpc>
              <a:spcBef>
                <a:spcPts val="0"/>
              </a:spcBef>
              <a:buNone/>
              <a:defRPr sz="4100" kern="0" cap="all" spc="-75" baseline="0">
                <a:solidFill>
                  <a:schemeClr val="bg1"/>
                </a:solidFill>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296214" y="3561899"/>
            <a:ext cx="3688382" cy="370101"/>
          </a:xfrm>
          <a:prstGeom prst="rect">
            <a:avLst/>
          </a:prstGeom>
          <a:noFill/>
          <a:ln>
            <a:noFill/>
          </a:ln>
        </p:spPr>
        <p:txBody>
          <a:bodyPr wrap="none" lIns="68580" tIns="27432" rIns="68580" bIns="34290">
            <a:spAutoFit/>
          </a:bodyPr>
          <a:lstStyle>
            <a:lvl1pPr marL="0" indent="0">
              <a:spcBef>
                <a:spcPts val="0"/>
              </a:spcBef>
              <a:buFontTx/>
              <a:buNone/>
              <a:defRPr sz="2000" cap="all" baseline="0">
                <a:solidFill>
                  <a:srgbClr val="FFFFFF"/>
                </a:solidFill>
                <a:latin typeface="Arial Black"/>
                <a:cs typeface="Arial Black"/>
              </a:defRPr>
            </a:lvl1pPr>
            <a:lvl2pPr marL="342892" indent="0">
              <a:buFontTx/>
              <a:buNone/>
              <a:defRPr/>
            </a:lvl2pPr>
            <a:lvl3pPr marL="685783" indent="0">
              <a:buFontTx/>
              <a:buNone/>
              <a:defRPr/>
            </a:lvl3pPr>
            <a:lvl4pPr marL="1028675" indent="0">
              <a:buFontTx/>
              <a:buNone/>
              <a:defRPr/>
            </a:lvl4pPr>
            <a:lvl5pPr marL="1371566"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296214" y="5459487"/>
            <a:ext cx="3820664" cy="373063"/>
          </a:xfrm>
          <a:prstGeom prst="rect">
            <a:avLst/>
          </a:prstGeom>
        </p:spPr>
        <p:txBody>
          <a:bodyPr lIns="68580" tIns="34290" rIns="68580" bIns="34290">
            <a:noAutofit/>
          </a:bodyPr>
          <a:lstStyle>
            <a:lvl1pPr marL="0" indent="0">
              <a:buNone/>
              <a:defRPr sz="2000" b="1" baseline="0">
                <a:solidFill>
                  <a:schemeClr val="bg1"/>
                </a:solidFill>
              </a:defRPr>
            </a:lvl1pPr>
          </a:lstStyle>
          <a:p>
            <a:pPr lvl="0"/>
            <a:r>
              <a:rPr lang="en-US" dirty="0" err="1"/>
              <a:t>Anzhelika</a:t>
            </a:r>
            <a:r>
              <a:rPr lang="en-US" dirty="0"/>
              <a:t> KRAVCHUK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3" y="496490"/>
            <a:ext cx="1725769" cy="728685"/>
          </a:xfrm>
          <a:prstGeom prst="rect">
            <a:avLst/>
          </a:prstGeom>
        </p:spPr>
      </p:pic>
    </p:spTree>
    <p:extLst>
      <p:ext uri="{BB962C8B-B14F-4D97-AF65-F5344CB8AC3E}">
        <p14:creationId xmlns:p14="http://schemas.microsoft.com/office/powerpoint/2010/main" val="212780027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dirty="0">
                <a:solidFill>
                  <a:schemeClr val="accent2">
                    <a:lumMod val="50000"/>
                  </a:schemeClr>
                </a:solidFill>
              </a:rPr>
              <a:t>Образец заголовка</a:t>
            </a:r>
          </a:p>
        </p:txBody>
      </p:sp>
    </p:spTree>
    <p:extLst>
      <p:ext uri="{BB962C8B-B14F-4D97-AF65-F5344CB8AC3E}">
        <p14:creationId xmlns:p14="http://schemas.microsoft.com/office/powerpoint/2010/main" val="127988841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14399"/>
            <a:ext cx="8726607" cy="5357611"/>
          </a:xfrm>
          <a:prstGeom prst="rect">
            <a:avLst/>
          </a:prstGeom>
        </p:spPr>
        <p:txBody>
          <a:bodyPr vert="horz" lIns="68580" tIns="34290" rIns="68580" bIns="34290" rtlCol="0">
            <a:normAutofit/>
          </a:bodyPr>
          <a:lstStyle>
            <a:lvl1pPr marL="0" indent="0" algn="just">
              <a:lnSpc>
                <a:spcPct val="120000"/>
              </a:lnSpc>
              <a:spcBef>
                <a:spcPts val="0"/>
              </a:spcBef>
              <a:buNone/>
              <a:defRPr sz="1800" baseline="0">
                <a:solidFill>
                  <a:schemeClr val="accent2">
                    <a:lumMod val="50000"/>
                  </a:schemeClr>
                </a:solidFill>
                <a:latin typeface="Calibri" panose="020F0502020204030204" pitchFamily="34" charset="0"/>
              </a:defRPr>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9"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186941680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65915"/>
            <a:ext cx="432098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tx1"/>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4673683" y="965915"/>
            <a:ext cx="427987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accent2">
                  <a:lumMod val="50000"/>
                </a:schemeClr>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buClr>
                <a:schemeClr val="accent2">
                  <a:lumMod val="50000"/>
                </a:schemeClr>
              </a:buClr>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12"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36515383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Объект с подписью">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86195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425001" y="3398262"/>
            <a:ext cx="8538693" cy="523220"/>
          </a:xfrm>
          <a:prstGeom prst="rect">
            <a:avLst/>
          </a:prstGeom>
        </p:spPr>
        <p:txBody>
          <a:bodyPr wrap="square">
            <a:spAutoFit/>
          </a:bodyPr>
          <a:lstStyle/>
          <a:p>
            <a:pPr algn="ctr" rtl="0"/>
            <a:r>
              <a:rPr lang="ru-RU" sz="2800" b="0" i="0" u="none" strike="noStrike" kern="1200" baseline="0" dirty="0">
                <a:solidFill>
                  <a:schemeClr val="bg1"/>
                </a:solidFill>
                <a:latin typeface="+mj-lt"/>
                <a:cs typeface="Narkisim" panose="020E0502050101010101" pitchFamily="34" charset="-79"/>
              </a:rPr>
              <a:t>Спасибо за внимание!</a:t>
            </a:r>
            <a:endParaRPr lang="en-US" sz="2800" b="0" i="0" u="none" strike="noStrike" kern="1200" baseline="0" dirty="0">
              <a:solidFill>
                <a:schemeClr val="bg1"/>
              </a:solidFill>
              <a:latin typeface="+mj-lt"/>
            </a:endParaRPr>
          </a:p>
        </p:txBody>
      </p:sp>
    </p:spTree>
    <p:extLst>
      <p:ext uri="{BB962C8B-B14F-4D97-AF65-F5344CB8AC3E}">
        <p14:creationId xmlns:p14="http://schemas.microsoft.com/office/powerpoint/2010/main" val="2127087558"/>
      </p:ext>
    </p:extLst>
  </p:cSld>
  <p:clrMapOvr>
    <a:masterClrMapping/>
  </p:clrMapOvr>
  <p:transition spd="med"/>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2" name="Прямоугольник 11"/>
          <p:cNvSpPr/>
          <p:nvPr/>
        </p:nvSpPr>
        <p:spPr>
          <a:xfrm>
            <a:off x="425001" y="3398262"/>
            <a:ext cx="8538693" cy="2862322"/>
          </a:xfrm>
          <a:prstGeom prst="rect">
            <a:avLst/>
          </a:prstGeom>
        </p:spPr>
        <p:txBody>
          <a:bodyPr wrap="square">
            <a:spAutoFit/>
          </a:bodyPr>
          <a:lstStyle/>
          <a:p>
            <a:pPr algn="ctr" rtl="0"/>
            <a:r>
              <a:rPr lang="ru-RU" sz="2000" b="0" i="0" u="none" strike="noStrike" kern="1200" baseline="0" dirty="0">
                <a:solidFill>
                  <a:schemeClr val="bg1"/>
                </a:solidFill>
                <a:latin typeface="+mj-lt"/>
                <a:cs typeface="Narkisim" panose="020E0502050101010101" pitchFamily="34" charset="-79"/>
              </a:rPr>
              <a:t>Надеюсь, что Вы найдете этот материал полезным.</a:t>
            </a:r>
          </a:p>
          <a:p>
            <a:pPr algn="ctr" rtl="0"/>
            <a:endParaRPr lang="ru-RU" sz="2000" b="0" i="0" u="none" strike="noStrike" kern="1200" baseline="0" dirty="0">
              <a:solidFill>
                <a:schemeClr val="bg1"/>
              </a:solidFill>
              <a:latin typeface="+mj-lt"/>
              <a:cs typeface="Narkisim" panose="020E0502050101010101" pitchFamily="34" charset="-79"/>
            </a:endParaRPr>
          </a:p>
          <a:p>
            <a:pPr algn="ctr" rtl="0"/>
            <a:r>
              <a:rPr lang="ru-RU" sz="2000" b="0" i="0" u="none" strike="noStrike" kern="1200" baseline="0" dirty="0">
                <a:solidFill>
                  <a:schemeClr val="bg1"/>
                </a:solidFill>
                <a:latin typeface="+mj-lt"/>
                <a:cs typeface="Narkisim" panose="020E0502050101010101" pitchFamily="34" charset="-79"/>
              </a:rPr>
              <a:t>Если Вы нашли ошибки или неточности в этом</a:t>
            </a:r>
            <a:r>
              <a:rPr lang="en-US" sz="2000" b="0" i="0" u="none" strike="noStrike" kern="1200" baseline="0" dirty="0">
                <a:solidFill>
                  <a:schemeClr val="bg1"/>
                </a:solidFill>
                <a:latin typeface="+mj-lt"/>
                <a:cs typeface="Narkisim" panose="020E0502050101010101" pitchFamily="34" charset="-79"/>
              </a:rPr>
              <a:t> </a:t>
            </a:r>
            <a:r>
              <a:rPr lang="ru-RU" sz="2000" b="0" i="0" u="none" strike="noStrike" kern="1200" baseline="0" dirty="0">
                <a:solidFill>
                  <a:schemeClr val="bg1"/>
                </a:solidFill>
                <a:latin typeface="+mj-lt"/>
                <a:cs typeface="Narkisim" panose="020E0502050101010101" pitchFamily="34" charset="-79"/>
              </a:rPr>
              <a:t>материале или знаете, как его улучшить, пожалуйста, сообщите по</a:t>
            </a:r>
            <a:r>
              <a:rPr lang="en-US" sz="2000" b="0" i="0" u="none" strike="noStrike" kern="1200" baseline="0" dirty="0">
                <a:solidFill>
                  <a:schemeClr val="bg1"/>
                </a:solidFill>
                <a:latin typeface="+mj-lt"/>
                <a:cs typeface="Narkisim" panose="020E0502050101010101" pitchFamily="34" charset="-79"/>
              </a:rPr>
              <a:t/>
            </a:r>
            <a:br>
              <a:rPr lang="en-US" sz="2000" b="0" i="0" u="none" strike="noStrike" kern="1200" baseline="0" dirty="0">
                <a:solidFill>
                  <a:schemeClr val="bg1"/>
                </a:solidFill>
                <a:latin typeface="+mj-lt"/>
                <a:cs typeface="Narkisim" panose="020E0502050101010101" pitchFamily="34" charset="-79"/>
              </a:rPr>
            </a:br>
            <a:r>
              <a:rPr lang="ru-RU" sz="2000" b="0" i="0" u="none" strike="noStrike" kern="1200" baseline="0" dirty="0">
                <a:solidFill>
                  <a:schemeClr val="bg1"/>
                </a:solidFill>
                <a:latin typeface="+mj-lt"/>
                <a:cs typeface="Narkisim" panose="020E0502050101010101" pitchFamily="34" charset="-79"/>
              </a:rPr>
              <a:t>электронному адресу</a:t>
            </a:r>
            <a:r>
              <a:rPr lang="en-US" sz="2000" b="0" i="0" u="none" strike="noStrike" kern="1200" baseline="0" dirty="0">
                <a:solidFill>
                  <a:schemeClr val="bg1"/>
                </a:solidFill>
                <a:latin typeface="+mj-lt"/>
                <a:cs typeface="Narkisim" panose="020E0502050101010101" pitchFamily="34" charset="-79"/>
              </a:rPr>
              <a:t>:</a:t>
            </a:r>
            <a:r>
              <a:rPr lang="en-US" sz="2000" b="0" i="0" u="none" strike="noStrike" kern="1200" baseline="0" dirty="0">
                <a:solidFill>
                  <a:schemeClr val="bg1"/>
                </a:solidFill>
                <a:latin typeface="+mj-lt"/>
              </a:rPr>
              <a:t> </a:t>
            </a:r>
            <a:r>
              <a:rPr lang="en-US" sz="2000" b="0" i="0" u="sng" strike="noStrike" kern="1200" baseline="0" dirty="0">
                <a:solidFill>
                  <a:schemeClr val="bg1"/>
                </a:solidFill>
                <a:latin typeface="+mj-lt"/>
              </a:rPr>
              <a:t>anzhelika_kravchuk@epam.com</a:t>
            </a:r>
            <a:r>
              <a:rPr lang="en-US" sz="2000" b="0" i="0" u="none" strike="noStrike" kern="1200" baseline="0" dirty="0">
                <a:solidFill>
                  <a:schemeClr val="bg1"/>
                </a:solidFill>
                <a:latin typeface="+mj-lt"/>
              </a:rPr>
              <a:t> </a:t>
            </a:r>
          </a:p>
          <a:p>
            <a:pPr algn="ctr" rtl="0"/>
            <a:r>
              <a:rPr lang="ru-RU" sz="2000" b="0" i="0" u="none" strike="noStrike" kern="1200" baseline="0" dirty="0">
                <a:solidFill>
                  <a:schemeClr val="bg1"/>
                </a:solidFill>
                <a:latin typeface="+mj-lt"/>
              </a:rPr>
              <a:t>с пометкой </a:t>
            </a:r>
            <a:r>
              <a:rPr lang="en-US" sz="2000" b="0" i="0" u="none" strike="noStrike" kern="1200" baseline="0" dirty="0">
                <a:solidFill>
                  <a:schemeClr val="bg1"/>
                </a:solidFill>
                <a:latin typeface="+mj-lt"/>
              </a:rPr>
              <a:t>[ASP.MVC Training Course Feedback]</a:t>
            </a:r>
          </a:p>
          <a:p>
            <a:pPr algn="ctr" rtl="0"/>
            <a:endParaRPr lang="en-US" sz="2000" b="0" i="0" u="none" strike="noStrike" kern="1200" baseline="0" dirty="0">
              <a:solidFill>
                <a:schemeClr val="bg1"/>
              </a:solidFill>
              <a:latin typeface="+mj-lt"/>
            </a:endParaRPr>
          </a:p>
          <a:p>
            <a:pPr algn="ctr" rtl="0"/>
            <a:r>
              <a:rPr lang="ru-RU" sz="2000" b="0" i="0" u="none" strike="noStrike" kern="1200" baseline="0" dirty="0">
                <a:solidFill>
                  <a:schemeClr val="bg1"/>
                </a:solidFill>
                <a:latin typeface="+mj-lt"/>
              </a:rPr>
              <a:t>Спасибо</a:t>
            </a:r>
            <a:r>
              <a:rPr lang="en-US" sz="2000" b="0" i="0" u="none" strike="noStrike" kern="1200" baseline="0" dirty="0">
                <a:solidFill>
                  <a:schemeClr val="bg1"/>
                </a:solidFill>
                <a:latin typeface="+mj-lt"/>
              </a:rPr>
              <a:t>.</a:t>
            </a:r>
          </a:p>
        </p:txBody>
      </p:sp>
    </p:spTree>
    <p:extLst>
      <p:ext uri="{BB962C8B-B14F-4D97-AF65-F5344CB8AC3E}">
        <p14:creationId xmlns:p14="http://schemas.microsoft.com/office/powerpoint/2010/main" val="1840299198"/>
      </p:ext>
    </p:extLst>
  </p:cSld>
  <p:clrMapOvr>
    <a:masterClrMapping/>
  </p:clrMapOvr>
  <p:transition spd="med"/>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endParaRPr lang="ru-RU" dirty="0">
              <a:solidFill>
                <a:schemeClr val="accent2">
                  <a:lumMod val="50000"/>
                </a:schemeClr>
              </a:solidFill>
            </a:endParaRPr>
          </a:p>
        </p:txBody>
      </p:sp>
    </p:spTree>
    <p:extLst>
      <p:ext uri="{BB962C8B-B14F-4D97-AF65-F5344CB8AC3E}">
        <p14:creationId xmlns:p14="http://schemas.microsoft.com/office/powerpoint/2010/main" val="1976914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10"/>
            <a:ext cx="9155206" cy="39763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pic>
        <p:nvPicPr>
          <p:cNvPr id="5" name="Picture 5" descr="logo_footer.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37606" y="6552459"/>
            <a:ext cx="635852" cy="301589"/>
          </a:xfrm>
          <a:prstGeom prst="rect">
            <a:avLst/>
          </a:prstGeom>
        </p:spPr>
      </p:pic>
      <p:sp>
        <p:nvSpPr>
          <p:cNvPr id="7" name="TextBox 6"/>
          <p:cNvSpPr txBox="1"/>
          <p:nvPr/>
        </p:nvSpPr>
        <p:spPr>
          <a:xfrm>
            <a:off x="7524573" y="6572481"/>
            <a:ext cx="1493520" cy="253916"/>
          </a:xfrm>
          <a:prstGeom prst="rect">
            <a:avLst/>
          </a:prstGeom>
          <a:noFill/>
        </p:spPr>
        <p:txBody>
          <a:bodyPr wrap="square" lIns="68580" tIns="34290" rIns="68580" bIns="34290" rtlCol="0">
            <a:spAutoFit/>
          </a:bodyPr>
          <a:lstStyle/>
          <a:p>
            <a:pPr algn="r"/>
            <a:fld id="{C2C0EDAD-27A0-9447-9004-E733B36B95C3}" type="slidenum">
              <a:rPr lang="en-US" sz="1200" b="1" i="0" smtClean="0">
                <a:solidFill>
                  <a:srgbClr val="CCCCCC"/>
                </a:solidFill>
                <a:latin typeface="Calibri" panose="020F0502020204030204" pitchFamily="34" charset="0"/>
                <a:cs typeface="Trebuchet MS"/>
              </a:rPr>
              <a:pPr algn="r"/>
              <a:t>‹#›</a:t>
            </a:fld>
            <a:endParaRPr lang="en-US" sz="1200" b="1" i="0" dirty="0">
              <a:solidFill>
                <a:srgbClr val="CCCCCC"/>
              </a:solidFill>
              <a:latin typeface="Calibri" panose="020F0502020204030204" pitchFamily="34" charset="0"/>
              <a:cs typeface="Trebuchet MS"/>
            </a:endParaRPr>
          </a:p>
        </p:txBody>
      </p:sp>
    </p:spTree>
    <p:extLst>
      <p:ext uri="{BB962C8B-B14F-4D97-AF65-F5344CB8AC3E}">
        <p14:creationId xmlns:p14="http://schemas.microsoft.com/office/powerpoint/2010/main" val="4029247154"/>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90" r:id="rId4"/>
    <p:sldLayoutId id="2147483692" r:id="rId5"/>
    <p:sldLayoutId id="2147483693" r:id="rId6"/>
    <p:sldLayoutId id="2147483694" r:id="rId7"/>
    <p:sldLayoutId id="2147483695" r:id="rId8"/>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152400" y="2667000"/>
            <a:ext cx="9144000" cy="993073"/>
          </a:xfrm>
        </p:spPr>
        <p:txBody>
          <a:bodyPr/>
          <a:lstStyle/>
          <a:p>
            <a:pPr algn="ctr"/>
            <a:r>
              <a:rPr lang="en-US" sz="4400" dirty="0" smtClean="0"/>
              <a:t>Creating types in</a:t>
            </a:r>
            <a:r>
              <a:rPr lang="ru-RU" sz="4400" dirty="0" smtClean="0"/>
              <a:t> </a:t>
            </a:r>
            <a:r>
              <a:rPr lang="en-US" sz="4400" dirty="0" smtClean="0"/>
              <a:t>C#</a:t>
            </a:r>
            <a:endParaRPr lang="en-US" dirty="0"/>
          </a:p>
        </p:txBody>
      </p:sp>
      <p:sp>
        <p:nvSpPr>
          <p:cNvPr id="3" name="Текст 2"/>
          <p:cNvSpPr>
            <a:spLocks noGrp="1"/>
          </p:cNvSpPr>
          <p:nvPr>
            <p:ph type="body" sz="quarter" idx="11"/>
          </p:nvPr>
        </p:nvSpPr>
        <p:spPr>
          <a:xfrm>
            <a:off x="296214" y="4659099"/>
            <a:ext cx="3256341" cy="370101"/>
          </a:xfrm>
        </p:spPr>
        <p:txBody>
          <a:bodyPr/>
          <a:lstStyle/>
          <a:p>
            <a:r>
              <a:rPr lang="en-US" dirty="0"/>
              <a:t>.NET &amp; JS </a:t>
            </a:r>
            <a:r>
              <a:rPr lang="en-US" dirty="0" smtClean="0"/>
              <a:t>Lab MINSK</a:t>
            </a:r>
            <a:endParaRPr lang="en-US" dirty="0"/>
          </a:p>
        </p:txBody>
      </p:sp>
      <p:sp>
        <p:nvSpPr>
          <p:cNvPr id="4" name="Текст 3"/>
          <p:cNvSpPr>
            <a:spLocks noGrp="1"/>
          </p:cNvSpPr>
          <p:nvPr>
            <p:ph type="body" sz="quarter" idx="17"/>
          </p:nvPr>
        </p:nvSpPr>
        <p:spPr>
          <a:xfrm>
            <a:off x="296214" y="5181600"/>
            <a:ext cx="3820664" cy="373063"/>
          </a:xfrm>
        </p:spPr>
        <p:txBody>
          <a:bodyPr/>
          <a:lstStyle/>
          <a:p>
            <a:endParaRPr lang="en-US"/>
          </a:p>
        </p:txBody>
      </p:sp>
    </p:spTree>
    <p:extLst>
      <p:ext uri="{BB962C8B-B14F-4D97-AF65-F5344CB8AC3E}">
        <p14:creationId xmlns:p14="http://schemas.microsoft.com/office/powerpoint/2010/main" val="559057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t>
            </a:r>
            <a:r>
              <a:rPr lang="en-US" dirty="0" smtClean="0"/>
              <a:t>Creating</a:t>
            </a:r>
            <a:endParaRPr lang="ru-RU" dirty="0"/>
          </a:p>
        </p:txBody>
      </p:sp>
      <p:grpSp>
        <p:nvGrpSpPr>
          <p:cNvPr id="4" name="Group 3"/>
          <p:cNvGrpSpPr/>
          <p:nvPr/>
        </p:nvGrpSpPr>
        <p:grpSpPr>
          <a:xfrm>
            <a:off x="152401" y="558947"/>
            <a:ext cx="8645236" cy="5899666"/>
            <a:chOff x="167641" y="1211514"/>
            <a:chExt cx="9509759" cy="5899666"/>
          </a:xfrm>
        </p:grpSpPr>
        <p:sp>
          <p:nvSpPr>
            <p:cNvPr id="5" name="Flowchart: Document 3"/>
            <p:cNvSpPr/>
            <p:nvPr/>
          </p:nvSpPr>
          <p:spPr bwMode="auto">
            <a:xfrm>
              <a:off x="167641" y="1211514"/>
              <a:ext cx="9509759" cy="5899666"/>
            </a:xfrm>
            <a:prstGeom prst="flowChartDocumen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700" dirty="0">
                <a:solidFill>
                  <a:schemeClr val="accent2">
                    <a:lumMod val="50000"/>
                  </a:schemeClr>
                </a:solidFill>
                <a:latin typeface="Consolas" charset="0"/>
                <a:ea typeface="Consolas" charset="0"/>
                <a:cs typeface="Consolas" charset="0"/>
              </a:endParaRPr>
            </a:p>
            <a:p>
              <a:endParaRPr lang="en-US" sz="1700" dirty="0">
                <a:solidFill>
                  <a:schemeClr val="accent2">
                    <a:lumMod val="50000"/>
                  </a:schemeClr>
                </a:solidFill>
                <a:latin typeface="Consolas" charset="0"/>
                <a:ea typeface="Consolas" charset="0"/>
                <a:cs typeface="Consolas" charset="0"/>
              </a:endParaRPr>
            </a:p>
            <a:p>
              <a:endParaRPr lang="en-US" sz="1700" dirty="0">
                <a:solidFill>
                  <a:schemeClr val="accent2">
                    <a:lumMod val="50000"/>
                  </a:schemeClr>
                </a:solidFill>
                <a:latin typeface="Consolas" charset="0"/>
                <a:ea typeface="Consolas" charset="0"/>
                <a:cs typeface="Consolas" charset="0"/>
              </a:endParaRPr>
            </a:p>
            <a:p>
              <a:r>
                <a:rPr lang="en-US" sz="1700" dirty="0">
                  <a:solidFill>
                    <a:schemeClr val="accent2">
                      <a:lumMod val="50000"/>
                    </a:schemeClr>
                  </a:solidFill>
                  <a:latin typeface="Consolas" charset="0"/>
                  <a:ea typeface="Consolas" charset="0"/>
                  <a:cs typeface="Consolas" charset="0"/>
                </a:rPr>
                <a:t>public class Employee</a:t>
              </a:r>
            </a:p>
            <a:p>
              <a:r>
                <a:rPr lang="en-US" sz="1700" dirty="0">
                  <a:solidFill>
                    <a:schemeClr val="accent2">
                      <a:lumMod val="50000"/>
                    </a:schemeClr>
                  </a:solidFill>
                  <a:latin typeface="Consolas" charset="0"/>
                  <a:ea typeface="Consolas" charset="0"/>
                  <a:cs typeface="Consolas" charset="0"/>
                </a:rPr>
                <a:t>{</a:t>
              </a:r>
            </a:p>
            <a:p>
              <a:r>
                <a:rPr lang="en-US" sz="1700" dirty="0">
                  <a:solidFill>
                    <a:schemeClr val="accent2">
                      <a:lumMod val="50000"/>
                    </a:schemeClr>
                  </a:solidFill>
                  <a:latin typeface="Consolas" charset="0"/>
                  <a:ea typeface="Consolas" charset="0"/>
                  <a:cs typeface="Consolas" charset="0"/>
                </a:rPr>
                <a:t>    private </a:t>
              </a:r>
              <a:r>
                <a:rPr lang="en-US" sz="1700" dirty="0" err="1">
                  <a:solidFill>
                    <a:schemeClr val="accent2">
                      <a:lumMod val="50000"/>
                    </a:schemeClr>
                  </a:solidFill>
                  <a:latin typeface="Consolas" charset="0"/>
                  <a:ea typeface="Consolas" charset="0"/>
                  <a:cs typeface="Consolas" charset="0"/>
                </a:rPr>
                <a:t>int</a:t>
              </a:r>
              <a:r>
                <a:rPr lang="en-US" sz="1700" dirty="0">
                  <a:solidFill>
                    <a:schemeClr val="accent2">
                      <a:lumMod val="50000"/>
                    </a:schemeClr>
                  </a:solidFill>
                  <a:latin typeface="Consolas" charset="0"/>
                  <a:ea typeface="Consolas" charset="0"/>
                  <a:cs typeface="Consolas" charset="0"/>
                </a:rPr>
                <a:t> id;</a:t>
              </a:r>
            </a:p>
            <a:p>
              <a:r>
                <a:rPr lang="en-US" sz="1700" dirty="0">
                  <a:solidFill>
                    <a:schemeClr val="accent2">
                      <a:lumMod val="50000"/>
                    </a:schemeClr>
                  </a:solidFill>
                  <a:latin typeface="Consolas" charset="0"/>
                  <a:ea typeface="Consolas" charset="0"/>
                  <a:cs typeface="Consolas" charset="0"/>
                </a:rPr>
                <a:t>    private string name;</a:t>
              </a:r>
            </a:p>
            <a:p>
              <a:r>
                <a:rPr lang="en-US" sz="1700" dirty="0">
                  <a:solidFill>
                    <a:schemeClr val="accent2">
                      <a:lumMod val="50000"/>
                    </a:schemeClr>
                  </a:solidFill>
                  <a:latin typeface="Consolas" charset="0"/>
                  <a:ea typeface="Consolas" charset="0"/>
                  <a:cs typeface="Consolas" charset="0"/>
                </a:rPr>
                <a:t>    private static </a:t>
              </a:r>
              <a:r>
                <a:rPr lang="en-US" sz="1700" dirty="0" err="1">
                  <a:solidFill>
                    <a:schemeClr val="accent2">
                      <a:lumMod val="50000"/>
                    </a:schemeClr>
                  </a:solidFill>
                  <a:latin typeface="Consolas" charset="0"/>
                  <a:ea typeface="Consolas" charset="0"/>
                  <a:cs typeface="Consolas" charset="0"/>
                </a:rPr>
                <a:t>CompanyPolicy</a:t>
              </a:r>
              <a:r>
                <a:rPr lang="en-US" sz="1700" dirty="0">
                  <a:solidFill>
                    <a:schemeClr val="accent2">
                      <a:lumMod val="50000"/>
                    </a:schemeClr>
                  </a:solidFill>
                  <a:latin typeface="Consolas" charset="0"/>
                  <a:ea typeface="Consolas" charset="0"/>
                  <a:cs typeface="Consolas" charset="0"/>
                </a:rPr>
                <a:t> policy;</a:t>
              </a:r>
            </a:p>
            <a:p>
              <a:endParaRPr lang="en-US" sz="1700" dirty="0">
                <a:solidFill>
                  <a:schemeClr val="accent2">
                    <a:lumMod val="50000"/>
                  </a:schemeClr>
                </a:solidFill>
                <a:latin typeface="Consolas" charset="0"/>
                <a:ea typeface="Consolas" charset="0"/>
                <a:cs typeface="Consolas" charset="0"/>
              </a:endParaRPr>
            </a:p>
            <a:p>
              <a:r>
                <a:rPr lang="en-US" sz="1700" dirty="0">
                  <a:solidFill>
                    <a:schemeClr val="accent2">
                      <a:lumMod val="50000"/>
                    </a:schemeClr>
                  </a:solidFill>
                  <a:latin typeface="Consolas" charset="0"/>
                  <a:ea typeface="Consolas" charset="0"/>
                  <a:cs typeface="Consolas" charset="0"/>
                </a:rPr>
                <a:t>    public virtual void Work()</a:t>
              </a:r>
            </a:p>
            <a:p>
              <a:r>
                <a:rPr lang="en-US" sz="1700" dirty="0">
                  <a:solidFill>
                    <a:schemeClr val="accent2">
                      <a:lumMod val="50000"/>
                    </a:schemeClr>
                  </a:solidFill>
                  <a:latin typeface="Consolas" charset="0"/>
                  <a:ea typeface="Consolas" charset="0"/>
                  <a:cs typeface="Consolas" charset="0"/>
                </a:rPr>
                <a:t>    {</a:t>
              </a:r>
            </a:p>
            <a:p>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Console.WriteLine</a:t>
              </a:r>
              <a:r>
                <a:rPr lang="it-IT" sz="1700" dirty="0">
                  <a:solidFill>
                    <a:schemeClr val="accent2">
                      <a:lumMod val="50000"/>
                    </a:schemeClr>
                  </a:solidFill>
                  <a:latin typeface="Consolas" charset="0"/>
                  <a:ea typeface="Consolas" charset="0"/>
                  <a:cs typeface="Consolas" charset="0"/>
                </a:rPr>
                <a:t>("</a:t>
              </a:r>
              <a:r>
                <a:rPr lang="it-IT" sz="1700" dirty="0" err="1">
                  <a:solidFill>
                    <a:schemeClr val="accent2">
                      <a:lumMod val="50000"/>
                    </a:schemeClr>
                  </a:solidFill>
                  <a:latin typeface="Consolas" charset="0"/>
                  <a:ea typeface="Consolas" charset="0"/>
                  <a:cs typeface="Consolas" charset="0"/>
                </a:rPr>
                <a:t>Zzzz</a:t>
              </a:r>
              <a:r>
                <a:rPr lang="it-IT" sz="1700" dirty="0">
                  <a:solidFill>
                    <a:schemeClr val="accent2">
                      <a:lumMod val="50000"/>
                    </a:schemeClr>
                  </a:solidFill>
                  <a:latin typeface="Consolas" charset="0"/>
                  <a:ea typeface="Consolas" charset="0"/>
                  <a:cs typeface="Consolas" charset="0"/>
                </a:rPr>
                <a:t>...");</a:t>
              </a:r>
            </a:p>
            <a:p>
              <a:r>
                <a:rPr lang="it-IT" sz="1700" dirty="0">
                  <a:solidFill>
                    <a:schemeClr val="accent2">
                      <a:lumMod val="50000"/>
                    </a:schemeClr>
                  </a:solidFill>
                  <a:latin typeface="Consolas" charset="0"/>
                  <a:ea typeface="Consolas" charset="0"/>
                  <a:cs typeface="Consolas" charset="0"/>
                </a:rPr>
                <a:t>    }</a:t>
              </a:r>
            </a:p>
            <a:p>
              <a:endParaRPr lang="it-IT" sz="1700" dirty="0">
                <a:solidFill>
                  <a:schemeClr val="accent2">
                    <a:lumMod val="50000"/>
                  </a:schemeClr>
                </a:solidFill>
                <a:latin typeface="Consolas" charset="0"/>
                <a:ea typeface="Consolas" charset="0"/>
                <a:cs typeface="Consolas" charset="0"/>
              </a:endParaRPr>
            </a:p>
            <a:p>
              <a:r>
                <a:rPr lang="it-IT" sz="1700" dirty="0">
                  <a:solidFill>
                    <a:schemeClr val="accent2">
                      <a:lumMod val="50000"/>
                    </a:schemeClr>
                  </a:solidFill>
                  <a:latin typeface="Consolas" charset="0"/>
                  <a:ea typeface="Consolas" charset="0"/>
                  <a:cs typeface="Consolas" charset="0"/>
                </a:rPr>
                <a:t>    public </a:t>
              </a:r>
              <a:r>
                <a:rPr lang="it-IT" sz="1700" dirty="0" err="1">
                  <a:solidFill>
                    <a:schemeClr val="accent2">
                      <a:lumMod val="50000"/>
                    </a:schemeClr>
                  </a:solidFill>
                  <a:latin typeface="Consolas" charset="0"/>
                  <a:ea typeface="Consolas" charset="0"/>
                  <a:cs typeface="Consolas" charset="0"/>
                </a:rPr>
                <a:t>void</a:t>
              </a:r>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TakeVacation</a:t>
              </a:r>
              <a:r>
                <a:rPr lang="it-IT" sz="1700" dirty="0">
                  <a:solidFill>
                    <a:schemeClr val="accent2">
                      <a:lumMod val="50000"/>
                    </a:schemeClr>
                  </a:solidFill>
                  <a:latin typeface="Consolas" charset="0"/>
                  <a:ea typeface="Consolas" charset="0"/>
                  <a:cs typeface="Consolas" charset="0"/>
                </a:rPr>
                <a:t>(</a:t>
              </a:r>
              <a:r>
                <a:rPr lang="it-IT" sz="1700" dirty="0" err="1">
                  <a:solidFill>
                    <a:schemeClr val="accent2">
                      <a:lumMod val="50000"/>
                    </a:schemeClr>
                  </a:solidFill>
                  <a:latin typeface="Consolas" charset="0"/>
                  <a:ea typeface="Consolas" charset="0"/>
                  <a:cs typeface="Consolas" charset="0"/>
                </a:rPr>
                <a:t>int</a:t>
              </a:r>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days</a:t>
              </a:r>
              <a:r>
                <a:rPr lang="it-IT" sz="1700" dirty="0">
                  <a:solidFill>
                    <a:schemeClr val="accent2">
                      <a:lumMod val="50000"/>
                    </a:schemeClr>
                  </a:solidFill>
                  <a:latin typeface="Consolas" charset="0"/>
                  <a:ea typeface="Consolas" charset="0"/>
                  <a:cs typeface="Consolas" charset="0"/>
                </a:rPr>
                <a:t>)</a:t>
              </a:r>
            </a:p>
            <a:p>
              <a:r>
                <a:rPr lang="ru-RU" sz="1700" dirty="0">
                  <a:solidFill>
                    <a:schemeClr val="accent2">
                      <a:lumMod val="50000"/>
                    </a:schemeClr>
                  </a:solidFill>
                  <a:latin typeface="Consolas" charset="0"/>
                  <a:ea typeface="Consolas" charset="0"/>
                  <a:cs typeface="Consolas" charset="0"/>
                </a:rPr>
                <a:t> </a:t>
              </a:r>
              <a:r>
                <a:rPr lang="it-IT" sz="1700" dirty="0">
                  <a:solidFill>
                    <a:schemeClr val="accent2">
                      <a:lumMod val="50000"/>
                    </a:schemeClr>
                  </a:solidFill>
                  <a:latin typeface="Consolas" charset="0"/>
                  <a:ea typeface="Consolas" charset="0"/>
                  <a:cs typeface="Consolas" charset="0"/>
                </a:rPr>
                <a:t>   {</a:t>
              </a:r>
            </a:p>
            <a:p>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Console.WriteLine</a:t>
              </a:r>
              <a:r>
                <a:rPr lang="it-IT" sz="1700" dirty="0">
                  <a:solidFill>
                    <a:schemeClr val="accent2">
                      <a:lumMod val="50000"/>
                    </a:schemeClr>
                  </a:solidFill>
                  <a:latin typeface="Consolas" charset="0"/>
                  <a:ea typeface="Consolas" charset="0"/>
                  <a:cs typeface="Consolas" charset="0"/>
                </a:rPr>
                <a:t>("</a:t>
              </a:r>
              <a:r>
                <a:rPr lang="it-IT" sz="1700" dirty="0" err="1">
                  <a:solidFill>
                    <a:schemeClr val="accent2">
                      <a:lumMod val="50000"/>
                    </a:schemeClr>
                  </a:solidFill>
                  <a:latin typeface="Consolas" charset="0"/>
                  <a:ea typeface="Consolas" charset="0"/>
                  <a:cs typeface="Consolas" charset="0"/>
                </a:rPr>
                <a:t>Zzzz</a:t>
              </a:r>
              <a:r>
                <a:rPr lang="it-IT" sz="1700" dirty="0">
                  <a:solidFill>
                    <a:schemeClr val="accent2">
                      <a:lumMod val="50000"/>
                    </a:schemeClr>
                  </a:solidFill>
                  <a:latin typeface="Consolas" charset="0"/>
                  <a:ea typeface="Consolas" charset="0"/>
                  <a:cs typeface="Consolas" charset="0"/>
                </a:rPr>
                <a:t>...");</a:t>
              </a:r>
            </a:p>
            <a:p>
              <a:r>
                <a:rPr lang="it-IT" sz="1700" dirty="0">
                  <a:solidFill>
                    <a:schemeClr val="accent2">
                      <a:lumMod val="50000"/>
                    </a:schemeClr>
                  </a:solidFill>
                  <a:latin typeface="Consolas" charset="0"/>
                  <a:ea typeface="Consolas" charset="0"/>
                  <a:cs typeface="Consolas" charset="0"/>
                </a:rPr>
                <a:t>    }</a:t>
              </a:r>
            </a:p>
            <a:p>
              <a:endParaRPr lang="it-IT" sz="1700" dirty="0">
                <a:solidFill>
                  <a:schemeClr val="accent2">
                    <a:lumMod val="50000"/>
                  </a:schemeClr>
                </a:solidFill>
                <a:latin typeface="Consolas" charset="0"/>
                <a:ea typeface="Consolas" charset="0"/>
                <a:cs typeface="Consolas" charset="0"/>
              </a:endParaRPr>
            </a:p>
            <a:p>
              <a:r>
                <a:rPr lang="it-IT" sz="1700" dirty="0">
                  <a:solidFill>
                    <a:schemeClr val="accent2">
                      <a:lumMod val="50000"/>
                    </a:schemeClr>
                  </a:solidFill>
                  <a:latin typeface="Consolas" charset="0"/>
                  <a:ea typeface="Consolas" charset="0"/>
                  <a:cs typeface="Consolas" charset="0"/>
                </a:rPr>
                <a:t>    public </a:t>
              </a:r>
              <a:r>
                <a:rPr lang="it-IT" sz="1700" dirty="0" err="1">
                  <a:solidFill>
                    <a:schemeClr val="accent2">
                      <a:lumMod val="50000"/>
                    </a:schemeClr>
                  </a:solidFill>
                  <a:latin typeface="Consolas" charset="0"/>
                  <a:ea typeface="Consolas" charset="0"/>
                  <a:cs typeface="Consolas" charset="0"/>
                </a:rPr>
                <a:t>static</a:t>
              </a:r>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void</a:t>
              </a:r>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SetCompanyPolicy</a:t>
              </a:r>
              <a:r>
                <a:rPr lang="it-IT" sz="1700" dirty="0">
                  <a:solidFill>
                    <a:schemeClr val="accent2">
                      <a:lumMod val="50000"/>
                    </a:schemeClr>
                  </a:solidFill>
                  <a:latin typeface="Consolas" charset="0"/>
                  <a:ea typeface="Consolas" charset="0"/>
                  <a:cs typeface="Consolas" charset="0"/>
                </a:rPr>
                <a:t>(</a:t>
              </a:r>
              <a:r>
                <a:rPr lang="it-IT" sz="1700" dirty="0" err="1">
                  <a:solidFill>
                    <a:schemeClr val="accent2">
                      <a:lumMod val="50000"/>
                    </a:schemeClr>
                  </a:solidFill>
                  <a:latin typeface="Consolas" charset="0"/>
                  <a:ea typeface="Consolas" charset="0"/>
                  <a:cs typeface="Consolas" charset="0"/>
                </a:rPr>
                <a:t>CompanyPolicy</a:t>
              </a:r>
              <a:r>
                <a:rPr lang="it-IT" sz="1700" dirty="0">
                  <a:solidFill>
                    <a:schemeClr val="accent2">
                      <a:lumMod val="50000"/>
                    </a:schemeClr>
                  </a:solidFill>
                  <a:latin typeface="Consolas" charset="0"/>
                  <a:ea typeface="Consolas" charset="0"/>
                  <a:cs typeface="Consolas" charset="0"/>
                </a:rPr>
                <a:t> </a:t>
              </a:r>
              <a:r>
                <a:rPr lang="it-IT" sz="1700" dirty="0" err="1">
                  <a:solidFill>
                    <a:schemeClr val="accent2">
                      <a:lumMod val="50000"/>
                    </a:schemeClr>
                  </a:solidFill>
                  <a:latin typeface="Consolas" charset="0"/>
                  <a:ea typeface="Consolas" charset="0"/>
                  <a:cs typeface="Consolas" charset="0"/>
                </a:rPr>
                <a:t>plc</a:t>
              </a:r>
              <a:r>
                <a:rPr lang="it-IT" sz="1700" dirty="0">
                  <a:solidFill>
                    <a:schemeClr val="accent2">
                      <a:lumMod val="50000"/>
                    </a:schemeClr>
                  </a:solidFill>
                  <a:latin typeface="Consolas" charset="0"/>
                  <a:ea typeface="Consolas" charset="0"/>
                  <a:cs typeface="Consolas" charset="0"/>
                </a:rPr>
                <a:t>)</a:t>
              </a:r>
            </a:p>
            <a:p>
              <a:r>
                <a:rPr lang="it-IT" sz="1700" dirty="0">
                  <a:solidFill>
                    <a:schemeClr val="accent2">
                      <a:lumMod val="50000"/>
                    </a:schemeClr>
                  </a:solidFill>
                  <a:latin typeface="Consolas" charset="0"/>
                  <a:ea typeface="Consolas" charset="0"/>
                  <a:cs typeface="Consolas" charset="0"/>
                </a:rPr>
                <a:t>    {</a:t>
              </a:r>
            </a:p>
            <a:p>
              <a:r>
                <a:rPr lang="pl-PL" sz="1700" dirty="0">
                  <a:solidFill>
                    <a:schemeClr val="accent2">
                      <a:lumMod val="50000"/>
                    </a:schemeClr>
                  </a:solidFill>
                  <a:latin typeface="Consolas" charset="0"/>
                  <a:ea typeface="Consolas" charset="0"/>
                  <a:cs typeface="Consolas" charset="0"/>
                </a:rPr>
                <a:t>        policy = </a:t>
              </a:r>
              <a:r>
                <a:rPr lang="pl-PL" sz="1700" dirty="0" err="1">
                  <a:solidFill>
                    <a:schemeClr val="accent2">
                      <a:lumMod val="50000"/>
                    </a:schemeClr>
                  </a:solidFill>
                  <a:latin typeface="Consolas" charset="0"/>
                  <a:ea typeface="Consolas" charset="0"/>
                  <a:cs typeface="Consolas" charset="0"/>
                </a:rPr>
                <a:t>plc</a:t>
              </a:r>
              <a:r>
                <a:rPr lang="pl-PL" sz="1700" dirty="0">
                  <a:solidFill>
                    <a:schemeClr val="accent2">
                      <a:lumMod val="50000"/>
                    </a:schemeClr>
                  </a:solidFill>
                  <a:latin typeface="Consolas" charset="0"/>
                  <a:ea typeface="Consolas" charset="0"/>
                  <a:cs typeface="Consolas" charset="0"/>
                </a:rPr>
                <a:t>;</a:t>
              </a:r>
            </a:p>
            <a:p>
              <a:r>
                <a:rPr lang="pl-PL" sz="1700" dirty="0">
                  <a:solidFill>
                    <a:schemeClr val="accent2">
                      <a:lumMod val="50000"/>
                    </a:schemeClr>
                  </a:solidFill>
                  <a:latin typeface="Consolas" charset="0"/>
                  <a:ea typeface="Consolas" charset="0"/>
                  <a:cs typeface="Consolas" charset="0"/>
                </a:rPr>
                <a:t>    }</a:t>
              </a:r>
            </a:p>
            <a:p>
              <a:r>
                <a:rPr lang="pl-PL" sz="1700" dirty="0">
                  <a:solidFill>
                    <a:schemeClr val="accent2">
                      <a:lumMod val="50000"/>
                    </a:schemeClr>
                  </a:solidFill>
                  <a:latin typeface="Consolas" charset="0"/>
                  <a:ea typeface="Consolas" charset="0"/>
                  <a:cs typeface="Consolas" charset="0"/>
                </a:rPr>
                <a:t>}</a:t>
              </a:r>
              <a:endParaRPr lang="en-US" sz="1700" dirty="0">
                <a:solidFill>
                  <a:schemeClr val="accent2">
                    <a:lumMod val="50000"/>
                  </a:schemeClr>
                </a:solidFill>
                <a:latin typeface="Consolas" charset="0"/>
                <a:ea typeface="Consolas" charset="0"/>
                <a:cs typeface="Consolas" charset="0"/>
              </a:endParaRPr>
            </a:p>
          </p:txBody>
        </p:sp>
        <p:sp>
          <p:nvSpPr>
            <p:cNvPr id="6" name="TextBox 5"/>
            <p:cNvSpPr txBox="1"/>
            <p:nvPr/>
          </p:nvSpPr>
          <p:spPr>
            <a:xfrm>
              <a:off x="7033373" y="1705178"/>
              <a:ext cx="2292647" cy="369332"/>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Instance fields</a:t>
              </a:r>
            </a:p>
          </p:txBody>
        </p:sp>
        <p:cxnSp>
          <p:nvCxnSpPr>
            <p:cNvPr id="7" name="Straight Arrow Connector 6"/>
            <p:cNvCxnSpPr>
              <a:stCxn id="6" idx="1"/>
            </p:cNvCxnSpPr>
            <p:nvPr/>
          </p:nvCxnSpPr>
          <p:spPr>
            <a:xfrm flipH="1">
              <a:off x="3436620" y="1889844"/>
              <a:ext cx="3596753" cy="33121"/>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451276" y="2616450"/>
              <a:ext cx="1874744" cy="369332"/>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Static field</a:t>
              </a:r>
            </a:p>
          </p:txBody>
        </p:sp>
        <p:cxnSp>
          <p:nvCxnSpPr>
            <p:cNvPr id="10" name="Straight Arrow Connector 9"/>
            <p:cNvCxnSpPr>
              <a:stCxn id="9" idx="1"/>
            </p:cNvCxnSpPr>
            <p:nvPr/>
          </p:nvCxnSpPr>
          <p:spPr>
            <a:xfrm flipH="1" flipV="1">
              <a:off x="5029200" y="2574131"/>
              <a:ext cx="2422077" cy="226985"/>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1"/>
            </p:cNvCxnSpPr>
            <p:nvPr/>
          </p:nvCxnSpPr>
          <p:spPr>
            <a:xfrm flipH="1">
              <a:off x="3771900" y="1889844"/>
              <a:ext cx="3261473" cy="259729"/>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248400" y="3492689"/>
              <a:ext cx="3200400"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Instance  virtual  method</a:t>
              </a:r>
            </a:p>
          </p:txBody>
        </p:sp>
        <p:cxnSp>
          <p:nvCxnSpPr>
            <p:cNvPr id="13" name="Straight Arrow Connector 12"/>
            <p:cNvCxnSpPr>
              <a:stCxn id="12" idx="1"/>
            </p:cNvCxnSpPr>
            <p:nvPr/>
          </p:nvCxnSpPr>
          <p:spPr>
            <a:xfrm flipH="1" flipV="1">
              <a:off x="4114800" y="3062936"/>
              <a:ext cx="2133599" cy="752919"/>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62800" y="4505812"/>
              <a:ext cx="2286000"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Instance  method</a:t>
              </a:r>
            </a:p>
          </p:txBody>
        </p:sp>
        <p:cxnSp>
          <p:nvCxnSpPr>
            <p:cNvPr id="15" name="Straight Arrow Connector 14"/>
            <p:cNvCxnSpPr>
              <a:stCxn id="14" idx="1"/>
            </p:cNvCxnSpPr>
            <p:nvPr/>
          </p:nvCxnSpPr>
          <p:spPr>
            <a:xfrm flipH="1" flipV="1">
              <a:off x="4526280" y="4398013"/>
              <a:ext cx="2636521" cy="430965"/>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62647" y="6137722"/>
              <a:ext cx="1914753"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Static method</a:t>
              </a:r>
            </a:p>
          </p:txBody>
        </p:sp>
        <p:cxnSp>
          <p:nvCxnSpPr>
            <p:cNvPr id="17" name="Straight Arrow Connector 16"/>
            <p:cNvCxnSpPr>
              <a:stCxn id="16" idx="1"/>
            </p:cNvCxnSpPr>
            <p:nvPr/>
          </p:nvCxnSpPr>
          <p:spPr>
            <a:xfrm flipH="1" flipV="1">
              <a:off x="4274820" y="5810595"/>
              <a:ext cx="3487827" cy="650293"/>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398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Creating</a:t>
            </a:r>
            <a:endParaRPr lang="ru-RU" dirty="0"/>
          </a:p>
        </p:txBody>
      </p:sp>
      <p:sp>
        <p:nvSpPr>
          <p:cNvPr id="8" name="Rounded Rectangle 7"/>
          <p:cNvSpPr/>
          <p:nvPr/>
        </p:nvSpPr>
        <p:spPr>
          <a:xfrm>
            <a:off x="190500" y="762000"/>
            <a:ext cx="8763000" cy="2971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285750" indent="-285750" algn="just">
              <a:buFont typeface="Arial"/>
              <a:buChar char="•"/>
            </a:pPr>
            <a:r>
              <a:rPr lang="en-US" dirty="0">
                <a:solidFill>
                  <a:schemeClr val="accent2">
                    <a:lumMod val="50000"/>
                  </a:schemeClr>
                </a:solidFill>
                <a:latin typeface="Calibri" panose="020F0502020204030204" pitchFamily="34" charset="0"/>
              </a:rPr>
              <a:t>EE allocates memory for the </a:t>
            </a:r>
            <a:r>
              <a:rPr lang="en-US" dirty="0" smtClean="0">
                <a:solidFill>
                  <a:schemeClr val="accent2">
                    <a:lumMod val="50000"/>
                  </a:schemeClr>
                </a:solidFill>
                <a:latin typeface="Calibri" panose="020F0502020204030204" pitchFamily="34" charset="0"/>
              </a:rPr>
              <a:t>object</a:t>
            </a:r>
          </a:p>
          <a:p>
            <a:pPr marL="285750" indent="-285750" algn="just">
              <a:buFont typeface="Arial"/>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EE initializes the pointer to the method </a:t>
            </a:r>
            <a:r>
              <a:rPr lang="en-US" dirty="0" smtClean="0">
                <a:solidFill>
                  <a:schemeClr val="accent2">
                    <a:lumMod val="50000"/>
                  </a:schemeClr>
                </a:solidFill>
                <a:latin typeface="Calibri" panose="020F0502020204030204" pitchFamily="34" charset="0"/>
              </a:rPr>
              <a:t>table</a:t>
            </a:r>
          </a:p>
          <a:p>
            <a:pPr marL="285750" indent="-285750" algn="just">
              <a:buFont typeface="Arial"/>
              <a:buChar char="•"/>
            </a:pPr>
            <a:r>
              <a:rPr lang="en-US" dirty="0" smtClean="0">
                <a:solidFill>
                  <a:schemeClr val="accent2">
                    <a:lumMod val="50000"/>
                  </a:schemeClr>
                </a:solidFill>
                <a:latin typeface="Calibri" panose="020F0502020204030204" pitchFamily="34" charset="0"/>
              </a:rPr>
              <a:t>EE </a:t>
            </a:r>
            <a:r>
              <a:rPr lang="en-US" dirty="0">
                <a:solidFill>
                  <a:schemeClr val="accent2">
                    <a:lumMod val="50000"/>
                  </a:schemeClr>
                </a:solidFill>
                <a:latin typeface="Calibri" panose="020F0502020204030204" pitchFamily="34" charset="0"/>
              </a:rPr>
              <a:t>lays the pointer to the object in the </a:t>
            </a:r>
            <a:r>
              <a:rPr lang="en-US" dirty="0" err="1">
                <a:solidFill>
                  <a:schemeClr val="accent2">
                    <a:lumMod val="50000"/>
                  </a:schemeClr>
                </a:solidFill>
                <a:latin typeface="Calibri" panose="020F0502020204030204" pitchFamily="34" charset="0"/>
              </a:rPr>
              <a:t>ecx</a:t>
            </a:r>
            <a:r>
              <a:rPr lang="en-US" dirty="0">
                <a:solidFill>
                  <a:schemeClr val="accent2">
                    <a:lumMod val="50000"/>
                  </a:schemeClr>
                </a:solidFill>
                <a:latin typeface="Calibri" panose="020F0502020204030204" pitchFamily="34" charset="0"/>
              </a:rPr>
              <a:t> register and passes control to the constructor specified in the </a:t>
            </a:r>
            <a:r>
              <a:rPr lang="en-US" dirty="0" err="1">
                <a:solidFill>
                  <a:schemeClr val="accent2">
                    <a:lumMod val="50000"/>
                  </a:schemeClr>
                </a:solidFill>
                <a:latin typeface="Calibri" panose="020F0502020204030204" pitchFamily="34" charset="0"/>
              </a:rPr>
              <a:t>newobj</a:t>
            </a:r>
            <a:r>
              <a:rPr lang="en-US" dirty="0">
                <a:solidFill>
                  <a:schemeClr val="accent2">
                    <a:lumMod val="50000"/>
                  </a:schemeClr>
                </a:solidFill>
                <a:latin typeface="Calibri" panose="020F0502020204030204" pitchFamily="34" charset="0"/>
              </a:rPr>
              <a:t> instruction that generated the object creation </a:t>
            </a:r>
            <a:r>
              <a:rPr lang="en-US" dirty="0" smtClean="0">
                <a:solidFill>
                  <a:schemeClr val="accent2">
                    <a:lumMod val="50000"/>
                  </a:schemeClr>
                </a:solidFill>
                <a:latin typeface="Calibri" panose="020F0502020204030204" pitchFamily="34" charset="0"/>
              </a:rPr>
              <a:t>code</a:t>
            </a:r>
          </a:p>
          <a:p>
            <a:pPr marL="285750" indent="-285750" algn="just">
              <a:buFont typeface="Arial"/>
              <a:buChar char="•"/>
            </a:pPr>
            <a:r>
              <a:rPr lang="en-US" dirty="0" smtClean="0">
                <a:solidFill>
                  <a:schemeClr val="accent2">
                    <a:lumMod val="50000"/>
                  </a:schemeClr>
                </a:solidFill>
                <a:latin typeface="Calibri" panose="020F0502020204030204" pitchFamily="34" charset="0"/>
              </a:rPr>
              <a:t>If </a:t>
            </a:r>
            <a:r>
              <a:rPr lang="en-US" dirty="0">
                <a:solidFill>
                  <a:schemeClr val="accent2">
                    <a:lumMod val="50000"/>
                  </a:schemeClr>
                </a:solidFill>
                <a:latin typeface="Calibri" panose="020F0502020204030204" pitchFamily="34" charset="0"/>
              </a:rPr>
              <a:t>no unhandled exceptions occurred during the constructor's operation, the reference to the object is placed in one or another scope variable, from which the object creation code was called</a:t>
            </a:r>
            <a:endParaRPr lang="en-US" dirty="0">
              <a:solidFill>
                <a:schemeClr val="accent2">
                  <a:lumMod val="50000"/>
                </a:schemeClr>
              </a:solidFill>
              <a:latin typeface="Calibri" panose="020F0502020204030204" pitchFamily="34" charset="0"/>
            </a:endParaRPr>
          </a:p>
        </p:txBody>
      </p:sp>
    </p:spTree>
    <p:extLst>
      <p:ext uri="{BB962C8B-B14F-4D97-AF65-F5344CB8AC3E}">
        <p14:creationId xmlns:p14="http://schemas.microsoft.com/office/powerpoint/2010/main" val="21251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Creating</a:t>
            </a:r>
            <a:endParaRPr lang="ru-RU" dirty="0"/>
          </a:p>
        </p:txBody>
      </p:sp>
      <p:grpSp>
        <p:nvGrpSpPr>
          <p:cNvPr id="19" name="Group 18"/>
          <p:cNvGrpSpPr/>
          <p:nvPr/>
        </p:nvGrpSpPr>
        <p:grpSpPr>
          <a:xfrm>
            <a:off x="160162" y="1295400"/>
            <a:ext cx="8754877" cy="3790274"/>
            <a:chOff x="97188" y="609600"/>
            <a:chExt cx="9630365" cy="3276600"/>
          </a:xfrm>
        </p:grpSpPr>
        <p:grpSp>
          <p:nvGrpSpPr>
            <p:cNvPr id="32" name="Group 31"/>
            <p:cNvGrpSpPr/>
            <p:nvPr/>
          </p:nvGrpSpPr>
          <p:grpSpPr>
            <a:xfrm>
              <a:off x="717999" y="609600"/>
              <a:ext cx="9009554" cy="3276600"/>
              <a:chOff x="489399" y="381000"/>
              <a:chExt cx="9009554" cy="3276600"/>
            </a:xfrm>
          </p:grpSpPr>
          <p:sp>
            <p:nvSpPr>
              <p:cNvPr id="35" name="Rectangle 34"/>
              <p:cNvSpPr/>
              <p:nvPr/>
            </p:nvSpPr>
            <p:spPr bwMode="auto">
              <a:xfrm>
                <a:off x="3214236" y="762000"/>
                <a:ext cx="2590800" cy="2895600"/>
              </a:xfrm>
              <a:prstGeom prst="rect">
                <a:avLst/>
              </a:prstGeom>
              <a:solidFill>
                <a:schemeClr val="accent2">
                  <a:lumMod val="50000"/>
                </a:schemeClr>
              </a:solidFill>
              <a:ln w="19050" cmpd="sng">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b="1" dirty="0">
                  <a:latin typeface="Consolas" charset="0"/>
                  <a:ea typeface="Consolas" charset="0"/>
                  <a:cs typeface="Consolas" charset="0"/>
                </a:endParaRPr>
              </a:p>
            </p:txBody>
          </p:sp>
          <p:sp>
            <p:nvSpPr>
              <p:cNvPr id="36" name="Rectangle 35"/>
              <p:cNvSpPr/>
              <p:nvPr/>
            </p:nvSpPr>
            <p:spPr bwMode="auto">
              <a:xfrm>
                <a:off x="3366636" y="16002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latin typeface="Consolas" charset="0"/>
                    <a:ea typeface="Consolas" charset="0"/>
                    <a:cs typeface="Consolas" charset="0"/>
                  </a:rPr>
                  <a:t>Type Handle </a:t>
                </a:r>
              </a:p>
            </p:txBody>
          </p:sp>
          <p:sp>
            <p:nvSpPr>
              <p:cNvPr id="37" name="Rectangle 36"/>
              <p:cNvSpPr/>
              <p:nvPr/>
            </p:nvSpPr>
            <p:spPr bwMode="auto">
              <a:xfrm>
                <a:off x="3366636" y="9144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latin typeface="Consolas" charset="0"/>
                    <a:ea typeface="Consolas" charset="0"/>
                    <a:cs typeface="Consolas" charset="0"/>
                  </a:rPr>
                  <a:t>Sync Block Index</a:t>
                </a:r>
              </a:p>
            </p:txBody>
          </p:sp>
          <p:sp>
            <p:nvSpPr>
              <p:cNvPr id="38" name="TextBox 37"/>
              <p:cNvSpPr txBox="1"/>
              <p:nvPr/>
            </p:nvSpPr>
            <p:spPr>
              <a:xfrm>
                <a:off x="6349512" y="2127975"/>
                <a:ext cx="203204" cy="319279"/>
              </a:xfrm>
              <a:prstGeom prst="rect">
                <a:avLst/>
              </a:prstGeom>
              <a:noFill/>
            </p:spPr>
            <p:txBody>
              <a:bodyPr wrap="none" rtlCol="0">
                <a:spAutoFit/>
              </a:bodyPr>
              <a:lstStyle/>
              <a:p>
                <a:endParaRPr lang="en-US" dirty="0">
                  <a:latin typeface="Consolas" charset="0"/>
                  <a:ea typeface="Consolas" charset="0"/>
                  <a:cs typeface="Consolas" charset="0"/>
                </a:endParaRPr>
              </a:p>
            </p:txBody>
          </p:sp>
          <p:sp>
            <p:nvSpPr>
              <p:cNvPr id="39" name="TextBox 38"/>
              <p:cNvSpPr txBox="1"/>
              <p:nvPr/>
            </p:nvSpPr>
            <p:spPr>
              <a:xfrm>
                <a:off x="2729543" y="381000"/>
                <a:ext cx="3546355" cy="319279"/>
              </a:xfrm>
              <a:prstGeom prst="rect">
                <a:avLst/>
              </a:prstGeom>
              <a:noFill/>
            </p:spPr>
            <p:txBody>
              <a:bodyPr wrap="none" rtlCol="0">
                <a:spAutoFit/>
              </a:bodyPr>
              <a:lstStyle/>
              <a:p>
                <a:pPr algn="ctr"/>
                <a:r>
                  <a:rPr lang="en-US" b="1" dirty="0">
                    <a:solidFill>
                      <a:schemeClr val="accent3">
                        <a:lumMod val="50000"/>
                      </a:schemeClr>
                    </a:solidFill>
                    <a:latin typeface="Consolas" charset="0"/>
                    <a:ea typeface="Consolas" charset="0"/>
                    <a:cs typeface="Consolas" charset="0"/>
                  </a:rPr>
                  <a:t>Employee Class Instance </a:t>
                </a:r>
              </a:p>
            </p:txBody>
          </p:sp>
          <p:sp>
            <p:nvSpPr>
              <p:cNvPr id="40" name="Rectangle 39"/>
              <p:cNvSpPr/>
              <p:nvPr/>
            </p:nvSpPr>
            <p:spPr bwMode="auto">
              <a:xfrm>
                <a:off x="7467600" y="2895600"/>
                <a:ext cx="1676400" cy="685800"/>
              </a:xfrm>
              <a:prstGeom prst="rect">
                <a:avLst/>
              </a:prstGeom>
              <a:noFill/>
              <a:ln w="19050" cmpd="sng">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b="1" dirty="0">
                    <a:solidFill>
                      <a:schemeClr val="accent2">
                        <a:lumMod val="50000"/>
                      </a:schemeClr>
                    </a:solidFill>
                    <a:latin typeface="Consolas" charset="0"/>
                    <a:ea typeface="Consolas" charset="0"/>
                    <a:cs typeface="Consolas" charset="0"/>
                  </a:rPr>
                  <a:t>String Object</a:t>
                </a:r>
              </a:p>
            </p:txBody>
          </p:sp>
          <p:sp>
            <p:nvSpPr>
              <p:cNvPr id="41" name="Rectangle 40"/>
              <p:cNvSpPr/>
              <p:nvPr/>
            </p:nvSpPr>
            <p:spPr bwMode="auto">
              <a:xfrm>
                <a:off x="3366636" y="22860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latin typeface="Consolas" charset="0"/>
                    <a:ea typeface="Consolas" charset="0"/>
                    <a:cs typeface="Consolas" charset="0"/>
                  </a:rPr>
                  <a:t>Storage for</a:t>
                </a:r>
                <a:r>
                  <a:rPr lang="ru-RU" b="1" dirty="0">
                    <a:latin typeface="Consolas" charset="0"/>
                    <a:ea typeface="Consolas" charset="0"/>
                    <a:cs typeface="Consolas" charset="0"/>
                  </a:rPr>
                  <a:t> </a:t>
                </a:r>
                <a:r>
                  <a:rPr lang="en-US" b="1" dirty="0">
                    <a:latin typeface="Consolas" charset="0"/>
                    <a:ea typeface="Consolas" charset="0"/>
                    <a:cs typeface="Consolas" charset="0"/>
                  </a:rPr>
                  <a:t>id</a:t>
                </a:r>
              </a:p>
            </p:txBody>
          </p:sp>
          <p:sp>
            <p:nvSpPr>
              <p:cNvPr id="42" name="Rectangle 41"/>
              <p:cNvSpPr/>
              <p:nvPr/>
            </p:nvSpPr>
            <p:spPr bwMode="auto">
              <a:xfrm>
                <a:off x="3366636" y="29718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latin typeface="Consolas" charset="0"/>
                    <a:ea typeface="Consolas" charset="0"/>
                    <a:cs typeface="Consolas" charset="0"/>
                  </a:rPr>
                  <a:t>Storage for</a:t>
                </a:r>
                <a:r>
                  <a:rPr lang="ru-RU" b="1" dirty="0">
                    <a:latin typeface="Consolas" charset="0"/>
                    <a:ea typeface="Consolas" charset="0"/>
                    <a:cs typeface="Consolas" charset="0"/>
                  </a:rPr>
                  <a:t> </a:t>
                </a:r>
                <a:r>
                  <a:rPr lang="en-US" b="1" dirty="0">
                    <a:latin typeface="Consolas" charset="0"/>
                    <a:ea typeface="Consolas" charset="0"/>
                    <a:cs typeface="Consolas" charset="0"/>
                  </a:rPr>
                  <a:t>name</a:t>
                </a:r>
              </a:p>
            </p:txBody>
          </p:sp>
          <p:sp>
            <p:nvSpPr>
              <p:cNvPr id="43" name="Rectangle 42"/>
              <p:cNvSpPr/>
              <p:nvPr/>
            </p:nvSpPr>
            <p:spPr bwMode="auto">
              <a:xfrm>
                <a:off x="489399" y="1447800"/>
                <a:ext cx="1839210" cy="533400"/>
              </a:xfrm>
              <a:prstGeom prst="rect">
                <a:avLst/>
              </a:prstGeom>
              <a:no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latin typeface="Consolas" charset="0"/>
                    <a:ea typeface="Consolas" charset="0"/>
                    <a:cs typeface="Consolas" charset="0"/>
                  </a:rPr>
                  <a:t>OBJECTREF</a:t>
                </a:r>
              </a:p>
            </p:txBody>
          </p:sp>
          <p:cxnSp>
            <p:nvCxnSpPr>
              <p:cNvPr id="44" name="Straight Arrow Connector 43"/>
              <p:cNvCxnSpPr>
                <a:stCxn id="43" idx="3"/>
                <a:endCxn id="36" idx="1"/>
              </p:cNvCxnSpPr>
              <p:nvPr/>
            </p:nvCxnSpPr>
            <p:spPr>
              <a:xfrm>
                <a:off x="2328609" y="1714500"/>
                <a:ext cx="1038027" cy="152400"/>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810816" y="685800"/>
                <a:ext cx="1456842" cy="319279"/>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-4 bytes </a:t>
                </a:r>
              </a:p>
            </p:txBody>
          </p:sp>
          <p:sp>
            <p:nvSpPr>
              <p:cNvPr id="46" name="TextBox 45"/>
              <p:cNvSpPr txBox="1"/>
              <p:nvPr/>
            </p:nvSpPr>
            <p:spPr>
              <a:xfrm>
                <a:off x="5867400" y="1371600"/>
                <a:ext cx="1317541" cy="319279"/>
              </a:xfrm>
              <a:prstGeom prst="rect">
                <a:avLst/>
              </a:prstGeom>
              <a:noFill/>
            </p:spPr>
            <p:txBody>
              <a:bodyPr wrap="none" rtlCol="0">
                <a:spAutoFit/>
              </a:bodyPr>
              <a:lstStyle/>
              <a:p>
                <a:r>
                  <a:rPr lang="ru-RU" b="1" dirty="0">
                    <a:solidFill>
                      <a:schemeClr val="accent3">
                        <a:lumMod val="50000"/>
                      </a:schemeClr>
                    </a:solidFill>
                    <a:latin typeface="Consolas" charset="0"/>
                    <a:ea typeface="Consolas" charset="0"/>
                    <a:cs typeface="Consolas" charset="0"/>
                  </a:rPr>
                  <a:t>0</a:t>
                </a:r>
                <a:r>
                  <a:rPr lang="en-US" b="1" dirty="0">
                    <a:solidFill>
                      <a:schemeClr val="accent3">
                        <a:lumMod val="50000"/>
                      </a:schemeClr>
                    </a:solidFill>
                    <a:latin typeface="Consolas" charset="0"/>
                    <a:ea typeface="Consolas" charset="0"/>
                    <a:cs typeface="Consolas" charset="0"/>
                  </a:rPr>
                  <a:t> bytes </a:t>
                </a:r>
              </a:p>
            </p:txBody>
          </p:sp>
          <p:sp>
            <p:nvSpPr>
              <p:cNvPr id="47" name="TextBox 46"/>
              <p:cNvSpPr txBox="1"/>
              <p:nvPr/>
            </p:nvSpPr>
            <p:spPr>
              <a:xfrm>
                <a:off x="5772344" y="2057400"/>
                <a:ext cx="1456842" cy="319279"/>
              </a:xfrm>
              <a:prstGeom prst="rect">
                <a:avLst/>
              </a:prstGeom>
              <a:noFill/>
            </p:spPr>
            <p:txBody>
              <a:bodyPr wrap="none" rtlCol="0">
                <a:spAutoFit/>
              </a:bodyPr>
              <a:lstStyle/>
              <a:p>
                <a:r>
                  <a:rPr lang="ru-RU" b="1" dirty="0">
                    <a:solidFill>
                      <a:schemeClr val="accent3">
                        <a:lumMod val="50000"/>
                      </a:schemeClr>
                    </a:solidFill>
                    <a:latin typeface="Consolas" charset="0"/>
                    <a:ea typeface="Consolas" charset="0"/>
                    <a:cs typeface="Consolas" charset="0"/>
                  </a:rPr>
                  <a:t>+</a:t>
                </a:r>
                <a:r>
                  <a:rPr lang="en-US" b="1" dirty="0">
                    <a:solidFill>
                      <a:schemeClr val="accent3">
                        <a:lumMod val="50000"/>
                      </a:schemeClr>
                    </a:solidFill>
                    <a:latin typeface="Consolas" charset="0"/>
                    <a:ea typeface="Consolas" charset="0"/>
                    <a:cs typeface="Consolas" charset="0"/>
                  </a:rPr>
                  <a:t>4 bytes </a:t>
                </a:r>
              </a:p>
            </p:txBody>
          </p:sp>
          <p:sp>
            <p:nvSpPr>
              <p:cNvPr id="48" name="TextBox 47"/>
              <p:cNvSpPr txBox="1"/>
              <p:nvPr/>
            </p:nvSpPr>
            <p:spPr>
              <a:xfrm>
                <a:off x="5772344" y="2590800"/>
                <a:ext cx="1456842" cy="319279"/>
              </a:xfrm>
              <a:prstGeom prst="rect">
                <a:avLst/>
              </a:prstGeom>
              <a:noFill/>
            </p:spPr>
            <p:txBody>
              <a:bodyPr wrap="none" rtlCol="0">
                <a:spAutoFit/>
              </a:bodyPr>
              <a:lstStyle/>
              <a:p>
                <a:r>
                  <a:rPr lang="ru-RU" b="1" dirty="0">
                    <a:solidFill>
                      <a:schemeClr val="accent3">
                        <a:lumMod val="50000"/>
                      </a:schemeClr>
                    </a:solidFill>
                    <a:latin typeface="Consolas" charset="0"/>
                    <a:ea typeface="Consolas" charset="0"/>
                    <a:cs typeface="Consolas" charset="0"/>
                  </a:rPr>
                  <a:t>+8</a:t>
                </a:r>
                <a:r>
                  <a:rPr lang="en-US" b="1" dirty="0">
                    <a:solidFill>
                      <a:schemeClr val="accent3">
                        <a:lumMod val="50000"/>
                      </a:schemeClr>
                    </a:solidFill>
                    <a:latin typeface="Consolas" charset="0"/>
                    <a:ea typeface="Consolas" charset="0"/>
                    <a:cs typeface="Consolas" charset="0"/>
                  </a:rPr>
                  <a:t> bytes </a:t>
                </a:r>
              </a:p>
            </p:txBody>
          </p:sp>
          <p:cxnSp>
            <p:nvCxnSpPr>
              <p:cNvPr id="49" name="Straight Arrow Connector 48"/>
              <p:cNvCxnSpPr>
                <a:stCxn id="42" idx="3"/>
                <a:endCxn id="40" idx="1"/>
              </p:cNvCxnSpPr>
              <p:nvPr/>
            </p:nvCxnSpPr>
            <p:spPr>
              <a:xfrm>
                <a:off x="5652636" y="3238500"/>
                <a:ext cx="1814964" cy="0"/>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520747" y="1002300"/>
                <a:ext cx="2849852" cy="319279"/>
              </a:xfrm>
              <a:prstGeom prst="rect">
                <a:avLst/>
              </a:prstGeom>
              <a:noFill/>
              <a:ln>
                <a:noFill/>
              </a:ln>
            </p:spPr>
            <p:txBody>
              <a:bodyPr wrap="none">
                <a:spAutoFit/>
              </a:bodyPr>
              <a:lstStyle/>
              <a:p>
                <a:pPr lvl="0"/>
                <a:r>
                  <a:rPr lang="en-US" b="1" dirty="0">
                    <a:solidFill>
                      <a:schemeClr val="accent3">
                        <a:lumMod val="50000"/>
                      </a:schemeClr>
                    </a:solidFill>
                    <a:latin typeface="Consolas" charset="0"/>
                    <a:ea typeface="Consolas" charset="0"/>
                    <a:cs typeface="Consolas" charset="0"/>
                  </a:rPr>
                  <a:t>Object Header Word </a:t>
                </a:r>
              </a:p>
            </p:txBody>
          </p:sp>
          <p:cxnSp>
            <p:nvCxnSpPr>
              <p:cNvPr id="51" name="Straight Arrow Connector 50"/>
              <p:cNvCxnSpPr>
                <a:stCxn id="50" idx="1"/>
                <a:endCxn id="37" idx="3"/>
              </p:cNvCxnSpPr>
              <p:nvPr/>
            </p:nvCxnSpPr>
            <p:spPr>
              <a:xfrm flipH="1">
                <a:off x="5652637" y="1161940"/>
                <a:ext cx="868110" cy="19160"/>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6509799" y="1653002"/>
                <a:ext cx="2989154" cy="319279"/>
              </a:xfrm>
              <a:prstGeom prst="rect">
                <a:avLst/>
              </a:prstGeom>
            </p:spPr>
            <p:txBody>
              <a:bodyPr wrap="none">
                <a:spAutoFit/>
              </a:bodyPr>
              <a:lstStyle/>
              <a:p>
                <a:pPr algn="ctr"/>
                <a:r>
                  <a:rPr lang="en-US" b="1" dirty="0">
                    <a:solidFill>
                      <a:schemeClr val="accent3">
                        <a:lumMod val="50000"/>
                      </a:schemeClr>
                    </a:solidFill>
                    <a:latin typeface="Consolas" charset="0"/>
                    <a:ea typeface="Consolas" charset="0"/>
                    <a:cs typeface="Consolas" charset="0"/>
                  </a:rPr>
                  <a:t>Method Table Pointer</a:t>
                </a:r>
              </a:p>
            </p:txBody>
          </p:sp>
          <p:cxnSp>
            <p:nvCxnSpPr>
              <p:cNvPr id="53" name="Straight Arrow Connector 52"/>
              <p:cNvCxnSpPr>
                <a:stCxn id="52" idx="1"/>
                <a:endCxn id="36" idx="3"/>
              </p:cNvCxnSpPr>
              <p:nvPr/>
            </p:nvCxnSpPr>
            <p:spPr>
              <a:xfrm flipH="1">
                <a:off x="5652637" y="1812642"/>
                <a:ext cx="857162" cy="54259"/>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7565073" y="2285999"/>
                <a:ext cx="1596142" cy="319279"/>
              </a:xfrm>
              <a:prstGeom prst="rect">
                <a:avLst/>
              </a:prstGeom>
            </p:spPr>
            <p:txBody>
              <a:bodyPr wrap="none">
                <a:spAutoFit/>
              </a:bodyPr>
              <a:lstStyle/>
              <a:p>
                <a:r>
                  <a:rPr lang="en-US" b="1" dirty="0">
                    <a:solidFill>
                      <a:schemeClr val="accent3">
                        <a:lumMod val="50000"/>
                      </a:schemeClr>
                    </a:solidFill>
                    <a:latin typeface="Consolas" charset="0"/>
                    <a:ea typeface="Consolas" charset="0"/>
                    <a:cs typeface="Consolas" charset="0"/>
                  </a:rPr>
                  <a:t>An integer</a:t>
                </a:r>
              </a:p>
            </p:txBody>
          </p:sp>
          <p:cxnSp>
            <p:nvCxnSpPr>
              <p:cNvPr id="55" name="Straight Arrow Connector 54"/>
              <p:cNvCxnSpPr>
                <a:stCxn id="54" idx="1"/>
                <a:endCxn id="41" idx="3"/>
              </p:cNvCxnSpPr>
              <p:nvPr/>
            </p:nvCxnSpPr>
            <p:spPr>
              <a:xfrm flipH="1">
                <a:off x="5652637" y="2445640"/>
                <a:ext cx="1912436" cy="107061"/>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grpSp>
        <p:sp>
          <p:nvSpPr>
            <p:cNvPr id="33" name="Rectangle 32"/>
            <p:cNvSpPr/>
            <p:nvPr/>
          </p:nvSpPr>
          <p:spPr>
            <a:xfrm>
              <a:off x="97188" y="2819400"/>
              <a:ext cx="3080833" cy="1037655"/>
            </a:xfrm>
            <a:prstGeom prst="rect">
              <a:avLst/>
            </a:prstGeom>
          </p:spPr>
          <p:txBody>
            <a:bodyPr wrap="square">
              <a:spAutoFit/>
            </a:bodyPr>
            <a:lstStyle/>
            <a:p>
              <a:pPr>
                <a:lnSpc>
                  <a:spcPct val="120000"/>
                </a:lnSpc>
              </a:pPr>
              <a:r>
                <a:rPr lang="en-US" sz="1500" b="1" dirty="0">
                  <a:solidFill>
                    <a:schemeClr val="accent3">
                      <a:lumMod val="50000"/>
                    </a:schemeClr>
                  </a:solidFill>
                  <a:latin typeface="Consolas" charset="0"/>
                  <a:ea typeface="Consolas" charset="0"/>
                  <a:cs typeface="Consolas" charset="0"/>
                </a:rPr>
                <a:t>OBJECTREF does not point </a:t>
              </a:r>
            </a:p>
            <a:p>
              <a:pPr>
                <a:lnSpc>
                  <a:spcPct val="120000"/>
                </a:lnSpc>
              </a:pPr>
              <a:r>
                <a:rPr lang="en-US" sz="1500" b="1" dirty="0">
                  <a:solidFill>
                    <a:schemeClr val="accent3">
                      <a:lumMod val="50000"/>
                    </a:schemeClr>
                  </a:solidFill>
                  <a:latin typeface="Consolas" charset="0"/>
                  <a:ea typeface="Consolas" charset="0"/>
                  <a:cs typeface="Consolas" charset="0"/>
                </a:rPr>
                <a:t>to the  beginning of the </a:t>
              </a:r>
            </a:p>
            <a:p>
              <a:pPr>
                <a:lnSpc>
                  <a:spcPct val="120000"/>
                </a:lnSpc>
              </a:pPr>
              <a:r>
                <a:rPr lang="en-US" sz="1500" b="1" dirty="0">
                  <a:solidFill>
                    <a:schemeClr val="accent3">
                      <a:lumMod val="50000"/>
                    </a:schemeClr>
                  </a:solidFill>
                  <a:latin typeface="Consolas" charset="0"/>
                  <a:ea typeface="Consolas" charset="0"/>
                  <a:cs typeface="Consolas" charset="0"/>
                </a:rPr>
                <a:t>Object Instance  but at </a:t>
              </a:r>
            </a:p>
            <a:p>
              <a:pPr>
                <a:lnSpc>
                  <a:spcPct val="120000"/>
                </a:lnSpc>
              </a:pPr>
              <a:r>
                <a:rPr lang="en-US" sz="1500" b="1" dirty="0">
                  <a:solidFill>
                    <a:schemeClr val="accent3">
                      <a:lumMod val="50000"/>
                    </a:schemeClr>
                  </a:solidFill>
                  <a:latin typeface="Consolas" charset="0"/>
                  <a:ea typeface="Consolas" charset="0"/>
                  <a:cs typeface="Consolas" charset="0"/>
                </a:rPr>
                <a:t>a DWORD offset (4 bytes)</a:t>
              </a:r>
            </a:p>
          </p:txBody>
        </p:sp>
        <p:cxnSp>
          <p:nvCxnSpPr>
            <p:cNvPr id="34" name="Straight Arrow Connector 33"/>
            <p:cNvCxnSpPr>
              <a:stCxn id="33" idx="0"/>
              <a:endCxn id="43" idx="2"/>
            </p:cNvCxnSpPr>
            <p:nvPr/>
          </p:nvCxnSpPr>
          <p:spPr>
            <a:xfrm flipV="1">
              <a:off x="1637605" y="2209800"/>
              <a:ext cx="0" cy="609600"/>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9346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Types and Methods </a:t>
            </a:r>
            <a:endParaRPr lang="en-US" dirty="0"/>
          </a:p>
        </p:txBody>
      </p:sp>
      <p:sp>
        <p:nvSpPr>
          <p:cNvPr id="5" name="Rounded Rectangle 4"/>
          <p:cNvSpPr/>
          <p:nvPr/>
        </p:nvSpPr>
        <p:spPr>
          <a:xfrm>
            <a:off x="190278" y="609600"/>
            <a:ext cx="8725122" cy="137159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Partial types allow a type definition to be split—typically across multiple files. A common scenario is for a partial class to be auto-generated from some other source (such as a Visual Studio template or designer) and for that class to be augmented with additional hand-authored </a:t>
            </a:r>
            <a:r>
              <a:rPr lang="en-US" dirty="0" smtClean="0">
                <a:solidFill>
                  <a:schemeClr val="accent2">
                    <a:lumMod val="50000"/>
                  </a:schemeClr>
                </a:solidFill>
                <a:latin typeface="Calibri" charset="0"/>
                <a:ea typeface="Calibri" charset="0"/>
                <a:cs typeface="Calibri" charset="0"/>
              </a:rPr>
              <a:t>methods</a:t>
            </a:r>
            <a:endParaRPr lang="en-US" dirty="0">
              <a:solidFill>
                <a:schemeClr val="accent2">
                  <a:lumMod val="50000"/>
                </a:schemeClr>
              </a:solidFill>
              <a:latin typeface="Calibri" charset="0"/>
              <a:ea typeface="Calibri" charset="0"/>
              <a:cs typeface="Calibri" charset="0"/>
            </a:endParaRPr>
          </a:p>
        </p:txBody>
      </p:sp>
      <p:sp>
        <p:nvSpPr>
          <p:cNvPr id="7" name="Flowchart: Document 6"/>
          <p:cNvSpPr/>
          <p:nvPr/>
        </p:nvSpPr>
        <p:spPr>
          <a:xfrm>
            <a:off x="190278" y="1981198"/>
            <a:ext cx="8496300" cy="1866937"/>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onsolas" charset="0"/>
                <a:ea typeface="Consolas" charset="0"/>
                <a:cs typeface="Consolas" charset="0"/>
              </a:rPr>
              <a:t>// </a:t>
            </a:r>
            <a:r>
              <a:rPr lang="en-US" dirty="0" err="1">
                <a:solidFill>
                  <a:schemeClr val="accent2">
                    <a:lumMod val="50000"/>
                  </a:schemeClr>
                </a:solidFill>
                <a:latin typeface="Consolas" charset="0"/>
                <a:ea typeface="Consolas" charset="0"/>
                <a:cs typeface="Consolas" charset="0"/>
              </a:rPr>
              <a:t>PaymentFormGen.cs</a:t>
            </a:r>
            <a:r>
              <a:rPr lang="en-US" dirty="0">
                <a:solidFill>
                  <a:schemeClr val="accent2">
                    <a:lumMod val="50000"/>
                  </a:schemeClr>
                </a:solidFill>
                <a:latin typeface="Consolas" charset="0"/>
                <a:ea typeface="Consolas" charset="0"/>
                <a:cs typeface="Consolas" charset="0"/>
              </a:rPr>
              <a:t> - </a:t>
            </a:r>
            <a:r>
              <a:rPr lang="en-US" dirty="0" smtClean="0">
                <a:solidFill>
                  <a:schemeClr val="accent2">
                    <a:lumMod val="50000"/>
                  </a:schemeClr>
                </a:solidFill>
                <a:latin typeface="Consolas" charset="0"/>
                <a:ea typeface="Consolas" charset="0"/>
                <a:cs typeface="Consolas" charset="0"/>
              </a:rPr>
              <a:t>auto-generated</a:t>
            </a:r>
          </a:p>
          <a:p>
            <a:r>
              <a:rPr lang="en-US" dirty="0" smtClean="0">
                <a:solidFill>
                  <a:schemeClr val="accent2">
                    <a:lumMod val="50000"/>
                  </a:schemeClr>
                </a:solidFill>
                <a:latin typeface="Consolas" charset="0"/>
                <a:ea typeface="Consolas" charset="0"/>
                <a:cs typeface="Consolas" charset="0"/>
              </a:rPr>
              <a:t>partial class </a:t>
            </a:r>
            <a:r>
              <a:rPr lang="en-US" dirty="0" err="1" smtClean="0">
                <a:solidFill>
                  <a:schemeClr val="accent2">
                    <a:lumMod val="50000"/>
                  </a:schemeClr>
                </a:solidFill>
                <a:latin typeface="Consolas" charset="0"/>
                <a:ea typeface="Consolas" charset="0"/>
                <a:cs typeface="Consolas" charset="0"/>
              </a:rPr>
              <a:t>PaymentForm</a:t>
            </a:r>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 ... </a:t>
            </a:r>
            <a:r>
              <a:rPr lang="en-US" dirty="0" smtClean="0">
                <a:solidFill>
                  <a:schemeClr val="accent2">
                    <a:lumMod val="50000"/>
                  </a:schemeClr>
                </a:solidFill>
                <a:latin typeface="Consolas" charset="0"/>
                <a:ea typeface="Consolas" charset="0"/>
                <a:cs typeface="Consolas" charset="0"/>
              </a:rPr>
              <a:t>}</a:t>
            </a:r>
          </a:p>
          <a:p>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 </a:t>
            </a:r>
            <a:r>
              <a:rPr lang="en-US" dirty="0" err="1">
                <a:solidFill>
                  <a:schemeClr val="accent2">
                    <a:lumMod val="50000"/>
                  </a:schemeClr>
                </a:solidFill>
                <a:latin typeface="Consolas" charset="0"/>
                <a:ea typeface="Consolas" charset="0"/>
                <a:cs typeface="Consolas" charset="0"/>
              </a:rPr>
              <a:t>PaymentForm.cs</a:t>
            </a:r>
            <a:r>
              <a:rPr lang="en-US" dirty="0">
                <a:solidFill>
                  <a:schemeClr val="accent2">
                    <a:lumMod val="50000"/>
                  </a:schemeClr>
                </a:solidFill>
                <a:latin typeface="Consolas" charset="0"/>
                <a:ea typeface="Consolas" charset="0"/>
                <a:cs typeface="Consolas" charset="0"/>
              </a:rPr>
              <a:t> - hand-authored </a:t>
            </a:r>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partial </a:t>
            </a:r>
            <a:r>
              <a:rPr lang="en-US" dirty="0">
                <a:solidFill>
                  <a:schemeClr val="accent2">
                    <a:lumMod val="50000"/>
                  </a:schemeClr>
                </a:solidFill>
                <a:latin typeface="Consolas" charset="0"/>
                <a:ea typeface="Consolas" charset="0"/>
                <a:cs typeface="Consolas" charset="0"/>
              </a:rPr>
              <a:t>class </a:t>
            </a:r>
            <a:r>
              <a:rPr lang="en-US" dirty="0" err="1" smtClean="0">
                <a:solidFill>
                  <a:schemeClr val="accent2">
                    <a:lumMod val="50000"/>
                  </a:schemeClr>
                </a:solidFill>
                <a:latin typeface="Consolas" charset="0"/>
                <a:ea typeface="Consolas" charset="0"/>
                <a:cs typeface="Consolas" charset="0"/>
              </a:rPr>
              <a:t>PaymentForm</a:t>
            </a:r>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 ... } </a:t>
            </a:r>
            <a:endParaRPr lang="en-US" dirty="0">
              <a:solidFill>
                <a:schemeClr val="accent2">
                  <a:lumMod val="50000"/>
                </a:schemeClr>
              </a:solidFill>
              <a:latin typeface="Consolas" charset="0"/>
              <a:ea typeface="Consolas" charset="0"/>
              <a:cs typeface="Consolas" charset="0"/>
            </a:endParaRPr>
          </a:p>
        </p:txBody>
      </p:sp>
      <p:sp>
        <p:nvSpPr>
          <p:cNvPr id="13" name="Rounded Rectangle 12"/>
          <p:cNvSpPr/>
          <p:nvPr/>
        </p:nvSpPr>
        <p:spPr>
          <a:xfrm>
            <a:off x="190278" y="5413541"/>
            <a:ext cx="8725122" cy="90720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Partial types are resolved entirely by the compiler, which means that each participant must be available at compile time and must reside in the same assembly. </a:t>
            </a:r>
            <a:endParaRPr lang="en-US" dirty="0">
              <a:solidFill>
                <a:schemeClr val="accent2">
                  <a:lumMod val="50000"/>
                </a:schemeClr>
              </a:solidFill>
              <a:latin typeface="Calibri" charset="0"/>
              <a:ea typeface="Calibri" charset="0"/>
              <a:cs typeface="Calibri" charset="0"/>
            </a:endParaRPr>
          </a:p>
        </p:txBody>
      </p:sp>
      <p:grpSp>
        <p:nvGrpSpPr>
          <p:cNvPr id="15" name="Group 14"/>
          <p:cNvGrpSpPr/>
          <p:nvPr/>
        </p:nvGrpSpPr>
        <p:grpSpPr>
          <a:xfrm>
            <a:off x="3124200" y="3644055"/>
            <a:ext cx="6114444" cy="1866937"/>
            <a:chOff x="190278" y="3604006"/>
            <a:chExt cx="6114444" cy="1866937"/>
          </a:xfrm>
        </p:grpSpPr>
        <p:sp>
          <p:nvSpPr>
            <p:cNvPr id="12" name="Flowchart: Document 6"/>
            <p:cNvSpPr/>
            <p:nvPr/>
          </p:nvSpPr>
          <p:spPr>
            <a:xfrm>
              <a:off x="190278" y="3604006"/>
              <a:ext cx="6114444" cy="1866937"/>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onsolas" charset="0"/>
                  <a:ea typeface="Consolas" charset="0"/>
                  <a:cs typeface="Consolas" charset="0"/>
                </a:rPr>
                <a:t>// </a:t>
              </a:r>
              <a:r>
                <a:rPr lang="en-US" dirty="0" err="1">
                  <a:solidFill>
                    <a:schemeClr val="accent2">
                      <a:lumMod val="50000"/>
                    </a:schemeClr>
                  </a:solidFill>
                  <a:latin typeface="Consolas" charset="0"/>
                  <a:ea typeface="Consolas" charset="0"/>
                  <a:cs typeface="Consolas" charset="0"/>
                </a:rPr>
                <a:t>PaymentFormGen.cs</a:t>
              </a:r>
              <a:r>
                <a:rPr lang="en-US" dirty="0">
                  <a:solidFill>
                    <a:schemeClr val="accent2">
                      <a:lumMod val="50000"/>
                    </a:schemeClr>
                  </a:solidFill>
                  <a:latin typeface="Consolas" charset="0"/>
                  <a:ea typeface="Consolas" charset="0"/>
                  <a:cs typeface="Consolas" charset="0"/>
                </a:rPr>
                <a:t> - auto-generated </a:t>
              </a:r>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partial </a:t>
              </a:r>
              <a:r>
                <a:rPr lang="en-US" dirty="0">
                  <a:solidFill>
                    <a:schemeClr val="accent2">
                      <a:lumMod val="50000"/>
                    </a:schemeClr>
                  </a:solidFill>
                  <a:latin typeface="Consolas" charset="0"/>
                  <a:ea typeface="Consolas" charset="0"/>
                  <a:cs typeface="Consolas" charset="0"/>
                </a:rPr>
                <a:t>class </a:t>
              </a:r>
              <a:r>
                <a:rPr lang="en-US" dirty="0" err="1" smtClean="0">
                  <a:solidFill>
                    <a:schemeClr val="accent2">
                      <a:lumMod val="50000"/>
                    </a:schemeClr>
                  </a:solidFill>
                  <a:latin typeface="Consolas" charset="0"/>
                  <a:ea typeface="Consolas" charset="0"/>
                  <a:cs typeface="Consolas" charset="0"/>
                </a:rPr>
                <a:t>PaymentForm</a:t>
              </a:r>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 ... </a:t>
              </a:r>
              <a:r>
                <a:rPr lang="en-US" dirty="0" smtClean="0">
                  <a:solidFill>
                    <a:schemeClr val="accent2">
                      <a:lumMod val="50000"/>
                    </a:schemeClr>
                  </a:solidFill>
                  <a:latin typeface="Consolas" charset="0"/>
                  <a:ea typeface="Consolas" charset="0"/>
                  <a:cs typeface="Consolas" charset="0"/>
                </a:rPr>
                <a:t>}</a:t>
              </a:r>
            </a:p>
            <a:p>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 </a:t>
              </a:r>
              <a:r>
                <a:rPr lang="en-US" dirty="0" err="1">
                  <a:solidFill>
                    <a:schemeClr val="accent2">
                      <a:lumMod val="50000"/>
                    </a:schemeClr>
                  </a:solidFill>
                  <a:latin typeface="Consolas" charset="0"/>
                  <a:ea typeface="Consolas" charset="0"/>
                  <a:cs typeface="Consolas" charset="0"/>
                </a:rPr>
                <a:t>PaymentForm.cs</a:t>
              </a:r>
              <a:r>
                <a:rPr lang="en-US" dirty="0">
                  <a:solidFill>
                    <a:schemeClr val="accent2">
                      <a:lumMod val="50000"/>
                    </a:schemeClr>
                  </a:solidFill>
                  <a:latin typeface="Consolas" charset="0"/>
                  <a:ea typeface="Consolas" charset="0"/>
                  <a:cs typeface="Consolas" charset="0"/>
                </a:rPr>
                <a:t> - hand-authored </a:t>
              </a:r>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class </a:t>
              </a:r>
              <a:r>
                <a:rPr lang="en-US" dirty="0" err="1" smtClean="0">
                  <a:solidFill>
                    <a:schemeClr val="accent2">
                      <a:lumMod val="50000"/>
                    </a:schemeClr>
                  </a:solidFill>
                  <a:latin typeface="Consolas" charset="0"/>
                  <a:ea typeface="Consolas" charset="0"/>
                  <a:cs typeface="Consolas" charset="0"/>
                </a:rPr>
                <a:t>PaymentForm</a:t>
              </a:r>
              <a:r>
                <a:rPr lang="en-US" dirty="0" smtClean="0">
                  <a:solidFill>
                    <a:schemeClr val="accent2">
                      <a:lumMod val="50000"/>
                    </a:schemeClr>
                  </a:solidFill>
                  <a:latin typeface="Consolas" charset="0"/>
                  <a:ea typeface="Consolas" charset="0"/>
                  <a:cs typeface="Consolas" charset="0"/>
                </a:rPr>
                <a:t> { ... } </a:t>
              </a:r>
              <a:endParaRPr lang="en-US" dirty="0">
                <a:solidFill>
                  <a:schemeClr val="accent2">
                    <a:lumMod val="50000"/>
                  </a:schemeClr>
                </a:solidFill>
                <a:latin typeface="Consolas" charset="0"/>
                <a:ea typeface="Consolas" charset="0"/>
                <a:cs typeface="Consolas" charset="0"/>
              </a:endParaRPr>
            </a:p>
          </p:txBody>
        </p:sp>
        <p:pic>
          <p:nvPicPr>
            <p:cNvPr id="14" name="Picture 8" descr="E:\Projects\ContentDev\MSL PNG Library\Validate_XMark.png"/>
            <p:cNvPicPr>
              <a:picLocks noChangeAspect="1" noChangeArrowheads="1"/>
            </p:cNvPicPr>
            <p:nvPr/>
          </p:nvPicPr>
          <p:blipFill>
            <a:blip r:embed="rId2" cstate="print">
              <a:duotone>
                <a:prstClr val="black"/>
                <a:schemeClr val="accent6">
                  <a:tint val="45000"/>
                  <a:satMod val="400000"/>
                </a:schemeClr>
              </a:duotone>
            </a:blip>
            <a:srcRect/>
            <a:stretch>
              <a:fillRect/>
            </a:stretch>
          </p:blipFill>
          <p:spPr bwMode="auto">
            <a:xfrm>
              <a:off x="5257800" y="3960159"/>
              <a:ext cx="509588" cy="617364"/>
            </a:xfrm>
            <a:prstGeom prst="rect">
              <a:avLst/>
            </a:prstGeom>
            <a:noFill/>
            <a:ln w="9525">
              <a:noFill/>
              <a:miter lim="800000"/>
              <a:headEnd/>
              <a:tailEnd/>
            </a:ln>
          </p:spPr>
        </p:pic>
      </p:grpSp>
    </p:spTree>
    <p:extLst>
      <p:ext uri="{BB962C8B-B14F-4D97-AF65-F5344CB8AC3E}">
        <p14:creationId xmlns:p14="http://schemas.microsoft.com/office/powerpoint/2010/main" val="600915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a:t>Partial Types and Methods </a:t>
            </a:r>
            <a:endParaRPr lang="ru-RU" dirty="0"/>
          </a:p>
        </p:txBody>
      </p:sp>
      <p:sp>
        <p:nvSpPr>
          <p:cNvPr id="6" name="Rounded Rectangle 5"/>
          <p:cNvSpPr/>
          <p:nvPr/>
        </p:nvSpPr>
        <p:spPr>
          <a:xfrm>
            <a:off x="152400" y="685800"/>
            <a:ext cx="8763000" cy="83819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partial type may contain partial methods. These let an auto-generated partial type provide customizable hooks for manual authoring </a:t>
            </a:r>
            <a:endParaRPr lang="en-US" dirty="0">
              <a:solidFill>
                <a:schemeClr val="accent2">
                  <a:lumMod val="50000"/>
                </a:schemeClr>
              </a:solidFill>
              <a:latin typeface="Calibri" charset="0"/>
              <a:ea typeface="Calibri" charset="0"/>
              <a:cs typeface="Calibri" charset="0"/>
            </a:endParaRPr>
          </a:p>
        </p:txBody>
      </p:sp>
      <p:sp>
        <p:nvSpPr>
          <p:cNvPr id="12" name="Flowchart: Document 11"/>
          <p:cNvSpPr/>
          <p:nvPr/>
        </p:nvSpPr>
        <p:spPr>
          <a:xfrm>
            <a:off x="228600" y="1707179"/>
            <a:ext cx="8686800" cy="172182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dirty="0" smtClean="0">
                <a:solidFill>
                  <a:schemeClr val="accent2">
                    <a:lumMod val="50000"/>
                  </a:schemeClr>
                </a:solidFill>
                <a:latin typeface="Consolas" charset="0"/>
                <a:ea typeface="Consolas" charset="0"/>
                <a:cs typeface="Consolas" charset="0"/>
              </a:rPr>
              <a:t>partial class </a:t>
            </a:r>
            <a:r>
              <a:rPr lang="en-US" dirty="0" err="1" smtClean="0">
                <a:solidFill>
                  <a:schemeClr val="accent2">
                    <a:lumMod val="50000"/>
                  </a:schemeClr>
                </a:solidFill>
                <a:latin typeface="Consolas" charset="0"/>
                <a:ea typeface="Consolas" charset="0"/>
                <a:cs typeface="Consolas" charset="0"/>
              </a:rPr>
              <a:t>PaymentForm</a:t>
            </a:r>
            <a:r>
              <a:rPr lang="en-US" dirty="0" smtClean="0">
                <a:solidFill>
                  <a:schemeClr val="accent2">
                    <a:lumMod val="50000"/>
                  </a:schemeClr>
                </a:solidFill>
                <a:latin typeface="Consolas" charset="0"/>
                <a:ea typeface="Consolas" charset="0"/>
                <a:cs typeface="Consolas" charset="0"/>
              </a:rPr>
              <a:t> // In auto-generated file </a:t>
            </a:r>
          </a:p>
          <a:p>
            <a:r>
              <a:rPr lang="en-US" dirty="0" smtClean="0">
                <a:solidFill>
                  <a:schemeClr val="accent2">
                    <a:lumMod val="50000"/>
                  </a:schemeClr>
                </a:solidFill>
                <a:latin typeface="Consolas" charset="0"/>
                <a:ea typeface="Consolas" charset="0"/>
                <a:cs typeface="Consolas" charset="0"/>
              </a:rPr>
              <a:t>{ ... </a:t>
            </a:r>
          </a:p>
          <a:p>
            <a:r>
              <a:rPr lang="en-US" dirty="0" smtClean="0">
                <a:solidFill>
                  <a:schemeClr val="accent2">
                    <a:lumMod val="50000"/>
                  </a:schemeClr>
                </a:solidFill>
                <a:latin typeface="Consolas" charset="0"/>
                <a:ea typeface="Consolas" charset="0"/>
                <a:cs typeface="Consolas" charset="0"/>
              </a:rPr>
              <a:t>	partial </a:t>
            </a:r>
            <a:r>
              <a:rPr lang="en-US" b="1" dirty="0" smtClean="0">
                <a:solidFill>
                  <a:schemeClr val="accent2">
                    <a:lumMod val="50000"/>
                  </a:schemeClr>
                </a:solidFill>
                <a:latin typeface="Consolas" charset="0"/>
                <a:ea typeface="Consolas" charset="0"/>
                <a:cs typeface="Consolas" charset="0"/>
              </a:rPr>
              <a:t>void</a:t>
            </a:r>
            <a:r>
              <a:rPr lang="en-US" dirty="0" smtClean="0">
                <a:solidFill>
                  <a:schemeClr val="accent2">
                    <a:lumMod val="50000"/>
                  </a:schemeClr>
                </a:solidFill>
                <a:latin typeface="Consolas" charset="0"/>
                <a:ea typeface="Consolas" charset="0"/>
                <a:cs typeface="Consolas" charset="0"/>
              </a:rPr>
              <a:t> </a:t>
            </a:r>
            <a:r>
              <a:rPr lang="en-US" dirty="0" err="1" smtClean="0">
                <a:solidFill>
                  <a:schemeClr val="accent2">
                    <a:lumMod val="50000"/>
                  </a:schemeClr>
                </a:solidFill>
                <a:latin typeface="Consolas" charset="0"/>
                <a:ea typeface="Consolas" charset="0"/>
                <a:cs typeface="Consolas" charset="0"/>
              </a:rPr>
              <a:t>ValidatePayment</a:t>
            </a:r>
            <a:r>
              <a:rPr lang="en-US" dirty="0" smtClean="0">
                <a:solidFill>
                  <a:schemeClr val="accent2">
                    <a:lumMod val="50000"/>
                  </a:schemeClr>
                </a:solidFill>
                <a:latin typeface="Consolas" charset="0"/>
                <a:ea typeface="Consolas" charset="0"/>
                <a:cs typeface="Consolas" charset="0"/>
              </a:rPr>
              <a:t> (</a:t>
            </a:r>
            <a:r>
              <a:rPr lang="en-US" b="1" dirty="0" smtClean="0">
                <a:solidFill>
                  <a:schemeClr val="accent2">
                    <a:lumMod val="50000"/>
                  </a:schemeClr>
                </a:solidFill>
                <a:latin typeface="Consolas" charset="0"/>
                <a:ea typeface="Consolas" charset="0"/>
                <a:cs typeface="Consolas" charset="0"/>
              </a:rPr>
              <a:t>ref</a:t>
            </a:r>
            <a:r>
              <a:rPr lang="en-US" dirty="0" smtClean="0">
                <a:solidFill>
                  <a:schemeClr val="accent2">
                    <a:lumMod val="50000"/>
                  </a:schemeClr>
                </a:solidFill>
                <a:latin typeface="Consolas" charset="0"/>
                <a:ea typeface="Consolas" charset="0"/>
                <a:cs typeface="Consolas" charset="0"/>
              </a:rPr>
              <a:t> decimal amount); </a:t>
            </a:r>
          </a:p>
          <a:p>
            <a:r>
              <a:rPr lang="en-US" dirty="0" smtClean="0">
                <a:solidFill>
                  <a:schemeClr val="accent2">
                    <a:lumMod val="50000"/>
                  </a:schemeClr>
                </a:solidFill>
                <a:latin typeface="Consolas" charset="0"/>
                <a:ea typeface="Consolas" charset="0"/>
                <a:cs typeface="Consolas" charset="0"/>
              </a:rPr>
              <a:t>} </a:t>
            </a:r>
            <a:endParaRPr lang="en-US" dirty="0">
              <a:solidFill>
                <a:schemeClr val="accent2">
                  <a:lumMod val="50000"/>
                </a:schemeClr>
              </a:solidFill>
              <a:latin typeface="Consolas" charset="0"/>
              <a:ea typeface="Consolas" charset="0"/>
              <a:cs typeface="Consolas" charset="0"/>
            </a:endParaRPr>
          </a:p>
        </p:txBody>
      </p:sp>
      <p:sp>
        <p:nvSpPr>
          <p:cNvPr id="14" name="Flowchart: Document 13"/>
          <p:cNvSpPr/>
          <p:nvPr/>
        </p:nvSpPr>
        <p:spPr>
          <a:xfrm>
            <a:off x="228600" y="3276600"/>
            <a:ext cx="8686800" cy="2895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onsolas" charset="0"/>
                <a:ea typeface="Consolas" charset="0"/>
                <a:cs typeface="Consolas" charset="0"/>
              </a:rPr>
              <a:t>partial class </a:t>
            </a:r>
            <a:r>
              <a:rPr lang="en-US" dirty="0" err="1">
                <a:solidFill>
                  <a:schemeClr val="accent2">
                    <a:lumMod val="50000"/>
                  </a:schemeClr>
                </a:solidFill>
                <a:latin typeface="Consolas" charset="0"/>
                <a:ea typeface="Consolas" charset="0"/>
                <a:cs typeface="Consolas" charset="0"/>
              </a:rPr>
              <a:t>PaymentForm</a:t>
            </a:r>
            <a:r>
              <a:rPr lang="en-US" dirty="0">
                <a:solidFill>
                  <a:schemeClr val="accent2">
                    <a:lumMod val="50000"/>
                  </a:schemeClr>
                </a:solidFill>
                <a:latin typeface="Consolas" charset="0"/>
                <a:ea typeface="Consolas" charset="0"/>
                <a:cs typeface="Consolas" charset="0"/>
              </a:rPr>
              <a:t> // In hand-authored file </a:t>
            </a:r>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 </a:t>
            </a:r>
            <a:endParaRPr lang="en-US" dirty="0" smtClean="0">
              <a:solidFill>
                <a:schemeClr val="accent2">
                  <a:lumMod val="50000"/>
                </a:schemeClr>
              </a:solidFill>
              <a:latin typeface="Consolas" charset="0"/>
              <a:ea typeface="Consolas" charset="0"/>
              <a:cs typeface="Consolas" charset="0"/>
            </a:endParaRPr>
          </a:p>
          <a:p>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partial </a:t>
            </a:r>
            <a:r>
              <a:rPr lang="en-US" b="1" dirty="0">
                <a:solidFill>
                  <a:schemeClr val="accent2">
                    <a:lumMod val="50000"/>
                  </a:schemeClr>
                </a:solidFill>
                <a:latin typeface="Consolas" charset="0"/>
                <a:ea typeface="Consolas" charset="0"/>
                <a:cs typeface="Consolas" charset="0"/>
              </a:rPr>
              <a:t>void</a:t>
            </a:r>
            <a:r>
              <a:rPr lang="en-US" dirty="0">
                <a:solidFill>
                  <a:schemeClr val="accent2">
                    <a:lumMod val="50000"/>
                  </a:schemeClr>
                </a:solidFill>
                <a:latin typeface="Consolas" charset="0"/>
                <a:ea typeface="Consolas" charset="0"/>
                <a:cs typeface="Consolas" charset="0"/>
              </a:rPr>
              <a:t> </a:t>
            </a:r>
            <a:r>
              <a:rPr lang="en-US" dirty="0" err="1">
                <a:solidFill>
                  <a:schemeClr val="accent2">
                    <a:lumMod val="50000"/>
                  </a:schemeClr>
                </a:solidFill>
                <a:latin typeface="Consolas" charset="0"/>
                <a:ea typeface="Consolas" charset="0"/>
                <a:cs typeface="Consolas" charset="0"/>
              </a:rPr>
              <a:t>ValidatePayment</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a:t>
            </a:r>
            <a:r>
              <a:rPr lang="en-US" b="1" dirty="0" smtClean="0">
                <a:solidFill>
                  <a:schemeClr val="accent2">
                    <a:lumMod val="50000"/>
                  </a:schemeClr>
                </a:solidFill>
                <a:latin typeface="Consolas" charset="0"/>
                <a:ea typeface="Consolas" charset="0"/>
                <a:cs typeface="Consolas" charset="0"/>
              </a:rPr>
              <a:t>ref</a:t>
            </a:r>
            <a:r>
              <a:rPr lang="en-US" dirty="0" smtClean="0">
                <a:solidFill>
                  <a:schemeClr val="accent2">
                    <a:lumMod val="50000"/>
                  </a:schemeClr>
                </a:solidFill>
                <a:latin typeface="Consolas" charset="0"/>
                <a:ea typeface="Consolas" charset="0"/>
                <a:cs typeface="Consolas" charset="0"/>
              </a:rPr>
              <a:t> decimal </a:t>
            </a:r>
            <a:r>
              <a:rPr lang="en-US" dirty="0">
                <a:solidFill>
                  <a:schemeClr val="accent2">
                    <a:lumMod val="50000"/>
                  </a:schemeClr>
                </a:solidFill>
                <a:latin typeface="Consolas" charset="0"/>
                <a:ea typeface="Consolas" charset="0"/>
                <a:cs typeface="Consolas" charset="0"/>
              </a:rPr>
              <a:t>amount) </a:t>
            </a:r>
            <a:endParaRPr lang="en-US" dirty="0" smtClean="0">
              <a:solidFill>
                <a:schemeClr val="accent2">
                  <a:lumMod val="50000"/>
                </a:schemeClr>
              </a:solidFill>
              <a:latin typeface="Consolas" charset="0"/>
              <a:ea typeface="Consolas" charset="0"/>
              <a:cs typeface="Consolas" charset="0"/>
            </a:endParaRPr>
          </a:p>
          <a:p>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 </a:t>
            </a:r>
          </a:p>
          <a:p>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	if </a:t>
            </a:r>
            <a:r>
              <a:rPr lang="en-US" dirty="0">
                <a:solidFill>
                  <a:schemeClr val="accent2">
                    <a:lumMod val="50000"/>
                  </a:schemeClr>
                </a:solidFill>
                <a:latin typeface="Consolas" charset="0"/>
                <a:ea typeface="Consolas" charset="0"/>
                <a:cs typeface="Consolas" charset="0"/>
              </a:rPr>
              <a:t>(amount &gt; 100) ... </a:t>
            </a:r>
            <a:endParaRPr lang="en-US" dirty="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	} </a:t>
            </a:r>
          </a:p>
          <a:p>
            <a:r>
              <a:rPr lang="en-US" dirty="0" smtClean="0">
                <a:solidFill>
                  <a:schemeClr val="accent2">
                    <a:lumMod val="50000"/>
                  </a:schemeClr>
                </a:solidFill>
                <a:latin typeface="Consolas" charset="0"/>
                <a:ea typeface="Consolas" charset="0"/>
                <a:cs typeface="Consolas" charset="0"/>
              </a:rPr>
              <a:t>} </a:t>
            </a:r>
            <a:endParaRPr lang="en-US" dirty="0">
              <a:solidFill>
                <a:schemeClr val="accent2">
                  <a:lumMod val="50000"/>
                </a:schemeClr>
              </a:solidFill>
              <a:latin typeface="Consolas" charset="0"/>
              <a:ea typeface="Consolas" charset="0"/>
              <a:cs typeface="Consolas" charset="0"/>
            </a:endParaRPr>
          </a:p>
        </p:txBody>
      </p:sp>
      <p:sp>
        <p:nvSpPr>
          <p:cNvPr id="13" name="TextBox 12"/>
          <p:cNvSpPr txBox="1"/>
          <p:nvPr/>
        </p:nvSpPr>
        <p:spPr>
          <a:xfrm>
            <a:off x="7273637" y="2724087"/>
            <a:ext cx="1641763" cy="369332"/>
          </a:xfrm>
          <a:prstGeom prst="rect">
            <a:avLst/>
          </a:prstGeom>
          <a:noFill/>
          <a:ln>
            <a:noFill/>
          </a:ln>
        </p:spPr>
        <p:txBody>
          <a:bodyPr wrap="square" rtlCol="0">
            <a:spAutoFit/>
          </a:bodyPr>
          <a:lstStyle/>
          <a:p>
            <a:r>
              <a:rPr lang="en-US" b="1" smtClean="0">
                <a:solidFill>
                  <a:schemeClr val="accent2">
                    <a:lumMod val="50000"/>
                  </a:schemeClr>
                </a:solidFill>
                <a:latin typeface="Consolas" charset="0"/>
                <a:ea typeface="Consolas" charset="0"/>
                <a:cs typeface="Consolas" charset="0"/>
              </a:rPr>
              <a:t>definition</a:t>
            </a:r>
            <a:endParaRPr lang="en-US" b="1" dirty="0">
              <a:solidFill>
                <a:schemeClr val="accent2">
                  <a:lumMod val="50000"/>
                </a:schemeClr>
              </a:solidFill>
              <a:latin typeface="Consolas" charset="0"/>
              <a:ea typeface="Consolas" charset="0"/>
              <a:cs typeface="Consolas" charset="0"/>
            </a:endParaRPr>
          </a:p>
        </p:txBody>
      </p:sp>
      <p:cxnSp>
        <p:nvCxnSpPr>
          <p:cNvPr id="15" name="Straight Arrow Connector 14"/>
          <p:cNvCxnSpPr>
            <a:stCxn id="13" idx="1"/>
          </p:cNvCxnSpPr>
          <p:nvPr/>
        </p:nvCxnSpPr>
        <p:spPr>
          <a:xfrm flipH="1" flipV="1">
            <a:off x="4267200" y="2752756"/>
            <a:ext cx="3006437" cy="155997"/>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781800" y="4998423"/>
            <a:ext cx="2251363" cy="369332"/>
          </a:xfrm>
          <a:prstGeom prst="rect">
            <a:avLst/>
          </a:prstGeom>
          <a:noFill/>
          <a:ln>
            <a:noFill/>
          </a:ln>
        </p:spPr>
        <p:txBody>
          <a:bodyPr wrap="square" rtlCol="0">
            <a:spAutoFit/>
          </a:bodyPr>
          <a:lstStyle/>
          <a:p>
            <a:r>
              <a:rPr lang="en-US" b="1" dirty="0" smtClean="0">
                <a:solidFill>
                  <a:schemeClr val="accent2">
                    <a:lumMod val="50000"/>
                  </a:schemeClr>
                </a:solidFill>
                <a:latin typeface="Consolas" charset="0"/>
                <a:ea typeface="Consolas" charset="0"/>
                <a:cs typeface="Consolas" charset="0"/>
              </a:rPr>
              <a:t>implementation</a:t>
            </a:r>
            <a:endParaRPr lang="en-US" b="1" dirty="0">
              <a:solidFill>
                <a:schemeClr val="accent2">
                  <a:lumMod val="50000"/>
                </a:schemeClr>
              </a:solidFill>
              <a:latin typeface="Consolas" charset="0"/>
              <a:ea typeface="Consolas" charset="0"/>
              <a:cs typeface="Consolas" charset="0"/>
            </a:endParaRPr>
          </a:p>
        </p:txBody>
      </p:sp>
      <p:cxnSp>
        <p:nvCxnSpPr>
          <p:cNvPr id="19" name="Straight Arrow Connector 18"/>
          <p:cNvCxnSpPr>
            <a:stCxn id="18" idx="1"/>
          </p:cNvCxnSpPr>
          <p:nvPr/>
        </p:nvCxnSpPr>
        <p:spPr>
          <a:xfrm flipH="1" flipV="1">
            <a:off x="4495801" y="4445910"/>
            <a:ext cx="2285999" cy="737179"/>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286000" y="5486400"/>
            <a:ext cx="2464136" cy="369332"/>
          </a:xfrm>
          <a:prstGeom prst="rect">
            <a:avLst/>
          </a:prstGeom>
          <a:noFill/>
          <a:ln>
            <a:noFill/>
          </a:ln>
        </p:spPr>
        <p:txBody>
          <a:bodyPr wrap="none">
            <a:spAutoFit/>
          </a:bodyPr>
          <a:lstStyle/>
          <a:p>
            <a:r>
              <a:rPr lang="en-US" b="1" dirty="0" smtClean="0">
                <a:solidFill>
                  <a:schemeClr val="accent2">
                    <a:lumMod val="50000"/>
                  </a:schemeClr>
                </a:solidFill>
                <a:latin typeface="Consolas" charset="0"/>
                <a:ea typeface="Consolas" charset="0"/>
                <a:cs typeface="Consolas" charset="0"/>
              </a:rPr>
              <a:t>Implicitly private</a:t>
            </a:r>
            <a:endParaRPr lang="en-US" dirty="0">
              <a:solidFill>
                <a:schemeClr val="accent2">
                  <a:lumMod val="50000"/>
                </a:schemeClr>
              </a:solidFill>
              <a:latin typeface="Consolas" charset="0"/>
              <a:ea typeface="Consolas" charset="0"/>
              <a:cs typeface="Consolas" charset="0"/>
            </a:endParaRPr>
          </a:p>
        </p:txBody>
      </p:sp>
      <p:cxnSp>
        <p:nvCxnSpPr>
          <p:cNvPr id="22" name="Straight Arrow Connector 21"/>
          <p:cNvCxnSpPr/>
          <p:nvPr/>
        </p:nvCxnSpPr>
        <p:spPr>
          <a:xfrm flipH="1" flipV="1">
            <a:off x="2133601" y="4261244"/>
            <a:ext cx="1034211" cy="1225156"/>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031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a:t>Structs</a:t>
            </a:r>
            <a:r>
              <a:rPr lang="en-US" dirty="0"/>
              <a:t> </a:t>
            </a:r>
            <a:endParaRPr lang="en-US" dirty="0"/>
          </a:p>
        </p:txBody>
      </p:sp>
      <p:sp>
        <p:nvSpPr>
          <p:cNvPr id="6" name="Rounded Rectangle 5"/>
          <p:cNvSpPr/>
          <p:nvPr/>
        </p:nvSpPr>
        <p:spPr>
          <a:xfrm>
            <a:off x="247184" y="762000"/>
            <a:ext cx="8668216" cy="17526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similar to a class, with the following key differences: </a:t>
            </a:r>
            <a:endParaRPr lang="en-US" dirty="0">
              <a:solidFill>
                <a:schemeClr val="accent2">
                  <a:lumMod val="50000"/>
                </a:schemeClr>
              </a:solidFill>
              <a:latin typeface="Calibri" charset="0"/>
              <a:ea typeface="Calibri" charset="0"/>
              <a:cs typeface="Calibri" charset="0"/>
            </a:endParaRP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a value type, whereas a class is a reference type. </a:t>
            </a: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does not support inheritance (other than implicitly deriving from object, or more precisely, </a:t>
            </a:r>
            <a:r>
              <a:rPr lang="en-US" dirty="0" err="1">
                <a:solidFill>
                  <a:schemeClr val="accent2">
                    <a:lumMod val="50000"/>
                  </a:schemeClr>
                </a:solidFill>
                <a:latin typeface="Calibri" charset="0"/>
                <a:ea typeface="Calibri" charset="0"/>
                <a:cs typeface="Calibri" charset="0"/>
              </a:rPr>
              <a:t>System.ValueType</a:t>
            </a:r>
            <a:r>
              <a:rPr lang="en-US" dirty="0">
                <a:solidFill>
                  <a:schemeClr val="accent2">
                    <a:lumMod val="50000"/>
                  </a:schemeClr>
                </a:solidFill>
                <a:latin typeface="Calibri" charset="0"/>
                <a:ea typeface="Calibri" charset="0"/>
                <a:cs typeface="Calibri" charset="0"/>
              </a:rPr>
              <a:t>). </a:t>
            </a:r>
          </a:p>
        </p:txBody>
      </p:sp>
      <p:sp>
        <p:nvSpPr>
          <p:cNvPr id="31" name="Rounded Rectangle 30"/>
          <p:cNvSpPr/>
          <p:nvPr/>
        </p:nvSpPr>
        <p:spPr>
          <a:xfrm>
            <a:off x="247184" y="2697775"/>
            <a:ext cx="8668216" cy="172182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can have all the members a class can, except the following: </a:t>
            </a:r>
            <a:endParaRPr lang="en-US" dirty="0">
              <a:solidFill>
                <a:schemeClr val="accent2">
                  <a:lumMod val="50000"/>
                </a:schemeClr>
              </a:solidFill>
              <a:latin typeface="Calibri" charset="0"/>
              <a:ea typeface="Calibri" charset="0"/>
              <a:cs typeface="Calibri" charset="0"/>
            </a:endParaRP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parameterless</a:t>
            </a:r>
            <a:r>
              <a:rPr lang="en-US" dirty="0">
                <a:solidFill>
                  <a:schemeClr val="accent2">
                    <a:lumMod val="50000"/>
                  </a:schemeClr>
                </a:solidFill>
                <a:latin typeface="Calibri" charset="0"/>
                <a:ea typeface="Calibri" charset="0"/>
                <a:cs typeface="Calibri" charset="0"/>
              </a:rPr>
              <a:t> constructor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Field initializers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finalizer</a:t>
            </a:r>
            <a:r>
              <a:rPr lang="en-US" dirty="0">
                <a:solidFill>
                  <a:schemeClr val="accent2">
                    <a:lumMod val="50000"/>
                  </a:schemeClr>
                </a:solidFill>
                <a:latin typeface="Calibri" charset="0"/>
                <a:ea typeface="Calibri" charset="0"/>
                <a:cs typeface="Calibri" charset="0"/>
              </a:rPr>
              <a:t>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Virtual or protected members </a:t>
            </a:r>
          </a:p>
        </p:txBody>
      </p:sp>
      <p:sp>
        <p:nvSpPr>
          <p:cNvPr id="32" name="Rounded Rectangle 31"/>
          <p:cNvSpPr/>
          <p:nvPr/>
        </p:nvSpPr>
        <p:spPr>
          <a:xfrm>
            <a:off x="247184" y="4609401"/>
            <a:ext cx="8668216" cy="12954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Because </a:t>
            </a:r>
            <a:r>
              <a:rPr lang="en-US" dirty="0" smtClean="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a value type, each instance does not require instantiation of an object on the heap; this incurs a useful savings when </a:t>
            </a:r>
            <a:r>
              <a:rPr lang="en-US" dirty="0" smtClean="0">
                <a:solidFill>
                  <a:schemeClr val="accent2">
                    <a:lumMod val="50000"/>
                  </a:schemeClr>
                </a:solidFill>
                <a:latin typeface="Calibri" charset="0"/>
                <a:ea typeface="Calibri" charset="0"/>
                <a:cs typeface="Calibri" charset="0"/>
              </a:rPr>
              <a:t>creating </a:t>
            </a:r>
            <a:r>
              <a:rPr lang="en-US" dirty="0">
                <a:solidFill>
                  <a:schemeClr val="accent2">
                    <a:lumMod val="50000"/>
                  </a:schemeClr>
                </a:solidFill>
                <a:latin typeface="Calibri" charset="0"/>
                <a:ea typeface="Calibri" charset="0"/>
                <a:cs typeface="Calibri" charset="0"/>
              </a:rPr>
              <a:t>many instances of a type. For instance, creating an array of value type requires only a single heap allocation. </a:t>
            </a:r>
            <a:endParaRPr lang="en-US" dirty="0">
              <a:solidFill>
                <a:schemeClr val="accent2">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1468128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and use of structure</a:t>
            </a:r>
          </a:p>
        </p:txBody>
      </p:sp>
      <p:sp>
        <p:nvSpPr>
          <p:cNvPr id="7" name="Flowchart: Document 6"/>
          <p:cNvSpPr/>
          <p:nvPr/>
        </p:nvSpPr>
        <p:spPr>
          <a:xfrm>
            <a:off x="212035" y="1014019"/>
            <a:ext cx="8686800" cy="2138694"/>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err="1">
                <a:solidFill>
                  <a:schemeClr val="accent2">
                    <a:lumMod val="50000"/>
                  </a:schemeClr>
                </a:solidFill>
                <a:latin typeface="Consolas" pitchFamily="49" charset="0"/>
                <a:cs typeface="Consolas" pitchFamily="49" charset="0"/>
              </a:rPr>
              <a:t>struct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string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currencyCode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ISO 4217 </a:t>
            </a:r>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code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string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currencySymbol</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symbol</a:t>
            </a:r>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int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fractionDigits</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number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of</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decimal</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places</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
        <p:nvSpPr>
          <p:cNvPr id="8" name="Flowchart: Document 7"/>
          <p:cNvSpPr/>
          <p:nvPr/>
        </p:nvSpPr>
        <p:spPr>
          <a:xfrm>
            <a:off x="195470" y="3267665"/>
            <a:ext cx="8670235" cy="1752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a:solidFill>
                  <a:schemeClr val="accent2">
                    <a:lumMod val="50000"/>
                  </a:schemeClr>
                </a:solidFill>
                <a:latin typeface="Consolas" pitchFamily="49" charset="0"/>
                <a:cs typeface="Consolas" pitchFamily="49" charset="0"/>
              </a:rPr>
              <a:t>Currency unitedStatesCurrency;</a:t>
            </a:r>
          </a:p>
          <a:p>
            <a:r>
              <a:rPr lang="ru-RU" sz="1600" dirty="0">
                <a:solidFill>
                  <a:schemeClr val="accent2">
                    <a:lumMod val="50000"/>
                  </a:schemeClr>
                </a:solidFill>
                <a:latin typeface="Consolas" pitchFamily="49" charset="0"/>
                <a:cs typeface="Consolas" pitchFamily="49" charset="0"/>
              </a:rPr>
              <a:t>unitedStatesCurrency.currencyCode = "USD";</a:t>
            </a:r>
          </a:p>
          <a:p>
            <a:r>
              <a:rPr lang="ru-RU" sz="1600" dirty="0">
                <a:solidFill>
                  <a:schemeClr val="accent2">
                    <a:lumMod val="50000"/>
                  </a:schemeClr>
                </a:solidFill>
                <a:latin typeface="Consolas" pitchFamily="49" charset="0"/>
                <a:cs typeface="Consolas" pitchFamily="49" charset="0"/>
              </a:rPr>
              <a:t>unitedStatesCurrency.currencySymbol = "$";</a:t>
            </a:r>
          </a:p>
          <a:p>
            <a:r>
              <a:rPr lang="ru-RU" sz="1600" dirty="0">
                <a:solidFill>
                  <a:schemeClr val="accent2">
                    <a:lumMod val="50000"/>
                  </a:schemeClr>
                </a:solidFill>
                <a:latin typeface="Consolas" pitchFamily="49" charset="0"/>
                <a:cs typeface="Consolas" pitchFamily="49" charset="0"/>
              </a:rPr>
              <a:t>unitedStatesCurrency.fractionDigits = 2;</a:t>
            </a:r>
          </a:p>
        </p:txBody>
      </p:sp>
      <p:sp>
        <p:nvSpPr>
          <p:cNvPr id="9" name="Rounded Rectangle 8"/>
          <p:cNvSpPr/>
          <p:nvPr/>
        </p:nvSpPr>
        <p:spPr>
          <a:xfrm>
            <a:off x="228600" y="5105400"/>
            <a:ext cx="8686800" cy="89452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panose="020F0502020204030204" pitchFamily="34" charset="0"/>
              </a:rPr>
              <a:t>To create an instance of a </a:t>
            </a:r>
            <a:r>
              <a:rPr lang="en-US" dirty="0" err="1" smtClean="0">
                <a:solidFill>
                  <a:schemeClr val="accent2">
                    <a:lumMod val="50000"/>
                  </a:schemeClr>
                </a:solidFill>
                <a:latin typeface="Calibri" panose="020F0502020204030204" pitchFamily="34" charset="0"/>
              </a:rPr>
              <a:t>struct</a:t>
            </a:r>
            <a:r>
              <a:rPr lang="en-US" dirty="0" smtClean="0">
                <a:solidFill>
                  <a:schemeClr val="accent2">
                    <a:lumMod val="50000"/>
                  </a:schemeClr>
                </a:solidFill>
                <a:latin typeface="Calibri" panose="020F0502020204030204" pitchFamily="34" charset="0"/>
              </a:rPr>
              <a:t>, </a:t>
            </a:r>
            <a:r>
              <a:rPr lang="en-US" dirty="0">
                <a:solidFill>
                  <a:schemeClr val="accent2">
                    <a:lumMod val="50000"/>
                  </a:schemeClr>
                </a:solidFill>
                <a:latin typeface="Calibri" panose="020F0502020204030204" pitchFamily="34" charset="0"/>
              </a:rPr>
              <a:t>it is not necessary to use the operator new, but the </a:t>
            </a:r>
            <a:r>
              <a:rPr lang="en-US" dirty="0" err="1" smtClean="0">
                <a:solidFill>
                  <a:schemeClr val="accent2">
                    <a:lumMod val="50000"/>
                  </a:schemeClr>
                </a:solidFill>
                <a:latin typeface="Calibri" panose="020F0502020204030204" pitchFamily="34" charset="0"/>
              </a:rPr>
              <a:t>sruct</a:t>
            </a:r>
            <a:r>
              <a:rPr lang="en-US" dirty="0" smtClean="0">
                <a:solidFill>
                  <a:schemeClr val="accent2">
                    <a:lumMod val="50000"/>
                  </a:schemeClr>
                </a:solidFill>
                <a:latin typeface="Calibri" panose="020F0502020204030204" pitchFamily="34" charset="0"/>
              </a:rPr>
              <a:t> in </a:t>
            </a:r>
            <a:r>
              <a:rPr lang="en-US" dirty="0">
                <a:solidFill>
                  <a:schemeClr val="accent2">
                    <a:lumMod val="50000"/>
                  </a:schemeClr>
                </a:solidFill>
                <a:latin typeface="Calibri" panose="020F0502020204030204" pitchFamily="34" charset="0"/>
              </a:rPr>
              <a:t>this case is considered to be uninitialized</a:t>
            </a:r>
            <a:endParaRPr lang="ru-RU" dirty="0">
              <a:solidFill>
                <a:schemeClr val="accent2">
                  <a:lumMod val="50000"/>
                </a:scheme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Enum</a:t>
            </a:r>
            <a:endParaRPr lang="en-US" dirty="0"/>
          </a:p>
        </p:txBody>
      </p:sp>
      <p:grpSp>
        <p:nvGrpSpPr>
          <p:cNvPr id="4" name="Group 3"/>
          <p:cNvGrpSpPr/>
          <p:nvPr/>
        </p:nvGrpSpPr>
        <p:grpSpPr>
          <a:xfrm>
            <a:off x="4568687" y="654870"/>
            <a:ext cx="3962400" cy="2819400"/>
            <a:chOff x="4953000" y="441812"/>
            <a:chExt cx="3962400" cy="2819400"/>
          </a:xfrm>
          <a:noFill/>
        </p:grpSpPr>
        <p:sp>
          <p:nvSpPr>
            <p:cNvPr id="8" name="Rounded Rectangle 7"/>
            <p:cNvSpPr/>
            <p:nvPr/>
          </p:nvSpPr>
          <p:spPr>
            <a:xfrm>
              <a:off x="4953000" y="441812"/>
              <a:ext cx="3962400" cy="2819400"/>
            </a:xfrm>
            <a:prstGeom prst="roundRect">
              <a:avLst/>
            </a:prstGeom>
            <a:grp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t" anchorCtr="0"/>
            <a:lstStyle/>
            <a:p>
              <a:pPr marL="106000" algn="ctr"/>
              <a:r>
                <a:rPr lang="ru-RU" dirty="0" err="1">
                  <a:latin typeface="Consolas" panose="020B0609020204030204" pitchFamily="49" charset="0"/>
                  <a:cs typeface="Consolas" panose="020B0609020204030204" pitchFamily="49" charset="0"/>
                </a:rPr>
                <a:t>Day</a:t>
              </a:r>
              <a:endParaRPr lang="ru-RU" dirty="0">
                <a:latin typeface="Consolas" panose="020B0609020204030204" pitchFamily="49" charset="0"/>
                <a:cs typeface="Consolas" panose="020B0609020204030204" pitchFamily="49" charset="0"/>
              </a:endParaRPr>
            </a:p>
          </p:txBody>
        </p:sp>
        <p:sp>
          <p:nvSpPr>
            <p:cNvPr id="9" name="Rounded Rectangle 8"/>
            <p:cNvSpPr/>
            <p:nvPr/>
          </p:nvSpPr>
          <p:spPr>
            <a:xfrm>
              <a:off x="5328177" y="10895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Monday</a:t>
              </a:r>
            </a:p>
          </p:txBody>
        </p:sp>
        <p:sp>
          <p:nvSpPr>
            <p:cNvPr id="11" name="Rounded Rectangle 10"/>
            <p:cNvSpPr/>
            <p:nvPr/>
          </p:nvSpPr>
          <p:spPr>
            <a:xfrm>
              <a:off x="5328177" y="16229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Tuesday</a:t>
              </a:r>
            </a:p>
          </p:txBody>
        </p:sp>
        <p:sp>
          <p:nvSpPr>
            <p:cNvPr id="12" name="Rounded Rectangle 11"/>
            <p:cNvSpPr/>
            <p:nvPr/>
          </p:nvSpPr>
          <p:spPr>
            <a:xfrm>
              <a:off x="5328177" y="21563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Wednesday</a:t>
              </a:r>
            </a:p>
          </p:txBody>
        </p:sp>
        <p:sp>
          <p:nvSpPr>
            <p:cNvPr id="13" name="Rounded Rectangle 12"/>
            <p:cNvSpPr/>
            <p:nvPr/>
          </p:nvSpPr>
          <p:spPr>
            <a:xfrm>
              <a:off x="7080777" y="10895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Thursday</a:t>
              </a:r>
            </a:p>
          </p:txBody>
        </p:sp>
        <p:sp>
          <p:nvSpPr>
            <p:cNvPr id="14" name="Rounded Rectangle 13"/>
            <p:cNvSpPr/>
            <p:nvPr/>
          </p:nvSpPr>
          <p:spPr>
            <a:xfrm>
              <a:off x="7080777" y="16229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Friday</a:t>
              </a:r>
            </a:p>
          </p:txBody>
        </p:sp>
        <p:sp>
          <p:nvSpPr>
            <p:cNvPr id="15" name="Rounded Rectangle 14"/>
            <p:cNvSpPr/>
            <p:nvPr/>
          </p:nvSpPr>
          <p:spPr>
            <a:xfrm>
              <a:off x="7080777" y="21563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Saturday</a:t>
              </a:r>
            </a:p>
          </p:txBody>
        </p:sp>
        <p:sp>
          <p:nvSpPr>
            <p:cNvPr id="16" name="Rounded Rectangle 15"/>
            <p:cNvSpPr/>
            <p:nvPr/>
          </p:nvSpPr>
          <p:spPr>
            <a:xfrm>
              <a:off x="7080777" y="26897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Sunday</a:t>
              </a:r>
            </a:p>
          </p:txBody>
        </p:sp>
      </p:grpSp>
      <p:sp>
        <p:nvSpPr>
          <p:cNvPr id="18" name="Rounded Rectangle 17"/>
          <p:cNvSpPr/>
          <p:nvPr/>
        </p:nvSpPr>
        <p:spPr>
          <a:xfrm>
            <a:off x="227889" y="3477967"/>
            <a:ext cx="8763000" cy="6096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Co</a:t>
            </a:r>
            <a:r>
              <a:rPr lang="en-US" dirty="0" smtClean="0">
                <a:solidFill>
                  <a:schemeClr val="accent2">
                    <a:lumMod val="50000"/>
                  </a:schemeClr>
                </a:solidFill>
                <a:latin typeface="Calibri" panose="020F0502020204030204" pitchFamily="34" charset="0"/>
              </a:rPr>
              <a:t>de </a:t>
            </a:r>
            <a:r>
              <a:rPr lang="en-US" dirty="0">
                <a:solidFill>
                  <a:schemeClr val="accent2">
                    <a:lumMod val="50000"/>
                  </a:schemeClr>
                </a:solidFill>
                <a:latin typeface="Calibri" panose="020F0502020204030204" pitchFamily="34" charset="0"/>
              </a:rPr>
              <a:t>is easier to maintain, because only expected values of variables are determined</a:t>
            </a:r>
          </a:p>
        </p:txBody>
      </p:sp>
      <p:sp>
        <p:nvSpPr>
          <p:cNvPr id="19" name="Rounded Rectangle 18"/>
          <p:cNvSpPr/>
          <p:nvPr/>
        </p:nvSpPr>
        <p:spPr>
          <a:xfrm>
            <a:off x="227889" y="4243762"/>
            <a:ext cx="8763000" cy="5334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ode </a:t>
            </a:r>
            <a:r>
              <a:rPr lang="en-US" dirty="0">
                <a:solidFill>
                  <a:schemeClr val="accent2">
                    <a:lumMod val="50000"/>
                  </a:schemeClr>
                </a:solidFill>
                <a:latin typeface="Calibri" panose="020F0502020204030204" pitchFamily="34" charset="0"/>
              </a:rPr>
              <a:t>is easier to read, because easily identifiable names are assigned</a:t>
            </a:r>
          </a:p>
        </p:txBody>
      </p:sp>
      <p:sp>
        <p:nvSpPr>
          <p:cNvPr id="20" name="Rounded Rectangle 19"/>
          <p:cNvSpPr/>
          <p:nvPr/>
        </p:nvSpPr>
        <p:spPr>
          <a:xfrm>
            <a:off x="190500" y="4873217"/>
            <a:ext cx="8763000" cy="69259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ode </a:t>
            </a:r>
            <a:r>
              <a:rPr lang="en-US" dirty="0">
                <a:solidFill>
                  <a:schemeClr val="accent2">
                    <a:lumMod val="50000"/>
                  </a:schemeClr>
                </a:solidFill>
                <a:latin typeface="Calibri" panose="020F0502020204030204" pitchFamily="34" charset="0"/>
              </a:rPr>
              <a:t>is easier to type, because IntelliSense displays a list of possible values that you can use</a:t>
            </a:r>
            <a:endParaRPr lang="ru-RU" dirty="0">
              <a:solidFill>
                <a:schemeClr val="accent2">
                  <a:lumMod val="50000"/>
                </a:schemeClr>
              </a:solidFill>
              <a:latin typeface="Calibri" panose="020F0502020204030204" pitchFamily="34" charset="0"/>
            </a:endParaRPr>
          </a:p>
        </p:txBody>
      </p:sp>
      <p:sp>
        <p:nvSpPr>
          <p:cNvPr id="23" name="Rounded Rectangle 19"/>
          <p:cNvSpPr/>
          <p:nvPr/>
        </p:nvSpPr>
        <p:spPr>
          <a:xfrm>
            <a:off x="187187" y="5714620"/>
            <a:ext cx="8763000" cy="60981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Enumerated </a:t>
            </a:r>
            <a:r>
              <a:rPr lang="en-US" dirty="0">
                <a:solidFill>
                  <a:schemeClr val="accent2">
                    <a:lumMod val="50000"/>
                  </a:schemeClr>
                </a:solidFill>
                <a:latin typeface="Calibri" panose="020F0502020204030204" pitchFamily="34" charset="0"/>
              </a:rPr>
              <a:t>types undergo strict type checking</a:t>
            </a:r>
            <a:endParaRPr lang="ru-RU" b="1" dirty="0">
              <a:solidFill>
                <a:schemeClr val="accent2">
                  <a:lumMod val="50000"/>
                </a:schemeClr>
              </a:solidFill>
              <a:latin typeface="Calibri" panose="020F0502020204030204" pitchFamily="34" charset="0"/>
            </a:endParaRPr>
          </a:p>
        </p:txBody>
      </p:sp>
      <p:grpSp>
        <p:nvGrpSpPr>
          <p:cNvPr id="3" name="Group 2"/>
          <p:cNvGrpSpPr/>
          <p:nvPr/>
        </p:nvGrpSpPr>
        <p:grpSpPr>
          <a:xfrm>
            <a:off x="341954" y="1221995"/>
            <a:ext cx="3284703" cy="1463545"/>
            <a:chOff x="36443" y="797610"/>
            <a:chExt cx="3284703" cy="1595352"/>
          </a:xfrm>
          <a:noFill/>
        </p:grpSpPr>
        <p:sp>
          <p:nvSpPr>
            <p:cNvPr id="5" name="Flowchart: Document 4"/>
            <p:cNvSpPr/>
            <p:nvPr/>
          </p:nvSpPr>
          <p:spPr>
            <a:xfrm>
              <a:off x="44546" y="902316"/>
              <a:ext cx="3276600" cy="685800"/>
            </a:xfrm>
            <a:prstGeom prst="flowChartDocument">
              <a:avLst/>
            </a:prstGeom>
            <a:grp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just"/>
              <a:r>
                <a:rPr lang="ru-RU" sz="1600" dirty="0">
                  <a:latin typeface="Consolas" pitchFamily="49" charset="0"/>
                  <a:cs typeface="Consolas" pitchFamily="49" charset="0"/>
                </a:rPr>
                <a:t>d = 5;</a:t>
              </a:r>
            </a:p>
          </p:txBody>
        </p:sp>
        <p:sp>
          <p:nvSpPr>
            <p:cNvPr id="6" name="Flowchart: Document 5"/>
            <p:cNvSpPr/>
            <p:nvPr/>
          </p:nvSpPr>
          <p:spPr>
            <a:xfrm>
              <a:off x="36443" y="1478562"/>
              <a:ext cx="3277311" cy="914400"/>
            </a:xfrm>
            <a:prstGeom prst="flowChartDocument">
              <a:avLst/>
            </a:prstGeom>
            <a:grp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just"/>
              <a:endParaRPr lang="ru-RU" sz="1600" dirty="0">
                <a:latin typeface="Consolas" pitchFamily="49" charset="0"/>
                <a:cs typeface="Consolas" pitchFamily="49" charset="0"/>
              </a:endParaRPr>
            </a:p>
            <a:p>
              <a:pPr marL="106000" algn="just"/>
              <a:r>
                <a:rPr lang="ru-RU" sz="1600" dirty="0">
                  <a:latin typeface="Consolas" pitchFamily="49" charset="0"/>
                  <a:cs typeface="Consolas" pitchFamily="49" charset="0"/>
                </a:rPr>
                <a:t>d = </a:t>
              </a:r>
              <a:r>
                <a:rPr lang="ru-RU" sz="1600" b="1" dirty="0" err="1">
                  <a:latin typeface="Consolas" pitchFamily="49" charset="0"/>
                  <a:cs typeface="Consolas" pitchFamily="49" charset="0"/>
                </a:rPr>
                <a:t>DayOfWeek</a:t>
              </a:r>
              <a:r>
                <a:rPr lang="ru-RU" sz="1600" dirty="0" err="1">
                  <a:latin typeface="Consolas" pitchFamily="49" charset="0"/>
                  <a:cs typeface="Consolas" pitchFamily="49" charset="0"/>
                </a:rPr>
                <a:t>.Friday</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pic>
          <p:nvPicPr>
            <p:cNvPr id="22" name="Picture 7" descr="E:\Projects\ContentDev\MSL PNG Library\Validate_Check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rot="21390319">
              <a:off x="2794632" y="1657043"/>
              <a:ext cx="506161" cy="480347"/>
            </a:xfrm>
            <a:prstGeom prst="rect">
              <a:avLst/>
            </a:prstGeom>
            <a:grpFill/>
            <a:ln w="9525">
              <a:noFill/>
              <a:miter lim="800000"/>
              <a:headEnd/>
              <a:tailEnd/>
            </a:ln>
          </p:spPr>
        </p:pic>
        <p:pic>
          <p:nvPicPr>
            <p:cNvPr id="24" name="Picture 3" descr="C:\Users\mike\Pictures\MSL PNG Library\QuestionMark.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066089" y="797610"/>
              <a:ext cx="502585" cy="621562"/>
            </a:xfrm>
            <a:prstGeom prst="rect">
              <a:avLst/>
            </a:prstGeom>
            <a:grpFill/>
            <a:ln w="9525">
              <a:noFill/>
              <a:miter lim="800000"/>
              <a:headEnd/>
              <a:tailEnd/>
            </a:ln>
          </p:spPr>
        </p:pic>
      </p:grpSp>
    </p:spTree>
    <p:extLst>
      <p:ext uri="{BB962C8B-B14F-4D97-AF65-F5344CB8AC3E}">
        <p14:creationId xmlns:p14="http://schemas.microsoft.com/office/powerpoint/2010/main" val="1322209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ru-RU" dirty="0"/>
          </a:p>
        </p:txBody>
      </p:sp>
      <p:sp>
        <p:nvSpPr>
          <p:cNvPr id="3" name="Блок-схема: документ 2"/>
          <p:cNvSpPr/>
          <p:nvPr/>
        </p:nvSpPr>
        <p:spPr bwMode="auto">
          <a:xfrm>
            <a:off x="245527" y="914400"/>
            <a:ext cx="2648416" cy="25146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117416" tIns="58707" rIns="117416" bIns="58707" numCol="1" rtlCol="0" anchor="t" anchorCtr="0" compatLnSpc="1">
            <a:prstTxWarp prst="textNoShape">
              <a:avLst/>
            </a:prstTxWarp>
          </a:bodyPr>
          <a:lstStyle/>
          <a:p>
            <a:pPr algn="just"/>
            <a:r>
              <a:rPr lang="en-US" sz="1600" dirty="0">
                <a:solidFill>
                  <a:schemeClr val="accent2">
                    <a:lumMod val="50000"/>
                  </a:schemeClr>
                </a:solidFill>
                <a:latin typeface="Consolas" pitchFamily="49" charset="0"/>
                <a:cs typeface="Consolas" pitchFamily="49" charset="0"/>
              </a:rPr>
              <a:t>public </a:t>
            </a:r>
            <a:r>
              <a:rPr lang="ru-RU" sz="1600" b="1" dirty="0" err="1">
                <a:solidFill>
                  <a:schemeClr val="accent2">
                    <a:lumMod val="50000"/>
                  </a:schemeClr>
                </a:solidFill>
                <a:latin typeface="Consolas" pitchFamily="49" charset="0"/>
                <a:cs typeface="Consolas" pitchFamily="49" charset="0"/>
              </a:rPr>
              <a:t>enum</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Color</a:t>
            </a:r>
            <a:r>
              <a:rPr lang="ru-RU" sz="1600" dirty="0">
                <a:solidFill>
                  <a:schemeClr val="accent2">
                    <a:lumMod val="50000"/>
                  </a:schemeClr>
                </a:solidFill>
                <a:latin typeface="Consolas" pitchFamily="49" charset="0"/>
                <a:cs typeface="Consolas" pitchFamily="49" charset="0"/>
              </a:rPr>
              <a:t> </a:t>
            </a:r>
          </a:p>
          <a:p>
            <a:pPr algn="just"/>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White</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Red,</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Green</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Blue</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Orange</a:t>
            </a:r>
            <a:endParaRPr lang="ru-RU" sz="1600" dirty="0">
              <a:solidFill>
                <a:schemeClr val="accent2">
                  <a:lumMod val="50000"/>
                </a:schemeClr>
              </a:solidFill>
              <a:latin typeface="Consolas" pitchFamily="49" charset="0"/>
              <a:cs typeface="Consolas" pitchFamily="49" charset="0"/>
            </a:endParaRPr>
          </a:p>
          <a:p>
            <a:pPr algn="just"/>
            <a:r>
              <a:rPr lang="ru-RU" sz="1600" dirty="0">
                <a:solidFill>
                  <a:schemeClr val="accent2">
                    <a:lumMod val="50000"/>
                  </a:schemeClr>
                </a:solidFill>
                <a:latin typeface="Consolas" pitchFamily="49" charset="0"/>
                <a:cs typeface="Consolas" pitchFamily="49" charset="0"/>
              </a:rPr>
              <a:t>}</a:t>
            </a:r>
          </a:p>
        </p:txBody>
      </p:sp>
      <p:sp>
        <p:nvSpPr>
          <p:cNvPr id="24" name="Блок-схема: документ 23"/>
          <p:cNvSpPr/>
          <p:nvPr/>
        </p:nvSpPr>
        <p:spPr bwMode="auto">
          <a:xfrm>
            <a:off x="3200400" y="762000"/>
            <a:ext cx="5696416" cy="3048000"/>
          </a:xfrm>
          <a:prstGeom prst="flowChartDocumen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117416" tIns="58707" rIns="117416" bIns="58707" numCol="1" rtlCol="0" anchor="t" anchorCtr="0" compatLnSpc="1">
            <a:prstTxWarp prst="textNoShape">
              <a:avLst/>
            </a:prstTxWarp>
          </a:bodyPr>
          <a:lstStyle/>
          <a:p>
            <a:pPr algn="just"/>
            <a:r>
              <a:rPr lang="en-US" sz="1600" b="1" dirty="0">
                <a:solidFill>
                  <a:schemeClr val="accent2">
                    <a:lumMod val="50000"/>
                  </a:schemeClr>
                </a:solidFill>
                <a:latin typeface="Consolas" pitchFamily="49" charset="0"/>
                <a:cs typeface="Consolas" pitchFamily="49" charset="0"/>
              </a:rPr>
              <a:t>//</a:t>
            </a:r>
            <a:r>
              <a:rPr lang="en-US" sz="1600" b="1" dirty="0" err="1">
                <a:solidFill>
                  <a:schemeClr val="accent2">
                    <a:lumMod val="50000"/>
                  </a:schemeClr>
                </a:solidFill>
                <a:latin typeface="Consolas" pitchFamily="49" charset="0"/>
                <a:cs typeface="Consolas" pitchFamily="49" charset="0"/>
              </a:rPr>
              <a:t>psevdocode</a:t>
            </a:r>
            <a:endParaRPr lang="ru-RU" sz="1600" b="1" dirty="0">
              <a:solidFill>
                <a:schemeClr val="accent2">
                  <a:lumMod val="50000"/>
                </a:schemeClr>
              </a:solidFill>
              <a:latin typeface="Consolas" pitchFamily="49" charset="0"/>
              <a:cs typeface="Consolas" pitchFamily="49" charset="0"/>
            </a:endParaRPr>
          </a:p>
          <a:p>
            <a:pPr algn="just"/>
            <a:r>
              <a:rPr lang="en-US" sz="1600" dirty="0">
                <a:solidFill>
                  <a:schemeClr val="accent2">
                    <a:lumMod val="50000"/>
                  </a:schemeClr>
                </a:solidFill>
                <a:latin typeface="Consolas" pitchFamily="49" charset="0"/>
                <a:cs typeface="Consolas" pitchFamily="49" charset="0"/>
              </a:rPr>
              <a:t>public </a:t>
            </a:r>
            <a:r>
              <a:rPr lang="arn-CL" sz="1600" dirty="0">
                <a:solidFill>
                  <a:schemeClr val="accent2">
                    <a:lumMod val="50000"/>
                  </a:schemeClr>
                </a:solidFill>
                <a:latin typeface="Consolas" pitchFamily="49" charset="0"/>
                <a:cs typeface="Consolas" pitchFamily="49" charset="0"/>
              </a:rPr>
              <a:t>struct Color : </a:t>
            </a:r>
            <a:r>
              <a:rPr lang="arn-CL" sz="1600" b="1" dirty="0">
                <a:solidFill>
                  <a:schemeClr val="accent2">
                    <a:lumMod val="50000"/>
                  </a:schemeClr>
                </a:solidFill>
                <a:latin typeface="Consolas" pitchFamily="49" charset="0"/>
                <a:cs typeface="Consolas" pitchFamily="49" charset="0"/>
              </a:rPr>
              <a:t>System.Enum</a:t>
            </a:r>
            <a:r>
              <a:rPr lang="arn-CL" sz="1600" dirty="0">
                <a:solidFill>
                  <a:schemeClr val="accent2">
                    <a:lumMod val="50000"/>
                  </a:schemeClr>
                </a:solidFill>
                <a:latin typeface="Consolas" pitchFamily="49" charset="0"/>
                <a:cs typeface="Consolas" pitchFamily="49" charset="0"/>
              </a:rPr>
              <a:t> </a:t>
            </a:r>
            <a:endParaRPr lang="ru-RU" sz="1600" dirty="0">
              <a:solidFill>
                <a:schemeClr val="accent2">
                  <a:lumMod val="50000"/>
                </a:schemeClr>
              </a:solidFill>
              <a:latin typeface="Consolas" pitchFamily="49" charset="0"/>
              <a:cs typeface="Consolas" pitchFamily="49" charset="0"/>
            </a:endParaRPr>
          </a:p>
          <a:p>
            <a:pPr algn="just"/>
            <a:r>
              <a:rPr lang="arn-CL"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White = (Color) 0;</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Red = (Color) 1;</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Green = (Color) 2;</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Blue= (Color) 3;</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Orange = (Color) 4;</a:t>
            </a:r>
          </a:p>
          <a:p>
            <a:pPr algn="just"/>
            <a:r>
              <a:rPr lang="ru-RU" sz="1600" dirty="0">
                <a:solidFill>
                  <a:schemeClr val="accent2">
                    <a:lumMod val="50000"/>
                  </a:schemeClr>
                </a:solidFill>
                <a:latin typeface="Consolas" pitchFamily="49" charset="0"/>
                <a:cs typeface="Consolas" pitchFamily="49" charset="0"/>
              </a:rPr>
              <a:t>    </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Int32 value__;</a:t>
            </a:r>
          </a:p>
          <a:p>
            <a:pPr algn="just"/>
            <a:r>
              <a:rPr lang="arn-CL" sz="1600" dirty="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p:txBody>
      </p:sp>
      <p:cxnSp>
        <p:nvCxnSpPr>
          <p:cNvPr id="7" name="Straight Arrow Connector 6"/>
          <p:cNvCxnSpPr/>
          <p:nvPr/>
        </p:nvCxnSpPr>
        <p:spPr>
          <a:xfrm flipV="1">
            <a:off x="2133600" y="1981200"/>
            <a:ext cx="1447800" cy="76200"/>
          </a:xfrm>
          <a:prstGeom prst="straightConnector1">
            <a:avLst/>
          </a:prstGeom>
          <a:ln w="38100">
            <a:solidFill>
              <a:schemeClr val="accent3">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pic>
        <p:nvPicPr>
          <p:cNvPr id="12"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242" y="3662618"/>
            <a:ext cx="5481219" cy="2509582"/>
          </a:xfrm>
          <a:prstGeom prst="rect">
            <a:avLst/>
          </a:prstGeom>
          <a:ln>
            <a:noFill/>
          </a:ln>
        </p:spPr>
      </p:pic>
    </p:spTree>
    <p:extLst>
      <p:ext uri="{BB962C8B-B14F-4D97-AF65-F5344CB8AC3E}">
        <p14:creationId xmlns:p14="http://schemas.microsoft.com/office/powerpoint/2010/main" val="3077082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en-US" dirty="0"/>
          </a:p>
        </p:txBody>
      </p:sp>
      <p:sp>
        <p:nvSpPr>
          <p:cNvPr id="6" name="Flowchart: Document 5"/>
          <p:cNvSpPr/>
          <p:nvPr/>
        </p:nvSpPr>
        <p:spPr>
          <a:xfrm>
            <a:off x="228602" y="1164104"/>
            <a:ext cx="1981200" cy="259653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8" name="Flowchart: Document 7"/>
          <p:cNvSpPr/>
          <p:nvPr/>
        </p:nvSpPr>
        <p:spPr>
          <a:xfrm>
            <a:off x="2097947" y="1455214"/>
            <a:ext cx="2286000" cy="251757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 = 1,</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9" name="Flowchart: Document 8"/>
          <p:cNvSpPr/>
          <p:nvPr/>
        </p:nvSpPr>
        <p:spPr>
          <a:xfrm>
            <a:off x="4114800" y="1827314"/>
            <a:ext cx="2286000" cy="3049699"/>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 = 1,</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b="1" dirty="0" err="1">
                <a:latin typeface="Consolas" pitchFamily="49" charset="0"/>
                <a:cs typeface="Consolas" pitchFamily="49" charset="0"/>
              </a:rPr>
              <a:t>Autumn</a:t>
            </a:r>
            <a:r>
              <a:rPr lang="ru-RU" sz="1600" b="1" dirty="0">
                <a:latin typeface="Consolas" pitchFamily="49" charset="0"/>
                <a:cs typeface="Consolas" pitchFamily="49" charset="0"/>
              </a:rPr>
              <a:t> = 3,          </a:t>
            </a:r>
          </a:p>
          <a:p>
            <a:r>
              <a:rPr lang="ru-RU" sz="1600" b="1" dirty="0">
                <a:latin typeface="Consolas" pitchFamily="49" charset="0"/>
                <a:cs typeface="Consolas" pitchFamily="49" charset="0"/>
              </a:rPr>
              <a:t>    </a:t>
            </a:r>
            <a:r>
              <a:rPr lang="ru-RU" sz="1600" b="1" dirty="0" err="1">
                <a:latin typeface="Consolas" pitchFamily="49" charset="0"/>
                <a:cs typeface="Consolas" pitchFamily="49" charset="0"/>
              </a:rPr>
              <a:t>Fall</a:t>
            </a:r>
            <a:r>
              <a:rPr lang="ru-RU" sz="1600" b="1" dirty="0">
                <a:latin typeface="Consolas" pitchFamily="49" charset="0"/>
                <a:cs typeface="Consolas" pitchFamily="49" charset="0"/>
              </a:rPr>
              <a:t> = 3,</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11" name="Flowchart: Document 10"/>
          <p:cNvSpPr/>
          <p:nvPr/>
        </p:nvSpPr>
        <p:spPr>
          <a:xfrm>
            <a:off x="6288945" y="2362200"/>
            <a:ext cx="2667000" cy="251481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r>
              <a:rPr lang="ru-RU" sz="1600" dirty="0">
                <a:latin typeface="Consolas" pitchFamily="49" charset="0"/>
                <a:cs typeface="Consolas" pitchFamily="49" charset="0"/>
              </a:rPr>
              <a:t> : </a:t>
            </a:r>
            <a:r>
              <a:rPr lang="ru-RU" sz="1600" b="1" dirty="0" err="1">
                <a:latin typeface="Consolas" pitchFamily="49" charset="0"/>
                <a:cs typeface="Consolas" pitchFamily="49" charset="0"/>
              </a:rPr>
              <a:t>short</a:t>
            </a:r>
            <a:endParaRPr lang="ru-RU" sz="1600" b="1"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12" name="Rounded Rectangle 11"/>
          <p:cNvSpPr/>
          <p:nvPr/>
        </p:nvSpPr>
        <p:spPr>
          <a:xfrm>
            <a:off x="2057400" y="4649603"/>
            <a:ext cx="6898545" cy="665885"/>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dirty="0">
                <a:solidFill>
                  <a:schemeClr val="accent2">
                    <a:lumMod val="50000"/>
                  </a:schemeClr>
                </a:solidFill>
                <a:latin typeface="Consolas"/>
                <a:cs typeface="Consolas"/>
              </a:rPr>
              <a:t>byte  </a:t>
            </a:r>
            <a:r>
              <a:rPr lang="ru-RU" dirty="0" err="1">
                <a:solidFill>
                  <a:schemeClr val="accent2">
                    <a:lumMod val="50000"/>
                  </a:schemeClr>
                </a:solidFill>
                <a:latin typeface="Consolas"/>
                <a:cs typeface="Consolas"/>
              </a:rPr>
              <a:t>sbyte</a:t>
            </a:r>
            <a:r>
              <a:rPr lang="ru-RU" dirty="0">
                <a:solidFill>
                  <a:schemeClr val="accent2">
                    <a:lumMod val="50000"/>
                  </a:schemeClr>
                </a:solidFill>
                <a:latin typeface="Consolas"/>
                <a:cs typeface="Consolas"/>
              </a:rPr>
              <a:t>  </a:t>
            </a:r>
            <a:r>
              <a:rPr lang="ru-RU" dirty="0" err="1">
                <a:solidFill>
                  <a:schemeClr val="accent2">
                    <a:lumMod val="50000"/>
                  </a:schemeClr>
                </a:solidFill>
                <a:latin typeface="Consolas"/>
                <a:cs typeface="Consolas"/>
              </a:rPr>
              <a:t>short</a:t>
            </a:r>
            <a:r>
              <a:rPr lang="ru-RU" dirty="0">
                <a:solidFill>
                  <a:schemeClr val="accent2">
                    <a:lumMod val="50000"/>
                  </a:schemeClr>
                </a:solidFill>
                <a:latin typeface="Consolas"/>
                <a:cs typeface="Consolas"/>
              </a:rPr>
              <a:t>  </a:t>
            </a:r>
            <a:r>
              <a:rPr lang="ru-RU" dirty="0" err="1">
                <a:solidFill>
                  <a:schemeClr val="accent2">
                    <a:lumMod val="50000"/>
                  </a:schemeClr>
                </a:solidFill>
                <a:latin typeface="Consolas"/>
                <a:cs typeface="Consolas"/>
              </a:rPr>
              <a:t>ushort</a:t>
            </a:r>
            <a:r>
              <a:rPr lang="ru-RU" dirty="0">
                <a:solidFill>
                  <a:schemeClr val="accent2">
                    <a:lumMod val="50000"/>
                  </a:schemeClr>
                </a:solidFill>
                <a:latin typeface="Consolas"/>
                <a:cs typeface="Consolas"/>
              </a:rPr>
              <a:t>  int  </a:t>
            </a:r>
            <a:r>
              <a:rPr lang="ru-RU" dirty="0" err="1">
                <a:solidFill>
                  <a:schemeClr val="accent2">
                    <a:lumMod val="50000"/>
                  </a:schemeClr>
                </a:solidFill>
                <a:latin typeface="Consolas"/>
                <a:cs typeface="Consolas"/>
              </a:rPr>
              <a:t>uint</a:t>
            </a:r>
            <a:r>
              <a:rPr lang="ru-RU" dirty="0">
                <a:solidFill>
                  <a:schemeClr val="accent2">
                    <a:lumMod val="50000"/>
                  </a:schemeClr>
                </a:solidFill>
                <a:latin typeface="Consolas"/>
                <a:cs typeface="Consolas"/>
              </a:rPr>
              <a:t>  long  </a:t>
            </a:r>
            <a:r>
              <a:rPr lang="ru-RU" dirty="0" err="1">
                <a:solidFill>
                  <a:schemeClr val="accent2">
                    <a:lumMod val="50000"/>
                  </a:schemeClr>
                </a:solidFill>
                <a:latin typeface="Consolas"/>
                <a:cs typeface="Consolas"/>
              </a:rPr>
              <a:t>ulong</a:t>
            </a:r>
            <a:endParaRPr lang="ru-RU" dirty="0">
              <a:solidFill>
                <a:schemeClr val="accent2">
                  <a:lumMod val="50000"/>
                </a:schemeClr>
              </a:solidFill>
              <a:latin typeface="Consolas"/>
              <a:cs typeface="Consolas"/>
            </a:endParaRPr>
          </a:p>
        </p:txBody>
      </p:sp>
      <p:sp>
        <p:nvSpPr>
          <p:cNvPr id="3" name="Скругленный прямоугольник 2"/>
          <p:cNvSpPr/>
          <p:nvPr/>
        </p:nvSpPr>
        <p:spPr bwMode="auto">
          <a:xfrm>
            <a:off x="1831013" y="5516745"/>
            <a:ext cx="3962400" cy="68771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117416" tIns="58707" rIns="117416" bIns="58707" numCol="1" rtlCol="0" anchor="ctr" anchorCtr="0" compatLnSpc="1">
            <a:prstTxWarp prst="textNoShape">
              <a:avLst/>
            </a:prstTxWarp>
          </a:bodyPr>
          <a:lstStyle/>
          <a:p>
            <a:pPr algn="ctr"/>
            <a:r>
              <a:rPr lang="en-US" dirty="0">
                <a:solidFill>
                  <a:schemeClr val="accent2">
                    <a:lumMod val="50000"/>
                  </a:schemeClr>
                </a:solidFill>
                <a:latin typeface="Consolas" charset="0"/>
                <a:ea typeface="Consolas" charset="0"/>
                <a:cs typeface="Consolas" charset="0"/>
              </a:rPr>
              <a:t>Base class </a:t>
            </a:r>
            <a:r>
              <a:rPr lang="arn-CL" dirty="0" smtClean="0">
                <a:solidFill>
                  <a:schemeClr val="accent2">
                    <a:lumMod val="50000"/>
                  </a:schemeClr>
                </a:solidFill>
                <a:latin typeface="Consolas" charset="0"/>
                <a:ea typeface="Consolas" charset="0"/>
                <a:cs typeface="Consolas" charset="0"/>
              </a:rPr>
              <a:t>FCL</a:t>
            </a:r>
            <a:r>
              <a:rPr lang="ru-RU" dirty="0" smtClean="0">
                <a:solidFill>
                  <a:schemeClr val="accent2">
                    <a:lumMod val="50000"/>
                  </a:schemeClr>
                </a:solidFill>
                <a:latin typeface="Consolas" charset="0"/>
                <a:ea typeface="Consolas" charset="0"/>
                <a:cs typeface="Consolas" charset="0"/>
              </a:rPr>
              <a:t> </a:t>
            </a:r>
            <a:r>
              <a:rPr lang="ru-RU" dirty="0">
                <a:solidFill>
                  <a:schemeClr val="accent2">
                    <a:lumMod val="50000"/>
                  </a:schemeClr>
                </a:solidFill>
                <a:latin typeface="Consolas" charset="0"/>
                <a:ea typeface="Consolas" charset="0"/>
                <a:cs typeface="Consolas" charset="0"/>
              </a:rPr>
              <a:t>(</a:t>
            </a:r>
            <a:r>
              <a:rPr lang="arn-CL" dirty="0">
                <a:solidFill>
                  <a:schemeClr val="accent2">
                    <a:lumMod val="50000"/>
                  </a:schemeClr>
                </a:solidFill>
                <a:latin typeface="Consolas" charset="0"/>
                <a:ea typeface="Consolas" charset="0"/>
                <a:cs typeface="Consolas" charset="0"/>
              </a:rPr>
              <a:t>Int32</a:t>
            </a:r>
            <a:r>
              <a:rPr lang="ru-RU" dirty="0">
                <a:solidFill>
                  <a:schemeClr val="accent2">
                    <a:lumMod val="50000"/>
                  </a:schemeClr>
                </a:solidFill>
                <a:latin typeface="Consolas" charset="0"/>
                <a:ea typeface="Consolas" charset="0"/>
                <a:cs typeface="Consolas" charset="0"/>
              </a:rPr>
              <a:t>)</a:t>
            </a:r>
          </a:p>
        </p:txBody>
      </p:sp>
      <p:pic>
        <p:nvPicPr>
          <p:cNvPr id="16" name="Picture 8" descr="E:\Projects\ContentDev\MSL PNG Library\Validate_XMark.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5319180" y="5573334"/>
            <a:ext cx="474233" cy="574532"/>
          </a:xfrm>
          <a:prstGeom prst="rect">
            <a:avLst/>
          </a:prstGeom>
          <a:noFill/>
          <a:ln w="9525">
            <a:noFill/>
            <a:miter lim="800000"/>
            <a:headEnd/>
            <a:tailEnd/>
          </a:ln>
        </p:spPr>
      </p:pic>
      <p:cxnSp>
        <p:nvCxnSpPr>
          <p:cNvPr id="5" name="Прямая со стрелкой 4"/>
          <p:cNvCxnSpPr/>
          <p:nvPr/>
        </p:nvCxnSpPr>
        <p:spPr>
          <a:xfrm flipV="1">
            <a:off x="5257800" y="2730565"/>
            <a:ext cx="2646727" cy="2084071"/>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9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224376" y="457200"/>
            <a:ext cx="8695248" cy="5486400"/>
            <a:chOff x="79626" y="609600"/>
            <a:chExt cx="9014340" cy="5715000"/>
          </a:xfrm>
        </p:grpSpPr>
        <p:sp>
          <p:nvSpPr>
            <p:cNvPr id="5" name="Rounded Rectangle 4"/>
            <p:cNvSpPr/>
            <p:nvPr/>
          </p:nvSpPr>
          <p:spPr>
            <a:xfrm>
              <a:off x="4765618" y="1371600"/>
              <a:ext cx="4328348" cy="495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n-US" sz="1600" b="1" dirty="0">
                  <a:solidFill>
                    <a:schemeClr val="accent2">
                      <a:lumMod val="50000"/>
                    </a:schemeClr>
                  </a:solidFill>
                  <a:latin typeface="Consolas" charset="0"/>
                  <a:ea typeface="Consolas" charset="0"/>
                  <a:cs typeface="Consolas" charset="0"/>
                </a:rPr>
                <a:t>Reference Types</a:t>
              </a:r>
            </a:p>
          </p:txBody>
        </p:sp>
        <p:sp>
          <p:nvSpPr>
            <p:cNvPr id="6" name="Rounded Rectangle 5"/>
            <p:cNvSpPr/>
            <p:nvPr/>
          </p:nvSpPr>
          <p:spPr>
            <a:xfrm>
              <a:off x="88384" y="1371600"/>
              <a:ext cx="4398289" cy="495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n-US" sz="1600" b="1" dirty="0">
                  <a:solidFill>
                    <a:schemeClr val="accent2">
                      <a:lumMod val="50000"/>
                    </a:schemeClr>
                  </a:solidFill>
                  <a:latin typeface="Consolas" charset="0"/>
                  <a:ea typeface="Consolas" charset="0"/>
                  <a:cs typeface="Consolas" charset="0"/>
                </a:rPr>
                <a:t>Value Types</a:t>
              </a:r>
            </a:p>
          </p:txBody>
        </p:sp>
        <p:sp>
          <p:nvSpPr>
            <p:cNvPr id="7" name="Rectangle 6"/>
            <p:cNvSpPr/>
            <p:nvPr/>
          </p:nvSpPr>
          <p:spPr>
            <a:xfrm>
              <a:off x="3991372" y="609600"/>
              <a:ext cx="1237455" cy="38100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Object</a:t>
              </a:r>
            </a:p>
          </p:txBody>
        </p:sp>
        <p:sp>
          <p:nvSpPr>
            <p:cNvPr id="8" name="Rectangle 7"/>
            <p:cNvSpPr/>
            <p:nvPr/>
          </p:nvSpPr>
          <p:spPr>
            <a:xfrm>
              <a:off x="79626" y="1106394"/>
              <a:ext cx="1587500" cy="379373"/>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Value Type</a:t>
              </a:r>
            </a:p>
          </p:txBody>
        </p:sp>
        <p:sp>
          <p:nvSpPr>
            <p:cNvPr id="9" name="Rectangle 8"/>
            <p:cNvSpPr/>
            <p:nvPr/>
          </p:nvSpPr>
          <p:spPr>
            <a:xfrm>
              <a:off x="5105400" y="1606392"/>
              <a:ext cx="1237455" cy="379373"/>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String</a:t>
              </a:r>
            </a:p>
          </p:txBody>
        </p:sp>
        <p:sp>
          <p:nvSpPr>
            <p:cNvPr id="10" name="Rectangle 9"/>
            <p:cNvSpPr/>
            <p:nvPr/>
          </p:nvSpPr>
          <p:spPr>
            <a:xfrm>
              <a:off x="1294020" y="179445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chemeClr val="accent2">
                      <a:lumMod val="50000"/>
                    </a:schemeClr>
                  </a:solidFill>
                  <a:latin typeface="Consolas" charset="0"/>
                  <a:ea typeface="Consolas" charset="0"/>
                  <a:cs typeface="Consolas" charset="0"/>
                </a:rPr>
                <a:t>SByte</a:t>
              </a:r>
              <a:endParaRPr lang="en-US" sz="1500" dirty="0">
                <a:solidFill>
                  <a:schemeClr val="accent2">
                    <a:lumMod val="50000"/>
                  </a:schemeClr>
                </a:solidFill>
                <a:latin typeface="Consolas" charset="0"/>
                <a:ea typeface="Consolas" charset="0"/>
                <a:cs typeface="Consolas" charset="0"/>
              </a:endParaRPr>
            </a:p>
          </p:txBody>
        </p:sp>
        <p:sp>
          <p:nvSpPr>
            <p:cNvPr id="19" name="Rectangle 18"/>
            <p:cNvSpPr/>
            <p:nvPr/>
          </p:nvSpPr>
          <p:spPr>
            <a:xfrm>
              <a:off x="1294020" y="2224306"/>
              <a:ext cx="1085257" cy="269921"/>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Int16</a:t>
              </a:r>
            </a:p>
          </p:txBody>
        </p:sp>
        <p:sp>
          <p:nvSpPr>
            <p:cNvPr id="22" name="Rectangle 21"/>
            <p:cNvSpPr/>
            <p:nvPr/>
          </p:nvSpPr>
          <p:spPr>
            <a:xfrm>
              <a:off x="1294019" y="26134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Int32</a:t>
              </a:r>
            </a:p>
          </p:txBody>
        </p:sp>
        <p:sp>
          <p:nvSpPr>
            <p:cNvPr id="24" name="Rectangle 23"/>
            <p:cNvSpPr/>
            <p:nvPr/>
          </p:nvSpPr>
          <p:spPr>
            <a:xfrm>
              <a:off x="1294018" y="3036680"/>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Int64</a:t>
              </a:r>
            </a:p>
          </p:txBody>
        </p:sp>
        <p:sp>
          <p:nvSpPr>
            <p:cNvPr id="26" name="Rectangle 25"/>
            <p:cNvSpPr/>
            <p:nvPr/>
          </p:nvSpPr>
          <p:spPr>
            <a:xfrm>
              <a:off x="1294018" y="42898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Decimal</a:t>
              </a:r>
            </a:p>
          </p:txBody>
        </p:sp>
        <p:sp>
          <p:nvSpPr>
            <p:cNvPr id="32" name="Rounded Rectangle 31"/>
            <p:cNvSpPr/>
            <p:nvPr/>
          </p:nvSpPr>
          <p:spPr>
            <a:xfrm>
              <a:off x="1361455" y="4747607"/>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Struct</a:t>
              </a:r>
              <a:r>
                <a:rPr lang="en-US" sz="1600" dirty="0">
                  <a:solidFill>
                    <a:schemeClr val="accent2">
                      <a:lumMod val="50000"/>
                    </a:schemeClr>
                  </a:solidFill>
                  <a:latin typeface="Consolas" charset="0"/>
                  <a:ea typeface="Consolas" charset="0"/>
                  <a:cs typeface="Consolas" charset="0"/>
                </a:rPr>
                <a:t> Types</a:t>
              </a:r>
            </a:p>
          </p:txBody>
        </p:sp>
        <p:sp>
          <p:nvSpPr>
            <p:cNvPr id="33" name="Rounded Rectangle 32"/>
            <p:cNvSpPr/>
            <p:nvPr/>
          </p:nvSpPr>
          <p:spPr>
            <a:xfrm>
              <a:off x="1352325" y="5248320"/>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Enum</a:t>
              </a:r>
              <a:r>
                <a:rPr lang="en-US" sz="1600" dirty="0">
                  <a:solidFill>
                    <a:schemeClr val="accent2">
                      <a:lumMod val="50000"/>
                    </a:schemeClr>
                  </a:solidFill>
                  <a:latin typeface="Consolas" charset="0"/>
                  <a:ea typeface="Consolas" charset="0"/>
                  <a:cs typeface="Consolas" charset="0"/>
                </a:rPr>
                <a:t> Types</a:t>
              </a:r>
            </a:p>
          </p:txBody>
        </p:sp>
        <p:sp>
          <p:nvSpPr>
            <p:cNvPr id="34" name="Rounded Rectangle 33"/>
            <p:cNvSpPr/>
            <p:nvPr/>
          </p:nvSpPr>
          <p:spPr>
            <a:xfrm>
              <a:off x="1352325" y="5761414"/>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Nullable</a:t>
              </a:r>
              <a:r>
                <a:rPr lang="en-US" sz="1600" dirty="0">
                  <a:solidFill>
                    <a:schemeClr val="accent2">
                      <a:lumMod val="50000"/>
                    </a:schemeClr>
                  </a:solidFill>
                  <a:latin typeface="Consolas" charset="0"/>
                  <a:ea typeface="Consolas" charset="0"/>
                  <a:cs typeface="Consolas" charset="0"/>
                </a:rPr>
                <a:t> Types</a:t>
              </a:r>
            </a:p>
          </p:txBody>
        </p:sp>
        <p:cxnSp>
          <p:nvCxnSpPr>
            <p:cNvPr id="38" name="Straight Connector 37"/>
            <p:cNvCxnSpPr>
              <a:endCxn id="9" idx="0"/>
            </p:cNvCxnSpPr>
            <p:nvPr/>
          </p:nvCxnSpPr>
          <p:spPr>
            <a:xfrm>
              <a:off x="5715000" y="1293773"/>
              <a:ext cx="9128" cy="312619"/>
            </a:xfrm>
            <a:prstGeom prst="line">
              <a:avLst/>
            </a:prstGeom>
            <a:effectLst/>
          </p:spPr>
          <p:style>
            <a:lnRef idx="2">
              <a:schemeClr val="dk1"/>
            </a:lnRef>
            <a:fillRef idx="0">
              <a:schemeClr val="dk1"/>
            </a:fillRef>
            <a:effectRef idx="1">
              <a:schemeClr val="dk1"/>
            </a:effectRef>
            <a:fontRef idx="minor">
              <a:schemeClr val="tx1"/>
            </a:fontRef>
          </p:style>
        </p:cxnSp>
        <p:cxnSp>
          <p:nvCxnSpPr>
            <p:cNvPr id="40" name="Straight Connector 39"/>
            <p:cNvCxnSpPr>
              <a:stCxn id="8" idx="3"/>
            </p:cNvCxnSpPr>
            <p:nvPr/>
          </p:nvCxnSpPr>
          <p:spPr>
            <a:xfrm flipV="1">
              <a:off x="1667126" y="1295400"/>
              <a:ext cx="4047874" cy="680"/>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V="1">
              <a:off x="4572000" y="990603"/>
              <a:ext cx="0" cy="303170"/>
            </a:xfrm>
            <a:prstGeom prst="straightConnector1">
              <a:avLst/>
            </a:prstGeom>
            <a:ln>
              <a:tailEnd type="stealth" w="lg" len="lg"/>
            </a:ln>
            <a:effectLst/>
          </p:spPr>
          <p:style>
            <a:lnRef idx="2">
              <a:schemeClr val="dk1"/>
            </a:lnRef>
            <a:fillRef idx="0">
              <a:schemeClr val="dk1"/>
            </a:fillRef>
            <a:effectRef idx="1">
              <a:schemeClr val="dk1"/>
            </a:effectRef>
            <a:fontRef idx="minor">
              <a:schemeClr val="tx1"/>
            </a:fontRef>
          </p:style>
        </p:cxnSp>
        <p:cxnSp>
          <p:nvCxnSpPr>
            <p:cNvPr id="79" name="Straight Arrow Connector 78"/>
            <p:cNvCxnSpPr>
              <a:endCxn id="8" idx="2"/>
            </p:cNvCxnSpPr>
            <p:nvPr/>
          </p:nvCxnSpPr>
          <p:spPr>
            <a:xfrm flipV="1">
              <a:off x="841625" y="1485767"/>
              <a:ext cx="31751" cy="4536374"/>
            </a:xfrm>
            <a:prstGeom prst="straightConnector1">
              <a:avLst/>
            </a:prstGeom>
            <a:ln>
              <a:solidFill>
                <a:schemeClr val="accent2">
                  <a:lumMod val="50000"/>
                </a:schemeClr>
              </a:solidFill>
              <a:tailEnd type="stealth" w="lg" len="lg"/>
            </a:ln>
            <a:effectLst/>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881654" y="6018704"/>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881654" y="5465316"/>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881619" y="4964603"/>
              <a:ext cx="466327" cy="1"/>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873968" y="443092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873968" y="4024309"/>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873968" y="359272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73968" y="318480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73968" y="2767381"/>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73968" y="237200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873968" y="1931693"/>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837967" y="4239306"/>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3090245" y="4088603"/>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Double</a:t>
              </a:r>
            </a:p>
          </p:txBody>
        </p:sp>
        <p:sp>
          <p:nvSpPr>
            <p:cNvPr id="101" name="Rectangle 100"/>
            <p:cNvSpPr/>
            <p:nvPr/>
          </p:nvSpPr>
          <p:spPr>
            <a:xfrm>
              <a:off x="1294018" y="3886201"/>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Single</a:t>
              </a:r>
            </a:p>
          </p:txBody>
        </p:sp>
        <p:cxnSp>
          <p:nvCxnSpPr>
            <p:cNvPr id="102" name="Straight Connector 101"/>
            <p:cNvCxnSpPr/>
            <p:nvPr/>
          </p:nvCxnSpPr>
          <p:spPr>
            <a:xfrm>
              <a:off x="873968" y="3809452"/>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3109692" y="3631933"/>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Char</a:t>
              </a:r>
            </a:p>
          </p:txBody>
        </p:sp>
        <p:sp>
          <p:nvSpPr>
            <p:cNvPr id="105" name="Rectangle 104"/>
            <p:cNvSpPr/>
            <p:nvPr/>
          </p:nvSpPr>
          <p:spPr>
            <a:xfrm>
              <a:off x="1294018" y="34516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Boolean</a:t>
              </a:r>
            </a:p>
          </p:txBody>
        </p:sp>
        <p:cxnSp>
          <p:nvCxnSpPr>
            <p:cNvPr id="106" name="Straight Connector 105"/>
            <p:cNvCxnSpPr/>
            <p:nvPr/>
          </p:nvCxnSpPr>
          <p:spPr>
            <a:xfrm>
              <a:off x="837967" y="3378614"/>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873968" y="2960613"/>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873968" y="2564241"/>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873968" y="2158311"/>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3102945" y="1993964"/>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Byte</a:t>
              </a:r>
            </a:p>
          </p:txBody>
        </p:sp>
        <p:sp>
          <p:nvSpPr>
            <p:cNvPr id="111" name="Rectangle 110"/>
            <p:cNvSpPr/>
            <p:nvPr/>
          </p:nvSpPr>
          <p:spPr>
            <a:xfrm>
              <a:off x="3102945" y="2424035"/>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UInt16</a:t>
              </a:r>
            </a:p>
          </p:txBody>
        </p:sp>
        <p:sp>
          <p:nvSpPr>
            <p:cNvPr id="112" name="Rectangle 111"/>
            <p:cNvSpPr/>
            <p:nvPr/>
          </p:nvSpPr>
          <p:spPr>
            <a:xfrm>
              <a:off x="3090245" y="2823918"/>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UInt32</a:t>
              </a:r>
            </a:p>
          </p:txBody>
        </p:sp>
        <p:sp>
          <p:nvSpPr>
            <p:cNvPr id="114" name="Rectangle 113"/>
            <p:cNvSpPr/>
            <p:nvPr/>
          </p:nvSpPr>
          <p:spPr>
            <a:xfrm>
              <a:off x="3090245" y="3228577"/>
              <a:ext cx="964405" cy="282159"/>
            </a:xfrm>
            <a:prstGeom prst="rect">
              <a:avLst/>
            </a:prstGeom>
            <a:solidFill>
              <a:schemeClr val="accent2">
                <a:lumMod val="20000"/>
                <a:lumOff val="80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UInt64</a:t>
              </a:r>
            </a:p>
          </p:txBody>
        </p:sp>
        <p:cxnSp>
          <p:nvCxnSpPr>
            <p:cNvPr id="119" name="Straight Connector 118"/>
            <p:cNvCxnSpPr>
              <a:stCxn id="9" idx="2"/>
            </p:cNvCxnSpPr>
            <p:nvPr/>
          </p:nvCxnSpPr>
          <p:spPr>
            <a:xfrm>
              <a:off x="5724128" y="1985765"/>
              <a:ext cx="0" cy="3576835"/>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sp>
          <p:nvSpPr>
            <p:cNvPr id="120" name="Rounded Rectangle 119"/>
            <p:cNvSpPr/>
            <p:nvPr/>
          </p:nvSpPr>
          <p:spPr>
            <a:xfrm>
              <a:off x="6477000" y="5181600"/>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Array Types</a:t>
              </a:r>
            </a:p>
          </p:txBody>
        </p:sp>
        <p:sp>
          <p:nvSpPr>
            <p:cNvPr id="121" name="Rounded Rectangle 120"/>
            <p:cNvSpPr/>
            <p:nvPr/>
          </p:nvSpPr>
          <p:spPr>
            <a:xfrm>
              <a:off x="6477000" y="4246894"/>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accent2">
                      <a:lumMod val="50000"/>
                    </a:schemeClr>
                  </a:solidFill>
                  <a:latin typeface="Consolas" charset="0"/>
                  <a:ea typeface="Consolas" charset="0"/>
                  <a:cs typeface="Consolas" charset="0"/>
                </a:rPr>
                <a:t>Class Types</a:t>
              </a:r>
              <a:endParaRPr lang="en-US" sz="1600" dirty="0">
                <a:solidFill>
                  <a:schemeClr val="accent2">
                    <a:lumMod val="50000"/>
                  </a:schemeClr>
                </a:solidFill>
                <a:latin typeface="Consolas" charset="0"/>
                <a:ea typeface="Consolas" charset="0"/>
                <a:cs typeface="Consolas" charset="0"/>
              </a:endParaRPr>
            </a:p>
          </p:txBody>
        </p:sp>
        <p:sp>
          <p:nvSpPr>
            <p:cNvPr id="122" name="Rounded Rectangle 121"/>
            <p:cNvSpPr/>
            <p:nvPr/>
          </p:nvSpPr>
          <p:spPr>
            <a:xfrm>
              <a:off x="6477000" y="3306600"/>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Delegate Types</a:t>
              </a:r>
            </a:p>
          </p:txBody>
        </p:sp>
        <p:sp>
          <p:nvSpPr>
            <p:cNvPr id="123" name="Rounded Rectangle 122"/>
            <p:cNvSpPr/>
            <p:nvPr/>
          </p:nvSpPr>
          <p:spPr>
            <a:xfrm>
              <a:off x="6477000" y="2366306"/>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Interface Types</a:t>
              </a:r>
            </a:p>
          </p:txBody>
        </p:sp>
        <p:cxnSp>
          <p:nvCxnSpPr>
            <p:cNvPr id="126" name="Straight Connector 125"/>
            <p:cNvCxnSpPr>
              <a:endCxn id="120" idx="1"/>
            </p:cNvCxnSpPr>
            <p:nvPr/>
          </p:nvCxnSpPr>
          <p:spPr>
            <a:xfrm flipV="1">
              <a:off x="5715000" y="5540455"/>
              <a:ext cx="761999" cy="11569"/>
            </a:xfrm>
            <a:prstGeom prst="line">
              <a:avLst/>
            </a:prstGeom>
            <a:effectLst/>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flipV="1">
              <a:off x="5733257" y="4611731"/>
              <a:ext cx="743743" cy="8081"/>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flipV="1">
              <a:off x="5724128" y="3688327"/>
              <a:ext cx="762000" cy="11569"/>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flipV="1">
              <a:off x="5715000" y="2747233"/>
              <a:ext cx="762000" cy="11569"/>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grpSp>
      <p:sp>
        <p:nvSpPr>
          <p:cNvPr id="3" name="Заголовок 2"/>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4280372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Enum</a:t>
            </a:r>
            <a:endParaRPr lang="ru-RU" dirty="0"/>
          </a:p>
        </p:txBody>
      </p:sp>
      <p:sp>
        <p:nvSpPr>
          <p:cNvPr id="6" name="Flowchart: Document 5"/>
          <p:cNvSpPr/>
          <p:nvPr/>
        </p:nvSpPr>
        <p:spPr>
          <a:xfrm>
            <a:off x="381000" y="990600"/>
            <a:ext cx="4722444" cy="4272294"/>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dirty="0">
              <a:solidFill>
                <a:schemeClr val="accent2">
                  <a:lumMod val="50000"/>
                </a:schemeClr>
              </a:solidFill>
              <a:latin typeface="Consolas" pitchFamily="49" charset="0"/>
              <a:cs typeface="Consolas" pitchFamily="49" charset="0"/>
            </a:endParaRPr>
          </a:p>
          <a:p>
            <a:endParaRPr lang="en-US" dirty="0">
              <a:solidFill>
                <a:schemeClr val="accent2">
                  <a:lumMod val="50000"/>
                </a:schemeClr>
              </a:solidFill>
              <a:latin typeface="Consolas" pitchFamily="49" charset="0"/>
              <a:cs typeface="Consolas" pitchFamily="49" charset="0"/>
            </a:endParaRPr>
          </a:p>
          <a:p>
            <a:r>
              <a:rPr lang="ru-RU" dirty="0" err="1">
                <a:solidFill>
                  <a:schemeClr val="accent2">
                    <a:lumMod val="50000"/>
                  </a:schemeClr>
                </a:solidFill>
                <a:latin typeface="Consolas" pitchFamily="49" charset="0"/>
                <a:cs typeface="Consolas" pitchFamily="49" charset="0"/>
              </a:rPr>
              <a:t>enum</a:t>
            </a:r>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Day</a:t>
            </a:r>
            <a:endParaRPr lang="ru-RU" dirty="0">
              <a:solidFill>
                <a:schemeClr val="accent2">
                  <a:lumMod val="50000"/>
                </a:schemeClr>
              </a:solidFill>
              <a:latin typeface="Consolas" pitchFamily="49" charset="0"/>
              <a:cs typeface="Consolas" pitchFamily="49" charset="0"/>
            </a:endParaRPr>
          </a:p>
          <a:p>
            <a:r>
              <a:rPr lang="ru-RU" dirty="0">
                <a:solidFill>
                  <a:schemeClr val="accent2">
                    <a:lumMod val="50000"/>
                  </a:schemeClr>
                </a:solidFill>
                <a:latin typeface="Consolas" pitchFamily="49" charset="0"/>
                <a:cs typeface="Consolas" pitchFamily="49" charset="0"/>
              </a:rPr>
              <a:t>{</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Monday</a:t>
            </a:r>
            <a:r>
              <a:rPr lang="ru-RU" dirty="0">
                <a:solidFill>
                  <a:schemeClr val="accent2">
                    <a:lumMod val="50000"/>
                  </a:schemeClr>
                </a:solidFill>
                <a:latin typeface="Consolas" pitchFamily="49" charset="0"/>
                <a:cs typeface="Consolas" pitchFamily="49" charset="0"/>
              </a:rPr>
              <a:t> = 1,</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Tuesday</a:t>
            </a:r>
            <a:r>
              <a:rPr lang="ru-RU" dirty="0">
                <a:solidFill>
                  <a:schemeClr val="accent2">
                    <a:lumMod val="50000"/>
                  </a:schemeClr>
                </a:solidFill>
                <a:latin typeface="Consolas" pitchFamily="49" charset="0"/>
                <a:cs typeface="Consolas" pitchFamily="49" charset="0"/>
              </a:rPr>
              <a:t> = 2,</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Wednesday</a:t>
            </a:r>
            <a:r>
              <a:rPr lang="ru-RU" dirty="0">
                <a:solidFill>
                  <a:schemeClr val="accent2">
                    <a:lumMod val="50000"/>
                  </a:schemeClr>
                </a:solidFill>
                <a:latin typeface="Consolas" pitchFamily="49" charset="0"/>
                <a:cs typeface="Consolas" pitchFamily="49" charset="0"/>
              </a:rPr>
              <a:t> = 3,</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Thursday</a:t>
            </a:r>
            <a:r>
              <a:rPr lang="ru-RU" dirty="0">
                <a:solidFill>
                  <a:schemeClr val="accent2">
                    <a:lumMod val="50000"/>
                  </a:schemeClr>
                </a:solidFill>
                <a:latin typeface="Consolas" pitchFamily="49" charset="0"/>
                <a:cs typeface="Consolas" pitchFamily="49" charset="0"/>
              </a:rPr>
              <a:t> = 4,</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Friday</a:t>
            </a:r>
            <a:r>
              <a:rPr lang="ru-RU" dirty="0">
                <a:solidFill>
                  <a:schemeClr val="accent2">
                    <a:lumMod val="50000"/>
                  </a:schemeClr>
                </a:solidFill>
                <a:latin typeface="Consolas" pitchFamily="49" charset="0"/>
                <a:cs typeface="Consolas" pitchFamily="49" charset="0"/>
              </a:rPr>
              <a:t> = 5,</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Saturday</a:t>
            </a:r>
            <a:r>
              <a:rPr lang="ru-RU" dirty="0">
                <a:solidFill>
                  <a:schemeClr val="accent2">
                    <a:lumMod val="50000"/>
                  </a:schemeClr>
                </a:solidFill>
                <a:latin typeface="Consolas" pitchFamily="49" charset="0"/>
                <a:cs typeface="Consolas" pitchFamily="49" charset="0"/>
              </a:rPr>
              <a:t> = 6,</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Sunday</a:t>
            </a:r>
            <a:r>
              <a:rPr lang="ru-RU" dirty="0">
                <a:solidFill>
                  <a:schemeClr val="accent2">
                    <a:lumMod val="50000"/>
                  </a:schemeClr>
                </a:solidFill>
                <a:latin typeface="Consolas" pitchFamily="49" charset="0"/>
                <a:cs typeface="Consolas" pitchFamily="49" charset="0"/>
              </a:rPr>
              <a:t> = 7</a:t>
            </a:r>
          </a:p>
          <a:p>
            <a:r>
              <a:rPr lang="ru-RU" dirty="0">
                <a:solidFill>
                  <a:schemeClr val="accent2">
                    <a:lumMod val="50000"/>
                  </a:schemeClr>
                </a:solidFill>
                <a:latin typeface="Consolas" pitchFamily="49" charset="0"/>
                <a:cs typeface="Consolas" pitchFamily="49" charset="0"/>
              </a:rPr>
              <a:t>};</a:t>
            </a:r>
          </a:p>
          <a:p>
            <a:r>
              <a:rPr lang="ru-RU" dirty="0">
                <a:solidFill>
                  <a:schemeClr val="accent2">
                    <a:lumMod val="50000"/>
                  </a:schemeClr>
                </a:solidFill>
                <a:latin typeface="Consolas" pitchFamily="49" charset="0"/>
                <a:cs typeface="Consolas" pitchFamily="49" charset="0"/>
              </a:rPr>
              <a:t> </a:t>
            </a:r>
          </a:p>
          <a:p>
            <a:r>
              <a:rPr lang="ru-RU" dirty="0">
                <a:solidFill>
                  <a:schemeClr val="accent2">
                    <a:lumMod val="50000"/>
                  </a:schemeClr>
                </a:solidFill>
                <a:latin typeface="Consolas" pitchFamily="49" charset="0"/>
                <a:cs typeface="Consolas" pitchFamily="49" charset="0"/>
              </a:rPr>
              <a:t>static void Main(string[] </a:t>
            </a:r>
            <a:r>
              <a:rPr lang="ru-RU" dirty="0" err="1">
                <a:solidFill>
                  <a:schemeClr val="accent2">
                    <a:lumMod val="50000"/>
                  </a:schemeClr>
                </a:solidFill>
                <a:latin typeface="Consolas" pitchFamily="49" charset="0"/>
                <a:cs typeface="Consolas" pitchFamily="49" charset="0"/>
              </a:rPr>
              <a:t>args</a:t>
            </a:r>
            <a:r>
              <a:rPr lang="ru-RU" dirty="0">
                <a:solidFill>
                  <a:schemeClr val="accent2">
                    <a:lumMod val="50000"/>
                  </a:schemeClr>
                </a:solidFill>
                <a:latin typeface="Consolas" pitchFamily="49" charset="0"/>
                <a:cs typeface="Consolas" pitchFamily="49" charset="0"/>
              </a:rPr>
              <a:t>)</a:t>
            </a:r>
          </a:p>
          <a:p>
            <a:r>
              <a:rPr lang="ru-RU" dirty="0">
                <a:solidFill>
                  <a:schemeClr val="accent2">
                    <a:lumMod val="50000"/>
                  </a:schemeClr>
                </a:solidFill>
                <a:latin typeface="Consolas" pitchFamily="49" charset="0"/>
                <a:cs typeface="Consolas" pitchFamily="49" charset="0"/>
              </a:rPr>
              <a:t>{</a:t>
            </a:r>
          </a:p>
          <a:p>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Day</a:t>
            </a:r>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d</a:t>
            </a:r>
            <a:r>
              <a:rPr lang="ru-RU" dirty="0" err="1">
                <a:solidFill>
                  <a:schemeClr val="accent2">
                    <a:lumMod val="50000"/>
                  </a:schemeClr>
                </a:solidFill>
                <a:latin typeface="Consolas" pitchFamily="49" charset="0"/>
                <a:cs typeface="Consolas" pitchFamily="49" charset="0"/>
              </a:rPr>
              <a:t>ayOff</a:t>
            </a:r>
            <a:r>
              <a:rPr lang="ru-RU" dirty="0">
                <a:solidFill>
                  <a:schemeClr val="accent2">
                    <a:lumMod val="50000"/>
                  </a:schemeClr>
                </a:solidFill>
                <a:latin typeface="Consolas" pitchFamily="49" charset="0"/>
                <a:cs typeface="Consolas" pitchFamily="49" charset="0"/>
              </a:rPr>
              <a:t> = </a:t>
            </a:r>
            <a:r>
              <a:rPr lang="ru-RU" dirty="0" err="1">
                <a:solidFill>
                  <a:schemeClr val="accent2">
                    <a:lumMod val="50000"/>
                  </a:schemeClr>
                </a:solidFill>
                <a:latin typeface="Consolas" pitchFamily="49" charset="0"/>
                <a:cs typeface="Consolas" pitchFamily="49" charset="0"/>
              </a:rPr>
              <a:t>Day.Sunday</a:t>
            </a:r>
            <a:r>
              <a:rPr lang="ru-RU" dirty="0">
                <a:solidFill>
                  <a:schemeClr val="accent2">
                    <a:lumMod val="50000"/>
                  </a:schemeClr>
                </a:solidFill>
                <a:latin typeface="Consolas" pitchFamily="49" charset="0"/>
                <a:cs typeface="Consolas" pitchFamily="49" charset="0"/>
              </a:rPr>
              <a:t>;</a:t>
            </a:r>
          </a:p>
          <a:p>
            <a:r>
              <a:rPr lang="ru-RU" dirty="0">
                <a:solidFill>
                  <a:schemeClr val="accent2">
                    <a:lumMod val="50000"/>
                  </a:schemeClr>
                </a:solidFill>
                <a:latin typeface="Consolas" pitchFamily="49" charset="0"/>
                <a:cs typeface="Consolas" pitchFamily="49" charset="0"/>
              </a:rPr>
              <a:t>}</a:t>
            </a:r>
          </a:p>
        </p:txBody>
      </p:sp>
      <p:sp>
        <p:nvSpPr>
          <p:cNvPr id="8" name="Rounded Rectangle 7"/>
          <p:cNvSpPr/>
          <p:nvPr/>
        </p:nvSpPr>
        <p:spPr>
          <a:xfrm>
            <a:off x="113321" y="5331769"/>
            <a:ext cx="5257801"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dirty="0">
                <a:solidFill>
                  <a:schemeClr val="accent2">
                    <a:lumMod val="50000"/>
                  </a:schemeClr>
                </a:solidFill>
                <a:latin typeface="Consolas" pitchFamily="49" charset="0"/>
                <a:cs typeface="Consolas" pitchFamily="49" charset="0"/>
              </a:rPr>
              <a:t>[</a:t>
            </a:r>
            <a:r>
              <a:rPr lang="ru-RU" dirty="0" err="1">
                <a:solidFill>
                  <a:schemeClr val="accent2">
                    <a:lumMod val="50000"/>
                  </a:schemeClr>
                </a:solidFill>
                <a:latin typeface="Consolas" pitchFamily="49" charset="0"/>
                <a:cs typeface="Consolas" pitchFamily="49" charset="0"/>
              </a:rPr>
              <a:t>EnumType</a:t>
            </a:r>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variableName</a:t>
            </a:r>
            <a:r>
              <a:rPr lang="ru-RU" dirty="0">
                <a:solidFill>
                  <a:schemeClr val="accent2">
                    <a:lumMod val="50000"/>
                  </a:schemeClr>
                </a:solidFill>
                <a:latin typeface="Consolas" pitchFamily="49" charset="0"/>
                <a:cs typeface="Consolas" pitchFamily="49" charset="0"/>
              </a:rPr>
              <a:t> = [</a:t>
            </a:r>
            <a:r>
              <a:rPr lang="ru-RU" dirty="0" err="1">
                <a:solidFill>
                  <a:schemeClr val="accent2">
                    <a:lumMod val="50000"/>
                  </a:schemeClr>
                </a:solidFill>
                <a:latin typeface="Consolas" pitchFamily="49" charset="0"/>
                <a:cs typeface="Consolas" pitchFamily="49" charset="0"/>
              </a:rPr>
              <a:t>EnumValue</a:t>
            </a:r>
            <a:r>
              <a:rPr lang="ru-RU"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47650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Enum</a:t>
            </a:r>
            <a:endParaRPr lang="ru-RU" dirty="0"/>
          </a:p>
        </p:txBody>
      </p:sp>
      <p:sp>
        <p:nvSpPr>
          <p:cNvPr id="7" name="Flowchart: Document 6"/>
          <p:cNvSpPr/>
          <p:nvPr/>
        </p:nvSpPr>
        <p:spPr>
          <a:xfrm>
            <a:off x="209439" y="1307208"/>
            <a:ext cx="8725122" cy="1445041"/>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700" dirty="0">
                <a:solidFill>
                  <a:schemeClr val="accent2">
                    <a:lumMod val="50000"/>
                  </a:schemeClr>
                </a:solidFill>
                <a:latin typeface="Consolas" pitchFamily="49" charset="0"/>
                <a:cs typeface="Consolas" pitchFamily="49" charset="0"/>
              </a:rPr>
              <a:t>for(</a:t>
            </a:r>
            <a:r>
              <a:rPr lang="ru-RU" sz="1700" dirty="0" err="1">
                <a:solidFill>
                  <a:schemeClr val="accent2">
                    <a:lumMod val="50000"/>
                  </a:schemeClr>
                </a:solidFill>
                <a:latin typeface="Consolas" pitchFamily="49" charset="0"/>
                <a:cs typeface="Consolas" pitchFamily="49" charset="0"/>
              </a:rPr>
              <a:t>Day</a:t>
            </a:r>
            <a:r>
              <a:rPr lang="ru-RU" sz="1700" dirty="0">
                <a:solidFill>
                  <a:schemeClr val="accent2">
                    <a:lumMod val="50000"/>
                  </a:schemeClr>
                </a:solidFill>
                <a:latin typeface="Consolas" pitchFamily="49" charset="0"/>
                <a:cs typeface="Consolas" pitchFamily="49" charset="0"/>
              </a:rPr>
              <a:t> dayOfWeek = </a:t>
            </a:r>
            <a:r>
              <a:rPr lang="ru-RU" sz="1700" dirty="0" err="1">
                <a:solidFill>
                  <a:schemeClr val="accent2">
                    <a:lumMod val="50000"/>
                  </a:schemeClr>
                </a:solidFill>
                <a:latin typeface="Consolas" pitchFamily="49" charset="0"/>
                <a:cs typeface="Consolas" pitchFamily="49" charset="0"/>
              </a:rPr>
              <a:t>Day.Monday</a:t>
            </a:r>
            <a:r>
              <a:rPr lang="ru-RU" sz="1700" dirty="0">
                <a:solidFill>
                  <a:schemeClr val="accent2">
                    <a:lumMod val="50000"/>
                  </a:schemeClr>
                </a:solidFill>
                <a:latin typeface="Consolas" pitchFamily="49" charset="0"/>
                <a:cs typeface="Consolas" pitchFamily="49" charset="0"/>
              </a:rPr>
              <a:t>; dayOfWeek &lt;= </a:t>
            </a:r>
            <a:r>
              <a:rPr lang="ru-RU" sz="1700" dirty="0" err="1">
                <a:solidFill>
                  <a:schemeClr val="accent2">
                    <a:lumMod val="50000"/>
                  </a:schemeClr>
                </a:solidFill>
                <a:latin typeface="Consolas" pitchFamily="49" charset="0"/>
                <a:cs typeface="Consolas" pitchFamily="49" charset="0"/>
              </a:rPr>
              <a:t>Day.Sunday</a:t>
            </a:r>
            <a:r>
              <a:rPr lang="ru-RU" sz="1700" dirty="0">
                <a:solidFill>
                  <a:schemeClr val="accent2">
                    <a:lumMod val="50000"/>
                  </a:schemeClr>
                </a:solidFill>
                <a:latin typeface="Consolas" pitchFamily="49" charset="0"/>
                <a:cs typeface="Consolas" pitchFamily="49" charset="0"/>
              </a:rPr>
              <a:t>; </a:t>
            </a:r>
            <a:r>
              <a:rPr lang="ru-RU" sz="1700" dirty="0" err="1">
                <a:solidFill>
                  <a:schemeClr val="accent2">
                    <a:lumMod val="50000"/>
                  </a:schemeClr>
                </a:solidFill>
                <a:latin typeface="Consolas" pitchFamily="49" charset="0"/>
                <a:cs typeface="Consolas" pitchFamily="49" charset="0"/>
              </a:rPr>
              <a:t>dayOfWeek</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    Console.WriteLine(dayOfWeek);</a:t>
            </a:r>
          </a:p>
          <a:p>
            <a:r>
              <a:rPr lang="ru-RU" sz="1700" dirty="0">
                <a:solidFill>
                  <a:schemeClr val="accent2">
                    <a:lumMod val="50000"/>
                  </a:schemeClr>
                </a:solidFill>
                <a:latin typeface="Consolas" pitchFamily="49" charset="0"/>
                <a:cs typeface="Consolas" pitchFamily="49" charset="0"/>
              </a:rPr>
              <a:t>}</a:t>
            </a:r>
          </a:p>
        </p:txBody>
      </p:sp>
      <p:sp>
        <p:nvSpPr>
          <p:cNvPr id="14" name="Rounded Rectangle 13"/>
          <p:cNvSpPr/>
          <p:nvPr/>
        </p:nvSpPr>
        <p:spPr>
          <a:xfrm>
            <a:off x="159522" y="4365593"/>
            <a:ext cx="3695922" cy="60502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dirty="0" err="1">
                <a:solidFill>
                  <a:schemeClr val="accent2">
                    <a:lumMod val="50000"/>
                  </a:schemeClr>
                </a:solidFill>
                <a:latin typeface="Consolas" charset="0"/>
                <a:ea typeface="Consolas" charset="0"/>
                <a:cs typeface="Consolas" charset="0"/>
              </a:rPr>
              <a:t>Day.Monday</a:t>
            </a:r>
            <a:r>
              <a:rPr lang="ru-RU" dirty="0">
                <a:solidFill>
                  <a:schemeClr val="accent2">
                    <a:lumMod val="50000"/>
                  </a:schemeClr>
                </a:solidFill>
                <a:latin typeface="Consolas" charset="0"/>
                <a:ea typeface="Consolas" charset="0"/>
                <a:cs typeface="Consolas" charset="0"/>
              </a:rPr>
              <a:t> + </a:t>
            </a:r>
            <a:r>
              <a:rPr lang="ru-RU" dirty="0" err="1">
                <a:solidFill>
                  <a:schemeClr val="accent2">
                    <a:lumMod val="50000"/>
                  </a:schemeClr>
                </a:solidFill>
                <a:latin typeface="Consolas" charset="0"/>
                <a:ea typeface="Consolas" charset="0"/>
                <a:cs typeface="Consolas" charset="0"/>
              </a:rPr>
              <a:t>Day.Wednesday</a:t>
            </a:r>
            <a:endParaRPr lang="ru-RU" dirty="0">
              <a:solidFill>
                <a:schemeClr val="accent2">
                  <a:lumMod val="50000"/>
                </a:schemeClr>
              </a:solidFill>
              <a:latin typeface="Consolas" charset="0"/>
              <a:ea typeface="Consolas" charset="0"/>
              <a:cs typeface="Consolas" charset="0"/>
            </a:endParaRPr>
          </a:p>
        </p:txBody>
      </p:sp>
      <p:pic>
        <p:nvPicPr>
          <p:cNvPr id="17" name="Picture 3" descr="C:\Users\mike\Pictures\MSL PNG Library\Question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6473405" y="3775323"/>
            <a:ext cx="540308" cy="643678"/>
          </a:xfrm>
          <a:prstGeom prst="rect">
            <a:avLst/>
          </a:prstGeom>
          <a:noFill/>
          <a:ln w="9525">
            <a:noFill/>
            <a:miter lim="800000"/>
            <a:headEnd/>
            <a:tailEnd/>
          </a:ln>
        </p:spPr>
      </p:pic>
      <p:sp>
        <p:nvSpPr>
          <p:cNvPr id="11" name="Rounded Rectangle 13"/>
          <p:cNvSpPr/>
          <p:nvPr/>
        </p:nvSpPr>
        <p:spPr>
          <a:xfrm>
            <a:off x="186026" y="3760566"/>
            <a:ext cx="8507400" cy="60502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mr-IN" dirty="0">
                <a:solidFill>
                  <a:schemeClr val="accent2">
                    <a:lumMod val="50000"/>
                  </a:schemeClr>
                </a:solidFill>
                <a:latin typeface="Consolas" charset="0"/>
                <a:ea typeface="Consolas" charset="0"/>
                <a:cs typeface="Consolas" charset="0"/>
              </a:rPr>
              <a:t>= == != &lt; &gt; &lt;= &gt;= + - ^ &amp; | </a:t>
            </a:r>
            <a:r>
              <a:rPr lang="mr-IN" dirty="0" smtClean="0">
                <a:solidFill>
                  <a:schemeClr val="accent2">
                    <a:lumMod val="50000"/>
                  </a:schemeClr>
                </a:solidFill>
                <a:latin typeface="Consolas" charset="0"/>
                <a:ea typeface="Consolas" charset="0"/>
                <a:cs typeface="Consolas" charset="0"/>
              </a:rPr>
              <a:t>~</a:t>
            </a:r>
            <a:r>
              <a:rPr lang="en-US" dirty="0" smtClean="0">
                <a:solidFill>
                  <a:schemeClr val="accent2">
                    <a:lumMod val="50000"/>
                  </a:schemeClr>
                </a:solidFill>
                <a:latin typeface="Consolas" charset="0"/>
                <a:ea typeface="Consolas" charset="0"/>
                <a:cs typeface="Consolas" charset="0"/>
              </a:rPr>
              <a:t> </a:t>
            </a:r>
            <a:r>
              <a:rPr lang="mr-IN" dirty="0">
                <a:solidFill>
                  <a:schemeClr val="accent2">
                    <a:lumMod val="50000"/>
                  </a:schemeClr>
                </a:solidFill>
                <a:latin typeface="Consolas" charset="0"/>
                <a:ea typeface="Consolas" charset="0"/>
                <a:cs typeface="Consolas" charset="0"/>
              </a:rPr>
              <a:t>+= -= ++ -- </a:t>
            </a:r>
            <a:r>
              <a:rPr lang="mr-IN" dirty="0" err="1">
                <a:solidFill>
                  <a:schemeClr val="accent2">
                    <a:lumMod val="50000"/>
                  </a:schemeClr>
                </a:solidFill>
                <a:latin typeface="Consolas" charset="0"/>
                <a:ea typeface="Consolas" charset="0"/>
                <a:cs typeface="Consolas" charset="0"/>
              </a:rPr>
              <a:t>sizeof</a:t>
            </a:r>
            <a:r>
              <a:rPr lang="mr-IN" dirty="0">
                <a:solidFill>
                  <a:schemeClr val="accent2">
                    <a:lumMod val="50000"/>
                  </a:schemeClr>
                </a:solidFill>
                <a:latin typeface="Consolas" charset="0"/>
                <a:ea typeface="Consolas" charset="0"/>
                <a:cs typeface="Consolas" charset="0"/>
              </a:rPr>
              <a:t> </a:t>
            </a:r>
            <a:endParaRPr lang="mr-IN" dirty="0">
              <a:solidFill>
                <a:schemeClr val="accent2">
                  <a:lumMod val="50000"/>
                </a:schemeClr>
              </a:solidFill>
              <a:latin typeface="Consolas" charset="0"/>
              <a:ea typeface="Consolas" charset="0"/>
              <a:cs typeface="Consolas" charset="0"/>
            </a:endParaRPr>
          </a:p>
        </p:txBody>
      </p:sp>
      <p:sp>
        <p:nvSpPr>
          <p:cNvPr id="15" name="Rounded Rectangle 14"/>
          <p:cNvSpPr/>
          <p:nvPr/>
        </p:nvSpPr>
        <p:spPr>
          <a:xfrm>
            <a:off x="6864626" y="1535821"/>
            <a:ext cx="1828800" cy="2209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Monday</a:t>
            </a:r>
            <a:endParaRPr lang="ru-RU" sz="17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Tuesday</a:t>
            </a:r>
            <a:endParaRPr lang="ru-RU" sz="17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Wednesday</a:t>
            </a:r>
            <a:endParaRPr lang="ru-RU" sz="17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Thursday</a:t>
            </a:r>
            <a:endParaRPr lang="ru-RU" sz="17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Friday</a:t>
            </a:r>
            <a:endParaRPr lang="ru-RU" sz="17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Saturday</a:t>
            </a:r>
            <a:endParaRPr lang="ru-RU" sz="17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700" dirty="0" err="1">
                <a:solidFill>
                  <a:schemeClr val="accent2">
                    <a:lumMod val="50000"/>
                  </a:schemeClr>
                </a:solidFill>
                <a:latin typeface="Consolas" panose="020B0609020204030204" pitchFamily="49" charset="0"/>
                <a:cs typeface="Consolas" panose="020B0609020204030204" pitchFamily="49" charset="0"/>
              </a:rPr>
              <a:t>Sunday</a:t>
            </a:r>
            <a:endParaRPr lang="ru-RU" sz="17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4" name="Прямая со стрелкой 3"/>
          <p:cNvCxnSpPr/>
          <p:nvPr/>
        </p:nvCxnSpPr>
        <p:spPr>
          <a:xfrm>
            <a:off x="3276600" y="2236547"/>
            <a:ext cx="3737113" cy="223579"/>
          </a:xfrm>
          <a:prstGeom prst="straightConnector1">
            <a:avLst/>
          </a:prstGeom>
          <a:ln w="38100">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09439" y="5050744"/>
            <a:ext cx="8629761" cy="615553"/>
          </a:xfrm>
          <a:prstGeom prst="rect">
            <a:avLst/>
          </a:prstGeom>
        </p:spPr>
        <p:txBody>
          <a:bodyPr wrap="square">
            <a:spAutoFit/>
          </a:bodyPr>
          <a:lstStyle/>
          <a:p>
            <a:r>
              <a:rPr lang="en-US" sz="1700" dirty="0">
                <a:solidFill>
                  <a:schemeClr val="accent2">
                    <a:lumMod val="50000"/>
                  </a:schemeClr>
                </a:solidFill>
                <a:latin typeface="Consolas" charset="0"/>
                <a:ea typeface="Consolas" charset="0"/>
                <a:cs typeface="Consolas" charset="0"/>
              </a:rPr>
              <a:t>[Flags] </a:t>
            </a:r>
            <a:endParaRPr lang="en-US" sz="1700" dirty="0" smtClean="0">
              <a:solidFill>
                <a:schemeClr val="accent2">
                  <a:lumMod val="50000"/>
                </a:schemeClr>
              </a:solidFill>
              <a:latin typeface="Consolas" charset="0"/>
              <a:ea typeface="Consolas" charset="0"/>
              <a:cs typeface="Consolas" charset="0"/>
            </a:endParaRPr>
          </a:p>
          <a:p>
            <a:r>
              <a:rPr lang="en-US" sz="1700" dirty="0" smtClean="0">
                <a:solidFill>
                  <a:schemeClr val="accent2">
                    <a:lumMod val="50000"/>
                  </a:schemeClr>
                </a:solidFill>
                <a:latin typeface="Consolas" charset="0"/>
                <a:ea typeface="Consolas" charset="0"/>
                <a:cs typeface="Consolas" charset="0"/>
              </a:rPr>
              <a:t>public </a:t>
            </a:r>
            <a:r>
              <a:rPr lang="en-US" sz="1700" dirty="0" err="1">
                <a:solidFill>
                  <a:schemeClr val="accent2">
                    <a:lumMod val="50000"/>
                  </a:schemeClr>
                </a:solidFill>
                <a:latin typeface="Consolas" charset="0"/>
                <a:ea typeface="Consolas" charset="0"/>
                <a:cs typeface="Consolas" charset="0"/>
              </a:rPr>
              <a:t>enum</a:t>
            </a:r>
            <a:r>
              <a:rPr lang="en-US" sz="1700" dirty="0">
                <a:solidFill>
                  <a:schemeClr val="accent2">
                    <a:lumMod val="50000"/>
                  </a:schemeClr>
                </a:solidFill>
                <a:latin typeface="Consolas" charset="0"/>
                <a:ea typeface="Consolas" charset="0"/>
                <a:cs typeface="Consolas" charset="0"/>
              </a:rPr>
              <a:t> </a:t>
            </a:r>
            <a:r>
              <a:rPr lang="en-US" sz="1700" dirty="0" err="1">
                <a:solidFill>
                  <a:schemeClr val="accent2">
                    <a:lumMod val="50000"/>
                  </a:schemeClr>
                </a:solidFill>
                <a:latin typeface="Consolas" charset="0"/>
                <a:ea typeface="Consolas" charset="0"/>
                <a:cs typeface="Consolas" charset="0"/>
              </a:rPr>
              <a:t>BorderSides</a:t>
            </a:r>
            <a:r>
              <a:rPr lang="en-US" sz="1700" dirty="0">
                <a:solidFill>
                  <a:schemeClr val="accent2">
                    <a:lumMod val="50000"/>
                  </a:schemeClr>
                </a:solidFill>
                <a:latin typeface="Consolas" charset="0"/>
                <a:ea typeface="Consolas" charset="0"/>
                <a:cs typeface="Consolas" charset="0"/>
              </a:rPr>
              <a:t> </a:t>
            </a:r>
            <a:r>
              <a:rPr lang="en-US" sz="1700" dirty="0" smtClean="0">
                <a:solidFill>
                  <a:schemeClr val="accent2">
                    <a:lumMod val="50000"/>
                  </a:schemeClr>
                </a:solidFill>
                <a:latin typeface="Consolas" charset="0"/>
                <a:ea typeface="Consolas" charset="0"/>
                <a:cs typeface="Consolas" charset="0"/>
              </a:rPr>
              <a:t>{ None=0</a:t>
            </a:r>
            <a:r>
              <a:rPr lang="en-US" sz="1700" dirty="0">
                <a:solidFill>
                  <a:schemeClr val="accent2">
                    <a:lumMod val="50000"/>
                  </a:schemeClr>
                </a:solidFill>
                <a:latin typeface="Consolas" charset="0"/>
                <a:ea typeface="Consolas" charset="0"/>
                <a:cs typeface="Consolas" charset="0"/>
              </a:rPr>
              <a:t>, </a:t>
            </a:r>
            <a:r>
              <a:rPr lang="en-US" sz="1700" dirty="0" smtClean="0">
                <a:solidFill>
                  <a:schemeClr val="accent2">
                    <a:lumMod val="50000"/>
                  </a:schemeClr>
                </a:solidFill>
                <a:latin typeface="Consolas" charset="0"/>
                <a:ea typeface="Consolas" charset="0"/>
                <a:cs typeface="Consolas" charset="0"/>
              </a:rPr>
              <a:t>Left=1</a:t>
            </a:r>
            <a:r>
              <a:rPr lang="en-US" sz="1700" dirty="0">
                <a:solidFill>
                  <a:schemeClr val="accent2">
                    <a:lumMod val="50000"/>
                  </a:schemeClr>
                </a:solidFill>
                <a:latin typeface="Consolas" charset="0"/>
                <a:ea typeface="Consolas" charset="0"/>
                <a:cs typeface="Consolas" charset="0"/>
              </a:rPr>
              <a:t>, </a:t>
            </a:r>
            <a:r>
              <a:rPr lang="en-US" sz="1700" dirty="0" smtClean="0">
                <a:solidFill>
                  <a:schemeClr val="accent2">
                    <a:lumMod val="50000"/>
                  </a:schemeClr>
                </a:solidFill>
                <a:latin typeface="Consolas" charset="0"/>
                <a:ea typeface="Consolas" charset="0"/>
                <a:cs typeface="Consolas" charset="0"/>
              </a:rPr>
              <a:t>Right=2</a:t>
            </a:r>
            <a:r>
              <a:rPr lang="en-US" sz="1700" dirty="0">
                <a:solidFill>
                  <a:schemeClr val="accent2">
                    <a:lumMod val="50000"/>
                  </a:schemeClr>
                </a:solidFill>
                <a:latin typeface="Consolas" charset="0"/>
                <a:ea typeface="Consolas" charset="0"/>
                <a:cs typeface="Consolas" charset="0"/>
              </a:rPr>
              <a:t>, Top=4, </a:t>
            </a:r>
            <a:r>
              <a:rPr lang="en-US" sz="1700" dirty="0" smtClean="0">
                <a:solidFill>
                  <a:schemeClr val="accent2">
                    <a:lumMod val="50000"/>
                  </a:schemeClr>
                </a:solidFill>
                <a:latin typeface="Consolas" charset="0"/>
                <a:ea typeface="Consolas" charset="0"/>
                <a:cs typeface="Consolas" charset="0"/>
              </a:rPr>
              <a:t>Bottom=8} </a:t>
            </a:r>
            <a:endParaRPr lang="en-US" sz="1700" dirty="0">
              <a:solidFill>
                <a:schemeClr val="accent2">
                  <a:lumMod val="50000"/>
                </a:schemeClr>
              </a:solidFill>
              <a:effectLst/>
              <a:latin typeface="Consolas" charset="0"/>
              <a:ea typeface="Consolas" charset="0"/>
              <a:cs typeface="Consolas" charset="0"/>
            </a:endParaRPr>
          </a:p>
        </p:txBody>
      </p:sp>
    </p:spTree>
    <p:extLst>
      <p:ext uri="{BB962C8B-B14F-4D97-AF65-F5344CB8AC3E}">
        <p14:creationId xmlns:p14="http://schemas.microsoft.com/office/powerpoint/2010/main" val="2930786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a:t>
            </a:r>
            <a:endParaRPr lang="en-US" dirty="0"/>
          </a:p>
        </p:txBody>
      </p:sp>
      <p:sp>
        <p:nvSpPr>
          <p:cNvPr id="14" name="Rounded Rectangle 13"/>
          <p:cNvSpPr/>
          <p:nvPr/>
        </p:nvSpPr>
        <p:spPr>
          <a:xfrm>
            <a:off x="193964" y="2996810"/>
            <a:ext cx="8645236" cy="28956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Internally:</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Memory is </a:t>
            </a:r>
            <a:r>
              <a:rPr lang="en-US" dirty="0">
                <a:solidFill>
                  <a:schemeClr val="accent2">
                    <a:lumMod val="50000"/>
                  </a:schemeClr>
                </a:solidFill>
                <a:latin typeface="Calibri" panose="020F0502020204030204" pitchFamily="34" charset="0"/>
              </a:rPr>
              <a:t>allocated from the managed heap. The amount of memory allocated is the size required by the value type’s fields plus the two additional overhead members (the type object pointer and the sync block index) required by all objects on the managed heap</a:t>
            </a:r>
            <a:r>
              <a:rPr lang="en-US" dirty="0" smtClean="0">
                <a:solidFill>
                  <a:schemeClr val="accent2">
                    <a:lumMod val="50000"/>
                  </a:schemeClr>
                </a:solidFill>
                <a:latin typeface="Calibri" panose="020F0502020204030204" pitchFamily="34" charset="0"/>
              </a:rPr>
              <a:t>.</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value type’s fields are copied to the newly allocated heap memory</a:t>
            </a:r>
            <a:r>
              <a:rPr lang="en-US" dirty="0" smtClean="0">
                <a:solidFill>
                  <a:schemeClr val="accent2">
                    <a:lumMod val="50000"/>
                  </a:schemeClr>
                </a:solidFill>
                <a:latin typeface="Calibri" panose="020F0502020204030204" pitchFamily="34" charset="0"/>
              </a:rPr>
              <a:t>.</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address of the object is returned. This address is now a reference to an object; the value type is now a reference type</a:t>
            </a:r>
            <a:r>
              <a:rPr lang="en-US" dirty="0" smtClean="0">
                <a:solidFill>
                  <a:schemeClr val="accent2">
                    <a:lumMod val="50000"/>
                  </a:schemeClr>
                </a:solidFill>
                <a:latin typeface="Calibri" panose="020F0502020204030204" pitchFamily="34" charset="0"/>
              </a:rPr>
              <a:t>.</a:t>
            </a:r>
            <a:endParaRPr lang="en-US" dirty="0">
              <a:solidFill>
                <a:schemeClr val="accent2">
                  <a:lumMod val="50000"/>
                </a:schemeClr>
              </a:solidFill>
              <a:latin typeface="Calibri" panose="020F0502020204030204" pitchFamily="34" charset="0"/>
            </a:endParaRPr>
          </a:p>
        </p:txBody>
      </p:sp>
      <p:grpSp>
        <p:nvGrpSpPr>
          <p:cNvPr id="29" name="Group 28"/>
          <p:cNvGrpSpPr/>
          <p:nvPr/>
        </p:nvGrpSpPr>
        <p:grpSpPr>
          <a:xfrm>
            <a:off x="173182" y="790230"/>
            <a:ext cx="8884227" cy="2338109"/>
            <a:chOff x="173182" y="790230"/>
            <a:chExt cx="8884227" cy="2338109"/>
          </a:xfrm>
        </p:grpSpPr>
        <p:sp>
          <p:nvSpPr>
            <p:cNvPr id="7" name="Flowchart: Document 6"/>
            <p:cNvSpPr/>
            <p:nvPr/>
          </p:nvSpPr>
          <p:spPr>
            <a:xfrm>
              <a:off x="193964" y="804649"/>
              <a:ext cx="8797636" cy="838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dirty="0" err="1">
                  <a:solidFill>
                    <a:schemeClr val="accent2">
                      <a:lumMod val="50000"/>
                    </a:schemeClr>
                  </a:solidFill>
                  <a:latin typeface="Consolas" pitchFamily="49" charset="0"/>
                  <a:cs typeface="Consolas" pitchFamily="49" charset="0"/>
                </a:rPr>
                <a:t>Residence</a:t>
              </a:r>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h</a:t>
              </a:r>
              <a:r>
                <a:rPr lang="ru-RU" dirty="0" err="1">
                  <a:solidFill>
                    <a:schemeClr val="accent2">
                      <a:lumMod val="50000"/>
                    </a:schemeClr>
                  </a:solidFill>
                  <a:latin typeface="Consolas" pitchFamily="49" charset="0"/>
                  <a:cs typeface="Consolas" pitchFamily="49" charset="0"/>
                </a:rPr>
                <a:t>ouse</a:t>
              </a:r>
              <a:r>
                <a:rPr lang="ru-RU" dirty="0">
                  <a:solidFill>
                    <a:schemeClr val="accent2">
                      <a:lumMod val="50000"/>
                    </a:schemeClr>
                  </a:solidFill>
                  <a:latin typeface="Consolas" pitchFamily="49" charset="0"/>
                  <a:cs typeface="Consolas" pitchFamily="49" charset="0"/>
                </a:rPr>
                <a:t> = new </a:t>
              </a:r>
              <a:r>
                <a:rPr lang="ru-RU" dirty="0" err="1">
                  <a:solidFill>
                    <a:schemeClr val="accent2">
                      <a:lumMod val="50000"/>
                    </a:schemeClr>
                  </a:solidFill>
                  <a:latin typeface="Consolas" pitchFamily="49" charset="0"/>
                  <a:cs typeface="Consolas" pitchFamily="49" charset="0"/>
                </a:rPr>
                <a:t>Residence</a:t>
              </a:r>
              <a:r>
                <a:rPr lang="ru-RU" dirty="0" smtClean="0">
                  <a:solidFill>
                    <a:schemeClr val="accent2">
                      <a:lumMod val="50000"/>
                    </a:schemeClr>
                  </a:solidFill>
                  <a:latin typeface="Consolas" pitchFamily="49" charset="0"/>
                  <a:cs typeface="Consolas" pitchFamily="49" charset="0"/>
                </a:rPr>
                <a:t>();</a:t>
              </a:r>
              <a:endParaRPr lang="ru-RU" dirty="0">
                <a:solidFill>
                  <a:schemeClr val="accent2">
                    <a:lumMod val="50000"/>
                  </a:schemeClr>
                </a:solidFill>
                <a:latin typeface="Consolas" pitchFamily="49" charset="0"/>
                <a:cs typeface="Consolas" pitchFamily="49" charset="0"/>
              </a:endParaRPr>
            </a:p>
            <a:p>
              <a:r>
                <a:rPr lang="ru-RU" dirty="0">
                  <a:solidFill>
                    <a:schemeClr val="accent2">
                      <a:lumMod val="50000"/>
                    </a:schemeClr>
                  </a:solidFill>
                  <a:latin typeface="Consolas" pitchFamily="49" charset="0"/>
                  <a:cs typeface="Consolas" pitchFamily="49" charset="0"/>
                </a:rPr>
                <a:t>object </a:t>
              </a:r>
              <a:r>
                <a:rPr lang="ru-RU" dirty="0" err="1">
                  <a:solidFill>
                    <a:schemeClr val="accent2">
                      <a:lumMod val="50000"/>
                    </a:schemeClr>
                  </a:solidFill>
                  <a:latin typeface="Consolas" pitchFamily="49" charset="0"/>
                  <a:cs typeface="Consolas" pitchFamily="49" charset="0"/>
                </a:rPr>
                <a:t>obj</a:t>
              </a:r>
              <a:r>
                <a:rPr lang="ru-RU" dirty="0">
                  <a:solidFill>
                    <a:schemeClr val="accent2">
                      <a:lumMod val="50000"/>
                    </a:schemeClr>
                  </a:solidFill>
                  <a:latin typeface="Consolas" pitchFamily="49" charset="0"/>
                  <a:cs typeface="Consolas" pitchFamily="49" charset="0"/>
                </a:rPr>
                <a:t> = </a:t>
              </a:r>
              <a:r>
                <a:rPr lang="en-US" dirty="0">
                  <a:solidFill>
                    <a:schemeClr val="accent2">
                      <a:lumMod val="50000"/>
                    </a:schemeClr>
                  </a:solidFill>
                  <a:latin typeface="Consolas" pitchFamily="49" charset="0"/>
                  <a:cs typeface="Consolas" pitchFamily="49" charset="0"/>
                </a:rPr>
                <a:t>h</a:t>
              </a:r>
              <a:r>
                <a:rPr lang="ru-RU" dirty="0" err="1">
                  <a:solidFill>
                    <a:schemeClr val="accent2">
                      <a:lumMod val="50000"/>
                    </a:schemeClr>
                  </a:solidFill>
                  <a:latin typeface="Consolas" pitchFamily="49" charset="0"/>
                  <a:cs typeface="Consolas" pitchFamily="49" charset="0"/>
                </a:rPr>
                <a:t>ouse</a:t>
              </a:r>
              <a:r>
                <a:rPr lang="ru-RU" dirty="0">
                  <a:solidFill>
                    <a:schemeClr val="accent2">
                      <a:lumMod val="50000"/>
                    </a:schemeClr>
                  </a:solidFill>
                  <a:latin typeface="Consolas" pitchFamily="49" charset="0"/>
                  <a:cs typeface="Consolas" pitchFamily="49" charset="0"/>
                </a:rPr>
                <a:t>;</a:t>
              </a:r>
            </a:p>
          </p:txBody>
        </p:sp>
        <p:sp>
          <p:nvSpPr>
            <p:cNvPr id="9" name="Flowchart: Document 8"/>
            <p:cNvSpPr/>
            <p:nvPr/>
          </p:nvSpPr>
          <p:spPr>
            <a:xfrm>
              <a:off x="173182" y="1498644"/>
              <a:ext cx="8797636" cy="1066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dirty="0" err="1">
                  <a:solidFill>
                    <a:schemeClr val="accent2">
                      <a:lumMod val="50000"/>
                    </a:schemeClr>
                  </a:solidFill>
                  <a:latin typeface="Consolas" pitchFamily="49" charset="0"/>
                  <a:cs typeface="Consolas" pitchFamily="49" charset="0"/>
                </a:rPr>
                <a:t>Currency</a:t>
              </a:r>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c</a:t>
              </a:r>
              <a:r>
                <a:rPr lang="ru-RU" dirty="0" err="1">
                  <a:solidFill>
                    <a:schemeClr val="accent2">
                      <a:lumMod val="50000"/>
                    </a:schemeClr>
                  </a:solidFill>
                  <a:latin typeface="Consolas" pitchFamily="49" charset="0"/>
                  <a:cs typeface="Consolas" pitchFamily="49" charset="0"/>
                </a:rPr>
                <a:t>urrency</a:t>
              </a:r>
              <a:r>
                <a:rPr lang="ru-RU" dirty="0">
                  <a:solidFill>
                    <a:schemeClr val="accent2">
                      <a:lumMod val="50000"/>
                    </a:schemeClr>
                  </a:solidFill>
                  <a:latin typeface="Consolas" pitchFamily="49" charset="0"/>
                  <a:cs typeface="Consolas" pitchFamily="49" charset="0"/>
                </a:rPr>
                <a:t> = </a:t>
              </a:r>
              <a:r>
                <a:rPr lang="ru-RU" dirty="0" err="1">
                  <a:solidFill>
                    <a:schemeClr val="accent2">
                      <a:lumMod val="50000"/>
                    </a:schemeClr>
                  </a:solidFill>
                  <a:latin typeface="Consolas" pitchFamily="49" charset="0"/>
                  <a:cs typeface="Consolas" pitchFamily="49" charset="0"/>
                </a:rPr>
                <a:t>new</a:t>
              </a:r>
              <a:r>
                <a:rPr lang="ru-RU" dirty="0">
                  <a:solidFill>
                    <a:schemeClr val="accent2">
                      <a:lumMod val="50000"/>
                    </a:schemeClr>
                  </a:solidFill>
                  <a:latin typeface="Consolas" pitchFamily="49" charset="0"/>
                  <a:cs typeface="Consolas" pitchFamily="49" charset="0"/>
                </a:rPr>
                <a:t> </a:t>
              </a:r>
              <a:r>
                <a:rPr lang="ru-RU" dirty="0" err="1">
                  <a:solidFill>
                    <a:schemeClr val="accent2">
                      <a:lumMod val="50000"/>
                    </a:schemeClr>
                  </a:solidFill>
                  <a:latin typeface="Consolas" pitchFamily="49" charset="0"/>
                  <a:cs typeface="Consolas" pitchFamily="49" charset="0"/>
                </a:rPr>
                <a:t>Currency</a:t>
              </a:r>
              <a:r>
                <a:rPr lang="ru-RU" dirty="0" smtClean="0">
                  <a:solidFill>
                    <a:schemeClr val="accent2">
                      <a:lumMod val="50000"/>
                    </a:schemeClr>
                  </a:solidFill>
                  <a:latin typeface="Consolas" pitchFamily="49" charset="0"/>
                  <a:cs typeface="Consolas" pitchFamily="49" charset="0"/>
                </a:rPr>
                <a:t>();</a:t>
              </a:r>
              <a:endParaRPr lang="ru-RU" dirty="0">
                <a:solidFill>
                  <a:schemeClr val="accent2">
                    <a:lumMod val="50000"/>
                  </a:schemeClr>
                </a:solidFill>
                <a:latin typeface="Consolas" pitchFamily="49" charset="0"/>
                <a:cs typeface="Consolas" pitchFamily="49" charset="0"/>
              </a:endParaRPr>
            </a:p>
            <a:p>
              <a:r>
                <a:rPr lang="ru-RU" dirty="0" err="1">
                  <a:solidFill>
                    <a:schemeClr val="accent2">
                      <a:lumMod val="50000"/>
                    </a:schemeClr>
                  </a:solidFill>
                  <a:latin typeface="Consolas" pitchFamily="49" charset="0"/>
                  <a:cs typeface="Consolas" pitchFamily="49" charset="0"/>
                </a:rPr>
                <a:t>object</a:t>
              </a:r>
              <a:r>
                <a:rPr lang="ru-RU" dirty="0">
                  <a:solidFill>
                    <a:schemeClr val="accent2">
                      <a:lumMod val="50000"/>
                    </a:schemeClr>
                  </a:solidFill>
                  <a:latin typeface="Consolas" pitchFamily="49" charset="0"/>
                  <a:cs typeface="Consolas" pitchFamily="49" charset="0"/>
                </a:rPr>
                <a:t> o = </a:t>
              </a:r>
              <a:r>
                <a:rPr lang="en-US" dirty="0">
                  <a:solidFill>
                    <a:schemeClr val="accent2">
                      <a:lumMod val="50000"/>
                    </a:schemeClr>
                  </a:solidFill>
                  <a:latin typeface="Consolas" pitchFamily="49" charset="0"/>
                  <a:cs typeface="Consolas" pitchFamily="49" charset="0"/>
                </a:rPr>
                <a:t>c</a:t>
              </a:r>
              <a:r>
                <a:rPr lang="ru-RU" dirty="0" err="1">
                  <a:solidFill>
                    <a:schemeClr val="accent2">
                      <a:lumMod val="50000"/>
                    </a:schemeClr>
                  </a:solidFill>
                  <a:latin typeface="Consolas" pitchFamily="49" charset="0"/>
                  <a:cs typeface="Consolas" pitchFamily="49" charset="0"/>
                </a:rPr>
                <a:t>urrency</a:t>
              </a:r>
              <a:r>
                <a:rPr lang="ru-RU" dirty="0">
                  <a:solidFill>
                    <a:schemeClr val="accent2">
                      <a:lumMod val="50000"/>
                    </a:schemeClr>
                  </a:solidFill>
                  <a:latin typeface="Consolas" pitchFamily="49" charset="0"/>
                  <a:cs typeface="Consolas" pitchFamily="49" charset="0"/>
                </a:rPr>
                <a:t>;</a:t>
              </a:r>
            </a:p>
          </p:txBody>
        </p:sp>
        <p:sp>
          <p:nvSpPr>
            <p:cNvPr id="10" name="Rounded Rectangle 9"/>
            <p:cNvSpPr/>
            <p:nvPr/>
          </p:nvSpPr>
          <p:spPr>
            <a:xfrm>
              <a:off x="7533409" y="1597299"/>
              <a:ext cx="1524000" cy="749047"/>
            </a:xfrm>
            <a:prstGeom prst="round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dirty="0" err="1" smtClean="0">
                  <a:solidFill>
                    <a:schemeClr val="accent2">
                      <a:lumMod val="50000"/>
                    </a:schemeClr>
                  </a:solidFill>
                  <a:latin typeface="Consolas" charset="0"/>
                  <a:ea typeface="Consolas" charset="0"/>
                  <a:cs typeface="Consolas" charset="0"/>
                </a:rPr>
                <a:t>struct</a:t>
              </a:r>
              <a:endParaRPr lang="ru-RU" dirty="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boxing</a:t>
              </a:r>
              <a:endParaRPr lang="ru-RU" dirty="0">
                <a:solidFill>
                  <a:schemeClr val="accent2">
                    <a:lumMod val="50000"/>
                  </a:schemeClr>
                </a:solidFill>
                <a:latin typeface="Consolas" charset="0"/>
                <a:ea typeface="Consolas" charset="0"/>
                <a:cs typeface="Consolas" charset="0"/>
              </a:endParaRPr>
            </a:p>
          </p:txBody>
        </p:sp>
        <p:cxnSp>
          <p:nvCxnSpPr>
            <p:cNvPr id="4" name="Прямая со стрелкой 3"/>
            <p:cNvCxnSpPr/>
            <p:nvPr/>
          </p:nvCxnSpPr>
          <p:spPr>
            <a:xfrm flipH="1">
              <a:off x="2819400" y="2074215"/>
              <a:ext cx="4572000" cy="1"/>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1" name="Rounded Rectangle 9"/>
            <p:cNvSpPr/>
            <p:nvPr/>
          </p:nvSpPr>
          <p:spPr>
            <a:xfrm>
              <a:off x="7702300" y="790230"/>
              <a:ext cx="990600" cy="517450"/>
            </a:xfrm>
            <a:prstGeom prst="round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dirty="0" smtClean="0">
                  <a:solidFill>
                    <a:schemeClr val="accent2">
                      <a:lumMod val="50000"/>
                    </a:schemeClr>
                  </a:solidFill>
                  <a:latin typeface="Consolas" charset="0"/>
                  <a:ea typeface="Consolas" charset="0"/>
                  <a:cs typeface="Consolas" charset="0"/>
                </a:rPr>
                <a:t>class</a:t>
              </a:r>
              <a:endParaRPr lang="ru-RU" dirty="0">
                <a:solidFill>
                  <a:schemeClr val="accent2">
                    <a:lumMod val="50000"/>
                  </a:schemeClr>
                </a:solidFill>
                <a:latin typeface="Consolas" charset="0"/>
                <a:ea typeface="Consolas" charset="0"/>
                <a:cs typeface="Consolas" charset="0"/>
              </a:endParaRPr>
            </a:p>
          </p:txBody>
        </p:sp>
        <p:cxnSp>
          <p:nvCxnSpPr>
            <p:cNvPr id="12" name="Прямая со стрелкой 11"/>
            <p:cNvCxnSpPr/>
            <p:nvPr/>
          </p:nvCxnSpPr>
          <p:spPr>
            <a:xfrm flipH="1" flipV="1">
              <a:off x="4610101" y="1031111"/>
              <a:ext cx="3009899" cy="35689"/>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9" name="Прямая со стрелкой 18"/>
            <p:cNvCxnSpPr/>
            <p:nvPr/>
          </p:nvCxnSpPr>
          <p:spPr>
            <a:xfrm flipH="1" flipV="1">
              <a:off x="4610100" y="1814340"/>
              <a:ext cx="2552700" cy="54333"/>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8" name="Flowchart: Document 11"/>
            <p:cNvSpPr/>
            <p:nvPr/>
          </p:nvSpPr>
          <p:spPr>
            <a:xfrm>
              <a:off x="174086" y="2279759"/>
              <a:ext cx="8839200" cy="84858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mtClean="0">
                  <a:solidFill>
                    <a:schemeClr val="accent2">
                      <a:lumMod val="50000"/>
                    </a:schemeClr>
                  </a:solidFill>
                  <a:latin typeface="Consolas" pitchFamily="49" charset="0"/>
                  <a:cs typeface="Consolas" pitchFamily="49" charset="0"/>
                </a:rPr>
                <a:t>Currency</a:t>
              </a:r>
              <a:r>
                <a:rPr lang="ru-RU" dirty="0" smtClean="0">
                  <a:solidFill>
                    <a:schemeClr val="accent2">
                      <a:lumMod val="50000"/>
                    </a:schemeClr>
                  </a:solidFill>
                  <a:latin typeface="Consolas" pitchFamily="49" charset="0"/>
                  <a:cs typeface="Consolas" pitchFamily="49" charset="0"/>
                </a:rPr>
                <a:t> </a:t>
              </a:r>
              <a:r>
                <a:rPr lang="ru-RU" dirty="0">
                  <a:solidFill>
                    <a:schemeClr val="accent2">
                      <a:lumMod val="50000"/>
                    </a:schemeClr>
                  </a:solidFill>
                  <a:latin typeface="Consolas" pitchFamily="49" charset="0"/>
                  <a:cs typeface="Consolas" pitchFamily="49" charset="0"/>
                </a:rPr>
                <a:t>anotherCurrency = (Currency)o;</a:t>
              </a:r>
            </a:p>
          </p:txBody>
        </p:sp>
        <p:sp>
          <p:nvSpPr>
            <p:cNvPr id="20" name="Rounded Rectangle 19"/>
            <p:cNvSpPr/>
            <p:nvPr/>
          </p:nvSpPr>
          <p:spPr>
            <a:xfrm>
              <a:off x="7454650" y="2396892"/>
              <a:ext cx="1485900" cy="631914"/>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smtClean="0">
                  <a:solidFill>
                    <a:schemeClr val="accent2">
                      <a:lumMod val="50000"/>
                    </a:schemeClr>
                  </a:solidFill>
                  <a:latin typeface="Consolas" charset="0"/>
                  <a:ea typeface="Consolas" charset="0"/>
                  <a:cs typeface="Consolas" charset="0"/>
                </a:rPr>
                <a:t>unboxing</a:t>
              </a:r>
              <a:endParaRPr lang="en-US" dirty="0">
                <a:solidFill>
                  <a:schemeClr val="accent2">
                    <a:lumMod val="50000"/>
                  </a:schemeClr>
                </a:solidFill>
                <a:latin typeface="Consolas" charset="0"/>
                <a:ea typeface="Consolas" charset="0"/>
                <a:cs typeface="Consolas" charset="0"/>
              </a:endParaRPr>
            </a:p>
          </p:txBody>
        </p:sp>
        <p:cxnSp>
          <p:nvCxnSpPr>
            <p:cNvPr id="23" name="Прямая со стрелкой 18"/>
            <p:cNvCxnSpPr/>
            <p:nvPr/>
          </p:nvCxnSpPr>
          <p:spPr>
            <a:xfrm flipH="1" flipV="1">
              <a:off x="5181601" y="2649715"/>
              <a:ext cx="2209799" cy="121271"/>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endParaRPr lang="en-US" dirty="0"/>
          </a:p>
        </p:txBody>
      </p:sp>
      <p:grpSp>
        <p:nvGrpSpPr>
          <p:cNvPr id="15" name="Group 14"/>
          <p:cNvGrpSpPr/>
          <p:nvPr/>
        </p:nvGrpSpPr>
        <p:grpSpPr>
          <a:xfrm>
            <a:off x="228600" y="914400"/>
            <a:ext cx="8534400" cy="4495800"/>
            <a:chOff x="228600" y="914400"/>
            <a:chExt cx="8534400" cy="4495800"/>
          </a:xfrm>
        </p:grpSpPr>
        <p:sp>
          <p:nvSpPr>
            <p:cNvPr id="4" name="Flowchart: Document 8"/>
            <p:cNvSpPr/>
            <p:nvPr/>
          </p:nvSpPr>
          <p:spPr>
            <a:xfrm>
              <a:off x="228600" y="914400"/>
              <a:ext cx="5105400" cy="32004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en-US" sz="1600" dirty="0">
                <a:solidFill>
                  <a:schemeClr val="accent2">
                    <a:lumMod val="50000"/>
                  </a:schemeClr>
                </a:solidFill>
                <a:latin typeface="Consolas"/>
                <a:cs typeface="Consolas"/>
              </a:endParaRPr>
            </a:p>
            <a:p>
              <a:r>
                <a:rPr lang="en-US" sz="1600" dirty="0">
                  <a:solidFill>
                    <a:schemeClr val="accent2">
                      <a:lumMod val="50000"/>
                    </a:schemeClr>
                  </a:solidFill>
                  <a:latin typeface="Consolas"/>
                  <a:cs typeface="Consolas"/>
                </a:rPr>
                <a:t>static void Main()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	</a:t>
              </a:r>
              <a:r>
                <a:rPr lang="en-US" sz="1600" b="1" dirty="0">
                  <a:solidFill>
                    <a:schemeClr val="accent2">
                      <a:lumMod val="50000"/>
                    </a:schemeClr>
                  </a:solidFill>
                  <a:latin typeface="Consolas"/>
                  <a:cs typeface="Consolas"/>
                </a:rPr>
                <a:t>Bar(42)</a:t>
              </a:r>
              <a:r>
                <a:rPr lang="en-US" sz="1600" dirty="0">
                  <a:solidFill>
                    <a:schemeClr val="accent2">
                      <a:lumMod val="50000"/>
                    </a:schemeClr>
                  </a:solidFill>
                  <a:latin typeface="Consolas"/>
                  <a:cs typeface="Consolas"/>
                </a:rPr>
                <a:t>;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static void Bar(object value)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	</a:t>
              </a:r>
              <a:r>
                <a:rPr lang="en-US" sz="1600" dirty="0" err="1">
                  <a:solidFill>
                    <a:schemeClr val="accent2">
                      <a:lumMod val="50000"/>
                    </a:schemeClr>
                  </a:solidFill>
                  <a:latin typeface="Consolas"/>
                  <a:cs typeface="Consolas"/>
                </a:rPr>
                <a:t>int</a:t>
              </a:r>
              <a:r>
                <a:rPr lang="en-US" sz="1600" dirty="0">
                  <a:solidFill>
                    <a:schemeClr val="accent2">
                      <a:lumMod val="50000"/>
                    </a:schemeClr>
                  </a:solidFill>
                  <a:latin typeface="Consolas"/>
                  <a:cs typeface="Consolas"/>
                </a:rPr>
                <a:t> a = </a:t>
              </a:r>
              <a:r>
                <a:rPr lang="en-US" sz="1600" b="1" dirty="0">
                  <a:solidFill>
                    <a:schemeClr val="accent2">
                      <a:lumMod val="50000"/>
                    </a:schemeClr>
                  </a:solidFill>
                  <a:latin typeface="Consolas"/>
                  <a:cs typeface="Consolas"/>
                </a:rPr>
                <a:t>(</a:t>
              </a:r>
              <a:r>
                <a:rPr lang="en-US" sz="1600" b="1" dirty="0" err="1">
                  <a:solidFill>
                    <a:schemeClr val="accent2">
                      <a:lumMod val="50000"/>
                    </a:schemeClr>
                  </a:solidFill>
                  <a:latin typeface="Consolas"/>
                  <a:cs typeface="Consolas"/>
                </a:rPr>
                <a:t>int</a:t>
              </a:r>
              <a:r>
                <a:rPr lang="en-US" sz="1600" b="1" dirty="0">
                  <a:solidFill>
                    <a:schemeClr val="accent2">
                      <a:lumMod val="50000"/>
                    </a:schemeClr>
                  </a:solidFill>
                  <a:latin typeface="Consolas"/>
                  <a:cs typeface="Consolas"/>
                </a:rPr>
                <a:t>)value</a:t>
              </a:r>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a:t>
              </a:r>
            </a:p>
          </p:txBody>
        </p:sp>
        <p:sp>
          <p:nvSpPr>
            <p:cNvPr id="5" name="Flowchart: Document 8"/>
            <p:cNvSpPr/>
            <p:nvPr/>
          </p:nvSpPr>
          <p:spPr>
            <a:xfrm>
              <a:off x="4495800" y="1524000"/>
              <a:ext cx="4267200" cy="3886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fi-FI" sz="1600" dirty="0">
                <a:solidFill>
                  <a:schemeClr val="accent2">
                    <a:lumMod val="50000"/>
                  </a:schemeClr>
                </a:solidFill>
                <a:latin typeface="Consolas" panose="020B0609020204030204" pitchFamily="49" charset="0"/>
                <a:cs typeface="Consolas" panose="020B0609020204030204" pitchFamily="49" charset="0"/>
              </a:endParaRPr>
            </a:p>
            <a:p>
              <a:r>
                <a:rPr lang="fi-FI" sz="1600" dirty="0">
                  <a:solidFill>
                    <a:schemeClr val="accent2">
                      <a:lumMod val="50000"/>
                    </a:schemeClr>
                  </a:solidFill>
                  <a:latin typeface="Consolas" panose="020B0609020204030204" pitchFamily="49" charset="0"/>
                  <a:cs typeface="Consolas" panose="020B0609020204030204" pitchFamily="49" charset="0"/>
                </a:rPr>
                <a:t>IL_0000: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pl-PL" sz="1600" dirty="0">
                  <a:solidFill>
                    <a:schemeClr val="accent2">
                      <a:lumMod val="50000"/>
                    </a:schemeClr>
                  </a:solidFill>
                  <a:latin typeface="Consolas" panose="020B0609020204030204" pitchFamily="49" charset="0"/>
                  <a:cs typeface="Consolas" panose="020B0609020204030204" pitchFamily="49" charset="0"/>
                </a:rPr>
                <a:t>IL_0001:  ldc.i4.s    2A </a:t>
              </a:r>
            </a:p>
            <a:p>
              <a:r>
                <a:rPr lang="fr-FR" sz="1600" b="1" dirty="0">
                  <a:solidFill>
                    <a:schemeClr val="accent2">
                      <a:lumMod val="50000"/>
                    </a:schemeClr>
                  </a:solidFill>
                  <a:latin typeface="Consolas" panose="020B0609020204030204" pitchFamily="49" charset="0"/>
                  <a:cs typeface="Consolas" panose="020B0609020204030204" pitchFamily="49" charset="0"/>
                </a:rPr>
                <a:t>IL_0003:  box         System.Int32</a:t>
              </a:r>
            </a:p>
            <a:p>
              <a:r>
                <a:rPr lang="en-US" sz="1600" dirty="0">
                  <a:solidFill>
                    <a:schemeClr val="accent2">
                      <a:lumMod val="50000"/>
                    </a:schemeClr>
                  </a:solidFill>
                  <a:latin typeface="Consolas" panose="020B0609020204030204" pitchFamily="49" charset="0"/>
                  <a:cs typeface="Consolas" panose="020B0609020204030204" pitchFamily="49" charset="0"/>
                </a:rPr>
                <a:t>IL_0008:  call        </a:t>
              </a:r>
              <a:r>
                <a:rPr lang="en-US" sz="1600" dirty="0" err="1">
                  <a:solidFill>
                    <a:schemeClr val="accent2">
                      <a:lumMod val="50000"/>
                    </a:schemeClr>
                  </a:solidFill>
                  <a:latin typeface="Consolas" panose="020B0609020204030204" pitchFamily="49" charset="0"/>
                  <a:cs typeface="Consolas" panose="020B0609020204030204" pitchFamily="49" charset="0"/>
                </a:rPr>
                <a:t>UserQuery.Bar</a:t>
              </a:r>
              <a:endParaRPr lang="en-US" sz="1600" dirty="0">
                <a:solidFill>
                  <a:schemeClr val="accent2">
                    <a:lumMod val="50000"/>
                  </a:schemeClr>
                </a:solidFill>
                <a:latin typeface="Consolas" panose="020B0609020204030204" pitchFamily="49" charset="0"/>
                <a:cs typeface="Consolas" panose="020B0609020204030204" pitchFamily="49" charset="0"/>
              </a:endParaRPr>
            </a:p>
            <a:p>
              <a:r>
                <a:rPr lang="fi-FI" sz="1600" dirty="0">
                  <a:solidFill>
                    <a:schemeClr val="accent2">
                      <a:lumMod val="50000"/>
                    </a:schemeClr>
                  </a:solidFill>
                  <a:latin typeface="Consolas" panose="020B0609020204030204" pitchFamily="49" charset="0"/>
                  <a:cs typeface="Consolas" panose="020B0609020204030204" pitchFamily="49" charset="0"/>
                </a:rPr>
                <a:t>IL_000D: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da-DK" sz="1600" dirty="0">
                  <a:solidFill>
                    <a:schemeClr val="accent2">
                      <a:lumMod val="50000"/>
                    </a:schemeClr>
                  </a:solidFill>
                  <a:latin typeface="Consolas" panose="020B0609020204030204" pitchFamily="49" charset="0"/>
                  <a:cs typeface="Consolas" panose="020B0609020204030204" pitchFamily="49" charset="0"/>
                </a:rPr>
                <a:t>IL_000E:  ret         </a:t>
              </a:r>
            </a:p>
            <a:p>
              <a:endParaRPr lang="da-DK" sz="1600" dirty="0">
                <a:solidFill>
                  <a:schemeClr val="accent2">
                    <a:lumMod val="50000"/>
                  </a:schemeClr>
                </a:solidFill>
                <a:latin typeface="Consolas" panose="020B0609020204030204" pitchFamily="49" charset="0"/>
                <a:cs typeface="Consolas" panose="020B0609020204030204" pitchFamily="49" charset="0"/>
              </a:endParaRPr>
            </a:p>
            <a:p>
              <a:r>
                <a:rPr lang="da-DK" sz="1600" dirty="0">
                  <a:solidFill>
                    <a:schemeClr val="accent2">
                      <a:lumMod val="50000"/>
                    </a:schemeClr>
                  </a:solidFill>
                  <a:latin typeface="Consolas" panose="020B0609020204030204" pitchFamily="49" charset="0"/>
                  <a:cs typeface="Consolas" panose="020B0609020204030204" pitchFamily="49" charset="0"/>
                </a:rPr>
                <a:t>Bar:</a:t>
              </a:r>
            </a:p>
            <a:p>
              <a:r>
                <a:rPr lang="fi-FI" sz="1600" dirty="0">
                  <a:solidFill>
                    <a:schemeClr val="accent2">
                      <a:lumMod val="50000"/>
                    </a:schemeClr>
                  </a:solidFill>
                  <a:latin typeface="Consolas" panose="020B0609020204030204" pitchFamily="49" charset="0"/>
                  <a:cs typeface="Consolas" panose="020B0609020204030204" pitchFamily="49" charset="0"/>
                </a:rPr>
                <a:t>IL_0000: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is-IS" sz="1600" dirty="0">
                  <a:solidFill>
                    <a:schemeClr val="accent2">
                      <a:lumMod val="50000"/>
                    </a:schemeClr>
                  </a:solidFill>
                  <a:latin typeface="Consolas" panose="020B0609020204030204" pitchFamily="49" charset="0"/>
                  <a:cs typeface="Consolas" panose="020B0609020204030204" pitchFamily="49" charset="0"/>
                </a:rPr>
                <a:t>IL_0001:  ldarg.0     </a:t>
              </a:r>
            </a:p>
            <a:p>
              <a:r>
                <a:rPr lang="en-US" sz="1600" b="1" dirty="0">
                  <a:solidFill>
                    <a:schemeClr val="accent2">
                      <a:lumMod val="50000"/>
                    </a:schemeClr>
                  </a:solidFill>
                  <a:latin typeface="Consolas" panose="020B0609020204030204" pitchFamily="49" charset="0"/>
                  <a:cs typeface="Consolas" panose="020B0609020204030204" pitchFamily="49" charset="0"/>
                </a:rPr>
                <a:t>IL_0002:  </a:t>
              </a:r>
              <a:r>
                <a:rPr lang="en-US" sz="1600" b="1" dirty="0" err="1">
                  <a:solidFill>
                    <a:schemeClr val="accent2">
                      <a:lumMod val="50000"/>
                    </a:schemeClr>
                  </a:solidFill>
                  <a:latin typeface="Consolas" panose="020B0609020204030204" pitchFamily="49" charset="0"/>
                  <a:cs typeface="Consolas" panose="020B0609020204030204" pitchFamily="49" charset="0"/>
                </a:rPr>
                <a:t>unbox.any</a:t>
              </a:r>
              <a:r>
                <a:rPr lang="en-US" sz="1600" b="1" dirty="0">
                  <a:solidFill>
                    <a:schemeClr val="accent2">
                      <a:lumMod val="50000"/>
                    </a:schemeClr>
                  </a:solidFill>
                  <a:latin typeface="Consolas" panose="020B0609020204030204" pitchFamily="49" charset="0"/>
                  <a:cs typeface="Consolas" panose="020B0609020204030204" pitchFamily="49" charset="0"/>
                </a:rPr>
                <a:t>   System.Int32</a:t>
              </a:r>
            </a:p>
            <a:p>
              <a:r>
                <a:rPr lang="en-US" sz="1600" dirty="0">
                  <a:solidFill>
                    <a:schemeClr val="accent2">
                      <a:lumMod val="50000"/>
                    </a:schemeClr>
                  </a:solidFill>
                  <a:latin typeface="Consolas" panose="020B0609020204030204" pitchFamily="49" charset="0"/>
                  <a:cs typeface="Consolas" panose="020B0609020204030204" pitchFamily="49" charset="0"/>
                </a:rPr>
                <a:t>IL_0007:  stloc.0     // a</a:t>
              </a:r>
            </a:p>
            <a:p>
              <a:r>
                <a:rPr lang="da-DK" sz="1600" dirty="0">
                  <a:solidFill>
                    <a:schemeClr val="accent2">
                      <a:lumMod val="50000"/>
                    </a:schemeClr>
                  </a:solidFill>
                  <a:latin typeface="Consolas" panose="020B0609020204030204" pitchFamily="49" charset="0"/>
                  <a:cs typeface="Consolas" panose="020B0609020204030204" pitchFamily="49" charset="0"/>
                </a:rPr>
                <a:t>IL_0008:  ret </a:t>
              </a:r>
              <a:endParaRPr lang="en-US" sz="17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6" name="Прямая со стрелкой 5"/>
            <p:cNvCxnSpPr/>
            <p:nvPr/>
          </p:nvCxnSpPr>
          <p:spPr>
            <a:xfrm>
              <a:off x="2133600" y="2026625"/>
              <a:ext cx="2438400" cy="183175"/>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 name="Прямая со стрелкой 5"/>
            <p:cNvCxnSpPr/>
            <p:nvPr/>
          </p:nvCxnSpPr>
          <p:spPr>
            <a:xfrm>
              <a:off x="2781300" y="3154975"/>
              <a:ext cx="1790700" cy="948928"/>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26432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endParaRPr lang="en-US" dirty="0"/>
          </a:p>
        </p:txBody>
      </p:sp>
      <p:grpSp>
        <p:nvGrpSpPr>
          <p:cNvPr id="79" name="Группа 78"/>
          <p:cNvGrpSpPr/>
          <p:nvPr/>
        </p:nvGrpSpPr>
        <p:grpSpPr>
          <a:xfrm>
            <a:off x="147539" y="762000"/>
            <a:ext cx="8868180" cy="5257800"/>
            <a:chOff x="147539" y="762000"/>
            <a:chExt cx="8868180" cy="5257800"/>
          </a:xfrm>
        </p:grpSpPr>
        <p:grpSp>
          <p:nvGrpSpPr>
            <p:cNvPr id="66" name="Группа 65"/>
            <p:cNvGrpSpPr/>
            <p:nvPr/>
          </p:nvGrpSpPr>
          <p:grpSpPr>
            <a:xfrm>
              <a:off x="4038601" y="762000"/>
              <a:ext cx="4977118" cy="5257800"/>
              <a:chOff x="990600" y="789709"/>
              <a:chExt cx="4800601" cy="5101893"/>
            </a:xfrm>
          </p:grpSpPr>
          <p:grpSp>
            <p:nvGrpSpPr>
              <p:cNvPr id="20" name="Группа 19"/>
              <p:cNvGrpSpPr/>
              <p:nvPr/>
            </p:nvGrpSpPr>
            <p:grpSpPr>
              <a:xfrm>
                <a:off x="990600" y="810491"/>
                <a:ext cx="1066800" cy="1167202"/>
                <a:chOff x="1143000" y="1752600"/>
                <a:chExt cx="1295400" cy="1371600"/>
              </a:xfrm>
            </p:grpSpPr>
            <p:cxnSp>
              <p:nvCxnSpPr>
                <p:cNvPr id="6" name="Прямая соединительная линия 5"/>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Прямая соединительная линия 7"/>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Прямая соединительная линия 13"/>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1" name="Облако 20"/>
              <p:cNvSpPr/>
              <p:nvPr/>
            </p:nvSpPr>
            <p:spPr>
              <a:xfrm>
                <a:off x="2721446" y="789709"/>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Группа 23"/>
              <p:cNvGrpSpPr/>
              <p:nvPr/>
            </p:nvGrpSpPr>
            <p:grpSpPr>
              <a:xfrm>
                <a:off x="990600" y="2477526"/>
                <a:ext cx="1066800" cy="1167202"/>
                <a:chOff x="1143000" y="1752600"/>
                <a:chExt cx="1295400" cy="1371600"/>
              </a:xfrm>
            </p:grpSpPr>
            <p:cxnSp>
              <p:nvCxnSpPr>
                <p:cNvPr id="25" name="Прямая соединительная линия 24"/>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Прямая соединительная линия 25"/>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Прямая соединительная линия 26"/>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Прямая соединительная линия 27"/>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0" name="Облако 29"/>
              <p:cNvSpPr/>
              <p:nvPr/>
            </p:nvSpPr>
            <p:spPr>
              <a:xfrm>
                <a:off x="2721446" y="2456744"/>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Группа 32"/>
              <p:cNvGrpSpPr/>
              <p:nvPr/>
            </p:nvGrpSpPr>
            <p:grpSpPr>
              <a:xfrm>
                <a:off x="990600" y="4724400"/>
                <a:ext cx="1066800" cy="1167202"/>
                <a:chOff x="1143000" y="1752600"/>
                <a:chExt cx="1295400" cy="1371600"/>
              </a:xfrm>
            </p:grpSpPr>
            <p:cxnSp>
              <p:nvCxnSpPr>
                <p:cNvPr id="34" name="Прямая соединительная линия 33"/>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Прямая соединительная линия 34"/>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Прямая соединительная линия 35"/>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Прямая соединительная линия 36"/>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Прямая соединительная линия 37"/>
                <p:cNvCxnSpPr/>
                <p:nvPr/>
              </p:nvCxnSpPr>
              <p:spPr>
                <a:xfrm>
                  <a:off x="1143000" y="20574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9" name="Облако 38"/>
              <p:cNvSpPr/>
              <p:nvPr/>
            </p:nvSpPr>
            <p:spPr>
              <a:xfrm>
                <a:off x="2721445" y="4647966"/>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Прямоугольник 40"/>
              <p:cNvSpPr/>
              <p:nvPr/>
            </p:nvSpPr>
            <p:spPr>
              <a:xfrm>
                <a:off x="1332281" y="1580765"/>
                <a:ext cx="383438"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42</a:t>
                </a:r>
              </a:p>
            </p:txBody>
          </p:sp>
          <p:sp>
            <p:nvSpPr>
              <p:cNvPr id="42" name="Прямоугольник 41"/>
              <p:cNvSpPr/>
              <p:nvPr/>
            </p:nvSpPr>
            <p:spPr>
              <a:xfrm>
                <a:off x="1133508" y="3267833"/>
                <a:ext cx="780984"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0x1234</a:t>
                </a:r>
              </a:p>
            </p:txBody>
          </p:sp>
          <p:sp>
            <p:nvSpPr>
              <p:cNvPr id="44" name="Прямоугольник 43"/>
              <p:cNvSpPr/>
              <p:nvPr/>
            </p:nvSpPr>
            <p:spPr>
              <a:xfrm>
                <a:off x="3286242" y="2867406"/>
                <a:ext cx="851607" cy="307777"/>
              </a:xfrm>
              <a:prstGeom prst="rect">
                <a:avLst/>
              </a:prstGeom>
              <a:noFill/>
              <a:ln w="38100">
                <a:solidFill>
                  <a:schemeClr val="accent2">
                    <a:lumMod val="50000"/>
                  </a:schemeClr>
                </a:solidFill>
              </a:ln>
            </p:spPr>
            <p:txBody>
              <a:bodyPr wrap="square">
                <a:spAutoFit/>
              </a:bodyPr>
              <a:lstStyle/>
              <a:p>
                <a:pPr algn="ctr"/>
                <a:r>
                  <a:rPr lang="en-US" sz="1400" b="1" dirty="0">
                    <a:latin typeface="Consolas" panose="020B0609020204030204" pitchFamily="49" charset="0"/>
                    <a:cs typeface="Consolas" panose="020B0609020204030204" pitchFamily="49" charset="0"/>
                  </a:rPr>
                  <a:t>42</a:t>
                </a:r>
              </a:p>
            </p:txBody>
          </p:sp>
          <p:cxnSp>
            <p:nvCxnSpPr>
              <p:cNvPr id="46" name="Скругленная соединительная линия 45"/>
              <p:cNvCxnSpPr>
                <a:stCxn id="42" idx="3"/>
                <a:endCxn id="44" idx="1"/>
              </p:cNvCxnSpPr>
              <p:nvPr/>
            </p:nvCxnSpPr>
            <p:spPr>
              <a:xfrm flipV="1">
                <a:off x="1914492" y="3021295"/>
                <a:ext cx="1371750" cy="400427"/>
              </a:xfrm>
              <a:prstGeom prst="curvedConnector3">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47" name="Выноска 1 46"/>
              <p:cNvSpPr/>
              <p:nvPr/>
            </p:nvSpPr>
            <p:spPr>
              <a:xfrm>
                <a:off x="4343401" y="1981200"/>
                <a:ext cx="1447800" cy="372665"/>
              </a:xfrm>
              <a:prstGeom prst="borderCallout1">
                <a:avLst>
                  <a:gd name="adj1" fmla="val 55927"/>
                  <a:gd name="adj2" fmla="val 59"/>
                  <a:gd name="adj3" fmla="val 238901"/>
                  <a:gd name="adj4" fmla="val -53202"/>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Прямоугольник 47"/>
              <p:cNvSpPr/>
              <p:nvPr/>
            </p:nvSpPr>
            <p:spPr>
              <a:xfrm>
                <a:off x="4350328" y="2019359"/>
                <a:ext cx="1377301" cy="307777"/>
              </a:xfrm>
              <a:prstGeom prst="rect">
                <a:avLst/>
              </a:prstGeom>
            </p:spPr>
            <p:txBody>
              <a:bodyPr wrap="none">
                <a:spAutoFit/>
              </a:bodyPr>
              <a:lstStyle/>
              <a:p>
                <a:pPr algn="ctr"/>
                <a:r>
                  <a:rPr lang="fr-FR" sz="1400" b="1" dirty="0">
                    <a:latin typeface="Consolas" panose="020B0609020204030204" pitchFamily="49" charset="0"/>
                    <a:cs typeface="Consolas" panose="020B0609020204030204" pitchFamily="49" charset="0"/>
                  </a:rPr>
                  <a:t>System.Int32</a:t>
                </a:r>
                <a:endParaRPr lang="en-US" sz="1400" b="1" dirty="0">
                  <a:latin typeface="Consolas" panose="020B0609020204030204" pitchFamily="49" charset="0"/>
                  <a:cs typeface="Consolas" panose="020B0609020204030204" pitchFamily="49" charset="0"/>
                </a:endParaRPr>
              </a:p>
            </p:txBody>
          </p:sp>
          <p:sp>
            <p:nvSpPr>
              <p:cNvPr id="51" name="Прямоугольник 50"/>
              <p:cNvSpPr/>
              <p:nvPr/>
            </p:nvSpPr>
            <p:spPr>
              <a:xfrm>
                <a:off x="1332279" y="5058629"/>
                <a:ext cx="383438"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42</a:t>
                </a:r>
              </a:p>
            </p:txBody>
          </p:sp>
          <p:sp>
            <p:nvSpPr>
              <p:cNvPr id="52" name="Прямоугольник 51"/>
              <p:cNvSpPr/>
              <p:nvPr/>
            </p:nvSpPr>
            <p:spPr>
              <a:xfrm>
                <a:off x="1133508" y="5484630"/>
                <a:ext cx="780984"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0x1234</a:t>
                </a:r>
              </a:p>
            </p:txBody>
          </p:sp>
          <p:sp>
            <p:nvSpPr>
              <p:cNvPr id="53" name="Прямоугольник 52"/>
              <p:cNvSpPr/>
              <p:nvPr/>
            </p:nvSpPr>
            <p:spPr>
              <a:xfrm>
                <a:off x="3243030" y="5060959"/>
                <a:ext cx="851607" cy="307777"/>
              </a:xfrm>
              <a:prstGeom prst="rect">
                <a:avLst/>
              </a:prstGeom>
              <a:ln w="38100">
                <a:solidFill>
                  <a:schemeClr val="accent2">
                    <a:lumMod val="50000"/>
                  </a:schemeClr>
                </a:solidFill>
              </a:ln>
            </p:spPr>
            <p:txBody>
              <a:bodyPr wrap="square">
                <a:spAutoFit/>
              </a:bodyPr>
              <a:lstStyle/>
              <a:p>
                <a:pPr algn="ctr"/>
                <a:r>
                  <a:rPr lang="en-US" sz="1400" b="1" dirty="0">
                    <a:latin typeface="Consolas" panose="020B0609020204030204" pitchFamily="49" charset="0"/>
                    <a:cs typeface="Consolas" panose="020B0609020204030204" pitchFamily="49" charset="0"/>
                  </a:rPr>
                  <a:t>42</a:t>
                </a:r>
              </a:p>
            </p:txBody>
          </p:sp>
          <p:cxnSp>
            <p:nvCxnSpPr>
              <p:cNvPr id="54" name="Скругленная соединительная линия 53"/>
              <p:cNvCxnSpPr>
                <a:endCxn id="53" idx="1"/>
              </p:cNvCxnSpPr>
              <p:nvPr/>
            </p:nvCxnSpPr>
            <p:spPr>
              <a:xfrm flipV="1">
                <a:off x="1871280" y="5214848"/>
                <a:ext cx="1371750" cy="400427"/>
              </a:xfrm>
              <a:prstGeom prst="curvedConnector3">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5" name="Выноска 1 54"/>
              <p:cNvSpPr/>
              <p:nvPr/>
            </p:nvSpPr>
            <p:spPr>
              <a:xfrm>
                <a:off x="4300189" y="4174753"/>
                <a:ext cx="1447800" cy="372665"/>
              </a:xfrm>
              <a:prstGeom prst="borderCallout1">
                <a:avLst>
                  <a:gd name="adj1" fmla="val 55927"/>
                  <a:gd name="adj2" fmla="val 59"/>
                  <a:gd name="adj3" fmla="val 238901"/>
                  <a:gd name="adj4" fmla="val -53202"/>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Прямоугольник 55"/>
              <p:cNvSpPr/>
              <p:nvPr/>
            </p:nvSpPr>
            <p:spPr>
              <a:xfrm>
                <a:off x="4335439" y="4207198"/>
                <a:ext cx="1377301" cy="307777"/>
              </a:xfrm>
              <a:prstGeom prst="rect">
                <a:avLst/>
              </a:prstGeom>
              <a:solidFill>
                <a:schemeClr val="accent2">
                  <a:lumMod val="20000"/>
                  <a:lumOff val="80000"/>
                </a:schemeClr>
              </a:solidFill>
            </p:spPr>
            <p:txBody>
              <a:bodyPr wrap="none">
                <a:spAutoFit/>
              </a:bodyPr>
              <a:lstStyle/>
              <a:p>
                <a:pPr algn="ctr"/>
                <a:r>
                  <a:rPr lang="fr-FR" sz="1400" b="1" dirty="0">
                    <a:latin typeface="Consolas" panose="020B0609020204030204" pitchFamily="49" charset="0"/>
                    <a:cs typeface="Consolas" panose="020B0609020204030204" pitchFamily="49" charset="0"/>
                  </a:rPr>
                  <a:t>System.Int32</a:t>
                </a:r>
                <a:endParaRPr lang="en-US" sz="1400" b="1" dirty="0">
                  <a:latin typeface="Consolas" panose="020B0609020204030204" pitchFamily="49" charset="0"/>
                  <a:cs typeface="Consolas" panose="020B0609020204030204" pitchFamily="49" charset="0"/>
                </a:endParaRPr>
              </a:p>
            </p:txBody>
          </p:sp>
          <p:cxnSp>
            <p:nvCxnSpPr>
              <p:cNvPr id="58" name="Прямая со стрелкой 57"/>
              <p:cNvCxnSpPr/>
              <p:nvPr/>
            </p:nvCxnSpPr>
            <p:spPr>
              <a:xfrm flipH="1">
                <a:off x="1537821" y="3823284"/>
                <a:ext cx="1" cy="776425"/>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3" name="Прямоугольник 62"/>
              <p:cNvSpPr/>
              <p:nvPr/>
            </p:nvSpPr>
            <p:spPr>
              <a:xfrm>
                <a:off x="1597165" y="3990109"/>
                <a:ext cx="979755"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Call Bar</a:t>
                </a:r>
              </a:p>
            </p:txBody>
          </p:sp>
        </p:grpSp>
        <p:sp>
          <p:nvSpPr>
            <p:cNvPr id="67" name="Flowchart: Document 8"/>
            <p:cNvSpPr/>
            <p:nvPr/>
          </p:nvSpPr>
          <p:spPr>
            <a:xfrm>
              <a:off x="147539" y="1580034"/>
              <a:ext cx="3656463" cy="3886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fi-FI" sz="1400" dirty="0">
                <a:latin typeface="Consolas" panose="020B0609020204030204" pitchFamily="49" charset="0"/>
                <a:cs typeface="Consolas" panose="020B0609020204030204" pitchFamily="49" charset="0"/>
              </a:endParaRPr>
            </a:p>
            <a:p>
              <a:r>
                <a:rPr lang="fi-FI" sz="1400" dirty="0">
                  <a:latin typeface="Consolas" panose="020B0609020204030204" pitchFamily="49" charset="0"/>
                  <a:cs typeface="Consolas" panose="020B0609020204030204" pitchFamily="49" charset="0"/>
                </a:rPr>
                <a:t>IL_0000: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pl-PL" sz="1400" dirty="0">
                  <a:latin typeface="Consolas" panose="020B0609020204030204" pitchFamily="49" charset="0"/>
                  <a:cs typeface="Consolas" panose="020B0609020204030204" pitchFamily="49" charset="0"/>
                </a:rPr>
                <a:t>IL_0001:  </a:t>
              </a:r>
              <a:r>
                <a:rPr lang="pl-PL" sz="1500" b="1" dirty="0">
                  <a:latin typeface="Consolas" panose="020B0609020204030204" pitchFamily="49" charset="0"/>
                  <a:cs typeface="Consolas" panose="020B0609020204030204" pitchFamily="49" charset="0"/>
                </a:rPr>
                <a:t>ldc.i4.s</a:t>
              </a:r>
              <a:r>
                <a:rPr lang="en-US" sz="1500" b="1" dirty="0">
                  <a:latin typeface="Consolas" panose="020B0609020204030204" pitchFamily="49" charset="0"/>
                  <a:cs typeface="Consolas" panose="020B0609020204030204" pitchFamily="49" charset="0"/>
                </a:rPr>
                <a:t>   </a:t>
              </a:r>
              <a:r>
                <a:rPr lang="pl-PL" sz="1500" b="1" dirty="0">
                  <a:latin typeface="Consolas" panose="020B0609020204030204" pitchFamily="49" charset="0"/>
                  <a:cs typeface="Consolas" panose="020B0609020204030204" pitchFamily="49" charset="0"/>
                </a:rPr>
                <a:t>2A </a:t>
              </a:r>
            </a:p>
            <a:p>
              <a:r>
                <a:rPr lang="fr-FR" sz="1400" dirty="0">
                  <a:latin typeface="Consolas" panose="020B0609020204030204" pitchFamily="49" charset="0"/>
                  <a:cs typeface="Consolas" panose="020B0609020204030204" pitchFamily="49" charset="0"/>
                </a:rPr>
                <a:t>IL_0003</a:t>
              </a:r>
              <a:r>
                <a:rPr lang="fr-FR" sz="1500" dirty="0">
                  <a:latin typeface="Consolas" panose="020B0609020204030204" pitchFamily="49" charset="0"/>
                  <a:cs typeface="Consolas" panose="020B0609020204030204" pitchFamily="49" charset="0"/>
                </a:rPr>
                <a:t>:  </a:t>
              </a:r>
              <a:r>
                <a:rPr lang="fr-FR" sz="1500" b="1" dirty="0">
                  <a:latin typeface="Consolas" panose="020B0609020204030204" pitchFamily="49" charset="0"/>
                  <a:cs typeface="Consolas" panose="020B0609020204030204" pitchFamily="49" charset="0"/>
                </a:rPr>
                <a:t>box        System.Int32</a:t>
              </a:r>
            </a:p>
            <a:p>
              <a:r>
                <a:rPr lang="en-US" sz="1400" dirty="0">
                  <a:latin typeface="Consolas" panose="020B0609020204030204" pitchFamily="49" charset="0"/>
                  <a:cs typeface="Consolas" panose="020B0609020204030204" pitchFamily="49" charset="0"/>
                </a:rPr>
                <a:t>IL_0008:  call       </a:t>
              </a:r>
              <a:r>
                <a:rPr lang="en-US" sz="1400" dirty="0" err="1">
                  <a:latin typeface="Consolas" panose="020B0609020204030204" pitchFamily="49" charset="0"/>
                  <a:cs typeface="Consolas" panose="020B0609020204030204" pitchFamily="49" charset="0"/>
                </a:rPr>
                <a:t>UserQuery.Bar</a:t>
              </a:r>
              <a:endParaRPr lang="en-US" sz="1400" dirty="0">
                <a:latin typeface="Consolas" panose="020B0609020204030204" pitchFamily="49" charset="0"/>
                <a:cs typeface="Consolas" panose="020B0609020204030204" pitchFamily="49" charset="0"/>
              </a:endParaRPr>
            </a:p>
            <a:p>
              <a:r>
                <a:rPr lang="fi-FI" sz="1400" dirty="0">
                  <a:latin typeface="Consolas" panose="020B0609020204030204" pitchFamily="49" charset="0"/>
                  <a:cs typeface="Consolas" panose="020B0609020204030204" pitchFamily="49" charset="0"/>
                </a:rPr>
                <a:t>IL_000D: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da-DK" sz="1400" dirty="0">
                  <a:latin typeface="Consolas" panose="020B0609020204030204" pitchFamily="49" charset="0"/>
                  <a:cs typeface="Consolas" panose="020B0609020204030204" pitchFamily="49" charset="0"/>
                </a:rPr>
                <a:t>IL_000E:  </a:t>
              </a:r>
              <a:r>
                <a:rPr lang="da-DK" sz="1500" dirty="0" smtClean="0">
                  <a:latin typeface="Consolas" panose="020B0609020204030204" pitchFamily="49" charset="0"/>
                  <a:cs typeface="Consolas" panose="020B0609020204030204" pitchFamily="49" charset="0"/>
                </a:rPr>
                <a:t>ret</a:t>
              </a:r>
              <a:r>
                <a:rPr lang="da-DK" sz="1400" dirty="0" smtClean="0">
                  <a:latin typeface="Consolas" panose="020B0609020204030204" pitchFamily="49" charset="0"/>
                  <a:cs typeface="Consolas" panose="020B0609020204030204" pitchFamily="49" charset="0"/>
                </a:rPr>
                <a:t>         </a:t>
              </a:r>
              <a:endParaRPr lang="da-DK" sz="1400" dirty="0">
                <a:latin typeface="Consolas" panose="020B0609020204030204" pitchFamily="49" charset="0"/>
                <a:cs typeface="Consolas" panose="020B0609020204030204" pitchFamily="49" charset="0"/>
              </a:endParaRPr>
            </a:p>
            <a:p>
              <a:endParaRPr lang="da-DK" sz="1400" dirty="0">
                <a:latin typeface="Consolas" panose="020B0609020204030204" pitchFamily="49" charset="0"/>
                <a:cs typeface="Consolas" panose="020B0609020204030204" pitchFamily="49" charset="0"/>
              </a:endParaRPr>
            </a:p>
            <a:p>
              <a:r>
                <a:rPr lang="da-DK" sz="1400" dirty="0">
                  <a:latin typeface="Consolas" panose="020B0609020204030204" pitchFamily="49" charset="0"/>
                  <a:cs typeface="Consolas" panose="020B0609020204030204" pitchFamily="49" charset="0"/>
                </a:rPr>
                <a:t>Bar:</a:t>
              </a:r>
            </a:p>
            <a:p>
              <a:r>
                <a:rPr lang="fi-FI" sz="1400" dirty="0">
                  <a:latin typeface="Consolas" panose="020B0609020204030204" pitchFamily="49" charset="0"/>
                  <a:cs typeface="Consolas" panose="020B0609020204030204" pitchFamily="49" charset="0"/>
                </a:rPr>
                <a:t>IL_0000: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is-IS" sz="1400" dirty="0">
                  <a:latin typeface="Consolas" panose="020B0609020204030204" pitchFamily="49" charset="0"/>
                  <a:cs typeface="Consolas" panose="020B0609020204030204" pitchFamily="49" charset="0"/>
                </a:rPr>
                <a:t>IL_0001:  ldarg.0     </a:t>
              </a:r>
            </a:p>
            <a:p>
              <a:r>
                <a:rPr lang="en-US" sz="1400" dirty="0">
                  <a:latin typeface="Consolas" panose="020B0609020204030204" pitchFamily="49" charset="0"/>
                  <a:cs typeface="Consolas" panose="020B0609020204030204" pitchFamily="49" charset="0"/>
                </a:rPr>
                <a:t>IL_0002:  </a:t>
              </a:r>
              <a:r>
                <a:rPr lang="en-US" sz="1500" b="1" dirty="0" err="1">
                  <a:latin typeface="Consolas" panose="020B0609020204030204" pitchFamily="49" charset="0"/>
                  <a:cs typeface="Consolas" panose="020B0609020204030204" pitchFamily="49" charset="0"/>
                </a:rPr>
                <a:t>unbox.any</a:t>
              </a:r>
              <a:r>
                <a:rPr lang="en-US" sz="1500" b="1" dirty="0">
                  <a:latin typeface="Consolas" panose="020B0609020204030204" pitchFamily="49" charset="0"/>
                  <a:cs typeface="Consolas" panose="020B0609020204030204" pitchFamily="49" charset="0"/>
                </a:rPr>
                <a:t>  System.Int32</a:t>
              </a:r>
            </a:p>
            <a:p>
              <a:r>
                <a:rPr lang="en-US" sz="1400" dirty="0">
                  <a:latin typeface="Consolas" panose="020B0609020204030204" pitchFamily="49" charset="0"/>
                  <a:cs typeface="Consolas" panose="020B0609020204030204" pitchFamily="49" charset="0"/>
                </a:rPr>
                <a:t>IL_0007:  stloc.0     // a</a:t>
              </a:r>
            </a:p>
            <a:p>
              <a:r>
                <a:rPr lang="da-DK" sz="1400" dirty="0">
                  <a:latin typeface="Consolas" panose="020B0609020204030204" pitchFamily="49" charset="0"/>
                  <a:cs typeface="Consolas" panose="020B0609020204030204" pitchFamily="49" charset="0"/>
                </a:rPr>
                <a:t>IL_0008:  ret </a:t>
              </a:r>
              <a:endParaRPr lang="en-US" sz="1600" dirty="0">
                <a:latin typeface="Consolas" panose="020B0609020204030204" pitchFamily="49" charset="0"/>
                <a:cs typeface="Consolas" panose="020B0609020204030204" pitchFamily="49" charset="0"/>
              </a:endParaRPr>
            </a:p>
          </p:txBody>
        </p:sp>
        <p:cxnSp>
          <p:nvCxnSpPr>
            <p:cNvPr id="69" name="Прямая со стрелкой 68"/>
            <p:cNvCxnSpPr/>
            <p:nvPr/>
          </p:nvCxnSpPr>
          <p:spPr>
            <a:xfrm flipV="1">
              <a:off x="1975770" y="1752600"/>
              <a:ext cx="2139030" cy="368464"/>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1" name="Прямая со стрелкой 70"/>
            <p:cNvCxnSpPr/>
            <p:nvPr/>
          </p:nvCxnSpPr>
          <p:spPr>
            <a:xfrm>
              <a:off x="1676400" y="2489528"/>
              <a:ext cx="2438400" cy="955664"/>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6" name="Прямая со стрелкой 75"/>
            <p:cNvCxnSpPr/>
            <p:nvPr/>
          </p:nvCxnSpPr>
          <p:spPr>
            <a:xfrm>
              <a:off x="2133600" y="4250486"/>
              <a:ext cx="2053163" cy="1063401"/>
            </a:xfrm>
            <a:prstGeom prst="straightConnector1">
              <a:avLst/>
            </a:prstGeom>
            <a:ln w="38100">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0587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ffectLst/>
        </p:spPr>
        <p:txBody>
          <a:bodyPr/>
          <a:lstStyle/>
          <a:p>
            <a:pPr algn="just"/>
            <a:r>
              <a:rPr lang="en-US" dirty="0" err="1" smtClean="0"/>
              <a:t>Nullable</a:t>
            </a:r>
            <a:r>
              <a:rPr lang="en-US" dirty="0" smtClean="0"/>
              <a:t> Types</a:t>
            </a:r>
            <a:endParaRPr lang="en-US" dirty="0"/>
          </a:p>
        </p:txBody>
      </p:sp>
      <p:sp>
        <p:nvSpPr>
          <p:cNvPr id="5" name="Rounded Rectangle 4"/>
          <p:cNvSpPr/>
          <p:nvPr/>
        </p:nvSpPr>
        <p:spPr>
          <a:xfrm>
            <a:off x="82826" y="854876"/>
            <a:ext cx="8839199" cy="76199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Reference types can represent a nonexistent value with a null reference. Value types, however, cannot ordinarily represent null values. </a:t>
            </a:r>
            <a:endParaRPr lang="en-US" dirty="0">
              <a:solidFill>
                <a:schemeClr val="accent2">
                  <a:lumMod val="50000"/>
                </a:schemeClr>
              </a:solidFill>
              <a:latin typeface="Calibri" charset="0"/>
              <a:ea typeface="Calibri" charset="0"/>
              <a:cs typeface="Calibri" charset="0"/>
            </a:endParaRPr>
          </a:p>
        </p:txBody>
      </p:sp>
      <p:grpSp>
        <p:nvGrpSpPr>
          <p:cNvPr id="3" name="Group 2"/>
          <p:cNvGrpSpPr/>
          <p:nvPr/>
        </p:nvGrpSpPr>
        <p:grpSpPr>
          <a:xfrm>
            <a:off x="251792" y="1710413"/>
            <a:ext cx="8633789" cy="4153728"/>
            <a:chOff x="228600" y="1180272"/>
            <a:chExt cx="8633789" cy="4153728"/>
          </a:xfrm>
        </p:grpSpPr>
        <p:sp>
          <p:nvSpPr>
            <p:cNvPr id="6" name="Flowchart: Document 5"/>
            <p:cNvSpPr/>
            <p:nvPr/>
          </p:nvSpPr>
          <p:spPr>
            <a:xfrm>
              <a:off x="228600" y="1543050"/>
              <a:ext cx="5257799" cy="1828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dirty="0">
                <a:solidFill>
                  <a:schemeClr val="accent2">
                    <a:lumMod val="50000"/>
                  </a:schemeClr>
                </a:solidFill>
                <a:latin typeface="Consolas" pitchFamily="49" charset="0"/>
                <a:cs typeface="Consolas" pitchFamily="49" charset="0"/>
              </a:endParaRPr>
            </a:p>
            <a:p>
              <a:r>
                <a:rPr lang="ru-RU" dirty="0" err="1">
                  <a:solidFill>
                    <a:schemeClr val="accent2">
                      <a:lumMod val="50000"/>
                    </a:schemeClr>
                  </a:solidFill>
                  <a:latin typeface="Consolas" pitchFamily="49" charset="0"/>
                  <a:cs typeface="Consolas" pitchFamily="49" charset="0"/>
                </a:rPr>
                <a:t>Residence</a:t>
              </a:r>
              <a:r>
                <a:rPr lang="en-US" dirty="0">
                  <a:solidFill>
                    <a:schemeClr val="accent2">
                      <a:lumMod val="50000"/>
                    </a:schemeClr>
                  </a:solidFill>
                  <a:latin typeface="Consolas" pitchFamily="49" charset="0"/>
                  <a:cs typeface="Consolas" pitchFamily="49" charset="0"/>
                </a:rPr>
                <a:t> h</a:t>
              </a:r>
              <a:r>
                <a:rPr lang="ru-RU" dirty="0" err="1">
                  <a:solidFill>
                    <a:schemeClr val="accent2">
                      <a:lumMod val="50000"/>
                    </a:schemeClr>
                  </a:solidFill>
                  <a:latin typeface="Consolas" pitchFamily="49" charset="0"/>
                  <a:cs typeface="Consolas" pitchFamily="49" charset="0"/>
                </a:rPr>
                <a:t>ouse</a:t>
              </a:r>
              <a:r>
                <a:rPr lang="ru-RU" dirty="0">
                  <a:solidFill>
                    <a:schemeClr val="accent2">
                      <a:lumMod val="50000"/>
                    </a:schemeClr>
                  </a:solidFill>
                  <a:latin typeface="Consolas" pitchFamily="49" charset="0"/>
                  <a:cs typeface="Consolas" pitchFamily="49" charset="0"/>
                </a:rPr>
                <a:t> = null;</a:t>
              </a:r>
            </a:p>
            <a:p>
              <a:r>
                <a:rPr lang="ru-RU" dirty="0">
                  <a:solidFill>
                    <a:schemeClr val="accent2">
                      <a:lumMod val="50000"/>
                    </a:schemeClr>
                  </a:solidFill>
                  <a:latin typeface="Consolas" pitchFamily="49" charset="0"/>
                  <a:cs typeface="Consolas" pitchFamily="49" charset="0"/>
                </a:rPr>
                <a:t>...</a:t>
              </a:r>
            </a:p>
            <a:p>
              <a:r>
                <a:rPr lang="ru-RU" dirty="0" err="1">
                  <a:solidFill>
                    <a:schemeClr val="accent2">
                      <a:lumMod val="50000"/>
                    </a:schemeClr>
                  </a:solidFill>
                  <a:latin typeface="Consolas" pitchFamily="49" charset="0"/>
                  <a:cs typeface="Consolas" pitchFamily="49" charset="0"/>
                </a:rPr>
                <a:t>if</a:t>
              </a:r>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h</a:t>
              </a:r>
              <a:r>
                <a:rPr lang="ru-RU" dirty="0" err="1">
                  <a:solidFill>
                    <a:schemeClr val="accent2">
                      <a:lumMod val="50000"/>
                    </a:schemeClr>
                  </a:solidFill>
                  <a:latin typeface="Consolas" pitchFamily="49" charset="0"/>
                  <a:cs typeface="Consolas" pitchFamily="49" charset="0"/>
                </a:rPr>
                <a:t>ouse</a:t>
              </a:r>
              <a:r>
                <a:rPr lang="ru-RU" dirty="0">
                  <a:solidFill>
                    <a:schemeClr val="accent2">
                      <a:lumMod val="50000"/>
                    </a:schemeClr>
                  </a:solidFill>
                  <a:latin typeface="Consolas" pitchFamily="49" charset="0"/>
                  <a:cs typeface="Consolas" pitchFamily="49" charset="0"/>
                </a:rPr>
                <a:t> == null)</a:t>
              </a:r>
            </a:p>
            <a:p>
              <a:r>
                <a:rPr lang="ru-RU" dirty="0">
                  <a:solidFill>
                    <a:schemeClr val="accent2">
                      <a:lumMod val="50000"/>
                    </a:schemeClr>
                  </a:solidFill>
                  <a:latin typeface="Consolas" pitchFamily="49" charset="0"/>
                  <a:cs typeface="Consolas" pitchFamily="49" charset="0"/>
                </a:rPr>
                <a:t>{</a:t>
              </a:r>
            </a:p>
            <a:p>
              <a:pPr lvl="1"/>
              <a:r>
                <a:rPr lang="en-US" dirty="0">
                  <a:solidFill>
                    <a:schemeClr val="accent2">
                      <a:lumMod val="50000"/>
                    </a:schemeClr>
                  </a:solidFill>
                  <a:latin typeface="Consolas" pitchFamily="49" charset="0"/>
                  <a:cs typeface="Consolas" pitchFamily="49" charset="0"/>
                </a:rPr>
                <a:t>h</a:t>
              </a:r>
              <a:r>
                <a:rPr lang="ru-RU" dirty="0" err="1">
                  <a:solidFill>
                    <a:schemeClr val="accent2">
                      <a:lumMod val="50000"/>
                    </a:schemeClr>
                  </a:solidFill>
                  <a:latin typeface="Consolas" pitchFamily="49" charset="0"/>
                  <a:cs typeface="Consolas" pitchFamily="49" charset="0"/>
                </a:rPr>
                <a:t>ouse</a:t>
              </a:r>
              <a:r>
                <a:rPr lang="ru-RU" dirty="0">
                  <a:solidFill>
                    <a:schemeClr val="accent2">
                      <a:lumMod val="50000"/>
                    </a:schemeClr>
                  </a:solidFill>
                  <a:latin typeface="Consolas" pitchFamily="49" charset="0"/>
                  <a:cs typeface="Consolas" pitchFamily="49" charset="0"/>
                </a:rPr>
                <a:t> = new Residence(...);</a:t>
              </a:r>
            </a:p>
            <a:p>
              <a:r>
                <a:rPr lang="ru-RU" dirty="0">
                  <a:solidFill>
                    <a:schemeClr val="accent2">
                      <a:lumMod val="50000"/>
                    </a:schemeClr>
                  </a:solidFill>
                  <a:latin typeface="Consolas" pitchFamily="49" charset="0"/>
                  <a:cs typeface="Consolas" pitchFamily="49" charset="0"/>
                </a:rPr>
                <a:t>}</a:t>
              </a:r>
            </a:p>
          </p:txBody>
        </p:sp>
        <p:sp>
          <p:nvSpPr>
            <p:cNvPr id="7" name="Flowchart: Document 6"/>
            <p:cNvSpPr/>
            <p:nvPr/>
          </p:nvSpPr>
          <p:spPr>
            <a:xfrm>
              <a:off x="4267200" y="1502427"/>
              <a:ext cx="3432313" cy="609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dirty="0" err="1">
                  <a:solidFill>
                    <a:schemeClr val="accent2">
                      <a:lumMod val="50000"/>
                    </a:schemeClr>
                  </a:solidFill>
                  <a:latin typeface="Consolas" pitchFamily="49" charset="0"/>
                  <a:cs typeface="Consolas" pitchFamily="49" charset="0"/>
                </a:rPr>
                <a:t>Currency</a:t>
              </a:r>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c</a:t>
              </a:r>
              <a:r>
                <a:rPr lang="ru-RU" dirty="0" err="1">
                  <a:solidFill>
                    <a:schemeClr val="accent2">
                      <a:lumMod val="50000"/>
                    </a:schemeClr>
                  </a:solidFill>
                  <a:latin typeface="Consolas" pitchFamily="49" charset="0"/>
                  <a:cs typeface="Consolas" pitchFamily="49" charset="0"/>
                </a:rPr>
                <a:t>urrency</a:t>
              </a:r>
              <a:r>
                <a:rPr lang="ru-RU" dirty="0">
                  <a:solidFill>
                    <a:schemeClr val="accent2">
                      <a:lumMod val="50000"/>
                    </a:schemeClr>
                  </a:solidFill>
                  <a:latin typeface="Consolas" pitchFamily="49" charset="0"/>
                  <a:cs typeface="Consolas" pitchFamily="49" charset="0"/>
                </a:rPr>
                <a:t> = null;</a:t>
              </a:r>
            </a:p>
          </p:txBody>
        </p:sp>
        <p:sp>
          <p:nvSpPr>
            <p:cNvPr id="8" name="Explosion 1 7"/>
            <p:cNvSpPr/>
            <p:nvPr/>
          </p:nvSpPr>
          <p:spPr>
            <a:xfrm>
              <a:off x="7566989" y="1180272"/>
              <a:ext cx="1295400" cy="1295400"/>
            </a:xfrm>
            <a:prstGeom prst="irregularSeal1">
              <a:avLst/>
            </a:prstGeom>
            <a:noFill/>
            <a:ln>
              <a:solidFill>
                <a:schemeClr val="accent2">
                  <a:lumMod val="50000"/>
                </a:schemeClr>
              </a:solidFill>
            </a:ln>
            <a:effectLst/>
          </p:spPr>
          <p:style>
            <a:lnRef idx="1">
              <a:schemeClr val="accent2"/>
            </a:lnRef>
            <a:fillRef idx="2">
              <a:schemeClr val="accent2"/>
            </a:fillRef>
            <a:effectRef idx="1">
              <a:schemeClr val="accent2"/>
            </a:effectRef>
            <a:fontRef idx="minor">
              <a:schemeClr val="dk1"/>
            </a:fontRef>
          </p:style>
          <p:txBody>
            <a:bodyPr lIns="117416" tIns="58707" rIns="117416" bIns="58707" rtlCol="0" anchor="ctr"/>
            <a:lstStyle/>
            <a:p>
              <a:pPr marL="106000" algn="just"/>
              <a:r>
                <a:rPr lang="ru-RU" b="1" dirty="0">
                  <a:solidFill>
                    <a:schemeClr val="accent2">
                      <a:lumMod val="50000"/>
                    </a:schemeClr>
                  </a:solidFill>
                  <a:latin typeface="Calibri" panose="020F0502020204030204" pitchFamily="34" charset="0"/>
                </a:rPr>
                <a:t>CTE</a:t>
              </a:r>
            </a:p>
          </p:txBody>
        </p:sp>
        <p:sp>
          <p:nvSpPr>
            <p:cNvPr id="9" name="Flowchart: Document 8"/>
            <p:cNvSpPr/>
            <p:nvPr/>
          </p:nvSpPr>
          <p:spPr>
            <a:xfrm>
              <a:off x="228600" y="3505200"/>
              <a:ext cx="5486400" cy="1828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b="1" dirty="0">
                <a:solidFill>
                  <a:schemeClr val="accent2">
                    <a:lumMod val="50000"/>
                  </a:schemeClr>
                </a:solidFill>
                <a:latin typeface="Consolas" pitchFamily="49" charset="0"/>
                <a:cs typeface="Consolas" pitchFamily="49" charset="0"/>
              </a:endParaRPr>
            </a:p>
            <a:p>
              <a:r>
                <a:rPr lang="ru-RU" b="1" dirty="0" err="1">
                  <a:solidFill>
                    <a:schemeClr val="accent2">
                      <a:lumMod val="50000"/>
                    </a:schemeClr>
                  </a:solidFill>
                  <a:latin typeface="Consolas" pitchFamily="49" charset="0"/>
                  <a:cs typeface="Consolas" pitchFamily="49" charset="0"/>
                </a:rPr>
                <a:t>Currency</a:t>
              </a:r>
              <a:r>
                <a:rPr lang="ru-RU" b="1"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c</a:t>
              </a:r>
              <a:r>
                <a:rPr lang="ru-RU" dirty="0" err="1">
                  <a:solidFill>
                    <a:schemeClr val="accent2">
                      <a:lumMod val="50000"/>
                    </a:schemeClr>
                  </a:solidFill>
                  <a:latin typeface="Consolas" pitchFamily="49" charset="0"/>
                  <a:cs typeface="Consolas" pitchFamily="49" charset="0"/>
                </a:rPr>
                <a:t>urrency</a:t>
              </a:r>
              <a:r>
                <a:rPr lang="ru-RU" dirty="0">
                  <a:solidFill>
                    <a:schemeClr val="accent2">
                      <a:lumMod val="50000"/>
                    </a:schemeClr>
                  </a:solidFill>
                  <a:latin typeface="Consolas" pitchFamily="49" charset="0"/>
                  <a:cs typeface="Consolas" pitchFamily="49" charset="0"/>
                </a:rPr>
                <a:t> = null;</a:t>
              </a:r>
            </a:p>
            <a:p>
              <a:r>
                <a:rPr lang="ru-RU" dirty="0">
                  <a:solidFill>
                    <a:schemeClr val="accent2">
                      <a:lumMod val="50000"/>
                    </a:schemeClr>
                  </a:solidFill>
                  <a:latin typeface="Consolas" pitchFamily="49" charset="0"/>
                  <a:cs typeface="Consolas" pitchFamily="49" charset="0"/>
                </a:rPr>
                <a:t>...</a:t>
              </a:r>
            </a:p>
            <a:p>
              <a:r>
                <a:rPr lang="ru-RU" dirty="0" err="1">
                  <a:solidFill>
                    <a:schemeClr val="accent2">
                      <a:lumMod val="50000"/>
                    </a:schemeClr>
                  </a:solidFill>
                  <a:latin typeface="Consolas" pitchFamily="49" charset="0"/>
                  <a:cs typeface="Consolas" pitchFamily="49" charset="0"/>
                </a:rPr>
                <a:t>if</a:t>
              </a:r>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c</a:t>
              </a:r>
              <a:r>
                <a:rPr lang="ru-RU" dirty="0" err="1">
                  <a:solidFill>
                    <a:schemeClr val="accent2">
                      <a:lumMod val="50000"/>
                    </a:schemeClr>
                  </a:solidFill>
                  <a:latin typeface="Consolas" pitchFamily="49" charset="0"/>
                  <a:cs typeface="Consolas" pitchFamily="49" charset="0"/>
                </a:rPr>
                <a:t>urrency</a:t>
              </a:r>
              <a:r>
                <a:rPr lang="ru-RU" dirty="0">
                  <a:solidFill>
                    <a:schemeClr val="accent2">
                      <a:lumMod val="50000"/>
                    </a:schemeClr>
                  </a:solidFill>
                  <a:latin typeface="Consolas" pitchFamily="49" charset="0"/>
                  <a:cs typeface="Consolas" pitchFamily="49" charset="0"/>
                </a:rPr>
                <a:t> == null)</a:t>
              </a:r>
            </a:p>
            <a:p>
              <a:r>
                <a:rPr lang="ru-RU" dirty="0">
                  <a:solidFill>
                    <a:schemeClr val="accent2">
                      <a:lumMod val="50000"/>
                    </a:schemeClr>
                  </a:solidFill>
                  <a:latin typeface="Consolas" pitchFamily="49" charset="0"/>
                  <a:cs typeface="Consolas" pitchFamily="49" charset="0"/>
                </a:rPr>
                <a:t>{</a:t>
              </a:r>
            </a:p>
            <a:p>
              <a:r>
                <a:rPr lang="ru-RU" dirty="0">
                  <a:solidFill>
                    <a:schemeClr val="accent2">
                      <a:lumMod val="50000"/>
                    </a:schemeClr>
                  </a:solidFill>
                  <a:latin typeface="Consolas" pitchFamily="49" charset="0"/>
                  <a:cs typeface="Consolas" pitchFamily="49" charset="0"/>
                </a:rPr>
                <a:t>     </a:t>
              </a:r>
              <a:r>
                <a:rPr lang="en-US" dirty="0">
                  <a:solidFill>
                    <a:schemeClr val="accent2">
                      <a:lumMod val="50000"/>
                    </a:schemeClr>
                  </a:solidFill>
                  <a:latin typeface="Consolas" pitchFamily="49" charset="0"/>
                  <a:cs typeface="Consolas" pitchFamily="49" charset="0"/>
                </a:rPr>
                <a:t>c</a:t>
              </a:r>
              <a:r>
                <a:rPr lang="ru-RU" dirty="0" err="1">
                  <a:solidFill>
                    <a:schemeClr val="accent2">
                      <a:lumMod val="50000"/>
                    </a:schemeClr>
                  </a:solidFill>
                  <a:latin typeface="Consolas" pitchFamily="49" charset="0"/>
                  <a:cs typeface="Consolas" pitchFamily="49" charset="0"/>
                </a:rPr>
                <a:t>urrency</a:t>
              </a:r>
              <a:r>
                <a:rPr lang="ru-RU" dirty="0">
                  <a:solidFill>
                    <a:schemeClr val="accent2">
                      <a:lumMod val="50000"/>
                    </a:schemeClr>
                  </a:solidFill>
                  <a:latin typeface="Consolas" pitchFamily="49" charset="0"/>
                  <a:cs typeface="Consolas" pitchFamily="49" charset="0"/>
                </a:rPr>
                <a:t> = new Currency(...);</a:t>
              </a:r>
            </a:p>
            <a:p>
              <a:r>
                <a:rPr lang="ru-RU" dirty="0">
                  <a:solidFill>
                    <a:schemeClr val="accent2">
                      <a:lumMod val="50000"/>
                    </a:schemeClr>
                  </a:solidFill>
                  <a:latin typeface="Consolas" pitchFamily="49" charset="0"/>
                  <a:cs typeface="Consolas" pitchFamily="49" charset="0"/>
                </a:rPr>
                <a: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Nullable</a:t>
            </a:r>
            <a:r>
              <a:rPr lang="en-US" dirty="0"/>
              <a:t> Types</a:t>
            </a:r>
            <a:endParaRPr lang="ru-RU" dirty="0"/>
          </a:p>
        </p:txBody>
      </p:sp>
      <p:sp>
        <p:nvSpPr>
          <p:cNvPr id="5" name="Rounded Rectangle 4"/>
          <p:cNvSpPr/>
          <p:nvPr/>
        </p:nvSpPr>
        <p:spPr>
          <a:xfrm>
            <a:off x="152400" y="607084"/>
            <a:ext cx="8686803" cy="188295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To represent null in a value type, you must use a special construct called a </a:t>
            </a:r>
            <a:r>
              <a:rPr lang="en-US" dirty="0" err="1">
                <a:solidFill>
                  <a:schemeClr val="accent2">
                    <a:lumMod val="50000"/>
                  </a:schemeClr>
                </a:solidFill>
                <a:latin typeface="Calibri" charset="0"/>
                <a:ea typeface="Calibri" charset="0"/>
                <a:cs typeface="Calibri" charset="0"/>
              </a:rPr>
              <a:t>nullable</a:t>
            </a:r>
            <a:r>
              <a:rPr lang="en-US" dirty="0">
                <a:solidFill>
                  <a:schemeClr val="accent2">
                    <a:lumMod val="50000"/>
                  </a:schemeClr>
                </a:solidFill>
                <a:latin typeface="Calibri" charset="0"/>
                <a:ea typeface="Calibri" charset="0"/>
                <a:cs typeface="Calibri" charset="0"/>
              </a:rPr>
              <a:t> type. A </a:t>
            </a:r>
            <a:r>
              <a:rPr lang="en-US" dirty="0" err="1">
                <a:solidFill>
                  <a:schemeClr val="accent2">
                    <a:lumMod val="50000"/>
                  </a:schemeClr>
                </a:solidFill>
                <a:latin typeface="Calibri" charset="0"/>
                <a:ea typeface="Calibri" charset="0"/>
                <a:cs typeface="Calibri" charset="0"/>
              </a:rPr>
              <a:t>nullable</a:t>
            </a:r>
            <a:r>
              <a:rPr lang="en-US" dirty="0">
                <a:solidFill>
                  <a:schemeClr val="accent2">
                    <a:lumMod val="50000"/>
                  </a:schemeClr>
                </a:solidFill>
                <a:latin typeface="Calibri" charset="0"/>
                <a:ea typeface="Calibri" charset="0"/>
                <a:cs typeface="Calibri" charset="0"/>
              </a:rPr>
              <a:t> type is denoted with a value type followed by the ? symbol </a:t>
            </a:r>
            <a:endParaRPr lang="en-US" dirty="0" smtClean="0">
              <a:solidFill>
                <a:schemeClr val="accent2">
                  <a:lumMod val="50000"/>
                </a:schemeClr>
              </a:solidFill>
              <a:latin typeface="Calibri" charset="0"/>
              <a:ea typeface="Calibri" charset="0"/>
              <a:cs typeface="Calibri" charset="0"/>
            </a:endParaRPr>
          </a:p>
          <a:p>
            <a:pPr algn="just"/>
            <a:endParaRPr lang="en-US" dirty="0">
              <a:solidFill>
                <a:schemeClr val="accent2">
                  <a:lumMod val="50000"/>
                </a:schemeClr>
              </a:solidFill>
              <a:latin typeface="Calibri" charset="0"/>
              <a:ea typeface="Calibri" charset="0"/>
              <a:cs typeface="Calibri" charset="0"/>
            </a:endParaRPr>
          </a:p>
          <a:p>
            <a:pPr algn="just"/>
            <a:r>
              <a:rPr lang="en-US" dirty="0">
                <a:solidFill>
                  <a:schemeClr val="accent2">
                    <a:lumMod val="50000"/>
                  </a:schemeClr>
                </a:solidFill>
                <a:latin typeface="Calibri" charset="0"/>
                <a:ea typeface="Calibri" charset="0"/>
                <a:cs typeface="Calibri" charset="0"/>
              </a:rPr>
              <a:t>T? translates into </a:t>
            </a:r>
            <a:r>
              <a:rPr lang="en-US" dirty="0" err="1">
                <a:solidFill>
                  <a:schemeClr val="accent2">
                    <a:lumMod val="50000"/>
                  </a:schemeClr>
                </a:solidFill>
                <a:latin typeface="Calibri" charset="0"/>
                <a:ea typeface="Calibri" charset="0"/>
                <a:cs typeface="Calibri" charset="0"/>
              </a:rPr>
              <a:t>System.Nullable</a:t>
            </a:r>
            <a:r>
              <a:rPr lang="en-US" dirty="0">
                <a:solidFill>
                  <a:schemeClr val="accent2">
                    <a:lumMod val="50000"/>
                  </a:schemeClr>
                </a:solidFill>
                <a:latin typeface="Calibri" charset="0"/>
                <a:ea typeface="Calibri" charset="0"/>
                <a:cs typeface="Calibri" charset="0"/>
              </a:rPr>
              <a:t>&lt;T&gt;, which is a lightweight immutable structure, having only two fields, to represent Value and </a:t>
            </a:r>
            <a:r>
              <a:rPr lang="en-US" dirty="0" err="1">
                <a:solidFill>
                  <a:schemeClr val="accent2">
                    <a:lumMod val="50000"/>
                  </a:schemeClr>
                </a:solidFill>
                <a:latin typeface="Calibri" charset="0"/>
                <a:ea typeface="Calibri" charset="0"/>
                <a:cs typeface="Calibri" charset="0"/>
              </a:rPr>
              <a:t>HasValue</a:t>
            </a:r>
            <a:r>
              <a:rPr lang="en-US" dirty="0">
                <a:solidFill>
                  <a:schemeClr val="accent2">
                    <a:lumMod val="50000"/>
                  </a:schemeClr>
                </a:solidFill>
                <a:latin typeface="Calibri" charset="0"/>
                <a:ea typeface="Calibri" charset="0"/>
                <a:cs typeface="Calibri" charset="0"/>
              </a:rPr>
              <a:t> </a:t>
            </a:r>
            <a:endParaRPr lang="en-US" dirty="0">
              <a:solidFill>
                <a:schemeClr val="accent2">
                  <a:lumMod val="50000"/>
                </a:schemeClr>
              </a:solidFill>
              <a:latin typeface="Calibri" charset="0"/>
              <a:ea typeface="Calibri" charset="0"/>
              <a:cs typeface="Calibri" charset="0"/>
            </a:endParaRPr>
          </a:p>
        </p:txBody>
      </p:sp>
      <p:grpSp>
        <p:nvGrpSpPr>
          <p:cNvPr id="4" name="Group 3"/>
          <p:cNvGrpSpPr/>
          <p:nvPr/>
        </p:nvGrpSpPr>
        <p:grpSpPr>
          <a:xfrm>
            <a:off x="284928" y="2364292"/>
            <a:ext cx="8626861" cy="1366049"/>
            <a:chOff x="212342" y="2400021"/>
            <a:chExt cx="8855456" cy="1366049"/>
          </a:xfrm>
        </p:grpSpPr>
        <p:sp>
          <p:nvSpPr>
            <p:cNvPr id="11" name="Rounded Rectangle 10"/>
            <p:cNvSpPr/>
            <p:nvPr/>
          </p:nvSpPr>
          <p:spPr>
            <a:xfrm>
              <a:off x="212342" y="2480037"/>
              <a:ext cx="2507673" cy="4572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dirty="0">
                  <a:solidFill>
                    <a:schemeClr val="accent2">
                      <a:lumMod val="50000"/>
                    </a:schemeClr>
                  </a:solidFill>
                  <a:latin typeface="Consolas" charset="0"/>
                  <a:ea typeface="Consolas" charset="0"/>
                  <a:cs typeface="Consolas" charset="0"/>
                </a:rPr>
                <a:t>Nullable&lt;Int32&gt;</a:t>
              </a:r>
            </a:p>
          </p:txBody>
        </p:sp>
        <p:sp>
          <p:nvSpPr>
            <p:cNvPr id="12" name="Rounded Rectangle 11"/>
            <p:cNvSpPr/>
            <p:nvPr/>
          </p:nvSpPr>
          <p:spPr>
            <a:xfrm>
              <a:off x="3047999" y="2400021"/>
              <a:ext cx="6019799" cy="66874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ru-RU" dirty="0" smtClean="0">
                  <a:solidFill>
                    <a:schemeClr val="accent2">
                      <a:lumMod val="50000"/>
                    </a:schemeClr>
                  </a:solidFill>
                  <a:latin typeface="Consolas" charset="0"/>
                  <a:ea typeface="Consolas" charset="0"/>
                  <a:cs typeface="Consolas" charset="0"/>
                </a:rPr>
                <a:t>-</a:t>
              </a:r>
              <a:r>
                <a:rPr lang="ru-RU" dirty="0">
                  <a:solidFill>
                    <a:schemeClr val="accent2">
                      <a:lumMod val="50000"/>
                    </a:schemeClr>
                  </a:solidFill>
                  <a:latin typeface="Consolas" charset="0"/>
                  <a:ea typeface="Consolas" charset="0"/>
                  <a:cs typeface="Consolas" charset="0"/>
                </a:rPr>
                <a:t>2 147 483 648 </a:t>
              </a:r>
              <a:r>
                <a:rPr lang="mr-IN" dirty="0" smtClean="0">
                  <a:solidFill>
                    <a:schemeClr val="accent2">
                      <a:lumMod val="50000"/>
                    </a:schemeClr>
                  </a:solidFill>
                  <a:latin typeface="Consolas" charset="0"/>
                  <a:ea typeface="Consolas" charset="0"/>
                  <a:cs typeface="Consolas" charset="0"/>
                </a:rPr>
                <a:t>…</a:t>
              </a:r>
              <a:r>
                <a:rPr lang="ru-RU" dirty="0" smtClean="0">
                  <a:solidFill>
                    <a:schemeClr val="accent2">
                      <a:lumMod val="50000"/>
                    </a:schemeClr>
                  </a:solidFill>
                  <a:latin typeface="Consolas" charset="0"/>
                  <a:ea typeface="Consolas" charset="0"/>
                  <a:cs typeface="Consolas" charset="0"/>
                </a:rPr>
                <a:t> </a:t>
              </a:r>
              <a:r>
                <a:rPr lang="ru-RU" dirty="0">
                  <a:solidFill>
                    <a:schemeClr val="accent2">
                      <a:lumMod val="50000"/>
                    </a:schemeClr>
                  </a:solidFill>
                  <a:latin typeface="Consolas" charset="0"/>
                  <a:ea typeface="Consolas" charset="0"/>
                  <a:cs typeface="Consolas" charset="0"/>
                </a:rPr>
                <a:t>2 147 483 647 </a:t>
              </a:r>
              <a:r>
                <a:rPr lang="en-US" dirty="0" smtClean="0">
                  <a:solidFill>
                    <a:schemeClr val="accent2">
                      <a:lumMod val="50000"/>
                    </a:schemeClr>
                  </a:solidFill>
                  <a:latin typeface="Consolas" charset="0"/>
                  <a:ea typeface="Consolas" charset="0"/>
                  <a:cs typeface="Consolas" charset="0"/>
                </a:rPr>
                <a:t>or </a:t>
              </a:r>
              <a:r>
                <a:rPr lang="ru-RU" dirty="0" smtClean="0">
                  <a:solidFill>
                    <a:schemeClr val="accent2">
                      <a:lumMod val="50000"/>
                    </a:schemeClr>
                  </a:solidFill>
                  <a:latin typeface="Consolas" charset="0"/>
                  <a:ea typeface="Consolas" charset="0"/>
                  <a:cs typeface="Consolas" charset="0"/>
                </a:rPr>
                <a:t> </a:t>
              </a:r>
              <a:r>
                <a:rPr lang="ru-RU" dirty="0">
                  <a:solidFill>
                    <a:schemeClr val="accent2">
                      <a:lumMod val="50000"/>
                    </a:schemeClr>
                  </a:solidFill>
                  <a:latin typeface="Consolas" charset="0"/>
                  <a:ea typeface="Consolas" charset="0"/>
                  <a:cs typeface="Consolas" charset="0"/>
                </a:rPr>
                <a:t>null</a:t>
              </a:r>
            </a:p>
          </p:txBody>
        </p:sp>
        <p:sp>
          <p:nvSpPr>
            <p:cNvPr id="19" name="Rounded Rectangle 18"/>
            <p:cNvSpPr/>
            <p:nvPr/>
          </p:nvSpPr>
          <p:spPr>
            <a:xfrm>
              <a:off x="212342" y="3240963"/>
              <a:ext cx="2387787" cy="4572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dirty="0">
                  <a:solidFill>
                    <a:schemeClr val="accent2">
                      <a:lumMod val="50000"/>
                    </a:schemeClr>
                  </a:solidFill>
                  <a:latin typeface="Consolas" charset="0"/>
                  <a:ea typeface="Consolas" charset="0"/>
                  <a:cs typeface="Consolas" charset="0"/>
                </a:rPr>
                <a:t>Nullable&lt;bool&gt;</a:t>
              </a:r>
            </a:p>
          </p:txBody>
        </p:sp>
        <p:sp>
          <p:nvSpPr>
            <p:cNvPr id="20" name="Rounded Rectangle 19"/>
            <p:cNvSpPr/>
            <p:nvPr/>
          </p:nvSpPr>
          <p:spPr>
            <a:xfrm>
              <a:off x="2971800" y="3080270"/>
              <a:ext cx="5357185"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dirty="0" err="1" smtClean="0">
                  <a:solidFill>
                    <a:schemeClr val="accent2">
                      <a:lumMod val="50000"/>
                    </a:schemeClr>
                  </a:solidFill>
                  <a:latin typeface="Consolas" charset="0"/>
                  <a:ea typeface="Consolas" charset="0"/>
                  <a:cs typeface="Consolas" charset="0"/>
                </a:rPr>
                <a:t>true</a:t>
              </a:r>
              <a:r>
                <a:rPr lang="ru-RU" dirty="0">
                  <a:solidFill>
                    <a:schemeClr val="accent2">
                      <a:lumMod val="50000"/>
                    </a:schemeClr>
                  </a:solidFill>
                  <a:latin typeface="Consolas" charset="0"/>
                  <a:ea typeface="Consolas" charset="0"/>
                  <a:cs typeface="Consolas" charset="0"/>
                </a:rPr>
                <a:t>, </a:t>
              </a:r>
              <a:r>
                <a:rPr lang="ru-RU" dirty="0" err="1">
                  <a:solidFill>
                    <a:schemeClr val="accent2">
                      <a:lumMod val="50000"/>
                    </a:schemeClr>
                  </a:solidFill>
                  <a:latin typeface="Consolas" charset="0"/>
                  <a:ea typeface="Consolas" charset="0"/>
                  <a:cs typeface="Consolas" charset="0"/>
                </a:rPr>
                <a:t>false</a:t>
              </a:r>
              <a:r>
                <a:rPr lang="ru-RU"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or </a:t>
              </a:r>
              <a:r>
                <a:rPr lang="ru-RU" dirty="0" err="1" smtClean="0">
                  <a:solidFill>
                    <a:schemeClr val="accent2">
                      <a:lumMod val="50000"/>
                    </a:schemeClr>
                  </a:solidFill>
                  <a:latin typeface="Consolas" charset="0"/>
                  <a:ea typeface="Consolas" charset="0"/>
                  <a:cs typeface="Consolas" charset="0"/>
                </a:rPr>
                <a:t>null</a:t>
              </a:r>
              <a:endParaRPr lang="ru-RU" dirty="0">
                <a:solidFill>
                  <a:schemeClr val="accent2">
                    <a:lumMod val="50000"/>
                  </a:schemeClr>
                </a:solidFill>
                <a:latin typeface="Consolas" charset="0"/>
                <a:ea typeface="Consolas" charset="0"/>
                <a:cs typeface="Consolas" charset="0"/>
              </a:endParaRPr>
            </a:p>
          </p:txBody>
        </p:sp>
      </p:grpSp>
      <p:sp>
        <p:nvSpPr>
          <p:cNvPr id="25" name="Flowchart: Document 24"/>
          <p:cNvSpPr/>
          <p:nvPr/>
        </p:nvSpPr>
        <p:spPr>
          <a:xfrm>
            <a:off x="281615" y="4001889"/>
            <a:ext cx="4876800" cy="20574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700" dirty="0">
              <a:solidFill>
                <a:schemeClr val="accent2">
                  <a:lumMod val="50000"/>
                </a:schemeClr>
              </a:solidFill>
              <a:latin typeface="Consolas" pitchFamily="49" charset="0"/>
              <a:cs typeface="Consolas" pitchFamily="49" charset="0"/>
            </a:endParaRPr>
          </a:p>
          <a:p>
            <a:r>
              <a:rPr lang="ru-RU" sz="1700" dirty="0" err="1">
                <a:solidFill>
                  <a:schemeClr val="accent2">
                    <a:lumMod val="50000"/>
                  </a:schemeClr>
                </a:solidFill>
                <a:latin typeface="Consolas" pitchFamily="49" charset="0"/>
                <a:cs typeface="Consolas" pitchFamily="49" charset="0"/>
              </a:rPr>
              <a:t>Currency</a:t>
            </a:r>
            <a:r>
              <a:rPr lang="ru-RU" sz="1700" dirty="0">
                <a:solidFill>
                  <a:schemeClr val="accent2">
                    <a:lumMod val="50000"/>
                  </a:schemeClr>
                </a:solidFill>
                <a:latin typeface="Consolas" pitchFamily="49" charset="0"/>
                <a:cs typeface="Consolas" pitchFamily="49" charset="0"/>
              </a:rPr>
              <a:t>? </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dirty="0">
                <a:solidFill>
                  <a:schemeClr val="accent2">
                    <a:lumMod val="50000"/>
                  </a:schemeClr>
                </a:solidFill>
                <a:latin typeface="Consolas" pitchFamily="49" charset="0"/>
                <a:cs typeface="Consolas" pitchFamily="49" charset="0"/>
              </a:rPr>
              <a:t> = null;</a:t>
            </a:r>
          </a:p>
          <a:p>
            <a:r>
              <a:rPr lang="ru-RU" sz="1700" dirty="0">
                <a:solidFill>
                  <a:schemeClr val="accent2">
                    <a:lumMod val="50000"/>
                  </a:schemeClr>
                </a:solidFill>
                <a:latin typeface="Consolas" pitchFamily="49" charset="0"/>
                <a:cs typeface="Consolas" pitchFamily="49" charset="0"/>
              </a:rPr>
              <a:t>...</a:t>
            </a:r>
          </a:p>
          <a:p>
            <a:r>
              <a:rPr lang="ru-RU" sz="1700" dirty="0" err="1">
                <a:solidFill>
                  <a:schemeClr val="accent2">
                    <a:lumMod val="50000"/>
                  </a:schemeClr>
                </a:solidFill>
                <a:latin typeface="Consolas" pitchFamily="49" charset="0"/>
                <a:cs typeface="Consolas" pitchFamily="49" charset="0"/>
              </a:rPr>
              <a:t>if</a:t>
            </a:r>
            <a:r>
              <a:rPr lang="ru-RU" sz="1700" dirty="0">
                <a:solidFill>
                  <a:schemeClr val="accent2">
                    <a:lumMod val="50000"/>
                  </a:schemeClr>
                </a:solidFill>
                <a:latin typeface="Consolas" pitchFamily="49" charset="0"/>
                <a:cs typeface="Consolas" pitchFamily="49" charset="0"/>
              </a:rPr>
              <a:t> (</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b="1" dirty="0" err="1">
                <a:solidFill>
                  <a:schemeClr val="accent2">
                    <a:lumMod val="50000"/>
                  </a:schemeClr>
                </a:solidFill>
                <a:latin typeface="Consolas" pitchFamily="49" charset="0"/>
                <a:cs typeface="Consolas" pitchFamily="49" charset="0"/>
              </a:rPr>
              <a:t>HasValue</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    </a:t>
            </a:r>
            <a:r>
              <a:rPr lang="ru-RU" sz="1700" dirty="0" err="1">
                <a:solidFill>
                  <a:schemeClr val="accent2">
                    <a:lumMod val="50000"/>
                  </a:schemeClr>
                </a:solidFill>
                <a:latin typeface="Consolas" pitchFamily="49" charset="0"/>
                <a:cs typeface="Consolas" pitchFamily="49" charset="0"/>
              </a:rPr>
              <a:t>Console.WriteLine</a:t>
            </a:r>
            <a:r>
              <a:rPr lang="ru-RU" sz="1700" dirty="0">
                <a:solidFill>
                  <a:schemeClr val="accent2">
                    <a:lumMod val="50000"/>
                  </a:schemeClr>
                </a:solidFill>
                <a:latin typeface="Consolas" pitchFamily="49" charset="0"/>
                <a:cs typeface="Consolas" pitchFamily="49" charset="0"/>
              </a:rPr>
              <a:t>(</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b="1" dirty="0" err="1">
                <a:solidFill>
                  <a:schemeClr val="accent2">
                    <a:lumMod val="50000"/>
                  </a:schemeClr>
                </a:solidFill>
                <a:latin typeface="Consolas" pitchFamily="49" charset="0"/>
                <a:cs typeface="Consolas" pitchFamily="49" charset="0"/>
              </a:rPr>
              <a:t>Value</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err="1"/>
              <a:t>Nullable</a:t>
            </a:r>
            <a:r>
              <a:rPr lang="en-US" dirty="0"/>
              <a:t> Types</a:t>
            </a:r>
            <a:endParaRPr lang="ru-RU" dirty="0"/>
          </a:p>
        </p:txBody>
      </p:sp>
      <p:sp>
        <p:nvSpPr>
          <p:cNvPr id="16" name="Flowchart: Document 15"/>
          <p:cNvSpPr/>
          <p:nvPr/>
        </p:nvSpPr>
        <p:spPr>
          <a:xfrm>
            <a:off x="2825086" y="835344"/>
            <a:ext cx="4888173" cy="838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dirty="0" err="1">
                <a:solidFill>
                  <a:schemeClr val="accent2">
                    <a:lumMod val="50000"/>
                  </a:schemeClr>
                </a:solidFill>
                <a:latin typeface="Consolas" pitchFamily="49" charset="0"/>
                <a:cs typeface="Consolas" pitchFamily="49" charset="0"/>
              </a:rPr>
              <a:t>int</a:t>
            </a:r>
            <a:r>
              <a:rPr lang="en-US" dirty="0">
                <a:solidFill>
                  <a:schemeClr val="accent2">
                    <a:lumMod val="50000"/>
                  </a:schemeClr>
                </a:solidFill>
                <a:latin typeface="Consolas" pitchFamily="49" charset="0"/>
                <a:cs typeface="Consolas" pitchFamily="49" charset="0"/>
              </a:rPr>
              <a:t> x = (</a:t>
            </a:r>
            <a:r>
              <a:rPr lang="en-US" dirty="0" err="1">
                <a:solidFill>
                  <a:schemeClr val="accent2">
                    <a:lumMod val="50000"/>
                  </a:schemeClr>
                </a:solidFill>
                <a:latin typeface="Consolas" pitchFamily="49" charset="0"/>
                <a:cs typeface="Consolas" pitchFamily="49" charset="0"/>
              </a:rPr>
              <a:t>b.HasValue</a:t>
            </a:r>
            <a:r>
              <a:rPr lang="en-US" dirty="0">
                <a:solidFill>
                  <a:schemeClr val="accent2">
                    <a:lumMod val="50000"/>
                  </a:schemeClr>
                </a:solidFill>
                <a:latin typeface="Consolas" pitchFamily="49" charset="0"/>
                <a:cs typeface="Consolas" pitchFamily="49" charset="0"/>
              </a:rPr>
              <a:t>) ? </a:t>
            </a:r>
            <a:r>
              <a:rPr lang="en-US" dirty="0" err="1">
                <a:solidFill>
                  <a:schemeClr val="accent2">
                    <a:lumMod val="50000"/>
                  </a:schemeClr>
                </a:solidFill>
                <a:latin typeface="Consolas" pitchFamily="49" charset="0"/>
                <a:cs typeface="Consolas" pitchFamily="49" charset="0"/>
              </a:rPr>
              <a:t>b.Value</a:t>
            </a:r>
            <a:r>
              <a:rPr lang="en-US" dirty="0">
                <a:solidFill>
                  <a:schemeClr val="accent2">
                    <a:lumMod val="50000"/>
                  </a:schemeClr>
                </a:solidFill>
                <a:latin typeface="Consolas" pitchFamily="49" charset="0"/>
                <a:cs typeface="Consolas" pitchFamily="49" charset="0"/>
              </a:rPr>
              <a:t> : 123</a:t>
            </a:r>
            <a:r>
              <a:rPr lang="en-US" dirty="0" smtClean="0">
                <a:solidFill>
                  <a:schemeClr val="accent2">
                    <a:lumMod val="50000"/>
                  </a:schemeClr>
                </a:solidFill>
                <a:latin typeface="Consolas" pitchFamily="49" charset="0"/>
                <a:cs typeface="Consolas" pitchFamily="49" charset="0"/>
              </a:rPr>
              <a:t>;</a:t>
            </a:r>
          </a:p>
          <a:p>
            <a:r>
              <a:rPr lang="en-US" dirty="0" err="1">
                <a:solidFill>
                  <a:schemeClr val="accent2">
                    <a:lumMod val="50000"/>
                  </a:schemeClr>
                </a:solidFill>
                <a:latin typeface="Consolas" pitchFamily="49" charset="0"/>
                <a:cs typeface="Consolas" pitchFamily="49" charset="0"/>
              </a:rPr>
              <a:t>int</a:t>
            </a:r>
            <a:r>
              <a:rPr lang="en-US" dirty="0">
                <a:solidFill>
                  <a:schemeClr val="accent2">
                    <a:lumMod val="50000"/>
                  </a:schemeClr>
                </a:solidFill>
                <a:latin typeface="Consolas" pitchFamily="49" charset="0"/>
                <a:cs typeface="Consolas" pitchFamily="49" charset="0"/>
              </a:rPr>
              <a:t> x = b ?? 123</a:t>
            </a:r>
            <a:r>
              <a:rPr lang="en-US" dirty="0" smtClean="0">
                <a:solidFill>
                  <a:schemeClr val="accent2">
                    <a:lumMod val="50000"/>
                  </a:schemeClr>
                </a:solidFill>
                <a:latin typeface="Consolas" pitchFamily="49" charset="0"/>
                <a:cs typeface="Consolas" pitchFamily="49" charset="0"/>
              </a:rPr>
              <a:t>;</a:t>
            </a:r>
            <a:endParaRPr lang="ru-RU" dirty="0">
              <a:solidFill>
                <a:schemeClr val="accent2">
                  <a:lumMod val="50000"/>
                </a:schemeClr>
              </a:solidFill>
              <a:latin typeface="Consolas" pitchFamily="49" charset="0"/>
              <a:cs typeface="Consolas" pitchFamily="49" charset="0"/>
            </a:endParaRPr>
          </a:p>
        </p:txBody>
      </p:sp>
      <p:sp>
        <p:nvSpPr>
          <p:cNvPr id="25" name="Flowchart: Document 24"/>
          <p:cNvSpPr/>
          <p:nvPr/>
        </p:nvSpPr>
        <p:spPr>
          <a:xfrm>
            <a:off x="2825086" y="1777181"/>
            <a:ext cx="6166514" cy="1475229"/>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onsolas" pitchFamily="49" charset="0"/>
                <a:cs typeface="Consolas" pitchFamily="49" charset="0"/>
              </a:rPr>
              <a:t>string temp = </a:t>
            </a:r>
            <a:r>
              <a:rPr lang="en-US" dirty="0" err="1">
                <a:solidFill>
                  <a:schemeClr val="accent2">
                    <a:lumMod val="50000"/>
                  </a:schemeClr>
                </a:solidFill>
                <a:latin typeface="Consolas" pitchFamily="49" charset="0"/>
                <a:cs typeface="Consolas" pitchFamily="49" charset="0"/>
              </a:rPr>
              <a:t>GetFilename</a:t>
            </a:r>
            <a:r>
              <a:rPr lang="en-US" dirty="0">
                <a:solidFill>
                  <a:schemeClr val="accent2">
                    <a:lumMod val="50000"/>
                  </a:schemeClr>
                </a:solidFill>
                <a:latin typeface="Consolas" pitchFamily="49" charset="0"/>
                <a:cs typeface="Consolas" pitchFamily="49" charset="0"/>
              </a:rPr>
              <a:t>();</a:t>
            </a:r>
          </a:p>
          <a:p>
            <a:r>
              <a:rPr lang="en-US" dirty="0">
                <a:solidFill>
                  <a:schemeClr val="accent2">
                    <a:lumMod val="50000"/>
                  </a:schemeClr>
                </a:solidFill>
                <a:latin typeface="Consolas" pitchFamily="49" charset="0"/>
                <a:cs typeface="Consolas" pitchFamily="49" charset="0"/>
              </a:rPr>
              <a:t>filename = (temp != null) ? temp : "Untitled</a:t>
            </a:r>
            <a:r>
              <a:rPr lang="en-US" dirty="0" smtClean="0">
                <a:solidFill>
                  <a:schemeClr val="accent2">
                    <a:lumMod val="50000"/>
                  </a:schemeClr>
                </a:solidFill>
                <a:latin typeface="Consolas" pitchFamily="49" charset="0"/>
                <a:cs typeface="Consolas" pitchFamily="49" charset="0"/>
              </a:rPr>
              <a:t>";</a:t>
            </a:r>
          </a:p>
          <a:p>
            <a:r>
              <a:rPr lang="en-US" dirty="0">
                <a:solidFill>
                  <a:schemeClr val="accent2">
                    <a:lumMod val="50000"/>
                  </a:schemeClr>
                </a:solidFill>
                <a:latin typeface="Consolas" pitchFamily="49" charset="0"/>
                <a:cs typeface="Consolas" pitchFamily="49" charset="0"/>
              </a:rPr>
              <a:t>string filename = </a:t>
            </a:r>
            <a:r>
              <a:rPr lang="en-US" dirty="0" err="1">
                <a:solidFill>
                  <a:schemeClr val="accent2">
                    <a:lumMod val="50000"/>
                  </a:schemeClr>
                </a:solidFill>
                <a:latin typeface="Consolas" pitchFamily="49" charset="0"/>
                <a:cs typeface="Consolas" pitchFamily="49" charset="0"/>
              </a:rPr>
              <a:t>GetFilename</a:t>
            </a:r>
            <a:r>
              <a:rPr lang="en-US" dirty="0">
                <a:solidFill>
                  <a:schemeClr val="accent2">
                    <a:lumMod val="50000"/>
                  </a:schemeClr>
                </a:solidFill>
                <a:latin typeface="Consolas" pitchFamily="49" charset="0"/>
                <a:cs typeface="Consolas" pitchFamily="49" charset="0"/>
              </a:rPr>
              <a:t>() ?? "</a:t>
            </a:r>
            <a:r>
              <a:rPr lang="en-US" dirty="0" smtClean="0">
                <a:solidFill>
                  <a:schemeClr val="accent2">
                    <a:lumMod val="50000"/>
                  </a:schemeClr>
                </a:solidFill>
                <a:latin typeface="Consolas" pitchFamily="49" charset="0"/>
                <a:cs typeface="Consolas" pitchFamily="49" charset="0"/>
              </a:rPr>
              <a:t>Untitled”;</a:t>
            </a:r>
            <a:endParaRPr lang="en-US" dirty="0">
              <a:solidFill>
                <a:schemeClr val="accent2">
                  <a:lumMod val="50000"/>
                </a:schemeClr>
              </a:solidFill>
              <a:latin typeface="Consolas" pitchFamily="49" charset="0"/>
              <a:cs typeface="Consolas" pitchFamily="49" charset="0"/>
            </a:endParaRPr>
          </a:p>
        </p:txBody>
      </p:sp>
      <p:sp>
        <p:nvSpPr>
          <p:cNvPr id="21" name="Flowchart: Document 20"/>
          <p:cNvSpPr/>
          <p:nvPr/>
        </p:nvSpPr>
        <p:spPr>
          <a:xfrm>
            <a:off x="4724400" y="3361535"/>
            <a:ext cx="3733800" cy="7620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p:txBody>
      </p:sp>
      <p:grpSp>
        <p:nvGrpSpPr>
          <p:cNvPr id="4" name="Group 3"/>
          <p:cNvGrpSpPr/>
          <p:nvPr/>
        </p:nvGrpSpPr>
        <p:grpSpPr>
          <a:xfrm>
            <a:off x="457200" y="915743"/>
            <a:ext cx="3048000" cy="2820166"/>
            <a:chOff x="1994452" y="860457"/>
            <a:chExt cx="3048000" cy="2820166"/>
          </a:xfrm>
        </p:grpSpPr>
        <p:sp>
          <p:nvSpPr>
            <p:cNvPr id="9" name="Flowchart: Document 15"/>
            <p:cNvSpPr/>
            <p:nvPr/>
          </p:nvSpPr>
          <p:spPr>
            <a:xfrm>
              <a:off x="1994452" y="860457"/>
              <a:ext cx="3048000" cy="2820166"/>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rtlCol="0" anchor="ctr"/>
            <a:lstStyle/>
            <a:p>
              <a:r>
                <a:rPr lang="ru-RU" dirty="0">
                  <a:solidFill>
                    <a:schemeClr val="accent2">
                      <a:lumMod val="50000"/>
                    </a:schemeClr>
                  </a:solidFill>
                  <a:latin typeface="Consolas" pitchFamily="49" charset="0"/>
                  <a:cs typeface="Consolas" pitchFamily="49" charset="0"/>
                </a:rPr>
                <a:t>int? i = null; </a:t>
              </a:r>
              <a:endParaRPr lang="en-US" dirty="0" smtClean="0">
                <a:solidFill>
                  <a:schemeClr val="accent2">
                    <a:lumMod val="50000"/>
                  </a:schemeClr>
                </a:solidFill>
                <a:latin typeface="Consolas" pitchFamily="49" charset="0"/>
                <a:cs typeface="Consolas" pitchFamily="49" charset="0"/>
              </a:endParaRPr>
            </a:p>
            <a:p>
              <a:endParaRPr lang="ru-RU" dirty="0">
                <a:solidFill>
                  <a:schemeClr val="accent2">
                    <a:lumMod val="50000"/>
                  </a:schemeClr>
                </a:solidFill>
                <a:latin typeface="Consolas" pitchFamily="49" charset="0"/>
                <a:cs typeface="Consolas" pitchFamily="49" charset="0"/>
              </a:endParaRPr>
            </a:p>
            <a:p>
              <a:r>
                <a:rPr lang="ru-RU" dirty="0">
                  <a:solidFill>
                    <a:schemeClr val="accent2">
                      <a:lumMod val="50000"/>
                    </a:schemeClr>
                  </a:solidFill>
                  <a:latin typeface="Consolas" pitchFamily="49" charset="0"/>
                  <a:cs typeface="Consolas" pitchFamily="49" charset="0"/>
                </a:rPr>
                <a:t>int j = 99</a:t>
              </a:r>
              <a:r>
                <a:rPr lang="ru-RU" dirty="0" smtClean="0">
                  <a:solidFill>
                    <a:schemeClr val="accent2">
                      <a:lumMod val="50000"/>
                    </a:schemeClr>
                  </a:solidFill>
                  <a:latin typeface="Consolas" pitchFamily="49" charset="0"/>
                  <a:cs typeface="Consolas" pitchFamily="49" charset="0"/>
                </a:rPr>
                <a:t>;</a:t>
              </a:r>
              <a:endParaRPr lang="en-US" dirty="0" smtClean="0">
                <a:solidFill>
                  <a:schemeClr val="accent2">
                    <a:lumMod val="50000"/>
                  </a:schemeClr>
                </a:solidFill>
                <a:latin typeface="Consolas" pitchFamily="49" charset="0"/>
                <a:cs typeface="Consolas" pitchFamily="49" charset="0"/>
              </a:endParaRPr>
            </a:p>
            <a:p>
              <a:endParaRPr lang="ru-RU" dirty="0">
                <a:solidFill>
                  <a:schemeClr val="accent2">
                    <a:lumMod val="50000"/>
                  </a:schemeClr>
                </a:solidFill>
                <a:latin typeface="Consolas" pitchFamily="49" charset="0"/>
                <a:cs typeface="Consolas" pitchFamily="49" charset="0"/>
              </a:endParaRPr>
            </a:p>
            <a:p>
              <a:r>
                <a:rPr lang="ru-RU" dirty="0">
                  <a:solidFill>
                    <a:schemeClr val="accent2">
                      <a:lumMod val="50000"/>
                    </a:schemeClr>
                  </a:solidFill>
                  <a:latin typeface="Consolas" pitchFamily="49" charset="0"/>
                  <a:cs typeface="Consolas" pitchFamily="49" charset="0"/>
                </a:rPr>
                <a:t>i = 100</a:t>
              </a:r>
            </a:p>
            <a:p>
              <a:endParaRPr lang="ru-RU" dirty="0">
                <a:solidFill>
                  <a:schemeClr val="accent2">
                    <a:lumMod val="50000"/>
                  </a:schemeClr>
                </a:solidFill>
                <a:latin typeface="Consolas" pitchFamily="49" charset="0"/>
                <a:cs typeface="Consolas" pitchFamily="49" charset="0"/>
              </a:endParaRPr>
            </a:p>
            <a:p>
              <a:r>
                <a:rPr lang="ru-RU" dirty="0">
                  <a:solidFill>
                    <a:schemeClr val="accent2">
                      <a:lumMod val="50000"/>
                    </a:schemeClr>
                  </a:solidFill>
                  <a:latin typeface="Consolas" pitchFamily="49" charset="0"/>
                  <a:cs typeface="Consolas" pitchFamily="49" charset="0"/>
                </a:rPr>
                <a:t>i = j;</a:t>
              </a:r>
            </a:p>
            <a:p>
              <a:endParaRPr lang="ru-RU" dirty="0">
                <a:solidFill>
                  <a:schemeClr val="accent2">
                    <a:lumMod val="50000"/>
                  </a:schemeClr>
                </a:solidFill>
                <a:latin typeface="Consolas" pitchFamily="49" charset="0"/>
                <a:cs typeface="Consolas" pitchFamily="49" charset="0"/>
              </a:endParaRPr>
            </a:p>
            <a:p>
              <a:r>
                <a:rPr lang="ru-RU" dirty="0">
                  <a:solidFill>
                    <a:schemeClr val="accent2">
                      <a:lumMod val="50000"/>
                    </a:schemeClr>
                  </a:solidFill>
                  <a:latin typeface="Consolas" pitchFamily="49" charset="0"/>
                  <a:cs typeface="Consolas" pitchFamily="49" charset="0"/>
                </a:rPr>
                <a:t>j = i;</a:t>
              </a:r>
            </a:p>
          </p:txBody>
        </p:sp>
        <p:pic>
          <p:nvPicPr>
            <p:cNvPr id="10"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3048256" y="1735472"/>
              <a:ext cx="458048" cy="412575"/>
            </a:xfrm>
            <a:prstGeom prst="rect">
              <a:avLst/>
            </a:prstGeom>
            <a:noFill/>
            <a:ln w="9525">
              <a:noFill/>
              <a:miter lim="800000"/>
              <a:headEnd/>
              <a:tailEnd/>
            </a:ln>
            <a:effectLst/>
          </p:spPr>
        </p:pic>
        <p:pic>
          <p:nvPicPr>
            <p:cNvPr id="11"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3048256" y="2307784"/>
              <a:ext cx="458048" cy="412575"/>
            </a:xfrm>
            <a:prstGeom prst="rect">
              <a:avLst/>
            </a:prstGeom>
            <a:noFill/>
            <a:ln w="9525">
              <a:noFill/>
              <a:miter lim="800000"/>
              <a:headEnd/>
              <a:tailEnd/>
            </a:ln>
            <a:effectLst/>
          </p:spPr>
        </p:pic>
        <p:pic>
          <p:nvPicPr>
            <p:cNvPr id="12"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3071818" y="2861251"/>
              <a:ext cx="463879" cy="533400"/>
            </a:xfrm>
            <a:prstGeom prst="rect">
              <a:avLst/>
            </a:prstGeom>
            <a:noFill/>
            <a:ln w="9525">
              <a:noFill/>
              <a:miter lim="800000"/>
              <a:headEnd/>
              <a:tailEnd/>
            </a:ln>
            <a:effectLst/>
          </p:spPr>
        </p:pic>
      </p:grpSp>
      <p:sp>
        <p:nvSpPr>
          <p:cNvPr id="6" name="Rectangle 5"/>
          <p:cNvSpPr/>
          <p:nvPr/>
        </p:nvSpPr>
        <p:spPr>
          <a:xfrm>
            <a:off x="2842330" y="3149497"/>
            <a:ext cx="6149270" cy="923330"/>
          </a:xfrm>
          <a:prstGeom prst="rect">
            <a:avLst/>
          </a:prstGeom>
        </p:spPr>
        <p:txBody>
          <a:bodyPr wrap="square">
            <a:spAutoFit/>
          </a:bodyPr>
          <a:lstStyle/>
          <a:p>
            <a:r>
              <a:rPr lang="en-US" dirty="0" err="1">
                <a:solidFill>
                  <a:schemeClr val="accent2">
                    <a:lumMod val="50000"/>
                  </a:schemeClr>
                </a:solidFill>
                <a:latin typeface="Consolas" charset="0"/>
                <a:ea typeface="Consolas" charset="0"/>
                <a:cs typeface="Consolas" charset="0"/>
              </a:rPr>
              <a:t>System.Text.StringBuilder</a:t>
            </a:r>
            <a:r>
              <a:rPr lang="en-US" dirty="0">
                <a:solidFill>
                  <a:schemeClr val="accent2">
                    <a:lumMod val="50000"/>
                  </a:schemeClr>
                </a:solidFill>
                <a:latin typeface="Consolas" charset="0"/>
                <a:ea typeface="Consolas" charset="0"/>
                <a:cs typeface="Consolas" charset="0"/>
              </a:rPr>
              <a:t> </a:t>
            </a:r>
            <a:r>
              <a:rPr lang="en-US" dirty="0" err="1">
                <a:solidFill>
                  <a:schemeClr val="accent2">
                    <a:lumMod val="50000"/>
                  </a:schemeClr>
                </a:solidFill>
                <a:latin typeface="Consolas" charset="0"/>
                <a:ea typeface="Consolas" charset="0"/>
                <a:cs typeface="Consolas" charset="0"/>
              </a:rPr>
              <a:t>sb</a:t>
            </a:r>
            <a:r>
              <a:rPr lang="en-US" dirty="0">
                <a:solidFill>
                  <a:schemeClr val="accent2">
                    <a:lumMod val="50000"/>
                  </a:schemeClr>
                </a:solidFill>
                <a:latin typeface="Consolas" charset="0"/>
                <a:ea typeface="Consolas" charset="0"/>
                <a:cs typeface="Consolas" charset="0"/>
              </a:rPr>
              <a:t> = null;</a:t>
            </a:r>
            <a:br>
              <a:rPr lang="en-US" dirty="0">
                <a:solidFill>
                  <a:schemeClr val="accent2">
                    <a:lumMod val="50000"/>
                  </a:schemeClr>
                </a:solidFill>
                <a:latin typeface="Consolas" charset="0"/>
                <a:ea typeface="Consolas" charset="0"/>
                <a:cs typeface="Consolas" charset="0"/>
              </a:rPr>
            </a:br>
            <a:r>
              <a:rPr lang="en-US" dirty="0">
                <a:solidFill>
                  <a:schemeClr val="accent2">
                    <a:lumMod val="50000"/>
                  </a:schemeClr>
                </a:solidFill>
                <a:latin typeface="Consolas" charset="0"/>
                <a:ea typeface="Consolas" charset="0"/>
                <a:cs typeface="Consolas" charset="0"/>
              </a:rPr>
              <a:t>string s = </a:t>
            </a:r>
            <a:r>
              <a:rPr lang="en-US" dirty="0" err="1">
                <a:solidFill>
                  <a:schemeClr val="accent2">
                    <a:lumMod val="50000"/>
                  </a:schemeClr>
                </a:solidFill>
                <a:latin typeface="Consolas" charset="0"/>
                <a:ea typeface="Consolas" charset="0"/>
                <a:cs typeface="Consolas" charset="0"/>
              </a:rPr>
              <a:t>sb</a:t>
            </a:r>
            <a:r>
              <a:rPr lang="en-US" b="1" dirty="0">
                <a:solidFill>
                  <a:schemeClr val="accent2">
                    <a:lumMod val="50000"/>
                  </a:schemeClr>
                </a:solidFill>
                <a:latin typeface="Consolas" charset="0"/>
                <a:ea typeface="Consolas" charset="0"/>
                <a:cs typeface="Consolas" charset="0"/>
              </a:rPr>
              <a:t>?.</a:t>
            </a:r>
            <a:r>
              <a:rPr lang="en-US" dirty="0" err="1">
                <a:solidFill>
                  <a:schemeClr val="accent2">
                    <a:lumMod val="50000"/>
                  </a:schemeClr>
                </a:solidFill>
                <a:latin typeface="Consolas" charset="0"/>
                <a:ea typeface="Consolas" charset="0"/>
                <a:cs typeface="Consolas" charset="0"/>
              </a:rPr>
              <a:t>ToString</a:t>
            </a:r>
            <a:r>
              <a:rPr lang="en-US" dirty="0">
                <a:solidFill>
                  <a:schemeClr val="accent2">
                    <a:lumMod val="50000"/>
                  </a:schemeClr>
                </a:solidFill>
                <a:latin typeface="Consolas" charset="0"/>
                <a:ea typeface="Consolas" charset="0"/>
                <a:cs typeface="Consolas" charset="0"/>
              </a:rPr>
              <a:t>(); </a:t>
            </a:r>
            <a:endParaRPr lang="en-US" dirty="0" smtClean="0">
              <a:solidFill>
                <a:schemeClr val="accent2">
                  <a:lumMod val="50000"/>
                </a:schemeClr>
              </a:solidFill>
              <a:latin typeface="Consolas" charset="0"/>
              <a:ea typeface="Consolas" charset="0"/>
              <a:cs typeface="Consolas" charset="0"/>
            </a:endParaRPr>
          </a:p>
          <a:p>
            <a:r>
              <a:rPr lang="en-US" dirty="0" smtClean="0">
                <a:solidFill>
                  <a:schemeClr val="accent2">
                    <a:lumMod val="50000"/>
                  </a:schemeClr>
                </a:solidFill>
                <a:latin typeface="Consolas" charset="0"/>
                <a:ea typeface="Consolas" charset="0"/>
                <a:cs typeface="Consolas" charset="0"/>
              </a:rPr>
              <a:t>// </a:t>
            </a:r>
            <a:r>
              <a:rPr lang="en-US" dirty="0">
                <a:solidFill>
                  <a:schemeClr val="accent2">
                    <a:lumMod val="50000"/>
                  </a:schemeClr>
                </a:solidFill>
                <a:latin typeface="Consolas" charset="0"/>
                <a:ea typeface="Consolas" charset="0"/>
                <a:cs typeface="Consolas" charset="0"/>
              </a:rPr>
              <a:t>No error; s instead evaluates to null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03169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768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9" name="Rounded Rectangle 8"/>
          <p:cNvSpPr/>
          <p:nvPr/>
        </p:nvSpPr>
        <p:spPr>
          <a:xfrm>
            <a:off x="185795" y="1390208"/>
            <a:ext cx="8752831" cy="154033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effectLst/>
                <a:latin typeface="Calibri" charset="0"/>
                <a:ea typeface="Calibri" charset="0"/>
                <a:cs typeface="Calibri" charset="0"/>
              </a:rPr>
              <a:t>A class can contain both code and data, and it can choose to make some of its features publicly available, while keeping other features accessible only to code within the class. So classes offer a mechanism for encapsulation—they can define a clear public programming interface for other people to use, while keeping in­ </a:t>
            </a:r>
            <a:r>
              <a:rPr lang="en-US" dirty="0" err="1">
                <a:solidFill>
                  <a:schemeClr val="accent2">
                    <a:lumMod val="50000"/>
                  </a:schemeClr>
                </a:solidFill>
                <a:effectLst/>
                <a:latin typeface="Calibri" charset="0"/>
                <a:ea typeface="Calibri" charset="0"/>
                <a:cs typeface="Calibri" charset="0"/>
              </a:rPr>
              <a:t>ternal</a:t>
            </a:r>
            <a:r>
              <a:rPr lang="en-US" dirty="0">
                <a:solidFill>
                  <a:schemeClr val="accent2">
                    <a:lumMod val="50000"/>
                  </a:schemeClr>
                </a:solidFill>
                <a:effectLst/>
                <a:latin typeface="Calibri" charset="0"/>
                <a:ea typeface="Calibri" charset="0"/>
                <a:cs typeface="Calibri" charset="0"/>
              </a:rPr>
              <a:t> implementation details inaccessible. </a:t>
            </a:r>
            <a:endParaRPr lang="en-US" dirty="0">
              <a:solidFill>
                <a:schemeClr val="accent2">
                  <a:lumMod val="50000"/>
                </a:schemeClr>
              </a:solidFill>
              <a:effectLst/>
              <a:latin typeface="Calibri" charset="0"/>
              <a:ea typeface="Calibri" charset="0"/>
              <a:cs typeface="Calibri" charset="0"/>
            </a:endParaRPr>
          </a:p>
        </p:txBody>
      </p:sp>
      <p:sp>
        <p:nvSpPr>
          <p:cNvPr id="12" name="Rounded Rectangle 11"/>
          <p:cNvSpPr/>
          <p:nvPr/>
        </p:nvSpPr>
        <p:spPr>
          <a:xfrm>
            <a:off x="381000" y="2611276"/>
            <a:ext cx="4154100" cy="1528245"/>
          </a:xfrm>
          <a:prstGeom prst="roundRect">
            <a:avLst/>
          </a:prstGeom>
          <a:noFill/>
          <a:ln>
            <a:noFill/>
          </a:ln>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endParaRPr lang="ru-RU"/>
          </a:p>
        </p:txBody>
      </p:sp>
      <p:sp>
        <p:nvSpPr>
          <p:cNvPr id="13" name="Flowchart: Document 12"/>
          <p:cNvSpPr/>
          <p:nvPr/>
        </p:nvSpPr>
        <p:spPr>
          <a:xfrm>
            <a:off x="544829" y="3861162"/>
            <a:ext cx="2438400" cy="1528245"/>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r>
              <a:rPr lang="ru-RU" b="1" dirty="0">
                <a:solidFill>
                  <a:schemeClr val="accent2">
                    <a:lumMod val="50000"/>
                  </a:schemeClr>
                </a:solidFill>
                <a:latin typeface="Consolas" pitchFamily="49" charset="0"/>
                <a:cs typeface="Consolas" pitchFamily="49" charset="0"/>
              </a:rPr>
              <a:t>class</a:t>
            </a:r>
            <a:r>
              <a:rPr lang="ru-RU" dirty="0">
                <a:solidFill>
                  <a:schemeClr val="accent2">
                    <a:lumMod val="50000"/>
                  </a:schemeClr>
                </a:solidFill>
                <a:latin typeface="Consolas" pitchFamily="49" charset="0"/>
                <a:cs typeface="Consolas" pitchFamily="49" charset="0"/>
              </a:rPr>
              <a:t> </a:t>
            </a:r>
            <a:r>
              <a:rPr lang="ru-RU" b="1" dirty="0">
                <a:solidFill>
                  <a:schemeClr val="accent2">
                    <a:lumMod val="50000"/>
                  </a:schemeClr>
                </a:solidFill>
                <a:latin typeface="Consolas" pitchFamily="49" charset="0"/>
                <a:cs typeface="Consolas" pitchFamily="49" charset="0"/>
              </a:rPr>
              <a:t>House</a:t>
            </a:r>
          </a:p>
          <a:p>
            <a:pPr>
              <a:defRPr/>
            </a:pPr>
            <a:r>
              <a:rPr lang="ru-RU" dirty="0">
                <a:solidFill>
                  <a:schemeClr val="accent2">
                    <a:lumMod val="50000"/>
                  </a:schemeClr>
                </a:solidFill>
                <a:latin typeface="Consolas" pitchFamily="49" charset="0"/>
                <a:cs typeface="Consolas" pitchFamily="49" charset="0"/>
              </a:rPr>
              <a:t>{</a:t>
            </a:r>
          </a:p>
          <a:p>
            <a:pPr>
              <a:defRPr/>
            </a:pPr>
            <a:r>
              <a:rPr lang="ru-RU" dirty="0">
                <a:solidFill>
                  <a:schemeClr val="accent2">
                    <a:lumMod val="50000"/>
                  </a:schemeClr>
                </a:solidFill>
                <a:latin typeface="Consolas" pitchFamily="49" charset="0"/>
                <a:cs typeface="Consolas" pitchFamily="49" charset="0"/>
              </a:rPr>
              <a:t>   ...</a:t>
            </a:r>
          </a:p>
          <a:p>
            <a:pPr>
              <a:defRPr/>
            </a:pPr>
            <a:r>
              <a:rPr lang="ru-RU" dirty="0">
                <a:solidFill>
                  <a:schemeClr val="accent2">
                    <a:lumMod val="50000"/>
                  </a:schemeClr>
                </a:solidFill>
                <a:latin typeface="Consolas" pitchFamily="49" charset="0"/>
                <a:cs typeface="Consolas" pitchFamily="49" charset="0"/>
              </a:rPr>
              <a:t>}</a:t>
            </a:r>
          </a:p>
        </p:txBody>
      </p:sp>
      <p:sp>
        <p:nvSpPr>
          <p:cNvPr id="21" name="Rounded Rectangle 8"/>
          <p:cNvSpPr/>
          <p:nvPr/>
        </p:nvSpPr>
        <p:spPr>
          <a:xfrm>
            <a:off x="5752754" y="3980397"/>
            <a:ext cx="3185872" cy="1658403"/>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Class definitions always contain the class keyword followed by the name of the class </a:t>
            </a:r>
            <a:endParaRPr lang="en-US" dirty="0">
              <a:solidFill>
                <a:schemeClr val="accent2">
                  <a:lumMod val="50000"/>
                </a:schemeClr>
              </a:solidFill>
              <a:latin typeface="Calibri" charset="0"/>
              <a:ea typeface="Calibri" charset="0"/>
              <a:cs typeface="Calibri" charset="0"/>
            </a:endParaRPr>
          </a:p>
        </p:txBody>
      </p:sp>
      <p:cxnSp>
        <p:nvCxnSpPr>
          <p:cNvPr id="16" name="Прямая со стрелкой 5"/>
          <p:cNvCxnSpPr>
            <a:stCxn id="21" idx="1"/>
          </p:cNvCxnSpPr>
          <p:nvPr/>
        </p:nvCxnSpPr>
        <p:spPr>
          <a:xfrm flipH="1" flipV="1">
            <a:off x="1143000" y="4254330"/>
            <a:ext cx="4609754" cy="555269"/>
          </a:xfrm>
          <a:prstGeom prst="straightConnector1">
            <a:avLst/>
          </a:prstGeom>
          <a:ln w="38100">
            <a:solidFill>
              <a:schemeClr val="accent3">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431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endParaRPr lang="en-US" dirty="0"/>
          </a:p>
        </p:txBody>
      </p:sp>
      <p:sp>
        <p:nvSpPr>
          <p:cNvPr id="13" name="Flowchart: Document 12"/>
          <p:cNvSpPr/>
          <p:nvPr/>
        </p:nvSpPr>
        <p:spPr>
          <a:xfrm>
            <a:off x="228600" y="1066800"/>
            <a:ext cx="8686800" cy="2983468"/>
          </a:xfrm>
          <a:prstGeom prst="flowChartDocument">
            <a:avLst/>
          </a:prstGeom>
          <a:solidFill>
            <a:schemeClr val="bg1"/>
          </a:solid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dirty="0">
              <a:solidFill>
                <a:schemeClr val="accent2">
                  <a:lumMod val="50000"/>
                </a:schemeClr>
              </a:solidFill>
              <a:latin typeface="Consolas" pitchFamily="49" charset="0"/>
              <a:cs typeface="Consolas" pitchFamily="49" charset="0"/>
            </a:endParaRPr>
          </a:p>
          <a:p>
            <a:pPr>
              <a:defRPr/>
            </a:pPr>
            <a:r>
              <a:rPr lang="en-US" dirty="0" smtClean="0">
                <a:solidFill>
                  <a:schemeClr val="accent2">
                    <a:lumMod val="50000"/>
                  </a:schemeClr>
                </a:solidFill>
                <a:latin typeface="Consolas" pitchFamily="49" charset="0"/>
                <a:cs typeface="Consolas" pitchFamily="49" charset="0"/>
              </a:rPr>
              <a:t>[</a:t>
            </a:r>
            <a:r>
              <a:rPr lang="en-US" dirty="0">
                <a:solidFill>
                  <a:schemeClr val="accent2">
                    <a:lumMod val="50000"/>
                  </a:schemeClr>
                </a:solidFill>
                <a:latin typeface="Consolas" charset="0"/>
                <a:ea typeface="Consolas" charset="0"/>
                <a:cs typeface="Consolas" charset="0"/>
              </a:rPr>
              <a:t>Attributes</a:t>
            </a:r>
            <a:r>
              <a:rPr lang="en-US" dirty="0" smtClean="0">
                <a:solidFill>
                  <a:schemeClr val="accent2">
                    <a:lumMod val="50000"/>
                  </a:schemeClr>
                </a:solidFill>
                <a:latin typeface="Consolas" pitchFamily="49" charset="0"/>
                <a:cs typeface="Consolas" pitchFamily="49" charset="0"/>
              </a:rPr>
              <a:t>]</a:t>
            </a:r>
            <a:endParaRPr lang="en-US" dirty="0">
              <a:solidFill>
                <a:schemeClr val="accent2">
                  <a:lumMod val="50000"/>
                </a:schemeClr>
              </a:solidFill>
              <a:latin typeface="Consolas" pitchFamily="49" charset="0"/>
              <a:cs typeface="Consolas" pitchFamily="49" charset="0"/>
            </a:endParaRPr>
          </a:p>
          <a:p>
            <a:r>
              <a:rPr lang="en-US" dirty="0" smtClean="0">
                <a:solidFill>
                  <a:schemeClr val="accent2">
                    <a:lumMod val="50000"/>
                  </a:schemeClr>
                </a:solidFill>
                <a:latin typeface="Consolas" pitchFamily="49" charset="0"/>
                <a:cs typeface="Consolas" pitchFamily="49" charset="0"/>
              </a:rPr>
              <a:t>[Class modifiers] </a:t>
            </a:r>
            <a:r>
              <a:rPr lang="ru-RU" b="1" dirty="0" err="1">
                <a:solidFill>
                  <a:schemeClr val="accent2">
                    <a:lumMod val="50000"/>
                  </a:schemeClr>
                </a:solidFill>
                <a:latin typeface="Consolas" pitchFamily="49" charset="0"/>
                <a:cs typeface="Consolas" pitchFamily="49" charset="0"/>
              </a:rPr>
              <a:t>class</a:t>
            </a:r>
            <a:r>
              <a:rPr lang="ru-RU" b="1" dirty="0">
                <a:solidFill>
                  <a:schemeClr val="accent2">
                    <a:lumMod val="50000"/>
                  </a:schemeClr>
                </a:solidFill>
                <a:latin typeface="Consolas" pitchFamily="49" charset="0"/>
                <a:cs typeface="Consolas" pitchFamily="49" charset="0"/>
              </a:rPr>
              <a:t> </a:t>
            </a:r>
            <a:r>
              <a:rPr lang="en-US" b="1" dirty="0" err="1">
                <a:solidFill>
                  <a:schemeClr val="accent2">
                    <a:lumMod val="50000"/>
                  </a:schemeClr>
                </a:solidFill>
                <a:latin typeface="Consolas" pitchFamily="49" charset="0"/>
                <a:cs typeface="Consolas" pitchFamily="49" charset="0"/>
              </a:rPr>
              <a:t>ClassName</a:t>
            </a:r>
            <a:r>
              <a:rPr lang="en-US" b="1" dirty="0">
                <a:solidFill>
                  <a:schemeClr val="accent2">
                    <a:lumMod val="50000"/>
                  </a:schemeClr>
                </a:solidFill>
                <a:latin typeface="Consolas" pitchFamily="49" charset="0"/>
                <a:cs typeface="Consolas" pitchFamily="49" charset="0"/>
              </a:rPr>
              <a:t> </a:t>
            </a:r>
            <a:r>
              <a:rPr lang="en-US" dirty="0" smtClean="0">
                <a:solidFill>
                  <a:schemeClr val="accent2">
                    <a:lumMod val="50000"/>
                  </a:schemeClr>
                </a:solidFill>
                <a:latin typeface="Consolas" pitchFamily="49" charset="0"/>
                <a:cs typeface="Consolas" pitchFamily="49" charset="0"/>
              </a:rPr>
              <a:t>[</a:t>
            </a:r>
            <a:r>
              <a:rPr lang="en-US" dirty="0">
                <a:solidFill>
                  <a:schemeClr val="accent2">
                    <a:lumMod val="50000"/>
                  </a:schemeClr>
                </a:solidFill>
                <a:latin typeface="Consolas" charset="0"/>
                <a:ea typeface="Consolas" charset="0"/>
                <a:cs typeface="Consolas" charset="0"/>
              </a:rPr>
              <a:t>Generic type parameters, a base </a:t>
            </a:r>
            <a:r>
              <a:rPr lang="en-US" dirty="0" smtClean="0">
                <a:solidFill>
                  <a:schemeClr val="accent2">
                    <a:lumMod val="50000"/>
                  </a:schemeClr>
                </a:solidFill>
                <a:latin typeface="Consolas" charset="0"/>
                <a:ea typeface="Consolas" charset="0"/>
                <a:cs typeface="Consolas" charset="0"/>
              </a:rPr>
              <a:t>					class</a:t>
            </a:r>
            <a:r>
              <a:rPr lang="en-US" dirty="0">
                <a:solidFill>
                  <a:schemeClr val="accent2">
                    <a:lumMod val="50000"/>
                  </a:schemeClr>
                </a:solidFill>
                <a:latin typeface="Consolas" charset="0"/>
                <a:ea typeface="Consolas" charset="0"/>
                <a:cs typeface="Consolas" charset="0"/>
              </a:rPr>
              <a:t>, and </a:t>
            </a:r>
            <a:r>
              <a:rPr lang="en-US" dirty="0" smtClean="0">
                <a:solidFill>
                  <a:schemeClr val="accent2">
                    <a:lumMod val="50000"/>
                  </a:schemeClr>
                </a:solidFill>
                <a:latin typeface="Consolas" charset="0"/>
                <a:ea typeface="Consolas" charset="0"/>
                <a:cs typeface="Consolas" charset="0"/>
              </a:rPr>
              <a:t>interfaces</a:t>
            </a:r>
            <a:r>
              <a:rPr lang="en-US" dirty="0" smtClean="0">
                <a:solidFill>
                  <a:schemeClr val="accent2">
                    <a:lumMod val="50000"/>
                  </a:schemeClr>
                </a:solidFill>
                <a:latin typeface="Consolas" pitchFamily="49" charset="0"/>
                <a:cs typeface="Consolas" pitchFamily="49" charset="0"/>
              </a:rPr>
              <a:t>] </a:t>
            </a:r>
            <a:endParaRPr lang="ru-RU" dirty="0">
              <a:solidFill>
                <a:schemeClr val="accent2">
                  <a:lumMod val="50000"/>
                </a:schemeClr>
              </a:solidFill>
              <a:latin typeface="Consolas" pitchFamily="49" charset="0"/>
              <a:cs typeface="Consolas" pitchFamily="49" charset="0"/>
            </a:endParaRPr>
          </a:p>
          <a:p>
            <a:pPr>
              <a:defRPr/>
            </a:pPr>
            <a:r>
              <a:rPr lang="ru-RU" dirty="0">
                <a:solidFill>
                  <a:schemeClr val="accent2">
                    <a:lumMod val="50000"/>
                  </a:schemeClr>
                </a:solidFill>
                <a:latin typeface="Consolas" pitchFamily="49" charset="0"/>
                <a:cs typeface="Consolas" pitchFamily="49" charset="0"/>
              </a:rPr>
              <a:t>{</a:t>
            </a:r>
          </a:p>
          <a:p>
            <a:r>
              <a:rPr lang="en-US" dirty="0" smtClean="0">
                <a:solidFill>
                  <a:schemeClr val="accent2">
                    <a:lumMod val="50000"/>
                  </a:schemeClr>
                </a:solidFill>
                <a:latin typeface="Consolas" panose="020B0609020204030204" pitchFamily="49" charset="0"/>
                <a:cs typeface="Consolas" panose="020B0609020204030204" pitchFamily="49" charset="0"/>
              </a:rPr>
              <a:t>    	Class members</a:t>
            </a:r>
            <a:r>
              <a:rPr lang="ru-RU" dirty="0" smtClean="0">
                <a:solidFill>
                  <a:schemeClr val="accent2">
                    <a:lumMod val="50000"/>
                  </a:schemeClr>
                </a:solidFill>
                <a:latin typeface="Consolas" panose="020B0609020204030204" pitchFamily="49" charset="0"/>
                <a:cs typeface="Consolas" panose="020B0609020204030204" pitchFamily="49" charset="0"/>
              </a:rPr>
              <a:t> </a:t>
            </a:r>
            <a:r>
              <a:rPr lang="en-US" dirty="0" smtClean="0">
                <a:solidFill>
                  <a:schemeClr val="accent2">
                    <a:lumMod val="50000"/>
                  </a:schemeClr>
                </a:solidFill>
                <a:latin typeface="Consolas" panose="020B0609020204030204" pitchFamily="49" charset="0"/>
                <a:cs typeface="Consolas" panose="020B0609020204030204" pitchFamily="49" charset="0"/>
              </a:rPr>
              <a:t>– </a:t>
            </a:r>
            <a:r>
              <a:rPr lang="en-US" dirty="0">
                <a:solidFill>
                  <a:schemeClr val="accent2">
                    <a:lumMod val="50000"/>
                  </a:schemeClr>
                </a:solidFill>
                <a:latin typeface="Consolas" charset="0"/>
                <a:ea typeface="Consolas" charset="0"/>
                <a:cs typeface="Consolas" charset="0"/>
              </a:rPr>
              <a:t>these are methods, properties, indexers, </a:t>
            </a:r>
            <a:r>
              <a:rPr lang="en-US" dirty="0" smtClean="0">
                <a:solidFill>
                  <a:schemeClr val="accent2">
                    <a:lumMod val="50000"/>
                  </a:schemeClr>
                </a:solidFill>
                <a:latin typeface="Consolas" charset="0"/>
                <a:ea typeface="Consolas" charset="0"/>
                <a:cs typeface="Consolas" charset="0"/>
              </a:rPr>
              <a:t>			events</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fields</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constructors</a:t>
            </a:r>
            <a:r>
              <a:rPr lang="en-US" dirty="0">
                <a:solidFill>
                  <a:schemeClr val="accent2">
                    <a:lumMod val="50000"/>
                  </a:schemeClr>
                </a:solidFill>
                <a:latin typeface="Consolas" charset="0"/>
                <a:ea typeface="Consolas" charset="0"/>
                <a:cs typeface="Consolas" charset="0"/>
              </a:rPr>
              <a:t>, overloaded operators, </a:t>
            </a:r>
            <a:r>
              <a:rPr lang="en-US" dirty="0" smtClean="0">
                <a:solidFill>
                  <a:schemeClr val="accent2">
                    <a:lumMod val="50000"/>
                  </a:schemeClr>
                </a:solidFill>
                <a:latin typeface="Consolas" charset="0"/>
                <a:ea typeface="Consolas" charset="0"/>
                <a:cs typeface="Consolas" charset="0"/>
              </a:rPr>
              <a:t>		nested </a:t>
            </a:r>
            <a:r>
              <a:rPr lang="en-US" dirty="0">
                <a:solidFill>
                  <a:schemeClr val="accent2">
                    <a:lumMod val="50000"/>
                  </a:schemeClr>
                </a:solidFill>
                <a:latin typeface="Consolas" charset="0"/>
                <a:ea typeface="Consolas" charset="0"/>
                <a:cs typeface="Consolas" charset="0"/>
              </a:rPr>
              <a:t>types, and a </a:t>
            </a:r>
            <a:r>
              <a:rPr lang="en-US" dirty="0" err="1" smtClean="0">
                <a:solidFill>
                  <a:schemeClr val="accent2">
                    <a:lumMod val="50000"/>
                  </a:schemeClr>
                </a:solidFill>
                <a:latin typeface="Consolas" charset="0"/>
                <a:ea typeface="Consolas" charset="0"/>
                <a:cs typeface="Consolas" charset="0"/>
              </a:rPr>
              <a:t>finalizer</a:t>
            </a:r>
            <a:r>
              <a:rPr lang="en-US" dirty="0" smtClean="0">
                <a:solidFill>
                  <a:schemeClr val="accent2">
                    <a:lumMod val="50000"/>
                  </a:schemeClr>
                </a:solidFill>
              </a:rPr>
              <a:t> </a:t>
            </a:r>
            <a:endParaRPr lang="en-US" dirty="0">
              <a:solidFill>
                <a:schemeClr val="accent2">
                  <a:lumMod val="50000"/>
                </a:schemeClr>
              </a:solidFill>
            </a:endParaRPr>
          </a:p>
          <a:p>
            <a:pPr>
              <a:defRPr/>
            </a:pPr>
            <a:endParaRPr lang="ru-RU" dirty="0">
              <a:solidFill>
                <a:schemeClr val="accent2">
                  <a:lumMod val="50000"/>
                </a:schemeClr>
              </a:solidFill>
              <a:latin typeface="Consolas" panose="020B0609020204030204" pitchFamily="49" charset="0"/>
              <a:cs typeface="Consolas" panose="020B0609020204030204" pitchFamily="49" charset="0"/>
            </a:endParaRPr>
          </a:p>
          <a:p>
            <a:pPr>
              <a:defRPr/>
            </a:pPr>
            <a:r>
              <a:rPr lang="ru-RU" dirty="0">
                <a:solidFill>
                  <a:schemeClr val="accent2">
                    <a:lumMod val="50000"/>
                  </a:schemeClr>
                </a:solidFill>
                <a:latin typeface="Consolas" panose="020B0609020204030204" pitchFamily="49" charset="0"/>
                <a:cs typeface="Consolas" panose="020B0609020204030204" pitchFamily="49" charset="0"/>
              </a:rPr>
              <a:t>}</a:t>
            </a:r>
          </a:p>
        </p:txBody>
      </p:sp>
      <p:sp>
        <p:nvSpPr>
          <p:cNvPr id="4" name="Прямоугольник 3"/>
          <p:cNvSpPr/>
          <p:nvPr/>
        </p:nvSpPr>
        <p:spPr>
          <a:xfrm>
            <a:off x="228600" y="4353577"/>
            <a:ext cx="7620000" cy="369332"/>
          </a:xfrm>
          <a:prstGeom prst="rect">
            <a:avLst/>
          </a:prstGeom>
        </p:spPr>
        <p:txBody>
          <a:bodyPr wrap="square">
            <a:spAutoFit/>
          </a:bodyPr>
          <a:lstStyle/>
          <a:p>
            <a:r>
              <a:rPr lang="en-US" dirty="0">
                <a:solidFill>
                  <a:schemeClr val="accent2">
                    <a:lumMod val="50000"/>
                  </a:schemeClr>
                </a:solidFill>
                <a:latin typeface="Consolas" panose="020B0609020204030204" pitchFamily="49" charset="0"/>
                <a:cs typeface="Consolas" panose="020B0609020204030204" pitchFamily="49" charset="0"/>
              </a:rPr>
              <a:t>public, internal, abstract, sealed, static, unsafe, partial</a:t>
            </a:r>
          </a:p>
        </p:txBody>
      </p:sp>
      <p:cxnSp>
        <p:nvCxnSpPr>
          <p:cNvPr id="6" name="Прямая со стрелкой 5"/>
          <p:cNvCxnSpPr/>
          <p:nvPr/>
        </p:nvCxnSpPr>
        <p:spPr>
          <a:xfrm flipH="1" flipV="1">
            <a:off x="1219200" y="1752601"/>
            <a:ext cx="2057400" cy="2514599"/>
          </a:xfrm>
          <a:prstGeom prst="straightConnector1">
            <a:avLst/>
          </a:prstGeom>
          <a:ln w="38100">
            <a:solidFill>
              <a:schemeClr val="accent3">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092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members</a:t>
            </a:r>
            <a:r>
              <a:rPr lang="en-US" dirty="0" smtClean="0"/>
              <a:t>. Fields</a:t>
            </a:r>
            <a:endParaRPr lang="en-US" dirty="0"/>
          </a:p>
        </p:txBody>
      </p:sp>
      <p:sp>
        <p:nvSpPr>
          <p:cNvPr id="5" name="Rounded Rectangle 4"/>
          <p:cNvSpPr/>
          <p:nvPr/>
        </p:nvSpPr>
        <p:spPr>
          <a:xfrm>
            <a:off x="171116" y="685800"/>
            <a:ext cx="8801322" cy="7620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a:t>
            </a:r>
            <a:r>
              <a:rPr lang="en-US" dirty="0">
                <a:solidFill>
                  <a:schemeClr val="accent2">
                    <a:lumMod val="50000"/>
                  </a:schemeClr>
                </a:solidFill>
                <a:latin typeface="Calibri" charset="0"/>
                <a:ea typeface="Calibri" charset="0"/>
                <a:cs typeface="Calibri" charset="0"/>
              </a:rPr>
              <a:t>field </a:t>
            </a:r>
            <a:r>
              <a:rPr lang="en-US" dirty="0" smtClean="0">
                <a:solidFill>
                  <a:schemeClr val="accent2">
                    <a:lumMod val="50000"/>
                  </a:schemeClr>
                </a:solidFill>
                <a:latin typeface="Calibri" charset="0"/>
                <a:ea typeface="Calibri" charset="0"/>
                <a:cs typeface="Calibri" charset="0"/>
              </a:rPr>
              <a:t>is </a:t>
            </a:r>
            <a:r>
              <a:rPr lang="en-US" dirty="0">
                <a:solidFill>
                  <a:schemeClr val="accent2">
                    <a:lumMod val="50000"/>
                  </a:schemeClr>
                </a:solidFill>
                <a:latin typeface="Calibri" charset="0"/>
                <a:ea typeface="Calibri" charset="0"/>
                <a:cs typeface="Calibri" charset="0"/>
              </a:rPr>
              <a:t>a variable that is a member of a class or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a:t>
            </a:r>
            <a:endParaRPr lang="en-US" dirty="0">
              <a:solidFill>
                <a:schemeClr val="accent2">
                  <a:lumMod val="50000"/>
                </a:schemeClr>
              </a:solidFill>
              <a:latin typeface="Calibri" charset="0"/>
              <a:ea typeface="Calibri" charset="0"/>
              <a:cs typeface="Calibri"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35019854"/>
              </p:ext>
            </p:extLst>
          </p:nvPr>
        </p:nvGraphicFramePr>
        <p:xfrm>
          <a:off x="190278" y="1905002"/>
          <a:ext cx="8762999" cy="3143940"/>
        </p:xfrm>
        <a:graphic>
          <a:graphicData uri="http://schemas.openxmlformats.org/drawingml/2006/table">
            <a:tbl>
              <a:tblPr bandRow="1">
                <a:tableStyleId>{69012ECD-51FC-41F1-AA8D-1B2483CD663E}</a:tableStyleId>
              </a:tblPr>
              <a:tblGrid>
                <a:gridCol w="3598052">
                  <a:extLst>
                    <a:ext uri="{9D8B030D-6E8A-4147-A177-3AD203B41FA5}">
                      <a16:colId xmlns="" xmlns:a16="http://schemas.microsoft.com/office/drawing/2014/main" val="20000"/>
                    </a:ext>
                  </a:extLst>
                </a:gridCol>
                <a:gridCol w="5164947">
                  <a:extLst>
                    <a:ext uri="{9D8B030D-6E8A-4147-A177-3AD203B41FA5}">
                      <a16:colId xmlns="" xmlns:a16="http://schemas.microsoft.com/office/drawing/2014/main" val="20001"/>
                    </a:ext>
                  </a:extLst>
                </a:gridCol>
              </a:tblGrid>
              <a:tr h="523990">
                <a:tc>
                  <a:txBody>
                    <a:bodyPr/>
                    <a:lstStyle/>
                    <a:p>
                      <a:r>
                        <a:rPr lang="en-US" sz="1800" dirty="0" smtClean="0">
                          <a:solidFill>
                            <a:schemeClr val="accent2">
                              <a:lumMod val="50000"/>
                            </a:schemeClr>
                          </a:solidFill>
                        </a:rPr>
                        <a:t>Static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static</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523990">
                <a:tc>
                  <a:txBody>
                    <a:bodyPr/>
                    <a:lstStyle/>
                    <a:p>
                      <a:r>
                        <a:rPr lang="en-US" sz="1800" baseline="0" dirty="0" smtClean="0">
                          <a:solidFill>
                            <a:schemeClr val="accent2">
                              <a:lumMod val="50000"/>
                            </a:schemeClr>
                          </a:solidFill>
                        </a:rPr>
                        <a:t>Access modifier</a:t>
                      </a:r>
                      <a:endParaRPr lang="en-US" sz="18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public internal</a:t>
                      </a:r>
                      <a:r>
                        <a:rPr lang="en-US" sz="1800" baseline="0" dirty="0">
                          <a:solidFill>
                            <a:schemeClr val="accent2">
                              <a:lumMod val="50000"/>
                            </a:schemeClr>
                          </a:solidFill>
                        </a:rPr>
                        <a:t> private protected</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523990">
                <a:tc>
                  <a:txBody>
                    <a:bodyPr/>
                    <a:lstStyle/>
                    <a:p>
                      <a:r>
                        <a:rPr lang="en-US" sz="1800" baseline="0" dirty="0" smtClean="0">
                          <a:solidFill>
                            <a:schemeClr val="accent2">
                              <a:lumMod val="50000"/>
                            </a:schemeClr>
                          </a:solidFill>
                        </a:rPr>
                        <a:t>Inheritance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new</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r h="523990">
                <a:tc>
                  <a:txBody>
                    <a:bodyPr/>
                    <a:lstStyle/>
                    <a:p>
                      <a:r>
                        <a:rPr lang="en-US" sz="1800" baseline="0" dirty="0" smtClean="0">
                          <a:solidFill>
                            <a:schemeClr val="accent2">
                              <a:lumMod val="50000"/>
                            </a:schemeClr>
                          </a:solidFill>
                        </a:rPr>
                        <a:t>Unsafe code modifier</a:t>
                      </a:r>
                      <a:endParaRPr lang="en-US" sz="18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unsafe</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3"/>
                  </a:ext>
                </a:extLst>
              </a:tr>
              <a:tr h="523990">
                <a:tc>
                  <a:txBody>
                    <a:bodyPr/>
                    <a:lstStyle/>
                    <a:p>
                      <a:r>
                        <a:rPr lang="en-US" sz="1800" baseline="0" dirty="0" smtClean="0">
                          <a:solidFill>
                            <a:schemeClr val="accent2">
                              <a:lumMod val="50000"/>
                            </a:schemeClr>
                          </a:solidFill>
                        </a:rPr>
                        <a:t>Read-only access modifier</a:t>
                      </a:r>
                      <a:endParaRPr lang="en-US" sz="18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err="1">
                          <a:solidFill>
                            <a:schemeClr val="accent2">
                              <a:lumMod val="50000"/>
                            </a:schemeClr>
                          </a:solidFill>
                        </a:rPr>
                        <a:t>readonly</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4"/>
                  </a:ext>
                </a:extLst>
              </a:tr>
              <a:tr h="523990">
                <a:tc>
                  <a:txBody>
                    <a:bodyPr/>
                    <a:lstStyle/>
                    <a:p>
                      <a:r>
                        <a:rPr lang="en-US" sz="1800" baseline="0" dirty="0" smtClean="0">
                          <a:solidFill>
                            <a:schemeClr val="accent2">
                              <a:lumMod val="50000"/>
                            </a:schemeClr>
                          </a:solidFill>
                        </a:rPr>
                        <a:t>The modifier of multithreading</a:t>
                      </a:r>
                      <a:endParaRPr lang="en-US" sz="18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volatile</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862743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Methods</a:t>
            </a:r>
            <a:endParaRPr lang="en-US" dirty="0"/>
          </a:p>
        </p:txBody>
      </p:sp>
      <p:sp>
        <p:nvSpPr>
          <p:cNvPr id="7" name="Rounded Rectangle 6"/>
          <p:cNvSpPr/>
          <p:nvPr/>
        </p:nvSpPr>
        <p:spPr>
          <a:xfrm>
            <a:off x="247183" y="959447"/>
            <a:ext cx="8706539"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A </a:t>
            </a:r>
            <a:r>
              <a:rPr lang="en-US" dirty="0">
                <a:solidFill>
                  <a:schemeClr val="accent2">
                    <a:lumMod val="50000"/>
                  </a:schemeClr>
                </a:solidFill>
                <a:effectLst/>
                <a:latin typeface="Calibri" panose="020F0502020204030204" pitchFamily="34" charset="0"/>
              </a:rPr>
              <a:t>method</a:t>
            </a:r>
            <a:r>
              <a:rPr lang="en-US" dirty="0">
                <a:solidFill>
                  <a:schemeClr val="accent2">
                    <a:lumMod val="50000"/>
                  </a:schemeClr>
                </a:solidFill>
                <a:latin typeface="Calibri" panose="020F0502020204030204" pitchFamily="34" charset="0"/>
              </a:rPr>
              <a:t> is a procedure or function </a:t>
            </a:r>
            <a:r>
              <a:rPr lang="en-US" dirty="0" smtClean="0">
                <a:solidFill>
                  <a:schemeClr val="accent2">
                    <a:lumMod val="50000"/>
                  </a:schemeClr>
                </a:solidFill>
                <a:latin typeface="Calibri" panose="020F0502020204030204" pitchFamily="34" charset="0"/>
              </a:rPr>
              <a:t>inside </a:t>
            </a:r>
            <a:r>
              <a:rPr lang="en-US" dirty="0">
                <a:solidFill>
                  <a:schemeClr val="accent2">
                    <a:lumMod val="50000"/>
                  </a:schemeClr>
                </a:solidFill>
                <a:latin typeface="Calibri" panose="020F0502020204030204" pitchFamily="34" charset="0"/>
              </a:rPr>
              <a:t>a class</a:t>
            </a:r>
          </a:p>
        </p:txBody>
      </p:sp>
      <p:graphicFrame>
        <p:nvGraphicFramePr>
          <p:cNvPr id="9" name="Table 8"/>
          <p:cNvGraphicFramePr>
            <a:graphicFrameLocks noGrp="1"/>
          </p:cNvGraphicFramePr>
          <p:nvPr>
            <p:extLst>
              <p:ext uri="{D42A27DB-BD31-4B8C-83A1-F6EECF244321}">
                <p14:modId xmlns:p14="http://schemas.microsoft.com/office/powerpoint/2010/main" val="1317518813"/>
              </p:ext>
            </p:extLst>
          </p:nvPr>
        </p:nvGraphicFramePr>
        <p:xfrm>
          <a:off x="304089" y="2053579"/>
          <a:ext cx="8592728" cy="2384064"/>
        </p:xfrm>
        <a:graphic>
          <a:graphicData uri="http://schemas.openxmlformats.org/drawingml/2006/table">
            <a:tbl>
              <a:tblPr bandRow="1">
                <a:tableStyleId>{69012ECD-51FC-41F1-AA8D-1B2483CD663E}</a:tableStyleId>
              </a:tblPr>
              <a:tblGrid>
                <a:gridCol w="3528140">
                  <a:extLst>
                    <a:ext uri="{9D8B030D-6E8A-4147-A177-3AD203B41FA5}">
                      <a16:colId xmlns="" xmlns:a16="http://schemas.microsoft.com/office/drawing/2014/main" val="20000"/>
                    </a:ext>
                  </a:extLst>
                </a:gridCol>
                <a:gridCol w="5064588">
                  <a:extLst>
                    <a:ext uri="{9D8B030D-6E8A-4147-A177-3AD203B41FA5}">
                      <a16:colId xmlns="" xmlns:a16="http://schemas.microsoft.com/office/drawing/2014/main" val="20001"/>
                    </a:ext>
                  </a:extLst>
                </a:gridCol>
              </a:tblGrid>
              <a:tr h="397344">
                <a:tc>
                  <a:txBody>
                    <a:bodyPr/>
                    <a:lstStyle/>
                    <a:p>
                      <a:r>
                        <a:rPr lang="en-US" sz="1800" dirty="0" smtClean="0">
                          <a:solidFill>
                            <a:schemeClr val="accent2">
                              <a:lumMod val="50000"/>
                            </a:schemeClr>
                          </a:solidFill>
                        </a:rPr>
                        <a:t>Static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static</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397344">
                <a:tc>
                  <a:txBody>
                    <a:bodyPr/>
                    <a:lstStyle/>
                    <a:p>
                      <a:r>
                        <a:rPr lang="en-US" sz="1800" baseline="0" dirty="0" smtClean="0">
                          <a:solidFill>
                            <a:schemeClr val="accent2">
                              <a:lumMod val="50000"/>
                            </a:schemeClr>
                          </a:solidFill>
                        </a:rPr>
                        <a:t>Access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public internal</a:t>
                      </a:r>
                      <a:r>
                        <a:rPr lang="en-US" sz="1800" baseline="0" dirty="0">
                          <a:solidFill>
                            <a:schemeClr val="accent2">
                              <a:lumMod val="50000"/>
                            </a:schemeClr>
                          </a:solidFill>
                        </a:rPr>
                        <a:t> private protected</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397344">
                <a:tc>
                  <a:txBody>
                    <a:bodyPr/>
                    <a:lstStyle/>
                    <a:p>
                      <a:r>
                        <a:rPr lang="en-US" sz="1800" baseline="0" dirty="0" smtClean="0">
                          <a:solidFill>
                            <a:schemeClr val="accent2">
                              <a:lumMod val="50000"/>
                            </a:schemeClr>
                          </a:solidFill>
                        </a:rPr>
                        <a:t>Inheritance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new</a:t>
                      </a:r>
                      <a:r>
                        <a:rPr lang="ru-RU" sz="1800" dirty="0">
                          <a:solidFill>
                            <a:schemeClr val="accent2">
                              <a:lumMod val="50000"/>
                            </a:schemeClr>
                          </a:solidFill>
                        </a:rPr>
                        <a:t> </a:t>
                      </a:r>
                      <a:r>
                        <a:rPr lang="en-US" sz="1800" dirty="0">
                          <a:solidFill>
                            <a:schemeClr val="accent2">
                              <a:lumMod val="50000"/>
                            </a:schemeClr>
                          </a:solidFill>
                        </a:rPr>
                        <a:t>virtual abstract override sealed</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r h="397344">
                <a:tc>
                  <a:txBody>
                    <a:bodyPr/>
                    <a:lstStyle/>
                    <a:p>
                      <a:r>
                        <a:rPr lang="en-US" sz="1800" baseline="0" dirty="0" smtClean="0">
                          <a:solidFill>
                            <a:schemeClr val="accent2">
                              <a:lumMod val="50000"/>
                            </a:schemeClr>
                          </a:solidFill>
                        </a:rPr>
                        <a:t>Unmanaged code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unsafe extern</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3"/>
                  </a:ext>
                </a:extLst>
              </a:tr>
              <a:tr h="397344">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2">
                              <a:lumMod val="50000"/>
                            </a:schemeClr>
                          </a:solidFill>
                          <a:effectLst/>
                        </a:rPr>
                        <a:t>Partial method modifier </a:t>
                      </a:r>
                      <a:endParaRPr lang="en-US" sz="1800" b="1" dirty="0" smtClean="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2">
                              <a:lumMod val="50000"/>
                            </a:schemeClr>
                          </a:solidFill>
                          <a:effectLst/>
                        </a:rPr>
                        <a:t>partial</a:t>
                      </a:r>
                      <a:endParaRPr lang="en-US" sz="1800" b="1" dirty="0" smtClean="0">
                        <a:solidFill>
                          <a:schemeClr val="accent2">
                            <a:lumMod val="50000"/>
                          </a:schemeClr>
                        </a:solidFill>
                        <a:latin typeface="Consolas" charset="0"/>
                        <a:ea typeface="Consolas" charset="0"/>
                        <a:cs typeface="Consolas" charset="0"/>
                      </a:endParaRPr>
                    </a:p>
                  </a:txBody>
                  <a:tcPr marL="68287" marR="68287" marT="45847" marB="45847" anchor="ctr"/>
                </a:tc>
              </a:tr>
              <a:tr h="397344">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2">
                              <a:lumMod val="50000"/>
                            </a:schemeClr>
                          </a:solidFill>
                          <a:effectLst/>
                        </a:rPr>
                        <a:t>Asynchronous code modifier </a:t>
                      </a:r>
                      <a:endParaRPr lang="en-US" sz="1800" b="1" dirty="0" smtClean="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accent2">
                              <a:lumMod val="50000"/>
                            </a:schemeClr>
                          </a:solidFill>
                          <a:effectLst/>
                        </a:rPr>
                        <a:t>async</a:t>
                      </a:r>
                      <a:r>
                        <a:rPr lang="en-US" sz="1800" kern="1200" dirty="0" smtClean="0">
                          <a:solidFill>
                            <a:schemeClr val="accent2">
                              <a:lumMod val="50000"/>
                            </a:schemeClr>
                          </a:solidFill>
                          <a:effectLst/>
                        </a:rPr>
                        <a:t> </a:t>
                      </a:r>
                      <a:endParaRPr lang="en-US" sz="1800" b="1" dirty="0" smtClean="0">
                        <a:solidFill>
                          <a:schemeClr val="accent2">
                            <a:lumMod val="50000"/>
                          </a:schemeClr>
                        </a:solidFill>
                        <a:latin typeface="Consolas" charset="0"/>
                        <a:ea typeface="Consolas" charset="0"/>
                        <a:cs typeface="Consolas" charset="0"/>
                      </a:endParaRPr>
                    </a:p>
                  </a:txBody>
                  <a:tcPr marL="68287" marR="68287" marT="45847" marB="45847"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members. Instance </a:t>
            </a:r>
            <a:r>
              <a:rPr lang="en-US" dirty="0"/>
              <a:t>Constructors </a:t>
            </a:r>
            <a:endParaRPr lang="en-US" dirty="0"/>
          </a:p>
        </p:txBody>
      </p:sp>
      <p:sp>
        <p:nvSpPr>
          <p:cNvPr id="5" name="Rounded Rectangle 4"/>
          <p:cNvSpPr/>
          <p:nvPr/>
        </p:nvSpPr>
        <p:spPr>
          <a:xfrm>
            <a:off x="247184" y="685800"/>
            <a:ext cx="8668216" cy="106213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dirty="0">
                <a:solidFill>
                  <a:schemeClr val="accent2">
                    <a:lumMod val="50000"/>
                  </a:schemeClr>
                </a:solidFill>
                <a:effectLst/>
                <a:latin typeface="Calibri" charset="0"/>
                <a:ea typeface="Calibri" charset="0"/>
                <a:cs typeface="Calibri" charset="0"/>
              </a:rPr>
              <a:t>Constructors run initialization code on a class or </a:t>
            </a:r>
            <a:r>
              <a:rPr lang="en-US" dirty="0" err="1">
                <a:solidFill>
                  <a:schemeClr val="accent2">
                    <a:lumMod val="50000"/>
                  </a:schemeClr>
                </a:solidFill>
                <a:effectLst/>
                <a:latin typeface="Calibri" charset="0"/>
                <a:ea typeface="Calibri" charset="0"/>
                <a:cs typeface="Calibri" charset="0"/>
              </a:rPr>
              <a:t>struct</a:t>
            </a:r>
            <a:r>
              <a:rPr lang="en-US" dirty="0">
                <a:solidFill>
                  <a:schemeClr val="accent2">
                    <a:lumMod val="50000"/>
                  </a:schemeClr>
                </a:solidFill>
                <a:effectLst/>
                <a:latin typeface="Calibri" charset="0"/>
                <a:ea typeface="Calibri" charset="0"/>
                <a:cs typeface="Calibri" charset="0"/>
              </a:rPr>
              <a:t>. A constructor is defined like a method, except that the method name and return type are reduced to the name of the enclosing type </a:t>
            </a:r>
            <a:endParaRPr lang="en-US" dirty="0">
              <a:solidFill>
                <a:schemeClr val="accent2">
                  <a:lumMod val="50000"/>
                </a:schemeClr>
              </a:solidFill>
              <a:effectLst/>
              <a:latin typeface="Calibri" charset="0"/>
              <a:ea typeface="Calibri" charset="0"/>
              <a:cs typeface="Calibri" charset="0"/>
            </a:endParaRPr>
          </a:p>
        </p:txBody>
      </p:sp>
      <p:sp>
        <p:nvSpPr>
          <p:cNvPr id="7" name="Flowchart: Document 6"/>
          <p:cNvSpPr/>
          <p:nvPr/>
        </p:nvSpPr>
        <p:spPr>
          <a:xfrm>
            <a:off x="233328" y="1953330"/>
            <a:ext cx="8668216" cy="419885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sz="1600" dirty="0">
              <a:solidFill>
                <a:schemeClr val="accent2">
                  <a:lumMod val="50000"/>
                </a:schemeClr>
              </a:solidFill>
              <a:latin typeface="Consolas" pitchFamily="49" charset="0"/>
              <a:cs typeface="Consolas" pitchFamily="49" charset="0"/>
            </a:endParaRPr>
          </a:p>
          <a:p>
            <a:pPr>
              <a:defRPr/>
            </a:pP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Residence</a:t>
            </a:r>
            <a:endParaRPr lang="ru-RU" sz="1600" dirty="0">
              <a:solidFill>
                <a:schemeClr val="accent2">
                  <a:lumMod val="50000"/>
                </a:schemeClr>
              </a:solidFill>
              <a:latin typeface="Consolas" pitchFamily="49" charset="0"/>
              <a:cs typeface="Consolas" pitchFamily="49" charset="0"/>
            </a:endParaRPr>
          </a:p>
          <a:p>
            <a:pPr>
              <a:defRPr/>
            </a:pP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 </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   </a:t>
            </a:r>
          </a:p>
          <a:p>
            <a:pPr>
              <a:defRPr/>
            </a:pPr>
            <a:r>
              <a:rPr lang="ru-RU" sz="1600" dirty="0">
                <a:solidFill>
                  <a:schemeClr val="accent2">
                    <a:lumMod val="50000"/>
                  </a:schemeClr>
                </a:solidFill>
                <a:latin typeface="Consolas" pitchFamily="49" charset="0"/>
                <a:cs typeface="Consolas" pitchFamily="49" charset="0"/>
              </a:rPr>
              <a:t>}</a:t>
            </a:r>
          </a:p>
        </p:txBody>
      </p:sp>
      <p:sp>
        <p:nvSpPr>
          <p:cNvPr id="12" name="Rounded Rectangle 11"/>
          <p:cNvSpPr/>
          <p:nvPr/>
        </p:nvSpPr>
        <p:spPr>
          <a:xfrm>
            <a:off x="233328" y="5570029"/>
            <a:ext cx="8605871" cy="68622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CLR </a:t>
            </a:r>
            <a:r>
              <a:rPr lang="en-US" dirty="0">
                <a:solidFill>
                  <a:schemeClr val="accent2">
                    <a:lumMod val="50000"/>
                  </a:schemeClr>
                </a:solidFill>
                <a:latin typeface="Calibri" panose="020F0502020204030204" pitchFamily="34" charset="0"/>
              </a:rPr>
              <a:t>calls the </a:t>
            </a:r>
            <a:r>
              <a:rPr lang="en-US" dirty="0" smtClean="0">
                <a:solidFill>
                  <a:schemeClr val="accent2">
                    <a:lumMod val="50000"/>
                  </a:schemeClr>
                </a:solidFill>
                <a:latin typeface="Calibri" panose="020F0502020204030204" pitchFamily="34" charset="0"/>
              </a:rPr>
              <a:t>constructors </a:t>
            </a:r>
            <a:r>
              <a:rPr lang="en-US" dirty="0">
                <a:solidFill>
                  <a:schemeClr val="accent2">
                    <a:lumMod val="50000"/>
                  </a:schemeClr>
                </a:solidFill>
                <a:latin typeface="Calibri" panose="020F0502020204030204" pitchFamily="34" charset="0"/>
              </a:rPr>
              <a:t>automatically</a:t>
            </a:r>
          </a:p>
        </p:txBody>
      </p:sp>
      <p:pic>
        <p:nvPicPr>
          <p:cNvPr id="13" name="Picture 2" descr="C:\Work in Progress\Microsoft\VAT\MSL_PNG_Object_Library\Event.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4343400" y="5500602"/>
            <a:ext cx="992121" cy="7556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Constructors </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392465621"/>
              </p:ext>
            </p:extLst>
          </p:nvPr>
        </p:nvGraphicFramePr>
        <p:xfrm>
          <a:off x="228601" y="987425"/>
          <a:ext cx="8686800" cy="1192032"/>
        </p:xfrm>
        <a:graphic>
          <a:graphicData uri="http://schemas.openxmlformats.org/drawingml/2006/table">
            <a:tbl>
              <a:tblPr bandRow="1">
                <a:tableStyleId>{69012ECD-51FC-41F1-AA8D-1B2483CD663E}</a:tableStyleId>
              </a:tblPr>
              <a:tblGrid>
                <a:gridCol w="3566766">
                  <a:extLst>
                    <a:ext uri="{9D8B030D-6E8A-4147-A177-3AD203B41FA5}">
                      <a16:colId xmlns="" xmlns:a16="http://schemas.microsoft.com/office/drawing/2014/main" val="20000"/>
                    </a:ext>
                  </a:extLst>
                </a:gridCol>
                <a:gridCol w="5120034">
                  <a:extLst>
                    <a:ext uri="{9D8B030D-6E8A-4147-A177-3AD203B41FA5}">
                      <a16:colId xmlns="" xmlns:a16="http://schemas.microsoft.com/office/drawing/2014/main" val="20001"/>
                    </a:ext>
                  </a:extLst>
                </a:gridCol>
              </a:tblGrid>
              <a:tr h="397344">
                <a:tc>
                  <a:txBody>
                    <a:bodyPr/>
                    <a:lstStyle/>
                    <a:p>
                      <a:r>
                        <a:rPr lang="en-US" sz="1800" dirty="0" smtClean="0">
                          <a:solidFill>
                            <a:schemeClr val="accent2">
                              <a:lumMod val="50000"/>
                            </a:schemeClr>
                          </a:solidFill>
                        </a:rPr>
                        <a:t>Static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static</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397344">
                <a:tc>
                  <a:txBody>
                    <a:bodyPr/>
                    <a:lstStyle/>
                    <a:p>
                      <a:r>
                        <a:rPr lang="en-US" sz="1800" baseline="0" dirty="0" smtClean="0">
                          <a:solidFill>
                            <a:schemeClr val="accent2">
                              <a:lumMod val="50000"/>
                            </a:schemeClr>
                          </a:solidFill>
                        </a:rPr>
                        <a:t>Access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public internal</a:t>
                      </a:r>
                      <a:r>
                        <a:rPr lang="en-US" sz="1800" baseline="0" dirty="0">
                          <a:solidFill>
                            <a:schemeClr val="accent2">
                              <a:lumMod val="50000"/>
                            </a:schemeClr>
                          </a:solidFill>
                        </a:rPr>
                        <a:t> private protected</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397344">
                <a:tc>
                  <a:txBody>
                    <a:bodyPr/>
                    <a:lstStyle/>
                    <a:p>
                      <a:r>
                        <a:rPr lang="en-US" sz="1800" baseline="0" dirty="0" smtClean="0">
                          <a:solidFill>
                            <a:schemeClr val="accent2">
                              <a:lumMod val="50000"/>
                            </a:schemeClr>
                          </a:solidFill>
                        </a:rPr>
                        <a:t>Unmanaged code modifier</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800" dirty="0">
                          <a:solidFill>
                            <a:schemeClr val="accent2">
                              <a:lumMod val="50000"/>
                            </a:schemeClr>
                          </a:solidFill>
                        </a:rPr>
                        <a:t>unsafe extern</a:t>
                      </a:r>
                      <a:endParaRPr lang="en-US" sz="18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85558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Instance Constructors </a:t>
            </a:r>
            <a:endParaRPr lang="ru-RU" dirty="0"/>
          </a:p>
        </p:txBody>
      </p:sp>
      <p:sp>
        <p:nvSpPr>
          <p:cNvPr id="7" name="Flowchart: Document 6"/>
          <p:cNvSpPr/>
          <p:nvPr/>
        </p:nvSpPr>
        <p:spPr>
          <a:xfrm>
            <a:off x="228600" y="762000"/>
            <a:ext cx="8686800" cy="507133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Residence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smtClean="0">
                <a:solidFill>
                  <a:schemeClr val="accent2">
                    <a:lumMod val="50000"/>
                  </a:schemeClr>
                </a:solidFill>
                <a:latin typeface="Consolas" pitchFamily="49" charset="0"/>
                <a:cs typeface="Consolas" pitchFamily="49" charset="0"/>
              </a:rPr>
              <a:t>bool</a:t>
            </a:r>
            <a:r>
              <a:rPr lang="ru-RU" sz="1600" dirty="0" smtClean="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this.type</a:t>
            </a:r>
            <a:r>
              <a:rPr lang="ru-RU" sz="1600" dirty="0">
                <a:solidFill>
                  <a:schemeClr val="accent2">
                    <a:lumMod val="50000"/>
                  </a:schemeClr>
                </a:solidFill>
                <a:latin typeface="Consolas" pitchFamily="49" charset="0"/>
                <a:cs typeface="Consolas" pitchFamily="49" charset="0"/>
              </a:rPr>
              <a:t> = type;</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this.numberOfBedrooms</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this.hasGarage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this.hasGarden</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 : </a:t>
            </a:r>
            <a:r>
              <a:rPr lang="ru-RU" sz="1600" b="1" dirty="0">
                <a:solidFill>
                  <a:schemeClr val="accent2">
                    <a:lumMod val="50000"/>
                  </a:schemeClr>
                </a:solidFill>
                <a:latin typeface="Consolas" pitchFamily="49" charset="0"/>
                <a:cs typeface="Consolas" pitchFamily="49" charset="0"/>
              </a:rPr>
              <a:t>this(</a:t>
            </a:r>
            <a:r>
              <a:rPr lang="ru-RU" sz="1600" b="1" dirty="0" err="1">
                <a:solidFill>
                  <a:schemeClr val="accent2">
                    <a:lumMod val="50000"/>
                  </a:schemeClr>
                </a:solidFill>
                <a:latin typeface="Consolas" pitchFamily="49" charset="0"/>
                <a:cs typeface="Consolas" pitchFamily="49" charset="0"/>
              </a:rPr>
              <a:t>ResidenceType.House</a:t>
            </a:r>
            <a:r>
              <a:rPr lang="ru-RU" sz="1600" b="1" dirty="0">
                <a:solidFill>
                  <a:schemeClr val="accent2">
                    <a:lumMod val="50000"/>
                  </a:schemeClr>
                </a:solidFill>
                <a:latin typeface="Consolas" pitchFamily="49" charset="0"/>
                <a:cs typeface="Consolas" pitchFamily="49" charset="0"/>
              </a:rPr>
              <a:t>, 3, true, </a:t>
            </a:r>
            <a:r>
              <a:rPr lang="ru-RU" sz="1600" b="1" dirty="0" err="1">
                <a:solidFill>
                  <a:schemeClr val="accent2">
                    <a:lumMod val="50000"/>
                  </a:schemeClr>
                </a:solidFill>
                <a:latin typeface="Consolas" pitchFamily="49" charset="0"/>
                <a:cs typeface="Consolas" pitchFamily="49" charset="0"/>
              </a:rPr>
              <a:t>true</a:t>
            </a:r>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2146678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General_Template_20150223">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Custom 5">
      <a:majorFont>
        <a:latin typeface="Arial Black"/>
        <a:ea typeface=""/>
        <a:cs typeface=""/>
      </a:majorFont>
      <a:minorFont>
        <a:latin typeface="Trebuchet M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accent3">
              <a:lumMod val="50000"/>
            </a:schemeClr>
          </a:solidFill>
          <a:prstDash val="sysDot"/>
          <a:headEnd type="none" w="med" len="med"/>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ic Program Constructions" id="{962B6607-19C4-B942-8973-FB0C2E868F6D}" vid="{33CA72B4-F7D7-B44C-A627-F3ECABB2F8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3.xml><?xml version="1.0" encoding="utf-8"?>
<ds:datastoreItem xmlns:ds="http://schemas.openxmlformats.org/officeDocument/2006/customXml" ds:itemID="{F6F96B3B-5B2C-4996-9E02-395DA9EA8E7E}">
  <ds:schemaRefs>
    <ds:schemaRef ds:uri="http://purl.org/dc/terms/"/>
    <ds:schemaRef ds:uri="http://www.w3.org/XML/1998/namespace"/>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Templates</Template>
  <TotalTime>17145</TotalTime>
  <Words>2011</Words>
  <Application>Microsoft Macintosh PowerPoint</Application>
  <PresentationFormat>On-screen Show (4:3)</PresentationFormat>
  <Paragraphs>458</Paragraphs>
  <Slides>29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Black</vt:lpstr>
      <vt:lpstr>Calibri</vt:lpstr>
      <vt:lpstr>Consolas</vt:lpstr>
      <vt:lpstr>Helvetica</vt:lpstr>
      <vt:lpstr>Lucida Grande</vt:lpstr>
      <vt:lpstr>Narkisim</vt:lpstr>
      <vt:lpstr>Trebuchet MS</vt:lpstr>
      <vt:lpstr>Arial</vt:lpstr>
      <vt:lpstr>EPAM_PPT_General_Template_20150223</vt:lpstr>
      <vt:lpstr>PowerPoint Presentation</vt:lpstr>
      <vt:lpstr>Types</vt:lpstr>
      <vt:lpstr>Class</vt:lpstr>
      <vt:lpstr>Class</vt:lpstr>
      <vt:lpstr>Class members. Fields</vt:lpstr>
      <vt:lpstr>Class members. Methods</vt:lpstr>
      <vt:lpstr>Class members. Instance Constructors </vt:lpstr>
      <vt:lpstr>Class members. Constructors </vt:lpstr>
      <vt:lpstr>Class members. Instance Constructors </vt:lpstr>
      <vt:lpstr>Objects Creating</vt:lpstr>
      <vt:lpstr>Objects Creating</vt:lpstr>
      <vt:lpstr>Objects Creating</vt:lpstr>
      <vt:lpstr>Partial Types and Methods </vt:lpstr>
      <vt:lpstr>Partial Types and Methods </vt:lpstr>
      <vt:lpstr>Structs </vt:lpstr>
      <vt:lpstr>Definition and use of structure</vt:lpstr>
      <vt:lpstr>Enum</vt:lpstr>
      <vt:lpstr>Enum</vt:lpstr>
      <vt:lpstr>Enum</vt:lpstr>
      <vt:lpstr>Enum</vt:lpstr>
      <vt:lpstr>Enum</vt:lpstr>
      <vt:lpstr>Boxing and unboxing</vt:lpstr>
      <vt:lpstr>Boxing and unboxing</vt:lpstr>
      <vt:lpstr>Boxing and unboxing</vt:lpstr>
      <vt:lpstr>Nullable Types</vt:lpstr>
      <vt:lpstr>Nullable Types</vt:lpstr>
      <vt:lpstr>Nullable Types</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NET.C#.04 Создание новых типов в C#</dc:title>
  <dc:creator>Anzhelika Kravchuk</dc:creator>
  <cp:lastModifiedBy>Microsoft Office User</cp:lastModifiedBy>
  <cp:revision>1039</cp:revision>
  <dcterms:created xsi:type="dcterms:W3CDTF">2008-09-08T12:48:20Z</dcterms:created>
  <dcterms:modified xsi:type="dcterms:W3CDTF">2017-04-27T08:49:25Z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