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309" r:id="rId5"/>
    <p:sldId id="397" r:id="rId6"/>
    <p:sldId id="398" r:id="rId7"/>
    <p:sldId id="399" r:id="rId8"/>
    <p:sldId id="319" r:id="rId9"/>
    <p:sldId id="377" r:id="rId10"/>
    <p:sldId id="378" r:id="rId11"/>
    <p:sldId id="379" r:id="rId12"/>
    <p:sldId id="380" r:id="rId13"/>
    <p:sldId id="381" r:id="rId14"/>
    <p:sldId id="318" r:id="rId15"/>
    <p:sldId id="382" r:id="rId16"/>
    <p:sldId id="323" r:id="rId17"/>
    <p:sldId id="354" r:id="rId18"/>
    <p:sldId id="368" r:id="rId19"/>
    <p:sldId id="355" r:id="rId20"/>
    <p:sldId id="356" r:id="rId21"/>
    <p:sldId id="357" r:id="rId22"/>
    <p:sldId id="383" r:id="rId23"/>
    <p:sldId id="326" r:id="rId24"/>
    <p:sldId id="387" r:id="rId25"/>
    <p:sldId id="390" r:id="rId26"/>
    <p:sldId id="393" r:id="rId27"/>
    <p:sldId id="392" r:id="rId28"/>
    <p:sldId id="330" r:id="rId29"/>
    <p:sldId id="331" r:id="rId30"/>
    <p:sldId id="332" r:id="rId31"/>
    <p:sldId id="358" r:id="rId32"/>
    <p:sldId id="359" r:id="rId33"/>
    <p:sldId id="360" r:id="rId34"/>
    <p:sldId id="361" r:id="rId35"/>
    <p:sldId id="362" r:id="rId36"/>
    <p:sldId id="396" r:id="rId37"/>
    <p:sldId id="388" r:id="rId38"/>
    <p:sldId id="389" r:id="rId39"/>
    <p:sldId id="335" r:id="rId40"/>
    <p:sldId id="364" r:id="rId41"/>
    <p:sldId id="337" r:id="rId42"/>
    <p:sldId id="338" r:id="rId43"/>
    <p:sldId id="365" r:id="rId44"/>
    <p:sldId id="339" r:id="rId45"/>
    <p:sldId id="340" r:id="rId46"/>
    <p:sldId id="341" r:id="rId47"/>
    <p:sldId id="366" r:id="rId48"/>
    <p:sldId id="342" r:id="rId49"/>
    <p:sldId id="343" r:id="rId50"/>
    <p:sldId id="353" r:id="rId51"/>
    <p:sldId id="345" r:id="rId52"/>
    <p:sldId id="367" r:id="rId53"/>
  </p:sldIdLst>
  <p:sldSz cx="10287000" cy="6858000" type="35mm"/>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07124" algn="l" rtl="0" fontAlgn="base">
      <a:spcBef>
        <a:spcPct val="0"/>
      </a:spcBef>
      <a:spcAft>
        <a:spcPct val="0"/>
      </a:spcAft>
      <a:defRPr kern="1200">
        <a:solidFill>
          <a:schemeClr val="tx1"/>
        </a:solidFill>
        <a:latin typeface="Arial" charset="0"/>
        <a:ea typeface="+mn-ea"/>
        <a:cs typeface="+mn-cs"/>
      </a:defRPr>
    </a:lvl2pPr>
    <a:lvl3pPr marL="1014248" algn="l" rtl="0" fontAlgn="base">
      <a:spcBef>
        <a:spcPct val="0"/>
      </a:spcBef>
      <a:spcAft>
        <a:spcPct val="0"/>
      </a:spcAft>
      <a:defRPr kern="1200">
        <a:solidFill>
          <a:schemeClr val="tx1"/>
        </a:solidFill>
        <a:latin typeface="Arial" charset="0"/>
        <a:ea typeface="+mn-ea"/>
        <a:cs typeface="+mn-cs"/>
      </a:defRPr>
    </a:lvl3pPr>
    <a:lvl4pPr marL="1521372" algn="l" rtl="0" fontAlgn="base">
      <a:spcBef>
        <a:spcPct val="0"/>
      </a:spcBef>
      <a:spcAft>
        <a:spcPct val="0"/>
      </a:spcAft>
      <a:defRPr kern="1200">
        <a:solidFill>
          <a:schemeClr val="tx1"/>
        </a:solidFill>
        <a:latin typeface="Arial" charset="0"/>
        <a:ea typeface="+mn-ea"/>
        <a:cs typeface="+mn-cs"/>
      </a:defRPr>
    </a:lvl4pPr>
    <a:lvl5pPr marL="2028497" algn="l" rtl="0" fontAlgn="base">
      <a:spcBef>
        <a:spcPct val="0"/>
      </a:spcBef>
      <a:spcAft>
        <a:spcPct val="0"/>
      </a:spcAft>
      <a:defRPr kern="1200">
        <a:solidFill>
          <a:schemeClr val="tx1"/>
        </a:solidFill>
        <a:latin typeface="Arial" charset="0"/>
        <a:ea typeface="+mn-ea"/>
        <a:cs typeface="+mn-cs"/>
      </a:defRPr>
    </a:lvl5pPr>
    <a:lvl6pPr marL="2535620" algn="l" defTabSz="1014248" rtl="0" eaLnBrk="1" latinLnBrk="0" hangingPunct="1">
      <a:defRPr kern="1200">
        <a:solidFill>
          <a:schemeClr val="tx1"/>
        </a:solidFill>
        <a:latin typeface="Arial" charset="0"/>
        <a:ea typeface="+mn-ea"/>
        <a:cs typeface="+mn-cs"/>
      </a:defRPr>
    </a:lvl6pPr>
    <a:lvl7pPr marL="3042745" algn="l" defTabSz="1014248" rtl="0" eaLnBrk="1" latinLnBrk="0" hangingPunct="1">
      <a:defRPr kern="1200">
        <a:solidFill>
          <a:schemeClr val="tx1"/>
        </a:solidFill>
        <a:latin typeface="Arial" charset="0"/>
        <a:ea typeface="+mn-ea"/>
        <a:cs typeface="+mn-cs"/>
      </a:defRPr>
    </a:lvl7pPr>
    <a:lvl8pPr marL="3549869" algn="l" defTabSz="1014248" rtl="0" eaLnBrk="1" latinLnBrk="0" hangingPunct="1">
      <a:defRPr kern="1200">
        <a:solidFill>
          <a:schemeClr val="tx1"/>
        </a:solidFill>
        <a:latin typeface="Arial" charset="0"/>
        <a:ea typeface="+mn-ea"/>
        <a:cs typeface="+mn-cs"/>
      </a:defRPr>
    </a:lvl8pPr>
    <a:lvl9pPr marL="4056993" algn="l" defTabSz="101424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70">
          <p15:clr>
            <a:srgbClr val="A4A3A4"/>
          </p15:clr>
        </p15:guide>
        <p15:guide id="2" pos="383">
          <p15:clr>
            <a:srgbClr val="A4A3A4"/>
          </p15:clr>
        </p15:guide>
        <p15:guide id="3" pos="2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FFF"/>
    <a:srgbClr val="002C78"/>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57" autoAdjust="0"/>
    <p:restoredTop sz="93069" autoAdjust="0"/>
  </p:normalViewPr>
  <p:slideViewPr>
    <p:cSldViewPr>
      <p:cViewPr>
        <p:scale>
          <a:sx n="100" d="100"/>
          <a:sy n="100" d="100"/>
        </p:scale>
        <p:origin x="680" y="48"/>
      </p:cViewPr>
      <p:guideLst>
        <p:guide orient="horz" pos="4270"/>
        <p:guide pos="383"/>
        <p:guide pos="2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10/26/15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58596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507124" algn="l" rtl="0" eaLnBrk="0" fontAlgn="base" hangingPunct="0">
      <a:spcBef>
        <a:spcPct val="30000"/>
      </a:spcBef>
      <a:spcAft>
        <a:spcPct val="0"/>
      </a:spcAft>
      <a:defRPr sz="1300" kern="1200">
        <a:solidFill>
          <a:schemeClr val="tx1"/>
        </a:solidFill>
        <a:latin typeface="+mn-lt"/>
        <a:ea typeface="+mn-ea"/>
        <a:cs typeface="+mn-cs"/>
      </a:defRPr>
    </a:lvl2pPr>
    <a:lvl3pPr marL="1014248" algn="l" rtl="0" eaLnBrk="0" fontAlgn="base" hangingPunct="0">
      <a:spcBef>
        <a:spcPct val="30000"/>
      </a:spcBef>
      <a:spcAft>
        <a:spcPct val="0"/>
      </a:spcAft>
      <a:defRPr sz="1300" kern="1200">
        <a:solidFill>
          <a:schemeClr val="tx1"/>
        </a:solidFill>
        <a:latin typeface="+mn-lt"/>
        <a:ea typeface="+mn-ea"/>
        <a:cs typeface="+mn-cs"/>
      </a:defRPr>
    </a:lvl3pPr>
    <a:lvl4pPr marL="1521372" algn="l" rtl="0" eaLnBrk="0" fontAlgn="base" hangingPunct="0">
      <a:spcBef>
        <a:spcPct val="30000"/>
      </a:spcBef>
      <a:spcAft>
        <a:spcPct val="0"/>
      </a:spcAft>
      <a:defRPr sz="1300" kern="1200">
        <a:solidFill>
          <a:schemeClr val="tx1"/>
        </a:solidFill>
        <a:latin typeface="+mn-lt"/>
        <a:ea typeface="+mn-ea"/>
        <a:cs typeface="+mn-cs"/>
      </a:defRPr>
    </a:lvl4pPr>
    <a:lvl5pPr marL="2028497" algn="l" rtl="0" eaLnBrk="0" fontAlgn="base" hangingPunct="0">
      <a:spcBef>
        <a:spcPct val="30000"/>
      </a:spcBef>
      <a:spcAft>
        <a:spcPct val="0"/>
      </a:spcAft>
      <a:defRPr sz="1300" kern="1200">
        <a:solidFill>
          <a:schemeClr val="tx1"/>
        </a:solidFill>
        <a:latin typeface="+mn-lt"/>
        <a:ea typeface="+mn-ea"/>
        <a:cs typeface="+mn-cs"/>
      </a:defRPr>
    </a:lvl5pPr>
    <a:lvl6pPr marL="2535620" algn="l" defTabSz="1014248" rtl="0" eaLnBrk="1" latinLnBrk="0" hangingPunct="1">
      <a:defRPr sz="1300" kern="1200">
        <a:solidFill>
          <a:schemeClr val="tx1"/>
        </a:solidFill>
        <a:latin typeface="+mn-lt"/>
        <a:ea typeface="+mn-ea"/>
        <a:cs typeface="+mn-cs"/>
      </a:defRPr>
    </a:lvl6pPr>
    <a:lvl7pPr marL="3042745" algn="l" defTabSz="1014248" rtl="0" eaLnBrk="1" latinLnBrk="0" hangingPunct="1">
      <a:defRPr sz="1300" kern="1200">
        <a:solidFill>
          <a:schemeClr val="tx1"/>
        </a:solidFill>
        <a:latin typeface="+mn-lt"/>
        <a:ea typeface="+mn-ea"/>
        <a:cs typeface="+mn-cs"/>
      </a:defRPr>
    </a:lvl7pPr>
    <a:lvl8pPr marL="3549869" algn="l" defTabSz="1014248" rtl="0" eaLnBrk="1" latinLnBrk="0" hangingPunct="1">
      <a:defRPr sz="1300" kern="1200">
        <a:solidFill>
          <a:schemeClr val="tx1"/>
        </a:solidFill>
        <a:latin typeface="+mn-lt"/>
        <a:ea typeface="+mn-ea"/>
        <a:cs typeface="+mn-cs"/>
      </a:defRPr>
    </a:lvl8pPr>
    <a:lvl9pPr marL="4056993" algn="l" defTabSz="101424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17451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r>
              <a:rPr lang="en-US" sz="1300" kern="1200" dirty="0" smtClean="0">
                <a:solidFill>
                  <a:schemeClr val="tx1"/>
                </a:solidFill>
                <a:latin typeface="+mn-lt"/>
                <a:ea typeface="+mn-ea"/>
                <a:cs typeface="+mn-cs"/>
              </a:rPr>
              <a:t>http://</a:t>
            </a:r>
            <a:r>
              <a:rPr lang="en-US" sz="1300" kern="1200" dirty="0" err="1" smtClean="0">
                <a:solidFill>
                  <a:schemeClr val="tx1"/>
                </a:solidFill>
                <a:latin typeface="+mn-lt"/>
                <a:ea typeface="+mn-ea"/>
                <a:cs typeface="+mn-cs"/>
              </a:rPr>
              <a:t>sergeyteplyakov.blogspot.co.uk</a:t>
            </a:r>
            <a:r>
              <a:rPr lang="en-US" sz="1300" kern="1200" dirty="0" smtClean="0">
                <a:solidFill>
                  <a:schemeClr val="tx1"/>
                </a:solidFill>
                <a:latin typeface="+mn-lt"/>
                <a:ea typeface="+mn-ea"/>
                <a:cs typeface="+mn-cs"/>
              </a:rPr>
              <a:t>/2012/10/blog-</a:t>
            </a:r>
            <a:r>
              <a:rPr lang="en-US" sz="1300" kern="1200" dirty="0" err="1" smtClean="0">
                <a:solidFill>
                  <a:schemeClr val="tx1"/>
                </a:solidFill>
                <a:latin typeface="+mn-lt"/>
                <a:ea typeface="+mn-ea"/>
                <a:cs typeface="+mn-cs"/>
              </a:rPr>
              <a:t>post.html</a:t>
            </a:r>
            <a:endParaRPr lang="ru-RU" sz="1300" kern="1200" dirty="0" smtClean="0">
              <a:solidFill>
                <a:schemeClr val="tx1"/>
              </a:solidFill>
              <a:latin typeface="+mn-lt"/>
              <a:ea typeface="+mn-ea"/>
              <a:cs typeface="+mn-cs"/>
            </a:endParaRPr>
          </a:p>
          <a:p>
            <a:r>
              <a:rPr lang="ru-RU" sz="1300" kern="1200" dirty="0" smtClean="0">
                <a:solidFill>
                  <a:schemeClr val="tx1"/>
                </a:solidFill>
                <a:latin typeface="+mn-lt"/>
                <a:ea typeface="+mn-ea"/>
                <a:cs typeface="+mn-cs"/>
              </a:rPr>
              <a:t>Но в нашем случае объект “</a:t>
            </a:r>
            <a:r>
              <a:rPr lang="ru-RU" sz="1300" kern="1200" dirty="0" err="1" smtClean="0">
                <a:solidFill>
                  <a:schemeClr val="tx1"/>
                </a:solidFill>
                <a:latin typeface="+mn-lt"/>
                <a:ea typeface="+mn-ea"/>
                <a:cs typeface="+mn-cs"/>
              </a:rPr>
              <a:t>B</a:t>
            </a:r>
            <a:r>
              <a:rPr lang="ru-RU" sz="1300" kern="1200" dirty="0" smtClean="0">
                <a:solidFill>
                  <a:schemeClr val="tx1"/>
                </a:solidFill>
                <a:latin typeface="+mn-lt"/>
                <a:ea typeface="+mn-ea"/>
                <a:cs typeface="+mn-cs"/>
              </a:rPr>
              <a:t>” не достижим напрямую из корневых ссылок, а значит, для определения его достижимости сборщику мусора придется проанализировать поля всех объектов во всех кучах нашего приложения, в противном случае вновь созданные объекты могут быть «по ошибке» собраны сборщиком мусора, чего нам явно не хотелось бы. Тогда в чем тогда смысл поколений, если каждый раз для определения достижимости объектов нулевого поколения все равно придется анализировать всю управляемую кучу целиком?</a:t>
            </a:r>
          </a:p>
          <a:p>
            <a:r>
              <a:rPr lang="ru-RU" sz="1300" kern="1200" dirty="0" smtClean="0">
                <a:solidFill>
                  <a:schemeClr val="tx1"/>
                </a:solidFill>
                <a:latin typeface="+mn-lt"/>
                <a:ea typeface="+mn-ea"/>
                <a:cs typeface="+mn-cs"/>
              </a:rPr>
              <a:t>Для решения этой проблемы, нам нужно как-то добавить объект “</a:t>
            </a:r>
            <a:r>
              <a:rPr lang="ru-RU" sz="1300" kern="1200" dirty="0" err="1" smtClean="0">
                <a:solidFill>
                  <a:schemeClr val="tx1"/>
                </a:solidFill>
                <a:latin typeface="+mn-lt"/>
                <a:ea typeface="+mn-ea"/>
                <a:cs typeface="+mn-cs"/>
              </a:rPr>
              <a:t>A</a:t>
            </a:r>
            <a:r>
              <a:rPr lang="ru-RU" sz="1300" kern="1200" dirty="0" smtClean="0">
                <a:solidFill>
                  <a:schemeClr val="tx1"/>
                </a:solidFill>
                <a:latin typeface="+mn-lt"/>
                <a:ea typeface="+mn-ea"/>
                <a:cs typeface="+mn-cs"/>
              </a:rPr>
              <a:t>” в список объектов, которые нужно проанализировать для определения достижимости объекта “</a:t>
            </a:r>
            <a:r>
              <a:rPr lang="ru-RU" sz="1300" kern="1200" dirty="0" err="1" smtClean="0">
                <a:solidFill>
                  <a:schemeClr val="tx1"/>
                </a:solidFill>
                <a:latin typeface="+mn-lt"/>
                <a:ea typeface="+mn-ea"/>
                <a:cs typeface="+mn-cs"/>
              </a:rPr>
              <a:t>B</a:t>
            </a:r>
            <a:r>
              <a:rPr lang="ru-RU" sz="1300" kern="1200" dirty="0" smtClean="0">
                <a:solidFill>
                  <a:schemeClr val="tx1"/>
                </a:solidFill>
                <a:latin typeface="+mn-lt"/>
                <a:ea typeface="+mn-ea"/>
                <a:cs typeface="+mn-cs"/>
              </a:rPr>
              <a:t>”. Однако вместо того, чтобы сохранять список всех «грязных» объектов, большинство реализаций сборщиков мусора с поддержкой поколений используют специальную структуру данных под названием</a:t>
            </a:r>
            <a:r>
              <a:rPr lang="ru-RU" sz="1300" i="1" kern="1200" dirty="0" smtClean="0">
                <a:solidFill>
                  <a:schemeClr val="tx1"/>
                </a:solidFill>
                <a:latin typeface="+mn-lt"/>
                <a:ea typeface="+mn-ea"/>
                <a:cs typeface="+mn-cs"/>
              </a:rPr>
              <a:t> </a:t>
            </a:r>
            <a:r>
              <a:rPr lang="ru-RU" sz="1300" i="1" kern="1200" dirty="0" err="1" smtClean="0">
                <a:solidFill>
                  <a:schemeClr val="tx1"/>
                </a:solidFill>
                <a:latin typeface="+mn-lt"/>
                <a:ea typeface="+mn-ea"/>
                <a:cs typeface="+mn-cs"/>
              </a:rPr>
              <a:t>card</a:t>
            </a:r>
            <a:r>
              <a:rPr lang="ru-RU" sz="1300" i="1" kern="1200" dirty="0" smtClean="0">
                <a:solidFill>
                  <a:schemeClr val="tx1"/>
                </a:solidFill>
                <a:latin typeface="+mn-lt"/>
                <a:ea typeface="+mn-ea"/>
                <a:cs typeface="+mn-cs"/>
              </a:rPr>
              <a:t> </a:t>
            </a:r>
            <a:r>
              <a:rPr lang="ru-RU" sz="1300" i="1" kern="1200" dirty="0" err="1" smtClean="0">
                <a:solidFill>
                  <a:schemeClr val="tx1"/>
                </a:solidFill>
                <a:latin typeface="+mn-lt"/>
                <a:ea typeface="+mn-ea"/>
                <a:cs typeface="+mn-cs"/>
              </a:rPr>
              <a:t>table</a:t>
            </a:r>
            <a:r>
              <a:rPr lang="ru-RU" sz="1300" i="0" kern="1200" dirty="0" smtClean="0">
                <a:solidFill>
                  <a:schemeClr val="tx1"/>
                </a:solidFill>
                <a:latin typeface="+mn-lt"/>
                <a:ea typeface="+mn-ea"/>
                <a:cs typeface="+mn-cs"/>
              </a:rPr>
              <a:t>, в которой хранится адрес объекта, создавшего «молодого» потомка.</a:t>
            </a:r>
            <a:endParaRPr lang="ru-RU"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a:p>
        </p:txBody>
      </p:sp>
    </p:spTree>
    <p:extLst>
      <p:ext uri="{BB962C8B-B14F-4D97-AF65-F5344CB8AC3E}">
        <p14:creationId xmlns:p14="http://schemas.microsoft.com/office/powerpoint/2010/main" val="1095966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r>
              <a:rPr lang="en-US" sz="1300" kern="1200" dirty="0" smtClean="0">
                <a:solidFill>
                  <a:schemeClr val="tx1"/>
                </a:solidFill>
                <a:latin typeface="+mn-lt"/>
                <a:ea typeface="+mn-ea"/>
                <a:cs typeface="+mn-cs"/>
              </a:rPr>
              <a:t>http://</a:t>
            </a:r>
            <a:r>
              <a:rPr lang="en-US" sz="1300" kern="1200" dirty="0" err="1" smtClean="0">
                <a:solidFill>
                  <a:schemeClr val="tx1"/>
                </a:solidFill>
                <a:latin typeface="+mn-lt"/>
                <a:ea typeface="+mn-ea"/>
                <a:cs typeface="+mn-cs"/>
              </a:rPr>
              <a:t>sergeyteplyakov.blogspot.co.uk</a:t>
            </a:r>
            <a:r>
              <a:rPr lang="en-US" sz="1300" kern="1200" dirty="0" smtClean="0">
                <a:solidFill>
                  <a:schemeClr val="tx1"/>
                </a:solidFill>
                <a:latin typeface="+mn-lt"/>
                <a:ea typeface="+mn-ea"/>
                <a:cs typeface="+mn-cs"/>
              </a:rPr>
              <a:t>/2012/10/blog-</a:t>
            </a:r>
            <a:r>
              <a:rPr lang="en-US" sz="1300" kern="1200" dirty="0" err="1" smtClean="0">
                <a:solidFill>
                  <a:schemeClr val="tx1"/>
                </a:solidFill>
                <a:latin typeface="+mn-lt"/>
                <a:ea typeface="+mn-ea"/>
                <a:cs typeface="+mn-cs"/>
              </a:rPr>
              <a:t>post.html</a:t>
            </a:r>
            <a:endParaRPr lang="ru-RU" sz="1300" kern="1200" dirty="0" smtClean="0">
              <a:solidFill>
                <a:schemeClr val="tx1"/>
              </a:solidFill>
              <a:latin typeface="+mn-lt"/>
              <a:ea typeface="+mn-ea"/>
              <a:cs typeface="+mn-cs"/>
            </a:endParaRPr>
          </a:p>
          <a:p>
            <a:r>
              <a:rPr lang="ru-RU" sz="1300" kern="1200" dirty="0" smtClean="0">
                <a:solidFill>
                  <a:schemeClr val="tx1"/>
                </a:solidFill>
                <a:latin typeface="+mn-lt"/>
                <a:ea typeface="+mn-ea"/>
                <a:cs typeface="+mn-cs"/>
              </a:rPr>
              <a:t>Но в нашем случае объект “</a:t>
            </a:r>
            <a:r>
              <a:rPr lang="ru-RU" sz="1300" kern="1200" dirty="0" err="1" smtClean="0">
                <a:solidFill>
                  <a:schemeClr val="tx1"/>
                </a:solidFill>
                <a:latin typeface="+mn-lt"/>
                <a:ea typeface="+mn-ea"/>
                <a:cs typeface="+mn-cs"/>
              </a:rPr>
              <a:t>B</a:t>
            </a:r>
            <a:r>
              <a:rPr lang="ru-RU" sz="1300" kern="1200" dirty="0" smtClean="0">
                <a:solidFill>
                  <a:schemeClr val="tx1"/>
                </a:solidFill>
                <a:latin typeface="+mn-lt"/>
                <a:ea typeface="+mn-ea"/>
                <a:cs typeface="+mn-cs"/>
              </a:rPr>
              <a:t>” не достижим напрямую из корневых ссылок, а значит, для определения его достижимости сборщику мусора придется проанализировать поля всех объектов во всех кучах нашего приложения, в противном случае вновь созданные объекты могут быть «по ошибке» собраны сборщиком мусора, чего нам явно не хотелось бы. Тогда в чем тогда смысл поколений, если каждый раз для определения достижимости объектов нулевого поколения все равно придется анализировать всю управляемую кучу целиком?</a:t>
            </a:r>
          </a:p>
          <a:p>
            <a:r>
              <a:rPr lang="ru-RU" sz="1300" kern="1200" dirty="0" smtClean="0">
                <a:solidFill>
                  <a:schemeClr val="tx1"/>
                </a:solidFill>
                <a:latin typeface="+mn-lt"/>
                <a:ea typeface="+mn-ea"/>
                <a:cs typeface="+mn-cs"/>
              </a:rPr>
              <a:t>Для решения этой проблемы, нам нужно как-то добавить объект “</a:t>
            </a:r>
            <a:r>
              <a:rPr lang="ru-RU" sz="1300" kern="1200" dirty="0" err="1" smtClean="0">
                <a:solidFill>
                  <a:schemeClr val="tx1"/>
                </a:solidFill>
                <a:latin typeface="+mn-lt"/>
                <a:ea typeface="+mn-ea"/>
                <a:cs typeface="+mn-cs"/>
              </a:rPr>
              <a:t>A</a:t>
            </a:r>
            <a:r>
              <a:rPr lang="ru-RU" sz="1300" kern="1200" dirty="0" smtClean="0">
                <a:solidFill>
                  <a:schemeClr val="tx1"/>
                </a:solidFill>
                <a:latin typeface="+mn-lt"/>
                <a:ea typeface="+mn-ea"/>
                <a:cs typeface="+mn-cs"/>
              </a:rPr>
              <a:t>” в список объектов, которые нужно проанализировать для определения достижимости объекта “</a:t>
            </a:r>
            <a:r>
              <a:rPr lang="ru-RU" sz="1300" kern="1200" dirty="0" err="1" smtClean="0">
                <a:solidFill>
                  <a:schemeClr val="tx1"/>
                </a:solidFill>
                <a:latin typeface="+mn-lt"/>
                <a:ea typeface="+mn-ea"/>
                <a:cs typeface="+mn-cs"/>
              </a:rPr>
              <a:t>B</a:t>
            </a:r>
            <a:r>
              <a:rPr lang="ru-RU" sz="1300" kern="1200" dirty="0" smtClean="0">
                <a:solidFill>
                  <a:schemeClr val="tx1"/>
                </a:solidFill>
                <a:latin typeface="+mn-lt"/>
                <a:ea typeface="+mn-ea"/>
                <a:cs typeface="+mn-cs"/>
              </a:rPr>
              <a:t>”. Однако вместо того, чтобы сохранять список всех «грязных» объектов, большинство реализаций сборщиков мусора с поддержкой поколений используют специальную структуру данных под названием</a:t>
            </a:r>
            <a:r>
              <a:rPr lang="ru-RU" sz="1300" i="1" kern="1200" dirty="0" smtClean="0">
                <a:solidFill>
                  <a:schemeClr val="tx1"/>
                </a:solidFill>
                <a:latin typeface="+mn-lt"/>
                <a:ea typeface="+mn-ea"/>
                <a:cs typeface="+mn-cs"/>
              </a:rPr>
              <a:t> </a:t>
            </a:r>
            <a:r>
              <a:rPr lang="ru-RU" sz="1300" i="1" kern="1200" dirty="0" err="1" smtClean="0">
                <a:solidFill>
                  <a:schemeClr val="tx1"/>
                </a:solidFill>
                <a:latin typeface="+mn-lt"/>
                <a:ea typeface="+mn-ea"/>
                <a:cs typeface="+mn-cs"/>
              </a:rPr>
              <a:t>card</a:t>
            </a:r>
            <a:r>
              <a:rPr lang="ru-RU" sz="1300" i="1" kern="1200" dirty="0" smtClean="0">
                <a:solidFill>
                  <a:schemeClr val="tx1"/>
                </a:solidFill>
                <a:latin typeface="+mn-lt"/>
                <a:ea typeface="+mn-ea"/>
                <a:cs typeface="+mn-cs"/>
              </a:rPr>
              <a:t> </a:t>
            </a:r>
            <a:r>
              <a:rPr lang="ru-RU" sz="1300" i="1" kern="1200" dirty="0" err="1" smtClean="0">
                <a:solidFill>
                  <a:schemeClr val="tx1"/>
                </a:solidFill>
                <a:latin typeface="+mn-lt"/>
                <a:ea typeface="+mn-ea"/>
                <a:cs typeface="+mn-cs"/>
              </a:rPr>
              <a:t>table</a:t>
            </a:r>
            <a:r>
              <a:rPr lang="ru-RU" sz="1300" i="0" kern="1200" dirty="0" smtClean="0">
                <a:solidFill>
                  <a:schemeClr val="tx1"/>
                </a:solidFill>
                <a:latin typeface="+mn-lt"/>
                <a:ea typeface="+mn-ea"/>
                <a:cs typeface="+mn-cs"/>
              </a:rPr>
              <a:t>, в которой хранится адрес объекта, создавшего «молодого» потомка.</a:t>
            </a:r>
            <a:endParaRPr lang="ru-RU"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a:p>
        </p:txBody>
      </p:sp>
    </p:spTree>
    <p:extLst>
      <p:ext uri="{BB962C8B-B14F-4D97-AF65-F5344CB8AC3E}">
        <p14:creationId xmlns:p14="http://schemas.microsoft.com/office/powerpoint/2010/main" val="10415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ru-RU" sz="1300" kern="1200" dirty="0" err="1" smtClean="0">
                <a:solidFill>
                  <a:schemeClr val="tx1"/>
                </a:solidFill>
                <a:latin typeface="+mn-lt"/>
                <a:ea typeface="+mn-ea"/>
                <a:cs typeface="+mn-cs"/>
              </a:rPr>
              <a:t>Card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table</a:t>
            </a:r>
            <a:r>
              <a:rPr lang="ru-RU" sz="1300" kern="1200" dirty="0" smtClean="0">
                <a:solidFill>
                  <a:schemeClr val="tx1"/>
                </a:solidFill>
                <a:latin typeface="+mn-lt"/>
                <a:ea typeface="+mn-ea"/>
                <a:cs typeface="+mn-cs"/>
              </a:rPr>
              <a:t> представляет собой структуру данных (представляет собой битовую маску), каждый бит которой говорит о том, что объект, расположенным по адресу с определенным диапазоном, является «грязным» и содержит ссылку на «молодой» объект. На данный момент один бит битовой маски представляет собой диапазон в 128 байт, а значит, каждый байт битовой маски содержит информацию о диапазоне в 1К. Данный подход является компромиссом между эффективностью и объемом дополнительной памяти, требуемой сборщику мусора для поддержания этой таблицы в актуальном состоянии. Таким образом, для 32 битовой системы, в которой пользовательскому режиму доступно 2 ГБ адресного пространства, размер </a:t>
            </a:r>
            <a:r>
              <a:rPr lang="ru-RU" sz="1300" kern="1200" dirty="0" err="1" smtClean="0">
                <a:solidFill>
                  <a:schemeClr val="tx1"/>
                </a:solidFill>
                <a:latin typeface="+mn-lt"/>
                <a:ea typeface="+mn-ea"/>
                <a:cs typeface="+mn-cs"/>
              </a:rPr>
              <a:t>card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table</a:t>
            </a:r>
            <a:r>
              <a:rPr lang="ru-RU" sz="1300" kern="1200" dirty="0" smtClean="0">
                <a:solidFill>
                  <a:schemeClr val="tx1"/>
                </a:solidFill>
                <a:latin typeface="+mn-lt"/>
                <a:ea typeface="+mn-ea"/>
                <a:cs typeface="+mn-cs"/>
              </a:rPr>
              <a:t> составит 2 Мб. Однако поскольку один бит в </a:t>
            </a:r>
            <a:r>
              <a:rPr lang="ru-RU" sz="1300" kern="1200" dirty="0" err="1" smtClean="0">
                <a:solidFill>
                  <a:schemeClr val="tx1"/>
                </a:solidFill>
                <a:latin typeface="+mn-lt"/>
                <a:ea typeface="+mn-ea"/>
                <a:cs typeface="+mn-cs"/>
              </a:rPr>
              <a:t>card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table</a:t>
            </a:r>
            <a:r>
              <a:rPr lang="ru-RU" sz="1300" kern="1200" dirty="0" smtClean="0">
                <a:solidFill>
                  <a:schemeClr val="tx1"/>
                </a:solidFill>
                <a:latin typeface="+mn-lt"/>
                <a:ea typeface="+mn-ea"/>
                <a:cs typeface="+mn-cs"/>
              </a:rPr>
              <a:t> помечает диапазон в 128 байт адресного пространства, каждый раз при сборке мусора придется проанализировать десятки других объектов, которые могут и не содержать ссылки на молодые поколения.</a:t>
            </a:r>
          </a:p>
          <a:p>
            <a:r>
              <a:rPr lang="ru-RU" sz="1300" kern="1200" dirty="0" smtClean="0">
                <a:solidFill>
                  <a:schemeClr val="tx1"/>
                </a:solidFill>
                <a:latin typeface="+mn-lt"/>
                <a:ea typeface="+mn-ea"/>
                <a:cs typeface="+mn-cs"/>
              </a:rPr>
              <a:t>Для поддержки данной структуры данных в актуальном состоянии, каждый раз при записи поля объекта, JIT компилятор генерирует так называемый «барьер записи» (</a:t>
            </a:r>
            <a:r>
              <a:rPr lang="ru-RU" sz="1300" kern="1200" dirty="0" err="1" smtClean="0">
                <a:solidFill>
                  <a:schemeClr val="tx1"/>
                </a:solidFill>
                <a:latin typeface="+mn-lt"/>
                <a:ea typeface="+mn-ea"/>
                <a:cs typeface="+mn-cs"/>
              </a:rPr>
              <a:t>write</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barrier</a:t>
            </a:r>
            <a:r>
              <a:rPr lang="ru-RU" sz="1300" kern="1200" dirty="0" smtClean="0">
                <a:solidFill>
                  <a:schemeClr val="tx1"/>
                </a:solidFill>
                <a:latin typeface="+mn-lt"/>
                <a:ea typeface="+mn-ea"/>
                <a:cs typeface="+mn-cs"/>
              </a:rPr>
              <a:t>), который сводится к обновлению </a:t>
            </a:r>
            <a:r>
              <a:rPr lang="ru-RU" sz="1300" kern="1200" dirty="0" err="1" smtClean="0">
                <a:solidFill>
                  <a:schemeClr val="tx1"/>
                </a:solidFill>
                <a:latin typeface="+mn-lt"/>
                <a:ea typeface="+mn-ea"/>
                <a:cs typeface="+mn-cs"/>
              </a:rPr>
              <a:t>card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table</a:t>
            </a:r>
            <a:r>
              <a:rPr lang="ru-RU" sz="1300" kern="1200" dirty="0" smtClean="0">
                <a:solidFill>
                  <a:schemeClr val="tx1"/>
                </a:solidFill>
                <a:latin typeface="+mn-lt"/>
                <a:ea typeface="+mn-ea"/>
                <a:cs typeface="+mn-cs"/>
              </a:rPr>
              <a:t>, если адрес записываемого объекта находится в эфемерном сегменте (</a:t>
            </a:r>
            <a:r>
              <a:rPr lang="ru-RU" sz="1300" kern="1200" dirty="0" err="1" smtClean="0">
                <a:solidFill>
                  <a:schemeClr val="tx1"/>
                </a:solidFill>
                <a:latin typeface="+mn-lt"/>
                <a:ea typeface="+mn-ea"/>
                <a:cs typeface="+mn-cs"/>
              </a:rPr>
              <a:t>ephemeral</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segment</a:t>
            </a:r>
            <a:r>
              <a:rPr lang="ru-RU" sz="1300" kern="1200" dirty="0" smtClean="0">
                <a:solidFill>
                  <a:schemeClr val="tx1"/>
                </a:solidFill>
                <a:latin typeface="+mn-lt"/>
                <a:ea typeface="+mn-ea"/>
                <a:cs typeface="+mn-cs"/>
              </a:rPr>
              <a:t>), т.е. является молодым объектом 0-го или 1-го поколений.</a:t>
            </a:r>
          </a:p>
          <a:p>
            <a:r>
              <a:rPr lang="ru-RU" sz="1300" kern="1200" dirty="0" smtClean="0">
                <a:solidFill>
                  <a:schemeClr val="tx1"/>
                </a:solidFill>
                <a:latin typeface="+mn-lt"/>
                <a:ea typeface="+mn-ea"/>
                <a:cs typeface="+mn-cs"/>
              </a:rPr>
              <a:t>Теперь, если вернуться к нашему случаю, то объект “</a:t>
            </a:r>
            <a:r>
              <a:rPr lang="ru-RU" sz="1300" kern="1200" dirty="0" err="1" smtClean="0">
                <a:solidFill>
                  <a:schemeClr val="tx1"/>
                </a:solidFill>
                <a:latin typeface="+mn-lt"/>
                <a:ea typeface="+mn-ea"/>
                <a:cs typeface="+mn-cs"/>
              </a:rPr>
              <a:t>B</a:t>
            </a:r>
            <a:r>
              <a:rPr lang="ru-RU" sz="1300" kern="1200" dirty="0" smtClean="0">
                <a:solidFill>
                  <a:schemeClr val="tx1"/>
                </a:solidFill>
                <a:latin typeface="+mn-lt"/>
                <a:ea typeface="+mn-ea"/>
                <a:cs typeface="+mn-cs"/>
              </a:rPr>
              <a:t>” не будет собран сборщиком мусора, поскольку для анализа достижимости будут анализироваться не только корневые ссылки (которые на него не ссылаются), но и все объекты, расположенные по младшим 128 байтам второго поколения, куда попадает наш объект “</a:t>
            </a:r>
            <a:r>
              <a:rPr lang="ru-RU" sz="1300" kern="1200" dirty="0" err="1" smtClean="0">
                <a:solidFill>
                  <a:schemeClr val="tx1"/>
                </a:solidFill>
                <a:latin typeface="+mn-lt"/>
                <a:ea typeface="+mn-ea"/>
                <a:cs typeface="+mn-cs"/>
              </a:rPr>
              <a:t>A</a:t>
            </a:r>
            <a:r>
              <a:rPr lang="ru-RU" sz="1300" kern="1200" dirty="0" smtClean="0">
                <a:solidFill>
                  <a:schemeClr val="tx1"/>
                </a:solidFill>
                <a:latin typeface="+mn-lt"/>
                <a:ea typeface="+mn-ea"/>
                <a:cs typeface="+mn-cs"/>
              </a:rPr>
              <a:t>”.</a:t>
            </a:r>
          </a:p>
          <a:p>
            <a:r>
              <a:rPr lang="ru-RU" sz="1300" kern="1200" dirty="0" smtClean="0">
                <a:solidFill>
                  <a:schemeClr val="tx1"/>
                </a:solidFill>
                <a:latin typeface="+mn-lt"/>
                <a:ea typeface="+mn-ea"/>
                <a:cs typeface="+mn-cs"/>
              </a:rPr>
              <a:t>Да, в информации о том, как именно реализована сборка мусора нет особой практической пользы (пока вы не подпишитесь на событие долгоживущего объекта и не забудете отписаться). Просто каждый раз при обсуждении сборки мусора обязательно упоминаются поколения, однако очень редко обсуждается тот факт, что без дополнительного лома и известной матери реализовать эффективную сборку мусора просто невозможно.</a:t>
            </a:r>
          </a:p>
          <a:p>
            <a:r>
              <a:rPr lang="ru-RU" sz="1300" kern="1200" dirty="0" smtClean="0">
                <a:solidFill>
                  <a:schemeClr val="tx1"/>
                </a:solidFill>
                <a:latin typeface="+mn-lt"/>
                <a:ea typeface="+mn-ea"/>
                <a:cs typeface="+mn-cs"/>
              </a:rPr>
              <a:t>Кстати, у данной реализации есть и небольшое практическое следствие: несмотря на то, что объекты старшего поколения создают новые объекты и сохраняют их в полях не так и часто (британские ученые установили, что не более 1% объектов второго поколения поступают таким образом), любая запись в поле объекта требует некоторых дополнительных затрат на тот самый </a:t>
            </a:r>
            <a:r>
              <a:rPr lang="ru-RU" sz="1300" kern="1200" dirty="0" err="1" smtClean="0">
                <a:solidFill>
                  <a:schemeClr val="tx1"/>
                </a:solidFill>
                <a:latin typeface="+mn-lt"/>
                <a:ea typeface="+mn-ea"/>
                <a:cs typeface="+mn-cs"/>
              </a:rPr>
              <a:t>хак</a:t>
            </a:r>
            <a:r>
              <a:rPr lang="ru-RU" sz="1300" kern="1200" dirty="0" smtClean="0">
                <a:solidFill>
                  <a:schemeClr val="tx1"/>
                </a:solidFill>
                <a:latin typeface="+mn-lt"/>
                <a:ea typeface="+mn-ea"/>
                <a:cs typeface="+mn-cs"/>
              </a:rPr>
              <a:t>, требуемый для обновления </a:t>
            </a:r>
            <a:r>
              <a:rPr lang="ru-RU" sz="1300" kern="1200" dirty="0" err="1" smtClean="0">
                <a:solidFill>
                  <a:schemeClr val="tx1"/>
                </a:solidFill>
                <a:latin typeface="+mn-lt"/>
                <a:ea typeface="+mn-ea"/>
                <a:cs typeface="+mn-cs"/>
              </a:rPr>
              <a:t>card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table</a:t>
            </a:r>
            <a:r>
              <a:rPr lang="ru-RU" sz="1300" kern="1200" dirty="0" smtClean="0">
                <a:solidFill>
                  <a:schemeClr val="tx1"/>
                </a:solidFill>
                <a:latin typeface="+mn-lt"/>
                <a:ea typeface="+mn-ea"/>
                <a:cs typeface="+mn-cs"/>
              </a:rPr>
              <a:t>. Это, например, делает запись поля в управляемом мире немного более дорогостоящей операцией, по сравнению с неуправляемым миром (например, с языком С++).</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a:p>
        </p:txBody>
      </p:sp>
    </p:spTree>
    <p:extLst>
      <p:ext uri="{BB962C8B-B14F-4D97-AF65-F5344CB8AC3E}">
        <p14:creationId xmlns:p14="http://schemas.microsoft.com/office/powerpoint/2010/main" val="5759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a:p>
        </p:txBody>
      </p:sp>
    </p:spTree>
    <p:extLst>
      <p:ext uri="{BB962C8B-B14F-4D97-AF65-F5344CB8AC3E}">
        <p14:creationId xmlns:p14="http://schemas.microsoft.com/office/powerpoint/2010/main" val="138541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300" b="0" i="0" kern="1200" dirty="0" smtClean="0">
                <a:solidFill>
                  <a:schemeClr val="tx1"/>
                </a:solidFill>
                <a:effectLst/>
                <a:latin typeface="+mn-lt"/>
                <a:ea typeface="+mn-ea"/>
                <a:cs typeface="+mn-cs"/>
              </a:rPr>
              <a:t>Некромантия</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659639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300" b="0" i="0" kern="1200" dirty="0" smtClean="0">
                <a:solidFill>
                  <a:schemeClr val="tx1"/>
                </a:solidFill>
                <a:effectLst/>
                <a:latin typeface="+mn-lt"/>
                <a:ea typeface="+mn-ea"/>
                <a:cs typeface="+mn-cs"/>
              </a:rPr>
              <a:t>Некромантия</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a:p>
        </p:txBody>
      </p:sp>
    </p:spTree>
    <p:extLst>
      <p:ext uri="{BB962C8B-B14F-4D97-AF65-F5344CB8AC3E}">
        <p14:creationId xmlns:p14="http://schemas.microsoft.com/office/powerpoint/2010/main" val="1460082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kern="1200" dirty="0" smtClean="0">
                <a:solidFill>
                  <a:schemeClr val="tx1"/>
                </a:solidFill>
                <a:effectLst/>
                <a:latin typeface="+mn-lt"/>
                <a:ea typeface="+mn-ea"/>
                <a:cs typeface="+mn-cs"/>
              </a:rPr>
              <a:t>http://</a:t>
            </a:r>
            <a:r>
              <a:rPr lang="en-US" sz="1300" kern="1200" dirty="0" err="1" smtClean="0">
                <a:solidFill>
                  <a:schemeClr val="tx1"/>
                </a:solidFill>
                <a:effectLst/>
                <a:latin typeface="+mn-lt"/>
                <a:ea typeface="+mn-ea"/>
                <a:cs typeface="+mn-cs"/>
              </a:rPr>
              <a:t>habrahabr.ru</a:t>
            </a:r>
            <a:r>
              <a:rPr lang="en-US" sz="1300" kern="1200" dirty="0" smtClean="0">
                <a:solidFill>
                  <a:schemeClr val="tx1"/>
                </a:solidFill>
                <a:effectLst/>
                <a:latin typeface="+mn-lt"/>
                <a:ea typeface="+mn-ea"/>
                <a:cs typeface="+mn-cs"/>
              </a:rPr>
              <a:t>/post/129283/</a:t>
            </a:r>
          </a:p>
          <a:p>
            <a:endParaRPr lang="en-US" sz="1300" kern="1200" dirty="0" smtClean="0">
              <a:solidFill>
                <a:schemeClr val="tx1"/>
              </a:solidFill>
              <a:effectLst/>
              <a:latin typeface="+mn-lt"/>
              <a:ea typeface="+mn-ea"/>
              <a:cs typeface="+mn-cs"/>
            </a:endParaRPr>
          </a:p>
          <a:p>
            <a:r>
              <a:rPr lang="en-US" sz="1300" kern="1200" dirty="0" smtClean="0">
                <a:solidFill>
                  <a:schemeClr val="tx1"/>
                </a:solidFill>
                <a:effectLst/>
                <a:latin typeface="+mn-lt"/>
                <a:ea typeface="+mn-ea"/>
                <a:cs typeface="+mn-cs"/>
              </a:rPr>
              <a:t>public</a:t>
            </a:r>
            <a:r>
              <a:rPr lang="en-US" dirty="0" smtClean="0"/>
              <a:t> </a:t>
            </a:r>
            <a:r>
              <a:rPr lang="en-US" sz="1300" kern="1200" dirty="0" smtClean="0">
                <a:solidFill>
                  <a:schemeClr val="tx1"/>
                </a:solidFill>
                <a:effectLst/>
                <a:latin typeface="+mn-lt"/>
                <a:ea typeface="+mn-ea"/>
                <a:cs typeface="+mn-cs"/>
              </a:rPr>
              <a:t>abstract</a:t>
            </a:r>
            <a:r>
              <a:rPr lang="en-US" dirty="0" smtClean="0"/>
              <a:t> </a:t>
            </a:r>
            <a:r>
              <a:rPr lang="en-US" sz="1300" kern="1200" dirty="0" smtClean="0">
                <a:solidFill>
                  <a:schemeClr val="tx1"/>
                </a:solidFill>
                <a:effectLst/>
                <a:latin typeface="+mn-lt"/>
                <a:ea typeface="+mn-ea"/>
                <a:cs typeface="+mn-cs"/>
              </a:rPr>
              <a:t>class</a:t>
            </a:r>
            <a:r>
              <a:rPr lang="en-US" dirty="0" smtClean="0"/>
              <a:t> </a:t>
            </a:r>
            <a:r>
              <a:rPr lang="en-US" dirty="0" err="1" smtClean="0"/>
              <a:t>CriticalFinalizerObject</a:t>
            </a:r>
            <a:endParaRPr lang="en-US" dirty="0" smtClean="0"/>
          </a:p>
          <a:p>
            <a:r>
              <a:rPr lang="en-US" dirty="0" err="1" smtClean="0"/>
              <a:t>SafeHandle</a:t>
            </a:r>
            <a:endParaRPr lang="en-US" dirty="0" smtClean="0"/>
          </a:p>
          <a:p>
            <a:r>
              <a:rPr lang="en-US" dirty="0" err="1" smtClean="0"/>
              <a:t>CriticalHandle</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32</a:t>
            </a:fld>
            <a:endParaRPr lang="en-US"/>
          </a:p>
        </p:txBody>
      </p:sp>
    </p:spTree>
    <p:extLst>
      <p:ext uri="{BB962C8B-B14F-4D97-AF65-F5344CB8AC3E}">
        <p14:creationId xmlns:p14="http://schemas.microsoft.com/office/powerpoint/2010/main" val="95206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Стек и куча не более чем области адресов виртуальной</a:t>
            </a:r>
            <a:r>
              <a:rPr lang="ru-RU" baseline="0" dirty="0" smtClean="0"/>
              <a:t> памяти</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a:p>
        </p:txBody>
      </p:sp>
    </p:spTree>
    <p:extLst>
      <p:ext uri="{BB962C8B-B14F-4D97-AF65-F5344CB8AC3E}">
        <p14:creationId xmlns:p14="http://schemas.microsoft.com/office/powerpoint/2010/main" val="35367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normAutofit fontScale="85000" lnSpcReduction="10000"/>
          </a:bodyPr>
          <a:lstStyle/>
          <a:p>
            <a:r>
              <a:rPr lang="en-US" sz="1300" kern="1200" dirty="0" err="1" smtClean="0">
                <a:solidFill>
                  <a:schemeClr val="tx1"/>
                </a:solidFill>
                <a:latin typeface="+mn-lt"/>
                <a:ea typeface="+mn-ea"/>
                <a:cs typeface="+mn-cs"/>
              </a:rPr>
              <a:t>В</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основе</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алгоритма</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используемого</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в</a:t>
            </a:r>
            <a:r>
              <a:rPr lang="en-US" sz="1300" kern="1200" dirty="0" smtClean="0">
                <a:solidFill>
                  <a:schemeClr val="tx1"/>
                </a:solidFill>
                <a:latin typeface="+mn-lt"/>
                <a:ea typeface="+mn-ea"/>
                <a:cs typeface="+mn-cs"/>
              </a:rPr>
              <a:t> .NET CLR, </a:t>
            </a:r>
            <a:r>
              <a:rPr lang="en-US" sz="1300" kern="1200" dirty="0" err="1" smtClean="0">
                <a:solidFill>
                  <a:schemeClr val="tx1"/>
                </a:solidFill>
                <a:latin typeface="+mn-lt"/>
                <a:ea typeface="+mn-ea"/>
                <a:cs typeface="+mn-cs"/>
              </a:rPr>
              <a:t>лежит</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алгоритм</a:t>
            </a:r>
            <a:r>
              <a:rPr lang="en-US" sz="1300" kern="1200" dirty="0" smtClean="0">
                <a:solidFill>
                  <a:schemeClr val="tx1"/>
                </a:solidFill>
                <a:latin typeface="+mn-lt"/>
                <a:ea typeface="+mn-ea"/>
                <a:cs typeface="+mn-cs"/>
              </a:rPr>
              <a:t> «mark, sweep and compacting» (</a:t>
            </a:r>
            <a:r>
              <a:rPr lang="en-US" sz="1300" kern="1200" dirty="0" err="1" smtClean="0">
                <a:solidFill>
                  <a:schemeClr val="tx1"/>
                </a:solidFill>
                <a:latin typeface="+mn-lt"/>
                <a:ea typeface="+mn-ea"/>
                <a:cs typeface="+mn-cs"/>
              </a:rPr>
              <a:t>пометить</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подмести</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и</a:t>
            </a:r>
            <a:r>
              <a:rPr lang="en-US" sz="1300" kern="1200" dirty="0" smtClean="0">
                <a:solidFill>
                  <a:schemeClr val="tx1"/>
                </a:solidFill>
                <a:latin typeface="+mn-lt"/>
                <a:ea typeface="+mn-ea"/>
                <a:cs typeface="+mn-cs"/>
              </a:rPr>
              <a:t> </a:t>
            </a:r>
            <a:r>
              <a:rPr lang="en-US" sz="1300" kern="1200" dirty="0" err="1" smtClean="0">
                <a:solidFill>
                  <a:schemeClr val="tx1"/>
                </a:solidFill>
                <a:latin typeface="+mn-lt"/>
                <a:ea typeface="+mn-ea"/>
                <a:cs typeface="+mn-cs"/>
              </a:rPr>
              <a:t>уплотнить</a:t>
            </a:r>
            <a:r>
              <a:rPr lang="en-US" sz="1300" kern="1200" dirty="0" smtClean="0">
                <a:solidFill>
                  <a:schemeClr val="tx1"/>
                </a:solidFill>
                <a:latin typeface="+mn-lt"/>
                <a:ea typeface="+mn-ea"/>
                <a:cs typeface="+mn-cs"/>
              </a:rPr>
              <a:t>).</a:t>
            </a:r>
          </a:p>
          <a:p>
            <a:r>
              <a:rPr lang="ru-RU" sz="1300" kern="1200" dirty="0" smtClean="0">
                <a:solidFill>
                  <a:schemeClr val="tx1"/>
                </a:solidFill>
                <a:latin typeface="+mn-lt"/>
                <a:ea typeface="+mn-ea"/>
                <a:cs typeface="+mn-cs"/>
              </a:rPr>
              <a:t>Выделение памяти под управляемые объекты производится в управляемых кучах (</a:t>
            </a:r>
            <a:r>
              <a:rPr lang="ru-RU" sz="1300" kern="1200" dirty="0" err="1" smtClean="0">
                <a:solidFill>
                  <a:schemeClr val="tx1"/>
                </a:solidFill>
                <a:latin typeface="+mn-lt"/>
                <a:ea typeface="+mn-ea"/>
                <a:cs typeface="+mn-cs"/>
              </a:rPr>
              <a:t>managed</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heap</a:t>
            </a:r>
            <a:r>
              <a:rPr lang="ru-RU" sz="1300" kern="1200" dirty="0" smtClean="0">
                <a:solidFill>
                  <a:schemeClr val="tx1"/>
                </a:solidFill>
                <a:latin typeface="+mn-lt"/>
                <a:ea typeface="+mn-ea"/>
                <a:cs typeface="+mn-cs"/>
              </a:rPr>
              <a:t>).</a:t>
            </a:r>
          </a:p>
          <a:p>
            <a:r>
              <a:rPr lang="ru-RU" sz="1300" kern="1200" dirty="0" smtClean="0">
                <a:solidFill>
                  <a:schemeClr val="tx1"/>
                </a:solidFill>
                <a:latin typeface="+mn-lt"/>
                <a:ea typeface="+mn-ea"/>
                <a:cs typeface="+mn-cs"/>
              </a:rPr>
              <a:t>Для каждого процесса создается две кучи. Куча для маленьких объектов (</a:t>
            </a:r>
            <a:r>
              <a:rPr lang="ru-RU" sz="1300" kern="1200" dirty="0" err="1" smtClean="0">
                <a:solidFill>
                  <a:schemeClr val="tx1"/>
                </a:solidFill>
                <a:latin typeface="+mn-lt"/>
                <a:ea typeface="+mn-ea"/>
                <a:cs typeface="+mn-cs"/>
              </a:rPr>
              <a:t>Small</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Objects</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Heap</a:t>
            </a:r>
            <a:r>
              <a:rPr lang="ru-RU" sz="1300" kern="1200" dirty="0" smtClean="0">
                <a:solidFill>
                  <a:schemeClr val="tx1"/>
                </a:solidFill>
                <a:latin typeface="+mn-lt"/>
                <a:ea typeface="+mn-ea"/>
                <a:cs typeface="+mn-cs"/>
              </a:rPr>
              <a:t>) и куча для больших объектов (</a:t>
            </a:r>
            <a:r>
              <a:rPr lang="ru-RU" sz="1300" kern="1200" dirty="0" err="1" smtClean="0">
                <a:solidFill>
                  <a:schemeClr val="tx1"/>
                </a:solidFill>
                <a:latin typeface="+mn-lt"/>
                <a:ea typeface="+mn-ea"/>
                <a:cs typeface="+mn-cs"/>
              </a:rPr>
              <a:t>Large</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Objects</a:t>
            </a:r>
            <a:r>
              <a:rPr lang="ru-RU" sz="1300" kern="1200" dirty="0" smtClean="0">
                <a:solidFill>
                  <a:schemeClr val="tx1"/>
                </a:solidFill>
                <a:latin typeface="+mn-lt"/>
                <a:ea typeface="+mn-ea"/>
                <a:cs typeface="+mn-cs"/>
              </a:rPr>
              <a:t> </a:t>
            </a:r>
            <a:r>
              <a:rPr lang="ru-RU" sz="1300" kern="1200" dirty="0" err="1" smtClean="0">
                <a:solidFill>
                  <a:schemeClr val="tx1"/>
                </a:solidFill>
                <a:latin typeface="+mn-lt"/>
                <a:ea typeface="+mn-ea"/>
                <a:cs typeface="+mn-cs"/>
              </a:rPr>
              <a:t>Heap</a:t>
            </a:r>
            <a:r>
              <a:rPr lang="ru-RU" sz="1300" kern="1200" dirty="0" smtClean="0">
                <a:solidFill>
                  <a:schemeClr val="tx1"/>
                </a:solidFill>
                <a:latin typeface="+mn-lt"/>
                <a:ea typeface="+mn-ea"/>
                <a:cs typeface="+mn-cs"/>
              </a:rPr>
              <a:t>, LOH). В первой куче размещаются небольшие объекты, во второй – большие, то есть те, что имеют размер, превышающий 85 000 байт. Так как среднестатистическое объектно-ориентированное приложение в основном манипулирует маленькими объектами, то куча, предназначенная для маленьких объектов, обычно называется «обычной» или «основной». Когда речь заходит о куче, предназначенной для размещения больших объектов, то обычно для ее идентификации применяют аббревиатуру – LOH.</a:t>
            </a:r>
          </a:p>
          <a:p>
            <a:r>
              <a:rPr lang="ru-RU" sz="1300" kern="1200" dirty="0" smtClean="0">
                <a:solidFill>
                  <a:schemeClr val="tx1"/>
                </a:solidFill>
                <a:latin typeface="+mn-lt"/>
                <a:ea typeface="+mn-ea"/>
                <a:cs typeface="+mn-cs"/>
              </a:rPr>
              <a:t>Управление обычной кучей и LOH производится совершенно различным образом. В отличие от обычной кучи, в LOH не производится уплотнение объектов. Вместо этого в ней используется подход сходный с тем, что используется в кучах </a:t>
            </a:r>
            <a:r>
              <a:rPr lang="ru-RU" sz="1300" kern="1200" dirty="0" err="1" smtClean="0">
                <a:solidFill>
                  <a:schemeClr val="tx1"/>
                </a:solidFill>
                <a:latin typeface="+mn-lt"/>
                <a:ea typeface="+mn-ea"/>
                <a:cs typeface="+mn-cs"/>
              </a:rPr>
              <a:t>C</a:t>
            </a:r>
            <a:r>
              <a:rPr lang="ru-RU" sz="1300" kern="1200" dirty="0" smtClean="0">
                <a:solidFill>
                  <a:schemeClr val="tx1"/>
                </a:solidFill>
                <a:latin typeface="+mn-lt"/>
                <a:ea typeface="+mn-ea"/>
                <a:cs typeface="+mn-cs"/>
              </a:rPr>
              <a:t>/</a:t>
            </a:r>
            <a:r>
              <a:rPr lang="ru-RU" sz="1300" kern="1200" dirty="0" err="1" smtClean="0">
                <a:solidFill>
                  <a:schemeClr val="tx1"/>
                </a:solidFill>
                <a:latin typeface="+mn-lt"/>
                <a:ea typeface="+mn-ea"/>
                <a:cs typeface="+mn-cs"/>
              </a:rPr>
              <a:t>C</a:t>
            </a:r>
            <a:r>
              <a:rPr lang="ru-RU" sz="1300" kern="1200" dirty="0" smtClean="0">
                <a:solidFill>
                  <a:schemeClr val="tx1"/>
                </a:solidFill>
                <a:latin typeface="+mn-lt"/>
                <a:ea typeface="+mn-ea"/>
                <a:cs typeface="+mn-cs"/>
              </a:rPr>
              <a:t>++ или ОС.</a:t>
            </a:r>
            <a:endParaRPr lang="en-US" sz="1300" kern="1200" dirty="0" smtClean="0">
              <a:solidFill>
                <a:schemeClr val="tx1"/>
              </a:solidFill>
              <a:latin typeface="+mn-lt"/>
              <a:ea typeface="+mn-ea"/>
              <a:cs typeface="+mn-cs"/>
            </a:endParaRPr>
          </a:p>
          <a:p>
            <a:r>
              <a:rPr lang="ru-RU" sz="1300" kern="1200" dirty="0" smtClean="0">
                <a:solidFill>
                  <a:schemeClr val="tx1"/>
                </a:solidFill>
                <a:latin typeface="+mn-lt"/>
                <a:ea typeface="+mn-ea"/>
                <a:cs typeface="+mn-cs"/>
              </a:rPr>
              <a:t>Упрощенно процесс выделения памяти под объекты в обычной куче GC можно описать так. Имеется указатель </a:t>
            </a:r>
            <a:r>
              <a:rPr lang="ru-RU" sz="1300" kern="1200" dirty="0" err="1" smtClean="0">
                <a:solidFill>
                  <a:schemeClr val="tx1"/>
                </a:solidFill>
                <a:latin typeface="+mn-lt"/>
                <a:ea typeface="+mn-ea"/>
                <a:cs typeface="+mn-cs"/>
              </a:rPr>
              <a:t>alloc_ptr</a:t>
            </a:r>
            <a:r>
              <a:rPr lang="ru-RU" sz="1300" kern="1200" dirty="0" smtClean="0">
                <a:solidFill>
                  <a:schemeClr val="tx1"/>
                </a:solidFill>
                <a:latin typeface="+mn-lt"/>
                <a:ea typeface="+mn-ea"/>
                <a:cs typeface="+mn-cs"/>
              </a:rPr>
              <a:t>, отделяющий используемую часть кучи от части содержащей свободное пространство. Конец свободного пространства описан неким другим указателем, </a:t>
            </a:r>
            <a:r>
              <a:rPr lang="ru-RU" sz="1300" kern="1200" dirty="0" err="1" smtClean="0">
                <a:solidFill>
                  <a:schemeClr val="tx1"/>
                </a:solidFill>
                <a:latin typeface="+mn-lt"/>
                <a:ea typeface="+mn-ea"/>
                <a:cs typeface="+mn-cs"/>
              </a:rPr>
              <a:t>alloc_limit</a:t>
            </a:r>
            <a:r>
              <a:rPr lang="ru-RU" sz="1300" kern="1200" dirty="0" smtClean="0">
                <a:solidFill>
                  <a:schemeClr val="tx1"/>
                </a:solidFill>
                <a:latin typeface="+mn-lt"/>
                <a:ea typeface="+mn-ea"/>
                <a:cs typeface="+mn-cs"/>
              </a:rPr>
              <a:t>. При выделении памяти под новый объект к </a:t>
            </a:r>
            <a:r>
              <a:rPr lang="ru-RU" sz="1300" kern="1200" dirty="0" err="1" smtClean="0">
                <a:solidFill>
                  <a:schemeClr val="tx1"/>
                </a:solidFill>
                <a:latin typeface="+mn-lt"/>
                <a:ea typeface="+mn-ea"/>
                <a:cs typeface="+mn-cs"/>
              </a:rPr>
              <a:t>alloc_ptr</a:t>
            </a:r>
            <a:r>
              <a:rPr lang="ru-RU" sz="1300" kern="1200" dirty="0" smtClean="0">
                <a:solidFill>
                  <a:schemeClr val="tx1"/>
                </a:solidFill>
                <a:latin typeface="+mn-lt"/>
                <a:ea typeface="+mn-ea"/>
                <a:cs typeface="+mn-cs"/>
              </a:rPr>
              <a:t> прибавляется размер объекта, память под который нужно занять. Полученная величина сравнивается с </a:t>
            </a:r>
            <a:r>
              <a:rPr lang="ru-RU" sz="1300" kern="1200" dirty="0" err="1" smtClean="0">
                <a:solidFill>
                  <a:schemeClr val="tx1"/>
                </a:solidFill>
                <a:latin typeface="+mn-lt"/>
                <a:ea typeface="+mn-ea"/>
                <a:cs typeface="+mn-cs"/>
              </a:rPr>
              <a:t>alloc_limit</a:t>
            </a:r>
            <a:r>
              <a:rPr lang="ru-RU" sz="1300" kern="1200" dirty="0" smtClean="0">
                <a:solidFill>
                  <a:schemeClr val="tx1"/>
                </a:solidFill>
                <a:latin typeface="+mn-lt"/>
                <a:ea typeface="+mn-ea"/>
                <a:cs typeface="+mn-cs"/>
              </a:rPr>
              <a:t>. Если она меньше или равна </a:t>
            </a:r>
            <a:r>
              <a:rPr lang="ru-RU" sz="1300" kern="1200" dirty="0" err="1" smtClean="0">
                <a:solidFill>
                  <a:schemeClr val="tx1"/>
                </a:solidFill>
                <a:latin typeface="+mn-lt"/>
                <a:ea typeface="+mn-ea"/>
                <a:cs typeface="+mn-cs"/>
              </a:rPr>
              <a:t>alloc_limit</a:t>
            </a:r>
            <a:r>
              <a:rPr lang="ru-RU" sz="1300" kern="1200" dirty="0" smtClean="0">
                <a:solidFill>
                  <a:schemeClr val="tx1"/>
                </a:solidFill>
                <a:latin typeface="+mn-lt"/>
                <a:ea typeface="+mn-ea"/>
                <a:cs typeface="+mn-cs"/>
              </a:rPr>
              <a:t>, производится инициализация нового объекта (размечаются внутренние структуры, вслед за чем вызывается конструктор объекта), значение </a:t>
            </a:r>
            <a:r>
              <a:rPr lang="ru-RU" sz="1300" kern="1200" dirty="0" err="1" smtClean="0">
                <a:solidFill>
                  <a:schemeClr val="tx1"/>
                </a:solidFill>
                <a:latin typeface="+mn-lt"/>
                <a:ea typeface="+mn-ea"/>
                <a:cs typeface="+mn-cs"/>
              </a:rPr>
              <a:t>alloc_ptr</a:t>
            </a:r>
            <a:r>
              <a:rPr lang="ru-RU" sz="1300" kern="1200" dirty="0" smtClean="0">
                <a:solidFill>
                  <a:schemeClr val="tx1"/>
                </a:solidFill>
                <a:latin typeface="+mn-lt"/>
                <a:ea typeface="+mn-ea"/>
                <a:cs typeface="+mn-cs"/>
              </a:rPr>
              <a:t> возвращается коду, запросившему создание объекта, а рассчитанное значение помещается в </a:t>
            </a:r>
            <a:r>
              <a:rPr lang="ru-RU" sz="1300" kern="1200" dirty="0" err="1" smtClean="0">
                <a:solidFill>
                  <a:schemeClr val="tx1"/>
                </a:solidFill>
                <a:latin typeface="+mn-lt"/>
                <a:ea typeface="+mn-ea"/>
                <a:cs typeface="+mn-cs"/>
              </a:rPr>
              <a:t>alloc_ptr</a:t>
            </a:r>
            <a:r>
              <a:rPr lang="ru-RU" sz="1300" kern="1200" dirty="0" smtClean="0">
                <a:solidFill>
                  <a:schemeClr val="tx1"/>
                </a:solidFill>
                <a:latin typeface="+mn-lt"/>
                <a:ea typeface="+mn-ea"/>
                <a:cs typeface="+mn-cs"/>
              </a:rPr>
              <a:t> (тем самым уменьшая объем свободной памяти).</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a:t>
            </a:fld>
            <a:endParaRPr lang="en-US"/>
          </a:p>
        </p:txBody>
      </p:sp>
    </p:spTree>
    <p:extLst>
      <p:ext uri="{BB962C8B-B14F-4D97-AF65-F5344CB8AC3E}">
        <p14:creationId xmlns:p14="http://schemas.microsoft.com/office/powerpoint/2010/main" val="80240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400" b="0" i="0" kern="1200" dirty="0" smtClean="0">
                <a:solidFill>
                  <a:schemeClr val="tx1"/>
                </a:solidFill>
                <a:effectLst/>
                <a:latin typeface="+mn-lt"/>
                <a:ea typeface="+mn-ea"/>
                <a:cs typeface="+mn-cs"/>
              </a:rPr>
              <a:t>Первое, что делает GC во время сборки мусора – это принимает решение о том, что все выделенные блоки памяти в вашей программе - это как раз и есть мусор, и они вам больше не</a:t>
            </a:r>
            <a:r>
              <a:rPr lang="en-US" sz="1400" b="0" i="0" kern="1200" dirty="0" smtClean="0">
                <a:solidFill>
                  <a:schemeClr val="tx1"/>
                </a:solidFill>
                <a:effectLst/>
                <a:latin typeface="+mn-lt"/>
                <a:ea typeface="+mn-ea"/>
                <a:cs typeface="+mn-cs"/>
              </a:rPr>
              <a:t>.</a:t>
            </a:r>
            <a:r>
              <a:rPr lang="en-US" sz="1400" b="0" i="0" kern="1200" baseline="0" dirty="0" smtClean="0">
                <a:solidFill>
                  <a:schemeClr val="tx1"/>
                </a:solidFill>
                <a:effectLst/>
                <a:latin typeface="+mn-lt"/>
                <a:ea typeface="+mn-ea"/>
                <a:cs typeface="+mn-cs"/>
              </a:rPr>
              <a:t> </a:t>
            </a:r>
            <a:r>
              <a:rPr lang="ru-RU" sz="1400" b="0" i="0" kern="1200" dirty="0" smtClean="0">
                <a:solidFill>
                  <a:schemeClr val="tx1"/>
                </a:solidFill>
                <a:effectLst/>
                <a:latin typeface="+mn-lt"/>
                <a:ea typeface="+mn-ea"/>
                <a:cs typeface="+mn-cs"/>
              </a:rPr>
              <a:t>К счастью, на этом GC не прекращает свою работу. Далее начинается утомительный поиск «живых» указателей на объекты по всем закоулкам приложения. </a:t>
            </a:r>
            <a:r>
              <a:rPr lang="ru-RU" sz="1400" b="0" i="0" kern="1200" dirty="0" err="1" smtClean="0">
                <a:solidFill>
                  <a:schemeClr val="tx1"/>
                </a:solidFill>
                <a:effectLst/>
                <a:latin typeface="+mn-lt"/>
                <a:ea typeface="+mn-ea"/>
                <a:cs typeface="+mn-cs"/>
              </a:rPr>
              <a:t>Microsoft</a:t>
            </a:r>
            <a:r>
              <a:rPr lang="ru-RU" sz="1400" b="0" i="0" kern="1200" dirty="0" smtClean="0">
                <a:solidFill>
                  <a:schemeClr val="tx1"/>
                </a:solidFill>
                <a:effectLst/>
                <a:latin typeface="+mn-lt"/>
                <a:ea typeface="+mn-ea"/>
                <a:cs typeface="+mn-cs"/>
              </a:rPr>
              <a:t> называет эти указатели «</a:t>
            </a:r>
            <a:r>
              <a:rPr lang="ru-RU" sz="1400" b="0" i="0" kern="1200" dirty="0" err="1" smtClean="0">
                <a:solidFill>
                  <a:schemeClr val="tx1"/>
                </a:solidFill>
                <a:effectLst/>
                <a:latin typeface="+mn-lt"/>
                <a:ea typeface="+mn-ea"/>
                <a:cs typeface="+mn-cs"/>
              </a:rPr>
              <a:t>roots</a:t>
            </a:r>
            <a:r>
              <a:rPr lang="ru-RU" sz="1400" b="0" i="0" kern="1200" dirty="0" smtClean="0">
                <a:solidFill>
                  <a:schemeClr val="tx1"/>
                </a:solidFill>
                <a:effectLst/>
                <a:latin typeface="+mn-lt"/>
                <a:ea typeface="+mn-ea"/>
                <a:cs typeface="+mn-cs"/>
              </a:rPr>
              <a:t>». В процессе поиска GC сканирует глобальную память программы (на рисунках обозначено как </a:t>
            </a:r>
            <a:r>
              <a:rPr lang="ru-RU" sz="1400" b="0" i="0" kern="1200" dirty="0" err="1" smtClean="0">
                <a:solidFill>
                  <a:schemeClr val="tx1"/>
                </a:solidFill>
                <a:effectLst/>
                <a:latin typeface="+mn-lt"/>
                <a:ea typeface="+mn-ea"/>
                <a:cs typeface="+mn-cs"/>
              </a:rPr>
              <a:t>Global</a:t>
            </a:r>
            <a:r>
              <a:rPr lang="ru-RU" sz="1400" b="0" i="0" kern="1200" dirty="0" smtClean="0">
                <a:solidFill>
                  <a:schemeClr val="tx1"/>
                </a:solidFill>
                <a:effectLst/>
                <a:latin typeface="+mn-lt"/>
                <a:ea typeface="+mn-ea"/>
                <a:cs typeface="+mn-cs"/>
              </a:rPr>
              <a:t>), стек (</a:t>
            </a:r>
            <a:r>
              <a:rPr lang="ru-RU" sz="1400" b="0" i="0" kern="1200" dirty="0" err="1" smtClean="0">
                <a:solidFill>
                  <a:schemeClr val="tx1"/>
                </a:solidFill>
                <a:effectLst/>
                <a:latin typeface="+mn-lt"/>
                <a:ea typeface="+mn-ea"/>
                <a:cs typeface="+mn-cs"/>
              </a:rPr>
              <a:t>Stack</a:t>
            </a:r>
            <a:r>
              <a:rPr lang="ru-RU" sz="1400" b="0" i="0" kern="1200" dirty="0" smtClean="0">
                <a:solidFill>
                  <a:schemeClr val="tx1"/>
                </a:solidFill>
                <a:effectLst/>
                <a:latin typeface="+mn-lt"/>
                <a:ea typeface="+mn-ea"/>
                <a:cs typeface="+mn-cs"/>
              </a:rPr>
              <a:t> – локальные переменные) и даже регистры процессора (CPU). Как мы знаем, каждый поток в программе имеет свой собственный стек, и CLR приходится сканировать их все. Кроме того, интересен тот факт, что CLR умеет работать даже с потоками, которые создавались в неуправляемом коде с использованием функций </a:t>
            </a:r>
            <a:r>
              <a:rPr lang="ru-RU" sz="1400" b="0" i="0" kern="1200" dirty="0" err="1" smtClean="0">
                <a:solidFill>
                  <a:schemeClr val="tx1"/>
                </a:solidFill>
                <a:effectLst/>
                <a:latin typeface="+mn-lt"/>
                <a:ea typeface="+mn-ea"/>
                <a:cs typeface="+mn-cs"/>
              </a:rPr>
              <a:t>WinAPI</a:t>
            </a:r>
            <a:r>
              <a:rPr lang="ru-RU" sz="14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12</a:t>
            </a:fld>
            <a:endParaRPr lang="en-US"/>
          </a:p>
        </p:txBody>
      </p:sp>
    </p:spTree>
    <p:extLst>
      <p:ext uri="{BB962C8B-B14F-4D97-AF65-F5344CB8AC3E}">
        <p14:creationId xmlns:p14="http://schemas.microsoft.com/office/powerpoint/2010/main" val="21407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857250" y="685800"/>
            <a:ext cx="5143500" cy="3429000"/>
          </a:xfrm>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дело в том, что мертвые объекты ничего не стоят. Случай, когда при сборке мусора все объекты являются мертвыми, является идеальным случаем!</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extLst>
      <p:ext uri="{BB962C8B-B14F-4D97-AF65-F5344CB8AC3E}">
        <p14:creationId xmlns:p14="http://schemas.microsoft.com/office/powerpoint/2010/main" val="47101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a:t>
            </a:r>
            <a:r>
              <a:rPr lang="ru-RU" baseline="0" dirty="0" smtClean="0"/>
              <a:t> с таймером</a:t>
            </a:r>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18</a:t>
            </a:fld>
            <a:endParaRPr lang="en-US"/>
          </a:p>
        </p:txBody>
      </p:sp>
    </p:spTree>
    <p:extLst>
      <p:ext uri="{BB962C8B-B14F-4D97-AF65-F5344CB8AC3E}">
        <p14:creationId xmlns:p14="http://schemas.microsoft.com/office/powerpoint/2010/main" val="403782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300" kern="1200" dirty="0" smtClean="0">
                <a:solidFill>
                  <a:schemeClr val="tx1"/>
                </a:solidFill>
                <a:latin typeface="+mn-lt"/>
                <a:ea typeface="+mn-ea"/>
                <a:cs typeface="+mn-cs"/>
              </a:rPr>
              <a:t>Когда свободная память исчерпывается, запускается процесс сборки мусора. Он состоит из двух шагов. На первом шаге вычисляется граф живых объектов. На втором живые объекты сдвигаются таким образом, чтобы они лежали последовательно друг за другом. Другими словами, производится </a:t>
            </a:r>
            <a:r>
              <a:rPr lang="ru-RU" sz="1300" b="1" kern="1200" dirty="0" smtClean="0">
                <a:solidFill>
                  <a:schemeClr val="tx1"/>
                </a:solidFill>
                <a:latin typeface="+mn-lt"/>
                <a:ea typeface="+mn-ea"/>
                <a:cs typeface="+mn-cs"/>
              </a:rPr>
              <a:t>уплотнение</a:t>
            </a:r>
            <a:r>
              <a:rPr lang="ru-RU" sz="1300" b="0" kern="1200" dirty="0" smtClean="0">
                <a:solidFill>
                  <a:schemeClr val="tx1"/>
                </a:solidFill>
                <a:latin typeface="+mn-lt"/>
                <a:ea typeface="+mn-ea"/>
                <a:cs typeface="+mn-cs"/>
              </a:rPr>
              <a:t> кучи. Это позволяет избежать фрагментации кучи. В результате этой операции ссылки на перемещенные объекты становятся некорректными. Чтобы избавиться от этой неприятности, производится процедура коррекции ссылок, и все ссылки начинают указывать на участки кучи, в которые перемещены объекты.</a:t>
            </a:r>
          </a:p>
          <a:p>
            <a:r>
              <a:rPr lang="ru-RU" sz="1300" b="0" kern="1200" dirty="0" smtClean="0">
                <a:solidFill>
                  <a:schemeClr val="tx1"/>
                </a:solidFill>
                <a:latin typeface="+mn-lt"/>
                <a:ea typeface="+mn-ea"/>
                <a:cs typeface="+mn-cs"/>
              </a:rPr>
              <a:t>В LOH уплотнение не производится. Вместо этого LOH управляется алгоритмами, сходными с теми, что используются в С/</a:t>
            </a:r>
            <a:r>
              <a:rPr lang="ru-RU" sz="1300" b="0" kern="1200" dirty="0" err="1" smtClean="0">
                <a:solidFill>
                  <a:schemeClr val="tx1"/>
                </a:solidFill>
                <a:latin typeface="+mn-lt"/>
                <a:ea typeface="+mn-ea"/>
                <a:cs typeface="+mn-cs"/>
              </a:rPr>
              <a:t>C</a:t>
            </a:r>
            <a:r>
              <a:rPr lang="ru-RU" sz="1300" b="0" kern="1200" dirty="0" smtClean="0">
                <a:solidFill>
                  <a:schemeClr val="tx1"/>
                </a:solidFill>
                <a:latin typeface="+mn-lt"/>
                <a:ea typeface="+mn-ea"/>
                <a:cs typeface="+mn-cs"/>
              </a:rPr>
              <a:t>++-куче и куче ОС, то есть на основе связанных списков свободных блоков. </a:t>
            </a:r>
            <a:r>
              <a:rPr lang="ru-RU" sz="1300" b="0" kern="1200" smtClean="0">
                <a:solidFill>
                  <a:schemeClr val="tx1"/>
                </a:solidFill>
                <a:latin typeface="+mn-lt"/>
                <a:ea typeface="+mn-ea"/>
                <a:cs typeface="+mn-cs"/>
              </a:rPr>
              <a:t>Свободные блоки объединяются и затем используются для повторного выделения.</a:t>
            </a:r>
            <a:endParaRPr lang="en-US"/>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21407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fontScale="92500"/>
          </a:bodyPr>
          <a:lstStyle/>
          <a:p>
            <a:r>
              <a:rPr lang="ru-RU" sz="1200" kern="1200" baseline="0" dirty="0" smtClean="0">
                <a:solidFill>
                  <a:schemeClr val="tx1"/>
                </a:solidFill>
                <a:latin typeface="+mn-lt"/>
                <a:ea typeface="+mn-ea"/>
                <a:cs typeface="+mn-cs"/>
              </a:rPr>
              <a:t>чем младше объект, тем короче его время жизни;</a:t>
            </a:r>
            <a:endParaRPr lang="en-US"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чем старше объект, тем длиннее его время жизни;</a:t>
            </a:r>
          </a:p>
          <a:p>
            <a:r>
              <a:rPr lang="ru-RU" sz="1200" kern="1200" baseline="0" dirty="0" smtClean="0">
                <a:solidFill>
                  <a:schemeClr val="tx1"/>
                </a:solidFill>
                <a:latin typeface="+mn-lt"/>
                <a:ea typeface="+mn-ea"/>
                <a:cs typeface="+mn-cs"/>
              </a:rPr>
              <a:t>сбор мусора в части кучи выполняется быстрее, чем во всей куче.</a:t>
            </a:r>
          </a:p>
          <a:p>
            <a:endParaRPr lang="ru-RU"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Справедливость этих предположений для большого набора существующих приложений доказана многочисленными исследованиями, поэтому они повлияли на реализацию сборщика мусора. В этом разделе описывается принцип работы поколений.</a:t>
            </a:r>
          </a:p>
          <a:p>
            <a:endParaRPr lang="en-US"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Для поколения 0 пороговое значение равно примерно 256 Кб, для поколения 1 — около 2 М, для поколения 2 равно около 10 Мб.</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ru-RU" sz="1200" b="0" i="0" kern="1200" dirty="0" smtClean="0">
                <a:solidFill>
                  <a:schemeClr val="tx1"/>
                </a:solidFill>
                <a:effectLst/>
                <a:latin typeface="+mn-lt"/>
                <a:ea typeface="+mn-ea"/>
                <a:cs typeface="+mn-cs"/>
              </a:rPr>
              <a:t>Вообще, алгоритмы работы GC построены во многом исходя из правил, полученных статистическим и опытным путём. В частности, одно из таких правил утверждает, что только что созданные «молодые» объекты имеют наиболее короткое время жизни, а живущие уже давно будут жить ещё долго. Именно в соответствии с этим правилом в CLR существуют понятие поколений (</a:t>
            </a:r>
            <a:r>
              <a:rPr lang="ru-RU" sz="1200" b="0" i="0" kern="1200" dirty="0" err="1" smtClean="0">
                <a:solidFill>
                  <a:schemeClr val="tx1"/>
                </a:solidFill>
                <a:effectLst/>
                <a:latin typeface="+mn-lt"/>
                <a:ea typeface="+mn-ea"/>
                <a:cs typeface="+mn-cs"/>
              </a:rPr>
              <a:t>generations</a:t>
            </a:r>
            <a:r>
              <a:rPr lang="ru-RU" sz="1200" b="0" i="0" kern="1200" dirty="0" smtClean="0">
                <a:solidFill>
                  <a:schemeClr val="tx1"/>
                </a:solidFill>
                <a:effectLst/>
                <a:latin typeface="+mn-lt"/>
                <a:ea typeface="+mn-ea"/>
                <a:cs typeface="+mn-cs"/>
              </a:rPr>
              <a:t>). Объекты, выжившие после первой сборки мусора и дефрагментации, объявляются первым поколением. В следующий раз, те объекты из первого поколения, которые опять смогли выжить, перемещаются во второе поколение и уже больше не трогаются, выжившие объекты из нулевого поколения перемещаются в первое. Другими словами, </a:t>
            </a:r>
            <a:r>
              <a:rPr lang="ru-RU" sz="1200" b="1" i="0" kern="1200" dirty="0" smtClean="0">
                <a:solidFill>
                  <a:schemeClr val="tx1"/>
                </a:solidFill>
                <a:effectLst/>
                <a:latin typeface="+mn-lt"/>
                <a:ea typeface="+mn-ea"/>
                <a:cs typeface="+mn-cs"/>
              </a:rPr>
              <a:t>объекты, пережившие две сборки мусора, остаются в хипе навсегда и GC не занимается их дефрагментацией</a:t>
            </a:r>
            <a:r>
              <a:rPr lang="ru-RU" sz="1200" b="0" i="0" kern="1200" dirty="0" smtClean="0">
                <a:solidFill>
                  <a:schemeClr val="tx1"/>
                </a:solidFill>
                <a:effectLst/>
                <a:latin typeface="+mn-lt"/>
                <a:ea typeface="+mn-ea"/>
                <a:cs typeface="+mn-cs"/>
              </a:rPr>
              <a:t>.</a:t>
            </a:r>
            <a:endParaRPr lang="ru-RU" sz="1200" kern="1200" baseline="0" dirty="0" smtClean="0">
              <a:solidFill>
                <a:schemeClr val="tx1"/>
              </a:solidFill>
              <a:latin typeface="+mn-lt"/>
              <a:ea typeface="+mn-ea"/>
              <a:cs typeface="+mn-cs"/>
            </a:endParaRPr>
          </a:p>
          <a:p>
            <a:endParaRPr lang="ru-RU"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a:p>
        </p:txBody>
      </p:sp>
    </p:spTree>
    <p:extLst>
      <p:ext uri="{BB962C8B-B14F-4D97-AF65-F5344CB8AC3E}">
        <p14:creationId xmlns:p14="http://schemas.microsoft.com/office/powerpoint/2010/main" val="150519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fontScale="92500" lnSpcReduction="10000"/>
          </a:bodyPr>
          <a:lstStyle/>
          <a:p>
            <a:r>
              <a:rPr lang="ru-RU" sz="1300" b="0" i="0" kern="1200" dirty="0" smtClean="0">
                <a:solidFill>
                  <a:schemeClr val="tx1"/>
                </a:solidFill>
                <a:effectLst/>
                <a:latin typeface="+mn-lt"/>
                <a:ea typeface="+mn-ea"/>
                <a:cs typeface="+mn-cs"/>
              </a:rPr>
              <a:t>Существует эвристическое правило</a:t>
            </a:r>
            <a:endParaRPr lang="ru-RU"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чем младше объект, тем короче его время жизни;</a:t>
            </a:r>
            <a:endParaRPr lang="en-US"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чем старше объект, тем длиннее его время жизни;</a:t>
            </a:r>
          </a:p>
          <a:p>
            <a:r>
              <a:rPr lang="ru-RU" sz="1200" kern="1200" baseline="0" dirty="0" smtClean="0">
                <a:solidFill>
                  <a:schemeClr val="tx1"/>
                </a:solidFill>
                <a:latin typeface="+mn-lt"/>
                <a:ea typeface="+mn-ea"/>
                <a:cs typeface="+mn-cs"/>
              </a:rPr>
              <a:t>сбор мусора в части кучи выполняется быстрее, чем во всей куче.</a:t>
            </a:r>
          </a:p>
          <a:p>
            <a:endParaRPr lang="ru-RU"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Справедливость этих предположений для большого набора существующих приложений доказана многочисленными исследованиями, поэтому они повлияли на реализацию сборщика мусора. В этом разделе описывается принцип работы поколений.</a:t>
            </a:r>
          </a:p>
          <a:p>
            <a:endParaRPr lang="en-US" sz="1200" kern="1200" baseline="0" dirty="0" smtClean="0">
              <a:solidFill>
                <a:schemeClr val="tx1"/>
              </a:solidFill>
              <a:latin typeface="+mn-lt"/>
              <a:ea typeface="+mn-ea"/>
              <a:cs typeface="+mn-cs"/>
            </a:endParaRPr>
          </a:p>
          <a:p>
            <a:r>
              <a:rPr lang="ru-RU" sz="1200" kern="1200" baseline="0" dirty="0" smtClean="0">
                <a:solidFill>
                  <a:schemeClr val="tx1"/>
                </a:solidFill>
                <a:latin typeface="+mn-lt"/>
                <a:ea typeface="+mn-ea"/>
                <a:cs typeface="+mn-cs"/>
              </a:rPr>
              <a:t>Для поколения 0 пороговое значение равно примерно 256 Кб, для поколения 1 — около 2 М, для поколения 2 равно около 10 Мб.</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ru-RU" sz="1200" b="0" i="0" kern="1200" dirty="0" smtClean="0">
                <a:solidFill>
                  <a:schemeClr val="tx1"/>
                </a:solidFill>
                <a:effectLst/>
                <a:latin typeface="+mn-lt"/>
                <a:ea typeface="+mn-ea"/>
                <a:cs typeface="+mn-cs"/>
              </a:rPr>
              <a:t>Вообще, алгоритмы работы GC построены во многом исходя из правил, полученных статистическим и опытным путём. В частности, одно из таких правил утверждает, что только что созданные «молодые» объекты имеют наиболее короткое время жизни, а живущие уже давно будут жить ещё долго. Именно в соответствии с этим правилом в CLR существуют понятие поколений (</a:t>
            </a:r>
            <a:r>
              <a:rPr lang="ru-RU" sz="1200" b="0" i="0" kern="1200" dirty="0" err="1" smtClean="0">
                <a:solidFill>
                  <a:schemeClr val="tx1"/>
                </a:solidFill>
                <a:effectLst/>
                <a:latin typeface="+mn-lt"/>
                <a:ea typeface="+mn-ea"/>
                <a:cs typeface="+mn-cs"/>
              </a:rPr>
              <a:t>generations</a:t>
            </a:r>
            <a:r>
              <a:rPr lang="ru-RU" sz="1200" b="0" i="0" kern="1200" dirty="0" smtClean="0">
                <a:solidFill>
                  <a:schemeClr val="tx1"/>
                </a:solidFill>
                <a:effectLst/>
                <a:latin typeface="+mn-lt"/>
                <a:ea typeface="+mn-ea"/>
                <a:cs typeface="+mn-cs"/>
              </a:rPr>
              <a:t>). Объекты, выжившие после первой сборки мусора и дефрагментации, объявляются первым поколением. В следующий раз, те объекты из первого поколения, которые опять смогли выжить, перемещаются во второе поколение и уже больше не трогаются, выжившие объекты из нулевого поколения перемещаются в первое. Другими словами, </a:t>
            </a:r>
            <a:r>
              <a:rPr lang="ru-RU" sz="1200" b="1" i="0" kern="1200" dirty="0" smtClean="0">
                <a:solidFill>
                  <a:schemeClr val="tx1"/>
                </a:solidFill>
                <a:effectLst/>
                <a:latin typeface="+mn-lt"/>
                <a:ea typeface="+mn-ea"/>
                <a:cs typeface="+mn-cs"/>
              </a:rPr>
              <a:t>объекты, пережившие две сборки мусора, остаются в хипе навсегда и GC не занимается их дефрагментацией</a:t>
            </a:r>
            <a:r>
              <a:rPr lang="ru-RU" sz="1200" b="0" i="0" kern="1200" dirty="0" smtClean="0">
                <a:solidFill>
                  <a:schemeClr val="tx1"/>
                </a:solidFill>
                <a:effectLst/>
                <a:latin typeface="+mn-lt"/>
                <a:ea typeface="+mn-ea"/>
                <a:cs typeface="+mn-cs"/>
              </a:rPr>
              <a:t>.</a:t>
            </a:r>
            <a:endParaRPr lang="ru-RU" sz="1200" kern="1200" baseline="0" dirty="0" smtClean="0">
              <a:solidFill>
                <a:schemeClr val="tx1"/>
              </a:solidFill>
              <a:latin typeface="+mn-lt"/>
              <a:ea typeface="+mn-ea"/>
              <a:cs typeface="+mn-cs"/>
            </a:endParaRPr>
          </a:p>
          <a:p>
            <a:endParaRPr lang="ru-RU"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a:p>
        </p:txBody>
      </p:sp>
    </p:spTree>
    <p:extLst>
      <p:ext uri="{BB962C8B-B14F-4D97-AF65-F5344CB8AC3E}">
        <p14:creationId xmlns:p14="http://schemas.microsoft.com/office/powerpoint/2010/main" val="111272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02089" y="1777974"/>
            <a:ext cx="7070636" cy="1574828"/>
          </a:xfrm>
        </p:spPr>
        <p:txBody>
          <a:bodyPr/>
          <a:lstStyle>
            <a:lvl1pPr algn="l">
              <a:defRPr>
                <a:solidFill>
                  <a:srgbClr val="2750AB"/>
                </a:solidFill>
                <a:latin typeface="Helvetica LT Std"/>
              </a:defRPr>
            </a:lvl1pPr>
          </a:lstStyle>
          <a:p>
            <a:r>
              <a:rPr lang="en-US" dirty="0" smtClean="0"/>
              <a:t>Code.0X (Module Code)</a:t>
            </a:r>
            <a:br>
              <a:rPr lang="en-US" dirty="0" smtClean="0"/>
            </a:br>
            <a:r>
              <a:rPr lang="en-US" dirty="0" smtClean="0"/>
              <a:t>xxx (Module Name)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4"/>
            <a:ext cx="4723871" cy="365131"/>
          </a:xfrm>
          <a:prstGeom prst="rect">
            <a:avLst/>
          </a:prstGeom>
        </p:spPr>
        <p:txBody>
          <a:bodyPr anchor="t">
            <a:noAutofit/>
          </a:bodyPr>
          <a:lstStyle>
            <a:lvl1pPr algn="l">
              <a:tabLst>
                <a:tab pos="9128234" algn="r"/>
              </a:tabLst>
              <a:defRPr sz="21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5225653" y="179390"/>
            <a:ext cx="4764881" cy="365125"/>
          </a:xfrm>
          <a:prstGeom prst="rect">
            <a:avLst/>
          </a:prstGeom>
        </p:spPr>
        <p:txBody>
          <a:bodyPr/>
          <a:lstStyle>
            <a:lvl1pPr>
              <a:buFontTx/>
              <a:buNone/>
              <a:defRPr sz="21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96468" y="836614"/>
            <a:ext cx="9694069" cy="5184776"/>
          </a:xfrm>
          <a:prstGeom prst="rect">
            <a:avLst/>
          </a:prstGeom>
        </p:spPr>
        <p:txBody>
          <a:bodyPr/>
          <a:lstStyle>
            <a:lvl1pPr marL="380342" marR="0" indent="-380342" algn="l" defTabSz="1014248" rtl="0" eaLnBrk="0" fontAlgn="base" latinLnBrk="0" hangingPunct="0">
              <a:lnSpc>
                <a:spcPct val="100000"/>
              </a:lnSpc>
              <a:spcBef>
                <a:spcPct val="20000"/>
              </a:spcBef>
              <a:spcAft>
                <a:spcPct val="0"/>
              </a:spcAft>
              <a:buClrTx/>
              <a:buSzTx/>
              <a:buFont typeface="Wingdings" pitchFamily="2" charset="2"/>
              <a:buNone/>
              <a:tabLst/>
              <a:defRPr sz="2200"/>
            </a:lvl1pPr>
            <a:lvl2pPr>
              <a:defRPr sz="2100"/>
            </a:lvl2pPr>
            <a:lvl3pPr>
              <a:defRPr sz="17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813517" y="6496093"/>
            <a:ext cx="2177088" cy="309650"/>
          </a:xfrm>
          <a:prstGeom prst="rect">
            <a:avLst/>
          </a:prstGeom>
          <a:noFill/>
        </p:spPr>
        <p:txBody>
          <a:bodyPr wrap="square" lIns="101425" tIns="50713" rIns="101425" bIns="50713" rtlCol="0">
            <a:spAutoFit/>
          </a:bodyPr>
          <a:lstStyle/>
          <a:p>
            <a:pPr algn="r">
              <a:defRPr/>
            </a:pPr>
            <a:fld id="{8AE9712F-231D-46BD-8215-5B9AC8D83DFF}" type="slidenum">
              <a:rPr lang="en-US" sz="1300" b="1" kern="1200" smtClean="0">
                <a:solidFill>
                  <a:srgbClr val="2750AB"/>
                </a:solidFill>
                <a:latin typeface="+mn-lt"/>
                <a:ea typeface="+mn-ea"/>
                <a:cs typeface="+mn-cs"/>
              </a:rPr>
              <a:pPr algn="r">
                <a:defRPr/>
              </a:pPr>
              <a:t>‹#›</a:t>
            </a:fld>
            <a:endParaRPr lang="en-US" sz="1300" b="1" kern="1200" dirty="0">
              <a:solidFill>
                <a:srgbClr val="2750AB"/>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324" y="179344"/>
            <a:ext cx="9817433" cy="365131"/>
          </a:xfrm>
        </p:spPr>
        <p:txBody>
          <a:bodyPr anchor="t">
            <a:noAutofit/>
          </a:bodyPr>
          <a:lstStyle>
            <a:lvl1pPr algn="l">
              <a:tabLst>
                <a:tab pos="9128234" algn="r"/>
              </a:tabLst>
              <a:defRPr sz="2100" b="1">
                <a:solidFill>
                  <a:srgbClr val="21438F"/>
                </a:solidFill>
                <a:latin typeface="Helvetica LT Std"/>
              </a:defRPr>
            </a:lvl1pPr>
          </a:lstStyle>
          <a:p>
            <a:r>
              <a:rPr lang="en-US" dirty="0" smtClean="0"/>
              <a:t>Click to edit Master title style</a:t>
            </a:r>
            <a:endParaRPr lang="en-US" dirty="0"/>
          </a:p>
        </p:txBody>
      </p:sp>
      <p:sp>
        <p:nvSpPr>
          <p:cNvPr id="9" name="TextBox 8"/>
          <p:cNvSpPr txBox="1"/>
          <p:nvPr userDrawn="1"/>
        </p:nvSpPr>
        <p:spPr>
          <a:xfrm>
            <a:off x="7813517" y="6496093"/>
            <a:ext cx="2177088" cy="309650"/>
          </a:xfrm>
          <a:prstGeom prst="rect">
            <a:avLst/>
          </a:prstGeom>
          <a:noFill/>
        </p:spPr>
        <p:txBody>
          <a:bodyPr wrap="square" lIns="101425" tIns="50713" rIns="101425" bIns="50713" rtlCol="0">
            <a:spAutoFit/>
          </a:bodyPr>
          <a:lstStyle/>
          <a:p>
            <a:pPr algn="r">
              <a:defRPr/>
            </a:pPr>
            <a:fld id="{8AE9712F-231D-46BD-8215-5B9AC8D83DFF}" type="slidenum">
              <a:rPr lang="en-US" sz="1300" b="1" kern="1200" smtClean="0">
                <a:solidFill>
                  <a:srgbClr val="2750AB"/>
                </a:solidFill>
                <a:latin typeface="+mn-lt"/>
                <a:ea typeface="+mn-ea"/>
                <a:cs typeface="+mn-cs"/>
              </a:rPr>
              <a:pPr algn="r">
                <a:defRPr/>
              </a:pPr>
              <a:t>‹#›</a:t>
            </a:fld>
            <a:endParaRPr lang="en-US" sz="1300" b="1" kern="1200" dirty="0">
              <a:solidFill>
                <a:srgbClr val="2750AB"/>
              </a:solidFill>
              <a:latin typeface="+mn-lt"/>
              <a:ea typeface="+mn-ea"/>
              <a:cs typeface="+mn-cs"/>
            </a:endParaRPr>
          </a:p>
        </p:txBody>
      </p:sp>
      <p:sp>
        <p:nvSpPr>
          <p:cNvPr id="7" name="Content Placeholder 6"/>
          <p:cNvSpPr>
            <a:spLocks noGrp="1"/>
          </p:cNvSpPr>
          <p:nvPr>
            <p:ph sz="quarter" idx="10"/>
          </p:nvPr>
        </p:nvSpPr>
        <p:spPr>
          <a:xfrm>
            <a:off x="342901" y="762000"/>
            <a:ext cx="9686925" cy="5334000"/>
          </a:xfrm>
        </p:spPr>
        <p:txBody>
          <a:bodyPr/>
          <a:lstStyle>
            <a:lvl1pPr>
              <a:buFont typeface="Wingdings" pitchFamily="2" charset="2"/>
              <a:buChar char="§"/>
              <a:defRPr sz="2100">
                <a:latin typeface="Helvetica LT Std"/>
              </a:defRPr>
            </a:lvl1pPr>
            <a:lvl2pPr>
              <a:defRPr sz="2100">
                <a:latin typeface="Helvetica LT Std"/>
              </a:defRPr>
            </a:lvl2pPr>
            <a:lvl3pPr>
              <a:defRPr sz="1700">
                <a:latin typeface="Helvetica LT Std"/>
              </a:defRPr>
            </a:lvl3pPr>
            <a:lvl4pPr>
              <a:defRPr sz="1500">
                <a:latin typeface="Helvetica LT Std"/>
              </a:defRPr>
            </a:lvl4pPr>
            <a:lvl5pPr>
              <a:defRPr sz="1500">
                <a:latin typeface="Helvetica LT St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305421" y="2176487"/>
            <a:ext cx="5486400" cy="1222375"/>
          </a:xfrm>
        </p:spPr>
        <p:txBody>
          <a:bodyPr/>
          <a:lstStyle>
            <a:lvl1pPr algn="l">
              <a:defRPr sz="4400">
                <a:solidFill>
                  <a:srgbClr val="2750AB"/>
                </a:solidFill>
                <a:latin typeface="Helvetica LT Std"/>
              </a:defRPr>
            </a:lvl1pPr>
          </a:lstStyle>
          <a:p>
            <a:r>
              <a:rPr lang="en-US" dirty="0" smtClean="0"/>
              <a:t>Thanks for Your Attention</a:t>
            </a:r>
            <a:endParaRPr lang="en-US" dirty="0"/>
          </a:p>
        </p:txBody>
      </p:sp>
      <p:sp>
        <p:nvSpPr>
          <p:cNvPr id="16" name="Subtitle 2"/>
          <p:cNvSpPr>
            <a:spLocks noGrp="1"/>
          </p:cNvSpPr>
          <p:nvPr>
            <p:ph type="subTitle" idx="1" hasCustomPrompt="1"/>
          </p:nvPr>
        </p:nvSpPr>
        <p:spPr>
          <a:xfrm>
            <a:off x="3315810" y="3425421"/>
            <a:ext cx="6469405" cy="951344"/>
          </a:xfrm>
        </p:spPr>
        <p:txBody>
          <a:bodyPr>
            <a:normAutofit/>
          </a:bodyPr>
          <a:lstStyle>
            <a:lvl1pPr marL="0" indent="0" algn="l">
              <a:buNone/>
              <a:defRPr sz="2200" b="0">
                <a:solidFill>
                  <a:schemeClr val="tx1">
                    <a:lumMod val="75000"/>
                    <a:lumOff val="25000"/>
                  </a:schemeClr>
                </a:solidFill>
                <a:latin typeface="Helvetica LT Std"/>
              </a:defRPr>
            </a:lvl1pPr>
            <a:lvl2pPr marL="507124" indent="0" algn="ctr">
              <a:buNone/>
              <a:defRPr>
                <a:solidFill>
                  <a:schemeClr val="tx1">
                    <a:tint val="75000"/>
                  </a:schemeClr>
                </a:solidFill>
              </a:defRPr>
            </a:lvl2pPr>
            <a:lvl3pPr marL="1014248" indent="0" algn="ctr">
              <a:buNone/>
              <a:defRPr>
                <a:solidFill>
                  <a:schemeClr val="tx1">
                    <a:tint val="75000"/>
                  </a:schemeClr>
                </a:solidFill>
              </a:defRPr>
            </a:lvl3pPr>
            <a:lvl4pPr marL="1521372" indent="0" algn="ctr">
              <a:buNone/>
              <a:defRPr>
                <a:solidFill>
                  <a:schemeClr val="tx1">
                    <a:tint val="75000"/>
                  </a:schemeClr>
                </a:solidFill>
              </a:defRPr>
            </a:lvl4pPr>
            <a:lvl5pPr marL="2028497" indent="0" algn="ctr">
              <a:buNone/>
              <a:defRPr>
                <a:solidFill>
                  <a:schemeClr val="tx1">
                    <a:tint val="75000"/>
                  </a:schemeClr>
                </a:solidFill>
              </a:defRPr>
            </a:lvl5pPr>
            <a:lvl6pPr marL="2535620" indent="0" algn="ctr">
              <a:buNone/>
              <a:defRPr>
                <a:solidFill>
                  <a:schemeClr val="tx1">
                    <a:tint val="75000"/>
                  </a:schemeClr>
                </a:solidFill>
              </a:defRPr>
            </a:lvl6pPr>
            <a:lvl7pPr marL="3042745" indent="0" algn="ctr">
              <a:buNone/>
              <a:defRPr>
                <a:solidFill>
                  <a:schemeClr val="tx1">
                    <a:tint val="75000"/>
                  </a:schemeClr>
                </a:solidFill>
              </a:defRPr>
            </a:lvl7pPr>
            <a:lvl8pPr marL="3549869" indent="0" algn="ctr">
              <a:buNone/>
              <a:defRPr>
                <a:solidFill>
                  <a:schemeClr val="tx1">
                    <a:tint val="75000"/>
                  </a:schemeClr>
                </a:solidFill>
              </a:defRPr>
            </a:lvl8pPr>
            <a:lvl9pPr marL="4056993" indent="0" algn="ctr">
              <a:buNone/>
              <a:defRPr>
                <a:solidFill>
                  <a:schemeClr val="tx1">
                    <a:tint val="75000"/>
                  </a:schemeClr>
                </a:solidFill>
              </a:defRPr>
            </a:lvl9pPr>
          </a:lstStyle>
          <a:p>
            <a:pPr lvl="0"/>
            <a:r>
              <a:rPr lang="en-US" dirty="0" smtClean="0"/>
              <a:t>Resource Development Dep.</a:t>
            </a:r>
          </a:p>
          <a:p>
            <a:pPr lvl="0"/>
            <a:r>
              <a:rPr lang="en-US" dirty="0" smtClean="0"/>
              <a:t>Author: (author name)</a:t>
            </a:r>
          </a:p>
        </p:txBody>
      </p:sp>
    </p:spTree>
    <p:extLst>
      <p:ext uri="{BB962C8B-B14F-4D97-AF65-F5344CB8AC3E}">
        <p14:creationId xmlns:p14="http://schemas.microsoft.com/office/powerpoint/2010/main" val="401699779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2011 © EPAM Systems, RD Dep.</a:t>
            </a:r>
            <a:endParaRPr lang="en-US" dirty="0"/>
          </a:p>
        </p:txBody>
      </p:sp>
      <p:sp>
        <p:nvSpPr>
          <p:cNvPr id="18" name="Slide Number Placeholder 17"/>
          <p:cNvSpPr>
            <a:spLocks noGrp="1"/>
          </p:cNvSpPr>
          <p:nvPr>
            <p:ph type="sldNum" sz="quarter" idx="24"/>
          </p:nvPr>
        </p:nvSpPr>
        <p:spPr/>
        <p:txBody>
          <a:bodyPr/>
          <a:lstStyle/>
          <a:p>
            <a:pPr>
              <a:defRPr/>
            </a:pPr>
            <a:fld id="{90FB4697-DEFA-4505-9161-880F19323788}" type="slidenum">
              <a:rPr lang="en-US" smtClean="0"/>
              <a:pPr>
                <a:defRPr/>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1028700" y="1219200"/>
            <a:ext cx="8229600" cy="4800600"/>
          </a:xfrm>
          <a:prstGeom prst="rect">
            <a:avLst/>
          </a:prstGeom>
        </p:spPr>
        <p:txBody>
          <a:bodyPr/>
          <a:lstStyle>
            <a:lvl1pPr marL="318714" indent="-318714">
              <a:buClr>
                <a:schemeClr val="accent1">
                  <a:lumMod val="75000"/>
                </a:schemeClr>
              </a:buClr>
              <a:buSzPct val="100000"/>
              <a:buFont typeface="+mj-lt"/>
              <a:buAutoNum type="arabicPeriod"/>
              <a:defRPr sz="1700" b="1"/>
            </a:lvl1pPr>
            <a:lvl2pPr marL="885708" indent="-378583">
              <a:buClr>
                <a:schemeClr val="accent1">
                  <a:lumMod val="75000"/>
                </a:schemeClr>
              </a:buClr>
              <a:buSzPct val="120000"/>
              <a:buFont typeface="Wingdings" pitchFamily="2" charset="2"/>
              <a:buChar char="§"/>
              <a:tabLst>
                <a:tab pos="885708" algn="l"/>
              </a:tabLst>
              <a:defRPr sz="1700"/>
            </a:lvl2pPr>
            <a:lvl3pPr marL="1357615" indent="-380342">
              <a:buClr>
                <a:schemeClr val="accent1">
                  <a:lumMod val="75000"/>
                </a:schemeClr>
              </a:buClr>
              <a:buSzPct val="100000"/>
              <a:buFont typeface="+mj-lt"/>
              <a:buAutoNum type="arabicPeriod"/>
              <a:defRPr/>
            </a:lvl3pPr>
            <a:lvl4pPr marL="1855933" indent="-380342">
              <a:buClr>
                <a:schemeClr val="accent1">
                  <a:lumMod val="75000"/>
                </a:schemeClr>
              </a:buClr>
              <a:buSzPct val="100000"/>
              <a:buFont typeface="+mj-lt"/>
              <a:buAutoNum type="arabicPeriod"/>
              <a:tabLst>
                <a:tab pos="1787260" algn="l"/>
              </a:tabLst>
              <a:defRPr/>
            </a:lvl4pPr>
            <a:lvl5pPr marL="2465187" indent="-380342">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215160700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14350" y="274639"/>
            <a:ext cx="9258300" cy="1143000"/>
          </a:xfrm>
          <a:prstGeom prst="rect">
            <a:avLst/>
          </a:prstGeom>
          <a:noFill/>
          <a:ln w="9525">
            <a:noFill/>
            <a:miter lim="800000"/>
            <a:headEnd/>
            <a:tailEnd/>
          </a:ln>
        </p:spPr>
        <p:txBody>
          <a:bodyPr vert="horz" wrap="square" lIns="101425" tIns="50713" rIns="101425" bIns="50713" numCol="1" anchor="ctr" anchorCtr="0" compatLnSpc="1">
            <a:prstTxWarp prst="textNoShape">
              <a:avLst/>
            </a:prstTxWarp>
          </a:bodyPr>
          <a:lstStyle/>
          <a:p>
            <a:pPr lvl="0"/>
            <a:r>
              <a:rPr lang="en-US" dirty="0" smtClean="0"/>
              <a:t>Code.0X (Module Code)</a:t>
            </a:r>
            <a:br>
              <a:rPr lang="en-US" dirty="0" smtClean="0"/>
            </a:br>
            <a:r>
              <a:rPr lang="en-US" dirty="0" smtClean="0"/>
              <a:t>xxx (Module Name)</a:t>
            </a:r>
          </a:p>
        </p:txBody>
      </p:sp>
      <p:sp>
        <p:nvSpPr>
          <p:cNvPr id="1027" name="Text Placeholder 2"/>
          <p:cNvSpPr>
            <a:spLocks noGrp="1"/>
          </p:cNvSpPr>
          <p:nvPr>
            <p:ph type="body" idx="1"/>
          </p:nvPr>
        </p:nvSpPr>
        <p:spPr bwMode="auto">
          <a:xfrm>
            <a:off x="514350" y="1600201"/>
            <a:ext cx="9258300" cy="4525964"/>
          </a:xfrm>
          <a:prstGeom prst="rect">
            <a:avLst/>
          </a:prstGeom>
          <a:noFill/>
          <a:ln w="9525">
            <a:noFill/>
            <a:miter lim="800000"/>
            <a:headEnd/>
            <a:tailEnd/>
          </a:ln>
        </p:spPr>
        <p:txBody>
          <a:bodyPr vert="horz" wrap="square" lIns="101425" tIns="50713" rIns="101425" bIns="50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3325416" y="6356352"/>
            <a:ext cx="3257550" cy="365125"/>
          </a:xfrm>
          <a:prstGeom prst="rect">
            <a:avLst/>
          </a:prstGeom>
        </p:spPr>
        <p:txBody>
          <a:bodyPr vert="horz" lIns="101425" tIns="50713" rIns="101425" bIns="50713" rtlCol="0" anchor="ctr"/>
          <a:lstStyle>
            <a:lvl1pPr algn="l" fontAlgn="auto">
              <a:spcBef>
                <a:spcPts val="0"/>
              </a:spcBef>
              <a:spcAft>
                <a:spcPts val="0"/>
              </a:spcAft>
              <a:defRPr sz="1300">
                <a:solidFill>
                  <a:schemeClr val="tx1">
                    <a:tint val="75000"/>
                  </a:schemeClr>
                </a:solidFill>
                <a:latin typeface="+mn-lt"/>
              </a:defRPr>
            </a:lvl1pPr>
          </a:lstStyle>
          <a:p>
            <a:pPr>
              <a:defRPr/>
            </a:pPr>
            <a:r>
              <a:rPr lang="en-US" dirty="0" smtClean="0"/>
              <a:t>2011 © EPAM Systems</a:t>
            </a:r>
            <a:endParaRPr lang="en-US" dirty="0"/>
          </a:p>
        </p:txBody>
      </p:sp>
      <p:sp>
        <p:nvSpPr>
          <p:cNvPr id="6" name="Slide Number Placeholder 5"/>
          <p:cNvSpPr>
            <a:spLocks noGrp="1"/>
          </p:cNvSpPr>
          <p:nvPr>
            <p:ph type="sldNum" sz="quarter" idx="4"/>
          </p:nvPr>
        </p:nvSpPr>
        <p:spPr>
          <a:xfrm>
            <a:off x="7372350" y="6356352"/>
            <a:ext cx="2400300" cy="365125"/>
          </a:xfrm>
          <a:prstGeom prst="rect">
            <a:avLst/>
          </a:prstGeom>
        </p:spPr>
        <p:txBody>
          <a:bodyPr vert="horz" lIns="101425" tIns="50713" rIns="101425" bIns="50713" rtlCol="0" anchor="ctr"/>
          <a:lstStyle>
            <a:lvl1pPr algn="r" fontAlgn="auto">
              <a:spcBef>
                <a:spcPts val="0"/>
              </a:spcBef>
              <a:spcAft>
                <a:spcPts val="0"/>
              </a:spcAft>
              <a:defRPr sz="1300" b="1">
                <a:solidFill>
                  <a:srgbClr val="21438F"/>
                </a:solidFill>
                <a:latin typeface="+mn-lt"/>
              </a:defRPr>
            </a:lvl1pPr>
          </a:lstStyle>
          <a:p>
            <a:pPr>
              <a:defRPr/>
            </a:pPr>
            <a:fld id="{90FB4697-DEFA-4505-9161-880F193237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Lst>
  <p:hf hdr="0" dt="0"/>
  <p:txStyles>
    <p:titleStyle>
      <a:lvl1pPr algn="ctr" rtl="0" eaLnBrk="1" fontAlgn="base" hangingPunct="1">
        <a:spcBef>
          <a:spcPct val="0"/>
        </a:spcBef>
        <a:spcAft>
          <a:spcPct val="0"/>
        </a:spcAft>
        <a:defRPr sz="4800" kern="1200">
          <a:solidFill>
            <a:schemeClr val="tx1"/>
          </a:solidFill>
          <a:latin typeface="+mj-lt"/>
          <a:ea typeface="+mj-ea"/>
          <a:cs typeface="+mj-cs"/>
        </a:defRPr>
      </a:lvl1pPr>
      <a:lvl2pPr algn="ctr" rtl="0" eaLnBrk="1" fontAlgn="base" hangingPunct="1">
        <a:spcBef>
          <a:spcPct val="0"/>
        </a:spcBef>
        <a:spcAft>
          <a:spcPct val="0"/>
        </a:spcAft>
        <a:defRPr sz="4800">
          <a:solidFill>
            <a:schemeClr val="tx1"/>
          </a:solidFill>
          <a:latin typeface="Calibri" pitchFamily="34" charset="0"/>
        </a:defRPr>
      </a:lvl2pPr>
      <a:lvl3pPr algn="ctr" rtl="0" eaLnBrk="1" fontAlgn="base" hangingPunct="1">
        <a:spcBef>
          <a:spcPct val="0"/>
        </a:spcBef>
        <a:spcAft>
          <a:spcPct val="0"/>
        </a:spcAft>
        <a:defRPr sz="4800">
          <a:solidFill>
            <a:schemeClr val="tx1"/>
          </a:solidFill>
          <a:latin typeface="Calibri" pitchFamily="34" charset="0"/>
        </a:defRPr>
      </a:lvl3pPr>
      <a:lvl4pPr algn="ctr" rtl="0" eaLnBrk="1" fontAlgn="base" hangingPunct="1">
        <a:spcBef>
          <a:spcPct val="0"/>
        </a:spcBef>
        <a:spcAft>
          <a:spcPct val="0"/>
        </a:spcAft>
        <a:defRPr sz="4800">
          <a:solidFill>
            <a:schemeClr val="tx1"/>
          </a:solidFill>
          <a:latin typeface="Calibri" pitchFamily="34" charset="0"/>
        </a:defRPr>
      </a:lvl4pPr>
      <a:lvl5pPr algn="ctr" rtl="0" eaLnBrk="1" fontAlgn="base" hangingPunct="1">
        <a:spcBef>
          <a:spcPct val="0"/>
        </a:spcBef>
        <a:spcAft>
          <a:spcPct val="0"/>
        </a:spcAft>
        <a:defRPr sz="4800">
          <a:solidFill>
            <a:schemeClr val="tx1"/>
          </a:solidFill>
          <a:latin typeface="Calibri" pitchFamily="34" charset="0"/>
        </a:defRPr>
      </a:lvl5pPr>
      <a:lvl6pPr marL="507124" algn="ctr" rtl="0" eaLnBrk="1" fontAlgn="base" hangingPunct="1">
        <a:spcBef>
          <a:spcPct val="0"/>
        </a:spcBef>
        <a:spcAft>
          <a:spcPct val="0"/>
        </a:spcAft>
        <a:defRPr sz="4800">
          <a:solidFill>
            <a:schemeClr val="tx1"/>
          </a:solidFill>
          <a:latin typeface="Calibri" pitchFamily="34" charset="0"/>
        </a:defRPr>
      </a:lvl6pPr>
      <a:lvl7pPr marL="1014248" algn="ctr" rtl="0" eaLnBrk="1" fontAlgn="base" hangingPunct="1">
        <a:spcBef>
          <a:spcPct val="0"/>
        </a:spcBef>
        <a:spcAft>
          <a:spcPct val="0"/>
        </a:spcAft>
        <a:defRPr sz="4800">
          <a:solidFill>
            <a:schemeClr val="tx1"/>
          </a:solidFill>
          <a:latin typeface="Calibri" pitchFamily="34" charset="0"/>
        </a:defRPr>
      </a:lvl7pPr>
      <a:lvl8pPr marL="1521372" algn="ctr" rtl="0" eaLnBrk="1" fontAlgn="base" hangingPunct="1">
        <a:spcBef>
          <a:spcPct val="0"/>
        </a:spcBef>
        <a:spcAft>
          <a:spcPct val="0"/>
        </a:spcAft>
        <a:defRPr sz="4800">
          <a:solidFill>
            <a:schemeClr val="tx1"/>
          </a:solidFill>
          <a:latin typeface="Calibri" pitchFamily="34" charset="0"/>
        </a:defRPr>
      </a:lvl8pPr>
      <a:lvl9pPr marL="2028497" algn="ctr" rtl="0" eaLnBrk="1" fontAlgn="base" hangingPunct="1">
        <a:spcBef>
          <a:spcPct val="0"/>
        </a:spcBef>
        <a:spcAft>
          <a:spcPct val="0"/>
        </a:spcAft>
        <a:defRPr sz="4800">
          <a:solidFill>
            <a:schemeClr val="tx1"/>
          </a:solidFill>
          <a:latin typeface="Calibri" pitchFamily="34" charset="0"/>
        </a:defRPr>
      </a:lvl9pPr>
    </p:titleStyle>
    <p:bodyStyle>
      <a:lvl1pPr marL="380342" indent="-380342" algn="l" rtl="0" eaLnBrk="1" fontAlgn="base" hangingPunct="1">
        <a:spcBef>
          <a:spcPct val="20000"/>
        </a:spcBef>
        <a:spcAft>
          <a:spcPct val="0"/>
        </a:spcAft>
        <a:buFont typeface="Arial" charset="0"/>
        <a:buChar char="•"/>
        <a:defRPr sz="3700" kern="1200">
          <a:solidFill>
            <a:schemeClr val="tx1"/>
          </a:solidFill>
          <a:latin typeface="+mn-lt"/>
          <a:ea typeface="+mn-ea"/>
          <a:cs typeface="+mn-cs"/>
        </a:defRPr>
      </a:lvl1pPr>
      <a:lvl2pPr marL="824076" indent="-316953" algn="l" rtl="0" eaLnBrk="1" fontAlgn="base" hangingPunct="1">
        <a:spcBef>
          <a:spcPct val="20000"/>
        </a:spcBef>
        <a:spcAft>
          <a:spcPct val="0"/>
        </a:spcAft>
        <a:buFont typeface="Arial" charset="0"/>
        <a:buChar char="–"/>
        <a:defRPr sz="3100" kern="1200">
          <a:solidFill>
            <a:schemeClr val="tx1"/>
          </a:solidFill>
          <a:latin typeface="+mn-lt"/>
          <a:ea typeface="+mn-ea"/>
          <a:cs typeface="+mn-cs"/>
        </a:defRPr>
      </a:lvl2pPr>
      <a:lvl3pPr marL="1267810" indent="-253563" algn="l" rtl="0" eaLnBrk="1" fontAlgn="base" hangingPunct="1">
        <a:spcBef>
          <a:spcPct val="20000"/>
        </a:spcBef>
        <a:spcAft>
          <a:spcPct val="0"/>
        </a:spcAft>
        <a:buFont typeface="Arial" charset="0"/>
        <a:buChar char="•"/>
        <a:defRPr sz="2700" kern="1200">
          <a:solidFill>
            <a:schemeClr val="tx1"/>
          </a:solidFill>
          <a:latin typeface="+mn-lt"/>
          <a:ea typeface="+mn-ea"/>
          <a:cs typeface="+mn-cs"/>
        </a:defRPr>
      </a:lvl3pPr>
      <a:lvl4pPr marL="1774936" indent="-253563" algn="l" rtl="0" eaLnBrk="1" fontAlgn="base" hangingPunct="1">
        <a:spcBef>
          <a:spcPct val="20000"/>
        </a:spcBef>
        <a:spcAft>
          <a:spcPct val="0"/>
        </a:spcAft>
        <a:buFont typeface="Arial" charset="0"/>
        <a:buChar char="–"/>
        <a:defRPr sz="2200" kern="1200">
          <a:solidFill>
            <a:schemeClr val="tx1"/>
          </a:solidFill>
          <a:latin typeface="+mn-lt"/>
          <a:ea typeface="+mn-ea"/>
          <a:cs typeface="+mn-cs"/>
        </a:defRPr>
      </a:lvl4pPr>
      <a:lvl5pPr marL="2282059" indent="-253563" algn="l" rtl="0" eaLnBrk="1" fontAlgn="base" hangingPunct="1">
        <a:spcBef>
          <a:spcPct val="20000"/>
        </a:spcBef>
        <a:spcAft>
          <a:spcPct val="0"/>
        </a:spcAft>
        <a:buFont typeface="Arial" charset="0"/>
        <a:buChar char="»"/>
        <a:defRPr sz="2200" kern="1200">
          <a:solidFill>
            <a:schemeClr val="tx1"/>
          </a:solidFill>
          <a:latin typeface="+mn-lt"/>
          <a:ea typeface="+mn-ea"/>
          <a:cs typeface="+mn-cs"/>
        </a:defRPr>
      </a:lvl5pPr>
      <a:lvl6pPr marL="2789182" indent="-253563" algn="l" defTabSz="101424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96306" indent="-253563" algn="l" defTabSz="101424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3431" indent="-253563" algn="l" defTabSz="101424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0555" indent="-253563" algn="l" defTabSz="101424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4248" rtl="0" eaLnBrk="1" latinLnBrk="0" hangingPunct="1">
        <a:defRPr sz="2100" kern="1200">
          <a:solidFill>
            <a:schemeClr val="tx1"/>
          </a:solidFill>
          <a:latin typeface="+mn-lt"/>
          <a:ea typeface="+mn-ea"/>
          <a:cs typeface="+mn-cs"/>
        </a:defRPr>
      </a:lvl1pPr>
      <a:lvl2pPr marL="507124" algn="l" defTabSz="1014248" rtl="0" eaLnBrk="1" latinLnBrk="0" hangingPunct="1">
        <a:defRPr sz="2100" kern="1200">
          <a:solidFill>
            <a:schemeClr val="tx1"/>
          </a:solidFill>
          <a:latin typeface="+mn-lt"/>
          <a:ea typeface="+mn-ea"/>
          <a:cs typeface="+mn-cs"/>
        </a:defRPr>
      </a:lvl2pPr>
      <a:lvl3pPr marL="1014248" algn="l" defTabSz="1014248" rtl="0" eaLnBrk="1" latinLnBrk="0" hangingPunct="1">
        <a:defRPr sz="2100" kern="1200">
          <a:solidFill>
            <a:schemeClr val="tx1"/>
          </a:solidFill>
          <a:latin typeface="+mn-lt"/>
          <a:ea typeface="+mn-ea"/>
          <a:cs typeface="+mn-cs"/>
        </a:defRPr>
      </a:lvl3pPr>
      <a:lvl4pPr marL="1521372" algn="l" defTabSz="1014248" rtl="0" eaLnBrk="1" latinLnBrk="0" hangingPunct="1">
        <a:defRPr sz="2100" kern="1200">
          <a:solidFill>
            <a:schemeClr val="tx1"/>
          </a:solidFill>
          <a:latin typeface="+mn-lt"/>
          <a:ea typeface="+mn-ea"/>
          <a:cs typeface="+mn-cs"/>
        </a:defRPr>
      </a:lvl4pPr>
      <a:lvl5pPr marL="2028497" algn="l" defTabSz="1014248" rtl="0" eaLnBrk="1" latinLnBrk="0" hangingPunct="1">
        <a:defRPr sz="2100" kern="1200">
          <a:solidFill>
            <a:schemeClr val="tx1"/>
          </a:solidFill>
          <a:latin typeface="+mn-lt"/>
          <a:ea typeface="+mn-ea"/>
          <a:cs typeface="+mn-cs"/>
        </a:defRPr>
      </a:lvl5pPr>
      <a:lvl6pPr marL="2535620" algn="l" defTabSz="1014248" rtl="0" eaLnBrk="1" latinLnBrk="0" hangingPunct="1">
        <a:defRPr sz="2100" kern="1200">
          <a:solidFill>
            <a:schemeClr val="tx1"/>
          </a:solidFill>
          <a:latin typeface="+mn-lt"/>
          <a:ea typeface="+mn-ea"/>
          <a:cs typeface="+mn-cs"/>
        </a:defRPr>
      </a:lvl6pPr>
      <a:lvl7pPr marL="3042745" algn="l" defTabSz="1014248" rtl="0" eaLnBrk="1" latinLnBrk="0" hangingPunct="1">
        <a:defRPr sz="2100" kern="1200">
          <a:solidFill>
            <a:schemeClr val="tx1"/>
          </a:solidFill>
          <a:latin typeface="+mn-lt"/>
          <a:ea typeface="+mn-ea"/>
          <a:cs typeface="+mn-cs"/>
        </a:defRPr>
      </a:lvl7pPr>
      <a:lvl8pPr marL="3549869" algn="l" defTabSz="1014248" rtl="0" eaLnBrk="1" latinLnBrk="0" hangingPunct="1">
        <a:defRPr sz="2100" kern="1200">
          <a:solidFill>
            <a:schemeClr val="tx1"/>
          </a:solidFill>
          <a:latin typeface="+mn-lt"/>
          <a:ea typeface="+mn-ea"/>
          <a:cs typeface="+mn-cs"/>
        </a:defRPr>
      </a:lvl8pPr>
      <a:lvl9pPr marL="4056993" algn="l" defTabSz="10142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 Id="rId3" Type="http://schemas.openxmlformats.org/officeDocument/2006/relationships/image" Target="../media/image11.gif"/></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gif"/><Relationship Id="rId5" Type="http://schemas.openxmlformats.org/officeDocument/2006/relationships/image" Target="../media/image12.gi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msdn.microsoft.com/ru-ru/library/system.gc.collect(v=vs.110).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hyperlink" Target="https://msdn.microsoft.com/ru-ru/library/system.runtime.constrainedexecution.criticalfinalizerobject(v=vs.110).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www.rsdn.ru/article/dotnet/GC.xml" TargetMode="External"/><Relationship Id="rId4" Type="http://schemas.openxmlformats.org/officeDocument/2006/relationships/hyperlink" Target="http://msdn.microsoft.com/ru-ru/library/dd335945.aspx" TargetMode="External"/><Relationship Id="rId1" Type="http://schemas.openxmlformats.org/officeDocument/2006/relationships/slideLayout" Target="../slideLayouts/slideLayout3.xml"/><Relationship Id="rId2" Type="http://schemas.openxmlformats.org/officeDocument/2006/relationships/hyperlink" Target="http://rsdn.ru/article/dotnet/GCnet.x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0" y="685800"/>
            <a:ext cx="7372350" cy="2971800"/>
          </a:xfrm>
        </p:spPr>
        <p:txBody>
          <a:bodyPr/>
          <a:lstStyle/>
          <a:p>
            <a:r>
              <a:rPr lang="ru-RU" sz="4400"/>
              <a:t>Управление </a:t>
            </a:r>
            <a:r>
              <a:rPr lang="ru-RU" sz="4400" dirty="0"/>
              <a:t>ресурсами в .NET. Сборка мусора</a:t>
            </a:r>
            <a:endParaRPr lang="en-US" sz="4400" dirty="0"/>
          </a:p>
        </p:txBody>
      </p:sp>
      <p:sp>
        <p:nvSpPr>
          <p:cNvPr id="3" name="Content Placeholder 5"/>
          <p:cNvSpPr txBox="1">
            <a:spLocks/>
          </p:cNvSpPr>
          <p:nvPr/>
        </p:nvSpPr>
        <p:spPr>
          <a:xfrm>
            <a:off x="3257550" y="3536924"/>
            <a:ext cx="6257925" cy="1568477"/>
          </a:xfrm>
          <a:prstGeom prst="rect">
            <a:avLst/>
          </a:prstGeom>
        </p:spPr>
        <p:txBody>
          <a:bodyPr lIns="101425" tIns="50713" rIns="101425" bIns="50713">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200" dirty="0"/>
              <a:t>БГУ, ММФ, кафедра веб-технологий и компьютерного моделирования</a:t>
            </a:r>
          </a:p>
          <a:p>
            <a:pPr marL="0" indent="0">
              <a:buNone/>
            </a:pPr>
            <a:r>
              <a:rPr lang="ru-RU" sz="2200" dirty="0"/>
              <a:t>Автор: Кравчук Анжелика Ивановна</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Стратегии сборки мусора</a:t>
            </a:r>
            <a:endParaRPr lang="en-US" dirty="0"/>
          </a:p>
        </p:txBody>
      </p:sp>
      <p:sp>
        <p:nvSpPr>
          <p:cNvPr id="5" name="Rounded Rectangle 4"/>
          <p:cNvSpPr/>
          <p:nvPr/>
        </p:nvSpPr>
        <p:spPr bwMode="auto">
          <a:xfrm>
            <a:off x="342900" y="838200"/>
            <a:ext cx="7467600"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b="1" dirty="0" err="1">
                <a:solidFill>
                  <a:srgbClr val="000000"/>
                </a:solidFill>
              </a:rPr>
              <a:t>Неперемещающие</a:t>
            </a:r>
            <a:endParaRPr lang="ru-RU" b="1" dirty="0">
              <a:solidFill>
                <a:srgbClr val="000000"/>
              </a:solidFill>
            </a:endParaRPr>
          </a:p>
          <a:p>
            <a:pPr marL="400050" lvl="1"/>
            <a:r>
              <a:rPr lang="ru-RU" dirty="0" smtClean="0">
                <a:solidFill>
                  <a:srgbClr val="000000"/>
                </a:solidFill>
              </a:rPr>
              <a:t>+ Быстрое освобождение</a:t>
            </a:r>
          </a:p>
          <a:p>
            <a:pPr marL="400050" lvl="1"/>
            <a:r>
              <a:rPr lang="ru-RU" dirty="0" smtClean="0">
                <a:solidFill>
                  <a:srgbClr val="000000"/>
                </a:solidFill>
              </a:rPr>
              <a:t>- Долгое </a:t>
            </a:r>
            <a:r>
              <a:rPr lang="ru-RU" dirty="0">
                <a:solidFill>
                  <a:srgbClr val="000000"/>
                </a:solidFill>
              </a:rPr>
              <a:t>выделение</a:t>
            </a:r>
          </a:p>
        </p:txBody>
      </p:sp>
      <p:sp>
        <p:nvSpPr>
          <p:cNvPr id="6" name="Rounded Rectangle 5"/>
          <p:cNvSpPr/>
          <p:nvPr/>
        </p:nvSpPr>
        <p:spPr bwMode="auto">
          <a:xfrm>
            <a:off x="342900" y="2514600"/>
            <a:ext cx="7467600"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b="1" dirty="0">
                <a:solidFill>
                  <a:srgbClr val="000000"/>
                </a:solidFill>
              </a:rPr>
              <a:t>Перемещающие</a:t>
            </a:r>
          </a:p>
          <a:p>
            <a:pPr marL="400050" lvl="1"/>
            <a:r>
              <a:rPr lang="ru-RU" dirty="0" smtClean="0">
                <a:solidFill>
                  <a:srgbClr val="000000"/>
                </a:solidFill>
              </a:rPr>
              <a:t>+ Быстрое </a:t>
            </a:r>
            <a:r>
              <a:rPr lang="ru-RU" dirty="0">
                <a:solidFill>
                  <a:srgbClr val="000000"/>
                </a:solidFill>
              </a:rPr>
              <a:t>выделение памяти</a:t>
            </a:r>
          </a:p>
          <a:p>
            <a:pPr marL="400050" lvl="1"/>
            <a:r>
              <a:rPr lang="ru-RU" dirty="0" smtClean="0">
                <a:solidFill>
                  <a:srgbClr val="000000"/>
                </a:solidFill>
              </a:rPr>
              <a:t>+ Совместные </a:t>
            </a:r>
            <a:r>
              <a:rPr lang="ru-RU" dirty="0">
                <a:solidFill>
                  <a:srgbClr val="000000"/>
                </a:solidFill>
              </a:rPr>
              <a:t>объекты в кэше</a:t>
            </a:r>
          </a:p>
          <a:p>
            <a:pPr marL="400050" lvl="1"/>
            <a:r>
              <a:rPr lang="ru-RU" dirty="0" smtClean="0">
                <a:solidFill>
                  <a:srgbClr val="000000"/>
                </a:solidFill>
              </a:rPr>
              <a:t>- Необходимость </a:t>
            </a:r>
            <a:r>
              <a:rPr lang="ru-RU" dirty="0">
                <a:solidFill>
                  <a:srgbClr val="000000"/>
                </a:solidFill>
              </a:rPr>
              <a:t>дефрагментации – долго!</a:t>
            </a:r>
          </a:p>
          <a:p>
            <a:pPr marL="400050" lvl="1"/>
            <a:r>
              <a:rPr lang="ru-RU" dirty="0" smtClean="0">
                <a:solidFill>
                  <a:srgbClr val="000000"/>
                </a:solidFill>
              </a:rPr>
              <a:t>- Изменение </a:t>
            </a:r>
            <a:r>
              <a:rPr lang="ru-RU" dirty="0">
                <a:solidFill>
                  <a:srgbClr val="000000"/>
                </a:solidFill>
              </a:rPr>
              <a:t>ссылок на перемещенные объекты – опасно!</a:t>
            </a:r>
          </a:p>
          <a:p>
            <a:pPr marL="400050" lvl="1"/>
            <a:r>
              <a:rPr lang="ru-RU" dirty="0" smtClean="0">
                <a:solidFill>
                  <a:srgbClr val="000000"/>
                </a:solidFill>
              </a:rPr>
              <a:t>- Работа </a:t>
            </a:r>
            <a:r>
              <a:rPr lang="ru-RU" dirty="0">
                <a:solidFill>
                  <a:srgbClr val="000000"/>
                </a:solidFill>
              </a:rPr>
              <a:t>с небезопасным кодом</a:t>
            </a:r>
          </a:p>
        </p:txBody>
      </p:sp>
    </p:spTree>
    <p:extLst>
      <p:ext uri="{BB962C8B-B14F-4D97-AF65-F5344CB8AC3E}">
        <p14:creationId xmlns:p14="http://schemas.microsoft.com/office/powerpoint/2010/main" val="1436593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Управляемые ресурсы в .NET Framework</a:t>
            </a:r>
            <a:endParaRPr lang="ru-RU"/>
          </a:p>
        </p:txBody>
      </p:sp>
      <p:grpSp>
        <p:nvGrpSpPr>
          <p:cNvPr id="3" name="Группа 2"/>
          <p:cNvGrpSpPr/>
          <p:nvPr/>
        </p:nvGrpSpPr>
        <p:grpSpPr>
          <a:xfrm>
            <a:off x="266700" y="2197100"/>
            <a:ext cx="7458075" cy="1524000"/>
            <a:chOff x="1143000" y="1600200"/>
            <a:chExt cx="6629400" cy="1524000"/>
          </a:xfrm>
        </p:grpSpPr>
        <p:sp>
          <p:nvSpPr>
            <p:cNvPr id="5" name="Rectangle 4"/>
            <p:cNvSpPr/>
            <p:nvPr/>
          </p:nvSpPr>
          <p:spPr bwMode="auto">
            <a:xfrm>
              <a:off x="1143000" y="1600200"/>
              <a:ext cx="914400" cy="8382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200" b="1">
                  <a:latin typeface="Consolas" pitchFamily="49" charset="0"/>
                  <a:cs typeface="Consolas" pitchFamily="49" charset="0"/>
                </a:rPr>
                <a:t>A</a:t>
              </a:r>
            </a:p>
          </p:txBody>
        </p:sp>
        <p:sp>
          <p:nvSpPr>
            <p:cNvPr id="6" name="Rectangle 5"/>
            <p:cNvSpPr/>
            <p:nvPr/>
          </p:nvSpPr>
          <p:spPr bwMode="auto">
            <a:xfrm>
              <a:off x="2057400" y="1600200"/>
              <a:ext cx="914400" cy="8382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200" b="1">
                  <a:latin typeface="Consolas" pitchFamily="49" charset="0"/>
                  <a:cs typeface="Consolas" pitchFamily="49" charset="0"/>
                </a:rPr>
                <a:t>B</a:t>
              </a:r>
            </a:p>
          </p:txBody>
        </p:sp>
        <p:sp>
          <p:nvSpPr>
            <p:cNvPr id="7" name="Rectangle 6"/>
            <p:cNvSpPr/>
            <p:nvPr/>
          </p:nvSpPr>
          <p:spPr bwMode="auto">
            <a:xfrm>
              <a:off x="2971800" y="1600200"/>
              <a:ext cx="914400" cy="8382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200" b="1">
                  <a:latin typeface="Consolas" pitchFamily="49" charset="0"/>
                  <a:cs typeface="Consolas" pitchFamily="49" charset="0"/>
                </a:rPr>
                <a:t>C</a:t>
              </a:r>
            </a:p>
          </p:txBody>
        </p:sp>
        <p:sp>
          <p:nvSpPr>
            <p:cNvPr id="12" name="Rectangle 11"/>
            <p:cNvSpPr/>
            <p:nvPr/>
          </p:nvSpPr>
          <p:spPr bwMode="auto">
            <a:xfrm>
              <a:off x="3886200" y="1600200"/>
              <a:ext cx="3886200" cy="838200"/>
            </a:xfrm>
            <a:prstGeom prst="rect">
              <a:avLst/>
            </a:prstGeom>
            <a:solidFill>
              <a:schemeClr val="accent5">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200" b="1">
                <a:latin typeface="Consolas" pitchFamily="49" charset="0"/>
                <a:cs typeface="Consolas" pitchFamily="49" charset="0"/>
              </a:endParaRPr>
            </a:p>
          </p:txBody>
        </p:sp>
        <p:sp>
          <p:nvSpPr>
            <p:cNvPr id="13" name="Rounded Rectangle 12"/>
            <p:cNvSpPr/>
            <p:nvPr/>
          </p:nvSpPr>
          <p:spPr bwMode="auto">
            <a:xfrm>
              <a:off x="3315495" y="2743200"/>
              <a:ext cx="1143000" cy="381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err="1" smtClean="0"/>
                <a:t>alloc_ptr</a:t>
              </a:r>
              <a:endParaRPr lang="ru-RU" dirty="0" smtClean="0"/>
            </a:p>
          </p:txBody>
        </p:sp>
        <p:cxnSp>
          <p:nvCxnSpPr>
            <p:cNvPr id="19" name="Straight Arrow Connector 18"/>
            <p:cNvCxnSpPr/>
            <p:nvPr/>
          </p:nvCxnSpPr>
          <p:spPr>
            <a:xfrm rot="5400000" flipH="1" flipV="1">
              <a:off x="3734197" y="2590403"/>
              <a:ext cx="304800" cy="794"/>
            </a:xfrm>
            <a:prstGeom prst="straightConnector1">
              <a:avLst/>
            </a:prstGeom>
            <a:ln w="44450">
              <a:tailEnd type="arrow"/>
            </a:ln>
          </p:spPr>
          <p:style>
            <a:lnRef idx="3">
              <a:schemeClr val="accent5"/>
            </a:lnRef>
            <a:fillRef idx="0">
              <a:schemeClr val="accent5"/>
            </a:fillRef>
            <a:effectRef idx="2">
              <a:schemeClr val="accent5"/>
            </a:effectRef>
            <a:fontRef idx="minor">
              <a:schemeClr val="tx1"/>
            </a:fontRef>
          </p:style>
        </p:cxnSp>
      </p:grpSp>
      <p:sp>
        <p:nvSpPr>
          <p:cNvPr id="23" name="Rounded Rectangle 22"/>
          <p:cNvSpPr/>
          <p:nvPr/>
        </p:nvSpPr>
        <p:spPr bwMode="auto">
          <a:xfrm>
            <a:off x="266700" y="838200"/>
            <a:ext cx="9753600"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en-US" dirty="0" err="1"/>
              <a:t>В</a:t>
            </a:r>
            <a:r>
              <a:rPr lang="en-US" dirty="0"/>
              <a:t> </a:t>
            </a:r>
            <a:r>
              <a:rPr lang="en-US" dirty="0" err="1"/>
              <a:t>основе</a:t>
            </a:r>
            <a:r>
              <a:rPr lang="en-US" dirty="0"/>
              <a:t> </a:t>
            </a:r>
            <a:r>
              <a:rPr lang="en-US" dirty="0" err="1"/>
              <a:t>алгоритма</a:t>
            </a:r>
            <a:r>
              <a:rPr lang="en-US" dirty="0"/>
              <a:t>, </a:t>
            </a:r>
            <a:r>
              <a:rPr lang="en-US" dirty="0" err="1"/>
              <a:t>используемого</a:t>
            </a:r>
            <a:r>
              <a:rPr lang="en-US" dirty="0"/>
              <a:t> </a:t>
            </a:r>
            <a:r>
              <a:rPr lang="en-US" dirty="0" err="1"/>
              <a:t>в</a:t>
            </a:r>
            <a:r>
              <a:rPr lang="en-US" dirty="0"/>
              <a:t> .NET CLR, </a:t>
            </a:r>
            <a:r>
              <a:rPr lang="en-US" dirty="0" err="1"/>
              <a:t>лежит</a:t>
            </a:r>
            <a:r>
              <a:rPr lang="en-US" dirty="0"/>
              <a:t> </a:t>
            </a:r>
            <a:r>
              <a:rPr lang="en-US" dirty="0" err="1"/>
              <a:t>алгоритм</a:t>
            </a:r>
            <a:r>
              <a:rPr lang="en-US" dirty="0"/>
              <a:t> </a:t>
            </a:r>
            <a:endParaRPr lang="en-US" dirty="0" smtClean="0"/>
          </a:p>
          <a:p>
            <a:pPr algn="just">
              <a:spcAft>
                <a:spcPts val="1109"/>
              </a:spcAft>
            </a:pPr>
            <a:r>
              <a:rPr lang="en-US" b="1" dirty="0" smtClean="0"/>
              <a:t>«</a:t>
            </a:r>
            <a:r>
              <a:rPr lang="en-US" b="1" dirty="0"/>
              <a:t>mark, sweep and compacting» (</a:t>
            </a:r>
            <a:r>
              <a:rPr lang="en-US" b="1" dirty="0" err="1"/>
              <a:t>пометить</a:t>
            </a:r>
            <a:r>
              <a:rPr lang="en-US" b="1" dirty="0"/>
              <a:t>, </a:t>
            </a:r>
            <a:r>
              <a:rPr lang="en-US" b="1" dirty="0" err="1"/>
              <a:t>подмести</a:t>
            </a:r>
            <a:r>
              <a:rPr lang="en-US" b="1" dirty="0"/>
              <a:t> </a:t>
            </a:r>
            <a:r>
              <a:rPr lang="en-US" b="1" dirty="0" err="1"/>
              <a:t>и</a:t>
            </a:r>
            <a:r>
              <a:rPr lang="en-US" b="1" dirty="0"/>
              <a:t> </a:t>
            </a:r>
            <a:r>
              <a:rPr lang="en-US" b="1" dirty="0" err="1"/>
              <a:t>уплотнить</a:t>
            </a:r>
            <a:r>
              <a:rPr lang="en-US" b="1" dirty="0" smtClean="0"/>
              <a:t>)</a:t>
            </a:r>
            <a:endParaRPr lang="ru-RU" b="1" dirty="0" smtClean="0"/>
          </a:p>
        </p:txBody>
      </p:sp>
      <p:sp>
        <p:nvSpPr>
          <p:cNvPr id="16" name="Rounded Rectangle 13"/>
          <p:cNvSpPr/>
          <p:nvPr/>
        </p:nvSpPr>
        <p:spPr bwMode="auto">
          <a:xfrm>
            <a:off x="266700" y="4267200"/>
            <a:ext cx="9763125"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a:t>Скорость выделения памяти под объекты в GC .NET очень высока. Д</a:t>
            </a:r>
            <a:r>
              <a:rPr lang="ru-RU" dirty="0" smtClean="0"/>
              <a:t>остигается</a:t>
            </a:r>
            <a:r>
              <a:rPr lang="ru-RU" dirty="0"/>
              <a:t>:</a:t>
            </a:r>
          </a:p>
          <a:p>
            <a:pPr marL="342900" indent="-342900" algn="just">
              <a:buFont typeface="+mj-lt"/>
              <a:buAutoNum type="arabicPeriod"/>
            </a:pPr>
            <a:r>
              <a:rPr lang="ru-RU" dirty="0"/>
              <a:t>Простотой процедуры выделения </a:t>
            </a:r>
            <a:r>
              <a:rPr lang="ru-RU" dirty="0" smtClean="0"/>
              <a:t>памяти</a:t>
            </a:r>
            <a:endParaRPr lang="ru-RU" dirty="0"/>
          </a:p>
          <a:p>
            <a:pPr marL="342900" indent="-342900" algn="just">
              <a:buFont typeface="+mj-lt"/>
              <a:buAutoNum type="arabicPeriod"/>
            </a:pPr>
            <a:r>
              <a:rPr lang="ru-RU" dirty="0"/>
              <a:t>Последовательностью распределения памяти. Это приводит к отсутствию фрагментации кучи и более частым попаданиям в кэш </a:t>
            </a:r>
            <a:r>
              <a:rPr lang="ru-RU" dirty="0" smtClean="0"/>
              <a:t>процессора</a:t>
            </a:r>
          </a:p>
        </p:txBody>
      </p:sp>
      <p:sp>
        <p:nvSpPr>
          <p:cNvPr id="15" name="Rounded Rectangle 12"/>
          <p:cNvSpPr/>
          <p:nvPr/>
        </p:nvSpPr>
        <p:spPr bwMode="auto">
          <a:xfrm>
            <a:off x="7017543" y="3352800"/>
            <a:ext cx="1414463" cy="381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r>
              <a:rPr lang="en-US" dirty="0" err="1" smtClean="0"/>
              <a:t>alloc_limit</a:t>
            </a:r>
            <a:endParaRPr lang="ru-RU" dirty="0" smtClean="0"/>
          </a:p>
        </p:txBody>
      </p:sp>
      <p:cxnSp>
        <p:nvCxnSpPr>
          <p:cNvPr id="17" name="Straight Arrow Connector 18"/>
          <p:cNvCxnSpPr/>
          <p:nvPr/>
        </p:nvCxnSpPr>
        <p:spPr>
          <a:xfrm rot="5400000" flipH="1" flipV="1">
            <a:off x="7582347" y="3199953"/>
            <a:ext cx="304800" cy="893"/>
          </a:xfrm>
          <a:prstGeom prst="straightConnector1">
            <a:avLst/>
          </a:prstGeom>
          <a:ln w="4445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 работает сборщик мусора?</a:t>
            </a:r>
            <a:endParaRPr lang="en-US" dirty="0"/>
          </a:p>
        </p:txBody>
      </p:sp>
      <p:sp>
        <p:nvSpPr>
          <p:cNvPr id="4" name="Rounded Rectangle 3"/>
          <p:cNvSpPr/>
          <p:nvPr/>
        </p:nvSpPr>
        <p:spPr bwMode="auto">
          <a:xfrm>
            <a:off x="266700" y="990600"/>
            <a:ext cx="9686925"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t>Процесс</a:t>
            </a:r>
            <a:r>
              <a:rPr lang="en-US" dirty="0" smtClean="0"/>
              <a:t> </a:t>
            </a:r>
            <a:r>
              <a:rPr lang="ru-RU" dirty="0" smtClean="0"/>
              <a:t>сборки мусора</a:t>
            </a:r>
            <a:r>
              <a:rPr lang="en-US" dirty="0" smtClean="0"/>
              <a:t> </a:t>
            </a:r>
            <a:r>
              <a:rPr lang="ru-RU" dirty="0" smtClean="0"/>
              <a:t> </a:t>
            </a:r>
            <a:r>
              <a:rPr lang="ru-RU" dirty="0"/>
              <a:t>состоит из двух </a:t>
            </a:r>
            <a:r>
              <a:rPr lang="ru-RU" dirty="0" smtClean="0"/>
              <a:t>шагов</a:t>
            </a:r>
            <a:endParaRPr lang="en-US" dirty="0" smtClean="0"/>
          </a:p>
          <a:p>
            <a:pPr marL="285750" indent="-285750" algn="just">
              <a:buFont typeface="Arial"/>
              <a:buChar char="•"/>
            </a:pPr>
            <a:r>
              <a:rPr lang="ru-RU" dirty="0" smtClean="0"/>
              <a:t>На первом шаге вычисляется граф живых объектов</a:t>
            </a:r>
            <a:endParaRPr lang="en-US" dirty="0" smtClean="0"/>
          </a:p>
          <a:p>
            <a:pPr marL="285750" indent="-285750" algn="just">
              <a:buFont typeface="Arial"/>
              <a:buChar char="•"/>
            </a:pPr>
            <a:r>
              <a:rPr lang="ru-RU" dirty="0" smtClean="0"/>
              <a:t>На втором память освобождается и живые объекты сдвигаются таким образом, чтобы они лежали последовательно друг за другом</a:t>
            </a:r>
            <a:r>
              <a:rPr lang="en-US" dirty="0" smtClean="0"/>
              <a:t> – </a:t>
            </a:r>
            <a:r>
              <a:rPr lang="ru-RU" dirty="0" smtClean="0"/>
              <a:t>производится </a:t>
            </a:r>
            <a:r>
              <a:rPr lang="ru-RU" b="1" dirty="0" smtClean="0"/>
              <a:t>уплотнение</a:t>
            </a:r>
            <a:r>
              <a:rPr lang="ru-RU" dirty="0" smtClean="0"/>
              <a:t> кучи</a:t>
            </a:r>
            <a:endParaRPr lang="ru-RU" dirty="0"/>
          </a:p>
        </p:txBody>
      </p:sp>
      <p:sp>
        <p:nvSpPr>
          <p:cNvPr id="5" name="Rounded Rectangle 4"/>
          <p:cNvSpPr/>
          <p:nvPr/>
        </p:nvSpPr>
        <p:spPr bwMode="auto">
          <a:xfrm>
            <a:off x="342900" y="2667000"/>
            <a:ext cx="9686925" cy="290830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t>Для возвращения ресурсов сборщик мусора предпринимает следующие шаги:</a:t>
            </a:r>
          </a:p>
          <a:p>
            <a:pPr marL="316953" indent="-316953" algn="just">
              <a:buFont typeface="Wingdings" pitchFamily="2" charset="2"/>
              <a:buChar char="ü"/>
            </a:pPr>
            <a:endParaRPr lang="ru-RU" dirty="0" smtClean="0"/>
          </a:p>
          <a:p>
            <a:pPr marL="394430" indent="-394430" algn="just">
              <a:buFont typeface="Wingdings" pitchFamily="2" charset="2"/>
              <a:buChar char="ü"/>
            </a:pPr>
            <a:r>
              <a:rPr lang="ru-RU" dirty="0" smtClean="0"/>
              <a:t>Отмечает недостижимые объекты</a:t>
            </a:r>
          </a:p>
          <a:p>
            <a:pPr marL="394430" indent="-394430" algn="just">
              <a:buFont typeface="Wingdings" pitchFamily="2" charset="2"/>
              <a:buChar char="ü"/>
            </a:pPr>
            <a:r>
              <a:rPr lang="ru-RU" dirty="0" smtClean="0"/>
              <a:t>Отмечает используемые объекты как достижимые</a:t>
            </a:r>
          </a:p>
          <a:p>
            <a:pPr marL="394430" indent="-394430" algn="just">
              <a:buFont typeface="Wingdings" pitchFamily="2" charset="2"/>
              <a:buChar char="ü"/>
            </a:pPr>
            <a:r>
              <a:rPr lang="ru-RU" dirty="0" smtClean="0"/>
              <a:t>Добавляет финализируемые недостижимые объекты во freachable  очередь</a:t>
            </a:r>
          </a:p>
          <a:p>
            <a:pPr marL="394430" indent="-394430" algn="just">
              <a:buFont typeface="Wingdings" pitchFamily="2" charset="2"/>
              <a:buChar char="ü"/>
            </a:pPr>
            <a:r>
              <a:rPr lang="ru-RU" dirty="0" smtClean="0"/>
              <a:t>Удаляет недостижимые объекты и дефрагментирует кучу</a:t>
            </a:r>
          </a:p>
          <a:p>
            <a:pPr marL="394430" indent="-394430" algn="just">
              <a:buFont typeface="Wingdings" pitchFamily="2" charset="2"/>
              <a:buChar char="ü"/>
            </a:pPr>
            <a:r>
              <a:rPr lang="ru-RU" dirty="0" smtClean="0"/>
              <a:t>Обновляет указатели</a:t>
            </a:r>
          </a:p>
          <a:p>
            <a:pPr marL="394430" indent="-394430" algn="just">
              <a:buFont typeface="Wingdings" pitchFamily="2" charset="2"/>
              <a:buChar char="ü"/>
            </a:pPr>
            <a:r>
              <a:rPr lang="ru-RU" dirty="0" smtClean="0"/>
              <a:t>Возобновляет потоки</a:t>
            </a:r>
          </a:p>
          <a:p>
            <a:pPr marL="394430" indent="-394430" algn="just">
              <a:buFont typeface="Wingdings" pitchFamily="2" charset="2"/>
              <a:buChar char="ü"/>
            </a:pPr>
            <a:r>
              <a:rPr lang="ru-RU" dirty="0" smtClean="0"/>
              <a:t>Запускает поток финализации</a:t>
            </a:r>
          </a:p>
        </p:txBody>
      </p:sp>
      <p:sp>
        <p:nvSpPr>
          <p:cNvPr id="8" name="Rounded Rectangle 7"/>
          <p:cNvSpPr/>
          <p:nvPr/>
        </p:nvSpPr>
        <p:spPr bwMode="auto">
          <a:xfrm>
            <a:off x="266700" y="5791200"/>
            <a:ext cx="9686925"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b="1" dirty="0"/>
              <a:t>Случай, когда при сборке мусора все объекты являются мертвыми, является идеальным случаем!</a:t>
            </a:r>
            <a:endParaRPr lang="en-US" b="1" dirty="0"/>
          </a:p>
        </p:txBody>
      </p:sp>
    </p:spTree>
    <p:extLst>
      <p:ext uri="{BB962C8B-B14F-4D97-AF65-F5344CB8AC3E}">
        <p14:creationId xmlns:p14="http://schemas.microsoft.com/office/powerpoint/2010/main" val="3667017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работает сборщик мусора?</a:t>
            </a:r>
            <a:endParaRPr lang="ru-RU" dirty="0"/>
          </a:p>
        </p:txBody>
      </p:sp>
      <p:sp>
        <p:nvSpPr>
          <p:cNvPr id="5" name="Rounded Rectangle 4"/>
          <p:cNvSpPr/>
          <p:nvPr/>
        </p:nvSpPr>
        <p:spPr bwMode="auto">
          <a:xfrm>
            <a:off x="266700" y="762000"/>
            <a:ext cx="9686925" cy="152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dirty="0" smtClean="0"/>
              <a:t>Корневыми могут называться ссылки </a:t>
            </a:r>
            <a:r>
              <a:rPr lang="ru-RU" dirty="0"/>
              <a:t>из любой </a:t>
            </a:r>
            <a:r>
              <a:rPr lang="ru-RU" dirty="0" smtClean="0"/>
              <a:t>из перечисленных ниже категорий:</a:t>
            </a:r>
          </a:p>
          <a:p>
            <a:pPr marL="394430" indent="-394430">
              <a:buFont typeface="Wingdings" pitchFamily="2" charset="2"/>
              <a:buChar char="ü"/>
            </a:pPr>
            <a:r>
              <a:rPr lang="ru-RU" dirty="0" smtClean="0"/>
              <a:t>Ссылки на любые статические объекты или статические поля</a:t>
            </a:r>
          </a:p>
          <a:p>
            <a:pPr marL="394430" indent="-394430">
              <a:buFont typeface="Wingdings" pitchFamily="2" charset="2"/>
              <a:buChar char="ü"/>
            </a:pPr>
            <a:r>
              <a:rPr lang="ru-RU" dirty="0" smtClean="0"/>
              <a:t>Ссылки на локальные объекты в пределах кодовой базы приложения</a:t>
            </a:r>
          </a:p>
          <a:p>
            <a:pPr marL="394430" indent="-394430">
              <a:buFont typeface="Wingdings" pitchFamily="2" charset="2"/>
              <a:buChar char="ü"/>
            </a:pPr>
            <a:r>
              <a:rPr lang="ru-RU" dirty="0" smtClean="0"/>
              <a:t>Ссылки на передаваемые методу параметры объектов</a:t>
            </a:r>
          </a:p>
          <a:p>
            <a:pPr marL="394430" indent="-394430">
              <a:buFont typeface="Wingdings" pitchFamily="2" charset="2"/>
              <a:buChar char="ü"/>
            </a:pPr>
            <a:r>
              <a:rPr lang="ru-RU" dirty="0" smtClean="0"/>
              <a:t>Ссылки на объекты, ожидающие финализации</a:t>
            </a:r>
            <a:endParaRPr lang="ru-RU" dirty="0"/>
          </a:p>
        </p:txBody>
      </p:sp>
      <p:pic>
        <p:nvPicPr>
          <p:cNvPr id="3" name="Picture 2"/>
          <p:cNvPicPr>
            <a:picLocks noChangeAspect="1"/>
          </p:cNvPicPr>
          <p:nvPr/>
        </p:nvPicPr>
        <p:blipFill>
          <a:blip r:embed="rId3"/>
          <a:stretch>
            <a:fillRect/>
          </a:stretch>
        </p:blipFill>
        <p:spPr>
          <a:xfrm>
            <a:off x="2247900" y="2514600"/>
            <a:ext cx="5486400" cy="39608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Как работает сборщик мусора?</a:t>
            </a:r>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1" y="865414"/>
            <a:ext cx="9686925" cy="5535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235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работает сборщик мусора?</a:t>
            </a:r>
            <a:endParaRPr lang="ru-R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685801"/>
            <a:ext cx="8315325" cy="58718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41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работает сборщик мусора?</a:t>
            </a:r>
          </a:p>
        </p:txBody>
      </p:sp>
      <p:pic>
        <p:nvPicPr>
          <p:cNvPr id="1026" name="Picture 2" descr="http://rsdn.ru/article/dotnet/GCnet/IT2.gif"/>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314577" y="990601"/>
            <a:ext cx="5657850" cy="54206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82485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работает сборщик мусора?</a:t>
            </a:r>
          </a:p>
        </p:txBody>
      </p:sp>
      <p:pic>
        <p:nvPicPr>
          <p:cNvPr id="1026" name="Picture 2" descr="http://rsdn.ru/article/dotnet/GCnet/IT2.gif"/>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314577" y="990601"/>
            <a:ext cx="5657850" cy="5420693"/>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rsdn.ru/article/dotnet/GCnet/IT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7" y="990601"/>
            <a:ext cx="5657850" cy="50432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55512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работает сборщик мусора?</a:t>
            </a:r>
          </a:p>
        </p:txBody>
      </p:sp>
      <p:pic>
        <p:nvPicPr>
          <p:cNvPr id="1026" name="Picture 2" descr="http://rsdn.ru/article/dotnet/GCnet/IT2.gif"/>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314577" y="990601"/>
            <a:ext cx="5657850" cy="5420693"/>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rsdn.ru/article/dotnet/GCnet/IT2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577" y="990601"/>
            <a:ext cx="5657850" cy="5043211"/>
          </a:xfrm>
          <a:prstGeom prst="rect">
            <a:avLst/>
          </a:prstGeom>
          <a:noFill/>
          <a:extLst>
            <a:ext uri="{909E8E84-426E-40dd-AFC4-6F175D3DCCD1}">
              <a14:hiddenFill xmlns="" xmlns:a14="http://schemas.microsoft.com/office/drawing/2010/main">
                <a:solidFill>
                  <a:srgbClr val="FFFFFF"/>
                </a:solidFill>
              </a14:hiddenFill>
            </a:ext>
          </a:extLst>
        </p:spPr>
      </p:pic>
      <p:pic>
        <p:nvPicPr>
          <p:cNvPr id="4098" name="Picture 2" descr="http://rsdn.ru/article/dotnet/GCnet/IT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3151" y="947461"/>
            <a:ext cx="5679281" cy="50482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7484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Условия начала сборки мусора</a:t>
            </a:r>
            <a:endParaRPr lang="en-US" dirty="0"/>
          </a:p>
        </p:txBody>
      </p:sp>
      <p:sp>
        <p:nvSpPr>
          <p:cNvPr id="4" name="Rounded Rectangle 3"/>
          <p:cNvSpPr/>
          <p:nvPr/>
        </p:nvSpPr>
        <p:spPr bwMode="auto">
          <a:xfrm>
            <a:off x="266700" y="990600"/>
            <a:ext cx="9686925" cy="2971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indent="-285750" algn="just">
              <a:buFont typeface="Wingdings" charset="2"/>
              <a:buChar char="ü"/>
            </a:pPr>
            <a:r>
              <a:rPr lang="ru-RU" dirty="0"/>
              <a:t>Недостаточно физической памяти в системе.</a:t>
            </a:r>
          </a:p>
          <a:p>
            <a:pPr marL="285750" indent="-285750" algn="just">
              <a:buFont typeface="Wingdings" charset="2"/>
              <a:buChar char="ü"/>
            </a:pPr>
            <a:endParaRPr lang="ru-RU" dirty="0"/>
          </a:p>
          <a:p>
            <a:pPr marL="285750" indent="-285750" algn="just">
              <a:buFont typeface="Wingdings" charset="2"/>
              <a:buChar char="ü"/>
            </a:pPr>
            <a:r>
              <a:rPr lang="ru-RU" dirty="0"/>
              <a:t>Память, используемая объектами, выделенными в управляемой куче, превышает допустимый порог. Этот порог непрерывно корректируется во время выполнения процесса.</a:t>
            </a:r>
          </a:p>
          <a:p>
            <a:pPr marL="285750" indent="-285750" algn="just">
              <a:buFont typeface="Wingdings" charset="2"/>
              <a:buChar char="ü"/>
            </a:pPr>
            <a:endParaRPr lang="ru-RU" dirty="0"/>
          </a:p>
          <a:p>
            <a:pPr marL="285750" indent="-285750" algn="just">
              <a:buFont typeface="Wingdings" charset="2"/>
              <a:buChar char="ü"/>
            </a:pPr>
            <a:r>
              <a:rPr lang="ru-RU" dirty="0"/>
              <a:t>Вызывается метод </a:t>
            </a:r>
            <a:r>
              <a:rPr lang="ru-RU" dirty="0">
                <a:hlinkClick r:id="rId3"/>
              </a:rPr>
              <a:t>GC.Collect</a:t>
            </a:r>
            <a:r>
              <a:rPr lang="ru-RU" dirty="0"/>
              <a:t>. Практически во всех случаях вызов этого метода не потребуется, так как сборщик мусора работает непрерывно. Этот метод в основном используется для уникальных ситуаций и </a:t>
            </a:r>
            <a:r>
              <a:rPr lang="ru-RU" dirty="0" smtClean="0"/>
              <a:t>тестирования</a:t>
            </a:r>
            <a:endParaRPr lang="ru-RU" dirty="0"/>
          </a:p>
        </p:txBody>
      </p:sp>
    </p:spTree>
    <p:extLst>
      <p:ext uri="{BB962C8B-B14F-4D97-AF65-F5344CB8AC3E}">
        <p14:creationId xmlns:p14="http://schemas.microsoft.com/office/powerpoint/2010/main" val="178692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4"/>
            <a:ext cx="9764978" cy="365131"/>
          </a:xfrm>
        </p:spPr>
        <p:txBody>
          <a:bodyPr/>
          <a:lstStyle/>
          <a:p>
            <a:r>
              <a:rPr lang="ru-RU" dirty="0" smtClean="0"/>
              <a:t>Внутреннее устройство типов</a:t>
            </a:r>
            <a:endParaRPr lang="en-US" dirty="0"/>
          </a:p>
        </p:txBody>
      </p:sp>
      <p:pic>
        <p:nvPicPr>
          <p:cNvPr id="5" name="Content Placeholder 4"/>
          <p:cNvPicPr>
            <a:picLocks noGrp="1" noChangeAspect="1"/>
          </p:cNvPicPr>
          <p:nvPr>
            <p:ph sz="quarter" idx="11"/>
          </p:nvPr>
        </p:nvPicPr>
        <p:blipFill>
          <a:blip r:embed="rId3"/>
          <a:stretch>
            <a:fillRect/>
          </a:stretch>
        </p:blipFill>
        <p:spPr>
          <a:xfrm>
            <a:off x="1065795" y="836613"/>
            <a:ext cx="8155411" cy="5184775"/>
          </a:xfrm>
          <a:prstGeom prst="rect">
            <a:avLst/>
          </a:prstGeom>
        </p:spPr>
      </p:pic>
    </p:spTree>
    <p:extLst>
      <p:ext uri="{BB962C8B-B14F-4D97-AF65-F5344CB8AC3E}">
        <p14:creationId xmlns:p14="http://schemas.microsoft.com/office/powerpoint/2010/main" val="1850952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Поколения объектов</a:t>
            </a:r>
            <a:endParaRPr lang="ru-RU" dirty="0"/>
          </a:p>
        </p:txBody>
      </p:sp>
      <p:sp>
        <p:nvSpPr>
          <p:cNvPr id="4" name="Rounded Rectangle 3"/>
          <p:cNvSpPr/>
          <p:nvPr/>
        </p:nvSpPr>
        <p:spPr bwMode="auto">
          <a:xfrm>
            <a:off x="342900" y="762000"/>
            <a:ext cx="9686925" cy="10668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Для оптимизации процесса каждый объект в куче относится к определенному  поколению</a:t>
            </a:r>
          </a:p>
        </p:txBody>
      </p:sp>
      <p:sp>
        <p:nvSpPr>
          <p:cNvPr id="5" name="Rounded Rectangle 4"/>
          <p:cNvSpPr/>
          <p:nvPr/>
        </p:nvSpPr>
        <p:spPr bwMode="auto">
          <a:xfrm>
            <a:off x="342900" y="1981200"/>
            <a:ext cx="9686925" cy="1447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indent="-285750">
              <a:buFont typeface="Arial"/>
              <a:buChar char="•"/>
            </a:pPr>
            <a:r>
              <a:rPr lang="ru-RU" dirty="0">
                <a:solidFill>
                  <a:schemeClr val="tx1"/>
                </a:solidFill>
              </a:rPr>
              <a:t>чем младше объект, тем короче его время жизни;</a:t>
            </a:r>
            <a:endParaRPr lang="en-US" dirty="0">
              <a:solidFill>
                <a:schemeClr val="tx1"/>
              </a:solidFill>
            </a:endParaRPr>
          </a:p>
          <a:p>
            <a:pPr marL="285750" indent="-285750">
              <a:buFont typeface="Arial"/>
              <a:buChar char="•"/>
            </a:pPr>
            <a:r>
              <a:rPr lang="ru-RU" dirty="0">
                <a:solidFill>
                  <a:schemeClr val="tx1"/>
                </a:solidFill>
              </a:rPr>
              <a:t>чем старше объект, тем длиннее его время жизни;</a:t>
            </a:r>
          </a:p>
          <a:p>
            <a:pPr marL="285750" indent="-285750">
              <a:buFont typeface="Arial"/>
              <a:buChar char="•"/>
            </a:pPr>
            <a:r>
              <a:rPr lang="ru-RU" dirty="0" smtClean="0">
                <a:solidFill>
                  <a:schemeClr val="tx1"/>
                </a:solidFill>
              </a:rPr>
              <a:t>сборка </a:t>
            </a:r>
            <a:r>
              <a:rPr lang="ru-RU" dirty="0">
                <a:solidFill>
                  <a:schemeClr val="tx1"/>
                </a:solidFill>
              </a:rPr>
              <a:t>мусора в части кучи выполняется быстрее, чем во всей </a:t>
            </a:r>
            <a:r>
              <a:rPr lang="ru-RU" dirty="0" smtClean="0">
                <a:solidFill>
                  <a:schemeClr val="tx1"/>
                </a:solidFill>
              </a:rPr>
              <a:t>куче;</a:t>
            </a:r>
          </a:p>
          <a:p>
            <a:pPr marL="285750" indent="-285750">
              <a:buFont typeface="Arial"/>
              <a:buChar char="•"/>
            </a:pPr>
            <a:r>
              <a:rPr lang="ru-RU" dirty="0" smtClean="0">
                <a:solidFill>
                  <a:schemeClr val="tx1"/>
                </a:solidFill>
              </a:rPr>
              <a:t>п</a:t>
            </a:r>
            <a:r>
              <a:rPr lang="ru-RU" dirty="0" smtClean="0">
                <a:solidFill>
                  <a:schemeClr val="tx1"/>
                </a:solidFill>
              </a:rPr>
              <a:t>еремещение </a:t>
            </a:r>
            <a:r>
              <a:rPr lang="ru-RU" dirty="0" smtClean="0">
                <a:solidFill>
                  <a:schemeClr val="tx1"/>
                </a:solidFill>
              </a:rPr>
              <a:t>больших объектов слишком </a:t>
            </a:r>
            <a:r>
              <a:rPr lang="ru-RU" dirty="0" err="1" smtClean="0">
                <a:solidFill>
                  <a:schemeClr val="tx1"/>
                </a:solidFill>
              </a:rPr>
              <a:t>затратно</a:t>
            </a:r>
            <a:r>
              <a:rPr lang="ru-RU" dirty="0" smtClean="0">
                <a:solidFill>
                  <a:schemeClr val="tx1"/>
                </a:solidFill>
              </a:rPr>
              <a:t>.</a:t>
            </a:r>
            <a:endParaRPr lang="ru-RU"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Поколения объектов</a:t>
            </a:r>
            <a:endParaRPr lang="ru-RU" dirty="0"/>
          </a:p>
        </p:txBody>
      </p:sp>
      <p:sp>
        <p:nvSpPr>
          <p:cNvPr id="5" name="Rounded Rectangle 4"/>
          <p:cNvSpPr/>
          <p:nvPr/>
        </p:nvSpPr>
        <p:spPr bwMode="auto">
          <a:xfrm>
            <a:off x="342900" y="838200"/>
            <a:ext cx="9686925"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t>Поколение 0. Идентифицирует новый только что размещенный объект, который еще никогда не помечался как подлежащий удалению в процессе сборки мусора</a:t>
            </a:r>
          </a:p>
        </p:txBody>
      </p:sp>
      <p:sp>
        <p:nvSpPr>
          <p:cNvPr id="7" name="Rounded Rectangle 6"/>
          <p:cNvSpPr/>
          <p:nvPr/>
        </p:nvSpPr>
        <p:spPr bwMode="auto">
          <a:xfrm>
            <a:off x="342901" y="1828800"/>
            <a:ext cx="9686925" cy="1143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t>Поколение 1. Идентифицирует объект, который уже "пережил" один процесс  сборки мусора (был помечен как подлежащий удалению в процессе сборки мусора, но не был удален из-за наличия достаточного места в куче)</a:t>
            </a:r>
            <a:endParaRPr lang="ru-RU" dirty="0"/>
          </a:p>
        </p:txBody>
      </p:sp>
      <p:sp>
        <p:nvSpPr>
          <p:cNvPr id="8" name="Rounded Rectangle 7"/>
          <p:cNvSpPr/>
          <p:nvPr/>
        </p:nvSpPr>
        <p:spPr bwMode="auto">
          <a:xfrm>
            <a:off x="342901" y="3124200"/>
            <a:ext cx="9686925"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smtClean="0"/>
              <a:t>Поколение 2. Идентифицирует объект, которому удалось пережить более одного прогона сборщика мусора.</a:t>
            </a:r>
            <a:endParaRPr lang="ru-RU"/>
          </a:p>
        </p:txBody>
      </p:sp>
      <p:grpSp>
        <p:nvGrpSpPr>
          <p:cNvPr id="9" name="Group 8"/>
          <p:cNvGrpSpPr/>
          <p:nvPr/>
        </p:nvGrpSpPr>
        <p:grpSpPr>
          <a:xfrm>
            <a:off x="428625" y="4191000"/>
            <a:ext cx="9429750" cy="1295400"/>
            <a:chOff x="304800" y="762000"/>
            <a:chExt cx="8382000" cy="1295400"/>
          </a:xfrm>
        </p:grpSpPr>
        <p:sp>
          <p:nvSpPr>
            <p:cNvPr id="10" name="Rectangle 9"/>
            <p:cNvSpPr/>
            <p:nvPr/>
          </p:nvSpPr>
          <p:spPr bwMode="auto">
            <a:xfrm>
              <a:off x="304800" y="7620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11" name="Rectangle 10"/>
            <p:cNvSpPr/>
            <p:nvPr/>
          </p:nvSpPr>
          <p:spPr bwMode="auto">
            <a:xfrm>
              <a:off x="914400" y="7620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12" name="Rectangle 11"/>
            <p:cNvSpPr/>
            <p:nvPr/>
          </p:nvSpPr>
          <p:spPr bwMode="auto">
            <a:xfrm>
              <a:off x="1524000" y="7620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C</a:t>
              </a:r>
            </a:p>
          </p:txBody>
        </p:sp>
        <p:sp>
          <p:nvSpPr>
            <p:cNvPr id="13" name="Rectangle 12"/>
            <p:cNvSpPr/>
            <p:nvPr/>
          </p:nvSpPr>
          <p:spPr bwMode="auto">
            <a:xfrm>
              <a:off x="2133600" y="7620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14" name="Rectangle 13"/>
            <p:cNvSpPr/>
            <p:nvPr/>
          </p:nvSpPr>
          <p:spPr bwMode="auto">
            <a:xfrm>
              <a:off x="2743200" y="7620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E</a:t>
              </a:r>
            </a:p>
          </p:txBody>
        </p:sp>
        <p:sp>
          <p:nvSpPr>
            <p:cNvPr id="15" name="Rectangle 14"/>
            <p:cNvSpPr/>
            <p:nvPr/>
          </p:nvSpPr>
          <p:spPr bwMode="auto">
            <a:xfrm>
              <a:off x="3352800" y="762000"/>
              <a:ext cx="53340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16" name="Right Arrow 15"/>
            <p:cNvSpPr/>
            <p:nvPr/>
          </p:nvSpPr>
          <p:spPr bwMode="auto">
            <a:xfrm>
              <a:off x="304800" y="1371600"/>
              <a:ext cx="30480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grpSp>
      <p:sp>
        <p:nvSpPr>
          <p:cNvPr id="17" name="TextBox 16"/>
          <p:cNvSpPr txBox="1"/>
          <p:nvPr/>
        </p:nvSpPr>
        <p:spPr>
          <a:xfrm>
            <a:off x="342901" y="5715002"/>
            <a:ext cx="9686925" cy="656414"/>
          </a:xfrm>
          <a:prstGeom prst="rect">
            <a:avLst/>
          </a:prstGeom>
          <a:noFill/>
        </p:spPr>
        <p:txBody>
          <a:bodyPr wrap="square" lIns="101425" tIns="50713" rIns="101425" bIns="50713" rtlCol="0">
            <a:spAutoFit/>
          </a:bodyPr>
          <a:lstStyle/>
          <a:p>
            <a:pPr algn="just"/>
            <a:r>
              <a:rPr lang="ru-RU" smtClean="0">
                <a:latin typeface="+mn-lt"/>
              </a:rPr>
              <a:t>Вновь инициализируемая куча, содержащая некоторые объекты, все поколения 0, еще не было сборки мусора</a:t>
            </a:r>
            <a:endParaRPr lang="ru-RU">
              <a:latin typeface="+mn-lt"/>
            </a:endParaRPr>
          </a:p>
        </p:txBody>
      </p:sp>
      <p:grpSp>
        <p:nvGrpSpPr>
          <p:cNvPr id="18" name="Group 17"/>
          <p:cNvGrpSpPr/>
          <p:nvPr/>
        </p:nvGrpSpPr>
        <p:grpSpPr>
          <a:xfrm>
            <a:off x="342900" y="4191000"/>
            <a:ext cx="9429750" cy="1295400"/>
            <a:chOff x="304800" y="2743200"/>
            <a:chExt cx="8382000" cy="1295400"/>
          </a:xfrm>
        </p:grpSpPr>
        <p:sp>
          <p:nvSpPr>
            <p:cNvPr id="19" name="Rectangle 18"/>
            <p:cNvSpPr/>
            <p:nvPr/>
          </p:nvSpPr>
          <p:spPr bwMode="auto">
            <a:xfrm>
              <a:off x="304800" y="27432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20" name="Rectangle 19"/>
            <p:cNvSpPr/>
            <p:nvPr/>
          </p:nvSpPr>
          <p:spPr bwMode="auto">
            <a:xfrm>
              <a:off x="914400" y="27432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21" name="Rectangle 20"/>
            <p:cNvSpPr/>
            <p:nvPr/>
          </p:nvSpPr>
          <p:spPr bwMode="auto">
            <a:xfrm>
              <a:off x="1524000" y="27432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22" name="Rectangle 21"/>
            <p:cNvSpPr/>
            <p:nvPr/>
          </p:nvSpPr>
          <p:spPr bwMode="auto">
            <a:xfrm>
              <a:off x="2133600" y="2743200"/>
              <a:ext cx="65532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23" name="Right Arrow 22"/>
            <p:cNvSpPr/>
            <p:nvPr/>
          </p:nvSpPr>
          <p:spPr bwMode="auto">
            <a:xfrm>
              <a:off x="2133600" y="3352800"/>
              <a:ext cx="22860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24" name="Left-Right Arrow 23"/>
            <p:cNvSpPr/>
            <p:nvPr/>
          </p:nvSpPr>
          <p:spPr bwMode="auto">
            <a:xfrm>
              <a:off x="304800" y="3352800"/>
              <a:ext cx="18288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a:spcAft>
                  <a:spcPts val="1109"/>
                </a:spcAft>
              </a:pPr>
              <a:r>
                <a:rPr lang="ru-RU" b="1" smtClean="0"/>
                <a:t>Поколение 1</a:t>
              </a:r>
            </a:p>
          </p:txBody>
        </p:sp>
      </p:grpSp>
      <p:sp>
        <p:nvSpPr>
          <p:cNvPr id="25" name="TextBox 24"/>
          <p:cNvSpPr txBox="1"/>
          <p:nvPr/>
        </p:nvSpPr>
        <p:spPr>
          <a:xfrm>
            <a:off x="342901" y="5715002"/>
            <a:ext cx="9686925" cy="656414"/>
          </a:xfrm>
          <a:prstGeom prst="rect">
            <a:avLst/>
          </a:prstGeom>
          <a:noFill/>
        </p:spPr>
        <p:txBody>
          <a:bodyPr wrap="square" lIns="101425" tIns="50713" rIns="101425" bIns="50713" rtlCol="0">
            <a:spAutoFit/>
          </a:bodyPr>
          <a:lstStyle/>
          <a:p>
            <a:pPr algn="just"/>
            <a:r>
              <a:rPr lang="ru-RU" smtClean="0">
                <a:latin typeface="+mn-lt"/>
              </a:rPr>
              <a:t>После первой сборки мусора: выжившие объекты из поколения 0 попали в поколение 1; поколение 0 пусто</a:t>
            </a:r>
            <a:endParaRPr lang="ru-RU">
              <a:latin typeface="+mn-lt"/>
            </a:endParaRPr>
          </a:p>
        </p:txBody>
      </p:sp>
      <p:grpSp>
        <p:nvGrpSpPr>
          <p:cNvPr id="40" name="Group 39"/>
          <p:cNvGrpSpPr/>
          <p:nvPr/>
        </p:nvGrpSpPr>
        <p:grpSpPr>
          <a:xfrm>
            <a:off x="342900" y="4191000"/>
            <a:ext cx="9429750" cy="1295400"/>
            <a:chOff x="304800" y="4800600"/>
            <a:chExt cx="8382000" cy="1295400"/>
          </a:xfrm>
        </p:grpSpPr>
        <p:sp>
          <p:nvSpPr>
            <p:cNvPr id="41" name="Rectangle 40"/>
            <p:cNvSpPr/>
            <p:nvPr/>
          </p:nvSpPr>
          <p:spPr bwMode="auto">
            <a:xfrm>
              <a:off x="304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42" name="Rectangle 41"/>
            <p:cNvSpPr/>
            <p:nvPr/>
          </p:nvSpPr>
          <p:spPr bwMode="auto">
            <a:xfrm>
              <a:off x="914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43" name="Rectangle 42"/>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44" name="Rectangle 43"/>
            <p:cNvSpPr/>
            <p:nvPr/>
          </p:nvSpPr>
          <p:spPr bwMode="auto">
            <a:xfrm>
              <a:off x="5791200" y="4800600"/>
              <a:ext cx="28956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45" name="Right Arrow 44"/>
            <p:cNvSpPr/>
            <p:nvPr/>
          </p:nvSpPr>
          <p:spPr bwMode="auto">
            <a:xfrm>
              <a:off x="2133600" y="5410200"/>
              <a:ext cx="36576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46" name="Rectangle 45"/>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47" name="Rectangle 46"/>
            <p:cNvSpPr/>
            <p:nvPr/>
          </p:nvSpPr>
          <p:spPr bwMode="auto">
            <a:xfrm>
              <a:off x="27432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G</a:t>
              </a:r>
            </a:p>
          </p:txBody>
        </p:sp>
        <p:sp>
          <p:nvSpPr>
            <p:cNvPr id="48" name="Rectangle 47"/>
            <p:cNvSpPr/>
            <p:nvPr/>
          </p:nvSpPr>
          <p:spPr bwMode="auto">
            <a:xfrm>
              <a:off x="33528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H</a:t>
              </a:r>
            </a:p>
          </p:txBody>
        </p:sp>
        <p:sp>
          <p:nvSpPr>
            <p:cNvPr id="49" name="Rectangle 48"/>
            <p:cNvSpPr/>
            <p:nvPr/>
          </p:nvSpPr>
          <p:spPr bwMode="auto">
            <a:xfrm>
              <a:off x="3962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50" name="Rectangle 49"/>
            <p:cNvSpPr/>
            <p:nvPr/>
          </p:nvSpPr>
          <p:spPr bwMode="auto">
            <a:xfrm>
              <a:off x="45720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J</a:t>
              </a:r>
            </a:p>
          </p:txBody>
        </p:sp>
        <p:sp>
          <p:nvSpPr>
            <p:cNvPr id="51" name="Rectangle 50"/>
            <p:cNvSpPr/>
            <p:nvPr/>
          </p:nvSpPr>
          <p:spPr bwMode="auto">
            <a:xfrm>
              <a:off x="5181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K</a:t>
              </a:r>
            </a:p>
          </p:txBody>
        </p:sp>
        <p:sp>
          <p:nvSpPr>
            <p:cNvPr id="52" name="Left-Right Arrow 51"/>
            <p:cNvSpPr/>
            <p:nvPr/>
          </p:nvSpPr>
          <p:spPr bwMode="auto">
            <a:xfrm>
              <a:off x="304800" y="5410200"/>
              <a:ext cx="18288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grpSp>
      <p:sp>
        <p:nvSpPr>
          <p:cNvPr id="53" name="TextBox 52"/>
          <p:cNvSpPr txBox="1"/>
          <p:nvPr/>
        </p:nvSpPr>
        <p:spPr>
          <a:xfrm>
            <a:off x="342901" y="5715002"/>
            <a:ext cx="9686925" cy="379415"/>
          </a:xfrm>
          <a:prstGeom prst="rect">
            <a:avLst/>
          </a:prstGeom>
          <a:noFill/>
        </p:spPr>
        <p:txBody>
          <a:bodyPr wrap="square" lIns="101425" tIns="50713" rIns="101425" bIns="50713" rtlCol="0">
            <a:spAutoFit/>
          </a:bodyPr>
          <a:lstStyle/>
          <a:p>
            <a:pPr algn="just"/>
            <a:r>
              <a:rPr lang="ru-RU" smtClean="0">
                <a:latin typeface="+mn-lt"/>
              </a:rPr>
              <a:t>Созданы новые объекты в поколении 0; в поколени 1 появились «мусорные» объекты</a:t>
            </a:r>
            <a:endParaRPr lang="ru-RU">
              <a:latin typeface="+mn-lt"/>
            </a:endParaRPr>
          </a:p>
        </p:txBody>
      </p:sp>
      <p:grpSp>
        <p:nvGrpSpPr>
          <p:cNvPr id="54" name="Group 46"/>
          <p:cNvGrpSpPr/>
          <p:nvPr/>
        </p:nvGrpSpPr>
        <p:grpSpPr>
          <a:xfrm>
            <a:off x="342900" y="4191000"/>
            <a:ext cx="9515475" cy="1295400"/>
            <a:chOff x="304800" y="4800600"/>
            <a:chExt cx="8458200" cy="1295400"/>
          </a:xfrm>
        </p:grpSpPr>
        <p:sp>
          <p:nvSpPr>
            <p:cNvPr id="55" name="Rectangle 54"/>
            <p:cNvSpPr/>
            <p:nvPr/>
          </p:nvSpPr>
          <p:spPr bwMode="auto">
            <a:xfrm>
              <a:off x="304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56" name="Rectangle 55"/>
            <p:cNvSpPr/>
            <p:nvPr/>
          </p:nvSpPr>
          <p:spPr bwMode="auto">
            <a:xfrm>
              <a:off x="914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57" name="Rectangle 56"/>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58" name="Rectangle 57"/>
            <p:cNvSpPr/>
            <p:nvPr/>
          </p:nvSpPr>
          <p:spPr bwMode="auto">
            <a:xfrm>
              <a:off x="4572000" y="4800600"/>
              <a:ext cx="41910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59" name="Right Arrow 58"/>
            <p:cNvSpPr/>
            <p:nvPr/>
          </p:nvSpPr>
          <p:spPr bwMode="auto">
            <a:xfrm>
              <a:off x="4572000" y="5410200"/>
              <a:ext cx="24384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60" name="Rectangle 59"/>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61" name="Rectangle 60"/>
            <p:cNvSpPr/>
            <p:nvPr/>
          </p:nvSpPr>
          <p:spPr bwMode="auto">
            <a:xfrm>
              <a:off x="27432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G</a:t>
              </a:r>
            </a:p>
          </p:txBody>
        </p:sp>
        <p:sp>
          <p:nvSpPr>
            <p:cNvPr id="62" name="Rectangle 61"/>
            <p:cNvSpPr/>
            <p:nvPr/>
          </p:nvSpPr>
          <p:spPr bwMode="auto">
            <a:xfrm>
              <a:off x="3352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63" name="Rectangle 62"/>
            <p:cNvSpPr/>
            <p:nvPr/>
          </p:nvSpPr>
          <p:spPr bwMode="auto">
            <a:xfrm>
              <a:off x="3962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K</a:t>
              </a:r>
            </a:p>
          </p:txBody>
        </p:sp>
        <p:sp>
          <p:nvSpPr>
            <p:cNvPr id="64" name="Left-Right Arrow 63"/>
            <p:cNvSpPr/>
            <p:nvPr/>
          </p:nvSpPr>
          <p:spPr bwMode="auto">
            <a:xfrm>
              <a:off x="304800" y="5410200"/>
              <a:ext cx="42672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grpSp>
      <p:sp>
        <p:nvSpPr>
          <p:cNvPr id="65" name="TextBox 64"/>
          <p:cNvSpPr txBox="1"/>
          <p:nvPr/>
        </p:nvSpPr>
        <p:spPr>
          <a:xfrm>
            <a:off x="342901" y="5715002"/>
            <a:ext cx="9686925" cy="656414"/>
          </a:xfrm>
          <a:prstGeom prst="rect">
            <a:avLst/>
          </a:prstGeom>
          <a:noFill/>
        </p:spPr>
        <p:txBody>
          <a:bodyPr wrap="square" lIns="101425" tIns="50713" rIns="101425" bIns="50713" rtlCol="0">
            <a:spAutoFit/>
          </a:bodyPr>
          <a:lstStyle/>
          <a:p>
            <a:pPr algn="just"/>
            <a:r>
              <a:rPr lang="ru-RU" smtClean="0">
                <a:latin typeface="+mn-lt"/>
              </a:rPr>
              <a:t>После двух сборок мусора: выжившие объекты из поколения 0 попали в  поколение 1 (растущий размер поколения 1); поколение 0 пусто</a:t>
            </a:r>
            <a:endParaRPr lang="ru-RU">
              <a:latin typeface="+mn-lt"/>
            </a:endParaRPr>
          </a:p>
        </p:txBody>
      </p:sp>
      <p:grpSp>
        <p:nvGrpSpPr>
          <p:cNvPr id="114" name="Group 46"/>
          <p:cNvGrpSpPr/>
          <p:nvPr/>
        </p:nvGrpSpPr>
        <p:grpSpPr>
          <a:xfrm>
            <a:off x="342900" y="4191000"/>
            <a:ext cx="9429750" cy="1295400"/>
            <a:chOff x="304800" y="4800600"/>
            <a:chExt cx="8382000" cy="1295400"/>
          </a:xfrm>
        </p:grpSpPr>
        <p:sp>
          <p:nvSpPr>
            <p:cNvPr id="115" name="Rectangle 114"/>
            <p:cNvSpPr/>
            <p:nvPr/>
          </p:nvSpPr>
          <p:spPr bwMode="auto">
            <a:xfrm>
              <a:off x="304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116" name="Rectangle 115"/>
            <p:cNvSpPr/>
            <p:nvPr/>
          </p:nvSpPr>
          <p:spPr bwMode="auto">
            <a:xfrm>
              <a:off x="914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117" name="Rectangle 116"/>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118" name="Rectangle 117"/>
            <p:cNvSpPr/>
            <p:nvPr/>
          </p:nvSpPr>
          <p:spPr bwMode="auto">
            <a:xfrm>
              <a:off x="7010400" y="4800600"/>
              <a:ext cx="16764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119" name="Right Arrow 118"/>
            <p:cNvSpPr/>
            <p:nvPr/>
          </p:nvSpPr>
          <p:spPr bwMode="auto">
            <a:xfrm>
              <a:off x="4572000" y="5410200"/>
              <a:ext cx="24384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120" name="Rectangle 119"/>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121" name="Rectangle 120"/>
            <p:cNvSpPr/>
            <p:nvPr/>
          </p:nvSpPr>
          <p:spPr bwMode="auto">
            <a:xfrm>
              <a:off x="27432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G</a:t>
              </a:r>
            </a:p>
          </p:txBody>
        </p:sp>
        <p:sp>
          <p:nvSpPr>
            <p:cNvPr id="122" name="Rectangle 121"/>
            <p:cNvSpPr/>
            <p:nvPr/>
          </p:nvSpPr>
          <p:spPr bwMode="auto">
            <a:xfrm>
              <a:off x="3352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123" name="Rectangle 122"/>
            <p:cNvSpPr/>
            <p:nvPr/>
          </p:nvSpPr>
          <p:spPr bwMode="auto">
            <a:xfrm>
              <a:off x="3962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K</a:t>
              </a:r>
            </a:p>
          </p:txBody>
        </p:sp>
        <p:sp>
          <p:nvSpPr>
            <p:cNvPr id="124" name="Left-Right Arrow 123"/>
            <p:cNvSpPr/>
            <p:nvPr/>
          </p:nvSpPr>
          <p:spPr bwMode="auto">
            <a:xfrm>
              <a:off x="304800" y="5410200"/>
              <a:ext cx="42672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sp>
          <p:nvSpPr>
            <p:cNvPr id="125" name="Rectangle 124"/>
            <p:cNvSpPr/>
            <p:nvPr/>
          </p:nvSpPr>
          <p:spPr bwMode="auto">
            <a:xfrm>
              <a:off x="4572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L</a:t>
              </a:r>
            </a:p>
          </p:txBody>
        </p:sp>
        <p:sp>
          <p:nvSpPr>
            <p:cNvPr id="126" name="Rectangle 125"/>
            <p:cNvSpPr/>
            <p:nvPr/>
          </p:nvSpPr>
          <p:spPr bwMode="auto">
            <a:xfrm>
              <a:off x="51816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M</a:t>
              </a:r>
            </a:p>
          </p:txBody>
        </p:sp>
        <p:sp>
          <p:nvSpPr>
            <p:cNvPr id="127" name="Rectangle 126"/>
            <p:cNvSpPr/>
            <p:nvPr/>
          </p:nvSpPr>
          <p:spPr bwMode="auto">
            <a:xfrm>
              <a:off x="57912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N</a:t>
              </a:r>
            </a:p>
          </p:txBody>
        </p:sp>
        <p:sp>
          <p:nvSpPr>
            <p:cNvPr id="128" name="Rectangle 127"/>
            <p:cNvSpPr/>
            <p:nvPr/>
          </p:nvSpPr>
          <p:spPr bwMode="auto">
            <a:xfrm>
              <a:off x="6400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O</a:t>
              </a:r>
            </a:p>
          </p:txBody>
        </p:sp>
      </p:grpSp>
      <p:sp>
        <p:nvSpPr>
          <p:cNvPr id="129" name="TextBox 128"/>
          <p:cNvSpPr txBox="1"/>
          <p:nvPr/>
        </p:nvSpPr>
        <p:spPr>
          <a:xfrm>
            <a:off x="342901" y="5715002"/>
            <a:ext cx="9686925" cy="379415"/>
          </a:xfrm>
          <a:prstGeom prst="rect">
            <a:avLst/>
          </a:prstGeom>
          <a:noFill/>
        </p:spPr>
        <p:txBody>
          <a:bodyPr wrap="square" lIns="101425" tIns="50713" rIns="101425" bIns="50713" rtlCol="0">
            <a:spAutoFit/>
          </a:bodyPr>
          <a:lstStyle/>
          <a:p>
            <a:pPr algn="just"/>
            <a:r>
              <a:rPr lang="ru-RU" smtClean="0">
                <a:latin typeface="+mn-lt"/>
              </a:rPr>
              <a:t>Новые объекты появляются в поколении 0; поколение 1 имеет больше «мусорных» объектов</a:t>
            </a:r>
            <a:endParaRPr lang="ru-RU">
              <a:latin typeface="+mn-lt"/>
            </a:endParaRPr>
          </a:p>
        </p:txBody>
      </p:sp>
      <p:grpSp>
        <p:nvGrpSpPr>
          <p:cNvPr id="130" name="Group 46"/>
          <p:cNvGrpSpPr/>
          <p:nvPr/>
        </p:nvGrpSpPr>
        <p:grpSpPr>
          <a:xfrm>
            <a:off x="342900" y="4191000"/>
            <a:ext cx="9429750" cy="1295400"/>
            <a:chOff x="304800" y="4800600"/>
            <a:chExt cx="8382000" cy="1295400"/>
          </a:xfrm>
        </p:grpSpPr>
        <p:sp>
          <p:nvSpPr>
            <p:cNvPr id="131" name="Rectangle 130"/>
            <p:cNvSpPr/>
            <p:nvPr/>
          </p:nvSpPr>
          <p:spPr bwMode="auto">
            <a:xfrm>
              <a:off x="304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132" name="Rectangle 131"/>
            <p:cNvSpPr/>
            <p:nvPr/>
          </p:nvSpPr>
          <p:spPr bwMode="auto">
            <a:xfrm>
              <a:off x="914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133" name="Rectangle 132"/>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134" name="Rectangle 133"/>
            <p:cNvSpPr/>
            <p:nvPr/>
          </p:nvSpPr>
          <p:spPr bwMode="auto">
            <a:xfrm>
              <a:off x="5791200" y="4800600"/>
              <a:ext cx="28956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135" name="Right Arrow 134"/>
            <p:cNvSpPr/>
            <p:nvPr/>
          </p:nvSpPr>
          <p:spPr bwMode="auto">
            <a:xfrm>
              <a:off x="5791200" y="5410200"/>
              <a:ext cx="24384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136" name="Rectangle 135"/>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137" name="Rectangle 136"/>
            <p:cNvSpPr/>
            <p:nvPr/>
          </p:nvSpPr>
          <p:spPr bwMode="auto">
            <a:xfrm>
              <a:off x="27432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G</a:t>
              </a:r>
            </a:p>
          </p:txBody>
        </p:sp>
        <p:sp>
          <p:nvSpPr>
            <p:cNvPr id="138" name="Rectangle 137"/>
            <p:cNvSpPr/>
            <p:nvPr/>
          </p:nvSpPr>
          <p:spPr bwMode="auto">
            <a:xfrm>
              <a:off x="3352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139" name="Rectangle 138"/>
            <p:cNvSpPr/>
            <p:nvPr/>
          </p:nvSpPr>
          <p:spPr bwMode="auto">
            <a:xfrm>
              <a:off x="3962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K</a:t>
              </a:r>
            </a:p>
          </p:txBody>
        </p:sp>
        <p:sp>
          <p:nvSpPr>
            <p:cNvPr id="140" name="Left-Right Arrow 139"/>
            <p:cNvSpPr/>
            <p:nvPr/>
          </p:nvSpPr>
          <p:spPr bwMode="auto">
            <a:xfrm>
              <a:off x="304800" y="5410200"/>
              <a:ext cx="54864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sp>
          <p:nvSpPr>
            <p:cNvPr id="141" name="Rectangle 140"/>
            <p:cNvSpPr/>
            <p:nvPr/>
          </p:nvSpPr>
          <p:spPr bwMode="auto">
            <a:xfrm>
              <a:off x="4572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L</a:t>
              </a:r>
            </a:p>
          </p:txBody>
        </p:sp>
        <p:sp>
          <p:nvSpPr>
            <p:cNvPr id="142" name="Rectangle 141"/>
            <p:cNvSpPr/>
            <p:nvPr/>
          </p:nvSpPr>
          <p:spPr bwMode="auto">
            <a:xfrm>
              <a:off x="5181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O</a:t>
              </a:r>
            </a:p>
          </p:txBody>
        </p:sp>
      </p:grpSp>
      <p:sp>
        <p:nvSpPr>
          <p:cNvPr id="143" name="TextBox 142"/>
          <p:cNvSpPr txBox="1"/>
          <p:nvPr/>
        </p:nvSpPr>
        <p:spPr>
          <a:xfrm>
            <a:off x="342901" y="5678270"/>
            <a:ext cx="9686925" cy="656414"/>
          </a:xfrm>
          <a:prstGeom prst="rect">
            <a:avLst/>
          </a:prstGeom>
          <a:noFill/>
        </p:spPr>
        <p:txBody>
          <a:bodyPr wrap="square" lIns="101425" tIns="50713" rIns="101425" bIns="50713" rtlCol="0">
            <a:spAutoFit/>
          </a:bodyPr>
          <a:lstStyle/>
          <a:p>
            <a:pPr algn="just"/>
            <a:r>
              <a:rPr lang="ru-RU" smtClean="0">
                <a:latin typeface="+mn-lt"/>
              </a:rPr>
              <a:t>Через три сборки мусора: выжившие объекты из поколения 0 попали в поколение 1 (растущий размер поколения  1); поколение 0 пусто</a:t>
            </a:r>
            <a:endParaRPr lang="ru-RU">
              <a:latin typeface="+mn-lt"/>
            </a:endParaRPr>
          </a:p>
        </p:txBody>
      </p:sp>
      <p:grpSp>
        <p:nvGrpSpPr>
          <p:cNvPr id="144" name="Group 46"/>
          <p:cNvGrpSpPr/>
          <p:nvPr/>
        </p:nvGrpSpPr>
        <p:grpSpPr>
          <a:xfrm>
            <a:off x="342900" y="4191000"/>
            <a:ext cx="9515475" cy="1295400"/>
            <a:chOff x="304800" y="4800600"/>
            <a:chExt cx="8458200" cy="1295400"/>
          </a:xfrm>
        </p:grpSpPr>
        <p:sp>
          <p:nvSpPr>
            <p:cNvPr id="145" name="Rectangle 144"/>
            <p:cNvSpPr/>
            <p:nvPr/>
          </p:nvSpPr>
          <p:spPr bwMode="auto">
            <a:xfrm>
              <a:off x="3048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A</a:t>
              </a:r>
            </a:p>
          </p:txBody>
        </p:sp>
        <p:sp>
          <p:nvSpPr>
            <p:cNvPr id="146" name="Rectangle 145"/>
            <p:cNvSpPr/>
            <p:nvPr/>
          </p:nvSpPr>
          <p:spPr bwMode="auto">
            <a:xfrm>
              <a:off x="914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B</a:t>
              </a:r>
            </a:p>
          </p:txBody>
        </p:sp>
        <p:sp>
          <p:nvSpPr>
            <p:cNvPr id="147" name="Rectangle 146"/>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148" name="Rectangle 147"/>
            <p:cNvSpPr/>
            <p:nvPr/>
          </p:nvSpPr>
          <p:spPr bwMode="auto">
            <a:xfrm>
              <a:off x="8229600" y="4800600"/>
              <a:ext cx="5334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149" name="Right Arrow 148"/>
            <p:cNvSpPr/>
            <p:nvPr/>
          </p:nvSpPr>
          <p:spPr bwMode="auto">
            <a:xfrm>
              <a:off x="5791200" y="5410200"/>
              <a:ext cx="24384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150" name="Rectangle 149"/>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151" name="Rectangle 150"/>
            <p:cNvSpPr/>
            <p:nvPr/>
          </p:nvSpPr>
          <p:spPr bwMode="auto">
            <a:xfrm>
              <a:off x="27432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G</a:t>
              </a:r>
            </a:p>
          </p:txBody>
        </p:sp>
        <p:sp>
          <p:nvSpPr>
            <p:cNvPr id="152" name="Rectangle 151"/>
            <p:cNvSpPr/>
            <p:nvPr/>
          </p:nvSpPr>
          <p:spPr bwMode="auto">
            <a:xfrm>
              <a:off x="3352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153" name="Rectangle 152"/>
            <p:cNvSpPr/>
            <p:nvPr/>
          </p:nvSpPr>
          <p:spPr bwMode="auto">
            <a:xfrm>
              <a:off x="39624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K</a:t>
              </a:r>
            </a:p>
          </p:txBody>
        </p:sp>
        <p:sp>
          <p:nvSpPr>
            <p:cNvPr id="154" name="Left-Right Arrow 153"/>
            <p:cNvSpPr/>
            <p:nvPr/>
          </p:nvSpPr>
          <p:spPr bwMode="auto">
            <a:xfrm>
              <a:off x="304800" y="5410200"/>
              <a:ext cx="54864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sp>
          <p:nvSpPr>
            <p:cNvPr id="155" name="Rectangle 154"/>
            <p:cNvSpPr/>
            <p:nvPr/>
          </p:nvSpPr>
          <p:spPr bwMode="auto">
            <a:xfrm>
              <a:off x="4572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L</a:t>
              </a:r>
            </a:p>
          </p:txBody>
        </p:sp>
        <p:sp>
          <p:nvSpPr>
            <p:cNvPr id="156" name="Rectangle 155"/>
            <p:cNvSpPr/>
            <p:nvPr/>
          </p:nvSpPr>
          <p:spPr bwMode="auto">
            <a:xfrm>
              <a:off x="5181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O</a:t>
              </a:r>
            </a:p>
          </p:txBody>
        </p:sp>
        <p:sp>
          <p:nvSpPr>
            <p:cNvPr id="157" name="Rectangle 156"/>
            <p:cNvSpPr/>
            <p:nvPr/>
          </p:nvSpPr>
          <p:spPr bwMode="auto">
            <a:xfrm>
              <a:off x="5791200" y="4800600"/>
              <a:ext cx="609600" cy="533400"/>
            </a:xfrm>
            <a:prstGeom prst="rect">
              <a:avLst/>
            </a:prstGeom>
            <a:solidFill>
              <a:schemeClr val="tx2">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P</a:t>
              </a:r>
            </a:p>
          </p:txBody>
        </p:sp>
        <p:sp>
          <p:nvSpPr>
            <p:cNvPr id="158" name="Rectangle 157"/>
            <p:cNvSpPr/>
            <p:nvPr/>
          </p:nvSpPr>
          <p:spPr bwMode="auto">
            <a:xfrm>
              <a:off x="6400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Q</a:t>
              </a:r>
            </a:p>
          </p:txBody>
        </p:sp>
        <p:sp>
          <p:nvSpPr>
            <p:cNvPr id="159" name="Rectangle 158"/>
            <p:cNvSpPr/>
            <p:nvPr/>
          </p:nvSpPr>
          <p:spPr bwMode="auto">
            <a:xfrm>
              <a:off x="7010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R</a:t>
              </a:r>
            </a:p>
          </p:txBody>
        </p:sp>
        <p:sp>
          <p:nvSpPr>
            <p:cNvPr id="160" name="Rectangle 159"/>
            <p:cNvSpPr/>
            <p:nvPr/>
          </p:nvSpPr>
          <p:spPr bwMode="auto">
            <a:xfrm>
              <a:off x="7620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S</a:t>
              </a:r>
            </a:p>
          </p:txBody>
        </p:sp>
      </p:grpSp>
      <p:sp>
        <p:nvSpPr>
          <p:cNvPr id="161" name="TextBox 160"/>
          <p:cNvSpPr txBox="1"/>
          <p:nvPr/>
        </p:nvSpPr>
        <p:spPr>
          <a:xfrm>
            <a:off x="342901" y="5678270"/>
            <a:ext cx="9686925" cy="379415"/>
          </a:xfrm>
          <a:prstGeom prst="rect">
            <a:avLst/>
          </a:prstGeom>
          <a:noFill/>
        </p:spPr>
        <p:txBody>
          <a:bodyPr wrap="square" lIns="101425" tIns="50713" rIns="101425" bIns="50713" rtlCol="0">
            <a:spAutoFit/>
          </a:bodyPr>
          <a:lstStyle/>
          <a:p>
            <a:pPr algn="just"/>
            <a:r>
              <a:rPr lang="ru-RU" smtClean="0">
                <a:latin typeface="+mn-lt"/>
              </a:rPr>
              <a:t>Новые объекты выделяются в поколении 0; поколение 1 имеет больше «мусорных» объектов</a:t>
            </a:r>
            <a:endParaRPr lang="ru-RU">
              <a:latin typeface="+mn-lt"/>
            </a:endParaRPr>
          </a:p>
        </p:txBody>
      </p:sp>
      <p:grpSp>
        <p:nvGrpSpPr>
          <p:cNvPr id="176" name="Group 46"/>
          <p:cNvGrpSpPr/>
          <p:nvPr/>
        </p:nvGrpSpPr>
        <p:grpSpPr>
          <a:xfrm>
            <a:off x="342900" y="4191000"/>
            <a:ext cx="9515475" cy="1295400"/>
            <a:chOff x="304800" y="4800600"/>
            <a:chExt cx="8458200" cy="1295400"/>
          </a:xfrm>
        </p:grpSpPr>
        <p:sp>
          <p:nvSpPr>
            <p:cNvPr id="177" name="Rectangle 176"/>
            <p:cNvSpPr/>
            <p:nvPr/>
          </p:nvSpPr>
          <p:spPr bwMode="auto">
            <a:xfrm>
              <a:off x="304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D</a:t>
              </a:r>
            </a:p>
          </p:txBody>
        </p:sp>
        <p:sp>
          <p:nvSpPr>
            <p:cNvPr id="178" name="Rectangle 177"/>
            <p:cNvSpPr/>
            <p:nvPr/>
          </p:nvSpPr>
          <p:spPr bwMode="auto">
            <a:xfrm>
              <a:off x="5181600" y="4800600"/>
              <a:ext cx="3581400" cy="533400"/>
            </a:xfrm>
            <a:prstGeom prst="rect">
              <a:avLst/>
            </a:prstGeom>
            <a:solidFill>
              <a:schemeClr val="bg2"/>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endParaRPr lang="ru-RU" sz="2700" b="1"/>
            </a:p>
          </p:txBody>
        </p:sp>
        <p:sp>
          <p:nvSpPr>
            <p:cNvPr id="179" name="Right Arrow 178"/>
            <p:cNvSpPr/>
            <p:nvPr/>
          </p:nvSpPr>
          <p:spPr bwMode="auto">
            <a:xfrm>
              <a:off x="5257800" y="5410200"/>
              <a:ext cx="2438400" cy="685800"/>
            </a:xfrm>
            <a:prstGeom prs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0</a:t>
              </a:r>
            </a:p>
          </p:txBody>
        </p:sp>
        <p:sp>
          <p:nvSpPr>
            <p:cNvPr id="180" name="Rectangle 179"/>
            <p:cNvSpPr/>
            <p:nvPr/>
          </p:nvSpPr>
          <p:spPr bwMode="auto">
            <a:xfrm>
              <a:off x="914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F</a:t>
              </a:r>
            </a:p>
          </p:txBody>
        </p:sp>
        <p:sp>
          <p:nvSpPr>
            <p:cNvPr id="181" name="Rectangle 180"/>
            <p:cNvSpPr/>
            <p:nvPr/>
          </p:nvSpPr>
          <p:spPr bwMode="auto">
            <a:xfrm>
              <a:off x="1524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I</a:t>
              </a:r>
            </a:p>
          </p:txBody>
        </p:sp>
        <p:sp>
          <p:nvSpPr>
            <p:cNvPr id="182" name="Left-Right Arrow 181"/>
            <p:cNvSpPr/>
            <p:nvPr/>
          </p:nvSpPr>
          <p:spPr bwMode="auto">
            <a:xfrm>
              <a:off x="304800" y="5410200"/>
              <a:ext cx="30480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2</a:t>
              </a:r>
            </a:p>
          </p:txBody>
        </p:sp>
        <p:sp>
          <p:nvSpPr>
            <p:cNvPr id="183" name="Rectangle 182"/>
            <p:cNvSpPr/>
            <p:nvPr/>
          </p:nvSpPr>
          <p:spPr bwMode="auto">
            <a:xfrm>
              <a:off x="21336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L</a:t>
              </a:r>
            </a:p>
          </p:txBody>
        </p:sp>
        <p:sp>
          <p:nvSpPr>
            <p:cNvPr id="184" name="Rectangle 183"/>
            <p:cNvSpPr/>
            <p:nvPr/>
          </p:nvSpPr>
          <p:spPr bwMode="auto">
            <a:xfrm>
              <a:off x="27432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O</a:t>
              </a:r>
            </a:p>
          </p:txBody>
        </p:sp>
        <p:sp>
          <p:nvSpPr>
            <p:cNvPr id="185" name="Rectangle 184"/>
            <p:cNvSpPr/>
            <p:nvPr/>
          </p:nvSpPr>
          <p:spPr bwMode="auto">
            <a:xfrm>
              <a:off x="33528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Q</a:t>
              </a:r>
            </a:p>
          </p:txBody>
        </p:sp>
        <p:sp>
          <p:nvSpPr>
            <p:cNvPr id="186" name="Rectangle 185"/>
            <p:cNvSpPr/>
            <p:nvPr/>
          </p:nvSpPr>
          <p:spPr bwMode="auto">
            <a:xfrm>
              <a:off x="39624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R</a:t>
              </a:r>
            </a:p>
          </p:txBody>
        </p:sp>
        <p:sp>
          <p:nvSpPr>
            <p:cNvPr id="187" name="Left-Right Arrow 186"/>
            <p:cNvSpPr/>
            <p:nvPr/>
          </p:nvSpPr>
          <p:spPr bwMode="auto">
            <a:xfrm>
              <a:off x="3352800" y="5410200"/>
              <a:ext cx="1828800" cy="685800"/>
            </a:xfrm>
            <a:prstGeom prst="leftRightArrow">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b="1" smtClean="0"/>
                <a:t>Поколение 1</a:t>
              </a:r>
            </a:p>
          </p:txBody>
        </p:sp>
        <p:sp>
          <p:nvSpPr>
            <p:cNvPr id="188" name="Rectangle 187"/>
            <p:cNvSpPr/>
            <p:nvPr/>
          </p:nvSpPr>
          <p:spPr bwMode="auto">
            <a:xfrm>
              <a:off x="4572000" y="4800600"/>
              <a:ext cx="609600" cy="533400"/>
            </a:xfrm>
            <a:prstGeom prst="rect">
              <a:avLst/>
            </a:prstGeom>
            <a:solidFill>
              <a:schemeClr val="tx2">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109"/>
                </a:spcAft>
              </a:pPr>
              <a:r>
                <a:rPr lang="ru-RU" sz="2700" b="1"/>
                <a:t>S</a:t>
              </a:r>
            </a:p>
          </p:txBody>
        </p:sp>
      </p:grpSp>
      <p:sp>
        <p:nvSpPr>
          <p:cNvPr id="189" name="TextBox 188"/>
          <p:cNvSpPr txBox="1"/>
          <p:nvPr/>
        </p:nvSpPr>
        <p:spPr>
          <a:xfrm>
            <a:off x="342901" y="5678270"/>
            <a:ext cx="9686925" cy="656414"/>
          </a:xfrm>
          <a:prstGeom prst="rect">
            <a:avLst/>
          </a:prstGeom>
          <a:noFill/>
        </p:spPr>
        <p:txBody>
          <a:bodyPr wrap="square" lIns="101425" tIns="50713" rIns="101425" bIns="50713" rtlCol="0">
            <a:spAutoFit/>
          </a:bodyPr>
          <a:lstStyle/>
          <a:p>
            <a:pPr algn="just"/>
            <a:r>
              <a:rPr lang="ru-RU" smtClean="0">
                <a:latin typeface="+mn-lt"/>
              </a:rPr>
              <a:t>Через четыре сборки мусора: выжившие в поколение 1 попали в поколение 2, выжившие из поколения 0 попали в поколение 1, поколение 0 пусто</a:t>
            </a:r>
            <a:endParaRPr lang="ru-RU">
              <a:latin typeface="+mn-lt"/>
            </a:endParaRPr>
          </a:p>
        </p:txBody>
      </p:sp>
    </p:spTree>
    <p:extLst>
      <p:ext uri="{BB962C8B-B14F-4D97-AF65-F5344CB8AC3E}">
        <p14:creationId xmlns:p14="http://schemas.microsoft.com/office/powerpoint/2010/main" val="71368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3"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3"/>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xit" presetSubtype="0" fill="hold" grpId="3" nodeType="withEffect">
                                  <p:stCondLst>
                                    <p:cond delay="0"/>
                                  </p:stCondLst>
                                  <p:childTnLst>
                                    <p:set>
                                      <p:cBhvr>
                                        <p:cTn id="36" dur="1" fill="hold">
                                          <p:stCondLst>
                                            <p:cond delay="0"/>
                                          </p:stCondLst>
                                        </p:cTn>
                                        <p:tgtEl>
                                          <p:spTgt spid="5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4"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5" nodeType="withEffect">
                                  <p:stCondLst>
                                    <p:cond delay="0"/>
                                  </p:stCondLst>
                                  <p:childTnLst>
                                    <p:set>
                                      <p:cBhvr>
                                        <p:cTn id="46" dur="1" fill="hold">
                                          <p:stCondLst>
                                            <p:cond delay="0"/>
                                          </p:stCondLst>
                                        </p:cTn>
                                        <p:tgtEl>
                                          <p:spTgt spid="5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65"/>
                                        </p:tgtEl>
                                        <p:attrNameLst>
                                          <p:attrName>style.visibility</p:attrName>
                                        </p:attrNameLst>
                                      </p:cBhvr>
                                      <p:to>
                                        <p:strVal val="hidden"/>
                                      </p:to>
                                    </p:set>
                                  </p:childTnLst>
                                </p:cTn>
                              </p:par>
                              <p:par>
                                <p:cTn id="51" presetID="1" presetClass="entr" presetSubtype="0" fill="hold" grpId="2"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xit" presetSubtype="0" fill="hold" grpId="3" nodeType="withEffect">
                                  <p:stCondLst>
                                    <p:cond delay="0"/>
                                  </p:stCondLst>
                                  <p:childTnLst>
                                    <p:set>
                                      <p:cBhvr>
                                        <p:cTn id="54" dur="1" fill="hold">
                                          <p:stCondLst>
                                            <p:cond delay="0"/>
                                          </p:stCondLst>
                                        </p:cTn>
                                        <p:tgtEl>
                                          <p:spTgt spid="65"/>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xit" presetSubtype="0" fill="hold" grpId="5" nodeType="withEffect">
                                  <p:stCondLst>
                                    <p:cond delay="0"/>
                                  </p:stCondLst>
                                  <p:childTnLst>
                                    <p:set>
                                      <p:cBhvr>
                                        <p:cTn id="58" dur="1" fill="hold">
                                          <p:stCondLst>
                                            <p:cond delay="0"/>
                                          </p:stCondLst>
                                        </p:cTn>
                                        <p:tgtEl>
                                          <p:spTgt spid="65"/>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6"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54"/>
                                        </p:tgtEl>
                                        <p:attrNameLst>
                                          <p:attrName>style.visibility</p:attrName>
                                        </p:attrNameLst>
                                      </p:cBhvr>
                                      <p:to>
                                        <p:strVal val="hidden"/>
                                      </p:to>
                                    </p:set>
                                  </p:childTnLst>
                                </p:cTn>
                              </p:par>
                              <p:par>
                                <p:cTn id="67" presetID="1" presetClass="exit" presetSubtype="0" fill="hold" grpId="7" nodeType="withEffect">
                                  <p:stCondLst>
                                    <p:cond delay="0"/>
                                  </p:stCondLst>
                                  <p:childTnLst>
                                    <p:set>
                                      <p:cBhvr>
                                        <p:cTn id="68" dur="1" fill="hold">
                                          <p:stCondLst>
                                            <p:cond delay="0"/>
                                          </p:stCondLst>
                                        </p:cTn>
                                        <p:tgtEl>
                                          <p:spTgt spid="6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29"/>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129"/>
                                        </p:tgtEl>
                                        <p:attrNameLst>
                                          <p:attrName>style.visibility</p:attrName>
                                        </p:attrNameLst>
                                      </p:cBhvr>
                                      <p:to>
                                        <p:strVal val="visible"/>
                                      </p:to>
                                    </p:set>
                                  </p:childTnLst>
                                </p:cTn>
                              </p:par>
                              <p:par>
                                <p:cTn id="75" presetID="1" presetClass="exit" presetSubtype="0" fill="hold" grpId="3" nodeType="withEffect">
                                  <p:stCondLst>
                                    <p:cond delay="0"/>
                                  </p:stCondLst>
                                  <p:childTnLst>
                                    <p:set>
                                      <p:cBhvr>
                                        <p:cTn id="76" dur="1" fill="hold">
                                          <p:stCondLst>
                                            <p:cond delay="0"/>
                                          </p:stCondLst>
                                        </p:cTn>
                                        <p:tgtEl>
                                          <p:spTgt spid="129"/>
                                        </p:tgtEl>
                                        <p:attrNameLst>
                                          <p:attrName>style.visibility</p:attrName>
                                        </p:attrNameLst>
                                      </p:cBhvr>
                                      <p:to>
                                        <p:strVal val="hidden"/>
                                      </p:to>
                                    </p:set>
                                  </p:childTnLst>
                                </p:cTn>
                              </p:par>
                              <p:par>
                                <p:cTn id="77" presetID="1" presetClass="entr" presetSubtype="0" fill="hold" grpId="4" nodeType="withEffect">
                                  <p:stCondLst>
                                    <p:cond delay="0"/>
                                  </p:stCondLst>
                                  <p:childTnLst>
                                    <p:set>
                                      <p:cBhvr>
                                        <p:cTn id="78" dur="1" fill="hold">
                                          <p:stCondLst>
                                            <p:cond delay="0"/>
                                          </p:stCondLst>
                                        </p:cTn>
                                        <p:tgtEl>
                                          <p:spTgt spid="129"/>
                                        </p:tgtEl>
                                        <p:attrNameLst>
                                          <p:attrName>style.visibility</p:attrName>
                                        </p:attrNameLst>
                                      </p:cBhvr>
                                      <p:to>
                                        <p:strVal val="visible"/>
                                      </p:to>
                                    </p:set>
                                  </p:childTnLst>
                                </p:cTn>
                              </p:par>
                              <p:par>
                                <p:cTn id="79" presetID="1" presetClass="exit" presetSubtype="0" fill="hold" grpId="5" nodeType="withEffect">
                                  <p:stCondLst>
                                    <p:cond delay="0"/>
                                  </p:stCondLst>
                                  <p:childTnLst>
                                    <p:set>
                                      <p:cBhvr>
                                        <p:cTn id="80" dur="1" fill="hold">
                                          <p:stCondLst>
                                            <p:cond delay="0"/>
                                          </p:stCondLst>
                                        </p:cTn>
                                        <p:tgtEl>
                                          <p:spTgt spid="129"/>
                                        </p:tgtEl>
                                        <p:attrNameLst>
                                          <p:attrName>style.visibility</p:attrName>
                                        </p:attrNameLst>
                                      </p:cBhvr>
                                      <p:to>
                                        <p:strVal val="hidden"/>
                                      </p:to>
                                    </p:set>
                                  </p:childTnLst>
                                </p:cTn>
                              </p:par>
                              <p:par>
                                <p:cTn id="81" presetID="1" presetClass="entr" presetSubtype="0" fill="hold" grpId="6"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xit" presetSubtype="0" fill="hold" grpId="7" nodeType="withEffect">
                                  <p:stCondLst>
                                    <p:cond delay="0"/>
                                  </p:stCondLst>
                                  <p:childTnLst>
                                    <p:set>
                                      <p:cBhvr>
                                        <p:cTn id="84" dur="1" fill="hold">
                                          <p:stCondLst>
                                            <p:cond delay="0"/>
                                          </p:stCondLst>
                                        </p:cTn>
                                        <p:tgtEl>
                                          <p:spTgt spid="129"/>
                                        </p:tgtEl>
                                        <p:attrNameLst>
                                          <p:attrName>style.visibility</p:attrName>
                                        </p:attrNameLst>
                                      </p:cBhvr>
                                      <p:to>
                                        <p:strVal val="hidden"/>
                                      </p:to>
                                    </p:set>
                                  </p:childTnLst>
                                </p:cTn>
                              </p:par>
                              <p:par>
                                <p:cTn id="85" presetID="1" presetClass="entr" presetSubtype="0" fill="hold" grpId="8" nodeType="withEffect">
                                  <p:stCondLst>
                                    <p:cond delay="0"/>
                                  </p:stCondLst>
                                  <p:childTnLst>
                                    <p:set>
                                      <p:cBhvr>
                                        <p:cTn id="86" dur="1" fill="hold">
                                          <p:stCondLst>
                                            <p:cond delay="0"/>
                                          </p:stCondLst>
                                        </p:cTn>
                                        <p:tgtEl>
                                          <p:spTgt spid="1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14"/>
                                        </p:tgtEl>
                                        <p:attrNameLst>
                                          <p:attrName>style.visibility</p:attrName>
                                        </p:attrNameLst>
                                      </p:cBhvr>
                                      <p:to>
                                        <p:strVal val="hidden"/>
                                      </p:to>
                                    </p:set>
                                  </p:childTnLst>
                                </p:cTn>
                              </p:par>
                              <p:par>
                                <p:cTn id="93" presetID="1" presetClass="exit" presetSubtype="0" fill="hold" grpId="9" nodeType="withEffect">
                                  <p:stCondLst>
                                    <p:cond delay="0"/>
                                  </p:stCondLst>
                                  <p:childTnLst>
                                    <p:set>
                                      <p:cBhvr>
                                        <p:cTn id="94" dur="1" fill="hold">
                                          <p:stCondLst>
                                            <p:cond delay="0"/>
                                          </p:stCondLst>
                                        </p:cTn>
                                        <p:tgtEl>
                                          <p:spTgt spid="129"/>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143"/>
                                        </p:tgtEl>
                                        <p:attrNameLst>
                                          <p:attrName>style.visibility</p:attrName>
                                        </p:attrNameLst>
                                      </p:cBhvr>
                                      <p:to>
                                        <p:strVal val="hidden"/>
                                      </p:to>
                                    </p:set>
                                  </p:childTnLst>
                                </p:cTn>
                              </p:par>
                              <p:par>
                                <p:cTn id="99" presetID="1" presetClass="entr" presetSubtype="0" fill="hold" grpId="2" nodeType="withEffect">
                                  <p:stCondLst>
                                    <p:cond delay="0"/>
                                  </p:stCondLst>
                                  <p:childTnLst>
                                    <p:set>
                                      <p:cBhvr>
                                        <p:cTn id="100" dur="1" fill="hold">
                                          <p:stCondLst>
                                            <p:cond delay="0"/>
                                          </p:stCondLst>
                                        </p:cTn>
                                        <p:tgtEl>
                                          <p:spTgt spid="143"/>
                                        </p:tgtEl>
                                        <p:attrNameLst>
                                          <p:attrName>style.visibility</p:attrName>
                                        </p:attrNameLst>
                                      </p:cBhvr>
                                      <p:to>
                                        <p:strVal val="visible"/>
                                      </p:to>
                                    </p:set>
                                  </p:childTnLst>
                                </p:cTn>
                              </p:par>
                              <p:par>
                                <p:cTn id="101" presetID="1" presetClass="exit" presetSubtype="0" fill="hold" grpId="3" nodeType="withEffect">
                                  <p:stCondLst>
                                    <p:cond delay="0"/>
                                  </p:stCondLst>
                                  <p:childTnLst>
                                    <p:set>
                                      <p:cBhvr>
                                        <p:cTn id="102" dur="1" fill="hold">
                                          <p:stCondLst>
                                            <p:cond delay="0"/>
                                          </p:stCondLst>
                                        </p:cTn>
                                        <p:tgtEl>
                                          <p:spTgt spid="143"/>
                                        </p:tgtEl>
                                        <p:attrNameLst>
                                          <p:attrName>style.visibility</p:attrName>
                                        </p:attrNameLst>
                                      </p:cBhvr>
                                      <p:to>
                                        <p:strVal val="hidden"/>
                                      </p:to>
                                    </p:set>
                                  </p:childTnLst>
                                </p:cTn>
                              </p:par>
                              <p:par>
                                <p:cTn id="103" presetID="1" presetClass="entr" presetSubtype="0" fill="hold" grpId="4" nodeType="withEffect">
                                  <p:stCondLst>
                                    <p:cond delay="0"/>
                                  </p:stCondLst>
                                  <p:childTnLst>
                                    <p:set>
                                      <p:cBhvr>
                                        <p:cTn id="104" dur="1" fill="hold">
                                          <p:stCondLst>
                                            <p:cond delay="0"/>
                                          </p:stCondLst>
                                        </p:cTn>
                                        <p:tgtEl>
                                          <p:spTgt spid="143"/>
                                        </p:tgtEl>
                                        <p:attrNameLst>
                                          <p:attrName>style.visibility</p:attrName>
                                        </p:attrNameLst>
                                      </p:cBhvr>
                                      <p:to>
                                        <p:strVal val="visible"/>
                                      </p:to>
                                    </p:set>
                                  </p:childTnLst>
                                </p:cTn>
                              </p:par>
                              <p:par>
                                <p:cTn id="105" presetID="1" presetClass="exit" presetSubtype="0" fill="hold" grpId="5" nodeType="withEffect">
                                  <p:stCondLst>
                                    <p:cond delay="0"/>
                                  </p:stCondLst>
                                  <p:childTnLst>
                                    <p:set>
                                      <p:cBhvr>
                                        <p:cTn id="106" dur="1" fill="hold">
                                          <p:stCondLst>
                                            <p:cond delay="0"/>
                                          </p:stCondLst>
                                        </p:cTn>
                                        <p:tgtEl>
                                          <p:spTgt spid="143"/>
                                        </p:tgtEl>
                                        <p:attrNameLst>
                                          <p:attrName>style.visibility</p:attrName>
                                        </p:attrNameLst>
                                      </p:cBhvr>
                                      <p:to>
                                        <p:strVal val="hidden"/>
                                      </p:to>
                                    </p:set>
                                  </p:childTnLst>
                                </p:cTn>
                              </p:par>
                              <p:par>
                                <p:cTn id="107" presetID="1" presetClass="entr" presetSubtype="0" fill="hold" grpId="6" nodeType="with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par>
                                <p:cTn id="109" presetID="1" presetClass="exit" presetSubtype="0" fill="hold" grpId="7" nodeType="withEffect">
                                  <p:stCondLst>
                                    <p:cond delay="0"/>
                                  </p:stCondLst>
                                  <p:childTnLst>
                                    <p:set>
                                      <p:cBhvr>
                                        <p:cTn id="110" dur="1" fill="hold">
                                          <p:stCondLst>
                                            <p:cond delay="0"/>
                                          </p:stCondLst>
                                        </p:cTn>
                                        <p:tgtEl>
                                          <p:spTgt spid="143"/>
                                        </p:tgtEl>
                                        <p:attrNameLst>
                                          <p:attrName>style.visibility</p:attrName>
                                        </p:attrNameLst>
                                      </p:cBhvr>
                                      <p:to>
                                        <p:strVal val="hidden"/>
                                      </p:to>
                                    </p:set>
                                  </p:childTnLst>
                                </p:cTn>
                              </p:par>
                              <p:par>
                                <p:cTn id="111" presetID="1" presetClass="entr" presetSubtype="0" fill="hold" grpId="8" nodeType="withEffect">
                                  <p:stCondLst>
                                    <p:cond delay="0"/>
                                  </p:stCondLst>
                                  <p:childTnLst>
                                    <p:set>
                                      <p:cBhvr>
                                        <p:cTn id="112" dur="1" fill="hold">
                                          <p:stCondLst>
                                            <p:cond delay="0"/>
                                          </p:stCondLst>
                                        </p:cTn>
                                        <p:tgtEl>
                                          <p:spTgt spid="143"/>
                                        </p:tgtEl>
                                        <p:attrNameLst>
                                          <p:attrName>style.visibility</p:attrName>
                                        </p:attrNameLst>
                                      </p:cBhvr>
                                      <p:to>
                                        <p:strVal val="visible"/>
                                      </p:to>
                                    </p:set>
                                  </p:childTnLst>
                                </p:cTn>
                              </p:par>
                              <p:par>
                                <p:cTn id="113" presetID="1" presetClass="exit" presetSubtype="0" fill="hold" grpId="9" nodeType="withEffect">
                                  <p:stCondLst>
                                    <p:cond delay="0"/>
                                  </p:stCondLst>
                                  <p:childTnLst>
                                    <p:set>
                                      <p:cBhvr>
                                        <p:cTn id="114" dur="1" fill="hold">
                                          <p:stCondLst>
                                            <p:cond delay="0"/>
                                          </p:stCondLst>
                                        </p:cTn>
                                        <p:tgtEl>
                                          <p:spTgt spid="143"/>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30"/>
                                        </p:tgtEl>
                                        <p:attrNameLst>
                                          <p:attrName>style.visibility</p:attrName>
                                        </p:attrNameLst>
                                      </p:cBhvr>
                                      <p:to>
                                        <p:strVal val="visible"/>
                                      </p:to>
                                    </p:set>
                                  </p:childTnLst>
                                </p:cTn>
                              </p:par>
                              <p:par>
                                <p:cTn id="117" presetID="1" presetClass="entr" presetSubtype="0" fill="hold" grpId="10" nodeType="withEffect">
                                  <p:stCondLst>
                                    <p:cond delay="0"/>
                                  </p:stCondLst>
                                  <p:childTnLst>
                                    <p:set>
                                      <p:cBhvr>
                                        <p:cTn id="118" dur="1" fill="hold">
                                          <p:stCondLst>
                                            <p:cond delay="0"/>
                                          </p:stCondLst>
                                        </p:cTn>
                                        <p:tgtEl>
                                          <p:spTgt spid="14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130"/>
                                        </p:tgtEl>
                                        <p:attrNameLst>
                                          <p:attrName>style.visibility</p:attrName>
                                        </p:attrNameLst>
                                      </p:cBhvr>
                                      <p:to>
                                        <p:strVal val="hidden"/>
                                      </p:to>
                                    </p:set>
                                  </p:childTnLst>
                                </p:cTn>
                              </p:par>
                              <p:par>
                                <p:cTn id="123" presetID="1" presetClass="exit" presetSubtype="0" fill="hold" grpId="11" nodeType="withEffect">
                                  <p:stCondLst>
                                    <p:cond delay="0"/>
                                  </p:stCondLst>
                                  <p:childTnLst>
                                    <p:set>
                                      <p:cBhvr>
                                        <p:cTn id="124" dur="1" fill="hold">
                                          <p:stCondLst>
                                            <p:cond delay="0"/>
                                          </p:stCondLst>
                                        </p:cTn>
                                        <p:tgtEl>
                                          <p:spTgt spid="143"/>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61"/>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161"/>
                                        </p:tgtEl>
                                        <p:attrNameLst>
                                          <p:attrName>style.visibility</p:attrName>
                                        </p:attrNameLst>
                                      </p:cBhvr>
                                      <p:to>
                                        <p:strVal val="hidden"/>
                                      </p:to>
                                    </p:set>
                                  </p:childTnLst>
                                </p:cTn>
                              </p:par>
                              <p:par>
                                <p:cTn id="129" presetID="1" presetClass="entr" presetSubtype="0" fill="hold" grpId="2" nodeType="with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xit" presetSubtype="0" fill="hold" grpId="3" nodeType="withEffect">
                                  <p:stCondLst>
                                    <p:cond delay="0"/>
                                  </p:stCondLst>
                                  <p:childTnLst>
                                    <p:set>
                                      <p:cBhvr>
                                        <p:cTn id="132" dur="1" fill="hold">
                                          <p:stCondLst>
                                            <p:cond delay="0"/>
                                          </p:stCondLst>
                                        </p:cTn>
                                        <p:tgtEl>
                                          <p:spTgt spid="161"/>
                                        </p:tgtEl>
                                        <p:attrNameLst>
                                          <p:attrName>style.visibility</p:attrName>
                                        </p:attrNameLst>
                                      </p:cBhvr>
                                      <p:to>
                                        <p:strVal val="hidden"/>
                                      </p:to>
                                    </p:set>
                                  </p:childTnLst>
                                </p:cTn>
                              </p:par>
                              <p:par>
                                <p:cTn id="133" presetID="1" presetClass="entr" presetSubtype="0" fill="hold" grpId="4" nodeType="withEffect">
                                  <p:stCondLst>
                                    <p:cond delay="0"/>
                                  </p:stCondLst>
                                  <p:childTnLst>
                                    <p:set>
                                      <p:cBhvr>
                                        <p:cTn id="134" dur="1" fill="hold">
                                          <p:stCondLst>
                                            <p:cond delay="0"/>
                                          </p:stCondLst>
                                        </p:cTn>
                                        <p:tgtEl>
                                          <p:spTgt spid="161"/>
                                        </p:tgtEl>
                                        <p:attrNameLst>
                                          <p:attrName>style.visibility</p:attrName>
                                        </p:attrNameLst>
                                      </p:cBhvr>
                                      <p:to>
                                        <p:strVal val="visible"/>
                                      </p:to>
                                    </p:set>
                                  </p:childTnLst>
                                </p:cTn>
                              </p:par>
                              <p:par>
                                <p:cTn id="135" presetID="1" presetClass="exit" presetSubtype="0" fill="hold" grpId="5" nodeType="withEffect">
                                  <p:stCondLst>
                                    <p:cond delay="0"/>
                                  </p:stCondLst>
                                  <p:childTnLst>
                                    <p:set>
                                      <p:cBhvr>
                                        <p:cTn id="136" dur="1" fill="hold">
                                          <p:stCondLst>
                                            <p:cond delay="0"/>
                                          </p:stCondLst>
                                        </p:cTn>
                                        <p:tgtEl>
                                          <p:spTgt spid="161"/>
                                        </p:tgtEl>
                                        <p:attrNameLst>
                                          <p:attrName>style.visibility</p:attrName>
                                        </p:attrNameLst>
                                      </p:cBhvr>
                                      <p:to>
                                        <p:strVal val="hidden"/>
                                      </p:to>
                                    </p:set>
                                  </p:childTnLst>
                                </p:cTn>
                              </p:par>
                              <p:par>
                                <p:cTn id="137" presetID="1" presetClass="entr" presetSubtype="0" fill="hold" grpId="6" nodeType="withEffect">
                                  <p:stCondLst>
                                    <p:cond delay="0"/>
                                  </p:stCondLst>
                                  <p:childTnLst>
                                    <p:set>
                                      <p:cBhvr>
                                        <p:cTn id="138" dur="1" fill="hold">
                                          <p:stCondLst>
                                            <p:cond delay="0"/>
                                          </p:stCondLst>
                                        </p:cTn>
                                        <p:tgtEl>
                                          <p:spTgt spid="161"/>
                                        </p:tgtEl>
                                        <p:attrNameLst>
                                          <p:attrName>style.visibility</p:attrName>
                                        </p:attrNameLst>
                                      </p:cBhvr>
                                      <p:to>
                                        <p:strVal val="visible"/>
                                      </p:to>
                                    </p:set>
                                  </p:childTnLst>
                                </p:cTn>
                              </p:par>
                              <p:par>
                                <p:cTn id="139" presetID="1" presetClass="exit" presetSubtype="0" fill="hold" grpId="7" nodeType="withEffect">
                                  <p:stCondLst>
                                    <p:cond delay="0"/>
                                  </p:stCondLst>
                                  <p:childTnLst>
                                    <p:set>
                                      <p:cBhvr>
                                        <p:cTn id="140" dur="1" fill="hold">
                                          <p:stCondLst>
                                            <p:cond delay="0"/>
                                          </p:stCondLst>
                                        </p:cTn>
                                        <p:tgtEl>
                                          <p:spTgt spid="161"/>
                                        </p:tgtEl>
                                        <p:attrNameLst>
                                          <p:attrName>style.visibility</p:attrName>
                                        </p:attrNameLst>
                                      </p:cBhvr>
                                      <p:to>
                                        <p:strVal val="hidden"/>
                                      </p:to>
                                    </p:set>
                                  </p:childTnLst>
                                </p:cTn>
                              </p:par>
                              <p:par>
                                <p:cTn id="141" presetID="1" presetClass="entr" presetSubtype="0" fill="hold" grpId="8" nodeType="with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xit" presetSubtype="0" fill="hold" grpId="9" nodeType="withEffect">
                                  <p:stCondLst>
                                    <p:cond delay="0"/>
                                  </p:stCondLst>
                                  <p:childTnLst>
                                    <p:set>
                                      <p:cBhvr>
                                        <p:cTn id="144" dur="1" fill="hold">
                                          <p:stCondLst>
                                            <p:cond delay="0"/>
                                          </p:stCondLst>
                                        </p:cTn>
                                        <p:tgtEl>
                                          <p:spTgt spid="161"/>
                                        </p:tgtEl>
                                        <p:attrNameLst>
                                          <p:attrName>style.visibility</p:attrName>
                                        </p:attrNameLst>
                                      </p:cBhvr>
                                      <p:to>
                                        <p:strVal val="hidden"/>
                                      </p:to>
                                    </p:set>
                                  </p:childTnLst>
                                </p:cTn>
                              </p:par>
                              <p:par>
                                <p:cTn id="145" presetID="1" presetClass="entr" presetSubtype="0" fill="hold" grpId="10" nodeType="withEffect">
                                  <p:stCondLst>
                                    <p:cond delay="0"/>
                                  </p:stCondLst>
                                  <p:childTnLst>
                                    <p:set>
                                      <p:cBhvr>
                                        <p:cTn id="146" dur="1" fill="hold">
                                          <p:stCondLst>
                                            <p:cond delay="0"/>
                                          </p:stCondLst>
                                        </p:cTn>
                                        <p:tgtEl>
                                          <p:spTgt spid="161"/>
                                        </p:tgtEl>
                                        <p:attrNameLst>
                                          <p:attrName>style.visibility</p:attrName>
                                        </p:attrNameLst>
                                      </p:cBhvr>
                                      <p:to>
                                        <p:strVal val="visible"/>
                                      </p:to>
                                    </p:set>
                                  </p:childTnLst>
                                </p:cTn>
                              </p:par>
                              <p:par>
                                <p:cTn id="147" presetID="1" presetClass="exit" presetSubtype="0" fill="hold" grpId="11" nodeType="withEffect">
                                  <p:stCondLst>
                                    <p:cond delay="0"/>
                                  </p:stCondLst>
                                  <p:childTnLst>
                                    <p:set>
                                      <p:cBhvr>
                                        <p:cTn id="148" dur="1" fill="hold">
                                          <p:stCondLst>
                                            <p:cond delay="0"/>
                                          </p:stCondLst>
                                        </p:cTn>
                                        <p:tgtEl>
                                          <p:spTgt spid="161"/>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childTnLst>
                                </p:cTn>
                              </p:par>
                              <p:par>
                                <p:cTn id="151" presetID="1" presetClass="entr" presetSubtype="0" fill="hold" grpId="12" nodeType="withEffect">
                                  <p:stCondLst>
                                    <p:cond delay="0"/>
                                  </p:stCondLst>
                                  <p:childTnLst>
                                    <p:set>
                                      <p:cBhvr>
                                        <p:cTn id="152" dur="1" fill="hold">
                                          <p:stCondLst>
                                            <p:cond delay="0"/>
                                          </p:stCondLst>
                                        </p:cTn>
                                        <p:tgtEl>
                                          <p:spTgt spid="16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144"/>
                                        </p:tgtEl>
                                        <p:attrNameLst>
                                          <p:attrName>style.visibility</p:attrName>
                                        </p:attrNameLst>
                                      </p:cBhvr>
                                      <p:to>
                                        <p:strVal val="hidden"/>
                                      </p:to>
                                    </p:set>
                                  </p:childTnLst>
                                </p:cTn>
                              </p:par>
                              <p:par>
                                <p:cTn id="157" presetID="1" presetClass="exit" presetSubtype="0" fill="hold" grpId="13" nodeType="withEffect">
                                  <p:stCondLst>
                                    <p:cond delay="0"/>
                                  </p:stCondLst>
                                  <p:childTnLst>
                                    <p:set>
                                      <p:cBhvr>
                                        <p:cTn id="158" dur="1" fill="hold">
                                          <p:stCondLst>
                                            <p:cond delay="0"/>
                                          </p:stCondLst>
                                        </p:cTn>
                                        <p:tgtEl>
                                          <p:spTgt spid="161"/>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189"/>
                                        </p:tgtEl>
                                        <p:attrNameLst>
                                          <p:attrName>style.visibility</p:attrName>
                                        </p:attrNameLst>
                                      </p:cBhvr>
                                      <p:to>
                                        <p:strVal val="visible"/>
                                      </p:to>
                                    </p:set>
                                  </p:childTnLst>
                                </p:cTn>
                              </p:par>
                              <p:par>
                                <p:cTn id="161" presetID="1" presetClass="exit" presetSubtype="0" fill="hold" grpId="1" nodeType="withEffect">
                                  <p:stCondLst>
                                    <p:cond delay="0"/>
                                  </p:stCondLst>
                                  <p:childTnLst>
                                    <p:set>
                                      <p:cBhvr>
                                        <p:cTn id="162" dur="1" fill="hold">
                                          <p:stCondLst>
                                            <p:cond delay="0"/>
                                          </p:stCondLst>
                                        </p:cTn>
                                        <p:tgtEl>
                                          <p:spTgt spid="189"/>
                                        </p:tgtEl>
                                        <p:attrNameLst>
                                          <p:attrName>style.visibility</p:attrName>
                                        </p:attrNameLst>
                                      </p:cBhvr>
                                      <p:to>
                                        <p:strVal val="hidden"/>
                                      </p:to>
                                    </p:set>
                                  </p:childTnLst>
                                </p:cTn>
                              </p:par>
                              <p:par>
                                <p:cTn id="163" presetID="1" presetClass="entr" presetSubtype="0" fill="hold" grpId="2" nodeType="withEffect">
                                  <p:stCondLst>
                                    <p:cond delay="0"/>
                                  </p:stCondLst>
                                  <p:childTnLst>
                                    <p:set>
                                      <p:cBhvr>
                                        <p:cTn id="164" dur="1" fill="hold">
                                          <p:stCondLst>
                                            <p:cond delay="0"/>
                                          </p:stCondLst>
                                        </p:cTn>
                                        <p:tgtEl>
                                          <p:spTgt spid="189"/>
                                        </p:tgtEl>
                                        <p:attrNameLst>
                                          <p:attrName>style.visibility</p:attrName>
                                        </p:attrNameLst>
                                      </p:cBhvr>
                                      <p:to>
                                        <p:strVal val="visible"/>
                                      </p:to>
                                    </p:set>
                                  </p:childTnLst>
                                </p:cTn>
                              </p:par>
                              <p:par>
                                <p:cTn id="165" presetID="1" presetClass="exit" presetSubtype="0" fill="hold" grpId="3" nodeType="withEffect">
                                  <p:stCondLst>
                                    <p:cond delay="0"/>
                                  </p:stCondLst>
                                  <p:childTnLst>
                                    <p:set>
                                      <p:cBhvr>
                                        <p:cTn id="166" dur="1" fill="hold">
                                          <p:stCondLst>
                                            <p:cond delay="0"/>
                                          </p:stCondLst>
                                        </p:cTn>
                                        <p:tgtEl>
                                          <p:spTgt spid="189"/>
                                        </p:tgtEl>
                                        <p:attrNameLst>
                                          <p:attrName>style.visibility</p:attrName>
                                        </p:attrNameLst>
                                      </p:cBhvr>
                                      <p:to>
                                        <p:strVal val="hidden"/>
                                      </p:to>
                                    </p:set>
                                  </p:childTnLst>
                                </p:cTn>
                              </p:par>
                              <p:par>
                                <p:cTn id="167" presetID="1" presetClass="entr" presetSubtype="0" fill="hold" grpId="4" nodeType="withEffect">
                                  <p:stCondLst>
                                    <p:cond delay="0"/>
                                  </p:stCondLst>
                                  <p:childTnLst>
                                    <p:set>
                                      <p:cBhvr>
                                        <p:cTn id="168" dur="1" fill="hold">
                                          <p:stCondLst>
                                            <p:cond delay="0"/>
                                          </p:stCondLst>
                                        </p:cTn>
                                        <p:tgtEl>
                                          <p:spTgt spid="189"/>
                                        </p:tgtEl>
                                        <p:attrNameLst>
                                          <p:attrName>style.visibility</p:attrName>
                                        </p:attrNameLst>
                                      </p:cBhvr>
                                      <p:to>
                                        <p:strVal val="visible"/>
                                      </p:to>
                                    </p:set>
                                  </p:childTnLst>
                                </p:cTn>
                              </p:par>
                              <p:par>
                                <p:cTn id="169" presetID="1" presetClass="exit" presetSubtype="0" fill="hold" grpId="5" nodeType="withEffect">
                                  <p:stCondLst>
                                    <p:cond delay="0"/>
                                  </p:stCondLst>
                                  <p:childTnLst>
                                    <p:set>
                                      <p:cBhvr>
                                        <p:cTn id="170" dur="1" fill="hold">
                                          <p:stCondLst>
                                            <p:cond delay="0"/>
                                          </p:stCondLst>
                                        </p:cTn>
                                        <p:tgtEl>
                                          <p:spTgt spid="189"/>
                                        </p:tgtEl>
                                        <p:attrNameLst>
                                          <p:attrName>style.visibility</p:attrName>
                                        </p:attrNameLst>
                                      </p:cBhvr>
                                      <p:to>
                                        <p:strVal val="hidden"/>
                                      </p:to>
                                    </p:set>
                                  </p:childTnLst>
                                </p:cTn>
                              </p:par>
                              <p:par>
                                <p:cTn id="171" presetID="1" presetClass="entr" presetSubtype="0" fill="hold" grpId="6" nodeType="withEffect">
                                  <p:stCondLst>
                                    <p:cond delay="0"/>
                                  </p:stCondLst>
                                  <p:childTnLst>
                                    <p:set>
                                      <p:cBhvr>
                                        <p:cTn id="172" dur="1" fill="hold">
                                          <p:stCondLst>
                                            <p:cond delay="0"/>
                                          </p:stCondLst>
                                        </p:cTn>
                                        <p:tgtEl>
                                          <p:spTgt spid="189"/>
                                        </p:tgtEl>
                                        <p:attrNameLst>
                                          <p:attrName>style.visibility</p:attrName>
                                        </p:attrNameLst>
                                      </p:cBhvr>
                                      <p:to>
                                        <p:strVal val="visible"/>
                                      </p:to>
                                    </p:set>
                                  </p:childTnLst>
                                </p:cTn>
                              </p:par>
                              <p:par>
                                <p:cTn id="173" presetID="1" presetClass="exit" presetSubtype="0" fill="hold" grpId="7" nodeType="withEffect">
                                  <p:stCondLst>
                                    <p:cond delay="0"/>
                                  </p:stCondLst>
                                  <p:childTnLst>
                                    <p:set>
                                      <p:cBhvr>
                                        <p:cTn id="174" dur="1" fill="hold">
                                          <p:stCondLst>
                                            <p:cond delay="0"/>
                                          </p:stCondLst>
                                        </p:cTn>
                                        <p:tgtEl>
                                          <p:spTgt spid="189"/>
                                        </p:tgtEl>
                                        <p:attrNameLst>
                                          <p:attrName>style.visibility</p:attrName>
                                        </p:attrNameLst>
                                      </p:cBhvr>
                                      <p:to>
                                        <p:strVal val="hidden"/>
                                      </p:to>
                                    </p:set>
                                  </p:childTnLst>
                                </p:cTn>
                              </p:par>
                              <p:par>
                                <p:cTn id="175" presetID="1" presetClass="entr" presetSubtype="0" fill="hold" grpId="8" nodeType="withEffect">
                                  <p:stCondLst>
                                    <p:cond delay="0"/>
                                  </p:stCondLst>
                                  <p:childTnLst>
                                    <p:set>
                                      <p:cBhvr>
                                        <p:cTn id="176" dur="1" fill="hold">
                                          <p:stCondLst>
                                            <p:cond delay="0"/>
                                          </p:stCondLst>
                                        </p:cTn>
                                        <p:tgtEl>
                                          <p:spTgt spid="189"/>
                                        </p:tgtEl>
                                        <p:attrNameLst>
                                          <p:attrName>style.visibility</p:attrName>
                                        </p:attrNameLst>
                                      </p:cBhvr>
                                      <p:to>
                                        <p:strVal val="visible"/>
                                      </p:to>
                                    </p:set>
                                  </p:childTnLst>
                                </p:cTn>
                              </p:par>
                              <p:par>
                                <p:cTn id="177" presetID="1" presetClass="exit" presetSubtype="0" fill="hold" grpId="9" nodeType="withEffect">
                                  <p:stCondLst>
                                    <p:cond delay="0"/>
                                  </p:stCondLst>
                                  <p:childTnLst>
                                    <p:set>
                                      <p:cBhvr>
                                        <p:cTn id="178" dur="1" fill="hold">
                                          <p:stCondLst>
                                            <p:cond delay="0"/>
                                          </p:stCondLst>
                                        </p:cTn>
                                        <p:tgtEl>
                                          <p:spTgt spid="189"/>
                                        </p:tgtEl>
                                        <p:attrNameLst>
                                          <p:attrName>style.visibility</p:attrName>
                                        </p:attrNameLst>
                                      </p:cBhvr>
                                      <p:to>
                                        <p:strVal val="hidden"/>
                                      </p:to>
                                    </p:set>
                                  </p:childTnLst>
                                </p:cTn>
                              </p:par>
                              <p:par>
                                <p:cTn id="179" presetID="1" presetClass="entr" presetSubtype="0" fill="hold" grpId="10" nodeType="withEffect">
                                  <p:stCondLst>
                                    <p:cond delay="0"/>
                                  </p:stCondLst>
                                  <p:childTnLst>
                                    <p:set>
                                      <p:cBhvr>
                                        <p:cTn id="180" dur="1" fill="hold">
                                          <p:stCondLst>
                                            <p:cond delay="0"/>
                                          </p:stCondLst>
                                        </p:cTn>
                                        <p:tgtEl>
                                          <p:spTgt spid="189"/>
                                        </p:tgtEl>
                                        <p:attrNameLst>
                                          <p:attrName>style.visibility</p:attrName>
                                        </p:attrNameLst>
                                      </p:cBhvr>
                                      <p:to>
                                        <p:strVal val="visible"/>
                                      </p:to>
                                    </p:set>
                                  </p:childTnLst>
                                </p:cTn>
                              </p:par>
                              <p:par>
                                <p:cTn id="181" presetID="1" presetClass="exit" presetSubtype="0" fill="hold" grpId="11" nodeType="withEffect">
                                  <p:stCondLst>
                                    <p:cond delay="0"/>
                                  </p:stCondLst>
                                  <p:childTnLst>
                                    <p:set>
                                      <p:cBhvr>
                                        <p:cTn id="182" dur="1" fill="hold">
                                          <p:stCondLst>
                                            <p:cond delay="0"/>
                                          </p:stCondLst>
                                        </p:cTn>
                                        <p:tgtEl>
                                          <p:spTgt spid="189"/>
                                        </p:tgtEl>
                                        <p:attrNameLst>
                                          <p:attrName>style.visibility</p:attrName>
                                        </p:attrNameLst>
                                      </p:cBhvr>
                                      <p:to>
                                        <p:strVal val="hidden"/>
                                      </p:to>
                                    </p:set>
                                  </p:childTnLst>
                                </p:cTn>
                              </p:par>
                              <p:par>
                                <p:cTn id="183" presetID="1" presetClass="entr" presetSubtype="0" fill="hold" grpId="12" nodeType="withEffect">
                                  <p:stCondLst>
                                    <p:cond delay="0"/>
                                  </p:stCondLst>
                                  <p:childTnLst>
                                    <p:set>
                                      <p:cBhvr>
                                        <p:cTn id="184" dur="1" fill="hold">
                                          <p:stCondLst>
                                            <p:cond delay="0"/>
                                          </p:stCondLst>
                                        </p:cTn>
                                        <p:tgtEl>
                                          <p:spTgt spid="189"/>
                                        </p:tgtEl>
                                        <p:attrNameLst>
                                          <p:attrName>style.visibility</p:attrName>
                                        </p:attrNameLst>
                                      </p:cBhvr>
                                      <p:to>
                                        <p:strVal val="visible"/>
                                      </p:to>
                                    </p:set>
                                  </p:childTnLst>
                                </p:cTn>
                              </p:par>
                              <p:par>
                                <p:cTn id="185" presetID="1" presetClass="exit" presetSubtype="0" fill="hold" grpId="13" nodeType="withEffect">
                                  <p:stCondLst>
                                    <p:cond delay="0"/>
                                  </p:stCondLst>
                                  <p:childTnLst>
                                    <p:set>
                                      <p:cBhvr>
                                        <p:cTn id="186" dur="1" fill="hold">
                                          <p:stCondLst>
                                            <p:cond delay="0"/>
                                          </p:stCondLst>
                                        </p:cTn>
                                        <p:tgtEl>
                                          <p:spTgt spid="189"/>
                                        </p:tgtEl>
                                        <p:attrNameLst>
                                          <p:attrName>style.visibility</p:attrName>
                                        </p:attrNameLst>
                                      </p:cBhvr>
                                      <p:to>
                                        <p:strVal val="hidden"/>
                                      </p:to>
                                    </p:set>
                                  </p:childTnLst>
                                </p:cTn>
                              </p:par>
                              <p:par>
                                <p:cTn id="187" presetID="1" presetClass="entr" presetSubtype="0" fill="hold" nodeType="withEffect">
                                  <p:stCondLst>
                                    <p:cond delay="0"/>
                                  </p:stCondLst>
                                  <p:childTnLst>
                                    <p:set>
                                      <p:cBhvr>
                                        <p:cTn id="188" dur="1" fill="hold">
                                          <p:stCondLst>
                                            <p:cond delay="0"/>
                                          </p:stCondLst>
                                        </p:cTn>
                                        <p:tgtEl>
                                          <p:spTgt spid="176"/>
                                        </p:tgtEl>
                                        <p:attrNameLst>
                                          <p:attrName>style.visibility</p:attrName>
                                        </p:attrNameLst>
                                      </p:cBhvr>
                                      <p:to>
                                        <p:strVal val="visible"/>
                                      </p:to>
                                    </p:set>
                                  </p:childTnLst>
                                </p:cTn>
                              </p:par>
                              <p:par>
                                <p:cTn id="189" presetID="1" presetClass="entr" presetSubtype="0" fill="hold" grpId="14" nodeType="withEffect">
                                  <p:stCondLst>
                                    <p:cond delay="0"/>
                                  </p:stCondLst>
                                  <p:childTnLst>
                                    <p:set>
                                      <p:cBhvr>
                                        <p:cTn id="190"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5" grpId="0"/>
      <p:bldP spid="25" grpId="1"/>
      <p:bldP spid="25" grpId="2"/>
      <p:bldP spid="25" grpId="3"/>
      <p:bldP spid="53" grpId="0"/>
      <p:bldP spid="53" grpId="1"/>
      <p:bldP spid="53" grpId="2"/>
      <p:bldP spid="53" grpId="3"/>
      <p:bldP spid="53" grpId="4"/>
      <p:bldP spid="53" grpId="5"/>
      <p:bldP spid="65" grpId="0"/>
      <p:bldP spid="65" grpId="1"/>
      <p:bldP spid="65" grpId="2"/>
      <p:bldP spid="65" grpId="3"/>
      <p:bldP spid="65" grpId="4"/>
      <p:bldP spid="65" grpId="5"/>
      <p:bldP spid="65" grpId="6"/>
      <p:bldP spid="65" grpId="7"/>
      <p:bldP spid="129" grpId="0"/>
      <p:bldP spid="129" grpId="1"/>
      <p:bldP spid="129" grpId="2"/>
      <p:bldP spid="129" grpId="3"/>
      <p:bldP spid="129" grpId="4"/>
      <p:bldP spid="129" grpId="5"/>
      <p:bldP spid="129" grpId="6"/>
      <p:bldP spid="129" grpId="7"/>
      <p:bldP spid="129" grpId="8"/>
      <p:bldP spid="129" grpId="9"/>
      <p:bldP spid="143" grpId="0"/>
      <p:bldP spid="143" grpId="1"/>
      <p:bldP spid="143" grpId="2"/>
      <p:bldP spid="143" grpId="3"/>
      <p:bldP spid="143" grpId="4"/>
      <p:bldP spid="143" grpId="5"/>
      <p:bldP spid="143" grpId="6"/>
      <p:bldP spid="143" grpId="7"/>
      <p:bldP spid="143" grpId="8"/>
      <p:bldP spid="143" grpId="9"/>
      <p:bldP spid="143" grpId="10"/>
      <p:bldP spid="143" grpId="11"/>
      <p:bldP spid="161" grpId="0"/>
      <p:bldP spid="161" grpId="1"/>
      <p:bldP spid="161" grpId="2"/>
      <p:bldP spid="161" grpId="3"/>
      <p:bldP spid="161" grpId="4"/>
      <p:bldP spid="161" grpId="5"/>
      <p:bldP spid="161" grpId="6"/>
      <p:bldP spid="161" grpId="7"/>
      <p:bldP spid="161" grpId="8"/>
      <p:bldP spid="161" grpId="9"/>
      <p:bldP spid="161" grpId="10"/>
      <p:bldP spid="161" grpId="11"/>
      <p:bldP spid="161" grpId="12"/>
      <p:bldP spid="161" grpId="13"/>
      <p:bldP spid="189" grpId="0"/>
      <p:bldP spid="189" grpId="1"/>
      <p:bldP spid="189" grpId="2"/>
      <p:bldP spid="189" grpId="3"/>
      <p:bldP spid="189" grpId="4"/>
      <p:bldP spid="189" grpId="5"/>
      <p:bldP spid="189" grpId="6"/>
      <p:bldP spid="189" grpId="7"/>
      <p:bldP spid="189" grpId="8"/>
      <p:bldP spid="189" grpId="9"/>
      <p:bldP spid="189" grpId="10"/>
      <p:bldP spid="189" grpId="11"/>
      <p:bldP spid="189" grpId="12"/>
      <p:bldP spid="189" grpId="13"/>
      <p:bldP spid="189" grpId="1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Barrier </a:t>
            </a:r>
            <a:r>
              <a:rPr lang="ru-RU" dirty="0"/>
              <a:t>и </a:t>
            </a:r>
            <a:r>
              <a:rPr lang="en-US" dirty="0"/>
              <a:t>Card Table</a:t>
            </a:r>
          </a:p>
        </p:txBody>
      </p:sp>
      <p:sp>
        <p:nvSpPr>
          <p:cNvPr id="8" name="Rectangle 7"/>
          <p:cNvSpPr/>
          <p:nvPr/>
        </p:nvSpPr>
        <p:spPr>
          <a:xfrm>
            <a:off x="419100" y="762000"/>
            <a:ext cx="7620000" cy="3416320"/>
          </a:xfrm>
          <a:prstGeom prst="rect">
            <a:avLst/>
          </a:prstGeom>
          <a:ln>
            <a:solidFill>
              <a:srgbClr val="000090"/>
            </a:solidFill>
          </a:ln>
        </p:spPr>
        <p:txBody>
          <a:bodyPr wrap="square">
            <a:spAutoFit/>
          </a:bodyPr>
          <a:lstStyle/>
          <a:p>
            <a:r>
              <a:rPr lang="en-US" dirty="0">
                <a:latin typeface="Consolas"/>
                <a:cs typeface="Consolas"/>
              </a:rPr>
              <a:t>public class B</a:t>
            </a:r>
          </a:p>
          <a:p>
            <a:r>
              <a:rPr lang="en-US" dirty="0">
                <a:latin typeface="Consolas"/>
                <a:cs typeface="Consolas"/>
              </a:rPr>
              <a:t>{ }</a:t>
            </a:r>
          </a:p>
          <a:p>
            <a:r>
              <a:rPr lang="en-US" dirty="0">
                <a:latin typeface="Consolas"/>
                <a:cs typeface="Consolas"/>
              </a:rPr>
              <a:t> </a:t>
            </a:r>
          </a:p>
          <a:p>
            <a:r>
              <a:rPr lang="en-US" dirty="0">
                <a:latin typeface="Consolas"/>
                <a:cs typeface="Consolas"/>
              </a:rPr>
              <a:t>public class A</a:t>
            </a:r>
          </a:p>
          <a:p>
            <a:r>
              <a:rPr lang="en-US" dirty="0">
                <a:latin typeface="Consolas"/>
                <a:cs typeface="Consolas"/>
              </a:rPr>
              <a:t>{</a:t>
            </a:r>
          </a:p>
          <a:p>
            <a:r>
              <a:rPr lang="en-US" dirty="0">
                <a:latin typeface="Consolas"/>
                <a:cs typeface="Consolas"/>
              </a:rPr>
              <a:t>    private Lazy&lt;B&gt; _</a:t>
            </a:r>
            <a:r>
              <a:rPr lang="en-US" dirty="0" err="1">
                <a:latin typeface="Consolas"/>
                <a:cs typeface="Consolas"/>
              </a:rPr>
              <a:t>lazyB</a:t>
            </a:r>
            <a:r>
              <a:rPr lang="en-US" dirty="0">
                <a:latin typeface="Consolas"/>
                <a:cs typeface="Consolas"/>
              </a:rPr>
              <a:t> = new Lazy&lt;B&gt;(() =&gt; new B());</a:t>
            </a:r>
          </a:p>
          <a:p>
            <a:r>
              <a:rPr lang="en-US" dirty="0">
                <a:latin typeface="Consolas"/>
                <a:cs typeface="Consolas"/>
              </a:rPr>
              <a:t> </a:t>
            </a:r>
          </a:p>
          <a:p>
            <a:r>
              <a:rPr lang="en-US" dirty="0">
                <a:latin typeface="Consolas"/>
                <a:cs typeface="Consolas"/>
              </a:rPr>
              <a:t>    public B B</a:t>
            </a:r>
          </a:p>
          <a:p>
            <a:r>
              <a:rPr lang="en-US" dirty="0">
                <a:latin typeface="Consolas"/>
                <a:cs typeface="Consolas"/>
              </a:rPr>
              <a:t>    {</a:t>
            </a:r>
          </a:p>
          <a:p>
            <a:r>
              <a:rPr lang="en-US" dirty="0">
                <a:latin typeface="Consolas"/>
                <a:cs typeface="Consolas"/>
              </a:rPr>
              <a:t>        get { return _</a:t>
            </a:r>
            <a:r>
              <a:rPr lang="en-US" dirty="0" err="1">
                <a:latin typeface="Consolas"/>
                <a:cs typeface="Consolas"/>
              </a:rPr>
              <a:t>lazyB.Value</a:t>
            </a:r>
            <a:r>
              <a:rPr lang="en-US" dirty="0">
                <a:latin typeface="Consolas"/>
                <a:cs typeface="Consolas"/>
              </a:rPr>
              <a:t>; }</a:t>
            </a:r>
          </a:p>
          <a:p>
            <a:r>
              <a:rPr lang="en-US" dirty="0">
                <a:latin typeface="Consolas"/>
                <a:cs typeface="Consolas"/>
              </a:rPr>
              <a:t>    }</a:t>
            </a:r>
          </a:p>
          <a:p>
            <a:r>
              <a:rPr lang="en-US" dirty="0">
                <a:latin typeface="Consolas"/>
                <a:cs typeface="Consolas"/>
              </a:rPr>
              <a:t>}</a:t>
            </a:r>
          </a:p>
        </p:txBody>
      </p:sp>
      <p:sp>
        <p:nvSpPr>
          <p:cNvPr id="9" name="Rectangle 8"/>
          <p:cNvSpPr/>
          <p:nvPr/>
        </p:nvSpPr>
        <p:spPr>
          <a:xfrm>
            <a:off x="419100" y="4272677"/>
            <a:ext cx="9296400" cy="2308324"/>
          </a:xfrm>
          <a:prstGeom prst="rect">
            <a:avLst/>
          </a:prstGeom>
          <a:ln>
            <a:solidFill>
              <a:srgbClr val="000090"/>
            </a:solidFill>
          </a:ln>
        </p:spPr>
        <p:txBody>
          <a:bodyPr wrap="square">
            <a:spAutoFit/>
          </a:bodyPr>
          <a:lstStyle/>
          <a:p>
            <a:r>
              <a:rPr lang="en-US" dirty="0" err="1">
                <a:latin typeface="Consolas"/>
                <a:cs typeface="Consolas"/>
              </a:rPr>
              <a:t>var</a:t>
            </a:r>
            <a:r>
              <a:rPr lang="en-US" dirty="0">
                <a:latin typeface="Consolas"/>
                <a:cs typeface="Consolas"/>
              </a:rPr>
              <a:t> a = new A();</a:t>
            </a:r>
          </a:p>
          <a:p>
            <a:r>
              <a:rPr lang="en-US" dirty="0" err="1">
                <a:latin typeface="Consolas"/>
                <a:cs typeface="Consolas"/>
              </a:rPr>
              <a:t>GC.Collect</a:t>
            </a:r>
            <a:r>
              <a:rPr lang="en-US" dirty="0">
                <a:latin typeface="Consolas"/>
                <a:cs typeface="Consolas"/>
              </a:rPr>
              <a:t>();</a:t>
            </a:r>
          </a:p>
          <a:p>
            <a:r>
              <a:rPr lang="en-US" dirty="0" err="1">
                <a:latin typeface="Consolas"/>
                <a:cs typeface="Consolas"/>
              </a:rPr>
              <a:t>GC.Collect</a:t>
            </a:r>
            <a:r>
              <a:rPr lang="en-US" dirty="0">
                <a:latin typeface="Consolas"/>
                <a:cs typeface="Consolas"/>
              </a:rPr>
              <a:t>();</a:t>
            </a:r>
          </a:p>
          <a:p>
            <a:endParaRPr lang="ru-RU" dirty="0">
              <a:latin typeface="Consolas"/>
              <a:cs typeface="Consolas"/>
            </a:endParaRPr>
          </a:p>
          <a:p>
            <a:r>
              <a:rPr lang="en-US" dirty="0" err="1" smtClean="0">
                <a:latin typeface="Consolas"/>
                <a:cs typeface="Consolas"/>
              </a:rPr>
              <a:t>Console.WriteLine</a:t>
            </a:r>
            <a:r>
              <a:rPr lang="en-US" dirty="0">
                <a:latin typeface="Consolas"/>
                <a:cs typeface="Consolas"/>
              </a:rPr>
              <a:t>("A resides in Gen {0}, A.B resides in Gen {1}",</a:t>
            </a:r>
          </a:p>
          <a:p>
            <a:r>
              <a:rPr lang="ru-RU" dirty="0" smtClean="0">
                <a:latin typeface="Consolas"/>
                <a:cs typeface="Consolas"/>
              </a:rPr>
              <a:t>                   </a:t>
            </a:r>
            <a:r>
              <a:rPr lang="en-US" dirty="0" err="1" smtClean="0">
                <a:latin typeface="Consolas"/>
                <a:cs typeface="Consolas"/>
              </a:rPr>
              <a:t>GC.GetGeneration</a:t>
            </a:r>
            <a:r>
              <a:rPr lang="en-US" dirty="0">
                <a:latin typeface="Consolas"/>
                <a:cs typeface="Consolas"/>
              </a:rPr>
              <a:t>(a), </a:t>
            </a:r>
            <a:r>
              <a:rPr lang="en-US" dirty="0" err="1">
                <a:latin typeface="Consolas"/>
                <a:cs typeface="Consolas"/>
              </a:rPr>
              <a:t>GC.GetGeneration</a:t>
            </a:r>
            <a:r>
              <a:rPr lang="en-US" dirty="0">
                <a:latin typeface="Consolas"/>
                <a:cs typeface="Consolas"/>
              </a:rPr>
              <a:t>(</a:t>
            </a:r>
            <a:r>
              <a:rPr lang="en-US" dirty="0" err="1">
                <a:latin typeface="Consolas"/>
                <a:cs typeface="Consolas"/>
              </a:rPr>
              <a:t>a.B</a:t>
            </a:r>
            <a:r>
              <a:rPr lang="en-US" dirty="0">
                <a:latin typeface="Consolas"/>
                <a:cs typeface="Consolas"/>
              </a:rPr>
              <a:t>));</a:t>
            </a:r>
          </a:p>
          <a:p>
            <a:r>
              <a:rPr lang="en-US" dirty="0">
                <a:latin typeface="Consolas"/>
                <a:cs typeface="Consolas"/>
              </a:rPr>
              <a:t> </a:t>
            </a:r>
          </a:p>
          <a:p>
            <a:r>
              <a:rPr lang="en-US" dirty="0" err="1">
                <a:latin typeface="Consolas"/>
                <a:cs typeface="Consolas"/>
              </a:rPr>
              <a:t>GC.Collect</a:t>
            </a:r>
            <a:r>
              <a:rPr lang="en-US" dirty="0">
                <a:latin typeface="Consolas"/>
                <a:cs typeface="Consolas"/>
              </a:rPr>
              <a:t>();</a:t>
            </a:r>
          </a:p>
        </p:txBody>
      </p:sp>
    </p:spTree>
    <p:extLst>
      <p:ext uri="{BB962C8B-B14F-4D97-AF65-F5344CB8AC3E}">
        <p14:creationId xmlns:p14="http://schemas.microsoft.com/office/powerpoint/2010/main" val="3024865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Barrier </a:t>
            </a:r>
            <a:r>
              <a:rPr lang="ru-RU" dirty="0"/>
              <a:t>и </a:t>
            </a:r>
            <a:r>
              <a:rPr lang="en-US" dirty="0"/>
              <a:t>Card Table</a:t>
            </a:r>
          </a:p>
        </p:txBody>
      </p:sp>
      <p:pic>
        <p:nvPicPr>
          <p:cNvPr id="3" name="Picture 2"/>
          <p:cNvPicPr>
            <a:picLocks noChangeAspect="1"/>
          </p:cNvPicPr>
          <p:nvPr/>
        </p:nvPicPr>
        <p:blipFill>
          <a:blip r:embed="rId3"/>
          <a:stretch>
            <a:fillRect/>
          </a:stretch>
        </p:blipFill>
        <p:spPr>
          <a:xfrm>
            <a:off x="2095500" y="762000"/>
            <a:ext cx="6145185" cy="4267200"/>
          </a:xfrm>
          <a:prstGeom prst="rect">
            <a:avLst/>
          </a:prstGeom>
        </p:spPr>
      </p:pic>
      <p:sp>
        <p:nvSpPr>
          <p:cNvPr id="7" name="Rounded Rectangle 6"/>
          <p:cNvSpPr/>
          <p:nvPr/>
        </p:nvSpPr>
        <p:spPr bwMode="auto">
          <a:xfrm>
            <a:off x="257175" y="5105400"/>
            <a:ext cx="9839325" cy="1371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solidFill>
                  <a:schemeClr val="tx1"/>
                </a:solidFill>
              </a:rPr>
              <a:t>Объект </a:t>
            </a:r>
            <a:r>
              <a:rPr lang="ru-RU" dirty="0" err="1" smtClean="0">
                <a:solidFill>
                  <a:schemeClr val="tx1"/>
                </a:solidFill>
              </a:rPr>
              <a:t>B</a:t>
            </a:r>
            <a:r>
              <a:rPr lang="ru-RU" dirty="0" smtClean="0">
                <a:solidFill>
                  <a:schemeClr val="tx1"/>
                </a:solidFill>
              </a:rPr>
              <a:t> </a:t>
            </a:r>
            <a:r>
              <a:rPr lang="ru-RU" dirty="0">
                <a:solidFill>
                  <a:schemeClr val="tx1"/>
                </a:solidFill>
              </a:rPr>
              <a:t>не достижим напрямую из корневых ссылок, а значит, для определения его достижимости сборщику мусора придется проанализировать поля всех объектов во всех кучах нашего приложения, в противном случае вновь созданные объекты могут быть «по ошибке» собраны сборщиком </a:t>
            </a:r>
            <a:r>
              <a:rPr lang="ru-RU" dirty="0" smtClean="0">
                <a:solidFill>
                  <a:schemeClr val="tx1"/>
                </a:solidFill>
              </a:rPr>
              <a:t>мусора</a:t>
            </a:r>
            <a:endParaRPr lang="ru-RU" dirty="0">
              <a:solidFill>
                <a:schemeClr val="tx1"/>
              </a:solidFill>
            </a:endParaRPr>
          </a:p>
        </p:txBody>
      </p:sp>
    </p:spTree>
    <p:extLst>
      <p:ext uri="{BB962C8B-B14F-4D97-AF65-F5344CB8AC3E}">
        <p14:creationId xmlns:p14="http://schemas.microsoft.com/office/powerpoint/2010/main" val="1548203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Barrier </a:t>
            </a:r>
            <a:r>
              <a:rPr lang="ru-RU" dirty="0"/>
              <a:t>и </a:t>
            </a:r>
            <a:r>
              <a:rPr lang="en-US" dirty="0"/>
              <a:t>Card Table</a:t>
            </a:r>
          </a:p>
        </p:txBody>
      </p:sp>
      <p:pic>
        <p:nvPicPr>
          <p:cNvPr id="4" name="Picture 3"/>
          <p:cNvPicPr>
            <a:picLocks noChangeAspect="1"/>
          </p:cNvPicPr>
          <p:nvPr/>
        </p:nvPicPr>
        <p:blipFill>
          <a:blip r:embed="rId3"/>
          <a:stretch>
            <a:fillRect/>
          </a:stretch>
        </p:blipFill>
        <p:spPr>
          <a:xfrm>
            <a:off x="495300" y="838199"/>
            <a:ext cx="9220200" cy="3992105"/>
          </a:xfrm>
          <a:prstGeom prst="rect">
            <a:avLst/>
          </a:prstGeom>
        </p:spPr>
      </p:pic>
      <p:sp>
        <p:nvSpPr>
          <p:cNvPr id="5" name="Rounded Rectangle 4"/>
          <p:cNvSpPr/>
          <p:nvPr/>
        </p:nvSpPr>
        <p:spPr bwMode="auto">
          <a:xfrm>
            <a:off x="342900" y="4953000"/>
            <a:ext cx="9686925" cy="1524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err="1">
                <a:solidFill>
                  <a:schemeClr val="tx1"/>
                </a:solidFill>
              </a:rPr>
              <a:t>Card</a:t>
            </a:r>
            <a:r>
              <a:rPr lang="ru-RU" dirty="0">
                <a:solidFill>
                  <a:schemeClr val="tx1"/>
                </a:solidFill>
              </a:rPr>
              <a:t> </a:t>
            </a:r>
            <a:r>
              <a:rPr lang="ru-RU" dirty="0" err="1">
                <a:solidFill>
                  <a:schemeClr val="tx1"/>
                </a:solidFill>
              </a:rPr>
              <a:t>table</a:t>
            </a:r>
            <a:r>
              <a:rPr lang="ru-RU" dirty="0">
                <a:solidFill>
                  <a:schemeClr val="tx1"/>
                </a:solidFill>
              </a:rPr>
              <a:t> представляет собой простую структуру данных, которая представляет собой битовую маску, каждый бит которой говорит о том, что объект, расположенным по адресу с определенным диапазоном, является «грязным» и содержит ссылку на «молодой» объект. На данный момент один бит битовой маски представляет собой диапазон в 128 </a:t>
            </a:r>
            <a:r>
              <a:rPr lang="ru-RU" dirty="0" smtClean="0">
                <a:solidFill>
                  <a:schemeClr val="tx1"/>
                </a:solidFill>
              </a:rPr>
              <a:t>байт</a:t>
            </a:r>
            <a:endParaRPr lang="en-US" dirty="0"/>
          </a:p>
        </p:txBody>
      </p:sp>
    </p:spTree>
    <p:extLst>
      <p:ext uri="{BB962C8B-B14F-4D97-AF65-F5344CB8AC3E}">
        <p14:creationId xmlns:p14="http://schemas.microsoft.com/office/powerpoint/2010/main" val="1660447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Определение </a:t>
            </a:r>
            <a:r>
              <a:rPr lang="ru-RU" dirty="0" err="1" smtClean="0"/>
              <a:t>финализатора</a:t>
            </a:r>
            <a:endParaRPr lang="ru-RU" dirty="0"/>
          </a:p>
        </p:txBody>
      </p:sp>
      <p:sp>
        <p:nvSpPr>
          <p:cNvPr id="4" name="Rounded Rectangle 3"/>
          <p:cNvSpPr/>
          <p:nvPr/>
        </p:nvSpPr>
        <p:spPr bwMode="auto">
          <a:xfrm>
            <a:off x="342901" y="1066800"/>
            <a:ext cx="9686925"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За счет переопределения виртуального метода </a:t>
            </a:r>
            <a:r>
              <a:rPr lang="ru-RU" dirty="0" err="1" smtClean="0"/>
              <a:t>Finalize</a:t>
            </a:r>
            <a:r>
              <a:rPr lang="ru-RU" dirty="0" smtClean="0"/>
              <a:t> базового класса .NET </a:t>
            </a:r>
            <a:r>
              <a:rPr lang="ru-RU" dirty="0" err="1" smtClean="0"/>
              <a:t>System.Object</a:t>
            </a:r>
            <a:r>
              <a:rPr lang="ru-RU" dirty="0" smtClean="0"/>
              <a:t> в классах устанавливается специфическое место для выполнения любой необходимой данному типу логики по очистке</a:t>
            </a:r>
          </a:p>
        </p:txBody>
      </p:sp>
      <p:sp>
        <p:nvSpPr>
          <p:cNvPr id="5" name="Rounded Rectangle 4"/>
          <p:cNvSpPr/>
          <p:nvPr/>
        </p:nvSpPr>
        <p:spPr bwMode="auto">
          <a:xfrm>
            <a:off x="342901" y="685801"/>
            <a:ext cx="4714875" cy="5334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Создание финализируемых объектов</a:t>
            </a:r>
            <a:endParaRPr lang="ru-RU" smtClean="0"/>
          </a:p>
        </p:txBody>
      </p:sp>
      <p:sp>
        <p:nvSpPr>
          <p:cNvPr id="6" name="Rounded Rectangle 5"/>
          <p:cNvSpPr/>
          <p:nvPr/>
        </p:nvSpPr>
        <p:spPr bwMode="auto">
          <a:xfrm>
            <a:off x="342901" y="2209800"/>
            <a:ext cx="968692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Метод Finalize() является защищенным (protected) и  вызывается автоматически  сборщиком мусора перед удалением соответствующего объекта из памяти</a:t>
            </a:r>
          </a:p>
        </p:txBody>
      </p:sp>
      <p:sp>
        <p:nvSpPr>
          <p:cNvPr id="7" name="Rounded Rectangle 6"/>
          <p:cNvSpPr/>
          <p:nvPr/>
        </p:nvSpPr>
        <p:spPr bwMode="auto">
          <a:xfrm>
            <a:off x="342901" y="3048000"/>
            <a:ext cx="9686925" cy="990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Вызов метода </a:t>
            </a:r>
            <a:r>
              <a:rPr lang="ru-RU" dirty="0" err="1" smtClean="0"/>
              <a:t>Finalize</a:t>
            </a:r>
            <a:r>
              <a:rPr lang="ru-RU" dirty="0" smtClean="0"/>
              <a:t> выполняется (в конечном итоге) либо во время естественной активизации процесса сборки мусора, либо во время его принудительной активизации программным образом с помощью GC. </a:t>
            </a:r>
            <a:r>
              <a:rPr lang="ru-RU" dirty="0" err="1" smtClean="0"/>
              <a:t>Collect</a:t>
            </a:r>
            <a:r>
              <a:rPr lang="ru-RU" dirty="0" smtClean="0"/>
              <a:t>()</a:t>
            </a:r>
          </a:p>
        </p:txBody>
      </p:sp>
      <p:sp>
        <p:nvSpPr>
          <p:cNvPr id="8" name="Flowchart: Document 7"/>
          <p:cNvSpPr/>
          <p:nvPr/>
        </p:nvSpPr>
        <p:spPr bwMode="auto">
          <a:xfrm>
            <a:off x="342900" y="4038600"/>
            <a:ext cx="4114800" cy="268224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dirty="0">
              <a:latin typeface="Consolas" pitchFamily="49" charset="0"/>
              <a:cs typeface="Consolas" pitchFamily="49" charset="0"/>
            </a:endParaRPr>
          </a:p>
          <a:p>
            <a:endParaRPr lang="ru-RU" sz="1700" dirty="0">
              <a:latin typeface="Consolas" pitchFamily="49" charset="0"/>
              <a:cs typeface="Consolas" pitchFamily="49" charset="0"/>
            </a:endParaRPr>
          </a:p>
          <a:p>
            <a:endParaRPr lang="ru-RU" sz="1700" dirty="0">
              <a:latin typeface="Consolas" pitchFamily="49" charset="0"/>
              <a:cs typeface="Consolas" pitchFamily="49" charset="0"/>
            </a:endParaRPr>
          </a:p>
          <a:p>
            <a:r>
              <a:rPr lang="ru-RU" sz="1700" dirty="0">
                <a:latin typeface="Consolas" pitchFamily="49" charset="0"/>
                <a:cs typeface="Consolas" pitchFamily="49" charset="0"/>
              </a:rPr>
              <a:t>class </a:t>
            </a:r>
            <a:r>
              <a:rPr lang="ru-RU" sz="1700" dirty="0" err="1">
                <a:latin typeface="Consolas" pitchFamily="49" charset="0"/>
                <a:cs typeface="Consolas" pitchFamily="49" charset="0"/>
              </a:rPr>
              <a:t>Employee</a:t>
            </a:r>
            <a:endParaRPr lang="ru-RU" sz="1700" dirty="0">
              <a:latin typeface="Consolas" pitchFamily="49" charset="0"/>
              <a:cs typeface="Consolas" pitchFamily="49" charset="0"/>
            </a:endParaRPr>
          </a:p>
          <a:p>
            <a:r>
              <a:rPr lang="ru-RU" sz="1700" dirty="0">
                <a:latin typeface="Consolas" pitchFamily="49" charset="0"/>
                <a:cs typeface="Consolas" pitchFamily="49" charset="0"/>
              </a:rPr>
              <a: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 </a:t>
            </a:r>
            <a:r>
              <a:rPr lang="ru-RU" sz="1700" dirty="0" err="1">
                <a:latin typeface="Consolas" pitchFamily="49" charset="0"/>
                <a:cs typeface="Consolas" pitchFamily="49" charset="0"/>
              </a:rPr>
              <a:t>Destructor</a:t>
            </a:r>
            <a:endParaRPr lang="ru-RU" sz="1700" dirty="0">
              <a:latin typeface="Consolas" pitchFamily="49" charset="0"/>
              <a:cs typeface="Consolas" pitchFamily="49" charset="0"/>
            </a:endParaRPr>
          </a:p>
          <a:p>
            <a:r>
              <a:rPr lang="ru-RU" sz="1700" b="1" dirty="0">
                <a:latin typeface="Consolas" pitchFamily="49" charset="0"/>
                <a:cs typeface="Consolas" pitchFamily="49" charset="0"/>
              </a:rPr>
              <a:t>    ~</a:t>
            </a:r>
            <a:r>
              <a:rPr lang="ru-RU" sz="1700" b="1" dirty="0" err="1">
                <a:latin typeface="Consolas" pitchFamily="49" charset="0"/>
                <a:cs typeface="Consolas" pitchFamily="49" charset="0"/>
              </a:rPr>
              <a:t>Employee</a:t>
            </a:r>
            <a:endParaRPr lang="ru-RU" sz="1700" b="1" dirty="0">
              <a:latin typeface="Consolas" pitchFamily="49" charset="0"/>
              <a:cs typeface="Consolas" pitchFamily="49" charset="0"/>
            </a:endParaRP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 </a:t>
            </a:r>
            <a:r>
              <a:rPr lang="ru-RU" sz="1700" dirty="0" err="1">
                <a:latin typeface="Consolas" pitchFamily="49" charset="0"/>
                <a:cs typeface="Consolas" pitchFamily="49" charset="0"/>
              </a:rPr>
              <a:t>Destructor</a:t>
            </a:r>
            <a:r>
              <a:rPr lang="ru-RU" sz="1700" dirty="0">
                <a:latin typeface="Consolas" pitchFamily="49" charset="0"/>
                <a:cs typeface="Consolas" pitchFamily="49" charset="0"/>
              </a:rPr>
              <a:t> </a:t>
            </a:r>
            <a:r>
              <a:rPr lang="ru-RU" sz="1700" dirty="0" err="1">
                <a:latin typeface="Consolas" pitchFamily="49" charset="0"/>
                <a:cs typeface="Consolas" pitchFamily="49" charset="0"/>
              </a:rPr>
              <a:t>logic</a:t>
            </a:r>
            <a:r>
              <a:rPr lang="ru-RU" sz="1700" dirty="0">
                <a:latin typeface="Consolas" pitchFamily="49" charset="0"/>
                <a:cs typeface="Consolas" pitchFamily="49" charset="0"/>
              </a:rPr>
              <a: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a:t>
            </a:r>
          </a:p>
          <a:p>
            <a:pPr algn="just">
              <a:spcAft>
                <a:spcPts val="1109"/>
              </a:spcAft>
            </a:pPr>
            <a:endParaRPr lang="ru-RU" sz="1700" dirty="0">
              <a:latin typeface="Consolas" pitchFamily="49" charset="0"/>
              <a:cs typeface="Consolas" pitchFamily="49" charset="0"/>
            </a:endParaRPr>
          </a:p>
        </p:txBody>
      </p:sp>
      <p:sp>
        <p:nvSpPr>
          <p:cNvPr id="9" name="Rounded Rectangle 8"/>
          <p:cNvSpPr/>
          <p:nvPr/>
        </p:nvSpPr>
        <p:spPr bwMode="auto">
          <a:xfrm>
            <a:off x="4286250" y="4686300"/>
            <a:ext cx="5657850"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Чтобы определить деструктор следует добавить знак тильды (~) и указать имя класса</a:t>
            </a:r>
          </a:p>
        </p:txBody>
      </p:sp>
      <p:pic>
        <p:nvPicPr>
          <p:cNvPr id="10" name="Picture 1" descr="C:\Users\mike\Pictures\MSL PNG Library\arrow01_01.png"/>
          <p:cNvPicPr>
            <a:picLocks noGrp="1" noChangeAspect="1" noChangeArrowheads="1"/>
          </p:cNvPicPr>
          <p:nvPr>
            <p:ph sz="quarter" idx="10"/>
          </p:nvPr>
        </p:nvPicPr>
        <p:blipFill>
          <a:blip r:embed="rId3" cstate="print">
            <a:duotone>
              <a:schemeClr val="accent5">
                <a:shade val="45000"/>
                <a:satMod val="135000"/>
              </a:schemeClr>
              <a:prstClr val="white"/>
            </a:duotone>
          </a:blip>
          <a:srcRect/>
          <a:stretch>
            <a:fillRect/>
          </a:stretch>
        </p:blipFill>
        <p:spPr bwMode="auto">
          <a:xfrm rot="9442834">
            <a:off x="2601002" y="4730197"/>
            <a:ext cx="1769662" cy="4497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5" name="Rounded Rectangle 4"/>
          <p:cNvSpPr/>
          <p:nvPr/>
        </p:nvSpPr>
        <p:spPr bwMode="auto">
          <a:xfrm>
            <a:off x="342901" y="762000"/>
            <a:ext cx="9686925"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b="1" dirty="0" smtClean="0"/>
              <a:t>К </a:t>
            </a:r>
            <a:r>
              <a:rPr lang="ru-RU" b="1" dirty="0" err="1" smtClean="0"/>
              <a:t>финализаторам</a:t>
            </a:r>
            <a:r>
              <a:rPr lang="ru-RU" b="1" dirty="0" smtClean="0"/>
              <a:t> применяются следующие ограничения:</a:t>
            </a:r>
          </a:p>
        </p:txBody>
      </p:sp>
      <p:sp>
        <p:nvSpPr>
          <p:cNvPr id="6" name="Rounded Rectangle 5"/>
          <p:cNvSpPr/>
          <p:nvPr/>
        </p:nvSpPr>
        <p:spPr bwMode="auto">
          <a:xfrm>
            <a:off x="942975" y="1905000"/>
            <a:ext cx="8829675"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Нельзя добавить </a:t>
            </a:r>
            <a:r>
              <a:rPr lang="ru-RU" dirty="0" err="1" smtClean="0"/>
              <a:t>финализатор</a:t>
            </a:r>
            <a:r>
              <a:rPr lang="ru-RU" dirty="0" smtClean="0"/>
              <a:t> структуре или любому другому типу значения</a:t>
            </a:r>
          </a:p>
        </p:txBody>
      </p:sp>
      <p:sp>
        <p:nvSpPr>
          <p:cNvPr id="7" name="Rounded Rectangle 6"/>
          <p:cNvSpPr/>
          <p:nvPr/>
        </p:nvSpPr>
        <p:spPr bwMode="auto">
          <a:xfrm>
            <a:off x="942975" y="2667000"/>
            <a:ext cx="8829675"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smtClean="0"/>
              <a:t>Нельзя объявить модификатор доступа для </a:t>
            </a:r>
            <a:r>
              <a:rPr lang="ru-RU" dirty="0" err="1" smtClean="0"/>
              <a:t>финализатора</a:t>
            </a:r>
            <a:r>
              <a:rPr lang="ru-RU" dirty="0" smtClean="0"/>
              <a:t> </a:t>
            </a:r>
            <a:r>
              <a:rPr lang="ru-RU" dirty="0"/>
              <a:t>(</a:t>
            </a:r>
            <a:r>
              <a:rPr lang="ru-RU" dirty="0" smtClean="0"/>
              <a:t>являются неявно защищенными)</a:t>
            </a:r>
          </a:p>
        </p:txBody>
      </p:sp>
      <p:sp>
        <p:nvSpPr>
          <p:cNvPr id="8" name="Rounded Rectangle 7"/>
          <p:cNvSpPr/>
          <p:nvPr/>
        </p:nvSpPr>
        <p:spPr bwMode="auto">
          <a:xfrm>
            <a:off x="942975" y="3581400"/>
            <a:ext cx="882967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394430" indent="-394430" algn="just"/>
            <a:r>
              <a:rPr lang="ru-RU" dirty="0" smtClean="0"/>
              <a:t>Нельзя объявить </a:t>
            </a:r>
            <a:r>
              <a:rPr lang="ru-RU" dirty="0" err="1" smtClean="0"/>
              <a:t>финализатор</a:t>
            </a:r>
            <a:r>
              <a:rPr lang="ru-RU" dirty="0" smtClean="0"/>
              <a:t>, принимающий параметры</a:t>
            </a:r>
          </a:p>
        </p:txBody>
      </p:sp>
      <p:sp>
        <p:nvSpPr>
          <p:cNvPr id="9" name="Rounded Rectangle 8"/>
          <p:cNvSpPr/>
          <p:nvPr/>
        </p:nvSpPr>
        <p:spPr bwMode="auto">
          <a:xfrm>
            <a:off x="942975" y="4419600"/>
            <a:ext cx="882967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394430" indent="-394430" algn="just"/>
            <a:r>
              <a:rPr lang="ru-RU" dirty="0" smtClean="0"/>
              <a:t>Класс может иметь только один </a:t>
            </a:r>
            <a:r>
              <a:rPr lang="ru-RU" dirty="0" err="1"/>
              <a:t>финализатор</a:t>
            </a:r>
            <a:r>
              <a:rPr lang="ru-RU" dirty="0"/>
              <a:t> </a:t>
            </a:r>
            <a:endParaRPr lang="ru-RU" dirty="0" smtClean="0"/>
          </a:p>
        </p:txBody>
      </p:sp>
      <p:sp>
        <p:nvSpPr>
          <p:cNvPr id="10" name="Rounded Rectangle 9"/>
          <p:cNvSpPr/>
          <p:nvPr/>
        </p:nvSpPr>
        <p:spPr bwMode="auto">
          <a:xfrm>
            <a:off x="942975" y="5257800"/>
            <a:ext cx="882967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394430" indent="-394430" algn="just"/>
            <a:r>
              <a:rPr lang="ru-RU" dirty="0" err="1" smtClean="0"/>
              <a:t>Финализаторы</a:t>
            </a:r>
            <a:r>
              <a:rPr lang="ru-RU" dirty="0" smtClean="0"/>
              <a:t> не могут наследоваться или перегружаться</a:t>
            </a:r>
          </a:p>
        </p:txBody>
      </p:sp>
      <p:pic>
        <p:nvPicPr>
          <p:cNvPr id="11" name="Picture 7" descr="E:\Projects\ContentDev\MSL PNG Library\Validate_CheckMark.png"/>
          <p:cNvPicPr>
            <a:picLocks noGrp="1" noChangeAspect="1" noChangeArrowheads="1"/>
          </p:cNvPicPr>
          <p:nvPr>
            <p:ph sz="quarter" idx="10"/>
          </p:nvPr>
        </p:nvPicPr>
        <p:blipFill>
          <a:blip r:embed="rId2" cstate="print">
            <a:duotone>
              <a:prstClr val="black"/>
              <a:schemeClr val="accent1">
                <a:tint val="45000"/>
                <a:satMod val="400000"/>
              </a:schemeClr>
            </a:duotone>
          </a:blip>
          <a:srcRect/>
          <a:stretch>
            <a:fillRect/>
          </a:stretch>
        </p:blipFill>
        <p:spPr bwMode="auto">
          <a:xfrm rot="21390319">
            <a:off x="523915" y="4661116"/>
            <a:ext cx="490994" cy="415656"/>
          </a:xfrm>
          <a:prstGeom prst="rect">
            <a:avLst/>
          </a:prstGeom>
          <a:noFill/>
          <a:ln w="9525">
            <a:noFill/>
            <a:miter lim="800000"/>
            <a:headEnd/>
            <a:tailEnd/>
          </a:ln>
        </p:spPr>
      </p:pic>
      <p:pic>
        <p:nvPicPr>
          <p:cNvPr id="12"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455413" y="1981201"/>
            <a:ext cx="573287" cy="617364"/>
          </a:xfrm>
          <a:prstGeom prst="rect">
            <a:avLst/>
          </a:prstGeom>
          <a:noFill/>
          <a:ln w="9525">
            <a:noFill/>
            <a:miter lim="800000"/>
            <a:headEnd/>
            <a:tailEnd/>
          </a:ln>
        </p:spPr>
      </p:pic>
      <p:pic>
        <p:nvPicPr>
          <p:cNvPr id="13"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455413" y="2819401"/>
            <a:ext cx="573287" cy="617364"/>
          </a:xfrm>
          <a:prstGeom prst="rect">
            <a:avLst/>
          </a:prstGeom>
          <a:noFill/>
          <a:ln w="9525">
            <a:noFill/>
            <a:miter lim="800000"/>
            <a:headEnd/>
            <a:tailEnd/>
          </a:ln>
        </p:spPr>
      </p:pic>
      <p:pic>
        <p:nvPicPr>
          <p:cNvPr id="14"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455413" y="3733801"/>
            <a:ext cx="573287" cy="617364"/>
          </a:xfrm>
          <a:prstGeom prst="rect">
            <a:avLst/>
          </a:prstGeom>
          <a:noFill/>
          <a:ln w="9525">
            <a:noFill/>
            <a:miter lim="800000"/>
            <a:headEnd/>
            <a:tailEnd/>
          </a:ln>
        </p:spPr>
      </p:pic>
      <p:pic>
        <p:nvPicPr>
          <p:cNvPr id="16"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455413" y="5334001"/>
            <a:ext cx="573287" cy="617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8" name="Flowchart: Document 7"/>
          <p:cNvSpPr/>
          <p:nvPr/>
        </p:nvSpPr>
        <p:spPr bwMode="auto">
          <a:xfrm>
            <a:off x="428625" y="838201"/>
            <a:ext cx="4114800" cy="2971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a:latin typeface="Consolas" pitchFamily="49" charset="0"/>
              <a:cs typeface="Consolas" pitchFamily="49" charset="0"/>
            </a:endParaRPr>
          </a:p>
          <a:p>
            <a:r>
              <a:rPr lang="ru-RU" sz="1700">
                <a:latin typeface="Consolas" pitchFamily="49" charset="0"/>
                <a:cs typeface="Consolas" pitchFamily="49" charset="0"/>
              </a:rPr>
              <a:t>class Employee</a:t>
            </a:r>
          </a:p>
          <a:p>
            <a:r>
              <a:rPr lang="ru-RU" sz="1700">
                <a:latin typeface="Consolas" pitchFamily="49" charset="0"/>
                <a:cs typeface="Consolas" pitchFamily="49" charset="0"/>
              </a:rPr>
              <a:t>{</a:t>
            </a:r>
          </a:p>
          <a:p>
            <a:r>
              <a:rPr lang="ru-RU" sz="1700">
                <a:latin typeface="Consolas" pitchFamily="49" charset="0"/>
                <a:cs typeface="Consolas" pitchFamily="49" charset="0"/>
              </a:rPr>
              <a:t>    ...</a:t>
            </a:r>
          </a:p>
          <a:p>
            <a:r>
              <a:rPr lang="ru-RU" sz="1700">
                <a:latin typeface="Consolas" pitchFamily="49" charset="0"/>
                <a:cs typeface="Consolas" pitchFamily="49" charset="0"/>
              </a:rPr>
              <a:t>    // Destructor</a:t>
            </a:r>
          </a:p>
          <a:p>
            <a:r>
              <a:rPr lang="ru-RU" sz="1700">
                <a:latin typeface="Consolas" pitchFamily="49" charset="0"/>
                <a:cs typeface="Consolas" pitchFamily="49" charset="0"/>
              </a:rPr>
              <a:t>    ~Employee</a:t>
            </a:r>
          </a:p>
          <a:p>
            <a:r>
              <a:rPr lang="ru-RU" sz="1700">
                <a:latin typeface="Consolas" pitchFamily="49" charset="0"/>
                <a:cs typeface="Consolas" pitchFamily="49" charset="0"/>
              </a:rPr>
              <a:t>    {</a:t>
            </a:r>
          </a:p>
          <a:p>
            <a:r>
              <a:rPr lang="ru-RU" sz="1700">
                <a:latin typeface="Consolas" pitchFamily="49" charset="0"/>
                <a:cs typeface="Consolas" pitchFamily="49" charset="0"/>
              </a:rPr>
              <a:t>        </a:t>
            </a:r>
            <a:r>
              <a:rPr lang="ru-RU" sz="1700" b="1">
                <a:latin typeface="Consolas" pitchFamily="49" charset="0"/>
                <a:cs typeface="Consolas" pitchFamily="49" charset="0"/>
              </a:rPr>
              <a:t>// Destructor logic</a:t>
            </a:r>
            <a:r>
              <a:rPr lang="ru-RU" sz="1700">
                <a:latin typeface="Consolas" pitchFamily="49" charset="0"/>
                <a:cs typeface="Consolas" pitchFamily="49" charset="0"/>
              </a:rPr>
              <a:t>.</a:t>
            </a:r>
          </a:p>
          <a:p>
            <a:r>
              <a:rPr lang="ru-RU" sz="1700">
                <a:latin typeface="Consolas" pitchFamily="49" charset="0"/>
                <a:cs typeface="Consolas" pitchFamily="49" charset="0"/>
              </a:rPr>
              <a:t>    }</a:t>
            </a:r>
          </a:p>
          <a:p>
            <a:r>
              <a:rPr lang="ru-RU" sz="1700">
                <a:latin typeface="Consolas" pitchFamily="49" charset="0"/>
                <a:cs typeface="Consolas" pitchFamily="49" charset="0"/>
              </a:rPr>
              <a:t>}</a:t>
            </a:r>
          </a:p>
        </p:txBody>
      </p:sp>
      <p:sp>
        <p:nvSpPr>
          <p:cNvPr id="9" name="Flowchart: Document 8"/>
          <p:cNvSpPr/>
          <p:nvPr/>
        </p:nvSpPr>
        <p:spPr bwMode="auto">
          <a:xfrm>
            <a:off x="5257800" y="1906384"/>
            <a:ext cx="4543425" cy="3962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sz="1700" b="1" dirty="0">
                <a:latin typeface="Consolas" pitchFamily="49" charset="0"/>
                <a:cs typeface="Consolas" pitchFamily="49" charset="0"/>
              </a:rPr>
              <a:t>protected override void Finalize()</a:t>
            </a:r>
          </a:p>
          <a:p>
            <a:r>
              <a:rPr lang="ru-RU" sz="1700" dirty="0">
                <a:latin typeface="Consolas" pitchFamily="49" charset="0"/>
                <a:cs typeface="Consolas" pitchFamily="49" charset="0"/>
              </a:rPr>
              <a:t>{</a:t>
            </a:r>
          </a:p>
          <a:p>
            <a:r>
              <a:rPr lang="ru-RU" sz="1700" dirty="0">
                <a:latin typeface="Consolas" pitchFamily="49" charset="0"/>
                <a:cs typeface="Consolas" pitchFamily="49" charset="0"/>
              </a:rPr>
              <a:t>    try</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a:t>
            </a:r>
            <a:r>
              <a:rPr lang="ru-RU" sz="1700" b="1" dirty="0">
                <a:latin typeface="Consolas" pitchFamily="49" charset="0"/>
                <a:cs typeface="Consolas" pitchFamily="49" charset="0"/>
              </a:rPr>
              <a:t>// Destructor logic</a:t>
            </a:r>
            <a:r>
              <a:rPr lang="ru-RU" sz="1700" dirty="0">
                <a:latin typeface="Consolas" pitchFamily="49" charset="0"/>
                <a:cs typeface="Consolas" pitchFamily="49" charset="0"/>
              </a:rPr>
              <a: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finally</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a:t>
            </a:r>
            <a:r>
              <a:rPr lang="ru-RU" sz="1700" b="1" dirty="0">
                <a:latin typeface="Consolas" pitchFamily="49" charset="0"/>
                <a:cs typeface="Consolas" pitchFamily="49" charset="0"/>
              </a:rPr>
              <a:t>base.Finalize();</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a:t>
            </a:r>
          </a:p>
          <a:p>
            <a:pPr algn="just">
              <a:spcAft>
                <a:spcPts val="1109"/>
              </a:spcAft>
            </a:pPr>
            <a:endParaRPr lang="ru-RU" sz="1700" dirty="0">
              <a:latin typeface="Consolas" pitchFamily="49" charset="0"/>
              <a:cs typeface="Consolas" pitchFamily="49" charset="0"/>
            </a:endParaRPr>
          </a:p>
        </p:txBody>
      </p:sp>
      <p:pic>
        <p:nvPicPr>
          <p:cNvPr id="13" name="Picture 1" descr="C:\Users\mike\Pictures\MSL PNG Library\arrow01_01.pn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2405222" flipV="1">
            <a:off x="3798978" y="1282445"/>
            <a:ext cx="1945387" cy="765281"/>
          </a:xfrm>
          <a:prstGeom prst="rect">
            <a:avLst/>
          </a:prstGeom>
          <a:noFill/>
          <a:ln w="9525">
            <a:noFill/>
            <a:miter lim="800000"/>
            <a:headEnd/>
            <a:tailEnd/>
          </a:ln>
        </p:spPr>
      </p:pic>
      <p:pic>
        <p:nvPicPr>
          <p:cNvPr id="14" name="Content Placeholder 5" descr="arrow03"/>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rot="563428" flipV="1">
            <a:off x="2693384" y="2780632"/>
            <a:ext cx="3700082" cy="341527"/>
          </a:xfrm>
          <a:prstGeom prst="rect">
            <a:avLst/>
          </a:prstGeom>
          <a:noFill/>
          <a:ln w="9525">
            <a:noFill/>
            <a:miter lim="800000"/>
            <a:headEnd/>
            <a:tailEnd/>
          </a:ln>
        </p:spPr>
      </p:pic>
      <p:sp>
        <p:nvSpPr>
          <p:cNvPr id="17" name="Rounded Rectangle 16"/>
          <p:cNvSpPr/>
          <p:nvPr/>
        </p:nvSpPr>
        <p:spPr bwMode="auto">
          <a:xfrm>
            <a:off x="428626" y="3962400"/>
            <a:ext cx="3343275"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Вызывает метод Finalize базового класса</a:t>
            </a:r>
          </a:p>
        </p:txBody>
      </p:sp>
      <p:pic>
        <p:nvPicPr>
          <p:cNvPr id="16" name="Content Placeholder 5" descr="arrow03"/>
          <p:cNvPicPr>
            <a:picLocks noGrp="1" noChangeAspect="1" noChangeArrowheads="1"/>
          </p:cNvPicPr>
          <p:nvPr>
            <p:ph sz="quarter" idx="10"/>
          </p:nvPr>
        </p:nvPicPr>
        <p:blipFill>
          <a:blip r:embed="rId3" cstate="print">
            <a:duotone>
              <a:schemeClr val="accent1">
                <a:shade val="45000"/>
                <a:satMod val="135000"/>
              </a:schemeClr>
              <a:prstClr val="white"/>
            </a:duotone>
          </a:blip>
          <a:srcRect/>
          <a:stretch>
            <a:fillRect/>
          </a:stretch>
        </p:blipFill>
        <p:spPr bwMode="auto">
          <a:xfrm rot="151443" flipV="1">
            <a:off x="3479998" y="4054651"/>
            <a:ext cx="2126861" cy="365912"/>
          </a:xfrm>
          <a:prstGeom prst="rect">
            <a:avLst/>
          </a:prstGeom>
          <a:noFill/>
          <a:ln w="9525">
            <a:noFill/>
            <a:miter lim="800000"/>
            <a:headEnd/>
            <a:tailEnd/>
          </a:ln>
        </p:spPr>
      </p:pic>
      <p:sp>
        <p:nvSpPr>
          <p:cNvPr id="11" name="Rounded Rectangle 6"/>
          <p:cNvSpPr/>
          <p:nvPr/>
        </p:nvSpPr>
        <p:spPr bwMode="auto">
          <a:xfrm>
            <a:off x="428626" y="5562600"/>
            <a:ext cx="9601200"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При объявлении </a:t>
            </a:r>
            <a:r>
              <a:rPr lang="ru-RU" dirty="0" err="1" smtClean="0"/>
              <a:t>финализатора</a:t>
            </a:r>
            <a:r>
              <a:rPr lang="ru-RU" dirty="0" smtClean="0"/>
              <a:t>, компилятор автоматически преобразует его в переопределение метода </a:t>
            </a:r>
            <a:r>
              <a:rPr lang="ru-RU" dirty="0" err="1" smtClean="0"/>
              <a:t>Finalize</a:t>
            </a:r>
            <a:r>
              <a:rPr lang="ru-RU" dirty="0" smtClean="0"/>
              <a:t> объекта класса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pic>
        <p:nvPicPr>
          <p:cNvPr id="5122" name="Picture 2" descr="http://rsdn.ru/article/dotnet/GCnet/IT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67" y="762003"/>
            <a:ext cx="8747033" cy="541020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Прямоугольник 3"/>
          <p:cNvSpPr/>
          <p:nvPr/>
        </p:nvSpPr>
        <p:spPr>
          <a:xfrm>
            <a:off x="2702448" y="6324600"/>
            <a:ext cx="5037629" cy="440971"/>
          </a:xfrm>
          <a:prstGeom prst="rect">
            <a:avLst/>
          </a:prstGeom>
        </p:spPr>
        <p:txBody>
          <a:bodyPr wrap="none" lIns="101425" tIns="50713" rIns="101425" bIns="50713">
            <a:spAutoFit/>
          </a:bodyPr>
          <a:lstStyle/>
          <a:p>
            <a:r>
              <a:rPr lang="ru-RU" sz="2200" b="1" dirty="0">
                <a:latin typeface="+mn-lt"/>
              </a:rPr>
              <a:t>Управляемый </a:t>
            </a:r>
            <a:r>
              <a:rPr lang="en-US" sz="2200" b="1" dirty="0" smtClean="0">
                <a:latin typeface="+mn-lt"/>
              </a:rPr>
              <a:t>heap </a:t>
            </a:r>
            <a:r>
              <a:rPr lang="ru-RU" sz="2200" b="1" dirty="0">
                <a:latin typeface="+mn-lt"/>
              </a:rPr>
              <a:t>и </a:t>
            </a:r>
            <a:r>
              <a:rPr lang="en-US" sz="2200" b="1" dirty="0">
                <a:latin typeface="+mn-lt"/>
              </a:rPr>
              <a:t>Finalization Queue</a:t>
            </a:r>
            <a:endParaRPr lang="ru-RU" sz="2200" b="1" dirty="0">
              <a:latin typeface="+mn-lt"/>
            </a:endParaRPr>
          </a:p>
        </p:txBody>
      </p:sp>
    </p:spTree>
    <p:extLst>
      <p:ext uri="{BB962C8B-B14F-4D97-AF65-F5344CB8AC3E}">
        <p14:creationId xmlns:p14="http://schemas.microsoft.com/office/powerpoint/2010/main" val="565334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sdn.ru/article/dotnet/GCnet/IT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67" y="762002"/>
            <a:ext cx="8747033" cy="54102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3" name="Прямоугольник 2"/>
          <p:cNvSpPr/>
          <p:nvPr/>
        </p:nvSpPr>
        <p:spPr>
          <a:xfrm>
            <a:off x="1799074" y="6337300"/>
            <a:ext cx="6857229" cy="457382"/>
          </a:xfrm>
          <a:prstGeom prst="rect">
            <a:avLst/>
          </a:prstGeom>
        </p:spPr>
        <p:txBody>
          <a:bodyPr wrap="square" lIns="101425" tIns="50713" rIns="101425" bIns="50713">
            <a:spAutoFit/>
          </a:bodyPr>
          <a:lstStyle/>
          <a:p>
            <a:pPr algn="ctr"/>
            <a:r>
              <a:rPr lang="en-US" sz="2200" b="1" dirty="0" smtClean="0">
                <a:latin typeface="+mn-lt"/>
              </a:rPr>
              <a:t>Heap </a:t>
            </a:r>
            <a:r>
              <a:rPr lang="ru-RU" sz="2200" b="1" dirty="0">
                <a:latin typeface="+mn-lt"/>
              </a:rPr>
              <a:t>после завершения работы с объектами A, D, E, H</a:t>
            </a:r>
          </a:p>
        </p:txBody>
      </p:sp>
    </p:spTree>
    <p:extLst>
      <p:ext uri="{BB962C8B-B14F-4D97-AF65-F5344CB8AC3E}">
        <p14:creationId xmlns:p14="http://schemas.microsoft.com/office/powerpoint/2010/main" val="65013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4"/>
            <a:ext cx="9735215" cy="365131"/>
          </a:xfrm>
        </p:spPr>
        <p:txBody>
          <a:bodyPr/>
          <a:lstStyle/>
          <a:p>
            <a:r>
              <a:rPr lang="ru-RU" dirty="0" smtClean="0"/>
              <a:t>Семантика ссылочных типов и типов значений</a:t>
            </a:r>
            <a:endParaRPr lang="en-US" dirty="0"/>
          </a:p>
        </p:txBody>
      </p:sp>
      <p:sp>
        <p:nvSpPr>
          <p:cNvPr id="5" name="Rounded Rectangle 4"/>
          <p:cNvSpPr/>
          <p:nvPr/>
        </p:nvSpPr>
        <p:spPr bwMode="auto">
          <a:xfrm>
            <a:off x="342901" y="762001"/>
            <a:ext cx="9686925" cy="16001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0" indent="0" algn="just"/>
            <a:r>
              <a:rPr lang="ru-RU" dirty="0"/>
              <a:t>На уровне языка ссылочные типы обладают семантикой ссылок, в соответствии с которой главенствующее положение имеет идентичность объектов, и только потом их содержимое. Тогда как типы значений обладают семантикой значений, в соответствии с которой объекты не имеют идентичности, недоступны через ссылки и интерпретируются в соответствии в зависимости от их содержимого.</a:t>
            </a:r>
            <a:endParaRPr lang="en-US" dirty="0"/>
          </a:p>
        </p:txBody>
      </p:sp>
      <p:sp>
        <p:nvSpPr>
          <p:cNvPr id="6" name="Rounded Rectangle 5"/>
          <p:cNvSpPr/>
          <p:nvPr/>
        </p:nvSpPr>
        <p:spPr bwMode="auto">
          <a:xfrm>
            <a:off x="303612" y="2554327"/>
            <a:ext cx="9686925" cy="87467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indent="-285750" algn="just">
              <a:buFont typeface="Arial" charset="0"/>
              <a:buChar char="•"/>
            </a:pPr>
            <a:r>
              <a:rPr lang="ru-RU" dirty="0" smtClean="0"/>
              <a:t>Передача переменных как параметры в функции</a:t>
            </a:r>
          </a:p>
          <a:p>
            <a:pPr marL="285750" indent="-285750" algn="just">
              <a:buFont typeface="Arial" charset="0"/>
              <a:buChar char="•"/>
            </a:pPr>
            <a:r>
              <a:rPr lang="ru-RU" dirty="0" smtClean="0"/>
              <a:t>Копирование переменных</a:t>
            </a:r>
          </a:p>
          <a:p>
            <a:pPr marL="285750" indent="-285750" algn="just">
              <a:buFont typeface="Arial" charset="0"/>
              <a:buChar char="•"/>
            </a:pPr>
            <a:r>
              <a:rPr lang="ru-RU" dirty="0" smtClean="0"/>
              <a:t>Сравнение переменных</a:t>
            </a:r>
            <a:endParaRPr lang="en-US" dirty="0"/>
          </a:p>
        </p:txBody>
      </p:sp>
    </p:spTree>
    <p:extLst>
      <p:ext uri="{BB962C8B-B14F-4D97-AF65-F5344CB8AC3E}">
        <p14:creationId xmlns:p14="http://schemas.microsoft.com/office/powerpoint/2010/main" val="1635905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rsdn.ru/article/dotnet/GCnet/IT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97" y="762001"/>
            <a:ext cx="8764403" cy="542094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3" name="Прямоугольник 2"/>
          <p:cNvSpPr/>
          <p:nvPr/>
        </p:nvSpPr>
        <p:spPr>
          <a:xfrm>
            <a:off x="2746507" y="6324600"/>
            <a:ext cx="4944993" cy="457382"/>
          </a:xfrm>
          <a:prstGeom prst="rect">
            <a:avLst/>
          </a:prstGeom>
        </p:spPr>
        <p:txBody>
          <a:bodyPr wrap="square" lIns="101425" tIns="50713" rIns="101425" bIns="50713">
            <a:spAutoFit/>
          </a:bodyPr>
          <a:lstStyle/>
          <a:p>
            <a:pPr algn="ctr"/>
            <a:r>
              <a:rPr lang="en-US" sz="2200" b="1" dirty="0" smtClean="0">
                <a:latin typeface="+mn-lt"/>
              </a:rPr>
              <a:t>Heap </a:t>
            </a:r>
            <a:r>
              <a:rPr lang="ru-RU" sz="2200" b="1" dirty="0">
                <a:latin typeface="+mn-lt"/>
              </a:rPr>
              <a:t>после первой сборки мусора</a:t>
            </a:r>
          </a:p>
        </p:txBody>
      </p:sp>
    </p:spTree>
    <p:extLst>
      <p:ext uri="{BB962C8B-B14F-4D97-AF65-F5344CB8AC3E}">
        <p14:creationId xmlns:p14="http://schemas.microsoft.com/office/powerpoint/2010/main" val="48525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rsdn.ru/article/dotnet/GCnet/IT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85" y="761999"/>
            <a:ext cx="8750115" cy="541210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3" name="Прямоугольник 2"/>
          <p:cNvSpPr/>
          <p:nvPr/>
        </p:nvSpPr>
        <p:spPr>
          <a:xfrm>
            <a:off x="534240" y="6375400"/>
            <a:ext cx="9383805" cy="457382"/>
          </a:xfrm>
          <a:prstGeom prst="rect">
            <a:avLst/>
          </a:prstGeom>
        </p:spPr>
        <p:txBody>
          <a:bodyPr wrap="square" lIns="101425" tIns="50713" rIns="101425" bIns="50713">
            <a:spAutoFit/>
          </a:bodyPr>
          <a:lstStyle/>
          <a:p>
            <a:pPr algn="ctr"/>
            <a:r>
              <a:rPr lang="ru-RU" sz="2200" b="1" dirty="0">
                <a:latin typeface="+mn-lt"/>
              </a:rPr>
              <a:t>GC вызвал методы </a:t>
            </a:r>
            <a:r>
              <a:rPr lang="ru-RU" sz="2200" b="1" dirty="0" err="1">
                <a:latin typeface="+mn-lt"/>
              </a:rPr>
              <a:t>Finalize</a:t>
            </a:r>
            <a:r>
              <a:rPr lang="ru-RU" sz="2200" b="1" dirty="0">
                <a:latin typeface="+mn-lt"/>
              </a:rPr>
              <a:t> для объектов D и H и теперь они просто мусор</a:t>
            </a:r>
          </a:p>
        </p:txBody>
      </p:sp>
    </p:spTree>
    <p:extLst>
      <p:ext uri="{BB962C8B-B14F-4D97-AF65-F5344CB8AC3E}">
        <p14:creationId xmlns:p14="http://schemas.microsoft.com/office/powerpoint/2010/main" val="3344158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rsdn.ru/article/dotnet/GCnet/IT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085" y="761999"/>
            <a:ext cx="8750115" cy="541210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3" name="Прямоугольник 2"/>
          <p:cNvSpPr/>
          <p:nvPr/>
        </p:nvSpPr>
        <p:spPr>
          <a:xfrm>
            <a:off x="2620814" y="6337300"/>
            <a:ext cx="5210664" cy="457382"/>
          </a:xfrm>
          <a:prstGeom prst="rect">
            <a:avLst/>
          </a:prstGeom>
        </p:spPr>
        <p:txBody>
          <a:bodyPr wrap="square" lIns="101425" tIns="50713" rIns="101425" bIns="50713">
            <a:spAutoFit/>
          </a:bodyPr>
          <a:lstStyle/>
          <a:p>
            <a:pPr algn="ctr"/>
            <a:r>
              <a:rPr lang="en-US" sz="2200" b="1" dirty="0" smtClean="0">
                <a:latin typeface="+mn-lt"/>
              </a:rPr>
              <a:t>Heap </a:t>
            </a:r>
            <a:r>
              <a:rPr lang="ru-RU" sz="2200" b="1" dirty="0">
                <a:latin typeface="+mn-lt"/>
              </a:rPr>
              <a:t>после второй сборки мусора</a:t>
            </a:r>
          </a:p>
        </p:txBody>
      </p:sp>
    </p:spTree>
    <p:extLst>
      <p:ext uri="{BB962C8B-B14F-4D97-AF65-F5344CB8AC3E}">
        <p14:creationId xmlns:p14="http://schemas.microsoft.com/office/powerpoint/2010/main" val="947692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r>
              <a:rPr lang="ru-RU" dirty="0" err="1"/>
              <a:t>финализатора</a:t>
            </a:r>
            <a:endParaRPr lang="ru-RU" dirty="0"/>
          </a:p>
        </p:txBody>
      </p:sp>
      <p:sp>
        <p:nvSpPr>
          <p:cNvPr id="5" name="Скругленный прямоугольник 4"/>
          <p:cNvSpPr/>
          <p:nvPr/>
        </p:nvSpPr>
        <p:spPr bwMode="auto">
          <a:xfrm>
            <a:off x="342901" y="762001"/>
            <a:ext cx="9686925"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a:t> </a:t>
            </a:r>
            <a:r>
              <a:rPr lang="ru-RU" dirty="0" err="1" smtClean="0"/>
              <a:t>Финализируемые</a:t>
            </a:r>
            <a:r>
              <a:rPr lang="ru-RU" dirty="0" smtClean="0"/>
              <a:t> объекты не </a:t>
            </a:r>
            <a:r>
              <a:rPr lang="ru-RU" dirty="0"/>
              <a:t>удаляются первой же сборкой мусора и у них больше шансов попасть во второе поколение и остаться в хипе навсегда, бесполезно занимая память, даже если они уже никому больше не нужны</a:t>
            </a:r>
            <a:endParaRPr lang="ru-RU" dirty="0" smtClean="0"/>
          </a:p>
        </p:txBody>
      </p:sp>
      <p:pic>
        <p:nvPicPr>
          <p:cNvPr id="7" name="Picture 2" descr="C:\Work in Progress\Microsoft\VAT\MSL_PNG_Object_Library\Event.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8658229" y="1603376"/>
            <a:ext cx="1341240" cy="908050"/>
          </a:xfrm>
          <a:prstGeom prst="rect">
            <a:avLst/>
          </a:prstGeom>
          <a:noFill/>
          <a:ln w="9525">
            <a:noFill/>
            <a:miter lim="800000"/>
            <a:headEnd/>
            <a:tailEnd/>
          </a:ln>
        </p:spPr>
      </p:pic>
      <p:sp>
        <p:nvSpPr>
          <p:cNvPr id="8" name="Скругленный прямоугольник 7"/>
          <p:cNvSpPr/>
          <p:nvPr/>
        </p:nvSpPr>
        <p:spPr bwMode="auto">
          <a:xfrm>
            <a:off x="342901" y="2511425"/>
            <a:ext cx="9686925" cy="1295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a:t> </a:t>
            </a:r>
            <a:r>
              <a:rPr lang="ru-RU" dirty="0" err="1" smtClean="0"/>
              <a:t>Финализаторами</a:t>
            </a:r>
            <a:r>
              <a:rPr lang="ru-RU" dirty="0" smtClean="0"/>
              <a:t> нужно </a:t>
            </a:r>
            <a:r>
              <a:rPr lang="ru-RU" dirty="0"/>
              <a:t>пользоваться для освобождения </a:t>
            </a:r>
            <a:r>
              <a:rPr lang="ru-RU" dirty="0" err="1"/>
              <a:t>unmanaged</a:t>
            </a:r>
            <a:r>
              <a:rPr lang="ru-RU" dirty="0"/>
              <a:t>-ресурсов, таких, как файловые дескрипторы, соединения с БД и COM-объекты, но в тоже время нужно </a:t>
            </a:r>
            <a:r>
              <a:rPr lang="ru-RU" dirty="0" smtClean="0"/>
              <a:t>четко </a:t>
            </a:r>
            <a:r>
              <a:rPr lang="ru-RU" dirty="0"/>
              <a:t>понимать, что за этим стоит, и уж тем более не следует добавлять их к классам «просто так на всякий случай»</a:t>
            </a:r>
            <a:endParaRPr lang="ru-RU" dirty="0" smtClean="0"/>
          </a:p>
        </p:txBody>
      </p:sp>
      <p:pic>
        <p:nvPicPr>
          <p:cNvPr id="9" name="Picture 2" descr="C:\Work in Progress\Microsoft\VAT\MSL_PNG_Object_Library\Event.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8688590" y="3505199"/>
            <a:ext cx="1341240" cy="908050"/>
          </a:xfrm>
          <a:prstGeom prst="rect">
            <a:avLst/>
          </a:prstGeom>
          <a:noFill/>
          <a:ln w="9525">
            <a:noFill/>
            <a:miter lim="800000"/>
            <a:headEnd/>
            <a:tailEnd/>
          </a:ln>
        </p:spPr>
      </p:pic>
      <p:sp>
        <p:nvSpPr>
          <p:cNvPr id="3" name="Rectangle 2"/>
          <p:cNvSpPr/>
          <p:nvPr/>
        </p:nvSpPr>
        <p:spPr>
          <a:xfrm>
            <a:off x="114300" y="6095818"/>
            <a:ext cx="9915526" cy="646331"/>
          </a:xfrm>
          <a:prstGeom prst="rect">
            <a:avLst/>
          </a:prstGeom>
        </p:spPr>
        <p:txBody>
          <a:bodyPr wrap="square">
            <a:spAutoFit/>
          </a:bodyPr>
          <a:lstStyle/>
          <a:p>
            <a:r>
              <a:rPr lang="en-US" dirty="0">
                <a:solidFill>
                  <a:srgbClr val="000000"/>
                </a:solidFill>
                <a:latin typeface="Segoe UI" charset="0"/>
                <a:hlinkClick r:id="rId3"/>
              </a:rPr>
              <a:t>https://msdn.microsoft.com/ru-ru/library/system.runtime.constrainedexecution.criticalfinalizerobject(v=vs.110).</a:t>
            </a:r>
            <a:r>
              <a:rPr lang="en-US" dirty="0" smtClean="0">
                <a:solidFill>
                  <a:srgbClr val="000000"/>
                </a:solidFill>
                <a:latin typeface="Segoe UI" charset="0"/>
                <a:hlinkClick r:id="rId3"/>
              </a:rPr>
              <a:t>aspx</a:t>
            </a:r>
            <a:r>
              <a:rPr lang="en-US" dirty="0" smtClean="0">
                <a:solidFill>
                  <a:srgbClr val="000000"/>
                </a:solidFill>
                <a:latin typeface="Segoe UI" charset="0"/>
              </a:rPr>
              <a:t> </a:t>
            </a:r>
            <a:endParaRPr lang="en-US" b="0" i="0" dirty="0">
              <a:solidFill>
                <a:srgbClr val="000000"/>
              </a:solidFill>
              <a:effectLst/>
              <a:latin typeface="Segoe UI" charset="0"/>
            </a:endParaRPr>
          </a:p>
        </p:txBody>
      </p:sp>
    </p:spTree>
    <p:extLst>
      <p:ext uri="{BB962C8B-B14F-4D97-AF65-F5344CB8AC3E}">
        <p14:creationId xmlns:p14="http://schemas.microsoft.com/office/powerpoint/2010/main" val="23054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Класс GC</a:t>
            </a:r>
            <a:endParaRPr lang="ru-RU"/>
          </a:p>
        </p:txBody>
      </p:sp>
      <p:sp>
        <p:nvSpPr>
          <p:cNvPr id="4" name="Rounded Rectangle 3"/>
          <p:cNvSpPr/>
          <p:nvPr/>
        </p:nvSpPr>
        <p:spPr bwMode="auto">
          <a:xfrm>
            <a:off x="342901" y="762000"/>
            <a:ext cx="9686925"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dirty="0" smtClean="0"/>
              <a:t>Большую часть времени нужно позволить сборщику мусора выполнять операции в свое время по указанию CLR</a:t>
            </a:r>
          </a:p>
        </p:txBody>
      </p:sp>
      <p:sp>
        <p:nvSpPr>
          <p:cNvPr id="5" name="Rounded Rectangle 4"/>
          <p:cNvSpPr/>
          <p:nvPr/>
        </p:nvSpPr>
        <p:spPr bwMode="auto">
          <a:xfrm>
            <a:off x="342901" y="1676400"/>
            <a:ext cx="9686925"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При некоторых обстоятельствах, возможно, потребуется явно запросить, чтобы вызывался сборщик мусора, или изменить путь, согласно которому он работает</a:t>
            </a:r>
          </a:p>
        </p:txBody>
      </p:sp>
      <p:sp>
        <p:nvSpPr>
          <p:cNvPr id="6" name="Rounded Rectangle 5"/>
          <p:cNvSpPr/>
          <p:nvPr/>
        </p:nvSpPr>
        <p:spPr bwMode="auto">
          <a:xfrm>
            <a:off x="342901" y="2590800"/>
            <a:ext cx="9686925" cy="9906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Обычно единственным случаем, когда нужно применять члены System.GC, является создание классов, предусматривающих использование на внутреннем уровне неуправляемых ресурсов</a:t>
            </a:r>
          </a:p>
        </p:txBody>
      </p:sp>
      <p:sp>
        <p:nvSpPr>
          <p:cNvPr id="7" name="Rounded Rectangle 6"/>
          <p:cNvSpPr/>
          <p:nvPr/>
        </p:nvSpPr>
        <p:spPr bwMode="auto">
          <a:xfrm>
            <a:off x="342901" y="3733800"/>
            <a:ext cx="9686925" cy="2362200"/>
          </a:xfrm>
          <a:prstGeom prst="roundRect">
            <a:avLst/>
          </a:prstGeom>
          <a:solidFill>
            <a:schemeClr val="accent5">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endParaRPr lang="ru-RU" smtClean="0"/>
          </a:p>
        </p:txBody>
      </p:sp>
      <p:sp>
        <p:nvSpPr>
          <p:cNvPr id="8" name="Rounded Rectangle 7"/>
          <p:cNvSpPr/>
          <p:nvPr/>
        </p:nvSpPr>
        <p:spPr bwMode="auto">
          <a:xfrm>
            <a:off x="2400301" y="3886201"/>
            <a:ext cx="1714500"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Collect</a:t>
            </a:r>
            <a:endParaRPr lang="ru-RU" smtClean="0"/>
          </a:p>
        </p:txBody>
      </p:sp>
      <p:sp>
        <p:nvSpPr>
          <p:cNvPr id="9" name="Rounded Rectangle 8"/>
          <p:cNvSpPr/>
          <p:nvPr/>
        </p:nvSpPr>
        <p:spPr bwMode="auto">
          <a:xfrm>
            <a:off x="5486400" y="4648200"/>
            <a:ext cx="3257550"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WaitForPendingFinalizers</a:t>
            </a:r>
            <a:endParaRPr lang="ru-RU" smtClean="0"/>
          </a:p>
        </p:txBody>
      </p:sp>
      <p:sp>
        <p:nvSpPr>
          <p:cNvPr id="10" name="Rounded Rectangle 9"/>
          <p:cNvSpPr/>
          <p:nvPr/>
        </p:nvSpPr>
        <p:spPr bwMode="auto">
          <a:xfrm>
            <a:off x="1800225" y="5410200"/>
            <a:ext cx="2314575"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SupressFinalize</a:t>
            </a:r>
            <a:endParaRPr lang="ru-RU" smtClean="0"/>
          </a:p>
        </p:txBody>
      </p:sp>
      <p:sp>
        <p:nvSpPr>
          <p:cNvPr id="11" name="Rounded Rectangle 10"/>
          <p:cNvSpPr/>
          <p:nvPr/>
        </p:nvSpPr>
        <p:spPr bwMode="auto">
          <a:xfrm>
            <a:off x="5486401" y="3886201"/>
            <a:ext cx="2657475"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ReRegisterForFinalize</a:t>
            </a:r>
            <a:endParaRPr lang="ru-RU" smtClean="0"/>
          </a:p>
        </p:txBody>
      </p:sp>
      <p:sp>
        <p:nvSpPr>
          <p:cNvPr id="12" name="Rounded Rectangle 11"/>
          <p:cNvSpPr/>
          <p:nvPr/>
        </p:nvSpPr>
        <p:spPr bwMode="auto">
          <a:xfrm>
            <a:off x="1457325" y="4648200"/>
            <a:ext cx="2657475"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AddMemoryPressure</a:t>
            </a:r>
            <a:endParaRPr lang="ru-RU" smtClean="0"/>
          </a:p>
        </p:txBody>
      </p:sp>
      <p:sp>
        <p:nvSpPr>
          <p:cNvPr id="13" name="Rounded Rectangle 12"/>
          <p:cNvSpPr/>
          <p:nvPr/>
        </p:nvSpPr>
        <p:spPr bwMode="auto">
          <a:xfrm>
            <a:off x="5486400" y="5410200"/>
            <a:ext cx="3343275" cy="533400"/>
          </a:xfrm>
          <a:prstGeom prst="roundRect">
            <a:avLst/>
          </a:prstGeom>
          <a:solidFill>
            <a:schemeClr val="accent5">
              <a:lumMod val="60000"/>
              <a:lumOff val="4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RemoveMemoryPressure</a:t>
            </a:r>
            <a:endParaRPr lang="ru-RU" smtClean="0"/>
          </a:p>
        </p:txBody>
      </p:sp>
    </p:spTree>
    <p:extLst>
      <p:ext uri="{BB962C8B-B14F-4D97-AF65-F5344CB8AC3E}">
        <p14:creationId xmlns:p14="http://schemas.microsoft.com/office/powerpoint/2010/main" val="4020640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Класс GC</a:t>
            </a:r>
            <a:endParaRPr lang="ru-RU" dirty="0"/>
          </a:p>
        </p:txBody>
      </p:sp>
      <p:graphicFrame>
        <p:nvGraphicFramePr>
          <p:cNvPr id="14" name="Content Placeholder 13"/>
          <p:cNvGraphicFramePr>
            <a:graphicFrameLocks noGrp="1"/>
          </p:cNvGraphicFramePr>
          <p:nvPr>
            <p:ph sz="quarter" idx="10"/>
            <p:extLst>
              <p:ext uri="{D42A27DB-BD31-4B8C-83A1-F6EECF244321}">
                <p14:modId xmlns:p14="http://schemas.microsoft.com/office/powerpoint/2010/main" val="38781277"/>
              </p:ext>
            </p:extLst>
          </p:nvPr>
        </p:nvGraphicFramePr>
        <p:xfrm>
          <a:off x="342901" y="1071880"/>
          <a:ext cx="9686925" cy="4736592"/>
        </p:xfrm>
        <a:graphic>
          <a:graphicData uri="http://schemas.openxmlformats.org/drawingml/2006/table">
            <a:tbl>
              <a:tblPr firstRow="1" bandRow="1">
                <a:tableStyleId>{69012ECD-51FC-41F1-AA8D-1B2483CD663E}</a:tableStyleId>
              </a:tblPr>
              <a:tblGrid>
                <a:gridCol w="3257550"/>
                <a:gridCol w="6429375"/>
              </a:tblGrid>
              <a:tr h="384048">
                <a:tc>
                  <a:txBody>
                    <a:bodyPr/>
                    <a:lstStyle/>
                    <a:p>
                      <a:pPr algn="ctr"/>
                      <a:r>
                        <a:rPr lang="ru-RU" sz="1900" kern="1200" noProof="0" smtClean="0"/>
                        <a:t>Метод</a:t>
                      </a:r>
                      <a:endParaRPr lang="ru-RU" sz="1900" noProof="0"/>
                    </a:p>
                  </a:txBody>
                  <a:tcPr marL="102870" marR="102870" anchor="ctr"/>
                </a:tc>
                <a:tc>
                  <a:txBody>
                    <a:bodyPr/>
                    <a:lstStyle/>
                    <a:p>
                      <a:pPr algn="ctr"/>
                      <a:r>
                        <a:rPr lang="ru-RU" sz="1900" kern="1200" noProof="0" smtClean="0"/>
                        <a:t>Описание</a:t>
                      </a:r>
                      <a:endParaRPr lang="ru-RU" sz="1900" noProof="0"/>
                    </a:p>
                  </a:txBody>
                  <a:tcPr marL="102870" marR="102870" anchor="ctr"/>
                </a:tc>
              </a:tr>
              <a:tr h="384048">
                <a:tc>
                  <a:txBody>
                    <a:bodyPr/>
                    <a:lstStyle/>
                    <a:p>
                      <a:pPr algn="ctr"/>
                      <a:r>
                        <a:rPr lang="ru-RU" sz="1900" kern="1200" noProof="0" smtClean="0"/>
                        <a:t>Collect</a:t>
                      </a:r>
                      <a:endParaRPr lang="ru-RU" sz="1900" noProof="0"/>
                    </a:p>
                  </a:txBody>
                  <a:tcPr marL="102870" marR="102870" anchor="ctr"/>
                </a:tc>
                <a:tc>
                  <a:txBody>
                    <a:bodyPr/>
                    <a:lstStyle/>
                    <a:p>
                      <a:pPr algn="just"/>
                      <a:r>
                        <a:rPr lang="ru-RU" sz="1900" kern="1200" noProof="0" smtClean="0"/>
                        <a:t>Форсирует сборку мусора</a:t>
                      </a:r>
                      <a:endParaRPr lang="ru-RU" sz="1900" noProof="0"/>
                    </a:p>
                  </a:txBody>
                  <a:tcPr marL="102870" marR="102870" anchor="ctr"/>
                </a:tc>
              </a:tr>
              <a:tr h="676656">
                <a:tc>
                  <a:txBody>
                    <a:bodyPr/>
                    <a:lstStyle/>
                    <a:p>
                      <a:pPr algn="ctr"/>
                      <a:r>
                        <a:rPr lang="ru-RU" sz="1900" kern="1200" noProof="0" smtClean="0"/>
                        <a:t>WaitForPendingFinalizers</a:t>
                      </a:r>
                      <a:endParaRPr lang="ru-RU" sz="1900" noProof="0"/>
                    </a:p>
                  </a:txBody>
                  <a:tcPr marL="102870" marR="102870" anchor="ctr"/>
                </a:tc>
                <a:tc>
                  <a:txBody>
                    <a:bodyPr/>
                    <a:lstStyle/>
                    <a:p>
                      <a:pPr algn="just"/>
                      <a:r>
                        <a:rPr lang="ru-RU" sz="1900" kern="1200" noProof="0" smtClean="0"/>
                        <a:t>Приостанавливает текущий поток до тех пор, пока все объекты в freachable очереди не будут завершены</a:t>
                      </a:r>
                      <a:endParaRPr lang="ru-RU" sz="1900" noProof="0"/>
                    </a:p>
                  </a:txBody>
                  <a:tcPr marL="102870" marR="102870" anchor="ctr"/>
                </a:tc>
              </a:tr>
              <a:tr h="676656">
                <a:tc>
                  <a:txBody>
                    <a:bodyPr/>
                    <a:lstStyle/>
                    <a:p>
                      <a:pPr algn="ctr"/>
                      <a:r>
                        <a:rPr lang="ru-RU" sz="1900" kern="1200" noProof="0" smtClean="0"/>
                        <a:t>SupressFinalize</a:t>
                      </a:r>
                      <a:endParaRPr lang="ru-RU" sz="1900" noProof="0"/>
                    </a:p>
                  </a:txBody>
                  <a:tcPr marL="102870" marR="102870" anchor="ctr"/>
                </a:tc>
                <a:tc>
                  <a:txBody>
                    <a:bodyPr/>
                    <a:lstStyle/>
                    <a:p>
                      <a:pPr algn="just"/>
                      <a:r>
                        <a:rPr lang="ru-RU" sz="1900" kern="1200" noProof="0" smtClean="0"/>
                        <a:t>Предотвращает завершение объекта, переданного в качестве параметра</a:t>
                      </a:r>
                      <a:endParaRPr lang="ru-RU" sz="1900" noProof="0"/>
                    </a:p>
                  </a:txBody>
                  <a:tcPr marL="102870" marR="102870" anchor="ctr"/>
                </a:tc>
              </a:tr>
              <a:tr h="676656">
                <a:tc>
                  <a:txBody>
                    <a:bodyPr/>
                    <a:lstStyle/>
                    <a:p>
                      <a:pPr algn="ctr"/>
                      <a:r>
                        <a:rPr lang="ru-RU" sz="1900" kern="1200" noProof="0" smtClean="0"/>
                        <a:t>ReRegisterForFinalize</a:t>
                      </a:r>
                      <a:endParaRPr lang="ru-RU" sz="1900" noProof="0"/>
                    </a:p>
                  </a:txBody>
                  <a:tcPr marL="102870" marR="102870" anchor="ctr"/>
                </a:tc>
                <a:tc>
                  <a:txBody>
                    <a:bodyPr/>
                    <a:lstStyle/>
                    <a:p>
                      <a:pPr algn="just"/>
                      <a:r>
                        <a:rPr lang="ru-RU" sz="1900" kern="1200" noProof="0" smtClean="0"/>
                        <a:t>Запрашивает финализатор для объекта, который либо уже завершен или завершение было подавлено</a:t>
                      </a:r>
                      <a:endParaRPr lang="ru-RU" sz="1900" noProof="0"/>
                    </a:p>
                  </a:txBody>
                  <a:tcPr marL="102870" marR="102870" anchor="ctr"/>
                </a:tc>
              </a:tr>
              <a:tr h="969264">
                <a:tc>
                  <a:txBody>
                    <a:bodyPr/>
                    <a:lstStyle/>
                    <a:p>
                      <a:pPr algn="ctr"/>
                      <a:r>
                        <a:rPr lang="ru-RU" sz="1900" kern="1200" noProof="0" smtClean="0"/>
                        <a:t>AddMemoryPressure</a:t>
                      </a:r>
                      <a:endParaRPr lang="ru-RU" sz="1900" noProof="0"/>
                    </a:p>
                  </a:txBody>
                  <a:tcPr marL="102870" marR="102870" anchor="ctr"/>
                </a:tc>
                <a:tc>
                  <a:txBody>
                    <a:bodyPr/>
                    <a:lstStyle/>
                    <a:p>
                      <a:pPr algn="just"/>
                      <a:r>
                        <a:rPr lang="ru-RU" sz="1900" kern="1200" noProof="0" smtClean="0"/>
                        <a:t>Информирует исполняющую среду о выделении большого объема неуправляемой памяти, которую необходимо учесть при планировании сборки мусора</a:t>
                      </a:r>
                      <a:endParaRPr lang="ru-RU" sz="1900" noProof="0"/>
                    </a:p>
                  </a:txBody>
                  <a:tcPr marL="102870" marR="102870" anchor="ctr"/>
                </a:tc>
              </a:tr>
              <a:tr h="969264">
                <a:tc>
                  <a:txBody>
                    <a:bodyPr/>
                    <a:lstStyle/>
                    <a:p>
                      <a:pPr algn="ctr"/>
                      <a:r>
                        <a:rPr lang="ru-RU" sz="1900" kern="1200" noProof="0" smtClean="0"/>
                        <a:t>RemoveMemoryPressure</a:t>
                      </a:r>
                      <a:endParaRPr lang="ru-RU" sz="1900" noProof="0"/>
                    </a:p>
                  </a:txBody>
                  <a:tcPr marL="102870" marR="102870" anchor="ctr"/>
                </a:tc>
                <a:tc>
                  <a:txBody>
                    <a:bodyPr/>
                    <a:lstStyle/>
                    <a:p>
                      <a:pPr algn="just"/>
                      <a:r>
                        <a:rPr lang="ru-RU" sz="1900" kern="1200" noProof="0" dirty="0" smtClean="0"/>
                        <a:t>Информирует исполняющую среду, что высвобожден большой блок неуправляемой памяти и ее более не требуется учитывать при планировании сборки мусора</a:t>
                      </a:r>
                      <a:endParaRPr lang="ru-RU" sz="1900" noProof="0" dirty="0"/>
                    </a:p>
                  </a:txBody>
                  <a:tcPr marL="102870" marR="102870" anchor="ctr"/>
                </a:tc>
              </a:tr>
            </a:tbl>
          </a:graphicData>
        </a:graphic>
      </p:graphicFrame>
    </p:spTree>
    <p:extLst>
      <p:ext uri="{BB962C8B-B14F-4D97-AF65-F5344CB8AC3E}">
        <p14:creationId xmlns:p14="http://schemas.microsoft.com/office/powerpoint/2010/main" val="1392986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Зачем существует управление ресурсами в управляемой среде?</a:t>
            </a:r>
            <a:endParaRPr lang="ru-RU" dirty="0"/>
          </a:p>
        </p:txBody>
      </p:sp>
      <p:sp>
        <p:nvSpPr>
          <p:cNvPr id="4" name="Rounded Rectangle 3"/>
          <p:cNvSpPr/>
          <p:nvPr/>
        </p:nvSpPr>
        <p:spPr bwMode="auto">
          <a:xfrm>
            <a:off x="342900" y="1524000"/>
            <a:ext cx="9686925"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316953" indent="-316953" algn="just">
              <a:spcAft>
                <a:spcPts val="1109"/>
              </a:spcAft>
              <a:buFont typeface="Wingdings" pitchFamily="2" charset="2"/>
              <a:buChar char="ü"/>
            </a:pPr>
            <a:r>
              <a:rPr lang="ru-RU" sz="2000" dirty="0" smtClean="0"/>
              <a:t>Ответственность за их за освобождение при завершении объекта лежит на пользователе</a:t>
            </a:r>
          </a:p>
          <a:p>
            <a:pPr marL="316953" indent="-316953" algn="just">
              <a:spcAft>
                <a:spcPts val="1109"/>
              </a:spcAft>
              <a:buFont typeface="Wingdings" pitchFamily="2" charset="2"/>
              <a:buChar char="ü"/>
            </a:pPr>
            <a:r>
              <a:rPr lang="ru-RU" sz="2000" dirty="0" smtClean="0"/>
              <a:t>Неверное использование неуправляемых объектно может привести к потере данных</a:t>
            </a:r>
          </a:p>
        </p:txBody>
      </p:sp>
      <p:sp>
        <p:nvSpPr>
          <p:cNvPr id="5" name="Rounded Rectangle 4"/>
          <p:cNvSpPr/>
          <p:nvPr/>
        </p:nvSpPr>
        <p:spPr bwMode="auto">
          <a:xfrm>
            <a:off x="342901" y="800101"/>
            <a:ext cx="9686925" cy="4953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smtClean="0"/>
              <a:t>Неуправляемые ресурсы не подлежат сборке мусора</a:t>
            </a:r>
          </a:p>
        </p:txBody>
      </p:sp>
      <p:sp>
        <p:nvSpPr>
          <p:cNvPr id="6" name="Rounded Rectangle 5"/>
          <p:cNvSpPr/>
          <p:nvPr/>
        </p:nvSpPr>
        <p:spPr bwMode="auto">
          <a:xfrm>
            <a:off x="342901" y="3352801"/>
            <a:ext cx="9686925"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smtClean="0"/>
              <a:t>Неуправляемые блокировки файлов</a:t>
            </a:r>
          </a:p>
        </p:txBody>
      </p:sp>
      <p:sp>
        <p:nvSpPr>
          <p:cNvPr id="8" name="Rounded Rectangle 7"/>
          <p:cNvSpPr/>
          <p:nvPr/>
        </p:nvSpPr>
        <p:spPr bwMode="auto">
          <a:xfrm>
            <a:off x="342901" y="5715001"/>
            <a:ext cx="9686925"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smtClean="0"/>
              <a:t>Ограниченное число одновременных соединений с базой даных</a:t>
            </a:r>
          </a:p>
        </p:txBody>
      </p:sp>
      <p:sp>
        <p:nvSpPr>
          <p:cNvPr id="7" name="Rounded Rectangle 6"/>
          <p:cNvSpPr/>
          <p:nvPr/>
        </p:nvSpPr>
        <p:spPr bwMode="auto">
          <a:xfrm>
            <a:off x="342901" y="4572000"/>
            <a:ext cx="9686925"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dirty="0" smtClean="0"/>
              <a:t>Потеря кэшированных данных</a:t>
            </a:r>
          </a:p>
        </p:txBody>
      </p:sp>
      <p:pic>
        <p:nvPicPr>
          <p:cNvPr id="15" name="Content Placeholder 18" descr="database.png"/>
          <p:cNvPicPr>
            <a:picLocks noGrp="1" noChangeAspect="1"/>
          </p:cNvPicPr>
          <p:nvPr>
            <p:ph sz="quarter" idx="10"/>
          </p:nvPr>
        </p:nvPicPr>
        <p:blipFill>
          <a:blip r:embed="rId2" cstate="print">
            <a:duotone>
              <a:prstClr val="black"/>
              <a:schemeClr val="accent1">
                <a:tint val="45000"/>
                <a:satMod val="400000"/>
              </a:schemeClr>
            </a:duotone>
          </a:blip>
          <a:stretch>
            <a:fillRect/>
          </a:stretch>
        </p:blipFill>
        <p:spPr>
          <a:xfrm>
            <a:off x="8315330" y="5240341"/>
            <a:ext cx="1476971" cy="1312862"/>
          </a:xfrm>
        </p:spPr>
      </p:pic>
      <p:pic>
        <p:nvPicPr>
          <p:cNvPr id="1026" name="Picture 2" descr="C:\Downloads\memory.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15325" y="3962401"/>
            <a:ext cx="1500188" cy="12192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C:\Downloads\file_locked.png"/>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8379620" y="2743201"/>
            <a:ext cx="1371600" cy="12192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существует управление ресурсами в управляемой среде?</a:t>
            </a:r>
          </a:p>
        </p:txBody>
      </p:sp>
      <p:sp>
        <p:nvSpPr>
          <p:cNvPr id="4" name="Блок-схема: документ 3"/>
          <p:cNvSpPr/>
          <p:nvPr/>
        </p:nvSpPr>
        <p:spPr bwMode="auto">
          <a:xfrm>
            <a:off x="342900" y="762001"/>
            <a:ext cx="7286625" cy="1752599"/>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en-US" dirty="0">
                <a:solidFill>
                  <a:srgbClr val="0000FF"/>
                </a:solidFill>
                <a:latin typeface="Consolas"/>
              </a:rPr>
              <a:t>void</a:t>
            </a:r>
            <a:r>
              <a:rPr lang="en-US" dirty="0">
                <a:solidFill>
                  <a:srgbClr val="000000"/>
                </a:solidFill>
                <a:latin typeface="Consolas"/>
              </a:rPr>
              <a:t> Test()</a:t>
            </a:r>
          </a:p>
          <a:p>
            <a:r>
              <a:rPr lang="ru-RU"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err="1">
                <a:solidFill>
                  <a:srgbClr val="000000"/>
                </a:solidFill>
                <a:latin typeface="Consolas"/>
              </a:rPr>
              <a:t>TextWriter</a:t>
            </a:r>
            <a:r>
              <a:rPr lang="en-US" dirty="0">
                <a:solidFill>
                  <a:srgbClr val="000000"/>
                </a:solidFill>
                <a:latin typeface="Consolas"/>
              </a:rPr>
              <a:t> </a:t>
            </a:r>
            <a:r>
              <a:rPr lang="en-US" dirty="0" err="1">
                <a:solidFill>
                  <a:srgbClr val="000000"/>
                </a:solidFill>
                <a:latin typeface="Consolas"/>
              </a:rPr>
              <a:t>tw</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a:t>
            </a:r>
            <a:r>
              <a:rPr lang="en-US" dirty="0" err="1">
                <a:solidFill>
                  <a:srgbClr val="000000"/>
                </a:solidFill>
                <a:latin typeface="Consolas"/>
              </a:rPr>
              <a:t>StreamWriter</a:t>
            </a:r>
            <a:r>
              <a:rPr lang="en-US" dirty="0">
                <a:solidFill>
                  <a:srgbClr val="000000"/>
                </a:solidFill>
                <a:latin typeface="Consolas"/>
              </a:rPr>
              <a:t>(</a:t>
            </a:r>
            <a:r>
              <a:rPr lang="en-US" dirty="0">
                <a:solidFill>
                  <a:srgbClr val="DC1414"/>
                </a:solidFill>
                <a:latin typeface="Consolas"/>
              </a:rPr>
              <a:t>"</a:t>
            </a:r>
            <a:r>
              <a:rPr lang="en-US" dirty="0" err="1">
                <a:solidFill>
                  <a:srgbClr val="DC1414"/>
                </a:solidFill>
                <a:latin typeface="Consolas"/>
              </a:rPr>
              <a:t>test.txt"</a:t>
            </a:r>
            <a:r>
              <a:rPr lang="en-US" dirty="0" err="1">
                <a:solidFill>
                  <a:srgbClr val="000000"/>
                </a:solidFill>
                <a:latin typeface="Consolas"/>
              </a:rPr>
              <a:t>,</a:t>
            </a:r>
            <a:r>
              <a:rPr lang="en-US" dirty="0" err="1">
                <a:solidFill>
                  <a:srgbClr val="0000FF"/>
                </a:solidFill>
                <a:latin typeface="Consolas"/>
              </a:rPr>
              <a:t>true</a:t>
            </a:r>
            <a:r>
              <a:rPr lang="en-US"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err="1">
                <a:solidFill>
                  <a:srgbClr val="000000"/>
                </a:solidFill>
                <a:latin typeface="Consolas"/>
              </a:rPr>
              <a:t>tw.Write</a:t>
            </a:r>
            <a:r>
              <a:rPr lang="en-US" dirty="0">
                <a:solidFill>
                  <a:srgbClr val="000000"/>
                </a:solidFill>
                <a:latin typeface="Consolas"/>
              </a:rPr>
              <a:t>(</a:t>
            </a:r>
            <a:r>
              <a:rPr lang="en-US" dirty="0">
                <a:solidFill>
                  <a:srgbClr val="DC1414"/>
                </a:solidFill>
                <a:latin typeface="Consolas"/>
              </a:rPr>
              <a:t>"123"</a:t>
            </a:r>
            <a:r>
              <a:rPr lang="en-US" dirty="0">
                <a:solidFill>
                  <a:srgbClr val="000000"/>
                </a:solidFill>
                <a:latin typeface="Consolas"/>
              </a:rPr>
              <a:t>);</a:t>
            </a:r>
          </a:p>
          <a:p>
            <a:r>
              <a:rPr lang="ru-RU" dirty="0">
                <a:solidFill>
                  <a:srgbClr val="000000"/>
                </a:solidFill>
                <a:latin typeface="Consolas"/>
              </a:rPr>
              <a:t>}</a:t>
            </a:r>
            <a:endParaRPr lang="ru-RU" dirty="0"/>
          </a:p>
        </p:txBody>
      </p:sp>
      <p:sp>
        <p:nvSpPr>
          <p:cNvPr id="6" name="Блок-схема: документ 5"/>
          <p:cNvSpPr/>
          <p:nvPr/>
        </p:nvSpPr>
        <p:spPr bwMode="auto">
          <a:xfrm>
            <a:off x="342901" y="4800600"/>
            <a:ext cx="9758363" cy="1905001"/>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dirty="0">
              <a:solidFill>
                <a:srgbClr val="0000FF"/>
              </a:solidFill>
              <a:latin typeface="Consolas"/>
            </a:endParaRPr>
          </a:p>
          <a:p>
            <a:endParaRPr lang="ru-RU" dirty="0">
              <a:solidFill>
                <a:srgbClr val="0000FF"/>
              </a:solidFill>
              <a:latin typeface="Consolas"/>
            </a:endParaRPr>
          </a:p>
          <a:p>
            <a:r>
              <a:rPr lang="en-US" dirty="0">
                <a:solidFill>
                  <a:srgbClr val="0000FF"/>
                </a:solidFill>
                <a:latin typeface="Consolas"/>
              </a:rPr>
              <a:t>void</a:t>
            </a:r>
            <a:r>
              <a:rPr lang="en-US" dirty="0">
                <a:solidFill>
                  <a:srgbClr val="000000"/>
                </a:solidFill>
                <a:latin typeface="Consolas"/>
              </a:rPr>
              <a:t> Test()</a:t>
            </a:r>
          </a:p>
          <a:p>
            <a:r>
              <a:rPr lang="ru-RU"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a:solidFill>
                  <a:srgbClr val="0000FF"/>
                </a:solidFill>
                <a:latin typeface="Consolas"/>
              </a:rPr>
              <a:t>using</a:t>
            </a:r>
            <a:r>
              <a:rPr lang="en-US" dirty="0">
                <a:solidFill>
                  <a:srgbClr val="000000"/>
                </a:solidFill>
                <a:latin typeface="Consolas"/>
              </a:rPr>
              <a:t> (</a:t>
            </a:r>
            <a:r>
              <a:rPr lang="en-US" dirty="0" err="1">
                <a:solidFill>
                  <a:srgbClr val="000000"/>
                </a:solidFill>
                <a:latin typeface="Consolas"/>
              </a:rPr>
              <a:t>TextWriter</a:t>
            </a:r>
            <a:r>
              <a:rPr lang="en-US" dirty="0">
                <a:solidFill>
                  <a:srgbClr val="000000"/>
                </a:solidFill>
                <a:latin typeface="Consolas"/>
              </a:rPr>
              <a:t> </a:t>
            </a:r>
            <a:r>
              <a:rPr lang="en-US" dirty="0" err="1">
                <a:solidFill>
                  <a:srgbClr val="000000"/>
                </a:solidFill>
                <a:latin typeface="Consolas"/>
              </a:rPr>
              <a:t>tw</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a:t>
            </a:r>
            <a:r>
              <a:rPr lang="en-US" dirty="0" err="1">
                <a:solidFill>
                  <a:srgbClr val="000000"/>
                </a:solidFill>
                <a:latin typeface="Consolas"/>
              </a:rPr>
              <a:t>StreamWriter</a:t>
            </a:r>
            <a:r>
              <a:rPr lang="en-US" dirty="0">
                <a:solidFill>
                  <a:srgbClr val="000000"/>
                </a:solidFill>
                <a:latin typeface="Consolas"/>
              </a:rPr>
              <a:t>(</a:t>
            </a:r>
            <a:r>
              <a:rPr lang="en-US" dirty="0">
                <a:solidFill>
                  <a:srgbClr val="DC1414"/>
                </a:solidFill>
                <a:latin typeface="Consolas"/>
              </a:rPr>
              <a:t>"</a:t>
            </a:r>
            <a:r>
              <a:rPr lang="en-US" dirty="0" err="1">
                <a:solidFill>
                  <a:srgbClr val="DC1414"/>
                </a:solidFill>
                <a:latin typeface="Consolas"/>
              </a:rPr>
              <a:t>test.txt"</a:t>
            </a:r>
            <a:r>
              <a:rPr lang="en-US" dirty="0" err="1">
                <a:solidFill>
                  <a:srgbClr val="000000"/>
                </a:solidFill>
                <a:latin typeface="Consolas"/>
              </a:rPr>
              <a:t>,</a:t>
            </a:r>
            <a:r>
              <a:rPr lang="en-US" dirty="0" err="1">
                <a:solidFill>
                  <a:srgbClr val="0000FF"/>
                </a:solidFill>
                <a:latin typeface="Consolas"/>
              </a:rPr>
              <a:t>true</a:t>
            </a:r>
            <a:r>
              <a:rPr lang="en-US" dirty="0">
                <a:solidFill>
                  <a:srgbClr val="000000"/>
                </a:solidFill>
                <a:latin typeface="Consolas"/>
              </a:rPr>
              <a:t>))</a:t>
            </a:r>
          </a:p>
          <a:p>
            <a:r>
              <a:rPr lang="ru-RU" dirty="0">
                <a:solidFill>
                  <a:srgbClr val="000000"/>
                </a:solidFill>
                <a:latin typeface="Consolas"/>
              </a:rPr>
              <a:t>    {</a:t>
            </a:r>
          </a:p>
          <a:p>
            <a:r>
              <a:rPr lang="ru-RU" dirty="0">
                <a:solidFill>
                  <a:srgbClr val="000000"/>
                </a:solidFill>
                <a:latin typeface="Consolas"/>
              </a:rPr>
              <a:t>        </a:t>
            </a:r>
            <a:r>
              <a:rPr lang="en-US" dirty="0" err="1">
                <a:solidFill>
                  <a:srgbClr val="000000"/>
                </a:solidFill>
                <a:latin typeface="Consolas"/>
              </a:rPr>
              <a:t>tw.Write</a:t>
            </a:r>
            <a:r>
              <a:rPr lang="en-US" dirty="0">
                <a:solidFill>
                  <a:srgbClr val="000000"/>
                </a:solidFill>
                <a:latin typeface="Consolas"/>
              </a:rPr>
              <a:t>(</a:t>
            </a:r>
            <a:r>
              <a:rPr lang="en-US" dirty="0">
                <a:solidFill>
                  <a:srgbClr val="DC1414"/>
                </a:solidFill>
                <a:latin typeface="Consolas"/>
              </a:rPr>
              <a:t>"123"</a:t>
            </a:r>
            <a:r>
              <a:rPr lang="en-US" dirty="0">
                <a:solidFill>
                  <a:srgbClr val="000000"/>
                </a:solidFill>
                <a:latin typeface="Consolas"/>
              </a:rPr>
              <a:t>);</a:t>
            </a:r>
          </a:p>
          <a:p>
            <a:r>
              <a:rPr lang="ru-RU" dirty="0">
                <a:solidFill>
                  <a:srgbClr val="000000"/>
                </a:solidFill>
                <a:latin typeface="Consolas"/>
              </a:rPr>
              <a:t>    }</a:t>
            </a:r>
          </a:p>
          <a:p>
            <a:r>
              <a:rPr lang="ru-RU" dirty="0">
                <a:solidFill>
                  <a:srgbClr val="000000"/>
                </a:solidFill>
                <a:latin typeface="Consolas"/>
              </a:rPr>
              <a:t>}</a:t>
            </a:r>
            <a:endParaRPr lang="ru-RU" dirty="0"/>
          </a:p>
        </p:txBody>
      </p:sp>
      <p:sp>
        <p:nvSpPr>
          <p:cNvPr id="8" name="Блок-схема: документ 7"/>
          <p:cNvSpPr/>
          <p:nvPr/>
        </p:nvSpPr>
        <p:spPr bwMode="auto">
          <a:xfrm>
            <a:off x="3009900" y="1625600"/>
            <a:ext cx="6772275" cy="387096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dirty="0">
              <a:solidFill>
                <a:srgbClr val="0000FF"/>
              </a:solidFill>
              <a:latin typeface="Consolas"/>
            </a:endParaRPr>
          </a:p>
          <a:p>
            <a:endParaRPr lang="ru-RU" dirty="0">
              <a:solidFill>
                <a:srgbClr val="0000FF"/>
              </a:solidFill>
              <a:latin typeface="Consolas"/>
            </a:endParaRPr>
          </a:p>
          <a:p>
            <a:endParaRPr lang="ru-RU" dirty="0">
              <a:solidFill>
                <a:srgbClr val="0000FF"/>
              </a:solidFill>
              <a:latin typeface="Consolas"/>
            </a:endParaRPr>
          </a:p>
          <a:p>
            <a:r>
              <a:rPr lang="en-US" dirty="0">
                <a:solidFill>
                  <a:srgbClr val="0000FF"/>
                </a:solidFill>
                <a:latin typeface="Consolas"/>
              </a:rPr>
              <a:t>void</a:t>
            </a:r>
            <a:r>
              <a:rPr lang="en-US" dirty="0">
                <a:solidFill>
                  <a:srgbClr val="000000"/>
                </a:solidFill>
                <a:latin typeface="Consolas"/>
              </a:rPr>
              <a:t> Test()</a:t>
            </a:r>
          </a:p>
          <a:p>
            <a:r>
              <a:rPr lang="ru-RU"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err="1">
                <a:solidFill>
                  <a:srgbClr val="000000"/>
                </a:solidFill>
                <a:latin typeface="Consolas"/>
              </a:rPr>
              <a:t>TextWriter</a:t>
            </a:r>
            <a:r>
              <a:rPr lang="en-US" dirty="0">
                <a:solidFill>
                  <a:srgbClr val="000000"/>
                </a:solidFill>
                <a:latin typeface="Consolas"/>
              </a:rPr>
              <a:t> </a:t>
            </a:r>
            <a:r>
              <a:rPr lang="en-US" dirty="0" err="1">
                <a:solidFill>
                  <a:srgbClr val="000000"/>
                </a:solidFill>
                <a:latin typeface="Consolas"/>
              </a:rPr>
              <a:t>tw</a:t>
            </a:r>
            <a:r>
              <a:rPr lang="en-US" dirty="0">
                <a:solidFill>
                  <a:srgbClr val="000000"/>
                </a:solidFill>
                <a:latin typeface="Consolas"/>
              </a:rPr>
              <a:t> = </a:t>
            </a:r>
            <a:r>
              <a:rPr lang="en-US" dirty="0">
                <a:solidFill>
                  <a:srgbClr val="0000FF"/>
                </a:solidFill>
                <a:latin typeface="Consolas"/>
              </a:rPr>
              <a:t>null</a:t>
            </a:r>
            <a:r>
              <a:rPr lang="en-US"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a:solidFill>
                  <a:srgbClr val="0000FF"/>
                </a:solidFill>
                <a:latin typeface="Consolas"/>
              </a:rPr>
              <a:t>try</a:t>
            </a:r>
            <a:r>
              <a:rPr lang="en-US" dirty="0">
                <a:solidFill>
                  <a:srgbClr val="000000"/>
                </a:solidFill>
                <a:latin typeface="Consolas"/>
              </a:rPr>
              <a:t> </a:t>
            </a:r>
          </a:p>
          <a:p>
            <a:r>
              <a:rPr lang="ru-RU" dirty="0">
                <a:solidFill>
                  <a:srgbClr val="000000"/>
                </a:solidFill>
                <a:latin typeface="Consolas"/>
              </a:rPr>
              <a:t>     {</a:t>
            </a:r>
          </a:p>
          <a:p>
            <a:r>
              <a:rPr lang="ru-RU" dirty="0">
                <a:solidFill>
                  <a:srgbClr val="000000"/>
                </a:solidFill>
                <a:latin typeface="Consolas"/>
              </a:rPr>
              <a:t>         </a:t>
            </a:r>
            <a:r>
              <a:rPr lang="en-US" dirty="0" err="1">
                <a:solidFill>
                  <a:srgbClr val="000000"/>
                </a:solidFill>
                <a:latin typeface="Consolas"/>
              </a:rPr>
              <a:t>tw</a:t>
            </a:r>
            <a:r>
              <a:rPr lang="en-US" dirty="0">
                <a:solidFill>
                  <a:srgbClr val="000000"/>
                </a:solidFill>
                <a:latin typeface="Consolas"/>
              </a:rPr>
              <a:t> = </a:t>
            </a:r>
            <a:r>
              <a:rPr lang="en-US" dirty="0">
                <a:solidFill>
                  <a:srgbClr val="0000FF"/>
                </a:solidFill>
                <a:latin typeface="Consolas"/>
              </a:rPr>
              <a:t>new</a:t>
            </a:r>
            <a:r>
              <a:rPr lang="en-US" dirty="0">
                <a:solidFill>
                  <a:srgbClr val="000000"/>
                </a:solidFill>
                <a:latin typeface="Consolas"/>
              </a:rPr>
              <a:t> </a:t>
            </a:r>
            <a:r>
              <a:rPr lang="en-US" dirty="0" err="1">
                <a:solidFill>
                  <a:srgbClr val="000000"/>
                </a:solidFill>
                <a:latin typeface="Consolas"/>
              </a:rPr>
              <a:t>StreamWriter</a:t>
            </a:r>
            <a:r>
              <a:rPr lang="en-US" dirty="0">
                <a:solidFill>
                  <a:srgbClr val="000000"/>
                </a:solidFill>
                <a:latin typeface="Consolas"/>
              </a:rPr>
              <a:t>(</a:t>
            </a:r>
            <a:r>
              <a:rPr lang="en-US" dirty="0">
                <a:solidFill>
                  <a:srgbClr val="DC1414"/>
                </a:solidFill>
                <a:latin typeface="Consolas"/>
              </a:rPr>
              <a:t>"</a:t>
            </a:r>
            <a:r>
              <a:rPr lang="en-US" dirty="0" err="1">
                <a:solidFill>
                  <a:srgbClr val="DC1414"/>
                </a:solidFill>
                <a:latin typeface="Consolas"/>
              </a:rPr>
              <a:t>test.txt"</a:t>
            </a:r>
            <a:r>
              <a:rPr lang="en-US" dirty="0" err="1">
                <a:solidFill>
                  <a:srgbClr val="000000"/>
                </a:solidFill>
                <a:latin typeface="Consolas"/>
              </a:rPr>
              <a:t>,</a:t>
            </a:r>
            <a:r>
              <a:rPr lang="en-US" dirty="0" err="1">
                <a:solidFill>
                  <a:srgbClr val="0000FF"/>
                </a:solidFill>
                <a:latin typeface="Consolas"/>
              </a:rPr>
              <a:t>true</a:t>
            </a:r>
            <a:r>
              <a:rPr lang="en-US" dirty="0">
                <a:solidFill>
                  <a:srgbClr val="000000"/>
                </a:solidFill>
                <a:latin typeface="Consolas"/>
              </a:rPr>
              <a:t>);</a:t>
            </a:r>
          </a:p>
          <a:p>
            <a:r>
              <a:rPr lang="ru-RU" dirty="0">
                <a:solidFill>
                  <a:srgbClr val="000000"/>
                </a:solidFill>
                <a:latin typeface="Consolas"/>
              </a:rPr>
              <a:t>         </a:t>
            </a:r>
            <a:r>
              <a:rPr lang="en-US" dirty="0" err="1">
                <a:solidFill>
                  <a:srgbClr val="000000"/>
                </a:solidFill>
                <a:latin typeface="Consolas"/>
              </a:rPr>
              <a:t>tw.Write</a:t>
            </a:r>
            <a:r>
              <a:rPr lang="en-US" dirty="0">
                <a:solidFill>
                  <a:srgbClr val="000000"/>
                </a:solidFill>
                <a:latin typeface="Consolas"/>
              </a:rPr>
              <a:t>(</a:t>
            </a:r>
            <a:r>
              <a:rPr lang="en-US" dirty="0">
                <a:solidFill>
                  <a:srgbClr val="DC1414"/>
                </a:solidFill>
                <a:latin typeface="Consolas"/>
              </a:rPr>
              <a:t>"123"</a:t>
            </a:r>
            <a:r>
              <a:rPr lang="en-US"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ru-RU" dirty="0">
                <a:solidFill>
                  <a:srgbClr val="000000"/>
                </a:solidFill>
                <a:latin typeface="Consolas"/>
              </a:rPr>
              <a:t>    </a:t>
            </a:r>
            <a:r>
              <a:rPr lang="en-US" dirty="0">
                <a:solidFill>
                  <a:srgbClr val="0000FF"/>
                </a:solidFill>
                <a:latin typeface="Consolas"/>
              </a:rPr>
              <a:t>finally</a:t>
            </a:r>
            <a:endParaRPr lang="en-US" dirty="0">
              <a:solidFill>
                <a:srgbClr val="000000"/>
              </a:solidFill>
              <a:latin typeface="Consolas"/>
            </a:endParaRPr>
          </a:p>
          <a:p>
            <a:r>
              <a:rPr lang="ru-RU" dirty="0">
                <a:solidFill>
                  <a:srgbClr val="000000"/>
                </a:solidFill>
                <a:latin typeface="Consolas"/>
              </a:rPr>
              <a:t>      {</a:t>
            </a:r>
          </a:p>
          <a:p>
            <a:r>
              <a:rPr lang="ru-RU" dirty="0">
                <a:solidFill>
                  <a:srgbClr val="0000FF"/>
                </a:solidFill>
                <a:latin typeface="Consolas"/>
              </a:rPr>
              <a:t>          </a:t>
            </a: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tw</a:t>
            </a:r>
            <a:r>
              <a:rPr lang="en-US" dirty="0">
                <a:solidFill>
                  <a:srgbClr val="000000"/>
                </a:solidFill>
                <a:latin typeface="Consolas"/>
              </a:rPr>
              <a:t> != </a:t>
            </a:r>
            <a:r>
              <a:rPr lang="en-US" dirty="0">
                <a:solidFill>
                  <a:srgbClr val="0000FF"/>
                </a:solidFill>
                <a:latin typeface="Consolas"/>
              </a:rPr>
              <a:t>null</a:t>
            </a:r>
            <a:r>
              <a:rPr lang="en-US" dirty="0">
                <a:solidFill>
                  <a:srgbClr val="000000"/>
                </a:solidFill>
                <a:latin typeface="Consolas"/>
              </a:rPr>
              <a:t>)</a:t>
            </a:r>
          </a:p>
          <a:p>
            <a:r>
              <a:rPr lang="en-US" dirty="0">
                <a:solidFill>
                  <a:srgbClr val="000000"/>
                </a:solidFill>
                <a:latin typeface="Consolas"/>
              </a:rPr>
              <a:t>  </a:t>
            </a:r>
            <a:r>
              <a:rPr lang="ru-RU" dirty="0">
                <a:solidFill>
                  <a:srgbClr val="000000"/>
                </a:solidFill>
                <a:latin typeface="Consolas"/>
              </a:rPr>
              <a:t>        </a:t>
            </a:r>
            <a:r>
              <a:rPr lang="en-US" dirty="0" err="1">
                <a:solidFill>
                  <a:srgbClr val="000000"/>
                </a:solidFill>
                <a:latin typeface="Consolas"/>
              </a:rPr>
              <a:t>tw.Close</a:t>
            </a:r>
            <a:r>
              <a:rPr lang="en-US" dirty="0">
                <a:solidFill>
                  <a:srgbClr val="000000"/>
                </a:solidFill>
                <a:latin typeface="Consolas"/>
              </a:rPr>
              <a:t>();</a:t>
            </a:r>
          </a:p>
          <a:p>
            <a:r>
              <a:rPr lang="ru-RU" dirty="0">
                <a:solidFill>
                  <a:srgbClr val="000000"/>
                </a:solidFill>
                <a:latin typeface="Consolas"/>
              </a:rPr>
              <a:t>      }</a:t>
            </a:r>
          </a:p>
          <a:p>
            <a:r>
              <a:rPr lang="ru-RU" dirty="0">
                <a:solidFill>
                  <a:srgbClr val="000000"/>
                </a:solidFill>
                <a:latin typeface="Consolas"/>
              </a:rPr>
              <a:t>}</a:t>
            </a:r>
            <a:endParaRPr lang="ru-RU" dirty="0"/>
          </a:p>
        </p:txBody>
      </p:sp>
      <p:sp>
        <p:nvSpPr>
          <p:cNvPr id="9" name="Скругленный прямоугольник 6"/>
          <p:cNvSpPr/>
          <p:nvPr/>
        </p:nvSpPr>
        <p:spPr bwMode="auto">
          <a:xfrm>
            <a:off x="7115176" y="4953001"/>
            <a:ext cx="2400300" cy="457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ctr">
              <a:spcAft>
                <a:spcPts val="1109"/>
              </a:spcAft>
            </a:pPr>
            <a:r>
              <a:rPr lang="en-US" dirty="0" smtClean="0">
                <a:latin typeface="Consolas" pitchFamily="49" charset="0"/>
                <a:cs typeface="Consolas" pitchFamily="49" charset="0"/>
              </a:rPr>
              <a:t>Dispose</a:t>
            </a:r>
            <a:r>
              <a:rPr lang="ru-RU" dirty="0" smtClean="0">
                <a:latin typeface="Consolas" pitchFamily="49" charset="0"/>
                <a:cs typeface="Consolas" pitchFamily="49" charset="0"/>
              </a:rPr>
              <a:t>!</a:t>
            </a:r>
          </a:p>
        </p:txBody>
      </p:sp>
    </p:spTree>
    <p:extLst>
      <p:ext uri="{BB962C8B-B14F-4D97-AF65-F5344CB8AC3E}">
        <p14:creationId xmlns:p14="http://schemas.microsoft.com/office/powerpoint/2010/main" val="24165174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Шаблон </a:t>
            </a:r>
            <a:r>
              <a:rPr lang="en-US" dirty="0"/>
              <a:t>D</a:t>
            </a:r>
            <a:r>
              <a:rPr lang="ru-RU" dirty="0" err="1" smtClean="0"/>
              <a:t>ispose</a:t>
            </a:r>
            <a:endParaRPr lang="ru-RU" dirty="0"/>
          </a:p>
        </p:txBody>
      </p:sp>
      <p:sp>
        <p:nvSpPr>
          <p:cNvPr id="4" name="Rounded Rectangle 3"/>
          <p:cNvSpPr/>
          <p:nvPr/>
        </p:nvSpPr>
        <p:spPr bwMode="auto">
          <a:xfrm>
            <a:off x="342901" y="762000"/>
            <a:ext cx="9686925"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smtClean="0"/>
              <a:t>Шаблон dispose является шаблоном проектирования, позволяющим высвободить неуправляемые ресурсы, используемые классом, контролируемо и своевременно</a:t>
            </a:r>
          </a:p>
        </p:txBody>
      </p:sp>
      <p:sp>
        <p:nvSpPr>
          <p:cNvPr id="5" name="Rounded Rectangle 4"/>
          <p:cNvSpPr/>
          <p:nvPr/>
        </p:nvSpPr>
        <p:spPr bwMode="auto">
          <a:xfrm>
            <a:off x="342901" y="1752600"/>
            <a:ext cx="9686925" cy="838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smtClean="0"/>
              <a:t>Для освобождения неуправляемых ресурсов могут применяться методы финализации при активизации процесса сборки мусора</a:t>
            </a:r>
          </a:p>
        </p:txBody>
      </p:sp>
      <p:sp>
        <p:nvSpPr>
          <p:cNvPr id="6" name="Rounded Rectangle 5"/>
          <p:cNvSpPr/>
          <p:nvPr/>
        </p:nvSpPr>
        <p:spPr bwMode="auto">
          <a:xfrm>
            <a:off x="342901" y="2743200"/>
            <a:ext cx="9686925" cy="1981199"/>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dirty="0" smtClean="0"/>
              <a:t>Многие неуправляемые объекты являются «ценными элементами» (низкоуровневые соединения с базой данных или файловые дескрипторы) и часто выгоднее освобождать их как можно раньше, еще до наступления момента сборки мусора. Поэтому вместо переопределения метода </a:t>
            </a:r>
            <a:r>
              <a:rPr lang="ru-RU" sz="2000" b="1" dirty="0" err="1" smtClean="0"/>
              <a:t>Finalize</a:t>
            </a:r>
            <a:r>
              <a:rPr lang="ru-RU" sz="2000" dirty="0" smtClean="0"/>
              <a:t> в качестве альтернативного варианта в классе можно реализовать интерфейс </a:t>
            </a:r>
            <a:r>
              <a:rPr lang="ru-RU" sz="2000" b="1" dirty="0" err="1" smtClean="0"/>
              <a:t>IDisposable</a:t>
            </a:r>
            <a:endParaRPr lang="ru-RU" sz="2000" b="1" dirty="0" smtClean="0"/>
          </a:p>
        </p:txBody>
      </p:sp>
      <p:sp>
        <p:nvSpPr>
          <p:cNvPr id="7" name="Flowchart: Document 6"/>
          <p:cNvSpPr/>
          <p:nvPr/>
        </p:nvSpPr>
        <p:spPr bwMode="auto">
          <a:xfrm>
            <a:off x="342900" y="4876800"/>
            <a:ext cx="4114800" cy="1676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sz="1700">
                <a:latin typeface="Consolas" pitchFamily="49" charset="0"/>
                <a:cs typeface="Consolas" pitchFamily="49" charset="0"/>
              </a:rPr>
              <a:t>public interface IDisposable</a:t>
            </a:r>
          </a:p>
          <a:p>
            <a:r>
              <a:rPr lang="ru-RU" sz="1700">
                <a:latin typeface="Consolas" pitchFamily="49" charset="0"/>
                <a:cs typeface="Consolas" pitchFamily="49" charset="0"/>
              </a:rPr>
              <a:t>{</a:t>
            </a:r>
          </a:p>
          <a:p>
            <a:r>
              <a:rPr lang="ru-RU" sz="1700">
                <a:latin typeface="Consolas" pitchFamily="49" charset="0"/>
                <a:cs typeface="Consolas" pitchFamily="49" charset="0"/>
              </a:rPr>
              <a:t>    void </a:t>
            </a:r>
            <a:r>
              <a:rPr lang="ru-RU" b="1" smtClean="0">
                <a:latin typeface="Consolas" pitchFamily="49" charset="0"/>
                <a:cs typeface="Consolas" pitchFamily="49" charset="0"/>
              </a:rPr>
              <a:t>Dispose</a:t>
            </a:r>
            <a:r>
              <a:rPr lang="ru-RU" sz="1700">
                <a:latin typeface="Consolas" pitchFamily="49" charset="0"/>
                <a:cs typeface="Consolas" pitchFamily="49" charset="0"/>
              </a:rPr>
              <a:t>();</a:t>
            </a:r>
          </a:p>
          <a:p>
            <a:r>
              <a:rPr lang="ru-RU" sz="1700">
                <a:latin typeface="Consolas" pitchFamily="49" charset="0"/>
                <a:cs typeface="Consolas" pitchFamily="49" charset="0"/>
              </a:rPr>
              <a:t>}</a:t>
            </a:r>
          </a:p>
        </p:txBody>
      </p:sp>
      <p:sp>
        <p:nvSpPr>
          <p:cNvPr id="8" name="Rounded Rectangle 7"/>
          <p:cNvSpPr/>
          <p:nvPr/>
        </p:nvSpPr>
        <p:spPr bwMode="auto">
          <a:xfrm>
            <a:off x="4686300" y="4876800"/>
            <a:ext cx="5314950" cy="1600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dirty="0" smtClean="0"/>
              <a:t>Метод </a:t>
            </a:r>
            <a:r>
              <a:rPr lang="ru-RU" sz="2000" b="1" dirty="0" err="1" smtClean="0"/>
              <a:t>Dispose</a:t>
            </a:r>
            <a:r>
              <a:rPr lang="ru-RU" sz="2000" dirty="0" smtClean="0"/>
              <a:t> должен освободить все неуправляемые ресурсы, принадлежащие объекту, а также все ресурсы, принадлежащие его базовым типам вызовом метода </a:t>
            </a:r>
            <a:r>
              <a:rPr lang="ru-RU" sz="2000" dirty="0" err="1" smtClean="0"/>
              <a:t>Dispose</a:t>
            </a:r>
            <a:r>
              <a:rPr lang="ru-RU" sz="2000" dirty="0" smtClean="0"/>
              <a:t> родительского типа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Шаблон </a:t>
            </a:r>
            <a:r>
              <a:rPr lang="en-US" dirty="0" smtClean="0"/>
              <a:t>D</a:t>
            </a:r>
            <a:r>
              <a:rPr lang="ru-RU" dirty="0" err="1" smtClean="0"/>
              <a:t>ispose</a:t>
            </a:r>
            <a:endParaRPr lang="ru-RU" dirty="0"/>
          </a:p>
        </p:txBody>
      </p:sp>
      <p:sp>
        <p:nvSpPr>
          <p:cNvPr id="4" name="Flowchart: Document 3"/>
          <p:cNvSpPr/>
          <p:nvPr/>
        </p:nvSpPr>
        <p:spPr bwMode="auto">
          <a:xfrm>
            <a:off x="342901" y="685800"/>
            <a:ext cx="6600825" cy="4572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en-US" sz="1700" dirty="0">
              <a:latin typeface="Consolas" pitchFamily="49" charset="0"/>
              <a:cs typeface="Consolas" pitchFamily="49" charset="0"/>
            </a:endParaRPr>
          </a:p>
          <a:p>
            <a:r>
              <a:rPr lang="ru-RU" sz="1700" dirty="0" err="1" smtClean="0">
                <a:latin typeface="Consolas" pitchFamily="49" charset="0"/>
                <a:cs typeface="Consolas" pitchFamily="49" charset="0"/>
              </a:rPr>
              <a:t>class</a:t>
            </a:r>
            <a:r>
              <a:rPr lang="ru-RU" sz="1700" dirty="0" smtClean="0">
                <a:latin typeface="Consolas" pitchFamily="49" charset="0"/>
                <a:cs typeface="Consolas" pitchFamily="49" charset="0"/>
              </a:rPr>
              <a:t> </a:t>
            </a:r>
            <a:r>
              <a:rPr lang="ru-RU" sz="1700" dirty="0" err="1">
                <a:latin typeface="Consolas" pitchFamily="49" charset="0"/>
                <a:cs typeface="Consolas" pitchFamily="49" charset="0"/>
              </a:rPr>
              <a:t>MyResourceWrapper</a:t>
            </a:r>
            <a:r>
              <a:rPr lang="ru-RU" sz="1700" dirty="0">
                <a:latin typeface="Consolas" pitchFamily="49" charset="0"/>
                <a:cs typeface="Consolas" pitchFamily="49" charset="0"/>
              </a:rPr>
              <a:t>: </a:t>
            </a:r>
            <a:r>
              <a:rPr lang="ru-RU" sz="1700" dirty="0" err="1">
                <a:latin typeface="Consolas" pitchFamily="49" charset="0"/>
                <a:cs typeface="Consolas" pitchFamily="49" charset="0"/>
              </a:rPr>
              <a:t>IDisposable</a:t>
            </a:r>
            <a:endParaRPr lang="ru-RU" sz="1700" dirty="0">
              <a:latin typeface="Consolas" pitchFamily="49" charset="0"/>
              <a:cs typeface="Consolas" pitchFamily="49" charset="0"/>
            </a:endParaRPr>
          </a:p>
          <a:p>
            <a:r>
              <a:rPr lang="ru-RU" sz="1700" dirty="0">
                <a:latin typeface="Consolas" pitchFamily="49" charset="0"/>
                <a:cs typeface="Consolas" pitchFamily="49" charset="0"/>
              </a:rPr>
              <a:t>{</a:t>
            </a:r>
          </a:p>
          <a:p>
            <a:r>
              <a:rPr lang="ru-RU" sz="1700" dirty="0">
                <a:latin typeface="Consolas" pitchFamily="49" charset="0"/>
                <a:cs typeface="Consolas" pitchFamily="49" charset="0"/>
              </a:rPr>
              <a:t>    </a:t>
            </a:r>
            <a:r>
              <a:rPr lang="ru-RU" sz="1700" dirty="0" err="1">
                <a:latin typeface="Consolas" pitchFamily="49" charset="0"/>
                <a:cs typeface="Consolas" pitchFamily="49" charset="0"/>
              </a:rPr>
              <a:t>public</a:t>
            </a:r>
            <a:r>
              <a:rPr lang="ru-RU" sz="1700" dirty="0">
                <a:latin typeface="Consolas" pitchFamily="49" charset="0"/>
                <a:cs typeface="Consolas" pitchFamily="49" charset="0"/>
              </a:rPr>
              <a:t> </a:t>
            </a:r>
            <a:r>
              <a:rPr lang="ru-RU" sz="1700" dirty="0" err="1">
                <a:latin typeface="Consolas" pitchFamily="49" charset="0"/>
                <a:cs typeface="Consolas" pitchFamily="49" charset="0"/>
              </a:rPr>
              <a:t>void</a:t>
            </a:r>
            <a:r>
              <a:rPr lang="ru-RU" sz="1700" dirty="0">
                <a:latin typeface="Consolas" pitchFamily="49" charset="0"/>
                <a:cs typeface="Consolas" pitchFamily="49" charset="0"/>
              </a:rPr>
              <a:t> </a:t>
            </a:r>
            <a:r>
              <a:rPr lang="ru-RU" sz="1700" dirty="0" err="1">
                <a:latin typeface="Consolas" pitchFamily="49" charset="0"/>
                <a:cs typeface="Consolas" pitchFamily="49" charset="0"/>
              </a:rPr>
              <a:t>Dispose</a:t>
            </a:r>
            <a:r>
              <a:rPr lang="ru-RU" sz="1700" dirty="0">
                <a:latin typeface="Consolas" pitchFamily="49" charset="0"/>
                <a:cs typeface="Consolas" pitchFamily="49" charset="0"/>
              </a:rPr>
              <a: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//Освобождение неуправляемых ресурсов. . .</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//Избавление от других содержащихся внутри</a:t>
            </a:r>
          </a:p>
          <a:p>
            <a:r>
              <a:rPr lang="ru-RU" sz="1700" dirty="0">
                <a:latin typeface="Consolas" pitchFamily="49" charset="0"/>
                <a:cs typeface="Consolas" pitchFamily="49" charset="0"/>
              </a:rPr>
              <a:t>        //и пригодных для очистки объектов.</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 . .</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a:t>
            </a:r>
          </a:p>
          <a:p>
            <a:r>
              <a:rPr lang="ru-RU" sz="1700" dirty="0">
                <a:latin typeface="Consolas" pitchFamily="49" charset="0"/>
                <a:cs typeface="Consolas" pitchFamily="49" charset="0"/>
              </a:rPr>
              <a:t>. . .</a:t>
            </a:r>
          </a:p>
          <a:p>
            <a:r>
              <a:rPr lang="ru-RU" sz="1700" dirty="0" err="1">
                <a:latin typeface="Consolas" pitchFamily="49" charset="0"/>
                <a:cs typeface="Consolas" pitchFamily="49" charset="0"/>
              </a:rPr>
              <a:t>MyResourceWrapper</a:t>
            </a:r>
            <a:r>
              <a:rPr lang="ru-RU" sz="1700" dirty="0">
                <a:latin typeface="Consolas" pitchFamily="49" charset="0"/>
                <a:cs typeface="Consolas" pitchFamily="49" charset="0"/>
              </a:rPr>
              <a:t> </a:t>
            </a:r>
            <a:r>
              <a:rPr lang="ru-RU" sz="1700" dirty="0" err="1">
                <a:latin typeface="Consolas" pitchFamily="49" charset="0"/>
                <a:cs typeface="Consolas" pitchFamily="49" charset="0"/>
              </a:rPr>
              <a:t>rw</a:t>
            </a:r>
            <a:r>
              <a:rPr lang="ru-RU" sz="1700" dirty="0">
                <a:latin typeface="Consolas" pitchFamily="49" charset="0"/>
                <a:cs typeface="Consolas" pitchFamily="49" charset="0"/>
              </a:rPr>
              <a:t> = </a:t>
            </a:r>
            <a:r>
              <a:rPr lang="ru-RU" sz="1700" dirty="0" err="1">
                <a:latin typeface="Consolas" pitchFamily="49" charset="0"/>
                <a:cs typeface="Consolas" pitchFamily="49" charset="0"/>
              </a:rPr>
              <a:t>new</a:t>
            </a:r>
            <a:r>
              <a:rPr lang="ru-RU" sz="1700" dirty="0">
                <a:latin typeface="Consolas" pitchFamily="49" charset="0"/>
                <a:cs typeface="Consolas" pitchFamily="49" charset="0"/>
              </a:rPr>
              <a:t> </a:t>
            </a:r>
            <a:r>
              <a:rPr lang="ru-RU" sz="1700" dirty="0" err="1">
                <a:latin typeface="Consolas" pitchFamily="49" charset="0"/>
                <a:cs typeface="Consolas" pitchFamily="49" charset="0"/>
              </a:rPr>
              <a:t>MyResourceWrapper</a:t>
            </a:r>
            <a:r>
              <a:rPr lang="ru-RU" sz="1700" dirty="0">
                <a:latin typeface="Consolas" pitchFamily="49" charset="0"/>
                <a:cs typeface="Consolas" pitchFamily="49" charset="0"/>
              </a:rPr>
              <a:t>();</a:t>
            </a:r>
          </a:p>
          <a:p>
            <a:r>
              <a:rPr lang="ru-RU" sz="1700" dirty="0" err="1">
                <a:latin typeface="Consolas" pitchFamily="49" charset="0"/>
                <a:cs typeface="Consolas" pitchFamily="49" charset="0"/>
              </a:rPr>
              <a:t>rw.Dispose</a:t>
            </a:r>
            <a:r>
              <a:rPr lang="ru-RU" sz="1700" dirty="0">
                <a:latin typeface="Consolas" pitchFamily="49" charset="0"/>
                <a:cs typeface="Consolas" pitchFamily="49" charset="0"/>
              </a:rPr>
              <a:t>();</a:t>
            </a:r>
          </a:p>
        </p:txBody>
      </p:sp>
      <p:sp>
        <p:nvSpPr>
          <p:cNvPr id="5" name="Rounded Rectangle 4"/>
          <p:cNvSpPr/>
          <p:nvPr/>
        </p:nvSpPr>
        <p:spPr bwMode="auto">
          <a:xfrm>
            <a:off x="6772275" y="914400"/>
            <a:ext cx="3257550" cy="3810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spcAft>
                <a:spcPts val="1109"/>
              </a:spcAft>
            </a:pPr>
            <a:r>
              <a:rPr lang="ru-RU" sz="2000" dirty="0" smtClean="0"/>
              <a:t>Метод </a:t>
            </a:r>
            <a:r>
              <a:rPr lang="ru-RU" sz="2000" dirty="0" err="1" smtClean="0"/>
              <a:t>Dispose</a:t>
            </a:r>
            <a:r>
              <a:rPr lang="ru-RU" sz="2000" dirty="0" smtClean="0"/>
              <a:t> отвечает не только за освобождение неуправляемых ресурсов типа, но и за вызов аналогичного метода в отношении любых других содержащихся в нем высвобождаемых объектов</a:t>
            </a:r>
          </a:p>
        </p:txBody>
      </p:sp>
      <p:sp>
        <p:nvSpPr>
          <p:cNvPr id="6" name="Flowchart: Document 5"/>
          <p:cNvSpPr/>
          <p:nvPr/>
        </p:nvSpPr>
        <p:spPr bwMode="auto">
          <a:xfrm>
            <a:off x="342900" y="5257800"/>
            <a:ext cx="9001125" cy="1295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dirty="0">
                <a:latin typeface="Consolas" pitchFamily="49" charset="0"/>
                <a:cs typeface="Consolas" pitchFamily="49" charset="0"/>
              </a:rPr>
              <a:t>FileStream </a:t>
            </a:r>
            <a:r>
              <a:rPr lang="ru-RU" dirty="0" err="1">
                <a:latin typeface="Consolas" pitchFamily="49" charset="0"/>
                <a:cs typeface="Consolas" pitchFamily="49" charset="0"/>
              </a:rPr>
              <a:t>fs</a:t>
            </a:r>
            <a:r>
              <a:rPr lang="ru-RU" dirty="0">
                <a:latin typeface="Consolas" pitchFamily="49" charset="0"/>
                <a:cs typeface="Consolas" pitchFamily="49" charset="0"/>
              </a:rPr>
              <a:t> = new FileStream("myFile.txt", </a:t>
            </a:r>
            <a:r>
              <a:rPr lang="ru-RU" dirty="0" err="1">
                <a:latin typeface="Consolas" pitchFamily="49" charset="0"/>
                <a:cs typeface="Consolas" pitchFamily="49" charset="0"/>
              </a:rPr>
              <a:t>FileMode.OpenOrCreate</a:t>
            </a:r>
            <a:r>
              <a:rPr lang="ru-RU" dirty="0">
                <a:latin typeface="Consolas" pitchFamily="49" charset="0"/>
                <a:cs typeface="Consolas" pitchFamily="49" charset="0"/>
              </a:rPr>
              <a:t>);</a:t>
            </a:r>
          </a:p>
          <a:p>
            <a:r>
              <a:rPr lang="en-US" dirty="0">
                <a:latin typeface="Consolas" pitchFamily="49" charset="0"/>
                <a:cs typeface="Consolas" pitchFamily="49" charset="0"/>
              </a:rPr>
              <a:t>f</a:t>
            </a:r>
            <a:r>
              <a:rPr lang="ru-RU" dirty="0" err="1">
                <a:latin typeface="Consolas" pitchFamily="49" charset="0"/>
                <a:cs typeface="Consolas" pitchFamily="49" charset="0"/>
              </a:rPr>
              <a:t>s.Close</a:t>
            </a:r>
            <a:r>
              <a:rPr lang="ru-RU" dirty="0">
                <a:latin typeface="Consolas" pitchFamily="49" charset="0"/>
                <a:cs typeface="Consolas" pitchFamily="49" charset="0"/>
              </a:rPr>
              <a:t>();</a:t>
            </a:r>
          </a:p>
          <a:p>
            <a:r>
              <a:rPr lang="en-US" dirty="0">
                <a:latin typeface="Consolas" pitchFamily="49" charset="0"/>
                <a:cs typeface="Consolas" pitchFamily="49" charset="0"/>
              </a:rPr>
              <a:t>f</a:t>
            </a:r>
            <a:r>
              <a:rPr lang="ru-RU" dirty="0" err="1">
                <a:latin typeface="Consolas" pitchFamily="49" charset="0"/>
                <a:cs typeface="Consolas" pitchFamily="49" charset="0"/>
              </a:rPr>
              <a:t>s.Dispose</a:t>
            </a:r>
            <a:r>
              <a:rPr lang="ru-RU"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22" y="179344"/>
            <a:ext cx="9735215" cy="365131"/>
          </a:xfrm>
        </p:spPr>
        <p:txBody>
          <a:bodyPr/>
          <a:lstStyle/>
          <a:p>
            <a:r>
              <a:rPr lang="ru-RU" dirty="0" smtClean="0"/>
              <a:t>Хранение, размещение, удаление </a:t>
            </a:r>
            <a:r>
              <a:rPr lang="ru-RU" dirty="0"/>
              <a:t>ссылочных типов и типов значений</a:t>
            </a:r>
            <a:endParaRPr lang="en-US" dirty="0"/>
          </a:p>
        </p:txBody>
      </p:sp>
      <p:sp>
        <p:nvSpPr>
          <p:cNvPr id="7" name="Rounded Rectangle 6"/>
          <p:cNvSpPr/>
          <p:nvPr/>
        </p:nvSpPr>
        <p:spPr bwMode="auto">
          <a:xfrm>
            <a:off x="255322" y="914400"/>
            <a:ext cx="9686925" cy="2514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lvl="0" indent="-285750" algn="just">
              <a:buFont typeface="Arial" charset="0"/>
              <a:buChar char="•"/>
            </a:pPr>
            <a:r>
              <a:rPr lang="ru-RU" dirty="0" smtClean="0"/>
              <a:t>Память </a:t>
            </a:r>
            <a:r>
              <a:rPr lang="ru-RU" dirty="0"/>
              <a:t>для </a:t>
            </a:r>
            <a:r>
              <a:rPr lang="ru-RU" dirty="0" smtClean="0"/>
              <a:t>объектов ссылочного типов </a:t>
            </a:r>
            <a:r>
              <a:rPr lang="ru-RU" dirty="0"/>
              <a:t>всегда выделяется </a:t>
            </a:r>
            <a:r>
              <a:rPr lang="ru-RU" dirty="0" smtClean="0"/>
              <a:t>в управляемой куче – выделение памяти – увеличение указателя</a:t>
            </a:r>
          </a:p>
          <a:p>
            <a:pPr marL="285750" lvl="0" indent="-285750" algn="just">
              <a:buFont typeface="Arial" charset="0"/>
              <a:buChar char="•"/>
            </a:pPr>
            <a:r>
              <a:rPr lang="ru-RU" dirty="0" smtClean="0"/>
              <a:t>Каждый </a:t>
            </a:r>
            <a:r>
              <a:rPr lang="ru-RU" dirty="0"/>
              <a:t>объект, размещаемый в куче, имеет некоторые дополнительные члены, подлежащие инициализации</a:t>
            </a:r>
          </a:p>
          <a:p>
            <a:pPr marL="285750" marR="0" lvl="0" indent="-285750" algn="just" defTabSz="914400" eaLnBrk="1" fontAlgn="auto" latinLnBrk="0" hangingPunct="1">
              <a:lnSpc>
                <a:spcPct val="100000"/>
              </a:lnSpc>
              <a:spcBef>
                <a:spcPts val="0"/>
              </a:spcBef>
              <a:spcAft>
                <a:spcPts val="0"/>
              </a:spcAft>
              <a:buClrTx/>
              <a:buSzTx/>
              <a:buFont typeface="Arial" charset="0"/>
              <a:buChar char="•"/>
              <a:tabLst/>
              <a:defRPr/>
            </a:pPr>
            <a:r>
              <a:rPr lang="ru-RU" dirty="0"/>
              <a:t>Н</a:t>
            </a:r>
            <a:r>
              <a:rPr lang="ru-RU" dirty="0" smtClean="0"/>
              <a:t>езанятые </a:t>
            </a:r>
            <a:r>
              <a:rPr lang="ru-RU" dirty="0"/>
              <a:t>полезной информацией байты объекта (касается полей) обнуляются</a:t>
            </a:r>
          </a:p>
          <a:p>
            <a:pPr marL="285750" lvl="0" indent="-285750" algn="just">
              <a:buFont typeface="Arial" charset="0"/>
              <a:buChar char="•"/>
            </a:pPr>
            <a:r>
              <a:rPr lang="ru-RU" dirty="0" smtClean="0"/>
              <a:t>Размещение </a:t>
            </a:r>
            <a:r>
              <a:rPr lang="ru-RU" dirty="0"/>
              <a:t>объекта в управляемой куче со временем инициирует сборку мусора</a:t>
            </a:r>
          </a:p>
        </p:txBody>
      </p:sp>
      <p:sp>
        <p:nvSpPr>
          <p:cNvPr id="8" name="Rounded Rectangle 7"/>
          <p:cNvSpPr/>
          <p:nvPr/>
        </p:nvSpPr>
        <p:spPr bwMode="auto">
          <a:xfrm>
            <a:off x="268021" y="3581400"/>
            <a:ext cx="9686925" cy="1371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lvl="0" indent="-285750" algn="just">
              <a:buFont typeface="Arial" charset="0"/>
              <a:buChar char="•"/>
            </a:pPr>
            <a:r>
              <a:rPr lang="ru-RU" b="1" dirty="0" smtClean="0"/>
              <a:t>Автономные</a:t>
            </a:r>
            <a:r>
              <a:rPr lang="ru-RU" dirty="0" smtClean="0"/>
              <a:t> значимые типы обычно размещаются в стеке потока выполнения – увеличение регистра указателя стека (возможно выделение сразу для нескольких объектов)</a:t>
            </a:r>
            <a:endParaRPr lang="ru-RU" dirty="0"/>
          </a:p>
          <a:p>
            <a:pPr marL="285750" lvl="0" indent="-285750" algn="just">
              <a:buFont typeface="Arial" charset="0"/>
              <a:buChar char="•"/>
            </a:pPr>
            <a:r>
              <a:rPr lang="ru-RU" dirty="0" smtClean="0"/>
              <a:t>Освобождение – восстановление прежнего значения регистра указателя стека</a:t>
            </a:r>
            <a:endParaRPr lang="ru-RU" dirty="0"/>
          </a:p>
        </p:txBody>
      </p:sp>
      <p:sp>
        <p:nvSpPr>
          <p:cNvPr id="9" name="Rounded Rectangle 8"/>
          <p:cNvSpPr/>
          <p:nvPr/>
        </p:nvSpPr>
        <p:spPr bwMode="auto">
          <a:xfrm>
            <a:off x="255321" y="5105400"/>
            <a:ext cx="9686925" cy="1066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285750" lvl="0" indent="-285750" algn="just">
              <a:buFont typeface="Arial" charset="0"/>
              <a:buChar char="•"/>
            </a:pPr>
            <a:r>
              <a:rPr lang="ru-RU" dirty="0" smtClean="0"/>
              <a:t>Временные локальные переменные</a:t>
            </a:r>
          </a:p>
          <a:p>
            <a:pPr marL="285750" lvl="0" indent="-285750" algn="just">
              <a:buFont typeface="Arial" charset="0"/>
              <a:buChar char="•"/>
            </a:pPr>
            <a:r>
              <a:rPr lang="ru-RU" dirty="0" smtClean="0"/>
              <a:t>Плотность размещения</a:t>
            </a:r>
          </a:p>
          <a:p>
            <a:pPr marL="285750" lvl="0" indent="-285750" algn="just">
              <a:buFont typeface="Arial" charset="0"/>
              <a:buChar char="•"/>
            </a:pPr>
            <a:r>
              <a:rPr lang="ru-RU" dirty="0" smtClean="0"/>
              <a:t>Объем стека невелик</a:t>
            </a:r>
            <a:endParaRPr lang="ru-RU" dirty="0"/>
          </a:p>
        </p:txBody>
      </p:sp>
    </p:spTree>
    <p:extLst>
      <p:ext uri="{BB962C8B-B14F-4D97-AF65-F5344CB8AC3E}">
        <p14:creationId xmlns:p14="http://schemas.microsoft.com/office/powerpoint/2010/main" val="1209734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a:t>
            </a:r>
            <a:r>
              <a:rPr lang="en-US" dirty="0" err="1"/>
              <a:t>D</a:t>
            </a:r>
            <a:r>
              <a:rPr lang="ru-RU" dirty="0" err="1" smtClean="0"/>
              <a:t>ispose</a:t>
            </a:r>
            <a:endParaRPr lang="ru-RU" dirty="0"/>
          </a:p>
        </p:txBody>
      </p:sp>
      <p:sp>
        <p:nvSpPr>
          <p:cNvPr id="4" name="Скругленный прямоугольник 3"/>
          <p:cNvSpPr/>
          <p:nvPr/>
        </p:nvSpPr>
        <p:spPr bwMode="auto">
          <a:xfrm>
            <a:off x="342901" y="762000"/>
            <a:ext cx="9686925" cy="522732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z="2000" dirty="0" smtClean="0"/>
              <a:t>При создании класса, использующего </a:t>
            </a:r>
            <a:r>
              <a:rPr lang="ru-RU" sz="2000" dirty="0"/>
              <a:t>какие-либо </a:t>
            </a:r>
            <a:r>
              <a:rPr lang="ru-RU" sz="2000" dirty="0" smtClean="0"/>
              <a:t>ресурсы следует реализовать </a:t>
            </a:r>
            <a:r>
              <a:rPr lang="ru-RU" sz="2000" dirty="0"/>
              <a:t>этот интерфейс и метод </a:t>
            </a:r>
            <a:r>
              <a:rPr lang="ru-RU" sz="2000" dirty="0" err="1"/>
              <a:t>Dispose</a:t>
            </a:r>
            <a:r>
              <a:rPr lang="ru-RU" sz="2000" dirty="0"/>
              <a:t> в соответствии со следующими </a:t>
            </a:r>
            <a:r>
              <a:rPr lang="ru-RU" sz="2000" dirty="0" smtClean="0"/>
              <a:t>требованиями: </a:t>
            </a:r>
            <a:r>
              <a:rPr lang="ru-RU" sz="2000" b="1" dirty="0"/>
              <a:t>Метод </a:t>
            </a:r>
            <a:r>
              <a:rPr lang="ru-RU" sz="2000" b="1" dirty="0" err="1"/>
              <a:t>Dispose</a:t>
            </a:r>
            <a:r>
              <a:rPr lang="ru-RU" sz="2000" b="1" dirty="0"/>
              <a:t> должен </a:t>
            </a:r>
          </a:p>
          <a:p>
            <a:pPr marL="316953" indent="-316953" algn="just">
              <a:spcAft>
                <a:spcPts val="1109"/>
              </a:spcAft>
              <a:buFont typeface="Arial" pitchFamily="34" charset="0"/>
              <a:buChar char="•"/>
            </a:pPr>
            <a:r>
              <a:rPr lang="ru-RU" sz="2000" dirty="0" smtClean="0"/>
              <a:t>иметь </a:t>
            </a:r>
            <a:r>
              <a:rPr lang="ru-RU" sz="2000" dirty="0"/>
              <a:t>возможность быть безопасно вызванным несколько </a:t>
            </a:r>
            <a:r>
              <a:rPr lang="ru-RU" sz="2000" dirty="0" smtClean="0"/>
              <a:t>раз</a:t>
            </a:r>
            <a:endParaRPr lang="ru-RU" sz="2000" dirty="0"/>
          </a:p>
          <a:p>
            <a:pPr marL="316953" indent="-316953" algn="just">
              <a:spcAft>
                <a:spcPts val="1109"/>
              </a:spcAft>
              <a:buFont typeface="Arial" pitchFamily="34" charset="0"/>
              <a:buChar char="•"/>
            </a:pPr>
            <a:r>
              <a:rPr lang="ru-RU" sz="2000" dirty="0"/>
              <a:t>о</a:t>
            </a:r>
            <a:r>
              <a:rPr lang="ru-RU" sz="2000" dirty="0" smtClean="0"/>
              <a:t>свобождать </a:t>
            </a:r>
            <a:r>
              <a:rPr lang="ru-RU" sz="2000" dirty="0"/>
              <a:t>любые ресурсы, ассоциированные с экземпляром </a:t>
            </a:r>
            <a:r>
              <a:rPr lang="ru-RU" sz="2000" dirty="0" smtClean="0"/>
              <a:t>объекта</a:t>
            </a:r>
            <a:endParaRPr lang="ru-RU" sz="2000" dirty="0"/>
          </a:p>
          <a:p>
            <a:pPr marL="316953" indent="-316953" algn="just">
              <a:spcAft>
                <a:spcPts val="1109"/>
              </a:spcAft>
              <a:buFont typeface="Arial" pitchFamily="34" charset="0"/>
              <a:buChar char="•"/>
            </a:pPr>
            <a:r>
              <a:rPr lang="ru-RU" sz="2000" dirty="0"/>
              <a:t>в</a:t>
            </a:r>
            <a:r>
              <a:rPr lang="ru-RU" sz="2000" dirty="0" smtClean="0"/>
              <a:t>ызывать </a:t>
            </a:r>
            <a:r>
              <a:rPr lang="ru-RU" sz="2000" dirty="0"/>
              <a:t>метод </a:t>
            </a:r>
            <a:r>
              <a:rPr lang="ru-RU" sz="2000" dirty="0" err="1"/>
              <a:t>Dispose</a:t>
            </a:r>
            <a:r>
              <a:rPr lang="ru-RU" sz="2000" dirty="0"/>
              <a:t> базового класса при </a:t>
            </a:r>
            <a:r>
              <a:rPr lang="ru-RU" sz="2000" dirty="0" smtClean="0"/>
              <a:t>необходимости</a:t>
            </a:r>
            <a:endParaRPr lang="ru-RU" sz="2000" dirty="0"/>
          </a:p>
          <a:p>
            <a:pPr marL="316953" indent="-316953" algn="just">
              <a:spcAft>
                <a:spcPts val="1109"/>
              </a:spcAft>
              <a:buFont typeface="Arial" pitchFamily="34" charset="0"/>
              <a:buChar char="•"/>
            </a:pPr>
            <a:r>
              <a:rPr lang="ru-RU" sz="2000" dirty="0" smtClean="0"/>
              <a:t>подавлять </a:t>
            </a:r>
            <a:r>
              <a:rPr lang="ru-RU" sz="2000" dirty="0"/>
              <a:t>вызов метода </a:t>
            </a:r>
            <a:r>
              <a:rPr lang="ru-RU" sz="2000" dirty="0" err="1"/>
              <a:t>Finalize</a:t>
            </a:r>
            <a:r>
              <a:rPr lang="ru-RU" sz="2000" dirty="0"/>
              <a:t> </a:t>
            </a:r>
            <a:r>
              <a:rPr lang="ru-RU" sz="2000" dirty="0" smtClean="0"/>
              <a:t>путем </a:t>
            </a:r>
            <a:r>
              <a:rPr lang="ru-RU" sz="2000" dirty="0"/>
              <a:t>удаления ссылки на объект из </a:t>
            </a:r>
            <a:r>
              <a:rPr lang="ru-RU" sz="2000" dirty="0" err="1"/>
              <a:t>Finalization</a:t>
            </a:r>
            <a:r>
              <a:rPr lang="ru-RU" sz="2000" dirty="0"/>
              <a:t> </a:t>
            </a:r>
            <a:r>
              <a:rPr lang="ru-RU" sz="2000" dirty="0" err="1" smtClean="0"/>
              <a:t>Queue</a:t>
            </a:r>
            <a:endParaRPr lang="ru-RU" sz="2000" dirty="0" smtClean="0"/>
          </a:p>
          <a:p>
            <a:pPr algn="just">
              <a:spcAft>
                <a:spcPts val="1109"/>
              </a:spcAft>
            </a:pPr>
            <a:r>
              <a:rPr lang="ru-RU" sz="2000" b="1" dirty="0"/>
              <a:t>Метод </a:t>
            </a:r>
            <a:r>
              <a:rPr lang="ru-RU" sz="2000" b="1" dirty="0" err="1"/>
              <a:t>Dispose</a:t>
            </a:r>
            <a:r>
              <a:rPr lang="ru-RU" sz="2000" b="1" dirty="0"/>
              <a:t> </a:t>
            </a:r>
            <a:r>
              <a:rPr lang="ru-RU" sz="2000" b="1" dirty="0" smtClean="0"/>
              <a:t>не должен </a:t>
            </a:r>
            <a:endParaRPr lang="ru-RU" sz="2000" b="1" dirty="0"/>
          </a:p>
          <a:p>
            <a:pPr marL="316953" indent="-316953" algn="just">
              <a:spcAft>
                <a:spcPts val="1109"/>
              </a:spcAft>
              <a:buFont typeface="Arial" pitchFamily="34" charset="0"/>
              <a:buChar char="•"/>
            </a:pPr>
            <a:r>
              <a:rPr lang="ru-RU" sz="2000" dirty="0" smtClean="0"/>
              <a:t>генерировать </a:t>
            </a:r>
            <a:r>
              <a:rPr lang="ru-RU" sz="2000" dirty="0"/>
              <a:t>исключения, кроме очень </a:t>
            </a:r>
            <a:r>
              <a:rPr lang="ru-RU" sz="2000" dirty="0" smtClean="0"/>
              <a:t>серьезных </a:t>
            </a:r>
            <a:r>
              <a:rPr lang="ru-RU" sz="2000" dirty="0"/>
              <a:t>случаев наподобие </a:t>
            </a:r>
            <a:r>
              <a:rPr lang="ru-RU" sz="2000" dirty="0" err="1" smtClean="0"/>
              <a:t>OutOfMemoryException</a:t>
            </a:r>
            <a:r>
              <a:rPr lang="ru-RU" sz="2000" dirty="0" smtClean="0"/>
              <a:t> (в </a:t>
            </a:r>
            <a:r>
              <a:rPr lang="ru-RU" sz="2000" dirty="0"/>
              <a:t>идеале с </a:t>
            </a:r>
            <a:r>
              <a:rPr lang="ru-RU" sz="2000" dirty="0" smtClean="0"/>
              <a:t>объектом </a:t>
            </a:r>
            <a:r>
              <a:rPr lang="ru-RU" sz="2000" dirty="0"/>
              <a:t>не должно происходить ничего особенного в процессе вызова </a:t>
            </a:r>
            <a:r>
              <a:rPr lang="ru-RU" sz="2000" dirty="0" err="1" smtClean="0"/>
              <a:t>Dispose</a:t>
            </a:r>
            <a:r>
              <a:rPr lang="ru-RU" sz="2000" dirty="0" smtClean="0"/>
              <a:t>)</a:t>
            </a:r>
            <a:endParaRPr lang="ru-RU" sz="2000" dirty="0"/>
          </a:p>
        </p:txBody>
      </p:sp>
    </p:spTree>
    <p:extLst>
      <p:ext uri="{BB962C8B-B14F-4D97-AF65-F5344CB8AC3E}">
        <p14:creationId xmlns:p14="http://schemas.microsoft.com/office/powerpoint/2010/main" val="3805865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Шаблон </a:t>
            </a:r>
            <a:r>
              <a:rPr lang="en-US" dirty="0" smtClean="0"/>
              <a:t>D</a:t>
            </a:r>
            <a:r>
              <a:rPr lang="ru-RU" dirty="0" err="1" smtClean="0"/>
              <a:t>ispose</a:t>
            </a:r>
            <a:endParaRPr lang="ru-RU" dirty="0"/>
          </a:p>
        </p:txBody>
      </p:sp>
      <p:sp>
        <p:nvSpPr>
          <p:cNvPr id="4" name="Flowchart: Document 3"/>
          <p:cNvSpPr/>
          <p:nvPr/>
        </p:nvSpPr>
        <p:spPr bwMode="auto">
          <a:xfrm>
            <a:off x="342900" y="762000"/>
            <a:ext cx="5915025" cy="5943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500" b="1" dirty="0">
              <a:latin typeface="Consolas" pitchFamily="49" charset="0"/>
              <a:cs typeface="Consolas" pitchFamily="49" charset="0"/>
            </a:endParaRPr>
          </a:p>
          <a:p>
            <a:endParaRPr lang="ru-RU" sz="1500" b="1" dirty="0">
              <a:latin typeface="Consolas" pitchFamily="49" charset="0"/>
              <a:cs typeface="Consolas" pitchFamily="49" charset="0"/>
            </a:endParaRPr>
          </a:p>
          <a:p>
            <a:endParaRPr lang="ru-RU" sz="1500" b="1" dirty="0">
              <a:latin typeface="Consolas" pitchFamily="49" charset="0"/>
              <a:cs typeface="Consolas" pitchFamily="49" charset="0"/>
            </a:endParaRPr>
          </a:p>
          <a:p>
            <a:endParaRPr lang="ru-RU" sz="1500" b="1" dirty="0">
              <a:latin typeface="Consolas" pitchFamily="49" charset="0"/>
              <a:cs typeface="Consolas" pitchFamily="49" charset="0"/>
            </a:endParaRPr>
          </a:p>
          <a:p>
            <a:endParaRPr lang="ru-RU" sz="1500" b="1" dirty="0">
              <a:latin typeface="Consolas" pitchFamily="49" charset="0"/>
              <a:cs typeface="Consolas" pitchFamily="49" charset="0"/>
            </a:endParaRPr>
          </a:p>
          <a:p>
            <a:endParaRPr lang="en-US" sz="1500" b="1" dirty="0">
              <a:latin typeface="Consolas" pitchFamily="49" charset="0"/>
              <a:cs typeface="Consolas" pitchFamily="49" charset="0"/>
            </a:endParaRPr>
          </a:p>
          <a:p>
            <a:r>
              <a:rPr lang="ru-RU" sz="1500" b="1" dirty="0" err="1" smtClean="0">
                <a:latin typeface="Consolas" pitchFamily="49" charset="0"/>
                <a:cs typeface="Consolas" pitchFamily="49" charset="0"/>
              </a:rPr>
              <a:t>class</a:t>
            </a:r>
            <a:r>
              <a:rPr lang="ru-RU" sz="1500" b="1" dirty="0" smtClean="0">
                <a:latin typeface="Consolas" pitchFamily="49" charset="0"/>
                <a:cs typeface="Consolas" pitchFamily="49" charset="0"/>
              </a:rPr>
              <a:t> </a:t>
            </a:r>
            <a:r>
              <a:rPr lang="ru-RU" sz="1500" b="1" dirty="0">
                <a:latin typeface="Consolas" pitchFamily="49" charset="0"/>
                <a:cs typeface="Consolas" pitchFamily="49" charset="0"/>
              </a:rPr>
              <a:t>LogFileWriter : </a:t>
            </a:r>
            <a:r>
              <a:rPr lang="ru-RU" sz="1500" b="1" dirty="0" err="1">
                <a:latin typeface="Consolas" pitchFamily="49" charset="0"/>
                <a:cs typeface="Consolas" pitchFamily="49" charset="0"/>
              </a:rPr>
              <a:t>IDisposable</a:t>
            </a:r>
            <a:endParaRPr lang="ru-RU" sz="1500" b="1" dirty="0">
              <a:latin typeface="Consolas" pitchFamily="49" charset="0"/>
              <a:cs typeface="Consolas" pitchFamily="49" charset="0"/>
            </a:endParaRPr>
          </a:p>
          <a:p>
            <a:r>
              <a:rPr lang="ru-RU" sz="1500" b="1" dirty="0">
                <a:latin typeface="Consolas" pitchFamily="49" charset="0"/>
                <a:cs typeface="Consolas" pitchFamily="49" charset="0"/>
              </a:rPr>
              <a:t>{</a:t>
            </a:r>
          </a:p>
          <a:p>
            <a:r>
              <a:rPr lang="ru-RU" sz="1500" b="1" dirty="0">
                <a:latin typeface="Consolas" pitchFamily="49" charset="0"/>
                <a:cs typeface="Consolas" pitchFamily="49" charset="0"/>
              </a:rPr>
              <a:t>    private bool </a:t>
            </a:r>
            <a:r>
              <a:rPr lang="ru-RU" sz="1500" b="1" dirty="0" err="1">
                <a:latin typeface="Consolas" pitchFamily="49" charset="0"/>
                <a:cs typeface="Consolas" pitchFamily="49" charset="0"/>
              </a:rPr>
              <a:t>isDisposed</a:t>
            </a:r>
            <a:r>
              <a:rPr lang="ru-RU" sz="1500" b="1" dirty="0">
                <a:latin typeface="Consolas" pitchFamily="49" charset="0"/>
                <a:cs typeface="Consolas" pitchFamily="49" charset="0"/>
              </a:rPr>
              <a:t> = false;</a:t>
            </a:r>
          </a:p>
          <a:p>
            <a:r>
              <a:rPr lang="ru-RU" sz="1500" b="1" dirty="0">
                <a:latin typeface="Consolas" pitchFamily="49" charset="0"/>
                <a:cs typeface="Consolas" pitchFamily="49" charset="0"/>
              </a:rPr>
              <a:t>    private TextWriter </a:t>
            </a:r>
            <a:r>
              <a:rPr lang="ru-RU" sz="1500" b="1" dirty="0" err="1">
                <a:latin typeface="Consolas" pitchFamily="49" charset="0"/>
                <a:cs typeface="Consolas" pitchFamily="49" charset="0"/>
              </a:rPr>
              <a:t>writer</a:t>
            </a:r>
            <a:r>
              <a:rPr lang="ru-RU" sz="1500" b="1" dirty="0">
                <a:latin typeface="Consolas" pitchFamily="49" charset="0"/>
                <a:cs typeface="Consolas" pitchFamily="49" charset="0"/>
              </a:rPr>
              <a:t> = ...;</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public void </a:t>
            </a:r>
            <a:r>
              <a:rPr lang="ru-RU" sz="1500" b="1" dirty="0" err="1">
                <a:latin typeface="Consolas" pitchFamily="49" charset="0"/>
                <a:cs typeface="Consolas" pitchFamily="49" charset="0"/>
              </a:rPr>
              <a:t>WriteDataToFile</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if (</a:t>
            </a:r>
            <a:r>
              <a:rPr lang="ru-RU" sz="1500" b="1" dirty="0" err="1">
                <a:latin typeface="Consolas" pitchFamily="49" charset="0"/>
                <a:cs typeface="Consolas" pitchFamily="49" charset="0"/>
              </a:rPr>
              <a:t>isDisposed</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throw new </a:t>
            </a:r>
            <a:r>
              <a:rPr lang="ru-RU" sz="1500" b="1" dirty="0" err="1">
                <a:latin typeface="Consolas" pitchFamily="49" charset="0"/>
                <a:cs typeface="Consolas" pitchFamily="49" charset="0"/>
              </a:rPr>
              <a:t>ObjectDisposedException</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public void Dispose()</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if (!</a:t>
            </a:r>
            <a:r>
              <a:rPr lang="ru-RU" sz="1500" b="1" dirty="0" err="1">
                <a:latin typeface="Consolas" pitchFamily="49" charset="0"/>
                <a:cs typeface="Consolas" pitchFamily="49" charset="0"/>
              </a:rPr>
              <a:t>isDisposed</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if (</a:t>
            </a:r>
            <a:r>
              <a:rPr lang="ru-RU" sz="1500" b="1" dirty="0" err="1">
                <a:latin typeface="Consolas" pitchFamily="49" charset="0"/>
                <a:cs typeface="Consolas" pitchFamily="49" charset="0"/>
              </a:rPr>
              <a:t>writer</a:t>
            </a:r>
            <a:r>
              <a:rPr lang="ru-RU" sz="1500" b="1" dirty="0">
                <a:latin typeface="Consolas" pitchFamily="49" charset="0"/>
                <a:cs typeface="Consolas" pitchFamily="49" charset="0"/>
              </a:rPr>
              <a:t> != null)</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a:t>
            </a:r>
            <a:r>
              <a:rPr lang="ru-RU" sz="1500" b="1" dirty="0" err="1">
                <a:latin typeface="Consolas" pitchFamily="49" charset="0"/>
                <a:cs typeface="Consolas" pitchFamily="49" charset="0"/>
              </a:rPr>
              <a:t>writer.Flush</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r>
              <a:rPr lang="ru-RU" sz="1500" b="1" dirty="0" err="1">
                <a:latin typeface="Consolas" pitchFamily="49" charset="0"/>
                <a:cs typeface="Consolas" pitchFamily="49" charset="0"/>
              </a:rPr>
              <a:t>writer.Close</a:t>
            </a:r>
            <a:r>
              <a:rPr lang="ru-RU" sz="1500" b="1" dirty="0">
                <a:latin typeface="Consolas" pitchFamily="49" charset="0"/>
                <a:cs typeface="Consolas" pitchFamily="49" charset="0"/>
              </a:rPr>
              <a:t>();</a:t>
            </a:r>
          </a:p>
          <a:p>
            <a:r>
              <a:rPr lang="ru-RU" sz="1500" b="1" dirty="0">
                <a:latin typeface="Consolas" pitchFamily="49" charset="0"/>
                <a:cs typeface="Consolas" pitchFamily="49" charset="0"/>
              </a:rPr>
              <a:t>                </a:t>
            </a:r>
            <a:r>
              <a:rPr lang="ru-RU" sz="1500" b="1" dirty="0" err="1">
                <a:latin typeface="Consolas" pitchFamily="49" charset="0"/>
                <a:cs typeface="Consolas" pitchFamily="49" charset="0"/>
              </a:rPr>
              <a:t>writer</a:t>
            </a:r>
            <a:r>
              <a:rPr lang="ru-RU" sz="1500" b="1" dirty="0">
                <a:latin typeface="Consolas" pitchFamily="49" charset="0"/>
                <a:cs typeface="Consolas" pitchFamily="49" charset="0"/>
              </a:rPr>
              <a:t> = null;</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a:t>
            </a:r>
            <a:r>
              <a:rPr lang="ru-RU" sz="1500" b="1" dirty="0" err="1">
                <a:latin typeface="Consolas" pitchFamily="49" charset="0"/>
                <a:cs typeface="Consolas" pitchFamily="49" charset="0"/>
              </a:rPr>
              <a:t>isDisposed</a:t>
            </a:r>
            <a:r>
              <a:rPr lang="ru-RU" sz="1500" b="1" dirty="0">
                <a:latin typeface="Consolas" pitchFamily="49" charset="0"/>
                <a:cs typeface="Consolas" pitchFamily="49" charset="0"/>
              </a:rPr>
              <a:t> = true;</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    }</a:t>
            </a:r>
          </a:p>
          <a:p>
            <a:r>
              <a:rPr lang="ru-RU" sz="1500" b="1" dirty="0">
                <a:latin typeface="Consolas" pitchFamily="49" charset="0"/>
                <a:cs typeface="Consolas" pitchFamily="49" charset="0"/>
              </a:rPr>
              <a:t>}</a:t>
            </a:r>
          </a:p>
        </p:txBody>
      </p:sp>
      <p:sp>
        <p:nvSpPr>
          <p:cNvPr id="7" name="Rounded Rectangle 6"/>
          <p:cNvSpPr/>
          <p:nvPr/>
        </p:nvSpPr>
        <p:spPr bwMode="auto">
          <a:xfrm>
            <a:off x="4629151" y="1676401"/>
            <a:ext cx="5400675"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Убедиться, что текущий объект не был удален</a:t>
            </a:r>
          </a:p>
        </p:txBody>
      </p:sp>
      <p:pic>
        <p:nvPicPr>
          <p:cNvPr id="8"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906450" flipV="1">
            <a:off x="2664374" y="2043321"/>
            <a:ext cx="2198135" cy="254512"/>
          </a:xfrm>
          <a:prstGeom prst="rect">
            <a:avLst/>
          </a:prstGeom>
          <a:noFill/>
          <a:ln w="9525">
            <a:noFill/>
            <a:miter lim="800000"/>
            <a:headEnd/>
            <a:tailEnd/>
          </a:ln>
        </p:spPr>
      </p:pic>
      <p:sp>
        <p:nvSpPr>
          <p:cNvPr id="9" name="Rounded Rectangle 8"/>
          <p:cNvSpPr/>
          <p:nvPr/>
        </p:nvSpPr>
        <p:spPr bwMode="auto">
          <a:xfrm>
            <a:off x="5486401" y="3048001"/>
            <a:ext cx="4543425"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Закрыть </a:t>
            </a:r>
            <a:r>
              <a:rPr lang="ru-RU" smtClean="0">
                <a:cs typeface="Consolas" pitchFamily="49" charset="0"/>
              </a:rPr>
              <a:t>TextWriter, если он не null</a:t>
            </a:r>
            <a:r>
              <a:rPr lang="ru-RU" smtClean="0"/>
              <a:t> </a:t>
            </a:r>
          </a:p>
        </p:txBody>
      </p:sp>
      <p:pic>
        <p:nvPicPr>
          <p:cNvPr id="10"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8852260" flipV="1">
            <a:off x="3268492" y="3889197"/>
            <a:ext cx="2860199" cy="331168"/>
          </a:xfrm>
          <a:prstGeom prst="rect">
            <a:avLst/>
          </a:prstGeom>
          <a:noFill/>
          <a:ln w="9525">
            <a:noFill/>
            <a:miter lim="800000"/>
            <a:headEnd/>
            <a:tailEnd/>
          </a:ln>
        </p:spPr>
      </p:pic>
      <p:sp>
        <p:nvSpPr>
          <p:cNvPr id="11" name="Rounded Rectangle 10"/>
          <p:cNvSpPr/>
          <p:nvPr/>
        </p:nvSpPr>
        <p:spPr bwMode="auto">
          <a:xfrm>
            <a:off x="4800600" y="4648200"/>
            <a:ext cx="5229225"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Указать, что объект удален, а ресурсы освобождены</a:t>
            </a:r>
          </a:p>
        </p:txBody>
      </p:sp>
      <p:pic>
        <p:nvPicPr>
          <p:cNvPr id="12"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481167" flipV="1">
            <a:off x="3439858" y="4938742"/>
            <a:ext cx="1518959" cy="271057"/>
          </a:xfrm>
          <a:prstGeom prst="rect">
            <a:avLst/>
          </a:prstGeom>
          <a:noFill/>
          <a:ln w="9525">
            <a:noFill/>
            <a:miter lim="800000"/>
            <a:headEnd/>
            <a:tailEnd/>
          </a:ln>
        </p:spPr>
      </p:pic>
      <p:sp>
        <p:nvSpPr>
          <p:cNvPr id="13" name="Rounded Rectangle 12"/>
          <p:cNvSpPr/>
          <p:nvPr/>
        </p:nvSpPr>
        <p:spPr bwMode="auto">
          <a:xfrm>
            <a:off x="4457701" y="838201"/>
            <a:ext cx="4629150" cy="4572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ctr">
              <a:spcAft>
                <a:spcPts val="1109"/>
              </a:spcAft>
            </a:pPr>
            <a:r>
              <a:rPr lang="ru-RU" b="1" smtClean="0"/>
              <a:t>Отслеживание удаления объектов</a:t>
            </a:r>
            <a:endParaRPr lang="ru-RU"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Шаблон </a:t>
            </a:r>
            <a:r>
              <a:rPr lang="en-US" dirty="0" smtClean="0"/>
              <a:t>D</a:t>
            </a:r>
            <a:r>
              <a:rPr lang="ru-RU" dirty="0" err="1" smtClean="0"/>
              <a:t>ispose</a:t>
            </a:r>
            <a:endParaRPr lang="ru-RU" dirty="0"/>
          </a:p>
        </p:txBody>
      </p:sp>
      <p:sp>
        <p:nvSpPr>
          <p:cNvPr id="4" name="Flowchart: Document 3"/>
          <p:cNvSpPr/>
          <p:nvPr/>
        </p:nvSpPr>
        <p:spPr bwMode="auto">
          <a:xfrm>
            <a:off x="342901" y="762000"/>
            <a:ext cx="7800975" cy="58674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500" dirty="0">
              <a:latin typeface="Consolas" pitchFamily="49" charset="0"/>
              <a:cs typeface="Consolas" pitchFamily="49" charset="0"/>
            </a:endParaRPr>
          </a:p>
          <a:p>
            <a:endParaRPr lang="ru-RU" sz="1500" dirty="0">
              <a:latin typeface="Consolas" pitchFamily="49" charset="0"/>
              <a:cs typeface="Consolas" pitchFamily="49" charset="0"/>
            </a:endParaRPr>
          </a:p>
          <a:p>
            <a:endParaRPr lang="ru-RU" sz="1500" dirty="0">
              <a:latin typeface="Consolas" pitchFamily="49" charset="0"/>
              <a:cs typeface="Consolas" pitchFamily="49" charset="0"/>
            </a:endParaRPr>
          </a:p>
          <a:p>
            <a:endParaRPr lang="ru-RU" sz="1500" dirty="0">
              <a:latin typeface="Consolas" pitchFamily="49" charset="0"/>
              <a:cs typeface="Consolas" pitchFamily="49" charset="0"/>
            </a:endParaRPr>
          </a:p>
          <a:p>
            <a:r>
              <a:rPr lang="ru-RU" sz="1500" dirty="0" err="1" smtClean="0">
                <a:latin typeface="Consolas" pitchFamily="49" charset="0"/>
                <a:cs typeface="Consolas" pitchFamily="49" charset="0"/>
              </a:rPr>
              <a:t>class</a:t>
            </a:r>
            <a:r>
              <a:rPr lang="ru-RU" sz="1500" dirty="0" smtClean="0">
                <a:latin typeface="Consolas" pitchFamily="49" charset="0"/>
                <a:cs typeface="Consolas" pitchFamily="49" charset="0"/>
              </a:rPr>
              <a:t> </a:t>
            </a:r>
            <a:r>
              <a:rPr lang="ru-RU" sz="1500" dirty="0">
                <a:latin typeface="Consolas" pitchFamily="49" charset="0"/>
                <a:cs typeface="Consolas" pitchFamily="49" charset="0"/>
              </a:rPr>
              <a:t>LogFileWriter : ..., </a:t>
            </a:r>
            <a:r>
              <a:rPr lang="ru-RU" sz="1700" b="1" dirty="0" err="1">
                <a:latin typeface="Consolas" pitchFamily="49" charset="0"/>
                <a:cs typeface="Consolas" pitchFamily="49" charset="0"/>
              </a:rPr>
              <a:t>IDisposable</a:t>
            </a:r>
            <a:endParaRPr lang="ru-RU" sz="1700" b="1" dirty="0">
              <a:latin typeface="Consolas" pitchFamily="49" charset="0"/>
              <a:cs typeface="Consolas" pitchFamily="49" charset="0"/>
            </a:endParaRPr>
          </a:p>
          <a:p>
            <a:r>
              <a:rPr lang="ru-RU" sz="1500" dirty="0">
                <a:latin typeface="Consolas" pitchFamily="49" charset="0"/>
                <a:cs typeface="Consolas" pitchFamily="49" charset="0"/>
              </a:rPr>
              <a:t>{</a:t>
            </a:r>
          </a:p>
          <a:p>
            <a:r>
              <a:rPr lang="ru-RU" sz="1500" dirty="0">
                <a:latin typeface="Consolas" pitchFamily="49" charset="0"/>
                <a:cs typeface="Consolas" pitchFamily="49" charset="0"/>
              </a:rPr>
              <a:t>    private bool </a:t>
            </a:r>
            <a:r>
              <a:rPr lang="ru-RU" sz="1700" b="1" dirty="0" err="1">
                <a:latin typeface="Consolas" pitchFamily="49" charset="0"/>
                <a:cs typeface="Consolas" pitchFamily="49" charset="0"/>
              </a:rPr>
              <a:t>isDisposed</a:t>
            </a:r>
            <a:r>
              <a:rPr lang="ru-RU" sz="1500" dirty="0">
                <a:latin typeface="Consolas" pitchFamily="49" charset="0"/>
                <a:cs typeface="Consolas" pitchFamily="49" charset="0"/>
              </a:rPr>
              <a:t> = false;</a:t>
            </a:r>
          </a:p>
          <a:p>
            <a:r>
              <a:rPr lang="ru-RU" sz="1500" dirty="0">
                <a:latin typeface="Consolas" pitchFamily="49" charset="0"/>
                <a:cs typeface="Consolas" pitchFamily="49" charset="0"/>
              </a:rPr>
              <a:t>    private TextWriter </a:t>
            </a:r>
            <a:r>
              <a:rPr lang="ru-RU" sz="1500" dirty="0" err="1">
                <a:latin typeface="Consolas" pitchFamily="49" charset="0"/>
                <a:cs typeface="Consolas" pitchFamily="49" charset="0"/>
              </a:rPr>
              <a:t>writer</a:t>
            </a:r>
            <a:r>
              <a:rPr lang="ru-RU" sz="1500" dirty="0">
                <a:latin typeface="Consolas" pitchFamily="49" charset="0"/>
                <a:cs typeface="Consolas" pitchFamily="49" charset="0"/>
              </a:rPr>
              <a:t> = ...;</a:t>
            </a:r>
          </a:p>
          <a:p>
            <a:r>
              <a:rPr lang="ru-RU" sz="1500" dirty="0">
                <a:latin typeface="Consolas" pitchFamily="49" charset="0"/>
                <a:cs typeface="Consolas" pitchFamily="49" charset="0"/>
              </a:rPr>
              <a:t>    private int </a:t>
            </a:r>
            <a:r>
              <a:rPr lang="ru-RU" sz="1500" dirty="0" err="1">
                <a:latin typeface="Consolas" pitchFamily="49" charset="0"/>
                <a:cs typeface="Consolas" pitchFamily="49" charset="0"/>
              </a:rPr>
              <a:t>largeArray</a:t>
            </a:r>
            <a:r>
              <a:rPr lang="ru-RU" sz="1500" dirty="0">
                <a:latin typeface="Consolas" pitchFamily="49" charset="0"/>
                <a:cs typeface="Consolas" pitchFamily="49" charset="0"/>
              </a:rPr>
              <a:t>[] = ...;</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public void </a:t>
            </a:r>
            <a:r>
              <a:rPr lang="ru-RU" sz="1500" dirty="0" err="1">
                <a:latin typeface="Consolas" pitchFamily="49" charset="0"/>
                <a:cs typeface="Consolas" pitchFamily="49" charset="0"/>
              </a:rPr>
              <a:t>WriteDataToFile</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if (</a:t>
            </a:r>
            <a:r>
              <a:rPr lang="ru-RU" sz="1700" b="1" dirty="0" err="1">
                <a:latin typeface="Consolas" pitchFamily="49" charset="0"/>
                <a:cs typeface="Consolas" pitchFamily="49" charset="0"/>
              </a:rPr>
              <a:t>isDisposed</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throw new </a:t>
            </a:r>
            <a:r>
              <a:rPr lang="ru-RU" sz="1500" dirty="0" err="1">
                <a:latin typeface="Consolas" pitchFamily="49" charset="0"/>
                <a:cs typeface="Consolas" pitchFamily="49" charset="0"/>
              </a:rPr>
              <a:t>ObjectDisposedException</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public void </a:t>
            </a:r>
            <a:r>
              <a:rPr lang="ru-RU" sz="1700" b="1" dirty="0">
                <a:latin typeface="Consolas" pitchFamily="49" charset="0"/>
                <a:cs typeface="Consolas" pitchFamily="49" charset="0"/>
              </a:rPr>
              <a:t>Dispose</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700" b="1" dirty="0">
                <a:latin typeface="Consolas" pitchFamily="49" charset="0"/>
                <a:cs typeface="Consolas" pitchFamily="49" charset="0"/>
              </a:rPr>
              <a:t>Dispose(true);</a:t>
            </a:r>
          </a:p>
          <a:p>
            <a:r>
              <a:rPr lang="ru-RU" sz="1700" b="1" dirty="0"/>
              <a:t>                 </a:t>
            </a:r>
            <a:r>
              <a:rPr lang="ru-RU" sz="1700" b="1" dirty="0" err="1">
                <a:latin typeface="Consolas" pitchFamily="49" charset="0"/>
                <a:cs typeface="Consolas" pitchFamily="49" charset="0"/>
              </a:rPr>
              <a:t>GC.SuppressFinalize</a:t>
            </a:r>
            <a:r>
              <a:rPr lang="ru-RU" sz="1700" b="1" dirty="0">
                <a:latin typeface="Consolas" pitchFamily="49" charset="0"/>
                <a:cs typeface="Consolas" pitchFamily="49" charset="0"/>
              </a:rPr>
              <a:t>(this);</a:t>
            </a:r>
          </a:p>
          <a:p>
            <a:r>
              <a:rPr lang="ru-RU" sz="1500" dirty="0">
                <a:latin typeface="Consolas" pitchFamily="49" charset="0"/>
                <a:cs typeface="Consolas" pitchFamily="49" charset="0"/>
              </a:rPr>
              <a:t>    }</a:t>
            </a:r>
          </a:p>
          <a:p>
            <a:r>
              <a:rPr lang="ru-RU" sz="1700" b="1" dirty="0">
                <a:latin typeface="Consolas" pitchFamily="49" charset="0"/>
                <a:cs typeface="Consolas" pitchFamily="49" charset="0"/>
              </a:rPr>
              <a:t>    ~LogFileWriter</a:t>
            </a:r>
            <a:r>
              <a:rPr lang="ru-RU" sz="1500" dirty="0">
                <a:latin typeface="Consolas" pitchFamily="49" charset="0"/>
                <a:cs typeface="Consolas" pitchFamily="49" charset="0"/>
              </a:rPr>
              <a:t>()</a:t>
            </a:r>
          </a:p>
          <a:p>
            <a:r>
              <a:rPr lang="ru-RU" sz="1500" dirty="0">
                <a:latin typeface="Consolas" pitchFamily="49" charset="0"/>
                <a:cs typeface="Consolas" pitchFamily="49" charset="0"/>
              </a:rPr>
              <a:t>    {   </a:t>
            </a:r>
          </a:p>
          <a:p>
            <a:r>
              <a:rPr lang="ru-RU" sz="1500" dirty="0">
                <a:latin typeface="Consolas" pitchFamily="49" charset="0"/>
                <a:cs typeface="Consolas" pitchFamily="49" charset="0"/>
              </a:rPr>
              <a:t>        </a:t>
            </a:r>
            <a:r>
              <a:rPr lang="ru-RU" sz="1700" b="1" dirty="0">
                <a:latin typeface="Consolas" pitchFamily="49" charset="0"/>
                <a:cs typeface="Consolas" pitchFamily="49" charset="0"/>
              </a:rPr>
              <a:t>Dispose(false);</a:t>
            </a:r>
          </a:p>
          <a:p>
            <a:r>
              <a:rPr lang="ru-RU" sz="1500" dirty="0">
                <a:latin typeface="Consolas" pitchFamily="49" charset="0"/>
                <a:cs typeface="Consolas" pitchFamily="49" charset="0"/>
              </a:rPr>
              <a:t>    }</a:t>
            </a:r>
          </a:p>
        </p:txBody>
      </p:sp>
      <p:sp>
        <p:nvSpPr>
          <p:cNvPr id="14" name="Rounded Rectangle 13"/>
          <p:cNvSpPr/>
          <p:nvPr/>
        </p:nvSpPr>
        <p:spPr bwMode="auto">
          <a:xfrm>
            <a:off x="4543426" y="1828800"/>
            <a:ext cx="5400675"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Убедиться, что текущий объект не был удален</a:t>
            </a:r>
          </a:p>
        </p:txBody>
      </p:sp>
      <p:pic>
        <p:nvPicPr>
          <p:cNvPr id="15"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819566" flipV="1">
            <a:off x="2578649" y="2195720"/>
            <a:ext cx="2198135" cy="254512"/>
          </a:xfrm>
          <a:prstGeom prst="rect">
            <a:avLst/>
          </a:prstGeom>
          <a:noFill/>
          <a:ln w="9525">
            <a:noFill/>
            <a:miter lim="800000"/>
            <a:headEnd/>
            <a:tailEnd/>
          </a:ln>
        </p:spPr>
      </p:pic>
      <p:sp>
        <p:nvSpPr>
          <p:cNvPr id="16" name="Rounded Rectangle 15"/>
          <p:cNvSpPr/>
          <p:nvPr/>
        </p:nvSpPr>
        <p:spPr bwMode="auto">
          <a:xfrm>
            <a:off x="5572126" y="4191000"/>
            <a:ext cx="3429000" cy="533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Подавить финализацию</a:t>
            </a:r>
          </a:p>
        </p:txBody>
      </p:sp>
      <p:pic>
        <p:nvPicPr>
          <p:cNvPr id="17"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447096" flipV="1">
            <a:off x="4379151" y="4462240"/>
            <a:ext cx="1775151" cy="205535"/>
          </a:xfrm>
          <a:prstGeom prst="rect">
            <a:avLst/>
          </a:prstGeom>
          <a:noFill/>
          <a:ln w="9525">
            <a:noFill/>
            <a:miter lim="800000"/>
            <a:headEnd/>
            <a:tailEnd/>
          </a:ln>
        </p:spPr>
      </p:pic>
      <p:sp>
        <p:nvSpPr>
          <p:cNvPr id="18" name="Rounded Rectangle 17"/>
          <p:cNvSpPr/>
          <p:nvPr/>
        </p:nvSpPr>
        <p:spPr bwMode="auto">
          <a:xfrm>
            <a:off x="4886325" y="5105400"/>
            <a:ext cx="4886325" cy="838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Добавить деструктор, если необходимо гарантировать, чтобы метод Dispose вызывался всегда</a:t>
            </a:r>
          </a:p>
        </p:txBody>
      </p:sp>
      <p:pic>
        <p:nvPicPr>
          <p:cNvPr id="19"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1549792" flipV="1">
            <a:off x="2909710" y="5256126"/>
            <a:ext cx="1954288" cy="2332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67" y="179344"/>
            <a:ext cx="9817433" cy="365131"/>
          </a:xfrm>
        </p:spPr>
        <p:txBody>
          <a:bodyPr/>
          <a:lstStyle/>
          <a:p>
            <a:r>
              <a:rPr lang="ru-RU" dirty="0" smtClean="0"/>
              <a:t>Шаблон </a:t>
            </a:r>
            <a:r>
              <a:rPr lang="en-US" dirty="0" smtClean="0"/>
              <a:t>D</a:t>
            </a:r>
            <a:r>
              <a:rPr lang="ru-RU" dirty="0" err="1" smtClean="0"/>
              <a:t>ispose</a:t>
            </a:r>
            <a:endParaRPr lang="ru-RU" dirty="0"/>
          </a:p>
        </p:txBody>
      </p:sp>
      <p:sp>
        <p:nvSpPr>
          <p:cNvPr id="4" name="Flowchart: Document 3"/>
          <p:cNvSpPr/>
          <p:nvPr/>
        </p:nvSpPr>
        <p:spPr bwMode="auto">
          <a:xfrm>
            <a:off x="342901" y="762000"/>
            <a:ext cx="7800975" cy="54102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sz="1500" dirty="0">
                <a:latin typeface="Consolas" pitchFamily="49" charset="0"/>
                <a:cs typeface="Consolas" pitchFamily="49" charset="0"/>
              </a:rPr>
              <a:t>    </a:t>
            </a:r>
          </a:p>
          <a:p>
            <a:endParaRPr lang="ru-RU" sz="1500" dirty="0">
              <a:latin typeface="Consolas" pitchFamily="49" charset="0"/>
              <a:cs typeface="Consolas" pitchFamily="49" charset="0"/>
            </a:endParaRPr>
          </a:p>
          <a:p>
            <a:r>
              <a:rPr lang="ru-RU" sz="1500" dirty="0">
                <a:latin typeface="Consolas" pitchFamily="49" charset="0"/>
                <a:cs typeface="Consolas" pitchFamily="49" charset="0"/>
              </a:rPr>
              <a:t>    </a:t>
            </a:r>
            <a:r>
              <a:rPr lang="ru-RU" sz="1500" dirty="0" err="1">
                <a:latin typeface="Consolas" pitchFamily="49" charset="0"/>
                <a:cs typeface="Consolas" pitchFamily="49" charset="0"/>
              </a:rPr>
              <a:t>protected</a:t>
            </a:r>
            <a:r>
              <a:rPr lang="ru-RU" sz="1500" dirty="0">
                <a:latin typeface="Consolas" pitchFamily="49" charset="0"/>
                <a:cs typeface="Consolas" pitchFamily="49" charset="0"/>
              </a:rPr>
              <a:t> </a:t>
            </a:r>
            <a:r>
              <a:rPr lang="ru-RU" sz="1500" dirty="0" err="1">
                <a:latin typeface="Consolas" pitchFamily="49" charset="0"/>
                <a:cs typeface="Consolas" pitchFamily="49" charset="0"/>
              </a:rPr>
              <a:t>virtual</a:t>
            </a:r>
            <a:r>
              <a:rPr lang="ru-RU" sz="1500" dirty="0">
                <a:latin typeface="Consolas" pitchFamily="49" charset="0"/>
                <a:cs typeface="Consolas" pitchFamily="49" charset="0"/>
              </a:rPr>
              <a:t> </a:t>
            </a:r>
            <a:r>
              <a:rPr lang="ru-RU" sz="1500" dirty="0" err="1">
                <a:latin typeface="Consolas" pitchFamily="49" charset="0"/>
                <a:cs typeface="Consolas" pitchFamily="49" charset="0"/>
              </a:rPr>
              <a:t>void</a:t>
            </a:r>
            <a:r>
              <a:rPr lang="ru-RU" sz="1500" dirty="0">
                <a:latin typeface="Consolas" pitchFamily="49" charset="0"/>
                <a:cs typeface="Consolas" pitchFamily="49" charset="0"/>
              </a:rPr>
              <a:t> </a:t>
            </a:r>
            <a:r>
              <a:rPr lang="ru-RU" sz="1700" b="1" dirty="0" err="1">
                <a:latin typeface="Consolas" pitchFamily="49" charset="0"/>
                <a:cs typeface="Consolas" pitchFamily="49" charset="0"/>
              </a:rPr>
              <a:t>Dispose</a:t>
            </a:r>
            <a:r>
              <a:rPr lang="ru-RU" sz="1500" dirty="0">
                <a:latin typeface="Consolas" pitchFamily="49" charset="0"/>
                <a:cs typeface="Consolas" pitchFamily="49" charset="0"/>
              </a:rPr>
              <a:t>(</a:t>
            </a:r>
            <a:r>
              <a:rPr lang="ru-RU" sz="1500" dirty="0" err="1">
                <a:latin typeface="Consolas" pitchFamily="49" charset="0"/>
                <a:cs typeface="Consolas" pitchFamily="49" charset="0"/>
              </a:rPr>
              <a:t>bool</a:t>
            </a:r>
            <a:r>
              <a:rPr lang="ru-RU" sz="1500" dirty="0">
                <a:latin typeface="Consolas" pitchFamily="49" charset="0"/>
                <a:cs typeface="Consolas" pitchFamily="49" charset="0"/>
              </a:rPr>
              <a:t> </a:t>
            </a:r>
            <a:r>
              <a:rPr lang="ru-RU" sz="1500" dirty="0" err="1">
                <a:latin typeface="Consolas" pitchFamily="49" charset="0"/>
                <a:cs typeface="Consolas" pitchFamily="49" charset="0"/>
              </a:rPr>
              <a:t>isDisposing</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if</a:t>
            </a:r>
            <a:r>
              <a:rPr lang="ru-RU" sz="1500" dirty="0">
                <a:latin typeface="Consolas" pitchFamily="49" charset="0"/>
                <a:cs typeface="Consolas" pitchFamily="49" charset="0"/>
              </a:rPr>
              <a:t> (!</a:t>
            </a:r>
            <a:r>
              <a:rPr lang="ru-RU" sz="1500" dirty="0" err="1">
                <a:latin typeface="Consolas" pitchFamily="49" charset="0"/>
                <a:cs typeface="Consolas" pitchFamily="49" charset="0"/>
              </a:rPr>
              <a:t>isDisposed</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if</a:t>
            </a:r>
            <a:r>
              <a:rPr lang="ru-RU" sz="1500" dirty="0">
                <a:latin typeface="Consolas" pitchFamily="49" charset="0"/>
                <a:cs typeface="Consolas" pitchFamily="49" charset="0"/>
              </a:rPr>
              <a:t> (</a:t>
            </a:r>
            <a:r>
              <a:rPr lang="ru-RU" sz="1500" dirty="0" err="1">
                <a:latin typeface="Consolas" pitchFamily="49" charset="0"/>
                <a:cs typeface="Consolas" pitchFamily="49" charset="0"/>
              </a:rPr>
              <a:t>isDisposing</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700" b="1" dirty="0">
                <a:latin typeface="Consolas" pitchFamily="49" charset="0"/>
                <a:cs typeface="Consolas" pitchFamily="49" charset="0"/>
              </a:rPr>
              <a:t>                </a:t>
            </a:r>
            <a:r>
              <a:rPr lang="ru-RU" sz="1700" b="1" dirty="0" err="1">
                <a:latin typeface="Consolas" pitchFamily="49" charset="0"/>
                <a:cs typeface="Consolas" pitchFamily="49" charset="0"/>
              </a:rPr>
              <a:t>largeArray</a:t>
            </a:r>
            <a:r>
              <a:rPr lang="ru-RU" sz="1700" b="1" dirty="0">
                <a:latin typeface="Consolas" pitchFamily="49" charset="0"/>
                <a:cs typeface="Consolas" pitchFamily="49" charset="0"/>
              </a:rPr>
              <a:t> = </a:t>
            </a:r>
            <a:r>
              <a:rPr lang="ru-RU" sz="1700" b="1" dirty="0" err="1">
                <a:latin typeface="Consolas" pitchFamily="49" charset="0"/>
                <a:cs typeface="Consolas" pitchFamily="49" charset="0"/>
              </a:rPr>
              <a:t>null</a:t>
            </a:r>
            <a:r>
              <a:rPr lang="ru-RU" sz="1700" b="1"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if</a:t>
            </a:r>
            <a:r>
              <a:rPr lang="ru-RU" sz="1500" dirty="0">
                <a:latin typeface="Consolas" pitchFamily="49" charset="0"/>
                <a:cs typeface="Consolas" pitchFamily="49" charset="0"/>
              </a:rPr>
              <a:t> (</a:t>
            </a:r>
            <a:r>
              <a:rPr lang="ru-RU" sz="1500" dirty="0" err="1">
                <a:latin typeface="Consolas" pitchFamily="49" charset="0"/>
                <a:cs typeface="Consolas" pitchFamily="49" charset="0"/>
              </a:rPr>
              <a:t>writer</a:t>
            </a:r>
            <a:r>
              <a:rPr lang="ru-RU" sz="1500" dirty="0">
                <a:latin typeface="Consolas" pitchFamily="49" charset="0"/>
                <a:cs typeface="Consolas" pitchFamily="49" charset="0"/>
              </a:rPr>
              <a:t> != </a:t>
            </a:r>
            <a:r>
              <a:rPr lang="ru-RU" sz="1500" dirty="0" err="1">
                <a:latin typeface="Consolas" pitchFamily="49" charset="0"/>
                <a:cs typeface="Consolas" pitchFamily="49" charset="0"/>
              </a:rPr>
              <a:t>null</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writer.Flush</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r>
              <a:rPr lang="ru-RU" sz="1700" b="1" dirty="0" err="1">
                <a:latin typeface="Consolas" pitchFamily="49" charset="0"/>
                <a:cs typeface="Consolas" pitchFamily="49" charset="0"/>
              </a:rPr>
              <a:t>writer.Close</a:t>
            </a:r>
            <a:r>
              <a:rPr lang="ru-RU" sz="1700" b="1" dirty="0">
                <a:latin typeface="Consolas" pitchFamily="49" charset="0"/>
                <a:cs typeface="Consolas" pitchFamily="49" charset="0"/>
              </a:rPr>
              <a:t>();</a:t>
            </a:r>
          </a:p>
          <a:p>
            <a:r>
              <a:rPr lang="ru-RU" sz="1700" b="1" dirty="0">
                <a:latin typeface="Consolas" pitchFamily="49" charset="0"/>
                <a:cs typeface="Consolas" pitchFamily="49" charset="0"/>
              </a:rPr>
              <a:t>              </a:t>
            </a:r>
            <a:r>
              <a:rPr lang="ru-RU" sz="1500" dirty="0" err="1">
                <a:latin typeface="Consolas" pitchFamily="49" charset="0"/>
                <a:cs typeface="Consolas" pitchFamily="49" charset="0"/>
              </a:rPr>
              <a:t>writer</a:t>
            </a:r>
            <a:r>
              <a:rPr lang="ru-RU" sz="1500" dirty="0">
                <a:latin typeface="Consolas" pitchFamily="49" charset="0"/>
                <a:cs typeface="Consolas" pitchFamily="49" charset="0"/>
              </a:rPr>
              <a:t> = </a:t>
            </a:r>
            <a:r>
              <a:rPr lang="ru-RU" sz="1500" dirty="0" err="1">
                <a:latin typeface="Consolas" pitchFamily="49" charset="0"/>
                <a:cs typeface="Consolas" pitchFamily="49" charset="0"/>
              </a:rPr>
              <a:t>null</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isDisposed</a:t>
            </a:r>
            <a:r>
              <a:rPr lang="ru-RU" sz="1500" dirty="0">
                <a:latin typeface="Consolas" pitchFamily="49" charset="0"/>
                <a:cs typeface="Consolas" pitchFamily="49" charset="0"/>
              </a:rPr>
              <a:t> = </a:t>
            </a:r>
            <a:r>
              <a:rPr lang="ru-RU" sz="1500" dirty="0" err="1">
                <a:latin typeface="Consolas" pitchFamily="49" charset="0"/>
                <a:cs typeface="Consolas" pitchFamily="49" charset="0"/>
              </a:rPr>
              <a:t>true</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r>
              <a:rPr lang="ru-RU" sz="1500" dirty="0" err="1">
                <a:latin typeface="Consolas" pitchFamily="49" charset="0"/>
                <a:cs typeface="Consolas" pitchFamily="49" charset="0"/>
              </a:rPr>
              <a:t>base.Dispose</a:t>
            </a:r>
            <a:r>
              <a:rPr lang="ru-RU" sz="1500" dirty="0">
                <a:latin typeface="Consolas" pitchFamily="49" charset="0"/>
                <a:cs typeface="Consolas" pitchFamily="49" charset="0"/>
              </a:rPr>
              <a:t>(</a:t>
            </a:r>
            <a:r>
              <a:rPr lang="ru-RU" sz="1500" dirty="0" err="1">
                <a:latin typeface="Consolas" pitchFamily="49" charset="0"/>
                <a:cs typeface="Consolas" pitchFamily="49" charset="0"/>
              </a:rPr>
              <a:t>isDisposing</a:t>
            </a:r>
            <a:r>
              <a:rPr lang="ru-RU" sz="1500" dirty="0">
                <a:latin typeface="Consolas" pitchFamily="49" charset="0"/>
                <a:cs typeface="Consolas" pitchFamily="49" charset="0"/>
              </a:rPr>
              <a:t>);</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    }</a:t>
            </a:r>
          </a:p>
          <a:p>
            <a:r>
              <a:rPr lang="ru-RU" sz="1500" dirty="0">
                <a:latin typeface="Consolas" pitchFamily="49" charset="0"/>
                <a:cs typeface="Consolas" pitchFamily="49" charset="0"/>
              </a:rPr>
              <a:t>}</a:t>
            </a:r>
          </a:p>
        </p:txBody>
      </p:sp>
      <p:sp>
        <p:nvSpPr>
          <p:cNvPr id="5" name="Rounded Rectangle 4"/>
          <p:cNvSpPr/>
          <p:nvPr/>
        </p:nvSpPr>
        <p:spPr bwMode="auto">
          <a:xfrm>
            <a:off x="5486401" y="1524000"/>
            <a:ext cx="4543425"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Освободить управляемые ресурсы, только если метод </a:t>
            </a:r>
            <a:r>
              <a:rPr lang="ru-RU" smtClean="0">
                <a:cs typeface="Consolas" pitchFamily="49" charset="0"/>
              </a:rPr>
              <a:t>Dispose</a:t>
            </a:r>
            <a:r>
              <a:rPr lang="ru-RU" smtClean="0"/>
              <a:t> вызван приложением назвал заявление</a:t>
            </a:r>
          </a:p>
        </p:txBody>
      </p:sp>
      <p:pic>
        <p:nvPicPr>
          <p:cNvPr id="6"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887466" flipV="1">
            <a:off x="4114142" y="2157481"/>
            <a:ext cx="1550330" cy="179504"/>
          </a:xfrm>
          <a:prstGeom prst="rect">
            <a:avLst/>
          </a:prstGeom>
          <a:noFill/>
          <a:ln w="9525">
            <a:noFill/>
            <a:miter lim="800000"/>
            <a:headEnd/>
            <a:tailEnd/>
          </a:ln>
        </p:spPr>
      </p:pic>
      <p:sp>
        <p:nvSpPr>
          <p:cNvPr id="7" name="Rounded Rectangle 6"/>
          <p:cNvSpPr/>
          <p:nvPr/>
        </p:nvSpPr>
        <p:spPr bwMode="auto">
          <a:xfrm>
            <a:off x="5486401" y="2971800"/>
            <a:ext cx="4543425" cy="914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Всегда освобождать неуправляемые ресурсы</a:t>
            </a:r>
          </a:p>
        </p:txBody>
      </p:sp>
      <p:pic>
        <p:nvPicPr>
          <p:cNvPr id="8"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10192461" flipV="1">
            <a:off x="3924266" y="3545372"/>
            <a:ext cx="1743931" cy="201922"/>
          </a:xfrm>
          <a:prstGeom prst="rect">
            <a:avLst/>
          </a:prstGeom>
          <a:noFill/>
          <a:ln w="9525">
            <a:noFill/>
            <a:miter lim="800000"/>
            <a:headEnd/>
            <a:tailEnd/>
          </a:ln>
        </p:spPr>
      </p:pic>
      <p:sp>
        <p:nvSpPr>
          <p:cNvPr id="9" name="Rounded Rectangle 8"/>
          <p:cNvSpPr/>
          <p:nvPr/>
        </p:nvSpPr>
        <p:spPr bwMode="auto">
          <a:xfrm>
            <a:off x="4800600" y="3962400"/>
            <a:ext cx="5229225" cy="685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Указать, что объект удален, а ресурсы освобождены</a:t>
            </a:r>
          </a:p>
        </p:txBody>
      </p:sp>
      <p:pic>
        <p:nvPicPr>
          <p:cNvPr id="10" name="Picture 22" descr="arrow03"/>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rot="9826076" flipV="1">
            <a:off x="3597936" y="4368819"/>
            <a:ext cx="1458388" cy="168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0" y="179344"/>
            <a:ext cx="9817433" cy="365131"/>
          </a:xfrm>
        </p:spPr>
        <p:txBody>
          <a:bodyPr/>
          <a:lstStyle/>
          <a:p>
            <a:r>
              <a:rPr lang="ru-RU" dirty="0"/>
              <a:t>Шаблон </a:t>
            </a:r>
            <a:r>
              <a:rPr lang="en-US" dirty="0" err="1"/>
              <a:t>D</a:t>
            </a:r>
            <a:r>
              <a:rPr lang="ru-RU" dirty="0" err="1" smtClean="0"/>
              <a:t>ispose</a:t>
            </a:r>
            <a:endParaRPr lang="ru-RU" dirty="0"/>
          </a:p>
        </p:txBody>
      </p:sp>
      <p:sp>
        <p:nvSpPr>
          <p:cNvPr id="3" name="Объект 2"/>
          <p:cNvSpPr>
            <a:spLocks noGrp="1"/>
          </p:cNvSpPr>
          <p:nvPr>
            <p:ph sz="quarter" idx="10"/>
          </p:nvPr>
        </p:nvSpPr>
        <p:spPr/>
        <p:txBody>
          <a:bodyPr/>
          <a:lstStyle/>
          <a:p>
            <a:endParaRPr lang="ru-RU"/>
          </a:p>
        </p:txBody>
      </p:sp>
      <p:sp>
        <p:nvSpPr>
          <p:cNvPr id="4" name="Блок-схема: документ 3"/>
          <p:cNvSpPr/>
          <p:nvPr/>
        </p:nvSpPr>
        <p:spPr bwMode="auto">
          <a:xfrm>
            <a:off x="342901" y="609601"/>
            <a:ext cx="9686925" cy="6096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200" dirty="0">
              <a:solidFill>
                <a:srgbClr val="0000FF"/>
              </a:solidFill>
              <a:latin typeface="Consolas"/>
            </a:endParaRPr>
          </a:p>
          <a:p>
            <a:endParaRPr lang="ru-RU" sz="1200" dirty="0">
              <a:solidFill>
                <a:srgbClr val="0000FF"/>
              </a:solidFill>
              <a:latin typeface="Consolas"/>
            </a:endParaRPr>
          </a:p>
          <a:p>
            <a:endParaRPr lang="en-US" sz="1200" dirty="0" smtClean="0">
              <a:solidFill>
                <a:srgbClr val="0000FF"/>
              </a:solidFill>
              <a:latin typeface="Consolas"/>
            </a:endParaRPr>
          </a:p>
          <a:p>
            <a:endParaRPr lang="ru-RU" sz="1200" dirty="0">
              <a:solidFill>
                <a:srgbClr val="0000FF"/>
              </a:solidFill>
              <a:latin typeface="Consolas"/>
            </a:endParaRPr>
          </a:p>
          <a:p>
            <a:r>
              <a:rPr lang="en-US" sz="1200" dirty="0" smtClean="0">
                <a:solidFill>
                  <a:srgbClr val="0000FF"/>
                </a:solidFill>
                <a:latin typeface="Consolas"/>
              </a:rPr>
              <a:t>public</a:t>
            </a:r>
            <a:r>
              <a:rPr lang="en-US" sz="1200" dirty="0" smtClean="0">
                <a:solidFill>
                  <a:srgbClr val="000000"/>
                </a:solidFill>
                <a:latin typeface="Consolas"/>
              </a:rPr>
              <a:t> </a:t>
            </a:r>
            <a:r>
              <a:rPr lang="en-US" sz="1200" dirty="0">
                <a:solidFill>
                  <a:srgbClr val="0000FF"/>
                </a:solidFill>
                <a:latin typeface="Consolas"/>
              </a:rPr>
              <a:t>abstract</a:t>
            </a:r>
            <a:r>
              <a:rPr lang="en-US" sz="1200" dirty="0">
                <a:solidFill>
                  <a:srgbClr val="000000"/>
                </a:solidFill>
                <a:latin typeface="Consolas"/>
              </a:rPr>
              <a:t> </a:t>
            </a:r>
            <a:r>
              <a:rPr lang="en-US" sz="1200" dirty="0">
                <a:solidFill>
                  <a:srgbClr val="0000FF"/>
                </a:solidFill>
                <a:latin typeface="Consolas"/>
              </a:rPr>
              <a:t>class</a:t>
            </a:r>
            <a:r>
              <a:rPr lang="en-US" sz="1200" dirty="0">
                <a:solidFill>
                  <a:srgbClr val="000000"/>
                </a:solidFill>
                <a:latin typeface="Consolas"/>
              </a:rPr>
              <a:t> </a:t>
            </a:r>
            <a:r>
              <a:rPr lang="en-US" sz="1200" dirty="0" err="1">
                <a:solidFill>
                  <a:srgbClr val="000000"/>
                </a:solidFill>
                <a:latin typeface="Consolas"/>
              </a:rPr>
              <a:t>DisposableType</a:t>
            </a:r>
            <a:r>
              <a:rPr lang="en-US" sz="1200" dirty="0">
                <a:solidFill>
                  <a:srgbClr val="000000"/>
                </a:solidFill>
                <a:latin typeface="Consolas"/>
              </a:rPr>
              <a:t>: </a:t>
            </a:r>
            <a:r>
              <a:rPr lang="en-US" sz="1200" dirty="0" err="1">
                <a:solidFill>
                  <a:srgbClr val="000000"/>
                </a:solidFill>
                <a:latin typeface="Consolas"/>
              </a:rPr>
              <a:t>IDisposable</a:t>
            </a:r>
            <a:endParaRPr lang="en-US" sz="1200" dirty="0">
              <a:solidFill>
                <a:srgbClr val="000000"/>
              </a:solidFill>
              <a:latin typeface="Consolas"/>
            </a:endParaRPr>
          </a:p>
          <a:p>
            <a:r>
              <a:rPr lang="ru-RU" sz="1200" dirty="0">
                <a:solidFill>
                  <a:srgbClr val="000000"/>
                </a:solidFill>
                <a:latin typeface="Consolas"/>
              </a:rPr>
              <a:t>{</a:t>
            </a:r>
          </a:p>
          <a:p>
            <a:r>
              <a:rPr lang="ru-RU" sz="1200" dirty="0">
                <a:solidFill>
                  <a:srgbClr val="0000FF"/>
                </a:solidFill>
                <a:latin typeface="Consolas"/>
              </a:rPr>
              <a:t>    </a:t>
            </a:r>
            <a:r>
              <a:rPr lang="en-US" sz="1200" dirty="0" err="1">
                <a:solidFill>
                  <a:srgbClr val="0000FF"/>
                </a:solidFill>
                <a:latin typeface="Consolas"/>
              </a:rPr>
              <a:t>bool</a:t>
            </a:r>
            <a:r>
              <a:rPr lang="en-US" sz="1200" dirty="0">
                <a:solidFill>
                  <a:srgbClr val="000000"/>
                </a:solidFill>
                <a:latin typeface="Consolas"/>
              </a:rPr>
              <a:t> disposed = </a:t>
            </a:r>
            <a:r>
              <a:rPr lang="en-US" sz="1200" dirty="0">
                <a:solidFill>
                  <a:srgbClr val="0000FF"/>
                </a:solidFill>
                <a:latin typeface="Consolas"/>
              </a:rPr>
              <a:t>false</a:t>
            </a:r>
            <a:r>
              <a:rPr lang="en-US" sz="1200" dirty="0">
                <a:solidFill>
                  <a:srgbClr val="000000"/>
                </a:solidFill>
                <a:latin typeface="Consolas"/>
              </a:rPr>
              <a:t>;</a:t>
            </a:r>
          </a:p>
          <a:p>
            <a:r>
              <a:rPr lang="ru-RU" sz="1200" dirty="0">
                <a:solidFill>
                  <a:srgbClr val="000000"/>
                </a:solidFill>
                <a:latin typeface="Consolas"/>
              </a:rPr>
              <a:t>    </a:t>
            </a:r>
            <a:r>
              <a:rPr lang="en-US" sz="1200" dirty="0">
                <a:solidFill>
                  <a:srgbClr val="000000"/>
                </a:solidFill>
                <a:latin typeface="Consolas"/>
              </a:rPr>
              <a:t>~</a:t>
            </a:r>
            <a:r>
              <a:rPr lang="en-US" sz="1200" dirty="0" err="1">
                <a:solidFill>
                  <a:srgbClr val="000000"/>
                </a:solidFill>
                <a:latin typeface="Consolas"/>
              </a:rPr>
              <a:t>DisposableType</a:t>
            </a:r>
            <a:r>
              <a:rPr lang="en-US" sz="1200" dirty="0">
                <a:solidFill>
                  <a:srgbClr val="000000"/>
                </a:solidFill>
                <a:latin typeface="Consolas"/>
              </a:rPr>
              <a:t>()</a:t>
            </a:r>
          </a:p>
          <a:p>
            <a:r>
              <a:rPr lang="ru-RU" sz="1200" dirty="0">
                <a:solidFill>
                  <a:srgbClr val="000000"/>
                </a:solidFill>
                <a:latin typeface="Consolas"/>
              </a:rPr>
              <a:t>    {</a:t>
            </a:r>
          </a:p>
          <a:p>
            <a:r>
              <a:rPr lang="en-US" sz="1200" dirty="0">
                <a:solidFill>
                  <a:srgbClr val="000000"/>
                </a:solidFill>
                <a:latin typeface="Consolas"/>
              </a:rPr>
              <a:t>  </a:t>
            </a:r>
            <a:r>
              <a:rPr lang="ru-RU" sz="1200" dirty="0">
                <a:solidFill>
                  <a:srgbClr val="000000"/>
                </a:solidFill>
                <a:latin typeface="Consolas"/>
              </a:rPr>
              <a:t>       </a:t>
            </a:r>
            <a:r>
              <a:rPr lang="en-US" sz="1200" dirty="0">
                <a:solidFill>
                  <a:srgbClr val="0000FF"/>
                </a:solidFill>
                <a:latin typeface="Consolas"/>
              </a:rPr>
              <a:t>if</a:t>
            </a:r>
            <a:r>
              <a:rPr lang="en-US" sz="1200" dirty="0">
                <a:solidFill>
                  <a:srgbClr val="000000"/>
                </a:solidFill>
                <a:latin typeface="Consolas"/>
              </a:rPr>
              <a:t> (!disposed) </a:t>
            </a:r>
          </a:p>
          <a:p>
            <a:r>
              <a:rPr lang="ru-RU" sz="1200" dirty="0">
                <a:solidFill>
                  <a:srgbClr val="000000"/>
                </a:solidFill>
                <a:latin typeface="Consolas"/>
              </a:rPr>
              <a:t>         {</a:t>
            </a:r>
          </a:p>
          <a:p>
            <a:r>
              <a:rPr lang="ru-RU" sz="1200" dirty="0">
                <a:solidFill>
                  <a:srgbClr val="000000"/>
                </a:solidFill>
                <a:latin typeface="Consolas"/>
              </a:rPr>
              <a:t>	  </a:t>
            </a:r>
            <a:r>
              <a:rPr lang="en-US" sz="1200" dirty="0">
                <a:solidFill>
                  <a:srgbClr val="000000"/>
                </a:solidFill>
                <a:latin typeface="Consolas"/>
              </a:rPr>
              <a:t>disposed = </a:t>
            </a:r>
            <a:r>
              <a:rPr lang="en-US" sz="1200" dirty="0">
                <a:solidFill>
                  <a:srgbClr val="0000FF"/>
                </a:solidFill>
                <a:latin typeface="Consolas"/>
              </a:rPr>
              <a:t>true</a:t>
            </a:r>
            <a:r>
              <a:rPr lang="en-US" sz="1200" dirty="0">
                <a:solidFill>
                  <a:srgbClr val="000000"/>
                </a:solidFill>
                <a:latin typeface="Consolas"/>
              </a:rPr>
              <a:t>;</a:t>
            </a:r>
          </a:p>
          <a:p>
            <a:r>
              <a:rPr lang="ru-RU" sz="1200" dirty="0">
                <a:solidFill>
                  <a:srgbClr val="000000"/>
                </a:solidFill>
                <a:latin typeface="Consolas"/>
              </a:rPr>
              <a:t>	  </a:t>
            </a:r>
            <a:r>
              <a:rPr lang="en-US" sz="1200" dirty="0">
                <a:solidFill>
                  <a:srgbClr val="000000"/>
                </a:solidFill>
                <a:latin typeface="Consolas"/>
              </a:rPr>
              <a:t>Dispose(</a:t>
            </a:r>
            <a:r>
              <a:rPr lang="en-US" sz="1200" dirty="0">
                <a:solidFill>
                  <a:srgbClr val="0000FF"/>
                </a:solidFill>
                <a:latin typeface="Consolas"/>
              </a:rPr>
              <a:t>false</a:t>
            </a:r>
            <a:r>
              <a:rPr lang="en-US" sz="1200" dirty="0">
                <a:solidFill>
                  <a:srgbClr val="000000"/>
                </a:solidFill>
                <a:latin typeface="Consolas"/>
              </a:rPr>
              <a:t>);</a:t>
            </a:r>
          </a:p>
          <a:p>
            <a:r>
              <a:rPr lang="ru-RU" sz="1200" dirty="0">
                <a:solidFill>
                  <a:srgbClr val="000000"/>
                </a:solidFill>
                <a:latin typeface="Consolas"/>
              </a:rPr>
              <a:t>         }</a:t>
            </a:r>
          </a:p>
          <a:p>
            <a:r>
              <a:rPr lang="ru-RU" sz="1200" dirty="0">
                <a:solidFill>
                  <a:srgbClr val="000000"/>
                </a:solidFill>
                <a:latin typeface="Consolas"/>
              </a:rPr>
              <a:t>     }</a:t>
            </a:r>
          </a:p>
          <a:p>
            <a:r>
              <a:rPr lang="ru-RU" sz="1200" dirty="0">
                <a:solidFill>
                  <a:srgbClr val="000000"/>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Dispose()</a:t>
            </a:r>
          </a:p>
          <a:p>
            <a:r>
              <a:rPr lang="ru-RU" sz="1200" dirty="0">
                <a:solidFill>
                  <a:srgbClr val="000000"/>
                </a:solidFill>
                <a:latin typeface="Consolas"/>
              </a:rPr>
              <a:t>     {</a:t>
            </a:r>
          </a:p>
          <a:p>
            <a:r>
              <a:rPr lang="en-US" sz="1200" dirty="0">
                <a:solidFill>
                  <a:srgbClr val="000000"/>
                </a:solidFill>
                <a:latin typeface="Consolas"/>
              </a:rPr>
              <a:t>  </a:t>
            </a:r>
            <a:r>
              <a:rPr lang="ru-RU" sz="1200" dirty="0">
                <a:solidFill>
                  <a:srgbClr val="000000"/>
                </a:solidFill>
                <a:latin typeface="Consolas"/>
              </a:rPr>
              <a:t>       </a:t>
            </a:r>
            <a:r>
              <a:rPr lang="en-US" sz="1200" dirty="0">
                <a:solidFill>
                  <a:srgbClr val="0000FF"/>
                </a:solidFill>
                <a:latin typeface="Consolas"/>
              </a:rPr>
              <a:t>if</a:t>
            </a:r>
            <a:r>
              <a:rPr lang="en-US" sz="1200" dirty="0">
                <a:solidFill>
                  <a:srgbClr val="000000"/>
                </a:solidFill>
                <a:latin typeface="Consolas"/>
              </a:rPr>
              <a:t> (!disposed) </a:t>
            </a:r>
          </a:p>
          <a:p>
            <a:r>
              <a:rPr lang="ru-RU" sz="1200" dirty="0">
                <a:solidFill>
                  <a:srgbClr val="000000"/>
                </a:solidFill>
                <a:latin typeface="Consolas"/>
              </a:rPr>
              <a:t>         {</a:t>
            </a:r>
          </a:p>
          <a:p>
            <a:r>
              <a:rPr lang="ru-RU" sz="1200" dirty="0">
                <a:solidFill>
                  <a:srgbClr val="000000"/>
                </a:solidFill>
                <a:latin typeface="Consolas"/>
              </a:rPr>
              <a:t>	  </a:t>
            </a:r>
            <a:r>
              <a:rPr lang="en-US" sz="1200" dirty="0">
                <a:solidFill>
                  <a:srgbClr val="000000"/>
                </a:solidFill>
                <a:latin typeface="Consolas"/>
              </a:rPr>
              <a:t>disposed = </a:t>
            </a:r>
            <a:r>
              <a:rPr lang="en-US" sz="1200" dirty="0">
                <a:solidFill>
                  <a:srgbClr val="0000FF"/>
                </a:solidFill>
                <a:latin typeface="Consolas"/>
              </a:rPr>
              <a:t>true</a:t>
            </a:r>
            <a:r>
              <a:rPr lang="en-US" sz="1200" dirty="0">
                <a:solidFill>
                  <a:srgbClr val="000000"/>
                </a:solidFill>
                <a:latin typeface="Consolas"/>
              </a:rPr>
              <a:t>;</a:t>
            </a:r>
          </a:p>
          <a:p>
            <a:r>
              <a:rPr lang="ru-RU" sz="1200" dirty="0">
                <a:solidFill>
                  <a:srgbClr val="000000"/>
                </a:solidFill>
                <a:latin typeface="Consolas"/>
              </a:rPr>
              <a:t>	  </a:t>
            </a:r>
            <a:r>
              <a:rPr lang="en-US" sz="1200" dirty="0">
                <a:solidFill>
                  <a:srgbClr val="000000"/>
                </a:solidFill>
                <a:latin typeface="Consolas"/>
              </a:rPr>
              <a:t>Dispose(</a:t>
            </a:r>
            <a:r>
              <a:rPr lang="en-US" sz="1200" dirty="0">
                <a:solidFill>
                  <a:srgbClr val="0000FF"/>
                </a:solidFill>
                <a:latin typeface="Consolas"/>
              </a:rPr>
              <a:t>true</a:t>
            </a:r>
            <a:r>
              <a:rPr lang="en-US" sz="1200" dirty="0">
                <a:solidFill>
                  <a:srgbClr val="000000"/>
                </a:solidFill>
                <a:latin typeface="Consolas"/>
              </a:rPr>
              <a:t>);</a:t>
            </a:r>
          </a:p>
          <a:p>
            <a:r>
              <a:rPr lang="ru-RU" sz="1200" dirty="0">
                <a:solidFill>
                  <a:srgbClr val="000000"/>
                </a:solidFill>
                <a:latin typeface="Consolas"/>
              </a:rPr>
              <a:t>	  </a:t>
            </a:r>
            <a:r>
              <a:rPr lang="en-US" sz="1200" dirty="0" err="1">
                <a:solidFill>
                  <a:srgbClr val="000000"/>
                </a:solidFill>
                <a:latin typeface="Consolas"/>
              </a:rPr>
              <a:t>GC.SuppressFinalize</a:t>
            </a:r>
            <a:r>
              <a:rPr lang="en-US" sz="1200" dirty="0">
                <a:solidFill>
                  <a:srgbClr val="000000"/>
                </a:solidFill>
                <a:latin typeface="Consolas"/>
              </a:rPr>
              <a:t>(</a:t>
            </a:r>
            <a:r>
              <a:rPr lang="en-US" sz="1200" dirty="0">
                <a:solidFill>
                  <a:srgbClr val="0000FF"/>
                </a:solidFill>
                <a:latin typeface="Consolas"/>
              </a:rPr>
              <a:t>this</a:t>
            </a:r>
            <a:r>
              <a:rPr lang="en-US" sz="1200" dirty="0">
                <a:solidFill>
                  <a:srgbClr val="000000"/>
                </a:solidFill>
                <a:latin typeface="Consolas"/>
              </a:rPr>
              <a:t>);</a:t>
            </a:r>
          </a:p>
          <a:p>
            <a:r>
              <a:rPr lang="ru-RU" sz="1200" dirty="0">
                <a:solidFill>
                  <a:srgbClr val="000000"/>
                </a:solidFill>
                <a:latin typeface="Consolas"/>
              </a:rPr>
              <a:t>         }</a:t>
            </a:r>
          </a:p>
          <a:p>
            <a:r>
              <a:rPr lang="ru-RU" sz="1200" dirty="0">
                <a:solidFill>
                  <a:srgbClr val="000000"/>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Close()</a:t>
            </a:r>
          </a:p>
          <a:p>
            <a:r>
              <a:rPr lang="ru-RU" sz="1200" dirty="0">
                <a:solidFill>
                  <a:srgbClr val="000000"/>
                </a:solidFill>
                <a:latin typeface="Consolas"/>
              </a:rPr>
              <a:t>     {</a:t>
            </a:r>
          </a:p>
          <a:p>
            <a:r>
              <a:rPr lang="en-US" sz="1200" dirty="0">
                <a:solidFill>
                  <a:srgbClr val="000000"/>
                </a:solidFill>
                <a:latin typeface="Consolas"/>
              </a:rPr>
              <a:t> </a:t>
            </a:r>
            <a:r>
              <a:rPr lang="ru-RU" sz="1200" dirty="0">
                <a:solidFill>
                  <a:srgbClr val="000000"/>
                </a:solidFill>
                <a:latin typeface="Consolas"/>
              </a:rPr>
              <a:t> </a:t>
            </a:r>
            <a:r>
              <a:rPr lang="en-US" sz="1200" dirty="0">
                <a:solidFill>
                  <a:srgbClr val="000000"/>
                </a:solidFill>
                <a:latin typeface="Consolas"/>
              </a:rPr>
              <a:t> </a:t>
            </a:r>
            <a:r>
              <a:rPr lang="ru-RU" sz="1200" dirty="0">
                <a:solidFill>
                  <a:srgbClr val="000000"/>
                </a:solidFill>
                <a:latin typeface="Consolas"/>
              </a:rPr>
              <a:t>      </a:t>
            </a:r>
            <a:r>
              <a:rPr lang="en-US" sz="1200" dirty="0">
                <a:solidFill>
                  <a:srgbClr val="000000"/>
                </a:solidFill>
                <a:latin typeface="Consolas"/>
              </a:rPr>
              <a:t>Dispose();</a:t>
            </a:r>
          </a:p>
          <a:p>
            <a:r>
              <a:rPr lang="ru-RU" sz="1200" dirty="0">
                <a:solidFill>
                  <a:srgbClr val="000000"/>
                </a:solidFill>
                <a:latin typeface="Consolas"/>
              </a:rPr>
              <a:t>     }</a:t>
            </a:r>
          </a:p>
          <a:p>
            <a:r>
              <a:rPr lang="ru-RU" sz="1200" dirty="0">
                <a:solidFill>
                  <a:srgbClr val="0000FF"/>
                </a:solidFill>
                <a:latin typeface="Consolas"/>
              </a:rPr>
              <a:t>     </a:t>
            </a:r>
            <a:r>
              <a:rPr lang="en-US" sz="1200" dirty="0">
                <a:solidFill>
                  <a:srgbClr val="0000FF"/>
                </a:solidFill>
                <a:latin typeface="Consolas"/>
              </a:rPr>
              <a:t>protected</a:t>
            </a:r>
            <a:r>
              <a:rPr lang="en-US" sz="1200" dirty="0">
                <a:solidFill>
                  <a:srgbClr val="000000"/>
                </a:solidFill>
                <a:latin typeface="Consolas"/>
              </a:rPr>
              <a:t> </a:t>
            </a:r>
            <a:r>
              <a:rPr lang="en-US" sz="1200" dirty="0">
                <a:solidFill>
                  <a:srgbClr val="0000FF"/>
                </a:solidFill>
                <a:latin typeface="Consolas"/>
              </a:rPr>
              <a:t>virtual</a:t>
            </a:r>
            <a:r>
              <a:rPr lang="en-US" sz="1200" dirty="0">
                <a:solidFill>
                  <a:srgbClr val="000000"/>
                </a:solidFill>
                <a:latin typeface="Consolas"/>
              </a:rPr>
              <a:t> </a:t>
            </a:r>
            <a:r>
              <a:rPr lang="en-US" sz="1200" dirty="0">
                <a:solidFill>
                  <a:srgbClr val="0000FF"/>
                </a:solidFill>
                <a:latin typeface="Consolas"/>
              </a:rPr>
              <a:t>void</a:t>
            </a:r>
            <a:r>
              <a:rPr lang="en-US" sz="1200" dirty="0">
                <a:solidFill>
                  <a:srgbClr val="000000"/>
                </a:solidFill>
                <a:latin typeface="Consolas"/>
              </a:rPr>
              <a:t> Dispose(</a:t>
            </a:r>
            <a:r>
              <a:rPr lang="en-US" sz="1200" dirty="0" err="1">
                <a:solidFill>
                  <a:srgbClr val="0000FF"/>
                </a:solidFill>
                <a:latin typeface="Consolas"/>
              </a:rPr>
              <a:t>bool</a:t>
            </a:r>
            <a:r>
              <a:rPr lang="en-US" sz="1200" dirty="0">
                <a:solidFill>
                  <a:srgbClr val="000000"/>
                </a:solidFill>
                <a:latin typeface="Consolas"/>
              </a:rPr>
              <a:t> disposing)</a:t>
            </a:r>
          </a:p>
          <a:p>
            <a:r>
              <a:rPr lang="ru-RU" sz="1200" dirty="0">
                <a:solidFill>
                  <a:srgbClr val="000000"/>
                </a:solidFill>
                <a:latin typeface="Consolas"/>
              </a:rPr>
              <a:t>     {</a:t>
            </a:r>
          </a:p>
          <a:p>
            <a:r>
              <a:rPr lang="en-US" sz="1200" dirty="0">
                <a:solidFill>
                  <a:srgbClr val="000000"/>
                </a:solidFill>
                <a:latin typeface="Consolas"/>
              </a:rPr>
              <a:t>  </a:t>
            </a:r>
            <a:r>
              <a:rPr lang="ru-RU" sz="1200" dirty="0">
                <a:solidFill>
                  <a:srgbClr val="000000"/>
                </a:solidFill>
                <a:latin typeface="Consolas"/>
              </a:rPr>
              <a:t>       </a:t>
            </a:r>
            <a:r>
              <a:rPr lang="en-US" sz="1200" dirty="0">
                <a:solidFill>
                  <a:srgbClr val="0000FF"/>
                </a:solidFill>
                <a:latin typeface="Consolas"/>
              </a:rPr>
              <a:t>if</a:t>
            </a:r>
            <a:r>
              <a:rPr lang="en-US" sz="1200" dirty="0">
                <a:solidFill>
                  <a:srgbClr val="000000"/>
                </a:solidFill>
                <a:latin typeface="Consolas"/>
              </a:rPr>
              <a:t> (disposing) </a:t>
            </a:r>
            <a:r>
              <a:rPr lang="ru-RU" sz="1200" dirty="0">
                <a:solidFill>
                  <a:srgbClr val="000000"/>
                </a:solidFill>
                <a:latin typeface="Consolas"/>
              </a:rPr>
              <a:t>{</a:t>
            </a:r>
            <a:r>
              <a:rPr lang="en-US" sz="1200" dirty="0">
                <a:solidFill>
                  <a:srgbClr val="008000"/>
                </a:solidFill>
                <a:latin typeface="Consolas"/>
              </a:rPr>
              <a:t>// managed objects</a:t>
            </a:r>
            <a:r>
              <a:rPr lang="ru-RU" sz="1200" dirty="0">
                <a:solidFill>
                  <a:srgbClr val="000000"/>
                </a:solidFill>
                <a:latin typeface="Consolas"/>
              </a:rPr>
              <a:t>  }</a:t>
            </a:r>
          </a:p>
          <a:p>
            <a:r>
              <a:rPr lang="en-US" sz="1200" dirty="0">
                <a:solidFill>
                  <a:srgbClr val="000000"/>
                </a:solidFill>
                <a:latin typeface="Consolas"/>
              </a:rPr>
              <a:t>  </a:t>
            </a:r>
            <a:r>
              <a:rPr lang="ru-RU" sz="1200" dirty="0">
                <a:solidFill>
                  <a:srgbClr val="000000"/>
                </a:solidFill>
                <a:latin typeface="Consolas"/>
              </a:rPr>
              <a:t>          </a:t>
            </a:r>
            <a:r>
              <a:rPr lang="en-US" sz="1200" dirty="0">
                <a:solidFill>
                  <a:srgbClr val="008000"/>
                </a:solidFill>
                <a:latin typeface="Consolas"/>
              </a:rPr>
              <a:t>// unmanaged objects and resources</a:t>
            </a:r>
            <a:endParaRPr lang="en-US" sz="1200" dirty="0">
              <a:solidFill>
                <a:srgbClr val="000000"/>
              </a:solidFill>
              <a:latin typeface="Consolas"/>
            </a:endParaRPr>
          </a:p>
          <a:p>
            <a:r>
              <a:rPr lang="ru-RU" sz="1200" dirty="0">
                <a:solidFill>
                  <a:srgbClr val="000000"/>
                </a:solidFill>
                <a:latin typeface="Consolas"/>
              </a:rPr>
              <a:t>     }</a:t>
            </a:r>
          </a:p>
          <a:p>
            <a:r>
              <a:rPr lang="ru-RU" sz="1200" dirty="0">
                <a:solidFill>
                  <a:srgbClr val="000000"/>
                </a:solidFill>
                <a:latin typeface="Consolas"/>
              </a:rPr>
              <a:t>}</a:t>
            </a:r>
            <a:endParaRPr lang="ru-RU" sz="1200" dirty="0"/>
          </a:p>
        </p:txBody>
      </p:sp>
      <p:sp>
        <p:nvSpPr>
          <p:cNvPr id="5" name="Блок-схема: документ 4"/>
          <p:cNvSpPr/>
          <p:nvPr/>
        </p:nvSpPr>
        <p:spPr bwMode="auto">
          <a:xfrm>
            <a:off x="3429001" y="1295400"/>
            <a:ext cx="6600825" cy="2590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en-US" sz="1500" dirty="0">
                <a:solidFill>
                  <a:srgbClr val="0000FF"/>
                </a:solidFill>
                <a:latin typeface="Consolas"/>
              </a:rPr>
              <a:t>class</a:t>
            </a:r>
            <a:r>
              <a:rPr lang="en-US" sz="1500" dirty="0">
                <a:solidFill>
                  <a:srgbClr val="000000"/>
                </a:solidFill>
                <a:latin typeface="Consolas"/>
              </a:rPr>
              <a:t> </a:t>
            </a:r>
            <a:r>
              <a:rPr lang="en-US" sz="1500" dirty="0" err="1">
                <a:solidFill>
                  <a:srgbClr val="000000"/>
                </a:solidFill>
                <a:latin typeface="Consolas"/>
              </a:rPr>
              <a:t>MyClass</a:t>
            </a:r>
            <a:r>
              <a:rPr lang="en-US" sz="1500" dirty="0">
                <a:solidFill>
                  <a:srgbClr val="000000"/>
                </a:solidFill>
                <a:latin typeface="Consolas"/>
              </a:rPr>
              <a:t>: </a:t>
            </a:r>
            <a:r>
              <a:rPr lang="en-US" sz="1500" dirty="0" err="1">
                <a:solidFill>
                  <a:srgbClr val="000000"/>
                </a:solidFill>
                <a:latin typeface="Consolas"/>
              </a:rPr>
              <a:t>DisposableType</a:t>
            </a:r>
            <a:endParaRPr lang="en-US" sz="1500" dirty="0">
              <a:solidFill>
                <a:srgbClr val="000000"/>
              </a:solidFill>
              <a:latin typeface="Consolas"/>
            </a:endParaRPr>
          </a:p>
          <a:p>
            <a:r>
              <a:rPr lang="ru-RU" sz="1500" dirty="0">
                <a:solidFill>
                  <a:srgbClr val="000000"/>
                </a:solidFill>
                <a:latin typeface="Consolas"/>
              </a:rPr>
              <a:t>{</a:t>
            </a:r>
          </a:p>
          <a:p>
            <a:r>
              <a:rPr lang="en-US" sz="1500" dirty="0">
                <a:solidFill>
                  <a:srgbClr val="000000"/>
                </a:solidFill>
                <a:latin typeface="Consolas"/>
              </a:rPr>
              <a:t>  </a:t>
            </a:r>
            <a:r>
              <a:rPr lang="ru-RU" sz="1500" dirty="0">
                <a:solidFill>
                  <a:srgbClr val="000000"/>
                </a:solidFill>
                <a:latin typeface="Consolas"/>
              </a:rPr>
              <a:t>  </a:t>
            </a:r>
            <a:r>
              <a:rPr lang="en-US" sz="1500" dirty="0">
                <a:solidFill>
                  <a:srgbClr val="0000FF"/>
                </a:solidFill>
                <a:latin typeface="Consolas"/>
              </a:rPr>
              <a:t>public</a:t>
            </a:r>
            <a:r>
              <a:rPr lang="en-US" sz="1500" dirty="0">
                <a:solidFill>
                  <a:srgbClr val="000000"/>
                </a:solidFill>
                <a:latin typeface="Consolas"/>
              </a:rPr>
              <a:t> </a:t>
            </a:r>
            <a:r>
              <a:rPr lang="en-US" sz="1500" dirty="0" err="1">
                <a:solidFill>
                  <a:srgbClr val="000000"/>
                </a:solidFill>
                <a:latin typeface="Consolas"/>
              </a:rPr>
              <a:t>TextWriter</a:t>
            </a:r>
            <a:r>
              <a:rPr lang="en-US" sz="1500" dirty="0">
                <a:solidFill>
                  <a:srgbClr val="000000"/>
                </a:solidFill>
                <a:latin typeface="Consolas"/>
              </a:rPr>
              <a:t> </a:t>
            </a:r>
            <a:r>
              <a:rPr lang="en-US" sz="1500" dirty="0" err="1">
                <a:solidFill>
                  <a:srgbClr val="000000"/>
                </a:solidFill>
                <a:latin typeface="Consolas"/>
              </a:rPr>
              <a:t>tw</a:t>
            </a:r>
            <a:r>
              <a:rPr lang="en-US" sz="1500" dirty="0">
                <a:solidFill>
                  <a:srgbClr val="000000"/>
                </a:solidFill>
                <a:latin typeface="Consolas"/>
              </a:rPr>
              <a:t> = </a:t>
            </a:r>
            <a:r>
              <a:rPr lang="en-US" sz="1500" dirty="0">
                <a:solidFill>
                  <a:srgbClr val="0000FF"/>
                </a:solidFill>
                <a:latin typeface="Consolas"/>
              </a:rPr>
              <a:t>new</a:t>
            </a:r>
            <a:r>
              <a:rPr lang="en-US" sz="1500" dirty="0">
                <a:solidFill>
                  <a:srgbClr val="000000"/>
                </a:solidFill>
                <a:latin typeface="Consolas"/>
              </a:rPr>
              <a:t> </a:t>
            </a:r>
            <a:r>
              <a:rPr lang="en-US" sz="1500" dirty="0" err="1">
                <a:solidFill>
                  <a:srgbClr val="000000"/>
                </a:solidFill>
                <a:latin typeface="Consolas"/>
              </a:rPr>
              <a:t>StreamWriter</a:t>
            </a:r>
            <a:r>
              <a:rPr lang="en-US" sz="1500" dirty="0">
                <a:solidFill>
                  <a:srgbClr val="000000"/>
                </a:solidFill>
                <a:latin typeface="Consolas"/>
              </a:rPr>
              <a:t>(</a:t>
            </a:r>
            <a:r>
              <a:rPr lang="en-US" sz="1500" dirty="0">
                <a:solidFill>
                  <a:srgbClr val="DC1414"/>
                </a:solidFill>
                <a:latin typeface="Consolas"/>
              </a:rPr>
              <a:t>"test.txt"</a:t>
            </a:r>
            <a:r>
              <a:rPr lang="en-US" sz="1500" dirty="0">
                <a:solidFill>
                  <a:srgbClr val="000000"/>
                </a:solidFill>
                <a:latin typeface="Consolas"/>
              </a:rPr>
              <a:t>);</a:t>
            </a:r>
          </a:p>
          <a:p>
            <a:r>
              <a:rPr lang="en-US" sz="1500" dirty="0">
                <a:solidFill>
                  <a:srgbClr val="000000"/>
                </a:solidFill>
                <a:latin typeface="Consolas"/>
              </a:rPr>
              <a:t>  </a:t>
            </a:r>
            <a:r>
              <a:rPr lang="ru-RU" sz="1500" dirty="0">
                <a:solidFill>
                  <a:srgbClr val="000000"/>
                </a:solidFill>
                <a:latin typeface="Consolas"/>
              </a:rPr>
              <a:t>  </a:t>
            </a:r>
            <a:r>
              <a:rPr lang="en-US" sz="1500" dirty="0">
                <a:solidFill>
                  <a:srgbClr val="0000FF"/>
                </a:solidFill>
                <a:latin typeface="Consolas"/>
              </a:rPr>
              <a:t>protected</a:t>
            </a:r>
            <a:r>
              <a:rPr lang="en-US" sz="1500" dirty="0">
                <a:solidFill>
                  <a:srgbClr val="000000"/>
                </a:solidFill>
                <a:latin typeface="Consolas"/>
              </a:rPr>
              <a:t> </a:t>
            </a:r>
            <a:r>
              <a:rPr lang="en-US" sz="1500" dirty="0">
                <a:solidFill>
                  <a:srgbClr val="0000FF"/>
                </a:solidFill>
                <a:latin typeface="Consolas"/>
              </a:rPr>
              <a:t>override</a:t>
            </a:r>
            <a:r>
              <a:rPr lang="en-US" sz="1500" dirty="0">
                <a:solidFill>
                  <a:srgbClr val="000000"/>
                </a:solidFill>
                <a:latin typeface="Consolas"/>
              </a:rPr>
              <a:t> </a:t>
            </a:r>
            <a:r>
              <a:rPr lang="en-US" sz="1500" dirty="0">
                <a:solidFill>
                  <a:srgbClr val="0000FF"/>
                </a:solidFill>
                <a:latin typeface="Consolas"/>
              </a:rPr>
              <a:t>void</a:t>
            </a:r>
            <a:r>
              <a:rPr lang="en-US" sz="1500" dirty="0">
                <a:solidFill>
                  <a:srgbClr val="000000"/>
                </a:solidFill>
                <a:latin typeface="Consolas"/>
              </a:rPr>
              <a:t> Dispose(</a:t>
            </a:r>
            <a:r>
              <a:rPr lang="en-US" sz="1500" dirty="0" err="1">
                <a:solidFill>
                  <a:srgbClr val="0000FF"/>
                </a:solidFill>
                <a:latin typeface="Consolas"/>
              </a:rPr>
              <a:t>bool</a:t>
            </a:r>
            <a:r>
              <a:rPr lang="en-US" sz="1500" dirty="0">
                <a:solidFill>
                  <a:srgbClr val="000000"/>
                </a:solidFill>
                <a:latin typeface="Consolas"/>
              </a:rPr>
              <a:t> disposing)</a:t>
            </a:r>
          </a:p>
          <a:p>
            <a:r>
              <a:rPr lang="ru-RU" sz="1500" dirty="0">
                <a:solidFill>
                  <a:srgbClr val="000000"/>
                </a:solidFill>
                <a:latin typeface="Consolas"/>
              </a:rPr>
              <a:t>    {</a:t>
            </a:r>
          </a:p>
          <a:p>
            <a:r>
              <a:rPr lang="ru-RU" sz="1500" dirty="0">
                <a:solidFill>
                  <a:srgbClr val="000000"/>
                </a:solidFill>
                <a:latin typeface="Consolas"/>
              </a:rPr>
              <a:t>        </a:t>
            </a:r>
            <a:r>
              <a:rPr lang="en-US" sz="1500" dirty="0" err="1">
                <a:solidFill>
                  <a:srgbClr val="000000"/>
                </a:solidFill>
                <a:latin typeface="Consolas"/>
              </a:rPr>
              <a:t>tw.Dispose</a:t>
            </a:r>
            <a:r>
              <a:rPr lang="en-US" sz="1500" dirty="0">
                <a:solidFill>
                  <a:srgbClr val="000000"/>
                </a:solidFill>
                <a:latin typeface="Consolas"/>
              </a:rPr>
              <a:t>();</a:t>
            </a:r>
          </a:p>
          <a:p>
            <a:r>
              <a:rPr lang="ru-RU" sz="1500" dirty="0">
                <a:solidFill>
                  <a:srgbClr val="0000FF"/>
                </a:solidFill>
                <a:latin typeface="Consolas"/>
              </a:rPr>
              <a:t>        </a:t>
            </a:r>
            <a:r>
              <a:rPr lang="en-US" sz="1500" dirty="0" err="1">
                <a:solidFill>
                  <a:srgbClr val="0000FF"/>
                </a:solidFill>
                <a:latin typeface="Consolas"/>
              </a:rPr>
              <a:t>base</a:t>
            </a:r>
            <a:r>
              <a:rPr lang="en-US" sz="1500" dirty="0" err="1">
                <a:solidFill>
                  <a:srgbClr val="000000"/>
                </a:solidFill>
                <a:latin typeface="Consolas"/>
              </a:rPr>
              <a:t>.Dispose</a:t>
            </a:r>
            <a:r>
              <a:rPr lang="en-US" sz="1500" dirty="0">
                <a:solidFill>
                  <a:srgbClr val="000000"/>
                </a:solidFill>
                <a:latin typeface="Consolas"/>
              </a:rPr>
              <a:t>(disposing);</a:t>
            </a:r>
          </a:p>
          <a:p>
            <a:r>
              <a:rPr lang="ru-RU" sz="1500" dirty="0">
                <a:solidFill>
                  <a:srgbClr val="000000"/>
                </a:solidFill>
                <a:latin typeface="Consolas"/>
              </a:rPr>
              <a:t>    }</a:t>
            </a:r>
          </a:p>
          <a:p>
            <a:r>
              <a:rPr lang="ru-RU" sz="1500" dirty="0">
                <a:solidFill>
                  <a:srgbClr val="000000"/>
                </a:solidFill>
                <a:latin typeface="Consolas"/>
              </a:rPr>
              <a:t>}</a:t>
            </a:r>
            <a:endParaRPr lang="ru-RU" sz="1500" dirty="0"/>
          </a:p>
        </p:txBody>
      </p:sp>
    </p:spTree>
    <p:extLst>
      <p:ext uri="{BB962C8B-B14F-4D97-AF65-F5344CB8AC3E}">
        <p14:creationId xmlns:p14="http://schemas.microsoft.com/office/powerpoint/2010/main" val="2714755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Управление ресурсами в приложениях</a:t>
            </a:r>
            <a:endParaRPr lang="ru-RU"/>
          </a:p>
        </p:txBody>
      </p:sp>
      <p:sp>
        <p:nvSpPr>
          <p:cNvPr id="7" name="Flowchart: Document 6"/>
          <p:cNvSpPr/>
          <p:nvPr/>
        </p:nvSpPr>
        <p:spPr bwMode="auto">
          <a:xfrm>
            <a:off x="342900" y="990600"/>
            <a:ext cx="6257925" cy="4114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a:latin typeface="Consolas" pitchFamily="49" charset="0"/>
              <a:cs typeface="Consolas" pitchFamily="49" charset="0"/>
            </a:endParaRPr>
          </a:p>
          <a:p>
            <a:endParaRPr lang="ru-RU" sz="1700">
              <a:latin typeface="Consolas" pitchFamily="49" charset="0"/>
              <a:cs typeface="Consolas" pitchFamily="49" charset="0"/>
            </a:endParaRPr>
          </a:p>
          <a:p>
            <a:r>
              <a:rPr lang="ru-RU" sz="1700">
                <a:latin typeface="Consolas" pitchFamily="49" charset="0"/>
                <a:cs typeface="Consolas" pitchFamily="49" charset="0"/>
              </a:rPr>
              <a:t>LogFileWriter lfw;</a:t>
            </a:r>
          </a:p>
          <a:p>
            <a:r>
              <a:rPr lang="ru-RU" sz="1700">
                <a:latin typeface="Consolas" pitchFamily="49" charset="0"/>
                <a:cs typeface="Consolas" pitchFamily="49" charset="0"/>
              </a:rPr>
              <a:t>try</a:t>
            </a:r>
          </a:p>
          <a:p>
            <a:r>
              <a:rPr lang="ru-RU" sz="1700">
                <a:latin typeface="Consolas" pitchFamily="49" charset="0"/>
                <a:cs typeface="Consolas" pitchFamily="49" charset="0"/>
              </a:rPr>
              <a:t>{</a:t>
            </a:r>
          </a:p>
          <a:p>
            <a:r>
              <a:rPr lang="ru-RU" sz="1700">
                <a:latin typeface="Consolas" pitchFamily="49" charset="0"/>
                <a:cs typeface="Consolas" pitchFamily="49" charset="0"/>
              </a:rPr>
              <a:t>    lfw = new LogFileWriter (...);</a:t>
            </a:r>
          </a:p>
          <a:p>
            <a:r>
              <a:rPr lang="ru-RU" sz="1700">
                <a:latin typeface="Consolas" pitchFamily="49" charset="0"/>
                <a:cs typeface="Consolas" pitchFamily="49" charset="0"/>
              </a:rPr>
              <a:t>    ...</a:t>
            </a:r>
          </a:p>
          <a:p>
            <a:r>
              <a:rPr lang="ru-RU" sz="1700">
                <a:latin typeface="Consolas" pitchFamily="49" charset="0"/>
                <a:cs typeface="Consolas" pitchFamily="49" charset="0"/>
              </a:rPr>
              <a:t>    // Use the LogFileWriter object.</a:t>
            </a:r>
          </a:p>
          <a:p>
            <a:r>
              <a:rPr lang="ru-RU" sz="1700">
                <a:latin typeface="Consolas" pitchFamily="49" charset="0"/>
                <a:cs typeface="Consolas" pitchFamily="49" charset="0"/>
              </a:rPr>
              <a:t>    ...</a:t>
            </a:r>
          </a:p>
          <a:p>
            <a:r>
              <a:rPr lang="ru-RU" sz="1700">
                <a:latin typeface="Consolas" pitchFamily="49" charset="0"/>
                <a:cs typeface="Consolas" pitchFamily="49" charset="0"/>
              </a:rPr>
              <a:t>}</a:t>
            </a:r>
          </a:p>
          <a:p>
            <a:r>
              <a:rPr lang="ru-RU" sz="1700">
                <a:latin typeface="Consolas" pitchFamily="49" charset="0"/>
                <a:cs typeface="Consolas" pitchFamily="49" charset="0"/>
              </a:rPr>
              <a:t>finally</a:t>
            </a:r>
          </a:p>
          <a:p>
            <a:r>
              <a:rPr lang="ru-RU" sz="1700">
                <a:latin typeface="Consolas" pitchFamily="49" charset="0"/>
                <a:cs typeface="Consolas" pitchFamily="49" charset="0"/>
              </a:rPr>
              <a:t>{</a:t>
            </a:r>
          </a:p>
          <a:p>
            <a:r>
              <a:rPr lang="ru-RU" sz="1700">
                <a:latin typeface="Consolas" pitchFamily="49" charset="0"/>
                <a:cs typeface="Consolas" pitchFamily="49" charset="0"/>
              </a:rPr>
              <a:t>    if (lfw != null)</a:t>
            </a:r>
          </a:p>
          <a:p>
            <a:r>
              <a:rPr lang="ru-RU" sz="1700">
                <a:latin typeface="Consolas" pitchFamily="49" charset="0"/>
                <a:cs typeface="Consolas" pitchFamily="49" charset="0"/>
              </a:rPr>
              <a:t>    {</a:t>
            </a:r>
          </a:p>
          <a:p>
            <a:r>
              <a:rPr lang="ru-RU" sz="1700">
                <a:latin typeface="Consolas" pitchFamily="49" charset="0"/>
                <a:cs typeface="Consolas" pitchFamily="49" charset="0"/>
              </a:rPr>
              <a:t>        Lfw.</a:t>
            </a:r>
            <a:r>
              <a:rPr lang="ru-RU" b="1" smtClean="0">
                <a:latin typeface="Consolas" pitchFamily="49" charset="0"/>
                <a:cs typeface="Consolas" pitchFamily="49" charset="0"/>
              </a:rPr>
              <a:t>Dispose</a:t>
            </a:r>
            <a:r>
              <a:rPr lang="ru-RU" sz="1700">
                <a:latin typeface="Consolas" pitchFamily="49" charset="0"/>
                <a:cs typeface="Consolas" pitchFamily="49" charset="0"/>
              </a:rPr>
              <a:t>();</a:t>
            </a:r>
          </a:p>
          <a:p>
            <a:r>
              <a:rPr lang="ru-RU" sz="1700">
                <a:latin typeface="Consolas" pitchFamily="49" charset="0"/>
                <a:cs typeface="Consolas" pitchFamily="49" charset="0"/>
              </a:rPr>
              <a:t>    }</a:t>
            </a:r>
          </a:p>
          <a:p>
            <a:r>
              <a:rPr lang="ru-RU" sz="1700">
                <a:latin typeface="Consolas" pitchFamily="49" charset="0"/>
                <a:cs typeface="Consolas" pitchFamily="49" charset="0"/>
              </a:rPr>
              <a:t>}</a:t>
            </a:r>
          </a:p>
        </p:txBody>
      </p:sp>
      <p:sp>
        <p:nvSpPr>
          <p:cNvPr id="5" name="Flowchart: Document 4"/>
          <p:cNvSpPr/>
          <p:nvPr/>
        </p:nvSpPr>
        <p:spPr bwMode="auto">
          <a:xfrm>
            <a:off x="4371977" y="2590800"/>
            <a:ext cx="5657850" cy="17526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sz="1700" dirty="0">
                <a:latin typeface="Consolas" pitchFamily="49" charset="0"/>
                <a:cs typeface="Consolas" pitchFamily="49" charset="0"/>
              </a:rPr>
              <a:t>LogFileWriter </a:t>
            </a:r>
            <a:r>
              <a:rPr lang="ru-RU" sz="1700" dirty="0" err="1">
                <a:latin typeface="Consolas" pitchFamily="49" charset="0"/>
                <a:cs typeface="Consolas" pitchFamily="49" charset="0"/>
              </a:rPr>
              <a:t>lfw</a:t>
            </a:r>
            <a:r>
              <a:rPr lang="ru-RU" sz="1700" dirty="0">
                <a:latin typeface="Consolas" pitchFamily="49" charset="0"/>
                <a:cs typeface="Consolas" pitchFamily="49" charset="0"/>
              </a:rPr>
              <a:t> = new LogFileWriter(...);</a:t>
            </a:r>
          </a:p>
          <a:p>
            <a:r>
              <a:rPr lang="ru-RU" sz="1700" dirty="0">
                <a:latin typeface="Consolas" pitchFamily="49" charset="0"/>
                <a:cs typeface="Consolas" pitchFamily="49" charset="0"/>
              </a:rPr>
              <a:t>...</a:t>
            </a:r>
          </a:p>
          <a:p>
            <a:r>
              <a:rPr lang="ru-RU" sz="1700" dirty="0">
                <a:latin typeface="Consolas" pitchFamily="49" charset="0"/>
                <a:cs typeface="Consolas" pitchFamily="49" charset="0"/>
              </a:rPr>
              <a:t>// </a:t>
            </a:r>
            <a:r>
              <a:rPr lang="ru-RU" sz="1700" dirty="0" err="1">
                <a:latin typeface="Consolas" pitchFamily="49" charset="0"/>
                <a:cs typeface="Consolas" pitchFamily="49" charset="0"/>
              </a:rPr>
              <a:t>Use</a:t>
            </a:r>
            <a:r>
              <a:rPr lang="ru-RU" sz="1700" dirty="0">
                <a:latin typeface="Consolas" pitchFamily="49" charset="0"/>
                <a:cs typeface="Consolas" pitchFamily="49" charset="0"/>
              </a:rPr>
              <a:t> </a:t>
            </a:r>
            <a:r>
              <a:rPr lang="ru-RU" sz="1700" dirty="0" err="1">
                <a:latin typeface="Consolas" pitchFamily="49" charset="0"/>
                <a:cs typeface="Consolas" pitchFamily="49" charset="0"/>
              </a:rPr>
              <a:t>the</a:t>
            </a:r>
            <a:r>
              <a:rPr lang="ru-RU" sz="1700" dirty="0">
                <a:latin typeface="Consolas" pitchFamily="49" charset="0"/>
                <a:cs typeface="Consolas" pitchFamily="49" charset="0"/>
              </a:rPr>
              <a:t> LogFileWriter object.</a:t>
            </a:r>
          </a:p>
          <a:p>
            <a:r>
              <a:rPr lang="ru-RU" sz="1700" dirty="0">
                <a:latin typeface="Consolas" pitchFamily="49" charset="0"/>
                <a:cs typeface="Consolas" pitchFamily="49" charset="0"/>
              </a:rPr>
              <a:t>...</a:t>
            </a:r>
          </a:p>
          <a:p>
            <a:r>
              <a:rPr lang="ru-RU" sz="1700" dirty="0" err="1">
                <a:latin typeface="Consolas" pitchFamily="49" charset="0"/>
                <a:cs typeface="Consolas" pitchFamily="49" charset="0"/>
              </a:rPr>
              <a:t>lfw.</a:t>
            </a:r>
            <a:r>
              <a:rPr lang="ru-RU" b="1" dirty="0" err="1" smtClean="0">
                <a:latin typeface="Consolas" pitchFamily="49" charset="0"/>
                <a:cs typeface="Consolas" pitchFamily="49" charset="0"/>
              </a:rPr>
              <a:t>Dispose</a:t>
            </a:r>
            <a:r>
              <a:rPr lang="ru-RU" sz="1700" dirty="0">
                <a:latin typeface="Consolas" pitchFamily="49" charset="0"/>
                <a:cs typeface="Consolas" pitchFamily="49" charset="0"/>
              </a:rPr>
              <a:t>();</a:t>
            </a:r>
          </a:p>
        </p:txBody>
      </p:sp>
      <p:sp>
        <p:nvSpPr>
          <p:cNvPr id="8" name="Flowchart: Document 7"/>
          <p:cNvSpPr/>
          <p:nvPr/>
        </p:nvSpPr>
        <p:spPr bwMode="auto">
          <a:xfrm>
            <a:off x="1714500" y="4648200"/>
            <a:ext cx="8315325" cy="1828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dirty="0">
              <a:latin typeface="Consolas" pitchFamily="49" charset="0"/>
              <a:cs typeface="Consolas" pitchFamily="49" charset="0"/>
            </a:endParaRPr>
          </a:p>
          <a:p>
            <a:r>
              <a:rPr lang="ru-RU" b="1" dirty="0" smtClean="0">
                <a:latin typeface="Consolas" pitchFamily="49" charset="0"/>
                <a:cs typeface="Consolas" pitchFamily="49" charset="0"/>
              </a:rPr>
              <a:t>using</a:t>
            </a:r>
            <a:r>
              <a:rPr lang="ru-RU" sz="1700" dirty="0">
                <a:latin typeface="Consolas" pitchFamily="49" charset="0"/>
                <a:cs typeface="Consolas" pitchFamily="49" charset="0"/>
              </a:rPr>
              <a:t> (LogFileWriter lfw = new LogFileWriter (...))</a:t>
            </a:r>
          </a:p>
          <a:p>
            <a:r>
              <a:rPr lang="ru-RU" sz="1700" dirty="0">
                <a:latin typeface="Consolas" pitchFamily="49" charset="0"/>
                <a:cs typeface="Consolas" pitchFamily="49" charset="0"/>
              </a:rPr>
              <a: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    // Use the LogFileWriter object.</a:t>
            </a:r>
          </a:p>
          <a:p>
            <a:r>
              <a:rPr lang="ru-RU" sz="1700" dirty="0">
                <a:latin typeface="Consolas" pitchFamily="49" charset="0"/>
                <a:cs typeface="Consolas" pitchFamily="49" charset="0"/>
              </a:rPr>
              <a:t>    ...</a:t>
            </a:r>
          </a:p>
          <a:p>
            <a:r>
              <a:rPr lang="ru-RU" sz="1700" dirty="0">
                <a:latin typeface="Consolas" pitchFamily="49" charset="0"/>
                <a:cs typeface="Consolas" pitchFamily="49" charset="0"/>
              </a:rPr>
              <a:t>}</a:t>
            </a:r>
          </a:p>
        </p:txBody>
      </p:sp>
      <p:sp>
        <p:nvSpPr>
          <p:cNvPr id="4" name="Rounded Rectangle 3"/>
          <p:cNvSpPr/>
          <p:nvPr/>
        </p:nvSpPr>
        <p:spPr bwMode="auto">
          <a:xfrm>
            <a:off x="6500813" y="2006600"/>
            <a:ext cx="3514725"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Вызов метода Dispose на соответствующем шаге кода</a:t>
            </a:r>
          </a:p>
        </p:txBody>
      </p:sp>
      <p:sp>
        <p:nvSpPr>
          <p:cNvPr id="9" name="Rounded Rectangle 8"/>
          <p:cNvSpPr/>
          <p:nvPr/>
        </p:nvSpPr>
        <p:spPr bwMode="auto">
          <a:xfrm>
            <a:off x="6500813" y="4114800"/>
            <a:ext cx="3514725" cy="609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Использование  блока using</a:t>
            </a:r>
          </a:p>
        </p:txBody>
      </p:sp>
      <p:sp>
        <p:nvSpPr>
          <p:cNvPr id="10" name="Rounded Rectangle 9"/>
          <p:cNvSpPr/>
          <p:nvPr/>
        </p:nvSpPr>
        <p:spPr bwMode="auto">
          <a:xfrm>
            <a:off x="2743200" y="762000"/>
            <a:ext cx="4543425" cy="762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r>
              <a:rPr lang="ru-RU" smtClean="0"/>
              <a:t>Использование блока try/finally и вызов метода Dispose в блоке finally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Управление ресурсами в приложениях</a:t>
            </a:r>
            <a:endParaRPr lang="ru-RU"/>
          </a:p>
        </p:txBody>
      </p:sp>
      <p:sp>
        <p:nvSpPr>
          <p:cNvPr id="8" name="Flowchart: Document 7"/>
          <p:cNvSpPr/>
          <p:nvPr/>
        </p:nvSpPr>
        <p:spPr bwMode="auto">
          <a:xfrm>
            <a:off x="342902" y="762000"/>
            <a:ext cx="6515100" cy="18288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a:latin typeface="Consolas" pitchFamily="49" charset="0"/>
              <a:cs typeface="Consolas" pitchFamily="49" charset="0"/>
            </a:endParaRPr>
          </a:p>
          <a:p>
            <a:r>
              <a:rPr lang="ru-RU" sz="1700">
                <a:latin typeface="Consolas" pitchFamily="49" charset="0"/>
                <a:cs typeface="Consolas" pitchFamily="49" charset="0"/>
              </a:rPr>
              <a:t>using (LogFileWriter lfw = new LogFileWriter (...))</a:t>
            </a:r>
          </a:p>
          <a:p>
            <a:r>
              <a:rPr lang="ru-RU" sz="1700">
                <a:latin typeface="Consolas" pitchFamily="49" charset="0"/>
                <a:cs typeface="Consolas" pitchFamily="49" charset="0"/>
              </a:rPr>
              <a:t>{</a:t>
            </a:r>
          </a:p>
          <a:p>
            <a:r>
              <a:rPr lang="ru-RU" sz="1700">
                <a:latin typeface="Consolas" pitchFamily="49" charset="0"/>
                <a:cs typeface="Consolas" pitchFamily="49" charset="0"/>
              </a:rPr>
              <a:t>    ...</a:t>
            </a:r>
          </a:p>
          <a:p>
            <a:r>
              <a:rPr lang="ru-RU" sz="1700">
                <a:latin typeface="Consolas" pitchFamily="49" charset="0"/>
                <a:cs typeface="Consolas" pitchFamily="49" charset="0"/>
              </a:rPr>
              <a:t>    // Use the LogFileWriter object.</a:t>
            </a:r>
          </a:p>
          <a:p>
            <a:r>
              <a:rPr lang="ru-RU" sz="1700">
                <a:latin typeface="Consolas" pitchFamily="49" charset="0"/>
                <a:cs typeface="Consolas" pitchFamily="49" charset="0"/>
              </a:rPr>
              <a:t>    ...</a:t>
            </a:r>
          </a:p>
          <a:p>
            <a:r>
              <a:rPr lang="ru-RU" sz="1700">
                <a:latin typeface="Consolas" pitchFamily="49" charset="0"/>
                <a:cs typeface="Consolas" pitchFamily="49" charset="0"/>
              </a:rPr>
              <a:t>}</a:t>
            </a:r>
          </a:p>
        </p:txBody>
      </p:sp>
      <p:sp>
        <p:nvSpPr>
          <p:cNvPr id="11" name="Flowchart: Document 10"/>
          <p:cNvSpPr/>
          <p:nvPr/>
        </p:nvSpPr>
        <p:spPr bwMode="auto">
          <a:xfrm>
            <a:off x="4200525" y="1981200"/>
            <a:ext cx="5743575" cy="4191000"/>
          </a:xfrm>
          <a:prstGeom prst="flowChartDocumen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endParaRPr lang="ru-RU" sz="1700">
              <a:latin typeface="Consolas" pitchFamily="49" charset="0"/>
              <a:cs typeface="Consolas" pitchFamily="49" charset="0"/>
            </a:endParaRPr>
          </a:p>
          <a:p>
            <a:endParaRPr lang="ru-RU" sz="1700">
              <a:latin typeface="Consolas" pitchFamily="49" charset="0"/>
              <a:cs typeface="Consolas" pitchFamily="49" charset="0"/>
            </a:endParaRPr>
          </a:p>
          <a:p>
            <a:endParaRPr lang="ru-RU" sz="1700">
              <a:latin typeface="Consolas" pitchFamily="49" charset="0"/>
              <a:cs typeface="Consolas" pitchFamily="49" charset="0"/>
            </a:endParaRPr>
          </a:p>
          <a:p>
            <a:r>
              <a:rPr lang="ru-RU" sz="1700">
                <a:latin typeface="Consolas" pitchFamily="49" charset="0"/>
                <a:cs typeface="Consolas" pitchFamily="49" charset="0"/>
              </a:rPr>
              <a:t>{</a:t>
            </a:r>
          </a:p>
          <a:p>
            <a:r>
              <a:rPr lang="ru-RU" sz="1700">
                <a:latin typeface="Consolas" pitchFamily="49" charset="0"/>
                <a:cs typeface="Consolas" pitchFamily="49" charset="0"/>
              </a:rPr>
              <a:t>    LogFileWriter lfw;</a:t>
            </a:r>
          </a:p>
          <a:p>
            <a:r>
              <a:rPr lang="ru-RU" sz="1700">
                <a:latin typeface="Consolas" pitchFamily="49" charset="0"/>
                <a:cs typeface="Consolas" pitchFamily="49" charset="0"/>
              </a:rPr>
              <a:t>    try</a:t>
            </a:r>
          </a:p>
          <a:p>
            <a:r>
              <a:rPr lang="ru-RU" sz="1700">
                <a:latin typeface="Consolas" pitchFamily="49" charset="0"/>
                <a:cs typeface="Consolas" pitchFamily="49" charset="0"/>
              </a:rPr>
              <a:t>    {</a:t>
            </a:r>
          </a:p>
          <a:p>
            <a:r>
              <a:rPr lang="ru-RU" sz="1700">
                <a:latin typeface="Consolas" pitchFamily="49" charset="0"/>
                <a:cs typeface="Consolas" pitchFamily="49" charset="0"/>
              </a:rPr>
              <a:t>        lfw = new LogFileWriter (...);</a:t>
            </a:r>
          </a:p>
          <a:p>
            <a:r>
              <a:rPr lang="ru-RU" sz="1700">
                <a:latin typeface="Consolas" pitchFamily="49" charset="0"/>
                <a:cs typeface="Consolas" pitchFamily="49" charset="0"/>
              </a:rPr>
              <a:t>        ...</a:t>
            </a:r>
          </a:p>
          <a:p>
            <a:r>
              <a:rPr lang="ru-RU" sz="1700">
                <a:latin typeface="Consolas" pitchFamily="49" charset="0"/>
                <a:cs typeface="Consolas" pitchFamily="49" charset="0"/>
              </a:rPr>
              <a:t>        // Use the LogFileWriter object.</a:t>
            </a:r>
          </a:p>
          <a:p>
            <a:r>
              <a:rPr lang="ru-RU" sz="1700">
                <a:latin typeface="Consolas" pitchFamily="49" charset="0"/>
                <a:cs typeface="Consolas" pitchFamily="49" charset="0"/>
              </a:rPr>
              <a:t>        ...</a:t>
            </a:r>
          </a:p>
          <a:p>
            <a:r>
              <a:rPr lang="ru-RU" sz="1700">
                <a:latin typeface="Consolas" pitchFamily="49" charset="0"/>
                <a:cs typeface="Consolas" pitchFamily="49" charset="0"/>
              </a:rPr>
              <a:t>    }</a:t>
            </a:r>
          </a:p>
          <a:p>
            <a:r>
              <a:rPr lang="ru-RU" sz="1700">
                <a:latin typeface="Consolas" pitchFamily="49" charset="0"/>
                <a:cs typeface="Consolas" pitchFamily="49" charset="0"/>
              </a:rPr>
              <a:t>    finally</a:t>
            </a:r>
          </a:p>
          <a:p>
            <a:r>
              <a:rPr lang="ru-RU" sz="1700">
                <a:latin typeface="Consolas" pitchFamily="49" charset="0"/>
                <a:cs typeface="Consolas" pitchFamily="49" charset="0"/>
              </a:rPr>
              <a:t>    {</a:t>
            </a:r>
          </a:p>
          <a:p>
            <a:r>
              <a:rPr lang="ru-RU" sz="1700">
                <a:latin typeface="Consolas" pitchFamily="49" charset="0"/>
                <a:cs typeface="Consolas" pitchFamily="49" charset="0"/>
              </a:rPr>
              <a:t>        if (lfw != null)</a:t>
            </a:r>
          </a:p>
          <a:p>
            <a:r>
              <a:rPr lang="ru-RU" sz="1700">
                <a:latin typeface="Consolas" pitchFamily="49" charset="0"/>
                <a:cs typeface="Consolas" pitchFamily="49" charset="0"/>
              </a:rPr>
              <a:t>        {</a:t>
            </a:r>
          </a:p>
          <a:p>
            <a:r>
              <a:rPr lang="ru-RU" sz="1700">
                <a:latin typeface="Consolas" pitchFamily="49" charset="0"/>
                <a:cs typeface="Consolas" pitchFamily="49" charset="0"/>
              </a:rPr>
              <a:t>            lfw.Dispose();</a:t>
            </a:r>
          </a:p>
          <a:p>
            <a:r>
              <a:rPr lang="ru-RU" sz="1700">
                <a:latin typeface="Consolas" pitchFamily="49" charset="0"/>
                <a:cs typeface="Consolas" pitchFamily="49" charset="0"/>
              </a:rPr>
              <a:t>        }</a:t>
            </a:r>
          </a:p>
          <a:p>
            <a:r>
              <a:rPr lang="ru-RU" sz="1700">
                <a:latin typeface="Consolas" pitchFamily="49" charset="0"/>
                <a:cs typeface="Consolas" pitchFamily="49" charset="0"/>
              </a:rPr>
              <a:t>    }</a:t>
            </a:r>
          </a:p>
          <a:p>
            <a:r>
              <a:rPr lang="ru-RU" sz="1700">
                <a:latin typeface="Consolas" pitchFamily="49" charset="0"/>
                <a:cs typeface="Consolas" pitchFamily="49" charset="0"/>
              </a:rPr>
              <a:t>}</a:t>
            </a:r>
          </a:p>
        </p:txBody>
      </p:sp>
      <p:sp>
        <p:nvSpPr>
          <p:cNvPr id="13" name="Rounded Rectangle 12"/>
          <p:cNvSpPr/>
          <p:nvPr/>
        </p:nvSpPr>
        <p:spPr bwMode="auto">
          <a:xfrm>
            <a:off x="6686550" y="1066800"/>
            <a:ext cx="2057400" cy="1219200"/>
          </a:xfrm>
          <a:prstGeom prst="roundRect">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spcAft>
                <a:spcPts val="1109"/>
              </a:spcAft>
            </a:pPr>
            <a:endParaRPr lang="ru-RU" smtClean="0"/>
          </a:p>
        </p:txBody>
      </p:sp>
      <p:sp>
        <p:nvSpPr>
          <p:cNvPr id="14" name="Equal 13"/>
          <p:cNvSpPr/>
          <p:nvPr/>
        </p:nvSpPr>
        <p:spPr bwMode="auto">
          <a:xfrm>
            <a:off x="6686550" y="1244602"/>
            <a:ext cx="2057400" cy="838200"/>
          </a:xfrm>
          <a:prstGeom prst="mathEqual">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101425" tIns="50713" rIns="101425" bIns="50713" numCol="1" rtlCol="0" anchor="ctr" anchorCtr="0" compatLnSpc="1">
            <a:prstTxWarp prst="textNoShape">
              <a:avLst/>
            </a:prstTxWarp>
          </a:bodyPr>
          <a:lstStyle/>
          <a:p>
            <a:pPr algn="just">
              <a:spcAft>
                <a:spcPts val="1109"/>
              </a:spcAft>
            </a:pPr>
            <a:endParaRPr lang="ru-RU" smtClean="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Шаблон </a:t>
            </a:r>
            <a:r>
              <a:rPr lang="ru-RU" dirty="0" err="1"/>
              <a:t>Lazy</a:t>
            </a:r>
            <a:r>
              <a:rPr lang="ru-RU" dirty="0"/>
              <a:t> </a:t>
            </a:r>
            <a:r>
              <a:rPr lang="en-US" dirty="0" smtClean="0"/>
              <a:t>I</a:t>
            </a:r>
            <a:r>
              <a:rPr lang="ru-RU" dirty="0" err="1" smtClean="0"/>
              <a:t>nitialization</a:t>
            </a:r>
            <a:r>
              <a:rPr lang="ru-RU" dirty="0" smtClean="0"/>
              <a:t> (отложенная </a:t>
            </a:r>
            <a:r>
              <a:rPr lang="ru-RU" dirty="0"/>
              <a:t>(ленивая) </a:t>
            </a:r>
            <a:r>
              <a:rPr lang="ru-RU" dirty="0" smtClean="0"/>
              <a:t>инициализация)</a:t>
            </a:r>
            <a:endParaRPr lang="ru-RU" dirty="0"/>
          </a:p>
        </p:txBody>
      </p:sp>
      <p:sp>
        <p:nvSpPr>
          <p:cNvPr id="4" name="Скругленный прямоугольник 3"/>
          <p:cNvSpPr/>
          <p:nvPr/>
        </p:nvSpPr>
        <p:spPr bwMode="auto">
          <a:xfrm>
            <a:off x="342901" y="838201"/>
            <a:ext cx="9686925" cy="22860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defTabSz="507124">
              <a:lnSpc>
                <a:spcPct val="90000"/>
              </a:lnSpc>
              <a:tabLst>
                <a:tab pos="507124" algn="l"/>
              </a:tabLst>
            </a:pPr>
            <a:r>
              <a:rPr lang="ru-RU" b="1" dirty="0" smtClean="0"/>
              <a:t>Тип</a:t>
            </a:r>
            <a:r>
              <a:rPr lang="en-US" dirty="0" smtClean="0"/>
              <a:t>: </a:t>
            </a:r>
            <a:r>
              <a:rPr lang="ru-RU" dirty="0"/>
              <a:t>п</a:t>
            </a:r>
            <a:r>
              <a:rPr lang="ru-RU" dirty="0" smtClean="0"/>
              <a:t>орождающий </a:t>
            </a:r>
            <a:r>
              <a:rPr lang="ru-RU" dirty="0"/>
              <a:t>шаблон проектирования (</a:t>
            </a:r>
            <a:r>
              <a:rPr lang="arn-CL" dirty="0"/>
              <a:t>Creational</a:t>
            </a:r>
            <a:r>
              <a:rPr lang="arn-CL" dirty="0" smtClean="0"/>
              <a:t>)</a:t>
            </a:r>
            <a:endParaRPr lang="ru-RU" dirty="0" smtClean="0"/>
          </a:p>
          <a:p>
            <a:pPr algn="just" defTabSz="507124">
              <a:lnSpc>
                <a:spcPct val="90000"/>
              </a:lnSpc>
              <a:tabLst>
                <a:tab pos="507124" algn="l"/>
              </a:tabLst>
            </a:pPr>
            <a:r>
              <a:rPr lang="ru-RU" b="1" dirty="0" smtClean="0"/>
              <a:t>Описание: </a:t>
            </a:r>
          </a:p>
          <a:p>
            <a:pPr marL="316953" indent="-316953" algn="just">
              <a:buFont typeface="Arial" pitchFamily="34" charset="0"/>
              <a:buChar char="•"/>
            </a:pPr>
            <a:r>
              <a:rPr lang="ru-RU" dirty="0" smtClean="0"/>
              <a:t>позволяет </a:t>
            </a:r>
            <a:r>
              <a:rPr lang="ru-RU" dirty="0"/>
              <a:t>отложить действия, связанные с созданием объекта, до момента, когда непосредственно потребуется результат этих </a:t>
            </a:r>
            <a:r>
              <a:rPr lang="ru-RU" dirty="0" smtClean="0"/>
              <a:t>действий</a:t>
            </a:r>
          </a:p>
          <a:p>
            <a:pPr algn="just"/>
            <a:r>
              <a:rPr lang="ru-RU" b="1" dirty="0" smtClean="0"/>
              <a:t>Шаблон </a:t>
            </a:r>
            <a:r>
              <a:rPr lang="ru-RU" b="1" dirty="0"/>
              <a:t>используется в случаях если:</a:t>
            </a:r>
          </a:p>
          <a:p>
            <a:pPr marL="316953" indent="-316953">
              <a:buFont typeface="Arial" pitchFamily="34" charset="0"/>
              <a:buChar char="•"/>
            </a:pPr>
            <a:r>
              <a:rPr lang="ru-RU" dirty="0"/>
              <a:t>создание объекта связано с большими затратами </a:t>
            </a:r>
            <a:r>
              <a:rPr lang="ru-RU" dirty="0" smtClean="0"/>
              <a:t>ресурсов</a:t>
            </a:r>
            <a:endParaRPr lang="ru-RU" dirty="0"/>
          </a:p>
          <a:p>
            <a:pPr marL="316953" indent="-316953">
              <a:buFont typeface="Arial" pitchFamily="34" charset="0"/>
              <a:buChar char="•"/>
            </a:pPr>
            <a:r>
              <a:rPr lang="ru-RU" dirty="0"/>
              <a:t>есть вероятность, что объект или его часть не будут использованы</a:t>
            </a:r>
          </a:p>
        </p:txBody>
      </p:sp>
      <p:sp>
        <p:nvSpPr>
          <p:cNvPr id="5" name="Скругленный прямоугольник 4"/>
          <p:cNvSpPr/>
          <p:nvPr/>
        </p:nvSpPr>
        <p:spPr bwMode="auto">
          <a:xfrm>
            <a:off x="342901" y="3276600"/>
            <a:ext cx="9686925" cy="16764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b="1" dirty="0"/>
              <a:t>Реализация шаблона в общем виде</a:t>
            </a:r>
          </a:p>
          <a:p>
            <a:pPr marL="316953" indent="-316953" algn="just">
              <a:buFont typeface="Arial" pitchFamily="34" charset="0"/>
              <a:buChar char="•"/>
            </a:pPr>
            <a:r>
              <a:rPr lang="ru-RU" dirty="0"/>
              <a:t>определяем, инициализация каких ресурсов объекта занимает большую часть </a:t>
            </a:r>
            <a:r>
              <a:rPr lang="ru-RU" dirty="0" smtClean="0"/>
              <a:t>времени</a:t>
            </a:r>
            <a:endParaRPr lang="ru-RU" dirty="0"/>
          </a:p>
          <a:p>
            <a:pPr marL="316953" indent="-316953" algn="just">
              <a:buFont typeface="Arial" pitchFamily="34" charset="0"/>
              <a:buChar char="•"/>
            </a:pPr>
            <a:r>
              <a:rPr lang="ru-RU" dirty="0"/>
              <a:t>для них создаем отдельные закрытые методы </a:t>
            </a:r>
            <a:r>
              <a:rPr lang="ru-RU" dirty="0" smtClean="0"/>
              <a:t>инициализации</a:t>
            </a:r>
            <a:endParaRPr lang="ru-RU" dirty="0"/>
          </a:p>
          <a:p>
            <a:pPr marL="316953" indent="-316953" algn="just">
              <a:buFont typeface="Arial" pitchFamily="34" charset="0"/>
              <a:buChar char="•"/>
            </a:pPr>
            <a:r>
              <a:rPr lang="ru-RU" dirty="0"/>
              <a:t>вызываем эти методы перед первым использованием </a:t>
            </a:r>
            <a:r>
              <a:rPr lang="ru-RU" dirty="0" smtClean="0"/>
              <a:t>ресурса</a:t>
            </a:r>
            <a:endParaRPr lang="ru-RU" dirty="0"/>
          </a:p>
        </p:txBody>
      </p:sp>
    </p:spTree>
    <p:extLst>
      <p:ext uri="{BB962C8B-B14F-4D97-AF65-F5344CB8AC3E}">
        <p14:creationId xmlns:p14="http://schemas.microsoft.com/office/powerpoint/2010/main" val="1970595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3305771" y="2206627"/>
            <a:ext cx="5486400" cy="1222375"/>
          </a:xfrm>
        </p:spPr>
        <p:txBody>
          <a:bodyPr rtlCol="0">
            <a:normAutofit fontScale="90000"/>
          </a:bodyPr>
          <a:lstStyle/>
          <a:p>
            <a:pPr fontAlgn="auto">
              <a:spcAft>
                <a:spcPts val="0"/>
              </a:spcAft>
              <a:defRPr/>
            </a:pPr>
            <a:r>
              <a:rPr lang="ru-RU" dirty="0" smtClean="0">
                <a:latin typeface="Helvetica LT Std" pitchFamily="34" charset="0"/>
              </a:rPr>
              <a:t>Спасибо за внимание</a:t>
            </a:r>
            <a:endParaRPr lang="en-US" dirty="0">
              <a:latin typeface="Helvetica LT Std" pitchFamily="34" charset="0"/>
            </a:endParaRPr>
          </a:p>
        </p:txBody>
      </p:sp>
      <p:sp>
        <p:nvSpPr>
          <p:cNvPr id="11" name="Content Placeholder 6"/>
          <p:cNvSpPr txBox="1">
            <a:spLocks/>
          </p:cNvSpPr>
          <p:nvPr/>
        </p:nvSpPr>
        <p:spPr bwMode="auto">
          <a:xfrm>
            <a:off x="3316486" y="4049716"/>
            <a:ext cx="6113264" cy="1284287"/>
          </a:xfrm>
          <a:prstGeom prst="rect">
            <a:avLst/>
          </a:prstGeom>
          <a:noFill/>
          <a:ln w="9525">
            <a:noFill/>
            <a:miter lim="800000"/>
            <a:headEnd/>
            <a:tailEnd/>
          </a:ln>
        </p:spPr>
        <p:txBody>
          <a:bodyPr vert="horz" wrap="square" lIns="101425" tIns="50713" rIns="101425" bIns="50713" numCol="1" rtlCol="0" anchor="t" anchorCtr="0" compatLnSpc="1">
            <a:prstTxWarp prst="textNoShape">
              <a:avLst/>
            </a:prstTxWarp>
            <a:noAutofit/>
          </a:bodyPr>
          <a:lstStyle/>
          <a:p>
            <a:pPr algn="just" defTabSz="1014248">
              <a:spcBef>
                <a:spcPct val="20000"/>
              </a:spcBef>
              <a:defRPr/>
            </a:pPr>
            <a:r>
              <a:rPr lang="ru-RU" sz="1700">
                <a:latin typeface="+mn-lt"/>
              </a:rPr>
              <a:t>БГУ, ММФ, кафедра </a:t>
            </a:r>
            <a:r>
              <a:rPr lang="ru-RU" sz="1700" dirty="0">
                <a:latin typeface="+mn-lt"/>
              </a:rPr>
              <a:t>веб-технологий и компьютерного моделирования</a:t>
            </a:r>
          </a:p>
          <a:p>
            <a:pPr algn="just" defTabSz="1014248">
              <a:spcBef>
                <a:spcPct val="20000"/>
              </a:spcBef>
              <a:defRPr/>
            </a:pPr>
            <a:r>
              <a:rPr lang="ru-RU" sz="1700" dirty="0">
                <a:latin typeface="+mn-lt"/>
              </a:rPr>
              <a:t>Автор: к. ф.-м. н., доцент, Кравчук Анжелика Ивановна</a:t>
            </a:r>
          </a:p>
          <a:p>
            <a:pPr algn="just" defTabSz="1014248">
              <a:spcBef>
                <a:spcPct val="20000"/>
              </a:spcBef>
              <a:defRPr/>
            </a:pPr>
            <a:r>
              <a:rPr lang="en-US" sz="1700" dirty="0">
                <a:latin typeface="+mn-lt"/>
              </a:rPr>
              <a:t>e-mail: anzhelika.kravchuk@gmail.com</a:t>
            </a:r>
          </a:p>
        </p:txBody>
      </p:sp>
    </p:spTree>
    <p:extLst>
      <p:ext uri="{BB962C8B-B14F-4D97-AF65-F5344CB8AC3E}">
        <p14:creationId xmlns:p14="http://schemas.microsoft.com/office/powerpoint/2010/main" val="1472845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sp>
        <p:nvSpPr>
          <p:cNvPr id="5" name="Объект 4"/>
          <p:cNvSpPr>
            <a:spLocks noGrp="1"/>
          </p:cNvSpPr>
          <p:nvPr>
            <p:ph sz="quarter" idx="10"/>
          </p:nvPr>
        </p:nvSpPr>
        <p:spPr/>
        <p:txBody>
          <a:bodyPr/>
          <a:lstStyle/>
          <a:p>
            <a:r>
              <a:rPr lang="en-US" dirty="0">
                <a:hlinkClick r:id="rId2"/>
              </a:rPr>
              <a:t>http://</a:t>
            </a:r>
            <a:r>
              <a:rPr lang="en-US" dirty="0" smtClean="0">
                <a:hlinkClick r:id="rId2"/>
              </a:rPr>
              <a:t>rsdn.ru/article/dotnet/GCnet.xml</a:t>
            </a:r>
            <a:endParaRPr lang="ru-RU" dirty="0" smtClean="0"/>
          </a:p>
          <a:p>
            <a:r>
              <a:rPr lang="en-US" dirty="0">
                <a:hlinkClick r:id="rId3"/>
              </a:rPr>
              <a:t>http://</a:t>
            </a:r>
            <a:r>
              <a:rPr lang="en-US" dirty="0" smtClean="0">
                <a:hlinkClick r:id="rId3"/>
              </a:rPr>
              <a:t>www.rsdn.ru/article/dotnet/GC.xml</a:t>
            </a:r>
            <a:endParaRPr lang="en-US" dirty="0" smtClean="0"/>
          </a:p>
          <a:p>
            <a:r>
              <a:rPr lang="en-US" dirty="0">
                <a:hlinkClick r:id="rId4"/>
              </a:rPr>
              <a:t>http://msdn.microsoft.com/ru-ru/library/dd335945.aspx</a:t>
            </a:r>
            <a:endParaRPr lang="ru-RU" dirty="0" smtClean="0"/>
          </a:p>
          <a:p>
            <a:endParaRPr lang="ru-RU" dirty="0"/>
          </a:p>
        </p:txBody>
      </p:sp>
    </p:spTree>
    <p:extLst>
      <p:ext uri="{BB962C8B-B14F-4D97-AF65-F5344CB8AC3E}">
        <p14:creationId xmlns:p14="http://schemas.microsoft.com/office/powerpoint/2010/main" val="41469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endParaRPr lang="ru-RU" dirty="0"/>
          </a:p>
        </p:txBody>
      </p:sp>
      <p:sp>
        <p:nvSpPr>
          <p:cNvPr id="4" name="Rounded Rectangle 3"/>
          <p:cNvSpPr/>
          <p:nvPr/>
        </p:nvSpPr>
        <p:spPr bwMode="auto">
          <a:xfrm>
            <a:off x="342901" y="762001"/>
            <a:ext cx="9686925" cy="16001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strike="sngStrike" dirty="0" smtClean="0">
                <a:solidFill>
                  <a:schemeClr val="tx1"/>
                </a:solidFill>
              </a:rPr>
              <a:t>В</a:t>
            </a:r>
            <a:r>
              <a:rPr lang="ru-RU" strike="sngStrike" dirty="0">
                <a:solidFill>
                  <a:schemeClr val="tx1"/>
                </a:solidFill>
              </a:rPr>
              <a:t>исячие ссылки</a:t>
            </a:r>
          </a:p>
          <a:p>
            <a:r>
              <a:rPr lang="ru-RU" strike="sngStrike" dirty="0">
                <a:solidFill>
                  <a:schemeClr val="tx1"/>
                </a:solidFill>
              </a:rPr>
              <a:t>Утечки памяти</a:t>
            </a:r>
          </a:p>
          <a:p>
            <a:r>
              <a:rPr lang="ru-RU" strike="sngStrike" dirty="0">
                <a:solidFill>
                  <a:schemeClr val="tx1"/>
                </a:solidFill>
              </a:rPr>
              <a:t>Двойное освобождение памяти</a:t>
            </a:r>
          </a:p>
          <a:p>
            <a:r>
              <a:rPr lang="ru-RU" dirty="0" smtClean="0">
                <a:solidFill>
                  <a:schemeClr val="tx1"/>
                </a:solidFill>
              </a:rPr>
              <a:t>Быстрое </a:t>
            </a:r>
            <a:r>
              <a:rPr lang="ru-RU" dirty="0">
                <a:solidFill>
                  <a:schemeClr val="tx1"/>
                </a:solidFill>
              </a:rPr>
              <a:t>выделение </a:t>
            </a:r>
            <a:r>
              <a:rPr lang="ru-RU" dirty="0" smtClean="0">
                <a:solidFill>
                  <a:schemeClr val="tx1"/>
                </a:solidFill>
              </a:rPr>
              <a:t>памяти</a:t>
            </a:r>
            <a:endParaRPr lang="ru-RU" dirty="0">
              <a:solidFill>
                <a:schemeClr val="tx1"/>
              </a:solidFill>
            </a:endParaRPr>
          </a:p>
        </p:txBody>
      </p:sp>
      <p:sp>
        <p:nvSpPr>
          <p:cNvPr id="8" name="Rounded Rectangle 7"/>
          <p:cNvSpPr/>
          <p:nvPr/>
        </p:nvSpPr>
        <p:spPr bwMode="auto">
          <a:xfrm>
            <a:off x="342900" y="2667000"/>
            <a:ext cx="9686925" cy="1295400"/>
          </a:xfrm>
          <a:prstGeom prst="roundRect">
            <a:avLst/>
          </a:prstGeom>
          <a:solidFill>
            <a:schemeClr val="accent2">
              <a:lumMod val="40000"/>
              <a:lumOff val="60000"/>
            </a:schemeClr>
          </a:solidFill>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dirty="0" smtClean="0">
                <a:solidFill>
                  <a:schemeClr val="tx1"/>
                </a:solidFill>
              </a:rPr>
              <a:t>Требует </a:t>
            </a:r>
            <a:r>
              <a:rPr lang="ru-RU" dirty="0">
                <a:solidFill>
                  <a:schemeClr val="tx1"/>
                </a:solidFill>
              </a:rPr>
              <a:t>дополнительных ресурсов</a:t>
            </a:r>
          </a:p>
          <a:p>
            <a:r>
              <a:rPr lang="ru-RU" dirty="0">
                <a:solidFill>
                  <a:schemeClr val="tx1"/>
                </a:solidFill>
              </a:rPr>
              <a:t>Момент начала сборки мусора заранее неизвестен</a:t>
            </a:r>
          </a:p>
          <a:p>
            <a:r>
              <a:rPr lang="ru-RU" dirty="0">
                <a:solidFill>
                  <a:schemeClr val="tx1"/>
                </a:solidFill>
              </a:rPr>
              <a:t>Отсутствие </a:t>
            </a:r>
            <a:r>
              <a:rPr lang="en-US" dirty="0" smtClean="0">
                <a:solidFill>
                  <a:schemeClr val="tx1"/>
                </a:solidFill>
              </a:rPr>
              <a:t>RAII</a:t>
            </a:r>
            <a:r>
              <a:rPr lang="ru-RU" dirty="0" smtClean="0">
                <a:solidFill>
                  <a:schemeClr val="tx1"/>
                </a:solidFill>
              </a:rPr>
              <a:t> (</a:t>
            </a:r>
            <a:r>
              <a:rPr lang="en-US" i="1" dirty="0"/>
              <a:t>Resource Acquisition Is Initialization </a:t>
            </a:r>
            <a:r>
              <a:rPr lang="ru-RU" dirty="0"/>
              <a:t>Получение ресурса есть инициализация</a:t>
            </a:r>
            <a:r>
              <a:rPr lang="ru-RU" dirty="0" smtClean="0">
                <a:solidFill>
                  <a:schemeClr val="tx1"/>
                </a:solidFill>
              </a:rPr>
              <a:t>)</a:t>
            </a:r>
            <a:endParaRPr lang="ru-RU"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Алгоритмы сборки мусора</a:t>
            </a:r>
          </a:p>
        </p:txBody>
      </p:sp>
      <p:sp>
        <p:nvSpPr>
          <p:cNvPr id="4" name="Rounded Rectangle 3"/>
          <p:cNvSpPr/>
          <p:nvPr/>
        </p:nvSpPr>
        <p:spPr bwMode="auto">
          <a:xfrm>
            <a:off x="342901" y="762001"/>
            <a:ext cx="9686925" cy="1600199"/>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marL="571500" indent="-571500">
              <a:buFont typeface="Arial" panose="020B0604020202020204" pitchFamily="34" charset="0"/>
              <a:buChar char="•"/>
            </a:pPr>
            <a:r>
              <a:rPr lang="ru-RU" dirty="0"/>
              <a:t>Копирующая сборка мусора</a:t>
            </a:r>
          </a:p>
          <a:p>
            <a:pPr marL="571500" indent="-571500">
              <a:buFont typeface="Arial" panose="020B0604020202020204" pitchFamily="34" charset="0"/>
              <a:buChar char="•"/>
            </a:pPr>
            <a:r>
              <a:rPr lang="ru-RU" dirty="0"/>
              <a:t>Подсчет ссылок</a:t>
            </a:r>
          </a:p>
          <a:p>
            <a:pPr marL="571500" indent="-571500">
              <a:buFont typeface="Arial" panose="020B0604020202020204" pitchFamily="34" charset="0"/>
              <a:buChar char="•"/>
            </a:pPr>
            <a:r>
              <a:rPr lang="ru-RU" dirty="0"/>
              <a:t>Сборка на основе трассировки</a:t>
            </a:r>
          </a:p>
          <a:p>
            <a:r>
              <a:rPr lang="ru-RU" dirty="0" smtClean="0"/>
              <a:t>…</a:t>
            </a:r>
            <a:endParaRPr lang="ru-RU" dirty="0"/>
          </a:p>
        </p:txBody>
      </p:sp>
    </p:spTree>
    <p:extLst>
      <p:ext uri="{BB962C8B-B14F-4D97-AF65-F5344CB8AC3E}">
        <p14:creationId xmlns:p14="http://schemas.microsoft.com/office/powerpoint/2010/main" val="398577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Копирующая сборка мусора</a:t>
            </a:r>
            <a:endParaRPr lang="en-US" dirty="0"/>
          </a:p>
        </p:txBody>
      </p:sp>
      <p:pic>
        <p:nvPicPr>
          <p:cNvPr id="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219200"/>
            <a:ext cx="4267200" cy="220998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1219200"/>
            <a:ext cx="4429688" cy="22098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image"/>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bwMode="auto">
          <a:xfrm>
            <a:off x="800100" y="3657600"/>
            <a:ext cx="3962400" cy="254573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ounded Rectangle 7"/>
          <p:cNvSpPr/>
          <p:nvPr/>
        </p:nvSpPr>
        <p:spPr bwMode="auto">
          <a:xfrm>
            <a:off x="5219700" y="3733800"/>
            <a:ext cx="4733926"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pPr algn="just"/>
            <a:r>
              <a:rPr lang="ru-RU" dirty="0">
                <a:solidFill>
                  <a:srgbClr val="000000"/>
                </a:solidFill>
              </a:rPr>
              <a:t>+  Выделение памяти происходит очень быстро</a:t>
            </a:r>
          </a:p>
          <a:p>
            <a:pPr algn="just"/>
            <a:endParaRPr lang="ru-RU" dirty="0">
              <a:solidFill>
                <a:srgbClr val="000000"/>
              </a:solidFill>
            </a:endParaRPr>
          </a:p>
          <a:p>
            <a:pPr algn="just"/>
            <a:r>
              <a:rPr lang="ru-RU" dirty="0">
                <a:solidFill>
                  <a:srgbClr val="000000"/>
                </a:solidFill>
              </a:rPr>
              <a:t>-  Требуется в 2 раза больше памяти</a:t>
            </a:r>
            <a:endParaRPr lang="en-US" dirty="0">
              <a:solidFill>
                <a:srgbClr val="000000"/>
              </a:solidFill>
            </a:endParaRPr>
          </a:p>
          <a:p>
            <a:pPr algn="just"/>
            <a:endParaRPr lang="ru-RU" dirty="0">
              <a:solidFill>
                <a:srgbClr val="000000"/>
              </a:solidFill>
            </a:endParaRPr>
          </a:p>
          <a:p>
            <a:pPr algn="just"/>
            <a:r>
              <a:rPr lang="ru-RU" dirty="0">
                <a:solidFill>
                  <a:srgbClr val="000000"/>
                </a:solidFill>
              </a:rPr>
              <a:t>- Требует перемещений большого объема памяти</a:t>
            </a:r>
          </a:p>
        </p:txBody>
      </p:sp>
    </p:spTree>
    <p:extLst>
      <p:ext uri="{BB962C8B-B14F-4D97-AF65-F5344CB8AC3E}">
        <p14:creationId xmlns:p14="http://schemas.microsoft.com/office/powerpoint/2010/main" val="285945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Подсчет ссылок</a:t>
            </a:r>
            <a:endParaRPr lang="en-US" dirty="0"/>
          </a:p>
        </p:txBody>
      </p:sp>
      <p:pic>
        <p:nvPicPr>
          <p:cNvPr id="5"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90600"/>
            <a:ext cx="5365373" cy="20574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ounded Rectangle 5"/>
          <p:cNvSpPr/>
          <p:nvPr/>
        </p:nvSpPr>
        <p:spPr bwMode="auto">
          <a:xfrm>
            <a:off x="419100" y="3429000"/>
            <a:ext cx="5791200"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dirty="0">
                <a:solidFill>
                  <a:srgbClr val="000000"/>
                </a:solidFill>
              </a:rPr>
              <a:t>+ Определение достижимых объектов тривиально</a:t>
            </a:r>
          </a:p>
          <a:p>
            <a:endParaRPr lang="ru-RU" dirty="0">
              <a:solidFill>
                <a:srgbClr val="000000"/>
              </a:solidFill>
            </a:endParaRPr>
          </a:p>
          <a:p>
            <a:r>
              <a:rPr lang="ru-RU" dirty="0">
                <a:solidFill>
                  <a:srgbClr val="000000"/>
                </a:solidFill>
              </a:rPr>
              <a:t>- Счетчик занимает память</a:t>
            </a:r>
          </a:p>
          <a:p>
            <a:r>
              <a:rPr lang="ru-RU" dirty="0">
                <a:solidFill>
                  <a:srgbClr val="000000"/>
                </a:solidFill>
              </a:rPr>
              <a:t>- Сложно работать с циклическими ссылками</a:t>
            </a:r>
          </a:p>
          <a:p>
            <a:r>
              <a:rPr lang="ru-RU" dirty="0">
                <a:solidFill>
                  <a:srgbClr val="000000"/>
                </a:solidFill>
              </a:rPr>
              <a:t>- Замедляет присваивание ссылок</a:t>
            </a:r>
          </a:p>
        </p:txBody>
      </p:sp>
    </p:spTree>
    <p:extLst>
      <p:ext uri="{BB962C8B-B14F-4D97-AF65-F5344CB8AC3E}">
        <p14:creationId xmlns:p14="http://schemas.microsoft.com/office/powerpoint/2010/main" val="2081398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Сборка на основе трассировки</a:t>
            </a:r>
            <a:endParaRPr lang="en-US" dirty="0"/>
          </a:p>
        </p:txBody>
      </p:sp>
      <p:pic>
        <p:nvPicPr>
          <p:cNvPr id="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90600"/>
            <a:ext cx="5856111" cy="2667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ounded Rectangle 6"/>
          <p:cNvSpPr/>
          <p:nvPr/>
        </p:nvSpPr>
        <p:spPr bwMode="auto">
          <a:xfrm>
            <a:off x="419100" y="4038600"/>
            <a:ext cx="5791200" cy="2362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101425" tIns="50713" rIns="101425" bIns="50713" numCol="1" rtlCol="0" anchor="ctr" anchorCtr="0" compatLnSpc="1">
            <a:prstTxWarp prst="textNoShape">
              <a:avLst/>
            </a:prstTxWarp>
          </a:bodyPr>
          <a:lstStyle/>
          <a:p>
            <a:r>
              <a:rPr lang="ru-RU" dirty="0" smtClean="0">
                <a:solidFill>
                  <a:srgbClr val="000000"/>
                </a:solidFill>
              </a:rPr>
              <a:t>+ Циклические </a:t>
            </a:r>
            <a:r>
              <a:rPr lang="ru-RU" dirty="0">
                <a:solidFill>
                  <a:srgbClr val="000000"/>
                </a:solidFill>
              </a:rPr>
              <a:t>ссылки не проблема</a:t>
            </a:r>
          </a:p>
          <a:p>
            <a:r>
              <a:rPr lang="ru-RU" dirty="0" smtClean="0">
                <a:solidFill>
                  <a:srgbClr val="000000"/>
                </a:solidFill>
              </a:rPr>
              <a:t>+ Отсутствие </a:t>
            </a:r>
            <a:r>
              <a:rPr lang="ru-RU" dirty="0">
                <a:solidFill>
                  <a:srgbClr val="000000"/>
                </a:solidFill>
              </a:rPr>
              <a:t>фрагментации памяти</a:t>
            </a:r>
          </a:p>
          <a:p>
            <a:endParaRPr lang="ru-RU" dirty="0">
              <a:solidFill>
                <a:srgbClr val="000000"/>
              </a:solidFill>
            </a:endParaRPr>
          </a:p>
          <a:p>
            <a:r>
              <a:rPr lang="ru-RU" dirty="0" smtClean="0">
                <a:solidFill>
                  <a:srgbClr val="000000"/>
                </a:solidFill>
              </a:rPr>
              <a:t>- Требуется </a:t>
            </a:r>
            <a:r>
              <a:rPr lang="ru-RU" dirty="0">
                <a:solidFill>
                  <a:srgbClr val="000000"/>
                </a:solidFill>
              </a:rPr>
              <a:t>время на маркировку</a:t>
            </a:r>
          </a:p>
          <a:p>
            <a:r>
              <a:rPr lang="ru-RU" dirty="0" smtClean="0">
                <a:solidFill>
                  <a:srgbClr val="000000"/>
                </a:solidFill>
              </a:rPr>
              <a:t>- Требуется </a:t>
            </a:r>
            <a:r>
              <a:rPr lang="ru-RU" dirty="0">
                <a:solidFill>
                  <a:srgbClr val="000000"/>
                </a:solidFill>
              </a:rPr>
              <a:t>время на сжатие</a:t>
            </a:r>
          </a:p>
          <a:p>
            <a:r>
              <a:rPr lang="ru-RU" dirty="0" smtClean="0">
                <a:solidFill>
                  <a:srgbClr val="000000"/>
                </a:solidFill>
              </a:rPr>
              <a:t>- Требует </a:t>
            </a:r>
            <a:r>
              <a:rPr lang="ru-RU" dirty="0">
                <a:solidFill>
                  <a:srgbClr val="000000"/>
                </a:solidFill>
              </a:rPr>
              <a:t>остановки рабочих потоков</a:t>
            </a:r>
          </a:p>
        </p:txBody>
      </p:sp>
    </p:spTree>
    <p:extLst>
      <p:ext uri="{BB962C8B-B14F-4D97-AF65-F5344CB8AC3E}">
        <p14:creationId xmlns:p14="http://schemas.microsoft.com/office/powerpoint/2010/main" val="328419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effectLst>
          <a:innerShdw blurRad="63500" dist="50800" dir="2700000">
            <a:prstClr val="black">
              <a:alpha val="50000"/>
            </a:prstClr>
          </a:innerShdw>
        </a:effectLst>
      </a:spPr>
      <a:bodyPr vert="horz" wrap="square" lIns="91440" tIns="45720" rIns="91440" bIns="45720" numCol="1" rtlCol="0" anchor="ctr" anchorCtr="0" compatLnSpc="1">
        <a:prstTxWarp prst="textNoShape">
          <a:avLst/>
        </a:prstTxWarp>
      </a:bodyPr>
      <a:lstStyle>
        <a:defPPr algn="just">
          <a:spcAft>
            <a:spcPts val="1000"/>
          </a:spcAft>
          <a:defRPr dirty="0" err="1"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6F96B3B-5B2C-4996-9E02-395DA9EA8E7E}">
  <ds:schemaRefs>
    <ds:schemaRef ds:uri="http://schemas.microsoft.com/office/2006/documentManagement/types"/>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AC39EE30-2332-4187-B3E5-769508514A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Presentation_Template_Aug_2008_blue_line_automated</Template>
  <TotalTime>11539</TotalTime>
  <Words>4281</Words>
  <Application>Microsoft Macintosh PowerPoint</Application>
  <PresentationFormat>35mm Slides</PresentationFormat>
  <Paragraphs>676</Paragraphs>
  <Slides>49</Slides>
  <Notes>16</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Consolas</vt:lpstr>
      <vt:lpstr>Helvetica LT Std</vt:lpstr>
      <vt:lpstr>Segoe UI</vt:lpstr>
      <vt:lpstr>Wingdings</vt:lpstr>
      <vt:lpstr>Arial</vt:lpstr>
      <vt:lpstr>Presentation_Template_Aug_2008_blue_line_automated</vt:lpstr>
      <vt:lpstr>Управление ресурсами в .NET. Сборка мусора</vt:lpstr>
      <vt:lpstr>Внутреннее устройство типов</vt:lpstr>
      <vt:lpstr>Семантика ссылочных типов и типов значений</vt:lpstr>
      <vt:lpstr>Хранение, размещение, удаление ссылочных типов и типов значений</vt:lpstr>
      <vt:lpstr>Garbage collection</vt:lpstr>
      <vt:lpstr>Алгоритмы сборки мусора</vt:lpstr>
      <vt:lpstr>Копирующая сборка мусора</vt:lpstr>
      <vt:lpstr>Подсчет ссылок</vt:lpstr>
      <vt:lpstr>Сборка на основе трассировки</vt:lpstr>
      <vt:lpstr>Стратегии сборки мусора</vt:lpstr>
      <vt:lpstr>Управляемые ресурсы в .NET Framework</vt:lpstr>
      <vt:lpstr>Как работает сборщик мусора?</vt:lpstr>
      <vt:lpstr>Как работает сборщик мусора?</vt:lpstr>
      <vt:lpstr>Как работает сборщик мусора?</vt:lpstr>
      <vt:lpstr>Как работает сборщик мусора?</vt:lpstr>
      <vt:lpstr>Как работает сборщик мусора?</vt:lpstr>
      <vt:lpstr>Как работает сборщик мусора?</vt:lpstr>
      <vt:lpstr>Как работает сборщик мусора?</vt:lpstr>
      <vt:lpstr>Условия начала сборки мусора</vt:lpstr>
      <vt:lpstr>Поколения объектов</vt:lpstr>
      <vt:lpstr>Поколения объектов</vt:lpstr>
      <vt:lpstr>Write Barrier и Card Table</vt:lpstr>
      <vt:lpstr>Write Barrier и Card Table</vt:lpstr>
      <vt:lpstr>Write Barrier и Card Table</vt:lpstr>
      <vt:lpstr>Определение финализатора</vt:lpstr>
      <vt:lpstr>Определение финализатора</vt:lpstr>
      <vt:lpstr>Определение финализатора</vt:lpstr>
      <vt:lpstr>Определение финализатора</vt:lpstr>
      <vt:lpstr>Определение финализатора</vt:lpstr>
      <vt:lpstr>Определение финализатора</vt:lpstr>
      <vt:lpstr>Определение финализатора</vt:lpstr>
      <vt:lpstr>Определение финализатора</vt:lpstr>
      <vt:lpstr>Определение финализатора</vt:lpstr>
      <vt:lpstr>Класс GC</vt:lpstr>
      <vt:lpstr>Класс GC</vt:lpstr>
      <vt:lpstr>Зачем существует управление ресурсами в управляемой среде?</vt:lpstr>
      <vt:lpstr>Зачем существует управление ресурсами в управляемой среде?</vt:lpstr>
      <vt:lpstr>Шаблон Dispose</vt:lpstr>
      <vt:lpstr>Шаблон Dispose</vt:lpstr>
      <vt:lpstr>Шаблон Dispose</vt:lpstr>
      <vt:lpstr>Шаблон Dispose</vt:lpstr>
      <vt:lpstr>Шаблон Dispose</vt:lpstr>
      <vt:lpstr>Шаблон Dispose</vt:lpstr>
      <vt:lpstr>Шаблон Dispose</vt:lpstr>
      <vt:lpstr>Управление ресурсами в приложениях</vt:lpstr>
      <vt:lpstr>Управление ресурсами в приложениях</vt:lpstr>
      <vt:lpstr>Шаблон Lazy Initialization (отложенная (ленивая) инициализация)</vt:lpstr>
      <vt:lpstr>Спасибо за внимание</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NET.C#.08 Управление ресурсами в .NET. Сборка мусора</dc:title>
  <dc:creator>Anzhelika Kravchuk</dc:creator>
  <cp:lastModifiedBy>Microsoft Office User</cp:lastModifiedBy>
  <cp:revision>687</cp:revision>
  <dcterms:created xsi:type="dcterms:W3CDTF">2008-09-08T12:48:20Z</dcterms:created>
  <dcterms:modified xsi:type="dcterms:W3CDTF">2015-10-26T09:12:59Z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