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2"/>
  </p:notesMasterIdLst>
  <p:handoutMasterIdLst>
    <p:handoutMasterId r:id="rId183"/>
  </p:handoutMasterIdLst>
  <p:sldIdLst>
    <p:sldId id="256" r:id="rId2"/>
    <p:sldId id="265" r:id="rId3"/>
    <p:sldId id="267" r:id="rId4"/>
    <p:sldId id="544" r:id="rId5"/>
    <p:sldId id="543" r:id="rId6"/>
    <p:sldId id="397" r:id="rId7"/>
    <p:sldId id="549" r:id="rId8"/>
    <p:sldId id="545" r:id="rId9"/>
    <p:sldId id="551" r:id="rId10"/>
    <p:sldId id="552" r:id="rId11"/>
    <p:sldId id="553" r:id="rId12"/>
    <p:sldId id="554" r:id="rId13"/>
    <p:sldId id="555" r:id="rId14"/>
    <p:sldId id="674" r:id="rId15"/>
    <p:sldId id="675" r:id="rId16"/>
    <p:sldId id="736" r:id="rId17"/>
    <p:sldId id="737" r:id="rId18"/>
    <p:sldId id="556" r:id="rId19"/>
    <p:sldId id="739" r:id="rId20"/>
    <p:sldId id="557" r:id="rId21"/>
    <p:sldId id="559" r:id="rId22"/>
    <p:sldId id="560" r:id="rId23"/>
    <p:sldId id="561" r:id="rId24"/>
    <p:sldId id="562" r:id="rId25"/>
    <p:sldId id="563" r:id="rId26"/>
    <p:sldId id="564" r:id="rId27"/>
    <p:sldId id="565" r:id="rId28"/>
    <p:sldId id="566" r:id="rId29"/>
    <p:sldId id="567" r:id="rId30"/>
    <p:sldId id="568" r:id="rId31"/>
    <p:sldId id="569" r:id="rId32"/>
    <p:sldId id="570" r:id="rId33"/>
    <p:sldId id="571" r:id="rId34"/>
    <p:sldId id="572" r:id="rId35"/>
    <p:sldId id="573" r:id="rId36"/>
    <p:sldId id="574" r:id="rId37"/>
    <p:sldId id="575" r:id="rId38"/>
    <p:sldId id="576" r:id="rId39"/>
    <p:sldId id="577" r:id="rId40"/>
    <p:sldId id="578" r:id="rId41"/>
    <p:sldId id="579" r:id="rId42"/>
    <p:sldId id="580" r:id="rId43"/>
    <p:sldId id="581" r:id="rId44"/>
    <p:sldId id="582" r:id="rId45"/>
    <p:sldId id="584" r:id="rId46"/>
    <p:sldId id="585" r:id="rId47"/>
    <p:sldId id="586" r:id="rId48"/>
    <p:sldId id="587" r:id="rId49"/>
    <p:sldId id="588" r:id="rId50"/>
    <p:sldId id="589" r:id="rId51"/>
    <p:sldId id="590" r:id="rId52"/>
    <p:sldId id="591" r:id="rId53"/>
    <p:sldId id="592" r:id="rId54"/>
    <p:sldId id="593" r:id="rId55"/>
    <p:sldId id="594" r:id="rId56"/>
    <p:sldId id="595" r:id="rId57"/>
    <p:sldId id="596" r:id="rId58"/>
    <p:sldId id="597" r:id="rId59"/>
    <p:sldId id="598" r:id="rId60"/>
    <p:sldId id="599" r:id="rId61"/>
    <p:sldId id="600" r:id="rId62"/>
    <p:sldId id="601" r:id="rId63"/>
    <p:sldId id="602" r:id="rId64"/>
    <p:sldId id="603" r:id="rId65"/>
    <p:sldId id="605" r:id="rId66"/>
    <p:sldId id="606" r:id="rId67"/>
    <p:sldId id="607" r:id="rId68"/>
    <p:sldId id="608" r:id="rId69"/>
    <p:sldId id="609" r:id="rId70"/>
    <p:sldId id="610" r:id="rId71"/>
    <p:sldId id="611" r:id="rId72"/>
    <p:sldId id="612" r:id="rId73"/>
    <p:sldId id="743" r:id="rId74"/>
    <p:sldId id="741" r:id="rId75"/>
    <p:sldId id="742" r:id="rId76"/>
    <p:sldId id="614" r:id="rId77"/>
    <p:sldId id="615" r:id="rId78"/>
    <p:sldId id="616" r:id="rId79"/>
    <p:sldId id="619" r:id="rId80"/>
    <p:sldId id="620" r:id="rId81"/>
    <p:sldId id="621" r:id="rId82"/>
    <p:sldId id="622" r:id="rId83"/>
    <p:sldId id="624" r:id="rId84"/>
    <p:sldId id="626" r:id="rId85"/>
    <p:sldId id="627" r:id="rId86"/>
    <p:sldId id="628" r:id="rId87"/>
    <p:sldId id="629" r:id="rId88"/>
    <p:sldId id="630" r:id="rId89"/>
    <p:sldId id="631" r:id="rId90"/>
    <p:sldId id="632" r:id="rId91"/>
    <p:sldId id="633" r:id="rId92"/>
    <p:sldId id="634" r:id="rId93"/>
    <p:sldId id="635" r:id="rId94"/>
    <p:sldId id="636" r:id="rId95"/>
    <p:sldId id="637" r:id="rId96"/>
    <p:sldId id="638" r:id="rId97"/>
    <p:sldId id="639" r:id="rId98"/>
    <p:sldId id="640" r:id="rId99"/>
    <p:sldId id="641" r:id="rId100"/>
    <p:sldId id="642" r:id="rId101"/>
    <p:sldId id="643" r:id="rId102"/>
    <p:sldId id="644" r:id="rId103"/>
    <p:sldId id="646" r:id="rId104"/>
    <p:sldId id="649" r:id="rId105"/>
    <p:sldId id="648" r:id="rId106"/>
    <p:sldId id="738" r:id="rId107"/>
    <p:sldId id="650" r:id="rId108"/>
    <p:sldId id="651" r:id="rId109"/>
    <p:sldId id="652" r:id="rId110"/>
    <p:sldId id="653" r:id="rId111"/>
    <p:sldId id="744" r:id="rId112"/>
    <p:sldId id="745" r:id="rId113"/>
    <p:sldId id="746" r:id="rId114"/>
    <p:sldId id="654" r:id="rId115"/>
    <p:sldId id="655" r:id="rId116"/>
    <p:sldId id="656" r:id="rId117"/>
    <p:sldId id="658" r:id="rId118"/>
    <p:sldId id="659" r:id="rId119"/>
    <p:sldId id="663" r:id="rId120"/>
    <p:sldId id="664" r:id="rId121"/>
    <p:sldId id="665" r:id="rId122"/>
    <p:sldId id="667" r:id="rId123"/>
    <p:sldId id="668" r:id="rId124"/>
    <p:sldId id="670" r:id="rId125"/>
    <p:sldId id="671" r:id="rId126"/>
    <p:sldId id="672" r:id="rId127"/>
    <p:sldId id="673" r:id="rId128"/>
    <p:sldId id="660" r:id="rId129"/>
    <p:sldId id="677" r:id="rId130"/>
    <p:sldId id="678" r:id="rId131"/>
    <p:sldId id="680" r:id="rId132"/>
    <p:sldId id="747" r:id="rId133"/>
    <p:sldId id="748" r:id="rId134"/>
    <p:sldId id="681" r:id="rId135"/>
    <p:sldId id="682" r:id="rId136"/>
    <p:sldId id="683" r:id="rId137"/>
    <p:sldId id="684" r:id="rId138"/>
    <p:sldId id="685" r:id="rId139"/>
    <p:sldId id="686" r:id="rId140"/>
    <p:sldId id="687" r:id="rId141"/>
    <p:sldId id="690" r:id="rId142"/>
    <p:sldId id="691" r:id="rId143"/>
    <p:sldId id="693" r:id="rId144"/>
    <p:sldId id="692" r:id="rId145"/>
    <p:sldId id="699" r:id="rId146"/>
    <p:sldId id="701" r:id="rId147"/>
    <p:sldId id="702" r:id="rId148"/>
    <p:sldId id="703" r:id="rId149"/>
    <p:sldId id="700" r:id="rId150"/>
    <p:sldId id="689" r:id="rId151"/>
    <p:sldId id="695" r:id="rId152"/>
    <p:sldId id="696" r:id="rId153"/>
    <p:sldId id="694" r:id="rId154"/>
    <p:sldId id="704" r:id="rId155"/>
    <p:sldId id="707" r:id="rId156"/>
    <p:sldId id="705" r:id="rId157"/>
    <p:sldId id="716" r:id="rId158"/>
    <p:sldId id="708" r:id="rId159"/>
    <p:sldId id="709" r:id="rId160"/>
    <p:sldId id="710" r:id="rId161"/>
    <p:sldId id="715" r:id="rId162"/>
    <p:sldId id="717" r:id="rId163"/>
    <p:sldId id="749" r:id="rId164"/>
    <p:sldId id="750" r:id="rId165"/>
    <p:sldId id="711" r:id="rId166"/>
    <p:sldId id="718" r:id="rId167"/>
    <p:sldId id="713" r:id="rId168"/>
    <p:sldId id="719" r:id="rId169"/>
    <p:sldId id="726" r:id="rId170"/>
    <p:sldId id="727" r:id="rId171"/>
    <p:sldId id="728" r:id="rId172"/>
    <p:sldId id="729" r:id="rId173"/>
    <p:sldId id="730" r:id="rId174"/>
    <p:sldId id="731" r:id="rId175"/>
    <p:sldId id="732" r:id="rId176"/>
    <p:sldId id="733" r:id="rId177"/>
    <p:sldId id="734" r:id="rId178"/>
    <p:sldId id="735" r:id="rId179"/>
    <p:sldId id="676" r:id="rId180"/>
    <p:sldId id="396" r:id="rId1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A907"/>
    <a:srgbClr val="000053"/>
    <a:srgbClr val="028BC4"/>
    <a:srgbClr val="133B7C"/>
    <a:srgbClr val="66B03E"/>
    <a:srgbClr val="14D905"/>
    <a:srgbClr val="DB7F09"/>
    <a:srgbClr val="840141"/>
    <a:srgbClr val="133B9A"/>
    <a:srgbClr val="4711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20" autoAdjust="0"/>
    <p:restoredTop sz="80198" autoAdjust="0"/>
  </p:normalViewPr>
  <p:slideViewPr>
    <p:cSldViewPr snapToGrid="0">
      <p:cViewPr>
        <p:scale>
          <a:sx n="113" d="100"/>
          <a:sy n="113" d="100"/>
        </p:scale>
        <p:origin x="784" y="-112"/>
      </p:cViewPr>
      <p:guideLst>
        <p:guide orient="horz" pos="2160"/>
        <p:guide pos="3840"/>
        <p:guide pos="2880"/>
      </p:guideLst>
    </p:cSldViewPr>
  </p:slideViewPr>
  <p:outlineViewPr>
    <p:cViewPr>
      <p:scale>
        <a:sx n="33" d="100"/>
        <a:sy n="33" d="100"/>
      </p:scale>
      <p:origin x="0" y="-71292"/>
    </p:cViewPr>
  </p:outlineViewPr>
  <p:notesTextViewPr>
    <p:cViewPr>
      <p:scale>
        <a:sx n="1" d="1"/>
        <a:sy n="1" d="1"/>
      </p:scale>
      <p:origin x="0" y="0"/>
    </p:cViewPr>
  </p:notesTextViewPr>
  <p:sorterViewPr>
    <p:cViewPr>
      <p:scale>
        <a:sx n="170" d="100"/>
        <a:sy n="170" d="100"/>
      </p:scale>
      <p:origin x="0" y="34560"/>
    </p:cViewPr>
  </p:sorterViewPr>
  <p:notesViewPr>
    <p:cSldViewPr snapToGrid="0">
      <p:cViewPr varScale="1">
        <p:scale>
          <a:sx n="73" d="100"/>
          <a:sy n="73" d="100"/>
        </p:scale>
        <p:origin x="-385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handoutMaster" Target="handoutMasters/handoutMaster1.xml"/><Relationship Id="rId184" Type="http://schemas.openxmlformats.org/officeDocument/2006/relationships/presProps" Target="presProps.xml"/><Relationship Id="rId185" Type="http://schemas.openxmlformats.org/officeDocument/2006/relationships/viewProps" Target="viewProps.xml"/><Relationship Id="rId186" Type="http://schemas.openxmlformats.org/officeDocument/2006/relationships/theme" Target="theme/theme1.xml"/><Relationship Id="rId187"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5F41F1-318C-3A4C-BE57-5C767F24CE91}" type="doc">
      <dgm:prSet loTypeId="urn:microsoft.com/office/officeart/2005/8/layout/hProcess9" loCatId="" qsTypeId="urn:microsoft.com/office/officeart/2005/8/quickstyle/3D3" qsCatId="3D" csTypeId="urn:microsoft.com/office/officeart/2005/8/colors/accent1_5" csCatId="accent1" phldr="1"/>
      <dgm:spPr/>
    </dgm:pt>
    <dgm:pt modelId="{74BAAE4D-2D9E-0949-9E52-C9BA3FD5F745}">
      <dgm:prSet phldrT="[Text]"/>
      <dgm:spPr/>
      <dgm:t>
        <a:bodyPr/>
        <a:lstStyle/>
        <a:p>
          <a:r>
            <a:rPr lang="ru-RU" b="1" dirty="0" smtClean="0">
              <a:solidFill>
                <a:schemeClr val="accent1">
                  <a:lumMod val="50000"/>
                </a:schemeClr>
              </a:solidFill>
            </a:rPr>
            <a:t>Создание объекта </a:t>
          </a:r>
          <a:r>
            <a:rPr lang="en-US" b="1" dirty="0" err="1" smtClean="0">
              <a:solidFill>
                <a:srgbClr val="FFFFFF"/>
              </a:solidFill>
            </a:rPr>
            <a:t>XMLHttpRequest</a:t>
          </a:r>
          <a:endParaRPr lang="en-US" b="1" dirty="0">
            <a:solidFill>
              <a:srgbClr val="FFFFFF"/>
            </a:solidFill>
          </a:endParaRPr>
        </a:p>
      </dgm:t>
    </dgm:pt>
    <dgm:pt modelId="{AC0D36DE-692D-5E44-B523-9351D7619ABC}" type="parTrans" cxnId="{636FB516-B7D7-1540-A80A-E2776E5B00CA}">
      <dgm:prSet/>
      <dgm:spPr/>
      <dgm:t>
        <a:bodyPr/>
        <a:lstStyle/>
        <a:p>
          <a:endParaRPr lang="en-US" b="1"/>
        </a:p>
      </dgm:t>
    </dgm:pt>
    <dgm:pt modelId="{2A16E894-DC7C-5D43-AA93-1E9F6C1D4A6F}" type="sibTrans" cxnId="{636FB516-B7D7-1540-A80A-E2776E5B00CA}">
      <dgm:prSet/>
      <dgm:spPr/>
      <dgm:t>
        <a:bodyPr/>
        <a:lstStyle/>
        <a:p>
          <a:endParaRPr lang="en-US" b="1"/>
        </a:p>
      </dgm:t>
    </dgm:pt>
    <dgm:pt modelId="{ED63E2BA-3DF8-D94C-ACFA-1F843029105C}">
      <dgm:prSet phldrT="[Text]"/>
      <dgm:spPr/>
      <dgm:t>
        <a:bodyPr/>
        <a:lstStyle/>
        <a:p>
          <a:r>
            <a:rPr lang="ru-RU" b="1" dirty="0" smtClean="0">
              <a:solidFill>
                <a:srgbClr val="1F4E79"/>
              </a:solidFill>
            </a:rPr>
            <a:t>Отправка запроса на сервер с помощью методов </a:t>
          </a:r>
          <a:r>
            <a:rPr lang="en-US" b="1" dirty="0" smtClean="0">
              <a:solidFill>
                <a:srgbClr val="FFFFFF"/>
              </a:solidFill>
            </a:rPr>
            <a:t>open</a:t>
          </a:r>
          <a:r>
            <a:rPr lang="en-US" b="1" dirty="0" smtClean="0">
              <a:solidFill>
                <a:srgbClr val="1F4E79"/>
              </a:solidFill>
            </a:rPr>
            <a:t> </a:t>
          </a:r>
          <a:r>
            <a:rPr lang="ru-RU" b="1" dirty="0" smtClean="0">
              <a:solidFill>
                <a:srgbClr val="1F4E79"/>
              </a:solidFill>
            </a:rPr>
            <a:t>и</a:t>
          </a:r>
          <a:r>
            <a:rPr lang="en-US" b="1" dirty="0" smtClean="0">
              <a:solidFill>
                <a:srgbClr val="1F4E79"/>
              </a:solidFill>
            </a:rPr>
            <a:t> </a:t>
          </a:r>
          <a:r>
            <a:rPr lang="en-US" b="1" dirty="0" smtClean="0">
              <a:solidFill>
                <a:srgbClr val="FFFFFF"/>
              </a:solidFill>
            </a:rPr>
            <a:t>send</a:t>
          </a:r>
          <a:endParaRPr lang="en-US" b="1" dirty="0">
            <a:solidFill>
              <a:srgbClr val="FFFFFF"/>
            </a:solidFill>
          </a:endParaRPr>
        </a:p>
      </dgm:t>
    </dgm:pt>
    <dgm:pt modelId="{3085B761-58AB-484C-9E96-507B2D030709}" type="parTrans" cxnId="{1FD08187-CF9C-7447-98FF-00A842BF8470}">
      <dgm:prSet/>
      <dgm:spPr/>
      <dgm:t>
        <a:bodyPr/>
        <a:lstStyle/>
        <a:p>
          <a:endParaRPr lang="en-US" b="1"/>
        </a:p>
      </dgm:t>
    </dgm:pt>
    <dgm:pt modelId="{CFF5F5AC-1E2F-4346-A44F-B5383E51DDC3}" type="sibTrans" cxnId="{1FD08187-CF9C-7447-98FF-00A842BF8470}">
      <dgm:prSet/>
      <dgm:spPr/>
      <dgm:t>
        <a:bodyPr/>
        <a:lstStyle/>
        <a:p>
          <a:endParaRPr lang="en-US" b="1"/>
        </a:p>
      </dgm:t>
    </dgm:pt>
    <dgm:pt modelId="{7599DCE4-1846-C44E-9967-03A043666CC2}">
      <dgm:prSet phldrT="[Text]"/>
      <dgm:spPr/>
      <dgm:t>
        <a:bodyPr/>
        <a:lstStyle/>
        <a:p>
          <a:r>
            <a:rPr lang="ru-RU" b="1" dirty="0" smtClean="0">
              <a:solidFill>
                <a:srgbClr val="1F4E79"/>
              </a:solidFill>
            </a:rPr>
            <a:t>Получение сервером запроса, обработка и отправление ответа </a:t>
          </a:r>
          <a:endParaRPr lang="en-US" b="1" dirty="0">
            <a:solidFill>
              <a:srgbClr val="1F4E79"/>
            </a:solidFill>
          </a:endParaRPr>
        </a:p>
      </dgm:t>
    </dgm:pt>
    <dgm:pt modelId="{F8A09319-4DB5-3749-8B26-6479E1A02B72}" type="parTrans" cxnId="{A01CA684-2086-304A-B3E6-E3E04B531C67}">
      <dgm:prSet/>
      <dgm:spPr/>
      <dgm:t>
        <a:bodyPr/>
        <a:lstStyle/>
        <a:p>
          <a:endParaRPr lang="en-US" b="1"/>
        </a:p>
      </dgm:t>
    </dgm:pt>
    <dgm:pt modelId="{9E0AD31E-8DBA-A842-88E8-86DA83FDA472}" type="sibTrans" cxnId="{A01CA684-2086-304A-B3E6-E3E04B531C67}">
      <dgm:prSet/>
      <dgm:spPr/>
      <dgm:t>
        <a:bodyPr/>
        <a:lstStyle/>
        <a:p>
          <a:endParaRPr lang="en-US" b="1"/>
        </a:p>
      </dgm:t>
    </dgm:pt>
    <dgm:pt modelId="{407331A1-1FA2-4345-9717-49F51CA81045}">
      <dgm:prSet phldrT="[Text]"/>
      <dgm:spPr/>
      <dgm:t>
        <a:bodyPr/>
        <a:lstStyle/>
        <a:p>
          <a:r>
            <a:rPr lang="ru-RU" b="1" dirty="0" smtClean="0">
              <a:solidFill>
                <a:srgbClr val="1F4E79"/>
              </a:solidFill>
            </a:rPr>
            <a:t>Получение и обработка ответа сервера с помощью </a:t>
          </a:r>
          <a:r>
            <a:rPr lang="en-US" b="1" dirty="0" err="1" smtClean="0">
              <a:solidFill>
                <a:srgbClr val="FFFFFF"/>
              </a:solidFill>
            </a:rPr>
            <a:t>responseText</a:t>
          </a:r>
          <a:r>
            <a:rPr lang="ru-RU" b="1" dirty="0" smtClean="0">
              <a:solidFill>
                <a:srgbClr val="FFFFFF"/>
              </a:solidFill>
            </a:rPr>
            <a:t> </a:t>
          </a:r>
          <a:r>
            <a:rPr lang="ru-RU" b="1" dirty="0" smtClean="0">
              <a:solidFill>
                <a:srgbClr val="1F4E79"/>
              </a:solidFill>
            </a:rPr>
            <a:t>и</a:t>
          </a:r>
          <a:r>
            <a:rPr lang="en-US" b="1" dirty="0" smtClean="0">
              <a:solidFill>
                <a:srgbClr val="1F4E79"/>
              </a:solidFill>
            </a:rPr>
            <a:t> </a:t>
          </a:r>
          <a:r>
            <a:rPr lang="en-US" b="1" dirty="0" err="1" smtClean="0">
              <a:solidFill>
                <a:srgbClr val="FFFFFF"/>
              </a:solidFill>
            </a:rPr>
            <a:t>onreadystatechange</a:t>
          </a:r>
          <a:endParaRPr lang="en-US" b="1" dirty="0">
            <a:solidFill>
              <a:srgbClr val="FFFFFF"/>
            </a:solidFill>
          </a:endParaRPr>
        </a:p>
      </dgm:t>
    </dgm:pt>
    <dgm:pt modelId="{7F66C2A6-48CD-624C-A781-05094531EFCA}" type="parTrans" cxnId="{7ED5CE03-CBBC-824D-8C0C-0933E798C438}">
      <dgm:prSet/>
      <dgm:spPr/>
      <dgm:t>
        <a:bodyPr/>
        <a:lstStyle/>
        <a:p>
          <a:endParaRPr lang="en-US" b="1"/>
        </a:p>
      </dgm:t>
    </dgm:pt>
    <dgm:pt modelId="{9D46FA46-0076-B441-BC83-90463A020A58}" type="sibTrans" cxnId="{7ED5CE03-CBBC-824D-8C0C-0933E798C438}">
      <dgm:prSet/>
      <dgm:spPr/>
      <dgm:t>
        <a:bodyPr/>
        <a:lstStyle/>
        <a:p>
          <a:endParaRPr lang="en-US" b="1"/>
        </a:p>
      </dgm:t>
    </dgm:pt>
    <dgm:pt modelId="{3E934663-A49F-F841-8C6D-CD0BC44AB814}" type="pres">
      <dgm:prSet presAssocID="{2A5F41F1-318C-3A4C-BE57-5C767F24CE91}" presName="CompostProcess" presStyleCnt="0">
        <dgm:presLayoutVars>
          <dgm:dir/>
          <dgm:resizeHandles val="exact"/>
        </dgm:presLayoutVars>
      </dgm:prSet>
      <dgm:spPr/>
    </dgm:pt>
    <dgm:pt modelId="{E1C21A01-2175-DD47-AAA7-855BBF8C122C}" type="pres">
      <dgm:prSet presAssocID="{2A5F41F1-318C-3A4C-BE57-5C767F24CE91}" presName="arrow" presStyleLbl="bgShp" presStyleIdx="0" presStyleCnt="1" custLinFactNeighborY="-6263"/>
      <dgm:spPr/>
    </dgm:pt>
    <dgm:pt modelId="{6210678F-F584-C743-9CB8-217A0DD5194F}" type="pres">
      <dgm:prSet presAssocID="{2A5F41F1-318C-3A4C-BE57-5C767F24CE91}" presName="linearProcess" presStyleCnt="0"/>
      <dgm:spPr/>
    </dgm:pt>
    <dgm:pt modelId="{CF76CB28-1F79-514D-A381-1994133D9791}" type="pres">
      <dgm:prSet presAssocID="{74BAAE4D-2D9E-0949-9E52-C9BA3FD5F745}" presName="textNode" presStyleLbl="node1" presStyleIdx="0" presStyleCnt="4" custScaleY="98390">
        <dgm:presLayoutVars>
          <dgm:bulletEnabled val="1"/>
        </dgm:presLayoutVars>
      </dgm:prSet>
      <dgm:spPr/>
      <dgm:t>
        <a:bodyPr/>
        <a:lstStyle/>
        <a:p>
          <a:endParaRPr lang="en-US"/>
        </a:p>
      </dgm:t>
    </dgm:pt>
    <dgm:pt modelId="{B97A5217-EDE2-1641-9B0F-700A174D9A9A}" type="pres">
      <dgm:prSet presAssocID="{2A16E894-DC7C-5D43-AA93-1E9F6C1D4A6F}" presName="sibTrans" presStyleCnt="0"/>
      <dgm:spPr/>
    </dgm:pt>
    <dgm:pt modelId="{B150EED7-78E4-AA41-9767-FE3EAFAAFA5A}" type="pres">
      <dgm:prSet presAssocID="{ED63E2BA-3DF8-D94C-ACFA-1F843029105C}" presName="textNode" presStyleLbl="node1" presStyleIdx="1" presStyleCnt="4" custScaleY="98390">
        <dgm:presLayoutVars>
          <dgm:bulletEnabled val="1"/>
        </dgm:presLayoutVars>
      </dgm:prSet>
      <dgm:spPr/>
      <dgm:t>
        <a:bodyPr/>
        <a:lstStyle/>
        <a:p>
          <a:endParaRPr lang="en-US"/>
        </a:p>
      </dgm:t>
    </dgm:pt>
    <dgm:pt modelId="{CAEBEE10-AB70-B14C-8A25-087F207C5A1E}" type="pres">
      <dgm:prSet presAssocID="{CFF5F5AC-1E2F-4346-A44F-B5383E51DDC3}" presName="sibTrans" presStyleCnt="0"/>
      <dgm:spPr/>
    </dgm:pt>
    <dgm:pt modelId="{9F281151-A6AF-4E42-AE80-E96605B2CE19}" type="pres">
      <dgm:prSet presAssocID="{7599DCE4-1846-C44E-9967-03A043666CC2}" presName="textNode" presStyleLbl="node1" presStyleIdx="2" presStyleCnt="4" custScaleY="98390">
        <dgm:presLayoutVars>
          <dgm:bulletEnabled val="1"/>
        </dgm:presLayoutVars>
      </dgm:prSet>
      <dgm:spPr/>
      <dgm:t>
        <a:bodyPr/>
        <a:lstStyle/>
        <a:p>
          <a:endParaRPr lang="en-US"/>
        </a:p>
      </dgm:t>
    </dgm:pt>
    <dgm:pt modelId="{B5225766-02EC-D947-AF35-8A1A2435CE37}" type="pres">
      <dgm:prSet presAssocID="{9E0AD31E-8DBA-A842-88E8-86DA83FDA472}" presName="sibTrans" presStyleCnt="0"/>
      <dgm:spPr/>
    </dgm:pt>
    <dgm:pt modelId="{781DEDA1-9788-E640-807B-8D6396B2E3EA}" type="pres">
      <dgm:prSet presAssocID="{407331A1-1FA2-4345-9717-49F51CA81045}" presName="textNode" presStyleLbl="node1" presStyleIdx="3" presStyleCnt="4" custScaleY="98390">
        <dgm:presLayoutVars>
          <dgm:bulletEnabled val="1"/>
        </dgm:presLayoutVars>
      </dgm:prSet>
      <dgm:spPr/>
      <dgm:t>
        <a:bodyPr/>
        <a:lstStyle/>
        <a:p>
          <a:endParaRPr lang="en-US"/>
        </a:p>
      </dgm:t>
    </dgm:pt>
  </dgm:ptLst>
  <dgm:cxnLst>
    <dgm:cxn modelId="{636FB516-B7D7-1540-A80A-E2776E5B00CA}" srcId="{2A5F41F1-318C-3A4C-BE57-5C767F24CE91}" destId="{74BAAE4D-2D9E-0949-9E52-C9BA3FD5F745}" srcOrd="0" destOrd="0" parTransId="{AC0D36DE-692D-5E44-B523-9351D7619ABC}" sibTransId="{2A16E894-DC7C-5D43-AA93-1E9F6C1D4A6F}"/>
    <dgm:cxn modelId="{F4B436B4-8DDF-DF47-896D-65B194C87E1E}" type="presOf" srcId="{74BAAE4D-2D9E-0949-9E52-C9BA3FD5F745}" destId="{CF76CB28-1F79-514D-A381-1994133D9791}" srcOrd="0" destOrd="0" presId="urn:microsoft.com/office/officeart/2005/8/layout/hProcess9"/>
    <dgm:cxn modelId="{A01CA684-2086-304A-B3E6-E3E04B531C67}" srcId="{2A5F41F1-318C-3A4C-BE57-5C767F24CE91}" destId="{7599DCE4-1846-C44E-9967-03A043666CC2}" srcOrd="2" destOrd="0" parTransId="{F8A09319-4DB5-3749-8B26-6479E1A02B72}" sibTransId="{9E0AD31E-8DBA-A842-88E8-86DA83FDA472}"/>
    <dgm:cxn modelId="{5D80E8EE-6CF1-8442-92E9-D713C1496C6F}" type="presOf" srcId="{7599DCE4-1846-C44E-9967-03A043666CC2}" destId="{9F281151-A6AF-4E42-AE80-E96605B2CE19}" srcOrd="0" destOrd="0" presId="urn:microsoft.com/office/officeart/2005/8/layout/hProcess9"/>
    <dgm:cxn modelId="{8DE1AC75-80DA-3E4B-A04E-1859CFCEA4F6}" type="presOf" srcId="{ED63E2BA-3DF8-D94C-ACFA-1F843029105C}" destId="{B150EED7-78E4-AA41-9767-FE3EAFAAFA5A}" srcOrd="0" destOrd="0" presId="urn:microsoft.com/office/officeart/2005/8/layout/hProcess9"/>
    <dgm:cxn modelId="{51A066BB-05D0-2642-859C-56E72B58A095}" type="presOf" srcId="{407331A1-1FA2-4345-9717-49F51CA81045}" destId="{781DEDA1-9788-E640-807B-8D6396B2E3EA}" srcOrd="0" destOrd="0" presId="urn:microsoft.com/office/officeart/2005/8/layout/hProcess9"/>
    <dgm:cxn modelId="{1FD08187-CF9C-7447-98FF-00A842BF8470}" srcId="{2A5F41F1-318C-3A4C-BE57-5C767F24CE91}" destId="{ED63E2BA-3DF8-D94C-ACFA-1F843029105C}" srcOrd="1" destOrd="0" parTransId="{3085B761-58AB-484C-9E96-507B2D030709}" sibTransId="{CFF5F5AC-1E2F-4346-A44F-B5383E51DDC3}"/>
    <dgm:cxn modelId="{DD4F1646-416A-3C48-84B2-C9FA7720C8B1}" type="presOf" srcId="{2A5F41F1-318C-3A4C-BE57-5C767F24CE91}" destId="{3E934663-A49F-F841-8C6D-CD0BC44AB814}" srcOrd="0" destOrd="0" presId="urn:microsoft.com/office/officeart/2005/8/layout/hProcess9"/>
    <dgm:cxn modelId="{7ED5CE03-CBBC-824D-8C0C-0933E798C438}" srcId="{2A5F41F1-318C-3A4C-BE57-5C767F24CE91}" destId="{407331A1-1FA2-4345-9717-49F51CA81045}" srcOrd="3" destOrd="0" parTransId="{7F66C2A6-48CD-624C-A781-05094531EFCA}" sibTransId="{9D46FA46-0076-B441-BC83-90463A020A58}"/>
    <dgm:cxn modelId="{F60DB452-DB5E-294B-9BE9-356684AE0B4C}" type="presParOf" srcId="{3E934663-A49F-F841-8C6D-CD0BC44AB814}" destId="{E1C21A01-2175-DD47-AAA7-855BBF8C122C}" srcOrd="0" destOrd="0" presId="urn:microsoft.com/office/officeart/2005/8/layout/hProcess9"/>
    <dgm:cxn modelId="{AA762B00-3765-184B-80F7-9E8C89736FE5}" type="presParOf" srcId="{3E934663-A49F-F841-8C6D-CD0BC44AB814}" destId="{6210678F-F584-C743-9CB8-217A0DD5194F}" srcOrd="1" destOrd="0" presId="urn:microsoft.com/office/officeart/2005/8/layout/hProcess9"/>
    <dgm:cxn modelId="{F426884B-D0E8-2F4B-A29D-E85AD12C7207}" type="presParOf" srcId="{6210678F-F584-C743-9CB8-217A0DD5194F}" destId="{CF76CB28-1F79-514D-A381-1994133D9791}" srcOrd="0" destOrd="0" presId="urn:microsoft.com/office/officeart/2005/8/layout/hProcess9"/>
    <dgm:cxn modelId="{0D30CDDE-5E5C-3445-A391-B153E086D1FE}" type="presParOf" srcId="{6210678F-F584-C743-9CB8-217A0DD5194F}" destId="{B97A5217-EDE2-1641-9B0F-700A174D9A9A}" srcOrd="1" destOrd="0" presId="urn:microsoft.com/office/officeart/2005/8/layout/hProcess9"/>
    <dgm:cxn modelId="{6F06C21A-3A6E-AC4E-AAEE-6AC4D9DDAFE7}" type="presParOf" srcId="{6210678F-F584-C743-9CB8-217A0DD5194F}" destId="{B150EED7-78E4-AA41-9767-FE3EAFAAFA5A}" srcOrd="2" destOrd="0" presId="urn:microsoft.com/office/officeart/2005/8/layout/hProcess9"/>
    <dgm:cxn modelId="{17387057-001D-F242-8C46-DB1F0D77912F}" type="presParOf" srcId="{6210678F-F584-C743-9CB8-217A0DD5194F}" destId="{CAEBEE10-AB70-B14C-8A25-087F207C5A1E}" srcOrd="3" destOrd="0" presId="urn:microsoft.com/office/officeart/2005/8/layout/hProcess9"/>
    <dgm:cxn modelId="{23FBE525-40BB-1A44-ADE4-9D56745FA1C7}" type="presParOf" srcId="{6210678F-F584-C743-9CB8-217A0DD5194F}" destId="{9F281151-A6AF-4E42-AE80-E96605B2CE19}" srcOrd="4" destOrd="0" presId="urn:microsoft.com/office/officeart/2005/8/layout/hProcess9"/>
    <dgm:cxn modelId="{92A04800-379E-F243-A012-A96EB7F3FE0C}" type="presParOf" srcId="{6210678F-F584-C743-9CB8-217A0DD5194F}" destId="{B5225766-02EC-D947-AF35-8A1A2435CE37}" srcOrd="5" destOrd="0" presId="urn:microsoft.com/office/officeart/2005/8/layout/hProcess9"/>
    <dgm:cxn modelId="{C4D8439D-A312-DC4B-BF75-BAE729DCD135}" type="presParOf" srcId="{6210678F-F584-C743-9CB8-217A0DD5194F}" destId="{781DEDA1-9788-E640-807B-8D6396B2E3EA}" srcOrd="6"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21A01-2175-DD47-AAA7-855BBF8C122C}">
      <dsp:nvSpPr>
        <dsp:cNvPr id="0" name=""/>
        <dsp:cNvSpPr/>
      </dsp:nvSpPr>
      <dsp:spPr>
        <a:xfrm>
          <a:off x="627529" y="0"/>
          <a:ext cx="7112000" cy="4717708"/>
        </a:xfrm>
        <a:prstGeom prst="rightArrow">
          <a:avLst/>
        </a:prstGeom>
        <a:solidFill>
          <a:schemeClr val="accent1">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F76CB28-1F79-514D-A381-1994133D9791}">
      <dsp:nvSpPr>
        <dsp:cNvPr id="0" name=""/>
        <dsp:cNvSpPr/>
      </dsp:nvSpPr>
      <dsp:spPr>
        <a:xfrm>
          <a:off x="4187" y="1430503"/>
          <a:ext cx="2014140" cy="1856701"/>
        </a:xfrm>
        <a:prstGeom prst="roundRect">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chemeClr val="accent1">
                  <a:lumMod val="50000"/>
                </a:schemeClr>
              </a:solidFill>
            </a:rPr>
            <a:t>Создание объекта </a:t>
          </a:r>
          <a:r>
            <a:rPr lang="en-US" sz="1500" b="1" kern="1200" dirty="0" err="1" smtClean="0">
              <a:solidFill>
                <a:srgbClr val="FFFFFF"/>
              </a:solidFill>
            </a:rPr>
            <a:t>XMLHttpRequest</a:t>
          </a:r>
          <a:endParaRPr lang="en-US" sz="1500" b="1" kern="1200" dirty="0">
            <a:solidFill>
              <a:srgbClr val="FFFFFF"/>
            </a:solidFill>
          </a:endParaRPr>
        </a:p>
      </dsp:txBody>
      <dsp:txXfrm>
        <a:off x="94824" y="1521140"/>
        <a:ext cx="1832866" cy="1675427"/>
      </dsp:txXfrm>
    </dsp:sp>
    <dsp:sp modelId="{B150EED7-78E4-AA41-9767-FE3EAFAAFA5A}">
      <dsp:nvSpPr>
        <dsp:cNvPr id="0" name=""/>
        <dsp:cNvSpPr/>
      </dsp:nvSpPr>
      <dsp:spPr>
        <a:xfrm>
          <a:off x="2119035" y="1430503"/>
          <a:ext cx="2014140" cy="1856701"/>
        </a:xfrm>
        <a:prstGeom prst="roundRect">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Отправка запроса на сервер с помощью методов </a:t>
          </a:r>
          <a:r>
            <a:rPr lang="en-US" sz="1500" b="1" kern="1200" dirty="0" smtClean="0">
              <a:solidFill>
                <a:srgbClr val="FFFFFF"/>
              </a:solidFill>
            </a:rPr>
            <a:t>open</a:t>
          </a:r>
          <a:r>
            <a:rPr lang="en-US" sz="1500" b="1" kern="1200" dirty="0" smtClean="0">
              <a:solidFill>
                <a:srgbClr val="1F4E79"/>
              </a:solidFill>
            </a:rPr>
            <a:t> </a:t>
          </a:r>
          <a:r>
            <a:rPr lang="ru-RU" sz="1500" b="1" kern="1200" dirty="0" smtClean="0">
              <a:solidFill>
                <a:srgbClr val="1F4E79"/>
              </a:solidFill>
            </a:rPr>
            <a:t>и</a:t>
          </a:r>
          <a:r>
            <a:rPr lang="en-US" sz="1500" b="1" kern="1200" dirty="0" smtClean="0">
              <a:solidFill>
                <a:srgbClr val="1F4E79"/>
              </a:solidFill>
            </a:rPr>
            <a:t> </a:t>
          </a:r>
          <a:r>
            <a:rPr lang="en-US" sz="1500" b="1" kern="1200" dirty="0" smtClean="0">
              <a:solidFill>
                <a:srgbClr val="FFFFFF"/>
              </a:solidFill>
            </a:rPr>
            <a:t>send</a:t>
          </a:r>
          <a:endParaRPr lang="en-US" sz="1500" b="1" kern="1200" dirty="0">
            <a:solidFill>
              <a:srgbClr val="FFFFFF"/>
            </a:solidFill>
          </a:endParaRPr>
        </a:p>
      </dsp:txBody>
      <dsp:txXfrm>
        <a:off x="2209672" y="1521140"/>
        <a:ext cx="1832866" cy="1675427"/>
      </dsp:txXfrm>
    </dsp:sp>
    <dsp:sp modelId="{9F281151-A6AF-4E42-AE80-E96605B2CE19}">
      <dsp:nvSpPr>
        <dsp:cNvPr id="0" name=""/>
        <dsp:cNvSpPr/>
      </dsp:nvSpPr>
      <dsp:spPr>
        <a:xfrm>
          <a:off x="4233883" y="1430503"/>
          <a:ext cx="2014140" cy="1856701"/>
        </a:xfrm>
        <a:prstGeom prst="roundRect">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Получение сервером запроса, обработка и отправление ответа </a:t>
          </a:r>
          <a:endParaRPr lang="en-US" sz="1500" b="1" kern="1200" dirty="0">
            <a:solidFill>
              <a:srgbClr val="1F4E79"/>
            </a:solidFill>
          </a:endParaRPr>
        </a:p>
      </dsp:txBody>
      <dsp:txXfrm>
        <a:off x="4324520" y="1521140"/>
        <a:ext cx="1832866" cy="1675427"/>
      </dsp:txXfrm>
    </dsp:sp>
    <dsp:sp modelId="{781DEDA1-9788-E640-807B-8D6396B2E3EA}">
      <dsp:nvSpPr>
        <dsp:cNvPr id="0" name=""/>
        <dsp:cNvSpPr/>
      </dsp:nvSpPr>
      <dsp:spPr>
        <a:xfrm>
          <a:off x="6348730" y="1430503"/>
          <a:ext cx="2014140" cy="1856701"/>
        </a:xfrm>
        <a:prstGeom prst="roundRect">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1F4E79"/>
              </a:solidFill>
            </a:rPr>
            <a:t>Получение и обработка ответа сервера с помощью </a:t>
          </a:r>
          <a:r>
            <a:rPr lang="en-US" sz="1500" b="1" kern="1200" dirty="0" err="1" smtClean="0">
              <a:solidFill>
                <a:srgbClr val="FFFFFF"/>
              </a:solidFill>
            </a:rPr>
            <a:t>responseText</a:t>
          </a:r>
          <a:r>
            <a:rPr lang="ru-RU" sz="1500" b="1" kern="1200" dirty="0" smtClean="0">
              <a:solidFill>
                <a:srgbClr val="FFFFFF"/>
              </a:solidFill>
            </a:rPr>
            <a:t> </a:t>
          </a:r>
          <a:r>
            <a:rPr lang="ru-RU" sz="1500" b="1" kern="1200" dirty="0" smtClean="0">
              <a:solidFill>
                <a:srgbClr val="1F4E79"/>
              </a:solidFill>
            </a:rPr>
            <a:t>и</a:t>
          </a:r>
          <a:r>
            <a:rPr lang="en-US" sz="1500" b="1" kern="1200" dirty="0" smtClean="0">
              <a:solidFill>
                <a:srgbClr val="1F4E79"/>
              </a:solidFill>
            </a:rPr>
            <a:t> </a:t>
          </a:r>
          <a:r>
            <a:rPr lang="en-US" sz="1500" b="1" kern="1200" dirty="0" err="1" smtClean="0">
              <a:solidFill>
                <a:srgbClr val="FFFFFF"/>
              </a:solidFill>
            </a:rPr>
            <a:t>onreadystatechange</a:t>
          </a:r>
          <a:endParaRPr lang="en-US" sz="1500" b="1" kern="1200" dirty="0">
            <a:solidFill>
              <a:srgbClr val="FFFFFF"/>
            </a:solidFill>
          </a:endParaRPr>
        </a:p>
      </dsp:txBody>
      <dsp:txXfrm>
        <a:off x="6439367" y="1521140"/>
        <a:ext cx="1832866" cy="16754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E60D44-3478-4A4B-8817-19EEF966F329}" type="datetimeFigureOut">
              <a:rPr lang="en-US" smtClean="0"/>
              <a:t>7/31/16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CBEC5D-1C26-4842-8B56-D99282F63921}" type="slidenum">
              <a:rPr lang="en-US" smtClean="0"/>
              <a:t>‹#›</a:t>
            </a:fld>
            <a:endParaRPr lang="en-US"/>
          </a:p>
        </p:txBody>
      </p:sp>
    </p:spTree>
    <p:extLst>
      <p:ext uri="{BB962C8B-B14F-4D97-AF65-F5344CB8AC3E}">
        <p14:creationId xmlns:p14="http://schemas.microsoft.com/office/powerpoint/2010/main" val="1937695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1CA17-62CF-4635-8703-5A2882024085}" type="datetimeFigureOut">
              <a:rPr lang="en-US" smtClean="0"/>
              <a:t>7/31/16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F3C47-CC2E-4C5F-93C6-2DC3640F3FB5}" type="slidenum">
              <a:rPr lang="en-US" smtClean="0"/>
              <a:t>‹#›</a:t>
            </a:fld>
            <a:endParaRPr lang="en-US"/>
          </a:p>
        </p:txBody>
      </p:sp>
    </p:spTree>
    <p:extLst>
      <p:ext uri="{BB962C8B-B14F-4D97-AF65-F5344CB8AC3E}">
        <p14:creationId xmlns:p14="http://schemas.microsoft.com/office/powerpoint/2010/main" val="139829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 Id="rId3" Type="http://schemas.openxmlformats.org/officeDocument/2006/relationships/hyperlink" Target="http://www.w3.org/TR/XMLHttpRequest/#the-setrequestheader-method"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 Id="rId3" Type="http://schemas.openxmlformats.org/officeDocument/2006/relationships/hyperlink" Target="http://www.w3.org/TR/XMLHttpRequest/#the-setrequestheader-method"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a:t>
            </a:fld>
            <a:endParaRPr lang="en-US" dirty="0"/>
          </a:p>
        </p:txBody>
      </p:sp>
    </p:spTree>
    <p:extLst>
      <p:ext uri="{BB962C8B-B14F-4D97-AF65-F5344CB8AC3E}">
        <p14:creationId xmlns:p14="http://schemas.microsoft.com/office/powerpoint/2010/main" val="3283223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157</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158</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159</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160</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a:t>
            </a:r>
            <a:r>
              <a:rPr lang="ru-RU" dirty="0" smtClean="0"/>
              <a:t>страницу</a:t>
            </a:r>
            <a:r>
              <a:rPr lang="ru-RU" baseline="0" dirty="0" smtClean="0"/>
              <a:t> </a:t>
            </a:r>
            <a:r>
              <a:rPr lang="ru-RU" dirty="0" smtClean="0"/>
              <a:t>в первый </a:t>
            </a:r>
            <a:r>
              <a:rPr lang="ru-RU" dirty="0" smtClean="0"/>
              <a:t>раз, сервер отправляет полный HTML и CSS код сразу. </a:t>
            </a:r>
            <a:r>
              <a:rPr lang="ru-RU" dirty="0" smtClean="0"/>
              <a:t>Потом, </a:t>
            </a:r>
            <a:r>
              <a:rPr lang="ru-RU" dirty="0" smtClean="0"/>
              <a:t>если пользователь делает новый запрос со страницы, </a:t>
            </a:r>
            <a:r>
              <a:rPr lang="ru-RU" dirty="0" smtClean="0"/>
              <a:t>сервер </a:t>
            </a:r>
            <a:r>
              <a:rPr lang="ru-RU" dirty="0" smtClean="0"/>
              <a:t>обрабатывает информацию, перестраивает страницу и отправляет всю страницу обратно в браузер клиента</a:t>
            </a:r>
            <a:r>
              <a:rPr lang="ru-RU" dirty="0" smtClean="0"/>
              <a:t>. В </a:t>
            </a:r>
            <a:r>
              <a:rPr lang="ru-RU" dirty="0" smtClean="0"/>
              <a:t>случае использования </a:t>
            </a:r>
            <a:r>
              <a:rPr lang="ru-RU" dirty="0" err="1" smtClean="0"/>
              <a:t>Ajax</a:t>
            </a:r>
            <a:r>
              <a:rPr lang="ru-RU" dirty="0" smtClean="0"/>
              <a:t>, полная страница загружается только один раз, когда </a:t>
            </a:r>
            <a:r>
              <a:rPr lang="ru-RU" dirty="0" smtClean="0"/>
              <a:t>запрашивается в </a:t>
            </a:r>
            <a:r>
              <a:rPr lang="ru-RU" dirty="0" smtClean="0"/>
              <a:t>первый раз. </a:t>
            </a:r>
            <a:r>
              <a:rPr lang="ru-RU" dirty="0" err="1" smtClean="0"/>
              <a:t>Ajax</a:t>
            </a:r>
            <a:r>
              <a:rPr lang="ru-RU" dirty="0" smtClean="0"/>
              <a:t> </a:t>
            </a:r>
            <a:r>
              <a:rPr lang="en-US" dirty="0" smtClean="0"/>
              <a:t>engine</a:t>
            </a:r>
            <a:r>
              <a:rPr lang="ru-RU" dirty="0" smtClean="0"/>
              <a:t>, </a:t>
            </a:r>
            <a:r>
              <a:rPr lang="ru-RU" dirty="0" smtClean="0"/>
              <a:t>в качестве промежуточного </a:t>
            </a:r>
            <a:r>
              <a:rPr lang="ru-RU" dirty="0" smtClean="0"/>
              <a:t>слоя, </a:t>
            </a:r>
            <a:r>
              <a:rPr lang="ru-RU" dirty="0" smtClean="0"/>
              <a:t>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a:t>
            </a:r>
            <a:r>
              <a:rPr lang="ru-RU" dirty="0" smtClean="0"/>
              <a:t>отображению </a:t>
            </a:r>
            <a:r>
              <a:rPr lang="ru-RU" dirty="0" smtClean="0"/>
              <a:t>и </a:t>
            </a:r>
            <a:r>
              <a:rPr lang="ru-RU" dirty="0" smtClean="0"/>
              <a:t>поведению</a:t>
            </a:r>
            <a:r>
              <a:rPr lang="ru-RU" baseline="0" dirty="0" smtClean="0"/>
              <a:t> </a:t>
            </a:r>
            <a:r>
              <a:rPr lang="ru-RU" dirty="0" smtClean="0"/>
              <a:t>существующей </a:t>
            </a:r>
            <a:r>
              <a:rPr lang="ru-RU" dirty="0" smtClean="0"/>
              <a:t>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161</a:t>
            </a:fld>
            <a:endParaRPr lang="en-US"/>
          </a:p>
        </p:txBody>
      </p:sp>
    </p:spTree>
    <p:extLst>
      <p:ext uri="{BB962C8B-B14F-4D97-AF65-F5344CB8AC3E}">
        <p14:creationId xmlns:p14="http://schemas.microsoft.com/office/powerpoint/2010/main" val="2112255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162</a:t>
            </a:fld>
            <a:endParaRPr lang="en-US"/>
          </a:p>
        </p:txBody>
      </p:sp>
    </p:spTree>
    <p:extLst>
      <p:ext uri="{BB962C8B-B14F-4D97-AF65-F5344CB8AC3E}">
        <p14:creationId xmlns:p14="http://schemas.microsoft.com/office/powerpoint/2010/main" val="1784639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163</a:t>
            </a:fld>
            <a:endParaRPr lang="en-US"/>
          </a:p>
        </p:txBody>
      </p:sp>
    </p:spTree>
    <p:extLst>
      <p:ext uri="{BB962C8B-B14F-4D97-AF65-F5344CB8AC3E}">
        <p14:creationId xmlns:p14="http://schemas.microsoft.com/office/powerpoint/2010/main" val="1067854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традиционном веб-приложения, браузер связывается с сервером напрямую. Когда пользователь запрашивает страницу, на первый раз, сервер отправляет полный HTML и CSS код сразу. Теперь, если пользователь делает новый запрос со страницы, то сервер обрабатывает информацию, перестраивает страницу и отправляет всю страницу обратно в браузер </a:t>
            </a:r>
            <a:r>
              <a:rPr lang="ru-RU" dirty="0" err="1" smtClean="0"/>
              <a:t>клиента.В</a:t>
            </a:r>
            <a:r>
              <a:rPr lang="ru-RU" dirty="0" smtClean="0"/>
              <a:t> случае использования </a:t>
            </a:r>
            <a:r>
              <a:rPr lang="ru-RU" dirty="0" err="1" smtClean="0"/>
              <a:t>Ajax</a:t>
            </a:r>
            <a:r>
              <a:rPr lang="ru-RU" dirty="0" smtClean="0"/>
              <a:t>, полная страница загружается только один раз, когда оно запрашивается первый раз. </a:t>
            </a:r>
            <a:r>
              <a:rPr lang="ru-RU" dirty="0" err="1" smtClean="0"/>
              <a:t>Ajax</a:t>
            </a:r>
            <a:r>
              <a:rPr lang="ru-RU" dirty="0" smtClean="0"/>
              <a:t> двигатель, в качестве промежуточного продукта, принимает запрос на небольшой части страницы, которая запрашивает информацию с веб-сервера в асинхронном режиме. </a:t>
            </a:r>
            <a:r>
              <a:rPr lang="ru-RU" smtClean="0"/>
              <a:t>Здесь слово "асинхронно" означает, что запрашиваемые данные собираются в фоновом режиме, не мешая всей отображения и поведения существующей страницы.</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164</a:t>
            </a:fld>
            <a:endParaRPr lang="en-US"/>
          </a:p>
        </p:txBody>
      </p:sp>
    </p:spTree>
    <p:extLst>
      <p:ext uri="{BB962C8B-B14F-4D97-AF65-F5344CB8AC3E}">
        <p14:creationId xmlns:p14="http://schemas.microsoft.com/office/powerpoint/2010/main" val="1359512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Код, который это обеспечивает, работает следующим образом.</a:t>
            </a:r>
          </a:p>
          <a:p>
            <a:r>
              <a:rPr lang="ru-RU" dirty="0" smtClean="0"/>
              <a:t>Код активируется примерно при каждом нажатии клавиши, но не чаще чем раз в 100мс (примерно).</a:t>
            </a:r>
          </a:p>
          <a:p>
            <a:r>
              <a:rPr lang="ru-RU" dirty="0" smtClean="0"/>
              <a:t>Создается скрытый DIV и заполняется ответом сервера:</a:t>
            </a:r>
          </a:p>
          <a:p>
            <a:r>
              <a:rPr lang="ru-RU" dirty="0" smtClean="0"/>
              <a:t>Текущий результат подсвечен, можно перемещаться и выбирать</a:t>
            </a:r>
          </a:p>
          <a:p>
            <a:r>
              <a:rPr lang="ru-RU" dirty="0" smtClean="0"/>
              <a:t>При нажатии правой стрелки или при клике — поиск в </a:t>
            </a:r>
            <a:r>
              <a:rPr lang="ru-RU" dirty="0" err="1" smtClean="0"/>
              <a:t>подрезультатах</a:t>
            </a:r>
            <a:endParaRPr lang="ru-RU" dirty="0" smtClean="0"/>
          </a:p>
          <a:p>
            <a:r>
              <a:rPr lang="ru-RU" dirty="0" smtClean="0"/>
              <a:t>Результаты запросов </a:t>
            </a:r>
            <a:r>
              <a:rPr lang="ru-RU" dirty="0" err="1" smtClean="0"/>
              <a:t>кешируются</a:t>
            </a:r>
            <a:r>
              <a:rPr lang="ru-RU" dirty="0" smtClean="0"/>
              <a:t>, повторных обращений к серверу не происходит.</a:t>
            </a:r>
          </a:p>
          <a:p>
            <a:r>
              <a:rPr lang="ru-RU" dirty="0" smtClean="0"/>
              <a:t>В </a:t>
            </a:r>
            <a:r>
              <a:rPr lang="ru-RU" dirty="0" err="1" smtClean="0"/>
              <a:t>Google</a:t>
            </a:r>
            <a:r>
              <a:rPr lang="ru-RU" dirty="0" smtClean="0"/>
              <a:t> не только предлагаются варианты, но система тут же инициирует и сам поиск, т.е. не нужно даже нажимать </a:t>
            </a:r>
            <a:r>
              <a:rPr lang="ru-RU" dirty="0" err="1" smtClean="0"/>
              <a:t>Enter</a:t>
            </a:r>
            <a:r>
              <a:rPr lang="ru-RU"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165</a:t>
            </a:fld>
            <a:endParaRPr lang="en-US"/>
          </a:p>
        </p:txBody>
      </p:sp>
    </p:spTree>
    <p:extLst>
      <p:ext uri="{BB962C8B-B14F-4D97-AF65-F5344CB8AC3E}">
        <p14:creationId xmlns:p14="http://schemas.microsoft.com/office/powerpoint/2010/main" val="1520409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8775"/>
            <a:r>
              <a:rPr lang="ru-RU" dirty="0" smtClean="0">
                <a:latin typeface="+mn-lt"/>
              </a:rPr>
              <a:t>«Синхронный запрос» означает, что после вызова </a:t>
            </a:r>
            <a:r>
              <a:rPr lang="ru-RU" dirty="0" err="1" smtClean="0">
                <a:latin typeface="+mn-lt"/>
              </a:rPr>
              <a:t>xhr.send</a:t>
            </a:r>
            <a:r>
              <a:rPr lang="ru-RU" dirty="0" smtClean="0">
                <a:latin typeface="+mn-lt"/>
              </a:rPr>
              <a:t>() и до ответа сервера главный поток будет «заморожен»: посетитель не сможет взаимодействовать со страницей — прокручивать, нажимать на кнопки и т.п. После получения ответа выполнение продолжится со следующей строки.</a:t>
            </a:r>
          </a:p>
          <a:p>
            <a:pPr marL="358775"/>
            <a:r>
              <a:rPr lang="ru-RU" dirty="0" smtClean="0">
                <a:latin typeface="+mn-lt"/>
              </a:rPr>
              <a:t>«Асинхронный запрос» означает, что браузер отправит запрос, а далее результат нужно будет получить через обработчики событий, которые мы рассмотрим далее</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170</a:t>
            </a:fld>
            <a:endParaRPr lang="en-US"/>
          </a:p>
        </p:txBody>
      </p:sp>
    </p:spTree>
    <p:extLst>
      <p:ext uri="{BB962C8B-B14F-4D97-AF65-F5344CB8AC3E}">
        <p14:creationId xmlns:p14="http://schemas.microsoft.com/office/powerpoint/2010/main" val="344109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схема использования нескольких шаблонов проектирования, с помощью которых модель данных приложения, пользовательский интерфейс и взаимодействие с пользователем разделены на три отдельных компонента таким образом, чтобы модификация одного из компонентов оказывала минимальное воздействие на остальные.</a:t>
            </a:r>
            <a:endParaRPr lang="en-US" dirty="0" smtClean="0"/>
          </a:p>
          <a:p>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3</a:t>
            </a:fld>
            <a:endParaRPr lang="en-US" dirty="0"/>
          </a:p>
        </p:txBody>
      </p:sp>
    </p:spTree>
    <p:extLst>
      <p:ext uri="{BB962C8B-B14F-4D97-AF65-F5344CB8AC3E}">
        <p14:creationId xmlns:p14="http://schemas.microsoft.com/office/powerpoint/2010/main" val="2647258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latin typeface="+mn-lt"/>
              </a:rPr>
              <a:t>(</a:t>
            </a:r>
            <a:r>
              <a:rPr lang="en-US" dirty="0" smtClean="0">
                <a:latin typeface="+mn-lt"/>
                <a:hlinkClick r:id="rId3"/>
              </a:rPr>
              <a:t>http://www.w3.org/TR/XMLHttpRequest/#the-setrequestheader-method</a:t>
            </a:r>
            <a:r>
              <a:rPr lang="ru-RU" dirty="0" smtClean="0">
                <a:latin typeface="+mn-lt"/>
              </a:rPr>
              <a:t> )</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174</a:t>
            </a:fld>
            <a:endParaRPr lang="en-US"/>
          </a:p>
        </p:txBody>
      </p:sp>
    </p:spTree>
    <p:extLst>
      <p:ext uri="{BB962C8B-B14F-4D97-AF65-F5344CB8AC3E}">
        <p14:creationId xmlns:p14="http://schemas.microsoft.com/office/powerpoint/2010/main" val="789047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a:t>
            </a:r>
            <a:r>
              <a:rPr lang="en-US" dirty="0" smtClean="0">
                <a:latin typeface="+mn-lt"/>
                <a:hlinkClick r:id="rId3"/>
              </a:rPr>
              <a:t>http://www.w3.org/TR/XMLHttpRequest/#the-setrequestheader-method</a:t>
            </a:r>
            <a:r>
              <a:rPr lang="ru-RU" dirty="0" smtClean="0">
                <a:latin typeface="+mn-lt"/>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http://</a:t>
            </a:r>
            <a:r>
              <a:rPr lang="en-US" dirty="0" err="1" smtClean="0">
                <a:latin typeface="+mn-lt"/>
              </a:rPr>
              <a:t>learn.javascript.ru</a:t>
            </a:r>
            <a:r>
              <a:rPr lang="en-US" dirty="0" smtClean="0">
                <a:latin typeface="+mn-lt"/>
              </a:rPr>
              <a:t>/</a:t>
            </a:r>
            <a:r>
              <a:rPr lang="en-US" dirty="0" err="1" smtClean="0">
                <a:latin typeface="+mn-lt"/>
              </a:rPr>
              <a:t>ajax-xmlhttprequest</a:t>
            </a:r>
            <a:endParaRPr lang="ru-RU"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Используя эти события можно более удобно отслеживать загрузку (</a:t>
            </a:r>
            <a:r>
              <a:rPr lang="ru-RU" dirty="0" err="1" smtClean="0">
                <a:latin typeface="+mn-lt"/>
              </a:rPr>
              <a:t>onload</a:t>
            </a:r>
            <a:r>
              <a:rPr lang="ru-RU" dirty="0" smtClean="0">
                <a:latin typeface="+mn-lt"/>
              </a:rPr>
              <a:t>) и ошибку (</a:t>
            </a:r>
            <a:r>
              <a:rPr lang="ru-RU" dirty="0" err="1" smtClean="0">
                <a:latin typeface="+mn-lt"/>
              </a:rPr>
              <a:t>onerror</a:t>
            </a:r>
            <a:r>
              <a:rPr lang="ru-RU" dirty="0" smtClean="0">
                <a:latin typeface="+mn-lt"/>
              </a:rPr>
              <a:t>), а также количество загруженных данных (</a:t>
            </a:r>
            <a:r>
              <a:rPr lang="ru-RU" dirty="0" err="1" smtClean="0">
                <a:latin typeface="+mn-lt"/>
              </a:rPr>
              <a:t>onprogress</a:t>
            </a:r>
            <a:r>
              <a:rPr lang="ru-RU" dirty="0" smtClean="0">
                <a:latin typeface="+mn-lt"/>
              </a:rPr>
              <a:t>).</a:t>
            </a: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175</a:t>
            </a:fld>
            <a:endParaRPr lang="en-US"/>
          </a:p>
        </p:txBody>
      </p:sp>
    </p:spTree>
    <p:extLst>
      <p:ext uri="{BB962C8B-B14F-4D97-AF65-F5344CB8AC3E}">
        <p14:creationId xmlns:p14="http://schemas.microsoft.com/office/powerpoint/2010/main" val="789047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Для осуществления </a:t>
            </a:r>
            <a:r>
              <a:rPr lang="ru-RU" dirty="0" err="1" smtClean="0">
                <a:latin typeface="+mn-lt"/>
              </a:rPr>
              <a:t>ajax</a:t>
            </a:r>
            <a:r>
              <a:rPr lang="ru-RU" dirty="0" smtClean="0">
                <a:latin typeface="+mn-lt"/>
              </a:rPr>
              <a:t>-запросов в ASP.NET MVC присутствует такая функциональность, как </a:t>
            </a:r>
            <a:r>
              <a:rPr lang="ru-RU" dirty="0" err="1" smtClean="0">
                <a:latin typeface="+mn-lt"/>
              </a:rPr>
              <a:t>ajax</a:t>
            </a:r>
            <a:r>
              <a:rPr lang="ru-RU" dirty="0" smtClean="0">
                <a:latin typeface="+mn-lt"/>
              </a:rPr>
              <a:t>-хелперы</a:t>
            </a:r>
            <a:endParaRPr lang="en-US" dirty="0" smtClean="0">
              <a:solidFill>
                <a:srgbClr val="000000"/>
              </a:solidFill>
              <a:latin typeface="+mn-lt"/>
            </a:endParaRPr>
          </a:p>
        </p:txBody>
      </p:sp>
      <p:sp>
        <p:nvSpPr>
          <p:cNvPr id="4" name="Slide Number Placeholder 3"/>
          <p:cNvSpPr>
            <a:spLocks noGrp="1"/>
          </p:cNvSpPr>
          <p:nvPr>
            <p:ph type="sldNum" sz="quarter" idx="10"/>
          </p:nvPr>
        </p:nvSpPr>
        <p:spPr/>
        <p:txBody>
          <a:bodyPr/>
          <a:lstStyle/>
          <a:p>
            <a:fld id="{A01F3C47-CC2E-4C5F-93C6-2DC3640F3FB5}" type="slidenum">
              <a:rPr lang="en-US" smtClean="0"/>
              <a:t>177</a:t>
            </a:fld>
            <a:endParaRPr lang="en-US"/>
          </a:p>
        </p:txBody>
      </p:sp>
    </p:spTree>
    <p:extLst>
      <p:ext uri="{BB962C8B-B14F-4D97-AF65-F5344CB8AC3E}">
        <p14:creationId xmlns:p14="http://schemas.microsoft.com/office/powerpoint/2010/main" val="1047996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Для осуществления </a:t>
            </a:r>
            <a:r>
              <a:rPr lang="ru-RU" dirty="0" err="1" smtClean="0">
                <a:latin typeface="+mn-lt"/>
              </a:rPr>
              <a:t>ajax</a:t>
            </a:r>
            <a:r>
              <a:rPr lang="ru-RU" dirty="0" smtClean="0">
                <a:latin typeface="+mn-lt"/>
              </a:rPr>
              <a:t>-запросов в ASP.NET MVC присутствует такая функциональность, как </a:t>
            </a:r>
            <a:r>
              <a:rPr lang="ru-RU" dirty="0" err="1" smtClean="0">
                <a:latin typeface="+mn-lt"/>
              </a:rPr>
              <a:t>ajax</a:t>
            </a:r>
            <a:r>
              <a:rPr lang="ru-RU" dirty="0" smtClean="0">
                <a:latin typeface="+mn-lt"/>
              </a:rPr>
              <a:t>-хелперы</a:t>
            </a:r>
            <a:endParaRPr lang="en-US" dirty="0" smtClean="0">
              <a:solidFill>
                <a:srgbClr val="000000"/>
              </a:solidFill>
              <a:latin typeface="+mn-lt"/>
            </a:endParaRPr>
          </a:p>
        </p:txBody>
      </p:sp>
      <p:sp>
        <p:nvSpPr>
          <p:cNvPr id="4" name="Slide Number Placeholder 3"/>
          <p:cNvSpPr>
            <a:spLocks noGrp="1"/>
          </p:cNvSpPr>
          <p:nvPr>
            <p:ph type="sldNum" sz="quarter" idx="10"/>
          </p:nvPr>
        </p:nvSpPr>
        <p:spPr/>
        <p:txBody>
          <a:bodyPr/>
          <a:lstStyle/>
          <a:p>
            <a:fld id="{A01F3C47-CC2E-4C5F-93C6-2DC3640F3FB5}" type="slidenum">
              <a:rPr lang="en-US" smtClean="0"/>
              <a:t>178</a:t>
            </a:fld>
            <a:endParaRPr lang="en-US"/>
          </a:p>
        </p:txBody>
      </p:sp>
    </p:spTree>
    <p:extLst>
      <p:ext uri="{BB962C8B-B14F-4D97-AF65-F5344CB8AC3E}">
        <p14:creationId xmlns:p14="http://schemas.microsoft.com/office/powerpoint/2010/main" val="104799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28</a:t>
            </a:fld>
            <a:endParaRPr lang="en-US"/>
          </a:p>
        </p:txBody>
      </p:sp>
    </p:spTree>
    <p:extLst>
      <p:ext uri="{BB962C8B-B14F-4D97-AF65-F5344CB8AC3E}">
        <p14:creationId xmlns:p14="http://schemas.microsoft.com/office/powerpoint/2010/main" val="62532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URL паттерны </a:t>
            </a:r>
            <a:r>
              <a:rPr lang="ru-RU" sz="1200" b="0" i="1" kern="1200" dirty="0" smtClean="0">
                <a:solidFill>
                  <a:schemeClr val="tx1"/>
                </a:solidFill>
                <a:effectLst/>
                <a:latin typeface="+mn-lt"/>
                <a:ea typeface="+mn-ea"/>
                <a:cs typeface="+mn-cs"/>
              </a:rPr>
              <a:t>консервативны</a:t>
            </a:r>
            <a:r>
              <a:rPr lang="ru-RU" sz="1200" b="0" i="0" kern="1200" dirty="0" smtClean="0">
                <a:solidFill>
                  <a:schemeClr val="tx1"/>
                </a:solidFill>
                <a:effectLst/>
                <a:latin typeface="+mn-lt"/>
                <a:ea typeface="+mn-ea"/>
                <a:cs typeface="+mn-cs"/>
              </a:rPr>
              <a:t>: они будут соответствовать только тем URL, которые имеют одинаковое число сегментов, что и нужный паттерн. Вы можете увидеть это в четвертом и пятом примерах в таблице.</a:t>
            </a:r>
          </a:p>
          <a:p>
            <a:r>
              <a:rPr lang="ru-RU" sz="1200" b="0" i="0" kern="1200" dirty="0" smtClean="0">
                <a:solidFill>
                  <a:schemeClr val="tx1"/>
                </a:solidFill>
                <a:effectLst/>
                <a:latin typeface="+mn-lt"/>
                <a:ea typeface="+mn-ea"/>
                <a:cs typeface="+mn-cs"/>
              </a:rPr>
              <a:t>URL паттерны </a:t>
            </a:r>
            <a:r>
              <a:rPr lang="ru-RU" sz="1200" b="0" i="1" kern="1200" dirty="0" smtClean="0">
                <a:solidFill>
                  <a:schemeClr val="tx1"/>
                </a:solidFill>
                <a:effectLst/>
                <a:latin typeface="+mn-lt"/>
                <a:ea typeface="+mn-ea"/>
                <a:cs typeface="+mn-cs"/>
              </a:rPr>
              <a:t>либеральны</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Если URL имеет правильное количество сегментов, паттерн извлечет значение для сегментной переменной, каким бы оно ни было.</a:t>
            </a:r>
          </a:p>
          <a:p>
            <a:endParaRPr lang="en-US"/>
          </a:p>
        </p:txBody>
      </p:sp>
      <p:sp>
        <p:nvSpPr>
          <p:cNvPr id="4" name="Slide Number Placeholder 3"/>
          <p:cNvSpPr>
            <a:spLocks noGrp="1"/>
          </p:cNvSpPr>
          <p:nvPr>
            <p:ph type="sldNum" sz="quarter" idx="10"/>
          </p:nvPr>
        </p:nvSpPr>
        <p:spPr/>
        <p:txBody>
          <a:bodyPr/>
          <a:lstStyle/>
          <a:p>
            <a:fld id="{A01F3C47-CC2E-4C5F-93C6-2DC3640F3FB5}" type="slidenum">
              <a:rPr lang="en-US" smtClean="0"/>
              <a:t>107</a:t>
            </a:fld>
            <a:endParaRPr lang="en-US"/>
          </a:p>
        </p:txBody>
      </p:sp>
    </p:spTree>
    <p:extLst>
      <p:ext uri="{BB962C8B-B14F-4D97-AF65-F5344CB8AC3E}">
        <p14:creationId xmlns:p14="http://schemas.microsoft.com/office/powerpoint/2010/main" val="200681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 помощью тильды (</a:t>
            </a:r>
            <a:r>
              <a:rPr lang="ru-RU" dirty="0" smtClean="0"/>
              <a:t>~</a:t>
            </a:r>
            <a:r>
              <a:rPr lang="ru-RU" sz="1200" b="0" i="0" kern="1200" dirty="0" smtClean="0">
                <a:solidFill>
                  <a:schemeClr val="tx1"/>
                </a:solidFill>
                <a:effectLst/>
                <a:latin typeface="+mn-lt"/>
                <a:ea typeface="+mn-ea"/>
                <a:cs typeface="+mn-cs"/>
              </a:rPr>
              <a:t>) хелпер </a:t>
            </a:r>
            <a:r>
              <a:rPr lang="ru-RU" sz="1200" b="0" i="0" kern="1200" dirty="0" err="1" smtClean="0">
                <a:solidFill>
                  <a:schemeClr val="tx1"/>
                </a:solidFill>
                <a:effectLst/>
                <a:latin typeface="+mn-lt"/>
                <a:ea typeface="+mn-ea"/>
                <a:cs typeface="+mn-cs"/>
              </a:rPr>
              <a:t>Content</a:t>
            </a:r>
            <a:r>
              <a:rPr lang="ru-RU" sz="1200" b="0" i="0" kern="1200" dirty="0" smtClean="0">
                <a:solidFill>
                  <a:schemeClr val="tx1"/>
                </a:solidFill>
                <a:effectLst/>
                <a:latin typeface="+mn-lt"/>
                <a:ea typeface="+mn-ea"/>
                <a:cs typeface="+mn-cs"/>
              </a:rPr>
              <a:t> генерирует необходимый URL относительно расположения приложения. Без тильды URL мог бы стать некорректным, если бы вы перенесли приложение в другой виртуальный каталог.</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113</a:t>
            </a:fld>
            <a:endParaRPr lang="en-US"/>
          </a:p>
        </p:txBody>
      </p:sp>
    </p:spTree>
    <p:extLst>
      <p:ext uri="{BB962C8B-B14F-4D97-AF65-F5344CB8AC3E}">
        <p14:creationId xmlns:p14="http://schemas.microsoft.com/office/powerpoint/2010/main" val="65585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ru-RU" dirty="0" smtClean="0"/>
          </a:p>
        </p:txBody>
      </p:sp>
      <p:sp>
        <p:nvSpPr>
          <p:cNvPr id="4" name="Slide Number Placeholder 3"/>
          <p:cNvSpPr>
            <a:spLocks noGrp="1"/>
          </p:cNvSpPr>
          <p:nvPr>
            <p:ph type="sldNum" sz="quarter" idx="10"/>
          </p:nvPr>
        </p:nvSpPr>
        <p:spPr/>
        <p:txBody>
          <a:bodyPr/>
          <a:lstStyle/>
          <a:p>
            <a:fld id="{A01F3C47-CC2E-4C5F-93C6-2DC3640F3FB5}" type="slidenum">
              <a:rPr lang="en-US" smtClean="0"/>
              <a:t>123</a:t>
            </a:fld>
            <a:endParaRPr lang="en-US"/>
          </a:p>
        </p:txBody>
      </p:sp>
    </p:spTree>
    <p:extLst>
      <p:ext uri="{BB962C8B-B14F-4D97-AF65-F5344CB8AC3E}">
        <p14:creationId xmlns:p14="http://schemas.microsoft.com/office/powerpoint/2010/main" val="155699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131</a:t>
            </a:fld>
            <a:endParaRPr lang="en-US"/>
          </a:p>
        </p:txBody>
      </p:sp>
    </p:spTree>
    <p:extLst>
      <p:ext uri="{BB962C8B-B14F-4D97-AF65-F5344CB8AC3E}">
        <p14:creationId xmlns:p14="http://schemas.microsoft.com/office/powerpoint/2010/main" val="118421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xmlhttprequest.ru</a:t>
            </a:r>
            <a:r>
              <a:rPr lang="en-US" dirty="0" smtClean="0"/>
              <a:t>/</a:t>
            </a:r>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155</a:t>
            </a:fld>
            <a:endParaRPr lang="en-US"/>
          </a:p>
        </p:txBody>
      </p:sp>
    </p:spTree>
    <p:extLst>
      <p:ext uri="{BB962C8B-B14F-4D97-AF65-F5344CB8AC3E}">
        <p14:creationId xmlns:p14="http://schemas.microsoft.com/office/powerpoint/2010/main" val="1030313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В настоящее время вместо формата XML используется формат JSON для взаимодействия между клиентом и сервером.</a:t>
            </a: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latin typeface="+mn-lt"/>
              </a:rPr>
              <a:t>Применительно к ASP.NET MVC использование AJAX вылилось в целую концепцию под названием</a:t>
            </a:r>
            <a:r>
              <a:rPr lang="en-US" dirty="0" smtClean="0">
                <a:latin typeface="+mn-lt"/>
              </a:rPr>
              <a:t> </a:t>
            </a:r>
            <a:r>
              <a:rPr lang="ru-RU" b="1" dirty="0" smtClean="0">
                <a:latin typeface="+mn-lt"/>
              </a:rPr>
              <a:t>"ненавязчивого AJAX"</a:t>
            </a:r>
            <a:r>
              <a:rPr lang="ru-RU" dirty="0" smtClean="0">
                <a:latin typeface="+mn-lt"/>
              </a:rPr>
              <a:t> и </a:t>
            </a:r>
            <a:r>
              <a:rPr lang="ru-RU" b="1" dirty="0" smtClean="0">
                <a:latin typeface="+mn-lt"/>
              </a:rPr>
              <a:t>ненавязчивого </a:t>
            </a:r>
            <a:r>
              <a:rPr lang="ru-RU" b="1" dirty="0" err="1" smtClean="0">
                <a:latin typeface="+mn-lt"/>
              </a:rPr>
              <a:t>JavaScript</a:t>
            </a:r>
            <a:r>
              <a:rPr lang="ru-RU" dirty="0" smtClean="0">
                <a:latin typeface="+mn-lt"/>
              </a:rPr>
              <a:t> (</a:t>
            </a:r>
            <a:r>
              <a:rPr lang="ru-RU" i="1" dirty="0" err="1" smtClean="0">
                <a:latin typeface="+mn-lt"/>
              </a:rPr>
              <a:t>unobtrusive</a:t>
            </a:r>
            <a:r>
              <a:rPr lang="ru-RU" i="1" dirty="0" smtClean="0">
                <a:latin typeface="+mn-lt"/>
              </a:rPr>
              <a:t> </a:t>
            </a:r>
            <a:r>
              <a:rPr lang="ru-RU" i="1" dirty="0" err="1" smtClean="0">
                <a:latin typeface="+mn-lt"/>
              </a:rPr>
              <a:t>Ajax</a:t>
            </a:r>
            <a:r>
              <a:rPr lang="ru-RU" i="1" dirty="0" smtClean="0">
                <a:latin typeface="+mn-lt"/>
              </a:rPr>
              <a:t>/</a:t>
            </a:r>
            <a:r>
              <a:rPr lang="ru-RU" i="1" dirty="0" err="1" smtClean="0">
                <a:latin typeface="+mn-lt"/>
              </a:rPr>
              <a:t>JavaScript</a:t>
            </a:r>
            <a:r>
              <a:rPr lang="ru-RU" dirty="0" smtClean="0">
                <a:latin typeface="+mn-lt"/>
              </a:rPr>
              <a:t>). Смысл этой концепции заключается в том, что весь необходимый код </a:t>
            </a:r>
            <a:r>
              <a:rPr lang="ru-RU" dirty="0" err="1" smtClean="0">
                <a:latin typeface="+mn-lt"/>
              </a:rPr>
              <a:t>JavaScript</a:t>
            </a:r>
            <a:r>
              <a:rPr lang="ru-RU" dirty="0" smtClean="0">
                <a:latin typeface="+mn-lt"/>
              </a:rPr>
              <a:t> используется не на самой веб-странице, а помещается в отдельные файлы с расширением </a:t>
            </a:r>
            <a:r>
              <a:rPr lang="ru-RU" i="1" dirty="0" smtClean="0">
                <a:latin typeface="+mn-lt"/>
              </a:rPr>
              <a:t>*.</a:t>
            </a:r>
            <a:r>
              <a:rPr lang="ru-RU" i="1" dirty="0" err="1" smtClean="0">
                <a:latin typeface="+mn-lt"/>
              </a:rPr>
              <a:t>js</a:t>
            </a:r>
            <a:r>
              <a:rPr lang="ru-RU" dirty="0" smtClean="0">
                <a:latin typeface="+mn-lt"/>
              </a:rPr>
              <a:t>. А затем с помощью тега &lt;</a:t>
            </a:r>
            <a:r>
              <a:rPr lang="ru-RU" dirty="0" err="1" smtClean="0">
                <a:latin typeface="+mn-lt"/>
              </a:rPr>
              <a:t>script</a:t>
            </a:r>
            <a:r>
              <a:rPr lang="ru-RU" dirty="0" smtClean="0">
                <a:latin typeface="+mn-lt"/>
              </a:rPr>
              <a:t>&gt;</a:t>
            </a:r>
            <a:r>
              <a:rPr lang="en-US" dirty="0" smtClean="0">
                <a:latin typeface="+mn-lt"/>
              </a:rPr>
              <a:t> </a:t>
            </a:r>
            <a:r>
              <a:rPr lang="ru-RU" dirty="0" smtClean="0">
                <a:latin typeface="+mn-lt"/>
              </a:rPr>
              <a:t>на веб-станице дается ссылка на данный файл кода.</a:t>
            </a:r>
            <a:endParaRPr lang="en-US" dirty="0" smtClean="0">
              <a:solidFill>
                <a:srgbClr val="000000"/>
              </a:solidFill>
              <a:latin typeface="+mn-lt"/>
            </a:endParaRPr>
          </a:p>
          <a:p>
            <a:endParaRPr lang="en-US" dirty="0"/>
          </a:p>
        </p:txBody>
      </p:sp>
      <p:sp>
        <p:nvSpPr>
          <p:cNvPr id="4" name="Slide Number Placeholder 3"/>
          <p:cNvSpPr>
            <a:spLocks noGrp="1"/>
          </p:cNvSpPr>
          <p:nvPr>
            <p:ph type="sldNum" sz="quarter" idx="10"/>
          </p:nvPr>
        </p:nvSpPr>
        <p:spPr/>
        <p:txBody>
          <a:bodyPr/>
          <a:lstStyle/>
          <a:p>
            <a:fld id="{A01F3C47-CC2E-4C5F-93C6-2DC3640F3FB5}" type="slidenum">
              <a:rPr lang="en-US" smtClean="0"/>
              <a:t>156</a:t>
            </a:fld>
            <a:endParaRPr lang="en-US"/>
          </a:p>
        </p:txBody>
      </p:sp>
    </p:spTree>
    <p:extLst>
      <p:ext uri="{BB962C8B-B14F-4D97-AF65-F5344CB8AC3E}">
        <p14:creationId xmlns:p14="http://schemas.microsoft.com/office/powerpoint/2010/main" val="152040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2" name="Author"/>
          <p:cNvSpPr>
            <a:spLocks noGrp="1"/>
          </p:cNvSpPr>
          <p:nvPr>
            <p:ph type="body" sz="quarter" idx="11" hasCustomPrompt="1"/>
          </p:nvPr>
        </p:nvSpPr>
        <p:spPr>
          <a:xfrm>
            <a:off x="5769666" y="3602039"/>
            <a:ext cx="2231334" cy="1655761"/>
          </a:xfrm>
          <a:solidFill>
            <a:srgbClr val="471153"/>
          </a:solidFill>
          <a:ln>
            <a:noFill/>
          </a:ln>
          <a:effectLst>
            <a:reflection blurRad="6350" stA="30000" endPos="27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tIns="252000" rIns="252000" bIns="252000" rtlCol="0" anchor="b" anchorCtr="0"/>
          <a:lstStyle>
            <a:lvl1pPr marL="0" indent="0" algn="r">
              <a:buNone/>
              <a:defRPr lang="en-US" sz="2000" smtClean="0">
                <a:solidFill>
                  <a:schemeClr val="lt1"/>
                </a:solidFill>
                <a:latin typeface="Segoe UI Semibold" panose="020B07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lvl="0"/>
            <a:r>
              <a:rPr lang="en-US" sz="2000" dirty="0" smtClean="0">
                <a:latin typeface="Segoe UI Semibold" panose="020B0702040204020203" pitchFamily="34" charset="0"/>
              </a:rPr>
              <a:t/>
            </a:r>
            <a:br>
              <a:rPr lang="en-US" sz="2000" dirty="0" smtClean="0">
                <a:latin typeface="Segoe UI Semibold" panose="020B0702040204020203" pitchFamily="34" charset="0"/>
              </a:rPr>
            </a:br>
            <a:endParaRPr lang="en-US" dirty="0"/>
          </a:p>
        </p:txBody>
      </p:sp>
      <p:sp>
        <p:nvSpPr>
          <p:cNvPr id="30" name="Subtitle"/>
          <p:cNvSpPr>
            <a:spLocks noGrp="1"/>
          </p:cNvSpPr>
          <p:nvPr>
            <p:ph type="body" sz="quarter" idx="10" hasCustomPrompt="1"/>
          </p:nvPr>
        </p:nvSpPr>
        <p:spPr>
          <a:xfrm>
            <a:off x="5769666" y="1119231"/>
            <a:ext cx="2231334" cy="2390732"/>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6000" smtClean="0">
                <a:solidFill>
                  <a:schemeClr val="lt1"/>
                </a:solidFill>
                <a:latin typeface="Segoe UI Semibold" panose="020B0702040204020203"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marL="0" lvl="0" algn="ctr"/>
            <a:r>
              <a:rPr lang="en-US" dirty="0" smtClean="0"/>
              <a:t>v5</a:t>
            </a:r>
            <a:endParaRPr lang="en-US" dirty="0"/>
          </a:p>
        </p:txBody>
      </p:sp>
      <p:sp>
        <p:nvSpPr>
          <p:cNvPr id="25" name="Title"/>
          <p:cNvSpPr>
            <a:spLocks noGrp="1"/>
          </p:cNvSpPr>
          <p:nvPr>
            <p:ph type="title" hasCustomPrompt="1"/>
          </p:nvPr>
        </p:nvSpPr>
        <p:spPr>
          <a:xfrm>
            <a:off x="1146907" y="1119231"/>
            <a:ext cx="4546173" cy="4138568"/>
          </a:xfrm>
          <a:solidFill>
            <a:srgbClr val="840141"/>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lvl1pPr>
              <a:defRPr lang="en-US" sz="8800" dirty="0">
                <a:solidFill>
                  <a:schemeClr val="lt1"/>
                </a:solidFill>
                <a:latin typeface="+mn-lt"/>
                <a:ea typeface="+mn-ea"/>
                <a:cs typeface="+mn-cs"/>
              </a:defRPr>
            </a:lvl1pPr>
          </a:lstStyle>
          <a:p>
            <a:pPr algn="ctr"/>
            <a:r>
              <a:rPr lang="en-US" sz="8800" dirty="0" smtClean="0">
                <a:latin typeface="Segoe UI Semibold" panose="020B0702040204020203" pitchFamily="34" charset="0"/>
              </a:rPr>
              <a:t>ASP MVC</a:t>
            </a:r>
            <a:endParaRPr lang="en-US" sz="8800" dirty="0">
              <a:latin typeface="Segoe UI Semibold" panose="020B0702040204020203" pitchFamily="34" charset="0"/>
            </a:endParaRPr>
          </a:p>
        </p:txBody>
      </p:sp>
      <p:sp>
        <p:nvSpPr>
          <p:cNvPr id="5"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Tree>
    <p:extLst>
      <p:ext uri="{BB962C8B-B14F-4D97-AF65-F5344CB8AC3E}">
        <p14:creationId xmlns:p14="http://schemas.microsoft.com/office/powerpoint/2010/main" val="81673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16" name="Footer Placeholder 3"/>
          <p:cNvSpPr>
            <a:spLocks noGrp="1"/>
          </p:cNvSpPr>
          <p:nvPr>
            <p:ph type="ftr" sz="quarter" idx="17"/>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8" name="Title 1"/>
          <p:cNvSpPr>
            <a:spLocks noGrp="1"/>
          </p:cNvSpPr>
          <p:nvPr>
            <p:ph type="title"/>
          </p:nvPr>
        </p:nvSpPr>
        <p:spPr>
          <a:xfrm>
            <a:off x="1143000" y="241407"/>
            <a:ext cx="6858000" cy="558546"/>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Click to edit Master title style</a:t>
            </a:r>
            <a:endParaRPr lang="en-US" dirty="0"/>
          </a:p>
        </p:txBody>
      </p:sp>
      <p:sp>
        <p:nvSpPr>
          <p:cNvPr id="7" name="Oval 6"/>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
        <p:nvSpPr>
          <p:cNvPr id="9" name="Rectangle 8"/>
          <p:cNvSpPr/>
          <p:nvPr userDrawn="1"/>
        </p:nvSpPr>
        <p:spPr>
          <a:xfrm>
            <a:off x="390483" y="1319348"/>
            <a:ext cx="8368903" cy="4677719"/>
          </a:xfrm>
          <a:prstGeom prst="rect">
            <a:avLst/>
          </a:prstGeom>
          <a:solidFill>
            <a:schemeClr val="tx1">
              <a:alpha val="35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08000" tIns="108000" rIns="108000" bIns="108000" rtlCol="0" anchor="t" anchorCtr="0">
            <a:normAutofit/>
          </a:bodyPr>
          <a:lstStyle/>
          <a:p>
            <a:pPr lvl="0" indent="0">
              <a:lnSpc>
                <a:spcPct val="100000"/>
              </a:lnSpc>
              <a:spcBef>
                <a:spcPts val="0"/>
              </a:spcBef>
              <a:buFont typeface="Arial" panose="020B0604020202020204" pitchFamily="34" charset="0"/>
              <a:buNone/>
            </a:pPr>
            <a:endParaRPr lang="en-US" dirty="0">
              <a:solidFill>
                <a:schemeClr val="bg1"/>
              </a:solidFill>
              <a:latin typeface="+mn-lt"/>
            </a:endParaRPr>
          </a:p>
        </p:txBody>
      </p:sp>
    </p:spTree>
    <p:extLst>
      <p:ext uri="{BB962C8B-B14F-4D97-AF65-F5344CB8AC3E}">
        <p14:creationId xmlns:p14="http://schemas.microsoft.com/office/powerpoint/2010/main" val="3310419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8" y="1119188"/>
            <a:ext cx="3348001" cy="1980043"/>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4653001" y="1119188"/>
            <a:ext cx="3348000" cy="1980043"/>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3305176"/>
            <a:ext cx="3348001" cy="1979999"/>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4653001" y="3305174"/>
            <a:ext cx="3347999" cy="198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1"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35859130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ection 1">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p>
        </p:txBody>
      </p:sp>
      <p:sp>
        <p:nvSpPr>
          <p:cNvPr id="14" name="Text Placeholder 13"/>
          <p:cNvSpPr>
            <a:spLocks noGrp="1"/>
          </p:cNvSpPr>
          <p:nvPr>
            <p:ph type="body" sz="quarter" idx="12" hasCustomPrompt="1"/>
          </p:nvPr>
        </p:nvSpPr>
        <p:spPr>
          <a:xfrm>
            <a:off x="1142997" y="1119187"/>
            <a:ext cx="4724403" cy="2520000"/>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5994400" y="1119187"/>
            <a:ext cx="2006600" cy="252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6" y="3845174"/>
            <a:ext cx="4724403" cy="144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5994400" y="3845174"/>
            <a:ext cx="2006600" cy="144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3"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0849263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ection 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endParaRPr lang="en-US" dirty="0"/>
          </a:p>
        </p:txBody>
      </p:sp>
      <p:sp>
        <p:nvSpPr>
          <p:cNvPr id="14" name="Text Placeholder 13"/>
          <p:cNvSpPr>
            <a:spLocks noGrp="1"/>
          </p:cNvSpPr>
          <p:nvPr>
            <p:ph type="body" sz="quarter" idx="12" hasCustomPrompt="1"/>
          </p:nvPr>
        </p:nvSpPr>
        <p:spPr>
          <a:xfrm>
            <a:off x="1142997" y="1119187"/>
            <a:ext cx="1803404" cy="252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3162300" y="1119187"/>
            <a:ext cx="4838700" cy="2520000"/>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8" y="3845174"/>
            <a:ext cx="1803406" cy="144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3162300" y="3845174"/>
            <a:ext cx="4838700" cy="144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1"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1500670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ection 3">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Section content</a:t>
            </a:r>
            <a:endParaRPr lang="en-US" dirty="0"/>
          </a:p>
        </p:txBody>
      </p:sp>
      <p:sp>
        <p:nvSpPr>
          <p:cNvPr id="14" name="Text Placeholder 13"/>
          <p:cNvSpPr>
            <a:spLocks noGrp="1"/>
          </p:cNvSpPr>
          <p:nvPr>
            <p:ph type="body" sz="quarter" idx="12" hasCustomPrompt="1"/>
          </p:nvPr>
        </p:nvSpPr>
        <p:spPr>
          <a:xfrm>
            <a:off x="1142997" y="1119187"/>
            <a:ext cx="5616000" cy="144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6921000" y="1119187"/>
            <a:ext cx="1080000" cy="144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2765174"/>
            <a:ext cx="5616000" cy="2520000"/>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6921000" y="2765174"/>
            <a:ext cx="1080000" cy="2520000"/>
          </a:xfrm>
          <a:solidFill>
            <a:srgbClr val="ECA90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9"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853206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ection 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7" y="1119187"/>
            <a:ext cx="1080000" cy="1440000"/>
          </a:xfrm>
          <a:solidFill>
            <a:srgbClr val="47115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2385000" y="1119187"/>
            <a:ext cx="5616000" cy="1440000"/>
          </a:xfrm>
          <a:solidFill>
            <a:srgbClr val="84014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2765174"/>
            <a:ext cx="1080000" cy="2520000"/>
          </a:xfrm>
          <a:solidFill>
            <a:srgbClr val="DB7F0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2385000" y="2765174"/>
            <a:ext cx="5616000" cy="252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3" name="Footer Placeholder 3"/>
          <p:cNvSpPr>
            <a:spLocks noGrp="1"/>
          </p:cNvSpPr>
          <p:nvPr>
            <p:ph type="ftr" sz="quarter" idx="16"/>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8842761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able of conten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42998" y="241408"/>
            <a:ext cx="6858002" cy="623823"/>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Content</a:t>
            </a:r>
            <a:endParaRPr lang="en-US" dirty="0"/>
          </a:p>
        </p:txBody>
      </p:sp>
      <p:sp>
        <p:nvSpPr>
          <p:cNvPr id="14" name="Text Placeholder 13"/>
          <p:cNvSpPr>
            <a:spLocks noGrp="1"/>
          </p:cNvSpPr>
          <p:nvPr>
            <p:ph type="body" sz="quarter" idx="12" hasCustomPrompt="1"/>
          </p:nvPr>
        </p:nvSpPr>
        <p:spPr>
          <a:xfrm>
            <a:off x="1142998" y="1119188"/>
            <a:ext cx="3348001" cy="1980043"/>
          </a:xfrm>
          <a:solidFill>
            <a:srgbClr val="4711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5" name="Text Placeholder 13"/>
          <p:cNvSpPr>
            <a:spLocks noGrp="1"/>
          </p:cNvSpPr>
          <p:nvPr>
            <p:ph type="body" sz="quarter" idx="13" hasCustomPrompt="1"/>
          </p:nvPr>
        </p:nvSpPr>
        <p:spPr>
          <a:xfrm>
            <a:off x="4653001" y="1119188"/>
            <a:ext cx="3348000" cy="1980043"/>
          </a:xfrm>
          <a:solidFill>
            <a:srgbClr val="8401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6" name="Text Placeholder 13"/>
          <p:cNvSpPr>
            <a:spLocks noGrp="1"/>
          </p:cNvSpPr>
          <p:nvPr>
            <p:ph type="body" sz="quarter" idx="14" hasCustomPrompt="1"/>
          </p:nvPr>
        </p:nvSpPr>
        <p:spPr>
          <a:xfrm>
            <a:off x="1142997" y="3305176"/>
            <a:ext cx="3348001" cy="1979999"/>
          </a:xfrm>
          <a:solidFill>
            <a:srgbClr val="DB7F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marL="228600" indent="0">
              <a:buNone/>
              <a:defRPr lang="en-US" sz="1800" dirty="0" smtClean="0">
                <a:solidFill>
                  <a:schemeClr val="lt1"/>
                </a:solidFill>
              </a:defRPr>
            </a:lvl2pPr>
            <a:lvl3pPr marL="685800" indent="0">
              <a:buNone/>
              <a:defRPr lang="en-US" sz="1800" dirty="0" smtClean="0">
                <a:solidFill>
                  <a:schemeClr val="lt1"/>
                </a:solidFill>
              </a:defRPr>
            </a:lvl3pPr>
            <a:lvl4pPr marL="1143000" indent="0">
              <a:buNone/>
              <a:defRPr lang="en-US" dirty="0" smtClean="0">
                <a:solidFill>
                  <a:schemeClr val="lt1"/>
                </a:solidFill>
              </a:defRPr>
            </a:lvl4pPr>
            <a:lvl5pPr marL="1600200" indent="0">
              <a:buNone/>
              <a:defRPr lang="en-US" dirty="0">
                <a:solidFill>
                  <a:schemeClr val="lt1"/>
                </a:solidFill>
              </a:defRPr>
            </a:lvl5pPr>
          </a:lstStyle>
          <a:p>
            <a:pPr marL="0" lvl="0" algn="ctr"/>
            <a:r>
              <a:rPr lang="en-US" dirty="0" smtClean="0"/>
              <a:t>Section name</a:t>
            </a:r>
            <a:endParaRPr lang="en-US" dirty="0"/>
          </a:p>
        </p:txBody>
      </p:sp>
      <p:sp>
        <p:nvSpPr>
          <p:cNvPr id="17" name="Text Placeholder 13"/>
          <p:cNvSpPr>
            <a:spLocks noGrp="1"/>
          </p:cNvSpPr>
          <p:nvPr>
            <p:ph type="body" sz="quarter" idx="15" hasCustomPrompt="1"/>
          </p:nvPr>
        </p:nvSpPr>
        <p:spPr>
          <a:xfrm>
            <a:off x="4653001" y="3305174"/>
            <a:ext cx="3347999" cy="1980000"/>
          </a:xfr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180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0" name="Text Placeholder 13"/>
          <p:cNvSpPr>
            <a:spLocks noGrp="1"/>
          </p:cNvSpPr>
          <p:nvPr>
            <p:ph type="body" sz="quarter" idx="16" hasCustomPrompt="1"/>
          </p:nvPr>
        </p:nvSpPr>
        <p:spPr>
          <a:xfrm>
            <a:off x="1606405" y="1607764"/>
            <a:ext cx="5931188" cy="3188879"/>
          </a:xfrm>
          <a:solidFill>
            <a:srgbClr val="133B7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en-US" sz="4000" baseline="0" dirty="0" smtClean="0">
                <a:solidFill>
                  <a:schemeClr val="lt1"/>
                </a:solidFill>
                <a:latin typeface="Segoe UI Semibold" panose="020B0702040204020203" pitchFamily="34" charset="0"/>
              </a:defRPr>
            </a:lvl1pPr>
            <a:lvl2pPr>
              <a:defRPr lang="en-US" sz="1800" dirty="0" smtClean="0">
                <a:solidFill>
                  <a:schemeClr val="lt1"/>
                </a:solidFill>
              </a:defRPr>
            </a:lvl2pPr>
            <a:lvl3pPr>
              <a:defRPr lang="en-US" sz="1800"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algn="ctr"/>
            <a:r>
              <a:rPr lang="en-US" dirty="0" smtClean="0"/>
              <a:t>Section name</a:t>
            </a:r>
            <a:endParaRPr lang="en-US" dirty="0"/>
          </a:p>
        </p:txBody>
      </p:sp>
      <p:sp>
        <p:nvSpPr>
          <p:cNvPr id="18" name="Footer Placeholder 3"/>
          <p:cNvSpPr>
            <a:spLocks noGrp="1"/>
          </p:cNvSpPr>
          <p:nvPr>
            <p:ph type="ftr" sz="quarter" idx="17"/>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2" name="Oval 11"/>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42828595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 name="Title 1"/>
          <p:cNvSpPr>
            <a:spLocks noGrp="1"/>
          </p:cNvSpPr>
          <p:nvPr>
            <p:ph type="title"/>
          </p:nvPr>
        </p:nvSpPr>
        <p:spPr>
          <a:xfrm>
            <a:off x="641569" y="1073711"/>
            <a:ext cx="7960698" cy="4687664"/>
          </a:xfrm>
          <a:solidFill>
            <a:schemeClr val="bg1">
              <a:alpha val="20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540000" rIns="540000" rtlCol="0" anchor="ctr" anchorCtr="0"/>
          <a:lstStyle>
            <a:lvl1pPr algn="ctr">
              <a:defRPr lang="en-US" sz="4000" dirty="0">
                <a:solidFill>
                  <a:schemeClr val="lt1"/>
                </a:solidFill>
                <a:latin typeface="Segoe UI Semibold" panose="020B0702040204020203" pitchFamily="34" charset="0"/>
                <a:ea typeface="+mn-ea"/>
                <a:cs typeface="+mn-cs"/>
              </a:defRPr>
            </a:lvl1pPr>
          </a:lstStyle>
          <a:p>
            <a:pPr marL="0" lvl="0" algn="ctr"/>
            <a:r>
              <a:rPr lang="en-US" dirty="0" smtClean="0"/>
              <a:t>Click to edit Master title style</a:t>
            </a:r>
            <a:endParaRPr lang="en-US" dirty="0"/>
          </a:p>
        </p:txBody>
      </p:sp>
      <p:sp>
        <p:nvSpPr>
          <p:cNvPr id="9"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Oval 9"/>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40699248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41407"/>
            <a:ext cx="6858000" cy="558546"/>
          </a:xfrm>
        </p:spPr>
        <p:txBody>
          <a:bodyPr>
            <a:normAutofit/>
          </a:bodyPr>
          <a:lstStyle>
            <a:lvl1pPr>
              <a:defRPr lang="en-US" sz="2800" kern="1200" dirty="0">
                <a:solidFill>
                  <a:schemeClr val="bg1"/>
                </a:solidFill>
                <a:latin typeface="Segoe UI Semibold" panose="020B0702040204020203" pitchFamily="34" charset="0"/>
                <a:ea typeface="+mn-ea"/>
                <a:cs typeface="+mn-cs"/>
              </a:defRPr>
            </a:lvl1pPr>
          </a:lstStyle>
          <a:p>
            <a:r>
              <a:rPr lang="en-US" dirty="0" smtClean="0"/>
              <a:t>Click to edit Master title style</a:t>
            </a:r>
            <a:endParaRPr lang="en-US" dirty="0"/>
          </a:p>
        </p:txBody>
      </p:sp>
      <p:sp>
        <p:nvSpPr>
          <p:cNvPr id="3" name="Content Placeholder"/>
          <p:cNvSpPr>
            <a:spLocks noGrp="1"/>
          </p:cNvSpPr>
          <p:nvPr>
            <p:ph idx="1" hasCustomPrompt="1"/>
          </p:nvPr>
        </p:nvSpPr>
        <p:spPr>
          <a:xfrm>
            <a:off x="405891" y="1331443"/>
            <a:ext cx="8340401" cy="4652531"/>
          </a:xfrm>
          <a:no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lstStyle>
            <a:lvl1pPr marL="0" indent="0">
              <a:lnSpc>
                <a:spcPct val="100000"/>
              </a:lnSpc>
              <a:spcBef>
                <a:spcPts val="0"/>
              </a:spcBef>
              <a:buNone/>
              <a:defRPr lang="en-US" sz="1800" dirty="0" smtClean="0">
                <a:solidFill>
                  <a:schemeClr val="bg1"/>
                </a:solidFill>
                <a:latin typeface="Segoe UI Semibold" panose="020B0702040204020203" pitchFamily="34" charset="0"/>
              </a:defRPr>
            </a:lvl1pPr>
            <a:lvl2pPr marL="228600" indent="0">
              <a:buNone/>
              <a:defRPr lang="en-US" sz="1800" dirty="0" smtClean="0">
                <a:solidFill>
                  <a:schemeClr val="lt1"/>
                </a:solidFill>
                <a:latin typeface="Segoe UI Semibold" panose="020B0702040204020203" pitchFamily="34" charset="0"/>
              </a:defRPr>
            </a:lvl2pPr>
            <a:lvl3pPr marL="685800" indent="0">
              <a:buNone/>
              <a:defRPr lang="en-US" sz="1800" dirty="0" smtClean="0">
                <a:solidFill>
                  <a:schemeClr val="lt1"/>
                </a:solidFill>
                <a:latin typeface="Segoe UI Semibold" panose="020B0702040204020203" pitchFamily="34" charset="0"/>
              </a:defRPr>
            </a:lvl3pPr>
            <a:lvl4pPr marL="1143000" indent="0">
              <a:buNone/>
              <a:defRPr lang="en-US" dirty="0" smtClean="0">
                <a:solidFill>
                  <a:schemeClr val="lt1"/>
                </a:solidFill>
                <a:latin typeface="Segoe UI Semibold" panose="020B0702040204020203" pitchFamily="34" charset="0"/>
              </a:defRPr>
            </a:lvl4pPr>
            <a:lvl5pPr marL="1600200" indent="0">
              <a:buNone/>
              <a:defRPr lang="en-US" dirty="0">
                <a:solidFill>
                  <a:schemeClr val="lt1"/>
                </a:solidFill>
                <a:latin typeface="Segoe UI Semibold" panose="020B0702040204020203" pitchFamily="34" charset="0"/>
              </a:defRPr>
            </a:lvl5pPr>
          </a:lstStyle>
          <a:p>
            <a:pPr marL="0" lvl="0"/>
            <a:r>
              <a:rPr lang="en-US" dirty="0" smtClean="0"/>
              <a:t>Text</a:t>
            </a:r>
            <a:endParaRPr lang="en-US" dirty="0"/>
          </a:p>
        </p:txBody>
      </p:sp>
      <p:sp>
        <p:nvSpPr>
          <p:cNvPr id="9" name="Footer Placeholder 3"/>
          <p:cNvSpPr>
            <a:spLocks noGrp="1"/>
          </p:cNvSpPr>
          <p:nvPr>
            <p:ph type="ftr" sz="quarter" idx="12"/>
          </p:nvPr>
        </p:nvSpPr>
        <p:spPr>
          <a:xfrm>
            <a:off x="3028949" y="6311756"/>
            <a:ext cx="3086100" cy="365125"/>
          </a:xfrm>
        </p:spPr>
        <p:txBody>
          <a:bodyPr/>
          <a:lstStyle>
            <a:lvl1pPr>
              <a:defRPr lang="en-US" sz="1000" i="0" kern="1200" dirty="0">
                <a:solidFill>
                  <a:schemeClr val="bg1"/>
                </a:solidFill>
                <a:latin typeface="Segoe UI Semibold" panose="020B0702040204020203" pitchFamily="34" charset="0"/>
                <a:ea typeface="+mn-ea"/>
                <a:cs typeface="+mn-cs"/>
              </a:defRPr>
            </a:lvl1pPr>
          </a:lstStyle>
          <a:p>
            <a:r>
              <a:rPr lang="en-US" dirty="0" smtClean="0"/>
              <a:t>2015  © EPAM Systems</a:t>
            </a:r>
          </a:p>
        </p:txBody>
      </p:sp>
      <p:sp>
        <p:nvSpPr>
          <p:cNvPr id="10" name="Rectangle 9"/>
          <p:cNvSpPr/>
          <p:nvPr userDrawn="1"/>
        </p:nvSpPr>
        <p:spPr>
          <a:xfrm>
            <a:off x="390483" y="1319348"/>
            <a:ext cx="8368903" cy="4677719"/>
          </a:xfrm>
          <a:prstGeom prst="rect">
            <a:avLst/>
          </a:prstGeom>
          <a:solidFill>
            <a:schemeClr val="tx1">
              <a:alpha val="35000"/>
            </a:schemeClr>
          </a:solidFill>
          <a:ln>
            <a:noFill/>
          </a:ln>
          <a:effectLst>
            <a:glow>
              <a:schemeClr val="accent1">
                <a:alpha val="40000"/>
              </a:schemeClr>
            </a:glow>
            <a:reflection blurRad="6350" stA="30000" endPos="11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08000" tIns="108000" rIns="108000" bIns="108000" rtlCol="0" anchor="t" anchorCtr="0">
            <a:normAutofit/>
          </a:bodyPr>
          <a:lstStyle/>
          <a:p>
            <a:pPr lvl="0" indent="0">
              <a:lnSpc>
                <a:spcPct val="100000"/>
              </a:lnSpc>
              <a:spcBef>
                <a:spcPts val="0"/>
              </a:spcBef>
              <a:buFont typeface="Arial" panose="020B0604020202020204" pitchFamily="34" charset="0"/>
              <a:buNone/>
            </a:pPr>
            <a:endParaRPr lang="en-US" dirty="0">
              <a:solidFill>
                <a:schemeClr val="bg1"/>
              </a:solidFill>
              <a:latin typeface="+mn-lt"/>
            </a:endParaRPr>
          </a:p>
        </p:txBody>
      </p:sp>
      <p:sp>
        <p:nvSpPr>
          <p:cNvPr id="8" name="Oval 7"/>
          <p:cNvSpPr/>
          <p:nvPr userDrawn="1"/>
        </p:nvSpPr>
        <p:spPr>
          <a:xfrm>
            <a:off x="8001000" y="6032500"/>
            <a:ext cx="825500" cy="6508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7"/>
          <p:cNvSpPr txBox="1">
            <a:spLocks/>
          </p:cNvSpPr>
          <p:nvPr userDrawn="1"/>
        </p:nvSpPr>
        <p:spPr>
          <a:xfrm>
            <a:off x="8089900" y="6045200"/>
            <a:ext cx="673100" cy="57149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4FD7EAA-C913-433E-9194-3EF01A2A3472}" type="slidenum">
              <a:rPr lang="en-US" sz="1600" smtClean="0">
                <a:solidFill>
                  <a:schemeClr val="bg1"/>
                </a:solidFill>
                <a:latin typeface="Segoe UI Semibold" panose="020B0702040204020203" pitchFamily="34" charset="0"/>
              </a:rPr>
              <a:pPr algn="ctr"/>
              <a:t>‹#›</a:t>
            </a:fld>
            <a:endParaRPr lang="en-US"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23123633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2015 © EPAM Systems</a:t>
            </a:r>
            <a:endParaRPr lang="en-US" dirty="0"/>
          </a:p>
        </p:txBody>
      </p:sp>
    </p:spTree>
    <p:extLst>
      <p:ext uri="{BB962C8B-B14F-4D97-AF65-F5344CB8AC3E}">
        <p14:creationId xmlns:p14="http://schemas.microsoft.com/office/powerpoint/2010/main" val="86501577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5" r:id="rId6"/>
    <p:sldLayoutId id="2147483668" r:id="rId7"/>
    <p:sldLayoutId id="2147483666" r:id="rId8"/>
    <p:sldLayoutId id="2147483650" r:id="rId9"/>
    <p:sldLayoutId id="2147483667" r:id="rId10"/>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114.xml.rels><?xml version="1.0" encoding="UTF-8" standalone="yes"?>
<Relationships xmlns="http://schemas.openxmlformats.org/package/2006/relationships"><Relationship Id="rId3" Type="http://schemas.openxmlformats.org/officeDocument/2006/relationships/hyperlink" Target="http://example.com/eventmanagement/events_by_month.aspx?year=2011&amp;month=4" TargetMode="External"/><Relationship Id="rId4" Type="http://schemas.openxmlformats.org/officeDocument/2006/relationships/hyperlink" Target="http://example.com/events/2011/04" TargetMode="External"/><Relationship Id="rId1" Type="http://schemas.openxmlformats.org/officeDocument/2006/relationships/slideLayout" Target="../slideLayouts/slideLayout9.xml"/><Relationship Id="rId2" Type="http://schemas.openxmlformats.org/officeDocument/2006/relationships/hyperlink" Target="http://example.com/blog/post-1/hello-world"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5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6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7.tif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8.tif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w3.org/TR/XMLHttpRequest/" TargetMode="Externa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9.xml"/><Relationship Id="rId2" Type="http://schemas.openxmlformats.org/officeDocument/2006/relationships/diagramData" Target="../diagrams/data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hyperlink" Target="http://learn.javascript.ru/ajax"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mailto:aliaksandr_smahin@epam.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w3schools.com/aspnet/razor_intro.asp"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69666" y="1119231"/>
            <a:ext cx="2231335" cy="2390732"/>
          </a:xfrm>
          <a:prstGeom prst="rect">
            <a:avLst/>
          </a:prstGeom>
          <a:solidFill>
            <a:srgbClr val="EC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latin typeface="Segoe UI Semibold" panose="020B0702040204020203" pitchFamily="34" charset="0"/>
              </a:rPr>
              <a:t>v3</a:t>
            </a:r>
            <a:endParaRPr lang="en-US" sz="8800" dirty="0">
              <a:latin typeface="Segoe UI Semibold" panose="020B0702040204020203" pitchFamily="34" charset="0"/>
            </a:endParaRPr>
          </a:p>
        </p:txBody>
      </p:sp>
      <p:sp>
        <p:nvSpPr>
          <p:cNvPr id="6" name="Text Placeholder 5"/>
          <p:cNvSpPr>
            <a:spLocks noGrp="1"/>
          </p:cNvSpPr>
          <p:nvPr>
            <p:ph type="body" sz="quarter" idx="10"/>
          </p:nvPr>
        </p:nvSpPr>
        <p:spPr>
          <a:xfrm>
            <a:off x="5769665" y="960352"/>
            <a:ext cx="3058757" cy="2549611"/>
          </a:xfrm>
          <a:solidFill>
            <a:schemeClr val="accent1"/>
          </a:solidFill>
        </p:spPr>
        <p:txBody>
          <a:bodyPr/>
          <a:lstStyle/>
          <a:p>
            <a:pPr algn="ctr"/>
            <a:r>
              <a:rPr lang="en-US" smtClean="0">
                <a:latin typeface="Consolas"/>
                <a:cs typeface="Consolas"/>
              </a:rPr>
              <a:t>v*</a:t>
            </a:r>
            <a:endParaRPr lang="en-US" dirty="0">
              <a:latin typeface="Consolas"/>
              <a:cs typeface="Consolas"/>
            </a:endParaRPr>
          </a:p>
        </p:txBody>
      </p:sp>
      <p:sp>
        <p:nvSpPr>
          <p:cNvPr id="5" name="Title 4"/>
          <p:cNvSpPr>
            <a:spLocks noGrp="1"/>
          </p:cNvSpPr>
          <p:nvPr>
            <p:ph type="title"/>
          </p:nvPr>
        </p:nvSpPr>
        <p:spPr>
          <a:xfrm>
            <a:off x="278793" y="960352"/>
            <a:ext cx="5414288" cy="4755293"/>
          </a:xfrm>
          <a:solidFill>
            <a:schemeClr val="accent5">
              <a:lumMod val="75000"/>
            </a:schemeClr>
          </a:solidFill>
        </p:spPr>
        <p:txBody>
          <a:bodyPr/>
          <a:lstStyle/>
          <a:p>
            <a:pPr algn="ctr"/>
            <a:r>
              <a:rPr lang="en-US" dirty="0" smtClean="0">
                <a:solidFill>
                  <a:schemeClr val="bg1"/>
                </a:solidFill>
                <a:latin typeface="Consolas"/>
                <a:cs typeface="Consolas"/>
              </a:rPr>
              <a:t>ASP MVC</a:t>
            </a:r>
            <a:endParaRPr lang="en-US" dirty="0">
              <a:solidFill>
                <a:schemeClr val="bg1"/>
              </a:solidFill>
              <a:latin typeface="Consolas"/>
              <a:cs typeface="Consolas"/>
            </a:endParaRPr>
          </a:p>
        </p:txBody>
      </p:sp>
      <p:sp>
        <p:nvSpPr>
          <p:cNvPr id="23" name="Footer Placeholder 22"/>
          <p:cNvSpPr>
            <a:spLocks noGrp="1"/>
          </p:cNvSpPr>
          <p:nvPr>
            <p:ph type="ftr" sz="quarter" idx="12"/>
          </p:nvPr>
        </p:nvSpPr>
        <p:spPr/>
        <p:txBody>
          <a:bodyPr/>
          <a:lstStyle/>
          <a:p>
            <a:r>
              <a:rPr lang="en-US" dirty="0" smtClean="0"/>
              <a:t>2015 © EPAM Systems</a:t>
            </a:r>
          </a:p>
        </p:txBody>
      </p:sp>
      <p:sp>
        <p:nvSpPr>
          <p:cNvPr id="3" name="TextBox 2"/>
          <p:cNvSpPr txBox="1"/>
          <p:nvPr/>
        </p:nvSpPr>
        <p:spPr>
          <a:xfrm>
            <a:off x="9370519" y="464687"/>
            <a:ext cx="184666" cy="369332"/>
          </a:xfrm>
          <a:prstGeom prst="rect">
            <a:avLst/>
          </a:prstGeom>
          <a:noFill/>
        </p:spPr>
        <p:txBody>
          <a:bodyPr wrap="none" rtlCol="0">
            <a:spAutoFit/>
          </a:bodyPr>
          <a:lstStyle/>
          <a:p>
            <a:endParaRPr lang="en-US" dirty="0"/>
          </a:p>
        </p:txBody>
      </p:sp>
      <p:sp>
        <p:nvSpPr>
          <p:cNvPr id="11" name="Текст 1"/>
          <p:cNvSpPr>
            <a:spLocks noGrp="1"/>
          </p:cNvSpPr>
          <p:nvPr>
            <p:ph type="body" sz="quarter" idx="11"/>
          </p:nvPr>
        </p:nvSpPr>
        <p:spPr>
          <a:xfrm>
            <a:off x="5769665" y="3602038"/>
            <a:ext cx="3043269" cy="2082627"/>
          </a:xfrm>
          <a:solidFill>
            <a:schemeClr val="accent1">
              <a:lumMod val="60000"/>
              <a:lumOff val="40000"/>
            </a:schemeClr>
          </a:solidFill>
        </p:spPr>
        <p:txBody>
          <a:bodyPr/>
          <a:lstStyle/>
          <a:p>
            <a:endParaRPr lang="ru-RU" dirty="0"/>
          </a:p>
        </p:txBody>
      </p:sp>
    </p:spTree>
    <p:extLst>
      <p:ext uri="{BB962C8B-B14F-4D97-AF65-F5344CB8AC3E}">
        <p14:creationId xmlns:p14="http://schemas.microsoft.com/office/powerpoint/2010/main" val="78194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10845343"/>
              </p:ext>
            </p:extLst>
          </p:nvPr>
        </p:nvGraphicFramePr>
        <p:xfrm>
          <a:off x="448235" y="1694498"/>
          <a:ext cx="8245823" cy="3879360"/>
        </p:xfrm>
        <a:graphic>
          <a:graphicData uri="http://schemas.openxmlformats.org/drawingml/2006/table">
            <a:tbl>
              <a:tblPr firstRow="1" bandRow="1">
                <a:tableStyleId>{5C22544A-7EE6-4342-B048-85BDC9FD1C3A}</a:tableStyleId>
              </a:tblPr>
              <a:tblGrid>
                <a:gridCol w="2032000"/>
                <a:gridCol w="3481294"/>
                <a:gridCol w="2732529"/>
              </a:tblGrid>
              <a:tr h="1084561">
                <a:tc>
                  <a:txBody>
                    <a:bodyPr/>
                    <a:lstStyle/>
                    <a:p>
                      <a:pPr algn="ctr" fontAlgn="t"/>
                      <a:r>
                        <a:rPr lang="en-US" sz="1800" b="0" i="0" u="none" strike="noStrike" dirty="0">
                          <a:solidFill>
                            <a:srgbClr val="ECA907"/>
                          </a:solidFill>
                          <a:effectLst/>
                          <a:latin typeface="+mn-lt"/>
                          <a:cs typeface="Consolas"/>
                        </a:rPr>
                        <a:t>/Models</a:t>
                      </a: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Папка</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для </a:t>
                      </a:r>
                      <a:r>
                        <a:rPr lang="ru-RU" sz="1800" b="0" i="0" u="none" strike="noStrike" dirty="0" err="1" smtClean="0">
                          <a:solidFill>
                            <a:schemeClr val="bg1"/>
                          </a:solidFill>
                          <a:effectLst/>
                          <a:latin typeface="+mn-lt"/>
                        </a:rPr>
                        <a:t>view</a:t>
                      </a:r>
                      <a:r>
                        <a:rPr lang="ru-RU" sz="1800" b="0" i="0" u="none" strike="noStrike" dirty="0" smtClean="0">
                          <a:solidFill>
                            <a:schemeClr val="bg1"/>
                          </a:solidFill>
                          <a:effectLst/>
                          <a:latin typeface="+mn-lt"/>
                        </a:rPr>
                        <a:t>-моделей и классов доменной модели</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Это соглашение,</a:t>
                      </a:r>
                      <a:r>
                        <a:rPr lang="ru-RU" sz="1800" b="0" i="0" u="none" strike="noStrike" baseline="0" dirty="0" smtClean="0">
                          <a:solidFill>
                            <a:schemeClr val="bg1"/>
                          </a:solidFill>
                          <a:effectLst/>
                          <a:latin typeface="+mn-lt"/>
                        </a:rPr>
                        <a:t> однако </a:t>
                      </a:r>
                      <a:r>
                        <a:rPr lang="ru-RU" sz="1800" b="0" i="0" u="none" strike="noStrike" dirty="0" smtClean="0">
                          <a:solidFill>
                            <a:schemeClr val="bg1"/>
                          </a:solidFill>
                          <a:effectLst/>
                          <a:latin typeface="+mn-lt"/>
                        </a:rPr>
                        <a:t>лучше помещать доменную модель в отдельный проект</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829403">
                <a:tc>
                  <a:txBody>
                    <a:bodyPr/>
                    <a:lstStyle/>
                    <a:p>
                      <a:pPr algn="ctr" fontAlgn="t"/>
                      <a:r>
                        <a:rPr lang="en-US" sz="1800" b="0" i="0" u="none" strike="noStrike" dirty="0">
                          <a:solidFill>
                            <a:srgbClr val="ECA907"/>
                          </a:solidFill>
                          <a:effectLst/>
                          <a:latin typeface="+mn-lt"/>
                          <a:cs typeface="Consolas"/>
                        </a:rPr>
                        <a:t>/Scripts</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Папка  для </a:t>
                      </a:r>
                      <a:r>
                        <a:rPr lang="ru-RU" sz="1800" b="0" i="0" u="none" strike="noStrike" dirty="0" err="1" smtClean="0">
                          <a:solidFill>
                            <a:schemeClr val="bg1"/>
                          </a:solidFill>
                          <a:effectLst/>
                          <a:latin typeface="+mn-lt"/>
                        </a:rPr>
                        <a:t>JavaScript</a:t>
                      </a:r>
                      <a:r>
                        <a:rPr lang="ru-RU" sz="1800" b="0" i="0" u="none" strike="noStrike" dirty="0" smtClean="0">
                          <a:solidFill>
                            <a:schemeClr val="bg1"/>
                          </a:solidFill>
                          <a:effectLst/>
                          <a:latin typeface="+mn-lt"/>
                        </a:rPr>
                        <a:t> библиотек и собственных скриптов </a:t>
                      </a:r>
                      <a:r>
                        <a:rPr lang="en-US" sz="1800" b="0" i="0" u="none" strike="noStrike" dirty="0" smtClean="0">
                          <a:solidFill>
                            <a:schemeClr val="bg1"/>
                          </a:solidFill>
                          <a:effectLst/>
                          <a:latin typeface="+mn-lt"/>
                        </a:rPr>
                        <a:t>MVC </a:t>
                      </a:r>
                      <a:r>
                        <a:rPr lang="ru-RU" sz="1800" b="0" i="0" u="none" strike="noStrike" dirty="0" smtClean="0">
                          <a:solidFill>
                            <a:schemeClr val="bg1"/>
                          </a:solidFill>
                          <a:effectLst/>
                          <a:latin typeface="+mn-lt"/>
                        </a:rPr>
                        <a:t>приложения</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Это соглашение</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44932">
                <a:tc>
                  <a:txBody>
                    <a:bodyPr/>
                    <a:lstStyle/>
                    <a:p>
                      <a:pPr algn="ctr" fontAlgn="t"/>
                      <a:r>
                        <a:rPr lang="en-US" sz="1800" b="0" i="0" u="none" strike="noStrike" dirty="0">
                          <a:solidFill>
                            <a:srgbClr val="ECA907"/>
                          </a:solidFill>
                          <a:effectLst/>
                          <a:latin typeface="+mn-lt"/>
                          <a:cs typeface="Consolas"/>
                        </a:rPr>
                        <a:t>/Views</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gn="ctr" fontAlgn="t"/>
                      <a:r>
                        <a:rPr lang="ru-RU" sz="1800" b="0" i="0" u="none" strike="noStrike" dirty="0" smtClean="0">
                          <a:solidFill>
                            <a:schemeClr val="bg1"/>
                          </a:solidFill>
                          <a:effectLst/>
                          <a:latin typeface="+mn-lt"/>
                        </a:rPr>
                        <a:t>Папка для представлений и частичных представлений, обычно сгруппированы вместе в папки, названия которых совпадают с именами соответствующих им контроллеров</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4912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lstStyle/>
          <a:p>
            <a:pPr algn="just"/>
            <a:r>
              <a:rPr lang="ru-RU" dirty="0" smtClean="0">
                <a:latin typeface="+mn-lt"/>
              </a:rPr>
              <a:t>	Шаблонные вспомогательные методы </a:t>
            </a:r>
            <a:r>
              <a:rPr lang="ru-RU" dirty="0">
                <a:latin typeface="+mn-lt"/>
              </a:rPr>
              <a:t>позволяют </a:t>
            </a:r>
            <a:r>
              <a:rPr lang="ru-RU" dirty="0" smtClean="0">
                <a:latin typeface="+mn-lt"/>
              </a:rPr>
              <a:t>только </a:t>
            </a:r>
            <a:r>
              <a:rPr lang="ru-RU" dirty="0">
                <a:latin typeface="+mn-lt"/>
              </a:rPr>
              <a:t>указать свойство, которое </a:t>
            </a:r>
            <a:r>
              <a:rPr lang="ru-RU" dirty="0" smtClean="0">
                <a:latin typeface="+mn-lt"/>
              </a:rPr>
              <a:t>необходимо визуализировать</a:t>
            </a:r>
            <a:r>
              <a:rPr lang="ru-RU" dirty="0">
                <a:latin typeface="+mn-lt"/>
              </a:rPr>
              <a:t>, не </a:t>
            </a:r>
            <a:r>
              <a:rPr lang="ru-RU" dirty="0" smtClean="0">
                <a:latin typeface="+mn-lt"/>
              </a:rPr>
              <a:t>уточняя при этом, </a:t>
            </a:r>
            <a:r>
              <a:rPr lang="ru-RU" dirty="0">
                <a:latin typeface="+mn-lt"/>
              </a:rPr>
              <a:t>какой элемент HTML для него требуется - </a:t>
            </a:r>
            <a:r>
              <a:rPr lang="ru-RU" dirty="0" smtClean="0">
                <a:latin typeface="+mn-lt"/>
              </a:rPr>
              <a:t>MVC </a:t>
            </a:r>
            <a:r>
              <a:rPr lang="ru-RU" dirty="0" err="1">
                <a:latin typeface="+mn-lt"/>
              </a:rPr>
              <a:t>Framework</a:t>
            </a:r>
            <a:r>
              <a:rPr lang="ru-RU" dirty="0">
                <a:latin typeface="+mn-lt"/>
              </a:rPr>
              <a:t> </a:t>
            </a:r>
            <a:r>
              <a:rPr lang="ru-RU" dirty="0" smtClean="0">
                <a:latin typeface="+mn-lt"/>
              </a:rPr>
              <a:t>выясняет </a:t>
            </a:r>
            <a:r>
              <a:rPr lang="ru-RU" dirty="0">
                <a:latin typeface="+mn-lt"/>
              </a:rPr>
              <a:t>это </a:t>
            </a:r>
            <a:r>
              <a:rPr lang="ru-RU" dirty="0" smtClean="0">
                <a:latin typeface="+mn-lt"/>
              </a:rPr>
              <a:t>самостоятельно</a:t>
            </a:r>
            <a:r>
              <a:rPr lang="ru-RU" dirty="0">
                <a:latin typeface="+mn-lt"/>
              </a:rPr>
              <a:t>. Это более гибкий подход к отображению данных пользователю, хотя он и требует немного больше внимания и осторожности.</a:t>
            </a:r>
          </a:p>
        </p:txBody>
      </p:sp>
    </p:spTree>
    <p:extLst>
      <p:ext uri="{BB962C8B-B14F-4D97-AF65-F5344CB8AC3E}">
        <p14:creationId xmlns:p14="http://schemas.microsoft.com/office/powerpoint/2010/main" val="42809304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normAutofit/>
          </a:bodyPr>
          <a:lstStyle/>
          <a:p>
            <a:pPr marL="285750" indent="-285750" algn="just">
              <a:buFont typeface="Arial" panose="020B0604020202020204" pitchFamily="34" charset="0"/>
              <a:buChar char="•"/>
            </a:pPr>
            <a:r>
              <a:rPr lang="en-US" dirty="0" smtClean="0">
                <a:solidFill>
                  <a:srgbClr val="ECA907"/>
                </a:solidFill>
                <a:latin typeface="+mn-lt"/>
                <a:cs typeface="Consolas"/>
              </a:rPr>
              <a:t>Display</a:t>
            </a:r>
            <a:r>
              <a:rPr lang="ru-RU" dirty="0">
                <a:latin typeface="+mn-lt"/>
              </a:rPr>
              <a:t> </a:t>
            </a:r>
            <a:r>
              <a:rPr lang="ru-RU" dirty="0" smtClean="0">
                <a:latin typeface="+mn-lt"/>
              </a:rPr>
              <a:t>создает </a:t>
            </a:r>
            <a:r>
              <a:rPr lang="ru-RU" dirty="0">
                <a:latin typeface="+mn-lt"/>
              </a:rPr>
              <a:t>элемент разметки, который доступен только для чтения, для указанного свойства модели: </a:t>
            </a:r>
            <a:r>
              <a:rPr lang="en-US" dirty="0">
                <a:latin typeface="+mn-lt"/>
                <a:cs typeface="Consolas" panose="020B0609020204030204" pitchFamily="49" charset="0"/>
              </a:rPr>
              <a:t>Html.Display("Name")</a:t>
            </a:r>
          </a:p>
          <a:p>
            <a:pPr marL="285750" indent="-285750" algn="just">
              <a:buFont typeface="Arial" panose="020B0604020202020204" pitchFamily="34" charset="0"/>
              <a:buChar char="•"/>
            </a:pPr>
            <a:r>
              <a:rPr lang="en-US" dirty="0" err="1" smtClean="0">
                <a:solidFill>
                  <a:srgbClr val="ECA907"/>
                </a:solidFill>
                <a:latin typeface="+mn-lt"/>
                <a:cs typeface="Consolas"/>
              </a:rPr>
              <a:t>DisplayFor</a:t>
            </a:r>
            <a:r>
              <a:rPr lang="ru-RU" dirty="0" smtClean="0">
                <a:latin typeface="+mn-lt"/>
              </a:rPr>
              <a:t> </a:t>
            </a:r>
            <a:r>
              <a:rPr lang="ru-RU" dirty="0">
                <a:latin typeface="+mn-lt"/>
              </a:rPr>
              <a:t>создает </a:t>
            </a:r>
            <a:r>
              <a:rPr lang="ru-RU" dirty="0" smtClean="0">
                <a:latin typeface="+mn-lt"/>
              </a:rPr>
              <a:t>строго </a:t>
            </a:r>
            <a:r>
              <a:rPr lang="ru-RU" dirty="0">
                <a:latin typeface="+mn-lt"/>
              </a:rPr>
              <a:t>типизированный аналог </a:t>
            </a:r>
            <a:r>
              <a:rPr lang="ru-RU" dirty="0" smtClean="0">
                <a:latin typeface="+mn-lt"/>
              </a:rPr>
              <a:t>хелпера </a:t>
            </a:r>
            <a:r>
              <a:rPr lang="en-US" dirty="0" smtClean="0">
                <a:latin typeface="+mn-lt"/>
              </a:rPr>
              <a:t>Display:</a:t>
            </a:r>
            <a:r>
              <a:rPr lang="ru-RU" dirty="0" smtClean="0">
                <a:latin typeface="+mn-lt"/>
              </a:rPr>
              <a:t> </a:t>
            </a:r>
            <a:r>
              <a:rPr lang="en-US" dirty="0" err="1" smtClean="0">
                <a:latin typeface="+mn-lt"/>
                <a:cs typeface="Consolas" panose="020B0609020204030204" pitchFamily="49" charset="0"/>
              </a:rPr>
              <a:t>Html.DisplayFor</a:t>
            </a:r>
            <a:r>
              <a:rPr lang="en-US" dirty="0" smtClean="0">
                <a:latin typeface="+mn-lt"/>
                <a:cs typeface="Consolas" panose="020B0609020204030204" pitchFamily="49" charset="0"/>
              </a:rPr>
              <a:t>(e </a:t>
            </a:r>
            <a:r>
              <a:rPr lang="en-US" dirty="0">
                <a:latin typeface="+mn-lt"/>
                <a:cs typeface="Consolas" panose="020B0609020204030204" pitchFamily="49" charset="0"/>
              </a:rPr>
              <a:t>=&gt; e.Name)</a:t>
            </a:r>
          </a:p>
          <a:p>
            <a:pPr marL="285750" indent="-285750" algn="just">
              <a:buFont typeface="Arial" panose="020B0604020202020204" pitchFamily="34" charset="0"/>
              <a:buChar char="•"/>
            </a:pPr>
            <a:r>
              <a:rPr lang="en-US" dirty="0" smtClean="0">
                <a:solidFill>
                  <a:srgbClr val="ECA907"/>
                </a:solidFill>
                <a:latin typeface="+mn-lt"/>
                <a:cs typeface="Consolas"/>
              </a:rPr>
              <a:t>Editor</a:t>
            </a:r>
            <a:r>
              <a:rPr lang="ru-RU" dirty="0" smtClean="0">
                <a:latin typeface="+mn-lt"/>
              </a:rPr>
              <a:t> создает элемент </a:t>
            </a:r>
            <a:r>
              <a:rPr lang="ru-RU" dirty="0">
                <a:latin typeface="+mn-lt"/>
              </a:rPr>
              <a:t>разметки, который доступен для редактирования, для указанного свойства модели: </a:t>
            </a:r>
            <a:r>
              <a:rPr lang="en-US" dirty="0">
                <a:latin typeface="+mn-lt"/>
                <a:cs typeface="Consolas" panose="020B0609020204030204" pitchFamily="49" charset="0"/>
              </a:rPr>
              <a:t>Html.Editor("Name")</a:t>
            </a:r>
          </a:p>
          <a:p>
            <a:pPr marL="285750" indent="-285750" algn="just">
              <a:buFont typeface="Arial" panose="020B0604020202020204" pitchFamily="34" charset="0"/>
              <a:buChar char="•"/>
            </a:pPr>
            <a:r>
              <a:rPr lang="en-US" dirty="0" err="1" smtClean="0">
                <a:solidFill>
                  <a:srgbClr val="ECA907"/>
                </a:solidFill>
                <a:latin typeface="+mn-lt"/>
                <a:cs typeface="Consolas"/>
              </a:rPr>
              <a:t>EditorFor</a:t>
            </a:r>
            <a:r>
              <a:rPr lang="ru-RU" dirty="0" smtClean="0">
                <a:solidFill>
                  <a:srgbClr val="ECA907"/>
                </a:solidFill>
                <a:latin typeface="+mn-lt"/>
              </a:rPr>
              <a:t> </a:t>
            </a:r>
            <a:r>
              <a:rPr lang="ru-RU" dirty="0" smtClean="0">
                <a:latin typeface="+mn-lt"/>
              </a:rPr>
              <a:t>строго </a:t>
            </a:r>
            <a:r>
              <a:rPr lang="ru-RU" dirty="0">
                <a:latin typeface="+mn-lt"/>
              </a:rPr>
              <a:t>типизированный аналог хелпера </a:t>
            </a:r>
            <a:r>
              <a:rPr lang="en-US" dirty="0">
                <a:latin typeface="+mn-lt"/>
              </a:rPr>
              <a:t>Editor: </a:t>
            </a:r>
            <a:r>
              <a:rPr lang="en-US" dirty="0">
                <a:latin typeface="+mn-lt"/>
                <a:cs typeface="Consolas" panose="020B0609020204030204" pitchFamily="49" charset="0"/>
              </a:rPr>
              <a:t>Html.EditorFor(e =&gt; </a:t>
            </a:r>
            <a:r>
              <a:rPr lang="en-US" dirty="0" err="1">
                <a:latin typeface="+mn-lt"/>
                <a:cs typeface="Consolas" panose="020B0609020204030204" pitchFamily="49" charset="0"/>
              </a:rPr>
              <a:t>e.Name</a:t>
            </a:r>
            <a:r>
              <a:rPr lang="en-US" dirty="0" smtClean="0">
                <a:latin typeface="+mn-lt"/>
                <a:cs typeface="Consolas" panose="020B0609020204030204" pitchFamily="49" charset="0"/>
              </a:rPr>
              <a:t>)</a:t>
            </a:r>
            <a:r>
              <a:rPr lang="ru-RU" dirty="0" smtClean="0">
                <a:latin typeface="+mn-lt"/>
                <a:cs typeface="Consolas" panose="020B0609020204030204" pitchFamily="49" charset="0"/>
              </a:rPr>
              <a:t> </a:t>
            </a:r>
          </a:p>
          <a:p>
            <a:pPr marL="285750" indent="-285750" algn="just">
              <a:buFont typeface="Arial" panose="020B0604020202020204" pitchFamily="34" charset="0"/>
              <a:buChar char="•"/>
            </a:pPr>
            <a:r>
              <a:rPr lang="en-US" dirty="0" err="1" smtClean="0">
                <a:solidFill>
                  <a:srgbClr val="ECA907"/>
                </a:solidFill>
                <a:latin typeface="+mn-lt"/>
                <a:cs typeface="Consolas"/>
              </a:rPr>
              <a:t>DisplayText</a:t>
            </a:r>
            <a:r>
              <a:rPr lang="ru-RU" dirty="0" smtClean="0">
                <a:latin typeface="+mn-lt"/>
              </a:rPr>
              <a:t> создает </a:t>
            </a:r>
            <a:r>
              <a:rPr lang="ru-RU" dirty="0">
                <a:latin typeface="+mn-lt"/>
              </a:rPr>
              <a:t>выражение для указанного свойства модели в виде простой строки: </a:t>
            </a:r>
            <a:r>
              <a:rPr lang="en-US" dirty="0">
                <a:latin typeface="+mn-lt"/>
                <a:cs typeface="Consolas" panose="020B0609020204030204" pitchFamily="49" charset="0"/>
              </a:rPr>
              <a:t>Html.DisplayText("Name")</a:t>
            </a:r>
          </a:p>
          <a:p>
            <a:pPr marL="285750" indent="-285750" algn="just">
              <a:buFont typeface="Arial" panose="020B0604020202020204" pitchFamily="34" charset="0"/>
              <a:buChar char="•"/>
            </a:pPr>
            <a:r>
              <a:rPr lang="en-US" dirty="0" err="1" smtClean="0">
                <a:solidFill>
                  <a:srgbClr val="ECA907"/>
                </a:solidFill>
                <a:latin typeface="+mn-lt"/>
                <a:cs typeface="Consolas"/>
              </a:rPr>
              <a:t>DisplayTextFor</a:t>
            </a:r>
            <a:r>
              <a:rPr lang="ru-RU" dirty="0">
                <a:latin typeface="+mn-lt"/>
              </a:rPr>
              <a:t> </a:t>
            </a:r>
            <a:r>
              <a:rPr lang="ru-RU" dirty="0" smtClean="0">
                <a:latin typeface="+mn-lt"/>
              </a:rPr>
              <a:t>строго </a:t>
            </a:r>
            <a:r>
              <a:rPr lang="ru-RU" dirty="0">
                <a:latin typeface="+mn-lt"/>
              </a:rPr>
              <a:t>типизированный аналог хелпера </a:t>
            </a:r>
            <a:r>
              <a:rPr lang="en-US" dirty="0" err="1">
                <a:latin typeface="+mn-lt"/>
              </a:rPr>
              <a:t>DisplayText</a:t>
            </a:r>
            <a:r>
              <a:rPr lang="en-US" dirty="0" smtClean="0">
                <a:latin typeface="+mn-lt"/>
              </a:rPr>
              <a:t>:</a:t>
            </a:r>
            <a:r>
              <a:rPr lang="ru-RU" dirty="0" smtClean="0">
                <a:latin typeface="+mn-lt"/>
              </a:rPr>
              <a:t> </a:t>
            </a:r>
            <a:r>
              <a:rPr lang="en-US" dirty="0" err="1" smtClean="0">
                <a:latin typeface="+mn-lt"/>
                <a:cs typeface="Consolas" panose="020B0609020204030204" pitchFamily="49" charset="0"/>
              </a:rPr>
              <a:t>Html.DisplayTextFor</a:t>
            </a:r>
            <a:r>
              <a:rPr lang="en-US" dirty="0" smtClean="0">
                <a:latin typeface="+mn-lt"/>
                <a:cs typeface="Consolas" panose="020B0609020204030204" pitchFamily="49" charset="0"/>
              </a:rPr>
              <a:t>(e </a:t>
            </a:r>
            <a:r>
              <a:rPr lang="en-US" dirty="0">
                <a:latin typeface="+mn-lt"/>
                <a:cs typeface="Consolas" panose="020B0609020204030204" pitchFamily="49" charset="0"/>
              </a:rPr>
              <a:t>=&gt; e.Name)</a:t>
            </a:r>
          </a:p>
        </p:txBody>
      </p:sp>
    </p:spTree>
    <p:extLst>
      <p:ext uri="{BB962C8B-B14F-4D97-AF65-F5344CB8AC3E}">
        <p14:creationId xmlns:p14="http://schemas.microsoft.com/office/powerpoint/2010/main" val="7718694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Шаблонные хелперы</a:t>
            </a:r>
            <a:endParaRPr lang="en-US" dirty="0"/>
          </a:p>
        </p:txBody>
      </p:sp>
      <p:sp>
        <p:nvSpPr>
          <p:cNvPr id="3" name="Content Placeholder 2"/>
          <p:cNvSpPr>
            <a:spLocks noGrp="1"/>
          </p:cNvSpPr>
          <p:nvPr>
            <p:ph idx="1"/>
          </p:nvPr>
        </p:nvSpPr>
        <p:spPr/>
        <p:txBody>
          <a:bodyPr anchor="ctr"/>
          <a:lstStyle/>
          <a:p>
            <a:pPr algn="just"/>
            <a:r>
              <a:rPr lang="ru-RU" dirty="0" err="1" smtClean="0">
                <a:latin typeface="+mn-lt"/>
              </a:rPr>
              <a:t>Существет</a:t>
            </a:r>
            <a:r>
              <a:rPr lang="ru-RU" dirty="0" smtClean="0">
                <a:latin typeface="+mn-lt"/>
              </a:rPr>
              <a:t> несколько шаблонов, которые позволяют сгенерировать разом все поля для определенной модели</a:t>
            </a:r>
            <a:r>
              <a:rPr lang="ru-RU" dirty="0">
                <a:latin typeface="+mn-lt"/>
              </a:rPr>
              <a:t>:</a:t>
            </a:r>
          </a:p>
          <a:p>
            <a:pPr marL="285750" indent="-285750" algn="just">
              <a:buFont typeface="Arial" panose="020B0604020202020204" pitchFamily="34" charset="0"/>
              <a:buChar char="•"/>
            </a:pPr>
            <a:r>
              <a:rPr lang="ru-RU" dirty="0" err="1">
                <a:solidFill>
                  <a:srgbClr val="ECA907"/>
                </a:solidFill>
                <a:latin typeface="+mn-lt"/>
                <a:cs typeface="Consolas"/>
              </a:rPr>
              <a:t>DisplayForModeld</a:t>
            </a:r>
            <a:r>
              <a:rPr lang="ru-RU" b="1" dirty="0">
                <a:latin typeface="+mn-lt"/>
              </a:rPr>
              <a:t> – с</a:t>
            </a:r>
            <a:r>
              <a:rPr lang="ru-RU" dirty="0">
                <a:latin typeface="+mn-lt"/>
              </a:rPr>
              <a:t>оздает поля для чтения для всех свойств модели: </a:t>
            </a:r>
            <a:r>
              <a:rPr lang="ru-RU" dirty="0" err="1">
                <a:latin typeface="+mn-lt"/>
                <a:cs typeface="Consolas" panose="020B0609020204030204" pitchFamily="49" charset="0"/>
              </a:rPr>
              <a:t>Html.DisplayForModel</a:t>
            </a:r>
            <a:r>
              <a:rPr lang="ru-RU" dirty="0">
                <a:latin typeface="+mn-lt"/>
                <a:cs typeface="Consolas" panose="020B0609020204030204" pitchFamily="49" charset="0"/>
              </a:rPr>
              <a:t>()</a:t>
            </a:r>
          </a:p>
          <a:p>
            <a:pPr marL="285750" indent="-285750" algn="just">
              <a:buFont typeface="Arial" panose="020B0604020202020204" pitchFamily="34" charset="0"/>
              <a:buChar char="•"/>
            </a:pPr>
            <a:r>
              <a:rPr lang="ru-RU" dirty="0" err="1">
                <a:solidFill>
                  <a:srgbClr val="ECA907"/>
                </a:solidFill>
                <a:latin typeface="+mn-lt"/>
                <a:cs typeface="Consolas"/>
              </a:rPr>
              <a:t>EditorForModel</a:t>
            </a:r>
            <a:r>
              <a:rPr lang="ru-RU" b="1" dirty="0">
                <a:latin typeface="+mn-lt"/>
              </a:rPr>
              <a:t> – с</a:t>
            </a:r>
            <a:r>
              <a:rPr lang="ru-RU" dirty="0">
                <a:latin typeface="+mn-lt"/>
              </a:rPr>
              <a:t>оздает поля для редактирования для всех свойств модели: </a:t>
            </a:r>
            <a:r>
              <a:rPr lang="ru-RU" dirty="0" err="1">
                <a:latin typeface="+mn-lt"/>
                <a:cs typeface="Consolas" panose="020B0609020204030204" pitchFamily="49" charset="0"/>
              </a:rPr>
              <a:t>Html.EditorForModel</a:t>
            </a:r>
            <a:r>
              <a:rPr lang="ru-RU" dirty="0">
                <a:latin typeface="+mn-lt"/>
                <a:cs typeface="Consolas" panose="020B0609020204030204" pitchFamily="49" charset="0"/>
              </a:rPr>
              <a:t>(</a:t>
            </a:r>
            <a:r>
              <a:rPr lang="ru-RU" dirty="0" smtClean="0">
                <a:latin typeface="+mn-lt"/>
                <a:cs typeface="Consolas" panose="020B0609020204030204" pitchFamily="49" charset="0"/>
              </a:rPr>
              <a:t>)</a:t>
            </a:r>
            <a:endParaRPr lang="ru-RU" dirty="0">
              <a:latin typeface="+mn-lt"/>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416998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Маршрутизация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1286214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85601" y="1519785"/>
            <a:ext cx="8168110" cy="4158377"/>
            <a:chOff x="1636558" y="1244600"/>
            <a:chExt cx="8922992" cy="3492500"/>
          </a:xfrm>
        </p:grpSpPr>
        <p:sp>
          <p:nvSpPr>
            <p:cNvPr id="6" name="Rectangle 5"/>
            <p:cNvSpPr/>
            <p:nvPr/>
          </p:nvSpPr>
          <p:spPr>
            <a:xfrm>
              <a:off x="5105401" y="2438400"/>
              <a:ext cx="5440556" cy="2298700"/>
            </a:xfrm>
            <a:prstGeom prst="rect">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Lucida Handwriting"/>
                <a:cs typeface="Lucida Handwriting"/>
              </a:endParaRPr>
            </a:p>
          </p:txBody>
        </p:sp>
        <p:sp>
          <p:nvSpPr>
            <p:cNvPr id="7" name="Oval 6"/>
            <p:cNvSpPr/>
            <p:nvPr/>
          </p:nvSpPr>
          <p:spPr>
            <a:xfrm>
              <a:off x="5439949" y="1253349"/>
              <a:ext cx="1796297"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URL Request</a:t>
              </a:r>
              <a:endParaRPr lang="en-US" sz="1500" dirty="0">
                <a:latin typeface="Lucida Handwriting"/>
                <a:cs typeface="Lucida Handwriting"/>
              </a:endParaRPr>
            </a:p>
          </p:txBody>
        </p:sp>
        <p:sp>
          <p:nvSpPr>
            <p:cNvPr id="8" name="Rectangle 7"/>
            <p:cNvSpPr/>
            <p:nvPr/>
          </p:nvSpPr>
          <p:spPr>
            <a:xfrm>
              <a:off x="5423195" y="2984500"/>
              <a:ext cx="1816100" cy="939800"/>
            </a:xfrm>
            <a:prstGeom prst="rect">
              <a:avLst/>
            </a:prstGeom>
            <a:solidFill>
              <a:srgbClr val="133B9A"/>
            </a:solidFill>
            <a:ln w="28575"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Lucida Handwriting"/>
                  <a:cs typeface="Lucida Handwriting"/>
                </a:rPr>
                <a:t>URL matches with configured Routes</a:t>
              </a:r>
              <a:endParaRPr lang="en-US" sz="1200" dirty="0">
                <a:latin typeface="Lucida Handwriting"/>
                <a:cs typeface="Lucida Handwriting"/>
              </a:endParaRPr>
            </a:p>
          </p:txBody>
        </p:sp>
        <p:cxnSp>
          <p:nvCxnSpPr>
            <p:cNvPr id="9" name="Straight Arrow Connector 8"/>
            <p:cNvCxnSpPr>
              <a:stCxn id="7" idx="4"/>
              <a:endCxn id="8" idx="0"/>
            </p:cNvCxnSpPr>
            <p:nvPr/>
          </p:nvCxnSpPr>
          <p:spPr>
            <a:xfrm flipH="1">
              <a:off x="6331245" y="2078849"/>
              <a:ext cx="6853" cy="90565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3545595" y="1244600"/>
              <a:ext cx="1752915"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404</a:t>
              </a:r>
            </a:p>
            <a:p>
              <a:pPr algn="ctr"/>
              <a:r>
                <a:rPr lang="en-US" sz="1500" dirty="0" smtClean="0">
                  <a:latin typeface="Lucida Handwriting"/>
                  <a:cs typeface="Lucida Handwriting"/>
                </a:rPr>
                <a:t>Error</a:t>
              </a:r>
              <a:endParaRPr lang="en-US" sz="1500" dirty="0">
                <a:latin typeface="Lucida Handwriting"/>
                <a:cs typeface="Lucida Handwriting"/>
              </a:endParaRPr>
            </a:p>
          </p:txBody>
        </p:sp>
        <p:sp>
          <p:nvSpPr>
            <p:cNvPr id="11" name="Oval 10"/>
            <p:cNvSpPr/>
            <p:nvPr/>
          </p:nvSpPr>
          <p:spPr>
            <a:xfrm>
              <a:off x="1636558" y="1255550"/>
              <a:ext cx="1780790" cy="825500"/>
            </a:xfrm>
            <a:prstGeom prst="ellipse">
              <a:avLst/>
            </a:prstGeom>
            <a:ln w="38100"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latin typeface="Lucida Handwriting"/>
                  <a:cs typeface="Lucida Handwriting"/>
                </a:rPr>
                <a:t>Response</a:t>
              </a:r>
              <a:endParaRPr lang="en-US" sz="1500" dirty="0">
                <a:latin typeface="Lucida Handwriting"/>
                <a:cs typeface="Lucida Handwriting"/>
              </a:endParaRPr>
            </a:p>
          </p:txBody>
        </p:sp>
        <p:cxnSp>
          <p:nvCxnSpPr>
            <p:cNvPr id="12" name="Elbow Connector 11"/>
            <p:cNvCxnSpPr>
              <a:stCxn id="8" idx="1"/>
              <a:endCxn id="10" idx="4"/>
            </p:cNvCxnSpPr>
            <p:nvPr/>
          </p:nvCxnSpPr>
          <p:spPr>
            <a:xfrm rot="10800000">
              <a:off x="4422054" y="2070100"/>
              <a:ext cx="1001142" cy="1384300"/>
            </a:xfrm>
            <a:prstGeom prst="bentConnector2">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424092" y="2768600"/>
              <a:ext cx="2955390" cy="1765300"/>
            </a:xfrm>
            <a:prstGeom prst="rect">
              <a:avLst/>
            </a:prstGeom>
            <a:solidFill>
              <a:schemeClr val="accent1">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Lucida Handwriting"/>
                <a:cs typeface="Lucida Handwriting"/>
              </a:endParaRPr>
            </a:p>
          </p:txBody>
        </p:sp>
        <p:cxnSp>
          <p:nvCxnSpPr>
            <p:cNvPr id="14" name="Straight Connector 13"/>
            <p:cNvCxnSpPr>
              <a:stCxn id="13" idx="1"/>
              <a:endCxn id="13" idx="3"/>
            </p:cNvCxnSpPr>
            <p:nvPr/>
          </p:nvCxnSpPr>
          <p:spPr>
            <a:xfrm>
              <a:off x="7424092" y="3651251"/>
              <a:ext cx="29553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7505700" y="3215048"/>
              <a:ext cx="2927104" cy="234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7480300" y="4091048"/>
              <a:ext cx="2966648" cy="11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448800" y="2806700"/>
              <a:ext cx="0" cy="1752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8305800" y="2768600"/>
              <a:ext cx="12700" cy="17780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379677" y="2882900"/>
              <a:ext cx="967515" cy="232643"/>
            </a:xfrm>
            <a:prstGeom prst="rect">
              <a:avLst/>
            </a:prstGeom>
            <a:noFill/>
          </p:spPr>
          <p:txBody>
            <a:bodyPr wrap="none" rtlCol="0">
              <a:spAutoFit/>
            </a:bodyPr>
            <a:lstStyle/>
            <a:p>
              <a:r>
                <a:rPr lang="en-US" sz="1200" b="1" dirty="0" smtClean="0">
                  <a:latin typeface="Lucida Handwriting"/>
                  <a:cs typeface="Lucida Handwriting"/>
                </a:rPr>
                <a:t>Route 1</a:t>
              </a:r>
              <a:endParaRPr lang="en-US" sz="1200" b="1" dirty="0">
                <a:latin typeface="Lucida Handwriting"/>
                <a:cs typeface="Lucida Handwriting"/>
              </a:endParaRPr>
            </a:p>
          </p:txBody>
        </p:sp>
        <p:sp>
          <p:nvSpPr>
            <p:cNvPr id="20" name="TextBox 19"/>
            <p:cNvSpPr txBox="1"/>
            <p:nvPr/>
          </p:nvSpPr>
          <p:spPr>
            <a:xfrm>
              <a:off x="7366979" y="3314700"/>
              <a:ext cx="967515" cy="232643"/>
            </a:xfrm>
            <a:prstGeom prst="rect">
              <a:avLst/>
            </a:prstGeom>
            <a:noFill/>
          </p:spPr>
          <p:txBody>
            <a:bodyPr wrap="none" rtlCol="0">
              <a:spAutoFit/>
            </a:bodyPr>
            <a:lstStyle/>
            <a:p>
              <a:r>
                <a:rPr lang="en-US" sz="1200" b="1" dirty="0" smtClean="0">
                  <a:latin typeface="Lucida Handwriting"/>
                  <a:cs typeface="Lucida Handwriting"/>
                </a:rPr>
                <a:t>Route 2</a:t>
              </a:r>
              <a:endParaRPr lang="en-US" sz="1200" b="1" dirty="0">
                <a:latin typeface="Lucida Handwriting"/>
                <a:cs typeface="Lucida Handwriting"/>
              </a:endParaRPr>
            </a:p>
          </p:txBody>
        </p:sp>
        <p:sp>
          <p:nvSpPr>
            <p:cNvPr id="21" name="TextBox 20"/>
            <p:cNvSpPr txBox="1"/>
            <p:nvPr/>
          </p:nvSpPr>
          <p:spPr>
            <a:xfrm>
              <a:off x="8205177" y="33020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2" name="TextBox 21"/>
            <p:cNvSpPr txBox="1"/>
            <p:nvPr/>
          </p:nvSpPr>
          <p:spPr>
            <a:xfrm>
              <a:off x="8205177" y="28829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3" name="TextBox 22"/>
            <p:cNvSpPr txBox="1"/>
            <p:nvPr/>
          </p:nvSpPr>
          <p:spPr>
            <a:xfrm>
              <a:off x="9348178" y="28702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4" name="TextBox 23"/>
            <p:cNvSpPr txBox="1"/>
            <p:nvPr/>
          </p:nvSpPr>
          <p:spPr>
            <a:xfrm>
              <a:off x="9373576" y="33020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5" name="TextBox 24"/>
            <p:cNvSpPr txBox="1"/>
            <p:nvPr/>
          </p:nvSpPr>
          <p:spPr>
            <a:xfrm>
              <a:off x="9373576" y="37465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6" name="TextBox 25"/>
            <p:cNvSpPr txBox="1"/>
            <p:nvPr/>
          </p:nvSpPr>
          <p:spPr>
            <a:xfrm>
              <a:off x="9373576" y="4127500"/>
              <a:ext cx="1053491" cy="232643"/>
            </a:xfrm>
            <a:prstGeom prst="rect">
              <a:avLst/>
            </a:prstGeom>
            <a:noFill/>
          </p:spPr>
          <p:txBody>
            <a:bodyPr wrap="none" rtlCol="0">
              <a:spAutoFit/>
            </a:bodyPr>
            <a:lstStyle/>
            <a:p>
              <a:r>
                <a:rPr lang="en-US" sz="1200" b="1" dirty="0" smtClean="0">
                  <a:latin typeface="Lucida Handwriting"/>
                  <a:cs typeface="Lucida Handwriting"/>
                </a:rPr>
                <a:t>Handler</a:t>
              </a:r>
              <a:endParaRPr lang="en-US" sz="1200" b="1" dirty="0">
                <a:latin typeface="Lucida Handwriting"/>
                <a:cs typeface="Lucida Handwriting"/>
              </a:endParaRPr>
            </a:p>
          </p:txBody>
        </p:sp>
        <p:sp>
          <p:nvSpPr>
            <p:cNvPr id="27" name="TextBox 26"/>
            <p:cNvSpPr txBox="1"/>
            <p:nvPr/>
          </p:nvSpPr>
          <p:spPr>
            <a:xfrm>
              <a:off x="8179776" y="37338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8" name="TextBox 27"/>
            <p:cNvSpPr txBox="1"/>
            <p:nvPr/>
          </p:nvSpPr>
          <p:spPr>
            <a:xfrm>
              <a:off x="8205179" y="4140200"/>
              <a:ext cx="1431740" cy="232643"/>
            </a:xfrm>
            <a:prstGeom prst="rect">
              <a:avLst/>
            </a:prstGeom>
            <a:noFill/>
          </p:spPr>
          <p:txBody>
            <a:bodyPr wrap="none" rtlCol="0">
              <a:spAutoFit/>
            </a:bodyPr>
            <a:lstStyle/>
            <a:p>
              <a:r>
                <a:rPr lang="en-US" sz="1200" b="1" dirty="0" smtClean="0">
                  <a:latin typeface="Lucida Handwriting"/>
                  <a:cs typeface="Lucida Handwriting"/>
                </a:rPr>
                <a:t>URL Pattern</a:t>
              </a:r>
              <a:endParaRPr lang="en-US" sz="1200" b="1" dirty="0">
                <a:latin typeface="Lucida Handwriting"/>
                <a:cs typeface="Lucida Handwriting"/>
              </a:endParaRPr>
            </a:p>
          </p:txBody>
        </p:sp>
        <p:sp>
          <p:nvSpPr>
            <p:cNvPr id="29" name="TextBox 28"/>
            <p:cNvSpPr txBox="1"/>
            <p:nvPr/>
          </p:nvSpPr>
          <p:spPr>
            <a:xfrm>
              <a:off x="7392378" y="3733800"/>
              <a:ext cx="967515" cy="232643"/>
            </a:xfrm>
            <a:prstGeom prst="rect">
              <a:avLst/>
            </a:prstGeom>
            <a:noFill/>
          </p:spPr>
          <p:txBody>
            <a:bodyPr wrap="none" rtlCol="0">
              <a:spAutoFit/>
            </a:bodyPr>
            <a:lstStyle/>
            <a:p>
              <a:r>
                <a:rPr lang="en-US" sz="1200" b="1" dirty="0" smtClean="0">
                  <a:latin typeface="Lucida Handwriting"/>
                  <a:cs typeface="Lucida Handwriting"/>
                </a:rPr>
                <a:t>Route 3</a:t>
              </a:r>
              <a:endParaRPr lang="en-US" sz="1200" b="1" dirty="0">
                <a:latin typeface="Lucida Handwriting"/>
                <a:cs typeface="Lucida Handwriting"/>
              </a:endParaRPr>
            </a:p>
          </p:txBody>
        </p:sp>
        <p:sp>
          <p:nvSpPr>
            <p:cNvPr id="30" name="TextBox 29"/>
            <p:cNvSpPr txBox="1"/>
            <p:nvPr/>
          </p:nvSpPr>
          <p:spPr>
            <a:xfrm>
              <a:off x="7379678" y="4127500"/>
              <a:ext cx="967515" cy="232643"/>
            </a:xfrm>
            <a:prstGeom prst="rect">
              <a:avLst/>
            </a:prstGeom>
            <a:noFill/>
          </p:spPr>
          <p:txBody>
            <a:bodyPr wrap="none" rtlCol="0">
              <a:spAutoFit/>
            </a:bodyPr>
            <a:lstStyle/>
            <a:p>
              <a:r>
                <a:rPr lang="en-US" sz="1200" b="1" dirty="0" smtClean="0">
                  <a:latin typeface="Lucida Handwriting"/>
                  <a:cs typeface="Lucida Handwriting"/>
                </a:rPr>
                <a:t>Route 4</a:t>
              </a:r>
              <a:endParaRPr lang="en-US" sz="1200" b="1" dirty="0">
                <a:latin typeface="Lucida Handwriting"/>
                <a:cs typeface="Lucida Handwriting"/>
              </a:endParaRPr>
            </a:p>
          </p:txBody>
        </p:sp>
        <p:sp>
          <p:nvSpPr>
            <p:cNvPr id="31" name="TextBox 30"/>
            <p:cNvSpPr txBox="1"/>
            <p:nvPr/>
          </p:nvSpPr>
          <p:spPr>
            <a:xfrm>
              <a:off x="9076917" y="2425700"/>
              <a:ext cx="1482633" cy="258493"/>
            </a:xfrm>
            <a:prstGeom prst="rect">
              <a:avLst/>
            </a:prstGeom>
            <a:noFill/>
          </p:spPr>
          <p:txBody>
            <a:bodyPr wrap="square" rtlCol="0">
              <a:spAutoFit/>
            </a:bodyPr>
            <a:lstStyle/>
            <a:p>
              <a:r>
                <a:rPr lang="en-US" sz="1400" b="1" dirty="0" smtClean="0">
                  <a:latin typeface="Lucida Handwriting"/>
                  <a:cs typeface="Lucida Handwriting"/>
                </a:rPr>
                <a:t>Route </a:t>
              </a:r>
              <a:r>
                <a:rPr lang="en-US" sz="1200" b="1" dirty="0" smtClean="0">
                  <a:latin typeface="Lucida Handwriting"/>
                  <a:cs typeface="Lucida Handwriting"/>
                </a:rPr>
                <a:t>Table</a:t>
              </a:r>
              <a:endParaRPr lang="en-US" sz="1200" b="1" dirty="0">
                <a:latin typeface="Lucida Handwriting"/>
                <a:cs typeface="Lucida Handwriting"/>
              </a:endParaRPr>
            </a:p>
          </p:txBody>
        </p:sp>
        <p:cxnSp>
          <p:nvCxnSpPr>
            <p:cNvPr id="32" name="Straight Arrow Connector 31"/>
            <p:cNvCxnSpPr>
              <a:endCxn id="8" idx="3"/>
            </p:cNvCxnSpPr>
            <p:nvPr/>
          </p:nvCxnSpPr>
          <p:spPr>
            <a:xfrm flipH="1">
              <a:off x="7239296" y="3450746"/>
              <a:ext cx="286994" cy="3654"/>
            </a:xfrm>
            <a:prstGeom prst="straightConnector1">
              <a:avLst/>
            </a:prstGeom>
            <a:ln w="38100" cmpd="sng">
              <a:solidFill>
                <a:srgbClr val="ECA907"/>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559300" y="3035300"/>
              <a:ext cx="638819" cy="284342"/>
            </a:xfrm>
            <a:prstGeom prst="rect">
              <a:avLst/>
            </a:prstGeom>
            <a:noFill/>
          </p:spPr>
          <p:txBody>
            <a:bodyPr wrap="none" rtlCol="0">
              <a:spAutoFit/>
            </a:bodyPr>
            <a:lstStyle/>
            <a:p>
              <a:r>
                <a:rPr lang="en-US" sz="1600" dirty="0" smtClean="0">
                  <a:solidFill>
                    <a:schemeClr val="bg1"/>
                  </a:solidFill>
                  <a:latin typeface="Lucida Handwriting"/>
                  <a:cs typeface="Lucida Handwriting"/>
                </a:rPr>
                <a:t>No</a:t>
              </a:r>
              <a:endParaRPr lang="en-US" sz="1600" dirty="0">
                <a:solidFill>
                  <a:schemeClr val="bg1"/>
                </a:solidFill>
                <a:latin typeface="Lucida Handwriting"/>
                <a:cs typeface="Lucida Handwriting"/>
              </a:endParaRPr>
            </a:p>
          </p:txBody>
        </p:sp>
        <p:sp>
          <p:nvSpPr>
            <p:cNvPr id="34" name="TextBox 33"/>
            <p:cNvSpPr txBox="1"/>
            <p:nvPr/>
          </p:nvSpPr>
          <p:spPr>
            <a:xfrm>
              <a:off x="6337299" y="4076700"/>
              <a:ext cx="652828" cy="284342"/>
            </a:xfrm>
            <a:prstGeom prst="rect">
              <a:avLst/>
            </a:prstGeom>
            <a:noFill/>
          </p:spPr>
          <p:txBody>
            <a:bodyPr wrap="none" rtlCol="0">
              <a:spAutoFit/>
            </a:bodyPr>
            <a:lstStyle/>
            <a:p>
              <a:r>
                <a:rPr lang="en-US" sz="1600" dirty="0" smtClean="0">
                  <a:solidFill>
                    <a:schemeClr val="bg1"/>
                  </a:solidFill>
                  <a:latin typeface="Lucida Handwriting"/>
                  <a:cs typeface="Lucida Handwriting"/>
                </a:rPr>
                <a:t>Yes</a:t>
              </a:r>
              <a:endParaRPr lang="en-US" sz="1600" dirty="0">
                <a:solidFill>
                  <a:schemeClr val="bg1"/>
                </a:solidFill>
                <a:latin typeface="Lucida Handwriting"/>
                <a:cs typeface="Lucida Handwriting"/>
              </a:endParaRPr>
            </a:p>
          </p:txBody>
        </p:sp>
        <p:cxnSp>
          <p:nvCxnSpPr>
            <p:cNvPr id="35" name="Elbow Connector 34"/>
            <p:cNvCxnSpPr>
              <a:stCxn id="8" idx="2"/>
              <a:endCxn id="11" idx="4"/>
            </p:cNvCxnSpPr>
            <p:nvPr/>
          </p:nvCxnSpPr>
          <p:spPr>
            <a:xfrm rot="5400000" flipH="1">
              <a:off x="3507474" y="1100529"/>
              <a:ext cx="1843250" cy="3804292"/>
            </a:xfrm>
            <a:prstGeom prst="bentConnector3">
              <a:avLst>
                <a:gd name="adj1" fmla="val -10906"/>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453336" y="2438400"/>
              <a:ext cx="2036937" cy="258493"/>
            </a:xfrm>
            <a:prstGeom prst="rect">
              <a:avLst/>
            </a:prstGeom>
            <a:noFill/>
          </p:spPr>
          <p:txBody>
            <a:bodyPr wrap="none" rtlCol="0">
              <a:spAutoFit/>
            </a:bodyPr>
            <a:lstStyle/>
            <a:p>
              <a:r>
                <a:rPr lang="en-US" sz="1400" b="1" dirty="0" smtClean="0">
                  <a:latin typeface="Lucida Handwriting"/>
                  <a:cs typeface="Lucida Handwriting"/>
                </a:rPr>
                <a:t>Routing Engine</a:t>
              </a:r>
              <a:endParaRPr lang="en-US" sz="1400" b="1" dirty="0">
                <a:latin typeface="Lucida Handwriting"/>
                <a:cs typeface="Lucida Handwriting"/>
              </a:endParaRPr>
            </a:p>
          </p:txBody>
        </p:sp>
      </p:grpSp>
    </p:spTree>
    <p:extLst>
      <p:ext uri="{BB962C8B-B14F-4D97-AF65-F5344CB8AC3E}">
        <p14:creationId xmlns:p14="http://schemas.microsoft.com/office/powerpoint/2010/main" val="30614111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24" name="Group 23"/>
          <p:cNvGrpSpPr/>
          <p:nvPr/>
        </p:nvGrpSpPr>
        <p:grpSpPr>
          <a:xfrm>
            <a:off x="833101" y="2059200"/>
            <a:ext cx="7500090" cy="3285973"/>
            <a:chOff x="655906" y="1985359"/>
            <a:chExt cx="7500090" cy="3285973"/>
          </a:xfrm>
        </p:grpSpPr>
        <p:grpSp>
          <p:nvGrpSpPr>
            <p:cNvPr id="5" name="Group 4"/>
            <p:cNvGrpSpPr/>
            <p:nvPr/>
          </p:nvGrpSpPr>
          <p:grpSpPr>
            <a:xfrm>
              <a:off x="1298812" y="1985359"/>
              <a:ext cx="6857184" cy="3285973"/>
              <a:chOff x="-327890" y="1822028"/>
              <a:chExt cx="6857184" cy="3285973"/>
            </a:xfrm>
          </p:grpSpPr>
          <p:sp>
            <p:nvSpPr>
              <p:cNvPr id="6" name="TextBox 5"/>
              <p:cNvSpPr txBox="1"/>
              <p:nvPr/>
            </p:nvSpPr>
            <p:spPr>
              <a:xfrm>
                <a:off x="-327890" y="4461670"/>
                <a:ext cx="2793183"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Controller: </a:t>
                </a:r>
                <a:r>
                  <a:rPr lang="en-US" dirty="0" err="1" smtClean="0">
                    <a:solidFill>
                      <a:schemeClr val="bg1"/>
                    </a:solidFill>
                    <a:latin typeface="Lucida Handwriting"/>
                    <a:cs typeface="Lucida Handwriting"/>
                  </a:rPr>
                  <a:t>UserController</a:t>
                </a:r>
                <a:endParaRPr lang="ru-RU" dirty="0">
                  <a:solidFill>
                    <a:schemeClr val="bg1"/>
                  </a:solidFill>
                  <a:latin typeface="Lucida Handwriting"/>
                  <a:cs typeface="Lucida Handwriting"/>
                </a:endParaRPr>
              </a:p>
            </p:txBody>
          </p:sp>
          <p:sp>
            <p:nvSpPr>
              <p:cNvPr id="7" name="TextBox 6"/>
              <p:cNvSpPr txBox="1"/>
              <p:nvPr/>
            </p:nvSpPr>
            <p:spPr>
              <a:xfrm>
                <a:off x="2632938" y="4451491"/>
                <a:ext cx="1774708"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action::</a:t>
                </a:r>
              </a:p>
              <a:p>
                <a:pPr algn="ctr"/>
                <a:r>
                  <a:rPr lang="en-US" dirty="0" smtClean="0">
                    <a:solidFill>
                      <a:srgbClr val="FFFFFF"/>
                    </a:solidFill>
                    <a:latin typeface="Lucida Handwriting"/>
                    <a:cs typeface="Lucida Handwriting"/>
                  </a:rPr>
                  <a:t>Edit</a:t>
                </a:r>
                <a:endParaRPr lang="ru-RU" dirty="0">
                  <a:solidFill>
                    <a:srgbClr val="FFFFFF"/>
                  </a:solidFill>
                  <a:latin typeface="Lucida Handwriting"/>
                  <a:cs typeface="Lucida Handwriting"/>
                </a:endParaRPr>
              </a:p>
            </p:txBody>
          </p:sp>
          <p:sp>
            <p:nvSpPr>
              <p:cNvPr id="8" name="TextBox 7"/>
              <p:cNvSpPr txBox="1"/>
              <p:nvPr/>
            </p:nvSpPr>
            <p:spPr>
              <a:xfrm>
                <a:off x="4572295" y="4446731"/>
                <a:ext cx="771296"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id:</a:t>
                </a:r>
              </a:p>
              <a:p>
                <a:pPr algn="ctr"/>
                <a:r>
                  <a:rPr lang="en-US" dirty="0">
                    <a:solidFill>
                      <a:srgbClr val="FFFFFF"/>
                    </a:solidFill>
                    <a:latin typeface="Lucida Handwriting"/>
                    <a:cs typeface="Lucida Handwriting"/>
                  </a:rPr>
                  <a:t>5</a:t>
                </a:r>
                <a:endParaRPr lang="ru-RU" dirty="0">
                  <a:solidFill>
                    <a:srgbClr val="FFFFFF"/>
                  </a:solidFill>
                  <a:latin typeface="Lucida Handwriting"/>
                  <a:cs typeface="Lucida Handwriting"/>
                </a:endParaRPr>
              </a:p>
            </p:txBody>
          </p:sp>
          <p:sp>
            <p:nvSpPr>
              <p:cNvPr id="9" name="Rectangle 8"/>
              <p:cNvSpPr/>
              <p:nvPr/>
            </p:nvSpPr>
            <p:spPr>
              <a:xfrm>
                <a:off x="493094" y="3528217"/>
                <a:ext cx="4217671" cy="430887"/>
              </a:xfrm>
              <a:prstGeom prst="rect">
                <a:avLst/>
              </a:prstGeom>
              <a:ln>
                <a:solidFill>
                  <a:srgbClr val="028BC4"/>
                </a:solidFill>
              </a:ln>
            </p:spPr>
            <p:txBody>
              <a:bodyPr wrap="none">
                <a:spAutoFit/>
              </a:bodyPr>
              <a:lstStyle/>
              <a:p>
                <a:r>
                  <a:rPr lang="en-US" sz="2200" dirty="0">
                    <a:solidFill>
                      <a:srgbClr val="ECA907"/>
                    </a:solidFill>
                    <a:latin typeface="Consolas"/>
                    <a:cs typeface="Consolas"/>
                  </a:rPr>
                  <a:t>{controller}/{action}/{id}</a:t>
                </a:r>
              </a:p>
            </p:txBody>
          </p:sp>
          <p:sp>
            <p:nvSpPr>
              <p:cNvPr id="10" name="Right Arrow 9"/>
              <p:cNvSpPr/>
              <p:nvPr/>
            </p:nvSpPr>
            <p:spPr>
              <a:xfrm>
                <a:off x="531093" y="1822028"/>
                <a:ext cx="5998201" cy="15247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latin typeface="Consolas"/>
                    <a:cs typeface="Consolas"/>
                  </a:rPr>
                  <a:t>http://</a:t>
                </a:r>
                <a:r>
                  <a:rPr lang="en-US" sz="2200" dirty="0" err="1">
                    <a:latin typeface="Consolas"/>
                    <a:cs typeface="Consolas"/>
                  </a:rPr>
                  <a:t>example.com</a:t>
                </a:r>
                <a:r>
                  <a:rPr lang="en-US" sz="2200" dirty="0" smtClean="0">
                    <a:solidFill>
                      <a:srgbClr val="000053"/>
                    </a:solidFill>
                    <a:latin typeface="Consolas"/>
                    <a:cs typeface="Consolas"/>
                  </a:rPr>
                  <a:t>/users/</a:t>
                </a:r>
                <a:r>
                  <a:rPr lang="en-US" sz="2200" dirty="0">
                    <a:solidFill>
                      <a:srgbClr val="000053"/>
                    </a:solidFill>
                    <a:latin typeface="Consolas"/>
                    <a:cs typeface="Consolas"/>
                  </a:rPr>
                  <a:t>edit/5</a:t>
                </a:r>
                <a:endParaRPr lang="ru-RU" sz="2200" dirty="0">
                  <a:solidFill>
                    <a:srgbClr val="000053"/>
                  </a:solidFill>
                  <a:latin typeface="Consolas"/>
                  <a:cs typeface="Consolas"/>
                </a:endParaRPr>
              </a:p>
            </p:txBody>
          </p:sp>
          <p:cxnSp>
            <p:nvCxnSpPr>
              <p:cNvPr id="11" name="Straight Arrow Connector 10"/>
              <p:cNvCxnSpPr/>
              <p:nvPr/>
            </p:nvCxnSpPr>
            <p:spPr>
              <a:xfrm flipH="1">
                <a:off x="1807882" y="2794000"/>
                <a:ext cx="2480237" cy="791882"/>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331883" y="2779059"/>
                <a:ext cx="1688352" cy="83670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347882" y="2794000"/>
                <a:ext cx="1240118" cy="836705"/>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0"/>
              </p:cNvCxnSpPr>
              <p:nvPr/>
            </p:nvCxnSpPr>
            <p:spPr>
              <a:xfrm>
                <a:off x="4273176" y="3944471"/>
                <a:ext cx="684767" cy="502260"/>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0"/>
              </p:cNvCxnSpPr>
              <p:nvPr/>
            </p:nvCxnSpPr>
            <p:spPr>
              <a:xfrm>
                <a:off x="3272118" y="3929529"/>
                <a:ext cx="248174" cy="521962"/>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0"/>
              </p:cNvCxnSpPr>
              <p:nvPr/>
            </p:nvCxnSpPr>
            <p:spPr>
              <a:xfrm flipH="1">
                <a:off x="1068702" y="3929529"/>
                <a:ext cx="455298" cy="532141"/>
              </a:xfrm>
              <a:prstGeom prst="straightConnector1">
                <a:avLst/>
              </a:prstGeom>
              <a:ln w="38100" cmpd="sng">
                <a:solidFill>
                  <a:srgbClr val="028BC4"/>
                </a:solidFill>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19" name="Rectangle 18"/>
            <p:cNvSpPr/>
            <p:nvPr/>
          </p:nvSpPr>
          <p:spPr>
            <a:xfrm>
              <a:off x="655906" y="3725440"/>
              <a:ext cx="995103" cy="369332"/>
            </a:xfrm>
            <a:prstGeom prst="rect">
              <a:avLst/>
            </a:prstGeom>
          </p:spPr>
          <p:txBody>
            <a:bodyPr wrap="none">
              <a:spAutoFit/>
            </a:bodyPr>
            <a:lstStyle/>
            <a:p>
              <a:pPr algn="ctr" fontAlgn="t"/>
              <a:r>
                <a:rPr lang="en-US" dirty="0" smtClean="0">
                  <a:solidFill>
                    <a:srgbClr val="ECA907"/>
                  </a:solidFill>
                  <a:latin typeface="Lucida Handwriting"/>
                  <a:cs typeface="Lucida Handwriting"/>
                </a:rPr>
                <a:t>Route</a:t>
              </a:r>
              <a:endParaRPr lang="en-US" dirty="0">
                <a:solidFill>
                  <a:srgbClr val="ECA907"/>
                </a:solidFill>
                <a:latin typeface="Lucida Handwriting"/>
                <a:cs typeface="Lucida Handwriting"/>
              </a:endParaRPr>
            </a:p>
          </p:txBody>
        </p:sp>
        <p:sp>
          <p:nvSpPr>
            <p:cNvPr id="22" name="Rectangle 21"/>
            <p:cNvSpPr/>
            <p:nvPr/>
          </p:nvSpPr>
          <p:spPr>
            <a:xfrm>
              <a:off x="766599" y="2527158"/>
              <a:ext cx="737859" cy="369332"/>
            </a:xfrm>
            <a:prstGeom prst="rect">
              <a:avLst/>
            </a:prstGeom>
          </p:spPr>
          <p:txBody>
            <a:bodyPr wrap="none">
              <a:spAutoFit/>
            </a:bodyPr>
            <a:lstStyle/>
            <a:p>
              <a:pPr algn="ctr" fontAlgn="t"/>
              <a:r>
                <a:rPr lang="en-US" dirty="0">
                  <a:solidFill>
                    <a:srgbClr val="ECA907"/>
                  </a:solidFill>
                  <a:latin typeface="Lucida Handwriting"/>
                  <a:cs typeface="Lucida Handwriting"/>
                </a:rPr>
                <a:t>URL</a:t>
              </a:r>
            </a:p>
          </p:txBody>
        </p:sp>
      </p:grpSp>
    </p:spTree>
    <p:extLst>
      <p:ext uri="{BB962C8B-B14F-4D97-AF65-F5344CB8AC3E}">
        <p14:creationId xmlns:p14="http://schemas.microsoft.com/office/powerpoint/2010/main" val="35883784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ounded Rectangle 4"/>
          <p:cNvSpPr/>
          <p:nvPr/>
        </p:nvSpPr>
        <p:spPr>
          <a:xfrm>
            <a:off x="2331500" y="2480374"/>
            <a:ext cx="4458766" cy="3293887"/>
          </a:xfrm>
          <a:prstGeom prst="roundRect">
            <a:avLst/>
          </a:prstGeom>
          <a:solidFill>
            <a:schemeClr val="bg1">
              <a:lumMod val="75000"/>
            </a:schemeClr>
          </a:solidFill>
          <a:ln>
            <a:solidFill>
              <a:srgbClr val="00005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4361768" y="2504230"/>
            <a:ext cx="2341667" cy="369332"/>
          </a:xfrm>
          <a:prstGeom prst="rect">
            <a:avLst/>
          </a:prstGeom>
          <a:noFill/>
        </p:spPr>
        <p:txBody>
          <a:bodyPr wrap="none" rtlCol="0">
            <a:spAutoFit/>
          </a:bodyPr>
          <a:lstStyle/>
          <a:p>
            <a:pPr algn="ctr"/>
            <a:r>
              <a:rPr lang="en-US" b="1" dirty="0" smtClean="0">
                <a:solidFill>
                  <a:srgbClr val="000053"/>
                </a:solidFill>
                <a:latin typeface="Lucida Handwriting"/>
                <a:cs typeface="Lucida Handwriting"/>
              </a:rPr>
              <a:t>Routing Engine</a:t>
            </a:r>
            <a:endParaRPr lang="en-US" b="1" dirty="0">
              <a:solidFill>
                <a:srgbClr val="000053"/>
              </a:solidFill>
              <a:latin typeface="Lucida Handwriting"/>
              <a:cs typeface="Lucida Handwriting"/>
            </a:endParaRPr>
          </a:p>
        </p:txBody>
      </p:sp>
      <p:sp>
        <p:nvSpPr>
          <p:cNvPr id="7" name="Right Arrow 6"/>
          <p:cNvSpPr/>
          <p:nvPr/>
        </p:nvSpPr>
        <p:spPr>
          <a:xfrm rot="5400000">
            <a:off x="3915565" y="978164"/>
            <a:ext cx="1130456" cy="2018921"/>
          </a:xfrm>
          <a:prstGeom prst="rightArrow">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smtClean="0">
                <a:latin typeface="Lucida Handwriting"/>
                <a:cs typeface="Lucida Handwriting"/>
              </a:rPr>
              <a:t>Request URL</a:t>
            </a:r>
            <a:endParaRPr lang="en-US" sz="1600" dirty="0">
              <a:latin typeface="Lucida Handwriting"/>
              <a:cs typeface="Lucida Handwriting"/>
            </a:endParaRPr>
          </a:p>
        </p:txBody>
      </p:sp>
      <p:sp>
        <p:nvSpPr>
          <p:cNvPr id="8" name="Rectangle 7"/>
          <p:cNvSpPr/>
          <p:nvPr/>
        </p:nvSpPr>
        <p:spPr>
          <a:xfrm rot="5400000">
            <a:off x="4287401" y="1950599"/>
            <a:ext cx="569197" cy="2404533"/>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Parse URL</a:t>
            </a:r>
            <a:endParaRPr lang="en-US" b="1" dirty="0">
              <a:solidFill>
                <a:srgbClr val="000053"/>
              </a:solidFill>
              <a:latin typeface="Lucida Handwriting"/>
              <a:cs typeface="Lucida Handwriting"/>
            </a:endParaRPr>
          </a:p>
        </p:txBody>
      </p:sp>
      <p:sp>
        <p:nvSpPr>
          <p:cNvPr id="9" name="Rectangle 8"/>
          <p:cNvSpPr/>
          <p:nvPr/>
        </p:nvSpPr>
        <p:spPr>
          <a:xfrm rot="5400000">
            <a:off x="4253936" y="2851919"/>
            <a:ext cx="632675" cy="2367215"/>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Locate matching route</a:t>
            </a:r>
            <a:endParaRPr lang="en-US" b="1" dirty="0">
              <a:solidFill>
                <a:srgbClr val="000053"/>
              </a:solidFill>
              <a:latin typeface="Lucida Handwriting"/>
              <a:cs typeface="Lucida Handwriting"/>
            </a:endParaRPr>
          </a:p>
        </p:txBody>
      </p:sp>
      <p:cxnSp>
        <p:nvCxnSpPr>
          <p:cNvPr id="10" name="Straight Arrow Connector 9"/>
          <p:cNvCxnSpPr>
            <a:stCxn id="8" idx="3"/>
            <a:endCxn id="9" idx="1"/>
          </p:cNvCxnSpPr>
          <p:nvPr/>
        </p:nvCxnSpPr>
        <p:spPr>
          <a:xfrm flipH="1">
            <a:off x="4570273" y="3437464"/>
            <a:ext cx="1726" cy="281725"/>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3"/>
            <a:endCxn id="12" idx="1"/>
          </p:cNvCxnSpPr>
          <p:nvPr/>
        </p:nvCxnSpPr>
        <p:spPr>
          <a:xfrm>
            <a:off x="4570273" y="4351864"/>
            <a:ext cx="4543" cy="31971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2" name="Diamond 11"/>
          <p:cNvSpPr/>
          <p:nvPr/>
        </p:nvSpPr>
        <p:spPr>
          <a:xfrm rot="5400000">
            <a:off x="4082745" y="3836066"/>
            <a:ext cx="984142" cy="2655176"/>
          </a:xfrm>
          <a:prstGeom prst="diamond">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rgbClr val="000053"/>
                </a:solidFill>
                <a:latin typeface="Lucida Handwriting"/>
                <a:cs typeface="Lucida Handwriting"/>
              </a:rPr>
              <a:t>Route found?</a:t>
            </a:r>
            <a:endParaRPr lang="en-US" b="1" dirty="0">
              <a:solidFill>
                <a:srgbClr val="000053"/>
              </a:solidFill>
              <a:latin typeface="Lucida Handwriting"/>
              <a:cs typeface="Lucida Handwriting"/>
            </a:endParaRPr>
          </a:p>
        </p:txBody>
      </p:sp>
      <p:cxnSp>
        <p:nvCxnSpPr>
          <p:cNvPr id="37" name="Straight Arrow Connector 36"/>
          <p:cNvCxnSpPr>
            <a:stCxn id="12" idx="0"/>
            <a:endCxn id="47" idx="1"/>
          </p:cNvCxnSpPr>
          <p:nvPr/>
        </p:nvCxnSpPr>
        <p:spPr>
          <a:xfrm>
            <a:off x="5902404" y="5163654"/>
            <a:ext cx="1138689" cy="1470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041093" y="4785654"/>
            <a:ext cx="1520820" cy="785401"/>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b="1" dirty="0" smtClean="0">
                <a:solidFill>
                  <a:srgbClr val="000053"/>
                </a:solidFill>
                <a:latin typeface="Lucida Handwriting"/>
                <a:cs typeface="Lucida Handwriting"/>
              </a:rPr>
              <a:t>Route  is </a:t>
            </a:r>
          </a:p>
          <a:p>
            <a:pPr algn="ctr"/>
            <a:r>
              <a:rPr lang="en-US" b="1" dirty="0" smtClean="0">
                <a:solidFill>
                  <a:srgbClr val="000053"/>
                </a:solidFill>
                <a:latin typeface="Lucida Handwriting"/>
                <a:cs typeface="Lucida Handwriting"/>
              </a:rPr>
              <a:t>processed</a:t>
            </a:r>
            <a:endParaRPr lang="en-US" b="1" dirty="0">
              <a:solidFill>
                <a:srgbClr val="000053"/>
              </a:solidFill>
              <a:latin typeface="Lucida Handwriting"/>
              <a:cs typeface="Lucida Handwriting"/>
            </a:endParaRPr>
          </a:p>
        </p:txBody>
      </p:sp>
      <p:cxnSp>
        <p:nvCxnSpPr>
          <p:cNvPr id="50" name="Straight Arrow Connector 49"/>
          <p:cNvCxnSpPr>
            <a:stCxn id="12" idx="2"/>
            <a:endCxn id="51" idx="3"/>
          </p:cNvCxnSpPr>
          <p:nvPr/>
        </p:nvCxnSpPr>
        <p:spPr>
          <a:xfrm flipH="1">
            <a:off x="2034255" y="5163654"/>
            <a:ext cx="1212973" cy="867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513435" y="4773610"/>
            <a:ext cx="1520820" cy="797445"/>
          </a:xfrm>
          <a:prstGeom prst="rect">
            <a:avLst/>
          </a:prstGeom>
          <a:ln>
            <a:solidFill>
              <a:srgbClr val="ECA907"/>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b="1" dirty="0">
                <a:solidFill>
                  <a:schemeClr val="accent1">
                    <a:lumMod val="50000"/>
                  </a:schemeClr>
                </a:solidFill>
                <a:latin typeface="Lucida Handwriting"/>
                <a:cs typeface="Lucida Handwriting"/>
              </a:rPr>
              <a:t>404</a:t>
            </a:r>
          </a:p>
          <a:p>
            <a:pPr algn="ctr"/>
            <a:r>
              <a:rPr lang="en-US" b="1" dirty="0">
                <a:solidFill>
                  <a:schemeClr val="accent1">
                    <a:lumMod val="50000"/>
                  </a:schemeClr>
                </a:solidFill>
                <a:latin typeface="Lucida Handwriting"/>
                <a:cs typeface="Lucida Handwriting"/>
              </a:rPr>
              <a:t>Error</a:t>
            </a:r>
          </a:p>
        </p:txBody>
      </p:sp>
    </p:spTree>
    <p:extLst>
      <p:ext uri="{BB962C8B-B14F-4D97-AF65-F5344CB8AC3E}">
        <p14:creationId xmlns:p14="http://schemas.microsoft.com/office/powerpoint/2010/main" val="30552334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маршрутизацию</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4"/>
            <a:ext cx="8340401" cy="2164791"/>
          </a:xfrm>
        </p:spPr>
        <p:txBody>
          <a:bodyPr>
            <a:normAutofit/>
          </a:bodyPr>
          <a:lstStyle/>
          <a:p>
            <a:r>
              <a:rPr lang="en-US" dirty="0">
                <a:latin typeface="Consolas"/>
                <a:cs typeface="Consolas"/>
              </a:rPr>
              <a:t>routes.MapRoute(</a:t>
            </a:r>
          </a:p>
          <a:p>
            <a:r>
              <a:rPr lang="en-US" dirty="0">
                <a:latin typeface="Consolas"/>
                <a:cs typeface="Consolas"/>
              </a:rPr>
              <a:t>      </a:t>
            </a:r>
            <a:r>
              <a:rPr lang="en-US" dirty="0" smtClean="0">
                <a:latin typeface="Consolas"/>
                <a:cs typeface="Consolas"/>
              </a:rPr>
              <a:t>name</a:t>
            </a:r>
            <a:r>
              <a:rPr lang="en-US" dirty="0">
                <a:latin typeface="Consolas"/>
                <a:cs typeface="Consolas"/>
              </a:rPr>
              <a:t>: "Guestbook</a:t>
            </a:r>
            <a:r>
              <a:rPr lang="en-US" dirty="0" smtClean="0">
                <a:latin typeface="Consolas"/>
                <a:cs typeface="Consolas"/>
              </a:rPr>
              <a:t>"</a:t>
            </a:r>
            <a:r>
              <a:rPr lang="en-US" dirty="0">
                <a:latin typeface="Consolas"/>
                <a:cs typeface="Consolas"/>
              </a:rPr>
              <a:t>,</a:t>
            </a:r>
          </a:p>
          <a:p>
            <a:r>
              <a:rPr lang="en-US" dirty="0">
                <a:latin typeface="Consolas"/>
                <a:cs typeface="Consolas"/>
              </a:rPr>
              <a:t>      </a:t>
            </a:r>
            <a:r>
              <a:rPr lang="en-US" dirty="0" err="1" smtClean="0">
                <a:latin typeface="Consolas"/>
                <a:cs typeface="Consolas"/>
              </a:rPr>
              <a:t>url</a:t>
            </a:r>
            <a:r>
              <a:rPr lang="en-US" dirty="0">
                <a:latin typeface="Consolas"/>
                <a:cs typeface="Consolas"/>
              </a:rPr>
              <a:t>: "Guestbook/{id}",</a:t>
            </a:r>
          </a:p>
          <a:p>
            <a:r>
              <a:rPr lang="en-US" dirty="0">
                <a:latin typeface="Consolas"/>
                <a:cs typeface="Consolas"/>
              </a:rPr>
              <a:t>      </a:t>
            </a:r>
            <a:r>
              <a:rPr lang="en-US" dirty="0" smtClean="0">
                <a:latin typeface="Consolas"/>
                <a:cs typeface="Consolas"/>
              </a:rPr>
              <a:t>defaults</a:t>
            </a:r>
            <a:r>
              <a:rPr lang="en-US" dirty="0">
                <a:latin typeface="Consolas"/>
                <a:cs typeface="Consolas"/>
              </a:rPr>
              <a:t>: new { </a:t>
            </a:r>
            <a:endParaRPr lang="en-US" dirty="0" smtClean="0">
              <a:latin typeface="Consolas"/>
              <a:cs typeface="Consolas"/>
            </a:endParaRPr>
          </a:p>
          <a:p>
            <a:r>
              <a:rPr lang="en-US" dirty="0" smtClean="0">
                <a:latin typeface="Consolas"/>
                <a:cs typeface="Consolas"/>
              </a:rPr>
              <a:t>			controller </a:t>
            </a:r>
            <a:r>
              <a:rPr lang="en-US" dirty="0">
                <a:latin typeface="Consolas"/>
                <a:cs typeface="Consolas"/>
              </a:rPr>
              <a:t>= </a:t>
            </a:r>
            <a:r>
              <a:rPr lang="en-US" dirty="0" smtClean="0">
                <a:latin typeface="Consolas"/>
                <a:cs typeface="Consolas"/>
              </a:rPr>
              <a:t>"</a:t>
            </a:r>
            <a:r>
              <a:rPr lang="en-US" dirty="0">
                <a:latin typeface="Consolas"/>
                <a:cs typeface="Consolas"/>
              </a:rPr>
              <a:t>Guestbook", </a:t>
            </a:r>
            <a:endParaRPr lang="en-US" dirty="0" smtClean="0">
              <a:latin typeface="Consolas"/>
              <a:cs typeface="Consolas"/>
            </a:endParaRPr>
          </a:p>
          <a:p>
            <a:r>
              <a:rPr lang="en-US" dirty="0">
                <a:latin typeface="Consolas"/>
                <a:cs typeface="Consolas"/>
              </a:rPr>
              <a:t>	</a:t>
            </a:r>
            <a:r>
              <a:rPr lang="en-US" dirty="0" smtClean="0">
                <a:latin typeface="Consolas"/>
                <a:cs typeface="Consolas"/>
              </a:rPr>
              <a:t>		action </a:t>
            </a:r>
            <a:r>
              <a:rPr lang="en-US" dirty="0">
                <a:latin typeface="Consolas"/>
                <a:cs typeface="Consolas"/>
              </a:rPr>
              <a:t>= "</a:t>
            </a:r>
            <a:r>
              <a:rPr lang="en-US" dirty="0" smtClean="0">
                <a:latin typeface="Consolas"/>
                <a:cs typeface="Consolas"/>
              </a:rPr>
              <a:t>Index", </a:t>
            </a:r>
          </a:p>
          <a:p>
            <a:r>
              <a:rPr lang="en-US" dirty="0">
                <a:latin typeface="Consolas"/>
                <a:cs typeface="Consolas"/>
              </a:rPr>
              <a:t>	</a:t>
            </a:r>
            <a:r>
              <a:rPr lang="en-US" dirty="0" smtClean="0">
                <a:latin typeface="Consolas"/>
                <a:cs typeface="Consolas"/>
              </a:rPr>
              <a:t>		id </a:t>
            </a:r>
            <a:r>
              <a:rPr lang="en-US" dirty="0">
                <a:latin typeface="Consolas"/>
                <a:cs typeface="Consolas"/>
              </a:rPr>
              <a:t>= </a:t>
            </a:r>
            <a:r>
              <a:rPr lang="en-US" dirty="0" err="1" smtClean="0">
                <a:latin typeface="Consolas"/>
                <a:cs typeface="Consolas"/>
              </a:rPr>
              <a:t>UrlParameter.Optional</a:t>
            </a:r>
            <a:r>
              <a:rPr lang="en-US" dirty="0" smtClean="0">
                <a:latin typeface="Consolas"/>
                <a:cs typeface="Consolas"/>
              </a:rPr>
              <a:t>})</a:t>
            </a:r>
            <a:r>
              <a:rPr lang="en-US" dirty="0">
                <a:latin typeface="Consolas"/>
                <a:cs typeface="Consolas"/>
              </a:rPr>
              <a:t>;</a:t>
            </a:r>
          </a:p>
        </p:txBody>
      </p:sp>
      <p:graphicFrame>
        <p:nvGraphicFramePr>
          <p:cNvPr id="7" name="Table 6"/>
          <p:cNvGraphicFramePr>
            <a:graphicFrameLocks noGrp="1"/>
          </p:cNvGraphicFramePr>
          <p:nvPr>
            <p:extLst>
              <p:ext uri="{D42A27DB-BD31-4B8C-83A1-F6EECF244321}">
                <p14:modId xmlns:p14="http://schemas.microsoft.com/office/powerpoint/2010/main" val="635088615"/>
              </p:ext>
            </p:extLst>
          </p:nvPr>
        </p:nvGraphicFramePr>
        <p:xfrm>
          <a:off x="403410" y="3868205"/>
          <a:ext cx="8322236" cy="2156765"/>
        </p:xfrm>
        <a:graphic>
          <a:graphicData uri="http://schemas.openxmlformats.org/drawingml/2006/table">
            <a:tbl>
              <a:tblPr firstRow="1" bandRow="1">
                <a:tableStyleId>{3B4B98B0-60AC-42C2-AFA5-B58CD77FA1E5}</a:tableStyleId>
              </a:tblPr>
              <a:tblGrid>
                <a:gridCol w="4377766"/>
                <a:gridCol w="2315883"/>
                <a:gridCol w="941294"/>
                <a:gridCol w="687293"/>
              </a:tblGrid>
              <a:tr h="377815">
                <a:tc>
                  <a:txBody>
                    <a:bodyPr/>
                    <a:lstStyle/>
                    <a:p>
                      <a:pPr algn="ctr"/>
                      <a:r>
                        <a:rPr lang="en-US" sz="1600" dirty="0" smtClean="0">
                          <a:solidFill>
                            <a:srgbClr val="ECA907"/>
                          </a:solidFill>
                          <a:latin typeface="+mn-lt"/>
                          <a:cs typeface="Consolas"/>
                        </a:rPr>
                        <a:t>URL</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Controller</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Action</a:t>
                      </a:r>
                      <a:endParaRPr lang="en-US" sz="1600" dirty="0">
                        <a:solidFill>
                          <a:srgbClr val="ECA907"/>
                        </a:solidFill>
                        <a:latin typeface="+mn-lt"/>
                        <a:cs typeface="Consolas"/>
                      </a:endParaRPr>
                    </a:p>
                  </a:txBody>
                  <a:tcPr anchor="ctr"/>
                </a:tc>
                <a:tc>
                  <a:txBody>
                    <a:bodyPr/>
                    <a:lstStyle/>
                    <a:p>
                      <a:pPr algn="ctr"/>
                      <a:r>
                        <a:rPr lang="en-US" sz="1600" dirty="0" smtClean="0">
                          <a:solidFill>
                            <a:srgbClr val="ECA907"/>
                          </a:solidFill>
                          <a:latin typeface="+mn-lt"/>
                          <a:cs typeface="Consolas"/>
                        </a:rPr>
                        <a:t>Id</a:t>
                      </a:r>
                      <a:endParaRPr lang="en-US" sz="1600" dirty="0">
                        <a:solidFill>
                          <a:srgbClr val="ECA907"/>
                        </a:solidFill>
                        <a:latin typeface="+mn-lt"/>
                        <a:cs typeface="Consolas"/>
                      </a:endParaRPr>
                    </a:p>
                  </a:txBody>
                  <a:tcPr anchor="ctr"/>
                </a:tc>
              </a:tr>
              <a:tr h="5734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/Guestbook/123</a:t>
                      </a:r>
                      <a:endParaRPr lang="ru-RU" sz="1600" dirty="0" smtClean="0">
                        <a:solidFill>
                          <a:schemeClr val="bg1"/>
                        </a:solidFill>
                        <a:latin typeface="Consolas"/>
                        <a:cs typeface="Consolas"/>
                      </a:endParaRPr>
                    </a:p>
                  </a:txBody>
                  <a:tcPr anchor="ctr"/>
                </a:tc>
                <a:tc>
                  <a:txBody>
                    <a:bodyPr/>
                    <a:lstStyle/>
                    <a:p>
                      <a:pPr algn="ctr"/>
                      <a:r>
                        <a:rPr lang="en-US" sz="1600" dirty="0" err="1"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r h="615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/Guestbook/Index/123</a:t>
                      </a:r>
                      <a:endParaRPr lang="ru-RU" sz="1600" dirty="0" smtClean="0">
                        <a:solidFill>
                          <a:schemeClr val="bg1"/>
                        </a:solidFill>
                        <a:latin typeface="Consolas"/>
                        <a:cs typeface="Consolas"/>
                      </a:endParaRPr>
                    </a:p>
                  </a:txBody>
                  <a:tcPr anchor="ctr"/>
                </a:tc>
                <a:tc>
                  <a:txBody>
                    <a:bodyPr/>
                    <a:lstStyle/>
                    <a:p>
                      <a:pPr algn="ctr"/>
                      <a:r>
                        <a:rPr lang="en-US" sz="1600"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r h="5902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Consolas"/>
                          <a:cs typeface="Consolas"/>
                        </a:rPr>
                        <a:t>http://</a:t>
                      </a:r>
                      <a:r>
                        <a:rPr lang="en-US" sz="1600" dirty="0" err="1" smtClean="0">
                          <a:solidFill>
                            <a:schemeClr val="bg1"/>
                          </a:solidFill>
                          <a:latin typeface="Consolas"/>
                          <a:cs typeface="Consolas"/>
                        </a:rPr>
                        <a:t>localhost</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Guestbook?Id</a:t>
                      </a:r>
                      <a:r>
                        <a:rPr lang="en-US" sz="1600" dirty="0" smtClean="0">
                          <a:solidFill>
                            <a:schemeClr val="bg1"/>
                          </a:solidFill>
                          <a:latin typeface="Consolas"/>
                          <a:cs typeface="Consolas"/>
                        </a:rPr>
                        <a:t>=123</a:t>
                      </a:r>
                      <a:endParaRPr lang="ru-RU" sz="1600" dirty="0" smtClean="0">
                        <a:solidFill>
                          <a:schemeClr val="bg1"/>
                        </a:solidFill>
                        <a:latin typeface="Consolas"/>
                        <a:cs typeface="Consolas"/>
                      </a:endParaRPr>
                    </a:p>
                  </a:txBody>
                  <a:tcPr anchor="ctr"/>
                </a:tc>
                <a:tc>
                  <a:txBody>
                    <a:bodyPr/>
                    <a:lstStyle/>
                    <a:p>
                      <a:pPr algn="ctr"/>
                      <a:r>
                        <a:rPr lang="en-US" sz="1600" dirty="0" err="1" smtClean="0">
                          <a:solidFill>
                            <a:schemeClr val="bg1"/>
                          </a:solidFill>
                          <a:latin typeface="Consolas"/>
                          <a:cs typeface="Consolas"/>
                        </a:rPr>
                        <a:t>GuestbookController</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Index</a:t>
                      </a:r>
                      <a:endParaRPr lang="en-US" sz="1600" dirty="0">
                        <a:solidFill>
                          <a:schemeClr val="bg1"/>
                        </a:solidFill>
                        <a:latin typeface="Consolas"/>
                        <a:cs typeface="Consolas"/>
                      </a:endParaRPr>
                    </a:p>
                  </a:txBody>
                  <a:tcPr anchor="ctr"/>
                </a:tc>
                <a:tc>
                  <a:txBody>
                    <a:bodyPr/>
                    <a:lstStyle/>
                    <a:p>
                      <a:pPr algn="ctr"/>
                      <a:r>
                        <a:rPr lang="en-US" sz="1600" dirty="0" smtClean="0">
                          <a:solidFill>
                            <a:schemeClr val="bg1"/>
                          </a:solidFill>
                          <a:latin typeface="Consolas"/>
                          <a:cs typeface="Consolas"/>
                        </a:rPr>
                        <a:t>123</a:t>
                      </a:r>
                      <a:endParaRPr lang="en-US" sz="1600" dirty="0">
                        <a:solidFill>
                          <a:schemeClr val="bg1"/>
                        </a:solidFill>
                        <a:latin typeface="Consolas"/>
                        <a:cs typeface="Consolas"/>
                      </a:endParaRPr>
                    </a:p>
                  </a:txBody>
                  <a:tcPr anchor="ctr"/>
                </a:tc>
              </a:tr>
            </a:tbl>
          </a:graphicData>
        </a:graphic>
      </p:graphicFrame>
      <p:sp>
        <p:nvSpPr>
          <p:cNvPr id="10" name="TextBox 9"/>
          <p:cNvSpPr txBox="1"/>
          <p:nvPr/>
        </p:nvSpPr>
        <p:spPr>
          <a:xfrm>
            <a:off x="5536727" y="1405526"/>
            <a:ext cx="1787334" cy="369332"/>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Route name</a:t>
            </a:r>
            <a:endParaRPr lang="ru-RU" dirty="0">
              <a:solidFill>
                <a:schemeClr val="bg1"/>
              </a:solidFill>
              <a:latin typeface="Lucida Handwriting"/>
              <a:cs typeface="Lucida Handwriting"/>
            </a:endParaRPr>
          </a:p>
        </p:txBody>
      </p:sp>
      <p:sp>
        <p:nvSpPr>
          <p:cNvPr id="11" name="TextBox 10"/>
          <p:cNvSpPr txBox="1"/>
          <p:nvPr/>
        </p:nvSpPr>
        <p:spPr>
          <a:xfrm>
            <a:off x="5511931" y="1897594"/>
            <a:ext cx="1856428" cy="369332"/>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URL Pattern</a:t>
            </a:r>
            <a:endParaRPr lang="ru-RU" dirty="0">
              <a:solidFill>
                <a:schemeClr val="bg1"/>
              </a:solidFill>
              <a:latin typeface="Lucida Handwriting"/>
              <a:cs typeface="Lucida Handwriting"/>
            </a:endParaRPr>
          </a:p>
        </p:txBody>
      </p:sp>
      <p:cxnSp>
        <p:nvCxnSpPr>
          <p:cNvPr id="13" name="Straight Arrow Connector 12"/>
          <p:cNvCxnSpPr>
            <a:stCxn id="10" idx="1"/>
          </p:cNvCxnSpPr>
          <p:nvPr/>
        </p:nvCxnSpPr>
        <p:spPr>
          <a:xfrm flipH="1">
            <a:off x="3543901" y="1590192"/>
            <a:ext cx="1992826" cy="27060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1"/>
          </p:cNvCxnSpPr>
          <p:nvPr/>
        </p:nvCxnSpPr>
        <p:spPr>
          <a:xfrm flipH="1">
            <a:off x="3913057" y="2082260"/>
            <a:ext cx="1598874" cy="8866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37079" y="3083770"/>
            <a:ext cx="1856428" cy="646331"/>
          </a:xfrm>
          <a:prstGeom prst="rect">
            <a:avLst/>
          </a:prstGeom>
          <a:noFill/>
          <a:ln>
            <a:noFill/>
          </a:ln>
        </p:spPr>
        <p:txBody>
          <a:bodyPr wrap="square" rtlCol="0">
            <a:spAutoFit/>
          </a:bodyPr>
          <a:lstStyle/>
          <a:p>
            <a:pPr algn="ctr"/>
            <a:r>
              <a:rPr lang="en-US" dirty="0" smtClean="0">
                <a:solidFill>
                  <a:srgbClr val="ECA907"/>
                </a:solidFill>
                <a:latin typeface="Lucida Handwriting"/>
                <a:cs typeface="Lucida Handwriting"/>
              </a:rPr>
              <a:t>Defaults  for Route </a:t>
            </a:r>
            <a:endParaRPr lang="ru-RU" dirty="0">
              <a:solidFill>
                <a:schemeClr val="bg1"/>
              </a:solidFill>
              <a:latin typeface="Lucida Handwriting"/>
              <a:cs typeface="Lucida Handwriting"/>
            </a:endParaRPr>
          </a:p>
        </p:txBody>
      </p:sp>
      <p:cxnSp>
        <p:nvCxnSpPr>
          <p:cNvPr id="31" name="Straight Arrow Connector 30"/>
          <p:cNvCxnSpPr>
            <a:stCxn id="30" idx="3"/>
          </p:cNvCxnSpPr>
          <p:nvPr/>
        </p:nvCxnSpPr>
        <p:spPr>
          <a:xfrm flipV="1">
            <a:off x="2293507" y="2850270"/>
            <a:ext cx="866470" cy="55666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18948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3" name="Content Placeholder 2"/>
          <p:cNvSpPr>
            <a:spLocks noGrp="1"/>
          </p:cNvSpPr>
          <p:nvPr>
            <p:ph idx="1"/>
          </p:nvPr>
        </p:nvSpPr>
        <p:spPr/>
        <p:txBody>
          <a:bodyPr anchor="ctr"/>
          <a:lstStyle/>
          <a:p>
            <a:pPr algn="just"/>
            <a:r>
              <a:rPr lang="ru-RU" dirty="0">
                <a:latin typeface="+mn-lt"/>
              </a:rPr>
              <a:t>Инфраструктура маршрутизации разбивает URL на сегменты, исходя из логики приложения. Она должна владеть двумя направлениями:</a:t>
            </a:r>
            <a:endParaRPr lang="en-US" dirty="0">
              <a:latin typeface="+mn-lt"/>
            </a:endParaRPr>
          </a:p>
          <a:p>
            <a:pPr marL="285750" indent="-285750" algn="just">
              <a:buFont typeface="Arial" panose="020B0604020202020204" pitchFamily="34" charset="0"/>
              <a:buChar char="•"/>
            </a:pPr>
            <a:endParaRPr lang="ru-RU" dirty="0">
              <a:latin typeface="+mn-lt"/>
            </a:endParaRPr>
          </a:p>
          <a:p>
            <a:pPr marL="285750" indent="-285750" algn="just">
              <a:buFont typeface="Arial" panose="020B0604020202020204" pitchFamily="34" charset="0"/>
              <a:buChar char="•"/>
            </a:pPr>
            <a:r>
              <a:rPr lang="ru-RU" dirty="0">
                <a:solidFill>
                  <a:srgbClr val="ECA907"/>
                </a:solidFill>
                <a:latin typeface="+mn-lt"/>
              </a:rPr>
              <a:t>Входящая </a:t>
            </a:r>
            <a:r>
              <a:rPr lang="ru-RU" dirty="0" smtClean="0">
                <a:solidFill>
                  <a:srgbClr val="ECA907"/>
                </a:solidFill>
                <a:latin typeface="+mn-lt"/>
              </a:rPr>
              <a:t>маршрутизация</a:t>
            </a:r>
            <a:r>
              <a:rPr lang="en-US" dirty="0" smtClean="0">
                <a:solidFill>
                  <a:srgbClr val="ECA907"/>
                </a:solidFill>
                <a:latin typeface="+mn-lt"/>
              </a:rPr>
              <a:t> </a:t>
            </a:r>
            <a:r>
              <a:rPr lang="en-US" dirty="0" smtClean="0">
                <a:latin typeface="+mn-lt"/>
              </a:rPr>
              <a:t>– </a:t>
            </a:r>
            <a:r>
              <a:rPr lang="ru-RU" dirty="0" smtClean="0">
                <a:latin typeface="+mn-lt"/>
              </a:rPr>
              <a:t>сопоставление</a:t>
            </a:r>
            <a:r>
              <a:rPr lang="en-US" dirty="0" smtClean="0">
                <a:latin typeface="+mn-lt"/>
              </a:rPr>
              <a:t> </a:t>
            </a:r>
            <a:r>
              <a:rPr lang="ru-RU" dirty="0" smtClean="0">
                <a:latin typeface="+mn-lt"/>
              </a:rPr>
              <a:t>запросов</a:t>
            </a:r>
            <a:r>
              <a:rPr lang="en-US" dirty="0" smtClean="0">
                <a:latin typeface="+mn-lt"/>
              </a:rPr>
              <a:t> </a:t>
            </a:r>
            <a:r>
              <a:rPr lang="ru-RU" dirty="0" smtClean="0">
                <a:latin typeface="+mn-lt"/>
              </a:rPr>
              <a:t>с </a:t>
            </a:r>
            <a:r>
              <a:rPr lang="ru-RU" dirty="0">
                <a:latin typeface="+mn-lt"/>
              </a:rPr>
              <a:t>контроллером, действием и любыми дополнительными параметрами</a:t>
            </a:r>
          </a:p>
          <a:p>
            <a:pPr marL="285750" indent="-285750" algn="just">
              <a:buFont typeface="Arial" panose="020B0604020202020204" pitchFamily="34" charset="0"/>
              <a:buChar char="•"/>
            </a:pPr>
            <a:r>
              <a:rPr lang="ru-RU" dirty="0">
                <a:solidFill>
                  <a:srgbClr val="ECA907"/>
                </a:solidFill>
                <a:latin typeface="+mn-lt"/>
              </a:rPr>
              <a:t>Исходящая маршрутизация </a:t>
            </a:r>
            <a:r>
              <a:rPr lang="ru-RU" dirty="0" smtClean="0">
                <a:latin typeface="+mn-lt"/>
              </a:rPr>
              <a:t>– построение</a:t>
            </a:r>
            <a:r>
              <a:rPr lang="en-US" dirty="0" smtClean="0">
                <a:latin typeface="+mn-lt"/>
              </a:rPr>
              <a:t> </a:t>
            </a:r>
            <a:r>
              <a:rPr lang="ru-RU" dirty="0" smtClean="0">
                <a:latin typeface="+mn-lt"/>
              </a:rPr>
              <a:t>URL</a:t>
            </a:r>
            <a:r>
              <a:rPr lang="ru-RU" dirty="0">
                <a:latin typeface="+mn-lt"/>
              </a:rPr>
              <a:t>-адресов</a:t>
            </a:r>
            <a:r>
              <a:rPr lang="ru-RU" dirty="0" smtClean="0">
                <a:latin typeface="+mn-lt"/>
              </a:rPr>
              <a:t>,</a:t>
            </a:r>
            <a:r>
              <a:rPr lang="en-US" dirty="0" smtClean="0">
                <a:latin typeface="+mn-lt"/>
              </a:rPr>
              <a:t> </a:t>
            </a:r>
            <a:r>
              <a:rPr lang="ru-RU" dirty="0" smtClean="0">
                <a:latin typeface="+mn-lt"/>
              </a:rPr>
              <a:t>которые </a:t>
            </a:r>
            <a:r>
              <a:rPr lang="ru-RU" dirty="0">
                <a:latin typeface="+mn-lt"/>
              </a:rPr>
              <a:t>соответствуют схеме URL из контроллера, действия и любых дополнительных </a:t>
            </a:r>
            <a:r>
              <a:rPr lang="ru-RU" dirty="0" smtClean="0">
                <a:latin typeface="+mn-lt"/>
              </a:rPr>
              <a:t>параметров</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1083167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18353" y="1567566"/>
            <a:ext cx="8202706" cy="2003375"/>
            <a:chOff x="1611087" y="2144878"/>
            <a:chExt cx="8624907" cy="2003375"/>
          </a:xfrm>
        </p:grpSpPr>
        <p:sp>
          <p:nvSpPr>
            <p:cNvPr id="6" name="Прямоугольник 5"/>
            <p:cNvSpPr/>
            <p:nvPr/>
          </p:nvSpPr>
          <p:spPr>
            <a:xfrm>
              <a:off x="3294744" y="2639193"/>
              <a:ext cx="2017486" cy="537883"/>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endParaRPr lang="ru-RU" sz="2400" dirty="0">
                <a:latin typeface="Consolas"/>
                <a:cs typeface="Consolas"/>
              </a:endParaRPr>
            </a:p>
          </p:txBody>
        </p:sp>
        <p:sp>
          <p:nvSpPr>
            <p:cNvPr id="7" name="Прямоугольник 7"/>
            <p:cNvSpPr/>
            <p:nvPr/>
          </p:nvSpPr>
          <p:spPr>
            <a:xfrm>
              <a:off x="8162246" y="2639193"/>
              <a:ext cx="2073748" cy="537883"/>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endParaRPr lang="ru-RU" dirty="0">
                <a:latin typeface="Consolas"/>
                <a:cs typeface="Consolas"/>
              </a:endParaRPr>
            </a:p>
          </p:txBody>
        </p:sp>
        <p:sp>
          <p:nvSpPr>
            <p:cNvPr id="8" name="Прямоугольник 8"/>
            <p:cNvSpPr/>
            <p:nvPr/>
          </p:nvSpPr>
          <p:spPr>
            <a:xfrm>
              <a:off x="8130825" y="3570517"/>
              <a:ext cx="2092806" cy="577736"/>
            </a:xfrm>
            <a:prstGeom prst="rect">
              <a:avLst/>
            </a:prstGeom>
            <a:ln w="19050" cmpd="sng">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a:t>
              </a:r>
              <a:endParaRPr lang="ru-RU" dirty="0">
                <a:latin typeface="Consolas"/>
                <a:cs typeface="Consolas"/>
              </a:endParaRPr>
            </a:p>
          </p:txBody>
        </p:sp>
        <p:cxnSp>
          <p:nvCxnSpPr>
            <p:cNvPr id="9" name="Прямая со стрелкой 9"/>
            <p:cNvCxnSpPr>
              <a:endCxn id="6" idx="1"/>
            </p:cNvCxnSpPr>
            <p:nvPr/>
          </p:nvCxnSpPr>
          <p:spPr>
            <a:xfrm flipV="1">
              <a:off x="1721058" y="2908135"/>
              <a:ext cx="1573686" cy="1"/>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14"/>
            <p:cNvCxnSpPr>
              <a:stCxn id="6" idx="3"/>
              <a:endCxn id="7" idx="1"/>
            </p:cNvCxnSpPr>
            <p:nvPr/>
          </p:nvCxnSpPr>
          <p:spPr>
            <a:xfrm>
              <a:off x="5312230" y="2908135"/>
              <a:ext cx="2850015" cy="0"/>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Соединительная линия уступом 17"/>
            <p:cNvCxnSpPr>
              <a:stCxn id="6" idx="3"/>
              <a:endCxn id="8" idx="1"/>
            </p:cNvCxnSpPr>
            <p:nvPr/>
          </p:nvCxnSpPr>
          <p:spPr>
            <a:xfrm>
              <a:off x="5312230" y="2908135"/>
              <a:ext cx="2818595" cy="951250"/>
            </a:xfrm>
            <a:prstGeom prst="bentConnector3">
              <a:avLst>
                <a:gd name="adj1" fmla="val 50000"/>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11087" y="2144878"/>
              <a:ext cx="1683657" cy="646331"/>
            </a:xfrm>
            <a:prstGeom prst="rect">
              <a:avLst/>
            </a:prstGeom>
            <a:noFill/>
          </p:spPr>
          <p:txBody>
            <a:bodyPr wrap="square" rtlCol="0">
              <a:spAutoFit/>
            </a:bodyPr>
            <a:lstStyle/>
            <a:p>
              <a:pPr algn="ctr"/>
              <a:r>
                <a:rPr lang="en-US" b="1" dirty="0" smtClean="0">
                  <a:solidFill>
                    <a:srgbClr val="ECA907"/>
                  </a:solidFill>
                  <a:latin typeface="Lucida Handwriting"/>
                  <a:cs typeface="Lucida Handwriting"/>
                </a:rPr>
                <a:t>HTTP Request</a:t>
              </a:r>
              <a:endParaRPr lang="ru-RU" b="1" dirty="0">
                <a:solidFill>
                  <a:srgbClr val="ECA907"/>
                </a:solidFill>
                <a:latin typeface="Lucida Handwriting"/>
                <a:cs typeface="Lucida Handwriting"/>
              </a:endParaRPr>
            </a:p>
          </p:txBody>
        </p:sp>
        <p:sp>
          <p:nvSpPr>
            <p:cNvPr id="13" name="TextBox 12"/>
            <p:cNvSpPr txBox="1"/>
            <p:nvPr/>
          </p:nvSpPr>
          <p:spPr>
            <a:xfrm>
              <a:off x="5495805" y="2413819"/>
              <a:ext cx="1683657" cy="369332"/>
            </a:xfrm>
            <a:prstGeom prst="rect">
              <a:avLst/>
            </a:prstGeom>
            <a:noFill/>
          </p:spPr>
          <p:txBody>
            <a:bodyPr wrap="square" rtlCol="0">
              <a:spAutoFit/>
            </a:bodyPr>
            <a:lstStyle/>
            <a:p>
              <a:pPr algn="ctr"/>
              <a:r>
                <a:rPr lang="en-US" b="1" dirty="0">
                  <a:solidFill>
                    <a:srgbClr val="ECA907"/>
                  </a:solidFill>
                  <a:latin typeface="Lucida Handwriting"/>
                  <a:cs typeface="Lucida Handwriting"/>
                </a:rPr>
                <a:t>C</a:t>
              </a:r>
              <a:r>
                <a:rPr lang="en-US" b="1" dirty="0" smtClean="0">
                  <a:solidFill>
                    <a:srgbClr val="ECA907"/>
                  </a:solidFill>
                  <a:latin typeface="Lucida Handwriting"/>
                  <a:cs typeface="Lucida Handwriting"/>
                </a:rPr>
                <a:t>hooses</a:t>
              </a:r>
              <a:endParaRPr lang="ru-RU" b="1" dirty="0">
                <a:solidFill>
                  <a:srgbClr val="ECA907"/>
                </a:solidFill>
                <a:latin typeface="Lucida Handwriting"/>
                <a:cs typeface="Lucida Handwriting"/>
              </a:endParaRPr>
            </a:p>
          </p:txBody>
        </p:sp>
      </p:grpSp>
      <p:sp>
        <p:nvSpPr>
          <p:cNvPr id="14" name="Прямоугольник 25"/>
          <p:cNvSpPr/>
          <p:nvPr/>
        </p:nvSpPr>
        <p:spPr>
          <a:xfrm>
            <a:off x="418353" y="4221467"/>
            <a:ext cx="8307293" cy="1477328"/>
          </a:xfrm>
          <a:prstGeom prst="rect">
            <a:avLst/>
          </a:prstGeom>
        </p:spPr>
        <p:txBody>
          <a:bodyPr wrap="square">
            <a:spAutoFit/>
          </a:bodyPr>
          <a:lstStyle/>
          <a:p>
            <a:pPr algn="just">
              <a:defRPr/>
            </a:pPr>
            <a:r>
              <a:rPr lang="en-US" dirty="0" smtClean="0">
                <a:solidFill>
                  <a:schemeClr val="bg1"/>
                </a:solidFill>
              </a:rPr>
              <a:t>	</a:t>
            </a:r>
            <a:r>
              <a:rPr lang="ru-RU" dirty="0" smtClean="0">
                <a:solidFill>
                  <a:schemeClr val="bg1"/>
                </a:solidFill>
              </a:rPr>
              <a:t>Входящая </a:t>
            </a:r>
            <a:r>
              <a:rPr lang="ru-RU" dirty="0">
                <a:solidFill>
                  <a:schemeClr val="bg1"/>
                </a:solidFill>
              </a:rPr>
              <a:t>маршрутизация описывает, как URL-адрес вызывает действие контроллера. HTTP-запрос поступает в конвейер ASP.NET и передается по </a:t>
            </a:r>
            <a:r>
              <a:rPr lang="ru-RU" dirty="0" err="1">
                <a:solidFill>
                  <a:schemeClr val="bg1"/>
                </a:solidFill>
              </a:rPr>
              <a:t>роутам</a:t>
            </a:r>
            <a:r>
              <a:rPr lang="ru-RU" dirty="0">
                <a:solidFill>
                  <a:schemeClr val="bg1"/>
                </a:solidFill>
              </a:rPr>
              <a:t>, зарегистрированным в приложении ASP.NET MVC. Каждый </a:t>
            </a:r>
            <a:r>
              <a:rPr lang="ru-RU" dirty="0" err="1">
                <a:solidFill>
                  <a:schemeClr val="bg1"/>
                </a:solidFill>
              </a:rPr>
              <a:t>роут</a:t>
            </a:r>
            <a:r>
              <a:rPr lang="ru-RU" dirty="0">
                <a:solidFill>
                  <a:schemeClr val="bg1"/>
                </a:solidFill>
              </a:rPr>
              <a:t> имеет возможность обработать запрос, и затем соответствующий </a:t>
            </a:r>
            <a:r>
              <a:rPr lang="ru-RU" dirty="0" err="1">
                <a:solidFill>
                  <a:schemeClr val="bg1"/>
                </a:solidFill>
              </a:rPr>
              <a:t>роут</a:t>
            </a:r>
            <a:r>
              <a:rPr lang="ru-RU" dirty="0">
                <a:solidFill>
                  <a:schemeClr val="bg1"/>
                </a:solidFill>
              </a:rPr>
              <a:t> укажет, какой контроллер и действие будут </a:t>
            </a:r>
            <a:r>
              <a:rPr lang="ru-RU" dirty="0" smtClean="0">
                <a:solidFill>
                  <a:schemeClr val="bg1"/>
                </a:solidFill>
              </a:rPr>
              <a:t>использоваться</a:t>
            </a:r>
            <a:r>
              <a:rPr lang="en-US" dirty="0">
                <a:solidFill>
                  <a:schemeClr val="bg1"/>
                </a:solidFill>
              </a:rPr>
              <a:t>.</a:t>
            </a:r>
          </a:p>
        </p:txBody>
      </p:sp>
    </p:spTree>
    <p:extLst>
      <p:ext uri="{BB962C8B-B14F-4D97-AF65-F5344CB8AC3E}">
        <p14:creationId xmlns:p14="http://schemas.microsoft.com/office/powerpoint/2010/main" val="3769778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302645144"/>
              </p:ext>
            </p:extLst>
          </p:nvPr>
        </p:nvGraphicFramePr>
        <p:xfrm>
          <a:off x="478118" y="1500263"/>
          <a:ext cx="8245823" cy="4469308"/>
        </p:xfrm>
        <a:graphic>
          <a:graphicData uri="http://schemas.openxmlformats.org/drawingml/2006/table">
            <a:tbl>
              <a:tblPr firstRow="1" bandRow="1">
                <a:tableStyleId>{5C22544A-7EE6-4342-B048-85BDC9FD1C3A}</a:tableStyleId>
              </a:tblPr>
              <a:tblGrid>
                <a:gridCol w="1882588"/>
                <a:gridCol w="3630706"/>
                <a:gridCol w="2732529"/>
              </a:tblGrid>
              <a:tr h="1032974">
                <a:tc>
                  <a:txBody>
                    <a:bodyPr/>
                    <a:lstStyle/>
                    <a:p>
                      <a:pPr algn="ctr" fontAlgn="t"/>
                      <a:r>
                        <a:rPr lang="en-US" sz="1800" b="0" i="0" u="none" strike="noStrike" dirty="0">
                          <a:solidFill>
                            <a:srgbClr val="ECA907"/>
                          </a:solidFill>
                          <a:effectLst/>
                          <a:latin typeface="+mn-lt"/>
                          <a:cs typeface="Consolas"/>
                        </a:rPr>
                        <a:t>/Views/Shared</a:t>
                      </a: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r>
                        <a:rPr lang="ru-RU" sz="1800" b="0" i="0" u="none" strike="noStrike" dirty="0" smtClean="0">
                          <a:solidFill>
                            <a:schemeClr val="bg1"/>
                          </a:solidFill>
                          <a:effectLst/>
                          <a:latin typeface="+mn-lt"/>
                        </a:rPr>
                        <a:t>/</a:t>
                      </a:r>
                      <a:r>
                        <a:rPr lang="ru-RU" sz="1800" b="0" i="0" u="none" strike="noStrike" dirty="0" err="1" smtClean="0">
                          <a:solidFill>
                            <a:schemeClr val="bg1"/>
                          </a:solidFill>
                          <a:effectLst/>
                          <a:latin typeface="+mn-lt"/>
                        </a:rPr>
                        <a:t>Views</a:t>
                      </a:r>
                      <a:r>
                        <a:rPr lang="ru-RU" sz="1800" b="0" i="0" u="none" strike="noStrike" dirty="0" smtClean="0">
                          <a:solidFill>
                            <a:schemeClr val="bg1"/>
                          </a:solidFill>
                          <a:effectLst/>
                          <a:latin typeface="+mn-lt"/>
                        </a:rPr>
                        <a:t>/</a:t>
                      </a:r>
                      <a:r>
                        <a:rPr lang="ru-RU" sz="1800" b="0" i="0" u="none" strike="noStrike" dirty="0" err="1" smtClean="0">
                          <a:solidFill>
                            <a:schemeClr val="bg1"/>
                          </a:solidFill>
                          <a:effectLst/>
                          <a:latin typeface="+mn-lt"/>
                        </a:rPr>
                        <a:t>Shared</a:t>
                      </a:r>
                      <a:r>
                        <a:rPr lang="ru-RU" sz="1800" b="0" i="0" u="none" strike="noStrike" dirty="0" smtClean="0">
                          <a:solidFill>
                            <a:schemeClr val="bg1"/>
                          </a:solidFill>
                          <a:effectLst/>
                          <a:latin typeface="+mn-lt"/>
                        </a:rPr>
                        <a:t> – папка для </a:t>
                      </a:r>
                      <a:r>
                        <a:rPr lang="ru-RU" sz="1800" b="0" i="0" u="none" strike="noStrike" dirty="0" err="1" smtClean="0">
                          <a:solidFill>
                            <a:schemeClr val="bg1"/>
                          </a:solidFill>
                          <a:effectLst/>
                          <a:latin typeface="+mn-lt"/>
                        </a:rPr>
                        <a:t>layout</a:t>
                      </a:r>
                      <a:r>
                        <a:rPr lang="ru-RU" sz="1800" b="0" i="0" u="none" strike="noStrike" dirty="0" smtClean="0">
                          <a:solidFill>
                            <a:schemeClr val="bg1"/>
                          </a:solidFill>
                          <a:effectLst/>
                          <a:latin typeface="+mn-lt"/>
                        </a:rPr>
                        <a:t>-файлов и представлений, которые не специфичны для одного контроллера</a:t>
                      </a:r>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/Views/</a:t>
                      </a:r>
                      <a:r>
                        <a:rPr lang="en-US" sz="1800" b="0" i="0" u="none" strike="noStrike" dirty="0" err="1" smtClean="0">
                          <a:solidFill>
                            <a:srgbClr val="ECA907"/>
                          </a:solidFill>
                          <a:effectLst/>
                          <a:latin typeface="+mn-lt"/>
                          <a:cs typeface="Consolas"/>
                        </a:rPr>
                        <a:t>Web.config</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chemeClr val="bg1"/>
                          </a:solidFill>
                          <a:effectLst/>
                          <a:latin typeface="+mn-lt"/>
                        </a:rPr>
                        <a:t>/Views/</a:t>
                      </a:r>
                      <a:r>
                        <a:rPr lang="en-US" sz="1800" b="0" i="0" u="none" strike="noStrike" dirty="0" err="1" smtClean="0">
                          <a:solidFill>
                            <a:schemeClr val="bg1"/>
                          </a:solidFill>
                          <a:effectLst/>
                          <a:latin typeface="+mn-lt"/>
                        </a:rPr>
                        <a:t>Web.config</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содержит настройки, необходимые для того, чтобы представления работали с ASP.NET</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t"/>
                      <a:endParaRPr lang="en-US" sz="1800" b="0" i="0" u="none" strike="noStrike" dirty="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a:t>
                      </a:r>
                      <a:r>
                        <a:rPr lang="en-US" sz="1800" b="0" i="0" u="none" strike="noStrike" dirty="0" err="1" smtClean="0">
                          <a:solidFill>
                            <a:srgbClr val="ECA907"/>
                          </a:solidFill>
                          <a:effectLst/>
                          <a:latin typeface="+mn-lt"/>
                          <a:cs typeface="Consolas"/>
                        </a:rPr>
                        <a:t>Global.asax</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Глобальный класс </a:t>
                      </a:r>
                      <a:r>
                        <a:rPr lang="en-US" sz="1800" b="0" i="0" u="none" strike="noStrike" dirty="0" smtClean="0">
                          <a:solidFill>
                            <a:schemeClr val="bg1"/>
                          </a:solidFill>
                          <a:effectLst/>
                          <a:latin typeface="+mn-lt"/>
                        </a:rPr>
                        <a:t>ASP.NET </a:t>
                      </a:r>
                      <a:r>
                        <a:rPr lang="ru-RU" sz="1800" b="0" i="0" u="none" strike="noStrike" dirty="0" smtClean="0">
                          <a:solidFill>
                            <a:schemeClr val="bg1"/>
                          </a:solidFill>
                          <a:effectLst/>
                          <a:latin typeface="+mn-lt"/>
                        </a:rPr>
                        <a:t>приложения</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3297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ECA907"/>
                          </a:solidFill>
                          <a:effectLst/>
                          <a:latin typeface="+mn-lt"/>
                          <a:cs typeface="Consolas"/>
                        </a:rPr>
                        <a:t>/</a:t>
                      </a:r>
                      <a:r>
                        <a:rPr lang="en-US" sz="1800" b="0" i="0" u="none" strike="noStrike" dirty="0" err="1" smtClean="0">
                          <a:solidFill>
                            <a:srgbClr val="ECA907"/>
                          </a:solidFill>
                          <a:effectLst/>
                          <a:latin typeface="+mn-lt"/>
                          <a:cs typeface="Consolas"/>
                        </a:rPr>
                        <a:t>Web.config</a:t>
                      </a:r>
                      <a:endParaRPr lang="en-US" sz="1800" b="0" i="0" u="none" strike="noStrike" dirty="0" smtClean="0">
                        <a:solidFill>
                          <a:srgbClr val="ECA907"/>
                        </a:solidFill>
                        <a:effectLst/>
                        <a:latin typeface="+mn-lt"/>
                        <a:cs typeface="Consolas"/>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ru-RU" sz="1800" b="0" i="0" u="none" strike="noStrike" dirty="0" smtClean="0">
                          <a:solidFill>
                            <a:schemeClr val="bg1"/>
                          </a:solidFill>
                          <a:effectLst/>
                          <a:latin typeface="+mn-lt"/>
                        </a:rPr>
                        <a:t>Конфигурационный файл для вашего приложения</a:t>
                      </a: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1800" b="0" i="0" u="none" strike="noStrike" dirty="0" smtClean="0">
                        <a:solidFill>
                          <a:schemeClr val="bg1"/>
                        </a:solidFill>
                        <a:effectLst/>
                        <a:latin typeface="+mn-lt"/>
                      </a:endParaRPr>
                    </a:p>
                  </a:txBody>
                  <a:tcPr marL="36000" marR="36000" marT="57600" marB="468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020469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3332" y="4045285"/>
            <a:ext cx="8292353" cy="646331"/>
          </a:xfrm>
          <a:prstGeom prst="rect">
            <a:avLst/>
          </a:prstGeom>
        </p:spPr>
        <p:txBody>
          <a:bodyPr wrap="square" anchor="ctr">
            <a:spAutoFit/>
          </a:bodyPr>
          <a:lstStyle/>
          <a:p>
            <a:pPr algn="just"/>
            <a:r>
              <a:rPr lang="en-US" dirty="0" smtClean="0">
                <a:solidFill>
                  <a:srgbClr val="FFFFFF"/>
                </a:solidFill>
              </a:rPr>
              <a:t>	</a:t>
            </a:r>
            <a:r>
              <a:rPr lang="ru-RU" dirty="0" smtClean="0">
                <a:solidFill>
                  <a:srgbClr val="FFFFFF"/>
                </a:solidFill>
              </a:rPr>
              <a:t>Исходящая маршрутизация</a:t>
            </a:r>
            <a:r>
              <a:rPr lang="ru-RU" dirty="0">
                <a:solidFill>
                  <a:srgbClr val="FFFFFF"/>
                </a:solidFill>
              </a:rPr>
              <a:t> </a:t>
            </a:r>
            <a:r>
              <a:rPr lang="ru-RU" dirty="0" smtClean="0">
                <a:solidFill>
                  <a:srgbClr val="FFFFFF"/>
                </a:solidFill>
              </a:rPr>
              <a:t>описывает </a:t>
            </a:r>
            <a:r>
              <a:rPr lang="ru-RU" dirty="0">
                <a:solidFill>
                  <a:srgbClr val="FFFFFF"/>
                </a:solidFill>
              </a:rPr>
              <a:t>механизм генерации URL для ссылок и других элементов на сайте, где используются зарегистрированные </a:t>
            </a:r>
            <a:r>
              <a:rPr lang="ru-RU" dirty="0" err="1" smtClean="0">
                <a:solidFill>
                  <a:srgbClr val="FFFFFF"/>
                </a:solidFill>
              </a:rPr>
              <a:t>роуты</a:t>
            </a:r>
            <a:endParaRPr lang="en-US" dirty="0">
              <a:solidFill>
                <a:srgbClr val="FFFFFF"/>
              </a:solidFill>
            </a:endParaRPr>
          </a:p>
        </p:txBody>
      </p:sp>
      <p:grpSp>
        <p:nvGrpSpPr>
          <p:cNvPr id="33" name="Group 32"/>
          <p:cNvGrpSpPr/>
          <p:nvPr/>
        </p:nvGrpSpPr>
        <p:grpSpPr>
          <a:xfrm>
            <a:off x="779437" y="2079791"/>
            <a:ext cx="7724872" cy="1289210"/>
            <a:chOff x="642471" y="1930366"/>
            <a:chExt cx="7724872" cy="1289210"/>
          </a:xfrm>
        </p:grpSpPr>
        <p:sp>
          <p:nvSpPr>
            <p:cNvPr id="16" name="Прямоугольник 5"/>
            <p:cNvSpPr/>
            <p:nvPr/>
          </p:nvSpPr>
          <p:spPr>
            <a:xfrm>
              <a:off x="1419412" y="1941440"/>
              <a:ext cx="1729763" cy="711200"/>
            </a:xfrm>
            <a:prstGeom prst="rect">
              <a:avLst/>
            </a:prstGeom>
            <a:ln>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View</a:t>
              </a:r>
              <a:endParaRPr lang="ru-RU" sz="2400" dirty="0">
                <a:latin typeface="Consolas"/>
                <a:cs typeface="Consolas"/>
              </a:endParaRPr>
            </a:p>
          </p:txBody>
        </p:sp>
        <p:sp>
          <p:nvSpPr>
            <p:cNvPr id="17" name="Прямоугольник 7"/>
            <p:cNvSpPr/>
            <p:nvPr/>
          </p:nvSpPr>
          <p:spPr>
            <a:xfrm>
              <a:off x="4656203" y="1930366"/>
              <a:ext cx="1513115" cy="711200"/>
            </a:xfrm>
            <a:prstGeom prst="rect">
              <a:avLst/>
            </a:prstGeom>
            <a:ln>
              <a:solidFill>
                <a:srgbClr val="ECA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endParaRPr lang="ru-RU" dirty="0">
                <a:latin typeface="Consolas"/>
                <a:cs typeface="Consolas"/>
              </a:endParaRPr>
            </a:p>
          </p:txBody>
        </p:sp>
        <p:cxnSp>
          <p:nvCxnSpPr>
            <p:cNvPr id="18" name="Прямая со стрелкой 9"/>
            <p:cNvCxnSpPr>
              <a:endCxn id="16" idx="1"/>
            </p:cNvCxnSpPr>
            <p:nvPr/>
          </p:nvCxnSpPr>
          <p:spPr>
            <a:xfrm flipV="1">
              <a:off x="642471" y="2297040"/>
              <a:ext cx="776941" cy="3901"/>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4"/>
            <p:cNvCxnSpPr>
              <a:stCxn id="16" idx="3"/>
              <a:endCxn id="17" idx="1"/>
            </p:cNvCxnSpPr>
            <p:nvPr/>
          </p:nvCxnSpPr>
          <p:spPr>
            <a:xfrm flipV="1">
              <a:off x="3149175" y="2285966"/>
              <a:ext cx="1507028" cy="11074"/>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57294" y="2848826"/>
              <a:ext cx="3780117" cy="369332"/>
            </a:xfrm>
            <a:prstGeom prst="rect">
              <a:avLst/>
            </a:prstGeom>
            <a:noFill/>
            <a:ln>
              <a:noFill/>
            </a:ln>
          </p:spPr>
          <p:txBody>
            <a:bodyPr wrap="square" rtlCol="0">
              <a:spAutoFit/>
            </a:bodyPr>
            <a:lstStyle/>
            <a:p>
              <a:pPr algn="ctr"/>
              <a:r>
                <a:rPr lang="en-US" b="1" dirty="0" smtClean="0">
                  <a:solidFill>
                    <a:schemeClr val="bg1"/>
                  </a:solidFill>
                  <a:latin typeface="Consolas"/>
                  <a:cs typeface="Consolas"/>
                </a:rPr>
                <a:t>{controller: foo, </a:t>
              </a:r>
              <a:r>
                <a:rPr lang="en-US" b="1" dirty="0" err="1" smtClean="0">
                  <a:solidFill>
                    <a:schemeClr val="bg1"/>
                  </a:solidFill>
                  <a:latin typeface="Consolas"/>
                  <a:cs typeface="Consolas"/>
                </a:rPr>
                <a:t>action:do</a:t>
              </a:r>
              <a:r>
                <a:rPr lang="en-US" b="1" dirty="0" smtClean="0">
                  <a:solidFill>
                    <a:schemeClr val="bg1"/>
                  </a:solidFill>
                  <a:latin typeface="Consolas"/>
                  <a:cs typeface="Consolas"/>
                </a:rPr>
                <a:t>}</a:t>
              </a:r>
              <a:endParaRPr lang="ru-RU" b="1" dirty="0">
                <a:solidFill>
                  <a:schemeClr val="bg1"/>
                </a:solidFill>
                <a:latin typeface="Consolas"/>
                <a:cs typeface="Consolas"/>
              </a:endParaRPr>
            </a:p>
          </p:txBody>
        </p:sp>
        <p:cxnSp>
          <p:nvCxnSpPr>
            <p:cNvPr id="22" name="Прямая со стрелкой 16"/>
            <p:cNvCxnSpPr>
              <a:stCxn id="17" idx="3"/>
            </p:cNvCxnSpPr>
            <p:nvPr/>
          </p:nvCxnSpPr>
          <p:spPr>
            <a:xfrm flipV="1">
              <a:off x="6169318" y="2263584"/>
              <a:ext cx="1495506" cy="22382"/>
            </a:xfrm>
            <a:prstGeom prst="straightConnector1">
              <a:avLst/>
            </a:prstGeom>
            <a:ln w="38100">
              <a:solidFill>
                <a:srgbClr val="ECA907"/>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66756" y="2850244"/>
              <a:ext cx="2200587" cy="369332"/>
            </a:xfrm>
            <a:prstGeom prst="rect">
              <a:avLst/>
            </a:prstGeom>
            <a:noFill/>
          </p:spPr>
          <p:txBody>
            <a:bodyPr wrap="square" rtlCol="0">
              <a:spAutoFit/>
            </a:bodyPr>
            <a:lstStyle/>
            <a:p>
              <a:r>
                <a:rPr lang="en-US" dirty="0" smtClean="0">
                  <a:solidFill>
                    <a:schemeClr val="bg1"/>
                  </a:solidFill>
                  <a:latin typeface="Consolas"/>
                  <a:cs typeface="Consolas"/>
                </a:rPr>
                <a:t>http://some/url</a:t>
              </a:r>
              <a:endParaRPr lang="ru-RU" dirty="0">
                <a:solidFill>
                  <a:schemeClr val="bg1"/>
                </a:solidFill>
                <a:latin typeface="Consolas"/>
                <a:cs typeface="Consolas"/>
              </a:endParaRPr>
            </a:p>
          </p:txBody>
        </p:sp>
      </p:grpSp>
    </p:spTree>
    <p:extLst>
      <p:ext uri="{BB962C8B-B14F-4D97-AF65-F5344CB8AC3E}">
        <p14:creationId xmlns:p14="http://schemas.microsoft.com/office/powerpoint/2010/main" val="40354779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5822" y="1847695"/>
            <a:ext cx="8292353" cy="3416320"/>
          </a:xfrm>
          <a:prstGeom prst="rect">
            <a:avLst/>
          </a:prstGeom>
        </p:spPr>
        <p:txBody>
          <a:bodyPr wrap="square" anchor="ctr">
            <a:spAutoFit/>
          </a:bodyPr>
          <a:lstStyle/>
          <a:p>
            <a:r>
              <a:rPr lang="en-US" dirty="0" smtClean="0">
                <a:solidFill>
                  <a:schemeClr val="bg1"/>
                </a:solidFill>
              </a:rPr>
              <a:t>HTML-</a:t>
            </a:r>
            <a:r>
              <a:rPr lang="ru-RU" dirty="0" smtClean="0">
                <a:solidFill>
                  <a:schemeClr val="bg1"/>
                </a:solidFill>
              </a:rPr>
              <a:t>х</a:t>
            </a:r>
            <a:r>
              <a:rPr lang="en-US" dirty="0" err="1" smtClean="0">
                <a:solidFill>
                  <a:schemeClr val="bg1"/>
                </a:solidFill>
              </a:rPr>
              <a:t>елперы</a:t>
            </a:r>
            <a:r>
              <a:rPr lang="en-US" dirty="0" smtClean="0">
                <a:solidFill>
                  <a:schemeClr val="bg1"/>
                </a:solidFill>
              </a:rPr>
              <a:t> </a:t>
            </a:r>
            <a:r>
              <a:rPr lang="en-US" dirty="0" err="1">
                <a:solidFill>
                  <a:schemeClr val="bg1"/>
                </a:solidFill>
              </a:rPr>
              <a:t>рендеринга</a:t>
            </a:r>
            <a:r>
              <a:rPr lang="en-US" dirty="0">
                <a:solidFill>
                  <a:schemeClr val="bg1"/>
                </a:solidFill>
              </a:rPr>
              <a:t> - </a:t>
            </a:r>
            <a:r>
              <a:rPr lang="en-US" b="1" dirty="0" err="1">
                <a:solidFill>
                  <a:srgbClr val="ECA907"/>
                </a:solidFill>
                <a:latin typeface="Consolas" charset="0"/>
                <a:ea typeface="Consolas" charset="0"/>
                <a:cs typeface="Consolas" charset="0"/>
              </a:rPr>
              <a:t>Html.ActionLink</a:t>
            </a:r>
            <a:r>
              <a:rPr lang="en-US" dirty="0">
                <a:solidFill>
                  <a:schemeClr val="bg1"/>
                </a:solidFill>
              </a:rPr>
              <a:t> </a:t>
            </a:r>
            <a:r>
              <a:rPr lang="en-US" dirty="0" err="1">
                <a:solidFill>
                  <a:schemeClr val="bg1"/>
                </a:solidFill>
              </a:rPr>
              <a:t>и</a:t>
            </a:r>
            <a:r>
              <a:rPr lang="en-US" dirty="0">
                <a:solidFill>
                  <a:schemeClr val="bg1"/>
                </a:solidFill>
              </a:rPr>
              <a:t> </a:t>
            </a:r>
            <a:r>
              <a:rPr lang="en-US" b="1" dirty="0" err="1">
                <a:solidFill>
                  <a:srgbClr val="ECA907"/>
                </a:solidFill>
                <a:latin typeface="Consolas" charset="0"/>
                <a:ea typeface="Consolas" charset="0"/>
                <a:cs typeface="Consolas" charset="0"/>
              </a:rPr>
              <a:t>Html.RouteLink</a:t>
            </a:r>
            <a:endParaRPr lang="en-US" b="1" dirty="0" smtClean="0">
              <a:solidFill>
                <a:srgbClr val="ECA907"/>
              </a:solidFill>
              <a:latin typeface="Consolas" charset="0"/>
              <a:ea typeface="Consolas" charset="0"/>
              <a:cs typeface="Consolas" charset="0"/>
            </a:endParaRPr>
          </a:p>
          <a:p>
            <a:endParaRPr lang="en-US" b="1" dirty="0">
              <a:solidFill>
                <a:srgbClr val="ECA907"/>
              </a:solidFill>
              <a:latin typeface="Consolas" charset="0"/>
              <a:ea typeface="Consolas" charset="0"/>
              <a:cs typeface="Consolas" charset="0"/>
            </a:endParaRPr>
          </a:p>
          <a:p>
            <a:r>
              <a:rPr lang="en-US" b="1" dirty="0" err="1" smtClean="0">
                <a:solidFill>
                  <a:srgbClr val="ECA907"/>
                </a:solidFill>
                <a:latin typeface="Consolas" charset="0"/>
                <a:ea typeface="Consolas" charset="0"/>
                <a:cs typeface="Consolas" charset="0"/>
              </a:rPr>
              <a:t>Html.ActionLink</a:t>
            </a:r>
            <a:endParaRPr lang="en-US" b="1" dirty="0" smtClean="0">
              <a:solidFill>
                <a:srgbClr val="ECA907"/>
              </a:solidFill>
              <a:latin typeface="Consolas" charset="0"/>
              <a:ea typeface="Consolas" charset="0"/>
              <a:cs typeface="Consolas" charset="0"/>
            </a:endParaRPr>
          </a:p>
          <a:p>
            <a:endParaRPr lang="en-US" b="1" dirty="0" smtClean="0">
              <a:solidFill>
                <a:srgbClr val="ECA907"/>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a:t>
            </a:r>
            <a:r>
              <a:rPr lang="en-US" dirty="0" smtClean="0">
                <a:solidFill>
                  <a:schemeClr val="bg1"/>
                </a:solidFill>
                <a:latin typeface="Consolas" charset="0"/>
                <a:ea typeface="Consolas" charset="0"/>
                <a:cs typeface="Consolas" charset="0"/>
              </a:rPr>
              <a:t>")</a:t>
            </a:r>
          </a:p>
          <a:p>
            <a:r>
              <a:rPr lang="en-US" dirty="0">
                <a:solidFill>
                  <a:schemeClr val="bg1"/>
                </a:solidFill>
                <a:latin typeface="Consolas" charset="0"/>
                <a:ea typeface="Consolas" charset="0"/>
                <a:cs typeface="Consolas" charset="0"/>
              </a:rPr>
              <a:t>&lt;a </a:t>
            </a:r>
            <a:r>
              <a:rPr lang="en-US" dirty="0" err="1">
                <a:solidFill>
                  <a:schemeClr val="bg1"/>
                </a:solidFill>
                <a:latin typeface="Consolas" charset="0"/>
                <a:ea typeface="Consolas" charset="0"/>
                <a:cs typeface="Consolas" charset="0"/>
              </a:rPr>
              <a:t>href</a:t>
            </a:r>
            <a:r>
              <a:rPr lang="en-US" dirty="0">
                <a:solidFill>
                  <a:schemeClr val="bg1"/>
                </a:solidFill>
                <a:latin typeface="Consolas" charset="0"/>
                <a:ea typeface="Consolas" charset="0"/>
                <a:cs typeface="Consolas" charset="0"/>
              </a:rPr>
              <a:t>="/Basket"&gt;Basket&lt;/a&gt;</a:t>
            </a:r>
          </a:p>
          <a:p>
            <a:endParaRPr lang="en-US" b="1" dirty="0" smtClean="0">
              <a:solidFill>
                <a:schemeClr val="bg1"/>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 </a:t>
            </a:r>
            <a:r>
              <a:rPr lang="en-US" dirty="0">
                <a:solidFill>
                  <a:srgbClr val="ECA907"/>
                </a:solidFill>
                <a:latin typeface="Consolas" charset="0"/>
                <a:ea typeface="Consolas" charset="0"/>
                <a:cs typeface="Consolas" charset="0"/>
              </a:rPr>
              <a:t>new {id = 1}</a:t>
            </a:r>
            <a:r>
              <a:rPr lang="en-US" dirty="0">
                <a:solidFill>
                  <a:schemeClr val="bg1"/>
                </a:solidFill>
                <a:latin typeface="Consolas" charset="0"/>
                <a:ea typeface="Consolas" charset="0"/>
                <a:cs typeface="Consolas" charset="0"/>
              </a:rPr>
              <a:t>, null</a:t>
            </a:r>
            <a:r>
              <a:rPr lang="en-US" dirty="0" smtClean="0">
                <a:solidFill>
                  <a:schemeClr val="bg1"/>
                </a:solidFill>
                <a:latin typeface="Consolas" charset="0"/>
                <a:ea typeface="Consolas" charset="0"/>
                <a:cs typeface="Consolas" charset="0"/>
              </a:rPr>
              <a:t>)</a:t>
            </a:r>
          </a:p>
          <a:p>
            <a:endParaRPr lang="en-US" b="1" dirty="0">
              <a:solidFill>
                <a:schemeClr val="bg1"/>
              </a:solidFill>
              <a:latin typeface="Consolas" charset="0"/>
              <a:ea typeface="Consolas" charset="0"/>
              <a:cs typeface="Consolas" charset="0"/>
            </a:endParaRPr>
          </a:p>
          <a:p>
            <a:r>
              <a:rPr lang="en-US" dirty="0">
                <a:solidFill>
                  <a:schemeClr val="bg1"/>
                </a:solidFill>
                <a:latin typeface="Consolas" charset="0"/>
                <a:ea typeface="Consolas" charset="0"/>
                <a:cs typeface="Consolas" charset="0"/>
              </a:rPr>
              <a:t>@</a:t>
            </a:r>
            <a:r>
              <a:rPr lang="en-US" dirty="0" err="1">
                <a:solidFill>
                  <a:schemeClr val="bg1"/>
                </a:solidFill>
                <a:latin typeface="Consolas" charset="0"/>
                <a:ea typeface="Consolas" charset="0"/>
                <a:cs typeface="Consolas" charset="0"/>
              </a:rPr>
              <a:t>Html.ActionLink</a:t>
            </a:r>
            <a:r>
              <a:rPr lang="en-US" dirty="0">
                <a:solidFill>
                  <a:schemeClr val="bg1"/>
                </a:solidFill>
                <a:latin typeface="Consolas" charset="0"/>
                <a:ea typeface="Consolas" charset="0"/>
                <a:cs typeface="Consolas" charset="0"/>
              </a:rPr>
              <a:t>("Basket", "Basket", "Catalog", new {id = 1}, </a:t>
            </a:r>
            <a:r>
              <a:rPr lang="en-US" dirty="0">
                <a:solidFill>
                  <a:srgbClr val="ECA907"/>
                </a:solidFill>
                <a:latin typeface="Consolas" charset="0"/>
                <a:ea typeface="Consolas" charset="0"/>
                <a:cs typeface="Consolas" charset="0"/>
              </a:rPr>
              <a:t>new </a:t>
            </a:r>
            <a:r>
              <a:rPr lang="en-US" dirty="0" smtClean="0">
                <a:solidFill>
                  <a:srgbClr val="ECA907"/>
                </a:solidFill>
                <a:latin typeface="Consolas" charset="0"/>
                <a:ea typeface="Consolas" charset="0"/>
                <a:cs typeface="Consolas" charset="0"/>
              </a:rPr>
              <a:t>{@class </a:t>
            </a:r>
            <a:r>
              <a:rPr lang="en-US" dirty="0">
                <a:solidFill>
                  <a:srgbClr val="ECA907"/>
                </a:solidFill>
                <a:latin typeface="Consolas" charset="0"/>
                <a:ea typeface="Consolas" charset="0"/>
                <a:cs typeface="Consolas" charset="0"/>
              </a:rPr>
              <a:t>= "link" </a:t>
            </a:r>
            <a:r>
              <a:rPr lang="en-US" dirty="0" smtClean="0">
                <a:solidFill>
                  <a:srgbClr val="ECA907"/>
                </a:solidFill>
                <a:latin typeface="Consolas" charset="0"/>
                <a:ea typeface="Consolas" charset="0"/>
                <a:cs typeface="Consolas" charset="0"/>
              </a:rPr>
              <a:t>}</a:t>
            </a:r>
            <a:r>
              <a:rPr lang="en-US" dirty="0" smtClean="0">
                <a:solidFill>
                  <a:schemeClr val="bg1"/>
                </a:solidFill>
                <a:latin typeface="Consolas" charset="0"/>
                <a:ea typeface="Consolas" charset="0"/>
                <a:cs typeface="Consolas" charset="0"/>
              </a:rPr>
              <a:t>)</a:t>
            </a:r>
            <a:endParaRPr lang="en-US" b="1" dirty="0" smtClean="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160590823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21" name="Прямоугольник 25"/>
          <p:cNvSpPr/>
          <p:nvPr/>
        </p:nvSpPr>
        <p:spPr>
          <a:xfrm>
            <a:off x="425822" y="1549800"/>
            <a:ext cx="8292353" cy="1200329"/>
          </a:xfrm>
          <a:prstGeom prst="rect">
            <a:avLst/>
          </a:prstGeom>
        </p:spPr>
        <p:txBody>
          <a:bodyPr wrap="square" anchor="ctr">
            <a:spAutoFit/>
          </a:bodyPr>
          <a:lstStyle/>
          <a:p>
            <a:r>
              <a:rPr lang="en-US" b="1" dirty="0" err="1" smtClean="0">
                <a:solidFill>
                  <a:srgbClr val="ECA907"/>
                </a:solidFill>
                <a:latin typeface="Consolas" charset="0"/>
                <a:ea typeface="Consolas" charset="0"/>
                <a:cs typeface="Consolas" charset="0"/>
              </a:rPr>
              <a:t>Html.RouteLink</a:t>
            </a:r>
            <a:endParaRPr lang="en-US" b="1" dirty="0" smtClean="0">
              <a:solidFill>
                <a:srgbClr val="ECA907"/>
              </a:solidFill>
              <a:latin typeface="Consolas" charset="0"/>
              <a:ea typeface="Consolas" charset="0"/>
              <a:cs typeface="Consolas" charset="0"/>
            </a:endParaRPr>
          </a:p>
          <a:p>
            <a:endParaRPr lang="en-US" b="1" dirty="0" smtClean="0">
              <a:solidFill>
                <a:srgbClr val="ECA907"/>
              </a:solidFill>
              <a:latin typeface="Consolas" charset="0"/>
              <a:ea typeface="Consolas" charset="0"/>
              <a:cs typeface="Consolas" charset="0"/>
            </a:endParaRPr>
          </a:p>
          <a:p>
            <a:r>
              <a:rPr lang="en-US" dirty="0" smtClean="0">
                <a:solidFill>
                  <a:schemeClr val="bg1"/>
                </a:solidFill>
                <a:latin typeface="Consolas" charset="0"/>
                <a:ea typeface="Consolas" charset="0"/>
                <a:cs typeface="Consolas" charset="0"/>
              </a:rPr>
              <a:t>@</a:t>
            </a:r>
            <a:r>
              <a:rPr lang="en-US" dirty="0" err="1" smtClean="0">
                <a:solidFill>
                  <a:schemeClr val="bg1"/>
                </a:solidFill>
                <a:latin typeface="Consolas" charset="0"/>
                <a:ea typeface="Consolas" charset="0"/>
                <a:cs typeface="Consolas" charset="0"/>
              </a:rPr>
              <a:t>Html.RouteLink</a:t>
            </a:r>
            <a:r>
              <a:rPr lang="en-US" dirty="0" smtClean="0">
                <a:solidFill>
                  <a:schemeClr val="bg1"/>
                </a:solidFill>
                <a:latin typeface="Consolas" charset="0"/>
                <a:ea typeface="Consolas" charset="0"/>
                <a:cs typeface="Consolas" charset="0"/>
              </a:rPr>
              <a:t>("Products by Category", </a:t>
            </a:r>
            <a:r>
              <a:rPr lang="en-US" dirty="0" smtClean="0">
                <a:solidFill>
                  <a:srgbClr val="ECA907"/>
                </a:solidFill>
                <a:latin typeface="Consolas" charset="0"/>
                <a:ea typeface="Consolas" charset="0"/>
                <a:cs typeface="Consolas" charset="0"/>
              </a:rPr>
              <a:t>"</a:t>
            </a:r>
            <a:r>
              <a:rPr lang="en-US" dirty="0" err="1" smtClean="0">
                <a:solidFill>
                  <a:srgbClr val="ECA907"/>
                </a:solidFill>
                <a:latin typeface="Consolas" charset="0"/>
                <a:ea typeface="Consolas" charset="0"/>
                <a:cs typeface="Consolas" charset="0"/>
              </a:rPr>
              <a:t>ProductsByCategory</a:t>
            </a:r>
            <a:r>
              <a:rPr lang="en-US" dirty="0" smtClean="0">
                <a:solidFill>
                  <a:srgbClr val="ECA907"/>
                </a:solidFill>
                <a:latin typeface="Consolas" charset="0"/>
                <a:ea typeface="Consolas" charset="0"/>
                <a:cs typeface="Consolas" charset="0"/>
              </a:rPr>
              <a:t>"</a:t>
            </a:r>
            <a:r>
              <a:rPr lang="en-US" dirty="0" smtClean="0">
                <a:solidFill>
                  <a:schemeClr val="bg1"/>
                </a:solidFill>
                <a:latin typeface="Consolas" charset="0"/>
                <a:ea typeface="Consolas" charset="0"/>
                <a:cs typeface="Consolas" charset="0"/>
              </a:rPr>
              <a:t>, new { @class = "link" })</a:t>
            </a:r>
            <a:endParaRPr lang="en-US" b="1" dirty="0" smtClean="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7740445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Входящая и исходящая маршрутизация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60110" y="1546942"/>
            <a:ext cx="8146678" cy="1477328"/>
          </a:xfrm>
          <a:prstGeom prst="rect">
            <a:avLst/>
          </a:prstGeom>
        </p:spPr>
        <p:txBody>
          <a:bodyPr wrap="square">
            <a:spAutoFit/>
          </a:bodyPr>
          <a:lstStyle/>
          <a:p>
            <a:r>
              <a:rPr lang="ru-RU" b="1" dirty="0" smtClean="0">
                <a:solidFill>
                  <a:srgbClr val="ECA907"/>
                </a:solidFill>
                <a:latin typeface="Consolas" charset="0"/>
                <a:ea typeface="Consolas" charset="0"/>
                <a:cs typeface="Consolas" charset="0"/>
              </a:rPr>
              <a:t>URL-хелперы</a:t>
            </a:r>
            <a:r>
              <a:rPr lang="en-US" b="1" dirty="0" smtClean="0">
                <a:solidFill>
                  <a:srgbClr val="ECA907"/>
                </a:solidFill>
                <a:latin typeface="Consolas" charset="0"/>
                <a:ea typeface="Consolas" charset="0"/>
                <a:cs typeface="Consolas" charset="0"/>
              </a:rPr>
              <a:t> </a:t>
            </a:r>
            <a:r>
              <a:rPr lang="en-US" b="1" dirty="0" smtClean="0">
                <a:solidFill>
                  <a:schemeClr val="bg1"/>
                </a:solidFill>
                <a:latin typeface="Consolas" charset="0"/>
                <a:ea typeface="Consolas" charset="0"/>
                <a:cs typeface="Consolas" charset="0"/>
              </a:rPr>
              <a:t>- </a:t>
            </a:r>
            <a:r>
              <a:rPr lang="ru-RU" dirty="0">
                <a:solidFill>
                  <a:schemeClr val="bg1"/>
                </a:solidFill>
              </a:rPr>
              <a:t>не возвращают HTML, а создают пути URL и возвращают их в виде </a:t>
            </a:r>
            <a:r>
              <a:rPr lang="ru-RU" dirty="0" smtClean="0">
                <a:solidFill>
                  <a:schemeClr val="bg1"/>
                </a:solidFill>
              </a:rPr>
              <a:t>строк</a:t>
            </a:r>
          </a:p>
          <a:p>
            <a:pPr marL="285750" indent="-285750">
              <a:buFont typeface="Arial" charset="0"/>
              <a:buChar char="•"/>
            </a:pPr>
            <a:r>
              <a:rPr lang="en-US" dirty="0">
                <a:solidFill>
                  <a:srgbClr val="ECA907"/>
                </a:solidFill>
                <a:latin typeface="Consolas" charset="0"/>
                <a:ea typeface="Consolas" charset="0"/>
                <a:cs typeface="Consolas" charset="0"/>
              </a:rPr>
              <a:t>Action</a:t>
            </a:r>
          </a:p>
          <a:p>
            <a:pPr marL="285750" indent="-285750">
              <a:buFont typeface="Arial" charset="0"/>
              <a:buChar char="•"/>
            </a:pPr>
            <a:r>
              <a:rPr lang="en-US" dirty="0">
                <a:solidFill>
                  <a:srgbClr val="ECA907"/>
                </a:solidFill>
                <a:latin typeface="Consolas" charset="0"/>
                <a:ea typeface="Consolas" charset="0"/>
                <a:cs typeface="Consolas" charset="0"/>
              </a:rPr>
              <a:t>Content</a:t>
            </a:r>
          </a:p>
          <a:p>
            <a:pPr marL="285750" indent="-285750">
              <a:buFont typeface="Arial" charset="0"/>
              <a:buChar char="•"/>
            </a:pPr>
            <a:r>
              <a:rPr lang="en-US" dirty="0" err="1" smtClean="0">
                <a:solidFill>
                  <a:srgbClr val="ECA907"/>
                </a:solidFill>
                <a:latin typeface="Consolas" charset="0"/>
                <a:ea typeface="Consolas" charset="0"/>
                <a:cs typeface="Consolas" charset="0"/>
              </a:rPr>
              <a:t>RouteUrl</a:t>
            </a:r>
            <a:endParaRPr lang="en-US" dirty="0">
              <a:solidFill>
                <a:srgbClr val="ECA907"/>
              </a:solidFill>
              <a:latin typeface="Consolas" charset="0"/>
              <a:ea typeface="Consolas" charset="0"/>
              <a:cs typeface="Consolas" charset="0"/>
            </a:endParaRPr>
          </a:p>
        </p:txBody>
      </p:sp>
      <p:sp>
        <p:nvSpPr>
          <p:cNvPr id="5" name="Rectangle 4"/>
          <p:cNvSpPr/>
          <p:nvPr/>
        </p:nvSpPr>
        <p:spPr>
          <a:xfrm>
            <a:off x="528689" y="3344573"/>
            <a:ext cx="8078099" cy="1815882"/>
          </a:xfrm>
          <a:prstGeom prst="rect">
            <a:avLst/>
          </a:prstGeom>
        </p:spPr>
        <p:txBody>
          <a:bodyPr wrap="square">
            <a:spAutoFit/>
          </a:bodyPr>
          <a:lstStyle/>
          <a:p>
            <a:r>
              <a:rPr lang="en-US" sz="1600" dirty="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Url.Action</a:t>
            </a:r>
            <a:r>
              <a:rPr lang="en-US" sz="1600" dirty="0">
                <a:solidFill>
                  <a:schemeClr val="bg1"/>
                </a:solidFill>
                <a:latin typeface="Consolas" charset="0"/>
                <a:ea typeface="Consolas" charset="0"/>
                <a:cs typeface="Consolas" charset="0"/>
              </a:rPr>
              <a:t>("Index", </a:t>
            </a:r>
            <a:r>
              <a:rPr lang="en-US" sz="1600" dirty="0" smtClean="0">
                <a:solidFill>
                  <a:schemeClr val="bg1"/>
                </a:solidFill>
                <a:latin typeface="Consolas" charset="0"/>
                <a:ea typeface="Consolas" charset="0"/>
                <a:cs typeface="Consolas" charset="0"/>
              </a:rPr>
              <a:t>”Home", </a:t>
            </a:r>
            <a:r>
              <a:rPr lang="en-US" sz="1600" dirty="0">
                <a:solidFill>
                  <a:schemeClr val="bg1"/>
                </a:solidFill>
                <a:latin typeface="Consolas" charset="0"/>
                <a:ea typeface="Consolas" charset="0"/>
                <a:cs typeface="Consolas" charset="0"/>
              </a:rPr>
              <a:t>new { </a:t>
            </a:r>
            <a:r>
              <a:rPr lang="en-US" sz="1600" dirty="0" smtClean="0">
                <a:solidFill>
                  <a:schemeClr val="bg1"/>
                </a:solidFill>
                <a:latin typeface="Consolas" charset="0"/>
                <a:ea typeface="Consolas" charset="0"/>
                <a:cs typeface="Consolas" charset="0"/>
              </a:rPr>
              <a:t>name= "Name", </a:t>
            </a:r>
            <a:r>
              <a:rPr lang="en-US" sz="1600" dirty="0">
                <a:solidFill>
                  <a:schemeClr val="bg1"/>
                </a:solidFill>
                <a:latin typeface="Consolas" charset="0"/>
                <a:ea typeface="Consolas" charset="0"/>
                <a:cs typeface="Consolas" charset="0"/>
              </a:rPr>
              <a:t>id = 10 }, null</a:t>
            </a:r>
            <a:r>
              <a:rPr lang="en-US" sz="1600" dirty="0" smtClean="0">
                <a:solidFill>
                  <a:schemeClr val="bg1"/>
                </a:solidFill>
                <a:latin typeface="Consolas" charset="0"/>
                <a:ea typeface="Consolas" charset="0"/>
                <a:cs typeface="Consolas" charset="0"/>
              </a:rPr>
              <a:t>)</a:t>
            </a:r>
            <a:endParaRPr lang="ru-RU" sz="1600" dirty="0" smtClean="0">
              <a:solidFill>
                <a:schemeClr val="bg1"/>
              </a:solidFill>
              <a:latin typeface="Consolas" charset="0"/>
              <a:ea typeface="Consolas" charset="0"/>
              <a:cs typeface="Consolas" charset="0"/>
            </a:endParaRPr>
          </a:p>
          <a:p>
            <a:endParaRPr lang="ru-RU" sz="1600" dirty="0" smtClean="0">
              <a:solidFill>
                <a:schemeClr val="bg1"/>
              </a:solidFill>
              <a:latin typeface="Consolas" charset="0"/>
              <a:ea typeface="Consolas" charset="0"/>
              <a:cs typeface="Consolas" charset="0"/>
            </a:endParaRPr>
          </a:p>
          <a:p>
            <a:r>
              <a:rPr lang="en-US" sz="1600" dirty="0" smtClean="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Url.RouteUrl</a:t>
            </a:r>
            <a:r>
              <a:rPr lang="en-US" sz="1600" dirty="0">
                <a:solidFill>
                  <a:schemeClr val="bg1"/>
                </a:solidFill>
                <a:latin typeface="Consolas" charset="0"/>
                <a:ea typeface="Consolas" charset="0"/>
                <a:cs typeface="Consolas" charset="0"/>
              </a:rPr>
              <a:t>(new { controller = </a:t>
            </a:r>
            <a:r>
              <a:rPr lang="en-US" sz="1600" dirty="0" smtClean="0">
                <a:solidFill>
                  <a:schemeClr val="bg1"/>
                </a:solidFill>
                <a:latin typeface="Consolas" charset="0"/>
                <a:ea typeface="Consolas" charset="0"/>
                <a:cs typeface="Consolas" charset="0"/>
              </a:rPr>
              <a:t>"Home", </a:t>
            </a:r>
            <a:r>
              <a:rPr lang="en-US" sz="1600" dirty="0">
                <a:solidFill>
                  <a:schemeClr val="bg1"/>
                </a:solidFill>
                <a:latin typeface="Consolas" charset="0"/>
                <a:ea typeface="Consolas" charset="0"/>
                <a:cs typeface="Consolas" charset="0"/>
              </a:rPr>
              <a:t>action = "Index", name= "Name"</a:t>
            </a:r>
            <a:r>
              <a:rPr lang="en-US" sz="1600" dirty="0" smtClean="0">
                <a:solidFill>
                  <a:schemeClr val="bg1"/>
                </a:solidFill>
                <a:latin typeface="Consolas" charset="0"/>
                <a:ea typeface="Consolas" charset="0"/>
                <a:cs typeface="Consolas" charset="0"/>
              </a:rPr>
              <a:t>, </a:t>
            </a:r>
            <a:r>
              <a:rPr lang="en-US" sz="1600" dirty="0">
                <a:solidFill>
                  <a:schemeClr val="bg1"/>
                </a:solidFill>
                <a:latin typeface="Consolas" charset="0"/>
                <a:ea typeface="Consolas" charset="0"/>
                <a:cs typeface="Consolas" charset="0"/>
              </a:rPr>
              <a:t>id = 10 </a:t>
            </a:r>
            <a:r>
              <a:rPr lang="en-US" sz="1600" dirty="0" smtClean="0">
                <a:solidFill>
                  <a:schemeClr val="bg1"/>
                </a:solidFill>
                <a:latin typeface="Consolas" charset="0"/>
                <a:ea typeface="Consolas" charset="0"/>
                <a:cs typeface="Consolas" charset="0"/>
              </a:rPr>
              <a:t>})</a:t>
            </a:r>
            <a:endParaRPr lang="ru-RU" sz="1600" dirty="0" smtClean="0">
              <a:solidFill>
                <a:schemeClr val="bg1"/>
              </a:solidFill>
              <a:latin typeface="Consolas" charset="0"/>
              <a:ea typeface="Consolas" charset="0"/>
              <a:cs typeface="Consolas" charset="0"/>
            </a:endParaRPr>
          </a:p>
          <a:p>
            <a:pPr fontAlgn="base"/>
            <a:endParaRPr lang="ru-RU" sz="1600" dirty="0" smtClean="0">
              <a:solidFill>
                <a:schemeClr val="bg1"/>
              </a:solidFill>
              <a:latin typeface="Consolas" charset="0"/>
              <a:ea typeface="Consolas" charset="0"/>
              <a:cs typeface="Consolas" charset="0"/>
            </a:endParaRPr>
          </a:p>
          <a:p>
            <a:pPr fontAlgn="base"/>
            <a:r>
              <a:rPr lang="en-US" sz="1600" dirty="0" smtClean="0">
                <a:solidFill>
                  <a:schemeClr val="bg1"/>
                </a:solidFill>
                <a:latin typeface="Consolas" charset="0"/>
                <a:ea typeface="Consolas" charset="0"/>
                <a:cs typeface="Consolas" charset="0"/>
              </a:rPr>
              <a:t>&lt;</a:t>
            </a:r>
            <a:r>
              <a:rPr lang="en-US" sz="1600" dirty="0">
                <a:solidFill>
                  <a:schemeClr val="bg1"/>
                </a:solidFill>
                <a:latin typeface="Consolas" charset="0"/>
                <a:ea typeface="Consolas" charset="0"/>
                <a:cs typeface="Consolas" charset="0"/>
              </a:rPr>
              <a:t>script </a:t>
            </a:r>
            <a:r>
              <a:rPr lang="en-US" sz="1600" dirty="0" err="1">
                <a:solidFill>
                  <a:schemeClr val="bg1"/>
                </a:solidFill>
                <a:latin typeface="Consolas" charset="0"/>
                <a:ea typeface="Consolas" charset="0"/>
                <a:cs typeface="Consolas" charset="0"/>
              </a:rPr>
              <a:t>src</a:t>
            </a:r>
            <a:r>
              <a:rPr lang="en-US" sz="1600" dirty="0">
                <a:solidFill>
                  <a:schemeClr val="bg1"/>
                </a:solidFill>
                <a:latin typeface="Consolas" charset="0"/>
                <a:ea typeface="Consolas" charset="0"/>
                <a:cs typeface="Consolas" charset="0"/>
              </a:rPr>
              <a:t>="@</a:t>
            </a:r>
            <a:r>
              <a:rPr lang="en-US" sz="1600" dirty="0" err="1">
                <a:solidFill>
                  <a:schemeClr val="bg1"/>
                </a:solidFill>
                <a:latin typeface="Consolas" charset="0"/>
                <a:ea typeface="Consolas" charset="0"/>
                <a:cs typeface="Consolas" charset="0"/>
              </a:rPr>
              <a:t>Url.Content</a:t>
            </a:r>
            <a:r>
              <a:rPr lang="en-US" sz="1600" dirty="0">
                <a:solidFill>
                  <a:schemeClr val="bg1"/>
                </a:solidFill>
                <a:latin typeface="Consolas" charset="0"/>
                <a:ea typeface="Consolas" charset="0"/>
                <a:cs typeface="Consolas" charset="0"/>
              </a:rPr>
              <a:t>("~/Scripts/jquery-1.5.1.min.js")" </a:t>
            </a:r>
          </a:p>
          <a:p>
            <a:pPr fontAlgn="base"/>
            <a:r>
              <a:rPr lang="en-US" sz="1600" dirty="0">
                <a:solidFill>
                  <a:schemeClr val="bg1"/>
                </a:solidFill>
                <a:latin typeface="Consolas" charset="0"/>
                <a:ea typeface="Consolas" charset="0"/>
                <a:cs typeface="Consolas" charset="0"/>
              </a:rPr>
              <a:t> type="text/</a:t>
            </a:r>
            <a:r>
              <a:rPr lang="en-US" sz="1600" dirty="0" err="1">
                <a:solidFill>
                  <a:schemeClr val="bg1"/>
                </a:solidFill>
                <a:latin typeface="Consolas" charset="0"/>
                <a:ea typeface="Consolas" charset="0"/>
                <a:cs typeface="Consolas" charset="0"/>
              </a:rPr>
              <a:t>javascript</a:t>
            </a:r>
            <a:r>
              <a:rPr lang="en-US" sz="1600" dirty="0">
                <a:solidFill>
                  <a:schemeClr val="bg1"/>
                </a:solidFill>
                <a:latin typeface="Consolas" charset="0"/>
                <a:ea typeface="Consolas" charset="0"/>
                <a:cs typeface="Consolas" charset="0"/>
              </a:rPr>
              <a:t>"&gt;&lt;/script</a:t>
            </a:r>
            <a:r>
              <a:rPr lang="en-US" sz="1600" dirty="0" smtClean="0">
                <a:solidFill>
                  <a:schemeClr val="bg1"/>
                </a:solidFill>
                <a:latin typeface="Consolas" charset="0"/>
                <a:ea typeface="Consolas" charset="0"/>
                <a:cs typeface="Consolas" charset="0"/>
              </a:rPr>
              <a:t>&gt;</a:t>
            </a:r>
            <a:endParaRPr lang="en-US" sz="1600" dirty="0">
              <a:solidFill>
                <a:schemeClr val="bg1"/>
              </a:solidFill>
              <a:latin typeface="Consolas" charset="0"/>
              <a:ea typeface="Consolas" charset="0"/>
              <a:cs typeface="Consolas" charset="0"/>
            </a:endParaRPr>
          </a:p>
        </p:txBody>
      </p:sp>
    </p:spTree>
    <p:extLst>
      <p:ext uri="{BB962C8B-B14F-4D97-AF65-F5344CB8AC3E}">
        <p14:creationId xmlns:p14="http://schemas.microsoft.com/office/powerpoint/2010/main" val="2557895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схемы </a:t>
            </a:r>
            <a:r>
              <a:rPr lang="en-US" dirty="0"/>
              <a:t>URL-</a:t>
            </a:r>
            <a:r>
              <a:rPr lang="ru-RU" dirty="0"/>
              <a:t>адреса</a:t>
            </a:r>
            <a:endParaRPr lang="en-US" dirty="0"/>
          </a:p>
        </p:txBody>
      </p:sp>
      <p:sp>
        <p:nvSpPr>
          <p:cNvPr id="3" name="Content Placeholder 2"/>
          <p:cNvSpPr>
            <a:spLocks noGrp="1"/>
          </p:cNvSpPr>
          <p:nvPr>
            <p:ph idx="1"/>
          </p:nvPr>
        </p:nvSpPr>
        <p:spPr/>
        <p:txBody>
          <a:bodyPr anchor="ctr"/>
          <a:lstStyle/>
          <a:p>
            <a:pPr algn="just"/>
            <a:r>
              <a:rPr lang="ru-RU" dirty="0">
                <a:solidFill>
                  <a:srgbClr val="ECA907"/>
                </a:solidFill>
                <a:latin typeface="+mn-lt"/>
              </a:rPr>
              <a:t>Рекомендации </a:t>
            </a:r>
            <a:r>
              <a:rPr lang="ru-RU" dirty="0" smtClean="0">
                <a:solidFill>
                  <a:srgbClr val="ECA907"/>
                </a:solidFill>
                <a:latin typeface="+mn-lt"/>
              </a:rPr>
              <a:t>проектирования схем </a:t>
            </a:r>
            <a:r>
              <a:rPr lang="ru-RU" dirty="0">
                <a:solidFill>
                  <a:srgbClr val="ECA907"/>
                </a:solidFill>
                <a:latin typeface="+mn-lt"/>
              </a:rPr>
              <a:t>URL:</a:t>
            </a:r>
            <a:endParaRPr lang="en-US" dirty="0">
              <a:solidFill>
                <a:srgbClr val="ECA907"/>
              </a:solidFill>
              <a:latin typeface="+mn-lt"/>
            </a:endParaRPr>
          </a:p>
          <a:p>
            <a:pPr marL="285750" indent="-285750" algn="just">
              <a:buFont typeface="Arial" panose="020B0604020202020204" pitchFamily="34" charset="0"/>
              <a:buChar char="•"/>
            </a:pPr>
            <a:r>
              <a:rPr lang="ru-RU" dirty="0">
                <a:latin typeface="+mn-lt"/>
              </a:rPr>
              <a:t>Создавайте простые, чистые URL.</a:t>
            </a:r>
          </a:p>
          <a:p>
            <a:pPr marL="285750" indent="-285750" algn="just">
              <a:buFont typeface="Arial" panose="020B0604020202020204" pitchFamily="34" charset="0"/>
              <a:buChar char="•"/>
            </a:pPr>
            <a:r>
              <a:rPr lang="ru-RU" dirty="0">
                <a:latin typeface="+mn-lt"/>
              </a:rPr>
              <a:t>Создавайте интуитивно понятные URL.</a:t>
            </a:r>
          </a:p>
          <a:p>
            <a:pPr marL="285750" indent="-285750" algn="just">
              <a:buFont typeface="Arial" panose="020B0604020202020204" pitchFamily="34" charset="0"/>
              <a:buChar char="•"/>
            </a:pPr>
            <a:r>
              <a:rPr lang="ru-RU" dirty="0">
                <a:latin typeface="+mn-lt"/>
              </a:rPr>
              <a:t>Дифференцируйте запросы с помощью URL-параметров.</a:t>
            </a:r>
          </a:p>
          <a:p>
            <a:pPr marL="285750" indent="-285750" algn="just">
              <a:buFont typeface="Arial" panose="020B0604020202020204" pitchFamily="34" charset="0"/>
              <a:buChar char="•"/>
            </a:pPr>
            <a:r>
              <a:rPr lang="ru-RU" dirty="0">
                <a:latin typeface="+mn-lt"/>
              </a:rPr>
              <a:t>Не открывайте </a:t>
            </a:r>
            <a:r>
              <a:rPr lang="ru-RU" dirty="0" err="1">
                <a:latin typeface="+mn-lt"/>
              </a:rPr>
              <a:t>id</a:t>
            </a:r>
            <a:r>
              <a:rPr lang="ru-RU" dirty="0">
                <a:latin typeface="+mn-lt"/>
              </a:rPr>
              <a:t> из баз данных везде, где это возможно.</a:t>
            </a:r>
          </a:p>
          <a:p>
            <a:pPr marL="285750" indent="-285750" algn="just">
              <a:buFont typeface="Arial" panose="020B0604020202020204" pitchFamily="34" charset="0"/>
              <a:buChar char="•"/>
            </a:pPr>
            <a:r>
              <a:rPr lang="ru-RU" dirty="0">
                <a:latin typeface="+mn-lt"/>
              </a:rPr>
              <a:t>Старайтесь добавлять дополнительную информацию.</a:t>
            </a:r>
          </a:p>
          <a:p>
            <a:pPr algn="just"/>
            <a:endParaRPr lang="ru-RU" dirty="0">
              <a:latin typeface="+mn-lt"/>
            </a:endParaRPr>
          </a:p>
          <a:p>
            <a:pPr algn="just"/>
            <a:r>
              <a:rPr lang="en-US" dirty="0">
                <a:latin typeface="+mn-lt"/>
                <a:hlinkClick r:id="rId2"/>
              </a:rPr>
              <a:t>http://example.com/blog/post-1/hello-world</a:t>
            </a:r>
            <a:r>
              <a:rPr lang="ru-RU" dirty="0">
                <a:latin typeface="+mn-lt"/>
              </a:rPr>
              <a:t> </a:t>
            </a:r>
          </a:p>
          <a:p>
            <a:pPr algn="just"/>
            <a:endParaRPr lang="ru-RU" dirty="0">
              <a:latin typeface="+mn-lt"/>
            </a:endParaRPr>
          </a:p>
          <a:p>
            <a:pPr algn="just"/>
            <a:r>
              <a:rPr lang="en-US" dirty="0">
                <a:latin typeface="+mn-lt"/>
                <a:hlinkClick r:id="rId3"/>
              </a:rPr>
              <a:t>http://example.com/eventmanagement/events_by_month.aspx?year=2011&amp;month=</a:t>
            </a:r>
            <a:r>
              <a:rPr lang="en-US" dirty="0" smtClean="0">
                <a:latin typeface="+mn-lt"/>
                <a:hlinkClick r:id="rId3"/>
              </a:rPr>
              <a:t>4</a:t>
            </a:r>
            <a:endParaRPr lang="ru-RU" dirty="0">
              <a:latin typeface="+mn-lt"/>
            </a:endParaRPr>
          </a:p>
          <a:p>
            <a:pPr algn="just"/>
            <a:r>
              <a:rPr lang="en-US" dirty="0" err="1" smtClean="0">
                <a:latin typeface="+mn-lt"/>
              </a:rPr>
              <a:t>vs</a:t>
            </a:r>
            <a:endParaRPr lang="en-US" dirty="0">
              <a:latin typeface="+mn-lt"/>
            </a:endParaRPr>
          </a:p>
          <a:p>
            <a:pPr algn="just"/>
            <a:r>
              <a:rPr lang="en-US" dirty="0">
                <a:latin typeface="+mn-lt"/>
                <a:hlinkClick r:id="rId4"/>
              </a:rPr>
              <a:t>http://example.com/events/2011/</a:t>
            </a:r>
            <a:r>
              <a:rPr lang="en-US" dirty="0" smtClean="0">
                <a:latin typeface="+mn-lt"/>
                <a:hlinkClick r:id="rId4"/>
              </a:rPr>
              <a:t>04</a:t>
            </a:r>
            <a:endParaRPr lang="en-US" dirty="0" smtClean="0">
              <a:latin typeface="+mn-lt"/>
            </a:endParaRPr>
          </a:p>
          <a:p>
            <a:pPr algn="just"/>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0739085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схемы </a:t>
            </a:r>
            <a:r>
              <a:rPr lang="en-US" dirty="0"/>
              <a:t>URL-</a:t>
            </a:r>
            <a:r>
              <a:rPr lang="ru-RU" dirty="0"/>
              <a:t>адреса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4"/>
          <p:cNvGraphicFramePr>
            <a:graphicFrameLocks noGrp="1"/>
          </p:cNvGraphicFramePr>
          <p:nvPr>
            <p:extLst>
              <p:ext uri="{D42A27DB-BD31-4B8C-83A1-F6EECF244321}">
                <p14:modId xmlns:p14="http://schemas.microsoft.com/office/powerpoint/2010/main" val="2573361850"/>
              </p:ext>
            </p:extLst>
          </p:nvPr>
        </p:nvGraphicFramePr>
        <p:xfrm>
          <a:off x="423348" y="1332375"/>
          <a:ext cx="8265684" cy="3491690"/>
        </p:xfrm>
        <a:graphic>
          <a:graphicData uri="http://schemas.openxmlformats.org/drawingml/2006/table">
            <a:tbl>
              <a:tblPr firstRow="1" bandRow="1">
                <a:tableStyleId>{3B4B98B0-60AC-42C2-AFA5-B58CD77FA1E5}</a:tableStyleId>
              </a:tblPr>
              <a:tblGrid>
                <a:gridCol w="5341652"/>
                <a:gridCol w="2924032"/>
              </a:tblGrid>
              <a:tr h="435825">
                <a:tc>
                  <a:txBody>
                    <a:bodyPr/>
                    <a:lstStyle/>
                    <a:p>
                      <a:pPr algn="ctr" fontAlgn="t"/>
                      <a:r>
                        <a:rPr lang="en-US" dirty="0">
                          <a:solidFill>
                            <a:srgbClr val="ECA907"/>
                          </a:solidFill>
                          <a:effectLst/>
                          <a:latin typeface="+mn-lt"/>
                          <a:cs typeface="Consolas"/>
                        </a:rPr>
                        <a:t>URL</a:t>
                      </a:r>
                      <a:endParaRPr lang="en-US" b="1" dirty="0">
                        <a:solidFill>
                          <a:srgbClr val="ECA907"/>
                        </a:solidFill>
                        <a:effectLst/>
                        <a:latin typeface="+mn-lt"/>
                        <a:cs typeface="Consolas"/>
                      </a:endParaRPr>
                    </a:p>
                  </a:txBody>
                  <a:tcPr marL="57150" marR="57150" marT="76200" marB="76200" anchor="ctr"/>
                </a:tc>
                <a:tc>
                  <a:txBody>
                    <a:bodyPr/>
                    <a:lstStyle/>
                    <a:p>
                      <a:pPr algn="ctr" fontAlgn="t"/>
                      <a:r>
                        <a:rPr lang="ru-RU" dirty="0">
                          <a:solidFill>
                            <a:srgbClr val="ECA907"/>
                          </a:solidFill>
                          <a:effectLst/>
                        </a:rPr>
                        <a:t>Описание</a:t>
                      </a:r>
                      <a:endParaRPr lang="ru-RU" b="1" dirty="0">
                        <a:solidFill>
                          <a:srgbClr val="ECA907"/>
                        </a:solidFill>
                        <a:effectLst/>
                        <a:latin typeface="+mn-lt"/>
                      </a:endParaRPr>
                    </a:p>
                  </a:txBody>
                  <a:tcPr marL="57150" marR="57150" marT="76200" marB="76200" anchor="ctr"/>
                </a:tc>
              </a:tr>
              <a:tr h="515447">
                <a:tc>
                  <a:txBody>
                    <a:bodyPr/>
                    <a:lstStyle/>
                    <a:p>
                      <a:pPr algn="l" fontAlgn="t"/>
                      <a:r>
                        <a:rPr lang="en-US" dirty="0">
                          <a:solidFill>
                            <a:schemeClr val="bg1"/>
                          </a:solidFill>
                          <a:effectLst/>
                          <a:latin typeface="Consolas"/>
                          <a:cs typeface="Consolas"/>
                        </a:rPr>
                        <a:t>http://example.com/events</a:t>
                      </a:r>
                    </a:p>
                  </a:txBody>
                  <a:tcPr marL="57150" marR="57150" marT="76200" marB="76200" anchor="ctr"/>
                </a:tc>
                <a:tc>
                  <a:txBody>
                    <a:bodyPr/>
                    <a:lstStyle/>
                    <a:p>
                      <a:pPr algn="l" fontAlgn="t"/>
                      <a:r>
                        <a:rPr lang="ru-RU">
                          <a:solidFill>
                            <a:schemeClr val="bg1"/>
                          </a:solidFill>
                          <a:effectLst/>
                        </a:rPr>
                        <a:t>Отображает все события</a:t>
                      </a:r>
                      <a:endParaRPr lang="ru-RU">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http://example.com/events/&lt;year&gt;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год</a:t>
                      </a:r>
                      <a:endParaRPr lang="ru-RU" dirty="0">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a:t>
                      </a:r>
                      <a:r>
                        <a:rPr lang="en-US" dirty="0" err="1">
                          <a:solidFill>
                            <a:schemeClr val="bg1"/>
                          </a:solidFill>
                          <a:effectLst/>
                          <a:latin typeface="Consolas"/>
                          <a:cs typeface="Consolas"/>
                        </a:rPr>
                        <a:t>example.com</a:t>
                      </a:r>
                      <a:r>
                        <a:rPr lang="en-US" dirty="0">
                          <a:solidFill>
                            <a:schemeClr val="bg1"/>
                          </a:solidFill>
                          <a:effectLst/>
                          <a:latin typeface="Consolas"/>
                          <a:cs typeface="Consolas"/>
                        </a:rPr>
                        <a:t>/events/&lt;year&gt;/&lt;month&gt;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месяц</a:t>
                      </a:r>
                      <a:endParaRPr lang="ru-RU" dirty="0">
                        <a:solidFill>
                          <a:schemeClr val="bg1"/>
                        </a:solidFill>
                        <a:effectLst/>
                        <a:latin typeface="+mn-lt"/>
                      </a:endParaRPr>
                    </a:p>
                  </a:txBody>
                  <a:tcPr marL="57150" marR="57150" marT="76200" marB="76200" anchor="ctr"/>
                </a:tc>
              </a:tr>
              <a:tr h="846806">
                <a:tc>
                  <a:txBody>
                    <a:bodyPr/>
                    <a:lstStyle/>
                    <a:p>
                      <a:pPr algn="l" fontAlgn="t"/>
                      <a:r>
                        <a:rPr lang="en-US" dirty="0">
                          <a:solidFill>
                            <a:schemeClr val="bg1"/>
                          </a:solidFill>
                          <a:effectLst/>
                          <a:latin typeface="Consolas"/>
                          <a:cs typeface="Consolas"/>
                        </a:rPr>
                        <a:t>http://</a:t>
                      </a:r>
                      <a:r>
                        <a:rPr lang="en-US" dirty="0" err="1">
                          <a:solidFill>
                            <a:schemeClr val="bg1"/>
                          </a:solidFill>
                          <a:effectLst/>
                          <a:latin typeface="Consolas"/>
                          <a:cs typeface="Consolas"/>
                        </a:rPr>
                        <a:t>example.com</a:t>
                      </a:r>
                      <a:r>
                        <a:rPr lang="en-US" dirty="0">
                          <a:solidFill>
                            <a:schemeClr val="bg1"/>
                          </a:solidFill>
                          <a:effectLst/>
                          <a:latin typeface="Consolas"/>
                          <a:cs typeface="Consolas"/>
                        </a:rPr>
                        <a:t>/events/&lt;year&gt;/&lt;month&gt;/&lt;date&gt;</a:t>
                      </a:r>
                    </a:p>
                  </a:txBody>
                  <a:tcPr marL="57150" marR="57150" marT="76200" marB="76200" anchor="ctr"/>
                </a:tc>
                <a:tc>
                  <a:txBody>
                    <a:bodyPr/>
                    <a:lstStyle/>
                    <a:p>
                      <a:pPr algn="l" fontAlgn="t"/>
                      <a:r>
                        <a:rPr lang="ru-RU" dirty="0">
                          <a:solidFill>
                            <a:schemeClr val="bg1"/>
                          </a:solidFill>
                          <a:effectLst/>
                        </a:rPr>
                        <a:t>Отображает все события за определенный день</a:t>
                      </a:r>
                      <a:endParaRPr lang="ru-RU"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10889506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988031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Валидация модели</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rPr>
              <a:t>	Проверка </a:t>
            </a:r>
            <a:r>
              <a:rPr lang="ru-RU" dirty="0">
                <a:solidFill>
                  <a:srgbClr val="ECA907"/>
                </a:solidFill>
              </a:rPr>
              <a:t>достоверности </a:t>
            </a:r>
            <a:r>
              <a:rPr lang="ru-RU" dirty="0"/>
              <a:t>– это процесс, при котором выясняется, подходят ли полученные данные для привязки </a:t>
            </a:r>
            <a:r>
              <a:rPr lang="ru-RU" dirty="0" smtClean="0"/>
              <a:t> модели</a:t>
            </a:r>
            <a:r>
              <a:rPr lang="ru-RU" dirty="0"/>
              <a:t>, и если это не так, пользователь получает информацию для устранения ошибки</a:t>
            </a:r>
            <a:r>
              <a:rPr lang="ru-RU" dirty="0" smtClean="0"/>
              <a:t>.</a:t>
            </a:r>
          </a:p>
          <a:p>
            <a:pPr algn="just"/>
            <a:endParaRPr lang="ru-RU" dirty="0"/>
          </a:p>
          <a:p>
            <a:pPr algn="just"/>
            <a:r>
              <a:rPr lang="ru-RU" dirty="0">
                <a:solidFill>
                  <a:srgbClr val="ECA907"/>
                </a:solidFill>
              </a:rPr>
              <a:t>Процесс проверки:</a:t>
            </a:r>
          </a:p>
          <a:p>
            <a:pPr marL="285750" indent="-285750" algn="just">
              <a:buFont typeface="Arial"/>
              <a:buChar char="•"/>
            </a:pPr>
            <a:r>
              <a:rPr lang="ru-RU" dirty="0"/>
              <a:t>Проверка корректности полученных </a:t>
            </a:r>
            <a:r>
              <a:rPr lang="ru-RU" dirty="0" smtClean="0"/>
              <a:t>данных.</a:t>
            </a:r>
            <a:endParaRPr lang="ru-RU" dirty="0"/>
          </a:p>
          <a:p>
            <a:pPr marL="285750" indent="-285750" algn="just">
              <a:buFont typeface="Arial"/>
              <a:buChar char="•"/>
            </a:pPr>
            <a:r>
              <a:rPr lang="ru-RU" dirty="0"/>
              <a:t>Уведомление пользователя о результате проверки, чтобы помочь исправить </a:t>
            </a:r>
            <a:r>
              <a:rPr lang="ru-RU" dirty="0" smtClean="0"/>
              <a:t>ошибки.</a:t>
            </a:r>
          </a:p>
          <a:p>
            <a:pPr marL="285750" indent="-285750" algn="just">
              <a:buFont typeface="Arial"/>
              <a:buChar char="•"/>
            </a:pPr>
            <a:endParaRPr lang="ru-RU" dirty="0" smtClean="0"/>
          </a:p>
          <a:p>
            <a:pPr algn="just"/>
            <a:r>
              <a:rPr lang="ru-RU" dirty="0" smtClean="0">
                <a:solidFill>
                  <a:srgbClr val="ECA907"/>
                </a:solidFill>
              </a:rPr>
              <a:t>Типы </a:t>
            </a:r>
            <a:r>
              <a:rPr lang="ru-RU" dirty="0">
                <a:solidFill>
                  <a:srgbClr val="ECA907"/>
                </a:solidFill>
              </a:rPr>
              <a:t>проверок:</a:t>
            </a:r>
          </a:p>
          <a:p>
            <a:pPr marL="285750" indent="-285750" algn="just">
              <a:buFont typeface="Arial"/>
              <a:buChar char="•"/>
            </a:pPr>
            <a:r>
              <a:rPr lang="ru-RU" dirty="0" smtClean="0"/>
              <a:t>На </a:t>
            </a:r>
            <a:r>
              <a:rPr lang="ru-RU" dirty="0"/>
              <a:t>стороне </a:t>
            </a:r>
            <a:r>
              <a:rPr lang="ru-RU" dirty="0" smtClean="0"/>
              <a:t>сервера.</a:t>
            </a:r>
          </a:p>
          <a:p>
            <a:pPr marL="285750" indent="-285750" algn="just">
              <a:buFont typeface="Arial"/>
              <a:buChar char="•"/>
            </a:pPr>
            <a:r>
              <a:rPr lang="ru-RU" dirty="0" smtClean="0"/>
              <a:t>На </a:t>
            </a:r>
            <a:r>
              <a:rPr lang="ru-RU" dirty="0"/>
              <a:t>стороне </a:t>
            </a:r>
            <a:r>
              <a:rPr lang="ru-RU" dirty="0" smtClean="0"/>
              <a:t>клиента.</a:t>
            </a:r>
            <a:endParaRPr lang="ru-RU" dirty="0"/>
          </a:p>
          <a:p>
            <a:pPr marL="285750" indent="-285750" algn="just">
              <a:buFont typeface="Arial"/>
              <a:buChar char="•"/>
            </a:pPr>
            <a:endParaRPr lang="ru-RU"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7530670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Валидация модели</a:t>
            </a:r>
            <a:endParaRPr lang="en-US" dirty="0"/>
          </a:p>
        </p:txBody>
      </p:sp>
      <p:sp>
        <p:nvSpPr>
          <p:cNvPr id="3" name="Content Placeholder 2"/>
          <p:cNvSpPr>
            <a:spLocks noGrp="1"/>
          </p:cNvSpPr>
          <p:nvPr>
            <p:ph idx="1"/>
          </p:nvPr>
        </p:nvSpPr>
        <p:spPr/>
        <p:txBody>
          <a:bodyPr anchor="ctr">
            <a:normAutofit/>
          </a:bodyPr>
          <a:lstStyle/>
          <a:p>
            <a:r>
              <a:rPr lang="ru-RU" dirty="0">
                <a:latin typeface="+mn-lt"/>
              </a:rPr>
              <a:t>Способы </a:t>
            </a:r>
            <a:r>
              <a:rPr lang="ru-RU" dirty="0" err="1">
                <a:latin typeface="+mn-lt"/>
              </a:rPr>
              <a:t>валидации</a:t>
            </a:r>
            <a:r>
              <a:rPr lang="ru-RU" dirty="0">
                <a:latin typeface="+mn-lt"/>
              </a:rPr>
              <a:t> данных</a:t>
            </a:r>
            <a:r>
              <a:rPr lang="ru-RU" dirty="0" smtClean="0">
                <a:latin typeface="+mn-lt"/>
              </a:rPr>
              <a:t>:</a:t>
            </a:r>
          </a:p>
          <a:p>
            <a:endParaRPr lang="ru-RU" dirty="0">
              <a:latin typeface="+mn-lt"/>
            </a:endParaRPr>
          </a:p>
          <a:p>
            <a:pPr marL="285750" indent="-285750" algn="just">
              <a:buFont typeface="Arial"/>
              <a:buChar char="•"/>
            </a:pPr>
            <a:r>
              <a:rPr lang="ru-RU" dirty="0">
                <a:solidFill>
                  <a:srgbClr val="ECA907"/>
                </a:solidFill>
                <a:latin typeface="+mn-lt"/>
              </a:rPr>
              <a:t>Явная </a:t>
            </a:r>
            <a:r>
              <a:rPr lang="ru-RU" dirty="0" err="1">
                <a:solidFill>
                  <a:srgbClr val="ECA907"/>
                </a:solidFill>
                <a:latin typeface="+mn-lt"/>
              </a:rPr>
              <a:t>валидация</a:t>
            </a:r>
            <a:r>
              <a:rPr lang="ru-RU" dirty="0">
                <a:solidFill>
                  <a:srgbClr val="ECA907"/>
                </a:solidFill>
                <a:latin typeface="+mn-lt"/>
              </a:rPr>
              <a:t> </a:t>
            </a:r>
            <a:r>
              <a:rPr lang="ru-RU" dirty="0" smtClean="0">
                <a:solidFill>
                  <a:srgbClr val="ECA907"/>
                </a:solidFill>
                <a:latin typeface="+mn-lt"/>
              </a:rPr>
              <a:t>данных.</a:t>
            </a:r>
            <a:endParaRPr lang="ru-RU" dirty="0">
              <a:solidFill>
                <a:srgbClr val="ECA907"/>
              </a:solidFill>
              <a:latin typeface="+mn-lt"/>
            </a:endParaRPr>
          </a:p>
          <a:p>
            <a:pPr marL="285750" indent="-285750" algn="just">
              <a:buFont typeface="Arial"/>
              <a:buChar char="•"/>
            </a:pPr>
            <a:r>
              <a:rPr lang="ru-RU" dirty="0">
                <a:solidFill>
                  <a:srgbClr val="ECA907"/>
                </a:solidFill>
                <a:latin typeface="+mn-lt"/>
              </a:rPr>
              <a:t>Осуществление </a:t>
            </a:r>
            <a:r>
              <a:rPr lang="ru-RU" dirty="0" err="1">
                <a:solidFill>
                  <a:srgbClr val="ECA907"/>
                </a:solidFill>
                <a:latin typeface="+mn-lt"/>
              </a:rPr>
              <a:t>валидации</a:t>
            </a:r>
            <a:r>
              <a:rPr lang="ru-RU" dirty="0">
                <a:solidFill>
                  <a:srgbClr val="ECA907"/>
                </a:solidFill>
                <a:latin typeface="+mn-lt"/>
              </a:rPr>
              <a:t> в </a:t>
            </a:r>
            <a:r>
              <a:rPr lang="en-US" dirty="0">
                <a:solidFill>
                  <a:srgbClr val="ECA907"/>
                </a:solidFill>
                <a:latin typeface="+mn-lt"/>
              </a:rPr>
              <a:t>model binder-</a:t>
            </a:r>
            <a:r>
              <a:rPr lang="ru-RU" dirty="0">
                <a:solidFill>
                  <a:srgbClr val="ECA907"/>
                </a:solidFill>
                <a:latin typeface="+mn-lt"/>
              </a:rPr>
              <a:t>е</a:t>
            </a:r>
            <a:r>
              <a:rPr lang="ru-RU" dirty="0">
                <a:latin typeface="+mn-lt"/>
              </a:rPr>
              <a:t>. </a:t>
            </a:r>
            <a:r>
              <a:rPr lang="en-US" dirty="0" err="1">
                <a:latin typeface="+mn-lt"/>
              </a:rPr>
              <a:t>DefaultModelBinder</a:t>
            </a:r>
            <a:r>
              <a:rPr lang="en-US" dirty="0">
                <a:latin typeface="+mn-lt"/>
              </a:rPr>
              <a:t> </a:t>
            </a:r>
            <a:r>
              <a:rPr lang="ru-RU" dirty="0">
                <a:latin typeface="+mn-lt"/>
              </a:rPr>
              <a:t>имеет несколько полезных методов (</a:t>
            </a:r>
            <a:r>
              <a:rPr lang="en-US" dirty="0" err="1">
                <a:latin typeface="+mn-lt"/>
              </a:rPr>
              <a:t>OnModelUpdated</a:t>
            </a:r>
            <a:r>
              <a:rPr lang="en-US" dirty="0">
                <a:latin typeface="+mn-lt"/>
              </a:rPr>
              <a:t>, </a:t>
            </a:r>
            <a:r>
              <a:rPr lang="en-US" dirty="0" err="1">
                <a:latin typeface="+mn-lt"/>
              </a:rPr>
              <a:t>SetProperty</a:t>
            </a:r>
            <a:r>
              <a:rPr lang="en-US" dirty="0">
                <a:latin typeface="+mn-lt"/>
              </a:rPr>
              <a:t>), </a:t>
            </a:r>
            <a:r>
              <a:rPr lang="ru-RU" dirty="0">
                <a:latin typeface="+mn-lt"/>
              </a:rPr>
              <a:t>которые можно переопределить и с их помощью добавить </a:t>
            </a:r>
            <a:r>
              <a:rPr lang="ru-RU" dirty="0" err="1">
                <a:latin typeface="+mn-lt"/>
              </a:rPr>
              <a:t>валидацию</a:t>
            </a:r>
            <a:r>
              <a:rPr lang="ru-RU" dirty="0">
                <a:latin typeface="+mn-lt"/>
              </a:rPr>
              <a:t>. Затем этот </a:t>
            </a:r>
            <a:r>
              <a:rPr lang="en-US" dirty="0">
                <a:latin typeface="+mn-lt"/>
              </a:rPr>
              <a:t>binder</a:t>
            </a:r>
            <a:r>
              <a:rPr lang="ru-RU" dirty="0">
                <a:latin typeface="+mn-lt"/>
              </a:rPr>
              <a:t> нужно зарегистрировать в </a:t>
            </a:r>
            <a:r>
              <a:rPr lang="en-US" dirty="0" err="1">
                <a:latin typeface="+mn-lt"/>
              </a:rPr>
              <a:t>Application_Start</a:t>
            </a:r>
            <a:r>
              <a:rPr lang="en-US" dirty="0">
                <a:latin typeface="+mn-lt"/>
              </a:rPr>
              <a:t> </a:t>
            </a:r>
            <a:r>
              <a:rPr lang="ru-RU" dirty="0">
                <a:latin typeface="+mn-lt"/>
              </a:rPr>
              <a:t>в </a:t>
            </a:r>
            <a:r>
              <a:rPr lang="en-US" dirty="0" err="1">
                <a:latin typeface="+mn-lt"/>
              </a:rPr>
              <a:t>Global.asax</a:t>
            </a:r>
            <a:r>
              <a:rPr lang="en-US" dirty="0">
                <a:latin typeface="+mn-lt"/>
              </a:rPr>
              <a:t>.</a:t>
            </a:r>
          </a:p>
          <a:p>
            <a:pPr marL="285750" indent="-285750" algn="just">
              <a:buFont typeface="Arial"/>
              <a:buChar char="•"/>
            </a:pPr>
            <a:r>
              <a:rPr lang="ru-RU" dirty="0">
                <a:solidFill>
                  <a:srgbClr val="ECA907"/>
                </a:solidFill>
                <a:latin typeface="+mn-lt"/>
              </a:rPr>
              <a:t>Валидация при помощи метаданных.</a:t>
            </a:r>
          </a:p>
          <a:p>
            <a:pPr marL="285750" indent="-285750" algn="just">
              <a:buFont typeface="Arial"/>
              <a:buChar char="•"/>
            </a:pPr>
            <a:r>
              <a:rPr lang="ru-RU" dirty="0" err="1">
                <a:solidFill>
                  <a:srgbClr val="ECA907"/>
                </a:solidFill>
                <a:latin typeface="+mn-lt"/>
              </a:rPr>
              <a:t>Самовалидирующаяся</a:t>
            </a:r>
            <a:r>
              <a:rPr lang="ru-RU" dirty="0">
                <a:solidFill>
                  <a:srgbClr val="ECA907"/>
                </a:solidFill>
                <a:latin typeface="+mn-lt"/>
              </a:rPr>
              <a:t> модель (</a:t>
            </a:r>
            <a:r>
              <a:rPr lang="en-US" dirty="0">
                <a:solidFill>
                  <a:srgbClr val="ECA907"/>
                </a:solidFill>
                <a:latin typeface="+mn-lt"/>
              </a:rPr>
              <a:t>self-validating model)</a:t>
            </a:r>
            <a:r>
              <a:rPr lang="en-US" dirty="0">
                <a:latin typeface="+mn-lt"/>
              </a:rPr>
              <a:t>. </a:t>
            </a:r>
            <a:r>
              <a:rPr lang="ru-RU" dirty="0">
                <a:latin typeface="+mn-lt"/>
              </a:rPr>
              <a:t>В этом случае </a:t>
            </a:r>
            <a:r>
              <a:rPr lang="ru-RU" dirty="0" err="1">
                <a:latin typeface="+mn-lt"/>
              </a:rPr>
              <a:t>валидационная</a:t>
            </a:r>
            <a:r>
              <a:rPr lang="ru-RU" dirty="0">
                <a:latin typeface="+mn-lt"/>
              </a:rPr>
              <a:t> логика будет частью самой нашей модели. Достигается это при помощи реализации интерфейса</a:t>
            </a:r>
            <a:r>
              <a:rPr lang="en-US" dirty="0">
                <a:latin typeface="+mn-lt"/>
              </a:rPr>
              <a:t> </a:t>
            </a:r>
            <a:r>
              <a:rPr lang="ru-RU" dirty="0" err="1">
                <a:latin typeface="+mn-lt"/>
              </a:rPr>
              <a:t>IValidatableObject</a:t>
            </a:r>
            <a:r>
              <a:rPr lang="ru-RU" dirty="0">
                <a:latin typeface="+mn-lt"/>
              </a:rPr>
              <a:t>.</a:t>
            </a:r>
            <a:endParaRPr lang="en-US" dirty="0">
              <a:solidFill>
                <a:srgbClr val="ECA907"/>
              </a:solidFill>
              <a:latin typeface="+mn-lt"/>
            </a:endParaRPr>
          </a:p>
          <a:p>
            <a:pPr marL="285750" indent="-285750" algn="just">
              <a:buFont typeface="Arial"/>
              <a:buChar char="•"/>
            </a:pPr>
            <a:r>
              <a:rPr lang="ru-RU" dirty="0" err="1" smtClean="0">
                <a:solidFill>
                  <a:srgbClr val="ECA907"/>
                </a:solidFill>
                <a:latin typeface="+mn-lt"/>
              </a:rPr>
              <a:t>Кастомный</a:t>
            </a:r>
            <a:r>
              <a:rPr lang="ru-RU" dirty="0" smtClean="0">
                <a:solidFill>
                  <a:srgbClr val="ECA907"/>
                </a:solidFill>
                <a:latin typeface="+mn-lt"/>
              </a:rPr>
              <a:t> </a:t>
            </a:r>
            <a:r>
              <a:rPr lang="ru-RU" dirty="0">
                <a:solidFill>
                  <a:srgbClr val="ECA907"/>
                </a:solidFill>
              </a:rPr>
              <a:t>провайдер </a:t>
            </a:r>
            <a:r>
              <a:rPr lang="ru-RU" dirty="0" err="1" smtClean="0">
                <a:solidFill>
                  <a:srgbClr val="ECA907"/>
                </a:solidFill>
                <a:latin typeface="+mn-lt"/>
              </a:rPr>
              <a:t>валидации</a:t>
            </a:r>
            <a:r>
              <a:rPr lang="ru-RU" dirty="0" smtClean="0">
                <a:solidFill>
                  <a:srgbClr val="ECA907"/>
                </a:solidFill>
                <a:latin typeface="+mn-lt"/>
              </a:rPr>
              <a:t> (</a:t>
            </a:r>
            <a:r>
              <a:rPr lang="en-US" dirty="0">
                <a:solidFill>
                  <a:srgbClr val="ECA907"/>
                </a:solidFill>
                <a:latin typeface="+mn-lt"/>
              </a:rPr>
              <a:t>custom validation provider)</a:t>
            </a:r>
            <a:r>
              <a:rPr lang="ru-RU" dirty="0">
                <a:solidFill>
                  <a:srgbClr val="ECA907"/>
                </a:solidFill>
                <a:latin typeface="+mn-lt"/>
              </a:rPr>
              <a:t>. </a:t>
            </a:r>
            <a:r>
              <a:rPr lang="ru-RU" dirty="0">
                <a:latin typeface="+mn-lt"/>
              </a:rPr>
              <a:t>Достигается путем наследования от класса </a:t>
            </a:r>
            <a:r>
              <a:rPr lang="en-US" dirty="0" err="1">
                <a:latin typeface="+mn-lt"/>
              </a:rPr>
              <a:t>ModelValidationProvider</a:t>
            </a:r>
            <a:r>
              <a:rPr lang="en-US" dirty="0">
                <a:latin typeface="+mn-lt"/>
              </a:rPr>
              <a:t> </a:t>
            </a:r>
            <a:r>
              <a:rPr lang="ru-RU" dirty="0">
                <a:latin typeface="+mn-lt"/>
              </a:rPr>
              <a:t>и переопределения метода </a:t>
            </a:r>
            <a:r>
              <a:rPr lang="en-US" dirty="0" err="1">
                <a:latin typeface="+mn-lt"/>
              </a:rPr>
              <a:t>GetValidators</a:t>
            </a:r>
            <a:r>
              <a:rPr lang="en-US" dirty="0">
                <a:latin typeface="+mn-lt"/>
              </a:rPr>
              <a:t>. </a:t>
            </a:r>
            <a:r>
              <a:rPr lang="ru-RU" dirty="0">
                <a:latin typeface="+mn-lt"/>
              </a:rPr>
              <a:t>Затем необходимо зарегистрировать провайдер в </a:t>
            </a:r>
            <a:r>
              <a:rPr lang="en-US" dirty="0" err="1">
                <a:latin typeface="+mn-lt"/>
              </a:rPr>
              <a:t>Application_Start</a:t>
            </a:r>
            <a:r>
              <a:rPr lang="en-US" dirty="0">
                <a:latin typeface="+mn-lt"/>
              </a:rPr>
              <a:t> </a:t>
            </a:r>
            <a:r>
              <a:rPr lang="ru-RU" dirty="0">
                <a:latin typeface="+mn-lt"/>
              </a:rPr>
              <a:t>в </a:t>
            </a:r>
            <a:r>
              <a:rPr lang="en-US" dirty="0" err="1">
                <a:latin typeface="+mn-lt"/>
              </a:rPr>
              <a:t>Global.asax</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3409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Явная </a:t>
            </a:r>
            <a:r>
              <a:rPr lang="ru-RU" dirty="0" err="1"/>
              <a:t>валидация</a:t>
            </a:r>
            <a:r>
              <a:rPr lang="ru-RU" dirty="0"/>
              <a:t> </a:t>
            </a:r>
            <a:r>
              <a:rPr lang="ru-RU" dirty="0" smtClean="0"/>
              <a:t>данных</a:t>
            </a:r>
            <a:endParaRPr lang="en-US" dirty="0"/>
          </a:p>
        </p:txBody>
      </p:sp>
      <p:sp>
        <p:nvSpPr>
          <p:cNvPr id="3" name="Content Placeholder 2"/>
          <p:cNvSpPr>
            <a:spLocks noGrp="1"/>
          </p:cNvSpPr>
          <p:nvPr>
            <p:ph idx="1"/>
          </p:nvPr>
        </p:nvSpPr>
        <p:spPr/>
        <p:txBody>
          <a:bodyPr anchor="ctr"/>
          <a:lstStyle/>
          <a:p>
            <a:pPr marL="285750" indent="-285750" algn="just">
              <a:buFont typeface="Arial"/>
              <a:buChar char="•"/>
            </a:pPr>
            <a:r>
              <a:rPr lang="ru-RU" dirty="0">
                <a:latin typeface="+mn-lt"/>
              </a:rPr>
              <a:t>Заключается в проверке значений, полученных после привязки данных, и регистрации обнаруженных ошибок с помощью свойства </a:t>
            </a:r>
            <a:r>
              <a:rPr lang="ru-RU" dirty="0" err="1">
                <a:solidFill>
                  <a:srgbClr val="ECA907"/>
                </a:solidFill>
                <a:latin typeface="+mn-lt"/>
                <a:cs typeface="Consolas"/>
              </a:rPr>
              <a:t>ModelState</a:t>
            </a:r>
            <a:r>
              <a:rPr lang="ru-RU" dirty="0">
                <a:latin typeface="+mn-lt"/>
              </a:rPr>
              <a:t>.</a:t>
            </a:r>
          </a:p>
          <a:p>
            <a:pPr marL="285750" indent="-285750" algn="just">
              <a:buFont typeface="Arial"/>
              <a:buChar char="•"/>
            </a:pPr>
            <a:r>
              <a:rPr lang="ru-RU" dirty="0" err="1" smtClean="0">
                <a:solidFill>
                  <a:srgbClr val="ECA907"/>
                </a:solidFill>
                <a:latin typeface="+mn-lt"/>
                <a:cs typeface="Consolas"/>
              </a:rPr>
              <a:t>ModelState</a:t>
            </a:r>
            <a:r>
              <a:rPr lang="ru-RU" dirty="0" smtClean="0">
                <a:solidFill>
                  <a:srgbClr val="ECA907"/>
                </a:solidFill>
                <a:latin typeface="+mn-lt"/>
              </a:rPr>
              <a:t> </a:t>
            </a:r>
            <a:r>
              <a:rPr lang="ru-RU" dirty="0" smtClean="0">
                <a:latin typeface="+mn-lt"/>
              </a:rPr>
              <a:t>- специальное временное хранилище информации типа </a:t>
            </a:r>
            <a:r>
              <a:rPr lang="ru-RU" dirty="0" err="1" smtClean="0">
                <a:solidFill>
                  <a:srgbClr val="ECA907"/>
                </a:solidFill>
                <a:latin typeface="+mn-lt"/>
                <a:cs typeface="Consolas"/>
              </a:rPr>
              <a:t>ModelStateDictionary</a:t>
            </a:r>
            <a:r>
              <a:rPr lang="ru-RU" dirty="0" smtClean="0">
                <a:solidFill>
                  <a:srgbClr val="FFFFFF"/>
                </a:solidFill>
                <a:latin typeface="+mn-lt"/>
              </a:rPr>
              <a:t>,</a:t>
            </a:r>
            <a:r>
              <a:rPr lang="en-US" dirty="0" smtClean="0">
                <a:solidFill>
                  <a:srgbClr val="FFFFFF"/>
                </a:solidFill>
                <a:latin typeface="+mn-lt"/>
              </a:rPr>
              <a:t> </a:t>
            </a:r>
            <a:r>
              <a:rPr lang="ru-RU" dirty="0" smtClean="0">
                <a:latin typeface="+mn-lt"/>
              </a:rPr>
              <a:t>которое</a:t>
            </a:r>
            <a:r>
              <a:rPr lang="en-US" dirty="0" smtClean="0">
                <a:latin typeface="+mn-lt"/>
              </a:rPr>
              <a:t> </a:t>
            </a:r>
            <a:r>
              <a:rPr lang="ru-RU" dirty="0" smtClean="0">
                <a:latin typeface="+mn-lt"/>
              </a:rPr>
              <a:t>доступно</a:t>
            </a:r>
            <a:r>
              <a:rPr lang="en-US" dirty="0" smtClean="0">
                <a:latin typeface="+mn-lt"/>
              </a:rPr>
              <a:t> </a:t>
            </a:r>
            <a:r>
              <a:rPr lang="ru-RU" dirty="0" smtClean="0">
                <a:latin typeface="+mn-lt"/>
              </a:rPr>
              <a:t>через</a:t>
            </a:r>
            <a:r>
              <a:rPr lang="en-US" dirty="0" smtClean="0">
                <a:latin typeface="+mn-lt"/>
              </a:rPr>
              <a:t> </a:t>
            </a:r>
            <a:r>
              <a:rPr lang="ru-RU" dirty="0" smtClean="0">
                <a:latin typeface="+mn-lt"/>
              </a:rPr>
              <a:t>свойство контроллера.</a:t>
            </a:r>
            <a:r>
              <a:rPr lang="en-US" dirty="0" smtClean="0">
                <a:latin typeface="+mn-lt"/>
              </a:rPr>
              <a:t> </a:t>
            </a:r>
            <a:r>
              <a:rPr lang="ru-RU" dirty="0" smtClean="0">
                <a:latin typeface="+mn-lt"/>
              </a:rPr>
              <a:t>В </a:t>
            </a:r>
            <a:r>
              <a:rPr lang="ru-RU" dirty="0" err="1" smtClean="0">
                <a:solidFill>
                  <a:srgbClr val="ECA907"/>
                </a:solidFill>
                <a:latin typeface="+mn-lt"/>
                <a:cs typeface="Consolas"/>
              </a:rPr>
              <a:t>ModelState</a:t>
            </a:r>
            <a:r>
              <a:rPr lang="en-US" dirty="0" smtClean="0">
                <a:solidFill>
                  <a:srgbClr val="ECA907"/>
                </a:solidFill>
                <a:latin typeface="+mn-lt"/>
              </a:rPr>
              <a:t> </a:t>
            </a:r>
            <a:r>
              <a:rPr lang="ru-RU" dirty="0" smtClean="0">
                <a:latin typeface="+mn-lt"/>
              </a:rPr>
              <a:t>хранятся</a:t>
            </a:r>
            <a:r>
              <a:rPr lang="en-US" dirty="0" smtClean="0">
                <a:latin typeface="+mn-lt"/>
              </a:rPr>
              <a:t> </a:t>
            </a:r>
            <a:r>
              <a:rPr lang="ru-RU" dirty="0" smtClean="0">
                <a:latin typeface="+mn-lt"/>
              </a:rPr>
              <a:t>все</a:t>
            </a:r>
            <a:r>
              <a:rPr lang="en-US" dirty="0" smtClean="0">
                <a:latin typeface="+mn-lt"/>
              </a:rPr>
              <a:t> </a:t>
            </a:r>
            <a:r>
              <a:rPr lang="ru-RU" dirty="0" smtClean="0">
                <a:latin typeface="+mn-lt"/>
              </a:rPr>
              <a:t>параметры</a:t>
            </a:r>
            <a:r>
              <a:rPr lang="en-US" dirty="0" smtClean="0">
                <a:latin typeface="+mn-lt"/>
              </a:rPr>
              <a:t> </a:t>
            </a:r>
            <a:r>
              <a:rPr lang="ru-RU" dirty="0" smtClean="0">
                <a:latin typeface="+mn-lt"/>
              </a:rPr>
              <a:t>запроса</a:t>
            </a:r>
            <a:r>
              <a:rPr lang="en-US" dirty="0" smtClean="0">
                <a:latin typeface="+mn-lt"/>
              </a:rPr>
              <a:t> </a:t>
            </a:r>
            <a:r>
              <a:rPr lang="ru-RU" dirty="0" smtClean="0">
                <a:latin typeface="+mn-lt"/>
              </a:rPr>
              <a:t>и информация об ошибках конвертирования, возникших при привязке</a:t>
            </a:r>
            <a:r>
              <a:rPr lang="en-US" dirty="0" smtClean="0">
                <a:latin typeface="+mn-lt"/>
              </a:rPr>
              <a:t> </a:t>
            </a:r>
            <a:r>
              <a:rPr lang="ru-RU" dirty="0" smtClean="0">
                <a:latin typeface="+mn-lt"/>
              </a:rPr>
              <a:t>модели.</a:t>
            </a:r>
          </a:p>
          <a:p>
            <a:pPr marL="285750" indent="-285750" algn="just">
              <a:buFont typeface="Arial"/>
              <a:buChar char="•"/>
            </a:pPr>
            <a:r>
              <a:rPr lang="ru-RU" dirty="0" smtClean="0">
                <a:latin typeface="+mn-lt"/>
              </a:rPr>
              <a:t>Метод </a:t>
            </a:r>
            <a:r>
              <a:rPr lang="ru-RU" dirty="0" err="1" smtClean="0">
                <a:solidFill>
                  <a:srgbClr val="ECA907"/>
                </a:solidFill>
                <a:latin typeface="+mn-lt"/>
                <a:cs typeface="Consolas"/>
              </a:rPr>
              <a:t>AddModelError</a:t>
            </a:r>
            <a:r>
              <a:rPr lang="ru-RU" dirty="0" smtClean="0">
                <a:solidFill>
                  <a:srgbClr val="ECA907"/>
                </a:solidFill>
                <a:latin typeface="+mn-lt"/>
              </a:rPr>
              <a:t> </a:t>
            </a:r>
            <a:r>
              <a:rPr lang="ru-RU" dirty="0">
                <a:latin typeface="+mn-lt"/>
              </a:rPr>
              <a:t>позволяет указать название свойства, с которым возникли проблемы, и сообщение для пользователя. Если вместо названия свойства указана пустая строка, то ошибка относится ко всей модели сразу.</a:t>
            </a:r>
          </a:p>
          <a:p>
            <a:pPr marL="285750" indent="-285750" algn="just">
              <a:buFont typeface="Arial"/>
              <a:buChar char="•"/>
            </a:pPr>
            <a:r>
              <a:rPr lang="ru-RU" dirty="0">
                <a:latin typeface="+mn-lt"/>
              </a:rPr>
              <a:t>Используя метод </a:t>
            </a:r>
            <a:r>
              <a:rPr lang="ru-RU" dirty="0" err="1" smtClean="0">
                <a:solidFill>
                  <a:srgbClr val="ECA907"/>
                </a:solidFill>
                <a:latin typeface="+mn-lt"/>
                <a:cs typeface="Consolas"/>
              </a:rPr>
              <a:t>IsValidField</a:t>
            </a:r>
            <a:r>
              <a:rPr lang="ru-RU" dirty="0" smtClean="0">
                <a:latin typeface="+mn-lt"/>
              </a:rPr>
              <a:t>,</a:t>
            </a:r>
            <a:r>
              <a:rPr lang="ru-RU" dirty="0" smtClean="0">
                <a:solidFill>
                  <a:srgbClr val="7030A0"/>
                </a:solidFill>
                <a:latin typeface="+mn-lt"/>
              </a:rPr>
              <a:t> </a:t>
            </a:r>
            <a:r>
              <a:rPr lang="ru-RU" dirty="0">
                <a:latin typeface="+mn-lt"/>
              </a:rPr>
              <a:t>можно проверить, смог ли </a:t>
            </a:r>
            <a:r>
              <a:rPr lang="en-US" dirty="0">
                <a:latin typeface="+mn-lt"/>
              </a:rPr>
              <a:t>model binder </a:t>
            </a:r>
            <a:r>
              <a:rPr lang="ru-RU" dirty="0">
                <a:latin typeface="+mn-lt"/>
              </a:rPr>
              <a:t>привязать значение к этому свойству</a:t>
            </a:r>
            <a:r>
              <a:rPr lang="en-US" dirty="0">
                <a:latin typeface="+mn-lt"/>
              </a:rPr>
              <a:t>.</a:t>
            </a:r>
          </a:p>
          <a:p>
            <a:pPr marL="285750" indent="-285750" algn="just">
              <a:buFont typeface="Arial"/>
              <a:buChar char="•"/>
            </a:pPr>
            <a:r>
              <a:rPr lang="ru-RU" dirty="0">
                <a:latin typeface="+mn-lt"/>
              </a:rPr>
              <a:t>Свойство </a:t>
            </a:r>
            <a:r>
              <a:rPr lang="en-US" b="1" dirty="0" err="1">
                <a:solidFill>
                  <a:srgbClr val="ECA907"/>
                </a:solidFill>
                <a:latin typeface="+mn-lt"/>
                <a:cs typeface="Consolas"/>
              </a:rPr>
              <a:t>ModelState.IsValid</a:t>
            </a:r>
            <a:r>
              <a:rPr lang="en-US" b="1" dirty="0">
                <a:solidFill>
                  <a:srgbClr val="ECA907"/>
                </a:solidFill>
                <a:latin typeface="+mn-lt"/>
              </a:rPr>
              <a:t> </a:t>
            </a:r>
            <a:r>
              <a:rPr lang="ru-RU" dirty="0">
                <a:latin typeface="+mn-lt"/>
              </a:rPr>
              <a:t>вернет </a:t>
            </a:r>
            <a:r>
              <a:rPr lang="ru-RU" dirty="0" err="1">
                <a:latin typeface="+mn-lt"/>
              </a:rPr>
              <a:t>false</a:t>
            </a:r>
            <a:r>
              <a:rPr lang="ru-RU" dirty="0">
                <a:latin typeface="+mn-lt"/>
              </a:rPr>
              <a:t>, если были зарегистрированы ошибки или если при привязке данных возникли какие-то проблемы.</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71987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Соглашения именования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3"/>
          <p:cNvSpPr>
            <a:spLocks noGrp="1"/>
          </p:cNvSpPr>
          <p:nvPr>
            <p:ph idx="1"/>
          </p:nvPr>
        </p:nvSpPr>
        <p:spPr>
          <a:xfrm>
            <a:off x="405891" y="1331443"/>
            <a:ext cx="8340401" cy="4652531"/>
          </a:xfrm>
        </p:spPr>
        <p:txBody>
          <a:bodyPr>
            <a:normAutofit/>
          </a:bodyPr>
          <a:lstStyle/>
          <a:p>
            <a:pPr algn="just"/>
            <a:r>
              <a:rPr lang="ru-RU" dirty="0" smtClean="0">
                <a:latin typeface="+mn-lt"/>
              </a:rPr>
              <a:t>	По </a:t>
            </a:r>
            <a:r>
              <a:rPr lang="ru-RU" dirty="0">
                <a:latin typeface="+mn-lt"/>
              </a:rPr>
              <a:t>умолчанию приложения ASP.NET MVC основываются на некоторых </a:t>
            </a:r>
            <a:r>
              <a:rPr lang="ru-RU" dirty="0" smtClean="0">
                <a:latin typeface="+mn-lt"/>
              </a:rPr>
              <a:t>соглашениях, позволяя </a:t>
            </a:r>
            <a:r>
              <a:rPr lang="ru-RU" dirty="0">
                <a:latin typeface="+mn-lt"/>
              </a:rPr>
              <a:t>разработчикам избежать излишней конфигурации</a:t>
            </a:r>
            <a:r>
              <a:rPr lang="ru-RU" dirty="0" smtClean="0">
                <a:latin typeface="+mn-lt"/>
              </a:rPr>
              <a:t>:</a:t>
            </a:r>
          </a:p>
          <a:p>
            <a:pPr algn="just"/>
            <a:endParaRPr lang="ru-RU" dirty="0">
              <a:latin typeface="+mn-lt"/>
            </a:endParaRPr>
          </a:p>
          <a:p>
            <a:pPr marL="285750" indent="-285750" algn="just">
              <a:buFont typeface="Arial" panose="020B0604020202020204" pitchFamily="34" charset="0"/>
              <a:buChar char="•"/>
            </a:pPr>
            <a:r>
              <a:rPr lang="ru-RU" dirty="0">
                <a:latin typeface="+mn-lt"/>
              </a:rPr>
              <a:t>Название класса контроллера должно заканчиваться на </a:t>
            </a:r>
            <a:r>
              <a:rPr lang="ru-RU" dirty="0" err="1">
                <a:solidFill>
                  <a:srgbClr val="ECA907"/>
                </a:solidFill>
                <a:latin typeface="+mn-lt"/>
                <a:cs typeface="Consolas"/>
              </a:rPr>
              <a:t>Controller</a:t>
            </a:r>
            <a:r>
              <a:rPr lang="ru-RU" dirty="0">
                <a:latin typeface="+mn-lt"/>
              </a:rPr>
              <a:t>. Например, </a:t>
            </a:r>
            <a:r>
              <a:rPr lang="ru-RU" dirty="0" err="1">
                <a:latin typeface="+mn-lt"/>
              </a:rPr>
              <a:t>HomeController</a:t>
            </a:r>
            <a:r>
              <a:rPr lang="ru-RU" dirty="0">
                <a:latin typeface="+mn-lt"/>
              </a:rPr>
              <a:t>, </a:t>
            </a:r>
            <a:r>
              <a:rPr lang="ru-RU" dirty="0" err="1">
                <a:latin typeface="+mn-lt"/>
              </a:rPr>
              <a:t>AccountController</a:t>
            </a:r>
            <a:r>
              <a:rPr lang="ru-RU" dirty="0" smtClean="0">
                <a:latin typeface="+mn-lt"/>
              </a:rPr>
              <a:t>.</a:t>
            </a:r>
          </a:p>
          <a:p>
            <a:pPr marL="285750" indent="-285750" algn="just">
              <a:buFont typeface="Arial" panose="020B0604020202020204" pitchFamily="34" charset="0"/>
              <a:buChar char="•"/>
            </a:pPr>
            <a:endParaRPr lang="ru-RU" dirty="0">
              <a:latin typeface="+mn-lt"/>
            </a:endParaRPr>
          </a:p>
          <a:p>
            <a:pPr marL="285750" indent="-285750" algn="just">
              <a:buFont typeface="Arial" panose="020B0604020202020204" pitchFamily="34" charset="0"/>
              <a:buChar char="•"/>
            </a:pPr>
            <a:r>
              <a:rPr lang="ru-RU" dirty="0">
                <a:latin typeface="+mn-lt"/>
              </a:rPr>
              <a:t>Представления располагаются в папке </a:t>
            </a:r>
            <a:r>
              <a:rPr lang="ru-RU" dirty="0" err="1">
                <a:solidFill>
                  <a:srgbClr val="ECA907"/>
                </a:solidFill>
                <a:latin typeface="+mn-lt"/>
                <a:cs typeface="Consolas"/>
              </a:rPr>
              <a:t>Views</a:t>
            </a:r>
            <a:r>
              <a:rPr lang="ru-RU" dirty="0">
                <a:solidFill>
                  <a:srgbClr val="ECA907"/>
                </a:solidFill>
                <a:latin typeface="+mn-lt"/>
                <a:cs typeface="Consolas"/>
              </a:rPr>
              <a:t>/[Название контроллера]</a:t>
            </a:r>
            <a:r>
              <a:rPr lang="ru-RU" dirty="0">
                <a:solidFill>
                  <a:srgbClr val="ECA907"/>
                </a:solidFill>
                <a:latin typeface="+mn-lt"/>
              </a:rPr>
              <a:t>. </a:t>
            </a:r>
            <a:endParaRPr lang="ru-RU" dirty="0" smtClean="0">
              <a:solidFill>
                <a:srgbClr val="ECA907"/>
              </a:solidFill>
              <a:latin typeface="+mn-lt"/>
            </a:endParaRP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Название </a:t>
            </a:r>
            <a:r>
              <a:rPr lang="ru-RU" dirty="0">
                <a:latin typeface="+mn-lt"/>
              </a:rPr>
              <a:t>представления </a:t>
            </a:r>
            <a:r>
              <a:rPr lang="ru-RU" dirty="0" smtClean="0">
                <a:latin typeface="+mn-lt"/>
              </a:rPr>
              <a:t>по умолчанию совпадает </a:t>
            </a:r>
            <a:r>
              <a:rPr lang="ru-RU" dirty="0">
                <a:latin typeface="+mn-lt"/>
              </a:rPr>
              <a:t>с названием </a:t>
            </a:r>
            <a:r>
              <a:rPr lang="ru-RU" dirty="0" err="1">
                <a:solidFill>
                  <a:srgbClr val="ECA907"/>
                </a:solidFill>
                <a:latin typeface="+mn-lt"/>
                <a:cs typeface="Consolas"/>
              </a:rPr>
              <a:t>action</a:t>
            </a:r>
            <a:r>
              <a:rPr lang="ru-RU" dirty="0">
                <a:solidFill>
                  <a:srgbClr val="ECA907"/>
                </a:solidFill>
                <a:latin typeface="+mn-lt"/>
                <a:cs typeface="Consolas"/>
              </a:rPr>
              <a:t>-метода</a:t>
            </a:r>
            <a:r>
              <a:rPr lang="ru-RU" dirty="0">
                <a:solidFill>
                  <a:srgbClr val="ECA907"/>
                </a:solidFill>
                <a:latin typeface="+mn-lt"/>
              </a:rPr>
              <a:t>. </a:t>
            </a:r>
            <a:endParaRPr lang="ru-RU" dirty="0" smtClean="0">
              <a:solidFill>
                <a:srgbClr val="ECA907"/>
              </a:solidFill>
              <a:latin typeface="+mn-lt"/>
            </a:endParaRP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Когда </a:t>
            </a:r>
            <a:r>
              <a:rPr lang="ru-RU" dirty="0">
                <a:latin typeface="+mn-lt"/>
              </a:rPr>
              <a:t>MVC </a:t>
            </a:r>
            <a:r>
              <a:rPr lang="ru-RU" dirty="0" err="1">
                <a:latin typeface="+mn-lt"/>
              </a:rPr>
              <a:t>Framework</a:t>
            </a:r>
            <a:r>
              <a:rPr lang="ru-RU" dirty="0">
                <a:latin typeface="+mn-lt"/>
              </a:rPr>
              <a:t> </a:t>
            </a:r>
            <a:r>
              <a:rPr lang="ru-RU" dirty="0" smtClean="0">
                <a:latin typeface="+mn-lt"/>
              </a:rPr>
              <a:t>выполняет поиск необходимого представления, </a:t>
            </a:r>
            <a:r>
              <a:rPr lang="ru-RU" dirty="0">
                <a:latin typeface="+mn-lt"/>
              </a:rPr>
              <a:t>он сначала ищет его в </a:t>
            </a:r>
            <a:r>
              <a:rPr lang="ru-RU" dirty="0" smtClean="0">
                <a:latin typeface="+mn-lt"/>
              </a:rPr>
              <a:t>папке, </a:t>
            </a:r>
            <a:r>
              <a:rPr lang="ru-RU" dirty="0">
                <a:latin typeface="+mn-lt"/>
              </a:rPr>
              <a:t>соответствующей контроллеру, а потом в папке </a:t>
            </a:r>
            <a:r>
              <a:rPr lang="ru-RU" dirty="0" err="1" smtClean="0">
                <a:solidFill>
                  <a:srgbClr val="ECA907"/>
                </a:solidFill>
                <a:latin typeface="+mn-lt"/>
                <a:cs typeface="Consolas"/>
              </a:rPr>
              <a:t>Shared</a:t>
            </a:r>
            <a:r>
              <a:rPr lang="ru-RU" dirty="0" smtClean="0">
                <a:latin typeface="+mn-lt"/>
              </a:rPr>
              <a:t>.</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err="1" smtClean="0">
                <a:latin typeface="+mn-lt"/>
              </a:rPr>
              <a:t>Layout</a:t>
            </a:r>
            <a:r>
              <a:rPr lang="ru-RU" dirty="0" smtClean="0">
                <a:latin typeface="+mn-lt"/>
              </a:rPr>
              <a:t>-файлы </a:t>
            </a:r>
            <a:r>
              <a:rPr lang="ru-RU" dirty="0">
                <a:latin typeface="+mn-lt"/>
              </a:rPr>
              <a:t>должны начинаться с нижнего подчеркивания и </a:t>
            </a:r>
            <a:r>
              <a:rPr lang="ru-RU" dirty="0" smtClean="0">
                <a:latin typeface="+mn-lt"/>
              </a:rPr>
              <a:t>находиться в </a:t>
            </a:r>
            <a:r>
              <a:rPr lang="ru-RU" dirty="0">
                <a:latin typeface="+mn-lt"/>
              </a:rPr>
              <a:t>папке </a:t>
            </a:r>
            <a:r>
              <a:rPr lang="ru-RU" dirty="0" err="1">
                <a:solidFill>
                  <a:srgbClr val="ECA907"/>
                </a:solidFill>
                <a:latin typeface="+mn-lt"/>
                <a:cs typeface="Consolas"/>
              </a:rPr>
              <a:t>Shared</a:t>
            </a:r>
            <a:r>
              <a:rPr lang="ru-RU" dirty="0" smtClean="0">
                <a:latin typeface="+mn-lt"/>
              </a:rPr>
              <a:t>.</a:t>
            </a:r>
            <a:endParaRPr lang="ru-RU" dirty="0">
              <a:latin typeface="+mn-lt"/>
            </a:endParaRPr>
          </a:p>
        </p:txBody>
      </p:sp>
      <p:grpSp>
        <p:nvGrpSpPr>
          <p:cNvPr id="9" name="Group 3"/>
          <p:cNvGrpSpPr/>
          <p:nvPr/>
        </p:nvGrpSpPr>
        <p:grpSpPr>
          <a:xfrm>
            <a:off x="535411" y="6205233"/>
            <a:ext cx="1530187" cy="481550"/>
            <a:chOff x="1411160" y="5943739"/>
            <a:chExt cx="2040249" cy="481550"/>
          </a:xfrm>
        </p:grpSpPr>
        <p:sp>
          <p:nvSpPr>
            <p:cNvPr id="10"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3152252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Явная </a:t>
            </a:r>
            <a:r>
              <a:rPr lang="ru-RU" dirty="0" err="1"/>
              <a:t>валидация</a:t>
            </a:r>
            <a:r>
              <a:rPr lang="ru-RU" dirty="0"/>
              <a:t> данных</a:t>
            </a:r>
            <a:endParaRPr lang="en-US" dirty="0"/>
          </a:p>
        </p:txBody>
      </p:sp>
      <p:sp>
        <p:nvSpPr>
          <p:cNvPr id="3" name="Content Placeholder 2"/>
          <p:cNvSpPr>
            <a:spLocks noGrp="1"/>
          </p:cNvSpPr>
          <p:nvPr>
            <p:ph idx="1"/>
          </p:nvPr>
        </p:nvSpPr>
        <p:spPr/>
        <p:txBody>
          <a:bodyPr anchor="ctr"/>
          <a:lstStyle/>
          <a:p>
            <a:r>
              <a:rPr lang="en-US" dirty="0" smtClean="0">
                <a:latin typeface="+mn-lt"/>
              </a:rPr>
              <a:t>Helper</a:t>
            </a:r>
            <a:r>
              <a:rPr lang="en-US" dirty="0">
                <a:latin typeface="+mn-lt"/>
              </a:rPr>
              <a:t>-</a:t>
            </a:r>
            <a:r>
              <a:rPr lang="ru-RU" dirty="0">
                <a:latin typeface="+mn-lt"/>
              </a:rPr>
              <a:t>методы для отображения </a:t>
            </a:r>
            <a:r>
              <a:rPr lang="ru-RU" dirty="0" err="1">
                <a:latin typeface="+mn-lt"/>
              </a:rPr>
              <a:t>валидационных</a:t>
            </a:r>
            <a:r>
              <a:rPr lang="ru-RU" dirty="0">
                <a:latin typeface="+mn-lt"/>
              </a:rPr>
              <a:t> сообщений </a:t>
            </a:r>
            <a:r>
              <a:rPr lang="ru-RU" dirty="0" smtClean="0">
                <a:latin typeface="+mn-lt"/>
              </a:rPr>
              <a:t>пользователю</a:t>
            </a:r>
          </a:p>
          <a:p>
            <a:pPr marL="285750" indent="-285750">
              <a:buFont typeface="Arial"/>
              <a:buChar char="•"/>
            </a:pPr>
            <a:endParaRPr lang="ru-RU" dirty="0">
              <a:latin typeface="+mn-lt"/>
            </a:endParaRPr>
          </a:p>
          <a:p>
            <a:pPr marL="285750" indent="-285750" algn="just">
              <a:buFont typeface="Arial"/>
              <a:buChar char="•"/>
            </a:pPr>
            <a:r>
              <a:rPr lang="ru-RU" dirty="0" smtClean="0">
                <a:latin typeface="+mn-lt"/>
              </a:rPr>
              <a:t>метод</a:t>
            </a:r>
            <a:r>
              <a:rPr lang="ru-RU" dirty="0" smtClean="0">
                <a:solidFill>
                  <a:srgbClr val="ECA907"/>
                </a:solidFill>
                <a:latin typeface="+mn-lt"/>
              </a:rPr>
              <a:t> </a:t>
            </a:r>
            <a:r>
              <a:rPr lang="ru-RU" dirty="0" err="1" smtClean="0">
                <a:solidFill>
                  <a:srgbClr val="ECA907"/>
                </a:solidFill>
                <a:latin typeface="+mn-lt"/>
                <a:cs typeface="Consolas"/>
              </a:rPr>
              <a:t>Html.ValidationSummary</a:t>
            </a:r>
            <a:r>
              <a:rPr lang="ru-RU" dirty="0" smtClean="0">
                <a:solidFill>
                  <a:srgbClr val="ECA907"/>
                </a:solidFill>
                <a:latin typeface="+mn-lt"/>
              </a:rPr>
              <a:t> </a:t>
            </a:r>
            <a:r>
              <a:rPr lang="ru-RU" dirty="0">
                <a:latin typeface="+mn-lt"/>
              </a:rPr>
              <a:t>- может вывести все ошибки, которые были зарегистрированы. Существуют перегруженные методы. Например, можно указать, чтобы отображались только ошибки, относящиеся ко всей модели сразу.</a:t>
            </a:r>
          </a:p>
          <a:p>
            <a:pPr marL="285750" indent="-285750" algn="just">
              <a:buFont typeface="Arial"/>
              <a:buChar char="•"/>
            </a:pPr>
            <a:r>
              <a:rPr lang="ru-RU" dirty="0">
                <a:latin typeface="+mn-lt"/>
              </a:rPr>
              <a:t>метод</a:t>
            </a:r>
            <a:r>
              <a:rPr lang="ru-RU" dirty="0">
                <a:solidFill>
                  <a:srgbClr val="ECA907"/>
                </a:solidFill>
                <a:latin typeface="+mn-lt"/>
              </a:rPr>
              <a:t> </a:t>
            </a:r>
            <a:r>
              <a:rPr lang="ru-RU" dirty="0" err="1" smtClean="0">
                <a:solidFill>
                  <a:srgbClr val="ECA907"/>
                </a:solidFill>
                <a:latin typeface="+mn-lt"/>
                <a:cs typeface="Consolas"/>
              </a:rPr>
              <a:t>Html.ValidationMessageFor</a:t>
            </a:r>
            <a:r>
              <a:rPr lang="ru-RU" dirty="0" smtClean="0">
                <a:solidFill>
                  <a:srgbClr val="ECA907"/>
                </a:solidFill>
                <a:latin typeface="+mn-lt"/>
              </a:rPr>
              <a:t> </a:t>
            </a:r>
            <a:r>
              <a:rPr lang="ru-RU" dirty="0">
                <a:latin typeface="+mn-lt"/>
              </a:rPr>
              <a:t>- отображает сообщение об ошибке для конкретного свойства</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6867854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MVC </a:t>
            </a:r>
            <a:r>
              <a:rPr lang="ru-RU" dirty="0">
                <a:latin typeface="+mn-lt"/>
              </a:rPr>
              <a:t>поддерживает использование метаданных для </a:t>
            </a:r>
            <a:r>
              <a:rPr lang="ru-RU" dirty="0" err="1">
                <a:latin typeface="+mn-lt"/>
              </a:rPr>
              <a:t>валидации</a:t>
            </a:r>
            <a:r>
              <a:rPr lang="ru-RU" dirty="0">
                <a:latin typeface="+mn-lt"/>
              </a:rPr>
              <a:t> модели</a:t>
            </a:r>
            <a:r>
              <a:rPr lang="ru-RU" dirty="0" smtClean="0">
                <a:latin typeface="+mn-lt"/>
              </a:rPr>
              <a:t>.</a:t>
            </a:r>
          </a:p>
          <a:p>
            <a:pPr marL="285750" indent="-285750" algn="just">
              <a:buFont typeface="Arial"/>
              <a:buChar char="•"/>
            </a:pPr>
            <a:r>
              <a:rPr lang="ru-RU" dirty="0" smtClean="0">
                <a:latin typeface="+mn-lt"/>
              </a:rPr>
              <a:t>Преимуществом </a:t>
            </a:r>
            <a:r>
              <a:rPr lang="ru-RU" dirty="0">
                <a:latin typeface="+mn-lt"/>
              </a:rPr>
              <a:t>использования метаданных является то, что эти правила будут проверяться везде, где будет осуществляться</a:t>
            </a:r>
            <a:r>
              <a:rPr lang="en-US" dirty="0">
                <a:latin typeface="+mn-lt"/>
              </a:rPr>
              <a:t> </a:t>
            </a:r>
            <a:r>
              <a:rPr lang="ru-RU" dirty="0">
                <a:latin typeface="+mn-lt"/>
              </a:rPr>
              <a:t>привязка данных. При явной реализации </a:t>
            </a:r>
            <a:r>
              <a:rPr lang="ru-RU" dirty="0" err="1">
                <a:latin typeface="+mn-lt"/>
              </a:rPr>
              <a:t>валидации</a:t>
            </a:r>
            <a:r>
              <a:rPr lang="ru-RU" dirty="0">
                <a:latin typeface="+mn-lt"/>
              </a:rPr>
              <a:t> эти правила применялись только в конкретном </a:t>
            </a:r>
            <a:r>
              <a:rPr lang="en-US" dirty="0">
                <a:latin typeface="+mn-lt"/>
              </a:rPr>
              <a:t>action-</a:t>
            </a:r>
            <a:r>
              <a:rPr lang="ru-RU" dirty="0" smtClean="0">
                <a:latin typeface="+mn-lt"/>
              </a:rPr>
              <a:t>методе.</a:t>
            </a:r>
          </a:p>
          <a:p>
            <a:pPr marL="285750" indent="-285750" algn="just">
              <a:buFont typeface="Arial"/>
              <a:buChar char="•"/>
            </a:pPr>
            <a:r>
              <a:rPr lang="ru-RU" dirty="0" smtClean="0">
                <a:latin typeface="+mn-lt"/>
              </a:rPr>
              <a:t>Метаданные </a:t>
            </a:r>
            <a:r>
              <a:rPr lang="ru-RU" dirty="0">
                <a:latin typeface="+mn-lt"/>
              </a:rPr>
              <a:t>представляют собой </a:t>
            </a:r>
            <a:r>
              <a:rPr lang="ru-RU" dirty="0" err="1">
                <a:latin typeface="+mn-lt"/>
              </a:rPr>
              <a:t>валидационные</a:t>
            </a:r>
            <a:r>
              <a:rPr lang="ru-RU" dirty="0">
                <a:latin typeface="+mn-lt"/>
              </a:rPr>
              <a:t> атрибуты, которые </a:t>
            </a:r>
            <a:r>
              <a:rPr lang="ru-RU" dirty="0" err="1" smtClean="0">
                <a:solidFill>
                  <a:srgbClr val="ECA907"/>
                </a:solidFill>
                <a:latin typeface="+mn-lt"/>
                <a:cs typeface="Consolas"/>
              </a:rPr>
              <a:t>DefaultModelBinder</a:t>
            </a:r>
            <a:r>
              <a:rPr lang="ru-RU" dirty="0" smtClean="0">
                <a:solidFill>
                  <a:srgbClr val="7030A0"/>
                </a:solidFill>
                <a:latin typeface="+mn-lt"/>
              </a:rPr>
              <a:t> </a:t>
            </a:r>
            <a:r>
              <a:rPr lang="ru-RU" dirty="0" smtClean="0">
                <a:latin typeface="+mn-lt"/>
              </a:rPr>
              <a:t>распознает и применит</a:t>
            </a:r>
            <a:r>
              <a:rPr lang="ru-RU" dirty="0">
                <a:latin typeface="+mn-lt"/>
              </a:rPr>
              <a:t>.</a:t>
            </a:r>
          </a:p>
          <a:p>
            <a:pPr marL="285750" indent="-285750" algn="just">
              <a:buFont typeface="Arial"/>
              <a:buChar char="•"/>
            </a:pPr>
            <a:r>
              <a:rPr lang="ru-RU" dirty="0">
                <a:latin typeface="+mn-lt"/>
              </a:rPr>
              <a:t>Осуществляют </a:t>
            </a:r>
            <a:r>
              <a:rPr lang="ru-RU" dirty="0" err="1">
                <a:latin typeface="+mn-lt"/>
              </a:rPr>
              <a:t>валидацию</a:t>
            </a:r>
            <a:r>
              <a:rPr lang="ru-RU" dirty="0">
                <a:latin typeface="+mn-lt"/>
              </a:rPr>
              <a:t> не только </a:t>
            </a:r>
            <a:r>
              <a:rPr lang="ru-RU" dirty="0">
                <a:solidFill>
                  <a:srgbClr val="ECA907"/>
                </a:solidFill>
                <a:latin typeface="+mn-lt"/>
              </a:rPr>
              <a:t>на сервере</a:t>
            </a:r>
            <a:r>
              <a:rPr lang="ru-RU" dirty="0">
                <a:latin typeface="+mn-lt"/>
              </a:rPr>
              <a:t>, но и </a:t>
            </a:r>
            <a:r>
              <a:rPr lang="ru-RU" dirty="0">
                <a:solidFill>
                  <a:srgbClr val="ECA907"/>
                </a:solidFill>
                <a:latin typeface="+mn-lt"/>
              </a:rPr>
              <a:t>на клиенте</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9515114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86612984"/>
              </p:ext>
            </p:extLst>
          </p:nvPr>
        </p:nvGraphicFramePr>
        <p:xfrm>
          <a:off x="339625" y="1388214"/>
          <a:ext cx="8416762" cy="4566365"/>
        </p:xfrm>
        <a:graphic>
          <a:graphicData uri="http://schemas.openxmlformats.org/drawingml/2006/table">
            <a:tbl>
              <a:tblPr firstRow="1" bandRow="1">
                <a:tableStyleId>{3B4B98B0-60AC-42C2-AFA5-B58CD77FA1E5}</a:tableStyleId>
              </a:tblPr>
              <a:tblGrid>
                <a:gridCol w="2522804"/>
                <a:gridCol w="5893958"/>
              </a:tblGrid>
              <a:tr h="1156205">
                <a:tc>
                  <a:txBody>
                    <a:bodyPr/>
                    <a:lstStyle/>
                    <a:p>
                      <a:pPr algn="ctr"/>
                      <a:r>
                        <a:rPr lang="en-US" b="0" dirty="0" smtClean="0">
                          <a:solidFill>
                            <a:srgbClr val="FFFFFF"/>
                          </a:solidFill>
                          <a:latin typeface="+mn-lt"/>
                          <a:cs typeface="Consolas"/>
                        </a:rPr>
                        <a:t>Compare </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a:t>
                      </a:r>
                      <a:r>
                        <a:rPr lang="en-US" b="0" dirty="0" smtClean="0">
                          <a:solidFill>
                            <a:schemeClr val="bg1"/>
                          </a:solidFill>
                        </a:rPr>
                        <a:t>	</a:t>
                      </a:r>
                      <a:r>
                        <a:rPr lang="en-US" b="0" dirty="0" smtClean="0">
                          <a:solidFill>
                            <a:srgbClr val="ECA907"/>
                          </a:solidFill>
                          <a:latin typeface="Consolas"/>
                          <a:cs typeface="Consolas"/>
                        </a:rPr>
                        <a:t>[Compare("</a:t>
                      </a:r>
                      <a:r>
                        <a:rPr lang="en-US" b="0" dirty="0" err="1" smtClean="0">
                          <a:solidFill>
                            <a:srgbClr val="ECA907"/>
                          </a:solidFill>
                          <a:latin typeface="Consolas"/>
                          <a:cs typeface="Consolas"/>
                        </a:rPr>
                        <a:t>OtherProperty</a:t>
                      </a:r>
                      <a:r>
                        <a:rPr lang="en-US" b="0" dirty="0" smtClean="0">
                          <a:solidFill>
                            <a:srgbClr val="ECA907"/>
                          </a:solidFill>
                          <a:latin typeface="Consolas"/>
                          <a:cs typeface="Consolas"/>
                        </a:rPr>
                        <a:t>")] </a:t>
                      </a:r>
                      <a:endParaRPr lang="ru-RU" b="0" dirty="0" smtClean="0">
                        <a:solidFill>
                          <a:srgbClr val="ECA907"/>
                        </a:solidFill>
                        <a:latin typeface="Consolas"/>
                        <a:cs typeface="Consolas"/>
                      </a:endParaRPr>
                    </a:p>
                    <a:p>
                      <a:pPr algn="just"/>
                      <a:r>
                        <a:rPr lang="ru-RU" b="0" dirty="0" smtClean="0">
                          <a:solidFill>
                            <a:schemeClr val="bg1"/>
                          </a:solidFill>
                        </a:rPr>
                        <a:t>Два свойства должны иметь одинаковые значения. Это полезно, когда необходимо ввести некоторую информацию дважды, например, </a:t>
                      </a:r>
                      <a:r>
                        <a:rPr lang="en-US" b="0" dirty="0" smtClean="0">
                          <a:solidFill>
                            <a:schemeClr val="bg1"/>
                          </a:solidFill>
                        </a:rPr>
                        <a:t>email </a:t>
                      </a:r>
                      <a:r>
                        <a:rPr lang="ru-RU" b="0" dirty="0" smtClean="0">
                          <a:solidFill>
                            <a:schemeClr val="bg1"/>
                          </a:solidFill>
                        </a:rPr>
                        <a:t>или пароль</a:t>
                      </a:r>
                      <a:endParaRPr lang="en-US" b="0" dirty="0">
                        <a:solidFill>
                          <a:schemeClr val="bg1"/>
                        </a:solidFill>
                      </a:endParaRPr>
                    </a:p>
                  </a:txBody>
                  <a:tcPr/>
                </a:tc>
              </a:tr>
              <a:tr h="977004">
                <a:tc>
                  <a:txBody>
                    <a:bodyPr/>
                    <a:lstStyle/>
                    <a:p>
                      <a:pPr algn="ctr"/>
                      <a:r>
                        <a:rPr lang="en-US" b="0" dirty="0" smtClean="0">
                          <a:solidFill>
                            <a:srgbClr val="FFFFFF"/>
                          </a:solidFill>
                          <a:latin typeface="+mn-lt"/>
                          <a:cs typeface="Consolas"/>
                        </a:rPr>
                        <a:t>Range</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 </a:t>
                      </a:r>
                      <a:r>
                        <a:rPr lang="en-US" b="0" dirty="0" smtClean="0">
                          <a:solidFill>
                            <a:schemeClr val="bg1"/>
                          </a:solidFill>
                        </a:rPr>
                        <a:t>	</a:t>
                      </a:r>
                      <a:r>
                        <a:rPr lang="en-US" b="0" dirty="0" smtClean="0">
                          <a:solidFill>
                            <a:srgbClr val="ECA907"/>
                          </a:solidFill>
                          <a:latin typeface="Consolas"/>
                          <a:cs typeface="Consolas"/>
                        </a:rPr>
                        <a:t>[Range(10, 20)]</a:t>
                      </a:r>
                      <a:r>
                        <a:rPr lang="en-US" b="0" dirty="0" smtClean="0">
                          <a:solidFill>
                            <a:schemeClr val="bg1"/>
                          </a:solidFill>
                          <a:latin typeface="Consolas"/>
                          <a:cs typeface="Consolas"/>
                        </a:rPr>
                        <a:t> </a:t>
                      </a:r>
                      <a:endParaRPr lang="ru-RU" b="0" dirty="0" smtClean="0">
                        <a:solidFill>
                          <a:schemeClr val="bg1"/>
                        </a:solidFill>
                        <a:latin typeface="Consolas"/>
                        <a:cs typeface="Consolas"/>
                      </a:endParaRPr>
                    </a:p>
                    <a:p>
                      <a:pPr algn="just"/>
                      <a:r>
                        <a:rPr lang="ru-RU" b="0" dirty="0" smtClean="0">
                          <a:solidFill>
                            <a:schemeClr val="bg1"/>
                          </a:solidFill>
                        </a:rPr>
                        <a:t>Численное значение (или другой тип,</a:t>
                      </a:r>
                      <a:r>
                        <a:rPr lang="ru-RU" b="0" baseline="0" dirty="0" smtClean="0">
                          <a:solidFill>
                            <a:schemeClr val="bg1"/>
                          </a:solidFill>
                        </a:rPr>
                        <a:t> </a:t>
                      </a:r>
                      <a:r>
                        <a:rPr lang="ru-RU" b="0" dirty="0" smtClean="0">
                          <a:solidFill>
                            <a:schemeClr val="bg1"/>
                          </a:solidFill>
                        </a:rPr>
                        <a:t>реализующий </a:t>
                      </a:r>
                      <a:r>
                        <a:rPr lang="en-US" b="0" dirty="0" smtClean="0">
                          <a:solidFill>
                            <a:srgbClr val="ECA907"/>
                          </a:solidFill>
                          <a:latin typeface="Consolas"/>
                          <a:cs typeface="Consolas"/>
                        </a:rPr>
                        <a:t>I</a:t>
                      </a:r>
                      <a:r>
                        <a:rPr lang="ru-RU" b="0" dirty="0" smtClean="0">
                          <a:solidFill>
                            <a:srgbClr val="ECA907"/>
                          </a:solidFill>
                          <a:latin typeface="Consolas"/>
                          <a:cs typeface="Consolas"/>
                        </a:rPr>
                        <a:t>С</a:t>
                      </a:r>
                      <a:r>
                        <a:rPr lang="en-US" b="0" dirty="0" err="1" smtClean="0">
                          <a:solidFill>
                            <a:srgbClr val="ECA907"/>
                          </a:solidFill>
                          <a:latin typeface="Consolas"/>
                          <a:cs typeface="Consolas"/>
                        </a:rPr>
                        <a:t>omparable</a:t>
                      </a:r>
                      <a:r>
                        <a:rPr lang="en-US" b="0" dirty="0" smtClean="0">
                          <a:solidFill>
                            <a:schemeClr val="bg1"/>
                          </a:solidFill>
                        </a:rPr>
                        <a:t>)</a:t>
                      </a:r>
                      <a:r>
                        <a:rPr lang="ru-RU" b="0" dirty="0" smtClean="0">
                          <a:solidFill>
                            <a:schemeClr val="bg1"/>
                          </a:solidFill>
                        </a:rPr>
                        <a:t> должно принадлежать указанному диапазону</a:t>
                      </a:r>
                    </a:p>
                  </a:txBody>
                  <a:tcPr/>
                </a:tc>
              </a:tr>
              <a:tr h="1274525">
                <a:tc>
                  <a:txBody>
                    <a:bodyPr/>
                    <a:lstStyle/>
                    <a:p>
                      <a:pPr algn="ctr"/>
                      <a:r>
                        <a:rPr lang="en-US" b="0" dirty="0" err="1" smtClean="0">
                          <a:solidFill>
                            <a:srgbClr val="FFFFFF"/>
                          </a:solidFill>
                          <a:latin typeface="+mn-lt"/>
                          <a:cs typeface="Consolas"/>
                        </a:rPr>
                        <a:t>RegularExpression</a:t>
                      </a:r>
                      <a:endParaRPr lang="en-US" b="0" dirty="0">
                        <a:solidFill>
                          <a:srgbClr val="FFFFFF"/>
                        </a:solidFill>
                        <a:latin typeface="+mn-lt"/>
                        <a:cs typeface="Consolas"/>
                      </a:endParaRPr>
                    </a:p>
                  </a:txBody>
                  <a:tcPr anchor="ctr"/>
                </a:tc>
                <a:tc>
                  <a:txBody>
                    <a:bodyPr/>
                    <a:lstStyle/>
                    <a:p>
                      <a:pPr algn="just"/>
                      <a:r>
                        <a:rPr lang="ru-RU" b="0" dirty="0" smtClean="0">
                          <a:solidFill>
                            <a:schemeClr val="bg1"/>
                          </a:solidFill>
                        </a:rPr>
                        <a:t>Пример:</a:t>
                      </a:r>
                      <a:r>
                        <a:rPr lang="ru-RU" b="0" baseline="0" dirty="0" smtClean="0">
                          <a:solidFill>
                            <a:schemeClr val="bg1"/>
                          </a:solidFill>
                        </a:rPr>
                        <a:t> </a:t>
                      </a:r>
                      <a:r>
                        <a:rPr lang="en-US" b="0" dirty="0" smtClean="0">
                          <a:solidFill>
                            <a:srgbClr val="ECA907"/>
                          </a:solidFill>
                          <a:latin typeface="Consolas"/>
                          <a:cs typeface="Consolas"/>
                        </a:rPr>
                        <a:t>	[</a:t>
                      </a:r>
                      <a:r>
                        <a:rPr lang="en-US" b="0" dirty="0" err="1" smtClean="0">
                          <a:solidFill>
                            <a:srgbClr val="ECA907"/>
                          </a:solidFill>
                          <a:latin typeface="Consolas"/>
                          <a:cs typeface="Consolas"/>
                        </a:rPr>
                        <a:t>RegularExpression</a:t>
                      </a:r>
                      <a:r>
                        <a:rPr lang="en-US" b="0" dirty="0" smtClean="0">
                          <a:solidFill>
                            <a:srgbClr val="ECA907"/>
                          </a:solidFill>
                          <a:latin typeface="Consolas"/>
                          <a:cs typeface="Consolas"/>
                        </a:rPr>
                        <a:t>("pattern")] </a:t>
                      </a:r>
                      <a:endParaRPr lang="ru-RU" b="0" dirty="0" smtClean="0">
                        <a:solidFill>
                          <a:srgbClr val="ECA907"/>
                        </a:solidFill>
                        <a:latin typeface="Consolas"/>
                        <a:cs typeface="Consolas"/>
                      </a:endParaRPr>
                    </a:p>
                    <a:p>
                      <a:pPr algn="just"/>
                      <a:r>
                        <a:rPr lang="ru-RU" b="0" dirty="0" smtClean="0">
                          <a:solidFill>
                            <a:schemeClr val="bg1"/>
                          </a:solidFill>
                        </a:rPr>
                        <a:t>Строковое значение должно удовлетворять указанному регулярному выражению</a:t>
                      </a:r>
                      <a:r>
                        <a:rPr lang="ru-RU" b="0" baseline="0" dirty="0" smtClean="0">
                          <a:solidFill>
                            <a:schemeClr val="bg1"/>
                          </a:solidFill>
                        </a:rPr>
                        <a:t> – </a:t>
                      </a:r>
                      <a:r>
                        <a:rPr lang="ru-RU" b="0" dirty="0" smtClean="0">
                          <a:solidFill>
                            <a:schemeClr val="bg1"/>
                          </a:solidFill>
                        </a:rPr>
                        <a:t>значение должно полностью удовлетворять шаблону</a:t>
                      </a:r>
                    </a:p>
                  </a:txBody>
                  <a:tcPr/>
                </a:tc>
              </a:tr>
              <a:tr h="889145">
                <a:tc>
                  <a:txBody>
                    <a:bodyPr/>
                    <a:lstStyle/>
                    <a:p>
                      <a:pPr algn="ctr"/>
                      <a:r>
                        <a:rPr lang="en-US" b="0" dirty="0" smtClean="0">
                          <a:solidFill>
                            <a:srgbClr val="FFFFFF"/>
                          </a:solidFill>
                          <a:latin typeface="+mn-lt"/>
                          <a:cs typeface="Consolas"/>
                        </a:rPr>
                        <a:t>Required </a:t>
                      </a:r>
                      <a:endParaRPr lang="en-US" b="0" dirty="0">
                        <a:solidFill>
                          <a:srgbClr val="FFFFFF"/>
                        </a:solidFill>
                        <a:latin typeface="+mn-lt"/>
                        <a:cs typeface="Consolas"/>
                      </a:endParaRPr>
                    </a:p>
                  </a:txBody>
                  <a:tcPr anchor="ctr"/>
                </a:tc>
                <a:tc>
                  <a:txBody>
                    <a:bodyPr/>
                    <a:lstStyle/>
                    <a:p>
                      <a:pPr marL="0" indent="0">
                        <a:buNone/>
                      </a:pPr>
                      <a:r>
                        <a:rPr lang="ru-RU" b="0" dirty="0" smtClean="0">
                          <a:solidFill>
                            <a:srgbClr val="ECA907"/>
                          </a:solidFill>
                          <a:latin typeface="Consolas"/>
                          <a:cs typeface="Consolas"/>
                        </a:rPr>
                        <a:t>Пример:</a:t>
                      </a:r>
                      <a:r>
                        <a:rPr lang="en-US" b="0" dirty="0" smtClean="0">
                          <a:solidFill>
                            <a:srgbClr val="ECA907"/>
                          </a:solidFill>
                          <a:latin typeface="Consolas"/>
                          <a:cs typeface="Consolas"/>
                        </a:rPr>
                        <a:t>[Required]</a:t>
                      </a:r>
                      <a:r>
                        <a:rPr lang="en-US" b="0" dirty="0" smtClean="0">
                          <a:solidFill>
                            <a:srgbClr val="7030A0"/>
                          </a:solidFill>
                        </a:rPr>
                        <a:t> </a:t>
                      </a:r>
                      <a:endParaRPr lang="ru-RU" b="0" dirty="0" smtClean="0">
                        <a:solidFill>
                          <a:srgbClr val="7030A0"/>
                        </a:solidFill>
                      </a:endParaRPr>
                    </a:p>
                    <a:p>
                      <a:pPr marL="0" indent="0">
                        <a:buNone/>
                      </a:pPr>
                      <a:r>
                        <a:rPr lang="ru-RU" b="0" dirty="0" smtClean="0">
                          <a:solidFill>
                            <a:schemeClr val="bg1"/>
                          </a:solidFill>
                        </a:rPr>
                        <a:t>Значение не должно быть пустым или состоять только из пробелов</a:t>
                      </a:r>
                    </a:p>
                  </a:txBody>
                  <a:tcPr/>
                </a:tc>
              </a:tr>
            </a:tbl>
          </a:graphicData>
        </a:graphic>
      </p:graphicFrame>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9951342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Валидация </a:t>
            </a:r>
            <a:r>
              <a:rPr lang="ru-RU" dirty="0"/>
              <a:t>при помощи метаданных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2985353"/>
              </p:ext>
            </p:extLst>
          </p:nvPr>
        </p:nvGraphicFramePr>
        <p:xfrm>
          <a:off x="448235" y="1329765"/>
          <a:ext cx="8247530" cy="1218601"/>
        </p:xfrm>
        <a:graphic>
          <a:graphicData uri="http://schemas.openxmlformats.org/drawingml/2006/table">
            <a:tbl>
              <a:tblPr firstRow="1" bandRow="1">
                <a:tableStyleId>{3B4B98B0-60AC-42C2-AFA5-B58CD77FA1E5}</a:tableStyleId>
              </a:tblPr>
              <a:tblGrid>
                <a:gridCol w="1972236"/>
                <a:gridCol w="6275294"/>
              </a:tblGrid>
              <a:tr h="1218601">
                <a:tc>
                  <a:txBody>
                    <a:bodyPr/>
                    <a:lstStyle/>
                    <a:p>
                      <a:pPr algn="ctr"/>
                      <a:r>
                        <a:rPr lang="en-US" b="0" dirty="0" err="1" smtClean="0">
                          <a:solidFill>
                            <a:srgbClr val="FFFFFF"/>
                          </a:solidFill>
                          <a:latin typeface="+mn-lt"/>
                          <a:cs typeface="Consolas"/>
                        </a:rPr>
                        <a:t>StringLength</a:t>
                      </a:r>
                      <a:r>
                        <a:rPr lang="en-US" b="0" dirty="0" smtClean="0">
                          <a:solidFill>
                            <a:srgbClr val="FFFFFF"/>
                          </a:solidFill>
                          <a:latin typeface="+mn-lt"/>
                          <a:cs typeface="Consolas"/>
                        </a:rPr>
                        <a:t> </a:t>
                      </a:r>
                      <a:endParaRPr lang="en-US" b="0" dirty="0">
                        <a:solidFill>
                          <a:srgbClr val="FFFFFF"/>
                        </a:solidFill>
                        <a:latin typeface="+mn-lt"/>
                        <a:cs typeface="Consolas"/>
                      </a:endParaRPr>
                    </a:p>
                  </a:txBody>
                  <a:tcPr anchor="ctr"/>
                </a:tc>
                <a:tc>
                  <a:txBody>
                    <a:bodyPr/>
                    <a:lstStyle/>
                    <a:p>
                      <a:pPr marL="0" indent="0" algn="just">
                        <a:buNone/>
                      </a:pPr>
                      <a:r>
                        <a:rPr lang="ru-RU" b="0" dirty="0" smtClean="0">
                          <a:solidFill>
                            <a:srgbClr val="FFFFFF"/>
                          </a:solidFill>
                          <a:latin typeface="+mn-lt"/>
                        </a:rPr>
                        <a:t>Пример: </a:t>
                      </a:r>
                      <a:r>
                        <a:rPr lang="en-US" b="0" dirty="0" smtClean="0">
                          <a:solidFill>
                            <a:srgbClr val="FFFFFF"/>
                          </a:solidFill>
                          <a:latin typeface="+mn-lt"/>
                        </a:rPr>
                        <a:t>	</a:t>
                      </a:r>
                      <a:r>
                        <a:rPr lang="en-US" b="0" dirty="0" smtClean="0">
                          <a:solidFill>
                            <a:srgbClr val="ECA907"/>
                          </a:solidFill>
                          <a:latin typeface="+mn-lt"/>
                          <a:cs typeface="Consolas"/>
                        </a:rPr>
                        <a:t>[</a:t>
                      </a:r>
                      <a:r>
                        <a:rPr lang="en-US" b="0" dirty="0" err="1" smtClean="0">
                          <a:solidFill>
                            <a:srgbClr val="ECA907"/>
                          </a:solidFill>
                          <a:latin typeface="+mn-lt"/>
                          <a:cs typeface="Consolas"/>
                        </a:rPr>
                        <a:t>StringLength</a:t>
                      </a:r>
                      <a:r>
                        <a:rPr lang="en-US" b="0" dirty="0" smtClean="0">
                          <a:solidFill>
                            <a:srgbClr val="ECA907"/>
                          </a:solidFill>
                          <a:latin typeface="+mn-lt"/>
                          <a:cs typeface="Consolas"/>
                        </a:rPr>
                        <a:t>(10)] </a:t>
                      </a:r>
                      <a:endParaRPr lang="ru-RU" b="0" dirty="0" smtClean="0">
                        <a:solidFill>
                          <a:srgbClr val="ECA907"/>
                        </a:solidFill>
                        <a:latin typeface="+mn-lt"/>
                        <a:cs typeface="Consolas"/>
                      </a:endParaRPr>
                    </a:p>
                    <a:p>
                      <a:pPr marL="0" indent="0" algn="just">
                        <a:buNone/>
                      </a:pPr>
                      <a:r>
                        <a:rPr lang="ru-RU" b="0" dirty="0" smtClean="0">
                          <a:solidFill>
                            <a:srgbClr val="FFFFFF"/>
                          </a:solidFill>
                          <a:latin typeface="+mn-lt"/>
                        </a:rPr>
                        <a:t>Строковое значение должно быть не длиннее указанной максимальной длины. Можно также указать минимальную длину:</a:t>
                      </a:r>
                      <a:r>
                        <a:rPr lang="en-US" b="0" dirty="0" smtClean="0">
                          <a:solidFill>
                            <a:srgbClr val="FFFFFF"/>
                          </a:solidFill>
                          <a:latin typeface="+mn-lt"/>
                        </a:rPr>
                        <a:t> </a:t>
                      </a:r>
                      <a:r>
                        <a:rPr lang="en-US" b="0" dirty="0" smtClean="0">
                          <a:solidFill>
                            <a:srgbClr val="ECA907"/>
                          </a:solidFill>
                          <a:latin typeface="+mn-lt"/>
                          <a:cs typeface="Consolas"/>
                        </a:rPr>
                        <a:t>[</a:t>
                      </a:r>
                      <a:r>
                        <a:rPr lang="en-US" b="0" dirty="0" err="1" smtClean="0">
                          <a:solidFill>
                            <a:srgbClr val="ECA907"/>
                          </a:solidFill>
                          <a:latin typeface="+mn-lt"/>
                          <a:cs typeface="Consolas"/>
                        </a:rPr>
                        <a:t>StringLength</a:t>
                      </a:r>
                      <a:r>
                        <a:rPr lang="en-US" b="0" dirty="0" smtClean="0">
                          <a:solidFill>
                            <a:srgbClr val="ECA907"/>
                          </a:solidFill>
                          <a:latin typeface="+mn-lt"/>
                          <a:cs typeface="Consolas"/>
                        </a:rPr>
                        <a:t>(10, </a:t>
                      </a:r>
                      <a:r>
                        <a:rPr lang="en-US" b="0" dirty="0" err="1" smtClean="0">
                          <a:solidFill>
                            <a:srgbClr val="ECA907"/>
                          </a:solidFill>
                          <a:latin typeface="+mn-lt"/>
                          <a:cs typeface="Consolas"/>
                        </a:rPr>
                        <a:t>MinimumLength</a:t>
                      </a:r>
                      <a:r>
                        <a:rPr lang="en-US" b="0" dirty="0" smtClean="0">
                          <a:solidFill>
                            <a:srgbClr val="ECA907"/>
                          </a:solidFill>
                          <a:latin typeface="+mn-lt"/>
                          <a:cs typeface="Consolas"/>
                        </a:rPr>
                        <a:t>=2)]</a:t>
                      </a:r>
                      <a:endParaRPr lang="ru-RU" b="0" dirty="0" smtClean="0">
                        <a:solidFill>
                          <a:srgbClr val="FFFFFF"/>
                        </a:solidFill>
                        <a:latin typeface="+mn-lt"/>
                      </a:endParaRPr>
                    </a:p>
                  </a:txBody>
                  <a:tcPr/>
                </a:tc>
              </a:tr>
            </a:tbl>
          </a:graphicData>
        </a:graphic>
      </p:graphicFrame>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393700" y="5291435"/>
            <a:ext cx="8280400" cy="646331"/>
          </a:xfrm>
          <a:prstGeom prst="rect">
            <a:avLst/>
          </a:prstGeom>
        </p:spPr>
        <p:txBody>
          <a:bodyPr wrap="square">
            <a:spAutoFit/>
          </a:bodyPr>
          <a:lstStyle/>
          <a:p>
            <a:pPr algn="just"/>
            <a:r>
              <a:rPr lang="ru-RU" dirty="0" smtClean="0">
                <a:solidFill>
                  <a:schemeClr val="bg1"/>
                </a:solidFill>
              </a:rPr>
              <a:t>Все </a:t>
            </a:r>
            <a:r>
              <a:rPr lang="ru-RU" dirty="0" err="1">
                <a:solidFill>
                  <a:schemeClr val="bg1"/>
                </a:solidFill>
              </a:rPr>
              <a:t>валидационные</a:t>
            </a:r>
            <a:r>
              <a:rPr lang="ru-RU" dirty="0">
                <a:solidFill>
                  <a:schemeClr val="bg1"/>
                </a:solidFill>
              </a:rPr>
              <a:t> атрибуты имеют свойство </a:t>
            </a:r>
            <a:r>
              <a:rPr lang="en-US" dirty="0" err="1">
                <a:solidFill>
                  <a:srgbClr val="ECA907"/>
                </a:solidFill>
                <a:latin typeface="Consolas"/>
                <a:cs typeface="Consolas"/>
              </a:rPr>
              <a:t>ErrorMessage</a:t>
            </a:r>
            <a:r>
              <a:rPr lang="ru-RU" dirty="0">
                <a:solidFill>
                  <a:schemeClr val="bg1"/>
                </a:solidFill>
              </a:rPr>
              <a:t>. С его помощью можно задать свое сообщение об ошибке.</a:t>
            </a:r>
          </a:p>
        </p:txBody>
      </p:sp>
    </p:spTree>
    <p:extLst>
      <p:ext uri="{BB962C8B-B14F-4D97-AF65-F5344CB8AC3E}">
        <p14:creationId xmlns:p14="http://schemas.microsoft.com/office/powerpoint/2010/main" val="14462423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пользовательских </a:t>
            </a:r>
            <a:r>
              <a:rPr lang="ru-RU" dirty="0" err="1"/>
              <a:t>валидационных</a:t>
            </a:r>
            <a:r>
              <a:rPr lang="ru-RU" dirty="0"/>
              <a:t> атрибутов</a:t>
            </a:r>
            <a:endParaRPr lang="en-US" dirty="0"/>
          </a:p>
        </p:txBody>
      </p:sp>
      <p:sp>
        <p:nvSpPr>
          <p:cNvPr id="3" name="Content Placeholder 2"/>
          <p:cNvSpPr>
            <a:spLocks noGrp="1"/>
          </p:cNvSpPr>
          <p:nvPr>
            <p:ph idx="1"/>
          </p:nvPr>
        </p:nvSpPr>
        <p:spPr/>
        <p:txBody>
          <a:bodyPr anchor="ctr"/>
          <a:lstStyle/>
          <a:p>
            <a:pPr marL="285750" indent="-285750" algn="just">
              <a:buFont typeface="Arial"/>
              <a:buChar char="•"/>
            </a:pPr>
            <a:r>
              <a:rPr lang="ru-RU" dirty="0">
                <a:latin typeface="+mn-lt"/>
              </a:rPr>
              <a:t>Путем </a:t>
            </a:r>
            <a:r>
              <a:rPr lang="ru-RU" dirty="0">
                <a:solidFill>
                  <a:srgbClr val="ECA907"/>
                </a:solidFill>
                <a:latin typeface="+mn-lt"/>
              </a:rPr>
              <a:t>наследования</a:t>
            </a:r>
            <a:r>
              <a:rPr lang="ru-RU" dirty="0">
                <a:solidFill>
                  <a:srgbClr val="7030A0"/>
                </a:solidFill>
                <a:latin typeface="+mn-lt"/>
              </a:rPr>
              <a:t> </a:t>
            </a:r>
            <a:r>
              <a:rPr lang="ru-RU" dirty="0">
                <a:latin typeface="+mn-lt"/>
              </a:rPr>
              <a:t>от класса </a:t>
            </a:r>
            <a:r>
              <a:rPr lang="ru-RU" dirty="0" err="1">
                <a:solidFill>
                  <a:srgbClr val="ECA907"/>
                </a:solidFill>
                <a:latin typeface="+mn-lt"/>
                <a:cs typeface="Consolas"/>
              </a:rPr>
              <a:t>ValidationAttribute</a:t>
            </a:r>
            <a:r>
              <a:rPr lang="ru-RU" dirty="0">
                <a:latin typeface="+mn-lt"/>
              </a:rPr>
              <a:t>. От него наследуются все </a:t>
            </a:r>
            <a:r>
              <a:rPr lang="ru-RU" dirty="0" err="1">
                <a:latin typeface="+mn-lt"/>
              </a:rPr>
              <a:t>валидационные</a:t>
            </a:r>
            <a:r>
              <a:rPr lang="ru-RU" dirty="0">
                <a:latin typeface="+mn-lt"/>
              </a:rPr>
              <a:t> </a:t>
            </a:r>
            <a:r>
              <a:rPr lang="ru-RU" dirty="0" smtClean="0">
                <a:latin typeface="+mn-lt"/>
              </a:rPr>
              <a:t>атрибуты. Основной </a:t>
            </a:r>
            <a:r>
              <a:rPr lang="ru-RU" dirty="0">
                <a:latin typeface="+mn-lt"/>
              </a:rPr>
              <a:t>метод, который необходимо </a:t>
            </a:r>
            <a:r>
              <a:rPr lang="ru-RU" dirty="0" smtClean="0">
                <a:latin typeface="+mn-lt"/>
              </a:rPr>
              <a:t>переопределить - это метод </a:t>
            </a:r>
            <a:r>
              <a:rPr lang="ru-RU" dirty="0" err="1" smtClean="0">
                <a:solidFill>
                  <a:srgbClr val="ECA907"/>
                </a:solidFill>
                <a:latin typeface="+mn-lt"/>
                <a:cs typeface="Consolas"/>
              </a:rPr>
              <a:t>IsValid</a:t>
            </a:r>
            <a:r>
              <a:rPr lang="ru-RU" dirty="0" smtClean="0">
                <a:latin typeface="+mn-lt"/>
              </a:rPr>
              <a:t>.</a:t>
            </a:r>
            <a:endParaRPr lang="ru-RU" dirty="0">
              <a:latin typeface="+mn-lt"/>
            </a:endParaRPr>
          </a:p>
          <a:p>
            <a:pPr marL="285750" indent="-285750" algn="just">
              <a:buFont typeface="Arial"/>
              <a:buChar char="•"/>
            </a:pPr>
            <a:r>
              <a:rPr lang="ru-RU" dirty="0">
                <a:latin typeface="+mn-lt"/>
              </a:rPr>
              <a:t>Путем </a:t>
            </a:r>
            <a:r>
              <a:rPr lang="ru-RU" dirty="0">
                <a:solidFill>
                  <a:srgbClr val="ECA907"/>
                </a:solidFill>
                <a:latin typeface="+mn-lt"/>
              </a:rPr>
              <a:t>наследования</a:t>
            </a:r>
            <a:r>
              <a:rPr lang="ru-RU" dirty="0">
                <a:solidFill>
                  <a:srgbClr val="7030A0"/>
                </a:solidFill>
                <a:latin typeface="+mn-lt"/>
              </a:rPr>
              <a:t> </a:t>
            </a:r>
            <a:r>
              <a:rPr lang="ru-RU" dirty="0">
                <a:latin typeface="+mn-lt"/>
              </a:rPr>
              <a:t>от уже </a:t>
            </a:r>
            <a:r>
              <a:rPr lang="ru-RU" dirty="0">
                <a:solidFill>
                  <a:srgbClr val="ECA907"/>
                </a:solidFill>
                <a:latin typeface="+mn-lt"/>
              </a:rPr>
              <a:t>существующего </a:t>
            </a:r>
            <a:r>
              <a:rPr lang="ru-RU" dirty="0" err="1">
                <a:solidFill>
                  <a:srgbClr val="ECA907"/>
                </a:solidFill>
                <a:latin typeface="+mn-lt"/>
              </a:rPr>
              <a:t>валидационного</a:t>
            </a:r>
            <a:r>
              <a:rPr lang="ru-RU" dirty="0">
                <a:solidFill>
                  <a:srgbClr val="ECA907"/>
                </a:solidFill>
                <a:latin typeface="+mn-lt"/>
              </a:rPr>
              <a:t> атрибута </a:t>
            </a:r>
            <a:r>
              <a:rPr lang="ru-RU" dirty="0">
                <a:latin typeface="+mn-lt"/>
              </a:rPr>
              <a:t>и расширения его функциональности</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9498373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пользовательских </a:t>
            </a:r>
            <a:r>
              <a:rPr lang="ru-RU" dirty="0" err="1"/>
              <a:t>валидационных</a:t>
            </a:r>
            <a:r>
              <a:rPr lang="ru-RU" dirty="0"/>
              <a:t> атрибутов</a:t>
            </a:r>
            <a:endParaRPr lang="en-US" dirty="0"/>
          </a:p>
        </p:txBody>
      </p:sp>
      <p:sp>
        <p:nvSpPr>
          <p:cNvPr id="3" name="Content Placeholder 2"/>
          <p:cNvSpPr>
            <a:spLocks noGrp="1"/>
          </p:cNvSpPr>
          <p:nvPr>
            <p:ph idx="1"/>
          </p:nvPr>
        </p:nvSpPr>
        <p:spPr>
          <a:xfrm>
            <a:off x="405891" y="1331444"/>
            <a:ext cx="8340401" cy="2212934"/>
          </a:xfrm>
        </p:spPr>
        <p:txBody>
          <a:bodyPr/>
          <a:lstStyle/>
          <a:p>
            <a:r>
              <a:rPr lang="en-US" sz="1600" dirty="0" smtClean="0">
                <a:latin typeface="Consolas"/>
                <a:cs typeface="Consolas"/>
              </a:rPr>
              <a:t>public class </a:t>
            </a:r>
            <a:r>
              <a:rPr lang="en-US" sz="1600" dirty="0" err="1" smtClean="0">
                <a:latin typeface="Consolas"/>
                <a:cs typeface="Consolas"/>
              </a:rPr>
              <a:t>MustBeTrueAttribute</a:t>
            </a:r>
            <a:r>
              <a:rPr lang="en-US" sz="1600" dirty="0" smtClean="0">
                <a:latin typeface="Consolas"/>
                <a:cs typeface="Consolas"/>
              </a:rPr>
              <a:t> : </a:t>
            </a:r>
            <a:r>
              <a:rPr lang="en-US" sz="1600" dirty="0" err="1" smtClean="0">
                <a:solidFill>
                  <a:srgbClr val="ECA907"/>
                </a:solidFill>
                <a:latin typeface="Consolas"/>
                <a:cs typeface="Consolas"/>
              </a:rPr>
              <a:t>ValidationAttribute</a:t>
            </a:r>
            <a:endParaRPr lang="en-US" sz="1600" dirty="0" smtClean="0">
              <a:solidFill>
                <a:srgbClr val="ECA907"/>
              </a:solidFill>
              <a:latin typeface="Consolas"/>
              <a:cs typeface="Consolas"/>
            </a:endParaRPr>
          </a:p>
          <a:p>
            <a:r>
              <a:rPr lang="en-US" sz="1600" dirty="0" smtClean="0">
                <a:latin typeface="Consolas"/>
                <a:cs typeface="Consolas"/>
              </a:rPr>
              <a:t>{</a:t>
            </a:r>
          </a:p>
          <a:p>
            <a:r>
              <a:rPr lang="en-US" sz="1600" dirty="0" smtClean="0">
                <a:latin typeface="Consolas"/>
                <a:cs typeface="Consolas"/>
              </a:rPr>
              <a:t>        public override </a:t>
            </a:r>
            <a:r>
              <a:rPr lang="en-US" sz="1600" dirty="0" err="1" smtClean="0">
                <a:latin typeface="Consolas"/>
                <a:cs typeface="Consolas"/>
              </a:rPr>
              <a:t>bool</a:t>
            </a:r>
            <a:r>
              <a:rPr lang="en-US" sz="1600" dirty="0" smtClean="0">
                <a:latin typeface="Consolas"/>
                <a:cs typeface="Consolas"/>
              </a:rPr>
              <a:t> </a:t>
            </a:r>
            <a:r>
              <a:rPr lang="en-US" sz="1600" dirty="0" err="1" smtClean="0">
                <a:solidFill>
                  <a:srgbClr val="ECA907"/>
                </a:solidFill>
                <a:latin typeface="Consolas"/>
                <a:cs typeface="Consolas"/>
              </a:rPr>
              <a:t>IsValid</a:t>
            </a:r>
            <a:r>
              <a:rPr lang="en-US" sz="1600" dirty="0" smtClean="0">
                <a:latin typeface="Consolas"/>
                <a:cs typeface="Consolas"/>
              </a:rPr>
              <a:t>(object value)</a:t>
            </a:r>
          </a:p>
          <a:p>
            <a:r>
              <a:rPr lang="en-US" sz="1600" dirty="0" smtClean="0">
                <a:latin typeface="Consolas"/>
                <a:cs typeface="Consolas"/>
              </a:rPr>
              <a:t>        {</a:t>
            </a:r>
          </a:p>
          <a:p>
            <a:r>
              <a:rPr lang="en-US" sz="1600" dirty="0" smtClean="0">
                <a:latin typeface="Consolas"/>
                <a:cs typeface="Consolas"/>
              </a:rPr>
              <a:t>            return value is </a:t>
            </a:r>
            <a:r>
              <a:rPr lang="en-US" sz="1600" dirty="0" err="1" smtClean="0">
                <a:latin typeface="Consolas"/>
                <a:cs typeface="Consolas"/>
              </a:rPr>
              <a:t>bool</a:t>
            </a:r>
            <a:r>
              <a:rPr lang="en-US" sz="1600" dirty="0" smtClean="0">
                <a:latin typeface="Consolas"/>
                <a:cs typeface="Consolas"/>
              </a:rPr>
              <a:t> &amp;&amp; (</a:t>
            </a:r>
            <a:r>
              <a:rPr lang="en-US" sz="1600" dirty="0" err="1" smtClean="0">
                <a:latin typeface="Consolas"/>
                <a:cs typeface="Consolas"/>
              </a:rPr>
              <a:t>bool</a:t>
            </a:r>
            <a:r>
              <a:rPr lang="en-US" sz="1600" dirty="0" smtClean="0">
                <a:latin typeface="Consolas"/>
                <a:cs typeface="Consolas"/>
              </a:rPr>
              <a:t>)value;</a:t>
            </a:r>
          </a:p>
          <a:p>
            <a:r>
              <a:rPr lang="en-US" sz="1600" dirty="0" smtClean="0">
                <a:latin typeface="Consolas"/>
                <a:cs typeface="Consolas"/>
              </a:rPr>
              <a:t>        }</a:t>
            </a:r>
            <a:endParaRPr lang="ru-RU" sz="1600" dirty="0" smtClean="0">
              <a:latin typeface="Consolas"/>
              <a:cs typeface="Consolas"/>
            </a:endParaRPr>
          </a:p>
          <a:p>
            <a:r>
              <a:rPr lang="en-US" sz="1600" dirty="0" smtClean="0">
                <a:latin typeface="Consolas"/>
                <a:cs typeface="Consolas"/>
              </a:rPr>
              <a:t> }</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383921" y="3736870"/>
            <a:ext cx="8416763" cy="2123658"/>
          </a:xfrm>
          <a:prstGeom prst="rect">
            <a:avLst/>
          </a:prstGeom>
        </p:spPr>
        <p:txBody>
          <a:bodyPr wrap="square">
            <a:spAutoFit/>
          </a:bodyPr>
          <a:lstStyle/>
          <a:p>
            <a:r>
              <a:rPr lang="en-US" sz="1600" dirty="0">
                <a:solidFill>
                  <a:srgbClr val="FFFFFF"/>
                </a:solidFill>
                <a:latin typeface="Consolas"/>
                <a:cs typeface="Consolas"/>
              </a:rPr>
              <a:t>public class </a:t>
            </a:r>
            <a:r>
              <a:rPr lang="en-US" sz="1600" dirty="0" err="1">
                <a:solidFill>
                  <a:srgbClr val="ECA907"/>
                </a:solidFill>
                <a:latin typeface="Consolas"/>
                <a:cs typeface="Consolas"/>
              </a:rPr>
              <a:t>FutureDateAttribute</a:t>
            </a:r>
            <a:r>
              <a:rPr lang="en-US" sz="1600" dirty="0">
                <a:solidFill>
                  <a:srgbClr val="ECA907"/>
                </a:solidFill>
                <a:latin typeface="Consolas"/>
                <a:cs typeface="Consolas"/>
              </a:rPr>
              <a:t> </a:t>
            </a:r>
            <a:r>
              <a:rPr lang="en-US" sz="1600" dirty="0">
                <a:solidFill>
                  <a:srgbClr val="FFFFFF"/>
                </a:solidFill>
                <a:latin typeface="Consolas"/>
                <a:cs typeface="Consolas"/>
              </a:rPr>
              <a:t>: </a:t>
            </a:r>
            <a:r>
              <a:rPr lang="en-US" sz="1600" dirty="0" err="1">
                <a:solidFill>
                  <a:srgbClr val="ECA907"/>
                </a:solidFill>
                <a:latin typeface="Consolas"/>
                <a:cs typeface="Consolas"/>
              </a:rPr>
              <a:t>RequiredAttribute</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public override </a:t>
            </a:r>
            <a:r>
              <a:rPr lang="en-US" sz="1600" dirty="0" err="1">
                <a:solidFill>
                  <a:srgbClr val="FFFFFF"/>
                </a:solidFill>
                <a:latin typeface="Consolas"/>
                <a:cs typeface="Consolas"/>
              </a:rPr>
              <a:t>bool</a:t>
            </a:r>
            <a:r>
              <a:rPr lang="en-US" sz="1600" dirty="0">
                <a:solidFill>
                  <a:srgbClr val="FFFFFF"/>
                </a:solidFill>
                <a:latin typeface="Consolas"/>
                <a:cs typeface="Consolas"/>
              </a:rPr>
              <a:t> </a:t>
            </a:r>
            <a:r>
              <a:rPr lang="en-US" sz="1600" dirty="0" err="1">
                <a:solidFill>
                  <a:srgbClr val="ECA907"/>
                </a:solidFill>
                <a:latin typeface="Consolas"/>
                <a:cs typeface="Consolas"/>
              </a:rPr>
              <a:t>IsValid</a:t>
            </a:r>
            <a:r>
              <a:rPr lang="en-US" sz="1600" dirty="0">
                <a:solidFill>
                  <a:srgbClr val="FFFFFF"/>
                </a:solidFill>
                <a:latin typeface="Consolas"/>
                <a:cs typeface="Consolas"/>
              </a:rPr>
              <a:t>(object value)</a:t>
            </a:r>
          </a:p>
          <a:p>
            <a:r>
              <a:rPr lang="en-US" sz="1600" dirty="0">
                <a:solidFill>
                  <a:srgbClr val="FFFFFF"/>
                </a:solidFill>
                <a:latin typeface="Consolas"/>
                <a:cs typeface="Consolas"/>
              </a:rPr>
              <a:t>        {</a:t>
            </a:r>
          </a:p>
          <a:p>
            <a:r>
              <a:rPr lang="en-US" sz="1600" dirty="0">
                <a:solidFill>
                  <a:srgbClr val="FFFFFF"/>
                </a:solidFill>
                <a:latin typeface="Consolas"/>
                <a:cs typeface="Consolas"/>
              </a:rPr>
              <a:t>            return </a:t>
            </a:r>
            <a:r>
              <a:rPr lang="en-US" sz="1600" dirty="0" err="1">
                <a:solidFill>
                  <a:srgbClr val="FFFFFF"/>
                </a:solidFill>
                <a:latin typeface="Consolas"/>
                <a:cs typeface="Consolas"/>
              </a:rPr>
              <a:t>base.IsValid</a:t>
            </a:r>
            <a:r>
              <a:rPr lang="en-US" sz="1600" dirty="0">
                <a:solidFill>
                  <a:srgbClr val="FFFFFF"/>
                </a:solidFill>
                <a:latin typeface="Consolas"/>
                <a:cs typeface="Consolas"/>
              </a:rPr>
              <a:t>(value) &amp;</a:t>
            </a:r>
            <a:r>
              <a:rPr lang="en-US" sz="1600" dirty="0" smtClean="0">
                <a:solidFill>
                  <a:srgbClr val="FFFFFF"/>
                </a:solidFill>
                <a:latin typeface="Consolas"/>
                <a:cs typeface="Consolas"/>
              </a:rPr>
              <a:t>&amp;</a:t>
            </a:r>
            <a:r>
              <a:rPr lang="ru-RU" sz="1600" dirty="0" smtClean="0">
                <a:solidFill>
                  <a:srgbClr val="FFFFFF"/>
                </a:solidFill>
                <a:latin typeface="Consolas"/>
                <a:cs typeface="Consolas"/>
              </a:rPr>
              <a:t> </a:t>
            </a:r>
            <a:endParaRPr lang="en-US" sz="1600" dirty="0" smtClean="0">
              <a:solidFill>
                <a:srgbClr val="FFFFFF"/>
              </a:solidFill>
              <a:latin typeface="Consolas"/>
              <a:cs typeface="Consolas"/>
            </a:endParaRPr>
          </a:p>
          <a:p>
            <a:r>
              <a:rPr lang="en-US" sz="1600" dirty="0" smtClean="0">
                <a:solidFill>
                  <a:srgbClr val="FFFFFF"/>
                </a:solidFill>
                <a:latin typeface="Consolas"/>
                <a:cs typeface="Consolas"/>
              </a:rPr>
              <a:t>                (</a:t>
            </a:r>
            <a:r>
              <a:rPr lang="en-US" sz="1600" dirty="0" err="1" smtClean="0">
                <a:solidFill>
                  <a:srgbClr val="FFFFFF"/>
                </a:solidFill>
                <a:latin typeface="Consolas"/>
                <a:cs typeface="Consolas"/>
              </a:rPr>
              <a:t>DateTime</a:t>
            </a:r>
            <a:r>
              <a:rPr lang="en-US" sz="1600" dirty="0" smtClean="0">
                <a:solidFill>
                  <a:srgbClr val="FFFFFF"/>
                </a:solidFill>
                <a:latin typeface="Consolas"/>
                <a:cs typeface="Consolas"/>
              </a:rPr>
              <a:t>)value &gt; </a:t>
            </a:r>
            <a:r>
              <a:rPr lang="en-US" sz="1600" dirty="0" err="1" smtClean="0">
                <a:solidFill>
                  <a:srgbClr val="FFFFFF"/>
                </a:solidFill>
                <a:latin typeface="Consolas"/>
                <a:cs typeface="Consolas"/>
              </a:rPr>
              <a:t>DateTime.Now</a:t>
            </a:r>
            <a:r>
              <a:rPr lang="en-US" sz="1600" dirty="0" smtClean="0">
                <a:solidFill>
                  <a:srgbClr val="FFFFFF"/>
                </a:solidFill>
                <a:latin typeface="Consolas"/>
                <a:cs typeface="Consolas"/>
              </a:rPr>
              <a:t>;</a:t>
            </a:r>
          </a:p>
          <a:p>
            <a:r>
              <a:rPr lang="en-US" sz="1600" dirty="0" smtClean="0">
                <a:solidFill>
                  <a:srgbClr val="FFFFFF"/>
                </a:solidFill>
                <a:latin typeface="Consolas"/>
                <a:cs typeface="Consolas"/>
              </a:rPr>
              <a:t>        }</a:t>
            </a:r>
            <a:endParaRPr lang="ru-RU" sz="1600" dirty="0" smtClean="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768195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Клиентская </a:t>
            </a:r>
            <a:r>
              <a:rPr lang="ru-RU" dirty="0" err="1"/>
              <a:t>валидация</a:t>
            </a:r>
            <a:endParaRPr lang="en-US" dirty="0"/>
          </a:p>
        </p:txBody>
      </p:sp>
      <p:sp>
        <p:nvSpPr>
          <p:cNvPr id="3" name="Content Placeholder 2"/>
          <p:cNvSpPr>
            <a:spLocks noGrp="1"/>
          </p:cNvSpPr>
          <p:nvPr>
            <p:ph idx="1"/>
          </p:nvPr>
        </p:nvSpPr>
        <p:spPr/>
        <p:txBody>
          <a:bodyPr anchor="ctr">
            <a:normAutofit/>
          </a:bodyPr>
          <a:lstStyle/>
          <a:p>
            <a:pPr algn="just"/>
            <a:r>
              <a:rPr lang="en-US" dirty="0">
                <a:latin typeface="+mn-lt"/>
              </a:rPr>
              <a:t>	</a:t>
            </a:r>
            <a:r>
              <a:rPr lang="ru-RU" dirty="0" smtClean="0">
                <a:latin typeface="+mn-lt"/>
              </a:rPr>
              <a:t>MVC </a:t>
            </a:r>
            <a:r>
              <a:rPr lang="ru-RU" dirty="0">
                <a:latin typeface="+mn-lt"/>
              </a:rPr>
              <a:t>поддерживает </a:t>
            </a:r>
            <a:r>
              <a:rPr lang="ru-RU" dirty="0" err="1">
                <a:solidFill>
                  <a:srgbClr val="ECA907"/>
                </a:solidFill>
                <a:latin typeface="+mn-lt"/>
                <a:cs typeface="Consolas"/>
              </a:rPr>
              <a:t>unobtrusive</a:t>
            </a:r>
            <a:r>
              <a:rPr lang="ru-RU" dirty="0">
                <a:solidFill>
                  <a:srgbClr val="ECA907"/>
                </a:solidFill>
                <a:latin typeface="+mn-lt"/>
                <a:cs typeface="Consolas"/>
              </a:rPr>
              <a:t> </a:t>
            </a:r>
            <a:r>
              <a:rPr lang="ru-RU" dirty="0" err="1">
                <a:solidFill>
                  <a:srgbClr val="ECA907"/>
                </a:solidFill>
                <a:latin typeface="+mn-lt"/>
                <a:cs typeface="Consolas"/>
              </a:rPr>
              <a:t>client-side</a:t>
            </a:r>
            <a:r>
              <a:rPr lang="ru-RU" dirty="0">
                <a:solidFill>
                  <a:srgbClr val="ECA907"/>
                </a:solidFill>
                <a:latin typeface="+mn-lt"/>
                <a:cs typeface="Consolas"/>
              </a:rPr>
              <a:t> </a:t>
            </a:r>
            <a:r>
              <a:rPr lang="ru-RU" dirty="0" err="1" smtClean="0">
                <a:solidFill>
                  <a:srgbClr val="ECA907"/>
                </a:solidFill>
                <a:latin typeface="+mn-lt"/>
                <a:cs typeface="Consolas"/>
              </a:rPr>
              <a:t>validation</a:t>
            </a:r>
            <a:r>
              <a:rPr lang="en-US" dirty="0" smtClean="0">
                <a:solidFill>
                  <a:srgbClr val="ECA907"/>
                </a:solidFill>
                <a:latin typeface="+mn-lt"/>
                <a:cs typeface="Consolas"/>
              </a:rPr>
              <a:t> </a:t>
            </a:r>
            <a:r>
              <a:rPr lang="ru-RU" b="1" dirty="0" smtClean="0">
                <a:latin typeface="+mn-lt"/>
              </a:rPr>
              <a:t>– </a:t>
            </a:r>
            <a:r>
              <a:rPr lang="ru-RU" dirty="0" smtClean="0">
                <a:latin typeface="+mn-lt"/>
              </a:rPr>
              <a:t> </a:t>
            </a:r>
            <a:r>
              <a:rPr lang="ru-RU" dirty="0" err="1">
                <a:latin typeface="+mn-lt"/>
              </a:rPr>
              <a:t>валидационные</a:t>
            </a:r>
            <a:r>
              <a:rPr lang="ru-RU" dirty="0">
                <a:latin typeface="+mn-lt"/>
              </a:rPr>
              <a:t> правила выражаются в виде</a:t>
            </a:r>
            <a:r>
              <a:rPr lang="en-US" dirty="0">
                <a:latin typeface="+mn-lt"/>
              </a:rPr>
              <a:t> </a:t>
            </a:r>
            <a:r>
              <a:rPr lang="ru-RU" dirty="0">
                <a:latin typeface="+mn-lt"/>
              </a:rPr>
              <a:t>дополнительных атрибутов к </a:t>
            </a:r>
            <a:r>
              <a:rPr lang="ru-RU" dirty="0" err="1">
                <a:latin typeface="+mn-lt"/>
              </a:rPr>
              <a:t>html</a:t>
            </a:r>
            <a:r>
              <a:rPr lang="ru-RU" dirty="0">
                <a:latin typeface="+mn-lt"/>
              </a:rPr>
              <a:t> </a:t>
            </a:r>
            <a:r>
              <a:rPr lang="ru-RU" dirty="0" smtClean="0">
                <a:latin typeface="+mn-lt"/>
              </a:rPr>
              <a:t>тегам, которые </a:t>
            </a:r>
            <a:r>
              <a:rPr lang="ru-RU" dirty="0">
                <a:latin typeface="+mn-lt"/>
              </a:rPr>
              <a:t>обрабатывает </a:t>
            </a:r>
            <a:r>
              <a:rPr lang="en-US" dirty="0" err="1">
                <a:solidFill>
                  <a:srgbClr val="ECA907"/>
                </a:solidFill>
                <a:latin typeface="+mn-lt"/>
                <a:cs typeface="Consolas"/>
              </a:rPr>
              <a:t>javascript</a:t>
            </a:r>
            <a:r>
              <a:rPr lang="en-US" dirty="0">
                <a:latin typeface="+mn-lt"/>
              </a:rPr>
              <a:t>-</a:t>
            </a:r>
            <a:r>
              <a:rPr lang="ru-RU" dirty="0" smtClean="0">
                <a:latin typeface="+mn-lt"/>
              </a:rPr>
              <a:t>библиотека</a:t>
            </a:r>
            <a:r>
              <a:rPr lang="en-US" dirty="0" smtClean="0">
                <a:latin typeface="+mn-lt"/>
              </a:rPr>
              <a:t> </a:t>
            </a:r>
            <a:r>
              <a:rPr lang="ru-RU" dirty="0" err="1">
                <a:solidFill>
                  <a:srgbClr val="ECA907"/>
                </a:solidFill>
                <a:latin typeface="+mn-lt"/>
                <a:cs typeface="Consolas"/>
              </a:rPr>
              <a:t>jQuery</a:t>
            </a:r>
            <a:r>
              <a:rPr lang="ru-RU" dirty="0">
                <a:solidFill>
                  <a:srgbClr val="ECA907"/>
                </a:solidFill>
                <a:latin typeface="+mn-lt"/>
                <a:cs typeface="Consolas"/>
              </a:rPr>
              <a:t> </a:t>
            </a:r>
            <a:r>
              <a:rPr lang="ru-RU" dirty="0" err="1">
                <a:solidFill>
                  <a:srgbClr val="ECA907"/>
                </a:solidFill>
                <a:latin typeface="+mn-lt"/>
                <a:cs typeface="Consolas"/>
              </a:rPr>
              <a:t>validation</a:t>
            </a:r>
            <a:r>
              <a:rPr lang="ru-RU" dirty="0">
                <a:solidFill>
                  <a:srgbClr val="ECA907"/>
                </a:solidFill>
                <a:latin typeface="+mn-lt"/>
                <a:cs typeface="Consolas"/>
              </a:rPr>
              <a:t> </a:t>
            </a:r>
            <a:r>
              <a:rPr lang="ru-RU" dirty="0" err="1">
                <a:solidFill>
                  <a:srgbClr val="ECA907"/>
                </a:solidFill>
                <a:latin typeface="+mn-lt"/>
                <a:cs typeface="Consolas"/>
              </a:rPr>
              <a:t>library</a:t>
            </a:r>
            <a:r>
              <a:rPr lang="ru-RU" dirty="0" smtClean="0">
                <a:latin typeface="+mn-lt"/>
              </a:rPr>
              <a:t>, </a:t>
            </a:r>
            <a:r>
              <a:rPr lang="ru-RU" dirty="0">
                <a:latin typeface="+mn-lt"/>
              </a:rPr>
              <a:t>которая включена в состав </a:t>
            </a:r>
            <a:r>
              <a:rPr lang="ru-RU" dirty="0" smtClean="0">
                <a:latin typeface="+mn-lt"/>
              </a:rPr>
              <a:t>MVC </a:t>
            </a:r>
            <a:r>
              <a:rPr lang="ru-RU" dirty="0">
                <a:latin typeface="+mn-lt"/>
              </a:rPr>
              <a:t>и </a:t>
            </a:r>
            <a:r>
              <a:rPr lang="ru-RU" dirty="0" smtClean="0">
                <a:latin typeface="+mn-lt"/>
              </a:rPr>
              <a:t>выполняет всю </a:t>
            </a:r>
            <a:r>
              <a:rPr lang="ru-RU" dirty="0">
                <a:latin typeface="+mn-lt"/>
              </a:rPr>
              <a:t>работу.</a:t>
            </a:r>
            <a:endParaRPr lang="en-US" dirty="0">
              <a:latin typeface="+mn-lt"/>
            </a:endParaRPr>
          </a:p>
          <a:p>
            <a:pPr algn="just"/>
            <a:endParaRPr lang="en-US" dirty="0">
              <a:latin typeface="+mn-lt"/>
            </a:endParaRPr>
          </a:p>
          <a:p>
            <a:pPr algn="just"/>
            <a:r>
              <a:rPr lang="ru-RU" dirty="0" smtClean="0">
                <a:latin typeface="+mn-lt"/>
              </a:rPr>
              <a:t>	Клиентская </a:t>
            </a:r>
            <a:r>
              <a:rPr lang="ru-RU" dirty="0" err="1">
                <a:latin typeface="+mn-lt"/>
              </a:rPr>
              <a:t>валидация</a:t>
            </a:r>
            <a:r>
              <a:rPr lang="ru-RU" dirty="0">
                <a:latin typeface="+mn-lt"/>
              </a:rPr>
              <a:t> контролируется </a:t>
            </a:r>
            <a:r>
              <a:rPr lang="ru-RU" dirty="0" smtClean="0">
                <a:latin typeface="+mn-lt"/>
              </a:rPr>
              <a:t>настройками </a:t>
            </a:r>
            <a:r>
              <a:rPr lang="ru-RU" dirty="0">
                <a:latin typeface="+mn-lt"/>
              </a:rPr>
              <a:t>в </a:t>
            </a:r>
            <a:r>
              <a:rPr lang="en-US" dirty="0" err="1">
                <a:solidFill>
                  <a:srgbClr val="ECA907"/>
                </a:solidFill>
                <a:latin typeface="Consolas"/>
                <a:cs typeface="Consolas"/>
              </a:rPr>
              <a:t>Web.config</a:t>
            </a:r>
            <a:r>
              <a:rPr lang="en-US" dirty="0" smtClean="0">
                <a:latin typeface="+mn-lt"/>
              </a:rPr>
              <a:t>:</a:t>
            </a:r>
          </a:p>
          <a:p>
            <a:pPr algn="just"/>
            <a:r>
              <a:rPr lang="ru-RU" dirty="0" smtClean="0">
                <a:latin typeface="Consolas"/>
                <a:cs typeface="Consolas"/>
              </a:rPr>
              <a:t>&lt;</a:t>
            </a:r>
            <a:r>
              <a:rPr lang="en-US" dirty="0" err="1">
                <a:latin typeface="Consolas"/>
                <a:cs typeface="Consolas"/>
              </a:rPr>
              <a:t>appSettings</a:t>
            </a:r>
            <a:r>
              <a:rPr lang="en-US" dirty="0">
                <a:latin typeface="Consolas"/>
                <a:cs typeface="Consolas"/>
              </a:rPr>
              <a:t>&gt;</a:t>
            </a:r>
          </a:p>
          <a:p>
            <a:pPr algn="just"/>
            <a:r>
              <a:rPr lang="en-US" dirty="0" smtClean="0">
                <a:latin typeface="Consolas"/>
                <a:cs typeface="Consolas"/>
              </a:rPr>
              <a:t>	&lt;</a:t>
            </a:r>
            <a:r>
              <a:rPr lang="en-US" dirty="0">
                <a:latin typeface="Consolas"/>
                <a:cs typeface="Consolas"/>
              </a:rPr>
              <a:t>add key="</a:t>
            </a:r>
            <a:r>
              <a:rPr lang="en-US" dirty="0" err="1">
                <a:solidFill>
                  <a:srgbClr val="ECA907"/>
                </a:solidFill>
                <a:latin typeface="Consolas"/>
                <a:cs typeface="Consolas"/>
              </a:rPr>
              <a:t>ClientValidationEnabled</a:t>
            </a:r>
            <a:r>
              <a:rPr lang="en-US" dirty="0">
                <a:latin typeface="Consolas"/>
                <a:cs typeface="Consolas"/>
              </a:rPr>
              <a:t>" value="</a:t>
            </a:r>
            <a:r>
              <a:rPr lang="en-US" b="1" dirty="0">
                <a:solidFill>
                  <a:srgbClr val="ECA907"/>
                </a:solidFill>
                <a:latin typeface="Consolas"/>
                <a:cs typeface="Consolas"/>
              </a:rPr>
              <a:t>true</a:t>
            </a:r>
            <a:r>
              <a:rPr lang="en-US" dirty="0">
                <a:latin typeface="Consolas"/>
                <a:cs typeface="Consolas"/>
              </a:rPr>
              <a:t>"/&gt;</a:t>
            </a:r>
          </a:p>
          <a:p>
            <a:pPr algn="just"/>
            <a:r>
              <a:rPr lang="en-US" dirty="0" smtClean="0">
                <a:latin typeface="Consolas"/>
                <a:cs typeface="Consolas"/>
              </a:rPr>
              <a:t>	&lt;</a:t>
            </a:r>
            <a:r>
              <a:rPr lang="en-US" dirty="0">
                <a:latin typeface="Consolas"/>
                <a:cs typeface="Consolas"/>
              </a:rPr>
              <a:t>add key="</a:t>
            </a:r>
            <a:r>
              <a:rPr lang="en-US" dirty="0" err="1">
                <a:solidFill>
                  <a:srgbClr val="ECA907"/>
                </a:solidFill>
                <a:latin typeface="Consolas"/>
                <a:cs typeface="Consolas"/>
              </a:rPr>
              <a:t>UnobtrusiveJavaScriptEnabled</a:t>
            </a:r>
            <a:r>
              <a:rPr lang="en-US" dirty="0">
                <a:latin typeface="Consolas"/>
                <a:cs typeface="Consolas"/>
              </a:rPr>
              <a:t>" value="</a:t>
            </a:r>
            <a:r>
              <a:rPr lang="en-US" b="1" dirty="0">
                <a:solidFill>
                  <a:srgbClr val="ECA907"/>
                </a:solidFill>
                <a:latin typeface="Consolas"/>
                <a:cs typeface="Consolas"/>
              </a:rPr>
              <a:t>true</a:t>
            </a:r>
            <a:r>
              <a:rPr lang="en-US" dirty="0">
                <a:latin typeface="Consolas"/>
                <a:cs typeface="Consolas"/>
              </a:rPr>
              <a:t>"/&gt;</a:t>
            </a:r>
          </a:p>
          <a:p>
            <a:pPr algn="just"/>
            <a:r>
              <a:rPr lang="en-US" dirty="0">
                <a:latin typeface="Consolas"/>
                <a:cs typeface="Consolas"/>
              </a:rPr>
              <a:t>&lt;/</a:t>
            </a:r>
            <a:r>
              <a:rPr lang="en-US" dirty="0" err="1">
                <a:latin typeface="Consolas"/>
                <a:cs typeface="Consolas"/>
              </a:rPr>
              <a:t>appSettings</a:t>
            </a:r>
            <a:r>
              <a:rPr lang="en-US" dirty="0" smtClean="0">
                <a:latin typeface="Consolas"/>
                <a:cs typeface="Consolas"/>
              </a:rPr>
              <a:t>&gt;</a:t>
            </a:r>
            <a:endParaRPr lang="ru-RU" dirty="0" smtClean="0">
              <a:latin typeface="Consolas"/>
              <a:cs typeface="Consolas"/>
            </a:endParaRPr>
          </a:p>
          <a:p>
            <a:pPr algn="just"/>
            <a:endParaRPr lang="ru-RU" dirty="0">
              <a:latin typeface="Consolas"/>
              <a:cs typeface="Consolas"/>
            </a:endParaRPr>
          </a:p>
          <a:p>
            <a:pPr algn="just"/>
            <a:r>
              <a:rPr lang="ru-RU" dirty="0" smtClean="0">
                <a:latin typeface="+mn-lt"/>
              </a:rPr>
              <a:t>	Включить </a:t>
            </a:r>
            <a:r>
              <a:rPr lang="ru-RU" dirty="0">
                <a:latin typeface="+mn-lt"/>
              </a:rPr>
              <a:t>выключить клиентскую валидацию  можно также  для конкретного </a:t>
            </a:r>
            <a:r>
              <a:rPr lang="ru-RU" dirty="0" smtClean="0">
                <a:latin typeface="+mn-lt"/>
              </a:rPr>
              <a:t>представления в блоке </a:t>
            </a:r>
            <a:r>
              <a:rPr lang="en-US" dirty="0" smtClean="0">
                <a:latin typeface="+mn-lt"/>
              </a:rPr>
              <a:t>Razor</a:t>
            </a:r>
            <a:endParaRPr lang="ru-RU" dirty="0">
              <a:latin typeface="+mn-lt"/>
            </a:endParaRPr>
          </a:p>
          <a:p>
            <a:r>
              <a:rPr lang="en-US" dirty="0">
                <a:solidFill>
                  <a:srgbClr val="ECA907"/>
                </a:solidFill>
                <a:latin typeface="Consolas"/>
                <a:cs typeface="Consolas"/>
              </a:rPr>
              <a:t> </a:t>
            </a:r>
            <a:r>
              <a:rPr lang="ru-RU" dirty="0" smtClean="0">
                <a:solidFill>
                  <a:srgbClr val="ECA907"/>
                </a:solidFill>
                <a:latin typeface="Consolas"/>
                <a:cs typeface="Consolas"/>
              </a:rPr>
              <a:t>	</a:t>
            </a:r>
            <a:r>
              <a:rPr lang="en-US" sz="1700" dirty="0" err="1" smtClean="0">
                <a:solidFill>
                  <a:srgbClr val="ECA907"/>
                </a:solidFill>
                <a:latin typeface="Consolas"/>
                <a:cs typeface="Consolas"/>
              </a:rPr>
              <a:t>Html.EnableClientValidation</a:t>
            </a:r>
            <a:r>
              <a:rPr lang="en-US" sz="1700" dirty="0">
                <a:solidFill>
                  <a:srgbClr val="ECA907"/>
                </a:solidFill>
                <a:latin typeface="Consolas"/>
                <a:cs typeface="Consolas"/>
              </a:rPr>
              <a:t>(false);</a:t>
            </a:r>
          </a:p>
          <a:p>
            <a:r>
              <a:rPr lang="en-US" sz="1700" dirty="0">
                <a:solidFill>
                  <a:srgbClr val="ECA907"/>
                </a:solidFill>
                <a:latin typeface="Consolas"/>
                <a:cs typeface="Consolas"/>
              </a:rPr>
              <a:t> </a:t>
            </a:r>
            <a:r>
              <a:rPr lang="ru-RU" sz="1700" dirty="0" smtClean="0">
                <a:solidFill>
                  <a:srgbClr val="ECA907"/>
                </a:solidFill>
                <a:latin typeface="Consolas"/>
                <a:cs typeface="Consolas"/>
              </a:rPr>
              <a:t>	</a:t>
            </a:r>
            <a:r>
              <a:rPr lang="en-US" sz="1700" dirty="0" err="1" smtClean="0">
                <a:solidFill>
                  <a:srgbClr val="ECA907"/>
                </a:solidFill>
                <a:latin typeface="Consolas"/>
                <a:cs typeface="Consolas"/>
              </a:rPr>
              <a:t>Html.EnableUnobtrusiveJavaScript</a:t>
            </a:r>
            <a:r>
              <a:rPr lang="en-US" sz="1700" dirty="0">
                <a:solidFill>
                  <a:srgbClr val="ECA907"/>
                </a:solidFill>
                <a:latin typeface="Consolas"/>
                <a:cs typeface="Consolas"/>
              </a:rPr>
              <a:t>(false);</a:t>
            </a:r>
            <a:endParaRPr lang="ru-RU" sz="1700" dirty="0">
              <a:solidFill>
                <a:srgbClr val="ECA907"/>
              </a:solidFill>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6731556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Клиентская </a:t>
            </a:r>
            <a:r>
              <a:rPr lang="ru-RU" dirty="0" err="1"/>
              <a:t>валидация</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rPr>
              <a:t>Для </a:t>
            </a:r>
            <a:r>
              <a:rPr lang="ru-RU" dirty="0">
                <a:latin typeface="+mn-lt"/>
              </a:rPr>
              <a:t>работы на клиенте нужно подключить </a:t>
            </a:r>
            <a:r>
              <a:rPr lang="ru-RU" dirty="0" err="1" smtClean="0">
                <a:solidFill>
                  <a:srgbClr val="ECA907"/>
                </a:solidFill>
                <a:latin typeface="+mn-lt"/>
              </a:rPr>
              <a:t>бандлы</a:t>
            </a:r>
            <a:r>
              <a:rPr lang="ru-RU" dirty="0" smtClean="0">
                <a:latin typeface="+mn-lt"/>
              </a:rPr>
              <a:t>:</a:t>
            </a:r>
          </a:p>
          <a:p>
            <a:pPr algn="just"/>
            <a:endParaRPr lang="ru-RU" dirty="0" smtClean="0">
              <a:latin typeface="+mn-lt"/>
            </a:endParaRPr>
          </a:p>
          <a:p>
            <a:r>
              <a:rPr lang="en-US" dirty="0">
                <a:latin typeface="Consolas"/>
                <a:cs typeface="Consolas"/>
              </a:rPr>
              <a:t>bundles.Add(new ScriptBundle("</a:t>
            </a:r>
            <a:r>
              <a:rPr lang="en-US" dirty="0">
                <a:solidFill>
                  <a:srgbClr val="ECA907"/>
                </a:solidFill>
                <a:latin typeface="Consolas"/>
                <a:cs typeface="Consolas"/>
              </a:rPr>
              <a:t>~/bundles/jqueryval</a:t>
            </a:r>
            <a:r>
              <a:rPr lang="en-US" dirty="0">
                <a:latin typeface="Consolas"/>
                <a:cs typeface="Consolas"/>
              </a:rPr>
              <a:t>").Include(</a:t>
            </a:r>
          </a:p>
          <a:p>
            <a:r>
              <a:rPr lang="en-US" dirty="0">
                <a:latin typeface="Consolas"/>
                <a:cs typeface="Consolas"/>
              </a:rPr>
              <a:t>                        "</a:t>
            </a:r>
            <a:r>
              <a:rPr lang="en-US" dirty="0">
                <a:solidFill>
                  <a:srgbClr val="ECA907"/>
                </a:solidFill>
                <a:latin typeface="Consolas"/>
                <a:cs typeface="Consolas"/>
              </a:rPr>
              <a:t>~/Scripts/jquery.unobtrusive*</a:t>
            </a:r>
            <a:r>
              <a:rPr lang="en-US" dirty="0">
                <a:latin typeface="Consolas"/>
                <a:cs typeface="Consolas"/>
              </a:rPr>
              <a:t>",</a:t>
            </a:r>
          </a:p>
          <a:p>
            <a:r>
              <a:rPr lang="es-ES_tradnl" dirty="0">
                <a:latin typeface="Consolas"/>
                <a:cs typeface="Consolas"/>
              </a:rPr>
              <a:t>                        "</a:t>
            </a:r>
            <a:r>
              <a:rPr lang="es-ES_tradnl" dirty="0">
                <a:solidFill>
                  <a:srgbClr val="ECA907"/>
                </a:solidFill>
                <a:latin typeface="Consolas"/>
                <a:cs typeface="Consolas"/>
              </a:rPr>
              <a:t>~/Scripts/jquery.validate*</a:t>
            </a:r>
            <a:r>
              <a:rPr lang="es-ES_tradnl" dirty="0">
                <a:latin typeface="Consolas"/>
                <a:cs typeface="Consolas"/>
              </a:rPr>
              <a:t>"))</a:t>
            </a:r>
            <a:r>
              <a:rPr lang="es-ES_tradnl" dirty="0" smtClean="0">
                <a:latin typeface="Consolas"/>
                <a:cs typeface="Consolas"/>
              </a:rPr>
              <a:t>;</a:t>
            </a:r>
            <a:endParaRPr lang="ru-RU" dirty="0" smtClean="0">
              <a:latin typeface="Consolas"/>
              <a:cs typeface="Consolas"/>
            </a:endParaRPr>
          </a:p>
          <a:p>
            <a:endParaRPr lang="en-US" dirty="0" smtClean="0">
              <a:latin typeface="Consolas"/>
              <a:cs typeface="Consolas"/>
            </a:endParaRPr>
          </a:p>
          <a:p>
            <a:pPr algn="just"/>
            <a:endParaRPr lang="ru-RU" dirty="0">
              <a:latin typeface="+mn-lt"/>
            </a:endParaRPr>
          </a:p>
          <a:p>
            <a:r>
              <a:rPr lang="en-US" dirty="0" smtClean="0">
                <a:solidFill>
                  <a:srgbClr val="ECA907"/>
                </a:solidFill>
                <a:latin typeface="Consolas"/>
                <a:cs typeface="Consolas"/>
              </a:rPr>
              <a:t>@</a:t>
            </a:r>
            <a:r>
              <a:rPr lang="en-US" dirty="0">
                <a:solidFill>
                  <a:srgbClr val="ECA907"/>
                </a:solidFill>
                <a:latin typeface="Consolas"/>
                <a:cs typeface="Consolas"/>
              </a:rPr>
              <a:t>Scripts.Render("~/bundles/jqueryval")</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05187577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Фильтры</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02264439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3" name="Content Placeholder 2"/>
          <p:cNvSpPr>
            <a:spLocks noGrp="1"/>
          </p:cNvSpPr>
          <p:nvPr>
            <p:ph idx="1"/>
          </p:nvPr>
        </p:nvSpPr>
        <p:spPr>
          <a:xfrm>
            <a:off x="405891" y="1316502"/>
            <a:ext cx="8340401" cy="4704792"/>
          </a:xfrm>
          <a:ln>
            <a:solidFill>
              <a:schemeClr val="tx2"/>
            </a:solidFill>
          </a:ln>
        </p:spPr>
        <p:txBody>
          <a:bodyPr anchor="ctr">
            <a:noAutofit/>
          </a:bodyPr>
          <a:lstStyle/>
          <a:p>
            <a:pPr algn="just"/>
            <a:r>
              <a:rPr lang="en-US" dirty="0" smtClean="0">
                <a:solidFill>
                  <a:srgbClr val="ECA907"/>
                </a:solidFill>
                <a:latin typeface="Consolas"/>
                <a:cs typeface="Consolas"/>
              </a:rPr>
              <a:t>	</a:t>
            </a:r>
            <a:r>
              <a:rPr lang="ru-RU" dirty="0" smtClean="0">
                <a:solidFill>
                  <a:srgbClr val="ECA907"/>
                </a:solidFill>
                <a:latin typeface="+mn-lt"/>
                <a:cs typeface="Consolas"/>
              </a:rPr>
              <a:t>Фильтры</a:t>
            </a:r>
            <a:r>
              <a:rPr lang="ru-RU" dirty="0" smtClean="0">
                <a:latin typeface="+mn-lt"/>
                <a:cs typeface="Consolas"/>
              </a:rPr>
              <a:t> </a:t>
            </a:r>
            <a:r>
              <a:rPr lang="ru-RU" dirty="0">
                <a:latin typeface="+mn-lt"/>
                <a:cs typeface="Consolas"/>
              </a:rPr>
              <a:t>– это атрибуты .NET, которые добавляют дополнительные этапы в конвейер обработки </a:t>
            </a:r>
            <a:r>
              <a:rPr lang="ru-RU" dirty="0" smtClean="0">
                <a:latin typeface="+mn-lt"/>
                <a:cs typeface="Consolas"/>
              </a:rPr>
              <a:t>запроса</a:t>
            </a:r>
            <a:endParaRPr lang="en-US" dirty="0" smtClean="0">
              <a:latin typeface="+mn-lt"/>
              <a:cs typeface="Consolas"/>
            </a:endParaRPr>
          </a:p>
          <a:p>
            <a:pPr algn="just"/>
            <a:endParaRPr lang="en-US" dirty="0" smtClean="0">
              <a:latin typeface="+mn-lt"/>
              <a:cs typeface="Consolas"/>
            </a:endParaRPr>
          </a:p>
          <a:p>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AdminController</a:t>
            </a:r>
            <a:r>
              <a:rPr lang="en-US" sz="1600" dirty="0">
                <a:latin typeface="Consolas" charset="0"/>
                <a:ea typeface="Consolas" charset="0"/>
                <a:cs typeface="Consolas" charset="0"/>
              </a:rPr>
              <a:t> : Controller</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 ... instance variables and constructor</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[Authorize]</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ViewResult</a:t>
            </a:r>
            <a:r>
              <a:rPr lang="en-US" sz="1600" dirty="0">
                <a:latin typeface="Consolas" charset="0"/>
                <a:ea typeface="Consolas" charset="0"/>
                <a:cs typeface="Consolas" charset="0"/>
              </a:rPr>
              <a:t> Index()</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...rest of action method</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[Authorize]</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ViewResult</a:t>
            </a:r>
            <a:r>
              <a:rPr lang="en-US" sz="1600" dirty="0">
                <a:latin typeface="Consolas" charset="0"/>
                <a:ea typeface="Consolas" charset="0"/>
                <a:cs typeface="Consolas" charset="0"/>
              </a:rPr>
              <a:t> Create()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...rest of action method</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 other action methods</a:t>
            </a:r>
          </a:p>
          <a:p>
            <a:r>
              <a:rPr lang="en-US" sz="1600" dirty="0">
                <a:latin typeface="Consolas" charset="0"/>
                <a:ea typeface="Consolas" charset="0"/>
                <a:cs typeface="Consolas" charset="0"/>
              </a:rPr>
              <a:t>}</a:t>
            </a:r>
          </a:p>
          <a:p>
            <a:pPr algn="just"/>
            <a:endParaRPr lang="ru-RU" dirty="0">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530347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первого приложения</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grpSp>
        <p:nvGrpSpPr>
          <p:cNvPr id="4" name="Group 3"/>
          <p:cNvGrpSpPr/>
          <p:nvPr/>
        </p:nvGrpSpPr>
        <p:grpSpPr>
          <a:xfrm>
            <a:off x="535411" y="6205233"/>
            <a:ext cx="1530187" cy="481550"/>
            <a:chOff x="1411160" y="5943739"/>
            <a:chExt cx="2040249" cy="481550"/>
          </a:xfrm>
        </p:grpSpPr>
        <p:sp>
          <p:nvSpPr>
            <p:cNvPr id="5"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1043920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3" name="Content Placeholder 2"/>
          <p:cNvSpPr>
            <a:spLocks noGrp="1"/>
          </p:cNvSpPr>
          <p:nvPr>
            <p:ph idx="1"/>
          </p:nvPr>
        </p:nvSpPr>
        <p:spPr>
          <a:xfrm>
            <a:off x="405891" y="1316502"/>
            <a:ext cx="8340401" cy="4704792"/>
          </a:xfrm>
        </p:spPr>
        <p:txBody>
          <a:bodyPr anchor="ctr">
            <a:noAutofit/>
          </a:bodyPr>
          <a:lstStyle/>
          <a:p>
            <a:r>
              <a:rPr lang="en-US" sz="1600" dirty="0">
                <a:solidFill>
                  <a:srgbClr val="ECA907"/>
                </a:solidFill>
                <a:latin typeface="Consolas" charset="0"/>
                <a:ea typeface="Consolas" charset="0"/>
                <a:cs typeface="Consolas" charset="0"/>
              </a:rPr>
              <a:t>[Authorize(Roles = "admin")]</a:t>
            </a:r>
          </a:p>
          <a:p>
            <a:r>
              <a:rPr lang="en-US" sz="1600" dirty="0">
                <a:latin typeface="Consolas" charset="0"/>
                <a:ea typeface="Consolas" charset="0"/>
                <a:cs typeface="Consolas" charset="0"/>
              </a:rPr>
              <a:t>public class </a:t>
            </a:r>
            <a:r>
              <a:rPr lang="en-US" sz="1600" dirty="0" err="1">
                <a:latin typeface="Consolas" charset="0"/>
                <a:ea typeface="Consolas" charset="0"/>
                <a:cs typeface="Consolas" charset="0"/>
              </a:rPr>
              <a:t>ExampleController</a:t>
            </a:r>
            <a:r>
              <a:rPr lang="en-US" sz="1600" dirty="0">
                <a:latin typeface="Consolas" charset="0"/>
                <a:ea typeface="Consolas" charset="0"/>
                <a:cs typeface="Consolas" charset="0"/>
              </a:rPr>
              <a:t> : Controller</a:t>
            </a: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dirty="0">
                <a:solidFill>
                  <a:srgbClr val="ECA907"/>
                </a:solidFill>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ShowMessage</a:t>
            </a:r>
            <a:r>
              <a:rPr lang="en-US" sz="1600" dirty="0">
                <a:solidFill>
                  <a:srgbClr val="ECA907"/>
                </a:solidFill>
                <a:latin typeface="Consolas" charset="0"/>
                <a:ea typeface="Consolas" charset="0"/>
                <a:cs typeface="Consolas" charset="0"/>
              </a:rPr>
              <a:t>]</a:t>
            </a:r>
          </a:p>
          <a:p>
            <a:r>
              <a:rPr lang="en-US" sz="1600" dirty="0">
                <a:solidFill>
                  <a:srgbClr val="ECA907"/>
                </a:solidFill>
                <a:latin typeface="Consolas" charset="0"/>
                <a:ea typeface="Consolas" charset="0"/>
                <a:cs typeface="Consolas" charset="0"/>
              </a:rPr>
              <a:t>    [</a:t>
            </a:r>
            <a:r>
              <a:rPr lang="en-US" sz="1600" dirty="0" err="1">
                <a:solidFill>
                  <a:srgbClr val="ECA907"/>
                </a:solidFill>
                <a:latin typeface="Consolas" charset="0"/>
                <a:ea typeface="Consolas" charset="0"/>
                <a:cs typeface="Consolas" charset="0"/>
              </a:rPr>
              <a:t>OutputCache</a:t>
            </a:r>
            <a:r>
              <a:rPr lang="en-US" sz="1600" dirty="0">
                <a:solidFill>
                  <a:srgbClr val="ECA907"/>
                </a:solidFill>
                <a:latin typeface="Consolas" charset="0"/>
                <a:ea typeface="Consolas" charset="0"/>
                <a:cs typeface="Consolas" charset="0"/>
              </a:rPr>
              <a:t>(Duration = 60)]</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ActionResult</a:t>
            </a:r>
            <a:r>
              <a:rPr lang="en-US" sz="1600" dirty="0">
                <a:latin typeface="Consolas" charset="0"/>
                <a:ea typeface="Consolas" charset="0"/>
                <a:cs typeface="Consolas" charset="0"/>
              </a:rPr>
              <a:t> Index()</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 ... action method body</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99235663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Объект 3"/>
          <p:cNvGraphicFramePr>
            <a:graphicFrameLocks noGrp="1"/>
          </p:cNvGraphicFramePr>
          <p:nvPr>
            <p:ph idx="1"/>
            <p:extLst>
              <p:ext uri="{D42A27DB-BD31-4B8C-83A1-F6EECF244321}">
                <p14:modId xmlns:p14="http://schemas.microsoft.com/office/powerpoint/2010/main" val="550245196"/>
              </p:ext>
            </p:extLst>
          </p:nvPr>
        </p:nvGraphicFramePr>
        <p:xfrm>
          <a:off x="425822" y="1626863"/>
          <a:ext cx="8292354" cy="4094203"/>
        </p:xfrm>
        <a:graphic>
          <a:graphicData uri="http://schemas.openxmlformats.org/drawingml/2006/table">
            <a:tbl>
              <a:tblPr bandRow="1">
                <a:tableStyleId>{3B4B98B0-60AC-42C2-AFA5-B58CD77FA1E5}</a:tableStyleId>
              </a:tblPr>
              <a:tblGrid>
                <a:gridCol w="1555527"/>
                <a:gridCol w="2194560"/>
                <a:gridCol w="2125980"/>
                <a:gridCol w="2416287"/>
              </a:tblGrid>
              <a:tr h="695093">
                <a:tc>
                  <a:txBody>
                    <a:bodyPr/>
                    <a:lstStyle/>
                    <a:p>
                      <a:pPr algn="ctr" fontAlgn="t"/>
                      <a:r>
                        <a:rPr lang="ru-RU" sz="1600" dirty="0" smtClean="0">
                          <a:solidFill>
                            <a:srgbClr val="ECA907"/>
                          </a:solidFill>
                          <a:effectLst/>
                        </a:rPr>
                        <a:t>Тип</a:t>
                      </a:r>
                      <a:r>
                        <a:rPr lang="ru-RU" sz="1600" baseline="0" dirty="0" smtClean="0">
                          <a:solidFill>
                            <a:srgbClr val="ECA907"/>
                          </a:solidFill>
                          <a:effectLst/>
                        </a:rPr>
                        <a:t> фильтра</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Интерфейсы</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Реализация по умолчанию</a:t>
                      </a:r>
                      <a:endParaRPr lang="en-US" sz="1600" b="1" dirty="0">
                        <a:solidFill>
                          <a:srgbClr val="ECA907"/>
                        </a:solidFill>
                        <a:effectLst/>
                      </a:endParaRPr>
                    </a:p>
                  </a:txBody>
                  <a:tcPr marL="52873" marR="52873" marT="52873" marB="52873" anchor="ctr"/>
                </a:tc>
                <a:tc>
                  <a:txBody>
                    <a:bodyPr/>
                    <a:lstStyle/>
                    <a:p>
                      <a:pPr algn="ctr"/>
                      <a:r>
                        <a:rPr lang="ru-RU" sz="1600" dirty="0" smtClean="0">
                          <a:solidFill>
                            <a:srgbClr val="ECA907"/>
                          </a:solidFill>
                        </a:rPr>
                        <a:t>Описание</a:t>
                      </a:r>
                      <a:endParaRPr lang="en-US" sz="1600" b="1" dirty="0">
                        <a:solidFill>
                          <a:srgbClr val="ECA907"/>
                        </a:solidFill>
                      </a:endParaRPr>
                    </a:p>
                  </a:txBody>
                  <a:tcPr marL="63448" marR="63448" marT="31724" marB="31724" anchor="ctr"/>
                </a:tc>
              </a:tr>
              <a:tr h="1098804">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a:t>
                      </a:r>
                      <a:r>
                        <a:rPr lang="ru-RU" sz="1600" b="0" i="0" kern="1200" dirty="0" smtClean="0">
                          <a:solidFill>
                            <a:schemeClr val="bg1"/>
                          </a:solidFill>
                          <a:effectLst/>
                          <a:latin typeface="+mn-lt"/>
                          <a:ea typeface="+mn-ea"/>
                          <a:cs typeface="+mn-cs"/>
                        </a:rPr>
                        <a:t>аутентификации</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b="0" i="0" kern="1200" dirty="0" err="1" smtClean="0">
                          <a:solidFill>
                            <a:schemeClr val="bg1"/>
                          </a:solidFill>
                          <a:effectLst/>
                          <a:latin typeface="Consolas" charset="0"/>
                          <a:ea typeface="Consolas" charset="0"/>
                          <a:cs typeface="Consolas" charset="0"/>
                        </a:rPr>
                        <a:t>IAuthenticationFilter</a:t>
                      </a:r>
                      <a:endParaRPr lang="en-US" sz="1400" dirty="0">
                        <a:solidFill>
                          <a:schemeClr val="bg1"/>
                        </a:solidFill>
                        <a:effectLst/>
                        <a:latin typeface="Consolas" charset="0"/>
                        <a:ea typeface="Consolas" charset="0"/>
                        <a:cs typeface="Consolas" charset="0"/>
                      </a:endParaRPr>
                    </a:p>
                  </a:txBody>
                  <a:tcPr marL="52873" marR="52873" marT="52873" marB="52873" anchor="ctr"/>
                </a:tc>
                <a:tc>
                  <a:txBody>
                    <a:bodyPr/>
                    <a:lstStyle/>
                    <a:p>
                      <a:pPr algn="ctr" fontAlgn="t"/>
                      <a:r>
                        <a:rPr lang="ru-RU" sz="1400" dirty="0" smtClean="0">
                          <a:solidFill>
                            <a:schemeClr val="bg1"/>
                          </a:solidFill>
                          <a:effectLst/>
                          <a:latin typeface="Consolas"/>
                          <a:cs typeface="Consolas"/>
                        </a:rPr>
                        <a:t>нет</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вначале, перед любым другим фильтром или методом действия</a:t>
                      </a:r>
                      <a:endParaRPr lang="en-US" sz="1600" dirty="0">
                        <a:solidFill>
                          <a:schemeClr val="bg1"/>
                        </a:solidFill>
                        <a:effectLst/>
                      </a:endParaRPr>
                    </a:p>
                  </a:txBody>
                  <a:tcPr marL="52873" marR="52873" marT="52873" marB="52873" anchor="ctr"/>
                </a:tc>
              </a:tr>
              <a:tr h="626097">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авторизации</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IAuthorizationFilter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AuthorizeAttribute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b="0" i="0" kern="1200" dirty="0" smtClean="0">
                          <a:solidFill>
                            <a:schemeClr val="bg1"/>
                          </a:solidFill>
                          <a:effectLst/>
                          <a:latin typeface="+mn-lt"/>
                          <a:ea typeface="+mn-ea"/>
                          <a:cs typeface="+mn-cs"/>
                        </a:rPr>
                        <a:t>Фильтр, определяющий, имеет ли пользователь доступ к данному ресурсу. Данный фильтр запускается после фильтра аутентификации, но до любого другого фильтра или метода действия</a:t>
                      </a:r>
                      <a:endParaRPr lang="en-US" sz="1400" dirty="0">
                        <a:solidFill>
                          <a:schemeClr val="bg1"/>
                        </a:solidFill>
                        <a:effectLst/>
                      </a:endParaRPr>
                    </a:p>
                  </a:txBody>
                  <a:tcPr marL="52873" marR="52873" marT="52873" marB="52873" anchor="ctr"/>
                </a:tc>
              </a:tr>
            </a:tbl>
          </a:graphicData>
        </a:graphic>
      </p:graphicFrame>
    </p:spTree>
    <p:extLst>
      <p:ext uri="{BB962C8B-B14F-4D97-AF65-F5344CB8AC3E}">
        <p14:creationId xmlns:p14="http://schemas.microsoft.com/office/powerpoint/2010/main" val="170184701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фильтров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Объект 3"/>
          <p:cNvGraphicFramePr>
            <a:graphicFrameLocks noGrp="1"/>
          </p:cNvGraphicFramePr>
          <p:nvPr>
            <p:ph idx="1"/>
            <p:extLst>
              <p:ext uri="{D42A27DB-BD31-4B8C-83A1-F6EECF244321}">
                <p14:modId xmlns:p14="http://schemas.microsoft.com/office/powerpoint/2010/main" val="1877565100"/>
              </p:ext>
            </p:extLst>
          </p:nvPr>
        </p:nvGraphicFramePr>
        <p:xfrm>
          <a:off x="425822" y="1789374"/>
          <a:ext cx="8292354" cy="3532961"/>
        </p:xfrm>
        <a:graphic>
          <a:graphicData uri="http://schemas.openxmlformats.org/drawingml/2006/table">
            <a:tbl>
              <a:tblPr bandRow="1">
                <a:tableStyleId>{3B4B98B0-60AC-42C2-AFA5-B58CD77FA1E5}</a:tableStyleId>
              </a:tblPr>
              <a:tblGrid>
                <a:gridCol w="1503640"/>
                <a:gridCol w="2173580"/>
                <a:gridCol w="2173579"/>
                <a:gridCol w="2441555"/>
              </a:tblGrid>
              <a:tr h="695093">
                <a:tc>
                  <a:txBody>
                    <a:bodyPr/>
                    <a:lstStyle/>
                    <a:p>
                      <a:pPr algn="ctr" fontAlgn="t"/>
                      <a:r>
                        <a:rPr lang="ru-RU" sz="1600" dirty="0" smtClean="0">
                          <a:solidFill>
                            <a:srgbClr val="ECA907"/>
                          </a:solidFill>
                          <a:effectLst/>
                        </a:rPr>
                        <a:t>Тип</a:t>
                      </a:r>
                      <a:r>
                        <a:rPr lang="ru-RU" sz="1600" baseline="0" dirty="0" smtClean="0">
                          <a:solidFill>
                            <a:srgbClr val="ECA907"/>
                          </a:solidFill>
                          <a:effectLst/>
                        </a:rPr>
                        <a:t> фильтра</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Интерфейсы</a:t>
                      </a:r>
                      <a:endParaRPr lang="en-US" sz="1600" b="1" dirty="0">
                        <a:solidFill>
                          <a:srgbClr val="ECA907"/>
                        </a:solidFill>
                        <a:effectLst/>
                      </a:endParaRPr>
                    </a:p>
                  </a:txBody>
                  <a:tcPr marL="52873" marR="52873" marT="52873" marB="52873" anchor="ctr"/>
                </a:tc>
                <a:tc>
                  <a:txBody>
                    <a:bodyPr/>
                    <a:lstStyle/>
                    <a:p>
                      <a:pPr algn="ctr" fontAlgn="t"/>
                      <a:r>
                        <a:rPr lang="ru-RU" sz="1600" dirty="0" smtClean="0">
                          <a:solidFill>
                            <a:srgbClr val="ECA907"/>
                          </a:solidFill>
                          <a:effectLst/>
                        </a:rPr>
                        <a:t>Реализация по умолчанию</a:t>
                      </a:r>
                      <a:endParaRPr lang="en-US" sz="1600" b="1" dirty="0">
                        <a:solidFill>
                          <a:srgbClr val="ECA907"/>
                        </a:solidFill>
                        <a:effectLst/>
                      </a:endParaRPr>
                    </a:p>
                  </a:txBody>
                  <a:tcPr marL="52873" marR="52873" marT="52873" marB="52873" anchor="ctr"/>
                </a:tc>
                <a:tc>
                  <a:txBody>
                    <a:bodyPr/>
                    <a:lstStyle/>
                    <a:p>
                      <a:pPr algn="ctr"/>
                      <a:r>
                        <a:rPr lang="ru-RU" sz="1600" dirty="0" smtClean="0">
                          <a:solidFill>
                            <a:srgbClr val="ECA907"/>
                          </a:solidFill>
                        </a:rPr>
                        <a:t>Описание</a:t>
                      </a:r>
                      <a:endParaRPr lang="en-US" sz="1600" b="1" dirty="0">
                        <a:solidFill>
                          <a:srgbClr val="ECA907"/>
                        </a:solidFill>
                      </a:endParaRPr>
                    </a:p>
                  </a:txBody>
                  <a:tcPr marL="63448" marR="63448" marT="31724" marB="31724" anchor="ctr"/>
                </a:tc>
              </a:tr>
              <a:tr h="626097">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действия</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IActionFilter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ActionFilterAttribute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до и после метода действия</a:t>
                      </a:r>
                      <a:endParaRPr lang="en-US" sz="1600" dirty="0">
                        <a:solidFill>
                          <a:schemeClr val="bg1"/>
                        </a:solidFill>
                        <a:effectLst/>
                      </a:endParaRPr>
                    </a:p>
                  </a:txBody>
                  <a:tcPr marL="52873" marR="52873" marT="52873" marB="52873" anchor="ctr"/>
                </a:tc>
              </a:tr>
              <a:tr h="850973">
                <a:tc>
                  <a:txBody>
                    <a:bodyPr/>
                    <a:lstStyle/>
                    <a:p>
                      <a:pPr algn="ctr" fontAlgn="t"/>
                      <a:r>
                        <a:rPr lang="ru-RU" sz="1600" dirty="0" smtClean="0">
                          <a:solidFill>
                            <a:schemeClr val="bg1"/>
                          </a:solidFill>
                          <a:effectLst/>
                          <a:latin typeface="+mn-lt"/>
                          <a:cs typeface="Consolas"/>
                        </a:rPr>
                        <a:t>Фильтр</a:t>
                      </a:r>
                      <a:r>
                        <a:rPr lang="ru-RU" sz="1600" baseline="0" dirty="0" smtClean="0">
                          <a:solidFill>
                            <a:schemeClr val="bg1"/>
                          </a:solidFill>
                          <a:effectLst/>
                          <a:latin typeface="+mn-lt"/>
                          <a:cs typeface="Consolas"/>
                        </a:rPr>
                        <a:t> результата</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a:solidFill>
                            <a:schemeClr val="bg1"/>
                          </a:solidFill>
                          <a:effectLst/>
                          <a:latin typeface="Consolas"/>
                          <a:cs typeface="Consolas"/>
                        </a:rPr>
                        <a:t>IResultFilter</a:t>
                      </a:r>
                    </a:p>
                  </a:txBody>
                  <a:tcPr marL="52873" marR="52873" marT="52873" marB="52873" anchor="ctr"/>
                </a:tc>
                <a:tc>
                  <a:txBody>
                    <a:bodyPr/>
                    <a:lstStyle/>
                    <a:p>
                      <a:pPr algn="ctr" fontAlgn="t"/>
                      <a:r>
                        <a:rPr lang="en-US" sz="1400" dirty="0" err="1">
                          <a:solidFill>
                            <a:schemeClr val="bg1"/>
                          </a:solidFill>
                          <a:effectLst/>
                          <a:latin typeface="Consolas"/>
                          <a:cs typeface="Consolas"/>
                        </a:rPr>
                        <a:t>ActionFilterAttribute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до и после выполнения результата действия</a:t>
                      </a:r>
                      <a:endParaRPr lang="en-US" sz="1600" dirty="0">
                        <a:solidFill>
                          <a:schemeClr val="bg1"/>
                        </a:solidFill>
                        <a:effectLst/>
                      </a:endParaRPr>
                    </a:p>
                  </a:txBody>
                  <a:tcPr marL="52873" marR="52873" marT="52873" marB="52873" anchor="ctr"/>
                </a:tc>
              </a:tr>
              <a:tr h="1360798">
                <a:tc>
                  <a:txBody>
                    <a:bodyPr/>
                    <a:lstStyle/>
                    <a:p>
                      <a:pPr algn="ctr" fontAlgn="t"/>
                      <a:r>
                        <a:rPr lang="ru-RU" sz="1600" dirty="0" smtClean="0">
                          <a:solidFill>
                            <a:schemeClr val="bg1"/>
                          </a:solidFill>
                          <a:effectLst/>
                          <a:latin typeface="+mn-lt"/>
                          <a:cs typeface="Consolas"/>
                        </a:rPr>
                        <a:t>Фильтр исключений</a:t>
                      </a:r>
                      <a:endParaRPr lang="en-US" sz="1600" dirty="0">
                        <a:solidFill>
                          <a:schemeClr val="bg1"/>
                        </a:solidFill>
                        <a:effectLst/>
                        <a:latin typeface="+mn-lt"/>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IExceptionFilter</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en-US" sz="1400" dirty="0" err="1">
                          <a:solidFill>
                            <a:schemeClr val="bg1"/>
                          </a:solidFill>
                          <a:effectLst/>
                          <a:latin typeface="Consolas"/>
                          <a:cs typeface="Consolas"/>
                        </a:rPr>
                        <a:t>HandleErrorAttribute</a:t>
                      </a:r>
                      <a:endParaRPr lang="en-US" sz="1400" dirty="0">
                        <a:solidFill>
                          <a:schemeClr val="bg1"/>
                        </a:solidFill>
                        <a:effectLst/>
                        <a:latin typeface="Consolas"/>
                        <a:cs typeface="Consolas"/>
                      </a:endParaRPr>
                    </a:p>
                  </a:txBody>
                  <a:tcPr marL="52873" marR="52873" marT="52873" marB="52873" anchor="ctr"/>
                </a:tc>
                <a:tc>
                  <a:txBody>
                    <a:bodyPr/>
                    <a:lstStyle/>
                    <a:p>
                      <a:pPr algn="ctr" fontAlgn="t"/>
                      <a:r>
                        <a:rPr lang="ru-RU" sz="1600" kern="1200" dirty="0" smtClean="0">
                          <a:solidFill>
                            <a:schemeClr val="bg1"/>
                          </a:solidFill>
                          <a:effectLst/>
                        </a:rPr>
                        <a:t>Запускается только в том случае, если другой фильтр, метод действия или результат действия генерирует исключение</a:t>
                      </a:r>
                      <a:endParaRPr lang="en-US" sz="1600" dirty="0">
                        <a:solidFill>
                          <a:schemeClr val="bg1"/>
                        </a:solidFill>
                        <a:effectLst/>
                      </a:endParaRPr>
                    </a:p>
                  </a:txBody>
                  <a:tcPr marL="52873" marR="52873" marT="52873" marB="52873" anchor="ctr"/>
                </a:tc>
              </a:tr>
            </a:tbl>
          </a:graphicData>
        </a:graphic>
      </p:graphicFrame>
    </p:spTree>
    <p:extLst>
      <p:ext uri="{BB962C8B-B14F-4D97-AF65-F5344CB8AC3E}">
        <p14:creationId xmlns:p14="http://schemas.microsoft.com/office/powerpoint/2010/main" val="7063642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аутентификации </a:t>
            </a:r>
            <a:endParaRPr lang="en-US" dirty="0"/>
          </a:p>
        </p:txBody>
      </p:sp>
      <p:sp>
        <p:nvSpPr>
          <p:cNvPr id="3" name="Content Placeholder 2"/>
          <p:cNvSpPr>
            <a:spLocks noGrp="1"/>
          </p:cNvSpPr>
          <p:nvPr>
            <p:ph idx="1"/>
          </p:nvPr>
        </p:nvSpPr>
        <p:spPr/>
        <p:txBody>
          <a:bodyPr anchor="ctr">
            <a:normAutofit lnSpcReduction="10000"/>
          </a:bodyPr>
          <a:lstStyle/>
          <a:p>
            <a:pPr algn="just"/>
            <a:r>
              <a:rPr lang="ru-RU" dirty="0" smtClean="0">
                <a:latin typeface="+mn-lt"/>
                <a:cs typeface="Consolas"/>
              </a:rPr>
              <a:t>	</a:t>
            </a:r>
            <a:r>
              <a:rPr lang="ru-RU" dirty="0" smtClean="0">
                <a:solidFill>
                  <a:srgbClr val="ECA907"/>
                </a:solidFill>
                <a:latin typeface="+mn-lt"/>
                <a:ea typeface="Consolas" charset="0"/>
                <a:cs typeface="Consolas" charset="0"/>
              </a:rPr>
              <a:t>Фильтры аутентификации</a:t>
            </a:r>
            <a:r>
              <a:rPr lang="ru-RU" dirty="0" smtClean="0">
                <a:latin typeface="+mn-lt"/>
                <a:ea typeface="Consolas" charset="0"/>
                <a:cs typeface="Consolas" charset="0"/>
              </a:rPr>
              <a:t>– срабатывают </a:t>
            </a:r>
            <a:r>
              <a:rPr lang="ru-RU" dirty="0">
                <a:latin typeface="+mn-lt"/>
                <a:ea typeface="Consolas" charset="0"/>
                <a:cs typeface="Consolas" charset="0"/>
              </a:rPr>
              <a:t>до любого другого фильтра и выполнения метода, а также тогда, когда метод уже завершил выполнение, но его </a:t>
            </a:r>
            <a:r>
              <a:rPr lang="ru-RU" dirty="0" smtClean="0">
                <a:latin typeface="+mn-lt"/>
                <a:ea typeface="Consolas" charset="0"/>
                <a:cs typeface="Consolas" charset="0"/>
              </a:rPr>
              <a:t>результат, </a:t>
            </a:r>
            <a:r>
              <a:rPr lang="ru-RU" dirty="0">
                <a:latin typeface="+mn-lt"/>
                <a:ea typeface="Consolas" charset="0"/>
                <a:cs typeface="Consolas" charset="0"/>
              </a:rPr>
              <a:t>объект </a:t>
            </a:r>
            <a:r>
              <a:rPr lang="ru-RU" dirty="0" err="1" smtClean="0">
                <a:latin typeface="+mn-lt"/>
                <a:ea typeface="Consolas" charset="0"/>
                <a:cs typeface="Consolas" charset="0"/>
              </a:rPr>
              <a:t>ActionResult</a:t>
            </a:r>
            <a:r>
              <a:rPr lang="ru-RU" dirty="0" smtClean="0">
                <a:latin typeface="+mn-lt"/>
                <a:ea typeface="Consolas" charset="0"/>
                <a:cs typeface="Consolas" charset="0"/>
              </a:rPr>
              <a:t>, не </a:t>
            </a:r>
            <a:r>
              <a:rPr lang="ru-RU" dirty="0">
                <a:latin typeface="+mn-lt"/>
                <a:ea typeface="Consolas" charset="0"/>
                <a:cs typeface="Consolas" charset="0"/>
              </a:rPr>
              <a:t>обработан</a:t>
            </a:r>
            <a:r>
              <a:rPr lang="ru-RU" dirty="0" smtClean="0">
                <a:latin typeface="+mn-lt"/>
                <a:ea typeface="Consolas" charset="0"/>
                <a:cs typeface="Consolas" charset="0"/>
              </a:rPr>
              <a:t>. </a:t>
            </a:r>
            <a:r>
              <a:rPr lang="ru-RU" dirty="0">
                <a:latin typeface="+mn-lt"/>
                <a:ea typeface="Consolas" charset="0"/>
                <a:cs typeface="Consolas" charset="0"/>
              </a:rPr>
              <a:t>Эти фильтры </a:t>
            </a:r>
            <a:r>
              <a:rPr lang="ru-RU" dirty="0" smtClean="0">
                <a:latin typeface="+mn-lt"/>
                <a:ea typeface="Consolas" charset="0"/>
                <a:cs typeface="Consolas" charset="0"/>
              </a:rPr>
              <a:t>предназначены для </a:t>
            </a:r>
            <a:r>
              <a:rPr lang="ru-RU" dirty="0">
                <a:latin typeface="+mn-lt"/>
                <a:ea typeface="Consolas" charset="0"/>
                <a:cs typeface="Consolas" charset="0"/>
              </a:rPr>
              <a:t>управление аутентификацией пользователей</a:t>
            </a:r>
            <a:r>
              <a:rPr lang="ru-RU" dirty="0" smtClean="0">
                <a:latin typeface="+mn-lt"/>
                <a:ea typeface="Consolas" charset="0"/>
                <a:cs typeface="Consolas" charset="0"/>
              </a:rPr>
              <a:t>. </a:t>
            </a:r>
            <a:r>
              <a:rPr lang="ru-RU" dirty="0">
                <a:latin typeface="+mn-lt"/>
                <a:ea typeface="Consolas" charset="0"/>
                <a:cs typeface="Consolas" charset="0"/>
              </a:rPr>
              <a:t>Фильтры </a:t>
            </a:r>
            <a:r>
              <a:rPr lang="ru-RU" dirty="0" smtClean="0">
                <a:latin typeface="+mn-lt"/>
                <a:ea typeface="Consolas" charset="0"/>
                <a:cs typeface="Consolas" charset="0"/>
              </a:rPr>
              <a:t>аутентификации реализуют </a:t>
            </a:r>
            <a:r>
              <a:rPr lang="ru-RU" dirty="0">
                <a:latin typeface="+mn-lt"/>
                <a:ea typeface="Consolas" charset="0"/>
                <a:cs typeface="Consolas" charset="0"/>
              </a:rPr>
              <a:t>интерфейс </a:t>
            </a:r>
            <a:r>
              <a:rPr lang="en-US" sz="1600" dirty="0">
                <a:solidFill>
                  <a:srgbClr val="ECA907"/>
                </a:solidFill>
                <a:latin typeface="Consolas" charset="0"/>
                <a:ea typeface="Consolas" charset="0"/>
                <a:cs typeface="Consolas" charset="0"/>
              </a:rPr>
              <a:t>IAuthenticationFilter</a:t>
            </a:r>
            <a:endParaRPr lang="ru-RU" dirty="0">
              <a:solidFill>
                <a:srgbClr val="ECA907"/>
              </a:solidFill>
              <a:latin typeface="Consolas" charset="0"/>
              <a:ea typeface="Consolas" charset="0"/>
              <a:cs typeface="Consolas" charset="0"/>
            </a:endParaRPr>
          </a:p>
          <a:p>
            <a:pPr algn="just"/>
            <a:endParaRPr lang="ru-RU" dirty="0">
              <a:latin typeface="Consolas" charset="0"/>
              <a:ea typeface="Consolas" charset="0"/>
              <a:cs typeface="Consolas" charset="0"/>
            </a:endParaRPr>
          </a:p>
          <a:p>
            <a:pPr fontAlgn="base"/>
            <a:r>
              <a:rPr lang="en-US" sz="1600" dirty="0">
                <a:latin typeface="Consolas" charset="0"/>
                <a:ea typeface="Consolas" charset="0"/>
                <a:cs typeface="Consolas" charset="0"/>
              </a:rPr>
              <a:t>public interface </a:t>
            </a:r>
            <a:r>
              <a:rPr lang="en-US" sz="1600" dirty="0">
                <a:solidFill>
                  <a:srgbClr val="ECA907"/>
                </a:solidFill>
                <a:latin typeface="Consolas" charset="0"/>
                <a:ea typeface="Consolas" charset="0"/>
                <a:cs typeface="Consolas" charset="0"/>
              </a:rPr>
              <a:t>IAuthenticationFilter</a:t>
            </a:r>
          </a:p>
          <a:p>
            <a:pPr fontAlgn="base"/>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a:p>
            <a:pPr fontAlgn="base"/>
            <a:r>
              <a:rPr lang="en-US" sz="1600" dirty="0">
                <a:latin typeface="Consolas" charset="0"/>
                <a:ea typeface="Consolas" charset="0"/>
                <a:cs typeface="Consolas" charset="0"/>
              </a:rPr>
              <a:t>   </a:t>
            </a:r>
            <a:r>
              <a:rPr lang="ru-RU" sz="1600" dirty="0" smtClean="0">
                <a:latin typeface="Consolas" charset="0"/>
                <a:ea typeface="Consolas" charset="0"/>
                <a:cs typeface="Consolas" charset="0"/>
              </a:rPr>
              <a:t> </a:t>
            </a:r>
            <a:r>
              <a:rPr lang="en-US" sz="1600" dirty="0" smtClean="0">
                <a:latin typeface="Consolas" charset="0"/>
                <a:ea typeface="Consolas" charset="0"/>
                <a:cs typeface="Consolas" charset="0"/>
              </a:rPr>
              <a:t>void </a:t>
            </a:r>
            <a:r>
              <a:rPr lang="en-US" sz="1600" dirty="0">
                <a:solidFill>
                  <a:srgbClr val="ECA907"/>
                </a:solidFill>
                <a:latin typeface="Consolas" charset="0"/>
                <a:ea typeface="Consolas" charset="0"/>
                <a:cs typeface="Consolas" charset="0"/>
              </a:rPr>
              <a:t>OnAuthentication</a:t>
            </a:r>
            <a:r>
              <a:rPr lang="en-US" sz="1600" dirty="0">
                <a:latin typeface="Consolas" charset="0"/>
                <a:ea typeface="Consolas" charset="0"/>
                <a:cs typeface="Consolas" charset="0"/>
              </a:rPr>
              <a:t>(</a:t>
            </a:r>
            <a:r>
              <a:rPr lang="en-US" sz="1600" dirty="0">
                <a:solidFill>
                  <a:srgbClr val="ECA907"/>
                </a:solidFill>
                <a:latin typeface="Consolas" charset="0"/>
                <a:ea typeface="Consolas" charset="0"/>
                <a:cs typeface="Consolas" charset="0"/>
              </a:rPr>
              <a:t>AuthenticationContext</a:t>
            </a:r>
            <a:r>
              <a:rPr lang="en-US" sz="1600" dirty="0">
                <a:latin typeface="Consolas" charset="0"/>
                <a:ea typeface="Consolas" charset="0"/>
                <a:cs typeface="Consolas" charset="0"/>
              </a:rPr>
              <a:t> filterContext);</a:t>
            </a:r>
          </a:p>
          <a:p>
            <a:pPr fontAlgn="base"/>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void </a:t>
            </a:r>
            <a:r>
              <a:rPr lang="en-US" sz="1600" dirty="0">
                <a:solidFill>
                  <a:srgbClr val="ECA907"/>
                </a:solidFill>
                <a:latin typeface="Consolas" charset="0"/>
                <a:ea typeface="Consolas" charset="0"/>
                <a:cs typeface="Consolas" charset="0"/>
              </a:rPr>
              <a:t>OnAuthenticationChallenge</a:t>
            </a:r>
            <a:r>
              <a:rPr lang="en-US" sz="1600" dirty="0">
                <a:latin typeface="Consolas" charset="0"/>
                <a:ea typeface="Consolas" charset="0"/>
                <a:cs typeface="Consolas" charset="0"/>
              </a:rPr>
              <a:t>(</a:t>
            </a:r>
            <a:r>
              <a:rPr lang="en-US" sz="1600" dirty="0">
                <a:solidFill>
                  <a:srgbClr val="ECA907"/>
                </a:solidFill>
                <a:latin typeface="Consolas" charset="0"/>
                <a:ea typeface="Consolas" charset="0"/>
                <a:cs typeface="Consolas" charset="0"/>
              </a:rPr>
              <a:t>AuthenticationChallengeContext</a:t>
            </a:r>
            <a:r>
              <a:rPr lang="en-US" sz="1600" dirty="0">
                <a:latin typeface="Consolas" charset="0"/>
                <a:ea typeface="Consolas" charset="0"/>
                <a:cs typeface="Consolas" charset="0"/>
              </a:rPr>
              <a:t> filterContext);</a:t>
            </a:r>
          </a:p>
          <a:p>
            <a:pPr fontAlgn="base"/>
            <a:r>
              <a:rPr lang="en-US" sz="1600" dirty="0" smtClean="0">
                <a:latin typeface="Consolas" charset="0"/>
                <a:ea typeface="Consolas" charset="0"/>
                <a:cs typeface="Consolas" charset="0"/>
              </a:rPr>
              <a:t>}</a:t>
            </a:r>
            <a:endParaRPr lang="ru-RU" sz="1600" dirty="0" smtClean="0">
              <a:latin typeface="Consolas" charset="0"/>
              <a:ea typeface="Consolas" charset="0"/>
              <a:cs typeface="Consolas" charset="0"/>
            </a:endParaRPr>
          </a:p>
          <a:p>
            <a:pPr fontAlgn="base"/>
            <a:endParaRPr lang="ru-RU" dirty="0" smtClean="0">
              <a:highlight>
                <a:srgbClr val="FFFFFF"/>
              </a:highlight>
              <a:latin typeface="Consolas"/>
              <a:cs typeface="Consolas"/>
            </a:endParaRPr>
          </a:p>
          <a:p>
            <a:pPr algn="just" fontAlgn="base"/>
            <a:r>
              <a:rPr lang="ru-RU" dirty="0">
                <a:latin typeface="+mn-lt"/>
              </a:rPr>
              <a:t>Реализация метода </a:t>
            </a:r>
            <a:r>
              <a:rPr lang="ru-RU" dirty="0">
                <a:solidFill>
                  <a:srgbClr val="ECA907"/>
                </a:solidFill>
                <a:latin typeface="+mn-lt"/>
              </a:rPr>
              <a:t>OnAuthentication </a:t>
            </a:r>
            <a:r>
              <a:rPr lang="ru-RU" dirty="0">
                <a:latin typeface="+mn-lt"/>
              </a:rPr>
              <a:t>призвана обеспечить проверку пользователя: аутентифицирован ли он в системе. </a:t>
            </a:r>
            <a:r>
              <a:rPr lang="ru-RU" dirty="0" smtClean="0">
                <a:latin typeface="+mn-lt"/>
              </a:rPr>
              <a:t>Метод </a:t>
            </a:r>
            <a:r>
              <a:rPr lang="ru-RU" dirty="0">
                <a:solidFill>
                  <a:srgbClr val="ECA907"/>
                </a:solidFill>
                <a:latin typeface="+mn-lt"/>
              </a:rPr>
              <a:t>OnAuthenticationChallenge </a:t>
            </a:r>
            <a:r>
              <a:rPr lang="ru-RU" dirty="0">
                <a:latin typeface="+mn-lt"/>
              </a:rPr>
              <a:t>используется для ограничения доступа для аутентифицированного пользователя.</a:t>
            </a:r>
            <a:endParaRPr lang="ru-RU" dirty="0">
              <a:highlight>
                <a:srgbClr val="FFFFFF"/>
              </a:highlight>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6520491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a:t>
            </a:r>
            <a:r>
              <a:rPr lang="ru-RU" dirty="0"/>
              <a:t>ы</a:t>
            </a:r>
            <a:r>
              <a:rPr lang="ru-RU" dirty="0" smtClean="0"/>
              <a:t> </a:t>
            </a:r>
            <a:r>
              <a:rPr lang="ru-RU" dirty="0"/>
              <a:t>авторизации</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cs typeface="Consolas"/>
              </a:rPr>
              <a:t>	</a:t>
            </a:r>
            <a:r>
              <a:rPr lang="ru-RU" dirty="0" smtClean="0">
                <a:solidFill>
                  <a:srgbClr val="ECA907"/>
                </a:solidFill>
                <a:latin typeface="+mn-lt"/>
                <a:cs typeface="Consolas"/>
              </a:rPr>
              <a:t>Фильтры </a:t>
            </a:r>
            <a:r>
              <a:rPr lang="ru-RU" dirty="0">
                <a:solidFill>
                  <a:srgbClr val="ECA907"/>
                </a:solidFill>
                <a:latin typeface="+mn-lt"/>
                <a:cs typeface="Consolas"/>
              </a:rPr>
              <a:t>авторизации </a:t>
            </a:r>
            <a:r>
              <a:rPr lang="ru-RU" dirty="0">
                <a:latin typeface="+mn-lt"/>
                <a:cs typeface="Consolas"/>
              </a:rPr>
              <a:t>- это фильтры, которые запускаются </a:t>
            </a:r>
            <a:r>
              <a:rPr lang="ru-RU" dirty="0" smtClean="0">
                <a:latin typeface="+mn-lt"/>
                <a:cs typeface="Consolas"/>
              </a:rPr>
              <a:t>после фильтров </a:t>
            </a:r>
            <a:r>
              <a:rPr lang="ru-RU" dirty="0" err="1" smtClean="0">
                <a:latin typeface="+mn-lt"/>
                <a:cs typeface="Consolas"/>
              </a:rPr>
              <a:t>аутетификации</a:t>
            </a:r>
            <a:r>
              <a:rPr lang="ru-RU" dirty="0" smtClean="0">
                <a:latin typeface="+mn-lt"/>
                <a:cs typeface="Consolas"/>
              </a:rPr>
              <a:t>, </a:t>
            </a:r>
            <a:r>
              <a:rPr lang="ru-RU" dirty="0">
                <a:latin typeface="+mn-lt"/>
                <a:cs typeface="Consolas"/>
              </a:rPr>
              <a:t>перед любым другим фильтром или методом действия. Эти фильтры осуществляют политику авторизации, гарантируя, что методы действий могут быть вызваны только пользователями, имеющими право доступа. Фильтры авторизации реализуют интерфейс </a:t>
            </a:r>
            <a:r>
              <a:rPr lang="ru-RU" dirty="0" err="1">
                <a:solidFill>
                  <a:srgbClr val="ECA907"/>
                </a:solidFill>
                <a:latin typeface="+mn-lt"/>
                <a:cs typeface="Consolas"/>
              </a:rPr>
              <a:t>IAuthorizationFilter</a:t>
            </a:r>
            <a:endParaRPr lang="ru-RU" dirty="0">
              <a:solidFill>
                <a:srgbClr val="ECA907"/>
              </a:solidFill>
              <a:latin typeface="+mn-lt"/>
              <a:cs typeface="Consolas"/>
            </a:endParaRPr>
          </a:p>
          <a:p>
            <a:pPr algn="just"/>
            <a:endParaRPr lang="ru-RU" dirty="0">
              <a:latin typeface="Consolas" charset="0"/>
              <a:ea typeface="Consolas" charset="0"/>
              <a:cs typeface="Consolas" charset="0"/>
            </a:endParaRPr>
          </a:p>
          <a:p>
            <a:r>
              <a:rPr lang="en-US" sz="1600" dirty="0">
                <a:latin typeface="Consolas" charset="0"/>
                <a:ea typeface="Consolas" charset="0"/>
                <a:cs typeface="Consolas" charset="0"/>
              </a:rPr>
              <a:t>public interface </a:t>
            </a:r>
            <a:r>
              <a:rPr lang="en-US" sz="1600" dirty="0" err="1">
                <a:solidFill>
                  <a:srgbClr val="ECA907"/>
                </a:solidFill>
                <a:latin typeface="Consolas" charset="0"/>
                <a:ea typeface="Consolas" charset="0"/>
                <a:cs typeface="Consolas" charset="0"/>
              </a:rPr>
              <a:t>IAuthorizationFilter</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void </a:t>
            </a:r>
            <a:r>
              <a:rPr lang="en-US" sz="1600" dirty="0" err="1">
                <a:solidFill>
                  <a:srgbClr val="ECA907"/>
                </a:solidFill>
                <a:latin typeface="Consolas" charset="0"/>
                <a:ea typeface="Consolas" charset="0"/>
                <a:cs typeface="Consolas" charset="0"/>
              </a:rPr>
              <a:t>OnAuthorization</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AuthorizationContext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filterContext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endParaRPr lang="ru-RU" sz="1600" dirty="0">
              <a:latin typeface="Consolas" charset="0"/>
              <a:ea typeface="Consolas" charset="0"/>
              <a:cs typeface="Consolas" charset="0"/>
            </a:endParaRPr>
          </a:p>
          <a:p>
            <a:pPr algn="just"/>
            <a:endParaRPr lang="ru-RU" dirty="0">
              <a:highlight>
                <a:srgbClr val="FFFFFF"/>
              </a:highlight>
              <a:latin typeface="Consolas"/>
              <a:cs typeface="Consolas"/>
            </a:endParaRPr>
          </a:p>
          <a:p>
            <a:pPr algn="just"/>
            <a:r>
              <a:rPr lang="ru-RU" dirty="0" smtClean="0">
                <a:latin typeface="+mn-lt"/>
              </a:rPr>
              <a:t>Более </a:t>
            </a:r>
            <a:r>
              <a:rPr lang="ru-RU" dirty="0">
                <a:latin typeface="+mn-lt"/>
              </a:rPr>
              <a:t>безопасный подход - создать подкласс класса </a:t>
            </a:r>
            <a:r>
              <a:rPr lang="ru-RU" dirty="0" err="1">
                <a:solidFill>
                  <a:srgbClr val="ECA907"/>
                </a:solidFill>
                <a:latin typeface="+mn-lt"/>
                <a:cs typeface="Consolas"/>
              </a:rPr>
              <a:t>AuthorizeAttribute</a:t>
            </a:r>
            <a:r>
              <a:rPr lang="ru-RU" dirty="0">
                <a:latin typeface="+mn-lt"/>
              </a:rPr>
              <a:t>, который будет содержать самый сложный код и облегчит написание пользовательского кода </a:t>
            </a:r>
            <a:r>
              <a:rPr lang="ru-RU" dirty="0" smtClean="0">
                <a:latin typeface="+mn-lt"/>
              </a:rPr>
              <a:t>авторизации</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3372658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авторизации</a:t>
            </a:r>
            <a:endParaRPr lang="en-US" dirty="0"/>
          </a:p>
        </p:txBody>
      </p:sp>
      <p:sp>
        <p:nvSpPr>
          <p:cNvPr id="3" name="Content Placeholder 2"/>
          <p:cNvSpPr>
            <a:spLocks noGrp="1"/>
          </p:cNvSpPr>
          <p:nvPr>
            <p:ph idx="1"/>
          </p:nvPr>
        </p:nvSpPr>
        <p:spPr/>
        <p:txBody>
          <a:bodyPr anchor="ctr">
            <a:noAutofit/>
          </a:bodyPr>
          <a:lstStyle/>
          <a:p>
            <a:r>
              <a:rPr lang="en-US" sz="1600" dirty="0">
                <a:latin typeface="Consolas" charset="0"/>
                <a:ea typeface="Consolas" charset="0"/>
                <a:cs typeface="Consolas" charset="0"/>
              </a:rPr>
              <a:t>public class </a:t>
            </a:r>
            <a:r>
              <a:rPr lang="en-US" sz="1600" dirty="0" err="1">
                <a:solidFill>
                  <a:srgbClr val="ECA907"/>
                </a:solidFill>
                <a:latin typeface="Consolas" charset="0"/>
                <a:ea typeface="Consolas" charset="0"/>
                <a:cs typeface="Consolas" charset="0"/>
              </a:rPr>
              <a:t>CustomAuthAttribute</a:t>
            </a:r>
            <a:r>
              <a:rPr lang="en-US" sz="1600" dirty="0">
                <a:latin typeface="Consolas" charset="0"/>
                <a:ea typeface="Consolas" charset="0"/>
                <a:cs typeface="Consolas" charset="0"/>
              </a:rPr>
              <a:t> : </a:t>
            </a:r>
            <a:r>
              <a:rPr lang="en-US" sz="1600" dirty="0" err="1">
                <a:solidFill>
                  <a:srgbClr val="ECA907"/>
                </a:solidFill>
                <a:latin typeface="Consolas" charset="0"/>
                <a:ea typeface="Consolas" charset="0"/>
                <a:cs typeface="Consolas" charset="0"/>
              </a:rPr>
              <a:t>AuthorizeAttribute</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private </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public </a:t>
            </a:r>
            <a:r>
              <a:rPr lang="en-US" sz="1600" dirty="0" err="1">
                <a:latin typeface="Consolas" charset="0"/>
                <a:ea typeface="Consolas" charset="0"/>
                <a:cs typeface="Consolas" charset="0"/>
              </a:rPr>
              <a:t>CustomAuthAttribute</a:t>
            </a:r>
            <a:r>
              <a:rPr lang="en-US" sz="1600" dirty="0">
                <a:latin typeface="Consolas" charset="0"/>
                <a:ea typeface="Consolas" charset="0"/>
                <a:cs typeface="Consolas" charset="0"/>
              </a:rPr>
              <a:t>(</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allowedParam</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 = </a:t>
            </a:r>
            <a:r>
              <a:rPr lang="en-US" sz="1600" dirty="0" err="1">
                <a:latin typeface="Consolas" charset="0"/>
                <a:ea typeface="Consolas" charset="0"/>
                <a:cs typeface="Consolas" charset="0"/>
              </a:rPr>
              <a:t>allowedParam</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protected override </a:t>
            </a:r>
            <a:r>
              <a:rPr lang="en-US" sz="1600" dirty="0" err="1">
                <a:latin typeface="Consolas" charset="0"/>
                <a:ea typeface="Consolas" charset="0"/>
                <a:cs typeface="Consolas" charset="0"/>
              </a:rPr>
              <a:t>bool</a:t>
            </a:r>
            <a:r>
              <a:rPr lang="en-US" sz="1600" dirty="0">
                <a:latin typeface="Consolas" charset="0"/>
                <a:ea typeface="Consolas" charset="0"/>
                <a:cs typeface="Consolas" charset="0"/>
              </a:rPr>
              <a:t> </a:t>
            </a:r>
            <a:r>
              <a:rPr lang="en-US" sz="1600" dirty="0" err="1">
                <a:solidFill>
                  <a:srgbClr val="ECA907"/>
                </a:solidFill>
                <a:latin typeface="Consolas" charset="0"/>
                <a:ea typeface="Consolas" charset="0"/>
                <a:cs typeface="Consolas" charset="0"/>
              </a:rPr>
              <a:t>AuthorizeCore</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HttpContextBase</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httpContext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ru-RU" sz="1600" dirty="0">
                <a:latin typeface="Consolas" charset="0"/>
                <a:ea typeface="Consolas" charset="0"/>
                <a:cs typeface="Consolas" charset="0"/>
              </a:rPr>
              <a:t> </a:t>
            </a:r>
            <a:r>
              <a:rPr lang="en-US" sz="1600" dirty="0">
                <a:latin typeface="Consolas" charset="0"/>
                <a:ea typeface="Consolas" charset="0"/>
                <a:cs typeface="Consolas" charset="0"/>
              </a:rPr>
              <a:t>       if (</a:t>
            </a:r>
            <a:r>
              <a:rPr lang="en-US" sz="1600" dirty="0" err="1">
                <a:latin typeface="Consolas" charset="0"/>
                <a:ea typeface="Consolas" charset="0"/>
                <a:cs typeface="Consolas" charset="0"/>
              </a:rPr>
              <a:t>httpContext.Request.IsLocal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ru-RU" sz="1600" dirty="0">
                <a:latin typeface="Consolas" charset="0"/>
                <a:ea typeface="Consolas" charset="0"/>
                <a:cs typeface="Consolas" charset="0"/>
              </a:rPr>
              <a:t> </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a:t>
            </a:r>
            <a:r>
              <a:rPr lang="en-US" sz="1600" dirty="0" err="1">
                <a:latin typeface="Consolas" charset="0"/>
                <a:ea typeface="Consolas" charset="0"/>
                <a:cs typeface="Consolas" charset="0"/>
              </a:rPr>
              <a:t>localAllowed</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else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true;</a:t>
            </a:r>
          </a:p>
          <a:p>
            <a:r>
              <a:rPr lang="en-US" sz="1600" dirty="0">
                <a:latin typeface="Consolas" charset="0"/>
                <a:ea typeface="Consolas" charset="0"/>
                <a:cs typeface="Consolas" charset="0"/>
              </a:rPr>
              <a:t>        }</a:t>
            </a:r>
          </a:p>
          <a:p>
            <a:r>
              <a:rPr lang="en-US" sz="1600" dirty="0">
                <a:latin typeface="Consolas" charset="0"/>
                <a:ea typeface="Consolas" charset="0"/>
                <a:cs typeface="Consolas" charset="0"/>
              </a:rPr>
              <a:t>  </a:t>
            </a:r>
            <a:r>
              <a:rPr lang="ru-RU" sz="1600"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36451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авторизации</a:t>
            </a:r>
            <a:endParaRPr lang="en-US" dirty="0"/>
          </a:p>
        </p:txBody>
      </p:sp>
      <p:sp>
        <p:nvSpPr>
          <p:cNvPr id="3" name="Content Placeholder 2"/>
          <p:cNvSpPr>
            <a:spLocks noGrp="1"/>
          </p:cNvSpPr>
          <p:nvPr>
            <p:ph idx="1"/>
          </p:nvPr>
        </p:nvSpPr>
        <p:spPr>
          <a:xfrm>
            <a:off x="401798" y="1480253"/>
            <a:ext cx="8340401" cy="1925733"/>
          </a:xfrm>
        </p:spPr>
        <p:txBody>
          <a:bodyPr anchor="ctr">
            <a:noAutofit/>
          </a:bodyPr>
          <a:lstStyle/>
          <a:p>
            <a:pPr algn="just"/>
            <a:r>
              <a:rPr lang="ru-RU" dirty="0" smtClean="0">
                <a:latin typeface="+mn-lt"/>
              </a:rPr>
              <a:t>	Класс</a:t>
            </a:r>
            <a:r>
              <a:rPr lang="ru-RU" dirty="0">
                <a:latin typeface="+mn-lt"/>
              </a:rPr>
              <a:t> </a:t>
            </a:r>
            <a:r>
              <a:rPr lang="ru-RU" dirty="0" err="1">
                <a:solidFill>
                  <a:srgbClr val="ECA907"/>
                </a:solidFill>
                <a:latin typeface="+mn-lt"/>
                <a:cs typeface="Consolas"/>
              </a:rPr>
              <a:t>AuthorizeAttribute</a:t>
            </a:r>
            <a:r>
              <a:rPr lang="ru-RU" dirty="0">
                <a:solidFill>
                  <a:srgbClr val="ECA907"/>
                </a:solidFill>
                <a:latin typeface="+mn-lt"/>
              </a:rPr>
              <a:t> </a:t>
            </a:r>
            <a:r>
              <a:rPr lang="ru-RU" dirty="0">
                <a:latin typeface="+mn-lt"/>
              </a:rPr>
              <a:t>используется как основа для пользовательского фильтра, у которого есть своя собственная реализация метода </a:t>
            </a:r>
            <a:r>
              <a:rPr lang="ru-RU" dirty="0" err="1">
                <a:solidFill>
                  <a:srgbClr val="ECA907"/>
                </a:solidFill>
                <a:latin typeface="+mn-lt"/>
                <a:cs typeface="Consolas"/>
              </a:rPr>
              <a:t>AuthorizeCore</a:t>
            </a:r>
            <a:r>
              <a:rPr lang="ru-RU" dirty="0">
                <a:latin typeface="+mn-lt"/>
              </a:rPr>
              <a:t>, который используется для выполнения общих задач авторизации.</a:t>
            </a:r>
          </a:p>
          <a:p>
            <a:pPr algn="just"/>
            <a:r>
              <a:rPr lang="ru-RU" dirty="0" smtClean="0">
                <a:latin typeface="+mn-lt"/>
              </a:rPr>
              <a:t>	Используя</a:t>
            </a:r>
            <a:r>
              <a:rPr lang="ru-RU" dirty="0">
                <a:latin typeface="+mn-lt"/>
              </a:rPr>
              <a:t> </a:t>
            </a:r>
            <a:r>
              <a:rPr lang="ru-RU" dirty="0" err="1">
                <a:solidFill>
                  <a:srgbClr val="ECA907"/>
                </a:solidFill>
                <a:latin typeface="+mn-lt"/>
                <a:cs typeface="Consolas"/>
              </a:rPr>
              <a:t>AuthorizeAttribute</a:t>
            </a:r>
            <a:r>
              <a:rPr lang="ru-RU" dirty="0">
                <a:latin typeface="+mn-lt"/>
              </a:rPr>
              <a:t> напрямую, можно определить правила авторизации с помощью двух доступных свойств этого класса</a:t>
            </a:r>
            <a:endParaRPr lang="en-US" sz="1200"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3"/>
          <p:cNvGraphicFramePr>
            <a:graphicFrameLocks noGrp="1"/>
          </p:cNvGraphicFramePr>
          <p:nvPr>
            <p:extLst>
              <p:ext uri="{D42A27DB-BD31-4B8C-83A1-F6EECF244321}">
                <p14:modId xmlns:p14="http://schemas.microsoft.com/office/powerpoint/2010/main" val="1250372661"/>
              </p:ext>
            </p:extLst>
          </p:nvPr>
        </p:nvGraphicFramePr>
        <p:xfrm>
          <a:off x="418351" y="3504752"/>
          <a:ext cx="8307294" cy="2205318"/>
        </p:xfrm>
        <a:graphic>
          <a:graphicData uri="http://schemas.openxmlformats.org/drawingml/2006/table">
            <a:tbl>
              <a:tblPr bandRow="1">
                <a:tableStyleId>{3B4B98B0-60AC-42C2-AFA5-B58CD77FA1E5}</a:tableStyleId>
              </a:tblPr>
              <a:tblGrid>
                <a:gridCol w="1247178"/>
                <a:gridCol w="1091281"/>
                <a:gridCol w="5968835"/>
              </a:tblGrid>
              <a:tr h="434267">
                <a:tc>
                  <a:txBody>
                    <a:bodyPr/>
                    <a:lstStyle/>
                    <a:p>
                      <a:pPr algn="ctr" fontAlgn="t"/>
                      <a:r>
                        <a:rPr lang="ru-RU" sz="1800" dirty="0">
                          <a:solidFill>
                            <a:srgbClr val="ECA907"/>
                          </a:solidFill>
                          <a:effectLst/>
                        </a:rPr>
                        <a:t>Название</a:t>
                      </a:r>
                      <a:endParaRPr lang="ru-RU" sz="1800" b="1" dirty="0">
                        <a:solidFill>
                          <a:srgbClr val="ECA907"/>
                        </a:solidFill>
                        <a:effectLst/>
                      </a:endParaRPr>
                    </a:p>
                  </a:txBody>
                  <a:tcPr marL="60833" marR="60833" marT="60833" marB="60833" anchor="ctr"/>
                </a:tc>
                <a:tc>
                  <a:txBody>
                    <a:bodyPr/>
                    <a:lstStyle/>
                    <a:p>
                      <a:pPr algn="ctr" fontAlgn="t"/>
                      <a:r>
                        <a:rPr lang="ru-RU" sz="1800">
                          <a:solidFill>
                            <a:srgbClr val="ECA907"/>
                          </a:solidFill>
                          <a:effectLst/>
                        </a:rPr>
                        <a:t>Тип</a:t>
                      </a:r>
                      <a:endParaRPr lang="ru-RU" sz="1800" b="1">
                        <a:solidFill>
                          <a:srgbClr val="ECA907"/>
                        </a:solidFill>
                        <a:effectLst/>
                      </a:endParaRPr>
                    </a:p>
                  </a:txBody>
                  <a:tcPr marL="60833" marR="60833" marT="60833" marB="60833" anchor="ctr"/>
                </a:tc>
                <a:tc>
                  <a:txBody>
                    <a:bodyPr/>
                    <a:lstStyle/>
                    <a:p>
                      <a:pPr algn="ctr" fontAlgn="t"/>
                      <a:r>
                        <a:rPr lang="ru-RU" sz="1800" dirty="0">
                          <a:solidFill>
                            <a:srgbClr val="ECA907"/>
                          </a:solidFill>
                          <a:effectLst/>
                        </a:rPr>
                        <a:t>Описание</a:t>
                      </a:r>
                      <a:endParaRPr lang="ru-RU" sz="1800" b="1" dirty="0">
                        <a:solidFill>
                          <a:srgbClr val="ECA907"/>
                        </a:solidFill>
                        <a:effectLst/>
                      </a:endParaRPr>
                    </a:p>
                  </a:txBody>
                  <a:tcPr marL="60833" marR="60833" marT="60833" marB="60833" anchor="ctr"/>
                </a:tc>
              </a:tr>
              <a:tr h="735106">
                <a:tc>
                  <a:txBody>
                    <a:bodyPr/>
                    <a:lstStyle/>
                    <a:p>
                      <a:pPr algn="ctr" fontAlgn="t"/>
                      <a:r>
                        <a:rPr lang="en-US" sz="1600" dirty="0">
                          <a:solidFill>
                            <a:schemeClr val="bg1"/>
                          </a:solidFill>
                          <a:effectLst/>
                          <a:latin typeface="Consolas"/>
                          <a:cs typeface="Consolas"/>
                        </a:rPr>
                        <a:t>Users</a:t>
                      </a:r>
                    </a:p>
                  </a:txBody>
                  <a:tcPr marL="60833" marR="60833" marT="60833" marB="60833" anchor="ctr"/>
                </a:tc>
                <a:tc>
                  <a:txBody>
                    <a:bodyPr/>
                    <a:lstStyle/>
                    <a:p>
                      <a:pPr algn="ctr" fontAlgn="t"/>
                      <a:r>
                        <a:rPr lang="en-US" sz="1600" dirty="0">
                          <a:solidFill>
                            <a:schemeClr val="bg1"/>
                          </a:solidFill>
                          <a:effectLst/>
                          <a:latin typeface="Consolas"/>
                          <a:cs typeface="Consolas"/>
                        </a:rPr>
                        <a:t>string</a:t>
                      </a:r>
                    </a:p>
                  </a:txBody>
                  <a:tcPr marL="60833" marR="60833" marT="60833" marB="60833" anchor="ctr"/>
                </a:tc>
                <a:tc>
                  <a:txBody>
                    <a:bodyPr/>
                    <a:lstStyle/>
                    <a:p>
                      <a:pPr algn="just" fontAlgn="t"/>
                      <a:r>
                        <a:rPr lang="ru-RU" sz="1800" dirty="0">
                          <a:solidFill>
                            <a:schemeClr val="bg1"/>
                          </a:solidFill>
                          <a:effectLst/>
                        </a:rPr>
                        <a:t>Разделенный запятыми список имен пользователей, которым разрешен доступ к методу действия.</a:t>
                      </a:r>
                    </a:p>
                  </a:txBody>
                  <a:tcPr marL="60833" marR="60833" marT="60833" marB="60833" anchor="ctr"/>
                </a:tc>
              </a:tr>
              <a:tr h="1035945">
                <a:tc>
                  <a:txBody>
                    <a:bodyPr/>
                    <a:lstStyle/>
                    <a:p>
                      <a:pPr algn="ctr" fontAlgn="t"/>
                      <a:r>
                        <a:rPr lang="en-US" sz="1600" dirty="0">
                          <a:solidFill>
                            <a:schemeClr val="bg1"/>
                          </a:solidFill>
                          <a:effectLst/>
                          <a:latin typeface="Consolas"/>
                          <a:cs typeface="Consolas"/>
                        </a:rPr>
                        <a:t>Roles</a:t>
                      </a:r>
                    </a:p>
                  </a:txBody>
                  <a:tcPr marL="60833" marR="60833" marT="60833" marB="60833" anchor="ctr"/>
                </a:tc>
                <a:tc>
                  <a:txBody>
                    <a:bodyPr/>
                    <a:lstStyle/>
                    <a:p>
                      <a:pPr algn="ctr" fontAlgn="t"/>
                      <a:r>
                        <a:rPr lang="en-US" sz="1600" dirty="0">
                          <a:solidFill>
                            <a:schemeClr val="bg1"/>
                          </a:solidFill>
                          <a:effectLst/>
                          <a:latin typeface="Consolas"/>
                          <a:cs typeface="Consolas"/>
                        </a:rPr>
                        <a:t>string</a:t>
                      </a:r>
                    </a:p>
                  </a:txBody>
                  <a:tcPr marL="60833" marR="60833" marT="60833" marB="60833" anchor="ctr"/>
                </a:tc>
                <a:tc>
                  <a:txBody>
                    <a:bodyPr/>
                    <a:lstStyle/>
                    <a:p>
                      <a:pPr algn="just" fontAlgn="t"/>
                      <a:r>
                        <a:rPr lang="ru-RU" sz="1800" dirty="0">
                          <a:solidFill>
                            <a:schemeClr val="bg1"/>
                          </a:solidFill>
                          <a:effectLst/>
                        </a:rPr>
                        <a:t>Разделенный запятыми список названий ролей. Чтобы получить доступ к методу действия, пользователь должен обладать по крайней мере одной из этих ролей.</a:t>
                      </a:r>
                    </a:p>
                  </a:txBody>
                  <a:tcPr marL="60833" marR="60833" marT="60833" marB="60833" anchor="ctr"/>
                </a:tc>
              </a:tr>
            </a:tbl>
          </a:graphicData>
        </a:graphic>
      </p:graphicFrame>
    </p:spTree>
    <p:extLst>
      <p:ext uri="{BB962C8B-B14F-4D97-AF65-F5344CB8AC3E}">
        <p14:creationId xmlns:p14="http://schemas.microsoft.com/office/powerpoint/2010/main" val="1174413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исключений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Если </a:t>
            </a:r>
            <a:r>
              <a:rPr lang="ru-RU" dirty="0">
                <a:latin typeface="+mn-lt"/>
              </a:rPr>
              <a:t>при вызове метода действия было выброшено необработанное исключение, будет запущен фильтр исключений. Исключения могут поступать из:</a:t>
            </a:r>
          </a:p>
          <a:p>
            <a:pPr marL="285750" indent="-285750" algn="just">
              <a:lnSpc>
                <a:spcPct val="120000"/>
              </a:lnSpc>
              <a:buFont typeface="Arial"/>
              <a:buChar char="•"/>
            </a:pPr>
            <a:r>
              <a:rPr lang="ru-RU" dirty="0">
                <a:solidFill>
                  <a:srgbClr val="ECA907"/>
                </a:solidFill>
                <a:latin typeface="+mn-lt"/>
              </a:rPr>
              <a:t>другого фильтра (фильтра авторизации, действия или результата)</a:t>
            </a:r>
          </a:p>
          <a:p>
            <a:pPr marL="285750" indent="-285750" algn="just">
              <a:lnSpc>
                <a:spcPct val="120000"/>
              </a:lnSpc>
              <a:buFont typeface="Arial"/>
              <a:buChar char="•"/>
            </a:pPr>
            <a:r>
              <a:rPr lang="ru-RU" dirty="0">
                <a:solidFill>
                  <a:srgbClr val="ECA907"/>
                </a:solidFill>
                <a:latin typeface="+mn-lt"/>
              </a:rPr>
              <a:t>самого метода действия</a:t>
            </a:r>
          </a:p>
          <a:p>
            <a:pPr marL="285750" indent="-285750" algn="just">
              <a:lnSpc>
                <a:spcPct val="120000"/>
              </a:lnSpc>
              <a:buFont typeface="Arial"/>
              <a:buChar char="•"/>
            </a:pPr>
            <a:r>
              <a:rPr lang="ru-RU" dirty="0">
                <a:solidFill>
                  <a:srgbClr val="ECA907"/>
                </a:solidFill>
                <a:latin typeface="+mn-lt"/>
              </a:rPr>
              <a:t>при выполнении результата </a:t>
            </a:r>
            <a:r>
              <a:rPr lang="ru-RU" dirty="0" smtClean="0">
                <a:solidFill>
                  <a:srgbClr val="ECA907"/>
                </a:solidFill>
                <a:latin typeface="+mn-lt"/>
              </a:rPr>
              <a:t>действия</a:t>
            </a:r>
            <a:endParaRPr lang="en-US" dirty="0">
              <a:solidFill>
                <a:srgbClr val="ECA907"/>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36234833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Фильтры </a:t>
            </a:r>
            <a:r>
              <a:rPr lang="ru-RU" dirty="0"/>
              <a:t>исключений</a:t>
            </a:r>
            <a:endParaRPr lang="en-US" dirty="0"/>
          </a:p>
        </p:txBody>
      </p:sp>
      <p:sp>
        <p:nvSpPr>
          <p:cNvPr id="3" name="Content Placeholder 2"/>
          <p:cNvSpPr>
            <a:spLocks noGrp="1"/>
          </p:cNvSpPr>
          <p:nvPr>
            <p:ph idx="1"/>
          </p:nvPr>
        </p:nvSpPr>
        <p:spPr/>
        <p:txBody>
          <a:bodyPr anchor="ctr"/>
          <a:lstStyle/>
          <a:p>
            <a:r>
              <a:rPr lang="ru-RU" dirty="0">
                <a:latin typeface="+mn-lt"/>
              </a:rPr>
              <a:t>Фильтры исключений должны реализовывать интерфейс </a:t>
            </a:r>
            <a:r>
              <a:rPr lang="en-US" dirty="0">
                <a:highlight>
                  <a:srgbClr val="FFFFFF"/>
                </a:highlight>
                <a:latin typeface="+mn-lt"/>
              </a:rPr>
              <a:t> </a:t>
            </a:r>
            <a:r>
              <a:rPr lang="en-US" sz="1600" dirty="0" err="1">
                <a:solidFill>
                  <a:srgbClr val="ECA907"/>
                </a:solidFill>
                <a:latin typeface="Consolas" charset="0"/>
                <a:ea typeface="Consolas" charset="0"/>
                <a:cs typeface="Consolas" charset="0"/>
              </a:rPr>
              <a:t>IExceptionFilter</a:t>
            </a:r>
            <a:endParaRPr lang="en-US" sz="1600" dirty="0">
              <a:solidFill>
                <a:srgbClr val="ECA907"/>
              </a:solidFill>
              <a:latin typeface="Consolas" charset="0"/>
              <a:ea typeface="Consolas" charset="0"/>
              <a:cs typeface="Consolas" charset="0"/>
            </a:endParaRPr>
          </a:p>
          <a:p>
            <a:endParaRPr lang="en-US" sz="1600" dirty="0">
              <a:highlight>
                <a:srgbClr val="FFFFFF"/>
              </a:highlight>
              <a:latin typeface="Consolas" charset="0"/>
              <a:ea typeface="Consolas" charset="0"/>
              <a:cs typeface="Consolas" charset="0"/>
            </a:endParaRPr>
          </a:p>
          <a:p>
            <a:r>
              <a:rPr lang="en-US" sz="1600" dirty="0">
                <a:latin typeface="Consolas" charset="0"/>
                <a:ea typeface="Consolas" charset="0"/>
                <a:cs typeface="Consolas" charset="0"/>
              </a:rPr>
              <a:t>public interface </a:t>
            </a:r>
            <a:r>
              <a:rPr lang="en-US" sz="1600" dirty="0" err="1">
                <a:solidFill>
                  <a:srgbClr val="ECA907"/>
                </a:solidFill>
                <a:latin typeface="Consolas" charset="0"/>
                <a:ea typeface="Consolas" charset="0"/>
                <a:cs typeface="Consolas" charset="0"/>
              </a:rPr>
              <a:t>IExceptionFilter</a:t>
            </a:r>
            <a:endParaRPr lang="en-US" sz="1600" dirty="0">
              <a:solidFill>
                <a:srgbClr val="ECA907"/>
              </a:solidFill>
              <a:latin typeface="Consolas" charset="0"/>
              <a:ea typeface="Consolas" charset="0"/>
              <a:cs typeface="Consolas" charset="0"/>
            </a:endParaRPr>
          </a:p>
          <a:p>
            <a:r>
              <a:rPr lang="en-US" sz="1600" dirty="0">
                <a:latin typeface="Consolas" charset="0"/>
                <a:ea typeface="Consolas" charset="0"/>
                <a:cs typeface="Consolas" charset="0"/>
              </a:rPr>
              <a:t>{</a:t>
            </a:r>
          </a:p>
          <a:p>
            <a:r>
              <a:rPr lang="en-US" sz="1600" dirty="0">
                <a:latin typeface="Consolas" charset="0"/>
                <a:ea typeface="Consolas" charset="0"/>
                <a:cs typeface="Consolas" charset="0"/>
              </a:rPr>
              <a:t>    void </a:t>
            </a:r>
            <a:r>
              <a:rPr lang="en-US" sz="1600" dirty="0" err="1">
                <a:solidFill>
                  <a:srgbClr val="ECA907"/>
                </a:solidFill>
                <a:latin typeface="Consolas" charset="0"/>
                <a:ea typeface="Consolas" charset="0"/>
                <a:cs typeface="Consolas" charset="0"/>
              </a:rPr>
              <a:t>OnException</a:t>
            </a:r>
            <a:r>
              <a:rPr lang="en-US" sz="1600" dirty="0">
                <a:latin typeface="Consolas" charset="0"/>
                <a:ea typeface="Consolas" charset="0"/>
                <a:cs typeface="Consolas" charset="0"/>
              </a:rPr>
              <a:t>(</a:t>
            </a:r>
            <a:r>
              <a:rPr lang="en-US" sz="1600" dirty="0" err="1">
                <a:solidFill>
                  <a:srgbClr val="ECA907"/>
                </a:solidFill>
                <a:latin typeface="Consolas" charset="0"/>
                <a:ea typeface="Consolas" charset="0"/>
                <a:cs typeface="Consolas" charset="0"/>
              </a:rPr>
              <a:t>ExceptionContext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filterContext</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a:t>
            </a:r>
          </a:p>
          <a:p>
            <a:endParaRPr lang="en-US" dirty="0">
              <a:latin typeface="+mn-lt"/>
            </a:endParaRPr>
          </a:p>
          <a:p>
            <a:pPr algn="just"/>
            <a:r>
              <a:rPr lang="en-US" dirty="0">
                <a:latin typeface="+mn-lt"/>
              </a:rPr>
              <a:t>	</a:t>
            </a:r>
            <a:r>
              <a:rPr lang="ru-RU" dirty="0">
                <a:latin typeface="+mn-lt"/>
              </a:rPr>
              <a:t>Когда появится необработанное исключение, будет вызван метод </a:t>
            </a:r>
            <a:r>
              <a:rPr lang="en-US" dirty="0" err="1">
                <a:solidFill>
                  <a:srgbClr val="ECA907"/>
                </a:solidFill>
                <a:latin typeface="+mn-lt"/>
              </a:rPr>
              <a:t>OnException</a:t>
            </a:r>
            <a:r>
              <a:rPr lang="ru-RU" dirty="0">
                <a:latin typeface="+mn-lt"/>
              </a:rPr>
              <a:t>, параметром которого является объект </a:t>
            </a:r>
            <a:r>
              <a:rPr lang="en-US" dirty="0" err="1">
                <a:solidFill>
                  <a:srgbClr val="ECA907"/>
                </a:solidFill>
                <a:latin typeface="+mn-lt"/>
              </a:rPr>
              <a:t>ExceptionContext</a:t>
            </a:r>
            <a:r>
              <a:rPr lang="ru-RU" dirty="0">
                <a:latin typeface="+mn-lt"/>
              </a:rPr>
              <a:t>, наследующий </a:t>
            </a:r>
            <a:r>
              <a:rPr lang="en-US" dirty="0" err="1">
                <a:solidFill>
                  <a:srgbClr val="ECA907"/>
                </a:solidFill>
                <a:latin typeface="+mn-lt"/>
              </a:rPr>
              <a:t>ControllerContext</a:t>
            </a:r>
            <a:r>
              <a:rPr lang="en-US" dirty="0">
                <a:latin typeface="+mn-lt"/>
              </a:rPr>
              <a:t> </a:t>
            </a:r>
            <a:r>
              <a:rPr lang="ru-RU" dirty="0">
                <a:latin typeface="+mn-lt"/>
              </a:rPr>
              <a:t> и имеющий ряд полезных свойств, с помощью которых можно получить информацию о запросе</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446688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Фильтры исключений. </a:t>
            </a:r>
            <a:r>
              <a:rPr lang="ru-RU" dirty="0"/>
              <a:t>Свойства </a:t>
            </a:r>
            <a:r>
              <a:rPr lang="en-US" dirty="0" err="1"/>
              <a:t>ControllerContext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Объект 3"/>
          <p:cNvGraphicFramePr>
            <a:graphicFrameLocks noGrp="1"/>
          </p:cNvGraphicFramePr>
          <p:nvPr>
            <p:ph idx="1"/>
            <p:extLst>
              <p:ext uri="{D42A27DB-BD31-4B8C-83A1-F6EECF244321}">
                <p14:modId xmlns:p14="http://schemas.microsoft.com/office/powerpoint/2010/main" val="1354755990"/>
              </p:ext>
            </p:extLst>
          </p:nvPr>
        </p:nvGraphicFramePr>
        <p:xfrm>
          <a:off x="418354" y="1344704"/>
          <a:ext cx="8277411" cy="4661650"/>
        </p:xfrm>
        <a:graphic>
          <a:graphicData uri="http://schemas.openxmlformats.org/drawingml/2006/table">
            <a:tbl>
              <a:tblPr bandRow="1">
                <a:tableStyleId>{3B4B98B0-60AC-42C2-AFA5-B58CD77FA1E5}</a:tableStyleId>
              </a:tblPr>
              <a:tblGrid>
                <a:gridCol w="1670670"/>
                <a:gridCol w="1780741"/>
                <a:gridCol w="4826000"/>
              </a:tblGrid>
              <a:tr h="445216">
                <a:tc>
                  <a:txBody>
                    <a:bodyPr/>
                    <a:lstStyle/>
                    <a:p>
                      <a:pPr algn="ctr" fontAlgn="t"/>
                      <a:r>
                        <a:rPr lang="ru-RU" sz="1800" b="1" dirty="0">
                          <a:solidFill>
                            <a:srgbClr val="ECA907"/>
                          </a:solidFill>
                          <a:effectLst/>
                          <a:latin typeface="+mn-lt"/>
                        </a:rPr>
                        <a:t>Название</a:t>
                      </a:r>
                    </a:p>
                  </a:txBody>
                  <a:tcPr marL="36618" marR="36618" marT="36618" marB="36618" anchor="ctr"/>
                </a:tc>
                <a:tc>
                  <a:txBody>
                    <a:bodyPr/>
                    <a:lstStyle/>
                    <a:p>
                      <a:pPr algn="ctr" fontAlgn="t"/>
                      <a:r>
                        <a:rPr lang="ru-RU" sz="1800" b="1" dirty="0">
                          <a:solidFill>
                            <a:srgbClr val="ECA907"/>
                          </a:solidFill>
                          <a:effectLst/>
                          <a:latin typeface="+mn-lt"/>
                        </a:rPr>
                        <a:t>Тип</a:t>
                      </a:r>
                    </a:p>
                  </a:txBody>
                  <a:tcPr marL="36618" marR="36618" marT="36618" marB="36618" anchor="ctr"/>
                </a:tc>
                <a:tc>
                  <a:txBody>
                    <a:bodyPr/>
                    <a:lstStyle/>
                    <a:p>
                      <a:pPr algn="ctr" fontAlgn="t"/>
                      <a:r>
                        <a:rPr lang="ru-RU" sz="1800" b="1" dirty="0">
                          <a:solidFill>
                            <a:srgbClr val="ECA907"/>
                          </a:solidFill>
                          <a:effectLst/>
                          <a:latin typeface="+mn-lt"/>
                        </a:rPr>
                        <a:t>Описание</a:t>
                      </a:r>
                    </a:p>
                  </a:txBody>
                  <a:tcPr marL="36618" marR="36618" marT="36618" marB="36618" anchor="ctr"/>
                </a:tc>
              </a:tr>
              <a:tr h="796618">
                <a:tc>
                  <a:txBody>
                    <a:bodyPr/>
                    <a:lstStyle/>
                    <a:p>
                      <a:pPr algn="ctr" fontAlgn="t"/>
                      <a:r>
                        <a:rPr lang="en-US" sz="1600" dirty="0">
                          <a:solidFill>
                            <a:schemeClr val="bg1"/>
                          </a:solidFill>
                          <a:effectLst/>
                          <a:latin typeface="+mn-lt"/>
                          <a:cs typeface="Consolas"/>
                        </a:rPr>
                        <a:t>Controller</a:t>
                      </a:r>
                    </a:p>
                  </a:txBody>
                  <a:tcPr marL="36618" marR="36618" marT="36618" marB="36618" anchor="ctr"/>
                </a:tc>
                <a:tc>
                  <a:txBody>
                    <a:bodyPr/>
                    <a:lstStyle/>
                    <a:p>
                      <a:pPr algn="ctr" fontAlgn="t"/>
                      <a:r>
                        <a:rPr lang="en-US" sz="1600" dirty="0" err="1">
                          <a:solidFill>
                            <a:schemeClr val="bg1"/>
                          </a:solidFill>
                          <a:effectLst/>
                          <a:latin typeface="+mn-lt"/>
                          <a:cs typeface="Consolas"/>
                        </a:rPr>
                        <a:t>ControllerBase</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Возвращает объект контроллера для данного запроса</a:t>
                      </a:r>
                    </a:p>
                  </a:txBody>
                  <a:tcPr marL="36618" marR="36618" marT="36618" marB="36618" anchor="ctr"/>
                </a:tc>
              </a:tr>
              <a:tr h="796618">
                <a:tc>
                  <a:txBody>
                    <a:bodyPr/>
                    <a:lstStyle/>
                    <a:p>
                      <a:pPr algn="ctr" fontAlgn="t"/>
                      <a:r>
                        <a:rPr lang="en-US" sz="1600" dirty="0" err="1">
                          <a:solidFill>
                            <a:schemeClr val="bg1"/>
                          </a:solidFill>
                          <a:effectLst/>
                          <a:latin typeface="+mn-lt"/>
                          <a:cs typeface="Consolas"/>
                        </a:rPr>
                        <a:t>HttpContext</a:t>
                      </a:r>
                      <a:endParaRPr lang="en-US" sz="1600" dirty="0">
                        <a:solidFill>
                          <a:schemeClr val="bg1"/>
                        </a:solidFill>
                        <a:effectLst/>
                        <a:latin typeface="+mn-lt"/>
                        <a:cs typeface="Consolas"/>
                      </a:endParaRPr>
                    </a:p>
                  </a:txBody>
                  <a:tcPr marL="36618" marR="36618" marT="36618" marB="36618" anchor="ctr"/>
                </a:tc>
                <a:tc>
                  <a:txBody>
                    <a:bodyPr/>
                    <a:lstStyle/>
                    <a:p>
                      <a:pPr algn="ctr" fontAlgn="t"/>
                      <a:r>
                        <a:rPr lang="en-US" sz="1600" dirty="0" err="1">
                          <a:solidFill>
                            <a:schemeClr val="bg1"/>
                          </a:solidFill>
                          <a:effectLst/>
                          <a:latin typeface="+mn-lt"/>
                          <a:cs typeface="Consolas"/>
                        </a:rPr>
                        <a:t>HttpContextBase</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Обеспечивает доступ к информации о запросе и доступ к ответу</a:t>
                      </a:r>
                    </a:p>
                  </a:txBody>
                  <a:tcPr marL="36618" marR="36618" marT="36618" marB="36618" anchor="ctr"/>
                </a:tc>
              </a:tr>
              <a:tr h="616659">
                <a:tc>
                  <a:txBody>
                    <a:bodyPr/>
                    <a:lstStyle/>
                    <a:p>
                      <a:pPr algn="ctr" fontAlgn="t"/>
                      <a:r>
                        <a:rPr lang="en-US" sz="1600">
                          <a:solidFill>
                            <a:schemeClr val="bg1"/>
                          </a:solidFill>
                          <a:effectLst/>
                          <a:latin typeface="+mn-lt"/>
                          <a:cs typeface="Consolas"/>
                        </a:rPr>
                        <a:t>IsChildAction</a:t>
                      </a:r>
                    </a:p>
                  </a:txBody>
                  <a:tcPr marL="36618" marR="36618" marT="36618" marB="36618" anchor="ctr"/>
                </a:tc>
                <a:tc>
                  <a:txBody>
                    <a:bodyPr/>
                    <a:lstStyle/>
                    <a:p>
                      <a:pPr algn="ctr" fontAlgn="t"/>
                      <a:r>
                        <a:rPr lang="en-US" sz="1600">
                          <a:solidFill>
                            <a:schemeClr val="bg1"/>
                          </a:solidFill>
                          <a:effectLst/>
                          <a:latin typeface="+mn-lt"/>
                          <a:cs typeface="Consolas"/>
                        </a:rPr>
                        <a:t>bool</a:t>
                      </a:r>
                    </a:p>
                  </a:txBody>
                  <a:tcPr marL="36618" marR="36618" marT="36618" marB="36618" anchor="ctr"/>
                </a:tc>
                <a:tc>
                  <a:txBody>
                    <a:bodyPr/>
                    <a:lstStyle/>
                    <a:p>
                      <a:pPr algn="just" fontAlgn="t"/>
                      <a:r>
                        <a:rPr lang="ru-RU" sz="1800" dirty="0">
                          <a:solidFill>
                            <a:schemeClr val="bg1"/>
                          </a:solidFill>
                          <a:effectLst/>
                          <a:latin typeface="+mn-lt"/>
                        </a:rPr>
                        <a:t>Возвращает </a:t>
                      </a:r>
                      <a:r>
                        <a:rPr lang="ru-RU" sz="1800" dirty="0" err="1">
                          <a:solidFill>
                            <a:schemeClr val="bg1"/>
                          </a:solidFill>
                          <a:effectLst/>
                          <a:latin typeface="+mn-lt"/>
                        </a:rPr>
                        <a:t>true</a:t>
                      </a:r>
                      <a:r>
                        <a:rPr lang="ru-RU" sz="1800" dirty="0">
                          <a:solidFill>
                            <a:schemeClr val="bg1"/>
                          </a:solidFill>
                          <a:effectLst/>
                          <a:latin typeface="+mn-lt"/>
                        </a:rPr>
                        <a:t>, если это дочернее </a:t>
                      </a:r>
                      <a:r>
                        <a:rPr lang="ru-RU" sz="1800" dirty="0" smtClean="0">
                          <a:solidFill>
                            <a:schemeClr val="bg1"/>
                          </a:solidFill>
                          <a:effectLst/>
                          <a:latin typeface="+mn-lt"/>
                        </a:rPr>
                        <a:t>действие</a:t>
                      </a:r>
                      <a:endParaRPr lang="ru-RU" sz="1800" dirty="0">
                        <a:solidFill>
                          <a:schemeClr val="bg1"/>
                        </a:solidFill>
                        <a:effectLst/>
                        <a:latin typeface="+mn-lt"/>
                      </a:endParaRPr>
                    </a:p>
                  </a:txBody>
                  <a:tcPr marL="36618" marR="36618" marT="36618" marB="36618" anchor="ctr"/>
                </a:tc>
              </a:tr>
              <a:tr h="1148019">
                <a:tc>
                  <a:txBody>
                    <a:bodyPr/>
                    <a:lstStyle/>
                    <a:p>
                      <a:pPr algn="ctr" fontAlgn="t"/>
                      <a:r>
                        <a:rPr lang="en-US" sz="1600">
                          <a:solidFill>
                            <a:schemeClr val="bg1"/>
                          </a:solidFill>
                          <a:effectLst/>
                          <a:latin typeface="+mn-lt"/>
                          <a:cs typeface="Consolas"/>
                        </a:rPr>
                        <a:t>RequestContext</a:t>
                      </a:r>
                    </a:p>
                  </a:txBody>
                  <a:tcPr marL="36618" marR="36618" marT="36618" marB="36618" anchor="ctr"/>
                </a:tc>
                <a:tc>
                  <a:txBody>
                    <a:bodyPr/>
                    <a:lstStyle/>
                    <a:p>
                      <a:pPr algn="ctr" fontAlgn="t"/>
                      <a:r>
                        <a:rPr lang="en-US" sz="1600" dirty="0" err="1">
                          <a:solidFill>
                            <a:schemeClr val="bg1"/>
                          </a:solidFill>
                          <a:effectLst/>
                          <a:latin typeface="+mn-lt"/>
                          <a:cs typeface="Consolas"/>
                        </a:rPr>
                        <a:t>RequestContext</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Предоставляет доступ к объекту </a:t>
                      </a:r>
                      <a:r>
                        <a:rPr lang="ru-RU" sz="1800" dirty="0" err="1" smtClean="0">
                          <a:solidFill>
                            <a:srgbClr val="ECA907"/>
                          </a:solidFill>
                          <a:effectLst/>
                          <a:latin typeface="+mn-lt"/>
                          <a:cs typeface="Consolas"/>
                        </a:rPr>
                        <a:t>HttpContext</a:t>
                      </a:r>
                      <a:r>
                        <a:rPr lang="ru-RU" sz="1800" dirty="0" smtClean="0">
                          <a:solidFill>
                            <a:srgbClr val="ECA907"/>
                          </a:solidFill>
                          <a:effectLst/>
                          <a:latin typeface="+mn-lt"/>
                        </a:rPr>
                        <a:t> </a:t>
                      </a:r>
                      <a:r>
                        <a:rPr lang="ru-RU" sz="1800" dirty="0" smtClean="0">
                          <a:solidFill>
                            <a:schemeClr val="bg1"/>
                          </a:solidFill>
                          <a:effectLst/>
                          <a:latin typeface="+mn-lt"/>
                        </a:rPr>
                        <a:t>и </a:t>
                      </a:r>
                      <a:r>
                        <a:rPr lang="ru-RU" sz="1800" dirty="0">
                          <a:solidFill>
                            <a:schemeClr val="bg1"/>
                          </a:solidFill>
                          <a:effectLst/>
                          <a:latin typeface="+mn-lt"/>
                        </a:rPr>
                        <a:t>данным маршрутизации, хотя и то, и то доступно через другие свойства</a:t>
                      </a:r>
                    </a:p>
                  </a:txBody>
                  <a:tcPr marL="36618" marR="36618" marT="36618" marB="36618" anchor="ctr"/>
                </a:tc>
              </a:tr>
              <a:tr h="858520">
                <a:tc>
                  <a:txBody>
                    <a:bodyPr/>
                    <a:lstStyle/>
                    <a:p>
                      <a:pPr algn="ctr" fontAlgn="t"/>
                      <a:r>
                        <a:rPr lang="en-US" sz="1600" dirty="0" err="1">
                          <a:solidFill>
                            <a:schemeClr val="bg1"/>
                          </a:solidFill>
                          <a:effectLst/>
                          <a:latin typeface="+mn-lt"/>
                          <a:cs typeface="Consolas"/>
                        </a:rPr>
                        <a:t>RouteData</a:t>
                      </a:r>
                      <a:endParaRPr lang="en-US" sz="1600" dirty="0">
                        <a:solidFill>
                          <a:schemeClr val="bg1"/>
                        </a:solidFill>
                        <a:effectLst/>
                        <a:latin typeface="+mn-lt"/>
                        <a:cs typeface="Consolas"/>
                      </a:endParaRPr>
                    </a:p>
                  </a:txBody>
                  <a:tcPr marL="36618" marR="36618" marT="36618" marB="36618" anchor="ctr"/>
                </a:tc>
                <a:tc>
                  <a:txBody>
                    <a:bodyPr/>
                    <a:lstStyle/>
                    <a:p>
                      <a:pPr algn="ctr" fontAlgn="t"/>
                      <a:r>
                        <a:rPr lang="en-US" sz="1600" dirty="0" err="1">
                          <a:solidFill>
                            <a:schemeClr val="bg1"/>
                          </a:solidFill>
                          <a:effectLst/>
                          <a:latin typeface="+mn-lt"/>
                          <a:cs typeface="Consolas"/>
                        </a:rPr>
                        <a:t>RouteData</a:t>
                      </a:r>
                      <a:endParaRPr lang="en-US" sz="1600" dirty="0">
                        <a:solidFill>
                          <a:schemeClr val="bg1"/>
                        </a:solidFill>
                        <a:effectLst/>
                        <a:latin typeface="+mn-lt"/>
                        <a:cs typeface="Consolas"/>
                      </a:endParaRPr>
                    </a:p>
                  </a:txBody>
                  <a:tcPr marL="36618" marR="36618" marT="36618" marB="36618" anchor="ctr"/>
                </a:tc>
                <a:tc>
                  <a:txBody>
                    <a:bodyPr/>
                    <a:lstStyle/>
                    <a:p>
                      <a:pPr algn="just" fontAlgn="t"/>
                      <a:r>
                        <a:rPr lang="ru-RU" sz="1800" dirty="0">
                          <a:solidFill>
                            <a:schemeClr val="bg1"/>
                          </a:solidFill>
                          <a:effectLst/>
                          <a:latin typeface="+mn-lt"/>
                        </a:rPr>
                        <a:t>Возвращает данные маршрутизации для данного запроса</a:t>
                      </a:r>
                    </a:p>
                  </a:txBody>
                  <a:tcPr marL="36618" marR="36618" marT="36618" marB="36618" anchor="ctr"/>
                </a:tc>
              </a:tr>
            </a:tbl>
          </a:graphicData>
        </a:graphic>
      </p:graphicFrame>
    </p:spTree>
    <p:extLst>
      <p:ext uri="{BB962C8B-B14F-4D97-AF65-F5344CB8AC3E}">
        <p14:creationId xmlns:p14="http://schemas.microsoft.com/office/powerpoint/2010/main" val="251136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модели</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81229667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Фильтры исключений. </a:t>
            </a:r>
            <a:r>
              <a:rPr lang="ru-RU" dirty="0"/>
              <a:t>Свойства </a:t>
            </a:r>
            <a:r>
              <a:rPr lang="en-US" dirty="0" err="1"/>
              <a:t>ExceptionContext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7" name="Таблица 4"/>
          <p:cNvGraphicFramePr>
            <a:graphicFrameLocks noGrp="1"/>
          </p:cNvGraphicFramePr>
          <p:nvPr>
            <p:extLst>
              <p:ext uri="{D42A27DB-BD31-4B8C-83A1-F6EECF244321}">
                <p14:modId xmlns:p14="http://schemas.microsoft.com/office/powerpoint/2010/main" val="4259448330"/>
              </p:ext>
            </p:extLst>
          </p:nvPr>
        </p:nvGraphicFramePr>
        <p:xfrm>
          <a:off x="463177" y="2659530"/>
          <a:ext cx="8253505" cy="3164096"/>
        </p:xfrm>
        <a:graphic>
          <a:graphicData uri="http://schemas.openxmlformats.org/drawingml/2006/table">
            <a:tbl>
              <a:tblPr bandRow="1">
                <a:tableStyleId>{3B4B98B0-60AC-42C2-AFA5-B58CD77FA1E5}</a:tableStyleId>
              </a:tblPr>
              <a:tblGrid>
                <a:gridCol w="1987176"/>
                <a:gridCol w="2091765"/>
                <a:gridCol w="4174564"/>
              </a:tblGrid>
              <a:tr h="356913">
                <a:tc>
                  <a:txBody>
                    <a:bodyPr/>
                    <a:lstStyle/>
                    <a:p>
                      <a:pPr algn="ctr" fontAlgn="t"/>
                      <a:r>
                        <a:rPr lang="ru-RU" sz="1600" b="1" dirty="0" smtClean="0">
                          <a:solidFill>
                            <a:srgbClr val="ECA907"/>
                          </a:solidFill>
                          <a:effectLst/>
                        </a:rPr>
                        <a:t>Название</a:t>
                      </a:r>
                      <a:endParaRPr lang="ru-RU" sz="1600" b="1" dirty="0">
                        <a:solidFill>
                          <a:srgbClr val="ECA907"/>
                        </a:solidFill>
                        <a:effectLst/>
                      </a:endParaRPr>
                    </a:p>
                  </a:txBody>
                  <a:tcPr marL="55195" marR="55195" marT="55195" marB="55195" anchor="ctr"/>
                </a:tc>
                <a:tc>
                  <a:txBody>
                    <a:bodyPr/>
                    <a:lstStyle/>
                    <a:p>
                      <a:pPr algn="ctr" fontAlgn="t"/>
                      <a:r>
                        <a:rPr lang="ru-RU" sz="1600" b="1">
                          <a:solidFill>
                            <a:srgbClr val="ECA907"/>
                          </a:solidFill>
                          <a:effectLst/>
                        </a:rPr>
                        <a:t>Тип</a:t>
                      </a:r>
                    </a:p>
                  </a:txBody>
                  <a:tcPr marL="55195" marR="55195" marT="55195" marB="55195" anchor="ctr"/>
                </a:tc>
                <a:tc>
                  <a:txBody>
                    <a:bodyPr/>
                    <a:lstStyle/>
                    <a:p>
                      <a:pPr algn="ctr" fontAlgn="t"/>
                      <a:r>
                        <a:rPr lang="ru-RU" sz="1600" b="1" dirty="0">
                          <a:solidFill>
                            <a:srgbClr val="ECA907"/>
                          </a:solidFill>
                          <a:effectLst/>
                        </a:rPr>
                        <a:t>Описание</a:t>
                      </a:r>
                    </a:p>
                  </a:txBody>
                  <a:tcPr marL="55195" marR="55195" marT="55195" marB="55195" anchor="ctr"/>
                </a:tc>
              </a:tr>
              <a:tr h="635651">
                <a:tc>
                  <a:txBody>
                    <a:bodyPr/>
                    <a:lstStyle/>
                    <a:p>
                      <a:pPr algn="ctr" fontAlgn="t"/>
                      <a:r>
                        <a:rPr lang="en-US" sz="1600" dirty="0" err="1">
                          <a:solidFill>
                            <a:srgbClr val="FFFFFF"/>
                          </a:solidFill>
                          <a:effectLst/>
                          <a:latin typeface="Consolas"/>
                          <a:cs typeface="Consolas"/>
                        </a:rPr>
                        <a:t>ActionDescriptor</a:t>
                      </a:r>
                      <a:endParaRPr lang="en-US" sz="1600" dirty="0">
                        <a:solidFill>
                          <a:srgbClr val="FFFFFF"/>
                        </a:solidFill>
                        <a:effectLst/>
                        <a:latin typeface="Consolas"/>
                        <a:cs typeface="Consolas"/>
                      </a:endParaRPr>
                    </a:p>
                  </a:txBody>
                  <a:tcPr marL="55195" marR="55195" marT="55195" marB="55195" anchor="ctr"/>
                </a:tc>
                <a:tc>
                  <a:txBody>
                    <a:bodyPr/>
                    <a:lstStyle/>
                    <a:p>
                      <a:pPr algn="ctr" fontAlgn="t"/>
                      <a:r>
                        <a:rPr lang="en-US" sz="1600">
                          <a:solidFill>
                            <a:srgbClr val="FFFFFF"/>
                          </a:solidFill>
                          <a:effectLst/>
                          <a:latin typeface="Consolas"/>
                          <a:cs typeface="Consolas"/>
                        </a:rPr>
                        <a:t>ActionDescriptor</a:t>
                      </a:r>
                    </a:p>
                  </a:txBody>
                  <a:tcPr marL="55195" marR="55195" marT="55195" marB="55195" anchor="ctr"/>
                </a:tc>
                <a:tc>
                  <a:txBody>
                    <a:bodyPr/>
                    <a:lstStyle/>
                    <a:p>
                      <a:pPr fontAlgn="t"/>
                      <a:r>
                        <a:rPr lang="ru-RU" sz="1600" dirty="0">
                          <a:solidFill>
                            <a:srgbClr val="FFFFFF"/>
                          </a:solidFill>
                          <a:effectLst/>
                        </a:rPr>
                        <a:t>Предоставляет подробную информацию о методе действия</a:t>
                      </a:r>
                    </a:p>
                  </a:txBody>
                  <a:tcPr marL="55195" marR="55195" marT="55195" marB="55195" anchor="ctr"/>
                </a:tc>
              </a:tr>
              <a:tr h="1039435">
                <a:tc>
                  <a:txBody>
                    <a:bodyPr/>
                    <a:lstStyle/>
                    <a:p>
                      <a:pPr algn="ctr" fontAlgn="t"/>
                      <a:r>
                        <a:rPr lang="en-US" sz="1600" dirty="0">
                          <a:solidFill>
                            <a:srgbClr val="FFFFFF"/>
                          </a:solidFill>
                          <a:effectLst/>
                          <a:latin typeface="Consolas"/>
                          <a:cs typeface="Consolas"/>
                        </a:rPr>
                        <a:t>Result</a:t>
                      </a:r>
                    </a:p>
                  </a:txBody>
                  <a:tcPr marL="55195" marR="55195" marT="55195" marB="55195" anchor="ctr"/>
                </a:tc>
                <a:tc>
                  <a:txBody>
                    <a:bodyPr/>
                    <a:lstStyle/>
                    <a:p>
                      <a:pPr algn="ctr" fontAlgn="t"/>
                      <a:r>
                        <a:rPr lang="en-US" sz="1600">
                          <a:solidFill>
                            <a:srgbClr val="FFFFFF"/>
                          </a:solidFill>
                          <a:effectLst/>
                          <a:latin typeface="Consolas"/>
                          <a:cs typeface="Consolas"/>
                        </a:rPr>
                        <a:t>ActionResult</a:t>
                      </a:r>
                    </a:p>
                  </a:txBody>
                  <a:tcPr marL="55195" marR="55195" marT="55195" marB="55195" anchor="ctr"/>
                </a:tc>
                <a:tc>
                  <a:txBody>
                    <a:bodyPr/>
                    <a:lstStyle/>
                    <a:p>
                      <a:pPr fontAlgn="t"/>
                      <a:r>
                        <a:rPr lang="ru-RU" sz="1600" dirty="0">
                          <a:solidFill>
                            <a:srgbClr val="FFFFFF"/>
                          </a:solidFill>
                          <a:effectLst/>
                        </a:rPr>
                        <a:t>Результат для метода действия; фильтр может отменить запрос, установив для этого свойства иное значение, кроме </a:t>
                      </a:r>
                      <a:r>
                        <a:rPr lang="ru-RU" sz="1600" dirty="0" err="1">
                          <a:solidFill>
                            <a:srgbClr val="FFFFFF"/>
                          </a:solidFill>
                          <a:effectLst/>
                        </a:rPr>
                        <a:t>null</a:t>
                      </a:r>
                      <a:endParaRPr lang="ru-RU" sz="1600" dirty="0">
                        <a:solidFill>
                          <a:srgbClr val="FFFFFF"/>
                        </a:solidFill>
                        <a:effectLst/>
                      </a:endParaRPr>
                    </a:p>
                  </a:txBody>
                  <a:tcPr marL="55195" marR="55195" marT="55195" marB="55195" anchor="ctr"/>
                </a:tc>
              </a:tr>
              <a:tr h="356913">
                <a:tc>
                  <a:txBody>
                    <a:bodyPr/>
                    <a:lstStyle/>
                    <a:p>
                      <a:pPr algn="ctr" fontAlgn="t"/>
                      <a:r>
                        <a:rPr lang="en-US" sz="1600" dirty="0">
                          <a:solidFill>
                            <a:srgbClr val="FFFFFF"/>
                          </a:solidFill>
                          <a:effectLst/>
                          <a:latin typeface="Consolas"/>
                          <a:cs typeface="Consolas"/>
                        </a:rPr>
                        <a:t>Exception</a:t>
                      </a:r>
                    </a:p>
                  </a:txBody>
                  <a:tcPr marL="55195" marR="55195" marT="55195" marB="55195" anchor="ctr"/>
                </a:tc>
                <a:tc>
                  <a:txBody>
                    <a:bodyPr/>
                    <a:lstStyle/>
                    <a:p>
                      <a:pPr algn="ctr" fontAlgn="t"/>
                      <a:r>
                        <a:rPr lang="en-US" sz="1600">
                          <a:solidFill>
                            <a:srgbClr val="FFFFFF"/>
                          </a:solidFill>
                          <a:effectLst/>
                          <a:latin typeface="Consolas"/>
                          <a:cs typeface="Consolas"/>
                        </a:rPr>
                        <a:t>Exception</a:t>
                      </a:r>
                    </a:p>
                  </a:txBody>
                  <a:tcPr marL="55195" marR="55195" marT="55195" marB="55195" anchor="ctr"/>
                </a:tc>
                <a:tc>
                  <a:txBody>
                    <a:bodyPr/>
                    <a:lstStyle/>
                    <a:p>
                      <a:pPr fontAlgn="t"/>
                      <a:r>
                        <a:rPr lang="ru-RU" sz="1600">
                          <a:solidFill>
                            <a:srgbClr val="FFFFFF"/>
                          </a:solidFill>
                          <a:effectLst/>
                        </a:rPr>
                        <a:t>Необработанное исключение</a:t>
                      </a:r>
                    </a:p>
                  </a:txBody>
                  <a:tcPr marL="55195" marR="55195" marT="55195" marB="55195" anchor="ctr"/>
                </a:tc>
              </a:tr>
              <a:tr h="775184">
                <a:tc>
                  <a:txBody>
                    <a:bodyPr/>
                    <a:lstStyle/>
                    <a:p>
                      <a:pPr algn="ctr" fontAlgn="t"/>
                      <a:r>
                        <a:rPr lang="en-US" sz="1600" dirty="0" err="1">
                          <a:solidFill>
                            <a:srgbClr val="FFFFFF"/>
                          </a:solidFill>
                          <a:effectLst/>
                          <a:latin typeface="Consolas"/>
                          <a:cs typeface="Consolas"/>
                        </a:rPr>
                        <a:t>ExceptionHandled</a:t>
                      </a:r>
                      <a:endParaRPr lang="en-US" sz="1600" dirty="0">
                        <a:solidFill>
                          <a:srgbClr val="FFFFFF"/>
                        </a:solidFill>
                        <a:effectLst/>
                        <a:latin typeface="Consolas"/>
                        <a:cs typeface="Consolas"/>
                      </a:endParaRPr>
                    </a:p>
                  </a:txBody>
                  <a:tcPr marL="55195" marR="55195" marT="55195" marB="55195" anchor="ctr"/>
                </a:tc>
                <a:tc>
                  <a:txBody>
                    <a:bodyPr/>
                    <a:lstStyle/>
                    <a:p>
                      <a:pPr algn="ctr" fontAlgn="t"/>
                      <a:r>
                        <a:rPr lang="en-US" sz="1600" dirty="0" err="1">
                          <a:solidFill>
                            <a:srgbClr val="FFFFFF"/>
                          </a:solidFill>
                          <a:effectLst/>
                          <a:latin typeface="Consolas"/>
                          <a:cs typeface="Consolas"/>
                        </a:rPr>
                        <a:t>bool</a:t>
                      </a:r>
                      <a:endParaRPr lang="en-US" sz="1600" dirty="0">
                        <a:solidFill>
                          <a:srgbClr val="FFFFFF"/>
                        </a:solidFill>
                        <a:effectLst/>
                        <a:latin typeface="Consolas"/>
                        <a:cs typeface="Consolas"/>
                      </a:endParaRPr>
                    </a:p>
                  </a:txBody>
                  <a:tcPr marL="55195" marR="55195" marT="55195" marB="55195" anchor="ctr"/>
                </a:tc>
                <a:tc>
                  <a:txBody>
                    <a:bodyPr/>
                    <a:lstStyle/>
                    <a:p>
                      <a:pPr fontAlgn="t"/>
                      <a:r>
                        <a:rPr lang="ru-RU" sz="1600" dirty="0">
                          <a:solidFill>
                            <a:srgbClr val="FFFFFF"/>
                          </a:solidFill>
                          <a:effectLst/>
                        </a:rPr>
                        <a:t>Возвращает </a:t>
                      </a:r>
                      <a:r>
                        <a:rPr lang="ru-RU" sz="1600" dirty="0" err="1">
                          <a:solidFill>
                            <a:srgbClr val="FFFFFF"/>
                          </a:solidFill>
                          <a:effectLst/>
                        </a:rPr>
                        <a:t>true</a:t>
                      </a:r>
                      <a:r>
                        <a:rPr lang="ru-RU" sz="1600" dirty="0">
                          <a:solidFill>
                            <a:srgbClr val="FFFFFF"/>
                          </a:solidFill>
                          <a:effectLst/>
                        </a:rPr>
                        <a:t>, если другой фильтр отметил это исключение как обработанное</a:t>
                      </a:r>
                    </a:p>
                  </a:txBody>
                  <a:tcPr marL="55195" marR="55195" marT="55195" marB="55195" anchor="ctr"/>
                </a:tc>
              </a:tr>
            </a:tbl>
          </a:graphicData>
        </a:graphic>
      </p:graphicFrame>
      <p:sp>
        <p:nvSpPr>
          <p:cNvPr id="5" name="Rectangle 4"/>
          <p:cNvSpPr/>
          <p:nvPr/>
        </p:nvSpPr>
        <p:spPr>
          <a:xfrm>
            <a:off x="403412" y="1495042"/>
            <a:ext cx="8292354" cy="923330"/>
          </a:xfrm>
          <a:prstGeom prst="rect">
            <a:avLst/>
          </a:prstGeom>
        </p:spPr>
        <p:txBody>
          <a:bodyPr wrap="square">
            <a:spAutoFit/>
          </a:bodyPr>
          <a:lstStyle/>
          <a:p>
            <a:pPr algn="just"/>
            <a:r>
              <a:rPr lang="en-US" dirty="0" smtClean="0">
                <a:solidFill>
                  <a:schemeClr val="bg1"/>
                </a:solidFill>
              </a:rPr>
              <a:t>	</a:t>
            </a:r>
            <a:r>
              <a:rPr lang="ru-RU" dirty="0" smtClean="0">
                <a:solidFill>
                  <a:schemeClr val="bg1"/>
                </a:solidFill>
              </a:rPr>
              <a:t>В </a:t>
            </a:r>
            <a:r>
              <a:rPr lang="ru-RU" dirty="0">
                <a:solidFill>
                  <a:schemeClr val="bg1"/>
                </a:solidFill>
              </a:rPr>
              <a:t>дополнение к свойствам, </a:t>
            </a:r>
            <a:r>
              <a:rPr lang="ru-RU" dirty="0" smtClean="0">
                <a:solidFill>
                  <a:schemeClr val="bg1"/>
                </a:solidFill>
              </a:rPr>
              <a:t>унаследованным </a:t>
            </a:r>
            <a:r>
              <a:rPr lang="ru-RU" dirty="0">
                <a:solidFill>
                  <a:schemeClr val="bg1"/>
                </a:solidFill>
              </a:rPr>
              <a:t>от класса </a:t>
            </a:r>
            <a:r>
              <a:rPr lang="ru-RU" dirty="0" err="1">
                <a:solidFill>
                  <a:srgbClr val="ECA907"/>
                </a:solidFill>
                <a:cs typeface="Consolas"/>
              </a:rPr>
              <a:t>ControllerContext</a:t>
            </a:r>
            <a:r>
              <a:rPr lang="ru-RU" dirty="0">
                <a:solidFill>
                  <a:schemeClr val="bg1"/>
                </a:solidFill>
              </a:rPr>
              <a:t>, класс </a:t>
            </a:r>
            <a:r>
              <a:rPr lang="ru-RU" dirty="0" err="1">
                <a:solidFill>
                  <a:srgbClr val="ECA907"/>
                </a:solidFill>
                <a:cs typeface="Consolas"/>
              </a:rPr>
              <a:t>ExceptionContext</a:t>
            </a:r>
            <a:r>
              <a:rPr lang="ru-RU" dirty="0">
                <a:solidFill>
                  <a:schemeClr val="bg1"/>
                </a:solidFill>
              </a:rPr>
              <a:t> определяет некоторые дополнительные свойства, которые также полезны при работе с исключениями</a:t>
            </a:r>
            <a:endParaRPr lang="en-US" dirty="0">
              <a:solidFill>
                <a:schemeClr val="bg1"/>
              </a:solidFill>
            </a:endParaRPr>
          </a:p>
        </p:txBody>
      </p:sp>
    </p:spTree>
    <p:extLst>
      <p:ext uri="{BB962C8B-B14F-4D97-AF65-F5344CB8AC3E}">
        <p14:creationId xmlns:p14="http://schemas.microsoft.com/office/powerpoint/2010/main" val="228968455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373529" y="1498211"/>
            <a:ext cx="8396941" cy="3293209"/>
          </a:xfrm>
          <a:prstGeom prst="rect">
            <a:avLst/>
          </a:prstGeom>
        </p:spPr>
        <p:txBody>
          <a:bodyPr wrap="square" anchor="ctr">
            <a:spAutoFit/>
          </a:bodyPr>
          <a:lstStyle/>
          <a:p>
            <a:r>
              <a:rPr lang="en-US" sz="1600" dirty="0">
                <a:solidFill>
                  <a:srgbClr val="FFFFFF"/>
                </a:solidFill>
                <a:latin typeface="Consolas"/>
                <a:cs typeface="Consolas"/>
              </a:rPr>
              <a:t>public class </a:t>
            </a:r>
            <a:r>
              <a:rPr lang="en-US" sz="1600" dirty="0" err="1" smtClean="0">
                <a:solidFill>
                  <a:srgbClr val="ECA907"/>
                </a:solidFill>
                <a:latin typeface="Consolas"/>
                <a:cs typeface="Consolas"/>
              </a:rPr>
              <a:t>RangeExceptionAttribute</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err="1">
                <a:solidFill>
                  <a:srgbClr val="ECA907"/>
                </a:solidFill>
                <a:latin typeface="Consolas"/>
                <a:cs typeface="Consolas"/>
              </a:rPr>
              <a:t>FilterAttribute</a:t>
            </a:r>
            <a:r>
              <a:rPr lang="en-US" sz="1600" dirty="0">
                <a:solidFill>
                  <a:srgbClr val="FFFFFF"/>
                </a:solidFill>
                <a:latin typeface="Consolas"/>
                <a:cs typeface="Consolas"/>
              </a:rPr>
              <a:t>, </a:t>
            </a:r>
            <a:r>
              <a:rPr lang="en-US" sz="1600" dirty="0" err="1" smtClean="0">
                <a:solidFill>
                  <a:srgbClr val="ECA907"/>
                </a:solidFill>
                <a:latin typeface="Consolas"/>
                <a:cs typeface="Consolas"/>
              </a:rPr>
              <a:t>IExceptionFilter</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public </a:t>
            </a:r>
            <a:r>
              <a:rPr lang="en-US" sz="1600" dirty="0">
                <a:solidFill>
                  <a:srgbClr val="FFFFFF"/>
                </a:solidFill>
                <a:latin typeface="Consolas"/>
                <a:cs typeface="Consolas"/>
              </a:rPr>
              <a:t>void </a:t>
            </a:r>
            <a:r>
              <a:rPr lang="en-US" sz="1600" dirty="0" err="1">
                <a:solidFill>
                  <a:srgbClr val="FFFFFF"/>
                </a:solidFill>
                <a:latin typeface="Consolas"/>
                <a:cs typeface="Consolas"/>
              </a:rPr>
              <a:t>OnException</a:t>
            </a:r>
            <a:r>
              <a:rPr lang="en-US" sz="1600" dirty="0">
                <a:solidFill>
                  <a:srgbClr val="FFFFFF"/>
                </a:solidFill>
                <a:latin typeface="Consolas"/>
                <a:cs typeface="Consolas"/>
              </a:rPr>
              <a:t>(</a:t>
            </a:r>
            <a:r>
              <a:rPr lang="en-US" sz="1600" dirty="0" err="1">
                <a:solidFill>
                  <a:srgbClr val="ECA907"/>
                </a:solidFill>
                <a:latin typeface="Consolas"/>
                <a:cs typeface="Consolas"/>
              </a:rPr>
              <a:t>ExceptionContext</a:t>
            </a:r>
            <a:r>
              <a:rPr lang="en-US" sz="1600" dirty="0">
                <a:solidFill>
                  <a:srgbClr val="FFFFFF"/>
                </a:solidFill>
                <a:latin typeface="Consolas"/>
                <a:cs typeface="Consolas"/>
              </a:rPr>
              <a:t> </a:t>
            </a:r>
            <a:r>
              <a:rPr lang="en-US" sz="1600" dirty="0" err="1">
                <a:solidFill>
                  <a:srgbClr val="FFFFFF"/>
                </a:solidFill>
                <a:latin typeface="Consolas"/>
                <a:cs typeface="Consolas"/>
              </a:rPr>
              <a:t>filterContext</a:t>
            </a:r>
            <a:r>
              <a:rPr lang="en-US" sz="1600" dirty="0">
                <a:solidFill>
                  <a:srgbClr val="FFFFFF"/>
                </a:solidFill>
                <a:latin typeface="Consolas"/>
                <a:cs typeface="Consolas"/>
              </a:rPr>
              <a:t>)</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r>
              <a:rPr lang="en-US" sz="1600" dirty="0">
                <a:solidFill>
                  <a:srgbClr val="FFFFFF"/>
                </a:solidFill>
                <a:latin typeface="Consolas"/>
                <a:cs typeface="Consolas"/>
              </a:rPr>
              <a:t>if (!</a:t>
            </a:r>
            <a:r>
              <a:rPr lang="en-US" sz="1600" dirty="0" err="1">
                <a:solidFill>
                  <a:srgbClr val="FFFFFF"/>
                </a:solidFill>
                <a:latin typeface="Consolas"/>
                <a:cs typeface="Consolas"/>
              </a:rPr>
              <a:t>filterContext.ExceptionHandled</a:t>
            </a:r>
            <a:r>
              <a:rPr lang="en-US" sz="1600" dirty="0">
                <a:solidFill>
                  <a:srgbClr val="FFFFFF"/>
                </a:solidFill>
                <a:latin typeface="Consolas"/>
                <a:cs typeface="Consolas"/>
              </a:rPr>
              <a:t> </a:t>
            </a:r>
            <a:r>
              <a:rPr lang="en-US" sz="1600" dirty="0" smtClean="0">
                <a:solidFill>
                  <a:srgbClr val="FFFFFF"/>
                </a:solidFill>
                <a:latin typeface="Consolas"/>
                <a:cs typeface="Consolas"/>
              </a:rPr>
              <a:t>&amp;</a:t>
            </a:r>
            <a:r>
              <a:rPr lang="en-US" sz="1600" dirty="0">
                <a:solidFill>
                  <a:srgbClr val="FFFFFF"/>
                </a:solidFill>
                <a:latin typeface="Consolas"/>
                <a:cs typeface="Consolas"/>
              </a:rPr>
              <a:t>&amp; </a:t>
            </a:r>
            <a:endParaRPr lang="ru-RU" sz="1600" dirty="0" smtClean="0">
              <a:solidFill>
                <a:srgbClr val="FFFFFF"/>
              </a:solidFill>
              <a:latin typeface="Consolas"/>
              <a:cs typeface="Consolas"/>
            </a:endParaRPr>
          </a:p>
          <a:p>
            <a:r>
              <a:rPr lang="ru-RU"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err="1" smtClean="0">
                <a:solidFill>
                  <a:srgbClr val="FFFFFF"/>
                </a:solidFill>
                <a:latin typeface="Consolas"/>
                <a:cs typeface="Consolas"/>
              </a:rPr>
              <a:t>filterContext.Exception</a:t>
            </a:r>
            <a:r>
              <a:rPr lang="en-US" sz="1600" dirty="0" smtClean="0">
                <a:solidFill>
                  <a:srgbClr val="FFFFFF"/>
                </a:solidFill>
                <a:latin typeface="Consolas"/>
                <a:cs typeface="Consolas"/>
              </a:rPr>
              <a:t> </a:t>
            </a:r>
            <a:r>
              <a:rPr lang="en-US" sz="1600" dirty="0">
                <a:solidFill>
                  <a:srgbClr val="FFFFFF"/>
                </a:solidFill>
                <a:latin typeface="Consolas"/>
                <a:cs typeface="Consolas"/>
              </a:rPr>
              <a:t>is </a:t>
            </a:r>
            <a:r>
              <a:rPr lang="en-US" sz="1600" dirty="0" err="1">
                <a:solidFill>
                  <a:srgbClr val="FFFFFF"/>
                </a:solidFill>
                <a:latin typeface="Consolas"/>
                <a:cs typeface="Consolas"/>
              </a:rPr>
              <a:t>ArgumentOutOfRangeException</a:t>
            </a:r>
            <a:r>
              <a:rPr lang="en-US" sz="1600" dirty="0">
                <a:solidFill>
                  <a:srgbClr val="FFFFFF"/>
                </a:solidFill>
                <a:latin typeface="Consolas"/>
                <a:cs typeface="Consolas"/>
              </a:rPr>
              <a:t>)</a:t>
            </a: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      </a:t>
            </a:r>
            <a:r>
              <a:rPr lang="en-US" sz="1600" dirty="0" err="1" smtClean="0">
                <a:solidFill>
                  <a:srgbClr val="FFFFFF"/>
                </a:solidFill>
                <a:latin typeface="Consolas"/>
                <a:cs typeface="Consolas"/>
              </a:rPr>
              <a:t>filterContext.</a:t>
            </a:r>
            <a:r>
              <a:rPr lang="en-US" sz="1600" dirty="0" err="1" smtClean="0">
                <a:solidFill>
                  <a:srgbClr val="ECA907"/>
                </a:solidFill>
                <a:latin typeface="Consolas"/>
                <a:cs typeface="Consolas"/>
              </a:rPr>
              <a:t>Result</a:t>
            </a:r>
            <a:r>
              <a:rPr lang="en-US" sz="1600" dirty="0" smtClean="0">
                <a:solidFill>
                  <a:srgbClr val="FFFFFF"/>
                </a:solidFill>
                <a:latin typeface="Consolas"/>
                <a:cs typeface="Consolas"/>
              </a:rPr>
              <a:t> </a:t>
            </a:r>
            <a:r>
              <a:rPr lang="en-US" sz="1600" dirty="0">
                <a:solidFill>
                  <a:srgbClr val="FFFFFF"/>
                </a:solidFill>
                <a:latin typeface="Consolas"/>
                <a:cs typeface="Consolas"/>
              </a:rPr>
              <a:t>= new </a:t>
            </a:r>
            <a:r>
              <a:rPr lang="en-US" sz="1600" dirty="0" err="1">
                <a:solidFill>
                  <a:srgbClr val="FFFFFF"/>
                </a:solidFill>
                <a:latin typeface="Consolas"/>
                <a:cs typeface="Consolas"/>
              </a:rPr>
              <a:t>RedirectResult</a:t>
            </a:r>
            <a:r>
              <a:rPr lang="en-US" sz="1600" dirty="0">
                <a:solidFill>
                  <a:srgbClr val="FFFFFF"/>
                </a:solidFill>
                <a:latin typeface="Consolas"/>
                <a:cs typeface="Consolas"/>
              </a:rPr>
              <a:t>("~/Content</a:t>
            </a:r>
            <a:r>
              <a:rPr lang="en-US" sz="1600" dirty="0" smtClean="0">
                <a:solidFill>
                  <a:srgbClr val="FFFFFF"/>
                </a:solidFill>
                <a:latin typeface="Consolas"/>
                <a:cs typeface="Consolas"/>
              </a:rPr>
              <a:t>/</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ru-RU" sz="1600" dirty="0" smtClean="0">
                <a:solidFill>
                  <a:srgbClr val="FFFFFF"/>
                </a:solidFill>
                <a:latin typeface="Consolas"/>
                <a:cs typeface="Consolas"/>
              </a:rPr>
              <a:t>					</a:t>
            </a:r>
            <a:r>
              <a:rPr lang="en-US" sz="1600" dirty="0" err="1" smtClean="0">
                <a:solidFill>
                  <a:srgbClr val="FFFFFF"/>
                </a:solidFill>
                <a:latin typeface="Consolas"/>
                <a:cs typeface="Consolas"/>
              </a:rPr>
              <a:t>RangeErrorPage.html</a:t>
            </a:r>
            <a:r>
              <a:rPr lang="en-US" sz="1600" dirty="0">
                <a:solidFill>
                  <a:srgbClr val="FFFFFF"/>
                </a:solidFill>
                <a:latin typeface="Consolas"/>
                <a:cs typeface="Consolas"/>
              </a:rPr>
              <a:t>");</a:t>
            </a:r>
          </a:p>
          <a:p>
            <a:r>
              <a:rPr lang="en-US" sz="1600" dirty="0" smtClean="0">
                <a:solidFill>
                  <a:srgbClr val="FFFFFF"/>
                </a:solidFill>
                <a:latin typeface="Consolas"/>
                <a:cs typeface="Consolas"/>
              </a:rPr>
              <a:t>      </a:t>
            </a:r>
            <a:r>
              <a:rPr lang="ru-RU" sz="1600" dirty="0" smtClean="0">
                <a:solidFill>
                  <a:srgbClr val="FFFFFF"/>
                </a:solidFill>
                <a:latin typeface="Consolas"/>
                <a:cs typeface="Consolas"/>
              </a:rPr>
              <a:t>    </a:t>
            </a:r>
            <a:r>
              <a:rPr lang="de-DE" sz="1600" dirty="0" err="1" smtClean="0">
                <a:solidFill>
                  <a:srgbClr val="FFFFFF"/>
                </a:solidFill>
                <a:latin typeface="Consolas"/>
                <a:cs typeface="Consolas"/>
              </a:rPr>
              <a:t>filterContext.</a:t>
            </a:r>
            <a:r>
              <a:rPr lang="de-DE" sz="1600" dirty="0" err="1" smtClean="0">
                <a:solidFill>
                  <a:srgbClr val="ECA907"/>
                </a:solidFill>
                <a:latin typeface="Consolas"/>
                <a:cs typeface="Consolas"/>
              </a:rPr>
              <a:t>ExceptionHandled</a:t>
            </a:r>
            <a:r>
              <a:rPr lang="de-DE" sz="1600" dirty="0" smtClean="0">
                <a:solidFill>
                  <a:srgbClr val="FFFFFF"/>
                </a:solidFill>
                <a:latin typeface="Consolas"/>
                <a:cs typeface="Consolas"/>
              </a:rPr>
              <a:t> </a:t>
            </a:r>
            <a:r>
              <a:rPr lang="de-DE" sz="1600" dirty="0">
                <a:solidFill>
                  <a:srgbClr val="FFFFFF"/>
                </a:solidFill>
                <a:latin typeface="Consolas"/>
                <a:cs typeface="Consolas"/>
              </a:rPr>
              <a:t>= </a:t>
            </a:r>
            <a:r>
              <a:rPr lang="de-DE" sz="1600" dirty="0" err="1">
                <a:solidFill>
                  <a:srgbClr val="FFFFFF"/>
                </a:solidFill>
                <a:latin typeface="Consolas"/>
                <a:cs typeface="Consolas"/>
              </a:rPr>
              <a:t>true</a:t>
            </a:r>
            <a:r>
              <a:rPr lang="de-DE" sz="1600" dirty="0" smtClean="0">
                <a:solidFill>
                  <a:srgbClr val="FFFFFF"/>
                </a:solidFill>
                <a:latin typeface="Consolas"/>
                <a:cs typeface="Consolas"/>
              </a:rPr>
              <a:t>;</a:t>
            </a:r>
            <a:endParaRPr lang="de-DE" sz="1600" dirty="0">
              <a:solidFill>
                <a:srgbClr val="FFFFFF"/>
              </a:solidFill>
              <a:latin typeface="Consolas"/>
              <a:cs typeface="Consolas"/>
            </a:endParaRPr>
          </a:p>
          <a:p>
            <a:r>
              <a:rPr lang="de-DE" sz="1600" dirty="0">
                <a:solidFill>
                  <a:srgbClr val="FFFFFF"/>
                </a:solidFill>
                <a:latin typeface="Consolas"/>
                <a:cs typeface="Consolas"/>
              </a:rPr>
              <a:t>      </a:t>
            </a:r>
            <a:r>
              <a:rPr lang="de-DE" sz="1600" dirty="0" smtClean="0">
                <a:solidFill>
                  <a:srgbClr val="FFFFFF"/>
                </a:solidFill>
                <a:latin typeface="Consolas"/>
                <a:cs typeface="Consolas"/>
              </a:rPr>
              <a:t>}</a:t>
            </a:r>
            <a:endParaRPr lang="de-DE" sz="1600" dirty="0">
              <a:solidFill>
                <a:srgbClr val="FFFFFF"/>
              </a:solidFill>
              <a:latin typeface="Consolas"/>
              <a:cs typeface="Consolas"/>
            </a:endParaRPr>
          </a:p>
          <a:p>
            <a:r>
              <a:rPr lang="de-DE" sz="1600" dirty="0">
                <a:solidFill>
                  <a:srgbClr val="FFFFFF"/>
                </a:solidFill>
                <a:latin typeface="Consolas"/>
                <a:cs typeface="Consolas"/>
              </a:rPr>
              <a:t>   </a:t>
            </a:r>
            <a:r>
              <a:rPr lang="de-DE" sz="1600" dirty="0" smtClean="0">
                <a:solidFill>
                  <a:srgbClr val="FFFFFF"/>
                </a:solidFill>
                <a:latin typeface="Consolas"/>
                <a:cs typeface="Consolas"/>
              </a:rPr>
              <a:t>}</a:t>
            </a:r>
            <a:endParaRPr lang="ru-RU" sz="1600" dirty="0" smtClean="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sp>
        <p:nvSpPr>
          <p:cNvPr id="5" name="Rectangle 4"/>
          <p:cNvSpPr/>
          <p:nvPr/>
        </p:nvSpPr>
        <p:spPr>
          <a:xfrm>
            <a:off x="388470" y="4897602"/>
            <a:ext cx="8367059" cy="861774"/>
          </a:xfrm>
          <a:prstGeom prst="rect">
            <a:avLst/>
          </a:prstGeom>
        </p:spPr>
        <p:txBody>
          <a:bodyPr wrap="square">
            <a:spAutoFit/>
          </a:bodyPr>
          <a:lstStyle/>
          <a:p>
            <a:r>
              <a:rPr lang="en-US" sz="1600" dirty="0" smtClean="0">
                <a:solidFill>
                  <a:srgbClr val="ECA907"/>
                </a:solidFill>
                <a:latin typeface="Consolas"/>
                <a:cs typeface="Consolas"/>
              </a:rPr>
              <a:t>[</a:t>
            </a:r>
            <a:r>
              <a:rPr lang="en-US" sz="1600" dirty="0" err="1">
                <a:solidFill>
                  <a:srgbClr val="ECA907"/>
                </a:solidFill>
                <a:latin typeface="Consolas"/>
                <a:cs typeface="Consolas"/>
              </a:rPr>
              <a:t>RangeException</a:t>
            </a:r>
            <a:r>
              <a:rPr lang="en-US" sz="1600" dirty="0">
                <a:solidFill>
                  <a:srgbClr val="ECA907"/>
                </a:solidFill>
                <a:latin typeface="Consolas"/>
                <a:cs typeface="Consolas"/>
              </a:rPr>
              <a:t>]</a:t>
            </a:r>
          </a:p>
          <a:p>
            <a:r>
              <a:rPr lang="en-US" sz="1600" dirty="0" smtClean="0">
                <a:solidFill>
                  <a:schemeClr val="bg1"/>
                </a:solidFill>
                <a:latin typeface="Consolas"/>
                <a:cs typeface="Consolas"/>
              </a:rPr>
              <a:t>public </a:t>
            </a:r>
            <a:r>
              <a:rPr lang="en-US" sz="1600" dirty="0" err="1">
                <a:solidFill>
                  <a:schemeClr val="bg1"/>
                </a:solidFill>
                <a:latin typeface="Consolas"/>
                <a:cs typeface="Consolas"/>
              </a:rPr>
              <a:t>ActionResult</a:t>
            </a:r>
            <a:r>
              <a:rPr lang="en-US" sz="1600" dirty="0">
                <a:solidFill>
                  <a:schemeClr val="bg1"/>
                </a:solidFill>
                <a:latin typeface="Consolas"/>
                <a:cs typeface="Consolas"/>
              </a:rPr>
              <a:t> </a:t>
            </a:r>
            <a:r>
              <a:rPr lang="en-US" sz="1600" dirty="0" err="1">
                <a:solidFill>
                  <a:schemeClr val="bg1"/>
                </a:solidFill>
                <a:latin typeface="Consolas"/>
                <a:cs typeface="Consolas"/>
              </a:rPr>
              <a:t>RangeTest</a:t>
            </a:r>
            <a:r>
              <a:rPr lang="en-US" sz="1600" dirty="0">
                <a:solidFill>
                  <a:schemeClr val="bg1"/>
                </a:solidFill>
                <a:latin typeface="Consolas"/>
                <a:cs typeface="Consolas"/>
              </a:rPr>
              <a:t>(</a:t>
            </a:r>
            <a:r>
              <a:rPr lang="en-US" sz="1600" dirty="0" err="1">
                <a:solidFill>
                  <a:schemeClr val="bg1"/>
                </a:solidFill>
                <a:latin typeface="Consolas"/>
                <a:cs typeface="Consolas"/>
              </a:rPr>
              <a:t>int</a:t>
            </a:r>
            <a:r>
              <a:rPr lang="en-US" sz="1600" dirty="0">
                <a:solidFill>
                  <a:schemeClr val="bg1"/>
                </a:solidFill>
                <a:latin typeface="Consolas"/>
                <a:cs typeface="Consolas"/>
              </a:rPr>
              <a:t> id)</a:t>
            </a:r>
          </a:p>
          <a:p>
            <a:r>
              <a:rPr lang="en-US" sz="1600" dirty="0" smtClean="0">
                <a:solidFill>
                  <a:schemeClr val="bg1"/>
                </a:solidFill>
                <a:latin typeface="Consolas"/>
                <a:cs typeface="Consolas"/>
              </a:rPr>
              <a:t> { ...}</a:t>
            </a:r>
            <a:endParaRPr lang="en-US" sz="1600" dirty="0">
              <a:solidFill>
                <a:schemeClr val="bg1"/>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80466235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Фильтры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18354" y="1405597"/>
            <a:ext cx="8337176" cy="4524316"/>
          </a:xfrm>
          <a:prstGeom prst="rect">
            <a:avLst/>
          </a:prstGeom>
        </p:spPr>
        <p:txBody>
          <a:bodyPr wrap="square" anchor="ctr">
            <a:spAutoFit/>
          </a:bodyPr>
          <a:lstStyle/>
          <a:p>
            <a:r>
              <a:rPr lang="en-US" sz="1600" dirty="0">
                <a:solidFill>
                  <a:schemeClr val="bg1"/>
                </a:solidFill>
                <a:latin typeface="Consolas"/>
                <a:cs typeface="Consolas"/>
              </a:rPr>
              <a:t>public class </a:t>
            </a:r>
            <a:r>
              <a:rPr lang="en-US" sz="1600" dirty="0" err="1" smtClean="0">
                <a:solidFill>
                  <a:schemeClr val="bg1"/>
                </a:solidFill>
                <a:latin typeface="Consolas"/>
                <a:cs typeface="Consolas"/>
              </a:rPr>
              <a:t>RangeExceptionAttribute</a:t>
            </a:r>
            <a:r>
              <a:rPr lang="en-US" sz="1600" dirty="0" smtClean="0">
                <a:solidFill>
                  <a:schemeClr val="bg1"/>
                </a:solidFill>
                <a:latin typeface="Consolas"/>
                <a:cs typeface="Consolas"/>
              </a:rPr>
              <a:t>: </a:t>
            </a:r>
            <a:r>
              <a:rPr lang="en-US" sz="1600" dirty="0" err="1">
                <a:solidFill>
                  <a:schemeClr val="bg1"/>
                </a:solidFill>
                <a:latin typeface="Consolas"/>
                <a:cs typeface="Consolas"/>
              </a:rPr>
              <a:t>FilterAttribute</a:t>
            </a:r>
            <a:r>
              <a:rPr lang="en-US" sz="1600" dirty="0">
                <a:solidFill>
                  <a:schemeClr val="bg1"/>
                </a:solidFill>
                <a:latin typeface="Consolas"/>
                <a:cs typeface="Consolas"/>
              </a:rPr>
              <a:t>, </a:t>
            </a:r>
            <a:r>
              <a:rPr lang="en-US" sz="1600" dirty="0" err="1" smtClean="0">
                <a:solidFill>
                  <a:schemeClr val="bg1"/>
                </a:solidFill>
                <a:latin typeface="Consolas"/>
                <a:cs typeface="Consolas"/>
              </a:rPr>
              <a:t>IExceptionFilter</a:t>
            </a:r>
            <a:endParaRPr lang="en-US" sz="1600" dirty="0" smtClean="0">
              <a:solidFill>
                <a:schemeClr val="bg1"/>
              </a:solidFill>
              <a:latin typeface="Consolas"/>
              <a:cs typeface="Consolas"/>
            </a:endParaRPr>
          </a:p>
          <a:p>
            <a:r>
              <a:rPr lang="en-US" sz="1600" dirty="0" smtClean="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public void </a:t>
            </a:r>
            <a:r>
              <a:rPr lang="en-US" sz="1600" dirty="0" err="1">
                <a:solidFill>
                  <a:schemeClr val="bg1"/>
                </a:solidFill>
                <a:latin typeface="Consolas"/>
                <a:cs typeface="Consolas"/>
              </a:rPr>
              <a:t>OnException</a:t>
            </a:r>
            <a:r>
              <a:rPr lang="en-US" sz="1600" dirty="0">
                <a:solidFill>
                  <a:schemeClr val="bg1"/>
                </a:solidFill>
                <a:latin typeface="Consolas"/>
                <a:cs typeface="Consolas"/>
              </a:rPr>
              <a:t>(</a:t>
            </a:r>
            <a:r>
              <a:rPr lang="en-US" sz="1600" dirty="0" err="1">
                <a:solidFill>
                  <a:schemeClr val="bg1"/>
                </a:solidFill>
                <a:latin typeface="Consolas"/>
                <a:cs typeface="Consolas"/>
              </a:rPr>
              <a:t>ExceptionContext</a:t>
            </a:r>
            <a:r>
              <a:rPr lang="en-US" sz="1600" dirty="0">
                <a:solidFill>
                  <a:schemeClr val="bg1"/>
                </a:solidFill>
                <a:latin typeface="Consolas"/>
                <a:cs typeface="Consolas"/>
              </a:rPr>
              <a:t> </a:t>
            </a:r>
            <a:r>
              <a:rPr lang="en-US" sz="1600" dirty="0" err="1">
                <a:solidFill>
                  <a:schemeClr val="bg1"/>
                </a:solidFill>
                <a:latin typeface="Consolas"/>
                <a:cs typeface="Consolas"/>
              </a:rPr>
              <a:t>filterContext</a:t>
            </a:r>
            <a:r>
              <a:rPr lang="en-US" sz="1600" dirty="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a:t>
            </a:r>
          </a:p>
          <a:p>
            <a:r>
              <a:rPr lang="en-US" sz="1600" dirty="0" smtClean="0">
                <a:solidFill>
                  <a:schemeClr val="bg1"/>
                </a:solidFill>
                <a:latin typeface="Consolas"/>
                <a:cs typeface="Consolas"/>
              </a:rPr>
              <a:t>        </a:t>
            </a:r>
            <a:r>
              <a:rPr lang="en-US" sz="1600" dirty="0">
                <a:solidFill>
                  <a:schemeClr val="bg1"/>
                </a:solidFill>
                <a:latin typeface="Consolas"/>
                <a:cs typeface="Consolas"/>
              </a:rPr>
              <a:t>if (!</a:t>
            </a:r>
            <a:r>
              <a:rPr lang="en-US" sz="1600" dirty="0" err="1">
                <a:solidFill>
                  <a:schemeClr val="bg1"/>
                </a:solidFill>
                <a:latin typeface="Consolas"/>
                <a:cs typeface="Consolas"/>
              </a:rPr>
              <a:t>filterContext.ExceptionHandled</a:t>
            </a:r>
            <a:r>
              <a:rPr lang="en-US" sz="1600" dirty="0">
                <a:solidFill>
                  <a:schemeClr val="bg1"/>
                </a:solidFill>
                <a:latin typeface="Consolas"/>
                <a:cs typeface="Consolas"/>
              </a:rPr>
              <a:t> </a:t>
            </a:r>
            <a:r>
              <a:rPr lang="en-US" sz="1600" dirty="0" smtClean="0">
                <a:solidFill>
                  <a:schemeClr val="bg1"/>
                </a:solidFill>
                <a:latin typeface="Consolas"/>
                <a:cs typeface="Consolas"/>
              </a:rPr>
              <a:t>&amp;</a:t>
            </a:r>
            <a:r>
              <a:rPr lang="en-US" sz="1600" dirty="0">
                <a:solidFill>
                  <a:schemeClr val="bg1"/>
                </a:solidFill>
                <a:latin typeface="Consolas"/>
                <a:cs typeface="Consolas"/>
              </a:rPr>
              <a:t>&amp; </a:t>
            </a:r>
            <a:endParaRPr lang="en-US" sz="1600" dirty="0" smtClean="0">
              <a:solidFill>
                <a:schemeClr val="bg1"/>
              </a:solidFill>
              <a:latin typeface="Consolas"/>
              <a:cs typeface="Consolas"/>
            </a:endParaRPr>
          </a:p>
          <a:p>
            <a:r>
              <a:rPr lang="en-US" sz="1600" dirty="0">
                <a:solidFill>
                  <a:schemeClr val="bg1"/>
                </a:solidFill>
                <a:latin typeface="Consolas"/>
                <a:cs typeface="Consolas"/>
              </a:rPr>
              <a:t>	</a:t>
            </a:r>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filterContext.Exception</a:t>
            </a:r>
            <a:r>
              <a:rPr lang="en-US" sz="1600" dirty="0" smtClean="0">
                <a:solidFill>
                  <a:schemeClr val="bg1"/>
                </a:solidFill>
                <a:latin typeface="Consolas"/>
                <a:cs typeface="Consolas"/>
              </a:rPr>
              <a:t> </a:t>
            </a:r>
            <a:r>
              <a:rPr lang="en-US" sz="1600" dirty="0">
                <a:solidFill>
                  <a:schemeClr val="bg1"/>
                </a:solidFill>
                <a:latin typeface="Consolas"/>
                <a:cs typeface="Consolas"/>
              </a:rPr>
              <a:t>is </a:t>
            </a:r>
            <a:r>
              <a:rPr lang="en-US" sz="1600" dirty="0" err="1">
                <a:solidFill>
                  <a:schemeClr val="bg1"/>
                </a:solidFill>
                <a:latin typeface="Consolas"/>
                <a:cs typeface="Consolas"/>
              </a:rPr>
              <a:t>ArgumentOutOfRangeException</a:t>
            </a:r>
            <a:r>
              <a:rPr lang="en-US" sz="1600" dirty="0">
                <a:solidFill>
                  <a:schemeClr val="bg1"/>
                </a:solidFill>
                <a:latin typeface="Consolas"/>
                <a:cs typeface="Consolas"/>
              </a:rPr>
              <a:t>)</a:t>
            </a:r>
          </a:p>
          <a:p>
            <a:r>
              <a:rPr lang="en-US" sz="1600" dirty="0">
                <a:solidFill>
                  <a:schemeClr val="bg1"/>
                </a:solidFill>
                <a:latin typeface="Consolas"/>
                <a:cs typeface="Consolas"/>
              </a:rPr>
              <a:t>       </a:t>
            </a:r>
            <a:r>
              <a:rPr lang="en-US" sz="1600" dirty="0" smtClean="0">
                <a:solidFill>
                  <a:schemeClr val="bg1"/>
                </a:solidFill>
                <a:latin typeface="Consolas"/>
                <a:cs typeface="Consolas"/>
              </a:rPr>
              <a:t>{</a:t>
            </a:r>
            <a:endParaRPr lang="en-US" sz="1600" dirty="0">
              <a:solidFill>
                <a:schemeClr val="bg1"/>
              </a:solidFill>
              <a:latin typeface="Consolas"/>
              <a:cs typeface="Consolas"/>
            </a:endParaRPr>
          </a:p>
          <a:p>
            <a:r>
              <a:rPr lang="en-US" sz="1600" dirty="0" smtClean="0">
                <a:solidFill>
                  <a:schemeClr val="bg1"/>
                </a:solidFill>
                <a:latin typeface="Consolas"/>
                <a:cs typeface="Consolas"/>
              </a:rPr>
              <a:t>	   </a:t>
            </a:r>
            <a:r>
              <a:rPr lang="en-US" sz="1600" dirty="0" err="1" smtClean="0">
                <a:solidFill>
                  <a:schemeClr val="bg1"/>
                </a:solidFill>
                <a:latin typeface="Consolas"/>
                <a:cs typeface="Consolas"/>
              </a:rPr>
              <a:t>var</a:t>
            </a:r>
            <a:r>
              <a:rPr lang="en-US" sz="1600" dirty="0" smtClean="0">
                <a:solidFill>
                  <a:schemeClr val="bg1"/>
                </a:solidFill>
                <a:latin typeface="Consolas"/>
                <a:cs typeface="Consolas"/>
              </a:rPr>
              <a:t> value = (</a:t>
            </a:r>
            <a:r>
              <a:rPr lang="en-US" sz="1600" dirty="0" err="1" smtClean="0">
                <a:solidFill>
                  <a:schemeClr val="bg1"/>
                </a:solidFill>
                <a:latin typeface="Consolas"/>
                <a:cs typeface="Consolas"/>
              </a:rPr>
              <a:t>int</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ArgumentOutOfRangeException</a:t>
            </a:r>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filterContext.Exception</a:t>
            </a:r>
            <a:r>
              <a:rPr lang="en-US" sz="1600" dirty="0" smtClean="0">
                <a:solidFill>
                  <a:schemeClr val="bg1"/>
                </a:solidFill>
                <a:latin typeface="Consolas"/>
                <a:cs typeface="Consolas"/>
              </a:rPr>
              <a:t>).</a:t>
            </a:r>
            <a:r>
              <a:rPr lang="en-US" sz="1600" dirty="0" err="1" smtClean="0">
                <a:solidFill>
                  <a:schemeClr val="bg1"/>
                </a:solidFill>
                <a:latin typeface="Consolas"/>
                <a:cs typeface="Consolas"/>
              </a:rPr>
              <a:t>ActualValue</a:t>
            </a:r>
            <a:r>
              <a:rPr lang="en-US" sz="1600" dirty="0" smtClean="0">
                <a:solidFill>
                  <a:schemeClr val="bg1"/>
                </a:solidFill>
                <a:latin typeface="Consolas"/>
                <a:cs typeface="Consolas"/>
              </a:rPr>
              <a:t>;</a:t>
            </a:r>
          </a:p>
          <a:p>
            <a:r>
              <a:rPr lang="en-US" sz="1600" dirty="0" smtClean="0">
                <a:solidFill>
                  <a:schemeClr val="bg1"/>
                </a:solidFill>
                <a:latin typeface="Consolas"/>
                <a:cs typeface="Consolas"/>
              </a:rPr>
              <a:t>           </a:t>
            </a:r>
            <a:r>
              <a:rPr lang="en-US" sz="1600" dirty="0" err="1" smtClean="0">
                <a:solidFill>
                  <a:schemeClr val="bg1"/>
                </a:solidFill>
                <a:latin typeface="Consolas"/>
                <a:cs typeface="Consolas"/>
              </a:rPr>
              <a:t>filterContext.</a:t>
            </a:r>
            <a:r>
              <a:rPr lang="en-US" sz="1600" dirty="0" err="1" smtClean="0">
                <a:solidFill>
                  <a:srgbClr val="ECA907"/>
                </a:solidFill>
                <a:latin typeface="Consolas"/>
                <a:cs typeface="Consolas"/>
              </a:rPr>
              <a:t>Result</a:t>
            </a:r>
            <a:r>
              <a:rPr lang="en-US" sz="1600" dirty="0" smtClean="0">
                <a:solidFill>
                  <a:schemeClr val="bg1"/>
                </a:solidFill>
                <a:latin typeface="Consolas"/>
                <a:cs typeface="Consolas"/>
              </a:rPr>
              <a:t> = </a:t>
            </a:r>
            <a:r>
              <a:rPr lang="en-US" sz="1600" dirty="0" smtClean="0">
                <a:solidFill>
                  <a:srgbClr val="ECA907"/>
                </a:solidFill>
                <a:latin typeface="Consolas"/>
                <a:cs typeface="Consolas"/>
              </a:rPr>
              <a:t>new </a:t>
            </a:r>
            <a:r>
              <a:rPr lang="en-US" sz="1600" dirty="0" err="1" smtClean="0">
                <a:solidFill>
                  <a:srgbClr val="ECA907"/>
                </a:solidFill>
                <a:latin typeface="Consolas"/>
                <a:cs typeface="Consolas"/>
              </a:rPr>
              <a:t>ViewResult</a:t>
            </a:r>
            <a:r>
              <a:rPr lang="en-US" sz="1600" dirty="0" smtClean="0">
                <a:solidFill>
                  <a:srgbClr val="ECA907"/>
                </a:solidFill>
                <a:latin typeface="Consolas"/>
                <a:cs typeface="Consolas"/>
              </a:rPr>
              <a:t>()</a:t>
            </a:r>
          </a:p>
          <a:p>
            <a:r>
              <a:rPr lang="en-US" sz="1600" dirty="0" smtClean="0">
                <a:solidFill>
                  <a:srgbClr val="ECA907"/>
                </a:solidFill>
                <a:latin typeface="Consolas"/>
                <a:cs typeface="Consolas"/>
              </a:rPr>
              <a:t>           {</a:t>
            </a:r>
          </a:p>
          <a:p>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ViewName</a:t>
            </a:r>
            <a:r>
              <a:rPr lang="de-DE" sz="1600" dirty="0" smtClean="0">
                <a:solidFill>
                  <a:srgbClr val="ECA907"/>
                </a:solidFill>
                <a:latin typeface="Consolas"/>
                <a:cs typeface="Consolas"/>
              </a:rPr>
              <a:t> = "</a:t>
            </a:r>
            <a:r>
              <a:rPr lang="de-DE" sz="1600" dirty="0" err="1" smtClean="0">
                <a:solidFill>
                  <a:srgbClr val="ECA907"/>
                </a:solidFill>
                <a:latin typeface="Consolas"/>
                <a:cs typeface="Consolas"/>
              </a:rPr>
              <a:t>RangeError</a:t>
            </a:r>
            <a:r>
              <a:rPr lang="de-DE" sz="1600" dirty="0" smtClean="0">
                <a:solidFill>
                  <a:srgbClr val="ECA907"/>
                </a:solidFill>
                <a:latin typeface="Consolas"/>
                <a:cs typeface="Consolas"/>
              </a:rPr>
              <a:t>",</a:t>
            </a:r>
          </a:p>
          <a:p>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ViewData</a:t>
            </a:r>
            <a:r>
              <a:rPr lang="de-DE" sz="1600" dirty="0" smtClean="0">
                <a:solidFill>
                  <a:srgbClr val="ECA907"/>
                </a:solidFill>
                <a:latin typeface="Consolas"/>
                <a:cs typeface="Consolas"/>
              </a:rPr>
              <a:t> = </a:t>
            </a:r>
            <a:r>
              <a:rPr lang="de-DE" sz="1600" dirty="0" err="1" smtClean="0">
                <a:solidFill>
                  <a:srgbClr val="ECA907"/>
                </a:solidFill>
                <a:latin typeface="Consolas"/>
                <a:cs typeface="Consolas"/>
              </a:rPr>
              <a:t>new</a:t>
            </a:r>
            <a:r>
              <a:rPr lang="de-DE" sz="1600" dirty="0" smtClean="0">
                <a:solidFill>
                  <a:srgbClr val="ECA907"/>
                </a:solidFill>
                <a:latin typeface="Consolas"/>
                <a:cs typeface="Consolas"/>
              </a:rPr>
              <a:t> </a:t>
            </a:r>
            <a:r>
              <a:rPr lang="de-DE" sz="1600" dirty="0" err="1" smtClean="0">
                <a:solidFill>
                  <a:srgbClr val="ECA907"/>
                </a:solidFill>
                <a:latin typeface="Consolas"/>
                <a:cs typeface="Consolas"/>
              </a:rPr>
              <a:t>ViewDataDictionary</a:t>
            </a:r>
            <a:r>
              <a:rPr lang="de-DE" sz="1600" dirty="0" smtClean="0">
                <a:solidFill>
                  <a:srgbClr val="ECA907"/>
                </a:solidFill>
                <a:latin typeface="Consolas"/>
                <a:cs typeface="Consolas"/>
              </a:rPr>
              <a:t>&lt;</a:t>
            </a:r>
            <a:r>
              <a:rPr lang="de-DE" sz="1600" dirty="0" err="1" smtClean="0">
                <a:solidFill>
                  <a:srgbClr val="ECA907"/>
                </a:solidFill>
                <a:latin typeface="Consolas"/>
                <a:cs typeface="Consolas"/>
              </a:rPr>
              <a:t>int</a:t>
            </a:r>
            <a:r>
              <a:rPr lang="de-DE" sz="1600" dirty="0" smtClean="0">
                <a:solidFill>
                  <a:srgbClr val="ECA907"/>
                </a:solidFill>
                <a:latin typeface="Consolas"/>
                <a:cs typeface="Consolas"/>
              </a:rPr>
              <a:t>&gt;(</a:t>
            </a:r>
            <a:r>
              <a:rPr lang="de-DE" sz="1600" dirty="0" err="1" smtClean="0">
                <a:solidFill>
                  <a:srgbClr val="ECA907"/>
                </a:solidFill>
                <a:latin typeface="Consolas"/>
                <a:cs typeface="Consolas"/>
              </a:rPr>
              <a:t>value</a:t>
            </a:r>
            <a:r>
              <a:rPr lang="de-DE" sz="1600" dirty="0" smtClean="0">
                <a:solidFill>
                  <a:srgbClr val="ECA907"/>
                </a:solidFill>
                <a:latin typeface="Consolas"/>
                <a:cs typeface="Consolas"/>
              </a:rPr>
              <a:t>)</a:t>
            </a:r>
          </a:p>
          <a:p>
            <a:r>
              <a:rPr lang="de-DE" sz="1600" dirty="0" smtClean="0">
                <a:solidFill>
                  <a:srgbClr val="ECA907"/>
                </a:solidFill>
                <a:latin typeface="Consolas"/>
                <a:cs typeface="Consolas"/>
              </a:rPr>
              <a:t>           };</a:t>
            </a:r>
          </a:p>
          <a:p>
            <a:r>
              <a:rPr lang="de-DE" sz="1600" dirty="0" smtClean="0">
                <a:solidFill>
                  <a:schemeClr val="bg1"/>
                </a:solidFill>
                <a:latin typeface="Consolas"/>
                <a:cs typeface="Consolas"/>
              </a:rPr>
              <a:t>           </a:t>
            </a:r>
            <a:r>
              <a:rPr lang="de-DE" sz="1600" dirty="0" err="1" smtClean="0">
                <a:solidFill>
                  <a:schemeClr val="bg1"/>
                </a:solidFill>
                <a:latin typeface="Consolas"/>
                <a:cs typeface="Consolas"/>
              </a:rPr>
              <a:t>filterContext.ExceptionHandled</a:t>
            </a:r>
            <a:r>
              <a:rPr lang="de-DE" sz="1600" dirty="0" smtClean="0">
                <a:solidFill>
                  <a:schemeClr val="bg1"/>
                </a:solidFill>
                <a:latin typeface="Consolas"/>
                <a:cs typeface="Consolas"/>
              </a:rPr>
              <a:t> = </a:t>
            </a:r>
            <a:r>
              <a:rPr lang="de-DE" sz="1600" dirty="0" err="1" smtClean="0">
                <a:solidFill>
                  <a:schemeClr val="bg1"/>
                </a:solidFill>
                <a:latin typeface="Consolas"/>
                <a:cs typeface="Consolas"/>
              </a:rPr>
              <a:t>true</a:t>
            </a:r>
            <a:r>
              <a:rPr lang="de-DE" sz="1600" dirty="0" smtClean="0">
                <a:solidFill>
                  <a:schemeClr val="bg1"/>
                </a:solidFill>
                <a:latin typeface="Consolas"/>
                <a:cs typeface="Consolas"/>
              </a:rPr>
              <a:t>;</a:t>
            </a:r>
          </a:p>
          <a:p>
            <a:r>
              <a:rPr lang="de-DE" sz="1600" dirty="0" smtClean="0">
                <a:solidFill>
                  <a:schemeClr val="bg1"/>
                </a:solidFill>
                <a:latin typeface="Consolas"/>
                <a:cs typeface="Consolas"/>
              </a:rPr>
              <a:t>       }</a:t>
            </a:r>
            <a:endParaRPr lang="de-DE" sz="1600" dirty="0">
              <a:solidFill>
                <a:schemeClr val="bg1"/>
              </a:solidFill>
              <a:latin typeface="Consolas"/>
              <a:cs typeface="Consolas"/>
            </a:endParaRPr>
          </a:p>
          <a:p>
            <a:r>
              <a:rPr lang="de-DE" sz="1600" dirty="0">
                <a:solidFill>
                  <a:schemeClr val="bg1"/>
                </a:solidFill>
                <a:latin typeface="Consolas"/>
                <a:cs typeface="Consolas"/>
              </a:rPr>
              <a:t>   </a:t>
            </a:r>
            <a:r>
              <a:rPr lang="de-DE" sz="1600" dirty="0" smtClean="0">
                <a:solidFill>
                  <a:schemeClr val="bg1"/>
                </a:solidFill>
                <a:latin typeface="Consolas"/>
                <a:cs typeface="Consolas"/>
              </a:rPr>
              <a:t>}</a:t>
            </a:r>
            <a:endParaRPr lang="de-DE" sz="1600" dirty="0">
              <a:solidFill>
                <a:schemeClr val="bg1"/>
              </a:solidFill>
              <a:latin typeface="Consolas"/>
              <a:cs typeface="Consolas"/>
            </a:endParaRPr>
          </a:p>
          <a:p>
            <a:r>
              <a:rPr lang="de-DE" sz="1600" dirty="0" smtClean="0">
                <a:solidFill>
                  <a:schemeClr val="bg1"/>
                </a:solidFill>
                <a:latin typeface="Consolas"/>
                <a:cs typeface="Consolas"/>
              </a:rPr>
              <a:t>}</a:t>
            </a:r>
            <a:endParaRPr lang="en-US" sz="1600" dirty="0">
              <a:solidFill>
                <a:schemeClr val="bg1"/>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56947125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Встроенная обработка исключений</a:t>
            </a:r>
            <a:r>
              <a:rPr lang="ru-RU" dirty="0" smtClean="0"/>
              <a:t>. Свойства </a:t>
            </a:r>
            <a:r>
              <a:rPr lang="en-US" dirty="0" err="1"/>
              <a:t>HandleErrorAttribute</a:t>
            </a:r>
            <a:r>
              <a:rPr lang="en-US" dirty="0"/>
              <a:t>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Таблица 4"/>
          <p:cNvGraphicFramePr>
            <a:graphicFrameLocks noGrp="1"/>
          </p:cNvGraphicFramePr>
          <p:nvPr>
            <p:extLst>
              <p:ext uri="{D42A27DB-BD31-4B8C-83A1-F6EECF244321}">
                <p14:modId xmlns:p14="http://schemas.microsoft.com/office/powerpoint/2010/main" val="323216466"/>
              </p:ext>
            </p:extLst>
          </p:nvPr>
        </p:nvGraphicFramePr>
        <p:xfrm>
          <a:off x="418354" y="1295507"/>
          <a:ext cx="8337175" cy="4695904"/>
        </p:xfrm>
        <a:graphic>
          <a:graphicData uri="http://schemas.openxmlformats.org/drawingml/2006/table">
            <a:tbl>
              <a:tblPr bandRow="1">
                <a:tableStyleId>{3B4B98B0-60AC-42C2-AFA5-B58CD77FA1E5}</a:tableStyleId>
              </a:tblPr>
              <a:tblGrid>
                <a:gridCol w="1819020"/>
                <a:gridCol w="1136887"/>
                <a:gridCol w="5381268"/>
              </a:tblGrid>
              <a:tr h="507440">
                <a:tc>
                  <a:txBody>
                    <a:bodyPr/>
                    <a:lstStyle/>
                    <a:p>
                      <a:pPr algn="ctr" fontAlgn="t"/>
                      <a:r>
                        <a:rPr lang="ru-RU" sz="1800" dirty="0" smtClean="0">
                          <a:solidFill>
                            <a:srgbClr val="ECA907"/>
                          </a:solidFill>
                          <a:effectLst/>
                        </a:rPr>
                        <a:t>Название</a:t>
                      </a:r>
                    </a:p>
                  </a:txBody>
                  <a:tcPr marL="55195" marR="55195" marT="55195" marB="55195" anchor="ctr"/>
                </a:tc>
                <a:tc>
                  <a:txBody>
                    <a:bodyPr/>
                    <a:lstStyle/>
                    <a:p>
                      <a:pPr algn="ctr" fontAlgn="t"/>
                      <a:r>
                        <a:rPr lang="ru-RU" sz="1800" smtClean="0">
                          <a:solidFill>
                            <a:srgbClr val="ECA907"/>
                          </a:solidFill>
                          <a:effectLst/>
                        </a:rPr>
                        <a:t>Тип</a:t>
                      </a:r>
                      <a:endParaRPr lang="ru-RU" sz="1800" b="1" dirty="0">
                        <a:solidFill>
                          <a:srgbClr val="ECA907"/>
                        </a:solidFill>
                        <a:effectLst/>
                      </a:endParaRPr>
                    </a:p>
                  </a:txBody>
                  <a:tcPr marL="55195" marR="55195" marT="55195" marB="55195" anchor="ctr"/>
                </a:tc>
                <a:tc>
                  <a:txBody>
                    <a:bodyPr/>
                    <a:lstStyle/>
                    <a:p>
                      <a:pPr algn="ctr" fontAlgn="t"/>
                      <a:r>
                        <a:rPr lang="ru-RU" sz="1800" dirty="0" smtClean="0">
                          <a:solidFill>
                            <a:srgbClr val="ECA907"/>
                          </a:solidFill>
                          <a:effectLst/>
                        </a:rPr>
                        <a:t>Описание</a:t>
                      </a:r>
                      <a:endParaRPr lang="ru-RU" sz="1800" b="1" dirty="0">
                        <a:solidFill>
                          <a:srgbClr val="ECA907"/>
                        </a:solidFill>
                        <a:effectLst/>
                      </a:endParaRPr>
                    </a:p>
                  </a:txBody>
                  <a:tcPr marL="55195" marR="55195" marT="55195" marB="55195" anchor="ctr"/>
                </a:tc>
              </a:tr>
              <a:tr h="207637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dirty="0" err="1" smtClean="0">
                          <a:solidFill>
                            <a:schemeClr val="bg1"/>
                          </a:solidFill>
                          <a:effectLst/>
                          <a:latin typeface="Consolas"/>
                          <a:cs typeface="Consolas"/>
                        </a:rPr>
                        <a:t>ExceptionType</a:t>
                      </a:r>
                      <a:endParaRPr lang="en-US" sz="1600" dirty="0" smtClean="0">
                        <a:solidFill>
                          <a:schemeClr val="bg1"/>
                        </a:solidFill>
                        <a:latin typeface="Consolas"/>
                        <a:cs typeface="Consolas"/>
                      </a:endParaRPr>
                    </a:p>
                  </a:txBody>
                  <a:tcPr marL="55195" marR="55195" marT="55195" marB="55195"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smtClean="0">
                          <a:solidFill>
                            <a:schemeClr val="bg1"/>
                          </a:solidFill>
                          <a:effectLst/>
                          <a:latin typeface="Consolas"/>
                          <a:cs typeface="Consolas"/>
                        </a:rPr>
                        <a:t>Type </a:t>
                      </a:r>
                      <a:endParaRPr lang="en-US" sz="1600" dirty="0" smtClean="0">
                        <a:solidFill>
                          <a:schemeClr val="bg1"/>
                        </a:solidFill>
                        <a:latin typeface="Consolas"/>
                        <a:cs typeface="Consolas"/>
                      </a:endParaRPr>
                    </a:p>
                  </a:txBody>
                  <a:tcPr marL="55195" marR="55195" marT="55195" marB="55195" anchor="ctr"/>
                </a:tc>
                <a:tc>
                  <a:txBody>
                    <a:bodyPr/>
                    <a:lstStyle/>
                    <a:p>
                      <a:pPr algn="just"/>
                      <a:r>
                        <a:rPr lang="ru-RU" sz="1800" kern="1200" dirty="0" smtClean="0">
                          <a:solidFill>
                            <a:schemeClr val="bg1"/>
                          </a:solidFill>
                          <a:effectLst/>
                          <a:latin typeface="+mn-lt"/>
                        </a:rPr>
                        <a:t>Тип исключения, </a:t>
                      </a:r>
                      <a:r>
                        <a:rPr lang="ru-RU" sz="1800" kern="1200" dirty="0" err="1" smtClean="0">
                          <a:solidFill>
                            <a:schemeClr val="bg1"/>
                          </a:solidFill>
                          <a:effectLst/>
                          <a:latin typeface="+mn-lt"/>
                        </a:rPr>
                        <a:t>которыи</a:t>
                      </a:r>
                      <a:r>
                        <a:rPr lang="ru-RU" sz="1800" kern="1200" dirty="0" smtClean="0">
                          <a:solidFill>
                            <a:schemeClr val="bg1"/>
                          </a:solidFill>
                          <a:effectLst/>
                          <a:latin typeface="+mn-lt"/>
                        </a:rPr>
                        <a:t>̆ обрабатываться данным фильтром. Это </a:t>
                      </a:r>
                      <a:r>
                        <a:rPr lang="ru-RU" sz="1800" kern="1200" dirty="0" err="1" smtClean="0">
                          <a:solidFill>
                            <a:schemeClr val="bg1"/>
                          </a:solidFill>
                          <a:effectLst/>
                          <a:latin typeface="+mn-lt"/>
                        </a:rPr>
                        <a:t>свойство</a:t>
                      </a:r>
                      <a:r>
                        <a:rPr lang="ru-RU" sz="1800" kern="1200" dirty="0" smtClean="0">
                          <a:solidFill>
                            <a:schemeClr val="bg1"/>
                          </a:solidFill>
                          <a:effectLst/>
                          <a:latin typeface="+mn-lt"/>
                        </a:rPr>
                        <a:t> также будет обрабатывать типы исключений, которые наследуют от указанного, но будет игнорировать все другие. По умолчанию для свойства</a:t>
                      </a:r>
                      <a:r>
                        <a:rPr lang="ru-RU" sz="1800" kern="1200" baseline="0" dirty="0" smtClean="0">
                          <a:solidFill>
                            <a:schemeClr val="bg1"/>
                          </a:solidFill>
                          <a:effectLst/>
                          <a:latin typeface="+mn-lt"/>
                        </a:rPr>
                        <a:t> </a:t>
                      </a:r>
                      <a:r>
                        <a:rPr lang="ru-RU" sz="1800" kern="1200" dirty="0" err="1" smtClean="0">
                          <a:solidFill>
                            <a:srgbClr val="ECA907"/>
                          </a:solidFill>
                          <a:effectLst/>
                          <a:latin typeface="+mn-lt"/>
                          <a:cs typeface="Consolas"/>
                        </a:rPr>
                        <a:t>ExceptionType</a:t>
                      </a:r>
                      <a:r>
                        <a:rPr lang="ru-RU" sz="1800" kern="1200" dirty="0" smtClean="0">
                          <a:solidFill>
                            <a:schemeClr val="bg1"/>
                          </a:solidFill>
                          <a:effectLst/>
                          <a:latin typeface="+mn-lt"/>
                        </a:rPr>
                        <a:t> указано значение </a:t>
                      </a:r>
                      <a:r>
                        <a:rPr lang="ru-RU" sz="1800" kern="1200" dirty="0" err="1" smtClean="0">
                          <a:solidFill>
                            <a:srgbClr val="ECA907"/>
                          </a:solidFill>
                          <a:effectLst/>
                          <a:latin typeface="+mn-lt"/>
                          <a:cs typeface="Consolas"/>
                        </a:rPr>
                        <a:t>System.Exception</a:t>
                      </a:r>
                      <a:r>
                        <a:rPr lang="ru-RU" sz="1800" kern="1200" dirty="0" smtClean="0">
                          <a:solidFill>
                            <a:schemeClr val="bg1"/>
                          </a:solidFill>
                          <a:effectLst/>
                          <a:latin typeface="+mn-lt"/>
                        </a:rPr>
                        <a:t>, что означает, что оно будет обрабатывать все стандартные исключения. </a:t>
                      </a:r>
                      <a:endParaRPr lang="ru-RU" sz="1800" dirty="0">
                        <a:solidFill>
                          <a:schemeClr val="bg1"/>
                        </a:solidFill>
                        <a:latin typeface="+mn-lt"/>
                      </a:endParaRPr>
                    </a:p>
                  </a:txBody>
                  <a:tcPr marL="55195" marR="55195" marT="55195" marB="55195" anchor="ctr"/>
                </a:tc>
              </a:tr>
              <a:tr h="1515376">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smtClean="0">
                          <a:solidFill>
                            <a:schemeClr val="bg1"/>
                          </a:solidFill>
                          <a:effectLst/>
                          <a:latin typeface="Consolas"/>
                          <a:cs typeface="Consolas"/>
                        </a:rPr>
                        <a:t>View </a:t>
                      </a:r>
                      <a:endParaRPr lang="en-US" sz="1600" dirty="0" smtClean="0">
                        <a:solidFill>
                          <a:schemeClr val="bg1"/>
                        </a:solidFill>
                        <a:latin typeface="Consolas"/>
                        <a:cs typeface="Consolas"/>
                      </a:endParaRPr>
                    </a:p>
                  </a:txBody>
                  <a:tcPr marL="55195" marR="55195" marT="55195" marB="55195" anchor="ctr"/>
                </a:tc>
                <a:tc>
                  <a:txBody>
                    <a:bodyPr/>
                    <a:lstStyle/>
                    <a:p>
                      <a:pPr algn="ctr" fontAlgn="t"/>
                      <a:r>
                        <a:rPr lang="en-US" sz="1600" dirty="0" smtClean="0">
                          <a:solidFill>
                            <a:schemeClr val="bg1"/>
                          </a:solidFill>
                          <a:effectLst/>
                          <a:latin typeface="Consolas"/>
                          <a:cs typeface="Consolas"/>
                        </a:rPr>
                        <a:t>string</a:t>
                      </a:r>
                      <a:endParaRPr lang="en-US" sz="1600" dirty="0">
                        <a:solidFill>
                          <a:schemeClr val="bg1"/>
                        </a:solidFill>
                        <a:effectLst/>
                        <a:latin typeface="Consolas"/>
                        <a:cs typeface="Consolas"/>
                      </a:endParaRPr>
                    </a:p>
                  </a:txBody>
                  <a:tcPr marL="55195" marR="55195" marT="55195" marB="55195" anchor="ctr"/>
                </a:tc>
                <a:tc>
                  <a:txBody>
                    <a:bodyPr/>
                    <a:lstStyle/>
                    <a:p>
                      <a:pPr algn="just"/>
                      <a:r>
                        <a:rPr lang="ru-RU" dirty="0" smtClean="0">
                          <a:solidFill>
                            <a:schemeClr val="bg1"/>
                          </a:solidFill>
                          <a:latin typeface="+mn-lt"/>
                        </a:rPr>
                        <a:t>Имя представления, которое </a:t>
                      </a:r>
                      <a:r>
                        <a:rPr lang="ru-RU" dirty="0" err="1" smtClean="0">
                          <a:solidFill>
                            <a:schemeClr val="bg1"/>
                          </a:solidFill>
                          <a:latin typeface="+mn-lt"/>
                        </a:rPr>
                        <a:t>рендерится</a:t>
                      </a:r>
                      <a:r>
                        <a:rPr lang="ru-RU" dirty="0" smtClean="0">
                          <a:solidFill>
                            <a:schemeClr val="bg1"/>
                          </a:solidFill>
                          <a:latin typeface="+mn-lt"/>
                        </a:rPr>
                        <a:t> данным фильтром. Если значение не задано, то по умолчанию используются следующие пути</a:t>
                      </a:r>
                      <a:r>
                        <a:rPr lang="ru-RU" dirty="0" smtClean="0">
                          <a:solidFill>
                            <a:schemeClr val="bg1"/>
                          </a:solidFill>
                          <a:latin typeface="+mn-lt"/>
                          <a:cs typeface="Consolas"/>
                        </a:rPr>
                        <a:t>:</a:t>
                      </a:r>
                      <a:r>
                        <a:rPr lang="ru-RU" dirty="0" smtClean="0">
                          <a:solidFill>
                            <a:srgbClr val="ECA907"/>
                          </a:solidFill>
                          <a:latin typeface="+mn-lt"/>
                          <a:cs typeface="Consolas"/>
                        </a:rPr>
                        <a:t> </a:t>
                      </a:r>
                    </a:p>
                    <a:p>
                      <a:r>
                        <a:rPr lang="ru-RU" dirty="0" smtClean="0">
                          <a:solidFill>
                            <a:srgbClr val="ECA907"/>
                          </a:solidFill>
                          <a:latin typeface="+mn-lt"/>
                          <a:cs typeface="Consolas"/>
                        </a:rPr>
                        <a:t>/</a:t>
                      </a:r>
                      <a:r>
                        <a:rPr lang="ru-RU" dirty="0" err="1" smtClean="0">
                          <a:solidFill>
                            <a:srgbClr val="ECA907"/>
                          </a:solidFill>
                          <a:latin typeface="+mn-lt"/>
                          <a:cs typeface="Consolas"/>
                        </a:rPr>
                        <a:t>Views</a:t>
                      </a:r>
                      <a:r>
                        <a:rPr lang="ru-RU" dirty="0" smtClean="0">
                          <a:solidFill>
                            <a:srgbClr val="ECA907"/>
                          </a:solidFill>
                          <a:latin typeface="+mn-lt"/>
                          <a:cs typeface="Consolas"/>
                        </a:rPr>
                        <a:t>/</a:t>
                      </a:r>
                      <a:r>
                        <a:rPr lang="ru-RU" dirty="0" err="1" smtClean="0">
                          <a:solidFill>
                            <a:srgbClr val="ECA907"/>
                          </a:solidFill>
                          <a:latin typeface="+mn-lt"/>
                          <a:cs typeface="Consolas"/>
                        </a:rPr>
                        <a:t>Имя_контроллера</a:t>
                      </a:r>
                      <a:r>
                        <a:rPr lang="ru-RU" dirty="0" smtClean="0">
                          <a:solidFill>
                            <a:srgbClr val="ECA907"/>
                          </a:solidFill>
                          <a:latin typeface="+mn-lt"/>
                          <a:cs typeface="Consolas"/>
                        </a:rPr>
                        <a:t>/</a:t>
                      </a:r>
                      <a:r>
                        <a:rPr lang="ru-RU" dirty="0" err="1" smtClean="0">
                          <a:solidFill>
                            <a:srgbClr val="ECA907"/>
                          </a:solidFill>
                          <a:latin typeface="+mn-lt"/>
                          <a:cs typeface="Consolas"/>
                        </a:rPr>
                        <a:t>Error.cshtml</a:t>
                      </a:r>
                      <a:r>
                        <a:rPr lang="ru-RU" dirty="0" smtClean="0">
                          <a:solidFill>
                            <a:srgbClr val="ECA907"/>
                          </a:solidFill>
                          <a:latin typeface="+mn-lt"/>
                          <a:cs typeface="Consolas"/>
                        </a:rPr>
                        <a:t> или /</a:t>
                      </a:r>
                      <a:r>
                        <a:rPr lang="ru-RU" dirty="0" err="1" smtClean="0">
                          <a:solidFill>
                            <a:srgbClr val="ECA907"/>
                          </a:solidFill>
                          <a:latin typeface="+mn-lt"/>
                          <a:cs typeface="Consolas"/>
                        </a:rPr>
                        <a:t>Views</a:t>
                      </a:r>
                      <a:r>
                        <a:rPr lang="ru-RU" dirty="0" smtClean="0">
                          <a:solidFill>
                            <a:srgbClr val="ECA907"/>
                          </a:solidFill>
                          <a:latin typeface="+mn-lt"/>
                          <a:cs typeface="Consolas"/>
                        </a:rPr>
                        <a:t>/</a:t>
                      </a:r>
                      <a:r>
                        <a:rPr lang="ru-RU" dirty="0" err="1" smtClean="0">
                          <a:solidFill>
                            <a:srgbClr val="ECA907"/>
                          </a:solidFill>
                          <a:latin typeface="+mn-lt"/>
                          <a:cs typeface="Consolas"/>
                        </a:rPr>
                        <a:t>Shared</a:t>
                      </a:r>
                      <a:r>
                        <a:rPr lang="ru-RU" dirty="0" smtClean="0">
                          <a:solidFill>
                            <a:srgbClr val="ECA907"/>
                          </a:solidFill>
                          <a:latin typeface="+mn-lt"/>
                          <a:cs typeface="Consolas"/>
                        </a:rPr>
                        <a:t>/</a:t>
                      </a:r>
                      <a:r>
                        <a:rPr lang="ru-RU" dirty="0" err="1" smtClean="0">
                          <a:solidFill>
                            <a:srgbClr val="ECA907"/>
                          </a:solidFill>
                          <a:latin typeface="+mn-lt"/>
                          <a:cs typeface="Consolas"/>
                        </a:rPr>
                        <a:t>Error.cshtml</a:t>
                      </a:r>
                      <a:endParaRPr lang="en-US" dirty="0">
                        <a:solidFill>
                          <a:srgbClr val="ECA907"/>
                        </a:solidFill>
                        <a:latin typeface="+mn-lt"/>
                        <a:cs typeface="Consolas"/>
                      </a:endParaRPr>
                    </a:p>
                  </a:txBody>
                  <a:tcPr marL="55195" marR="55195" marT="55195" marB="55195" anchor="ctr"/>
                </a:tc>
              </a:tr>
              <a:tr h="596713">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kern="1200" dirty="0" smtClean="0">
                          <a:solidFill>
                            <a:schemeClr val="bg1"/>
                          </a:solidFill>
                          <a:effectLst/>
                          <a:latin typeface="Consolas"/>
                          <a:cs typeface="Consolas"/>
                        </a:rPr>
                        <a:t>Master </a:t>
                      </a:r>
                      <a:endParaRPr lang="en-US" sz="1600" dirty="0" smtClean="0">
                        <a:solidFill>
                          <a:schemeClr val="bg1"/>
                        </a:solidFill>
                        <a:latin typeface="Consolas"/>
                        <a:cs typeface="Consolas"/>
                      </a:endParaRPr>
                    </a:p>
                  </a:txBody>
                  <a:tcPr marL="55195" marR="55195" marT="55195" marB="55195" anchor="ctr"/>
                </a:tc>
                <a:tc>
                  <a:txBody>
                    <a:bodyPr/>
                    <a:lstStyle/>
                    <a:p>
                      <a:pPr algn="ctr" fontAlgn="t"/>
                      <a:r>
                        <a:rPr lang="en-US" sz="1600" dirty="0" smtClean="0">
                          <a:solidFill>
                            <a:schemeClr val="bg1"/>
                          </a:solidFill>
                          <a:effectLst/>
                          <a:latin typeface="Consolas"/>
                          <a:cs typeface="Consolas"/>
                        </a:rPr>
                        <a:t>string</a:t>
                      </a:r>
                      <a:endParaRPr lang="en-US" sz="1600" dirty="0">
                        <a:solidFill>
                          <a:schemeClr val="bg1"/>
                        </a:solidFill>
                        <a:effectLst/>
                        <a:latin typeface="Consolas"/>
                        <a:cs typeface="Consolas"/>
                      </a:endParaRPr>
                    </a:p>
                  </a:txBody>
                  <a:tcPr marL="55195" marR="55195" marT="55195" marB="5519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latin typeface="+mn-lt"/>
                        </a:rPr>
                        <a:t>Имя используемой мастер-страницы</a:t>
                      </a:r>
                      <a:endParaRPr lang="en-US" dirty="0" smtClean="0">
                        <a:solidFill>
                          <a:srgbClr val="FFFFFF"/>
                        </a:solidFill>
                        <a:latin typeface="+mn-lt"/>
                      </a:endParaRPr>
                    </a:p>
                  </a:txBody>
                  <a:tcPr marL="55195" marR="55195" marT="55195" marB="55195" anchor="ctr"/>
                </a:tc>
              </a:tr>
            </a:tbl>
          </a:graphicData>
        </a:graphic>
      </p:graphicFrame>
    </p:spTree>
    <p:extLst>
      <p:ext uri="{BB962C8B-B14F-4D97-AF65-F5344CB8AC3E}">
        <p14:creationId xmlns:p14="http://schemas.microsoft.com/office/powerpoint/2010/main" val="77577740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Встроенная обработка исключений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3" name="Rectangle 2"/>
          <p:cNvSpPr/>
          <p:nvPr/>
        </p:nvSpPr>
        <p:spPr>
          <a:xfrm>
            <a:off x="403412" y="1314438"/>
            <a:ext cx="8337176" cy="3600986"/>
          </a:xfrm>
          <a:prstGeom prst="rect">
            <a:avLst/>
          </a:prstGeom>
        </p:spPr>
        <p:txBody>
          <a:bodyPr wrap="square" anchor="ctr">
            <a:spAutoFit/>
          </a:bodyPr>
          <a:lstStyle/>
          <a:p>
            <a:r>
              <a:rPr lang="en-US" sz="1600" dirty="0">
                <a:solidFill>
                  <a:srgbClr val="ECA907"/>
                </a:solidFill>
                <a:latin typeface="Consolas"/>
                <a:cs typeface="Consolas"/>
              </a:rPr>
              <a:t>[</a:t>
            </a:r>
            <a:r>
              <a:rPr lang="en-US" sz="1600" dirty="0" err="1">
                <a:solidFill>
                  <a:srgbClr val="ECA907"/>
                </a:solidFill>
                <a:latin typeface="Consolas"/>
                <a:cs typeface="Consolas"/>
              </a:rPr>
              <a:t>HandleError</a:t>
            </a:r>
            <a:r>
              <a:rPr lang="en-US" sz="1600" dirty="0">
                <a:solidFill>
                  <a:srgbClr val="ECA907"/>
                </a:solidFill>
                <a:latin typeface="Consolas"/>
                <a:cs typeface="Consolas"/>
              </a:rPr>
              <a:t>(</a:t>
            </a:r>
            <a:r>
              <a:rPr lang="en-US" sz="1600" dirty="0" err="1">
                <a:solidFill>
                  <a:srgbClr val="ECA907"/>
                </a:solidFill>
                <a:latin typeface="Consolas"/>
                <a:cs typeface="Consolas"/>
              </a:rPr>
              <a:t>ExceptionType</a:t>
            </a:r>
            <a:r>
              <a:rPr lang="en-US" sz="1600" dirty="0">
                <a:solidFill>
                  <a:srgbClr val="ECA907"/>
                </a:solidFill>
                <a:latin typeface="Consolas"/>
                <a:cs typeface="Consolas"/>
              </a:rPr>
              <a:t> = </a:t>
            </a:r>
            <a:r>
              <a:rPr lang="en-US" sz="1600" dirty="0" err="1">
                <a:solidFill>
                  <a:srgbClr val="ECA907"/>
                </a:solidFill>
                <a:latin typeface="Consolas"/>
                <a:cs typeface="Consolas"/>
              </a:rPr>
              <a:t>typeof</a:t>
            </a:r>
            <a:r>
              <a:rPr lang="en-US" sz="1600" dirty="0">
                <a:solidFill>
                  <a:srgbClr val="ECA907"/>
                </a:solidFill>
                <a:latin typeface="Consolas"/>
                <a:cs typeface="Consolas"/>
              </a:rPr>
              <a:t>(</a:t>
            </a:r>
            <a:r>
              <a:rPr lang="en-US" sz="1600" dirty="0" err="1">
                <a:solidFill>
                  <a:srgbClr val="ECA907"/>
                </a:solidFill>
                <a:latin typeface="Consolas"/>
                <a:cs typeface="Consolas"/>
              </a:rPr>
              <a:t>ArgumentOutOfRangeException</a:t>
            </a:r>
            <a:r>
              <a:rPr lang="en-US" sz="1600" dirty="0">
                <a:solidFill>
                  <a:srgbClr val="ECA907"/>
                </a:solidFill>
                <a:latin typeface="Consolas"/>
                <a:cs typeface="Consolas"/>
              </a:rPr>
              <a:t>)</a:t>
            </a:r>
            <a:r>
              <a:rPr lang="en-US" sz="1600" dirty="0" smtClean="0">
                <a:solidFill>
                  <a:srgbClr val="ECA907"/>
                </a:solidFill>
                <a:latin typeface="Consolas"/>
                <a:cs typeface="Consolas"/>
              </a:rPr>
              <a:t>,</a:t>
            </a:r>
            <a:endParaRPr lang="ru-RU" sz="1600" dirty="0" smtClean="0">
              <a:solidFill>
                <a:srgbClr val="ECA907"/>
              </a:solidFill>
              <a:latin typeface="Consolas"/>
              <a:cs typeface="Consolas"/>
            </a:endParaRPr>
          </a:p>
          <a:p>
            <a:r>
              <a:rPr lang="ru-RU" sz="1600" dirty="0">
                <a:solidFill>
                  <a:srgbClr val="ECA907"/>
                </a:solidFill>
                <a:latin typeface="Consolas"/>
                <a:cs typeface="Consolas"/>
              </a:rPr>
              <a:t> </a:t>
            </a:r>
            <a:r>
              <a:rPr lang="en-US" sz="1600" dirty="0" smtClean="0">
                <a:solidFill>
                  <a:srgbClr val="ECA907"/>
                </a:solidFill>
                <a:latin typeface="Consolas"/>
                <a:cs typeface="Consolas"/>
              </a:rPr>
              <a:t>View </a:t>
            </a:r>
            <a:r>
              <a:rPr lang="en-US" sz="1600" dirty="0">
                <a:solidFill>
                  <a:srgbClr val="ECA907"/>
                </a:solidFill>
                <a:latin typeface="Consolas"/>
                <a:cs typeface="Consolas"/>
              </a:rPr>
              <a:t>= "</a:t>
            </a:r>
            <a:r>
              <a:rPr lang="en-US" sz="1600" dirty="0" err="1">
                <a:solidFill>
                  <a:srgbClr val="ECA907"/>
                </a:solidFill>
                <a:latin typeface="Consolas"/>
                <a:cs typeface="Consolas"/>
              </a:rPr>
              <a:t>RangeError</a:t>
            </a:r>
            <a:r>
              <a:rPr lang="en-US" sz="1600" dirty="0">
                <a:solidFill>
                  <a:srgbClr val="ECA907"/>
                </a:solidFill>
                <a:latin typeface="Consolas"/>
                <a:cs typeface="Consolas"/>
              </a:rPr>
              <a:t>")</a:t>
            </a:r>
            <a:r>
              <a:rPr lang="en-US" sz="1600" dirty="0" smtClean="0">
                <a:solidFill>
                  <a:srgbClr val="ECA907"/>
                </a:solidFill>
                <a:latin typeface="Consolas"/>
                <a:cs typeface="Consolas"/>
              </a:rPr>
              <a:t>]</a:t>
            </a:r>
            <a:endParaRPr lang="ru-RU" sz="1600" dirty="0" smtClean="0">
              <a:solidFill>
                <a:srgbClr val="ECA907"/>
              </a:solidFill>
              <a:latin typeface="Consolas"/>
              <a:cs typeface="Consolas"/>
            </a:endParaRPr>
          </a:p>
          <a:p>
            <a:r>
              <a:rPr lang="en-US" sz="1600" dirty="0">
                <a:solidFill>
                  <a:srgbClr val="FFFFFF"/>
                </a:solidFill>
                <a:latin typeface="Consolas"/>
                <a:cs typeface="Consolas"/>
              </a:rPr>
              <a:t>public </a:t>
            </a:r>
            <a:r>
              <a:rPr lang="en-US" sz="1600" dirty="0" err="1">
                <a:solidFill>
                  <a:srgbClr val="FFFFFF"/>
                </a:solidFill>
                <a:latin typeface="Consolas"/>
                <a:cs typeface="Consolas"/>
              </a:rPr>
              <a:t>ActionResult</a:t>
            </a:r>
            <a:r>
              <a:rPr lang="en-US" sz="1600" dirty="0">
                <a:solidFill>
                  <a:srgbClr val="FFFFFF"/>
                </a:solidFill>
                <a:latin typeface="Consolas"/>
                <a:cs typeface="Consolas"/>
              </a:rPr>
              <a:t> </a:t>
            </a:r>
            <a:r>
              <a:rPr lang="en-US" sz="1600" dirty="0" err="1">
                <a:solidFill>
                  <a:srgbClr val="FFFFFF"/>
                </a:solidFill>
                <a:latin typeface="Consolas"/>
                <a:cs typeface="Consolas"/>
              </a:rPr>
              <a:t>RangeTest</a:t>
            </a:r>
            <a:r>
              <a:rPr lang="en-US" sz="1600" dirty="0">
                <a:solidFill>
                  <a:srgbClr val="FFFFFF"/>
                </a:solidFill>
                <a:latin typeface="Consolas"/>
                <a:cs typeface="Consolas"/>
              </a:rPr>
              <a:t>(</a:t>
            </a:r>
            <a:r>
              <a:rPr lang="en-US" sz="1600" dirty="0" err="1">
                <a:solidFill>
                  <a:srgbClr val="FFFFFF"/>
                </a:solidFill>
                <a:latin typeface="Consolas"/>
                <a:cs typeface="Consolas"/>
              </a:rPr>
              <a:t>int</a:t>
            </a:r>
            <a:r>
              <a:rPr lang="en-US" sz="1600" dirty="0">
                <a:solidFill>
                  <a:srgbClr val="FFFFFF"/>
                </a:solidFill>
                <a:latin typeface="Consolas"/>
                <a:cs typeface="Consolas"/>
              </a:rPr>
              <a:t> id)</a:t>
            </a: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smtClean="0">
                <a:solidFill>
                  <a:srgbClr val="FFFFFF"/>
                </a:solidFill>
                <a:latin typeface="Consolas"/>
                <a:cs typeface="Consolas"/>
              </a:rPr>
              <a:t>    </a:t>
            </a:r>
            <a:r>
              <a:rPr lang="en-US" sz="1600" dirty="0">
                <a:solidFill>
                  <a:srgbClr val="FFFFFF"/>
                </a:solidFill>
                <a:latin typeface="Consolas"/>
                <a:cs typeface="Consolas"/>
              </a:rPr>
              <a:t>if (id &lt; 100)</a:t>
            </a:r>
          </a:p>
          <a:p>
            <a:r>
              <a:rPr lang="en-US" sz="1600" dirty="0" smtClean="0">
                <a:solidFill>
                  <a:srgbClr val="FFFFFF"/>
                </a:solidFill>
                <a:latin typeface="Consolas"/>
                <a:cs typeface="Consolas"/>
              </a:rPr>
              <a:t>    {</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a:solidFill>
                  <a:srgbClr val="FFFFFF"/>
                </a:solidFill>
                <a:latin typeface="Consolas"/>
                <a:cs typeface="Consolas"/>
              </a:rPr>
              <a:t>throw new </a:t>
            </a:r>
            <a:r>
              <a:rPr lang="en-US" sz="1600" dirty="0" err="1">
                <a:solidFill>
                  <a:srgbClr val="ECA907"/>
                </a:solidFill>
                <a:latin typeface="Consolas"/>
                <a:cs typeface="Consolas"/>
              </a:rPr>
              <a:t>ArgumentOutOfRangeException</a:t>
            </a:r>
            <a:r>
              <a:rPr lang="en-US" sz="1600" dirty="0">
                <a:solidFill>
                  <a:srgbClr val="FFFFFF"/>
                </a:solidFill>
                <a:latin typeface="Consolas"/>
                <a:cs typeface="Consolas"/>
              </a:rPr>
              <a:t>("id", id, "");</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hu-HU" sz="1600" dirty="0">
                <a:solidFill>
                  <a:srgbClr val="FFFFFF"/>
                </a:solidFill>
                <a:latin typeface="Consolas"/>
                <a:cs typeface="Consolas"/>
              </a:rPr>
              <a:t>    </a:t>
            </a:r>
            <a:r>
              <a:rPr lang="hu-HU" sz="1600" dirty="0" smtClean="0">
                <a:solidFill>
                  <a:srgbClr val="FFFFFF"/>
                </a:solidFill>
                <a:latin typeface="Consolas"/>
                <a:cs typeface="Consolas"/>
              </a:rPr>
              <a:t>else</a:t>
            </a:r>
            <a:endParaRPr lang="hu-HU" sz="1600" dirty="0">
              <a:solidFill>
                <a:srgbClr val="FFFFFF"/>
              </a:solidFill>
              <a:latin typeface="Consolas"/>
              <a:cs typeface="Consolas"/>
            </a:endParaRPr>
          </a:p>
          <a:p>
            <a:r>
              <a:rPr lang="hu-HU" sz="1600" dirty="0">
                <a:solidFill>
                  <a:srgbClr val="FFFFFF"/>
                </a:solidFill>
                <a:latin typeface="Consolas"/>
                <a:cs typeface="Consolas"/>
              </a:rPr>
              <a:t>    </a:t>
            </a:r>
            <a:r>
              <a:rPr lang="hu-HU" sz="1600" dirty="0" smtClean="0">
                <a:solidFill>
                  <a:srgbClr val="FFFFFF"/>
                </a:solidFill>
                <a:latin typeface="Consolas"/>
                <a:cs typeface="Consolas"/>
              </a:rPr>
              <a:t>{</a:t>
            </a:r>
            <a:endParaRPr lang="hu-HU" sz="1600" dirty="0">
              <a:solidFill>
                <a:srgbClr val="FFFFFF"/>
              </a:solidFill>
              <a:latin typeface="Consolas"/>
              <a:cs typeface="Consolas"/>
            </a:endParaRPr>
          </a:p>
          <a:p>
            <a:r>
              <a:rPr lang="en-US" sz="1600" dirty="0">
                <a:solidFill>
                  <a:srgbClr val="FFFFFF"/>
                </a:solidFill>
                <a:latin typeface="Consolas"/>
                <a:cs typeface="Consolas"/>
              </a:rPr>
              <a:t>    </a:t>
            </a:r>
            <a:r>
              <a:rPr lang="ru-RU" sz="1600" dirty="0" smtClean="0">
                <a:solidFill>
                  <a:srgbClr val="FFFFFF"/>
                </a:solidFill>
                <a:latin typeface="Consolas"/>
                <a:cs typeface="Consolas"/>
              </a:rPr>
              <a:t>  </a:t>
            </a:r>
            <a:r>
              <a:rPr lang="en-US" sz="1600" dirty="0" smtClean="0">
                <a:solidFill>
                  <a:srgbClr val="FFFFFF"/>
                </a:solidFill>
                <a:latin typeface="Consolas"/>
                <a:cs typeface="Consolas"/>
              </a:rPr>
              <a:t>   </a:t>
            </a:r>
            <a:r>
              <a:rPr lang="en-US" sz="1600" dirty="0" err="1">
                <a:solidFill>
                  <a:srgbClr val="FFFFFF"/>
                </a:solidFill>
                <a:latin typeface="Consolas"/>
                <a:cs typeface="Consolas"/>
              </a:rPr>
              <a:t>ViewBag.Message</a:t>
            </a:r>
            <a:r>
              <a:rPr lang="en-US" sz="1600" dirty="0">
                <a:solidFill>
                  <a:srgbClr val="FFFFFF"/>
                </a:solidFill>
                <a:latin typeface="Consolas"/>
                <a:cs typeface="Consolas"/>
              </a:rPr>
              <a:t> = </a:t>
            </a:r>
            <a:r>
              <a:rPr lang="en-US" sz="1600" dirty="0" err="1">
                <a:solidFill>
                  <a:srgbClr val="FFFFFF"/>
                </a:solidFill>
                <a:latin typeface="Consolas"/>
                <a:cs typeface="Consolas"/>
              </a:rPr>
              <a:t>string.Format</a:t>
            </a:r>
            <a:r>
              <a:rPr lang="en-US" sz="1600" dirty="0">
                <a:solidFill>
                  <a:srgbClr val="FFFFFF"/>
                </a:solidFill>
                <a:latin typeface="Consolas"/>
                <a:cs typeface="Consolas"/>
              </a:rPr>
              <a:t>("value of id : {0}", id);</a:t>
            </a:r>
          </a:p>
          <a:p>
            <a:r>
              <a:rPr lang="en-US" sz="1600" dirty="0">
                <a:solidFill>
                  <a:srgbClr val="FFFFFF"/>
                </a:solidFill>
                <a:latin typeface="Consolas"/>
                <a:cs typeface="Consolas"/>
              </a:rPr>
              <a:t>    </a:t>
            </a:r>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a:solidFill>
                  <a:srgbClr val="FFFFFF"/>
                </a:solidFill>
                <a:latin typeface="Consolas"/>
                <a:cs typeface="Consolas"/>
              </a:rPr>
              <a:t>    </a:t>
            </a:r>
            <a:r>
              <a:rPr lang="en-US" sz="1600" dirty="0" smtClean="0">
                <a:solidFill>
                  <a:srgbClr val="FFFFFF"/>
                </a:solidFill>
                <a:latin typeface="Consolas"/>
                <a:cs typeface="Consolas"/>
              </a:rPr>
              <a:t>return </a:t>
            </a:r>
            <a:r>
              <a:rPr lang="en-US" sz="1600" dirty="0">
                <a:solidFill>
                  <a:srgbClr val="FFFFFF"/>
                </a:solidFill>
                <a:latin typeface="Consolas"/>
                <a:cs typeface="Consolas"/>
              </a:rPr>
              <a:t>View("Index");</a:t>
            </a:r>
          </a:p>
          <a:p>
            <a:r>
              <a:rPr lang="en-US" sz="1600" dirty="0" smtClean="0">
                <a:solidFill>
                  <a:srgbClr val="FFFFFF"/>
                </a:solidFill>
                <a:latin typeface="Consolas"/>
                <a:cs typeface="Consolas"/>
              </a:rPr>
              <a:t>}</a:t>
            </a:r>
            <a:endParaRPr lang="en-US" sz="1600" b="1" dirty="0">
              <a:solidFill>
                <a:srgbClr val="FFFFFF"/>
              </a:solidFill>
              <a:latin typeface="Consolas"/>
              <a:cs typeface="Consolas"/>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
        <p:nvSpPr>
          <p:cNvPr id="5" name="Rectangle 4"/>
          <p:cNvSpPr/>
          <p:nvPr/>
        </p:nvSpPr>
        <p:spPr>
          <a:xfrm>
            <a:off x="403412" y="4837837"/>
            <a:ext cx="8352118" cy="1077218"/>
          </a:xfrm>
          <a:prstGeom prst="rect">
            <a:avLst/>
          </a:prstGeom>
        </p:spPr>
        <p:txBody>
          <a:bodyPr wrap="square">
            <a:spAutoFit/>
          </a:bodyPr>
          <a:lstStyle/>
          <a:p>
            <a:r>
              <a:rPr lang="en-US" sz="1600" dirty="0">
                <a:solidFill>
                  <a:schemeClr val="bg1"/>
                </a:solidFill>
                <a:latin typeface="Consolas"/>
                <a:cs typeface="Consolas"/>
              </a:rPr>
              <a:t>&lt;</a:t>
            </a:r>
            <a:r>
              <a:rPr lang="en-US" sz="1600" dirty="0" err="1">
                <a:solidFill>
                  <a:schemeClr val="bg1"/>
                </a:solidFill>
                <a:latin typeface="Consolas"/>
                <a:cs typeface="Consolas"/>
              </a:rPr>
              <a:t>system.web</a:t>
            </a:r>
            <a:r>
              <a:rPr lang="en-US" sz="1600" dirty="0">
                <a:solidFill>
                  <a:schemeClr val="bg1"/>
                </a:solidFill>
                <a:latin typeface="Consolas"/>
                <a:cs typeface="Consolas"/>
              </a:rPr>
              <a:t>&gt;</a:t>
            </a:r>
          </a:p>
          <a:p>
            <a:r>
              <a:rPr lang="en-US" sz="1600" dirty="0">
                <a:solidFill>
                  <a:schemeClr val="bg1"/>
                </a:solidFill>
                <a:latin typeface="Consolas"/>
                <a:cs typeface="Consolas"/>
              </a:rPr>
              <a:t>    </a:t>
            </a:r>
            <a:r>
              <a:rPr lang="en-US" sz="1600" dirty="0">
                <a:solidFill>
                  <a:srgbClr val="ECA907"/>
                </a:solidFill>
                <a:latin typeface="Consolas"/>
                <a:cs typeface="Consolas"/>
              </a:rPr>
              <a:t>&lt;</a:t>
            </a:r>
            <a:r>
              <a:rPr lang="en-US" sz="1600" dirty="0" err="1">
                <a:solidFill>
                  <a:srgbClr val="ECA907"/>
                </a:solidFill>
                <a:latin typeface="Consolas"/>
                <a:cs typeface="Consolas"/>
              </a:rPr>
              <a:t>customErrors</a:t>
            </a:r>
            <a:r>
              <a:rPr lang="en-US" sz="1600" dirty="0">
                <a:solidFill>
                  <a:srgbClr val="ECA907"/>
                </a:solidFill>
                <a:latin typeface="Consolas"/>
                <a:cs typeface="Consolas"/>
              </a:rPr>
              <a:t> mode="</a:t>
            </a:r>
            <a:r>
              <a:rPr lang="en-US" sz="1600" dirty="0" smtClean="0">
                <a:solidFill>
                  <a:srgbClr val="ECA907"/>
                </a:solidFill>
                <a:latin typeface="Consolas"/>
                <a:cs typeface="Consolas"/>
              </a:rPr>
              <a:t>On"/</a:t>
            </a:r>
            <a:r>
              <a:rPr lang="en-US" sz="1600" dirty="0">
                <a:solidFill>
                  <a:srgbClr val="ECA907"/>
                </a:solidFill>
                <a:latin typeface="Consolas"/>
                <a:cs typeface="Consolas"/>
              </a:rPr>
              <a:t>&gt;</a:t>
            </a:r>
          </a:p>
          <a:p>
            <a:r>
              <a:rPr lang="en-US" sz="1600" dirty="0">
                <a:solidFill>
                  <a:schemeClr val="bg1"/>
                </a:solidFill>
                <a:latin typeface="Consolas"/>
                <a:cs typeface="Consolas"/>
              </a:rPr>
              <a:t>     </a:t>
            </a:r>
            <a:r>
              <a:rPr lang="ru-RU" sz="1600" dirty="0" smtClean="0">
                <a:solidFill>
                  <a:schemeClr val="bg1"/>
                </a:solidFill>
                <a:latin typeface="Consolas"/>
                <a:cs typeface="Consolas"/>
              </a:rPr>
              <a:t>...</a:t>
            </a:r>
          </a:p>
          <a:p>
            <a:r>
              <a:rPr lang="en-US" sz="1600" dirty="0" smtClean="0">
                <a:solidFill>
                  <a:schemeClr val="bg1"/>
                </a:solidFill>
                <a:latin typeface="Consolas"/>
                <a:cs typeface="Consolas"/>
              </a:rPr>
              <a:t>&lt;/</a:t>
            </a:r>
            <a:r>
              <a:rPr lang="en-US" sz="1600" dirty="0" err="1">
                <a:solidFill>
                  <a:schemeClr val="bg1"/>
                </a:solidFill>
                <a:latin typeface="Consolas"/>
                <a:cs typeface="Consolas"/>
              </a:rPr>
              <a:t>system.web</a:t>
            </a:r>
            <a:r>
              <a:rPr lang="en-US" sz="1600" dirty="0">
                <a:solidFill>
                  <a:schemeClr val="bg1"/>
                </a:solidFill>
                <a:latin typeface="Consolas"/>
                <a:cs typeface="Consolas"/>
              </a:rPr>
              <a:t>&gt;</a:t>
            </a:r>
          </a:p>
        </p:txBody>
      </p:sp>
    </p:spTree>
    <p:extLst>
      <p:ext uri="{BB962C8B-B14F-4D97-AF65-F5344CB8AC3E}">
        <p14:creationId xmlns:p14="http://schemas.microsoft.com/office/powerpoint/2010/main" val="53848152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a:t>
            </a:r>
            <a:r>
              <a:rPr lang="ru-RU" dirty="0" smtClean="0"/>
              <a:t>действий</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Фильтры </a:t>
            </a:r>
            <a:r>
              <a:rPr lang="ru-RU" dirty="0">
                <a:latin typeface="+mn-lt"/>
              </a:rPr>
              <a:t>действий позволяют </a:t>
            </a:r>
            <a:r>
              <a:rPr lang="ru-RU" dirty="0" smtClean="0">
                <a:latin typeface="+mn-lt"/>
              </a:rPr>
              <a:t>проконтролировать </a:t>
            </a:r>
            <a:r>
              <a:rPr lang="ru-RU" dirty="0">
                <a:latin typeface="+mn-lt"/>
              </a:rPr>
              <a:t>входной контекст запроса при доступе к действию</a:t>
            </a:r>
            <a:r>
              <a:rPr lang="ru-RU" dirty="0" smtClean="0">
                <a:latin typeface="+mn-lt"/>
              </a:rPr>
              <a:t>, а также выполнить определенные действия по завершению работы метода действий. </a:t>
            </a:r>
            <a:r>
              <a:rPr lang="ru-RU" dirty="0">
                <a:latin typeface="+mn-lt"/>
              </a:rPr>
              <a:t>Фильтр действий должен реализовать интерфейс </a:t>
            </a:r>
            <a:r>
              <a:rPr lang="ru-RU" sz="1600" dirty="0" err="1">
                <a:solidFill>
                  <a:srgbClr val="ECA907"/>
                </a:solidFill>
                <a:latin typeface="Consolas" charset="0"/>
                <a:ea typeface="Consolas" charset="0"/>
                <a:cs typeface="Consolas" charset="0"/>
              </a:rPr>
              <a:t>IActionFilter</a:t>
            </a:r>
            <a:r>
              <a:rPr lang="ru-RU" dirty="0" smtClean="0">
                <a:latin typeface="+mn-lt"/>
              </a:rPr>
              <a:t>:</a:t>
            </a:r>
            <a:endParaRPr lang="en-US" dirty="0" smtClean="0">
              <a:latin typeface="+mn-lt"/>
            </a:endParaRPr>
          </a:p>
          <a:p>
            <a:pPr algn="just"/>
            <a:endParaRPr lang="en-US" b="1" dirty="0"/>
          </a:p>
          <a:p>
            <a:pPr algn="just"/>
            <a:endParaRPr lang="ru-RU" b="1" dirty="0" smtClean="0"/>
          </a:p>
          <a:p>
            <a:r>
              <a:rPr lang="en-US" sz="1700" dirty="0">
                <a:latin typeface="Consolas"/>
                <a:cs typeface="Consolas"/>
              </a:rPr>
              <a:t>public interface </a:t>
            </a:r>
            <a:r>
              <a:rPr lang="en-US" sz="1700" dirty="0" err="1" smtClean="0">
                <a:latin typeface="Consolas"/>
                <a:cs typeface="Consolas"/>
              </a:rPr>
              <a:t>IActionFilter</a:t>
            </a:r>
            <a:endParaRPr lang="en-US" sz="1700" dirty="0">
              <a:latin typeface="Consolas"/>
              <a:cs typeface="Consolas"/>
            </a:endParaRPr>
          </a:p>
          <a:p>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OnActionExecuting</a:t>
            </a:r>
            <a:r>
              <a:rPr lang="en-US" sz="1700" dirty="0">
                <a:latin typeface="Consolas"/>
                <a:cs typeface="Consolas"/>
              </a:rPr>
              <a:t>(</a:t>
            </a:r>
            <a:r>
              <a:rPr lang="en-US" sz="1700" dirty="0" err="1">
                <a:solidFill>
                  <a:srgbClr val="ECA907"/>
                </a:solidFill>
                <a:latin typeface="Consolas"/>
                <a:cs typeface="Consolas"/>
              </a:rPr>
              <a:t>ActionExecutingContext</a:t>
            </a:r>
            <a:r>
              <a:rPr lang="en-US" sz="1700" dirty="0">
                <a:latin typeface="Consolas"/>
                <a:cs typeface="Consolas"/>
              </a:rPr>
              <a:t> </a:t>
            </a:r>
            <a:r>
              <a:rPr lang="en-US" sz="1700" dirty="0" err="1">
                <a:latin typeface="Consolas"/>
                <a:cs typeface="Consolas"/>
              </a:rPr>
              <a:t>filterContext</a:t>
            </a:r>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OnActionExecuted</a:t>
            </a:r>
            <a:r>
              <a:rPr lang="en-US" sz="1700" dirty="0">
                <a:latin typeface="Consolas"/>
                <a:cs typeface="Consolas"/>
              </a:rPr>
              <a:t>(</a:t>
            </a:r>
            <a:r>
              <a:rPr lang="en-US" sz="1700" dirty="0" err="1">
                <a:solidFill>
                  <a:srgbClr val="ECA907"/>
                </a:solidFill>
                <a:latin typeface="Consolas"/>
                <a:cs typeface="Consolas"/>
              </a:rPr>
              <a:t>ActionExecutedContext</a:t>
            </a:r>
            <a:r>
              <a:rPr lang="en-US" sz="1700" dirty="0">
                <a:latin typeface="Consolas"/>
                <a:cs typeface="Consolas"/>
              </a:rPr>
              <a:t> </a:t>
            </a:r>
            <a:r>
              <a:rPr lang="en-US" sz="1700" dirty="0" err="1">
                <a:latin typeface="Consolas"/>
                <a:cs typeface="Consolas"/>
              </a:rPr>
              <a:t>filterContext</a:t>
            </a:r>
            <a:r>
              <a:rPr lang="en-US" sz="1700" dirty="0">
                <a:latin typeface="Consolas"/>
                <a:cs typeface="Consolas"/>
              </a:rPr>
              <a:t>);</a:t>
            </a:r>
          </a:p>
          <a:p>
            <a:r>
              <a:rPr lang="en-US" sz="1700" dirty="0" smtClean="0">
                <a:latin typeface="Consolas"/>
                <a:cs typeface="Consolas"/>
              </a:rPr>
              <a:t>}</a:t>
            </a:r>
            <a:endParaRPr lang="ru-RU" sz="1700" dirty="0" smtClean="0">
              <a:latin typeface="Consolas"/>
              <a:cs typeface="Consolas"/>
            </a:endParaRPr>
          </a:p>
          <a:p>
            <a:endParaRPr lang="en-US" sz="1600" b="1" dirty="0" smtClean="0">
              <a:latin typeface="Consolas"/>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sp>
        <p:nvSpPr>
          <p:cNvPr id="11" name="Rectangle 10"/>
          <p:cNvSpPr/>
          <p:nvPr/>
        </p:nvSpPr>
        <p:spPr>
          <a:xfrm>
            <a:off x="6068757" y="3109855"/>
            <a:ext cx="2380139" cy="584776"/>
          </a:xfrm>
          <a:prstGeom prst="rect">
            <a:avLst/>
          </a:prstGeom>
        </p:spPr>
        <p:txBody>
          <a:bodyPr wrap="none">
            <a:spAutoFit/>
          </a:bodyPr>
          <a:lstStyle/>
          <a:p>
            <a:pPr algn="ctr"/>
            <a:r>
              <a:rPr lang="en-US" sz="1600" b="1" dirty="0" smtClean="0">
                <a:solidFill>
                  <a:srgbClr val="ECA907"/>
                </a:solidFill>
                <a:latin typeface="Lucida Handwriting"/>
                <a:cs typeface="Lucida Handwriting"/>
              </a:rPr>
              <a:t>called before </a:t>
            </a:r>
          </a:p>
          <a:p>
            <a:pPr algn="ctr"/>
            <a:r>
              <a:rPr lang="en-US" sz="1600" b="1" dirty="0" smtClean="0">
                <a:solidFill>
                  <a:srgbClr val="ECA907"/>
                </a:solidFill>
                <a:latin typeface="Lucida Handwriting"/>
                <a:cs typeface="Lucida Handwriting"/>
              </a:rPr>
              <a:t>calling </a:t>
            </a:r>
            <a:r>
              <a:rPr lang="en-US" sz="1600" b="1" dirty="0">
                <a:solidFill>
                  <a:srgbClr val="ECA907"/>
                </a:solidFill>
                <a:latin typeface="Lucida Handwriting"/>
                <a:cs typeface="Lucida Handwriting"/>
              </a:rPr>
              <a:t>the action</a:t>
            </a:r>
          </a:p>
        </p:txBody>
      </p:sp>
      <p:cxnSp>
        <p:nvCxnSpPr>
          <p:cNvPr id="12" name="Straight Arrow Connector 11"/>
          <p:cNvCxnSpPr>
            <a:stCxn id="11" idx="1"/>
          </p:cNvCxnSpPr>
          <p:nvPr/>
        </p:nvCxnSpPr>
        <p:spPr>
          <a:xfrm flipH="1">
            <a:off x="3197415" y="3402243"/>
            <a:ext cx="2871342" cy="82611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071746" y="5174718"/>
            <a:ext cx="2380139" cy="584776"/>
          </a:xfrm>
          <a:prstGeom prst="rect">
            <a:avLst/>
          </a:prstGeom>
        </p:spPr>
        <p:txBody>
          <a:bodyPr wrap="none">
            <a:spAutoFit/>
          </a:bodyPr>
          <a:lstStyle/>
          <a:p>
            <a:pPr algn="ctr"/>
            <a:r>
              <a:rPr lang="en-US" sz="1600" b="1" dirty="0" smtClean="0">
                <a:solidFill>
                  <a:srgbClr val="ECA907"/>
                </a:solidFill>
                <a:latin typeface="Lucida Handwriting"/>
                <a:cs typeface="Lucida Handwriting"/>
              </a:rPr>
              <a:t>called after</a:t>
            </a:r>
          </a:p>
          <a:p>
            <a:pPr algn="ctr"/>
            <a:r>
              <a:rPr lang="en-US" sz="1600" b="1" dirty="0" smtClean="0">
                <a:solidFill>
                  <a:srgbClr val="ECA907"/>
                </a:solidFill>
                <a:latin typeface="Lucida Handwriting"/>
                <a:cs typeface="Lucida Handwriting"/>
              </a:rPr>
              <a:t>calling </a:t>
            </a:r>
            <a:r>
              <a:rPr lang="en-US" sz="1600" b="1" dirty="0">
                <a:solidFill>
                  <a:srgbClr val="ECA907"/>
                </a:solidFill>
                <a:latin typeface="Lucida Handwriting"/>
                <a:cs typeface="Lucida Handwriting"/>
              </a:rPr>
              <a:t>the action</a:t>
            </a:r>
          </a:p>
        </p:txBody>
      </p:sp>
      <p:cxnSp>
        <p:nvCxnSpPr>
          <p:cNvPr id="16" name="Straight Arrow Connector 15"/>
          <p:cNvCxnSpPr>
            <a:stCxn id="15" idx="1"/>
          </p:cNvCxnSpPr>
          <p:nvPr/>
        </p:nvCxnSpPr>
        <p:spPr>
          <a:xfrm flipH="1" flipV="1">
            <a:off x="3062942" y="4811060"/>
            <a:ext cx="3008804" cy="65604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01591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Фильтры </a:t>
            </a:r>
            <a:r>
              <a:rPr lang="ru-RU" dirty="0" smtClean="0"/>
              <a:t>действий</a:t>
            </a:r>
            <a:r>
              <a:rPr lang="en-US" dirty="0" smtClean="0"/>
              <a:t>. </a:t>
            </a:r>
            <a:r>
              <a:rPr lang="ru-RU" dirty="0" smtClean="0"/>
              <a:t>Свойства </a:t>
            </a:r>
            <a:r>
              <a:rPr lang="en-US" dirty="0" err="1" smtClean="0"/>
              <a:t>ActionExecutingContext</a:t>
            </a:r>
            <a:r>
              <a:rPr lang="ru-RU"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84736235"/>
              </p:ext>
            </p:extLst>
          </p:nvPr>
        </p:nvGraphicFramePr>
        <p:xfrm>
          <a:off x="464654" y="1440334"/>
          <a:ext cx="8239861" cy="1459398"/>
        </p:xfrm>
        <a:graphic>
          <a:graphicData uri="http://schemas.openxmlformats.org/drawingml/2006/table">
            <a:tbl>
              <a:tblPr bandRow="1">
                <a:tableStyleId>{3B4B98B0-60AC-42C2-AFA5-B58CD77FA1E5}</a:tableStyleId>
              </a:tblPr>
              <a:tblGrid>
                <a:gridCol w="2106430"/>
                <a:gridCol w="2137408"/>
                <a:gridCol w="399602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srgbClr val="ECA907"/>
                          </a:solidFill>
                        </a:rPr>
                        <a:t>Свойство</a:t>
                      </a:r>
                      <a:endParaRPr lang="en-US" b="1" dirty="0" smtClean="0">
                        <a:solidFill>
                          <a:srgbClr val="ECA907"/>
                        </a:solidFill>
                        <a:latin typeface="+mn-lt"/>
                      </a:endParaRPr>
                    </a:p>
                  </a:txBody>
                  <a:tcPr anchor="ctr"/>
                </a:tc>
                <a:tc>
                  <a:txBody>
                    <a:bodyPr/>
                    <a:lstStyle/>
                    <a:p>
                      <a:pPr algn="ctr"/>
                      <a:r>
                        <a:rPr lang="ru-RU" b="1" dirty="0" smtClean="0">
                          <a:solidFill>
                            <a:srgbClr val="ECA907"/>
                          </a:solidFill>
                        </a:rPr>
                        <a:t>Тип</a:t>
                      </a:r>
                      <a:endParaRPr lang="en-US" b="1" dirty="0">
                        <a:solidFill>
                          <a:srgbClr val="ECA907"/>
                        </a:solidFill>
                        <a:latin typeface="+mn-lt"/>
                      </a:endParaRPr>
                    </a:p>
                  </a:txBody>
                  <a:tcPr anchor="ctr"/>
                </a:tc>
                <a:tc>
                  <a:txBody>
                    <a:bodyPr/>
                    <a:lstStyle/>
                    <a:p>
                      <a:pPr algn="ctr"/>
                      <a:r>
                        <a:rPr lang="ru-RU" b="1" dirty="0" smtClean="0">
                          <a:solidFill>
                            <a:srgbClr val="ECA907"/>
                          </a:solidFill>
                        </a:rPr>
                        <a:t>Описание</a:t>
                      </a:r>
                      <a:endParaRPr lang="en-US" b="1" dirty="0">
                        <a:solidFill>
                          <a:srgbClr val="ECA907"/>
                        </a:solidFill>
                        <a:latin typeface="+mn-lt"/>
                      </a:endParaRPr>
                    </a:p>
                  </a:txBody>
                  <a:tcPr anchor="ctr"/>
                </a:tc>
              </a:tr>
              <a:tr h="717718">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Предоставляет</a:t>
                      </a:r>
                      <a:r>
                        <a:rPr lang="en-US" baseline="0" dirty="0" smtClean="0">
                          <a:solidFill>
                            <a:srgbClr val="FFFFFF"/>
                          </a:solidFill>
                        </a:rPr>
                        <a:t> </a:t>
                      </a:r>
                      <a:r>
                        <a:rPr lang="ru-RU" dirty="0" smtClean="0">
                          <a:solidFill>
                            <a:srgbClr val="FFFFFF"/>
                          </a:solidFill>
                        </a:rPr>
                        <a:t>информацию</a:t>
                      </a:r>
                      <a:r>
                        <a:rPr lang="en-US" baseline="0" dirty="0" smtClean="0">
                          <a:solidFill>
                            <a:srgbClr val="FFFFFF"/>
                          </a:solidFill>
                        </a:rPr>
                        <a:t> </a:t>
                      </a:r>
                      <a:r>
                        <a:rPr lang="ru-RU" dirty="0" smtClean="0">
                          <a:solidFill>
                            <a:srgbClr val="FFFFFF"/>
                          </a:solidFill>
                        </a:rPr>
                        <a:t>о </a:t>
                      </a:r>
                      <a:r>
                        <a:rPr lang="ru-RU" dirty="0" err="1" smtClean="0">
                          <a:solidFill>
                            <a:srgbClr val="FFFFFF"/>
                          </a:solidFill>
                        </a:rPr>
                        <a:t>вызываемомметоде</a:t>
                      </a:r>
                      <a:r>
                        <a:rPr lang="ru-RU" dirty="0" smtClean="0">
                          <a:solidFill>
                            <a:srgbClr val="FFFFFF"/>
                          </a:solidFill>
                        </a:rPr>
                        <a:t> действия</a:t>
                      </a:r>
                      <a:endParaRPr lang="ru-RU" dirty="0" smtClean="0">
                        <a:solidFill>
                          <a:srgbClr val="FFFFFF"/>
                        </a:solidFill>
                        <a:latin typeface="+mn-lt"/>
                      </a:endParaRPr>
                    </a:p>
                  </a:txBody>
                  <a:tcPr anchor="ctr"/>
                </a:tc>
              </a:tr>
              <a:tr h="370840">
                <a:tc>
                  <a:txBody>
                    <a:bodyPr/>
                    <a:lstStyle/>
                    <a:p>
                      <a:pPr algn="ctr"/>
                      <a:r>
                        <a:rPr lang="ru-RU" sz="1700" dirty="0" err="1" smtClean="0">
                          <a:solidFill>
                            <a:srgbClr val="FFFFFF"/>
                          </a:solidFill>
                          <a:latin typeface="+mn-lt"/>
                          <a:cs typeface="Consolas"/>
                        </a:rPr>
                        <a:t>Result</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ActionResult</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Результат метода действий</a:t>
                      </a:r>
                      <a:endParaRPr lang="en-US" dirty="0" smtClean="0">
                        <a:solidFill>
                          <a:srgbClr val="FFFFFF"/>
                        </a:solidFill>
                        <a:latin typeface="+mn-lt"/>
                      </a:endParaRPr>
                    </a:p>
                  </a:txBody>
                  <a:tcPr anchor="ctr"/>
                </a:tc>
              </a:tr>
            </a:tbl>
          </a:graphicData>
        </a:graphic>
      </p:graphicFrame>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2719767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Фильтры </a:t>
            </a:r>
            <a:r>
              <a:rPr lang="ru-RU" dirty="0" smtClean="0"/>
              <a:t>действий</a:t>
            </a:r>
            <a:r>
              <a:rPr lang="en-US" dirty="0" smtClean="0"/>
              <a:t>. </a:t>
            </a:r>
            <a:r>
              <a:rPr lang="ru-RU" dirty="0" smtClean="0"/>
              <a:t>Свойства </a:t>
            </a:r>
            <a:r>
              <a:rPr lang="en-US" dirty="0" err="1" smtClean="0"/>
              <a:t>ActionExecutedContext</a:t>
            </a:r>
            <a:r>
              <a:rPr lang="ru-RU"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15326358"/>
              </p:ext>
            </p:extLst>
          </p:nvPr>
        </p:nvGraphicFramePr>
        <p:xfrm>
          <a:off x="406400" y="1331913"/>
          <a:ext cx="8339139" cy="4647054"/>
        </p:xfrm>
        <a:graphic>
          <a:graphicData uri="http://schemas.openxmlformats.org/drawingml/2006/table">
            <a:tbl>
              <a:tblPr bandRow="1">
                <a:tableStyleId>{3B4B98B0-60AC-42C2-AFA5-B58CD77FA1E5}</a:tableStyleId>
              </a:tblPr>
              <a:tblGrid>
                <a:gridCol w="2118219"/>
                <a:gridCol w="2168385"/>
                <a:gridCol w="4052535"/>
              </a:tblGrid>
              <a:tr h="3858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b="1" dirty="0" smtClean="0">
                          <a:solidFill>
                            <a:srgbClr val="ECA907"/>
                          </a:solidFill>
                        </a:rPr>
                        <a:t>Свойство</a:t>
                      </a:r>
                      <a:endParaRPr lang="en-US" b="1" dirty="0" smtClean="0">
                        <a:solidFill>
                          <a:srgbClr val="ECA907"/>
                        </a:solidFill>
                        <a:latin typeface="+mn-lt"/>
                      </a:endParaRPr>
                    </a:p>
                  </a:txBody>
                  <a:tcPr anchor="ctr"/>
                </a:tc>
                <a:tc>
                  <a:txBody>
                    <a:bodyPr/>
                    <a:lstStyle/>
                    <a:p>
                      <a:pPr algn="ctr"/>
                      <a:r>
                        <a:rPr lang="ru-RU" b="1" dirty="0" smtClean="0">
                          <a:solidFill>
                            <a:srgbClr val="ECA907"/>
                          </a:solidFill>
                        </a:rPr>
                        <a:t>Тип</a:t>
                      </a:r>
                      <a:endParaRPr lang="en-US" b="1" dirty="0">
                        <a:solidFill>
                          <a:srgbClr val="ECA907"/>
                        </a:solidFill>
                        <a:latin typeface="+mn-lt"/>
                      </a:endParaRPr>
                    </a:p>
                  </a:txBody>
                  <a:tcPr anchor="ctr"/>
                </a:tc>
                <a:tc>
                  <a:txBody>
                    <a:bodyPr/>
                    <a:lstStyle/>
                    <a:p>
                      <a:pPr algn="ctr"/>
                      <a:r>
                        <a:rPr lang="ru-RU" b="1" dirty="0" smtClean="0">
                          <a:solidFill>
                            <a:srgbClr val="ECA907"/>
                          </a:solidFill>
                        </a:rPr>
                        <a:t>Описание</a:t>
                      </a:r>
                      <a:endParaRPr lang="en-US" b="1" dirty="0">
                        <a:solidFill>
                          <a:srgbClr val="ECA907"/>
                        </a:solidFill>
                        <a:latin typeface="+mn-lt"/>
                      </a:endParaRPr>
                    </a:p>
                  </a:txBody>
                  <a:tcPr anchor="ctr"/>
                </a:tc>
              </a:tr>
              <a:tr h="726316">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ActionDescriptor</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Предоставляет информацию о вызываемом методе действия</a:t>
                      </a:r>
                      <a:endParaRPr lang="ru-RU" dirty="0" smtClean="0">
                        <a:solidFill>
                          <a:srgbClr val="FFFFFF"/>
                        </a:solidFill>
                        <a:latin typeface="+mn-lt"/>
                      </a:endParaRPr>
                    </a:p>
                  </a:txBody>
                  <a:tcPr anchor="ctr"/>
                </a:tc>
              </a:tr>
              <a:tr h="385813">
                <a:tc>
                  <a:txBody>
                    <a:bodyPr/>
                    <a:lstStyle/>
                    <a:p>
                      <a:pPr algn="ctr"/>
                      <a:r>
                        <a:rPr lang="ru-RU" sz="1700" dirty="0" err="1" smtClean="0">
                          <a:solidFill>
                            <a:srgbClr val="FFFFFF"/>
                          </a:solidFill>
                          <a:latin typeface="+mn-lt"/>
                          <a:cs typeface="Consolas"/>
                        </a:rPr>
                        <a:t>Result</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ActionResult</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Результат метода действий</a:t>
                      </a:r>
                      <a:endParaRPr lang="en-US" dirty="0" smtClean="0">
                        <a:solidFill>
                          <a:srgbClr val="FFFFFF"/>
                        </a:solidFill>
                        <a:latin typeface="+mn-lt"/>
                      </a:endParaRPr>
                    </a:p>
                  </a:txBody>
                  <a:tcPr anchor="ctr"/>
                </a:tc>
              </a:tr>
              <a:tr h="1531868">
                <a:tc>
                  <a:txBody>
                    <a:bodyPr/>
                    <a:lstStyle/>
                    <a:p>
                      <a:pPr algn="ctr"/>
                      <a:r>
                        <a:rPr lang="ru-RU" sz="1700" dirty="0" err="1" smtClean="0">
                          <a:solidFill>
                            <a:srgbClr val="FFFFFF"/>
                          </a:solidFill>
                          <a:latin typeface="+mn-lt"/>
                          <a:cs typeface="Consolas"/>
                        </a:rPr>
                        <a:t>Canceled</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bool</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Хранит значение, показывающее, отменен ли вызов действия. Если имеет значение </a:t>
                      </a:r>
                      <a:r>
                        <a:rPr lang="ru-RU" dirty="0" err="1" smtClean="0">
                          <a:solidFill>
                            <a:srgbClr val="FFFFFF"/>
                          </a:solidFill>
                        </a:rPr>
                        <a:t>true</a:t>
                      </a:r>
                      <a:r>
                        <a:rPr lang="ru-RU" dirty="0" smtClean="0">
                          <a:solidFill>
                            <a:srgbClr val="FFFFFF"/>
                          </a:solidFill>
                        </a:rPr>
                        <a:t>, если вызов действия был отменен другим фильтром</a:t>
                      </a:r>
                      <a:endParaRPr lang="en-US" dirty="0" smtClean="0">
                        <a:solidFill>
                          <a:srgbClr val="FFFFFF"/>
                        </a:solidFill>
                      </a:endParaRPr>
                    </a:p>
                  </a:txBody>
                  <a:tcPr anchor="ctr"/>
                </a:tc>
              </a:tr>
              <a:tr h="951320">
                <a:tc>
                  <a:txBody>
                    <a:bodyPr/>
                    <a:lstStyle/>
                    <a:p>
                      <a:pPr algn="ctr"/>
                      <a:r>
                        <a:rPr lang="ru-RU" sz="1700" dirty="0" err="1" smtClean="0">
                          <a:solidFill>
                            <a:srgbClr val="FFFFFF"/>
                          </a:solidFill>
                          <a:latin typeface="+mn-lt"/>
                          <a:cs typeface="Consolas"/>
                        </a:rPr>
                        <a:t>Exception</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Exception</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Возвращает исключение, выбрасываемое данным методом действий или другим фильтром</a:t>
                      </a:r>
                      <a:endParaRPr lang="en-US" dirty="0" smtClean="0">
                        <a:solidFill>
                          <a:srgbClr val="FFFFFF"/>
                        </a:solidFill>
                      </a:endParaRPr>
                    </a:p>
                  </a:txBody>
                  <a:tcPr anchor="ctr"/>
                </a:tc>
              </a:tr>
              <a:tr h="665924">
                <a:tc>
                  <a:txBody>
                    <a:bodyPr/>
                    <a:lstStyle/>
                    <a:p>
                      <a:pPr algn="ctr"/>
                      <a:r>
                        <a:rPr lang="ru-RU" sz="1700" dirty="0" err="1" smtClean="0">
                          <a:solidFill>
                            <a:srgbClr val="FFFFFF"/>
                          </a:solidFill>
                          <a:latin typeface="+mn-lt"/>
                          <a:cs typeface="Consolas"/>
                        </a:rPr>
                        <a:t>ExceptionHandled</a:t>
                      </a:r>
                      <a:endParaRPr lang="en-US" sz="1700" dirty="0">
                        <a:solidFill>
                          <a:srgbClr val="FFFFFF"/>
                        </a:solidFill>
                        <a:latin typeface="+mn-lt"/>
                        <a:cs typeface="Consolas"/>
                      </a:endParaRPr>
                    </a:p>
                  </a:txBody>
                  <a:tcPr anchor="ctr"/>
                </a:tc>
                <a:tc>
                  <a:txBody>
                    <a:bodyPr/>
                    <a:lstStyle/>
                    <a:p>
                      <a:pPr algn="ctr"/>
                      <a:r>
                        <a:rPr lang="ru-RU" sz="1700" dirty="0" err="1" smtClean="0">
                          <a:solidFill>
                            <a:srgbClr val="FFFFFF"/>
                          </a:solidFill>
                          <a:latin typeface="+mn-lt"/>
                          <a:cs typeface="Consolas"/>
                        </a:rPr>
                        <a:t>bool</a:t>
                      </a:r>
                      <a:endParaRPr lang="en-US" sz="1700" dirty="0">
                        <a:solidFill>
                          <a:srgbClr val="FFFFFF"/>
                        </a:solidFill>
                        <a:latin typeface="+mn-lt"/>
                        <a:cs typeface="Consolas"/>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solidFill>
                            <a:srgbClr val="FFFFFF"/>
                          </a:solidFill>
                        </a:rPr>
                        <a:t>Хранит значение, показывающее, обработано ли исключение</a:t>
                      </a:r>
                      <a:endParaRPr lang="en-US" dirty="0" smtClean="0">
                        <a:solidFill>
                          <a:srgbClr val="FFFFFF"/>
                        </a:solidFill>
                      </a:endParaRPr>
                    </a:p>
                  </a:txBody>
                  <a:tcPr anchor="ctr"/>
                </a:tc>
              </a:tr>
            </a:tbl>
          </a:graphicData>
        </a:graphic>
      </p:graphicFrame>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3515336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a:t>
            </a:r>
            <a:r>
              <a:rPr lang="ru-RU" dirty="0" smtClean="0"/>
              <a:t>результатов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Фильтры </a:t>
            </a:r>
            <a:r>
              <a:rPr lang="ru-RU" dirty="0">
                <a:latin typeface="+mn-lt"/>
              </a:rPr>
              <a:t>результатов во многом похожи на фильтры действий, поскольку так же могут срабатывать как до возвращения результата действия, так и после. Фильтры результатов реализуют интерфейс </a:t>
            </a:r>
            <a:r>
              <a:rPr lang="ru-RU" dirty="0" err="1" smtClean="0">
                <a:solidFill>
                  <a:srgbClr val="ECA907"/>
                </a:solidFill>
                <a:latin typeface="+mn-lt"/>
                <a:cs typeface="Consolas"/>
              </a:rPr>
              <a:t>IResultFilter</a:t>
            </a:r>
            <a:r>
              <a:rPr lang="ru-RU" dirty="0" smtClean="0">
                <a:latin typeface="+mn-lt"/>
              </a:rPr>
              <a:t>:</a:t>
            </a:r>
            <a:endParaRPr lang="en-US" dirty="0" smtClean="0">
              <a:latin typeface="+mn-lt"/>
            </a:endParaRPr>
          </a:p>
          <a:p>
            <a:pPr algn="just"/>
            <a:endParaRPr lang="en-US" dirty="0"/>
          </a:p>
          <a:p>
            <a:pPr algn="just"/>
            <a:endParaRPr lang="ru-RU" dirty="0" smtClean="0"/>
          </a:p>
          <a:p>
            <a:r>
              <a:rPr lang="en-US" sz="1700" dirty="0">
                <a:latin typeface="Consolas"/>
                <a:cs typeface="Consolas"/>
              </a:rPr>
              <a:t>public interface </a:t>
            </a:r>
            <a:r>
              <a:rPr lang="en-US" sz="1700" dirty="0" err="1">
                <a:latin typeface="Consolas"/>
                <a:cs typeface="Consolas"/>
              </a:rPr>
              <a:t>IResultFilter</a:t>
            </a:r>
            <a:endParaRPr lang="en-US" sz="1700" dirty="0">
              <a:latin typeface="Consolas"/>
              <a:cs typeface="Consolas"/>
            </a:endParaRPr>
          </a:p>
          <a:p>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OnResultExecuting</a:t>
            </a:r>
            <a:r>
              <a:rPr lang="en-US" sz="1700" dirty="0">
                <a:latin typeface="Consolas"/>
                <a:cs typeface="Consolas"/>
              </a:rPr>
              <a:t>(</a:t>
            </a:r>
            <a:r>
              <a:rPr lang="en-US" sz="1700" dirty="0" err="1">
                <a:solidFill>
                  <a:srgbClr val="ECA907"/>
                </a:solidFill>
                <a:latin typeface="Consolas"/>
                <a:cs typeface="Consolas"/>
              </a:rPr>
              <a:t>ResultExecutingContext</a:t>
            </a:r>
            <a:r>
              <a:rPr lang="en-US" sz="1700" dirty="0">
                <a:solidFill>
                  <a:srgbClr val="ECA907"/>
                </a:solidFill>
                <a:latin typeface="Consolas"/>
                <a:cs typeface="Consolas"/>
              </a:rPr>
              <a:t> </a:t>
            </a:r>
            <a:r>
              <a:rPr lang="en-US" sz="1700" dirty="0" err="1">
                <a:latin typeface="Consolas"/>
                <a:cs typeface="Consolas"/>
              </a:rPr>
              <a:t>filterContext</a:t>
            </a:r>
            <a:r>
              <a:rPr lang="en-US" sz="1700" dirty="0">
                <a:latin typeface="Consolas"/>
                <a:cs typeface="Consolas"/>
              </a:rPr>
              <a:t>);</a:t>
            </a:r>
          </a:p>
          <a:p>
            <a:pPr>
              <a:lnSpc>
                <a:spcPct val="130000"/>
              </a:lnSpc>
            </a:pPr>
            <a:r>
              <a:rPr lang="en-US" sz="1700" dirty="0">
                <a:latin typeface="Consolas"/>
                <a:cs typeface="Consolas"/>
              </a:rPr>
              <a:t>    void </a:t>
            </a:r>
            <a:r>
              <a:rPr lang="en-US" sz="1700" dirty="0" err="1">
                <a:solidFill>
                  <a:srgbClr val="ECA907"/>
                </a:solidFill>
                <a:latin typeface="Consolas"/>
                <a:cs typeface="Consolas"/>
              </a:rPr>
              <a:t>OnResultExecuted</a:t>
            </a:r>
            <a:r>
              <a:rPr lang="en-US" sz="1700" dirty="0">
                <a:latin typeface="Consolas"/>
                <a:cs typeface="Consolas"/>
              </a:rPr>
              <a:t>(</a:t>
            </a:r>
            <a:r>
              <a:rPr lang="en-US" sz="1700" dirty="0" err="1">
                <a:solidFill>
                  <a:srgbClr val="ECA907"/>
                </a:solidFill>
                <a:latin typeface="Consolas"/>
                <a:cs typeface="Consolas"/>
              </a:rPr>
              <a:t>ResultExecutedContext</a:t>
            </a:r>
            <a:r>
              <a:rPr lang="en-US" sz="1700" dirty="0">
                <a:solidFill>
                  <a:srgbClr val="ECA907"/>
                </a:solidFill>
                <a:latin typeface="Consolas"/>
                <a:cs typeface="Consolas"/>
              </a:rPr>
              <a:t> </a:t>
            </a:r>
            <a:r>
              <a:rPr lang="en-US" sz="1700" dirty="0" err="1">
                <a:latin typeface="Consolas"/>
                <a:cs typeface="Consolas"/>
              </a:rPr>
              <a:t>filterContext</a:t>
            </a:r>
            <a:r>
              <a:rPr lang="en-US" sz="1700" dirty="0">
                <a:latin typeface="Consolas"/>
                <a:cs typeface="Consolas"/>
              </a:rPr>
              <a:t>);</a:t>
            </a:r>
          </a:p>
          <a:p>
            <a:r>
              <a:rPr lang="en-US" sz="1700" dirty="0" smtClean="0">
                <a:latin typeface="Consolas"/>
                <a:cs typeface="Consolas"/>
              </a:rPr>
              <a:t>}</a:t>
            </a:r>
            <a:endParaRPr lang="en-US" sz="1700" dirty="0">
              <a:latin typeface="Consolas"/>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sp>
        <p:nvSpPr>
          <p:cNvPr id="11" name="Rectangle 10"/>
          <p:cNvSpPr/>
          <p:nvPr/>
        </p:nvSpPr>
        <p:spPr>
          <a:xfrm>
            <a:off x="7347151" y="3280240"/>
            <a:ext cx="969496" cy="369332"/>
          </a:xfrm>
          <a:prstGeom prst="rect">
            <a:avLst/>
          </a:prstGeom>
        </p:spPr>
        <p:txBody>
          <a:bodyPr wrap="none">
            <a:spAutoFit/>
          </a:bodyPr>
          <a:lstStyle/>
          <a:p>
            <a:pPr algn="ctr"/>
            <a:r>
              <a:rPr lang="en-US" sz="1600" b="1" dirty="0" smtClean="0">
                <a:solidFill>
                  <a:srgbClr val="ECA907"/>
                </a:solidFill>
                <a:latin typeface="Lucida Handwriting"/>
                <a:cs typeface="Lucida Handwriting"/>
              </a:rPr>
              <a:t>before</a:t>
            </a:r>
            <a:r>
              <a:rPr lang="en-US" b="1" dirty="0" smtClean="0">
                <a:solidFill>
                  <a:srgbClr val="ECA907"/>
                </a:solidFill>
                <a:latin typeface="Lucida Handwriting"/>
                <a:cs typeface="Lucida Handwriting"/>
              </a:rPr>
              <a:t> </a:t>
            </a:r>
          </a:p>
        </p:txBody>
      </p:sp>
      <p:cxnSp>
        <p:nvCxnSpPr>
          <p:cNvPr id="12" name="Straight Arrow Connector 11"/>
          <p:cNvCxnSpPr>
            <a:stCxn id="11" idx="1"/>
          </p:cNvCxnSpPr>
          <p:nvPr/>
        </p:nvCxnSpPr>
        <p:spPr>
          <a:xfrm flipH="1">
            <a:off x="2989273" y="3464906"/>
            <a:ext cx="4357878" cy="77923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7528401" y="5422551"/>
            <a:ext cx="798836" cy="338554"/>
          </a:xfrm>
          <a:prstGeom prst="rect">
            <a:avLst/>
          </a:prstGeom>
        </p:spPr>
        <p:txBody>
          <a:bodyPr wrap="none">
            <a:spAutoFit/>
          </a:bodyPr>
          <a:lstStyle/>
          <a:p>
            <a:pPr algn="ctr"/>
            <a:r>
              <a:rPr lang="en-US" sz="1600" b="1" dirty="0" smtClean="0">
                <a:solidFill>
                  <a:srgbClr val="ECA907"/>
                </a:solidFill>
                <a:latin typeface="Lucida Handwriting"/>
                <a:cs typeface="Lucida Handwriting"/>
              </a:rPr>
              <a:t>after</a:t>
            </a:r>
          </a:p>
        </p:txBody>
      </p:sp>
      <p:cxnSp>
        <p:nvCxnSpPr>
          <p:cNvPr id="16" name="Straight Arrow Connector 15"/>
          <p:cNvCxnSpPr>
            <a:stCxn id="15" idx="1"/>
          </p:cNvCxnSpPr>
          <p:nvPr/>
        </p:nvCxnSpPr>
        <p:spPr>
          <a:xfrm flipH="1" flipV="1">
            <a:off x="2725969" y="4894699"/>
            <a:ext cx="4802432" cy="69712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8231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Фильтры действий и </a:t>
            </a:r>
            <a:r>
              <a:rPr lang="ru-RU" dirty="0" smtClean="0"/>
              <a:t>результатов</a:t>
            </a:r>
            <a:endParaRPr lang="en-US" dirty="0"/>
          </a:p>
        </p:txBody>
      </p:sp>
      <p:sp>
        <p:nvSpPr>
          <p:cNvPr id="3" name="Content Placeholder 2"/>
          <p:cNvSpPr>
            <a:spLocks noGrp="1"/>
          </p:cNvSpPr>
          <p:nvPr>
            <p:ph idx="1"/>
          </p:nvPr>
        </p:nvSpPr>
        <p:spPr/>
        <p:txBody>
          <a:bodyPr/>
          <a:lstStyle/>
          <a:p>
            <a:pPr algn="just"/>
            <a:r>
              <a:rPr lang="ru-RU" dirty="0" smtClean="0"/>
              <a:t>	</a:t>
            </a:r>
            <a:r>
              <a:rPr lang="ru-RU" dirty="0" smtClean="0">
                <a:latin typeface="+mn-lt"/>
              </a:rPr>
              <a:t>Фильтры </a:t>
            </a:r>
            <a:r>
              <a:rPr lang="ru-RU" dirty="0">
                <a:latin typeface="+mn-lt"/>
              </a:rPr>
              <a:t>действий и </a:t>
            </a:r>
            <a:r>
              <a:rPr lang="ru-RU" dirty="0" smtClean="0">
                <a:latin typeface="+mn-lt"/>
              </a:rPr>
              <a:t>результатов </a:t>
            </a:r>
            <a:r>
              <a:rPr lang="ru-RU" dirty="0">
                <a:latin typeface="+mn-lt"/>
              </a:rPr>
              <a:t>объединены в одну реализацию - абстрактный класс </a:t>
            </a:r>
            <a:r>
              <a:rPr lang="ru-RU" dirty="0" err="1">
                <a:solidFill>
                  <a:srgbClr val="ECA907"/>
                </a:solidFill>
                <a:latin typeface="+mn-lt"/>
                <a:cs typeface="Consolas"/>
              </a:rPr>
              <a:t>ActionFilterAttribute</a:t>
            </a:r>
            <a:r>
              <a:rPr lang="ru-RU" dirty="0">
                <a:latin typeface="+mn-lt"/>
              </a:rPr>
              <a:t>, который объединяет черты обоих </a:t>
            </a:r>
            <a:r>
              <a:rPr lang="ru-RU" dirty="0" smtClean="0">
                <a:latin typeface="+mn-lt"/>
              </a:rPr>
              <a:t>фильтров:</a:t>
            </a:r>
          </a:p>
          <a:p>
            <a:pPr algn="just"/>
            <a:endParaRPr lang="ru-RU" dirty="0"/>
          </a:p>
          <a:p>
            <a:r>
              <a:rPr lang="en-US" sz="1600" dirty="0">
                <a:latin typeface="Consolas"/>
                <a:cs typeface="Consolas"/>
              </a:rPr>
              <a:t>public abstract class </a:t>
            </a:r>
            <a:r>
              <a:rPr lang="en-US" sz="1600" dirty="0" err="1">
                <a:latin typeface="Consolas"/>
                <a:cs typeface="Consolas"/>
              </a:rPr>
              <a:t>ActionFilterAttribute</a:t>
            </a:r>
            <a:r>
              <a:rPr lang="en-US" sz="1600" dirty="0">
                <a:latin typeface="Consolas"/>
                <a:cs typeface="Consolas"/>
              </a:rPr>
              <a:t> : </a:t>
            </a:r>
            <a:r>
              <a:rPr lang="en-US" sz="1600" dirty="0" err="1">
                <a:latin typeface="Consolas"/>
                <a:cs typeface="Consolas"/>
              </a:rPr>
              <a:t>FilterAttribute</a:t>
            </a:r>
            <a:r>
              <a:rPr lang="en-US" sz="1600" dirty="0">
                <a:latin typeface="Consolas"/>
                <a:cs typeface="Consolas"/>
              </a:rPr>
              <a:t>, </a:t>
            </a:r>
            <a:endParaRPr lang="ru-RU" sz="1600" dirty="0">
              <a:latin typeface="Consolas"/>
              <a:cs typeface="Consolas"/>
            </a:endParaRPr>
          </a:p>
          <a:p>
            <a:r>
              <a:rPr lang="ru-RU" sz="1600" dirty="0" smtClean="0">
                <a:latin typeface="Consolas"/>
                <a:cs typeface="Consolas"/>
              </a:rPr>
              <a:t>						</a:t>
            </a:r>
            <a:r>
              <a:rPr lang="en-US" sz="1600" dirty="0" err="1" smtClean="0">
                <a:solidFill>
                  <a:srgbClr val="ECA907"/>
                </a:solidFill>
                <a:latin typeface="Consolas"/>
                <a:cs typeface="Consolas"/>
              </a:rPr>
              <a:t>IActionFilter</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solidFill>
                  <a:srgbClr val="ECA907"/>
                </a:solidFill>
                <a:latin typeface="Consolas"/>
                <a:cs typeface="Consolas"/>
              </a:rPr>
              <a:t>IResultFilter</a:t>
            </a:r>
            <a:endParaRPr lang="en-US" sz="1600" dirty="0">
              <a:solidFill>
                <a:srgbClr val="ECA907"/>
              </a:solidFill>
              <a:latin typeface="Consolas"/>
              <a:cs typeface="Consolas"/>
            </a:endParaRPr>
          </a:p>
          <a:p>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OnActionExecuting</a:t>
            </a:r>
            <a:r>
              <a:rPr lang="en-US" sz="1600" dirty="0">
                <a:latin typeface="Consolas"/>
                <a:cs typeface="Consolas"/>
              </a:rPr>
              <a:t>(</a:t>
            </a:r>
            <a:r>
              <a:rPr lang="en-US" sz="1600" dirty="0" err="1" smtClean="0">
                <a:latin typeface="Consolas"/>
                <a:cs typeface="Consolas"/>
              </a:rPr>
              <a:t>ActionExecutingContext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smtClean="0">
                <a:latin typeface="Consolas"/>
                <a:cs typeface="Consolas"/>
              </a:rPr>
              <a:t>)</a:t>
            </a:r>
            <a:r>
              <a:rPr lang="ru-RU" sz="1600" dirty="0" smtClean="0">
                <a:latin typeface="Consolas"/>
                <a:cs typeface="Consolas"/>
              </a:rPr>
              <a:t> </a:t>
            </a:r>
            <a:r>
              <a:rPr lang="en-US" sz="1600" dirty="0" smtClean="0">
                <a:latin typeface="Consolas"/>
                <a:cs typeface="Consolas"/>
              </a:rPr>
              <a:t>{</a:t>
            </a:r>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OnActionExecuted</a:t>
            </a:r>
            <a:r>
              <a:rPr lang="en-US" sz="1600" dirty="0">
                <a:latin typeface="Consolas"/>
                <a:cs typeface="Consolas"/>
              </a:rPr>
              <a:t>(</a:t>
            </a:r>
            <a:r>
              <a:rPr lang="en-US" sz="1600" dirty="0" err="1">
                <a:latin typeface="Consolas"/>
                <a:cs typeface="Consolas"/>
              </a:rPr>
              <a:t>ActionExecutedContext</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smtClean="0">
                <a:latin typeface="Consolas"/>
                <a:cs typeface="Consolas"/>
              </a:rPr>
              <a:t>)</a:t>
            </a:r>
            <a:r>
              <a:rPr lang="ru-RU" sz="1600" dirty="0" smtClean="0">
                <a:latin typeface="Consolas"/>
                <a:cs typeface="Consolas"/>
              </a:rPr>
              <a:t> </a:t>
            </a:r>
            <a:r>
              <a:rPr lang="en-US" sz="1600" dirty="0" smtClean="0">
                <a:latin typeface="Consolas"/>
                <a:cs typeface="Consolas"/>
              </a:rPr>
              <a:t>{</a:t>
            </a:r>
            <a:r>
              <a:rPr lang="en-US" sz="1600" dirty="0">
                <a:latin typeface="Consolas"/>
                <a:cs typeface="Consolas"/>
              </a:rPr>
              <a:t>}</a:t>
            </a:r>
          </a:p>
          <a:p>
            <a:r>
              <a:rPr lang="en-US" sz="1600" dirty="0">
                <a:latin typeface="Consolas"/>
                <a:cs typeface="Consolas"/>
              </a:rPr>
              <a:t>    public virtual void </a:t>
            </a:r>
            <a:r>
              <a:rPr lang="en-US" sz="1600" dirty="0" err="1">
                <a:solidFill>
                  <a:srgbClr val="ECA907"/>
                </a:solidFill>
                <a:latin typeface="Consolas"/>
                <a:cs typeface="Consolas"/>
              </a:rPr>
              <a:t>OnResultExecuting</a:t>
            </a:r>
            <a:r>
              <a:rPr lang="en-US" sz="1600" dirty="0">
                <a:latin typeface="Consolas"/>
                <a:cs typeface="Consolas"/>
              </a:rPr>
              <a:t>(</a:t>
            </a:r>
            <a:r>
              <a:rPr lang="en-US" sz="1600" dirty="0" err="1">
                <a:latin typeface="Consolas"/>
                <a:cs typeface="Consolas"/>
              </a:rPr>
              <a:t>ResultExecutingContext</a:t>
            </a:r>
            <a:r>
              <a:rPr lang="en-US" sz="1600" dirty="0">
                <a:latin typeface="Consolas"/>
                <a:cs typeface="Consolas"/>
              </a:rPr>
              <a:t> </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a:latin typeface="Consolas"/>
                <a:cs typeface="Consolas"/>
              </a:rPr>
              <a:t>) {}</a:t>
            </a:r>
          </a:p>
          <a:p>
            <a:r>
              <a:rPr lang="en-US" sz="1600" dirty="0">
                <a:latin typeface="Consolas"/>
                <a:cs typeface="Consolas"/>
              </a:rPr>
              <a:t>    public virtual void </a:t>
            </a:r>
            <a:r>
              <a:rPr lang="en-US" sz="1600" dirty="0" err="1">
                <a:solidFill>
                  <a:srgbClr val="ECA907"/>
                </a:solidFill>
                <a:latin typeface="Consolas"/>
                <a:cs typeface="Consolas"/>
              </a:rPr>
              <a:t>OnResultExecuted</a:t>
            </a:r>
            <a:r>
              <a:rPr lang="en-US" sz="1600" dirty="0">
                <a:latin typeface="Consolas"/>
                <a:cs typeface="Consolas"/>
              </a:rPr>
              <a:t>(</a:t>
            </a:r>
            <a:r>
              <a:rPr lang="en-US" sz="1600" dirty="0" err="1" smtClean="0">
                <a:latin typeface="Consolas"/>
                <a:cs typeface="Consolas"/>
              </a:rPr>
              <a:t>ResultExecutedContext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err="1" smtClean="0">
                <a:latin typeface="Consolas"/>
                <a:cs typeface="Consolas"/>
              </a:rPr>
              <a:t>filterContext</a:t>
            </a:r>
            <a:r>
              <a:rPr lang="en-US" sz="1600" dirty="0">
                <a:latin typeface="Consolas"/>
                <a:cs typeface="Consolas"/>
              </a:rPr>
              <a:t>) {}</a:t>
            </a:r>
          </a:p>
          <a:p>
            <a:r>
              <a:rPr lang="en-US" sz="1600" dirty="0">
                <a:latin typeface="Consolas"/>
                <a:cs typeface="Consolas"/>
              </a:rPr>
              <a:t>}</a:t>
            </a:r>
          </a:p>
          <a:p>
            <a:pPr algn="just"/>
            <a:endParaRPr lang="ru-RU" dirty="0" smtClean="0"/>
          </a:p>
          <a:p>
            <a:pPr algn="just"/>
            <a:endParaRPr lang="ru-RU" dirty="0" smtClean="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13" name="Group 3"/>
          <p:cNvGrpSpPr/>
          <p:nvPr/>
        </p:nvGrpSpPr>
        <p:grpSpPr>
          <a:xfrm>
            <a:off x="535411" y="6205233"/>
            <a:ext cx="1530187" cy="481550"/>
            <a:chOff x="1411160" y="5943739"/>
            <a:chExt cx="2040249" cy="481550"/>
          </a:xfrm>
        </p:grpSpPr>
        <p:sp>
          <p:nvSpPr>
            <p:cNvPr id="14"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086389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670314" y="4947445"/>
            <a:ext cx="2968857" cy="646331"/>
          </a:xfrm>
          <a:prstGeom prst="rect">
            <a:avLst/>
          </a:prstGeom>
          <a:noFill/>
        </p:spPr>
        <p:txBody>
          <a:bodyPr wrap="none" rtlCol="0" anchor="ctr">
            <a:spAutoFit/>
          </a:bodyPr>
          <a:lstStyle/>
          <a:p>
            <a:pPr algn="ctr"/>
            <a:r>
              <a:rPr lang="ru-RU" dirty="0" smtClean="0">
                <a:solidFill>
                  <a:srgbClr val="FFFFFF"/>
                </a:solidFill>
              </a:rPr>
              <a:t>Представляет данные,</a:t>
            </a:r>
          </a:p>
          <a:p>
            <a:pPr algn="ctr"/>
            <a:r>
              <a:rPr lang="ru-RU" dirty="0" smtClean="0">
                <a:solidFill>
                  <a:srgbClr val="FFFFFF"/>
                </a:solidFill>
              </a:rPr>
              <a:t>передаваемые контроллеру </a:t>
            </a:r>
            <a:endParaRPr lang="en-US" dirty="0">
              <a:solidFill>
                <a:srgbClr val="FFFFFF"/>
              </a:solidFill>
            </a:endParaRPr>
          </a:p>
        </p:txBody>
      </p:sp>
      <p:cxnSp>
        <p:nvCxnSpPr>
          <p:cNvPr id="21" name="Straight Arrow Connector 20"/>
          <p:cNvCxnSpPr>
            <a:stCxn id="3" idx="0"/>
            <a:endCxn id="9" idx="2"/>
          </p:cNvCxnSpPr>
          <p:nvPr/>
        </p:nvCxnSpPr>
        <p:spPr>
          <a:xfrm flipH="1" flipV="1">
            <a:off x="2720132" y="3244493"/>
            <a:ext cx="4434611" cy="1702952"/>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65466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p:txBody>
          <a:bodyPr anchor="ctr"/>
          <a:lstStyle/>
          <a:p>
            <a:r>
              <a:rPr lang="ru-RU" dirty="0" smtClean="0">
                <a:latin typeface="+mn-lt"/>
              </a:rPr>
              <a:t>Существует три уровня подключения фильтров:</a:t>
            </a:r>
          </a:p>
          <a:p>
            <a:pPr marL="285750" indent="-285750">
              <a:lnSpc>
                <a:spcPct val="120000"/>
              </a:lnSpc>
              <a:buFont typeface="Arial"/>
              <a:buChar char="•"/>
            </a:pPr>
            <a:r>
              <a:rPr lang="ru-RU" dirty="0" smtClean="0">
                <a:latin typeface="+mn-lt"/>
              </a:rPr>
              <a:t>Глобальный уровень</a:t>
            </a:r>
            <a:r>
              <a:rPr lang="en-US" dirty="0" smtClean="0">
                <a:latin typeface="+mn-lt"/>
              </a:rPr>
              <a:t> (</a:t>
            </a:r>
            <a:r>
              <a:rPr lang="en-US" dirty="0">
                <a:solidFill>
                  <a:srgbClr val="ECA907"/>
                </a:solidFill>
                <a:latin typeface="+mn-lt"/>
              </a:rPr>
              <a:t>Global </a:t>
            </a:r>
            <a:r>
              <a:rPr lang="en-US" dirty="0" smtClean="0">
                <a:solidFill>
                  <a:srgbClr val="ECA907"/>
                </a:solidFill>
                <a:latin typeface="+mn-lt"/>
              </a:rPr>
              <a:t>Level</a:t>
            </a:r>
            <a:r>
              <a:rPr lang="en-US" dirty="0" smtClean="0">
                <a:latin typeface="+mn-lt"/>
              </a:rPr>
              <a:t>)</a:t>
            </a:r>
            <a:endParaRPr lang="ru-RU" dirty="0" smtClean="0">
              <a:latin typeface="+mn-lt"/>
            </a:endParaRPr>
          </a:p>
          <a:p>
            <a:pPr marL="285750" indent="-285750">
              <a:lnSpc>
                <a:spcPct val="120000"/>
              </a:lnSpc>
              <a:buFont typeface="Arial"/>
              <a:buChar char="•"/>
            </a:pPr>
            <a:r>
              <a:rPr lang="ru-RU" dirty="0" smtClean="0">
                <a:latin typeface="+mn-lt"/>
              </a:rPr>
              <a:t>Уровень контроллера</a:t>
            </a:r>
            <a:r>
              <a:rPr lang="en-US" dirty="0" smtClean="0">
                <a:latin typeface="+mn-lt"/>
              </a:rPr>
              <a:t> (</a:t>
            </a:r>
            <a:r>
              <a:rPr lang="en-US" dirty="0">
                <a:solidFill>
                  <a:srgbClr val="ECA907"/>
                </a:solidFill>
                <a:latin typeface="+mn-lt"/>
              </a:rPr>
              <a:t>Controller </a:t>
            </a:r>
            <a:r>
              <a:rPr lang="en-US" dirty="0" smtClean="0">
                <a:solidFill>
                  <a:srgbClr val="ECA907"/>
                </a:solidFill>
                <a:latin typeface="+mn-lt"/>
              </a:rPr>
              <a:t>level</a:t>
            </a:r>
            <a:r>
              <a:rPr lang="en-US" dirty="0" smtClean="0">
                <a:latin typeface="+mn-lt"/>
              </a:rPr>
              <a:t>)</a:t>
            </a:r>
            <a:endParaRPr lang="ru-RU" dirty="0" smtClean="0">
              <a:latin typeface="+mn-lt"/>
            </a:endParaRPr>
          </a:p>
          <a:p>
            <a:pPr marL="285750" indent="-285750">
              <a:lnSpc>
                <a:spcPct val="120000"/>
              </a:lnSpc>
              <a:buFont typeface="Arial"/>
              <a:buChar char="•"/>
            </a:pPr>
            <a:r>
              <a:rPr lang="ru-RU" dirty="0" smtClean="0">
                <a:latin typeface="+mn-lt"/>
              </a:rPr>
              <a:t>Уровень метода действия (</a:t>
            </a:r>
            <a:r>
              <a:rPr lang="en-US" dirty="0" smtClean="0">
                <a:solidFill>
                  <a:srgbClr val="ECA907"/>
                </a:solidFill>
                <a:latin typeface="+mn-lt"/>
              </a:rPr>
              <a:t>Action </a:t>
            </a:r>
            <a:r>
              <a:rPr lang="en-US" dirty="0">
                <a:solidFill>
                  <a:srgbClr val="ECA907"/>
                </a:solidFill>
                <a:latin typeface="+mn-lt"/>
              </a:rPr>
              <a:t>method </a:t>
            </a:r>
            <a:r>
              <a:rPr lang="en-US" dirty="0" smtClean="0">
                <a:solidFill>
                  <a:srgbClr val="ECA907"/>
                </a:solidFill>
                <a:latin typeface="+mn-lt"/>
              </a:rPr>
              <a:t>level</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819497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p:txBody>
          <a:bodyPr anchor="ctr">
            <a:normAutofit fontScale="92500" lnSpcReduction="10000"/>
          </a:bodyPr>
          <a:lstStyle/>
          <a:p>
            <a:r>
              <a:rPr lang="en-US" dirty="0">
                <a:latin typeface="Consolas"/>
                <a:cs typeface="Consolas"/>
              </a:rPr>
              <a:t>public class </a:t>
            </a:r>
            <a:r>
              <a:rPr lang="en-US" dirty="0" err="1">
                <a:latin typeface="Consolas"/>
                <a:cs typeface="Consolas"/>
              </a:rPr>
              <a:t>MvcApplication</a:t>
            </a:r>
            <a:r>
              <a:rPr lang="en-US" dirty="0">
                <a:latin typeface="Consolas"/>
                <a:cs typeface="Consolas"/>
              </a:rPr>
              <a:t> : </a:t>
            </a:r>
            <a:r>
              <a:rPr lang="en-US" dirty="0" err="1">
                <a:latin typeface="Consolas"/>
                <a:cs typeface="Consolas"/>
              </a:rPr>
              <a:t>System.Web.HttpApplication</a:t>
            </a:r>
            <a:endParaRPr lang="en-US" dirty="0">
              <a:latin typeface="Consolas"/>
              <a:cs typeface="Consolas"/>
            </a:endParaRPr>
          </a:p>
          <a:p>
            <a:r>
              <a:rPr lang="en-US" dirty="0">
                <a:latin typeface="Consolas"/>
                <a:cs typeface="Consolas"/>
              </a:rPr>
              <a:t>{</a:t>
            </a:r>
          </a:p>
          <a:p>
            <a:r>
              <a:rPr lang="en-US" dirty="0">
                <a:latin typeface="Consolas"/>
                <a:cs typeface="Consolas"/>
              </a:rPr>
              <a:t>    protected void </a:t>
            </a:r>
            <a:r>
              <a:rPr lang="en-US" dirty="0" err="1">
                <a:solidFill>
                  <a:srgbClr val="ECA907"/>
                </a:solidFill>
                <a:latin typeface="Consolas"/>
                <a:cs typeface="Consolas"/>
              </a:rPr>
              <a:t>Application_Start</a:t>
            </a:r>
            <a:r>
              <a:rPr lang="en-US" dirty="0">
                <a:solidFill>
                  <a:srgbClr val="ECA907"/>
                </a:solidFill>
                <a:latin typeface="Consolas"/>
                <a:cs typeface="Consolas"/>
              </a:rPr>
              <a:t>(</a:t>
            </a:r>
            <a:r>
              <a:rPr lang="en-US" dirty="0">
                <a:latin typeface="Consolas"/>
                <a:cs typeface="Consolas"/>
              </a:rPr>
              <a:t>)</a:t>
            </a:r>
          </a:p>
          <a:p>
            <a:r>
              <a:rPr lang="en-US" dirty="0">
                <a:latin typeface="Consolas"/>
                <a:cs typeface="Consolas"/>
              </a:rPr>
              <a:t>    {</a:t>
            </a:r>
          </a:p>
          <a:p>
            <a:r>
              <a:rPr lang="en-US" dirty="0">
                <a:latin typeface="Consolas"/>
                <a:cs typeface="Consolas"/>
              </a:rPr>
              <a:t>           </a:t>
            </a:r>
          </a:p>
          <a:p>
            <a:r>
              <a:rPr lang="en-US" dirty="0">
                <a:latin typeface="Consolas"/>
                <a:cs typeface="Consolas"/>
              </a:rPr>
              <a:t>        </a:t>
            </a:r>
            <a:r>
              <a:rPr lang="en-US" dirty="0" err="1">
                <a:solidFill>
                  <a:srgbClr val="ECA907"/>
                </a:solidFill>
                <a:latin typeface="Consolas"/>
                <a:cs typeface="Consolas"/>
              </a:rPr>
              <a:t>FilterConfig.RegisterGlobalFilters</a:t>
            </a:r>
            <a:r>
              <a:rPr lang="en-US" dirty="0">
                <a:latin typeface="Consolas"/>
                <a:cs typeface="Consolas"/>
              </a:rPr>
              <a:t>(</a:t>
            </a:r>
            <a:r>
              <a:rPr lang="en-US" dirty="0" err="1">
                <a:latin typeface="Consolas"/>
                <a:cs typeface="Consolas"/>
              </a:rPr>
              <a:t>GlobalFilters.Filters</a:t>
            </a:r>
            <a:r>
              <a:rPr lang="en-US" dirty="0">
                <a:latin typeface="Consolas"/>
                <a:cs typeface="Consolas"/>
              </a:rPr>
              <a:t>);</a:t>
            </a:r>
          </a:p>
          <a:p>
            <a:r>
              <a:rPr lang="en-US" dirty="0">
                <a:latin typeface="Consolas"/>
                <a:cs typeface="Consolas"/>
              </a:rPr>
              <a:t>        </a:t>
            </a:r>
          </a:p>
          <a:p>
            <a:r>
              <a:rPr lang="en-US" dirty="0">
                <a:latin typeface="Consolas"/>
                <a:cs typeface="Consolas"/>
              </a:rPr>
              <a:t>    }</a:t>
            </a:r>
          </a:p>
          <a:p>
            <a:r>
              <a:rPr lang="en-US" dirty="0">
                <a:latin typeface="Consolas"/>
                <a:cs typeface="Consolas"/>
              </a:rPr>
              <a:t>}</a:t>
            </a:r>
          </a:p>
          <a:p>
            <a:endParaRPr lang="en-US" dirty="0">
              <a:latin typeface="Consolas"/>
              <a:cs typeface="Consolas"/>
            </a:endParaRPr>
          </a:p>
          <a:p>
            <a:r>
              <a:rPr lang="en-US" dirty="0">
                <a:latin typeface="Consolas"/>
                <a:cs typeface="Consolas"/>
              </a:rPr>
              <a:t>public class </a:t>
            </a:r>
            <a:r>
              <a:rPr lang="en-US" dirty="0" err="1">
                <a:solidFill>
                  <a:srgbClr val="ECA907"/>
                </a:solidFill>
                <a:latin typeface="Consolas"/>
                <a:cs typeface="Consolas"/>
              </a:rPr>
              <a:t>FilterConfig</a:t>
            </a:r>
            <a:endParaRPr lang="en-US" dirty="0">
              <a:solidFill>
                <a:srgbClr val="ECA907"/>
              </a:solidFill>
              <a:latin typeface="Consolas"/>
              <a:cs typeface="Consolas"/>
            </a:endParaRPr>
          </a:p>
          <a:p>
            <a:r>
              <a:rPr lang="en-US" dirty="0">
                <a:latin typeface="Consolas"/>
                <a:cs typeface="Consolas"/>
              </a:rPr>
              <a:t>{</a:t>
            </a:r>
          </a:p>
          <a:p>
            <a:r>
              <a:rPr lang="en-US" dirty="0">
                <a:latin typeface="Consolas"/>
                <a:cs typeface="Consolas"/>
              </a:rPr>
              <a:t>    public static void </a:t>
            </a:r>
            <a:r>
              <a:rPr lang="en-US" dirty="0" err="1">
                <a:latin typeface="Consolas"/>
                <a:cs typeface="Consolas"/>
              </a:rPr>
              <a:t>RegisterGlobalFilters</a:t>
            </a:r>
            <a:r>
              <a:rPr lang="en-US" dirty="0">
                <a:latin typeface="Consolas"/>
                <a:cs typeface="Consolas"/>
              </a:rPr>
              <a:t>(</a:t>
            </a:r>
            <a:r>
              <a:rPr lang="en-US" dirty="0" err="1">
                <a:latin typeface="Consolas"/>
                <a:cs typeface="Consolas"/>
              </a:rPr>
              <a:t>GlobalFilterCollection</a:t>
            </a:r>
            <a:r>
              <a:rPr lang="en-US" dirty="0">
                <a:latin typeface="Consolas"/>
                <a:cs typeface="Consolas"/>
              </a:rPr>
              <a:t> </a:t>
            </a:r>
            <a:r>
              <a:rPr lang="en-US" dirty="0" smtClean="0">
                <a:latin typeface="Consolas"/>
                <a:cs typeface="Consolas"/>
              </a:rPr>
              <a:t>							filters</a:t>
            </a:r>
            <a:r>
              <a:rPr lang="en-US" dirty="0">
                <a:latin typeface="Consolas"/>
                <a:cs typeface="Consolas"/>
              </a:rPr>
              <a:t>)</a:t>
            </a:r>
          </a:p>
          <a:p>
            <a:r>
              <a:rPr lang="en-US" dirty="0">
                <a:latin typeface="Consolas"/>
                <a:cs typeface="Consolas"/>
              </a:rPr>
              <a:t>    {</a:t>
            </a:r>
          </a:p>
          <a:p>
            <a:r>
              <a:rPr lang="en-US" dirty="0">
                <a:latin typeface="Consolas"/>
                <a:cs typeface="Consolas"/>
              </a:rPr>
              <a:t>        </a:t>
            </a:r>
            <a:r>
              <a:rPr lang="en-US" dirty="0" err="1">
                <a:latin typeface="Consolas"/>
                <a:cs typeface="Consolas"/>
              </a:rPr>
              <a:t>filters.Add</a:t>
            </a:r>
            <a:r>
              <a:rPr lang="en-US" dirty="0">
                <a:latin typeface="Consolas"/>
                <a:cs typeface="Consolas"/>
              </a:rPr>
              <a:t>(</a:t>
            </a:r>
            <a:r>
              <a:rPr lang="en-US" dirty="0">
                <a:solidFill>
                  <a:srgbClr val="ECA907"/>
                </a:solidFill>
                <a:latin typeface="Consolas"/>
                <a:cs typeface="Consolas"/>
              </a:rPr>
              <a:t>new </a:t>
            </a:r>
            <a:r>
              <a:rPr lang="en-US" dirty="0" err="1">
                <a:solidFill>
                  <a:srgbClr val="ECA907"/>
                </a:solidFill>
                <a:latin typeface="Consolas"/>
                <a:cs typeface="Consolas"/>
              </a:rPr>
              <a:t>HandleErrorAttribute</a:t>
            </a:r>
            <a:r>
              <a:rPr lang="en-US" dirty="0">
                <a:solidFill>
                  <a:srgbClr val="ECA907"/>
                </a:solidFill>
                <a:latin typeface="Consolas"/>
                <a:cs typeface="Consolas"/>
              </a:rPr>
              <a:t>()</a:t>
            </a:r>
            <a:r>
              <a:rPr lang="en-US" dirty="0">
                <a:latin typeface="Consolas"/>
                <a:cs typeface="Consolas"/>
              </a:rPr>
              <a:t>);</a:t>
            </a:r>
          </a:p>
          <a:p>
            <a:r>
              <a:rPr lang="en-US" dirty="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6598423" y="3692571"/>
            <a:ext cx="1636345" cy="338554"/>
          </a:xfrm>
          <a:prstGeom prst="rect">
            <a:avLst/>
          </a:prstGeom>
          <a:ln w="28575" cmpd="sng">
            <a:noFill/>
            <a:prstDash val="sysDash"/>
          </a:ln>
        </p:spPr>
        <p:txBody>
          <a:bodyPr wrap="none">
            <a:spAutoFit/>
          </a:bodyPr>
          <a:lstStyle/>
          <a:p>
            <a:r>
              <a:rPr lang="en-US" sz="1600" dirty="0">
                <a:solidFill>
                  <a:srgbClr val="ECA907"/>
                </a:solidFill>
                <a:latin typeface="Lucida Handwriting"/>
                <a:cs typeface="Lucida Handwriting"/>
              </a:rPr>
              <a:t>Global Level</a:t>
            </a:r>
          </a:p>
        </p:txBody>
      </p:sp>
      <p:cxnSp>
        <p:nvCxnSpPr>
          <p:cNvPr id="8" name="Straight Arrow Connector 7"/>
          <p:cNvCxnSpPr/>
          <p:nvPr/>
        </p:nvCxnSpPr>
        <p:spPr>
          <a:xfrm flipH="1" flipV="1">
            <a:off x="4482353" y="3092824"/>
            <a:ext cx="2091766" cy="76200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377765" y="3854824"/>
            <a:ext cx="2181412" cy="1120588"/>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4053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Регистрация фильтров</a:t>
            </a:r>
            <a:endParaRPr lang="en-US" dirty="0"/>
          </a:p>
        </p:txBody>
      </p:sp>
      <p:sp>
        <p:nvSpPr>
          <p:cNvPr id="3" name="Content Placeholder 2"/>
          <p:cNvSpPr>
            <a:spLocks noGrp="1"/>
          </p:cNvSpPr>
          <p:nvPr>
            <p:ph idx="1"/>
          </p:nvPr>
        </p:nvSpPr>
        <p:spPr>
          <a:xfrm>
            <a:off x="420832" y="1630267"/>
            <a:ext cx="8340401" cy="1925732"/>
          </a:xfrm>
        </p:spPr>
        <p:txBody>
          <a:bodyPr anchor="ctr">
            <a:normAutofit fontScale="92500" lnSpcReduction="20000"/>
          </a:bodyPr>
          <a:lstStyle/>
          <a:p>
            <a:r>
              <a:rPr lang="en-US" dirty="0">
                <a:solidFill>
                  <a:srgbClr val="ECA907"/>
                </a:solidFill>
                <a:latin typeface="Consolas"/>
                <a:cs typeface="Consolas"/>
              </a:rPr>
              <a:t>[</a:t>
            </a:r>
            <a:r>
              <a:rPr lang="en-US" dirty="0" err="1">
                <a:solidFill>
                  <a:srgbClr val="ECA907"/>
                </a:solidFill>
                <a:latin typeface="Consolas"/>
                <a:cs typeface="Consolas"/>
              </a:rPr>
              <a:t>HandleError</a:t>
            </a:r>
            <a:r>
              <a:rPr lang="en-US" dirty="0">
                <a:solidFill>
                  <a:srgbClr val="ECA907"/>
                </a:solidFill>
                <a:latin typeface="Consolas"/>
                <a:cs typeface="Consolas"/>
              </a:rPr>
              <a:t>]</a:t>
            </a:r>
          </a:p>
          <a:p>
            <a:r>
              <a:rPr lang="en-US" dirty="0">
                <a:latin typeface="Consolas"/>
                <a:cs typeface="Consolas"/>
              </a:rPr>
              <a:t>public class </a:t>
            </a:r>
            <a:r>
              <a:rPr lang="en-US" dirty="0" err="1">
                <a:solidFill>
                  <a:srgbClr val="ECA907"/>
                </a:solidFill>
                <a:latin typeface="Consolas"/>
                <a:cs typeface="Consolas"/>
              </a:rPr>
              <a:t>HomeController</a:t>
            </a:r>
            <a:r>
              <a:rPr lang="en-US" dirty="0">
                <a:solidFill>
                  <a:srgbClr val="ECA907"/>
                </a:solidFill>
                <a:latin typeface="Consolas"/>
                <a:cs typeface="Consolas"/>
              </a:rPr>
              <a:t> </a:t>
            </a:r>
            <a:r>
              <a:rPr lang="en-US" dirty="0">
                <a:latin typeface="Consolas"/>
                <a:cs typeface="Consolas"/>
              </a:rPr>
              <a:t>: Controller</a:t>
            </a:r>
          </a:p>
          <a:p>
            <a:r>
              <a:rPr lang="en-US" dirty="0">
                <a:latin typeface="Consolas"/>
                <a:cs typeface="Consolas"/>
              </a:rPr>
              <a:t>{</a:t>
            </a:r>
          </a:p>
          <a:p>
            <a:r>
              <a:rPr lang="en-US" dirty="0">
                <a:latin typeface="Consolas"/>
                <a:cs typeface="Consolas"/>
              </a:rPr>
              <a:t>    public </a:t>
            </a:r>
            <a:r>
              <a:rPr lang="en-US" dirty="0" err="1">
                <a:latin typeface="Consolas"/>
                <a:cs typeface="Consolas"/>
              </a:rPr>
              <a:t>ActionResult</a:t>
            </a:r>
            <a:r>
              <a:rPr lang="en-US" dirty="0">
                <a:latin typeface="Consolas"/>
                <a:cs typeface="Consolas"/>
              </a:rPr>
              <a:t> Index()</a:t>
            </a:r>
          </a:p>
          <a:p>
            <a:r>
              <a:rPr lang="en-US" dirty="0">
                <a:latin typeface="Consolas"/>
                <a:cs typeface="Consolas"/>
              </a:rPr>
              <a:t>    {</a:t>
            </a:r>
          </a:p>
          <a:p>
            <a:r>
              <a:rPr lang="en-US" dirty="0">
                <a:latin typeface="Consolas"/>
                <a:cs typeface="Consolas"/>
              </a:rPr>
              <a:t>        return View();</a:t>
            </a:r>
          </a:p>
          <a:p>
            <a:r>
              <a:rPr lang="en-US" dirty="0">
                <a:latin typeface="Consolas"/>
                <a:cs typeface="Consolas"/>
              </a:rPr>
              <a:t>    </a:t>
            </a:r>
            <a:r>
              <a:rPr lang="en-US" dirty="0" smtClean="0">
                <a:latin typeface="Consolas"/>
                <a:cs typeface="Consolas"/>
              </a:rPr>
              <a:t>}</a:t>
            </a:r>
            <a:endParaRPr lang="en-US" dirty="0">
              <a:latin typeface="Consolas"/>
              <a:cs typeface="Consolas"/>
            </a:endParaRPr>
          </a:p>
          <a:p>
            <a:r>
              <a:rPr lang="en-US" dirty="0" smtClean="0">
                <a:latin typeface="Consolas"/>
                <a:cs typeface="Consolas"/>
              </a:rPr>
              <a:t>}</a:t>
            </a:r>
            <a:endParaRPr lang="en-US"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418353" y="3690222"/>
            <a:ext cx="6155765" cy="2185214"/>
          </a:xfrm>
          <a:prstGeom prst="rect">
            <a:avLst/>
          </a:prstGeom>
        </p:spPr>
        <p:txBody>
          <a:bodyPr wrap="square">
            <a:spAutoFit/>
          </a:bodyPr>
          <a:lstStyle/>
          <a:p>
            <a:r>
              <a:rPr lang="en-US" sz="1700" dirty="0">
                <a:solidFill>
                  <a:schemeClr val="bg1"/>
                </a:solidFill>
                <a:latin typeface="Consolas"/>
                <a:cs typeface="Consolas"/>
              </a:rPr>
              <a:t>public class </a:t>
            </a:r>
            <a:r>
              <a:rPr lang="en-US" sz="1700" dirty="0" err="1">
                <a:solidFill>
                  <a:schemeClr val="bg1"/>
                </a:solidFill>
                <a:latin typeface="Consolas"/>
                <a:cs typeface="Consolas"/>
              </a:rPr>
              <a:t>HomeController</a:t>
            </a:r>
            <a:r>
              <a:rPr lang="en-US" sz="1700" dirty="0">
                <a:solidFill>
                  <a:schemeClr val="bg1"/>
                </a:solidFill>
                <a:latin typeface="Consolas"/>
                <a:cs typeface="Consolas"/>
              </a:rPr>
              <a:t> : Controller</a:t>
            </a:r>
          </a:p>
          <a:p>
            <a:r>
              <a:rPr lang="en-US" sz="1700" dirty="0">
                <a:solidFill>
                  <a:schemeClr val="bg1"/>
                </a:solidFill>
                <a:latin typeface="Consolas"/>
                <a:cs typeface="Consolas"/>
              </a:rPr>
              <a:t>{</a:t>
            </a:r>
          </a:p>
          <a:p>
            <a:r>
              <a:rPr lang="en-US" sz="1700" dirty="0">
                <a:solidFill>
                  <a:schemeClr val="bg1"/>
                </a:solidFill>
                <a:latin typeface="Consolas"/>
                <a:cs typeface="Consolas"/>
              </a:rPr>
              <a:t>    </a:t>
            </a:r>
            <a:r>
              <a:rPr lang="en-US" sz="1700" dirty="0">
                <a:solidFill>
                  <a:srgbClr val="ECA907"/>
                </a:solidFill>
                <a:latin typeface="Consolas"/>
                <a:cs typeface="Consolas"/>
              </a:rPr>
              <a:t>[</a:t>
            </a:r>
            <a:r>
              <a:rPr lang="en-US" sz="1700" dirty="0" err="1">
                <a:solidFill>
                  <a:srgbClr val="ECA907"/>
                </a:solidFill>
                <a:latin typeface="Consolas"/>
                <a:cs typeface="Consolas"/>
              </a:rPr>
              <a:t>HandleError</a:t>
            </a:r>
            <a:r>
              <a:rPr lang="en-US" sz="1700" dirty="0">
                <a:solidFill>
                  <a:srgbClr val="ECA907"/>
                </a:solidFill>
                <a:latin typeface="Consolas"/>
                <a:cs typeface="Consolas"/>
              </a:rPr>
              <a:t>]</a:t>
            </a:r>
          </a:p>
          <a:p>
            <a:r>
              <a:rPr lang="en-US" sz="1700" dirty="0">
                <a:solidFill>
                  <a:schemeClr val="bg1"/>
                </a:solidFill>
                <a:latin typeface="Consolas"/>
                <a:cs typeface="Consolas"/>
              </a:rPr>
              <a:t>    public </a:t>
            </a:r>
            <a:r>
              <a:rPr lang="en-US" sz="1700" dirty="0" err="1">
                <a:solidFill>
                  <a:schemeClr val="bg1"/>
                </a:solidFill>
                <a:latin typeface="Consolas"/>
                <a:cs typeface="Consolas"/>
              </a:rPr>
              <a:t>ActionResult</a:t>
            </a:r>
            <a:r>
              <a:rPr lang="en-US" sz="1700" dirty="0">
                <a:solidFill>
                  <a:schemeClr val="bg1"/>
                </a:solidFill>
                <a:latin typeface="Consolas"/>
                <a:cs typeface="Consolas"/>
              </a:rPr>
              <a:t> </a:t>
            </a:r>
            <a:r>
              <a:rPr lang="en-US" sz="1700" dirty="0">
                <a:solidFill>
                  <a:srgbClr val="ECA907"/>
                </a:solidFill>
                <a:latin typeface="Consolas"/>
                <a:cs typeface="Consolas"/>
              </a:rPr>
              <a:t>Index</a:t>
            </a:r>
            <a:r>
              <a:rPr lang="en-US" sz="1700" dirty="0">
                <a:solidFill>
                  <a:schemeClr val="bg1"/>
                </a:solidFill>
                <a:latin typeface="Consolas"/>
                <a:cs typeface="Consolas"/>
              </a:rPr>
              <a:t>()</a:t>
            </a:r>
          </a:p>
          <a:p>
            <a:r>
              <a:rPr lang="en-US" sz="1700" dirty="0">
                <a:solidFill>
                  <a:schemeClr val="bg1"/>
                </a:solidFill>
                <a:latin typeface="Consolas"/>
                <a:cs typeface="Consolas"/>
              </a:rPr>
              <a:t>    {</a:t>
            </a:r>
          </a:p>
          <a:p>
            <a:r>
              <a:rPr lang="en-US" sz="1700" dirty="0">
                <a:solidFill>
                  <a:schemeClr val="bg1"/>
                </a:solidFill>
                <a:latin typeface="Consolas"/>
                <a:cs typeface="Consolas"/>
              </a:rPr>
              <a:t>        return View();</a:t>
            </a:r>
          </a:p>
          <a:p>
            <a:r>
              <a:rPr lang="en-US" sz="1700" dirty="0">
                <a:solidFill>
                  <a:schemeClr val="bg1"/>
                </a:solidFill>
                <a:latin typeface="Consolas"/>
                <a:cs typeface="Consolas"/>
              </a:rPr>
              <a:t>    </a:t>
            </a:r>
            <a:r>
              <a:rPr lang="en-US" sz="1700" dirty="0" smtClean="0">
                <a:solidFill>
                  <a:schemeClr val="bg1"/>
                </a:solidFill>
                <a:latin typeface="Consolas"/>
                <a:cs typeface="Consolas"/>
              </a:rPr>
              <a:t>}</a:t>
            </a:r>
            <a:endParaRPr lang="en-US" sz="1700" dirty="0">
              <a:solidFill>
                <a:schemeClr val="bg1"/>
              </a:solidFill>
              <a:latin typeface="Consolas"/>
              <a:cs typeface="Consolas"/>
            </a:endParaRPr>
          </a:p>
          <a:p>
            <a:r>
              <a:rPr lang="en-US" sz="1700" dirty="0">
                <a:solidFill>
                  <a:schemeClr val="bg1"/>
                </a:solidFill>
                <a:latin typeface="Consolas"/>
                <a:cs typeface="Consolas"/>
              </a:rPr>
              <a:t>}</a:t>
            </a:r>
          </a:p>
        </p:txBody>
      </p:sp>
      <p:sp>
        <p:nvSpPr>
          <p:cNvPr id="7" name="Rectangle 6"/>
          <p:cNvSpPr/>
          <p:nvPr/>
        </p:nvSpPr>
        <p:spPr>
          <a:xfrm>
            <a:off x="6329482" y="1541042"/>
            <a:ext cx="2123658" cy="369332"/>
          </a:xfrm>
          <a:prstGeom prst="rect">
            <a:avLst/>
          </a:prstGeom>
          <a:ln w="28575" cmpd="sng">
            <a:noFill/>
            <a:prstDash val="sysDash"/>
          </a:ln>
        </p:spPr>
        <p:txBody>
          <a:bodyPr wrap="none">
            <a:spAutoFit/>
          </a:bodyPr>
          <a:lstStyle/>
          <a:p>
            <a:r>
              <a:rPr lang="en-US" sz="1600" b="1" dirty="0">
                <a:solidFill>
                  <a:srgbClr val="ECA907"/>
                </a:solidFill>
                <a:latin typeface="Lucida Handwriting"/>
                <a:cs typeface="Lucida Handwriting"/>
              </a:rPr>
              <a:t>Controller</a:t>
            </a:r>
            <a:r>
              <a:rPr lang="en-US" b="1" dirty="0">
                <a:solidFill>
                  <a:srgbClr val="ECA907"/>
                </a:solidFill>
                <a:latin typeface="Lucida Handwriting"/>
                <a:cs typeface="Lucida Handwriting"/>
              </a:rPr>
              <a:t> level</a:t>
            </a:r>
          </a:p>
        </p:txBody>
      </p:sp>
      <p:cxnSp>
        <p:nvCxnSpPr>
          <p:cNvPr id="8" name="Straight Arrow Connector 7"/>
          <p:cNvCxnSpPr>
            <a:stCxn id="7" idx="1"/>
          </p:cNvCxnSpPr>
          <p:nvPr/>
        </p:nvCxnSpPr>
        <p:spPr>
          <a:xfrm flipH="1">
            <a:off x="2405530" y="1725708"/>
            <a:ext cx="3923952" cy="17182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734824" y="4024266"/>
            <a:ext cx="2572499" cy="338554"/>
          </a:xfrm>
          <a:prstGeom prst="rect">
            <a:avLst/>
          </a:prstGeom>
          <a:ln w="28575" cmpd="sng">
            <a:noFill/>
            <a:prstDash val="sysDash"/>
          </a:ln>
        </p:spPr>
        <p:txBody>
          <a:bodyPr wrap="none">
            <a:spAutoFit/>
          </a:bodyPr>
          <a:lstStyle/>
          <a:p>
            <a:r>
              <a:rPr lang="en-US" sz="1600" b="1" dirty="0">
                <a:solidFill>
                  <a:srgbClr val="ECA907"/>
                </a:solidFill>
                <a:latin typeface="Lucida Handwriting"/>
                <a:cs typeface="Lucida Handwriting"/>
              </a:rPr>
              <a:t>Action method level</a:t>
            </a:r>
          </a:p>
        </p:txBody>
      </p:sp>
      <p:cxnSp>
        <p:nvCxnSpPr>
          <p:cNvPr id="14" name="Straight Arrow Connector 13"/>
          <p:cNvCxnSpPr>
            <a:stCxn id="13" idx="1"/>
          </p:cNvCxnSpPr>
          <p:nvPr/>
        </p:nvCxnSpPr>
        <p:spPr>
          <a:xfrm flipH="1">
            <a:off x="2659530" y="4193543"/>
            <a:ext cx="3075294" cy="229045"/>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86266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Использование</a:t>
            </a:r>
            <a:r>
              <a:rPr lang="en-US" dirty="0" smtClean="0"/>
              <a:t> </a:t>
            </a:r>
            <a:r>
              <a:rPr lang="en-US" dirty="0" err="1" smtClean="0"/>
              <a:t>встроенных</a:t>
            </a:r>
            <a:r>
              <a:rPr lang="en-US" dirty="0" smtClean="0"/>
              <a:t> </a:t>
            </a:r>
            <a:r>
              <a:rPr lang="en-US" dirty="0" err="1" smtClean="0"/>
              <a:t>фильтров</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RequireHttps</a:t>
            </a:r>
            <a:r>
              <a:rPr lang="en-US" dirty="0" smtClean="0">
                <a:solidFill>
                  <a:srgbClr val="ECA907"/>
                </a:solidFill>
                <a:latin typeface="+mn-lt"/>
              </a:rPr>
              <a:t> </a:t>
            </a:r>
            <a:r>
              <a:rPr lang="en-US" dirty="0" smtClean="0">
                <a:latin typeface="+mn-lt"/>
              </a:rPr>
              <a:t>- </a:t>
            </a:r>
            <a:r>
              <a:rPr lang="ru-RU" dirty="0" smtClean="0">
                <a:latin typeface="+mn-lt"/>
              </a:rPr>
              <a:t>заставляет </a:t>
            </a:r>
            <a:r>
              <a:rPr lang="ru-RU" dirty="0">
                <a:latin typeface="+mn-lt"/>
              </a:rPr>
              <a:t>использовать протокол HTTPS, а браузер перенаправит пользователя на то же действие, только с префиксом </a:t>
            </a:r>
            <a:r>
              <a:rPr lang="ru-RU" dirty="0" err="1" smtClean="0">
                <a:latin typeface="+mn-lt"/>
              </a:rPr>
              <a:t>https</a:t>
            </a:r>
            <a:r>
              <a:rPr lang="en-US" dirty="0" smtClean="0">
                <a:latin typeface="+mn-lt"/>
              </a:rPr>
              <a:t>, </a:t>
            </a:r>
            <a:r>
              <a:rPr lang="ru-RU" dirty="0" smtClean="0">
                <a:latin typeface="+mn-lt"/>
              </a:rPr>
              <a:t>применяется </a:t>
            </a:r>
            <a:r>
              <a:rPr lang="ru-RU" dirty="0">
                <a:latin typeface="+mn-lt"/>
              </a:rPr>
              <a:t>только к GET-запросам</a:t>
            </a:r>
            <a:r>
              <a:rPr lang="ru-RU" dirty="0" smtClean="0">
                <a:latin typeface="+mn-lt"/>
              </a:rPr>
              <a:t>.</a:t>
            </a:r>
            <a:endParaRPr lang="en-US" dirty="0" smtClean="0">
              <a:latin typeface="+mn-lt"/>
            </a:endParaRPr>
          </a:p>
          <a:p>
            <a:pPr algn="just"/>
            <a:endParaRPr lang="en-US" dirty="0">
              <a:latin typeface="+mn-lt"/>
            </a:endParaRPr>
          </a:p>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OutputCache</a:t>
            </a:r>
            <a:r>
              <a:rPr lang="en-US" dirty="0" smtClean="0">
                <a:solidFill>
                  <a:srgbClr val="ECA907"/>
                </a:solidFill>
                <a:latin typeface="Consolas" charset="0"/>
                <a:ea typeface="Consolas" charset="0"/>
                <a:cs typeface="Consolas" charset="0"/>
              </a:rPr>
              <a:t> </a:t>
            </a:r>
            <a:r>
              <a:rPr lang="ru-RU" dirty="0" smtClean="0">
                <a:latin typeface="+mn-lt"/>
              </a:rPr>
              <a:t>- сообщает MVC-</a:t>
            </a:r>
            <a:r>
              <a:rPr lang="ru-RU" dirty="0" err="1">
                <a:latin typeface="+mn-lt"/>
              </a:rPr>
              <a:t>фреймворку</a:t>
            </a:r>
            <a:r>
              <a:rPr lang="ru-RU" dirty="0">
                <a:latin typeface="+mn-lt"/>
              </a:rPr>
              <a:t> кэшировать вывод метода действия, чтобы полученный контент можно было в дальнейшем использовать </a:t>
            </a:r>
            <a:r>
              <a:rPr lang="ru-RU" dirty="0" smtClean="0">
                <a:latin typeface="+mn-lt"/>
              </a:rPr>
              <a:t>повторно, что может </a:t>
            </a:r>
            <a:r>
              <a:rPr lang="ru-RU" dirty="0">
                <a:latin typeface="+mn-lt"/>
              </a:rPr>
              <a:t>увеличить производительность, особенно когда идет речь о выборке из базы данных, которая может занимать значительное время</a:t>
            </a:r>
            <a:r>
              <a:rPr lang="ru-RU" dirty="0" smtClean="0">
                <a:latin typeface="+mn-lt"/>
              </a:rPr>
              <a:t>. С </a:t>
            </a:r>
            <a:r>
              <a:rPr lang="ru-RU" dirty="0">
                <a:latin typeface="+mn-lt"/>
              </a:rPr>
              <a:t>помощью параметра </a:t>
            </a:r>
            <a:r>
              <a:rPr lang="ru-RU" dirty="0" err="1">
                <a:latin typeface="+mn-lt"/>
              </a:rPr>
              <a:t>Duration</a:t>
            </a:r>
            <a:r>
              <a:rPr lang="ru-RU" dirty="0">
                <a:latin typeface="+mn-lt"/>
              </a:rPr>
              <a:t> мы можем настроить время (в секундах)</a:t>
            </a:r>
            <a:r>
              <a:rPr lang="ru-RU" dirty="0" smtClean="0">
                <a:latin typeface="+mn-lt"/>
              </a:rPr>
              <a:t>:</a:t>
            </a:r>
          </a:p>
          <a:p>
            <a:pPr algn="just"/>
            <a:endParaRPr lang="en-US" dirty="0">
              <a:latin typeface="+mn-lt"/>
            </a:endParaRPr>
          </a:p>
          <a:p>
            <a:r>
              <a:rPr lang="en-US" sz="1600" dirty="0">
                <a:solidFill>
                  <a:srgbClr val="ECA907"/>
                </a:solidFill>
                <a:latin typeface="Consolas"/>
                <a:cs typeface="Consolas"/>
              </a:rPr>
              <a:t>[</a:t>
            </a:r>
            <a:r>
              <a:rPr lang="en-US" sz="1600" dirty="0" err="1">
                <a:solidFill>
                  <a:srgbClr val="ECA907"/>
                </a:solidFill>
                <a:latin typeface="Consolas"/>
                <a:cs typeface="Consolas"/>
              </a:rPr>
              <a:t>OutputCache</a:t>
            </a:r>
            <a:r>
              <a:rPr lang="en-US" sz="1600" dirty="0">
                <a:solidFill>
                  <a:srgbClr val="ECA907"/>
                </a:solidFill>
                <a:latin typeface="Consolas"/>
                <a:cs typeface="Consolas"/>
              </a:rPr>
              <a:t> (Duration=360]</a:t>
            </a:r>
          </a:p>
          <a:p>
            <a:r>
              <a:rPr lang="en-US" sz="1600" dirty="0">
                <a:latin typeface="Consolas"/>
                <a:cs typeface="Consolas"/>
              </a:rPr>
              <a:t>public </a:t>
            </a:r>
            <a:r>
              <a:rPr lang="en-US" sz="1600" dirty="0" err="1">
                <a:latin typeface="Consolas"/>
                <a:cs typeface="Consolas"/>
              </a:rPr>
              <a:t>ActionResult</a:t>
            </a:r>
            <a:r>
              <a:rPr lang="en-US" sz="1600" dirty="0">
                <a:latin typeface="Consolas"/>
                <a:cs typeface="Consolas"/>
              </a:rPr>
              <a:t> Index()</a:t>
            </a:r>
          </a:p>
          <a:p>
            <a:r>
              <a:rPr lang="en-US" sz="1600" dirty="0">
                <a:latin typeface="Consolas"/>
                <a:cs typeface="Consolas"/>
              </a:rPr>
              <a:t>{</a:t>
            </a:r>
          </a:p>
          <a:p>
            <a:r>
              <a:rPr lang="en-US" sz="1600" dirty="0">
                <a:latin typeface="Consolas"/>
                <a:cs typeface="Consolas"/>
              </a:rPr>
              <a:t>    //.............</a:t>
            </a:r>
          </a:p>
          <a:p>
            <a:r>
              <a:rPr lang="en-US" sz="1600" dirty="0" smtClean="0">
                <a:latin typeface="Consolas"/>
                <a:cs typeface="Consolas"/>
              </a:rPr>
              <a:t>}</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8712467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Использование</a:t>
            </a:r>
            <a:r>
              <a:rPr lang="en-US" dirty="0" smtClean="0"/>
              <a:t> </a:t>
            </a:r>
            <a:r>
              <a:rPr lang="en-US" dirty="0" err="1" smtClean="0"/>
              <a:t>встроенных</a:t>
            </a:r>
            <a:r>
              <a:rPr lang="en-US" dirty="0" smtClean="0"/>
              <a:t> </a:t>
            </a:r>
            <a:r>
              <a:rPr lang="en-US" dirty="0" err="1" smtClean="0"/>
              <a:t>фильтров</a:t>
            </a:r>
            <a:endParaRPr lang="en-US" dirty="0"/>
          </a:p>
        </p:txBody>
      </p:sp>
      <p:sp>
        <p:nvSpPr>
          <p:cNvPr id="3" name="Content Placeholder 2"/>
          <p:cNvSpPr>
            <a:spLocks noGrp="1"/>
          </p:cNvSpPr>
          <p:nvPr>
            <p:ph idx="1"/>
          </p:nvPr>
        </p:nvSpPr>
        <p:spPr/>
        <p:txBody>
          <a:bodyPr anchor="ctr">
            <a:normAutofit/>
          </a:bodyPr>
          <a:lstStyle/>
          <a:p>
            <a:pPr algn="just"/>
            <a:r>
              <a:rPr lang="en-US" dirty="0" smtClean="0">
                <a:latin typeface="+mn-lt"/>
              </a:rPr>
              <a:t>	</a:t>
            </a:r>
            <a:r>
              <a:rPr lang="ru-RU" dirty="0" smtClean="0">
                <a:latin typeface="+mn-lt"/>
              </a:rPr>
              <a:t>Фильтр </a:t>
            </a:r>
            <a:r>
              <a:rPr lang="ru-RU" dirty="0" err="1" smtClean="0">
                <a:solidFill>
                  <a:srgbClr val="ECA907"/>
                </a:solidFill>
                <a:latin typeface="Consolas" charset="0"/>
                <a:ea typeface="Consolas" charset="0"/>
                <a:cs typeface="Consolas" charset="0"/>
              </a:rPr>
              <a:t>ValidateAntiforgeryToken</a:t>
            </a:r>
            <a:r>
              <a:rPr lang="ru-RU" dirty="0" smtClean="0">
                <a:latin typeface="+mn-lt"/>
              </a:rPr>
              <a:t> предназначен для противодействия подделке межсайтовых запросов</a:t>
            </a:r>
            <a:r>
              <a:rPr lang="ru-RU" dirty="0">
                <a:latin typeface="+mn-lt"/>
              </a:rPr>
              <a:t>, производя верификацию </a:t>
            </a:r>
            <a:r>
              <a:rPr lang="ru-RU" dirty="0" err="1">
                <a:latin typeface="+mn-lt"/>
              </a:rPr>
              <a:t>токенов</a:t>
            </a:r>
            <a:r>
              <a:rPr lang="ru-RU" dirty="0">
                <a:latin typeface="+mn-lt"/>
              </a:rPr>
              <a:t> при обращении к методу действия. </a:t>
            </a:r>
            <a:endParaRPr lang="ru-RU" dirty="0" smtClean="0">
              <a:latin typeface="+mn-lt"/>
            </a:endParaRPr>
          </a:p>
          <a:p>
            <a:pPr algn="just"/>
            <a:endParaRPr lang="ru-RU" dirty="0" smtClean="0">
              <a:latin typeface="+mn-lt"/>
            </a:endParaRPr>
          </a:p>
          <a:p>
            <a:r>
              <a:rPr lang="en-US" dirty="0">
                <a:solidFill>
                  <a:srgbClr val="ECA907"/>
                </a:solidFill>
                <a:latin typeface="Consolas"/>
                <a:cs typeface="Consolas"/>
              </a:rPr>
              <a:t>[</a:t>
            </a:r>
            <a:r>
              <a:rPr lang="en-US" sz="1600" dirty="0" err="1">
                <a:solidFill>
                  <a:srgbClr val="ECA907"/>
                </a:solidFill>
                <a:latin typeface="Consolas"/>
                <a:cs typeface="Consolas"/>
              </a:rPr>
              <a:t>ValidateAntiForgeryToken</a:t>
            </a:r>
            <a:r>
              <a:rPr lang="en-US" sz="1600" dirty="0">
                <a:solidFill>
                  <a:srgbClr val="ECA907"/>
                </a:solidFill>
                <a:latin typeface="Consolas"/>
                <a:cs typeface="Consolas"/>
              </a:rPr>
              <a:t>]</a:t>
            </a:r>
          </a:p>
          <a:p>
            <a:r>
              <a:rPr lang="en-US" sz="1600" dirty="0">
                <a:latin typeface="Consolas"/>
                <a:cs typeface="Consolas"/>
              </a:rPr>
              <a:t>public </a:t>
            </a:r>
            <a:r>
              <a:rPr lang="en-US" sz="1600" dirty="0" err="1">
                <a:latin typeface="Consolas"/>
                <a:cs typeface="Consolas"/>
              </a:rPr>
              <a:t>ActionResult</a:t>
            </a:r>
            <a:r>
              <a:rPr lang="en-US" sz="1600" dirty="0">
                <a:latin typeface="Consolas"/>
                <a:cs typeface="Consolas"/>
              </a:rPr>
              <a:t> Login(</a:t>
            </a:r>
            <a:r>
              <a:rPr lang="en-US" sz="1600" dirty="0" err="1">
                <a:latin typeface="Consolas"/>
                <a:cs typeface="Consolas"/>
              </a:rPr>
              <a:t>LoginModel</a:t>
            </a:r>
            <a:r>
              <a:rPr lang="en-US" sz="1600" dirty="0">
                <a:latin typeface="Consolas"/>
                <a:cs typeface="Consolas"/>
              </a:rPr>
              <a:t> model, string </a:t>
            </a:r>
            <a:r>
              <a:rPr lang="en-US" sz="1600" dirty="0" err="1">
                <a:latin typeface="Consolas"/>
                <a:cs typeface="Consolas"/>
              </a:rPr>
              <a:t>returnUrl</a:t>
            </a:r>
            <a:r>
              <a:rPr lang="en-US" sz="1600" dirty="0">
                <a:latin typeface="Consolas"/>
                <a:cs typeface="Consolas"/>
              </a:rPr>
              <a:t>)</a:t>
            </a:r>
          </a:p>
          <a:p>
            <a:r>
              <a:rPr lang="en-US" sz="1600" dirty="0">
                <a:latin typeface="Consolas"/>
                <a:cs typeface="Consolas"/>
              </a:rPr>
              <a:t>{</a:t>
            </a:r>
          </a:p>
          <a:p>
            <a:r>
              <a:rPr lang="en-US" sz="1600" dirty="0">
                <a:latin typeface="Consolas"/>
                <a:cs typeface="Consolas"/>
              </a:rPr>
              <a:t>    if (</a:t>
            </a:r>
            <a:r>
              <a:rPr lang="en-US" sz="1600" dirty="0" err="1">
                <a:latin typeface="Consolas"/>
                <a:cs typeface="Consolas"/>
              </a:rPr>
              <a:t>ModelState.IsValid</a:t>
            </a:r>
            <a:r>
              <a:rPr lang="en-US" sz="1600" dirty="0">
                <a:latin typeface="Consolas"/>
                <a:cs typeface="Consolas"/>
              </a:rPr>
              <a:t> &amp;&amp; </a:t>
            </a:r>
            <a:r>
              <a:rPr lang="en-US" sz="1600" dirty="0" err="1">
                <a:latin typeface="Consolas"/>
                <a:cs typeface="Consolas"/>
              </a:rPr>
              <a:t>WebSecurity.Login</a:t>
            </a:r>
            <a:r>
              <a:rPr lang="en-US" sz="1600" dirty="0">
                <a:latin typeface="Consolas"/>
                <a:cs typeface="Consolas"/>
              </a:rPr>
              <a:t>(</a:t>
            </a:r>
            <a:r>
              <a:rPr lang="en-US" sz="1600" dirty="0" err="1">
                <a:latin typeface="Consolas"/>
                <a:cs typeface="Consolas"/>
              </a:rPr>
              <a:t>model.Email</a:t>
            </a:r>
            <a:r>
              <a:rPr lang="en-US" sz="1600" dirty="0" smtClean="0">
                <a:latin typeface="Consolas"/>
                <a:cs typeface="Consolas"/>
              </a:rPr>
              <a:t>,</a:t>
            </a:r>
            <a:endParaRPr lang="ru-RU" sz="1600" dirty="0" smtClean="0">
              <a:latin typeface="Consolas"/>
              <a:cs typeface="Consolas"/>
            </a:endParaRPr>
          </a:p>
          <a:p>
            <a:r>
              <a:rPr lang="ru-RU" sz="1600" dirty="0">
                <a:latin typeface="Consolas"/>
                <a:cs typeface="Consolas"/>
              </a:rPr>
              <a:t>	</a:t>
            </a:r>
            <a:r>
              <a:rPr lang="ru-RU" sz="1600" dirty="0" smtClean="0">
                <a:latin typeface="Consolas"/>
                <a:cs typeface="Consolas"/>
              </a:rPr>
              <a:t>	</a:t>
            </a:r>
            <a:r>
              <a:rPr lang="en-US" sz="1600" dirty="0" smtClean="0">
                <a:latin typeface="Consolas"/>
                <a:cs typeface="Consolas"/>
              </a:rPr>
              <a:t> </a:t>
            </a:r>
            <a:r>
              <a:rPr lang="en-US" sz="1600" dirty="0" err="1">
                <a:latin typeface="Consolas"/>
                <a:cs typeface="Consolas"/>
              </a:rPr>
              <a:t>model.Password</a:t>
            </a:r>
            <a:r>
              <a:rPr lang="en-US" sz="1600" dirty="0">
                <a:latin typeface="Consolas"/>
                <a:cs typeface="Consolas"/>
              </a:rPr>
              <a:t>, </a:t>
            </a:r>
            <a:r>
              <a:rPr lang="en-US" sz="1600" dirty="0" err="1">
                <a:latin typeface="Consolas"/>
                <a:cs typeface="Consolas"/>
              </a:rPr>
              <a:t>persistCookie</a:t>
            </a:r>
            <a:r>
              <a:rPr lang="en-US" sz="1600" dirty="0">
                <a:latin typeface="Consolas"/>
                <a:cs typeface="Consolas"/>
              </a:rPr>
              <a:t>: </a:t>
            </a:r>
            <a:r>
              <a:rPr lang="en-US" sz="1600" dirty="0" err="1">
                <a:latin typeface="Consolas"/>
                <a:cs typeface="Consolas"/>
              </a:rPr>
              <a:t>model.RememberMe</a:t>
            </a:r>
            <a:r>
              <a:rPr lang="en-US" sz="1600" dirty="0">
                <a:latin typeface="Consolas"/>
                <a:cs typeface="Consolas"/>
              </a:rPr>
              <a:t>))</a:t>
            </a:r>
          </a:p>
          <a:p>
            <a:r>
              <a:rPr lang="en-US" sz="1600" dirty="0">
                <a:latin typeface="Consolas"/>
                <a:cs typeface="Consolas"/>
              </a:rPr>
              <a:t>    {</a:t>
            </a:r>
          </a:p>
          <a:p>
            <a:r>
              <a:rPr lang="en-US" sz="1600" dirty="0">
                <a:latin typeface="Consolas"/>
                <a:cs typeface="Consolas"/>
              </a:rPr>
              <a:t>        return </a:t>
            </a:r>
            <a:r>
              <a:rPr lang="en-US" sz="1600" dirty="0" err="1">
                <a:latin typeface="Consolas"/>
                <a:cs typeface="Consolas"/>
              </a:rPr>
              <a:t>RedirectToLocal</a:t>
            </a:r>
            <a:r>
              <a:rPr lang="en-US" sz="1600" dirty="0">
                <a:latin typeface="Consolas"/>
                <a:cs typeface="Consolas"/>
              </a:rPr>
              <a:t>(</a:t>
            </a:r>
            <a:r>
              <a:rPr lang="en-US" sz="1600" dirty="0" err="1">
                <a:latin typeface="Consolas"/>
                <a:cs typeface="Consolas"/>
              </a:rPr>
              <a:t>returnUrl</a:t>
            </a:r>
            <a:r>
              <a:rPr lang="en-US" sz="1600" dirty="0">
                <a:latin typeface="Consolas"/>
                <a:cs typeface="Consolas"/>
              </a:rPr>
              <a:t>);</a:t>
            </a:r>
          </a:p>
          <a:p>
            <a:r>
              <a:rPr lang="en-US" sz="1600" dirty="0">
                <a:latin typeface="Consolas"/>
                <a:cs typeface="Consolas"/>
              </a:rPr>
              <a:t>    }</a:t>
            </a:r>
          </a:p>
          <a:p>
            <a:r>
              <a:rPr lang="en-US" sz="1600" dirty="0">
                <a:latin typeface="Consolas"/>
                <a:cs typeface="Consolas"/>
              </a:rPr>
              <a:t> </a:t>
            </a:r>
          </a:p>
          <a:p>
            <a:r>
              <a:rPr lang="en-US" sz="1600" dirty="0">
                <a:latin typeface="Consolas"/>
                <a:cs typeface="Consolas"/>
              </a:rPr>
              <a:t>    </a:t>
            </a:r>
            <a:r>
              <a:rPr lang="en-US" sz="1600" dirty="0" err="1">
                <a:latin typeface="Consolas"/>
                <a:cs typeface="Consolas"/>
              </a:rPr>
              <a:t>ModelState.AddModelError</a:t>
            </a:r>
            <a:r>
              <a:rPr lang="en-US" sz="1600" dirty="0">
                <a:latin typeface="Consolas"/>
                <a:cs typeface="Consolas"/>
              </a:rPr>
              <a:t>("", </a:t>
            </a:r>
            <a:r>
              <a:rPr lang="en-US" sz="1600" dirty="0" smtClean="0">
                <a:latin typeface="Consolas"/>
                <a:cs typeface="Consolas"/>
              </a:rPr>
              <a:t>"Invalid login or password"</a:t>
            </a:r>
            <a:r>
              <a:rPr lang="en-US" sz="1600" dirty="0">
                <a:latin typeface="Consolas"/>
                <a:cs typeface="Consolas"/>
              </a:rPr>
              <a:t>);</a:t>
            </a:r>
          </a:p>
          <a:p>
            <a:r>
              <a:rPr lang="en-US" sz="1600" dirty="0">
                <a:latin typeface="Consolas"/>
                <a:cs typeface="Consolas"/>
              </a:rPr>
              <a:t>    return View(model);</a:t>
            </a:r>
          </a:p>
          <a:p>
            <a:r>
              <a:rPr lang="en-US" sz="1600" dirty="0" smtClean="0">
                <a:latin typeface="Consolas"/>
                <a:cs typeface="Consolas"/>
              </a:rPr>
              <a:t>}</a:t>
            </a:r>
            <a:endParaRPr lang="en-US" sz="16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93619513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a:t>
            </a:r>
            <a:r>
              <a:rPr lang="en-US" dirty="0"/>
              <a:t>AJAX</a:t>
            </a:r>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6902647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AJAX</a:t>
            </a:r>
            <a:endParaRPr lang="en-US" dirty="0"/>
          </a:p>
        </p:txBody>
      </p:sp>
      <p:sp>
        <p:nvSpPr>
          <p:cNvPr id="3" name="Content Placeholder 2"/>
          <p:cNvSpPr>
            <a:spLocks noGrp="1"/>
          </p:cNvSpPr>
          <p:nvPr>
            <p:ph idx="1"/>
          </p:nvPr>
        </p:nvSpPr>
        <p:spPr/>
        <p:txBody>
          <a:bodyPr anchor="ctr"/>
          <a:lstStyle/>
          <a:p>
            <a:pPr algn="just"/>
            <a:r>
              <a:rPr lang="en-US" dirty="0" smtClean="0">
                <a:solidFill>
                  <a:srgbClr val="ECA907"/>
                </a:solidFill>
                <a:latin typeface="Consolas"/>
                <a:cs typeface="Consolas"/>
              </a:rPr>
              <a:t>	</a:t>
            </a:r>
            <a:r>
              <a:rPr lang="ru-RU" dirty="0" smtClean="0">
                <a:solidFill>
                  <a:srgbClr val="ECA907"/>
                </a:solidFill>
                <a:latin typeface="Consolas"/>
                <a:cs typeface="Consolas"/>
              </a:rPr>
              <a:t>AJAX</a:t>
            </a:r>
            <a:r>
              <a:rPr lang="ru-RU" dirty="0" smtClean="0">
                <a:solidFill>
                  <a:srgbClr val="ECA907"/>
                </a:solidFill>
                <a:latin typeface="+mn-lt"/>
              </a:rPr>
              <a:t> </a:t>
            </a:r>
            <a:r>
              <a:rPr lang="ru-RU" dirty="0">
                <a:latin typeface="+mn-lt"/>
              </a:rPr>
              <a:t>(аббревиатура от </a:t>
            </a:r>
            <a:r>
              <a:rPr lang="ru-RU" dirty="0">
                <a:solidFill>
                  <a:srgbClr val="ECA907"/>
                </a:solidFill>
                <a:latin typeface="+mn-lt"/>
              </a:rPr>
              <a:t>«</a:t>
            </a:r>
            <a:r>
              <a:rPr lang="ru-RU" dirty="0" err="1">
                <a:solidFill>
                  <a:srgbClr val="ECA907"/>
                </a:solidFill>
                <a:latin typeface="+mn-lt"/>
              </a:rPr>
              <a:t>Asynchronous</a:t>
            </a:r>
            <a:r>
              <a:rPr lang="ru-RU" dirty="0">
                <a:solidFill>
                  <a:srgbClr val="ECA907"/>
                </a:solidFill>
                <a:latin typeface="+mn-lt"/>
              </a:rPr>
              <a:t> </a:t>
            </a:r>
            <a:r>
              <a:rPr lang="ru-RU" dirty="0" err="1">
                <a:solidFill>
                  <a:srgbClr val="ECA907"/>
                </a:solidFill>
                <a:latin typeface="+mn-lt"/>
              </a:rPr>
              <a:t>Javascript</a:t>
            </a:r>
            <a:r>
              <a:rPr lang="ru-RU" dirty="0">
                <a:solidFill>
                  <a:srgbClr val="ECA907"/>
                </a:solidFill>
                <a:latin typeface="+mn-lt"/>
              </a:rPr>
              <a:t> </a:t>
            </a:r>
            <a:r>
              <a:rPr lang="ru-RU" dirty="0" err="1">
                <a:solidFill>
                  <a:srgbClr val="ECA907"/>
                </a:solidFill>
                <a:latin typeface="+mn-lt"/>
              </a:rPr>
              <a:t>And</a:t>
            </a:r>
            <a:r>
              <a:rPr lang="ru-RU" dirty="0">
                <a:solidFill>
                  <a:srgbClr val="ECA907"/>
                </a:solidFill>
                <a:latin typeface="+mn-lt"/>
              </a:rPr>
              <a:t> </a:t>
            </a:r>
            <a:r>
              <a:rPr lang="ru-RU" dirty="0" err="1">
                <a:solidFill>
                  <a:srgbClr val="ECA907"/>
                </a:solidFill>
                <a:latin typeface="+mn-lt"/>
              </a:rPr>
              <a:t>Xml</a:t>
            </a:r>
            <a:r>
              <a:rPr lang="ru-RU" dirty="0">
                <a:solidFill>
                  <a:srgbClr val="ECA907"/>
                </a:solidFill>
                <a:latin typeface="+mn-lt"/>
              </a:rPr>
              <a:t>»</a:t>
            </a:r>
            <a:r>
              <a:rPr lang="ru-RU" dirty="0">
                <a:latin typeface="+mn-lt"/>
              </a:rPr>
              <a:t>) — технология обращения гибкого взаимодействия между клиентом и </a:t>
            </a:r>
            <a:r>
              <a:rPr lang="ru-RU" dirty="0" smtClean="0">
                <a:latin typeface="+mn-lt"/>
              </a:rPr>
              <a:t>сервером без </a:t>
            </a:r>
            <a:r>
              <a:rPr lang="ru-RU" dirty="0">
                <a:latin typeface="+mn-lt"/>
              </a:rPr>
              <a:t>перезагрузки страницы.</a:t>
            </a:r>
          </a:p>
          <a:p>
            <a:pPr algn="just"/>
            <a:endParaRPr lang="ru-RU" dirty="0">
              <a:latin typeface="+mn-lt"/>
            </a:endParaRPr>
          </a:p>
          <a:p>
            <a:pPr algn="just"/>
            <a:r>
              <a:rPr lang="en-US" dirty="0" smtClean="0">
                <a:latin typeface="+mn-lt"/>
              </a:rPr>
              <a:t>	</a:t>
            </a:r>
            <a:r>
              <a:rPr lang="ru-RU" dirty="0" smtClean="0">
                <a:latin typeface="+mn-lt"/>
              </a:rPr>
              <a:t>За </a:t>
            </a:r>
            <a:r>
              <a:rPr lang="ru-RU" dirty="0">
                <a:latin typeface="+mn-lt"/>
              </a:rPr>
              <a:t>счет этого уменьшается время отклика и веб-приложение по интерактивности больше напоминает десктоп.</a:t>
            </a:r>
          </a:p>
          <a:p>
            <a:pPr algn="just"/>
            <a:endParaRPr lang="ru-RU" dirty="0">
              <a:latin typeface="+mn-lt"/>
            </a:endParaRPr>
          </a:p>
          <a:p>
            <a:pPr algn="just"/>
            <a:r>
              <a:rPr lang="en-US" dirty="0" smtClean="0">
                <a:latin typeface="+mn-lt"/>
              </a:rPr>
              <a:t>	</a:t>
            </a:r>
            <a:r>
              <a:rPr lang="ru-RU" dirty="0" smtClean="0">
                <a:latin typeface="+mn-lt"/>
              </a:rPr>
              <a:t>Несмотря </a:t>
            </a:r>
            <a:r>
              <a:rPr lang="ru-RU" dirty="0">
                <a:latin typeface="+mn-lt"/>
              </a:rPr>
              <a:t>на то, что в названии технологии присутствует буква </a:t>
            </a:r>
            <a:r>
              <a:rPr lang="ru-RU" dirty="0" err="1">
                <a:latin typeface="+mn-lt"/>
              </a:rPr>
              <a:t>X</a:t>
            </a:r>
            <a:r>
              <a:rPr lang="ru-RU" dirty="0">
                <a:latin typeface="+mn-lt"/>
              </a:rPr>
              <a:t> (от слова XML), использовать XML вовсе не обязательно. Под AJAX подразумевают любое общение с сервером без перезагрузки страницы, организованное при помощи </a:t>
            </a:r>
            <a:r>
              <a:rPr lang="ru-RU" dirty="0" err="1" smtClean="0">
                <a:latin typeface="+mn-lt"/>
              </a:rPr>
              <a:t>JavaScript</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14817890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Какие технологии включает AJAX</a:t>
            </a:r>
            <a:endParaRPr lang="en-US" dirty="0"/>
          </a:p>
        </p:txBody>
      </p:sp>
      <p:sp>
        <p:nvSpPr>
          <p:cNvPr id="3" name="Content Placeholder 2"/>
          <p:cNvSpPr>
            <a:spLocks noGrp="1"/>
          </p:cNvSpPr>
          <p:nvPr>
            <p:ph idx="1"/>
          </p:nvPr>
        </p:nvSpPr>
        <p:spPr/>
        <p:txBody>
          <a:bodyPr anchor="ctr"/>
          <a:lstStyle/>
          <a:p>
            <a:pPr algn="just"/>
            <a:r>
              <a:rPr lang="ru-RU" dirty="0">
                <a:solidFill>
                  <a:srgbClr val="ECA907"/>
                </a:solidFill>
                <a:latin typeface="Consolas"/>
                <a:cs typeface="Consolas"/>
              </a:rPr>
              <a:t>AJAX</a:t>
            </a:r>
            <a:r>
              <a:rPr lang="ru-RU" dirty="0">
                <a:solidFill>
                  <a:srgbClr val="ECA907"/>
                </a:solidFill>
                <a:latin typeface="+mn-lt"/>
              </a:rPr>
              <a:t> </a:t>
            </a:r>
            <a:r>
              <a:rPr lang="ru-RU" dirty="0">
                <a:latin typeface="+mn-lt"/>
              </a:rPr>
              <a:t>- это набор технологий, которые поддерживаются веб-браузерами. AJAX использует:</a:t>
            </a:r>
          </a:p>
          <a:p>
            <a:pPr marL="285750" indent="-285750" algn="just">
              <a:buFont typeface="Arial"/>
              <a:buChar char="•"/>
            </a:pPr>
            <a:r>
              <a:rPr lang="ru-RU" dirty="0">
                <a:solidFill>
                  <a:srgbClr val="ECA907"/>
                </a:solidFill>
                <a:latin typeface="Consolas"/>
                <a:cs typeface="Consolas"/>
              </a:rPr>
              <a:t>HTML</a:t>
            </a:r>
            <a:r>
              <a:rPr lang="ru-RU" dirty="0">
                <a:latin typeface="+mn-lt"/>
              </a:rPr>
              <a:t> в качестве "каркаса"</a:t>
            </a:r>
          </a:p>
          <a:p>
            <a:pPr marL="285750" indent="-285750" algn="just">
              <a:buFont typeface="Arial"/>
              <a:buChar char="•"/>
            </a:pPr>
            <a:r>
              <a:rPr lang="ru-RU" dirty="0">
                <a:solidFill>
                  <a:srgbClr val="ECA907"/>
                </a:solidFill>
                <a:latin typeface="Consolas"/>
                <a:cs typeface="Consolas"/>
              </a:rPr>
              <a:t>CSS</a:t>
            </a:r>
            <a:r>
              <a:rPr lang="ru-RU" dirty="0">
                <a:latin typeface="+mn-lt"/>
              </a:rPr>
              <a:t> для оформления</a:t>
            </a:r>
          </a:p>
          <a:p>
            <a:pPr marL="285750" indent="-285750" algn="just">
              <a:buFont typeface="Arial"/>
              <a:buChar char="•"/>
            </a:pPr>
            <a:r>
              <a:rPr lang="ru-RU" dirty="0">
                <a:solidFill>
                  <a:srgbClr val="ECA907"/>
                </a:solidFill>
                <a:latin typeface="Consolas"/>
                <a:cs typeface="Consolas"/>
              </a:rPr>
              <a:t>DOM</a:t>
            </a:r>
            <a:r>
              <a:rPr lang="ru-RU" dirty="0">
                <a:latin typeface="+mn-lt"/>
              </a:rPr>
              <a:t> для извлечения или изменения информации на странице</a:t>
            </a:r>
          </a:p>
          <a:p>
            <a:pPr marL="285750" indent="-285750" algn="just">
              <a:buFont typeface="Arial"/>
              <a:buChar char="•"/>
            </a:pPr>
            <a:r>
              <a:rPr lang="ru-RU" dirty="0">
                <a:latin typeface="+mn-lt"/>
              </a:rPr>
              <a:t>Объект </a:t>
            </a:r>
            <a:r>
              <a:rPr lang="ru-RU" dirty="0" err="1">
                <a:solidFill>
                  <a:srgbClr val="ECA907"/>
                </a:solidFill>
                <a:latin typeface="Consolas"/>
                <a:cs typeface="Consolas"/>
              </a:rPr>
              <a:t>XMLHttpRequest</a:t>
            </a:r>
            <a:r>
              <a:rPr lang="ru-RU" dirty="0">
                <a:solidFill>
                  <a:srgbClr val="ECA907"/>
                </a:solidFill>
                <a:latin typeface="+mn-lt"/>
              </a:rPr>
              <a:t> </a:t>
            </a:r>
            <a:r>
              <a:rPr lang="ru-RU" dirty="0">
                <a:latin typeface="+mn-lt"/>
              </a:rPr>
              <a:t>для асинхронного обмена данными с сервером</a:t>
            </a:r>
          </a:p>
          <a:p>
            <a:pPr marL="285750" indent="-285750" algn="just">
              <a:buFont typeface="Arial"/>
              <a:buChar char="•"/>
            </a:pPr>
            <a:r>
              <a:rPr lang="ru-RU" dirty="0" err="1" smtClean="0">
                <a:solidFill>
                  <a:srgbClr val="ECA907"/>
                </a:solidFill>
                <a:latin typeface="Consolas"/>
                <a:cs typeface="Consolas"/>
              </a:rPr>
              <a:t>JavaScript</a:t>
            </a:r>
            <a:r>
              <a:rPr lang="ru-RU" dirty="0" smtClean="0">
                <a:solidFill>
                  <a:srgbClr val="ECA907"/>
                </a:solidFill>
                <a:latin typeface="Consolas"/>
                <a:cs typeface="Consolas"/>
              </a:rPr>
              <a:t> </a:t>
            </a:r>
            <a:r>
              <a:rPr lang="ru-RU" dirty="0" smtClean="0">
                <a:latin typeface="+mn-lt"/>
              </a:rPr>
              <a:t>для </a:t>
            </a:r>
            <a:r>
              <a:rPr lang="ru-RU" dirty="0">
                <a:latin typeface="+mn-lt"/>
              </a:rPr>
              <a:t>связи перечисленных выше технологий между собой</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13629310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можно сделать с помощью 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Элементы </a:t>
            </a:r>
            <a:r>
              <a:rPr lang="ru-RU" dirty="0">
                <a:solidFill>
                  <a:srgbClr val="ECA907"/>
                </a:solidFill>
                <a:latin typeface="Consolas"/>
                <a:cs typeface="Consolas"/>
              </a:rPr>
              <a:t>интерфейса</a:t>
            </a:r>
          </a:p>
          <a:p>
            <a:pPr algn="just"/>
            <a:r>
              <a:rPr lang="ru-RU" dirty="0">
                <a:latin typeface="+mn-lt"/>
              </a:rPr>
              <a:t>В первую очередь AJAX полезен для форм и кнопок, связанных с элементарными действиями: добавить в корзину, подписаться, и т.п</a:t>
            </a:r>
            <a:r>
              <a:rPr lang="ru-RU" dirty="0" smtClean="0">
                <a:latin typeface="+mn-lt"/>
              </a:rPr>
              <a:t>. Сейчас — </a:t>
            </a:r>
            <a:r>
              <a:rPr lang="ru-RU" dirty="0">
                <a:latin typeface="+mn-lt"/>
              </a:rPr>
              <a:t>в порядке вещей, что такие действия на сайтах осуществляются без перезагрузки страницы.</a:t>
            </a:r>
            <a:endParaRPr lang="en-US" dirty="0">
              <a:latin typeface="+mn-lt"/>
            </a:endParaRPr>
          </a:p>
          <a:p>
            <a:pPr algn="just"/>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16" name="Picture 15" descr="shopcartdown_128x128_32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909" y="3535335"/>
            <a:ext cx="1625600" cy="1625600"/>
          </a:xfrm>
          <a:prstGeom prst="rect">
            <a:avLst/>
          </a:prstGeom>
        </p:spPr>
      </p:pic>
      <p:pic>
        <p:nvPicPr>
          <p:cNvPr id="18" name="Picture 17" descr="news_subscribe_816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16" y="3251238"/>
            <a:ext cx="2105659" cy="2105659"/>
          </a:xfrm>
          <a:prstGeom prst="rect">
            <a:avLst/>
          </a:prstGeom>
        </p:spPr>
      </p:pic>
      <p:grpSp>
        <p:nvGrpSpPr>
          <p:cNvPr id="24" name="Group 23"/>
          <p:cNvGrpSpPr/>
          <p:nvPr/>
        </p:nvGrpSpPr>
        <p:grpSpPr>
          <a:xfrm>
            <a:off x="6098786" y="4094328"/>
            <a:ext cx="2172170" cy="551481"/>
            <a:chOff x="5965114" y="4094328"/>
            <a:chExt cx="2172170" cy="551481"/>
          </a:xfrm>
        </p:grpSpPr>
        <p:pic>
          <p:nvPicPr>
            <p:cNvPr id="17" name="Picture 16"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8333" y="4153663"/>
              <a:ext cx="408589" cy="408589"/>
            </a:xfrm>
            <a:prstGeom prst="rect">
              <a:avLst/>
            </a:prstGeom>
          </p:spPr>
        </p:pic>
        <p:pic>
          <p:nvPicPr>
            <p:cNvPr id="19" name="Picture 18"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1125" y="4155659"/>
              <a:ext cx="408589" cy="408589"/>
            </a:xfrm>
            <a:prstGeom prst="rect">
              <a:avLst/>
            </a:prstGeom>
          </p:spPr>
        </p:pic>
        <p:pic>
          <p:nvPicPr>
            <p:cNvPr id="20" name="Picture 19"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3387" y="4157655"/>
              <a:ext cx="408589" cy="408589"/>
            </a:xfrm>
            <a:prstGeom prst="rect">
              <a:avLst/>
            </a:prstGeom>
          </p:spPr>
        </p:pic>
        <p:pic>
          <p:nvPicPr>
            <p:cNvPr id="21" name="Picture 20"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856" y="4159651"/>
              <a:ext cx="408589" cy="408589"/>
            </a:xfrm>
            <a:prstGeom prst="rect">
              <a:avLst/>
            </a:prstGeom>
          </p:spPr>
        </p:pic>
        <p:pic>
          <p:nvPicPr>
            <p:cNvPr id="22" name="Picture 21" descr="bookmark_toolbar_408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5150" y="4161648"/>
              <a:ext cx="408589" cy="408589"/>
            </a:xfrm>
            <a:prstGeom prst="rect">
              <a:avLst/>
            </a:prstGeom>
          </p:spPr>
        </p:pic>
        <p:sp>
          <p:nvSpPr>
            <p:cNvPr id="23" name="Rounded Rectangle 22"/>
            <p:cNvSpPr/>
            <p:nvPr/>
          </p:nvSpPr>
          <p:spPr>
            <a:xfrm>
              <a:off x="5965114" y="4094328"/>
              <a:ext cx="2172170" cy="55148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46495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a:t>
            </a:r>
            <a:r>
              <a:rPr lang="ru-RU" dirty="0" smtClean="0"/>
              <a:t>можно </a:t>
            </a:r>
            <a:r>
              <a:rPr lang="ru-RU" dirty="0"/>
              <a:t>сделать с помощью </a:t>
            </a:r>
            <a:r>
              <a:rPr lang="ru-RU" dirty="0" smtClean="0"/>
              <a:t>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Динамическая </a:t>
            </a:r>
            <a:r>
              <a:rPr lang="ru-RU" dirty="0" err="1">
                <a:solidFill>
                  <a:srgbClr val="ECA907"/>
                </a:solidFill>
                <a:latin typeface="Consolas"/>
                <a:cs typeface="Consolas"/>
              </a:rPr>
              <a:t>подгрузка</a:t>
            </a:r>
            <a:r>
              <a:rPr lang="ru-RU" dirty="0">
                <a:solidFill>
                  <a:srgbClr val="ECA907"/>
                </a:solidFill>
                <a:latin typeface="Consolas"/>
                <a:cs typeface="Consolas"/>
              </a:rPr>
              <a:t> данных</a:t>
            </a:r>
          </a:p>
          <a:p>
            <a:pPr algn="just"/>
            <a:r>
              <a:rPr lang="ru-RU" dirty="0">
                <a:latin typeface="+mn-lt"/>
              </a:rPr>
              <a:t>Например, дерево, которое при раскрытии узла запрашивает данные у сервера.</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view_tree_65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45" y="2582777"/>
            <a:ext cx="2924400" cy="2924400"/>
          </a:xfrm>
          <a:prstGeom prst="rect">
            <a:avLst/>
          </a:prstGeom>
        </p:spPr>
      </p:pic>
    </p:spTree>
    <p:extLst>
      <p:ext uri="{BB962C8B-B14F-4D97-AF65-F5344CB8AC3E}">
        <p14:creationId xmlns:p14="http://schemas.microsoft.com/office/powerpoint/2010/main" val="622330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a:endCxn id="10" idx="2"/>
          </p:cNvCxnSpPr>
          <p:nvPr/>
        </p:nvCxnSpPr>
        <p:spPr>
          <a:xfrm flipH="1" flipV="1">
            <a:off x="6146979" y="3244491"/>
            <a:ext cx="1025702" cy="1414004"/>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820688" y="4658495"/>
            <a:ext cx="2703985" cy="1200329"/>
          </a:xfrm>
          <a:prstGeom prst="rect">
            <a:avLst/>
          </a:prstGeom>
          <a:noFill/>
        </p:spPr>
        <p:txBody>
          <a:bodyPr wrap="none" rtlCol="0" anchor="ctr">
            <a:spAutoFit/>
          </a:bodyPr>
          <a:lstStyle/>
          <a:p>
            <a:pPr algn="ctr"/>
            <a:r>
              <a:rPr lang="ru-RU" dirty="0" smtClean="0">
                <a:solidFill>
                  <a:srgbClr val="FFFFFF"/>
                </a:solidFill>
              </a:rPr>
              <a:t>Дает представление </a:t>
            </a:r>
          </a:p>
          <a:p>
            <a:pPr algn="ctr"/>
            <a:r>
              <a:rPr lang="ru-RU" dirty="0" smtClean="0">
                <a:solidFill>
                  <a:srgbClr val="FFFFFF"/>
                </a:solidFill>
              </a:rPr>
              <a:t>о сущностях домена,</a:t>
            </a:r>
          </a:p>
          <a:p>
            <a:pPr algn="ctr"/>
            <a:r>
              <a:rPr lang="ru-RU" dirty="0">
                <a:solidFill>
                  <a:srgbClr val="FFFFFF"/>
                </a:solidFill>
              </a:rPr>
              <a:t>к</a:t>
            </a:r>
            <a:r>
              <a:rPr lang="ru-RU" dirty="0" smtClean="0">
                <a:solidFill>
                  <a:srgbClr val="FFFFFF"/>
                </a:solidFill>
              </a:rPr>
              <a:t>оторые обрабатываются </a:t>
            </a:r>
          </a:p>
          <a:p>
            <a:pPr algn="ctr"/>
            <a:r>
              <a:rPr lang="ru-RU" dirty="0" smtClean="0">
                <a:solidFill>
                  <a:srgbClr val="FFFFFF"/>
                </a:solidFill>
              </a:rPr>
              <a:t>на среднем уровне</a:t>
            </a:r>
            <a:endParaRPr lang="en-US" dirty="0">
              <a:solidFill>
                <a:srgbClr val="FFFFFF"/>
              </a:solidFill>
            </a:endParaRPr>
          </a:p>
        </p:txBody>
      </p:sp>
    </p:spTree>
    <p:extLst>
      <p:ext uri="{BB962C8B-B14F-4D97-AF65-F5344CB8AC3E}">
        <p14:creationId xmlns:p14="http://schemas.microsoft.com/office/powerpoint/2010/main" val="63063231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можно сделать с помощью AJAX</a:t>
            </a:r>
            <a:endParaRPr lang="en-US" dirty="0"/>
          </a:p>
        </p:txBody>
      </p:sp>
      <p:sp>
        <p:nvSpPr>
          <p:cNvPr id="3" name="Content Placeholder 2"/>
          <p:cNvSpPr>
            <a:spLocks noGrp="1"/>
          </p:cNvSpPr>
          <p:nvPr>
            <p:ph idx="1"/>
          </p:nvPr>
        </p:nvSpPr>
        <p:spPr/>
        <p:txBody>
          <a:bodyPr anchor="t"/>
          <a:lstStyle/>
          <a:p>
            <a:pPr algn="just"/>
            <a:endParaRPr lang="ru-RU" dirty="0" smtClean="0">
              <a:solidFill>
                <a:srgbClr val="ECA907"/>
              </a:solidFill>
              <a:latin typeface="Consolas"/>
              <a:cs typeface="Consolas"/>
            </a:endParaRPr>
          </a:p>
          <a:p>
            <a:pPr algn="just"/>
            <a:endParaRPr lang="ru-RU" dirty="0">
              <a:solidFill>
                <a:srgbClr val="ECA907"/>
              </a:solidFill>
              <a:latin typeface="Consolas"/>
              <a:cs typeface="Consolas"/>
            </a:endParaRPr>
          </a:p>
          <a:p>
            <a:pPr algn="just"/>
            <a:r>
              <a:rPr lang="ru-RU" dirty="0" smtClean="0">
                <a:solidFill>
                  <a:srgbClr val="ECA907"/>
                </a:solidFill>
                <a:latin typeface="Consolas"/>
                <a:cs typeface="Consolas"/>
              </a:rPr>
              <a:t>	Живой </a:t>
            </a:r>
            <a:r>
              <a:rPr lang="ru-RU" dirty="0">
                <a:solidFill>
                  <a:srgbClr val="ECA907"/>
                </a:solidFill>
                <a:latin typeface="Consolas"/>
                <a:cs typeface="Consolas"/>
              </a:rPr>
              <a:t>поиск</a:t>
            </a:r>
          </a:p>
          <a:p>
            <a:pPr algn="just"/>
            <a:r>
              <a:rPr lang="ru-RU" dirty="0">
                <a:latin typeface="+mn-lt"/>
              </a:rPr>
              <a:t>Живой поиск — классический пример использования AJAX, взятый на вооружение современными поисковыми системами</a:t>
            </a:r>
            <a:r>
              <a:rPr lang="ru-RU" dirty="0" smtClean="0">
                <a:latin typeface="+mn-lt"/>
              </a:rPr>
              <a:t>. Пользователь </a:t>
            </a:r>
            <a:r>
              <a:rPr lang="ru-RU" dirty="0">
                <a:latin typeface="+mn-lt"/>
              </a:rPr>
              <a:t>начинает печатать поисковую фразу, а </a:t>
            </a:r>
            <a:r>
              <a:rPr lang="ru-RU" dirty="0" err="1">
                <a:latin typeface="+mn-lt"/>
              </a:rPr>
              <a:t>JavaScript</a:t>
            </a:r>
            <a:r>
              <a:rPr lang="ru-RU" dirty="0">
                <a:latin typeface="+mn-lt"/>
              </a:rPr>
              <a:t> предлагает возможные варианты, получая список самых вероятных дополнений с сервера.</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pic>
        <p:nvPicPr>
          <p:cNvPr id="7" name="Picture 6"/>
          <p:cNvPicPr>
            <a:picLocks noChangeAspect="1"/>
          </p:cNvPicPr>
          <p:nvPr/>
        </p:nvPicPr>
        <p:blipFill>
          <a:blip r:embed="rId3"/>
          <a:stretch>
            <a:fillRect/>
          </a:stretch>
        </p:blipFill>
        <p:spPr>
          <a:xfrm>
            <a:off x="560323" y="3622721"/>
            <a:ext cx="6865442" cy="1878963"/>
          </a:xfrm>
          <a:prstGeom prst="rect">
            <a:avLst/>
          </a:prstGeom>
        </p:spPr>
      </p:pic>
    </p:spTree>
    <p:extLst>
      <p:ext uri="{BB962C8B-B14F-4D97-AF65-F5344CB8AC3E}">
        <p14:creationId xmlns:p14="http://schemas.microsoft.com/office/powerpoint/2010/main" val="384511682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44" name="Group 43"/>
          <p:cNvGrpSpPr/>
          <p:nvPr/>
        </p:nvGrpSpPr>
        <p:grpSpPr>
          <a:xfrm>
            <a:off x="448235" y="1763058"/>
            <a:ext cx="8217646" cy="3479191"/>
            <a:chOff x="463176" y="1404470"/>
            <a:chExt cx="8217646" cy="3479191"/>
          </a:xfrm>
        </p:grpSpPr>
        <p:sp>
          <p:nvSpPr>
            <p:cNvPr id="6" name="Rectangle 5"/>
            <p:cNvSpPr/>
            <p:nvPr/>
          </p:nvSpPr>
          <p:spPr>
            <a:xfrm>
              <a:off x="627530" y="2540001"/>
              <a:ext cx="2076823" cy="1912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5223" y="2961341"/>
              <a:ext cx="1940435" cy="14371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latin typeface="Consolas"/>
                <a:cs typeface="Consolas"/>
              </a:endParaRPr>
            </a:p>
          </p:txBody>
        </p:sp>
        <p:sp>
          <p:nvSpPr>
            <p:cNvPr id="8" name="TextBox 7"/>
            <p:cNvSpPr txBox="1"/>
            <p:nvPr/>
          </p:nvSpPr>
          <p:spPr>
            <a:xfrm>
              <a:off x="657414" y="2584825"/>
              <a:ext cx="1855194"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Web Browser</a:t>
              </a:r>
              <a:endParaRPr lang="en-US" sz="1600" dirty="0">
                <a:solidFill>
                  <a:srgbClr val="FFFFFF"/>
                </a:solidFill>
                <a:latin typeface="Consolas"/>
                <a:cs typeface="Consolas"/>
              </a:endParaRPr>
            </a:p>
          </p:txBody>
        </p:sp>
        <p:pic>
          <p:nvPicPr>
            <p:cNvPr id="5" name="Picture 4" descr="hp-macpro-dock-512_43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554" y="2392083"/>
              <a:ext cx="2224741" cy="2224741"/>
            </a:xfrm>
            <a:prstGeom prst="rect">
              <a:avLst/>
            </a:prstGeom>
          </p:spPr>
        </p:pic>
        <p:pic>
          <p:nvPicPr>
            <p:cNvPr id="9" name="Picture 8" descr="database_74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846" y="2885141"/>
              <a:ext cx="1216212" cy="1216212"/>
            </a:xfrm>
            <a:prstGeom prst="rect">
              <a:avLst/>
            </a:prstGeom>
          </p:spPr>
        </p:pic>
        <p:sp>
          <p:nvSpPr>
            <p:cNvPr id="10" name="TextBox 9"/>
            <p:cNvSpPr txBox="1"/>
            <p:nvPr/>
          </p:nvSpPr>
          <p:spPr>
            <a:xfrm>
              <a:off x="4963460" y="4545107"/>
              <a:ext cx="1855194" cy="338554"/>
            </a:xfrm>
            <a:prstGeom prst="rect">
              <a:avLst/>
            </a:prstGeom>
            <a:noFill/>
          </p:spPr>
          <p:txBody>
            <a:bodyPr wrap="square" rtlCol="0">
              <a:spAutoFit/>
            </a:bodyPr>
            <a:lstStyle/>
            <a:p>
              <a:pPr algn="ctr"/>
              <a:r>
                <a:rPr lang="en-US" sz="1600" dirty="0" smtClean="0">
                  <a:solidFill>
                    <a:schemeClr val="bg1"/>
                  </a:solidFill>
                  <a:latin typeface="Consolas"/>
                  <a:cs typeface="Consolas"/>
                </a:rPr>
                <a:t>Web Server</a:t>
              </a:r>
              <a:endParaRPr lang="en-US" sz="1600" dirty="0">
                <a:solidFill>
                  <a:schemeClr val="bg1"/>
                </a:solidFill>
                <a:latin typeface="Consolas"/>
                <a:cs typeface="Consolas"/>
              </a:endParaRPr>
            </a:p>
          </p:txBody>
        </p:sp>
        <p:sp>
          <p:nvSpPr>
            <p:cNvPr id="12" name="TextBox 11"/>
            <p:cNvSpPr txBox="1"/>
            <p:nvPr/>
          </p:nvSpPr>
          <p:spPr>
            <a:xfrm>
              <a:off x="7357035" y="4174564"/>
              <a:ext cx="1323787"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Database</a:t>
              </a:r>
              <a:endParaRPr lang="en-US" sz="1600" dirty="0">
                <a:solidFill>
                  <a:srgbClr val="FFFFFF"/>
                </a:solidFill>
                <a:latin typeface="Consolas"/>
                <a:cs typeface="Consolas"/>
              </a:endParaRPr>
            </a:p>
          </p:txBody>
        </p:sp>
        <p:cxnSp>
          <p:nvCxnSpPr>
            <p:cNvPr id="14" name="Straight Arrow Connector 13"/>
            <p:cNvCxnSpPr/>
            <p:nvPr/>
          </p:nvCxnSpPr>
          <p:spPr>
            <a:xfrm>
              <a:off x="2719294" y="3182463"/>
              <a:ext cx="2569882" cy="1494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83865" y="3591860"/>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HTML, images,</a:t>
              </a:r>
            </a:p>
            <a:p>
              <a:pPr algn="ctr"/>
              <a:r>
                <a:rPr lang="en-US" sz="1400" dirty="0" err="1" smtClean="0">
                  <a:solidFill>
                    <a:srgbClr val="ECA907"/>
                  </a:solidFill>
                  <a:latin typeface="Lucida Handwriting"/>
                  <a:cs typeface="Lucida Handwriting"/>
                </a:rPr>
                <a:t>css</a:t>
              </a:r>
              <a:r>
                <a:rPr lang="en-US" sz="1400" dirty="0" smtClean="0">
                  <a:solidFill>
                    <a:srgbClr val="ECA907"/>
                  </a:solidFill>
                  <a:latin typeface="Lucida Handwriting"/>
                  <a:cs typeface="Lucida Handwriting"/>
                </a:rPr>
                <a:t>, JavaScript</a:t>
              </a:r>
              <a:endParaRPr lang="en-US" sz="1400" dirty="0">
                <a:solidFill>
                  <a:srgbClr val="ECA907"/>
                </a:solidFill>
                <a:latin typeface="Lucida Handwriting"/>
                <a:cs typeface="Lucida Handwriting"/>
              </a:endParaRPr>
            </a:p>
          </p:txBody>
        </p:sp>
        <p:cxnSp>
          <p:nvCxnSpPr>
            <p:cNvPr id="16" name="Straight Arrow Connector 15"/>
            <p:cNvCxnSpPr/>
            <p:nvPr/>
          </p:nvCxnSpPr>
          <p:spPr>
            <a:xfrm flipH="1">
              <a:off x="2734235" y="4168589"/>
              <a:ext cx="2495178"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071912" y="2817903"/>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HTTP Request</a:t>
              </a:r>
              <a:endParaRPr lang="en-US" sz="1400" dirty="0">
                <a:solidFill>
                  <a:srgbClr val="ECA907"/>
                </a:solidFill>
                <a:latin typeface="Lucida Handwriting"/>
                <a:cs typeface="Lucida Handwriting"/>
              </a:endParaRPr>
            </a:p>
          </p:txBody>
        </p:sp>
        <p:cxnSp>
          <p:nvCxnSpPr>
            <p:cNvPr id="22" name="Straight Arrow Connector 21"/>
            <p:cNvCxnSpPr/>
            <p:nvPr/>
          </p:nvCxnSpPr>
          <p:spPr>
            <a:xfrm flipV="1">
              <a:off x="6364941" y="3346824"/>
              <a:ext cx="1270000" cy="1494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033245" y="2746185"/>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Query/Data</a:t>
              </a:r>
            </a:p>
            <a:p>
              <a:pPr algn="ctr"/>
              <a:r>
                <a:rPr lang="en-US" sz="1400" dirty="0" smtClean="0">
                  <a:solidFill>
                    <a:srgbClr val="ECA907"/>
                  </a:solidFill>
                  <a:latin typeface="Lucida Handwriting"/>
                  <a:cs typeface="Lucida Handwriting"/>
                </a:rPr>
                <a:t>Request</a:t>
              </a:r>
              <a:endParaRPr lang="en-US" sz="1400" dirty="0">
                <a:solidFill>
                  <a:srgbClr val="ECA907"/>
                </a:solidFill>
                <a:latin typeface="Lucida Handwriting"/>
                <a:cs typeface="Lucida Handwriting"/>
              </a:endParaRPr>
            </a:p>
          </p:txBody>
        </p:sp>
        <p:sp>
          <p:nvSpPr>
            <p:cNvPr id="29" name="TextBox 28"/>
            <p:cNvSpPr txBox="1"/>
            <p:nvPr/>
          </p:nvSpPr>
          <p:spPr>
            <a:xfrm>
              <a:off x="6075085" y="3475321"/>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30" name="Straight Arrow Connector 29"/>
            <p:cNvCxnSpPr/>
            <p:nvPr/>
          </p:nvCxnSpPr>
          <p:spPr>
            <a:xfrm flipH="1">
              <a:off x="6320118" y="3827930"/>
              <a:ext cx="1287930" cy="11953"/>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63176" y="1404470"/>
              <a:ext cx="3332914" cy="369332"/>
            </a:xfrm>
            <a:prstGeom prst="rect">
              <a:avLst/>
            </a:prstGeom>
            <a:noFill/>
          </p:spPr>
          <p:txBody>
            <a:bodyPr wrap="none" rtlCol="0">
              <a:spAutoFit/>
            </a:bodyPr>
            <a:lstStyle/>
            <a:p>
              <a:r>
                <a:rPr lang="ru-RU" dirty="0" smtClean="0">
                  <a:solidFill>
                    <a:srgbClr val="FFFFFF"/>
                  </a:solidFill>
                </a:rPr>
                <a:t>Традиционное веб-приложение</a:t>
              </a:r>
              <a:endParaRPr lang="en-US" dirty="0">
                <a:solidFill>
                  <a:srgbClr val="FFFFFF"/>
                </a:solidFill>
              </a:endParaRPr>
            </a:p>
          </p:txBody>
        </p:sp>
      </p:grpSp>
    </p:spTree>
    <p:extLst>
      <p:ext uri="{BB962C8B-B14F-4D97-AF65-F5344CB8AC3E}">
        <p14:creationId xmlns:p14="http://schemas.microsoft.com/office/powerpoint/2010/main" val="31587831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63" name="Group 62"/>
          <p:cNvGrpSpPr/>
          <p:nvPr/>
        </p:nvGrpSpPr>
        <p:grpSpPr>
          <a:xfrm>
            <a:off x="478118" y="1822823"/>
            <a:ext cx="8202705" cy="3479191"/>
            <a:chOff x="463176" y="1404470"/>
            <a:chExt cx="8202705" cy="3479191"/>
          </a:xfrm>
        </p:grpSpPr>
        <p:sp>
          <p:nvSpPr>
            <p:cNvPr id="6" name="Rectangle 5"/>
            <p:cNvSpPr/>
            <p:nvPr/>
          </p:nvSpPr>
          <p:spPr>
            <a:xfrm>
              <a:off x="493059" y="2540001"/>
              <a:ext cx="3272118" cy="1912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52824" y="2961341"/>
              <a:ext cx="3152588" cy="14371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latin typeface="Consolas"/>
                <a:cs typeface="Consolas"/>
              </a:endParaRPr>
            </a:p>
          </p:txBody>
        </p:sp>
        <p:sp>
          <p:nvSpPr>
            <p:cNvPr id="8" name="TextBox 7"/>
            <p:cNvSpPr txBox="1"/>
            <p:nvPr/>
          </p:nvSpPr>
          <p:spPr>
            <a:xfrm>
              <a:off x="642473" y="2584825"/>
              <a:ext cx="1855194"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Web Browser</a:t>
              </a:r>
              <a:endParaRPr lang="en-US" sz="1600" dirty="0">
                <a:solidFill>
                  <a:srgbClr val="FFFFFF"/>
                </a:solidFill>
                <a:latin typeface="Consolas"/>
                <a:cs typeface="Consolas"/>
              </a:endParaRPr>
            </a:p>
          </p:txBody>
        </p:sp>
        <p:pic>
          <p:nvPicPr>
            <p:cNvPr id="5" name="Picture 4" descr="hp-macpro-dock-512_43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613" y="2392083"/>
              <a:ext cx="2224741" cy="2224741"/>
            </a:xfrm>
            <a:prstGeom prst="rect">
              <a:avLst/>
            </a:prstGeom>
          </p:spPr>
        </p:pic>
        <p:pic>
          <p:nvPicPr>
            <p:cNvPr id="9" name="Picture 8" descr="database_74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905" y="2885141"/>
              <a:ext cx="1216212" cy="1216212"/>
            </a:xfrm>
            <a:prstGeom prst="rect">
              <a:avLst/>
            </a:prstGeom>
          </p:spPr>
        </p:pic>
        <p:sp>
          <p:nvSpPr>
            <p:cNvPr id="10" name="TextBox 9"/>
            <p:cNvSpPr txBox="1"/>
            <p:nvPr/>
          </p:nvSpPr>
          <p:spPr>
            <a:xfrm>
              <a:off x="4948519" y="4545107"/>
              <a:ext cx="1855194" cy="338554"/>
            </a:xfrm>
            <a:prstGeom prst="rect">
              <a:avLst/>
            </a:prstGeom>
            <a:noFill/>
          </p:spPr>
          <p:txBody>
            <a:bodyPr wrap="square" rtlCol="0">
              <a:spAutoFit/>
            </a:bodyPr>
            <a:lstStyle/>
            <a:p>
              <a:pPr algn="ctr"/>
              <a:r>
                <a:rPr lang="en-US" sz="1600" dirty="0" smtClean="0">
                  <a:solidFill>
                    <a:schemeClr val="bg1"/>
                  </a:solidFill>
                  <a:latin typeface="Consolas"/>
                  <a:cs typeface="Consolas"/>
                </a:rPr>
                <a:t>Web Server</a:t>
              </a:r>
              <a:endParaRPr lang="en-US" sz="1600" dirty="0">
                <a:solidFill>
                  <a:schemeClr val="bg1"/>
                </a:solidFill>
                <a:latin typeface="Consolas"/>
                <a:cs typeface="Consolas"/>
              </a:endParaRPr>
            </a:p>
          </p:txBody>
        </p:sp>
        <p:sp>
          <p:nvSpPr>
            <p:cNvPr id="12" name="TextBox 11"/>
            <p:cNvSpPr txBox="1"/>
            <p:nvPr/>
          </p:nvSpPr>
          <p:spPr>
            <a:xfrm>
              <a:off x="7342094" y="4174564"/>
              <a:ext cx="1323787" cy="338554"/>
            </a:xfrm>
            <a:prstGeom prst="rect">
              <a:avLst/>
            </a:prstGeom>
            <a:noFill/>
          </p:spPr>
          <p:txBody>
            <a:bodyPr wrap="square" rtlCol="0">
              <a:spAutoFit/>
            </a:bodyPr>
            <a:lstStyle/>
            <a:p>
              <a:pPr algn="ctr"/>
              <a:r>
                <a:rPr lang="en-US" sz="1600" dirty="0" smtClean="0">
                  <a:solidFill>
                    <a:srgbClr val="FFFFFF"/>
                  </a:solidFill>
                  <a:latin typeface="Consolas"/>
                  <a:cs typeface="Consolas"/>
                </a:rPr>
                <a:t>Database</a:t>
              </a:r>
              <a:endParaRPr lang="en-US" sz="1600" dirty="0">
                <a:solidFill>
                  <a:srgbClr val="FFFFFF"/>
                </a:solidFill>
                <a:latin typeface="Consolas"/>
                <a:cs typeface="Consolas"/>
              </a:endParaRPr>
            </a:p>
          </p:txBody>
        </p:sp>
        <p:cxnSp>
          <p:nvCxnSpPr>
            <p:cNvPr id="14" name="Straight Arrow Connector 13"/>
            <p:cNvCxnSpPr/>
            <p:nvPr/>
          </p:nvCxnSpPr>
          <p:spPr>
            <a:xfrm>
              <a:off x="3675529" y="3541059"/>
              <a:ext cx="1509059" cy="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72335" y="3830920"/>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16" name="Straight Arrow Connector 15"/>
            <p:cNvCxnSpPr/>
            <p:nvPr/>
          </p:nvCxnSpPr>
          <p:spPr>
            <a:xfrm flipH="1">
              <a:off x="3675529" y="3839882"/>
              <a:ext cx="1494120" cy="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50031" y="3071903"/>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HTTP Request</a:t>
              </a:r>
              <a:endParaRPr lang="en-US" sz="1400" dirty="0">
                <a:solidFill>
                  <a:srgbClr val="ECA907"/>
                </a:solidFill>
                <a:latin typeface="Lucida Handwriting"/>
                <a:cs typeface="Lucida Handwriting"/>
              </a:endParaRPr>
            </a:p>
          </p:txBody>
        </p:sp>
        <p:cxnSp>
          <p:nvCxnSpPr>
            <p:cNvPr id="22" name="Straight Arrow Connector 21"/>
            <p:cNvCxnSpPr/>
            <p:nvPr/>
          </p:nvCxnSpPr>
          <p:spPr>
            <a:xfrm flipV="1">
              <a:off x="6350000" y="3391648"/>
              <a:ext cx="1225177"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018304" y="2746185"/>
              <a:ext cx="1855194" cy="523220"/>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Query/Data</a:t>
              </a:r>
            </a:p>
            <a:p>
              <a:pPr algn="ctr"/>
              <a:r>
                <a:rPr lang="en-US" sz="1400" dirty="0" smtClean="0">
                  <a:solidFill>
                    <a:srgbClr val="ECA907"/>
                  </a:solidFill>
                  <a:latin typeface="Lucida Handwriting"/>
                  <a:cs typeface="Lucida Handwriting"/>
                </a:rPr>
                <a:t>Request</a:t>
              </a:r>
              <a:endParaRPr lang="en-US" sz="1400" dirty="0">
                <a:solidFill>
                  <a:srgbClr val="ECA907"/>
                </a:solidFill>
                <a:latin typeface="Lucida Handwriting"/>
                <a:cs typeface="Lucida Handwriting"/>
              </a:endParaRPr>
            </a:p>
          </p:txBody>
        </p:sp>
        <p:sp>
          <p:nvSpPr>
            <p:cNvPr id="29" name="TextBox 28"/>
            <p:cNvSpPr txBox="1"/>
            <p:nvPr/>
          </p:nvSpPr>
          <p:spPr>
            <a:xfrm>
              <a:off x="6060144" y="3475321"/>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Data</a:t>
              </a:r>
              <a:endParaRPr lang="en-US" sz="1400" dirty="0">
                <a:solidFill>
                  <a:srgbClr val="ECA907"/>
                </a:solidFill>
                <a:latin typeface="Lucida Handwriting"/>
                <a:cs typeface="Lucida Handwriting"/>
              </a:endParaRPr>
            </a:p>
          </p:txBody>
        </p:sp>
        <p:cxnSp>
          <p:nvCxnSpPr>
            <p:cNvPr id="30" name="Straight Arrow Connector 29"/>
            <p:cNvCxnSpPr/>
            <p:nvPr/>
          </p:nvCxnSpPr>
          <p:spPr>
            <a:xfrm flipH="1">
              <a:off x="6305176" y="3795060"/>
              <a:ext cx="1240119" cy="14940"/>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63176" y="1404470"/>
              <a:ext cx="3970633" cy="369332"/>
            </a:xfrm>
            <a:prstGeom prst="rect">
              <a:avLst/>
            </a:prstGeom>
            <a:noFill/>
          </p:spPr>
          <p:txBody>
            <a:bodyPr wrap="none" rtlCol="0">
              <a:spAutoFit/>
            </a:bodyPr>
            <a:lstStyle/>
            <a:p>
              <a:r>
                <a:rPr lang="ru-RU" dirty="0" smtClean="0">
                  <a:solidFill>
                    <a:srgbClr val="FFFFFF"/>
                  </a:solidFill>
                </a:rPr>
                <a:t>Веб-приложение с применением </a:t>
              </a:r>
              <a:r>
                <a:rPr lang="en-US" dirty="0" smtClean="0">
                  <a:solidFill>
                    <a:srgbClr val="FFFFFF"/>
                  </a:solidFill>
                </a:rPr>
                <a:t>AJAX</a:t>
              </a:r>
              <a:endParaRPr lang="en-US" dirty="0">
                <a:solidFill>
                  <a:srgbClr val="FFFFFF"/>
                </a:solidFill>
              </a:endParaRPr>
            </a:p>
          </p:txBody>
        </p:sp>
        <p:sp>
          <p:nvSpPr>
            <p:cNvPr id="39" name="Rectangle 38"/>
            <p:cNvSpPr/>
            <p:nvPr/>
          </p:nvSpPr>
          <p:spPr>
            <a:xfrm>
              <a:off x="615576" y="3382682"/>
              <a:ext cx="1084726" cy="5617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Consolas"/>
                  <a:cs typeface="Consolas"/>
                </a:rPr>
                <a:t>User interface</a:t>
              </a:r>
              <a:endParaRPr lang="en-US" sz="1400" dirty="0">
                <a:latin typeface="Consolas"/>
                <a:cs typeface="Consolas"/>
              </a:endParaRPr>
            </a:p>
          </p:txBody>
        </p:sp>
        <p:sp>
          <p:nvSpPr>
            <p:cNvPr id="40" name="Rectangle 39"/>
            <p:cNvSpPr/>
            <p:nvPr/>
          </p:nvSpPr>
          <p:spPr>
            <a:xfrm>
              <a:off x="2575858" y="3400611"/>
              <a:ext cx="1057836" cy="5617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latin typeface="Consolas"/>
                  <a:cs typeface="Consolas"/>
                </a:rPr>
                <a:t>AJAX Engine</a:t>
              </a:r>
              <a:endParaRPr lang="en-US" sz="1400" dirty="0">
                <a:latin typeface="Consolas"/>
                <a:cs typeface="Consolas"/>
              </a:endParaRPr>
            </a:p>
          </p:txBody>
        </p:sp>
        <p:cxnSp>
          <p:nvCxnSpPr>
            <p:cNvPr id="43" name="Straight Arrow Connector 42"/>
            <p:cNvCxnSpPr/>
            <p:nvPr/>
          </p:nvCxnSpPr>
          <p:spPr>
            <a:xfrm flipV="1">
              <a:off x="1673412" y="3532095"/>
              <a:ext cx="902446" cy="8964"/>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189324" y="3908614"/>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HTML, </a:t>
              </a:r>
              <a:r>
                <a:rPr lang="en-US" sz="1400" dirty="0" err="1" smtClean="0">
                  <a:solidFill>
                    <a:srgbClr val="ECA907"/>
                  </a:solidFill>
                  <a:latin typeface="Lucida Handwriting"/>
                  <a:cs typeface="Lucida Handwriting"/>
                </a:rPr>
                <a:t>css</a:t>
              </a:r>
              <a:endParaRPr lang="en-US" sz="1400" dirty="0">
                <a:solidFill>
                  <a:srgbClr val="ECA907"/>
                </a:solidFill>
                <a:latin typeface="Lucida Handwriting"/>
                <a:cs typeface="Lucida Handwriting"/>
              </a:endParaRPr>
            </a:p>
          </p:txBody>
        </p:sp>
        <p:cxnSp>
          <p:nvCxnSpPr>
            <p:cNvPr id="45" name="Straight Arrow Connector 44"/>
            <p:cNvCxnSpPr/>
            <p:nvPr/>
          </p:nvCxnSpPr>
          <p:spPr>
            <a:xfrm flipH="1">
              <a:off x="1661464" y="3824941"/>
              <a:ext cx="938301" cy="2989"/>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92314" y="3119715"/>
              <a:ext cx="1855194" cy="307777"/>
            </a:xfrm>
            <a:prstGeom prst="rect">
              <a:avLst/>
            </a:prstGeom>
            <a:noFill/>
          </p:spPr>
          <p:txBody>
            <a:bodyPr wrap="square" rtlCol="0">
              <a:spAutoFit/>
            </a:bodyPr>
            <a:lstStyle/>
            <a:p>
              <a:pPr algn="ctr"/>
              <a:r>
                <a:rPr lang="en-US" sz="1400" dirty="0" smtClean="0">
                  <a:solidFill>
                    <a:srgbClr val="ECA907"/>
                  </a:solidFill>
                  <a:latin typeface="Lucida Handwriting"/>
                  <a:cs typeface="Lucida Handwriting"/>
                </a:rPr>
                <a:t>JS call</a:t>
              </a:r>
              <a:endParaRPr lang="en-US" sz="1400" dirty="0">
                <a:solidFill>
                  <a:srgbClr val="ECA907"/>
                </a:solidFill>
                <a:latin typeface="Lucida Handwriting"/>
                <a:cs typeface="Lucida Handwriting"/>
              </a:endParaRPr>
            </a:p>
          </p:txBody>
        </p:sp>
      </p:grpSp>
    </p:spTree>
    <p:extLst>
      <p:ext uri="{BB962C8B-B14F-4D97-AF65-F5344CB8AC3E}">
        <p14:creationId xmlns:p14="http://schemas.microsoft.com/office/powerpoint/2010/main" val="132213835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13" name="Picture 12"/>
          <p:cNvPicPr>
            <a:picLocks noChangeAspect="1"/>
          </p:cNvPicPr>
          <p:nvPr/>
        </p:nvPicPr>
        <p:blipFill>
          <a:blip r:embed="rId3"/>
          <a:stretch>
            <a:fillRect/>
          </a:stretch>
        </p:blipFill>
        <p:spPr>
          <a:xfrm>
            <a:off x="1143000" y="1418251"/>
            <a:ext cx="6858001" cy="4462293"/>
          </a:xfrm>
          <a:prstGeom prst="rect">
            <a:avLst/>
          </a:prstGeom>
        </p:spPr>
      </p:pic>
    </p:spTree>
    <p:extLst>
      <p:ext uri="{BB962C8B-B14F-4D97-AF65-F5344CB8AC3E}">
        <p14:creationId xmlns:p14="http://schemas.microsoft.com/office/powerpoint/2010/main" val="143211461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6" name="Picture 5"/>
          <p:cNvPicPr>
            <a:picLocks noChangeAspect="1"/>
          </p:cNvPicPr>
          <p:nvPr/>
        </p:nvPicPr>
        <p:blipFill>
          <a:blip r:embed="rId3"/>
          <a:stretch>
            <a:fillRect/>
          </a:stretch>
        </p:blipFill>
        <p:spPr>
          <a:xfrm>
            <a:off x="1595534" y="1381103"/>
            <a:ext cx="5952930" cy="4562852"/>
          </a:xfrm>
          <a:prstGeom prst="rect">
            <a:avLst/>
          </a:prstGeom>
        </p:spPr>
      </p:pic>
    </p:spTree>
    <p:extLst>
      <p:ext uri="{BB962C8B-B14F-4D97-AF65-F5344CB8AC3E}">
        <p14:creationId xmlns:p14="http://schemas.microsoft.com/office/powerpoint/2010/main" val="15925947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3" name="Content Placeholder 2"/>
          <p:cNvSpPr>
            <a:spLocks noGrp="1"/>
          </p:cNvSpPr>
          <p:nvPr>
            <p:ph idx="1"/>
          </p:nvPr>
        </p:nvSpPr>
        <p:spPr/>
        <p:txBody>
          <a:bodyPr anchor="ctr"/>
          <a:lstStyle/>
          <a:p>
            <a:r>
              <a:rPr lang="ru-RU" dirty="0">
                <a:latin typeface="+mn-lt"/>
              </a:rPr>
              <a:t>Технически, с помощью AJAX можно обмениваться любыми данными с </a:t>
            </a:r>
            <a:r>
              <a:rPr lang="ru-RU" dirty="0" smtClean="0">
                <a:latin typeface="+mn-lt"/>
              </a:rPr>
              <a:t>сервером, для этого </a:t>
            </a:r>
            <a:r>
              <a:rPr lang="en-US" dirty="0" smtClean="0">
                <a:latin typeface="+mn-lt"/>
              </a:rPr>
              <a:t> </a:t>
            </a:r>
            <a:r>
              <a:rPr lang="ru-RU" dirty="0" smtClean="0">
                <a:latin typeface="+mn-lt"/>
              </a:rPr>
              <a:t>обычно </a:t>
            </a:r>
            <a:r>
              <a:rPr lang="ru-RU" dirty="0">
                <a:latin typeface="+mn-lt"/>
              </a:rPr>
              <a:t>используются форматы</a:t>
            </a:r>
            <a:r>
              <a:rPr lang="ru-RU" dirty="0" smtClean="0">
                <a:latin typeface="+mn-lt"/>
              </a:rPr>
              <a:t>:</a:t>
            </a:r>
            <a:endParaRPr lang="ru-RU" dirty="0">
              <a:latin typeface="+mn-lt"/>
            </a:endParaRPr>
          </a:p>
          <a:p>
            <a:pPr marL="285750" indent="-285750">
              <a:buFont typeface="Arial"/>
              <a:buChar char="•"/>
            </a:pPr>
            <a:r>
              <a:rPr lang="ru-RU" dirty="0">
                <a:latin typeface="+mn-lt"/>
              </a:rPr>
              <a:t>JSON — для отправки и получения структурированных данных, </a:t>
            </a:r>
            <a:r>
              <a:rPr lang="ru-RU" dirty="0" smtClean="0">
                <a:latin typeface="+mn-lt"/>
              </a:rPr>
              <a:t>объектов</a:t>
            </a:r>
            <a:endParaRPr lang="ru-RU" dirty="0">
              <a:latin typeface="+mn-lt"/>
            </a:endParaRPr>
          </a:p>
          <a:p>
            <a:pPr marL="285750" indent="-285750">
              <a:buFont typeface="Arial"/>
              <a:buChar char="•"/>
            </a:pPr>
            <a:r>
              <a:rPr lang="ru-RU" dirty="0">
                <a:latin typeface="+mn-lt"/>
              </a:rPr>
              <a:t>XML — если сервер </a:t>
            </a:r>
            <a:r>
              <a:rPr lang="ru-RU" dirty="0" smtClean="0">
                <a:latin typeface="+mn-lt"/>
              </a:rPr>
              <a:t>работает </a:t>
            </a:r>
            <a:r>
              <a:rPr lang="ru-RU" dirty="0">
                <a:latin typeface="+mn-lt"/>
              </a:rPr>
              <a:t>в формате </a:t>
            </a:r>
            <a:r>
              <a:rPr lang="ru-RU" dirty="0" smtClean="0">
                <a:latin typeface="+mn-lt"/>
              </a:rPr>
              <a:t>XML</a:t>
            </a:r>
            <a:endParaRPr lang="ru-RU" dirty="0">
              <a:latin typeface="+mn-lt"/>
            </a:endParaRPr>
          </a:p>
          <a:p>
            <a:pPr marL="285750" indent="-285750">
              <a:buFont typeface="Arial"/>
              <a:buChar char="•"/>
            </a:pPr>
            <a:r>
              <a:rPr lang="ru-RU" dirty="0">
                <a:latin typeface="+mn-lt"/>
              </a:rPr>
              <a:t>HTML/текст — можно </a:t>
            </a:r>
            <a:r>
              <a:rPr lang="ru-RU" dirty="0" smtClean="0">
                <a:latin typeface="+mn-lt"/>
              </a:rPr>
              <a:t>загрузить </a:t>
            </a:r>
            <a:r>
              <a:rPr lang="ru-RU" dirty="0">
                <a:latin typeface="+mn-lt"/>
              </a:rPr>
              <a:t>с сервера код HTML или текст для показа на </a:t>
            </a:r>
            <a:r>
              <a:rPr lang="ru-RU" dirty="0" smtClean="0">
                <a:latin typeface="+mn-lt"/>
              </a:rPr>
              <a:t>странице</a:t>
            </a:r>
            <a:endParaRPr lang="ru-RU" dirty="0">
              <a:latin typeface="+mn-lt"/>
            </a:endParaRPr>
          </a:p>
          <a:p>
            <a:pPr marL="285750" indent="-285750">
              <a:buFont typeface="Arial"/>
              <a:buChar char="•"/>
            </a:pPr>
            <a:r>
              <a:rPr lang="ru-RU" dirty="0">
                <a:latin typeface="+mn-lt"/>
              </a:rPr>
              <a:t>Бинарные данные, файлы — гораздо </a:t>
            </a:r>
            <a:r>
              <a:rPr lang="ru-RU" dirty="0" smtClean="0">
                <a:latin typeface="+mn-lt"/>
              </a:rPr>
              <a:t>реже</a:t>
            </a:r>
            <a:r>
              <a:rPr lang="en-US" dirty="0" smtClean="0">
                <a:latin typeface="+mn-lt"/>
              </a:rPr>
              <a:t> (</a:t>
            </a:r>
            <a:r>
              <a:rPr lang="ru-RU" dirty="0" smtClean="0">
                <a:latin typeface="+mn-lt"/>
              </a:rPr>
              <a:t> </a:t>
            </a:r>
            <a:r>
              <a:rPr lang="ru-RU" dirty="0">
                <a:latin typeface="+mn-lt"/>
              </a:rPr>
              <a:t>в современных браузерах для </a:t>
            </a:r>
            <a:r>
              <a:rPr lang="ru-RU" dirty="0" smtClean="0">
                <a:latin typeface="+mn-lt"/>
              </a:rPr>
              <a:t>них</a:t>
            </a:r>
            <a:r>
              <a:rPr lang="en-US" dirty="0" smtClean="0">
                <a:latin typeface="+mn-lt"/>
              </a:rPr>
              <a:t> </a:t>
            </a:r>
            <a:r>
              <a:rPr lang="ru-RU" dirty="0" smtClean="0">
                <a:latin typeface="+mn-lt"/>
              </a:rPr>
              <a:t>есть </a:t>
            </a:r>
            <a:r>
              <a:rPr lang="ru-RU" dirty="0">
                <a:latin typeface="+mn-lt"/>
              </a:rPr>
              <a:t>удобные </a:t>
            </a:r>
            <a:r>
              <a:rPr lang="ru-RU" dirty="0" smtClean="0">
                <a:latin typeface="+mn-lt"/>
              </a:rPr>
              <a:t>средства</a:t>
            </a:r>
            <a:r>
              <a:rPr lang="en-US"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31016414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ru-RU" dirty="0"/>
              <a:t>Как работает AJAX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35" name="Group 34"/>
          <p:cNvGrpSpPr/>
          <p:nvPr/>
        </p:nvGrpSpPr>
        <p:grpSpPr>
          <a:xfrm>
            <a:off x="508002" y="1434359"/>
            <a:ext cx="8119035" cy="4425575"/>
            <a:chOff x="508002" y="1434359"/>
            <a:chExt cx="8119035" cy="4425575"/>
          </a:xfrm>
        </p:grpSpPr>
        <p:sp>
          <p:nvSpPr>
            <p:cNvPr id="6" name="Rectangle 5"/>
            <p:cNvSpPr/>
            <p:nvPr/>
          </p:nvSpPr>
          <p:spPr>
            <a:xfrm>
              <a:off x="508002" y="1449300"/>
              <a:ext cx="3257176" cy="19423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85694" y="1840758"/>
              <a:ext cx="3104777" cy="14761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latin typeface="Consolas"/>
                  <a:cs typeface="Consolas"/>
                </a:rPr>
                <a:t>An  event occurs… </a:t>
              </a:r>
            </a:p>
            <a:p>
              <a:endParaRPr lang="en-US" sz="1600" dirty="0">
                <a:latin typeface="Consolas"/>
                <a:cs typeface="Consolas"/>
              </a:endParaRPr>
            </a:p>
            <a:p>
              <a:pPr marL="285750" indent="-285750">
                <a:buFont typeface="Arial"/>
                <a:buChar char="•"/>
              </a:pPr>
              <a:r>
                <a:rPr lang="en-US" sz="1600" dirty="0" smtClean="0">
                  <a:latin typeface="Consolas"/>
                  <a:cs typeface="Consolas"/>
                </a:rPr>
                <a:t>Create </a:t>
              </a:r>
              <a:r>
                <a:rPr lang="en-US" sz="1600" dirty="0" err="1" smtClean="0">
                  <a:latin typeface="Consolas"/>
                  <a:cs typeface="Consolas"/>
                </a:rPr>
                <a:t>XMLHttpRequest</a:t>
              </a:r>
              <a:r>
                <a:rPr lang="en-US" sz="1600" dirty="0" smtClean="0">
                  <a:latin typeface="Consolas"/>
                  <a:cs typeface="Consolas"/>
                </a:rPr>
                <a:t> object</a:t>
              </a:r>
            </a:p>
            <a:p>
              <a:pPr marL="285750" indent="-285750">
                <a:buFont typeface="Arial"/>
                <a:buChar char="•"/>
              </a:pPr>
              <a:r>
                <a:rPr lang="en-US" sz="1600" dirty="0" smtClean="0">
                  <a:latin typeface="Consolas"/>
                  <a:cs typeface="Consolas"/>
                </a:rPr>
                <a:t>Send </a:t>
              </a:r>
              <a:r>
                <a:rPr lang="en-US" sz="1600" dirty="0" err="1" smtClean="0">
                  <a:latin typeface="Consolas"/>
                  <a:cs typeface="Consolas"/>
                </a:rPr>
                <a:t>HttpRequest</a:t>
              </a:r>
              <a:endParaRPr lang="en-US" sz="1600" dirty="0">
                <a:latin typeface="Consolas"/>
                <a:cs typeface="Consolas"/>
              </a:endParaRPr>
            </a:p>
          </p:txBody>
        </p:sp>
        <p:sp>
          <p:nvSpPr>
            <p:cNvPr id="8" name="TextBox 7"/>
            <p:cNvSpPr txBox="1"/>
            <p:nvPr/>
          </p:nvSpPr>
          <p:spPr>
            <a:xfrm>
              <a:off x="612590" y="1434359"/>
              <a:ext cx="2450352" cy="369332"/>
            </a:xfrm>
            <a:prstGeom prst="rect">
              <a:avLst/>
            </a:prstGeom>
            <a:noFill/>
          </p:spPr>
          <p:txBody>
            <a:bodyPr wrap="square" rtlCol="0">
              <a:spAutoFit/>
            </a:bodyPr>
            <a:lstStyle/>
            <a:p>
              <a:r>
                <a:rPr lang="en-US" dirty="0" smtClean="0">
                  <a:solidFill>
                    <a:srgbClr val="FFFFFF"/>
                  </a:solidFill>
                  <a:latin typeface="Consolas"/>
                  <a:cs typeface="Consolas"/>
                </a:rPr>
                <a:t>Web Browser</a:t>
              </a:r>
              <a:endParaRPr lang="en-US" dirty="0">
                <a:solidFill>
                  <a:srgbClr val="FFFFFF"/>
                </a:solidFill>
                <a:latin typeface="Consolas"/>
                <a:cs typeface="Consolas"/>
              </a:endParaRPr>
            </a:p>
          </p:txBody>
        </p:sp>
        <p:sp>
          <p:nvSpPr>
            <p:cNvPr id="10" name="Rectangle 9"/>
            <p:cNvSpPr/>
            <p:nvPr/>
          </p:nvSpPr>
          <p:spPr>
            <a:xfrm>
              <a:off x="510991" y="3917582"/>
              <a:ext cx="3257176" cy="19423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8683" y="4309040"/>
              <a:ext cx="3104777" cy="14761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smtClean="0">
                  <a:latin typeface="Consolas"/>
                  <a:cs typeface="Consolas"/>
                </a:rPr>
                <a:t>Process the returned data using JavaScript</a:t>
              </a:r>
            </a:p>
            <a:p>
              <a:pPr marL="285750" indent="-285750">
                <a:buFont typeface="Arial"/>
                <a:buChar char="•"/>
              </a:pPr>
              <a:r>
                <a:rPr lang="en-US" sz="1600" dirty="0" smtClean="0">
                  <a:latin typeface="Consolas"/>
                  <a:cs typeface="Consolas"/>
                </a:rPr>
                <a:t>Update page content</a:t>
              </a:r>
              <a:endParaRPr lang="en-US" sz="1600" dirty="0">
                <a:latin typeface="Consolas"/>
                <a:cs typeface="Consolas"/>
              </a:endParaRPr>
            </a:p>
          </p:txBody>
        </p:sp>
        <p:sp>
          <p:nvSpPr>
            <p:cNvPr id="12" name="TextBox 11"/>
            <p:cNvSpPr txBox="1"/>
            <p:nvPr/>
          </p:nvSpPr>
          <p:spPr>
            <a:xfrm>
              <a:off x="615579" y="3902641"/>
              <a:ext cx="2450352" cy="369332"/>
            </a:xfrm>
            <a:prstGeom prst="rect">
              <a:avLst/>
            </a:prstGeom>
            <a:noFill/>
          </p:spPr>
          <p:txBody>
            <a:bodyPr wrap="square" rtlCol="0">
              <a:spAutoFit/>
            </a:bodyPr>
            <a:lstStyle/>
            <a:p>
              <a:r>
                <a:rPr lang="en-US" dirty="0" smtClean="0">
                  <a:solidFill>
                    <a:srgbClr val="FFFFFF"/>
                  </a:solidFill>
                  <a:latin typeface="Consolas"/>
                  <a:cs typeface="Consolas"/>
                </a:rPr>
                <a:t>Web Browser</a:t>
              </a:r>
              <a:endParaRPr lang="en-US" dirty="0">
                <a:solidFill>
                  <a:srgbClr val="FFFFFF"/>
                </a:solidFill>
                <a:latin typeface="Consolas"/>
                <a:cs typeface="Consolas"/>
              </a:endParaRPr>
            </a:p>
          </p:txBody>
        </p:sp>
        <p:sp>
          <p:nvSpPr>
            <p:cNvPr id="17" name="Rectangle 16"/>
            <p:cNvSpPr/>
            <p:nvPr/>
          </p:nvSpPr>
          <p:spPr>
            <a:xfrm>
              <a:off x="5369861" y="2635628"/>
              <a:ext cx="3257176" cy="175707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447553" y="3012145"/>
              <a:ext cx="3104777" cy="12909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smtClean="0">
                  <a:latin typeface="Consolas"/>
                  <a:cs typeface="Consolas"/>
                </a:rPr>
                <a:t>Process </a:t>
              </a:r>
              <a:r>
                <a:rPr lang="en-US" sz="1600" dirty="0" err="1" smtClean="0">
                  <a:latin typeface="Consolas"/>
                  <a:cs typeface="Consolas"/>
                </a:rPr>
                <a:t>HttpRequest</a:t>
              </a:r>
              <a:endParaRPr lang="en-US" sz="1600" dirty="0" smtClean="0">
                <a:latin typeface="Consolas"/>
                <a:cs typeface="Consolas"/>
              </a:endParaRPr>
            </a:p>
            <a:p>
              <a:pPr marL="285750" indent="-285750">
                <a:buFont typeface="Arial"/>
                <a:buChar char="•"/>
              </a:pPr>
              <a:r>
                <a:rPr lang="en-US" sz="1600" dirty="0" smtClean="0">
                  <a:latin typeface="Consolas"/>
                  <a:cs typeface="Consolas"/>
                </a:rPr>
                <a:t>Create a response and send data back </a:t>
              </a:r>
              <a:r>
                <a:rPr lang="en-US" sz="1600" dirty="0" err="1" smtClean="0">
                  <a:latin typeface="Consolas"/>
                  <a:cs typeface="Consolas"/>
                </a:rPr>
                <a:t>th</a:t>
              </a:r>
              <a:r>
                <a:rPr lang="en-US" sz="1600" dirty="0" smtClean="0">
                  <a:latin typeface="Consolas"/>
                  <a:cs typeface="Consolas"/>
                </a:rPr>
                <a:t> the browser</a:t>
              </a:r>
              <a:endParaRPr lang="en-US" sz="1600" dirty="0">
                <a:latin typeface="Consolas"/>
                <a:cs typeface="Consolas"/>
              </a:endParaRPr>
            </a:p>
          </p:txBody>
        </p:sp>
        <p:sp>
          <p:nvSpPr>
            <p:cNvPr id="19" name="TextBox 18"/>
            <p:cNvSpPr txBox="1"/>
            <p:nvPr/>
          </p:nvSpPr>
          <p:spPr>
            <a:xfrm>
              <a:off x="5474449" y="2635628"/>
              <a:ext cx="2450352" cy="369332"/>
            </a:xfrm>
            <a:prstGeom prst="rect">
              <a:avLst/>
            </a:prstGeom>
            <a:noFill/>
          </p:spPr>
          <p:txBody>
            <a:bodyPr wrap="square" rtlCol="0">
              <a:spAutoFit/>
            </a:bodyPr>
            <a:lstStyle/>
            <a:p>
              <a:r>
                <a:rPr lang="en-US" dirty="0" smtClean="0">
                  <a:solidFill>
                    <a:srgbClr val="FFFFFF"/>
                  </a:solidFill>
                  <a:latin typeface="Consolas"/>
                  <a:cs typeface="Consolas"/>
                </a:rPr>
                <a:t>Web Server</a:t>
              </a:r>
              <a:endParaRPr lang="en-US" dirty="0">
                <a:solidFill>
                  <a:srgbClr val="FFFFFF"/>
                </a:solidFill>
                <a:latin typeface="Consolas"/>
                <a:cs typeface="Consolas"/>
              </a:endParaRPr>
            </a:p>
          </p:txBody>
        </p:sp>
        <p:cxnSp>
          <p:nvCxnSpPr>
            <p:cNvPr id="21" name="Elbow Connector 20"/>
            <p:cNvCxnSpPr>
              <a:endCxn id="17" idx="0"/>
            </p:cNvCxnSpPr>
            <p:nvPr/>
          </p:nvCxnSpPr>
          <p:spPr>
            <a:xfrm>
              <a:off x="3705412" y="2061882"/>
              <a:ext cx="3293037" cy="573746"/>
            </a:xfrm>
            <a:prstGeom prst="bent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7" idx="2"/>
            </p:cNvCxnSpPr>
            <p:nvPr/>
          </p:nvCxnSpPr>
          <p:spPr>
            <a:xfrm rot="5400000">
              <a:off x="5000812" y="3201894"/>
              <a:ext cx="806827" cy="3188449"/>
            </a:xfrm>
            <a:prstGeom prst="bent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4631766" y="1822819"/>
              <a:ext cx="1912471" cy="463177"/>
            </a:xfrm>
            <a:prstGeom prst="round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53"/>
                  </a:solidFill>
                  <a:latin typeface="Lucida Handwriting"/>
                  <a:cs typeface="Lucida Handwriting"/>
                </a:rPr>
                <a:t>Internet</a:t>
              </a:r>
              <a:endParaRPr lang="en-US" dirty="0">
                <a:solidFill>
                  <a:srgbClr val="000053"/>
                </a:solidFill>
                <a:latin typeface="Lucida Handwriting"/>
                <a:cs typeface="Lucida Handwriting"/>
              </a:endParaRPr>
            </a:p>
          </p:txBody>
        </p:sp>
        <p:sp>
          <p:nvSpPr>
            <p:cNvPr id="33" name="Rounded Rectangle 32"/>
            <p:cNvSpPr/>
            <p:nvPr/>
          </p:nvSpPr>
          <p:spPr>
            <a:xfrm>
              <a:off x="4574990" y="4948513"/>
              <a:ext cx="1912471" cy="463177"/>
            </a:xfrm>
            <a:prstGeom prst="round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53"/>
                  </a:solidFill>
                  <a:latin typeface="Lucida Handwriting"/>
                  <a:cs typeface="Lucida Handwriting"/>
                </a:rPr>
                <a:t>Internet</a:t>
              </a:r>
              <a:endParaRPr lang="en-US" dirty="0">
                <a:solidFill>
                  <a:srgbClr val="000053"/>
                </a:solidFill>
                <a:latin typeface="Lucida Handwriting"/>
                <a:cs typeface="Lucida Handwriting"/>
              </a:endParaRPr>
            </a:p>
          </p:txBody>
        </p:sp>
      </p:grpSp>
    </p:spTree>
    <p:extLst>
      <p:ext uri="{BB962C8B-B14F-4D97-AF65-F5344CB8AC3E}">
        <p14:creationId xmlns:p14="http://schemas.microsoft.com/office/powerpoint/2010/main" val="319884467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Основы</a:t>
            </a:r>
            <a:r>
              <a:rPr lang="en-US" dirty="0"/>
              <a:t> </a:t>
            </a:r>
            <a:r>
              <a:rPr lang="en-US" dirty="0" err="1" smtClean="0"/>
              <a:t>XMLHttpRequest</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Объект </a:t>
            </a:r>
            <a:r>
              <a:rPr lang="ru-RU" dirty="0" err="1">
                <a:solidFill>
                  <a:srgbClr val="ECA907"/>
                </a:solidFill>
                <a:latin typeface="+mn-lt"/>
                <a:cs typeface="Consolas"/>
              </a:rPr>
              <a:t>XMLHttpRequest</a:t>
            </a:r>
            <a:r>
              <a:rPr lang="ru-RU" dirty="0">
                <a:solidFill>
                  <a:srgbClr val="ECA907"/>
                </a:solidFill>
                <a:latin typeface="+mn-lt"/>
              </a:rPr>
              <a:t> </a:t>
            </a:r>
            <a:r>
              <a:rPr lang="ru-RU" dirty="0" smtClean="0">
                <a:latin typeface="+mn-lt"/>
              </a:rPr>
              <a:t>(кратко </a:t>
            </a:r>
            <a:r>
              <a:rPr lang="ru-RU" dirty="0">
                <a:latin typeface="+mn-lt"/>
              </a:rPr>
              <a:t>его </a:t>
            </a:r>
            <a:r>
              <a:rPr lang="ru-RU" dirty="0" smtClean="0">
                <a:latin typeface="+mn-lt"/>
              </a:rPr>
              <a:t>называют</a:t>
            </a:r>
            <a:r>
              <a:rPr lang="ru-RU" dirty="0">
                <a:latin typeface="+mn-lt"/>
              </a:rPr>
              <a:t>, «XHR») дает возможность из </a:t>
            </a:r>
            <a:r>
              <a:rPr lang="ru-RU" dirty="0" err="1">
                <a:latin typeface="+mn-lt"/>
              </a:rPr>
              <a:t>JavaScript</a:t>
            </a:r>
            <a:r>
              <a:rPr lang="ru-RU" dirty="0">
                <a:latin typeface="+mn-lt"/>
              </a:rPr>
              <a:t> делать HTTP-запросы к серверу без перезагрузки страницы</a:t>
            </a:r>
            <a:r>
              <a:rPr lang="ru-RU" dirty="0" smtClean="0">
                <a:latin typeface="+mn-lt"/>
              </a:rPr>
              <a:t>. Несмотря </a:t>
            </a:r>
            <a:r>
              <a:rPr lang="ru-RU" dirty="0">
                <a:latin typeface="+mn-lt"/>
              </a:rPr>
              <a:t>на слово «XML» в названии, </a:t>
            </a:r>
            <a:r>
              <a:rPr lang="ru-RU" dirty="0" err="1">
                <a:latin typeface="+mn-lt"/>
              </a:rPr>
              <a:t>XMLHttpRequest</a:t>
            </a:r>
            <a:r>
              <a:rPr lang="ru-RU" dirty="0">
                <a:latin typeface="+mn-lt"/>
              </a:rPr>
              <a:t> может работать с любыми данными, а не только с XML</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535520" y="5520712"/>
            <a:ext cx="4114340" cy="369332"/>
          </a:xfrm>
          <a:prstGeom prst="rect">
            <a:avLst/>
          </a:prstGeom>
        </p:spPr>
        <p:txBody>
          <a:bodyPr wrap="none">
            <a:spAutoFit/>
          </a:bodyPr>
          <a:lstStyle/>
          <a:p>
            <a:r>
              <a:rPr lang="en-US" dirty="0">
                <a:solidFill>
                  <a:schemeClr val="bg1"/>
                </a:solidFill>
                <a:hlinkClick r:id="rId2"/>
              </a:rPr>
              <a:t>http://www.w3.org/TR/XMLHttpRequest</a:t>
            </a:r>
            <a:r>
              <a:rPr lang="en-US" dirty="0" smtClean="0">
                <a:solidFill>
                  <a:schemeClr val="bg1"/>
                </a:solidFill>
                <a:hlinkClick r:id="rId2"/>
              </a:rPr>
              <a:t>/</a:t>
            </a:r>
            <a:r>
              <a:rPr lang="ru-RU"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412159065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Основы</a:t>
            </a:r>
            <a:r>
              <a:rPr lang="en-US" dirty="0"/>
              <a:t> </a:t>
            </a:r>
            <a:r>
              <a:rPr lang="en-US" dirty="0" err="1" smtClean="0"/>
              <a:t>XMLHttpRequest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6" name="Diagram 5"/>
          <p:cNvGraphicFramePr/>
          <p:nvPr>
            <p:extLst>
              <p:ext uri="{D42A27DB-BD31-4B8C-83A1-F6EECF244321}">
                <p14:modId xmlns:p14="http://schemas.microsoft.com/office/powerpoint/2010/main" val="1848332565"/>
              </p:ext>
            </p:extLst>
          </p:nvPr>
        </p:nvGraphicFramePr>
        <p:xfrm>
          <a:off x="401859" y="1336135"/>
          <a:ext cx="8367059" cy="4717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1618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rmAutofit/>
          </a:bodyPr>
          <a:lstStyle/>
          <a:p>
            <a:pPr algn="just"/>
            <a:endParaRPr lang="ru-RU" dirty="0">
              <a:latin typeface="+mn-lt"/>
            </a:endParaRPr>
          </a:p>
          <a:p>
            <a:pPr algn="just"/>
            <a:r>
              <a:rPr lang="ru-RU" dirty="0">
                <a:latin typeface="+mn-lt"/>
              </a:rPr>
              <a:t>Синтаксис для создания экземпляра объекта </a:t>
            </a:r>
            <a:r>
              <a:rPr lang="ru-RU" dirty="0" err="1">
                <a:latin typeface="+mn-lt"/>
              </a:rPr>
              <a:t>XMLHttpRequest</a:t>
            </a:r>
            <a:r>
              <a:rPr lang="ru-RU" dirty="0" smtClean="0">
                <a:latin typeface="+mn-lt"/>
              </a:rPr>
              <a:t>:</a:t>
            </a:r>
          </a:p>
          <a:p>
            <a:pPr algn="just"/>
            <a:endParaRPr lang="ru-RU" sz="1700" dirty="0">
              <a:latin typeface="+mn-lt"/>
            </a:endParaRPr>
          </a:p>
          <a:p>
            <a:pPr algn="just"/>
            <a:r>
              <a:rPr lang="en-US" sz="1700" dirty="0" err="1">
                <a:latin typeface="Consolas"/>
                <a:cs typeface="Consolas"/>
              </a:rPr>
              <a:t>var</a:t>
            </a:r>
            <a:r>
              <a:rPr lang="en-US" sz="1700" dirty="0">
                <a:latin typeface="Consolas"/>
                <a:cs typeface="Consolas"/>
              </a:rPr>
              <a:t> </a:t>
            </a:r>
            <a:r>
              <a:rPr lang="en-US" sz="1700" dirty="0" err="1">
                <a:latin typeface="Consolas"/>
                <a:cs typeface="Consolas"/>
              </a:rPr>
              <a:t>xhr</a:t>
            </a:r>
            <a:r>
              <a:rPr lang="en-US" sz="1700" dirty="0">
                <a:latin typeface="Consolas"/>
                <a:cs typeface="Consolas"/>
              </a:rPr>
              <a:t>;</a:t>
            </a:r>
          </a:p>
          <a:p>
            <a:pPr algn="just"/>
            <a:r>
              <a:rPr lang="ru-RU" sz="1700" dirty="0">
                <a:solidFill>
                  <a:srgbClr val="ECA907"/>
                </a:solidFill>
                <a:latin typeface="Consolas"/>
                <a:cs typeface="Consolas"/>
              </a:rPr>
              <a:t>/* Если объект </a:t>
            </a:r>
            <a:r>
              <a:rPr lang="ru-RU" sz="1700" dirty="0" err="1">
                <a:solidFill>
                  <a:srgbClr val="ECA907"/>
                </a:solidFill>
                <a:latin typeface="Consolas"/>
                <a:cs typeface="Consolas"/>
              </a:rPr>
              <a:t>XMLHttpRequest</a:t>
            </a:r>
            <a:r>
              <a:rPr lang="ru-RU" sz="1700" dirty="0">
                <a:solidFill>
                  <a:srgbClr val="ECA907"/>
                </a:solidFill>
                <a:latin typeface="Consolas"/>
                <a:cs typeface="Consolas"/>
              </a:rPr>
              <a:t> существует, значит мы имеем дело с современным браузером</a:t>
            </a:r>
            <a:r>
              <a:rPr lang="en-US" sz="1700" dirty="0">
                <a:solidFill>
                  <a:srgbClr val="ECA907"/>
                </a:solidFill>
                <a:latin typeface="Consolas"/>
                <a:cs typeface="Consolas"/>
              </a:rPr>
              <a:t> Chrome, Firefox, Safari, Opera </a:t>
            </a:r>
            <a:r>
              <a:rPr lang="en-US" sz="1700" dirty="0" err="1">
                <a:solidFill>
                  <a:srgbClr val="ECA907"/>
                </a:solidFill>
                <a:latin typeface="Consolas"/>
                <a:cs typeface="Consolas"/>
              </a:rPr>
              <a:t>или</a:t>
            </a:r>
            <a:r>
              <a:rPr lang="en-US" sz="1700" dirty="0">
                <a:solidFill>
                  <a:srgbClr val="ECA907"/>
                </a:solidFill>
                <a:latin typeface="Consolas"/>
                <a:cs typeface="Consolas"/>
              </a:rPr>
              <a:t> IE7 </a:t>
            </a:r>
            <a:r>
              <a:rPr lang="en-US" sz="1700" dirty="0" err="1">
                <a:solidFill>
                  <a:srgbClr val="ECA907"/>
                </a:solidFill>
                <a:latin typeface="Consolas"/>
                <a:cs typeface="Consolas"/>
              </a:rPr>
              <a:t>и</a:t>
            </a:r>
            <a:r>
              <a:rPr lang="en-US" sz="1700" dirty="0">
                <a:solidFill>
                  <a:srgbClr val="ECA907"/>
                </a:solidFill>
                <a:latin typeface="Consolas"/>
                <a:cs typeface="Consolas"/>
              </a:rPr>
              <a:t> </a:t>
            </a:r>
            <a:r>
              <a:rPr lang="en-US" sz="1700" dirty="0" err="1">
                <a:solidFill>
                  <a:srgbClr val="ECA907"/>
                </a:solidFill>
                <a:latin typeface="Consolas"/>
                <a:cs typeface="Consolas"/>
              </a:rPr>
              <a:t>выше</a:t>
            </a:r>
            <a:r>
              <a:rPr lang="en-US" sz="1700" dirty="0">
                <a:solidFill>
                  <a:srgbClr val="ECA907"/>
                </a:solidFill>
                <a:latin typeface="Consolas"/>
                <a:cs typeface="Consolas"/>
              </a:rPr>
              <a:t>. */</a:t>
            </a:r>
          </a:p>
          <a:p>
            <a:pPr algn="just"/>
            <a:r>
              <a:rPr lang="en-US" sz="1700" dirty="0">
                <a:latin typeface="Consolas"/>
                <a:cs typeface="Consolas"/>
              </a:rPr>
              <a:t>if (</a:t>
            </a:r>
            <a:r>
              <a:rPr lang="en-US" sz="1700" dirty="0" err="1">
                <a:latin typeface="Consolas"/>
                <a:cs typeface="Consolas"/>
              </a:rPr>
              <a:t>window.XMLHttpRequest</a:t>
            </a:r>
            <a:r>
              <a:rPr lang="en-US" sz="1700" dirty="0">
                <a:latin typeface="Consolas"/>
                <a:cs typeface="Consolas"/>
              </a:rPr>
              <a:t>){</a:t>
            </a:r>
          </a:p>
          <a:p>
            <a:pPr algn="just"/>
            <a:r>
              <a:rPr lang="en-US" sz="1700" dirty="0">
                <a:latin typeface="Consolas"/>
                <a:cs typeface="Consolas"/>
              </a:rPr>
              <a:t>   </a:t>
            </a:r>
            <a:r>
              <a:rPr lang="en-US" sz="1700" dirty="0" err="1">
                <a:latin typeface="Consolas"/>
                <a:cs typeface="Consolas"/>
              </a:rPr>
              <a:t>xhr</a:t>
            </a:r>
            <a:r>
              <a:rPr lang="en-US" sz="1700" dirty="0">
                <a:latin typeface="Consolas"/>
                <a:cs typeface="Consolas"/>
              </a:rPr>
              <a:t> = new </a:t>
            </a:r>
            <a:r>
              <a:rPr lang="en-US" sz="1700" dirty="0" err="1">
                <a:latin typeface="Consolas"/>
                <a:cs typeface="Consolas"/>
              </a:rPr>
              <a:t>XMLHttpRequest</a:t>
            </a:r>
            <a:r>
              <a:rPr lang="en-US" sz="1700" dirty="0">
                <a:latin typeface="Consolas"/>
                <a:cs typeface="Consolas"/>
              </a:rPr>
              <a:t>();</a:t>
            </a:r>
          </a:p>
          <a:p>
            <a:pPr algn="just"/>
            <a:r>
              <a:rPr lang="en-US" sz="1700" dirty="0">
                <a:latin typeface="Consolas"/>
                <a:cs typeface="Consolas"/>
              </a:rPr>
              <a:t>}</a:t>
            </a:r>
          </a:p>
          <a:p>
            <a:pPr algn="just"/>
            <a:r>
              <a:rPr lang="ru-RU" sz="1700" dirty="0">
                <a:solidFill>
                  <a:srgbClr val="ECA907"/>
                </a:solidFill>
                <a:latin typeface="Consolas"/>
                <a:cs typeface="Consolas"/>
              </a:rPr>
              <a:t>/* Если же объект </a:t>
            </a:r>
            <a:r>
              <a:rPr lang="ru-RU" sz="1700" dirty="0" err="1">
                <a:solidFill>
                  <a:srgbClr val="ECA907"/>
                </a:solidFill>
                <a:latin typeface="Consolas"/>
                <a:cs typeface="Consolas"/>
              </a:rPr>
              <a:t>XMLHttpRequest</a:t>
            </a:r>
            <a:r>
              <a:rPr lang="ru-RU" sz="1700" dirty="0">
                <a:solidFill>
                  <a:srgbClr val="ECA907"/>
                </a:solidFill>
                <a:latin typeface="Consolas"/>
                <a:cs typeface="Consolas"/>
              </a:rPr>
              <a:t> не существует значит мы имеем дело с IE6 и нам придется воспользоваться специальным синтаксисом */</a:t>
            </a:r>
          </a:p>
          <a:p>
            <a:pPr algn="just"/>
            <a:r>
              <a:rPr lang="en-US" sz="1700" dirty="0">
                <a:latin typeface="Consolas"/>
                <a:cs typeface="Consolas"/>
              </a:rPr>
              <a:t>else {</a:t>
            </a:r>
          </a:p>
          <a:p>
            <a:pPr algn="just"/>
            <a:r>
              <a:rPr lang="en-US" sz="1700" dirty="0">
                <a:latin typeface="Consolas"/>
                <a:cs typeface="Consolas"/>
              </a:rPr>
              <a:t>   </a:t>
            </a:r>
            <a:r>
              <a:rPr lang="en-US" sz="1700" dirty="0" err="1">
                <a:latin typeface="Consolas"/>
                <a:cs typeface="Consolas"/>
              </a:rPr>
              <a:t>xhr</a:t>
            </a:r>
            <a:r>
              <a:rPr lang="en-US" sz="1700" dirty="0">
                <a:latin typeface="Consolas"/>
                <a:cs typeface="Consolas"/>
              </a:rPr>
              <a:t> = new </a:t>
            </a:r>
            <a:r>
              <a:rPr lang="en-US" sz="1700" dirty="0" err="1">
                <a:latin typeface="Consolas"/>
                <a:cs typeface="Consolas"/>
              </a:rPr>
              <a:t>ActiveXObject</a:t>
            </a:r>
            <a:r>
              <a:rPr lang="en-US" sz="1700" dirty="0">
                <a:latin typeface="Consolas"/>
                <a:cs typeface="Consolas"/>
              </a:rPr>
              <a:t>("</a:t>
            </a:r>
            <a:r>
              <a:rPr lang="en-US" sz="1700" dirty="0" err="1">
                <a:latin typeface="Consolas"/>
                <a:cs typeface="Consolas"/>
              </a:rPr>
              <a:t>Microsoft.XMLHTTP</a:t>
            </a:r>
            <a:r>
              <a:rPr lang="en-US" sz="1700" dirty="0">
                <a:latin typeface="Consolas"/>
                <a:cs typeface="Consolas"/>
              </a:rPr>
              <a:t>");</a:t>
            </a:r>
          </a:p>
          <a:p>
            <a:pPr algn="just"/>
            <a:r>
              <a:rPr lang="en-US" sz="1700" dirty="0" smtClean="0">
                <a:latin typeface="Consolas"/>
                <a:cs typeface="Consolas"/>
              </a:rPr>
              <a:t>}</a:t>
            </a:r>
            <a:endParaRPr lang="en-US" sz="1700"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16135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Типы моделей, досту</a:t>
            </a:r>
            <a:r>
              <a:rPr lang="ru-RU" dirty="0"/>
              <a:t>п</a:t>
            </a:r>
            <a:r>
              <a:rPr lang="ru-RU" dirty="0" smtClean="0"/>
              <a:t>ные в приложениях </a:t>
            </a:r>
            <a:r>
              <a:rPr lang="en-US" dirty="0" smtClean="0"/>
              <a:t>ASP.NET MVC</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52250" y="1808918"/>
            <a:ext cx="8213808" cy="3655328"/>
            <a:chOff x="1647368" y="1458683"/>
            <a:chExt cx="8890001" cy="3679374"/>
          </a:xfrm>
        </p:grpSpPr>
        <p:sp>
          <p:nvSpPr>
            <p:cNvPr id="6" name="Овал 7"/>
            <p:cNvSpPr/>
            <p:nvPr/>
          </p:nvSpPr>
          <p:spPr>
            <a:xfrm>
              <a:off x="4731655" y="2685142"/>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9"/>
            <p:cNvSpPr/>
            <p:nvPr/>
          </p:nvSpPr>
          <p:spPr>
            <a:xfrm>
              <a:off x="2866570" y="1458684"/>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10"/>
            <p:cNvSpPr/>
            <p:nvPr/>
          </p:nvSpPr>
          <p:spPr>
            <a:xfrm>
              <a:off x="6574970" y="1458683"/>
              <a:ext cx="2481943" cy="245291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035371" y="2485087"/>
              <a:ext cx="2133161"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Input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0" name="TextBox 9"/>
            <p:cNvSpPr txBox="1"/>
            <p:nvPr/>
          </p:nvSpPr>
          <p:spPr>
            <a:xfrm>
              <a:off x="6701571" y="2485085"/>
              <a:ext cx="2218676" cy="418615"/>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Domain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1" name="TextBox 10"/>
            <p:cNvSpPr txBox="1"/>
            <p:nvPr/>
          </p:nvSpPr>
          <p:spPr>
            <a:xfrm>
              <a:off x="5047339" y="3711544"/>
              <a:ext cx="1937657" cy="400110"/>
            </a:xfrm>
            <a:prstGeom prst="rect">
              <a:avLst/>
            </a:prstGeom>
            <a:noFill/>
          </p:spPr>
          <p:txBody>
            <a:bodyPr wrap="square" rtlCol="0">
              <a:spAutoFit/>
            </a:bodyPr>
            <a:lstStyle/>
            <a:p>
              <a:pPr algn="ctr"/>
              <a:r>
                <a:rPr lang="en-US" sz="2000" b="1" dirty="0" smtClean="0">
                  <a:solidFill>
                    <a:srgbClr val="028BC4"/>
                  </a:solidFill>
                  <a:latin typeface="Consolas" panose="020B0609020204030204" pitchFamily="49" charset="0"/>
                  <a:cs typeface="Consolas" panose="020B0609020204030204" pitchFamily="49" charset="0"/>
                </a:rPr>
                <a:t>View model</a:t>
              </a:r>
              <a:endParaRPr lang="ru-RU" sz="2000" b="1" dirty="0">
                <a:solidFill>
                  <a:srgbClr val="028BC4"/>
                </a:solidFill>
                <a:latin typeface="Consolas" panose="020B0609020204030204" pitchFamily="49" charset="0"/>
                <a:cs typeface="Consolas" panose="020B0609020204030204" pitchFamily="49" charset="0"/>
              </a:endParaRPr>
            </a:p>
          </p:txBody>
        </p:sp>
        <p:sp>
          <p:nvSpPr>
            <p:cNvPr id="12" name="Скругленный прямоугольник 14"/>
            <p:cNvSpPr/>
            <p:nvPr/>
          </p:nvSpPr>
          <p:spPr>
            <a:xfrm>
              <a:off x="1647368" y="1718975"/>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Client</a:t>
              </a:r>
              <a:endParaRPr lang="ru-RU" dirty="0">
                <a:solidFill>
                  <a:srgbClr val="FFC000"/>
                </a:solidFill>
                <a:latin typeface="Lucida Handwriting"/>
                <a:cs typeface="Lucida Handwriting"/>
              </a:endParaRPr>
            </a:p>
          </p:txBody>
        </p:sp>
        <p:sp>
          <p:nvSpPr>
            <p:cNvPr id="13" name="Скругленный прямоугольник 15"/>
            <p:cNvSpPr/>
            <p:nvPr/>
          </p:nvSpPr>
          <p:spPr>
            <a:xfrm>
              <a:off x="4869538" y="1718974"/>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Controller</a:t>
              </a:r>
              <a:endParaRPr lang="ru-RU" dirty="0">
                <a:solidFill>
                  <a:srgbClr val="FFC000"/>
                </a:solidFill>
                <a:latin typeface="Lucida Handwriting"/>
                <a:cs typeface="Lucida Handwriting"/>
              </a:endParaRPr>
            </a:p>
          </p:txBody>
        </p:sp>
        <p:sp>
          <p:nvSpPr>
            <p:cNvPr id="14" name="Скругленный прямоугольник 16"/>
            <p:cNvSpPr/>
            <p:nvPr/>
          </p:nvSpPr>
          <p:spPr>
            <a:xfrm>
              <a:off x="8208716" y="1718975"/>
              <a:ext cx="2328653"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Middle-layer</a:t>
              </a:r>
              <a:endParaRPr lang="ru-RU" dirty="0">
                <a:solidFill>
                  <a:srgbClr val="FFC000"/>
                </a:solidFill>
                <a:latin typeface="Lucida Handwriting"/>
                <a:cs typeface="Lucida Handwriting"/>
              </a:endParaRPr>
            </a:p>
          </p:txBody>
        </p:sp>
        <p:sp>
          <p:nvSpPr>
            <p:cNvPr id="15" name="Скругленный прямоугольник 17"/>
            <p:cNvSpPr/>
            <p:nvPr/>
          </p:nvSpPr>
          <p:spPr>
            <a:xfrm>
              <a:off x="4869539" y="4418632"/>
              <a:ext cx="2206171" cy="56605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latin typeface="Lucida Handwriting"/>
                  <a:cs typeface="Lucida Handwriting"/>
                </a:rPr>
                <a:t>View</a:t>
              </a:r>
              <a:endParaRPr lang="ru-RU" dirty="0">
                <a:solidFill>
                  <a:srgbClr val="FFC000"/>
                </a:solidFill>
                <a:latin typeface="Lucida Handwriting"/>
                <a:cs typeface="Lucida Handwriting"/>
              </a:endParaRPr>
            </a:p>
          </p:txBody>
        </p:sp>
        <p:cxnSp>
          <p:nvCxnSpPr>
            <p:cNvPr id="16" name="Прямая со стрелкой 19"/>
            <p:cNvCxnSpPr>
              <a:stCxn id="12" idx="3"/>
              <a:endCxn id="13" idx="1"/>
            </p:cNvCxnSpPr>
            <p:nvPr/>
          </p:nvCxnSpPr>
          <p:spPr>
            <a:xfrm flipV="1">
              <a:off x="3853539" y="2002003"/>
              <a:ext cx="1015999" cy="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21"/>
            <p:cNvCxnSpPr>
              <a:stCxn id="13" idx="3"/>
              <a:endCxn id="14" idx="1"/>
            </p:cNvCxnSpPr>
            <p:nvPr/>
          </p:nvCxnSpPr>
          <p:spPr>
            <a:xfrm>
              <a:off x="7075710" y="2002003"/>
              <a:ext cx="1133006" cy="1"/>
            </a:xfrm>
            <a:prstGeom prst="straightConnector1">
              <a:avLst/>
            </a:prstGeom>
            <a:ln w="38100">
              <a:solidFill>
                <a:srgbClr val="FFC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3"/>
            <p:cNvCxnSpPr>
              <a:stCxn id="13" idx="2"/>
              <a:endCxn id="15" idx="0"/>
            </p:cNvCxnSpPr>
            <p:nvPr/>
          </p:nvCxnSpPr>
          <p:spPr>
            <a:xfrm>
              <a:off x="5972624" y="2285031"/>
              <a:ext cx="1" cy="2133601"/>
            </a:xfrm>
            <a:prstGeom prst="straightConnector1">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25"/>
            <p:cNvCxnSpPr>
              <a:stCxn id="15" idx="1"/>
              <a:endCxn id="12" idx="2"/>
            </p:cNvCxnSpPr>
            <p:nvPr/>
          </p:nvCxnSpPr>
          <p:spPr>
            <a:xfrm rot="10800000">
              <a:off x="2750455" y="2285033"/>
              <a:ext cx="2119085" cy="2416629"/>
            </a:xfrm>
            <a:prstGeom prst="bentConnector2">
              <a:avLst/>
            </a:prstGeom>
            <a:ln w="38100">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474876" y="4947445"/>
            <a:ext cx="3359739" cy="646331"/>
          </a:xfrm>
          <a:prstGeom prst="rect">
            <a:avLst/>
          </a:prstGeom>
          <a:noFill/>
        </p:spPr>
        <p:txBody>
          <a:bodyPr wrap="none" rtlCol="0" anchor="ctr">
            <a:spAutoFit/>
          </a:bodyPr>
          <a:lstStyle/>
          <a:p>
            <a:pPr algn="ctr"/>
            <a:r>
              <a:rPr lang="ru-RU" dirty="0" smtClean="0">
                <a:solidFill>
                  <a:srgbClr val="FFFFFF"/>
                </a:solidFill>
              </a:rPr>
              <a:t>Представляет данные,</a:t>
            </a:r>
          </a:p>
          <a:p>
            <a:pPr algn="ctr"/>
            <a:r>
              <a:rPr lang="ru-RU" dirty="0" smtClean="0">
                <a:solidFill>
                  <a:srgbClr val="FFFFFF"/>
                </a:solidFill>
              </a:rPr>
              <a:t>передаваемые в представление</a:t>
            </a:r>
            <a:endParaRPr lang="en-US" dirty="0">
              <a:solidFill>
                <a:srgbClr val="FFFFFF"/>
              </a:solidFill>
            </a:endParaRPr>
          </a:p>
        </p:txBody>
      </p:sp>
      <p:cxnSp>
        <p:nvCxnSpPr>
          <p:cNvPr id="21" name="Straight Arrow Connector 20"/>
          <p:cNvCxnSpPr>
            <a:stCxn id="3" idx="0"/>
            <a:endCxn id="11" idx="2"/>
          </p:cNvCxnSpPr>
          <p:nvPr/>
        </p:nvCxnSpPr>
        <p:spPr>
          <a:xfrm flipH="1" flipV="1">
            <a:off x="4488750" y="4444551"/>
            <a:ext cx="2665996" cy="502894"/>
          </a:xfrm>
          <a:prstGeom prst="straightConnector1">
            <a:avLst/>
          </a:prstGeom>
          <a:ln w="28575" cmpd="sng">
            <a:solidFill>
              <a:schemeClr val="bg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63231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b="1" dirty="0" smtClean="0">
                <a:latin typeface="+mn-lt"/>
                <a:cs typeface="Consolas"/>
              </a:rPr>
              <a:t>Настроить</a:t>
            </a:r>
            <a:r>
              <a:rPr lang="ru-RU" dirty="0" smtClean="0">
                <a:latin typeface="+mn-lt"/>
                <a:cs typeface="Consolas"/>
              </a:rPr>
              <a:t>: </a:t>
            </a:r>
            <a:r>
              <a:rPr lang="ru-RU" dirty="0" err="1" smtClean="0">
                <a:solidFill>
                  <a:srgbClr val="ECA907"/>
                </a:solidFill>
                <a:latin typeface="+mn-lt"/>
                <a:cs typeface="Consolas"/>
              </a:rPr>
              <a:t>open</a:t>
            </a:r>
            <a:r>
              <a:rPr lang="ru-RU" dirty="0" smtClean="0">
                <a:solidFill>
                  <a:srgbClr val="ECA907"/>
                </a:solidFill>
                <a:latin typeface="+mn-lt"/>
                <a:cs typeface="Consolas"/>
              </a:rPr>
              <a:t> – </a:t>
            </a:r>
            <a:r>
              <a:rPr lang="en-US" dirty="0" err="1" smtClean="0">
                <a:solidFill>
                  <a:srgbClr val="ECA907"/>
                </a:solidFill>
                <a:latin typeface="+mn-lt"/>
                <a:cs typeface="Consolas"/>
              </a:rPr>
              <a:t>xhr.open</a:t>
            </a:r>
            <a:r>
              <a:rPr lang="en-US" dirty="0">
                <a:solidFill>
                  <a:srgbClr val="ECA907"/>
                </a:solidFill>
                <a:latin typeface="+mn-lt"/>
                <a:cs typeface="Consolas"/>
              </a:rPr>
              <a:t>(method, URL, </a:t>
            </a:r>
            <a:r>
              <a:rPr lang="en-US" dirty="0" err="1">
                <a:solidFill>
                  <a:srgbClr val="ECA907"/>
                </a:solidFill>
                <a:latin typeface="+mn-lt"/>
                <a:cs typeface="Consolas"/>
              </a:rPr>
              <a:t>async</a:t>
            </a:r>
            <a:r>
              <a:rPr lang="en-US" dirty="0">
                <a:solidFill>
                  <a:srgbClr val="ECA907"/>
                </a:solidFill>
                <a:latin typeface="+mn-lt"/>
                <a:cs typeface="Consolas"/>
              </a:rPr>
              <a:t>, user, password</a:t>
            </a:r>
            <a:r>
              <a:rPr lang="en-US" dirty="0" smtClean="0">
                <a:solidFill>
                  <a:srgbClr val="ECA907"/>
                </a:solidFill>
                <a:latin typeface="+mn-lt"/>
                <a:cs typeface="Consolas"/>
              </a:rPr>
              <a:t>)</a:t>
            </a:r>
            <a:endParaRPr lang="ru-RU" dirty="0" smtClean="0">
              <a:solidFill>
                <a:srgbClr val="ECA907"/>
              </a:solidFill>
              <a:latin typeface="+mn-lt"/>
              <a:cs typeface="Consolas"/>
            </a:endParaRPr>
          </a:p>
          <a:p>
            <a:pPr algn="just"/>
            <a:endParaRPr lang="en-US" dirty="0">
              <a:solidFill>
                <a:srgbClr val="ECA907"/>
              </a:solidFill>
              <a:latin typeface="+mn-lt"/>
              <a:cs typeface="Consolas"/>
            </a:endParaRPr>
          </a:p>
          <a:p>
            <a:pPr algn="just"/>
            <a:r>
              <a:rPr lang="ru-RU" dirty="0">
                <a:latin typeface="+mn-lt"/>
              </a:rPr>
              <a:t>О</a:t>
            </a:r>
            <a:r>
              <a:rPr lang="ru-RU" dirty="0" smtClean="0">
                <a:latin typeface="+mn-lt"/>
              </a:rPr>
              <a:t>сновные </a:t>
            </a:r>
            <a:r>
              <a:rPr lang="ru-RU" dirty="0">
                <a:latin typeface="+mn-lt"/>
              </a:rPr>
              <a:t>параметры запроса</a:t>
            </a:r>
            <a:r>
              <a:rPr lang="ru-RU" dirty="0" smtClean="0">
                <a:latin typeface="+mn-lt"/>
              </a:rPr>
              <a:t>:</a:t>
            </a:r>
          </a:p>
          <a:p>
            <a:pPr algn="just"/>
            <a:endParaRPr lang="ru-RU" dirty="0">
              <a:latin typeface="+mn-lt"/>
            </a:endParaRPr>
          </a:p>
          <a:p>
            <a:pPr marL="285750" indent="-285750" algn="just">
              <a:buFont typeface="Arial"/>
              <a:buChar char="•"/>
            </a:pPr>
            <a:r>
              <a:rPr lang="ru-RU" dirty="0" err="1" smtClean="0">
                <a:solidFill>
                  <a:srgbClr val="ECA907"/>
                </a:solidFill>
                <a:latin typeface="+mn-lt"/>
                <a:cs typeface="Consolas"/>
              </a:rPr>
              <a:t>method</a:t>
            </a:r>
            <a:r>
              <a:rPr lang="ru-RU" dirty="0">
                <a:latin typeface="+mn-lt"/>
              </a:rPr>
              <a:t> </a:t>
            </a:r>
            <a:r>
              <a:rPr lang="ru-RU" dirty="0" smtClean="0">
                <a:latin typeface="+mn-lt"/>
              </a:rPr>
              <a:t>– HTTP</a:t>
            </a:r>
            <a:r>
              <a:rPr lang="ru-RU" dirty="0">
                <a:latin typeface="+mn-lt"/>
              </a:rPr>
              <a:t>-метод. Как правило, используется GET либо POST, хотя доступны и </a:t>
            </a:r>
            <a:r>
              <a:rPr lang="ru-RU" dirty="0" smtClean="0">
                <a:latin typeface="+mn-lt"/>
              </a:rPr>
              <a:t>TRACE</a:t>
            </a:r>
            <a:r>
              <a:rPr lang="ru-RU" dirty="0">
                <a:latin typeface="+mn-lt"/>
              </a:rPr>
              <a:t>/DELETE/PUT и т.п</a:t>
            </a:r>
            <a:r>
              <a:rPr lang="ru-RU" dirty="0" smtClean="0">
                <a:latin typeface="+mn-lt"/>
              </a:rPr>
              <a:t>.</a:t>
            </a:r>
          </a:p>
          <a:p>
            <a:pPr marL="285750" indent="-285750" algn="just">
              <a:buFont typeface="Arial"/>
              <a:buChar char="•"/>
            </a:pPr>
            <a:r>
              <a:rPr lang="ru-RU" dirty="0" smtClean="0">
                <a:solidFill>
                  <a:srgbClr val="ECA907"/>
                </a:solidFill>
                <a:latin typeface="+mn-lt"/>
                <a:cs typeface="Consolas"/>
              </a:rPr>
              <a:t>URL</a:t>
            </a:r>
            <a:r>
              <a:rPr lang="ru-RU" dirty="0" smtClean="0">
                <a:latin typeface="+mn-lt"/>
              </a:rPr>
              <a:t>  </a:t>
            </a:r>
            <a:r>
              <a:rPr lang="ru-RU" dirty="0">
                <a:latin typeface="+mn-lt"/>
              </a:rPr>
              <a:t>– </a:t>
            </a:r>
            <a:r>
              <a:rPr lang="ru-RU" dirty="0" smtClean="0">
                <a:latin typeface="+mn-lt"/>
              </a:rPr>
              <a:t>адрес запроса, можно </a:t>
            </a:r>
            <a:r>
              <a:rPr lang="ru-RU" dirty="0">
                <a:latin typeface="+mn-lt"/>
              </a:rPr>
              <a:t>использовать не только </a:t>
            </a:r>
            <a:r>
              <a:rPr lang="ru-RU" dirty="0" err="1">
                <a:solidFill>
                  <a:srgbClr val="ECA907"/>
                </a:solidFill>
                <a:latin typeface="+mn-lt"/>
                <a:cs typeface="Consolas"/>
              </a:rPr>
              <a:t>http</a:t>
            </a:r>
            <a:r>
              <a:rPr lang="ru-RU" dirty="0">
                <a:solidFill>
                  <a:srgbClr val="ECA907"/>
                </a:solidFill>
                <a:latin typeface="+mn-lt"/>
                <a:cs typeface="Consolas"/>
              </a:rPr>
              <a:t>/</a:t>
            </a:r>
            <a:r>
              <a:rPr lang="ru-RU" dirty="0" err="1">
                <a:solidFill>
                  <a:srgbClr val="ECA907"/>
                </a:solidFill>
                <a:latin typeface="+mn-lt"/>
                <a:cs typeface="Consolas"/>
              </a:rPr>
              <a:t>https</a:t>
            </a:r>
            <a:r>
              <a:rPr lang="ru-RU" dirty="0">
                <a:latin typeface="+mn-lt"/>
              </a:rPr>
              <a:t>, но и другие протоколы, например </a:t>
            </a:r>
            <a:r>
              <a:rPr lang="ru-RU" dirty="0" err="1">
                <a:solidFill>
                  <a:srgbClr val="ECA907"/>
                </a:solidFill>
                <a:latin typeface="+mn-lt"/>
                <a:cs typeface="Consolas"/>
              </a:rPr>
              <a:t>ftp</a:t>
            </a:r>
            <a:r>
              <a:rPr lang="ru-RU" dirty="0">
                <a:solidFill>
                  <a:srgbClr val="ECA907"/>
                </a:solidFill>
                <a:latin typeface="+mn-lt"/>
                <a:cs typeface="Consolas"/>
              </a:rPr>
              <a:t>://</a:t>
            </a:r>
            <a:r>
              <a:rPr lang="ru-RU" dirty="0">
                <a:latin typeface="+mn-lt"/>
              </a:rPr>
              <a:t> и </a:t>
            </a:r>
            <a:r>
              <a:rPr lang="ru-RU" dirty="0" err="1">
                <a:solidFill>
                  <a:srgbClr val="ECA907"/>
                </a:solidFill>
                <a:latin typeface="+mn-lt"/>
                <a:cs typeface="Consolas"/>
              </a:rPr>
              <a:t>file</a:t>
            </a:r>
            <a:r>
              <a:rPr lang="ru-RU" dirty="0">
                <a:solidFill>
                  <a:srgbClr val="ECA907"/>
                </a:solidFill>
                <a:latin typeface="+mn-lt"/>
                <a:cs typeface="Consolas"/>
              </a:rPr>
              <a:t>://</a:t>
            </a:r>
            <a:r>
              <a:rPr lang="ru-RU" dirty="0">
                <a:latin typeface="+mn-lt"/>
              </a:rPr>
              <a:t>. При этом есть ограничения безопасности, называемые «</a:t>
            </a:r>
            <a:r>
              <a:rPr lang="ru-RU" dirty="0" err="1">
                <a:latin typeface="+mn-lt"/>
              </a:rPr>
              <a:t>Same</a:t>
            </a:r>
            <a:r>
              <a:rPr lang="ru-RU" dirty="0">
                <a:latin typeface="+mn-lt"/>
              </a:rPr>
              <a:t> </a:t>
            </a:r>
            <a:r>
              <a:rPr lang="ru-RU" dirty="0" err="1">
                <a:latin typeface="+mn-lt"/>
              </a:rPr>
              <a:t>Origin</a:t>
            </a:r>
            <a:r>
              <a:rPr lang="ru-RU" dirty="0">
                <a:latin typeface="+mn-lt"/>
              </a:rPr>
              <a:t> </a:t>
            </a:r>
            <a:r>
              <a:rPr lang="ru-RU" dirty="0" err="1">
                <a:latin typeface="+mn-lt"/>
              </a:rPr>
              <a:t>Policy</a:t>
            </a:r>
            <a:r>
              <a:rPr lang="ru-RU" dirty="0">
                <a:latin typeface="+mn-lt"/>
              </a:rPr>
              <a:t>»: запрос со страницы можно отправлять только на тот же </a:t>
            </a:r>
            <a:r>
              <a:rPr lang="ru-RU" dirty="0">
                <a:solidFill>
                  <a:srgbClr val="ECA907"/>
                </a:solidFill>
                <a:latin typeface="+mn-lt"/>
                <a:cs typeface="Consolas"/>
              </a:rPr>
              <a:t>протокол://</a:t>
            </a:r>
            <a:r>
              <a:rPr lang="ru-RU" dirty="0" err="1">
                <a:solidFill>
                  <a:srgbClr val="ECA907"/>
                </a:solidFill>
                <a:latin typeface="+mn-lt"/>
                <a:cs typeface="Consolas"/>
              </a:rPr>
              <a:t>домен:порт</a:t>
            </a:r>
            <a:r>
              <a:rPr lang="ru-RU" dirty="0">
                <a:latin typeface="+mn-lt"/>
              </a:rPr>
              <a:t>, с которого она </a:t>
            </a:r>
            <a:r>
              <a:rPr lang="ru-RU" dirty="0" smtClean="0">
                <a:latin typeface="+mn-lt"/>
              </a:rPr>
              <a:t>пришла</a:t>
            </a:r>
          </a:p>
          <a:p>
            <a:pPr marL="285750" indent="-285750" algn="just">
              <a:buFont typeface="Arial"/>
              <a:buChar char="•"/>
            </a:pPr>
            <a:r>
              <a:rPr lang="ru-RU" dirty="0" err="1" smtClean="0">
                <a:solidFill>
                  <a:srgbClr val="ECA907"/>
                </a:solidFill>
                <a:latin typeface="+mn-lt"/>
                <a:cs typeface="Consolas"/>
              </a:rPr>
              <a:t>async</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если установлено в </a:t>
            </a:r>
            <a:r>
              <a:rPr lang="ru-RU" dirty="0" err="1">
                <a:latin typeface="+mn-lt"/>
              </a:rPr>
              <a:t>false</a:t>
            </a:r>
            <a:r>
              <a:rPr lang="ru-RU" dirty="0">
                <a:latin typeface="+mn-lt"/>
              </a:rPr>
              <a:t>, то запрос производится синхронно, если </a:t>
            </a:r>
            <a:r>
              <a:rPr lang="ru-RU" dirty="0" err="1">
                <a:latin typeface="+mn-lt"/>
              </a:rPr>
              <a:t>true</a:t>
            </a:r>
            <a:r>
              <a:rPr lang="ru-RU" dirty="0">
                <a:latin typeface="+mn-lt"/>
              </a:rPr>
              <a:t> — </a:t>
            </a:r>
            <a:r>
              <a:rPr lang="ru-RU" dirty="0" smtClean="0">
                <a:latin typeface="+mn-lt"/>
              </a:rPr>
              <a:t>асинхронно</a:t>
            </a:r>
          </a:p>
          <a:p>
            <a:pPr marL="285750" indent="-285750">
              <a:buFont typeface="Arial"/>
              <a:buChar char="•"/>
            </a:pPr>
            <a:r>
              <a:rPr lang="ru-RU" dirty="0" err="1" smtClean="0">
                <a:solidFill>
                  <a:srgbClr val="ECA907"/>
                </a:solidFill>
                <a:latin typeface="+mn-lt"/>
                <a:cs typeface="Consolas"/>
              </a:rPr>
              <a:t>user</a:t>
            </a:r>
            <a:r>
              <a:rPr lang="ru-RU" dirty="0">
                <a:solidFill>
                  <a:srgbClr val="ECA907"/>
                </a:solidFill>
                <a:latin typeface="+mn-lt"/>
                <a:cs typeface="Consolas"/>
              </a:rPr>
              <a:t>, </a:t>
            </a:r>
            <a:r>
              <a:rPr lang="ru-RU" dirty="0" err="1">
                <a:solidFill>
                  <a:srgbClr val="ECA907"/>
                </a:solidFill>
                <a:latin typeface="+mn-lt"/>
                <a:cs typeface="Consolas"/>
              </a:rPr>
              <a:t>password</a:t>
            </a:r>
            <a:r>
              <a:rPr lang="ru-RU" dirty="0">
                <a:solidFill>
                  <a:srgbClr val="ECA907"/>
                </a:solidFill>
                <a:latin typeface="+mn-lt"/>
                <a:cs typeface="Consolas"/>
              </a:rPr>
              <a:t> </a:t>
            </a:r>
            <a:r>
              <a:rPr lang="ru-RU" dirty="0" smtClean="0">
                <a:latin typeface="+mn-lt"/>
              </a:rPr>
              <a:t>– логин </a:t>
            </a:r>
            <a:r>
              <a:rPr lang="ru-RU" dirty="0">
                <a:latin typeface="+mn-lt"/>
              </a:rPr>
              <a:t>и пароль для HTTP-авторизации, если </a:t>
            </a:r>
            <a:r>
              <a:rPr lang="ru-RU" dirty="0" smtClean="0">
                <a:latin typeface="+mn-lt"/>
              </a:rPr>
              <a:t>нужны</a:t>
            </a:r>
          </a:p>
          <a:p>
            <a:endParaRPr lang="en-US" dirty="0">
              <a:latin typeface="+mn-lt"/>
            </a:endParaRPr>
          </a:p>
          <a:p>
            <a:pPr algn="just"/>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pic>
        <p:nvPicPr>
          <p:cNvPr id="5" name="Picture 4" descr="emblem-important_18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016" y="5255478"/>
            <a:ext cx="743730" cy="743730"/>
          </a:xfrm>
          <a:prstGeom prst="rect">
            <a:avLst/>
          </a:prstGeom>
        </p:spPr>
      </p:pic>
      <p:sp>
        <p:nvSpPr>
          <p:cNvPr id="6" name="Rectangle 5"/>
          <p:cNvSpPr/>
          <p:nvPr/>
        </p:nvSpPr>
        <p:spPr>
          <a:xfrm>
            <a:off x="2358678" y="5309695"/>
            <a:ext cx="5690515" cy="646331"/>
          </a:xfrm>
          <a:prstGeom prst="rect">
            <a:avLst/>
          </a:prstGeom>
        </p:spPr>
        <p:txBody>
          <a:bodyPr wrap="square">
            <a:spAutoFit/>
          </a:bodyPr>
          <a:lstStyle/>
          <a:p>
            <a:pPr algn="just">
              <a:tabLst>
                <a:tab pos="0" algn="l"/>
              </a:tabLst>
            </a:pPr>
            <a:r>
              <a:rPr lang="ru-RU" b="1" dirty="0">
                <a:solidFill>
                  <a:srgbClr val="ECA907"/>
                </a:solidFill>
                <a:cs typeface="Consolas"/>
              </a:rPr>
              <a:t>Вызов </a:t>
            </a:r>
            <a:r>
              <a:rPr lang="ru-RU" b="1" dirty="0" smtClean="0">
                <a:solidFill>
                  <a:srgbClr val="ECA907"/>
                </a:solidFill>
                <a:cs typeface="Consolas"/>
              </a:rPr>
              <a:t>метода </a:t>
            </a:r>
            <a:r>
              <a:rPr lang="ru-RU" b="1" dirty="0" err="1" smtClean="0">
                <a:solidFill>
                  <a:srgbClr val="ECA907"/>
                </a:solidFill>
                <a:cs typeface="Consolas"/>
              </a:rPr>
              <a:t>open</a:t>
            </a:r>
            <a:r>
              <a:rPr lang="ru-RU" b="1" dirty="0" smtClean="0">
                <a:solidFill>
                  <a:srgbClr val="ECA907"/>
                </a:solidFill>
                <a:cs typeface="Consolas"/>
              </a:rPr>
              <a:t> </a:t>
            </a:r>
            <a:r>
              <a:rPr lang="ru-RU" b="1" dirty="0">
                <a:solidFill>
                  <a:srgbClr val="ECA907"/>
                </a:solidFill>
                <a:cs typeface="Consolas"/>
              </a:rPr>
              <a:t>не открывает соединение, а лишь настраивает запрос!</a:t>
            </a:r>
            <a:endParaRPr lang="en-US" b="1" dirty="0">
              <a:solidFill>
                <a:srgbClr val="ECA907"/>
              </a:solidFill>
              <a:cs typeface="Consolas"/>
            </a:endParaRPr>
          </a:p>
        </p:txBody>
      </p:sp>
    </p:spTree>
    <p:extLst>
      <p:ext uri="{BB962C8B-B14F-4D97-AF65-F5344CB8AC3E}">
        <p14:creationId xmlns:p14="http://schemas.microsoft.com/office/powerpoint/2010/main" val="239833338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tabLst>
                <a:tab pos="0" algn="l"/>
              </a:tabLst>
            </a:pPr>
            <a:r>
              <a:rPr lang="ru-RU" b="1" dirty="0">
                <a:latin typeface="+mn-lt"/>
                <a:cs typeface="Consolas"/>
              </a:rPr>
              <a:t>Отослать данные: </a:t>
            </a:r>
            <a:r>
              <a:rPr lang="ru-RU" b="1" dirty="0" err="1" smtClean="0">
                <a:solidFill>
                  <a:srgbClr val="ECA907"/>
                </a:solidFill>
                <a:latin typeface="+mn-lt"/>
                <a:cs typeface="Consolas"/>
              </a:rPr>
              <a:t>send</a:t>
            </a:r>
            <a:r>
              <a:rPr lang="ru-RU" b="1" dirty="0" smtClean="0">
                <a:solidFill>
                  <a:srgbClr val="ECA907"/>
                </a:solidFill>
                <a:latin typeface="+mn-lt"/>
                <a:cs typeface="Consolas"/>
              </a:rPr>
              <a:t> </a:t>
            </a:r>
            <a:r>
              <a:rPr lang="ru-RU" dirty="0" smtClean="0">
                <a:solidFill>
                  <a:srgbClr val="ECA907"/>
                </a:solidFill>
                <a:latin typeface="+mn-lt"/>
                <a:cs typeface="Consolas"/>
              </a:rPr>
              <a:t>– </a:t>
            </a:r>
            <a:r>
              <a:rPr lang="en-US" b="1" dirty="0" err="1" smtClean="0">
                <a:solidFill>
                  <a:srgbClr val="ECA907"/>
                </a:solidFill>
                <a:latin typeface="+mn-lt"/>
                <a:cs typeface="Consolas"/>
              </a:rPr>
              <a:t>xhr.send</a:t>
            </a:r>
            <a:r>
              <a:rPr lang="en-US" b="1" dirty="0">
                <a:solidFill>
                  <a:srgbClr val="ECA907"/>
                </a:solidFill>
                <a:latin typeface="+mn-lt"/>
                <a:cs typeface="Consolas"/>
              </a:rPr>
              <a:t>([body])</a:t>
            </a:r>
          </a:p>
          <a:p>
            <a:pPr algn="ctr">
              <a:tabLst>
                <a:tab pos="0" algn="l"/>
              </a:tabLst>
            </a:pPr>
            <a:endParaRPr lang="en-US" b="1" dirty="0">
              <a:latin typeface="+mn-lt"/>
              <a:cs typeface="Consolas"/>
            </a:endParaRPr>
          </a:p>
          <a:p>
            <a:pPr algn="just"/>
            <a:r>
              <a:rPr lang="ru-RU" dirty="0">
                <a:latin typeface="+mn-lt"/>
              </a:rPr>
              <a:t>Метод </a:t>
            </a:r>
            <a:r>
              <a:rPr lang="en-US" dirty="0">
                <a:solidFill>
                  <a:srgbClr val="ECA907"/>
                </a:solidFill>
                <a:latin typeface="+mn-lt"/>
                <a:cs typeface="Consolas"/>
              </a:rPr>
              <a:t>send</a:t>
            </a:r>
            <a:r>
              <a:rPr lang="en-US" dirty="0">
                <a:latin typeface="+mn-lt"/>
              </a:rPr>
              <a:t> </a:t>
            </a:r>
            <a:r>
              <a:rPr lang="ru-RU" dirty="0">
                <a:latin typeface="+mn-lt"/>
              </a:rPr>
              <a:t>открывает соединение и отправляет запрос на сервер.</a:t>
            </a:r>
            <a:r>
              <a:rPr lang="en-US" dirty="0">
                <a:latin typeface="+mn-lt"/>
              </a:rPr>
              <a:t> </a:t>
            </a:r>
            <a:r>
              <a:rPr lang="ru-RU" dirty="0">
                <a:latin typeface="+mn-lt"/>
              </a:rPr>
              <a:t>В </a:t>
            </a:r>
            <a:r>
              <a:rPr lang="ru-RU" dirty="0" err="1">
                <a:solidFill>
                  <a:srgbClr val="ECA907"/>
                </a:solidFill>
                <a:latin typeface="+mn-lt"/>
                <a:cs typeface="Consolas"/>
              </a:rPr>
              <a:t>body</a:t>
            </a:r>
            <a:r>
              <a:rPr lang="ru-RU" dirty="0">
                <a:solidFill>
                  <a:srgbClr val="ECA907"/>
                </a:solidFill>
                <a:latin typeface="+mn-lt"/>
              </a:rPr>
              <a:t> </a:t>
            </a:r>
            <a:r>
              <a:rPr lang="ru-RU" dirty="0" smtClean="0">
                <a:latin typeface="+mn-lt"/>
              </a:rPr>
              <a:t>находится </a:t>
            </a:r>
            <a:r>
              <a:rPr lang="ru-RU" dirty="0">
                <a:latin typeface="+mn-lt"/>
              </a:rPr>
              <a:t>тело запроса. Не у всякого запроса есть тело, например у </a:t>
            </a:r>
            <a:r>
              <a:rPr lang="ru-RU" dirty="0">
                <a:solidFill>
                  <a:srgbClr val="ECA907"/>
                </a:solidFill>
                <a:latin typeface="+mn-lt"/>
                <a:cs typeface="Consolas"/>
              </a:rPr>
              <a:t>GET</a:t>
            </a:r>
            <a:r>
              <a:rPr lang="ru-RU" dirty="0">
                <a:latin typeface="+mn-lt"/>
              </a:rPr>
              <a:t>-запросов тела нет, а у </a:t>
            </a:r>
            <a:r>
              <a:rPr lang="ru-RU" dirty="0" smtClean="0">
                <a:solidFill>
                  <a:srgbClr val="ECA907"/>
                </a:solidFill>
                <a:latin typeface="+mn-lt"/>
                <a:cs typeface="Consolas"/>
              </a:rPr>
              <a:t>POST </a:t>
            </a:r>
            <a:r>
              <a:rPr lang="ru-RU" dirty="0" smtClean="0">
                <a:latin typeface="+mn-lt"/>
                <a:cs typeface="Consolas"/>
              </a:rPr>
              <a:t>–</a:t>
            </a:r>
            <a:r>
              <a:rPr lang="ru-RU" dirty="0" smtClean="0">
                <a:solidFill>
                  <a:srgbClr val="ECA907"/>
                </a:solidFill>
                <a:latin typeface="+mn-lt"/>
                <a:cs typeface="Consolas"/>
              </a:rPr>
              <a:t> </a:t>
            </a:r>
            <a:r>
              <a:rPr lang="ru-RU" dirty="0" smtClean="0">
                <a:latin typeface="+mn-lt"/>
              </a:rPr>
              <a:t> основные </a:t>
            </a:r>
            <a:r>
              <a:rPr lang="ru-RU" dirty="0">
                <a:latin typeface="+mn-lt"/>
              </a:rPr>
              <a:t>данные как раз передаются через </a:t>
            </a:r>
            <a:r>
              <a:rPr lang="ru-RU" dirty="0" err="1">
                <a:latin typeface="+mn-lt"/>
              </a:rPr>
              <a:t>body</a:t>
            </a:r>
            <a:r>
              <a:rPr lang="ru-RU" dirty="0">
                <a:latin typeface="+mn-lt"/>
              </a:rPr>
              <a:t>.</a:t>
            </a:r>
            <a:endParaRPr lang="en-US" dirty="0">
              <a:latin typeface="+mn-lt"/>
            </a:endParaRPr>
          </a:p>
          <a:p>
            <a:endParaRPr lang="en-US" dirty="0">
              <a:latin typeface="+mn-lt"/>
            </a:endParaRPr>
          </a:p>
          <a:p>
            <a:r>
              <a:rPr lang="ru-RU" b="1" dirty="0">
                <a:latin typeface="+mn-lt"/>
                <a:cs typeface="Consolas"/>
              </a:rPr>
              <a:t>Отмена: </a:t>
            </a:r>
            <a:r>
              <a:rPr lang="ru-RU" b="1" dirty="0" err="1" smtClean="0">
                <a:solidFill>
                  <a:srgbClr val="ECA907"/>
                </a:solidFill>
                <a:latin typeface="+mn-lt"/>
                <a:cs typeface="Consolas"/>
              </a:rPr>
              <a:t>abort</a:t>
            </a:r>
            <a:r>
              <a:rPr lang="ru-RU" b="1" dirty="0">
                <a:solidFill>
                  <a:srgbClr val="ECA907"/>
                </a:solidFill>
                <a:latin typeface="+mn-lt"/>
                <a:cs typeface="Consolas"/>
              </a:rPr>
              <a:t> </a:t>
            </a:r>
            <a:r>
              <a:rPr lang="ru-RU" dirty="0">
                <a:solidFill>
                  <a:srgbClr val="ECA907"/>
                </a:solidFill>
                <a:latin typeface="+mn-lt"/>
                <a:cs typeface="Consolas"/>
              </a:rPr>
              <a:t>– </a:t>
            </a:r>
            <a:r>
              <a:rPr lang="ru-RU" dirty="0" err="1" smtClean="0">
                <a:solidFill>
                  <a:srgbClr val="ECA907"/>
                </a:solidFill>
                <a:latin typeface="+mn-lt"/>
                <a:cs typeface="Consolas"/>
              </a:rPr>
              <a:t>xh</a:t>
            </a:r>
            <a:r>
              <a:rPr lang="en-US" dirty="0" smtClean="0">
                <a:solidFill>
                  <a:srgbClr val="ECA907"/>
                </a:solidFill>
                <a:latin typeface="+mn-lt"/>
                <a:cs typeface="Consolas"/>
              </a:rPr>
              <a:t>r</a:t>
            </a:r>
            <a:r>
              <a:rPr lang="ru-RU" dirty="0" smtClean="0">
                <a:solidFill>
                  <a:srgbClr val="ECA907"/>
                </a:solidFill>
                <a:latin typeface="+mn-lt"/>
                <a:cs typeface="Consolas"/>
              </a:rPr>
              <a:t>.</a:t>
            </a:r>
            <a:r>
              <a:rPr lang="ru-RU" dirty="0" err="1" smtClean="0">
                <a:solidFill>
                  <a:srgbClr val="ECA907"/>
                </a:solidFill>
                <a:latin typeface="+mn-lt"/>
                <a:cs typeface="Consolas"/>
              </a:rPr>
              <a:t>abort</a:t>
            </a:r>
            <a:r>
              <a:rPr lang="ru-RU" dirty="0">
                <a:solidFill>
                  <a:srgbClr val="ECA907"/>
                </a:solidFill>
                <a:latin typeface="+mn-lt"/>
                <a:cs typeface="Consolas"/>
              </a:rPr>
              <a:t>() </a:t>
            </a:r>
            <a:r>
              <a:rPr lang="ru-RU" dirty="0">
                <a:latin typeface="+mn-lt"/>
              </a:rPr>
              <a:t>прерывает выполнение </a:t>
            </a:r>
            <a:r>
              <a:rPr lang="ru-RU" dirty="0" smtClean="0">
                <a:latin typeface="+mn-lt"/>
              </a:rPr>
              <a:t>запроса</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5454757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r>
              <a:rPr lang="ru-RU" b="1" dirty="0">
                <a:latin typeface="+mn-lt"/>
                <a:cs typeface="Consolas"/>
              </a:rPr>
              <a:t>Ответ: </a:t>
            </a:r>
            <a:r>
              <a:rPr lang="ru-RU" b="1" dirty="0" err="1">
                <a:solidFill>
                  <a:srgbClr val="ECA907"/>
                </a:solidFill>
                <a:latin typeface="+mn-lt"/>
                <a:cs typeface="Consolas"/>
              </a:rPr>
              <a:t>status</a:t>
            </a:r>
            <a:r>
              <a:rPr lang="ru-RU" b="1" dirty="0">
                <a:solidFill>
                  <a:srgbClr val="ECA907"/>
                </a:solidFill>
                <a:latin typeface="+mn-lt"/>
                <a:cs typeface="Consolas"/>
              </a:rPr>
              <a:t>, </a:t>
            </a:r>
            <a:r>
              <a:rPr lang="ru-RU" b="1" dirty="0" err="1">
                <a:solidFill>
                  <a:srgbClr val="ECA907"/>
                </a:solidFill>
                <a:latin typeface="+mn-lt"/>
                <a:cs typeface="Consolas"/>
              </a:rPr>
              <a:t>statusText</a:t>
            </a:r>
            <a:r>
              <a:rPr lang="ru-RU" b="1" dirty="0">
                <a:solidFill>
                  <a:srgbClr val="ECA907"/>
                </a:solidFill>
                <a:latin typeface="+mn-lt"/>
                <a:cs typeface="Consolas"/>
              </a:rPr>
              <a:t>, </a:t>
            </a:r>
            <a:r>
              <a:rPr lang="ru-RU" b="1" dirty="0" err="1">
                <a:solidFill>
                  <a:srgbClr val="ECA907"/>
                </a:solidFill>
                <a:latin typeface="+mn-lt"/>
                <a:cs typeface="Consolas"/>
              </a:rPr>
              <a:t>responseText</a:t>
            </a:r>
            <a:r>
              <a:rPr lang="en-US" b="1" dirty="0">
                <a:solidFill>
                  <a:srgbClr val="ECA907"/>
                </a:solidFill>
                <a:latin typeface="+mn-lt"/>
                <a:cs typeface="Consolas"/>
              </a:rPr>
              <a:t>, </a:t>
            </a:r>
            <a:r>
              <a:rPr lang="ru-RU" b="1" dirty="0" err="1">
                <a:solidFill>
                  <a:srgbClr val="ECA907"/>
                </a:solidFill>
                <a:latin typeface="+mn-lt"/>
                <a:cs typeface="Consolas"/>
              </a:rPr>
              <a:t>responseXML</a:t>
            </a:r>
            <a:r>
              <a:rPr lang="ru-RU" b="1" dirty="0">
                <a:latin typeface="+mn-lt"/>
              </a:rPr>
              <a:t> </a:t>
            </a:r>
            <a:endParaRPr lang="ru-RU" b="1" dirty="0">
              <a:latin typeface="+mn-lt"/>
              <a:cs typeface="Consolas"/>
            </a:endParaRPr>
          </a:p>
          <a:p>
            <a:pPr algn="just"/>
            <a:endParaRPr lang="ru-RU" b="1" dirty="0">
              <a:latin typeface="+mn-lt"/>
              <a:cs typeface="Consolas"/>
            </a:endParaRPr>
          </a:p>
          <a:p>
            <a:pPr algn="just"/>
            <a:r>
              <a:rPr lang="ru-RU" dirty="0" smtClean="0">
                <a:latin typeface="+mn-lt"/>
              </a:rPr>
              <a:t>Основные свойства, содержащие ответ сервера:</a:t>
            </a:r>
          </a:p>
          <a:p>
            <a:pPr marL="285750" indent="-285750" algn="just">
              <a:buFont typeface="Arial"/>
              <a:buChar char="•"/>
            </a:pPr>
            <a:r>
              <a:rPr lang="ru-RU" b="1" dirty="0" err="1" smtClean="0">
                <a:solidFill>
                  <a:srgbClr val="ECA907"/>
                </a:solidFill>
                <a:latin typeface="+mn-lt"/>
                <a:cs typeface="Consolas"/>
              </a:rPr>
              <a:t>status</a:t>
            </a:r>
            <a:r>
              <a:rPr lang="en-US" b="1" dirty="0" smtClean="0">
                <a:latin typeface="+mn-lt"/>
              </a:rPr>
              <a:t> </a:t>
            </a:r>
            <a:r>
              <a:rPr lang="ru-RU" dirty="0" smtClean="0">
                <a:latin typeface="+mn-lt"/>
              </a:rPr>
              <a:t>HTTP-код ответа: 200, 404, 403 и так далее. Может быть также равен 0, если сервер не ответил или при запросе на другой домен</a:t>
            </a:r>
          </a:p>
          <a:p>
            <a:pPr marL="285750" indent="-285750" algn="just">
              <a:buFont typeface="Arial"/>
              <a:buChar char="•"/>
            </a:pPr>
            <a:r>
              <a:rPr lang="ru-RU" b="1" dirty="0" err="1" smtClean="0">
                <a:solidFill>
                  <a:srgbClr val="ECA907"/>
                </a:solidFill>
                <a:latin typeface="+mn-lt"/>
                <a:cs typeface="Consolas"/>
              </a:rPr>
              <a:t>statusText</a:t>
            </a:r>
            <a:r>
              <a:rPr lang="en-US" b="1" dirty="0" smtClean="0">
                <a:solidFill>
                  <a:srgbClr val="ECA907"/>
                </a:solidFill>
                <a:latin typeface="+mn-lt"/>
                <a:cs typeface="Consolas"/>
              </a:rPr>
              <a:t> </a:t>
            </a:r>
            <a:r>
              <a:rPr lang="ru-RU" dirty="0" smtClean="0">
                <a:latin typeface="+mn-lt"/>
              </a:rPr>
              <a:t>текстовое описание статуса от сервера: OK</a:t>
            </a:r>
            <a:r>
              <a:rPr lang="en-US" dirty="0" smtClean="0">
                <a:latin typeface="+mn-lt"/>
              </a:rPr>
              <a:t>,</a:t>
            </a:r>
            <a:r>
              <a:rPr lang="ru-RU" dirty="0" smtClean="0">
                <a:latin typeface="+mn-lt"/>
              </a:rPr>
              <a:t> </a:t>
            </a:r>
            <a:r>
              <a:rPr lang="en-US" dirty="0" smtClean="0">
                <a:latin typeface="+mn-lt"/>
              </a:rPr>
              <a:t> </a:t>
            </a:r>
            <a:r>
              <a:rPr lang="ru-RU" dirty="0" err="1" smtClean="0">
                <a:latin typeface="+mn-lt"/>
              </a:rPr>
              <a:t>Not</a:t>
            </a:r>
            <a:r>
              <a:rPr lang="ru-RU" dirty="0" smtClean="0">
                <a:latin typeface="+mn-lt"/>
              </a:rPr>
              <a:t> </a:t>
            </a:r>
            <a:r>
              <a:rPr lang="ru-RU" dirty="0" err="1" smtClean="0">
                <a:latin typeface="+mn-lt"/>
              </a:rPr>
              <a:t>Found</a:t>
            </a:r>
            <a:r>
              <a:rPr lang="ru-RU" dirty="0" smtClean="0">
                <a:latin typeface="+mn-lt"/>
              </a:rPr>
              <a:t>, </a:t>
            </a:r>
            <a:r>
              <a:rPr lang="en-US" dirty="0" smtClean="0">
                <a:latin typeface="+mn-lt"/>
              </a:rPr>
              <a:t> </a:t>
            </a:r>
            <a:r>
              <a:rPr lang="ru-RU" dirty="0" err="1" smtClean="0">
                <a:latin typeface="+mn-lt"/>
              </a:rPr>
              <a:t>Forbidden</a:t>
            </a:r>
            <a:r>
              <a:rPr lang="ru-RU" dirty="0" smtClean="0">
                <a:latin typeface="+mn-lt"/>
              </a:rPr>
              <a:t> </a:t>
            </a:r>
            <a:r>
              <a:rPr lang="en-US" dirty="0" smtClean="0">
                <a:latin typeface="+mn-lt"/>
              </a:rPr>
              <a:t> </a:t>
            </a:r>
            <a:r>
              <a:rPr lang="ru-RU" dirty="0" smtClean="0">
                <a:latin typeface="+mn-lt"/>
              </a:rPr>
              <a:t>и </a:t>
            </a:r>
            <a:r>
              <a:rPr lang="en-US" dirty="0" smtClean="0">
                <a:latin typeface="+mn-lt"/>
              </a:rPr>
              <a:t> </a:t>
            </a:r>
            <a:r>
              <a:rPr lang="ru-RU" dirty="0" smtClean="0">
                <a:latin typeface="+mn-lt"/>
              </a:rPr>
              <a:t>т. д.</a:t>
            </a:r>
          </a:p>
          <a:p>
            <a:pPr marL="285750" indent="-285750" algn="just">
              <a:buFont typeface="Arial"/>
              <a:buChar char="•"/>
            </a:pPr>
            <a:r>
              <a:rPr lang="ru-RU" b="1" dirty="0" err="1" smtClean="0">
                <a:solidFill>
                  <a:srgbClr val="ECA907"/>
                </a:solidFill>
                <a:latin typeface="+mn-lt"/>
                <a:cs typeface="Consolas"/>
              </a:rPr>
              <a:t>responseText</a:t>
            </a:r>
            <a:r>
              <a:rPr lang="en-US" b="1" dirty="0" smtClean="0">
                <a:latin typeface="+mn-lt"/>
              </a:rPr>
              <a:t> </a:t>
            </a:r>
            <a:r>
              <a:rPr lang="ru-RU" dirty="0" smtClean="0">
                <a:latin typeface="+mn-lt"/>
              </a:rPr>
              <a:t>текст ответа сервера</a:t>
            </a:r>
          </a:p>
          <a:p>
            <a:pPr marL="285750" indent="-285750" algn="just">
              <a:buFont typeface="Arial"/>
              <a:buChar char="•"/>
            </a:pPr>
            <a:r>
              <a:rPr lang="ru-RU" b="1" dirty="0" err="1" smtClean="0">
                <a:solidFill>
                  <a:srgbClr val="ECA907"/>
                </a:solidFill>
                <a:latin typeface="+mn-lt"/>
                <a:cs typeface="Consolas"/>
              </a:rPr>
              <a:t>responseXML</a:t>
            </a:r>
            <a:r>
              <a:rPr lang="ru-RU" b="1" dirty="0" smtClean="0">
                <a:solidFill>
                  <a:srgbClr val="ECA907"/>
                </a:solidFill>
                <a:latin typeface="+mn-lt"/>
                <a:cs typeface="Consolas"/>
              </a:rPr>
              <a:t> </a:t>
            </a:r>
            <a:r>
              <a:rPr lang="ru-RU" dirty="0" smtClean="0">
                <a:latin typeface="+mn-lt"/>
              </a:rPr>
              <a:t>если сервер вернул XML, снабдив его правильным заголовком </a:t>
            </a:r>
            <a:r>
              <a:rPr lang="ru-RU" dirty="0" err="1" smtClean="0">
                <a:latin typeface="+mn-lt"/>
              </a:rPr>
              <a:t>Content-type</a:t>
            </a:r>
            <a:r>
              <a:rPr lang="ru-RU" dirty="0" smtClean="0">
                <a:latin typeface="+mn-lt"/>
              </a:rPr>
              <a:t>: </a:t>
            </a:r>
            <a:r>
              <a:rPr lang="ru-RU" dirty="0" err="1" smtClean="0">
                <a:latin typeface="+mn-lt"/>
              </a:rPr>
              <a:t>text</a:t>
            </a:r>
            <a:r>
              <a:rPr lang="ru-RU" dirty="0" smtClean="0">
                <a:latin typeface="+mn-lt"/>
              </a:rPr>
              <a:t>/</a:t>
            </a:r>
            <a:r>
              <a:rPr lang="ru-RU" dirty="0" err="1" smtClean="0">
                <a:latin typeface="+mn-lt"/>
              </a:rPr>
              <a:t>xml</a:t>
            </a:r>
            <a:r>
              <a:rPr lang="ru-RU" dirty="0" smtClean="0">
                <a:latin typeface="+mn-lt"/>
              </a:rPr>
              <a:t>, то браузер создаст из него XML-документ. По нему можно будет делать запросы </a:t>
            </a:r>
            <a:r>
              <a:rPr lang="ru-RU" dirty="0" err="1" smtClean="0">
                <a:solidFill>
                  <a:srgbClr val="ECA907"/>
                </a:solidFill>
                <a:latin typeface="+mn-lt"/>
                <a:cs typeface="Consolas"/>
              </a:rPr>
              <a:t>xhr.responseXml.querySelector</a:t>
            </a:r>
            <a:r>
              <a:rPr lang="ru-RU" dirty="0" smtClean="0">
                <a:solidFill>
                  <a:srgbClr val="ECA907"/>
                </a:solidFill>
                <a:latin typeface="+mn-lt"/>
                <a:cs typeface="Consolas"/>
              </a:rPr>
              <a:t>("...")</a:t>
            </a:r>
            <a:r>
              <a:rPr lang="ru-RU" dirty="0" smtClean="0">
                <a:latin typeface="+mn-lt"/>
              </a:rPr>
              <a:t> и другие. Используется редко, так как обычно используют не XML, а JSON. То есть, сервер возвращает JSON в виде текста, который браузер превращает в объект вызовом </a:t>
            </a:r>
            <a:r>
              <a:rPr lang="ru-RU" dirty="0" err="1" smtClean="0">
                <a:solidFill>
                  <a:srgbClr val="ECA907"/>
                </a:solidFill>
                <a:latin typeface="+mn-lt"/>
                <a:cs typeface="Consolas"/>
              </a:rPr>
              <a:t>JSON.parse</a:t>
            </a:r>
            <a:r>
              <a:rPr lang="ru-RU" dirty="0" smtClean="0">
                <a:solidFill>
                  <a:srgbClr val="ECA907"/>
                </a:solidFill>
                <a:latin typeface="+mn-lt"/>
                <a:cs typeface="Consolas"/>
              </a:rPr>
              <a:t>(</a:t>
            </a:r>
            <a:r>
              <a:rPr lang="ru-RU" dirty="0" err="1" smtClean="0">
                <a:solidFill>
                  <a:srgbClr val="ECA907"/>
                </a:solidFill>
                <a:latin typeface="+mn-lt"/>
                <a:cs typeface="Consolas"/>
              </a:rPr>
              <a:t>xhr.responseText</a:t>
            </a:r>
            <a:r>
              <a:rPr lang="ru-RU" dirty="0" smtClean="0">
                <a:solidFill>
                  <a:srgbClr val="ECA907"/>
                </a:solidFill>
                <a:latin typeface="+mn-lt"/>
                <a:cs typeface="Consolas"/>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5368196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r>
              <a:rPr lang="ru-RU" dirty="0">
                <a:latin typeface="+mn-lt"/>
                <a:cs typeface="Consolas"/>
              </a:rPr>
              <a:t>Событие </a:t>
            </a:r>
            <a:r>
              <a:rPr lang="ru-RU" dirty="0" err="1">
                <a:solidFill>
                  <a:srgbClr val="ECA907"/>
                </a:solidFill>
                <a:latin typeface="+mn-lt"/>
                <a:cs typeface="Consolas"/>
              </a:rPr>
              <a:t>readystatechange</a:t>
            </a:r>
            <a:r>
              <a:rPr lang="ru-RU" dirty="0">
                <a:solidFill>
                  <a:srgbClr val="ECA907"/>
                </a:solidFill>
                <a:latin typeface="+mn-lt"/>
                <a:cs typeface="Consolas"/>
              </a:rPr>
              <a:t> </a:t>
            </a:r>
            <a:r>
              <a:rPr lang="ru-RU" dirty="0" smtClean="0">
                <a:latin typeface="+mn-lt"/>
                <a:cs typeface="Consolas"/>
              </a:rPr>
              <a:t>п</a:t>
            </a:r>
            <a:r>
              <a:rPr lang="ru-RU" dirty="0" smtClean="0">
                <a:latin typeface="+mn-lt"/>
              </a:rPr>
              <a:t>роисходит </a:t>
            </a:r>
            <a:r>
              <a:rPr lang="ru-RU" dirty="0">
                <a:latin typeface="+mn-lt"/>
              </a:rPr>
              <a:t>несколько раз в процессе отсылки и получения ответа. При этом можно посмотреть «текущее состояние запроса» в свойстве </a:t>
            </a:r>
            <a:r>
              <a:rPr lang="ru-RU" dirty="0" err="1">
                <a:solidFill>
                  <a:srgbClr val="ECA907"/>
                </a:solidFill>
                <a:latin typeface="+mn-lt"/>
                <a:cs typeface="Consolas"/>
              </a:rPr>
              <a:t>xhr.readyState</a:t>
            </a:r>
            <a:r>
              <a:rPr lang="ru-RU" dirty="0">
                <a:solidFill>
                  <a:srgbClr val="ECA907"/>
                </a:solidFill>
                <a:latin typeface="+mn-lt"/>
                <a:cs typeface="Consolas"/>
              </a:rPr>
              <a:t>.</a:t>
            </a:r>
          </a:p>
          <a:p>
            <a:endParaRPr lang="ru-RU" dirty="0">
              <a:latin typeface="+mn-lt"/>
            </a:endParaRPr>
          </a:p>
          <a:p>
            <a:r>
              <a:rPr lang="ru-RU" dirty="0">
                <a:latin typeface="+mn-lt"/>
              </a:rPr>
              <a:t>Состояния по спецификации:</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UNSENT = 0; </a:t>
            </a:r>
            <a:r>
              <a:rPr lang="ru-RU" dirty="0">
                <a:latin typeface="+mn-lt"/>
              </a:rPr>
              <a:t>// начальное состояние</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OPENED = 1; </a:t>
            </a:r>
            <a:r>
              <a:rPr lang="ru-RU" dirty="0">
                <a:latin typeface="+mn-lt"/>
              </a:rPr>
              <a:t>// вызван </a:t>
            </a:r>
            <a:r>
              <a:rPr lang="ru-RU" dirty="0" err="1">
                <a:latin typeface="+mn-lt"/>
              </a:rPr>
              <a:t>open</a:t>
            </a:r>
            <a:endParaRPr lang="ru-RU" dirty="0">
              <a:latin typeface="+mn-lt"/>
            </a:endParaRP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HEADERS_RECEIVED = 2; </a:t>
            </a:r>
            <a:r>
              <a:rPr lang="ru-RU" dirty="0">
                <a:latin typeface="+mn-lt"/>
              </a:rPr>
              <a:t>// получены заголовки</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LOADING = 3; </a:t>
            </a:r>
            <a:r>
              <a:rPr lang="ru-RU" dirty="0">
                <a:latin typeface="+mn-lt"/>
              </a:rPr>
              <a:t>// загружается тело (получен очередной пакет данных)</a:t>
            </a:r>
          </a:p>
          <a:p>
            <a:pPr>
              <a:lnSpc>
                <a:spcPct val="120000"/>
              </a:lnSpc>
            </a:pPr>
            <a:r>
              <a:rPr lang="ru-RU" dirty="0" err="1">
                <a:solidFill>
                  <a:srgbClr val="ECA907"/>
                </a:solidFill>
                <a:latin typeface="Consolas"/>
                <a:cs typeface="Consolas"/>
              </a:rPr>
              <a:t>const</a:t>
            </a:r>
            <a:r>
              <a:rPr lang="ru-RU" dirty="0">
                <a:solidFill>
                  <a:srgbClr val="ECA907"/>
                </a:solidFill>
                <a:latin typeface="Consolas"/>
                <a:cs typeface="Consolas"/>
              </a:rPr>
              <a:t> </a:t>
            </a:r>
            <a:r>
              <a:rPr lang="ru-RU" dirty="0" err="1">
                <a:solidFill>
                  <a:srgbClr val="ECA907"/>
                </a:solidFill>
                <a:latin typeface="Consolas"/>
                <a:cs typeface="Consolas"/>
              </a:rPr>
              <a:t>unsigned</a:t>
            </a:r>
            <a:r>
              <a:rPr lang="ru-RU" dirty="0">
                <a:solidFill>
                  <a:srgbClr val="ECA907"/>
                </a:solidFill>
                <a:latin typeface="Consolas"/>
                <a:cs typeface="Consolas"/>
              </a:rPr>
              <a:t> </a:t>
            </a:r>
            <a:r>
              <a:rPr lang="ru-RU" dirty="0" err="1">
                <a:solidFill>
                  <a:srgbClr val="ECA907"/>
                </a:solidFill>
                <a:latin typeface="Consolas"/>
                <a:cs typeface="Consolas"/>
              </a:rPr>
              <a:t>short</a:t>
            </a:r>
            <a:r>
              <a:rPr lang="ru-RU" dirty="0">
                <a:solidFill>
                  <a:srgbClr val="ECA907"/>
                </a:solidFill>
                <a:latin typeface="Consolas"/>
                <a:cs typeface="Consolas"/>
              </a:rPr>
              <a:t> DONE = 4; </a:t>
            </a:r>
            <a:r>
              <a:rPr lang="ru-RU" dirty="0">
                <a:latin typeface="+mn-lt"/>
              </a:rPr>
              <a:t>// запрос завершён</a:t>
            </a:r>
          </a:p>
          <a:p>
            <a:endParaRPr lang="ru-RU" dirty="0">
              <a:latin typeface="+mn-lt"/>
            </a:endParaRPr>
          </a:p>
          <a:p>
            <a:pPr algn="just"/>
            <a:r>
              <a:rPr lang="ru-RU" dirty="0">
                <a:latin typeface="+mn-lt"/>
              </a:rPr>
              <a:t>Запрос проходит их в порядке </a:t>
            </a:r>
            <a:r>
              <a:rPr lang="ru-RU" sz="2000" dirty="0">
                <a:solidFill>
                  <a:srgbClr val="ECA907"/>
                </a:solidFill>
                <a:latin typeface="Consolas"/>
                <a:cs typeface="Consolas"/>
              </a:rPr>
              <a:t>0 → 1 → 2 → 3 → … → 3 → 4</a:t>
            </a:r>
            <a:r>
              <a:rPr lang="ru-RU" dirty="0">
                <a:latin typeface="+mn-lt"/>
              </a:rPr>
              <a:t>, состояние 3 повторяется при каждом получении очередного пакета данных по сети</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4089258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dirty="0" err="1" smtClean="0">
                <a:solidFill>
                  <a:srgbClr val="ECA907"/>
                </a:solidFill>
                <a:latin typeface="+mn-lt"/>
                <a:cs typeface="Consolas"/>
              </a:rPr>
              <a:t>XMLHttpRequest</a:t>
            </a:r>
            <a:r>
              <a:rPr lang="ru-RU" dirty="0" smtClean="0">
                <a:latin typeface="+mn-lt"/>
              </a:rPr>
              <a:t> </a:t>
            </a:r>
            <a:r>
              <a:rPr lang="ru-RU" dirty="0">
                <a:latin typeface="+mn-lt"/>
              </a:rPr>
              <a:t>умеет как указывать свои </a:t>
            </a:r>
            <a:r>
              <a:rPr lang="ru-RU" dirty="0">
                <a:solidFill>
                  <a:srgbClr val="ECA907"/>
                </a:solidFill>
                <a:latin typeface="+mn-lt"/>
                <a:cs typeface="Consolas"/>
              </a:rPr>
              <a:t>HTTP</a:t>
            </a:r>
            <a:r>
              <a:rPr lang="ru-RU" dirty="0" smtClean="0">
                <a:solidFill>
                  <a:srgbClr val="ECA907"/>
                </a:solidFill>
                <a:latin typeface="+mn-lt"/>
                <a:cs typeface="Consolas"/>
              </a:rPr>
              <a:t>-заголовки </a:t>
            </a:r>
            <a:r>
              <a:rPr lang="ru-RU" dirty="0">
                <a:latin typeface="+mn-lt"/>
              </a:rPr>
              <a:t>в запросе, так и читать присланные в ответ</a:t>
            </a:r>
            <a:r>
              <a:rPr lang="ru-RU" dirty="0" smtClean="0">
                <a:latin typeface="+mn-lt"/>
              </a:rPr>
              <a:t>.</a:t>
            </a:r>
          </a:p>
          <a:p>
            <a:pPr algn="just"/>
            <a:endParaRPr lang="ru-RU" dirty="0">
              <a:latin typeface="+mn-lt"/>
            </a:endParaRPr>
          </a:p>
          <a:p>
            <a:pPr algn="just"/>
            <a:r>
              <a:rPr lang="ru-RU" dirty="0">
                <a:latin typeface="+mn-lt"/>
              </a:rPr>
              <a:t>Для работы с HTTP-заголовками есть 3 метода:</a:t>
            </a:r>
          </a:p>
          <a:p>
            <a:pPr marL="285750" indent="-285750" algn="just">
              <a:buFont typeface="Arial"/>
              <a:buChar char="•"/>
            </a:pPr>
            <a:r>
              <a:rPr lang="ru-RU" dirty="0" err="1">
                <a:solidFill>
                  <a:srgbClr val="ECA907"/>
                </a:solidFill>
                <a:latin typeface="+mn-lt"/>
                <a:cs typeface="Consolas"/>
              </a:rPr>
              <a:t>setRequestHeader</a:t>
            </a:r>
            <a:r>
              <a:rPr lang="ru-RU" dirty="0">
                <a:solidFill>
                  <a:srgbClr val="ECA907"/>
                </a:solidFill>
                <a:latin typeface="+mn-lt"/>
                <a:cs typeface="Consolas"/>
              </a:rPr>
              <a:t>(</a:t>
            </a:r>
            <a:r>
              <a:rPr lang="ru-RU" dirty="0" err="1">
                <a:solidFill>
                  <a:srgbClr val="ECA907"/>
                </a:solidFill>
                <a:latin typeface="+mn-lt"/>
                <a:cs typeface="Consolas"/>
              </a:rPr>
              <a:t>name</a:t>
            </a:r>
            <a:r>
              <a:rPr lang="ru-RU" dirty="0">
                <a:solidFill>
                  <a:srgbClr val="ECA907"/>
                </a:solidFill>
                <a:latin typeface="+mn-lt"/>
                <a:cs typeface="Consolas"/>
              </a:rPr>
              <a:t>, </a:t>
            </a:r>
            <a:r>
              <a:rPr lang="ru-RU" dirty="0" err="1">
                <a:solidFill>
                  <a:srgbClr val="ECA907"/>
                </a:solidFill>
                <a:latin typeface="+mn-lt"/>
                <a:cs typeface="Consolas"/>
              </a:rPr>
              <a:t>value</a:t>
            </a:r>
            <a:r>
              <a:rPr lang="ru-RU" dirty="0" smtClean="0">
                <a:solidFill>
                  <a:srgbClr val="ECA907"/>
                </a:solidFill>
                <a:latin typeface="+mn-lt"/>
                <a:cs typeface="Consolas"/>
              </a:rPr>
              <a:t>) </a:t>
            </a:r>
            <a:r>
              <a:rPr lang="ru-RU" dirty="0" smtClean="0">
                <a:latin typeface="+mn-lt"/>
              </a:rPr>
              <a:t>устанавливает </a:t>
            </a:r>
            <a:r>
              <a:rPr lang="ru-RU" dirty="0">
                <a:latin typeface="+mn-lt"/>
              </a:rPr>
              <a:t>заголовок </a:t>
            </a:r>
            <a:r>
              <a:rPr lang="ru-RU" dirty="0" err="1">
                <a:solidFill>
                  <a:srgbClr val="ECA907"/>
                </a:solidFill>
                <a:latin typeface="+mn-lt"/>
                <a:cs typeface="Consolas"/>
              </a:rPr>
              <a:t>name</a:t>
            </a:r>
            <a:r>
              <a:rPr lang="ru-RU" dirty="0">
                <a:solidFill>
                  <a:srgbClr val="ECA907"/>
                </a:solidFill>
                <a:latin typeface="+mn-lt"/>
              </a:rPr>
              <a:t> </a:t>
            </a:r>
            <a:r>
              <a:rPr lang="ru-RU" dirty="0">
                <a:latin typeface="+mn-lt"/>
              </a:rPr>
              <a:t>запроса со значением </a:t>
            </a:r>
            <a:r>
              <a:rPr lang="ru-RU" dirty="0" err="1">
                <a:solidFill>
                  <a:srgbClr val="ECA907"/>
                </a:solidFill>
                <a:latin typeface="+mn-lt"/>
                <a:cs typeface="Consolas"/>
              </a:rPr>
              <a:t>value</a:t>
            </a:r>
            <a:r>
              <a:rPr lang="ru-RU" dirty="0">
                <a:latin typeface="+mn-lt"/>
              </a:rPr>
              <a:t>. В целях безопасности и для контроля корректности запроса существуют ограничения на заголовки - нельзя установить заголовки, которые контролирует браузер, например </a:t>
            </a:r>
            <a:r>
              <a:rPr lang="ru-RU" dirty="0" err="1">
                <a:latin typeface="+mn-lt"/>
              </a:rPr>
              <a:t>Referer</a:t>
            </a:r>
            <a:r>
              <a:rPr lang="ru-RU" dirty="0">
                <a:latin typeface="+mn-lt"/>
              </a:rPr>
              <a:t> или </a:t>
            </a:r>
            <a:r>
              <a:rPr lang="ru-RU" dirty="0" err="1">
                <a:latin typeface="+mn-lt"/>
              </a:rPr>
              <a:t>Host</a:t>
            </a:r>
            <a:r>
              <a:rPr lang="ru-RU" dirty="0">
                <a:latin typeface="+mn-lt"/>
              </a:rPr>
              <a:t> и ряд </a:t>
            </a:r>
            <a:r>
              <a:rPr lang="ru-RU" dirty="0" smtClean="0">
                <a:latin typeface="+mn-lt"/>
              </a:rPr>
              <a:t>других. </a:t>
            </a:r>
            <a:r>
              <a:rPr lang="ru-RU" dirty="0">
                <a:latin typeface="+mn-lt"/>
              </a:rPr>
              <a:t>Отменить </a:t>
            </a:r>
            <a:r>
              <a:rPr lang="ru-RU" dirty="0" err="1">
                <a:solidFill>
                  <a:srgbClr val="ECA907"/>
                </a:solidFill>
                <a:latin typeface="+mn-lt"/>
                <a:cs typeface="Consolas"/>
              </a:rPr>
              <a:t>setRequestHeader</a:t>
            </a:r>
            <a:r>
              <a:rPr lang="ru-RU" dirty="0">
                <a:solidFill>
                  <a:srgbClr val="ECA907"/>
                </a:solidFill>
                <a:latin typeface="+mn-lt"/>
              </a:rPr>
              <a:t> </a:t>
            </a:r>
            <a:r>
              <a:rPr lang="ru-RU" dirty="0">
                <a:latin typeface="+mn-lt"/>
              </a:rPr>
              <a:t>невозможно, повторные вызовы лишь добавляют информацию к заголовку</a:t>
            </a:r>
          </a:p>
          <a:p>
            <a:pPr marL="285750" indent="-285750" algn="just">
              <a:buFont typeface="Arial"/>
              <a:buChar char="•"/>
            </a:pPr>
            <a:r>
              <a:rPr lang="en-US" dirty="0" err="1">
                <a:solidFill>
                  <a:srgbClr val="ECA907"/>
                </a:solidFill>
                <a:latin typeface="+mn-lt"/>
                <a:cs typeface="Consolas"/>
              </a:rPr>
              <a:t>getResponseHeader</a:t>
            </a:r>
            <a:r>
              <a:rPr lang="en-US" dirty="0">
                <a:solidFill>
                  <a:srgbClr val="ECA907"/>
                </a:solidFill>
                <a:latin typeface="+mn-lt"/>
                <a:cs typeface="Consolas"/>
              </a:rPr>
              <a:t>(name)</a:t>
            </a:r>
            <a:r>
              <a:rPr lang="ru-RU" dirty="0">
                <a:solidFill>
                  <a:srgbClr val="ECA907"/>
                </a:solidFill>
                <a:latin typeface="+mn-lt"/>
                <a:cs typeface="Consolas"/>
              </a:rPr>
              <a:t> </a:t>
            </a:r>
            <a:r>
              <a:rPr lang="ru-RU" dirty="0">
                <a:latin typeface="+mn-lt"/>
              </a:rPr>
              <a:t>в</a:t>
            </a:r>
            <a:r>
              <a:rPr lang="en-US" dirty="0" err="1">
                <a:latin typeface="+mn-lt"/>
              </a:rPr>
              <a:t>о</a:t>
            </a:r>
            <a:r>
              <a:rPr lang="ru-RU" dirty="0">
                <a:latin typeface="+mn-lt"/>
              </a:rPr>
              <a:t>в</a:t>
            </a:r>
            <a:r>
              <a:rPr lang="en-US" dirty="0" err="1">
                <a:latin typeface="+mn-lt"/>
              </a:rPr>
              <a:t>вращает</a:t>
            </a:r>
            <a:r>
              <a:rPr lang="en-US" dirty="0">
                <a:latin typeface="+mn-lt"/>
              </a:rPr>
              <a:t> </a:t>
            </a:r>
            <a:r>
              <a:rPr lang="en-US" dirty="0" err="1">
                <a:latin typeface="+mn-lt"/>
              </a:rPr>
              <a:t>значение</a:t>
            </a:r>
            <a:r>
              <a:rPr lang="en-US" dirty="0">
                <a:latin typeface="+mn-lt"/>
              </a:rPr>
              <a:t> </a:t>
            </a:r>
            <a:r>
              <a:rPr lang="en-US" dirty="0" err="1">
                <a:latin typeface="+mn-lt"/>
              </a:rPr>
              <a:t>заголовка</a:t>
            </a:r>
            <a:r>
              <a:rPr lang="en-US" dirty="0">
                <a:latin typeface="+mn-lt"/>
              </a:rPr>
              <a:t> </a:t>
            </a:r>
            <a:r>
              <a:rPr lang="en-US" dirty="0" err="1">
                <a:latin typeface="+mn-lt"/>
              </a:rPr>
              <a:t>ответа</a:t>
            </a:r>
            <a:r>
              <a:rPr lang="en-US" dirty="0">
                <a:latin typeface="+mn-lt"/>
              </a:rPr>
              <a:t> </a:t>
            </a:r>
            <a:r>
              <a:rPr lang="en-US" dirty="0">
                <a:solidFill>
                  <a:srgbClr val="ECA907"/>
                </a:solidFill>
                <a:latin typeface="+mn-lt"/>
                <a:cs typeface="Consolas"/>
              </a:rPr>
              <a:t>name</a:t>
            </a:r>
            <a:r>
              <a:rPr lang="en-US" dirty="0">
                <a:latin typeface="+mn-lt"/>
              </a:rPr>
              <a:t>, </a:t>
            </a:r>
            <a:r>
              <a:rPr lang="en-US" dirty="0" err="1">
                <a:latin typeface="+mn-lt"/>
              </a:rPr>
              <a:t>кроме</a:t>
            </a:r>
            <a:r>
              <a:rPr lang="en-US" dirty="0">
                <a:latin typeface="+mn-lt"/>
              </a:rPr>
              <a:t> </a:t>
            </a:r>
            <a:r>
              <a:rPr lang="en-US" dirty="0">
                <a:solidFill>
                  <a:srgbClr val="ECA907"/>
                </a:solidFill>
                <a:latin typeface="+mn-lt"/>
                <a:cs typeface="Consolas"/>
              </a:rPr>
              <a:t>Set-Cookie </a:t>
            </a:r>
            <a:r>
              <a:rPr lang="en-US" dirty="0" err="1">
                <a:latin typeface="+mn-lt"/>
              </a:rPr>
              <a:t>и</a:t>
            </a:r>
            <a:r>
              <a:rPr lang="en-US" dirty="0">
                <a:latin typeface="+mn-lt"/>
              </a:rPr>
              <a:t> </a:t>
            </a:r>
            <a:r>
              <a:rPr lang="en-US" dirty="0">
                <a:solidFill>
                  <a:srgbClr val="ECA907"/>
                </a:solidFill>
                <a:latin typeface="+mn-lt"/>
                <a:cs typeface="Consolas"/>
              </a:rPr>
              <a:t>Set-Cookie2</a:t>
            </a:r>
            <a:endParaRPr lang="ru-RU" dirty="0">
              <a:solidFill>
                <a:srgbClr val="ECA907"/>
              </a:solidFill>
              <a:latin typeface="+mn-lt"/>
              <a:cs typeface="Consolas"/>
            </a:endParaRPr>
          </a:p>
          <a:p>
            <a:pPr marL="285750" indent="-285750" algn="just">
              <a:buFont typeface="Arial"/>
              <a:buChar char="•"/>
            </a:pPr>
            <a:r>
              <a:rPr lang="en-US" dirty="0" err="1">
                <a:solidFill>
                  <a:srgbClr val="ECA907"/>
                </a:solidFill>
                <a:latin typeface="+mn-lt"/>
                <a:cs typeface="Consolas"/>
              </a:rPr>
              <a:t>getAllResponseHeaders</a:t>
            </a:r>
            <a:r>
              <a:rPr lang="en-US" dirty="0">
                <a:solidFill>
                  <a:srgbClr val="ECA907"/>
                </a:solidFill>
                <a:latin typeface="+mn-lt"/>
                <a:cs typeface="Consolas"/>
              </a:rPr>
              <a:t>()</a:t>
            </a:r>
            <a:r>
              <a:rPr lang="ru-RU" dirty="0">
                <a:latin typeface="+mn-lt"/>
              </a:rPr>
              <a:t> в</a:t>
            </a:r>
            <a:r>
              <a:rPr lang="en-US" dirty="0" err="1">
                <a:latin typeface="+mn-lt"/>
              </a:rPr>
              <a:t>озвращает</a:t>
            </a:r>
            <a:r>
              <a:rPr lang="en-US" dirty="0">
                <a:latin typeface="+mn-lt"/>
              </a:rPr>
              <a:t> </a:t>
            </a:r>
            <a:r>
              <a:rPr lang="en-US" dirty="0" err="1">
                <a:latin typeface="+mn-lt"/>
              </a:rPr>
              <a:t>все</a:t>
            </a:r>
            <a:r>
              <a:rPr lang="en-US" dirty="0">
                <a:latin typeface="+mn-lt"/>
              </a:rPr>
              <a:t> </a:t>
            </a:r>
            <a:r>
              <a:rPr lang="en-US" dirty="0" err="1">
                <a:latin typeface="+mn-lt"/>
              </a:rPr>
              <a:t>заголовки</a:t>
            </a:r>
            <a:r>
              <a:rPr lang="en-US" dirty="0">
                <a:latin typeface="+mn-lt"/>
              </a:rPr>
              <a:t> </a:t>
            </a:r>
            <a:r>
              <a:rPr lang="en-US" dirty="0" err="1">
                <a:latin typeface="+mn-lt"/>
              </a:rPr>
              <a:t>ответа</a:t>
            </a:r>
            <a:r>
              <a:rPr lang="en-US" dirty="0">
                <a:latin typeface="+mn-lt"/>
              </a:rPr>
              <a:t>, </a:t>
            </a:r>
            <a:r>
              <a:rPr lang="en-US" dirty="0" err="1">
                <a:latin typeface="+mn-lt"/>
              </a:rPr>
              <a:t>кроме</a:t>
            </a:r>
            <a:r>
              <a:rPr lang="en-US" dirty="0">
                <a:latin typeface="+mn-lt"/>
              </a:rPr>
              <a:t> </a:t>
            </a:r>
            <a:r>
              <a:rPr lang="en-US" dirty="0">
                <a:solidFill>
                  <a:srgbClr val="ECA907"/>
                </a:solidFill>
                <a:latin typeface="+mn-lt"/>
                <a:cs typeface="Consolas"/>
              </a:rPr>
              <a:t>Set-Cookie </a:t>
            </a:r>
            <a:r>
              <a:rPr lang="en-US" dirty="0" err="1">
                <a:latin typeface="+mn-lt"/>
                <a:cs typeface="Consolas"/>
              </a:rPr>
              <a:t>и</a:t>
            </a:r>
            <a:r>
              <a:rPr lang="en-US" dirty="0">
                <a:latin typeface="+mn-lt"/>
                <a:cs typeface="Consolas"/>
              </a:rPr>
              <a:t> </a:t>
            </a:r>
            <a:r>
              <a:rPr lang="en-US" dirty="0">
                <a:solidFill>
                  <a:srgbClr val="ECA907"/>
                </a:solidFill>
                <a:latin typeface="+mn-lt"/>
                <a:cs typeface="Consolas"/>
              </a:rPr>
              <a:t>Set-</a:t>
            </a:r>
            <a:r>
              <a:rPr lang="en-US" dirty="0" smtClean="0">
                <a:solidFill>
                  <a:srgbClr val="ECA907"/>
                </a:solidFill>
                <a:latin typeface="+mn-lt"/>
                <a:cs typeface="Consolas"/>
              </a:rPr>
              <a:t>Cookie2</a:t>
            </a:r>
            <a:endParaRPr lang="en-US" dirty="0">
              <a:solidFill>
                <a:srgbClr val="ECA907"/>
              </a:solidFill>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04054224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Основы</a:t>
            </a:r>
            <a:r>
              <a:rPr lang="en-US" dirty="0"/>
              <a:t> </a:t>
            </a:r>
            <a:r>
              <a:rPr lang="en-US" dirty="0" err="1"/>
              <a:t>XMLHttpRequest</a:t>
            </a:r>
            <a:endParaRPr lang="en-US" dirty="0"/>
          </a:p>
        </p:txBody>
      </p:sp>
      <p:sp>
        <p:nvSpPr>
          <p:cNvPr id="3" name="Content Placeholder 2"/>
          <p:cNvSpPr>
            <a:spLocks noGrp="1"/>
          </p:cNvSpPr>
          <p:nvPr>
            <p:ph idx="1"/>
          </p:nvPr>
        </p:nvSpPr>
        <p:spPr/>
        <p:txBody>
          <a:bodyPr anchor="ctr">
            <a:noAutofit/>
          </a:bodyPr>
          <a:lstStyle/>
          <a:p>
            <a:pPr algn="just"/>
            <a:r>
              <a:rPr lang="ru-RU" dirty="0">
                <a:latin typeface="+mn-lt"/>
              </a:rPr>
              <a:t>Современная спецификация предусматривает следующие события по ходу обработки запроса:</a:t>
            </a:r>
          </a:p>
          <a:p>
            <a:pPr marL="285750" indent="-285750" algn="just">
              <a:buFont typeface="Arial"/>
              <a:buChar char="•"/>
            </a:pPr>
            <a:r>
              <a:rPr lang="ru-RU" dirty="0" err="1" smtClean="0">
                <a:solidFill>
                  <a:srgbClr val="ECA907"/>
                </a:solidFill>
                <a:latin typeface="+mn-lt"/>
                <a:cs typeface="Consolas"/>
              </a:rPr>
              <a:t>loadstart</a:t>
            </a:r>
            <a:r>
              <a:rPr lang="ru-RU" dirty="0" smtClean="0">
                <a:solidFill>
                  <a:srgbClr val="ECA907"/>
                </a:solidFill>
                <a:latin typeface="+mn-lt"/>
              </a:rPr>
              <a:t> </a:t>
            </a:r>
            <a:r>
              <a:rPr lang="ru-RU" dirty="0" smtClean="0">
                <a:latin typeface="+mn-lt"/>
              </a:rPr>
              <a:t>–  </a:t>
            </a:r>
            <a:r>
              <a:rPr lang="ru-RU" dirty="0">
                <a:latin typeface="+mn-lt"/>
              </a:rPr>
              <a:t>запрос </a:t>
            </a:r>
            <a:r>
              <a:rPr lang="ru-RU" dirty="0" smtClean="0">
                <a:latin typeface="+mn-lt"/>
              </a:rPr>
              <a:t>начат</a:t>
            </a:r>
            <a:endParaRPr lang="ru-RU" dirty="0">
              <a:latin typeface="+mn-lt"/>
            </a:endParaRPr>
          </a:p>
          <a:p>
            <a:pPr marL="285750" indent="-285750" algn="just">
              <a:buFont typeface="Arial"/>
              <a:buChar char="•"/>
            </a:pPr>
            <a:r>
              <a:rPr lang="ru-RU" dirty="0" err="1" smtClean="0">
                <a:solidFill>
                  <a:srgbClr val="ECA907"/>
                </a:solidFill>
                <a:latin typeface="+mn-lt"/>
                <a:cs typeface="Consolas"/>
              </a:rPr>
              <a:t>progress</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браузер получил очередной пакет данных, можно прочитать текущие полученные данные в </a:t>
            </a:r>
            <a:r>
              <a:rPr lang="ru-RU" dirty="0" err="1" smtClean="0">
                <a:latin typeface="+mn-lt"/>
              </a:rPr>
              <a:t>responseText</a:t>
            </a:r>
            <a:endParaRPr lang="ru-RU" dirty="0">
              <a:latin typeface="+mn-lt"/>
            </a:endParaRPr>
          </a:p>
          <a:p>
            <a:pPr marL="285750" indent="-285750" algn="just">
              <a:buFont typeface="Arial"/>
              <a:buChar char="•"/>
            </a:pPr>
            <a:r>
              <a:rPr lang="ru-RU" dirty="0" err="1" smtClean="0">
                <a:solidFill>
                  <a:srgbClr val="ECA907"/>
                </a:solidFill>
                <a:latin typeface="+mn-lt"/>
                <a:cs typeface="Consolas"/>
              </a:rPr>
              <a:t>abort</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a:t>
            </a:r>
            <a:r>
              <a:rPr lang="ru-RU" dirty="0" smtClean="0">
                <a:latin typeface="+mn-lt"/>
              </a:rPr>
              <a:t>отменен </a:t>
            </a:r>
            <a:r>
              <a:rPr lang="ru-RU" dirty="0">
                <a:latin typeface="+mn-lt"/>
              </a:rPr>
              <a:t>вызовом </a:t>
            </a:r>
            <a:r>
              <a:rPr lang="ru-RU" dirty="0" err="1">
                <a:latin typeface="+mn-lt"/>
              </a:rPr>
              <a:t>xhr.abort</a:t>
            </a:r>
            <a:r>
              <a:rPr lang="ru-RU" dirty="0">
                <a:latin typeface="+mn-lt"/>
              </a:rPr>
              <a:t>(</a:t>
            </a:r>
            <a:r>
              <a:rPr lang="ru-RU" dirty="0" smtClean="0">
                <a:latin typeface="+mn-lt"/>
              </a:rPr>
              <a:t>)</a:t>
            </a:r>
            <a:endParaRPr lang="ru-RU" dirty="0">
              <a:latin typeface="+mn-lt"/>
            </a:endParaRPr>
          </a:p>
          <a:p>
            <a:pPr marL="285750" indent="-285750" algn="just">
              <a:buFont typeface="Arial"/>
              <a:buChar char="•"/>
            </a:pPr>
            <a:r>
              <a:rPr lang="ru-RU" dirty="0" err="1" smtClean="0">
                <a:solidFill>
                  <a:srgbClr val="ECA907"/>
                </a:solidFill>
                <a:latin typeface="+mn-lt"/>
                <a:cs typeface="Consolas"/>
              </a:rPr>
              <a:t>error</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произошла </a:t>
            </a:r>
            <a:r>
              <a:rPr lang="ru-RU" dirty="0" smtClean="0">
                <a:latin typeface="+mn-lt"/>
              </a:rPr>
              <a:t>ошибка</a:t>
            </a:r>
            <a:endParaRPr lang="ru-RU" dirty="0">
              <a:latin typeface="+mn-lt"/>
            </a:endParaRPr>
          </a:p>
          <a:p>
            <a:pPr marL="285750" indent="-285750" algn="just">
              <a:buFont typeface="Arial"/>
              <a:buChar char="•"/>
            </a:pPr>
            <a:r>
              <a:rPr lang="ru-RU" dirty="0" err="1" smtClean="0">
                <a:solidFill>
                  <a:srgbClr val="ECA907"/>
                </a:solidFill>
                <a:latin typeface="+mn-lt"/>
                <a:cs typeface="Consolas"/>
              </a:rPr>
              <a:t>load</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успешно (без ошибок) </a:t>
            </a:r>
            <a:r>
              <a:rPr lang="ru-RU" dirty="0" smtClean="0">
                <a:latin typeface="+mn-lt"/>
              </a:rPr>
              <a:t>завершен</a:t>
            </a:r>
            <a:endParaRPr lang="ru-RU" dirty="0">
              <a:latin typeface="+mn-lt"/>
            </a:endParaRPr>
          </a:p>
          <a:p>
            <a:pPr marL="285750" indent="-285750" algn="just">
              <a:buFont typeface="Arial"/>
              <a:buChar char="•"/>
            </a:pPr>
            <a:r>
              <a:rPr lang="ru-RU" dirty="0" err="1" smtClean="0">
                <a:solidFill>
                  <a:srgbClr val="ECA907"/>
                </a:solidFill>
                <a:latin typeface="+mn-lt"/>
                <a:cs typeface="Consolas"/>
              </a:rPr>
              <a:t>timeout</a:t>
            </a:r>
            <a:r>
              <a:rPr lang="ru-RU" dirty="0" smtClean="0">
                <a:solidFill>
                  <a:srgbClr val="ECA907"/>
                </a:solidFill>
                <a:latin typeface="+mn-lt"/>
              </a:rPr>
              <a:t> </a:t>
            </a:r>
            <a:r>
              <a:rPr lang="ru-RU" dirty="0">
                <a:latin typeface="+mn-lt"/>
              </a:rPr>
              <a:t>–</a:t>
            </a:r>
            <a:r>
              <a:rPr lang="ru-RU" dirty="0" smtClean="0">
                <a:latin typeface="+mn-lt"/>
              </a:rPr>
              <a:t> </a:t>
            </a:r>
            <a:r>
              <a:rPr lang="ru-RU" dirty="0">
                <a:latin typeface="+mn-lt"/>
              </a:rPr>
              <a:t>запрос был </a:t>
            </a:r>
            <a:r>
              <a:rPr lang="ru-RU" dirty="0" smtClean="0">
                <a:latin typeface="+mn-lt"/>
              </a:rPr>
              <a:t>прекращен </a:t>
            </a:r>
            <a:r>
              <a:rPr lang="ru-RU" dirty="0">
                <a:latin typeface="+mn-lt"/>
              </a:rPr>
              <a:t>по </a:t>
            </a:r>
            <a:r>
              <a:rPr lang="ru-RU" dirty="0" smtClean="0">
                <a:latin typeface="+mn-lt"/>
              </a:rPr>
              <a:t>таймауту</a:t>
            </a:r>
            <a:endParaRPr lang="ru-RU" dirty="0">
              <a:latin typeface="+mn-lt"/>
            </a:endParaRPr>
          </a:p>
          <a:p>
            <a:pPr marL="285750" indent="-285750" algn="just">
              <a:buFont typeface="Arial"/>
              <a:buChar char="•"/>
            </a:pPr>
            <a:r>
              <a:rPr lang="ru-RU" dirty="0" err="1" smtClean="0">
                <a:solidFill>
                  <a:srgbClr val="ECA907"/>
                </a:solidFill>
                <a:latin typeface="+mn-lt"/>
                <a:cs typeface="Consolas"/>
              </a:rPr>
              <a:t>loadend</a:t>
            </a:r>
            <a:r>
              <a:rPr lang="ru-RU" dirty="0" smtClean="0">
                <a:solidFill>
                  <a:srgbClr val="ECA907"/>
                </a:solidFill>
                <a:latin typeface="+mn-lt"/>
              </a:rPr>
              <a:t> </a:t>
            </a:r>
            <a:r>
              <a:rPr lang="ru-RU" dirty="0" smtClean="0">
                <a:latin typeface="+mn-lt"/>
              </a:rPr>
              <a:t>–  </a:t>
            </a:r>
            <a:r>
              <a:rPr lang="ru-RU" dirty="0">
                <a:latin typeface="+mn-lt"/>
              </a:rPr>
              <a:t>запрос был </a:t>
            </a:r>
            <a:r>
              <a:rPr lang="ru-RU" dirty="0" smtClean="0">
                <a:latin typeface="+mn-lt"/>
              </a:rPr>
              <a:t>завершен </a:t>
            </a:r>
            <a:r>
              <a:rPr lang="ru-RU" dirty="0">
                <a:latin typeface="+mn-lt"/>
              </a:rPr>
              <a:t>(успешно или неуспешно)</a:t>
            </a:r>
          </a:p>
          <a:p>
            <a:pPr algn="just"/>
            <a:r>
              <a:rPr lang="ru-RU" dirty="0">
                <a:latin typeface="+mn-lt"/>
              </a:rPr>
              <a:t>Используя эти события можно более удобно отслеживать загрузку (</a:t>
            </a:r>
            <a:r>
              <a:rPr lang="ru-RU" dirty="0" err="1">
                <a:latin typeface="+mn-lt"/>
              </a:rPr>
              <a:t>onload</a:t>
            </a:r>
            <a:r>
              <a:rPr lang="ru-RU" dirty="0">
                <a:latin typeface="+mn-lt"/>
              </a:rPr>
              <a:t>) и ошибку (</a:t>
            </a:r>
            <a:r>
              <a:rPr lang="ru-RU" dirty="0" err="1">
                <a:latin typeface="+mn-lt"/>
              </a:rPr>
              <a:t>onerror</a:t>
            </a:r>
            <a:r>
              <a:rPr lang="ru-RU" dirty="0">
                <a:latin typeface="+mn-lt"/>
              </a:rPr>
              <a:t>), а также количество загруженных данных (</a:t>
            </a:r>
            <a:r>
              <a:rPr lang="ru-RU" dirty="0" err="1">
                <a:latin typeface="+mn-lt"/>
              </a:rPr>
              <a:t>onprogress</a:t>
            </a:r>
            <a:r>
              <a:rPr lang="ru-RU" dirty="0">
                <a:latin typeface="+mn-lt"/>
              </a:rPr>
              <a:t>)</a:t>
            </a:r>
            <a:r>
              <a:rPr lang="ru-RU" dirty="0" smtClean="0">
                <a:latin typeface="+mn-lt"/>
              </a:rPr>
              <a:t>. Событие </a:t>
            </a:r>
            <a:r>
              <a:rPr lang="ru-RU" dirty="0" err="1" smtClean="0">
                <a:solidFill>
                  <a:srgbClr val="ECA907"/>
                </a:solidFill>
                <a:latin typeface="+mn-lt"/>
                <a:cs typeface="Consolas"/>
              </a:rPr>
              <a:t>readystatechange</a:t>
            </a:r>
            <a:r>
              <a:rPr lang="ru-RU" dirty="0" smtClean="0">
                <a:latin typeface="+mn-lt"/>
              </a:rPr>
              <a:t> появилось </a:t>
            </a:r>
            <a:r>
              <a:rPr lang="ru-RU" dirty="0">
                <a:latin typeface="+mn-lt"/>
              </a:rPr>
              <a:t>гораздо раньше, </a:t>
            </a:r>
            <a:r>
              <a:rPr lang="ru-RU" dirty="0" smtClean="0">
                <a:latin typeface="+mn-lt"/>
              </a:rPr>
              <a:t>еще </a:t>
            </a:r>
            <a:r>
              <a:rPr lang="ru-RU" dirty="0">
                <a:latin typeface="+mn-lt"/>
              </a:rPr>
              <a:t>до появления текущего стандарта</a:t>
            </a:r>
            <a:r>
              <a:rPr lang="ru-RU" dirty="0" smtClean="0">
                <a:latin typeface="+mn-lt"/>
              </a:rPr>
              <a:t>. В </a:t>
            </a:r>
            <a:r>
              <a:rPr lang="ru-RU" dirty="0">
                <a:latin typeface="+mn-lt"/>
              </a:rPr>
              <a:t>современных браузерах от него можно отказаться в пользу других, необходимо лишь, </a:t>
            </a:r>
            <a:r>
              <a:rPr lang="ru-RU" dirty="0" smtClean="0">
                <a:latin typeface="+mn-lt"/>
              </a:rPr>
              <a:t>учесть </a:t>
            </a:r>
            <a:r>
              <a:rPr lang="ru-RU" dirty="0">
                <a:latin typeface="+mn-lt"/>
              </a:rPr>
              <a:t>особенности IE8-</a:t>
            </a:r>
            <a:r>
              <a:rPr lang="ru-RU" dirty="0" smtClean="0">
                <a:latin typeface="+mn-lt"/>
              </a:rPr>
              <a:t>9</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Rectangle 5"/>
          <p:cNvSpPr/>
          <p:nvPr/>
        </p:nvSpPr>
        <p:spPr>
          <a:xfrm>
            <a:off x="5028169" y="5553703"/>
            <a:ext cx="3685624" cy="338554"/>
          </a:xfrm>
          <a:prstGeom prst="rect">
            <a:avLst/>
          </a:prstGeom>
        </p:spPr>
        <p:txBody>
          <a:bodyPr wrap="none">
            <a:spAutoFit/>
          </a:bodyPr>
          <a:lstStyle/>
          <a:p>
            <a:r>
              <a:rPr lang="en-US" sz="1600" dirty="0">
                <a:solidFill>
                  <a:srgbClr val="ECA907"/>
                </a:solidFill>
                <a:latin typeface="Consolas"/>
                <a:cs typeface="Consolas"/>
                <a:hlinkClick r:id="rId3"/>
              </a:rPr>
              <a:t>http://learn.javascript.ru/</a:t>
            </a:r>
            <a:r>
              <a:rPr lang="en-US" sz="1600" dirty="0" smtClean="0">
                <a:solidFill>
                  <a:srgbClr val="ECA907"/>
                </a:solidFill>
                <a:latin typeface="Consolas"/>
                <a:cs typeface="Consolas"/>
                <a:hlinkClick r:id="rId3"/>
              </a:rPr>
              <a:t>ajax</a:t>
            </a:r>
            <a:r>
              <a:rPr lang="ru-RU" sz="1600" dirty="0" smtClean="0">
                <a:solidFill>
                  <a:srgbClr val="ECA907"/>
                </a:solidFill>
                <a:latin typeface="Consolas"/>
                <a:cs typeface="Consolas"/>
              </a:rPr>
              <a:t> </a:t>
            </a:r>
            <a:endParaRPr lang="en-US" sz="1600" dirty="0">
              <a:solidFill>
                <a:srgbClr val="ECA907"/>
              </a:solidFill>
              <a:latin typeface="Consolas"/>
              <a:cs typeface="Consolas"/>
            </a:endParaRPr>
          </a:p>
        </p:txBody>
      </p:sp>
    </p:spTree>
    <p:extLst>
      <p:ext uri="{BB962C8B-B14F-4D97-AF65-F5344CB8AC3E}">
        <p14:creationId xmlns:p14="http://schemas.microsoft.com/office/powerpoint/2010/main" val="58132780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Ненавязчивый </a:t>
            </a:r>
            <a:r>
              <a:rPr lang="en-US" dirty="0"/>
              <a:t>AJAX </a:t>
            </a:r>
            <a:r>
              <a:rPr lang="en-US" dirty="0" smtClean="0"/>
              <a:t>ASP.NET MVC</a:t>
            </a:r>
            <a:endParaRPr lang="en-US" dirty="0"/>
          </a:p>
        </p:txBody>
      </p:sp>
      <p:sp>
        <p:nvSpPr>
          <p:cNvPr id="3" name="Content Placeholder 2"/>
          <p:cNvSpPr>
            <a:spLocks noGrp="1"/>
          </p:cNvSpPr>
          <p:nvPr>
            <p:ph idx="1"/>
          </p:nvPr>
        </p:nvSpPr>
        <p:spPr/>
        <p:txBody>
          <a:bodyPr anchor="ctr"/>
          <a:lstStyle/>
          <a:p>
            <a:pPr algn="just"/>
            <a:r>
              <a:rPr lang="en-US" dirty="0" smtClean="0">
                <a:latin typeface="+mn-lt"/>
              </a:rPr>
              <a:t>	</a:t>
            </a:r>
            <a:r>
              <a:rPr lang="ru-RU" dirty="0" smtClean="0">
                <a:latin typeface="+mn-lt"/>
              </a:rPr>
              <a:t>Применительно </a:t>
            </a:r>
            <a:r>
              <a:rPr lang="ru-RU" dirty="0">
                <a:latin typeface="+mn-lt"/>
              </a:rPr>
              <a:t>к ASP.NET MVC использование AJAX вылилось в целую концепцию под названием</a:t>
            </a:r>
            <a:r>
              <a:rPr lang="en-US" dirty="0">
                <a:latin typeface="+mn-lt"/>
              </a:rPr>
              <a:t> </a:t>
            </a:r>
            <a:r>
              <a:rPr lang="ru-RU" dirty="0">
                <a:latin typeface="+mn-lt"/>
              </a:rPr>
              <a:t>"ненавязчивого AJAX" и ненавязчивого </a:t>
            </a:r>
            <a:r>
              <a:rPr lang="ru-RU" dirty="0" err="1">
                <a:latin typeface="+mn-lt"/>
              </a:rPr>
              <a:t>JavaScript</a:t>
            </a:r>
            <a:r>
              <a:rPr lang="ru-RU" dirty="0">
                <a:latin typeface="+mn-lt"/>
              </a:rPr>
              <a:t> (</a:t>
            </a:r>
            <a:r>
              <a:rPr lang="ru-RU" dirty="0" err="1">
                <a:latin typeface="+mn-lt"/>
              </a:rPr>
              <a:t>unobtrusive</a:t>
            </a:r>
            <a:r>
              <a:rPr lang="ru-RU" dirty="0">
                <a:latin typeface="+mn-lt"/>
              </a:rPr>
              <a:t> </a:t>
            </a:r>
            <a:r>
              <a:rPr lang="ru-RU" dirty="0" err="1">
                <a:latin typeface="+mn-lt"/>
              </a:rPr>
              <a:t>Ajax</a:t>
            </a:r>
            <a:r>
              <a:rPr lang="ru-RU" dirty="0">
                <a:latin typeface="+mn-lt"/>
              </a:rPr>
              <a:t>/</a:t>
            </a:r>
            <a:r>
              <a:rPr lang="ru-RU" dirty="0" err="1">
                <a:latin typeface="+mn-lt"/>
              </a:rPr>
              <a:t>JavaScript</a:t>
            </a:r>
            <a:r>
              <a:rPr lang="ru-RU" dirty="0">
                <a:latin typeface="+mn-lt"/>
              </a:rPr>
              <a:t>). Смысл этой концепции заключается в том, что весь необходимый код </a:t>
            </a:r>
            <a:r>
              <a:rPr lang="ru-RU" dirty="0" err="1">
                <a:latin typeface="+mn-lt"/>
              </a:rPr>
              <a:t>JavaScript</a:t>
            </a:r>
            <a:r>
              <a:rPr lang="ru-RU" dirty="0">
                <a:latin typeface="+mn-lt"/>
              </a:rPr>
              <a:t> используется не на самой веб-странице, а помещается в отдельные файлы с расширением *.</a:t>
            </a:r>
            <a:r>
              <a:rPr lang="ru-RU" dirty="0" err="1">
                <a:latin typeface="+mn-lt"/>
              </a:rPr>
              <a:t>js</a:t>
            </a:r>
            <a:r>
              <a:rPr lang="ru-RU" dirty="0">
                <a:latin typeface="+mn-lt"/>
              </a:rPr>
              <a:t>. А затем с помощью тега &lt;</a:t>
            </a:r>
            <a:r>
              <a:rPr lang="ru-RU" dirty="0" err="1">
                <a:latin typeface="+mn-lt"/>
              </a:rPr>
              <a:t>script</a:t>
            </a:r>
            <a:r>
              <a:rPr lang="ru-RU" dirty="0">
                <a:latin typeface="+mn-lt"/>
              </a:rPr>
              <a:t>&gt;</a:t>
            </a:r>
            <a:r>
              <a:rPr lang="en-US" dirty="0">
                <a:latin typeface="+mn-lt"/>
              </a:rPr>
              <a:t> </a:t>
            </a:r>
            <a:r>
              <a:rPr lang="ru-RU" dirty="0">
                <a:latin typeface="+mn-lt"/>
              </a:rPr>
              <a:t>на веб-станице дается ссылка на данный файл кода</a:t>
            </a:r>
            <a:r>
              <a:rPr lang="ru-RU" dirty="0" smtClean="0">
                <a:latin typeface="+mn-lt"/>
              </a:rPr>
              <a:t>.</a:t>
            </a:r>
            <a:endParaRPr lang="en-US" dirty="0">
              <a:solidFill>
                <a:srgbClr val="000000"/>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10092054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r>
              <a:rPr lang="ru-RU" dirty="0"/>
              <a:t>хелперы</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aphicFrame>
        <p:nvGraphicFramePr>
          <p:cNvPr id="6" name="Таблица 2"/>
          <p:cNvGraphicFramePr>
            <a:graphicFrameLocks noGrp="1"/>
          </p:cNvGraphicFramePr>
          <p:nvPr>
            <p:extLst>
              <p:ext uri="{D42A27DB-BD31-4B8C-83A1-F6EECF244321}">
                <p14:modId xmlns:p14="http://schemas.microsoft.com/office/powerpoint/2010/main" val="1036403316"/>
              </p:ext>
            </p:extLst>
          </p:nvPr>
        </p:nvGraphicFramePr>
        <p:xfrm>
          <a:off x="381070" y="1336272"/>
          <a:ext cx="8311400" cy="4618600"/>
        </p:xfrm>
        <a:graphic>
          <a:graphicData uri="http://schemas.openxmlformats.org/drawingml/2006/table">
            <a:tbl>
              <a:tblPr bandRow="1">
                <a:tableStyleId>{3B4B98B0-60AC-42C2-AFA5-B58CD77FA1E5}</a:tableStyleId>
              </a:tblPr>
              <a:tblGrid>
                <a:gridCol w="2554906"/>
                <a:gridCol w="5756494"/>
              </a:tblGrid>
              <a:tr h="589773">
                <a:tc>
                  <a:txBody>
                    <a:bodyPr/>
                    <a:lstStyle/>
                    <a:p>
                      <a:pPr algn="ctr">
                        <a:lnSpc>
                          <a:spcPct val="100000"/>
                        </a:lnSpc>
                      </a:pPr>
                      <a:r>
                        <a:rPr lang="ru-RU" sz="1800" b="1" dirty="0">
                          <a:solidFill>
                            <a:srgbClr val="ECA907"/>
                          </a:solidFill>
                          <a:effectLst/>
                        </a:rPr>
                        <a:t>Хелпер</a:t>
                      </a:r>
                    </a:p>
                  </a:txBody>
                  <a:tcPr marL="9129" marR="9129" marT="10955" marB="10955" anchor="ctr"/>
                </a:tc>
                <a:tc>
                  <a:txBody>
                    <a:bodyPr/>
                    <a:lstStyle/>
                    <a:p>
                      <a:pPr algn="ctr">
                        <a:lnSpc>
                          <a:spcPct val="100000"/>
                        </a:lnSpc>
                      </a:pPr>
                      <a:r>
                        <a:rPr lang="ru-RU" sz="1800" b="1" dirty="0">
                          <a:solidFill>
                            <a:srgbClr val="ECA907"/>
                          </a:solidFill>
                          <a:effectLst/>
                        </a:rPr>
                        <a:t>Описание</a:t>
                      </a:r>
                    </a:p>
                  </a:txBody>
                  <a:tcPr marL="9129" marR="9129" marT="10955" marB="10955" anchor="ctr"/>
                </a:tc>
              </a:tr>
              <a:tr h="1146680">
                <a:tc>
                  <a:txBody>
                    <a:bodyPr/>
                    <a:lstStyle/>
                    <a:p>
                      <a:pPr algn="ctr">
                        <a:lnSpc>
                          <a:spcPct val="100000"/>
                        </a:lnSpc>
                      </a:pPr>
                      <a:r>
                        <a:rPr lang="en-US" sz="1800" dirty="0" err="1">
                          <a:solidFill>
                            <a:schemeClr val="bg1"/>
                          </a:solidFill>
                          <a:effectLst/>
                          <a:latin typeface="+mn-lt"/>
                          <a:cs typeface="Consolas"/>
                        </a:rPr>
                        <a:t>Ajax.ActionLink</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Создает гиперссылку на действие контроллера, по нажатию на которую происходит </a:t>
                      </a:r>
                      <a:r>
                        <a:rPr lang="ru-RU" sz="1800" dirty="0" err="1">
                          <a:solidFill>
                            <a:schemeClr val="bg1"/>
                          </a:solidFill>
                          <a:effectLst/>
                        </a:rPr>
                        <a:t>ajax</a:t>
                      </a:r>
                      <a:r>
                        <a:rPr lang="ru-RU" sz="1800" dirty="0">
                          <a:solidFill>
                            <a:schemeClr val="bg1"/>
                          </a:solidFill>
                          <a:effectLst/>
                        </a:rPr>
                        <a:t>-запрос к этому действию</a:t>
                      </a:r>
                      <a:endParaRPr lang="ru-RU" sz="1800" dirty="0">
                        <a:solidFill>
                          <a:schemeClr val="bg1"/>
                        </a:solidFill>
                        <a:effectLst/>
                        <a:latin typeface="+mn-lt"/>
                      </a:endParaRPr>
                    </a:p>
                  </a:txBody>
                  <a:tcPr marL="9129" marR="9129" marT="10955" marB="10955" anchor="ctr"/>
                </a:tc>
              </a:tr>
              <a:tr h="876442">
                <a:tc>
                  <a:txBody>
                    <a:bodyPr/>
                    <a:lstStyle/>
                    <a:p>
                      <a:pPr algn="ctr">
                        <a:lnSpc>
                          <a:spcPct val="100000"/>
                        </a:lnSpc>
                      </a:pPr>
                      <a:r>
                        <a:rPr lang="en-US" sz="1800" dirty="0" err="1">
                          <a:solidFill>
                            <a:schemeClr val="bg1"/>
                          </a:solidFill>
                          <a:effectLst/>
                          <a:latin typeface="+mn-lt"/>
                          <a:cs typeface="Consolas"/>
                        </a:rPr>
                        <a:t>Ajax.RouteLink</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Похож на хелпер </a:t>
                      </a:r>
                      <a:r>
                        <a:rPr lang="ru-RU" sz="1800" dirty="0" err="1">
                          <a:solidFill>
                            <a:schemeClr val="bg1"/>
                          </a:solidFill>
                          <a:effectLst/>
                        </a:rPr>
                        <a:t>Ajax.ActionLink</a:t>
                      </a:r>
                      <a:r>
                        <a:rPr lang="ru-RU" sz="1800" dirty="0">
                          <a:solidFill>
                            <a:schemeClr val="bg1"/>
                          </a:solidFill>
                          <a:effectLst/>
                        </a:rPr>
                        <a:t>, только ссылка создается на определенный маршрут, а не на действие контроллера</a:t>
                      </a:r>
                      <a:endParaRPr lang="ru-RU" sz="1800" dirty="0">
                        <a:solidFill>
                          <a:schemeClr val="bg1"/>
                        </a:solidFill>
                        <a:effectLst/>
                        <a:latin typeface="+mn-lt"/>
                      </a:endParaRPr>
                    </a:p>
                  </a:txBody>
                  <a:tcPr marL="9129" marR="9129" marT="10955" marB="10955" anchor="ctr"/>
                </a:tc>
              </a:tr>
              <a:tr h="943861">
                <a:tc>
                  <a:txBody>
                    <a:bodyPr/>
                    <a:lstStyle/>
                    <a:p>
                      <a:pPr algn="ctr">
                        <a:lnSpc>
                          <a:spcPct val="100000"/>
                        </a:lnSpc>
                      </a:pPr>
                      <a:r>
                        <a:rPr lang="en-US" sz="1800" dirty="0" err="1">
                          <a:solidFill>
                            <a:schemeClr val="bg1"/>
                          </a:solidFill>
                          <a:effectLst/>
                          <a:latin typeface="+mn-lt"/>
                          <a:cs typeface="Consolas"/>
                        </a:rPr>
                        <a:t>Ajax.BeginForm</a:t>
                      </a:r>
                      <a:endParaRPr lang="en-US" sz="1800" b="1" dirty="0">
                        <a:solidFill>
                          <a:schemeClr val="bg1"/>
                        </a:solidFill>
                        <a:effectLst/>
                        <a:latin typeface="+mn-lt"/>
                        <a:cs typeface="Consolas"/>
                      </a:endParaRPr>
                    </a:p>
                  </a:txBody>
                  <a:tcPr marL="9129" marR="9129" marT="10955" marB="10955" anchor="ctr"/>
                </a:tc>
                <a:tc>
                  <a:txBody>
                    <a:bodyPr/>
                    <a:lstStyle/>
                    <a:p>
                      <a:pPr algn="just">
                        <a:lnSpc>
                          <a:spcPct val="100000"/>
                        </a:lnSpc>
                      </a:pPr>
                      <a:r>
                        <a:rPr lang="ru-RU" sz="1800" dirty="0">
                          <a:solidFill>
                            <a:schemeClr val="bg1"/>
                          </a:solidFill>
                          <a:effectLst/>
                        </a:rPr>
                        <a:t>Создает </a:t>
                      </a:r>
                      <a:r>
                        <a:rPr lang="ru-RU" sz="1800" dirty="0" err="1">
                          <a:solidFill>
                            <a:schemeClr val="bg1"/>
                          </a:solidFill>
                          <a:effectLst/>
                        </a:rPr>
                        <a:t>html</a:t>
                      </a:r>
                      <a:r>
                        <a:rPr lang="ru-RU" sz="1800" dirty="0">
                          <a:solidFill>
                            <a:schemeClr val="bg1"/>
                          </a:solidFill>
                          <a:effectLst/>
                        </a:rPr>
                        <a:t>-форму, которая отправляет </a:t>
                      </a:r>
                      <a:r>
                        <a:rPr lang="ru-RU" sz="1800" dirty="0" err="1">
                          <a:solidFill>
                            <a:schemeClr val="bg1"/>
                          </a:solidFill>
                          <a:effectLst/>
                        </a:rPr>
                        <a:t>ajax</a:t>
                      </a:r>
                      <a:r>
                        <a:rPr lang="ru-RU" sz="1800" dirty="0">
                          <a:solidFill>
                            <a:schemeClr val="bg1"/>
                          </a:solidFill>
                          <a:effectLst/>
                        </a:rPr>
                        <a:t>-запросы к определенному действию определенного контроллера</a:t>
                      </a:r>
                      <a:endParaRPr lang="ru-RU" sz="1800" dirty="0">
                        <a:solidFill>
                          <a:schemeClr val="bg1"/>
                        </a:solidFill>
                        <a:effectLst/>
                        <a:latin typeface="+mn-lt"/>
                      </a:endParaRPr>
                    </a:p>
                  </a:txBody>
                  <a:tcPr marL="9129" marR="9129" marT="10955" marB="10955" anchor="ctr"/>
                </a:tc>
              </a:tr>
              <a:tr h="1061844">
                <a:tc>
                  <a:txBody>
                    <a:bodyPr/>
                    <a:lstStyle/>
                    <a:p>
                      <a:pPr algn="ctr">
                        <a:lnSpc>
                          <a:spcPct val="100000"/>
                        </a:lnSpc>
                      </a:pPr>
                      <a:r>
                        <a:rPr lang="en-US" sz="1800" dirty="0" err="1">
                          <a:solidFill>
                            <a:schemeClr val="bg1"/>
                          </a:solidFill>
                          <a:effectLst/>
                          <a:latin typeface="+mn-lt"/>
                          <a:cs typeface="Consolas"/>
                        </a:rPr>
                        <a:t>Ajax.BeginRouteForm</a:t>
                      </a:r>
                      <a:endParaRPr lang="en-US" sz="1800" b="1" dirty="0">
                        <a:solidFill>
                          <a:schemeClr val="bg1"/>
                        </a:solidFill>
                        <a:effectLst/>
                        <a:latin typeface="+mn-lt"/>
                        <a:cs typeface="Consolas"/>
                      </a:endParaRPr>
                    </a:p>
                  </a:txBody>
                  <a:tcPr marL="9129" marR="9129" marT="10955" marB="10955" anchor="ctr"/>
                </a:tc>
                <a:tc>
                  <a:txBody>
                    <a:bodyPr/>
                    <a:lstStyle/>
                    <a:p>
                      <a:pPr algn="l">
                        <a:lnSpc>
                          <a:spcPct val="100000"/>
                        </a:lnSpc>
                      </a:pPr>
                      <a:r>
                        <a:rPr lang="ru-RU" sz="1800" dirty="0" smtClean="0">
                          <a:solidFill>
                            <a:schemeClr val="bg1"/>
                          </a:solidFill>
                          <a:effectLst/>
                        </a:rPr>
                        <a:t>Похож </a:t>
                      </a:r>
                      <a:r>
                        <a:rPr lang="ru-RU" sz="1800" dirty="0">
                          <a:solidFill>
                            <a:schemeClr val="bg1"/>
                          </a:solidFill>
                          <a:effectLst/>
                        </a:rPr>
                        <a:t>на </a:t>
                      </a:r>
                      <a:r>
                        <a:rPr lang="ru-RU" sz="1800" dirty="0" err="1">
                          <a:solidFill>
                            <a:schemeClr val="bg1"/>
                          </a:solidFill>
                          <a:effectLst/>
                        </a:rPr>
                        <a:t>Ajax.BeginForm</a:t>
                      </a:r>
                      <a:r>
                        <a:rPr lang="ru-RU" sz="1800" dirty="0">
                          <a:solidFill>
                            <a:schemeClr val="bg1"/>
                          </a:solidFill>
                          <a:effectLst/>
                        </a:rPr>
                        <a:t>, только </a:t>
                      </a:r>
                      <a:r>
                        <a:rPr lang="ru-RU" sz="1800" dirty="0" err="1">
                          <a:solidFill>
                            <a:schemeClr val="bg1"/>
                          </a:solidFill>
                          <a:effectLst/>
                        </a:rPr>
                        <a:t>ajax</a:t>
                      </a:r>
                      <a:r>
                        <a:rPr lang="ru-RU" sz="1800" dirty="0">
                          <a:solidFill>
                            <a:schemeClr val="bg1"/>
                          </a:solidFill>
                          <a:effectLst/>
                        </a:rPr>
                        <a:t>-запросы направляются не к действию контроллера, к по определенному маршруту</a:t>
                      </a:r>
                      <a:endParaRPr lang="ru-RU" sz="1800" dirty="0">
                        <a:solidFill>
                          <a:schemeClr val="bg1"/>
                        </a:solidFill>
                        <a:effectLst/>
                        <a:latin typeface="+mn-lt"/>
                      </a:endParaRPr>
                    </a:p>
                  </a:txBody>
                  <a:tcPr marL="9129" marR="9129" marT="10955" marB="10955" anchor="ctr"/>
                </a:tc>
              </a:tr>
            </a:tbl>
          </a:graphicData>
        </a:graphic>
      </p:graphicFrame>
    </p:spTree>
    <p:extLst>
      <p:ext uri="{BB962C8B-B14F-4D97-AF65-F5344CB8AC3E}">
        <p14:creationId xmlns:p14="http://schemas.microsoft.com/office/powerpoint/2010/main" val="19454476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r>
              <a:rPr lang="ru-RU" dirty="0"/>
              <a:t>хелперы</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aphicFrame>
        <p:nvGraphicFramePr>
          <p:cNvPr id="6" name="Таблица 2"/>
          <p:cNvGraphicFramePr>
            <a:graphicFrameLocks noGrp="1"/>
          </p:cNvGraphicFramePr>
          <p:nvPr>
            <p:extLst>
              <p:ext uri="{D42A27DB-BD31-4B8C-83A1-F6EECF244321}">
                <p14:modId xmlns:p14="http://schemas.microsoft.com/office/powerpoint/2010/main" val="3183422681"/>
              </p:ext>
            </p:extLst>
          </p:nvPr>
        </p:nvGraphicFramePr>
        <p:xfrm>
          <a:off x="364575" y="1319339"/>
          <a:ext cx="8410365" cy="2325727"/>
        </p:xfrm>
        <a:graphic>
          <a:graphicData uri="http://schemas.openxmlformats.org/drawingml/2006/table">
            <a:tbl>
              <a:tblPr bandRow="1">
                <a:tableStyleId>{3B4B98B0-60AC-42C2-AFA5-B58CD77FA1E5}</a:tableStyleId>
              </a:tblPr>
              <a:tblGrid>
                <a:gridCol w="3753674"/>
                <a:gridCol w="4656691"/>
              </a:tblGrid>
              <a:tr h="678076">
                <a:tc>
                  <a:txBody>
                    <a:bodyPr/>
                    <a:lstStyle/>
                    <a:p>
                      <a:pPr algn="ctr">
                        <a:lnSpc>
                          <a:spcPct val="100000"/>
                        </a:lnSpc>
                      </a:pPr>
                      <a:r>
                        <a:rPr lang="ru-RU" sz="1800" b="1" dirty="0">
                          <a:solidFill>
                            <a:srgbClr val="ECA907"/>
                          </a:solidFill>
                          <a:effectLst/>
                          <a:latin typeface="+mn-lt"/>
                        </a:rPr>
                        <a:t>Хелпер</a:t>
                      </a:r>
                    </a:p>
                  </a:txBody>
                  <a:tcPr marL="9129" marR="9129" marT="10955" marB="10955" anchor="ctr"/>
                </a:tc>
                <a:tc>
                  <a:txBody>
                    <a:bodyPr/>
                    <a:lstStyle/>
                    <a:p>
                      <a:pPr algn="ctr">
                        <a:lnSpc>
                          <a:spcPct val="100000"/>
                        </a:lnSpc>
                      </a:pPr>
                      <a:r>
                        <a:rPr lang="ru-RU" sz="1800" b="1" dirty="0">
                          <a:solidFill>
                            <a:srgbClr val="ECA907"/>
                          </a:solidFill>
                          <a:effectLst/>
                          <a:latin typeface="+mn-lt"/>
                        </a:rPr>
                        <a:t>Описание</a:t>
                      </a:r>
                    </a:p>
                  </a:txBody>
                  <a:tcPr marL="9129" marR="9129" marT="10955" marB="10955" anchor="ctr"/>
                </a:tc>
              </a:tr>
              <a:tr h="949225">
                <a:tc>
                  <a:txBody>
                    <a:bodyPr/>
                    <a:lstStyle/>
                    <a:p>
                      <a:pPr algn="ctr">
                        <a:lnSpc>
                          <a:spcPct val="100000"/>
                        </a:lnSpc>
                      </a:pPr>
                      <a:r>
                        <a:rPr lang="en-US" sz="1800" b="0" dirty="0" err="1">
                          <a:solidFill>
                            <a:schemeClr val="bg1"/>
                          </a:solidFill>
                          <a:effectLst/>
                          <a:latin typeface="+mn-lt"/>
                          <a:cs typeface="Consolas"/>
                        </a:rPr>
                        <a:t>Ajax.GlobalizationScript</a:t>
                      </a:r>
                      <a:endParaRPr lang="en-US" sz="1800" b="0" dirty="0">
                        <a:solidFill>
                          <a:schemeClr val="bg1"/>
                        </a:solidFill>
                        <a:effectLst/>
                        <a:latin typeface="+mn-lt"/>
                        <a:cs typeface="Consolas"/>
                      </a:endParaRPr>
                    </a:p>
                  </a:txBody>
                  <a:tcPr marL="9525" marR="9525" marT="11430" marB="11430" anchor="ctr"/>
                </a:tc>
                <a:tc>
                  <a:txBody>
                    <a:bodyPr/>
                    <a:lstStyle/>
                    <a:p>
                      <a:pPr>
                        <a:lnSpc>
                          <a:spcPct val="100000"/>
                        </a:lnSpc>
                      </a:pPr>
                      <a:r>
                        <a:rPr lang="ru-RU" sz="1800" b="0" dirty="0">
                          <a:solidFill>
                            <a:schemeClr val="bg1"/>
                          </a:solidFill>
                          <a:effectLst/>
                          <a:latin typeface="+mn-lt"/>
                        </a:rPr>
                        <a:t>Создает ссылку на скрипт, который содержит информацию о культуре</a:t>
                      </a:r>
                    </a:p>
                  </a:txBody>
                  <a:tcPr marL="9525" marR="9525" marT="11430" marB="11430" anchor="ctr"/>
                </a:tc>
              </a:tr>
              <a:tr h="698426">
                <a:tc>
                  <a:txBody>
                    <a:bodyPr/>
                    <a:lstStyle/>
                    <a:p>
                      <a:pPr algn="ctr">
                        <a:lnSpc>
                          <a:spcPct val="100000"/>
                        </a:lnSpc>
                      </a:pPr>
                      <a:r>
                        <a:rPr lang="en-US" sz="1800" b="0" dirty="0" err="1">
                          <a:solidFill>
                            <a:schemeClr val="bg1"/>
                          </a:solidFill>
                          <a:effectLst/>
                          <a:latin typeface="+mn-lt"/>
                          <a:cs typeface="Consolas"/>
                        </a:rPr>
                        <a:t>Ajax.JavaScriptStringEncode</a:t>
                      </a:r>
                      <a:endParaRPr lang="en-US" sz="1800" b="0" dirty="0">
                        <a:solidFill>
                          <a:schemeClr val="bg1"/>
                        </a:solidFill>
                        <a:effectLst/>
                        <a:latin typeface="+mn-lt"/>
                        <a:cs typeface="Consolas"/>
                      </a:endParaRPr>
                    </a:p>
                  </a:txBody>
                  <a:tcPr marL="9525" marR="9525" marT="11430" marB="11430" anchor="ctr"/>
                </a:tc>
                <a:tc>
                  <a:txBody>
                    <a:bodyPr/>
                    <a:lstStyle/>
                    <a:p>
                      <a:pPr>
                        <a:lnSpc>
                          <a:spcPct val="100000"/>
                        </a:lnSpc>
                      </a:pPr>
                      <a:r>
                        <a:rPr lang="ru-RU" sz="1800" b="0" dirty="0">
                          <a:solidFill>
                            <a:schemeClr val="bg1"/>
                          </a:solidFill>
                          <a:effectLst/>
                          <a:latin typeface="+mn-lt"/>
                        </a:rPr>
                        <a:t>Кодирует строку для использования в </a:t>
                      </a:r>
                      <a:r>
                        <a:rPr lang="ru-RU" sz="1800" b="0" dirty="0" err="1">
                          <a:solidFill>
                            <a:schemeClr val="bg1"/>
                          </a:solidFill>
                          <a:effectLst/>
                          <a:latin typeface="+mn-lt"/>
                        </a:rPr>
                        <a:t>JavaScript</a:t>
                      </a:r>
                      <a:endParaRPr lang="ru-RU" sz="1800" b="0" dirty="0">
                        <a:solidFill>
                          <a:schemeClr val="bg1"/>
                        </a:solidFill>
                        <a:effectLst/>
                        <a:latin typeface="+mn-lt"/>
                      </a:endParaRPr>
                    </a:p>
                  </a:txBody>
                  <a:tcPr marL="9525" marR="9525" marT="11430" marB="11430" anchor="ctr"/>
                </a:tc>
              </a:tr>
            </a:tbl>
          </a:graphicData>
        </a:graphic>
      </p:graphicFrame>
    </p:spTree>
    <p:extLst>
      <p:ext uri="{BB962C8B-B14F-4D97-AF65-F5344CB8AC3E}">
        <p14:creationId xmlns:p14="http://schemas.microsoft.com/office/powerpoint/2010/main" val="255113090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2305362" y="2751276"/>
            <a:ext cx="5165246" cy="707886"/>
          </a:xfrm>
          <a:prstGeom prst="rect">
            <a:avLst/>
          </a:prstGeom>
        </p:spPr>
        <p:txBody>
          <a:bodyPr wrap="none">
            <a:spAutoFit/>
          </a:bodyPr>
          <a:lstStyle/>
          <a:p>
            <a:pPr algn="ctr"/>
            <a:r>
              <a:rPr lang="ru-RU" sz="4000" dirty="0">
                <a:solidFill>
                  <a:schemeClr val="bg1"/>
                </a:solidFill>
              </a:rPr>
              <a:t>Спасибо за внимание!</a:t>
            </a:r>
            <a:endParaRPr lang="en-US" sz="4000" dirty="0">
              <a:solidFill>
                <a:schemeClr val="bg1"/>
              </a:solidFill>
            </a:endParaRPr>
          </a:p>
        </p:txBody>
      </p:sp>
    </p:spTree>
    <p:extLst>
      <p:ext uri="{BB962C8B-B14F-4D97-AF65-F5344CB8AC3E}">
        <p14:creationId xmlns:p14="http://schemas.microsoft.com/office/powerpoint/2010/main" val="9935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Контроллеры</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1801269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Обратная связь</a:t>
            </a:r>
            <a:endParaRPr lang="en-US" dirty="0"/>
          </a:p>
        </p:txBody>
      </p:sp>
      <p:sp>
        <p:nvSpPr>
          <p:cNvPr id="3" name="Content Placeholder 2"/>
          <p:cNvSpPr>
            <a:spLocks noGrp="1"/>
          </p:cNvSpPr>
          <p:nvPr>
            <p:ph idx="1"/>
          </p:nvPr>
        </p:nvSpPr>
        <p:spPr>
          <a:ln>
            <a:noFill/>
          </a:ln>
        </p:spPr>
        <p:txBody>
          <a:bodyPr anchor="ctr"/>
          <a:lstStyle/>
          <a:p>
            <a:pPr algn="ctr"/>
            <a:r>
              <a:rPr lang="ru-RU" dirty="0" smtClean="0"/>
              <a:t>Надеюсь</a:t>
            </a:r>
            <a:r>
              <a:rPr lang="ru-RU" dirty="0"/>
              <a:t>, что </a:t>
            </a:r>
            <a:r>
              <a:rPr lang="ru-RU" dirty="0" smtClean="0"/>
              <a:t>Вы </a:t>
            </a:r>
            <a:r>
              <a:rPr lang="ru-RU" dirty="0"/>
              <a:t>найдете этот материал полезным</a:t>
            </a:r>
            <a:r>
              <a:rPr lang="ru-RU" dirty="0" smtClean="0"/>
              <a:t>.</a:t>
            </a:r>
          </a:p>
          <a:p>
            <a:pPr algn="ctr"/>
            <a:endParaRPr lang="ru-RU" dirty="0" smtClean="0"/>
          </a:p>
          <a:p>
            <a:pPr algn="ctr"/>
            <a:r>
              <a:rPr lang="ru-RU" dirty="0" smtClean="0"/>
              <a:t> </a:t>
            </a:r>
            <a:r>
              <a:rPr lang="ru-RU" dirty="0"/>
              <a:t>Если </a:t>
            </a:r>
            <a:r>
              <a:rPr lang="ru-RU" dirty="0" smtClean="0"/>
              <a:t>Вы </a:t>
            </a:r>
            <a:r>
              <a:rPr lang="ru-RU" dirty="0"/>
              <a:t>нашли ошибки </a:t>
            </a:r>
            <a:r>
              <a:rPr lang="ru-RU" dirty="0" smtClean="0"/>
              <a:t>или неточности в </a:t>
            </a:r>
            <a:r>
              <a:rPr lang="ru-RU" dirty="0"/>
              <a:t>этом </a:t>
            </a:r>
            <a:r>
              <a:rPr lang="ru-RU" dirty="0" smtClean="0"/>
              <a:t>или знаете</a:t>
            </a:r>
            <a:r>
              <a:rPr lang="ru-RU" dirty="0"/>
              <a:t>, как </a:t>
            </a:r>
            <a:r>
              <a:rPr lang="ru-RU" dirty="0" smtClean="0"/>
              <a:t>его улучшить, пожалуйста</a:t>
            </a:r>
            <a:r>
              <a:rPr lang="ru-RU" dirty="0"/>
              <a:t>, </a:t>
            </a:r>
            <a:r>
              <a:rPr lang="ru-RU" dirty="0" smtClean="0"/>
              <a:t>сообщите мне  по</a:t>
            </a:r>
            <a:r>
              <a:rPr lang="en-US" dirty="0" smtClean="0"/>
              <a:t/>
            </a:r>
            <a:br>
              <a:rPr lang="en-US" dirty="0" smtClean="0"/>
            </a:br>
            <a:r>
              <a:rPr lang="ru-RU" dirty="0" smtClean="0"/>
              <a:t>электронному адресу</a:t>
            </a:r>
            <a:r>
              <a:rPr lang="en-US" dirty="0" smtClean="0"/>
              <a:t>: </a:t>
            </a:r>
            <a:r>
              <a:rPr lang="en-US" dirty="0" smtClean="0">
                <a:hlinkClick r:id="rId2"/>
              </a:rPr>
              <a:t>anzhelika_kravchuk@epam.com</a:t>
            </a:r>
            <a:r>
              <a:rPr lang="en-US" dirty="0" smtClean="0"/>
              <a:t> </a:t>
            </a:r>
          </a:p>
          <a:p>
            <a:pPr algn="ctr"/>
            <a:r>
              <a:rPr lang="ru-RU" dirty="0" smtClean="0"/>
              <a:t>с пометкой </a:t>
            </a:r>
            <a:r>
              <a:rPr lang="en-US" dirty="0" smtClean="0">
                <a:solidFill>
                  <a:srgbClr val="ECA907"/>
                </a:solidFill>
              </a:rPr>
              <a:t>[ASP.MVC Training Course Feedback]</a:t>
            </a:r>
            <a:endParaRPr lang="en-US" dirty="0" smtClean="0"/>
          </a:p>
          <a:p>
            <a:pPr algn="ctr"/>
            <a:endParaRPr lang="en-US" dirty="0" smtClean="0"/>
          </a:p>
          <a:p>
            <a:pPr algn="ctr"/>
            <a:endParaRPr lang="en-US" dirty="0"/>
          </a:p>
          <a:p>
            <a:pPr algn="ctr"/>
            <a:r>
              <a:rPr lang="ru-RU" dirty="0" smtClean="0"/>
              <a:t>Спасибо</a:t>
            </a:r>
            <a:r>
              <a:rPr lang="en-US" dirty="0" smtClean="0"/>
              <a:t>.</a:t>
            </a:r>
            <a:endParaRPr lang="en-US" dirty="0"/>
          </a:p>
        </p:txBody>
      </p:sp>
      <p:sp>
        <p:nvSpPr>
          <p:cNvPr id="4" name="Footer Placeholder 3"/>
          <p:cNvSpPr>
            <a:spLocks noGrp="1"/>
          </p:cNvSpPr>
          <p:nvPr>
            <p:ph type="ftr" sz="quarter" idx="12"/>
          </p:nvPr>
        </p:nvSpPr>
        <p:spPr>
          <a:xfrm>
            <a:off x="2950390" y="7045022"/>
            <a:ext cx="3086100" cy="365125"/>
          </a:xfrm>
        </p:spPr>
        <p:txBody>
          <a:bodyPr/>
          <a:lstStyle/>
          <a:p>
            <a:r>
              <a:rPr lang="en-US" smtClean="0"/>
              <a:t>2013 © EPAM Systems</a:t>
            </a:r>
            <a:endParaRPr lang="en-US" dirty="0"/>
          </a:p>
        </p:txBody>
      </p:sp>
    </p:spTree>
    <p:extLst>
      <p:ext uri="{BB962C8B-B14F-4D97-AF65-F5344CB8AC3E}">
        <p14:creationId xmlns:p14="http://schemas.microsoft.com/office/powerpoint/2010/main" val="830477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dirty="0" smtClean="0"/>
              <a:t>2015  © EPAM Systems</a:t>
            </a:r>
          </a:p>
        </p:txBody>
      </p:sp>
      <p:sp>
        <p:nvSpPr>
          <p:cNvPr id="3" name="Title 2"/>
          <p:cNvSpPr>
            <a:spLocks noGrp="1"/>
          </p:cNvSpPr>
          <p:nvPr>
            <p:ph type="title"/>
          </p:nvPr>
        </p:nvSpPr>
        <p:spPr/>
        <p:txBody>
          <a:bodyPr>
            <a:normAutofit fontScale="90000"/>
          </a:bodyPr>
          <a:lstStyle/>
          <a:p>
            <a:r>
              <a:rPr lang="ru-RU" dirty="0"/>
              <a:t>Компоненты конвейера обработки запроса</a:t>
            </a:r>
            <a:endParaRPr lang="en-US" dirty="0"/>
          </a:p>
        </p:txBody>
      </p:sp>
      <p:sp>
        <p:nvSpPr>
          <p:cNvPr id="4" name="Footer Placeholder 2"/>
          <p:cNvSpPr txBox="1">
            <a:spLocks/>
          </p:cNvSpPr>
          <p:nvPr/>
        </p:nvSpPr>
        <p:spPr>
          <a:xfrm>
            <a:off x="1822690" y="7448433"/>
            <a:ext cx="37805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dirty="0"/>
          </a:p>
        </p:txBody>
      </p:sp>
      <p:sp>
        <p:nvSpPr>
          <p:cNvPr id="5" name="Rectangle 4"/>
          <p:cNvSpPr/>
          <p:nvPr/>
        </p:nvSpPr>
        <p:spPr>
          <a:xfrm>
            <a:off x="717177" y="1464235"/>
            <a:ext cx="3316942" cy="58485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Consolas"/>
                <a:cs typeface="Consolas"/>
              </a:rPr>
              <a:t>http://localhost/home/index</a:t>
            </a:r>
            <a:endParaRPr lang="en-US" dirty="0">
              <a:solidFill>
                <a:schemeClr val="bg1"/>
              </a:solidFill>
              <a:latin typeface="Consolas"/>
              <a:cs typeface="Consolas"/>
            </a:endParaRPr>
          </a:p>
        </p:txBody>
      </p:sp>
      <p:sp>
        <p:nvSpPr>
          <p:cNvPr id="6" name="Rectangle 5"/>
          <p:cNvSpPr/>
          <p:nvPr/>
        </p:nvSpPr>
        <p:spPr>
          <a:xfrm>
            <a:off x="971176" y="2330824"/>
            <a:ext cx="2817487" cy="657411"/>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UrlRoutingModule</a:t>
            </a:r>
            <a:endParaRPr lang="en-US" dirty="0">
              <a:solidFill>
                <a:schemeClr val="bg1"/>
              </a:solidFill>
              <a:latin typeface="Consolas"/>
              <a:cs typeface="Consolas"/>
            </a:endParaRPr>
          </a:p>
        </p:txBody>
      </p:sp>
      <p:sp>
        <p:nvSpPr>
          <p:cNvPr id="7" name="Rectangle 6"/>
          <p:cNvSpPr/>
          <p:nvPr/>
        </p:nvSpPr>
        <p:spPr>
          <a:xfrm>
            <a:off x="971175" y="3287058"/>
            <a:ext cx="2817487" cy="672353"/>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MvcRouteHandler</a:t>
            </a:r>
            <a:endParaRPr lang="en-US" dirty="0">
              <a:solidFill>
                <a:schemeClr val="bg1"/>
              </a:solidFill>
              <a:latin typeface="Consolas"/>
              <a:cs typeface="Consolas"/>
            </a:endParaRPr>
          </a:p>
        </p:txBody>
      </p:sp>
      <p:sp>
        <p:nvSpPr>
          <p:cNvPr id="8" name="Rectangle 7"/>
          <p:cNvSpPr/>
          <p:nvPr/>
        </p:nvSpPr>
        <p:spPr>
          <a:xfrm>
            <a:off x="971174" y="4209154"/>
            <a:ext cx="2817487" cy="691552"/>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MvcHandler</a:t>
            </a:r>
            <a:endParaRPr lang="en-US" dirty="0">
              <a:solidFill>
                <a:schemeClr val="bg1"/>
              </a:solidFill>
              <a:latin typeface="Consolas"/>
              <a:cs typeface="Consolas"/>
            </a:endParaRPr>
          </a:p>
        </p:txBody>
      </p:sp>
      <p:sp>
        <p:nvSpPr>
          <p:cNvPr id="9" name="Rectangle 8"/>
          <p:cNvSpPr/>
          <p:nvPr/>
        </p:nvSpPr>
        <p:spPr>
          <a:xfrm>
            <a:off x="956233" y="5169647"/>
            <a:ext cx="2817487" cy="593068"/>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IController</a:t>
            </a:r>
            <a:endParaRPr lang="en-US" dirty="0" smtClean="0">
              <a:solidFill>
                <a:schemeClr val="bg1"/>
              </a:solidFill>
              <a:latin typeface="Consolas"/>
              <a:cs typeface="Consolas"/>
            </a:endParaRPr>
          </a:p>
        </p:txBody>
      </p:sp>
      <p:sp>
        <p:nvSpPr>
          <p:cNvPr id="10" name="Rectangle 9"/>
          <p:cNvSpPr/>
          <p:nvPr/>
        </p:nvSpPr>
        <p:spPr>
          <a:xfrm>
            <a:off x="5463176" y="4213412"/>
            <a:ext cx="2817487" cy="672353"/>
          </a:xfrm>
          <a:prstGeom prst="rect">
            <a:avLst/>
          </a:prstGeom>
          <a:solidFill>
            <a:srgbClr val="133B9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latin typeface="Consolas"/>
                <a:cs typeface="Consolas"/>
              </a:rPr>
              <a:t>IControllerFactory</a:t>
            </a:r>
            <a:endParaRPr lang="en-US" dirty="0" smtClean="0">
              <a:solidFill>
                <a:schemeClr val="bg1"/>
              </a:solidFill>
              <a:latin typeface="Consolas"/>
              <a:cs typeface="Consolas"/>
            </a:endParaRPr>
          </a:p>
        </p:txBody>
      </p:sp>
      <p:cxnSp>
        <p:nvCxnSpPr>
          <p:cNvPr id="11" name="Straight Arrow Connector 10"/>
          <p:cNvCxnSpPr>
            <a:stCxn id="5" idx="2"/>
            <a:endCxn id="6" idx="0"/>
          </p:cNvCxnSpPr>
          <p:nvPr/>
        </p:nvCxnSpPr>
        <p:spPr>
          <a:xfrm>
            <a:off x="2375648" y="2049086"/>
            <a:ext cx="4272" cy="281738"/>
          </a:xfrm>
          <a:prstGeom prst="straightConnector1">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2379919" y="2988235"/>
            <a:ext cx="1" cy="298823"/>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8" idx="0"/>
          </p:cNvCxnSpPr>
          <p:nvPr/>
        </p:nvCxnSpPr>
        <p:spPr>
          <a:xfrm flipH="1">
            <a:off x="2379918" y="3959411"/>
            <a:ext cx="1" cy="249743"/>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9" idx="0"/>
          </p:cNvCxnSpPr>
          <p:nvPr/>
        </p:nvCxnSpPr>
        <p:spPr>
          <a:xfrm flipH="1">
            <a:off x="2364977" y="4900706"/>
            <a:ext cx="14941" cy="268941"/>
          </a:xfrm>
          <a:prstGeom prst="line">
            <a:avLst/>
          </a:prstGeom>
          <a:ln w="38100" cmpd="sng">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788661" y="4355353"/>
            <a:ext cx="1674515" cy="5341"/>
          </a:xfrm>
          <a:prstGeom prst="line">
            <a:avLst/>
          </a:prstGeom>
          <a:ln w="38100" cmpd="sng">
            <a:solidFill>
              <a:schemeClr val="bg1"/>
            </a:solidFill>
            <a:prstDash val="sysDash"/>
            <a:miter lim="8000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780118" y="4684057"/>
            <a:ext cx="1623295" cy="7472"/>
          </a:xfrm>
          <a:prstGeom prst="line">
            <a:avLst/>
          </a:prstGeom>
          <a:ln w="38100" cmpd="sng">
            <a:solidFill>
              <a:schemeClr val="bg1"/>
            </a:solidFill>
            <a:prstDash val="sysDash"/>
            <a:miter lim="800000"/>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02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Знакомство </a:t>
            </a:r>
            <a:r>
              <a:rPr lang="en-US" dirty="0" smtClean="0"/>
              <a:t>c MVC</a:t>
            </a:r>
            <a:endParaRPr lang="en-US" dirty="0"/>
          </a:p>
        </p:txBody>
      </p:sp>
      <p:sp>
        <p:nvSpPr>
          <p:cNvPr id="4" name="Footer Placeholder 2"/>
          <p:cNvSpPr>
            <a:spLocks noGrp="1"/>
          </p:cNvSpPr>
          <p:nvPr>
            <p:ph type="ftr" sz="quarter" idx="12"/>
          </p:nvPr>
        </p:nvSpPr>
        <p:spPr>
          <a:xfrm>
            <a:off x="3028949" y="6311756"/>
            <a:ext cx="3086100" cy="365125"/>
          </a:xfrm>
        </p:spPr>
        <p:txBody>
          <a:bodyPr/>
          <a:lstStyle/>
          <a:p>
            <a:r>
              <a:rPr lang="en-US" dirty="0" smtClean="0"/>
              <a:t>2015  © EPAM Systems</a:t>
            </a:r>
          </a:p>
        </p:txBody>
      </p:sp>
    </p:spTree>
    <p:extLst>
      <p:ext uri="{BB962C8B-B14F-4D97-AF65-F5344CB8AC3E}">
        <p14:creationId xmlns:p14="http://schemas.microsoft.com/office/powerpoint/2010/main" val="3046484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Компоненты конвейера обработки запроса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3"/>
          <p:cNvSpPr txBox="1">
            <a:spLocks/>
          </p:cNvSpPr>
          <p:nvPr/>
        </p:nvSpPr>
        <p:spPr>
          <a:xfrm>
            <a:off x="2950390" y="7045022"/>
            <a:ext cx="3086100" cy="365125"/>
          </a:xfrm>
          <a:prstGeom prst="rect">
            <a:avLst/>
          </a:prstGeom>
          <a:ln>
            <a:solidFill>
              <a:srgbClr val="ECA907"/>
            </a:solidFill>
          </a:ln>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grpSp>
        <p:nvGrpSpPr>
          <p:cNvPr id="6" name="Группа 4"/>
          <p:cNvGrpSpPr/>
          <p:nvPr/>
        </p:nvGrpSpPr>
        <p:grpSpPr>
          <a:xfrm>
            <a:off x="410899" y="2378352"/>
            <a:ext cx="8317536" cy="2157043"/>
            <a:chOff x="1733635" y="1315719"/>
            <a:chExt cx="8748238" cy="2157043"/>
          </a:xfrm>
        </p:grpSpPr>
        <p:sp>
          <p:nvSpPr>
            <p:cNvPr id="7" name="Rectangle 4"/>
            <p:cNvSpPr/>
            <p:nvPr/>
          </p:nvSpPr>
          <p:spPr>
            <a:xfrm>
              <a:off x="3234625" y="1316114"/>
              <a:ext cx="1497870"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Routing</a:t>
              </a:r>
            </a:p>
          </p:txBody>
        </p:sp>
        <p:cxnSp>
          <p:nvCxnSpPr>
            <p:cNvPr id="8" name="Straight Arrow Connector 11"/>
            <p:cNvCxnSpPr/>
            <p:nvPr/>
          </p:nvCxnSpPr>
          <p:spPr>
            <a:xfrm flipV="1">
              <a:off x="2791163" y="1594896"/>
              <a:ext cx="319602" cy="1257"/>
            </a:xfrm>
            <a:prstGeom prst="straightConnector1">
              <a:avLst/>
            </a:prstGeom>
            <a:ln w="38100">
              <a:solidFill>
                <a:srgbClr val="ECA907"/>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33635" y="1422682"/>
              <a:ext cx="1139364" cy="338554"/>
            </a:xfrm>
            <a:prstGeom prst="rect">
              <a:avLst/>
            </a:prstGeom>
            <a:noFill/>
            <a:ln>
              <a:noFill/>
              <a:prstDash val="sysDash"/>
            </a:ln>
          </p:spPr>
          <p:txBody>
            <a:bodyPr wrap="square" rtlCol="0">
              <a:spAutoFit/>
            </a:bodyPr>
            <a:lstStyle/>
            <a:p>
              <a:r>
                <a:rPr lang="en-US" sz="1600" dirty="0" smtClean="0">
                  <a:solidFill>
                    <a:srgbClr val="ECA907"/>
                  </a:solidFill>
                  <a:latin typeface="Lucida Handwriting"/>
                  <a:cs typeface="Lucida Handwriting"/>
                </a:rPr>
                <a:t>Request</a:t>
              </a:r>
              <a:endParaRPr lang="en-US" sz="1600" dirty="0">
                <a:solidFill>
                  <a:srgbClr val="ECA907"/>
                </a:solidFill>
                <a:latin typeface="Lucida Handwriting"/>
                <a:cs typeface="Lucida Handwriting"/>
              </a:endParaRPr>
            </a:p>
          </p:txBody>
        </p:sp>
        <p:sp>
          <p:nvSpPr>
            <p:cNvPr id="10" name="TextBox 9"/>
            <p:cNvSpPr txBox="1"/>
            <p:nvPr/>
          </p:nvSpPr>
          <p:spPr>
            <a:xfrm>
              <a:off x="9224641" y="1420805"/>
              <a:ext cx="1257232" cy="338554"/>
            </a:xfrm>
            <a:prstGeom prst="rect">
              <a:avLst/>
            </a:prstGeom>
            <a:noFill/>
            <a:ln>
              <a:noFill/>
              <a:prstDash val="sysDash"/>
            </a:ln>
          </p:spPr>
          <p:txBody>
            <a:bodyPr wrap="square" rtlCol="0" anchor="ctr">
              <a:spAutoFit/>
            </a:bodyPr>
            <a:lstStyle/>
            <a:p>
              <a:r>
                <a:rPr lang="en-US" sz="1600" dirty="0" smtClean="0">
                  <a:solidFill>
                    <a:srgbClr val="ECA907"/>
                  </a:solidFill>
                  <a:latin typeface="Lucida Handwriting"/>
                  <a:cs typeface="Lucida Handwriting"/>
                </a:rPr>
                <a:t>Response</a:t>
              </a:r>
              <a:endParaRPr lang="en-US" sz="1600" dirty="0">
                <a:solidFill>
                  <a:srgbClr val="ECA907"/>
                </a:solidFill>
                <a:latin typeface="Lucida Handwriting"/>
                <a:cs typeface="Lucida Handwriting"/>
              </a:endParaRPr>
            </a:p>
          </p:txBody>
        </p:sp>
        <p:sp>
          <p:nvSpPr>
            <p:cNvPr id="11" name="Rectangle 21"/>
            <p:cNvSpPr/>
            <p:nvPr/>
          </p:nvSpPr>
          <p:spPr>
            <a:xfrm>
              <a:off x="5195906" y="1315719"/>
              <a:ext cx="1637185" cy="547894"/>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p>
          </p:txBody>
        </p:sp>
        <p:sp>
          <p:nvSpPr>
            <p:cNvPr id="12" name="Rectangle 22"/>
            <p:cNvSpPr/>
            <p:nvPr/>
          </p:nvSpPr>
          <p:spPr>
            <a:xfrm>
              <a:off x="7232255" y="1315720"/>
              <a:ext cx="1591849" cy="54789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 Method</a:t>
              </a:r>
            </a:p>
          </p:txBody>
        </p:sp>
        <p:cxnSp>
          <p:nvCxnSpPr>
            <p:cNvPr id="13" name="Straight Arrow Connector 23"/>
            <p:cNvCxnSpPr/>
            <p:nvPr/>
          </p:nvCxnSpPr>
          <p:spPr>
            <a:xfrm flipV="1">
              <a:off x="8955370" y="1576105"/>
              <a:ext cx="319602" cy="1257"/>
            </a:xfrm>
            <a:prstGeom prst="straightConnector1">
              <a:avLst/>
            </a:prstGeom>
            <a:ln w="38100">
              <a:solidFill>
                <a:srgbClr val="ECA907"/>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25"/>
            <p:cNvSpPr/>
            <p:nvPr/>
          </p:nvSpPr>
          <p:spPr>
            <a:xfrm>
              <a:off x="4180132" y="2913939"/>
              <a:ext cx="1571069"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Controller</a:t>
              </a:r>
            </a:p>
            <a:p>
              <a:pPr algn="ctr"/>
              <a:r>
                <a:rPr lang="en-US" dirty="0" smtClean="0">
                  <a:latin typeface="Consolas"/>
                  <a:cs typeface="Consolas"/>
                </a:rPr>
                <a:t>Factory</a:t>
              </a:r>
            </a:p>
          </p:txBody>
        </p:sp>
        <p:sp>
          <p:nvSpPr>
            <p:cNvPr id="15" name="Rectangle 26"/>
            <p:cNvSpPr/>
            <p:nvPr/>
          </p:nvSpPr>
          <p:spPr>
            <a:xfrm>
              <a:off x="6500145" y="2913939"/>
              <a:ext cx="1574101" cy="558823"/>
            </a:xfrm>
            <a:prstGeom prst="rect">
              <a:avLst/>
            </a:prstGeom>
            <a:noFill/>
            <a:ln w="38100">
              <a:solidFill>
                <a:srgbClr val="ECA907"/>
              </a:solidFill>
              <a:prstDash val="solid"/>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a:cs typeface="Consolas"/>
                </a:rPr>
                <a:t>Action Invoker</a:t>
              </a:r>
            </a:p>
          </p:txBody>
        </p:sp>
      </p:grpSp>
      <p:cxnSp>
        <p:nvCxnSpPr>
          <p:cNvPr id="16" name="Curved Connector 15"/>
          <p:cNvCxnSpPr>
            <a:stCxn id="7" idx="2"/>
            <a:endCxn id="14" idx="0"/>
          </p:cNvCxnSpPr>
          <p:nvPr/>
        </p:nvCxnSpPr>
        <p:spPr>
          <a:xfrm rot="16200000" flipH="1">
            <a:off x="2497430" y="2990193"/>
            <a:ext cx="1039002" cy="933755"/>
          </a:xfrm>
          <a:prstGeom prst="curvedConnector3">
            <a:avLst>
              <a:gd name="adj1" fmla="val 50000"/>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14" idx="0"/>
            <a:endCxn id="11" idx="2"/>
          </p:cNvCxnSpPr>
          <p:nvPr/>
        </p:nvCxnSpPr>
        <p:spPr>
          <a:xfrm rot="5400000" flipH="1" flipV="1">
            <a:off x="3457243" y="2952812"/>
            <a:ext cx="1050326" cy="997194"/>
          </a:xfrm>
          <a:prstGeom prst="curvedConnector3">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5" idx="0"/>
            <a:endCxn id="12" idx="2"/>
          </p:cNvCxnSpPr>
          <p:nvPr/>
        </p:nvCxnSpPr>
        <p:spPr>
          <a:xfrm rot="5400000" flipH="1" flipV="1">
            <a:off x="5518129" y="3099158"/>
            <a:ext cx="1050326" cy="704503"/>
          </a:xfrm>
          <a:prstGeom prst="curvedConnector3">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11" idx="2"/>
            <a:endCxn id="15" idx="0"/>
          </p:cNvCxnSpPr>
          <p:nvPr/>
        </p:nvCxnSpPr>
        <p:spPr>
          <a:xfrm rot="16200000" flipH="1">
            <a:off x="4560859" y="2846390"/>
            <a:ext cx="1050326" cy="1210038"/>
          </a:xfrm>
          <a:prstGeom prst="curvedConnector3">
            <a:avLst>
              <a:gd name="adj1" fmla="val 50000"/>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329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Основы контроллеров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Для </a:t>
            </a:r>
            <a:r>
              <a:rPr lang="ru-RU" dirty="0">
                <a:latin typeface="+mn-lt"/>
              </a:rPr>
              <a:t>большинства приложений, встроенной фабрики контроллеров, называемой </a:t>
            </a:r>
            <a:r>
              <a:rPr lang="ru-RU" dirty="0" err="1">
                <a:solidFill>
                  <a:srgbClr val="FFC000"/>
                </a:solidFill>
                <a:latin typeface="+mn-lt"/>
                <a:cs typeface="Consolas"/>
              </a:rPr>
              <a:t>DefaultControllerFactory</a:t>
            </a:r>
            <a:r>
              <a:rPr lang="ru-RU" dirty="0">
                <a:latin typeface="+mn-lt"/>
              </a:rPr>
              <a:t>, вполне достаточно. Когда фабрика контроллеров получает запрос от системы маршрутизации, она смотрит на данные маршрутизации, чтобы определить соответствующий контроллер, и пытается найти класс в веб-приложении, удовлетворяющий следующим критериям: </a:t>
            </a:r>
          </a:p>
          <a:p>
            <a:endParaRPr lang="ru-RU" dirty="0">
              <a:latin typeface="+mn-lt"/>
            </a:endParaRPr>
          </a:p>
          <a:p>
            <a:pPr marL="285750" indent="-285750">
              <a:buFont typeface="Arial" panose="020B0604020202020204" pitchFamily="34" charset="0"/>
              <a:buChar char="•"/>
            </a:pPr>
            <a:r>
              <a:rPr lang="ru-RU" dirty="0">
                <a:solidFill>
                  <a:srgbClr val="FFC000"/>
                </a:solidFill>
                <a:latin typeface="+mn-lt"/>
              </a:rPr>
              <a:t>Класс должен быть открытым</a:t>
            </a:r>
          </a:p>
          <a:p>
            <a:pPr marL="285750" indent="-285750">
              <a:buFont typeface="Arial" panose="020B0604020202020204" pitchFamily="34" charset="0"/>
              <a:buChar char="•"/>
            </a:pPr>
            <a:r>
              <a:rPr lang="ru-RU" dirty="0">
                <a:solidFill>
                  <a:srgbClr val="FFC000"/>
                </a:solidFill>
                <a:latin typeface="+mn-lt"/>
              </a:rPr>
              <a:t>Класс не должен быть абстрактным</a:t>
            </a:r>
          </a:p>
          <a:p>
            <a:pPr marL="285750" indent="-285750">
              <a:buFont typeface="Arial" panose="020B0604020202020204" pitchFamily="34" charset="0"/>
              <a:buChar char="•"/>
            </a:pPr>
            <a:r>
              <a:rPr lang="ru-RU" dirty="0">
                <a:solidFill>
                  <a:srgbClr val="FFC000"/>
                </a:solidFill>
                <a:latin typeface="+mn-lt"/>
              </a:rPr>
              <a:t>Класс не должен принимать обобщенные параметры</a:t>
            </a:r>
          </a:p>
          <a:p>
            <a:pPr marL="285750" indent="-285750">
              <a:buFont typeface="Arial" panose="020B0604020202020204" pitchFamily="34" charset="0"/>
              <a:buChar char="•"/>
            </a:pPr>
            <a:r>
              <a:rPr lang="ru-RU" dirty="0">
                <a:solidFill>
                  <a:srgbClr val="FFC000"/>
                </a:solidFill>
                <a:latin typeface="+mn-lt"/>
              </a:rPr>
              <a:t>Имя класса должно завершаться словом </a:t>
            </a:r>
            <a:r>
              <a:rPr lang="ru-RU" dirty="0" err="1">
                <a:solidFill>
                  <a:srgbClr val="FFC000"/>
                </a:solidFill>
                <a:latin typeface="+mn-lt"/>
              </a:rPr>
              <a:t>Controller</a:t>
            </a:r>
            <a:endParaRPr lang="ru-RU" dirty="0">
              <a:solidFill>
                <a:srgbClr val="FFC000"/>
              </a:solidFill>
              <a:latin typeface="+mn-lt"/>
            </a:endParaRPr>
          </a:p>
          <a:p>
            <a:pPr marL="285750" indent="-285750">
              <a:buFont typeface="Arial" panose="020B0604020202020204" pitchFamily="34" charset="0"/>
              <a:buChar char="•"/>
            </a:pPr>
            <a:r>
              <a:rPr lang="ru-RU" dirty="0">
                <a:solidFill>
                  <a:srgbClr val="FFC000"/>
                </a:solidFill>
                <a:latin typeface="+mn-lt"/>
              </a:rPr>
              <a:t>Класс должен реализовывать интерфейс </a:t>
            </a:r>
            <a:r>
              <a:rPr lang="ru-RU" dirty="0" err="1" smtClean="0">
                <a:solidFill>
                  <a:srgbClr val="FFC000"/>
                </a:solidFill>
                <a:latin typeface="+mn-lt"/>
              </a:rPr>
              <a:t>IController</a:t>
            </a:r>
            <a:endParaRPr lang="ru-RU" dirty="0">
              <a:solidFill>
                <a:srgbClr val="FFC000"/>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09837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интерфейса </a:t>
            </a:r>
            <a:r>
              <a:rPr lang="en-US" dirty="0" err="1"/>
              <a:t>IController</a:t>
            </a:r>
            <a:r>
              <a:rPr lang="en-US" dirty="0"/>
              <a:t> </a:t>
            </a:r>
          </a:p>
        </p:txBody>
      </p:sp>
      <p:sp>
        <p:nvSpPr>
          <p:cNvPr id="3" name="Content Placeholder 2"/>
          <p:cNvSpPr>
            <a:spLocks noGrp="1"/>
          </p:cNvSpPr>
          <p:nvPr>
            <p:ph idx="1"/>
          </p:nvPr>
        </p:nvSpPr>
        <p:spPr/>
        <p:txBody>
          <a:bodyPr anchor="ctr">
            <a:normAutofit/>
          </a:bodyPr>
          <a:lstStyle/>
          <a:p>
            <a:pPr algn="just"/>
            <a:r>
              <a:rPr lang="ru-RU" dirty="0" smtClean="0">
                <a:latin typeface="+mn-lt"/>
              </a:rPr>
              <a:t>	В</a:t>
            </a:r>
            <a:r>
              <a:rPr lang="en-US" dirty="0" smtClean="0">
                <a:latin typeface="+mn-lt"/>
              </a:rPr>
              <a:t> </a:t>
            </a:r>
            <a:r>
              <a:rPr lang="ru-RU" dirty="0" smtClean="0">
                <a:latin typeface="+mn-lt"/>
              </a:rPr>
              <a:t>MVC </a:t>
            </a:r>
            <a:r>
              <a:rPr lang="ru-RU" dirty="0">
                <a:latin typeface="+mn-lt"/>
              </a:rPr>
              <a:t>класс контроллера должен реализовывать интерфейс </a:t>
            </a:r>
            <a:r>
              <a:rPr lang="en-US" dirty="0" err="1">
                <a:solidFill>
                  <a:srgbClr val="ECA907"/>
                </a:solidFill>
                <a:latin typeface="+mn-lt"/>
                <a:cs typeface="Consolas"/>
              </a:rPr>
              <a:t>IController</a:t>
            </a:r>
            <a:r>
              <a:rPr lang="en-US" dirty="0">
                <a:solidFill>
                  <a:srgbClr val="ECA907"/>
                </a:solidFill>
                <a:latin typeface="+mn-lt"/>
              </a:rPr>
              <a:t> </a:t>
            </a:r>
            <a:r>
              <a:rPr lang="ru-RU" dirty="0">
                <a:latin typeface="+mn-lt"/>
              </a:rPr>
              <a:t> пространства имен </a:t>
            </a:r>
            <a:r>
              <a:rPr lang="en-US" dirty="0" err="1">
                <a:solidFill>
                  <a:srgbClr val="ECA907"/>
                </a:solidFill>
                <a:latin typeface="+mn-lt"/>
                <a:cs typeface="Consolas"/>
              </a:rPr>
              <a:t>System.Web.Mvc</a:t>
            </a:r>
            <a:endParaRPr lang="en-US" dirty="0">
              <a:latin typeface="+mn-lt"/>
              <a:cs typeface="Consolas"/>
            </a:endParaRPr>
          </a:p>
          <a:p>
            <a:endParaRPr lang="en-US" dirty="0">
              <a:latin typeface="+mn-lt"/>
            </a:endParaRPr>
          </a:p>
          <a:p>
            <a:r>
              <a:rPr lang="en-US" sz="1600" dirty="0">
                <a:latin typeface="Consolas"/>
                <a:cs typeface="Consolas"/>
              </a:rPr>
              <a:t>public interface </a:t>
            </a:r>
            <a:r>
              <a:rPr lang="en-US" sz="1600" dirty="0" err="1">
                <a:solidFill>
                  <a:srgbClr val="ECA907"/>
                </a:solidFill>
                <a:latin typeface="Consolas"/>
                <a:cs typeface="Consolas"/>
              </a:rPr>
              <a:t>IController</a:t>
            </a:r>
            <a:r>
              <a:rPr lang="en-US" sz="1600" dirty="0">
                <a:solidFill>
                  <a:srgbClr val="ECA907"/>
                </a:solidFill>
                <a:latin typeface="Consolas"/>
                <a:cs typeface="Consolas"/>
              </a:rPr>
              <a:t> </a:t>
            </a:r>
            <a:endParaRPr lang="ru-RU" sz="1600" dirty="0">
              <a:solidFill>
                <a:srgbClr val="ECA907"/>
              </a:solidFill>
              <a:latin typeface="Consolas"/>
              <a:cs typeface="Consolas"/>
            </a:endParaRPr>
          </a:p>
          <a:p>
            <a:r>
              <a:rPr lang="en-US" sz="1600" dirty="0">
                <a:latin typeface="Consolas"/>
                <a:cs typeface="Consolas"/>
              </a:rPr>
              <a:t>{</a:t>
            </a:r>
          </a:p>
          <a:p>
            <a:r>
              <a:rPr lang="en-US" sz="1600" dirty="0">
                <a:latin typeface="Consolas"/>
                <a:cs typeface="Consolas"/>
              </a:rPr>
              <a:t>    void Execute(</a:t>
            </a:r>
            <a:r>
              <a:rPr lang="en-US" sz="1600" dirty="0" err="1">
                <a:solidFill>
                  <a:srgbClr val="ECA907"/>
                </a:solidFill>
                <a:latin typeface="Consolas"/>
                <a:cs typeface="Consolas"/>
              </a:rPr>
              <a:t>RequestContext</a:t>
            </a:r>
            <a:r>
              <a:rPr lang="en-US" sz="1600" dirty="0">
                <a:solidFill>
                  <a:srgbClr val="ECA907"/>
                </a:solidFill>
                <a:latin typeface="Consolas"/>
                <a:cs typeface="Consolas"/>
              </a:rPr>
              <a:t> </a:t>
            </a:r>
            <a:r>
              <a:rPr lang="en-US" sz="1600" dirty="0" err="1">
                <a:latin typeface="Consolas"/>
                <a:cs typeface="Consolas"/>
              </a:rPr>
              <a:t>requestContext</a:t>
            </a:r>
            <a:r>
              <a:rPr lang="en-US" sz="1600" dirty="0">
                <a:latin typeface="Consolas"/>
                <a:cs typeface="Consolas"/>
              </a:rPr>
              <a:t>);</a:t>
            </a:r>
          </a:p>
          <a:p>
            <a:r>
              <a:rPr lang="en-US" sz="1600" dirty="0">
                <a:latin typeface="Consolas"/>
                <a:cs typeface="Consolas"/>
              </a:rPr>
              <a:t>}</a:t>
            </a:r>
          </a:p>
          <a:p>
            <a:endParaRPr lang="en-US" dirty="0">
              <a:latin typeface="+mn-lt"/>
            </a:endParaRPr>
          </a:p>
          <a:p>
            <a:pPr algn="just"/>
            <a:r>
              <a:rPr lang="ru-RU" dirty="0">
                <a:latin typeface="+mn-lt"/>
              </a:rPr>
              <a:t>Когда класс реализует данный интерфейс, то MVC распознает этот класс как контроллер и сможет с  его помощью обработать запрос. </a:t>
            </a:r>
          </a:p>
          <a:p>
            <a:pPr algn="just"/>
            <a:endParaRPr lang="ru-RU" dirty="0">
              <a:latin typeface="+mn-lt"/>
            </a:endParaRPr>
          </a:p>
          <a:p>
            <a:pPr algn="just"/>
            <a:r>
              <a:rPr lang="ru-RU" dirty="0">
                <a:latin typeface="+mn-lt"/>
              </a:rPr>
              <a:t>Довольно непросто написать сложный контроллер, самостоятельно реализуя этот интерфейс. Лучше, создавая свои контроллеры, наследуя их от класса </a:t>
            </a:r>
            <a:r>
              <a:rPr lang="en-US" dirty="0" err="1" smtClean="0">
                <a:solidFill>
                  <a:srgbClr val="ECA907"/>
                </a:solidFill>
                <a:latin typeface="+mn-lt"/>
                <a:cs typeface="Consolas"/>
              </a:rPr>
              <a:t>System.Web.Mvc</a:t>
            </a:r>
            <a:r>
              <a:rPr lang="ru-RU" dirty="0" smtClean="0">
                <a:solidFill>
                  <a:srgbClr val="ECA907"/>
                </a:solidFill>
                <a:latin typeface="+mn-lt"/>
                <a:cs typeface="Consolas"/>
              </a:rPr>
              <a:t>.</a:t>
            </a:r>
            <a:r>
              <a:rPr lang="en-US" dirty="0" smtClean="0">
                <a:solidFill>
                  <a:srgbClr val="ECA907"/>
                </a:solidFill>
                <a:latin typeface="+mn-lt"/>
                <a:cs typeface="Consolas"/>
              </a:rPr>
              <a:t>Controller</a:t>
            </a:r>
            <a:endParaRPr lang="ru-RU" dirty="0">
              <a:solidFill>
                <a:schemeClr val="accent4">
                  <a:lumMod val="60000"/>
                  <a:lumOff val="40000"/>
                </a:schemeClr>
              </a:solidFill>
              <a:latin typeface="+mn-lt"/>
              <a:cs typeface="Consolas"/>
            </a:endParaRPr>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90707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интерфейса </a:t>
            </a:r>
            <a:r>
              <a:rPr lang="en-US" dirty="0"/>
              <a:t>I</a:t>
            </a:r>
            <a:r>
              <a:rPr lang="ru-RU" dirty="0" err="1"/>
              <a:t>Controller</a:t>
            </a:r>
            <a:r>
              <a:rPr lang="ru-RU" dirty="0"/>
              <a:t> </a:t>
            </a:r>
            <a:endParaRPr lang="en-US" dirty="0"/>
          </a:p>
        </p:txBody>
      </p:sp>
      <p:sp>
        <p:nvSpPr>
          <p:cNvPr id="3" name="Content Placeholder 2"/>
          <p:cNvSpPr>
            <a:spLocks noGrp="1"/>
          </p:cNvSpPr>
          <p:nvPr>
            <p:ph idx="1"/>
          </p:nvPr>
        </p:nvSpPr>
        <p:spPr/>
        <p:txBody>
          <a:bodyPr anchor="ctr">
            <a:normAutofit/>
          </a:bodyPr>
          <a:lstStyle/>
          <a:p>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public class </a:t>
            </a:r>
            <a:r>
              <a:rPr lang="en-US" sz="1600" dirty="0" err="1">
                <a:solidFill>
                  <a:srgbClr val="ECA907"/>
                </a:solidFill>
                <a:latin typeface="Consolas" panose="020B0609020204030204" pitchFamily="49" charset="0"/>
                <a:cs typeface="Consolas" panose="020B0609020204030204" pitchFamily="49" charset="0"/>
              </a:rPr>
              <a:t>BasicController</a:t>
            </a:r>
            <a:r>
              <a:rPr lang="en-US" sz="1600" dirty="0">
                <a:solidFill>
                  <a:srgbClr val="ECA907"/>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ECA907"/>
                </a:solidFill>
                <a:latin typeface="Consolas" panose="020B0609020204030204" pitchFamily="49" charset="0"/>
                <a:cs typeface="Consolas" panose="020B0609020204030204" pitchFamily="49" charset="0"/>
              </a:rPr>
              <a:t>IController</a:t>
            </a:r>
            <a:endParaRPr lang="en-US" sz="1600" dirty="0">
              <a:solidFill>
                <a:srgbClr val="ECA907"/>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public </a:t>
            </a:r>
            <a:r>
              <a:rPr lang="en-US" sz="1600" dirty="0">
                <a:latin typeface="Consolas" panose="020B0609020204030204" pitchFamily="49" charset="0"/>
                <a:cs typeface="Consolas" panose="020B0609020204030204" pitchFamily="49" charset="0"/>
              </a:rPr>
              <a:t>void </a:t>
            </a:r>
            <a:r>
              <a:rPr lang="en-US" sz="1700" dirty="0">
                <a:solidFill>
                  <a:srgbClr val="ECA907"/>
                </a:solidFill>
                <a:latin typeface="Consolas" panose="020B0609020204030204" pitchFamily="49" charset="0"/>
                <a:cs typeface="Consolas" panose="020B0609020204030204" pitchFamily="49" charset="0"/>
              </a:rPr>
              <a:t>Execute</a:t>
            </a:r>
            <a:r>
              <a:rPr lang="en-US" sz="1600" dirty="0">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RequestContext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requestContext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string </a:t>
            </a:r>
            <a:r>
              <a:rPr lang="en-US" sz="1600" dirty="0">
                <a:latin typeface="Consolas" panose="020B0609020204030204" pitchFamily="49" charset="0"/>
                <a:cs typeface="Consolas" panose="020B0609020204030204" pitchFamily="49" charset="0"/>
              </a:rPr>
              <a:t>controller = </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a:t>
            </a:r>
            <a:r>
              <a:rPr lang="en-US" sz="1600" dirty="0" err="1">
                <a:latin typeface="Consolas" panose="020B0609020204030204" pitchFamily="49" charset="0"/>
                <a:cs typeface="Consolas" panose="020B0609020204030204" pitchFamily="49" charset="0"/>
              </a:rPr>
              <a:t>requestContext.RouteData.Values</a:t>
            </a:r>
            <a:r>
              <a:rPr lang="en-US" sz="1600" dirty="0">
                <a:latin typeface="Consolas" panose="020B0609020204030204" pitchFamily="49" charset="0"/>
                <a:cs typeface="Consolas" panose="020B0609020204030204" pitchFamily="49" charset="0"/>
              </a:rPr>
              <a:t>["controller"];</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string </a:t>
            </a:r>
            <a:r>
              <a:rPr lang="en-US" sz="1600" dirty="0">
                <a:latin typeface="Consolas" panose="020B0609020204030204" pitchFamily="49" charset="0"/>
                <a:cs typeface="Consolas" panose="020B0609020204030204" pitchFamily="49" charset="0"/>
              </a:rPr>
              <a:t>action =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a:t>
            </a:r>
            <a:r>
              <a:rPr lang="en-US" sz="1600" dirty="0" err="1">
                <a:latin typeface="Consolas" panose="020B0609020204030204" pitchFamily="49" charset="0"/>
                <a:cs typeface="Consolas" panose="020B0609020204030204" pitchFamily="49" charset="0"/>
              </a:rPr>
              <a:t>requestContext.RouteData.Values</a:t>
            </a:r>
            <a:r>
              <a:rPr lang="en-US" sz="1600" dirty="0">
                <a:latin typeface="Consolas" panose="020B0609020204030204" pitchFamily="49" charset="0"/>
                <a:cs typeface="Consolas" panose="020B0609020204030204" pitchFamily="49" charset="0"/>
              </a:rPr>
              <a:t>["action"];</a:t>
            </a:r>
          </a:p>
          <a:p>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requestContext.HttpContext.Response</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Write(</a:t>
            </a:r>
            <a:r>
              <a:rPr lang="en-US" sz="1600" dirty="0" err="1" smtClean="0">
                <a:latin typeface="Consolas" panose="020B0609020204030204" pitchFamily="49" charset="0"/>
                <a:cs typeface="Consolas" panose="020B0609020204030204" pitchFamily="49" charset="0"/>
              </a:rPr>
              <a:t>string.Format</a:t>
            </a:r>
            <a:r>
              <a:rPr lang="en-US" sz="1600" dirty="0">
                <a:latin typeface="Consolas" panose="020B0609020204030204" pitchFamily="49" charset="0"/>
                <a:cs typeface="Consolas" panose="020B0609020204030204" pitchFamily="49" charset="0"/>
              </a:rPr>
              <a:t>("Controller: {0}, Action: {1}",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controller</a:t>
            </a:r>
            <a:r>
              <a:rPr lang="en-US" sz="1600" dirty="0">
                <a:latin typeface="Consolas" panose="020B0609020204030204" pitchFamily="49" charset="0"/>
                <a:cs typeface="Consolas" panose="020B0609020204030204" pitchFamily="49" charset="0"/>
              </a:rPr>
              <a:t>, action));</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a:t>
            </a:r>
            <a:endParaRPr lang="en-US" sz="1600"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99413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класса </a:t>
            </a:r>
            <a:r>
              <a:rPr lang="en-US" dirty="0"/>
              <a:t>Controller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3"/>
          <p:cNvSpPr txBox="1">
            <a:spLocks/>
          </p:cNvSpPr>
          <p:nvPr/>
        </p:nvSpPr>
        <p:spPr>
          <a:xfrm>
            <a:off x="2950390" y="7045022"/>
            <a:ext cx="3086100" cy="365125"/>
          </a:xfrm>
          <a:prstGeom prst="rect">
            <a:avLst/>
          </a:prstGeom>
          <a:ln>
            <a:solidFill>
              <a:srgbClr val="ECA907"/>
            </a:solidFill>
          </a:ln>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6" name="Блок-схема: узел 5"/>
          <p:cNvSpPr/>
          <p:nvPr/>
        </p:nvSpPr>
        <p:spPr>
          <a:xfrm>
            <a:off x="1504600" y="2068611"/>
            <a:ext cx="487625" cy="484071"/>
          </a:xfrm>
          <a:prstGeom prst="flowChartConnector">
            <a:avLst/>
          </a:prstGeom>
          <a:noFill/>
          <a:ln w="57150" cmpd="sng">
            <a:solidFill>
              <a:srgbClr val="ECA90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7" name="Прямая соединительная линия 7"/>
          <p:cNvCxnSpPr>
            <a:stCxn id="6" idx="4"/>
            <a:endCxn id="8" idx="0"/>
          </p:cNvCxnSpPr>
          <p:nvPr/>
        </p:nvCxnSpPr>
        <p:spPr>
          <a:xfrm flipH="1">
            <a:off x="1734637" y="2552682"/>
            <a:ext cx="13776" cy="1748955"/>
          </a:xfrm>
          <a:prstGeom prst="line">
            <a:avLst/>
          </a:prstGeom>
          <a:ln w="57150" cmpd="sng">
            <a:solidFill>
              <a:srgbClr val="ECA907"/>
            </a:solidFill>
          </a:ln>
        </p:spPr>
        <p:style>
          <a:lnRef idx="3">
            <a:schemeClr val="accent4"/>
          </a:lnRef>
          <a:fillRef idx="0">
            <a:schemeClr val="accent4"/>
          </a:fillRef>
          <a:effectRef idx="2">
            <a:schemeClr val="accent4"/>
          </a:effectRef>
          <a:fontRef idx="minor">
            <a:schemeClr val="tx1"/>
          </a:fontRef>
        </p:style>
      </p:cxnSp>
      <p:sp>
        <p:nvSpPr>
          <p:cNvPr id="8" name="Прямоугольник 8"/>
          <p:cNvSpPr/>
          <p:nvPr/>
        </p:nvSpPr>
        <p:spPr>
          <a:xfrm>
            <a:off x="834524" y="4301637"/>
            <a:ext cx="1800225" cy="742553"/>
          </a:xfrm>
          <a:prstGeom prst="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Controller</a:t>
            </a:r>
            <a:endParaRPr lang="ru-RU" b="1" dirty="0"/>
          </a:p>
        </p:txBody>
      </p:sp>
      <p:sp>
        <p:nvSpPr>
          <p:cNvPr id="9" name="Прямоугольник 13"/>
          <p:cNvSpPr/>
          <p:nvPr/>
        </p:nvSpPr>
        <p:spPr>
          <a:xfrm>
            <a:off x="5545560" y="4333335"/>
            <a:ext cx="1800225" cy="709771"/>
          </a:xfrm>
          <a:prstGeom prst="rect">
            <a:avLst/>
          </a:prstGeom>
          <a:solidFill>
            <a:srgbClr val="ECA907"/>
          </a:solidFill>
          <a:ln>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t>ControllerBase</a:t>
            </a:r>
            <a:endParaRPr lang="ru-RU" b="1" dirty="0"/>
          </a:p>
        </p:txBody>
      </p:sp>
      <p:cxnSp>
        <p:nvCxnSpPr>
          <p:cNvPr id="10" name="Прямая со стрелкой 18"/>
          <p:cNvCxnSpPr>
            <a:stCxn id="8" idx="3"/>
            <a:endCxn id="9" idx="1"/>
          </p:cNvCxnSpPr>
          <p:nvPr/>
        </p:nvCxnSpPr>
        <p:spPr>
          <a:xfrm>
            <a:off x="2634749" y="4672914"/>
            <a:ext cx="2910811" cy="15307"/>
          </a:xfrm>
          <a:prstGeom prst="straightConnector1">
            <a:avLst/>
          </a:prstGeom>
          <a:ln w="57150" cmpd="sng">
            <a:solidFill>
              <a:srgbClr val="ECA907"/>
            </a:solidFill>
            <a:tailEnd type="arrow"/>
          </a:ln>
        </p:spPr>
        <p:style>
          <a:lnRef idx="3">
            <a:schemeClr val="accent4"/>
          </a:lnRef>
          <a:fillRef idx="0">
            <a:schemeClr val="accent4"/>
          </a:fillRef>
          <a:effectRef idx="2">
            <a:schemeClr val="accent4"/>
          </a:effectRef>
          <a:fontRef idx="minor">
            <a:schemeClr val="tx1"/>
          </a:fontRef>
        </p:style>
      </p:cxnSp>
      <p:sp>
        <p:nvSpPr>
          <p:cNvPr id="11" name="Блок-схема: узел 19"/>
          <p:cNvSpPr/>
          <p:nvPr/>
        </p:nvSpPr>
        <p:spPr>
          <a:xfrm>
            <a:off x="6215637" y="2063938"/>
            <a:ext cx="508121" cy="463840"/>
          </a:xfrm>
          <a:prstGeom prst="flowChartConnector">
            <a:avLst/>
          </a:prstGeom>
          <a:noFill/>
          <a:ln w="57150" cmpd="sng">
            <a:solidFill>
              <a:srgbClr val="ECA90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12" name="Прямая соединительная линия 20"/>
          <p:cNvCxnSpPr>
            <a:stCxn id="11" idx="4"/>
            <a:endCxn id="9" idx="0"/>
          </p:cNvCxnSpPr>
          <p:nvPr/>
        </p:nvCxnSpPr>
        <p:spPr>
          <a:xfrm flipH="1">
            <a:off x="6445673" y="2527778"/>
            <a:ext cx="24025" cy="1805557"/>
          </a:xfrm>
          <a:prstGeom prst="line">
            <a:avLst/>
          </a:prstGeom>
          <a:ln w="57150" cmpd="sng">
            <a:solidFill>
              <a:srgbClr val="ECA907"/>
            </a:solidFill>
          </a:ln>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2084075" y="2051947"/>
            <a:ext cx="2846680" cy="1815882"/>
          </a:xfrm>
          <a:prstGeom prst="rect">
            <a:avLst/>
          </a:prstGeom>
          <a:noFill/>
        </p:spPr>
        <p:txBody>
          <a:bodyPr wrap="square" rtlCol="0">
            <a:spAutoFit/>
          </a:bodyPr>
          <a:lstStyle/>
          <a:p>
            <a:r>
              <a:rPr lang="en-US" sz="1600" dirty="0" err="1" smtClean="0">
                <a:solidFill>
                  <a:schemeClr val="bg1"/>
                </a:solidFill>
                <a:latin typeface="Consolas" panose="020B0609020204030204" pitchFamily="49" charset="0"/>
                <a:cs typeface="Consolas" panose="020B0609020204030204" pitchFamily="49" charset="0"/>
              </a:rPr>
              <a:t>IActionFilter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IAsyncController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IAsyncManagerContainer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IResultFilter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IDisposable</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smtClean="0">
                <a:solidFill>
                  <a:schemeClr val="bg1"/>
                </a:solidFill>
                <a:latin typeface="Consolas" panose="020B0609020204030204" pitchFamily="49" charset="0"/>
                <a:cs typeface="Consolas" panose="020B0609020204030204" pitchFamily="49" charset="0"/>
              </a:rPr>
              <a:t>IExceptionFilter</a:t>
            </a:r>
            <a:endParaRPr lang="en-US" sz="1600" dirty="0" smtClean="0">
              <a:solidFill>
                <a:schemeClr val="bg1"/>
              </a:solidFill>
              <a:latin typeface="Consolas" panose="020B0609020204030204" pitchFamily="49" charset="0"/>
              <a:cs typeface="Consolas" panose="020B0609020204030204" pitchFamily="49" charset="0"/>
            </a:endParaRPr>
          </a:p>
          <a:p>
            <a:r>
              <a:rPr lang="en-US" sz="1600" dirty="0" err="1">
                <a:solidFill>
                  <a:schemeClr val="bg1"/>
                </a:solidFill>
                <a:latin typeface="Consolas" panose="020B0609020204030204" pitchFamily="49" charset="0"/>
                <a:cs typeface="Consolas" panose="020B0609020204030204" pitchFamily="49" charset="0"/>
              </a:rPr>
              <a:t>IAuthorizationFilter</a:t>
            </a:r>
            <a:endParaRPr lang="ru-RU" sz="1600" dirty="0">
              <a:solidFill>
                <a:schemeClr val="bg1"/>
              </a:solidFill>
              <a:latin typeface="Consolas" panose="020B0609020204030204" pitchFamily="49" charset="0"/>
              <a:cs typeface="Consolas" panose="020B0609020204030204" pitchFamily="49" charset="0"/>
            </a:endParaRPr>
          </a:p>
        </p:txBody>
      </p:sp>
      <p:sp>
        <p:nvSpPr>
          <p:cNvPr id="14" name="TextBox 13"/>
          <p:cNvSpPr txBox="1"/>
          <p:nvPr/>
        </p:nvSpPr>
        <p:spPr>
          <a:xfrm>
            <a:off x="6891456" y="2121067"/>
            <a:ext cx="1550597" cy="338554"/>
          </a:xfrm>
          <a:prstGeom prst="rect">
            <a:avLst/>
          </a:prstGeom>
          <a:noFill/>
        </p:spPr>
        <p:txBody>
          <a:bodyPr wrap="square" rtlCol="0">
            <a:spAutoFit/>
          </a:bodyPr>
          <a:lstStyle/>
          <a:p>
            <a:r>
              <a:rPr lang="en-US" sz="1600" dirty="0" err="1">
                <a:solidFill>
                  <a:schemeClr val="bg1"/>
                </a:solidFill>
                <a:latin typeface="Consolas" panose="020B0609020204030204" pitchFamily="49" charset="0"/>
                <a:cs typeface="Consolas" panose="020B0609020204030204" pitchFamily="49" charset="0"/>
              </a:rPr>
              <a:t>IController</a:t>
            </a:r>
            <a:endParaRPr lang="ru-RU" sz="16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07539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контроллера на основе класса </a:t>
            </a:r>
            <a:r>
              <a:rPr lang="en-US" dirty="0"/>
              <a:t>Controller </a:t>
            </a:r>
          </a:p>
        </p:txBody>
      </p:sp>
      <p:sp>
        <p:nvSpPr>
          <p:cNvPr id="3" name="Content Placeholder 2"/>
          <p:cNvSpPr>
            <a:spLocks noGrp="1"/>
          </p:cNvSpPr>
          <p:nvPr>
            <p:ph idx="1"/>
          </p:nvPr>
        </p:nvSpPr>
        <p:spPr/>
        <p:txBody>
          <a:bodyPr anchor="ctr">
            <a:normAutofit lnSpcReduction="10000"/>
          </a:bodyPr>
          <a:lstStyle/>
          <a:p>
            <a:r>
              <a:rPr lang="ru-RU" dirty="0" smtClean="0">
                <a:latin typeface="+mn-lt"/>
              </a:rPr>
              <a:t>	С </a:t>
            </a:r>
            <a:r>
              <a:rPr lang="ru-RU" dirty="0">
                <a:latin typeface="+mn-lt"/>
              </a:rPr>
              <a:t>классом </a:t>
            </a:r>
            <a:r>
              <a:rPr lang="ru-RU" dirty="0" err="1">
                <a:solidFill>
                  <a:srgbClr val="ECA907"/>
                </a:solidFill>
                <a:latin typeface="+mn-lt"/>
                <a:cs typeface="Consolas"/>
              </a:rPr>
              <a:t>Controller</a:t>
            </a:r>
            <a:r>
              <a:rPr lang="ru-RU" dirty="0">
                <a:solidFill>
                  <a:srgbClr val="ECA907"/>
                </a:solidFill>
                <a:latin typeface="+mn-lt"/>
              </a:rPr>
              <a:t> </a:t>
            </a:r>
            <a:r>
              <a:rPr lang="ru-RU" dirty="0">
                <a:latin typeface="+mn-lt"/>
              </a:rPr>
              <a:t>связаны следующие ключевые возможности:</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Action methods </a:t>
            </a:r>
            <a:r>
              <a:rPr lang="ru-RU" dirty="0">
                <a:latin typeface="+mn-lt"/>
              </a:rPr>
              <a:t>(методы действия): поведение контроллера разделено на множество методов (вместо того, чтобы иметь только один метод </a:t>
            </a:r>
            <a:r>
              <a:rPr lang="ru-RU" dirty="0" err="1" smtClean="0">
                <a:latin typeface="+mn-lt"/>
              </a:rPr>
              <a:t>Execute</a:t>
            </a:r>
            <a:r>
              <a:rPr lang="ru-RU" dirty="0" smtClean="0">
                <a:latin typeface="+mn-lt"/>
              </a:rPr>
              <a:t>)</a:t>
            </a:r>
            <a:r>
              <a:rPr lang="ru-RU" dirty="0">
                <a:latin typeface="+mn-lt"/>
              </a:rPr>
              <a:t>. Каждый метод действия срабатывает для определенного, «своего» URL и вызывается с параметрами, извлеченными из входящего запроса.</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Action results </a:t>
            </a:r>
            <a:r>
              <a:rPr lang="ru-RU" dirty="0">
                <a:latin typeface="+mn-lt"/>
              </a:rPr>
              <a:t>(результаты действия): можно вернуть объект, описывая результат действия (например, отображение представления или перенаправление на другой URL или метод действия), который затем можно использовать по своему усмотрению. Разделение между указанием результатов и их выполнением упрощает модульное тестирование.</a:t>
            </a:r>
          </a:p>
          <a:p>
            <a:pPr marL="285750" indent="-285750" algn="just">
              <a:lnSpc>
                <a:spcPct val="120000"/>
              </a:lnSpc>
              <a:buFont typeface="Arial" panose="020B0604020202020204" pitchFamily="34" charset="0"/>
              <a:buChar char="•"/>
            </a:pPr>
            <a:r>
              <a:rPr lang="en-US" dirty="0">
                <a:solidFill>
                  <a:srgbClr val="ECA907"/>
                </a:solidFill>
                <a:latin typeface="+mn-lt"/>
                <a:cs typeface="Consolas"/>
              </a:rPr>
              <a:t>Filters</a:t>
            </a:r>
            <a:r>
              <a:rPr lang="en-US" dirty="0">
                <a:solidFill>
                  <a:srgbClr val="ECA907"/>
                </a:solidFill>
                <a:latin typeface="+mn-lt"/>
              </a:rPr>
              <a:t> </a:t>
            </a:r>
            <a:r>
              <a:rPr lang="ru-RU" dirty="0">
                <a:latin typeface="+mn-lt"/>
              </a:rPr>
              <a:t>(фильтры): можно инкапсулировать повторяющиеся виды поведения (например, аутентификацию) в качестве фильтров, а затем добавлять каждый вид поведения в один или несколько контроллеров или методов действия, разместив </a:t>
            </a:r>
            <a:r>
              <a:rPr lang="ru-RU" dirty="0">
                <a:solidFill>
                  <a:srgbClr val="ECA907"/>
                </a:solidFill>
                <a:latin typeface="+mn-lt"/>
                <a:cs typeface="Consolas"/>
              </a:rPr>
              <a:t>[</a:t>
            </a:r>
            <a:r>
              <a:rPr lang="ru-RU" dirty="0" err="1">
                <a:solidFill>
                  <a:srgbClr val="ECA907"/>
                </a:solidFill>
                <a:latin typeface="+mn-lt"/>
                <a:cs typeface="Consolas"/>
              </a:rPr>
              <a:t>Attribute</a:t>
            </a:r>
            <a:r>
              <a:rPr lang="ru-RU" dirty="0">
                <a:solidFill>
                  <a:srgbClr val="ECA907"/>
                </a:solidFill>
                <a:latin typeface="+mn-lt"/>
                <a:cs typeface="Consolas"/>
              </a:rPr>
              <a:t>] </a:t>
            </a:r>
            <a:r>
              <a:rPr lang="ru-RU" dirty="0">
                <a:latin typeface="+mn-lt"/>
              </a:rPr>
              <a:t>в исходном коде.</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856887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Основы контроллеров</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7"/>
          <p:cNvSpPr txBox="1">
            <a:spLocks/>
          </p:cNvSpPr>
          <p:nvPr/>
        </p:nvSpPr>
        <p:spPr>
          <a:xfrm>
            <a:off x="498056" y="2575654"/>
            <a:ext cx="8168121" cy="2246690"/>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class </a:t>
            </a:r>
            <a:r>
              <a:rPr lang="en-US" dirty="0" err="1" smtClean="0">
                <a:solidFill>
                  <a:srgbClr val="ECA907"/>
                </a:solidFill>
                <a:latin typeface="Consolas"/>
                <a:cs typeface="Consolas"/>
              </a:rPr>
              <a:t>GuestbookController</a:t>
            </a:r>
            <a:r>
              <a:rPr lang="en-US" dirty="0" smtClean="0">
                <a:latin typeface="Consolas"/>
                <a:cs typeface="Consolas"/>
              </a:rPr>
              <a:t> : </a:t>
            </a:r>
            <a:r>
              <a:rPr lang="en-US" dirty="0" smtClean="0">
                <a:solidFill>
                  <a:srgbClr val="ECA907"/>
                </a:solidFill>
                <a:latin typeface="Consolas"/>
                <a:cs typeface="Consolas"/>
              </a:rPr>
              <a:t>Controller</a:t>
            </a:r>
          </a:p>
          <a:p>
            <a:r>
              <a:rPr lang="en-US" dirty="0" smtClean="0">
                <a:latin typeface="Consolas"/>
                <a:cs typeface="Consolas"/>
              </a:rPr>
              <a:t>{</a:t>
            </a:r>
          </a:p>
          <a:p>
            <a:r>
              <a:rPr lang="en-US" dirty="0" smtClean="0">
                <a:latin typeface="Consolas"/>
                <a:cs typeface="Consolas"/>
              </a:rPr>
              <a:t>	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	{</a:t>
            </a:r>
          </a:p>
          <a:p>
            <a:r>
              <a:rPr lang="en-US" dirty="0" smtClean="0">
                <a:latin typeface="Consolas"/>
                <a:cs typeface="Consolas"/>
              </a:rPr>
              <a:t>		return View();</a:t>
            </a:r>
          </a:p>
          <a:p>
            <a:r>
              <a:rPr lang="en-US" dirty="0" smtClean="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6" name="Footer Placeholder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TextBox 6"/>
          <p:cNvSpPr txBox="1"/>
          <p:nvPr/>
        </p:nvSpPr>
        <p:spPr>
          <a:xfrm>
            <a:off x="494791" y="1501012"/>
            <a:ext cx="3277820"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Guestbook Controller class</a:t>
            </a:r>
          </a:p>
        </p:txBody>
      </p:sp>
      <p:cxnSp>
        <p:nvCxnSpPr>
          <p:cNvPr id="8" name="Straight Arrow Connector 7"/>
          <p:cNvCxnSpPr>
            <a:stCxn id="7" idx="2"/>
          </p:cNvCxnSpPr>
          <p:nvPr/>
        </p:nvCxnSpPr>
        <p:spPr>
          <a:xfrm>
            <a:off x="2133701" y="1839566"/>
            <a:ext cx="1352692" cy="82518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37867" y="1544451"/>
            <a:ext cx="2649443"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Base Controller class</a:t>
            </a:r>
          </a:p>
        </p:txBody>
      </p:sp>
      <p:cxnSp>
        <p:nvCxnSpPr>
          <p:cNvPr id="10" name="Straight Arrow Connector 9"/>
          <p:cNvCxnSpPr>
            <a:stCxn id="9" idx="2"/>
          </p:cNvCxnSpPr>
          <p:nvPr/>
        </p:nvCxnSpPr>
        <p:spPr>
          <a:xfrm flipH="1">
            <a:off x="6063835" y="1883005"/>
            <a:ext cx="798754" cy="781747"/>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615270" y="3186392"/>
            <a:ext cx="1982594"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Action method</a:t>
            </a:r>
          </a:p>
        </p:txBody>
      </p:sp>
      <p:cxnSp>
        <p:nvCxnSpPr>
          <p:cNvPr id="12" name="Straight Arrow Connector 11"/>
          <p:cNvCxnSpPr/>
          <p:nvPr/>
        </p:nvCxnSpPr>
        <p:spPr>
          <a:xfrm flipH="1">
            <a:off x="4968110" y="3345607"/>
            <a:ext cx="1644455" cy="401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846681" y="5073404"/>
            <a:ext cx="2636619" cy="584776"/>
          </a:xfrm>
          <a:prstGeom prst="rect">
            <a:avLst/>
          </a:prstGeom>
          <a:noFill/>
        </p:spPr>
        <p:txBody>
          <a:bodyPr wrap="none" rtlCol="0">
            <a:spAutoFit/>
          </a:bodyPr>
          <a:lstStyle/>
          <a:p>
            <a:r>
              <a:rPr lang="en-US" sz="1600" b="1" dirty="0" smtClean="0">
                <a:solidFill>
                  <a:srgbClr val="ECA907"/>
                </a:solidFill>
                <a:latin typeface="Lucida Handwriting"/>
                <a:cs typeface="Lucida Handwriting"/>
              </a:rPr>
              <a:t>View() defined in  </a:t>
            </a:r>
          </a:p>
          <a:p>
            <a:r>
              <a:rPr lang="en-US" sz="1600" b="1" dirty="0" smtClean="0">
                <a:solidFill>
                  <a:srgbClr val="ECA907"/>
                </a:solidFill>
                <a:latin typeface="Lucida Handwriting"/>
                <a:cs typeface="Lucida Handwriting"/>
              </a:rPr>
              <a:t>base Controller class</a:t>
            </a:r>
          </a:p>
        </p:txBody>
      </p:sp>
      <p:cxnSp>
        <p:nvCxnSpPr>
          <p:cNvPr id="14" name="Straight Arrow Connector 13"/>
          <p:cNvCxnSpPr>
            <a:stCxn id="13" idx="0"/>
          </p:cNvCxnSpPr>
          <p:nvPr/>
        </p:nvCxnSpPr>
        <p:spPr>
          <a:xfrm flipH="1" flipV="1">
            <a:off x="3698067" y="4084292"/>
            <a:ext cx="3466924" cy="98911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5477" y="5322338"/>
            <a:ext cx="1674817" cy="338554"/>
          </a:xfrm>
          <a:prstGeom prst="rect">
            <a:avLst/>
          </a:prstGeom>
          <a:noFill/>
        </p:spPr>
        <p:txBody>
          <a:bodyPr wrap="none" rtlCol="0">
            <a:spAutoFit/>
          </a:bodyPr>
          <a:lstStyle/>
          <a:p>
            <a:r>
              <a:rPr lang="en-US" sz="1600" b="1" dirty="0" smtClean="0">
                <a:solidFill>
                  <a:srgbClr val="ECA907"/>
                </a:solidFill>
                <a:latin typeface="Lucida Handwriting"/>
                <a:cs typeface="Lucida Handwriting"/>
              </a:rPr>
              <a:t>Return  type</a:t>
            </a:r>
          </a:p>
        </p:txBody>
      </p:sp>
      <p:cxnSp>
        <p:nvCxnSpPr>
          <p:cNvPr id="16" name="Straight Arrow Connector 15"/>
          <p:cNvCxnSpPr>
            <a:stCxn id="15" idx="0"/>
          </p:cNvCxnSpPr>
          <p:nvPr/>
        </p:nvCxnSpPr>
        <p:spPr>
          <a:xfrm flipV="1">
            <a:off x="1422886" y="3561305"/>
            <a:ext cx="1067395" cy="1761033"/>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0"/>
          </p:cNvCxnSpPr>
          <p:nvPr/>
        </p:nvCxnSpPr>
        <p:spPr>
          <a:xfrm flipH="1" flipV="1">
            <a:off x="5329201" y="3013412"/>
            <a:ext cx="1835790" cy="205999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517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Требования для </a:t>
            </a:r>
            <a:r>
              <a:rPr lang="en-US" dirty="0"/>
              <a:t>action</a:t>
            </a:r>
            <a:r>
              <a:rPr lang="ru-RU" dirty="0"/>
              <a:t>-метода</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Чтобы </a:t>
            </a:r>
            <a:r>
              <a:rPr lang="ru-RU" dirty="0">
                <a:latin typeface="+mn-lt"/>
              </a:rPr>
              <a:t>рассматриваться в качестве действия, </a:t>
            </a:r>
            <a:r>
              <a:rPr lang="en-US" dirty="0">
                <a:solidFill>
                  <a:srgbClr val="ECA907"/>
                </a:solidFill>
                <a:latin typeface="+mn-lt"/>
              </a:rPr>
              <a:t>action</a:t>
            </a:r>
            <a:r>
              <a:rPr lang="ru-RU" b="1" dirty="0">
                <a:solidFill>
                  <a:srgbClr val="ECA907"/>
                </a:solidFill>
                <a:latin typeface="+mn-lt"/>
              </a:rPr>
              <a:t>-</a:t>
            </a:r>
            <a:r>
              <a:rPr lang="ru-RU" dirty="0" smtClean="0">
                <a:solidFill>
                  <a:srgbClr val="ECA907"/>
                </a:solidFill>
                <a:latin typeface="+mn-lt"/>
              </a:rPr>
              <a:t>метод </a:t>
            </a:r>
            <a:r>
              <a:rPr lang="ru-RU" dirty="0" smtClean="0">
                <a:latin typeface="+mn-lt"/>
              </a:rPr>
              <a:t>должен </a:t>
            </a:r>
            <a:r>
              <a:rPr lang="en-US" dirty="0" smtClean="0">
                <a:latin typeface="+mn-lt"/>
              </a:rPr>
              <a:t> </a:t>
            </a:r>
            <a:r>
              <a:rPr lang="ru-RU" dirty="0">
                <a:latin typeface="+mn-lt"/>
              </a:rPr>
              <a:t>удовлетворять следующим требованиям:</a:t>
            </a:r>
          </a:p>
          <a:p>
            <a:endParaRPr lang="ru-RU" dirty="0">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статическим</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расширения</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конструктором или свойством</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иметь открытый параметризованный тип</a:t>
            </a: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базового класса </a:t>
            </a:r>
            <a:r>
              <a:rPr lang="ru-RU" dirty="0" err="1">
                <a:solidFill>
                  <a:srgbClr val="ECA907"/>
                </a:solidFill>
                <a:latin typeface="+mn-lt"/>
              </a:rPr>
              <a:t>Controller</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методом базового класса </a:t>
            </a:r>
            <a:r>
              <a:rPr lang="ru-RU" dirty="0" err="1">
                <a:solidFill>
                  <a:srgbClr val="ECA907"/>
                </a:solidFill>
                <a:latin typeface="+mn-lt"/>
              </a:rPr>
              <a:t>ControllerBase</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содержать параметры </a:t>
            </a:r>
            <a:r>
              <a:rPr lang="ru-RU" dirty="0" err="1">
                <a:solidFill>
                  <a:srgbClr val="ECA907"/>
                </a:solidFill>
                <a:latin typeface="+mn-lt"/>
              </a:rPr>
              <a:t>ref</a:t>
            </a:r>
            <a:r>
              <a:rPr lang="ru-RU" dirty="0">
                <a:solidFill>
                  <a:srgbClr val="ECA907"/>
                </a:solidFill>
                <a:latin typeface="+mn-lt"/>
              </a:rPr>
              <a:t> </a:t>
            </a:r>
            <a:r>
              <a:rPr lang="ru-RU" dirty="0">
                <a:latin typeface="+mn-lt"/>
              </a:rPr>
              <a:t>или </a:t>
            </a:r>
            <a:r>
              <a:rPr lang="ru-RU" dirty="0" err="1">
                <a:solidFill>
                  <a:srgbClr val="ECA907"/>
                </a:solidFill>
                <a:latin typeface="+mn-lt"/>
              </a:rPr>
              <a:t>out</a:t>
            </a:r>
            <a:endParaRPr lang="ru-RU" dirty="0">
              <a:solidFill>
                <a:srgbClr val="ECA907"/>
              </a:solidFill>
              <a:latin typeface="+mn-lt"/>
            </a:endParaRPr>
          </a:p>
          <a:p>
            <a:pPr marL="285750" indent="-285750">
              <a:spcAft>
                <a:spcPts val="600"/>
              </a:spcAft>
              <a:buFont typeface="Arial" panose="020B0604020202020204" pitchFamily="34" charset="0"/>
              <a:buChar char="•"/>
            </a:pPr>
            <a:r>
              <a:rPr lang="ru-RU" dirty="0">
                <a:solidFill>
                  <a:srgbClr val="ECA907"/>
                </a:solidFill>
                <a:latin typeface="+mn-lt"/>
              </a:rPr>
              <a:t>Не может </a:t>
            </a:r>
            <a:r>
              <a:rPr lang="ru-RU" dirty="0">
                <a:latin typeface="+mn-lt"/>
              </a:rPr>
              <a:t>быть помечен </a:t>
            </a:r>
            <a:r>
              <a:rPr lang="ru-RU" dirty="0" err="1">
                <a:latin typeface="+mn-lt"/>
              </a:rPr>
              <a:t>аттрибутом</a:t>
            </a:r>
            <a:r>
              <a:rPr lang="ru-RU" dirty="0">
                <a:latin typeface="+mn-lt"/>
              </a:rPr>
              <a:t> </a:t>
            </a:r>
            <a:r>
              <a:rPr lang="ru-RU" dirty="0" err="1" smtClean="0">
                <a:solidFill>
                  <a:srgbClr val="ECA907"/>
                </a:solidFill>
                <a:latin typeface="+mn-lt"/>
              </a:rPr>
              <a:t>NonAction</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50402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данных из набора контекстных объектов</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Методам </a:t>
            </a:r>
            <a:r>
              <a:rPr lang="ru-RU" dirty="0">
                <a:latin typeface="+mn-lt"/>
              </a:rPr>
              <a:t>контроллеров, как правило, необходим доступ к входящим данным, таким как значения строки запроса, значения форм или параметры, полученные системой маршрутизации из входящего URL. Есть три основных способа доступа к этим данным:</a:t>
            </a:r>
          </a:p>
          <a:p>
            <a:pPr algn="just"/>
            <a:endParaRPr lang="ru-RU" dirty="0">
              <a:latin typeface="+mn-lt"/>
            </a:endParaRPr>
          </a:p>
          <a:p>
            <a:pPr marL="285750" indent="-285750" algn="just">
              <a:spcAft>
                <a:spcPts val="600"/>
              </a:spcAft>
              <a:buFont typeface="Arial" panose="020B0604020202020204" pitchFamily="34" charset="0"/>
              <a:buChar char="•"/>
            </a:pPr>
            <a:r>
              <a:rPr lang="ru-RU" dirty="0">
                <a:solidFill>
                  <a:srgbClr val="ECA907"/>
                </a:solidFill>
                <a:latin typeface="+mn-lt"/>
              </a:rPr>
              <a:t>Получить данные из набора контекстных объектов</a:t>
            </a:r>
          </a:p>
          <a:p>
            <a:pPr marL="285750" indent="-285750" algn="just">
              <a:spcAft>
                <a:spcPts val="600"/>
              </a:spcAft>
              <a:buFont typeface="Arial" panose="020B0604020202020204" pitchFamily="34" charset="0"/>
              <a:buChar char="•"/>
            </a:pPr>
            <a:r>
              <a:rPr lang="ru-RU" dirty="0">
                <a:solidFill>
                  <a:srgbClr val="ECA907"/>
                </a:solidFill>
                <a:latin typeface="+mn-lt"/>
              </a:rPr>
              <a:t>Получить данные, переданные в качестве параметров методу действия</a:t>
            </a:r>
          </a:p>
          <a:p>
            <a:pPr marL="285750" indent="-285750" algn="just">
              <a:spcAft>
                <a:spcPts val="600"/>
              </a:spcAft>
              <a:buFont typeface="Arial" panose="020B0604020202020204" pitchFamily="34" charset="0"/>
              <a:buChar char="•"/>
            </a:pPr>
            <a:r>
              <a:rPr lang="ru-RU" dirty="0">
                <a:solidFill>
                  <a:srgbClr val="ECA907"/>
                </a:solidFill>
                <a:latin typeface="+mn-lt"/>
              </a:rPr>
              <a:t>Явно вызвать связывание данных </a:t>
            </a:r>
            <a:r>
              <a:rPr lang="ru-RU" dirty="0" smtClean="0">
                <a:solidFill>
                  <a:srgbClr val="ECA907"/>
                </a:solidFill>
                <a:latin typeface="+mn-lt"/>
              </a:rPr>
              <a:t>модели</a:t>
            </a:r>
            <a:endParaRPr lang="en-US" dirty="0">
              <a:solidFill>
                <a:srgbClr val="ECA907"/>
              </a:solidFill>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510787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Получение данных из набора контекстных объектов</a:t>
            </a:r>
            <a:endParaRPr lang="en-US" dirty="0"/>
          </a:p>
        </p:txBody>
      </p:sp>
      <p:sp>
        <p:nvSpPr>
          <p:cNvPr id="3" name="Content Placeholder 2"/>
          <p:cNvSpPr>
            <a:spLocks noGrp="1"/>
          </p:cNvSpPr>
          <p:nvPr>
            <p:ph idx="1"/>
          </p:nvPr>
        </p:nvSpPr>
        <p:spPr/>
        <p:txBody>
          <a:bodyPr anchor="ctr">
            <a:normAutofit lnSpcReduction="10000"/>
          </a:bodyPr>
          <a:lstStyle/>
          <a:p>
            <a:pPr algn="just"/>
            <a:r>
              <a:rPr lang="ru-RU" dirty="0" smtClean="0">
                <a:latin typeface="+mn-lt"/>
              </a:rPr>
              <a:t>	При </a:t>
            </a:r>
            <a:r>
              <a:rPr lang="ru-RU" dirty="0">
                <a:latin typeface="+mn-lt"/>
              </a:rPr>
              <a:t>создании контроллера путем наследования от базового класса </a:t>
            </a:r>
            <a:r>
              <a:rPr lang="ru-RU" dirty="0" err="1">
                <a:solidFill>
                  <a:srgbClr val="ECA907"/>
                </a:solidFill>
                <a:latin typeface="+mn-lt"/>
                <a:cs typeface="Consolas"/>
              </a:rPr>
              <a:t>Controller</a:t>
            </a:r>
            <a:r>
              <a:rPr lang="ru-RU" dirty="0">
                <a:latin typeface="+mn-lt"/>
              </a:rPr>
              <a:t>, автоматически предоставляется доступ к набору полезных свойств для получения информации о запросе </a:t>
            </a:r>
          </a:p>
          <a:p>
            <a:endParaRPr lang="ru-RU" dirty="0">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Request</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Response</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RouteData</a:t>
            </a:r>
            <a:endParaRPr lang="ru-RU" dirty="0">
              <a:solidFill>
                <a:srgbClr val="ECA907"/>
              </a:solidFill>
              <a:latin typeface="+mn-lt"/>
              <a:cs typeface="Consolas"/>
            </a:endParaRPr>
          </a:p>
          <a:p>
            <a:pPr marL="285750" indent="-285750">
              <a:lnSpc>
                <a:spcPct val="150000"/>
              </a:lnSpc>
              <a:buFont typeface="Arial" panose="020B0604020202020204" pitchFamily="34" charset="0"/>
              <a:buChar char="•"/>
            </a:pPr>
            <a:r>
              <a:rPr lang="ru-RU" dirty="0" err="1">
                <a:solidFill>
                  <a:srgbClr val="ECA907"/>
                </a:solidFill>
                <a:latin typeface="+mn-lt"/>
                <a:cs typeface="Consolas"/>
              </a:rPr>
              <a:t>HttpContext</a:t>
            </a:r>
            <a:r>
              <a:rPr lang="ru-RU" dirty="0">
                <a:solidFill>
                  <a:srgbClr val="ECA907"/>
                </a:solidFill>
                <a:latin typeface="+mn-lt"/>
                <a:cs typeface="Consolas"/>
              </a:rPr>
              <a:t> </a:t>
            </a:r>
          </a:p>
          <a:p>
            <a:pPr marL="285750" indent="-285750">
              <a:lnSpc>
                <a:spcPct val="150000"/>
              </a:lnSpc>
              <a:buFont typeface="Arial" panose="020B0604020202020204" pitchFamily="34" charset="0"/>
              <a:buChar char="•"/>
            </a:pPr>
            <a:r>
              <a:rPr lang="ru-RU" dirty="0" err="1">
                <a:solidFill>
                  <a:srgbClr val="ECA907"/>
                </a:solidFill>
                <a:latin typeface="+mn-lt"/>
                <a:cs typeface="Consolas"/>
              </a:rPr>
              <a:t>Server</a:t>
            </a:r>
            <a:endParaRPr lang="ru-RU" dirty="0">
              <a:solidFill>
                <a:srgbClr val="ECA907"/>
              </a:solidFill>
              <a:latin typeface="+mn-lt"/>
              <a:cs typeface="Consolas"/>
            </a:endParaRPr>
          </a:p>
          <a:p>
            <a:pPr algn="just"/>
            <a:endParaRPr lang="ru-RU" dirty="0">
              <a:latin typeface="+mn-lt"/>
            </a:endParaRPr>
          </a:p>
          <a:p>
            <a:pPr algn="just"/>
            <a:r>
              <a:rPr lang="ru-RU" dirty="0" smtClean="0">
                <a:latin typeface="+mn-lt"/>
              </a:rPr>
              <a:t>	Каждое </a:t>
            </a:r>
            <a:r>
              <a:rPr lang="ru-RU" dirty="0">
                <a:latin typeface="+mn-lt"/>
              </a:rPr>
              <a:t>из свойств предоставляет информацию о различных аспектах запроса. Эти свойства получают различные типы данных из экземпляра запроса </a:t>
            </a:r>
            <a:r>
              <a:rPr lang="ru-RU" dirty="0" err="1" smtClean="0">
                <a:solidFill>
                  <a:srgbClr val="ECA907"/>
                </a:solidFill>
                <a:latin typeface="+mn-lt"/>
                <a:cs typeface="Consolas"/>
              </a:rPr>
              <a:t>ControllerContext</a:t>
            </a:r>
            <a:r>
              <a:rPr lang="ru-RU" dirty="0" smtClean="0">
                <a:latin typeface="+mn-lt"/>
              </a:rPr>
              <a:t> (</a:t>
            </a:r>
            <a:r>
              <a:rPr lang="ru-RU" dirty="0">
                <a:latin typeface="+mn-lt"/>
              </a:rPr>
              <a:t>который может быть доступным через свойство </a:t>
            </a:r>
            <a:r>
              <a:rPr lang="ru-RU" dirty="0" err="1">
                <a:solidFill>
                  <a:srgbClr val="ECA907"/>
                </a:solidFill>
                <a:latin typeface="+mn-lt"/>
                <a:cs typeface="Consolas"/>
              </a:rPr>
              <a:t>Controller.ControllerContext</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4057845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ru-RU" dirty="0"/>
              <a:t>В чем основная </a:t>
            </a:r>
            <a:r>
              <a:rPr lang="ru-RU" dirty="0" smtClean="0"/>
              <a:t>идея</a:t>
            </a:r>
            <a:r>
              <a:rPr lang="en-US" dirty="0" smtClean="0"/>
              <a:t>? </a:t>
            </a:r>
            <a:endParaRPr lang="en-US" dirty="0"/>
          </a:p>
        </p:txBody>
      </p:sp>
      <p:sp>
        <p:nvSpPr>
          <p:cNvPr id="9" name="Content Placeholder 8"/>
          <p:cNvSpPr>
            <a:spLocks noGrp="1"/>
          </p:cNvSpPr>
          <p:nvPr>
            <p:ph idx="1"/>
          </p:nvPr>
        </p:nvSpPr>
        <p:spPr/>
        <p:txBody>
          <a:bodyPr anchor="ctr">
            <a:normAutofit/>
          </a:bodyPr>
          <a:lstStyle/>
          <a:p>
            <a:pPr algn="ctr">
              <a:lnSpc>
                <a:spcPct val="150000"/>
              </a:lnSpc>
            </a:pPr>
            <a:r>
              <a:rPr lang="ru-RU" dirty="0">
                <a:latin typeface="+mn-lt"/>
              </a:rPr>
              <a:t>ASP.NET MVC является </a:t>
            </a:r>
            <a:r>
              <a:rPr lang="ru-RU" dirty="0" err="1">
                <a:latin typeface="+mn-lt"/>
              </a:rPr>
              <a:t>фреймворком</a:t>
            </a:r>
            <a:r>
              <a:rPr lang="ru-RU" dirty="0">
                <a:latin typeface="+mn-lt"/>
              </a:rPr>
              <a:t> для разработки от </a:t>
            </a:r>
            <a:r>
              <a:rPr lang="ru-RU" dirty="0" err="1">
                <a:latin typeface="+mn-lt"/>
              </a:rPr>
              <a:t>Microsoft</a:t>
            </a:r>
            <a:r>
              <a:rPr lang="ru-RU" dirty="0">
                <a:latin typeface="+mn-lt"/>
              </a:rPr>
              <a:t>, который сочетает в себе эффективность и аккуратность архитектуры MVC, самые современные идеи и методы гибкой разработки и лучшие свойства существующей платформы ASP.NET</a:t>
            </a:r>
            <a:endParaRPr lang="en-US" dirty="0">
              <a:latin typeface="+mn-lt"/>
            </a:endParaRPr>
          </a:p>
        </p:txBody>
      </p:sp>
      <p:sp>
        <p:nvSpPr>
          <p:cNvPr id="5" name="Нижний колонтитул 3"/>
          <p:cNvSpPr>
            <a:spLocks noGrp="1"/>
          </p:cNvSpPr>
          <p:nvPr>
            <p:ph type="ftr" sz="quarter" idx="12"/>
          </p:nvPr>
        </p:nvSpPr>
        <p:spPr>
          <a:xfrm>
            <a:off x="2950390" y="7045022"/>
            <a:ext cx="3086100" cy="365125"/>
          </a:xfrm>
        </p:spPr>
        <p:txBody>
          <a:bodyPr/>
          <a:lstStyle/>
          <a:p>
            <a:r>
              <a:rPr lang="en-US" dirty="0" smtClean="0"/>
              <a:t>201</a:t>
            </a:r>
            <a:r>
              <a:rPr lang="en-US" dirty="0"/>
              <a:t>5</a:t>
            </a:r>
            <a:r>
              <a:rPr lang="en-US" dirty="0" smtClean="0"/>
              <a:t> © EPAM Systems</a:t>
            </a:r>
            <a:endParaRPr lang="en-US" dirty="0"/>
          </a:p>
        </p:txBody>
      </p:sp>
      <p:sp>
        <p:nvSpPr>
          <p:cNvPr id="7"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632857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Часто используемые контекстные объекты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4026644151"/>
              </p:ext>
            </p:extLst>
          </p:nvPr>
        </p:nvGraphicFramePr>
        <p:xfrm>
          <a:off x="410895" y="1343912"/>
          <a:ext cx="8354893" cy="4681528"/>
        </p:xfrm>
        <a:graphic>
          <a:graphicData uri="http://schemas.openxmlformats.org/drawingml/2006/table">
            <a:tbl>
              <a:tblPr firstRow="1" bandRow="1">
                <a:tableStyleId>{3B4B98B0-60AC-42C2-AFA5-B58CD77FA1E5}</a:tableStyleId>
              </a:tblPr>
              <a:tblGrid>
                <a:gridCol w="2409459"/>
                <a:gridCol w="2096807"/>
                <a:gridCol w="3848627"/>
              </a:tblGrid>
              <a:tr h="388363">
                <a:tc>
                  <a:txBody>
                    <a:bodyPr/>
                    <a:lstStyle/>
                    <a:p>
                      <a:pPr algn="ctr" fontAlgn="t"/>
                      <a:r>
                        <a:rPr lang="ru-RU" sz="1700" dirty="0">
                          <a:solidFill>
                            <a:srgbClr val="ECA907"/>
                          </a:solidFill>
                          <a:effectLst/>
                          <a:latin typeface="+mn-lt"/>
                        </a:rPr>
                        <a:t>Свойство</a:t>
                      </a:r>
                      <a:endParaRPr lang="ru-RU" sz="1700" b="1" dirty="0">
                        <a:solidFill>
                          <a:srgbClr val="ECA907"/>
                        </a:solidFill>
                        <a:effectLst/>
                        <a:latin typeface="+mn-lt"/>
                      </a:endParaRPr>
                    </a:p>
                  </a:txBody>
                  <a:tcPr marL="25058" marR="25058" marT="29699" marB="29699" anchor="ctr"/>
                </a:tc>
                <a:tc>
                  <a:txBody>
                    <a:bodyPr/>
                    <a:lstStyle/>
                    <a:p>
                      <a:pPr algn="ctr" fontAlgn="t"/>
                      <a:r>
                        <a:rPr lang="ru-RU" sz="1700" dirty="0">
                          <a:solidFill>
                            <a:srgbClr val="ECA907"/>
                          </a:solidFill>
                          <a:effectLst/>
                          <a:latin typeface="+mn-lt"/>
                        </a:rPr>
                        <a:t>Тип</a:t>
                      </a:r>
                      <a:endParaRPr lang="ru-RU" sz="1700" b="1" dirty="0">
                        <a:solidFill>
                          <a:srgbClr val="ECA907"/>
                        </a:solidFill>
                        <a:effectLst/>
                        <a:latin typeface="+mn-lt"/>
                      </a:endParaRPr>
                    </a:p>
                  </a:txBody>
                  <a:tcPr marL="25058" marR="25058" marT="29699" marB="29699" anchor="ctr"/>
                </a:tc>
                <a:tc>
                  <a:txBody>
                    <a:bodyPr/>
                    <a:lstStyle/>
                    <a:p>
                      <a:pPr algn="ctr" fontAlgn="t"/>
                      <a:r>
                        <a:rPr lang="ru-RU" sz="1700" dirty="0">
                          <a:solidFill>
                            <a:srgbClr val="ECA907"/>
                          </a:solidFill>
                          <a:effectLst/>
                          <a:latin typeface="+mn-lt"/>
                        </a:rPr>
                        <a:t>Описание</a:t>
                      </a:r>
                      <a:endParaRPr lang="ru-RU" sz="1700" b="1" dirty="0">
                        <a:solidFill>
                          <a:srgbClr val="ECA907"/>
                        </a:solidFill>
                        <a:effectLst/>
                        <a:latin typeface="+mn-lt"/>
                      </a:endParaRPr>
                    </a:p>
                  </a:txBody>
                  <a:tcPr marL="25058" marR="25058" marT="29699" marB="29699" anchor="ctr"/>
                </a:tc>
              </a:tr>
              <a:tr h="624206">
                <a:tc>
                  <a:txBody>
                    <a:bodyPr/>
                    <a:lstStyle/>
                    <a:p>
                      <a:pPr algn="ctr" fontAlgn="t"/>
                      <a:r>
                        <a:rPr lang="en-US" sz="1700" b="0" dirty="0" err="1">
                          <a:solidFill>
                            <a:schemeClr val="bg1"/>
                          </a:solidFill>
                          <a:effectLst/>
                          <a:latin typeface="+mn-lt"/>
                        </a:rPr>
                        <a:t>Request.QueryString</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Переменные GET, отправленные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Request.Form</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Переменные POST, отправленные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Request.Cookies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HttpCookieCollection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Куки, отправленные браузером с этим запросом</a:t>
                      </a:r>
                    </a:p>
                  </a:txBody>
                  <a:tcPr marL="25058" marR="25058" marT="29699" marB="29699" anchor="ctr"/>
                </a:tc>
              </a:tr>
              <a:tr h="624206">
                <a:tc>
                  <a:txBody>
                    <a:bodyPr/>
                    <a:lstStyle/>
                    <a:p>
                      <a:pPr algn="ctr" fontAlgn="t"/>
                      <a:r>
                        <a:rPr lang="en-US" sz="1700" b="0" dirty="0" err="1">
                          <a:solidFill>
                            <a:schemeClr val="bg1"/>
                          </a:solidFill>
                          <a:effectLst/>
                          <a:latin typeface="+mn-lt"/>
                        </a:rPr>
                        <a:t>Request.HttpMethod</a:t>
                      </a:r>
                      <a:endParaRPr lang="en-US" sz="1700" b="0" dirty="0">
                        <a:solidFill>
                          <a:schemeClr val="bg1"/>
                        </a:solidFill>
                        <a:effectLst/>
                        <a:latin typeface="+mn-lt"/>
                      </a:endParaRPr>
                    </a:p>
                  </a:txBody>
                  <a:tcPr marL="25058" marR="25058" marT="29699" marB="29699" anchor="ctr"/>
                </a:tc>
                <a:tc>
                  <a:txBody>
                    <a:bodyPr/>
                    <a:lstStyle/>
                    <a:p>
                      <a:pPr algn="ctr" fontAlgn="t"/>
                      <a:r>
                        <a:rPr lang="en-US" sz="1700">
                          <a:solidFill>
                            <a:schemeClr val="bg1"/>
                          </a:solidFill>
                          <a:effectLst/>
                          <a:latin typeface="+mn-lt"/>
                        </a:rPr>
                        <a:t>string</a:t>
                      </a:r>
                    </a:p>
                  </a:txBody>
                  <a:tcPr marL="25058" marR="25058" marT="29699" marB="29699" anchor="ctr"/>
                </a:tc>
                <a:tc>
                  <a:txBody>
                    <a:bodyPr/>
                    <a:lstStyle/>
                    <a:p>
                      <a:pPr algn="just" fontAlgn="t"/>
                      <a:r>
                        <a:rPr lang="ru-RU" sz="1700" dirty="0">
                          <a:solidFill>
                            <a:schemeClr val="bg1"/>
                          </a:solidFill>
                          <a:effectLst/>
                          <a:latin typeface="+mn-lt"/>
                        </a:rPr>
                        <a:t>HTTP метод (например, GET или POST), используемый для этого запроса</a:t>
                      </a:r>
                    </a:p>
                  </a:txBody>
                  <a:tcPr marL="25058" marR="25058" marT="29699" marB="29699" anchor="ctr"/>
                </a:tc>
              </a:tr>
              <a:tr h="624206">
                <a:tc>
                  <a:txBody>
                    <a:bodyPr/>
                    <a:lstStyle/>
                    <a:p>
                      <a:pPr algn="ctr" fontAlgn="t"/>
                      <a:r>
                        <a:rPr lang="en-US" sz="1700" b="0" dirty="0" err="1">
                          <a:solidFill>
                            <a:schemeClr val="bg1"/>
                          </a:solidFill>
                          <a:effectLst/>
                          <a:latin typeface="+mn-lt"/>
                        </a:rPr>
                        <a:t>Request.Headers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NameValueCollection</a:t>
                      </a:r>
                      <a:endParaRPr lang="en-US" sz="1700" dirty="0">
                        <a:solidFill>
                          <a:schemeClr val="bg1"/>
                        </a:solidFill>
                        <a:effectLst/>
                        <a:latin typeface="+mn-lt"/>
                      </a:endParaRPr>
                    </a:p>
                  </a:txBody>
                  <a:tcPr marL="25058" marR="25058" marT="29699" marB="29699" anchor="ctr"/>
                </a:tc>
                <a:tc>
                  <a:txBody>
                    <a:bodyPr/>
                    <a:lstStyle/>
                    <a:p>
                      <a:pPr algn="just" fontAlgn="t"/>
                      <a:r>
                        <a:rPr lang="ru-RU" sz="1700" dirty="0">
                          <a:solidFill>
                            <a:schemeClr val="bg1"/>
                          </a:solidFill>
                          <a:effectLst/>
                          <a:latin typeface="+mn-lt"/>
                        </a:rPr>
                        <a:t>Полный набор HTTP заголовков, отправленный с этим запросом</a:t>
                      </a:r>
                    </a:p>
                  </a:txBody>
                  <a:tcPr marL="25058" marR="25058" marT="29699" marB="29699" anchor="ctr"/>
                </a:tc>
              </a:tr>
              <a:tr h="534197">
                <a:tc>
                  <a:txBody>
                    <a:bodyPr/>
                    <a:lstStyle/>
                    <a:p>
                      <a:pPr algn="ctr" fontAlgn="t"/>
                      <a:r>
                        <a:rPr lang="en-US" sz="1700" b="0" dirty="0" err="1">
                          <a:solidFill>
                            <a:schemeClr val="bg1"/>
                          </a:solidFill>
                          <a:effectLst/>
                          <a:latin typeface="+mn-lt"/>
                        </a:rPr>
                        <a:t>Request.Url</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Uri</a:t>
                      </a:r>
                    </a:p>
                  </a:txBody>
                  <a:tcPr marL="25058" marR="25058" marT="29699" marB="29699" anchor="ctr"/>
                </a:tc>
                <a:tc>
                  <a:txBody>
                    <a:bodyPr/>
                    <a:lstStyle/>
                    <a:p>
                      <a:pPr algn="just" fontAlgn="t"/>
                      <a:r>
                        <a:rPr lang="ru-RU" sz="1700" dirty="0">
                          <a:solidFill>
                            <a:schemeClr val="bg1"/>
                          </a:solidFill>
                          <a:effectLst/>
                          <a:latin typeface="+mn-lt"/>
                        </a:rPr>
                        <a:t>Запрашиваемый </a:t>
                      </a:r>
                      <a:r>
                        <a:rPr lang="en-US" sz="1700" dirty="0">
                          <a:solidFill>
                            <a:schemeClr val="bg1"/>
                          </a:solidFill>
                          <a:effectLst/>
                          <a:latin typeface="+mn-lt"/>
                        </a:rPr>
                        <a:t>URL</a:t>
                      </a:r>
                    </a:p>
                  </a:txBody>
                  <a:tcPr marL="25058" marR="25058" marT="29699" marB="29699" anchor="ctr"/>
                </a:tc>
              </a:tr>
              <a:tr h="637938">
                <a:tc>
                  <a:txBody>
                    <a:bodyPr/>
                    <a:lstStyle/>
                    <a:p>
                      <a:pPr algn="ctr" fontAlgn="t"/>
                      <a:r>
                        <a:rPr lang="en-US" sz="1700" b="0" dirty="0" err="1">
                          <a:solidFill>
                            <a:schemeClr val="bg1"/>
                          </a:solidFill>
                          <a:effectLst/>
                          <a:latin typeface="+mn-lt"/>
                        </a:rPr>
                        <a:t>Request.UserHostAddress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string</a:t>
                      </a:r>
                    </a:p>
                  </a:txBody>
                  <a:tcPr marL="25058" marR="25058" marT="29699" marB="29699" anchor="ctr"/>
                </a:tc>
                <a:tc>
                  <a:txBody>
                    <a:bodyPr/>
                    <a:lstStyle/>
                    <a:p>
                      <a:pPr algn="just" fontAlgn="t"/>
                      <a:r>
                        <a:rPr lang="ru-RU" sz="1700" dirty="0">
                          <a:solidFill>
                            <a:schemeClr val="bg1"/>
                          </a:solidFill>
                          <a:effectLst/>
                          <a:latin typeface="+mn-lt"/>
                        </a:rPr>
                        <a:t>IP адрес пользователя, сделавшего запрос</a:t>
                      </a:r>
                    </a:p>
                  </a:txBody>
                  <a:tcPr marL="25058" marR="25058" marT="29699" marB="29699" anchor="ctr"/>
                </a:tc>
              </a:tr>
            </a:tbl>
          </a:graphicData>
        </a:graphic>
      </p:graphicFrame>
    </p:spTree>
    <p:extLst>
      <p:ext uri="{BB962C8B-B14F-4D97-AF65-F5344CB8AC3E}">
        <p14:creationId xmlns:p14="http://schemas.microsoft.com/office/powerpoint/2010/main" val="660925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Часто используемые контекстные объекты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110924969"/>
              </p:ext>
            </p:extLst>
          </p:nvPr>
        </p:nvGraphicFramePr>
        <p:xfrm>
          <a:off x="369156" y="1481146"/>
          <a:ext cx="8276748" cy="4210734"/>
        </p:xfrm>
        <a:graphic>
          <a:graphicData uri="http://schemas.openxmlformats.org/drawingml/2006/table">
            <a:tbl>
              <a:tblPr firstRow="1" bandRow="1">
                <a:tableStyleId>{3B4B98B0-60AC-42C2-AFA5-B58CD77FA1E5}</a:tableStyleId>
              </a:tblPr>
              <a:tblGrid>
                <a:gridCol w="2218629"/>
                <a:gridCol w="2417974"/>
                <a:gridCol w="3640145"/>
              </a:tblGrid>
              <a:tr h="326364">
                <a:tc>
                  <a:txBody>
                    <a:bodyPr/>
                    <a:lstStyle/>
                    <a:p>
                      <a:pPr algn="ctr" fontAlgn="t"/>
                      <a:r>
                        <a:rPr lang="ru-RU" sz="1700" dirty="0" smtClean="0">
                          <a:solidFill>
                            <a:srgbClr val="ECA907"/>
                          </a:solidFill>
                          <a:effectLst/>
                          <a:latin typeface="+mn-lt"/>
                        </a:rPr>
                        <a:t>Свойство</a:t>
                      </a:r>
                      <a:endParaRPr lang="ru-RU" sz="1700" b="1" dirty="0">
                        <a:solidFill>
                          <a:srgbClr val="ECA907"/>
                        </a:solidFill>
                        <a:effectLst/>
                        <a:latin typeface="+mn-lt"/>
                      </a:endParaRPr>
                    </a:p>
                  </a:txBody>
                  <a:tcPr marL="25058" marR="25058" marT="29699" marB="29699" anchor="b"/>
                </a:tc>
                <a:tc>
                  <a:txBody>
                    <a:bodyPr/>
                    <a:lstStyle/>
                    <a:p>
                      <a:pPr algn="ctr" fontAlgn="t"/>
                      <a:r>
                        <a:rPr lang="ru-RU" sz="1700" dirty="0">
                          <a:solidFill>
                            <a:srgbClr val="ECA907"/>
                          </a:solidFill>
                          <a:effectLst/>
                          <a:latin typeface="+mn-lt"/>
                        </a:rPr>
                        <a:t>Тип</a:t>
                      </a:r>
                      <a:endParaRPr lang="ru-RU" sz="1700" b="1" dirty="0">
                        <a:solidFill>
                          <a:srgbClr val="ECA907"/>
                        </a:solidFill>
                        <a:effectLst/>
                        <a:latin typeface="+mn-lt"/>
                      </a:endParaRPr>
                    </a:p>
                  </a:txBody>
                  <a:tcPr marL="25058" marR="25058" marT="29699" marB="29699" anchor="b"/>
                </a:tc>
                <a:tc>
                  <a:txBody>
                    <a:bodyPr/>
                    <a:lstStyle/>
                    <a:p>
                      <a:pPr algn="ctr" fontAlgn="t"/>
                      <a:r>
                        <a:rPr lang="ru-RU" sz="1700" dirty="0">
                          <a:solidFill>
                            <a:srgbClr val="ECA907"/>
                          </a:solidFill>
                          <a:effectLst/>
                          <a:latin typeface="+mn-lt"/>
                        </a:rPr>
                        <a:t>Описание</a:t>
                      </a:r>
                      <a:endParaRPr lang="ru-RU" sz="1700" b="1" dirty="0">
                        <a:solidFill>
                          <a:srgbClr val="ECA907"/>
                        </a:solidFill>
                        <a:effectLst/>
                        <a:latin typeface="+mn-lt"/>
                      </a:endParaRPr>
                    </a:p>
                  </a:txBody>
                  <a:tcPr marL="25058" marR="25058" marT="29699" marB="29699" anchor="b"/>
                </a:tc>
              </a:tr>
              <a:tr h="791700">
                <a:tc>
                  <a:txBody>
                    <a:bodyPr/>
                    <a:lstStyle/>
                    <a:p>
                      <a:pPr algn="ctr" fontAlgn="t"/>
                      <a:r>
                        <a:rPr lang="en-US" sz="1700" b="0" dirty="0" err="1">
                          <a:solidFill>
                            <a:schemeClr val="bg1"/>
                          </a:solidFill>
                          <a:effectLst/>
                          <a:latin typeface="+mn-lt"/>
                        </a:rPr>
                        <a:t>RouteData.Route</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RouteBase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Выбранная запись из </a:t>
                      </a:r>
                      <a:r>
                        <a:rPr lang="ru-RU" sz="1700" dirty="0" err="1">
                          <a:solidFill>
                            <a:schemeClr val="bg1"/>
                          </a:solidFill>
                          <a:effectLst/>
                          <a:latin typeface="+mn-lt"/>
                        </a:rPr>
                        <a:t>RouteTable.Routes</a:t>
                      </a:r>
                      <a:r>
                        <a:rPr lang="ru-RU" sz="1700" dirty="0">
                          <a:solidFill>
                            <a:schemeClr val="bg1"/>
                          </a:solidFill>
                          <a:effectLst/>
                          <a:latin typeface="+mn-lt"/>
                        </a:rPr>
                        <a:t> для этого запроса</a:t>
                      </a:r>
                    </a:p>
                  </a:txBody>
                  <a:tcPr marL="25058" marR="25058" marT="29699" marB="29699" anchor="ctr"/>
                </a:tc>
              </a:tr>
              <a:tr h="773489">
                <a:tc>
                  <a:txBody>
                    <a:bodyPr/>
                    <a:lstStyle/>
                    <a:p>
                      <a:pPr algn="ctr" fontAlgn="t"/>
                      <a:r>
                        <a:rPr lang="en-US" sz="1700" b="0" dirty="0" err="1">
                          <a:solidFill>
                            <a:schemeClr val="bg1"/>
                          </a:solidFill>
                          <a:effectLst/>
                          <a:latin typeface="+mn-lt"/>
                        </a:rPr>
                        <a:t>RouteData.Values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RouteValueDictionary</a:t>
                      </a:r>
                      <a:endParaRPr lang="en-US" sz="1700" dirty="0">
                        <a:solidFill>
                          <a:schemeClr val="bg1"/>
                        </a:solidFill>
                        <a:effectLst/>
                        <a:latin typeface="+mn-lt"/>
                      </a:endParaRPr>
                    </a:p>
                  </a:txBody>
                  <a:tcPr marL="25058" marR="25058" marT="29699" marB="29699" anchor="ctr"/>
                </a:tc>
                <a:tc>
                  <a:txBody>
                    <a:bodyPr/>
                    <a:lstStyle/>
                    <a:p>
                      <a:pPr algn="l" fontAlgn="t"/>
                      <a:r>
                        <a:rPr lang="ru-RU" sz="1700">
                          <a:solidFill>
                            <a:schemeClr val="bg1"/>
                          </a:solidFill>
                          <a:effectLst/>
                          <a:latin typeface="+mn-lt"/>
                        </a:rPr>
                        <a:t>Активные роутовые параметры (как полученные из URL, так и значения по умолчанию)</a:t>
                      </a:r>
                    </a:p>
                  </a:txBody>
                  <a:tcPr marL="25058" marR="25058" marT="29699" marB="29699" anchor="ctr"/>
                </a:tc>
              </a:tr>
              <a:tr h="403260">
                <a:tc>
                  <a:txBody>
                    <a:bodyPr/>
                    <a:lstStyle/>
                    <a:p>
                      <a:pPr algn="ctr" fontAlgn="t"/>
                      <a:r>
                        <a:rPr lang="en-US" sz="1700" b="0" dirty="0" err="1">
                          <a:solidFill>
                            <a:schemeClr val="bg1"/>
                          </a:solidFill>
                          <a:effectLst/>
                          <a:latin typeface="+mn-lt"/>
                        </a:rPr>
                        <a:t>HttpContext.Application</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HttpApplicationStateBase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приложения</a:t>
                      </a:r>
                    </a:p>
                  </a:txBody>
                  <a:tcPr marL="25058" marR="25058" marT="29699" marB="29699" anchor="ctr"/>
                </a:tc>
              </a:tr>
              <a:tr h="443047">
                <a:tc>
                  <a:txBody>
                    <a:bodyPr/>
                    <a:lstStyle/>
                    <a:p>
                      <a:pPr algn="ctr" fontAlgn="t"/>
                      <a:r>
                        <a:rPr lang="en-US" sz="1700" b="0" dirty="0" err="1">
                          <a:solidFill>
                            <a:schemeClr val="bg1"/>
                          </a:solidFill>
                          <a:effectLst/>
                          <a:latin typeface="+mn-lt"/>
                        </a:rPr>
                        <a:t>HttpContext.Cache</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a:solidFill>
                            <a:schemeClr val="bg1"/>
                          </a:solidFill>
                          <a:effectLst/>
                          <a:latin typeface="+mn-lt"/>
                        </a:rPr>
                        <a:t>Cache</a:t>
                      </a:r>
                    </a:p>
                  </a:txBody>
                  <a:tcPr marL="25058" marR="25058" marT="29699" marB="29699" anchor="ctr"/>
                </a:tc>
                <a:tc>
                  <a:txBody>
                    <a:bodyPr/>
                    <a:lstStyle/>
                    <a:p>
                      <a:pPr algn="l" fontAlgn="t"/>
                      <a:r>
                        <a:rPr lang="ru-RU" sz="1700" dirty="0">
                          <a:solidFill>
                            <a:schemeClr val="bg1"/>
                          </a:solidFill>
                          <a:effectLst/>
                          <a:latin typeface="+mn-lt"/>
                        </a:rPr>
                        <a:t>Кэш приложения</a:t>
                      </a:r>
                    </a:p>
                  </a:txBody>
                  <a:tcPr marL="25058" marR="25058" marT="29699" marB="29699" anchor="ctr"/>
                </a:tc>
              </a:tr>
              <a:tr h="398743">
                <a:tc>
                  <a:txBody>
                    <a:bodyPr/>
                    <a:lstStyle/>
                    <a:p>
                      <a:pPr algn="ctr" fontAlgn="t"/>
                      <a:r>
                        <a:rPr lang="en-US" sz="1700" b="0" dirty="0" err="1">
                          <a:solidFill>
                            <a:schemeClr val="bg1"/>
                          </a:solidFill>
                          <a:effectLst/>
                          <a:latin typeface="+mn-lt"/>
                        </a:rPr>
                        <a:t>HttpContext.Items</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IDictionary</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текущего запроса</a:t>
                      </a:r>
                    </a:p>
                  </a:txBody>
                  <a:tcPr marL="25058" marR="25058" marT="29699" marB="29699" anchor="ctr"/>
                </a:tc>
              </a:tr>
              <a:tr h="433424">
                <a:tc>
                  <a:txBody>
                    <a:bodyPr/>
                    <a:lstStyle/>
                    <a:p>
                      <a:pPr algn="ctr" fontAlgn="t"/>
                      <a:r>
                        <a:rPr lang="en-US" sz="1700" b="0" dirty="0" err="1">
                          <a:solidFill>
                            <a:schemeClr val="bg1"/>
                          </a:solidFill>
                          <a:effectLst/>
                          <a:latin typeface="+mn-lt"/>
                        </a:rPr>
                        <a:t>HttpContext.Session</a:t>
                      </a:r>
                      <a:endParaRPr lang="en-US" sz="1700" b="0" dirty="0">
                        <a:solidFill>
                          <a:schemeClr val="bg1"/>
                        </a:solidFill>
                        <a:effectLst/>
                        <a:latin typeface="+mn-lt"/>
                      </a:endParaRPr>
                    </a:p>
                  </a:txBody>
                  <a:tcPr marL="25058" marR="25058" marT="29699" marB="29699" anchor="ctr"/>
                </a:tc>
                <a:tc>
                  <a:txBody>
                    <a:bodyPr/>
                    <a:lstStyle/>
                    <a:p>
                      <a:pPr algn="ctr" fontAlgn="t"/>
                      <a:r>
                        <a:rPr lang="en-US" sz="1700" dirty="0" err="1">
                          <a:solidFill>
                            <a:schemeClr val="bg1"/>
                          </a:solidFill>
                          <a:effectLst/>
                          <a:latin typeface="+mn-lt"/>
                        </a:rPr>
                        <a:t>HttpSessionStateBase</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Состояние сессии пользователя</a:t>
                      </a:r>
                    </a:p>
                  </a:txBody>
                  <a:tcPr marL="25058" marR="25058" marT="29699" marB="29699" anchor="ctr"/>
                </a:tc>
              </a:tr>
              <a:tr h="535023">
                <a:tc>
                  <a:txBody>
                    <a:bodyPr/>
                    <a:lstStyle/>
                    <a:p>
                      <a:pPr algn="ctr" fontAlgn="t"/>
                      <a:r>
                        <a:rPr lang="en-US" sz="1700" b="0" dirty="0">
                          <a:solidFill>
                            <a:schemeClr val="bg1"/>
                          </a:solidFill>
                          <a:effectLst/>
                          <a:latin typeface="+mn-lt"/>
                        </a:rPr>
                        <a:t>User</a:t>
                      </a:r>
                    </a:p>
                  </a:txBody>
                  <a:tcPr marL="25058" marR="25058" marT="29699" marB="29699" anchor="ctr"/>
                </a:tc>
                <a:tc>
                  <a:txBody>
                    <a:bodyPr/>
                    <a:lstStyle/>
                    <a:p>
                      <a:pPr algn="ctr" fontAlgn="t"/>
                      <a:r>
                        <a:rPr lang="en-US" sz="1700" dirty="0" err="1">
                          <a:solidFill>
                            <a:schemeClr val="bg1"/>
                          </a:solidFill>
                          <a:effectLst/>
                          <a:latin typeface="+mn-lt"/>
                        </a:rPr>
                        <a:t>IPrincipal</a:t>
                      </a:r>
                      <a:endParaRPr lang="en-US" sz="1700" dirty="0">
                        <a:solidFill>
                          <a:schemeClr val="bg1"/>
                        </a:solidFill>
                        <a:effectLst/>
                        <a:latin typeface="+mn-lt"/>
                      </a:endParaRPr>
                    </a:p>
                  </a:txBody>
                  <a:tcPr marL="25058" marR="25058" marT="29699" marB="29699" anchor="ctr"/>
                </a:tc>
                <a:tc>
                  <a:txBody>
                    <a:bodyPr/>
                    <a:lstStyle/>
                    <a:p>
                      <a:pPr algn="l" fontAlgn="t"/>
                      <a:r>
                        <a:rPr lang="ru-RU" sz="1700" dirty="0">
                          <a:solidFill>
                            <a:schemeClr val="bg1"/>
                          </a:solidFill>
                          <a:effectLst/>
                          <a:latin typeface="+mn-lt"/>
                        </a:rPr>
                        <a:t>Информация об аутентификации </a:t>
                      </a:r>
                      <a:r>
                        <a:rPr lang="ru-RU" sz="1700" dirty="0" err="1">
                          <a:solidFill>
                            <a:schemeClr val="bg1"/>
                          </a:solidFill>
                          <a:effectLst/>
                          <a:latin typeface="+mn-lt"/>
                        </a:rPr>
                        <a:t>залогиненного</a:t>
                      </a:r>
                      <a:r>
                        <a:rPr lang="ru-RU" sz="1700" dirty="0">
                          <a:solidFill>
                            <a:schemeClr val="bg1"/>
                          </a:solidFill>
                          <a:effectLst/>
                          <a:latin typeface="+mn-lt"/>
                        </a:rPr>
                        <a:t> пользователя</a:t>
                      </a:r>
                    </a:p>
                  </a:txBody>
                  <a:tcPr marL="25058" marR="25058" marT="29699" marB="29699" anchor="ctr"/>
                </a:tc>
              </a:tr>
            </a:tbl>
          </a:graphicData>
        </a:graphic>
      </p:graphicFrame>
    </p:spTree>
    <p:extLst>
      <p:ext uri="{BB962C8B-B14F-4D97-AF65-F5344CB8AC3E}">
        <p14:creationId xmlns:p14="http://schemas.microsoft.com/office/powerpoint/2010/main" val="941011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Часто используемые контекстные объекты</a:t>
            </a:r>
            <a:endParaRPr lang="en-US" dirty="0"/>
          </a:p>
        </p:txBody>
      </p:sp>
      <p:sp>
        <p:nvSpPr>
          <p:cNvPr id="3" name="Content Placeholder 2"/>
          <p:cNvSpPr>
            <a:spLocks noGrp="1"/>
          </p:cNvSpPr>
          <p:nvPr>
            <p:ph idx="1"/>
          </p:nvPr>
        </p:nvSpPr>
        <p:spPr/>
        <p:txBody>
          <a:bodyPr anchor="ctr">
            <a:normAutofit/>
          </a:bodyPr>
          <a:lstStyle/>
          <a:p>
            <a:r>
              <a:rPr lang="en-US" sz="1600" dirty="0">
                <a:latin typeface="Consolas" panose="020B0609020204030204" pitchFamily="49" charset="0"/>
                <a:cs typeface="Consolas" panose="020B0609020204030204" pitchFamily="49" charset="0"/>
              </a:rPr>
              <a:t>public </a:t>
            </a:r>
            <a:r>
              <a:rPr lang="en-US" sz="1600" dirty="0" err="1">
                <a:latin typeface="Consolas" panose="020B0609020204030204" pitchFamily="49" charset="0"/>
                <a:cs typeface="Consolas" panose="020B0609020204030204" pitchFamily="49" charset="0"/>
              </a:rPr>
              <a:t>ActionResult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RenameProduct</a:t>
            </a:r>
            <a:r>
              <a:rPr lang="en-US" sz="1600" dirty="0">
                <a:latin typeface="Consolas" panose="020B0609020204030204" pitchFamily="49" charset="0"/>
                <a:cs typeface="Consolas" panose="020B0609020204030204" pitchFamily="49" charset="0"/>
              </a:rPr>
              <a:t>() </a:t>
            </a:r>
            <a:endParaRPr lang="ru-RU"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p>
          <a:p>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userName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User.Identity.Name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serverName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Server.MachineName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clientIP</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Request.UserHostAddress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DateTime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dateStamp</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HttpContext.Timestamp</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AuditRequest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userName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serverName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clientIP</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dateStamp</a:t>
            </a:r>
            <a:r>
              <a:rPr lang="en-US" sz="1600" dirty="0">
                <a:latin typeface="Consolas" panose="020B0609020204030204" pitchFamily="49" charset="0"/>
                <a:cs typeface="Consolas" panose="020B0609020204030204" pitchFamily="49" charset="0"/>
              </a:rPr>
              <a:t>, "Renaming product");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Получение данных из </a:t>
            </a:r>
            <a:r>
              <a:rPr lang="en-US" sz="1600" dirty="0" err="1">
                <a:latin typeface="Consolas" panose="020B0609020204030204" pitchFamily="49" charset="0"/>
                <a:cs typeface="Consolas" panose="020B0609020204030204" pitchFamily="49" charset="0"/>
              </a:rPr>
              <a:t>Request.Form</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oldProductName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Request.Form</a:t>
            </a:r>
            <a:r>
              <a:rPr lang="en-US" sz="1600" dirty="0">
                <a:solidFill>
                  <a:srgbClr val="ECA907"/>
                </a:solidFill>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OldName</a:t>
            </a:r>
            <a:r>
              <a:rPr lang="en-US" sz="1600" dirty="0">
                <a:solidFill>
                  <a:srgbClr val="ECA907"/>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newProductName</a:t>
            </a:r>
            <a:r>
              <a:rPr lang="en-US" sz="1600" dirty="0">
                <a:latin typeface="Consolas" panose="020B0609020204030204" pitchFamily="49" charset="0"/>
                <a:cs typeface="Consolas" panose="020B0609020204030204" pitchFamily="49" charset="0"/>
              </a:rPr>
              <a:t> = </a:t>
            </a:r>
            <a:r>
              <a:rPr lang="en-US" sz="1600" dirty="0" err="1">
                <a:solidFill>
                  <a:srgbClr val="ECA907"/>
                </a:solidFill>
                <a:latin typeface="Consolas" panose="020B0609020204030204" pitchFamily="49" charset="0"/>
                <a:cs typeface="Consolas" panose="020B0609020204030204" pitchFamily="49" charset="0"/>
              </a:rPr>
              <a:t>Request.Form</a:t>
            </a:r>
            <a:r>
              <a:rPr lang="en-US" sz="1600" dirty="0">
                <a:solidFill>
                  <a:srgbClr val="ECA907"/>
                </a:solidFill>
                <a:latin typeface="Consolas" panose="020B0609020204030204" pitchFamily="49" charset="0"/>
                <a:cs typeface="Consolas" panose="020B0609020204030204" pitchFamily="49" charset="0"/>
              </a:rPr>
              <a:t>["</a:t>
            </a:r>
            <a:r>
              <a:rPr lang="en-US" sz="1600" dirty="0" err="1">
                <a:solidFill>
                  <a:srgbClr val="ECA907"/>
                </a:solidFill>
                <a:latin typeface="Consolas" panose="020B0609020204030204" pitchFamily="49" charset="0"/>
                <a:cs typeface="Consolas" panose="020B0609020204030204" pitchFamily="49" charset="0"/>
              </a:rPr>
              <a:t>NewName</a:t>
            </a:r>
            <a:r>
              <a:rPr lang="en-US" sz="1600" dirty="0">
                <a:solidFill>
                  <a:srgbClr val="ECA907"/>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bool</a:t>
            </a:r>
            <a:r>
              <a:rPr lang="en-US" sz="1600" dirty="0">
                <a:latin typeface="Consolas" panose="020B0609020204030204" pitchFamily="49" charset="0"/>
                <a:cs typeface="Consolas" panose="020B0609020204030204" pitchFamily="49" charset="0"/>
              </a:rPr>
              <a:t> result = </a:t>
            </a:r>
            <a:r>
              <a:rPr lang="en-US" sz="1600" dirty="0" err="1">
                <a:latin typeface="Consolas" panose="020B0609020204030204" pitchFamily="49" charset="0"/>
                <a:cs typeface="Consolas" panose="020B0609020204030204" pitchFamily="49" charset="0"/>
              </a:rPr>
              <a:t>AttemptProductRename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oldProductName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newProductName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ViewData</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RenameResult</a:t>
            </a:r>
            <a:r>
              <a:rPr lang="en-US" sz="1600" dirty="0">
                <a:latin typeface="Consolas" panose="020B0609020204030204" pitchFamily="49" charset="0"/>
                <a:cs typeface="Consolas" panose="020B0609020204030204" pitchFamily="49" charset="0"/>
              </a:rPr>
              <a:t>"] = result;</a:t>
            </a:r>
          </a:p>
          <a:p>
            <a:r>
              <a:rPr lang="en-US" sz="1600" dirty="0">
                <a:latin typeface="Consolas" panose="020B0609020204030204" pitchFamily="49" charset="0"/>
                <a:cs typeface="Consolas" panose="020B0609020204030204" pitchFamily="49" charset="0"/>
              </a:rPr>
              <a:t>  </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return View("</a:t>
            </a:r>
            <a:r>
              <a:rPr lang="en-US" sz="1600" dirty="0" err="1">
                <a:latin typeface="Consolas" panose="020B0609020204030204" pitchFamily="49" charset="0"/>
                <a:cs typeface="Consolas" panose="020B0609020204030204" pitchFamily="49" charset="0"/>
              </a:rPr>
              <a:t>ProductRenamed</a:t>
            </a:r>
            <a:r>
              <a:rPr lang="en-US" sz="1600" dirty="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a:t>
            </a:r>
            <a:endParaRPr lang="ru-RU" sz="1600"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919700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4"/>
          <p:cNvGrpSpPr/>
          <p:nvPr/>
        </p:nvGrpSpPr>
        <p:grpSpPr>
          <a:xfrm>
            <a:off x="494092" y="1684390"/>
            <a:ext cx="8097377" cy="2711205"/>
            <a:chOff x="1638300" y="1892300"/>
            <a:chExt cx="8940800" cy="2336800"/>
          </a:xfrm>
        </p:grpSpPr>
        <p:sp>
          <p:nvSpPr>
            <p:cNvPr id="6" name="Rounded Rectangle 5"/>
            <p:cNvSpPr/>
            <p:nvPr/>
          </p:nvSpPr>
          <p:spPr>
            <a:xfrm>
              <a:off x="3517900" y="1892300"/>
              <a:ext cx="5156200" cy="2336800"/>
            </a:xfrm>
            <a:prstGeom prst="roundRect">
              <a:avLst/>
            </a:prstGeom>
            <a:noFill/>
            <a:ln w="5715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smtClean="0">
                  <a:solidFill>
                    <a:schemeClr val="bg1"/>
                  </a:solidFill>
                  <a:latin typeface="Lucida Handwriting"/>
                  <a:cs typeface="Lucida Handwriting"/>
                </a:rPr>
                <a:t>Model   Binding</a:t>
              </a:r>
              <a:endParaRPr lang="en-US" sz="1600" dirty="0">
                <a:solidFill>
                  <a:schemeClr val="bg1"/>
                </a:solidFill>
                <a:latin typeface="Lucida Handwriting"/>
                <a:cs typeface="Lucida Handwriting"/>
              </a:endParaRPr>
            </a:p>
          </p:txBody>
        </p:sp>
        <p:sp>
          <p:nvSpPr>
            <p:cNvPr id="7" name="Rectangle 6"/>
            <p:cNvSpPr/>
            <p:nvPr/>
          </p:nvSpPr>
          <p:spPr>
            <a:xfrm>
              <a:off x="3911600" y="2413000"/>
              <a:ext cx="1714500" cy="1536700"/>
            </a:xfrm>
            <a:prstGeom prst="rect">
              <a:avLst/>
            </a:prstGeom>
            <a:solidFill>
              <a:srgbClr val="133B9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rgbClr val="ECA907"/>
                  </a:solidFill>
                  <a:latin typeface="Consolas"/>
                  <a:cs typeface="Consolas"/>
                </a:rPr>
                <a:t>Value Providers</a:t>
              </a:r>
            </a:p>
            <a:p>
              <a:pPr algn="ctr"/>
              <a:endParaRPr lang="en-US" dirty="0">
                <a:solidFill>
                  <a:srgbClr val="DB7F09"/>
                </a:solidFill>
                <a:latin typeface="Consolas"/>
                <a:cs typeface="Consolas"/>
              </a:endParaRPr>
            </a:p>
            <a:p>
              <a:pPr algn="ctr"/>
              <a:r>
                <a:rPr lang="en-US" dirty="0" smtClean="0">
                  <a:latin typeface="Consolas"/>
                  <a:cs typeface="Consolas"/>
                </a:rPr>
                <a:t>Collect values</a:t>
              </a:r>
            </a:p>
            <a:p>
              <a:pPr algn="ctr"/>
              <a:endParaRPr lang="en-US" dirty="0">
                <a:latin typeface="Consolas"/>
                <a:cs typeface="Consolas"/>
              </a:endParaRPr>
            </a:p>
          </p:txBody>
        </p:sp>
        <p:sp>
          <p:nvSpPr>
            <p:cNvPr id="8" name="Rectangle 7"/>
            <p:cNvSpPr/>
            <p:nvPr/>
          </p:nvSpPr>
          <p:spPr>
            <a:xfrm>
              <a:off x="6565900" y="2413000"/>
              <a:ext cx="1714500" cy="1536700"/>
            </a:xfrm>
            <a:prstGeom prst="rect">
              <a:avLst/>
            </a:prstGeom>
            <a:solidFill>
              <a:srgbClr val="133B9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rgbClr val="ECA907"/>
                  </a:solidFill>
                  <a:latin typeface="Consolas"/>
                  <a:cs typeface="Consolas"/>
                </a:rPr>
                <a:t>Model Binders</a:t>
              </a:r>
            </a:p>
            <a:p>
              <a:pPr algn="ctr"/>
              <a:endParaRPr lang="en-US" dirty="0" smtClean="0">
                <a:latin typeface="Consolas"/>
                <a:cs typeface="Consolas"/>
              </a:endParaRPr>
            </a:p>
            <a:p>
              <a:pPr algn="ctr"/>
              <a:r>
                <a:rPr lang="en-US" dirty="0" smtClean="0">
                  <a:latin typeface="Consolas"/>
                  <a:cs typeface="Consolas"/>
                </a:rPr>
                <a:t>Populate values</a:t>
              </a:r>
            </a:p>
            <a:p>
              <a:pPr algn="ctr"/>
              <a:endParaRPr lang="en-US" dirty="0">
                <a:latin typeface="Consolas"/>
                <a:cs typeface="Consolas"/>
              </a:endParaRPr>
            </a:p>
          </p:txBody>
        </p:sp>
        <p:sp>
          <p:nvSpPr>
            <p:cNvPr id="9" name="Chevron 8"/>
            <p:cNvSpPr/>
            <p:nvPr/>
          </p:nvSpPr>
          <p:spPr>
            <a:xfrm>
              <a:off x="5842000" y="2717800"/>
              <a:ext cx="533400" cy="889000"/>
            </a:xfrm>
            <a:prstGeom prst="chevron">
              <a:avLst/>
            </a:prstGeom>
            <a:solidFill>
              <a:srgbClr val="133B9A"/>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Right Arrow 9"/>
            <p:cNvSpPr/>
            <p:nvPr/>
          </p:nvSpPr>
          <p:spPr>
            <a:xfrm>
              <a:off x="1638300" y="2616200"/>
              <a:ext cx="1828800" cy="9017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Lucida Handwriting"/>
                  <a:cs typeface="Lucida Handwriting"/>
                </a:rPr>
                <a:t>Http Request</a:t>
              </a:r>
              <a:endParaRPr lang="en-US" sz="1600" dirty="0">
                <a:latin typeface="Lucida Handwriting"/>
                <a:cs typeface="Lucida Handwriting"/>
              </a:endParaRPr>
            </a:p>
          </p:txBody>
        </p:sp>
        <p:sp>
          <p:nvSpPr>
            <p:cNvPr id="11" name="Right Arrow 10"/>
            <p:cNvSpPr/>
            <p:nvPr/>
          </p:nvSpPr>
          <p:spPr>
            <a:xfrm>
              <a:off x="8750300" y="2616200"/>
              <a:ext cx="1828800" cy="9017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Lucida Handwriting"/>
                  <a:cs typeface="Lucida Handwriting"/>
                </a:rPr>
                <a:t>Action method</a:t>
              </a:r>
              <a:endParaRPr lang="en-US" sz="1600" dirty="0">
                <a:latin typeface="Lucida Handwriting"/>
                <a:cs typeface="Lucida Handwriting"/>
              </a:endParaRPr>
            </a:p>
          </p:txBody>
        </p:sp>
      </p:grpSp>
      <p:sp>
        <p:nvSpPr>
          <p:cNvPr id="12" name="Rectangle 11"/>
          <p:cNvSpPr/>
          <p:nvPr/>
        </p:nvSpPr>
        <p:spPr>
          <a:xfrm>
            <a:off x="431090" y="4884560"/>
            <a:ext cx="8309796" cy="923330"/>
          </a:xfrm>
          <a:prstGeom prst="rect">
            <a:avLst/>
          </a:prstGeom>
        </p:spPr>
        <p:txBody>
          <a:bodyPr wrap="square">
            <a:spAutoFit/>
          </a:bodyPr>
          <a:lstStyle/>
          <a:p>
            <a:pPr algn="just"/>
            <a:r>
              <a:rPr lang="ru-RU" dirty="0" smtClean="0">
                <a:solidFill>
                  <a:schemeClr val="bg1"/>
                </a:solidFill>
                <a:cs typeface="Segoe UI"/>
              </a:rPr>
              <a:t>	Базовый </a:t>
            </a:r>
            <a:r>
              <a:rPr lang="ru-RU" dirty="0">
                <a:solidFill>
                  <a:schemeClr val="bg1"/>
                </a:solidFill>
                <a:cs typeface="Segoe UI"/>
              </a:rPr>
              <a:t>класс </a:t>
            </a:r>
            <a:r>
              <a:rPr lang="ru-RU" dirty="0" err="1">
                <a:solidFill>
                  <a:srgbClr val="ECA907"/>
                </a:solidFill>
                <a:cs typeface="Consolas"/>
              </a:rPr>
              <a:t>Controller</a:t>
            </a:r>
            <a:r>
              <a:rPr lang="ru-RU" dirty="0">
                <a:solidFill>
                  <a:schemeClr val="bg1"/>
                </a:solidFill>
                <a:cs typeface="Segoe UI"/>
              </a:rPr>
              <a:t> получает значения для параметров метода действия с помощью MVC компонентов, называемых </a:t>
            </a:r>
            <a:r>
              <a:rPr lang="ru-RU" dirty="0">
                <a:solidFill>
                  <a:srgbClr val="ECA907"/>
                </a:solidFill>
                <a:cs typeface="Segoe UI"/>
              </a:rPr>
              <a:t>провайдерами значений </a:t>
            </a:r>
            <a:r>
              <a:rPr lang="ru-RU" dirty="0">
                <a:solidFill>
                  <a:schemeClr val="bg1"/>
                </a:solidFill>
                <a:cs typeface="Segoe UI"/>
              </a:rPr>
              <a:t>и </a:t>
            </a:r>
            <a:r>
              <a:rPr lang="ru-RU" dirty="0">
                <a:solidFill>
                  <a:srgbClr val="ECA907"/>
                </a:solidFill>
                <a:cs typeface="Segoe UI"/>
              </a:rPr>
              <a:t>механизмами связывания данных модели</a:t>
            </a:r>
          </a:p>
        </p:txBody>
      </p:sp>
    </p:spTree>
    <p:extLst>
      <p:ext uri="{BB962C8B-B14F-4D97-AF65-F5344CB8AC3E}">
        <p14:creationId xmlns:p14="http://schemas.microsoft.com/office/powerpoint/2010/main" val="3201997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Базовый </a:t>
            </a:r>
            <a:r>
              <a:rPr lang="ru-RU" dirty="0">
                <a:latin typeface="+mn-lt"/>
              </a:rPr>
              <a:t>класс </a:t>
            </a:r>
            <a:r>
              <a:rPr lang="ru-RU" dirty="0" err="1">
                <a:solidFill>
                  <a:srgbClr val="ECA907"/>
                </a:solidFill>
                <a:latin typeface="+mn-lt"/>
              </a:rPr>
              <a:t>Controller</a:t>
            </a:r>
            <a:r>
              <a:rPr lang="ru-RU" dirty="0">
                <a:latin typeface="+mn-lt"/>
              </a:rPr>
              <a:t> получает значения для параметров метода действия с помощью MVC компонентов, называемых </a:t>
            </a:r>
            <a:r>
              <a:rPr lang="ru-RU" dirty="0">
                <a:solidFill>
                  <a:srgbClr val="ECA907"/>
                </a:solidFill>
                <a:latin typeface="+mn-lt"/>
              </a:rPr>
              <a:t>провайдерами значений и механизмами связывания данных модели</a:t>
            </a:r>
          </a:p>
          <a:p>
            <a:pPr algn="just"/>
            <a:endParaRPr lang="ru-RU" dirty="0">
              <a:solidFill>
                <a:srgbClr val="ECA907"/>
              </a:solidFill>
              <a:latin typeface="+mn-lt"/>
            </a:endParaRPr>
          </a:p>
          <a:p>
            <a:pPr algn="just"/>
            <a:r>
              <a:rPr lang="ru-RU" dirty="0" smtClean="0">
                <a:latin typeface="+mn-lt"/>
              </a:rPr>
              <a:t>	Встроенные </a:t>
            </a:r>
            <a:r>
              <a:rPr lang="ru-RU" dirty="0">
                <a:latin typeface="+mn-lt"/>
              </a:rPr>
              <a:t>провайдеры значений получают элементы из </a:t>
            </a:r>
            <a:r>
              <a:rPr lang="ru-RU" dirty="0" err="1">
                <a:solidFill>
                  <a:srgbClr val="ECA907"/>
                </a:solidFill>
                <a:latin typeface="+mn-lt"/>
              </a:rPr>
              <a:t>Request.Form</a:t>
            </a:r>
            <a:r>
              <a:rPr lang="ru-RU" dirty="0">
                <a:solidFill>
                  <a:srgbClr val="ECA907"/>
                </a:solidFill>
                <a:latin typeface="+mn-lt"/>
              </a:rPr>
              <a:t>, </a:t>
            </a:r>
            <a:r>
              <a:rPr lang="ru-RU" dirty="0" err="1">
                <a:solidFill>
                  <a:srgbClr val="ECA907"/>
                </a:solidFill>
                <a:latin typeface="+mn-lt"/>
              </a:rPr>
              <a:t>Request.QueryString</a:t>
            </a:r>
            <a:r>
              <a:rPr lang="ru-RU" dirty="0">
                <a:solidFill>
                  <a:srgbClr val="ECA907"/>
                </a:solidFill>
                <a:latin typeface="+mn-lt"/>
              </a:rPr>
              <a:t>, </a:t>
            </a:r>
            <a:r>
              <a:rPr lang="ru-RU" dirty="0" err="1">
                <a:solidFill>
                  <a:srgbClr val="ECA907"/>
                </a:solidFill>
                <a:latin typeface="+mn-lt"/>
              </a:rPr>
              <a:t>Request.Files</a:t>
            </a:r>
            <a:r>
              <a:rPr lang="ru-RU" dirty="0">
                <a:latin typeface="+mn-lt"/>
              </a:rPr>
              <a:t> </a:t>
            </a:r>
            <a:r>
              <a:rPr lang="ru-RU" dirty="0" smtClean="0">
                <a:latin typeface="+mn-lt"/>
              </a:rPr>
              <a:t>и </a:t>
            </a:r>
            <a:r>
              <a:rPr lang="ru-RU" dirty="0" err="1">
                <a:solidFill>
                  <a:srgbClr val="ECA907"/>
                </a:solidFill>
                <a:latin typeface="+mn-lt"/>
              </a:rPr>
              <a:t>RouteData.Values</a:t>
            </a:r>
            <a:r>
              <a:rPr lang="ru-RU" dirty="0" smtClean="0">
                <a:solidFill>
                  <a:srgbClr val="ECA907"/>
                </a:solidFill>
                <a:latin typeface="+mn-lt"/>
              </a:rPr>
              <a:t> </a:t>
            </a:r>
            <a:r>
              <a:rPr lang="ru-RU" dirty="0" smtClean="0">
                <a:latin typeface="+mn-lt"/>
              </a:rPr>
              <a:t>и передают эти значения механизмам связывания данных, которые пытаются привязать их к типам, которые методы действий требуют в качестве параметров</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44741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latin typeface="+mn-lt"/>
              </a:rPr>
              <a:t>	Поставщик </a:t>
            </a:r>
            <a:r>
              <a:rPr lang="ru-RU" dirty="0">
                <a:solidFill>
                  <a:srgbClr val="ECA907"/>
                </a:solidFill>
                <a:latin typeface="+mn-lt"/>
              </a:rPr>
              <a:t>данных </a:t>
            </a:r>
            <a:r>
              <a:rPr lang="ru-RU" dirty="0">
                <a:latin typeface="+mn-lt"/>
              </a:rPr>
              <a:t>– это класс, который выполняет поиск значения в определенной части входящего запроса</a:t>
            </a:r>
          </a:p>
          <a:p>
            <a:pPr algn="just"/>
            <a:endParaRPr lang="en-US" b="1" dirty="0">
              <a:latin typeface="+mn-lt"/>
            </a:endParaRPr>
          </a:p>
          <a:p>
            <a:pPr marL="285750" indent="-285750">
              <a:buFont typeface="Arial"/>
              <a:buChar char="•"/>
            </a:pPr>
            <a:r>
              <a:rPr lang="ru-RU" dirty="0" err="1">
                <a:solidFill>
                  <a:srgbClr val="ECA907"/>
                </a:solidFill>
                <a:latin typeface="+mn-lt"/>
              </a:rPr>
              <a:t>FormValueProvider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значения, переданные в HTML элементах </a:t>
            </a:r>
            <a:r>
              <a:rPr lang="ru-RU" dirty="0" err="1">
                <a:latin typeface="+mn-lt"/>
              </a:rPr>
              <a:t>form</a:t>
            </a:r>
            <a:r>
              <a:rPr lang="ru-RU" dirty="0">
                <a:latin typeface="+mn-lt"/>
              </a:rPr>
              <a:t> </a:t>
            </a:r>
          </a:p>
          <a:p>
            <a:pPr marL="285750" indent="-285750">
              <a:buFont typeface="Arial"/>
              <a:buChar char="•"/>
            </a:pPr>
            <a:r>
              <a:rPr lang="ru-RU" dirty="0" err="1">
                <a:solidFill>
                  <a:srgbClr val="ECA907"/>
                </a:solidFill>
                <a:latin typeface="+mn-lt"/>
              </a:rPr>
              <a:t>RouteDataValueProvider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значения из маршрутов приложения </a:t>
            </a:r>
          </a:p>
          <a:p>
            <a:pPr marL="285750" indent="-285750">
              <a:buFont typeface="Arial"/>
              <a:buChar char="•"/>
            </a:pPr>
            <a:r>
              <a:rPr lang="ru-RU" dirty="0" err="1">
                <a:solidFill>
                  <a:srgbClr val="ECA907"/>
                </a:solidFill>
                <a:latin typeface="+mn-lt"/>
              </a:rPr>
              <a:t>QueryStringValueProvider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данные включенные в строку запроса </a:t>
            </a:r>
          </a:p>
          <a:p>
            <a:pPr marL="285750" indent="-285750">
              <a:buFont typeface="Arial"/>
              <a:buChar char="•"/>
            </a:pPr>
            <a:r>
              <a:rPr lang="ru-RU" dirty="0" err="1">
                <a:solidFill>
                  <a:srgbClr val="ECA907"/>
                </a:solidFill>
                <a:latin typeface="+mn-lt"/>
              </a:rPr>
              <a:t>HttpFileCollectionValueProvider</a:t>
            </a:r>
            <a:r>
              <a:rPr lang="en-US" dirty="0">
                <a:solidFill>
                  <a:srgbClr val="ECA907"/>
                </a:solidFill>
                <a:latin typeface="+mn-lt"/>
              </a:rPr>
              <a:t> </a:t>
            </a:r>
            <a:r>
              <a:rPr lang="ru-RU" dirty="0">
                <a:latin typeface="+mn-lt"/>
              </a:rPr>
              <a:t>–</a:t>
            </a:r>
            <a:r>
              <a:rPr lang="en-US" dirty="0">
                <a:latin typeface="+mn-lt"/>
              </a:rPr>
              <a:t> </a:t>
            </a:r>
            <a:r>
              <a:rPr lang="ru-RU" dirty="0">
                <a:latin typeface="+mn-lt"/>
              </a:rPr>
              <a:t>файлы загруженные как часть запроса</a:t>
            </a:r>
          </a:p>
          <a:p>
            <a:pPr marL="285750" indent="-285750">
              <a:buFont typeface="Arial"/>
              <a:buChar char="•"/>
            </a:pPr>
            <a:endParaRPr lang="ru-RU" dirty="0">
              <a:latin typeface="+mn-lt"/>
            </a:endParaRPr>
          </a:p>
          <a:p>
            <a:r>
              <a:rPr lang="en-US" dirty="0">
                <a:latin typeface="Consolas"/>
                <a:cs typeface="Consolas"/>
              </a:rPr>
              <a:t>public interface </a:t>
            </a:r>
            <a:r>
              <a:rPr lang="en-US" dirty="0" err="1">
                <a:solidFill>
                  <a:srgbClr val="ECA907"/>
                </a:solidFill>
                <a:latin typeface="Consolas"/>
                <a:cs typeface="Consolas"/>
              </a:rPr>
              <a:t>IModelBinderProvider</a:t>
            </a:r>
            <a:endParaRPr lang="en-US" dirty="0">
              <a:solidFill>
                <a:srgbClr val="ECA907"/>
              </a:solidFill>
              <a:latin typeface="Consolas"/>
              <a:cs typeface="Consolas"/>
            </a:endParaRPr>
          </a:p>
          <a:p>
            <a:r>
              <a:rPr lang="en-US" dirty="0">
                <a:latin typeface="Consolas"/>
                <a:cs typeface="Consolas"/>
              </a:rPr>
              <a:t>{</a:t>
            </a:r>
          </a:p>
          <a:p>
            <a:r>
              <a:rPr lang="en-US" dirty="0">
                <a:latin typeface="Consolas"/>
                <a:cs typeface="Consolas"/>
              </a:rPr>
              <a:t>  </a:t>
            </a:r>
            <a:r>
              <a:rPr lang="en-US" dirty="0" err="1">
                <a:solidFill>
                  <a:srgbClr val="ECA907"/>
                </a:solidFill>
                <a:latin typeface="Consolas"/>
                <a:cs typeface="Consolas"/>
              </a:rPr>
              <a:t>IModelBinder</a:t>
            </a:r>
            <a:r>
              <a:rPr lang="en-US" dirty="0">
                <a:latin typeface="Consolas"/>
                <a:cs typeface="Consolas"/>
              </a:rPr>
              <a:t> </a:t>
            </a:r>
            <a:r>
              <a:rPr lang="en-US" dirty="0" err="1">
                <a:solidFill>
                  <a:srgbClr val="ECA907"/>
                </a:solidFill>
                <a:latin typeface="Consolas"/>
                <a:cs typeface="Consolas"/>
              </a:rPr>
              <a:t>GetBinder</a:t>
            </a:r>
            <a:r>
              <a:rPr lang="en-US" dirty="0">
                <a:latin typeface="Consolas"/>
                <a:cs typeface="Consolas"/>
              </a:rPr>
              <a:t>(Type </a:t>
            </a:r>
            <a:r>
              <a:rPr lang="en-US" dirty="0" err="1">
                <a:latin typeface="Consolas"/>
                <a:cs typeface="Consolas"/>
              </a:rPr>
              <a:t>modelType</a:t>
            </a:r>
            <a:r>
              <a:rPr lang="en-US" dirty="0">
                <a:latin typeface="Consolas"/>
                <a:cs typeface="Consolas"/>
              </a:rPr>
              <a:t>);</a:t>
            </a:r>
          </a:p>
          <a:p>
            <a:r>
              <a:rPr lang="en-US" dirty="0" smtClean="0">
                <a:latin typeface="Consolas"/>
                <a:cs typeface="Consolas"/>
              </a:rPr>
              <a:t>}</a:t>
            </a:r>
            <a:endParaRPr lang="ru-RU" dirty="0">
              <a:latin typeface="Consolas"/>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7088225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solidFill>
                  <a:srgbClr val="ECA907"/>
                </a:solidFill>
                <a:latin typeface="+mn-lt"/>
              </a:rPr>
              <a:t>	</a:t>
            </a:r>
            <a:r>
              <a:rPr lang="ru-RU" dirty="0" err="1" smtClean="0">
                <a:solidFill>
                  <a:srgbClr val="ECA907"/>
                </a:solidFill>
                <a:latin typeface="+mn-lt"/>
              </a:rPr>
              <a:t>Action</a:t>
            </a:r>
            <a:r>
              <a:rPr lang="ru-RU" dirty="0" smtClean="0">
                <a:solidFill>
                  <a:srgbClr val="ECA907"/>
                </a:solidFill>
                <a:latin typeface="+mn-lt"/>
              </a:rPr>
              <a:t> </a:t>
            </a:r>
            <a:r>
              <a:rPr lang="ru-RU" dirty="0" err="1">
                <a:solidFill>
                  <a:srgbClr val="ECA907"/>
                </a:solidFill>
                <a:latin typeface="+mn-lt"/>
              </a:rPr>
              <a:t>invoker</a:t>
            </a:r>
            <a:r>
              <a:rPr lang="ru-RU" dirty="0">
                <a:solidFill>
                  <a:srgbClr val="ECA907"/>
                </a:solidFill>
                <a:latin typeface="+mn-lt"/>
              </a:rPr>
              <a:t> </a:t>
            </a:r>
            <a:r>
              <a:rPr lang="ru-RU" dirty="0">
                <a:latin typeface="+mn-lt"/>
              </a:rPr>
              <a:t>(активатор действия) - компонент, который вызывает </a:t>
            </a:r>
            <a:r>
              <a:rPr lang="ru-RU" dirty="0" err="1">
                <a:latin typeface="+mn-lt"/>
              </a:rPr>
              <a:t>action</a:t>
            </a:r>
            <a:r>
              <a:rPr lang="ru-RU" dirty="0">
                <a:latin typeface="+mn-lt"/>
              </a:rPr>
              <a:t>-методы. Перед тем, как вызвать </a:t>
            </a:r>
            <a:r>
              <a:rPr lang="ru-RU" dirty="0" err="1">
                <a:latin typeface="+mn-lt"/>
              </a:rPr>
              <a:t>action</a:t>
            </a:r>
            <a:r>
              <a:rPr lang="ru-RU" dirty="0">
                <a:latin typeface="+mn-lt"/>
              </a:rPr>
              <a:t>-метод, необходимо заполнить значениями параметры метода.  </a:t>
            </a:r>
            <a:r>
              <a:rPr lang="ru-RU" dirty="0" err="1">
                <a:solidFill>
                  <a:srgbClr val="ECA907"/>
                </a:solidFill>
                <a:latin typeface="+mn-lt"/>
              </a:rPr>
              <a:t>ControllerActionInvoker</a:t>
            </a:r>
            <a:r>
              <a:rPr lang="ru-RU" dirty="0">
                <a:latin typeface="+mn-lt"/>
              </a:rPr>
              <a:t> </a:t>
            </a:r>
            <a:r>
              <a:rPr lang="en-US" dirty="0">
                <a:latin typeface="+mn-lt"/>
              </a:rPr>
              <a:t>(</a:t>
            </a:r>
            <a:r>
              <a:rPr lang="ru-RU" dirty="0">
                <a:latin typeface="+mn-lt"/>
              </a:rPr>
              <a:t>активатор  действия по умолчанию</a:t>
            </a:r>
            <a:r>
              <a:rPr lang="en-US" dirty="0">
                <a:latin typeface="+mn-lt"/>
              </a:rPr>
              <a:t>)</a:t>
            </a:r>
            <a:r>
              <a:rPr lang="ru-RU" dirty="0">
                <a:latin typeface="+mn-lt"/>
              </a:rPr>
              <a:t> для заполнения параметров использует </a:t>
            </a:r>
            <a:r>
              <a:rPr lang="ru-RU" dirty="0" err="1">
                <a:latin typeface="+mn-lt"/>
              </a:rPr>
              <a:t>привязчики</a:t>
            </a:r>
            <a:r>
              <a:rPr lang="ru-RU" dirty="0">
                <a:latin typeface="+mn-lt"/>
              </a:rPr>
              <a:t> модели (</a:t>
            </a:r>
            <a:r>
              <a:rPr lang="en-US" dirty="0">
                <a:latin typeface="+mn-lt"/>
              </a:rPr>
              <a:t>model binder)</a:t>
            </a:r>
            <a:r>
              <a:rPr lang="ru-RU" dirty="0">
                <a:latin typeface="+mn-lt"/>
              </a:rPr>
              <a:t>, которые осуществляют привязку модели. Все </a:t>
            </a:r>
            <a:r>
              <a:rPr lang="ru-RU" dirty="0" err="1">
                <a:latin typeface="+mn-lt"/>
              </a:rPr>
              <a:t>привязчики</a:t>
            </a:r>
            <a:r>
              <a:rPr lang="ru-RU" dirty="0">
                <a:latin typeface="+mn-lt"/>
              </a:rPr>
              <a:t> модели реализуют интерфейс </a:t>
            </a:r>
            <a:r>
              <a:rPr lang="ru-RU" dirty="0" err="1">
                <a:solidFill>
                  <a:srgbClr val="ECA907"/>
                </a:solidFill>
                <a:latin typeface="+mn-lt"/>
              </a:rPr>
              <a:t>IModelBinder</a:t>
            </a:r>
            <a:r>
              <a:rPr lang="ru-RU" dirty="0">
                <a:latin typeface="+mn-lt"/>
              </a:rPr>
              <a:t>.</a:t>
            </a:r>
          </a:p>
          <a:p>
            <a:pPr algn="just"/>
            <a:endParaRPr lang="ru-RU" dirty="0">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public interface </a:t>
            </a:r>
            <a:r>
              <a:rPr lang="en-US" dirty="0" err="1">
                <a:solidFill>
                  <a:srgbClr val="ECA907"/>
                </a:solidFill>
                <a:latin typeface="Consolas" panose="020B0609020204030204" pitchFamily="49" charset="0"/>
                <a:cs typeface="Consolas" panose="020B0609020204030204" pitchFamily="49" charset="0"/>
              </a:rPr>
              <a:t>IModelBinder</a:t>
            </a:r>
            <a:endParaRPr lang="en-US" dirty="0">
              <a:solidFill>
                <a:srgbClr val="ECA907"/>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a:t>
            </a:r>
          </a:p>
          <a:p>
            <a:pPr algn="just"/>
            <a:r>
              <a:rPr lang="en-US" dirty="0">
                <a:latin typeface="Consolas" panose="020B0609020204030204" pitchFamily="49" charset="0"/>
                <a:cs typeface="Consolas" panose="020B0609020204030204" pitchFamily="49" charset="0"/>
              </a:rPr>
              <a:t>    object </a:t>
            </a:r>
            <a:r>
              <a:rPr lang="en-US" dirty="0" err="1">
                <a:solidFill>
                  <a:srgbClr val="ECA907"/>
                </a:solidFill>
                <a:latin typeface="Consolas" panose="020B0609020204030204" pitchFamily="49" charset="0"/>
                <a:cs typeface="Consolas" panose="020B0609020204030204" pitchFamily="49" charset="0"/>
              </a:rPr>
              <a:t>BindModel</a:t>
            </a:r>
            <a:r>
              <a:rPr lang="en-US" dirty="0">
                <a:solidFill>
                  <a:srgbClr val="ECA907"/>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dirty="0" err="1">
                <a:solidFill>
                  <a:srgbClr val="ECA907"/>
                </a:solidFill>
                <a:latin typeface="Consolas" panose="020B0609020204030204" pitchFamily="49" charset="0"/>
                <a:cs typeface="Consolas" panose="020B0609020204030204" pitchFamily="49" charset="0"/>
              </a:rPr>
              <a:t>ControllerContext</a:t>
            </a:r>
            <a:r>
              <a:rPr lang="en-US" dirty="0">
                <a:solidFill>
                  <a:srgbClr val="ECA907"/>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controllerContext</a:t>
            </a:r>
            <a:r>
              <a:rPr lang="en-US" dirty="0">
                <a:latin typeface="Consolas" panose="020B0609020204030204" pitchFamily="49" charset="0"/>
                <a:cs typeface="Consolas" panose="020B0609020204030204" pitchFamily="49" charset="0"/>
              </a:rPr>
              <a:t>, </a:t>
            </a:r>
          </a:p>
          <a:p>
            <a:pPr algn="just"/>
            <a:r>
              <a:rPr lang="en-US" dirty="0">
                <a:latin typeface="Consolas" panose="020B0609020204030204" pitchFamily="49" charset="0"/>
                <a:cs typeface="Consolas" panose="020B0609020204030204" pitchFamily="49" charset="0"/>
              </a:rPr>
              <a:t>                        </a:t>
            </a:r>
            <a:r>
              <a:rPr lang="en-US" dirty="0" err="1">
                <a:solidFill>
                  <a:srgbClr val="ECA907"/>
                </a:solidFill>
                <a:latin typeface="Consolas" panose="020B0609020204030204" pitchFamily="49" charset="0"/>
                <a:cs typeface="Consolas" panose="020B0609020204030204" pitchFamily="49" charset="0"/>
              </a:rPr>
              <a:t>ModelBindingContext</a:t>
            </a:r>
            <a:r>
              <a:rPr lang="en-US" dirty="0">
                <a:solidFill>
                  <a:srgbClr val="ECA907"/>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bindingContext</a:t>
            </a:r>
            <a:r>
              <a:rPr lang="en-US" dirty="0">
                <a:latin typeface="Consolas" panose="020B0609020204030204" pitchFamily="49" charset="0"/>
                <a:cs typeface="Consolas" panose="020B0609020204030204" pitchFamily="49" charset="0"/>
              </a:rPr>
              <a:t>);</a:t>
            </a:r>
          </a:p>
          <a:p>
            <a:pPr algn="just"/>
            <a:r>
              <a:rPr lang="en-US" dirty="0" smtClean="0">
                <a:latin typeface="Consolas" panose="020B0609020204030204" pitchFamily="49" charset="0"/>
                <a:cs typeface="Consolas" panose="020B0609020204030204" pitchFamily="49" charset="0"/>
              </a:rPr>
              <a:t>}</a:t>
            </a:r>
            <a:endParaRPr lang="ru-RU"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727134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620042" y="3925033"/>
            <a:ext cx="7871817" cy="1228745"/>
          </a:xfrm>
        </p:spPr>
        <p:txBody>
          <a:bodyPr>
            <a:noAutofit/>
          </a:bodyPr>
          <a:lstStyle/>
          <a:p>
            <a:r>
              <a:rPr lang="en-US" sz="1600" dirty="0">
                <a:latin typeface="Consolas"/>
                <a:cs typeface="Consolas"/>
              </a:rPr>
              <a:t>public ActionResult Add(</a:t>
            </a:r>
            <a:r>
              <a:rPr lang="en-US" sz="1600" dirty="0">
                <a:solidFill>
                  <a:srgbClr val="ECA907"/>
                </a:solidFill>
                <a:latin typeface="Consolas"/>
                <a:cs typeface="Consolas"/>
              </a:rPr>
              <a:t>int a</a:t>
            </a:r>
            <a:r>
              <a:rPr lang="en-US" sz="1600" dirty="0">
                <a:latin typeface="Consolas"/>
                <a:cs typeface="Consolas"/>
              </a:rPr>
              <a:t>, </a:t>
            </a:r>
            <a:r>
              <a:rPr lang="en-US" sz="1600" dirty="0">
                <a:solidFill>
                  <a:srgbClr val="ECA907"/>
                </a:solidFill>
                <a:latin typeface="Consolas"/>
                <a:cs typeface="Consolas"/>
              </a:rPr>
              <a:t>int b</a:t>
            </a:r>
            <a:r>
              <a:rPr lang="en-US" sz="1600" dirty="0">
                <a:latin typeface="Consolas"/>
                <a:cs typeface="Consolas"/>
              </a:rPr>
              <a:t>)</a:t>
            </a:r>
          </a:p>
          <a:p>
            <a:r>
              <a:rPr lang="en-US" sz="1600" dirty="0" smtClean="0">
                <a:latin typeface="Consolas"/>
                <a:cs typeface="Consolas"/>
              </a:rPr>
              <a:t>{</a:t>
            </a:r>
          </a:p>
          <a:p>
            <a:r>
              <a:rPr lang="en-US" sz="1600" dirty="0">
                <a:latin typeface="Consolas"/>
                <a:cs typeface="Consolas"/>
              </a:rPr>
              <a:t> </a:t>
            </a:r>
            <a:r>
              <a:rPr lang="en-US" sz="1600" dirty="0" smtClean="0">
                <a:latin typeface="Consolas"/>
                <a:cs typeface="Consolas"/>
              </a:rPr>
              <a:t>     </a:t>
            </a:r>
            <a:r>
              <a:rPr lang="is-IS" sz="1600" dirty="0" smtClean="0">
                <a:latin typeface="Consolas"/>
                <a:cs typeface="Consolas"/>
              </a:rPr>
              <a:t>return </a:t>
            </a:r>
            <a:r>
              <a:rPr lang="is-IS" sz="1600" dirty="0">
                <a:latin typeface="Consolas"/>
                <a:cs typeface="Consolas"/>
              </a:rPr>
              <a:t>Content(string.Format("{0} + {1} = {2}", a, b, a + b));</a:t>
            </a:r>
          </a:p>
          <a:p>
            <a:r>
              <a:rPr lang="is-I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788723" y="2415708"/>
            <a:ext cx="2349032" cy="7510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TextBox 7"/>
          <p:cNvSpPr txBox="1"/>
          <p:nvPr/>
        </p:nvSpPr>
        <p:spPr>
          <a:xfrm>
            <a:off x="687462" y="1624806"/>
            <a:ext cx="2432690" cy="646331"/>
          </a:xfrm>
          <a:prstGeom prst="rect">
            <a:avLst/>
          </a:prstGeom>
          <a:noFill/>
        </p:spPr>
        <p:txBody>
          <a:bodyPr wrap="none" rtlCol="0">
            <a:spAutoFit/>
          </a:bodyPr>
          <a:lstStyle/>
          <a:p>
            <a:r>
              <a:rPr lang="en-US" b="1" dirty="0" smtClean="0">
                <a:solidFill>
                  <a:schemeClr val="bg1"/>
                </a:solidFill>
              </a:rPr>
              <a:t>/Home/</a:t>
            </a:r>
            <a:r>
              <a:rPr lang="en-US" b="1" dirty="0" err="1" smtClean="0">
                <a:solidFill>
                  <a:schemeClr val="bg1"/>
                </a:solidFill>
              </a:rPr>
              <a:t>Add?</a:t>
            </a:r>
            <a:r>
              <a:rPr lang="en-US" b="1" dirty="0" err="1" smtClean="0">
                <a:solidFill>
                  <a:srgbClr val="ECA907"/>
                </a:solidFill>
              </a:rPr>
              <a:t>a</a:t>
            </a:r>
            <a:r>
              <a:rPr lang="en-US" b="1" dirty="0" smtClean="0">
                <a:solidFill>
                  <a:srgbClr val="ECA907"/>
                </a:solidFill>
              </a:rPr>
              <a:t>=1&amp;b=12</a:t>
            </a:r>
          </a:p>
          <a:p>
            <a:r>
              <a:rPr lang="en-US" b="1" dirty="0">
                <a:solidFill>
                  <a:srgbClr val="FFFFFF"/>
                </a:solidFill>
              </a:rPr>
              <a:t>/Home/</a:t>
            </a:r>
            <a:r>
              <a:rPr lang="en-US" b="1" dirty="0" smtClean="0">
                <a:solidFill>
                  <a:srgbClr val="FFFFFF"/>
                </a:solidFill>
              </a:rPr>
              <a:t>Add</a:t>
            </a:r>
            <a:r>
              <a:rPr lang="en-US" b="1" dirty="0">
                <a:solidFill>
                  <a:srgbClr val="FFFFFF"/>
                </a:solidFill>
              </a:rPr>
              <a:t>/</a:t>
            </a:r>
            <a:r>
              <a:rPr lang="en-US" b="1" dirty="0" smtClean="0">
                <a:solidFill>
                  <a:srgbClr val="ECA907"/>
                </a:solidFill>
              </a:rPr>
              <a:t>1/12</a:t>
            </a:r>
            <a:endParaRPr lang="en-US" b="1" dirty="0">
              <a:solidFill>
                <a:srgbClr val="ECA907"/>
              </a:solidFill>
            </a:endParaRPr>
          </a:p>
        </p:txBody>
      </p:sp>
      <p:cxnSp>
        <p:nvCxnSpPr>
          <p:cNvPr id="9" name="Curved Connector 8"/>
          <p:cNvCxnSpPr>
            <a:stCxn id="11" idx="3"/>
          </p:cNvCxnSpPr>
          <p:nvPr/>
        </p:nvCxnSpPr>
        <p:spPr>
          <a:xfrm>
            <a:off x="3075495" y="1955254"/>
            <a:ext cx="846697" cy="2016969"/>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277803" y="2686466"/>
            <a:ext cx="1574355" cy="338554"/>
          </a:xfrm>
          <a:prstGeom prst="rect">
            <a:avLst/>
          </a:prstGeom>
          <a:noFill/>
        </p:spPr>
        <p:txBody>
          <a:bodyPr wrap="square" rtlCol="0">
            <a:spAutoFit/>
          </a:bodyPr>
          <a:lstStyle/>
          <a:p>
            <a:pPr algn="ctr"/>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sp>
        <p:nvSpPr>
          <p:cNvPr id="11" name="Rectangle 10"/>
          <p:cNvSpPr/>
          <p:nvPr/>
        </p:nvSpPr>
        <p:spPr>
          <a:xfrm>
            <a:off x="1444361" y="1574254"/>
            <a:ext cx="1631134" cy="762000"/>
          </a:xfrm>
          <a:prstGeom prst="rect">
            <a:avLst/>
          </a:prstGeom>
          <a:noFill/>
          <a:ln w="28575" cmpd="sng">
            <a:solidFill>
              <a:srgbClr val="ECA90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11"/>
          <p:cNvCxnSpPr>
            <a:stCxn id="8" idx="3"/>
            <a:endCxn id="5" idx="0"/>
          </p:cNvCxnSpPr>
          <p:nvPr/>
        </p:nvCxnSpPr>
        <p:spPr>
          <a:xfrm>
            <a:off x="3120152" y="1947972"/>
            <a:ext cx="1435799" cy="1977061"/>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448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txBox="1">
            <a:spLocks/>
          </p:cNvSpPr>
          <p:nvPr/>
        </p:nvSpPr>
        <p:spPr>
          <a:xfrm>
            <a:off x="498057" y="4417465"/>
            <a:ext cx="8143218" cy="1228745"/>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1600" dirty="0" smtClean="0">
                <a:latin typeface="Consolas"/>
                <a:cs typeface="Consolas"/>
              </a:rPr>
              <a:t>public </a:t>
            </a:r>
            <a:r>
              <a:rPr lang="en-US" sz="1600" dirty="0" err="1" smtClean="0">
                <a:latin typeface="Consolas"/>
                <a:cs typeface="Consolas"/>
              </a:rPr>
              <a:t>ActionResult</a:t>
            </a:r>
            <a:r>
              <a:rPr lang="en-US" sz="1600" dirty="0" smtClean="0">
                <a:latin typeface="Consolas"/>
                <a:cs typeface="Consolas"/>
              </a:rPr>
              <a:t> Add(</a:t>
            </a:r>
            <a:r>
              <a:rPr lang="en-US" sz="1600" dirty="0" err="1" smtClean="0">
                <a:solidFill>
                  <a:srgbClr val="ECA907"/>
                </a:solidFill>
                <a:latin typeface="Consolas"/>
                <a:cs typeface="Consolas"/>
              </a:rPr>
              <a:t>int</a:t>
            </a:r>
            <a:r>
              <a:rPr lang="en-US" sz="1600" dirty="0" smtClean="0">
                <a:solidFill>
                  <a:srgbClr val="ECA907"/>
                </a:solidFill>
                <a:latin typeface="Consolas"/>
                <a:cs typeface="Consolas"/>
              </a:rPr>
              <a:t> a</a:t>
            </a:r>
            <a:r>
              <a:rPr lang="en-US" sz="1600" dirty="0" smtClean="0">
                <a:latin typeface="Consolas"/>
                <a:cs typeface="Consolas"/>
              </a:rPr>
              <a:t>, </a:t>
            </a:r>
            <a:r>
              <a:rPr lang="en-US" sz="1600" dirty="0" err="1" smtClean="0">
                <a:solidFill>
                  <a:srgbClr val="ECA907"/>
                </a:solidFill>
                <a:latin typeface="Consolas"/>
                <a:cs typeface="Consolas"/>
              </a:rPr>
              <a:t>int</a:t>
            </a:r>
            <a:r>
              <a:rPr lang="en-US" sz="1600" dirty="0" smtClean="0">
                <a:solidFill>
                  <a:srgbClr val="ECA907"/>
                </a:solidFill>
                <a:latin typeface="Consolas"/>
                <a:cs typeface="Consolas"/>
              </a:rPr>
              <a:t> b</a:t>
            </a:r>
            <a:r>
              <a:rPr lang="en-US" sz="1600" dirty="0" smtClean="0">
                <a:latin typeface="Consolas"/>
                <a:cs typeface="Consolas"/>
              </a:rPr>
              <a:t>)</a:t>
            </a:r>
          </a:p>
          <a:p>
            <a:r>
              <a:rPr lang="en-US" sz="1600" dirty="0" smtClean="0">
                <a:latin typeface="Consolas"/>
                <a:cs typeface="Consolas"/>
              </a:rPr>
              <a:t>{</a:t>
            </a:r>
          </a:p>
          <a:p>
            <a:r>
              <a:rPr lang="en-US" sz="1600" dirty="0" smtClean="0">
                <a:latin typeface="Consolas"/>
                <a:cs typeface="Consolas"/>
              </a:rPr>
              <a:t>      return Content(</a:t>
            </a:r>
            <a:r>
              <a:rPr lang="en-US" sz="1600" dirty="0" err="1" smtClean="0">
                <a:latin typeface="Consolas"/>
                <a:cs typeface="Consolas"/>
              </a:rPr>
              <a:t>string.Format</a:t>
            </a:r>
            <a:r>
              <a:rPr lang="en-US" sz="1600" dirty="0" smtClean="0">
                <a:latin typeface="Consolas"/>
                <a:cs typeface="Consolas"/>
              </a:rPr>
              <a:t>("{0} + {1} = {2}", a, b, a + b));</a:t>
            </a:r>
          </a:p>
          <a:p>
            <a:r>
              <a:rPr lang="en-U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751167" y="7680080"/>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TextBox 6"/>
          <p:cNvSpPr txBox="1"/>
          <p:nvPr/>
        </p:nvSpPr>
        <p:spPr>
          <a:xfrm>
            <a:off x="3597558" y="1637889"/>
            <a:ext cx="1344351" cy="369332"/>
          </a:xfrm>
          <a:prstGeom prst="rect">
            <a:avLst/>
          </a:prstGeom>
          <a:noFill/>
        </p:spPr>
        <p:txBody>
          <a:bodyPr wrap="none" rtlCol="0">
            <a:spAutoFit/>
          </a:bodyPr>
          <a:lstStyle/>
          <a:p>
            <a:r>
              <a:rPr lang="en-US" b="1" dirty="0" smtClean="0">
                <a:solidFill>
                  <a:schemeClr val="bg1"/>
                </a:solidFill>
              </a:rPr>
              <a:t>/Home/Add</a:t>
            </a:r>
            <a:endParaRPr lang="en-US" b="1" dirty="0">
              <a:solidFill>
                <a:srgbClr val="ECA907"/>
              </a:solidFill>
            </a:endParaRPr>
          </a:p>
        </p:txBody>
      </p:sp>
      <p:cxnSp>
        <p:nvCxnSpPr>
          <p:cNvPr id="8" name="Curved Connector 7"/>
          <p:cNvCxnSpPr>
            <a:stCxn id="11" idx="3"/>
          </p:cNvCxnSpPr>
          <p:nvPr/>
        </p:nvCxnSpPr>
        <p:spPr>
          <a:xfrm>
            <a:off x="2592833" y="2229775"/>
            <a:ext cx="1167491" cy="2178272"/>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364670" y="3180724"/>
            <a:ext cx="1136208" cy="338554"/>
          </a:xfrm>
          <a:prstGeom prst="rect">
            <a:avLst/>
          </a:prstGeom>
          <a:noFill/>
        </p:spPr>
        <p:txBody>
          <a:bodyPr wrap="none" rtlCol="0">
            <a:spAutoFit/>
          </a:bodyPr>
          <a:lstStyle/>
          <a:p>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grpSp>
        <p:nvGrpSpPr>
          <p:cNvPr id="10" name="Group 9"/>
          <p:cNvGrpSpPr/>
          <p:nvPr/>
        </p:nvGrpSpPr>
        <p:grpSpPr>
          <a:xfrm>
            <a:off x="710667" y="1816689"/>
            <a:ext cx="1985456" cy="1820641"/>
            <a:chOff x="6304492" y="1331056"/>
            <a:chExt cx="2647275" cy="1820641"/>
          </a:xfrm>
        </p:grpSpPr>
        <p:sp>
          <p:nvSpPr>
            <p:cNvPr id="11" name="Rectangle 10"/>
            <p:cNvSpPr/>
            <p:nvPr/>
          </p:nvSpPr>
          <p:spPr>
            <a:xfrm>
              <a:off x="6916579" y="1545248"/>
              <a:ext cx="189746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rPr>
                <a:t>a</a:t>
              </a:r>
              <a:endParaRPr lang="en-US" dirty="0">
                <a:solidFill>
                  <a:srgbClr val="ECA907"/>
                </a:solidFill>
              </a:endParaRPr>
            </a:p>
          </p:txBody>
        </p:sp>
        <p:sp>
          <p:nvSpPr>
            <p:cNvPr id="12" name="Rectangle 11"/>
            <p:cNvSpPr/>
            <p:nvPr/>
          </p:nvSpPr>
          <p:spPr>
            <a:xfrm>
              <a:off x="6915956" y="2034236"/>
              <a:ext cx="1898091"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rPr>
                <a:t>b</a:t>
              </a:r>
              <a:endParaRPr lang="en-US" dirty="0">
                <a:solidFill>
                  <a:srgbClr val="ECA907"/>
                </a:solidFill>
              </a:endParaRPr>
            </a:p>
          </p:txBody>
        </p:sp>
        <p:sp>
          <p:nvSpPr>
            <p:cNvPr id="13" name="Rectangle 12"/>
            <p:cNvSpPr/>
            <p:nvPr/>
          </p:nvSpPr>
          <p:spPr>
            <a:xfrm>
              <a:off x="6304492" y="1331056"/>
              <a:ext cx="2647275" cy="182064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02176" y="2569124"/>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Add</a:t>
              </a:r>
              <a:endParaRPr lang="en-US" dirty="0"/>
            </a:p>
          </p:txBody>
        </p:sp>
        <p:sp>
          <p:nvSpPr>
            <p:cNvPr id="15" name="TextBox 14"/>
            <p:cNvSpPr txBox="1"/>
            <p:nvPr/>
          </p:nvSpPr>
          <p:spPr>
            <a:xfrm>
              <a:off x="6472815" y="1560548"/>
              <a:ext cx="476001"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16" name="TextBox 15"/>
            <p:cNvSpPr txBox="1"/>
            <p:nvPr/>
          </p:nvSpPr>
          <p:spPr>
            <a:xfrm>
              <a:off x="6472193" y="2049537"/>
              <a:ext cx="490279"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grpSp>
      <p:cxnSp>
        <p:nvCxnSpPr>
          <p:cNvPr id="17" name="Curved Connector 16"/>
          <p:cNvCxnSpPr>
            <a:stCxn id="12" idx="3"/>
            <a:endCxn id="5" idx="0"/>
          </p:cNvCxnSpPr>
          <p:nvPr/>
        </p:nvCxnSpPr>
        <p:spPr>
          <a:xfrm>
            <a:off x="2592833" y="2718763"/>
            <a:ext cx="1976833" cy="1698702"/>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8" name="Right Arrow 17"/>
          <p:cNvSpPr/>
          <p:nvPr/>
        </p:nvSpPr>
        <p:spPr>
          <a:xfrm>
            <a:off x="3214261" y="1850929"/>
            <a:ext cx="2351517" cy="939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Tree>
    <p:extLst>
      <p:ext uri="{BB962C8B-B14F-4D97-AF65-F5344CB8AC3E}">
        <p14:creationId xmlns:p14="http://schemas.microsoft.com/office/powerpoint/2010/main" val="3737314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Для </a:t>
            </a:r>
            <a:r>
              <a:rPr lang="ru-RU" dirty="0">
                <a:latin typeface="+mn-lt"/>
              </a:rPr>
              <a:t>каждого отдельного типа может существовать свой </a:t>
            </a:r>
            <a:r>
              <a:rPr lang="ru-RU" dirty="0" err="1">
                <a:latin typeface="+mn-lt"/>
              </a:rPr>
              <a:t>привязчик</a:t>
            </a:r>
            <a:r>
              <a:rPr lang="ru-RU" dirty="0">
                <a:latin typeface="+mn-lt"/>
              </a:rPr>
              <a:t> модели. При просмотре параметров метода действия активатор действий ищет для каждого типа параметра соответствующий </a:t>
            </a:r>
            <a:r>
              <a:rPr lang="ru-RU" dirty="0" err="1">
                <a:latin typeface="+mn-lt"/>
              </a:rPr>
              <a:t>привязчик</a:t>
            </a:r>
            <a:r>
              <a:rPr lang="ru-RU" dirty="0">
                <a:latin typeface="+mn-lt"/>
              </a:rPr>
              <a:t> и вызывает его метод </a:t>
            </a:r>
            <a:r>
              <a:rPr lang="ru-RU" dirty="0" err="1">
                <a:solidFill>
                  <a:srgbClr val="ECA907"/>
                </a:solidFill>
                <a:latin typeface="+mn-lt"/>
                <a:cs typeface="Consolas"/>
              </a:rPr>
              <a:t>BindModel</a:t>
            </a:r>
            <a:r>
              <a:rPr lang="ru-RU" dirty="0">
                <a:latin typeface="+mn-lt"/>
              </a:rPr>
              <a:t>. В случае, если соответствующего данному типу </a:t>
            </a:r>
            <a:r>
              <a:rPr lang="ru-RU" dirty="0" err="1">
                <a:latin typeface="+mn-lt"/>
              </a:rPr>
              <a:t>привязчика</a:t>
            </a:r>
            <a:r>
              <a:rPr lang="ru-RU" dirty="0">
                <a:latin typeface="+mn-lt"/>
              </a:rPr>
              <a:t> не обнаружится, то используется </a:t>
            </a:r>
            <a:r>
              <a:rPr lang="ru-RU" dirty="0" err="1">
                <a:latin typeface="+mn-lt"/>
              </a:rPr>
              <a:t>привязчик</a:t>
            </a:r>
            <a:r>
              <a:rPr lang="ru-RU" dirty="0">
                <a:latin typeface="+mn-lt"/>
              </a:rPr>
              <a:t> по умолчанию - </a:t>
            </a:r>
            <a:r>
              <a:rPr lang="ru-RU" dirty="0" err="1">
                <a:solidFill>
                  <a:srgbClr val="ECA907"/>
                </a:solidFill>
                <a:latin typeface="+mn-lt"/>
                <a:cs typeface="Consolas"/>
              </a:rPr>
              <a:t>DefaultModelBinder</a:t>
            </a:r>
            <a:r>
              <a:rPr lang="ru-RU" dirty="0">
                <a:latin typeface="+mn-lt"/>
              </a:rPr>
              <a:t>.</a:t>
            </a:r>
          </a:p>
          <a:p>
            <a:pPr algn="just"/>
            <a:endParaRPr lang="ru-RU" dirty="0">
              <a:latin typeface="+mn-lt"/>
            </a:endParaRPr>
          </a:p>
          <a:p>
            <a:pPr algn="just"/>
            <a:r>
              <a:rPr lang="ru-RU" dirty="0" smtClean="0">
                <a:latin typeface="+mn-lt"/>
              </a:rPr>
              <a:t>	</a:t>
            </a:r>
            <a:r>
              <a:rPr lang="ru-RU" dirty="0" err="1" smtClean="0">
                <a:latin typeface="+mn-lt"/>
              </a:rPr>
              <a:t>Привязчик</a:t>
            </a:r>
            <a:r>
              <a:rPr lang="ru-RU" dirty="0" smtClean="0">
                <a:latin typeface="+mn-lt"/>
              </a:rPr>
              <a:t> </a:t>
            </a:r>
            <a:r>
              <a:rPr lang="ru-RU" dirty="0">
                <a:latin typeface="+mn-lt"/>
              </a:rPr>
              <a:t>использует специальные компоненты - </a:t>
            </a:r>
            <a:r>
              <a:rPr lang="ru-RU" b="1" dirty="0">
                <a:latin typeface="+mn-lt"/>
              </a:rPr>
              <a:t>поставщики значений (</a:t>
            </a:r>
            <a:r>
              <a:rPr lang="ru-RU" b="1" dirty="0" err="1">
                <a:latin typeface="+mn-lt"/>
              </a:rPr>
              <a:t>value</a:t>
            </a:r>
            <a:r>
              <a:rPr lang="ru-RU" b="1" dirty="0">
                <a:latin typeface="+mn-lt"/>
              </a:rPr>
              <a:t> </a:t>
            </a:r>
            <a:r>
              <a:rPr lang="ru-RU" b="1" dirty="0" err="1">
                <a:latin typeface="+mn-lt"/>
              </a:rPr>
              <a:t>provider</a:t>
            </a:r>
            <a:r>
              <a:rPr lang="ru-RU" b="1" dirty="0">
                <a:latin typeface="+mn-lt"/>
              </a:rPr>
              <a:t>)</a:t>
            </a:r>
            <a:r>
              <a:rPr lang="ru-RU" dirty="0">
                <a:latin typeface="+mn-lt"/>
              </a:rPr>
              <a:t> для поиска значений в различных частях запроса</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48443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 View – Controller</a:t>
            </a:r>
          </a:p>
        </p:txBody>
      </p:sp>
      <p:sp>
        <p:nvSpPr>
          <p:cNvPr id="3" name="Content Placeholder 2"/>
          <p:cNvSpPr>
            <a:spLocks noGrp="1"/>
          </p:cNvSpPr>
          <p:nvPr>
            <p:ph idx="1"/>
          </p:nvPr>
        </p:nvSpPr>
        <p:spPr/>
        <p:txBody>
          <a:bodyPr anchor="ctr"/>
          <a:lstStyle/>
          <a:p>
            <a:pPr algn="just">
              <a:lnSpc>
                <a:spcPct val="110000"/>
              </a:lnSpc>
            </a:pPr>
            <a:r>
              <a:rPr lang="ru-RU" dirty="0" smtClean="0">
                <a:solidFill>
                  <a:srgbClr val="ECA907"/>
                </a:solidFill>
                <a:latin typeface="+mn-lt"/>
              </a:rPr>
              <a:t>Контроллер </a:t>
            </a:r>
            <a:r>
              <a:rPr lang="ru-RU" dirty="0">
                <a:solidFill>
                  <a:srgbClr val="ECA907"/>
                </a:solidFill>
                <a:latin typeface="+mn-lt"/>
              </a:rPr>
              <a:t>(</a:t>
            </a:r>
            <a:r>
              <a:rPr lang="ru-RU" dirty="0" err="1">
                <a:solidFill>
                  <a:srgbClr val="ECA907"/>
                </a:solidFill>
                <a:latin typeface="+mn-lt"/>
              </a:rPr>
              <a:t>Controller</a:t>
            </a:r>
            <a:r>
              <a:rPr lang="ru-RU" dirty="0">
                <a:solidFill>
                  <a:srgbClr val="ECA907"/>
                </a:solidFill>
                <a:latin typeface="+mn-lt"/>
              </a:rPr>
              <a:t>) </a:t>
            </a:r>
            <a:r>
              <a:rPr lang="ru-RU" dirty="0">
                <a:latin typeface="+mn-lt"/>
              </a:rPr>
              <a:t>– контроллеры обрабатывают входящие запросы, выполняют операции для модели и выбирают представления для показа пользователю</a:t>
            </a:r>
          </a:p>
          <a:p>
            <a:pPr algn="just">
              <a:lnSpc>
                <a:spcPct val="110000"/>
              </a:lnSpc>
            </a:pPr>
            <a:endParaRPr lang="en-US" dirty="0">
              <a:latin typeface="+mn-lt"/>
            </a:endParaRPr>
          </a:p>
          <a:p>
            <a:pPr algn="just">
              <a:lnSpc>
                <a:spcPct val="110000"/>
              </a:lnSpc>
            </a:pPr>
            <a:r>
              <a:rPr lang="ru-RU" dirty="0" smtClean="0">
                <a:solidFill>
                  <a:srgbClr val="ECA907"/>
                </a:solidFill>
                <a:latin typeface="+mn-lt"/>
              </a:rPr>
              <a:t>Модель </a:t>
            </a:r>
            <a:r>
              <a:rPr lang="ru-RU" dirty="0">
                <a:solidFill>
                  <a:srgbClr val="ECA907"/>
                </a:solidFill>
                <a:latin typeface="+mn-lt"/>
              </a:rPr>
              <a:t>(</a:t>
            </a:r>
            <a:r>
              <a:rPr lang="ru-RU" dirty="0" err="1">
                <a:solidFill>
                  <a:srgbClr val="ECA907"/>
                </a:solidFill>
                <a:latin typeface="+mn-lt"/>
              </a:rPr>
              <a:t>Model</a:t>
            </a:r>
            <a:r>
              <a:rPr lang="ru-RU" dirty="0">
                <a:solidFill>
                  <a:srgbClr val="ECA907"/>
                </a:solidFill>
                <a:latin typeface="+mn-lt"/>
              </a:rPr>
              <a:t>) </a:t>
            </a:r>
            <a:r>
              <a:rPr lang="ru-RU" dirty="0">
                <a:latin typeface="+mn-lt"/>
              </a:rPr>
              <a:t>–  модели содержат или представляют данные, с которыми работают пользователи. Это могут быть простые </a:t>
            </a:r>
            <a:r>
              <a:rPr lang="ru-RU" i="1" dirty="0">
                <a:latin typeface="+mn-lt"/>
              </a:rPr>
              <a:t>модели представления</a:t>
            </a:r>
            <a:r>
              <a:rPr lang="ru-RU" dirty="0">
                <a:latin typeface="+mn-lt"/>
              </a:rPr>
              <a:t>, которые только представляют данные, передаваемые от контроллера представлению, или они могут быть </a:t>
            </a:r>
            <a:r>
              <a:rPr lang="ru-RU" i="1" dirty="0">
                <a:latin typeface="+mn-lt"/>
              </a:rPr>
              <a:t>доменными моделями</a:t>
            </a:r>
            <a:r>
              <a:rPr lang="ru-RU" dirty="0">
                <a:latin typeface="+mn-lt"/>
              </a:rPr>
              <a:t>, которые содержат данные домена, а также операции, преобразования и правила работы с этими данными. </a:t>
            </a:r>
          </a:p>
          <a:p>
            <a:pPr algn="just">
              <a:lnSpc>
                <a:spcPct val="110000"/>
              </a:lnSpc>
            </a:pPr>
            <a:endParaRPr lang="en-US" dirty="0">
              <a:solidFill>
                <a:srgbClr val="ECA907"/>
              </a:solidFill>
              <a:latin typeface="+mn-lt"/>
            </a:endParaRPr>
          </a:p>
          <a:p>
            <a:pPr algn="just">
              <a:lnSpc>
                <a:spcPct val="110000"/>
              </a:lnSpc>
            </a:pPr>
            <a:r>
              <a:rPr lang="ru-RU" dirty="0" smtClean="0">
                <a:solidFill>
                  <a:srgbClr val="ECA907"/>
                </a:solidFill>
                <a:latin typeface="+mn-lt"/>
              </a:rPr>
              <a:t>Представление </a:t>
            </a:r>
            <a:r>
              <a:rPr lang="ru-RU" dirty="0">
                <a:solidFill>
                  <a:srgbClr val="ECA907"/>
                </a:solidFill>
                <a:latin typeface="+mn-lt"/>
              </a:rPr>
              <a:t>(</a:t>
            </a:r>
            <a:r>
              <a:rPr lang="ru-RU" dirty="0" err="1">
                <a:solidFill>
                  <a:srgbClr val="ECA907"/>
                </a:solidFill>
                <a:latin typeface="+mn-lt"/>
              </a:rPr>
              <a:t>View</a:t>
            </a:r>
            <a:r>
              <a:rPr lang="ru-RU" dirty="0">
                <a:solidFill>
                  <a:srgbClr val="ECA907"/>
                </a:solidFill>
                <a:latin typeface="+mn-lt"/>
              </a:rPr>
              <a:t>) </a:t>
            </a:r>
            <a:r>
              <a:rPr lang="ru-RU" dirty="0">
                <a:latin typeface="+mn-lt"/>
              </a:rPr>
              <a:t>– представления используются для того, чтобы обработать некоторые части модели в качестве пользовательского </a:t>
            </a:r>
            <a:r>
              <a:rPr lang="ru-RU" dirty="0" smtClean="0">
                <a:latin typeface="+mn-lt"/>
              </a:rPr>
              <a:t>интерфейса</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671594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normAutofit/>
          </a:bodyPr>
          <a:lstStyle/>
          <a:p>
            <a:pPr algn="just"/>
            <a:r>
              <a:rPr lang="ru-RU" dirty="0" smtClean="0">
                <a:latin typeface="+mn-lt"/>
              </a:rPr>
              <a:t>	</a:t>
            </a:r>
            <a:r>
              <a:rPr lang="ru-RU" dirty="0" err="1" smtClean="0">
                <a:latin typeface="+mn-lt"/>
              </a:rPr>
              <a:t>Привязчик</a:t>
            </a:r>
            <a:r>
              <a:rPr lang="ru-RU" dirty="0">
                <a:latin typeface="+mn-lt"/>
              </a:rPr>
              <a:t> </a:t>
            </a:r>
            <a:r>
              <a:rPr lang="ru-RU" dirty="0" err="1">
                <a:solidFill>
                  <a:srgbClr val="ECA907"/>
                </a:solidFill>
                <a:latin typeface="+mn-lt"/>
                <a:cs typeface="Consolas"/>
              </a:rPr>
              <a:t>DefaultModelBinder</a:t>
            </a:r>
            <a:r>
              <a:rPr lang="ru-RU" dirty="0">
                <a:latin typeface="+mn-lt"/>
              </a:rPr>
              <a:t> используется по умолчанию, если для данного типа не определен другой </a:t>
            </a:r>
            <a:r>
              <a:rPr lang="ru-RU" dirty="0" err="1">
                <a:latin typeface="+mn-lt"/>
              </a:rPr>
              <a:t>привязчик</a:t>
            </a:r>
            <a:r>
              <a:rPr lang="ru-RU" dirty="0">
                <a:latin typeface="+mn-lt"/>
              </a:rPr>
              <a:t>. Чтобы получить значения для параметров, </a:t>
            </a:r>
            <a:r>
              <a:rPr lang="ru-RU" dirty="0" err="1">
                <a:latin typeface="+mn-lt"/>
              </a:rPr>
              <a:t>привязчик</a:t>
            </a:r>
            <a:r>
              <a:rPr lang="ru-RU" dirty="0">
                <a:latin typeface="+mn-lt"/>
              </a:rPr>
              <a:t> просматривает следующие объекты строго по порядку:</a:t>
            </a:r>
          </a:p>
          <a:p>
            <a:pPr algn="just"/>
            <a:endParaRPr lang="ru-RU" dirty="0">
              <a:latin typeface="+mn-lt"/>
            </a:endParaRPr>
          </a:p>
          <a:p>
            <a:pPr marL="285750" indent="-285750" algn="just">
              <a:buFont typeface="Arial" panose="020B0604020202020204" pitchFamily="34" charset="0"/>
              <a:buChar char="•"/>
            </a:pPr>
            <a:r>
              <a:rPr lang="ru-RU" dirty="0" err="1">
                <a:solidFill>
                  <a:srgbClr val="ECA907"/>
                </a:solidFill>
                <a:latin typeface="+mn-lt"/>
                <a:cs typeface="Consolas"/>
              </a:rPr>
              <a:t>Request.Form</a:t>
            </a:r>
            <a:r>
              <a:rPr lang="ru-RU" dirty="0">
                <a:latin typeface="+mn-lt"/>
              </a:rPr>
              <a:t>. Значения, предоставленные пользователем в элементе HTML </a:t>
            </a:r>
            <a:r>
              <a:rPr lang="ru-RU" dirty="0" err="1">
                <a:latin typeface="+mn-lt"/>
              </a:rPr>
              <a:t>form</a:t>
            </a:r>
            <a:endParaRPr lang="ru-RU" dirty="0">
              <a:latin typeface="+mn-lt"/>
            </a:endParaRPr>
          </a:p>
          <a:p>
            <a:pPr marL="285750" indent="-285750" algn="just">
              <a:buFont typeface="Arial" panose="020B0604020202020204" pitchFamily="34" charset="0"/>
              <a:buChar char="•"/>
            </a:pPr>
            <a:r>
              <a:rPr lang="ru-RU" dirty="0" err="1">
                <a:solidFill>
                  <a:srgbClr val="ECA907"/>
                </a:solidFill>
                <a:latin typeface="+mn-lt"/>
                <a:cs typeface="Consolas"/>
              </a:rPr>
              <a:t>RouteData.Values</a:t>
            </a:r>
            <a:r>
              <a:rPr lang="ru-RU" dirty="0">
                <a:latin typeface="+mn-lt"/>
              </a:rPr>
              <a:t>. Значения, полученные через маршруты приложения</a:t>
            </a:r>
          </a:p>
          <a:p>
            <a:pPr marL="285750" indent="-285750" algn="just">
              <a:buFont typeface="Arial" panose="020B0604020202020204" pitchFamily="34" charset="0"/>
              <a:buChar char="•"/>
            </a:pPr>
            <a:r>
              <a:rPr lang="ru-RU" dirty="0" err="1">
                <a:solidFill>
                  <a:srgbClr val="ECA907"/>
                </a:solidFill>
                <a:latin typeface="+mn-lt"/>
                <a:cs typeface="Consolas"/>
              </a:rPr>
              <a:t>Request.QueryString</a:t>
            </a:r>
            <a:r>
              <a:rPr lang="ru-RU" dirty="0">
                <a:latin typeface="+mn-lt"/>
              </a:rPr>
              <a:t>. Данные строки запроса из URL</a:t>
            </a:r>
          </a:p>
          <a:p>
            <a:pPr marL="285750" indent="-285750" algn="just">
              <a:buFont typeface="Arial" panose="020B0604020202020204" pitchFamily="34" charset="0"/>
              <a:buChar char="•"/>
            </a:pPr>
            <a:r>
              <a:rPr lang="ru-RU" dirty="0" err="1">
                <a:solidFill>
                  <a:srgbClr val="ECA907"/>
                </a:solidFill>
                <a:latin typeface="+mn-lt"/>
                <a:cs typeface="Consolas"/>
              </a:rPr>
              <a:t>Request.Files</a:t>
            </a:r>
            <a:r>
              <a:rPr lang="ru-RU" dirty="0">
                <a:latin typeface="+mn-lt"/>
              </a:rPr>
              <a:t>. Файлы, загруженные как часть запроса</a:t>
            </a:r>
          </a:p>
          <a:p>
            <a:pPr marL="285750" indent="-285750" algn="just">
              <a:buFont typeface="Arial" panose="020B0604020202020204" pitchFamily="34" charset="0"/>
              <a:buChar char="•"/>
            </a:pPr>
            <a:endParaRPr lang="ru-RU" dirty="0">
              <a:latin typeface="+mn-lt"/>
            </a:endParaRPr>
          </a:p>
          <a:p>
            <a:pPr algn="just"/>
            <a:r>
              <a:rPr lang="ru-RU" dirty="0" smtClean="0">
                <a:latin typeface="+mn-lt"/>
              </a:rPr>
              <a:t>	Если </a:t>
            </a:r>
            <a:r>
              <a:rPr lang="ru-RU" dirty="0">
                <a:latin typeface="+mn-lt"/>
              </a:rPr>
              <a:t>данные не найдены, параметры ссылочного типа получают </a:t>
            </a:r>
            <a:r>
              <a:rPr lang="ru-RU" dirty="0" smtClean="0">
                <a:latin typeface="+mn-lt"/>
              </a:rPr>
              <a:t>значение </a:t>
            </a:r>
            <a:r>
              <a:rPr lang="ru-RU" dirty="0" err="1" smtClean="0">
                <a:latin typeface="+mn-lt"/>
              </a:rPr>
              <a:t>null</a:t>
            </a:r>
            <a:r>
              <a:rPr lang="ru-RU" dirty="0" smtClean="0">
                <a:latin typeface="+mn-lt"/>
              </a:rPr>
              <a:t>, а для параметров типов значений генерируется исключение </a:t>
            </a:r>
            <a:r>
              <a:rPr lang="ru-RU" dirty="0" err="1">
                <a:solidFill>
                  <a:srgbClr val="ECA907"/>
                </a:solidFill>
                <a:latin typeface="+mn-lt"/>
                <a:cs typeface="Consolas"/>
              </a:rPr>
              <a:t>InvalidOperationException</a:t>
            </a:r>
            <a:r>
              <a:rPr lang="ru-RU" dirty="0">
                <a:latin typeface="+mn-lt"/>
              </a:rPr>
              <a:t>. </a:t>
            </a:r>
          </a:p>
          <a:p>
            <a:pPr algn="just"/>
            <a:endParaRPr lang="ru-RU" dirty="0">
              <a:latin typeface="+mn-lt"/>
            </a:endParaRPr>
          </a:p>
          <a:p>
            <a:pPr algn="just"/>
            <a:r>
              <a:rPr lang="ru-RU" dirty="0" smtClean="0">
                <a:latin typeface="+mn-lt"/>
              </a:rPr>
              <a:t>	При </a:t>
            </a:r>
            <a:r>
              <a:rPr lang="ru-RU" dirty="0">
                <a:latin typeface="+mn-lt"/>
              </a:rPr>
              <a:t>конвертировании данных из словаря </a:t>
            </a:r>
            <a:r>
              <a:rPr lang="ru-RU" dirty="0" err="1">
                <a:solidFill>
                  <a:srgbClr val="ECA907"/>
                </a:solidFill>
                <a:latin typeface="+mn-lt"/>
                <a:cs typeface="Consolas"/>
              </a:rPr>
              <a:t>Request.Form</a:t>
            </a:r>
            <a:r>
              <a:rPr lang="ru-RU" dirty="0">
                <a:latin typeface="+mn-lt"/>
                <a:cs typeface="Consolas"/>
              </a:rPr>
              <a:t> </a:t>
            </a:r>
            <a:r>
              <a:rPr lang="ru-RU" dirty="0">
                <a:latin typeface="+mn-lt"/>
              </a:rPr>
              <a:t>применяются настройки языковой культуры </a:t>
            </a:r>
            <a:r>
              <a:rPr lang="ru-RU" dirty="0" smtClean="0">
                <a:latin typeface="+mn-lt"/>
              </a:rPr>
              <a:t>сервера</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602352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Если </a:t>
            </a:r>
            <a:r>
              <a:rPr lang="ru-RU" dirty="0" err="1">
                <a:latin typeface="+mn-lt"/>
              </a:rPr>
              <a:t>привязчик</a:t>
            </a:r>
            <a:r>
              <a:rPr lang="ru-RU" dirty="0">
                <a:latin typeface="+mn-lt"/>
              </a:rPr>
              <a:t> </a:t>
            </a:r>
            <a:r>
              <a:rPr lang="ru-RU" dirty="0" err="1">
                <a:solidFill>
                  <a:srgbClr val="ECA907"/>
                </a:solidFill>
                <a:latin typeface="+mn-lt"/>
                <a:cs typeface="Consolas"/>
              </a:rPr>
              <a:t>DefaultModelBinder</a:t>
            </a:r>
            <a:r>
              <a:rPr lang="ru-RU" dirty="0">
                <a:solidFill>
                  <a:srgbClr val="ECA907"/>
                </a:solidFill>
                <a:latin typeface="+mn-lt"/>
              </a:rPr>
              <a:t> </a:t>
            </a:r>
            <a:r>
              <a:rPr lang="ru-RU" dirty="0">
                <a:latin typeface="+mn-lt"/>
              </a:rPr>
              <a:t>не может найти значение параметра ссылочного </a:t>
            </a:r>
            <a:r>
              <a:rPr lang="ru-RU" dirty="0" smtClean="0">
                <a:latin typeface="+mn-lt"/>
              </a:rPr>
              <a:t>типа, </a:t>
            </a:r>
            <a:r>
              <a:rPr lang="ru-RU" dirty="0">
                <a:latin typeface="+mn-lt"/>
              </a:rPr>
              <a:t>все равно будет вызван метод действия, но с использованием значения </a:t>
            </a:r>
            <a:r>
              <a:rPr lang="ru-RU" dirty="0" err="1">
                <a:latin typeface="+mn-lt"/>
              </a:rPr>
              <a:t>null</a:t>
            </a:r>
            <a:r>
              <a:rPr lang="ru-RU" dirty="0">
                <a:latin typeface="+mn-lt"/>
              </a:rPr>
              <a:t> для этого параметра. Если значение не может быть найдено для параметра значимого типа, то будет сгенерировано исключение, и метод действия вызван не будет :</a:t>
            </a:r>
          </a:p>
          <a:p>
            <a:pPr marL="285750" indent="-285750" algn="just">
              <a:spcAft>
                <a:spcPts val="600"/>
              </a:spcAft>
              <a:buFont typeface="Arial" panose="020B0604020202020204" pitchFamily="34" charset="0"/>
              <a:buChar char="•"/>
            </a:pPr>
            <a:r>
              <a:rPr lang="ru-RU" dirty="0">
                <a:solidFill>
                  <a:srgbClr val="ECA907"/>
                </a:solidFill>
                <a:latin typeface="+mn-lt"/>
                <a:cs typeface="Consolas"/>
              </a:rPr>
              <a:t>Параметры </a:t>
            </a:r>
            <a:r>
              <a:rPr lang="ru-RU" dirty="0" smtClean="0">
                <a:solidFill>
                  <a:srgbClr val="ECA907"/>
                </a:solidFill>
                <a:latin typeface="+mn-lt"/>
                <a:cs typeface="Consolas"/>
              </a:rPr>
              <a:t>значимого типа </a:t>
            </a:r>
            <a:r>
              <a:rPr lang="ru-RU" dirty="0">
                <a:solidFill>
                  <a:srgbClr val="ECA907"/>
                </a:solidFill>
                <a:latin typeface="+mn-lt"/>
                <a:cs typeface="Consolas"/>
              </a:rPr>
              <a:t>являются обязательными</a:t>
            </a:r>
            <a:r>
              <a:rPr lang="ru-RU" dirty="0">
                <a:latin typeface="+mn-lt"/>
              </a:rPr>
              <a:t>. Чтобы сделать их опциональными, нужно либо указать значение по умолчанию, либо заменить тип параметра на </a:t>
            </a:r>
            <a:r>
              <a:rPr lang="ru-RU" dirty="0" err="1">
                <a:solidFill>
                  <a:srgbClr val="ECA907"/>
                </a:solidFill>
                <a:latin typeface="+mn-lt"/>
                <a:cs typeface="Consolas"/>
              </a:rPr>
              <a:t>nullable</a:t>
            </a:r>
            <a:r>
              <a:rPr lang="ru-RU" dirty="0">
                <a:latin typeface="+mn-lt"/>
              </a:rPr>
              <a:t> (например, </a:t>
            </a:r>
            <a:r>
              <a:rPr lang="ru-RU" dirty="0" err="1">
                <a:latin typeface="+mn-lt"/>
              </a:rPr>
              <a:t>int</a:t>
            </a:r>
            <a:r>
              <a:rPr lang="ru-RU" dirty="0">
                <a:latin typeface="+mn-lt"/>
              </a:rPr>
              <a:t>? или </a:t>
            </a:r>
            <a:r>
              <a:rPr lang="ru-RU" dirty="0" err="1">
                <a:latin typeface="+mn-lt"/>
              </a:rPr>
              <a:t>DateTime</a:t>
            </a:r>
            <a:r>
              <a:rPr lang="ru-RU" dirty="0">
                <a:latin typeface="+mn-lt"/>
              </a:rPr>
              <a:t>?). Таким образом, MVC сможет передать </a:t>
            </a:r>
            <a:r>
              <a:rPr lang="ru-RU" dirty="0" err="1">
                <a:latin typeface="+mn-lt"/>
              </a:rPr>
              <a:t>null</a:t>
            </a:r>
            <a:r>
              <a:rPr lang="ru-RU" dirty="0">
                <a:latin typeface="+mn-lt"/>
              </a:rPr>
              <a:t>, если значение будет не доступно.</a:t>
            </a:r>
          </a:p>
          <a:p>
            <a:pPr marL="285750" indent="-285750" algn="just">
              <a:spcAft>
                <a:spcPts val="600"/>
              </a:spcAft>
              <a:buFont typeface="Arial" panose="020B0604020202020204" pitchFamily="34" charset="0"/>
              <a:buChar char="•"/>
            </a:pPr>
            <a:r>
              <a:rPr lang="ru-RU" dirty="0">
                <a:solidFill>
                  <a:srgbClr val="ECA907"/>
                </a:solidFill>
                <a:latin typeface="+mn-lt"/>
                <a:cs typeface="Consolas"/>
              </a:rPr>
              <a:t>Параметры ссылочного типа не являются обязательными</a:t>
            </a:r>
            <a:r>
              <a:rPr lang="ru-RU" dirty="0">
                <a:latin typeface="+mn-lt"/>
              </a:rPr>
              <a:t>. Чтобы сделать их обязательными (чтобы убедиться, что передается значение не-</a:t>
            </a:r>
            <a:r>
              <a:rPr lang="ru-RU" dirty="0" err="1">
                <a:latin typeface="+mn-lt"/>
              </a:rPr>
              <a:t>null</a:t>
            </a:r>
            <a:r>
              <a:rPr lang="ru-RU" dirty="0">
                <a:latin typeface="+mn-lt"/>
              </a:rPr>
              <a:t>), нужно добавить код в начало метода действия, который не принимает значения </a:t>
            </a:r>
            <a:r>
              <a:rPr lang="ru-RU" dirty="0" err="1">
                <a:latin typeface="+mn-lt"/>
              </a:rPr>
              <a:t>null</a:t>
            </a:r>
            <a:r>
              <a:rPr lang="ru-RU" dirty="0">
                <a:latin typeface="+mn-lt"/>
              </a:rPr>
              <a:t>. Например, если значение равно </a:t>
            </a:r>
            <a:r>
              <a:rPr lang="ru-RU" dirty="0" err="1">
                <a:latin typeface="+mn-lt"/>
              </a:rPr>
              <a:t>null</a:t>
            </a:r>
            <a:r>
              <a:rPr lang="ru-RU" dirty="0">
                <a:latin typeface="+mn-lt"/>
              </a:rPr>
              <a:t>, выбрасывается исключение </a:t>
            </a:r>
            <a:r>
              <a:rPr lang="ru-RU" dirty="0" err="1" smtClean="0">
                <a:latin typeface="+mn-lt"/>
              </a:rPr>
              <a:t>ArgumentNullException</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117849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3" name="Content Placeholder 2"/>
          <p:cNvSpPr>
            <a:spLocks noGrp="1"/>
          </p:cNvSpPr>
          <p:nvPr>
            <p:ph idx="1"/>
          </p:nvPr>
        </p:nvSpPr>
        <p:spPr/>
        <p:txBody>
          <a:bodyPr anchor="ctr">
            <a:normAutofit lnSpcReduction="10000"/>
          </a:bodyPr>
          <a:lstStyle/>
          <a:p>
            <a:pPr algn="just">
              <a:lnSpc>
                <a:spcPct val="120000"/>
              </a:lnSpc>
            </a:pPr>
            <a:r>
              <a:rPr lang="ru-RU" dirty="0" smtClean="0">
                <a:latin typeface="+mn-lt"/>
              </a:rPr>
              <a:t>	Когда </a:t>
            </a:r>
            <a:r>
              <a:rPr lang="ru-RU" dirty="0">
                <a:latin typeface="+mn-lt"/>
              </a:rPr>
              <a:t>параметр </a:t>
            </a:r>
            <a:r>
              <a:rPr lang="ru-RU" dirty="0" err="1">
                <a:latin typeface="+mn-lt"/>
              </a:rPr>
              <a:t>action</a:t>
            </a:r>
            <a:r>
              <a:rPr lang="ru-RU" dirty="0">
                <a:latin typeface="+mn-lt"/>
              </a:rPr>
              <a:t>-метода является сложным типом, тогда </a:t>
            </a:r>
            <a:r>
              <a:rPr lang="ru-RU" dirty="0" err="1">
                <a:latin typeface="+mn-lt"/>
              </a:rPr>
              <a:t>связыватель</a:t>
            </a:r>
            <a:r>
              <a:rPr lang="ru-RU" dirty="0">
                <a:latin typeface="+mn-lt"/>
              </a:rPr>
              <a:t> использует отражение (</a:t>
            </a:r>
            <a:r>
              <a:rPr lang="ru-RU" dirty="0" err="1">
                <a:latin typeface="+mn-lt"/>
              </a:rPr>
              <a:t>reflection</a:t>
            </a:r>
            <a:r>
              <a:rPr lang="ru-RU" dirty="0">
                <a:latin typeface="+mn-lt"/>
              </a:rPr>
              <a:t>), чтобы получить набор </a:t>
            </a:r>
            <a:r>
              <a:rPr lang="ru-RU" dirty="0" err="1">
                <a:latin typeface="+mn-lt"/>
              </a:rPr>
              <a:t>public</a:t>
            </a:r>
            <a:r>
              <a:rPr lang="ru-RU" dirty="0">
                <a:latin typeface="+mn-lt"/>
              </a:rPr>
              <a:t> свойств и затем по очереди привязать к каждому из них значение.</a:t>
            </a:r>
          </a:p>
          <a:p>
            <a:pPr algn="just">
              <a:lnSpc>
                <a:spcPct val="120000"/>
              </a:lnSpc>
            </a:pPr>
            <a:endParaRPr lang="ru-RU" dirty="0">
              <a:latin typeface="+mn-lt"/>
            </a:endParaRPr>
          </a:p>
          <a:p>
            <a:pPr algn="just">
              <a:lnSpc>
                <a:spcPct val="120000"/>
              </a:lnSpc>
            </a:pPr>
            <a:r>
              <a:rPr lang="ru-RU" dirty="0" smtClean="0">
                <a:latin typeface="+mn-lt"/>
              </a:rPr>
              <a:t>	Чтобы </a:t>
            </a:r>
            <a:r>
              <a:rPr lang="ru-RU" dirty="0">
                <a:latin typeface="+mn-lt"/>
              </a:rPr>
              <a:t>помочь </a:t>
            </a:r>
            <a:r>
              <a:rPr lang="ru-RU" dirty="0" err="1">
                <a:latin typeface="+mn-lt"/>
              </a:rPr>
              <a:t>связывателю</a:t>
            </a:r>
            <a:r>
              <a:rPr lang="ru-RU" dirty="0">
                <a:latin typeface="+mn-lt"/>
              </a:rPr>
              <a:t>, </a:t>
            </a:r>
            <a:r>
              <a:rPr lang="ru-RU" dirty="0" smtClean="0">
                <a:latin typeface="+mn-lt"/>
              </a:rPr>
              <a:t>можно </a:t>
            </a:r>
            <a:r>
              <a:rPr lang="ru-RU" dirty="0">
                <a:latin typeface="+mn-lt"/>
              </a:rPr>
              <a:t>использовать </a:t>
            </a:r>
            <a:r>
              <a:rPr lang="ru-RU" dirty="0" err="1">
                <a:latin typeface="+mn-lt"/>
              </a:rPr>
              <a:t>html</a:t>
            </a:r>
            <a:r>
              <a:rPr lang="ru-RU" dirty="0">
                <a:latin typeface="+mn-lt"/>
              </a:rPr>
              <a:t> </a:t>
            </a:r>
            <a:r>
              <a:rPr lang="ru-RU" dirty="0" err="1">
                <a:latin typeface="+mn-lt"/>
              </a:rPr>
              <a:t>helper</a:t>
            </a:r>
            <a:r>
              <a:rPr lang="ru-RU" dirty="0">
                <a:latin typeface="+mn-lt"/>
              </a:rPr>
              <a:t>-методы, например </a:t>
            </a:r>
            <a:r>
              <a:rPr lang="ru-RU" dirty="0" err="1">
                <a:latin typeface="+mn-lt"/>
              </a:rPr>
              <a:t>Html.TextboxFor</a:t>
            </a:r>
            <a:r>
              <a:rPr lang="ru-RU" dirty="0">
                <a:latin typeface="+mn-lt"/>
              </a:rPr>
              <a:t>(</a:t>
            </a:r>
            <a:r>
              <a:rPr lang="ru-RU" dirty="0" err="1">
                <a:latin typeface="+mn-lt"/>
              </a:rPr>
              <a:t>m</a:t>
            </a:r>
            <a:r>
              <a:rPr lang="ru-RU" dirty="0">
                <a:latin typeface="+mn-lt"/>
              </a:rPr>
              <a:t> =&gt; </a:t>
            </a:r>
            <a:r>
              <a:rPr lang="ru-RU" dirty="0" err="1">
                <a:latin typeface="+mn-lt"/>
              </a:rPr>
              <a:t>m.Title</a:t>
            </a:r>
            <a:r>
              <a:rPr lang="ru-RU" dirty="0">
                <a:latin typeface="+mn-lt"/>
              </a:rPr>
              <a:t>), или же у </a:t>
            </a:r>
            <a:r>
              <a:rPr lang="ru-RU" dirty="0" err="1">
                <a:latin typeface="+mn-lt"/>
              </a:rPr>
              <a:t>html</a:t>
            </a:r>
            <a:r>
              <a:rPr lang="ru-RU" dirty="0">
                <a:latin typeface="+mn-lt"/>
              </a:rPr>
              <a:t> элементов задавать атрибут </a:t>
            </a:r>
            <a:r>
              <a:rPr lang="ru-RU" dirty="0" err="1">
                <a:latin typeface="+mn-lt"/>
              </a:rPr>
              <a:t>name</a:t>
            </a:r>
            <a:r>
              <a:rPr lang="ru-RU" dirty="0">
                <a:latin typeface="+mn-lt"/>
              </a:rPr>
              <a:t>.</a:t>
            </a:r>
          </a:p>
          <a:p>
            <a:pPr algn="just">
              <a:lnSpc>
                <a:spcPct val="120000"/>
              </a:lnSpc>
            </a:pPr>
            <a:endParaRPr lang="ru-RU" dirty="0">
              <a:latin typeface="+mn-lt"/>
            </a:endParaRPr>
          </a:p>
          <a:p>
            <a:pPr algn="just">
              <a:lnSpc>
                <a:spcPct val="120000"/>
              </a:lnSpc>
            </a:pPr>
            <a:r>
              <a:rPr lang="ru-RU" dirty="0" smtClean="0">
                <a:latin typeface="+mn-lt"/>
              </a:rPr>
              <a:t>	Для </a:t>
            </a:r>
            <a:r>
              <a:rPr lang="ru-RU" dirty="0">
                <a:latin typeface="+mn-lt"/>
              </a:rPr>
              <a:t>настройки привязки к модели можно использовать атрибут [</a:t>
            </a:r>
            <a:r>
              <a:rPr lang="ru-RU" dirty="0" err="1">
                <a:latin typeface="+mn-lt"/>
              </a:rPr>
              <a:t>Bind</a:t>
            </a:r>
            <a:r>
              <a:rPr lang="ru-RU" dirty="0">
                <a:latin typeface="+mn-lt"/>
              </a:rPr>
              <a:t>], применяемый либо к параметру, либо к классу модели. При помощи [</a:t>
            </a:r>
            <a:r>
              <a:rPr lang="ru-RU" dirty="0" err="1">
                <a:latin typeface="+mn-lt"/>
              </a:rPr>
              <a:t>Bind</a:t>
            </a:r>
            <a:r>
              <a:rPr lang="ru-RU" dirty="0">
                <a:latin typeface="+mn-lt"/>
              </a:rPr>
              <a:t>] можно указать свойства объекта для применения или игнорирования привязки.</a:t>
            </a:r>
          </a:p>
          <a:p>
            <a:pPr algn="just">
              <a:lnSpc>
                <a:spcPct val="120000"/>
              </a:lnSpc>
            </a:pPr>
            <a:r>
              <a:rPr lang="ru-RU" dirty="0">
                <a:latin typeface="+mn-lt"/>
              </a:rPr>
              <a:t>Привязка к модели работает не только в случае скалярных объектов, но и для коллекций. Данные формы могут быть приняты действием с параметром </a:t>
            </a:r>
            <a:r>
              <a:rPr lang="ru-RU" dirty="0" err="1">
                <a:latin typeface="+mn-lt"/>
              </a:rPr>
              <a:t>List</a:t>
            </a:r>
            <a:r>
              <a:rPr lang="ru-RU" dirty="0">
                <a:latin typeface="+mn-lt"/>
              </a:rPr>
              <a:t>&lt;&gt;, </a:t>
            </a:r>
            <a:r>
              <a:rPr lang="ru-RU" dirty="0" err="1">
                <a:latin typeface="+mn-lt"/>
              </a:rPr>
              <a:t>Dictionary</a:t>
            </a:r>
            <a:r>
              <a:rPr lang="ru-RU" dirty="0">
                <a:latin typeface="+mn-lt"/>
              </a:rPr>
              <a:t>&lt;&gt;</a:t>
            </a:r>
            <a:r>
              <a:rPr lang="ru-RU" dirty="0" smtClean="0">
                <a:latin typeface="+mn-lt"/>
              </a:rPr>
              <a:t>.</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4578382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503419" y="3305806"/>
            <a:ext cx="8134838" cy="2282845"/>
          </a:xfrm>
        </p:spPr>
        <p:txBody>
          <a:bodyPr anchor="ctr">
            <a:normAutofit/>
          </a:bodyPr>
          <a:lstStyle/>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name = </a:t>
            </a:r>
            <a:r>
              <a:rPr lang="en-US" dirty="0">
                <a:solidFill>
                  <a:srgbClr val="ECA907"/>
                </a:solidFill>
                <a:latin typeface="Consolas"/>
                <a:cs typeface="Consolas"/>
              </a:rPr>
              <a:t>Request.QueryString["name"]</a:t>
            </a:r>
            <a:r>
              <a:rPr lang="en-US" dirty="0">
                <a:latin typeface="Consolas"/>
                <a:cs typeface="Consolas"/>
              </a:rPr>
              <a:t>;</a:t>
            </a: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 </a:t>
            </a:r>
            <a:r>
              <a:rPr lang="en-US" dirty="0">
                <a:solidFill>
                  <a:srgbClr val="ECA907"/>
                </a:solidFill>
                <a:latin typeface="Consolas"/>
                <a:cs typeface="Consolas"/>
              </a:rPr>
              <a:t>Request.QueryString["message"]</a:t>
            </a:r>
            <a:r>
              <a:rPr lang="en-US" dirty="0">
                <a:latin typeface="Consolas"/>
                <a:cs typeface="Consolas"/>
              </a:rPr>
              <a:t>;</a:t>
            </a:r>
          </a:p>
          <a:p>
            <a:r>
              <a:rPr lang="da-DK" dirty="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592314" y="2416881"/>
            <a:ext cx="2995883" cy="6844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TextBox 7"/>
          <p:cNvSpPr txBox="1"/>
          <p:nvPr/>
        </p:nvSpPr>
        <p:spPr>
          <a:xfrm>
            <a:off x="575181" y="1863088"/>
            <a:ext cx="5519460" cy="369332"/>
          </a:xfrm>
          <a:prstGeom prst="rect">
            <a:avLst/>
          </a:prstGeom>
          <a:noFill/>
        </p:spPr>
        <p:txBody>
          <a:bodyPr wrap="none" rtlCol="0">
            <a:spAutoFit/>
          </a:bodyPr>
          <a:lstStyle/>
          <a:p>
            <a:r>
              <a:rPr lang="en-US" b="1" dirty="0" smtClean="0">
                <a:solidFill>
                  <a:schemeClr val="bg1"/>
                </a:solidFill>
                <a:latin typeface="Consolas"/>
                <a:cs typeface="Consolas"/>
              </a:rPr>
              <a:t>/Guestbook/</a:t>
            </a:r>
            <a:r>
              <a:rPr lang="en-US" b="1" dirty="0" err="1" smtClean="0">
                <a:solidFill>
                  <a:schemeClr val="bg1"/>
                </a:solidFill>
                <a:latin typeface="Consolas"/>
                <a:cs typeface="Consolas"/>
              </a:rPr>
              <a:t>Create?</a:t>
            </a:r>
            <a:r>
              <a:rPr lang="en-US" b="1" dirty="0" err="1" smtClean="0">
                <a:solidFill>
                  <a:srgbClr val="ECA907"/>
                </a:solidFill>
                <a:latin typeface="Consolas"/>
                <a:cs typeface="Consolas"/>
              </a:rPr>
              <a:t>name</a:t>
            </a:r>
            <a:r>
              <a:rPr lang="en-US" b="1" dirty="0" smtClean="0">
                <a:solidFill>
                  <a:srgbClr val="ECA907"/>
                </a:solidFill>
                <a:latin typeface="Consolas"/>
                <a:cs typeface="Consolas"/>
              </a:rPr>
              <a:t>=</a:t>
            </a:r>
            <a:r>
              <a:rPr lang="en-US" b="1" dirty="0" err="1" smtClean="0">
                <a:solidFill>
                  <a:srgbClr val="ECA907"/>
                </a:solidFill>
                <a:latin typeface="Consolas"/>
                <a:cs typeface="Consolas"/>
              </a:rPr>
              <a:t>Guest</a:t>
            </a:r>
            <a:r>
              <a:rPr lang="en-US" b="1" dirty="0" err="1" smtClean="0">
                <a:solidFill>
                  <a:schemeClr val="bg1"/>
                </a:solidFill>
                <a:latin typeface="Consolas"/>
                <a:cs typeface="Consolas"/>
              </a:rPr>
              <a:t>&amp;</a:t>
            </a:r>
            <a:r>
              <a:rPr lang="en-US" b="1" dirty="0" err="1" smtClean="0">
                <a:solidFill>
                  <a:srgbClr val="ECA907"/>
                </a:solidFill>
                <a:latin typeface="Consolas"/>
                <a:cs typeface="Consolas"/>
              </a:rPr>
              <a:t>message</a:t>
            </a:r>
            <a:r>
              <a:rPr lang="en-US" b="1" dirty="0" smtClean="0">
                <a:solidFill>
                  <a:srgbClr val="ECA907"/>
                </a:solidFill>
                <a:latin typeface="Consolas"/>
                <a:cs typeface="Consolas"/>
              </a:rPr>
              <a:t>=Hello</a:t>
            </a:r>
            <a:endParaRPr lang="en-US" b="1" dirty="0">
              <a:solidFill>
                <a:srgbClr val="ECA907"/>
              </a:solidFill>
              <a:latin typeface="Consolas"/>
              <a:cs typeface="Consolas"/>
            </a:endParaRPr>
          </a:p>
        </p:txBody>
      </p:sp>
      <p:sp>
        <p:nvSpPr>
          <p:cNvPr id="9" name="Rectangle 8"/>
          <p:cNvSpPr/>
          <p:nvPr/>
        </p:nvSpPr>
        <p:spPr>
          <a:xfrm>
            <a:off x="1946779" y="1816424"/>
            <a:ext cx="4314110" cy="546100"/>
          </a:xfrm>
          <a:prstGeom prst="rect">
            <a:avLst/>
          </a:prstGeom>
          <a:noFill/>
          <a:ln w="28575" cmpd="sng">
            <a:solidFill>
              <a:srgbClr val="DB7F0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Curved Connector 9"/>
          <p:cNvCxnSpPr>
            <a:stCxn id="9" idx="3"/>
          </p:cNvCxnSpPr>
          <p:nvPr/>
        </p:nvCxnSpPr>
        <p:spPr>
          <a:xfrm flipH="1">
            <a:off x="5079590" y="2089474"/>
            <a:ext cx="1181299" cy="1957023"/>
          </a:xfrm>
          <a:prstGeom prst="curvedConnector4">
            <a:avLst>
              <a:gd name="adj1" fmla="val -19352"/>
              <a:gd name="adj2" fmla="val 56976"/>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675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953250" y="2709452"/>
            <a:ext cx="5699771" cy="2282845"/>
          </a:xfrm>
        </p:spPr>
        <p:txBody>
          <a:bodyPr anchor="ctr">
            <a:noAutofit/>
          </a:bodyPr>
          <a:lstStyle/>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var name = </a:t>
            </a:r>
            <a:r>
              <a:rPr lang="en-US" dirty="0" err="1" smtClean="0">
                <a:solidFill>
                  <a:srgbClr val="ECA907"/>
                </a:solidFill>
                <a:latin typeface="Consolas"/>
                <a:cs typeface="Consolas"/>
              </a:rPr>
              <a:t>Request.Form</a:t>
            </a:r>
            <a:r>
              <a:rPr lang="en-US" dirty="0">
                <a:solidFill>
                  <a:srgbClr val="ECA907"/>
                </a:solidFill>
                <a:latin typeface="Consolas"/>
                <a:cs typeface="Consolas"/>
              </a:rPr>
              <a:t>["name"]</a:t>
            </a:r>
            <a:r>
              <a:rPr lang="en-US" dirty="0">
                <a:latin typeface="Consolas"/>
                <a:cs typeface="Consolas"/>
              </a:rPr>
              <a:t>;</a:t>
            </a: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 </a:t>
            </a:r>
            <a:r>
              <a:rPr lang="en-US" dirty="0" err="1" smtClean="0">
                <a:solidFill>
                  <a:srgbClr val="ECA907"/>
                </a:solidFill>
                <a:latin typeface="Consolas"/>
                <a:cs typeface="Consolas"/>
              </a:rPr>
              <a:t>Request.Form</a:t>
            </a:r>
            <a:r>
              <a:rPr lang="en-US" dirty="0">
                <a:solidFill>
                  <a:srgbClr val="ECA907"/>
                </a:solidFill>
                <a:latin typeface="Consolas"/>
                <a:cs typeface="Consolas"/>
              </a:rPr>
              <a:t>["message"]</a:t>
            </a:r>
            <a:r>
              <a:rPr lang="en-US" dirty="0">
                <a:latin typeface="Consolas"/>
                <a:cs typeface="Consolas"/>
              </a:rPr>
              <a:t>;</a:t>
            </a:r>
            <a:r>
              <a:rPr lang="da-DK" dirty="0" smtClean="0">
                <a:latin typeface="Consolas"/>
                <a:cs typeface="Consolas"/>
              </a:rPr>
              <a:t>     </a:t>
            </a:r>
          </a:p>
          <a:p>
            <a:r>
              <a:rPr lang="da-DK" dirty="0">
                <a:latin typeface="Consolas"/>
                <a:cs typeface="Consolas"/>
              </a:rPr>
              <a:t> </a:t>
            </a:r>
            <a:r>
              <a:rPr lang="da-DK" dirty="0" smtClean="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271143" y="7325619"/>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1594755" y="1786959"/>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8" name="TextBox 7"/>
          <p:cNvSpPr txBox="1"/>
          <p:nvPr/>
        </p:nvSpPr>
        <p:spPr>
          <a:xfrm>
            <a:off x="2032959" y="1482962"/>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9" name="Group 8"/>
          <p:cNvGrpSpPr/>
          <p:nvPr/>
        </p:nvGrpSpPr>
        <p:grpSpPr>
          <a:xfrm>
            <a:off x="542442" y="2629454"/>
            <a:ext cx="2341047" cy="2493817"/>
            <a:chOff x="1759748" y="2325524"/>
            <a:chExt cx="3121396" cy="2493817"/>
          </a:xfrm>
        </p:grpSpPr>
        <p:sp>
          <p:nvSpPr>
            <p:cNvPr id="10" name="Rectangle 9"/>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11" name="Rectangle 10"/>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12" name="Rectangle 11"/>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13" name="Rectangle 12"/>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14" name="TextBox 13"/>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15" name="TextBox 14"/>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16" name="Straight Arrow Connector 15"/>
          <p:cNvCxnSpPr/>
          <p:nvPr/>
        </p:nvCxnSpPr>
        <p:spPr>
          <a:xfrm>
            <a:off x="1388027" y="3455767"/>
            <a:ext cx="2229704" cy="17721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816249" y="3898815"/>
            <a:ext cx="1742417" cy="33966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49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997550" y="2547002"/>
            <a:ext cx="5891732" cy="2562809"/>
          </a:xfrm>
        </p:spPr>
        <p:txBody>
          <a:bodyPr anchor="ctr">
            <a:noAutofit/>
          </a:bodyPr>
          <a:lstStyle/>
          <a:p>
            <a:r>
              <a:rPr lang="en-US" dirty="0">
                <a:latin typeface="Consolas"/>
                <a:cs typeface="Consolas"/>
              </a:rPr>
              <a:t>[</a:t>
            </a:r>
            <a:r>
              <a:rPr lang="en-US" dirty="0" err="1">
                <a:latin typeface="Consolas"/>
                <a:cs typeface="Consolas"/>
              </a:rPr>
              <a:t>HttpPost</a:t>
            </a:r>
            <a:r>
              <a:rPr lang="en-US" dirty="0">
                <a:latin typeface="Consolas"/>
                <a:cs typeface="Consolas"/>
              </a:rPr>
              <a:t>]</a:t>
            </a:r>
          </a:p>
          <a:p>
            <a:r>
              <a:rPr lang="en-US" dirty="0" smtClean="0">
                <a:latin typeface="Consolas"/>
                <a:cs typeface="Consolas"/>
              </a:rPr>
              <a:t>public </a:t>
            </a:r>
            <a:r>
              <a:rPr lang="en-US" dirty="0">
                <a:latin typeface="Consolas"/>
                <a:cs typeface="Consolas"/>
              </a:rPr>
              <a:t>ActionResult Create</a:t>
            </a:r>
            <a:r>
              <a:rPr lang="en-US" dirty="0" smtClean="0">
                <a:latin typeface="Consolas"/>
                <a:cs typeface="Consolas"/>
              </a:rPr>
              <a:t>(</a:t>
            </a:r>
            <a:endParaRPr lang="ru-RU" dirty="0" smtClean="0">
              <a:latin typeface="Consolas"/>
              <a:cs typeface="Consolas"/>
            </a:endParaRPr>
          </a:p>
          <a:p>
            <a:r>
              <a:rPr lang="ru-RU" dirty="0" smtClean="0">
                <a:solidFill>
                  <a:srgbClr val="ECA907"/>
                </a:solidFill>
                <a:latin typeface="Consolas"/>
                <a:cs typeface="Consolas"/>
              </a:rPr>
              <a:t>			</a:t>
            </a:r>
            <a:r>
              <a:rPr lang="en-US" dirty="0" err="1" smtClean="0">
                <a:solidFill>
                  <a:srgbClr val="ECA907"/>
                </a:solidFill>
                <a:latin typeface="Consolas"/>
                <a:cs typeface="Consolas"/>
              </a:rPr>
              <a:t>FormCollection</a:t>
            </a:r>
            <a:r>
              <a:rPr lang="en-US" dirty="0" smtClean="0">
                <a:solidFill>
                  <a:srgbClr val="ECA907"/>
                </a:solidFill>
                <a:latin typeface="Consolas"/>
                <a:cs typeface="Consolas"/>
              </a:rPr>
              <a:t> values</a:t>
            </a:r>
            <a:r>
              <a:rPr lang="en-US" dirty="0" smtClean="0">
                <a:latin typeface="Consolas"/>
                <a:cs typeface="Consolas"/>
              </a:rPr>
              <a:t>)</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var name </a:t>
            </a:r>
            <a:r>
              <a:rPr lang="en-US" dirty="0" smtClean="0">
                <a:latin typeface="Consolas"/>
                <a:cs typeface="Consolas"/>
              </a:rPr>
              <a:t>=</a:t>
            </a:r>
            <a:r>
              <a:rPr lang="ru-RU" dirty="0" smtClean="0">
                <a:latin typeface="Consolas"/>
                <a:cs typeface="Consolas"/>
              </a:rPr>
              <a:t> </a:t>
            </a:r>
            <a:r>
              <a:rPr lang="de-DE" dirty="0" err="1" smtClean="0">
                <a:solidFill>
                  <a:srgbClr val="ECA907"/>
                </a:solidFill>
                <a:latin typeface="Consolas"/>
                <a:cs typeface="Consolas"/>
              </a:rPr>
              <a:t>values</a:t>
            </a:r>
            <a:r>
              <a:rPr lang="de-DE" dirty="0">
                <a:solidFill>
                  <a:srgbClr val="ECA907"/>
                </a:solidFill>
                <a:latin typeface="Consolas"/>
                <a:cs typeface="Consolas"/>
              </a:rPr>
              <a:t>["Name"]</a:t>
            </a:r>
            <a:r>
              <a:rPr lang="en-US" dirty="0" smtClean="0">
                <a:latin typeface="Consolas"/>
                <a:cs typeface="Consolas"/>
              </a:rPr>
              <a:t>;</a:t>
            </a:r>
            <a:endParaRPr lang="en-US" dirty="0">
              <a:latin typeface="Consolas"/>
              <a:cs typeface="Consolas"/>
            </a:endParaRPr>
          </a:p>
          <a:p>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message </a:t>
            </a:r>
            <a:r>
              <a:rPr lang="en-US" dirty="0" smtClean="0">
                <a:latin typeface="Consolas"/>
                <a:cs typeface="Consolas"/>
              </a:rPr>
              <a:t>=</a:t>
            </a:r>
            <a:r>
              <a:rPr lang="ru-RU" dirty="0" smtClean="0">
                <a:latin typeface="Consolas"/>
                <a:cs typeface="Consolas"/>
              </a:rPr>
              <a:t> </a:t>
            </a:r>
            <a:r>
              <a:rPr lang="en-US" dirty="0" smtClean="0">
                <a:solidFill>
                  <a:srgbClr val="ECA907"/>
                </a:solidFill>
                <a:latin typeface="Consolas"/>
                <a:cs typeface="Consolas"/>
              </a:rPr>
              <a:t>values</a:t>
            </a:r>
            <a:r>
              <a:rPr lang="en-US" dirty="0">
                <a:solidFill>
                  <a:srgbClr val="ECA907"/>
                </a:solidFill>
                <a:latin typeface="Consolas"/>
                <a:cs typeface="Consolas"/>
              </a:rPr>
              <a:t>["Message</a:t>
            </a:r>
            <a:r>
              <a:rPr lang="de-DE" dirty="0">
                <a:solidFill>
                  <a:srgbClr val="ECA907"/>
                </a:solidFill>
                <a:latin typeface="Consolas"/>
                <a:cs typeface="Consolas"/>
              </a:rPr>
              <a:t>"</a:t>
            </a:r>
            <a:r>
              <a:rPr lang="en-US" dirty="0">
                <a:solidFill>
                  <a:srgbClr val="ECA907"/>
                </a:solidFill>
                <a:latin typeface="Consolas"/>
                <a:cs typeface="Consolas"/>
              </a:rPr>
              <a:t>]</a:t>
            </a:r>
            <a:r>
              <a:rPr lang="en-US" dirty="0" smtClean="0">
                <a:latin typeface="Consolas"/>
                <a:cs typeface="Consolas"/>
              </a:rPr>
              <a:t>;</a:t>
            </a:r>
            <a:r>
              <a:rPr lang="da-DK" dirty="0" smtClean="0">
                <a:latin typeface="Consolas"/>
                <a:cs typeface="Consolas"/>
              </a:rPr>
              <a:t> </a:t>
            </a:r>
          </a:p>
          <a:p>
            <a:r>
              <a:rPr lang="da-DK" dirty="0">
                <a:latin typeface="Consolas"/>
                <a:cs typeface="Consolas"/>
              </a:rPr>
              <a:t> </a:t>
            </a:r>
            <a:r>
              <a:rPr lang="da-DK" dirty="0" smtClean="0">
                <a:latin typeface="Consolas"/>
                <a:cs typeface="Consolas"/>
              </a:rPr>
              <a:t>    </a:t>
            </a:r>
            <a:r>
              <a:rPr lang="en-US" dirty="0" smtClean="0">
                <a:latin typeface="Consolas"/>
                <a:cs typeface="Consolas"/>
              </a:rPr>
              <a:t>//update database here</a:t>
            </a:r>
            <a:endParaRPr lang="en-US" dirty="0">
              <a:latin typeface="Consolas"/>
              <a:cs typeface="Consolas"/>
            </a:endParaRPr>
          </a:p>
          <a:p>
            <a:r>
              <a:rPr lang="en-US" dirty="0">
                <a:latin typeface="Consolas"/>
                <a:cs typeface="Consolas"/>
              </a:rPr>
              <a:t>     </a:t>
            </a:r>
            <a:r>
              <a:rPr lang="en-US" dirty="0" smtClean="0">
                <a:latin typeface="Consolas"/>
                <a:cs typeface="Consolas"/>
              </a:rPr>
              <a:t>return </a:t>
            </a:r>
            <a:r>
              <a:rPr lang="en-US" dirty="0">
                <a:latin typeface="Consolas"/>
                <a:cs typeface="Consolas"/>
              </a:rPr>
              <a:t>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271143" y="7325619"/>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1594755" y="1786959"/>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8" name="TextBox 7"/>
          <p:cNvSpPr txBox="1"/>
          <p:nvPr/>
        </p:nvSpPr>
        <p:spPr>
          <a:xfrm>
            <a:off x="2032959" y="1482962"/>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9" name="Group 8"/>
          <p:cNvGrpSpPr/>
          <p:nvPr/>
        </p:nvGrpSpPr>
        <p:grpSpPr>
          <a:xfrm>
            <a:off x="557208" y="2629454"/>
            <a:ext cx="2341047" cy="2493817"/>
            <a:chOff x="1759748" y="2325524"/>
            <a:chExt cx="3121396" cy="2493817"/>
          </a:xfrm>
        </p:grpSpPr>
        <p:sp>
          <p:nvSpPr>
            <p:cNvPr id="10" name="Rectangle 9"/>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11" name="Rectangle 10"/>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12" name="Rectangle 11"/>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13" name="Rectangle 12"/>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14" name="TextBox 13"/>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15" name="TextBox 14"/>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16" name="Straight Arrow Connector 15"/>
          <p:cNvCxnSpPr/>
          <p:nvPr/>
        </p:nvCxnSpPr>
        <p:spPr>
          <a:xfrm>
            <a:off x="1402794" y="3500072"/>
            <a:ext cx="2288768" cy="369206"/>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742417" y="4090802"/>
            <a:ext cx="1904847" cy="147682"/>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071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Связывание данных модели и провайдеры значений</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4"/>
          <p:cNvSpPr>
            <a:spLocks noGrp="1"/>
          </p:cNvSpPr>
          <p:nvPr>
            <p:ph idx="1"/>
          </p:nvPr>
        </p:nvSpPr>
        <p:spPr>
          <a:xfrm>
            <a:off x="3012315" y="3470536"/>
            <a:ext cx="5670240" cy="2278142"/>
          </a:xfrm>
        </p:spPr>
        <p:txBody>
          <a:bodyPr anchor="ctr">
            <a:noAutofit/>
          </a:bodyPr>
          <a:lstStyle/>
          <a:p>
            <a:r>
              <a:rPr lang="en-US" sz="1600" dirty="0">
                <a:latin typeface="Consolas"/>
                <a:cs typeface="Consolas"/>
              </a:rPr>
              <a:t>[HttpPost]</a:t>
            </a:r>
          </a:p>
          <a:p>
            <a:r>
              <a:rPr lang="en-US" sz="1600" dirty="0" smtClean="0">
                <a:latin typeface="Consolas"/>
                <a:cs typeface="Consolas"/>
              </a:rPr>
              <a:t>public </a:t>
            </a:r>
            <a:r>
              <a:rPr lang="en-US" sz="1600" dirty="0">
                <a:latin typeface="Consolas"/>
                <a:cs typeface="Consolas"/>
              </a:rPr>
              <a:t>ActionResult Create</a:t>
            </a:r>
            <a:r>
              <a:rPr lang="en-US" sz="1600" dirty="0" smtClean="0">
                <a:latin typeface="Consolas"/>
                <a:cs typeface="Consolas"/>
              </a:rPr>
              <a:t>(</a:t>
            </a:r>
            <a:r>
              <a:rPr lang="en-US" sz="1600" dirty="0" err="1">
                <a:solidFill>
                  <a:srgbClr val="ECA907"/>
                </a:solidFill>
                <a:latin typeface="Consolas"/>
                <a:cs typeface="Consolas"/>
              </a:rPr>
              <a:t>GuestbookEntry</a:t>
            </a:r>
            <a:r>
              <a:rPr lang="en-US" sz="1600" dirty="0">
                <a:solidFill>
                  <a:srgbClr val="ECA907"/>
                </a:solidFill>
                <a:latin typeface="Consolas"/>
                <a:cs typeface="Consolas"/>
              </a:rPr>
              <a:t> </a:t>
            </a:r>
            <a:r>
              <a:rPr lang="en-US" sz="1600" dirty="0" smtClean="0">
                <a:solidFill>
                  <a:srgbClr val="ECA907"/>
                </a:solidFill>
                <a:latin typeface="Consolas"/>
                <a:cs typeface="Consolas"/>
              </a:rPr>
              <a:t>entry</a:t>
            </a:r>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a:t>
            </a:r>
            <a:endParaRPr lang="en-US" sz="1600" dirty="0">
              <a:latin typeface="Consolas"/>
              <a:cs typeface="Consolas"/>
            </a:endParaRPr>
          </a:p>
          <a:p>
            <a:r>
              <a:rPr lang="en-US" sz="1600" dirty="0" smtClean="0">
                <a:latin typeface="Consolas"/>
                <a:cs typeface="Consolas"/>
              </a:rPr>
              <a:t>      </a:t>
            </a:r>
            <a:r>
              <a:rPr lang="en-US" sz="1600" dirty="0">
                <a:latin typeface="Consolas"/>
                <a:cs typeface="Consolas"/>
              </a:rPr>
              <a:t>//update database here</a:t>
            </a:r>
          </a:p>
          <a:p>
            <a:r>
              <a:rPr lang="en-US" sz="1600" dirty="0" smtClean="0">
                <a:latin typeface="Consolas"/>
                <a:cs typeface="Consolas"/>
              </a:rPr>
              <a:t>      </a:t>
            </a:r>
            <a:r>
              <a:rPr lang="en-US" sz="1600" dirty="0">
                <a:latin typeface="Consolas"/>
                <a:cs typeface="Consolas"/>
              </a:rPr>
              <a:t>return RedirectToAction("Index");</a:t>
            </a:r>
          </a:p>
          <a:p>
            <a:r>
              <a:rPr lang="en-US" sz="1600" dirty="0" smtClean="0">
                <a:latin typeface="Consolas"/>
                <a:cs typeface="Consolas"/>
              </a:rPr>
              <a:t>}</a:t>
            </a:r>
            <a:endParaRPr lang="en-US" sz="1600" dirty="0">
              <a:latin typeface="Consolas"/>
              <a:cs typeface="Consolas"/>
            </a:endParaRPr>
          </a:p>
        </p:txBody>
      </p:sp>
      <p:sp>
        <p:nvSpPr>
          <p:cNvPr id="6" name="Нижний колонтитул 3"/>
          <p:cNvSpPr txBox="1">
            <a:spLocks/>
          </p:cNvSpPr>
          <p:nvPr/>
        </p:nvSpPr>
        <p:spPr>
          <a:xfrm>
            <a:off x="2212077" y="797542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15" name="Rectangle 14"/>
          <p:cNvSpPr/>
          <p:nvPr/>
        </p:nvSpPr>
        <p:spPr>
          <a:xfrm>
            <a:off x="3972121" y="1495998"/>
            <a:ext cx="4534761" cy="1569660"/>
          </a:xfrm>
          <a:prstGeom prst="rect">
            <a:avLst/>
          </a:prstGeom>
        </p:spPr>
        <p:txBody>
          <a:bodyPr wrap="square">
            <a:spAutoFit/>
          </a:bodyPr>
          <a:lstStyle/>
          <a:p>
            <a:r>
              <a:rPr lang="en-US" sz="1600" dirty="0">
                <a:solidFill>
                  <a:srgbClr val="FFFFFF"/>
                </a:solidFill>
                <a:latin typeface="Consolas"/>
                <a:cs typeface="Consolas"/>
              </a:rPr>
              <a:t>public class </a:t>
            </a:r>
            <a:r>
              <a:rPr lang="en-US" sz="1600" dirty="0" err="1">
                <a:solidFill>
                  <a:srgbClr val="ECA907"/>
                </a:solidFill>
                <a:latin typeface="Consolas"/>
                <a:cs typeface="Consolas"/>
              </a:rPr>
              <a:t>GuestbookEntry</a:t>
            </a:r>
            <a:endParaRPr lang="en-US" sz="1600" dirty="0">
              <a:solidFill>
                <a:srgbClr val="ECA907"/>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a:p>
            <a:r>
              <a:rPr lang="en-US" sz="1600" dirty="0" smtClean="0">
                <a:solidFill>
                  <a:srgbClr val="FFFFFF"/>
                </a:solidFill>
                <a:latin typeface="Consolas"/>
                <a:cs typeface="Consolas"/>
              </a:rPr>
              <a:t>     public </a:t>
            </a:r>
            <a:r>
              <a:rPr lang="en-US" sz="1600" dirty="0">
                <a:solidFill>
                  <a:srgbClr val="FFFFFF"/>
                </a:solidFill>
                <a:latin typeface="Consolas"/>
                <a:cs typeface="Consolas"/>
              </a:rPr>
              <a:t>string </a:t>
            </a:r>
            <a:r>
              <a:rPr lang="en-US" sz="1600" dirty="0">
                <a:solidFill>
                  <a:srgbClr val="ECA907"/>
                </a:solidFill>
                <a:latin typeface="Consolas"/>
                <a:cs typeface="Consolas"/>
              </a:rPr>
              <a:t>Name</a:t>
            </a:r>
            <a:r>
              <a:rPr lang="en-US" sz="1600" dirty="0">
                <a:solidFill>
                  <a:srgbClr val="FFFFFF"/>
                </a:solidFill>
                <a:latin typeface="Consolas"/>
                <a:cs typeface="Consolas"/>
              </a:rPr>
              <a:t> { get; set; }</a:t>
            </a:r>
          </a:p>
          <a:p>
            <a:r>
              <a:rPr lang="en-US" sz="1600" dirty="0" smtClean="0">
                <a:solidFill>
                  <a:srgbClr val="FFFFFF"/>
                </a:solidFill>
                <a:latin typeface="Consolas"/>
                <a:cs typeface="Consolas"/>
              </a:rPr>
              <a:t>     public </a:t>
            </a:r>
            <a:r>
              <a:rPr lang="en-US" sz="1600" dirty="0">
                <a:solidFill>
                  <a:srgbClr val="FFFFFF"/>
                </a:solidFill>
                <a:latin typeface="Consolas"/>
                <a:cs typeface="Consolas"/>
              </a:rPr>
              <a:t>string </a:t>
            </a:r>
            <a:r>
              <a:rPr lang="en-US" sz="1600" dirty="0">
                <a:solidFill>
                  <a:srgbClr val="ECA907"/>
                </a:solidFill>
                <a:latin typeface="Consolas"/>
                <a:cs typeface="Consolas"/>
              </a:rPr>
              <a:t>Message</a:t>
            </a:r>
            <a:r>
              <a:rPr lang="en-US" sz="1600" dirty="0">
                <a:solidFill>
                  <a:srgbClr val="FFFFFF"/>
                </a:solidFill>
                <a:latin typeface="Consolas"/>
                <a:cs typeface="Consolas"/>
              </a:rPr>
              <a:t> { get; set</a:t>
            </a:r>
            <a:r>
              <a:rPr lang="en-US" sz="1600" dirty="0" smtClean="0">
                <a:solidFill>
                  <a:srgbClr val="FFFFFF"/>
                </a:solidFill>
                <a:latin typeface="Consolas"/>
                <a:cs typeface="Consolas"/>
              </a:rPr>
              <a:t>;}</a:t>
            </a:r>
          </a:p>
          <a:p>
            <a:r>
              <a:rPr lang="en-US" sz="1600" dirty="0" smtClean="0">
                <a:solidFill>
                  <a:srgbClr val="FFFFFF"/>
                </a:solidFill>
                <a:latin typeface="Consolas"/>
                <a:cs typeface="Consolas"/>
              </a:rPr>
              <a:t>     . . .</a:t>
            </a:r>
            <a:endParaRPr lang="en-US" sz="1600" dirty="0">
              <a:solidFill>
                <a:srgbClr val="FFFFFF"/>
              </a:solidFill>
              <a:latin typeface="Consolas"/>
              <a:cs typeface="Consolas"/>
            </a:endParaRPr>
          </a:p>
          <a:p>
            <a:r>
              <a:rPr lang="en-US" sz="1600" dirty="0" smtClean="0">
                <a:solidFill>
                  <a:srgbClr val="FFFFFF"/>
                </a:solidFill>
                <a:latin typeface="Consolas"/>
                <a:cs typeface="Consolas"/>
              </a:rPr>
              <a:t>}</a:t>
            </a:r>
            <a:endParaRPr lang="en-US" sz="1600" dirty="0">
              <a:solidFill>
                <a:srgbClr val="FFFFFF"/>
              </a:solidFill>
              <a:latin typeface="Consolas"/>
              <a:cs typeface="Consolas"/>
            </a:endParaRPr>
          </a:p>
        </p:txBody>
      </p:sp>
      <p:cxnSp>
        <p:nvCxnSpPr>
          <p:cNvPr id="18" name="Straight Arrow Connector 17"/>
          <p:cNvCxnSpPr/>
          <p:nvPr/>
        </p:nvCxnSpPr>
        <p:spPr>
          <a:xfrm>
            <a:off x="6201825" y="2761660"/>
            <a:ext cx="1698118" cy="1284837"/>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9" name="Right Arrow 18"/>
          <p:cNvSpPr/>
          <p:nvPr/>
        </p:nvSpPr>
        <p:spPr>
          <a:xfrm>
            <a:off x="487287" y="2156164"/>
            <a:ext cx="3307640" cy="68718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20" name="TextBox 19"/>
          <p:cNvSpPr txBox="1"/>
          <p:nvPr/>
        </p:nvSpPr>
        <p:spPr>
          <a:xfrm>
            <a:off x="763062" y="1793094"/>
            <a:ext cx="2342183" cy="369332"/>
          </a:xfrm>
          <a:prstGeom prst="rect">
            <a:avLst/>
          </a:prstGeom>
          <a:noFill/>
        </p:spPr>
        <p:txBody>
          <a:bodyPr wrap="none" rtlCol="0">
            <a:spAutoFit/>
          </a:bodyPr>
          <a:lstStyle/>
          <a:p>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grpSp>
        <p:nvGrpSpPr>
          <p:cNvPr id="21" name="Group 20"/>
          <p:cNvGrpSpPr/>
          <p:nvPr/>
        </p:nvGrpSpPr>
        <p:grpSpPr>
          <a:xfrm>
            <a:off x="527674" y="3146342"/>
            <a:ext cx="2341047" cy="2493817"/>
            <a:chOff x="1759748" y="2325524"/>
            <a:chExt cx="3121396" cy="2493817"/>
          </a:xfrm>
        </p:grpSpPr>
        <p:sp>
          <p:nvSpPr>
            <p:cNvPr id="22" name="Rectangle 21"/>
            <p:cNvSpPr/>
            <p:nvPr/>
          </p:nvSpPr>
          <p:spPr>
            <a:xfrm>
              <a:off x="1943375" y="2922204"/>
              <a:ext cx="2035188"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name</a:t>
              </a:r>
              <a:endParaRPr lang="en-US" dirty="0">
                <a:solidFill>
                  <a:srgbClr val="ECA907"/>
                </a:solidFill>
                <a:latin typeface="Consolas"/>
                <a:cs typeface="Consolas"/>
              </a:endParaRPr>
            </a:p>
          </p:txBody>
        </p:sp>
        <p:sp>
          <p:nvSpPr>
            <p:cNvPr id="23" name="Rectangle 22"/>
            <p:cNvSpPr/>
            <p:nvPr/>
          </p:nvSpPr>
          <p:spPr>
            <a:xfrm>
              <a:off x="1958055" y="3717182"/>
              <a:ext cx="2005206" cy="39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ECA907"/>
                  </a:solidFill>
                  <a:latin typeface="Consolas"/>
                  <a:cs typeface="Consolas"/>
                </a:rPr>
                <a:t>message</a:t>
              </a:r>
              <a:endParaRPr lang="en-US" dirty="0">
                <a:solidFill>
                  <a:srgbClr val="ECA907"/>
                </a:solidFill>
                <a:latin typeface="Consolas"/>
                <a:cs typeface="Consolas"/>
              </a:endParaRPr>
            </a:p>
          </p:txBody>
        </p:sp>
        <p:sp>
          <p:nvSpPr>
            <p:cNvPr id="24" name="Rectangle 23"/>
            <p:cNvSpPr/>
            <p:nvPr/>
          </p:nvSpPr>
          <p:spPr>
            <a:xfrm>
              <a:off x="1759748" y="2325524"/>
              <a:ext cx="3076592" cy="2493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sp>
          <p:nvSpPr>
            <p:cNvPr id="25" name="Rectangle 24"/>
            <p:cNvSpPr/>
            <p:nvPr/>
          </p:nvSpPr>
          <p:spPr>
            <a:xfrm>
              <a:off x="1957433" y="4282669"/>
              <a:ext cx="965281" cy="397787"/>
            </a:xfrm>
            <a:prstGeom prst="rect">
              <a:avLst/>
            </a:prstGeom>
            <a:solidFill>
              <a:schemeClr val="accent5">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Consolas"/>
                  <a:cs typeface="Consolas"/>
                </a:rPr>
                <a:t>Add</a:t>
              </a:r>
              <a:endParaRPr lang="en-US" dirty="0">
                <a:latin typeface="Consolas"/>
                <a:cs typeface="Consolas"/>
              </a:endParaRPr>
            </a:p>
          </p:txBody>
        </p:sp>
        <p:sp>
          <p:nvSpPr>
            <p:cNvPr id="26" name="TextBox 25"/>
            <p:cNvSpPr txBox="1"/>
            <p:nvPr/>
          </p:nvSpPr>
          <p:spPr>
            <a:xfrm>
              <a:off x="1928072" y="2555016"/>
              <a:ext cx="2502448" cy="338554"/>
            </a:xfrm>
            <a:prstGeom prst="rect">
              <a:avLst/>
            </a:prstGeom>
            <a:noFill/>
          </p:spPr>
          <p:txBody>
            <a:bodyPr wrap="none" rtlCol="0">
              <a:spAutoFit/>
            </a:bodyPr>
            <a:lstStyle/>
            <a:p>
              <a:r>
                <a:rPr lang="en-US" sz="1600" dirty="0" smtClean="0">
                  <a:solidFill>
                    <a:schemeClr val="bg1"/>
                  </a:solidFill>
                  <a:latin typeface="Consolas"/>
                  <a:cs typeface="Consolas"/>
                </a:rPr>
                <a:t>Enter your name</a:t>
              </a:r>
              <a:endParaRPr lang="en-US" sz="1600" dirty="0">
                <a:solidFill>
                  <a:schemeClr val="bg1"/>
                </a:solidFill>
                <a:latin typeface="Consolas"/>
                <a:cs typeface="Consolas"/>
              </a:endParaRPr>
            </a:p>
          </p:txBody>
        </p:sp>
        <p:sp>
          <p:nvSpPr>
            <p:cNvPr id="27" name="TextBox 26"/>
            <p:cNvSpPr txBox="1"/>
            <p:nvPr/>
          </p:nvSpPr>
          <p:spPr>
            <a:xfrm>
              <a:off x="1927451" y="3349995"/>
              <a:ext cx="2953693" cy="338554"/>
            </a:xfrm>
            <a:prstGeom prst="rect">
              <a:avLst/>
            </a:prstGeom>
            <a:noFill/>
          </p:spPr>
          <p:txBody>
            <a:bodyPr wrap="none" rtlCol="0">
              <a:spAutoFit/>
            </a:bodyPr>
            <a:lstStyle/>
            <a:p>
              <a:r>
                <a:rPr lang="en-US" sz="1600" dirty="0" smtClean="0">
                  <a:solidFill>
                    <a:schemeClr val="bg1"/>
                  </a:solidFill>
                  <a:latin typeface="Consolas"/>
                  <a:cs typeface="Consolas"/>
                </a:rPr>
                <a:t>Enter your message</a:t>
              </a:r>
              <a:endParaRPr lang="en-US" sz="1600" dirty="0">
                <a:solidFill>
                  <a:schemeClr val="bg1"/>
                </a:solidFill>
                <a:latin typeface="Consolas"/>
                <a:cs typeface="Consolas"/>
              </a:endParaRPr>
            </a:p>
          </p:txBody>
        </p:sp>
      </p:grpSp>
      <p:cxnSp>
        <p:nvCxnSpPr>
          <p:cNvPr id="28" name="Straight Arrow Connector 27"/>
          <p:cNvCxnSpPr/>
          <p:nvPr/>
        </p:nvCxnSpPr>
        <p:spPr>
          <a:xfrm flipV="1">
            <a:off x="1432326" y="2717357"/>
            <a:ext cx="3351939" cy="1255299"/>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1801482" y="2894575"/>
            <a:ext cx="2938484" cy="1860798"/>
          </a:xfrm>
          <a:prstGeom prst="straightConnector1">
            <a:avLst/>
          </a:prstGeom>
          <a:ln w="28575" cmpd="sng">
            <a:solidFill>
              <a:srgbClr val="DB7F09"/>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955320" y="3003505"/>
            <a:ext cx="1136208" cy="338554"/>
          </a:xfrm>
          <a:prstGeom prst="rect">
            <a:avLst/>
          </a:prstGeom>
          <a:noFill/>
        </p:spPr>
        <p:txBody>
          <a:bodyPr wrap="none" rtlCol="0">
            <a:spAutoFit/>
          </a:bodyPr>
          <a:lstStyle/>
          <a:p>
            <a:r>
              <a:rPr lang="en-US" sz="1600" dirty="0" smtClean="0">
                <a:solidFill>
                  <a:srgbClr val="ECA907"/>
                </a:solidFill>
                <a:latin typeface="Lucida Handwriting"/>
                <a:cs typeface="Lucida Handwriting"/>
              </a:rPr>
              <a:t>Bind to</a:t>
            </a:r>
            <a:endParaRPr lang="en-US" sz="1600" dirty="0">
              <a:solidFill>
                <a:srgbClr val="ECA907"/>
              </a:solidFill>
              <a:latin typeface="Lucida Handwriting"/>
              <a:cs typeface="Lucida Handwriting"/>
            </a:endParaRPr>
          </a:p>
        </p:txBody>
      </p:sp>
    </p:spTree>
    <p:extLst>
      <p:ext uri="{BB962C8B-B14F-4D97-AF65-F5344CB8AC3E}">
        <p14:creationId xmlns:p14="http://schemas.microsoft.com/office/powerpoint/2010/main" val="288793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3" name="Content Placeholder 2"/>
          <p:cNvSpPr>
            <a:spLocks noGrp="1"/>
          </p:cNvSpPr>
          <p:nvPr>
            <p:ph idx="1"/>
          </p:nvPr>
        </p:nvSpPr>
        <p:spPr/>
        <p:txBody>
          <a:bodyPr anchor="ctr"/>
          <a:lstStyle/>
          <a:p>
            <a:pPr algn="just">
              <a:lnSpc>
                <a:spcPct val="120000"/>
              </a:lnSpc>
            </a:pPr>
            <a:r>
              <a:rPr lang="ru-RU" dirty="0" smtClean="0"/>
              <a:t>	Селекторы </a:t>
            </a:r>
            <a:r>
              <a:rPr lang="ru-RU" dirty="0"/>
              <a:t>метода действия помогают механизму маршрутизации выбрать для конкретного запроса правильный метод действия. Селекторы метода действия могут быть применены к методам действий. MVC включает  следующие атрибуты:</a:t>
            </a:r>
          </a:p>
          <a:p>
            <a:pPr marL="285750" indent="-285750">
              <a:lnSpc>
                <a:spcPct val="120000"/>
              </a:lnSpc>
              <a:buFont typeface="Arial"/>
              <a:buChar char="•"/>
            </a:pPr>
            <a:r>
              <a:rPr lang="en-US" dirty="0" err="1">
                <a:solidFill>
                  <a:srgbClr val="ECA907"/>
                </a:solidFill>
              </a:rPr>
              <a:t>ActionName</a:t>
            </a:r>
            <a:endParaRPr lang="en-US" dirty="0">
              <a:solidFill>
                <a:srgbClr val="ECA907"/>
              </a:solidFill>
            </a:endParaRPr>
          </a:p>
          <a:p>
            <a:pPr marL="285750" indent="-285750">
              <a:lnSpc>
                <a:spcPct val="120000"/>
              </a:lnSpc>
              <a:buFont typeface="Arial"/>
              <a:buChar char="•"/>
            </a:pPr>
            <a:r>
              <a:rPr lang="en-US" dirty="0" err="1">
                <a:solidFill>
                  <a:srgbClr val="ECA907"/>
                </a:solidFill>
              </a:rPr>
              <a:t>NonAction</a:t>
            </a:r>
            <a:endParaRPr lang="en-US" dirty="0">
              <a:solidFill>
                <a:srgbClr val="ECA907"/>
              </a:solidFill>
            </a:endParaRPr>
          </a:p>
          <a:p>
            <a:pPr marL="285750" indent="-285750">
              <a:lnSpc>
                <a:spcPct val="120000"/>
              </a:lnSpc>
              <a:buFont typeface="Arial"/>
              <a:buChar char="•"/>
            </a:pPr>
            <a:r>
              <a:rPr lang="en-US" dirty="0" err="1" smtClean="0">
                <a:solidFill>
                  <a:srgbClr val="ECA907"/>
                </a:solidFill>
              </a:rPr>
              <a:t>ActionVerbs</a:t>
            </a:r>
            <a:endParaRPr lang="ru-RU" dirty="0">
              <a:solidFill>
                <a:srgbClr val="ECA907"/>
              </a:solidFill>
            </a:endParaRPr>
          </a:p>
        </p:txBody>
      </p:sp>
      <p:sp>
        <p:nvSpPr>
          <p:cNvPr id="4" name="Footer Placeholder 3"/>
          <p:cNvSpPr>
            <a:spLocks noGrp="1"/>
          </p:cNvSpPr>
          <p:nvPr>
            <p:ph type="ftr" sz="quarter" idx="12"/>
          </p:nvPr>
        </p:nvSpPr>
        <p:spPr/>
        <p:txBody>
          <a:bodyPr/>
          <a:lstStyle/>
          <a:p>
            <a:r>
              <a:rPr lang="en-US" dirty="0" smtClean="0"/>
              <a:t>2015  © EPAM Systems</a:t>
            </a:r>
          </a:p>
        </p:txBody>
      </p:sp>
    </p:spTree>
    <p:extLst>
      <p:ext uri="{BB962C8B-B14F-4D97-AF65-F5344CB8AC3E}">
        <p14:creationId xmlns:p14="http://schemas.microsoft.com/office/powerpoint/2010/main" val="2272369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normAutofit/>
          </a:bodyPr>
          <a:lstStyle/>
          <a:p>
            <a:r>
              <a:rPr lang="en-US" dirty="0">
                <a:latin typeface="Consolas"/>
                <a:cs typeface="Consolas"/>
              </a:rPr>
              <a:t>public class </a:t>
            </a:r>
            <a:r>
              <a:rPr lang="en-US" dirty="0" err="1">
                <a:latin typeface="Consolas"/>
                <a:cs typeface="Consolas"/>
              </a:rPr>
              <a:t>GuestbookController</a:t>
            </a:r>
            <a:r>
              <a:rPr lang="en-US" dirty="0">
                <a:latin typeface="Consolas"/>
                <a:cs typeface="Consolas"/>
              </a:rPr>
              <a:t> : Controller</a:t>
            </a:r>
          </a:p>
          <a:p>
            <a:r>
              <a:rPr lang="en-US" dirty="0">
                <a:latin typeface="Consolas"/>
                <a:cs typeface="Consolas"/>
              </a:rPr>
              <a:t>{</a:t>
            </a:r>
          </a:p>
          <a:p>
            <a:r>
              <a:rPr lang="en-US" dirty="0" smtClean="0">
                <a:latin typeface="Consolas"/>
                <a:cs typeface="Consolas"/>
              </a:rPr>
              <a:t>       </a:t>
            </a:r>
            <a:endParaRPr lang="en-US" dirty="0">
              <a:latin typeface="Consolas"/>
              <a:cs typeface="Consolas"/>
            </a:endParaRPr>
          </a:p>
          <a:p>
            <a:r>
              <a:rPr lang="en-US" dirty="0">
                <a:solidFill>
                  <a:schemeClr val="accent4"/>
                </a:solidFill>
                <a:latin typeface="Consolas"/>
                <a:cs typeface="Consolas"/>
              </a:rPr>
              <a:t>    [</a:t>
            </a:r>
            <a:r>
              <a:rPr lang="en-US" dirty="0" err="1">
                <a:solidFill>
                  <a:schemeClr val="accent4"/>
                </a:solidFill>
                <a:latin typeface="Consolas"/>
                <a:cs typeface="Consolas"/>
              </a:rPr>
              <a:t>ActionName</a:t>
            </a:r>
            <a:r>
              <a:rPr lang="en-US" dirty="0" smtClean="0">
                <a:solidFill>
                  <a:schemeClr val="accent4"/>
                </a:solidFill>
                <a:latin typeface="Consolas"/>
                <a:cs typeface="Consolas"/>
              </a:rPr>
              <a:t>("Find</a:t>
            </a:r>
            <a:r>
              <a:rPr lang="en-US" dirty="0">
                <a:solidFill>
                  <a:schemeClr val="accent4"/>
                </a:solidFill>
                <a:latin typeface="Consolas"/>
                <a:cs typeface="Consolas"/>
              </a:rPr>
              <a:t>")]</a:t>
            </a:r>
          </a:p>
          <a:p>
            <a:r>
              <a:rPr lang="en-US" dirty="0">
                <a:latin typeface="Consolas"/>
                <a:cs typeface="Consolas"/>
              </a:rPr>
              <a:t>    public ActionResult </a:t>
            </a:r>
            <a:r>
              <a:rPr lang="en-US" dirty="0">
                <a:solidFill>
                  <a:srgbClr val="ECA907"/>
                </a:solidFill>
                <a:latin typeface="Consolas"/>
                <a:cs typeface="Consolas"/>
              </a:rPr>
              <a:t>GetById</a:t>
            </a:r>
            <a:r>
              <a:rPr lang="en-US" dirty="0">
                <a:latin typeface="Consolas"/>
                <a:cs typeface="Consolas"/>
              </a:rPr>
              <a:t>(int id)</a:t>
            </a:r>
          </a:p>
          <a:p>
            <a:r>
              <a:rPr lang="en-US" dirty="0">
                <a:latin typeface="Consolas"/>
                <a:cs typeface="Consolas"/>
              </a:rPr>
              <a:t>    {</a:t>
            </a:r>
          </a:p>
          <a:p>
            <a:r>
              <a:rPr lang="en-US" dirty="0">
                <a:latin typeface="Consolas"/>
                <a:cs typeface="Consolas"/>
              </a:rPr>
              <a:t>        // get </a:t>
            </a:r>
            <a:r>
              <a:rPr lang="en-US" dirty="0" smtClean="0">
                <a:latin typeface="Consolas"/>
                <a:cs typeface="Consolas"/>
              </a:rPr>
              <a:t>guestbook entry from </a:t>
            </a:r>
            <a:r>
              <a:rPr lang="en-US" dirty="0">
                <a:latin typeface="Consolas"/>
                <a:cs typeface="Consolas"/>
              </a:rPr>
              <a:t>the database </a:t>
            </a:r>
          </a:p>
          <a:p>
            <a:r>
              <a:rPr lang="en-US" dirty="0">
                <a:latin typeface="Consolas"/>
                <a:cs typeface="Consolas"/>
              </a:rPr>
              <a:t>        return View();</a:t>
            </a:r>
          </a:p>
          <a:p>
            <a:r>
              <a:rPr lang="en-US" dirty="0">
                <a:latin typeface="Consolas"/>
                <a:cs typeface="Consolas"/>
              </a:rPr>
              <a:t>    }</a:t>
            </a:r>
          </a:p>
          <a:p>
            <a:r>
              <a:rPr lang="en-US" dirty="0">
                <a:latin typeface="Consolas"/>
                <a:cs typeface="Consolas"/>
              </a:rPr>
              <a:t>}</a:t>
            </a: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ectangle 6"/>
          <p:cNvSpPr/>
          <p:nvPr/>
        </p:nvSpPr>
        <p:spPr>
          <a:xfrm>
            <a:off x="5010878" y="2628240"/>
            <a:ext cx="3483005"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ActionName</a:t>
            </a:r>
            <a:endParaRPr lang="en-US" sz="1600" dirty="0">
              <a:solidFill>
                <a:schemeClr val="bg1"/>
              </a:solidFill>
              <a:latin typeface="Lucida Handwriting"/>
              <a:cs typeface="Lucida Handwriting"/>
            </a:endParaRPr>
          </a:p>
        </p:txBody>
      </p:sp>
      <p:cxnSp>
        <p:nvCxnSpPr>
          <p:cNvPr id="8" name="Straight Arrow Connector 7"/>
          <p:cNvCxnSpPr/>
          <p:nvPr/>
        </p:nvCxnSpPr>
        <p:spPr>
          <a:xfrm flipH="1">
            <a:off x="3632497" y="2865038"/>
            <a:ext cx="1417561" cy="324901"/>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4285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txBox="1">
            <a:spLocks/>
          </p:cNvSpPr>
          <p:nvPr/>
        </p:nvSpPr>
        <p:spPr>
          <a:xfrm>
            <a:off x="405891" y="1331443"/>
            <a:ext cx="8340401" cy="4652531"/>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rm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class </a:t>
            </a:r>
            <a:r>
              <a:rPr lang="en-US" dirty="0" err="1">
                <a:latin typeface="Consolas"/>
                <a:cs typeface="Consolas"/>
              </a:rPr>
              <a:t>GuestbookController</a:t>
            </a:r>
            <a:r>
              <a:rPr lang="en-US" dirty="0" smtClean="0">
                <a:latin typeface="Consolas"/>
                <a:cs typeface="Consolas"/>
              </a:rPr>
              <a:t> : Controller</a:t>
            </a:r>
          </a:p>
          <a:p>
            <a:r>
              <a:rPr lang="en-US" dirty="0" smtClean="0">
                <a:latin typeface="Consolas"/>
                <a:cs typeface="Consolas"/>
              </a:rPr>
              <a:t>{</a:t>
            </a:r>
          </a:p>
          <a:p>
            <a:r>
              <a:rPr lang="en-US" dirty="0" smtClean="0">
                <a:latin typeface="Consolas"/>
                <a:cs typeface="Consolas"/>
              </a:rPr>
              <a:t>   </a:t>
            </a:r>
          </a:p>
          <a:p>
            <a:r>
              <a:rPr lang="en-US" dirty="0" smtClean="0">
                <a:solidFill>
                  <a:srgbClr val="FFC000"/>
                </a:solidFill>
                <a:latin typeface="Consolas"/>
                <a:cs typeface="Consolas"/>
              </a:rPr>
              <a:t>    [</a:t>
            </a:r>
            <a:r>
              <a:rPr lang="en-US" dirty="0" err="1" smtClean="0">
                <a:solidFill>
                  <a:srgbClr val="FFC000"/>
                </a:solidFill>
                <a:latin typeface="Consolas"/>
                <a:cs typeface="Consolas"/>
              </a:rPr>
              <a:t>NonAction</a:t>
            </a:r>
            <a:r>
              <a:rPr lang="en-US" dirty="0" smtClean="0">
                <a:solidFill>
                  <a:srgbClr val="FFC000"/>
                </a:solidFill>
                <a:latin typeface="Consolas"/>
                <a:cs typeface="Consolas"/>
              </a:rPr>
              <a:t>]</a:t>
            </a:r>
          </a:p>
          <a:p>
            <a:r>
              <a:rPr lang="en-US" dirty="0" smtClean="0">
                <a:latin typeface="Consolas"/>
                <a:cs typeface="Consolas"/>
              </a:rPr>
              <a:t>    </a:t>
            </a:r>
            <a:r>
              <a:rPr lang="en-US" dirty="0" smtClean="0">
                <a:solidFill>
                  <a:srgbClr val="ECA907"/>
                </a:solidFill>
                <a:latin typeface="Consolas"/>
                <a:cs typeface="Consolas"/>
              </a:rPr>
              <a:t>public</a:t>
            </a:r>
            <a:r>
              <a:rPr lang="en-US" dirty="0" smtClean="0">
                <a:latin typeface="Consolas"/>
                <a:cs typeface="Consolas"/>
              </a:rPr>
              <a:t> </a:t>
            </a:r>
            <a:r>
              <a:rPr lang="en-US" dirty="0" err="1" smtClean="0">
                <a:latin typeface="Consolas"/>
                <a:cs typeface="Consolas"/>
              </a:rPr>
              <a:t>GuestbookEntry</a:t>
            </a:r>
            <a:r>
              <a:rPr lang="en-US" dirty="0" smtClean="0">
                <a:latin typeface="Consolas"/>
                <a:cs typeface="Consolas"/>
              </a:rPr>
              <a:t> </a:t>
            </a:r>
            <a:r>
              <a:rPr lang="en-US" dirty="0" err="1" smtClean="0">
                <a:latin typeface="Consolas"/>
                <a:cs typeface="Consolas"/>
              </a:rPr>
              <a:t>GetEntry</a:t>
            </a:r>
            <a:r>
              <a:rPr lang="en-US" dirty="0" smtClean="0">
                <a:latin typeface="Consolas"/>
                <a:cs typeface="Consolas"/>
              </a:rPr>
              <a:t>(</a:t>
            </a:r>
            <a:r>
              <a:rPr lang="en-US" dirty="0" err="1" smtClean="0">
                <a:latin typeface="Consolas"/>
                <a:cs typeface="Consolas"/>
              </a:rPr>
              <a:t>int</a:t>
            </a:r>
            <a:r>
              <a:rPr lang="en-US" dirty="0" smtClean="0">
                <a:latin typeface="Consolas"/>
                <a:cs typeface="Consolas"/>
              </a:rPr>
              <a:t> id)</a:t>
            </a:r>
          </a:p>
          <a:p>
            <a:r>
              <a:rPr lang="en-US" dirty="0" smtClean="0">
                <a:latin typeface="Consolas"/>
                <a:cs typeface="Consolas"/>
              </a:rPr>
              <a:t>    {</a:t>
            </a:r>
          </a:p>
          <a:p>
            <a:r>
              <a:rPr lang="en-US" dirty="0" smtClean="0">
                <a:latin typeface="Consolas"/>
                <a:cs typeface="Consolas"/>
              </a:rPr>
              <a:t>        return entries</a:t>
            </a:r>
          </a:p>
          <a:p>
            <a:r>
              <a:rPr lang="en-US" dirty="0" smtClean="0">
                <a:latin typeface="Consolas"/>
                <a:cs typeface="Consolas"/>
              </a:rPr>
              <a:t>                .Where(s =&gt; </a:t>
            </a:r>
            <a:r>
              <a:rPr lang="en-US" dirty="0" err="1" smtClean="0">
                <a:latin typeface="Consolas"/>
                <a:cs typeface="Consolas"/>
              </a:rPr>
              <a:t>s.EntryId</a:t>
            </a:r>
            <a:r>
              <a:rPr lang="en-US" dirty="0" smtClean="0">
                <a:latin typeface="Consolas"/>
                <a:cs typeface="Consolas"/>
              </a:rPr>
              <a:t> == id).</a:t>
            </a:r>
            <a:r>
              <a:rPr lang="en-US" dirty="0" err="1" smtClean="0">
                <a:latin typeface="Consolas"/>
                <a:cs typeface="Consolas"/>
              </a:rPr>
              <a:t>FirstOrDefault</a:t>
            </a:r>
            <a:r>
              <a:rPr lang="en-US" dirty="0" smtClean="0">
                <a:latin typeface="Consolas"/>
                <a:cs typeface="Consolas"/>
              </a:rPr>
              <a:t>();</a:t>
            </a:r>
          </a:p>
          <a:p>
            <a:r>
              <a:rPr lang="en-US" dirty="0" smtClean="0">
                <a:latin typeface="Consolas"/>
                <a:cs typeface="Consolas"/>
              </a:rPr>
              <a:t>    }</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045022"/>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ectangle 6"/>
          <p:cNvSpPr/>
          <p:nvPr/>
        </p:nvSpPr>
        <p:spPr>
          <a:xfrm>
            <a:off x="5276771" y="2803098"/>
            <a:ext cx="3264996"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NonAction</a:t>
            </a:r>
            <a:endParaRPr lang="en-US" sz="1600" dirty="0">
              <a:solidFill>
                <a:schemeClr val="bg1"/>
              </a:solidFill>
              <a:latin typeface="Lucida Handwriting"/>
              <a:cs typeface="Lucida Handwriting"/>
            </a:endParaRPr>
          </a:p>
        </p:txBody>
      </p:sp>
      <p:cxnSp>
        <p:nvCxnSpPr>
          <p:cNvPr id="8" name="Straight Arrow Connector 7"/>
          <p:cNvCxnSpPr/>
          <p:nvPr/>
        </p:nvCxnSpPr>
        <p:spPr>
          <a:xfrm flipH="1">
            <a:off x="2510262" y="2997952"/>
            <a:ext cx="2761289" cy="236292"/>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603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 View – Controller</a:t>
            </a:r>
          </a:p>
        </p:txBody>
      </p:sp>
      <p:sp>
        <p:nvSpPr>
          <p:cNvPr id="4" name="Footer Placeholder 3"/>
          <p:cNvSpPr>
            <a:spLocks noGrp="1"/>
          </p:cNvSpPr>
          <p:nvPr>
            <p:ph type="ftr" sz="quarter" idx="12"/>
          </p:nvPr>
        </p:nvSpPr>
        <p:spPr>
          <a:xfrm>
            <a:off x="2950390" y="7747249"/>
            <a:ext cx="3086100" cy="365125"/>
          </a:xfrm>
        </p:spPr>
        <p:txBody>
          <a:bodyPr/>
          <a:lstStyle/>
          <a:p>
            <a:r>
              <a:rPr lang="en-US" smtClean="0"/>
              <a:t>2013 © EPAM Systems</a:t>
            </a:r>
            <a:endParaRPr lang="en-US" dirty="0"/>
          </a:p>
        </p:txBody>
      </p:sp>
      <p:grpSp>
        <p:nvGrpSpPr>
          <p:cNvPr id="68" name="Group 67"/>
          <p:cNvGrpSpPr/>
          <p:nvPr/>
        </p:nvGrpSpPr>
        <p:grpSpPr>
          <a:xfrm>
            <a:off x="1718228" y="1718235"/>
            <a:ext cx="5707535" cy="4123765"/>
            <a:chOff x="2002111" y="1718235"/>
            <a:chExt cx="5707535" cy="4123765"/>
          </a:xfrm>
        </p:grpSpPr>
        <p:sp>
          <p:nvSpPr>
            <p:cNvPr id="6" name="Oval 5"/>
            <p:cNvSpPr/>
            <p:nvPr/>
          </p:nvSpPr>
          <p:spPr>
            <a:xfrm>
              <a:off x="3944472" y="4218498"/>
              <a:ext cx="1767412" cy="162350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nsolas"/>
                  <a:cs typeface="Consolas"/>
                </a:rPr>
                <a:t>MODEL</a:t>
              </a:r>
              <a:endParaRPr lang="en-US" sz="1600" b="1" dirty="0">
                <a:latin typeface="Consolas"/>
                <a:cs typeface="Consolas"/>
              </a:endParaRPr>
            </a:p>
          </p:txBody>
        </p:sp>
        <p:sp>
          <p:nvSpPr>
            <p:cNvPr id="7" name="Oval 6"/>
            <p:cNvSpPr/>
            <p:nvPr/>
          </p:nvSpPr>
          <p:spPr>
            <a:xfrm>
              <a:off x="2002111" y="1719626"/>
              <a:ext cx="1718213" cy="165080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nsolas"/>
                  <a:cs typeface="Consolas"/>
                </a:rPr>
                <a:t>VIEW</a:t>
              </a:r>
            </a:p>
          </p:txBody>
        </p:sp>
        <p:sp>
          <p:nvSpPr>
            <p:cNvPr id="8" name="Oval 7"/>
            <p:cNvSpPr/>
            <p:nvPr/>
          </p:nvSpPr>
          <p:spPr>
            <a:xfrm>
              <a:off x="6034065" y="1718235"/>
              <a:ext cx="1675581" cy="1675034"/>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latin typeface="Consolas"/>
                  <a:cs typeface="Consolas"/>
                </a:rPr>
                <a:t>CONTROLLER</a:t>
              </a:r>
              <a:endParaRPr lang="en-US" sz="1600" b="1" dirty="0">
                <a:latin typeface="Consolas"/>
                <a:cs typeface="Consolas"/>
              </a:endParaRPr>
            </a:p>
          </p:txBody>
        </p:sp>
        <p:cxnSp>
          <p:nvCxnSpPr>
            <p:cNvPr id="9" name="Straight Arrow Connector 8"/>
            <p:cNvCxnSpPr>
              <a:stCxn id="7" idx="5"/>
              <a:endCxn id="6" idx="1"/>
            </p:cNvCxnSpPr>
            <p:nvPr/>
          </p:nvCxnSpPr>
          <p:spPr>
            <a:xfrm>
              <a:off x="3468698" y="3128674"/>
              <a:ext cx="734605" cy="1327580"/>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660588" y="2458096"/>
              <a:ext cx="2315883" cy="14941"/>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a:endCxn id="6" idx="7"/>
            </p:cNvCxnSpPr>
            <p:nvPr/>
          </p:nvCxnSpPr>
          <p:spPr>
            <a:xfrm flipH="1">
              <a:off x="5453053" y="3147966"/>
              <a:ext cx="826395" cy="1308288"/>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3914126" y="2568909"/>
            <a:ext cx="1315745" cy="369332"/>
          </a:xfrm>
          <a:prstGeom prst="rect">
            <a:avLst/>
          </a:prstGeom>
        </p:spPr>
        <p:txBody>
          <a:bodyPr wrap="none">
            <a:spAutoFit/>
          </a:bodyPr>
          <a:lstStyle/>
          <a:p>
            <a:r>
              <a:rPr lang="en-US" dirty="0" smtClean="0">
                <a:solidFill>
                  <a:srgbClr val="ECA907"/>
                </a:solidFill>
                <a:latin typeface="Lucida Handwriting"/>
                <a:cs typeface="Lucida Handwriting"/>
              </a:rPr>
              <a:t>Renders</a:t>
            </a:r>
            <a:endParaRPr lang="en-US" dirty="0">
              <a:solidFill>
                <a:schemeClr val="bg1"/>
              </a:solidFill>
              <a:latin typeface="Lucida Handwriting"/>
              <a:cs typeface="Lucida Handwriting"/>
            </a:endParaRPr>
          </a:p>
        </p:txBody>
      </p:sp>
      <p:sp>
        <p:nvSpPr>
          <p:cNvPr id="30" name="Rectangle 29"/>
          <p:cNvSpPr/>
          <p:nvPr/>
        </p:nvSpPr>
        <p:spPr>
          <a:xfrm rot="18089764">
            <a:off x="5035898" y="3941273"/>
            <a:ext cx="1777410" cy="369332"/>
          </a:xfrm>
          <a:prstGeom prst="rect">
            <a:avLst/>
          </a:prstGeom>
        </p:spPr>
        <p:txBody>
          <a:bodyPr wrap="none">
            <a:spAutoFit/>
          </a:bodyPr>
          <a:lstStyle/>
          <a:p>
            <a:r>
              <a:rPr lang="en-US" dirty="0" smtClean="0">
                <a:solidFill>
                  <a:srgbClr val="ECA907"/>
                </a:solidFill>
                <a:latin typeface="Lucida Handwriting"/>
                <a:cs typeface="Lucida Handwriting"/>
              </a:rPr>
              <a:t>Manipulate</a:t>
            </a:r>
            <a:endParaRPr lang="en-US" dirty="0">
              <a:solidFill>
                <a:schemeClr val="bg1"/>
              </a:solidFill>
              <a:latin typeface="Lucida Handwriting"/>
              <a:cs typeface="Lucida Handwriting"/>
            </a:endParaRPr>
          </a:p>
        </p:txBody>
      </p:sp>
      <p:sp>
        <p:nvSpPr>
          <p:cNvPr id="31" name="Rectangle 30"/>
          <p:cNvSpPr/>
          <p:nvPr/>
        </p:nvSpPr>
        <p:spPr>
          <a:xfrm rot="3848488">
            <a:off x="2594048" y="3964146"/>
            <a:ext cx="1197841" cy="369332"/>
          </a:xfrm>
          <a:prstGeom prst="rect">
            <a:avLst/>
          </a:prstGeom>
        </p:spPr>
        <p:txBody>
          <a:bodyPr wrap="none">
            <a:spAutoFit/>
          </a:bodyPr>
          <a:lstStyle/>
          <a:p>
            <a:r>
              <a:rPr lang="en-US" dirty="0" smtClean="0">
                <a:solidFill>
                  <a:srgbClr val="ECA907"/>
                </a:solidFill>
                <a:latin typeface="Lucida Handwriting"/>
                <a:cs typeface="Lucida Handwriting"/>
              </a:rPr>
              <a:t>Display</a:t>
            </a:r>
            <a:endParaRPr lang="en-US" dirty="0">
              <a:solidFill>
                <a:schemeClr val="bg1"/>
              </a:solidFill>
              <a:latin typeface="Lucida Handwriting"/>
              <a:cs typeface="Lucida Handwriting"/>
            </a:endParaRPr>
          </a:p>
        </p:txBody>
      </p:sp>
      <p:sp>
        <p:nvSpPr>
          <p:cNvPr id="71"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389739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Селекторы метода </a:t>
            </a:r>
            <a:r>
              <a:rPr lang="ru-RU" dirty="0" smtClean="0"/>
              <a:t>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2761289" y="1594970"/>
            <a:ext cx="5921265" cy="4238484"/>
          </a:xfrm>
        </p:spPr>
        <p:txBody>
          <a:bodyPr anchor="ctr">
            <a:normAutofit lnSpcReduction="10000"/>
          </a:bodyPr>
          <a:lstStyle/>
          <a:p>
            <a:r>
              <a:rPr lang="en-US" dirty="0">
                <a:solidFill>
                  <a:srgbClr val="ECA907"/>
                </a:solidFill>
                <a:latin typeface="Consolas"/>
                <a:cs typeface="Consolas"/>
              </a:rPr>
              <a:t>[HttpGet]</a:t>
            </a:r>
          </a:p>
          <a:p>
            <a:r>
              <a:rPr lang="en-US" dirty="0" smtClean="0">
                <a:latin typeface="Consolas"/>
                <a:cs typeface="Consolas"/>
              </a:rPr>
              <a:t>public </a:t>
            </a:r>
            <a:r>
              <a:rPr lang="en-US" dirty="0">
                <a:latin typeface="Consolas"/>
                <a:cs typeface="Consolas"/>
              </a:rPr>
              <a:t>ActionResult Create()</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a:t>
            </a:r>
            <a:r>
              <a:rPr lang="en-US" dirty="0">
                <a:latin typeface="Consolas"/>
                <a:cs typeface="Consolas"/>
              </a:rPr>
              <a:t>return View();</a:t>
            </a:r>
          </a:p>
          <a:p>
            <a:r>
              <a:rPr lang="en-US" dirty="0" smtClean="0">
                <a:latin typeface="Consolas"/>
                <a:cs typeface="Consolas"/>
              </a:rPr>
              <a:t>}</a:t>
            </a:r>
          </a:p>
          <a:p>
            <a:endParaRPr lang="en-US" sz="1600" dirty="0">
              <a:latin typeface="Consolas"/>
              <a:cs typeface="Consolas"/>
            </a:endParaRPr>
          </a:p>
          <a:p>
            <a:endParaRPr lang="ru-RU" sz="1600" dirty="0" smtClean="0">
              <a:latin typeface="Consolas"/>
              <a:cs typeface="Consolas"/>
            </a:endParaRPr>
          </a:p>
          <a:p>
            <a:endParaRPr lang="en-US" sz="1600" dirty="0">
              <a:latin typeface="Consolas"/>
              <a:cs typeface="Consolas"/>
            </a:endParaRPr>
          </a:p>
          <a:p>
            <a:endParaRPr lang="en-US" dirty="0" smtClean="0">
              <a:solidFill>
                <a:srgbClr val="ECA907"/>
              </a:solidFill>
              <a:latin typeface="Consolas"/>
              <a:cs typeface="Consolas"/>
            </a:endParaRPr>
          </a:p>
          <a:p>
            <a:r>
              <a:rPr lang="en-US" dirty="0" smtClean="0">
                <a:solidFill>
                  <a:srgbClr val="ECA907"/>
                </a:solidFill>
                <a:latin typeface="Consolas"/>
                <a:cs typeface="Consolas"/>
              </a:rPr>
              <a:t>[</a:t>
            </a:r>
            <a:r>
              <a:rPr lang="en-US" dirty="0">
                <a:solidFill>
                  <a:srgbClr val="ECA907"/>
                </a:solidFill>
                <a:latin typeface="Consolas"/>
                <a:cs typeface="Consolas"/>
              </a:rPr>
              <a:t>HttpPost]</a:t>
            </a:r>
          </a:p>
          <a:p>
            <a:r>
              <a:rPr lang="en-US" dirty="0" smtClean="0">
                <a:latin typeface="Consolas"/>
                <a:cs typeface="Consolas"/>
              </a:rPr>
              <a:t>public </a:t>
            </a:r>
            <a:r>
              <a:rPr lang="en-US" dirty="0">
                <a:latin typeface="Consolas"/>
                <a:cs typeface="Consolas"/>
              </a:rPr>
              <a:t>ActionResult Create</a:t>
            </a:r>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GuestbookEntry</a:t>
            </a:r>
            <a:r>
              <a:rPr lang="en-US" dirty="0" smtClean="0">
                <a:latin typeface="Consolas"/>
                <a:cs typeface="Consolas"/>
              </a:rPr>
              <a:t> </a:t>
            </a:r>
            <a:r>
              <a:rPr lang="en-US" dirty="0">
                <a:latin typeface="Consolas"/>
                <a:cs typeface="Consolas"/>
              </a:rPr>
              <a:t>entry)</a:t>
            </a:r>
          </a:p>
          <a:p>
            <a:r>
              <a:rPr lang="en-US" dirty="0" smtClean="0">
                <a:latin typeface="Consolas"/>
                <a:cs typeface="Consolas"/>
              </a:rPr>
              <a:t>{</a:t>
            </a:r>
            <a:endParaRPr lang="en-US" dirty="0">
              <a:latin typeface="Consolas"/>
              <a:cs typeface="Consolas"/>
            </a:endParaRPr>
          </a:p>
          <a:p>
            <a:r>
              <a:rPr lang="en-US" dirty="0" smtClean="0">
                <a:latin typeface="Consolas"/>
                <a:cs typeface="Consolas"/>
              </a:rPr>
              <a:t>     //update database here...</a:t>
            </a:r>
            <a:endParaRPr lang="en-US" dirty="0">
              <a:latin typeface="Consolas"/>
              <a:cs typeface="Consolas"/>
            </a:endParaRPr>
          </a:p>
          <a:p>
            <a:r>
              <a:rPr lang="en-US" dirty="0" smtClean="0">
                <a:latin typeface="Consolas"/>
                <a:cs typeface="Consolas"/>
              </a:rPr>
              <a:t>     </a:t>
            </a:r>
            <a:r>
              <a:rPr lang="en-US" dirty="0">
                <a:latin typeface="Consolas"/>
                <a:cs typeface="Consolas"/>
              </a:rPr>
              <a:t>return RedirectToAction("Index");</a:t>
            </a:r>
          </a:p>
          <a:p>
            <a:r>
              <a:rPr lang="en-US" dirty="0" smtClean="0">
                <a:latin typeface="Consolas"/>
                <a:cs typeface="Consolas"/>
              </a:rPr>
              <a:t>}</a:t>
            </a:r>
            <a:endParaRPr lang="en-US" dirty="0">
              <a:latin typeface="Consolas"/>
              <a:cs typeface="Consolas"/>
            </a:endParaRPr>
          </a:p>
        </p:txBody>
      </p:sp>
      <p:sp>
        <p:nvSpPr>
          <p:cNvPr id="6" name="Нижний колонтитул 3"/>
          <p:cNvSpPr txBox="1">
            <a:spLocks/>
          </p:cNvSpPr>
          <p:nvPr/>
        </p:nvSpPr>
        <p:spPr>
          <a:xfrm>
            <a:off x="2950390" y="7104094"/>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endParaRPr lang="en-US"/>
          </a:p>
        </p:txBody>
      </p:sp>
      <p:sp>
        <p:nvSpPr>
          <p:cNvPr id="7" name="Right Arrow 6"/>
          <p:cNvSpPr/>
          <p:nvPr/>
        </p:nvSpPr>
        <p:spPr>
          <a:xfrm>
            <a:off x="575883" y="1809895"/>
            <a:ext cx="2118734"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HttpGET</a:t>
            </a:r>
            <a:endParaRPr lang="en-US" dirty="0">
              <a:latin typeface="Lucida Handwriting"/>
              <a:cs typeface="Lucida Handwriting"/>
            </a:endParaRPr>
          </a:p>
        </p:txBody>
      </p:sp>
      <p:sp>
        <p:nvSpPr>
          <p:cNvPr id="8" name="Right Arrow 7"/>
          <p:cNvSpPr/>
          <p:nvPr/>
        </p:nvSpPr>
        <p:spPr>
          <a:xfrm>
            <a:off x="546352" y="3792290"/>
            <a:ext cx="2090159"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Lucida Handwriting"/>
                <a:cs typeface="Lucida Handwriting"/>
              </a:rPr>
              <a:t>HttpPOST</a:t>
            </a:r>
            <a:endParaRPr lang="en-US" dirty="0">
              <a:latin typeface="Lucida Handwriting"/>
              <a:cs typeface="Lucida Handwriting"/>
            </a:endParaRPr>
          </a:p>
        </p:txBody>
      </p:sp>
      <p:sp>
        <p:nvSpPr>
          <p:cNvPr id="9" name="TextBox 8"/>
          <p:cNvSpPr txBox="1"/>
          <p:nvPr/>
        </p:nvSpPr>
        <p:spPr>
          <a:xfrm>
            <a:off x="488952" y="1472909"/>
            <a:ext cx="4372787" cy="369332"/>
          </a:xfrm>
          <a:prstGeom prst="rect">
            <a:avLst/>
          </a:prstGeom>
          <a:noFill/>
        </p:spPr>
        <p:txBody>
          <a:bodyPr wrap="none" rtlCol="0">
            <a:spAutoFit/>
          </a:bodyPr>
          <a:lstStyle/>
          <a:p>
            <a:r>
              <a:rPr lang="en-US" dirty="0" smtClean="0">
                <a:solidFill>
                  <a:schemeClr val="bg1"/>
                </a:solidFill>
                <a:latin typeface="Consolas"/>
                <a:cs typeface="Consolas"/>
              </a:rPr>
              <a:t>http://</a:t>
            </a:r>
            <a:r>
              <a:rPr lang="en-US" dirty="0" err="1" smtClean="0">
                <a:solidFill>
                  <a:schemeClr val="bg1"/>
                </a:solidFill>
                <a:latin typeface="Consolas"/>
                <a:cs typeface="Consolas"/>
              </a:rPr>
              <a:t>localhost</a:t>
            </a:r>
            <a:r>
              <a:rPr lang="en-US" dirty="0" smtClean="0">
                <a:solidFill>
                  <a:schemeClr val="bg1"/>
                </a:solidFill>
                <a:latin typeface="Consolas"/>
                <a:cs typeface="Consolas"/>
              </a:rPr>
              <a:t>/Guestbook/Create</a:t>
            </a:r>
            <a:endParaRPr lang="en-US" dirty="0">
              <a:solidFill>
                <a:schemeClr val="bg1"/>
              </a:solidFill>
              <a:latin typeface="Consolas"/>
              <a:cs typeface="Consolas"/>
            </a:endParaRPr>
          </a:p>
        </p:txBody>
      </p:sp>
      <p:sp>
        <p:nvSpPr>
          <p:cNvPr id="10" name="TextBox 9"/>
          <p:cNvSpPr txBox="1"/>
          <p:nvPr/>
        </p:nvSpPr>
        <p:spPr>
          <a:xfrm>
            <a:off x="484668" y="3423119"/>
            <a:ext cx="4372787" cy="369332"/>
          </a:xfrm>
          <a:prstGeom prst="rect">
            <a:avLst/>
          </a:prstGeom>
          <a:noFill/>
        </p:spPr>
        <p:txBody>
          <a:bodyPr wrap="none" rtlCol="0">
            <a:spAutoFit/>
          </a:bodyPr>
          <a:lstStyle/>
          <a:p>
            <a:r>
              <a:rPr lang="en-US" dirty="0" smtClean="0">
                <a:solidFill>
                  <a:srgbClr val="FFFFFF"/>
                </a:solidFill>
                <a:latin typeface="Consolas"/>
                <a:cs typeface="Consolas"/>
              </a:rPr>
              <a:t>http://</a:t>
            </a:r>
            <a:r>
              <a:rPr lang="en-US" dirty="0" err="1" smtClean="0">
                <a:solidFill>
                  <a:srgbClr val="FFFFFF"/>
                </a:solidFill>
                <a:latin typeface="Consolas"/>
                <a:cs typeface="Consolas"/>
              </a:rPr>
              <a:t>localhost</a:t>
            </a:r>
            <a:r>
              <a:rPr lang="en-US" dirty="0" smtClean="0">
                <a:solidFill>
                  <a:srgbClr val="FFFFFF"/>
                </a:solidFill>
                <a:latin typeface="Consolas"/>
                <a:cs typeface="Consolas"/>
              </a:rPr>
              <a:t>/Guestbook/Create</a:t>
            </a:r>
            <a:endParaRPr lang="en-US" dirty="0">
              <a:solidFill>
                <a:srgbClr val="FFFFFF"/>
              </a:solidFill>
              <a:latin typeface="Consolas"/>
              <a:cs typeface="Consolas"/>
            </a:endParaRPr>
          </a:p>
        </p:txBody>
      </p:sp>
      <p:sp>
        <p:nvSpPr>
          <p:cNvPr id="11" name="Rectangle 10"/>
          <p:cNvSpPr/>
          <p:nvPr/>
        </p:nvSpPr>
        <p:spPr>
          <a:xfrm>
            <a:off x="5366834" y="1556964"/>
            <a:ext cx="3393237" cy="338554"/>
          </a:xfrm>
          <a:prstGeom prst="rect">
            <a:avLst/>
          </a:prstGeom>
        </p:spPr>
        <p:txBody>
          <a:bodyPr wrap="none">
            <a:spAutoFit/>
          </a:bodyPr>
          <a:lstStyle/>
          <a:p>
            <a:r>
              <a:rPr lang="en-US" sz="1600" dirty="0">
                <a:solidFill>
                  <a:srgbClr val="ECA907"/>
                </a:solidFill>
                <a:latin typeface="Lucida Handwriting"/>
                <a:cs typeface="Lucida Handwriting"/>
              </a:rPr>
              <a:t>Action </a:t>
            </a:r>
            <a:r>
              <a:rPr lang="en-US" sz="1600" dirty="0" smtClean="0">
                <a:solidFill>
                  <a:srgbClr val="ECA907"/>
                </a:solidFill>
                <a:latin typeface="Lucida Handwriting"/>
                <a:cs typeface="Lucida Handwriting"/>
              </a:rPr>
              <a:t>Selector </a:t>
            </a:r>
            <a:r>
              <a:rPr lang="en-US" sz="1600" dirty="0" err="1" smtClean="0">
                <a:solidFill>
                  <a:schemeClr val="bg1"/>
                </a:solidFill>
                <a:latin typeface="Lucida Handwriting"/>
                <a:cs typeface="Lucida Handwriting"/>
              </a:rPr>
              <a:t>ActionVerbs</a:t>
            </a:r>
            <a:endParaRPr lang="en-US" sz="1600" dirty="0">
              <a:solidFill>
                <a:schemeClr val="bg1"/>
              </a:solidFill>
              <a:latin typeface="Lucida Handwriting"/>
              <a:cs typeface="Lucida Handwriting"/>
            </a:endParaRPr>
          </a:p>
        </p:txBody>
      </p:sp>
      <p:cxnSp>
        <p:nvCxnSpPr>
          <p:cNvPr id="12" name="Straight Arrow Connector 11"/>
          <p:cNvCxnSpPr>
            <a:stCxn id="11" idx="1"/>
          </p:cNvCxnSpPr>
          <p:nvPr/>
        </p:nvCxnSpPr>
        <p:spPr>
          <a:xfrm flipH="1">
            <a:off x="4090251" y="1726241"/>
            <a:ext cx="1276583" cy="237596"/>
          </a:xfrm>
          <a:prstGeom prst="straightConnector1">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11" idx="2"/>
          </p:cNvCxnSpPr>
          <p:nvPr/>
        </p:nvCxnSpPr>
        <p:spPr>
          <a:xfrm rot="5400000">
            <a:off x="4538442" y="1580223"/>
            <a:ext cx="2209716" cy="2840306"/>
          </a:xfrm>
          <a:prstGeom prst="curvedConnector2">
            <a:avLst/>
          </a:prstGeom>
          <a:ln w="28575"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8615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Селекторы метода действия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2476979195"/>
              </p:ext>
            </p:extLst>
          </p:nvPr>
        </p:nvGraphicFramePr>
        <p:xfrm>
          <a:off x="428221" y="1329141"/>
          <a:ext cx="8328165" cy="4637226"/>
        </p:xfrm>
        <a:graphic>
          <a:graphicData uri="http://schemas.openxmlformats.org/drawingml/2006/table">
            <a:tbl>
              <a:tblPr firstRow="1" bandRow="1">
                <a:tableStyleId>{3B4B98B0-60AC-42C2-AFA5-B58CD77FA1E5}</a:tableStyleId>
              </a:tblPr>
              <a:tblGrid>
                <a:gridCol w="1527437"/>
                <a:gridCol w="6800728"/>
              </a:tblGrid>
              <a:tr h="490476">
                <a:tc>
                  <a:txBody>
                    <a:bodyPr/>
                    <a:lstStyle/>
                    <a:p>
                      <a:pPr algn="ctr"/>
                      <a:r>
                        <a:rPr lang="en-US" sz="1800" dirty="0" smtClean="0">
                          <a:solidFill>
                            <a:srgbClr val="ECA907"/>
                          </a:solidFill>
                          <a:latin typeface="+mn-lt"/>
                          <a:cs typeface="Sagoe UI Semibold"/>
                        </a:rPr>
                        <a:t>Http method</a:t>
                      </a:r>
                      <a:endParaRPr lang="en-US" sz="1800" dirty="0">
                        <a:solidFill>
                          <a:srgbClr val="ECA907"/>
                        </a:solidFill>
                        <a:latin typeface="+mn-lt"/>
                        <a:cs typeface="Sagoe UI Semibold"/>
                      </a:endParaRPr>
                    </a:p>
                  </a:txBody>
                  <a:tcPr marL="68580" marR="68580" anchor="ctr"/>
                </a:tc>
                <a:tc>
                  <a:txBody>
                    <a:bodyPr/>
                    <a:lstStyle/>
                    <a:p>
                      <a:pPr algn="ctr"/>
                      <a:r>
                        <a:rPr lang="ru-RU" sz="1800" dirty="0" smtClean="0">
                          <a:solidFill>
                            <a:srgbClr val="ECA907"/>
                          </a:solidFill>
                          <a:latin typeface="+mn-lt"/>
                          <a:cs typeface="Sagoe UI Semibold"/>
                        </a:rPr>
                        <a:t>Использование</a:t>
                      </a:r>
                      <a:endParaRPr lang="en-US" sz="1800" dirty="0">
                        <a:solidFill>
                          <a:srgbClr val="ECA907"/>
                        </a:solidFill>
                        <a:latin typeface="+mn-lt"/>
                        <a:cs typeface="Sagoe UI Semibold"/>
                      </a:endParaRPr>
                    </a:p>
                  </a:txBody>
                  <a:tcPr marL="68580" marR="68580" anchor="ctr"/>
                </a:tc>
              </a:tr>
              <a:tr h="847185">
                <a:tc>
                  <a:txBody>
                    <a:bodyPr/>
                    <a:lstStyle/>
                    <a:p>
                      <a:pPr algn="ctr"/>
                      <a:r>
                        <a:rPr lang="en-US" sz="1800" dirty="0" smtClean="0">
                          <a:solidFill>
                            <a:srgbClr val="FFFFFF"/>
                          </a:solidFill>
                          <a:latin typeface="+mn-lt"/>
                          <a:cs typeface="Sagoe UI Semibold"/>
                        </a:rPr>
                        <a:t>GET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a:t>
                      </a:r>
                      <a:r>
                        <a:rPr lang="ru-RU" sz="1800" baseline="0" dirty="0" smtClean="0">
                          <a:solidFill>
                            <a:srgbClr val="FFFFFF"/>
                          </a:solidFill>
                          <a:latin typeface="+mn-lt"/>
                          <a:cs typeface="Sagoe UI Semibold"/>
                        </a:rPr>
                        <a:t> </a:t>
                      </a:r>
                      <a:r>
                        <a:rPr lang="ru-RU" sz="1800" dirty="0" smtClean="0">
                          <a:solidFill>
                            <a:srgbClr val="FFFFFF"/>
                          </a:solidFill>
                          <a:latin typeface="+mn-lt"/>
                          <a:cs typeface="Sagoe UI Semibold"/>
                        </a:rPr>
                        <a:t>получения информации с сервера. Параметры будут добавлены в строку запроса.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POST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a:t>
                      </a:r>
                      <a:r>
                        <a:rPr lang="ru-RU" sz="1800" baseline="0" dirty="0" smtClean="0">
                          <a:solidFill>
                            <a:srgbClr val="FFFFFF"/>
                          </a:solidFill>
                          <a:latin typeface="+mn-lt"/>
                          <a:cs typeface="Sagoe UI Semibold"/>
                        </a:rPr>
                        <a:t> создания нового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PUT</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обновления существующего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HEAD</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Идентичен </a:t>
                      </a:r>
                      <a:r>
                        <a:rPr lang="en-US" sz="1800" dirty="0" smtClean="0">
                          <a:solidFill>
                            <a:srgbClr val="FFFFFF"/>
                          </a:solidFill>
                          <a:latin typeface="+mn-lt"/>
                          <a:cs typeface="Sagoe UI Semibold"/>
                        </a:rPr>
                        <a:t>GET</a:t>
                      </a:r>
                      <a:r>
                        <a:rPr lang="ru-RU" sz="1800" dirty="0" smtClean="0">
                          <a:solidFill>
                            <a:srgbClr val="FFFFFF"/>
                          </a:solidFill>
                          <a:latin typeface="+mn-lt"/>
                          <a:cs typeface="Sagoe UI Semibold"/>
                        </a:rPr>
                        <a:t>,</a:t>
                      </a:r>
                      <a:r>
                        <a:rPr lang="ru-RU" sz="1800" baseline="0" dirty="0" smtClean="0">
                          <a:solidFill>
                            <a:srgbClr val="FFFFFF"/>
                          </a:solidFill>
                          <a:latin typeface="+mn-lt"/>
                          <a:cs typeface="Sagoe UI Semibold"/>
                        </a:rPr>
                        <a:t> но не возвращает тело запроса</a:t>
                      </a:r>
                      <a:endParaRPr lang="en-US" sz="1800" dirty="0">
                        <a:solidFill>
                          <a:srgbClr val="FFFFFF"/>
                        </a:solidFill>
                        <a:latin typeface="+mn-lt"/>
                        <a:cs typeface="Sagoe UI Semibold"/>
                      </a:endParaRPr>
                    </a:p>
                  </a:txBody>
                  <a:tcPr marL="68580" marR="68580" anchor="ctr"/>
                </a:tc>
              </a:tr>
              <a:tr h="847185">
                <a:tc>
                  <a:txBody>
                    <a:bodyPr/>
                    <a:lstStyle/>
                    <a:p>
                      <a:pPr algn="ctr"/>
                      <a:r>
                        <a:rPr lang="en-US" sz="1800" dirty="0" smtClean="0">
                          <a:solidFill>
                            <a:srgbClr val="FFFFFF"/>
                          </a:solidFill>
                          <a:latin typeface="+mn-lt"/>
                          <a:cs typeface="Sagoe UI Semibold"/>
                        </a:rPr>
                        <a:t>OPTIONS</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Представляет запрос для информации об опциях соединения, поддерживаемых веб-сервером</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DELETE</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удаления существующего ресурса</a:t>
                      </a:r>
                      <a:endParaRPr lang="en-US" sz="1800" dirty="0">
                        <a:solidFill>
                          <a:srgbClr val="FFFFFF"/>
                        </a:solidFill>
                        <a:latin typeface="+mn-lt"/>
                        <a:cs typeface="Sagoe UI Semibold"/>
                      </a:endParaRPr>
                    </a:p>
                  </a:txBody>
                  <a:tcPr marL="68580" marR="68580" anchor="ctr"/>
                </a:tc>
              </a:tr>
              <a:tr h="490476">
                <a:tc>
                  <a:txBody>
                    <a:bodyPr/>
                    <a:lstStyle/>
                    <a:p>
                      <a:pPr algn="ctr"/>
                      <a:r>
                        <a:rPr lang="en-US" sz="1800" dirty="0" smtClean="0">
                          <a:solidFill>
                            <a:srgbClr val="FFFFFF"/>
                          </a:solidFill>
                          <a:latin typeface="+mn-lt"/>
                          <a:cs typeface="Sagoe UI Semibold"/>
                        </a:rPr>
                        <a:t>PATCH</a:t>
                      </a:r>
                      <a:endParaRPr lang="en-US" sz="1800" dirty="0">
                        <a:solidFill>
                          <a:srgbClr val="FFFFFF"/>
                        </a:solidFill>
                        <a:latin typeface="+mn-lt"/>
                        <a:cs typeface="Sagoe UI Semibold"/>
                      </a:endParaRPr>
                    </a:p>
                  </a:txBody>
                  <a:tcPr marL="68580" marR="68580" anchor="ctr"/>
                </a:tc>
                <a:tc>
                  <a:txBody>
                    <a:bodyPr/>
                    <a:lstStyle/>
                    <a:p>
                      <a:r>
                        <a:rPr lang="ru-RU" sz="1800" dirty="0" smtClean="0">
                          <a:solidFill>
                            <a:srgbClr val="FFFFFF"/>
                          </a:solidFill>
                          <a:latin typeface="+mn-lt"/>
                          <a:cs typeface="Sagoe UI Semibold"/>
                        </a:rPr>
                        <a:t>Для полного или частичного обновления ресурса</a:t>
                      </a:r>
                      <a:endParaRPr lang="en-US" sz="1800" dirty="0">
                        <a:solidFill>
                          <a:srgbClr val="FFFFFF"/>
                        </a:solidFill>
                        <a:latin typeface="+mn-lt"/>
                        <a:cs typeface="Sagoe UI Semibold"/>
                      </a:endParaRPr>
                    </a:p>
                  </a:txBody>
                  <a:tcPr marL="68580" marR="68580" anchor="ctr"/>
                </a:tc>
              </a:tr>
            </a:tbl>
          </a:graphicData>
        </a:graphic>
      </p:graphicFrame>
    </p:spTree>
    <p:extLst>
      <p:ext uri="{BB962C8B-B14F-4D97-AF65-F5344CB8AC3E}">
        <p14:creationId xmlns:p14="http://schemas.microsoft.com/office/powerpoint/2010/main" val="27090307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normAutofit/>
          </a:bodyPr>
          <a:lstStyle/>
          <a:p>
            <a:pPr algn="just"/>
            <a:r>
              <a:rPr lang="ru-RU" dirty="0" smtClean="0">
                <a:latin typeface="+mn-lt"/>
              </a:rPr>
              <a:t>При создании контроллера напрямую </a:t>
            </a:r>
            <a:r>
              <a:rPr lang="ru-RU" dirty="0">
                <a:latin typeface="+mn-lt"/>
              </a:rPr>
              <a:t>путем реализации </a:t>
            </a:r>
            <a:r>
              <a:rPr lang="ru-RU" dirty="0" smtClean="0">
                <a:latin typeface="+mn-lt"/>
              </a:rPr>
              <a:t>интерфейса </a:t>
            </a:r>
            <a:r>
              <a:rPr lang="ru-RU" dirty="0" err="1" smtClean="0">
                <a:latin typeface="+mn-lt"/>
              </a:rPr>
              <a:t>IController</a:t>
            </a:r>
            <a:r>
              <a:rPr lang="ru-RU" dirty="0" smtClean="0">
                <a:latin typeface="+mn-lt"/>
              </a:rPr>
              <a:t>, приходится  реализовывать вручную все </a:t>
            </a:r>
            <a:r>
              <a:rPr lang="ru-RU" dirty="0">
                <a:latin typeface="+mn-lt"/>
              </a:rPr>
              <a:t>аспекты обработки запроса, в том числе за создание ответа </a:t>
            </a:r>
            <a:r>
              <a:rPr lang="ru-RU" dirty="0" smtClean="0">
                <a:latin typeface="+mn-lt"/>
              </a:rPr>
              <a:t>клиенту, используя методы</a:t>
            </a:r>
            <a:endParaRPr lang="ru-RU" dirty="0">
              <a:latin typeface="+mn-lt"/>
            </a:endParaRPr>
          </a:p>
          <a:p>
            <a:pPr marL="285750" indent="-285750" algn="just">
              <a:lnSpc>
                <a:spcPct val="150000"/>
              </a:lnSpc>
              <a:buFont typeface="Arial" panose="020B0604020202020204" pitchFamily="34" charset="0"/>
              <a:buChar char="•"/>
            </a:pPr>
            <a:r>
              <a:rPr lang="ru-RU" dirty="0" err="1">
                <a:solidFill>
                  <a:srgbClr val="ECA907"/>
                </a:solidFill>
                <a:latin typeface="+mn-lt"/>
                <a:cs typeface="Consolas"/>
              </a:rPr>
              <a:t>Response.Write</a:t>
            </a:r>
            <a:r>
              <a:rPr lang="ru-RU" dirty="0">
                <a:solidFill>
                  <a:srgbClr val="ECA907"/>
                </a:solidFill>
                <a:latin typeface="+mn-lt"/>
                <a:cs typeface="Consolas"/>
              </a:rPr>
              <a:t> </a:t>
            </a:r>
          </a:p>
          <a:p>
            <a:pPr marL="285750" indent="-285750" algn="just">
              <a:lnSpc>
                <a:spcPct val="150000"/>
              </a:lnSpc>
              <a:buFont typeface="Arial" panose="020B0604020202020204" pitchFamily="34" charset="0"/>
              <a:buChar char="•"/>
            </a:pPr>
            <a:r>
              <a:rPr lang="ru-RU" dirty="0" err="1" smtClean="0">
                <a:solidFill>
                  <a:srgbClr val="ECA907"/>
                </a:solidFill>
                <a:latin typeface="+mn-lt"/>
                <a:cs typeface="Consolas"/>
              </a:rPr>
              <a:t>Response.Redirect</a:t>
            </a:r>
            <a:endParaRPr lang="ru-RU" dirty="0" smtClean="0">
              <a:latin typeface="+mn-lt"/>
              <a:cs typeface="Consolas"/>
            </a:endParaRPr>
          </a:p>
          <a:p>
            <a:pPr algn="just"/>
            <a:r>
              <a:rPr lang="ru-RU" dirty="0" smtClean="0">
                <a:latin typeface="+mn-lt"/>
              </a:rPr>
              <a:t>Возникающие проблемы:</a:t>
            </a:r>
          </a:p>
          <a:p>
            <a:pPr marL="285750" indent="-285750" algn="just">
              <a:buFont typeface="Arial" panose="020B0604020202020204" pitchFamily="34" charset="0"/>
              <a:buChar char="•"/>
            </a:pPr>
            <a:r>
              <a:rPr lang="ru-RU" dirty="0" smtClean="0">
                <a:latin typeface="+mn-lt"/>
              </a:rPr>
              <a:t>классы </a:t>
            </a:r>
            <a:r>
              <a:rPr lang="ru-RU" dirty="0">
                <a:latin typeface="+mn-lt"/>
              </a:rPr>
              <a:t>контроллеров должны содержать информацию об HTML или URL структуре, и поэтому эти классы труднее читать и поддерживать.</a:t>
            </a:r>
          </a:p>
          <a:p>
            <a:pPr marL="285750" indent="-285750" algn="just">
              <a:buFont typeface="Arial" panose="020B0604020202020204" pitchFamily="34" charset="0"/>
              <a:buChar char="•"/>
            </a:pPr>
            <a:r>
              <a:rPr lang="ru-RU" dirty="0" smtClean="0">
                <a:latin typeface="+mn-lt"/>
              </a:rPr>
              <a:t>трудно </a:t>
            </a:r>
            <a:r>
              <a:rPr lang="ru-RU" dirty="0">
                <a:latin typeface="+mn-lt"/>
              </a:rPr>
              <a:t>провести модульное тестирование контроллера, который генерирует свой ответ непосредственно в выходные данные</a:t>
            </a:r>
            <a:r>
              <a:rPr lang="ru-RU" dirty="0" smtClean="0">
                <a:latin typeface="+mn-lt"/>
              </a:rPr>
              <a:t>.</a:t>
            </a:r>
          </a:p>
          <a:p>
            <a:pPr marL="285750" indent="-285750" algn="just">
              <a:buFont typeface="Arial" panose="020B0604020202020204" pitchFamily="34" charset="0"/>
              <a:buChar char="•"/>
            </a:pPr>
            <a:r>
              <a:rPr lang="ru-RU" dirty="0" smtClean="0">
                <a:latin typeface="+mn-lt"/>
              </a:rPr>
              <a:t>работа </a:t>
            </a:r>
            <a:r>
              <a:rPr lang="ru-RU" dirty="0">
                <a:latin typeface="+mn-lt"/>
              </a:rPr>
              <a:t>с мелкими деталями каждого ответа подобным образом является утомительной и может привести ко многим ошибкам. </a:t>
            </a:r>
          </a:p>
        </p:txBody>
      </p:sp>
    </p:spTree>
    <p:extLst>
      <p:ext uri="{BB962C8B-B14F-4D97-AF65-F5344CB8AC3E}">
        <p14:creationId xmlns:p14="http://schemas.microsoft.com/office/powerpoint/2010/main" val="38042220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3" name="Content Placeholder 2"/>
          <p:cNvSpPr>
            <a:spLocks noGrp="1"/>
          </p:cNvSpPr>
          <p:nvPr>
            <p:ph idx="1"/>
          </p:nvPr>
        </p:nvSpPr>
        <p:spPr/>
        <p:txBody>
          <a:bodyPr anchor="ctr">
            <a:normAutofit lnSpcReduction="10000"/>
          </a:bodyPr>
          <a:lstStyle/>
          <a:p>
            <a:pPr algn="just">
              <a:lnSpc>
                <a:spcPct val="110000"/>
              </a:lnSpc>
            </a:pPr>
            <a:r>
              <a:rPr lang="ru-RU" dirty="0" smtClean="0">
                <a:latin typeface="+mn-lt"/>
              </a:rPr>
              <a:t>	Результаты </a:t>
            </a:r>
            <a:r>
              <a:rPr lang="ru-RU" dirty="0">
                <a:latin typeface="+mn-lt"/>
              </a:rPr>
              <a:t>действий в MVC </a:t>
            </a:r>
            <a:r>
              <a:rPr lang="ru-RU" dirty="0" err="1">
                <a:latin typeface="+mn-lt"/>
              </a:rPr>
              <a:t>Framework</a:t>
            </a:r>
            <a:r>
              <a:rPr lang="ru-RU" dirty="0">
                <a:latin typeface="+mn-lt"/>
              </a:rPr>
              <a:t> используются для разделения </a:t>
            </a:r>
            <a:r>
              <a:rPr lang="ru-RU" dirty="0">
                <a:solidFill>
                  <a:srgbClr val="ECA907"/>
                </a:solidFill>
                <a:latin typeface="+mn-lt"/>
              </a:rPr>
              <a:t>заявлений</a:t>
            </a:r>
            <a:r>
              <a:rPr lang="ru-RU" i="1" dirty="0">
                <a:solidFill>
                  <a:srgbClr val="ECA907"/>
                </a:solidFill>
                <a:latin typeface="+mn-lt"/>
              </a:rPr>
              <a:t> </a:t>
            </a:r>
            <a:r>
              <a:rPr lang="ru-RU" dirty="0">
                <a:solidFill>
                  <a:srgbClr val="ECA907"/>
                </a:solidFill>
                <a:latin typeface="+mn-lt"/>
              </a:rPr>
              <a:t>о намерениях</a:t>
            </a:r>
            <a:r>
              <a:rPr lang="ru-RU" dirty="0">
                <a:latin typeface="+mn-lt"/>
              </a:rPr>
              <a:t> и </a:t>
            </a:r>
            <a:r>
              <a:rPr lang="ru-RU" dirty="0">
                <a:solidFill>
                  <a:srgbClr val="ECA907"/>
                </a:solidFill>
                <a:latin typeface="+mn-lt"/>
              </a:rPr>
              <a:t>выполнения намерений</a:t>
            </a:r>
            <a:endParaRPr lang="en-US" dirty="0">
              <a:solidFill>
                <a:srgbClr val="ECA907"/>
              </a:solidFill>
              <a:latin typeface="+mn-lt"/>
            </a:endParaRPr>
          </a:p>
          <a:p>
            <a:pPr algn="just">
              <a:lnSpc>
                <a:spcPct val="110000"/>
              </a:lnSpc>
            </a:pPr>
            <a:endParaRPr lang="ru-RU" dirty="0">
              <a:latin typeface="+mn-lt"/>
            </a:endParaRPr>
          </a:p>
          <a:p>
            <a:pPr algn="just">
              <a:lnSpc>
                <a:spcPct val="110000"/>
              </a:lnSpc>
            </a:pPr>
            <a:r>
              <a:rPr lang="ru-RU" dirty="0" smtClean="0">
                <a:latin typeface="+mn-lt"/>
              </a:rPr>
              <a:t>	При использовании контроллеров, унаследованных от </a:t>
            </a:r>
            <a:r>
              <a:rPr lang="ru-RU" dirty="0" err="1" smtClean="0">
                <a:solidFill>
                  <a:srgbClr val="ECA907"/>
                </a:solidFill>
                <a:latin typeface="+mn-lt"/>
                <a:cs typeface="Consolas"/>
              </a:rPr>
              <a:t>System.Web.Mvc.Controller</a:t>
            </a:r>
            <a:r>
              <a:rPr lang="ru-RU" dirty="0" smtClean="0">
                <a:latin typeface="+mn-lt"/>
              </a:rPr>
              <a:t>, </a:t>
            </a:r>
            <a:r>
              <a:rPr lang="ru-RU" dirty="0" err="1" smtClean="0">
                <a:latin typeface="+mn-lt"/>
              </a:rPr>
              <a:t>action</a:t>
            </a:r>
            <a:r>
              <a:rPr lang="ru-RU" dirty="0">
                <a:latin typeface="+mn-lt"/>
              </a:rPr>
              <a:t>-методы возвращают объект для описания результата своей работы. Как правило, используется класс </a:t>
            </a:r>
            <a:r>
              <a:rPr lang="ru-RU" dirty="0" err="1">
                <a:latin typeface="+mn-lt"/>
              </a:rPr>
              <a:t>ActionResult</a:t>
            </a:r>
            <a:r>
              <a:rPr lang="ru-RU" dirty="0">
                <a:latin typeface="+mn-lt"/>
              </a:rPr>
              <a:t> и его наследники. Метод-действие может возвращать произвольный объект или быть объявленным как </a:t>
            </a:r>
            <a:r>
              <a:rPr lang="ru-RU" dirty="0" err="1">
                <a:latin typeface="+mn-lt"/>
              </a:rPr>
              <a:t>void</a:t>
            </a:r>
            <a:r>
              <a:rPr lang="ru-RU" dirty="0">
                <a:latin typeface="+mn-lt"/>
              </a:rPr>
              <a:t>. В первом случае на основе результата создается объект класса </a:t>
            </a:r>
            <a:r>
              <a:rPr lang="ru-RU" dirty="0" err="1">
                <a:latin typeface="+mn-lt"/>
              </a:rPr>
              <a:t>ContentResult</a:t>
            </a:r>
            <a:r>
              <a:rPr lang="ru-RU" dirty="0">
                <a:latin typeface="+mn-lt"/>
              </a:rPr>
              <a:t>, во втором – возвращается объект </a:t>
            </a:r>
            <a:r>
              <a:rPr lang="ru-RU" dirty="0" err="1">
                <a:latin typeface="+mn-lt"/>
              </a:rPr>
              <a:t>EmptyResult</a:t>
            </a:r>
            <a:r>
              <a:rPr lang="ru-RU" dirty="0">
                <a:latin typeface="+mn-lt"/>
              </a:rPr>
              <a:t>. </a:t>
            </a:r>
          </a:p>
          <a:p>
            <a:pPr algn="just">
              <a:lnSpc>
                <a:spcPct val="110000"/>
              </a:lnSpc>
            </a:pPr>
            <a:endParaRPr lang="ru-RU" dirty="0">
              <a:latin typeface="+mn-lt"/>
            </a:endParaRPr>
          </a:p>
          <a:p>
            <a:pPr algn="just">
              <a:lnSpc>
                <a:spcPct val="110000"/>
              </a:lnSpc>
            </a:pPr>
            <a:r>
              <a:rPr lang="ru-RU" dirty="0" smtClean="0">
                <a:latin typeface="+mn-lt"/>
              </a:rPr>
              <a:t>	Система </a:t>
            </a:r>
            <a:r>
              <a:rPr lang="ru-RU" dirty="0" err="1">
                <a:latin typeface="+mn-lt"/>
              </a:rPr>
              <a:t>action</a:t>
            </a:r>
            <a:r>
              <a:rPr lang="ru-RU" dirty="0">
                <a:latin typeface="+mn-lt"/>
              </a:rPr>
              <a:t>-результатов реализует шаблон проектирования </a:t>
            </a:r>
            <a:r>
              <a:rPr lang="ru-RU" dirty="0">
                <a:solidFill>
                  <a:srgbClr val="ECA907"/>
                </a:solidFill>
                <a:latin typeface="+mn-lt"/>
              </a:rPr>
              <a:t>команда</a:t>
            </a:r>
            <a:r>
              <a:rPr lang="ru-RU" dirty="0">
                <a:latin typeface="+mn-lt"/>
              </a:rPr>
              <a:t>. Когда MVC </a:t>
            </a:r>
            <a:r>
              <a:rPr lang="ru-RU" dirty="0" err="1">
                <a:latin typeface="+mn-lt"/>
              </a:rPr>
              <a:t>Framework</a:t>
            </a:r>
            <a:r>
              <a:rPr lang="ru-RU" dirty="0">
                <a:latin typeface="+mn-lt"/>
              </a:rPr>
              <a:t> получает объект типа </a:t>
            </a:r>
            <a:r>
              <a:rPr lang="ru-RU" dirty="0" err="1">
                <a:latin typeface="+mn-lt"/>
              </a:rPr>
              <a:t>ActionResult</a:t>
            </a:r>
            <a:r>
              <a:rPr lang="ru-RU" dirty="0">
                <a:latin typeface="+mn-lt"/>
              </a:rPr>
              <a:t> из </a:t>
            </a:r>
            <a:r>
              <a:rPr lang="ru-RU" dirty="0" err="1">
                <a:latin typeface="+mn-lt"/>
              </a:rPr>
              <a:t>action</a:t>
            </a:r>
            <a:r>
              <a:rPr lang="ru-RU" dirty="0">
                <a:latin typeface="+mn-lt"/>
              </a:rPr>
              <a:t>-метода, он вызывает у этого объекта метод </a:t>
            </a:r>
            <a:r>
              <a:rPr lang="ru-RU" dirty="0" err="1">
                <a:latin typeface="+mn-lt"/>
              </a:rPr>
              <a:t>ExecuteResult</a:t>
            </a:r>
            <a:r>
              <a:rPr lang="ru-RU" dirty="0">
                <a:latin typeface="+mn-lt"/>
              </a:rPr>
              <a:t>. Реализация </a:t>
            </a:r>
            <a:r>
              <a:rPr lang="ru-RU" dirty="0" err="1">
                <a:latin typeface="+mn-lt"/>
              </a:rPr>
              <a:t>ActionResult</a:t>
            </a:r>
            <a:r>
              <a:rPr lang="ru-RU" dirty="0">
                <a:latin typeface="+mn-lt"/>
              </a:rPr>
              <a:t> взаимодействует с объектом </a:t>
            </a:r>
            <a:r>
              <a:rPr lang="ru-RU" dirty="0" err="1">
                <a:latin typeface="+mn-lt"/>
              </a:rPr>
              <a:t>Response</a:t>
            </a:r>
            <a:r>
              <a:rPr lang="ru-RU" dirty="0">
                <a:latin typeface="+mn-lt"/>
              </a:rPr>
              <a:t> и генерирует необходимые выходные </a:t>
            </a:r>
            <a:r>
              <a:rPr lang="ru-RU" dirty="0" smtClean="0">
                <a:latin typeface="+mn-lt"/>
              </a:rPr>
              <a:t>данные</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5589088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3" name="Content Placeholder 2"/>
          <p:cNvSpPr>
            <a:spLocks noGrp="1"/>
          </p:cNvSpPr>
          <p:nvPr>
            <p:ph idx="1"/>
          </p:nvPr>
        </p:nvSpPr>
        <p:spPr/>
        <p:txBody>
          <a:bodyPr anchor="ctr"/>
          <a:lstStyle/>
          <a:p>
            <a:r>
              <a:rPr lang="en-US" dirty="0">
                <a:latin typeface="Consolas" panose="020B0609020204030204" pitchFamily="49" charset="0"/>
                <a:cs typeface="Consolas" panose="020B0609020204030204" pitchFamily="49" charset="0"/>
              </a:rPr>
              <a:t>public abstract class </a:t>
            </a:r>
            <a:r>
              <a:rPr lang="en-US" dirty="0" err="1">
                <a:solidFill>
                  <a:srgbClr val="ECA907"/>
                </a:solidFill>
                <a:latin typeface="Consolas" panose="020B0609020204030204" pitchFamily="49" charset="0"/>
                <a:cs typeface="Consolas" panose="020B0609020204030204" pitchFamily="49" charset="0"/>
              </a:rPr>
              <a:t>ActionResult</a:t>
            </a:r>
            <a:endParaRPr lang="en-US" dirty="0">
              <a:solidFill>
                <a:srgbClr val="ECA907"/>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ru-R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protected </a:t>
            </a:r>
            <a:r>
              <a:rPr lang="en-US" dirty="0" err="1">
                <a:latin typeface="Consolas" panose="020B0609020204030204" pitchFamily="49" charset="0"/>
                <a:cs typeface="Consolas" panose="020B0609020204030204" pitchFamily="49" charset="0"/>
              </a:rPr>
              <a:t>ActionResult</a:t>
            </a:r>
            <a:r>
              <a:rPr lang="en-US" dirty="0">
                <a:latin typeface="Consolas" panose="020B0609020204030204" pitchFamily="49" charset="0"/>
                <a:cs typeface="Consolas" panose="020B0609020204030204" pitchFamily="49" charset="0"/>
              </a:rPr>
              <a:t>();</a:t>
            </a:r>
          </a:p>
          <a:p>
            <a:r>
              <a:rPr lang="ru-R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public abstract void </a:t>
            </a:r>
            <a:r>
              <a:rPr lang="en-US" dirty="0" err="1" smtClean="0">
                <a:solidFill>
                  <a:srgbClr val="ECA907"/>
                </a:solidFill>
                <a:latin typeface="Consolas" panose="020B0609020204030204" pitchFamily="49" charset="0"/>
                <a:cs typeface="Consolas" panose="020B0609020204030204" pitchFamily="49" charset="0"/>
              </a:rPr>
              <a:t>ExecuteResult</a:t>
            </a:r>
            <a:r>
              <a:rPr lang="en-US" dirty="0" smtClean="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ControllerContext</a:t>
            </a:r>
            <a:r>
              <a:rPr lang="en-US" dirty="0">
                <a:latin typeface="Consolas" panose="020B0609020204030204" pitchFamily="49" charset="0"/>
                <a:cs typeface="Consolas" panose="020B0609020204030204" pitchFamily="49" charset="0"/>
              </a:rPr>
              <a:t> </a:t>
            </a:r>
            <a:r>
              <a:rPr lang="ru-R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context</a:t>
            </a:r>
            <a:r>
              <a:rPr lang="en-US" dirty="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1921761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441302343"/>
              </p:ext>
            </p:extLst>
          </p:nvPr>
        </p:nvGraphicFramePr>
        <p:xfrm>
          <a:off x="442986" y="1358677"/>
          <a:ext cx="8298633" cy="4607690"/>
        </p:xfrm>
        <a:graphic>
          <a:graphicData uri="http://schemas.openxmlformats.org/drawingml/2006/table">
            <a:tbl>
              <a:tblPr bandRow="1">
                <a:tableStyleId>{9D7B26C5-4107-4FEC-AEDC-1716B250A1EF}</a:tableStyleId>
              </a:tblPr>
              <a:tblGrid>
                <a:gridCol w="2274004"/>
                <a:gridCol w="3250713"/>
                <a:gridCol w="2773916"/>
              </a:tblGrid>
              <a:tr h="582290">
                <a:tc>
                  <a:txBody>
                    <a:bodyPr/>
                    <a:lstStyle/>
                    <a:p>
                      <a:pPr algn="ctr" fontAlgn="t"/>
                      <a:r>
                        <a:rPr lang="ru-RU" sz="1800" b="1" dirty="0">
                          <a:solidFill>
                            <a:srgbClr val="ECA907"/>
                          </a:solidFill>
                          <a:effectLst/>
                          <a:latin typeface="+mn-lt"/>
                        </a:rPr>
                        <a:t>Тип</a:t>
                      </a:r>
                    </a:p>
                  </a:txBody>
                  <a:tcPr marL="42637" marR="42637" marT="56849" marB="56849" anchor="ctr"/>
                </a:tc>
                <a:tc>
                  <a:txBody>
                    <a:bodyPr/>
                    <a:lstStyle/>
                    <a:p>
                      <a:pPr algn="ctr" fontAlgn="t"/>
                      <a:r>
                        <a:rPr lang="ru-RU" sz="1800" b="1" dirty="0">
                          <a:solidFill>
                            <a:srgbClr val="ECA907"/>
                          </a:solidFill>
                          <a:effectLst/>
                          <a:latin typeface="+mn-lt"/>
                        </a:rPr>
                        <a:t>Описание</a:t>
                      </a:r>
                    </a:p>
                  </a:txBody>
                  <a:tcPr marL="42637" marR="42637" marT="56849" marB="56849" anchor="ctr"/>
                </a:tc>
                <a:tc>
                  <a:txBody>
                    <a:bodyPr/>
                    <a:lstStyle/>
                    <a:p>
                      <a:pPr algn="ctr" fontAlgn="t"/>
                      <a:r>
                        <a:rPr lang="ru-RU" sz="1800" b="1" dirty="0">
                          <a:solidFill>
                            <a:srgbClr val="ECA907"/>
                          </a:solidFill>
                          <a:effectLst/>
                          <a:latin typeface="+mn-lt"/>
                        </a:rPr>
                        <a:t>Вспомогательные методы</a:t>
                      </a:r>
                    </a:p>
                  </a:txBody>
                  <a:tcPr marL="42637" marR="42637" marT="56849" marB="56849" anchor="ctr"/>
                </a:tc>
              </a:tr>
              <a:tr h="1037996">
                <a:tc>
                  <a:txBody>
                    <a:bodyPr/>
                    <a:lstStyle/>
                    <a:p>
                      <a:pPr algn="ctr" fontAlgn="t"/>
                      <a:r>
                        <a:rPr lang="en-US" sz="1800" dirty="0" err="1">
                          <a:solidFill>
                            <a:schemeClr val="bg1"/>
                          </a:solidFill>
                          <a:effectLst/>
                          <a:latin typeface="+mn-lt"/>
                        </a:rPr>
                        <a:t>ViewResult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Отображает указанный шаблон представления или шаблон по умолчанию</a:t>
                      </a:r>
                    </a:p>
                  </a:txBody>
                  <a:tcPr marL="42637" marR="42637" marT="56849" marB="56849" anchor="ctr"/>
                </a:tc>
                <a:tc>
                  <a:txBody>
                    <a:bodyPr/>
                    <a:lstStyle/>
                    <a:p>
                      <a:pPr algn="ctr" fontAlgn="t"/>
                      <a:r>
                        <a:rPr lang="en-US" sz="1800" dirty="0">
                          <a:solidFill>
                            <a:schemeClr val="bg1"/>
                          </a:solidFill>
                          <a:effectLst/>
                          <a:latin typeface="+mn-lt"/>
                        </a:rPr>
                        <a:t>View</a:t>
                      </a:r>
                    </a:p>
                  </a:txBody>
                  <a:tcPr marL="42637" marR="42637" marT="56849" marB="56849" anchor="ctr"/>
                </a:tc>
              </a:tr>
              <a:tr h="1037996">
                <a:tc>
                  <a:txBody>
                    <a:bodyPr/>
                    <a:lstStyle/>
                    <a:p>
                      <a:pPr algn="ctr" fontAlgn="t"/>
                      <a:r>
                        <a:rPr lang="en-US" sz="1800" dirty="0" err="1">
                          <a:solidFill>
                            <a:schemeClr val="bg1"/>
                          </a:solidFill>
                          <a:effectLst/>
                          <a:latin typeface="+mn-lt"/>
                        </a:rPr>
                        <a:t>PartialViewResult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Отображает указанный шаблон частичного представления или шаблон по умолчанию</a:t>
                      </a:r>
                    </a:p>
                  </a:txBody>
                  <a:tcPr marL="42637" marR="42637" marT="56849" marB="56849" anchor="ctr"/>
                </a:tc>
                <a:tc>
                  <a:txBody>
                    <a:bodyPr/>
                    <a:lstStyle/>
                    <a:p>
                      <a:pPr algn="ctr" fontAlgn="t"/>
                      <a:r>
                        <a:rPr lang="en-US" sz="1800">
                          <a:solidFill>
                            <a:schemeClr val="bg1"/>
                          </a:solidFill>
                          <a:effectLst/>
                          <a:latin typeface="+mn-lt"/>
                        </a:rPr>
                        <a:t>PartialView</a:t>
                      </a:r>
                    </a:p>
                  </a:txBody>
                  <a:tcPr marL="42637" marR="42637" marT="56849" marB="56849" anchor="ctr"/>
                </a:tc>
              </a:tr>
              <a:tr h="1949408">
                <a:tc>
                  <a:txBody>
                    <a:bodyPr/>
                    <a:lstStyle/>
                    <a:p>
                      <a:pPr algn="ctr" fontAlgn="t"/>
                      <a:r>
                        <a:rPr lang="en-US" sz="1800" dirty="0" err="1">
                          <a:solidFill>
                            <a:schemeClr val="bg1"/>
                          </a:solidFill>
                          <a:effectLst/>
                          <a:latin typeface="+mn-lt"/>
                        </a:rPr>
                        <a:t>RedirectToRouteResult</a:t>
                      </a:r>
                      <a:endParaRPr lang="en-US" sz="1800" dirty="0">
                        <a:solidFill>
                          <a:schemeClr val="bg1"/>
                        </a:solidFill>
                        <a:effectLst/>
                        <a:latin typeface="+mn-lt"/>
                      </a:endParaRPr>
                    </a:p>
                  </a:txBody>
                  <a:tcPr marL="42637" marR="42637" marT="56849" marB="56849" anchor="ctr"/>
                </a:tc>
                <a:tc>
                  <a:txBody>
                    <a:bodyPr/>
                    <a:lstStyle/>
                    <a:p>
                      <a:pPr algn="ctr" fontAlgn="t"/>
                      <a:r>
                        <a:rPr lang="ru-RU" sz="1800" dirty="0">
                          <a:solidFill>
                            <a:schemeClr val="bg1"/>
                          </a:solidFill>
                          <a:effectLst/>
                          <a:latin typeface="+mn-lt"/>
                        </a:rPr>
                        <a:t>Работает с HTTP перенаправлением 301 или 302 на метод действия или </a:t>
                      </a:r>
                      <a:r>
                        <a:rPr lang="ru-RU" sz="1800" dirty="0" err="1">
                          <a:solidFill>
                            <a:schemeClr val="bg1"/>
                          </a:solidFill>
                          <a:effectLst/>
                          <a:latin typeface="+mn-lt"/>
                        </a:rPr>
                        <a:t>конкртеный</a:t>
                      </a:r>
                      <a:r>
                        <a:rPr lang="ru-RU" sz="1800" dirty="0">
                          <a:solidFill>
                            <a:schemeClr val="bg1"/>
                          </a:solidFill>
                          <a:effectLst/>
                          <a:latin typeface="+mn-lt"/>
                        </a:rPr>
                        <a:t> </a:t>
                      </a:r>
                      <a:r>
                        <a:rPr lang="ru-RU" sz="1800" dirty="0" err="1">
                          <a:solidFill>
                            <a:schemeClr val="bg1"/>
                          </a:solidFill>
                          <a:effectLst/>
                          <a:latin typeface="+mn-lt"/>
                        </a:rPr>
                        <a:t>роут</a:t>
                      </a:r>
                      <a:r>
                        <a:rPr lang="ru-RU" sz="1800" dirty="0">
                          <a:solidFill>
                            <a:schemeClr val="bg1"/>
                          </a:solidFill>
                          <a:effectLst/>
                          <a:latin typeface="+mn-lt"/>
                        </a:rPr>
                        <a:t>, генерируя URL в соответствии с вашей конфигурацией</a:t>
                      </a:r>
                    </a:p>
                  </a:txBody>
                  <a:tcPr marL="42637" marR="42637" marT="56849" marB="56849" anchor="ctr"/>
                </a:tc>
                <a:tc>
                  <a:txBody>
                    <a:bodyPr/>
                    <a:lstStyle/>
                    <a:p>
                      <a:pPr algn="ctr"/>
                      <a:r>
                        <a:rPr lang="en-US" sz="1800" b="0" i="0" u="none" strike="noStrike" kern="1200" baseline="0" dirty="0" err="1" smtClean="0">
                          <a:solidFill>
                            <a:schemeClr val="bg1"/>
                          </a:solidFill>
                          <a:latin typeface="+mn-lt"/>
                          <a:ea typeface="+mn-ea"/>
                          <a:cs typeface="+mn-cs"/>
                        </a:rPr>
                        <a:t>RedirectToAction</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RedirectToActionPermanent</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RedirectToRoute</a:t>
                      </a:r>
                      <a:endParaRPr lang="en-US" sz="1800" b="0" i="0" u="none" strike="noStrike" kern="1200" baseline="0" dirty="0" smtClean="0">
                        <a:solidFill>
                          <a:schemeClr val="bg1"/>
                        </a:solidFill>
                        <a:latin typeface="+mn-lt"/>
                        <a:ea typeface="+mn-ea"/>
                        <a:cs typeface="+mn-cs"/>
                      </a:endParaRPr>
                    </a:p>
                    <a:p>
                      <a:pPr algn="ctr"/>
                      <a:r>
                        <a:rPr lang="en-US" sz="1800" b="0" i="0" u="none" strike="noStrike" kern="1200" baseline="0" dirty="0" err="1" smtClean="0">
                          <a:solidFill>
                            <a:schemeClr val="bg1"/>
                          </a:solidFill>
                          <a:latin typeface="+mn-lt"/>
                          <a:ea typeface="+mn-ea"/>
                          <a:cs typeface="+mn-cs"/>
                        </a:rPr>
                        <a:t>RedirectToRoutePermanent</a:t>
                      </a:r>
                      <a:endParaRPr lang="en-US" sz="1800" dirty="0">
                        <a:solidFill>
                          <a:schemeClr val="bg1"/>
                        </a:solidFill>
                        <a:latin typeface="+mn-lt"/>
                      </a:endParaRPr>
                    </a:p>
                  </a:txBody>
                  <a:tcPr marL="42637" marR="42637" marT="56849" marB="56849" anchor="ctr"/>
                </a:tc>
              </a:tr>
            </a:tbl>
          </a:graphicData>
        </a:graphic>
      </p:graphicFrame>
    </p:spTree>
    <p:extLst>
      <p:ext uri="{BB962C8B-B14F-4D97-AF65-F5344CB8AC3E}">
        <p14:creationId xmlns:p14="http://schemas.microsoft.com/office/powerpoint/2010/main" val="33853128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38086443"/>
              </p:ext>
            </p:extLst>
          </p:nvPr>
        </p:nvGraphicFramePr>
        <p:xfrm>
          <a:off x="398689" y="1334608"/>
          <a:ext cx="8335383" cy="4297680"/>
        </p:xfrm>
        <a:graphic>
          <a:graphicData uri="http://schemas.openxmlformats.org/drawingml/2006/table">
            <a:tbl>
              <a:tblPr bandRow="1">
                <a:tableStyleId>{9D7B26C5-4107-4FEC-AEDC-1716B250A1EF}</a:tableStyleId>
              </a:tblPr>
              <a:tblGrid>
                <a:gridCol w="2554561"/>
                <a:gridCol w="3307640"/>
                <a:gridCol w="2473182"/>
              </a:tblGrid>
              <a:tr h="460006">
                <a:tc>
                  <a:txBody>
                    <a:bodyPr/>
                    <a:lstStyle/>
                    <a:p>
                      <a:pPr algn="ctr" fontAlgn="t"/>
                      <a:r>
                        <a:rPr lang="ru-RU" sz="1800" b="1" dirty="0">
                          <a:solidFill>
                            <a:srgbClr val="ECA907"/>
                          </a:solidFill>
                          <a:effectLst/>
                        </a:rPr>
                        <a:t>Тип</a:t>
                      </a:r>
                    </a:p>
                  </a:txBody>
                  <a:tcPr marL="57150" marR="57150" marT="76200" marB="76200"/>
                </a:tc>
                <a:tc>
                  <a:txBody>
                    <a:bodyPr/>
                    <a:lstStyle/>
                    <a:p>
                      <a:pPr algn="ctr" fontAlgn="t"/>
                      <a:r>
                        <a:rPr lang="ru-RU" sz="1800" b="1" dirty="0">
                          <a:solidFill>
                            <a:srgbClr val="ECA907"/>
                          </a:solidFill>
                          <a:effectLst/>
                        </a:rPr>
                        <a:t>Описание</a:t>
                      </a:r>
                    </a:p>
                  </a:txBody>
                  <a:tcPr marL="57150" marR="57150" marT="76200" marB="76200"/>
                </a:tc>
                <a:tc>
                  <a:txBody>
                    <a:bodyPr/>
                    <a:lstStyle/>
                    <a:p>
                      <a:pPr algn="ctr" fontAlgn="t"/>
                      <a:r>
                        <a:rPr lang="ru-RU" sz="1800" b="1" dirty="0">
                          <a:solidFill>
                            <a:srgbClr val="ECA907"/>
                          </a:solidFill>
                          <a:effectLst/>
                        </a:rPr>
                        <a:t>Вспомогательные методы</a:t>
                      </a:r>
                    </a:p>
                  </a:txBody>
                  <a:tcPr marL="57150" marR="57150" marT="76200" marB="76200"/>
                </a:tc>
              </a:tr>
              <a:tr h="743087">
                <a:tc>
                  <a:txBody>
                    <a:bodyPr/>
                    <a:lstStyle/>
                    <a:p>
                      <a:pPr algn="ctr" fontAlgn="t"/>
                      <a:r>
                        <a:rPr lang="en-US" sz="1800" dirty="0" err="1">
                          <a:solidFill>
                            <a:schemeClr val="bg1"/>
                          </a:solidFill>
                          <a:effectLst/>
                        </a:rPr>
                        <a:t>RedirectResult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Работает с HTTP перенаправлением 301 или 302 на конкретный URL</a:t>
                      </a:r>
                    </a:p>
                  </a:txBody>
                  <a:tcPr marL="57150" marR="57150" marT="76200" marB="76200" anchor="ctr"/>
                </a:tc>
                <a:tc>
                  <a:txBody>
                    <a:bodyPr/>
                    <a:lstStyle/>
                    <a:p>
                      <a:pPr algn="ctr" fontAlgn="t"/>
                      <a:r>
                        <a:rPr lang="en-US" sz="1800" dirty="0" smtClean="0">
                          <a:solidFill>
                            <a:schemeClr val="bg1"/>
                          </a:solidFill>
                          <a:effectLst/>
                        </a:rPr>
                        <a:t>Redirect</a:t>
                      </a:r>
                      <a:endParaRPr lang="ru-RU" sz="1800" dirty="0" smtClean="0">
                        <a:solidFill>
                          <a:schemeClr val="bg1"/>
                        </a:solidFill>
                        <a:effectLst/>
                      </a:endParaRPr>
                    </a:p>
                    <a:p>
                      <a:pPr algn="ctr" fontAlgn="t"/>
                      <a:r>
                        <a:rPr lang="en-US" sz="1800" dirty="0" err="1" smtClean="0">
                          <a:solidFill>
                            <a:schemeClr val="bg1"/>
                          </a:solidFill>
                          <a:effectLst/>
                        </a:rPr>
                        <a:t>RedirectPermanent</a:t>
                      </a:r>
                      <a:endParaRPr lang="en-US" sz="1800" dirty="0">
                        <a:solidFill>
                          <a:schemeClr val="bg1"/>
                        </a:solidFill>
                        <a:effectLst/>
                      </a:endParaRPr>
                    </a:p>
                  </a:txBody>
                  <a:tcPr marL="57150" marR="57150" marT="76200" marB="76200" anchor="ctr"/>
                </a:tc>
              </a:tr>
              <a:tr h="2158491">
                <a:tc>
                  <a:txBody>
                    <a:bodyPr/>
                    <a:lstStyle/>
                    <a:p>
                      <a:pPr algn="ctr" fontAlgn="t"/>
                      <a:r>
                        <a:rPr lang="en-US" sz="1800" dirty="0" err="1">
                          <a:solidFill>
                            <a:schemeClr val="bg1"/>
                          </a:solidFill>
                          <a:effectLst/>
                        </a:rPr>
                        <a:t>HttpUnauthorizedResult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Устанавливает ответный код HTTP статуса </a:t>
                      </a:r>
                      <a:r>
                        <a:rPr lang="ru-RU" sz="1800" dirty="0" smtClean="0">
                          <a:solidFill>
                            <a:schemeClr val="bg1"/>
                          </a:solidFill>
                          <a:effectLst/>
                        </a:rPr>
                        <a:t>на 401</a:t>
                      </a:r>
                      <a:r>
                        <a:rPr lang="ru-RU" sz="1800" dirty="0">
                          <a:solidFill>
                            <a:schemeClr val="bg1"/>
                          </a:solidFill>
                          <a:effectLst/>
                        </a:rPr>
                        <a:t> (что означает "не авторизирован"), который вызывает активный механизм аутентификации (</a:t>
                      </a:r>
                      <a:r>
                        <a:rPr lang="ru-RU" sz="1800" dirty="0" err="1">
                          <a:solidFill>
                            <a:schemeClr val="bg1"/>
                          </a:solidFill>
                          <a:effectLst/>
                        </a:rPr>
                        <a:t>form</a:t>
                      </a:r>
                      <a:r>
                        <a:rPr lang="ru-RU" sz="1800" dirty="0">
                          <a:solidFill>
                            <a:schemeClr val="bg1"/>
                          </a:solidFill>
                          <a:effectLst/>
                        </a:rPr>
                        <a:t>-аутентификацию или </a:t>
                      </a:r>
                      <a:r>
                        <a:rPr lang="ru-RU" sz="1800" dirty="0" err="1">
                          <a:solidFill>
                            <a:schemeClr val="bg1"/>
                          </a:solidFill>
                          <a:effectLst/>
                        </a:rPr>
                        <a:t>Windows</a:t>
                      </a:r>
                      <a:r>
                        <a:rPr lang="ru-RU" sz="1800" dirty="0">
                          <a:solidFill>
                            <a:schemeClr val="bg1"/>
                          </a:solidFill>
                          <a:effectLst/>
                        </a:rPr>
                        <a:t>-аутентификацию), чтобы попросить посетителя войти в систему</a:t>
                      </a:r>
                    </a:p>
                  </a:txBody>
                  <a:tcPr marL="57150" marR="57150" marT="76200" marB="76200" anchor="ctr"/>
                </a:tc>
                <a:tc>
                  <a:txBody>
                    <a:bodyPr/>
                    <a:lstStyle/>
                    <a:p>
                      <a:pPr algn="ctr" fontAlgn="t"/>
                      <a:r>
                        <a:rPr lang="ru-RU" sz="1800" dirty="0">
                          <a:solidFill>
                            <a:schemeClr val="bg1"/>
                          </a:solidFill>
                          <a:effectLst/>
                        </a:rPr>
                        <a:t>Нет</a:t>
                      </a:r>
                    </a:p>
                  </a:txBody>
                  <a:tcPr marL="57150" marR="57150" marT="76200" marB="76200" anchor="ctr"/>
                </a:tc>
              </a:tr>
            </a:tbl>
          </a:graphicData>
        </a:graphic>
      </p:graphicFrame>
    </p:spTree>
    <p:extLst>
      <p:ext uri="{BB962C8B-B14F-4D97-AF65-F5344CB8AC3E}">
        <p14:creationId xmlns:p14="http://schemas.microsoft.com/office/powerpoint/2010/main" val="35651580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026109527"/>
              </p:ext>
            </p:extLst>
          </p:nvPr>
        </p:nvGraphicFramePr>
        <p:xfrm>
          <a:off x="413454" y="1343911"/>
          <a:ext cx="8328166" cy="4655942"/>
        </p:xfrm>
        <a:graphic>
          <a:graphicData uri="http://schemas.openxmlformats.org/drawingml/2006/table">
            <a:tbl>
              <a:tblPr bandRow="1">
                <a:tableStyleId>{9D7B26C5-4107-4FEC-AEDC-1716B250A1EF}</a:tableStyleId>
              </a:tblPr>
              <a:tblGrid>
                <a:gridCol w="2185406"/>
                <a:gridCol w="3358972"/>
                <a:gridCol w="2783788"/>
              </a:tblGrid>
              <a:tr h="417046">
                <a:tc>
                  <a:txBody>
                    <a:bodyPr/>
                    <a:lstStyle/>
                    <a:p>
                      <a:pPr algn="ctr" fontAlgn="t"/>
                      <a:r>
                        <a:rPr lang="ru-RU" sz="1800" b="1" dirty="0">
                          <a:solidFill>
                            <a:srgbClr val="ECA907"/>
                          </a:solidFill>
                          <a:effectLst/>
                          <a:latin typeface="+mn-lt"/>
                        </a:rPr>
                        <a:t>Тип</a:t>
                      </a:r>
                    </a:p>
                  </a:txBody>
                  <a:tcPr marL="57150" marR="57150" marT="76200" marB="76200"/>
                </a:tc>
                <a:tc>
                  <a:txBody>
                    <a:bodyPr/>
                    <a:lstStyle/>
                    <a:p>
                      <a:pPr algn="ctr" fontAlgn="t"/>
                      <a:r>
                        <a:rPr lang="ru-RU" sz="1800" b="1" dirty="0">
                          <a:solidFill>
                            <a:srgbClr val="ECA907"/>
                          </a:solidFill>
                          <a:effectLst/>
                          <a:latin typeface="+mn-lt"/>
                        </a:rPr>
                        <a:t>Описание</a:t>
                      </a:r>
                    </a:p>
                  </a:txBody>
                  <a:tcPr marL="57150" marR="57150" marT="76200" marB="76200"/>
                </a:tc>
                <a:tc>
                  <a:txBody>
                    <a:bodyPr/>
                    <a:lstStyle/>
                    <a:p>
                      <a:pPr algn="ctr" fontAlgn="t"/>
                      <a:r>
                        <a:rPr lang="ru-RU" sz="1800" b="1" dirty="0">
                          <a:solidFill>
                            <a:srgbClr val="ECA907"/>
                          </a:solidFill>
                          <a:effectLst/>
                          <a:latin typeface="+mn-lt"/>
                        </a:rPr>
                        <a:t>Вспомогательные методы</a:t>
                      </a:r>
                    </a:p>
                  </a:txBody>
                  <a:tcPr marL="57150" marR="57150" marT="76200" marB="76200"/>
                </a:tc>
              </a:tr>
              <a:tr h="784274">
                <a:tc>
                  <a:txBody>
                    <a:bodyPr/>
                    <a:lstStyle/>
                    <a:p>
                      <a:pPr algn="ctr" fontAlgn="t"/>
                      <a:r>
                        <a:rPr lang="en-US" sz="1800" dirty="0" err="1">
                          <a:solidFill>
                            <a:schemeClr val="bg1"/>
                          </a:solidFill>
                          <a:effectLst/>
                        </a:rPr>
                        <a:t>HttpNotFoundResult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Возвращает HTTP ошибку 404—</a:t>
                      </a:r>
                      <a:r>
                        <a:rPr lang="ru-RU" sz="1800" dirty="0" err="1">
                          <a:solidFill>
                            <a:schemeClr val="bg1"/>
                          </a:solidFill>
                          <a:effectLst/>
                        </a:rPr>
                        <a:t>Not</a:t>
                      </a:r>
                      <a:r>
                        <a:rPr lang="ru-RU" sz="1800" dirty="0">
                          <a:solidFill>
                            <a:schemeClr val="bg1"/>
                          </a:solidFill>
                          <a:effectLst/>
                        </a:rPr>
                        <a:t> </a:t>
                      </a:r>
                      <a:r>
                        <a:rPr lang="ru-RU" sz="1800" dirty="0" err="1">
                          <a:solidFill>
                            <a:schemeClr val="bg1"/>
                          </a:solidFill>
                          <a:effectLst/>
                        </a:rPr>
                        <a:t>found</a:t>
                      </a:r>
                      <a:endParaRPr lang="ru-RU" sz="1800" dirty="0">
                        <a:solidFill>
                          <a:schemeClr val="bg1"/>
                        </a:solidFill>
                        <a:effectLst/>
                      </a:endParaRPr>
                    </a:p>
                  </a:txBody>
                  <a:tcPr marL="57150" marR="57150" marT="76200" marB="76200" anchor="ctr"/>
                </a:tc>
                <a:tc>
                  <a:txBody>
                    <a:bodyPr/>
                    <a:lstStyle/>
                    <a:p>
                      <a:pPr algn="ctr" fontAlgn="t"/>
                      <a:r>
                        <a:rPr lang="en-US" sz="1800" dirty="0" err="1">
                          <a:solidFill>
                            <a:schemeClr val="bg1"/>
                          </a:solidFill>
                          <a:effectLst/>
                        </a:rPr>
                        <a:t>HttpNotFound</a:t>
                      </a:r>
                      <a:endParaRPr lang="en-US" sz="1800" dirty="0">
                        <a:solidFill>
                          <a:schemeClr val="bg1"/>
                        </a:solidFill>
                        <a:effectLst/>
                      </a:endParaRPr>
                    </a:p>
                  </a:txBody>
                  <a:tcPr marL="57150" marR="57150" marT="76200" marB="76200" anchor="ctr"/>
                </a:tc>
              </a:tr>
              <a:tr h="635034">
                <a:tc>
                  <a:txBody>
                    <a:bodyPr/>
                    <a:lstStyle/>
                    <a:p>
                      <a:pPr algn="ctr" fontAlgn="t"/>
                      <a:r>
                        <a:rPr lang="en-US" sz="1800" dirty="0" err="1">
                          <a:solidFill>
                            <a:schemeClr val="bg1"/>
                          </a:solidFill>
                          <a:effectLst/>
                        </a:rPr>
                        <a:t>HttpStatusCodeResult</a:t>
                      </a:r>
                      <a:endParaRPr lang="en-US" sz="1800" dirty="0">
                        <a:solidFill>
                          <a:schemeClr val="bg1"/>
                        </a:solidFill>
                        <a:effectLst/>
                      </a:endParaRPr>
                    </a:p>
                  </a:txBody>
                  <a:tcPr marL="57150" marR="57150" marT="76200" marB="76200" anchor="ctr"/>
                </a:tc>
                <a:tc>
                  <a:txBody>
                    <a:bodyPr/>
                    <a:lstStyle/>
                    <a:p>
                      <a:pPr algn="ctr" fontAlgn="t"/>
                      <a:r>
                        <a:rPr lang="ru-RU" sz="1800" dirty="0">
                          <a:solidFill>
                            <a:schemeClr val="bg1"/>
                          </a:solidFill>
                          <a:effectLst/>
                        </a:rPr>
                        <a:t>Возвращает указанный </a:t>
                      </a:r>
                      <a:r>
                        <a:rPr lang="en-US" sz="1800" dirty="0">
                          <a:solidFill>
                            <a:schemeClr val="bg1"/>
                          </a:solidFill>
                          <a:effectLst/>
                        </a:rPr>
                        <a:t>HTTP </a:t>
                      </a:r>
                      <a:r>
                        <a:rPr lang="ru-RU" sz="1800" dirty="0">
                          <a:solidFill>
                            <a:schemeClr val="bg1"/>
                          </a:solidFill>
                          <a:effectLst/>
                        </a:rPr>
                        <a:t>код</a:t>
                      </a:r>
                    </a:p>
                  </a:txBody>
                  <a:tcPr marL="57150" marR="57150" marT="76200" marB="76200" anchor="ctr"/>
                </a:tc>
                <a:tc>
                  <a:txBody>
                    <a:bodyPr/>
                    <a:lstStyle/>
                    <a:p>
                      <a:pPr algn="ctr" fontAlgn="t"/>
                      <a:r>
                        <a:rPr lang="ru-RU" sz="1800" dirty="0">
                          <a:solidFill>
                            <a:schemeClr val="bg1"/>
                          </a:solidFill>
                          <a:effectLst/>
                        </a:rPr>
                        <a:t>Нет</a:t>
                      </a:r>
                    </a:p>
                  </a:txBody>
                  <a:tcPr marL="57150" marR="57150" marT="76200" marB="76200" anchor="ctr"/>
                </a:tc>
              </a:tr>
              <a:tr h="1186978">
                <a:tc>
                  <a:txBody>
                    <a:bodyPr/>
                    <a:lstStyle/>
                    <a:p>
                      <a:pPr algn="ctr" fontAlgn="t"/>
                      <a:r>
                        <a:rPr lang="en-US" sz="1800" b="0" i="0" u="none" strike="noStrike" kern="1200" baseline="0" dirty="0" err="1" smtClean="0">
                          <a:solidFill>
                            <a:schemeClr val="bg1"/>
                          </a:solidFill>
                          <a:latin typeface="+mn-lt"/>
                          <a:ea typeface="+mn-ea"/>
                          <a:cs typeface="+mn-cs"/>
                        </a:rPr>
                        <a:t>ContentResult</a:t>
                      </a:r>
                      <a:endParaRPr lang="en-US" sz="1800" dirty="0">
                        <a:solidFill>
                          <a:schemeClr val="bg1"/>
                        </a:solidFill>
                        <a:effectLst/>
                        <a:latin typeface="+mn-lt"/>
                      </a:endParaRPr>
                    </a:p>
                  </a:txBody>
                  <a:tcPr marL="57150" marR="57150" marT="76200" marB="76200" anchor="ctr"/>
                </a:tc>
                <a:tc>
                  <a:txBody>
                    <a:bodyPr/>
                    <a:lstStyle/>
                    <a:p>
                      <a:pPr algn="ctr"/>
                      <a:r>
                        <a:rPr lang="ru-RU" sz="1800" dirty="0" smtClean="0">
                          <a:solidFill>
                            <a:schemeClr val="bg1"/>
                          </a:solidFill>
                          <a:latin typeface="+mn-lt"/>
                        </a:rPr>
                        <a:t>Возвращает необработанные текстовые данные в браузер, возможно установление заголовка типа содержимого</a:t>
                      </a:r>
                      <a:endParaRPr lang="ru-RU" sz="1800" dirty="0">
                        <a:solidFill>
                          <a:schemeClr val="bg1"/>
                        </a:solidFill>
                        <a:latin typeface="+mn-lt"/>
                      </a:endParaRPr>
                    </a:p>
                  </a:txBody>
                  <a:tcPr marL="57150" marR="57150" marT="76200" marB="76200" anchor="ctr"/>
                </a:tc>
                <a:tc>
                  <a:txBody>
                    <a:bodyPr/>
                    <a:lstStyle/>
                    <a:p>
                      <a:pPr algn="ctr"/>
                      <a:r>
                        <a:rPr lang="en-US" sz="1800" b="0" i="0" u="none" strike="noStrike" kern="1200" baseline="0" dirty="0" smtClean="0">
                          <a:solidFill>
                            <a:schemeClr val="bg1"/>
                          </a:solidFill>
                          <a:latin typeface="+mn-lt"/>
                          <a:ea typeface="+mn-ea"/>
                          <a:cs typeface="+mn-cs"/>
                        </a:rPr>
                        <a:t>Content</a:t>
                      </a:r>
                      <a:endParaRPr lang="en-US" sz="1800" dirty="0">
                        <a:solidFill>
                          <a:schemeClr val="bg1"/>
                        </a:solidFill>
                        <a:latin typeface="+mn-lt"/>
                      </a:endParaRPr>
                    </a:p>
                  </a:txBody>
                  <a:tcPr marL="57150" marR="57150" marT="76200" marB="76200" anchor="ctr"/>
                </a:tc>
              </a:tr>
              <a:tr h="1560234">
                <a:tc>
                  <a:txBody>
                    <a:bodyPr/>
                    <a:lstStyle/>
                    <a:p>
                      <a:pPr algn="ctr" fontAlgn="t"/>
                      <a:r>
                        <a:rPr lang="en-US" sz="1800" b="0" i="0" u="none" strike="noStrike" kern="1200" baseline="0" dirty="0" err="1" smtClean="0">
                          <a:solidFill>
                            <a:schemeClr val="bg1"/>
                          </a:solidFill>
                          <a:latin typeface="+mn-lt"/>
                          <a:ea typeface="+mn-ea"/>
                          <a:cs typeface="+mn-cs"/>
                        </a:rPr>
                        <a:t>FileResult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Является базовым классом для всех объектов, пишущих бинарный ответ во выходной поток. Предназначен для отправки файлов</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File</a:t>
                      </a:r>
                      <a:endParaRPr lang="ru-RU" sz="1800"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33160338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выходных данных</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1099143612"/>
              </p:ext>
            </p:extLst>
          </p:nvPr>
        </p:nvGraphicFramePr>
        <p:xfrm>
          <a:off x="428220" y="1314373"/>
          <a:ext cx="8328167" cy="3044902"/>
        </p:xfrm>
        <a:graphic>
          <a:graphicData uri="http://schemas.openxmlformats.org/drawingml/2006/table">
            <a:tbl>
              <a:tblPr bandRow="1">
                <a:tableStyleId>{9D7B26C5-4107-4FEC-AEDC-1716B250A1EF}</a:tableStyleId>
              </a:tblPr>
              <a:tblGrid>
                <a:gridCol w="2029846"/>
                <a:gridCol w="3514533"/>
                <a:gridCol w="2783788"/>
              </a:tblGrid>
              <a:tr h="465691">
                <a:tc>
                  <a:txBody>
                    <a:bodyPr/>
                    <a:lstStyle/>
                    <a:p>
                      <a:pPr algn="ctr" fontAlgn="t"/>
                      <a:r>
                        <a:rPr lang="ru-RU" sz="1800" b="1" dirty="0">
                          <a:solidFill>
                            <a:srgbClr val="ECA907"/>
                          </a:solidFill>
                          <a:effectLst/>
                          <a:latin typeface="+mn-lt"/>
                        </a:rPr>
                        <a:t>Тип</a:t>
                      </a:r>
                    </a:p>
                  </a:txBody>
                  <a:tcPr marL="57150" marR="57150" marT="76200" marB="76200"/>
                </a:tc>
                <a:tc>
                  <a:txBody>
                    <a:bodyPr/>
                    <a:lstStyle/>
                    <a:p>
                      <a:pPr algn="ctr" fontAlgn="t"/>
                      <a:r>
                        <a:rPr lang="ru-RU" sz="1800" b="1" dirty="0">
                          <a:solidFill>
                            <a:srgbClr val="ECA907"/>
                          </a:solidFill>
                          <a:effectLst/>
                          <a:latin typeface="+mn-lt"/>
                        </a:rPr>
                        <a:t>Описание</a:t>
                      </a:r>
                    </a:p>
                  </a:txBody>
                  <a:tcPr marL="57150" marR="57150" marT="76200" marB="76200"/>
                </a:tc>
                <a:tc>
                  <a:txBody>
                    <a:bodyPr/>
                    <a:lstStyle/>
                    <a:p>
                      <a:pPr algn="ctr" fontAlgn="t"/>
                      <a:r>
                        <a:rPr lang="ru-RU" sz="1800" b="1" dirty="0">
                          <a:solidFill>
                            <a:srgbClr val="ECA907"/>
                          </a:solidFill>
                          <a:effectLst/>
                          <a:latin typeface="+mn-lt"/>
                        </a:rPr>
                        <a:t>Вспомогательные методы</a:t>
                      </a:r>
                    </a:p>
                  </a:txBody>
                  <a:tcPr marL="57150" marR="57150" marT="76200" marB="76200"/>
                </a:tc>
              </a:tr>
              <a:tr h="788092">
                <a:tc>
                  <a:txBody>
                    <a:bodyPr/>
                    <a:lstStyle/>
                    <a:p>
                      <a:pPr algn="ctr" fontAlgn="t"/>
                      <a:r>
                        <a:rPr lang="en-US" sz="1800" b="0" i="0" u="none" strike="noStrike" kern="1200" baseline="0" dirty="0" err="1" smtClean="0">
                          <a:solidFill>
                            <a:schemeClr val="bg1"/>
                          </a:solidFill>
                          <a:latin typeface="+mn-lt"/>
                          <a:ea typeface="+mn-ea"/>
                          <a:cs typeface="+mn-cs"/>
                        </a:rPr>
                        <a:t>EmptyResult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tx1"/>
                          </a:solidFill>
                          <a:effectLst/>
                          <a:latin typeface="+mn-lt"/>
                          <a:ea typeface="+mn-ea"/>
                          <a:cs typeface="+mn-cs"/>
                        </a:rPr>
                        <a:t> </a:t>
                      </a:r>
                      <a:r>
                        <a:rPr lang="ru-RU" sz="1800" b="0" i="0" kern="1200" dirty="0" smtClean="0">
                          <a:solidFill>
                            <a:schemeClr val="bg1"/>
                          </a:solidFill>
                          <a:effectLst/>
                          <a:latin typeface="+mn-lt"/>
                          <a:ea typeface="+mn-ea"/>
                          <a:cs typeface="+mn-cs"/>
                        </a:rPr>
                        <a:t>Ничего не делает, отправляет пустой ответ</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None</a:t>
                      </a:r>
                      <a:endParaRPr lang="en-US" sz="1800" dirty="0">
                        <a:solidFill>
                          <a:schemeClr val="bg1"/>
                        </a:solidFill>
                        <a:effectLst/>
                        <a:latin typeface="+mn-lt"/>
                      </a:endParaRPr>
                    </a:p>
                  </a:txBody>
                  <a:tcPr marL="57150" marR="57150" marT="76200" marB="76200" anchor="ctr"/>
                </a:tc>
              </a:tr>
              <a:tr h="1038849">
                <a:tc>
                  <a:txBody>
                    <a:bodyPr/>
                    <a:lstStyle/>
                    <a:p>
                      <a:pPr algn="ctr" fontAlgn="t"/>
                      <a:r>
                        <a:rPr lang="en-US" sz="1800" b="0" i="0" u="none" strike="noStrike" kern="1200" baseline="0" dirty="0" err="1" smtClean="0">
                          <a:solidFill>
                            <a:schemeClr val="bg1"/>
                          </a:solidFill>
                          <a:latin typeface="+mn-lt"/>
                          <a:ea typeface="+mn-ea"/>
                          <a:cs typeface="+mn-cs"/>
                        </a:rPr>
                        <a:t>JsonResult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Возвращает в качестве ответа объект или набор объектов в формате JSON</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err="1" smtClean="0">
                          <a:solidFill>
                            <a:schemeClr val="bg1"/>
                          </a:solidFill>
                          <a:latin typeface="+mn-lt"/>
                          <a:ea typeface="+mn-ea"/>
                          <a:cs typeface="+mn-cs"/>
                        </a:rPr>
                        <a:t>Json</a:t>
                      </a:r>
                      <a:endParaRPr lang="ru-RU" sz="1800" dirty="0">
                        <a:solidFill>
                          <a:schemeClr val="bg1"/>
                        </a:solidFill>
                        <a:effectLst/>
                        <a:latin typeface="+mn-lt"/>
                      </a:endParaRPr>
                    </a:p>
                  </a:txBody>
                  <a:tcPr marL="57150" marR="57150" marT="76200" marB="76200" anchor="ctr"/>
                </a:tc>
              </a:tr>
              <a:tr h="752270">
                <a:tc>
                  <a:txBody>
                    <a:bodyPr/>
                    <a:lstStyle/>
                    <a:p>
                      <a:pPr algn="ctr" fontAlgn="t"/>
                      <a:r>
                        <a:rPr lang="en-US" sz="1800" b="0" i="0" u="none" strike="noStrike" kern="1200" baseline="0" dirty="0" err="1" smtClean="0">
                          <a:solidFill>
                            <a:schemeClr val="bg1"/>
                          </a:solidFill>
                          <a:latin typeface="+mn-lt"/>
                          <a:ea typeface="+mn-ea"/>
                          <a:cs typeface="+mn-cs"/>
                        </a:rPr>
                        <a:t>JavaScriptResult</a:t>
                      </a:r>
                      <a:endParaRPr lang="en-US" sz="1800" dirty="0">
                        <a:solidFill>
                          <a:schemeClr val="bg1"/>
                        </a:solidFill>
                        <a:effectLst/>
                        <a:latin typeface="+mn-lt"/>
                      </a:endParaRPr>
                    </a:p>
                  </a:txBody>
                  <a:tcPr marL="57150" marR="57150" marT="76200" marB="76200" anchor="ctr"/>
                </a:tc>
                <a:tc>
                  <a:txBody>
                    <a:bodyPr/>
                    <a:lstStyle/>
                    <a:p>
                      <a:pPr algn="ctr"/>
                      <a:r>
                        <a:rPr lang="ru-RU" sz="1800" b="0" i="0" kern="1200" dirty="0" smtClean="0">
                          <a:solidFill>
                            <a:schemeClr val="bg1"/>
                          </a:solidFill>
                          <a:effectLst/>
                          <a:latin typeface="+mn-lt"/>
                          <a:ea typeface="+mn-ea"/>
                          <a:cs typeface="+mn-cs"/>
                        </a:rPr>
                        <a:t>Возвращает в ответ в качестве содержимого код </a:t>
                      </a:r>
                      <a:r>
                        <a:rPr lang="ru-RU" sz="1800" b="0" i="0" kern="1200" dirty="0" err="1" smtClean="0">
                          <a:solidFill>
                            <a:schemeClr val="bg1"/>
                          </a:solidFill>
                          <a:effectLst/>
                          <a:latin typeface="+mn-lt"/>
                          <a:ea typeface="+mn-ea"/>
                          <a:cs typeface="+mn-cs"/>
                        </a:rPr>
                        <a:t>JavaScript</a:t>
                      </a:r>
                      <a:endParaRPr lang="ru-RU" sz="1800" dirty="0">
                        <a:solidFill>
                          <a:schemeClr val="bg1"/>
                        </a:solidFill>
                        <a:latin typeface="+mn-lt"/>
                      </a:endParaRPr>
                    </a:p>
                  </a:txBody>
                  <a:tcPr marL="57150" marR="57150" marT="76200" marB="76200" anchor="ctr"/>
                </a:tc>
                <a:tc>
                  <a:txBody>
                    <a:bodyPr/>
                    <a:lstStyle/>
                    <a:p>
                      <a:pPr algn="ctr" fontAlgn="t"/>
                      <a:r>
                        <a:rPr lang="en-US" sz="1800" b="0" i="0" u="none" strike="noStrike" kern="1200" baseline="0" dirty="0" smtClean="0">
                          <a:solidFill>
                            <a:schemeClr val="bg1"/>
                          </a:solidFill>
                          <a:latin typeface="+mn-lt"/>
                          <a:ea typeface="+mn-ea"/>
                          <a:cs typeface="+mn-cs"/>
                        </a:rPr>
                        <a:t>JavaScript</a:t>
                      </a:r>
                      <a:endParaRPr lang="ru-RU" sz="1800" dirty="0">
                        <a:solidFill>
                          <a:schemeClr val="bg1"/>
                        </a:solidFill>
                        <a:effectLst/>
                        <a:latin typeface="+mn-lt"/>
                      </a:endParaRPr>
                    </a:p>
                  </a:txBody>
                  <a:tcPr marL="57150" marR="57150" marT="76200" marB="76200" anchor="ctr"/>
                </a:tc>
              </a:tr>
            </a:tbl>
          </a:graphicData>
        </a:graphic>
      </p:graphicFrame>
    </p:spTree>
    <p:extLst>
      <p:ext uri="{BB962C8B-B14F-4D97-AF65-F5344CB8AC3E}">
        <p14:creationId xmlns:p14="http://schemas.microsoft.com/office/powerpoint/2010/main" val="330465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Представление</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2076825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ASP.NET </a:t>
            </a:r>
            <a:r>
              <a:rPr lang="ru-RU" dirty="0"/>
              <a:t>реализация паттерна </a:t>
            </a:r>
            <a:r>
              <a:rPr lang="en-US" dirty="0"/>
              <a:t>MVC</a:t>
            </a:r>
            <a:endParaRPr lang="ru-RU" dirty="0"/>
          </a:p>
        </p:txBody>
      </p:sp>
      <p:sp>
        <p:nvSpPr>
          <p:cNvPr id="4" name="Нижний колонтитул 3"/>
          <p:cNvSpPr>
            <a:spLocks noGrp="1"/>
          </p:cNvSpPr>
          <p:nvPr>
            <p:ph type="ftr" sz="quarter" idx="12"/>
          </p:nvPr>
        </p:nvSpPr>
        <p:spPr>
          <a:xfrm>
            <a:off x="2950390" y="7045022"/>
            <a:ext cx="3086100" cy="365125"/>
          </a:xfrm>
        </p:spPr>
        <p:txBody>
          <a:bodyPr/>
          <a:lstStyle/>
          <a:p>
            <a:r>
              <a:rPr lang="en-US" dirty="0" smtClean="0"/>
              <a:t>2015 © EPAM Systems</a:t>
            </a:r>
            <a:endParaRPr lang="en-US" dirty="0"/>
          </a:p>
        </p:txBody>
      </p:sp>
      <p:sp>
        <p:nvSpPr>
          <p:cNvPr id="5" name="Right Arrow 6"/>
          <p:cNvSpPr/>
          <p:nvPr/>
        </p:nvSpPr>
        <p:spPr bwMode="auto">
          <a:xfrm>
            <a:off x="647492" y="1709484"/>
            <a:ext cx="2041919" cy="8382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dirty="0">
                <a:solidFill>
                  <a:schemeClr val="bg1"/>
                </a:solidFill>
                <a:latin typeface="Lucida Handwriting"/>
                <a:cs typeface="Lucida Handwriting"/>
              </a:rPr>
              <a:t>Request</a:t>
            </a:r>
          </a:p>
        </p:txBody>
      </p:sp>
      <p:pic>
        <p:nvPicPr>
          <p:cNvPr id="6" name="Picture 16" descr="C:\Users\Levi\AppData\Local\Microsoft\Windows\Temporary Internet Files\Content.IE5\9BQEC2CV\MCj0431530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963" y="1455487"/>
            <a:ext cx="988620" cy="1204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13"/>
          <p:cNvSpPr/>
          <p:nvPr/>
        </p:nvSpPr>
        <p:spPr bwMode="auto">
          <a:xfrm>
            <a:off x="2868706" y="3777344"/>
            <a:ext cx="2032000" cy="10668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r>
              <a:rPr lang="en-US" b="1" dirty="0">
                <a:solidFill>
                  <a:schemeClr val="bg1"/>
                </a:solidFill>
                <a:latin typeface="Consolas"/>
                <a:cs typeface="Consolas"/>
              </a:rPr>
              <a:t>View</a:t>
            </a:r>
          </a:p>
        </p:txBody>
      </p:sp>
      <p:sp>
        <p:nvSpPr>
          <p:cNvPr id="8" name="Rectangle 8"/>
          <p:cNvSpPr/>
          <p:nvPr/>
        </p:nvSpPr>
        <p:spPr bwMode="auto">
          <a:xfrm>
            <a:off x="2873565" y="1588461"/>
            <a:ext cx="2012200" cy="10668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r>
              <a:rPr lang="en-US" b="1" dirty="0">
                <a:solidFill>
                  <a:schemeClr val="bg1"/>
                </a:solidFill>
                <a:latin typeface="Consolas"/>
                <a:cs typeface="Consolas"/>
              </a:rPr>
              <a:t>Controller</a:t>
            </a:r>
          </a:p>
        </p:txBody>
      </p:sp>
      <p:pic>
        <p:nvPicPr>
          <p:cNvPr id="9"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768" y="4903908"/>
            <a:ext cx="844526" cy="84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6" descr="C:\Users\Levi\AppData\Local\Microsoft\Windows\Temporary Internet Files\Content.IE5\9BQEC2CV\MCj0431530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058" y="4945183"/>
            <a:ext cx="695585" cy="782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ight Arrow 17"/>
          <p:cNvSpPr/>
          <p:nvPr/>
        </p:nvSpPr>
        <p:spPr bwMode="auto">
          <a:xfrm>
            <a:off x="3660589" y="5162672"/>
            <a:ext cx="429062" cy="335681"/>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cxnSp>
        <p:nvCxnSpPr>
          <p:cNvPr id="12" name="Straight Arrow Connector 19"/>
          <p:cNvCxnSpPr>
            <a:stCxn id="8" idx="2"/>
            <a:endCxn id="7" idx="0"/>
          </p:cNvCxnSpPr>
          <p:nvPr/>
        </p:nvCxnSpPr>
        <p:spPr bwMode="auto">
          <a:xfrm>
            <a:off x="3879665" y="2655261"/>
            <a:ext cx="5041" cy="1122083"/>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chemeClr val="bg1"/>
            </a:solidFill>
            <a:prstDash val="sysDash"/>
            <a:round/>
            <a:headEnd type="none" w="med" len="med"/>
            <a:tailEnd type="arrow"/>
          </a:ln>
          <a:effectLst/>
        </p:spPr>
      </p:cxnSp>
      <p:pic>
        <p:nvPicPr>
          <p:cNvPr id="13" name="Picture 16" descr="C:\Users\Levi\AppData\Local\Microsoft\Windows\Temporary Internet Files\Content.IE5\9BQEC2CV\MCj04315300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8235" y="2732957"/>
            <a:ext cx="747059" cy="917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Left Arrow 20"/>
          <p:cNvSpPr/>
          <p:nvPr/>
        </p:nvSpPr>
        <p:spPr bwMode="auto">
          <a:xfrm>
            <a:off x="627529" y="3929744"/>
            <a:ext cx="2046942" cy="838200"/>
          </a:xfrm>
          <a:prstGeom prst="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dirty="0">
                <a:solidFill>
                  <a:schemeClr val="bg1"/>
                </a:solidFill>
                <a:latin typeface="Lucida Handwriting"/>
                <a:cs typeface="Lucida Handwriting"/>
              </a:rPr>
              <a:t>Response</a:t>
            </a:r>
          </a:p>
        </p:txBody>
      </p:sp>
      <p:pic>
        <p:nvPicPr>
          <p:cNvPr id="15" name="Picture 2" descr="C:\Users\Levi\AppData\Local\Microsoft\Windows\Temporary Internet Files\Content.IE5\HDERI5K3\MCj0431626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88" y="3000897"/>
            <a:ext cx="1154209" cy="12799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22"/>
          <p:cNvSpPr txBox="1">
            <a:spLocks noChangeArrowheads="1"/>
          </p:cNvSpPr>
          <p:nvPr/>
        </p:nvSpPr>
        <p:spPr bwMode="auto">
          <a:xfrm>
            <a:off x="6295095" y="1712976"/>
            <a:ext cx="241561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ru-RU" sz="1600" u="sng" dirty="0">
                <a:solidFill>
                  <a:srgbClr val="ECA907"/>
                </a:solidFill>
                <a:latin typeface="Lucida Handwriting"/>
                <a:cs typeface="Lucida Handwriting"/>
              </a:rPr>
              <a:t>Controller</a:t>
            </a:r>
          </a:p>
          <a:p>
            <a:r>
              <a:rPr lang="en-US" altLang="ru-RU" sz="1600" dirty="0" smtClean="0">
                <a:solidFill>
                  <a:srgbClr val="ECA907"/>
                </a:solidFill>
                <a:latin typeface="Lucida Handwriting"/>
                <a:cs typeface="Lucida Handwriting"/>
              </a:rPr>
              <a:t>Input </a:t>
            </a:r>
            <a:r>
              <a:rPr lang="en-US" altLang="ru-RU" sz="1600" dirty="0">
                <a:solidFill>
                  <a:srgbClr val="ECA907"/>
                </a:solidFill>
                <a:latin typeface="Lucida Handwriting"/>
                <a:cs typeface="Lucida Handwriting"/>
              </a:rPr>
              <a:t>Processing</a:t>
            </a:r>
          </a:p>
          <a:p>
            <a:r>
              <a:rPr lang="en-US" altLang="ru-RU" sz="1600" dirty="0">
                <a:solidFill>
                  <a:srgbClr val="ECA907"/>
                </a:solidFill>
                <a:latin typeface="Lucida Handwriting"/>
                <a:cs typeface="Lucida Handwriting"/>
              </a:rPr>
              <a:t>(HTTP request)</a:t>
            </a:r>
          </a:p>
        </p:txBody>
      </p:sp>
      <p:sp>
        <p:nvSpPr>
          <p:cNvPr id="17" name="TextBox 16"/>
          <p:cNvSpPr txBox="1">
            <a:spLocks noChangeArrowheads="1"/>
          </p:cNvSpPr>
          <p:nvPr/>
        </p:nvSpPr>
        <p:spPr bwMode="auto">
          <a:xfrm>
            <a:off x="6511743" y="3939215"/>
            <a:ext cx="194412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ru-RU" sz="1600" u="sng" dirty="0">
                <a:solidFill>
                  <a:srgbClr val="ECA907"/>
                </a:solidFill>
                <a:latin typeface="Lucida Handwriting"/>
                <a:cs typeface="Lucida Handwriting"/>
              </a:rPr>
              <a:t>View</a:t>
            </a:r>
          </a:p>
          <a:p>
            <a:r>
              <a:rPr lang="en-US" altLang="ru-RU" sz="1600" dirty="0" smtClean="0">
                <a:solidFill>
                  <a:srgbClr val="ECA907"/>
                </a:solidFill>
                <a:latin typeface="Lucida Handwriting"/>
                <a:cs typeface="Lucida Handwriting"/>
              </a:rPr>
              <a:t>Visual model</a:t>
            </a:r>
            <a:endParaRPr lang="en-US" altLang="ru-RU" sz="1600" dirty="0">
              <a:solidFill>
                <a:srgbClr val="ECA907"/>
              </a:solidFill>
              <a:latin typeface="Lucida Handwriting"/>
              <a:cs typeface="Lucida Handwriting"/>
            </a:endParaRPr>
          </a:p>
          <a:p>
            <a:r>
              <a:rPr lang="en-US" altLang="ru-RU" sz="1600" dirty="0">
                <a:solidFill>
                  <a:srgbClr val="ECA907"/>
                </a:solidFill>
                <a:latin typeface="Lucida Handwriting"/>
                <a:cs typeface="Lucida Handwriting"/>
              </a:rPr>
              <a:t>r</a:t>
            </a:r>
            <a:r>
              <a:rPr lang="en-US" altLang="ru-RU" sz="1600" dirty="0" smtClean="0">
                <a:solidFill>
                  <a:srgbClr val="ECA907"/>
                </a:solidFill>
                <a:latin typeface="Lucida Handwriting"/>
                <a:cs typeface="Lucida Handwriting"/>
              </a:rPr>
              <a:t>epresentation </a:t>
            </a:r>
          </a:p>
        </p:txBody>
      </p:sp>
      <p:sp>
        <p:nvSpPr>
          <p:cNvPr id="18" name="TextBox 17"/>
          <p:cNvSpPr txBox="1">
            <a:spLocks noChangeArrowheads="1"/>
          </p:cNvSpPr>
          <p:nvPr/>
        </p:nvSpPr>
        <p:spPr bwMode="auto">
          <a:xfrm>
            <a:off x="4270729" y="3094195"/>
            <a:ext cx="136704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nl-BE" altLang="ru-RU" sz="1600" dirty="0">
                <a:solidFill>
                  <a:srgbClr val="ECA907"/>
                </a:solidFill>
                <a:latin typeface="Lucida Handwriting"/>
                <a:cs typeface="Lucida Handwriting"/>
              </a:rPr>
              <a:t>ViewData</a:t>
            </a:r>
          </a:p>
        </p:txBody>
      </p:sp>
      <p:sp>
        <p:nvSpPr>
          <p:cNvPr id="21" name="Footer Placeholder 3"/>
          <p:cNvSpPr txBox="1">
            <a:spLocks/>
          </p:cNvSpPr>
          <p:nvPr/>
        </p:nvSpPr>
        <p:spPr>
          <a:xfrm>
            <a:off x="3028949" y="6311756"/>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2015  © EPAM Systems</a:t>
            </a:r>
          </a:p>
        </p:txBody>
      </p:sp>
    </p:spTree>
    <p:extLst>
      <p:ext uri="{BB962C8B-B14F-4D97-AF65-F5344CB8AC3E}">
        <p14:creationId xmlns:p14="http://schemas.microsoft.com/office/powerpoint/2010/main" val="417844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4" grpId="0" animBg="1"/>
      <p:bldP spid="16" grpId="0"/>
      <p:bldP spid="17" grpId="0"/>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Нижний колонтитул 2"/>
          <p:cNvSpPr txBox="1">
            <a:spLocks/>
          </p:cNvSpPr>
          <p:nvPr/>
        </p:nvSpPr>
        <p:spPr>
          <a:xfrm>
            <a:off x="2001629" y="7463213"/>
            <a:ext cx="4935722" cy="428227"/>
          </a:xfrm>
          <a:prstGeom prst="rect">
            <a:avLst/>
          </a:prstGeom>
        </p:spPr>
        <p:txBody>
          <a:bodyPr vert="horz" lIns="91440" tIns="45720" rIns="91440" bIns="45720" rtlCol="0" anchor="ctr"/>
          <a:lstStyle>
            <a:defPPr>
              <a:defRPr lang="en-US"/>
            </a:defPPr>
            <a:lvl1pPr marL="0" algn="ctr" defTabSz="914400" rtl="0" eaLnBrk="1" latinLnBrk="0" hangingPunct="1">
              <a:defRPr lang="en-US" sz="1000" i="0" kern="1200" dirty="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2014 © EPAM Systems</a:t>
            </a:r>
            <a:endParaRPr lang="en-US"/>
          </a:p>
        </p:txBody>
      </p:sp>
      <p:grpSp>
        <p:nvGrpSpPr>
          <p:cNvPr id="6" name="Group 5"/>
          <p:cNvGrpSpPr/>
          <p:nvPr/>
        </p:nvGrpSpPr>
        <p:grpSpPr>
          <a:xfrm>
            <a:off x="457753" y="1343910"/>
            <a:ext cx="8283867" cy="4563385"/>
            <a:chOff x="2844800" y="1169170"/>
            <a:chExt cx="6819901" cy="3890943"/>
          </a:xfrm>
        </p:grpSpPr>
        <p:sp>
          <p:nvSpPr>
            <p:cNvPr id="7" name="Rectangle 36"/>
            <p:cNvSpPr/>
            <p:nvPr/>
          </p:nvSpPr>
          <p:spPr>
            <a:xfrm>
              <a:off x="3184313" y="1642593"/>
              <a:ext cx="1581612" cy="414807"/>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Action</a:t>
              </a:r>
              <a:endParaRPr lang="en-US" b="1" dirty="0">
                <a:solidFill>
                  <a:schemeClr val="bg1"/>
                </a:solidFill>
                <a:latin typeface="Consolas"/>
                <a:cs typeface="Consolas"/>
              </a:endParaRPr>
            </a:p>
          </p:txBody>
        </p:sp>
        <p:sp>
          <p:nvSpPr>
            <p:cNvPr id="8" name="Rectangle 37"/>
            <p:cNvSpPr/>
            <p:nvPr/>
          </p:nvSpPr>
          <p:spPr>
            <a:xfrm>
              <a:off x="5575655" y="1636241"/>
              <a:ext cx="1539034" cy="421160"/>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onsolas"/>
                  <a:cs typeface="Consolas"/>
                </a:rPr>
                <a:t>Action</a:t>
              </a:r>
            </a:p>
          </p:txBody>
        </p:sp>
        <p:sp>
          <p:nvSpPr>
            <p:cNvPr id="9" name="Rectangle 38"/>
            <p:cNvSpPr/>
            <p:nvPr/>
          </p:nvSpPr>
          <p:spPr>
            <a:xfrm>
              <a:off x="7712516" y="1632575"/>
              <a:ext cx="1535641" cy="42482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onsolas"/>
                  <a:cs typeface="Consolas"/>
                </a:rPr>
                <a:t>Action</a:t>
              </a:r>
              <a:endParaRPr lang="en-US" dirty="0">
                <a:solidFill>
                  <a:schemeClr val="bg1"/>
                </a:solidFill>
                <a:latin typeface="Consolas"/>
                <a:cs typeface="Consolas"/>
              </a:endParaRPr>
            </a:p>
          </p:txBody>
        </p:sp>
        <p:sp>
          <p:nvSpPr>
            <p:cNvPr id="10" name="Rectangle 40"/>
            <p:cNvSpPr/>
            <p:nvPr/>
          </p:nvSpPr>
          <p:spPr>
            <a:xfrm>
              <a:off x="6746520" y="3014193"/>
              <a:ext cx="1345791" cy="414808"/>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View</a:t>
              </a:r>
              <a:endParaRPr lang="en-US" b="1" dirty="0">
                <a:solidFill>
                  <a:schemeClr val="bg1"/>
                </a:solidFill>
                <a:latin typeface="Consolas"/>
                <a:cs typeface="Consolas"/>
              </a:endParaRPr>
            </a:p>
          </p:txBody>
        </p:sp>
        <p:cxnSp>
          <p:nvCxnSpPr>
            <p:cNvPr id="11" name="Straight Arrow Connector 51"/>
            <p:cNvCxnSpPr>
              <a:stCxn id="9" idx="2"/>
              <a:endCxn id="16" idx="0"/>
            </p:cNvCxnSpPr>
            <p:nvPr/>
          </p:nvCxnSpPr>
          <p:spPr>
            <a:xfrm flipH="1">
              <a:off x="5111674" y="2057401"/>
              <a:ext cx="3368663" cy="937738"/>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52"/>
            <p:cNvCxnSpPr>
              <a:stCxn id="7" idx="2"/>
              <a:endCxn id="10" idx="0"/>
            </p:cNvCxnSpPr>
            <p:nvPr/>
          </p:nvCxnSpPr>
          <p:spPr>
            <a:xfrm>
              <a:off x="3975119" y="2057400"/>
              <a:ext cx="3444297" cy="956793"/>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96360" y="1220570"/>
              <a:ext cx="1300069" cy="314909"/>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14" name="TextBox 13"/>
            <p:cNvSpPr txBox="1"/>
            <p:nvPr/>
          </p:nvSpPr>
          <p:spPr>
            <a:xfrm>
              <a:off x="3303080" y="2359565"/>
              <a:ext cx="1960900" cy="314909"/>
            </a:xfrm>
            <a:prstGeom prst="rect">
              <a:avLst/>
            </a:prstGeom>
            <a:noFill/>
          </p:spPr>
          <p:txBody>
            <a:bodyPr wrap="square" rtlCol="0">
              <a:spAutoFit/>
            </a:bodyPr>
            <a:lstStyle/>
            <a:p>
              <a:r>
                <a:rPr lang="en-US" dirty="0" err="1" smtClean="0">
                  <a:solidFill>
                    <a:schemeClr val="bg1"/>
                  </a:solidFill>
                  <a:latin typeface="Lucida Handwriting"/>
                  <a:cs typeface="Lucida Handwriting"/>
                </a:rPr>
                <a:t>DataViewModel</a:t>
              </a:r>
              <a:endParaRPr lang="en-US" sz="1600" dirty="0">
                <a:solidFill>
                  <a:schemeClr val="bg1"/>
                </a:solidFill>
                <a:latin typeface="Lucida Handwriting"/>
                <a:cs typeface="Lucida Handwriting"/>
              </a:endParaRPr>
            </a:p>
          </p:txBody>
        </p:sp>
        <p:cxnSp>
          <p:nvCxnSpPr>
            <p:cNvPr id="15" name="Straight Arrow Connector 67"/>
            <p:cNvCxnSpPr>
              <a:stCxn id="8" idx="2"/>
              <a:endCxn id="10" idx="0"/>
            </p:cNvCxnSpPr>
            <p:nvPr/>
          </p:nvCxnSpPr>
          <p:spPr>
            <a:xfrm>
              <a:off x="6345172" y="2057401"/>
              <a:ext cx="1074243" cy="956792"/>
            </a:xfrm>
            <a:prstGeom prst="straightConnector1">
              <a:avLst/>
            </a:prstGeom>
            <a:ln w="31750">
              <a:solidFill>
                <a:schemeClr val="bg1"/>
              </a:solidFill>
              <a:prstDash val="sysDash"/>
              <a:beve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16" name="Rectangle 40"/>
            <p:cNvSpPr/>
            <p:nvPr/>
          </p:nvSpPr>
          <p:spPr>
            <a:xfrm>
              <a:off x="4381350" y="2995139"/>
              <a:ext cx="1460649" cy="39576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View</a:t>
              </a:r>
              <a:endParaRPr lang="en-US" b="1" dirty="0">
                <a:solidFill>
                  <a:schemeClr val="bg1"/>
                </a:solidFill>
                <a:latin typeface="Consolas"/>
                <a:cs typeface="Consolas"/>
              </a:endParaRPr>
            </a:p>
          </p:txBody>
        </p:sp>
        <p:sp>
          <p:nvSpPr>
            <p:cNvPr id="17" name="Блок-схема: альтернативный процесс 7"/>
            <p:cNvSpPr/>
            <p:nvPr/>
          </p:nvSpPr>
          <p:spPr>
            <a:xfrm>
              <a:off x="2844800" y="1169170"/>
              <a:ext cx="6756400" cy="1091430"/>
            </a:xfrm>
            <a:prstGeom prst="flowChartAlternateProcess">
              <a:avLst/>
            </a:prstGeom>
            <a:noFill/>
            <a:ln w="28575" cmpd="sng">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 name="Straight Arrow Connector 53"/>
            <p:cNvCxnSpPr/>
            <p:nvPr/>
          </p:nvCxnSpPr>
          <p:spPr>
            <a:xfrm>
              <a:off x="3251200" y="2273300"/>
              <a:ext cx="0" cy="45720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53681" y="3496203"/>
              <a:ext cx="1463297" cy="314909"/>
            </a:xfrm>
            <a:prstGeom prst="rect">
              <a:avLst/>
            </a:prstGeom>
            <a:noFill/>
          </p:spPr>
          <p:txBody>
            <a:bodyPr wrap="none" rtlCol="0">
              <a:spAutoFit/>
            </a:bodyPr>
            <a:lstStyle/>
            <a:p>
              <a:pPr algn="ctr"/>
              <a:r>
                <a:rPr lang="en-US" dirty="0" err="1">
                  <a:solidFill>
                    <a:schemeClr val="bg1"/>
                  </a:solidFill>
                  <a:latin typeface="Lucida Handwriting"/>
                  <a:cs typeface="Lucida Handwriting"/>
                </a:rPr>
                <a:t>ViewEngine</a:t>
              </a:r>
              <a:endParaRPr lang="en-US" dirty="0">
                <a:solidFill>
                  <a:schemeClr val="bg1"/>
                </a:solidFill>
                <a:latin typeface="Lucida Handwriting"/>
                <a:cs typeface="Lucida Handwriting"/>
              </a:endParaRPr>
            </a:p>
          </p:txBody>
        </p:sp>
        <p:sp>
          <p:nvSpPr>
            <p:cNvPr id="20" name="Скругленный прямоугольник 13"/>
            <p:cNvSpPr/>
            <p:nvPr/>
          </p:nvSpPr>
          <p:spPr>
            <a:xfrm>
              <a:off x="2844801" y="2768600"/>
              <a:ext cx="6819900" cy="1155700"/>
            </a:xfrm>
            <a:prstGeom prst="roundRect">
              <a:avLst/>
            </a:prstGeom>
            <a:noFill/>
            <a:ln w="28575" cmpd="sng">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CA907"/>
                </a:solidFill>
              </a:endParaRPr>
            </a:p>
          </p:txBody>
        </p:sp>
        <p:cxnSp>
          <p:nvCxnSpPr>
            <p:cNvPr id="21" name="Straight Arrow Connector 53"/>
            <p:cNvCxnSpPr>
              <a:stCxn id="20" idx="2"/>
              <a:endCxn id="22" idx="0"/>
            </p:cNvCxnSpPr>
            <p:nvPr/>
          </p:nvCxnSpPr>
          <p:spPr>
            <a:xfrm>
              <a:off x="6254751" y="3924300"/>
              <a:ext cx="6078" cy="514324"/>
            </a:xfrm>
            <a:prstGeom prst="straightConnector1">
              <a:avLst/>
            </a:prstGeom>
            <a:ln w="38100" cmpd="sng">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5446331" y="4438624"/>
              <a:ext cx="1628996" cy="621489"/>
            </a:xfrm>
            <a:prstGeom prst="foldedCorner">
              <a:avLst/>
            </a:prstGeom>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smtClean="0">
                  <a:latin typeface="Consolas"/>
                  <a:cs typeface="Consolas"/>
                </a:rPr>
                <a:t>&lt;html&gt;</a:t>
              </a:r>
            </a:p>
            <a:p>
              <a:pPr algn="ctr"/>
              <a:r>
                <a:rPr lang="en-US" b="1" dirty="0" smtClean="0">
                  <a:latin typeface="Consolas"/>
                  <a:cs typeface="Consolas"/>
                </a:rPr>
                <a:t>&lt;/html&gt;</a:t>
              </a:r>
              <a:endParaRPr lang="en-US" b="1" dirty="0">
                <a:latin typeface="Consolas"/>
                <a:cs typeface="Consolas"/>
              </a:endParaRPr>
            </a:p>
          </p:txBody>
        </p:sp>
      </p:grpSp>
    </p:spTree>
    <p:extLst>
      <p:ext uri="{BB962C8B-B14F-4D97-AF65-F5344CB8AC3E}">
        <p14:creationId xmlns:p14="http://schemas.microsoft.com/office/powerpoint/2010/main" val="16858537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Компоненты конвейера обработки запроса</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Группа 5"/>
          <p:cNvGrpSpPr/>
          <p:nvPr/>
        </p:nvGrpSpPr>
        <p:grpSpPr>
          <a:xfrm>
            <a:off x="457753" y="1476329"/>
            <a:ext cx="8269099" cy="4460501"/>
            <a:chOff x="1888913" y="1134592"/>
            <a:chExt cx="9135034" cy="4085108"/>
          </a:xfrm>
        </p:grpSpPr>
        <p:grpSp>
          <p:nvGrpSpPr>
            <p:cNvPr id="6" name="Группа 6"/>
            <p:cNvGrpSpPr/>
            <p:nvPr/>
          </p:nvGrpSpPr>
          <p:grpSpPr>
            <a:xfrm>
              <a:off x="1888913" y="1134592"/>
              <a:ext cx="9135034" cy="4017482"/>
              <a:chOff x="2118867" y="1119230"/>
              <a:chExt cx="9135034" cy="4017482"/>
            </a:xfrm>
          </p:grpSpPr>
          <p:sp>
            <p:nvSpPr>
              <p:cNvPr id="14" name="Rectangle 36"/>
              <p:cNvSpPr/>
              <p:nvPr/>
            </p:nvSpPr>
            <p:spPr>
              <a:xfrm>
                <a:off x="2118867" y="1119231"/>
                <a:ext cx="1594977"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Action Invoker</a:t>
                </a:r>
                <a:endParaRPr lang="en-US" sz="1600" b="1" dirty="0">
                  <a:solidFill>
                    <a:schemeClr val="bg1"/>
                  </a:solidFill>
                  <a:latin typeface="Consolas"/>
                  <a:cs typeface="Consolas"/>
                </a:endParaRPr>
              </a:p>
            </p:txBody>
          </p:sp>
          <p:sp>
            <p:nvSpPr>
              <p:cNvPr id="15" name="Rectangle 37"/>
              <p:cNvSpPr/>
              <p:nvPr/>
            </p:nvSpPr>
            <p:spPr>
              <a:xfrm>
                <a:off x="4076377" y="1119682"/>
                <a:ext cx="1596247" cy="581591"/>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Controller</a:t>
                </a:r>
                <a:endParaRPr lang="en-US" sz="1600" b="1" dirty="0">
                  <a:solidFill>
                    <a:schemeClr val="bg1"/>
                  </a:solidFill>
                  <a:latin typeface="Consolas"/>
                  <a:cs typeface="Consolas"/>
                </a:endParaRPr>
              </a:p>
            </p:txBody>
          </p:sp>
          <p:sp>
            <p:nvSpPr>
              <p:cNvPr id="16" name="Rectangle 38"/>
              <p:cNvSpPr/>
              <p:nvPr/>
            </p:nvSpPr>
            <p:spPr>
              <a:xfrm>
                <a:off x="6050195" y="1121912"/>
                <a:ext cx="1594623"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Consolas"/>
                    <a:cs typeface="Consolas"/>
                  </a:rPr>
                  <a:t>ViewResult</a:t>
                </a:r>
                <a:endParaRPr lang="en-US" sz="1600" b="1" dirty="0">
                  <a:solidFill>
                    <a:schemeClr val="bg1"/>
                  </a:solidFill>
                  <a:latin typeface="Consolas"/>
                  <a:cs typeface="Consolas"/>
                </a:endParaRPr>
              </a:p>
            </p:txBody>
          </p:sp>
          <p:sp>
            <p:nvSpPr>
              <p:cNvPr id="17" name="Rectangle 40"/>
              <p:cNvSpPr/>
              <p:nvPr/>
            </p:nvSpPr>
            <p:spPr>
              <a:xfrm>
                <a:off x="7991391" y="1119230"/>
                <a:ext cx="1459110"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Consolas"/>
                    <a:cs typeface="Consolas"/>
                  </a:rPr>
                  <a:t>ViewEngine</a:t>
                </a:r>
                <a:endParaRPr lang="en-US" sz="1600" b="1" dirty="0">
                  <a:solidFill>
                    <a:schemeClr val="bg1"/>
                  </a:solidFill>
                  <a:latin typeface="Consolas"/>
                  <a:cs typeface="Consolas"/>
                </a:endParaRPr>
              </a:p>
            </p:txBody>
          </p:sp>
          <p:sp>
            <p:nvSpPr>
              <p:cNvPr id="18" name="Rectangle 46"/>
              <p:cNvSpPr/>
              <p:nvPr/>
            </p:nvSpPr>
            <p:spPr>
              <a:xfrm>
                <a:off x="2826355" y="1903707"/>
                <a:ext cx="189704" cy="3219479"/>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9" name="Rectangle 47"/>
              <p:cNvSpPr/>
              <p:nvPr/>
            </p:nvSpPr>
            <p:spPr>
              <a:xfrm>
                <a:off x="4807371" y="1903709"/>
                <a:ext cx="178234" cy="1103529"/>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0" name="Rectangle 49"/>
              <p:cNvSpPr/>
              <p:nvPr/>
            </p:nvSpPr>
            <p:spPr>
              <a:xfrm>
                <a:off x="8669593" y="3223139"/>
                <a:ext cx="204651" cy="1008623"/>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1" name="Rectangle 50"/>
              <p:cNvSpPr/>
              <p:nvPr/>
            </p:nvSpPr>
            <p:spPr>
              <a:xfrm>
                <a:off x="10684573" y="3452782"/>
                <a:ext cx="210453" cy="168393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2" name="Straight Arrow Connector 51"/>
              <p:cNvCxnSpPr/>
              <p:nvPr/>
            </p:nvCxnSpPr>
            <p:spPr>
              <a:xfrm flipV="1">
                <a:off x="3006355" y="2159000"/>
                <a:ext cx="1813006" cy="3064"/>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52"/>
              <p:cNvCxnSpPr/>
              <p:nvPr/>
            </p:nvCxnSpPr>
            <p:spPr>
              <a:xfrm>
                <a:off x="4985605" y="2580145"/>
                <a:ext cx="1805215" cy="13295"/>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53"/>
              <p:cNvCxnSpPr/>
              <p:nvPr/>
            </p:nvCxnSpPr>
            <p:spPr>
              <a:xfrm>
                <a:off x="7005107" y="3620139"/>
                <a:ext cx="166448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54"/>
              <p:cNvSpPr/>
              <p:nvPr/>
            </p:nvSpPr>
            <p:spPr>
              <a:xfrm>
                <a:off x="6790819" y="1826906"/>
                <a:ext cx="205503" cy="329628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6" name="Straight Arrow Connector 55"/>
              <p:cNvCxnSpPr/>
              <p:nvPr/>
            </p:nvCxnSpPr>
            <p:spPr>
              <a:xfrm flipH="1" flipV="1">
                <a:off x="6989550" y="4019175"/>
                <a:ext cx="1680043" cy="3064"/>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56"/>
              <p:cNvCxnSpPr/>
              <p:nvPr/>
            </p:nvCxnSpPr>
            <p:spPr>
              <a:xfrm>
                <a:off x="3012054" y="3393311"/>
                <a:ext cx="371291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59892" y="1931584"/>
                <a:ext cx="2192178" cy="57784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method</a:t>
                </a:r>
              </a:p>
              <a:p>
                <a:pPr algn="ctr"/>
                <a:r>
                  <a:rPr lang="en-US" sz="1200" dirty="0" smtClean="0">
                    <a:solidFill>
                      <a:srgbClr val="FFC000"/>
                    </a:solidFill>
                    <a:latin typeface="Lucida Handwriting"/>
                    <a:cs typeface="Lucida Handwriting"/>
                  </a:rPr>
                  <a:t>View</a:t>
                </a:r>
                <a:r>
                  <a:rPr lang="en-US" sz="1200" dirty="0" smtClean="0">
                    <a:solidFill>
                      <a:schemeClr val="bg1"/>
                    </a:solidFill>
                    <a:latin typeface="Lucida Handwriting"/>
                    <a:cs typeface="Lucida Handwriting"/>
                  </a:rPr>
                  <a:t> </a:t>
                </a:r>
                <a:endParaRPr lang="ru-RU" sz="1200" dirty="0" smtClean="0">
                  <a:solidFill>
                    <a:schemeClr val="bg1"/>
                  </a:solidFill>
                  <a:latin typeface="Lucida Handwriting"/>
                  <a:cs typeface="Lucida Handwriting"/>
                </a:endParaRPr>
              </a:p>
              <a:p>
                <a:r>
                  <a:rPr lang="en-US" sz="1100" dirty="0" smtClean="0">
                    <a:solidFill>
                      <a:schemeClr val="bg1"/>
                    </a:solidFill>
                    <a:latin typeface="Lucida Handwriting"/>
                    <a:cs typeface="Lucida Handwriting"/>
                  </a:rPr>
                  <a:t>(name, master, data)</a:t>
                </a:r>
                <a:endParaRPr lang="en-US" sz="1100" dirty="0">
                  <a:solidFill>
                    <a:schemeClr val="bg1"/>
                  </a:solidFill>
                  <a:latin typeface="Lucida Handwriting"/>
                  <a:cs typeface="Lucida Handwriting"/>
                </a:endParaRPr>
              </a:p>
            </p:txBody>
          </p:sp>
          <p:sp>
            <p:nvSpPr>
              <p:cNvPr id="29" name="TextBox 28"/>
              <p:cNvSpPr txBox="1"/>
              <p:nvPr/>
            </p:nvSpPr>
            <p:spPr>
              <a:xfrm>
                <a:off x="3121686" y="2484510"/>
                <a:ext cx="1632032"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Get </a:t>
                </a:r>
                <a:r>
                  <a:rPr lang="en-US" sz="1200" dirty="0" err="1" smtClean="0">
                    <a:solidFill>
                      <a:schemeClr val="accent4"/>
                    </a:solidFill>
                    <a:latin typeface="Lucida Handwriting"/>
                    <a:cs typeface="Lucida Handwriting"/>
                  </a:rPr>
                  <a:t>ViewResult</a:t>
                </a:r>
                <a:endParaRPr lang="en-US" sz="1200" dirty="0">
                  <a:solidFill>
                    <a:schemeClr val="accent4"/>
                  </a:solidFill>
                  <a:latin typeface="Lucida Handwriting"/>
                  <a:cs typeface="Lucida Handwriting"/>
                </a:endParaRPr>
              </a:p>
            </p:txBody>
          </p:sp>
          <p:sp>
            <p:nvSpPr>
              <p:cNvPr id="30" name="TextBox 29"/>
              <p:cNvSpPr txBox="1"/>
              <p:nvPr/>
            </p:nvSpPr>
            <p:spPr>
              <a:xfrm>
                <a:off x="3178157" y="1887003"/>
                <a:ext cx="1603698" cy="253687"/>
              </a:xfrm>
              <a:prstGeom prst="rect">
                <a:avLst/>
              </a:prstGeom>
              <a:noFill/>
            </p:spPr>
            <p:txBody>
              <a:bodyPr wrap="none" rtlCol="0">
                <a:spAutoFit/>
              </a:bodyPr>
              <a:lstStyle/>
              <a:p>
                <a:r>
                  <a:rPr lang="en-US" sz="1200" b="1" dirty="0" smtClean="0">
                    <a:solidFill>
                      <a:schemeClr val="bg1"/>
                    </a:solidFill>
                    <a:latin typeface="Lucida Handwriting"/>
                    <a:cs typeface="Lucida Handwriting"/>
                  </a:rPr>
                  <a:t>Invoke action</a:t>
                </a:r>
                <a:endParaRPr lang="en-US" sz="1200" b="1" dirty="0">
                  <a:solidFill>
                    <a:schemeClr val="bg1"/>
                  </a:solidFill>
                  <a:latin typeface="Lucida Handwriting"/>
                  <a:cs typeface="Lucida Handwriting"/>
                </a:endParaRPr>
              </a:p>
            </p:txBody>
          </p:sp>
          <p:sp>
            <p:nvSpPr>
              <p:cNvPr id="31" name="TextBox 30"/>
              <p:cNvSpPr txBox="1"/>
              <p:nvPr/>
            </p:nvSpPr>
            <p:spPr>
              <a:xfrm>
                <a:off x="7045827" y="3115972"/>
                <a:ext cx="1688699"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method</a:t>
                </a:r>
              </a:p>
              <a:p>
                <a:pPr algn="ctr"/>
                <a:r>
                  <a:rPr lang="en-US" sz="1200" b="1" dirty="0" err="1" smtClean="0">
                    <a:solidFill>
                      <a:srgbClr val="FFC000"/>
                    </a:solidFill>
                    <a:latin typeface="Lucida Handwriting"/>
                    <a:cs typeface="Lucida Handwriting"/>
                  </a:rPr>
                  <a:t>FindView</a:t>
                </a:r>
                <a:endParaRPr lang="en-US" sz="1200" b="1" dirty="0">
                  <a:solidFill>
                    <a:srgbClr val="FFC000"/>
                  </a:solidFill>
                  <a:latin typeface="Lucida Handwriting"/>
                  <a:cs typeface="Lucida Handwriting"/>
                </a:endParaRPr>
              </a:p>
            </p:txBody>
          </p:sp>
          <p:sp>
            <p:nvSpPr>
              <p:cNvPr id="32" name="TextBox 31"/>
              <p:cNvSpPr txBox="1"/>
              <p:nvPr/>
            </p:nvSpPr>
            <p:spPr>
              <a:xfrm>
                <a:off x="7066433" y="3696525"/>
                <a:ext cx="1660366"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Get </a:t>
                </a:r>
                <a:r>
                  <a:rPr lang="en-US" sz="1200" dirty="0" smtClean="0">
                    <a:solidFill>
                      <a:srgbClr val="FFC000"/>
                    </a:solidFill>
                    <a:latin typeface="Lucida Handwriting"/>
                    <a:cs typeface="Lucida Handwriting"/>
                  </a:rPr>
                  <a:t>View </a:t>
                </a:r>
                <a:r>
                  <a:rPr lang="en-US" sz="1200" dirty="0" smtClean="0">
                    <a:solidFill>
                      <a:schemeClr val="bg1"/>
                    </a:solidFill>
                    <a:latin typeface="Lucida Handwriting"/>
                    <a:cs typeface="Lucida Handwriting"/>
                  </a:rPr>
                  <a:t>object</a:t>
                </a:r>
              </a:p>
            </p:txBody>
          </p:sp>
          <p:sp>
            <p:nvSpPr>
              <p:cNvPr id="33" name="TextBox 32"/>
              <p:cNvSpPr txBox="1"/>
              <p:nvPr/>
            </p:nvSpPr>
            <p:spPr>
              <a:xfrm>
                <a:off x="3406495" y="3100467"/>
                <a:ext cx="3119562"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Invoke method  </a:t>
                </a:r>
                <a:r>
                  <a:rPr lang="en-US" sz="1200" dirty="0" err="1" smtClean="0">
                    <a:solidFill>
                      <a:srgbClr val="FFC000"/>
                    </a:solidFill>
                    <a:latin typeface="Lucida Handwriting"/>
                    <a:cs typeface="Lucida Handwriting"/>
                  </a:rPr>
                  <a:t>ExecuteResult</a:t>
                </a:r>
                <a:endParaRPr lang="en-US" sz="1200" dirty="0">
                  <a:solidFill>
                    <a:srgbClr val="FFC000"/>
                  </a:solidFill>
                  <a:latin typeface="Lucida Handwriting"/>
                  <a:cs typeface="Lucida Handwriting"/>
                </a:endParaRPr>
              </a:p>
            </p:txBody>
          </p:sp>
          <p:cxnSp>
            <p:nvCxnSpPr>
              <p:cNvPr id="34" name="Straight Arrow Connector 67"/>
              <p:cNvCxnSpPr/>
              <p:nvPr/>
            </p:nvCxnSpPr>
            <p:spPr>
              <a:xfrm flipH="1" flipV="1">
                <a:off x="3006355" y="2754628"/>
                <a:ext cx="1801016" cy="1533"/>
              </a:xfrm>
              <a:prstGeom prst="straightConnector1">
                <a:avLst/>
              </a:prstGeom>
              <a:ln w="31750">
                <a:solidFill>
                  <a:schemeClr val="bg1"/>
                </a:solidFill>
                <a:prstDash val="sysDash"/>
                <a:beve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35" name="Rectangle 40"/>
              <p:cNvSpPr/>
              <p:nvPr/>
            </p:nvSpPr>
            <p:spPr>
              <a:xfrm>
                <a:off x="9780909" y="1138277"/>
                <a:ext cx="1472992"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nsolas"/>
                    <a:cs typeface="Consolas"/>
                  </a:rPr>
                  <a:t>View</a:t>
                </a:r>
                <a:endParaRPr lang="en-US" sz="1600" b="1" dirty="0">
                  <a:solidFill>
                    <a:schemeClr val="bg1"/>
                  </a:solidFill>
                  <a:latin typeface="Consolas"/>
                  <a:cs typeface="Consolas"/>
                </a:endParaRPr>
              </a:p>
            </p:txBody>
          </p:sp>
          <p:cxnSp>
            <p:nvCxnSpPr>
              <p:cNvPr id="36" name="Straight Arrow Connector 53"/>
              <p:cNvCxnSpPr/>
              <p:nvPr/>
            </p:nvCxnSpPr>
            <p:spPr>
              <a:xfrm>
                <a:off x="8874244" y="3727450"/>
                <a:ext cx="1776094" cy="2625"/>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775555" y="3266393"/>
                <a:ext cx="2000373"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Locate and create </a:t>
                </a:r>
                <a:endParaRPr lang="ru-RU" sz="1200" dirty="0" smtClean="0">
                  <a:solidFill>
                    <a:schemeClr val="bg1"/>
                  </a:solidFill>
                  <a:latin typeface="Lucida Handwriting"/>
                  <a:cs typeface="Lucida Handwriting"/>
                </a:endParaRPr>
              </a:p>
              <a:p>
                <a:pPr algn="ctr"/>
                <a:r>
                  <a:rPr lang="en-US" sz="1200" dirty="0" smtClean="0">
                    <a:solidFill>
                      <a:schemeClr val="bg1"/>
                    </a:solidFill>
                    <a:latin typeface="Lucida Handwriting"/>
                    <a:cs typeface="Lucida Handwriting"/>
                  </a:rPr>
                  <a:t>a </a:t>
                </a:r>
                <a:r>
                  <a:rPr lang="ru-RU" sz="1200" dirty="0" smtClean="0">
                    <a:solidFill>
                      <a:schemeClr val="bg1"/>
                    </a:solidFill>
                    <a:latin typeface="Lucida Handwriting"/>
                    <a:cs typeface="Lucida Handwriting"/>
                  </a:rPr>
                  <a:t> </a:t>
                </a:r>
                <a:r>
                  <a:rPr lang="en-US" sz="1200" dirty="0" smtClean="0">
                    <a:solidFill>
                      <a:schemeClr val="bg1"/>
                    </a:solidFill>
                    <a:latin typeface="Lucida Handwriting"/>
                    <a:cs typeface="Lucida Handwriting"/>
                  </a:rPr>
                  <a:t>view object</a:t>
                </a:r>
                <a:endParaRPr lang="en-US" sz="1200" dirty="0">
                  <a:solidFill>
                    <a:schemeClr val="bg1"/>
                  </a:solidFill>
                  <a:latin typeface="Lucida Handwriting"/>
                  <a:cs typeface="Lucida Handwriting"/>
                </a:endParaRPr>
              </a:p>
            </p:txBody>
          </p:sp>
        </p:grpSp>
        <p:sp>
          <p:nvSpPr>
            <p:cNvPr id="7" name="Блок-схема: альтернативный процесс 7"/>
            <p:cNvSpPr/>
            <p:nvPr/>
          </p:nvSpPr>
          <p:spPr>
            <a:xfrm>
              <a:off x="1888913" y="1842270"/>
              <a:ext cx="5525951" cy="1091430"/>
            </a:xfrm>
            <a:prstGeom prst="flowChartAlternateProcess">
              <a:avLst/>
            </a:prstGeom>
            <a:noFill/>
            <a:ln w="19050">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49"/>
            <p:cNvSpPr/>
            <p:nvPr/>
          </p:nvSpPr>
          <p:spPr>
            <a:xfrm>
              <a:off x="8439639" y="4628510"/>
              <a:ext cx="186363" cy="510038"/>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9" name="Straight Arrow Connector 51"/>
            <p:cNvCxnSpPr/>
            <p:nvPr/>
          </p:nvCxnSpPr>
          <p:spPr>
            <a:xfrm flipV="1">
              <a:off x="6759596" y="4543433"/>
              <a:ext cx="3660787" cy="8893"/>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986399" y="4260649"/>
              <a:ext cx="3335381" cy="253687"/>
            </a:xfrm>
            <a:prstGeom prst="rect">
              <a:avLst/>
            </a:prstGeom>
            <a:noFill/>
          </p:spPr>
          <p:txBody>
            <a:bodyPr wrap="none" rtlCol="0">
              <a:spAutoFit/>
            </a:bodyPr>
            <a:lstStyle/>
            <a:p>
              <a:r>
                <a:rPr lang="en-US" sz="1200" dirty="0" smtClean="0">
                  <a:solidFill>
                    <a:schemeClr val="bg1"/>
                  </a:solidFill>
                  <a:latin typeface="Lucida Handwriting"/>
                  <a:cs typeface="Lucida Handwriting"/>
                </a:rPr>
                <a:t>Invoke method </a:t>
              </a:r>
              <a:r>
                <a:rPr lang="en-US" sz="1200" dirty="0" smtClean="0">
                  <a:solidFill>
                    <a:srgbClr val="FFC000"/>
                  </a:solidFill>
                  <a:latin typeface="Lucida Handwriting"/>
                  <a:cs typeface="Lucida Handwriting"/>
                </a:rPr>
                <a:t>Render </a:t>
              </a:r>
              <a:r>
                <a:rPr lang="en-US" sz="1200" dirty="0" smtClean="0">
                  <a:solidFill>
                    <a:schemeClr val="bg1"/>
                  </a:solidFill>
                  <a:latin typeface="Lucida Handwriting"/>
                  <a:cs typeface="Lucida Handwriting"/>
                </a:rPr>
                <a:t>(output)</a:t>
              </a:r>
            </a:p>
          </p:txBody>
        </p:sp>
        <p:cxnSp>
          <p:nvCxnSpPr>
            <p:cNvPr id="11" name="Straight Arrow Connector 53"/>
            <p:cNvCxnSpPr/>
            <p:nvPr/>
          </p:nvCxnSpPr>
          <p:spPr>
            <a:xfrm>
              <a:off x="6756038" y="5088882"/>
              <a:ext cx="1664486" cy="0"/>
            </a:xfrm>
            <a:prstGeom prst="straightConnector1">
              <a:avLst/>
            </a:prstGeom>
            <a:ln w="381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09843" y="4600277"/>
              <a:ext cx="1448825" cy="422812"/>
            </a:xfrm>
            <a:prstGeom prst="rect">
              <a:avLst/>
            </a:prstGeom>
            <a:noFill/>
          </p:spPr>
          <p:txBody>
            <a:bodyPr wrap="none" rtlCol="0">
              <a:spAutoFit/>
            </a:bodyPr>
            <a:lstStyle/>
            <a:p>
              <a:pPr algn="ctr"/>
              <a:r>
                <a:rPr lang="en-US" sz="1200" dirty="0" smtClean="0">
                  <a:solidFill>
                    <a:schemeClr val="bg1"/>
                  </a:solidFill>
                  <a:latin typeface="Lucida Handwriting"/>
                  <a:cs typeface="Lucida Handwriting"/>
                </a:rPr>
                <a:t>Invoke </a:t>
              </a:r>
              <a:endParaRPr lang="ru-RU" sz="1200" dirty="0" smtClean="0">
                <a:solidFill>
                  <a:schemeClr val="bg1"/>
                </a:solidFill>
                <a:latin typeface="Lucida Handwriting"/>
                <a:cs typeface="Lucida Handwriting"/>
              </a:endParaRPr>
            </a:p>
            <a:p>
              <a:r>
                <a:rPr lang="en-US" sz="1200" dirty="0" smtClean="0">
                  <a:solidFill>
                    <a:schemeClr val="bg1"/>
                  </a:solidFill>
                  <a:latin typeface="Lucida Handwriting"/>
                  <a:cs typeface="Lucida Handwriting"/>
                </a:rPr>
                <a:t> </a:t>
              </a:r>
              <a:r>
                <a:rPr lang="en-US" sz="1200" b="1" dirty="0" err="1" smtClean="0">
                  <a:solidFill>
                    <a:srgbClr val="FFC000"/>
                  </a:solidFill>
                  <a:latin typeface="Lucida Handwriting"/>
                  <a:cs typeface="Lucida Handwriting"/>
                </a:rPr>
                <a:t>ReleaseView</a:t>
              </a:r>
              <a:endParaRPr lang="en-US" sz="1200" b="1" dirty="0">
                <a:solidFill>
                  <a:srgbClr val="FFC000"/>
                </a:solidFill>
                <a:latin typeface="Lucida Handwriting"/>
                <a:cs typeface="Lucida Handwriting"/>
              </a:endParaRPr>
            </a:p>
          </p:txBody>
        </p:sp>
        <p:sp>
          <p:nvSpPr>
            <p:cNvPr id="13" name="Скругленный прямоугольник 13"/>
            <p:cNvSpPr/>
            <p:nvPr/>
          </p:nvSpPr>
          <p:spPr>
            <a:xfrm>
              <a:off x="1888913" y="3117808"/>
              <a:ext cx="9135034" cy="2101892"/>
            </a:xfrm>
            <a:prstGeom prst="roundRect">
              <a:avLst/>
            </a:prstGeom>
            <a:noFill/>
            <a:ln w="19050">
              <a:solidFill>
                <a:srgbClr val="ECA90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CA907"/>
                </a:solidFill>
              </a:endParaRPr>
            </a:p>
          </p:txBody>
        </p:sp>
      </p:grpSp>
    </p:spTree>
    <p:extLst>
      <p:ext uri="{BB962C8B-B14F-4D97-AF65-F5344CB8AC3E}">
        <p14:creationId xmlns:p14="http://schemas.microsoft.com/office/powerpoint/2010/main" val="21476808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Работа </a:t>
            </a:r>
            <a:r>
              <a:rPr lang="ru-RU" dirty="0">
                <a:latin typeface="+mn-lt"/>
              </a:rPr>
              <a:t>приложения MVC управляется главным образом контроллерами, но непосредственно пользователю приложение доступно в виде представления</a:t>
            </a:r>
            <a:r>
              <a:rPr lang="en-US" dirty="0">
                <a:latin typeface="+mn-lt"/>
              </a:rPr>
              <a:t> (</a:t>
            </a:r>
            <a:r>
              <a:rPr lang="en-US" dirty="0">
                <a:solidFill>
                  <a:srgbClr val="ECA907"/>
                </a:solidFill>
                <a:latin typeface="+mn-lt"/>
              </a:rPr>
              <a:t>View</a:t>
            </a:r>
            <a:r>
              <a:rPr lang="en-US" dirty="0">
                <a:latin typeface="+mn-lt"/>
              </a:rPr>
              <a:t>)</a:t>
            </a:r>
            <a:r>
              <a:rPr lang="ru-RU" dirty="0">
                <a:latin typeface="+mn-lt"/>
              </a:rPr>
              <a:t>, которое и формирует внешний вид приложения.</a:t>
            </a:r>
          </a:p>
          <a:p>
            <a:pPr algn="just"/>
            <a:endParaRPr lang="ru-RU" dirty="0">
              <a:latin typeface="+mn-lt"/>
            </a:endParaRPr>
          </a:p>
          <a:p>
            <a:pPr algn="just"/>
            <a:r>
              <a:rPr lang="ru-RU" dirty="0" smtClean="0">
                <a:solidFill>
                  <a:srgbClr val="ECA907"/>
                </a:solidFill>
                <a:latin typeface="+mn-lt"/>
              </a:rPr>
              <a:t>	Целью </a:t>
            </a:r>
            <a:r>
              <a:rPr lang="ru-RU" dirty="0">
                <a:solidFill>
                  <a:srgbClr val="ECA907"/>
                </a:solidFill>
                <a:latin typeface="+mn-lt"/>
              </a:rPr>
              <a:t>представления является прием переданной в него модели и использование данной модели для отображения содержимого приложения</a:t>
            </a:r>
            <a:r>
              <a:rPr lang="ru-RU" dirty="0">
                <a:latin typeface="+mn-lt"/>
              </a:rPr>
              <a:t>. В связи с тем, что контроллер и соответствующие службы уже исполнили всю бизнес-логику приложения и упаковали результаты в объект модели представления, представлению остается всего лишь узнать, как принять эту модель и преобразовать ее в HTML.</a:t>
            </a:r>
          </a:p>
          <a:p>
            <a:pPr algn="just"/>
            <a:endParaRPr lang="ru-RU" dirty="0">
              <a:latin typeface="+mn-lt"/>
            </a:endParaRPr>
          </a:p>
          <a:p>
            <a:pPr algn="just"/>
            <a:r>
              <a:rPr lang="ru-RU" dirty="0" smtClean="0">
                <a:latin typeface="+mn-lt"/>
              </a:rPr>
              <a:t>	В </a:t>
            </a:r>
            <a:r>
              <a:rPr lang="ru-RU" dirty="0">
                <a:latin typeface="+mn-lt"/>
              </a:rPr>
              <a:t>ASP.NET MVC представления представляют файлы с расширением </a:t>
            </a:r>
            <a:r>
              <a:rPr lang="ru-RU" dirty="0" err="1">
                <a:solidFill>
                  <a:srgbClr val="ECA907"/>
                </a:solidFill>
                <a:latin typeface="+mn-lt"/>
              </a:rPr>
              <a:t>cshtml</a:t>
            </a:r>
            <a:r>
              <a:rPr lang="ru-RU" dirty="0">
                <a:solidFill>
                  <a:srgbClr val="ECA907"/>
                </a:solidFill>
                <a:latin typeface="+mn-lt"/>
              </a:rPr>
              <a:t>/</a:t>
            </a:r>
            <a:r>
              <a:rPr lang="ru-RU" dirty="0" err="1">
                <a:solidFill>
                  <a:srgbClr val="ECA907"/>
                </a:solidFill>
                <a:latin typeface="+mn-lt"/>
              </a:rPr>
              <a:t>vbhtml</a:t>
            </a:r>
            <a:r>
              <a:rPr lang="ru-RU" dirty="0">
                <a:solidFill>
                  <a:srgbClr val="ECA907"/>
                </a:solidFill>
                <a:latin typeface="+mn-lt"/>
              </a:rPr>
              <a:t>/</a:t>
            </a:r>
            <a:r>
              <a:rPr lang="ru-RU" dirty="0" err="1">
                <a:solidFill>
                  <a:srgbClr val="ECA907"/>
                </a:solidFill>
                <a:latin typeface="+mn-lt"/>
              </a:rPr>
              <a:t>aspx</a:t>
            </a:r>
            <a:r>
              <a:rPr lang="ru-RU" dirty="0">
                <a:solidFill>
                  <a:srgbClr val="ECA907"/>
                </a:solidFill>
                <a:latin typeface="+mn-lt"/>
              </a:rPr>
              <a:t>/</a:t>
            </a:r>
            <a:r>
              <a:rPr lang="ru-RU" dirty="0" err="1">
                <a:solidFill>
                  <a:srgbClr val="ECA907"/>
                </a:solidFill>
                <a:latin typeface="+mn-lt"/>
              </a:rPr>
              <a:t>ascx</a:t>
            </a:r>
            <a:r>
              <a:rPr lang="ru-RU" dirty="0">
                <a:latin typeface="+mn-lt"/>
              </a:rPr>
              <a:t>, которые содержат код с интерфейсом пользователя, как правило, на языке </a:t>
            </a:r>
            <a:r>
              <a:rPr lang="ru-RU" dirty="0" err="1">
                <a:latin typeface="+mn-lt"/>
              </a:rPr>
              <a:t>html</a:t>
            </a:r>
            <a:r>
              <a:rPr lang="ru-RU" dirty="0" smtClean="0">
                <a:latin typeface="+mn-lt"/>
              </a:rPr>
              <a:t>.</a:t>
            </a:r>
            <a:endParaRPr lang="en-US"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19055357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Введение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3"/>
          <p:cNvGraphicFramePr>
            <a:graphicFrameLocks noGrp="1"/>
          </p:cNvGraphicFramePr>
          <p:nvPr>
            <p:ph idx="1"/>
            <p:extLst>
              <p:ext uri="{D42A27DB-BD31-4B8C-83A1-F6EECF244321}">
                <p14:modId xmlns:p14="http://schemas.microsoft.com/office/powerpoint/2010/main" val="57456957"/>
              </p:ext>
            </p:extLst>
          </p:nvPr>
        </p:nvGraphicFramePr>
        <p:xfrm>
          <a:off x="413455" y="1364327"/>
          <a:ext cx="8269100" cy="2377440"/>
        </p:xfrm>
        <a:graphic>
          <a:graphicData uri="http://schemas.openxmlformats.org/drawingml/2006/table">
            <a:tbl>
              <a:tblPr firstRow="1" bandRow="1">
                <a:tableStyleId>{3B4B98B0-60AC-42C2-AFA5-B58CD77FA1E5}</a:tableStyleId>
              </a:tblPr>
              <a:tblGrid>
                <a:gridCol w="2341692"/>
                <a:gridCol w="2941054"/>
                <a:gridCol w="2986354"/>
              </a:tblGrid>
              <a:tr h="0">
                <a:tc>
                  <a:txBody>
                    <a:bodyPr/>
                    <a:lstStyle/>
                    <a:p>
                      <a:pPr algn="ctr" fontAlgn="t"/>
                      <a:r>
                        <a:rPr lang="ru-RU" dirty="0">
                          <a:solidFill>
                            <a:srgbClr val="ECA907"/>
                          </a:solidFill>
                          <a:effectLst/>
                        </a:rPr>
                        <a:t>Компонент</a:t>
                      </a:r>
                      <a:endParaRPr lang="ru-RU" b="1" dirty="0">
                        <a:solidFill>
                          <a:srgbClr val="ECA907"/>
                        </a:solidFill>
                        <a:effectLst/>
                      </a:endParaRPr>
                    </a:p>
                  </a:txBody>
                  <a:tcPr marL="57150" marR="57150" marT="76200" marB="76200"/>
                </a:tc>
                <a:tc>
                  <a:txBody>
                    <a:bodyPr/>
                    <a:lstStyle/>
                    <a:p>
                      <a:pPr algn="ctr" fontAlgn="t"/>
                      <a:r>
                        <a:rPr lang="ru-RU" dirty="0">
                          <a:solidFill>
                            <a:srgbClr val="ECA907"/>
                          </a:solidFill>
                          <a:effectLst/>
                        </a:rPr>
                        <a:t>Выполняет</a:t>
                      </a:r>
                      <a:endParaRPr lang="ru-RU" b="1" dirty="0">
                        <a:solidFill>
                          <a:srgbClr val="ECA907"/>
                        </a:solidFill>
                        <a:effectLst/>
                      </a:endParaRPr>
                    </a:p>
                  </a:txBody>
                  <a:tcPr marL="57150" marR="57150" marT="76200" marB="76200"/>
                </a:tc>
                <a:tc>
                  <a:txBody>
                    <a:bodyPr/>
                    <a:lstStyle/>
                    <a:p>
                      <a:pPr algn="ctr" fontAlgn="t"/>
                      <a:r>
                        <a:rPr lang="ru-RU" dirty="0">
                          <a:solidFill>
                            <a:srgbClr val="ECA907"/>
                          </a:solidFill>
                          <a:effectLst/>
                        </a:rPr>
                        <a:t>Не выполняет</a:t>
                      </a:r>
                      <a:endParaRPr lang="ru-RU" b="1" dirty="0">
                        <a:solidFill>
                          <a:srgbClr val="ECA907"/>
                        </a:solidFill>
                        <a:effectLst/>
                      </a:endParaRPr>
                    </a:p>
                  </a:txBody>
                  <a:tcPr marL="57150" marR="57150" marT="76200" marB="76200"/>
                </a:tc>
              </a:tr>
              <a:tr h="0">
                <a:tc>
                  <a:txBody>
                    <a:bodyPr/>
                    <a:lstStyle/>
                    <a:p>
                      <a:pPr algn="ctr" fontAlgn="t"/>
                      <a:r>
                        <a:rPr lang="en-US" dirty="0">
                          <a:solidFill>
                            <a:schemeClr val="bg1"/>
                          </a:solidFill>
                          <a:effectLst/>
                        </a:rPr>
                        <a:t>Action Method</a:t>
                      </a:r>
                    </a:p>
                  </a:txBody>
                  <a:tcPr marL="57150" marR="57150" marT="76200" marB="76200" anchor="ctr"/>
                </a:tc>
                <a:tc>
                  <a:txBody>
                    <a:bodyPr/>
                    <a:lstStyle/>
                    <a:p>
                      <a:pPr algn="l" fontAlgn="t"/>
                      <a:r>
                        <a:rPr lang="ru-RU" dirty="0">
                          <a:solidFill>
                            <a:schemeClr val="bg1"/>
                          </a:solidFill>
                          <a:effectLst/>
                        </a:rPr>
                        <a:t>Передает объект модели </a:t>
                      </a:r>
                      <a:r>
                        <a:rPr lang="ru-RU" dirty="0" smtClean="0">
                          <a:solidFill>
                            <a:schemeClr val="bg1"/>
                          </a:solidFill>
                          <a:effectLst/>
                        </a:rPr>
                        <a:t>представления в</a:t>
                      </a:r>
                      <a:r>
                        <a:rPr lang="ru-RU" baseline="0" dirty="0" smtClean="0">
                          <a:solidFill>
                            <a:schemeClr val="bg1"/>
                          </a:solidFill>
                          <a:effectLst/>
                        </a:rPr>
                        <a:t> </a:t>
                      </a:r>
                      <a:r>
                        <a:rPr lang="ru-RU" dirty="0" smtClean="0">
                          <a:solidFill>
                            <a:schemeClr val="bg1"/>
                          </a:solidFill>
                          <a:effectLst/>
                        </a:rPr>
                        <a:t>представление</a:t>
                      </a:r>
                      <a:endParaRPr lang="ru-RU" dirty="0">
                        <a:solidFill>
                          <a:schemeClr val="bg1"/>
                        </a:solidFill>
                        <a:effectLst/>
                      </a:endParaRPr>
                    </a:p>
                  </a:txBody>
                  <a:tcPr marL="57150" marR="57150" marT="76200" marB="76200"/>
                </a:tc>
                <a:tc>
                  <a:txBody>
                    <a:bodyPr/>
                    <a:lstStyle/>
                    <a:p>
                      <a:pPr marL="174625" indent="0" algn="l" fontAlgn="t"/>
                      <a:r>
                        <a:rPr lang="ru-RU" dirty="0">
                          <a:solidFill>
                            <a:schemeClr val="bg1"/>
                          </a:solidFill>
                          <a:effectLst/>
                        </a:rPr>
                        <a:t>Не передает отформатированные данные в представление</a:t>
                      </a:r>
                    </a:p>
                  </a:txBody>
                  <a:tcPr marL="57150" marR="57150" marT="76200" marB="76200"/>
                </a:tc>
              </a:tr>
              <a:tr h="0">
                <a:tc>
                  <a:txBody>
                    <a:bodyPr/>
                    <a:lstStyle/>
                    <a:p>
                      <a:pPr algn="ctr" fontAlgn="t"/>
                      <a:r>
                        <a:rPr lang="en-US" dirty="0">
                          <a:solidFill>
                            <a:schemeClr val="bg1"/>
                          </a:solidFill>
                          <a:effectLst/>
                        </a:rPr>
                        <a:t>View</a:t>
                      </a:r>
                    </a:p>
                  </a:txBody>
                  <a:tcPr marL="57150" marR="57150" marT="76200" marB="76200" anchor="ctr"/>
                </a:tc>
                <a:tc>
                  <a:txBody>
                    <a:bodyPr/>
                    <a:lstStyle/>
                    <a:p>
                      <a:pPr algn="l" fontAlgn="t"/>
                      <a:r>
                        <a:rPr lang="ru-RU" dirty="0">
                          <a:solidFill>
                            <a:schemeClr val="bg1"/>
                          </a:solidFill>
                          <a:effectLst/>
                        </a:rPr>
                        <a:t>Использует объект модели представления для показа контента пользователю</a:t>
                      </a:r>
                    </a:p>
                  </a:txBody>
                  <a:tcPr marL="57150" marR="57150" marT="76200" marB="76200"/>
                </a:tc>
                <a:tc>
                  <a:txBody>
                    <a:bodyPr/>
                    <a:lstStyle/>
                    <a:p>
                      <a:pPr marL="174625" indent="0" algn="l" fontAlgn="t"/>
                      <a:r>
                        <a:rPr lang="ru-RU" dirty="0">
                          <a:solidFill>
                            <a:schemeClr val="bg1"/>
                          </a:solidFill>
                          <a:effectLst/>
                        </a:rPr>
                        <a:t>Не меняет ни один из аспектов объекта модели представления</a:t>
                      </a:r>
                    </a:p>
                  </a:txBody>
                  <a:tcPr marL="57150" marR="57150" marT="76200" marB="76200"/>
                </a:tc>
              </a:tr>
            </a:tbl>
          </a:graphicData>
        </a:graphic>
      </p:graphicFrame>
    </p:spTree>
    <p:extLst>
      <p:ext uri="{BB962C8B-B14F-4D97-AF65-F5344CB8AC3E}">
        <p14:creationId xmlns:p14="http://schemas.microsoft.com/office/powerpoint/2010/main" val="40791752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3" name="Content Placeholder 2"/>
          <p:cNvSpPr>
            <a:spLocks noGrp="1"/>
          </p:cNvSpPr>
          <p:nvPr>
            <p:ph idx="1"/>
          </p:nvPr>
        </p:nvSpPr>
        <p:spPr/>
        <p:txBody>
          <a:bodyPr anchor="ctr"/>
          <a:lstStyle/>
          <a:p>
            <a:pPr marL="285750" indent="-285750">
              <a:lnSpc>
                <a:spcPct val="140000"/>
              </a:lnSpc>
              <a:buFont typeface="Arial" panose="020B0604020202020204" pitchFamily="34" charset="0"/>
              <a:buChar char="•"/>
            </a:pPr>
            <a:r>
              <a:rPr lang="en-US" dirty="0" err="1">
                <a:solidFill>
                  <a:srgbClr val="ECA907"/>
                </a:solidFill>
                <a:latin typeface="+mn-lt"/>
                <a:cs typeface="Consolas"/>
              </a:rPr>
              <a:t>TempData</a:t>
            </a:r>
            <a:r>
              <a:rPr lang="en-US" dirty="0">
                <a:solidFill>
                  <a:srgbClr val="ECA907"/>
                </a:solidFill>
                <a:latin typeface="+mn-lt"/>
                <a:cs typeface="Consolas"/>
              </a:rPr>
              <a:t> </a:t>
            </a:r>
            <a:r>
              <a:rPr lang="en-US" dirty="0">
                <a:latin typeface="+mn-lt"/>
                <a:cs typeface="Consolas"/>
              </a:rPr>
              <a:t>: </a:t>
            </a:r>
            <a:r>
              <a:rPr lang="en-US" dirty="0" err="1">
                <a:latin typeface="+mn-lt"/>
                <a:cs typeface="Consolas"/>
              </a:rPr>
              <a:t>TempDataDictionary</a:t>
            </a:r>
            <a:endParaRPr lang="ru-RU" dirty="0">
              <a:latin typeface="+mn-lt"/>
              <a:cs typeface="Consolas"/>
            </a:endParaRPr>
          </a:p>
          <a:p>
            <a:pPr marL="285750" indent="-285750">
              <a:lnSpc>
                <a:spcPct val="140000"/>
              </a:lnSpc>
              <a:buFont typeface="Arial" panose="020B0604020202020204" pitchFamily="34" charset="0"/>
              <a:buChar char="•"/>
            </a:pPr>
            <a:r>
              <a:rPr lang="en-US" dirty="0" err="1">
                <a:solidFill>
                  <a:srgbClr val="ECA907"/>
                </a:solidFill>
                <a:latin typeface="+mn-lt"/>
                <a:cs typeface="Consolas"/>
              </a:rPr>
              <a:t>ViewBag</a:t>
            </a:r>
            <a:r>
              <a:rPr lang="en-US" dirty="0">
                <a:solidFill>
                  <a:srgbClr val="ECA907"/>
                </a:solidFill>
                <a:latin typeface="+mn-lt"/>
                <a:cs typeface="Consolas"/>
              </a:rPr>
              <a:t> </a:t>
            </a:r>
            <a:r>
              <a:rPr lang="en-US" dirty="0">
                <a:latin typeface="+mn-lt"/>
                <a:cs typeface="Consolas"/>
              </a:rPr>
              <a:t>: Object</a:t>
            </a:r>
            <a:endParaRPr lang="ru-RU" dirty="0">
              <a:latin typeface="+mn-lt"/>
              <a:cs typeface="Consolas"/>
            </a:endParaRPr>
          </a:p>
          <a:p>
            <a:pPr marL="285750" indent="-285750">
              <a:lnSpc>
                <a:spcPct val="140000"/>
              </a:lnSpc>
              <a:buFont typeface="Arial" panose="020B0604020202020204" pitchFamily="34" charset="0"/>
              <a:buChar char="•"/>
            </a:pPr>
            <a:r>
              <a:rPr lang="en-US" dirty="0" err="1">
                <a:solidFill>
                  <a:srgbClr val="ECA907"/>
                </a:solidFill>
                <a:latin typeface="+mn-lt"/>
                <a:cs typeface="Consolas"/>
              </a:rPr>
              <a:t>ViewData</a:t>
            </a:r>
            <a:r>
              <a:rPr lang="en-US" dirty="0">
                <a:solidFill>
                  <a:srgbClr val="ECA907"/>
                </a:solidFill>
                <a:latin typeface="+mn-lt"/>
                <a:cs typeface="Consolas"/>
              </a:rPr>
              <a:t> </a:t>
            </a:r>
            <a:r>
              <a:rPr lang="en-US" dirty="0">
                <a:latin typeface="+mn-lt"/>
                <a:cs typeface="Consolas"/>
              </a:rPr>
              <a:t>: </a:t>
            </a:r>
            <a:r>
              <a:rPr lang="en-US" dirty="0" err="1">
                <a:latin typeface="+mn-lt"/>
                <a:cs typeface="Consolas"/>
              </a:rPr>
              <a:t>ViewDataDictionary</a:t>
            </a:r>
            <a:endParaRPr lang="ru-RU" dirty="0">
              <a:latin typeface="+mn-lt"/>
              <a:cs typeface="Consolas"/>
            </a:endParaRPr>
          </a:p>
          <a:p>
            <a:pPr marL="285750" indent="-285750">
              <a:lnSpc>
                <a:spcPct val="140000"/>
              </a:lnSpc>
              <a:buFont typeface="Arial" panose="020B0604020202020204" pitchFamily="34" charset="0"/>
              <a:buChar char="•"/>
            </a:pPr>
            <a:r>
              <a:rPr lang="ru-RU" dirty="0">
                <a:solidFill>
                  <a:srgbClr val="ECA907"/>
                </a:solidFill>
                <a:latin typeface="+mn-lt"/>
                <a:cs typeface="Consolas"/>
              </a:rPr>
              <a:t>Строго типизированные </a:t>
            </a:r>
            <a:r>
              <a:rPr lang="ru-RU" dirty="0" smtClean="0">
                <a:solidFill>
                  <a:srgbClr val="ECA907"/>
                </a:solidFill>
                <a:latin typeface="+mn-lt"/>
                <a:cs typeface="Consolas"/>
              </a:rPr>
              <a:t>представления</a:t>
            </a:r>
            <a:endParaRPr lang="ru-RU" dirty="0">
              <a:solidFill>
                <a:srgbClr val="ECA907"/>
              </a:solidFill>
              <a:latin typeface="+mn-lt"/>
              <a:cs typeface="Consolas"/>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3254152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36"/>
          <p:cNvSpPr/>
          <p:nvPr/>
        </p:nvSpPr>
        <p:spPr>
          <a:xfrm>
            <a:off x="531585" y="1683093"/>
            <a:ext cx="3366705" cy="8718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latin typeface="Consolas"/>
                <a:cs typeface="Consolas"/>
              </a:rPr>
              <a:t>ViewBag.Message</a:t>
            </a:r>
            <a:r>
              <a:rPr lang="en-US" b="1" dirty="0" smtClean="0">
                <a:solidFill>
                  <a:schemeClr val="bg1"/>
                </a:solidFill>
                <a:latin typeface="Consolas"/>
                <a:cs typeface="Consolas"/>
              </a:rPr>
              <a:t> = </a:t>
            </a:r>
            <a:r>
              <a:rPr lang="en-US" b="1" dirty="0">
                <a:latin typeface="Consolas"/>
                <a:cs typeface="Consolas"/>
              </a:rPr>
              <a:t>"Hello"</a:t>
            </a:r>
            <a:endParaRPr lang="en-US" b="1" dirty="0">
              <a:solidFill>
                <a:schemeClr val="bg1"/>
              </a:solidFill>
              <a:latin typeface="Consolas"/>
              <a:cs typeface="Consolas"/>
            </a:endParaRPr>
          </a:p>
        </p:txBody>
      </p:sp>
      <p:sp>
        <p:nvSpPr>
          <p:cNvPr id="6" name="Rectangle 37"/>
          <p:cNvSpPr/>
          <p:nvPr/>
        </p:nvSpPr>
        <p:spPr>
          <a:xfrm>
            <a:off x="5345382" y="1668819"/>
            <a:ext cx="3278106" cy="87994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t>
            </a:r>
            <a:r>
              <a:rPr lang="en-US" b="1" dirty="0" err="1" smtClean="0">
                <a:solidFill>
                  <a:schemeClr val="bg1"/>
                </a:solidFill>
                <a:latin typeface="Consolas"/>
                <a:cs typeface="Consolas"/>
              </a:rPr>
              <a:t>ViewBag.Message</a:t>
            </a:r>
            <a:endParaRPr lang="en-US" sz="1600" b="1" dirty="0">
              <a:solidFill>
                <a:schemeClr val="bg1"/>
              </a:solidFill>
              <a:latin typeface="Consolas"/>
              <a:cs typeface="Consolas"/>
            </a:endParaRPr>
          </a:p>
        </p:txBody>
      </p:sp>
      <p:sp>
        <p:nvSpPr>
          <p:cNvPr id="7" name="TextBox 6"/>
          <p:cNvSpPr txBox="1"/>
          <p:nvPr/>
        </p:nvSpPr>
        <p:spPr>
          <a:xfrm>
            <a:off x="1507860" y="2689038"/>
            <a:ext cx="1579143"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8" name="TextBox 7"/>
          <p:cNvSpPr txBox="1"/>
          <p:nvPr/>
        </p:nvSpPr>
        <p:spPr>
          <a:xfrm>
            <a:off x="6552540" y="2693756"/>
            <a:ext cx="831530"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View</a:t>
            </a:r>
            <a:endParaRPr lang="en-US" sz="1600" dirty="0">
              <a:solidFill>
                <a:schemeClr val="bg1"/>
              </a:solidFill>
              <a:latin typeface="Lucida Handwriting"/>
              <a:cs typeface="Lucida Handwriting"/>
            </a:endParaRPr>
          </a:p>
        </p:txBody>
      </p:sp>
      <p:cxnSp>
        <p:nvCxnSpPr>
          <p:cNvPr id="9" name="Straight Arrow Connector 8"/>
          <p:cNvCxnSpPr>
            <a:stCxn id="5" idx="3"/>
            <a:endCxn id="6" idx="1"/>
          </p:cNvCxnSpPr>
          <p:nvPr/>
        </p:nvCxnSpPr>
        <p:spPr>
          <a:xfrm flipV="1">
            <a:off x="3898290" y="2108792"/>
            <a:ext cx="1447092" cy="10211"/>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961641" y="1678909"/>
            <a:ext cx="1302921" cy="353943"/>
          </a:xfrm>
          <a:prstGeom prst="rect">
            <a:avLst/>
          </a:prstGeom>
        </p:spPr>
        <p:txBody>
          <a:bodyPr wrap="none">
            <a:spAutoFit/>
          </a:bodyPr>
          <a:lstStyle/>
          <a:p>
            <a:r>
              <a:rPr lang="en-US" sz="1700" dirty="0" err="1" smtClean="0">
                <a:solidFill>
                  <a:schemeClr val="bg1"/>
                </a:solidFill>
                <a:latin typeface="Lucida Handwriting"/>
                <a:cs typeface="Lucida Handwriting"/>
              </a:rPr>
              <a:t>ViewBag</a:t>
            </a:r>
            <a:endParaRPr lang="en-US" sz="1700" dirty="0">
              <a:latin typeface="Lucida Handwriting"/>
              <a:cs typeface="Lucida Handwriting"/>
            </a:endParaRPr>
          </a:p>
        </p:txBody>
      </p:sp>
      <p:sp>
        <p:nvSpPr>
          <p:cNvPr id="11" name="Rectangle 10"/>
          <p:cNvSpPr/>
          <p:nvPr/>
        </p:nvSpPr>
        <p:spPr>
          <a:xfrm>
            <a:off x="528816" y="3428373"/>
            <a:ext cx="8109440" cy="2308324"/>
          </a:xfrm>
          <a:prstGeom prst="rect">
            <a:avLst/>
          </a:prstGeom>
        </p:spPr>
        <p:txBody>
          <a:bodyPr wrap="square">
            <a:spAutoFit/>
          </a:bodyPr>
          <a:lstStyle/>
          <a:p>
            <a:pPr marL="285750" indent="-285750" algn="just">
              <a:buFont typeface="Arial"/>
              <a:buChar char="•"/>
            </a:pPr>
            <a:r>
              <a:rPr lang="ru-RU" dirty="0" err="1" smtClean="0">
                <a:solidFill>
                  <a:srgbClr val="ECA907"/>
                </a:solidFill>
                <a:cs typeface="Consolas"/>
              </a:rPr>
              <a:t>ViewBag</a:t>
            </a:r>
            <a:r>
              <a:rPr lang="ru-RU" dirty="0" smtClean="0">
                <a:solidFill>
                  <a:schemeClr val="bg1"/>
                </a:solidFill>
              </a:rPr>
              <a:t> служит для передачи данных от </a:t>
            </a:r>
            <a:r>
              <a:rPr lang="ru-RU" dirty="0">
                <a:solidFill>
                  <a:schemeClr val="bg1"/>
                </a:solidFill>
              </a:rPr>
              <a:t>контроллера </a:t>
            </a:r>
            <a:r>
              <a:rPr lang="ru-RU" dirty="0" smtClean="0">
                <a:solidFill>
                  <a:schemeClr val="bg1"/>
                </a:solidFill>
              </a:rPr>
              <a:t>в представление – как правило это временные </a:t>
            </a:r>
            <a:r>
              <a:rPr lang="ru-RU" dirty="0">
                <a:solidFill>
                  <a:schemeClr val="bg1"/>
                </a:solidFill>
              </a:rPr>
              <a:t>данные, </a:t>
            </a:r>
            <a:r>
              <a:rPr lang="ru-RU" dirty="0" smtClean="0">
                <a:solidFill>
                  <a:schemeClr val="bg1"/>
                </a:solidFill>
              </a:rPr>
              <a:t>которые </a:t>
            </a:r>
            <a:r>
              <a:rPr lang="ru-RU" dirty="0">
                <a:solidFill>
                  <a:schemeClr val="bg1"/>
                </a:solidFill>
              </a:rPr>
              <a:t>не включены в </a:t>
            </a:r>
            <a:r>
              <a:rPr lang="ru-RU" dirty="0" smtClean="0">
                <a:solidFill>
                  <a:schemeClr val="bg1"/>
                </a:solidFill>
              </a:rPr>
              <a:t>модель</a:t>
            </a:r>
            <a:endParaRPr lang="ru-RU" dirty="0">
              <a:solidFill>
                <a:schemeClr val="bg1"/>
              </a:solidFill>
            </a:endParaRPr>
          </a:p>
          <a:p>
            <a:pPr marL="285750" indent="-285750" algn="just">
              <a:buFont typeface="Arial"/>
              <a:buChar char="•"/>
            </a:pPr>
            <a:r>
              <a:rPr lang="ru-RU" dirty="0" err="1">
                <a:solidFill>
                  <a:srgbClr val="ECA907"/>
                </a:solidFill>
                <a:cs typeface="Consolas"/>
              </a:rPr>
              <a:t>ViewBag</a:t>
            </a:r>
            <a:r>
              <a:rPr lang="ru-RU" dirty="0">
                <a:solidFill>
                  <a:schemeClr val="bg1"/>
                </a:solidFill>
              </a:rPr>
              <a:t> это динамическое свойство, </a:t>
            </a:r>
            <a:r>
              <a:rPr lang="ru-RU" dirty="0" smtClean="0">
                <a:solidFill>
                  <a:schemeClr val="bg1"/>
                </a:solidFill>
              </a:rPr>
              <a:t>которое использует </a:t>
            </a:r>
            <a:r>
              <a:rPr lang="ru-RU" dirty="0">
                <a:solidFill>
                  <a:schemeClr val="bg1"/>
                </a:solidFill>
              </a:rPr>
              <a:t>в </a:t>
            </a:r>
            <a:r>
              <a:rPr lang="ru-RU" dirty="0" smtClean="0">
                <a:solidFill>
                  <a:schemeClr val="bg1"/>
                </a:solidFill>
              </a:rPr>
              <a:t>себе новые динамические функции </a:t>
            </a:r>
            <a:r>
              <a:rPr lang="ru-RU" dirty="0" err="1" smtClean="0">
                <a:solidFill>
                  <a:schemeClr val="bg1"/>
                </a:solidFill>
              </a:rPr>
              <a:t>C</a:t>
            </a:r>
            <a:r>
              <a:rPr lang="ru-RU" dirty="0" smtClean="0">
                <a:solidFill>
                  <a:schemeClr val="bg1"/>
                </a:solidFill>
              </a:rPr>
              <a:t># 4.0</a:t>
            </a:r>
            <a:endParaRPr lang="ru-RU" dirty="0">
              <a:solidFill>
                <a:schemeClr val="bg1"/>
              </a:solidFill>
            </a:endParaRPr>
          </a:p>
          <a:p>
            <a:pPr marL="285750" indent="-285750" algn="just">
              <a:buFont typeface="Arial"/>
              <a:buChar char="•"/>
            </a:pPr>
            <a:r>
              <a:rPr lang="ru-RU" dirty="0" smtClean="0">
                <a:solidFill>
                  <a:schemeClr val="bg1"/>
                </a:solidFill>
              </a:rPr>
              <a:t>Для </a:t>
            </a:r>
            <a:r>
              <a:rPr lang="ru-RU" dirty="0" err="1" smtClean="0">
                <a:solidFill>
                  <a:srgbClr val="ECA907"/>
                </a:solidFill>
                <a:cs typeface="Consolas"/>
              </a:rPr>
              <a:t>ViewBag</a:t>
            </a:r>
            <a:r>
              <a:rPr lang="ru-RU" dirty="0" smtClean="0">
                <a:solidFill>
                  <a:schemeClr val="bg1"/>
                </a:solidFill>
              </a:rPr>
              <a:t> можно </a:t>
            </a:r>
            <a:r>
              <a:rPr lang="ru-RU" dirty="0">
                <a:solidFill>
                  <a:schemeClr val="bg1"/>
                </a:solidFill>
              </a:rPr>
              <a:t>назначить любое количество </a:t>
            </a:r>
            <a:r>
              <a:rPr lang="ru-RU" dirty="0" smtClean="0">
                <a:solidFill>
                  <a:schemeClr val="bg1"/>
                </a:solidFill>
              </a:rPr>
              <a:t>свойств и значений</a:t>
            </a:r>
          </a:p>
          <a:p>
            <a:pPr marL="285750" indent="-285750" algn="just">
              <a:buFont typeface="Arial"/>
              <a:buChar char="•"/>
            </a:pPr>
            <a:r>
              <a:rPr lang="ru-RU" dirty="0" smtClean="0">
                <a:solidFill>
                  <a:schemeClr val="bg1"/>
                </a:solidFill>
              </a:rPr>
              <a:t>Цикл жизни </a:t>
            </a:r>
            <a:r>
              <a:rPr lang="ru-RU" dirty="0" err="1">
                <a:solidFill>
                  <a:srgbClr val="ECA907"/>
                </a:solidFill>
                <a:cs typeface="Consolas"/>
              </a:rPr>
              <a:t>ViewBag</a:t>
            </a:r>
            <a:r>
              <a:rPr lang="ru-RU" dirty="0">
                <a:solidFill>
                  <a:schemeClr val="bg1"/>
                </a:solidFill>
              </a:rPr>
              <a:t> </a:t>
            </a:r>
            <a:r>
              <a:rPr lang="ru-RU" dirty="0" smtClean="0">
                <a:solidFill>
                  <a:schemeClr val="bg1"/>
                </a:solidFill>
              </a:rPr>
              <a:t>определяется </a:t>
            </a:r>
            <a:r>
              <a:rPr lang="ru-RU" dirty="0">
                <a:solidFill>
                  <a:schemeClr val="bg1"/>
                </a:solidFill>
              </a:rPr>
              <a:t>только </a:t>
            </a:r>
            <a:r>
              <a:rPr lang="ru-RU" dirty="0" smtClean="0">
                <a:solidFill>
                  <a:schemeClr val="bg1"/>
                </a:solidFill>
              </a:rPr>
              <a:t>текущим HTTP-запросом, значения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chemeClr val="bg1"/>
                </a:solidFill>
              </a:rPr>
              <a:t> будут нулевыми, </a:t>
            </a:r>
            <a:r>
              <a:rPr lang="ru-RU" dirty="0">
                <a:solidFill>
                  <a:schemeClr val="bg1"/>
                </a:solidFill>
              </a:rPr>
              <a:t>если </a:t>
            </a:r>
            <a:r>
              <a:rPr lang="ru-RU" dirty="0" smtClean="0">
                <a:solidFill>
                  <a:schemeClr val="bg1"/>
                </a:solidFill>
              </a:rPr>
              <a:t>происходит </a:t>
            </a:r>
            <a:r>
              <a:rPr lang="ru-RU" dirty="0" err="1" smtClean="0">
                <a:solidFill>
                  <a:schemeClr val="bg1"/>
                </a:solidFill>
              </a:rPr>
              <a:t>редирект</a:t>
            </a:r>
            <a:endParaRPr lang="ru-RU" dirty="0">
              <a:solidFill>
                <a:schemeClr val="bg1"/>
              </a:solidFill>
            </a:endParaRPr>
          </a:p>
          <a:p>
            <a:pPr marL="285750" indent="-285750" algn="just">
              <a:buFont typeface="Arial"/>
              <a:buChar char="•"/>
            </a:pPr>
            <a:r>
              <a:rPr lang="ru-RU" dirty="0" err="1">
                <a:solidFill>
                  <a:srgbClr val="ECA907"/>
                </a:solidFill>
                <a:cs typeface="Consolas"/>
              </a:rPr>
              <a:t>ViewBag</a:t>
            </a:r>
            <a:r>
              <a:rPr lang="ru-RU" dirty="0">
                <a:solidFill>
                  <a:srgbClr val="ECA907"/>
                </a:solidFill>
              </a:rPr>
              <a:t> </a:t>
            </a:r>
            <a:r>
              <a:rPr lang="ru-RU" dirty="0">
                <a:solidFill>
                  <a:schemeClr val="bg1"/>
                </a:solidFill>
              </a:rPr>
              <a:t>на самом деле </a:t>
            </a:r>
            <a:r>
              <a:rPr lang="ru-RU" dirty="0" smtClean="0">
                <a:solidFill>
                  <a:schemeClr val="bg1"/>
                </a:solidFill>
              </a:rPr>
              <a:t>является оберткой </a:t>
            </a:r>
            <a:r>
              <a:rPr lang="ru-RU" dirty="0" err="1" smtClean="0">
                <a:solidFill>
                  <a:srgbClr val="ECA907"/>
                </a:solidFill>
                <a:cs typeface="Consolas"/>
              </a:rPr>
              <a:t>ViewData</a:t>
            </a:r>
            <a:endParaRPr lang="en-US" dirty="0">
              <a:solidFill>
                <a:schemeClr val="bg1"/>
              </a:solidFill>
            </a:endParaRPr>
          </a:p>
        </p:txBody>
      </p:sp>
      <p:grpSp>
        <p:nvGrpSpPr>
          <p:cNvPr id="12" name="Group 3"/>
          <p:cNvGrpSpPr/>
          <p:nvPr/>
        </p:nvGrpSpPr>
        <p:grpSpPr>
          <a:xfrm>
            <a:off x="535411" y="6205233"/>
            <a:ext cx="1530187" cy="481550"/>
            <a:chOff x="1411160" y="5943739"/>
            <a:chExt cx="2040249" cy="481550"/>
          </a:xfrm>
        </p:grpSpPr>
        <p:sp>
          <p:nvSpPr>
            <p:cNvPr id="1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5740484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36"/>
          <p:cNvSpPr/>
          <p:nvPr/>
        </p:nvSpPr>
        <p:spPr>
          <a:xfrm>
            <a:off x="531585" y="1683093"/>
            <a:ext cx="3927821" cy="8718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Consolas"/>
                <a:cs typeface="Consolas"/>
              </a:rPr>
              <a:t>ViewData</a:t>
            </a:r>
            <a:r>
              <a:rPr lang="en-US" b="1" dirty="0" smtClean="0">
                <a:latin typeface="Consolas"/>
                <a:cs typeface="Consolas"/>
              </a:rPr>
              <a:t>[</a:t>
            </a:r>
            <a:r>
              <a:rPr lang="en-US" b="1" dirty="0">
                <a:latin typeface="Consolas"/>
                <a:cs typeface="Consolas"/>
              </a:rPr>
              <a:t>"Message"] = "Hello"</a:t>
            </a:r>
            <a:endParaRPr lang="en-US" b="1" dirty="0">
              <a:solidFill>
                <a:schemeClr val="bg1"/>
              </a:solidFill>
              <a:latin typeface="Consolas"/>
              <a:cs typeface="Consolas"/>
            </a:endParaRPr>
          </a:p>
        </p:txBody>
      </p:sp>
      <p:sp>
        <p:nvSpPr>
          <p:cNvPr id="6" name="Rectangle 37"/>
          <p:cNvSpPr/>
          <p:nvPr/>
        </p:nvSpPr>
        <p:spPr>
          <a:xfrm>
            <a:off x="5729305" y="1654051"/>
            <a:ext cx="2923717" cy="879946"/>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nsolas"/>
                <a:cs typeface="Consolas"/>
              </a:rPr>
              <a:t>@</a:t>
            </a:r>
            <a:r>
              <a:rPr lang="en-US" b="1" dirty="0" err="1">
                <a:latin typeface="Consolas"/>
                <a:cs typeface="Consolas"/>
              </a:rPr>
              <a:t>ViewData</a:t>
            </a:r>
            <a:r>
              <a:rPr lang="en-US" b="1" dirty="0">
                <a:latin typeface="Consolas"/>
                <a:cs typeface="Consolas"/>
              </a:rPr>
              <a:t> </a:t>
            </a:r>
            <a:r>
              <a:rPr lang="en-US" b="1" dirty="0" smtClean="0">
                <a:solidFill>
                  <a:schemeClr val="bg1"/>
                </a:solidFill>
                <a:latin typeface="Consolas"/>
                <a:cs typeface="Consolas"/>
              </a:rPr>
              <a:t>[</a:t>
            </a:r>
            <a:r>
              <a:rPr lang="en-US" dirty="0">
                <a:latin typeface="Consolas"/>
                <a:cs typeface="Consolas"/>
              </a:rPr>
              <a:t>"Message"</a:t>
            </a:r>
            <a:r>
              <a:rPr lang="en-US" b="1" dirty="0" smtClean="0">
                <a:solidFill>
                  <a:schemeClr val="bg1"/>
                </a:solidFill>
                <a:latin typeface="Consolas"/>
                <a:cs typeface="Consolas"/>
              </a:rPr>
              <a:t>]</a:t>
            </a:r>
            <a:endParaRPr lang="en-US" sz="1600" b="1" dirty="0">
              <a:solidFill>
                <a:schemeClr val="bg1"/>
              </a:solidFill>
              <a:latin typeface="Consolas"/>
              <a:cs typeface="Consolas"/>
            </a:endParaRPr>
          </a:p>
        </p:txBody>
      </p:sp>
      <p:sp>
        <p:nvSpPr>
          <p:cNvPr id="7" name="TextBox 6"/>
          <p:cNvSpPr txBox="1"/>
          <p:nvPr/>
        </p:nvSpPr>
        <p:spPr>
          <a:xfrm>
            <a:off x="1507860" y="2689038"/>
            <a:ext cx="1579143"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Controller</a:t>
            </a:r>
            <a:endParaRPr lang="en-US" sz="1600" dirty="0">
              <a:solidFill>
                <a:schemeClr val="bg1"/>
              </a:solidFill>
              <a:latin typeface="Lucida Handwriting"/>
              <a:cs typeface="Lucida Handwriting"/>
            </a:endParaRPr>
          </a:p>
        </p:txBody>
      </p:sp>
      <p:sp>
        <p:nvSpPr>
          <p:cNvPr id="8" name="TextBox 7"/>
          <p:cNvSpPr txBox="1"/>
          <p:nvPr/>
        </p:nvSpPr>
        <p:spPr>
          <a:xfrm>
            <a:off x="6552540" y="2693756"/>
            <a:ext cx="831530"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View</a:t>
            </a:r>
            <a:endParaRPr lang="en-US" sz="1600" dirty="0">
              <a:solidFill>
                <a:schemeClr val="bg1"/>
              </a:solidFill>
              <a:latin typeface="Lucida Handwriting"/>
              <a:cs typeface="Lucida Handwriting"/>
            </a:endParaRPr>
          </a:p>
        </p:txBody>
      </p:sp>
      <p:cxnSp>
        <p:nvCxnSpPr>
          <p:cNvPr id="9" name="Straight Arrow Connector 8"/>
          <p:cNvCxnSpPr>
            <a:stCxn id="5" idx="3"/>
            <a:endCxn id="6" idx="1"/>
          </p:cNvCxnSpPr>
          <p:nvPr/>
        </p:nvCxnSpPr>
        <p:spPr>
          <a:xfrm flipV="1">
            <a:off x="4459406" y="2094024"/>
            <a:ext cx="1269899" cy="24979"/>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403190" y="1678909"/>
            <a:ext cx="1443985" cy="353943"/>
          </a:xfrm>
          <a:prstGeom prst="rect">
            <a:avLst/>
          </a:prstGeom>
        </p:spPr>
        <p:txBody>
          <a:bodyPr wrap="none">
            <a:spAutoFit/>
          </a:bodyPr>
          <a:lstStyle/>
          <a:p>
            <a:r>
              <a:rPr lang="en-US" sz="1700" dirty="0" err="1" smtClean="0">
                <a:solidFill>
                  <a:schemeClr val="bg1"/>
                </a:solidFill>
                <a:latin typeface="Lucida Handwriting"/>
                <a:cs typeface="Lucida Handwriting"/>
              </a:rPr>
              <a:t>ViewData</a:t>
            </a:r>
            <a:endParaRPr lang="en-US" sz="1700" dirty="0">
              <a:latin typeface="Lucida Handwriting"/>
              <a:cs typeface="Lucida Handwriting"/>
            </a:endParaRPr>
          </a:p>
        </p:txBody>
      </p:sp>
      <p:sp>
        <p:nvSpPr>
          <p:cNvPr id="11" name="Rectangle 10"/>
          <p:cNvSpPr/>
          <p:nvPr/>
        </p:nvSpPr>
        <p:spPr>
          <a:xfrm>
            <a:off x="528816" y="3221618"/>
            <a:ext cx="8109440" cy="2585323"/>
          </a:xfrm>
          <a:prstGeom prst="rect">
            <a:avLst/>
          </a:prstGeom>
        </p:spPr>
        <p:txBody>
          <a:bodyPr wrap="square">
            <a:spAutoFit/>
          </a:bodyPr>
          <a:lstStyle/>
          <a:p>
            <a:pPr marL="285750" indent="-285750" algn="just">
              <a:buFont typeface="Arial"/>
              <a:buChar char="•"/>
            </a:pP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chemeClr val="bg1"/>
                </a:solidFill>
              </a:rPr>
              <a:t> служит для передачи данных от </a:t>
            </a:r>
            <a:r>
              <a:rPr lang="ru-RU" dirty="0">
                <a:solidFill>
                  <a:schemeClr val="bg1"/>
                </a:solidFill>
              </a:rPr>
              <a:t>контроллера </a:t>
            </a:r>
            <a:r>
              <a:rPr lang="ru-RU" dirty="0" smtClean="0">
                <a:solidFill>
                  <a:schemeClr val="bg1"/>
                </a:solidFill>
              </a:rPr>
              <a:t>в представление, а не наоборот</a:t>
            </a:r>
            <a:endParaRPr lang="ru-RU" dirty="0">
              <a:solidFill>
                <a:schemeClr val="bg1"/>
              </a:solidFill>
            </a:endParaRPr>
          </a:p>
          <a:p>
            <a:pPr marL="285750" indent="-285750" algn="just">
              <a:buFont typeface="Arial"/>
              <a:buChar char="•"/>
            </a:pPr>
            <a:r>
              <a:rPr lang="ru-RU" dirty="0" err="1">
                <a:solidFill>
                  <a:srgbClr val="ECA907"/>
                </a:solidFill>
                <a:cs typeface="Consolas"/>
              </a:rPr>
              <a:t>View</a:t>
            </a:r>
            <a:r>
              <a:rPr lang="en-US" dirty="0">
                <a:solidFill>
                  <a:srgbClr val="ECA907"/>
                </a:solidFill>
                <a:cs typeface="Consolas"/>
              </a:rPr>
              <a:t>Data</a:t>
            </a:r>
            <a:r>
              <a:rPr lang="ru-RU" dirty="0" smtClean="0">
                <a:solidFill>
                  <a:schemeClr val="bg1"/>
                </a:solidFill>
              </a:rPr>
              <a:t> является словарем производным от </a:t>
            </a:r>
            <a:r>
              <a:rPr lang="en-US" dirty="0" err="1" smtClean="0">
                <a:solidFill>
                  <a:srgbClr val="ECA907"/>
                </a:solidFill>
                <a:cs typeface="Consolas"/>
              </a:rPr>
              <a:t>ViewDataDictionary</a:t>
            </a:r>
            <a:endParaRPr lang="ru-RU" dirty="0">
              <a:solidFill>
                <a:schemeClr val="bg1"/>
              </a:solidFill>
            </a:endParaRPr>
          </a:p>
          <a:p>
            <a:pPr marL="285750" indent="-285750" algn="just">
              <a:buFont typeface="Arial"/>
              <a:buChar char="•"/>
            </a:pPr>
            <a:r>
              <a:rPr lang="ru-RU" dirty="0" smtClean="0">
                <a:solidFill>
                  <a:schemeClr val="bg1"/>
                </a:solidFill>
              </a:rPr>
              <a:t>Цикл жизни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определяется </a:t>
            </a:r>
            <a:r>
              <a:rPr lang="ru-RU" dirty="0">
                <a:solidFill>
                  <a:schemeClr val="bg1"/>
                </a:solidFill>
              </a:rPr>
              <a:t>только </a:t>
            </a:r>
            <a:r>
              <a:rPr lang="ru-RU" dirty="0" smtClean="0">
                <a:solidFill>
                  <a:schemeClr val="bg1"/>
                </a:solidFill>
              </a:rPr>
              <a:t>текущим HTTP-запросом, значения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будет потеряны, </a:t>
            </a:r>
            <a:r>
              <a:rPr lang="ru-RU" dirty="0">
                <a:solidFill>
                  <a:schemeClr val="bg1"/>
                </a:solidFill>
              </a:rPr>
              <a:t>если </a:t>
            </a:r>
            <a:r>
              <a:rPr lang="ru-RU" dirty="0" smtClean="0">
                <a:solidFill>
                  <a:schemeClr val="bg1"/>
                </a:solidFill>
              </a:rPr>
              <a:t>происходит </a:t>
            </a:r>
            <a:r>
              <a:rPr lang="ru-RU" dirty="0" err="1" smtClean="0">
                <a:solidFill>
                  <a:schemeClr val="bg1"/>
                </a:solidFill>
              </a:rPr>
              <a:t>редирект</a:t>
            </a:r>
            <a:endParaRPr lang="ru-RU" dirty="0" smtClean="0">
              <a:solidFill>
                <a:schemeClr val="bg1"/>
              </a:solidFill>
            </a:endParaRPr>
          </a:p>
          <a:p>
            <a:pPr marL="285750" indent="-285750" algn="just">
              <a:buFont typeface="Arial"/>
              <a:buChar char="•"/>
            </a:pPr>
            <a:r>
              <a:rPr lang="ru-RU" dirty="0" smtClean="0">
                <a:solidFill>
                  <a:schemeClr val="bg1"/>
                </a:solidFill>
              </a:rPr>
              <a:t>Над значениями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перед использованием должны быть выполнено  </a:t>
            </a:r>
            <a:r>
              <a:rPr lang="ru-RU" dirty="0">
                <a:solidFill>
                  <a:schemeClr val="bg1"/>
                </a:solidFill>
              </a:rPr>
              <a:t>приведение </a:t>
            </a:r>
            <a:r>
              <a:rPr lang="ru-RU" dirty="0" smtClean="0">
                <a:solidFill>
                  <a:schemeClr val="bg1"/>
                </a:solidFill>
              </a:rPr>
              <a:t>типа</a:t>
            </a:r>
            <a:endParaRPr lang="ru-RU" dirty="0">
              <a:solidFill>
                <a:schemeClr val="bg1"/>
              </a:solidFill>
            </a:endParaRPr>
          </a:p>
          <a:p>
            <a:pPr marL="285750" indent="-285750" algn="just">
              <a:buFont typeface="Arial"/>
              <a:buChar char="•"/>
            </a:pPr>
            <a:r>
              <a:rPr lang="ru-RU" dirty="0" smtClean="0">
                <a:solidFill>
                  <a:schemeClr val="bg1"/>
                </a:solidFill>
              </a:rPr>
              <a:t>Поскольку </a:t>
            </a:r>
            <a:r>
              <a:rPr lang="ru-RU" dirty="0" err="1" smtClean="0">
                <a:solidFill>
                  <a:srgbClr val="ECA907"/>
                </a:solidFill>
                <a:cs typeface="Consolas"/>
              </a:rPr>
              <a:t>ViewBag</a:t>
            </a:r>
            <a:r>
              <a:rPr lang="ru-RU" dirty="0" smtClean="0">
                <a:solidFill>
                  <a:srgbClr val="ECA907"/>
                </a:solidFill>
              </a:rPr>
              <a:t> </a:t>
            </a:r>
            <a:r>
              <a:rPr lang="ru-RU" dirty="0" smtClean="0">
                <a:solidFill>
                  <a:schemeClr val="bg1"/>
                </a:solidFill>
              </a:rPr>
              <a:t>внутренне </a:t>
            </a:r>
            <a:r>
              <a:rPr lang="ru-RU" dirty="0">
                <a:solidFill>
                  <a:schemeClr val="bg1"/>
                </a:solidFill>
              </a:rPr>
              <a:t>вставляет данные в словаре </a:t>
            </a:r>
            <a:r>
              <a:rPr lang="ru-RU" dirty="0" err="1">
                <a:solidFill>
                  <a:srgbClr val="ECA907"/>
                </a:solidFill>
                <a:cs typeface="Consolas"/>
              </a:rPr>
              <a:t>View</a:t>
            </a:r>
            <a:r>
              <a:rPr lang="en-US" dirty="0">
                <a:solidFill>
                  <a:srgbClr val="ECA907"/>
                </a:solidFill>
                <a:cs typeface="Consolas"/>
              </a:rPr>
              <a:t>Data</a:t>
            </a:r>
            <a:r>
              <a:rPr lang="ru-RU" dirty="0" smtClean="0">
                <a:solidFill>
                  <a:schemeClr val="bg1"/>
                </a:solidFill>
              </a:rPr>
              <a:t>, ключи </a:t>
            </a:r>
            <a:r>
              <a:rPr lang="ru-RU" dirty="0" err="1" smtClean="0">
                <a:solidFill>
                  <a:srgbClr val="ECA907"/>
                </a:solidFill>
                <a:cs typeface="Consolas"/>
              </a:rPr>
              <a:t>View</a:t>
            </a:r>
            <a:r>
              <a:rPr lang="en-US" dirty="0" smtClean="0">
                <a:solidFill>
                  <a:srgbClr val="ECA907"/>
                </a:solidFill>
                <a:cs typeface="Consolas"/>
              </a:rPr>
              <a:t>Data</a:t>
            </a:r>
            <a:r>
              <a:rPr lang="ru-RU" dirty="0" smtClean="0">
                <a:solidFill>
                  <a:srgbClr val="ECA907"/>
                </a:solidFill>
                <a:cs typeface="Consolas"/>
              </a:rPr>
              <a:t> </a:t>
            </a:r>
            <a:r>
              <a:rPr lang="ru-RU" dirty="0" smtClean="0">
                <a:solidFill>
                  <a:schemeClr val="bg1"/>
                </a:solidFill>
              </a:rPr>
              <a:t>и свойства </a:t>
            </a:r>
            <a:r>
              <a:rPr lang="ru-RU" dirty="0" err="1">
                <a:solidFill>
                  <a:srgbClr val="ECA907"/>
                </a:solidFill>
                <a:cs typeface="Consolas"/>
              </a:rPr>
              <a:t>ViewBag</a:t>
            </a:r>
            <a:r>
              <a:rPr lang="ru-RU" dirty="0">
                <a:solidFill>
                  <a:srgbClr val="ECA907"/>
                </a:solidFill>
              </a:rPr>
              <a:t> </a:t>
            </a:r>
            <a:r>
              <a:rPr lang="ru-RU" b="1" dirty="0" smtClean="0">
                <a:solidFill>
                  <a:schemeClr val="bg1"/>
                </a:solidFill>
              </a:rPr>
              <a:t>НЕ </a:t>
            </a:r>
            <a:r>
              <a:rPr lang="ru-RU" b="1" dirty="0">
                <a:solidFill>
                  <a:schemeClr val="bg1"/>
                </a:solidFill>
              </a:rPr>
              <a:t>должны </a:t>
            </a:r>
            <a:r>
              <a:rPr lang="ru-RU" dirty="0" smtClean="0">
                <a:solidFill>
                  <a:schemeClr val="bg1"/>
                </a:solidFill>
              </a:rPr>
              <a:t>совпадать</a:t>
            </a:r>
            <a:endParaRPr lang="en-US" dirty="0">
              <a:solidFill>
                <a:schemeClr val="bg1"/>
              </a:solidFill>
            </a:endParaRPr>
          </a:p>
        </p:txBody>
      </p:sp>
      <p:grpSp>
        <p:nvGrpSpPr>
          <p:cNvPr id="12" name="Group 3"/>
          <p:cNvGrpSpPr/>
          <p:nvPr/>
        </p:nvGrpSpPr>
        <p:grpSpPr>
          <a:xfrm>
            <a:off x="535411" y="6205233"/>
            <a:ext cx="1530187" cy="481550"/>
            <a:chOff x="1411160" y="5943739"/>
            <a:chExt cx="2040249" cy="481550"/>
          </a:xfrm>
        </p:grpSpPr>
        <p:sp>
          <p:nvSpPr>
            <p:cNvPr id="1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379144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7" name="TextBox 6"/>
          <p:cNvSpPr txBox="1"/>
          <p:nvPr/>
        </p:nvSpPr>
        <p:spPr>
          <a:xfrm>
            <a:off x="1220066" y="1507579"/>
            <a:ext cx="1918474"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First  request</a:t>
            </a:r>
            <a:endParaRPr lang="en-US" sz="1600" dirty="0">
              <a:solidFill>
                <a:schemeClr val="bg1"/>
              </a:solidFill>
              <a:latin typeface="Lucida Handwriting"/>
              <a:cs typeface="Lucida Handwriting"/>
            </a:endParaRPr>
          </a:p>
        </p:txBody>
      </p:sp>
      <p:sp>
        <p:nvSpPr>
          <p:cNvPr id="12" name="Right Arrow 11"/>
          <p:cNvSpPr/>
          <p:nvPr/>
        </p:nvSpPr>
        <p:spPr>
          <a:xfrm>
            <a:off x="428221" y="1854200"/>
            <a:ext cx="3898290"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
        <p:nvSpPr>
          <p:cNvPr id="13" name="Content Placeholder 2"/>
          <p:cNvSpPr>
            <a:spLocks noGrp="1"/>
          </p:cNvSpPr>
          <p:nvPr>
            <p:ph idx="1"/>
          </p:nvPr>
        </p:nvSpPr>
        <p:spPr>
          <a:xfrm>
            <a:off x="4149315" y="1447287"/>
            <a:ext cx="4577536" cy="1432519"/>
          </a:xfrm>
        </p:spPr>
        <p:txBody>
          <a:bodyPr anchor="ctr">
            <a:noAutofit/>
          </a:bodyPr>
          <a:lstStyle/>
          <a:p>
            <a:r>
              <a:rPr lang="en-US" dirty="0" smtClean="0">
                <a:latin typeface="Consolas"/>
                <a:cs typeface="Consolas"/>
              </a:rPr>
              <a:t>public </a:t>
            </a:r>
            <a:r>
              <a:rPr lang="en-US" dirty="0" err="1">
                <a:latin typeface="Consolas"/>
                <a:cs typeface="Consolas"/>
              </a:rPr>
              <a:t>ActionResult</a:t>
            </a:r>
            <a:r>
              <a:rPr lang="en-US" dirty="0">
                <a:latin typeface="Consolas"/>
                <a:cs typeface="Consolas"/>
              </a:rPr>
              <a:t> </a:t>
            </a:r>
            <a:r>
              <a:rPr lang="en-US" dirty="0" smtClean="0">
                <a:latin typeface="Consolas"/>
                <a:cs typeface="Consolas"/>
              </a:rPr>
              <a:t>Index(</a:t>
            </a:r>
            <a:r>
              <a:rPr lang="en-US" dirty="0">
                <a:latin typeface="Consolas"/>
                <a:cs typeface="Consolas"/>
              </a:rPr>
              <a:t>)</a:t>
            </a:r>
          </a:p>
          <a:p>
            <a:r>
              <a:rPr lang="en-US" dirty="0" smtClean="0">
                <a:latin typeface="Consolas"/>
                <a:cs typeface="Consolas"/>
              </a:rPr>
              <a:t>{</a:t>
            </a:r>
            <a:endParaRPr lang="en-US" dirty="0">
              <a:latin typeface="Consolas"/>
              <a:cs typeface="Consolas"/>
            </a:endParaRPr>
          </a:p>
          <a:p>
            <a:pPr algn="ctr"/>
            <a:r>
              <a:rPr lang="en-US" dirty="0" smtClean="0">
                <a:latin typeface="Consolas"/>
                <a:cs typeface="Consolas"/>
              </a:rPr>
              <a:t>     </a:t>
            </a:r>
            <a:r>
              <a:rPr lang="en-US" b="1" dirty="0" err="1" smtClean="0">
                <a:latin typeface="Consolas"/>
                <a:cs typeface="Consolas"/>
              </a:rPr>
              <a:t>TempData</a:t>
            </a:r>
            <a:r>
              <a:rPr lang="en-US" b="1" dirty="0" smtClean="0">
                <a:latin typeface="Consolas"/>
                <a:cs typeface="Consolas"/>
              </a:rPr>
              <a:t>[</a:t>
            </a:r>
            <a:r>
              <a:rPr lang="en-US" b="1" dirty="0">
                <a:latin typeface="Consolas"/>
                <a:cs typeface="Consolas"/>
              </a:rPr>
              <a:t>"</a:t>
            </a:r>
            <a:r>
              <a:rPr lang="en-US" b="1" dirty="0" smtClean="0">
                <a:latin typeface="Consolas"/>
                <a:cs typeface="Consolas"/>
              </a:rPr>
              <a:t>Test"</a:t>
            </a:r>
            <a:r>
              <a:rPr lang="en-US" b="1" dirty="0">
                <a:latin typeface="Consolas"/>
                <a:cs typeface="Consolas"/>
              </a:rPr>
              <a:t>] = "</a:t>
            </a:r>
            <a:r>
              <a:rPr lang="en-US" b="1" dirty="0" smtClean="0">
                <a:latin typeface="Consolas"/>
                <a:cs typeface="Consolas"/>
              </a:rPr>
              <a:t>Test</a:t>
            </a:r>
            <a:r>
              <a:rPr lang="en-US" b="1" dirty="0">
                <a:latin typeface="Consolas"/>
                <a:cs typeface="Consolas"/>
              </a:rPr>
              <a:t>"</a:t>
            </a:r>
            <a:r>
              <a:rPr lang="en-US" b="1" dirty="0" smtClean="0">
                <a:latin typeface="Consolas"/>
                <a:cs typeface="Consolas"/>
              </a:rPr>
              <a:t>;</a:t>
            </a:r>
            <a:endParaRPr lang="en-US" b="1" dirty="0">
              <a:latin typeface="Consolas"/>
              <a:cs typeface="Consolas"/>
            </a:endParaRPr>
          </a:p>
          <a:p>
            <a:r>
              <a:rPr lang="en-US" dirty="0" smtClean="0">
                <a:latin typeface="Consolas"/>
                <a:cs typeface="Consolas"/>
              </a:rPr>
              <a:t>}</a:t>
            </a:r>
          </a:p>
        </p:txBody>
      </p:sp>
      <p:sp>
        <p:nvSpPr>
          <p:cNvPr id="14" name="TextBox 13"/>
          <p:cNvSpPr txBox="1"/>
          <p:nvPr/>
        </p:nvSpPr>
        <p:spPr>
          <a:xfrm>
            <a:off x="1051679" y="2885745"/>
            <a:ext cx="2264722" cy="369332"/>
          </a:xfrm>
          <a:prstGeom prst="rect">
            <a:avLst/>
          </a:prstGeom>
          <a:noFill/>
        </p:spPr>
        <p:txBody>
          <a:bodyPr wrap="none" rtlCol="0">
            <a:spAutoFit/>
          </a:bodyPr>
          <a:lstStyle/>
          <a:p>
            <a:pPr algn="ctr"/>
            <a:r>
              <a:rPr lang="en-US" smtClean="0">
                <a:solidFill>
                  <a:schemeClr val="bg1"/>
                </a:solidFill>
                <a:latin typeface="Lucida Handwriting"/>
                <a:cs typeface="Lucida Handwriting"/>
              </a:rPr>
              <a:t>Second  </a:t>
            </a:r>
            <a:r>
              <a:rPr lang="en-US" dirty="0" smtClean="0">
                <a:solidFill>
                  <a:schemeClr val="bg1"/>
                </a:solidFill>
                <a:latin typeface="Lucida Handwriting"/>
                <a:cs typeface="Lucida Handwriting"/>
              </a:rPr>
              <a:t>request</a:t>
            </a:r>
            <a:endParaRPr lang="en-US" sz="1600" dirty="0">
              <a:solidFill>
                <a:schemeClr val="bg1"/>
              </a:solidFill>
              <a:latin typeface="Lucida Handwriting"/>
              <a:cs typeface="Lucida Handwriting"/>
            </a:endParaRPr>
          </a:p>
        </p:txBody>
      </p:sp>
      <p:sp>
        <p:nvSpPr>
          <p:cNvPr id="15" name="Right Arrow 14"/>
          <p:cNvSpPr/>
          <p:nvPr/>
        </p:nvSpPr>
        <p:spPr>
          <a:xfrm>
            <a:off x="428221" y="3232366"/>
            <a:ext cx="3903293"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/Home/About</a:t>
            </a:r>
            <a:endParaRPr lang="en-US" sz="1700" dirty="0">
              <a:solidFill>
                <a:schemeClr val="bg1"/>
              </a:solidFill>
              <a:latin typeface="Consolas"/>
              <a:cs typeface="Consolas"/>
            </a:endParaRPr>
          </a:p>
        </p:txBody>
      </p:sp>
      <p:sp>
        <p:nvSpPr>
          <p:cNvPr id="16" name="Content Placeholder 2"/>
          <p:cNvSpPr txBox="1">
            <a:spLocks/>
          </p:cNvSpPr>
          <p:nvPr/>
        </p:nvSpPr>
        <p:spPr>
          <a:xfrm>
            <a:off x="4154052" y="2825453"/>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About()</a:t>
            </a:r>
          </a:p>
          <a:p>
            <a:r>
              <a:rPr lang="en-US" dirty="0" smtClean="0">
                <a:latin typeface="Consolas"/>
                <a:cs typeface="Consolas"/>
              </a:rPr>
              <a:t>{</a:t>
            </a:r>
          </a:p>
          <a:p>
            <a:pPr algn="ctr"/>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test = </a:t>
            </a:r>
            <a:r>
              <a:rPr lang="en-US" b="1" dirty="0" err="1" smtClean="0">
                <a:solidFill>
                  <a:srgbClr val="ECA907"/>
                </a:solidFill>
                <a:latin typeface="Consolas"/>
                <a:cs typeface="Consolas"/>
              </a:rPr>
              <a:t>TempData</a:t>
            </a:r>
            <a:r>
              <a:rPr lang="en-US" b="1" dirty="0" smtClean="0">
                <a:solidFill>
                  <a:srgbClr val="ECA907"/>
                </a:solidFill>
                <a:latin typeface="Consolas"/>
                <a:cs typeface="Consolas"/>
              </a:rPr>
              <a:t>["Test</a:t>
            </a:r>
            <a:r>
              <a:rPr lang="en-US" b="1" dirty="0">
                <a:solidFill>
                  <a:srgbClr val="ECA907"/>
                </a:solidFill>
                <a:latin typeface="Consolas"/>
                <a:cs typeface="Consolas"/>
              </a:rPr>
              <a:t>"</a:t>
            </a:r>
            <a:r>
              <a:rPr lang="en-US" b="1" dirty="0" smtClean="0">
                <a:solidFill>
                  <a:srgbClr val="ECA907"/>
                </a:solidFill>
                <a:latin typeface="Consolas"/>
                <a:cs typeface="Consolas"/>
              </a:rPr>
              <a:t>];</a:t>
            </a:r>
          </a:p>
          <a:p>
            <a:r>
              <a:rPr lang="en-US" dirty="0" smtClean="0">
                <a:latin typeface="Consolas"/>
                <a:cs typeface="Consolas"/>
              </a:rPr>
              <a:t>}</a:t>
            </a:r>
            <a:endParaRPr lang="en-US" dirty="0">
              <a:latin typeface="Consolas"/>
              <a:cs typeface="Consolas"/>
            </a:endParaRPr>
          </a:p>
        </p:txBody>
      </p:sp>
      <p:sp>
        <p:nvSpPr>
          <p:cNvPr id="17" name="TextBox 16"/>
          <p:cNvSpPr txBox="1"/>
          <p:nvPr/>
        </p:nvSpPr>
        <p:spPr>
          <a:xfrm>
            <a:off x="1170980" y="4362566"/>
            <a:ext cx="2085186"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Third  request</a:t>
            </a:r>
            <a:endParaRPr lang="en-US" sz="1600" dirty="0">
              <a:solidFill>
                <a:schemeClr val="bg1"/>
              </a:solidFill>
              <a:latin typeface="Lucida Handwriting"/>
              <a:cs typeface="Lucida Handwriting"/>
            </a:endParaRPr>
          </a:p>
        </p:txBody>
      </p:sp>
      <p:sp>
        <p:nvSpPr>
          <p:cNvPr id="18" name="Right Arrow 17"/>
          <p:cNvSpPr/>
          <p:nvPr/>
        </p:nvSpPr>
        <p:spPr>
          <a:xfrm>
            <a:off x="442987" y="4709187"/>
            <a:ext cx="3918886"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/Home/Contact</a:t>
            </a:r>
            <a:endParaRPr lang="en-US" sz="1700" dirty="0">
              <a:solidFill>
                <a:schemeClr val="bg1"/>
              </a:solidFill>
              <a:latin typeface="Consolas"/>
              <a:cs typeface="Consolas"/>
            </a:endParaRPr>
          </a:p>
        </p:txBody>
      </p:sp>
      <p:sp>
        <p:nvSpPr>
          <p:cNvPr id="19" name="Content Placeholder 2"/>
          <p:cNvSpPr txBox="1">
            <a:spLocks/>
          </p:cNvSpPr>
          <p:nvPr/>
        </p:nvSpPr>
        <p:spPr>
          <a:xfrm>
            <a:off x="4183585" y="4302274"/>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a:t>
            </a:r>
          </a:p>
          <a:p>
            <a:pPr algn="ctr"/>
            <a:r>
              <a:rPr lang="en-US" dirty="0" smtClean="0">
                <a:latin typeface="Consolas"/>
                <a:cs typeface="Consolas"/>
              </a:rPr>
              <a:t>     </a:t>
            </a:r>
            <a:r>
              <a:rPr lang="en-US" dirty="0" err="1">
                <a:latin typeface="Consolas"/>
                <a:cs typeface="Consolas"/>
              </a:rPr>
              <a:t>var</a:t>
            </a:r>
            <a:r>
              <a:rPr lang="en-US" dirty="0">
                <a:latin typeface="Consolas"/>
                <a:cs typeface="Consolas"/>
              </a:rPr>
              <a:t> test = </a:t>
            </a:r>
            <a:r>
              <a:rPr lang="en-US" b="1" dirty="0" err="1">
                <a:latin typeface="Consolas"/>
                <a:cs typeface="Consolas"/>
              </a:rPr>
              <a:t>TempData</a:t>
            </a:r>
            <a:r>
              <a:rPr lang="en-US" b="1" dirty="0">
                <a:latin typeface="Consolas"/>
                <a:cs typeface="Consolas"/>
              </a:rPr>
              <a:t>["Test"];</a:t>
            </a:r>
            <a:endParaRPr lang="en-US" b="1" dirty="0" smtClean="0">
              <a:latin typeface="Consolas"/>
              <a:cs typeface="Consolas"/>
            </a:endParaRPr>
          </a:p>
          <a:p>
            <a:r>
              <a:rPr lang="en-US" dirty="0" smtClean="0">
                <a:latin typeface="Consolas"/>
                <a:cs typeface="Consolas"/>
              </a:rPr>
              <a:t>}</a:t>
            </a:r>
            <a:endParaRPr lang="en-US" dirty="0">
              <a:latin typeface="Consolas"/>
              <a:cs typeface="Consolas"/>
            </a:endParaRPr>
          </a:p>
        </p:txBody>
      </p:sp>
      <p:pic>
        <p:nvPicPr>
          <p:cNvPr id="3" name="Picture 2" descr="0dfebbdb0e09924a5cdf56e63caea4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772" y="4141682"/>
            <a:ext cx="991550" cy="991550"/>
          </a:xfrm>
          <a:prstGeom prst="rect">
            <a:avLst/>
          </a:prstGeom>
        </p:spPr>
      </p:pic>
      <p:grpSp>
        <p:nvGrpSpPr>
          <p:cNvPr id="20" name="Group 3"/>
          <p:cNvGrpSpPr/>
          <p:nvPr/>
        </p:nvGrpSpPr>
        <p:grpSpPr>
          <a:xfrm>
            <a:off x="535411" y="6205233"/>
            <a:ext cx="1530187" cy="481550"/>
            <a:chOff x="1411160" y="5943739"/>
            <a:chExt cx="2040249" cy="481550"/>
          </a:xfrm>
        </p:grpSpPr>
        <p:sp>
          <p:nvSpPr>
            <p:cNvPr id="21"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7290484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Передача данных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7" name="TextBox 6"/>
          <p:cNvSpPr txBox="1"/>
          <p:nvPr/>
        </p:nvSpPr>
        <p:spPr>
          <a:xfrm>
            <a:off x="1220066" y="1507579"/>
            <a:ext cx="1918474"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First  request</a:t>
            </a:r>
            <a:endParaRPr lang="en-US" sz="1600" dirty="0">
              <a:solidFill>
                <a:schemeClr val="bg1"/>
              </a:solidFill>
              <a:latin typeface="Lucida Handwriting"/>
              <a:cs typeface="Lucida Handwriting"/>
            </a:endParaRPr>
          </a:p>
        </p:txBody>
      </p:sp>
      <p:sp>
        <p:nvSpPr>
          <p:cNvPr id="12" name="Right Arrow 11"/>
          <p:cNvSpPr/>
          <p:nvPr/>
        </p:nvSpPr>
        <p:spPr>
          <a:xfrm>
            <a:off x="428221" y="1854200"/>
            <a:ext cx="3898290"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
        <p:nvSpPr>
          <p:cNvPr id="13" name="Content Placeholder 2"/>
          <p:cNvSpPr>
            <a:spLocks noGrp="1"/>
          </p:cNvSpPr>
          <p:nvPr>
            <p:ph idx="1"/>
          </p:nvPr>
        </p:nvSpPr>
        <p:spPr>
          <a:xfrm>
            <a:off x="4149315" y="1447287"/>
            <a:ext cx="4577536" cy="1432519"/>
          </a:xfrm>
        </p:spPr>
        <p:txBody>
          <a:bodyPr anchor="ctr">
            <a:noAutofit/>
          </a:bodyPr>
          <a:lstStyle/>
          <a:p>
            <a:r>
              <a:rPr lang="en-US" dirty="0" smtClean="0">
                <a:latin typeface="Consolas"/>
                <a:cs typeface="Consolas"/>
              </a:rPr>
              <a:t>public </a:t>
            </a:r>
            <a:r>
              <a:rPr lang="en-US" dirty="0" err="1">
                <a:latin typeface="Consolas"/>
                <a:cs typeface="Consolas"/>
              </a:rPr>
              <a:t>ActionResult</a:t>
            </a:r>
            <a:r>
              <a:rPr lang="en-US" dirty="0">
                <a:latin typeface="Consolas"/>
                <a:cs typeface="Consolas"/>
              </a:rPr>
              <a:t> </a:t>
            </a:r>
            <a:r>
              <a:rPr lang="en-US" dirty="0" smtClean="0">
                <a:latin typeface="Consolas"/>
                <a:cs typeface="Consolas"/>
              </a:rPr>
              <a:t>Index(</a:t>
            </a:r>
            <a:r>
              <a:rPr lang="en-US" dirty="0">
                <a:latin typeface="Consolas"/>
                <a:cs typeface="Consolas"/>
              </a:rPr>
              <a:t>)</a:t>
            </a:r>
          </a:p>
          <a:p>
            <a:r>
              <a:rPr lang="en-US" dirty="0" smtClean="0">
                <a:latin typeface="Consolas"/>
                <a:cs typeface="Consolas"/>
              </a:rPr>
              <a:t>{</a:t>
            </a:r>
            <a:endParaRPr lang="en-US" dirty="0">
              <a:latin typeface="Consolas"/>
              <a:cs typeface="Consolas"/>
            </a:endParaRPr>
          </a:p>
          <a:p>
            <a:pPr algn="ctr"/>
            <a:r>
              <a:rPr lang="en-US" dirty="0" smtClean="0">
                <a:latin typeface="Consolas"/>
                <a:cs typeface="Consolas"/>
              </a:rPr>
              <a:t>     </a:t>
            </a:r>
            <a:r>
              <a:rPr lang="en-US" b="1" dirty="0" err="1" smtClean="0">
                <a:latin typeface="Consolas"/>
                <a:cs typeface="Consolas"/>
              </a:rPr>
              <a:t>TempData</a:t>
            </a:r>
            <a:r>
              <a:rPr lang="en-US" b="1" dirty="0" smtClean="0">
                <a:latin typeface="Consolas"/>
                <a:cs typeface="Consolas"/>
              </a:rPr>
              <a:t>[</a:t>
            </a:r>
            <a:r>
              <a:rPr lang="en-US" b="1" dirty="0">
                <a:latin typeface="Consolas"/>
                <a:cs typeface="Consolas"/>
              </a:rPr>
              <a:t>"</a:t>
            </a:r>
            <a:r>
              <a:rPr lang="en-US" b="1" dirty="0" smtClean="0">
                <a:latin typeface="Consolas"/>
                <a:cs typeface="Consolas"/>
              </a:rPr>
              <a:t>Test"</a:t>
            </a:r>
            <a:r>
              <a:rPr lang="en-US" b="1" dirty="0">
                <a:latin typeface="Consolas"/>
                <a:cs typeface="Consolas"/>
              </a:rPr>
              <a:t>] = "</a:t>
            </a:r>
            <a:r>
              <a:rPr lang="en-US" b="1" dirty="0" smtClean="0">
                <a:latin typeface="Consolas"/>
                <a:cs typeface="Consolas"/>
              </a:rPr>
              <a:t>Test</a:t>
            </a:r>
            <a:r>
              <a:rPr lang="en-US" b="1" dirty="0">
                <a:latin typeface="Consolas"/>
                <a:cs typeface="Consolas"/>
              </a:rPr>
              <a:t>"</a:t>
            </a:r>
            <a:r>
              <a:rPr lang="en-US" b="1" dirty="0" smtClean="0">
                <a:latin typeface="Consolas"/>
                <a:cs typeface="Consolas"/>
              </a:rPr>
              <a:t>;</a:t>
            </a:r>
            <a:endParaRPr lang="en-US" b="1" dirty="0">
              <a:latin typeface="Consolas"/>
              <a:cs typeface="Consolas"/>
            </a:endParaRPr>
          </a:p>
          <a:p>
            <a:r>
              <a:rPr lang="en-US" dirty="0" smtClean="0">
                <a:latin typeface="Consolas"/>
                <a:cs typeface="Consolas"/>
              </a:rPr>
              <a:t>}</a:t>
            </a:r>
          </a:p>
        </p:txBody>
      </p:sp>
      <p:sp>
        <p:nvSpPr>
          <p:cNvPr id="14" name="TextBox 13"/>
          <p:cNvSpPr txBox="1"/>
          <p:nvPr/>
        </p:nvSpPr>
        <p:spPr>
          <a:xfrm>
            <a:off x="1051679" y="2885745"/>
            <a:ext cx="2264722" cy="369332"/>
          </a:xfrm>
          <a:prstGeom prst="rect">
            <a:avLst/>
          </a:prstGeom>
          <a:noFill/>
        </p:spPr>
        <p:txBody>
          <a:bodyPr wrap="none" rtlCol="0">
            <a:spAutoFit/>
          </a:bodyPr>
          <a:lstStyle/>
          <a:p>
            <a:pPr algn="ctr"/>
            <a:r>
              <a:rPr lang="en-US" smtClean="0">
                <a:solidFill>
                  <a:schemeClr val="bg1"/>
                </a:solidFill>
                <a:latin typeface="Lucida Handwriting"/>
                <a:cs typeface="Lucida Handwriting"/>
              </a:rPr>
              <a:t>Second  </a:t>
            </a:r>
            <a:r>
              <a:rPr lang="en-US" dirty="0" smtClean="0">
                <a:solidFill>
                  <a:schemeClr val="bg1"/>
                </a:solidFill>
                <a:latin typeface="Lucida Handwriting"/>
                <a:cs typeface="Lucida Handwriting"/>
              </a:rPr>
              <a:t>request</a:t>
            </a:r>
            <a:endParaRPr lang="en-US" sz="1600" dirty="0">
              <a:solidFill>
                <a:schemeClr val="bg1"/>
              </a:solidFill>
              <a:latin typeface="Lucida Handwriting"/>
              <a:cs typeface="Lucida Handwriting"/>
            </a:endParaRPr>
          </a:p>
        </p:txBody>
      </p:sp>
      <p:sp>
        <p:nvSpPr>
          <p:cNvPr id="15" name="Right Arrow 14"/>
          <p:cNvSpPr/>
          <p:nvPr/>
        </p:nvSpPr>
        <p:spPr>
          <a:xfrm>
            <a:off x="428221" y="3232366"/>
            <a:ext cx="3903293"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/Home/About</a:t>
            </a:r>
            <a:endParaRPr lang="en-US" sz="1700" dirty="0">
              <a:solidFill>
                <a:schemeClr val="bg1"/>
              </a:solidFill>
              <a:latin typeface="Consolas"/>
              <a:cs typeface="Consolas"/>
            </a:endParaRPr>
          </a:p>
        </p:txBody>
      </p:sp>
      <p:sp>
        <p:nvSpPr>
          <p:cNvPr id="16" name="Content Placeholder 2"/>
          <p:cNvSpPr txBox="1">
            <a:spLocks/>
          </p:cNvSpPr>
          <p:nvPr/>
        </p:nvSpPr>
        <p:spPr>
          <a:xfrm>
            <a:off x="4154052" y="2825453"/>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About()</a:t>
            </a:r>
          </a:p>
          <a:p>
            <a:r>
              <a:rPr lang="en-US" dirty="0" smtClean="0">
                <a:latin typeface="Consolas"/>
                <a:cs typeface="Consolas"/>
              </a:rPr>
              <a:t>{</a:t>
            </a:r>
          </a:p>
          <a:p>
            <a:r>
              <a:rPr lang="en-US" dirty="0">
                <a:latin typeface="Consolas"/>
                <a:cs typeface="Consolas"/>
              </a:rPr>
              <a:t> </a:t>
            </a:r>
            <a:r>
              <a:rPr lang="en-US" dirty="0" smtClean="0">
                <a:latin typeface="Consolas"/>
                <a:cs typeface="Consolas"/>
              </a:rPr>
              <a:t>     </a:t>
            </a:r>
            <a:r>
              <a:rPr lang="en-US" dirty="0" err="1" smtClean="0">
                <a:latin typeface="Consolas"/>
                <a:cs typeface="Consolas"/>
              </a:rPr>
              <a:t>var</a:t>
            </a:r>
            <a:r>
              <a:rPr lang="en-US" dirty="0" smtClean="0">
                <a:latin typeface="Consolas"/>
                <a:cs typeface="Consolas"/>
              </a:rPr>
              <a:t> test = </a:t>
            </a:r>
          </a:p>
          <a:p>
            <a:pPr algn="ctr"/>
            <a:r>
              <a:rPr lang="en-US" b="1" dirty="0" smtClean="0">
                <a:latin typeface="Consolas"/>
                <a:cs typeface="Consolas"/>
              </a:rPr>
              <a:t>          </a:t>
            </a:r>
            <a:r>
              <a:rPr lang="en-US" b="1" dirty="0" err="1" smtClean="0">
                <a:solidFill>
                  <a:srgbClr val="ECA907"/>
                </a:solidFill>
                <a:latin typeface="Consolas"/>
                <a:cs typeface="Consolas"/>
              </a:rPr>
              <a:t>TempData.Keep</a:t>
            </a:r>
            <a:r>
              <a:rPr lang="en-US" b="1" dirty="0" smtClean="0">
                <a:latin typeface="Consolas"/>
                <a:cs typeface="Consolas"/>
              </a:rPr>
              <a:t>("Test");</a:t>
            </a:r>
          </a:p>
          <a:p>
            <a:r>
              <a:rPr lang="en-US" dirty="0" smtClean="0">
                <a:latin typeface="Consolas"/>
                <a:cs typeface="Consolas"/>
              </a:rPr>
              <a:t>}</a:t>
            </a:r>
            <a:endParaRPr lang="en-US" dirty="0">
              <a:latin typeface="Consolas"/>
              <a:cs typeface="Consolas"/>
            </a:endParaRPr>
          </a:p>
        </p:txBody>
      </p:sp>
      <p:sp>
        <p:nvSpPr>
          <p:cNvPr id="17" name="TextBox 16"/>
          <p:cNvSpPr txBox="1"/>
          <p:nvPr/>
        </p:nvSpPr>
        <p:spPr>
          <a:xfrm>
            <a:off x="1170980" y="4362566"/>
            <a:ext cx="2085186" cy="369332"/>
          </a:xfrm>
          <a:prstGeom prst="rect">
            <a:avLst/>
          </a:prstGeom>
          <a:noFill/>
        </p:spPr>
        <p:txBody>
          <a:bodyPr wrap="none" rtlCol="0">
            <a:spAutoFit/>
          </a:bodyPr>
          <a:lstStyle/>
          <a:p>
            <a:pPr algn="ctr"/>
            <a:r>
              <a:rPr lang="en-US" dirty="0" smtClean="0">
                <a:solidFill>
                  <a:schemeClr val="bg1"/>
                </a:solidFill>
                <a:latin typeface="Lucida Handwriting"/>
                <a:cs typeface="Lucida Handwriting"/>
              </a:rPr>
              <a:t>Third  request</a:t>
            </a:r>
            <a:endParaRPr lang="en-US" sz="1600" dirty="0">
              <a:solidFill>
                <a:schemeClr val="bg1"/>
              </a:solidFill>
              <a:latin typeface="Lucida Handwriting"/>
              <a:cs typeface="Lucida Handwriting"/>
            </a:endParaRPr>
          </a:p>
        </p:txBody>
      </p:sp>
      <p:sp>
        <p:nvSpPr>
          <p:cNvPr id="18" name="Right Arrow 17"/>
          <p:cNvSpPr/>
          <p:nvPr/>
        </p:nvSpPr>
        <p:spPr>
          <a:xfrm>
            <a:off x="442987" y="4709187"/>
            <a:ext cx="3918886" cy="863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/Home/Contact</a:t>
            </a:r>
            <a:endParaRPr lang="en-US" sz="1700" dirty="0">
              <a:solidFill>
                <a:schemeClr val="bg1"/>
              </a:solidFill>
              <a:latin typeface="Consolas"/>
              <a:cs typeface="Consolas"/>
            </a:endParaRPr>
          </a:p>
        </p:txBody>
      </p:sp>
      <p:sp>
        <p:nvSpPr>
          <p:cNvPr id="19" name="Content Placeholder 2"/>
          <p:cNvSpPr txBox="1">
            <a:spLocks/>
          </p:cNvSpPr>
          <p:nvPr/>
        </p:nvSpPr>
        <p:spPr>
          <a:xfrm>
            <a:off x="4183585" y="4302274"/>
            <a:ext cx="4577536" cy="1432519"/>
          </a:xfrm>
          <a:prstGeom prst="rect">
            <a:avLst/>
          </a:prstGeom>
          <a:noFill/>
          <a:ln w="12700" cap="flat" cmpd="sng" algn="ctr">
            <a:noFill/>
            <a:prstDash val="solid"/>
            <a:miter lim="800000"/>
          </a:ln>
          <a:effectLst>
            <a:glow>
              <a:schemeClr val="accent1">
                <a:alpha val="40000"/>
              </a:schemeClr>
            </a:glow>
            <a:reflection blurRad="6350" stA="30000" endPos="11000" dist="50800" dir="5400000" sy="-100000" algn="bl" rotWithShape="0"/>
          </a:effectLst>
        </p:spPr>
        <p:txBody>
          <a:bodyPr vert="horz" wrap="square" lIns="108000" tIns="108000" rIns="108000" bIns="108000" rtlCol="0" anchor="ctr" anchorCtr="0">
            <a:noAutofit/>
          </a:bodyPr>
          <a:lstStyle>
            <a:lvl1pPr marL="0" indent="0" algn="l" defTabSz="914400" rtl="0" eaLnBrk="1" latinLnBrk="0" hangingPunct="1">
              <a:lnSpc>
                <a:spcPct val="100000"/>
              </a:lnSpc>
              <a:spcBef>
                <a:spcPts val="0"/>
              </a:spcBef>
              <a:buFont typeface="Arial" panose="020B0604020202020204" pitchFamily="34" charset="0"/>
              <a:buNone/>
              <a:defRPr lang="en-US" sz="1800" kern="1200" dirty="0" smtClean="0">
                <a:solidFill>
                  <a:schemeClr val="bg1"/>
                </a:solidFill>
                <a:latin typeface="Segoe UI Semibold" panose="020B0702040204020203" pitchFamily="34"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3pPr>
            <a:lvl4pPr marL="11430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lt1"/>
                </a:solidFill>
                <a:latin typeface="Segoe UI Semibold" panose="020B0702040204020203" pitchFamily="34" charset="0"/>
                <a:ea typeface="+mn-ea"/>
                <a:cs typeface="+mn-cs"/>
              </a:defRPr>
            </a:lvl4pPr>
            <a:lvl5pPr marL="1600200" indent="0" algn="l" defTabSz="914400" rtl="0" eaLnBrk="1" latinLnBrk="0" hangingPunct="1">
              <a:lnSpc>
                <a:spcPct val="90000"/>
              </a:lnSpc>
              <a:spcBef>
                <a:spcPts val="500"/>
              </a:spcBef>
              <a:buFont typeface="Arial" panose="020B0604020202020204" pitchFamily="34" charset="0"/>
              <a:buNone/>
              <a:defRPr lang="en-US" sz="1800" kern="1200" dirty="0">
                <a:solidFill>
                  <a:schemeClr val="lt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smtClean="0">
                <a:latin typeface="Consolas"/>
                <a:cs typeface="Consolas"/>
              </a:rPr>
              <a:t>public </a:t>
            </a:r>
            <a:r>
              <a:rPr lang="en-US" dirty="0" err="1" smtClean="0">
                <a:latin typeface="Consolas"/>
                <a:cs typeface="Consolas"/>
              </a:rPr>
              <a:t>ActionResult</a:t>
            </a:r>
            <a:r>
              <a:rPr lang="en-US" dirty="0" smtClean="0">
                <a:latin typeface="Consolas"/>
                <a:cs typeface="Consolas"/>
              </a:rPr>
              <a:t> Index()</a:t>
            </a:r>
          </a:p>
          <a:p>
            <a:r>
              <a:rPr lang="en-US" dirty="0" smtClean="0">
                <a:latin typeface="Consolas"/>
                <a:cs typeface="Consolas"/>
              </a:rPr>
              <a:t>{</a:t>
            </a:r>
          </a:p>
          <a:p>
            <a:pPr algn="ctr"/>
            <a:r>
              <a:rPr lang="en-US" dirty="0" smtClean="0">
                <a:latin typeface="Consolas"/>
                <a:cs typeface="Consolas"/>
              </a:rPr>
              <a:t>     </a:t>
            </a:r>
            <a:r>
              <a:rPr lang="en-US" dirty="0" err="1">
                <a:latin typeface="Consolas"/>
                <a:cs typeface="Consolas"/>
              </a:rPr>
              <a:t>var</a:t>
            </a:r>
            <a:r>
              <a:rPr lang="en-US" dirty="0">
                <a:latin typeface="Consolas"/>
                <a:cs typeface="Consolas"/>
              </a:rPr>
              <a:t> test = </a:t>
            </a:r>
            <a:r>
              <a:rPr lang="en-US" b="1" dirty="0" err="1">
                <a:latin typeface="Consolas"/>
                <a:cs typeface="Consolas"/>
              </a:rPr>
              <a:t>TempData</a:t>
            </a:r>
            <a:r>
              <a:rPr lang="en-US" b="1" dirty="0">
                <a:latin typeface="Consolas"/>
                <a:cs typeface="Consolas"/>
              </a:rPr>
              <a:t>["Test"];</a:t>
            </a:r>
            <a:endParaRPr lang="en-US" b="1" dirty="0" smtClean="0">
              <a:latin typeface="Consolas"/>
              <a:cs typeface="Consolas"/>
            </a:endParaRPr>
          </a:p>
          <a:p>
            <a:r>
              <a:rPr lang="en-US" dirty="0" smtClean="0">
                <a:latin typeface="Consolas"/>
                <a:cs typeface="Consolas"/>
              </a:rPr>
              <a:t>}</a:t>
            </a:r>
            <a:endParaRPr lang="en-US" dirty="0">
              <a:latin typeface="Consolas"/>
              <a:cs typeface="Consolas"/>
            </a:endParaRPr>
          </a:p>
        </p:txBody>
      </p:sp>
      <p:grpSp>
        <p:nvGrpSpPr>
          <p:cNvPr id="20" name="Group 3"/>
          <p:cNvGrpSpPr/>
          <p:nvPr/>
        </p:nvGrpSpPr>
        <p:grpSpPr>
          <a:xfrm>
            <a:off x="535411" y="6205233"/>
            <a:ext cx="1530187" cy="481550"/>
            <a:chOff x="1411160" y="5943739"/>
            <a:chExt cx="2040249" cy="481550"/>
          </a:xfrm>
        </p:grpSpPr>
        <p:sp>
          <p:nvSpPr>
            <p:cNvPr id="21"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pic>
        <p:nvPicPr>
          <p:cNvPr id="5" name="Picture 4" descr="zelenaja-galochk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617" y="4133403"/>
            <a:ext cx="885536" cy="817700"/>
          </a:xfrm>
          <a:prstGeom prst="rect">
            <a:avLst/>
          </a:prstGeom>
        </p:spPr>
      </p:pic>
    </p:spTree>
    <p:extLst>
      <p:ext uri="{BB962C8B-B14F-4D97-AF65-F5344CB8AC3E}">
        <p14:creationId xmlns:p14="http://schemas.microsoft.com/office/powerpoint/2010/main" val="17843564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Строго типизированные представления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3"/>
            <a:ext cx="8340401" cy="4652531"/>
          </a:xfrm>
        </p:spPr>
        <p:txBody>
          <a:bodyPr anchor="ctr">
            <a:normAutofit/>
          </a:bodyPr>
          <a:lstStyle/>
          <a:p>
            <a:pPr algn="just"/>
            <a:r>
              <a:rPr lang="ru-RU" dirty="0" smtClean="0"/>
              <a:t>	</a:t>
            </a:r>
            <a:r>
              <a:rPr lang="ru-RU" dirty="0" smtClean="0">
                <a:latin typeface="+mn-lt"/>
              </a:rPr>
              <a:t>При </a:t>
            </a:r>
            <a:r>
              <a:rPr lang="ru-RU" dirty="0">
                <a:latin typeface="+mn-lt"/>
              </a:rPr>
              <a:t>использовании представлений на базе движка Razor, представления могут по умолчанию </a:t>
            </a:r>
            <a:r>
              <a:rPr lang="ru-RU" dirty="0" smtClean="0">
                <a:latin typeface="+mn-lt"/>
              </a:rPr>
              <a:t>наследоваться от двух типов:</a:t>
            </a:r>
            <a:r>
              <a:rPr lang="en-US" dirty="0" smtClean="0">
                <a:latin typeface="+mn-lt"/>
              </a:rPr>
              <a:t> </a:t>
            </a:r>
            <a:r>
              <a:rPr lang="ru-RU" dirty="0" err="1" smtClean="0">
                <a:solidFill>
                  <a:srgbClr val="ECA907"/>
                </a:solidFill>
                <a:latin typeface="+mn-lt"/>
                <a:cs typeface="Consolas"/>
              </a:rPr>
              <a:t>System.Web.Mvc.WebViewPage</a:t>
            </a:r>
            <a:r>
              <a:rPr lang="ru-RU" dirty="0" smtClean="0">
                <a:latin typeface="+mn-lt"/>
              </a:rPr>
              <a:t> или </a:t>
            </a:r>
            <a:r>
              <a:rPr lang="ru-RU" dirty="0" err="1" smtClean="0">
                <a:solidFill>
                  <a:srgbClr val="ECA907"/>
                </a:solidFill>
                <a:latin typeface="+mn-lt"/>
                <a:cs typeface="Consolas"/>
              </a:rPr>
              <a:t>System.Web.Mvc.WebViewPage</a:t>
            </a:r>
            <a:r>
              <a:rPr lang="ru-RU" dirty="0" smtClean="0">
                <a:solidFill>
                  <a:srgbClr val="ECA907"/>
                </a:solidFill>
                <a:latin typeface="+mn-lt"/>
                <a:cs typeface="Consolas"/>
              </a:rPr>
              <a:t>&lt;T&gt;</a:t>
            </a:r>
          </a:p>
          <a:p>
            <a:pPr algn="just"/>
            <a:endParaRPr lang="ru-RU" dirty="0" smtClean="0">
              <a:solidFill>
                <a:srgbClr val="ECA907"/>
              </a:solidFill>
            </a:endParaRPr>
          </a:p>
          <a:p>
            <a:pPr algn="just"/>
            <a:r>
              <a:rPr lang="en-US" dirty="0">
                <a:latin typeface="Consolas" panose="020B0609020204030204" pitchFamily="49" charset="0"/>
                <a:cs typeface="Consolas" panose="020B0609020204030204" pitchFamily="49" charset="0"/>
              </a:rPr>
              <a:t>public class </a:t>
            </a:r>
            <a:r>
              <a:rPr lang="en-US" dirty="0" err="1">
                <a:solidFill>
                  <a:srgbClr val="ECA907"/>
                </a:solidFill>
                <a:latin typeface="Consolas" panose="020B0609020204030204" pitchFamily="49" charset="0"/>
                <a:cs typeface="Consolas" panose="020B0609020204030204" pitchFamily="49" charset="0"/>
              </a:rPr>
              <a:t>WebViewPage</a:t>
            </a:r>
            <a:r>
              <a:rPr lang="en-US" dirty="0">
                <a:solidFill>
                  <a:srgbClr val="ECA907"/>
                </a:solidFill>
                <a:latin typeface="Consolas" panose="020B0609020204030204" pitchFamily="49" charset="0"/>
                <a:cs typeface="Consolas" panose="020B0609020204030204" pitchFamily="49" charset="0"/>
              </a:rPr>
              <a:t>&lt;</a:t>
            </a:r>
            <a:r>
              <a:rPr lang="en-US" dirty="0" err="1">
                <a:solidFill>
                  <a:srgbClr val="ECA907"/>
                </a:solidFill>
                <a:latin typeface="Consolas" panose="020B0609020204030204" pitchFamily="49" charset="0"/>
                <a:cs typeface="Consolas" panose="020B0609020204030204" pitchFamily="49" charset="0"/>
              </a:rPr>
              <a:t>TModel</a:t>
            </a:r>
            <a:r>
              <a:rPr lang="en-US" dirty="0">
                <a:solidFill>
                  <a:srgbClr val="ECA907"/>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 </a:t>
            </a:r>
            <a:r>
              <a:rPr lang="en-US" dirty="0" err="1">
                <a:solidFill>
                  <a:srgbClr val="ECA907"/>
                </a:solidFill>
                <a:latin typeface="Consolas" panose="020B0609020204030204" pitchFamily="49" charset="0"/>
                <a:cs typeface="Consolas" panose="020B0609020204030204" pitchFamily="49" charset="0"/>
              </a:rPr>
              <a:t>WebViewPage</a:t>
            </a:r>
            <a:endParaRPr lang="en-US" dirty="0">
              <a:solidFill>
                <a:srgbClr val="ECA907"/>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AjaxHelper</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a:solidFill>
                  <a:srgbClr val="ECA907"/>
                </a:solidFill>
                <a:latin typeface="Consolas" panose="020B0609020204030204" pitchFamily="49" charset="0"/>
                <a:cs typeface="Consolas" panose="020B0609020204030204" pitchFamily="49" charset="0"/>
              </a:rPr>
              <a:t>Ajax</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HtmlHelper</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a:solidFill>
                  <a:srgbClr val="ECA907"/>
                </a:solidFill>
                <a:latin typeface="Consolas" panose="020B0609020204030204" pitchFamily="49" charset="0"/>
                <a:cs typeface="Consolas" panose="020B0609020204030204" pitchFamily="49" charset="0"/>
              </a:rPr>
              <a:t>Html</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 </a:t>
            </a:r>
            <a:r>
              <a:rPr lang="en-US" dirty="0">
                <a:solidFill>
                  <a:srgbClr val="ECA907"/>
                </a:solidFill>
                <a:latin typeface="Consolas" panose="020B0609020204030204" pitchFamily="49" charset="0"/>
                <a:cs typeface="Consolas" panose="020B0609020204030204" pitchFamily="49" charset="0"/>
              </a:rPr>
              <a:t>Model</a:t>
            </a:r>
            <a:r>
              <a:rPr lang="en-US" dirty="0">
                <a:latin typeface="Consolas" panose="020B0609020204030204" pitchFamily="49" charset="0"/>
                <a:cs typeface="Consolas" panose="020B0609020204030204" pitchFamily="49" charset="0"/>
              </a:rPr>
              <a:t> { get; }</a:t>
            </a:r>
          </a:p>
          <a:p>
            <a:pPr algn="just"/>
            <a:r>
              <a:rPr lang="en-US" dirty="0">
                <a:latin typeface="Consolas" panose="020B0609020204030204" pitchFamily="49" charset="0"/>
                <a:cs typeface="Consolas" panose="020B0609020204030204" pitchFamily="49" charset="0"/>
              </a:rPr>
              <a:t>  public new </a:t>
            </a:r>
            <a:r>
              <a:rPr lang="en-US" dirty="0" err="1">
                <a:latin typeface="Consolas" panose="020B0609020204030204" pitchFamily="49" charset="0"/>
                <a:cs typeface="Consolas" panose="020B0609020204030204" pitchFamily="49" charset="0"/>
              </a:rPr>
              <a:t>ViewDataDictionary</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TModel</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ViewData</a:t>
            </a:r>
            <a:r>
              <a:rPr lang="en-US" dirty="0">
                <a:latin typeface="Consolas" panose="020B0609020204030204" pitchFamily="49" charset="0"/>
                <a:cs typeface="Consolas" panose="020B0609020204030204" pitchFamily="49" charset="0"/>
              </a:rPr>
              <a:t> { get; set; }</a:t>
            </a:r>
          </a:p>
          <a:p>
            <a:pPr algn="just"/>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1698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smtClean="0"/>
              <a:t>2015  © EPAM Systems</a:t>
            </a:r>
            <a:endParaRPr lang="en-US" dirty="0" smtClean="0"/>
          </a:p>
        </p:txBody>
      </p:sp>
      <p:sp>
        <p:nvSpPr>
          <p:cNvPr id="3" name="Title 2"/>
          <p:cNvSpPr>
            <a:spLocks noGrp="1"/>
          </p:cNvSpPr>
          <p:nvPr>
            <p:ph type="title"/>
          </p:nvPr>
        </p:nvSpPr>
        <p:spPr/>
        <p:txBody>
          <a:bodyPr/>
          <a:lstStyle/>
          <a:p>
            <a:r>
              <a:rPr lang="ru-RU" dirty="0"/>
              <a:t>Цикл запроса в </a:t>
            </a:r>
            <a:r>
              <a:rPr lang="en-US" dirty="0"/>
              <a:t>MVC</a:t>
            </a:r>
          </a:p>
        </p:txBody>
      </p:sp>
      <p:sp>
        <p:nvSpPr>
          <p:cNvPr id="4" name="Rectangle 3"/>
          <p:cNvSpPr/>
          <p:nvPr/>
        </p:nvSpPr>
        <p:spPr>
          <a:xfrm>
            <a:off x="5558118" y="1567467"/>
            <a:ext cx="1434353"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Model</a:t>
            </a:r>
            <a:endParaRPr lang="en-US" b="1" dirty="0">
              <a:solidFill>
                <a:schemeClr val="bg1"/>
              </a:solidFill>
            </a:endParaRPr>
          </a:p>
        </p:txBody>
      </p:sp>
      <p:grpSp>
        <p:nvGrpSpPr>
          <p:cNvPr id="5" name="Группа 1"/>
          <p:cNvGrpSpPr/>
          <p:nvPr/>
        </p:nvGrpSpPr>
        <p:grpSpPr>
          <a:xfrm>
            <a:off x="493059" y="1567466"/>
            <a:ext cx="8172823" cy="4138570"/>
            <a:chOff x="2741499" y="1119230"/>
            <a:chExt cx="6709002" cy="4138570"/>
          </a:xfrm>
        </p:grpSpPr>
        <p:sp>
          <p:nvSpPr>
            <p:cNvPr id="6" name="Rectangle 5"/>
            <p:cNvSpPr/>
            <p:nvPr/>
          </p:nvSpPr>
          <p:spPr>
            <a:xfrm>
              <a:off x="2741499" y="1119231"/>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Browser</a:t>
              </a:r>
              <a:endParaRPr lang="en-US" b="1" dirty="0">
                <a:solidFill>
                  <a:schemeClr val="bg1"/>
                </a:solidFill>
              </a:endParaRPr>
            </a:p>
          </p:txBody>
        </p:sp>
        <p:sp>
          <p:nvSpPr>
            <p:cNvPr id="7" name="Rectangle 6"/>
            <p:cNvSpPr/>
            <p:nvPr/>
          </p:nvSpPr>
          <p:spPr>
            <a:xfrm>
              <a:off x="4136061"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URL Routing</a:t>
              </a:r>
              <a:endParaRPr lang="en-US" b="1" dirty="0">
                <a:solidFill>
                  <a:schemeClr val="bg1"/>
                </a:solidFill>
              </a:endParaRPr>
            </a:p>
          </p:txBody>
        </p:sp>
        <p:sp>
          <p:nvSpPr>
            <p:cNvPr id="8" name="Rectangle 7"/>
            <p:cNvSpPr/>
            <p:nvPr/>
          </p:nvSpPr>
          <p:spPr>
            <a:xfrm>
              <a:off x="5537937"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Controller</a:t>
              </a:r>
              <a:endParaRPr lang="en-US" b="1" dirty="0">
                <a:solidFill>
                  <a:schemeClr val="bg1"/>
                </a:solidFill>
              </a:endParaRPr>
            </a:p>
          </p:txBody>
        </p:sp>
        <p:sp>
          <p:nvSpPr>
            <p:cNvPr id="9" name="Rectangle 8"/>
            <p:cNvSpPr/>
            <p:nvPr/>
          </p:nvSpPr>
          <p:spPr>
            <a:xfrm>
              <a:off x="8334375" y="1119230"/>
              <a:ext cx="1116126" cy="576219"/>
            </a:xfrm>
            <a:prstGeom prst="rect">
              <a:avLst/>
            </a:prstGeom>
            <a:solidFill>
              <a:srgbClr val="ECA90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View</a:t>
              </a:r>
              <a:endParaRPr lang="en-US" b="1" dirty="0">
                <a:solidFill>
                  <a:schemeClr val="bg1"/>
                </a:solidFill>
              </a:endParaRPr>
            </a:p>
          </p:txBody>
        </p:sp>
        <p:cxnSp>
          <p:nvCxnSpPr>
            <p:cNvPr id="10" name="Straight Connector 9"/>
            <p:cNvCxnSpPr>
              <a:stCxn id="6" idx="2"/>
            </p:cNvCxnSpPr>
            <p:nvPr/>
          </p:nvCxnSpPr>
          <p:spPr>
            <a:xfrm flipH="1">
              <a:off x="3295650" y="1695450"/>
              <a:ext cx="3912" cy="356235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94124" y="1695450"/>
              <a:ext cx="0" cy="3076575"/>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7956" y="1695449"/>
              <a:ext cx="0" cy="307657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99832" y="1695449"/>
              <a:ext cx="0" cy="3076576"/>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886570" y="1695449"/>
              <a:ext cx="3912" cy="356235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10247" y="1913697"/>
              <a:ext cx="180000" cy="3103875"/>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6" name="Rectangle 15"/>
            <p:cNvSpPr/>
            <p:nvPr/>
          </p:nvSpPr>
          <p:spPr>
            <a:xfrm>
              <a:off x="4599862" y="2050053"/>
              <a:ext cx="178234" cy="2464797"/>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7" name="Rectangle 16"/>
            <p:cNvSpPr/>
            <p:nvPr/>
          </p:nvSpPr>
          <p:spPr>
            <a:xfrm>
              <a:off x="6001928" y="2180707"/>
              <a:ext cx="180000" cy="305836"/>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200"/>
            </a:p>
          </p:txBody>
        </p:sp>
        <p:sp>
          <p:nvSpPr>
            <p:cNvPr id="18" name="Rectangle 17"/>
            <p:cNvSpPr/>
            <p:nvPr/>
          </p:nvSpPr>
          <p:spPr>
            <a:xfrm>
              <a:off x="7403905" y="2772316"/>
              <a:ext cx="180000" cy="612000"/>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9" name="Rectangle 18"/>
            <p:cNvSpPr/>
            <p:nvPr/>
          </p:nvSpPr>
          <p:spPr>
            <a:xfrm>
              <a:off x="8800132" y="4134168"/>
              <a:ext cx="187664" cy="894393"/>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0" name="Straight Arrow Connector 19"/>
            <p:cNvCxnSpPr/>
            <p:nvPr/>
          </p:nvCxnSpPr>
          <p:spPr>
            <a:xfrm flipV="1">
              <a:off x="3496846" y="2209800"/>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68379" y="2333625"/>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872292" y="2906779"/>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87110" y="2730143"/>
              <a:ext cx="198730" cy="1784708"/>
            </a:xfrm>
            <a:prstGeom prst="rect">
              <a:avLst/>
            </a:prstGeom>
            <a:solidFill>
              <a:srgbClr val="ECA907"/>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24" name="Straight Arrow Connector 23"/>
            <p:cNvCxnSpPr/>
            <p:nvPr/>
          </p:nvCxnSpPr>
          <p:spPr>
            <a:xfrm flipV="1">
              <a:off x="6259029" y="2906779"/>
              <a:ext cx="1064592"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252301" y="4407097"/>
              <a:ext cx="2483209" cy="3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406496" y="4849407"/>
              <a:ext cx="5296322"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51639" y="2021309"/>
              <a:ext cx="520104"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new</a:t>
              </a:r>
              <a:endParaRPr lang="en-US" sz="1400" dirty="0">
                <a:solidFill>
                  <a:schemeClr val="bg1"/>
                </a:solidFill>
                <a:latin typeface="Lucida Handwriting"/>
                <a:cs typeface="Lucida Handwriting"/>
              </a:endParaRPr>
            </a:p>
          </p:txBody>
        </p:sp>
        <p:sp>
          <p:nvSpPr>
            <p:cNvPr id="28" name="TextBox 27"/>
            <p:cNvSpPr txBox="1"/>
            <p:nvPr/>
          </p:nvSpPr>
          <p:spPr>
            <a:xfrm>
              <a:off x="4717146" y="2568309"/>
              <a:ext cx="1372738"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Invoke action</a:t>
              </a:r>
              <a:endParaRPr lang="en-US" sz="1400" dirty="0">
                <a:solidFill>
                  <a:schemeClr val="bg1"/>
                </a:solidFill>
                <a:latin typeface="Lucida Handwriting"/>
                <a:cs typeface="Lucida Handwriting"/>
              </a:endParaRPr>
            </a:p>
          </p:txBody>
        </p:sp>
        <p:sp>
          <p:nvSpPr>
            <p:cNvPr id="29" name="TextBox 28"/>
            <p:cNvSpPr txBox="1"/>
            <p:nvPr/>
          </p:nvSpPr>
          <p:spPr>
            <a:xfrm>
              <a:off x="3713846" y="1913695"/>
              <a:ext cx="614785"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POST</a:t>
              </a:r>
              <a:endParaRPr lang="en-US" sz="1400" dirty="0">
                <a:solidFill>
                  <a:schemeClr val="bg1"/>
                </a:solidFill>
                <a:latin typeface="Lucida Handwriting"/>
                <a:cs typeface="Lucida Handwriting"/>
              </a:endParaRPr>
            </a:p>
          </p:txBody>
        </p:sp>
        <p:sp>
          <p:nvSpPr>
            <p:cNvPr id="30" name="TextBox 29"/>
            <p:cNvSpPr txBox="1"/>
            <p:nvPr/>
          </p:nvSpPr>
          <p:spPr>
            <a:xfrm>
              <a:off x="6169008" y="2492065"/>
              <a:ext cx="1456955"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Invoke method</a:t>
              </a:r>
              <a:endParaRPr lang="en-US" sz="1400" dirty="0">
                <a:solidFill>
                  <a:schemeClr val="bg1"/>
                </a:solidFill>
                <a:latin typeface="Lucida Handwriting"/>
                <a:cs typeface="Lucida Handwriting"/>
              </a:endParaRPr>
            </a:p>
          </p:txBody>
        </p:sp>
        <p:sp>
          <p:nvSpPr>
            <p:cNvPr id="31" name="TextBox 30"/>
            <p:cNvSpPr txBox="1"/>
            <p:nvPr/>
          </p:nvSpPr>
          <p:spPr>
            <a:xfrm>
              <a:off x="3713846" y="4514850"/>
              <a:ext cx="644960"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HTML</a:t>
              </a:r>
            </a:p>
          </p:txBody>
        </p:sp>
        <p:sp>
          <p:nvSpPr>
            <p:cNvPr id="32" name="TextBox 31"/>
            <p:cNvSpPr txBox="1"/>
            <p:nvPr/>
          </p:nvSpPr>
          <p:spPr>
            <a:xfrm>
              <a:off x="6219328" y="3877252"/>
              <a:ext cx="1149851" cy="523220"/>
            </a:xfrm>
            <a:prstGeom prst="rect">
              <a:avLst/>
            </a:prstGeom>
            <a:noFill/>
          </p:spPr>
          <p:txBody>
            <a:bodyPr wrap="none" rtlCol="0">
              <a:spAutoFit/>
            </a:bodyPr>
            <a:lstStyle/>
            <a:p>
              <a:r>
                <a:rPr lang="en-US" sz="1400" dirty="0" smtClean="0">
                  <a:solidFill>
                    <a:schemeClr val="bg1"/>
                  </a:solidFill>
                  <a:latin typeface="Lucida Handwriting"/>
                  <a:cs typeface="Lucida Handwriting"/>
                </a:rPr>
                <a:t>Render </a:t>
              </a:r>
            </a:p>
            <a:p>
              <a:r>
                <a:rPr lang="en-US" sz="1400" dirty="0" smtClean="0">
                  <a:solidFill>
                    <a:schemeClr val="bg1"/>
                  </a:solidFill>
                  <a:latin typeface="Lucida Handwriting"/>
                  <a:cs typeface="Lucida Handwriting"/>
                </a:rPr>
                <a:t>(</a:t>
              </a:r>
              <a:r>
                <a:rPr lang="en-US" sz="1400" dirty="0" err="1" smtClean="0">
                  <a:solidFill>
                    <a:schemeClr val="bg1"/>
                  </a:solidFill>
                  <a:latin typeface="Lucida Handwriting"/>
                  <a:cs typeface="Lucida Handwriting"/>
                </a:rPr>
                <a:t>viewData</a:t>
              </a:r>
              <a:r>
                <a:rPr lang="en-US" sz="1400" dirty="0" smtClean="0">
                  <a:solidFill>
                    <a:schemeClr val="bg1"/>
                  </a:solidFill>
                  <a:latin typeface="Lucida Handwriting"/>
                  <a:cs typeface="Lucida Handwriting"/>
                </a:rPr>
                <a:t>)</a:t>
              </a:r>
              <a:endParaRPr lang="en-US" sz="1400" dirty="0">
                <a:solidFill>
                  <a:schemeClr val="bg1"/>
                </a:solidFill>
                <a:latin typeface="Lucida Handwriting"/>
                <a:cs typeface="Lucida Handwriting"/>
              </a:endParaRPr>
            </a:p>
          </p:txBody>
        </p:sp>
        <p:grpSp>
          <p:nvGrpSpPr>
            <p:cNvPr id="33" name="Group 32"/>
            <p:cNvGrpSpPr/>
            <p:nvPr/>
          </p:nvGrpSpPr>
          <p:grpSpPr>
            <a:xfrm>
              <a:off x="6245803" y="3415800"/>
              <a:ext cx="1048390" cy="463909"/>
              <a:chOff x="6245803" y="3291975"/>
              <a:chExt cx="1048390" cy="463909"/>
            </a:xfrm>
          </p:grpSpPr>
          <p:cxnSp>
            <p:nvCxnSpPr>
              <p:cNvPr id="35" name="Straight Connector 34"/>
              <p:cNvCxnSpPr/>
              <p:nvPr/>
            </p:nvCxnSpPr>
            <p:spPr>
              <a:xfrm>
                <a:off x="6259029" y="3291975"/>
                <a:ext cx="1032816" cy="5729"/>
              </a:xfrm>
              <a:prstGeom prst="line">
                <a:avLst/>
              </a:prstGeom>
              <a:ln w="31750">
                <a:solidFill>
                  <a:schemeClr val="bg1"/>
                </a:solidFill>
                <a:bevel/>
                <a:headEnd type="none" w="sm" len="sm"/>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294193" y="3292100"/>
                <a:ext cx="0" cy="463784"/>
              </a:xfrm>
              <a:prstGeom prst="line">
                <a:avLst/>
              </a:prstGeom>
              <a:ln w="31750">
                <a:solidFill>
                  <a:schemeClr val="bg1"/>
                </a:solidFill>
                <a:bevel/>
                <a:headEnd type="non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6245803" y="3724275"/>
                <a:ext cx="1033777" cy="6723"/>
              </a:xfrm>
              <a:prstGeom prst="straightConnector1">
                <a:avLst/>
              </a:prstGeom>
              <a:ln w="31750">
                <a:solidFill>
                  <a:schemeClr val="bg1"/>
                </a:solidFill>
                <a:bevel/>
                <a:headEnd type="none" w="sm" len="sm"/>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6163344" y="3059515"/>
              <a:ext cx="1187919" cy="307777"/>
            </a:xfrm>
            <a:prstGeom prst="rect">
              <a:avLst/>
            </a:prstGeom>
            <a:noFill/>
          </p:spPr>
          <p:txBody>
            <a:bodyPr wrap="none" rtlCol="0">
              <a:spAutoFit/>
            </a:bodyPr>
            <a:lstStyle/>
            <a:p>
              <a:r>
                <a:rPr lang="en-US" sz="1400" dirty="0" smtClean="0">
                  <a:solidFill>
                    <a:schemeClr val="bg1"/>
                  </a:solidFill>
                  <a:latin typeface="Lucida Handwriting"/>
                  <a:cs typeface="Lucida Handwriting"/>
                </a:rPr>
                <a:t>Lookup view</a:t>
              </a:r>
            </a:p>
          </p:txBody>
        </p:sp>
      </p:grpSp>
    </p:spTree>
    <p:extLst>
      <p:ext uri="{BB962C8B-B14F-4D97-AF65-F5344CB8AC3E}">
        <p14:creationId xmlns:p14="http://schemas.microsoft.com/office/powerpoint/2010/main" val="1159111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331443"/>
            <a:ext cx="8340401" cy="4652531"/>
          </a:xfrm>
        </p:spPr>
        <p:txBody>
          <a:bodyPr anchor="ctr">
            <a:normAutofit/>
          </a:bodyPr>
          <a:lstStyle/>
          <a:p>
            <a:pPr algn="just"/>
            <a:r>
              <a:rPr lang="ru-RU" dirty="0" smtClean="0">
                <a:latin typeface="+mn-lt"/>
              </a:rPr>
              <a:t>	Главная </a:t>
            </a:r>
            <a:r>
              <a:rPr lang="ru-RU" dirty="0">
                <a:latin typeface="+mn-lt"/>
              </a:rPr>
              <a:t>цель представлений - визуализировать компоненты доменной модели как компоненты пользовательского интерфейса. Для этого нужно уметь добавлять в представления </a:t>
            </a:r>
            <a:r>
              <a:rPr lang="ru-RU" dirty="0">
                <a:solidFill>
                  <a:srgbClr val="ECA907"/>
                </a:solidFill>
                <a:latin typeface="+mn-lt"/>
              </a:rPr>
              <a:t>динамический контент</a:t>
            </a:r>
            <a:r>
              <a:rPr lang="ru-RU" dirty="0">
                <a:latin typeface="+mn-lt"/>
              </a:rPr>
              <a:t>. Динамический контент генерируется во время выполнения и может быть разным для разных запросов. Это его отличие от </a:t>
            </a:r>
            <a:r>
              <a:rPr lang="ru-RU" dirty="0">
                <a:solidFill>
                  <a:srgbClr val="ECA907"/>
                </a:solidFill>
                <a:latin typeface="+mn-lt"/>
              </a:rPr>
              <a:t>статического контента</a:t>
            </a:r>
            <a:r>
              <a:rPr lang="ru-RU" dirty="0">
                <a:latin typeface="+mn-lt"/>
              </a:rPr>
              <a:t>, такого как HTML, который </a:t>
            </a:r>
            <a:r>
              <a:rPr lang="ru-RU" dirty="0" smtClean="0">
                <a:latin typeface="+mn-lt"/>
              </a:rPr>
              <a:t>создается </a:t>
            </a:r>
            <a:r>
              <a:rPr lang="ru-RU" dirty="0">
                <a:latin typeface="+mn-lt"/>
              </a:rPr>
              <a:t>при написании приложения и который остается одинаковым для всех запросов. </a:t>
            </a:r>
            <a:endParaRPr lang="en-US" dirty="0">
              <a:latin typeface="+mn-lt"/>
            </a:endParaRPr>
          </a:p>
        </p:txBody>
      </p:sp>
    </p:spTree>
    <p:extLst>
      <p:ext uri="{BB962C8B-B14F-4D97-AF65-F5344CB8AC3E}">
        <p14:creationId xmlns:p14="http://schemas.microsoft.com/office/powerpoint/2010/main" val="20577174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2190331348"/>
              </p:ext>
            </p:extLst>
          </p:nvPr>
        </p:nvGraphicFramePr>
        <p:xfrm>
          <a:off x="452547" y="1284734"/>
          <a:ext cx="8291825" cy="4730161"/>
        </p:xfrm>
        <a:graphic>
          <a:graphicData uri="http://schemas.openxmlformats.org/drawingml/2006/table">
            <a:tbl>
              <a:tblPr firstRow="1" bandRow="1">
                <a:tableStyleId>{9D7B26C5-4107-4FEC-AEDC-1716B250A1EF}</a:tableStyleId>
              </a:tblPr>
              <a:tblGrid>
                <a:gridCol w="1907855"/>
                <a:gridCol w="6383970"/>
              </a:tblGrid>
              <a:tr h="476700">
                <a:tc>
                  <a:txBody>
                    <a:bodyPr/>
                    <a:lstStyle/>
                    <a:p>
                      <a:pPr algn="ctr" fontAlgn="t"/>
                      <a:r>
                        <a:rPr lang="ru-RU" sz="1800" dirty="0">
                          <a:solidFill>
                            <a:srgbClr val="ECA907"/>
                          </a:solidFill>
                          <a:effectLst/>
                        </a:rPr>
                        <a:t>Способ</a:t>
                      </a:r>
                      <a:endParaRPr lang="ru-RU" sz="1800" b="1" dirty="0">
                        <a:solidFill>
                          <a:srgbClr val="ECA907"/>
                        </a:solidFill>
                        <a:effectLst/>
                      </a:endParaRPr>
                    </a:p>
                  </a:txBody>
                  <a:tcPr marL="36080" marR="36080" marT="48106" marB="48106" anchor="ctr"/>
                </a:tc>
                <a:tc>
                  <a:txBody>
                    <a:bodyPr/>
                    <a:lstStyle/>
                    <a:p>
                      <a:pPr algn="ctr" fontAlgn="t"/>
                      <a:r>
                        <a:rPr lang="ru-RU" sz="1800" dirty="0" smtClean="0">
                          <a:solidFill>
                            <a:srgbClr val="ECA907"/>
                          </a:solidFill>
                          <a:effectLst/>
                        </a:rPr>
                        <a:t>Использование</a:t>
                      </a:r>
                      <a:endParaRPr lang="ru-RU" sz="1800" b="1" dirty="0">
                        <a:solidFill>
                          <a:srgbClr val="ECA907"/>
                        </a:solidFill>
                        <a:effectLst/>
                      </a:endParaRPr>
                    </a:p>
                  </a:txBody>
                  <a:tcPr marL="36080" marR="36080" marT="48106" marB="48106" anchor="ctr"/>
                </a:tc>
              </a:tr>
              <a:tr h="1535461">
                <a:tc>
                  <a:txBody>
                    <a:bodyPr/>
                    <a:lstStyle/>
                    <a:p>
                      <a:pPr algn="ctr" fontAlgn="t"/>
                      <a:r>
                        <a:rPr lang="ru-RU" sz="1800" dirty="0">
                          <a:solidFill>
                            <a:srgbClr val="ECA907"/>
                          </a:solidFill>
                          <a:effectLst/>
                        </a:rPr>
                        <a:t>Код</a:t>
                      </a:r>
                      <a:endParaRPr lang="ru-RU" sz="1800" b="1" dirty="0">
                        <a:solidFill>
                          <a:srgbClr val="ECA907"/>
                        </a:solidFill>
                        <a:effectLst/>
                      </a:endParaRPr>
                    </a:p>
                  </a:txBody>
                  <a:tcPr marL="36080" marR="36080" marT="48106" marB="48106" anchor="ctr"/>
                </a:tc>
                <a:tc>
                  <a:txBody>
                    <a:bodyPr/>
                    <a:lstStyle/>
                    <a:p>
                      <a:pPr algn="just" fontAlgn="t"/>
                      <a:r>
                        <a:rPr lang="ru-RU" sz="1800" dirty="0">
                          <a:solidFill>
                            <a:schemeClr val="bg1"/>
                          </a:solidFill>
                          <a:effectLst/>
                        </a:rPr>
                        <a:t>Используется для создания небольших, независимых частей логики представления, например, операторы </a:t>
                      </a:r>
                      <a:r>
                        <a:rPr lang="ru-RU" sz="1800" b="1" dirty="0" err="1">
                          <a:solidFill>
                            <a:srgbClr val="ECA907"/>
                          </a:solidFill>
                          <a:effectLst/>
                          <a:latin typeface="Consolas"/>
                          <a:cs typeface="Consolas"/>
                        </a:rPr>
                        <a:t>if</a:t>
                      </a:r>
                      <a:r>
                        <a:rPr lang="ru-RU" sz="1800" dirty="0">
                          <a:solidFill>
                            <a:schemeClr val="bg1"/>
                          </a:solidFill>
                          <a:effectLst/>
                        </a:rPr>
                        <a:t> или </a:t>
                      </a:r>
                      <a:r>
                        <a:rPr lang="ru-RU" sz="1800" b="1" dirty="0" err="1">
                          <a:solidFill>
                            <a:srgbClr val="ECA907"/>
                          </a:solidFill>
                          <a:effectLst/>
                          <a:latin typeface="Consolas"/>
                          <a:cs typeface="Consolas"/>
                        </a:rPr>
                        <a:t>foreach</a:t>
                      </a:r>
                      <a:r>
                        <a:rPr lang="ru-RU" sz="1800" dirty="0">
                          <a:solidFill>
                            <a:schemeClr val="bg1"/>
                          </a:solidFill>
                          <a:effectLst/>
                        </a:rPr>
                        <a:t>. Это основной способ создания динамического контента в представлении, и на нем основаны некоторые другие </a:t>
                      </a:r>
                      <a:r>
                        <a:rPr lang="ru-RU" sz="1800" dirty="0" smtClean="0">
                          <a:solidFill>
                            <a:schemeClr val="bg1"/>
                          </a:solidFill>
                          <a:effectLst/>
                        </a:rPr>
                        <a:t>подходы</a:t>
                      </a:r>
                      <a:endParaRPr lang="ru-RU" sz="1800" dirty="0">
                        <a:solidFill>
                          <a:schemeClr val="bg1"/>
                        </a:solidFill>
                        <a:effectLst/>
                      </a:endParaRPr>
                    </a:p>
                  </a:txBody>
                  <a:tcPr marL="36080" marR="36080" marT="48106" marB="48106" anchor="ctr"/>
                </a:tc>
              </a:tr>
              <a:tr h="1888380">
                <a:tc>
                  <a:txBody>
                    <a:bodyPr/>
                    <a:lstStyle/>
                    <a:p>
                      <a:pPr algn="ctr" fontAlgn="t"/>
                      <a:r>
                        <a:rPr lang="ru-RU" sz="1800" dirty="0">
                          <a:solidFill>
                            <a:srgbClr val="ECA907"/>
                          </a:solidFill>
                          <a:effectLst/>
                        </a:rPr>
                        <a:t>Вспомогательные методы </a:t>
                      </a:r>
                      <a:r>
                        <a:rPr lang="en-US" sz="1800" dirty="0">
                          <a:solidFill>
                            <a:srgbClr val="ECA907"/>
                          </a:solidFill>
                          <a:effectLst/>
                        </a:rPr>
                        <a:t>HTML</a:t>
                      </a:r>
                      <a:endParaRPr lang="en-US" sz="1800" b="1" dirty="0">
                        <a:solidFill>
                          <a:srgbClr val="ECA907"/>
                        </a:solidFill>
                        <a:effectLst/>
                      </a:endParaRPr>
                    </a:p>
                  </a:txBody>
                  <a:tcPr marL="36080" marR="36080" marT="48106" marB="48106" anchor="ctr"/>
                </a:tc>
                <a:tc>
                  <a:txBody>
                    <a:bodyPr/>
                    <a:lstStyle/>
                    <a:p>
                      <a:pPr algn="just" fontAlgn="t"/>
                      <a:r>
                        <a:rPr lang="ru-RU" sz="1800" dirty="0">
                          <a:solidFill>
                            <a:schemeClr val="bg1"/>
                          </a:solidFill>
                          <a:effectLst/>
                        </a:rPr>
                        <a:t>Используются для создания одного элемента HTML или небольшой коллекции элементов, обычно на основании данных модели представления или объекта </a:t>
                      </a:r>
                      <a:r>
                        <a:rPr lang="ru-RU" sz="1800" b="1" dirty="0" err="1">
                          <a:solidFill>
                            <a:srgbClr val="ECA907"/>
                          </a:solidFill>
                          <a:effectLst/>
                          <a:latin typeface="Consolas"/>
                          <a:cs typeface="Consolas"/>
                        </a:rPr>
                        <a:t>ViewData</a:t>
                      </a:r>
                      <a:r>
                        <a:rPr lang="ru-RU" sz="1800" dirty="0">
                          <a:solidFill>
                            <a:schemeClr val="bg1"/>
                          </a:solidFill>
                          <a:effectLst/>
                        </a:rPr>
                        <a:t>. Можно использовать встроенные вспомогательные методы MVC </a:t>
                      </a:r>
                      <a:r>
                        <a:rPr lang="ru-RU" sz="1800" dirty="0" err="1">
                          <a:solidFill>
                            <a:schemeClr val="bg1"/>
                          </a:solidFill>
                          <a:effectLst/>
                        </a:rPr>
                        <a:t>Framework</a:t>
                      </a:r>
                      <a:r>
                        <a:rPr lang="ru-RU" sz="1800" dirty="0">
                          <a:solidFill>
                            <a:schemeClr val="bg1"/>
                          </a:solidFill>
                          <a:effectLst/>
                        </a:rPr>
                        <a:t>, можно также создавать свои </a:t>
                      </a:r>
                      <a:r>
                        <a:rPr lang="ru-RU" sz="1800" dirty="0" smtClean="0">
                          <a:solidFill>
                            <a:schemeClr val="bg1"/>
                          </a:solidFill>
                          <a:effectLst/>
                        </a:rPr>
                        <a:t>собственные</a:t>
                      </a:r>
                      <a:endParaRPr lang="ru-RU" sz="1800" dirty="0">
                        <a:solidFill>
                          <a:schemeClr val="bg1"/>
                        </a:solidFill>
                        <a:effectLst/>
                      </a:endParaRPr>
                    </a:p>
                  </a:txBody>
                  <a:tcPr marL="36080" marR="36080" marT="48106" marB="48106" anchor="ctr"/>
                </a:tc>
              </a:tr>
              <a:tr h="829620">
                <a:tc>
                  <a:txBody>
                    <a:bodyPr/>
                    <a:lstStyle/>
                    <a:p>
                      <a:pPr algn="ctr" fontAlgn="t"/>
                      <a:r>
                        <a:rPr lang="ru-RU" sz="1800" dirty="0" smtClean="0">
                          <a:solidFill>
                            <a:srgbClr val="ECA907"/>
                          </a:solidFill>
                          <a:effectLst/>
                        </a:rPr>
                        <a:t>Секции</a:t>
                      </a:r>
                      <a:r>
                        <a:rPr lang="ru-RU" sz="1800" dirty="0" smtClean="0">
                          <a:solidFill>
                            <a:schemeClr val="bg1"/>
                          </a:solidFill>
                          <a:effectLst/>
                        </a:rPr>
                        <a:t>	</a:t>
                      </a:r>
                      <a:endParaRPr lang="en-US" sz="1800" b="1" dirty="0">
                        <a:solidFill>
                          <a:schemeClr val="bg1"/>
                        </a:solidFill>
                        <a:effectLst/>
                      </a:endParaRPr>
                    </a:p>
                  </a:txBody>
                  <a:tcPr marL="36080" marR="36080" marT="48106" marB="48106" anchor="ct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ru-RU" sz="1800" dirty="0" smtClean="0">
                          <a:solidFill>
                            <a:schemeClr val="bg1"/>
                          </a:solidFill>
                          <a:effectLst/>
                        </a:rPr>
                        <a:t>Используются для разбиения контента на блоки, которые будут вставлены в макет в определенных местах</a:t>
                      </a:r>
                      <a:endParaRPr lang="en-US" sz="1800" dirty="0" smtClean="0">
                        <a:solidFill>
                          <a:schemeClr val="bg1"/>
                        </a:solidFill>
                        <a:effectLst/>
                      </a:endParaRPr>
                    </a:p>
                  </a:txBody>
                  <a:tcPr marL="36080" marR="36080" marT="48106" marB="48106" anchor="ctr"/>
                </a:tc>
              </a:tr>
            </a:tbl>
          </a:graphicData>
        </a:graphic>
      </p:graphicFrame>
    </p:spTree>
    <p:extLst>
      <p:ext uri="{BB962C8B-B14F-4D97-AF65-F5344CB8AC3E}">
        <p14:creationId xmlns:p14="http://schemas.microsoft.com/office/powerpoint/2010/main" val="6225693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Объект 4"/>
          <p:cNvGraphicFramePr>
            <a:graphicFrameLocks noGrp="1"/>
          </p:cNvGraphicFramePr>
          <p:nvPr>
            <p:ph idx="1"/>
            <p:extLst>
              <p:ext uri="{D42A27DB-BD31-4B8C-83A1-F6EECF244321}">
                <p14:modId xmlns:p14="http://schemas.microsoft.com/office/powerpoint/2010/main" val="3548180901"/>
              </p:ext>
            </p:extLst>
          </p:nvPr>
        </p:nvGraphicFramePr>
        <p:xfrm>
          <a:off x="437950" y="1296269"/>
          <a:ext cx="8306422" cy="4674827"/>
        </p:xfrm>
        <a:graphic>
          <a:graphicData uri="http://schemas.openxmlformats.org/drawingml/2006/table">
            <a:tbl>
              <a:tblPr firstRow="1" bandRow="1">
                <a:tableStyleId>{9D7B26C5-4107-4FEC-AEDC-1716B250A1EF}</a:tableStyleId>
              </a:tblPr>
              <a:tblGrid>
                <a:gridCol w="1911215"/>
                <a:gridCol w="6395207"/>
              </a:tblGrid>
              <a:tr h="483783">
                <a:tc>
                  <a:txBody>
                    <a:bodyPr/>
                    <a:lstStyle/>
                    <a:p>
                      <a:pPr algn="ctr" fontAlgn="t"/>
                      <a:r>
                        <a:rPr lang="ru-RU" sz="1800" dirty="0">
                          <a:solidFill>
                            <a:srgbClr val="ECA907"/>
                          </a:solidFill>
                          <a:effectLst/>
                        </a:rPr>
                        <a:t>Способ</a:t>
                      </a:r>
                      <a:endParaRPr lang="ru-RU" sz="1800" b="1" dirty="0">
                        <a:solidFill>
                          <a:srgbClr val="ECA907"/>
                        </a:solidFill>
                        <a:effectLst/>
                      </a:endParaRPr>
                    </a:p>
                  </a:txBody>
                  <a:tcPr marL="36080" marR="36080" marT="48106" marB="48106" anchor="ctr"/>
                </a:tc>
                <a:tc>
                  <a:txBody>
                    <a:bodyPr/>
                    <a:lstStyle/>
                    <a:p>
                      <a:pPr algn="ctr" fontAlgn="t"/>
                      <a:r>
                        <a:rPr lang="ru-RU" sz="1800" dirty="0" smtClean="0">
                          <a:solidFill>
                            <a:srgbClr val="ECA907"/>
                          </a:solidFill>
                          <a:effectLst/>
                        </a:rPr>
                        <a:t>Использование</a:t>
                      </a:r>
                      <a:endParaRPr lang="ru-RU" sz="1800" b="1" dirty="0">
                        <a:solidFill>
                          <a:srgbClr val="ECA907"/>
                        </a:solidFill>
                        <a:effectLst/>
                      </a:endParaRPr>
                    </a:p>
                  </a:txBody>
                  <a:tcPr marL="36080" marR="36080" marT="48106" marB="48106" anchor="ctr"/>
                </a:tc>
              </a:tr>
              <a:tr h="2274604">
                <a:tc>
                  <a:txBody>
                    <a:bodyPr/>
                    <a:lstStyle/>
                    <a:p>
                      <a:pPr algn="ctr" fontAlgn="t"/>
                      <a:r>
                        <a:rPr lang="ru-RU" sz="1800" kern="1200" dirty="0" smtClean="0">
                          <a:solidFill>
                            <a:srgbClr val="ECA907"/>
                          </a:solidFill>
                          <a:effectLst/>
                        </a:rPr>
                        <a:t>Частичные представления</a:t>
                      </a:r>
                      <a:endParaRPr lang="ru-RU" sz="1800" b="1" dirty="0">
                        <a:solidFill>
                          <a:srgbClr val="ECA907"/>
                        </a:solidFill>
                        <a:effectLst/>
                      </a:endParaRPr>
                    </a:p>
                  </a:txBody>
                  <a:tcPr marL="36080" marR="36080" marT="48106" marB="48106" anchor="ctr"/>
                </a:tc>
                <a:tc>
                  <a:txBody>
                    <a:bodyPr/>
                    <a:lstStyle/>
                    <a:p>
                      <a:pPr algn="just" fontAlgn="t"/>
                      <a:r>
                        <a:rPr lang="ru-RU" sz="1800" kern="1200" dirty="0" smtClean="0">
                          <a:solidFill>
                            <a:schemeClr val="bg1"/>
                          </a:solidFill>
                          <a:effectLst/>
                        </a:rPr>
                        <a:t>Используются для включения подсекции разметки в несколько представлений. Частичные представления могут содержать код, вспомогательные методы HTML и ссылки на другие частичные представления. Частичные представления не могут вызывать методы действий, поэтому их нельзя использовать для выполнения бизнес-логики</a:t>
                      </a:r>
                      <a:endParaRPr lang="ru-RU" sz="1800" dirty="0">
                        <a:solidFill>
                          <a:schemeClr val="bg1"/>
                        </a:solidFill>
                        <a:effectLst/>
                      </a:endParaRPr>
                    </a:p>
                  </a:txBody>
                  <a:tcPr marL="36080" marR="36080" marT="48106" marB="48106" anchor="ctr"/>
                </a:tc>
              </a:tr>
              <a:tr h="1916440">
                <a:tc>
                  <a:txBody>
                    <a:bodyPr/>
                    <a:lstStyle/>
                    <a:p>
                      <a:pPr algn="ctr" fontAlgn="t"/>
                      <a:r>
                        <a:rPr lang="ru-RU" sz="1800" kern="1200" dirty="0" smtClean="0">
                          <a:solidFill>
                            <a:srgbClr val="ECA907"/>
                          </a:solidFill>
                          <a:effectLst/>
                        </a:rPr>
                        <a:t>Дочерние действия</a:t>
                      </a:r>
                      <a:endParaRPr lang="en-US" sz="1800" b="1" dirty="0">
                        <a:solidFill>
                          <a:srgbClr val="ECA907"/>
                        </a:solidFill>
                        <a:effectLst/>
                      </a:endParaRPr>
                    </a:p>
                  </a:txBody>
                  <a:tcPr marL="36080" marR="36080" marT="48106" marB="48106" anchor="ctr"/>
                </a:tc>
                <a:tc>
                  <a:txBody>
                    <a:bodyPr/>
                    <a:lstStyle/>
                    <a:p>
                      <a:pPr algn="just" fontAlgn="t"/>
                      <a:r>
                        <a:rPr lang="ru-RU" sz="1800" kern="1200" dirty="0" smtClean="0">
                          <a:solidFill>
                            <a:schemeClr val="bg1"/>
                          </a:solidFill>
                          <a:effectLst/>
                        </a:rPr>
                        <a:t>Используются для создания повторно используемых элементов управления UI и </a:t>
                      </a:r>
                      <a:r>
                        <a:rPr lang="ru-RU" sz="1800" kern="1200" dirty="0" err="1" smtClean="0">
                          <a:solidFill>
                            <a:schemeClr val="bg1"/>
                          </a:solidFill>
                          <a:effectLst/>
                        </a:rPr>
                        <a:t>виджетов</a:t>
                      </a:r>
                      <a:r>
                        <a:rPr lang="ru-RU" sz="1800" kern="1200" dirty="0" smtClean="0">
                          <a:solidFill>
                            <a:schemeClr val="bg1"/>
                          </a:solidFill>
                          <a:effectLst/>
                        </a:rPr>
                        <a:t>, в которых необходима бизнес-логика. Дочернее действие вызывает метод действия, визуализирует представление и внедряет результат в поток ответа</a:t>
                      </a:r>
                      <a:endParaRPr lang="ru-RU" sz="1800" dirty="0">
                        <a:solidFill>
                          <a:schemeClr val="bg1"/>
                        </a:solidFill>
                        <a:effectLst/>
                      </a:endParaRPr>
                    </a:p>
                  </a:txBody>
                  <a:tcPr marL="36080" marR="36080" marT="48106" marB="48106" anchor="ctr"/>
                </a:tc>
              </a:tr>
            </a:tbl>
          </a:graphicData>
        </a:graphic>
      </p:graphicFrame>
    </p:spTree>
    <p:extLst>
      <p:ext uri="{BB962C8B-B14F-4D97-AF65-F5344CB8AC3E}">
        <p14:creationId xmlns:p14="http://schemas.microsoft.com/office/powerpoint/2010/main" val="20592678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Добавление динамического контента в </a:t>
            </a:r>
            <a:r>
              <a:rPr lang="ru-RU" dirty="0" smtClean="0"/>
              <a:t>представление</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2"/>
          <p:cNvSpPr>
            <a:spLocks noGrp="1"/>
          </p:cNvSpPr>
          <p:nvPr>
            <p:ph idx="1"/>
          </p:nvPr>
        </p:nvSpPr>
        <p:spPr>
          <a:xfrm>
            <a:off x="405891" y="1331443"/>
            <a:ext cx="8340401" cy="4652531"/>
          </a:xfrm>
        </p:spPr>
        <p:txBody>
          <a:bodyPr anchor="ctr"/>
          <a:lstStyle/>
          <a:p>
            <a:pPr marL="285750" indent="-285750" algn="just">
              <a:buFont typeface="Arial" panose="020B0604020202020204" pitchFamily="34" charset="0"/>
              <a:buChar char="•"/>
            </a:pPr>
            <a:r>
              <a:rPr lang="ru-RU" dirty="0" smtClean="0">
                <a:latin typeface="+mn-lt"/>
              </a:rPr>
              <a:t>Вспомогательные методы используются,  в основном, для </a:t>
            </a:r>
            <a:r>
              <a:rPr lang="ru-RU" dirty="0">
                <a:latin typeface="+mn-lt"/>
              </a:rPr>
              <a:t>того, чтобы уменьшить количество дублированного кода в представлениях, и </a:t>
            </a:r>
            <a:r>
              <a:rPr lang="ru-RU" dirty="0" smtClean="0">
                <a:latin typeface="+mn-lt"/>
              </a:rPr>
              <a:t>для </a:t>
            </a:r>
            <a:r>
              <a:rPr lang="ru-RU" dirty="0">
                <a:latin typeface="+mn-lt"/>
              </a:rPr>
              <a:t>самого простого </a:t>
            </a:r>
            <a:r>
              <a:rPr lang="ru-RU" dirty="0" smtClean="0">
                <a:latin typeface="+mn-lt"/>
              </a:rPr>
              <a:t>кода</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Для </a:t>
            </a:r>
            <a:r>
              <a:rPr lang="ru-RU" dirty="0">
                <a:latin typeface="+mn-lt"/>
              </a:rPr>
              <a:t>более сложной разметки и кода </a:t>
            </a:r>
            <a:r>
              <a:rPr lang="ru-RU" dirty="0" smtClean="0">
                <a:latin typeface="+mn-lt"/>
              </a:rPr>
              <a:t>используются </a:t>
            </a:r>
            <a:r>
              <a:rPr lang="ru-RU" dirty="0">
                <a:latin typeface="+mn-lt"/>
              </a:rPr>
              <a:t>частичные </a:t>
            </a:r>
            <a:r>
              <a:rPr lang="ru-RU" dirty="0" smtClean="0">
                <a:latin typeface="+mn-lt"/>
              </a:rPr>
              <a:t>представления</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latin typeface="+mn-lt"/>
              </a:rPr>
              <a:t>В случае  необходимости выполнения </a:t>
            </a:r>
            <a:r>
              <a:rPr lang="ru-RU" dirty="0">
                <a:latin typeface="+mn-lt"/>
              </a:rPr>
              <a:t>какие-либо манипуляции с моделью </a:t>
            </a:r>
            <a:r>
              <a:rPr lang="ru-RU" dirty="0" smtClean="0">
                <a:latin typeface="+mn-lt"/>
              </a:rPr>
              <a:t>данных используются дочерние </a:t>
            </a:r>
            <a:r>
              <a:rPr lang="ru-RU" dirty="0">
                <a:latin typeface="+mn-lt"/>
              </a:rPr>
              <a:t>действия</a:t>
            </a: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Синтаксис </a:t>
            </a:r>
            <a:r>
              <a:rPr lang="en-US" dirty="0"/>
              <a:t>Razor</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6" name="Content Placeholder 3"/>
          <p:cNvSpPr>
            <a:spLocks noGrp="1"/>
          </p:cNvSpPr>
          <p:nvPr>
            <p:ph idx="1"/>
          </p:nvPr>
        </p:nvSpPr>
        <p:spPr>
          <a:xfrm>
            <a:off x="405891" y="1331443"/>
            <a:ext cx="8340401" cy="4652531"/>
          </a:xfrm>
        </p:spPr>
        <p:txBody>
          <a:bodyPr anchor="ctr">
            <a:normAutofit/>
          </a:bodyPr>
          <a:lstStyle/>
          <a:p>
            <a:pPr algn="just"/>
            <a:r>
              <a:rPr lang="ru-RU" dirty="0" smtClean="0">
                <a:solidFill>
                  <a:srgbClr val="ECA907"/>
                </a:solidFill>
                <a:latin typeface="+mn-lt"/>
              </a:rPr>
              <a:t>	</a:t>
            </a:r>
            <a:r>
              <a:rPr lang="ru-RU" dirty="0" err="1" smtClean="0">
                <a:solidFill>
                  <a:srgbClr val="ECA907"/>
                </a:solidFill>
                <a:latin typeface="Consolas"/>
                <a:cs typeface="Consolas"/>
              </a:rPr>
              <a:t>Razor</a:t>
            </a:r>
            <a:r>
              <a:rPr lang="ru-RU" dirty="0" smtClean="0">
                <a:latin typeface="+mn-lt"/>
              </a:rPr>
              <a:t> </a:t>
            </a:r>
            <a:r>
              <a:rPr lang="ru-RU" dirty="0">
                <a:latin typeface="+mn-lt"/>
              </a:rPr>
              <a:t>– это движок представления, </a:t>
            </a:r>
            <a:r>
              <a:rPr lang="ru-RU" dirty="0" smtClean="0">
                <a:latin typeface="+mn-lt"/>
              </a:rPr>
              <a:t>который обрабатывает </a:t>
            </a:r>
            <a:r>
              <a:rPr lang="ru-RU" dirty="0">
                <a:latin typeface="+mn-lt"/>
              </a:rPr>
              <a:t>ASP.NET контент и ищет инструкции, как правило, для вставки динамического контента в выходные данные, отправленные браузеру. Microsoft поддерживает два вида движков: </a:t>
            </a:r>
            <a:r>
              <a:rPr lang="ru-RU" dirty="0">
                <a:solidFill>
                  <a:srgbClr val="ECA907"/>
                </a:solidFill>
                <a:latin typeface="+mn-lt"/>
              </a:rPr>
              <a:t>движок </a:t>
            </a:r>
            <a:r>
              <a:rPr lang="ru-RU" dirty="0">
                <a:solidFill>
                  <a:srgbClr val="ECA907"/>
                </a:solidFill>
                <a:latin typeface="Consolas"/>
                <a:cs typeface="Consolas"/>
              </a:rPr>
              <a:t>ASPX</a:t>
            </a:r>
            <a:r>
              <a:rPr lang="ru-RU" dirty="0">
                <a:latin typeface="+mn-lt"/>
              </a:rPr>
              <a:t> работает с тегами &lt;% и %&gt;, которые являлись основой развития ASP.NET в течение многих лет. </a:t>
            </a:r>
            <a:r>
              <a:rPr lang="ru-RU" dirty="0">
                <a:solidFill>
                  <a:srgbClr val="ECA907"/>
                </a:solidFill>
                <a:latin typeface="+mn-lt"/>
              </a:rPr>
              <a:t>Д</a:t>
            </a:r>
            <a:r>
              <a:rPr lang="ru-RU" dirty="0" smtClean="0">
                <a:solidFill>
                  <a:srgbClr val="ECA907"/>
                </a:solidFill>
                <a:latin typeface="+mn-lt"/>
              </a:rPr>
              <a:t>вижок </a:t>
            </a:r>
            <a:r>
              <a:rPr lang="ru-RU" dirty="0">
                <a:solidFill>
                  <a:srgbClr val="ECA907"/>
                </a:solidFill>
                <a:latin typeface="Consolas"/>
                <a:cs typeface="Consolas"/>
              </a:rPr>
              <a:t>Razor</a:t>
            </a:r>
            <a:r>
              <a:rPr lang="ru-RU" dirty="0">
                <a:latin typeface="+mn-lt"/>
              </a:rPr>
              <a:t>, который работает с отдельными областями контента, обозначается символом </a:t>
            </a:r>
            <a:r>
              <a:rPr lang="ru-RU" dirty="0" smtClean="0">
                <a:solidFill>
                  <a:srgbClr val="ECA907"/>
                </a:solidFill>
                <a:latin typeface="+mn-lt"/>
              </a:rPr>
              <a:t>@</a:t>
            </a:r>
            <a:r>
              <a:rPr lang="ru-RU" dirty="0" smtClean="0">
                <a:latin typeface="+mn-lt"/>
              </a:rPr>
              <a:t>.</a:t>
            </a:r>
            <a:endParaRPr lang="en-US" dirty="0" smtClean="0">
              <a:latin typeface="+mn-lt"/>
            </a:endParaRPr>
          </a:p>
          <a:p>
            <a:endParaRPr lang="en-US" dirty="0">
              <a:latin typeface="+mn-lt"/>
            </a:endParaRPr>
          </a:p>
          <a:p>
            <a:r>
              <a:rPr lang="en-US" dirty="0" smtClean="0">
                <a:solidFill>
                  <a:srgbClr val="ECA907"/>
                </a:solidFill>
                <a:latin typeface="+mn-lt"/>
              </a:rPr>
              <a:t>@</a:t>
            </a:r>
            <a:r>
              <a:rPr lang="en-US" dirty="0" smtClean="0">
                <a:latin typeface="+mn-lt"/>
              </a:rPr>
              <a:t> </a:t>
            </a:r>
            <a:r>
              <a:rPr lang="en-US" dirty="0">
                <a:latin typeface="+mn-lt"/>
              </a:rPr>
              <a:t>– </a:t>
            </a:r>
            <a:r>
              <a:rPr lang="ru-RU" dirty="0" smtClean="0">
                <a:latin typeface="+mn-lt"/>
              </a:rPr>
              <a:t>оператор </a:t>
            </a:r>
            <a:r>
              <a:rPr lang="en-US" dirty="0">
                <a:latin typeface="+mn-lt"/>
              </a:rPr>
              <a:t>Razor</a:t>
            </a:r>
            <a:r>
              <a:rPr lang="ru-RU" dirty="0" smtClean="0">
                <a:latin typeface="+mn-lt"/>
              </a:rPr>
              <a:t> (по умолчанию кодируется для предотвращения </a:t>
            </a:r>
            <a:r>
              <a:rPr lang="en-US" dirty="0" smtClean="0">
                <a:latin typeface="+mn-lt"/>
              </a:rPr>
              <a:t>XSS-</a:t>
            </a:r>
            <a:r>
              <a:rPr lang="ru-RU" dirty="0" smtClean="0">
                <a:latin typeface="+mn-lt"/>
              </a:rPr>
              <a:t>атак)</a:t>
            </a:r>
            <a:endParaRPr lang="en-US" dirty="0" smtClean="0">
              <a:latin typeface="+mn-lt"/>
            </a:endParaRPr>
          </a:p>
          <a:p>
            <a:r>
              <a:rPr lang="en-US" dirty="0" smtClean="0">
                <a:solidFill>
                  <a:srgbClr val="ECA907"/>
                </a:solidFill>
                <a:latin typeface="+mn-lt"/>
              </a:rPr>
              <a:t>@:</a:t>
            </a:r>
            <a:r>
              <a:rPr lang="en-US" dirty="0" smtClean="0">
                <a:latin typeface="+mn-lt"/>
              </a:rPr>
              <a:t> </a:t>
            </a:r>
            <a:r>
              <a:rPr lang="en-US" dirty="0">
                <a:latin typeface="+mn-lt"/>
              </a:rPr>
              <a:t>– </a:t>
            </a:r>
            <a:r>
              <a:rPr lang="ru-RU" dirty="0" smtClean="0">
                <a:latin typeface="+mn-lt"/>
              </a:rPr>
              <a:t>предотвращени</a:t>
            </a:r>
            <a:r>
              <a:rPr lang="ru-RU" dirty="0">
                <a:latin typeface="+mn-lt"/>
              </a:rPr>
              <a:t>е</a:t>
            </a:r>
            <a:r>
              <a:rPr lang="ru-RU" dirty="0" smtClean="0">
                <a:latin typeface="+mn-lt"/>
              </a:rPr>
              <a:t> </a:t>
            </a:r>
            <a:r>
              <a:rPr lang="ru-RU" dirty="0">
                <a:latin typeface="+mn-lt"/>
              </a:rPr>
              <a:t>Razor от интерпретации строки как C# </a:t>
            </a:r>
            <a:r>
              <a:rPr lang="ru-RU" dirty="0" smtClean="0">
                <a:latin typeface="+mn-lt"/>
              </a:rPr>
              <a:t>выражения</a:t>
            </a:r>
          </a:p>
          <a:p>
            <a:r>
              <a:rPr lang="en-US" dirty="0" smtClean="0">
                <a:solidFill>
                  <a:srgbClr val="ECA907"/>
                </a:solidFill>
                <a:latin typeface="+mn-lt"/>
              </a:rPr>
              <a:t>@{ … } </a:t>
            </a:r>
            <a:r>
              <a:rPr lang="en-US" dirty="0" smtClean="0">
                <a:latin typeface="+mn-lt"/>
              </a:rPr>
              <a:t>– </a:t>
            </a:r>
            <a:r>
              <a:rPr lang="ru-RU" dirty="0" smtClean="0">
                <a:latin typeface="+mn-lt"/>
              </a:rPr>
              <a:t>блок </a:t>
            </a:r>
            <a:r>
              <a:rPr lang="ru-RU" dirty="0">
                <a:latin typeface="+mn-lt"/>
              </a:rPr>
              <a:t>кода </a:t>
            </a:r>
            <a:r>
              <a:rPr lang="en-US" dirty="0" smtClean="0">
                <a:latin typeface="+mn-lt"/>
              </a:rPr>
              <a:t>Razor</a:t>
            </a:r>
            <a:endParaRPr lang="ru-RU" dirty="0" smtClean="0">
              <a:latin typeface="+mn-lt"/>
            </a:endParaRPr>
          </a:p>
          <a:p>
            <a:r>
              <a:rPr lang="en-US" dirty="0" smtClean="0">
                <a:solidFill>
                  <a:srgbClr val="ECA907"/>
                </a:solidFill>
                <a:latin typeface="+mn-lt"/>
              </a:rPr>
              <a:t>@* … *@ </a:t>
            </a:r>
            <a:r>
              <a:rPr lang="en-US" dirty="0">
                <a:latin typeface="+mn-lt"/>
              </a:rPr>
              <a:t>–</a:t>
            </a:r>
            <a:r>
              <a:rPr lang="en-US" dirty="0" smtClean="0">
                <a:latin typeface="+mn-lt"/>
              </a:rPr>
              <a:t> </a:t>
            </a:r>
            <a:r>
              <a:rPr lang="ru-RU" dirty="0" smtClean="0">
                <a:latin typeface="+mn-lt"/>
              </a:rPr>
              <a:t>комментарий</a:t>
            </a:r>
            <a:endParaRPr lang="en-US" dirty="0">
              <a:latin typeface="+mn-lt"/>
            </a:endParaRP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4802984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Синтаксис </a:t>
            </a:r>
            <a:r>
              <a:rPr lang="en-US" dirty="0"/>
              <a:t>Razor</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3"/>
          <p:cNvSpPr>
            <a:spLocks noGrp="1"/>
          </p:cNvSpPr>
          <p:nvPr>
            <p:ph idx="1"/>
          </p:nvPr>
        </p:nvSpPr>
        <p:spPr>
          <a:xfrm>
            <a:off x="405891" y="1331443"/>
            <a:ext cx="8340401" cy="4652531"/>
          </a:xfrm>
        </p:spPr>
        <p:txBody>
          <a:bodyPr anchor="ctr">
            <a:normAutofit/>
          </a:bodyPr>
          <a:lstStyle/>
          <a:p>
            <a:r>
              <a:rPr lang="ru-RU" dirty="0">
                <a:latin typeface="+mn-lt"/>
              </a:rPr>
              <a:t>Основные </a:t>
            </a:r>
            <a:r>
              <a:rPr lang="en-US" dirty="0" smtClean="0">
                <a:latin typeface="+mn-lt"/>
              </a:rPr>
              <a:t>c</a:t>
            </a:r>
            <a:r>
              <a:rPr lang="ru-RU" dirty="0" err="1" smtClean="0">
                <a:latin typeface="+mn-lt"/>
              </a:rPr>
              <a:t>интаксические</a:t>
            </a:r>
            <a:r>
              <a:rPr lang="ru-RU" dirty="0" smtClean="0">
                <a:latin typeface="+mn-lt"/>
              </a:rPr>
              <a:t> правил</a:t>
            </a:r>
            <a:r>
              <a:rPr lang="ru-RU" dirty="0">
                <a:latin typeface="+mn-lt"/>
              </a:rPr>
              <a:t>а</a:t>
            </a:r>
            <a:r>
              <a:rPr lang="en-US" dirty="0" smtClean="0">
                <a:latin typeface="+mn-lt"/>
              </a:rPr>
              <a:t> </a:t>
            </a:r>
            <a:r>
              <a:rPr lang="ru-RU" dirty="0" err="1" smtClean="0">
                <a:solidFill>
                  <a:srgbClr val="ECA907"/>
                </a:solidFill>
                <a:latin typeface="+mn-lt"/>
              </a:rPr>
              <a:t>Razor</a:t>
            </a:r>
            <a:r>
              <a:rPr lang="ru-RU" dirty="0" smtClean="0">
                <a:solidFill>
                  <a:srgbClr val="ECA907"/>
                </a:solidFill>
                <a:latin typeface="+mn-lt"/>
              </a:rPr>
              <a:t> </a:t>
            </a:r>
            <a:r>
              <a:rPr lang="ru-RU" dirty="0" smtClean="0">
                <a:latin typeface="+mn-lt"/>
              </a:rPr>
              <a:t>для </a:t>
            </a:r>
            <a:r>
              <a:rPr lang="ru-RU" dirty="0" err="1" smtClean="0">
                <a:latin typeface="+mn-lt"/>
              </a:rPr>
              <a:t>C</a:t>
            </a:r>
            <a:r>
              <a:rPr lang="ru-RU" dirty="0" smtClean="0">
                <a:latin typeface="+mn-lt"/>
              </a:rPr>
              <a:t>#</a:t>
            </a:r>
            <a:endParaRPr lang="en-US" dirty="0" smtClean="0">
              <a:latin typeface="+mn-lt"/>
            </a:endParaRPr>
          </a:p>
          <a:p>
            <a:endParaRPr lang="en-US" dirty="0" smtClean="0">
              <a:latin typeface="+mn-lt"/>
            </a:endParaRPr>
          </a:p>
          <a:p>
            <a:pPr marL="285750" indent="-285750">
              <a:buFont typeface="Arial"/>
              <a:buChar char="•"/>
            </a:pPr>
            <a:r>
              <a:rPr lang="en-US" dirty="0" err="1" smtClean="0">
                <a:solidFill>
                  <a:srgbClr val="ECA907"/>
                </a:solidFill>
                <a:latin typeface="+mn-lt"/>
              </a:rPr>
              <a:t>К</a:t>
            </a:r>
            <a:r>
              <a:rPr lang="ru-RU" dirty="0" err="1" smtClean="0">
                <a:solidFill>
                  <a:srgbClr val="ECA907"/>
                </a:solidFill>
                <a:latin typeface="+mn-lt"/>
              </a:rPr>
              <a:t>одовые</a:t>
            </a:r>
            <a:r>
              <a:rPr lang="ru-RU" dirty="0" smtClean="0">
                <a:solidFill>
                  <a:srgbClr val="ECA907"/>
                </a:solidFill>
                <a:latin typeface="+mn-lt"/>
              </a:rPr>
              <a:t> </a:t>
            </a:r>
            <a:r>
              <a:rPr lang="ru-RU" dirty="0">
                <a:solidFill>
                  <a:srgbClr val="ECA907"/>
                </a:solidFill>
                <a:latin typeface="+mn-lt"/>
              </a:rPr>
              <a:t>блоки </a:t>
            </a:r>
            <a:r>
              <a:rPr lang="ru-RU" dirty="0" err="1" smtClean="0">
                <a:latin typeface="+mn-lt"/>
              </a:rPr>
              <a:t>Razor</a:t>
            </a:r>
            <a:r>
              <a:rPr lang="ru-RU" dirty="0" smtClean="0">
                <a:latin typeface="+mn-lt"/>
              </a:rPr>
              <a:t> </a:t>
            </a:r>
            <a:r>
              <a:rPr lang="ru-RU" dirty="0" err="1" smtClean="0">
                <a:latin typeface="+mn-lt"/>
              </a:rPr>
              <a:t>заключа</a:t>
            </a:r>
            <a:r>
              <a:rPr lang="ru-RU" dirty="0" smtClean="0">
                <a:latin typeface="+mn-lt"/>
              </a:rPr>
              <a:t> </a:t>
            </a:r>
            <a:r>
              <a:rPr lang="ru-RU" dirty="0">
                <a:latin typeface="+mn-lt"/>
              </a:rPr>
              <a:t>в </a:t>
            </a:r>
            <a:r>
              <a:rPr lang="ru-RU" dirty="0">
                <a:solidFill>
                  <a:srgbClr val="ECA907"/>
                </a:solidFill>
                <a:latin typeface="+mn-lt"/>
              </a:rPr>
              <a:t>@ {...}</a:t>
            </a:r>
          </a:p>
          <a:p>
            <a:pPr marL="285750" indent="-285750">
              <a:buFont typeface="Arial"/>
              <a:buChar char="•"/>
            </a:pPr>
            <a:r>
              <a:rPr lang="ru-RU" dirty="0" smtClean="0">
                <a:solidFill>
                  <a:srgbClr val="ECA907"/>
                </a:solidFill>
                <a:latin typeface="+mn-lt"/>
              </a:rPr>
              <a:t>Встроенные выражения </a:t>
            </a:r>
            <a:r>
              <a:rPr lang="ru-RU" dirty="0" smtClean="0">
                <a:latin typeface="+mn-lt"/>
              </a:rPr>
              <a:t>(</a:t>
            </a:r>
            <a:r>
              <a:rPr lang="ru-RU" dirty="0">
                <a:latin typeface="+mn-lt"/>
              </a:rPr>
              <a:t>переменные и функции) начинаются с </a:t>
            </a:r>
            <a:r>
              <a:rPr lang="ru-RU" dirty="0">
                <a:solidFill>
                  <a:srgbClr val="ECA907"/>
                </a:solidFill>
                <a:latin typeface="+mn-lt"/>
              </a:rPr>
              <a:t>@</a:t>
            </a:r>
          </a:p>
          <a:p>
            <a:pPr marL="285750" indent="-285750">
              <a:buFont typeface="Arial"/>
              <a:buChar char="•"/>
            </a:pPr>
            <a:r>
              <a:rPr lang="ru-RU" dirty="0" smtClean="0">
                <a:solidFill>
                  <a:srgbClr val="ECA907"/>
                </a:solidFill>
                <a:latin typeface="+mn-lt"/>
              </a:rPr>
              <a:t>Утверждения</a:t>
            </a:r>
            <a:r>
              <a:rPr lang="ru-RU" dirty="0" smtClean="0">
                <a:latin typeface="+mn-lt"/>
              </a:rPr>
              <a:t> заканчиваются </a:t>
            </a:r>
            <a:r>
              <a:rPr lang="ru-RU" dirty="0">
                <a:latin typeface="+mn-lt"/>
              </a:rPr>
              <a:t>точкой с запятой</a:t>
            </a:r>
          </a:p>
          <a:p>
            <a:pPr marL="285750" indent="-285750">
              <a:buFont typeface="Arial"/>
              <a:buChar char="•"/>
            </a:pPr>
            <a:r>
              <a:rPr lang="ru-RU" dirty="0">
                <a:solidFill>
                  <a:srgbClr val="ECA907"/>
                </a:solidFill>
                <a:latin typeface="+mn-lt"/>
              </a:rPr>
              <a:t>Переменные</a:t>
            </a:r>
            <a:r>
              <a:rPr lang="ru-RU" dirty="0">
                <a:latin typeface="+mn-lt"/>
              </a:rPr>
              <a:t> объявляются с </a:t>
            </a:r>
            <a:r>
              <a:rPr lang="ru-RU" dirty="0" smtClean="0">
                <a:latin typeface="+mn-lt"/>
              </a:rPr>
              <a:t>ключевым словом </a:t>
            </a:r>
            <a:r>
              <a:rPr lang="en-US" dirty="0" err="1" smtClean="0">
                <a:solidFill>
                  <a:srgbClr val="ECA907"/>
                </a:solidFill>
                <a:latin typeface="+mn-lt"/>
              </a:rPr>
              <a:t>var</a:t>
            </a:r>
            <a:endParaRPr lang="ru-RU" dirty="0">
              <a:solidFill>
                <a:srgbClr val="ECA907"/>
              </a:solidFill>
              <a:latin typeface="+mn-lt"/>
            </a:endParaRPr>
          </a:p>
          <a:p>
            <a:pPr marL="285750" indent="-285750">
              <a:buFont typeface="Arial"/>
              <a:buChar char="•"/>
            </a:pPr>
            <a:r>
              <a:rPr lang="ru-RU" dirty="0">
                <a:solidFill>
                  <a:srgbClr val="ECA907"/>
                </a:solidFill>
                <a:latin typeface="+mn-lt"/>
              </a:rPr>
              <a:t>Строки</a:t>
            </a:r>
            <a:r>
              <a:rPr lang="ru-RU" dirty="0">
                <a:latin typeface="+mn-lt"/>
              </a:rPr>
              <a:t> заключаются в </a:t>
            </a:r>
            <a:r>
              <a:rPr lang="ru-RU" dirty="0" smtClean="0">
                <a:latin typeface="+mn-lt"/>
              </a:rPr>
              <a:t>кавычки</a:t>
            </a:r>
            <a:endParaRPr lang="ru-RU" dirty="0">
              <a:latin typeface="+mn-lt"/>
            </a:endParaRPr>
          </a:p>
          <a:p>
            <a:pPr marL="285750" indent="-285750">
              <a:buFont typeface="Arial"/>
              <a:buChar char="•"/>
            </a:pPr>
            <a:r>
              <a:rPr lang="ru-RU" dirty="0" smtClean="0">
                <a:solidFill>
                  <a:srgbClr val="ECA907"/>
                </a:solidFill>
                <a:latin typeface="+mn-lt"/>
              </a:rPr>
              <a:t>Код</a:t>
            </a:r>
            <a:r>
              <a:rPr lang="en-US" dirty="0" smtClean="0">
                <a:solidFill>
                  <a:srgbClr val="ECA907"/>
                </a:solidFill>
                <a:latin typeface="+mn-lt"/>
              </a:rPr>
              <a:t> </a:t>
            </a:r>
            <a:r>
              <a:rPr lang="ru-RU" dirty="0" err="1" smtClean="0">
                <a:solidFill>
                  <a:srgbClr val="ECA907"/>
                </a:solidFill>
                <a:latin typeface="+mn-lt"/>
              </a:rPr>
              <a:t>C</a:t>
            </a:r>
            <a:r>
              <a:rPr lang="ru-RU" dirty="0" smtClean="0">
                <a:solidFill>
                  <a:srgbClr val="ECA907"/>
                </a:solidFill>
                <a:latin typeface="+mn-lt"/>
              </a:rPr>
              <a:t>#</a:t>
            </a:r>
            <a:r>
              <a:rPr lang="ru-RU" dirty="0" smtClean="0">
                <a:latin typeface="+mn-lt"/>
              </a:rPr>
              <a:t> чувствителен </a:t>
            </a:r>
            <a:r>
              <a:rPr lang="ru-RU" dirty="0">
                <a:latin typeface="+mn-lt"/>
              </a:rPr>
              <a:t>к регистру</a:t>
            </a:r>
          </a:p>
          <a:p>
            <a:pPr marL="285750" indent="-285750">
              <a:buFont typeface="Arial"/>
              <a:buChar char="•"/>
            </a:pPr>
            <a:r>
              <a:rPr lang="ru-RU" dirty="0">
                <a:latin typeface="+mn-lt"/>
              </a:rPr>
              <a:t>Файлы </a:t>
            </a:r>
            <a:r>
              <a:rPr lang="ru-RU" dirty="0" err="1" smtClean="0">
                <a:latin typeface="+mn-lt"/>
              </a:rPr>
              <a:t>C</a:t>
            </a:r>
            <a:r>
              <a:rPr lang="ru-RU" dirty="0" smtClean="0">
                <a:latin typeface="+mn-lt"/>
              </a:rPr>
              <a:t># </a:t>
            </a:r>
            <a:r>
              <a:rPr lang="ru-RU" dirty="0">
                <a:latin typeface="+mn-lt"/>
              </a:rPr>
              <a:t>имеют расширение </a:t>
            </a:r>
            <a:r>
              <a:rPr lang="ru-RU" dirty="0">
                <a:solidFill>
                  <a:srgbClr val="ECA907"/>
                </a:solidFill>
                <a:latin typeface="+mn-lt"/>
              </a:rPr>
              <a:t>.</a:t>
            </a:r>
            <a:r>
              <a:rPr lang="ru-RU" dirty="0" err="1">
                <a:solidFill>
                  <a:srgbClr val="ECA907"/>
                </a:solidFill>
                <a:latin typeface="+mn-lt"/>
              </a:rPr>
              <a:t>cshtml</a:t>
            </a:r>
            <a:endParaRPr lang="en-US" dirty="0">
              <a:solidFill>
                <a:srgbClr val="ECA907"/>
              </a:solidFill>
              <a:latin typeface="+mn-lt"/>
            </a:endParaRPr>
          </a:p>
        </p:txBody>
      </p:sp>
      <p:sp>
        <p:nvSpPr>
          <p:cNvPr id="6" name="Rectangle 5"/>
          <p:cNvSpPr/>
          <p:nvPr/>
        </p:nvSpPr>
        <p:spPr>
          <a:xfrm>
            <a:off x="525114" y="5171956"/>
            <a:ext cx="5054351" cy="369332"/>
          </a:xfrm>
          <a:prstGeom prst="rect">
            <a:avLst/>
          </a:prstGeom>
        </p:spPr>
        <p:txBody>
          <a:bodyPr wrap="none">
            <a:spAutoFit/>
          </a:bodyPr>
          <a:lstStyle/>
          <a:p>
            <a:r>
              <a:rPr lang="en-US" dirty="0">
                <a:solidFill>
                  <a:schemeClr val="bg1"/>
                </a:solidFill>
                <a:hlinkClick r:id="rId2"/>
              </a:rPr>
              <a:t>http://www.w3schools.com/aspnet/</a:t>
            </a:r>
            <a:r>
              <a:rPr lang="en-US" dirty="0" smtClean="0">
                <a:solidFill>
                  <a:schemeClr val="bg1"/>
                </a:solidFill>
                <a:hlinkClick r:id="rId2"/>
              </a:rPr>
              <a:t>razor_intro.asp</a:t>
            </a:r>
            <a:r>
              <a:rPr lang="en-US" dirty="0" smtClean="0">
                <a:solidFill>
                  <a:schemeClr val="bg1"/>
                </a:solidFill>
              </a:rPr>
              <a:t> </a:t>
            </a:r>
          </a:p>
        </p:txBody>
      </p:sp>
      <p:grpSp>
        <p:nvGrpSpPr>
          <p:cNvPr id="7" name="Group 3"/>
          <p:cNvGrpSpPr/>
          <p:nvPr/>
        </p:nvGrpSpPr>
        <p:grpSpPr>
          <a:xfrm>
            <a:off x="535411" y="6205233"/>
            <a:ext cx="1530187" cy="481550"/>
            <a:chOff x="1411160" y="5943739"/>
            <a:chExt cx="2040249" cy="481550"/>
          </a:xfrm>
        </p:grpSpPr>
        <p:sp>
          <p:nvSpPr>
            <p:cNvPr id="8"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3982954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Секции</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smtClean="0">
                <a:latin typeface="+mn-lt"/>
              </a:rPr>
              <a:t>	Движок </a:t>
            </a:r>
            <a:r>
              <a:rPr lang="ru-RU" dirty="0">
                <a:latin typeface="+mn-lt"/>
              </a:rPr>
              <a:t>Razor поддерживает концепцию секций, которые позволяют выделять различные области в макете. </a:t>
            </a:r>
            <a:r>
              <a:rPr lang="ru-RU" dirty="0">
                <a:solidFill>
                  <a:srgbClr val="ECA907"/>
                </a:solidFill>
                <a:latin typeface="+mn-lt"/>
              </a:rPr>
              <a:t>Секции Razor </a:t>
            </a:r>
            <a:r>
              <a:rPr lang="ru-RU" dirty="0">
                <a:latin typeface="+mn-lt"/>
              </a:rPr>
              <a:t>позволяют разбивать представление на части и контролировать то, где они </a:t>
            </a:r>
            <a:r>
              <a:rPr lang="ru-RU" dirty="0" smtClean="0">
                <a:latin typeface="+mn-lt"/>
              </a:rPr>
              <a:t>внедряются </a:t>
            </a:r>
            <a:r>
              <a:rPr lang="ru-RU" dirty="0">
                <a:latin typeface="+mn-lt"/>
              </a:rPr>
              <a:t>в </a:t>
            </a:r>
            <a:r>
              <a:rPr lang="ru-RU" dirty="0" smtClean="0">
                <a:latin typeface="+mn-lt"/>
              </a:rPr>
              <a:t>макет</a:t>
            </a:r>
          </a:p>
          <a:p>
            <a:pPr algn="just"/>
            <a:endParaRPr lang="ru-RU" dirty="0" smtClean="0">
              <a:latin typeface="+mn-lt"/>
            </a:endParaRPr>
          </a:p>
          <a:p>
            <a:pPr algn="just"/>
            <a:r>
              <a:rPr lang="ru-RU" dirty="0" smtClean="0">
                <a:latin typeface="+mn-lt"/>
              </a:rPr>
              <a:t>	По </a:t>
            </a:r>
            <a:r>
              <a:rPr lang="ru-RU" dirty="0">
                <a:latin typeface="+mn-lt"/>
              </a:rPr>
              <a:t>соглашению секции определяются либо в начале, либо в конце представления, чтобы легче было увидеть, какие области контента </a:t>
            </a:r>
            <a:r>
              <a:rPr lang="ru-RU" dirty="0" smtClean="0">
                <a:latin typeface="+mn-lt"/>
              </a:rPr>
              <a:t>будут </a:t>
            </a:r>
            <a:r>
              <a:rPr lang="ru-RU" dirty="0">
                <a:latin typeface="+mn-lt"/>
              </a:rPr>
              <a:t>рассматриваться как </a:t>
            </a:r>
            <a:r>
              <a:rPr lang="ru-RU" dirty="0" smtClean="0">
                <a:latin typeface="+mn-lt"/>
              </a:rPr>
              <a:t>секции, а какие будут </a:t>
            </a:r>
            <a:r>
              <a:rPr lang="ru-RU" dirty="0">
                <a:latin typeface="+mn-lt"/>
              </a:rPr>
              <a:t>захвачены вспомогательным методом </a:t>
            </a:r>
            <a:r>
              <a:rPr lang="ru-RU" dirty="0" err="1">
                <a:latin typeface="+mn-lt"/>
              </a:rPr>
              <a:t>RenderBody</a:t>
            </a:r>
            <a:r>
              <a:rPr lang="ru-RU" dirty="0">
                <a:latin typeface="+mn-lt"/>
              </a:rPr>
              <a:t>. </a:t>
            </a:r>
            <a:r>
              <a:rPr lang="ru-RU" dirty="0" smtClean="0">
                <a:latin typeface="+mn-lt"/>
              </a:rPr>
              <a:t>Часто используется </a:t>
            </a:r>
            <a:r>
              <a:rPr lang="ru-RU" dirty="0">
                <a:latin typeface="+mn-lt"/>
              </a:rPr>
              <a:t>и другой подход, согласно которому представление должно содержать только секции, тело представления также заключается в </a:t>
            </a:r>
            <a:r>
              <a:rPr lang="ru-RU" dirty="0" smtClean="0">
                <a:latin typeface="+mn-lt"/>
              </a:rPr>
              <a:t>секцию</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9194963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Частичные </a:t>
            </a:r>
            <a:r>
              <a:rPr lang="ru-RU" dirty="0"/>
              <a:t>представления</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a:latin typeface="+mn-lt"/>
              </a:rPr>
              <a:t>В приложениях </a:t>
            </a:r>
            <a:r>
              <a:rPr lang="ru-RU" dirty="0" smtClean="0">
                <a:latin typeface="+mn-lt"/>
              </a:rPr>
              <a:t>часто используются </a:t>
            </a:r>
            <a:r>
              <a:rPr lang="ru-RU" dirty="0">
                <a:latin typeface="+mn-lt"/>
              </a:rPr>
              <a:t>одни и те же фрагменты тегов Razor и HTML-разметки в нескольких представлениях. Чтобы не дублировать контент, можно использовать </a:t>
            </a:r>
            <a:r>
              <a:rPr lang="ru-RU" dirty="0">
                <a:solidFill>
                  <a:srgbClr val="ECA907"/>
                </a:solidFill>
                <a:latin typeface="+mn-lt"/>
              </a:rPr>
              <a:t>частичные представления</a:t>
            </a:r>
            <a:r>
              <a:rPr lang="ru-RU" dirty="0" smtClean="0">
                <a:latin typeface="+mn-lt"/>
              </a:rPr>
              <a:t>.</a:t>
            </a:r>
          </a:p>
          <a:p>
            <a:pPr algn="just"/>
            <a:endParaRPr lang="ru-RU" dirty="0">
              <a:latin typeface="+mn-lt"/>
            </a:endParaRPr>
          </a:p>
          <a:p>
            <a:pPr algn="just"/>
            <a:r>
              <a:rPr lang="ru-RU" dirty="0" smtClean="0">
                <a:solidFill>
                  <a:srgbClr val="ECA907"/>
                </a:solidFill>
                <a:latin typeface="+mn-lt"/>
              </a:rPr>
              <a:t>Частичные представления </a:t>
            </a:r>
            <a:r>
              <a:rPr lang="ru-RU" dirty="0">
                <a:latin typeface="+mn-lt"/>
              </a:rPr>
              <a:t>представляют собой отдельные файлы, которые содержат фрагменты кода с тегами и разметкой и могут быть включены в другие представления. </a:t>
            </a:r>
            <a:endParaRPr lang="ru-RU" dirty="0" smtClean="0">
              <a:latin typeface="+mn-lt"/>
            </a:endParaRPr>
          </a:p>
          <a:p>
            <a:pPr algn="just"/>
            <a:endParaRPr lang="ru-RU" dirty="0">
              <a:latin typeface="+mn-lt"/>
              <a:cs typeface="Consolas" panose="020B0609020204030204" pitchFamily="49" charset="0"/>
            </a:endParaRPr>
          </a:p>
          <a:p>
            <a:pPr algn="just"/>
            <a:r>
              <a:rPr lang="ru-RU" dirty="0">
                <a:latin typeface="+mn-lt"/>
              </a:rPr>
              <a:t>Можно также создать </a:t>
            </a:r>
            <a:r>
              <a:rPr lang="ru-RU" dirty="0">
                <a:solidFill>
                  <a:srgbClr val="ECA907"/>
                </a:solidFill>
                <a:latin typeface="+mn-lt"/>
              </a:rPr>
              <a:t>строго типизированное частичное представление</a:t>
            </a:r>
            <a:r>
              <a:rPr lang="ru-RU" dirty="0">
                <a:latin typeface="+mn-lt"/>
              </a:rPr>
              <a:t>, а затем передавать в него объекты моделей представлений, которые оно будет визуализировать.</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7924845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Дочерние </a:t>
            </a:r>
            <a:r>
              <a:rPr lang="ru-RU" dirty="0"/>
              <a:t>действия</a:t>
            </a:r>
            <a:endParaRPr lang="en-US" dirty="0"/>
          </a:p>
        </p:txBody>
      </p:sp>
      <p:sp>
        <p:nvSpPr>
          <p:cNvPr id="3" name="Content Placeholder 2"/>
          <p:cNvSpPr>
            <a:spLocks noGrp="1"/>
          </p:cNvSpPr>
          <p:nvPr>
            <p:ph idx="1"/>
          </p:nvPr>
        </p:nvSpPr>
        <p:spPr/>
        <p:txBody>
          <a:bodyPr anchor="ctr"/>
          <a:lstStyle/>
          <a:p>
            <a:pPr algn="just"/>
            <a:r>
              <a:rPr lang="en-US" dirty="0" smtClean="0">
                <a:solidFill>
                  <a:srgbClr val="ECA907"/>
                </a:solidFill>
                <a:latin typeface="+mn-lt"/>
              </a:rPr>
              <a:t>	</a:t>
            </a:r>
            <a:r>
              <a:rPr lang="ru-RU" dirty="0" smtClean="0">
                <a:solidFill>
                  <a:srgbClr val="ECA907"/>
                </a:solidFill>
                <a:latin typeface="+mn-lt"/>
              </a:rPr>
              <a:t>Дочерние </a:t>
            </a:r>
            <a:r>
              <a:rPr lang="ru-RU" dirty="0">
                <a:solidFill>
                  <a:srgbClr val="ECA907"/>
                </a:solidFill>
                <a:latin typeface="+mn-lt"/>
              </a:rPr>
              <a:t>действия </a:t>
            </a:r>
            <a:r>
              <a:rPr lang="ru-RU" dirty="0">
                <a:latin typeface="+mn-lt"/>
              </a:rPr>
              <a:t>– это методы действий, которые вызываются из представления. Они позволяют избежать дублирования логики контроллера, которую необходимо использовать в приложении несколько раз. Дочерние действия так же относятся к действиям, как частичные представления – к представлениям.</a:t>
            </a:r>
          </a:p>
          <a:p>
            <a:pPr algn="just"/>
            <a:endParaRPr lang="ru-RU" dirty="0">
              <a:latin typeface="+mn-lt"/>
            </a:endParaRPr>
          </a:p>
          <a:p>
            <a:pPr algn="just"/>
            <a:r>
              <a:rPr lang="ru-RU" dirty="0">
                <a:latin typeface="+mn-lt"/>
              </a:rPr>
              <a:t>Дочерние действия чаще всего используются для отображения какого-либо управляемого данными </a:t>
            </a:r>
            <a:r>
              <a:rPr lang="ru-RU" dirty="0" err="1">
                <a:latin typeface="+mn-lt"/>
              </a:rPr>
              <a:t>виджета</a:t>
            </a:r>
            <a:r>
              <a:rPr lang="ru-RU" dirty="0">
                <a:latin typeface="+mn-lt"/>
              </a:rPr>
              <a:t>, который должен появляться на нескольких страницах и содержит данные, не относящиеся к основному действию (например, управляемое данными меню навигации, без необходимости поставлять данные о категориях навигации непосредственно от каждого действия метода</a:t>
            </a:r>
            <a:r>
              <a:rPr lang="ru-RU" dirty="0" smtClean="0">
                <a:latin typeface="+mn-lt"/>
              </a:rPr>
              <a:t>)</a:t>
            </a:r>
            <a:endParaRPr lang="ru-RU" dirty="0">
              <a:latin typeface="+mn-lt"/>
              <a:cs typeface="Consolas" panose="020B0609020204030204" pitchFamily="49" charset="0"/>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822711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a:t>
            </a:r>
            <a:r>
              <a:rPr lang="ru-RU" dirty="0" smtClean="0"/>
              <a:t> </a:t>
            </a:r>
            <a:endParaRPr lang="en-US" dirty="0"/>
          </a:p>
        </p:txBody>
      </p:sp>
      <p:sp>
        <p:nvSpPr>
          <p:cNvPr id="3" name="Content Placeholder 2"/>
          <p:cNvSpPr>
            <a:spLocks noGrp="1"/>
          </p:cNvSpPr>
          <p:nvPr>
            <p:ph idx="1"/>
          </p:nvPr>
        </p:nvSpPr>
        <p:spPr/>
        <p:txBody>
          <a:bodyPr anchor="ctr"/>
          <a:lstStyle/>
          <a:p>
            <a:pPr algn="just"/>
            <a:r>
              <a:rPr lang="ru-RU" dirty="0" smtClean="0">
                <a:latin typeface="+mn-lt"/>
              </a:rPr>
              <a:t>	Автономные </a:t>
            </a:r>
            <a:r>
              <a:rPr lang="ru-RU" dirty="0">
                <a:latin typeface="+mn-lt"/>
              </a:rPr>
              <a:t>представления хороши для простых приложений-примеров, но реальный проект может иметь множество представлений, и </a:t>
            </a:r>
            <a:r>
              <a:rPr lang="ru-RU" dirty="0" smtClean="0">
                <a:solidFill>
                  <a:srgbClr val="ECA907"/>
                </a:solidFill>
                <a:latin typeface="+mn-lt"/>
              </a:rPr>
              <a:t>макеты</a:t>
            </a:r>
            <a:r>
              <a:rPr lang="en-US" dirty="0" smtClean="0">
                <a:solidFill>
                  <a:srgbClr val="ECA907"/>
                </a:solidFill>
                <a:latin typeface="+mn-lt"/>
              </a:rPr>
              <a:t> (</a:t>
            </a:r>
            <a:r>
              <a:rPr lang="en-US" dirty="0">
                <a:solidFill>
                  <a:srgbClr val="ECA907"/>
                </a:solidFill>
                <a:latin typeface="Consolas"/>
                <a:cs typeface="Consolas"/>
              </a:rPr>
              <a:t>Layout</a:t>
            </a:r>
            <a:r>
              <a:rPr lang="en-US" dirty="0" smtClean="0">
                <a:solidFill>
                  <a:srgbClr val="ECA907"/>
                </a:solidFill>
                <a:latin typeface="+mn-lt"/>
              </a:rPr>
              <a:t>)</a:t>
            </a:r>
            <a:r>
              <a:rPr lang="ru-RU" dirty="0" smtClean="0">
                <a:latin typeface="+mn-lt"/>
              </a:rPr>
              <a:t> </a:t>
            </a:r>
            <a:r>
              <a:rPr lang="ru-RU" dirty="0">
                <a:latin typeface="+mn-lt"/>
              </a:rPr>
              <a:t>являются эффективными шаблонами, которые содержат разметку, используемую для создания логичности и постоянства в веб-приложении. Это может заключаться в том, что в приложение будут включены необходимые </a:t>
            </a:r>
            <a:r>
              <a:rPr lang="ru-RU" dirty="0" err="1">
                <a:latin typeface="+mn-lt"/>
              </a:rPr>
              <a:t>JavaScript</a:t>
            </a:r>
            <a:r>
              <a:rPr lang="ru-RU" dirty="0">
                <a:latin typeface="+mn-lt"/>
              </a:rPr>
              <a:t> библиотеки, или в создании общего гармоничного вида всего </a:t>
            </a:r>
            <a:r>
              <a:rPr lang="ru-RU" dirty="0" smtClean="0">
                <a:latin typeface="+mn-lt"/>
              </a:rPr>
              <a:t>приложения</a:t>
            </a:r>
            <a:endParaRPr lang="ru-RU" dirty="0">
              <a:latin typeface="+mn-lt"/>
            </a:endParaRP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510623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Структура </a:t>
            </a:r>
            <a:r>
              <a:rPr lang="en-US" dirty="0">
                <a:solidFill>
                  <a:schemeClr val="bg1"/>
                </a:solidFill>
              </a:rPr>
              <a:t>MVC</a:t>
            </a:r>
            <a:r>
              <a:rPr lang="ru-RU" dirty="0">
                <a:solidFill>
                  <a:schemeClr val="bg1"/>
                </a:solidFill>
              </a:rPr>
              <a:t> 4</a:t>
            </a:r>
            <a:r>
              <a:rPr lang="en-US" dirty="0">
                <a:solidFill>
                  <a:schemeClr val="bg1"/>
                </a:solidFill>
              </a:rPr>
              <a:t> </a:t>
            </a:r>
            <a:r>
              <a:rPr lang="ru-RU" dirty="0">
                <a:solidFill>
                  <a:schemeClr val="bg1"/>
                </a:solidFill>
              </a:rPr>
              <a:t>приложения </a:t>
            </a:r>
            <a:endParaRPr lang="en-US" dirty="0"/>
          </a:p>
        </p:txBody>
      </p:sp>
      <p:sp>
        <p:nvSpPr>
          <p:cNvPr id="3" name="Footer Placeholder 2"/>
          <p:cNvSpPr>
            <a:spLocks noGrp="1"/>
          </p:cNvSpPr>
          <p:nvPr>
            <p:ph type="ftr" sz="quarter" idx="12"/>
          </p:nvPr>
        </p:nvSpPr>
        <p:spPr/>
        <p:txBody>
          <a:bodyPr/>
          <a:lstStyle/>
          <a:p>
            <a:r>
              <a:rPr lang="en-US" smtClean="0"/>
              <a:t>2015  © EPAM Systems</a:t>
            </a:r>
            <a:endParaRPr lang="en-US" dirty="0" smtClean="0"/>
          </a:p>
        </p:txBody>
      </p:sp>
    </p:spTree>
    <p:extLst>
      <p:ext uri="{BB962C8B-B14F-4D97-AF65-F5344CB8AC3E}">
        <p14:creationId xmlns:p14="http://schemas.microsoft.com/office/powerpoint/2010/main" val="41298246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 (common)</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Footer(common)</a:t>
            </a:r>
            <a:endParaRPr lang="en-US" b="1" dirty="0">
              <a:solidFill>
                <a:srgbClr val="000053"/>
              </a:solidFill>
              <a:latin typeface="Lucida Handwriting"/>
              <a:cs typeface="Lucida Handwriting"/>
            </a:endParaRPr>
          </a:p>
        </p:txBody>
      </p:sp>
      <p:sp>
        <p:nvSpPr>
          <p:cNvPr id="12" name="TextBox 11"/>
          <p:cNvSpPr txBox="1"/>
          <p:nvPr/>
        </p:nvSpPr>
        <p:spPr>
          <a:xfrm>
            <a:off x="488160" y="3464509"/>
            <a:ext cx="1759976" cy="64633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a:p>
            <a:pPr algn="ctr"/>
            <a:r>
              <a:rPr lang="en-US" b="1" dirty="0" smtClean="0">
                <a:solidFill>
                  <a:srgbClr val="000053"/>
                </a:solidFill>
                <a:latin typeface="Lucida Handwriting"/>
                <a:cs typeface="Lucida Handwriting"/>
              </a:rPr>
              <a:t>(common)</a:t>
            </a:r>
            <a:endParaRPr lang="en-US" b="1" dirty="0">
              <a:solidFill>
                <a:srgbClr val="000053"/>
              </a:solidFill>
              <a:latin typeface="Lucida Handwriting"/>
              <a:cs typeface="Lucida Handwriting"/>
            </a:endParaRPr>
          </a:p>
        </p:txBody>
      </p:sp>
      <p:sp>
        <p:nvSpPr>
          <p:cNvPr id="13" name="TextBox 12"/>
          <p:cNvSpPr txBox="1"/>
          <p:nvPr/>
        </p:nvSpPr>
        <p:spPr>
          <a:xfrm>
            <a:off x="6888626" y="3456317"/>
            <a:ext cx="1759976" cy="64633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a:p>
            <a:pPr algn="ctr"/>
            <a:r>
              <a:rPr lang="en-US" b="1" dirty="0" smtClean="0">
                <a:solidFill>
                  <a:srgbClr val="000053"/>
                </a:solidFill>
                <a:latin typeface="Lucida Handwriting"/>
                <a:cs typeface="Lucida Handwriting"/>
              </a:rPr>
              <a:t>(common)</a:t>
            </a:r>
            <a:endParaRPr lang="en-US" b="1" dirty="0">
              <a:solidFill>
                <a:srgbClr val="000053"/>
              </a:solidFill>
              <a:latin typeface="Lucida Handwriting"/>
              <a:cs typeface="Lucida Handwriting"/>
            </a:endParaRPr>
          </a:p>
        </p:txBody>
      </p:sp>
      <p:sp>
        <p:nvSpPr>
          <p:cNvPr id="14" name="TextBox 13"/>
          <p:cNvSpPr txBox="1"/>
          <p:nvPr/>
        </p:nvSpPr>
        <p:spPr>
          <a:xfrm>
            <a:off x="2452512" y="3310325"/>
            <a:ext cx="4248100" cy="646331"/>
          </a:xfrm>
          <a:prstGeom prst="rect">
            <a:avLst/>
          </a:prstGeom>
          <a:noFill/>
        </p:spPr>
        <p:txBody>
          <a:bodyPr wrap="square" rtlCol="0">
            <a:spAutoFit/>
          </a:bodyPr>
          <a:lstStyle/>
          <a:p>
            <a:pPr algn="ctr"/>
            <a:r>
              <a:rPr lang="en-US" dirty="0" smtClean="0">
                <a:solidFill>
                  <a:schemeClr val="bg1"/>
                </a:solidFill>
                <a:latin typeface="Lucida Handwriting"/>
                <a:cs typeface="Lucida Handwriting"/>
              </a:rPr>
              <a:t>Center</a:t>
            </a:r>
          </a:p>
          <a:p>
            <a:pPr algn="ctr"/>
            <a:r>
              <a:rPr lang="en-US" dirty="0" smtClean="0">
                <a:solidFill>
                  <a:schemeClr val="bg1"/>
                </a:solidFill>
                <a:latin typeface="Lucida Handwriting"/>
                <a:cs typeface="Lucida Handwriting"/>
              </a:rPr>
              <a:t>(changes dynamically) </a:t>
            </a:r>
            <a:endParaRPr lang="en-US" dirty="0">
              <a:solidFill>
                <a:schemeClr val="bg1"/>
              </a:solidFill>
              <a:latin typeface="Lucida Handwriting"/>
              <a:cs typeface="Lucida Handwriting"/>
            </a:endParaRPr>
          </a:p>
        </p:txBody>
      </p:sp>
    </p:spTree>
    <p:extLst>
      <p:ext uri="{BB962C8B-B14F-4D97-AF65-F5344CB8AC3E}">
        <p14:creationId xmlns:p14="http://schemas.microsoft.com/office/powerpoint/2010/main" val="42157133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385972" y="1284734"/>
            <a:ext cx="8358400" cy="4731213"/>
            <a:chOff x="385972" y="1284734"/>
            <a:chExt cx="8358400" cy="4731213"/>
          </a:xfrm>
        </p:grpSpPr>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a:t>
              </a:r>
              <a:endParaRPr lang="en-US" b="1" dirty="0">
                <a:solidFill>
                  <a:srgbClr val="000053"/>
                </a:solidFill>
                <a:latin typeface="Lucida Handwriting"/>
                <a:cs typeface="Lucida Handwriting"/>
              </a:endParaRPr>
            </a:p>
          </p:txBody>
        </p:sp>
        <p:sp>
          <p:nvSpPr>
            <p:cNvPr id="12" name="TextBox 11"/>
            <p:cNvSpPr txBox="1"/>
            <p:nvPr/>
          </p:nvSpPr>
          <p:spPr>
            <a:xfrm>
              <a:off x="488160" y="3464509"/>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p:txBody>
        </p:sp>
        <p:sp>
          <p:nvSpPr>
            <p:cNvPr id="13" name="TextBox 12"/>
            <p:cNvSpPr txBox="1"/>
            <p:nvPr/>
          </p:nvSpPr>
          <p:spPr>
            <a:xfrm>
              <a:off x="6888626" y="3456317"/>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p:txBody>
        </p:sp>
        <p:sp>
          <p:nvSpPr>
            <p:cNvPr id="16" name="TextBox 15"/>
            <p:cNvSpPr txBox="1"/>
            <p:nvPr/>
          </p:nvSpPr>
          <p:spPr>
            <a:xfrm>
              <a:off x="2467110" y="3456318"/>
              <a:ext cx="4248100"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Placeholder</a:t>
              </a:r>
            </a:p>
          </p:txBody>
        </p:sp>
      </p:grpSp>
    </p:spTree>
    <p:extLst>
      <p:ext uri="{BB962C8B-B14F-4D97-AF65-F5344CB8AC3E}">
        <p14:creationId xmlns:p14="http://schemas.microsoft.com/office/powerpoint/2010/main" val="34345362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11" name="Group 10"/>
          <p:cNvGrpSpPr/>
          <p:nvPr/>
        </p:nvGrpSpPr>
        <p:grpSpPr>
          <a:xfrm>
            <a:off x="4583861" y="1664315"/>
            <a:ext cx="4072922" cy="4248383"/>
            <a:chOff x="385972" y="1284734"/>
            <a:chExt cx="8358400" cy="4731213"/>
          </a:xfrm>
        </p:grpSpPr>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2" y="2195209"/>
              <a:ext cx="1941571" cy="289993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5" cy="465721"/>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Header</a:t>
              </a:r>
              <a:endParaRPr lang="en-US" b="1" dirty="0">
                <a:solidFill>
                  <a:srgbClr val="000053"/>
                </a:solidFill>
                <a:latin typeface="Lucida Handwriting"/>
                <a:cs typeface="Lucida Handwriting"/>
              </a:endParaRPr>
            </a:p>
          </p:txBody>
        </p:sp>
        <p:sp>
          <p:nvSpPr>
            <p:cNvPr id="10" name="TextBox 9"/>
            <p:cNvSpPr txBox="1"/>
            <p:nvPr/>
          </p:nvSpPr>
          <p:spPr>
            <a:xfrm>
              <a:off x="2926075" y="5377013"/>
              <a:ext cx="2861265" cy="426910"/>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Footer</a:t>
              </a:r>
              <a:endParaRPr lang="en-US" sz="1600" b="1" dirty="0">
                <a:solidFill>
                  <a:srgbClr val="000053"/>
                </a:solidFill>
                <a:latin typeface="Lucida Handwriting"/>
                <a:cs typeface="Lucida Handwriting"/>
              </a:endParaRPr>
            </a:p>
          </p:txBody>
        </p:sp>
        <p:sp>
          <p:nvSpPr>
            <p:cNvPr id="12" name="TextBox 11"/>
            <p:cNvSpPr txBox="1"/>
            <p:nvPr/>
          </p:nvSpPr>
          <p:spPr>
            <a:xfrm>
              <a:off x="488161" y="2927988"/>
              <a:ext cx="1759977" cy="737392"/>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Left Menu</a:t>
              </a:r>
            </a:p>
          </p:txBody>
        </p:sp>
        <p:sp>
          <p:nvSpPr>
            <p:cNvPr id="13" name="TextBox 12"/>
            <p:cNvSpPr txBox="1"/>
            <p:nvPr/>
          </p:nvSpPr>
          <p:spPr>
            <a:xfrm>
              <a:off x="6888628" y="2919798"/>
              <a:ext cx="1759977" cy="737392"/>
            </a:xfrm>
            <a:prstGeom prst="rect">
              <a:avLst/>
            </a:prstGeom>
            <a:noFill/>
          </p:spPr>
          <p:txBody>
            <a:bodyPr wrap="square" rtlCol="0">
              <a:spAutoFit/>
            </a:bodyPr>
            <a:lstStyle/>
            <a:p>
              <a:pPr algn="ctr"/>
              <a:r>
                <a:rPr lang="en-US" sz="1600" b="1" dirty="0" smtClean="0">
                  <a:solidFill>
                    <a:srgbClr val="000053"/>
                  </a:solidFill>
                  <a:latin typeface="Lucida Handwriting"/>
                  <a:cs typeface="Lucida Handwriting"/>
                </a:rPr>
                <a:t>Right Bar</a:t>
              </a:r>
            </a:p>
          </p:txBody>
        </p:sp>
        <p:sp>
          <p:nvSpPr>
            <p:cNvPr id="16" name="TextBox 15"/>
            <p:cNvSpPr txBox="1"/>
            <p:nvPr/>
          </p:nvSpPr>
          <p:spPr>
            <a:xfrm>
              <a:off x="2467110" y="3017347"/>
              <a:ext cx="4248100" cy="426910"/>
            </a:xfrm>
            <a:prstGeom prst="rect">
              <a:avLst/>
            </a:prstGeom>
            <a:noFill/>
          </p:spPr>
          <p:txBody>
            <a:bodyPr wrap="square" rtlCol="0">
              <a:spAutoFit/>
            </a:bodyPr>
            <a:lstStyle/>
            <a:p>
              <a:pPr algn="ctr"/>
              <a:r>
                <a:rPr lang="en-US" sz="1600" b="1" dirty="0" err="1" smtClean="0">
                  <a:solidFill>
                    <a:srgbClr val="000053"/>
                  </a:solidFill>
                  <a:latin typeface="Lucida Handwriting"/>
                  <a:cs typeface="Lucida Handwriting"/>
                </a:rPr>
                <a:t>RenderBody</a:t>
              </a:r>
              <a:r>
                <a:rPr lang="en-US" sz="1600" b="1" dirty="0" smtClean="0">
                  <a:solidFill>
                    <a:srgbClr val="000053"/>
                  </a:solidFill>
                  <a:latin typeface="Lucida Handwriting"/>
                  <a:cs typeface="Lucida Handwriting"/>
                </a:rPr>
                <a:t>()</a:t>
              </a:r>
            </a:p>
          </p:txBody>
        </p:sp>
      </p:grpSp>
      <p:sp>
        <p:nvSpPr>
          <p:cNvPr id="17" name="TextBox 16"/>
          <p:cNvSpPr txBox="1"/>
          <p:nvPr/>
        </p:nvSpPr>
        <p:spPr>
          <a:xfrm>
            <a:off x="4569452" y="1287584"/>
            <a:ext cx="3123844" cy="369332"/>
          </a:xfrm>
          <a:prstGeom prst="rect">
            <a:avLst/>
          </a:prstGeom>
          <a:noFill/>
        </p:spPr>
        <p:txBody>
          <a:bodyPr wrap="square" rtlCol="0">
            <a:spAutoFit/>
          </a:bodyPr>
          <a:lstStyle/>
          <a:p>
            <a:r>
              <a:rPr lang="en-US" dirty="0" smtClean="0">
                <a:solidFill>
                  <a:srgbClr val="ECA907"/>
                </a:solidFill>
                <a:latin typeface="Consolas"/>
                <a:cs typeface="Consolas"/>
              </a:rPr>
              <a:t>_</a:t>
            </a:r>
            <a:r>
              <a:rPr lang="en-US" dirty="0" err="1" smtClean="0">
                <a:solidFill>
                  <a:srgbClr val="ECA907"/>
                </a:solidFill>
                <a:latin typeface="Consolas"/>
                <a:cs typeface="Consolas"/>
              </a:rPr>
              <a:t>Layout.cshtml</a:t>
            </a:r>
            <a:endParaRPr lang="en-US" dirty="0">
              <a:solidFill>
                <a:srgbClr val="ECA907"/>
              </a:solidFill>
              <a:latin typeface="Consolas"/>
              <a:cs typeface="Consolas"/>
            </a:endParaRPr>
          </a:p>
        </p:txBody>
      </p:sp>
      <p:sp>
        <p:nvSpPr>
          <p:cNvPr id="14" name="Rectangle 13"/>
          <p:cNvSpPr/>
          <p:nvPr/>
        </p:nvSpPr>
        <p:spPr>
          <a:xfrm>
            <a:off x="4598459" y="4175387"/>
            <a:ext cx="963487" cy="93435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670517" y="4167195"/>
            <a:ext cx="986266" cy="94254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560183" y="4173603"/>
            <a:ext cx="2118514" cy="93435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764966" y="4452862"/>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MiddleSection</a:t>
            </a:r>
            <a:r>
              <a:rPr lang="en-US" sz="900" b="1" dirty="0" smtClean="0">
                <a:solidFill>
                  <a:srgbClr val="000053"/>
                </a:solidFill>
                <a:latin typeface="Lucida Handwriting"/>
                <a:cs typeface="Lucida Handwriting"/>
              </a:rPr>
              <a:t>”)</a:t>
            </a:r>
          </a:p>
        </p:txBody>
      </p:sp>
      <p:sp>
        <p:nvSpPr>
          <p:cNvPr id="22" name="TextBox 21"/>
          <p:cNvSpPr txBox="1"/>
          <p:nvPr/>
        </p:nvSpPr>
        <p:spPr>
          <a:xfrm>
            <a:off x="7391793" y="4284079"/>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RightSection</a:t>
            </a:r>
            <a:r>
              <a:rPr lang="en-US" sz="900" b="1" dirty="0" smtClean="0">
                <a:solidFill>
                  <a:srgbClr val="000053"/>
                </a:solidFill>
                <a:latin typeface="Lucida Handwriting"/>
                <a:cs typeface="Lucida Handwriting"/>
              </a:rPr>
              <a:t>”)</a:t>
            </a:r>
          </a:p>
        </p:txBody>
      </p:sp>
      <p:sp>
        <p:nvSpPr>
          <p:cNvPr id="23" name="TextBox 22"/>
          <p:cNvSpPr txBox="1"/>
          <p:nvPr/>
        </p:nvSpPr>
        <p:spPr>
          <a:xfrm>
            <a:off x="4311555" y="4430071"/>
            <a:ext cx="1504979" cy="369332"/>
          </a:xfrm>
          <a:prstGeom prst="rect">
            <a:avLst/>
          </a:prstGeom>
          <a:noFill/>
        </p:spPr>
        <p:txBody>
          <a:bodyPr wrap="square" rtlCol="0">
            <a:spAutoFit/>
          </a:bodyPr>
          <a:lstStyle/>
          <a:p>
            <a:pPr algn="ctr"/>
            <a:r>
              <a:rPr lang="en-US" sz="900" b="1" dirty="0" err="1" smtClean="0">
                <a:solidFill>
                  <a:srgbClr val="000053"/>
                </a:solidFill>
                <a:latin typeface="Lucida Handwriting"/>
                <a:cs typeface="Lucida Handwriting"/>
              </a:rPr>
              <a:t>RenderSection</a:t>
            </a:r>
            <a:endParaRPr lang="en-US" sz="900" b="1" dirty="0" smtClean="0">
              <a:solidFill>
                <a:srgbClr val="000053"/>
              </a:solidFill>
              <a:latin typeface="Lucida Handwriting"/>
              <a:cs typeface="Lucida Handwriting"/>
            </a:endParaRPr>
          </a:p>
          <a:p>
            <a:pPr algn="ctr"/>
            <a:r>
              <a:rPr lang="en-US" sz="900" b="1" dirty="0" smtClean="0">
                <a:solidFill>
                  <a:srgbClr val="000053"/>
                </a:solidFill>
                <a:latin typeface="Lucida Handwriting"/>
                <a:cs typeface="Lucida Handwriting"/>
              </a:rPr>
              <a:t>(“</a:t>
            </a:r>
            <a:r>
              <a:rPr lang="en-US" sz="900" b="1" dirty="0" err="1" smtClean="0">
                <a:solidFill>
                  <a:srgbClr val="000053"/>
                </a:solidFill>
                <a:latin typeface="Lucida Handwriting"/>
                <a:cs typeface="Lucida Handwriting"/>
              </a:rPr>
              <a:t>LeftSection</a:t>
            </a:r>
            <a:r>
              <a:rPr lang="en-US" sz="900" b="1" dirty="0" smtClean="0">
                <a:solidFill>
                  <a:srgbClr val="000053"/>
                </a:solidFill>
                <a:latin typeface="Lucida Handwriting"/>
                <a:cs typeface="Lucida Handwriting"/>
              </a:rPr>
              <a:t>”)</a:t>
            </a:r>
          </a:p>
        </p:txBody>
      </p:sp>
      <p:sp>
        <p:nvSpPr>
          <p:cNvPr id="25" name="TextBox 24"/>
          <p:cNvSpPr txBox="1"/>
          <p:nvPr/>
        </p:nvSpPr>
        <p:spPr>
          <a:xfrm>
            <a:off x="481743" y="1699041"/>
            <a:ext cx="3985332" cy="4185761"/>
          </a:xfrm>
          <a:prstGeom prst="rect">
            <a:avLst/>
          </a:prstGeom>
          <a:noFill/>
          <a:ln w="12700" cmpd="sng">
            <a:noFill/>
          </a:ln>
        </p:spPr>
        <p:txBody>
          <a:bodyPr wrap="square" rtlCol="0" anchor="ctr">
            <a:spAutoFit/>
          </a:bodyPr>
          <a:lstStyle/>
          <a:p>
            <a:r>
              <a:rPr lang="en-US" sz="1400" dirty="0" smtClean="0">
                <a:solidFill>
                  <a:srgbClr val="FFFFFF"/>
                </a:solidFill>
                <a:latin typeface="Consolas"/>
                <a:cs typeface="Consolas"/>
              </a:rPr>
              <a:t>&lt;div&gt;</a:t>
            </a:r>
          </a:p>
          <a:p>
            <a:r>
              <a:rPr lang="en-US" sz="1400" dirty="0">
                <a:solidFill>
                  <a:srgbClr val="FFFFFF"/>
                </a:solidFill>
                <a:latin typeface="Consolas"/>
                <a:cs typeface="Consolas"/>
              </a:rPr>
              <a:t> </a:t>
            </a:r>
            <a:r>
              <a:rPr lang="en-US" sz="1400" dirty="0" smtClean="0">
                <a:solidFill>
                  <a:srgbClr val="FFFFFF"/>
                </a:solidFill>
                <a:latin typeface="Consolas"/>
                <a:cs typeface="Consolas"/>
              </a:rPr>
              <a:t>    This is main content</a:t>
            </a:r>
          </a:p>
          <a:p>
            <a:r>
              <a:rPr lang="en-US" sz="1400" dirty="0" smtClean="0">
                <a:solidFill>
                  <a:srgbClr val="FFFFFF"/>
                </a:solidFill>
                <a:latin typeface="Consolas"/>
                <a:cs typeface="Consolas"/>
              </a:rPr>
              <a:t>&lt;/div&gt;</a:t>
            </a:r>
          </a:p>
          <a:p>
            <a:r>
              <a:rPr lang="en-US" sz="1400" dirty="0" smtClean="0">
                <a:solidFill>
                  <a:schemeClr val="accent1">
                    <a:lumMod val="60000"/>
                    <a:lumOff val="40000"/>
                  </a:schemeClr>
                </a:solidFill>
                <a:latin typeface="Consolas"/>
                <a:cs typeface="Consolas"/>
              </a:rPr>
              <a:t>@section </a:t>
            </a:r>
            <a:r>
              <a:rPr lang="en-US" sz="1400" b="1" dirty="0" err="1" smtClean="0">
                <a:solidFill>
                  <a:srgbClr val="FFFFFF"/>
                </a:solidFill>
                <a:latin typeface="Consolas"/>
                <a:cs typeface="Consolas"/>
              </a:rPr>
              <a:t>RightSection</a:t>
            </a:r>
            <a:r>
              <a:rPr lang="en-US" sz="1400" b="1" dirty="0" smtClean="0">
                <a:solidFill>
                  <a:srgbClr val="FFFFFF"/>
                </a:solidFill>
                <a:latin typeface="Consolas"/>
                <a:cs typeface="Consolas"/>
              </a:rPr>
              <a:t>{</a:t>
            </a:r>
          </a:p>
          <a:p>
            <a:r>
              <a:rPr lang="en-US" sz="1400" dirty="0" smtClean="0">
                <a:solidFill>
                  <a:srgbClr val="FFFFFF"/>
                </a:solidFill>
                <a:latin typeface="Consolas"/>
                <a:cs typeface="Consolas"/>
              </a:rPr>
              <a:t>&lt;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right section content</a:t>
            </a:r>
            <a:endParaRPr lang="en-US" sz="1400" dirty="0">
              <a:solidFill>
                <a:srgbClr val="FFFFFF"/>
              </a:solidFill>
              <a:latin typeface="Consolas"/>
              <a:cs typeface="Consolas"/>
            </a:endParaRP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p>
          <a:p>
            <a:r>
              <a:rPr lang="en-US" sz="1400" dirty="0" smtClean="0">
                <a:solidFill>
                  <a:srgbClr val="FFFFFF"/>
                </a:solidFill>
                <a:latin typeface="Consolas"/>
                <a:cs typeface="Consolas"/>
              </a:rPr>
              <a:t>}</a:t>
            </a:r>
          </a:p>
          <a:p>
            <a:r>
              <a:rPr lang="en-US" sz="1400" dirty="0">
                <a:solidFill>
                  <a:srgbClr val="9DC3E6"/>
                </a:solidFill>
                <a:latin typeface="Consolas"/>
                <a:cs typeface="Consolas"/>
              </a:rPr>
              <a:t>@section </a:t>
            </a:r>
            <a:r>
              <a:rPr lang="en-US" sz="1400" b="1" dirty="0" err="1" smtClean="0">
                <a:solidFill>
                  <a:srgbClr val="FFFFFF"/>
                </a:solidFill>
                <a:latin typeface="Consolas"/>
                <a:cs typeface="Consolas"/>
              </a:rPr>
              <a:t>MiddleSection</a:t>
            </a:r>
            <a:r>
              <a:rPr lang="en-US" sz="1400" b="1" dirty="0" smtClean="0">
                <a:solidFill>
                  <a:srgbClr val="FFFFFF"/>
                </a:solidFill>
                <a:latin typeface="Consolas"/>
                <a:cs typeface="Consolas"/>
              </a:rPr>
              <a:t>{</a:t>
            </a:r>
            <a:endParaRPr lang="en-US" sz="1400" b="1" dirty="0">
              <a:solidFill>
                <a:srgbClr val="FFFFFF"/>
              </a:solidFill>
              <a:latin typeface="Consolas"/>
              <a:cs typeface="Consolas"/>
            </a:endParaRPr>
          </a:p>
          <a:p>
            <a:r>
              <a:rPr lang="en-US" sz="1400" dirty="0" smtClean="0">
                <a:solidFill>
                  <a:srgbClr val="FFFFFF"/>
                </a:solidFill>
                <a:latin typeface="Consolas"/>
                <a:cs typeface="Consolas"/>
              </a:rPr>
              <a:t>&lt;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middle </a:t>
            </a:r>
            <a:r>
              <a:rPr lang="en-US" sz="1400" dirty="0">
                <a:solidFill>
                  <a:srgbClr val="FFFFFF"/>
                </a:solidFill>
                <a:latin typeface="Consolas"/>
                <a:cs typeface="Consolas"/>
              </a:rPr>
              <a:t>section content</a:t>
            </a: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a:solidFill>
                  <a:srgbClr val="FFFFFF"/>
                </a:solidFill>
                <a:latin typeface="Consolas"/>
                <a:cs typeface="Consolas"/>
              </a:rPr>
              <a:t>}</a:t>
            </a:r>
          </a:p>
          <a:p>
            <a:r>
              <a:rPr lang="en-US" sz="1400" dirty="0" smtClean="0">
                <a:solidFill>
                  <a:srgbClr val="9DC3E6"/>
                </a:solidFill>
                <a:latin typeface="Consolas"/>
                <a:cs typeface="Consolas"/>
              </a:rPr>
              <a:t>@</a:t>
            </a:r>
            <a:r>
              <a:rPr lang="en-US" sz="1400" dirty="0">
                <a:solidFill>
                  <a:srgbClr val="9DC3E6"/>
                </a:solidFill>
                <a:latin typeface="Consolas"/>
                <a:cs typeface="Consolas"/>
              </a:rPr>
              <a:t>section </a:t>
            </a:r>
            <a:r>
              <a:rPr lang="en-US" sz="1400" b="1" dirty="0" err="1" smtClean="0">
                <a:solidFill>
                  <a:srgbClr val="FFFFFF"/>
                </a:solidFill>
                <a:latin typeface="Consolas"/>
                <a:cs typeface="Consolas"/>
              </a:rPr>
              <a:t>LeftSection</a:t>
            </a:r>
            <a:r>
              <a:rPr lang="en-US" sz="1400" b="1" dirty="0">
                <a:solidFill>
                  <a:srgbClr val="FFFFFF"/>
                </a:solidFill>
                <a:latin typeface="Consolas"/>
                <a:cs typeface="Consolas"/>
              </a:rPr>
              <a:t>{</a:t>
            </a:r>
          </a:p>
          <a:p>
            <a:r>
              <a:rPr lang="en-US" sz="1400" dirty="0" smtClean="0">
                <a:solidFill>
                  <a:srgbClr val="FFFFFF"/>
                </a:solidFill>
                <a:latin typeface="Consolas"/>
                <a:cs typeface="Consolas"/>
              </a:rPr>
              <a:t>&lt;text&gt;</a:t>
            </a:r>
            <a:endParaRPr lang="en-US" sz="1400" dirty="0">
              <a:solidFill>
                <a:srgbClr val="FFFFFF"/>
              </a:solidFill>
              <a:latin typeface="Consolas"/>
              <a:cs typeface="Consolas"/>
            </a:endParaRPr>
          </a:p>
          <a:p>
            <a:r>
              <a:rPr lang="en-US" sz="1400" dirty="0">
                <a:solidFill>
                  <a:srgbClr val="FFFFFF"/>
                </a:solidFill>
                <a:latin typeface="Consolas"/>
                <a:cs typeface="Consolas"/>
              </a:rPr>
              <a:t>     This is </a:t>
            </a:r>
            <a:r>
              <a:rPr lang="en-US" sz="1400" dirty="0" smtClean="0">
                <a:solidFill>
                  <a:srgbClr val="FFFFFF"/>
                </a:solidFill>
                <a:latin typeface="Consolas"/>
                <a:cs typeface="Consolas"/>
              </a:rPr>
              <a:t>left section </a:t>
            </a:r>
            <a:r>
              <a:rPr lang="en-US" sz="1400" dirty="0">
                <a:solidFill>
                  <a:srgbClr val="FFFFFF"/>
                </a:solidFill>
                <a:latin typeface="Consolas"/>
                <a:cs typeface="Consolas"/>
              </a:rPr>
              <a:t>content</a:t>
            </a:r>
          </a:p>
          <a:p>
            <a:r>
              <a:rPr lang="en-US" sz="1400" dirty="0">
                <a:solidFill>
                  <a:srgbClr val="FFFFFF"/>
                </a:solidFill>
                <a:latin typeface="Consolas"/>
                <a:cs typeface="Consolas"/>
              </a:rPr>
              <a:t>&lt;</a:t>
            </a:r>
            <a:r>
              <a:rPr lang="en-US" sz="1400" dirty="0" smtClean="0">
                <a:solidFill>
                  <a:srgbClr val="FFFFFF"/>
                </a:solidFill>
                <a:latin typeface="Consolas"/>
                <a:cs typeface="Consolas"/>
              </a:rPr>
              <a:t>/</a:t>
            </a:r>
            <a:r>
              <a:rPr lang="en-US" sz="1400" dirty="0">
                <a:solidFill>
                  <a:srgbClr val="FFFFFF"/>
                </a:solidFill>
                <a:latin typeface="Consolas"/>
                <a:cs typeface="Consolas"/>
              </a:rPr>
              <a:t>text</a:t>
            </a:r>
            <a:r>
              <a:rPr lang="en-US" sz="1400" dirty="0" smtClean="0">
                <a:solidFill>
                  <a:srgbClr val="FFFFFF"/>
                </a:solidFill>
                <a:latin typeface="Consolas"/>
                <a:cs typeface="Consolas"/>
              </a:rPr>
              <a:t>&gt;</a:t>
            </a:r>
            <a:endParaRPr lang="en-US" sz="1400" dirty="0">
              <a:solidFill>
                <a:srgbClr val="FFFFFF"/>
              </a:solidFill>
              <a:latin typeface="Consolas"/>
              <a:cs typeface="Consolas"/>
            </a:endParaRPr>
          </a:p>
          <a:p>
            <a:r>
              <a:rPr lang="en-US" sz="1400" dirty="0" smtClean="0">
                <a:solidFill>
                  <a:srgbClr val="FFFFFF"/>
                </a:solidFill>
                <a:latin typeface="Consolas"/>
                <a:cs typeface="Consolas"/>
              </a:rPr>
              <a:t>}</a:t>
            </a:r>
            <a:endParaRPr lang="en-US" sz="1400" dirty="0">
              <a:solidFill>
                <a:srgbClr val="FFFFFF"/>
              </a:solidFill>
              <a:latin typeface="Consolas"/>
              <a:cs typeface="Consolas"/>
            </a:endParaRPr>
          </a:p>
          <a:p>
            <a:endParaRPr lang="en-US" sz="1400" dirty="0">
              <a:solidFill>
                <a:srgbClr val="FFFFFF"/>
              </a:solidFill>
              <a:latin typeface="Consolas"/>
              <a:cs typeface="Consolas"/>
            </a:endParaRPr>
          </a:p>
        </p:txBody>
      </p:sp>
      <p:sp>
        <p:nvSpPr>
          <p:cNvPr id="26" name="TextBox 25"/>
          <p:cNvSpPr txBox="1"/>
          <p:nvPr/>
        </p:nvSpPr>
        <p:spPr>
          <a:xfrm>
            <a:off x="444555" y="1264793"/>
            <a:ext cx="3123844" cy="369332"/>
          </a:xfrm>
          <a:prstGeom prst="rect">
            <a:avLst/>
          </a:prstGeom>
          <a:noFill/>
        </p:spPr>
        <p:txBody>
          <a:bodyPr wrap="square" rtlCol="0">
            <a:spAutoFit/>
          </a:bodyPr>
          <a:lstStyle/>
          <a:p>
            <a:r>
              <a:rPr lang="en-US" dirty="0" err="1" smtClean="0">
                <a:solidFill>
                  <a:srgbClr val="ECA907"/>
                </a:solidFill>
                <a:latin typeface="Consolas"/>
                <a:cs typeface="Consolas"/>
              </a:rPr>
              <a:t>Index.cshtml</a:t>
            </a:r>
            <a:endParaRPr lang="en-US" dirty="0">
              <a:solidFill>
                <a:srgbClr val="ECA907"/>
              </a:solidFill>
              <a:latin typeface="Consolas"/>
              <a:cs typeface="Consolas"/>
            </a:endParaRPr>
          </a:p>
        </p:txBody>
      </p:sp>
      <p:sp>
        <p:nvSpPr>
          <p:cNvPr id="27" name="Right Brace 26"/>
          <p:cNvSpPr/>
          <p:nvPr/>
        </p:nvSpPr>
        <p:spPr>
          <a:xfrm>
            <a:off x="3941537" y="1751910"/>
            <a:ext cx="437948" cy="700765"/>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a:stCxn id="27" idx="1"/>
            <a:endCxn id="16" idx="0"/>
          </p:cNvCxnSpPr>
          <p:nvPr/>
        </p:nvCxnSpPr>
        <p:spPr>
          <a:xfrm>
            <a:off x="4379485" y="2102293"/>
            <a:ext cx="2253501" cy="1117818"/>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4" name="Right Brace 33"/>
          <p:cNvSpPr/>
          <p:nvPr/>
        </p:nvSpPr>
        <p:spPr>
          <a:xfrm>
            <a:off x="3933356" y="2517479"/>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p:cNvCxnSpPr>
            <a:stCxn id="34" idx="1"/>
            <a:endCxn id="22" idx="0"/>
          </p:cNvCxnSpPr>
          <p:nvPr/>
        </p:nvCxnSpPr>
        <p:spPr>
          <a:xfrm>
            <a:off x="4371304" y="3010651"/>
            <a:ext cx="3772979" cy="1273428"/>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0" name="Right Brace 39"/>
          <p:cNvSpPr/>
          <p:nvPr/>
        </p:nvSpPr>
        <p:spPr>
          <a:xfrm>
            <a:off x="3925175" y="3575033"/>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1" name="Straight Arrow Connector 40"/>
          <p:cNvCxnSpPr>
            <a:stCxn id="40" idx="1"/>
          </p:cNvCxnSpPr>
          <p:nvPr/>
        </p:nvCxnSpPr>
        <p:spPr>
          <a:xfrm>
            <a:off x="4363123" y="4068205"/>
            <a:ext cx="3802175" cy="1404822"/>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Right Brace 43"/>
          <p:cNvSpPr/>
          <p:nvPr/>
        </p:nvSpPr>
        <p:spPr>
          <a:xfrm>
            <a:off x="3931593" y="4617987"/>
            <a:ext cx="437948" cy="986343"/>
          </a:xfrm>
          <a:prstGeom prst="rightBrac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5" name="Straight Arrow Connector 44"/>
          <p:cNvCxnSpPr>
            <a:stCxn id="44" idx="1"/>
            <a:endCxn id="23" idx="2"/>
          </p:cNvCxnSpPr>
          <p:nvPr/>
        </p:nvCxnSpPr>
        <p:spPr>
          <a:xfrm flipV="1">
            <a:off x="4369541" y="4799403"/>
            <a:ext cx="694504" cy="311756"/>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904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r>
              <a:rPr lang="en-US" dirty="0"/>
              <a:t>-</a:t>
            </a:r>
            <a:r>
              <a:rPr lang="ru-RU" dirty="0"/>
              <a:t>представления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grpSp>
        <p:nvGrpSpPr>
          <p:cNvPr id="20" name="Group 19"/>
          <p:cNvGrpSpPr/>
          <p:nvPr/>
        </p:nvGrpSpPr>
        <p:grpSpPr>
          <a:xfrm>
            <a:off x="2744478" y="2102292"/>
            <a:ext cx="5853912" cy="3782261"/>
            <a:chOff x="379555" y="1284734"/>
            <a:chExt cx="8371234" cy="4731213"/>
          </a:xfrm>
        </p:grpSpPr>
        <p:sp>
          <p:nvSpPr>
            <p:cNvPr id="15" name="Rectangle 14"/>
            <p:cNvSpPr/>
            <p:nvPr/>
          </p:nvSpPr>
          <p:spPr>
            <a:xfrm>
              <a:off x="2335725" y="2202701"/>
              <a:ext cx="4496272" cy="2905252"/>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4154" y="1284734"/>
              <a:ext cx="8350218" cy="914400"/>
            </a:xfrm>
            <a:prstGeom prst="rect">
              <a:avLst/>
            </a:prstGeom>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972" y="5101547"/>
              <a:ext cx="8350218" cy="914400"/>
            </a:xfrm>
            <a:prstGeom prst="rect">
              <a:avLst/>
            </a:prstGeom>
            <a:solidFill>
              <a:schemeClr val="accent6">
                <a:lumMod val="40000"/>
                <a:lumOff val="6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4153" y="2189888"/>
              <a:ext cx="1941571"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17398" y="2210894"/>
              <a:ext cx="1912375" cy="2905252"/>
            </a:xfrm>
            <a:prstGeom prst="rect">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19657" y="1574798"/>
              <a:ext cx="2861264" cy="400110"/>
            </a:xfrm>
            <a:prstGeom prst="rect">
              <a:avLst/>
            </a:prstGeom>
            <a:noFill/>
          </p:spPr>
          <p:txBody>
            <a:bodyPr wrap="square" rtlCol="0">
              <a:spAutoFit/>
            </a:bodyPr>
            <a:lstStyle/>
            <a:p>
              <a:pPr algn="ctr"/>
              <a:r>
                <a:rPr lang="en-US" sz="2000" b="1" dirty="0" smtClean="0">
                  <a:solidFill>
                    <a:srgbClr val="000053"/>
                  </a:solidFill>
                  <a:latin typeface="Lucida Handwriting"/>
                  <a:cs typeface="Lucida Handwriting"/>
                </a:rPr>
                <a:t>Header</a:t>
              </a:r>
              <a:endParaRPr lang="en-US" sz="2000" b="1" dirty="0">
                <a:solidFill>
                  <a:srgbClr val="000053"/>
                </a:solidFill>
                <a:latin typeface="Lucida Handwriting"/>
                <a:cs typeface="Lucida Handwriting"/>
              </a:endParaRPr>
            </a:p>
          </p:txBody>
        </p:sp>
        <p:sp>
          <p:nvSpPr>
            <p:cNvPr id="10" name="TextBox 9"/>
            <p:cNvSpPr txBox="1"/>
            <p:nvPr/>
          </p:nvSpPr>
          <p:spPr>
            <a:xfrm>
              <a:off x="2926074" y="5377012"/>
              <a:ext cx="2861264"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Footer</a:t>
              </a:r>
              <a:endParaRPr lang="en-US" b="1" dirty="0">
                <a:solidFill>
                  <a:srgbClr val="000053"/>
                </a:solidFill>
                <a:latin typeface="Lucida Handwriting"/>
                <a:cs typeface="Lucida Handwriting"/>
              </a:endParaRPr>
            </a:p>
          </p:txBody>
        </p:sp>
        <p:sp>
          <p:nvSpPr>
            <p:cNvPr id="12" name="TextBox 11"/>
            <p:cNvSpPr txBox="1"/>
            <p:nvPr/>
          </p:nvSpPr>
          <p:spPr>
            <a:xfrm>
              <a:off x="488160" y="2861869"/>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Left Menu</a:t>
              </a:r>
            </a:p>
          </p:txBody>
        </p:sp>
        <p:sp>
          <p:nvSpPr>
            <p:cNvPr id="13" name="TextBox 12"/>
            <p:cNvSpPr txBox="1"/>
            <p:nvPr/>
          </p:nvSpPr>
          <p:spPr>
            <a:xfrm>
              <a:off x="6888626" y="2853677"/>
              <a:ext cx="1759976" cy="369332"/>
            </a:xfrm>
            <a:prstGeom prst="rect">
              <a:avLst/>
            </a:prstGeom>
            <a:noFill/>
          </p:spPr>
          <p:txBody>
            <a:bodyPr wrap="square" rtlCol="0">
              <a:spAutoFit/>
            </a:bodyPr>
            <a:lstStyle/>
            <a:p>
              <a:pPr algn="ctr"/>
              <a:r>
                <a:rPr lang="en-US" b="1" dirty="0" smtClean="0">
                  <a:solidFill>
                    <a:srgbClr val="000053"/>
                  </a:solidFill>
                  <a:latin typeface="Lucida Handwriting"/>
                  <a:cs typeface="Lucida Handwriting"/>
                </a:rPr>
                <a:t>Right Bar</a:t>
              </a:r>
            </a:p>
          </p:txBody>
        </p:sp>
        <p:sp>
          <p:nvSpPr>
            <p:cNvPr id="16" name="TextBox 15"/>
            <p:cNvSpPr txBox="1"/>
            <p:nvPr/>
          </p:nvSpPr>
          <p:spPr>
            <a:xfrm>
              <a:off x="2467110" y="2989142"/>
              <a:ext cx="4248100" cy="369332"/>
            </a:xfrm>
            <a:prstGeom prst="rect">
              <a:avLst/>
            </a:prstGeom>
            <a:noFill/>
          </p:spPr>
          <p:txBody>
            <a:bodyPr wrap="square" rtlCol="0">
              <a:spAutoFit/>
            </a:bodyPr>
            <a:lstStyle/>
            <a:p>
              <a:pPr algn="ctr"/>
              <a:r>
                <a:rPr lang="en-US" b="1" dirty="0">
                  <a:solidFill>
                    <a:srgbClr val="133B9A"/>
                  </a:solidFill>
                  <a:latin typeface="Consolas"/>
                  <a:cs typeface="Consolas"/>
                </a:rPr>
                <a:t>This is main content</a:t>
              </a:r>
              <a:endParaRPr lang="en-US" b="1" dirty="0" smtClean="0">
                <a:solidFill>
                  <a:srgbClr val="133B9A"/>
                </a:solidFill>
                <a:latin typeface="Lucida Handwriting"/>
                <a:cs typeface="Lucida Handwriting"/>
              </a:endParaRPr>
            </a:p>
          </p:txBody>
        </p:sp>
        <p:sp>
          <p:nvSpPr>
            <p:cNvPr id="17" name="Rectangle 16"/>
            <p:cNvSpPr/>
            <p:nvPr/>
          </p:nvSpPr>
          <p:spPr>
            <a:xfrm>
              <a:off x="2348561" y="4159004"/>
              <a:ext cx="4439641" cy="112514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middle section content</a:t>
              </a:r>
              <a:endParaRPr lang="en-US" sz="1400" b="1" dirty="0">
                <a:solidFill>
                  <a:srgbClr val="133B9A"/>
                </a:solidFill>
              </a:endParaRPr>
            </a:p>
          </p:txBody>
        </p:sp>
        <p:sp>
          <p:nvSpPr>
            <p:cNvPr id="18" name="Rectangle 17"/>
            <p:cNvSpPr/>
            <p:nvPr/>
          </p:nvSpPr>
          <p:spPr>
            <a:xfrm>
              <a:off x="379555" y="4159003"/>
              <a:ext cx="1956170" cy="112514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left section content</a:t>
              </a:r>
              <a:endParaRPr lang="en-US" sz="1400" b="1" dirty="0">
                <a:solidFill>
                  <a:srgbClr val="133B9A"/>
                </a:solidFill>
              </a:endParaRPr>
            </a:p>
          </p:txBody>
        </p:sp>
        <p:sp>
          <p:nvSpPr>
            <p:cNvPr id="19" name="Rectangle 18"/>
            <p:cNvSpPr/>
            <p:nvPr/>
          </p:nvSpPr>
          <p:spPr>
            <a:xfrm>
              <a:off x="6794619" y="4165409"/>
              <a:ext cx="1956170" cy="1118735"/>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33B9A"/>
                  </a:solidFill>
                  <a:latin typeface="Consolas"/>
                  <a:cs typeface="Consolas"/>
                </a:rPr>
                <a:t>This is right section content</a:t>
              </a:r>
              <a:endParaRPr lang="en-US" sz="1400" b="1" dirty="0">
                <a:solidFill>
                  <a:srgbClr val="133B9A"/>
                </a:solidFill>
              </a:endParaRPr>
            </a:p>
          </p:txBody>
        </p:sp>
      </p:grpSp>
      <p:sp>
        <p:nvSpPr>
          <p:cNvPr id="21" name="Right Arrow 20"/>
          <p:cNvSpPr/>
          <p:nvPr/>
        </p:nvSpPr>
        <p:spPr>
          <a:xfrm>
            <a:off x="501212" y="1314027"/>
            <a:ext cx="3898290" cy="6860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700" dirty="0">
                <a:solidFill>
                  <a:schemeClr val="bg1"/>
                </a:solidFill>
                <a:latin typeface="Consolas"/>
                <a:cs typeface="Consolas"/>
              </a:rPr>
              <a:t>http://</a:t>
            </a:r>
            <a:r>
              <a:rPr lang="en-US" sz="1700" dirty="0" err="1">
                <a:solidFill>
                  <a:schemeClr val="bg1"/>
                </a:solidFill>
                <a:latin typeface="Consolas"/>
                <a:cs typeface="Consolas"/>
              </a:rPr>
              <a:t>localhost</a:t>
            </a:r>
            <a:r>
              <a:rPr lang="en-US" sz="1700" dirty="0" smtClean="0">
                <a:solidFill>
                  <a:schemeClr val="bg1"/>
                </a:solidFill>
                <a:latin typeface="Consolas"/>
                <a:cs typeface="Consolas"/>
              </a:rPr>
              <a:t>/Home/Index</a:t>
            </a:r>
            <a:endParaRPr lang="en-US" sz="1700" dirty="0">
              <a:solidFill>
                <a:schemeClr val="bg1"/>
              </a:solidFill>
              <a:latin typeface="Consolas"/>
              <a:cs typeface="Consolas"/>
            </a:endParaRPr>
          </a:p>
        </p:txBody>
      </p:sp>
    </p:spTree>
    <p:extLst>
      <p:ext uri="{BB962C8B-B14F-4D97-AF65-F5344CB8AC3E}">
        <p14:creationId xmlns:p14="http://schemas.microsoft.com/office/powerpoint/2010/main" val="38379336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1206565111596066563ericlemerdy_Server_1.svg.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508" y="2022289"/>
            <a:ext cx="1905847" cy="2938182"/>
          </a:xfrm>
          <a:prstGeom prst="rect">
            <a:avLst/>
          </a:prstGeom>
        </p:spPr>
      </p:pic>
      <p:cxnSp>
        <p:nvCxnSpPr>
          <p:cNvPr id="7" name="Straight Arrow Connector 6"/>
          <p:cNvCxnSpPr/>
          <p:nvPr/>
        </p:nvCxnSpPr>
        <p:spPr>
          <a:xfrm>
            <a:off x="2554941" y="2988235"/>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637488" y="2563899"/>
            <a:ext cx="4626612" cy="307777"/>
          </a:xfrm>
          <a:prstGeom prst="rect">
            <a:avLst/>
          </a:prstGeom>
          <a:noFill/>
        </p:spPr>
        <p:txBody>
          <a:bodyPr wrap="none" rtlCol="0">
            <a:spAutoFit/>
          </a:bodyPr>
          <a:lstStyle/>
          <a:p>
            <a:r>
              <a:rPr lang="en-US" sz="1400" dirty="0" smtClean="0">
                <a:solidFill>
                  <a:schemeClr val="bg1"/>
                </a:solidFill>
                <a:latin typeface="Consolas"/>
                <a:cs typeface="Consolas"/>
              </a:rPr>
              <a:t>http://</a:t>
            </a:r>
            <a:r>
              <a:rPr lang="en-US" sz="1400" dirty="0" err="1" smtClean="0">
                <a:solidFill>
                  <a:schemeClr val="bg1"/>
                </a:solidFill>
                <a:latin typeface="Consolas"/>
                <a:cs typeface="Consolas"/>
              </a:rPr>
              <a:t>somedomain</a:t>
            </a:r>
            <a:r>
              <a:rPr lang="en-US" sz="1400" dirty="0" smtClean="0">
                <a:solidFill>
                  <a:schemeClr val="bg1"/>
                </a:solidFill>
                <a:latin typeface="Consolas"/>
                <a:cs typeface="Consolas"/>
              </a:rPr>
              <a:t>/Scripts/JavaScriptFile-1.js</a:t>
            </a:r>
            <a:endParaRPr lang="en-US" sz="1400" dirty="0">
              <a:solidFill>
                <a:schemeClr val="bg1"/>
              </a:solidFill>
              <a:latin typeface="Consolas"/>
              <a:cs typeface="Consolas"/>
            </a:endParaRPr>
          </a:p>
        </p:txBody>
      </p:sp>
      <p:sp>
        <p:nvSpPr>
          <p:cNvPr id="13" name="TextBox 12"/>
          <p:cNvSpPr txBox="1"/>
          <p:nvPr/>
        </p:nvSpPr>
        <p:spPr>
          <a:xfrm>
            <a:off x="3465215" y="3191373"/>
            <a:ext cx="2060154" cy="307777"/>
          </a:xfrm>
          <a:prstGeom prst="rect">
            <a:avLst/>
          </a:prstGeom>
          <a:noFill/>
        </p:spPr>
        <p:txBody>
          <a:bodyPr wrap="none" rtlCol="0">
            <a:spAutoFit/>
          </a:bodyPr>
          <a:lstStyle/>
          <a:p>
            <a:r>
              <a:rPr lang="en-US" sz="1400" dirty="0" smtClean="0">
                <a:solidFill>
                  <a:srgbClr val="ECA907"/>
                </a:solidFill>
                <a:latin typeface="Consolas"/>
                <a:cs typeface="Consolas"/>
              </a:rPr>
              <a:t>JavaScriptFile-1.js</a:t>
            </a:r>
            <a:endParaRPr lang="en-US" sz="1400" dirty="0">
              <a:solidFill>
                <a:srgbClr val="ECA907"/>
              </a:solidFill>
              <a:latin typeface="Consolas"/>
              <a:cs typeface="Consolas"/>
            </a:endParaRPr>
          </a:p>
        </p:txBody>
      </p:sp>
      <p:cxnSp>
        <p:nvCxnSpPr>
          <p:cNvPr id="14" name="Straight Arrow Connector 13"/>
          <p:cNvCxnSpPr/>
          <p:nvPr/>
        </p:nvCxnSpPr>
        <p:spPr>
          <a:xfrm flipH="1" flipV="1">
            <a:off x="2606877" y="3171640"/>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557929" y="4052048"/>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2609865" y="4235453"/>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25768" y="4573658"/>
            <a:ext cx="1264449" cy="369332"/>
          </a:xfrm>
          <a:prstGeom prst="rect">
            <a:avLst/>
          </a:prstGeom>
          <a:noFill/>
        </p:spPr>
        <p:txBody>
          <a:bodyPr wrap="none" rtlCol="0">
            <a:spAutoFit/>
          </a:bodyPr>
          <a:lstStyle/>
          <a:p>
            <a:r>
              <a:rPr lang="en-US" dirty="0" smtClean="0">
                <a:solidFill>
                  <a:srgbClr val="FFFFFF"/>
                </a:solidFill>
                <a:latin typeface="Lucida Handwriting"/>
                <a:cs typeface="Lucida Handwriting"/>
              </a:rPr>
              <a:t>Browser</a:t>
            </a:r>
            <a:endParaRPr lang="en-US" dirty="0">
              <a:solidFill>
                <a:srgbClr val="FFFFFF"/>
              </a:solidFill>
              <a:latin typeface="Lucida Handwriting"/>
              <a:cs typeface="Lucida Handwriting"/>
            </a:endParaRPr>
          </a:p>
        </p:txBody>
      </p:sp>
      <p:sp>
        <p:nvSpPr>
          <p:cNvPr id="22" name="TextBox 21"/>
          <p:cNvSpPr txBox="1"/>
          <p:nvPr/>
        </p:nvSpPr>
        <p:spPr>
          <a:xfrm>
            <a:off x="7160102" y="5092255"/>
            <a:ext cx="1025619" cy="369332"/>
          </a:xfrm>
          <a:prstGeom prst="rect">
            <a:avLst/>
          </a:prstGeom>
          <a:noFill/>
        </p:spPr>
        <p:txBody>
          <a:bodyPr wrap="none" rtlCol="0">
            <a:spAutoFit/>
          </a:bodyPr>
          <a:lstStyle/>
          <a:p>
            <a:r>
              <a:rPr lang="en-US" dirty="0" smtClean="0">
                <a:solidFill>
                  <a:srgbClr val="FFFFFF"/>
                </a:solidFill>
                <a:latin typeface="Lucida Handwriting"/>
                <a:cs typeface="Lucida Handwriting"/>
              </a:rPr>
              <a:t>Server</a:t>
            </a:r>
            <a:endParaRPr lang="en-US" dirty="0">
              <a:solidFill>
                <a:srgbClr val="FFFFFF"/>
              </a:solidFill>
              <a:latin typeface="Lucida Handwriting"/>
              <a:cs typeface="Lucida Handwriting"/>
            </a:endParaRPr>
          </a:p>
        </p:txBody>
      </p:sp>
      <p:sp>
        <p:nvSpPr>
          <p:cNvPr id="27" name="TextBox 26"/>
          <p:cNvSpPr txBox="1"/>
          <p:nvPr/>
        </p:nvSpPr>
        <p:spPr>
          <a:xfrm>
            <a:off x="2640476" y="3642652"/>
            <a:ext cx="4725322" cy="307777"/>
          </a:xfrm>
          <a:prstGeom prst="rect">
            <a:avLst/>
          </a:prstGeom>
          <a:noFill/>
        </p:spPr>
        <p:txBody>
          <a:bodyPr wrap="none" rtlCol="0">
            <a:spAutoFit/>
          </a:bodyPr>
          <a:lstStyle/>
          <a:p>
            <a:r>
              <a:rPr lang="en-US" sz="1400" dirty="0" smtClean="0">
                <a:solidFill>
                  <a:schemeClr val="bg1"/>
                </a:solidFill>
                <a:latin typeface="Consolas"/>
                <a:cs typeface="Consolas"/>
              </a:rPr>
              <a:t>http://</a:t>
            </a:r>
            <a:r>
              <a:rPr lang="en-US" sz="1400" dirty="0" err="1" smtClean="0">
                <a:solidFill>
                  <a:schemeClr val="bg1"/>
                </a:solidFill>
                <a:latin typeface="Consolas"/>
                <a:cs typeface="Consolas"/>
              </a:rPr>
              <a:t>somedomain</a:t>
            </a:r>
            <a:r>
              <a:rPr lang="en-US" sz="1400" dirty="0" smtClean="0">
                <a:solidFill>
                  <a:schemeClr val="bg1"/>
                </a:solidFill>
                <a:latin typeface="Consolas"/>
                <a:cs typeface="Consolas"/>
              </a:rPr>
              <a:t>/Scripts/</a:t>
            </a:r>
            <a:r>
              <a:rPr lang="en-US" sz="1400" dirty="0" err="1" smtClean="0">
                <a:solidFill>
                  <a:schemeClr val="bg1"/>
                </a:solidFill>
                <a:latin typeface="Consolas"/>
                <a:cs typeface="Consolas"/>
              </a:rPr>
              <a:t>JavaScriptFile</a:t>
            </a:r>
            <a:r>
              <a:rPr lang="ru-RU" sz="1400" dirty="0" smtClean="0">
                <a:solidFill>
                  <a:schemeClr val="bg1"/>
                </a:solidFill>
                <a:latin typeface="Consolas"/>
                <a:cs typeface="Consolas"/>
              </a:rPr>
              <a:t>-2</a:t>
            </a:r>
            <a:r>
              <a:rPr lang="en-US" sz="1400" dirty="0" smtClean="0">
                <a:solidFill>
                  <a:schemeClr val="bg1"/>
                </a:solidFill>
                <a:latin typeface="Consolas"/>
                <a:cs typeface="Consolas"/>
              </a:rPr>
              <a:t>.js</a:t>
            </a:r>
            <a:endParaRPr lang="en-US" sz="1400" dirty="0">
              <a:solidFill>
                <a:schemeClr val="bg1"/>
              </a:solidFill>
              <a:latin typeface="Consolas"/>
              <a:cs typeface="Consolas"/>
            </a:endParaRPr>
          </a:p>
        </p:txBody>
      </p:sp>
      <p:sp>
        <p:nvSpPr>
          <p:cNvPr id="28" name="TextBox 27"/>
          <p:cNvSpPr txBox="1"/>
          <p:nvPr/>
        </p:nvSpPr>
        <p:spPr>
          <a:xfrm>
            <a:off x="3468204" y="4270126"/>
            <a:ext cx="2060154" cy="307777"/>
          </a:xfrm>
          <a:prstGeom prst="rect">
            <a:avLst/>
          </a:prstGeom>
          <a:noFill/>
        </p:spPr>
        <p:txBody>
          <a:bodyPr wrap="none" rtlCol="0">
            <a:spAutoFit/>
          </a:bodyPr>
          <a:lstStyle/>
          <a:p>
            <a:r>
              <a:rPr lang="en-US" sz="1400" dirty="0" err="1" smtClean="0">
                <a:solidFill>
                  <a:srgbClr val="ECA907"/>
                </a:solidFill>
                <a:latin typeface="Consolas"/>
                <a:cs typeface="Consolas"/>
              </a:rPr>
              <a:t>JavaScriptFile</a:t>
            </a:r>
            <a:r>
              <a:rPr lang="en-US" sz="1400" dirty="0" smtClean="0">
                <a:solidFill>
                  <a:srgbClr val="ECA907"/>
                </a:solidFill>
                <a:latin typeface="Consolas"/>
                <a:cs typeface="Consolas"/>
              </a:rPr>
              <a:t>-</a:t>
            </a:r>
            <a:r>
              <a:rPr lang="ru-RU" sz="1400" dirty="0" smtClean="0">
                <a:solidFill>
                  <a:srgbClr val="ECA907"/>
                </a:solidFill>
                <a:latin typeface="Consolas"/>
                <a:cs typeface="Consolas"/>
              </a:rPr>
              <a:t>2</a:t>
            </a:r>
            <a:r>
              <a:rPr lang="en-US" sz="1400" dirty="0" smtClean="0">
                <a:solidFill>
                  <a:srgbClr val="ECA907"/>
                </a:solidFill>
                <a:latin typeface="Consolas"/>
                <a:cs typeface="Consolas"/>
              </a:rPr>
              <a:t>.js</a:t>
            </a:r>
            <a:endParaRPr lang="en-US" sz="1400" dirty="0">
              <a:solidFill>
                <a:srgbClr val="ECA907"/>
              </a:solidFill>
              <a:latin typeface="Consolas"/>
              <a:cs typeface="Consolas"/>
            </a:endParaRPr>
          </a:p>
        </p:txBody>
      </p:sp>
      <p:grpSp>
        <p:nvGrpSpPr>
          <p:cNvPr id="30" name="Group 29"/>
          <p:cNvGrpSpPr/>
          <p:nvPr/>
        </p:nvGrpSpPr>
        <p:grpSpPr>
          <a:xfrm>
            <a:off x="522941" y="2569883"/>
            <a:ext cx="1942353" cy="1927411"/>
            <a:chOff x="597647" y="2315883"/>
            <a:chExt cx="2136589" cy="2002117"/>
          </a:xfrm>
        </p:grpSpPr>
        <p:sp>
          <p:nvSpPr>
            <p:cNvPr id="31" name="Rectangle 30"/>
            <p:cNvSpPr/>
            <p:nvPr/>
          </p:nvSpPr>
          <p:spPr>
            <a:xfrm>
              <a:off x="597647" y="2330824"/>
              <a:ext cx="2136589" cy="1987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7648" y="2315883"/>
              <a:ext cx="2136588" cy="268942"/>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30517" y="2587812"/>
              <a:ext cx="2091765" cy="385482"/>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675340" y="2632636"/>
              <a:ext cx="1461247" cy="2061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2187388" y="2635625"/>
              <a:ext cx="457200" cy="188258"/>
            </a:xfrm>
            <a:prstGeom prst="rect">
              <a:avLst/>
            </a:prstGeom>
            <a:solidFill>
              <a:srgbClr val="C5E0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w400h4001339405384wor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89" y="3175000"/>
              <a:ext cx="926352" cy="926352"/>
            </a:xfrm>
            <a:prstGeom prst="rect">
              <a:avLst/>
            </a:prstGeom>
          </p:spPr>
        </p:pic>
        <p:sp>
          <p:nvSpPr>
            <p:cNvPr id="37" name="Rectangle 36"/>
            <p:cNvSpPr/>
            <p:nvPr/>
          </p:nvSpPr>
          <p:spPr>
            <a:xfrm>
              <a:off x="1529976" y="3248213"/>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1532965" y="3475319"/>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532965" y="3714378"/>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96603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pic>
        <p:nvPicPr>
          <p:cNvPr id="6" name="Picture 5" descr="1206565111596066563ericlemerdy_Server_1.svg.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508" y="2022289"/>
            <a:ext cx="1905847" cy="2938182"/>
          </a:xfrm>
          <a:prstGeom prst="rect">
            <a:avLst/>
          </a:prstGeom>
        </p:spPr>
      </p:pic>
      <p:cxnSp>
        <p:nvCxnSpPr>
          <p:cNvPr id="7" name="Straight Arrow Connector 6"/>
          <p:cNvCxnSpPr/>
          <p:nvPr/>
        </p:nvCxnSpPr>
        <p:spPr>
          <a:xfrm>
            <a:off x="2554941" y="3242232"/>
            <a:ext cx="4273177" cy="14941"/>
          </a:xfrm>
          <a:prstGeom prst="straightConnector1">
            <a:avLst/>
          </a:prstGeom>
          <a:ln w="38100" cmpd="sng">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91488" y="2817896"/>
            <a:ext cx="3611310" cy="369332"/>
          </a:xfrm>
          <a:prstGeom prst="rect">
            <a:avLst/>
          </a:prstGeom>
          <a:noFill/>
        </p:spPr>
        <p:txBody>
          <a:bodyPr wrap="none" rtlCol="0">
            <a:spAutoFit/>
          </a:bodyPr>
          <a:lstStyle/>
          <a:p>
            <a:pPr algn="ctr"/>
            <a:r>
              <a:rPr lang="en-US" dirty="0" smtClean="0">
                <a:solidFill>
                  <a:schemeClr val="bg1"/>
                </a:solidFill>
                <a:latin typeface="Consolas"/>
                <a:cs typeface="Consolas"/>
              </a:rPr>
              <a:t>http://</a:t>
            </a:r>
            <a:r>
              <a:rPr lang="en-US" dirty="0" err="1" smtClean="0">
                <a:solidFill>
                  <a:schemeClr val="bg1"/>
                </a:solidFill>
                <a:latin typeface="Consolas"/>
                <a:cs typeface="Consolas"/>
              </a:rPr>
              <a:t>somedomain</a:t>
            </a:r>
            <a:r>
              <a:rPr lang="en-US" dirty="0" smtClean="0">
                <a:solidFill>
                  <a:schemeClr val="bg1"/>
                </a:solidFill>
                <a:latin typeface="Consolas"/>
                <a:cs typeface="Consolas"/>
              </a:rPr>
              <a:t>/</a:t>
            </a:r>
            <a:r>
              <a:rPr lang="en-US" dirty="0" err="1" smtClean="0">
                <a:solidFill>
                  <a:schemeClr val="bg1"/>
                </a:solidFill>
                <a:latin typeface="Consolas"/>
                <a:cs typeface="Consolas"/>
              </a:rPr>
              <a:t>js</a:t>
            </a:r>
            <a:r>
              <a:rPr lang="en-US" dirty="0" smtClean="0">
                <a:solidFill>
                  <a:schemeClr val="bg1"/>
                </a:solidFill>
                <a:latin typeface="Consolas"/>
                <a:cs typeface="Consolas"/>
              </a:rPr>
              <a:t>-bundle</a:t>
            </a:r>
            <a:endParaRPr lang="en-US" dirty="0">
              <a:solidFill>
                <a:schemeClr val="bg1"/>
              </a:solidFill>
              <a:latin typeface="Consolas"/>
              <a:cs typeface="Consolas"/>
            </a:endParaRPr>
          </a:p>
        </p:txBody>
      </p:sp>
      <p:sp>
        <p:nvSpPr>
          <p:cNvPr id="13" name="TextBox 12"/>
          <p:cNvSpPr txBox="1"/>
          <p:nvPr/>
        </p:nvSpPr>
        <p:spPr>
          <a:xfrm>
            <a:off x="3405959" y="3789013"/>
            <a:ext cx="2328081" cy="338554"/>
          </a:xfrm>
          <a:prstGeom prst="rect">
            <a:avLst/>
          </a:prstGeom>
          <a:noFill/>
        </p:spPr>
        <p:txBody>
          <a:bodyPr wrap="none" rtlCol="0">
            <a:spAutoFit/>
          </a:bodyPr>
          <a:lstStyle/>
          <a:p>
            <a:pPr algn="ctr"/>
            <a:r>
              <a:rPr lang="en-US" sz="1600" dirty="0" smtClean="0">
                <a:solidFill>
                  <a:srgbClr val="ECA907"/>
                </a:solidFill>
                <a:latin typeface="Consolas"/>
                <a:cs typeface="Consolas"/>
              </a:rPr>
              <a:t>JavaScriptFile-1.js</a:t>
            </a:r>
            <a:endParaRPr lang="en-US" sz="1600" dirty="0">
              <a:solidFill>
                <a:srgbClr val="ECA907"/>
              </a:solidFill>
              <a:latin typeface="Consolas"/>
              <a:cs typeface="Consolas"/>
            </a:endParaRPr>
          </a:p>
        </p:txBody>
      </p:sp>
      <p:cxnSp>
        <p:nvCxnSpPr>
          <p:cNvPr id="14" name="Straight Arrow Connector 13"/>
          <p:cNvCxnSpPr/>
          <p:nvPr/>
        </p:nvCxnSpPr>
        <p:spPr>
          <a:xfrm flipH="1" flipV="1">
            <a:off x="2606877" y="3694575"/>
            <a:ext cx="4169631" cy="59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25768" y="4573658"/>
            <a:ext cx="1264449" cy="369332"/>
          </a:xfrm>
          <a:prstGeom prst="rect">
            <a:avLst/>
          </a:prstGeom>
          <a:noFill/>
        </p:spPr>
        <p:txBody>
          <a:bodyPr wrap="none" rtlCol="0">
            <a:spAutoFit/>
          </a:bodyPr>
          <a:lstStyle/>
          <a:p>
            <a:r>
              <a:rPr lang="en-US" dirty="0" smtClean="0">
                <a:solidFill>
                  <a:srgbClr val="FFFFFF"/>
                </a:solidFill>
                <a:latin typeface="Lucida Handwriting"/>
                <a:cs typeface="Lucida Handwriting"/>
              </a:rPr>
              <a:t>Browser</a:t>
            </a:r>
            <a:endParaRPr lang="en-US" dirty="0">
              <a:solidFill>
                <a:srgbClr val="FFFFFF"/>
              </a:solidFill>
              <a:latin typeface="Lucida Handwriting"/>
              <a:cs typeface="Lucida Handwriting"/>
            </a:endParaRPr>
          </a:p>
        </p:txBody>
      </p:sp>
      <p:sp>
        <p:nvSpPr>
          <p:cNvPr id="22" name="TextBox 21"/>
          <p:cNvSpPr txBox="1"/>
          <p:nvPr/>
        </p:nvSpPr>
        <p:spPr>
          <a:xfrm>
            <a:off x="7160102" y="5092255"/>
            <a:ext cx="1025619" cy="369332"/>
          </a:xfrm>
          <a:prstGeom prst="rect">
            <a:avLst/>
          </a:prstGeom>
          <a:noFill/>
        </p:spPr>
        <p:txBody>
          <a:bodyPr wrap="none" rtlCol="0">
            <a:spAutoFit/>
          </a:bodyPr>
          <a:lstStyle/>
          <a:p>
            <a:r>
              <a:rPr lang="en-US" dirty="0" smtClean="0">
                <a:solidFill>
                  <a:srgbClr val="FFFFFF"/>
                </a:solidFill>
                <a:latin typeface="Lucida Handwriting"/>
                <a:cs typeface="Lucida Handwriting"/>
              </a:rPr>
              <a:t>Server</a:t>
            </a:r>
            <a:endParaRPr lang="en-US" dirty="0">
              <a:solidFill>
                <a:srgbClr val="FFFFFF"/>
              </a:solidFill>
              <a:latin typeface="Lucida Handwriting"/>
              <a:cs typeface="Lucida Handwriting"/>
            </a:endParaRPr>
          </a:p>
        </p:txBody>
      </p:sp>
      <p:sp>
        <p:nvSpPr>
          <p:cNvPr id="28" name="TextBox 27"/>
          <p:cNvSpPr txBox="1"/>
          <p:nvPr/>
        </p:nvSpPr>
        <p:spPr>
          <a:xfrm>
            <a:off x="3408440" y="4120708"/>
            <a:ext cx="2328081" cy="338554"/>
          </a:xfrm>
          <a:prstGeom prst="rect">
            <a:avLst/>
          </a:prstGeom>
          <a:noFill/>
        </p:spPr>
        <p:txBody>
          <a:bodyPr wrap="none" rtlCol="0">
            <a:spAutoFit/>
          </a:bodyPr>
          <a:lstStyle/>
          <a:p>
            <a:pPr algn="ctr"/>
            <a:r>
              <a:rPr lang="en-US" sz="1600" dirty="0" err="1" smtClean="0">
                <a:solidFill>
                  <a:srgbClr val="ECA907"/>
                </a:solidFill>
                <a:latin typeface="Consolas"/>
                <a:cs typeface="Consolas"/>
              </a:rPr>
              <a:t>JavaScriptFile</a:t>
            </a:r>
            <a:r>
              <a:rPr lang="en-US" sz="1600" dirty="0" smtClean="0">
                <a:solidFill>
                  <a:srgbClr val="ECA907"/>
                </a:solidFill>
                <a:latin typeface="Consolas"/>
                <a:cs typeface="Consolas"/>
              </a:rPr>
              <a:t>-</a:t>
            </a:r>
            <a:r>
              <a:rPr lang="ru-RU" sz="1600" dirty="0" smtClean="0">
                <a:solidFill>
                  <a:srgbClr val="ECA907"/>
                </a:solidFill>
                <a:latin typeface="Consolas"/>
                <a:cs typeface="Consolas"/>
              </a:rPr>
              <a:t>2</a:t>
            </a:r>
            <a:r>
              <a:rPr lang="en-US" sz="1600" dirty="0" smtClean="0">
                <a:solidFill>
                  <a:srgbClr val="ECA907"/>
                </a:solidFill>
                <a:latin typeface="Consolas"/>
                <a:cs typeface="Consolas"/>
              </a:rPr>
              <a:t>.js</a:t>
            </a:r>
            <a:endParaRPr lang="en-US" sz="1600" dirty="0">
              <a:solidFill>
                <a:srgbClr val="ECA907"/>
              </a:solidFill>
              <a:latin typeface="Consolas"/>
              <a:cs typeface="Consolas"/>
            </a:endParaRPr>
          </a:p>
        </p:txBody>
      </p:sp>
      <p:grpSp>
        <p:nvGrpSpPr>
          <p:cNvPr id="16" name="Group 15"/>
          <p:cNvGrpSpPr/>
          <p:nvPr/>
        </p:nvGrpSpPr>
        <p:grpSpPr>
          <a:xfrm>
            <a:off x="522941" y="2569883"/>
            <a:ext cx="1942353" cy="1927411"/>
            <a:chOff x="597647" y="2315883"/>
            <a:chExt cx="2136589" cy="2002117"/>
          </a:xfrm>
        </p:grpSpPr>
        <p:sp>
          <p:nvSpPr>
            <p:cNvPr id="17" name="Rectangle 16"/>
            <p:cNvSpPr/>
            <p:nvPr/>
          </p:nvSpPr>
          <p:spPr>
            <a:xfrm>
              <a:off x="597647" y="2330824"/>
              <a:ext cx="2136589" cy="1987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97648" y="2315883"/>
              <a:ext cx="2136588" cy="268942"/>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30517" y="2587812"/>
              <a:ext cx="2091765" cy="385482"/>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75340" y="2632636"/>
              <a:ext cx="1461247" cy="2061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187388" y="2635625"/>
              <a:ext cx="457200" cy="188258"/>
            </a:xfrm>
            <a:prstGeom prst="rect">
              <a:avLst/>
            </a:prstGeom>
            <a:solidFill>
              <a:srgbClr val="C5E0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w400h4001339405384worl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89" y="3175000"/>
              <a:ext cx="926352" cy="926352"/>
            </a:xfrm>
            <a:prstGeom prst="rect">
              <a:avLst/>
            </a:prstGeom>
          </p:spPr>
        </p:pic>
        <p:sp>
          <p:nvSpPr>
            <p:cNvPr id="29" name="Rectangle 28"/>
            <p:cNvSpPr/>
            <p:nvPr/>
          </p:nvSpPr>
          <p:spPr>
            <a:xfrm>
              <a:off x="1529976" y="3248213"/>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532965" y="3475319"/>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532965" y="3714378"/>
              <a:ext cx="1159436" cy="15837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
          <p:cNvGrpSpPr/>
          <p:nvPr/>
        </p:nvGrpSpPr>
        <p:grpSpPr>
          <a:xfrm>
            <a:off x="535411" y="6205233"/>
            <a:ext cx="1530187" cy="481550"/>
            <a:chOff x="1411160" y="5943739"/>
            <a:chExt cx="2040249" cy="481550"/>
          </a:xfrm>
        </p:grpSpPr>
        <p:sp>
          <p:nvSpPr>
            <p:cNvPr id="33"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589989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err="1" smtClean="0"/>
              <a:t>Бандлы</a:t>
            </a:r>
            <a:r>
              <a:rPr lang="ru-RU" dirty="0" smtClean="0"/>
              <a:t> и </a:t>
            </a:r>
            <a:r>
              <a:rPr lang="ru-RU" dirty="0" err="1" smtClean="0"/>
              <a:t>минификация</a:t>
            </a:r>
            <a:r>
              <a:rPr lang="ru-RU" dirty="0" smtClean="0"/>
              <a:t> </a:t>
            </a:r>
            <a:endParaRPr lang="en-US" dirty="0"/>
          </a:p>
        </p:txBody>
      </p:sp>
      <p:sp>
        <p:nvSpPr>
          <p:cNvPr id="4" name="Footer Placeholder 3"/>
          <p:cNvSpPr>
            <a:spLocks noGrp="1"/>
          </p:cNvSpPr>
          <p:nvPr>
            <p:ph type="ftr" sz="quarter" idx="12"/>
          </p:nvPr>
        </p:nvSpPr>
        <p:spPr/>
        <p:txBody>
          <a:bodyPr/>
          <a:lstStyle/>
          <a:p>
            <a:r>
              <a:rPr lang="en-US" dirty="0" smtClean="0"/>
              <a:t>2015  © EPAM Systems</a:t>
            </a:r>
          </a:p>
        </p:txBody>
      </p:sp>
      <p:sp>
        <p:nvSpPr>
          <p:cNvPr id="8" name="TextBox 7"/>
          <p:cNvSpPr txBox="1"/>
          <p:nvPr/>
        </p:nvSpPr>
        <p:spPr>
          <a:xfrm>
            <a:off x="537882" y="1479177"/>
            <a:ext cx="1633781" cy="369332"/>
          </a:xfrm>
          <a:prstGeom prst="rect">
            <a:avLst/>
          </a:prstGeom>
          <a:noFill/>
        </p:spPr>
        <p:txBody>
          <a:bodyPr wrap="none" rtlCol="0">
            <a:spAutoFit/>
          </a:bodyPr>
          <a:lstStyle/>
          <a:p>
            <a:r>
              <a:rPr lang="en-US" dirty="0" smtClean="0">
                <a:solidFill>
                  <a:srgbClr val="ECA907"/>
                </a:solidFill>
                <a:latin typeface="Lucida Handwriting"/>
                <a:cs typeface="Lucida Handwriting"/>
              </a:rPr>
              <a:t>JavaScript</a:t>
            </a:r>
            <a:endParaRPr lang="en-US" dirty="0">
              <a:solidFill>
                <a:srgbClr val="ECA907"/>
              </a:solidFill>
              <a:latin typeface="Lucida Handwriting"/>
              <a:cs typeface="Lucida Handwriting"/>
            </a:endParaRPr>
          </a:p>
        </p:txBody>
      </p:sp>
      <p:sp>
        <p:nvSpPr>
          <p:cNvPr id="15" name="TextBox 14"/>
          <p:cNvSpPr txBox="1"/>
          <p:nvPr/>
        </p:nvSpPr>
        <p:spPr>
          <a:xfrm>
            <a:off x="540870" y="4320983"/>
            <a:ext cx="1620957" cy="646331"/>
          </a:xfrm>
          <a:prstGeom prst="rect">
            <a:avLst/>
          </a:prstGeom>
          <a:noFill/>
        </p:spPr>
        <p:txBody>
          <a:bodyPr wrap="none" rtlCol="0">
            <a:spAutoFit/>
          </a:bodyPr>
          <a:lstStyle/>
          <a:p>
            <a:r>
              <a:rPr lang="en-US" dirty="0" smtClean="0">
                <a:solidFill>
                  <a:srgbClr val="ECA907"/>
                </a:solidFill>
                <a:latin typeface="Lucida Handwriting"/>
                <a:cs typeface="Lucida Handwriting"/>
              </a:rPr>
              <a:t>Minified </a:t>
            </a:r>
          </a:p>
          <a:p>
            <a:r>
              <a:rPr lang="en-US" dirty="0" smtClean="0">
                <a:solidFill>
                  <a:srgbClr val="ECA907"/>
                </a:solidFill>
                <a:latin typeface="Lucida Handwriting"/>
                <a:cs typeface="Lucida Handwriting"/>
              </a:rPr>
              <a:t>JavaScript</a:t>
            </a:r>
            <a:endParaRPr lang="en-US" dirty="0">
              <a:solidFill>
                <a:srgbClr val="ECA907"/>
              </a:solidFill>
              <a:latin typeface="Lucida Handwriting"/>
              <a:cs typeface="Lucida Handwriting"/>
            </a:endParaRPr>
          </a:p>
        </p:txBody>
      </p:sp>
      <p:sp>
        <p:nvSpPr>
          <p:cNvPr id="9" name="TextBox 8"/>
          <p:cNvSpPr txBox="1"/>
          <p:nvPr/>
        </p:nvSpPr>
        <p:spPr>
          <a:xfrm>
            <a:off x="508000" y="2032001"/>
            <a:ext cx="4392706" cy="1200329"/>
          </a:xfrm>
          <a:prstGeom prst="rect">
            <a:avLst/>
          </a:prstGeom>
          <a:noFill/>
          <a:ln>
            <a:solidFill>
              <a:srgbClr val="028BC4"/>
            </a:solidFill>
          </a:ln>
        </p:spPr>
        <p:txBody>
          <a:bodyPr wrap="square" rtlCol="0">
            <a:spAutoFit/>
          </a:bodyPr>
          <a:lstStyle/>
          <a:p>
            <a:r>
              <a:rPr lang="en-US" dirty="0" err="1" smtClean="0">
                <a:solidFill>
                  <a:srgbClr val="FFFFFF"/>
                </a:solidFill>
                <a:latin typeface="Consolas"/>
                <a:cs typeface="Consolas"/>
              </a:rPr>
              <a:t>sayHello</a:t>
            </a:r>
            <a:r>
              <a:rPr lang="en-US" dirty="0" smtClean="0">
                <a:solidFill>
                  <a:srgbClr val="FFFFFF"/>
                </a:solidFill>
                <a:latin typeface="Consolas"/>
                <a:cs typeface="Consolas"/>
              </a:rPr>
              <a:t> = function(name){</a:t>
            </a:r>
          </a:p>
          <a:p>
            <a:r>
              <a:rPr lang="en-US" dirty="0" smtClean="0">
                <a:solidFill>
                  <a:srgbClr val="FFFFFF"/>
                </a:solidFill>
                <a:latin typeface="Consolas"/>
                <a:cs typeface="Consolas"/>
              </a:rPr>
              <a:t>   </a:t>
            </a:r>
            <a:r>
              <a:rPr lang="en-US" dirty="0" err="1" smtClean="0">
                <a:solidFill>
                  <a:srgbClr val="FFFFFF"/>
                </a:solidFill>
                <a:latin typeface="Consolas"/>
                <a:cs typeface="Consolas"/>
              </a:rPr>
              <a:t>var</a:t>
            </a:r>
            <a:r>
              <a:rPr lang="en-US" dirty="0" smtClean="0">
                <a:solidFill>
                  <a:srgbClr val="FFFFFF"/>
                </a:solidFill>
                <a:latin typeface="Consolas"/>
                <a:cs typeface="Consolas"/>
              </a:rPr>
              <a:t> </a:t>
            </a:r>
            <a:r>
              <a:rPr lang="en-US" dirty="0" err="1" smtClean="0">
                <a:solidFill>
                  <a:srgbClr val="FFFFFF"/>
                </a:solidFill>
                <a:latin typeface="Consolas"/>
                <a:cs typeface="Consolas"/>
              </a:rPr>
              <a:t>msg</a:t>
            </a:r>
            <a:r>
              <a:rPr lang="en-US" dirty="0" smtClean="0">
                <a:solidFill>
                  <a:srgbClr val="FFFFFF"/>
                </a:solidFill>
                <a:latin typeface="Consolas"/>
                <a:cs typeface="Consolas"/>
              </a:rPr>
              <a:t> = "Hello, " + name;</a:t>
            </a:r>
          </a:p>
          <a:p>
            <a:r>
              <a:rPr lang="en-US" dirty="0" smtClean="0">
                <a:solidFill>
                  <a:srgbClr val="FFFFFF"/>
                </a:solidFill>
                <a:latin typeface="Consolas"/>
                <a:cs typeface="Consolas"/>
              </a:rPr>
              <a:t>   alert(</a:t>
            </a:r>
            <a:r>
              <a:rPr lang="en-US" dirty="0" err="1" smtClean="0">
                <a:solidFill>
                  <a:srgbClr val="FFFFFF"/>
                </a:solidFill>
                <a:latin typeface="Consolas"/>
                <a:cs typeface="Consolas"/>
              </a:rPr>
              <a:t>msg</a:t>
            </a:r>
            <a:r>
              <a:rPr lang="en-US" dirty="0" smtClean="0">
                <a:solidFill>
                  <a:srgbClr val="FFFFFF"/>
                </a:solidFill>
                <a:latin typeface="Consolas"/>
                <a:cs typeface="Consolas"/>
              </a:rPr>
              <a:t>);</a:t>
            </a:r>
          </a:p>
          <a:p>
            <a:r>
              <a:rPr lang="en-US" dirty="0" smtClean="0">
                <a:solidFill>
                  <a:srgbClr val="FFFFFF"/>
                </a:solidFill>
                <a:latin typeface="Consolas"/>
                <a:cs typeface="Consolas"/>
              </a:rPr>
              <a:t>}</a:t>
            </a:r>
            <a:endParaRPr lang="en-US" dirty="0">
              <a:solidFill>
                <a:srgbClr val="FFFFFF"/>
              </a:solidFill>
              <a:latin typeface="Consolas"/>
              <a:cs typeface="Consolas"/>
            </a:endParaRPr>
          </a:p>
        </p:txBody>
      </p:sp>
      <p:sp>
        <p:nvSpPr>
          <p:cNvPr id="17" name="TextBox 16"/>
          <p:cNvSpPr txBox="1"/>
          <p:nvPr/>
        </p:nvSpPr>
        <p:spPr>
          <a:xfrm>
            <a:off x="537882" y="5172630"/>
            <a:ext cx="6809616" cy="369332"/>
          </a:xfrm>
          <a:prstGeom prst="rect">
            <a:avLst/>
          </a:prstGeom>
          <a:noFill/>
          <a:ln>
            <a:solidFill>
              <a:srgbClr val="028BC4"/>
            </a:solidFill>
          </a:ln>
        </p:spPr>
        <p:txBody>
          <a:bodyPr wrap="square" rtlCol="0">
            <a:spAutoFit/>
          </a:bodyPr>
          <a:lstStyle/>
          <a:p>
            <a:r>
              <a:rPr lang="en-US" dirty="0" err="1">
                <a:solidFill>
                  <a:srgbClr val="FFFFFF"/>
                </a:solidFill>
                <a:latin typeface="Consolas"/>
                <a:cs typeface="Consolas"/>
              </a:rPr>
              <a:t>sayHello</a:t>
            </a:r>
            <a:r>
              <a:rPr lang="en-US" dirty="0">
                <a:solidFill>
                  <a:srgbClr val="FFFFFF"/>
                </a:solidFill>
                <a:latin typeface="Consolas"/>
                <a:cs typeface="Consolas"/>
              </a:rPr>
              <a:t> = function</a:t>
            </a:r>
            <a:r>
              <a:rPr lang="en-US" dirty="0" smtClean="0">
                <a:solidFill>
                  <a:srgbClr val="FFFFFF"/>
                </a:solidFill>
                <a:latin typeface="Consolas"/>
                <a:cs typeface="Consolas"/>
              </a:rPr>
              <a:t>(n){</a:t>
            </a:r>
            <a:r>
              <a:rPr lang="en-US" dirty="0" err="1" smtClean="0">
                <a:solidFill>
                  <a:srgbClr val="FFFFFF"/>
                </a:solidFill>
                <a:latin typeface="Consolas"/>
                <a:cs typeface="Consolas"/>
              </a:rPr>
              <a:t>var</a:t>
            </a:r>
            <a:r>
              <a:rPr lang="en-US" dirty="0" smtClean="0">
                <a:solidFill>
                  <a:srgbClr val="FFFFFF"/>
                </a:solidFill>
                <a:latin typeface="Consolas"/>
                <a:cs typeface="Consolas"/>
              </a:rPr>
              <a:t> t="</a:t>
            </a:r>
            <a:r>
              <a:rPr lang="en-US" dirty="0">
                <a:solidFill>
                  <a:srgbClr val="FFFFFF"/>
                </a:solidFill>
                <a:latin typeface="Consolas"/>
                <a:cs typeface="Consolas"/>
              </a:rPr>
              <a:t>Hello, "</a:t>
            </a:r>
            <a:r>
              <a:rPr lang="en-US" dirty="0" smtClean="0">
                <a:solidFill>
                  <a:srgbClr val="FFFFFF"/>
                </a:solidFill>
                <a:latin typeface="Consolas"/>
                <a:cs typeface="Consolas"/>
              </a:rPr>
              <a:t>+</a:t>
            </a:r>
            <a:r>
              <a:rPr lang="en-US" dirty="0" err="1" smtClean="0">
                <a:solidFill>
                  <a:srgbClr val="FFFFFF"/>
                </a:solidFill>
                <a:latin typeface="Consolas"/>
                <a:cs typeface="Consolas"/>
              </a:rPr>
              <a:t>n;alert</a:t>
            </a:r>
            <a:r>
              <a:rPr lang="en-US" dirty="0" smtClean="0">
                <a:solidFill>
                  <a:srgbClr val="FFFFFF"/>
                </a:solidFill>
                <a:latin typeface="Consolas"/>
                <a:cs typeface="Consolas"/>
              </a:rPr>
              <a:t>(t);}</a:t>
            </a:r>
            <a:endParaRPr lang="en-US" dirty="0">
              <a:solidFill>
                <a:srgbClr val="FFFFFF"/>
              </a:solidFill>
              <a:latin typeface="Consolas"/>
              <a:cs typeface="Consolas"/>
            </a:endParaRPr>
          </a:p>
        </p:txBody>
      </p:sp>
      <p:sp>
        <p:nvSpPr>
          <p:cNvPr id="11" name="Rectangle 10"/>
          <p:cNvSpPr/>
          <p:nvPr/>
        </p:nvSpPr>
        <p:spPr>
          <a:xfrm>
            <a:off x="2809913" y="3408687"/>
            <a:ext cx="3441968" cy="646331"/>
          </a:xfrm>
          <a:prstGeom prst="rect">
            <a:avLst/>
          </a:prstGeom>
        </p:spPr>
        <p:txBody>
          <a:bodyPr wrap="none">
            <a:spAutoFit/>
          </a:bodyPr>
          <a:lstStyle/>
          <a:p>
            <a:r>
              <a:rPr lang="en-US" dirty="0" smtClean="0">
                <a:solidFill>
                  <a:srgbClr val="ECA907"/>
                </a:solidFill>
                <a:latin typeface="Lucida Handwriting"/>
                <a:cs typeface="Lucida Handwriting"/>
              </a:rPr>
              <a:t>JavaScript</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 </a:t>
            </a:r>
            <a:r>
              <a:rPr lang="en-US" dirty="0">
                <a:solidFill>
                  <a:srgbClr val="ECA907"/>
                </a:solidFill>
                <a:latin typeface="Lucida Handwriting"/>
                <a:cs typeface="Lucida Handwriting"/>
              </a:rPr>
              <a:t>function </a:t>
            </a:r>
            <a:endParaRPr lang="en-US" dirty="0" smtClean="0">
              <a:solidFill>
                <a:srgbClr val="ECA907"/>
              </a:solidFill>
              <a:latin typeface="Lucida Handwriting"/>
              <a:cs typeface="Lucida Handwriting"/>
            </a:endParaRPr>
          </a:p>
          <a:p>
            <a:r>
              <a:rPr lang="en-US" dirty="0" smtClean="0">
                <a:solidFill>
                  <a:srgbClr val="ECA907"/>
                </a:solidFill>
                <a:latin typeface="Lucida Handwriting"/>
                <a:cs typeface="Lucida Handwriting"/>
              </a:rPr>
              <a:t>will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be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optimized </a:t>
            </a:r>
            <a:r>
              <a:rPr lang="ru-RU" dirty="0" smtClean="0">
                <a:solidFill>
                  <a:srgbClr val="ECA907"/>
                </a:solidFill>
                <a:latin typeface="Lucida Handwriting"/>
                <a:cs typeface="Lucida Handwriting"/>
              </a:rPr>
              <a:t> </a:t>
            </a:r>
            <a:r>
              <a:rPr lang="en-US" dirty="0" smtClean="0">
                <a:solidFill>
                  <a:srgbClr val="ECA907"/>
                </a:solidFill>
                <a:latin typeface="Lucida Handwriting"/>
                <a:cs typeface="Lucida Handwriting"/>
              </a:rPr>
              <a:t>into</a:t>
            </a:r>
            <a:endParaRPr lang="en-US" dirty="0">
              <a:solidFill>
                <a:srgbClr val="ECA907"/>
              </a:solidFill>
              <a:latin typeface="Lucida Handwriting"/>
              <a:cs typeface="Lucida Handwriting"/>
            </a:endParaRPr>
          </a:p>
        </p:txBody>
      </p:sp>
      <p:cxnSp>
        <p:nvCxnSpPr>
          <p:cNvPr id="16" name="Straight Arrow Connector 15"/>
          <p:cNvCxnSpPr>
            <a:stCxn id="9" idx="2"/>
          </p:cNvCxnSpPr>
          <p:nvPr/>
        </p:nvCxnSpPr>
        <p:spPr>
          <a:xfrm flipH="1">
            <a:off x="2689412" y="3232330"/>
            <a:ext cx="14941" cy="1922376"/>
          </a:xfrm>
          <a:prstGeom prst="straightConnector1">
            <a:avLst/>
          </a:prstGeom>
          <a:ln w="38100" cmpd="sng">
            <a:solidFill>
              <a:srgbClr val="ECA907"/>
            </a:solidFill>
            <a:prstDash val="sysDash"/>
            <a:tailEnd type="arrow"/>
          </a:ln>
        </p:spPr>
        <p:style>
          <a:lnRef idx="2">
            <a:schemeClr val="accent1"/>
          </a:lnRef>
          <a:fillRef idx="0">
            <a:schemeClr val="accent1"/>
          </a:fillRef>
          <a:effectRef idx="1">
            <a:schemeClr val="accent1"/>
          </a:effectRef>
          <a:fontRef idx="minor">
            <a:schemeClr val="tx1"/>
          </a:fontRef>
        </p:style>
      </p:cxnSp>
      <p:grpSp>
        <p:nvGrpSpPr>
          <p:cNvPr id="23" name="Group 3"/>
          <p:cNvGrpSpPr/>
          <p:nvPr/>
        </p:nvGrpSpPr>
        <p:grpSpPr>
          <a:xfrm>
            <a:off x="535411" y="6205233"/>
            <a:ext cx="1530187" cy="481550"/>
            <a:chOff x="1411160" y="5943739"/>
            <a:chExt cx="2040249" cy="481550"/>
          </a:xfrm>
        </p:grpSpPr>
        <p:sp>
          <p:nvSpPr>
            <p:cNvPr id="24"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5"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428616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lstStyle/>
          <a:p>
            <a:pPr algn="just"/>
            <a:r>
              <a:rPr lang="ru-RU" dirty="0" smtClean="0">
                <a:latin typeface="+mn-lt"/>
              </a:rPr>
              <a:t>	Представления </a:t>
            </a:r>
            <a:r>
              <a:rPr lang="ru-RU" dirty="0">
                <a:latin typeface="+mn-lt"/>
              </a:rPr>
              <a:t>используют </a:t>
            </a:r>
            <a:r>
              <a:rPr lang="ru-RU" dirty="0" err="1" smtClean="0">
                <a:latin typeface="+mn-lt"/>
              </a:rPr>
              <a:t>html</a:t>
            </a:r>
            <a:r>
              <a:rPr lang="ru-RU" dirty="0" smtClean="0">
                <a:latin typeface="+mn-lt"/>
              </a:rPr>
              <a:t>-разметку для </a:t>
            </a:r>
            <a:r>
              <a:rPr lang="ru-RU" dirty="0">
                <a:latin typeface="+mn-lt"/>
              </a:rPr>
              <a:t>визуализации содержимого. Однако фреймворк ASP.NET MVC обладает также таким мощным инструментом как </a:t>
            </a:r>
            <a:r>
              <a:rPr lang="ru-RU" dirty="0">
                <a:solidFill>
                  <a:srgbClr val="ECA907"/>
                </a:solidFill>
                <a:latin typeface="+mn-lt"/>
              </a:rPr>
              <a:t>HTML-хелперы</a:t>
            </a:r>
            <a:r>
              <a:rPr lang="ru-RU" dirty="0">
                <a:latin typeface="+mn-lt"/>
              </a:rPr>
              <a:t>, позволяющие генерировать </a:t>
            </a:r>
            <a:r>
              <a:rPr lang="ru-RU" dirty="0" err="1">
                <a:latin typeface="+mn-lt"/>
              </a:rPr>
              <a:t>html</a:t>
            </a:r>
            <a:r>
              <a:rPr lang="ru-RU" dirty="0">
                <a:latin typeface="+mn-lt"/>
              </a:rPr>
              <a:t>-код</a:t>
            </a:r>
            <a:r>
              <a:rPr lang="ru-RU" dirty="0" smtClean="0">
                <a:latin typeface="+mn-lt"/>
              </a:rPr>
              <a:t>.</a:t>
            </a:r>
          </a:p>
          <a:p>
            <a:pPr marL="285750" indent="-285750" algn="just">
              <a:buFont typeface="Arial" panose="020B0604020202020204" pitchFamily="34" charset="0"/>
              <a:buChar char="•"/>
            </a:pPr>
            <a:endParaRPr lang="ru-RU" dirty="0" smtClean="0">
              <a:latin typeface="+mn-lt"/>
            </a:endParaRPr>
          </a:p>
          <a:p>
            <a:pPr marL="285750" indent="-285750" algn="just">
              <a:buFont typeface="Arial" panose="020B0604020202020204" pitchFamily="34" charset="0"/>
              <a:buChar char="•"/>
            </a:pPr>
            <a:r>
              <a:rPr lang="ru-RU" dirty="0" smtClean="0">
                <a:solidFill>
                  <a:srgbClr val="ECA907"/>
                </a:solidFill>
                <a:latin typeface="+mn-lt"/>
              </a:rPr>
              <a:t>Внутренние </a:t>
            </a:r>
            <a:r>
              <a:rPr lang="ru-RU" dirty="0">
                <a:solidFill>
                  <a:srgbClr val="ECA907"/>
                </a:solidFill>
                <a:latin typeface="+mn-lt"/>
              </a:rPr>
              <a:t>хелперы</a:t>
            </a:r>
            <a:endParaRPr lang="en-US" dirty="0">
              <a:solidFill>
                <a:srgbClr val="ECA907"/>
              </a:solidFill>
              <a:latin typeface="+mn-lt"/>
            </a:endParaRPr>
          </a:p>
          <a:p>
            <a:pPr marL="285750" indent="-285750" algn="just">
              <a:buFont typeface="Arial" panose="020B0604020202020204" pitchFamily="34" charset="0"/>
              <a:buChar char="•"/>
            </a:pPr>
            <a:r>
              <a:rPr lang="ru-RU" dirty="0">
                <a:solidFill>
                  <a:srgbClr val="ECA907"/>
                </a:solidFill>
                <a:latin typeface="+mn-lt"/>
              </a:rPr>
              <a:t>Внешние </a:t>
            </a:r>
            <a:r>
              <a:rPr lang="ru-RU" dirty="0" smtClean="0">
                <a:solidFill>
                  <a:srgbClr val="ECA907"/>
                </a:solidFill>
                <a:latin typeface="+mn-lt"/>
              </a:rPr>
              <a:t>хелперы</a:t>
            </a:r>
          </a:p>
          <a:p>
            <a:pPr marL="285750" indent="-285750" algn="just">
              <a:buFont typeface="Arial" panose="020B0604020202020204" pitchFamily="34" charset="0"/>
              <a:buChar char="•"/>
            </a:pPr>
            <a:r>
              <a:rPr lang="ru-RU" dirty="0" smtClean="0">
                <a:solidFill>
                  <a:srgbClr val="ECA907"/>
                </a:solidFill>
                <a:latin typeface="+mn-lt"/>
              </a:rPr>
              <a:t>Встроенные (</a:t>
            </a:r>
            <a:r>
              <a:rPr lang="en-US" dirty="0" smtClean="0">
                <a:solidFill>
                  <a:srgbClr val="ECA907"/>
                </a:solidFill>
                <a:latin typeface="+mn-lt"/>
              </a:rPr>
              <a:t>built-in)-</a:t>
            </a:r>
            <a:r>
              <a:rPr lang="ru-RU" dirty="0" smtClean="0">
                <a:solidFill>
                  <a:srgbClr val="ECA907"/>
                </a:solidFill>
                <a:latin typeface="+mn-lt"/>
              </a:rPr>
              <a:t>хелперы</a:t>
            </a:r>
          </a:p>
          <a:p>
            <a:pPr algn="just"/>
            <a:endParaRPr lang="ru-RU" dirty="0">
              <a:latin typeface="+mn-lt"/>
            </a:endParaRPr>
          </a:p>
        </p:txBody>
      </p:sp>
    </p:spTree>
    <p:extLst>
      <p:ext uri="{BB962C8B-B14F-4D97-AF65-F5344CB8AC3E}">
        <p14:creationId xmlns:p14="http://schemas.microsoft.com/office/powerpoint/2010/main" val="32793712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Внутренние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Внутренние хелперы </a:t>
            </a:r>
            <a:r>
              <a:rPr lang="ru-RU" dirty="0">
                <a:latin typeface="+mn-lt"/>
              </a:rPr>
              <a:t>похожи на обычные определения методов на языке C#, </a:t>
            </a:r>
            <a:r>
              <a:rPr lang="ru-RU" dirty="0" smtClean="0">
                <a:latin typeface="+mn-lt"/>
              </a:rPr>
              <a:t>начинающихся с </a:t>
            </a:r>
            <a:r>
              <a:rPr lang="ru-RU" dirty="0">
                <a:latin typeface="+mn-lt"/>
              </a:rPr>
              <a:t>тега </a:t>
            </a:r>
            <a:r>
              <a:rPr lang="ru-RU" dirty="0">
                <a:solidFill>
                  <a:srgbClr val="ECA907"/>
                </a:solidFill>
                <a:latin typeface="+mn-lt"/>
              </a:rPr>
              <a:t>@</a:t>
            </a:r>
            <a:r>
              <a:rPr lang="ru-RU" dirty="0" err="1" smtClean="0">
                <a:solidFill>
                  <a:srgbClr val="ECA907"/>
                </a:solidFill>
                <a:latin typeface="+mn-lt"/>
              </a:rPr>
              <a:t>helper</a:t>
            </a:r>
            <a:endParaRPr lang="ru-RU" dirty="0" smtClean="0">
              <a:solidFill>
                <a:srgbClr val="ECA907"/>
              </a:solidFill>
              <a:latin typeface="+mn-lt"/>
            </a:endParaRPr>
          </a:p>
          <a:p>
            <a:pPr algn="just"/>
            <a:endParaRPr lang="ru-RU" dirty="0" smtClean="0">
              <a:solidFill>
                <a:srgbClr val="ECA907"/>
              </a:solidFill>
              <a:latin typeface="+mn-lt"/>
            </a:endParaRPr>
          </a:p>
          <a:p>
            <a:pPr algn="just"/>
            <a:r>
              <a:rPr lang="en-US" dirty="0" smtClean="0">
                <a:solidFill>
                  <a:srgbClr val="ECA907"/>
                </a:solidFill>
                <a:latin typeface="Consolas"/>
                <a:cs typeface="Consolas"/>
              </a:rPr>
              <a:t>@</a:t>
            </a:r>
            <a:r>
              <a:rPr lang="en-US" dirty="0">
                <a:solidFill>
                  <a:srgbClr val="ECA907"/>
                </a:solidFill>
                <a:latin typeface="Consolas"/>
                <a:cs typeface="Consolas"/>
              </a:rPr>
              <a:t>helper </a:t>
            </a:r>
            <a:r>
              <a:rPr lang="en-US" dirty="0" err="1" smtClean="0">
                <a:solidFill>
                  <a:srgbClr val="ECA907"/>
                </a:solidFill>
                <a:latin typeface="Consolas"/>
                <a:cs typeface="Consolas"/>
              </a:rPr>
              <a:t>CreateList</a:t>
            </a:r>
            <a:r>
              <a:rPr lang="en-US" dirty="0" smtClean="0">
                <a:latin typeface="Consolas"/>
                <a:cs typeface="Consolas"/>
              </a:rPr>
              <a:t>(</a:t>
            </a:r>
            <a:r>
              <a:rPr lang="en-US" dirty="0" err="1" smtClean="0">
                <a:latin typeface="Consolas"/>
                <a:cs typeface="Consolas"/>
              </a:rPr>
              <a:t>IEnumerable</a:t>
            </a:r>
            <a:r>
              <a:rPr lang="en-US" dirty="0" smtClean="0">
                <a:latin typeface="Consolas"/>
                <a:cs typeface="Consolas"/>
              </a:rPr>
              <a:t>&lt;string&gt; list)</a:t>
            </a:r>
            <a:endParaRPr lang="en-US" dirty="0">
              <a:latin typeface="Consolas"/>
              <a:cs typeface="Consolas"/>
            </a:endParaRPr>
          </a:p>
          <a:p>
            <a:pPr algn="just"/>
            <a:r>
              <a:rPr lang="en-US" dirty="0">
                <a:latin typeface="Consolas"/>
                <a:cs typeface="Consolas"/>
              </a:rPr>
              <a:t>{</a:t>
            </a:r>
          </a:p>
          <a:p>
            <a:pPr algn="just"/>
            <a:r>
              <a:rPr lang="en-US" dirty="0">
                <a:latin typeface="Consolas"/>
                <a:cs typeface="Consolas"/>
              </a:rPr>
              <a:t>    &lt;</a:t>
            </a:r>
            <a:r>
              <a:rPr lang="en-US" dirty="0" err="1">
                <a:latin typeface="Consolas"/>
                <a:cs typeface="Consolas"/>
              </a:rPr>
              <a:t>ul</a:t>
            </a:r>
            <a:r>
              <a:rPr lang="en-US" dirty="0">
                <a:latin typeface="Consolas"/>
                <a:cs typeface="Consolas"/>
              </a:rPr>
              <a:t>&gt;</a:t>
            </a:r>
          </a:p>
          <a:p>
            <a:pPr algn="just"/>
            <a:r>
              <a:rPr lang="en-US" dirty="0">
                <a:latin typeface="Consolas"/>
                <a:cs typeface="Consolas"/>
              </a:rPr>
              <a:t>        @</a:t>
            </a:r>
            <a:r>
              <a:rPr lang="en-US" dirty="0" err="1">
                <a:latin typeface="Consolas"/>
                <a:cs typeface="Consolas"/>
              </a:rPr>
              <a:t>foreach</a:t>
            </a:r>
            <a:r>
              <a:rPr lang="en-US" dirty="0">
                <a:latin typeface="Consolas"/>
                <a:cs typeface="Consolas"/>
              </a:rPr>
              <a:t> </a:t>
            </a:r>
            <a:r>
              <a:rPr lang="en-US" dirty="0" smtClean="0">
                <a:latin typeface="Consolas"/>
                <a:cs typeface="Consolas"/>
              </a:rPr>
              <a:t>(</a:t>
            </a:r>
            <a:r>
              <a:rPr lang="en-US" dirty="0" err="1" smtClean="0">
                <a:latin typeface="Consolas"/>
                <a:cs typeface="Consolas"/>
              </a:rPr>
              <a:t>var</a:t>
            </a:r>
            <a:r>
              <a:rPr lang="en-US" dirty="0" smtClean="0">
                <a:latin typeface="Consolas"/>
                <a:cs typeface="Consolas"/>
              </a:rPr>
              <a:t> </a:t>
            </a:r>
            <a:r>
              <a:rPr lang="en-US" dirty="0">
                <a:latin typeface="Consolas"/>
                <a:cs typeface="Consolas"/>
              </a:rPr>
              <a:t>b in </a:t>
            </a:r>
            <a:r>
              <a:rPr lang="en-US" dirty="0" smtClean="0">
                <a:latin typeface="Consolas"/>
                <a:cs typeface="Consolas"/>
              </a:rPr>
              <a:t>list)</a:t>
            </a:r>
            <a:endParaRPr lang="en-US" dirty="0">
              <a:latin typeface="Consolas"/>
              <a:cs typeface="Consolas"/>
            </a:endParaRPr>
          </a:p>
          <a:p>
            <a:pPr algn="just"/>
            <a:r>
              <a:rPr lang="en-US" dirty="0">
                <a:latin typeface="Consolas"/>
                <a:cs typeface="Consolas"/>
              </a:rPr>
              <a:t>        {</a:t>
            </a:r>
          </a:p>
          <a:p>
            <a:pPr algn="just"/>
            <a:r>
              <a:rPr lang="en-US" dirty="0">
                <a:latin typeface="Consolas"/>
                <a:cs typeface="Consolas"/>
              </a:rPr>
              <a:t>            &lt;li&gt;@</a:t>
            </a:r>
            <a:r>
              <a:rPr lang="en-US" dirty="0" smtClean="0">
                <a:latin typeface="Consolas"/>
                <a:cs typeface="Consolas"/>
              </a:rPr>
              <a:t>b&lt;/</a:t>
            </a:r>
            <a:r>
              <a:rPr lang="en-US" dirty="0">
                <a:latin typeface="Consolas"/>
                <a:cs typeface="Consolas"/>
              </a:rPr>
              <a:t>li&gt;</a:t>
            </a:r>
          </a:p>
          <a:p>
            <a:pPr algn="just"/>
            <a:r>
              <a:rPr lang="en-US" dirty="0">
                <a:latin typeface="Consolas"/>
                <a:cs typeface="Consolas"/>
              </a:rPr>
              <a:t>        }</a:t>
            </a:r>
          </a:p>
          <a:p>
            <a:pPr algn="just"/>
            <a:r>
              <a:rPr lang="en-US" dirty="0">
                <a:latin typeface="Consolas"/>
                <a:cs typeface="Consolas"/>
              </a:rPr>
              <a:t>    &lt;/</a:t>
            </a:r>
            <a:r>
              <a:rPr lang="en-US" dirty="0" err="1">
                <a:latin typeface="Consolas"/>
                <a:cs typeface="Consolas"/>
              </a:rPr>
              <a:t>ul</a:t>
            </a:r>
            <a:r>
              <a:rPr lang="en-US" dirty="0">
                <a:latin typeface="Consolas"/>
                <a:cs typeface="Consolas"/>
              </a:rPr>
              <a:t>&gt;</a:t>
            </a:r>
          </a:p>
          <a:p>
            <a:pPr algn="just"/>
            <a:r>
              <a:rPr lang="en-US" dirty="0" smtClean="0">
                <a:latin typeface="Consolas"/>
                <a:cs typeface="Consolas"/>
              </a:rPr>
              <a:t>}</a:t>
            </a:r>
            <a:endParaRPr lang="ru-RU" dirty="0" smtClean="0">
              <a:latin typeface="Consolas"/>
              <a:cs typeface="Consolas"/>
            </a:endParaRPr>
          </a:p>
          <a:p>
            <a:pPr algn="just"/>
            <a:endParaRPr lang="en-US" dirty="0" smtClean="0">
              <a:latin typeface="+mn-lt"/>
              <a:cs typeface="Consolas" panose="020B0609020204030204" pitchFamily="49" charset="0"/>
            </a:endParaRPr>
          </a:p>
          <a:p>
            <a:pPr algn="just"/>
            <a:r>
              <a:rPr lang="ru-RU" dirty="0" smtClean="0">
                <a:latin typeface="+mn-lt"/>
              </a:rPr>
              <a:t>Хелперы</a:t>
            </a:r>
            <a:r>
              <a:rPr lang="en-US" dirty="0" smtClean="0">
                <a:latin typeface="+mn-lt"/>
              </a:rPr>
              <a:t> </a:t>
            </a:r>
            <a:r>
              <a:rPr lang="ru-RU" dirty="0" smtClean="0">
                <a:latin typeface="+mn-lt"/>
              </a:rPr>
              <a:t>наиболее полезны, </a:t>
            </a:r>
            <a:r>
              <a:rPr lang="ru-RU" dirty="0">
                <a:latin typeface="+mn-lt"/>
              </a:rPr>
              <a:t>если </a:t>
            </a:r>
            <a:r>
              <a:rPr lang="ru-RU" dirty="0" smtClean="0">
                <a:latin typeface="+mn-lt"/>
              </a:rPr>
              <a:t>приходится многочисленно создавать сложную</a:t>
            </a:r>
            <a:r>
              <a:rPr lang="ru-RU" dirty="0">
                <a:latin typeface="+mn-lt"/>
              </a:rPr>
              <a:t>, но однотипную </a:t>
            </a:r>
            <a:r>
              <a:rPr lang="ru-RU" dirty="0" err="1" smtClean="0">
                <a:latin typeface="+mn-lt"/>
              </a:rPr>
              <a:t>html</a:t>
            </a:r>
            <a:r>
              <a:rPr lang="ru-RU" dirty="0" smtClean="0">
                <a:latin typeface="+mn-lt"/>
              </a:rPr>
              <a:t>-разметку</a:t>
            </a:r>
            <a:endParaRPr lang="ru-RU" dirty="0">
              <a:latin typeface="+mn-lt"/>
              <a:cs typeface="Consolas" panose="020B0609020204030204" pitchFamily="49" charset="0"/>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35178458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Внешние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a:latin typeface="+mn-lt"/>
              </a:rPr>
              <a:t>В качестве альтернативы можно использовать </a:t>
            </a:r>
            <a:r>
              <a:rPr lang="ru-RU" dirty="0" smtClean="0">
                <a:solidFill>
                  <a:srgbClr val="ECA907"/>
                </a:solidFill>
                <a:latin typeface="+mn-lt"/>
              </a:rPr>
              <a:t>внешние </a:t>
            </a:r>
            <a:r>
              <a:rPr lang="ru-RU" dirty="0">
                <a:solidFill>
                  <a:srgbClr val="ECA907"/>
                </a:solidFill>
                <a:latin typeface="+mn-lt"/>
              </a:rPr>
              <a:t>вспомогательные методы HTML</a:t>
            </a:r>
            <a:r>
              <a:rPr lang="ru-RU" dirty="0">
                <a:latin typeface="+mn-lt"/>
              </a:rPr>
              <a:t>, которые выражаются как методы расширения C</a:t>
            </a:r>
            <a:r>
              <a:rPr lang="ru-RU" dirty="0" smtClean="0">
                <a:latin typeface="+mn-lt"/>
              </a:rPr>
              <a:t>#</a:t>
            </a:r>
          </a:p>
          <a:p>
            <a:endParaRPr lang="ru-RU" dirty="0" smtClean="0">
              <a:latin typeface="+mn-lt"/>
              <a:cs typeface="Consolas" panose="020B0609020204030204" pitchFamily="49" charset="0"/>
            </a:endParaRPr>
          </a:p>
          <a:p>
            <a:r>
              <a:rPr lang="en-US" dirty="0" smtClean="0">
                <a:latin typeface="Consolas"/>
                <a:cs typeface="Consolas"/>
              </a:rPr>
              <a:t>public </a:t>
            </a:r>
            <a:r>
              <a:rPr lang="en-US" dirty="0">
                <a:latin typeface="Consolas"/>
                <a:cs typeface="Consolas"/>
              </a:rPr>
              <a:t>static </a:t>
            </a:r>
            <a:r>
              <a:rPr lang="en-US" dirty="0" err="1">
                <a:latin typeface="Consolas"/>
                <a:cs typeface="Consolas"/>
              </a:rPr>
              <a:t>MvcHtmlString</a:t>
            </a:r>
            <a:r>
              <a:rPr lang="en-US" dirty="0">
                <a:latin typeface="Consolas"/>
                <a:cs typeface="Consolas"/>
              </a:rPr>
              <a:t> </a:t>
            </a:r>
            <a:r>
              <a:rPr lang="en-US" dirty="0" err="1">
                <a:solidFill>
                  <a:srgbClr val="ECA907"/>
                </a:solidFill>
                <a:latin typeface="Consolas"/>
                <a:cs typeface="Consolas"/>
              </a:rPr>
              <a:t>CreateList</a:t>
            </a:r>
            <a:r>
              <a:rPr lang="en-US" dirty="0">
                <a:latin typeface="Consolas"/>
                <a:cs typeface="Consolas"/>
              </a:rPr>
              <a:t>(</a:t>
            </a:r>
            <a:r>
              <a:rPr lang="en-US" dirty="0">
                <a:solidFill>
                  <a:srgbClr val="ECA907"/>
                </a:solidFill>
                <a:latin typeface="Consolas"/>
                <a:cs typeface="Consolas"/>
              </a:rPr>
              <a:t>this </a:t>
            </a:r>
            <a:r>
              <a:rPr lang="en-US" dirty="0" err="1">
                <a:solidFill>
                  <a:srgbClr val="ECA907"/>
                </a:solidFill>
                <a:latin typeface="Consolas"/>
                <a:cs typeface="Consolas"/>
              </a:rPr>
              <a:t>HtmlHelper</a:t>
            </a:r>
            <a:r>
              <a:rPr lang="en-US" dirty="0">
                <a:solidFill>
                  <a:srgbClr val="ECA907"/>
                </a:solidFill>
                <a:latin typeface="Consolas"/>
                <a:cs typeface="Consolas"/>
              </a:rPr>
              <a:t> </a:t>
            </a:r>
            <a:r>
              <a:rPr lang="en-US" dirty="0">
                <a:latin typeface="Consolas"/>
                <a:cs typeface="Consolas"/>
              </a:rPr>
              <a:t>html, </a:t>
            </a:r>
            <a:r>
              <a:rPr lang="ru-RU" dirty="0">
                <a:latin typeface="Consolas"/>
                <a:cs typeface="Consolas"/>
              </a:rPr>
              <a:t>	</a:t>
            </a:r>
            <a:r>
              <a:rPr lang="en-US" dirty="0" err="1" smtClean="0">
                <a:latin typeface="Consolas"/>
                <a:cs typeface="Consolas"/>
              </a:rPr>
              <a:t>IEnumerable</a:t>
            </a:r>
            <a:r>
              <a:rPr lang="en-US" dirty="0" smtClean="0">
                <a:latin typeface="Consolas"/>
                <a:cs typeface="Consolas"/>
              </a:rPr>
              <a:t>&lt;string</a:t>
            </a:r>
            <a:r>
              <a:rPr lang="en-US" dirty="0">
                <a:latin typeface="Consolas"/>
                <a:cs typeface="Consolas"/>
              </a:rPr>
              <a:t>&gt; items)</a:t>
            </a:r>
          </a:p>
          <a:p>
            <a:pPr algn="just"/>
            <a:r>
              <a:rPr lang="en-US" dirty="0" smtClean="0">
                <a:latin typeface="Consolas"/>
                <a:cs typeface="Consolas"/>
              </a:rPr>
              <a:t>{</a:t>
            </a:r>
            <a:endParaRPr lang="en-US" dirty="0">
              <a:latin typeface="Consolas"/>
              <a:cs typeface="Consolas"/>
            </a:endParaRPr>
          </a:p>
          <a:p>
            <a:pPr algn="just"/>
            <a:r>
              <a:rPr lang="en-US" dirty="0">
                <a:latin typeface="Consolas"/>
                <a:cs typeface="Consolas"/>
              </a:rPr>
              <a:t>     </a:t>
            </a:r>
            <a:r>
              <a:rPr lang="en-US" dirty="0" err="1" smtClean="0">
                <a:latin typeface="Consolas"/>
                <a:cs typeface="Consolas"/>
              </a:rPr>
              <a:t>var</a:t>
            </a:r>
            <a:r>
              <a:rPr lang="en-US" dirty="0" smtClean="0">
                <a:latin typeface="Consolas"/>
                <a:cs typeface="Consolas"/>
              </a:rPr>
              <a:t> </a:t>
            </a:r>
            <a:r>
              <a:rPr lang="en-US" dirty="0" err="1">
                <a:latin typeface="Consolas"/>
                <a:cs typeface="Consolas"/>
              </a:rPr>
              <a:t>ul</a:t>
            </a:r>
            <a:r>
              <a:rPr lang="en-US" dirty="0">
                <a:latin typeface="Consolas"/>
                <a:cs typeface="Consolas"/>
              </a:rPr>
              <a:t> = new </a:t>
            </a:r>
            <a:r>
              <a:rPr lang="en-US" dirty="0" err="1">
                <a:latin typeface="Consolas"/>
                <a:cs typeface="Consolas"/>
              </a:rPr>
              <a:t>TagBuilder</a:t>
            </a:r>
            <a:r>
              <a:rPr lang="en-US" dirty="0">
                <a:latin typeface="Consolas"/>
                <a:cs typeface="Consolas"/>
              </a:rPr>
              <a:t>("</a:t>
            </a:r>
            <a:r>
              <a:rPr lang="en-US" dirty="0" err="1">
                <a:latin typeface="Consolas"/>
                <a:cs typeface="Consolas"/>
              </a:rPr>
              <a:t>ul</a:t>
            </a:r>
            <a:r>
              <a:rPr lang="en-US" dirty="0">
                <a:latin typeface="Consolas"/>
                <a:cs typeface="Consolas"/>
              </a:rPr>
              <a:t>");</a:t>
            </a:r>
          </a:p>
          <a:p>
            <a:pPr algn="just"/>
            <a:r>
              <a:rPr lang="en-US" dirty="0">
                <a:latin typeface="Consolas"/>
                <a:cs typeface="Consolas"/>
              </a:rPr>
              <a:t>     </a:t>
            </a:r>
            <a:r>
              <a:rPr lang="en-US" dirty="0" err="1" smtClean="0">
                <a:latin typeface="Consolas"/>
                <a:cs typeface="Consolas"/>
              </a:rPr>
              <a:t>foreach</a:t>
            </a:r>
            <a:r>
              <a:rPr lang="en-US" dirty="0" smtClean="0">
                <a:latin typeface="Consolas"/>
                <a:cs typeface="Consolas"/>
              </a:rPr>
              <a:t> </a:t>
            </a:r>
            <a:r>
              <a:rPr lang="en-US" dirty="0">
                <a:latin typeface="Consolas"/>
                <a:cs typeface="Consolas"/>
              </a:rPr>
              <a:t>(string item in items)</a:t>
            </a:r>
          </a:p>
          <a:p>
            <a:pPr algn="just"/>
            <a:r>
              <a:rPr lang="en-US" dirty="0">
                <a:latin typeface="Consolas"/>
                <a:cs typeface="Consolas"/>
              </a:rPr>
              <a:t>     </a:t>
            </a:r>
            <a:r>
              <a:rPr lang="en-US" dirty="0" smtClean="0">
                <a:latin typeface="Consolas"/>
                <a:cs typeface="Consolas"/>
              </a:rPr>
              <a:t>{</a:t>
            </a:r>
            <a:endParaRPr lang="en-US" dirty="0">
              <a:latin typeface="Consolas"/>
              <a:cs typeface="Consolas"/>
            </a:endParaRPr>
          </a:p>
          <a:p>
            <a:pPr algn="just"/>
            <a:r>
              <a:rPr lang="ru-RU" dirty="0" smtClean="0">
                <a:latin typeface="Consolas"/>
                <a:cs typeface="Consolas"/>
              </a:rPr>
              <a:t>	    </a:t>
            </a:r>
            <a:r>
              <a:rPr lang="en-US" dirty="0" err="1" smtClean="0">
                <a:latin typeface="Consolas"/>
                <a:cs typeface="Consolas"/>
              </a:rPr>
              <a:t>var</a:t>
            </a:r>
            <a:r>
              <a:rPr lang="en-US" dirty="0" smtClean="0">
                <a:latin typeface="Consolas"/>
                <a:cs typeface="Consolas"/>
              </a:rPr>
              <a:t> </a:t>
            </a:r>
            <a:r>
              <a:rPr lang="en-US" dirty="0">
                <a:latin typeface="Consolas"/>
                <a:cs typeface="Consolas"/>
              </a:rPr>
              <a:t>li = new </a:t>
            </a:r>
            <a:r>
              <a:rPr lang="en-US" dirty="0" err="1">
                <a:latin typeface="Consolas"/>
                <a:cs typeface="Consolas"/>
              </a:rPr>
              <a:t>TagBuilder</a:t>
            </a:r>
            <a:r>
              <a:rPr lang="en-US" dirty="0">
                <a:latin typeface="Consolas"/>
                <a:cs typeface="Consolas"/>
              </a:rPr>
              <a:t>("li");</a:t>
            </a:r>
          </a:p>
          <a:p>
            <a:pPr algn="just"/>
            <a:r>
              <a:rPr lang="en-US" dirty="0">
                <a:latin typeface="Consolas"/>
                <a:cs typeface="Consolas"/>
              </a:rPr>
              <a:t>          </a:t>
            </a:r>
            <a:r>
              <a:rPr lang="ru-RU" dirty="0" smtClean="0">
                <a:latin typeface="Consolas"/>
                <a:cs typeface="Consolas"/>
              </a:rPr>
              <a:t> </a:t>
            </a:r>
            <a:r>
              <a:rPr lang="en-US" dirty="0" err="1" smtClean="0">
                <a:latin typeface="Consolas"/>
                <a:cs typeface="Consolas"/>
              </a:rPr>
              <a:t>li.SetInnerText</a:t>
            </a:r>
            <a:r>
              <a:rPr lang="en-US" dirty="0" smtClean="0">
                <a:latin typeface="Consolas"/>
                <a:cs typeface="Consolas"/>
              </a:rPr>
              <a:t>(item</a:t>
            </a:r>
            <a:r>
              <a:rPr lang="en-US" dirty="0">
                <a:latin typeface="Consolas"/>
                <a:cs typeface="Consolas"/>
              </a:rPr>
              <a:t>);</a:t>
            </a:r>
          </a:p>
          <a:p>
            <a:pPr algn="just"/>
            <a:r>
              <a:rPr lang="en-US" dirty="0">
                <a:latin typeface="Consolas"/>
                <a:cs typeface="Consolas"/>
              </a:rPr>
              <a:t>           </a:t>
            </a:r>
            <a:r>
              <a:rPr lang="en-US" dirty="0" err="1" smtClean="0">
                <a:latin typeface="Consolas"/>
                <a:cs typeface="Consolas"/>
              </a:rPr>
              <a:t>ul.InnerHtml</a:t>
            </a:r>
            <a:r>
              <a:rPr lang="en-US" dirty="0" smtClean="0">
                <a:latin typeface="Consolas"/>
                <a:cs typeface="Consolas"/>
              </a:rPr>
              <a:t> </a:t>
            </a:r>
            <a:r>
              <a:rPr lang="en-US" dirty="0">
                <a:latin typeface="Consolas"/>
                <a:cs typeface="Consolas"/>
              </a:rPr>
              <a:t>+= </a:t>
            </a:r>
            <a:r>
              <a:rPr lang="en-US" dirty="0" err="1">
                <a:latin typeface="Consolas"/>
                <a:cs typeface="Consolas"/>
              </a:rPr>
              <a:t>li.ToString</a:t>
            </a:r>
            <a:r>
              <a:rPr lang="en-US" dirty="0">
                <a:latin typeface="Consolas"/>
                <a:cs typeface="Consolas"/>
              </a:rPr>
              <a:t>();</a:t>
            </a:r>
          </a:p>
          <a:p>
            <a:pPr algn="just"/>
            <a:r>
              <a:rPr lang="en-US" dirty="0">
                <a:latin typeface="Consolas"/>
                <a:cs typeface="Consolas"/>
              </a:rPr>
              <a:t>     </a:t>
            </a:r>
            <a:r>
              <a:rPr lang="en-US" dirty="0" smtClean="0">
                <a:latin typeface="Consolas"/>
                <a:cs typeface="Consolas"/>
              </a:rPr>
              <a:t>}</a:t>
            </a:r>
            <a:endParaRPr lang="en-US" dirty="0">
              <a:latin typeface="Consolas"/>
              <a:cs typeface="Consolas"/>
            </a:endParaRPr>
          </a:p>
          <a:p>
            <a:pPr algn="just"/>
            <a:r>
              <a:rPr lang="ru-RU" dirty="0" smtClean="0">
                <a:latin typeface="Consolas"/>
                <a:cs typeface="Consolas"/>
              </a:rPr>
              <a:t>     </a:t>
            </a:r>
            <a:r>
              <a:rPr lang="en-US" dirty="0" smtClean="0">
                <a:latin typeface="Consolas"/>
                <a:cs typeface="Consolas"/>
              </a:rPr>
              <a:t>return </a:t>
            </a:r>
            <a:r>
              <a:rPr lang="en-US" dirty="0">
                <a:latin typeface="Consolas"/>
                <a:cs typeface="Consolas"/>
              </a:rPr>
              <a:t>new </a:t>
            </a:r>
            <a:r>
              <a:rPr lang="en-US" dirty="0" err="1">
                <a:latin typeface="Consolas"/>
                <a:cs typeface="Consolas"/>
              </a:rPr>
              <a:t>MvcHtmlString</a:t>
            </a:r>
            <a:r>
              <a:rPr lang="en-US" dirty="0">
                <a:latin typeface="Consolas"/>
                <a:cs typeface="Consolas"/>
              </a:rPr>
              <a:t>(</a:t>
            </a:r>
            <a:r>
              <a:rPr lang="en-US" dirty="0" err="1">
                <a:latin typeface="Consolas"/>
                <a:cs typeface="Consolas"/>
              </a:rPr>
              <a:t>ul.ToString</a:t>
            </a:r>
            <a:r>
              <a:rPr lang="en-US" dirty="0">
                <a:latin typeface="Consolas"/>
                <a:cs typeface="Consolas"/>
              </a:rPr>
              <a:t>());</a:t>
            </a:r>
          </a:p>
          <a:p>
            <a:pPr algn="just"/>
            <a:r>
              <a:rPr lang="en-US" dirty="0" smtClean="0">
                <a:latin typeface="Consolas"/>
                <a:cs typeface="Consolas"/>
              </a:rPr>
              <a:t>}</a:t>
            </a:r>
            <a:endParaRPr lang="ru-RU" dirty="0" smtClean="0">
              <a:latin typeface="Consolas"/>
              <a:cs typeface="Consolas"/>
            </a:endParaRP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807932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Папки и файлы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97975191"/>
              </p:ext>
            </p:extLst>
          </p:nvPr>
        </p:nvGraphicFramePr>
        <p:xfrm>
          <a:off x="552824" y="1628590"/>
          <a:ext cx="8068235" cy="3999695"/>
        </p:xfrm>
        <a:graphic>
          <a:graphicData uri="http://schemas.openxmlformats.org/drawingml/2006/table">
            <a:tbl>
              <a:tblPr firstRow="1" bandRow="1">
                <a:tableStyleId>{5C22544A-7EE6-4342-B048-85BDC9FD1C3A}</a:tableStyleId>
              </a:tblPr>
              <a:tblGrid>
                <a:gridCol w="1598705"/>
                <a:gridCol w="3780119"/>
                <a:gridCol w="2689411"/>
              </a:tblGrid>
              <a:tr h="1124395">
                <a:tc>
                  <a:txBody>
                    <a:bodyPr/>
                    <a:lstStyle/>
                    <a:p>
                      <a:pPr algn="ctr" fontAlgn="t"/>
                      <a:r>
                        <a:rPr lang="en-US" sz="1800" b="0" i="0" u="none" strike="noStrike" dirty="0">
                          <a:solidFill>
                            <a:srgbClr val="ECA907"/>
                          </a:solidFill>
                          <a:effectLst/>
                          <a:latin typeface="+mn-lt"/>
                          <a:cs typeface="Consolas"/>
                        </a:rPr>
                        <a:t>/</a:t>
                      </a:r>
                      <a:r>
                        <a:rPr lang="en-US" sz="1800" b="0" i="0" u="none" strike="noStrike" dirty="0" err="1">
                          <a:solidFill>
                            <a:srgbClr val="ECA907"/>
                          </a:solidFill>
                          <a:effectLst/>
                          <a:latin typeface="+mn-lt"/>
                          <a:cs typeface="Consolas"/>
                        </a:rPr>
                        <a:t>App_Data</a:t>
                      </a:r>
                      <a:endParaRPr lang="en-US" sz="1800" b="0" i="0" u="none" strike="noStrike" dirty="0">
                        <a:solidFill>
                          <a:srgbClr val="ECA907"/>
                        </a:solidFill>
                        <a:effectLst/>
                        <a:latin typeface="+mn-lt"/>
                        <a:cs typeface="Consolas"/>
                      </a:endParaRP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just" fontAlgn="t"/>
                      <a:r>
                        <a:rPr lang="ru-RU" sz="1800" b="0" i="0" u="none" strike="noStrike" dirty="0" smtClean="0">
                          <a:solidFill>
                            <a:schemeClr val="bg1"/>
                          </a:solidFill>
                          <a:effectLst/>
                          <a:latin typeface="+mn-lt"/>
                        </a:rPr>
                        <a:t>Пака</a:t>
                      </a:r>
                      <a:r>
                        <a:rPr lang="ru-RU" sz="1800" b="0" i="0" u="none" strike="noStrike" baseline="0" dirty="0" smtClean="0">
                          <a:solidFill>
                            <a:schemeClr val="bg1"/>
                          </a:solidFill>
                          <a:effectLst/>
                          <a:latin typeface="+mn-lt"/>
                        </a:rPr>
                        <a:t> для хранения приватных данных, таких как</a:t>
                      </a:r>
                      <a:r>
                        <a:rPr lang="en-US" sz="1800" b="0" i="0" u="none" strike="noStrike" dirty="0" smtClean="0">
                          <a:solidFill>
                            <a:schemeClr val="bg1"/>
                          </a:solidFill>
                          <a:effectLst/>
                          <a:latin typeface="+mn-lt"/>
                        </a:rPr>
                        <a:t> XML</a:t>
                      </a:r>
                      <a:r>
                        <a:rPr lang="ru-RU" sz="1800" b="0" i="0" u="none" strike="noStrike" dirty="0" smtClean="0">
                          <a:solidFill>
                            <a:schemeClr val="bg1"/>
                          </a:solidFill>
                          <a:effectLst/>
                          <a:latin typeface="+mn-lt"/>
                        </a:rPr>
                        <a:t>, файлы</a:t>
                      </a:r>
                      <a:r>
                        <a:rPr lang="ru-RU" sz="1800" b="0" i="0" u="none" strike="noStrike" baseline="0" dirty="0" smtClean="0">
                          <a:solidFill>
                            <a:schemeClr val="bg1"/>
                          </a:solidFill>
                          <a:effectLst/>
                          <a:latin typeface="+mn-lt"/>
                        </a:rPr>
                        <a:t> или баз-данных, если используется </a:t>
                      </a:r>
                      <a:r>
                        <a:rPr lang="en-US" sz="1800" b="0" i="0" u="none" strike="noStrike" dirty="0" smtClean="0">
                          <a:solidFill>
                            <a:schemeClr val="bg1"/>
                          </a:solidFill>
                          <a:effectLst/>
                          <a:latin typeface="+mn-lt"/>
                        </a:rPr>
                        <a:t>SQL </a:t>
                      </a:r>
                      <a:r>
                        <a:rPr lang="en-US" sz="1800" b="0" i="0" u="none" strike="noStrike" dirty="0">
                          <a:solidFill>
                            <a:schemeClr val="bg1"/>
                          </a:solidFill>
                          <a:effectLst/>
                          <a:latin typeface="+mn-lt"/>
                        </a:rPr>
                        <a:t>Server Express, </a:t>
                      </a:r>
                      <a:r>
                        <a:rPr lang="en-US" sz="1800" b="0" i="0" u="none" strike="noStrike" dirty="0" smtClean="0">
                          <a:solidFill>
                            <a:schemeClr val="bg1"/>
                          </a:solidFill>
                          <a:effectLst/>
                          <a:latin typeface="+mn-lt"/>
                        </a:rPr>
                        <a:t>SQLite</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en-US" sz="1800" b="0" i="0" u="none" strike="noStrike" dirty="0">
                          <a:solidFill>
                            <a:schemeClr val="bg1"/>
                          </a:solidFill>
                          <a:effectLst/>
                          <a:latin typeface="+mn-lt"/>
                        </a:rPr>
                        <a:t>IIS </a:t>
                      </a:r>
                      <a:r>
                        <a:rPr lang="ru-RU" sz="1800" b="0" i="0" u="none" strike="noStrike" dirty="0" smtClean="0">
                          <a:solidFill>
                            <a:schemeClr val="bg1"/>
                          </a:solidFill>
                          <a:effectLst/>
                          <a:latin typeface="+mn-lt"/>
                        </a:rPr>
                        <a:t>не будет сохранять</a:t>
                      </a:r>
                      <a:r>
                        <a:rPr lang="ru-RU" sz="1800" b="0" i="0" u="none" strike="noStrike" baseline="0" dirty="0" smtClean="0">
                          <a:solidFill>
                            <a:schemeClr val="bg1"/>
                          </a:solidFill>
                          <a:effectLst/>
                          <a:latin typeface="+mn-lt"/>
                        </a:rPr>
                        <a:t> содержимое этой папки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65390">
                <a:tc>
                  <a:txBody>
                    <a:bodyPr/>
                    <a:lstStyle/>
                    <a:p>
                      <a:pPr algn="ctr" fontAlgn="t"/>
                      <a:r>
                        <a:rPr lang="en-US" sz="1800" b="0" i="0" u="none" strike="noStrike" dirty="0">
                          <a:solidFill>
                            <a:srgbClr val="ECA907"/>
                          </a:solidFill>
                          <a:effectLst/>
                          <a:latin typeface="+mn-lt"/>
                          <a:cs typeface="Consolas"/>
                        </a:rPr>
                        <a:t>/bin</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Здесь находятся скомпилированные сборки </a:t>
                      </a:r>
                      <a:r>
                        <a:rPr lang="en-US" sz="1800" b="0" i="0" u="none" strike="noStrike" dirty="0" smtClean="0">
                          <a:solidFill>
                            <a:schemeClr val="bg1"/>
                          </a:solidFill>
                          <a:effectLst/>
                          <a:latin typeface="+mn-lt"/>
                        </a:rPr>
                        <a:t>MVC</a:t>
                      </a:r>
                      <a:r>
                        <a:rPr lang="en-US" sz="1800" b="0" i="0" u="none" strike="noStrike" baseline="0" dirty="0" smtClean="0">
                          <a:solidFill>
                            <a:schemeClr val="bg1"/>
                          </a:solidFill>
                          <a:effectLst/>
                          <a:latin typeface="+mn-lt"/>
                        </a:rPr>
                        <a:t> </a:t>
                      </a:r>
                      <a:r>
                        <a:rPr lang="ru-RU" sz="1800" b="0" i="0" u="none" strike="noStrike" baseline="0" dirty="0" smtClean="0">
                          <a:solidFill>
                            <a:schemeClr val="bg1"/>
                          </a:solidFill>
                          <a:effectLst/>
                          <a:latin typeface="+mn-lt"/>
                        </a:rPr>
                        <a:t>приложения, которые не всходят в </a:t>
                      </a:r>
                      <a:r>
                        <a:rPr lang="en-US" sz="1800" b="0" i="0" u="none" strike="noStrike" baseline="0" dirty="0" smtClean="0">
                          <a:solidFill>
                            <a:schemeClr val="bg1"/>
                          </a:solidFill>
                          <a:effectLst/>
                          <a:latin typeface="+mn-lt"/>
                        </a:rPr>
                        <a:t>GAC</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en-US" sz="1800" b="0" i="0" u="none" strike="noStrike" dirty="0" smtClean="0">
                          <a:solidFill>
                            <a:schemeClr val="bg1"/>
                          </a:solidFill>
                          <a:effectLst/>
                          <a:latin typeface="+mn-lt"/>
                        </a:rPr>
                        <a:t>IIS </a:t>
                      </a:r>
                      <a:r>
                        <a:rPr lang="ru-RU" sz="1800" b="0" i="0" u="none" strike="noStrike" dirty="0" smtClean="0">
                          <a:solidFill>
                            <a:schemeClr val="bg1"/>
                          </a:solidFill>
                          <a:effectLst/>
                          <a:latin typeface="+mn-lt"/>
                        </a:rPr>
                        <a:t>не будет сохранять</a:t>
                      </a:r>
                      <a:r>
                        <a:rPr lang="ru-RU" sz="1800" b="0" i="0" u="none" strike="noStrike" baseline="0" dirty="0" smtClean="0">
                          <a:solidFill>
                            <a:schemeClr val="bg1"/>
                          </a:solidFill>
                          <a:effectLst/>
                          <a:latin typeface="+mn-lt"/>
                        </a:rPr>
                        <a:t> содержимое этой папки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65390">
                <a:tc>
                  <a:txBody>
                    <a:bodyPr/>
                    <a:lstStyle/>
                    <a:p>
                      <a:pPr algn="ctr" fontAlgn="t"/>
                      <a:r>
                        <a:rPr lang="en-US" sz="1800" b="0" i="0" u="none" strike="noStrike" dirty="0">
                          <a:solidFill>
                            <a:srgbClr val="ECA907"/>
                          </a:solidFill>
                          <a:effectLst/>
                          <a:latin typeface="+mn-lt"/>
                          <a:cs typeface="Consolas"/>
                        </a:rPr>
                        <a:t>/Content</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Папка для хранения статического контента, такого как CSS файлы и картинки</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Это соглашение, но не обязательное</a:t>
                      </a:r>
                      <a:endParaRPr lang="en-US" sz="1800" b="0" i="0" u="none" strike="noStrike" dirty="0" smtClean="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835295">
                <a:tc>
                  <a:txBody>
                    <a:bodyPr/>
                    <a:lstStyle/>
                    <a:p>
                      <a:pPr algn="ctr" fontAlgn="t"/>
                      <a:r>
                        <a:rPr lang="en-US" sz="1800" b="0" i="0" u="none" strike="noStrike" dirty="0">
                          <a:solidFill>
                            <a:srgbClr val="ECA907"/>
                          </a:solidFill>
                          <a:effectLst/>
                          <a:latin typeface="+mn-lt"/>
                          <a:cs typeface="Consolas"/>
                        </a:rPr>
                        <a:t>/Controllers</a:t>
                      </a:r>
                    </a:p>
                  </a:txBody>
                  <a:tcPr marL="7144" marR="7144"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Папка</a:t>
                      </a:r>
                      <a:r>
                        <a:rPr lang="en-US" sz="1800" b="0" i="0" u="none" strike="noStrike" dirty="0" smtClean="0">
                          <a:solidFill>
                            <a:schemeClr val="bg1"/>
                          </a:solidFill>
                          <a:effectLst/>
                          <a:latin typeface="+mn-lt"/>
                        </a:rPr>
                        <a:t> </a:t>
                      </a:r>
                      <a:r>
                        <a:rPr lang="ru-RU" sz="1800" b="0" i="0" u="none" strike="noStrike" dirty="0" smtClean="0">
                          <a:solidFill>
                            <a:schemeClr val="bg1"/>
                          </a:solidFill>
                          <a:effectLst/>
                          <a:latin typeface="+mn-lt"/>
                        </a:rPr>
                        <a:t> для контроллеров</a:t>
                      </a:r>
                      <a:endParaRPr lang="en-US" sz="1800" b="0" i="0" u="none" strike="noStrike" dirty="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fontAlgn="t"/>
                      <a:r>
                        <a:rPr lang="ru-RU" sz="1800" b="0" i="0" u="none" strike="noStrike" dirty="0" smtClean="0">
                          <a:solidFill>
                            <a:schemeClr val="bg1"/>
                          </a:solidFill>
                          <a:effectLst/>
                          <a:latin typeface="+mn-lt"/>
                        </a:rPr>
                        <a:t>Это соглашение</a:t>
                      </a:r>
                      <a:endParaRPr lang="en-US" sz="1800" b="0" i="0" u="none" strike="noStrike" dirty="0" smtClean="0">
                        <a:solidFill>
                          <a:schemeClr val="bg1"/>
                        </a:solidFill>
                        <a:effectLst/>
                        <a:latin typeface="+mn-lt"/>
                      </a:endParaRPr>
                    </a:p>
                  </a:txBody>
                  <a:tcPr marL="108000" marR="108000" marT="93600" marB="468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18261896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Свойства класса </a:t>
            </a:r>
            <a:r>
              <a:rPr lang="en-US" dirty="0" err="1"/>
              <a:t>HtmlHelper</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8"/>
          <p:cNvGraphicFramePr>
            <a:graphicFrameLocks noGrp="1"/>
          </p:cNvGraphicFramePr>
          <p:nvPr>
            <p:extLst>
              <p:ext uri="{D42A27DB-BD31-4B8C-83A1-F6EECF244321}">
                <p14:modId xmlns:p14="http://schemas.microsoft.com/office/powerpoint/2010/main" val="3955897660"/>
              </p:ext>
            </p:extLst>
          </p:nvPr>
        </p:nvGraphicFramePr>
        <p:xfrm>
          <a:off x="448235" y="1329765"/>
          <a:ext cx="8277411" cy="4631765"/>
        </p:xfrm>
        <a:graphic>
          <a:graphicData uri="http://schemas.openxmlformats.org/drawingml/2006/table">
            <a:tbl>
              <a:tblPr firstRow="1" bandRow="1">
                <a:tableStyleId>{9D7B26C5-4107-4FEC-AEDC-1716B250A1EF}</a:tableStyleId>
              </a:tblPr>
              <a:tblGrid>
                <a:gridCol w="2201161"/>
                <a:gridCol w="6076250"/>
              </a:tblGrid>
              <a:tr h="544913">
                <a:tc>
                  <a:txBody>
                    <a:bodyPr/>
                    <a:lstStyle/>
                    <a:p>
                      <a:pPr algn="ctr" fontAlgn="t"/>
                      <a:r>
                        <a:rPr lang="ru-RU" dirty="0">
                          <a:solidFill>
                            <a:srgbClr val="ECA907"/>
                          </a:solidFill>
                          <a:effectLst/>
                        </a:rPr>
                        <a:t>Свойство</a:t>
                      </a:r>
                      <a:endParaRPr lang="ru-RU" b="1" dirty="0">
                        <a:solidFill>
                          <a:srgbClr val="ECA907"/>
                        </a:solidFill>
                        <a:effectLst/>
                      </a:endParaRPr>
                    </a:p>
                  </a:txBody>
                  <a:tcPr marL="57150" marR="57150" marT="76200" marB="76200" anchor="ctr"/>
                </a:tc>
                <a:tc>
                  <a:txBody>
                    <a:bodyPr/>
                    <a:lstStyle/>
                    <a:p>
                      <a:pPr algn="ctr" fontAlgn="t"/>
                      <a:r>
                        <a:rPr lang="ru-RU" dirty="0">
                          <a:solidFill>
                            <a:srgbClr val="ECA907"/>
                          </a:solidFill>
                          <a:effectLst/>
                        </a:rPr>
                        <a:t>Описание</a:t>
                      </a:r>
                      <a:endParaRPr lang="ru-RU" b="1" dirty="0">
                        <a:solidFill>
                          <a:srgbClr val="ECA907"/>
                        </a:solidFill>
                        <a:effectLst/>
                      </a:endParaRPr>
                    </a:p>
                  </a:txBody>
                  <a:tcPr marL="57150" marR="57150" marT="76200" marB="76200" anchor="ctr"/>
                </a:tc>
              </a:tr>
              <a:tr h="895215">
                <a:tc>
                  <a:txBody>
                    <a:bodyPr/>
                    <a:lstStyle/>
                    <a:p>
                      <a:pPr algn="ctr" fontAlgn="t"/>
                      <a:r>
                        <a:rPr lang="en-US" dirty="0" err="1">
                          <a:solidFill>
                            <a:schemeClr val="bg1"/>
                          </a:solidFill>
                          <a:effectLst/>
                          <a:latin typeface="+mn-lt"/>
                          <a:cs typeface="Consolas"/>
                        </a:rPr>
                        <a:t>RouteCollection</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набор маршрутов</a:t>
                      </a:r>
                      <a:r>
                        <a:rPr lang="ru-RU" dirty="0" smtClean="0">
                          <a:solidFill>
                            <a:schemeClr val="bg1"/>
                          </a:solidFill>
                          <a:effectLst/>
                        </a:rPr>
                        <a:t>, определенных в </a:t>
                      </a:r>
                      <a:r>
                        <a:rPr lang="ru-RU" dirty="0">
                          <a:solidFill>
                            <a:schemeClr val="bg1"/>
                          </a:solidFill>
                          <a:effectLst/>
                        </a:rPr>
                        <a:t>приложении.</a:t>
                      </a:r>
                    </a:p>
                  </a:txBody>
                  <a:tcPr marL="57150" marR="57150" marT="76200" marB="76200" anchor="ctr"/>
                </a:tc>
              </a:tr>
              <a:tr h="1245517">
                <a:tc>
                  <a:txBody>
                    <a:bodyPr/>
                    <a:lstStyle/>
                    <a:p>
                      <a:pPr algn="ctr" fontAlgn="t"/>
                      <a:r>
                        <a:rPr lang="en-US" dirty="0" err="1">
                          <a:solidFill>
                            <a:schemeClr val="bg1"/>
                          </a:solidFill>
                          <a:effectLst/>
                          <a:latin typeface="+mn-lt"/>
                          <a:cs typeface="Consolas"/>
                        </a:rPr>
                        <a:t>ViewBag</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данные объекта из </a:t>
                      </a:r>
                      <a:r>
                        <a:rPr lang="ru-RU" dirty="0" err="1">
                          <a:solidFill>
                            <a:srgbClr val="ECA907"/>
                          </a:solidFill>
                          <a:effectLst/>
                          <a:latin typeface="Consolas"/>
                          <a:cs typeface="Consolas"/>
                        </a:rPr>
                        <a:t>ViewBag</a:t>
                      </a:r>
                      <a:r>
                        <a:rPr lang="ru-RU" dirty="0">
                          <a:solidFill>
                            <a:schemeClr val="bg1"/>
                          </a:solidFill>
                          <a:effectLst/>
                        </a:rPr>
                        <a:t>, который был передан методом действия в представление, вызвавшее данный вспомогательный метод.</a:t>
                      </a:r>
                    </a:p>
                  </a:txBody>
                  <a:tcPr marL="57150" marR="57150" marT="76200" marB="76200" anchor="ctr"/>
                </a:tc>
              </a:tr>
              <a:tr h="1946120">
                <a:tc>
                  <a:txBody>
                    <a:bodyPr/>
                    <a:lstStyle/>
                    <a:p>
                      <a:pPr algn="ctr" fontAlgn="t"/>
                      <a:r>
                        <a:rPr lang="en-US" dirty="0" err="1">
                          <a:solidFill>
                            <a:schemeClr val="bg1"/>
                          </a:solidFill>
                          <a:effectLst/>
                          <a:latin typeface="+mn-lt"/>
                          <a:cs typeface="Consolas"/>
                        </a:rPr>
                        <a:t>ViewContext</a:t>
                      </a:r>
                      <a:endParaRPr lang="en-US" dirty="0">
                        <a:solidFill>
                          <a:schemeClr val="bg1"/>
                        </a:solidFill>
                        <a:effectLst/>
                        <a:latin typeface="+mn-lt"/>
                        <a:cs typeface="Consolas"/>
                      </a:endParaRPr>
                    </a:p>
                  </a:txBody>
                  <a:tcPr marL="57150" marR="57150" marT="76200" marB="76200" anchor="ctr"/>
                </a:tc>
                <a:tc>
                  <a:txBody>
                    <a:bodyPr/>
                    <a:lstStyle/>
                    <a:p>
                      <a:pPr algn="just" fontAlgn="t"/>
                      <a:r>
                        <a:rPr lang="ru-RU" dirty="0">
                          <a:solidFill>
                            <a:schemeClr val="bg1"/>
                          </a:solidFill>
                          <a:effectLst/>
                        </a:rPr>
                        <a:t>Возвращает объект </a:t>
                      </a:r>
                      <a:r>
                        <a:rPr lang="ru-RU" dirty="0" err="1">
                          <a:solidFill>
                            <a:srgbClr val="ECA907"/>
                          </a:solidFill>
                          <a:effectLst/>
                          <a:latin typeface="Consolas"/>
                          <a:cs typeface="Consolas"/>
                        </a:rPr>
                        <a:t>ViewContext</a:t>
                      </a:r>
                      <a:r>
                        <a:rPr lang="ru-RU" dirty="0">
                          <a:solidFill>
                            <a:schemeClr val="bg1"/>
                          </a:solidFill>
                          <a:effectLst/>
                        </a:rPr>
                        <a:t>, который обеспечивает доступ к информации о запросе и процессе его обработки (и </a:t>
                      </a:r>
                      <a:r>
                        <a:rPr lang="ru-RU" dirty="0" smtClean="0">
                          <a:solidFill>
                            <a:schemeClr val="bg1"/>
                          </a:solidFill>
                          <a:effectLst/>
                        </a:rPr>
                        <a:t>который мы опишем далее в этой </a:t>
                      </a:r>
                      <a:r>
                        <a:rPr lang="ru-RU" dirty="0">
                          <a:solidFill>
                            <a:schemeClr val="bg1"/>
                          </a:solidFill>
                          <a:effectLst/>
                        </a:rPr>
                        <a:t>главе</a:t>
                      </a:r>
                      <a:r>
                        <a:rPr lang="ru-RU" dirty="0" smtClean="0">
                          <a:solidFill>
                            <a:schemeClr val="bg1"/>
                          </a:solidFill>
                          <a:effectLst/>
                        </a:rPr>
                        <a:t>). </a:t>
                      </a:r>
                      <a:r>
                        <a:rPr lang="ru-RU" sz="1800" b="0" i="0" kern="1200" dirty="0" smtClean="0">
                          <a:solidFill>
                            <a:schemeClr val="bg1"/>
                          </a:solidFill>
                          <a:effectLst/>
                          <a:latin typeface="+mn-lt"/>
                          <a:ea typeface="+mn-ea"/>
                          <a:cs typeface="+mn-cs"/>
                        </a:rPr>
                        <a:t>Свойство </a:t>
                      </a:r>
                      <a:r>
                        <a:rPr lang="ru-RU" dirty="0" err="1" smtClean="0">
                          <a:solidFill>
                            <a:schemeClr val="bg1"/>
                          </a:solidFill>
                        </a:rPr>
                        <a:t>ViewContext</a:t>
                      </a:r>
                      <a:r>
                        <a:rPr lang="ru-RU" sz="1800" b="0" i="0" kern="1200" dirty="0" smtClean="0">
                          <a:solidFill>
                            <a:schemeClr val="bg1"/>
                          </a:solidFill>
                          <a:effectLst/>
                          <a:latin typeface="+mn-lt"/>
                          <a:ea typeface="+mn-ea"/>
                          <a:cs typeface="+mn-cs"/>
                        </a:rPr>
                        <a:t> наиболее полезно для создания контента, который адаптируется к текущему запросу</a:t>
                      </a:r>
                      <a:endParaRPr lang="ru-RU" dirty="0">
                        <a:solidFill>
                          <a:schemeClr val="bg1"/>
                        </a:solidFill>
                        <a:effectLst/>
                      </a:endParaRPr>
                    </a:p>
                  </a:txBody>
                  <a:tcPr marL="57150" marR="57150" marT="76200" marB="76200" anchor="ctr"/>
                </a:tc>
              </a:tr>
            </a:tbl>
          </a:graphicData>
        </a:graphic>
      </p:graphicFrame>
    </p:spTree>
    <p:extLst>
      <p:ext uri="{BB962C8B-B14F-4D97-AF65-F5344CB8AC3E}">
        <p14:creationId xmlns:p14="http://schemas.microsoft.com/office/powerpoint/2010/main" val="28208591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Свойства класса </a:t>
            </a:r>
            <a:r>
              <a:rPr lang="en-US" dirty="0" err="1"/>
              <a:t>ViewContext</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2"/>
          <p:cNvGraphicFramePr>
            <a:graphicFrameLocks noGrp="1"/>
          </p:cNvGraphicFramePr>
          <p:nvPr>
            <p:extLst>
              <p:ext uri="{D42A27DB-BD31-4B8C-83A1-F6EECF244321}">
                <p14:modId xmlns:p14="http://schemas.microsoft.com/office/powerpoint/2010/main" val="2394179861"/>
              </p:ext>
            </p:extLst>
          </p:nvPr>
        </p:nvGraphicFramePr>
        <p:xfrm>
          <a:off x="418353" y="1284942"/>
          <a:ext cx="8337176" cy="4706470"/>
        </p:xfrm>
        <a:graphic>
          <a:graphicData uri="http://schemas.openxmlformats.org/drawingml/2006/table">
            <a:tbl>
              <a:tblPr firstRow="1" bandRow="1">
                <a:tableStyleId>{9D7B26C5-4107-4FEC-AEDC-1716B250A1EF}</a:tableStyleId>
              </a:tblPr>
              <a:tblGrid>
                <a:gridCol w="1521972"/>
                <a:gridCol w="6815204"/>
              </a:tblGrid>
              <a:tr h="516041">
                <a:tc>
                  <a:txBody>
                    <a:bodyPr/>
                    <a:lstStyle/>
                    <a:p>
                      <a:pPr algn="ctr" fontAlgn="t"/>
                      <a:r>
                        <a:rPr lang="ru-RU" sz="1800" dirty="0">
                          <a:solidFill>
                            <a:srgbClr val="ECA907"/>
                          </a:solidFill>
                          <a:effectLst/>
                        </a:rPr>
                        <a:t>Свойство</a:t>
                      </a:r>
                      <a:endParaRPr lang="ru-RU" sz="1800" b="1" dirty="0">
                        <a:solidFill>
                          <a:srgbClr val="ECA907"/>
                        </a:solidFill>
                        <a:effectLst/>
                      </a:endParaRPr>
                    </a:p>
                  </a:txBody>
                  <a:tcPr marL="49447" marR="49447" marT="65929" marB="65929" anchor="ctr"/>
                </a:tc>
                <a:tc>
                  <a:txBody>
                    <a:bodyPr/>
                    <a:lstStyle/>
                    <a:p>
                      <a:pPr algn="ctr" fontAlgn="t"/>
                      <a:r>
                        <a:rPr lang="ru-RU" sz="1800" dirty="0">
                          <a:solidFill>
                            <a:srgbClr val="ECA907"/>
                          </a:solidFill>
                          <a:effectLst/>
                        </a:rPr>
                        <a:t>Описание</a:t>
                      </a:r>
                      <a:endParaRPr lang="ru-RU" sz="1800" b="1" dirty="0">
                        <a:solidFill>
                          <a:srgbClr val="ECA907"/>
                        </a:solidFill>
                        <a:effectLst/>
                      </a:endParaRPr>
                    </a:p>
                  </a:txBody>
                  <a:tcPr marL="49447" marR="49447" marT="65929" marB="65929" anchor="ctr"/>
                </a:tc>
              </a:tr>
              <a:tr h="710692">
                <a:tc>
                  <a:txBody>
                    <a:bodyPr/>
                    <a:lstStyle/>
                    <a:p>
                      <a:pPr algn="ctr" fontAlgn="t"/>
                      <a:r>
                        <a:rPr lang="en-US" sz="1800">
                          <a:solidFill>
                            <a:schemeClr val="bg1"/>
                          </a:solidFill>
                          <a:effectLst/>
                        </a:rPr>
                        <a:t>Controller</a:t>
                      </a:r>
                    </a:p>
                  </a:txBody>
                  <a:tcPr marL="49447" marR="49447" marT="65929" marB="65929" anchor="ctr"/>
                </a:tc>
                <a:tc>
                  <a:txBody>
                    <a:bodyPr/>
                    <a:lstStyle/>
                    <a:p>
                      <a:pPr algn="just" fontAlgn="t"/>
                      <a:r>
                        <a:rPr lang="ru-RU" sz="1800">
                          <a:solidFill>
                            <a:schemeClr val="bg1"/>
                          </a:solidFill>
                          <a:effectLst/>
                        </a:rPr>
                        <a:t>Возвращает контроллер, обрабатывающий текущий запрос.</a:t>
                      </a:r>
                    </a:p>
                  </a:txBody>
                  <a:tcPr marL="49447" marR="49447" marT="65929" marB="65929" anchor="ctr"/>
                </a:tc>
              </a:tr>
              <a:tr h="710692">
                <a:tc>
                  <a:txBody>
                    <a:bodyPr/>
                    <a:lstStyle/>
                    <a:p>
                      <a:pPr algn="ctr" fontAlgn="t"/>
                      <a:r>
                        <a:rPr lang="en-US" sz="1800">
                          <a:solidFill>
                            <a:schemeClr val="bg1"/>
                          </a:solidFill>
                          <a:effectLst/>
                        </a:rPr>
                        <a:t>HttpContext</a:t>
                      </a:r>
                    </a:p>
                  </a:txBody>
                  <a:tcPr marL="49447" marR="49447" marT="65929" marB="65929" anchor="ctr"/>
                </a:tc>
                <a:tc>
                  <a:txBody>
                    <a:bodyPr/>
                    <a:lstStyle/>
                    <a:p>
                      <a:pPr algn="just" fontAlgn="t"/>
                      <a:r>
                        <a:rPr lang="ru-RU" sz="1800" dirty="0">
                          <a:solidFill>
                            <a:schemeClr val="bg1"/>
                          </a:solidFill>
                          <a:effectLst/>
                        </a:rPr>
                        <a:t>Возвращает объект </a:t>
                      </a:r>
                      <a:r>
                        <a:rPr lang="ru-RU" sz="1800" dirty="0" err="1">
                          <a:solidFill>
                            <a:schemeClr val="bg1"/>
                          </a:solidFill>
                          <a:effectLst/>
                        </a:rPr>
                        <a:t>HttpContext</a:t>
                      </a:r>
                      <a:r>
                        <a:rPr lang="ru-RU" sz="1800" dirty="0">
                          <a:solidFill>
                            <a:schemeClr val="bg1"/>
                          </a:solidFill>
                          <a:effectLst/>
                        </a:rPr>
                        <a:t> для текущего запроса.</a:t>
                      </a:r>
                    </a:p>
                  </a:txBody>
                  <a:tcPr marL="49447" marR="49447" marT="65929" marB="65929" anchor="ctr"/>
                </a:tc>
              </a:tr>
              <a:tr h="1105193">
                <a:tc>
                  <a:txBody>
                    <a:bodyPr/>
                    <a:lstStyle/>
                    <a:p>
                      <a:pPr algn="ctr" fontAlgn="t"/>
                      <a:r>
                        <a:rPr lang="en-US" sz="1800">
                          <a:solidFill>
                            <a:schemeClr val="bg1"/>
                          </a:solidFill>
                          <a:effectLst/>
                        </a:rPr>
                        <a:t>IsChildAction</a:t>
                      </a:r>
                    </a:p>
                  </a:txBody>
                  <a:tcPr marL="49447" marR="49447" marT="65929" marB="65929" anchor="ctr"/>
                </a:tc>
                <a:tc>
                  <a:txBody>
                    <a:bodyPr/>
                    <a:lstStyle/>
                    <a:p>
                      <a:pPr algn="just" fontAlgn="t"/>
                      <a:r>
                        <a:rPr lang="ru-RU" sz="1800" dirty="0">
                          <a:solidFill>
                            <a:schemeClr val="bg1"/>
                          </a:solidFill>
                          <a:effectLst/>
                        </a:rPr>
                        <a:t>Возвращает </a:t>
                      </a:r>
                      <a:r>
                        <a:rPr lang="ru-RU" sz="1800" dirty="0" err="1">
                          <a:solidFill>
                            <a:schemeClr val="bg1"/>
                          </a:solidFill>
                          <a:effectLst/>
                        </a:rPr>
                        <a:t>true</a:t>
                      </a:r>
                      <a:r>
                        <a:rPr lang="ru-RU" sz="1800" dirty="0">
                          <a:solidFill>
                            <a:schemeClr val="bg1"/>
                          </a:solidFill>
                          <a:effectLst/>
                        </a:rPr>
                        <a:t>, если вызвавшее вспомогательный метод представление визуализируется дочерним </a:t>
                      </a:r>
                      <a:r>
                        <a:rPr lang="ru-RU" sz="1800" dirty="0" smtClean="0">
                          <a:solidFill>
                            <a:schemeClr val="bg1"/>
                          </a:solidFill>
                          <a:effectLst/>
                        </a:rPr>
                        <a:t>действием.</a:t>
                      </a:r>
                      <a:endParaRPr lang="ru-RU" sz="1800" dirty="0">
                        <a:solidFill>
                          <a:schemeClr val="bg1"/>
                        </a:solidFill>
                        <a:effectLst/>
                      </a:endParaRPr>
                    </a:p>
                  </a:txBody>
                  <a:tcPr marL="49447" marR="49447" marT="65929" marB="65929" anchor="ctr"/>
                </a:tc>
              </a:tr>
              <a:tr h="695793">
                <a:tc>
                  <a:txBody>
                    <a:bodyPr/>
                    <a:lstStyle/>
                    <a:p>
                      <a:pPr algn="ctr" fontAlgn="t"/>
                      <a:r>
                        <a:rPr lang="en-US" sz="1800">
                          <a:solidFill>
                            <a:schemeClr val="bg1"/>
                          </a:solidFill>
                          <a:effectLst/>
                        </a:rPr>
                        <a:t>RouteData</a:t>
                      </a:r>
                    </a:p>
                  </a:txBody>
                  <a:tcPr marL="49447" marR="49447" marT="65929" marB="65929" anchor="ctr"/>
                </a:tc>
                <a:tc>
                  <a:txBody>
                    <a:bodyPr/>
                    <a:lstStyle/>
                    <a:p>
                      <a:pPr algn="just" fontAlgn="t"/>
                      <a:r>
                        <a:rPr lang="ru-RU" sz="1800">
                          <a:solidFill>
                            <a:schemeClr val="bg1"/>
                          </a:solidFill>
                          <a:effectLst/>
                        </a:rPr>
                        <a:t>Возвращает данные маршрутизации для запроса.</a:t>
                      </a:r>
                    </a:p>
                  </a:txBody>
                  <a:tcPr marL="49447" marR="49447" marT="65929" marB="65929" anchor="ctr"/>
                </a:tc>
              </a:tr>
              <a:tr h="968059">
                <a:tc>
                  <a:txBody>
                    <a:bodyPr/>
                    <a:lstStyle/>
                    <a:p>
                      <a:pPr algn="ctr" fontAlgn="t"/>
                      <a:r>
                        <a:rPr lang="en-US" sz="1800" dirty="0">
                          <a:solidFill>
                            <a:schemeClr val="bg1"/>
                          </a:solidFill>
                          <a:effectLst/>
                        </a:rPr>
                        <a:t>View</a:t>
                      </a:r>
                    </a:p>
                  </a:txBody>
                  <a:tcPr marL="49447" marR="49447" marT="65929" marB="65929" anchor="ctr"/>
                </a:tc>
                <a:tc>
                  <a:txBody>
                    <a:bodyPr/>
                    <a:lstStyle/>
                    <a:p>
                      <a:pPr algn="just" fontAlgn="t"/>
                      <a:r>
                        <a:rPr lang="ru-RU" sz="1800" dirty="0">
                          <a:solidFill>
                            <a:schemeClr val="bg1"/>
                          </a:solidFill>
                          <a:effectLst/>
                        </a:rPr>
                        <a:t>Возвращает экземпляр реализации </a:t>
                      </a:r>
                      <a:r>
                        <a:rPr lang="ru-RU" sz="1800" dirty="0" err="1">
                          <a:solidFill>
                            <a:schemeClr val="bg1"/>
                          </a:solidFill>
                          <a:effectLst/>
                        </a:rPr>
                        <a:t>IView</a:t>
                      </a:r>
                      <a:r>
                        <a:rPr lang="ru-RU" sz="1800" dirty="0">
                          <a:solidFill>
                            <a:schemeClr val="bg1"/>
                          </a:solidFill>
                          <a:effectLst/>
                        </a:rPr>
                        <a:t>, которая вызвала вспомогательный метод.</a:t>
                      </a:r>
                    </a:p>
                  </a:txBody>
                  <a:tcPr marL="49447" marR="49447" marT="65929" marB="65929" anchor="ctr"/>
                </a:tc>
              </a:tr>
            </a:tbl>
          </a:graphicData>
        </a:graphic>
      </p:graphicFrame>
    </p:spTree>
    <p:extLst>
      <p:ext uri="{BB962C8B-B14F-4D97-AF65-F5344CB8AC3E}">
        <p14:creationId xmlns:p14="http://schemas.microsoft.com/office/powerpoint/2010/main" val="30312932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Класс </a:t>
            </a:r>
            <a:r>
              <a:rPr lang="en-US" dirty="0" err="1"/>
              <a:t>TagBuilder</a:t>
            </a:r>
            <a:r>
              <a:rPr lang="en-US" dirty="0"/>
              <a:t> </a:t>
            </a:r>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2"/>
          <p:cNvGraphicFramePr>
            <a:graphicFrameLocks noGrp="1"/>
          </p:cNvGraphicFramePr>
          <p:nvPr>
            <p:extLst>
              <p:ext uri="{D42A27DB-BD31-4B8C-83A1-F6EECF244321}">
                <p14:modId xmlns:p14="http://schemas.microsoft.com/office/powerpoint/2010/main" val="4120975121"/>
              </p:ext>
            </p:extLst>
          </p:nvPr>
        </p:nvGraphicFramePr>
        <p:xfrm>
          <a:off x="418352" y="1299881"/>
          <a:ext cx="8367059" cy="4706473"/>
        </p:xfrm>
        <a:graphic>
          <a:graphicData uri="http://schemas.openxmlformats.org/drawingml/2006/table">
            <a:tbl>
              <a:tblPr firstRow="1" bandRow="1">
                <a:tableStyleId>{9D7B26C5-4107-4FEC-AEDC-1716B250A1EF}</a:tableStyleId>
              </a:tblPr>
              <a:tblGrid>
                <a:gridCol w="2256119"/>
                <a:gridCol w="6110940"/>
              </a:tblGrid>
              <a:tr h="415744">
                <a:tc>
                  <a:txBody>
                    <a:bodyPr/>
                    <a:lstStyle/>
                    <a:p>
                      <a:pPr algn="ctr" fontAlgn="t"/>
                      <a:r>
                        <a:rPr lang="ru-RU" sz="1800" dirty="0">
                          <a:solidFill>
                            <a:srgbClr val="ECA907"/>
                          </a:solidFill>
                          <a:effectLst/>
                          <a:latin typeface="+mn-lt"/>
                        </a:rPr>
                        <a:t>Член</a:t>
                      </a:r>
                      <a:endParaRPr lang="ru-RU" sz="1800" b="1" dirty="0">
                        <a:solidFill>
                          <a:srgbClr val="ECA907"/>
                        </a:solidFill>
                        <a:effectLst/>
                        <a:latin typeface="+mn-lt"/>
                      </a:endParaRPr>
                    </a:p>
                  </a:txBody>
                  <a:tcPr marL="35167" marR="35167" marT="46889" marB="46889" anchor="ctr"/>
                </a:tc>
                <a:tc>
                  <a:txBody>
                    <a:bodyPr/>
                    <a:lstStyle/>
                    <a:p>
                      <a:pPr algn="ctr" fontAlgn="t"/>
                      <a:r>
                        <a:rPr lang="ru-RU" sz="1800" dirty="0">
                          <a:solidFill>
                            <a:srgbClr val="ECA907"/>
                          </a:solidFill>
                          <a:effectLst/>
                          <a:latin typeface="+mn-lt"/>
                        </a:rPr>
                        <a:t>Описание</a:t>
                      </a:r>
                      <a:endParaRPr lang="ru-RU" sz="1800" b="1" dirty="0">
                        <a:solidFill>
                          <a:srgbClr val="ECA907"/>
                        </a:solidFill>
                        <a:effectLst/>
                        <a:latin typeface="+mn-lt"/>
                      </a:endParaRPr>
                    </a:p>
                  </a:txBody>
                  <a:tcPr marL="35167" marR="35167" marT="46889" marB="46889" anchor="ctr"/>
                </a:tc>
              </a:tr>
              <a:tr h="1345228">
                <a:tc>
                  <a:txBody>
                    <a:bodyPr/>
                    <a:lstStyle/>
                    <a:p>
                      <a:pPr algn="ctr" fontAlgn="t"/>
                      <a:r>
                        <a:rPr lang="en-US" sz="1800" dirty="0" err="1" smtClean="0">
                          <a:solidFill>
                            <a:schemeClr val="bg1"/>
                          </a:solidFill>
                          <a:effectLst/>
                          <a:latin typeface="+mn-lt"/>
                          <a:cs typeface="Consolas"/>
                        </a:rPr>
                        <a:t>InnerHtml</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Свойство, которое позволяет записать содержимое элемента как строку HTML. Значение, присвоенное этому свойству, не будет закодировано, что означает, что с его помощью можно создавать вложенные элементы HTML.</a:t>
                      </a:r>
                    </a:p>
                  </a:txBody>
                  <a:tcPr marL="35167" marR="35167" marT="46889" marB="46889" anchor="ctr"/>
                </a:tc>
              </a:tr>
              <a:tr h="1035400">
                <a:tc>
                  <a:txBody>
                    <a:bodyPr/>
                    <a:lstStyle/>
                    <a:p>
                      <a:pPr algn="ctr" fontAlgn="t"/>
                      <a:r>
                        <a:rPr lang="en-US" sz="1800" dirty="0" err="1" smtClean="0">
                          <a:solidFill>
                            <a:schemeClr val="bg1"/>
                          </a:solidFill>
                          <a:effectLst/>
                          <a:latin typeface="+mn-lt"/>
                          <a:cs typeface="Consolas"/>
                        </a:rPr>
                        <a:t>SetInnerText</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Устанавливает текстовое содержимое элемента HTML. Параметр </a:t>
                      </a:r>
                      <a:r>
                        <a:rPr lang="ru-RU" sz="1800" dirty="0" err="1" smtClean="0">
                          <a:solidFill>
                            <a:schemeClr val="bg1"/>
                          </a:solidFill>
                          <a:effectLst/>
                          <a:latin typeface="+mn-lt"/>
                        </a:rPr>
                        <a:t>string</a:t>
                      </a:r>
                      <a:r>
                        <a:rPr lang="ru-RU" sz="1800" dirty="0" smtClean="0">
                          <a:solidFill>
                            <a:schemeClr val="bg1"/>
                          </a:solidFill>
                          <a:effectLst/>
                          <a:latin typeface="+mn-lt"/>
                        </a:rPr>
                        <a:t> кодируется </a:t>
                      </a:r>
                      <a:r>
                        <a:rPr lang="ru-RU" sz="1800" dirty="0">
                          <a:solidFill>
                            <a:schemeClr val="bg1"/>
                          </a:solidFill>
                          <a:effectLst/>
                          <a:latin typeface="+mn-lt"/>
                        </a:rPr>
                        <a:t>для безопасности </a:t>
                      </a:r>
                      <a:r>
                        <a:rPr lang="ru-RU" sz="1800" dirty="0" smtClean="0">
                          <a:solidFill>
                            <a:schemeClr val="bg1"/>
                          </a:solidFill>
                          <a:effectLst/>
                          <a:latin typeface="+mn-lt"/>
                        </a:rPr>
                        <a:t>отображения.</a:t>
                      </a:r>
                      <a:endParaRPr lang="ru-RU" sz="1800" dirty="0">
                        <a:solidFill>
                          <a:schemeClr val="bg1"/>
                        </a:solidFill>
                        <a:effectLst/>
                        <a:latin typeface="+mn-lt"/>
                      </a:endParaRPr>
                    </a:p>
                  </a:txBody>
                  <a:tcPr marL="35167" marR="35167" marT="46889" marB="46889" anchor="ctr"/>
                </a:tc>
              </a:tr>
              <a:tr h="564873">
                <a:tc>
                  <a:txBody>
                    <a:bodyPr/>
                    <a:lstStyle/>
                    <a:p>
                      <a:pPr algn="ctr" fontAlgn="t"/>
                      <a:r>
                        <a:rPr lang="en-US" sz="1800" dirty="0" err="1" smtClean="0">
                          <a:solidFill>
                            <a:schemeClr val="bg1"/>
                          </a:solidFill>
                          <a:effectLst/>
                          <a:latin typeface="+mn-lt"/>
                          <a:cs typeface="Consolas"/>
                        </a:rPr>
                        <a:t>AddCssClass</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Добавляет класс CSS к элементу HTML.</a:t>
                      </a:r>
                    </a:p>
                  </a:txBody>
                  <a:tcPr marL="35167" marR="35167" marT="46889" marB="46889" anchor="ctr"/>
                </a:tc>
              </a:tr>
              <a:tr h="1345228">
                <a:tc>
                  <a:txBody>
                    <a:bodyPr/>
                    <a:lstStyle/>
                    <a:p>
                      <a:pPr algn="ctr" fontAlgn="t"/>
                      <a:r>
                        <a:rPr lang="en-US" sz="1800" dirty="0" err="1" smtClean="0">
                          <a:solidFill>
                            <a:schemeClr val="bg1"/>
                          </a:solidFill>
                          <a:effectLst/>
                          <a:latin typeface="+mn-lt"/>
                          <a:cs typeface="Consolas"/>
                        </a:rPr>
                        <a:t>MergeAttribute</a:t>
                      </a:r>
                      <a:endParaRPr lang="en-US" sz="1800" dirty="0">
                        <a:solidFill>
                          <a:schemeClr val="bg1"/>
                        </a:solidFill>
                        <a:effectLst/>
                        <a:latin typeface="+mn-lt"/>
                        <a:cs typeface="Consolas"/>
                      </a:endParaRPr>
                    </a:p>
                  </a:txBody>
                  <a:tcPr marL="35167" marR="35167" marT="46889" marB="46889" anchor="ctr"/>
                </a:tc>
                <a:tc>
                  <a:txBody>
                    <a:bodyPr/>
                    <a:lstStyle/>
                    <a:p>
                      <a:pPr algn="just" fontAlgn="t"/>
                      <a:r>
                        <a:rPr lang="ru-RU" sz="1800" dirty="0">
                          <a:solidFill>
                            <a:schemeClr val="bg1"/>
                          </a:solidFill>
                          <a:effectLst/>
                          <a:latin typeface="+mn-lt"/>
                        </a:rPr>
                        <a:t>Добавляет атрибут к элементу HTML. Первый параметр - это </a:t>
                      </a:r>
                      <a:r>
                        <a:rPr lang="ru-RU" sz="1800" dirty="0" smtClean="0">
                          <a:solidFill>
                            <a:schemeClr val="bg1"/>
                          </a:solidFill>
                          <a:effectLst/>
                          <a:latin typeface="+mn-lt"/>
                        </a:rPr>
                        <a:t>имя</a:t>
                      </a:r>
                      <a:r>
                        <a:rPr lang="ru-RU" sz="1800" baseline="0" dirty="0" smtClean="0">
                          <a:solidFill>
                            <a:schemeClr val="bg1"/>
                          </a:solidFill>
                          <a:effectLst/>
                          <a:latin typeface="+mn-lt"/>
                        </a:rPr>
                        <a:t> </a:t>
                      </a:r>
                      <a:r>
                        <a:rPr lang="ru-RU" sz="1800" dirty="0" smtClean="0">
                          <a:solidFill>
                            <a:schemeClr val="bg1"/>
                          </a:solidFill>
                          <a:effectLst/>
                          <a:latin typeface="+mn-lt"/>
                        </a:rPr>
                        <a:t>атрибут, второй - его значение.</a:t>
                      </a:r>
                      <a:r>
                        <a:rPr lang="ru-RU" sz="1800" baseline="0" dirty="0" smtClean="0">
                          <a:solidFill>
                            <a:schemeClr val="bg1"/>
                          </a:solidFill>
                          <a:effectLst/>
                          <a:latin typeface="+mn-lt"/>
                        </a:rPr>
                        <a:t> </a:t>
                      </a:r>
                      <a:r>
                        <a:rPr lang="ru-RU" sz="1800" dirty="0" smtClean="0">
                          <a:solidFill>
                            <a:schemeClr val="bg1"/>
                          </a:solidFill>
                          <a:effectLst/>
                          <a:latin typeface="+mn-lt"/>
                        </a:rPr>
                        <a:t>Параметр</a:t>
                      </a:r>
                      <a:r>
                        <a:rPr lang="ru-RU" sz="1800" dirty="0">
                          <a:solidFill>
                            <a:schemeClr val="bg1"/>
                          </a:solidFill>
                          <a:effectLst/>
                          <a:latin typeface="+mn-lt"/>
                        </a:rPr>
                        <a:t> </a:t>
                      </a:r>
                      <a:r>
                        <a:rPr lang="ru-RU" sz="1800" dirty="0" err="1" smtClean="0">
                          <a:solidFill>
                            <a:schemeClr val="bg1"/>
                          </a:solidFill>
                          <a:effectLst/>
                          <a:latin typeface="+mn-lt"/>
                        </a:rPr>
                        <a:t>bool</a:t>
                      </a:r>
                      <a:r>
                        <a:rPr lang="ru-RU" sz="1800" baseline="0" dirty="0">
                          <a:solidFill>
                            <a:schemeClr val="bg1"/>
                          </a:solidFill>
                          <a:effectLst/>
                          <a:latin typeface="+mn-lt"/>
                        </a:rPr>
                        <a:t> </a:t>
                      </a:r>
                      <a:r>
                        <a:rPr lang="ru-RU" sz="1800" dirty="0" smtClean="0">
                          <a:solidFill>
                            <a:schemeClr val="bg1"/>
                          </a:solidFill>
                          <a:effectLst/>
                          <a:latin typeface="+mn-lt"/>
                        </a:rPr>
                        <a:t>определяет</a:t>
                      </a:r>
                      <a:r>
                        <a:rPr lang="ru-RU" sz="1800" dirty="0">
                          <a:solidFill>
                            <a:schemeClr val="bg1"/>
                          </a:solidFill>
                          <a:effectLst/>
                          <a:latin typeface="+mn-lt"/>
                        </a:rPr>
                        <a:t>, нужно ли заменить существующий атрибут с таким же названием.</a:t>
                      </a:r>
                    </a:p>
                  </a:txBody>
                  <a:tcPr marL="35167" marR="35167" marT="46889" marB="46889" anchor="ctr"/>
                </a:tc>
              </a:tr>
            </a:tbl>
          </a:graphicData>
        </a:graphic>
      </p:graphicFrame>
    </p:spTree>
    <p:extLst>
      <p:ext uri="{BB962C8B-B14F-4D97-AF65-F5344CB8AC3E}">
        <p14:creationId xmlns:p14="http://schemas.microsoft.com/office/powerpoint/2010/main" val="35401284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Управление кодировкой строк</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	В </a:t>
            </a:r>
            <a:r>
              <a:rPr lang="ru-RU" dirty="0">
                <a:latin typeface="+mn-lt"/>
              </a:rPr>
              <a:t>MVC Framework для защиты от вредоносного ввода применяется автоматическое кодирование, которое позволяет гарантировать безопасность добавления </a:t>
            </a:r>
            <a:r>
              <a:rPr lang="ru-RU" dirty="0" smtClean="0">
                <a:latin typeface="+mn-lt"/>
              </a:rPr>
              <a:t>данны</a:t>
            </a:r>
            <a:r>
              <a:rPr lang="ru-RU" dirty="0">
                <a:latin typeface="+mn-lt"/>
              </a:rPr>
              <a:t>х на страницу</a:t>
            </a:r>
          </a:p>
          <a:p>
            <a:pPr algn="just"/>
            <a:endParaRPr lang="ru-RU" dirty="0" smtClean="0">
              <a:latin typeface="+mn-lt"/>
            </a:endParaRPr>
          </a:p>
          <a:p>
            <a:pPr algn="just"/>
            <a:r>
              <a:rPr lang="ru-RU" dirty="0" smtClean="0">
                <a:latin typeface="+mn-lt"/>
              </a:rPr>
              <a:t>	Браузеру запрещается интерпретировать </a:t>
            </a:r>
            <a:r>
              <a:rPr lang="ru-RU" dirty="0">
                <a:latin typeface="+mn-lt"/>
              </a:rPr>
              <a:t>значения данных как действительную (допустимую) разметку, так как это является основой для распространенной формы атак, при которой злоумышленники пытаются изменить поведение приложения, пытаясь добавлять свой собственный код HTML или разметку JavaScript. Razor автоматически кодирует значения данных, когда они используются в </a:t>
            </a:r>
            <a:r>
              <a:rPr lang="ru-RU" dirty="0" smtClean="0">
                <a:latin typeface="+mn-lt"/>
              </a:rPr>
              <a:t>представлении</a:t>
            </a:r>
          </a:p>
          <a:p>
            <a:pPr algn="just"/>
            <a:endParaRPr lang="ru-RU" dirty="0" smtClean="0">
              <a:latin typeface="+mn-lt"/>
            </a:endParaRPr>
          </a:p>
          <a:p>
            <a:pPr algn="just"/>
            <a:r>
              <a:rPr lang="ru-RU" dirty="0" smtClean="0">
                <a:latin typeface="+mn-lt"/>
              </a:rPr>
              <a:t>	Поскольку вспомогательные </a:t>
            </a:r>
            <a:r>
              <a:rPr lang="ru-RU" dirty="0">
                <a:latin typeface="+mn-lt"/>
              </a:rPr>
              <a:t>методы должны генерировать HTML, то они пользуются </a:t>
            </a:r>
            <a:r>
              <a:rPr lang="ru-RU" dirty="0" smtClean="0">
                <a:latin typeface="+mn-lt"/>
              </a:rPr>
              <a:t>высоким </a:t>
            </a:r>
            <a:r>
              <a:rPr lang="ru-RU" dirty="0">
                <a:latin typeface="+mn-lt"/>
              </a:rPr>
              <a:t>уровнем доверия со стороны движка представления - и в силу этого требуют более пристального внимания. </a:t>
            </a:r>
          </a:p>
        </p:txBody>
      </p:sp>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1184120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6"/>
          <p:cNvSpPr>
            <a:spLocks noGrp="1"/>
          </p:cNvSpPr>
          <p:nvPr>
            <p:ph idx="1"/>
          </p:nvPr>
        </p:nvSpPr>
        <p:spPr>
          <a:xfrm>
            <a:off x="405891" y="1331443"/>
            <a:ext cx="8340401" cy="4652531"/>
          </a:xfrm>
        </p:spPr>
        <p:txBody>
          <a:bodyPr anchor="ctr">
            <a:normAutofit/>
          </a:bodyPr>
          <a:lstStyle/>
          <a:p>
            <a:pPr algn="just"/>
            <a:r>
              <a:rPr lang="ru-RU" dirty="0" smtClean="0">
                <a:latin typeface="+mn-lt"/>
              </a:rPr>
              <a:t>	Фреймворк</a:t>
            </a:r>
            <a:r>
              <a:rPr lang="en-US" dirty="0" smtClean="0">
                <a:latin typeface="+mn-lt"/>
              </a:rPr>
              <a:t>  </a:t>
            </a:r>
            <a:r>
              <a:rPr lang="ru-RU" dirty="0" smtClean="0">
                <a:latin typeface="+mn-lt"/>
              </a:rPr>
              <a:t>MVC </a:t>
            </a:r>
            <a:r>
              <a:rPr lang="ru-RU" dirty="0">
                <a:latin typeface="+mn-lt"/>
              </a:rPr>
              <a:t>уже предоставляет большой набор встроенных html-хелперов, которые позволяют генерировать ту или иную разметку, главным образом, для работы с </a:t>
            </a:r>
            <a:r>
              <a:rPr lang="ru-RU" dirty="0" smtClean="0">
                <a:latin typeface="+mn-lt"/>
              </a:rPr>
              <a:t>формами</a:t>
            </a:r>
          </a:p>
          <a:p>
            <a:pPr algn="just"/>
            <a:endParaRPr lang="ru-RU" dirty="0">
              <a:latin typeface="+mn-lt"/>
            </a:endParaRPr>
          </a:p>
          <a:p>
            <a:pPr algn="just"/>
            <a:r>
              <a:rPr lang="ru-RU" dirty="0" smtClean="0">
                <a:latin typeface="+mn-lt"/>
              </a:rPr>
              <a:t>	Наиболее полезные </a:t>
            </a:r>
            <a:r>
              <a:rPr lang="ru-RU" dirty="0">
                <a:latin typeface="+mn-lt"/>
              </a:rPr>
              <a:t>(и наиболее часто </a:t>
            </a:r>
            <a:r>
              <a:rPr lang="ru-RU" dirty="0" smtClean="0">
                <a:latin typeface="+mn-lt"/>
              </a:rPr>
              <a:t>используемые) вспомогательные методы </a:t>
            </a:r>
            <a:r>
              <a:rPr lang="ru-RU" dirty="0">
                <a:latin typeface="+mn-lt"/>
              </a:rPr>
              <a:t>- это </a:t>
            </a:r>
            <a:r>
              <a:rPr lang="ru-RU" dirty="0" err="1">
                <a:solidFill>
                  <a:srgbClr val="ECA907"/>
                </a:solidFill>
                <a:latin typeface="+mn-lt"/>
                <a:cs typeface="Consolas"/>
              </a:rPr>
              <a:t>Html.BeginForm</a:t>
            </a:r>
            <a:r>
              <a:rPr lang="ru-RU" dirty="0">
                <a:latin typeface="+mn-lt"/>
              </a:rPr>
              <a:t> </a:t>
            </a:r>
            <a:r>
              <a:rPr lang="ru-RU" dirty="0" smtClean="0">
                <a:latin typeface="+mn-lt"/>
              </a:rPr>
              <a:t>и </a:t>
            </a:r>
            <a:r>
              <a:rPr lang="ru-RU" dirty="0" err="1" smtClean="0">
                <a:solidFill>
                  <a:srgbClr val="ECA907"/>
                </a:solidFill>
                <a:latin typeface="+mn-lt"/>
                <a:cs typeface="Consolas"/>
              </a:rPr>
              <a:t>Html.EndForm</a:t>
            </a:r>
            <a:r>
              <a:rPr lang="ru-RU" dirty="0">
                <a:latin typeface="+mn-lt"/>
              </a:rPr>
              <a:t>. Они создают теги формы HTML и генерируют для нее допустимый атрибут </a:t>
            </a:r>
            <a:r>
              <a:rPr lang="ru-RU" dirty="0" err="1">
                <a:solidFill>
                  <a:srgbClr val="ECA907"/>
                </a:solidFill>
                <a:latin typeface="+mn-lt"/>
              </a:rPr>
              <a:t>action</a:t>
            </a:r>
            <a:r>
              <a:rPr lang="ru-RU" dirty="0">
                <a:latin typeface="+mn-lt"/>
              </a:rPr>
              <a:t>, основываясь на механизме маршрутизации </a:t>
            </a:r>
            <a:r>
              <a:rPr lang="ru-RU" dirty="0" smtClean="0">
                <a:latin typeface="+mn-lt"/>
              </a:rPr>
              <a:t>приложения</a:t>
            </a:r>
          </a:p>
          <a:p>
            <a:pPr algn="just"/>
            <a:endParaRPr lang="ru-RU" dirty="0">
              <a:latin typeface="+mn-lt"/>
            </a:endParaRPr>
          </a:p>
          <a:p>
            <a:pPr algn="just"/>
            <a:r>
              <a:rPr lang="ru-RU" dirty="0" smtClean="0">
                <a:latin typeface="+mn-lt"/>
              </a:rPr>
              <a:t>	В </a:t>
            </a:r>
            <a:r>
              <a:rPr lang="ru-RU" dirty="0">
                <a:latin typeface="+mn-lt"/>
              </a:rPr>
              <a:t>MVC определен широкий набор хелперов ввода практически для каждого html-элемента</a:t>
            </a:r>
          </a:p>
        </p:txBody>
      </p:sp>
    </p:spTree>
    <p:extLst>
      <p:ext uri="{BB962C8B-B14F-4D97-AF65-F5344CB8AC3E}">
        <p14:creationId xmlns:p14="http://schemas.microsoft.com/office/powerpoint/2010/main" val="8546189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aphicFrame>
        <p:nvGraphicFramePr>
          <p:cNvPr id="5" name="Таблица 8"/>
          <p:cNvGraphicFramePr>
            <a:graphicFrameLocks noGrp="1"/>
          </p:cNvGraphicFramePr>
          <p:nvPr>
            <p:extLst>
              <p:ext uri="{D42A27DB-BD31-4B8C-83A1-F6EECF244321}">
                <p14:modId xmlns:p14="http://schemas.microsoft.com/office/powerpoint/2010/main" val="1746694813"/>
              </p:ext>
            </p:extLst>
          </p:nvPr>
        </p:nvGraphicFramePr>
        <p:xfrm>
          <a:off x="403413" y="1345626"/>
          <a:ext cx="8328964" cy="4671146"/>
        </p:xfrm>
        <a:graphic>
          <a:graphicData uri="http://schemas.openxmlformats.org/drawingml/2006/table">
            <a:tbl>
              <a:tblPr firstRow="1" bandRow="1">
                <a:tableStyleId>{9D7B26C5-4107-4FEC-AEDC-1716B250A1EF}</a:tableStyleId>
              </a:tblPr>
              <a:tblGrid>
                <a:gridCol w="2151148"/>
                <a:gridCol w="6177816"/>
              </a:tblGrid>
              <a:tr h="397026">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nchor="ctr"/>
                </a:tc>
              </a:tr>
              <a:tr h="1550660">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Html.CheckBox</a:t>
                      </a:r>
                      <a:endParaRPr lang="en-US" sz="1800" b="1" i="0" kern="1200" dirty="0" smtClean="0">
                        <a:solidFill>
                          <a:srgbClr val="FFFFFF"/>
                        </a:solidFill>
                        <a:effectLst/>
                        <a:latin typeface="+mn-lt"/>
                        <a:ea typeface="+mn-ea"/>
                        <a:cs typeface="Consolas"/>
                      </a:endParaRPr>
                    </a:p>
                    <a:p>
                      <a:pPr algn="ctr" fontAlgn="t"/>
                      <a:endParaRPr lang="ru-RU" sz="1800" dirty="0">
                        <a:solidFill>
                          <a:srgbClr val="FFFFFF"/>
                        </a:solidFill>
                        <a:effectLst/>
                        <a:latin typeface="+mn-lt"/>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Html.CheckBox</a:t>
                      </a:r>
                      <a:r>
                        <a:rPr lang="en-US" sz="1800" b="0" dirty="0" smtClean="0">
                          <a:solidFill>
                            <a:srgbClr val="ECA907"/>
                          </a:solidFill>
                          <a:effectLst/>
                          <a:latin typeface="Consolas" panose="020B0609020204030204" pitchFamily="49" charset="0"/>
                          <a:cs typeface="Consolas" panose="020B0609020204030204" pitchFamily="49" charset="0"/>
                        </a:rPr>
                        <a:t>("c</a:t>
                      </a:r>
                      <a:r>
                        <a:rPr lang="ru-RU" sz="1800" b="0" dirty="0" smtClean="0">
                          <a:solidFill>
                            <a:srgbClr val="ECA907"/>
                          </a:solidFill>
                          <a:effectLst/>
                          <a:latin typeface="Consolas" panose="020B0609020204030204" pitchFamily="49" charset="0"/>
                          <a:cs typeface="Consolas" panose="020B0609020204030204" pitchFamily="49" charset="0"/>
                        </a:rPr>
                        <a:t>с</a:t>
                      </a:r>
                      <a:r>
                        <a:rPr lang="en-US" sz="1800" b="0" dirty="0" err="1" smtClean="0">
                          <a:solidFill>
                            <a:srgbClr val="ECA907"/>
                          </a:solidFill>
                          <a:effectLst/>
                          <a:latin typeface="Consolas" panose="020B0609020204030204" pitchFamily="49" charset="0"/>
                          <a:cs typeface="Consolas" panose="020B0609020204030204" pitchFamily="49" charset="0"/>
                        </a:rPr>
                        <a:t>heckbox</a:t>
                      </a:r>
                      <a:r>
                        <a:rPr lang="en-US" sz="1800" b="0" dirty="0">
                          <a:solidFill>
                            <a:srgbClr val="ECA907"/>
                          </a:solidFill>
                          <a:effectLst/>
                          <a:latin typeface="Consolas" panose="020B0609020204030204" pitchFamily="49" charset="0"/>
                          <a:cs typeface="Consolas" panose="020B0609020204030204" pitchFamily="49" charset="0"/>
                        </a:rPr>
                        <a:t>", false)</a:t>
                      </a:r>
                      <a:r>
                        <a:rPr lang="en-US" sz="1800" b="1" dirty="0">
                          <a:solidFill>
                            <a:schemeClr val="bg1"/>
                          </a:solidFill>
                          <a:effectLst/>
                          <a:latin typeface="Consolas" panose="020B0609020204030204" pitchFamily="49" charset="0"/>
                          <a:cs typeface="Consolas" panose="020B0609020204030204" pitchFamily="49" charset="0"/>
                        </a:rPr>
                        <a:t> </a:t>
                      </a:r>
                      <a:endParaRPr lang="ru-RU" sz="1800" b="1" dirty="0" smtClean="0">
                        <a:solidFill>
                          <a:schemeClr val="bg1"/>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:&lt;</a:t>
                      </a:r>
                      <a:r>
                        <a:rPr lang="en-US" sz="1800" dirty="0">
                          <a:solidFill>
                            <a:schemeClr val="bg1"/>
                          </a:solidFill>
                          <a:effectLst/>
                          <a:latin typeface="Consolas" panose="020B0609020204030204" pitchFamily="49" charset="0"/>
                          <a:cs typeface="Consolas" panose="020B0609020204030204" pitchFamily="49" charset="0"/>
                        </a:rPr>
                        <a:t>input id</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type="checkbox" value="true" /&gt;&lt;input 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smtClean="0">
                          <a:solidFill>
                            <a:schemeClr val="bg1"/>
                          </a:solidFill>
                          <a:effectLst/>
                          <a:latin typeface="Consolas" panose="020B0609020204030204" pitchFamily="49" charset="0"/>
                          <a:cs typeface="Consolas" panose="020B0609020204030204" pitchFamily="49" charset="0"/>
                        </a:rPr>
                        <a:t>c</a:t>
                      </a:r>
                      <a:r>
                        <a:rPr lang="ru-RU" sz="1800" b="1" dirty="0" smtClean="0">
                          <a:solidFill>
                            <a:schemeClr val="bg1"/>
                          </a:solidFill>
                          <a:effectLst/>
                          <a:latin typeface="Consolas" panose="020B0609020204030204" pitchFamily="49" charset="0"/>
                          <a:cs typeface="Consolas" panose="020B0609020204030204" pitchFamily="49" charset="0"/>
                        </a:rPr>
                        <a:t>с</a:t>
                      </a:r>
                      <a:r>
                        <a:rPr lang="en-US" sz="1800" b="1" dirty="0" err="1" smtClean="0">
                          <a:solidFill>
                            <a:schemeClr val="bg1"/>
                          </a:solidFill>
                          <a:effectLst/>
                          <a:latin typeface="Consolas" panose="020B0609020204030204" pitchFamily="49" charset="0"/>
                          <a:cs typeface="Consolas" panose="020B0609020204030204" pitchFamily="49" charset="0"/>
                        </a:rPr>
                        <a:t>heckbox</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type="hidden" value="false" /&gt;</a:t>
                      </a:r>
                    </a:p>
                  </a:txBody>
                  <a:tcPr marL="47161" marR="47161" marT="62881" marB="62881" anchor="ctr"/>
                </a:tc>
              </a:tr>
              <a:tr h="1203083">
                <a:tc>
                  <a:txBody>
                    <a:bodyPr/>
                    <a:lstStyle/>
                    <a:p>
                      <a:pPr algn="ctr" fontAlgn="t"/>
                      <a:r>
                        <a:rPr lang="en-US" sz="1800" b="1" dirty="0" err="1" smtClean="0">
                          <a:solidFill>
                            <a:srgbClr val="FFFFFF"/>
                          </a:solidFill>
                          <a:effectLst/>
                          <a:latin typeface="+mn-lt"/>
                          <a:cs typeface="Consolas"/>
                        </a:rPr>
                        <a:t>Html.Hidden</a:t>
                      </a:r>
                      <a:endParaRPr lang="ru-RU" sz="1800" b="1" dirty="0">
                        <a:solidFill>
                          <a:srgbClr val="FFFFFF"/>
                        </a:solidFill>
                        <a:effectLst/>
                        <a:latin typeface="+mn-lt"/>
                        <a:cs typeface="Consolas"/>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Html.Hidden</a:t>
                      </a:r>
                      <a:r>
                        <a:rPr lang="en-US" sz="1800" b="0" dirty="0" smtClean="0">
                          <a:solidFill>
                            <a:srgbClr val="ECA907"/>
                          </a:solidFill>
                          <a:effectLst/>
                          <a:latin typeface="Consolas" panose="020B0609020204030204" pitchFamily="49" charset="0"/>
                          <a:cs typeface="Consolas" panose="020B0609020204030204" pitchFamily="49" charset="0"/>
                        </a:rPr>
                        <a:t>("chidden"</a:t>
                      </a:r>
                      <a:r>
                        <a:rPr lang="en-US" sz="1800" b="0" dirty="0">
                          <a:solidFill>
                            <a:srgbClr val="ECA907"/>
                          </a:solidFill>
                          <a:effectLst/>
                          <a:latin typeface="Consolas" panose="020B0609020204030204" pitchFamily="49" charset="0"/>
                          <a:cs typeface="Consolas" panose="020B0609020204030204" pitchFamily="49" charset="0"/>
                        </a:rPr>
                        <a:t>, "</a:t>
                      </a:r>
                      <a:r>
                        <a:rPr lang="en-US" sz="1800" b="0" dirty="0" err="1">
                          <a:solidFill>
                            <a:srgbClr val="ECA907"/>
                          </a:solidFill>
                          <a:effectLst/>
                          <a:latin typeface="Consolas" panose="020B0609020204030204" pitchFamily="49" charset="0"/>
                          <a:cs typeface="Consolas" panose="020B0609020204030204" pitchFamily="49" charset="0"/>
                        </a:rPr>
                        <a:t>val</a:t>
                      </a:r>
                      <a:r>
                        <a:rPr lang="en-US" sz="1800" b="0" dirty="0">
                          <a:solidFill>
                            <a:srgbClr val="ECA907"/>
                          </a:solidFill>
                          <a:effectLst/>
                          <a:latin typeface="Consolas" panose="020B0609020204030204" pitchFamily="49" charset="0"/>
                          <a:cs typeface="Consolas" panose="020B0609020204030204" pitchFamily="49" charset="0"/>
                        </a:rPr>
                        <a:t>") </a:t>
                      </a:r>
                      <a:endParaRPr lang="ru-RU" sz="1800" b="0" dirty="0" smtClean="0">
                        <a:solidFill>
                          <a:srgbClr val="ECA907"/>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:&lt;</a:t>
                      </a:r>
                      <a:r>
                        <a:rPr lang="en-US" sz="1800" dirty="0">
                          <a:solidFill>
                            <a:schemeClr val="bg1"/>
                          </a:solidFill>
                          <a:effectLst/>
                          <a:latin typeface="Consolas" panose="020B0609020204030204" pitchFamily="49" charset="0"/>
                          <a:cs typeface="Consolas" panose="020B0609020204030204" pitchFamily="49" charset="0"/>
                        </a:rPr>
                        <a:t>input id</a:t>
                      </a:r>
                      <a:r>
                        <a:rPr lang="en-US" sz="1800" dirty="0" smtClean="0">
                          <a:solidFill>
                            <a:schemeClr val="bg1"/>
                          </a:solidFill>
                          <a:effectLst/>
                          <a:latin typeface="Consolas" panose="020B0609020204030204" pitchFamily="49" charset="0"/>
                          <a:cs typeface="Consolas" panose="020B0609020204030204" pitchFamily="49" charset="0"/>
                        </a:rPr>
                        <a:t>="c</a:t>
                      </a:r>
                      <a:r>
                        <a:rPr lang="en-US" sz="1800" b="1" dirty="0" smtClean="0">
                          <a:solidFill>
                            <a:schemeClr val="bg1"/>
                          </a:solidFill>
                          <a:effectLst/>
                          <a:latin typeface="Consolas" panose="020B0609020204030204" pitchFamily="49" charset="0"/>
                          <a:cs typeface="Consolas" panose="020B0609020204030204" pitchFamily="49" charset="0"/>
                        </a:rPr>
                        <a:t>hidden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"c</a:t>
                      </a:r>
                      <a:r>
                        <a:rPr lang="en-US" sz="1800" b="1" dirty="0" smtClean="0">
                          <a:solidFill>
                            <a:schemeClr val="bg1"/>
                          </a:solidFill>
                          <a:effectLst/>
                          <a:latin typeface="Consolas" panose="020B0609020204030204" pitchFamily="49" charset="0"/>
                          <a:cs typeface="Consolas" panose="020B0609020204030204" pitchFamily="49" charset="0"/>
                        </a:rPr>
                        <a:t>hidden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type="hidden" value="</a:t>
                      </a:r>
                      <a:r>
                        <a:rPr lang="en-US" sz="1800" dirty="0" err="1">
                          <a:solidFill>
                            <a:schemeClr val="bg1"/>
                          </a:solidFill>
                          <a:effectLst/>
                          <a:latin typeface="Consolas" panose="020B0609020204030204" pitchFamily="49" charset="0"/>
                          <a:cs typeface="Consolas" panose="020B0609020204030204" pitchFamily="49" charset="0"/>
                        </a:rPr>
                        <a:t>val</a:t>
                      </a:r>
                      <a:r>
                        <a:rPr lang="en-US" sz="1800" dirty="0">
                          <a:solidFill>
                            <a:schemeClr val="bg1"/>
                          </a:solidFill>
                          <a:effectLst/>
                          <a:latin typeface="Consolas" panose="020B0609020204030204" pitchFamily="49" charset="0"/>
                          <a:cs typeface="Consolas" panose="020B0609020204030204" pitchFamily="49" charset="0"/>
                        </a:rPr>
                        <a:t>" /&gt;</a:t>
                      </a:r>
                    </a:p>
                  </a:txBody>
                  <a:tcPr marL="47161" marR="47161" marT="62881" marB="62881" anchor="ctr"/>
                </a:tc>
              </a:tr>
              <a:tr h="1384696">
                <a:tc>
                  <a:txBody>
                    <a:bodyPr/>
                    <a:lstStyle/>
                    <a:p>
                      <a:pPr algn="ctr" fontAlgn="t"/>
                      <a:r>
                        <a:rPr lang="en-US" sz="1800" b="1" dirty="0" err="1" smtClean="0">
                          <a:solidFill>
                            <a:srgbClr val="FFFFFF"/>
                          </a:solidFill>
                          <a:effectLst/>
                          <a:latin typeface="+mn-lt"/>
                          <a:cs typeface="Consolas"/>
                        </a:rPr>
                        <a:t>Html.RadioButton</a:t>
                      </a:r>
                      <a:endParaRPr lang="ru-RU" sz="1800" b="1" dirty="0">
                        <a:solidFill>
                          <a:srgbClr val="FFFFFF"/>
                        </a:solidFill>
                        <a:effectLst/>
                        <a:latin typeface="+mn-lt"/>
                        <a:cs typeface="Consolas"/>
                      </a:endParaRPr>
                    </a:p>
                  </a:txBody>
                  <a:tcPr marL="47161" marR="47161" marT="62881" marB="62881" anchor="ctr"/>
                </a:tc>
                <a:tc>
                  <a:txBody>
                    <a:bodyPr/>
                    <a:lstStyle/>
                    <a:p>
                      <a:pPr fontAlgn="t"/>
                      <a:r>
                        <a:rPr lang="en-US" sz="1800" b="0" dirty="0" err="1">
                          <a:solidFill>
                            <a:srgbClr val="ECA907"/>
                          </a:solidFill>
                          <a:effectLst/>
                          <a:latin typeface="Consolas" panose="020B0609020204030204" pitchFamily="49" charset="0"/>
                          <a:cs typeface="Consolas" panose="020B0609020204030204" pitchFamily="49" charset="0"/>
                        </a:rPr>
                        <a:t>Html.RadioButton</a:t>
                      </a:r>
                      <a:r>
                        <a:rPr lang="en-US" sz="1800" b="0" dirty="0" smtClean="0">
                          <a:solidFill>
                            <a:srgbClr val="ECA907"/>
                          </a:solidFill>
                          <a:effectLst/>
                          <a:latin typeface="Consolas" panose="020B0609020204030204" pitchFamily="49" charset="0"/>
                          <a:cs typeface="Consolas" panose="020B0609020204030204" pitchFamily="49" charset="0"/>
                        </a:rPr>
                        <a:t>("</a:t>
                      </a:r>
                      <a:r>
                        <a:rPr lang="en-US" sz="1800" b="0" dirty="0" err="1" smtClean="0">
                          <a:solidFill>
                            <a:srgbClr val="ECA907"/>
                          </a:solidFill>
                          <a:effectLst/>
                          <a:latin typeface="Consolas" panose="020B0609020204030204" pitchFamily="49" charset="0"/>
                          <a:cs typeface="Consolas" panose="020B0609020204030204" pitchFamily="49" charset="0"/>
                        </a:rPr>
                        <a:t>cradiobutton</a:t>
                      </a:r>
                      <a:r>
                        <a:rPr lang="en-US" sz="1800" b="0" dirty="0" smtClean="0">
                          <a:solidFill>
                            <a:srgbClr val="ECA907"/>
                          </a:solidFill>
                          <a:effectLst/>
                          <a:latin typeface="Consolas" panose="020B0609020204030204" pitchFamily="49" charset="0"/>
                          <a:cs typeface="Consolas" panose="020B0609020204030204" pitchFamily="49" charset="0"/>
                        </a:rPr>
                        <a:t>"</a:t>
                      </a:r>
                      <a:r>
                        <a:rPr lang="en-US" sz="1800" b="0" dirty="0">
                          <a:solidFill>
                            <a:srgbClr val="ECA907"/>
                          </a:solidFill>
                          <a:effectLst/>
                          <a:latin typeface="Consolas" panose="020B0609020204030204" pitchFamily="49" charset="0"/>
                          <a:cs typeface="Consolas" panose="020B0609020204030204" pitchFamily="49" charset="0"/>
                        </a:rPr>
                        <a:t>, "</a:t>
                      </a:r>
                      <a:r>
                        <a:rPr lang="en-US" sz="1800" b="0" dirty="0" err="1">
                          <a:solidFill>
                            <a:srgbClr val="ECA907"/>
                          </a:solidFill>
                          <a:effectLst/>
                          <a:latin typeface="Consolas" panose="020B0609020204030204" pitchFamily="49" charset="0"/>
                          <a:cs typeface="Consolas" panose="020B0609020204030204" pitchFamily="49" charset="0"/>
                        </a:rPr>
                        <a:t>val</a:t>
                      </a:r>
                      <a:r>
                        <a:rPr lang="en-US" sz="1800" b="0" dirty="0">
                          <a:solidFill>
                            <a:srgbClr val="ECA907"/>
                          </a:solidFill>
                          <a:effectLst/>
                          <a:latin typeface="Consolas" panose="020B0609020204030204" pitchFamily="49" charset="0"/>
                          <a:cs typeface="Consolas" panose="020B0609020204030204" pitchFamily="49" charset="0"/>
                        </a:rPr>
                        <a:t>", true) </a:t>
                      </a:r>
                      <a:endParaRPr lang="ru-RU" sz="1800" b="0" dirty="0" smtClean="0">
                        <a:solidFill>
                          <a:srgbClr val="ECA907"/>
                        </a:solidFill>
                        <a:effectLst/>
                        <a:latin typeface="Consolas" panose="020B0609020204030204" pitchFamily="49" charset="0"/>
                        <a:cs typeface="Consolas" panose="020B0609020204030204" pitchFamily="49" charset="0"/>
                      </a:endParaRPr>
                    </a:p>
                    <a:p>
                      <a:pPr fontAlgn="t"/>
                      <a:endParaRPr lang="ru-RU" sz="1800" b="1" dirty="0" smtClean="0">
                        <a:solidFill>
                          <a:schemeClr val="bg1"/>
                        </a:solidFill>
                        <a:effectLst/>
                        <a:latin typeface="Consolas" panose="020B0609020204030204" pitchFamily="49" charset="0"/>
                        <a:cs typeface="Consolas" panose="020B0609020204030204" pitchFamily="49" charset="0"/>
                      </a:endParaRPr>
                    </a:p>
                    <a:p>
                      <a:pPr fontAlgn="t"/>
                      <a:r>
                        <a:rPr lang="ru-RU" sz="1800" dirty="0" smtClean="0">
                          <a:solidFill>
                            <a:srgbClr val="ECA907"/>
                          </a:solidFill>
                          <a:effectLst/>
                          <a:latin typeface="Consolas" panose="020B0609020204030204" pitchFamily="49" charset="0"/>
                          <a:cs typeface="Consolas" panose="020B0609020204030204" pitchFamily="49" charset="0"/>
                        </a:rPr>
                        <a:t>Вывод</a:t>
                      </a:r>
                      <a:r>
                        <a:rPr lang="ru-RU" sz="1800" dirty="0">
                          <a:solidFill>
                            <a:schemeClr val="bg1"/>
                          </a:solidFill>
                          <a:effectLst/>
                          <a:latin typeface="Consolas" panose="020B0609020204030204" pitchFamily="49" charset="0"/>
                          <a:cs typeface="Consolas" panose="020B0609020204030204" pitchFamily="49" charset="0"/>
                        </a:rPr>
                        <a:t>: &lt;</a:t>
                      </a:r>
                      <a:r>
                        <a:rPr lang="en-US" sz="1800" dirty="0">
                          <a:solidFill>
                            <a:schemeClr val="bg1"/>
                          </a:solidFill>
                          <a:effectLst/>
                          <a:latin typeface="Consolas" panose="020B0609020204030204" pitchFamily="49" charset="0"/>
                          <a:cs typeface="Consolas" panose="020B0609020204030204" pitchFamily="49" charset="0"/>
                        </a:rPr>
                        <a:t>input checked="checked" id=</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err="1" smtClean="0">
                          <a:solidFill>
                            <a:schemeClr val="bg1"/>
                          </a:solidFill>
                          <a:effectLst/>
                          <a:latin typeface="Consolas" panose="020B0609020204030204" pitchFamily="49" charset="0"/>
                          <a:cs typeface="Consolas" panose="020B0609020204030204" pitchFamily="49" charset="0"/>
                        </a:rPr>
                        <a:t>cradiobutton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name=</a:t>
                      </a:r>
                      <a:r>
                        <a:rPr lang="en-US" sz="1800" dirty="0" smtClean="0">
                          <a:solidFill>
                            <a:schemeClr val="bg1"/>
                          </a:solidFill>
                          <a:effectLst/>
                          <a:latin typeface="Consolas" panose="020B0609020204030204" pitchFamily="49" charset="0"/>
                          <a:cs typeface="Consolas" panose="020B0609020204030204" pitchFamily="49" charset="0"/>
                        </a:rPr>
                        <a:t>"</a:t>
                      </a:r>
                      <a:r>
                        <a:rPr lang="en-US" sz="1800" b="1" dirty="0" err="1" smtClean="0">
                          <a:solidFill>
                            <a:schemeClr val="bg1"/>
                          </a:solidFill>
                          <a:effectLst/>
                          <a:latin typeface="Consolas" panose="020B0609020204030204" pitchFamily="49" charset="0"/>
                          <a:cs typeface="Consolas" panose="020B0609020204030204" pitchFamily="49" charset="0"/>
                        </a:rPr>
                        <a:t>cradiobutton</a:t>
                      </a:r>
                      <a:r>
                        <a:rPr lang="en-US" sz="1800" dirty="0" smtClean="0">
                          <a:solidFill>
                            <a:schemeClr val="bg1"/>
                          </a:solidFill>
                          <a:effectLst/>
                          <a:latin typeface="Consolas" panose="020B0609020204030204" pitchFamily="49" charset="0"/>
                          <a:cs typeface="Consolas" panose="020B0609020204030204" pitchFamily="49" charset="0"/>
                        </a:rPr>
                        <a:t>" </a:t>
                      </a:r>
                      <a:r>
                        <a:rPr lang="en-US" sz="1800" dirty="0">
                          <a:solidFill>
                            <a:schemeClr val="bg1"/>
                          </a:solidFill>
                          <a:effectLst/>
                          <a:latin typeface="Consolas" panose="020B0609020204030204" pitchFamily="49" charset="0"/>
                          <a:cs typeface="Consolas" panose="020B0609020204030204" pitchFamily="49" charset="0"/>
                        </a:rPr>
                        <a:t>type="radio" value="</a:t>
                      </a:r>
                      <a:r>
                        <a:rPr lang="en-US" sz="1800" dirty="0" err="1">
                          <a:solidFill>
                            <a:schemeClr val="bg1"/>
                          </a:solidFill>
                          <a:effectLst/>
                          <a:latin typeface="Consolas" panose="020B0609020204030204" pitchFamily="49" charset="0"/>
                          <a:cs typeface="Consolas" panose="020B0609020204030204" pitchFamily="49" charset="0"/>
                        </a:rPr>
                        <a:t>val</a:t>
                      </a:r>
                      <a:r>
                        <a:rPr lang="en-US" sz="1800" dirty="0">
                          <a:solidFill>
                            <a:schemeClr val="bg1"/>
                          </a:solidFill>
                          <a:effectLst/>
                          <a:latin typeface="Consolas" panose="020B0609020204030204" pitchFamily="49" charset="0"/>
                          <a:cs typeface="Consolas" panose="020B0609020204030204" pitchFamily="49" charset="0"/>
                        </a:rPr>
                        <a:t>" </a:t>
                      </a:r>
                    </a:p>
                  </a:txBody>
                  <a:tcPr marL="47161" marR="47161" marT="62881" marB="62881" anchor="ctr"/>
                </a:tc>
              </a:tr>
            </a:tbl>
          </a:graphicData>
        </a:graphic>
      </p:graphicFrame>
      <p:grpSp>
        <p:nvGrpSpPr>
          <p:cNvPr id="6" name="Group 3"/>
          <p:cNvGrpSpPr/>
          <p:nvPr/>
        </p:nvGrpSpPr>
        <p:grpSpPr>
          <a:xfrm>
            <a:off x="535411" y="6205233"/>
            <a:ext cx="1530187" cy="481550"/>
            <a:chOff x="1411160" y="5943739"/>
            <a:chExt cx="2040249" cy="481550"/>
          </a:xfrm>
        </p:grpSpPr>
        <p:sp>
          <p:nvSpPr>
            <p:cNvPr id="7"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spTree>
    <p:extLst>
      <p:ext uri="{BB962C8B-B14F-4D97-AF65-F5344CB8AC3E}">
        <p14:creationId xmlns:p14="http://schemas.microsoft.com/office/powerpoint/2010/main" val="29287648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r>
              <a:rPr lang="ru-RU" dirty="0" smtClean="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graphicFrame>
        <p:nvGraphicFramePr>
          <p:cNvPr id="8" name="Таблица 8"/>
          <p:cNvGraphicFramePr>
            <a:graphicFrameLocks noGrp="1"/>
          </p:cNvGraphicFramePr>
          <p:nvPr>
            <p:extLst>
              <p:ext uri="{D42A27DB-BD31-4B8C-83A1-F6EECF244321}">
                <p14:modId xmlns:p14="http://schemas.microsoft.com/office/powerpoint/2010/main" val="2870838505"/>
              </p:ext>
            </p:extLst>
          </p:nvPr>
        </p:nvGraphicFramePr>
        <p:xfrm>
          <a:off x="418353" y="1300802"/>
          <a:ext cx="8322235" cy="4690611"/>
        </p:xfrm>
        <a:graphic>
          <a:graphicData uri="http://schemas.openxmlformats.org/drawingml/2006/table">
            <a:tbl>
              <a:tblPr firstRow="1" bandRow="1">
                <a:tableStyleId>{9D7B26C5-4107-4FEC-AEDC-1716B250A1EF}</a:tableStyleId>
              </a:tblPr>
              <a:tblGrid>
                <a:gridCol w="1972146"/>
                <a:gridCol w="6350089"/>
              </a:tblGrid>
              <a:tr h="514364">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tc>
              </a:tr>
              <a:tr h="1518727">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Html.Password</a:t>
                      </a:r>
                      <a:endParaRPr lang="en-US" sz="1800" b="1" i="0" kern="1200" dirty="0" smtClean="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Html.Password</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cpassword</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a:t>
                      </a:r>
                      <a:r>
                        <a:rPr lang="en-US" b="1" dirty="0">
                          <a:solidFill>
                            <a:schemeClr val="bg1"/>
                          </a:solidFill>
                          <a:effectLst/>
                          <a:latin typeface="Consolas" panose="020B0609020204030204" pitchFamily="49" charset="0"/>
                          <a:cs typeface="Consolas" panose="020B0609020204030204" pitchFamily="49" charset="0"/>
                        </a:rPr>
                        <a:t> </a:t>
                      </a:r>
                      <a:endParaRPr lang="ru-RU" b="1" dirty="0" smtClean="0">
                        <a:solidFill>
                          <a:schemeClr val="bg1"/>
                        </a:solidFill>
                        <a:effectLst/>
                        <a:latin typeface="Consolas" panose="020B0609020204030204" pitchFamily="49" charset="0"/>
                        <a:cs typeface="Consolas" panose="020B0609020204030204" pitchFamily="49" charset="0"/>
                      </a:endParaRPr>
                    </a:p>
                    <a:p>
                      <a:pPr fontAlgn="t"/>
                      <a:endParaRPr lang="ru-RU" b="1" dirty="0" smtClean="0">
                        <a:solidFill>
                          <a:schemeClr val="bg1"/>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:&lt;</a:t>
                      </a:r>
                      <a:r>
                        <a:rPr lang="en-US" dirty="0">
                          <a:solidFill>
                            <a:schemeClr val="bg1"/>
                          </a:solidFill>
                          <a:effectLst/>
                          <a:latin typeface="Consolas" panose="020B0609020204030204" pitchFamily="49" charset="0"/>
                          <a:cs typeface="Consolas" panose="020B0609020204030204" pitchFamily="49" charset="0"/>
                        </a:rPr>
                        <a:t>input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cpassword</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cpassword</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type="password" value="</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 /&gt;</a:t>
                      </a:r>
                    </a:p>
                  </a:txBody>
                  <a:tcPr marL="57150" marR="57150" marT="76200" marB="76200" anchor="ctr"/>
                </a:tc>
              </a:tr>
              <a:tr h="1253674">
                <a:tc>
                  <a:txBody>
                    <a:bodyPr/>
                    <a:lstStyle/>
                    <a:p>
                      <a:pPr algn="ctr"/>
                      <a:r>
                        <a:rPr lang="en-US" sz="1800" b="1" i="0" kern="1200" dirty="0" err="1" smtClean="0">
                          <a:solidFill>
                            <a:srgbClr val="FFFFFF"/>
                          </a:solidFill>
                          <a:effectLst/>
                          <a:latin typeface="+mn-lt"/>
                          <a:ea typeface="+mn-ea"/>
                          <a:cs typeface="Consolas"/>
                        </a:rPr>
                        <a:t>Html.TextArea</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Html.TextArea</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ctextarea</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 5, 20, null</a:t>
                      </a:r>
                      <a:r>
                        <a:rPr lang="en-US" b="0" dirty="0" smtClean="0">
                          <a:solidFill>
                            <a:srgbClr val="ECA907"/>
                          </a:solidFill>
                          <a:effectLst/>
                          <a:latin typeface="Consolas" panose="020B0609020204030204" pitchFamily="49" charset="0"/>
                          <a:cs typeface="Consolas" panose="020B0609020204030204" pitchFamily="49" charset="0"/>
                        </a:rPr>
                        <a:t>)</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 &lt;</a:t>
                      </a:r>
                      <a:r>
                        <a:rPr lang="en-US" dirty="0" err="1">
                          <a:solidFill>
                            <a:schemeClr val="bg1"/>
                          </a:solidFill>
                          <a:effectLst/>
                          <a:latin typeface="Consolas" panose="020B0609020204030204" pitchFamily="49" charset="0"/>
                          <a:cs typeface="Consolas" panose="020B0609020204030204" pitchFamily="49" charset="0"/>
                        </a:rPr>
                        <a:t>textarea</a:t>
                      </a:r>
                      <a:r>
                        <a:rPr lang="en-US" dirty="0">
                          <a:solidFill>
                            <a:schemeClr val="bg1"/>
                          </a:solidFill>
                          <a:effectLst/>
                          <a:latin typeface="Consolas" panose="020B0609020204030204" pitchFamily="49" charset="0"/>
                          <a:cs typeface="Consolas" panose="020B0609020204030204" pitchFamily="49" charset="0"/>
                        </a:rPr>
                        <a:t> cols="20"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ctextarea</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ctextarea</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rows="5"&gt; </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&lt;/</a:t>
                      </a:r>
                      <a:r>
                        <a:rPr lang="en-US" dirty="0" err="1">
                          <a:solidFill>
                            <a:schemeClr val="bg1"/>
                          </a:solidFill>
                          <a:effectLst/>
                          <a:latin typeface="Consolas" panose="020B0609020204030204" pitchFamily="49" charset="0"/>
                          <a:cs typeface="Consolas" panose="020B0609020204030204" pitchFamily="49" charset="0"/>
                        </a:rPr>
                        <a:t>textarea</a:t>
                      </a:r>
                      <a:r>
                        <a:rPr lang="en-US" dirty="0">
                          <a:solidFill>
                            <a:schemeClr val="bg1"/>
                          </a:solidFill>
                          <a:effectLst/>
                          <a:latin typeface="Consolas" panose="020B0609020204030204" pitchFamily="49" charset="0"/>
                          <a:cs typeface="Consolas" panose="020B0609020204030204" pitchFamily="49" charset="0"/>
                        </a:rPr>
                        <a:t>&gt;</a:t>
                      </a:r>
                    </a:p>
                  </a:txBody>
                  <a:tcPr marL="57150" marR="57150" marT="76200" marB="76200" anchor="ctr"/>
                </a:tc>
              </a:tr>
              <a:tr h="1403846">
                <a:tc>
                  <a:txBody>
                    <a:bodyPr/>
                    <a:lstStyle/>
                    <a:p>
                      <a:pPr algn="ctr"/>
                      <a:r>
                        <a:rPr lang="en-US" sz="1800" b="1" i="0" kern="1200" dirty="0" err="1" smtClean="0">
                          <a:solidFill>
                            <a:srgbClr val="FFFFFF"/>
                          </a:solidFill>
                          <a:effectLst/>
                          <a:latin typeface="+mn-lt"/>
                          <a:ea typeface="+mn-ea"/>
                          <a:cs typeface="Consolas"/>
                        </a:rPr>
                        <a:t>Html.TextBox</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a:solidFill>
                            <a:srgbClr val="ECA907"/>
                          </a:solidFill>
                          <a:effectLst/>
                          <a:latin typeface="Consolas" panose="020B0609020204030204" pitchFamily="49" charset="0"/>
                          <a:cs typeface="Consolas" panose="020B0609020204030204" pitchFamily="49" charset="0"/>
                        </a:rPr>
                        <a:t>Html.TextBox</a:t>
                      </a:r>
                      <a:r>
                        <a:rPr lang="en-US" b="0" dirty="0" smtClean="0">
                          <a:solidFill>
                            <a:srgbClr val="ECA907"/>
                          </a:solidFill>
                          <a:effectLst/>
                          <a:latin typeface="Consolas" panose="020B0609020204030204" pitchFamily="49" charset="0"/>
                          <a:cs typeface="Consolas" panose="020B0609020204030204" pitchFamily="49" charset="0"/>
                        </a:rPr>
                        <a:t>("</a:t>
                      </a:r>
                      <a:r>
                        <a:rPr lang="en-US" b="0" dirty="0" err="1" smtClean="0">
                          <a:solidFill>
                            <a:srgbClr val="ECA907"/>
                          </a:solidFill>
                          <a:effectLst/>
                          <a:latin typeface="Consolas" panose="020B0609020204030204" pitchFamily="49" charset="0"/>
                          <a:cs typeface="Consolas" panose="020B0609020204030204" pitchFamily="49" charset="0"/>
                        </a:rPr>
                        <a:t>ctextbox</a:t>
                      </a:r>
                      <a:r>
                        <a:rPr lang="en-US" b="0" dirty="0">
                          <a:solidFill>
                            <a:srgbClr val="ECA907"/>
                          </a:solidFill>
                          <a:effectLst/>
                          <a:latin typeface="Consolas" panose="020B0609020204030204" pitchFamily="49" charset="0"/>
                          <a:cs typeface="Consolas" panose="020B0609020204030204" pitchFamily="49" charset="0"/>
                        </a:rPr>
                        <a:t>", "</a:t>
                      </a:r>
                      <a:r>
                        <a:rPr lang="en-US" b="0" dirty="0" err="1">
                          <a:solidFill>
                            <a:srgbClr val="ECA907"/>
                          </a:solidFill>
                          <a:effectLst/>
                          <a:latin typeface="Consolas" panose="020B0609020204030204" pitchFamily="49" charset="0"/>
                          <a:cs typeface="Consolas" panose="020B0609020204030204" pitchFamily="49" charset="0"/>
                        </a:rPr>
                        <a:t>val</a:t>
                      </a:r>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:&lt;</a:t>
                      </a:r>
                      <a:r>
                        <a:rPr lang="en-US" dirty="0">
                          <a:solidFill>
                            <a:schemeClr val="bg1"/>
                          </a:solidFill>
                          <a:effectLst/>
                          <a:latin typeface="Consolas" panose="020B0609020204030204" pitchFamily="49" charset="0"/>
                          <a:cs typeface="Consolas" panose="020B0609020204030204" pitchFamily="49" charset="0"/>
                        </a:rPr>
                        <a:t>input id=</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ctextbox</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name=</a:t>
                      </a:r>
                      <a:r>
                        <a:rPr lang="en-US" dirty="0" smtClean="0">
                          <a:solidFill>
                            <a:schemeClr val="bg1"/>
                          </a:solidFill>
                          <a:effectLst/>
                          <a:latin typeface="Consolas" panose="020B0609020204030204" pitchFamily="49" charset="0"/>
                          <a:cs typeface="Consolas" panose="020B0609020204030204" pitchFamily="49" charset="0"/>
                        </a:rPr>
                        <a:t>"</a:t>
                      </a:r>
                      <a:r>
                        <a:rPr lang="en-US" b="1" dirty="0" err="1" smtClean="0">
                          <a:solidFill>
                            <a:schemeClr val="bg1"/>
                          </a:solidFill>
                          <a:effectLst/>
                          <a:latin typeface="Consolas" panose="020B0609020204030204" pitchFamily="49" charset="0"/>
                          <a:cs typeface="Consolas" panose="020B0609020204030204" pitchFamily="49" charset="0"/>
                        </a:rPr>
                        <a:t>ctextbox</a:t>
                      </a:r>
                      <a:r>
                        <a:rPr lang="en-US" dirty="0" smtClean="0">
                          <a:solidFill>
                            <a:schemeClr val="bg1"/>
                          </a:solidFill>
                          <a:effectLst/>
                          <a:latin typeface="Consolas" panose="020B0609020204030204" pitchFamily="49" charset="0"/>
                          <a:cs typeface="Consolas" panose="020B0609020204030204" pitchFamily="49" charset="0"/>
                        </a:rPr>
                        <a:t>" </a:t>
                      </a:r>
                      <a:r>
                        <a:rPr lang="en-US" dirty="0">
                          <a:solidFill>
                            <a:schemeClr val="bg1"/>
                          </a:solidFill>
                          <a:effectLst/>
                          <a:latin typeface="Consolas" panose="020B0609020204030204" pitchFamily="49" charset="0"/>
                          <a:cs typeface="Consolas" panose="020B0609020204030204" pitchFamily="49" charset="0"/>
                        </a:rPr>
                        <a:t>type="text" value="</a:t>
                      </a:r>
                      <a:r>
                        <a:rPr lang="en-US" dirty="0" err="1">
                          <a:solidFill>
                            <a:schemeClr val="bg1"/>
                          </a:solidFill>
                          <a:effectLst/>
                          <a:latin typeface="Consolas" panose="020B0609020204030204" pitchFamily="49" charset="0"/>
                          <a:cs typeface="Consolas" panose="020B0609020204030204" pitchFamily="49" charset="0"/>
                        </a:rPr>
                        <a:t>val</a:t>
                      </a:r>
                      <a:r>
                        <a:rPr lang="en-US" dirty="0">
                          <a:solidFill>
                            <a:schemeClr val="bg1"/>
                          </a:solidFill>
                          <a:effectLst/>
                          <a:latin typeface="Consolas" panose="020B0609020204030204" pitchFamily="49" charset="0"/>
                          <a:cs typeface="Consolas" panose="020B0609020204030204" pitchFamily="49" charset="0"/>
                        </a:rPr>
                        <a:t>" /&gt;</a:t>
                      </a:r>
                    </a:p>
                  </a:txBody>
                  <a:tcPr marL="57150" marR="57150" marT="76200" marB="76200" anchor="ctr"/>
                </a:tc>
              </a:tr>
            </a:tbl>
          </a:graphicData>
        </a:graphic>
      </p:graphicFrame>
    </p:spTree>
    <p:extLst>
      <p:ext uri="{BB962C8B-B14F-4D97-AF65-F5344CB8AC3E}">
        <p14:creationId xmlns:p14="http://schemas.microsoft.com/office/powerpoint/2010/main" val="34121312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r>
              <a:rPr lang="ru-RU" dirty="0"/>
              <a:t>хелперы. Встроенные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grpSp>
        <p:nvGrpSpPr>
          <p:cNvPr id="5" name="Group 3"/>
          <p:cNvGrpSpPr/>
          <p:nvPr/>
        </p:nvGrpSpPr>
        <p:grpSpPr>
          <a:xfrm>
            <a:off x="535411" y="6205233"/>
            <a:ext cx="1530187" cy="481550"/>
            <a:chOff x="1411160" y="5943739"/>
            <a:chExt cx="2040249" cy="481550"/>
          </a:xfrm>
        </p:grpSpPr>
        <p:sp>
          <p:nvSpPr>
            <p:cNvPr id="6" name="Oval 4"/>
            <p:cNvSpPr/>
            <p:nvPr/>
          </p:nvSpPr>
          <p:spPr>
            <a:xfrm>
              <a:off x="1411160" y="5943739"/>
              <a:ext cx="680676" cy="48155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Segoe UI" panose="020B0502040204020203" pitchFamily="34" charset="0"/>
                  <a:ea typeface="Segoe UI" panose="020B0502040204020203" pitchFamily="34" charset="0"/>
                  <a:cs typeface="Segoe UI" panose="020B0502040204020203" pitchFamily="34" charset="0"/>
                </a:rPr>
                <a:t>!</a:t>
              </a:r>
              <a:endParaRPr lang="en-US"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5"/>
            <p:cNvSpPr/>
            <p:nvPr/>
          </p:nvSpPr>
          <p:spPr>
            <a:xfrm>
              <a:off x="2152282" y="6008489"/>
              <a:ext cx="1299127" cy="338554"/>
            </a:xfrm>
            <a:prstGeom prst="rect">
              <a:avLst/>
            </a:prstGeom>
          </p:spPr>
          <p:txBody>
            <a:bodyPr wrap="none">
              <a:spAutoFit/>
            </a:bodyPr>
            <a:lstStyle/>
            <a:p>
              <a:r>
                <a:rPr lang="en-US" sz="1600" dirty="0" smtClean="0">
                  <a:solidFill>
                    <a:schemeClr val="bg1"/>
                  </a:solidFill>
                  <a:latin typeface="Consolas"/>
                  <a:cs typeface="Consolas"/>
                </a:rPr>
                <a:t>Example</a:t>
              </a:r>
              <a:endParaRPr lang="en-US" sz="1600" dirty="0">
                <a:latin typeface="Consolas"/>
                <a:cs typeface="Consolas"/>
              </a:endParaRPr>
            </a:p>
          </p:txBody>
        </p:sp>
      </p:grpSp>
      <p:graphicFrame>
        <p:nvGraphicFramePr>
          <p:cNvPr id="8" name="Таблица 8"/>
          <p:cNvGraphicFramePr>
            <a:graphicFrameLocks noGrp="1"/>
          </p:cNvGraphicFramePr>
          <p:nvPr>
            <p:extLst>
              <p:ext uri="{D42A27DB-BD31-4B8C-83A1-F6EECF244321}">
                <p14:modId xmlns:p14="http://schemas.microsoft.com/office/powerpoint/2010/main" val="2988446481"/>
              </p:ext>
            </p:extLst>
          </p:nvPr>
        </p:nvGraphicFramePr>
        <p:xfrm>
          <a:off x="358588" y="1247873"/>
          <a:ext cx="8352118" cy="4638952"/>
        </p:xfrm>
        <a:graphic>
          <a:graphicData uri="http://schemas.openxmlformats.org/drawingml/2006/table">
            <a:tbl>
              <a:tblPr firstRow="1" bandRow="1">
                <a:tableStyleId>{9D7B26C5-4107-4FEC-AEDC-1716B250A1EF}</a:tableStyleId>
              </a:tblPr>
              <a:tblGrid>
                <a:gridCol w="2255038"/>
                <a:gridCol w="6097080"/>
              </a:tblGrid>
              <a:tr h="415188">
                <a:tc>
                  <a:txBody>
                    <a:bodyPr/>
                    <a:lstStyle/>
                    <a:p>
                      <a:pPr algn="ctr" fontAlgn="t"/>
                      <a:r>
                        <a:rPr lang="ru-RU" sz="1800" dirty="0">
                          <a:solidFill>
                            <a:srgbClr val="ECA907"/>
                          </a:solidFill>
                          <a:effectLst/>
                          <a:latin typeface="+mn-lt"/>
                        </a:rPr>
                        <a:t>Элемент </a:t>
                      </a:r>
                      <a:r>
                        <a:rPr lang="en-US" sz="1800" dirty="0">
                          <a:solidFill>
                            <a:srgbClr val="ECA907"/>
                          </a:solidFill>
                          <a:effectLst/>
                          <a:latin typeface="+mn-lt"/>
                        </a:rPr>
                        <a:t>HTML</a:t>
                      </a:r>
                      <a:endParaRPr lang="en-US" sz="1800" b="1" dirty="0">
                        <a:solidFill>
                          <a:srgbClr val="ECA907"/>
                        </a:solidFill>
                        <a:effectLst/>
                        <a:latin typeface="+mn-lt"/>
                      </a:endParaRPr>
                    </a:p>
                  </a:txBody>
                  <a:tcPr marL="47161" marR="47161" marT="62881" marB="62881" anchor="ctr"/>
                </a:tc>
                <a:tc>
                  <a:txBody>
                    <a:bodyPr/>
                    <a:lstStyle/>
                    <a:p>
                      <a:pPr algn="ctr" fontAlgn="t"/>
                      <a:r>
                        <a:rPr lang="ru-RU" sz="1800" dirty="0">
                          <a:solidFill>
                            <a:srgbClr val="ECA907"/>
                          </a:solidFill>
                          <a:effectLst/>
                        </a:rPr>
                        <a:t>Пример</a:t>
                      </a:r>
                      <a:endParaRPr lang="ru-RU" sz="1800" b="1" dirty="0">
                        <a:solidFill>
                          <a:srgbClr val="ECA907"/>
                        </a:solidFill>
                        <a:effectLst/>
                      </a:endParaRPr>
                    </a:p>
                  </a:txBody>
                  <a:tcPr marL="47161" marR="47161" marT="62881" marB="62881"/>
                </a:tc>
              </a:tr>
              <a:tr h="3308284">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i="0" kern="1200" dirty="0" err="1" smtClean="0">
                          <a:solidFill>
                            <a:srgbClr val="FFFFFF"/>
                          </a:solidFill>
                          <a:effectLst/>
                          <a:latin typeface="+mn-lt"/>
                          <a:ea typeface="+mn-ea"/>
                          <a:cs typeface="Consolas"/>
                        </a:rPr>
                        <a:t>Html.DropDownList</a:t>
                      </a:r>
                      <a:endParaRPr lang="en-US" sz="1800" b="1" i="0" kern="1200" dirty="0" smtClean="0">
                        <a:solidFill>
                          <a:srgbClr val="FFFFFF"/>
                        </a:solidFill>
                        <a:effectLst/>
                        <a:latin typeface="+mn-lt"/>
                        <a:ea typeface="+mn-ea"/>
                        <a:cs typeface="Consolas"/>
                      </a:endParaRPr>
                    </a:p>
                  </a:txBody>
                  <a:tcPr marL="57150" marR="57150" marT="76200" marB="76200" anchor="ctr"/>
                </a:tc>
                <a:tc>
                  <a:txBody>
                    <a:bodyPr/>
                    <a:lstStyle/>
                    <a:p>
                      <a:pPr fontAlgn="t"/>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Html.DropDownList</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countires</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 new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SelectList</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(new string[]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Russia","USA</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 "</a:t>
                      </a:r>
                      <a:r>
                        <a:rPr lang="en-US" sz="1800" b="0" i="0" kern="1200" dirty="0" err="1" smtClean="0">
                          <a:solidFill>
                            <a:srgbClr val="ECA907"/>
                          </a:solidFill>
                          <a:effectLst/>
                          <a:latin typeface="Consolas" panose="020B0609020204030204" pitchFamily="49" charset="0"/>
                          <a:ea typeface="+mn-ea"/>
                          <a:cs typeface="Consolas" panose="020B0609020204030204" pitchFamily="49" charset="0"/>
                        </a:rPr>
                        <a:t>Canada","France</a:t>
                      </a:r>
                      <a:r>
                        <a:rPr lang="en-US" sz="1800" b="0" i="0" kern="1200" dirty="0" smtClean="0">
                          <a:solidFill>
                            <a:srgbClr val="ECA907"/>
                          </a:solidFill>
                          <a:effectLst/>
                          <a:latin typeface="Consolas" panose="020B0609020204030204" pitchFamily="49" charset="0"/>
                          <a:ea typeface="+mn-ea"/>
                          <a:cs typeface="Consolas" panose="020B0609020204030204" pitchFamily="49" charset="0"/>
                        </a:rPr>
                        <a:t>"}),"Countries")</a:t>
                      </a:r>
                      <a:endParaRPr lang="ru-RU" sz="1800" b="0" i="0" kern="1200" dirty="0" smtClean="0">
                        <a:solidFill>
                          <a:srgbClr val="ECA907"/>
                        </a:solidFill>
                        <a:effectLst/>
                        <a:latin typeface="Consolas" panose="020B0609020204030204" pitchFamily="49" charset="0"/>
                        <a:ea typeface="+mn-ea"/>
                        <a:cs typeface="Consolas" panose="020B0609020204030204" pitchFamily="49" charset="0"/>
                      </a:endParaRPr>
                    </a:p>
                    <a:p>
                      <a:pPr fontAlgn="base"/>
                      <a:r>
                        <a:rPr lang="ru-RU" dirty="0" smtClean="0">
                          <a:solidFill>
                            <a:srgbClr val="ECA907"/>
                          </a:solidFill>
                          <a:effectLst/>
                          <a:latin typeface="Consolas" panose="020B0609020204030204" pitchFamily="49" charset="0"/>
                          <a:cs typeface="Consolas" panose="020B0609020204030204" pitchFamily="49" charset="0"/>
                        </a:rPr>
                        <a:t>Вывод</a:t>
                      </a:r>
                      <a:r>
                        <a:rPr lang="ru-RU" dirty="0" smtClean="0">
                          <a:solidFill>
                            <a:schemeClr val="bg1"/>
                          </a:solidFill>
                          <a:effectLst/>
                          <a:latin typeface="Consolas" panose="020B0609020204030204" pitchFamily="49" charset="0"/>
                          <a:cs typeface="Consolas" panose="020B0609020204030204" pitchFamily="49" charset="0"/>
                        </a:rPr>
                        <a:t>:</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&lt;select id="</a:t>
                      </a:r>
                      <a:r>
                        <a:rPr lang="en-US" sz="1800" b="0" i="0" kern="1200" dirty="0" err="1" smtClean="0">
                          <a:solidFill>
                            <a:schemeClr val="bg1"/>
                          </a:solidFill>
                          <a:effectLst/>
                          <a:latin typeface="Consolas" panose="020B0609020204030204" pitchFamily="49" charset="0"/>
                          <a:ea typeface="+mn-ea"/>
                          <a:cs typeface="Consolas" panose="020B0609020204030204" pitchFamily="49" charset="0"/>
                        </a:rPr>
                        <a:t>countires</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 name="</a:t>
                      </a:r>
                      <a:r>
                        <a:rPr lang="en-US" sz="1800" b="0" i="0" kern="1200" dirty="0" err="1" smtClean="0">
                          <a:solidFill>
                            <a:schemeClr val="bg1"/>
                          </a:solidFill>
                          <a:effectLst/>
                          <a:latin typeface="Consolas" panose="020B0609020204030204" pitchFamily="49" charset="0"/>
                          <a:ea typeface="+mn-ea"/>
                          <a:cs typeface="Consolas" panose="020B0609020204030204" pitchFamily="49" charset="0"/>
                        </a:rPr>
                        <a:t>countires</a:t>
                      </a:r>
                      <a:r>
                        <a:rPr lang="en-US" sz="1800" b="0" i="0" kern="1200" dirty="0" smtClean="0">
                          <a:solidFill>
                            <a:schemeClr val="bg1"/>
                          </a:solidFill>
                          <a:effectLst/>
                          <a:latin typeface="Consolas" panose="020B0609020204030204" pitchFamily="49" charset="0"/>
                          <a:ea typeface="+mn-ea"/>
                          <a:cs typeface="Consolas" panose="020B0609020204030204" pitchFamily="49" charset="0"/>
                        </a:rPr>
                        <a:t>"&gt;&lt;option value=""&gt;Countries&lt;/option&gt;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&lt;option&gt;Russia&lt;/option&gt;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&lt;option&gt;USA&lt;/option&gt;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&lt;option&gt;Canada&lt;/option&gt;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&lt;option&gt;France&lt;/option&gt;</a:t>
                      </a:r>
                    </a:p>
                    <a:p>
                      <a:pPr fontAlgn="base"/>
                      <a:r>
                        <a:rPr lang="en-US" sz="1800" b="0" i="0" kern="1200" dirty="0" smtClean="0">
                          <a:solidFill>
                            <a:schemeClr val="bg1"/>
                          </a:solidFill>
                          <a:effectLst/>
                          <a:latin typeface="Consolas" panose="020B0609020204030204" pitchFamily="49" charset="0"/>
                          <a:ea typeface="+mn-ea"/>
                          <a:cs typeface="Consolas" panose="020B0609020204030204" pitchFamily="49" charset="0"/>
                        </a:rPr>
                        <a:t>&lt;/select&gt;</a:t>
                      </a:r>
                      <a:endParaRPr lang="en-US" sz="1800" b="0" i="0" kern="1200" dirty="0">
                        <a:solidFill>
                          <a:schemeClr val="bg1"/>
                        </a:solidFill>
                        <a:effectLst/>
                        <a:latin typeface="Consolas" panose="020B0609020204030204" pitchFamily="49" charset="0"/>
                        <a:ea typeface="+mn-ea"/>
                        <a:cs typeface="Consolas" panose="020B0609020204030204" pitchFamily="49" charset="0"/>
                      </a:endParaRPr>
                    </a:p>
                  </a:txBody>
                  <a:tcPr marL="57150" marR="57150" marT="76200" marB="76200" anchor="ctr"/>
                </a:tc>
              </a:tr>
              <a:tr h="915480">
                <a:tc>
                  <a:txBody>
                    <a:bodyPr/>
                    <a:lstStyle/>
                    <a:p>
                      <a:pPr algn="ctr"/>
                      <a:r>
                        <a:rPr lang="en-US" sz="1800" b="1" i="0" kern="1200" dirty="0" err="1" smtClean="0">
                          <a:solidFill>
                            <a:srgbClr val="FFFFFF"/>
                          </a:solidFill>
                          <a:effectLst/>
                          <a:latin typeface="+mn-lt"/>
                          <a:ea typeface="+mn-ea"/>
                          <a:cs typeface="Consolas"/>
                        </a:rPr>
                        <a:t>Html.Label</a:t>
                      </a:r>
                      <a:endParaRPr lang="en-US" sz="1800" b="1" i="0" kern="1200" dirty="0">
                        <a:solidFill>
                          <a:srgbClr val="FFFFFF"/>
                        </a:solidFill>
                        <a:effectLst/>
                        <a:latin typeface="+mn-lt"/>
                        <a:ea typeface="+mn-ea"/>
                        <a:cs typeface="Consolas"/>
                      </a:endParaRPr>
                    </a:p>
                  </a:txBody>
                  <a:tcPr marL="57150" marR="57150" marT="76200" marB="76200" anchor="ctr"/>
                </a:tc>
                <a:tc>
                  <a:txBody>
                    <a:bodyPr/>
                    <a:lstStyle/>
                    <a:p>
                      <a:pPr fontAlgn="t"/>
                      <a:r>
                        <a:rPr lang="en-US" b="0" dirty="0" err="1" smtClean="0">
                          <a:solidFill>
                            <a:srgbClr val="ECA907"/>
                          </a:solidFill>
                          <a:effectLst/>
                          <a:latin typeface="Consolas" panose="020B0609020204030204" pitchFamily="49" charset="0"/>
                          <a:cs typeface="Consolas" panose="020B0609020204030204" pitchFamily="49" charset="0"/>
                        </a:rPr>
                        <a:t>Html.Label</a:t>
                      </a:r>
                      <a:r>
                        <a:rPr lang="en-US" b="0" dirty="0" smtClean="0">
                          <a:solidFill>
                            <a:srgbClr val="ECA907"/>
                          </a:solidFill>
                          <a:effectLst/>
                          <a:latin typeface="Consolas" panose="020B0609020204030204" pitchFamily="49" charset="0"/>
                          <a:cs typeface="Consolas" panose="020B0609020204030204" pitchFamily="49" charset="0"/>
                        </a:rPr>
                        <a:t>("Name")</a:t>
                      </a:r>
                      <a:r>
                        <a:rPr lang="en-US" b="0" dirty="0">
                          <a:solidFill>
                            <a:srgbClr val="ECA907"/>
                          </a:solidFill>
                          <a:effectLst/>
                          <a:latin typeface="Consolas" panose="020B0609020204030204" pitchFamily="49" charset="0"/>
                          <a:cs typeface="Consolas" panose="020B0609020204030204" pitchFamily="49" charset="0"/>
                        </a:rPr>
                        <a:t> </a:t>
                      </a:r>
                      <a:endParaRPr lang="ru-RU" b="0" dirty="0" smtClean="0">
                        <a:solidFill>
                          <a:srgbClr val="ECA907"/>
                        </a:solidFill>
                        <a:effectLst/>
                        <a:latin typeface="Consolas" panose="020B0609020204030204" pitchFamily="49" charset="0"/>
                        <a:cs typeface="Consolas" panose="020B0609020204030204" pitchFamily="49" charset="0"/>
                      </a:endParaRPr>
                    </a:p>
                    <a:p>
                      <a:pPr fontAlgn="t"/>
                      <a:r>
                        <a:rPr lang="ru-RU" dirty="0" smtClean="0">
                          <a:solidFill>
                            <a:srgbClr val="ECA907"/>
                          </a:solidFill>
                          <a:effectLst/>
                          <a:latin typeface="Consolas" panose="020B0609020204030204" pitchFamily="49" charset="0"/>
                          <a:cs typeface="Consolas" panose="020B0609020204030204" pitchFamily="49" charset="0"/>
                        </a:rPr>
                        <a:t>Вывод</a:t>
                      </a:r>
                      <a:r>
                        <a:rPr lang="ru-RU" dirty="0">
                          <a:solidFill>
                            <a:schemeClr val="bg1"/>
                          </a:solidFill>
                          <a:effectLst/>
                          <a:latin typeface="Consolas" panose="020B0609020204030204" pitchFamily="49" charset="0"/>
                          <a:cs typeface="Consolas" panose="020B0609020204030204" pitchFamily="49" charset="0"/>
                        </a:rPr>
                        <a:t>: </a:t>
                      </a:r>
                      <a:r>
                        <a:rPr lang="en-US" dirty="0" smtClean="0">
                          <a:solidFill>
                            <a:schemeClr val="bg1"/>
                          </a:solidFill>
                          <a:effectLst/>
                          <a:latin typeface="Consolas" panose="020B0609020204030204" pitchFamily="49" charset="0"/>
                          <a:cs typeface="Consolas" panose="020B0609020204030204" pitchFamily="49" charset="0"/>
                        </a:rPr>
                        <a:t>&lt;label for="Name"&gt;Name&lt;/label&gt;</a:t>
                      </a:r>
                      <a:endParaRPr lang="en-US" dirty="0">
                        <a:solidFill>
                          <a:schemeClr val="bg1"/>
                        </a:solidFill>
                        <a:effectLst/>
                        <a:latin typeface="Consolas" panose="020B0609020204030204" pitchFamily="49" charset="0"/>
                        <a:cs typeface="Consolas" panose="020B0609020204030204" pitchFamily="49" charset="0"/>
                      </a:endParaRPr>
                    </a:p>
                  </a:txBody>
                  <a:tcPr marL="57150" marR="57150" marT="76200" marB="76200" anchor="ctr"/>
                </a:tc>
              </a:tr>
            </a:tbl>
          </a:graphicData>
        </a:graphic>
      </p:graphicFrame>
    </p:spTree>
    <p:extLst>
      <p:ext uri="{BB962C8B-B14F-4D97-AF65-F5344CB8AC3E}">
        <p14:creationId xmlns:p14="http://schemas.microsoft.com/office/powerpoint/2010/main" val="5894576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Строго типизированные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Объект 3"/>
          <p:cNvSpPr>
            <a:spLocks noGrp="1"/>
          </p:cNvSpPr>
          <p:nvPr>
            <p:ph idx="1"/>
          </p:nvPr>
        </p:nvSpPr>
        <p:spPr>
          <a:xfrm>
            <a:off x="405891" y="1331443"/>
            <a:ext cx="8340401" cy="4652531"/>
          </a:xfrm>
        </p:spPr>
        <p:txBody>
          <a:bodyPr anchor="ctr"/>
          <a:lstStyle/>
          <a:p>
            <a:pPr algn="just"/>
            <a:r>
              <a:rPr lang="ru-RU" dirty="0" smtClean="0">
                <a:latin typeface="+mn-lt"/>
              </a:rPr>
              <a:t>	Кроме </a:t>
            </a:r>
            <a:r>
              <a:rPr lang="ru-RU" dirty="0">
                <a:latin typeface="+mn-lt"/>
              </a:rPr>
              <a:t>базовых хелперов в ASP.NET MVC имеются их двойники - строго типизированные хелперы. Этот вид хелперов принимает в качестве параметра лямбда-выражение, в котором указывается то свойство модели, к которому должен быть привязан данный хелпер. Важно учитывать, что строго типизированные хелперы могут использоваться только в строго типизированных представлениях, а тип модели, которая передается в хелпер, должен быть тем </a:t>
            </a:r>
            <a:r>
              <a:rPr lang="ru-RU" dirty="0" smtClean="0">
                <a:latin typeface="+mn-lt"/>
              </a:rPr>
              <a:t>же, </a:t>
            </a:r>
            <a:r>
              <a:rPr lang="ru-RU" dirty="0">
                <a:latin typeface="+mn-lt"/>
              </a:rPr>
              <a:t>что указан для всего представления с помощью директивы </a:t>
            </a:r>
            <a:r>
              <a:rPr lang="ru-RU" dirty="0">
                <a:solidFill>
                  <a:srgbClr val="ECA907"/>
                </a:solidFill>
                <a:latin typeface="Consolas"/>
                <a:cs typeface="Consolas"/>
              </a:rPr>
              <a:t>@model</a:t>
            </a:r>
            <a:r>
              <a:rPr lang="ru-RU" dirty="0">
                <a:latin typeface="+mn-lt"/>
              </a:rPr>
              <a:t>.</a:t>
            </a:r>
          </a:p>
        </p:txBody>
      </p:sp>
    </p:spTree>
    <p:extLst>
      <p:ext uri="{BB962C8B-B14F-4D97-AF65-F5344CB8AC3E}">
        <p14:creationId xmlns:p14="http://schemas.microsoft.com/office/powerpoint/2010/main" val="40169431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a:t>
            </a:r>
            <a:r>
              <a:rPr lang="ru-RU" dirty="0"/>
              <a:t>-хелперы. Строго типизированные хелперы</a:t>
            </a:r>
            <a:endParaRPr lang="en-US" dirty="0"/>
          </a:p>
        </p:txBody>
      </p:sp>
      <p:sp>
        <p:nvSpPr>
          <p:cNvPr id="4" name="Footer Placeholder 3"/>
          <p:cNvSpPr>
            <a:spLocks noGrp="1"/>
          </p:cNvSpPr>
          <p:nvPr>
            <p:ph type="ftr" sz="quarter" idx="12"/>
          </p:nvPr>
        </p:nvSpPr>
        <p:spPr/>
        <p:txBody>
          <a:bodyPr/>
          <a:lstStyle/>
          <a:p>
            <a:r>
              <a:rPr lang="en-US" smtClean="0"/>
              <a:t>2015  © EPAM Systems</a:t>
            </a:r>
            <a:endParaRPr lang="en-US" dirty="0" smtClean="0"/>
          </a:p>
        </p:txBody>
      </p:sp>
      <p:sp>
        <p:nvSpPr>
          <p:cNvPr id="5" name="Content Placeholder 2"/>
          <p:cNvSpPr>
            <a:spLocks noGrp="1"/>
          </p:cNvSpPr>
          <p:nvPr>
            <p:ph idx="1"/>
          </p:nvPr>
        </p:nvSpPr>
        <p:spPr>
          <a:xfrm>
            <a:off x="405891" y="1525679"/>
            <a:ext cx="8340401" cy="4226675"/>
          </a:xfrm>
        </p:spPr>
        <p:txBody>
          <a:bodyPr numCol="2" anchor="ctr">
            <a:normAutofit/>
          </a:bodyPr>
          <a:lstStyle/>
          <a:p>
            <a:r>
              <a:rPr lang="ru-RU" b="1" dirty="0" smtClean="0">
                <a:solidFill>
                  <a:srgbClr val="ECA907"/>
                </a:solidFill>
                <a:latin typeface="+mn-lt"/>
              </a:rPr>
              <a:t>Базовые </a:t>
            </a:r>
            <a:r>
              <a:rPr lang="en-US" b="1" dirty="0" smtClean="0">
                <a:solidFill>
                  <a:srgbClr val="ECA907"/>
                </a:solidFill>
                <a:latin typeface="+mn-lt"/>
              </a:rPr>
              <a:t>HTML</a:t>
            </a:r>
            <a:r>
              <a:rPr lang="ru-RU" b="1" dirty="0" smtClean="0">
                <a:solidFill>
                  <a:srgbClr val="ECA907"/>
                </a:solidFill>
                <a:latin typeface="+mn-lt"/>
              </a:rPr>
              <a:t>-хелперы</a:t>
            </a:r>
            <a:endParaRPr lang="en-US" b="1" dirty="0" smtClean="0">
              <a:solidFill>
                <a:srgbClr val="ECA907"/>
              </a:solidFill>
              <a:latin typeface="+mn-lt"/>
            </a:endParaRPr>
          </a:p>
          <a:p>
            <a:endParaRPr lang="en-US" dirty="0"/>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CheckBox</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ccheckbox</a:t>
            </a:r>
            <a:r>
              <a:rPr lang="en-US" sz="1600" dirty="0">
                <a:latin typeface="Consolas" panose="020B0609020204030204" pitchFamily="49" charset="0"/>
                <a:cs typeface="Consolas" panose="020B0609020204030204" pitchFamily="49" charset="0"/>
              </a:rPr>
              <a:t>", false</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 </a:t>
            </a:r>
          </a:p>
          <a:p>
            <a:r>
              <a:rPr lang="da-DK" sz="1600" dirty="0" err="1" smtClean="0">
                <a:latin typeface="Consolas" panose="020B0609020204030204" pitchFamily="49" charset="0"/>
                <a:cs typeface="Consolas" panose="020B0609020204030204" pitchFamily="49" charset="0"/>
              </a:rPr>
              <a:t>Html.</a:t>
            </a:r>
            <a:r>
              <a:rPr lang="da-DK" sz="1600" dirty="0" err="1" smtClean="0">
                <a:solidFill>
                  <a:srgbClr val="ECA907"/>
                </a:solidFill>
                <a:latin typeface="Consolas" panose="020B0609020204030204" pitchFamily="49" charset="0"/>
                <a:cs typeface="Consolas" panose="020B0609020204030204" pitchFamily="49" charset="0"/>
              </a:rPr>
              <a:t>Hidden</a:t>
            </a:r>
            <a:r>
              <a:rPr lang="da-DK" sz="1600" dirty="0" smtClean="0">
                <a:latin typeface="Consolas" panose="020B0609020204030204" pitchFamily="49" charset="0"/>
                <a:cs typeface="Consolas" panose="020B0609020204030204" pitchFamily="49" charset="0"/>
              </a:rPr>
              <a:t>("</a:t>
            </a:r>
            <a:r>
              <a:rPr lang="da-DK" sz="1600" dirty="0" err="1" smtClean="0">
                <a:latin typeface="Consolas" panose="020B0609020204030204" pitchFamily="49" charset="0"/>
                <a:cs typeface="Consolas" panose="020B0609020204030204" pitchFamily="49" charset="0"/>
              </a:rPr>
              <a:t>chidden</a:t>
            </a:r>
            <a:r>
              <a:rPr lang="da-DK" sz="1600" dirty="0">
                <a:latin typeface="Consolas" panose="020B0609020204030204" pitchFamily="49" charset="0"/>
                <a:cs typeface="Consolas" panose="020B0609020204030204" pitchFamily="49" charset="0"/>
              </a:rPr>
              <a:t>", "val</a:t>
            </a:r>
            <a:r>
              <a:rPr lang="da-DK" sz="1600" dirty="0" smtClean="0">
                <a:latin typeface="Consolas" panose="020B0609020204030204" pitchFamily="49" charset="0"/>
                <a:cs typeface="Consolas" panose="020B0609020204030204" pitchFamily="49" charset="0"/>
              </a:rPr>
              <a:t>") </a:t>
            </a:r>
          </a:p>
          <a:p>
            <a:endParaRPr lang="da-DK" sz="1600" dirty="0" smtClean="0">
              <a:latin typeface="Consolas" panose="020B0609020204030204" pitchFamily="49" charset="0"/>
              <a:cs typeface="Consolas" panose="020B0609020204030204" pitchFamily="49" charset="0"/>
            </a:endParaRPr>
          </a:p>
          <a:p>
            <a:r>
              <a:rPr lang="it-IT" sz="1600" dirty="0" err="1" smtClean="0">
                <a:latin typeface="Consolas" panose="020B0609020204030204" pitchFamily="49" charset="0"/>
                <a:cs typeface="Consolas" panose="020B0609020204030204" pitchFamily="49" charset="0"/>
              </a:rPr>
              <a:t>Html.</a:t>
            </a:r>
            <a:r>
              <a:rPr lang="it-IT" sz="1600" dirty="0" err="1" smtClean="0">
                <a:solidFill>
                  <a:srgbClr val="ECA907"/>
                </a:solidFill>
                <a:latin typeface="Consolas" panose="020B0609020204030204" pitchFamily="49" charset="0"/>
                <a:cs typeface="Consolas" panose="020B0609020204030204" pitchFamily="49" charset="0"/>
              </a:rPr>
              <a:t>RadioButton</a:t>
            </a:r>
            <a:r>
              <a:rPr lang="it-IT" sz="1600" dirty="0" smtClean="0">
                <a:latin typeface="Consolas" panose="020B0609020204030204" pitchFamily="49" charset="0"/>
                <a:cs typeface="Consolas" panose="020B0609020204030204" pitchFamily="49" charset="0"/>
              </a:rPr>
              <a:t>("</a:t>
            </a:r>
            <a:r>
              <a:rPr lang="it-IT" sz="1600" dirty="0" err="1" smtClean="0">
                <a:latin typeface="Consolas" panose="020B0609020204030204" pitchFamily="49" charset="0"/>
                <a:cs typeface="Consolas" panose="020B0609020204030204" pitchFamily="49" charset="0"/>
              </a:rPr>
              <a:t>cradiobutton</a:t>
            </a:r>
            <a:r>
              <a:rPr lang="it-IT" sz="1600" dirty="0" smtClean="0">
                <a:latin typeface="Consolas" panose="020B0609020204030204" pitchFamily="49" charset="0"/>
                <a:cs typeface="Consolas" panose="020B0609020204030204" pitchFamily="49" charset="0"/>
              </a:rPr>
              <a:t>",</a:t>
            </a:r>
          </a:p>
          <a:p>
            <a:r>
              <a:rPr lang="it-IT" sz="1600" dirty="0">
                <a:latin typeface="Consolas" panose="020B0609020204030204" pitchFamily="49" charset="0"/>
                <a:cs typeface="Consolas" panose="020B0609020204030204" pitchFamily="49" charset="0"/>
              </a:rPr>
              <a:t> </a:t>
            </a:r>
            <a:r>
              <a:rPr lang="it-IT" sz="1600" dirty="0" smtClean="0">
                <a:latin typeface="Consolas" panose="020B0609020204030204" pitchFamily="49" charset="0"/>
                <a:cs typeface="Consolas" panose="020B0609020204030204" pitchFamily="49" charset="0"/>
              </a:rPr>
              <a:t>    </a:t>
            </a:r>
            <a:r>
              <a:rPr lang="it-IT" sz="1600" dirty="0">
                <a:latin typeface="Consolas" panose="020B0609020204030204" pitchFamily="49" charset="0"/>
                <a:cs typeface="Consolas" panose="020B0609020204030204" pitchFamily="49" charset="0"/>
              </a:rPr>
              <a:t>"val", true</a:t>
            </a:r>
            <a:r>
              <a:rPr lang="it-IT"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Password</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cpassword</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TextArea</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ctextarea</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5, 20, null</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TextBox</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ctextbox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endParaRPr lang="ru-RU" b="1" dirty="0">
              <a:solidFill>
                <a:srgbClr val="ECA907"/>
              </a:solidFill>
              <a:latin typeface="Consolas" panose="020B0609020204030204" pitchFamily="49" charset="0"/>
              <a:cs typeface="Consolas" panose="020B0609020204030204" pitchFamily="49" charset="0"/>
            </a:endParaRPr>
          </a:p>
          <a:p>
            <a:r>
              <a:rPr lang="ru-RU" b="1" dirty="0" smtClean="0">
                <a:solidFill>
                  <a:srgbClr val="ECA907"/>
                </a:solidFill>
                <a:latin typeface="+mn-lt"/>
                <a:cs typeface="Consolas" panose="020B0609020204030204" pitchFamily="49" charset="0"/>
              </a:rPr>
              <a:t>Строго типизированные </a:t>
            </a:r>
            <a:r>
              <a:rPr lang="en-US" b="1" dirty="0" smtClean="0">
                <a:solidFill>
                  <a:srgbClr val="ECA907"/>
                </a:solidFill>
                <a:latin typeface="+mn-lt"/>
                <a:cs typeface="Consolas" panose="020B0609020204030204" pitchFamily="49" charset="0"/>
              </a:rPr>
              <a:t>HTML</a:t>
            </a:r>
            <a:r>
              <a:rPr lang="ru-RU" b="1" dirty="0" smtClean="0">
                <a:solidFill>
                  <a:srgbClr val="ECA907"/>
                </a:solidFill>
                <a:latin typeface="+mn-lt"/>
                <a:cs typeface="Consolas" panose="020B0609020204030204" pitchFamily="49" charset="0"/>
              </a:rPr>
              <a:t>-хелперы </a:t>
            </a:r>
            <a:endParaRPr lang="en-US" b="1" dirty="0">
              <a:solidFill>
                <a:srgbClr val="ECA907"/>
              </a:solidFill>
              <a:latin typeface="+mn-lt"/>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CheckBoxFor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x.IsApproved</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Html.</a:t>
            </a:r>
            <a:r>
              <a:rPr lang="en-US" sz="1600" dirty="0">
                <a:solidFill>
                  <a:srgbClr val="ECA907"/>
                </a:solidFill>
                <a:latin typeface="Consolas" panose="020B0609020204030204" pitchFamily="49" charset="0"/>
                <a:cs typeface="Consolas" panose="020B0609020204030204" pitchFamily="49" charset="0"/>
              </a:rPr>
              <a:t>HiddenFor</a:t>
            </a:r>
            <a:r>
              <a:rPr lang="en-US" sz="1600" dirty="0">
                <a:latin typeface="Consolas" panose="020B0609020204030204" pitchFamily="49" charset="0"/>
                <a:cs typeface="Consolas" panose="020B0609020204030204" pitchFamily="49" charset="0"/>
              </a:rPr>
              <a:t>(x =&gt; </a:t>
            </a:r>
            <a:r>
              <a:rPr lang="en-US" sz="1600" dirty="0" err="1">
                <a:latin typeface="Consolas" panose="020B0609020204030204" pitchFamily="49" charset="0"/>
                <a:cs typeface="Consolas" panose="020B0609020204030204" pitchFamily="49" charset="0"/>
              </a:rPr>
              <a:t>x.SomeProperty</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a:latin typeface="Consolas" panose="020B0609020204030204" pitchFamily="49" charset="0"/>
                <a:cs typeface="Consolas" panose="020B0609020204030204" pitchFamily="49" charset="0"/>
              </a:rPr>
              <a:t>Html.</a:t>
            </a:r>
            <a:r>
              <a:rPr lang="en-US" sz="1600" dirty="0" err="1">
                <a:solidFill>
                  <a:srgbClr val="ECA907"/>
                </a:solidFill>
                <a:latin typeface="Consolas" panose="020B0609020204030204" pitchFamily="49" charset="0"/>
                <a:cs typeface="Consolas" panose="020B0609020204030204" pitchFamily="49" charset="0"/>
              </a:rPr>
              <a:t>RadioButtonFor</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=&gt; x.IsApproved, "</a:t>
            </a:r>
            <a:r>
              <a:rPr lang="en-US" sz="1600" dirty="0" err="1">
                <a:latin typeface="Consolas" panose="020B0609020204030204" pitchFamily="49" charset="0"/>
                <a:cs typeface="Consolas" panose="020B0609020204030204" pitchFamily="49" charset="0"/>
              </a:rPr>
              <a:t>val</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PasswordFor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a:t>
            </a:r>
            <a:r>
              <a:rPr lang="en-US" sz="1600" dirty="0" err="1">
                <a:latin typeface="Consolas" panose="020B0609020204030204" pitchFamily="49" charset="0"/>
                <a:cs typeface="Consolas" panose="020B0609020204030204" pitchFamily="49" charset="0"/>
              </a:rPr>
              <a:t>x.Password</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TextAreaFor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x.Bio,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5</a:t>
            </a:r>
            <a:r>
              <a:rPr lang="en-US" sz="1600" dirty="0">
                <a:latin typeface="Consolas" panose="020B0609020204030204" pitchFamily="49" charset="0"/>
                <a:cs typeface="Consolas" panose="020B0609020204030204" pitchFamily="49" charset="0"/>
              </a:rPr>
              <a:t>, 20, new</a:t>
            </a:r>
            <a:r>
              <a:rPr lang="en-US" sz="1600" dirty="0" smtClean="0">
                <a:latin typeface="Consolas" panose="020B0609020204030204" pitchFamily="49" charset="0"/>
                <a:cs typeface="Consolas" panose="020B0609020204030204" pitchFamily="49" charset="0"/>
              </a:rPr>
              <a:t>{})</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Html.</a:t>
            </a:r>
            <a:r>
              <a:rPr lang="en-US" sz="1600" dirty="0" err="1" smtClean="0">
                <a:solidFill>
                  <a:srgbClr val="ECA907"/>
                </a:solidFill>
                <a:latin typeface="Consolas" panose="020B0609020204030204" pitchFamily="49" charset="0"/>
                <a:cs typeface="Consolas" panose="020B0609020204030204" pitchFamily="49" charset="0"/>
              </a:rPr>
              <a:t>TextBoxFor</a:t>
            </a:r>
            <a:r>
              <a:rPr lang="en-US" sz="1600" dirty="0" smtClean="0">
                <a:latin typeface="Consolas" panose="020B0609020204030204" pitchFamily="49" charset="0"/>
                <a:cs typeface="Consolas" panose="020B0609020204030204" pitchFamily="49" charset="0"/>
              </a:rPr>
              <a:t>(x </a:t>
            </a:r>
            <a:r>
              <a:rPr lang="en-US" sz="1600" dirty="0">
                <a:latin typeface="Consolas" panose="020B0609020204030204" pitchFamily="49" charset="0"/>
                <a:cs typeface="Consolas" panose="020B0609020204030204" pitchFamily="49" charset="0"/>
              </a:rPr>
              <a:t>=&gt; x.Name)</a:t>
            </a:r>
          </a:p>
        </p:txBody>
      </p:sp>
    </p:spTree>
    <p:extLst>
      <p:ext uri="{BB962C8B-B14F-4D97-AF65-F5344CB8AC3E}">
        <p14:creationId xmlns:p14="http://schemas.microsoft.com/office/powerpoint/2010/main" val="49635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50405</TotalTime>
  <Words>7785</Words>
  <Application>Microsoft Macintosh PowerPoint</Application>
  <PresentationFormat>On-screen Show (4:3)</PresentationFormat>
  <Paragraphs>2120</Paragraphs>
  <Slides>180</Slides>
  <Notes>23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180</vt:i4>
      </vt:variant>
    </vt:vector>
  </HeadingPairs>
  <TitlesOfParts>
    <vt:vector size="190" baseType="lpstr">
      <vt:lpstr>Calibri</vt:lpstr>
      <vt:lpstr>Calibri Light</vt:lpstr>
      <vt:lpstr>Consolas</vt:lpstr>
      <vt:lpstr>Lucida Console</vt:lpstr>
      <vt:lpstr>Lucida Handwriting</vt:lpstr>
      <vt:lpstr>Sagoe UI Semibold</vt:lpstr>
      <vt:lpstr>Segoe UI</vt:lpstr>
      <vt:lpstr>Segoe UI Semibold</vt:lpstr>
      <vt:lpstr>Arial</vt:lpstr>
      <vt:lpstr>Office Theme</vt:lpstr>
      <vt:lpstr>ASP MVC</vt:lpstr>
      <vt:lpstr>Знакомство c MVC</vt:lpstr>
      <vt:lpstr>В чем основная идея? </vt:lpstr>
      <vt:lpstr>Model – View – Controller</vt:lpstr>
      <vt:lpstr>Model – View – Controller</vt:lpstr>
      <vt:lpstr>ASP.NET реализация паттерна MVC</vt:lpstr>
      <vt:lpstr>Цикл запроса в MVC</vt:lpstr>
      <vt:lpstr>Структура MVC 4 приложения </vt:lpstr>
      <vt:lpstr>Папки и файлы</vt:lpstr>
      <vt:lpstr>Папки и файлы</vt:lpstr>
      <vt:lpstr>Папки и файлы</vt:lpstr>
      <vt:lpstr>Соглашения именования</vt:lpstr>
      <vt:lpstr>Создание первого приложения</vt:lpstr>
      <vt:lpstr>Понятие модели</vt:lpstr>
      <vt:lpstr>Типы моделей, доступные в приложениях ASP.NET MVC</vt:lpstr>
      <vt:lpstr>Типы моделей, доступные в приложениях ASP.NET MVC</vt:lpstr>
      <vt:lpstr>Типы моделей, доступные в приложениях ASP.NET MVC</vt:lpstr>
      <vt:lpstr>Контроллеры</vt:lpstr>
      <vt:lpstr>Компоненты конвейера обработки запроса</vt:lpstr>
      <vt:lpstr>Компоненты конвейера обработки запроса</vt:lpstr>
      <vt:lpstr>Основы контроллеров</vt:lpstr>
      <vt:lpstr>Создание контроллера на основе интерфейса IController </vt:lpstr>
      <vt:lpstr>Создание контроллера на основе интерфейса IController </vt:lpstr>
      <vt:lpstr>Создание контроллера на основе класса Controller </vt:lpstr>
      <vt:lpstr>Создание контроллера на основе класса Controller </vt:lpstr>
      <vt:lpstr>Основы контроллеров</vt:lpstr>
      <vt:lpstr>Требования для action-метода</vt:lpstr>
      <vt:lpstr>Получение данных из набора контекстных объектов</vt:lpstr>
      <vt:lpstr>Получение данных из набора контекстных объектов</vt:lpstr>
      <vt:lpstr>Часто используемые контекстные объекты</vt:lpstr>
      <vt:lpstr>Часто используемые контекстные объекты</vt:lpstr>
      <vt:lpstr>Часто используемые контекстные объекты</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Связывание данных модели и провайдеры значений</vt:lpstr>
      <vt:lpstr>Селекторы метода действия</vt:lpstr>
      <vt:lpstr>Селекторы метода действия</vt:lpstr>
      <vt:lpstr>Селекторы метода действия</vt:lpstr>
      <vt:lpstr>Селекторы метода действия</vt:lpstr>
      <vt:lpstr>Селекторы метода действия</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Создание выходных данных</vt:lpstr>
      <vt:lpstr>Представление</vt:lpstr>
      <vt:lpstr>Введение в представление</vt:lpstr>
      <vt:lpstr>Компоненты конвейера обработки запроса</vt:lpstr>
      <vt:lpstr>Введение в представление</vt:lpstr>
      <vt:lpstr>Введение в представление</vt:lpstr>
      <vt:lpstr>Передача данных в представление</vt:lpstr>
      <vt:lpstr>Передача данных в представление</vt:lpstr>
      <vt:lpstr>Передача данных в представление</vt:lpstr>
      <vt:lpstr>Передача данных в представление</vt:lpstr>
      <vt:lpstr>Передача данных в представление</vt:lpstr>
      <vt:lpstr>Строго типизированные представления</vt:lpstr>
      <vt:lpstr>Добавление динамического контента в представление</vt:lpstr>
      <vt:lpstr>Добавление динамического контента в представление</vt:lpstr>
      <vt:lpstr>Добавление динамического контента в представление</vt:lpstr>
      <vt:lpstr>Добавление динамического контента в представление</vt:lpstr>
      <vt:lpstr>Синтаксис Razor</vt:lpstr>
      <vt:lpstr>Синтаксис Razor</vt:lpstr>
      <vt:lpstr>Секции</vt:lpstr>
      <vt:lpstr>Частичные представления</vt:lpstr>
      <vt:lpstr>Дочерние действия</vt:lpstr>
      <vt:lpstr>Layout-представления </vt:lpstr>
      <vt:lpstr>Layout-представления </vt:lpstr>
      <vt:lpstr>Layout-представления </vt:lpstr>
      <vt:lpstr>Layout-представления </vt:lpstr>
      <vt:lpstr>Layout-представления </vt:lpstr>
      <vt:lpstr>Бандлы и минификация </vt:lpstr>
      <vt:lpstr>Бандлы и минификация </vt:lpstr>
      <vt:lpstr>Бандлы и минификация </vt:lpstr>
      <vt:lpstr>Html-хелперы</vt:lpstr>
      <vt:lpstr>Html-хелперы. Внутренние хелперы</vt:lpstr>
      <vt:lpstr>Html-хелперы. Внешние хелперы</vt:lpstr>
      <vt:lpstr>Html-хелперы. Свойства класса HtmlHelper</vt:lpstr>
      <vt:lpstr>Html-хелперы. Свойства класса ViewContext</vt:lpstr>
      <vt:lpstr>Html-хелперы. Класс TagBuilder </vt:lpstr>
      <vt:lpstr>Html-хелперы. Управление кодировкой строк</vt:lpstr>
      <vt:lpstr>Html-хелперы. Встроенные хелперы</vt:lpstr>
      <vt:lpstr>Html-хелперы. Встроенные хелперы</vt:lpstr>
      <vt:lpstr>Html-хелперы. Встроенные хелперы</vt:lpstr>
      <vt:lpstr>Html-хелперы. Встроенные хелперы</vt:lpstr>
      <vt:lpstr>HTML-хелперы. Строго типизированные хелперы</vt:lpstr>
      <vt:lpstr>HTML-хелперы. Строго типизированные хелперы</vt:lpstr>
      <vt:lpstr>HTML-хелперы. Шаблонные хелперы</vt:lpstr>
      <vt:lpstr>HTML-хелперы. Шаблонные хелперы</vt:lpstr>
      <vt:lpstr>HTML-хелперы. Шаблонные хелперы</vt:lpstr>
      <vt:lpstr>Маршрутизация</vt:lpstr>
      <vt:lpstr>Введение в маршрутизацию</vt:lpstr>
      <vt:lpstr>Введение в маршрутизацию</vt:lpstr>
      <vt:lpstr>Введение в маршрутизацию</vt:lpstr>
      <vt:lpstr>Введение в маршрутизацию</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Входящая и исходящая маршрутизация</vt:lpstr>
      <vt:lpstr>Создание схемы URL-адреса</vt:lpstr>
      <vt:lpstr>Создание схемы URL-адреса</vt:lpstr>
      <vt:lpstr>Валидация</vt:lpstr>
      <vt:lpstr>Валидация модели</vt:lpstr>
      <vt:lpstr>Валидация модели</vt:lpstr>
      <vt:lpstr>Явная валидация данных</vt:lpstr>
      <vt:lpstr>Явная валидация данных</vt:lpstr>
      <vt:lpstr>Валидация при помощи метаданных</vt:lpstr>
      <vt:lpstr>Валидация при помощи метаданных</vt:lpstr>
      <vt:lpstr>Валидация при помощи метаданных</vt:lpstr>
      <vt:lpstr>Создание пользовательских валидационных атрибутов</vt:lpstr>
      <vt:lpstr>Создание пользовательских валидационных атрибутов</vt:lpstr>
      <vt:lpstr>Клиентская валидация</vt:lpstr>
      <vt:lpstr>Клиентская валидация</vt:lpstr>
      <vt:lpstr>Фильтры</vt:lpstr>
      <vt:lpstr>Использование фильтров</vt:lpstr>
      <vt:lpstr>Использование фильтров</vt:lpstr>
      <vt:lpstr>Использование фильтров</vt:lpstr>
      <vt:lpstr>Использование фильтров</vt:lpstr>
      <vt:lpstr>Фильтры аутентификации </vt:lpstr>
      <vt:lpstr>Фильтры авторизации</vt:lpstr>
      <vt:lpstr>Фильтры авторизации</vt:lpstr>
      <vt:lpstr>Фильтры авторизации</vt:lpstr>
      <vt:lpstr>Фильтры исключений</vt:lpstr>
      <vt:lpstr>Фильтры исключений</vt:lpstr>
      <vt:lpstr>Фильтры исключений. Свойства ControllerContext</vt:lpstr>
      <vt:lpstr>Фильтры исключений. Свойства ExceptionContext</vt:lpstr>
      <vt:lpstr>Фильтры исключений</vt:lpstr>
      <vt:lpstr>Фильтры исключений</vt:lpstr>
      <vt:lpstr>Встроенная обработка исключений. Свойства HandleErrorAttribute </vt:lpstr>
      <vt:lpstr>Встроенная обработка исключений</vt:lpstr>
      <vt:lpstr>Фильтры действий</vt:lpstr>
      <vt:lpstr>Фильтры действий. Свойства ActionExecutingContext </vt:lpstr>
      <vt:lpstr>Фильтры действий. Свойства ActionExecutedContext </vt:lpstr>
      <vt:lpstr>Фильтры результатов</vt:lpstr>
      <vt:lpstr>Фильтры действий и результатов</vt:lpstr>
      <vt:lpstr>Регистрация фильтров</vt:lpstr>
      <vt:lpstr>Регистрация фильтров</vt:lpstr>
      <vt:lpstr>Регистрация фильтров</vt:lpstr>
      <vt:lpstr>Использование встроенных фильтров</vt:lpstr>
      <vt:lpstr>Использование встроенных фильтров</vt:lpstr>
      <vt:lpstr>Введение в AJAX</vt:lpstr>
      <vt:lpstr>Что такое AJAX</vt:lpstr>
      <vt:lpstr>Какие технологии включает AJAX</vt:lpstr>
      <vt:lpstr>Что можно сделать с помощью AJAX</vt:lpstr>
      <vt:lpstr>Что можно сделать с помощью AJAX</vt:lpstr>
      <vt:lpstr>Что можно сделать с помощью AJAX</vt:lpstr>
      <vt:lpstr> Как работает AJAX </vt:lpstr>
      <vt:lpstr> Как работает AJAX </vt:lpstr>
      <vt:lpstr> Как работает AJAX </vt:lpstr>
      <vt:lpstr> Как работает AJAX </vt:lpstr>
      <vt:lpstr> Как работает AJAX </vt:lpstr>
      <vt:lpstr> Как работает AJAX </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Основы XMLHttpRequest</vt:lpstr>
      <vt:lpstr>Ненавязчивый AJAX ASP.NET MVC</vt:lpstr>
      <vt:lpstr>AJAX-хелперы</vt:lpstr>
      <vt:lpstr>AJAX-хелперы</vt:lpstr>
      <vt:lpstr>PowerPoint Presentation</vt:lpstr>
      <vt:lpstr>Обратная связь</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Aliaksandr Smahin</dc:creator>
  <cp:lastModifiedBy>Анжелика Кравчук</cp:lastModifiedBy>
  <cp:revision>1690</cp:revision>
  <dcterms:created xsi:type="dcterms:W3CDTF">2013-01-21T14:51:19Z</dcterms:created>
  <dcterms:modified xsi:type="dcterms:W3CDTF">2016-07-31T17:28:19Z</dcterms:modified>
</cp:coreProperties>
</file>