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39" r:id="rId41"/>
    <p:sldId id="340"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0287000" cy="6858000" type="35mm"/>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5"/>
    <p:restoredTop sz="92614"/>
  </p:normalViewPr>
  <p:slideViewPr>
    <p:cSldViewPr snapToGrid="0" snapToObjects="1">
      <p:cViewPr varScale="1">
        <p:scale>
          <a:sx n="78" d="100"/>
          <a:sy n="78" d="100"/>
        </p:scale>
        <p:origin x="1840" y="176"/>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77431695"/>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a:spLocks noGrp="1" noRot="1" noChangeAspect="1"/>
          </p:cNvSpPr>
          <p:nvPr>
            <p:ph type="sldImg"/>
          </p:nvPr>
        </p:nvSpPr>
        <p:spPr>
          <a:prstGeom prst="rect">
            <a:avLst/>
          </a:prstGeom>
        </p:spPr>
        <p:txBody>
          <a:bodyPr/>
          <a:lstStyle/>
          <a:p>
            <a:pPr lvl="0"/>
            <a:endParaRPr/>
          </a:p>
        </p:txBody>
      </p:sp>
      <p:sp>
        <p:nvSpPr>
          <p:cNvPr id="23" name="Shape 23"/>
          <p:cNvSpPr>
            <a:spLocks noGrp="1"/>
          </p:cNvSpPr>
          <p:nvPr>
            <p:ph type="body" sz="quarter" idx="1"/>
          </p:nvPr>
        </p:nvSpPr>
        <p:spPr>
          <a:prstGeom prst="rect">
            <a:avLst/>
          </a:prstGeom>
        </p:spPr>
        <p:txBody>
          <a:bodyPr/>
          <a:lstStyle/>
          <a:p>
            <a:pPr lvl="0">
              <a:lnSpc>
                <a:spcPct val="100000"/>
              </a:lnSpc>
              <a:defRPr sz="1800"/>
            </a:pPr>
            <a:r>
              <a:rPr sz="1600"/>
              <a:t>Большинство приложений выполняют какую-то обработку данных, которая может быть тривиальной. Например, получение списка параметров конфигурации приложения из файла. Однако обработка данных может быть и сложной, например, если приложение выполняет массовое обновление до 5 миллионов записей в реляционной базе данных. Исторически сложилось так, что логика для выполнения таких операций была тесно связана с архитектурой приложения и структурой данных. Следовательно, если структура данных изменялась, то, как правило, необходимо было сделать значительные изменения в логике обработки данных.</a:t>
            </a:r>
          </a:p>
          <a:p>
            <a:pPr lvl="0">
              <a:lnSpc>
                <a:spcPct val="100000"/>
              </a:lnSpc>
              <a:defRPr sz="1800"/>
            </a:pPr>
            <a:r>
              <a:rPr sz="1600"/>
              <a:t>Обработка различных данных, как правило, связана с построением запроса к ним. Запрос представляет собой выражение, получающее данные из источника данных. Запросы обычно выражаются на специальном языке запросов. К настоящему моменту разработаны различные языки для различных типов источников данных, например SQL для реляционных баз данных и XQuery для XML. Таким образом, разработчики вынуждены изучать новый язык запросов для каждого типа источника данных или формата данных, который они должны поддерживать. LINQ упрощает эту ситуацию, предлагая согласованную модель для работы с данными в различных видах источников данных и в различных форматах. В запросе LINQ работа всегда осуществляется с объектами. Для запросов и преобразований данных в XML-документах, базах данных SQL, наборах данных ADO.NET, коллекциях .NET и любых других форматах, для которых доступен поставщик LINQ, используются одинаковые базовые шаблоны кодирования. </a:t>
            </a:r>
          </a:p>
        </p:txBody>
      </p:sp>
    </p:spTree>
    <p:extLst>
      <p:ext uri="{BB962C8B-B14F-4D97-AF65-F5344CB8AC3E}">
        <p14:creationId xmlns:p14="http://schemas.microsoft.com/office/powerpoint/2010/main" val="47199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prstGeom prst="rect">
            <a:avLst/>
          </a:prstGeom>
        </p:spPr>
        <p:txBody>
          <a:bodyPr/>
          <a:lstStyle/>
          <a:p>
            <a:pPr lvl="0"/>
            <a:endParaRPr/>
          </a:p>
        </p:txBody>
      </p:sp>
      <p:sp>
        <p:nvSpPr>
          <p:cNvPr id="46" name="Shape 46"/>
          <p:cNvSpPr>
            <a:spLocks noGrp="1"/>
          </p:cNvSpPr>
          <p:nvPr>
            <p:ph type="body" sz="quarter" idx="1"/>
          </p:nvPr>
        </p:nvSpPr>
        <p:spPr>
          <a:prstGeom prst="rect">
            <a:avLst/>
          </a:prstGeom>
        </p:spPr>
        <p:txBody>
          <a:bodyPr/>
          <a:lstStyle/>
          <a:p>
            <a:pPr lvl="0" defTabSz="914400">
              <a:lnSpc>
                <a:spcPct val="100000"/>
              </a:lnSpc>
              <a:spcBef>
                <a:spcPts val="300"/>
              </a:spcBef>
              <a:defRPr sz="1800"/>
            </a:pPr>
            <a:r>
              <a:rPr sz="1600">
                <a:latin typeface="Calibri"/>
                <a:ea typeface="Calibri"/>
                <a:cs typeface="Calibri"/>
                <a:sym typeface="Calibri"/>
              </a:rPr>
              <a:t>На данный момент наиболее распространен объектно-ориентированный подход к разработке. Это достаточно удобная абстракция для большинства практических случаев. Однако она не является панацеей, и далеко не для всех сценариев представляет собой оптимальный выбор. Это хорошо видно на примере баз данных – несмотря на повальное засилье ООП, для персистентных хранилищ данный подход так и не сумел завоевать хоть сколько-нибудь заметную популярность.</a:t>
            </a:r>
          </a:p>
          <a:p>
            <a:pPr lvl="0" defTabSz="914400">
              <a:lnSpc>
                <a:spcPct val="100000"/>
              </a:lnSpc>
              <a:spcBef>
                <a:spcPts val="300"/>
              </a:spcBef>
              <a:defRPr sz="1800"/>
            </a:pPr>
            <a:r>
              <a:rPr sz="1600">
                <a:latin typeface="Calibri"/>
                <a:ea typeface="Calibri"/>
                <a:cs typeface="Calibri"/>
                <a:sym typeface="Calibri"/>
              </a:rPr>
              <a:t>Если же попытаться выделить тот класс задач, где ООП перестает справляться "на отлично", то выяснится, что пока мы имеем дело с объектом, как таковым, то все работает замечательно, но как только целый и неделимый объект превращается в контейнер и становится коллекцией других объектов – ситуация заметно осложняется... Понятное дело, что выразительности ООП достаточно, чтобы не ощущать этот недостаток в полной мере, и, в принципе, с ним мириться…. Но некий дискомфорт все равно присутствует, и особенно остро он ощущается при работе с реляционными источниками данных (там есть и другие проблемы, но они лежат совсем уж за пределами данной темы, однако все вместе это дает эффект перманентного раздражения седалищного нерва). Microsoft предпринял свою попытку вскрыть этот нарыв, на первый взгляд довольно удачную.</a:t>
            </a:r>
          </a:p>
        </p:txBody>
      </p:sp>
    </p:spTree>
    <p:extLst>
      <p:ext uri="{BB962C8B-B14F-4D97-AF65-F5344CB8AC3E}">
        <p14:creationId xmlns:p14="http://schemas.microsoft.com/office/powerpoint/2010/main" val="135343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lnSpc>
                <a:spcPct val="100000"/>
              </a:lnSpc>
              <a:defRPr sz="1800"/>
            </a:pPr>
            <a:r>
              <a:rPr sz="1600"/>
              <a:t>Итак, задача формулируется следующим образом: надо добавить в ОО-язык (каковым и является C#) средства работы с коллекциями. Для достижения этой цели было решено перенять положительный опыт реляционных СУБД, которые, по сути, и являются набором коллекций. Одной из основных причин успеха современных РСУБД, использующих SQL, является декларативность языка запросов. Он не требует описывать, «как» достичь результата, а требует лишь указать, «что» надо получить, а «как» – это уже забота оптимизатора и движка самой СУБД. Это позволяет не заботиться о конкретном алгоритме и предоставляет оптимизатору максимум свободы при выборе эффективного решения.</a:t>
            </a:r>
          </a:p>
          <a:p>
            <a:pPr lvl="0">
              <a:lnSpc>
                <a:spcPct val="100000"/>
              </a:lnSpc>
              <a:defRPr sz="1800"/>
            </a:pPr>
            <a:r>
              <a:rPr sz="1600"/>
              <a:t>Современные императивные (в том числе и объектно-ориентированные) языки программирования до сих пор не предоставляли декларативных средств обработки данных (подобных SQL). Однако достаточно давно существуют функциональные языки программирования, в которых обработка данных (и особенно списков) достигла высокого уровня и фактически выглядит декларативной. В Microsoft решили взять на вооружение достижения функциональных языков программирования в данной области.</a:t>
            </a:r>
          </a:p>
        </p:txBody>
      </p:sp>
    </p:spTree>
    <p:extLst>
      <p:ext uri="{BB962C8B-B14F-4D97-AF65-F5344CB8AC3E}">
        <p14:creationId xmlns:p14="http://schemas.microsoft.com/office/powerpoint/2010/main" val="198322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Shape 593"/>
          <p:cNvSpPr>
            <a:spLocks noGrp="1" noRot="1" noChangeAspect="1"/>
          </p:cNvSpPr>
          <p:nvPr>
            <p:ph type="sldImg"/>
          </p:nvPr>
        </p:nvSpPr>
        <p:spPr>
          <a:prstGeom prst="rect">
            <a:avLst/>
          </a:prstGeom>
        </p:spPr>
        <p:txBody>
          <a:bodyPr/>
          <a:lstStyle/>
          <a:p>
            <a:pPr lvl="0"/>
            <a:endParaRPr/>
          </a:p>
        </p:txBody>
      </p:sp>
      <p:sp>
        <p:nvSpPr>
          <p:cNvPr id="594" name="Shape 594"/>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Проекция select</a:t>
            </a:r>
          </a:p>
        </p:txBody>
      </p:sp>
    </p:spTree>
    <p:extLst>
      <p:ext uri="{BB962C8B-B14F-4D97-AF65-F5344CB8AC3E}">
        <p14:creationId xmlns:p14="http://schemas.microsoft.com/office/powerpoint/2010/main" val="102553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xfrm>
            <a:off x="857250" y="685800"/>
            <a:ext cx="5143500" cy="3429000"/>
          </a:xfrm>
          <a:prstGeom prst="rect">
            <a:avLst/>
          </a:prstGeom>
        </p:spPr>
        <p:txBody>
          <a:bodyPr/>
          <a:lstStyle/>
          <a:p>
            <a:pPr lvl="0"/>
            <a:endParaRPr/>
          </a:p>
        </p:txBody>
      </p:sp>
      <p:sp>
        <p:nvSpPr>
          <p:cNvPr id="633" name="Shape 63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 Query Expression Pattern,</a:t>
            </a:r>
          </a:p>
        </p:txBody>
      </p:sp>
    </p:spTree>
    <p:extLst>
      <p:ext uri="{BB962C8B-B14F-4D97-AF65-F5344CB8AC3E}">
        <p14:creationId xmlns:p14="http://schemas.microsoft.com/office/powerpoint/2010/main" val="2039723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Shape 1088"/>
          <p:cNvSpPr>
            <a:spLocks noGrp="1" noRot="1" noChangeAspect="1"/>
          </p:cNvSpPr>
          <p:nvPr>
            <p:ph type="sldImg"/>
          </p:nvPr>
        </p:nvSpPr>
        <p:spPr>
          <a:prstGeom prst="rect">
            <a:avLst/>
          </a:prstGeom>
        </p:spPr>
        <p:txBody>
          <a:bodyPr/>
          <a:lstStyle/>
          <a:p>
            <a:pPr lvl="0"/>
            <a:endParaRPr/>
          </a:p>
        </p:txBody>
      </p:sp>
      <p:sp>
        <p:nvSpPr>
          <p:cNvPr id="1089" name="Shape 1089"/>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Когда лямбда-выражение назначается переменной, полю или параметру, тип которых равен Expression&lt;TDelegate&gt;, компилятор выпускает инструкции для создания дерева выражений.</a:t>
            </a:r>
          </a:p>
        </p:txBody>
      </p:sp>
    </p:spTree>
    <p:extLst>
      <p:ext uri="{BB962C8B-B14F-4D97-AF65-F5344CB8AC3E}">
        <p14:creationId xmlns:p14="http://schemas.microsoft.com/office/powerpoint/2010/main" val="163555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Shape 1105"/>
          <p:cNvSpPr>
            <a:spLocks noGrp="1" noRot="1" noChangeAspect="1"/>
          </p:cNvSpPr>
          <p:nvPr>
            <p:ph type="sldImg"/>
          </p:nvPr>
        </p:nvSpPr>
        <p:spPr>
          <a:prstGeom prst="rect">
            <a:avLst/>
          </a:prstGeom>
        </p:spPr>
        <p:txBody>
          <a:bodyPr/>
          <a:lstStyle/>
          <a:p>
            <a:pPr lvl="0"/>
            <a:endParaRPr/>
          </a:p>
        </p:txBody>
      </p:sp>
      <p:sp>
        <p:nvSpPr>
          <p:cNvPr id="1106" name="Shape 1106"/>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Абстрактное Синтаксическое Дерево – AST (Abstract Syntactic Tree)</a:t>
            </a:r>
          </a:p>
        </p:txBody>
      </p:sp>
    </p:spTree>
    <p:extLst>
      <p:ext uri="{BB962C8B-B14F-4D97-AF65-F5344CB8AC3E}">
        <p14:creationId xmlns:p14="http://schemas.microsoft.com/office/powerpoint/2010/main" val="2069110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Shape 1113"/>
          <p:cNvSpPr>
            <a:spLocks noGrp="1" noRot="1" noChangeAspect="1"/>
          </p:cNvSpPr>
          <p:nvPr>
            <p:ph type="sldImg"/>
          </p:nvPr>
        </p:nvSpPr>
        <p:spPr>
          <a:prstGeom prst="rect">
            <a:avLst/>
          </a:prstGeom>
        </p:spPr>
        <p:txBody>
          <a:bodyPr/>
          <a:lstStyle/>
          <a:p>
            <a:pPr lvl="0"/>
            <a:endParaRPr/>
          </a:p>
        </p:txBody>
      </p:sp>
      <p:sp>
        <p:nvSpPr>
          <p:cNvPr id="1114" name="Shape 1114"/>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Динамические запросы целесообразны при наличии во время компиляции некоторых неизвестных особенностей запроса. Например, приложение может предоставлять пользовательский интерфейс, позволяющий конечному пользователю указать один или несколько предикатов для фильтрации данных. Чтобы использовать LINQ для запросов, такой тип приложений должен применять деревья выражений для создания запроса LINQ во время выполнения</a:t>
            </a:r>
          </a:p>
        </p:txBody>
      </p:sp>
    </p:spTree>
    <p:extLst>
      <p:ext uri="{BB962C8B-B14F-4D97-AF65-F5344CB8AC3E}">
        <p14:creationId xmlns:p14="http://schemas.microsoft.com/office/powerpoint/2010/main" val="71263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Shape 1131"/>
          <p:cNvSpPr>
            <a:spLocks noGrp="1" noRot="1" noChangeAspect="1"/>
          </p:cNvSpPr>
          <p:nvPr>
            <p:ph type="sldImg"/>
          </p:nvPr>
        </p:nvSpPr>
        <p:spPr>
          <a:prstGeom prst="rect">
            <a:avLst/>
          </a:prstGeom>
        </p:spPr>
        <p:txBody>
          <a:bodyPr/>
          <a:lstStyle/>
          <a:p>
            <a:pPr lvl="0"/>
            <a:endParaRPr/>
          </a:p>
        </p:txBody>
      </p:sp>
      <p:sp>
        <p:nvSpPr>
          <p:cNvPr id="1132" name="Shape 1132"/>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Динамические запросы целесообразны при наличии во время компиляции некоторых неизвестных особенностей запроса. Например, приложение может предоставлять пользовательский интерфейс, позволяющий конечному пользователю указать один или несколько предикатов для фильтрации данных. Чтобы использовать LINQ для запросов, такой тип приложений должен применять деревья выражений для создания запроса LINQ во время выполнения</a:t>
            </a:r>
          </a:p>
        </p:txBody>
      </p:sp>
    </p:spTree>
    <p:extLst>
      <p:ext uri="{BB962C8B-B14F-4D97-AF65-F5344CB8AC3E}">
        <p14:creationId xmlns:p14="http://schemas.microsoft.com/office/powerpoint/2010/main" val="86410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3302089" y="1593849"/>
            <a:ext cx="7070636" cy="1943074"/>
          </a:xfrm>
          <a:prstGeom prst="rect">
            <a:avLst/>
          </a:prstGeom>
        </p:spPr>
        <p:txBody>
          <a:bodyPr anchor="ctr"/>
          <a:lstStyle>
            <a:lvl1pPr>
              <a:tabLst/>
              <a:defRPr sz="4400" b="0">
                <a:solidFill>
                  <a:srgbClr val="2750AB"/>
                </a:solidFill>
              </a:defRPr>
            </a:lvl1pPr>
          </a:lstStyle>
          <a:p>
            <a:pPr lvl="0">
              <a:defRPr sz="1800">
                <a:solidFill>
                  <a:srgbClr val="000000"/>
                </a:solidFill>
              </a:defRPr>
            </a:pPr>
            <a:r>
              <a:rPr sz="4400">
                <a:solidFill>
                  <a:srgbClr val="2750AB"/>
                </a:solidFill>
              </a:rPr>
              <a:t>Title Text</a:t>
            </a:r>
          </a:p>
        </p:txBody>
      </p:sp>
      <p:sp>
        <p:nvSpPr>
          <p:cNvPr id="7" name="Shape 7"/>
          <p:cNvSpPr>
            <a:spLocks noGrp="1"/>
          </p:cNvSpPr>
          <p:nvPr>
            <p:ph type="body" idx="1"/>
          </p:nvPr>
        </p:nvSpPr>
        <p:spPr>
          <a:xfrm>
            <a:off x="3315811" y="3536922"/>
            <a:ext cx="4800601" cy="2628901"/>
          </a:xfrm>
          <a:prstGeom prst="rect">
            <a:avLst/>
          </a:prstGeom>
        </p:spPr>
        <p:txBody>
          <a:bodyPr>
            <a:normAutofit/>
          </a:bodyPr>
          <a:lstStyle>
            <a:lvl1pPr marL="0" indent="0">
              <a:spcBef>
                <a:spcPts val="500"/>
              </a:spcBef>
              <a:buSzTx/>
              <a:buFontTx/>
              <a:buNone/>
              <a:defRPr sz="2200">
                <a:solidFill>
                  <a:srgbClr val="404040"/>
                </a:solidFill>
              </a:defRPr>
            </a:lvl1pPr>
            <a:lvl2pPr marL="681717" indent="-224517">
              <a:spcBef>
                <a:spcPts val="500"/>
              </a:spcBef>
              <a:buFontTx/>
              <a:defRPr sz="2200">
                <a:solidFill>
                  <a:srgbClr val="404040"/>
                </a:solidFill>
              </a:defRPr>
            </a:lvl2pPr>
            <a:lvl3pPr marL="1123950" indent="-209550">
              <a:spcBef>
                <a:spcPts val="500"/>
              </a:spcBef>
              <a:buFontTx/>
              <a:defRPr sz="2200">
                <a:solidFill>
                  <a:srgbClr val="404040"/>
                </a:solidFill>
              </a:defRPr>
            </a:lvl3pPr>
            <a:lvl4pPr marL="1623060" indent="-251460">
              <a:spcBef>
                <a:spcPts val="500"/>
              </a:spcBef>
              <a:buFontTx/>
              <a:defRPr sz="2200">
                <a:solidFill>
                  <a:srgbClr val="404040"/>
                </a:solidFill>
              </a:defRPr>
            </a:lvl4pPr>
            <a:lvl5pPr marL="2080260" indent="-251460">
              <a:spcBef>
                <a:spcPts val="500"/>
              </a:spcBef>
              <a:buFontTx/>
              <a:defRPr sz="2200">
                <a:solidFill>
                  <a:srgbClr val="404040"/>
                </a:solidFill>
              </a:defRPr>
            </a:lvl5pPr>
          </a:lstStyle>
          <a:p>
            <a:pPr lvl="0">
              <a:defRPr sz="1800">
                <a:solidFill>
                  <a:srgbClr val="000000"/>
                </a:solidFill>
              </a:defRPr>
            </a:pPr>
            <a:r>
              <a:rPr sz="2200">
                <a:solidFill>
                  <a:srgbClr val="404040"/>
                </a:solidFill>
              </a:rPr>
              <a:t>Body Level One</a:t>
            </a:r>
          </a:p>
          <a:p>
            <a:pPr lvl="1">
              <a:defRPr sz="1800">
                <a:solidFill>
                  <a:srgbClr val="000000"/>
                </a:solidFill>
              </a:defRPr>
            </a:pPr>
            <a:r>
              <a:rPr sz="2200">
                <a:solidFill>
                  <a:srgbClr val="404040"/>
                </a:solidFill>
              </a:rPr>
              <a:t>Body Level Two</a:t>
            </a:r>
          </a:p>
          <a:p>
            <a:pPr lvl="2">
              <a:defRPr sz="1800">
                <a:solidFill>
                  <a:srgbClr val="000000"/>
                </a:solidFill>
              </a:defRPr>
            </a:pPr>
            <a:r>
              <a:rPr sz="2200">
                <a:solidFill>
                  <a:srgbClr val="404040"/>
                </a:solidFill>
              </a:rPr>
              <a:t>Body Level Three</a:t>
            </a:r>
          </a:p>
          <a:p>
            <a:pPr lvl="3">
              <a:defRPr sz="1800">
                <a:solidFill>
                  <a:srgbClr val="000000"/>
                </a:solidFill>
              </a:defRPr>
            </a:pPr>
            <a:r>
              <a:rPr sz="2200">
                <a:solidFill>
                  <a:srgbClr val="404040"/>
                </a:solidFill>
              </a:rPr>
              <a:t>Body Level Four</a:t>
            </a:r>
          </a:p>
          <a:p>
            <a:pPr lvl="4">
              <a:defRPr sz="1800">
                <a:solidFill>
                  <a:srgbClr val="000000"/>
                </a:solidFill>
              </a:defRPr>
            </a:pPr>
            <a:r>
              <a:rPr sz="2200">
                <a:solidFill>
                  <a:srgbClr val="404040"/>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2_Title and Content: Bullets">
    <p:spTree>
      <p:nvGrpSpPr>
        <p:cNvPr id="1" name=""/>
        <p:cNvGrpSpPr/>
        <p:nvPr/>
      </p:nvGrpSpPr>
      <p:grpSpPr>
        <a:xfrm>
          <a:off x="0" y="0"/>
          <a:ext cx="0" cy="0"/>
          <a:chOff x="0" y="0"/>
          <a:chExt cx="0" cy="0"/>
        </a:xfrm>
      </p:grpSpPr>
      <p:sp>
        <p:nvSpPr>
          <p:cNvPr id="9" name="Shape 9"/>
          <p:cNvSpPr>
            <a:spLocks noGrp="1"/>
          </p:cNvSpPr>
          <p:nvPr>
            <p:ph type="title"/>
          </p:nvPr>
        </p:nvSpPr>
        <p:spPr>
          <a:xfrm>
            <a:off x="255321" y="179343"/>
            <a:ext cx="4723872" cy="2079631"/>
          </a:xfrm>
          <a:prstGeom prst="rect">
            <a:avLst/>
          </a:prstGeom>
        </p:spPr>
        <p:txBody>
          <a:bodyPr/>
          <a:lstStyle>
            <a:lvl1pPr>
              <a:tabLst>
                <a:tab pos="8229600" algn="r"/>
              </a:tabLst>
            </a:lvl1pPr>
          </a:lstStyle>
          <a:p>
            <a:pPr lvl="0">
              <a:defRPr b="0">
                <a:solidFill>
                  <a:srgbClr val="000000"/>
                </a:solidFill>
              </a:defRPr>
            </a:pPr>
            <a:r>
              <a:rPr b="1">
                <a:solidFill>
                  <a:srgbClr val="21438F"/>
                </a:solidFill>
              </a:rPr>
              <a:t>Title Text</a:t>
            </a:r>
          </a:p>
        </p:txBody>
      </p:sp>
      <p:sp>
        <p:nvSpPr>
          <p:cNvPr id="10" name="Shape 10"/>
          <p:cNvSpPr>
            <a:spLocks noGrp="1"/>
          </p:cNvSpPr>
          <p:nvPr>
            <p:ph type="body" idx="1"/>
          </p:nvPr>
        </p:nvSpPr>
        <p:spPr>
          <a:xfrm>
            <a:off x="5225653" y="179389"/>
            <a:ext cx="4764882" cy="2079626"/>
          </a:xfrm>
          <a:prstGeom prst="rect">
            <a:avLst/>
          </a:prstGeom>
        </p:spPr>
        <p:txBody>
          <a:bodyPr/>
          <a:lstStyle>
            <a:lvl1pPr>
              <a:buSzTx/>
              <a:buFontTx/>
              <a:buNone/>
            </a:lvl1pPr>
            <a:lvl2pPr marL="342900" indent="114300">
              <a:buSzTx/>
              <a:buFontTx/>
              <a:buNone/>
            </a:lvl2pPr>
            <a:lvl3pPr marL="342900" indent="571500">
              <a:buSzTx/>
              <a:buFontTx/>
              <a:buNone/>
            </a:lvl3pPr>
            <a:lvl4pPr marL="342900" indent="1028700">
              <a:buSzTx/>
              <a:buFontTx/>
              <a:buNone/>
            </a:lvl4pPr>
            <a:lvl5pPr marL="342900" indent="1485900">
              <a:buSzTx/>
              <a:buFontTx/>
              <a:buNone/>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tabLst>
                <a:tab pos="8229600" algn="r"/>
              </a:tabLst>
            </a:lvl1pPr>
          </a:lstStyle>
          <a:p>
            <a:pPr lvl="0">
              <a:defRPr b="0">
                <a:solidFill>
                  <a:srgbClr val="000000"/>
                </a:solidFill>
              </a:defRPr>
            </a:pPr>
            <a:r>
              <a:rPr b="1">
                <a:solidFill>
                  <a:srgbClr val="21438F"/>
                </a:solidFill>
              </a:rPr>
              <a:t>Title Text</a:t>
            </a:r>
          </a:p>
        </p:txBody>
      </p:sp>
      <p:sp>
        <p:nvSpPr>
          <p:cNvPr id="13" name="Shape 13"/>
          <p:cNvSpPr>
            <a:spLocks noGrp="1"/>
          </p:cNvSpPr>
          <p:nvPr>
            <p:ph type="body" idx="1"/>
          </p:nvPr>
        </p:nvSpPr>
        <p:spPr>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5" name="Shape 15"/>
          <p:cNvSpPr>
            <a:spLocks noGrp="1"/>
          </p:cNvSpPr>
          <p:nvPr>
            <p:ph type="title"/>
          </p:nvPr>
        </p:nvSpPr>
        <p:spPr>
          <a:xfrm>
            <a:off x="3305419" y="2149930"/>
            <a:ext cx="5486401" cy="1275489"/>
          </a:xfrm>
          <a:prstGeom prst="rect">
            <a:avLst/>
          </a:prstGeom>
        </p:spPr>
        <p:txBody>
          <a:bodyPr anchor="ctr"/>
          <a:lstStyle>
            <a:lvl1pPr>
              <a:tabLst/>
              <a:defRPr sz="4000" b="0">
                <a:solidFill>
                  <a:srgbClr val="2750AB"/>
                </a:solidFill>
              </a:defRPr>
            </a:lvl1pPr>
          </a:lstStyle>
          <a:p>
            <a:pPr lvl="0">
              <a:defRPr sz="1800">
                <a:solidFill>
                  <a:srgbClr val="000000"/>
                </a:solidFill>
              </a:defRPr>
            </a:pPr>
            <a:r>
              <a:rPr sz="4000">
                <a:solidFill>
                  <a:srgbClr val="2750AB"/>
                </a:solidFill>
              </a:rPr>
              <a:t>Title Text</a:t>
            </a:r>
          </a:p>
        </p:txBody>
      </p:sp>
      <p:sp>
        <p:nvSpPr>
          <p:cNvPr id="16" name="Shape 16"/>
          <p:cNvSpPr>
            <a:spLocks noGrp="1"/>
          </p:cNvSpPr>
          <p:nvPr>
            <p:ph type="body" idx="1"/>
          </p:nvPr>
        </p:nvSpPr>
        <p:spPr>
          <a:xfrm>
            <a:off x="3315810" y="3425418"/>
            <a:ext cx="6469406" cy="2665845"/>
          </a:xfrm>
          <a:prstGeom prst="rect">
            <a:avLst/>
          </a:prstGeom>
        </p:spPr>
        <p:txBody>
          <a:bodyPr>
            <a:normAutofit/>
          </a:bodyPr>
          <a:lstStyle>
            <a:lvl1pPr marL="0" indent="0">
              <a:buSzTx/>
              <a:buFontTx/>
              <a:buNone/>
              <a:defRPr sz="2000">
                <a:solidFill>
                  <a:srgbClr val="404040"/>
                </a:solidFill>
              </a:defRPr>
            </a:lvl1pPr>
            <a:lvl2pPr marL="0" indent="457200">
              <a:buSzTx/>
              <a:buFontTx/>
              <a:buNone/>
              <a:defRPr sz="2000">
                <a:solidFill>
                  <a:srgbClr val="404040"/>
                </a:solidFill>
              </a:defRPr>
            </a:lvl2pPr>
            <a:lvl3pPr marL="0" indent="914400">
              <a:buSzTx/>
              <a:buFontTx/>
              <a:buNone/>
              <a:defRPr sz="2000">
                <a:solidFill>
                  <a:srgbClr val="404040"/>
                </a:solidFill>
              </a:defRPr>
            </a:lvl3pPr>
            <a:lvl4pPr marL="0" indent="1371600">
              <a:buSzTx/>
              <a:buFontTx/>
              <a:buNone/>
              <a:defRPr sz="2000">
                <a:solidFill>
                  <a:srgbClr val="404040"/>
                </a:solidFill>
              </a:defRPr>
            </a:lvl4pPr>
            <a:lvl5pPr marL="0" indent="1828800">
              <a:buSzTx/>
              <a:buFontTx/>
              <a:buNone/>
              <a:defRPr sz="2000">
                <a:solidFill>
                  <a:srgbClr val="404040"/>
                </a:solidFill>
              </a:defRPr>
            </a:lvl5pPr>
          </a:lstStyle>
          <a:p>
            <a:pPr lvl="0">
              <a:defRPr sz="1800">
                <a:solidFill>
                  <a:srgbClr val="000000"/>
                </a:solidFill>
              </a:defRPr>
            </a:pPr>
            <a:r>
              <a:rPr sz="2000">
                <a:solidFill>
                  <a:srgbClr val="404040"/>
                </a:solidFill>
              </a:rPr>
              <a:t>Body Level One</a:t>
            </a:r>
          </a:p>
          <a:p>
            <a:pPr lvl="1">
              <a:defRPr sz="1800">
                <a:solidFill>
                  <a:srgbClr val="000000"/>
                </a:solidFill>
              </a:defRPr>
            </a:pPr>
            <a:r>
              <a:rPr sz="2000">
                <a:solidFill>
                  <a:srgbClr val="404040"/>
                </a:solidFill>
              </a:rPr>
              <a:t>Body Level Two</a:t>
            </a:r>
          </a:p>
          <a:p>
            <a:pPr lvl="2">
              <a:defRPr sz="1800">
                <a:solidFill>
                  <a:srgbClr val="000000"/>
                </a:solidFill>
              </a:defRPr>
            </a:pPr>
            <a:r>
              <a:rPr sz="2000">
                <a:solidFill>
                  <a:srgbClr val="404040"/>
                </a:solidFill>
              </a:rPr>
              <a:t>Body Level Three</a:t>
            </a:r>
          </a:p>
          <a:p>
            <a:pPr lvl="3">
              <a:defRPr sz="1800">
                <a:solidFill>
                  <a:srgbClr val="000000"/>
                </a:solidFill>
              </a:defRPr>
            </a:pPr>
            <a:r>
              <a:rPr sz="2000">
                <a:solidFill>
                  <a:srgbClr val="404040"/>
                </a:solidFill>
              </a:rPr>
              <a:t>Body Level Four</a:t>
            </a:r>
          </a:p>
          <a:p>
            <a:pPr lvl="4">
              <a:defRPr sz="1800">
                <a:solidFill>
                  <a:srgbClr val="000000"/>
                </a:solidFill>
              </a:defRPr>
            </a:pPr>
            <a:r>
              <a:rPr sz="2000">
                <a:solidFill>
                  <a:srgbClr val="404040"/>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5321" y="179343"/>
            <a:ext cx="9817435" cy="58265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tabLst>
                <a:tab pos="8229600" algn="r"/>
              </a:tabLst>
            </a:lvl1pPr>
          </a:lstStyle>
          <a:p>
            <a:pPr lvl="0">
              <a:defRPr b="0">
                <a:solidFill>
                  <a:srgbClr val="000000"/>
                </a:solidFill>
              </a:defRPr>
            </a:pPr>
            <a:r>
              <a:rPr b="1">
                <a:solidFill>
                  <a:srgbClr val="21438F"/>
                </a:solidFill>
              </a:rPr>
              <a:t>Title Text</a:t>
            </a:r>
          </a:p>
        </p:txBody>
      </p:sp>
      <p:sp>
        <p:nvSpPr>
          <p:cNvPr id="3" name="Shape 3"/>
          <p:cNvSpPr/>
          <p:nvPr/>
        </p:nvSpPr>
        <p:spPr>
          <a:xfrm>
            <a:off x="7813513" y="6496094"/>
            <a:ext cx="2177089"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00" b="1">
                <a:solidFill>
                  <a:srgbClr val="2750AB"/>
                </a:solidFill>
              </a:defRPr>
            </a:lvl1pPr>
          </a:lstStyle>
          <a:p>
            <a:pPr lvl="0">
              <a:defRPr sz="1800" b="0">
                <a:solidFill>
                  <a:srgbClr val="000000"/>
                </a:solidFill>
              </a:defRPr>
            </a:pPr>
            <a:r>
              <a:rPr sz="1200" b="1">
                <a:solidFill>
                  <a:srgbClr val="2750AB"/>
                </a:solidFill>
              </a:rPr>
              <a:t>‹#›</a:t>
            </a:r>
          </a:p>
        </p:txBody>
      </p:sp>
      <p:sp>
        <p:nvSpPr>
          <p:cNvPr id="4" name="Shape 4"/>
          <p:cNvSpPr>
            <a:spLocks noGrp="1"/>
          </p:cNvSpPr>
          <p:nvPr>
            <p:ph type="body" idx="1"/>
          </p:nvPr>
        </p:nvSpPr>
        <p:spPr>
          <a:xfrm>
            <a:off x="342900" y="762000"/>
            <a:ext cx="9686925" cy="60960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a:tabLst>
          <a:tab pos="8229600" algn="r"/>
        </a:tabLst>
        <a:defRPr b="1">
          <a:solidFill>
            <a:srgbClr val="21438F"/>
          </a:solidFill>
          <a:latin typeface="Helvetica LT Std"/>
          <a:ea typeface="Helvetica LT Std"/>
          <a:cs typeface="Helvetica LT Std"/>
          <a:sym typeface="Helvetica LT Std"/>
        </a:defRPr>
      </a:lvl1pPr>
      <a:lvl2pPr>
        <a:tabLst>
          <a:tab pos="8229600" algn="r"/>
        </a:tabLst>
        <a:defRPr b="1">
          <a:solidFill>
            <a:srgbClr val="21438F"/>
          </a:solidFill>
          <a:latin typeface="Helvetica LT Std"/>
          <a:ea typeface="Helvetica LT Std"/>
          <a:cs typeface="Helvetica LT Std"/>
          <a:sym typeface="Helvetica LT Std"/>
        </a:defRPr>
      </a:lvl2pPr>
      <a:lvl3pPr>
        <a:tabLst>
          <a:tab pos="8229600" algn="r"/>
        </a:tabLst>
        <a:defRPr b="1">
          <a:solidFill>
            <a:srgbClr val="21438F"/>
          </a:solidFill>
          <a:latin typeface="Helvetica LT Std"/>
          <a:ea typeface="Helvetica LT Std"/>
          <a:cs typeface="Helvetica LT Std"/>
          <a:sym typeface="Helvetica LT Std"/>
        </a:defRPr>
      </a:lvl3pPr>
      <a:lvl4pPr>
        <a:tabLst>
          <a:tab pos="8229600" algn="r"/>
        </a:tabLst>
        <a:defRPr b="1">
          <a:solidFill>
            <a:srgbClr val="21438F"/>
          </a:solidFill>
          <a:latin typeface="Helvetica LT Std"/>
          <a:ea typeface="Helvetica LT Std"/>
          <a:cs typeface="Helvetica LT Std"/>
          <a:sym typeface="Helvetica LT Std"/>
        </a:defRPr>
      </a:lvl4pPr>
      <a:lvl5pPr>
        <a:tabLst>
          <a:tab pos="8229600" algn="r"/>
        </a:tabLst>
        <a:defRPr b="1">
          <a:solidFill>
            <a:srgbClr val="21438F"/>
          </a:solidFill>
          <a:latin typeface="Helvetica LT Std"/>
          <a:ea typeface="Helvetica LT Std"/>
          <a:cs typeface="Helvetica LT Std"/>
          <a:sym typeface="Helvetica LT Std"/>
        </a:defRPr>
      </a:lvl5pPr>
      <a:lvl6pPr indent="457200">
        <a:tabLst>
          <a:tab pos="8229600" algn="r"/>
        </a:tabLst>
        <a:defRPr b="1">
          <a:solidFill>
            <a:srgbClr val="21438F"/>
          </a:solidFill>
          <a:latin typeface="Helvetica LT Std"/>
          <a:ea typeface="Helvetica LT Std"/>
          <a:cs typeface="Helvetica LT Std"/>
          <a:sym typeface="Helvetica LT Std"/>
        </a:defRPr>
      </a:lvl6pPr>
      <a:lvl7pPr indent="914400">
        <a:tabLst>
          <a:tab pos="8229600" algn="r"/>
        </a:tabLst>
        <a:defRPr b="1">
          <a:solidFill>
            <a:srgbClr val="21438F"/>
          </a:solidFill>
          <a:latin typeface="Helvetica LT Std"/>
          <a:ea typeface="Helvetica LT Std"/>
          <a:cs typeface="Helvetica LT Std"/>
          <a:sym typeface="Helvetica LT Std"/>
        </a:defRPr>
      </a:lvl7pPr>
      <a:lvl8pPr indent="1371600">
        <a:tabLst>
          <a:tab pos="8229600" algn="r"/>
        </a:tabLst>
        <a:defRPr b="1">
          <a:solidFill>
            <a:srgbClr val="21438F"/>
          </a:solidFill>
          <a:latin typeface="Helvetica LT Std"/>
          <a:ea typeface="Helvetica LT Std"/>
          <a:cs typeface="Helvetica LT Std"/>
          <a:sym typeface="Helvetica LT Std"/>
        </a:defRPr>
      </a:lvl8pPr>
      <a:lvl9pPr indent="1828800">
        <a:tabLst>
          <a:tab pos="8229600" algn="r"/>
        </a:tabLst>
        <a:defRPr b="1">
          <a:solidFill>
            <a:srgbClr val="21438F"/>
          </a:solidFill>
          <a:latin typeface="Helvetica LT Std"/>
          <a:ea typeface="Helvetica LT Std"/>
          <a:cs typeface="Helvetica LT Std"/>
          <a:sym typeface="Helvetica LT Std"/>
        </a:defRPr>
      </a:lvl9pPr>
    </p:titleStyle>
    <p:bodyStyle>
      <a:lvl1pPr marL="342900" indent="-342900">
        <a:spcBef>
          <a:spcPts val="400"/>
        </a:spcBef>
        <a:buSzPct val="100000"/>
        <a:buFont typeface="Wingdings"/>
        <a:buChar char="▪"/>
        <a:defRPr>
          <a:latin typeface="Helvetica LT Std"/>
          <a:ea typeface="Helvetica LT Std"/>
          <a:cs typeface="Helvetica LT Std"/>
          <a:sym typeface="Helvetica LT Std"/>
        </a:defRPr>
      </a:lvl1pPr>
      <a:lvl2pPr marL="742950" indent="-285750">
        <a:spcBef>
          <a:spcPts val="400"/>
        </a:spcBef>
        <a:buSzPct val="100000"/>
        <a:buFont typeface="Wingdings"/>
        <a:buChar char="–"/>
        <a:defRPr>
          <a:latin typeface="Helvetica LT Std"/>
          <a:ea typeface="Helvetica LT Std"/>
          <a:cs typeface="Helvetica LT Std"/>
          <a:sym typeface="Helvetica LT Std"/>
        </a:defRPr>
      </a:lvl2pPr>
      <a:lvl3pPr marL="1171575" indent="-257175">
        <a:spcBef>
          <a:spcPts val="400"/>
        </a:spcBef>
        <a:buSzPct val="100000"/>
        <a:buFont typeface="Wingdings"/>
        <a:buChar char="•"/>
        <a:defRPr>
          <a:latin typeface="Helvetica LT Std"/>
          <a:ea typeface="Helvetica LT Std"/>
          <a:cs typeface="Helvetica LT Std"/>
          <a:sym typeface="Helvetica LT Std"/>
        </a:defRPr>
      </a:lvl3pPr>
      <a:lvl4pPr marL="1665514" indent="-293914">
        <a:spcBef>
          <a:spcPts val="400"/>
        </a:spcBef>
        <a:buSzPct val="100000"/>
        <a:buFont typeface="Wingdings"/>
        <a:buChar char="–"/>
        <a:defRPr>
          <a:latin typeface="Helvetica LT Std"/>
          <a:ea typeface="Helvetica LT Std"/>
          <a:cs typeface="Helvetica LT Std"/>
          <a:sym typeface="Helvetica LT Std"/>
        </a:defRPr>
      </a:lvl4pPr>
      <a:lvl5pPr marL="2122714" indent="-293914">
        <a:spcBef>
          <a:spcPts val="400"/>
        </a:spcBef>
        <a:buSzPct val="100000"/>
        <a:buFont typeface="Wingdings"/>
        <a:buChar char="»"/>
        <a:defRPr>
          <a:latin typeface="Helvetica LT Std"/>
          <a:ea typeface="Helvetica LT Std"/>
          <a:cs typeface="Helvetica LT Std"/>
          <a:sym typeface="Helvetica LT Std"/>
        </a:defRPr>
      </a:lvl5pPr>
      <a:lvl6pPr marL="2491739" indent="-205739">
        <a:spcBef>
          <a:spcPts val="400"/>
        </a:spcBef>
        <a:buSzPct val="100000"/>
        <a:buFont typeface="Wingdings"/>
        <a:buChar char="•"/>
        <a:defRPr>
          <a:latin typeface="Helvetica LT Std"/>
          <a:ea typeface="Helvetica LT Std"/>
          <a:cs typeface="Helvetica LT Std"/>
          <a:sym typeface="Helvetica LT Std"/>
        </a:defRPr>
      </a:lvl6pPr>
      <a:lvl7pPr marL="2948939" indent="-205739">
        <a:spcBef>
          <a:spcPts val="400"/>
        </a:spcBef>
        <a:buSzPct val="100000"/>
        <a:buFont typeface="Wingdings"/>
        <a:buChar char="•"/>
        <a:defRPr>
          <a:latin typeface="Helvetica LT Std"/>
          <a:ea typeface="Helvetica LT Std"/>
          <a:cs typeface="Helvetica LT Std"/>
          <a:sym typeface="Helvetica LT Std"/>
        </a:defRPr>
      </a:lvl7pPr>
      <a:lvl8pPr marL="3406140" indent="-205740">
        <a:spcBef>
          <a:spcPts val="400"/>
        </a:spcBef>
        <a:buSzPct val="100000"/>
        <a:buFont typeface="Wingdings"/>
        <a:buChar char="•"/>
        <a:defRPr>
          <a:latin typeface="Helvetica LT Std"/>
          <a:ea typeface="Helvetica LT Std"/>
          <a:cs typeface="Helvetica LT Std"/>
          <a:sym typeface="Helvetica LT Std"/>
        </a:defRPr>
      </a:lvl8pPr>
      <a:lvl9pPr marL="3863340" indent="-205740">
        <a:spcBef>
          <a:spcPts val="400"/>
        </a:spcBef>
        <a:buSzPct val="100000"/>
        <a:buFont typeface="Wingdings"/>
        <a:buChar char="•"/>
        <a:defRPr>
          <a:latin typeface="Helvetica LT Std"/>
          <a:ea typeface="Helvetica LT Std"/>
          <a:cs typeface="Helvetica LT Std"/>
          <a:sym typeface="Helvetica LT Std"/>
        </a:defRPr>
      </a:lvl9pPr>
    </p:bodyStyle>
    <p:otherStyle>
      <a:lvl1pPr algn="r">
        <a:defRPr sz="1200" b="1">
          <a:solidFill>
            <a:schemeClr val="tx1"/>
          </a:solidFill>
          <a:latin typeface="+mn-lt"/>
          <a:ea typeface="+mn-ea"/>
          <a:cs typeface="+mn-cs"/>
          <a:sym typeface="Calibri"/>
        </a:defRPr>
      </a:lvl1pPr>
      <a:lvl2pPr indent="457200" algn="r">
        <a:defRPr sz="1200" b="1">
          <a:solidFill>
            <a:schemeClr val="tx1"/>
          </a:solidFill>
          <a:latin typeface="+mn-lt"/>
          <a:ea typeface="+mn-ea"/>
          <a:cs typeface="+mn-cs"/>
          <a:sym typeface="Calibri"/>
        </a:defRPr>
      </a:lvl2pPr>
      <a:lvl3pPr indent="914400" algn="r">
        <a:defRPr sz="1200" b="1">
          <a:solidFill>
            <a:schemeClr val="tx1"/>
          </a:solidFill>
          <a:latin typeface="+mn-lt"/>
          <a:ea typeface="+mn-ea"/>
          <a:cs typeface="+mn-cs"/>
          <a:sym typeface="Calibri"/>
        </a:defRPr>
      </a:lvl3pPr>
      <a:lvl4pPr indent="1371600" algn="r">
        <a:defRPr sz="1200" b="1">
          <a:solidFill>
            <a:schemeClr val="tx1"/>
          </a:solidFill>
          <a:latin typeface="+mn-lt"/>
          <a:ea typeface="+mn-ea"/>
          <a:cs typeface="+mn-cs"/>
          <a:sym typeface="Calibri"/>
        </a:defRPr>
      </a:lvl4pPr>
      <a:lvl5pPr indent="1828800" algn="r">
        <a:defRPr sz="1200" b="1">
          <a:solidFill>
            <a:schemeClr val="tx1"/>
          </a:solidFill>
          <a:latin typeface="+mn-lt"/>
          <a:ea typeface="+mn-ea"/>
          <a:cs typeface="+mn-cs"/>
          <a:sym typeface="Calibri"/>
        </a:defRPr>
      </a:lvl5pPr>
      <a:lvl6pPr indent="2286000" algn="r">
        <a:defRPr sz="1200" b="1">
          <a:solidFill>
            <a:schemeClr val="tx1"/>
          </a:solidFill>
          <a:latin typeface="+mn-lt"/>
          <a:ea typeface="+mn-ea"/>
          <a:cs typeface="+mn-cs"/>
          <a:sym typeface="Calibri"/>
        </a:defRPr>
      </a:lvl6pPr>
      <a:lvl7pPr indent="2743200" algn="r">
        <a:defRPr sz="1200" b="1">
          <a:solidFill>
            <a:schemeClr val="tx1"/>
          </a:solidFill>
          <a:latin typeface="+mn-lt"/>
          <a:ea typeface="+mn-ea"/>
          <a:cs typeface="+mn-cs"/>
          <a:sym typeface="Calibri"/>
        </a:defRPr>
      </a:lvl7pPr>
      <a:lvl8pPr indent="3200400" algn="r">
        <a:defRPr sz="1200" b="1">
          <a:solidFill>
            <a:schemeClr val="tx1"/>
          </a:solidFill>
          <a:latin typeface="+mn-lt"/>
          <a:ea typeface="+mn-ea"/>
          <a:cs typeface="+mn-cs"/>
          <a:sym typeface="Calibri"/>
        </a:defRPr>
      </a:lvl8pPr>
      <a:lvl9pPr indent="3657600" algn="r">
        <a:defRPr sz="1200" b="1">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p:nvPr>
        </p:nvSpPr>
        <p:spPr>
          <a:xfrm>
            <a:off x="3257550" y="1777972"/>
            <a:ext cx="6686550" cy="1574829"/>
          </a:xfrm>
          <a:prstGeom prst="rect">
            <a:avLst/>
          </a:prstGeom>
          <a:effectLst>
            <a:outerShdw blurRad="190500" dist="8455" dir="5400000" rotWithShape="0">
              <a:srgbClr val="000000"/>
            </a:outerShdw>
          </a:effectLst>
        </p:spPr>
        <p:txBody>
          <a:bodyPr lIns="0" tIns="0" rIns="0" bIns="0">
            <a:normAutofit/>
          </a:bodyPr>
          <a:lstStyle/>
          <a:p>
            <a:pPr lvl="0">
              <a:defRPr sz="1800">
                <a:solidFill>
                  <a:srgbClr val="000000"/>
                </a:solidFill>
              </a:defRPr>
            </a:pPr>
            <a:r>
              <a:rPr sz="4000">
                <a:solidFill>
                  <a:srgbClr val="2750AB"/>
                </a:solidFill>
              </a:rPr>
              <a:t>Введение в LINQ</a:t>
            </a:r>
          </a:p>
        </p:txBody>
      </p:sp>
      <p:sp>
        <p:nvSpPr>
          <p:cNvPr id="21" name="Shape 21"/>
          <p:cNvSpPr/>
          <p:nvPr/>
        </p:nvSpPr>
        <p:spPr>
          <a:xfrm>
            <a:off x="3257550" y="3536924"/>
            <a:ext cx="6257925" cy="15684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lvl="0">
              <a:spcBef>
                <a:spcPts val="400"/>
              </a:spcBef>
            </a:pPr>
            <a:r>
              <a:rPr sz="2000"/>
              <a:t>БГУ, ММФ, кафедра веб-технологий и компьютерного моделирования</a:t>
            </a:r>
            <a:endParaRPr sz="3200"/>
          </a:p>
          <a:p>
            <a:pPr lvl="0">
              <a:spcBef>
                <a:spcPts val="400"/>
              </a:spcBef>
            </a:pPr>
            <a:r>
              <a:rPr sz="2000"/>
              <a:t>Автор: Кравчук Анжелика Ивановна</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Введение в запросы LINQ</a:t>
            </a:r>
          </a:p>
        </p:txBody>
      </p:sp>
      <p:grpSp>
        <p:nvGrpSpPr>
          <p:cNvPr id="231" name="Group 231"/>
          <p:cNvGrpSpPr/>
          <p:nvPr/>
        </p:nvGrpSpPr>
        <p:grpSpPr>
          <a:xfrm>
            <a:off x="342900" y="762000"/>
            <a:ext cx="9686925" cy="1066800"/>
            <a:chOff x="0" y="0"/>
            <a:chExt cx="9686925" cy="1066800"/>
          </a:xfrm>
        </p:grpSpPr>
        <p:sp>
          <p:nvSpPr>
            <p:cNvPr id="229" name="Shape 229"/>
            <p:cNvSpPr/>
            <p:nvPr/>
          </p:nvSpPr>
          <p:spPr>
            <a:xfrm>
              <a:off x="0" y="0"/>
              <a:ext cx="9686925" cy="10668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just">
                <a:defRPr>
                  <a:solidFill>
                    <a:srgbClr val="FFFFFF"/>
                  </a:solidFill>
                </a:defRPr>
              </a:pPr>
              <a:endParaRPr/>
            </a:p>
          </p:txBody>
        </p:sp>
        <p:sp>
          <p:nvSpPr>
            <p:cNvPr id="230" name="Shape 230"/>
            <p:cNvSpPr/>
            <p:nvPr/>
          </p:nvSpPr>
          <p:spPr>
            <a:xfrm>
              <a:off x="52077" y="208280"/>
              <a:ext cx="95827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a:solidFill>
                    <a:srgbClr val="FFFFFF"/>
                  </a:solidFill>
                </a:defRPr>
              </a:lvl1pPr>
            </a:lstStyle>
            <a:p>
              <a:pPr lvl="0">
                <a:defRPr>
                  <a:solidFill>
                    <a:srgbClr val="000000"/>
                  </a:solidFill>
                </a:defRPr>
              </a:pPr>
              <a:r>
                <a:rPr>
                  <a:solidFill>
                    <a:srgbClr val="FFFFFF"/>
                  </a:solidFill>
                </a:rPr>
                <a:t>LINQ to Objects – это набор классов, содержащих типичные методы обработки коллекций: поиск данных, сортировка, фильтрация и т. д, происходящие в памяти (in-memory data set)</a:t>
              </a:r>
            </a:p>
          </p:txBody>
        </p:sp>
      </p:grpSp>
      <p:grpSp>
        <p:nvGrpSpPr>
          <p:cNvPr id="234" name="Group 234"/>
          <p:cNvGrpSpPr/>
          <p:nvPr/>
        </p:nvGrpSpPr>
        <p:grpSpPr>
          <a:xfrm>
            <a:off x="464925" y="2201956"/>
            <a:ext cx="9442875" cy="3131029"/>
            <a:chOff x="-215900" y="-139700"/>
            <a:chExt cx="9442873" cy="3131028"/>
          </a:xfrm>
        </p:grpSpPr>
        <p:pic>
          <p:nvPicPr>
            <p:cNvPr id="233" name="image5.png"/>
            <p:cNvPicPr/>
            <p:nvPr/>
          </p:nvPicPr>
          <p:blipFill>
            <a:blip r:embed="rId2">
              <a:extLst/>
            </a:blip>
            <a:stretch>
              <a:fillRect/>
            </a:stretch>
          </p:blipFill>
          <p:spPr>
            <a:xfrm>
              <a:off x="0" y="0"/>
              <a:ext cx="9011074" cy="2572229"/>
            </a:xfrm>
            <a:prstGeom prst="rect">
              <a:avLst/>
            </a:prstGeom>
            <a:ln>
              <a:noFill/>
            </a:ln>
            <a:effectLst/>
          </p:spPr>
        </p:pic>
        <p:pic>
          <p:nvPicPr>
            <p:cNvPr id="232" name="Picture 231"/>
            <p:cNvPicPr/>
            <p:nvPr/>
          </p:nvPicPr>
          <p:blipFill>
            <a:blip r:embed="rId3">
              <a:extLst/>
            </a:blip>
            <a:stretch>
              <a:fillRect/>
            </a:stretch>
          </p:blipFill>
          <p:spPr>
            <a:xfrm>
              <a:off x="-215900" y="-139700"/>
              <a:ext cx="9442874" cy="3131029"/>
            </a:xfrm>
            <a:prstGeom prst="rect">
              <a:avLst/>
            </a:prstGeom>
            <a:effectLst/>
          </p:spPr>
        </p:pic>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Введение в запросы LINQ</a:t>
            </a:r>
          </a:p>
        </p:txBody>
      </p:sp>
      <p:grpSp>
        <p:nvGrpSpPr>
          <p:cNvPr id="239" name="Group 239"/>
          <p:cNvGrpSpPr/>
          <p:nvPr/>
        </p:nvGrpSpPr>
        <p:grpSpPr>
          <a:xfrm>
            <a:off x="308353" y="609600"/>
            <a:ext cx="9686926" cy="762000"/>
            <a:chOff x="0" y="0"/>
            <a:chExt cx="9686925" cy="762000"/>
          </a:xfrm>
        </p:grpSpPr>
        <p:sp>
          <p:nvSpPr>
            <p:cNvPr id="237" name="Shape 237"/>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238" name="Shape 238"/>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представляет собой выражение, которое при перечислении трансформирует последовательности с помощью операций запросов (метод расширения)</a:t>
              </a:r>
            </a:p>
          </p:txBody>
        </p:sp>
      </p:grpSp>
      <p:grpSp>
        <p:nvGrpSpPr>
          <p:cNvPr id="242" name="Group 242"/>
          <p:cNvGrpSpPr/>
          <p:nvPr/>
        </p:nvGrpSpPr>
        <p:grpSpPr>
          <a:xfrm>
            <a:off x="308353" y="1324849"/>
            <a:ext cx="9686926" cy="2155100"/>
            <a:chOff x="0" y="0"/>
            <a:chExt cx="9686925" cy="2155099"/>
          </a:xfrm>
        </p:grpSpPr>
        <p:sp>
          <p:nvSpPr>
            <p:cNvPr id="240" name="Shape 240"/>
            <p:cNvSpPr/>
            <p:nvPr/>
          </p:nvSpPr>
          <p:spPr>
            <a:xfrm>
              <a:off x="0" y="199150"/>
              <a:ext cx="9686925" cy="195595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241" name="Shape 241"/>
            <p:cNvSpPr/>
            <p:nvPr/>
          </p:nvSpPr>
          <p:spPr>
            <a:xfrm>
              <a:off x="0" y="0"/>
              <a:ext cx="9686925"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filteredNames =</a:t>
              </a:r>
            </a:p>
            <a:p>
              <a:pPr lvl="0"/>
              <a:r>
                <a:rPr sz="1600">
                  <a:latin typeface="Consolas"/>
                  <a:ea typeface="Consolas"/>
                  <a:cs typeface="Consolas"/>
                  <a:sym typeface="Consolas"/>
                </a:rPr>
                <a:t>	</a:t>
              </a:r>
              <a:r>
                <a:rPr sz="1600" b="1">
                  <a:latin typeface="Consolas"/>
                  <a:ea typeface="Consolas"/>
                  <a:cs typeface="Consolas"/>
                  <a:sym typeface="Consolas"/>
                </a:rPr>
                <a:t>System.Linq.Enumerable.Where</a:t>
              </a:r>
              <a:r>
                <a:rPr sz="1600">
                  <a:latin typeface="Consolas"/>
                  <a:ea typeface="Consolas"/>
                  <a:cs typeface="Consolas"/>
                  <a:sym typeface="Consolas"/>
                </a:rPr>
                <a:t> (</a:t>
              </a:r>
              <a:r>
                <a:rPr sz="1600" b="1">
                  <a:latin typeface="Consolas"/>
                  <a:ea typeface="Consolas"/>
                  <a:cs typeface="Consolas"/>
                  <a:sym typeface="Consolas"/>
                </a:rPr>
                <a:t>names</a:t>
              </a:r>
              <a:r>
                <a:rPr sz="1600">
                  <a:latin typeface="Consolas"/>
                  <a:ea typeface="Consolas"/>
                  <a:cs typeface="Consolas"/>
                  <a:sym typeface="Consolas"/>
                </a:rPr>
                <a:t>, n =&gt; n.Length &gt;= </a:t>
              </a:r>
              <a:r>
                <a:rPr sz="1600">
                  <a:solidFill>
                    <a:srgbClr val="C81EFA"/>
                  </a:solidFill>
                  <a:latin typeface="Consolas"/>
                  <a:ea typeface="Consolas"/>
                  <a:cs typeface="Consolas"/>
                  <a:sym typeface="Consolas"/>
                </a:rPr>
                <a:t>4</a:t>
              </a:r>
              <a:r>
                <a:rPr sz="1600">
                  <a:latin typeface="Consolas"/>
                  <a:ea typeface="Consolas"/>
                  <a:cs typeface="Consolas"/>
                  <a:sym typeface="Consolas"/>
                </a:rPr>
                <a:t>);</a:t>
              </a:r>
            </a:p>
            <a:p>
              <a:pPr lvl="0"/>
              <a:r>
                <a:rPr sz="1600">
                  <a:latin typeface="Consolas"/>
                  <a:ea typeface="Consolas"/>
                  <a:cs typeface="Consolas"/>
                  <a:sym typeface="Consolas"/>
                </a:rPr>
                <a:t>                                    </a:t>
              </a: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filteredNames)</a:t>
              </a:r>
            </a:p>
            <a:p>
              <a:pPr lvl="0"/>
              <a:r>
                <a:rPr sz="1600">
                  <a:latin typeface="Consolas"/>
                  <a:ea typeface="Consolas"/>
                  <a:cs typeface="Consolas"/>
                  <a:sym typeface="Consolas"/>
                </a:rPr>
                <a:t>	Console.Write (n +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p:txBody>
        </p:sp>
      </p:grpSp>
      <p:grpSp>
        <p:nvGrpSpPr>
          <p:cNvPr id="245" name="Group 245"/>
          <p:cNvGrpSpPr/>
          <p:nvPr/>
        </p:nvGrpSpPr>
        <p:grpSpPr>
          <a:xfrm>
            <a:off x="6910457" y="2545079"/>
            <a:ext cx="3051555" cy="685801"/>
            <a:chOff x="0" y="0"/>
            <a:chExt cx="3051553" cy="685800"/>
          </a:xfrm>
        </p:grpSpPr>
        <p:sp>
          <p:nvSpPr>
            <p:cNvPr id="243" name="Shape 243"/>
            <p:cNvSpPr/>
            <p:nvPr/>
          </p:nvSpPr>
          <p:spPr>
            <a:xfrm>
              <a:off x="-1" y="0"/>
              <a:ext cx="3051555" cy="68580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362" y="0"/>
                    <a:pt x="809" y="0"/>
                  </a:cubicBezTo>
                  <a:lnTo>
                    <a:pt x="20791" y="0"/>
                  </a:lnTo>
                  <a:cubicBezTo>
                    <a:pt x="21238" y="0"/>
                    <a:pt x="21600" y="1612"/>
                    <a:pt x="21600" y="3600"/>
                  </a:cubicBezTo>
                  <a:lnTo>
                    <a:pt x="21600" y="18000"/>
                  </a:lnTo>
                  <a:cubicBezTo>
                    <a:pt x="21600" y="19988"/>
                    <a:pt x="21238" y="21600"/>
                    <a:pt x="20791" y="21600"/>
                  </a:cubicBezTo>
                  <a:lnTo>
                    <a:pt x="809" y="21600"/>
                  </a:lnTo>
                  <a:cubicBezTo>
                    <a:pt x="362" y="21600"/>
                    <a:pt x="0" y="19988"/>
                    <a:pt x="0" y="18000"/>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defRPr b="1">
                  <a:latin typeface="Consolas"/>
                  <a:ea typeface="Consolas"/>
                  <a:cs typeface="Consolas"/>
                  <a:sym typeface="Consolas"/>
                </a:defRPr>
              </a:pPr>
              <a:endParaRPr/>
            </a:p>
          </p:txBody>
        </p:sp>
        <p:sp>
          <p:nvSpPr>
            <p:cNvPr id="244" name="Shape 244"/>
            <p:cNvSpPr/>
            <p:nvPr/>
          </p:nvSpPr>
          <p:spPr>
            <a:xfrm>
              <a:off x="57149" y="183363"/>
              <a:ext cx="2937255"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Dick|Harry|</a:t>
              </a:r>
            </a:p>
          </p:txBody>
        </p:sp>
      </p:grpSp>
      <p:pic>
        <p:nvPicPr>
          <p:cNvPr id="246" name="image4.tif" descr="arrow03"/>
          <p:cNvPicPr/>
          <p:nvPr/>
        </p:nvPicPr>
        <p:blipFill>
          <a:blip r:embed="rId2">
            <a:extLst/>
          </a:blip>
          <a:stretch>
            <a:fillRect/>
          </a:stretch>
        </p:blipFill>
        <p:spPr>
          <a:xfrm>
            <a:off x="5455227" y="2750609"/>
            <a:ext cx="1747126" cy="274743"/>
          </a:xfrm>
          <a:prstGeom prst="rect">
            <a:avLst/>
          </a:prstGeom>
          <a:ln w="12700">
            <a:miter lim="400000"/>
          </a:ln>
        </p:spPr>
      </p:pic>
      <p:grpSp>
        <p:nvGrpSpPr>
          <p:cNvPr id="249" name="Group 249"/>
          <p:cNvGrpSpPr/>
          <p:nvPr/>
        </p:nvGrpSpPr>
        <p:grpSpPr>
          <a:xfrm>
            <a:off x="305794" y="3581399"/>
            <a:ext cx="9686926" cy="902747"/>
            <a:chOff x="0" y="0"/>
            <a:chExt cx="9686925" cy="902745"/>
          </a:xfrm>
        </p:grpSpPr>
        <p:sp>
          <p:nvSpPr>
            <p:cNvPr id="247" name="Shape 247"/>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248" name="Shape 248"/>
            <p:cNvSpPr/>
            <p:nvPr/>
          </p:nvSpPr>
          <p:spPr>
            <a:xfrm>
              <a:off x="0" y="217642"/>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filteredNames = </a:t>
              </a:r>
              <a:r>
                <a:rPr sz="1600" b="1">
                  <a:latin typeface="Consolas"/>
                  <a:ea typeface="Consolas"/>
                  <a:cs typeface="Consolas"/>
                  <a:sym typeface="Consolas"/>
                </a:rPr>
                <a:t>names.Where</a:t>
              </a:r>
              <a:r>
                <a:rPr sz="1600">
                  <a:latin typeface="Consolas"/>
                  <a:ea typeface="Consolas"/>
                  <a:cs typeface="Consolas"/>
                  <a:sym typeface="Consolas"/>
                </a:rPr>
                <a:t>(n =&gt; n.Length &gt;= </a:t>
              </a:r>
              <a:r>
                <a:rPr sz="1600">
                  <a:solidFill>
                    <a:srgbClr val="C81EFA"/>
                  </a:solidFill>
                  <a:latin typeface="Consolas"/>
                  <a:ea typeface="Consolas"/>
                  <a:cs typeface="Consolas"/>
                  <a:sym typeface="Consolas"/>
                </a:rPr>
                <a:t>4</a:t>
              </a:r>
              <a:r>
                <a:rPr sz="1600">
                  <a:latin typeface="Consolas"/>
                  <a:ea typeface="Consolas"/>
                  <a:cs typeface="Consolas"/>
                  <a:sym typeface="Consolas"/>
                </a:rPr>
                <a:t>);</a:t>
              </a:r>
            </a:p>
          </p:txBody>
        </p:sp>
      </p:grpSp>
      <p:grpSp>
        <p:nvGrpSpPr>
          <p:cNvPr id="252" name="Group 252"/>
          <p:cNvGrpSpPr/>
          <p:nvPr/>
        </p:nvGrpSpPr>
        <p:grpSpPr>
          <a:xfrm>
            <a:off x="6686550" y="1676400"/>
            <a:ext cx="3051554" cy="533400"/>
            <a:chOff x="0" y="0"/>
            <a:chExt cx="3051553" cy="533400"/>
          </a:xfrm>
        </p:grpSpPr>
        <p:sp>
          <p:nvSpPr>
            <p:cNvPr id="250" name="Shape 250"/>
            <p:cNvSpPr/>
            <p:nvPr/>
          </p:nvSpPr>
          <p:spPr>
            <a:xfrm>
              <a:off x="-1" y="0"/>
              <a:ext cx="3051555" cy="53340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282" y="0"/>
                    <a:pt x="629" y="0"/>
                  </a:cubicBezTo>
                  <a:lnTo>
                    <a:pt x="20971" y="0"/>
                  </a:lnTo>
                  <a:cubicBezTo>
                    <a:pt x="21318" y="0"/>
                    <a:pt x="21600" y="1612"/>
                    <a:pt x="21600" y="3600"/>
                  </a:cubicBezTo>
                  <a:lnTo>
                    <a:pt x="21600" y="18000"/>
                  </a:lnTo>
                  <a:cubicBezTo>
                    <a:pt x="21600" y="19988"/>
                    <a:pt x="21318" y="21600"/>
                    <a:pt x="20971" y="21600"/>
                  </a:cubicBezTo>
                  <a:lnTo>
                    <a:pt x="629" y="21600"/>
                  </a:lnTo>
                  <a:cubicBezTo>
                    <a:pt x="282"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defRPr b="1">
                  <a:latin typeface="Consolas"/>
                  <a:ea typeface="Consolas"/>
                  <a:cs typeface="Consolas"/>
                  <a:sym typeface="Consolas"/>
                </a:defRPr>
              </a:pPr>
              <a:endParaRPr/>
            </a:p>
          </p:txBody>
        </p:sp>
        <p:sp>
          <p:nvSpPr>
            <p:cNvPr id="251" name="Shape 251"/>
            <p:cNvSpPr/>
            <p:nvPr/>
          </p:nvSpPr>
          <p:spPr>
            <a:xfrm>
              <a:off x="44449" y="81279"/>
              <a:ext cx="296265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using System.Linq;</a:t>
              </a:r>
            </a:p>
          </p:txBody>
        </p:sp>
      </p:grpSp>
      <p:grpSp>
        <p:nvGrpSpPr>
          <p:cNvPr id="255" name="Group 255"/>
          <p:cNvGrpSpPr/>
          <p:nvPr/>
        </p:nvGrpSpPr>
        <p:grpSpPr>
          <a:xfrm>
            <a:off x="225184" y="5371926"/>
            <a:ext cx="9786729" cy="1308229"/>
            <a:chOff x="0" y="0"/>
            <a:chExt cx="9786727" cy="1308227"/>
          </a:xfrm>
        </p:grpSpPr>
        <p:sp>
          <p:nvSpPr>
            <p:cNvPr id="253" name="Shape 253"/>
            <p:cNvSpPr/>
            <p:nvPr/>
          </p:nvSpPr>
          <p:spPr>
            <a:xfrm>
              <a:off x="-1" y="0"/>
              <a:ext cx="9786728" cy="130822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215" y="0"/>
                    <a:pt x="481" y="0"/>
                  </a:cubicBezTo>
                  <a:lnTo>
                    <a:pt x="21119" y="0"/>
                  </a:lnTo>
                  <a:cubicBezTo>
                    <a:pt x="21385" y="0"/>
                    <a:pt x="21600" y="1612"/>
                    <a:pt x="21600" y="3600"/>
                  </a:cubicBezTo>
                  <a:lnTo>
                    <a:pt x="21600" y="18000"/>
                  </a:lnTo>
                  <a:cubicBezTo>
                    <a:pt x="21600" y="19988"/>
                    <a:pt x="21385" y="21600"/>
                    <a:pt x="21119" y="21600"/>
                  </a:cubicBezTo>
                  <a:lnTo>
                    <a:pt x="481" y="21600"/>
                  </a:lnTo>
                  <a:cubicBezTo>
                    <a:pt x="215"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254" name="Shape 254"/>
            <p:cNvSpPr/>
            <p:nvPr/>
          </p:nvSpPr>
          <p:spPr>
            <a:xfrm>
              <a:off x="109018" y="120562"/>
              <a:ext cx="9568691" cy="10671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Синтаксис построения запросов, при котором используются методы расширения и лямбда-выражения называется </a:t>
              </a:r>
              <a:r>
                <a:rPr b="1"/>
                <a:t>текучим (fluent) </a:t>
              </a:r>
              <a:r>
                <a:t>синтаксисом</a:t>
              </a:r>
            </a:p>
            <a:p>
              <a:pPr lvl="0" algn="just">
                <a:spcBef>
                  <a:spcPts val="1000"/>
                </a:spcBef>
              </a:pPr>
              <a:r>
                <a:t>Текучий синтаксис позволяет формировать цепочки операций запросов </a:t>
              </a:r>
            </a:p>
          </p:txBody>
        </p:sp>
      </p:grpSp>
      <p:grpSp>
        <p:nvGrpSpPr>
          <p:cNvPr id="258" name="Group 258"/>
          <p:cNvGrpSpPr/>
          <p:nvPr/>
        </p:nvGrpSpPr>
        <p:grpSpPr>
          <a:xfrm>
            <a:off x="308353" y="4404360"/>
            <a:ext cx="9686926" cy="926404"/>
            <a:chOff x="0" y="0"/>
            <a:chExt cx="9686925" cy="926403"/>
          </a:xfrm>
        </p:grpSpPr>
        <p:sp>
          <p:nvSpPr>
            <p:cNvPr id="256" name="Shape 256"/>
            <p:cNvSpPr/>
            <p:nvPr/>
          </p:nvSpPr>
          <p:spPr>
            <a:xfrm>
              <a:off x="0" y="23657"/>
              <a:ext cx="9686925" cy="90274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257" name="Shape 257"/>
            <p:cNvSpPr/>
            <p:nvPr/>
          </p:nvSpPr>
          <p:spPr>
            <a:xfrm>
              <a:off x="0" y="-1"/>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filteredNames = </a:t>
              </a:r>
              <a:r>
                <a:rPr sz="1600" b="1">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b="1">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a:t>
              </a:r>
              <a:r>
                <a:rPr sz="1600" b="1">
                  <a:solidFill>
                    <a:srgbClr val="0000FF"/>
                  </a:solidFill>
                  <a:latin typeface="Consolas"/>
                  <a:ea typeface="Consolas"/>
                  <a:cs typeface="Consolas"/>
                  <a:sym typeface="Consolas"/>
                </a:rPr>
                <a:t>where</a:t>
              </a:r>
              <a:r>
                <a:rPr sz="1600">
                  <a:latin typeface="Consolas"/>
                  <a:ea typeface="Consolas"/>
                  <a:cs typeface="Consolas"/>
                  <a:sym typeface="Consolas"/>
                </a:rPr>
                <a: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				   </a:t>
              </a:r>
              <a:r>
                <a:rPr sz="1600" b="1">
                  <a:solidFill>
                    <a:srgbClr val="0000FF"/>
                  </a:solidFill>
                  <a:latin typeface="Consolas"/>
                  <a:ea typeface="Consolas"/>
                  <a:cs typeface="Consolas"/>
                  <a:sym typeface="Consolas"/>
                </a:rPr>
                <a:t>select</a:t>
              </a:r>
              <a:r>
                <a:rPr sz="1600">
                  <a:latin typeface="Consolas"/>
                  <a:ea typeface="Consolas"/>
                  <a:cs typeface="Consolas"/>
                  <a:sym typeface="Consolas"/>
                </a:rPr>
                <a:t> n;</a:t>
              </a:r>
            </a:p>
          </p:txBody>
        </p:sp>
      </p:grpSp>
      <p:grpSp>
        <p:nvGrpSpPr>
          <p:cNvPr id="261" name="Group 261"/>
          <p:cNvGrpSpPr/>
          <p:nvPr/>
        </p:nvGrpSpPr>
        <p:grpSpPr>
          <a:xfrm>
            <a:off x="6960358" y="4854056"/>
            <a:ext cx="3051554" cy="685801"/>
            <a:chOff x="0" y="0"/>
            <a:chExt cx="3051553" cy="685800"/>
          </a:xfrm>
        </p:grpSpPr>
        <p:sp>
          <p:nvSpPr>
            <p:cNvPr id="259" name="Shape 259"/>
            <p:cNvSpPr/>
            <p:nvPr/>
          </p:nvSpPr>
          <p:spPr>
            <a:xfrm>
              <a:off x="-1" y="0"/>
              <a:ext cx="3051555" cy="68580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362" y="0"/>
                    <a:pt x="809" y="0"/>
                  </a:cubicBezTo>
                  <a:lnTo>
                    <a:pt x="20791" y="0"/>
                  </a:lnTo>
                  <a:cubicBezTo>
                    <a:pt x="21238" y="0"/>
                    <a:pt x="21600" y="1612"/>
                    <a:pt x="21600" y="3600"/>
                  </a:cubicBezTo>
                  <a:lnTo>
                    <a:pt x="21600" y="18000"/>
                  </a:lnTo>
                  <a:cubicBezTo>
                    <a:pt x="21600" y="19988"/>
                    <a:pt x="21238" y="21600"/>
                    <a:pt x="20791" y="21600"/>
                  </a:cubicBezTo>
                  <a:lnTo>
                    <a:pt x="809" y="21600"/>
                  </a:lnTo>
                  <a:cubicBezTo>
                    <a:pt x="362"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260" name="Shape 260"/>
            <p:cNvSpPr/>
            <p:nvPr/>
          </p:nvSpPr>
          <p:spPr>
            <a:xfrm>
              <a:off x="57149" y="17779"/>
              <a:ext cx="293725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Синтаксис выражений запросов</a:t>
              </a:r>
            </a:p>
          </p:txBody>
        </p:sp>
      </p:grpSp>
      <p:grpSp>
        <p:nvGrpSpPr>
          <p:cNvPr id="264" name="Group 264"/>
          <p:cNvGrpSpPr/>
          <p:nvPr/>
        </p:nvGrpSpPr>
        <p:grpSpPr>
          <a:xfrm>
            <a:off x="6960358" y="3162300"/>
            <a:ext cx="3051554" cy="685800"/>
            <a:chOff x="0" y="0"/>
            <a:chExt cx="3051553" cy="685800"/>
          </a:xfrm>
        </p:grpSpPr>
        <p:sp>
          <p:nvSpPr>
            <p:cNvPr id="262" name="Shape 262"/>
            <p:cNvSpPr/>
            <p:nvPr/>
          </p:nvSpPr>
          <p:spPr>
            <a:xfrm>
              <a:off x="-1" y="0"/>
              <a:ext cx="3051555" cy="68580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362" y="0"/>
                    <a:pt x="809" y="0"/>
                  </a:cubicBezTo>
                  <a:lnTo>
                    <a:pt x="20791" y="0"/>
                  </a:lnTo>
                  <a:cubicBezTo>
                    <a:pt x="21238" y="0"/>
                    <a:pt x="21600" y="1612"/>
                    <a:pt x="21600" y="3600"/>
                  </a:cubicBezTo>
                  <a:lnTo>
                    <a:pt x="21600" y="18000"/>
                  </a:lnTo>
                  <a:cubicBezTo>
                    <a:pt x="21600" y="19988"/>
                    <a:pt x="21238" y="21600"/>
                    <a:pt x="20791" y="21600"/>
                  </a:cubicBezTo>
                  <a:lnTo>
                    <a:pt x="809" y="21600"/>
                  </a:lnTo>
                  <a:cubicBezTo>
                    <a:pt x="362" y="21600"/>
                    <a:pt x="0" y="19988"/>
                    <a:pt x="0" y="18000"/>
                  </a:cubicBezTo>
                  <a:close/>
                </a:path>
              </a:pathLst>
            </a:cu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263" name="Shape 263"/>
            <p:cNvSpPr/>
            <p:nvPr/>
          </p:nvSpPr>
          <p:spPr>
            <a:xfrm>
              <a:off x="57149" y="17779"/>
              <a:ext cx="293725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spcBef>
                  <a:spcPts val="1000"/>
                </a:spcBef>
              </a:pPr>
              <a:r>
                <a:t>Синтаксис операций запросов (fluent)</a:t>
              </a:r>
            </a:p>
          </p:txBody>
        </p: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Текучий синтаксис (Fluent Syntax)</a:t>
            </a:r>
          </a:p>
        </p:txBody>
      </p:sp>
      <p:grpSp>
        <p:nvGrpSpPr>
          <p:cNvPr id="269" name="Group 269"/>
          <p:cNvGrpSpPr/>
          <p:nvPr/>
        </p:nvGrpSpPr>
        <p:grpSpPr>
          <a:xfrm>
            <a:off x="342900" y="565986"/>
            <a:ext cx="9601200" cy="2790386"/>
            <a:chOff x="0" y="0"/>
            <a:chExt cx="9601200" cy="2790385"/>
          </a:xfrm>
        </p:grpSpPr>
        <p:sp>
          <p:nvSpPr>
            <p:cNvPr id="267" name="Shape 267"/>
            <p:cNvSpPr/>
            <p:nvPr/>
          </p:nvSpPr>
          <p:spPr>
            <a:xfrm>
              <a:off x="0" y="170993"/>
              <a:ext cx="9601200" cy="26193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268" name="Shape 268"/>
            <p:cNvSpPr/>
            <p:nvPr/>
          </p:nvSpPr>
          <p:spPr>
            <a:xfrm>
              <a:off x="0" y="0"/>
              <a:ext cx="9601200" cy="2469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p>
            <a:p>
              <a:pPr lvl="0"/>
              <a:r>
                <a:rPr sz="1600">
                  <a:latin typeface="Consolas"/>
                  <a:ea typeface="Consolas"/>
                  <a:cs typeface="Consolas"/>
                  <a:sym typeface="Consolas"/>
                </a:rPr>
                <a:t>.</a:t>
              </a:r>
              <a:r>
                <a:rPr sz="1600" b="1">
                  <a:latin typeface="Consolas"/>
                  <a:ea typeface="Consolas"/>
                  <a:cs typeface="Consolas"/>
                  <a:sym typeface="Consolas"/>
                </a:rPr>
                <a:t>Where</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latin typeface="Consolas"/>
                  <a:ea typeface="Consolas"/>
                  <a:cs typeface="Consolas"/>
                  <a:sym typeface="Consolas"/>
                </a:rPr>
                <a:t>.</a:t>
              </a:r>
              <a:r>
                <a:rPr sz="1600" b="1">
                  <a:latin typeface="Consolas"/>
                  <a:ea typeface="Consolas"/>
                  <a:cs typeface="Consolas"/>
                  <a:sym typeface="Consolas"/>
                </a:rPr>
                <a:t>OrderBy</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=&gt; n.Length)</a:t>
              </a:r>
            </a:p>
            <a:p>
              <a:pPr lvl="0"/>
              <a:r>
                <a:rPr sz="1600">
                  <a:latin typeface="Consolas"/>
                  <a:ea typeface="Consolas"/>
                  <a:cs typeface="Consolas"/>
                  <a:sym typeface="Consolas"/>
                </a:rPr>
                <a:t>.</a:t>
              </a:r>
              <a:r>
                <a:rPr sz="1600" b="1">
                  <a:latin typeface="Consolas"/>
                  <a:ea typeface="Consolas"/>
                  <a:cs typeface="Consolas"/>
                  <a:sym typeface="Consolas"/>
                </a:rPr>
                <a:t>Select</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=&gt; n.ToUpper());</a:t>
              </a: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p>
            <a:p>
              <a:pPr lvl="0"/>
              <a:r>
                <a:rPr sz="1600">
                  <a:latin typeface="Consolas"/>
                  <a:ea typeface="Consolas"/>
                  <a:cs typeface="Consolas"/>
                  <a:sym typeface="Consolas"/>
                </a:rPr>
                <a:t>	Console.WriteLine(element);</a:t>
              </a:r>
            </a:p>
          </p:txBody>
        </p:sp>
      </p:grpSp>
      <p:grpSp>
        <p:nvGrpSpPr>
          <p:cNvPr id="272" name="Group 272"/>
          <p:cNvGrpSpPr/>
          <p:nvPr/>
        </p:nvGrpSpPr>
        <p:grpSpPr>
          <a:xfrm>
            <a:off x="6501026" y="1364373"/>
            <a:ext cx="3343276" cy="1193612"/>
            <a:chOff x="0" y="0"/>
            <a:chExt cx="3343275" cy="1193610"/>
          </a:xfrm>
        </p:grpSpPr>
        <p:sp>
          <p:nvSpPr>
            <p:cNvPr id="270" name="Shape 270"/>
            <p:cNvSpPr/>
            <p:nvPr/>
          </p:nvSpPr>
          <p:spPr>
            <a:xfrm>
              <a:off x="0" y="0"/>
              <a:ext cx="3343275" cy="1193611"/>
            </a:xfrm>
            <a:prstGeom prst="roundRect">
              <a:avLst>
                <a:gd name="adj" fmla="val 16667"/>
              </a:avLst>
            </a:pr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271" name="Shape 271"/>
            <p:cNvSpPr/>
            <p:nvPr/>
          </p:nvSpPr>
          <p:spPr>
            <a:xfrm>
              <a:off x="58266" y="79498"/>
              <a:ext cx="322674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b="1">
                  <a:latin typeface="Consolas"/>
                  <a:ea typeface="Consolas"/>
                  <a:cs typeface="Consolas"/>
                  <a:sym typeface="Consolas"/>
                </a:rPr>
                <a:t>JAY</a:t>
              </a:r>
            </a:p>
            <a:p>
              <a:pPr lvl="0">
                <a:spcBef>
                  <a:spcPts val="1000"/>
                </a:spcBef>
              </a:pPr>
              <a:r>
                <a:rPr sz="1600" b="1">
                  <a:latin typeface="Consolas"/>
                  <a:ea typeface="Consolas"/>
                  <a:cs typeface="Consolas"/>
                  <a:sym typeface="Consolas"/>
                </a:rPr>
                <a:t>MARY</a:t>
              </a:r>
            </a:p>
            <a:p>
              <a:pPr lvl="0">
                <a:spcBef>
                  <a:spcPts val="1000"/>
                </a:spcBef>
              </a:pPr>
              <a:r>
                <a:rPr sz="1600" b="1">
                  <a:latin typeface="Consolas"/>
                  <a:ea typeface="Consolas"/>
                  <a:cs typeface="Consolas"/>
                  <a:sym typeface="Consolas"/>
                </a:rPr>
                <a:t>HARRY </a:t>
              </a:r>
            </a:p>
          </p:txBody>
        </p:sp>
      </p:grpSp>
      <p:pic>
        <p:nvPicPr>
          <p:cNvPr id="273" name="image4.tif" descr="arrow03"/>
          <p:cNvPicPr/>
          <p:nvPr/>
        </p:nvPicPr>
        <p:blipFill>
          <a:blip r:embed="rId2">
            <a:extLst/>
          </a:blip>
          <a:stretch>
            <a:fillRect/>
          </a:stretch>
        </p:blipFill>
        <p:spPr>
          <a:xfrm rot="20357877">
            <a:off x="4560367" y="2412737"/>
            <a:ext cx="1747126" cy="274743"/>
          </a:xfrm>
          <a:prstGeom prst="rect">
            <a:avLst/>
          </a:prstGeom>
          <a:ln w="12700">
            <a:miter lim="400000"/>
          </a:ln>
          <a:effectLst>
            <a:outerShdw blurRad="190500" dist="8455" dir="5400000" rotWithShape="0">
              <a:srgbClr val="000000"/>
            </a:outerShdw>
          </a:effectLst>
        </p:spPr>
      </p:pic>
      <p:grpSp>
        <p:nvGrpSpPr>
          <p:cNvPr id="276" name="Group 276"/>
          <p:cNvGrpSpPr/>
          <p:nvPr/>
        </p:nvGrpSpPr>
        <p:grpSpPr>
          <a:xfrm>
            <a:off x="342899" y="3559993"/>
            <a:ext cx="9642279" cy="3046835"/>
            <a:chOff x="0" y="0"/>
            <a:chExt cx="9642277" cy="3046833"/>
          </a:xfrm>
        </p:grpSpPr>
        <p:sp>
          <p:nvSpPr>
            <p:cNvPr id="274" name="Shape 274"/>
            <p:cNvSpPr/>
            <p:nvPr/>
          </p:nvSpPr>
          <p:spPr>
            <a:xfrm>
              <a:off x="0" y="0"/>
              <a:ext cx="9642277" cy="304683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endParaRPr/>
            </a:p>
          </p:txBody>
        </p:sp>
        <p:sp>
          <p:nvSpPr>
            <p:cNvPr id="275" name="Shape 275"/>
            <p:cNvSpPr/>
            <p:nvPr/>
          </p:nvSpPr>
          <p:spPr>
            <a:xfrm>
              <a:off x="0" y="239660"/>
              <a:ext cx="9642278" cy="19956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1600">
                  <a:latin typeface="Consolas"/>
                  <a:ea typeface="Consolas"/>
                  <a:cs typeface="Consolas"/>
                  <a:sym typeface="Consolas"/>
                </a:rPr>
                <a:t>public static IEnumerable&lt;TSource&gt; </a:t>
              </a:r>
              <a:r>
                <a:rPr sz="1600" b="1">
                  <a:latin typeface="Consolas"/>
                  <a:ea typeface="Consolas"/>
                  <a:cs typeface="Consolas"/>
                  <a:sym typeface="Consolas"/>
                </a:rPr>
                <a:t>Where&lt;TSource&gt;</a:t>
              </a:r>
            </a:p>
            <a:p>
              <a:pPr lvl="0"/>
              <a:r>
                <a:rPr sz="1600">
                  <a:latin typeface="Consolas"/>
                  <a:ea typeface="Consolas"/>
                  <a:cs typeface="Consolas"/>
                  <a:sym typeface="Consolas"/>
                </a:rPr>
                <a:t>(this IEnumerable&lt;TSource&gt; source, Func&lt;TSource,bool&gt; predicate)</a:t>
              </a: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IEnumerable&lt;TSource&gt; </a:t>
              </a:r>
              <a:r>
                <a:rPr sz="1600" b="1">
                  <a:latin typeface="Consolas"/>
                  <a:ea typeface="Consolas"/>
                  <a:cs typeface="Consolas"/>
                  <a:sym typeface="Consolas"/>
                </a:rPr>
                <a:t>OrderBy&lt;TSource,TKey&gt;</a:t>
              </a:r>
            </a:p>
            <a:p>
              <a:pPr lvl="0"/>
              <a:r>
                <a:rPr sz="1600">
                  <a:latin typeface="Consolas"/>
                  <a:ea typeface="Consolas"/>
                  <a:cs typeface="Consolas"/>
                  <a:sym typeface="Consolas"/>
                </a:rPr>
                <a:t>(this IEnumerable&lt;TSource&gt; source, Func&lt;TSource,TKey&gt; keySelector)</a:t>
              </a: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IEnumerable&lt;TResult&gt; </a:t>
              </a:r>
              <a:r>
                <a:rPr sz="1600" b="1">
                  <a:latin typeface="Consolas"/>
                  <a:ea typeface="Consolas"/>
                  <a:cs typeface="Consolas"/>
                  <a:sym typeface="Consolas"/>
                </a:rPr>
                <a:t>Select&lt;TSource,TResult&gt;</a:t>
              </a:r>
            </a:p>
            <a:p>
              <a:pPr lvl="0"/>
              <a:r>
                <a:rPr sz="1600">
                  <a:latin typeface="Consolas"/>
                  <a:ea typeface="Consolas"/>
                  <a:cs typeface="Consolas"/>
                  <a:sym typeface="Consolas"/>
                </a:rPr>
                <a:t>(this IEnumerable&lt;TSource&gt; source, Func&lt;TSource,TResult&gt; selector)</a:t>
              </a:r>
            </a:p>
          </p:txBody>
        </p:sp>
      </p:gr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Текучий синтаксис (Fluent Syntax)</a:t>
            </a:r>
          </a:p>
        </p:txBody>
      </p:sp>
      <p:grpSp>
        <p:nvGrpSpPr>
          <p:cNvPr id="281" name="Group 281"/>
          <p:cNvGrpSpPr/>
          <p:nvPr/>
        </p:nvGrpSpPr>
        <p:grpSpPr>
          <a:xfrm>
            <a:off x="342900" y="565986"/>
            <a:ext cx="9601200" cy="2790386"/>
            <a:chOff x="0" y="0"/>
            <a:chExt cx="9601200" cy="2790385"/>
          </a:xfrm>
        </p:grpSpPr>
        <p:sp>
          <p:nvSpPr>
            <p:cNvPr id="279" name="Shape 279"/>
            <p:cNvSpPr/>
            <p:nvPr/>
          </p:nvSpPr>
          <p:spPr>
            <a:xfrm>
              <a:off x="0" y="170993"/>
              <a:ext cx="9601200" cy="26193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280" name="Shape 280"/>
            <p:cNvSpPr/>
            <p:nvPr/>
          </p:nvSpPr>
          <p:spPr>
            <a:xfrm>
              <a:off x="0" y="0"/>
              <a:ext cx="9601200" cy="2469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p>
            <a:p>
              <a:pPr lvl="0"/>
              <a:r>
                <a:rPr sz="1600">
                  <a:latin typeface="Consolas"/>
                  <a:ea typeface="Consolas"/>
                  <a:cs typeface="Consolas"/>
                  <a:sym typeface="Consolas"/>
                </a:rPr>
                <a:t>.</a:t>
              </a:r>
              <a:r>
                <a:rPr sz="1600" b="1">
                  <a:latin typeface="Consolas"/>
                  <a:ea typeface="Consolas"/>
                  <a:cs typeface="Consolas"/>
                  <a:sym typeface="Consolas"/>
                </a:rPr>
                <a:t>Where</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latin typeface="Consolas"/>
                  <a:ea typeface="Consolas"/>
                  <a:cs typeface="Consolas"/>
                  <a:sym typeface="Consolas"/>
                </a:rPr>
                <a:t>.</a:t>
              </a:r>
              <a:r>
                <a:rPr sz="1600" b="1">
                  <a:latin typeface="Consolas"/>
                  <a:ea typeface="Consolas"/>
                  <a:cs typeface="Consolas"/>
                  <a:sym typeface="Consolas"/>
                </a:rPr>
                <a:t>OrderBy</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=&gt; n.Length)</a:t>
              </a:r>
            </a:p>
            <a:p>
              <a:pPr lvl="0"/>
              <a:r>
                <a:rPr sz="1600">
                  <a:latin typeface="Consolas"/>
                  <a:ea typeface="Consolas"/>
                  <a:cs typeface="Consolas"/>
                  <a:sym typeface="Consolas"/>
                </a:rPr>
                <a:t>.</a:t>
              </a:r>
              <a:r>
                <a:rPr sz="1600" b="1">
                  <a:latin typeface="Consolas"/>
                  <a:ea typeface="Consolas"/>
                  <a:cs typeface="Consolas"/>
                  <a:sym typeface="Consolas"/>
                </a:rPr>
                <a:t>Select</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=&gt; n.ToUpper());</a:t>
              </a: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p>
            <a:p>
              <a:pPr lvl="0"/>
              <a:r>
                <a:rPr sz="1600">
                  <a:latin typeface="Consolas"/>
                  <a:ea typeface="Consolas"/>
                  <a:cs typeface="Consolas"/>
                  <a:sym typeface="Consolas"/>
                </a:rPr>
                <a:t>	Console.WriteLine(element);</a:t>
              </a:r>
            </a:p>
          </p:txBody>
        </p:sp>
      </p:grpSp>
      <p:grpSp>
        <p:nvGrpSpPr>
          <p:cNvPr id="284" name="Group 284"/>
          <p:cNvGrpSpPr/>
          <p:nvPr/>
        </p:nvGrpSpPr>
        <p:grpSpPr>
          <a:xfrm>
            <a:off x="6501026" y="2063585"/>
            <a:ext cx="3343276" cy="1193612"/>
            <a:chOff x="0" y="0"/>
            <a:chExt cx="3343275" cy="1193610"/>
          </a:xfrm>
        </p:grpSpPr>
        <p:sp>
          <p:nvSpPr>
            <p:cNvPr id="282" name="Shape 282"/>
            <p:cNvSpPr/>
            <p:nvPr/>
          </p:nvSpPr>
          <p:spPr>
            <a:xfrm>
              <a:off x="0" y="0"/>
              <a:ext cx="334327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283" name="Shape 283"/>
            <p:cNvSpPr/>
            <p:nvPr/>
          </p:nvSpPr>
          <p:spPr>
            <a:xfrm>
              <a:off x="58266" y="79498"/>
              <a:ext cx="322674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b="1">
                  <a:latin typeface="Consolas"/>
                  <a:ea typeface="Consolas"/>
                  <a:cs typeface="Consolas"/>
                  <a:sym typeface="Consolas"/>
                </a:rPr>
                <a:t>JAY</a:t>
              </a:r>
            </a:p>
            <a:p>
              <a:pPr lvl="0">
                <a:spcBef>
                  <a:spcPts val="1000"/>
                </a:spcBef>
              </a:pPr>
              <a:r>
                <a:rPr sz="1600" b="1">
                  <a:latin typeface="Consolas"/>
                  <a:ea typeface="Consolas"/>
                  <a:cs typeface="Consolas"/>
                  <a:sym typeface="Consolas"/>
                </a:rPr>
                <a:t>MARY</a:t>
              </a:r>
            </a:p>
            <a:p>
              <a:pPr lvl="0">
                <a:spcBef>
                  <a:spcPts val="1000"/>
                </a:spcBef>
              </a:pPr>
              <a:r>
                <a:rPr sz="1600" b="1">
                  <a:latin typeface="Consolas"/>
                  <a:ea typeface="Consolas"/>
                  <a:cs typeface="Consolas"/>
                  <a:sym typeface="Consolas"/>
                </a:rPr>
                <a:t>HARRY </a:t>
              </a:r>
            </a:p>
          </p:txBody>
        </p:sp>
      </p:grpSp>
      <p:pic>
        <p:nvPicPr>
          <p:cNvPr id="285" name="image10.png"/>
          <p:cNvPicPr/>
          <p:nvPr/>
        </p:nvPicPr>
        <p:blipFill>
          <a:blip r:embed="rId2">
            <a:extLst/>
          </a:blip>
          <a:stretch>
            <a:fillRect/>
          </a:stretch>
        </p:blipFill>
        <p:spPr>
          <a:xfrm>
            <a:off x="342899" y="3618791"/>
            <a:ext cx="9685574" cy="2705812"/>
          </a:xfrm>
          <a:prstGeom prst="rect">
            <a:avLst/>
          </a:prstGeom>
          <a:ln w="12700">
            <a:miter lim="400000"/>
          </a:ln>
        </p:spPr>
      </p:pic>
      <p:pic>
        <p:nvPicPr>
          <p:cNvPr id="286" name="image4.tif" descr="arrow03"/>
          <p:cNvPicPr/>
          <p:nvPr/>
        </p:nvPicPr>
        <p:blipFill>
          <a:blip r:embed="rId3">
            <a:extLst/>
          </a:blip>
          <a:stretch>
            <a:fillRect/>
          </a:stretch>
        </p:blipFill>
        <p:spPr>
          <a:xfrm rot="20357877">
            <a:off x="4678608" y="2545758"/>
            <a:ext cx="1747126" cy="27474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Текучий синтаксис (Fluent Syntax)</a:t>
            </a:r>
          </a:p>
        </p:txBody>
      </p:sp>
      <p:grpSp>
        <p:nvGrpSpPr>
          <p:cNvPr id="291" name="Group 291"/>
          <p:cNvGrpSpPr/>
          <p:nvPr/>
        </p:nvGrpSpPr>
        <p:grpSpPr>
          <a:xfrm>
            <a:off x="342900" y="585758"/>
            <a:ext cx="9642278" cy="2840244"/>
            <a:chOff x="0" y="0"/>
            <a:chExt cx="9642277" cy="2840242"/>
          </a:xfrm>
        </p:grpSpPr>
        <p:sp>
          <p:nvSpPr>
            <p:cNvPr id="289" name="Shape 289"/>
            <p:cNvSpPr/>
            <p:nvPr/>
          </p:nvSpPr>
          <p:spPr>
            <a:xfrm>
              <a:off x="0" y="145791"/>
              <a:ext cx="9642277" cy="269445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290" name="Shape 290"/>
            <p:cNvSpPr/>
            <p:nvPr/>
          </p:nvSpPr>
          <p:spPr>
            <a:xfrm>
              <a:off x="0" y="0"/>
              <a:ext cx="9642278" cy="24802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p>
            <a:p>
              <a:pPr lvl="0"/>
              <a:r>
                <a:rPr sz="1600">
                  <a:latin typeface="Consolas"/>
                  <a:ea typeface="Consolas"/>
                  <a:cs typeface="Consolas"/>
                  <a:sym typeface="Consolas"/>
                </a:rPr>
                <a:t>.Where   (n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latin typeface="Consolas"/>
                  <a:ea typeface="Consolas"/>
                  <a:cs typeface="Consolas"/>
                  <a:sym typeface="Consolas"/>
                </a:rPr>
                <a:t>.OrderBy (n =&gt; n.Length)</a:t>
              </a:r>
            </a:p>
            <a:p>
              <a:pPr lvl="0"/>
              <a:r>
                <a:rPr sz="1600">
                  <a:latin typeface="Consolas"/>
                  <a:ea typeface="Consolas"/>
                  <a:cs typeface="Consolas"/>
                  <a:sym typeface="Consolas"/>
                </a:rPr>
                <a:t>.Select  (n =&gt; n.ToUpper());</a:t>
              </a: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p>
            <a:p>
              <a:pPr lvl="0"/>
              <a:r>
                <a:rPr sz="1600">
                  <a:latin typeface="Consolas"/>
                  <a:ea typeface="Consolas"/>
                  <a:cs typeface="Consolas"/>
                  <a:sym typeface="Consolas"/>
                </a:rPr>
                <a:t>	Console.WriteLine(element);</a:t>
              </a:r>
            </a:p>
          </p:txBody>
        </p:sp>
      </p:grpSp>
      <p:grpSp>
        <p:nvGrpSpPr>
          <p:cNvPr id="294" name="Group 294"/>
          <p:cNvGrpSpPr/>
          <p:nvPr/>
        </p:nvGrpSpPr>
        <p:grpSpPr>
          <a:xfrm>
            <a:off x="321149" y="3454589"/>
            <a:ext cx="9601201" cy="1579805"/>
            <a:chOff x="0" y="0"/>
            <a:chExt cx="9601200" cy="1579804"/>
          </a:xfrm>
        </p:grpSpPr>
        <p:sp>
          <p:nvSpPr>
            <p:cNvPr id="292" name="Shape 292"/>
            <p:cNvSpPr/>
            <p:nvPr/>
          </p:nvSpPr>
          <p:spPr>
            <a:xfrm>
              <a:off x="0" y="0"/>
              <a:ext cx="9601200" cy="1579805"/>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293" name="Shape 293"/>
            <p:cNvSpPr/>
            <p:nvPr/>
          </p:nvSpPr>
          <p:spPr>
            <a:xfrm>
              <a:off x="0" y="251329"/>
              <a:ext cx="9601200" cy="780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filtered   = names.Where(n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sorted     = filtered.OrderBy (n =&gt; n.Length);</a:t>
              </a: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finalQuery = sorted.Select    (n =&gt; n.ToUpper());</a:t>
              </a:r>
            </a:p>
          </p:txBody>
        </p:sp>
      </p:grpSp>
      <p:grpSp>
        <p:nvGrpSpPr>
          <p:cNvPr id="297" name="Group 297"/>
          <p:cNvGrpSpPr/>
          <p:nvPr/>
        </p:nvGrpSpPr>
        <p:grpSpPr>
          <a:xfrm>
            <a:off x="342900" y="5130991"/>
            <a:ext cx="2486025" cy="1193612"/>
            <a:chOff x="0" y="0"/>
            <a:chExt cx="2486025" cy="1193610"/>
          </a:xfrm>
        </p:grpSpPr>
        <p:sp>
          <p:nvSpPr>
            <p:cNvPr id="295" name="Shape 295"/>
            <p:cNvSpPr/>
            <p:nvPr/>
          </p:nvSpPr>
          <p:spPr>
            <a:xfrm>
              <a:off x="0" y="0"/>
              <a:ext cx="248602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endParaRPr/>
            </a:p>
          </p:txBody>
        </p:sp>
        <p:sp>
          <p:nvSpPr>
            <p:cNvPr id="296" name="Shape 296"/>
            <p:cNvSpPr/>
            <p:nvPr/>
          </p:nvSpPr>
          <p:spPr>
            <a:xfrm>
              <a:off x="58266" y="79498"/>
              <a:ext cx="236949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Harry</a:t>
              </a:r>
            </a:p>
            <a:p>
              <a:pPr lvl="0">
                <a:spcBef>
                  <a:spcPts val="1000"/>
                </a:spcBef>
              </a:pPr>
              <a:r>
                <a:rPr sz="1600">
                  <a:latin typeface="Consolas"/>
                  <a:ea typeface="Consolas"/>
                  <a:cs typeface="Consolas"/>
                  <a:sym typeface="Consolas"/>
                </a:rPr>
                <a:t>Mary</a:t>
              </a:r>
            </a:p>
            <a:p>
              <a:pPr lvl="0">
                <a:spcBef>
                  <a:spcPts val="1000"/>
                </a:spcBef>
              </a:pPr>
              <a:r>
                <a:rPr sz="1600">
                  <a:latin typeface="Consolas"/>
                  <a:ea typeface="Consolas"/>
                  <a:cs typeface="Consolas"/>
                  <a:sym typeface="Consolas"/>
                </a:rPr>
                <a:t>Jay</a:t>
              </a:r>
            </a:p>
          </p:txBody>
        </p:sp>
      </p:grpSp>
      <p:grpSp>
        <p:nvGrpSpPr>
          <p:cNvPr id="300" name="Group 300"/>
          <p:cNvGrpSpPr/>
          <p:nvPr/>
        </p:nvGrpSpPr>
        <p:grpSpPr>
          <a:xfrm>
            <a:off x="3086100" y="5130991"/>
            <a:ext cx="2486025" cy="1193612"/>
            <a:chOff x="0" y="0"/>
            <a:chExt cx="2486025" cy="1193610"/>
          </a:xfrm>
        </p:grpSpPr>
        <p:sp>
          <p:nvSpPr>
            <p:cNvPr id="298" name="Shape 298"/>
            <p:cNvSpPr/>
            <p:nvPr/>
          </p:nvSpPr>
          <p:spPr>
            <a:xfrm>
              <a:off x="0" y="0"/>
              <a:ext cx="248602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endParaRPr/>
            </a:p>
          </p:txBody>
        </p:sp>
        <p:sp>
          <p:nvSpPr>
            <p:cNvPr id="299" name="Shape 299"/>
            <p:cNvSpPr/>
            <p:nvPr/>
          </p:nvSpPr>
          <p:spPr>
            <a:xfrm>
              <a:off x="58266" y="79498"/>
              <a:ext cx="236949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p>
            <a:p>
              <a:pPr lvl="0">
                <a:spcBef>
                  <a:spcPts val="1000"/>
                </a:spcBef>
              </a:pPr>
              <a:r>
                <a:rPr sz="1600">
                  <a:latin typeface="Consolas"/>
                  <a:ea typeface="Consolas"/>
                  <a:cs typeface="Consolas"/>
                  <a:sym typeface="Consolas"/>
                </a:rPr>
                <a:t>Mary</a:t>
              </a:r>
            </a:p>
            <a:p>
              <a:pPr lvl="0">
                <a:spcBef>
                  <a:spcPts val="1000"/>
                </a:spcBef>
              </a:pPr>
              <a:r>
                <a:rPr sz="1600">
                  <a:latin typeface="Consolas"/>
                  <a:ea typeface="Consolas"/>
                  <a:cs typeface="Consolas"/>
                  <a:sym typeface="Consolas"/>
                </a:rPr>
                <a:t>Harry</a:t>
              </a:r>
            </a:p>
          </p:txBody>
        </p:sp>
      </p:grpSp>
      <p:grpSp>
        <p:nvGrpSpPr>
          <p:cNvPr id="303" name="Group 303"/>
          <p:cNvGrpSpPr/>
          <p:nvPr/>
        </p:nvGrpSpPr>
        <p:grpSpPr>
          <a:xfrm>
            <a:off x="5829300" y="5130991"/>
            <a:ext cx="2486025" cy="1193612"/>
            <a:chOff x="0" y="0"/>
            <a:chExt cx="2486025" cy="1193610"/>
          </a:xfrm>
        </p:grpSpPr>
        <p:sp>
          <p:nvSpPr>
            <p:cNvPr id="301" name="Shape 301"/>
            <p:cNvSpPr/>
            <p:nvPr/>
          </p:nvSpPr>
          <p:spPr>
            <a:xfrm>
              <a:off x="0" y="0"/>
              <a:ext cx="248602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endParaRPr/>
            </a:p>
          </p:txBody>
        </p:sp>
        <p:sp>
          <p:nvSpPr>
            <p:cNvPr id="302" name="Shape 302"/>
            <p:cNvSpPr/>
            <p:nvPr/>
          </p:nvSpPr>
          <p:spPr>
            <a:xfrm>
              <a:off x="58266" y="79498"/>
              <a:ext cx="236949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p>
            <a:p>
              <a:pPr lvl="0">
                <a:spcBef>
                  <a:spcPts val="1000"/>
                </a:spcBef>
              </a:pPr>
              <a:r>
                <a:rPr sz="1600">
                  <a:latin typeface="Consolas"/>
                  <a:ea typeface="Consolas"/>
                  <a:cs typeface="Consolas"/>
                  <a:sym typeface="Consolas"/>
                </a:rPr>
                <a:t>MARY</a:t>
              </a:r>
            </a:p>
            <a:p>
              <a:pPr lvl="0">
                <a:spcBef>
                  <a:spcPts val="1000"/>
                </a:spcBef>
              </a:pPr>
              <a:r>
                <a:rPr sz="1600">
                  <a:latin typeface="Consolas"/>
                  <a:ea typeface="Consolas"/>
                  <a:cs typeface="Consolas"/>
                  <a:sym typeface="Consolas"/>
                </a:rPr>
                <a:t>HARRY</a:t>
              </a:r>
            </a:p>
          </p:txBody>
        </p:sp>
      </p:grpSp>
      <p:sp>
        <p:nvSpPr>
          <p:cNvPr id="304" name="Shape 304"/>
          <p:cNvSpPr/>
          <p:nvPr/>
        </p:nvSpPr>
        <p:spPr>
          <a:xfrm>
            <a:off x="4126338" y="5193267"/>
            <a:ext cx="828115" cy="3506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atin typeface="Arial"/>
                <a:ea typeface="Arial"/>
                <a:cs typeface="Arial"/>
                <a:sym typeface="Arial"/>
              </a:defRPr>
            </a:lvl1pPr>
          </a:lstStyle>
          <a:p>
            <a:pPr lvl="0">
              <a:defRPr b="0"/>
            </a:pPr>
            <a:r>
              <a:rPr b="1"/>
              <a:t>Sorted</a:t>
            </a:r>
          </a:p>
        </p:txBody>
      </p:sp>
      <p:sp>
        <p:nvSpPr>
          <p:cNvPr id="305" name="Shape 305"/>
          <p:cNvSpPr/>
          <p:nvPr/>
        </p:nvSpPr>
        <p:spPr>
          <a:xfrm>
            <a:off x="6660921" y="5193267"/>
            <a:ext cx="1298263" cy="3506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atin typeface="Arial"/>
                <a:ea typeface="Arial"/>
                <a:cs typeface="Arial"/>
                <a:sym typeface="Arial"/>
              </a:defRPr>
            </a:lvl1pPr>
          </a:lstStyle>
          <a:p>
            <a:pPr lvl="0">
              <a:defRPr b="0"/>
            </a:pPr>
            <a:r>
              <a:rPr b="1"/>
              <a:t>FinalQuery</a:t>
            </a:r>
          </a:p>
        </p:txBody>
      </p:sp>
      <p:sp>
        <p:nvSpPr>
          <p:cNvPr id="306" name="Shape 306"/>
          <p:cNvSpPr/>
          <p:nvPr/>
        </p:nvSpPr>
        <p:spPr>
          <a:xfrm>
            <a:off x="1457325" y="5193267"/>
            <a:ext cx="929802" cy="3506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a:latin typeface="Arial"/>
                <a:ea typeface="Arial"/>
                <a:cs typeface="Arial"/>
                <a:sym typeface="Arial"/>
              </a:defRPr>
            </a:lvl1pPr>
          </a:lstStyle>
          <a:p>
            <a:pPr lvl="0">
              <a:defRPr b="0"/>
            </a:pPr>
            <a:r>
              <a:rPr b="1"/>
              <a:t>Filtered</a:t>
            </a:r>
          </a:p>
        </p:txBody>
      </p:sp>
      <p:grpSp>
        <p:nvGrpSpPr>
          <p:cNvPr id="309" name="Group 309"/>
          <p:cNvGrpSpPr/>
          <p:nvPr/>
        </p:nvGrpSpPr>
        <p:grpSpPr>
          <a:xfrm>
            <a:off x="6481833" y="1788427"/>
            <a:ext cx="3343276" cy="1193612"/>
            <a:chOff x="0" y="0"/>
            <a:chExt cx="3343275" cy="1193610"/>
          </a:xfrm>
        </p:grpSpPr>
        <p:sp>
          <p:nvSpPr>
            <p:cNvPr id="307" name="Shape 307"/>
            <p:cNvSpPr/>
            <p:nvPr/>
          </p:nvSpPr>
          <p:spPr>
            <a:xfrm>
              <a:off x="0" y="0"/>
              <a:ext cx="3343275"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endParaRPr/>
            </a:p>
          </p:txBody>
        </p:sp>
        <p:sp>
          <p:nvSpPr>
            <p:cNvPr id="308" name="Shape 308"/>
            <p:cNvSpPr/>
            <p:nvPr/>
          </p:nvSpPr>
          <p:spPr>
            <a:xfrm>
              <a:off x="58266" y="79498"/>
              <a:ext cx="3226743"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p>
            <a:p>
              <a:pPr lvl="0">
                <a:spcBef>
                  <a:spcPts val="1000"/>
                </a:spcBef>
              </a:pPr>
              <a:r>
                <a:rPr sz="1600">
                  <a:latin typeface="Consolas"/>
                  <a:ea typeface="Consolas"/>
                  <a:cs typeface="Consolas"/>
                  <a:sym typeface="Consolas"/>
                </a:rPr>
                <a:t>MARY</a:t>
              </a:r>
            </a:p>
            <a:p>
              <a:pPr lvl="0">
                <a:spcBef>
                  <a:spcPts val="1000"/>
                </a:spcBef>
              </a:pPr>
              <a:r>
                <a:rPr sz="1600">
                  <a:latin typeface="Consolas"/>
                  <a:ea typeface="Consolas"/>
                  <a:cs typeface="Consolas"/>
                  <a:sym typeface="Consolas"/>
                </a:rPr>
                <a:t>HARRY </a:t>
              </a:r>
            </a:p>
          </p:txBody>
        </p:sp>
      </p:grpSp>
      <p:pic>
        <p:nvPicPr>
          <p:cNvPr id="310" name="image4.tif" descr="arrow03"/>
          <p:cNvPicPr/>
          <p:nvPr/>
        </p:nvPicPr>
        <p:blipFill>
          <a:blip r:embed="rId2">
            <a:extLst/>
          </a:blip>
          <a:stretch>
            <a:fillRect/>
          </a:stretch>
        </p:blipFill>
        <p:spPr>
          <a:xfrm rot="20357877">
            <a:off x="4678608" y="2545758"/>
            <a:ext cx="1747126" cy="27474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Текучий синтаксис (Fluent Syntax)</a:t>
            </a:r>
          </a:p>
        </p:txBody>
      </p:sp>
      <p:grpSp>
        <p:nvGrpSpPr>
          <p:cNvPr id="315" name="Group 315"/>
          <p:cNvGrpSpPr/>
          <p:nvPr/>
        </p:nvGrpSpPr>
        <p:grpSpPr>
          <a:xfrm>
            <a:off x="342900" y="736980"/>
            <a:ext cx="9601200" cy="1980652"/>
            <a:chOff x="0" y="0"/>
            <a:chExt cx="9601200" cy="1980650"/>
          </a:xfrm>
        </p:grpSpPr>
        <p:sp>
          <p:nvSpPr>
            <p:cNvPr id="313" name="Shape 313"/>
            <p:cNvSpPr/>
            <p:nvPr/>
          </p:nvSpPr>
          <p:spPr>
            <a:xfrm>
              <a:off x="0" y="0"/>
              <a:ext cx="9601200" cy="198065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314" name="Shape 314"/>
            <p:cNvSpPr/>
            <p:nvPr/>
          </p:nvSpPr>
          <p:spPr>
            <a:xfrm>
              <a:off x="0" y="52182"/>
              <a:ext cx="9601200"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p>
            <a:p>
              <a:pPr lvl="0"/>
              <a:r>
                <a:rPr sz="1600">
                  <a:latin typeface="Consolas"/>
                  <a:ea typeface="Consolas"/>
                  <a:cs typeface="Consolas"/>
                  <a:sym typeface="Consolas"/>
                </a:rPr>
                <a:t>.Where   (n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latin typeface="Consolas"/>
                  <a:ea typeface="Consolas"/>
                  <a:cs typeface="Consolas"/>
                  <a:sym typeface="Consolas"/>
                </a:rPr>
                <a:t>.OrderBy (n =&gt; n.Length)</a:t>
              </a:r>
            </a:p>
            <a:p>
              <a:pPr lvl="0"/>
              <a:r>
                <a:rPr sz="1600">
                  <a:latin typeface="Consolas"/>
                  <a:ea typeface="Consolas"/>
                  <a:cs typeface="Consolas"/>
                  <a:sym typeface="Consolas"/>
                </a:rPr>
                <a:t>.Select  (n =&gt; n.ToUpper());</a:t>
              </a:r>
            </a:p>
          </p:txBody>
        </p:sp>
      </p:grpSp>
      <p:grpSp>
        <p:nvGrpSpPr>
          <p:cNvPr id="318" name="Group 318"/>
          <p:cNvGrpSpPr/>
          <p:nvPr/>
        </p:nvGrpSpPr>
        <p:grpSpPr>
          <a:xfrm>
            <a:off x="321149" y="3047999"/>
            <a:ext cx="9601201" cy="2557780"/>
            <a:chOff x="0" y="0"/>
            <a:chExt cx="9601200" cy="2557778"/>
          </a:xfrm>
        </p:grpSpPr>
        <p:sp>
          <p:nvSpPr>
            <p:cNvPr id="316" name="Shape 316"/>
            <p:cNvSpPr/>
            <p:nvPr/>
          </p:nvSpPr>
          <p:spPr>
            <a:xfrm>
              <a:off x="0" y="0"/>
              <a:ext cx="9601200" cy="255777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317" name="Shape 317"/>
            <p:cNvSpPr/>
            <p:nvPr/>
          </p:nvSpPr>
          <p:spPr>
            <a:xfrm>
              <a:off x="0" y="45282"/>
              <a:ext cx="9601200"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p>
            <a:p>
              <a:pPr lvl="0"/>
              <a:r>
                <a:rPr sz="1600">
                  <a:latin typeface="Consolas"/>
                  <a:ea typeface="Consolas"/>
                  <a:cs typeface="Consolas"/>
                  <a:sym typeface="Consolas"/>
                </a:rPr>
                <a:t>  Enumerable.Select (</a:t>
              </a:r>
            </a:p>
            <a:p>
              <a:pPr lvl="0"/>
              <a:r>
                <a:rPr sz="1600">
                  <a:latin typeface="Consolas"/>
                  <a:ea typeface="Consolas"/>
                  <a:cs typeface="Consolas"/>
                  <a:sym typeface="Consolas"/>
                </a:rPr>
                <a:t>    Enumerable.OrderBy (</a:t>
              </a:r>
            </a:p>
            <a:p>
              <a:pPr lvl="0"/>
              <a:r>
                <a:rPr sz="1600">
                  <a:latin typeface="Consolas"/>
                  <a:ea typeface="Consolas"/>
                  <a:cs typeface="Consolas"/>
                  <a:sym typeface="Consolas"/>
                </a:rPr>
                <a:t>      Enumerable.Where (</a:t>
              </a:r>
            </a:p>
            <a:p>
              <a:pPr lvl="0"/>
              <a:r>
                <a:rPr sz="1600">
                  <a:latin typeface="Consolas"/>
                  <a:ea typeface="Consolas"/>
                  <a:cs typeface="Consolas"/>
                  <a:sym typeface="Consolas"/>
                </a:rPr>
                <a:t>        names, n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latin typeface="Consolas"/>
                  <a:ea typeface="Consolas"/>
                  <a:cs typeface="Consolas"/>
                  <a:sym typeface="Consolas"/>
                </a:rPr>
                <a:t>      ), n =&gt; n.Length</a:t>
              </a:r>
            </a:p>
            <a:p>
              <a:pPr lvl="0"/>
              <a:r>
                <a:rPr sz="1600">
                  <a:latin typeface="Consolas"/>
                  <a:ea typeface="Consolas"/>
                  <a:cs typeface="Consolas"/>
                  <a:sym typeface="Consolas"/>
                </a:rPr>
                <a:t>    ), n =&gt; n.ToUpper()</a:t>
              </a:r>
            </a:p>
            <a:p>
              <a:pPr lvl="0"/>
              <a:r>
                <a:rPr sz="1600">
                  <a:latin typeface="Consolas"/>
                  <a:ea typeface="Consolas"/>
                  <a:cs typeface="Consolas"/>
                  <a:sym typeface="Consolas"/>
                </a:rPr>
                <a:t>  );</a:t>
              </a:r>
            </a:p>
          </p:txBody>
        </p:sp>
      </p:grpSp>
      <p:pic>
        <p:nvPicPr>
          <p:cNvPr id="319" name="image4.tif" descr="arrow03"/>
          <p:cNvPicPr/>
          <p:nvPr/>
        </p:nvPicPr>
        <p:blipFill>
          <a:blip r:embed="rId2">
            <a:extLst/>
          </a:blip>
          <a:stretch>
            <a:fillRect/>
          </a:stretch>
        </p:blipFill>
        <p:spPr>
          <a:xfrm rot="3391461">
            <a:off x="5337614" y="2701733"/>
            <a:ext cx="2197236" cy="437304"/>
          </a:xfrm>
          <a:prstGeom prst="rect">
            <a:avLst/>
          </a:prstGeom>
          <a:ln w="12700">
            <a:miter lim="400000"/>
          </a:ln>
        </p:spPr>
      </p:pic>
      <p:grpSp>
        <p:nvGrpSpPr>
          <p:cNvPr id="322" name="Group 322"/>
          <p:cNvGrpSpPr/>
          <p:nvPr/>
        </p:nvGrpSpPr>
        <p:grpSpPr>
          <a:xfrm>
            <a:off x="3635850" y="2400300"/>
            <a:ext cx="6479700" cy="685800"/>
            <a:chOff x="0" y="0"/>
            <a:chExt cx="6479699" cy="685800"/>
          </a:xfrm>
        </p:grpSpPr>
        <p:sp>
          <p:nvSpPr>
            <p:cNvPr id="320" name="Shape 320"/>
            <p:cNvSpPr/>
            <p:nvPr/>
          </p:nvSpPr>
          <p:spPr>
            <a:xfrm>
              <a:off x="0" y="0"/>
              <a:ext cx="6479700"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321" name="Shape 321"/>
            <p:cNvSpPr/>
            <p:nvPr/>
          </p:nvSpPr>
          <p:spPr>
            <a:xfrm>
              <a:off x="33477" y="157480"/>
              <a:ext cx="641274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Без методов расширения запрос теряет свою текучесть</a:t>
              </a:r>
            </a:p>
          </p:txBody>
        </p:sp>
      </p:gr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Составление лямбда-выражений</a:t>
            </a:r>
          </a:p>
        </p:txBody>
      </p:sp>
      <p:grpSp>
        <p:nvGrpSpPr>
          <p:cNvPr id="327" name="Group 327"/>
          <p:cNvGrpSpPr/>
          <p:nvPr/>
        </p:nvGrpSpPr>
        <p:grpSpPr>
          <a:xfrm>
            <a:off x="342900" y="736980"/>
            <a:ext cx="9601200" cy="1980652"/>
            <a:chOff x="0" y="0"/>
            <a:chExt cx="9601200" cy="1980650"/>
          </a:xfrm>
        </p:grpSpPr>
        <p:sp>
          <p:nvSpPr>
            <p:cNvPr id="325" name="Shape 325"/>
            <p:cNvSpPr/>
            <p:nvPr/>
          </p:nvSpPr>
          <p:spPr>
            <a:xfrm>
              <a:off x="0" y="0"/>
              <a:ext cx="9601200" cy="198065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326" name="Shape 326"/>
            <p:cNvSpPr/>
            <p:nvPr/>
          </p:nvSpPr>
          <p:spPr>
            <a:xfrm>
              <a:off x="0" y="52182"/>
              <a:ext cx="9601200"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p>
            <a:p>
              <a:pPr lvl="0"/>
              <a:r>
                <a:rPr sz="1600">
                  <a:latin typeface="Consolas"/>
                  <a:ea typeface="Consolas"/>
                  <a:cs typeface="Consolas"/>
                  <a:sym typeface="Consolas"/>
                </a:rPr>
                <a:t>		.Where   (</a:t>
              </a:r>
              <a:r>
                <a:rPr sz="1600" b="1">
                  <a:latin typeface="Consolas"/>
                  <a:ea typeface="Consolas"/>
                  <a:cs typeface="Consolas"/>
                  <a:sym typeface="Consolas"/>
                </a:rPr>
                <a:t>n =&gt; n.Contains (</a:t>
              </a:r>
              <a:r>
                <a:rPr sz="1600" b="1">
                  <a:solidFill>
                    <a:srgbClr val="DC1414"/>
                  </a:solidFill>
                  <a:latin typeface="Consolas"/>
                  <a:ea typeface="Consolas"/>
                  <a:cs typeface="Consolas"/>
                  <a:sym typeface="Consolas"/>
                </a:rPr>
                <a:t>"a"</a:t>
              </a:r>
              <a:r>
                <a:rPr sz="1600" b="1">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.OrderBy (</a:t>
              </a:r>
              <a:r>
                <a:rPr sz="1600" b="1">
                  <a:latin typeface="Consolas"/>
                  <a:ea typeface="Consolas"/>
                  <a:cs typeface="Consolas"/>
                  <a:sym typeface="Consolas"/>
                </a:rPr>
                <a:t>n =&gt; n.Length</a:t>
              </a:r>
              <a:r>
                <a:rPr sz="1600">
                  <a:latin typeface="Consolas"/>
                  <a:ea typeface="Consolas"/>
                  <a:cs typeface="Consolas"/>
                  <a:sym typeface="Consolas"/>
                </a:rPr>
                <a:t>)</a:t>
              </a:r>
            </a:p>
            <a:p>
              <a:pPr lvl="0"/>
              <a:r>
                <a:rPr sz="1600">
                  <a:latin typeface="Consolas"/>
                  <a:ea typeface="Consolas"/>
                  <a:cs typeface="Consolas"/>
                  <a:sym typeface="Consolas"/>
                </a:rPr>
                <a:t>		.Select  (</a:t>
              </a:r>
              <a:r>
                <a:rPr sz="1600" b="1">
                  <a:latin typeface="Consolas"/>
                  <a:ea typeface="Consolas"/>
                  <a:cs typeface="Consolas"/>
                  <a:sym typeface="Consolas"/>
                </a:rPr>
                <a:t>n =&gt; n.ToUpper()</a:t>
              </a:r>
              <a:r>
                <a:rPr sz="1600">
                  <a:latin typeface="Consolas"/>
                  <a:ea typeface="Consolas"/>
                  <a:cs typeface="Consolas"/>
                  <a:sym typeface="Consolas"/>
                </a:rPr>
                <a:t>);</a:t>
              </a:r>
            </a:p>
          </p:txBody>
        </p:sp>
      </p:grpSp>
      <p:grpSp>
        <p:nvGrpSpPr>
          <p:cNvPr id="330" name="Group 330"/>
          <p:cNvGrpSpPr/>
          <p:nvPr/>
        </p:nvGrpSpPr>
        <p:grpSpPr>
          <a:xfrm>
            <a:off x="6217687" y="1732106"/>
            <a:ext cx="3912644" cy="1143001"/>
            <a:chOff x="0" y="0"/>
            <a:chExt cx="3912642" cy="1143000"/>
          </a:xfrm>
        </p:grpSpPr>
        <p:sp>
          <p:nvSpPr>
            <p:cNvPr id="328" name="Shape 328"/>
            <p:cNvSpPr/>
            <p:nvPr/>
          </p:nvSpPr>
          <p:spPr>
            <a:xfrm>
              <a:off x="0" y="0"/>
              <a:ext cx="3912643"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329" name="Shape 329"/>
            <p:cNvSpPr/>
            <p:nvPr/>
          </p:nvSpPr>
          <p:spPr>
            <a:xfrm>
              <a:off x="55796" y="106679"/>
              <a:ext cx="3801050"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Лямбда-выражение, которое принимает значений и возвращает bool, называется предикатом</a:t>
              </a:r>
            </a:p>
          </p:txBody>
        </p:sp>
      </p:grpSp>
      <p:pic>
        <p:nvPicPr>
          <p:cNvPr id="331" name="image4.tif" descr="arrow03"/>
          <p:cNvPicPr/>
          <p:nvPr/>
        </p:nvPicPr>
        <p:blipFill>
          <a:blip r:embed="rId2">
            <a:extLst/>
          </a:blip>
          <a:stretch>
            <a:fillRect/>
          </a:stretch>
        </p:blipFill>
        <p:spPr>
          <a:xfrm rot="11430653">
            <a:off x="6129569" y="1478335"/>
            <a:ext cx="1747126" cy="274743"/>
          </a:xfrm>
          <a:prstGeom prst="rect">
            <a:avLst/>
          </a:prstGeom>
          <a:ln w="12700">
            <a:miter lim="400000"/>
          </a:ln>
        </p:spPr>
      </p:pic>
      <p:grpSp>
        <p:nvGrpSpPr>
          <p:cNvPr id="334" name="Group 334"/>
          <p:cNvGrpSpPr/>
          <p:nvPr/>
        </p:nvGrpSpPr>
        <p:grpSpPr>
          <a:xfrm>
            <a:off x="327545" y="3009900"/>
            <a:ext cx="9788007" cy="573198"/>
            <a:chOff x="0" y="0"/>
            <a:chExt cx="9788005" cy="573197"/>
          </a:xfrm>
        </p:grpSpPr>
        <p:sp>
          <p:nvSpPr>
            <p:cNvPr id="332" name="Shape 332"/>
            <p:cNvSpPr/>
            <p:nvPr/>
          </p:nvSpPr>
          <p:spPr>
            <a:xfrm>
              <a:off x="0" y="0"/>
              <a:ext cx="9788005" cy="573197"/>
            </a:xfrm>
            <a:prstGeom prst="roundRect">
              <a:avLst>
                <a:gd name="adj" fmla="val 24373"/>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333" name="Shape 333"/>
            <p:cNvSpPr/>
            <p:nvPr/>
          </p:nvSpPr>
          <p:spPr>
            <a:xfrm>
              <a:off x="40917" y="162359"/>
              <a:ext cx="9706170" cy="276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rPr dirty="0"/>
                <a:t>Назначение лямбда-выражения зависит </a:t>
              </a:r>
              <a:r>
                <a:rPr lang="ru-RU" dirty="0"/>
                <a:t>о</a:t>
              </a:r>
              <a:r>
                <a:rPr dirty="0" smtClean="0"/>
                <a:t>т </a:t>
              </a:r>
              <a:r>
                <a:rPr dirty="0"/>
                <a:t>конкретной операции запроса</a:t>
              </a:r>
            </a:p>
          </p:txBody>
        </p:sp>
      </p:grpSp>
      <p:grpSp>
        <p:nvGrpSpPr>
          <p:cNvPr id="337" name="Group 337"/>
          <p:cNvGrpSpPr/>
          <p:nvPr/>
        </p:nvGrpSpPr>
        <p:grpSpPr>
          <a:xfrm>
            <a:off x="312831" y="4685600"/>
            <a:ext cx="9817434" cy="840721"/>
            <a:chOff x="0" y="0"/>
            <a:chExt cx="9817433" cy="840720"/>
          </a:xfrm>
        </p:grpSpPr>
        <p:sp>
          <p:nvSpPr>
            <p:cNvPr id="335" name="Shape 335"/>
            <p:cNvSpPr/>
            <p:nvPr/>
          </p:nvSpPr>
          <p:spPr>
            <a:xfrm>
              <a:off x="0" y="0"/>
              <a:ext cx="9817434" cy="84072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336" name="Shape 336"/>
            <p:cNvSpPr/>
            <p:nvPr/>
          </p:nvSpPr>
          <p:spPr>
            <a:xfrm>
              <a:off x="41041" y="94262"/>
              <a:ext cx="9735352" cy="652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just">
                <a:spcBef>
                  <a:spcPts val="1000"/>
                </a:spcBef>
              </a:lvl1pPr>
            </a:lstStyle>
            <a:p>
              <a:pPr lvl="0"/>
              <a:r>
                <a:t>Операция запроса вычисляет лямбда-выражение по запросу – обычно один раз на элемент во входной последовательности</a:t>
              </a:r>
            </a:p>
          </p:txBody>
        </p:sp>
      </p:grpSp>
      <p:grpSp>
        <p:nvGrpSpPr>
          <p:cNvPr id="340" name="Group 340"/>
          <p:cNvGrpSpPr/>
          <p:nvPr/>
        </p:nvGrpSpPr>
        <p:grpSpPr>
          <a:xfrm>
            <a:off x="312831" y="5655831"/>
            <a:ext cx="9817434" cy="840721"/>
            <a:chOff x="0" y="0"/>
            <a:chExt cx="9817433" cy="840720"/>
          </a:xfrm>
        </p:grpSpPr>
        <p:sp>
          <p:nvSpPr>
            <p:cNvPr id="338" name="Shape 338"/>
            <p:cNvSpPr/>
            <p:nvPr/>
          </p:nvSpPr>
          <p:spPr>
            <a:xfrm>
              <a:off x="0" y="0"/>
              <a:ext cx="9817434" cy="84072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339" name="Shape 339"/>
            <p:cNvSpPr/>
            <p:nvPr/>
          </p:nvSpPr>
          <p:spPr>
            <a:xfrm>
              <a:off x="41041" y="234382"/>
              <a:ext cx="9735352" cy="3719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just">
                <a:spcBef>
                  <a:spcPts val="1000"/>
                </a:spcBef>
              </a:lvl1pPr>
            </a:lstStyle>
            <a:p>
              <a:pPr lvl="0"/>
              <a:r>
                <a:t>Лямбда-выражение позволяет помещать собственную логику внутрь операций запроса </a:t>
              </a:r>
            </a:p>
          </p:txBody>
        </p:sp>
      </p:grpSp>
      <p:grpSp>
        <p:nvGrpSpPr>
          <p:cNvPr id="343" name="Group 343"/>
          <p:cNvGrpSpPr/>
          <p:nvPr/>
        </p:nvGrpSpPr>
        <p:grpSpPr>
          <a:xfrm>
            <a:off x="327545" y="3717889"/>
            <a:ext cx="9788006" cy="838201"/>
            <a:chOff x="0" y="0"/>
            <a:chExt cx="9788004" cy="838200"/>
          </a:xfrm>
        </p:grpSpPr>
        <p:sp>
          <p:nvSpPr>
            <p:cNvPr id="341" name="Shape 341"/>
            <p:cNvSpPr/>
            <p:nvPr/>
          </p:nvSpPr>
          <p:spPr>
            <a:xfrm>
              <a:off x="0" y="0"/>
              <a:ext cx="978800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342" name="Shape 342"/>
            <p:cNvSpPr/>
            <p:nvPr/>
          </p:nvSpPr>
          <p:spPr>
            <a:xfrm>
              <a:off x="40917" y="93980"/>
              <a:ext cx="970617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Лямбда-выражение в операции запроса всегда работает на индивидуальных элементах во входной последовательности, а не  на последовательности в целом</a:t>
              </a:r>
            </a:p>
          </p:txBody>
        </p:sp>
      </p:gr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Составление лямбда-выражений</a:t>
            </a:r>
          </a:p>
        </p:txBody>
      </p:sp>
      <p:grpSp>
        <p:nvGrpSpPr>
          <p:cNvPr id="348" name="Group 348"/>
          <p:cNvGrpSpPr/>
          <p:nvPr/>
        </p:nvGrpSpPr>
        <p:grpSpPr>
          <a:xfrm>
            <a:off x="833338" y="4314656"/>
            <a:ext cx="8661401" cy="2216744"/>
            <a:chOff x="-215900" y="-139700"/>
            <a:chExt cx="8661400" cy="2216742"/>
          </a:xfrm>
        </p:grpSpPr>
        <p:pic>
          <p:nvPicPr>
            <p:cNvPr id="347" name="image11.png"/>
            <p:cNvPicPr/>
            <p:nvPr/>
          </p:nvPicPr>
          <p:blipFill>
            <a:blip r:embed="rId2">
              <a:extLst/>
            </a:blip>
            <a:stretch>
              <a:fillRect/>
            </a:stretch>
          </p:blipFill>
          <p:spPr>
            <a:xfrm>
              <a:off x="0" y="0"/>
              <a:ext cx="8229600" cy="1657943"/>
            </a:xfrm>
            <a:prstGeom prst="rect">
              <a:avLst/>
            </a:prstGeom>
            <a:ln>
              <a:noFill/>
            </a:ln>
            <a:effectLst/>
          </p:spPr>
        </p:pic>
        <p:pic>
          <p:nvPicPr>
            <p:cNvPr id="346" name="Picture 345"/>
            <p:cNvPicPr/>
            <p:nvPr/>
          </p:nvPicPr>
          <p:blipFill>
            <a:blip r:embed="rId3">
              <a:extLst/>
            </a:blip>
            <a:stretch>
              <a:fillRect/>
            </a:stretch>
          </p:blipFill>
          <p:spPr>
            <a:xfrm>
              <a:off x="-215900" y="-139700"/>
              <a:ext cx="8661400" cy="2216743"/>
            </a:xfrm>
            <a:prstGeom prst="rect">
              <a:avLst/>
            </a:prstGeom>
            <a:effectLst/>
          </p:spPr>
        </p:pic>
      </p:grpSp>
      <p:grpSp>
        <p:nvGrpSpPr>
          <p:cNvPr id="358" name="Group 358"/>
          <p:cNvGrpSpPr/>
          <p:nvPr/>
        </p:nvGrpSpPr>
        <p:grpSpPr>
          <a:xfrm>
            <a:off x="197977" y="869234"/>
            <a:ext cx="9932123" cy="3120662"/>
            <a:chOff x="0" y="0"/>
            <a:chExt cx="9932122" cy="3120661"/>
          </a:xfrm>
        </p:grpSpPr>
        <p:grpSp>
          <p:nvGrpSpPr>
            <p:cNvPr id="351" name="Group 351"/>
            <p:cNvGrpSpPr/>
            <p:nvPr/>
          </p:nvGrpSpPr>
          <p:grpSpPr>
            <a:xfrm>
              <a:off x="0" y="-1"/>
              <a:ext cx="9601200" cy="1228364"/>
              <a:chOff x="0" y="0"/>
              <a:chExt cx="9601200" cy="1228362"/>
            </a:xfrm>
          </p:grpSpPr>
          <p:sp>
            <p:nvSpPr>
              <p:cNvPr id="349" name="Shape 349"/>
              <p:cNvSpPr/>
              <p:nvPr/>
            </p:nvSpPr>
            <p:spPr>
              <a:xfrm>
                <a:off x="0" y="0"/>
                <a:ext cx="9601200" cy="122836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50" name="Shape 350"/>
              <p:cNvSpPr/>
              <p:nvPr/>
            </p:nvSpPr>
            <p:spPr>
              <a:xfrm>
                <a:off x="0" y="229241"/>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IEnumerable&lt;TResult&gt; Select&lt;TSource,TResult&gt;</a:t>
                </a:r>
              </a:p>
              <a:p>
                <a:pPr lvl="0"/>
                <a:r>
                  <a:rPr sz="1600">
                    <a:latin typeface="Consolas"/>
                    <a:ea typeface="Consolas"/>
                    <a:cs typeface="Consolas"/>
                    <a:sym typeface="Consolas"/>
                  </a:rPr>
                  <a:t>	(this IEnumerable&lt;TSource&gt; source, </a:t>
                </a:r>
                <a:r>
                  <a:rPr sz="1600" b="1">
                    <a:latin typeface="Consolas"/>
                    <a:ea typeface="Consolas"/>
                    <a:cs typeface="Consolas"/>
                    <a:sym typeface="Consolas"/>
                  </a:rPr>
                  <a:t>Func&lt;TSource,TResult&gt; </a:t>
                </a:r>
                <a:r>
                  <a:rPr sz="1600">
                    <a:latin typeface="Consolas"/>
                    <a:ea typeface="Consolas"/>
                    <a:cs typeface="Consolas"/>
                    <a:sym typeface="Consolas"/>
                  </a:rPr>
                  <a:t>selector)</a:t>
                </a:r>
              </a:p>
            </p:txBody>
          </p:sp>
        </p:grpSp>
        <p:grpSp>
          <p:nvGrpSpPr>
            <p:cNvPr id="354" name="Group 354"/>
            <p:cNvGrpSpPr/>
            <p:nvPr/>
          </p:nvGrpSpPr>
          <p:grpSpPr>
            <a:xfrm>
              <a:off x="138779" y="880300"/>
              <a:ext cx="9601201" cy="1228363"/>
              <a:chOff x="0" y="0"/>
              <a:chExt cx="9601200" cy="1228362"/>
            </a:xfrm>
          </p:grpSpPr>
          <p:sp>
            <p:nvSpPr>
              <p:cNvPr id="352" name="Shape 352"/>
              <p:cNvSpPr/>
              <p:nvPr/>
            </p:nvSpPr>
            <p:spPr>
              <a:xfrm>
                <a:off x="0" y="0"/>
                <a:ext cx="9601200" cy="122836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53" name="Shape 353"/>
              <p:cNvSpPr/>
              <p:nvPr/>
            </p:nvSpPr>
            <p:spPr>
              <a:xfrm>
                <a:off x="0" y="229241"/>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IEnumerable&lt;TSource&gt; OrderBy&lt;TSource,TKey&gt;</a:t>
                </a:r>
              </a:p>
              <a:p>
                <a:pPr lvl="0"/>
                <a:r>
                  <a:rPr sz="1600">
                    <a:latin typeface="Consolas"/>
                    <a:ea typeface="Consolas"/>
                    <a:cs typeface="Consolas"/>
                    <a:sym typeface="Consolas"/>
                  </a:rPr>
                  <a:t>	(this IEnumerable&lt;TSource&gt; source, </a:t>
                </a:r>
                <a:r>
                  <a:rPr sz="1600" b="1">
                    <a:latin typeface="Consolas"/>
                    <a:ea typeface="Consolas"/>
                    <a:cs typeface="Consolas"/>
                    <a:sym typeface="Consolas"/>
                  </a:rPr>
                  <a:t>Func&lt;TSource,TKey&gt;</a:t>
                </a:r>
                <a:r>
                  <a:rPr sz="1600">
                    <a:latin typeface="Consolas"/>
                    <a:ea typeface="Consolas"/>
                    <a:cs typeface="Consolas"/>
                    <a:sym typeface="Consolas"/>
                  </a:rPr>
                  <a:t> keySelector)</a:t>
                </a:r>
              </a:p>
            </p:txBody>
          </p:sp>
        </p:grpSp>
        <p:grpSp>
          <p:nvGrpSpPr>
            <p:cNvPr id="357" name="Group 357"/>
            <p:cNvGrpSpPr/>
            <p:nvPr/>
          </p:nvGrpSpPr>
          <p:grpSpPr>
            <a:xfrm>
              <a:off x="330922" y="1892299"/>
              <a:ext cx="9601201" cy="1228363"/>
              <a:chOff x="0" y="0"/>
              <a:chExt cx="9601200" cy="1228362"/>
            </a:xfrm>
          </p:grpSpPr>
          <p:sp>
            <p:nvSpPr>
              <p:cNvPr id="355" name="Shape 355"/>
              <p:cNvSpPr/>
              <p:nvPr/>
            </p:nvSpPr>
            <p:spPr>
              <a:xfrm>
                <a:off x="0" y="0"/>
                <a:ext cx="9601200" cy="122836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56" name="Shape 356"/>
              <p:cNvSpPr/>
              <p:nvPr/>
            </p:nvSpPr>
            <p:spPr>
              <a:xfrm>
                <a:off x="0" y="229241"/>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IEnumerable&lt;TSource&gt; Where&lt;TSource&gt;</a:t>
                </a:r>
              </a:p>
              <a:p>
                <a:pPr lvl="0"/>
                <a:r>
                  <a:rPr sz="1600">
                    <a:latin typeface="Consolas"/>
                    <a:ea typeface="Consolas"/>
                    <a:cs typeface="Consolas"/>
                    <a:sym typeface="Consolas"/>
                  </a:rPr>
                  <a:t>	(this IEnumerable&lt;TSource&gt; source, </a:t>
                </a:r>
                <a:r>
                  <a:rPr sz="1600" b="1">
                    <a:latin typeface="Consolas"/>
                    <a:ea typeface="Consolas"/>
                    <a:cs typeface="Consolas"/>
                    <a:sym typeface="Consolas"/>
                  </a:rPr>
                  <a:t>Func&lt;TSource,bool&gt;</a:t>
                </a:r>
                <a:r>
                  <a:rPr sz="1600">
                    <a:latin typeface="Consolas"/>
                    <a:ea typeface="Consolas"/>
                    <a:cs typeface="Consolas"/>
                    <a:sym typeface="Consolas"/>
                  </a:rPr>
                  <a:t> predicate)</a:t>
                </a:r>
              </a:p>
            </p:txBody>
          </p:sp>
        </p:grpSp>
      </p:gr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Естественный порядок</a:t>
            </a:r>
          </a:p>
        </p:txBody>
      </p:sp>
      <p:grpSp>
        <p:nvGrpSpPr>
          <p:cNvPr id="363" name="Group 363"/>
          <p:cNvGrpSpPr/>
          <p:nvPr/>
        </p:nvGrpSpPr>
        <p:grpSpPr>
          <a:xfrm>
            <a:off x="342900" y="762000"/>
            <a:ext cx="9686925" cy="1143000"/>
            <a:chOff x="0" y="0"/>
            <a:chExt cx="9686925" cy="1143000"/>
          </a:xfrm>
        </p:grpSpPr>
        <p:sp>
          <p:nvSpPr>
            <p:cNvPr id="361" name="Shape 361"/>
            <p:cNvSpPr/>
            <p:nvPr/>
          </p:nvSpPr>
          <p:spPr>
            <a:xfrm>
              <a:off x="0" y="0"/>
              <a:ext cx="9686925"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pPr>
              <a:endParaRPr/>
            </a:p>
          </p:txBody>
        </p:sp>
        <p:sp>
          <p:nvSpPr>
            <p:cNvPr id="362" name="Shape 362"/>
            <p:cNvSpPr/>
            <p:nvPr/>
          </p:nvSpPr>
          <p:spPr>
            <a:xfrm>
              <a:off x="55796" y="246380"/>
              <a:ext cx="957533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Исходный порядок элементов входной последовательности является важным в LINQ. Некоторые операции запросов полагаются на это поведение – T</a:t>
              </a:r>
              <a:r>
                <a:rPr b="1"/>
                <a:t>ake, Skip, Reverse</a:t>
              </a:r>
            </a:p>
          </p:txBody>
        </p:sp>
      </p:grpSp>
      <p:grpSp>
        <p:nvGrpSpPr>
          <p:cNvPr id="366" name="Group 366"/>
          <p:cNvGrpSpPr/>
          <p:nvPr/>
        </p:nvGrpSpPr>
        <p:grpSpPr>
          <a:xfrm>
            <a:off x="342900" y="2133599"/>
            <a:ext cx="9686925" cy="940361"/>
            <a:chOff x="0" y="0"/>
            <a:chExt cx="9686925" cy="940359"/>
          </a:xfrm>
        </p:grpSpPr>
        <p:sp>
          <p:nvSpPr>
            <p:cNvPr id="364" name="Shape 364"/>
            <p:cNvSpPr/>
            <p:nvPr/>
          </p:nvSpPr>
          <p:spPr>
            <a:xfrm>
              <a:off x="0" y="0"/>
              <a:ext cx="9686925" cy="94036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65" name="Shape 365"/>
            <p:cNvSpPr/>
            <p:nvPr/>
          </p:nvSpPr>
          <p:spPr>
            <a:xfrm>
              <a:off x="0" y="112269"/>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p>
            <a:p>
              <a:pPr lvl="0"/>
              <a:r>
                <a:rPr sz="1600">
                  <a:latin typeface="Consolas"/>
                  <a:ea typeface="Consolas"/>
                  <a:cs typeface="Consolas"/>
                  <a:sym typeface="Consolas"/>
                </a:rPr>
                <a:t>IEnumerable&lt;int&gt; firstThree = numbers.Take (3); // { 10, 9, 8 }</a:t>
              </a:r>
            </a:p>
          </p:txBody>
        </p:sp>
      </p:grpSp>
      <p:grpSp>
        <p:nvGrpSpPr>
          <p:cNvPr id="369" name="Group 369"/>
          <p:cNvGrpSpPr/>
          <p:nvPr/>
        </p:nvGrpSpPr>
        <p:grpSpPr>
          <a:xfrm>
            <a:off x="342900" y="3276599"/>
            <a:ext cx="9686925" cy="940361"/>
            <a:chOff x="0" y="0"/>
            <a:chExt cx="9686925" cy="940359"/>
          </a:xfrm>
        </p:grpSpPr>
        <p:sp>
          <p:nvSpPr>
            <p:cNvPr id="367" name="Shape 367"/>
            <p:cNvSpPr/>
            <p:nvPr/>
          </p:nvSpPr>
          <p:spPr>
            <a:xfrm>
              <a:off x="0" y="0"/>
              <a:ext cx="9686925" cy="94036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68" name="Shape 368"/>
            <p:cNvSpPr/>
            <p:nvPr/>
          </p:nvSpPr>
          <p:spPr>
            <a:xfrm>
              <a:off x="0" y="112269"/>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p>
            <a:p>
              <a:pPr lvl="0"/>
              <a:r>
                <a:rPr sz="1600">
                  <a:latin typeface="Consolas"/>
                  <a:ea typeface="Consolas"/>
                  <a:cs typeface="Consolas"/>
                  <a:sym typeface="Consolas"/>
                </a:rPr>
                <a:t>IEnumerable&lt;int&gt; lastTwo = numbers.Skip (3); // { 7, 6 }</a:t>
              </a:r>
            </a:p>
          </p:txBody>
        </p:sp>
      </p:grpSp>
      <p:grpSp>
        <p:nvGrpSpPr>
          <p:cNvPr id="372" name="Group 372"/>
          <p:cNvGrpSpPr/>
          <p:nvPr/>
        </p:nvGrpSpPr>
        <p:grpSpPr>
          <a:xfrm>
            <a:off x="342900" y="4419599"/>
            <a:ext cx="9686925" cy="940361"/>
            <a:chOff x="0" y="0"/>
            <a:chExt cx="9686925" cy="940359"/>
          </a:xfrm>
        </p:grpSpPr>
        <p:sp>
          <p:nvSpPr>
            <p:cNvPr id="370" name="Shape 370"/>
            <p:cNvSpPr/>
            <p:nvPr/>
          </p:nvSpPr>
          <p:spPr>
            <a:xfrm>
              <a:off x="0" y="0"/>
              <a:ext cx="9686925" cy="94036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71" name="Shape 371"/>
            <p:cNvSpPr/>
            <p:nvPr/>
          </p:nvSpPr>
          <p:spPr>
            <a:xfrm>
              <a:off x="0" y="112269"/>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p>
            <a:p>
              <a:pPr lvl="0"/>
              <a:r>
                <a:rPr sz="1600">
                  <a:latin typeface="Consolas"/>
                  <a:ea typeface="Consolas"/>
                  <a:cs typeface="Consolas"/>
                  <a:sym typeface="Consolas"/>
                </a:rPr>
                <a:t>IEnumerable&lt;int&gt; reversed = numbers.Reverse(); // { 6, 7, 8, 9, 10 }</a:t>
              </a:r>
            </a:p>
          </p:txBody>
        </p:sp>
      </p:gr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Другие операции</a:t>
            </a:r>
          </a:p>
        </p:txBody>
      </p:sp>
      <p:grpSp>
        <p:nvGrpSpPr>
          <p:cNvPr id="377" name="Group 377"/>
          <p:cNvGrpSpPr/>
          <p:nvPr/>
        </p:nvGrpSpPr>
        <p:grpSpPr>
          <a:xfrm>
            <a:off x="342900" y="762000"/>
            <a:ext cx="9686925" cy="685800"/>
            <a:chOff x="0" y="0"/>
            <a:chExt cx="9686925" cy="685800"/>
          </a:xfrm>
        </p:grpSpPr>
        <p:sp>
          <p:nvSpPr>
            <p:cNvPr id="375" name="Shape 37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pPr>
              <a:endParaRPr/>
            </a:p>
          </p:txBody>
        </p:sp>
        <p:sp>
          <p:nvSpPr>
            <p:cNvPr id="376" name="Shape 376"/>
            <p:cNvSpPr/>
            <p:nvPr/>
          </p:nvSpPr>
          <p:spPr>
            <a:xfrm>
              <a:off x="33477" y="157480"/>
              <a:ext cx="96199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Не все операции возвращают последовательность</a:t>
              </a:r>
            </a:p>
          </p:txBody>
        </p:sp>
      </p:grpSp>
      <p:grpSp>
        <p:nvGrpSpPr>
          <p:cNvPr id="380" name="Group 380"/>
          <p:cNvGrpSpPr/>
          <p:nvPr/>
        </p:nvGrpSpPr>
        <p:grpSpPr>
          <a:xfrm>
            <a:off x="342900" y="1600199"/>
            <a:ext cx="9686925" cy="1805492"/>
            <a:chOff x="0" y="0"/>
            <a:chExt cx="9686925" cy="1805490"/>
          </a:xfrm>
        </p:grpSpPr>
        <p:sp>
          <p:nvSpPr>
            <p:cNvPr id="378" name="Shape 378"/>
            <p:cNvSpPr/>
            <p:nvPr/>
          </p:nvSpPr>
          <p:spPr>
            <a:xfrm>
              <a:off x="0" y="0"/>
              <a:ext cx="9686925" cy="180549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79" name="Shape 379"/>
            <p:cNvSpPr/>
            <p:nvPr/>
          </p:nvSpPr>
          <p:spPr>
            <a:xfrm>
              <a:off x="0" y="101691"/>
              <a:ext cx="968692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int[] numbers = { 10, 9, 8, 7, 6 };</a:t>
              </a:r>
            </a:p>
            <a:p>
              <a:pPr lvl="0"/>
              <a:r>
                <a:rPr sz="1600">
                  <a:latin typeface="Consolas"/>
                  <a:ea typeface="Consolas"/>
                  <a:cs typeface="Consolas"/>
                  <a:sym typeface="Consolas"/>
                </a:rPr>
                <a:t>int firstNumber = numbers.</a:t>
              </a:r>
              <a:r>
                <a:rPr sz="1600" b="1">
                  <a:latin typeface="Consolas"/>
                  <a:ea typeface="Consolas"/>
                  <a:cs typeface="Consolas"/>
                  <a:sym typeface="Consolas"/>
                </a:rPr>
                <a:t>First</a:t>
              </a:r>
              <a:r>
                <a:rPr sz="1600">
                  <a:latin typeface="Consolas"/>
                  <a:ea typeface="Consolas"/>
                  <a:cs typeface="Consolas"/>
                  <a:sym typeface="Consolas"/>
                </a:rPr>
                <a:t>(); // 10</a:t>
              </a:r>
            </a:p>
            <a:p>
              <a:pPr lvl="0"/>
              <a:r>
                <a:rPr sz="1600">
                  <a:latin typeface="Consolas"/>
                  <a:ea typeface="Consolas"/>
                  <a:cs typeface="Consolas"/>
                  <a:sym typeface="Consolas"/>
                </a:rPr>
                <a:t>int lastNumber = numbers.</a:t>
              </a:r>
              <a:r>
                <a:rPr sz="1600" b="1">
                  <a:latin typeface="Consolas"/>
                  <a:ea typeface="Consolas"/>
                  <a:cs typeface="Consolas"/>
                  <a:sym typeface="Consolas"/>
                </a:rPr>
                <a:t>Last</a:t>
              </a:r>
              <a:r>
                <a:rPr sz="1600">
                  <a:latin typeface="Consolas"/>
                  <a:ea typeface="Consolas"/>
                  <a:cs typeface="Consolas"/>
                  <a:sym typeface="Consolas"/>
                </a:rPr>
                <a:t>(); // 6</a:t>
              </a:r>
            </a:p>
            <a:p>
              <a:pPr lvl="0"/>
              <a:r>
                <a:rPr sz="1600">
                  <a:latin typeface="Consolas"/>
                  <a:ea typeface="Consolas"/>
                  <a:cs typeface="Consolas"/>
                  <a:sym typeface="Consolas"/>
                </a:rPr>
                <a:t>int secondNumber = numbers.</a:t>
              </a:r>
              <a:r>
                <a:rPr sz="1600" b="1">
                  <a:latin typeface="Consolas"/>
                  <a:ea typeface="Consolas"/>
                  <a:cs typeface="Consolas"/>
                  <a:sym typeface="Consolas"/>
                </a:rPr>
                <a:t>ElementAt</a:t>
              </a:r>
              <a:r>
                <a:rPr sz="1600">
                  <a:latin typeface="Consolas"/>
                  <a:ea typeface="Consolas"/>
                  <a:cs typeface="Consolas"/>
                  <a:sym typeface="Consolas"/>
                </a:rPr>
                <a:t>(1); // 9</a:t>
              </a:r>
            </a:p>
            <a:p>
              <a:pPr lvl="0"/>
              <a:r>
                <a:rPr sz="1600">
                  <a:latin typeface="Consolas"/>
                  <a:ea typeface="Consolas"/>
                  <a:cs typeface="Consolas"/>
                  <a:sym typeface="Consolas"/>
                </a:rPr>
                <a:t>int secondLowest = numbers.OrderBy(n=&gt;n).</a:t>
              </a:r>
              <a:r>
                <a:rPr sz="1600" b="1">
                  <a:latin typeface="Consolas"/>
                  <a:ea typeface="Consolas"/>
                  <a:cs typeface="Consolas"/>
                  <a:sym typeface="Consolas"/>
                </a:rPr>
                <a:t>Skip(1)</a:t>
              </a:r>
              <a:r>
                <a:rPr sz="1600">
                  <a:latin typeface="Consolas"/>
                  <a:ea typeface="Consolas"/>
                  <a:cs typeface="Consolas"/>
                  <a:sym typeface="Consolas"/>
                </a:rPr>
                <a:t>.</a:t>
              </a:r>
              <a:r>
                <a:rPr sz="1600" b="1">
                  <a:latin typeface="Consolas"/>
                  <a:ea typeface="Consolas"/>
                  <a:cs typeface="Consolas"/>
                  <a:sym typeface="Consolas"/>
                </a:rPr>
                <a:t>First()</a:t>
              </a:r>
              <a:r>
                <a:rPr sz="1600">
                  <a:latin typeface="Consolas"/>
                  <a:ea typeface="Consolas"/>
                  <a:cs typeface="Consolas"/>
                  <a:sym typeface="Consolas"/>
                </a:rPr>
                <a:t>; // 7</a:t>
              </a:r>
            </a:p>
          </p:txBody>
        </p:sp>
      </p:grpSp>
      <p:grpSp>
        <p:nvGrpSpPr>
          <p:cNvPr id="383" name="Group 383"/>
          <p:cNvGrpSpPr/>
          <p:nvPr/>
        </p:nvGrpSpPr>
        <p:grpSpPr>
          <a:xfrm>
            <a:off x="320575" y="3532403"/>
            <a:ext cx="9686927" cy="902746"/>
            <a:chOff x="0" y="23657"/>
            <a:chExt cx="9686925" cy="902745"/>
          </a:xfrm>
        </p:grpSpPr>
        <p:sp>
          <p:nvSpPr>
            <p:cNvPr id="381" name="Shape 381"/>
            <p:cNvSpPr/>
            <p:nvPr/>
          </p:nvSpPr>
          <p:spPr>
            <a:xfrm>
              <a:off x="0" y="23657"/>
              <a:ext cx="9686925" cy="90274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82" name="Shape 382"/>
            <p:cNvSpPr/>
            <p:nvPr/>
          </p:nvSpPr>
          <p:spPr>
            <a:xfrm>
              <a:off x="0" y="85023"/>
              <a:ext cx="9686926" cy="780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//операции агрегирования</a:t>
              </a:r>
            </a:p>
            <a:p>
              <a:pPr lvl="0"/>
              <a:r>
                <a:rPr sz="1600">
                  <a:latin typeface="Consolas"/>
                  <a:ea typeface="Consolas"/>
                  <a:cs typeface="Consolas"/>
                  <a:sym typeface="Consolas"/>
                </a:rPr>
                <a:t>int count = numbers.</a:t>
              </a:r>
              <a:r>
                <a:rPr sz="1600" b="1">
                  <a:latin typeface="Consolas"/>
                  <a:ea typeface="Consolas"/>
                  <a:cs typeface="Consolas"/>
                  <a:sym typeface="Consolas"/>
                </a:rPr>
                <a:t>Count</a:t>
              </a:r>
              <a:r>
                <a:rPr sz="1600">
                  <a:latin typeface="Consolas"/>
                  <a:ea typeface="Consolas"/>
                  <a:cs typeface="Consolas"/>
                  <a:sym typeface="Consolas"/>
                </a:rPr>
                <a:t>(); // 5;</a:t>
              </a:r>
            </a:p>
            <a:p>
              <a:pPr lvl="0"/>
              <a:r>
                <a:rPr sz="1600">
                  <a:latin typeface="Consolas"/>
                  <a:ea typeface="Consolas"/>
                  <a:cs typeface="Consolas"/>
                  <a:sym typeface="Consolas"/>
                </a:rPr>
                <a:t>int min = numbers.</a:t>
              </a:r>
              <a:r>
                <a:rPr sz="1600" b="1">
                  <a:latin typeface="Consolas"/>
                  <a:ea typeface="Consolas"/>
                  <a:cs typeface="Consolas"/>
                  <a:sym typeface="Consolas"/>
                </a:rPr>
                <a:t>Min</a:t>
              </a:r>
              <a:r>
                <a:rPr sz="1600">
                  <a:latin typeface="Consolas"/>
                  <a:ea typeface="Consolas"/>
                  <a:cs typeface="Consolas"/>
                  <a:sym typeface="Consolas"/>
                </a:rPr>
                <a:t>(); // 6;</a:t>
              </a:r>
            </a:p>
          </p:txBody>
        </p:sp>
      </p:grpSp>
      <p:grpSp>
        <p:nvGrpSpPr>
          <p:cNvPr id="386" name="Group 386"/>
          <p:cNvGrpSpPr/>
          <p:nvPr/>
        </p:nvGrpSpPr>
        <p:grpSpPr>
          <a:xfrm>
            <a:off x="300037" y="4561861"/>
            <a:ext cx="9805167" cy="1278890"/>
            <a:chOff x="0" y="0"/>
            <a:chExt cx="9805166" cy="1278889"/>
          </a:xfrm>
        </p:grpSpPr>
        <p:sp>
          <p:nvSpPr>
            <p:cNvPr id="384" name="Shape 384"/>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85" name="Shape 385"/>
            <p:cNvSpPr/>
            <p:nvPr/>
          </p:nvSpPr>
          <p:spPr>
            <a:xfrm>
              <a:off x="118241" y="128912"/>
              <a:ext cx="9686926" cy="1021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//квантификаторы</a:t>
              </a:r>
            </a:p>
            <a:p>
              <a:pPr lvl="0"/>
              <a:r>
                <a:rPr sz="1600">
                  <a:latin typeface="Consolas"/>
                  <a:ea typeface="Consolas"/>
                  <a:cs typeface="Consolas"/>
                  <a:sym typeface="Consolas"/>
                </a:rPr>
                <a:t>bool hasTheNumberNine = numbers.</a:t>
              </a:r>
              <a:r>
                <a:rPr sz="1600" b="1">
                  <a:latin typeface="Consolas"/>
                  <a:ea typeface="Consolas"/>
                  <a:cs typeface="Consolas"/>
                  <a:sym typeface="Consolas"/>
                </a:rPr>
                <a:t>Contains</a:t>
              </a:r>
              <a:r>
                <a:rPr sz="1600">
                  <a:latin typeface="Consolas"/>
                  <a:ea typeface="Consolas"/>
                  <a:cs typeface="Consolas"/>
                  <a:sym typeface="Consolas"/>
                </a:rPr>
                <a:t> (9); // true</a:t>
              </a:r>
            </a:p>
            <a:p>
              <a:pPr lvl="0"/>
              <a:r>
                <a:rPr sz="1600">
                  <a:latin typeface="Consolas"/>
                  <a:ea typeface="Consolas"/>
                  <a:cs typeface="Consolas"/>
                  <a:sym typeface="Consolas"/>
                </a:rPr>
                <a:t>bool hasMoreThanZeroElements = numbers.</a:t>
              </a:r>
              <a:r>
                <a:rPr sz="1600" b="1">
                  <a:latin typeface="Consolas"/>
                  <a:ea typeface="Consolas"/>
                  <a:cs typeface="Consolas"/>
                  <a:sym typeface="Consolas"/>
                </a:rPr>
                <a:t>Any</a:t>
              </a:r>
              <a:r>
                <a:rPr sz="1600">
                  <a:latin typeface="Consolas"/>
                  <a:ea typeface="Consolas"/>
                  <a:cs typeface="Consolas"/>
                  <a:sym typeface="Consolas"/>
                </a:rPr>
                <a:t>(); // true</a:t>
              </a:r>
            </a:p>
            <a:p>
              <a:pPr lvl="0"/>
              <a:r>
                <a:rPr sz="1600">
                  <a:latin typeface="Consolas"/>
                  <a:ea typeface="Consolas"/>
                  <a:cs typeface="Consolas"/>
                  <a:sym typeface="Consolas"/>
                </a:rPr>
                <a:t>bool hasAnOddElement = numbers.</a:t>
              </a:r>
              <a:r>
                <a:rPr sz="1600" b="1">
                  <a:latin typeface="Consolas"/>
                  <a:ea typeface="Consolas"/>
                  <a:cs typeface="Consolas"/>
                  <a:sym typeface="Consolas"/>
                </a:rPr>
                <a:t>Any</a:t>
              </a:r>
              <a:r>
                <a:rPr sz="1600">
                  <a:latin typeface="Consolas"/>
                  <a:ea typeface="Consolas"/>
                  <a:cs typeface="Consolas"/>
                  <a:sym typeface="Consolas"/>
                </a:rPr>
                <a:t> (n =&gt; n % 2 != 0); // true</a:t>
              </a: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Что такое LINQ?</a:t>
            </a:r>
          </a:p>
        </p:txBody>
      </p:sp>
      <p:grpSp>
        <p:nvGrpSpPr>
          <p:cNvPr id="33" name="Group 33"/>
          <p:cNvGrpSpPr/>
          <p:nvPr/>
        </p:nvGrpSpPr>
        <p:grpSpPr>
          <a:xfrm>
            <a:off x="817811" y="2502887"/>
            <a:ext cx="1683193" cy="2166097"/>
            <a:chOff x="0" y="0"/>
            <a:chExt cx="1683192" cy="2166095"/>
          </a:xfrm>
        </p:grpSpPr>
        <p:grpSp>
          <p:nvGrpSpPr>
            <p:cNvPr id="31" name="Group 31"/>
            <p:cNvGrpSpPr/>
            <p:nvPr/>
          </p:nvGrpSpPr>
          <p:grpSpPr>
            <a:xfrm>
              <a:off x="28602" y="0"/>
              <a:ext cx="1654591" cy="1593974"/>
              <a:chOff x="0" y="0"/>
              <a:chExt cx="1654590" cy="1593973"/>
            </a:xfrm>
          </p:grpSpPr>
          <p:pic>
            <p:nvPicPr>
              <p:cNvPr id="26" name="image1.png" descr="C:\Downloads\superkaramba.png"/>
              <p:cNvPicPr/>
              <p:nvPr/>
            </p:nvPicPr>
            <p:blipFill>
              <a:blip r:embed="rId3">
                <a:extLst/>
              </a:blip>
              <a:srcRect/>
              <a:stretch>
                <a:fillRect/>
              </a:stretch>
            </p:blipFill>
            <p:spPr>
              <a:xfrm>
                <a:off x="0" y="843868"/>
                <a:ext cx="696670" cy="750106"/>
              </a:xfrm>
              <a:prstGeom prst="rect">
                <a:avLst/>
              </a:prstGeom>
              <a:ln w="12700" cap="flat">
                <a:noFill/>
                <a:miter lim="400000"/>
              </a:ln>
              <a:effectLst>
                <a:outerShdw blurRad="190500" dist="8455" dir="5400000" rotWithShape="0">
                  <a:srgbClr val="000000"/>
                </a:outerShdw>
              </a:effectLst>
            </p:spPr>
          </p:pic>
          <p:pic>
            <p:nvPicPr>
              <p:cNvPr id="27" name="image1.png" descr="C:\Downloads\superkaramba.png"/>
              <p:cNvPicPr/>
              <p:nvPr/>
            </p:nvPicPr>
            <p:blipFill>
              <a:blip r:embed="rId3">
                <a:extLst/>
              </a:blip>
              <a:srcRect/>
              <a:stretch>
                <a:fillRect/>
              </a:stretch>
            </p:blipFill>
            <p:spPr>
              <a:xfrm>
                <a:off x="435418" y="0"/>
                <a:ext cx="696670" cy="750106"/>
              </a:xfrm>
              <a:prstGeom prst="rect">
                <a:avLst/>
              </a:prstGeom>
              <a:ln w="12700" cap="flat">
                <a:noFill/>
                <a:miter lim="400000"/>
              </a:ln>
              <a:effectLst>
                <a:outerShdw blurRad="190500" dist="8455" dir="5400000" rotWithShape="0">
                  <a:srgbClr val="000000"/>
                </a:outerShdw>
              </a:effectLst>
            </p:spPr>
          </p:pic>
          <p:sp>
            <p:nvSpPr>
              <p:cNvPr id="28" name="Shape 28"/>
              <p:cNvSpPr/>
              <p:nvPr/>
            </p:nvSpPr>
            <p:spPr>
              <a:xfrm flipV="1">
                <a:off x="435418" y="656342"/>
                <a:ext cx="174167" cy="281290"/>
              </a:xfrm>
              <a:prstGeom prst="line">
                <a:avLst/>
              </a:prstGeom>
              <a:noFill/>
              <a:ln w="38100" cap="flat">
                <a:solidFill>
                  <a:srgbClr val="BFBFBF"/>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29" name="Shape 29"/>
              <p:cNvSpPr/>
              <p:nvPr/>
            </p:nvSpPr>
            <p:spPr>
              <a:xfrm flipH="1" flipV="1">
                <a:off x="957920" y="562579"/>
                <a:ext cx="435419" cy="468816"/>
              </a:xfrm>
              <a:prstGeom prst="line">
                <a:avLst/>
              </a:prstGeom>
              <a:noFill/>
              <a:ln w="38100" cap="flat">
                <a:solidFill>
                  <a:srgbClr val="BFBFBF"/>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pic>
            <p:nvPicPr>
              <p:cNvPr id="30" name="image1.png" descr="C:\Downloads\superkaramba.png"/>
              <p:cNvPicPr/>
              <p:nvPr/>
            </p:nvPicPr>
            <p:blipFill>
              <a:blip r:embed="rId3">
                <a:extLst/>
              </a:blip>
              <a:stretch>
                <a:fillRect/>
              </a:stretch>
            </p:blipFill>
            <p:spPr>
              <a:xfrm>
                <a:off x="957920" y="843868"/>
                <a:ext cx="696671" cy="750106"/>
              </a:xfrm>
              <a:prstGeom prst="rect">
                <a:avLst/>
              </a:prstGeom>
              <a:ln w="12700" cap="flat">
                <a:noFill/>
                <a:miter lim="400000"/>
              </a:ln>
              <a:effectLst>
                <a:outerShdw blurRad="190500" dist="8455" dir="5400000" rotWithShape="0">
                  <a:srgbClr val="000000"/>
                </a:outerShdw>
              </a:effectLst>
            </p:spPr>
          </p:pic>
        </p:grpSp>
        <p:sp>
          <p:nvSpPr>
            <p:cNvPr id="32" name="Shape 32"/>
            <p:cNvSpPr/>
            <p:nvPr/>
          </p:nvSpPr>
          <p:spPr>
            <a:xfrm>
              <a:off x="0" y="1815434"/>
              <a:ext cx="1624713"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Объекты</a:t>
              </a:r>
            </a:p>
          </p:txBody>
        </p:sp>
      </p:grpSp>
      <p:grpSp>
        <p:nvGrpSpPr>
          <p:cNvPr id="38" name="Group 38"/>
          <p:cNvGrpSpPr/>
          <p:nvPr/>
        </p:nvGrpSpPr>
        <p:grpSpPr>
          <a:xfrm>
            <a:off x="3774061" y="2335323"/>
            <a:ext cx="2463585" cy="2333661"/>
            <a:chOff x="0" y="0"/>
            <a:chExt cx="2463583" cy="2333659"/>
          </a:xfrm>
        </p:grpSpPr>
        <p:grpSp>
          <p:nvGrpSpPr>
            <p:cNvPr id="36" name="Group 36"/>
            <p:cNvGrpSpPr/>
            <p:nvPr/>
          </p:nvGrpSpPr>
          <p:grpSpPr>
            <a:xfrm>
              <a:off x="0" y="0"/>
              <a:ext cx="2463584" cy="1813127"/>
              <a:chOff x="0" y="0"/>
              <a:chExt cx="2463583" cy="1813126"/>
            </a:xfrm>
          </p:grpSpPr>
          <p:pic>
            <p:nvPicPr>
              <p:cNvPr id="34" name="image2.png" descr="C:\Downloads\database (1).png"/>
              <p:cNvPicPr/>
              <p:nvPr/>
            </p:nvPicPr>
            <p:blipFill>
              <a:blip r:embed="rId4">
                <a:extLst/>
              </a:blip>
              <a:srcRect/>
              <a:stretch>
                <a:fillRect/>
              </a:stretch>
            </p:blipFill>
            <p:spPr>
              <a:xfrm>
                <a:off x="-1" y="0"/>
                <a:ext cx="1713799" cy="1706472"/>
              </a:xfrm>
              <a:prstGeom prst="rect">
                <a:avLst/>
              </a:prstGeom>
              <a:ln w="12700" cap="flat">
                <a:noFill/>
                <a:miter lim="400000"/>
              </a:ln>
              <a:effectLst>
                <a:outerShdw blurRad="190500" dist="8455" dir="5400000" rotWithShape="0">
                  <a:srgbClr val="000000"/>
                </a:outerShdw>
              </a:effectLst>
            </p:spPr>
          </p:pic>
          <p:pic>
            <p:nvPicPr>
              <p:cNvPr id="35" name="image2.png" descr="C:\Downloads\database (1).png"/>
              <p:cNvPicPr/>
              <p:nvPr/>
            </p:nvPicPr>
            <p:blipFill>
              <a:blip r:embed="rId4">
                <a:extLst/>
              </a:blip>
              <a:stretch>
                <a:fillRect/>
              </a:stretch>
            </p:blipFill>
            <p:spPr>
              <a:xfrm>
                <a:off x="749786" y="106654"/>
                <a:ext cx="1713798" cy="1706473"/>
              </a:xfrm>
              <a:prstGeom prst="rect">
                <a:avLst/>
              </a:prstGeom>
              <a:ln w="12700" cap="flat">
                <a:noFill/>
                <a:miter lim="400000"/>
              </a:ln>
              <a:effectLst>
                <a:outerShdw blurRad="190500" dist="8455" dir="5400000" rotWithShape="0">
                  <a:srgbClr val="000000"/>
                </a:outerShdw>
              </a:effectLst>
            </p:spPr>
          </p:pic>
        </p:grpSp>
        <p:sp>
          <p:nvSpPr>
            <p:cNvPr id="37" name="Shape 37"/>
            <p:cNvSpPr/>
            <p:nvPr/>
          </p:nvSpPr>
          <p:spPr>
            <a:xfrm>
              <a:off x="552157" y="1982997"/>
              <a:ext cx="1433570"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РСУБД</a:t>
              </a:r>
            </a:p>
          </p:txBody>
        </p:sp>
      </p:grpSp>
      <p:grpSp>
        <p:nvGrpSpPr>
          <p:cNvPr id="41" name="Group 41"/>
          <p:cNvGrpSpPr/>
          <p:nvPr/>
        </p:nvGrpSpPr>
        <p:grpSpPr>
          <a:xfrm>
            <a:off x="7308756" y="2335323"/>
            <a:ext cx="2160435" cy="2333660"/>
            <a:chOff x="0" y="0"/>
            <a:chExt cx="2160434" cy="2333658"/>
          </a:xfrm>
        </p:grpSpPr>
        <p:pic>
          <p:nvPicPr>
            <p:cNvPr id="39" name="image3.png" descr="C:\Downloads\xml.png"/>
            <p:cNvPicPr/>
            <p:nvPr/>
          </p:nvPicPr>
          <p:blipFill>
            <a:blip r:embed="rId5">
              <a:extLst/>
            </a:blip>
            <a:stretch>
              <a:fillRect/>
            </a:stretch>
          </p:blipFill>
          <p:spPr>
            <a:xfrm>
              <a:off x="0" y="0"/>
              <a:ext cx="2160435" cy="1763641"/>
            </a:xfrm>
            <a:prstGeom prst="rect">
              <a:avLst/>
            </a:prstGeom>
            <a:ln w="12700" cap="flat">
              <a:noFill/>
              <a:miter lim="400000"/>
            </a:ln>
            <a:effectLst>
              <a:outerShdw blurRad="190500" dist="8455" dir="5400000" rotWithShape="0">
                <a:srgbClr val="000000"/>
              </a:outerShdw>
            </a:effectLst>
          </p:spPr>
        </p:pic>
        <p:sp>
          <p:nvSpPr>
            <p:cNvPr id="40" name="Shape 40"/>
            <p:cNvSpPr/>
            <p:nvPr/>
          </p:nvSpPr>
          <p:spPr>
            <a:xfrm>
              <a:off x="390535" y="1982997"/>
              <a:ext cx="143357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XML</a:t>
              </a:r>
            </a:p>
          </p:txBody>
        </p:sp>
      </p:grpSp>
      <p:grpSp>
        <p:nvGrpSpPr>
          <p:cNvPr id="44" name="Group 44"/>
          <p:cNvGrpSpPr/>
          <p:nvPr/>
        </p:nvGrpSpPr>
        <p:grpSpPr>
          <a:xfrm>
            <a:off x="257175" y="5334000"/>
            <a:ext cx="9772650" cy="1143000"/>
            <a:chOff x="0" y="0"/>
            <a:chExt cx="9772650" cy="1143000"/>
          </a:xfrm>
        </p:grpSpPr>
        <p:sp>
          <p:nvSpPr>
            <p:cNvPr id="42" name="Shape 42"/>
            <p:cNvSpPr/>
            <p:nvPr/>
          </p:nvSpPr>
          <p:spPr>
            <a:xfrm>
              <a:off x="0" y="0"/>
              <a:ext cx="9772650"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pPr>
              <a:endParaRPr/>
            </a:p>
          </p:txBody>
        </p:sp>
        <p:sp>
          <p:nvSpPr>
            <p:cNvPr id="43" name="Shape 43"/>
            <p:cNvSpPr/>
            <p:nvPr/>
          </p:nvSpPr>
          <p:spPr>
            <a:xfrm>
              <a:off x="55796" y="106679"/>
              <a:ext cx="966105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Разнообразие данных обусловливает проблемы при работе с ними – обычно используемые подходы в значительной мере определяются их типом, структурой и источником, а универсальные механизмы фактически отсутствуют</a:t>
              </a: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Запросы к данным и построение набора результатов</a:t>
            </a:r>
          </a:p>
        </p:txBody>
      </p:sp>
      <p:grpSp>
        <p:nvGrpSpPr>
          <p:cNvPr id="391" name="Group 391"/>
          <p:cNvGrpSpPr/>
          <p:nvPr/>
        </p:nvGrpSpPr>
        <p:grpSpPr>
          <a:xfrm>
            <a:off x="342900" y="838200"/>
            <a:ext cx="9686925" cy="685800"/>
            <a:chOff x="0" y="0"/>
            <a:chExt cx="9686925" cy="685800"/>
          </a:xfrm>
        </p:grpSpPr>
        <p:sp>
          <p:nvSpPr>
            <p:cNvPr id="389" name="Shape 389"/>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endParaRPr/>
            </a:p>
          </p:txBody>
        </p:sp>
        <p:sp>
          <p:nvSpPr>
            <p:cNvPr id="390" name="Shape 390"/>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Одной из самых основных функций LINQ является способность проектировать данные из коллекции</a:t>
              </a:r>
            </a:p>
          </p:txBody>
        </p:sp>
      </p:grpSp>
      <p:grpSp>
        <p:nvGrpSpPr>
          <p:cNvPr id="394" name="Group 394"/>
          <p:cNvGrpSpPr/>
          <p:nvPr/>
        </p:nvGrpSpPr>
        <p:grpSpPr>
          <a:xfrm>
            <a:off x="342900" y="1752600"/>
            <a:ext cx="9686925" cy="3234838"/>
            <a:chOff x="0" y="0"/>
            <a:chExt cx="9686925" cy="3234837"/>
          </a:xfrm>
        </p:grpSpPr>
        <p:sp>
          <p:nvSpPr>
            <p:cNvPr id="392" name="Shape 392"/>
            <p:cNvSpPr/>
            <p:nvPr/>
          </p:nvSpPr>
          <p:spPr>
            <a:xfrm>
              <a:off x="0" y="0"/>
              <a:ext cx="9686925" cy="323483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393" name="Shape 393"/>
            <p:cNvSpPr/>
            <p:nvPr/>
          </p:nvSpPr>
          <p:spPr>
            <a:xfrm>
              <a:off x="0" y="78968"/>
              <a:ext cx="9686925" cy="24697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IEnumerable&lt;Customer&gt; _customers = new[]</a:t>
              </a:r>
            </a:p>
            <a:p>
              <a:pPr lvl="0"/>
              <a:r>
                <a:rPr sz="1600">
                  <a:latin typeface="Consolas"/>
                  <a:ea typeface="Consolas"/>
                  <a:cs typeface="Consolas"/>
                  <a:sym typeface="Consolas"/>
                </a:rPr>
                <a:t>    {</a:t>
              </a:r>
            </a:p>
            <a:p>
              <a:pPr lvl="0"/>
              <a:r>
                <a:rPr sz="1600">
                  <a:latin typeface="Consolas"/>
                  <a:ea typeface="Consolas"/>
                  <a:cs typeface="Consolas"/>
                  <a:sym typeface="Consolas"/>
                </a:rPr>
                <a:t>    	new Customer{ FirstName = "Luka", LastName="Abrus", Age = 41},</a:t>
              </a:r>
            </a:p>
            <a:p>
              <a:pPr lvl="0"/>
              <a:r>
                <a:rPr sz="1600">
                  <a:latin typeface="Consolas"/>
                  <a:ea typeface="Consolas"/>
                  <a:cs typeface="Consolas"/>
                  <a:sym typeface="Consolas"/>
                </a:rPr>
                <a:t>    	new Customer{ FirstName = "Syed", LastName="Abbas", Age = 23},</a:t>
              </a:r>
            </a:p>
            <a:p>
              <a:pPr lvl="0"/>
              <a:r>
                <a:rPr sz="1600">
                  <a:latin typeface="Consolas"/>
                  <a:ea typeface="Consolas"/>
                  <a:cs typeface="Consolas"/>
                  <a:sym typeface="Consolas"/>
                </a:rPr>
                <a:t>   	new Customer{ FirstName = "Keith", LastName="Harris", Age = 59},</a:t>
              </a:r>
            </a:p>
            <a:p>
              <a:pPr lvl="0"/>
              <a:r>
                <a:rPr sz="1600">
                  <a:latin typeface="Consolas"/>
                  <a:ea typeface="Consolas"/>
                  <a:cs typeface="Consolas"/>
                  <a:sym typeface="Consolas"/>
                </a:rPr>
                <a:t>    	new Customer{ FirstName = "David", LastName="Pelton", Age = 25},</a:t>
              </a:r>
            </a:p>
            <a:p>
              <a:pPr lvl="0"/>
              <a:r>
                <a:rPr sz="1600">
                  <a:latin typeface="Consolas"/>
                  <a:ea typeface="Consolas"/>
                  <a:cs typeface="Consolas"/>
                  <a:sym typeface="Consolas"/>
                </a:rPr>
                <a:t>    	new Customer{ FirstName = "John", LastName="Peoples", Age = 37},</a:t>
              </a:r>
            </a:p>
            <a:p>
              <a:pPr lvl="0"/>
              <a:r>
                <a:rPr sz="1600">
                  <a:latin typeface="Consolas"/>
                  <a:ea typeface="Consolas"/>
                  <a:cs typeface="Consolas"/>
                  <a:sym typeface="Consolas"/>
                </a:rPr>
                <a:t>    	new Customer{ FirstName = "Toni", LastName="Poe", Age = 29},</a:t>
              </a:r>
            </a:p>
            <a:p>
              <a:pPr lvl="0"/>
              <a:r>
                <a:rPr sz="1600">
                  <a:latin typeface="Consolas"/>
                  <a:ea typeface="Consolas"/>
                  <a:cs typeface="Consolas"/>
                  <a:sym typeface="Consolas"/>
                </a:rPr>
                <a:t>    	new Customer{ FirstName = "Jeff", LastName="Price", Age = 74}</a:t>
              </a:r>
            </a:p>
            <a:p>
              <a:pPr lvl="0"/>
              <a:r>
                <a:rPr sz="1600">
                  <a:latin typeface="Consolas"/>
                  <a:ea typeface="Consolas"/>
                  <a:cs typeface="Consolas"/>
                  <a:sym typeface="Consolas"/>
                </a:rPr>
                <a:t>    };</a:t>
              </a: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Запросы к данным и построение набора результатов</a:t>
            </a:r>
          </a:p>
        </p:txBody>
      </p:sp>
      <p:grpSp>
        <p:nvGrpSpPr>
          <p:cNvPr id="399" name="Group 399"/>
          <p:cNvGrpSpPr/>
          <p:nvPr/>
        </p:nvGrpSpPr>
        <p:grpSpPr>
          <a:xfrm>
            <a:off x="342900" y="620824"/>
            <a:ext cx="9686925" cy="1645752"/>
            <a:chOff x="0" y="0"/>
            <a:chExt cx="9686925" cy="1645750"/>
          </a:xfrm>
        </p:grpSpPr>
        <p:sp>
          <p:nvSpPr>
            <p:cNvPr id="397" name="Shape 397"/>
            <p:cNvSpPr/>
            <p:nvPr/>
          </p:nvSpPr>
          <p:spPr>
            <a:xfrm>
              <a:off x="0" y="141175"/>
              <a:ext cx="9686925" cy="150457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398" name="Shape 398"/>
            <p:cNvSpPr/>
            <p:nvPr/>
          </p:nvSpPr>
          <p:spPr>
            <a:xfrm>
              <a:off x="0" y="0"/>
              <a:ext cx="9686925"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List&lt;string&gt; customerLastNames = new List&lt;string&gt;();</a:t>
              </a:r>
            </a:p>
            <a:p>
              <a:pPr lvl="0"/>
              <a:r>
                <a:rPr sz="1600">
                  <a:latin typeface="Consolas"/>
                  <a:ea typeface="Consolas"/>
                  <a:cs typeface="Consolas"/>
                  <a:sym typeface="Consolas"/>
                </a:rPr>
                <a:t>foreach (Customer customer in _customers)</a:t>
              </a:r>
            </a:p>
            <a:p>
              <a:pPr lvl="0"/>
              <a:r>
                <a:rPr sz="1600">
                  <a:latin typeface="Consolas"/>
                  <a:ea typeface="Consolas"/>
                  <a:cs typeface="Consolas"/>
                  <a:sym typeface="Consolas"/>
                </a:rPr>
                <a:t>{</a:t>
              </a:r>
            </a:p>
            <a:p>
              <a:pPr lvl="0"/>
              <a:r>
                <a:rPr sz="1600">
                  <a:latin typeface="Consolas"/>
                  <a:ea typeface="Consolas"/>
                  <a:cs typeface="Consolas"/>
                  <a:sym typeface="Consolas"/>
                </a:rPr>
                <a:t>    customerLastNames.Add(customer.LastName);</a:t>
              </a:r>
            </a:p>
            <a:p>
              <a:pPr lvl="0"/>
              <a:r>
                <a:rPr sz="1600">
                  <a:latin typeface="Consolas"/>
                  <a:ea typeface="Consolas"/>
                  <a:cs typeface="Consolas"/>
                  <a:sym typeface="Consolas"/>
                </a:rPr>
                <a:t>}</a:t>
              </a:r>
            </a:p>
          </p:txBody>
        </p:sp>
      </p:grpSp>
      <p:grpSp>
        <p:nvGrpSpPr>
          <p:cNvPr id="402" name="Group 402"/>
          <p:cNvGrpSpPr/>
          <p:nvPr/>
        </p:nvGrpSpPr>
        <p:grpSpPr>
          <a:xfrm>
            <a:off x="342900" y="2206491"/>
            <a:ext cx="9686925" cy="827518"/>
            <a:chOff x="0" y="0"/>
            <a:chExt cx="9686925" cy="827516"/>
          </a:xfrm>
        </p:grpSpPr>
        <p:sp>
          <p:nvSpPr>
            <p:cNvPr id="400" name="Shape 400"/>
            <p:cNvSpPr/>
            <p:nvPr/>
          </p:nvSpPr>
          <p:spPr>
            <a:xfrm>
              <a:off x="0" y="0"/>
              <a:ext cx="9686925" cy="82751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401" name="Shape 401"/>
            <p:cNvSpPr/>
            <p:nvPr/>
          </p:nvSpPr>
          <p:spPr>
            <a:xfrm>
              <a:off x="0" y="55908"/>
              <a:ext cx="9686925" cy="5603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IEnumerable&lt;string&gt; customerLastNames = </a:t>
              </a:r>
            </a:p>
            <a:p>
              <a:pPr lvl="0"/>
              <a:r>
                <a:rPr sz="1600">
                  <a:latin typeface="Consolas"/>
                  <a:ea typeface="Consolas"/>
                  <a:cs typeface="Consolas"/>
                  <a:sym typeface="Consolas"/>
                </a:rPr>
                <a:t>                       _customers.</a:t>
              </a:r>
              <a:r>
                <a:rPr b="1">
                  <a:latin typeface="Consolas"/>
                  <a:ea typeface="Consolas"/>
                  <a:cs typeface="Consolas"/>
                  <a:sym typeface="Consolas"/>
                </a:rPr>
                <a:t>Select</a:t>
              </a:r>
              <a:r>
                <a:rPr sz="1600">
                  <a:latin typeface="Consolas"/>
                  <a:ea typeface="Consolas"/>
                  <a:cs typeface="Consolas"/>
                  <a:sym typeface="Consolas"/>
                </a:rPr>
                <a:t>(cust =&gt; cust.LastName);</a:t>
              </a:r>
            </a:p>
          </p:txBody>
        </p:sp>
      </p:grpSp>
      <p:grpSp>
        <p:nvGrpSpPr>
          <p:cNvPr id="405" name="Group 405"/>
          <p:cNvGrpSpPr/>
          <p:nvPr/>
        </p:nvGrpSpPr>
        <p:grpSpPr>
          <a:xfrm>
            <a:off x="342900" y="4191000"/>
            <a:ext cx="9686925" cy="1447800"/>
            <a:chOff x="0" y="0"/>
            <a:chExt cx="9686925" cy="1447800"/>
          </a:xfrm>
        </p:grpSpPr>
        <p:sp>
          <p:nvSpPr>
            <p:cNvPr id="403" name="Shape 403"/>
            <p:cNvSpPr/>
            <p:nvPr/>
          </p:nvSpPr>
          <p:spPr>
            <a:xfrm>
              <a:off x="0" y="0"/>
              <a:ext cx="9686925" cy="1447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p>
          </p:txBody>
        </p:sp>
        <p:sp>
          <p:nvSpPr>
            <p:cNvPr id="404" name="Shape 404"/>
            <p:cNvSpPr/>
            <p:nvPr/>
          </p:nvSpPr>
          <p:spPr>
            <a:xfrm>
              <a:off x="70675" y="92293"/>
              <a:ext cx="954557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IEnumerable&lt;TResult&gt; </a:t>
              </a:r>
              <a:r>
                <a:rPr sz="1600" b="1">
                  <a:latin typeface="Consolas"/>
                  <a:ea typeface="Consolas"/>
                  <a:cs typeface="Consolas"/>
                  <a:sym typeface="Consolas"/>
                </a:rPr>
                <a:t>Select</a:t>
              </a:r>
              <a:r>
                <a:rPr sz="1600">
                  <a:latin typeface="Consolas"/>
                  <a:ea typeface="Consolas"/>
                  <a:cs typeface="Consolas"/>
                  <a:sym typeface="Consolas"/>
                </a:rPr>
                <a:t>&lt;TSource,TResult&gt;</a:t>
              </a:r>
            </a:p>
            <a:p>
              <a:pPr lvl="0"/>
              <a:r>
                <a:rPr sz="1600">
                  <a:latin typeface="Consolas"/>
                  <a:ea typeface="Consolas"/>
                  <a:cs typeface="Consolas"/>
                  <a:sym typeface="Consolas"/>
                </a:rPr>
                <a:t>(</a:t>
              </a:r>
              <a:r>
                <a:rPr sz="1600" b="1">
                  <a:latin typeface="Consolas"/>
                  <a:ea typeface="Consolas"/>
                  <a:cs typeface="Consolas"/>
                  <a:sym typeface="Consolas"/>
                </a:rPr>
                <a:t>this</a:t>
              </a:r>
              <a:r>
                <a:rPr sz="1600">
                  <a:latin typeface="Consolas"/>
                  <a:ea typeface="Consolas"/>
                  <a:cs typeface="Consolas"/>
                  <a:sym typeface="Consolas"/>
                </a:rPr>
                <a:t> IEnumerable&lt;TSource&gt; source, Func&lt;TSource, TResult&gt; selector);</a:t>
              </a: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IEnumerable&lt;TResult&gt; </a:t>
              </a:r>
              <a:r>
                <a:rPr sz="1600" b="1">
                  <a:latin typeface="Consolas"/>
                  <a:ea typeface="Consolas"/>
                  <a:cs typeface="Consolas"/>
                  <a:sym typeface="Consolas"/>
                </a:rPr>
                <a:t>Select</a:t>
              </a:r>
              <a:r>
                <a:rPr sz="1600">
                  <a:latin typeface="Consolas"/>
                  <a:ea typeface="Consolas"/>
                  <a:cs typeface="Consolas"/>
                  <a:sym typeface="Consolas"/>
                </a:rPr>
                <a:t>&lt;TSource, TResult&gt;</a:t>
              </a:r>
            </a:p>
            <a:p>
              <a:pPr lvl="0"/>
              <a:r>
                <a:rPr sz="1600">
                  <a:latin typeface="Consolas"/>
                  <a:ea typeface="Consolas"/>
                  <a:cs typeface="Consolas"/>
                  <a:sym typeface="Consolas"/>
                </a:rPr>
                <a:t>(</a:t>
              </a:r>
              <a:r>
                <a:rPr sz="1600" b="1">
                  <a:latin typeface="Consolas"/>
                  <a:ea typeface="Consolas"/>
                  <a:cs typeface="Consolas"/>
                  <a:sym typeface="Consolas"/>
                </a:rPr>
                <a:t>this</a:t>
              </a:r>
              <a:r>
                <a:rPr sz="1600">
                  <a:latin typeface="Consolas"/>
                  <a:ea typeface="Consolas"/>
                  <a:cs typeface="Consolas"/>
                  <a:sym typeface="Consolas"/>
                </a:rPr>
                <a:t> IEnumerable&lt;TSource&gt; source, Func&lt;TSource, int, TResult&gt; selector);</a:t>
              </a:r>
            </a:p>
          </p:txBody>
        </p:sp>
      </p:grpSp>
      <p:grpSp>
        <p:nvGrpSpPr>
          <p:cNvPr id="408" name="Group 408"/>
          <p:cNvGrpSpPr/>
          <p:nvPr/>
        </p:nvGrpSpPr>
        <p:grpSpPr>
          <a:xfrm>
            <a:off x="342900" y="5715000"/>
            <a:ext cx="9686925" cy="685800"/>
            <a:chOff x="0" y="0"/>
            <a:chExt cx="9686925" cy="685800"/>
          </a:xfrm>
        </p:grpSpPr>
        <p:sp>
          <p:nvSpPr>
            <p:cNvPr id="406" name="Shape 406"/>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defRPr>
                  <a:latin typeface="Consolas"/>
                  <a:ea typeface="Consolas"/>
                  <a:cs typeface="Consolas"/>
                  <a:sym typeface="Consolas"/>
                </a:defRPr>
              </a:pPr>
              <a:endParaRPr/>
            </a:p>
          </p:txBody>
        </p:sp>
        <p:sp>
          <p:nvSpPr>
            <p:cNvPr id="407" name="Shape 407"/>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Метод расширения </a:t>
              </a:r>
              <a:r>
                <a:rPr b="1"/>
                <a:t>Select</a:t>
              </a:r>
              <a:r>
                <a:t> доступен в любом перечисляемом классе коллекции, реализующем обобщенные интерфейсы IQueryable&lt;T&gt; или IEnumerable&lt;T&gt;</a:t>
              </a:r>
            </a:p>
          </p:txBody>
        </p:sp>
      </p:grpSp>
      <p:grpSp>
        <p:nvGrpSpPr>
          <p:cNvPr id="411" name="Group 411"/>
          <p:cNvGrpSpPr/>
          <p:nvPr/>
        </p:nvGrpSpPr>
        <p:grpSpPr>
          <a:xfrm>
            <a:off x="342900" y="2895600"/>
            <a:ext cx="9686925" cy="1278890"/>
            <a:chOff x="0" y="0"/>
            <a:chExt cx="9686925" cy="1278889"/>
          </a:xfrm>
        </p:grpSpPr>
        <p:sp>
          <p:nvSpPr>
            <p:cNvPr id="409" name="Shape 409"/>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410" name="Shape 410"/>
            <p:cNvSpPr/>
            <p:nvPr/>
          </p:nvSpPr>
          <p:spPr>
            <a:xfrm>
              <a:off x="0" y="8462"/>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foreach (string name in customerLastNames)</a:t>
              </a:r>
            </a:p>
            <a:p>
              <a:pPr lvl="0"/>
              <a:r>
                <a:rPr sz="1600">
                  <a:latin typeface="Consolas"/>
                  <a:ea typeface="Consolas"/>
                  <a:cs typeface="Consolas"/>
                  <a:sym typeface="Consolas"/>
                </a:rPr>
                <a:t>{</a:t>
              </a:r>
            </a:p>
            <a:p>
              <a:pPr lvl="0"/>
              <a:r>
                <a:rPr sz="1600">
                  <a:latin typeface="Consolas"/>
                  <a:ea typeface="Consolas"/>
                  <a:cs typeface="Consolas"/>
                  <a:sym typeface="Consolas"/>
                </a:rPr>
                <a:t>    Console.WriteLine(name);</a:t>
              </a:r>
            </a:p>
            <a:p>
              <a:pPr lvl="0"/>
              <a:r>
                <a:rPr sz="1600">
                  <a:latin typeface="Consolas"/>
                  <a:ea typeface="Consolas"/>
                  <a:cs typeface="Consolas"/>
                  <a:sym typeface="Consolas"/>
                </a:rPr>
                <a:t>}</a:t>
              </a:r>
            </a:p>
          </p:txBody>
        </p:sp>
      </p:grpSp>
      <p:pic>
        <p:nvPicPr>
          <p:cNvPr id="412" name="image6.png" descr="E:\Projects\ContentDev\MSL PNG Library\Validate_CheckMark.png"/>
          <p:cNvPicPr/>
          <p:nvPr/>
        </p:nvPicPr>
        <p:blipFill>
          <a:blip r:embed="rId2">
            <a:extLst/>
          </a:blip>
          <a:stretch>
            <a:fillRect/>
          </a:stretch>
        </p:blipFill>
        <p:spPr>
          <a:xfrm rot="21390319">
            <a:off x="9102791" y="2224782"/>
            <a:ext cx="569434" cy="480348"/>
          </a:xfrm>
          <a:prstGeom prst="rect">
            <a:avLst/>
          </a:prstGeom>
          <a:ln w="12700">
            <a:miter lim="400000"/>
          </a:ln>
        </p:spPr>
      </p:pic>
      <p:pic>
        <p:nvPicPr>
          <p:cNvPr id="413" name="image7.png" descr="E:\Projects\ContentDev\MSL PNG Library\Validate_XMark.png"/>
          <p:cNvPicPr/>
          <p:nvPr/>
        </p:nvPicPr>
        <p:blipFill>
          <a:blip r:embed="rId3">
            <a:extLst/>
          </a:blip>
          <a:stretch>
            <a:fillRect/>
          </a:stretch>
        </p:blipFill>
        <p:spPr>
          <a:xfrm>
            <a:off x="9086850" y="1066800"/>
            <a:ext cx="573288" cy="61736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Запросы к данным и построение набора результатов</a:t>
            </a:r>
          </a:p>
        </p:txBody>
      </p:sp>
      <p:grpSp>
        <p:nvGrpSpPr>
          <p:cNvPr id="423" name="Group 423"/>
          <p:cNvGrpSpPr/>
          <p:nvPr/>
        </p:nvGrpSpPr>
        <p:grpSpPr>
          <a:xfrm>
            <a:off x="1219100" y="694751"/>
            <a:ext cx="7889876" cy="6196508"/>
            <a:chOff x="-215900" y="-139700"/>
            <a:chExt cx="7889875" cy="6196507"/>
          </a:xfrm>
        </p:grpSpPr>
        <p:grpSp>
          <p:nvGrpSpPr>
            <p:cNvPr id="418" name="Group 418"/>
            <p:cNvGrpSpPr/>
            <p:nvPr/>
          </p:nvGrpSpPr>
          <p:grpSpPr>
            <a:xfrm>
              <a:off x="-215900" y="-139700"/>
              <a:ext cx="7889875" cy="6196508"/>
              <a:chOff x="-215900" y="-139700"/>
              <a:chExt cx="7889875" cy="6196507"/>
            </a:xfrm>
          </p:grpSpPr>
          <p:pic>
            <p:nvPicPr>
              <p:cNvPr id="417" name="image8.png"/>
              <p:cNvPicPr/>
              <p:nvPr/>
            </p:nvPicPr>
            <p:blipFill>
              <a:blip r:embed="rId2">
                <a:extLst/>
              </a:blip>
              <a:stretch>
                <a:fillRect/>
              </a:stretch>
            </p:blipFill>
            <p:spPr>
              <a:xfrm>
                <a:off x="0" y="0"/>
                <a:ext cx="7458075" cy="5637708"/>
              </a:xfrm>
              <a:prstGeom prst="rect">
                <a:avLst/>
              </a:prstGeom>
              <a:ln>
                <a:noFill/>
              </a:ln>
              <a:effectLst/>
            </p:spPr>
          </p:pic>
          <p:pic>
            <p:nvPicPr>
              <p:cNvPr id="416" name="Picture 415"/>
              <p:cNvPicPr/>
              <p:nvPr/>
            </p:nvPicPr>
            <p:blipFill>
              <a:blip r:embed="rId3">
                <a:extLst/>
              </a:blip>
              <a:stretch>
                <a:fillRect/>
              </a:stretch>
            </p:blipFill>
            <p:spPr>
              <a:xfrm>
                <a:off x="-215900" y="-139700"/>
                <a:ext cx="7889875" cy="6196508"/>
              </a:xfrm>
              <a:prstGeom prst="rect">
                <a:avLst/>
              </a:prstGeom>
              <a:effectLst/>
            </p:spPr>
          </p:pic>
        </p:grpSp>
        <p:sp>
          <p:nvSpPr>
            <p:cNvPr id="419" name="Shape 419"/>
            <p:cNvSpPr/>
            <p:nvPr/>
          </p:nvSpPr>
          <p:spPr>
            <a:xfrm>
              <a:off x="857250" y="1203569"/>
              <a:ext cx="1800225" cy="1"/>
            </a:xfrm>
            <a:prstGeom prst="line">
              <a:avLst/>
            </a:prstGeom>
            <a:noFill/>
            <a:ln w="38100" cap="flat">
              <a:solidFill>
                <a:srgbClr val="FF0000"/>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420" name="Shape 420"/>
            <p:cNvSpPr/>
            <p:nvPr/>
          </p:nvSpPr>
          <p:spPr>
            <a:xfrm>
              <a:off x="857250" y="974969"/>
              <a:ext cx="1885950" cy="1"/>
            </a:xfrm>
            <a:prstGeom prst="line">
              <a:avLst/>
            </a:prstGeom>
            <a:noFill/>
            <a:ln w="38100" cap="flat">
              <a:solidFill>
                <a:srgbClr val="FF0000"/>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421" name="Shape 421"/>
            <p:cNvSpPr/>
            <p:nvPr/>
          </p:nvSpPr>
          <p:spPr>
            <a:xfrm>
              <a:off x="857250" y="3641969"/>
              <a:ext cx="1885950" cy="1"/>
            </a:xfrm>
            <a:prstGeom prst="line">
              <a:avLst/>
            </a:prstGeom>
            <a:noFill/>
            <a:ln w="38100" cap="flat">
              <a:solidFill>
                <a:srgbClr val="FF0000"/>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422" name="Shape 422"/>
            <p:cNvSpPr/>
            <p:nvPr/>
          </p:nvSpPr>
          <p:spPr>
            <a:xfrm>
              <a:off x="857250" y="2194169"/>
              <a:ext cx="2871789" cy="1"/>
            </a:xfrm>
            <a:prstGeom prst="line">
              <a:avLst/>
            </a:prstGeom>
            <a:noFill/>
            <a:ln w="38100" cap="flat">
              <a:solidFill>
                <a:srgbClr val="FF0000"/>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gr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Запросы к данным и построение набора результатов</a:t>
            </a:r>
          </a:p>
        </p:txBody>
      </p:sp>
      <p:grpSp>
        <p:nvGrpSpPr>
          <p:cNvPr id="428" name="Group 428"/>
          <p:cNvGrpSpPr/>
          <p:nvPr/>
        </p:nvGrpSpPr>
        <p:grpSpPr>
          <a:xfrm>
            <a:off x="1966191" y="634781"/>
            <a:ext cx="6354618" cy="5993453"/>
            <a:chOff x="-215900" y="-139700"/>
            <a:chExt cx="6354617" cy="5993451"/>
          </a:xfrm>
        </p:grpSpPr>
        <p:pic>
          <p:nvPicPr>
            <p:cNvPr id="427" name="image9.png"/>
            <p:cNvPicPr/>
            <p:nvPr/>
          </p:nvPicPr>
          <p:blipFill>
            <a:blip r:embed="rId2">
              <a:extLst/>
            </a:blip>
            <a:stretch>
              <a:fillRect/>
            </a:stretch>
          </p:blipFill>
          <p:spPr>
            <a:xfrm>
              <a:off x="0" y="0"/>
              <a:ext cx="5922818" cy="5434652"/>
            </a:xfrm>
            <a:prstGeom prst="rect">
              <a:avLst/>
            </a:prstGeom>
            <a:ln>
              <a:noFill/>
            </a:ln>
            <a:effectLst/>
          </p:spPr>
        </p:pic>
        <p:pic>
          <p:nvPicPr>
            <p:cNvPr id="426" name="Picture 425"/>
            <p:cNvPicPr/>
            <p:nvPr/>
          </p:nvPicPr>
          <p:blipFill>
            <a:blip r:embed="rId3">
              <a:extLst/>
            </a:blip>
            <a:stretch>
              <a:fillRect/>
            </a:stretch>
          </p:blipFill>
          <p:spPr>
            <a:xfrm>
              <a:off x="-215900" y="-139700"/>
              <a:ext cx="6354618" cy="5993452"/>
            </a:xfrm>
            <a:prstGeom prst="rect">
              <a:avLst/>
            </a:prstGeom>
            <a:effectLst/>
          </p:spPr>
        </p:pic>
      </p:gr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Запросы к данным и построение набора результатов</a:t>
            </a:r>
          </a:p>
        </p:txBody>
      </p:sp>
      <p:grpSp>
        <p:nvGrpSpPr>
          <p:cNvPr id="433" name="Group 433"/>
          <p:cNvGrpSpPr/>
          <p:nvPr/>
        </p:nvGrpSpPr>
        <p:grpSpPr>
          <a:xfrm>
            <a:off x="342900" y="2495641"/>
            <a:ext cx="9686925" cy="1824450"/>
            <a:chOff x="0" y="0"/>
            <a:chExt cx="9686925" cy="1824449"/>
          </a:xfrm>
        </p:grpSpPr>
        <p:sp>
          <p:nvSpPr>
            <p:cNvPr id="431" name="Shape 431"/>
            <p:cNvSpPr/>
            <p:nvPr/>
          </p:nvSpPr>
          <p:spPr>
            <a:xfrm>
              <a:off x="0" y="18958"/>
              <a:ext cx="9686925" cy="180549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432" name="Shape 432"/>
            <p:cNvSpPr/>
            <p:nvPr/>
          </p:nvSpPr>
          <p:spPr>
            <a:xfrm>
              <a:off x="0" y="-1"/>
              <a:ext cx="9686925"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b="1">
                  <a:latin typeface="Consolas"/>
                  <a:ea typeface="Consolas"/>
                  <a:cs typeface="Consolas"/>
                  <a:sym typeface="Consolas"/>
                </a:rPr>
                <a:t>var</a:t>
              </a:r>
              <a:r>
                <a:rPr sz="1600">
                  <a:latin typeface="Consolas"/>
                  <a:ea typeface="Consolas"/>
                  <a:cs typeface="Consolas"/>
                  <a:sym typeface="Consolas"/>
                </a:rPr>
                <a:t> customerNames = _customers.Select(cust =&gt;</a:t>
              </a:r>
            </a:p>
            <a:p>
              <a:pPr lvl="0"/>
              <a:r>
                <a:rPr sz="1600">
                  <a:latin typeface="Consolas"/>
                  <a:ea typeface="Consolas"/>
                  <a:cs typeface="Consolas"/>
                  <a:sym typeface="Consolas"/>
                </a:rPr>
                <a:t>    </a:t>
              </a:r>
              <a:r>
                <a:rPr sz="1600" b="1">
                  <a:latin typeface="Consolas"/>
                  <a:ea typeface="Consolas"/>
                  <a:cs typeface="Consolas"/>
                  <a:sym typeface="Consolas"/>
                </a:rPr>
                <a:t>new</a:t>
              </a:r>
              <a:r>
                <a:rPr sz="1600">
                  <a:latin typeface="Consolas"/>
                  <a:ea typeface="Consolas"/>
                  <a:cs typeface="Consolas"/>
                  <a:sym typeface="Consolas"/>
                </a:rPr>
                <a:t> { </a:t>
              </a:r>
              <a:r>
                <a:rPr sz="1600" b="1">
                  <a:latin typeface="Consolas"/>
                  <a:ea typeface="Consolas"/>
                  <a:cs typeface="Consolas"/>
                  <a:sym typeface="Consolas"/>
                </a:rPr>
                <a:t>FirstName</a:t>
              </a:r>
              <a:r>
                <a:rPr sz="1600">
                  <a:latin typeface="Consolas"/>
                  <a:ea typeface="Consolas"/>
                  <a:cs typeface="Consolas"/>
                  <a:sym typeface="Consolas"/>
                </a:rPr>
                <a:t> = cust.FirstName, </a:t>
              </a:r>
              <a:r>
                <a:rPr sz="1600" b="1">
                  <a:latin typeface="Consolas"/>
                  <a:ea typeface="Consolas"/>
                  <a:cs typeface="Consolas"/>
                  <a:sym typeface="Consolas"/>
                </a:rPr>
                <a:t>LastName</a:t>
              </a:r>
              <a:r>
                <a:rPr sz="1600">
                  <a:latin typeface="Consolas"/>
                  <a:ea typeface="Consolas"/>
                  <a:cs typeface="Consolas"/>
                  <a:sym typeface="Consolas"/>
                </a:rPr>
                <a:t> = cust.LastName });</a:t>
              </a:r>
            </a:p>
            <a:p>
              <a:pPr lvl="0"/>
              <a:r>
                <a:rPr sz="1600">
                  <a:latin typeface="Consolas"/>
                  <a:ea typeface="Consolas"/>
                  <a:cs typeface="Consolas"/>
                  <a:sym typeface="Consolas"/>
                </a:rPr>
                <a:t>foreach (var customer in customerNames)</a:t>
              </a:r>
            </a:p>
            <a:p>
              <a:pPr lvl="0"/>
              <a:r>
                <a:rPr sz="1600">
                  <a:latin typeface="Consolas"/>
                  <a:ea typeface="Consolas"/>
                  <a:cs typeface="Consolas"/>
                  <a:sym typeface="Consolas"/>
                </a:rPr>
                <a:t>{</a:t>
              </a:r>
            </a:p>
            <a:p>
              <a:pPr lvl="0"/>
              <a:r>
                <a:rPr sz="1600">
                  <a:latin typeface="Consolas"/>
                  <a:ea typeface="Consolas"/>
                  <a:cs typeface="Consolas"/>
                  <a:sym typeface="Consolas"/>
                </a:rPr>
                <a:t>    Console.WriteLine("{0} {1}", customer.FirsName, customer.LastName);</a:t>
              </a:r>
            </a:p>
            <a:p>
              <a:pPr lvl="0"/>
              <a:r>
                <a:rPr sz="1600">
                  <a:latin typeface="Consolas"/>
                  <a:ea typeface="Consolas"/>
                  <a:cs typeface="Consolas"/>
                  <a:sym typeface="Consolas"/>
                </a:rPr>
                <a:t>}</a:t>
              </a:r>
            </a:p>
          </p:txBody>
        </p:sp>
      </p:grpSp>
      <p:grpSp>
        <p:nvGrpSpPr>
          <p:cNvPr id="436" name="Group 436"/>
          <p:cNvGrpSpPr/>
          <p:nvPr/>
        </p:nvGrpSpPr>
        <p:grpSpPr>
          <a:xfrm>
            <a:off x="342900" y="914400"/>
            <a:ext cx="4457700" cy="990600"/>
            <a:chOff x="0" y="0"/>
            <a:chExt cx="4457700" cy="990600"/>
          </a:xfrm>
        </p:grpSpPr>
        <p:sp>
          <p:nvSpPr>
            <p:cNvPr id="434" name="Shape 434"/>
            <p:cNvSpPr/>
            <p:nvPr/>
          </p:nvSpPr>
          <p:spPr>
            <a:xfrm>
              <a:off x="0" y="0"/>
              <a:ext cx="4457700" cy="990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35" name="Shape 435"/>
            <p:cNvSpPr/>
            <p:nvPr/>
          </p:nvSpPr>
          <p:spPr>
            <a:xfrm>
              <a:off x="48356" y="30480"/>
              <a:ext cx="436098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Для создания экземпляра анонимного типа необходимо использовать ключевое слово new </a:t>
              </a:r>
            </a:p>
          </p:txBody>
        </p:sp>
      </p:grpSp>
      <p:pic>
        <p:nvPicPr>
          <p:cNvPr id="437" name="image4.tif" descr="arrow03"/>
          <p:cNvPicPr/>
          <p:nvPr/>
        </p:nvPicPr>
        <p:blipFill>
          <a:blip r:embed="rId2">
            <a:extLst/>
          </a:blip>
          <a:stretch>
            <a:fillRect/>
          </a:stretch>
        </p:blipFill>
        <p:spPr>
          <a:xfrm rot="7154047">
            <a:off x="923703" y="1921211"/>
            <a:ext cx="1467603" cy="320662"/>
          </a:xfrm>
          <a:prstGeom prst="rect">
            <a:avLst/>
          </a:prstGeom>
          <a:ln w="12700">
            <a:miter lim="400000"/>
          </a:ln>
        </p:spPr>
      </p:pic>
      <p:grpSp>
        <p:nvGrpSpPr>
          <p:cNvPr id="440" name="Group 440"/>
          <p:cNvGrpSpPr/>
          <p:nvPr/>
        </p:nvGrpSpPr>
        <p:grpSpPr>
          <a:xfrm>
            <a:off x="5057775" y="914400"/>
            <a:ext cx="4886325" cy="990600"/>
            <a:chOff x="0" y="0"/>
            <a:chExt cx="4886325" cy="990600"/>
          </a:xfrm>
        </p:grpSpPr>
        <p:sp>
          <p:nvSpPr>
            <p:cNvPr id="438" name="Shape 438"/>
            <p:cNvSpPr/>
            <p:nvPr/>
          </p:nvSpPr>
          <p:spPr>
            <a:xfrm>
              <a:off x="0" y="0"/>
              <a:ext cx="4886325" cy="990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39" name="Shape 439"/>
            <p:cNvSpPr/>
            <p:nvPr/>
          </p:nvSpPr>
          <p:spPr>
            <a:xfrm>
              <a:off x="48356" y="170180"/>
              <a:ext cx="478961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Определяются имена полей и значения, которые будет содержать тип</a:t>
              </a:r>
            </a:p>
          </p:txBody>
        </p:sp>
      </p:grpSp>
      <p:pic>
        <p:nvPicPr>
          <p:cNvPr id="441" name="image4.tif" descr="arrow03"/>
          <p:cNvPicPr/>
          <p:nvPr/>
        </p:nvPicPr>
        <p:blipFill>
          <a:blip r:embed="rId2">
            <a:extLst/>
          </a:blip>
          <a:stretch>
            <a:fillRect/>
          </a:stretch>
        </p:blipFill>
        <p:spPr>
          <a:xfrm rot="7854721">
            <a:off x="6185925" y="2011548"/>
            <a:ext cx="1467602" cy="320662"/>
          </a:xfrm>
          <a:prstGeom prst="rect">
            <a:avLst/>
          </a:prstGeom>
          <a:ln w="12700">
            <a:miter lim="400000"/>
          </a:ln>
        </p:spPr>
      </p:pic>
      <p:grpSp>
        <p:nvGrpSpPr>
          <p:cNvPr id="444" name="Group 444"/>
          <p:cNvGrpSpPr/>
          <p:nvPr/>
        </p:nvGrpSpPr>
        <p:grpSpPr>
          <a:xfrm>
            <a:off x="342900" y="4724400"/>
            <a:ext cx="4629150" cy="914400"/>
            <a:chOff x="0" y="0"/>
            <a:chExt cx="4629150" cy="914400"/>
          </a:xfrm>
        </p:grpSpPr>
        <p:sp>
          <p:nvSpPr>
            <p:cNvPr id="442" name="Shape 442"/>
            <p:cNvSpPr/>
            <p:nvPr/>
          </p:nvSpPr>
          <p:spPr>
            <a:xfrm>
              <a:off x="0" y="0"/>
              <a:ext cx="4629150"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43" name="Shape 443"/>
            <p:cNvSpPr/>
            <p:nvPr/>
          </p:nvSpPr>
          <p:spPr>
            <a:xfrm>
              <a:off x="44637" y="132080"/>
              <a:ext cx="453987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Переменные customerNames и customer определены как var</a:t>
              </a:r>
            </a:p>
          </p:txBody>
        </p:sp>
      </p:grpSp>
      <p:grpSp>
        <p:nvGrpSpPr>
          <p:cNvPr id="447" name="Group 447"/>
          <p:cNvGrpSpPr/>
          <p:nvPr/>
        </p:nvGrpSpPr>
        <p:grpSpPr>
          <a:xfrm>
            <a:off x="5229225" y="4724400"/>
            <a:ext cx="4800600" cy="914400"/>
            <a:chOff x="0" y="0"/>
            <a:chExt cx="4800600" cy="914400"/>
          </a:xfrm>
        </p:grpSpPr>
        <p:sp>
          <p:nvSpPr>
            <p:cNvPr id="445" name="Shape 445"/>
            <p:cNvSpPr/>
            <p:nvPr/>
          </p:nvSpPr>
          <p:spPr>
            <a:xfrm>
              <a:off x="0" y="0"/>
              <a:ext cx="4800600"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46" name="Shape 446"/>
            <p:cNvSpPr/>
            <p:nvPr/>
          </p:nvSpPr>
          <p:spPr>
            <a:xfrm>
              <a:off x="44637" y="132080"/>
              <a:ext cx="471132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Типы полей компилятор выводит из значений, предоставленных для них</a:t>
              </a:r>
            </a:p>
          </p:txBody>
        </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hape 44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Запросы к данным и построение набора результатов</a:t>
            </a:r>
          </a:p>
        </p:txBody>
      </p:sp>
      <p:grpSp>
        <p:nvGrpSpPr>
          <p:cNvPr id="452" name="Group 452"/>
          <p:cNvGrpSpPr/>
          <p:nvPr/>
        </p:nvGrpSpPr>
        <p:grpSpPr>
          <a:xfrm>
            <a:off x="257175" y="762000"/>
            <a:ext cx="5572125" cy="533400"/>
            <a:chOff x="0" y="0"/>
            <a:chExt cx="5572125" cy="533400"/>
          </a:xfrm>
        </p:grpSpPr>
        <p:sp>
          <p:nvSpPr>
            <p:cNvPr id="450" name="Shape 450"/>
            <p:cNvSpPr/>
            <p:nvPr/>
          </p:nvSpPr>
          <p:spPr>
            <a:xfrm>
              <a:off x="0" y="0"/>
              <a:ext cx="55721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endParaRPr/>
            </a:p>
          </p:txBody>
        </p:sp>
        <p:sp>
          <p:nvSpPr>
            <p:cNvPr id="451" name="Shape 451"/>
            <p:cNvSpPr/>
            <p:nvPr/>
          </p:nvSpPr>
          <p:spPr>
            <a:xfrm>
              <a:off x="26037" y="81280"/>
              <a:ext cx="5520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spcBef>
                  <a:spcPts val="1000"/>
                </a:spcBef>
              </a:pPr>
              <a:r>
                <a:rPr b="1">
                  <a:solidFill>
                    <a:srgbClr val="FFFFFF"/>
                  </a:solidFill>
                </a:rPr>
                <a:t>Анонимные типы (Anonymous Type)</a:t>
              </a:r>
            </a:p>
          </p:txBody>
        </p:sp>
      </p:grpSp>
      <p:grpSp>
        <p:nvGrpSpPr>
          <p:cNvPr id="455" name="Group 455"/>
          <p:cNvGrpSpPr/>
          <p:nvPr/>
        </p:nvGrpSpPr>
        <p:grpSpPr>
          <a:xfrm>
            <a:off x="257175" y="1447800"/>
            <a:ext cx="9772650" cy="2895600"/>
            <a:chOff x="0" y="0"/>
            <a:chExt cx="9772650" cy="2895600"/>
          </a:xfrm>
        </p:grpSpPr>
        <p:sp>
          <p:nvSpPr>
            <p:cNvPr id="453" name="Shape 453"/>
            <p:cNvSpPr/>
            <p:nvPr/>
          </p:nvSpPr>
          <p:spPr>
            <a:xfrm>
              <a:off x="0" y="0"/>
              <a:ext cx="9772650" cy="2895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54" name="Shape 454"/>
            <p:cNvSpPr/>
            <p:nvPr/>
          </p:nvSpPr>
          <p:spPr>
            <a:xfrm>
              <a:off x="141351" y="424443"/>
              <a:ext cx="9489948" cy="2046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rPr dirty="0"/>
                <a:t>Когда неудобно декларировать тип переменной при ее </a:t>
              </a:r>
              <a:r>
                <a:rPr dirty="0" smtClean="0"/>
                <a:t>объявлении</a:t>
              </a:r>
              <a:endParaRPr dirty="0"/>
            </a:p>
            <a:p>
              <a:pPr lvl="0" algn="just">
                <a:spcBef>
                  <a:spcPts val="1000"/>
                </a:spcBef>
              </a:pPr>
              <a:r>
                <a:rPr dirty="0"/>
                <a:t>При полноценной работе с коллекциями тип результата операции или набора операций над коллекциями может сильно отличаться от типов обрабатываемых коллекций</a:t>
              </a:r>
            </a:p>
            <a:p>
              <a:pPr marL="285750" lvl="0" indent="-285750" algn="just">
                <a:spcBef>
                  <a:spcPts val="1000"/>
                </a:spcBef>
                <a:buSzPct val="100000"/>
                <a:buFont typeface="Arial"/>
                <a:buChar char="•"/>
              </a:pPr>
              <a:r>
                <a:rPr dirty="0"/>
                <a:t>Создание нового типа каждый раз, когда необходимо выполнить преобразование</a:t>
              </a:r>
            </a:p>
            <a:p>
              <a:pPr marL="285750" lvl="0" indent="-285750" algn="just">
                <a:spcBef>
                  <a:spcPts val="1000"/>
                </a:spcBef>
                <a:buSzPct val="100000"/>
                <a:buFont typeface="Arial"/>
                <a:buChar char="•"/>
              </a:pPr>
              <a:r>
                <a:rPr dirty="0"/>
                <a:t>Создание одного большого типа со всеми полями, которые только могут получиться в результате операций</a:t>
              </a:r>
            </a:p>
          </p:txBody>
        </p:sp>
      </p:grpSp>
      <p:grpSp>
        <p:nvGrpSpPr>
          <p:cNvPr id="458" name="Group 458"/>
          <p:cNvGrpSpPr/>
          <p:nvPr/>
        </p:nvGrpSpPr>
        <p:grpSpPr>
          <a:xfrm>
            <a:off x="257175" y="4572000"/>
            <a:ext cx="9772650" cy="1295400"/>
            <a:chOff x="0" y="0"/>
            <a:chExt cx="9772650" cy="1295400"/>
          </a:xfrm>
        </p:grpSpPr>
        <p:sp>
          <p:nvSpPr>
            <p:cNvPr id="456" name="Shape 456"/>
            <p:cNvSpPr/>
            <p:nvPr/>
          </p:nvSpPr>
          <p:spPr>
            <a:xfrm>
              <a:off x="0" y="0"/>
              <a:ext cx="9772650" cy="1295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457" name="Shape 457"/>
            <p:cNvSpPr/>
            <p:nvPr/>
          </p:nvSpPr>
          <p:spPr>
            <a:xfrm>
              <a:off x="63236" y="182880"/>
              <a:ext cx="964617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rPr b="1">
                  <a:solidFill>
                    <a:srgbClr val="FFFFFF"/>
                  </a:solidFill>
                </a:rPr>
                <a:t>Анонимные типы </a:t>
              </a:r>
              <a:r>
                <a:rPr>
                  <a:solidFill>
                    <a:srgbClr val="FFFFFF"/>
                  </a:solidFill>
                </a:rPr>
                <a:t>– это возможность создать новый тип, декларируя его не заранее, а непосредственно при создании переменной, причем типы и имена полей выводятся компилятором автоматически из инициализации</a:t>
              </a:r>
            </a:p>
          </p:txBody>
        </p:sp>
      </p:gr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Фильтрация данных</a:t>
            </a:r>
          </a:p>
        </p:txBody>
      </p:sp>
      <p:grpSp>
        <p:nvGrpSpPr>
          <p:cNvPr id="463" name="Group 463"/>
          <p:cNvGrpSpPr/>
          <p:nvPr/>
        </p:nvGrpSpPr>
        <p:grpSpPr>
          <a:xfrm>
            <a:off x="342900" y="762000"/>
            <a:ext cx="9686925" cy="685800"/>
            <a:chOff x="0" y="0"/>
            <a:chExt cx="9686925" cy="685800"/>
          </a:xfrm>
        </p:grpSpPr>
        <p:sp>
          <p:nvSpPr>
            <p:cNvPr id="461" name="Shape 461"/>
            <p:cNvSpPr/>
            <p:nvPr/>
          </p:nvSpPr>
          <p:spPr>
            <a:xfrm>
              <a:off x="0" y="0"/>
              <a:ext cx="9686925" cy="6858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462" name="Shape 462"/>
            <p:cNvSpPr/>
            <p:nvPr/>
          </p:nvSpPr>
          <p:spPr>
            <a:xfrm>
              <a:off x="33477" y="157480"/>
              <a:ext cx="96199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LINQ позволяет фильтровать данные с помощью метода расширения Where</a:t>
              </a:r>
            </a:p>
          </p:txBody>
        </p:sp>
      </p:grpSp>
      <p:grpSp>
        <p:nvGrpSpPr>
          <p:cNvPr id="466" name="Group 466"/>
          <p:cNvGrpSpPr/>
          <p:nvPr/>
        </p:nvGrpSpPr>
        <p:grpSpPr>
          <a:xfrm>
            <a:off x="342900" y="1676400"/>
            <a:ext cx="9686925" cy="1371600"/>
            <a:chOff x="0" y="0"/>
            <a:chExt cx="9686925" cy="1371600"/>
          </a:xfrm>
        </p:grpSpPr>
        <p:sp>
          <p:nvSpPr>
            <p:cNvPr id="464" name="Shape 464"/>
            <p:cNvSpPr/>
            <p:nvPr/>
          </p:nvSpPr>
          <p:spPr>
            <a:xfrm>
              <a:off x="0" y="0"/>
              <a:ext cx="9686925" cy="13716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defRPr sz="1600">
                  <a:latin typeface="Consolas"/>
                  <a:ea typeface="Consolas"/>
                  <a:cs typeface="Consolas"/>
                  <a:sym typeface="Consolas"/>
                </a:defRPr>
              </a:pPr>
              <a:endParaRPr/>
            </a:p>
          </p:txBody>
        </p:sp>
        <p:sp>
          <p:nvSpPr>
            <p:cNvPr id="465" name="Shape 465"/>
            <p:cNvSpPr/>
            <p:nvPr/>
          </p:nvSpPr>
          <p:spPr>
            <a:xfrm>
              <a:off x="66955" y="54193"/>
              <a:ext cx="955301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IEnumerable&lt;TSource&gt; Where&lt;TSource&gt;</a:t>
              </a:r>
            </a:p>
            <a:p>
              <a:pPr lvl="0"/>
              <a:r>
                <a:rPr sz="1600">
                  <a:latin typeface="Consolas"/>
                  <a:ea typeface="Consolas"/>
                  <a:cs typeface="Consolas"/>
                  <a:sym typeface="Consolas"/>
                </a:rPr>
                <a:t>(</a:t>
              </a:r>
              <a:r>
                <a:rPr sz="1600" b="1">
                  <a:latin typeface="Consolas"/>
                  <a:ea typeface="Consolas"/>
                  <a:cs typeface="Consolas"/>
                  <a:sym typeface="Consolas"/>
                </a:rPr>
                <a:t>this IEnumerable&lt;TSource&gt;</a:t>
              </a:r>
              <a:r>
                <a:rPr sz="1600">
                  <a:latin typeface="Consolas"/>
                  <a:ea typeface="Consolas"/>
                  <a:cs typeface="Consolas"/>
                  <a:sym typeface="Consolas"/>
                </a:rPr>
                <a:t> source,Func&lt;TSource, bool&gt; predicate);</a:t>
              </a:r>
            </a:p>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IEnumerable&lt;TSource&gt; Where&lt;TSource&gt;(</a:t>
              </a:r>
              <a:r>
                <a:rPr sz="1600" b="1">
                  <a:latin typeface="Consolas"/>
                  <a:ea typeface="Consolas"/>
                  <a:cs typeface="Consolas"/>
                  <a:sym typeface="Consolas"/>
                </a:rPr>
                <a:t>this IEnumerable&lt;TSource&gt;</a:t>
              </a:r>
              <a:r>
                <a:rPr sz="1600">
                  <a:latin typeface="Consolas"/>
                  <a:ea typeface="Consolas"/>
                  <a:cs typeface="Consolas"/>
                  <a:sym typeface="Consolas"/>
                </a:rPr>
                <a:t> source,Func&lt;TSource, int, bool&gt; predicate);</a:t>
              </a:r>
            </a:p>
          </p:txBody>
        </p:sp>
      </p:grpSp>
      <p:grpSp>
        <p:nvGrpSpPr>
          <p:cNvPr id="469" name="Group 469"/>
          <p:cNvGrpSpPr/>
          <p:nvPr/>
        </p:nvGrpSpPr>
        <p:grpSpPr>
          <a:xfrm>
            <a:off x="342900" y="3124200"/>
            <a:ext cx="9686925" cy="1053204"/>
            <a:chOff x="0" y="0"/>
            <a:chExt cx="9686925" cy="1053203"/>
          </a:xfrm>
        </p:grpSpPr>
        <p:sp>
          <p:nvSpPr>
            <p:cNvPr id="467" name="Shape 467"/>
            <p:cNvSpPr/>
            <p:nvPr/>
          </p:nvSpPr>
          <p:spPr>
            <a:xfrm>
              <a:off x="0" y="0"/>
              <a:ext cx="9686925" cy="105320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468" name="Shape 468"/>
            <p:cNvSpPr/>
            <p:nvPr/>
          </p:nvSpPr>
          <p:spPr>
            <a:xfrm>
              <a:off x="0" y="145400"/>
              <a:ext cx="9686925" cy="564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customerLastNames = _customers.</a:t>
              </a:r>
              <a:r>
                <a:rPr b="1">
                  <a:latin typeface="Consolas"/>
                  <a:ea typeface="Consolas"/>
                  <a:cs typeface="Consolas"/>
                  <a:sym typeface="Consolas"/>
                </a:rPr>
                <a:t>Where</a:t>
              </a:r>
              <a:r>
                <a:rPr sz="1600">
                  <a:latin typeface="Consolas"/>
                  <a:ea typeface="Consolas"/>
                  <a:cs typeface="Consolas"/>
                  <a:sym typeface="Consolas"/>
                </a:rPr>
                <a:t>(cust =&gt; cust.Age &gt; 25).</a:t>
              </a:r>
            </a:p>
            <a:p>
              <a:pPr lvl="0"/>
              <a:r>
                <a:rPr sz="1600">
                  <a:latin typeface="Consolas"/>
                  <a:ea typeface="Consolas"/>
                  <a:cs typeface="Consolas"/>
                  <a:sym typeface="Consolas"/>
                </a:rPr>
                <a:t>                                   Select(cust =&gt; cust.LastName);</a:t>
              </a:r>
            </a:p>
          </p:txBody>
        </p:sp>
      </p:grpSp>
      <p:grpSp>
        <p:nvGrpSpPr>
          <p:cNvPr id="472" name="Group 472"/>
          <p:cNvGrpSpPr/>
          <p:nvPr/>
        </p:nvGrpSpPr>
        <p:grpSpPr>
          <a:xfrm>
            <a:off x="342900" y="4267200"/>
            <a:ext cx="9686925" cy="990600"/>
            <a:chOff x="0" y="0"/>
            <a:chExt cx="9686925" cy="990600"/>
          </a:xfrm>
        </p:grpSpPr>
        <p:sp>
          <p:nvSpPr>
            <p:cNvPr id="470" name="Shape 470"/>
            <p:cNvSpPr/>
            <p:nvPr/>
          </p:nvSpPr>
          <p:spPr>
            <a:xfrm>
              <a:off x="0" y="0"/>
              <a:ext cx="9686925" cy="990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471" name="Shape 471"/>
            <p:cNvSpPr/>
            <p:nvPr/>
          </p:nvSpPr>
          <p:spPr>
            <a:xfrm>
              <a:off x="48356" y="170180"/>
              <a:ext cx="959021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Важно располагать вызовы методов расширения правильно, в противном случае, можно выполнить не компилируемый или возвращающий неожиданные результаты запрос</a:t>
              </a:r>
            </a:p>
          </p:txBody>
        </p:sp>
      </p:grpSp>
      <p:grpSp>
        <p:nvGrpSpPr>
          <p:cNvPr id="475" name="Group 475"/>
          <p:cNvGrpSpPr/>
          <p:nvPr/>
        </p:nvGrpSpPr>
        <p:grpSpPr>
          <a:xfrm>
            <a:off x="342900" y="5300979"/>
            <a:ext cx="9686925" cy="1209041"/>
            <a:chOff x="0" y="0"/>
            <a:chExt cx="9686925" cy="1209039"/>
          </a:xfrm>
        </p:grpSpPr>
        <p:sp>
          <p:nvSpPr>
            <p:cNvPr id="473" name="Shape 473"/>
            <p:cNvSpPr/>
            <p:nvPr/>
          </p:nvSpPr>
          <p:spPr>
            <a:xfrm>
              <a:off x="0" y="33019"/>
              <a:ext cx="9686925" cy="1143001"/>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474" name="Shape 474"/>
            <p:cNvSpPr/>
            <p:nvPr/>
          </p:nvSpPr>
          <p:spPr>
            <a:xfrm>
              <a:off x="55796" y="0"/>
              <a:ext cx="9575333"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rPr>
                  <a:solidFill>
                    <a:srgbClr val="FFFFFF"/>
                  </a:solidFill>
                </a:rPr>
                <a:t>Большинство методов расширения являются обобщенными, следовательно, компилятор работает, определяя типы для использования на основе контекста, но когда существует потенциальная двусмысленность, может понадобиться указать соответствующие параметры типа</a:t>
              </a:r>
            </a:p>
          </p:txBody>
        </p:sp>
      </p:gr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Упорядочивание данных</a:t>
            </a:r>
          </a:p>
        </p:txBody>
      </p:sp>
      <p:grpSp>
        <p:nvGrpSpPr>
          <p:cNvPr id="480" name="Group 480"/>
          <p:cNvGrpSpPr/>
          <p:nvPr/>
        </p:nvGrpSpPr>
        <p:grpSpPr>
          <a:xfrm>
            <a:off x="342900" y="762000"/>
            <a:ext cx="9686925" cy="685800"/>
            <a:chOff x="0" y="0"/>
            <a:chExt cx="9686925" cy="685800"/>
          </a:xfrm>
        </p:grpSpPr>
        <p:sp>
          <p:nvSpPr>
            <p:cNvPr id="478" name="Shape 478"/>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79" name="Shape 479"/>
            <p:cNvSpPr/>
            <p:nvPr/>
          </p:nvSpPr>
          <p:spPr>
            <a:xfrm>
              <a:off x="33477" y="157480"/>
              <a:ext cx="961997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С помощью LINQ запросов можно возвращать данные в определенном порядке</a:t>
              </a:r>
            </a:p>
          </p:txBody>
        </p:sp>
      </p:grpSp>
      <p:grpSp>
        <p:nvGrpSpPr>
          <p:cNvPr id="483" name="Group 483"/>
          <p:cNvGrpSpPr/>
          <p:nvPr/>
        </p:nvGrpSpPr>
        <p:grpSpPr>
          <a:xfrm>
            <a:off x="342900" y="1600200"/>
            <a:ext cx="9686925" cy="762000"/>
            <a:chOff x="0" y="0"/>
            <a:chExt cx="9686925" cy="762000"/>
          </a:xfrm>
        </p:grpSpPr>
        <p:sp>
          <p:nvSpPr>
            <p:cNvPr id="481" name="Shape 481"/>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82" name="Shape 482"/>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Методы расширения OrderBy и OrderByDescending позволяют сортировать данные по конкретному полю в порядке возрастания или убывания</a:t>
              </a:r>
            </a:p>
          </p:txBody>
        </p:sp>
      </p:grpSp>
      <p:grpSp>
        <p:nvGrpSpPr>
          <p:cNvPr id="486" name="Group 486"/>
          <p:cNvGrpSpPr/>
          <p:nvPr/>
        </p:nvGrpSpPr>
        <p:grpSpPr>
          <a:xfrm>
            <a:off x="342900" y="2667000"/>
            <a:ext cx="9686925" cy="1981200"/>
            <a:chOff x="0" y="0"/>
            <a:chExt cx="9686925" cy="1981200"/>
          </a:xfrm>
        </p:grpSpPr>
        <p:sp>
          <p:nvSpPr>
            <p:cNvPr id="484" name="Shape 484"/>
            <p:cNvSpPr/>
            <p:nvPr/>
          </p:nvSpPr>
          <p:spPr>
            <a:xfrm>
              <a:off x="0" y="0"/>
              <a:ext cx="9686925" cy="19812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defRPr sz="1600">
                  <a:latin typeface="Consolas"/>
                  <a:ea typeface="Consolas"/>
                  <a:cs typeface="Consolas"/>
                  <a:sym typeface="Consolas"/>
                </a:defRPr>
              </a:pPr>
              <a:endParaRPr/>
            </a:p>
          </p:txBody>
        </p:sp>
        <p:sp>
          <p:nvSpPr>
            <p:cNvPr id="485" name="Shape 485"/>
            <p:cNvSpPr/>
            <p:nvPr/>
          </p:nvSpPr>
          <p:spPr>
            <a:xfrm>
              <a:off x="96713" y="238343"/>
              <a:ext cx="9493499"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IOrderedEnumerable&lt;TSource&gt; OrderBy&lt;TSource, Tkey&gt;                                                </a:t>
              </a:r>
            </a:p>
            <a:p>
              <a:pPr lvl="0"/>
              <a:r>
                <a:rPr sz="1600">
                  <a:latin typeface="Consolas"/>
                  <a:ea typeface="Consolas"/>
                  <a:cs typeface="Consolas"/>
                  <a:sym typeface="Consolas"/>
                </a:rPr>
                <a:t>(</a:t>
              </a:r>
              <a:r>
                <a:rPr sz="1600" b="1">
                  <a:latin typeface="Consolas"/>
                  <a:ea typeface="Consolas"/>
                  <a:cs typeface="Consolas"/>
                  <a:sym typeface="Consolas"/>
                </a:rPr>
                <a:t>this IEnumerable&lt;TSource&gt; </a:t>
              </a:r>
              <a:r>
                <a:rPr sz="1600">
                  <a:latin typeface="Consolas"/>
                  <a:ea typeface="Consolas"/>
                  <a:cs typeface="Consolas"/>
                  <a:sym typeface="Consolas"/>
                </a:rPr>
                <a:t>source, Func&lt;TSource, TKey&gt; keySelector);</a:t>
              </a:r>
            </a:p>
            <a:p>
              <a:pPr lvl="0"/>
              <a:r>
                <a:rPr sz="1600">
                  <a:latin typeface="Consolas"/>
                  <a:ea typeface="Consolas"/>
                  <a:cs typeface="Consolas"/>
                  <a:sym typeface="Consolas"/>
                </a:rPr>
                <a:t> </a:t>
              </a:r>
            </a:p>
            <a:p>
              <a:pPr lvl="0"/>
              <a:r>
                <a:rPr sz="1600">
                  <a:latin typeface="Consolas"/>
                  <a:ea typeface="Consolas"/>
                  <a:cs typeface="Consolas"/>
                  <a:sym typeface="Consolas"/>
                </a:rPr>
                <a:t>public static IOrderedEnumerable&lt;TSource&gt; OrderBy&lt;TSource, Tkey&gt;                                                 (</a:t>
              </a:r>
              <a:r>
                <a:rPr sz="1600" b="1">
                  <a:latin typeface="Consolas"/>
                  <a:ea typeface="Consolas"/>
                  <a:cs typeface="Consolas"/>
                  <a:sym typeface="Consolas"/>
                </a:rPr>
                <a:t>this IEnumerable&lt;TSource&gt; </a:t>
              </a:r>
              <a:r>
                <a:rPr sz="1600">
                  <a:latin typeface="Consolas"/>
                  <a:ea typeface="Consolas"/>
                  <a:cs typeface="Consolas"/>
                  <a:sym typeface="Consolas"/>
                </a:rPr>
                <a:t>source, Func&lt;TSource, TKey&gt; keySelector, </a:t>
              </a:r>
            </a:p>
            <a:p>
              <a:pPr lvl="0"/>
              <a:r>
                <a:rPr sz="1600">
                  <a:latin typeface="Consolas"/>
                  <a:ea typeface="Consolas"/>
                  <a:cs typeface="Consolas"/>
                  <a:sym typeface="Consolas"/>
                </a:rPr>
                <a:t>IComparer&lt;TKey&gt; comparer);</a:t>
              </a:r>
            </a:p>
          </p:txBody>
        </p:sp>
      </p:grpSp>
      <p:grpSp>
        <p:nvGrpSpPr>
          <p:cNvPr id="489" name="Group 489"/>
          <p:cNvGrpSpPr/>
          <p:nvPr/>
        </p:nvGrpSpPr>
        <p:grpSpPr>
          <a:xfrm>
            <a:off x="342900" y="4952999"/>
            <a:ext cx="9686925" cy="902747"/>
            <a:chOff x="0" y="0"/>
            <a:chExt cx="9686925" cy="902745"/>
          </a:xfrm>
        </p:grpSpPr>
        <p:sp>
          <p:nvSpPr>
            <p:cNvPr id="487" name="Shape 487"/>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spcBef>
                  <a:spcPts val="1000"/>
                </a:spcBef>
              </a:pPr>
              <a:endParaRPr/>
            </a:p>
          </p:txBody>
        </p:sp>
        <p:sp>
          <p:nvSpPr>
            <p:cNvPr id="488" name="Shape 488"/>
            <p:cNvSpPr/>
            <p:nvPr/>
          </p:nvSpPr>
          <p:spPr>
            <a:xfrm>
              <a:off x="0" y="217642"/>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sz="1600">
                  <a:latin typeface="Consolas"/>
                  <a:ea typeface="Consolas"/>
                  <a:cs typeface="Consolas"/>
                  <a:sym typeface="Consolas"/>
                </a:defRPr>
              </a:lvl1pPr>
            </a:lstStyle>
            <a:p>
              <a:pPr lvl="0">
                <a:defRPr sz="1800"/>
              </a:pPr>
              <a:r>
                <a:rPr sz="1600"/>
                <a:t>var sortedCustomers = _customers.OrderBy(cust =&gt; cust.FirstName);</a:t>
              </a:r>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Shape 49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Упорядочивание данных</a:t>
            </a:r>
          </a:p>
        </p:txBody>
      </p:sp>
      <p:grpSp>
        <p:nvGrpSpPr>
          <p:cNvPr id="494" name="Group 494"/>
          <p:cNvGrpSpPr/>
          <p:nvPr/>
        </p:nvGrpSpPr>
        <p:grpSpPr>
          <a:xfrm>
            <a:off x="342900" y="762000"/>
            <a:ext cx="9686925" cy="1981200"/>
            <a:chOff x="0" y="0"/>
            <a:chExt cx="9686925" cy="1981200"/>
          </a:xfrm>
        </p:grpSpPr>
        <p:sp>
          <p:nvSpPr>
            <p:cNvPr id="492" name="Shape 492"/>
            <p:cNvSpPr/>
            <p:nvPr/>
          </p:nvSpPr>
          <p:spPr>
            <a:xfrm>
              <a:off x="0" y="0"/>
              <a:ext cx="9686925" cy="1981200"/>
            </a:xfrm>
            <a:prstGeom prst="roundRect">
              <a:avLst>
                <a:gd name="adj" fmla="val 16667"/>
              </a:avLst>
            </a:prstGeom>
            <a:solidFill>
              <a:srgbClr val="FFFFFF"/>
            </a:solidFill>
            <a:ln w="25400" cap="flat">
              <a:solidFill>
                <a:srgbClr val="4F81BD"/>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493" name="Shape 493"/>
            <p:cNvSpPr/>
            <p:nvPr/>
          </p:nvSpPr>
          <p:spPr>
            <a:xfrm>
              <a:off x="96713" y="238343"/>
              <a:ext cx="9493499" cy="1504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IOrderedEnumerable&lt;TSource&gt; OrderByDescending&lt;TSource, Tkey&gt;</a:t>
              </a:r>
            </a:p>
            <a:p>
              <a:pPr lvl="0"/>
              <a:r>
                <a:rPr sz="1600">
                  <a:latin typeface="Consolas"/>
                  <a:ea typeface="Consolas"/>
                  <a:cs typeface="Consolas"/>
                  <a:sym typeface="Consolas"/>
                </a:rPr>
                <a:t>(</a:t>
              </a:r>
              <a:r>
                <a:rPr sz="1600" b="1">
                  <a:latin typeface="Consolas"/>
                  <a:ea typeface="Consolas"/>
                  <a:cs typeface="Consolas"/>
                  <a:sym typeface="Consolas"/>
                </a:rPr>
                <a:t>this IEnumerable&lt;TSource&gt; </a:t>
              </a:r>
              <a:r>
                <a:rPr sz="1600">
                  <a:latin typeface="Consolas"/>
                  <a:ea typeface="Consolas"/>
                  <a:cs typeface="Consolas"/>
                  <a:sym typeface="Consolas"/>
                </a:rPr>
                <a:t>source, Func&lt;TSource, TKey&gt; keySelector);</a:t>
              </a:r>
            </a:p>
            <a:p>
              <a:pPr lvl="0"/>
              <a:r>
                <a:rPr sz="1600">
                  <a:latin typeface="Consolas"/>
                  <a:ea typeface="Consolas"/>
                  <a:cs typeface="Consolas"/>
                  <a:sym typeface="Consolas"/>
                </a:rPr>
                <a:t> </a:t>
              </a:r>
            </a:p>
            <a:p>
              <a:pPr lvl="0"/>
              <a:r>
                <a:rPr sz="1600">
                  <a:latin typeface="Consolas"/>
                  <a:ea typeface="Consolas"/>
                  <a:cs typeface="Consolas"/>
                  <a:sym typeface="Consolas"/>
                </a:rPr>
                <a:t>public static IOrderedEnumerable&lt;TSource&gt; OrderByDescending&lt;TSource, TKey&gt; </a:t>
              </a:r>
            </a:p>
            <a:p>
              <a:pPr lvl="0"/>
              <a:r>
                <a:rPr sz="1600">
                  <a:latin typeface="Consolas"/>
                  <a:ea typeface="Consolas"/>
                  <a:cs typeface="Consolas"/>
                  <a:sym typeface="Consolas"/>
                </a:rPr>
                <a:t>(</a:t>
              </a:r>
              <a:r>
                <a:rPr sz="1600" b="1">
                  <a:latin typeface="Consolas"/>
                  <a:ea typeface="Consolas"/>
                  <a:cs typeface="Consolas"/>
                  <a:sym typeface="Consolas"/>
                </a:rPr>
                <a:t>this IEnumerable&lt;TSource&gt; </a:t>
              </a:r>
              <a:r>
                <a:rPr sz="1600">
                  <a:latin typeface="Consolas"/>
                  <a:ea typeface="Consolas"/>
                  <a:cs typeface="Consolas"/>
                  <a:sym typeface="Consolas"/>
                </a:rPr>
                <a:t>source, Func&lt;TSource, TKey&gt; keySelector, </a:t>
              </a:r>
            </a:p>
            <a:p>
              <a:pPr lvl="0"/>
              <a:r>
                <a:rPr sz="1600">
                  <a:latin typeface="Consolas"/>
                  <a:ea typeface="Consolas"/>
                  <a:cs typeface="Consolas"/>
                  <a:sym typeface="Consolas"/>
                </a:rPr>
                <a:t>IComparer&lt;TKey&gt; comparer);</a:t>
              </a:r>
            </a:p>
          </p:txBody>
        </p:sp>
      </p:grpSp>
      <p:grpSp>
        <p:nvGrpSpPr>
          <p:cNvPr id="497" name="Group 497"/>
          <p:cNvGrpSpPr/>
          <p:nvPr/>
        </p:nvGrpSpPr>
        <p:grpSpPr>
          <a:xfrm>
            <a:off x="342900" y="2895599"/>
            <a:ext cx="9686925" cy="902747"/>
            <a:chOff x="0" y="0"/>
            <a:chExt cx="9686925" cy="902745"/>
          </a:xfrm>
        </p:grpSpPr>
        <p:sp>
          <p:nvSpPr>
            <p:cNvPr id="495" name="Shape 495"/>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496" name="Shape 496"/>
            <p:cNvSpPr/>
            <p:nvPr/>
          </p:nvSpPr>
          <p:spPr>
            <a:xfrm>
              <a:off x="0" y="217642"/>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600">
                  <a:latin typeface="Consolas"/>
                  <a:ea typeface="Consolas"/>
                  <a:cs typeface="Consolas"/>
                  <a:sym typeface="Consolas"/>
                </a:defRPr>
              </a:lvl1pPr>
            </a:lstStyle>
            <a:p>
              <a:pPr lvl="0">
                <a:defRPr sz="1800"/>
              </a:pPr>
              <a:r>
                <a:rPr sz="1600"/>
                <a:t>var sortedCustomers = _customers.OrderByDescending(cust =&gt; cust.FirstName);</a:t>
              </a:r>
            </a:p>
          </p:txBody>
        </p:sp>
      </p:grpSp>
      <p:grpSp>
        <p:nvGrpSpPr>
          <p:cNvPr id="500" name="Group 500"/>
          <p:cNvGrpSpPr/>
          <p:nvPr/>
        </p:nvGrpSpPr>
        <p:grpSpPr>
          <a:xfrm>
            <a:off x="342900" y="3865879"/>
            <a:ext cx="9686925" cy="650241"/>
            <a:chOff x="0" y="0"/>
            <a:chExt cx="9686925" cy="650240"/>
          </a:xfrm>
        </p:grpSpPr>
        <p:sp>
          <p:nvSpPr>
            <p:cNvPr id="498" name="Shape 498"/>
            <p:cNvSpPr/>
            <p:nvPr/>
          </p:nvSpPr>
          <p:spPr>
            <a:xfrm>
              <a:off x="0" y="20319"/>
              <a:ext cx="9686925" cy="6096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499" name="Shape 499"/>
            <p:cNvSpPr/>
            <p:nvPr/>
          </p:nvSpPr>
          <p:spPr>
            <a:xfrm>
              <a:off x="29757" y="-1"/>
              <a:ext cx="962741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Методы расширения ThenBy и ThenByDescending позволяют указать дополнительные ключи сортировки для данных</a:t>
              </a:r>
            </a:p>
          </p:txBody>
        </p:sp>
      </p:grpSp>
      <p:grpSp>
        <p:nvGrpSpPr>
          <p:cNvPr id="503" name="Group 503"/>
          <p:cNvGrpSpPr/>
          <p:nvPr/>
        </p:nvGrpSpPr>
        <p:grpSpPr>
          <a:xfrm>
            <a:off x="342900" y="4648200"/>
            <a:ext cx="9686925" cy="752288"/>
            <a:chOff x="0" y="0"/>
            <a:chExt cx="9686925" cy="752287"/>
          </a:xfrm>
        </p:grpSpPr>
        <p:sp>
          <p:nvSpPr>
            <p:cNvPr id="501" name="Shape 501"/>
            <p:cNvSpPr/>
            <p:nvPr/>
          </p:nvSpPr>
          <p:spPr>
            <a:xfrm>
              <a:off x="0" y="0"/>
              <a:ext cx="9686925"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502" name="Shape 502"/>
            <p:cNvSpPr/>
            <p:nvPr/>
          </p:nvSpPr>
          <p:spPr>
            <a:xfrm>
              <a:off x="0" y="35884"/>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sortedCustomers = _customers.OrderBy(cust =&gt; cust.FirstName).</a:t>
              </a:r>
            </a:p>
            <a:p>
              <a:pPr lvl="0"/>
              <a:r>
                <a:rPr sz="1600">
                  <a:latin typeface="Consolas"/>
                  <a:ea typeface="Consolas"/>
                  <a:cs typeface="Consolas"/>
                  <a:sym typeface="Consolas"/>
                </a:rPr>
                <a:t>                       ThenBy(cust =&gt; cust.Age);</a:t>
              </a:r>
            </a:p>
          </p:txBody>
        </p:sp>
      </p:grpSp>
      <p:grpSp>
        <p:nvGrpSpPr>
          <p:cNvPr id="506" name="Group 506"/>
          <p:cNvGrpSpPr/>
          <p:nvPr/>
        </p:nvGrpSpPr>
        <p:grpSpPr>
          <a:xfrm>
            <a:off x="342900" y="5486400"/>
            <a:ext cx="9686925" cy="752288"/>
            <a:chOff x="0" y="0"/>
            <a:chExt cx="9686925" cy="752287"/>
          </a:xfrm>
        </p:grpSpPr>
        <p:sp>
          <p:nvSpPr>
            <p:cNvPr id="504" name="Shape 504"/>
            <p:cNvSpPr/>
            <p:nvPr/>
          </p:nvSpPr>
          <p:spPr>
            <a:xfrm>
              <a:off x="0" y="0"/>
              <a:ext cx="9686925"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505" name="Shape 505"/>
            <p:cNvSpPr/>
            <p:nvPr/>
          </p:nvSpPr>
          <p:spPr>
            <a:xfrm>
              <a:off x="0" y="35884"/>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sortedCustomers = _customers.OrderByDescending(cust =&gt; cust.FirstName).</a:t>
              </a:r>
            </a:p>
            <a:p>
              <a:pPr lvl="0"/>
              <a:r>
                <a:rPr sz="1600">
                  <a:latin typeface="Consolas"/>
                  <a:ea typeface="Consolas"/>
                  <a:cs typeface="Consolas"/>
                  <a:sym typeface="Consolas"/>
                </a:rPr>
                <a:t>                       ThenByDescending(cust =&gt; cust.Age);</a:t>
              </a:r>
            </a:p>
          </p:txBody>
        </p:sp>
      </p:gr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Shape 50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Группировка данных и выполнение совокупных вычислений</a:t>
            </a:r>
          </a:p>
        </p:txBody>
      </p:sp>
      <p:grpSp>
        <p:nvGrpSpPr>
          <p:cNvPr id="511" name="Group 511"/>
          <p:cNvGrpSpPr/>
          <p:nvPr/>
        </p:nvGrpSpPr>
        <p:grpSpPr>
          <a:xfrm>
            <a:off x="342900" y="1676399"/>
            <a:ext cx="9686925" cy="1354120"/>
            <a:chOff x="0" y="0"/>
            <a:chExt cx="9686925" cy="1354118"/>
          </a:xfrm>
        </p:grpSpPr>
        <p:sp>
          <p:nvSpPr>
            <p:cNvPr id="509" name="Shape 509"/>
            <p:cNvSpPr/>
            <p:nvPr/>
          </p:nvSpPr>
          <p:spPr>
            <a:xfrm>
              <a:off x="0" y="0"/>
              <a:ext cx="9686925" cy="135411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510" name="Shape 510"/>
            <p:cNvSpPr/>
            <p:nvPr/>
          </p:nvSpPr>
          <p:spPr>
            <a:xfrm>
              <a:off x="0" y="39016"/>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Console.WriteLine("Count:{0}\t\tAverage age:</a:t>
              </a:r>
            </a:p>
            <a:p>
              <a:pPr lvl="0"/>
              <a:r>
                <a:rPr sz="1600">
                  <a:latin typeface="Consolas"/>
                  <a:ea typeface="Consolas"/>
                  <a:cs typeface="Consolas"/>
                  <a:sym typeface="Consolas"/>
                </a:rPr>
                <a:t>    {1}\t\tLowest:{2}\t\tHighest:{3}",</a:t>
              </a:r>
            </a:p>
            <a:p>
              <a:pPr lvl="0"/>
              <a:r>
                <a:rPr sz="1600">
                  <a:latin typeface="Consolas"/>
                  <a:ea typeface="Consolas"/>
                  <a:cs typeface="Consolas"/>
                  <a:sym typeface="Consolas"/>
                </a:rPr>
                <a:t>    customers.Count(), customers.Average(cust =&gt; cust.Age),</a:t>
              </a:r>
            </a:p>
            <a:p>
              <a:pPr lvl="0"/>
              <a:r>
                <a:rPr sz="1600">
                  <a:latin typeface="Consolas"/>
                  <a:ea typeface="Consolas"/>
                  <a:cs typeface="Consolas"/>
                  <a:sym typeface="Consolas"/>
                </a:rPr>
                <a:t>    customers.Min(cust =&gt; cust.Age), customers.Max(cust =&gt; cust.Age));</a:t>
              </a:r>
            </a:p>
          </p:txBody>
        </p:sp>
      </p:grpSp>
      <p:grpSp>
        <p:nvGrpSpPr>
          <p:cNvPr id="514" name="Group 514"/>
          <p:cNvGrpSpPr/>
          <p:nvPr/>
        </p:nvGrpSpPr>
        <p:grpSpPr>
          <a:xfrm>
            <a:off x="342900" y="762000"/>
            <a:ext cx="9686925" cy="762000"/>
            <a:chOff x="0" y="0"/>
            <a:chExt cx="9686925" cy="762000"/>
          </a:xfrm>
        </p:grpSpPr>
        <p:sp>
          <p:nvSpPr>
            <p:cNvPr id="512" name="Shape 51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513" name="Shape 51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LINQ предоставляет несколько методов, позволяющих рассчитывать совокупный результат по перечислимой коллекции, среди них методы Average, Count, Max и Min</a:t>
              </a:r>
            </a:p>
          </p:txBody>
        </p:sp>
      </p:grpSp>
      <p:grpSp>
        <p:nvGrpSpPr>
          <p:cNvPr id="517" name="Group 517"/>
          <p:cNvGrpSpPr/>
          <p:nvPr/>
        </p:nvGrpSpPr>
        <p:grpSpPr>
          <a:xfrm>
            <a:off x="342900" y="3886200"/>
            <a:ext cx="9686925" cy="1053204"/>
            <a:chOff x="0" y="0"/>
            <a:chExt cx="9686925" cy="1053203"/>
          </a:xfrm>
        </p:grpSpPr>
        <p:sp>
          <p:nvSpPr>
            <p:cNvPr id="515" name="Shape 515"/>
            <p:cNvSpPr/>
            <p:nvPr/>
          </p:nvSpPr>
          <p:spPr>
            <a:xfrm>
              <a:off x="0" y="0"/>
              <a:ext cx="9686925" cy="105320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516" name="Shape 516"/>
            <p:cNvSpPr/>
            <p:nvPr/>
          </p:nvSpPr>
          <p:spPr>
            <a:xfrm>
              <a:off x="0" y="278750"/>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Console.WriteLine("{0}", customers.Select(cust =&gt; cust.Age).Count());</a:t>
              </a:r>
            </a:p>
          </p:txBody>
        </p:sp>
      </p:grpSp>
      <p:grpSp>
        <p:nvGrpSpPr>
          <p:cNvPr id="520" name="Group 520"/>
          <p:cNvGrpSpPr/>
          <p:nvPr/>
        </p:nvGrpSpPr>
        <p:grpSpPr>
          <a:xfrm>
            <a:off x="342900" y="5029199"/>
            <a:ext cx="9686925" cy="977976"/>
            <a:chOff x="0" y="0"/>
            <a:chExt cx="9686925" cy="977974"/>
          </a:xfrm>
        </p:grpSpPr>
        <p:sp>
          <p:nvSpPr>
            <p:cNvPr id="518" name="Shape 518"/>
            <p:cNvSpPr/>
            <p:nvPr/>
          </p:nvSpPr>
          <p:spPr>
            <a:xfrm>
              <a:off x="0" y="0"/>
              <a:ext cx="9686925" cy="977975"/>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519" name="Shape 519"/>
            <p:cNvSpPr/>
            <p:nvPr/>
          </p:nvSpPr>
          <p:spPr>
            <a:xfrm>
              <a:off x="0" y="248196"/>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Console.WriteLine("{0}",customers.Select(cust =&gt; cust.Age).Distinct().Count());</a:t>
              </a:r>
            </a:p>
          </p:txBody>
        </p:sp>
      </p:grpSp>
      <p:grpSp>
        <p:nvGrpSpPr>
          <p:cNvPr id="523" name="Group 523"/>
          <p:cNvGrpSpPr/>
          <p:nvPr/>
        </p:nvGrpSpPr>
        <p:grpSpPr>
          <a:xfrm>
            <a:off x="342900" y="3124200"/>
            <a:ext cx="9686925" cy="533400"/>
            <a:chOff x="0" y="0"/>
            <a:chExt cx="9686925" cy="533400"/>
          </a:xfrm>
        </p:grpSpPr>
        <p:sp>
          <p:nvSpPr>
            <p:cNvPr id="521" name="Shape 521"/>
            <p:cNvSpPr/>
            <p:nvPr/>
          </p:nvSpPr>
          <p:spPr>
            <a:xfrm>
              <a:off x="0" y="0"/>
              <a:ext cx="9686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522" name="Shape 522"/>
            <p:cNvSpPr/>
            <p:nvPr/>
          </p:nvSpPr>
          <p:spPr>
            <a:xfrm>
              <a:off x="26037" y="81280"/>
              <a:ext cx="9634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lvl1pPr>
            </a:lstStyle>
            <a:p>
              <a:pPr lvl="0"/>
              <a:r>
                <a:t>Исключение дублирования в совокупных вычислениях</a:t>
              </a:r>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Что такое LINQ?</a:t>
            </a:r>
          </a:p>
        </p:txBody>
      </p:sp>
      <p:grpSp>
        <p:nvGrpSpPr>
          <p:cNvPr id="97" name="Group 97"/>
          <p:cNvGrpSpPr/>
          <p:nvPr/>
        </p:nvGrpSpPr>
        <p:grpSpPr>
          <a:xfrm>
            <a:off x="624185" y="685801"/>
            <a:ext cx="8891291" cy="4641530"/>
            <a:chOff x="0" y="0"/>
            <a:chExt cx="8891289" cy="4641529"/>
          </a:xfrm>
        </p:grpSpPr>
        <p:sp>
          <p:nvSpPr>
            <p:cNvPr id="49" name="Shape 49"/>
            <p:cNvSpPr/>
            <p:nvPr/>
          </p:nvSpPr>
          <p:spPr>
            <a:xfrm>
              <a:off x="0" y="0"/>
              <a:ext cx="8891290" cy="4641530"/>
            </a:xfrm>
            <a:prstGeom prst="roundRect">
              <a:avLst>
                <a:gd name="adj" fmla="val 4167"/>
              </a:avLst>
            </a:prstGeom>
            <a:solidFill>
              <a:srgbClr val="EAEAEA"/>
            </a:solidFill>
            <a:ln w="9525" cap="flat">
              <a:solidFill>
                <a:srgbClr val="4D4D4D"/>
              </a:solidFill>
              <a:prstDash val="solid"/>
              <a:round/>
            </a:ln>
            <a:effectLst>
              <a:outerShdw blurRad="190500" dist="8455" dir="5400000" rotWithShape="0">
                <a:srgbClr val="000000"/>
              </a:outerShdw>
            </a:effectLst>
          </p:spPr>
          <p:txBody>
            <a:bodyPr wrap="square" lIns="0" tIns="0" rIns="0" bIns="0" numCol="1" anchor="t">
              <a:noAutofit/>
            </a:bodyPr>
            <a:lstStyle/>
            <a:p>
              <a:pPr lvl="0">
                <a:defRPr b="1">
                  <a:latin typeface="Arial"/>
                  <a:ea typeface="Arial"/>
                  <a:cs typeface="Arial"/>
                  <a:sym typeface="Arial"/>
                </a:defRPr>
              </a:pPr>
              <a:endParaRPr/>
            </a:p>
          </p:txBody>
        </p:sp>
        <p:grpSp>
          <p:nvGrpSpPr>
            <p:cNvPr id="52" name="Group 52"/>
            <p:cNvGrpSpPr/>
            <p:nvPr/>
          </p:nvGrpSpPr>
          <p:grpSpPr>
            <a:xfrm>
              <a:off x="162367" y="128931"/>
              <a:ext cx="1623671" cy="451261"/>
              <a:chOff x="0" y="0"/>
              <a:chExt cx="1623670" cy="451259"/>
            </a:xfrm>
          </p:grpSpPr>
          <p:sp>
            <p:nvSpPr>
              <p:cNvPr id="50" name="Shape 50"/>
              <p:cNvSpPr/>
              <p:nvPr/>
            </p:nvSpPr>
            <p:spPr>
              <a:xfrm>
                <a:off x="0" y="0"/>
                <a:ext cx="1623671" cy="451260"/>
              </a:xfrm>
              <a:prstGeom prst="roundRect">
                <a:avLst>
                  <a:gd name="adj" fmla="val 16667"/>
                </a:avLst>
              </a:prstGeom>
              <a:solidFill>
                <a:srgbClr val="B9CDE5"/>
              </a:solidFill>
              <a:ln w="9525" cap="flat">
                <a:solidFill>
                  <a:srgbClr val="4A7EBB"/>
                </a:solidFill>
                <a:prstDash val="solid"/>
                <a:bevel/>
              </a:ln>
              <a:effectLst/>
            </p:spPr>
            <p:txBody>
              <a:bodyPr wrap="square" lIns="0" tIns="0" rIns="0" bIns="0" numCol="1" anchor="ctr">
                <a:noAutofit/>
              </a:bodyPr>
              <a:lstStyle/>
              <a:p>
                <a:pPr lvl="0" algn="ctr">
                  <a:spcBef>
                    <a:spcPts val="1000"/>
                  </a:spcBef>
                </a:pPr>
                <a:endParaRPr/>
              </a:p>
            </p:txBody>
          </p:sp>
          <p:sp>
            <p:nvSpPr>
              <p:cNvPr id="51" name="Shape 51"/>
              <p:cNvSpPr/>
              <p:nvPr/>
            </p:nvSpPr>
            <p:spPr>
              <a:xfrm>
                <a:off x="22028" y="40209"/>
                <a:ext cx="157961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С#</a:t>
                </a:r>
              </a:p>
            </p:txBody>
          </p:sp>
        </p:grpSp>
        <p:grpSp>
          <p:nvGrpSpPr>
            <p:cNvPr id="55" name="Group 55"/>
            <p:cNvGrpSpPr/>
            <p:nvPr/>
          </p:nvGrpSpPr>
          <p:grpSpPr>
            <a:xfrm>
              <a:off x="3734442" y="128931"/>
              <a:ext cx="4952196" cy="451261"/>
              <a:chOff x="0" y="0"/>
              <a:chExt cx="4952195" cy="451259"/>
            </a:xfrm>
          </p:grpSpPr>
          <p:sp>
            <p:nvSpPr>
              <p:cNvPr id="53" name="Shape 53"/>
              <p:cNvSpPr/>
              <p:nvPr/>
            </p:nvSpPr>
            <p:spPr>
              <a:xfrm>
                <a:off x="0" y="0"/>
                <a:ext cx="4952196" cy="451260"/>
              </a:xfrm>
              <a:prstGeom prst="roundRect">
                <a:avLst>
                  <a:gd name="adj" fmla="val 16667"/>
                </a:avLst>
              </a:prstGeom>
              <a:solidFill>
                <a:srgbClr val="8EB4E3"/>
              </a:solidFill>
              <a:ln w="9525" cap="flat">
                <a:solidFill>
                  <a:srgbClr val="4A7EBB"/>
                </a:solidFill>
                <a:prstDash val="solid"/>
                <a:bevel/>
              </a:ln>
              <a:effectLst/>
            </p:spPr>
            <p:txBody>
              <a:bodyPr wrap="square" lIns="0" tIns="0" rIns="0" bIns="0" numCol="1" anchor="ctr">
                <a:noAutofit/>
              </a:bodyPr>
              <a:lstStyle/>
              <a:p>
                <a:pPr lvl="0" algn="ctr">
                  <a:defRPr b="1"/>
                </a:pPr>
                <a:endParaRPr/>
              </a:p>
            </p:txBody>
          </p:sp>
          <p:sp>
            <p:nvSpPr>
              <p:cNvPr id="54" name="Shape 54"/>
              <p:cNvSpPr/>
              <p:nvPr/>
            </p:nvSpPr>
            <p:spPr>
              <a:xfrm>
                <a:off x="22028" y="40209"/>
                <a:ext cx="49081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a:lvl1pPr>
              </a:lstStyle>
              <a:p>
                <a:pPr lvl="0">
                  <a:defRPr b="0"/>
                </a:pPr>
                <a:r>
                  <a:rPr b="1"/>
                  <a:t>Другие языки .NET Framework</a:t>
                </a:r>
              </a:p>
            </p:txBody>
          </p:sp>
        </p:grpSp>
        <p:grpSp>
          <p:nvGrpSpPr>
            <p:cNvPr id="58" name="Group 58"/>
            <p:cNvGrpSpPr/>
            <p:nvPr/>
          </p:nvGrpSpPr>
          <p:grpSpPr>
            <a:xfrm>
              <a:off x="162367" y="644656"/>
              <a:ext cx="8605455" cy="580192"/>
              <a:chOff x="0" y="0"/>
              <a:chExt cx="8605454" cy="580191"/>
            </a:xfrm>
          </p:grpSpPr>
          <p:sp>
            <p:nvSpPr>
              <p:cNvPr id="56" name="Shape 56"/>
              <p:cNvSpPr/>
              <p:nvPr/>
            </p:nvSpPr>
            <p:spPr>
              <a:xfrm>
                <a:off x="0" y="0"/>
                <a:ext cx="8605455" cy="580192"/>
              </a:xfrm>
              <a:prstGeom prst="roundRect">
                <a:avLst>
                  <a:gd name="adj" fmla="val 16667"/>
                </a:avLst>
              </a:prstGeom>
              <a:solidFill>
                <a:srgbClr val="DBEEF4"/>
              </a:solidFill>
              <a:ln w="9525" cap="flat">
                <a:solidFill>
                  <a:srgbClr val="4A7EBB"/>
                </a:solidFill>
                <a:prstDash val="solid"/>
                <a:bevel/>
              </a:ln>
              <a:effectLst/>
            </p:spPr>
            <p:txBody>
              <a:bodyPr wrap="square" lIns="0" tIns="0" rIns="0" bIns="0" numCol="1" anchor="ctr">
                <a:noAutofit/>
              </a:bodyPr>
              <a:lstStyle/>
              <a:p>
                <a:pPr lvl="0" algn="ctr">
                  <a:spcBef>
                    <a:spcPts val="1000"/>
                  </a:spcBef>
                </a:pPr>
                <a:endParaRPr/>
              </a:p>
            </p:txBody>
          </p:sp>
          <p:sp>
            <p:nvSpPr>
              <p:cNvPr id="57" name="Shape 57"/>
              <p:cNvSpPr/>
              <p:nvPr/>
            </p:nvSpPr>
            <p:spPr>
              <a:xfrm>
                <a:off x="28323" y="104675"/>
                <a:ext cx="854880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LINQ</a:t>
                </a:r>
              </a:p>
            </p:txBody>
          </p:sp>
        </p:grpSp>
        <p:grpSp>
          <p:nvGrpSpPr>
            <p:cNvPr id="61" name="Group 61"/>
            <p:cNvGrpSpPr/>
            <p:nvPr/>
          </p:nvGrpSpPr>
          <p:grpSpPr>
            <a:xfrm>
              <a:off x="162367" y="1289313"/>
              <a:ext cx="8605455" cy="1933972"/>
              <a:chOff x="0" y="0"/>
              <a:chExt cx="8605454" cy="1933970"/>
            </a:xfrm>
          </p:grpSpPr>
          <p:sp>
            <p:nvSpPr>
              <p:cNvPr id="59" name="Shape 59"/>
              <p:cNvSpPr/>
              <p:nvPr/>
            </p:nvSpPr>
            <p:spPr>
              <a:xfrm>
                <a:off x="0" y="0"/>
                <a:ext cx="8605455" cy="1933971"/>
              </a:xfrm>
              <a:prstGeom prst="roundRect">
                <a:avLst>
                  <a:gd name="adj" fmla="val 16667"/>
                </a:avLst>
              </a:prstGeom>
              <a:solidFill>
                <a:srgbClr val="D9D9D9"/>
              </a:solidFill>
              <a:ln w="9525" cap="flat">
                <a:solidFill>
                  <a:srgbClr val="4A7EBB"/>
                </a:solidFill>
                <a:prstDash val="solid"/>
                <a:bevel/>
              </a:ln>
              <a:effectLst/>
            </p:spPr>
            <p:txBody>
              <a:bodyPr wrap="square" lIns="0" tIns="0" rIns="0" bIns="0" numCol="1" anchor="t">
                <a:noAutofit/>
              </a:bodyPr>
              <a:lstStyle/>
              <a:p>
                <a:pPr lvl="0" algn="ctr">
                  <a:spcBef>
                    <a:spcPts val="1000"/>
                  </a:spcBef>
                  <a:defRPr b="1"/>
                </a:pPr>
                <a:endParaRPr/>
              </a:p>
            </p:txBody>
          </p:sp>
          <p:sp>
            <p:nvSpPr>
              <p:cNvPr id="60" name="Shape 60"/>
              <p:cNvSpPr/>
              <p:nvPr/>
            </p:nvSpPr>
            <p:spPr>
              <a:xfrm>
                <a:off x="94409" y="94408"/>
                <a:ext cx="8416637"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spcBef>
                    <a:spcPts val="1000"/>
                  </a:spcBef>
                  <a:defRPr b="1"/>
                </a:lvl1pPr>
              </a:lstStyle>
              <a:p>
                <a:pPr lvl="0">
                  <a:defRPr b="0"/>
                </a:pPr>
                <a:r>
                  <a:rPr b="1"/>
                  <a:t>Поставщик LINQ</a:t>
                </a:r>
              </a:p>
            </p:txBody>
          </p:sp>
        </p:grpSp>
        <p:grpSp>
          <p:nvGrpSpPr>
            <p:cNvPr id="64" name="Group 64"/>
            <p:cNvGrpSpPr/>
            <p:nvPr/>
          </p:nvGrpSpPr>
          <p:grpSpPr>
            <a:xfrm>
              <a:off x="324734" y="2256298"/>
              <a:ext cx="1506971" cy="804479"/>
              <a:chOff x="0" y="0"/>
              <a:chExt cx="1506969" cy="804477"/>
            </a:xfrm>
          </p:grpSpPr>
          <p:sp>
            <p:nvSpPr>
              <p:cNvPr id="62" name="Shape 62"/>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3" name="Shape 63"/>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Objects</a:t>
                </a:r>
              </a:p>
            </p:txBody>
          </p:sp>
        </p:grpSp>
        <p:grpSp>
          <p:nvGrpSpPr>
            <p:cNvPr id="67" name="Group 67"/>
            <p:cNvGrpSpPr/>
            <p:nvPr/>
          </p:nvGrpSpPr>
          <p:grpSpPr>
            <a:xfrm>
              <a:off x="1948404" y="1740573"/>
              <a:ext cx="5033381" cy="1360495"/>
              <a:chOff x="0" y="0"/>
              <a:chExt cx="5033379" cy="1360494"/>
            </a:xfrm>
          </p:grpSpPr>
          <p:sp>
            <p:nvSpPr>
              <p:cNvPr id="65" name="Shape 65"/>
              <p:cNvSpPr/>
              <p:nvPr/>
            </p:nvSpPr>
            <p:spPr>
              <a:xfrm>
                <a:off x="0" y="0"/>
                <a:ext cx="5033380" cy="1360495"/>
              </a:xfrm>
              <a:prstGeom prst="roundRect">
                <a:avLst>
                  <a:gd name="adj" fmla="val 4167"/>
                </a:avLst>
              </a:prstGeom>
              <a:solidFill>
                <a:srgbClr val="DCE6F2"/>
              </a:solidFill>
              <a:ln w="9525" cap="flat">
                <a:solidFill>
                  <a:srgbClr val="4D4D4D"/>
                </a:solidFill>
                <a:prstDash val="solid"/>
                <a:round/>
              </a:ln>
              <a:effectLst/>
            </p:spPr>
            <p:txBody>
              <a:bodyPr wrap="square" lIns="0" tIns="0" rIns="0" bIns="0" numCol="1" anchor="t">
                <a:noAutofit/>
              </a:bodyPr>
              <a:lstStyle/>
              <a:p>
                <a:pPr lvl="0" algn="ctr">
                  <a:defRPr>
                    <a:latin typeface="Arial"/>
                    <a:ea typeface="Arial"/>
                    <a:cs typeface="Arial"/>
                    <a:sym typeface="Arial"/>
                  </a:defRPr>
                </a:pPr>
                <a:endParaRPr/>
              </a:p>
            </p:txBody>
          </p:sp>
          <p:sp>
            <p:nvSpPr>
              <p:cNvPr id="66" name="Shape 66"/>
              <p:cNvSpPr/>
              <p:nvPr/>
            </p:nvSpPr>
            <p:spPr>
              <a:xfrm>
                <a:off x="16603" y="16603"/>
                <a:ext cx="500017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indent="61913" algn="ctr">
                  <a:defRPr b="1"/>
                </a:lvl1pPr>
              </a:lstStyle>
              <a:p>
                <a:pPr lvl="0">
                  <a:defRPr b="0"/>
                </a:pPr>
                <a:r>
                  <a:rPr b="1"/>
                  <a:t>Поставщики LINQ  ADO.NET</a:t>
                </a:r>
              </a:p>
            </p:txBody>
          </p:sp>
        </p:grpSp>
        <p:grpSp>
          <p:nvGrpSpPr>
            <p:cNvPr id="70" name="Group 70"/>
            <p:cNvGrpSpPr/>
            <p:nvPr/>
          </p:nvGrpSpPr>
          <p:grpSpPr>
            <a:xfrm>
              <a:off x="2110771" y="2256298"/>
              <a:ext cx="1506971" cy="804479"/>
              <a:chOff x="0" y="0"/>
              <a:chExt cx="1506969" cy="804477"/>
            </a:xfrm>
          </p:grpSpPr>
          <p:sp>
            <p:nvSpPr>
              <p:cNvPr id="68" name="Shape 68"/>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endParaRPr/>
              </a:p>
            </p:txBody>
          </p:sp>
          <p:sp>
            <p:nvSpPr>
              <p:cNvPr id="69" name="Shape 69"/>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DataSets</a:t>
                </a:r>
              </a:p>
            </p:txBody>
          </p:sp>
        </p:grpSp>
        <p:grpSp>
          <p:nvGrpSpPr>
            <p:cNvPr id="73" name="Group 73"/>
            <p:cNvGrpSpPr/>
            <p:nvPr/>
          </p:nvGrpSpPr>
          <p:grpSpPr>
            <a:xfrm>
              <a:off x="3734442" y="2256298"/>
              <a:ext cx="1506971" cy="804479"/>
              <a:chOff x="0" y="0"/>
              <a:chExt cx="1506969" cy="804477"/>
            </a:xfrm>
          </p:grpSpPr>
          <p:sp>
            <p:nvSpPr>
              <p:cNvPr id="71" name="Shape 71"/>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endParaRPr/>
              </a:p>
            </p:txBody>
          </p:sp>
          <p:sp>
            <p:nvSpPr>
              <p:cNvPr id="72" name="Shape 72"/>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SQL</a:t>
                </a:r>
              </a:p>
            </p:txBody>
          </p:sp>
        </p:grpSp>
        <p:grpSp>
          <p:nvGrpSpPr>
            <p:cNvPr id="76" name="Group 76"/>
            <p:cNvGrpSpPr/>
            <p:nvPr/>
          </p:nvGrpSpPr>
          <p:grpSpPr>
            <a:xfrm>
              <a:off x="5358113" y="2256298"/>
              <a:ext cx="1506971" cy="804479"/>
              <a:chOff x="0" y="0"/>
              <a:chExt cx="1506969" cy="804477"/>
            </a:xfrm>
          </p:grpSpPr>
          <p:sp>
            <p:nvSpPr>
              <p:cNvPr id="74" name="Shape 74"/>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endParaRPr/>
              </a:p>
            </p:txBody>
          </p:sp>
          <p:sp>
            <p:nvSpPr>
              <p:cNvPr id="75" name="Shape 75"/>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Entities</a:t>
                </a:r>
              </a:p>
            </p:txBody>
          </p:sp>
        </p:grpSp>
        <p:grpSp>
          <p:nvGrpSpPr>
            <p:cNvPr id="79" name="Group 79"/>
            <p:cNvGrpSpPr/>
            <p:nvPr/>
          </p:nvGrpSpPr>
          <p:grpSpPr>
            <a:xfrm>
              <a:off x="7098484" y="2256298"/>
              <a:ext cx="1506971" cy="804479"/>
              <a:chOff x="0" y="0"/>
              <a:chExt cx="1506969" cy="804477"/>
            </a:xfrm>
          </p:grpSpPr>
          <p:sp>
            <p:nvSpPr>
              <p:cNvPr id="77" name="Shape 77"/>
              <p:cNvSpPr/>
              <p:nvPr/>
            </p:nvSpPr>
            <p:spPr>
              <a:xfrm>
                <a:off x="0" y="0"/>
                <a:ext cx="1506970" cy="80447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p:spPr>
            <p:txBody>
              <a:bodyPr wrap="square" lIns="0" tIns="0" rIns="0" bIns="0" numCol="1" anchor="ctr">
                <a:noAutofit/>
              </a:bodyPr>
              <a:lstStyle/>
              <a:p>
                <a:pPr lvl="0" algn="ctr">
                  <a:defRPr b="1">
                    <a:solidFill>
                      <a:srgbClr val="FFFFFF"/>
                    </a:solidFill>
                  </a:defRPr>
                </a:pPr>
                <a:endParaRPr/>
              </a:p>
            </p:txBody>
          </p:sp>
          <p:sp>
            <p:nvSpPr>
              <p:cNvPr id="78" name="Shape 78"/>
              <p:cNvSpPr/>
              <p:nvPr/>
            </p:nvSpPr>
            <p:spPr>
              <a:xfrm>
                <a:off x="9817" y="77118"/>
                <a:ext cx="148733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a:solidFill>
                      <a:srgbClr val="FFFFFF"/>
                    </a:solidFill>
                  </a:rPr>
                  <a:t>LINQ to </a:t>
                </a:r>
                <a:endParaRPr>
                  <a:solidFill>
                    <a:srgbClr val="FFFFFF"/>
                  </a:solidFill>
                </a:endParaRPr>
              </a:p>
              <a:p>
                <a:pPr lvl="0" algn="ctr"/>
                <a:r>
                  <a:rPr b="1">
                    <a:solidFill>
                      <a:srgbClr val="FFFFFF"/>
                    </a:solidFill>
                  </a:rPr>
                  <a:t>XML</a:t>
                </a:r>
              </a:p>
            </p:txBody>
          </p:sp>
        </p:grpSp>
        <p:grpSp>
          <p:nvGrpSpPr>
            <p:cNvPr id="82" name="Group 82"/>
            <p:cNvGrpSpPr/>
            <p:nvPr/>
          </p:nvGrpSpPr>
          <p:grpSpPr>
            <a:xfrm>
              <a:off x="1948404" y="128931"/>
              <a:ext cx="1623672" cy="451261"/>
              <a:chOff x="0" y="0"/>
              <a:chExt cx="1623670" cy="451259"/>
            </a:xfrm>
          </p:grpSpPr>
          <p:sp>
            <p:nvSpPr>
              <p:cNvPr id="80" name="Shape 80"/>
              <p:cNvSpPr/>
              <p:nvPr/>
            </p:nvSpPr>
            <p:spPr>
              <a:xfrm>
                <a:off x="0" y="0"/>
                <a:ext cx="1623671" cy="451260"/>
              </a:xfrm>
              <a:prstGeom prst="roundRect">
                <a:avLst>
                  <a:gd name="adj" fmla="val 16667"/>
                </a:avLst>
              </a:prstGeom>
              <a:solidFill>
                <a:srgbClr val="B9CDE5"/>
              </a:solidFill>
              <a:ln w="9525" cap="flat">
                <a:solidFill>
                  <a:srgbClr val="4A7EBB"/>
                </a:solidFill>
                <a:prstDash val="solid"/>
                <a:bevel/>
              </a:ln>
              <a:effectLst/>
            </p:spPr>
            <p:txBody>
              <a:bodyPr wrap="square" lIns="0" tIns="0" rIns="0" bIns="0" numCol="1" anchor="ctr">
                <a:noAutofit/>
              </a:bodyPr>
              <a:lstStyle/>
              <a:p>
                <a:pPr lvl="0" algn="ctr">
                  <a:spcBef>
                    <a:spcPts val="1000"/>
                  </a:spcBef>
                  <a:defRPr b="1"/>
                </a:pPr>
                <a:endParaRPr/>
              </a:p>
            </p:txBody>
          </p:sp>
          <p:sp>
            <p:nvSpPr>
              <p:cNvPr id="81" name="Shape 81"/>
              <p:cNvSpPr/>
              <p:nvPr/>
            </p:nvSpPr>
            <p:spPr>
              <a:xfrm>
                <a:off x="22028" y="40209"/>
                <a:ext cx="157961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VB.NET</a:t>
                </a:r>
              </a:p>
            </p:txBody>
          </p:sp>
        </p:grpSp>
        <p:grpSp>
          <p:nvGrpSpPr>
            <p:cNvPr id="96" name="Group 96"/>
            <p:cNvGrpSpPr/>
            <p:nvPr/>
          </p:nvGrpSpPr>
          <p:grpSpPr>
            <a:xfrm>
              <a:off x="306845" y="3287749"/>
              <a:ext cx="8217426" cy="1317648"/>
              <a:chOff x="0" y="0"/>
              <a:chExt cx="8217425" cy="1317646"/>
            </a:xfrm>
          </p:grpSpPr>
          <p:pic>
            <p:nvPicPr>
              <p:cNvPr id="83" name="image3.png" descr="C:\Downloads\xml.png"/>
              <p:cNvPicPr/>
              <p:nvPr/>
            </p:nvPicPr>
            <p:blipFill>
              <a:blip r:embed="rId3">
                <a:extLst/>
              </a:blip>
              <a:stretch>
                <a:fillRect/>
              </a:stretch>
            </p:blipFill>
            <p:spPr>
              <a:xfrm>
                <a:off x="6918489" y="128931"/>
                <a:ext cx="1298937" cy="838055"/>
              </a:xfrm>
              <a:prstGeom prst="rect">
                <a:avLst/>
              </a:prstGeom>
              <a:ln w="12700" cap="flat">
                <a:noFill/>
                <a:miter lim="400000"/>
              </a:ln>
              <a:effectLst/>
            </p:spPr>
          </p:pic>
          <p:grpSp>
            <p:nvGrpSpPr>
              <p:cNvPr id="86" name="Group 86"/>
              <p:cNvGrpSpPr/>
              <p:nvPr/>
            </p:nvGrpSpPr>
            <p:grpSpPr>
              <a:xfrm>
                <a:off x="3265230" y="64465"/>
                <a:ext cx="1704855" cy="902521"/>
                <a:chOff x="0" y="0"/>
                <a:chExt cx="1704854" cy="902519"/>
              </a:xfrm>
            </p:grpSpPr>
            <p:pic>
              <p:nvPicPr>
                <p:cNvPr id="84" name="image2.png" descr="C:\Downloads\database (1).png"/>
                <p:cNvPicPr/>
                <p:nvPr/>
              </p:nvPicPr>
              <p:blipFill>
                <a:blip r:embed="rId4">
                  <a:extLst/>
                </a:blip>
                <a:stretch>
                  <a:fillRect/>
                </a:stretch>
              </p:blipFill>
              <p:spPr>
                <a:xfrm>
                  <a:off x="0" y="0"/>
                  <a:ext cx="1185986" cy="849431"/>
                </a:xfrm>
                <a:prstGeom prst="rect">
                  <a:avLst/>
                </a:prstGeom>
                <a:ln w="12700" cap="flat">
                  <a:noFill/>
                  <a:miter lim="400000"/>
                </a:ln>
                <a:effectLst/>
              </p:spPr>
            </p:pic>
            <p:pic>
              <p:nvPicPr>
                <p:cNvPr id="85" name="image2.png" descr="C:\Downloads\database (1).png"/>
                <p:cNvPicPr/>
                <p:nvPr/>
              </p:nvPicPr>
              <p:blipFill>
                <a:blip r:embed="rId4">
                  <a:extLst/>
                </a:blip>
                <a:stretch>
                  <a:fillRect/>
                </a:stretch>
              </p:blipFill>
              <p:spPr>
                <a:xfrm>
                  <a:off x="518868" y="53089"/>
                  <a:ext cx="1185987" cy="849431"/>
                </a:xfrm>
                <a:prstGeom prst="rect">
                  <a:avLst/>
                </a:prstGeom>
                <a:ln w="12700" cap="flat">
                  <a:noFill/>
                  <a:miter lim="400000"/>
                </a:ln>
                <a:effectLst/>
              </p:spPr>
            </p:pic>
          </p:grpSp>
          <p:grpSp>
            <p:nvGrpSpPr>
              <p:cNvPr id="92" name="Group 92"/>
              <p:cNvGrpSpPr/>
              <p:nvPr/>
            </p:nvGrpSpPr>
            <p:grpSpPr>
              <a:xfrm>
                <a:off x="261439" y="0"/>
                <a:ext cx="1136571" cy="966986"/>
                <a:chOff x="0" y="0"/>
                <a:chExt cx="1136569" cy="966985"/>
              </a:xfrm>
            </p:grpSpPr>
            <p:pic>
              <p:nvPicPr>
                <p:cNvPr id="87" name="image1.png" descr="C:\Downloads\superkaramba.png"/>
                <p:cNvPicPr/>
                <p:nvPr/>
              </p:nvPicPr>
              <p:blipFill>
                <a:blip r:embed="rId5">
                  <a:extLst/>
                </a:blip>
                <a:stretch>
                  <a:fillRect/>
                </a:stretch>
              </p:blipFill>
              <p:spPr>
                <a:xfrm>
                  <a:off x="-1" y="511933"/>
                  <a:ext cx="478557" cy="455053"/>
                </a:xfrm>
                <a:prstGeom prst="rect">
                  <a:avLst/>
                </a:prstGeom>
                <a:ln w="12700" cap="flat">
                  <a:noFill/>
                  <a:miter lim="400000"/>
                </a:ln>
                <a:effectLst/>
              </p:spPr>
            </p:pic>
            <p:pic>
              <p:nvPicPr>
                <p:cNvPr id="88" name="image1.png" descr="C:\Downloads\superkaramba.png"/>
                <p:cNvPicPr/>
                <p:nvPr/>
              </p:nvPicPr>
              <p:blipFill>
                <a:blip r:embed="rId5">
                  <a:extLst/>
                </a:blip>
                <a:stretch>
                  <a:fillRect/>
                </a:stretch>
              </p:blipFill>
              <p:spPr>
                <a:xfrm>
                  <a:off x="299097" y="0"/>
                  <a:ext cx="478556" cy="455052"/>
                </a:xfrm>
                <a:prstGeom prst="rect">
                  <a:avLst/>
                </a:prstGeom>
                <a:ln w="12700" cap="flat">
                  <a:noFill/>
                  <a:miter lim="400000"/>
                </a:ln>
                <a:effectLst/>
              </p:spPr>
            </p:pic>
            <p:sp>
              <p:nvSpPr>
                <p:cNvPr id="89" name="Shape 89"/>
                <p:cNvSpPr/>
                <p:nvPr/>
              </p:nvSpPr>
              <p:spPr>
                <a:xfrm flipV="1">
                  <a:off x="299097" y="398170"/>
                  <a:ext cx="119639" cy="170645"/>
                </a:xfrm>
                <a:prstGeom prst="line">
                  <a:avLst/>
                </a:prstGeom>
                <a:noFill/>
                <a:ln w="38100" cap="flat">
                  <a:solidFill>
                    <a:srgbClr val="BFBFBF"/>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90" name="Shape 90"/>
                <p:cNvSpPr/>
                <p:nvPr/>
              </p:nvSpPr>
              <p:spPr>
                <a:xfrm flipH="1" flipV="1">
                  <a:off x="658014" y="341289"/>
                  <a:ext cx="299098" cy="284408"/>
                </a:xfrm>
                <a:prstGeom prst="line">
                  <a:avLst/>
                </a:prstGeom>
                <a:noFill/>
                <a:ln w="38100" cap="flat">
                  <a:solidFill>
                    <a:srgbClr val="BFBFBF"/>
                  </a:solidFill>
                  <a:prstDash val="solid"/>
                  <a:bevel/>
                </a:ln>
                <a:effectLst>
                  <a:outerShdw blurRad="38100" dist="23000" dir="5400000" rotWithShape="0">
                    <a:srgbClr val="000000">
                      <a:alpha val="35000"/>
                    </a:srgbClr>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pic>
              <p:nvPicPr>
                <p:cNvPr id="91" name="image1.png" descr="C:\Downloads\superkaramba.png"/>
                <p:cNvPicPr/>
                <p:nvPr/>
              </p:nvPicPr>
              <p:blipFill>
                <a:blip r:embed="rId5">
                  <a:extLst/>
                </a:blip>
                <a:stretch>
                  <a:fillRect/>
                </a:stretch>
              </p:blipFill>
              <p:spPr>
                <a:xfrm>
                  <a:off x="658013" y="511933"/>
                  <a:ext cx="478557" cy="455053"/>
                </a:xfrm>
                <a:prstGeom prst="rect">
                  <a:avLst/>
                </a:prstGeom>
                <a:ln w="12700" cap="flat">
                  <a:noFill/>
                  <a:miter lim="400000"/>
                </a:ln>
                <a:effectLst/>
              </p:spPr>
            </p:pic>
          </p:grpSp>
          <p:sp>
            <p:nvSpPr>
              <p:cNvPr id="93" name="Shape 93"/>
              <p:cNvSpPr/>
              <p:nvPr/>
            </p:nvSpPr>
            <p:spPr>
              <a:xfrm>
                <a:off x="0" y="966985"/>
                <a:ext cx="162367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Объекты</a:t>
                </a:r>
              </a:p>
            </p:txBody>
          </p:sp>
          <p:sp>
            <p:nvSpPr>
              <p:cNvPr id="94" name="Shape 94"/>
              <p:cNvSpPr/>
              <p:nvPr/>
            </p:nvSpPr>
            <p:spPr>
              <a:xfrm>
                <a:off x="3589964" y="966985"/>
                <a:ext cx="121775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РСУБД</a:t>
                </a:r>
              </a:p>
            </p:txBody>
          </p:sp>
          <p:sp>
            <p:nvSpPr>
              <p:cNvPr id="95" name="Shape 95"/>
              <p:cNvSpPr/>
              <p:nvPr/>
            </p:nvSpPr>
            <p:spPr>
              <a:xfrm>
                <a:off x="6999672" y="966985"/>
                <a:ext cx="121775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XML</a:t>
                </a:r>
              </a:p>
            </p:txBody>
          </p:sp>
        </p:grpSp>
      </p:grpSp>
      <p:grpSp>
        <p:nvGrpSpPr>
          <p:cNvPr id="100" name="Group 100"/>
          <p:cNvGrpSpPr/>
          <p:nvPr/>
        </p:nvGrpSpPr>
        <p:grpSpPr>
          <a:xfrm>
            <a:off x="234814" y="5486400"/>
            <a:ext cx="9858449" cy="1064394"/>
            <a:chOff x="0" y="0"/>
            <a:chExt cx="9858448" cy="1064393"/>
          </a:xfrm>
        </p:grpSpPr>
        <p:sp>
          <p:nvSpPr>
            <p:cNvPr id="98" name="Shape 98"/>
            <p:cNvSpPr/>
            <p:nvPr/>
          </p:nvSpPr>
          <p:spPr>
            <a:xfrm>
              <a:off x="0" y="0"/>
              <a:ext cx="9858449" cy="1064394"/>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pPr>
              <a:endParaRPr/>
            </a:p>
          </p:txBody>
        </p:sp>
        <p:sp>
          <p:nvSpPr>
            <p:cNvPr id="99" name="Shape 99"/>
            <p:cNvSpPr/>
            <p:nvPr/>
          </p:nvSpPr>
          <p:spPr>
            <a:xfrm>
              <a:off x="51959" y="68425"/>
              <a:ext cx="9754530" cy="9275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Язык интегрированных запросов (LINQ) представляет собой набор языковых и платформенных средств для описания </a:t>
              </a:r>
              <a:r>
                <a:rPr b="1"/>
                <a:t>структурированных</a:t>
              </a:r>
              <a:r>
                <a:t>, </a:t>
              </a:r>
              <a:r>
                <a:rPr b="1"/>
                <a:t>безопасных в отношении типов</a:t>
              </a:r>
              <a:r>
                <a:t> запросов к локальным коллекциям объектов и удаленным источникам данных</a:t>
              </a:r>
            </a:p>
          </p:txBody>
        </p:sp>
      </p:gr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Группировка данных и выполнение совокупных вычислений</a:t>
            </a:r>
          </a:p>
        </p:txBody>
      </p:sp>
      <p:grpSp>
        <p:nvGrpSpPr>
          <p:cNvPr id="528" name="Group 528"/>
          <p:cNvGrpSpPr/>
          <p:nvPr/>
        </p:nvGrpSpPr>
        <p:grpSpPr>
          <a:xfrm>
            <a:off x="342900" y="540127"/>
            <a:ext cx="9686925" cy="3607169"/>
            <a:chOff x="0" y="0"/>
            <a:chExt cx="9686925" cy="3607168"/>
          </a:xfrm>
        </p:grpSpPr>
        <p:sp>
          <p:nvSpPr>
            <p:cNvPr id="526" name="Shape 526"/>
            <p:cNvSpPr/>
            <p:nvPr/>
          </p:nvSpPr>
          <p:spPr>
            <a:xfrm>
              <a:off x="0" y="221872"/>
              <a:ext cx="9686925" cy="338529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527" name="Shape 527"/>
            <p:cNvSpPr/>
            <p:nvPr/>
          </p:nvSpPr>
          <p:spPr>
            <a:xfrm>
              <a:off x="0" y="0"/>
              <a:ext cx="9686925" cy="31936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var customersGroupedByAgeRange = customers.GroupBy(cust =&gt;</a:t>
              </a:r>
            </a:p>
            <a:p>
              <a:pPr lvl="0"/>
              <a:r>
                <a:rPr sz="1600">
                  <a:latin typeface="Consolas"/>
                  <a:ea typeface="Consolas"/>
                  <a:cs typeface="Consolas"/>
                  <a:sym typeface="Consolas"/>
                </a:rPr>
                <a:t>{</a:t>
              </a:r>
            </a:p>
            <a:p>
              <a:pPr lvl="0"/>
              <a:r>
                <a:rPr sz="1600">
                  <a:latin typeface="Consolas"/>
                  <a:ea typeface="Consolas"/>
                  <a:cs typeface="Consolas"/>
                  <a:sym typeface="Consolas"/>
                </a:rPr>
                <a:t>    if (cust.Age &lt; 20)</a:t>
              </a:r>
            </a:p>
            <a:p>
              <a:pPr lvl="0"/>
              <a:r>
                <a:rPr sz="1600">
                  <a:latin typeface="Consolas"/>
                  <a:ea typeface="Consolas"/>
                  <a:cs typeface="Consolas"/>
                  <a:sym typeface="Consolas"/>
                </a:rPr>
                <a:t>        return "age &lt; 20";</a:t>
              </a:r>
            </a:p>
            <a:p>
              <a:pPr lvl="0"/>
              <a:r>
                <a:rPr sz="1600">
                  <a:latin typeface="Consolas"/>
                  <a:ea typeface="Consolas"/>
                  <a:cs typeface="Consolas"/>
                  <a:sym typeface="Consolas"/>
                </a:rPr>
                <a:t>    if (cust.Age &gt;= 20 &amp;&amp; cust.Age &lt; 40)</a:t>
              </a:r>
            </a:p>
            <a:p>
              <a:pPr lvl="0"/>
              <a:r>
                <a:rPr sz="1600">
                  <a:latin typeface="Consolas"/>
                  <a:ea typeface="Consolas"/>
                  <a:cs typeface="Consolas"/>
                  <a:sym typeface="Consolas"/>
                </a:rPr>
                <a:t>        return "age &gt;= 20 and &lt; 40";</a:t>
              </a:r>
            </a:p>
            <a:p>
              <a:pPr lvl="0"/>
              <a:r>
                <a:rPr sz="1600">
                  <a:latin typeface="Consolas"/>
                  <a:ea typeface="Consolas"/>
                  <a:cs typeface="Consolas"/>
                  <a:sym typeface="Consolas"/>
                </a:rPr>
                <a:t>    if (cust.Age &gt;= 40 &amp;&amp; cust.Age &lt; 60)</a:t>
              </a:r>
            </a:p>
            <a:p>
              <a:pPr lvl="0"/>
              <a:r>
                <a:rPr sz="1600">
                  <a:latin typeface="Consolas"/>
                  <a:ea typeface="Consolas"/>
                  <a:cs typeface="Consolas"/>
                  <a:sym typeface="Consolas"/>
                </a:rPr>
                <a:t>        return "age &gt;= 40 and &lt; 60";</a:t>
              </a:r>
            </a:p>
            <a:p>
              <a:pPr lvl="0"/>
              <a:r>
                <a:rPr sz="1600">
                  <a:latin typeface="Consolas"/>
                  <a:ea typeface="Consolas"/>
                  <a:cs typeface="Consolas"/>
                  <a:sym typeface="Consolas"/>
                </a:rPr>
                <a:t>    if (cust.Age &gt;= 60)</a:t>
              </a:r>
            </a:p>
            <a:p>
              <a:pPr lvl="0"/>
              <a:r>
                <a:rPr sz="1600">
                  <a:latin typeface="Consolas"/>
                  <a:ea typeface="Consolas"/>
                  <a:cs typeface="Consolas"/>
                  <a:sym typeface="Consolas"/>
                </a:rPr>
                <a:t>        return "age &gt;= 60";</a:t>
              </a:r>
            </a:p>
            <a:p>
              <a:pPr lvl="0"/>
              <a:r>
                <a:rPr sz="1600">
                  <a:latin typeface="Consolas"/>
                  <a:ea typeface="Consolas"/>
                  <a:cs typeface="Consolas"/>
                  <a:sym typeface="Consolas"/>
                </a:rPr>
                <a:t>    return "Error";</a:t>
              </a:r>
            </a:p>
            <a:p>
              <a:pPr lvl="0"/>
              <a:r>
                <a:rPr sz="1600">
                  <a:latin typeface="Consolas"/>
                  <a:ea typeface="Consolas"/>
                  <a:cs typeface="Consolas"/>
                  <a:sym typeface="Consolas"/>
                </a:rPr>
                <a:t>});</a:t>
              </a:r>
            </a:p>
          </p:txBody>
        </p:sp>
      </p:grpSp>
      <p:grpSp>
        <p:nvGrpSpPr>
          <p:cNvPr id="531" name="Group 531"/>
          <p:cNvGrpSpPr/>
          <p:nvPr/>
        </p:nvGrpSpPr>
        <p:grpSpPr>
          <a:xfrm>
            <a:off x="342900" y="3852604"/>
            <a:ext cx="9686925" cy="1745815"/>
            <a:chOff x="0" y="0"/>
            <a:chExt cx="9686925" cy="1745813"/>
          </a:xfrm>
        </p:grpSpPr>
        <p:sp>
          <p:nvSpPr>
            <p:cNvPr id="529" name="Shape 529"/>
            <p:cNvSpPr/>
            <p:nvPr/>
          </p:nvSpPr>
          <p:spPr>
            <a:xfrm>
              <a:off x="0" y="414595"/>
              <a:ext cx="9686925" cy="112843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defRPr sz="1600">
                  <a:latin typeface="Consolas"/>
                  <a:ea typeface="Consolas"/>
                  <a:cs typeface="Consolas"/>
                  <a:sym typeface="Consolas"/>
                </a:defRPr>
              </a:pPr>
              <a:endParaRPr/>
            </a:p>
          </p:txBody>
        </p:sp>
        <p:sp>
          <p:nvSpPr>
            <p:cNvPr id="530" name="Shape 530"/>
            <p:cNvSpPr/>
            <p:nvPr/>
          </p:nvSpPr>
          <p:spPr>
            <a:xfrm>
              <a:off x="0" y="-1"/>
              <a:ext cx="9686925" cy="1745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endParaRPr sz="1600">
                <a:latin typeface="Consolas"/>
                <a:ea typeface="Consolas"/>
                <a:cs typeface="Consolas"/>
                <a:sym typeface="Consolas"/>
              </a:endParaRPr>
            </a:p>
            <a:p>
              <a:pPr lvl="0"/>
              <a:r>
                <a:rPr sz="1600">
                  <a:latin typeface="Consolas"/>
                  <a:ea typeface="Consolas"/>
                  <a:cs typeface="Consolas"/>
                  <a:sym typeface="Consolas"/>
                </a:rPr>
                <a:t>foreach (var cust in customersGroupedByAgeRange.OrderBy(cust =&gt; cust.Key))</a:t>
              </a:r>
            </a:p>
            <a:p>
              <a:pPr lvl="0"/>
              <a:r>
                <a:rPr sz="1600">
                  <a:latin typeface="Consolas"/>
                  <a:ea typeface="Consolas"/>
                  <a:cs typeface="Consolas"/>
                  <a:sym typeface="Consolas"/>
                </a:rPr>
                <a:t>{</a:t>
              </a:r>
            </a:p>
            <a:p>
              <a:pPr lvl="0"/>
              <a:r>
                <a:rPr sz="1600">
                  <a:latin typeface="Consolas"/>
                  <a:ea typeface="Consolas"/>
                  <a:cs typeface="Consolas"/>
                  <a:sym typeface="Consolas"/>
                </a:rPr>
                <a:t>    Console.WriteLine("{0}\t\t{1}", cust.Key, cust.Count());</a:t>
              </a:r>
            </a:p>
            <a:p>
              <a:pPr lvl="0"/>
              <a:r>
                <a:rPr sz="1600">
                  <a:latin typeface="Consolas"/>
                  <a:ea typeface="Consolas"/>
                  <a:cs typeface="Consolas"/>
                  <a:sym typeface="Consolas"/>
                </a:rPr>
                <a:t>}</a:t>
              </a:r>
            </a:p>
          </p:txBody>
        </p:sp>
      </p:grpSp>
      <p:grpSp>
        <p:nvGrpSpPr>
          <p:cNvPr id="534" name="Group 534"/>
          <p:cNvGrpSpPr/>
          <p:nvPr/>
        </p:nvGrpSpPr>
        <p:grpSpPr>
          <a:xfrm>
            <a:off x="6772275" y="5181600"/>
            <a:ext cx="3257550" cy="1143000"/>
            <a:chOff x="0" y="0"/>
            <a:chExt cx="3257550" cy="1143000"/>
          </a:xfrm>
        </p:grpSpPr>
        <p:sp>
          <p:nvSpPr>
            <p:cNvPr id="532" name="Shape 532"/>
            <p:cNvSpPr/>
            <p:nvPr/>
          </p:nvSpPr>
          <p:spPr>
            <a:xfrm>
              <a:off x="0" y="0"/>
              <a:ext cx="3257550"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p>
          </p:txBody>
        </p:sp>
        <p:sp>
          <p:nvSpPr>
            <p:cNvPr id="533" name="Shape 533"/>
            <p:cNvSpPr/>
            <p:nvPr/>
          </p:nvSpPr>
          <p:spPr>
            <a:xfrm>
              <a:off x="55796" y="106679"/>
              <a:ext cx="3145958"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age &gt;= 20 and &lt; 40      4</a:t>
              </a:r>
            </a:p>
            <a:p>
              <a:pPr lvl="0"/>
              <a:r>
                <a:t>age &gt;= 40 and &lt; 60      2</a:t>
              </a:r>
            </a:p>
            <a:p>
              <a:pPr lvl="0"/>
              <a:r>
                <a:t>age &gt;= 60      1</a:t>
              </a:r>
            </a:p>
          </p:txBody>
        </p:sp>
      </p:grpSp>
      <p:pic>
        <p:nvPicPr>
          <p:cNvPr id="535" name="image4.tif" descr="arrow03"/>
          <p:cNvPicPr/>
          <p:nvPr/>
        </p:nvPicPr>
        <p:blipFill>
          <a:blip r:embed="rId2">
            <a:extLst/>
          </a:blip>
          <a:stretch>
            <a:fillRect/>
          </a:stretch>
        </p:blipFill>
        <p:spPr>
          <a:xfrm rot="1231166">
            <a:off x="5233051" y="5277373"/>
            <a:ext cx="1651052" cy="28503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Shape 537"/>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Объединение данных из различных наборов</a:t>
            </a:r>
          </a:p>
        </p:txBody>
      </p:sp>
      <p:grpSp>
        <p:nvGrpSpPr>
          <p:cNvPr id="553" name="Group 553"/>
          <p:cNvGrpSpPr/>
          <p:nvPr/>
        </p:nvGrpSpPr>
        <p:grpSpPr>
          <a:xfrm>
            <a:off x="1575196" y="2209800"/>
            <a:ext cx="6797280" cy="1981201"/>
            <a:chOff x="0" y="0"/>
            <a:chExt cx="6797278" cy="1981200"/>
          </a:xfrm>
        </p:grpSpPr>
        <p:sp>
          <p:nvSpPr>
            <p:cNvPr id="538" name="Shape 538"/>
            <p:cNvSpPr/>
            <p:nvPr/>
          </p:nvSpPr>
          <p:spPr>
            <a:xfrm>
              <a:off x="53578" y="0"/>
              <a:ext cx="2218135" cy="1981200"/>
            </a:xfrm>
            <a:prstGeom prst="roundRect">
              <a:avLst>
                <a:gd name="adj" fmla="val 4167"/>
              </a:avLst>
            </a:prstGeom>
            <a:solidFill>
              <a:srgbClr val="DCE6F2"/>
            </a:solidFill>
            <a:ln w="9525" cap="flat">
              <a:solidFill>
                <a:srgbClr val="4D4D4D"/>
              </a:solidFill>
              <a:prstDash val="solid"/>
              <a:round/>
            </a:ln>
            <a:effectLst>
              <a:outerShdw blurRad="12700" dist="35921" dir="2700000" rotWithShape="0">
                <a:srgbClr val="5F5F5F">
                  <a:alpha val="50000"/>
                </a:srgbClr>
              </a:outerShdw>
            </a:effectLst>
          </p:spPr>
          <p:txBody>
            <a:bodyPr wrap="square" lIns="0" tIns="0" rIns="0" bIns="0" numCol="1" anchor="t">
              <a:noAutofit/>
            </a:bodyPr>
            <a:lstStyle/>
            <a:p>
              <a:pPr lvl="0">
                <a:defRPr>
                  <a:latin typeface="Arial"/>
                  <a:ea typeface="Arial"/>
                  <a:cs typeface="Arial"/>
                  <a:sym typeface="Arial"/>
                </a:defRPr>
              </a:pPr>
              <a:endParaRPr/>
            </a:p>
          </p:txBody>
        </p:sp>
        <p:grpSp>
          <p:nvGrpSpPr>
            <p:cNvPr id="541" name="Group 541"/>
            <p:cNvGrpSpPr/>
            <p:nvPr/>
          </p:nvGrpSpPr>
          <p:grpSpPr>
            <a:xfrm>
              <a:off x="-1" y="55562"/>
              <a:ext cx="2425305" cy="382588"/>
              <a:chOff x="0" y="0"/>
              <a:chExt cx="2425303" cy="382587"/>
            </a:xfrm>
          </p:grpSpPr>
          <p:sp>
            <p:nvSpPr>
              <p:cNvPr id="539" name="Shape 539"/>
              <p:cNvSpPr/>
              <p:nvPr/>
            </p:nvSpPr>
            <p:spPr>
              <a:xfrm>
                <a:off x="0" y="0"/>
                <a:ext cx="2425304" cy="38258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p:spPr>
            <p:txBody>
              <a:bodyPr wrap="square" lIns="0" tIns="0" rIns="0" bIns="0" numCol="1" anchor="t">
                <a:noAutofit/>
              </a:bodyPr>
              <a:lstStyle/>
              <a:p>
                <a:pPr lvl="0">
                  <a:defRPr b="1">
                    <a:solidFill>
                      <a:srgbClr val="FFFFFF"/>
                    </a:solidFill>
                  </a:defRPr>
                </a:pPr>
                <a:endParaRPr/>
              </a:p>
            </p:txBody>
          </p:sp>
          <p:sp>
            <p:nvSpPr>
              <p:cNvPr id="540" name="Shape 540"/>
              <p:cNvSpPr/>
              <p:nvPr/>
            </p:nvSpPr>
            <p:spPr>
              <a:xfrm>
                <a:off x="4668" y="4669"/>
                <a:ext cx="2415967"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indent="61913">
                  <a:defRPr b="1">
                    <a:solidFill>
                      <a:srgbClr val="FFFFFF"/>
                    </a:solidFill>
                  </a:defRPr>
                </a:lvl1pPr>
              </a:lstStyle>
              <a:p>
                <a:pPr lvl="0">
                  <a:defRPr b="0">
                    <a:solidFill>
                      <a:srgbClr val="000000"/>
                    </a:solidFill>
                  </a:defRPr>
                </a:pPr>
                <a:r>
                  <a:rPr b="1">
                    <a:solidFill>
                      <a:srgbClr val="FFFFFF"/>
                    </a:solidFill>
                  </a:rPr>
                  <a:t>Customer</a:t>
                </a:r>
              </a:p>
            </p:txBody>
          </p:sp>
        </p:grpSp>
        <p:sp>
          <p:nvSpPr>
            <p:cNvPr id="542" name="Shape 542"/>
            <p:cNvSpPr/>
            <p:nvPr/>
          </p:nvSpPr>
          <p:spPr>
            <a:xfrm>
              <a:off x="4425553" y="0"/>
              <a:ext cx="2218136" cy="1981201"/>
            </a:xfrm>
            <a:prstGeom prst="roundRect">
              <a:avLst>
                <a:gd name="adj" fmla="val 4167"/>
              </a:avLst>
            </a:prstGeom>
            <a:solidFill>
              <a:srgbClr val="DCE6F2"/>
            </a:solidFill>
            <a:ln w="9525" cap="flat">
              <a:solidFill>
                <a:srgbClr val="4D4D4D"/>
              </a:solidFill>
              <a:prstDash val="solid"/>
              <a:round/>
            </a:ln>
            <a:effectLst>
              <a:outerShdw blurRad="12700" dist="35921" dir="2700000" rotWithShape="0">
                <a:srgbClr val="5F5F5F">
                  <a:alpha val="50000"/>
                </a:srgbClr>
              </a:outerShdw>
            </a:effectLst>
          </p:spPr>
          <p:txBody>
            <a:bodyPr wrap="square" lIns="0" tIns="0" rIns="0" bIns="0" numCol="1" anchor="t">
              <a:noAutofit/>
            </a:bodyPr>
            <a:lstStyle/>
            <a:p>
              <a:pPr lvl="0">
                <a:defRPr>
                  <a:latin typeface="Arial"/>
                  <a:ea typeface="Arial"/>
                  <a:cs typeface="Arial"/>
                  <a:sym typeface="Arial"/>
                </a:defRPr>
              </a:pPr>
              <a:endParaRPr/>
            </a:p>
          </p:txBody>
        </p:sp>
        <p:grpSp>
          <p:nvGrpSpPr>
            <p:cNvPr id="545" name="Group 545"/>
            <p:cNvGrpSpPr/>
            <p:nvPr/>
          </p:nvGrpSpPr>
          <p:grpSpPr>
            <a:xfrm>
              <a:off x="4371975" y="74612"/>
              <a:ext cx="2425304" cy="382588"/>
              <a:chOff x="0" y="0"/>
              <a:chExt cx="2425303" cy="382587"/>
            </a:xfrm>
          </p:grpSpPr>
          <p:sp>
            <p:nvSpPr>
              <p:cNvPr id="543" name="Shape 543"/>
              <p:cNvSpPr/>
              <p:nvPr/>
            </p:nvSpPr>
            <p:spPr>
              <a:xfrm>
                <a:off x="0" y="0"/>
                <a:ext cx="2425304" cy="382588"/>
              </a:xfrm>
              <a:prstGeom prst="roundRect">
                <a:avLst>
                  <a:gd name="adj" fmla="val 4167"/>
                </a:avLst>
              </a:pr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p:spPr>
            <p:txBody>
              <a:bodyPr wrap="square" lIns="0" tIns="0" rIns="0" bIns="0" numCol="1" anchor="t">
                <a:noAutofit/>
              </a:bodyPr>
              <a:lstStyle/>
              <a:p>
                <a:pPr lvl="0">
                  <a:defRPr b="1">
                    <a:solidFill>
                      <a:srgbClr val="FFFFFF"/>
                    </a:solidFill>
                  </a:defRPr>
                </a:pPr>
                <a:endParaRPr/>
              </a:p>
            </p:txBody>
          </p:sp>
          <p:sp>
            <p:nvSpPr>
              <p:cNvPr id="544" name="Shape 544"/>
              <p:cNvSpPr/>
              <p:nvPr/>
            </p:nvSpPr>
            <p:spPr>
              <a:xfrm>
                <a:off x="4668" y="4669"/>
                <a:ext cx="2415967"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indent="61913">
                  <a:defRPr b="1">
                    <a:solidFill>
                      <a:srgbClr val="FFFFFF"/>
                    </a:solidFill>
                  </a:defRPr>
                </a:lvl1pPr>
              </a:lstStyle>
              <a:p>
                <a:pPr lvl="0">
                  <a:defRPr b="0">
                    <a:solidFill>
                      <a:srgbClr val="000000"/>
                    </a:solidFill>
                  </a:defRPr>
                </a:pPr>
                <a:r>
                  <a:rPr b="1">
                    <a:solidFill>
                      <a:srgbClr val="FFFFFF"/>
                    </a:solidFill>
                  </a:rPr>
                  <a:t>Company</a:t>
                </a:r>
              </a:p>
            </p:txBody>
          </p:sp>
        </p:grpSp>
        <p:sp>
          <p:nvSpPr>
            <p:cNvPr id="546" name="Shape 546"/>
            <p:cNvSpPr/>
            <p:nvPr/>
          </p:nvSpPr>
          <p:spPr>
            <a:xfrm>
              <a:off x="155377" y="563562"/>
              <a:ext cx="105425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FirstName</a:t>
              </a:r>
            </a:p>
          </p:txBody>
        </p:sp>
        <p:sp>
          <p:nvSpPr>
            <p:cNvPr id="547" name="Shape 547"/>
            <p:cNvSpPr/>
            <p:nvPr/>
          </p:nvSpPr>
          <p:spPr>
            <a:xfrm>
              <a:off x="155377" y="868362"/>
              <a:ext cx="102657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LastName</a:t>
              </a:r>
            </a:p>
          </p:txBody>
        </p:sp>
        <p:sp>
          <p:nvSpPr>
            <p:cNvPr id="548" name="Shape 548"/>
            <p:cNvSpPr/>
            <p:nvPr/>
          </p:nvSpPr>
          <p:spPr>
            <a:xfrm>
              <a:off x="155377" y="1173162"/>
              <a:ext cx="45585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Age</a:t>
              </a:r>
            </a:p>
          </p:txBody>
        </p:sp>
        <p:sp>
          <p:nvSpPr>
            <p:cNvPr id="549" name="Shape 549"/>
            <p:cNvSpPr/>
            <p:nvPr/>
          </p:nvSpPr>
          <p:spPr>
            <a:xfrm>
              <a:off x="155377" y="1477962"/>
              <a:ext cx="156079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lvl1pPr>
            </a:lstStyle>
            <a:p>
              <a:pPr lvl="0">
                <a:defRPr b="0"/>
              </a:pPr>
              <a:r>
                <a:rPr b="1"/>
                <a:t>CompanyName</a:t>
              </a:r>
            </a:p>
          </p:txBody>
        </p:sp>
        <p:sp>
          <p:nvSpPr>
            <p:cNvPr id="550" name="Shape 550"/>
            <p:cNvSpPr/>
            <p:nvPr/>
          </p:nvSpPr>
          <p:spPr>
            <a:xfrm>
              <a:off x="4484490" y="620712"/>
              <a:ext cx="156079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lvl1pPr>
            </a:lstStyle>
            <a:p>
              <a:pPr lvl="0">
                <a:defRPr b="0"/>
              </a:pPr>
              <a:r>
                <a:rPr b="1"/>
                <a:t>CompanyName</a:t>
              </a:r>
            </a:p>
          </p:txBody>
        </p:sp>
        <p:sp>
          <p:nvSpPr>
            <p:cNvPr id="551" name="Shape 551"/>
            <p:cNvSpPr/>
            <p:nvPr/>
          </p:nvSpPr>
          <p:spPr>
            <a:xfrm>
              <a:off x="4527352" y="925512"/>
              <a:ext cx="845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Country</a:t>
              </a:r>
            </a:p>
          </p:txBody>
        </p:sp>
        <p:sp>
          <p:nvSpPr>
            <p:cNvPr id="552" name="Shape 552"/>
            <p:cNvSpPr/>
            <p:nvPr/>
          </p:nvSpPr>
          <p:spPr>
            <a:xfrm rot="10800000" flipH="1">
              <a:off x="2282428" y="838200"/>
              <a:ext cx="2143126" cy="914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38100" cap="flat">
              <a:solidFill>
                <a:srgbClr val="4F81BD"/>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endParaRPr/>
            </a:p>
          </p:txBody>
        </p:sp>
      </p:grpSp>
      <p:grpSp>
        <p:nvGrpSpPr>
          <p:cNvPr id="556" name="Group 556"/>
          <p:cNvGrpSpPr/>
          <p:nvPr/>
        </p:nvGrpSpPr>
        <p:grpSpPr>
          <a:xfrm>
            <a:off x="342900" y="762000"/>
            <a:ext cx="9686925" cy="1219200"/>
            <a:chOff x="0" y="0"/>
            <a:chExt cx="9686925" cy="1219200"/>
          </a:xfrm>
        </p:grpSpPr>
        <p:sp>
          <p:nvSpPr>
            <p:cNvPr id="554" name="Shape 554"/>
            <p:cNvSpPr/>
            <p:nvPr/>
          </p:nvSpPr>
          <p:spPr>
            <a:xfrm>
              <a:off x="0" y="0"/>
              <a:ext cx="9686925" cy="1219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555" name="Shape 555"/>
            <p:cNvSpPr/>
            <p:nvPr/>
          </p:nvSpPr>
          <p:spPr>
            <a:xfrm>
              <a:off x="59515" y="144780"/>
              <a:ext cx="9567895"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Данные, которые хранятся в разных коллекциях, можно объединить для выполнения составных запросов с помощью  метода расширения Join, если существует логическое ключевое поле, являющееся общим для объединяемых коллекций</a:t>
              </a:r>
            </a:p>
          </p:txBody>
        </p:sp>
      </p:grpSp>
      <p:grpSp>
        <p:nvGrpSpPr>
          <p:cNvPr id="559" name="Group 559"/>
          <p:cNvGrpSpPr/>
          <p:nvPr/>
        </p:nvGrpSpPr>
        <p:grpSpPr>
          <a:xfrm>
            <a:off x="342900" y="4400641"/>
            <a:ext cx="9686925" cy="1824450"/>
            <a:chOff x="0" y="0"/>
            <a:chExt cx="9686925" cy="1824449"/>
          </a:xfrm>
        </p:grpSpPr>
        <p:sp>
          <p:nvSpPr>
            <p:cNvPr id="557" name="Shape 557"/>
            <p:cNvSpPr/>
            <p:nvPr/>
          </p:nvSpPr>
          <p:spPr>
            <a:xfrm>
              <a:off x="0" y="18958"/>
              <a:ext cx="9686925" cy="180549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558" name="Shape 558"/>
            <p:cNvSpPr/>
            <p:nvPr/>
          </p:nvSpPr>
          <p:spPr>
            <a:xfrm>
              <a:off x="0" y="-1"/>
              <a:ext cx="9686925"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customersAndCompanies = customers.Join(</a:t>
              </a:r>
            </a:p>
            <a:p>
              <a:pPr lvl="0"/>
              <a:r>
                <a:rPr sz="1600">
                  <a:latin typeface="Consolas"/>
                  <a:ea typeface="Consolas"/>
                  <a:cs typeface="Consolas"/>
                  <a:sym typeface="Consolas"/>
                </a:rPr>
                <a:t>    companies, </a:t>
              </a:r>
            </a:p>
            <a:p>
              <a:pPr lvl="0"/>
              <a:r>
                <a:rPr sz="1600">
                  <a:latin typeface="Consolas"/>
                  <a:ea typeface="Consolas"/>
                  <a:cs typeface="Consolas"/>
                  <a:sym typeface="Consolas"/>
                </a:rPr>
                <a:t>    custs =&gt; custs.CompanyName, </a:t>
              </a:r>
            </a:p>
            <a:p>
              <a:pPr lvl="0"/>
              <a:r>
                <a:rPr sz="1600">
                  <a:latin typeface="Consolas"/>
                  <a:ea typeface="Consolas"/>
                  <a:cs typeface="Consolas"/>
                  <a:sym typeface="Consolas"/>
                </a:rPr>
                <a:t>    comps =&gt; comps.CompanyName, </a:t>
              </a:r>
            </a:p>
            <a:p>
              <a:pPr lvl="0"/>
              <a:r>
                <a:rPr sz="1600">
                  <a:latin typeface="Consolas"/>
                  <a:ea typeface="Consolas"/>
                  <a:cs typeface="Consolas"/>
                  <a:sym typeface="Consolas"/>
                </a:rPr>
                <a:t>    (custs, comps) =&gt; </a:t>
              </a:r>
            </a:p>
            <a:p>
              <a:pPr lvl="0"/>
              <a:r>
                <a:rPr sz="1600">
                  <a:latin typeface="Consolas"/>
                  <a:ea typeface="Consolas"/>
                  <a:cs typeface="Consolas"/>
                  <a:sym typeface="Consolas"/>
                </a:rPr>
                <a:t>        new { custs.FirstName, custs.LastName, comps.Country});</a:t>
              </a:r>
            </a:p>
          </p:txBody>
        </p:sp>
      </p:gr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Выражения запросов</a:t>
            </a:r>
          </a:p>
        </p:txBody>
      </p:sp>
      <p:grpSp>
        <p:nvGrpSpPr>
          <p:cNvPr id="564" name="Group 564"/>
          <p:cNvGrpSpPr/>
          <p:nvPr/>
        </p:nvGrpSpPr>
        <p:grpSpPr>
          <a:xfrm>
            <a:off x="342900" y="762000"/>
            <a:ext cx="9686925" cy="1219200"/>
            <a:chOff x="0" y="0"/>
            <a:chExt cx="9686925" cy="1219200"/>
          </a:xfrm>
        </p:grpSpPr>
        <p:sp>
          <p:nvSpPr>
            <p:cNvPr id="562" name="Shape 562"/>
            <p:cNvSpPr/>
            <p:nvPr/>
          </p:nvSpPr>
          <p:spPr>
            <a:xfrm>
              <a:off x="0" y="0"/>
              <a:ext cx="9686925" cy="1219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563" name="Shape 563"/>
            <p:cNvSpPr/>
            <p:nvPr/>
          </p:nvSpPr>
          <p:spPr>
            <a:xfrm>
              <a:off x="59515" y="144780"/>
              <a:ext cx="9567895"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Язык С# предоставляет синтаксическое сокращение для записи запросов LINQ, называемое </a:t>
              </a:r>
              <a:r>
                <a:rPr b="1"/>
                <a:t>выражения запросов </a:t>
              </a:r>
              <a:r>
                <a:t>(оказали влияние генераторы списков – list generation – из языков функционального программирования LISP, Haskell )</a:t>
              </a:r>
            </a:p>
          </p:txBody>
        </p:sp>
      </p:grpSp>
      <p:grpSp>
        <p:nvGrpSpPr>
          <p:cNvPr id="567" name="Group 567"/>
          <p:cNvGrpSpPr/>
          <p:nvPr/>
        </p:nvGrpSpPr>
        <p:grpSpPr>
          <a:xfrm>
            <a:off x="342900" y="2011886"/>
            <a:ext cx="9686925" cy="3159500"/>
            <a:chOff x="0" y="0"/>
            <a:chExt cx="9686925" cy="3159498"/>
          </a:xfrm>
        </p:grpSpPr>
        <p:sp>
          <p:nvSpPr>
            <p:cNvPr id="565" name="Shape 565"/>
            <p:cNvSpPr/>
            <p:nvPr/>
          </p:nvSpPr>
          <p:spPr>
            <a:xfrm>
              <a:off x="0" y="121714"/>
              <a:ext cx="9686925" cy="3037785"/>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566" name="Shape 566"/>
            <p:cNvSpPr/>
            <p:nvPr/>
          </p:nvSpPr>
          <p:spPr>
            <a:xfrm>
              <a:off x="0" y="-1"/>
              <a:ext cx="9686925" cy="2711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p>
            <a:p>
              <a:pPr lvl="0"/>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where</a:t>
              </a:r>
              <a:r>
                <a:rPr sz="1600">
                  <a:latin typeface="Consolas"/>
                  <a:ea typeface="Consolas"/>
                  <a:cs typeface="Consolas"/>
                  <a:sym typeface="Consolas"/>
                </a:rPr>
                <a: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008000"/>
                  </a:solidFill>
                  <a:latin typeface="Consolas"/>
                  <a:ea typeface="Consolas"/>
                  <a:cs typeface="Consolas"/>
                  <a:sym typeface="Consolas"/>
                </a:rPr>
                <a:t>// Filter elements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orderby</a:t>
              </a:r>
              <a:r>
                <a:rPr sz="1600">
                  <a:latin typeface="Consolas"/>
                  <a:ea typeface="Consolas"/>
                  <a:cs typeface="Consolas"/>
                  <a:sym typeface="Consolas"/>
                </a:rPr>
                <a:t>  n.Length           </a:t>
              </a:r>
              <a:r>
                <a:rPr sz="1600">
                  <a:solidFill>
                    <a:srgbClr val="008000"/>
                  </a:solidFill>
                  <a:latin typeface="Consolas"/>
                  <a:ea typeface="Consolas"/>
                  <a:cs typeface="Consolas"/>
                  <a:sym typeface="Consolas"/>
                </a:rPr>
                <a:t>// Sort elements</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select</a:t>
              </a:r>
              <a:r>
                <a:rPr sz="1600">
                  <a:latin typeface="Consolas"/>
                  <a:ea typeface="Consolas"/>
                  <a:cs typeface="Consolas"/>
                  <a:sym typeface="Consolas"/>
                </a:rPr>
                <a:t>   n.ToUpper();       </a:t>
              </a:r>
              <a:r>
                <a:rPr sz="1600">
                  <a:solidFill>
                    <a:srgbClr val="008000"/>
                  </a:solidFill>
                  <a:latin typeface="Consolas"/>
                  <a:ea typeface="Consolas"/>
                  <a:cs typeface="Consolas"/>
                  <a:sym typeface="Consolas"/>
                </a:rPr>
                <a:t>// Translate each element (project)</a:t>
              </a:r>
            </a:p>
            <a:p>
              <a:pPr lvl="0"/>
              <a:endParaRPr sz="1600">
                <a:solidFill>
                  <a:srgbClr val="008000"/>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p>
            <a:p>
              <a:pPr lvl="0"/>
              <a:r>
                <a:rPr sz="1600">
                  <a:latin typeface="Consolas"/>
                  <a:ea typeface="Consolas"/>
                  <a:cs typeface="Consolas"/>
                  <a:sym typeface="Consolas"/>
                </a:rPr>
                <a:t>	Console.WriteLine(element);</a:t>
              </a:r>
            </a:p>
          </p:txBody>
        </p:sp>
      </p:grpSp>
      <p:grpSp>
        <p:nvGrpSpPr>
          <p:cNvPr id="570" name="Group 570"/>
          <p:cNvGrpSpPr/>
          <p:nvPr/>
        </p:nvGrpSpPr>
        <p:grpSpPr>
          <a:xfrm>
            <a:off x="7793297" y="4016993"/>
            <a:ext cx="2236528" cy="1193612"/>
            <a:chOff x="0" y="0"/>
            <a:chExt cx="2236527" cy="1193610"/>
          </a:xfrm>
        </p:grpSpPr>
        <p:sp>
          <p:nvSpPr>
            <p:cNvPr id="568" name="Shape 568"/>
            <p:cNvSpPr/>
            <p:nvPr/>
          </p:nvSpPr>
          <p:spPr>
            <a:xfrm>
              <a:off x="0" y="0"/>
              <a:ext cx="2236528" cy="1193611"/>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latin typeface="Consolas"/>
                  <a:ea typeface="Consolas"/>
                  <a:cs typeface="Consolas"/>
                  <a:sym typeface="Consolas"/>
                </a:defRPr>
              </a:pPr>
              <a:endParaRPr/>
            </a:p>
          </p:txBody>
        </p:sp>
        <p:sp>
          <p:nvSpPr>
            <p:cNvPr id="569" name="Shape 569"/>
            <p:cNvSpPr/>
            <p:nvPr/>
          </p:nvSpPr>
          <p:spPr>
            <a:xfrm>
              <a:off x="58266" y="79498"/>
              <a:ext cx="2119995" cy="1034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JAY</a:t>
              </a:r>
            </a:p>
            <a:p>
              <a:pPr lvl="0">
                <a:spcBef>
                  <a:spcPts val="1000"/>
                </a:spcBef>
              </a:pPr>
              <a:r>
                <a:rPr sz="1600">
                  <a:latin typeface="Consolas"/>
                  <a:ea typeface="Consolas"/>
                  <a:cs typeface="Consolas"/>
                  <a:sym typeface="Consolas"/>
                </a:rPr>
                <a:t>MARY</a:t>
              </a:r>
            </a:p>
            <a:p>
              <a:pPr lvl="0">
                <a:spcBef>
                  <a:spcPts val="1000"/>
                </a:spcBef>
              </a:pPr>
              <a:r>
                <a:rPr sz="1600">
                  <a:latin typeface="Consolas"/>
                  <a:ea typeface="Consolas"/>
                  <a:cs typeface="Consolas"/>
                  <a:sym typeface="Consolas"/>
                </a:rPr>
                <a:t>HARRY </a:t>
              </a:r>
            </a:p>
          </p:txBody>
        </p:sp>
      </p:grpSp>
      <p:pic>
        <p:nvPicPr>
          <p:cNvPr id="571" name="image4.tif" descr="arrow03"/>
          <p:cNvPicPr/>
          <p:nvPr/>
        </p:nvPicPr>
        <p:blipFill>
          <a:blip r:embed="rId2">
            <a:extLst/>
          </a:blip>
          <a:stretch>
            <a:fillRect/>
          </a:stretch>
        </p:blipFill>
        <p:spPr>
          <a:xfrm>
            <a:off x="4714875" y="4400584"/>
            <a:ext cx="3196834" cy="251358"/>
          </a:xfrm>
          <a:prstGeom prst="rect">
            <a:avLst/>
          </a:prstGeom>
          <a:ln w="12700">
            <a:miter lim="400000"/>
          </a:ln>
        </p:spPr>
      </p:pic>
      <p:grpSp>
        <p:nvGrpSpPr>
          <p:cNvPr id="574" name="Group 574"/>
          <p:cNvGrpSpPr/>
          <p:nvPr/>
        </p:nvGrpSpPr>
        <p:grpSpPr>
          <a:xfrm>
            <a:off x="342900" y="5700216"/>
            <a:ext cx="9686925" cy="827396"/>
            <a:chOff x="0" y="0"/>
            <a:chExt cx="9686925" cy="827395"/>
          </a:xfrm>
        </p:grpSpPr>
        <p:sp>
          <p:nvSpPr>
            <p:cNvPr id="572" name="Shape 572"/>
            <p:cNvSpPr/>
            <p:nvPr/>
          </p:nvSpPr>
          <p:spPr>
            <a:xfrm>
              <a:off x="0" y="0"/>
              <a:ext cx="9686925" cy="827396"/>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573" name="Shape 573"/>
            <p:cNvSpPr/>
            <p:nvPr/>
          </p:nvSpPr>
          <p:spPr>
            <a:xfrm>
              <a:off x="40389" y="228277"/>
              <a:ext cx="96061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Компилятор обрабатывает выражение запроса путем его трансляции в текучий синтаксис </a:t>
              </a:r>
            </a:p>
          </p:txBody>
        </p:sp>
      </p:gr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Выражения запросов C#</a:t>
            </a:r>
          </a:p>
        </p:txBody>
      </p:sp>
      <p:grpSp>
        <p:nvGrpSpPr>
          <p:cNvPr id="579" name="Group 579"/>
          <p:cNvGrpSpPr/>
          <p:nvPr/>
        </p:nvGrpSpPr>
        <p:grpSpPr>
          <a:xfrm>
            <a:off x="232421" y="822476"/>
            <a:ext cx="3584864" cy="752288"/>
            <a:chOff x="0" y="0"/>
            <a:chExt cx="3584863" cy="752287"/>
          </a:xfrm>
        </p:grpSpPr>
        <p:sp>
          <p:nvSpPr>
            <p:cNvPr id="577" name="Shape 577"/>
            <p:cNvSpPr/>
            <p:nvPr/>
          </p:nvSpPr>
          <p:spPr>
            <a:xfrm>
              <a:off x="0" y="0"/>
              <a:ext cx="3584864"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endParaRPr/>
            </a:p>
          </p:txBody>
        </p:sp>
        <p:sp>
          <p:nvSpPr>
            <p:cNvPr id="578" name="Shape 578"/>
            <p:cNvSpPr/>
            <p:nvPr/>
          </p:nvSpPr>
          <p:spPr>
            <a:xfrm>
              <a:off x="0" y="35884"/>
              <a:ext cx="3584864"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twice = </a:t>
              </a:r>
              <a:r>
                <a:rPr sz="1600" b="1">
                  <a:latin typeface="Consolas"/>
                  <a:ea typeface="Consolas"/>
                  <a:cs typeface="Consolas"/>
                  <a:sym typeface="Consolas"/>
                </a:rPr>
                <a:t>from</a:t>
              </a:r>
              <a:r>
                <a:rPr sz="1600">
                  <a:latin typeface="Consolas"/>
                  <a:ea typeface="Consolas"/>
                  <a:cs typeface="Consolas"/>
                  <a:sym typeface="Consolas"/>
                </a:rPr>
                <a:t> n in nums </a:t>
              </a:r>
            </a:p>
            <a:p>
              <a:pPr lvl="0" algn="just"/>
              <a:r>
                <a:rPr sz="1600">
                  <a:latin typeface="Consolas"/>
                  <a:ea typeface="Consolas"/>
                  <a:cs typeface="Consolas"/>
                  <a:sym typeface="Consolas"/>
                </a:rPr>
                <a:t>            </a:t>
              </a:r>
              <a:r>
                <a:rPr sz="1600" b="1">
                  <a:latin typeface="Consolas"/>
                  <a:ea typeface="Consolas"/>
                  <a:cs typeface="Consolas"/>
                  <a:sym typeface="Consolas"/>
                </a:rPr>
                <a:t>select</a:t>
              </a:r>
              <a:r>
                <a:rPr sz="1600">
                  <a:latin typeface="Consolas"/>
                  <a:ea typeface="Consolas"/>
                  <a:cs typeface="Consolas"/>
                  <a:sym typeface="Consolas"/>
                </a:rPr>
                <a:t> n * 2;</a:t>
              </a:r>
            </a:p>
          </p:txBody>
        </p:sp>
      </p:grpSp>
      <p:grpSp>
        <p:nvGrpSpPr>
          <p:cNvPr id="582" name="Group 582"/>
          <p:cNvGrpSpPr/>
          <p:nvPr/>
        </p:nvGrpSpPr>
        <p:grpSpPr>
          <a:xfrm>
            <a:off x="250214" y="1686817"/>
            <a:ext cx="4520046" cy="752289"/>
            <a:chOff x="0" y="0"/>
            <a:chExt cx="4520045" cy="752287"/>
          </a:xfrm>
        </p:grpSpPr>
        <p:sp>
          <p:nvSpPr>
            <p:cNvPr id="580" name="Shape 580"/>
            <p:cNvSpPr/>
            <p:nvPr/>
          </p:nvSpPr>
          <p:spPr>
            <a:xfrm>
              <a:off x="0" y="0"/>
              <a:ext cx="4520046"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endParaRPr/>
            </a:p>
          </p:txBody>
        </p:sp>
        <p:sp>
          <p:nvSpPr>
            <p:cNvPr id="581" name="Shape 581"/>
            <p:cNvSpPr/>
            <p:nvPr/>
          </p:nvSpPr>
          <p:spPr>
            <a:xfrm>
              <a:off x="0" y="156534"/>
              <a:ext cx="4520046"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twice = nums.</a:t>
              </a:r>
              <a:r>
                <a:rPr sz="1600" b="1">
                  <a:latin typeface="Consolas"/>
                  <a:ea typeface="Consolas"/>
                  <a:cs typeface="Consolas"/>
                  <a:sym typeface="Consolas"/>
                </a:rPr>
                <a:t>Select</a:t>
              </a:r>
              <a:r>
                <a:rPr sz="1600">
                  <a:latin typeface="Consolas"/>
                  <a:ea typeface="Consolas"/>
                  <a:cs typeface="Consolas"/>
                  <a:sym typeface="Consolas"/>
                </a:rPr>
                <a:t>(n =&gt; n * 2);</a:t>
              </a:r>
            </a:p>
          </p:txBody>
        </p:sp>
      </p:grpSp>
      <p:pic>
        <p:nvPicPr>
          <p:cNvPr id="583" name="image12.png"/>
          <p:cNvPicPr/>
          <p:nvPr/>
        </p:nvPicPr>
        <p:blipFill>
          <a:blip r:embed="rId3">
            <a:extLst/>
          </a:blip>
          <a:stretch>
            <a:fillRect/>
          </a:stretch>
        </p:blipFill>
        <p:spPr>
          <a:xfrm>
            <a:off x="254000" y="2861085"/>
            <a:ext cx="6573783" cy="1547068"/>
          </a:xfrm>
          <a:prstGeom prst="rect">
            <a:avLst/>
          </a:prstGeom>
          <a:ln w="12700">
            <a:miter lim="400000"/>
          </a:ln>
          <a:effectLst>
            <a:outerShdw blurRad="101600" dist="25400" dir="5400000" rotWithShape="0">
              <a:srgbClr val="000000">
                <a:alpha val="75000"/>
              </a:srgbClr>
            </a:outerShdw>
          </a:effectLst>
        </p:spPr>
      </p:pic>
      <p:grpSp>
        <p:nvGrpSpPr>
          <p:cNvPr id="586" name="Group 586"/>
          <p:cNvGrpSpPr/>
          <p:nvPr/>
        </p:nvGrpSpPr>
        <p:grpSpPr>
          <a:xfrm>
            <a:off x="334881" y="5112732"/>
            <a:ext cx="4896347" cy="752289"/>
            <a:chOff x="0" y="0"/>
            <a:chExt cx="4896346" cy="752287"/>
          </a:xfrm>
        </p:grpSpPr>
        <p:sp>
          <p:nvSpPr>
            <p:cNvPr id="584" name="Shape 584"/>
            <p:cNvSpPr/>
            <p:nvPr/>
          </p:nvSpPr>
          <p:spPr>
            <a:xfrm>
              <a:off x="0" y="0"/>
              <a:ext cx="4896347"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endParaRPr/>
            </a:p>
          </p:txBody>
        </p:sp>
        <p:sp>
          <p:nvSpPr>
            <p:cNvPr id="585" name="Shape 585"/>
            <p:cNvSpPr/>
            <p:nvPr/>
          </p:nvSpPr>
          <p:spPr>
            <a:xfrm>
              <a:off x="0" y="35884"/>
              <a:ext cx="4896347"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letters = </a:t>
              </a:r>
              <a:r>
                <a:rPr sz="1600" b="1">
                  <a:latin typeface="Consolas"/>
                  <a:ea typeface="Consolas"/>
                  <a:cs typeface="Consolas"/>
                  <a:sym typeface="Consolas"/>
                </a:rPr>
                <a:t>from</a:t>
              </a:r>
              <a:r>
                <a:rPr sz="1600">
                  <a:latin typeface="Consolas"/>
                  <a:ea typeface="Consolas"/>
                  <a:cs typeface="Consolas"/>
                  <a:sym typeface="Consolas"/>
                </a:rPr>
                <a:t> n </a:t>
              </a:r>
              <a:r>
                <a:rPr sz="1600" b="1">
                  <a:latin typeface="Consolas"/>
                  <a:ea typeface="Consolas"/>
                  <a:cs typeface="Consolas"/>
                  <a:sym typeface="Consolas"/>
                </a:rPr>
                <a:t>in</a:t>
              </a:r>
              <a:r>
                <a:rPr sz="1600">
                  <a:latin typeface="Consolas"/>
                  <a:ea typeface="Consolas"/>
                  <a:cs typeface="Consolas"/>
                  <a:sym typeface="Consolas"/>
                </a:rPr>
                <a:t> nums</a:t>
              </a:r>
            </a:p>
            <a:p>
              <a:pPr lvl="0" algn="just"/>
              <a:r>
                <a:rPr sz="1600">
                  <a:latin typeface="Consolas"/>
                  <a:ea typeface="Consolas"/>
                  <a:cs typeface="Consolas"/>
                  <a:sym typeface="Consolas"/>
                </a:rPr>
                <a:t>	      </a:t>
              </a:r>
              <a:r>
                <a:rPr sz="1600" b="1">
                  <a:latin typeface="Consolas"/>
                  <a:ea typeface="Consolas"/>
                  <a:cs typeface="Consolas"/>
                  <a:sym typeface="Consolas"/>
                </a:rPr>
                <a:t>select</a:t>
              </a:r>
              <a:r>
                <a:rPr sz="1600">
                  <a:latin typeface="Consolas"/>
                  <a:ea typeface="Consolas"/>
                  <a:cs typeface="Consolas"/>
                  <a:sym typeface="Consolas"/>
                </a:rPr>
                <a:t> (char)(‘a’ + n - 1);</a:t>
              </a:r>
            </a:p>
          </p:txBody>
        </p:sp>
      </p:grpSp>
      <p:grpSp>
        <p:nvGrpSpPr>
          <p:cNvPr id="589" name="Group 589"/>
          <p:cNvGrpSpPr/>
          <p:nvPr/>
        </p:nvGrpSpPr>
        <p:grpSpPr>
          <a:xfrm>
            <a:off x="7014392" y="562484"/>
            <a:ext cx="3050034" cy="3000955"/>
            <a:chOff x="-215900" y="-139700"/>
            <a:chExt cx="3050033" cy="3000953"/>
          </a:xfrm>
        </p:grpSpPr>
        <p:pic>
          <p:nvPicPr>
            <p:cNvPr id="588" name="image13.png"/>
            <p:cNvPicPr/>
            <p:nvPr/>
          </p:nvPicPr>
          <p:blipFill>
            <a:blip r:embed="rId4">
              <a:extLst/>
            </a:blip>
            <a:stretch>
              <a:fillRect/>
            </a:stretch>
          </p:blipFill>
          <p:spPr>
            <a:xfrm>
              <a:off x="0" y="0"/>
              <a:ext cx="2618234" cy="2442154"/>
            </a:xfrm>
            <a:prstGeom prst="rect">
              <a:avLst/>
            </a:prstGeom>
            <a:ln>
              <a:noFill/>
            </a:ln>
            <a:effectLst/>
          </p:spPr>
        </p:pic>
        <p:pic>
          <p:nvPicPr>
            <p:cNvPr id="587" name="Picture 586"/>
            <p:cNvPicPr/>
            <p:nvPr/>
          </p:nvPicPr>
          <p:blipFill>
            <a:blip r:embed="rId5">
              <a:extLst/>
            </a:blip>
            <a:stretch>
              <a:fillRect/>
            </a:stretch>
          </p:blipFill>
          <p:spPr>
            <a:xfrm>
              <a:off x="-215900" y="-139700"/>
              <a:ext cx="3050034" cy="3000954"/>
            </a:xfrm>
            <a:prstGeom prst="rect">
              <a:avLst/>
            </a:prstGeom>
            <a:effectLst/>
          </p:spPr>
        </p:pic>
      </p:grpSp>
      <p:grpSp>
        <p:nvGrpSpPr>
          <p:cNvPr id="592" name="Group 592"/>
          <p:cNvGrpSpPr/>
          <p:nvPr/>
        </p:nvGrpSpPr>
        <p:grpSpPr>
          <a:xfrm>
            <a:off x="7014392" y="3675290"/>
            <a:ext cx="3050034" cy="2892727"/>
            <a:chOff x="-215900" y="-139700"/>
            <a:chExt cx="3050033" cy="2892726"/>
          </a:xfrm>
        </p:grpSpPr>
        <p:pic>
          <p:nvPicPr>
            <p:cNvPr id="591" name="image14.png"/>
            <p:cNvPicPr/>
            <p:nvPr/>
          </p:nvPicPr>
          <p:blipFill>
            <a:blip r:embed="rId6">
              <a:extLst/>
            </a:blip>
            <a:stretch>
              <a:fillRect/>
            </a:stretch>
          </p:blipFill>
          <p:spPr>
            <a:xfrm>
              <a:off x="0" y="0"/>
              <a:ext cx="2618234" cy="2333927"/>
            </a:xfrm>
            <a:prstGeom prst="rect">
              <a:avLst/>
            </a:prstGeom>
            <a:ln>
              <a:noFill/>
            </a:ln>
            <a:effectLst/>
          </p:spPr>
        </p:pic>
        <p:pic>
          <p:nvPicPr>
            <p:cNvPr id="590" name="Picture 589"/>
            <p:cNvPicPr/>
            <p:nvPr/>
          </p:nvPicPr>
          <p:blipFill>
            <a:blip r:embed="rId7">
              <a:extLst/>
            </a:blip>
            <a:stretch>
              <a:fillRect/>
            </a:stretch>
          </p:blipFill>
          <p:spPr>
            <a:xfrm>
              <a:off x="-215900" y="-139700"/>
              <a:ext cx="3050034" cy="2892727"/>
            </a:xfrm>
            <a:prstGeom prst="rect">
              <a:avLst/>
            </a:prstGeom>
            <a:effectLst/>
          </p:spPr>
        </p:pic>
      </p:gr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Shape 596"/>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Выражения запросов C#</a:t>
            </a:r>
          </a:p>
        </p:txBody>
      </p:sp>
      <p:grpSp>
        <p:nvGrpSpPr>
          <p:cNvPr id="599" name="Group 599"/>
          <p:cNvGrpSpPr/>
          <p:nvPr/>
        </p:nvGrpSpPr>
        <p:grpSpPr>
          <a:xfrm>
            <a:off x="389659" y="761999"/>
            <a:ext cx="5689023" cy="1579806"/>
            <a:chOff x="0" y="0"/>
            <a:chExt cx="5689022" cy="1579804"/>
          </a:xfrm>
        </p:grpSpPr>
        <p:sp>
          <p:nvSpPr>
            <p:cNvPr id="597" name="Shape 597"/>
            <p:cNvSpPr/>
            <p:nvPr/>
          </p:nvSpPr>
          <p:spPr>
            <a:xfrm>
              <a:off x="0" y="0"/>
              <a:ext cx="5689023" cy="1579805"/>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endParaRPr/>
            </a:p>
          </p:txBody>
        </p:sp>
        <p:sp>
          <p:nvSpPr>
            <p:cNvPr id="598" name="Shape 598"/>
            <p:cNvSpPr/>
            <p:nvPr/>
          </p:nvSpPr>
          <p:spPr>
            <a:xfrm>
              <a:off x="0" y="10029"/>
              <a:ext cx="5689023"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nums = new List&lt;int&gt; { 1, 2, 3, 4, 5 };</a:t>
              </a:r>
            </a:p>
            <a:p>
              <a:pPr lvl="0" algn="just"/>
              <a:endParaRPr sz="1600">
                <a:latin typeface="Consolas"/>
                <a:ea typeface="Consolas"/>
                <a:cs typeface="Consolas"/>
                <a:sym typeface="Consolas"/>
              </a:endParaRPr>
            </a:p>
            <a:p>
              <a:pPr lvl="0" algn="just"/>
              <a:r>
                <a:rPr sz="1600">
                  <a:latin typeface="Consolas"/>
                  <a:ea typeface="Consolas"/>
                  <a:cs typeface="Consolas"/>
                  <a:sym typeface="Consolas"/>
                </a:rPr>
                <a:t>var evens = </a:t>
              </a:r>
              <a:r>
                <a:rPr sz="1600" b="1">
                  <a:latin typeface="Consolas"/>
                  <a:ea typeface="Consolas"/>
                  <a:cs typeface="Consolas"/>
                  <a:sym typeface="Consolas"/>
                </a:rPr>
                <a:t>from</a:t>
              </a:r>
              <a:r>
                <a:rPr sz="1600">
                  <a:latin typeface="Consolas"/>
                  <a:ea typeface="Consolas"/>
                  <a:cs typeface="Consolas"/>
                  <a:sym typeface="Consolas"/>
                </a:rPr>
                <a:t> n </a:t>
              </a:r>
              <a:r>
                <a:rPr sz="1600" b="1">
                  <a:latin typeface="Consolas"/>
                  <a:ea typeface="Consolas"/>
                  <a:cs typeface="Consolas"/>
                  <a:sym typeface="Consolas"/>
                </a:rPr>
                <a:t>in</a:t>
              </a:r>
              <a:r>
                <a:rPr sz="1600">
                  <a:latin typeface="Consolas"/>
                  <a:ea typeface="Consolas"/>
                  <a:cs typeface="Consolas"/>
                  <a:sym typeface="Consolas"/>
                </a:rPr>
                <a:t> nums</a:t>
              </a:r>
            </a:p>
            <a:p>
              <a:pPr lvl="0" algn="just"/>
              <a:r>
                <a:rPr sz="1600">
                  <a:latin typeface="Consolas"/>
                  <a:ea typeface="Consolas"/>
                  <a:cs typeface="Consolas"/>
                  <a:sym typeface="Consolas"/>
                </a:rPr>
                <a:t>	    </a:t>
              </a:r>
              <a:r>
                <a:rPr sz="1600" b="1">
                  <a:latin typeface="Consolas"/>
                  <a:ea typeface="Consolas"/>
                  <a:cs typeface="Consolas"/>
                  <a:sym typeface="Consolas"/>
                </a:rPr>
                <a:t>where</a:t>
              </a:r>
              <a:r>
                <a:rPr sz="1600">
                  <a:latin typeface="Consolas"/>
                  <a:ea typeface="Consolas"/>
                  <a:cs typeface="Consolas"/>
                  <a:sym typeface="Consolas"/>
                </a:rPr>
                <a:t> n % 2 == 0</a:t>
              </a:r>
            </a:p>
            <a:p>
              <a:pPr lvl="0" algn="just"/>
              <a:r>
                <a:rPr sz="1600">
                  <a:latin typeface="Consolas"/>
                  <a:ea typeface="Consolas"/>
                  <a:cs typeface="Consolas"/>
                  <a:sym typeface="Consolas"/>
                </a:rPr>
                <a:t>	    </a:t>
              </a:r>
              <a:r>
                <a:rPr sz="1600" b="1">
                  <a:latin typeface="Consolas"/>
                  <a:ea typeface="Consolas"/>
                  <a:cs typeface="Consolas"/>
                  <a:sym typeface="Consolas"/>
                </a:rPr>
                <a:t>select</a:t>
              </a:r>
              <a:r>
                <a:rPr sz="1600">
                  <a:latin typeface="Consolas"/>
                  <a:ea typeface="Consolas"/>
                  <a:cs typeface="Consolas"/>
                  <a:sym typeface="Consolas"/>
                </a:rPr>
                <a:t> n;</a:t>
              </a:r>
            </a:p>
          </p:txBody>
        </p:sp>
      </p:grpSp>
      <p:grpSp>
        <p:nvGrpSpPr>
          <p:cNvPr id="602" name="Group 602"/>
          <p:cNvGrpSpPr/>
          <p:nvPr/>
        </p:nvGrpSpPr>
        <p:grpSpPr>
          <a:xfrm>
            <a:off x="5155595" y="1077431"/>
            <a:ext cx="4831774" cy="752288"/>
            <a:chOff x="0" y="0"/>
            <a:chExt cx="4831772" cy="752287"/>
          </a:xfrm>
        </p:grpSpPr>
        <p:sp>
          <p:nvSpPr>
            <p:cNvPr id="600" name="Shape 600"/>
            <p:cNvSpPr/>
            <p:nvPr/>
          </p:nvSpPr>
          <p:spPr>
            <a:xfrm>
              <a:off x="0" y="0"/>
              <a:ext cx="4831773"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defRPr sz="1600">
                  <a:latin typeface="Consolas"/>
                  <a:ea typeface="Consolas"/>
                  <a:cs typeface="Consolas"/>
                  <a:sym typeface="Consolas"/>
                </a:defRPr>
              </a:pPr>
              <a:endParaRPr/>
            </a:p>
          </p:txBody>
        </p:sp>
        <p:sp>
          <p:nvSpPr>
            <p:cNvPr id="601" name="Shape 601"/>
            <p:cNvSpPr/>
            <p:nvPr/>
          </p:nvSpPr>
          <p:spPr>
            <a:xfrm>
              <a:off x="0" y="156534"/>
              <a:ext cx="4831773"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var evens = nums.</a:t>
              </a:r>
              <a:r>
                <a:rPr sz="1600" b="1">
                  <a:latin typeface="Consolas"/>
                  <a:ea typeface="Consolas"/>
                  <a:cs typeface="Consolas"/>
                  <a:sym typeface="Consolas"/>
                </a:rPr>
                <a:t>Where</a:t>
              </a:r>
              <a:r>
                <a:rPr sz="1600">
                  <a:latin typeface="Consolas"/>
                  <a:ea typeface="Consolas"/>
                  <a:cs typeface="Consolas"/>
                  <a:sym typeface="Consolas"/>
                </a:rPr>
                <a:t>(n =&gt; n % 2 == 0);</a:t>
              </a:r>
            </a:p>
          </p:txBody>
        </p:sp>
      </p:grpSp>
      <p:pic>
        <p:nvPicPr>
          <p:cNvPr id="603" name="image15.png"/>
          <p:cNvPicPr/>
          <p:nvPr/>
        </p:nvPicPr>
        <p:blipFill>
          <a:blip r:embed="rId2">
            <a:extLst/>
          </a:blip>
          <a:stretch>
            <a:fillRect/>
          </a:stretch>
        </p:blipFill>
        <p:spPr>
          <a:xfrm>
            <a:off x="2673442" y="2362676"/>
            <a:ext cx="7410203" cy="1800729"/>
          </a:xfrm>
          <a:prstGeom prst="rect">
            <a:avLst/>
          </a:prstGeom>
          <a:ln w="12700">
            <a:miter lim="400000"/>
          </a:ln>
          <a:effectLst>
            <a:outerShdw blurRad="190500" dist="8455" dir="5400000" rotWithShape="0">
              <a:srgbClr val="000000"/>
            </a:outerShdw>
          </a:effectLst>
        </p:spPr>
      </p:pic>
      <p:pic>
        <p:nvPicPr>
          <p:cNvPr id="604" name="image16.png"/>
          <p:cNvPicPr/>
          <p:nvPr/>
        </p:nvPicPr>
        <p:blipFill>
          <a:blip r:embed="rId3">
            <a:extLst/>
          </a:blip>
          <a:stretch>
            <a:fillRect/>
          </a:stretch>
        </p:blipFill>
        <p:spPr>
          <a:xfrm>
            <a:off x="278753" y="4074459"/>
            <a:ext cx="2529207" cy="2513214"/>
          </a:xfrm>
          <a:prstGeom prst="rect">
            <a:avLst/>
          </a:prstGeom>
          <a:ln w="12700">
            <a:miter lim="400000"/>
          </a:ln>
          <a:effectLst>
            <a:outerShdw blurRad="190500" dist="8455" dir="5400000" rotWithShape="0">
              <a:srgbClr val="000000"/>
            </a:outerShdw>
          </a:effectLst>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hape 606"/>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Выражения запросов C#</a:t>
            </a:r>
          </a:p>
        </p:txBody>
      </p:sp>
      <p:grpSp>
        <p:nvGrpSpPr>
          <p:cNvPr id="611" name="Group 611"/>
          <p:cNvGrpSpPr/>
          <p:nvPr/>
        </p:nvGrpSpPr>
        <p:grpSpPr>
          <a:xfrm>
            <a:off x="127000" y="622300"/>
            <a:ext cx="10118725" cy="5892800"/>
            <a:chOff x="-215900" y="-139699"/>
            <a:chExt cx="10118725" cy="5892800"/>
          </a:xfrm>
        </p:grpSpPr>
        <p:grpSp>
          <p:nvGrpSpPr>
            <p:cNvPr id="609" name="Group 609"/>
            <p:cNvGrpSpPr/>
            <p:nvPr/>
          </p:nvGrpSpPr>
          <p:grpSpPr>
            <a:xfrm>
              <a:off x="-215900" y="-139700"/>
              <a:ext cx="10118725" cy="5892800"/>
              <a:chOff x="-215900" y="-139699"/>
              <a:chExt cx="10118725" cy="5892800"/>
            </a:xfrm>
          </p:grpSpPr>
          <p:sp>
            <p:nvSpPr>
              <p:cNvPr id="608" name="Shape 608"/>
              <p:cNvSpPr/>
              <p:nvPr/>
            </p:nvSpPr>
            <p:spPr>
              <a:xfrm>
                <a:off x="0" y="0"/>
                <a:ext cx="9686925" cy="5334000"/>
              </a:xfrm>
              <a:prstGeom prst="roundRect">
                <a:avLst>
                  <a:gd name="adj" fmla="val 16667"/>
                </a:avLst>
              </a:prstGeom>
              <a:solidFill>
                <a:srgbClr val="FFFFFF"/>
              </a:solidFill>
              <a:ln>
                <a:noFill/>
              </a:ln>
              <a:effectLst/>
            </p:spPr>
            <p:txBody>
              <a:bodyPr wrap="square" lIns="0" tIns="0" rIns="0" bIns="0" numCol="1" anchor="t">
                <a:noAutofit/>
              </a:bodyPr>
              <a:lstStyle/>
              <a:p>
                <a:pPr lvl="0" algn="just"/>
                <a:endParaRPr/>
              </a:p>
            </p:txBody>
          </p:sp>
          <p:pic>
            <p:nvPicPr>
              <p:cNvPr id="607" name="Picture 606"/>
              <p:cNvPicPr/>
              <p:nvPr/>
            </p:nvPicPr>
            <p:blipFill>
              <a:blip r:embed="rId2">
                <a:extLst/>
              </a:blip>
              <a:stretch>
                <a:fillRect/>
              </a:stretch>
            </p:blipFill>
            <p:spPr>
              <a:xfrm>
                <a:off x="-215900" y="-139700"/>
                <a:ext cx="10118725" cy="5892801"/>
              </a:xfrm>
              <a:prstGeom prst="rect">
                <a:avLst/>
              </a:prstGeom>
              <a:effectLst/>
            </p:spPr>
          </p:pic>
        </p:grpSp>
        <p:sp>
          <p:nvSpPr>
            <p:cNvPr id="610" name="Shape 610"/>
            <p:cNvSpPr/>
            <p:nvPr/>
          </p:nvSpPr>
          <p:spPr>
            <a:xfrm>
              <a:off x="260384" y="260383"/>
              <a:ext cx="9166157" cy="512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r>
                <a:t>Составленное выражение запроса должно подчиняться следующим правилам (за строгим описанием правил следует обратиться к MSDN):</a:t>
              </a: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a:p>
              <a:pPr lvl="0" algn="just"/>
              <a:endParaRPr/>
            </a:p>
          </p:txBody>
        </p:sp>
      </p:grpSp>
      <p:grpSp>
        <p:nvGrpSpPr>
          <p:cNvPr id="614" name="Group 614"/>
          <p:cNvGrpSpPr/>
          <p:nvPr/>
        </p:nvGrpSpPr>
        <p:grpSpPr>
          <a:xfrm>
            <a:off x="685800" y="1676400"/>
            <a:ext cx="9001125" cy="685800"/>
            <a:chOff x="0" y="0"/>
            <a:chExt cx="9001125" cy="685800"/>
          </a:xfrm>
        </p:grpSpPr>
        <p:sp>
          <p:nvSpPr>
            <p:cNvPr id="612" name="Shape 612"/>
            <p:cNvSpPr/>
            <p:nvPr/>
          </p:nvSpPr>
          <p:spPr>
            <a:xfrm>
              <a:off x="0" y="0"/>
              <a:ext cx="90011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13" name="Shape 613"/>
            <p:cNvSpPr/>
            <p:nvPr/>
          </p:nvSpPr>
          <p:spPr>
            <a:xfrm>
              <a:off x="33477" y="17779"/>
              <a:ext cx="89341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Должно начинаться с конструкции from, которая указывает на обрабатываемую коллекцию</a:t>
              </a:r>
            </a:p>
          </p:txBody>
        </p:sp>
      </p:grpSp>
      <p:grpSp>
        <p:nvGrpSpPr>
          <p:cNvPr id="617" name="Group 617"/>
          <p:cNvGrpSpPr/>
          <p:nvPr/>
        </p:nvGrpSpPr>
        <p:grpSpPr>
          <a:xfrm>
            <a:off x="685800" y="2430779"/>
            <a:ext cx="9001125" cy="929641"/>
            <a:chOff x="0" y="0"/>
            <a:chExt cx="9001125" cy="929639"/>
          </a:xfrm>
        </p:grpSpPr>
        <p:sp>
          <p:nvSpPr>
            <p:cNvPr id="615" name="Shape 615"/>
            <p:cNvSpPr/>
            <p:nvPr/>
          </p:nvSpPr>
          <p:spPr>
            <a:xfrm>
              <a:off x="0" y="7619"/>
              <a:ext cx="9001125" cy="9144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16" name="Shape 616"/>
            <p:cNvSpPr/>
            <p:nvPr/>
          </p:nvSpPr>
          <p:spPr>
            <a:xfrm>
              <a:off x="44636" y="-1"/>
              <a:ext cx="891185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Может содержать ноль или более конструкции from, let или where. Конструкция let представляет переменную и присваивает ей значение. Конструкция where фильтрует элементы коллекции</a:t>
              </a:r>
            </a:p>
          </p:txBody>
        </p:sp>
      </p:grpSp>
      <p:grpSp>
        <p:nvGrpSpPr>
          <p:cNvPr id="620" name="Group 620"/>
          <p:cNvGrpSpPr/>
          <p:nvPr/>
        </p:nvGrpSpPr>
        <p:grpSpPr>
          <a:xfrm>
            <a:off x="685800" y="3421379"/>
            <a:ext cx="9001125" cy="929641"/>
            <a:chOff x="0" y="0"/>
            <a:chExt cx="9001125" cy="929639"/>
          </a:xfrm>
        </p:grpSpPr>
        <p:sp>
          <p:nvSpPr>
            <p:cNvPr id="618" name="Shape 618"/>
            <p:cNvSpPr/>
            <p:nvPr/>
          </p:nvSpPr>
          <p:spPr>
            <a:xfrm>
              <a:off x="0" y="7619"/>
              <a:ext cx="9001125" cy="9144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19" name="Shape 619"/>
            <p:cNvSpPr/>
            <p:nvPr/>
          </p:nvSpPr>
          <p:spPr>
            <a:xfrm>
              <a:off x="44636" y="-1"/>
              <a:ext cx="891185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Может включать ноль или более конструкций orderby, с полями сортировки и необязательным указанием на направление упорядочивания. Направление может быть ascending или descending</a:t>
              </a:r>
            </a:p>
          </p:txBody>
        </p:sp>
      </p:grpSp>
      <p:grpSp>
        <p:nvGrpSpPr>
          <p:cNvPr id="623" name="Group 623"/>
          <p:cNvGrpSpPr/>
          <p:nvPr/>
        </p:nvGrpSpPr>
        <p:grpSpPr>
          <a:xfrm>
            <a:off x="685800" y="4419600"/>
            <a:ext cx="9001125" cy="533400"/>
            <a:chOff x="0" y="0"/>
            <a:chExt cx="9001125" cy="533400"/>
          </a:xfrm>
        </p:grpSpPr>
        <p:sp>
          <p:nvSpPr>
            <p:cNvPr id="621" name="Shape 621"/>
            <p:cNvSpPr/>
            <p:nvPr/>
          </p:nvSpPr>
          <p:spPr>
            <a:xfrm>
              <a:off x="0" y="0"/>
              <a:ext cx="90011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p>
          </p:txBody>
        </p:sp>
        <p:sp>
          <p:nvSpPr>
            <p:cNvPr id="622" name="Shape 622"/>
            <p:cNvSpPr/>
            <p:nvPr/>
          </p:nvSpPr>
          <p:spPr>
            <a:xfrm>
              <a:off x="26037" y="81280"/>
              <a:ext cx="8949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Должна следовать конструкция select или group</a:t>
              </a:r>
            </a:p>
          </p:txBody>
        </p:sp>
      </p:grpSp>
      <p:grpSp>
        <p:nvGrpSpPr>
          <p:cNvPr id="626" name="Group 626"/>
          <p:cNvGrpSpPr/>
          <p:nvPr/>
        </p:nvGrpSpPr>
        <p:grpSpPr>
          <a:xfrm>
            <a:off x="685800" y="5029200"/>
            <a:ext cx="9001125" cy="685800"/>
            <a:chOff x="0" y="0"/>
            <a:chExt cx="9001125" cy="685800"/>
          </a:xfrm>
        </p:grpSpPr>
        <p:sp>
          <p:nvSpPr>
            <p:cNvPr id="624" name="Shape 624"/>
            <p:cNvSpPr/>
            <p:nvPr/>
          </p:nvSpPr>
          <p:spPr>
            <a:xfrm>
              <a:off x="0" y="0"/>
              <a:ext cx="90011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p>
          </p:txBody>
        </p:sp>
        <p:sp>
          <p:nvSpPr>
            <p:cNvPr id="625" name="Shape 625"/>
            <p:cNvSpPr/>
            <p:nvPr/>
          </p:nvSpPr>
          <p:spPr>
            <a:xfrm>
              <a:off x="33477" y="17779"/>
              <a:ext cx="89341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Может следовать необязательная конструкция продолжения (такой конструкцией является into)</a:t>
              </a:r>
            </a:p>
          </p:txBody>
        </p: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Выражения запросов</a:t>
            </a:r>
          </a:p>
        </p:txBody>
      </p:sp>
      <p:grpSp>
        <p:nvGrpSpPr>
          <p:cNvPr id="631" name="Group 631"/>
          <p:cNvGrpSpPr/>
          <p:nvPr/>
        </p:nvGrpSpPr>
        <p:grpSpPr>
          <a:xfrm>
            <a:off x="1544762" y="514654"/>
            <a:ext cx="7489932" cy="6390205"/>
            <a:chOff x="-215900" y="-139700"/>
            <a:chExt cx="7489930" cy="6390203"/>
          </a:xfrm>
        </p:grpSpPr>
        <p:pic>
          <p:nvPicPr>
            <p:cNvPr id="630" name="image17.png"/>
            <p:cNvPicPr/>
            <p:nvPr/>
          </p:nvPicPr>
          <p:blipFill>
            <a:blip r:embed="rId3">
              <a:extLst/>
            </a:blip>
            <a:stretch>
              <a:fillRect/>
            </a:stretch>
          </p:blipFill>
          <p:spPr>
            <a:xfrm>
              <a:off x="0" y="0"/>
              <a:ext cx="7058130" cy="5831403"/>
            </a:xfrm>
            <a:prstGeom prst="rect">
              <a:avLst/>
            </a:prstGeom>
            <a:ln>
              <a:noFill/>
            </a:ln>
            <a:effectLst/>
          </p:spPr>
        </p:pic>
        <p:pic>
          <p:nvPicPr>
            <p:cNvPr id="629" name="Picture 628"/>
            <p:cNvPicPr/>
            <p:nvPr/>
          </p:nvPicPr>
          <p:blipFill>
            <a:blip r:embed="rId4">
              <a:extLst/>
            </a:blip>
            <a:stretch>
              <a:fillRect/>
            </a:stretch>
          </p:blipFill>
          <p:spPr>
            <a:xfrm>
              <a:off x="-215900" y="-139700"/>
              <a:ext cx="7489930" cy="6390203"/>
            </a:xfrm>
            <a:prstGeom prst="rect">
              <a:avLst/>
            </a:prstGeom>
            <a:effectLst/>
          </p:spPr>
        </p:pic>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hape 635"/>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Синтаксис выражений запросов vs. текучий синтаксис</a:t>
            </a:r>
          </a:p>
        </p:txBody>
      </p:sp>
      <p:grpSp>
        <p:nvGrpSpPr>
          <p:cNvPr id="638" name="Group 638"/>
          <p:cNvGrpSpPr/>
          <p:nvPr/>
        </p:nvGrpSpPr>
        <p:grpSpPr>
          <a:xfrm>
            <a:off x="342900" y="762000"/>
            <a:ext cx="9686925" cy="2057400"/>
            <a:chOff x="0" y="0"/>
            <a:chExt cx="9686925" cy="2057400"/>
          </a:xfrm>
        </p:grpSpPr>
        <p:sp>
          <p:nvSpPr>
            <p:cNvPr id="636" name="Shape 636"/>
            <p:cNvSpPr/>
            <p:nvPr/>
          </p:nvSpPr>
          <p:spPr>
            <a:xfrm>
              <a:off x="0" y="0"/>
              <a:ext cx="9686925" cy="2057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37" name="Shape 637"/>
            <p:cNvSpPr/>
            <p:nvPr/>
          </p:nvSpPr>
          <p:spPr>
            <a:xfrm>
              <a:off x="100433" y="157479"/>
              <a:ext cx="9486059" cy="174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Синтаксис выражений запросов проще для запросов, которые могут содержать в себе любой из следующих аспектов:</a:t>
              </a:r>
            </a:p>
            <a:p>
              <a:pPr marL="285750" lvl="0" indent="-285750" algn="just">
                <a:spcBef>
                  <a:spcPts val="1000"/>
                </a:spcBef>
                <a:buSzPct val="100000"/>
                <a:buFont typeface="Arial"/>
                <a:buChar char="•"/>
              </a:pPr>
              <a:r>
                <a:t>конструкция let для введения новой переменной наряду с переменной диапазона</a:t>
              </a:r>
            </a:p>
            <a:p>
              <a:pPr marL="285750" lvl="0" indent="-285750" algn="just">
                <a:spcBef>
                  <a:spcPts val="1000"/>
                </a:spcBef>
                <a:buSzPct val="100000"/>
                <a:buFont typeface="Arial"/>
                <a:buChar char="•"/>
              </a:pPr>
              <a:r>
                <a:t>Операция SelectMany, Join, GroupJoin, за которой следует ссылка на внешнюю переменную диапазона</a:t>
              </a:r>
            </a:p>
          </p:txBody>
        </p:sp>
      </p:grpSp>
      <p:grpSp>
        <p:nvGrpSpPr>
          <p:cNvPr id="641" name="Group 641"/>
          <p:cNvGrpSpPr/>
          <p:nvPr/>
        </p:nvGrpSpPr>
        <p:grpSpPr>
          <a:xfrm>
            <a:off x="342900" y="2971800"/>
            <a:ext cx="9686925" cy="762000"/>
            <a:chOff x="0" y="0"/>
            <a:chExt cx="9686925" cy="762000"/>
          </a:xfrm>
        </p:grpSpPr>
        <p:sp>
          <p:nvSpPr>
            <p:cNvPr id="639" name="Shape 639"/>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40" name="Shape 640"/>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 запросам, которые используют операции Select, Where, OrderBy  одинаково хорошо применимы оба синтаксиса</a:t>
              </a:r>
            </a:p>
          </p:txBody>
        </p:sp>
      </p:grpSp>
      <p:grpSp>
        <p:nvGrpSpPr>
          <p:cNvPr id="644" name="Group 644"/>
          <p:cNvGrpSpPr/>
          <p:nvPr/>
        </p:nvGrpSpPr>
        <p:grpSpPr>
          <a:xfrm>
            <a:off x="349298" y="3886200"/>
            <a:ext cx="9686926" cy="762000"/>
            <a:chOff x="0" y="0"/>
            <a:chExt cx="9686925" cy="762000"/>
          </a:xfrm>
        </p:grpSpPr>
        <p:sp>
          <p:nvSpPr>
            <p:cNvPr id="642" name="Shape 64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43" name="Shape 643"/>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Для запросов, состоящий из одной операции, текучий синтаксис короче и менее громоздкий</a:t>
              </a:r>
            </a:p>
          </p:txBody>
        </p:sp>
      </p:grpSp>
      <p:grpSp>
        <p:nvGrpSpPr>
          <p:cNvPr id="647" name="Group 647"/>
          <p:cNvGrpSpPr/>
          <p:nvPr/>
        </p:nvGrpSpPr>
        <p:grpSpPr>
          <a:xfrm>
            <a:off x="349298" y="4800600"/>
            <a:ext cx="9686926" cy="762000"/>
            <a:chOff x="0" y="0"/>
            <a:chExt cx="9686925" cy="762000"/>
          </a:xfrm>
        </p:grpSpPr>
        <p:sp>
          <p:nvSpPr>
            <p:cNvPr id="645" name="Shape 645"/>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46" name="Shape 646"/>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Существует множество  операций, для который не предусмотрены ключевые слова в синтаксисе запросов</a:t>
              </a:r>
            </a:p>
          </p:txBody>
        </p:sp>
      </p:grpSp>
      <p:grpSp>
        <p:nvGrpSpPr>
          <p:cNvPr id="650" name="Group 650"/>
          <p:cNvGrpSpPr/>
          <p:nvPr/>
        </p:nvGrpSpPr>
        <p:grpSpPr>
          <a:xfrm>
            <a:off x="349298" y="5715000"/>
            <a:ext cx="9686926" cy="762000"/>
            <a:chOff x="0" y="0"/>
            <a:chExt cx="9686925" cy="762000"/>
          </a:xfrm>
        </p:grpSpPr>
        <p:sp>
          <p:nvSpPr>
            <p:cNvPr id="648" name="Shape 648"/>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49" name="Shape 649"/>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Можно смешивать текучий синтаксис и синтаксис выражений запросов</a:t>
              </a:r>
            </a:p>
          </p:txBody>
        </p:sp>
      </p:gr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Shape 652"/>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Отложенное выполнение</a:t>
            </a:r>
          </a:p>
        </p:txBody>
      </p:sp>
      <p:grpSp>
        <p:nvGrpSpPr>
          <p:cNvPr id="655" name="Group 655"/>
          <p:cNvGrpSpPr/>
          <p:nvPr/>
        </p:nvGrpSpPr>
        <p:grpSpPr>
          <a:xfrm>
            <a:off x="342900" y="1355403"/>
            <a:ext cx="9686925" cy="2199775"/>
            <a:chOff x="0" y="0"/>
            <a:chExt cx="9686925" cy="2199773"/>
          </a:xfrm>
        </p:grpSpPr>
        <p:sp>
          <p:nvSpPr>
            <p:cNvPr id="653" name="Shape 653"/>
            <p:cNvSpPr/>
            <p:nvPr/>
          </p:nvSpPr>
          <p:spPr>
            <a:xfrm>
              <a:off x="0" y="168596"/>
              <a:ext cx="9686925" cy="203117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654" name="Shape 654"/>
            <p:cNvSpPr/>
            <p:nvPr/>
          </p:nvSpPr>
          <p:spPr>
            <a:xfrm>
              <a:off x="0" y="-1"/>
              <a:ext cx="9686925" cy="1987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numbers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List&lt;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a:t>
              </a:r>
            </a:p>
            <a:p>
              <a:pPr lvl="0"/>
              <a:r>
                <a:rPr sz="1600">
                  <a:latin typeface="Consolas"/>
                  <a:ea typeface="Consolas"/>
                  <a:cs typeface="Consolas"/>
                  <a:sym typeface="Consolas"/>
                </a:rPr>
                <a:t>numbers.Add (</a:t>
              </a:r>
              <a:r>
                <a:rPr sz="1600">
                  <a:solidFill>
                    <a:srgbClr val="C81EFA"/>
                  </a:solidFill>
                  <a:latin typeface="Consolas"/>
                  <a:ea typeface="Consolas"/>
                  <a:cs typeface="Consolas"/>
                  <a:sym typeface="Consolas"/>
                </a:rPr>
                <a:t>1</a:t>
              </a:r>
              <a:r>
                <a:rPr sz="1600">
                  <a:latin typeface="Consolas"/>
                  <a:ea typeface="Consolas"/>
                  <a:cs typeface="Consolas"/>
                  <a:sym typeface="Consolas"/>
                </a:rPr>
                <a:t>);</a:t>
              </a: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query = numbers.Select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p>
            <a:p>
              <a:pPr lvl="0"/>
              <a:r>
                <a:rPr sz="1600">
                  <a:latin typeface="Consolas"/>
                  <a:ea typeface="Consolas"/>
                  <a:cs typeface="Consolas"/>
                  <a:sym typeface="Consolas"/>
                </a:rPr>
                <a:t>numbers.Add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var</a:t>
              </a:r>
              <a:r>
                <a:rPr sz="1600">
                  <a:latin typeface="Consolas"/>
                  <a:ea typeface="Consolas"/>
                  <a:cs typeface="Consolas"/>
                  <a:sym typeface="Consolas"/>
                </a:rPr>
                <a:t> temp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p>
            <a:p>
              <a:pPr lvl="0"/>
              <a:r>
                <a:rPr sz="1600">
                  <a:latin typeface="Consolas"/>
                  <a:ea typeface="Consolas"/>
                  <a:cs typeface="Consolas"/>
                  <a:sym typeface="Consolas"/>
                </a:rPr>
                <a:t>	Console.WriteLine(temp);</a:t>
              </a:r>
            </a:p>
          </p:txBody>
        </p:sp>
      </p:grpSp>
      <p:grpSp>
        <p:nvGrpSpPr>
          <p:cNvPr id="658" name="Group 658"/>
          <p:cNvGrpSpPr/>
          <p:nvPr/>
        </p:nvGrpSpPr>
        <p:grpSpPr>
          <a:xfrm>
            <a:off x="8401050" y="1752600"/>
            <a:ext cx="1285875" cy="1219200"/>
            <a:chOff x="0" y="0"/>
            <a:chExt cx="1285875" cy="1219200"/>
          </a:xfrm>
        </p:grpSpPr>
        <p:sp>
          <p:nvSpPr>
            <p:cNvPr id="656" name="Shape 656"/>
            <p:cNvSpPr/>
            <p:nvPr/>
          </p:nvSpPr>
          <p:spPr>
            <a:xfrm>
              <a:off x="0" y="0"/>
              <a:ext cx="1285875" cy="12192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pPr>
              <a:endParaRPr/>
            </a:p>
          </p:txBody>
        </p:sp>
        <p:sp>
          <p:nvSpPr>
            <p:cNvPr id="657" name="Shape 657"/>
            <p:cNvSpPr/>
            <p:nvPr/>
          </p:nvSpPr>
          <p:spPr>
            <a:xfrm>
              <a:off x="59515" y="220980"/>
              <a:ext cx="1166845"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t>10</a:t>
              </a:r>
            </a:p>
            <a:p>
              <a:pPr lvl="0">
                <a:spcBef>
                  <a:spcPts val="1000"/>
                </a:spcBef>
              </a:pPr>
              <a:r>
                <a:t> 20 </a:t>
              </a:r>
            </a:p>
          </p:txBody>
        </p:sp>
      </p:grpSp>
      <p:grpSp>
        <p:nvGrpSpPr>
          <p:cNvPr id="661" name="Group 661"/>
          <p:cNvGrpSpPr/>
          <p:nvPr/>
        </p:nvGrpSpPr>
        <p:grpSpPr>
          <a:xfrm>
            <a:off x="300038" y="4724400"/>
            <a:ext cx="9686926" cy="1752600"/>
            <a:chOff x="0" y="0"/>
            <a:chExt cx="9686925" cy="1752600"/>
          </a:xfrm>
        </p:grpSpPr>
        <p:sp>
          <p:nvSpPr>
            <p:cNvPr id="659" name="Shape 659"/>
            <p:cNvSpPr/>
            <p:nvPr/>
          </p:nvSpPr>
          <p:spPr>
            <a:xfrm>
              <a:off x="0" y="0"/>
              <a:ext cx="9686925" cy="1752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60" name="Shape 660"/>
            <p:cNvSpPr/>
            <p:nvPr/>
          </p:nvSpPr>
          <p:spPr>
            <a:xfrm>
              <a:off x="85554" y="144779"/>
              <a:ext cx="9515817" cy="1463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Отложенное выполнение поддерживают все стандартные операции запросов со следующими исключениями:</a:t>
              </a:r>
            </a:p>
            <a:p>
              <a:pPr marL="285750" lvl="0" indent="-285750" algn="just">
                <a:spcBef>
                  <a:spcPts val="1000"/>
                </a:spcBef>
                <a:buSzPct val="100000"/>
                <a:buFont typeface="Arial"/>
                <a:buChar char="•"/>
              </a:pPr>
              <a:r>
                <a:t>операции, которые возвращают одиночный элемент или скалярное значение (First, Count)</a:t>
              </a:r>
            </a:p>
            <a:p>
              <a:pPr marL="285750" lvl="0" indent="-285750" algn="just">
                <a:spcBef>
                  <a:spcPts val="1000"/>
                </a:spcBef>
                <a:buSzPct val="100000"/>
                <a:buFont typeface="Arial"/>
                <a:buChar char="•"/>
              </a:pPr>
              <a:r>
                <a:t>операции преобразования ToArray, ToList, ToDictionary, ToLookup</a:t>
              </a:r>
            </a:p>
          </p:txBody>
        </p:sp>
      </p:grpSp>
      <p:grpSp>
        <p:nvGrpSpPr>
          <p:cNvPr id="664" name="Group 664"/>
          <p:cNvGrpSpPr/>
          <p:nvPr/>
        </p:nvGrpSpPr>
        <p:grpSpPr>
          <a:xfrm>
            <a:off x="342900" y="609600"/>
            <a:ext cx="9686925" cy="762000"/>
            <a:chOff x="0" y="0"/>
            <a:chExt cx="9686925" cy="762000"/>
          </a:xfrm>
        </p:grpSpPr>
        <p:sp>
          <p:nvSpPr>
            <p:cNvPr id="662" name="Shape 66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663" name="Shape 66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Важная особенность большинства операций запросов – выполнение не при конструировании, а во время перечисления</a:t>
              </a:r>
            </a:p>
          </p:txBody>
        </p:sp>
      </p:grpSp>
      <p:grpSp>
        <p:nvGrpSpPr>
          <p:cNvPr id="667" name="Group 667"/>
          <p:cNvGrpSpPr/>
          <p:nvPr/>
        </p:nvGrpSpPr>
        <p:grpSpPr>
          <a:xfrm>
            <a:off x="342900" y="3657599"/>
            <a:ext cx="9686925" cy="902747"/>
            <a:chOff x="0" y="0"/>
            <a:chExt cx="9686925" cy="902745"/>
          </a:xfrm>
        </p:grpSpPr>
        <p:sp>
          <p:nvSpPr>
            <p:cNvPr id="665" name="Shape 665"/>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666" name="Shape 666"/>
            <p:cNvSpPr/>
            <p:nvPr/>
          </p:nvSpPr>
          <p:spPr>
            <a:xfrm>
              <a:off x="0" y="96992"/>
              <a:ext cx="9686925"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Action a = () =&gt; Console.WriteLine ("Foo");</a:t>
              </a:r>
            </a:p>
            <a:p>
              <a:pPr lvl="0"/>
              <a:r>
                <a:rPr sz="1600">
                  <a:latin typeface="Consolas"/>
                  <a:ea typeface="Consolas"/>
                  <a:cs typeface="Consolas"/>
                  <a:sym typeface="Consolas"/>
                </a:rPr>
                <a:t>a(); // Отложенное выполнение!</a:t>
              </a:r>
            </a:p>
          </p:txBody>
        </p:sp>
      </p:gr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Shape 66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Отложенное выполнение</a:t>
            </a:r>
          </a:p>
        </p:txBody>
      </p:sp>
      <p:grpSp>
        <p:nvGrpSpPr>
          <p:cNvPr id="703" name="Group 703"/>
          <p:cNvGrpSpPr/>
          <p:nvPr/>
        </p:nvGrpSpPr>
        <p:grpSpPr>
          <a:xfrm>
            <a:off x="352089" y="689847"/>
            <a:ext cx="9582822" cy="4270179"/>
            <a:chOff x="0" y="0"/>
            <a:chExt cx="9582821" cy="4270177"/>
          </a:xfrm>
        </p:grpSpPr>
        <p:sp>
          <p:nvSpPr>
            <p:cNvPr id="670" name="Shape 670"/>
            <p:cNvSpPr/>
            <p:nvPr/>
          </p:nvSpPr>
          <p:spPr>
            <a:xfrm>
              <a:off x="0" y="533400"/>
              <a:ext cx="3171825" cy="3048000"/>
            </a:xfrm>
            <a:prstGeom prst="roundRect">
              <a:avLst>
                <a:gd name="adj" fmla="val 16667"/>
              </a:avLst>
            </a:prstGeom>
            <a:solidFill>
              <a:srgbClr val="DCE6F2"/>
            </a:soli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ctr">
                <a:spcBef>
                  <a:spcPts val="1000"/>
                </a:spcBef>
                <a:defRPr b="1"/>
              </a:pPr>
              <a:endParaRPr/>
            </a:p>
          </p:txBody>
        </p:sp>
        <p:grpSp>
          <p:nvGrpSpPr>
            <p:cNvPr id="673" name="Group 673"/>
            <p:cNvGrpSpPr/>
            <p:nvPr/>
          </p:nvGrpSpPr>
          <p:grpSpPr>
            <a:xfrm>
              <a:off x="428625" y="762000"/>
              <a:ext cx="2314575" cy="457200"/>
              <a:chOff x="0" y="0"/>
              <a:chExt cx="2314575" cy="457200"/>
            </a:xfrm>
          </p:grpSpPr>
          <p:sp>
            <p:nvSpPr>
              <p:cNvPr id="671" name="Shape 671"/>
              <p:cNvSpPr/>
              <p:nvPr/>
            </p:nvSpPr>
            <p:spPr>
              <a:xfrm>
                <a:off x="0" y="0"/>
                <a:ext cx="2314575" cy="457200"/>
              </a:xfrm>
              <a:prstGeom prst="roundRect">
                <a:avLst>
                  <a:gd name="adj" fmla="val 16667"/>
                </a:avLst>
              </a:prstGeom>
              <a:solidFill>
                <a:srgbClr val="8EB4E3"/>
              </a:soli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ctr">
                  <a:spcBef>
                    <a:spcPts val="1000"/>
                  </a:spcBef>
                </a:pPr>
                <a:endParaRPr/>
              </a:p>
            </p:txBody>
          </p:sp>
          <p:sp>
            <p:nvSpPr>
              <p:cNvPr id="672" name="Shape 672"/>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Елемент 1</a:t>
                </a:r>
              </a:p>
            </p:txBody>
          </p:sp>
        </p:grpSp>
        <p:grpSp>
          <p:nvGrpSpPr>
            <p:cNvPr id="676" name="Group 676"/>
            <p:cNvGrpSpPr/>
            <p:nvPr/>
          </p:nvGrpSpPr>
          <p:grpSpPr>
            <a:xfrm>
              <a:off x="428625" y="1371600"/>
              <a:ext cx="2314575" cy="457200"/>
              <a:chOff x="0" y="0"/>
              <a:chExt cx="2314575" cy="457200"/>
            </a:xfrm>
          </p:grpSpPr>
          <p:sp>
            <p:nvSpPr>
              <p:cNvPr id="674" name="Shape 674"/>
              <p:cNvSpPr/>
              <p:nvPr/>
            </p:nvSpPr>
            <p:spPr>
              <a:xfrm>
                <a:off x="0" y="0"/>
                <a:ext cx="2314575" cy="457200"/>
              </a:xfrm>
              <a:prstGeom prst="roundRect">
                <a:avLst>
                  <a:gd name="adj" fmla="val 16667"/>
                </a:avLst>
              </a:prstGeom>
              <a:solidFill>
                <a:srgbClr val="8EB4E3"/>
              </a:soli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ctr">
                  <a:spcBef>
                    <a:spcPts val="1000"/>
                  </a:spcBef>
                </a:pPr>
                <a:endParaRPr/>
              </a:p>
            </p:txBody>
          </p:sp>
          <p:sp>
            <p:nvSpPr>
              <p:cNvPr id="675" name="Shape 675"/>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spcBef>
                    <a:spcPts val="1000"/>
                  </a:spcBef>
                </a:lvl1pPr>
              </a:lstStyle>
              <a:p>
                <a:pPr lvl="0"/>
                <a:r>
                  <a:t>Елемент 2</a:t>
                </a:r>
              </a:p>
            </p:txBody>
          </p:sp>
        </p:grpSp>
        <p:grpSp>
          <p:nvGrpSpPr>
            <p:cNvPr id="679" name="Group 679"/>
            <p:cNvGrpSpPr/>
            <p:nvPr/>
          </p:nvGrpSpPr>
          <p:grpSpPr>
            <a:xfrm>
              <a:off x="428625" y="1981200"/>
              <a:ext cx="2314575" cy="457200"/>
              <a:chOff x="0" y="0"/>
              <a:chExt cx="2314575" cy="457200"/>
            </a:xfrm>
          </p:grpSpPr>
          <p:sp>
            <p:nvSpPr>
              <p:cNvPr id="677" name="Shape 677"/>
              <p:cNvSpPr/>
              <p:nvPr/>
            </p:nvSpPr>
            <p:spPr>
              <a:xfrm>
                <a:off x="0" y="0"/>
                <a:ext cx="2314575" cy="457200"/>
              </a:xfrm>
              <a:prstGeom prst="roundRect">
                <a:avLst>
                  <a:gd name="adj" fmla="val 16667"/>
                </a:avLst>
              </a:prstGeom>
              <a:solidFill>
                <a:srgbClr val="8EB4E3"/>
              </a:soli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ctr">
                  <a:spcBef>
                    <a:spcPts val="1000"/>
                  </a:spcBef>
                </a:pPr>
                <a:endParaRPr/>
              </a:p>
            </p:txBody>
          </p:sp>
          <p:sp>
            <p:nvSpPr>
              <p:cNvPr id="678" name="Shape 678"/>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Елемент 3</a:t>
                </a:r>
              </a:p>
            </p:txBody>
          </p:sp>
        </p:grpSp>
        <p:grpSp>
          <p:nvGrpSpPr>
            <p:cNvPr id="682" name="Group 682"/>
            <p:cNvGrpSpPr/>
            <p:nvPr/>
          </p:nvGrpSpPr>
          <p:grpSpPr>
            <a:xfrm>
              <a:off x="428625" y="2971800"/>
              <a:ext cx="2314575" cy="457200"/>
              <a:chOff x="0" y="0"/>
              <a:chExt cx="2314575" cy="457200"/>
            </a:xfrm>
          </p:grpSpPr>
          <p:sp>
            <p:nvSpPr>
              <p:cNvPr id="680" name="Shape 680"/>
              <p:cNvSpPr/>
              <p:nvPr/>
            </p:nvSpPr>
            <p:spPr>
              <a:xfrm>
                <a:off x="0" y="0"/>
                <a:ext cx="2314575" cy="457200"/>
              </a:xfrm>
              <a:prstGeom prst="roundRect">
                <a:avLst>
                  <a:gd name="adj" fmla="val 16667"/>
                </a:avLst>
              </a:prstGeom>
              <a:solidFill>
                <a:srgbClr val="8EB4E3"/>
              </a:soli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ctr">
                  <a:spcBef>
                    <a:spcPts val="1000"/>
                  </a:spcBef>
                </a:pPr>
                <a:endParaRPr/>
              </a:p>
            </p:txBody>
          </p:sp>
          <p:sp>
            <p:nvSpPr>
              <p:cNvPr id="681" name="Shape 681"/>
              <p:cNvSpPr/>
              <p:nvPr/>
            </p:nvSpPr>
            <p:spPr>
              <a:xfrm>
                <a:off x="22318" y="43180"/>
                <a:ext cx="2269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Елемент n</a:t>
                </a:r>
              </a:p>
            </p:txBody>
          </p:sp>
        </p:grpSp>
        <p:grpSp>
          <p:nvGrpSpPr>
            <p:cNvPr id="685" name="Group 685"/>
            <p:cNvGrpSpPr/>
            <p:nvPr/>
          </p:nvGrpSpPr>
          <p:grpSpPr>
            <a:xfrm>
              <a:off x="661677" y="2530469"/>
              <a:ext cx="1848471" cy="365131"/>
              <a:chOff x="0" y="0"/>
              <a:chExt cx="1848470" cy="365130"/>
            </a:xfrm>
          </p:grpSpPr>
          <p:sp>
            <p:nvSpPr>
              <p:cNvPr id="683" name="Shape 683"/>
              <p:cNvSpPr/>
              <p:nvPr/>
            </p:nvSpPr>
            <p:spPr>
              <a:xfrm>
                <a:off x="0" y="0"/>
                <a:ext cx="1848471" cy="365131"/>
              </a:xfrm>
              <a:prstGeom prst="roundRect">
                <a:avLst>
                  <a:gd name="adj" fmla="val 16667"/>
                </a:avLst>
              </a:prstGeom>
              <a:solidFill>
                <a:srgbClr val="DCE6F2"/>
              </a:solidFill>
              <a:ln w="12700" cap="flat">
                <a:noFill/>
                <a:miter lim="400000"/>
              </a:ln>
              <a:effectLst/>
            </p:spPr>
            <p:txBody>
              <a:bodyPr wrap="square" lIns="0" tIns="0" rIns="0" bIns="0" numCol="1" anchor="ctr">
                <a:noAutofit/>
              </a:bodyPr>
              <a:lstStyle/>
              <a:p>
                <a:pPr lvl="0" algn="ctr">
                  <a:spcBef>
                    <a:spcPts val="1000"/>
                  </a:spcBef>
                </a:pPr>
                <a:endParaRPr/>
              </a:p>
            </p:txBody>
          </p:sp>
          <p:sp>
            <p:nvSpPr>
              <p:cNvPr id="684" name="Shape 684"/>
              <p:cNvSpPr/>
              <p:nvPr/>
            </p:nvSpPr>
            <p:spPr>
              <a:xfrm>
                <a:off x="17824" y="34484"/>
                <a:ext cx="1812823" cy="2961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spcBef>
                    <a:spcPts val="1000"/>
                  </a:spcBef>
                  <a:defRPr b="1"/>
                </a:lvl1pPr>
              </a:lstStyle>
              <a:p>
                <a:pPr lvl="0">
                  <a:defRPr b="0"/>
                </a:pPr>
                <a:r>
                  <a:rPr b="1"/>
                  <a:t>.  .  .</a:t>
                </a:r>
              </a:p>
            </p:txBody>
          </p:sp>
        </p:grpSp>
        <p:grpSp>
          <p:nvGrpSpPr>
            <p:cNvPr id="688" name="Group 688"/>
            <p:cNvGrpSpPr/>
            <p:nvPr/>
          </p:nvGrpSpPr>
          <p:grpSpPr>
            <a:xfrm>
              <a:off x="6237386" y="442031"/>
              <a:ext cx="2443164" cy="1371601"/>
              <a:chOff x="0" y="0"/>
              <a:chExt cx="2443163" cy="1371600"/>
            </a:xfrm>
          </p:grpSpPr>
          <p:sp>
            <p:nvSpPr>
              <p:cNvPr id="686" name="Shape 686"/>
              <p:cNvSpPr/>
              <p:nvPr/>
            </p:nvSpPr>
            <p:spPr>
              <a:xfrm>
                <a:off x="0" y="0"/>
                <a:ext cx="2443164" cy="1371600"/>
              </a:xfrm>
              <a:prstGeom prst="roundRect">
                <a:avLst>
                  <a:gd name="adj" fmla="val 16667"/>
                </a:avLst>
              </a:prstGeom>
              <a:solidFill>
                <a:srgbClr val="FFFFFF"/>
              </a:solidFill>
              <a:ln w="25400" cap="flat">
                <a:solidFill>
                  <a:srgbClr val="4F81BD"/>
                </a:solidFill>
                <a:prstDash val="solid"/>
                <a:bevel/>
              </a:ln>
              <a:effectLst>
                <a:outerShdw blurRad="190500" dist="8455" dir="5400000" rotWithShape="0">
                  <a:srgbClr val="000000"/>
                </a:outerShdw>
              </a:effectLst>
            </p:spPr>
            <p:txBody>
              <a:bodyPr wrap="square" lIns="0" tIns="0" rIns="0" bIns="0" numCol="1" anchor="ctr">
                <a:noAutofit/>
              </a:bodyPr>
              <a:lstStyle/>
              <a:p>
                <a:pPr lvl="0" algn="ctr">
                  <a:spcBef>
                    <a:spcPts val="1000"/>
                  </a:spcBef>
                </a:pPr>
                <a:endParaRPr/>
              </a:p>
            </p:txBody>
          </p:sp>
          <p:sp>
            <p:nvSpPr>
              <p:cNvPr id="687" name="Shape 687"/>
              <p:cNvSpPr/>
              <p:nvPr/>
            </p:nvSpPr>
            <p:spPr>
              <a:xfrm>
                <a:off x="66955" y="93979"/>
                <a:ext cx="2309253" cy="1183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spcBef>
                    <a:spcPts val="1000"/>
                  </a:spcBef>
                </a:pPr>
                <a:r>
                  <a:rPr b="1"/>
                  <a:t>from</a:t>
                </a:r>
                <a:r>
                  <a:t>. . .</a:t>
                </a:r>
              </a:p>
              <a:p>
                <a:pPr lvl="0" algn="ctr">
                  <a:spcBef>
                    <a:spcPts val="1000"/>
                  </a:spcBef>
                </a:pPr>
                <a:r>
                  <a:rPr b="1"/>
                  <a:t>where</a:t>
                </a:r>
                <a:r>
                  <a:t>. . .</a:t>
                </a:r>
              </a:p>
              <a:p>
                <a:pPr lvl="0" algn="ctr">
                  <a:spcBef>
                    <a:spcPts val="1000"/>
                  </a:spcBef>
                </a:pPr>
                <a:r>
                  <a:rPr b="1"/>
                  <a:t>select</a:t>
                </a:r>
                <a:r>
                  <a:t>. . .</a:t>
                </a:r>
              </a:p>
            </p:txBody>
          </p:sp>
        </p:grpSp>
        <p:sp>
          <p:nvSpPr>
            <p:cNvPr id="689" name="Shape 689"/>
            <p:cNvSpPr/>
            <p:nvPr/>
          </p:nvSpPr>
          <p:spPr>
            <a:xfrm>
              <a:off x="6730305" y="76200"/>
              <a:ext cx="145732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Запрос</a:t>
              </a:r>
            </a:p>
          </p:txBody>
        </p:sp>
        <p:sp>
          <p:nvSpPr>
            <p:cNvPr id="690" name="Shape 690"/>
            <p:cNvSpPr/>
            <p:nvPr/>
          </p:nvSpPr>
          <p:spPr>
            <a:xfrm>
              <a:off x="257175" y="0"/>
              <a:ext cx="3171825"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a:latin typeface="Arial"/>
                  <a:ea typeface="Arial"/>
                  <a:cs typeface="Arial"/>
                  <a:sym typeface="Arial"/>
                </a:defRPr>
              </a:lvl1pPr>
            </a:lstStyle>
            <a:p>
              <a:pPr lvl="0">
                <a:defRPr b="0"/>
              </a:pPr>
              <a:r>
                <a:rPr b="1"/>
                <a:t>Источник данных</a:t>
              </a:r>
            </a:p>
          </p:txBody>
        </p:sp>
        <p:grpSp>
          <p:nvGrpSpPr>
            <p:cNvPr id="693" name="Group 693"/>
            <p:cNvGrpSpPr/>
            <p:nvPr/>
          </p:nvGrpSpPr>
          <p:grpSpPr>
            <a:xfrm>
              <a:off x="3583356" y="2130622"/>
              <a:ext cx="5999466" cy="2139556"/>
              <a:chOff x="0" y="-143576"/>
              <a:chExt cx="5999465" cy="2139554"/>
            </a:xfrm>
          </p:grpSpPr>
          <p:sp>
            <p:nvSpPr>
              <p:cNvPr id="691" name="Shape 691"/>
              <p:cNvSpPr/>
              <p:nvPr/>
            </p:nvSpPr>
            <p:spPr>
              <a:xfrm>
                <a:off x="0" y="133017"/>
                <a:ext cx="5999466" cy="186296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defRPr>
                    <a:latin typeface="Consolas"/>
                    <a:ea typeface="Consolas"/>
                    <a:cs typeface="Consolas"/>
                    <a:sym typeface="Consolas"/>
                  </a:defRPr>
                </a:pPr>
                <a:endParaRPr/>
              </a:p>
            </p:txBody>
          </p:sp>
          <p:sp>
            <p:nvSpPr>
              <p:cNvPr id="692" name="Shape 692"/>
              <p:cNvSpPr/>
              <p:nvPr/>
            </p:nvSpPr>
            <p:spPr>
              <a:xfrm>
                <a:off x="0" y="-143577"/>
                <a:ext cx="5999466" cy="20664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endParaRPr>
                  <a:latin typeface="Consolas"/>
                  <a:ea typeface="Consolas"/>
                  <a:cs typeface="Consolas"/>
                  <a:sym typeface="Consolas"/>
                </a:endParaRPr>
              </a:p>
              <a:p>
                <a:pPr lvl="0"/>
                <a:r>
                  <a:rPr>
                    <a:latin typeface="Consolas"/>
                    <a:ea typeface="Consolas"/>
                    <a:cs typeface="Consolas"/>
                    <a:sym typeface="Consolas"/>
                  </a:rPr>
                  <a:t>foreach (var item in          )</a:t>
                </a:r>
              </a:p>
              <a:p>
                <a:pPr lvl="0"/>
                <a:r>
                  <a:rPr>
                    <a:latin typeface="Consolas"/>
                    <a:ea typeface="Consolas"/>
                    <a:cs typeface="Consolas"/>
                    <a:sym typeface="Consolas"/>
                  </a:rPr>
                  <a:t>{</a:t>
                </a:r>
              </a:p>
              <a:p>
                <a:pPr lvl="0"/>
                <a:r>
                  <a:rPr>
                    <a:latin typeface="Consolas"/>
                    <a:ea typeface="Consolas"/>
                    <a:cs typeface="Consolas"/>
                    <a:sym typeface="Consolas"/>
                  </a:rPr>
                  <a:t>   </a:t>
                </a:r>
              </a:p>
              <a:p>
                <a:pPr lvl="0"/>
                <a:r>
                  <a:rPr>
                    <a:latin typeface="Consolas"/>
                    <a:ea typeface="Consolas"/>
                    <a:cs typeface="Consolas"/>
                    <a:sym typeface="Consolas"/>
                  </a:rPr>
                  <a:t> </a:t>
                </a:r>
              </a:p>
              <a:p>
                <a:pPr lvl="0"/>
                <a:r>
                  <a:rPr>
                    <a:latin typeface="Consolas"/>
                    <a:ea typeface="Consolas"/>
                    <a:cs typeface="Consolas"/>
                    <a:sym typeface="Consolas"/>
                  </a:rPr>
                  <a:t>}</a:t>
                </a:r>
              </a:p>
            </p:txBody>
          </p:sp>
        </p:grpSp>
        <p:grpSp>
          <p:nvGrpSpPr>
            <p:cNvPr id="696" name="Group 696"/>
            <p:cNvGrpSpPr/>
            <p:nvPr/>
          </p:nvGrpSpPr>
          <p:grpSpPr>
            <a:xfrm>
              <a:off x="6387990" y="2473189"/>
              <a:ext cx="942976" cy="319074"/>
              <a:chOff x="0" y="0"/>
              <a:chExt cx="942975" cy="319072"/>
            </a:xfrm>
          </p:grpSpPr>
          <p:sp>
            <p:nvSpPr>
              <p:cNvPr id="694" name="Shape 694"/>
              <p:cNvSpPr/>
              <p:nvPr/>
            </p:nvSpPr>
            <p:spPr>
              <a:xfrm>
                <a:off x="0" y="7136"/>
                <a:ext cx="942975" cy="304801"/>
              </a:xfrm>
              <a:prstGeom prst="rect">
                <a:avLst/>
              </a:prstGeom>
              <a:solidFill>
                <a:srgbClr val="FFFFFF"/>
              </a:solidFill>
              <a:ln w="25400" cap="flat">
                <a:solidFill>
                  <a:srgbClr val="4BACC6"/>
                </a:solidFill>
                <a:prstDash val="solid"/>
                <a:bevel/>
              </a:ln>
              <a:effectLst>
                <a:outerShdw blurRad="190500" dist="8455" dir="5400000" rotWithShape="0">
                  <a:srgbClr val="000000"/>
                </a:outerShdw>
              </a:effectLst>
            </p:spPr>
            <p:txBody>
              <a:bodyPr wrap="square" lIns="0" tIns="0" rIns="0" bIns="0" numCol="1" anchor="ctr">
                <a:noAutofit/>
              </a:bodyPr>
              <a:lstStyle/>
              <a:p>
                <a:pPr lvl="0" algn="ctr">
                  <a:spcBef>
                    <a:spcPts val="1000"/>
                  </a:spcBef>
                </a:pPr>
                <a:endParaRPr/>
              </a:p>
            </p:txBody>
          </p:sp>
          <p:sp>
            <p:nvSpPr>
              <p:cNvPr id="695" name="Shape 695"/>
              <p:cNvSpPr/>
              <p:nvPr/>
            </p:nvSpPr>
            <p:spPr>
              <a:xfrm>
                <a:off x="0" y="0"/>
                <a:ext cx="942975" cy="319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Query</a:t>
                </a:r>
              </a:p>
            </p:txBody>
          </p:sp>
        </p:grpSp>
        <p:sp>
          <p:nvSpPr>
            <p:cNvPr id="697" name="Shape 697"/>
            <p:cNvSpPr/>
            <p:nvPr/>
          </p:nvSpPr>
          <p:spPr>
            <a:xfrm rot="5400000" flipH="1">
              <a:off x="4331577" y="-265860"/>
              <a:ext cx="1414729" cy="42985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8100" cap="flat">
              <a:solidFill>
                <a:srgbClr val="4F81BD"/>
              </a:solidFill>
              <a:prstDash val="solid"/>
              <a:bevel/>
              <a:tailEnd type="triangle" w="med" len="med"/>
            </a:ln>
            <a:effectLst>
              <a:outerShdw blurRad="190500" dist="8455" dir="5400000" rotWithShape="0">
                <a:srgbClr val="000000"/>
              </a:outerShdw>
            </a:effectLst>
          </p:spPr>
          <p:txBody>
            <a:bodyPr wrap="square" lIns="0" tIns="0" rIns="0" bIns="0" numCol="1" anchor="ctr">
              <a:noAutofit/>
            </a:bodyPr>
            <a:lstStyle/>
            <a:p>
              <a:pPr lvl="0"/>
              <a:endParaRPr/>
            </a:p>
          </p:txBody>
        </p:sp>
        <p:sp>
          <p:nvSpPr>
            <p:cNvPr id="698" name="Shape 698"/>
            <p:cNvSpPr/>
            <p:nvPr/>
          </p:nvSpPr>
          <p:spPr>
            <a:xfrm flipH="1">
              <a:off x="7458075" y="1828801"/>
              <a:ext cx="1787" cy="762001"/>
            </a:xfrm>
            <a:prstGeom prst="line">
              <a:avLst/>
            </a:prstGeom>
            <a:noFill/>
            <a:ln w="38100" cap="flat">
              <a:solidFill>
                <a:srgbClr val="4BACC6"/>
              </a:solidFill>
              <a:prstDash val="sysDash"/>
              <a:bevel/>
              <a:headEnd type="triangle" w="med" len="med"/>
              <a:tailEnd type="triangle" w="med" len="med"/>
            </a:ln>
            <a:effectLst>
              <a:outerShdw blurRad="190500" dist="8455" dir="5400000" rotWithShape="0">
                <a:srgbClr val="000000"/>
              </a:outerShdw>
            </a:effectLst>
          </p:spPr>
          <p:txBody>
            <a:bodyPr wrap="square" lIns="0" tIns="0" rIns="0" bIns="0" numCol="1" anchor="t">
              <a:noAutofit/>
            </a:bodyPr>
            <a:lstStyle/>
            <a:p>
              <a:pPr lvl="0" defTabSz="457200">
                <a:defRPr sz="1200">
                  <a:latin typeface="+mn-lt"/>
                  <a:ea typeface="+mn-ea"/>
                  <a:cs typeface="+mn-cs"/>
                  <a:sym typeface="Helvetica"/>
                </a:defRPr>
              </a:pPr>
              <a:endParaRPr/>
            </a:p>
          </p:txBody>
        </p:sp>
        <p:sp>
          <p:nvSpPr>
            <p:cNvPr id="699" name="Shape 699"/>
            <p:cNvSpPr/>
            <p:nvPr/>
          </p:nvSpPr>
          <p:spPr>
            <a:xfrm>
              <a:off x="2889644" y="1523545"/>
              <a:ext cx="4262456" cy="10978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8100" cap="flat">
              <a:solidFill>
                <a:srgbClr val="4F81BD"/>
              </a:solidFill>
              <a:prstDash val="solid"/>
              <a:bevel/>
              <a:tailEnd type="triangle" w="med" len="med"/>
            </a:ln>
            <a:effectLst>
              <a:outerShdw blurRad="190500" dist="8455" dir="5400000" rotWithShape="0">
                <a:srgbClr val="000000"/>
              </a:outerShdw>
            </a:effectLst>
          </p:spPr>
          <p:txBody>
            <a:bodyPr wrap="square" lIns="0" tIns="0" rIns="0" bIns="0" numCol="1" anchor="ctr">
              <a:noAutofit/>
            </a:bodyPr>
            <a:lstStyle/>
            <a:p>
              <a:pPr lvl="0"/>
              <a:endParaRPr/>
            </a:p>
          </p:txBody>
        </p:sp>
        <p:grpSp>
          <p:nvGrpSpPr>
            <p:cNvPr id="702" name="Group 702"/>
            <p:cNvGrpSpPr/>
            <p:nvPr/>
          </p:nvGrpSpPr>
          <p:grpSpPr>
            <a:xfrm>
              <a:off x="4076371" y="2971800"/>
              <a:ext cx="4629151" cy="457200"/>
              <a:chOff x="0" y="0"/>
              <a:chExt cx="4629150" cy="457200"/>
            </a:xfrm>
          </p:grpSpPr>
          <p:sp>
            <p:nvSpPr>
              <p:cNvPr id="700" name="Shape 700"/>
              <p:cNvSpPr/>
              <p:nvPr/>
            </p:nvSpPr>
            <p:spPr>
              <a:xfrm>
                <a:off x="0" y="0"/>
                <a:ext cx="4629150" cy="457200"/>
              </a:xfrm>
              <a:prstGeom prst="rect">
                <a:avLst/>
              </a:prstGeom>
              <a:solidFill>
                <a:srgbClr val="FFFFFF"/>
              </a:solidFill>
              <a:ln w="25400" cap="flat">
                <a:solidFill>
                  <a:srgbClr val="4F81BD"/>
                </a:solidFill>
                <a:prstDash val="solid"/>
                <a:bevel/>
              </a:ln>
              <a:effectLst>
                <a:outerShdw blurRad="190500" dist="8455" dir="5400000" rotWithShape="0">
                  <a:srgbClr val="000000"/>
                </a:outerShdw>
              </a:effectLst>
            </p:spPr>
            <p:txBody>
              <a:bodyPr wrap="square" lIns="0" tIns="0" rIns="0" bIns="0" numCol="1" anchor="ctr">
                <a:noAutofit/>
              </a:bodyPr>
              <a:lstStyle/>
              <a:p>
                <a:pPr lvl="0" algn="ctr">
                  <a:spcBef>
                    <a:spcPts val="1000"/>
                  </a:spcBef>
                </a:pPr>
                <a:endParaRPr/>
              </a:p>
            </p:txBody>
          </p:sp>
          <p:sp>
            <p:nvSpPr>
              <p:cNvPr id="701" name="Shape 701"/>
              <p:cNvSpPr/>
              <p:nvPr/>
            </p:nvSpPr>
            <p:spPr>
              <a:xfrm>
                <a:off x="0" y="69063"/>
                <a:ext cx="4629150"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Выполнение действий с элементом</a:t>
                </a:r>
              </a:p>
            </p:txBody>
          </p:sp>
        </p:grpSp>
      </p:grpSp>
      <p:grpSp>
        <p:nvGrpSpPr>
          <p:cNvPr id="706" name="Group 706"/>
          <p:cNvGrpSpPr/>
          <p:nvPr/>
        </p:nvGrpSpPr>
        <p:grpSpPr>
          <a:xfrm>
            <a:off x="320575" y="5270859"/>
            <a:ext cx="9686926" cy="914401"/>
            <a:chOff x="0" y="0"/>
            <a:chExt cx="9686925" cy="914400"/>
          </a:xfrm>
        </p:grpSpPr>
        <p:sp>
          <p:nvSpPr>
            <p:cNvPr id="704" name="Shape 704"/>
            <p:cNvSpPr/>
            <p:nvPr/>
          </p:nvSpPr>
          <p:spPr>
            <a:xfrm>
              <a:off x="0" y="0"/>
              <a:ext cx="9686925" cy="914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705" name="Shape 705"/>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В LINQ выполнение запроса отличается от самого запроса – создание переменной запроса само по себе не связано с получением данных</a:t>
              </a:r>
            </a:p>
          </p:txBody>
        </p:sp>
      </p:grpSp>
      <p:pic>
        <p:nvPicPr>
          <p:cNvPr id="707" name="image18.png" descr="C:\Work in Progress\Microsoft\VAT\MSL_PNG_Object_Library\Event.png"/>
          <p:cNvPicPr/>
          <p:nvPr/>
        </p:nvPicPr>
        <p:blipFill>
          <a:blip r:embed="rId2">
            <a:extLst/>
          </a:blip>
          <a:stretch>
            <a:fillRect/>
          </a:stretch>
        </p:blipFill>
        <p:spPr>
          <a:xfrm>
            <a:off x="8954486" y="5651281"/>
            <a:ext cx="1341240" cy="908051"/>
          </a:xfrm>
          <a:prstGeom prst="rect">
            <a:avLst/>
          </a:prstGeom>
          <a:ln w="12700">
            <a:miter lim="400000"/>
          </a:ln>
          <a:effectLst>
            <a:outerShdw blurRad="190500" dist="8455" dir="5400000" rotWithShape="0">
              <a:srgbClr val="000000"/>
            </a:outerShdw>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Что такое LINQ?</a:t>
            </a:r>
          </a:p>
        </p:txBody>
      </p:sp>
      <p:grpSp>
        <p:nvGrpSpPr>
          <p:cNvPr id="107" name="Group 107"/>
          <p:cNvGrpSpPr/>
          <p:nvPr/>
        </p:nvGrpSpPr>
        <p:grpSpPr>
          <a:xfrm>
            <a:off x="234814" y="5486400"/>
            <a:ext cx="9880738" cy="1219200"/>
            <a:chOff x="0" y="0"/>
            <a:chExt cx="9880737" cy="1219200"/>
          </a:xfrm>
        </p:grpSpPr>
        <p:sp>
          <p:nvSpPr>
            <p:cNvPr id="105" name="Shape 105"/>
            <p:cNvSpPr/>
            <p:nvPr/>
          </p:nvSpPr>
          <p:spPr>
            <a:xfrm>
              <a:off x="0" y="0"/>
              <a:ext cx="9880738" cy="1219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defRPr b="1"/>
              </a:pPr>
              <a:endParaRPr/>
            </a:p>
          </p:txBody>
        </p:sp>
        <p:sp>
          <p:nvSpPr>
            <p:cNvPr id="106" name="Shape 106"/>
            <p:cNvSpPr/>
            <p:nvPr/>
          </p:nvSpPr>
          <p:spPr>
            <a:xfrm>
              <a:off x="59516" y="5079"/>
              <a:ext cx="9761705"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Запрос LINQ позволяет запрашивать любую коллекцию, реализующую интерфейс IEnumerable&lt;T&gt;, будь то массив, список или DOM-модель XML, а также удаленные источники данных, такие как таблицы данных SQL Server. Преимуществ LINQ заключается в проверке типов на этапе компиляции и формировании динамических запросов</a:t>
              </a:r>
            </a:p>
          </p:txBody>
        </p:sp>
      </p:grpSp>
      <p:pic>
        <p:nvPicPr>
          <p:cNvPr id="108" name="pasted-image.pdf"/>
          <p:cNvPicPr/>
          <p:nvPr/>
        </p:nvPicPr>
        <p:blipFill>
          <a:blip r:embed="rId2">
            <a:extLst/>
          </a:blip>
          <a:stretch>
            <a:fillRect/>
          </a:stretch>
        </p:blipFill>
        <p:spPr>
          <a:xfrm>
            <a:off x="1282032" y="679082"/>
            <a:ext cx="7722936" cy="4723508"/>
          </a:xfrm>
          <a:prstGeom prst="rect">
            <a:avLst/>
          </a:prstGeom>
          <a:ln w="12700">
            <a:miter lim="400000"/>
          </a:ln>
          <a:effectLst>
            <a:outerShdw blurRad="190500" dist="8455" dir="5400000" rotWithShape="0">
              <a:srgbClr val="000000"/>
            </a:outerShdw>
          </a:effectLst>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hape 77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Каким образом выполняются запросы</a:t>
            </a:r>
          </a:p>
        </p:txBody>
      </p:sp>
      <p:grpSp>
        <p:nvGrpSpPr>
          <p:cNvPr id="781" name="Group 781"/>
          <p:cNvGrpSpPr/>
          <p:nvPr/>
        </p:nvGrpSpPr>
        <p:grpSpPr>
          <a:xfrm>
            <a:off x="320575" y="762000"/>
            <a:ext cx="9686926" cy="526603"/>
            <a:chOff x="0" y="0"/>
            <a:chExt cx="9686925" cy="526602"/>
          </a:xfrm>
        </p:grpSpPr>
        <p:sp>
          <p:nvSpPr>
            <p:cNvPr id="779" name="Shape 779"/>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spcBef>
                  <a:spcPts val="1000"/>
                </a:spcBef>
                <a:defRPr sz="1600"/>
              </a:pPr>
              <a:endParaRPr/>
            </a:p>
          </p:txBody>
        </p:sp>
        <p:sp>
          <p:nvSpPr>
            <p:cNvPr id="780" name="Shape 780"/>
            <p:cNvSpPr/>
            <p:nvPr/>
          </p:nvSpPr>
          <p:spPr>
            <a:xfrm>
              <a:off x="0" y="90768"/>
              <a:ext cx="9686925" cy="246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r>
                <a:rPr lang="en-US" sz="1600" dirty="0" err="1">
                  <a:latin typeface="Consolas"/>
                  <a:cs typeface="Consolas"/>
                </a:rPr>
                <a:t>var</a:t>
              </a:r>
              <a:r>
                <a:rPr lang="en-US" sz="1600" dirty="0">
                  <a:latin typeface="Consolas"/>
                  <a:cs typeface="Consolas"/>
                </a:rPr>
                <a:t> </a:t>
              </a:r>
              <a:r>
                <a:rPr lang="en-US" sz="1600" dirty="0" err="1">
                  <a:latin typeface="Consolas"/>
                  <a:cs typeface="Consolas"/>
                </a:rPr>
                <a:t>adultNames</a:t>
              </a:r>
              <a:r>
                <a:rPr lang="en-US" sz="1600" dirty="0">
                  <a:latin typeface="Consolas"/>
                  <a:cs typeface="Consolas"/>
                </a:rPr>
                <a:t> = </a:t>
              </a:r>
              <a:r>
                <a:rPr lang="en-US" sz="1600" b="1" dirty="0">
                  <a:latin typeface="Consolas"/>
                  <a:cs typeface="Consolas"/>
                </a:rPr>
                <a:t>from</a:t>
              </a:r>
              <a:r>
                <a:rPr lang="en-US" sz="1600" dirty="0">
                  <a:latin typeface="Consolas"/>
                  <a:cs typeface="Consolas"/>
                </a:rPr>
                <a:t> person in people </a:t>
              </a:r>
              <a:r>
                <a:rPr lang="en-US" sz="1600" b="1" dirty="0">
                  <a:latin typeface="Consolas"/>
                  <a:cs typeface="Consolas"/>
                </a:rPr>
                <a:t>where</a:t>
              </a:r>
              <a:r>
                <a:rPr lang="en-US" sz="1600" dirty="0">
                  <a:latin typeface="Consolas"/>
                  <a:cs typeface="Consolas"/>
                </a:rPr>
                <a:t> </a:t>
              </a:r>
              <a:r>
                <a:rPr lang="en-US" sz="1600" dirty="0" err="1">
                  <a:latin typeface="Consolas"/>
                  <a:cs typeface="Consolas"/>
                </a:rPr>
                <a:t>person.Age</a:t>
              </a:r>
              <a:r>
                <a:rPr lang="en-US" sz="1600" dirty="0">
                  <a:latin typeface="Consolas"/>
                  <a:cs typeface="Consolas"/>
                </a:rPr>
                <a:t> &gt;= 18 </a:t>
              </a:r>
              <a:r>
                <a:rPr lang="en-US" sz="1600" b="1" dirty="0">
                  <a:latin typeface="Consolas"/>
                  <a:cs typeface="Consolas"/>
                </a:rPr>
                <a:t>select</a:t>
              </a:r>
              <a:r>
                <a:rPr lang="en-US" sz="1600" dirty="0">
                  <a:latin typeface="Consolas"/>
                  <a:cs typeface="Consolas"/>
                </a:rPr>
                <a:t> </a:t>
              </a:r>
              <a:r>
                <a:rPr lang="en-US" sz="1600" dirty="0" err="1">
                  <a:latin typeface="Consolas"/>
                  <a:cs typeface="Consolas"/>
                </a:rPr>
                <a:t>person.Name</a:t>
              </a:r>
              <a:r>
                <a:rPr lang="en-US" sz="1600" dirty="0">
                  <a:latin typeface="Consolas"/>
                  <a:cs typeface="Consolas"/>
                </a:rPr>
                <a:t>; </a:t>
              </a:r>
            </a:p>
          </p:txBody>
        </p:sp>
      </p:grpSp>
      <p:pic>
        <p:nvPicPr>
          <p:cNvPr id="4" name="Picture 3"/>
          <p:cNvPicPr>
            <a:picLocks noChangeAspect="1"/>
          </p:cNvPicPr>
          <p:nvPr/>
        </p:nvPicPr>
        <p:blipFill>
          <a:blip r:embed="rId2"/>
          <a:stretch>
            <a:fillRect/>
          </a:stretch>
        </p:blipFill>
        <p:spPr>
          <a:xfrm>
            <a:off x="462298" y="1415485"/>
            <a:ext cx="5078053" cy="5298200"/>
          </a:xfrm>
          <a:prstGeom prst="rect">
            <a:avLst/>
          </a:prstGeom>
        </p:spPr>
      </p:pic>
      <p:sp>
        <p:nvSpPr>
          <p:cNvPr id="7" name="Rectangle 6"/>
          <p:cNvSpPr/>
          <p:nvPr/>
        </p:nvSpPr>
        <p:spPr>
          <a:xfrm>
            <a:off x="4326228" y="4983047"/>
            <a:ext cx="1423468" cy="1730638"/>
          </a:xfrm>
          <a:prstGeom prst="rect">
            <a:avLst/>
          </a:prstGeom>
          <a:solidFill>
            <a:srgbClr val="FFFFFF"/>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sp>
        <p:nvSpPr>
          <p:cNvPr id="9" name="Rectangle 8"/>
          <p:cNvSpPr/>
          <p:nvPr/>
        </p:nvSpPr>
        <p:spPr>
          <a:xfrm>
            <a:off x="6346192" y="1720889"/>
            <a:ext cx="3576217" cy="1477328"/>
          </a:xfrm>
          <a:prstGeom prst="rect">
            <a:avLst/>
          </a:prstGeom>
        </p:spPr>
        <p:txBody>
          <a:bodyPr wrap="square">
            <a:spAutoFit/>
          </a:bodyPr>
          <a:lstStyle/>
          <a:p>
            <a:r>
              <a:rPr lang="en-US" dirty="0">
                <a:latin typeface="Consolas"/>
                <a:cs typeface="Consolas"/>
              </a:rPr>
              <a:t>Name="Holly", Age=36</a:t>
            </a:r>
          </a:p>
          <a:p>
            <a:r>
              <a:rPr lang="en-US" dirty="0">
                <a:latin typeface="Consolas"/>
                <a:cs typeface="Consolas"/>
              </a:rPr>
              <a:t>Name="Tom", Age=9</a:t>
            </a:r>
          </a:p>
          <a:p>
            <a:r>
              <a:rPr lang="en-US" dirty="0">
                <a:latin typeface="Consolas"/>
                <a:cs typeface="Consolas"/>
              </a:rPr>
              <a:t>Name="Jon", Age=36</a:t>
            </a:r>
          </a:p>
          <a:p>
            <a:r>
              <a:rPr lang="en-US" dirty="0">
                <a:latin typeface="Consolas"/>
                <a:cs typeface="Consolas"/>
              </a:rPr>
              <a:t>Name="William", Age=6</a:t>
            </a:r>
          </a:p>
          <a:p>
            <a:r>
              <a:rPr lang="en-US" dirty="0">
                <a:latin typeface="Consolas"/>
                <a:cs typeface="Consolas"/>
              </a:rPr>
              <a:t>Name="Robin", Age=6</a:t>
            </a:r>
          </a:p>
        </p:txBody>
      </p:sp>
    </p:spTree>
    <p:extLst>
      <p:ext uri="{BB962C8B-B14F-4D97-AF65-F5344CB8AC3E}">
        <p14:creationId xmlns:p14="http://schemas.microsoft.com/office/powerpoint/2010/main" val="247941431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hape 77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Каким образом выполняются запросы</a:t>
            </a:r>
          </a:p>
        </p:txBody>
      </p:sp>
      <p:pic>
        <p:nvPicPr>
          <p:cNvPr id="2" name="Picture 1"/>
          <p:cNvPicPr>
            <a:picLocks noChangeAspect="1"/>
          </p:cNvPicPr>
          <p:nvPr/>
        </p:nvPicPr>
        <p:blipFill>
          <a:blip r:embed="rId2"/>
          <a:stretch>
            <a:fillRect/>
          </a:stretch>
        </p:blipFill>
        <p:spPr>
          <a:xfrm>
            <a:off x="305358" y="488490"/>
            <a:ext cx="5468657" cy="6252626"/>
          </a:xfrm>
          <a:prstGeom prst="rect">
            <a:avLst/>
          </a:prstGeom>
        </p:spPr>
      </p:pic>
      <p:sp>
        <p:nvSpPr>
          <p:cNvPr id="8" name="Shape 779"/>
          <p:cNvSpPr/>
          <p:nvPr/>
        </p:nvSpPr>
        <p:spPr>
          <a:xfrm>
            <a:off x="5466853" y="5158381"/>
            <a:ext cx="4633652" cy="1582735"/>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spcBef>
                <a:spcPts val="1000"/>
              </a:spcBef>
              <a:defRPr sz="1600"/>
            </a:pPr>
            <a:endParaRPr/>
          </a:p>
        </p:txBody>
      </p:sp>
      <p:sp>
        <p:nvSpPr>
          <p:cNvPr id="10" name="Shape 780"/>
          <p:cNvSpPr/>
          <p:nvPr/>
        </p:nvSpPr>
        <p:spPr>
          <a:xfrm>
            <a:off x="5592453" y="5337889"/>
            <a:ext cx="4508052" cy="7386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r>
              <a:rPr lang="en-US" sz="1600" dirty="0" err="1">
                <a:latin typeface="Consolas"/>
                <a:cs typeface="Consolas"/>
              </a:rPr>
              <a:t>var</a:t>
            </a:r>
            <a:r>
              <a:rPr lang="en-US" sz="1600" dirty="0">
                <a:latin typeface="Consolas"/>
                <a:cs typeface="Consolas"/>
              </a:rPr>
              <a:t> </a:t>
            </a:r>
            <a:r>
              <a:rPr lang="en-US" sz="1600" dirty="0" err="1">
                <a:latin typeface="Consolas"/>
                <a:cs typeface="Consolas"/>
              </a:rPr>
              <a:t>adultNames</a:t>
            </a:r>
            <a:r>
              <a:rPr lang="en-US" sz="1600" dirty="0">
                <a:latin typeface="Consolas"/>
                <a:cs typeface="Consolas"/>
              </a:rPr>
              <a:t> = </a:t>
            </a:r>
            <a:r>
              <a:rPr lang="en-US" sz="1600" b="1" dirty="0">
                <a:latin typeface="Consolas"/>
                <a:cs typeface="Consolas"/>
              </a:rPr>
              <a:t>from</a:t>
            </a:r>
            <a:r>
              <a:rPr lang="en-US" sz="1600" dirty="0">
                <a:latin typeface="Consolas"/>
                <a:cs typeface="Consolas"/>
              </a:rPr>
              <a:t> person in </a:t>
            </a:r>
            <a:r>
              <a:rPr lang="en-US" sz="1600" dirty="0" smtClean="0">
                <a:latin typeface="Consolas"/>
                <a:cs typeface="Consolas"/>
              </a:rPr>
              <a:t>people</a:t>
            </a:r>
          </a:p>
          <a:p>
            <a:r>
              <a:rPr lang="en-US" sz="1600" dirty="0">
                <a:latin typeface="Consolas"/>
                <a:cs typeface="Consolas"/>
              </a:rPr>
              <a:t>	</a:t>
            </a:r>
            <a:r>
              <a:rPr lang="en-US" sz="1600" dirty="0" smtClean="0">
                <a:latin typeface="Consolas"/>
                <a:cs typeface="Consolas"/>
              </a:rPr>
              <a:t>	 </a:t>
            </a:r>
            <a:r>
              <a:rPr lang="en-US" sz="1600" b="1" dirty="0" smtClean="0">
                <a:latin typeface="Consolas"/>
                <a:cs typeface="Consolas"/>
              </a:rPr>
              <a:t>where</a:t>
            </a:r>
            <a:r>
              <a:rPr lang="en-US" sz="1600" dirty="0" smtClean="0">
                <a:latin typeface="Consolas"/>
                <a:cs typeface="Consolas"/>
              </a:rPr>
              <a:t> </a:t>
            </a:r>
            <a:r>
              <a:rPr lang="en-US" sz="1600" dirty="0" err="1">
                <a:latin typeface="Consolas"/>
                <a:cs typeface="Consolas"/>
              </a:rPr>
              <a:t>person.Age</a:t>
            </a:r>
            <a:r>
              <a:rPr lang="en-US" sz="1600" dirty="0">
                <a:latin typeface="Consolas"/>
                <a:cs typeface="Consolas"/>
              </a:rPr>
              <a:t> &gt;= 18 </a:t>
            </a:r>
            <a:endParaRPr lang="en-US" sz="1600" dirty="0" smtClean="0">
              <a:latin typeface="Consolas"/>
              <a:cs typeface="Consolas"/>
            </a:endParaRPr>
          </a:p>
          <a:p>
            <a:r>
              <a:rPr lang="en-US" sz="1600" b="1" dirty="0">
                <a:latin typeface="Consolas"/>
                <a:cs typeface="Consolas"/>
              </a:rPr>
              <a:t>	</a:t>
            </a:r>
            <a:r>
              <a:rPr lang="en-US" sz="1600" b="1" dirty="0" smtClean="0">
                <a:latin typeface="Consolas"/>
                <a:cs typeface="Consolas"/>
              </a:rPr>
              <a:t>	 select</a:t>
            </a:r>
            <a:r>
              <a:rPr lang="en-US" sz="1600" dirty="0" smtClean="0">
                <a:latin typeface="Consolas"/>
                <a:cs typeface="Consolas"/>
              </a:rPr>
              <a:t> </a:t>
            </a:r>
            <a:r>
              <a:rPr lang="en-US" sz="1600" dirty="0" err="1">
                <a:latin typeface="Consolas"/>
                <a:cs typeface="Consolas"/>
              </a:rPr>
              <a:t>person.Name</a:t>
            </a:r>
            <a:r>
              <a:rPr lang="en-US" sz="1600" dirty="0">
                <a:latin typeface="Consolas"/>
                <a:cs typeface="Consolas"/>
              </a:rPr>
              <a:t>; </a:t>
            </a:r>
          </a:p>
        </p:txBody>
      </p:sp>
      <p:sp>
        <p:nvSpPr>
          <p:cNvPr id="3" name="Rectangle 2"/>
          <p:cNvSpPr/>
          <p:nvPr/>
        </p:nvSpPr>
        <p:spPr>
          <a:xfrm>
            <a:off x="6346192" y="1720889"/>
            <a:ext cx="3576217" cy="1477328"/>
          </a:xfrm>
          <a:prstGeom prst="rect">
            <a:avLst/>
          </a:prstGeom>
        </p:spPr>
        <p:txBody>
          <a:bodyPr wrap="square">
            <a:spAutoFit/>
          </a:bodyPr>
          <a:lstStyle/>
          <a:p>
            <a:r>
              <a:rPr lang="en-US" dirty="0">
                <a:latin typeface="Consolas"/>
                <a:cs typeface="Consolas"/>
              </a:rPr>
              <a:t>Name="Holly", Age=36</a:t>
            </a:r>
          </a:p>
          <a:p>
            <a:r>
              <a:rPr lang="en-US" dirty="0">
                <a:latin typeface="Consolas"/>
                <a:cs typeface="Consolas"/>
              </a:rPr>
              <a:t>Name="Tom", Age=9</a:t>
            </a:r>
          </a:p>
          <a:p>
            <a:r>
              <a:rPr lang="en-US" dirty="0">
                <a:latin typeface="Consolas"/>
                <a:cs typeface="Consolas"/>
              </a:rPr>
              <a:t>Name="Jon", Age=36</a:t>
            </a:r>
          </a:p>
          <a:p>
            <a:r>
              <a:rPr lang="en-US" dirty="0">
                <a:latin typeface="Consolas"/>
                <a:cs typeface="Consolas"/>
              </a:rPr>
              <a:t>Name="William", Age=6</a:t>
            </a:r>
          </a:p>
          <a:p>
            <a:r>
              <a:rPr lang="en-US" dirty="0">
                <a:latin typeface="Consolas"/>
                <a:cs typeface="Consolas"/>
              </a:rPr>
              <a:t>Name="Robin", Age=6</a:t>
            </a:r>
          </a:p>
        </p:txBody>
      </p:sp>
    </p:spTree>
    <p:extLst>
      <p:ext uri="{BB962C8B-B14F-4D97-AF65-F5344CB8AC3E}">
        <p14:creationId xmlns:p14="http://schemas.microsoft.com/office/powerpoint/2010/main" val="4177538128"/>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Shape 70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Отложенное и раннее вычисление запросов</a:t>
            </a:r>
          </a:p>
        </p:txBody>
      </p:sp>
      <p:grpSp>
        <p:nvGrpSpPr>
          <p:cNvPr id="712" name="Group 712"/>
          <p:cNvGrpSpPr/>
          <p:nvPr/>
        </p:nvGrpSpPr>
        <p:grpSpPr>
          <a:xfrm>
            <a:off x="342900" y="762000"/>
            <a:ext cx="9601200" cy="1053204"/>
            <a:chOff x="0" y="0"/>
            <a:chExt cx="9601200" cy="1053203"/>
          </a:xfrm>
        </p:grpSpPr>
        <p:sp>
          <p:nvSpPr>
            <p:cNvPr id="710" name="Shape 710"/>
            <p:cNvSpPr/>
            <p:nvPr/>
          </p:nvSpPr>
          <p:spPr>
            <a:xfrm>
              <a:off x="0" y="0"/>
              <a:ext cx="9601200" cy="105320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spcBef>
                  <a:spcPts val="1000"/>
                </a:spcBef>
              </a:pPr>
              <a:endParaRPr/>
            </a:p>
          </p:txBody>
        </p:sp>
        <p:sp>
          <p:nvSpPr>
            <p:cNvPr id="711" name="Shape 711"/>
            <p:cNvSpPr/>
            <p:nvPr/>
          </p:nvSpPr>
          <p:spPr>
            <a:xfrm>
              <a:off x="0" y="158100"/>
              <a:ext cx="9601200" cy="539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sz="1600">
                  <a:latin typeface="Consolas"/>
                  <a:ea typeface="Consolas"/>
                  <a:cs typeface="Consolas"/>
                  <a:sym typeface="Consolas"/>
                </a:defRPr>
              </a:lvl1pPr>
            </a:lstStyle>
            <a:p>
              <a:pPr lvl="0">
                <a:defRPr sz="1800"/>
              </a:pPr>
              <a:r>
                <a:rPr sz="1600"/>
                <a:t>var usCompanies = from a in companies where String.Equals(a.Country, "United States") select a.CompanyName;</a:t>
              </a:r>
            </a:p>
          </p:txBody>
        </p:sp>
      </p:grpSp>
      <p:grpSp>
        <p:nvGrpSpPr>
          <p:cNvPr id="715" name="Group 715"/>
          <p:cNvGrpSpPr/>
          <p:nvPr/>
        </p:nvGrpSpPr>
        <p:grpSpPr>
          <a:xfrm>
            <a:off x="4629150" y="1523999"/>
            <a:ext cx="5314950" cy="1429348"/>
            <a:chOff x="0" y="0"/>
            <a:chExt cx="5314950" cy="1429346"/>
          </a:xfrm>
        </p:grpSpPr>
        <p:sp>
          <p:nvSpPr>
            <p:cNvPr id="713" name="Shape 713"/>
            <p:cNvSpPr/>
            <p:nvPr/>
          </p:nvSpPr>
          <p:spPr>
            <a:xfrm>
              <a:off x="0" y="0"/>
              <a:ext cx="5314950" cy="142934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defRPr sz="1600">
                  <a:latin typeface="Consolas"/>
                  <a:ea typeface="Consolas"/>
                  <a:cs typeface="Consolas"/>
                  <a:sym typeface="Consolas"/>
                </a:defRPr>
              </a:pPr>
              <a:endParaRPr/>
            </a:p>
          </p:txBody>
        </p:sp>
        <p:sp>
          <p:nvSpPr>
            <p:cNvPr id="714" name="Shape 714"/>
            <p:cNvSpPr/>
            <p:nvPr/>
          </p:nvSpPr>
          <p:spPr>
            <a:xfrm>
              <a:off x="0" y="69570"/>
              <a:ext cx="5314950"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a:latin typeface="Consolas"/>
                  <a:ea typeface="Consolas"/>
                  <a:cs typeface="Consolas"/>
                  <a:sym typeface="Consolas"/>
                </a:rPr>
                <a:t>foreach (string name in </a:t>
              </a:r>
              <a:r>
                <a:rPr sz="1600" b="1">
                  <a:latin typeface="Consolas"/>
                  <a:ea typeface="Consolas"/>
                  <a:cs typeface="Consolas"/>
                  <a:sym typeface="Consolas"/>
                </a:rPr>
                <a:t>usCompanies</a:t>
              </a:r>
              <a:r>
                <a:rPr sz="1600">
                  <a:latin typeface="Consolas"/>
                  <a:ea typeface="Consolas"/>
                  <a:cs typeface="Consolas"/>
                  <a:sym typeface="Consolas"/>
                </a:rPr>
                <a:t>)</a:t>
              </a:r>
            </a:p>
            <a:p>
              <a:pPr lvl="0" algn="just"/>
              <a:r>
                <a:rPr sz="1600">
                  <a:latin typeface="Consolas"/>
                  <a:ea typeface="Consolas"/>
                  <a:cs typeface="Consolas"/>
                  <a:sym typeface="Consolas"/>
                </a:rPr>
                <a:t>{</a:t>
              </a:r>
            </a:p>
            <a:p>
              <a:pPr lvl="0" algn="just"/>
              <a:r>
                <a:rPr sz="1600">
                  <a:latin typeface="Consolas"/>
                  <a:ea typeface="Consolas"/>
                  <a:cs typeface="Consolas"/>
                  <a:sym typeface="Consolas"/>
                </a:rPr>
                <a:t>    Console.WriteLine(name);</a:t>
              </a:r>
            </a:p>
            <a:p>
              <a:pPr lvl="0" algn="just"/>
              <a:r>
                <a:rPr sz="1600">
                  <a:latin typeface="Consolas"/>
                  <a:ea typeface="Consolas"/>
                  <a:cs typeface="Consolas"/>
                  <a:sym typeface="Consolas"/>
                </a:rPr>
                <a:t>}</a:t>
              </a:r>
            </a:p>
          </p:txBody>
        </p:sp>
      </p:grpSp>
      <p:grpSp>
        <p:nvGrpSpPr>
          <p:cNvPr id="718" name="Group 718"/>
          <p:cNvGrpSpPr/>
          <p:nvPr/>
        </p:nvGrpSpPr>
        <p:grpSpPr>
          <a:xfrm>
            <a:off x="342900" y="2819400"/>
            <a:ext cx="9686925" cy="990600"/>
            <a:chOff x="0" y="0"/>
            <a:chExt cx="9686925" cy="990600"/>
          </a:xfrm>
        </p:grpSpPr>
        <p:sp>
          <p:nvSpPr>
            <p:cNvPr id="716" name="Shape 716"/>
            <p:cNvSpPr/>
            <p:nvPr/>
          </p:nvSpPr>
          <p:spPr>
            <a:xfrm>
              <a:off x="0" y="0"/>
              <a:ext cx="9686925" cy="990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17" name="Shape 717"/>
            <p:cNvSpPr/>
            <p:nvPr/>
          </p:nvSpPr>
          <p:spPr>
            <a:xfrm>
              <a:off x="48356" y="170180"/>
              <a:ext cx="959021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Во время выполнения методов расширения LINQ и операций запросов приложение не строит коллекцию; данные получаются только тогда, когда происходит итерирование по коллекции</a:t>
              </a:r>
            </a:p>
          </p:txBody>
        </p:sp>
      </p:grpSp>
      <p:grpSp>
        <p:nvGrpSpPr>
          <p:cNvPr id="721" name="Group 721"/>
          <p:cNvGrpSpPr/>
          <p:nvPr/>
        </p:nvGrpSpPr>
        <p:grpSpPr>
          <a:xfrm>
            <a:off x="342900" y="3962400"/>
            <a:ext cx="9686925" cy="1278890"/>
            <a:chOff x="0" y="0"/>
            <a:chExt cx="9686925" cy="1278889"/>
          </a:xfrm>
        </p:grpSpPr>
        <p:sp>
          <p:nvSpPr>
            <p:cNvPr id="719" name="Shape 719"/>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720" name="Shape 720"/>
            <p:cNvSpPr/>
            <p:nvPr/>
          </p:nvSpPr>
          <p:spPr>
            <a:xfrm>
              <a:off x="0" y="129112"/>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var usCompanies = from a in companies.</a:t>
              </a:r>
              <a:r>
                <a:rPr sz="1600" b="1">
                  <a:latin typeface="Consolas"/>
                  <a:ea typeface="Consolas"/>
                  <a:cs typeface="Consolas"/>
                  <a:sym typeface="Consolas"/>
                </a:rPr>
                <a:t>ToList</a:t>
              </a:r>
              <a:r>
                <a:rPr sz="1600">
                  <a:latin typeface="Consolas"/>
                  <a:ea typeface="Consolas"/>
                  <a:cs typeface="Consolas"/>
                  <a:sym typeface="Consolas"/>
                </a:rPr>
                <a:t>()</a:t>
              </a:r>
            </a:p>
            <a:p>
              <a:pPr lvl="0"/>
              <a:r>
                <a:rPr sz="1600">
                  <a:latin typeface="Consolas"/>
                  <a:ea typeface="Consolas"/>
                  <a:cs typeface="Consolas"/>
                  <a:sym typeface="Consolas"/>
                </a:rPr>
                <a:t>                  where String.Equals(a.Country, "United States")</a:t>
              </a:r>
            </a:p>
            <a:p>
              <a:pPr lvl="0"/>
              <a:r>
                <a:rPr sz="1600">
                  <a:latin typeface="Consolas"/>
                  <a:ea typeface="Consolas"/>
                  <a:cs typeface="Consolas"/>
                  <a:sym typeface="Consolas"/>
                </a:rPr>
                <a:t>                  select a.CompanyName;</a:t>
              </a:r>
            </a:p>
          </p:txBody>
        </p:sp>
      </p:grpSp>
      <p:grpSp>
        <p:nvGrpSpPr>
          <p:cNvPr id="724" name="Group 724"/>
          <p:cNvGrpSpPr/>
          <p:nvPr/>
        </p:nvGrpSpPr>
        <p:grpSpPr>
          <a:xfrm>
            <a:off x="342900" y="5486400"/>
            <a:ext cx="9686925" cy="838200"/>
            <a:chOff x="0" y="0"/>
            <a:chExt cx="9686925" cy="838200"/>
          </a:xfrm>
        </p:grpSpPr>
        <p:sp>
          <p:nvSpPr>
            <p:cNvPr id="722" name="Shape 722"/>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23" name="Shape 723"/>
            <p:cNvSpPr/>
            <p:nvPr/>
          </p:nvSpPr>
          <p:spPr>
            <a:xfrm>
              <a:off x="40918" y="93980"/>
              <a:ext cx="960508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Можно форсировать вычисление запросов LINQ и генерировать статическую, кэшированную коллекцию (ToList, ToArray)</a:t>
              </a:r>
            </a:p>
          </p:txBody>
        </p:sp>
      </p:grpSp>
      <p:pic>
        <p:nvPicPr>
          <p:cNvPr id="725" name="image4.tif" descr="arrow03"/>
          <p:cNvPicPr/>
          <p:nvPr/>
        </p:nvPicPr>
        <p:blipFill>
          <a:blip r:embed="rId2">
            <a:extLst/>
          </a:blip>
          <a:stretch>
            <a:fillRect/>
          </a:stretch>
        </p:blipFill>
        <p:spPr>
          <a:xfrm rot="20058818">
            <a:off x="3155263" y="2251285"/>
            <a:ext cx="1642154" cy="264856"/>
          </a:xfrm>
          <a:prstGeom prst="rect">
            <a:avLst/>
          </a:prstGeom>
          <a:ln w="12700">
            <a:miter lim="400000"/>
          </a:ln>
        </p:spPr>
      </p:pic>
      <p:pic>
        <p:nvPicPr>
          <p:cNvPr id="726" name="image4.tif" descr="arrow03"/>
          <p:cNvPicPr/>
          <p:nvPr/>
        </p:nvPicPr>
        <p:blipFill>
          <a:blip r:embed="rId2">
            <a:extLst/>
          </a:blip>
          <a:stretch>
            <a:fillRect/>
          </a:stretch>
        </p:blipFill>
        <p:spPr>
          <a:xfrm rot="18526595">
            <a:off x="4786850" y="5074941"/>
            <a:ext cx="1459693" cy="29796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Shape 72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Отложенное выполнение. Повторная оценка</a:t>
            </a:r>
          </a:p>
        </p:txBody>
      </p:sp>
      <p:grpSp>
        <p:nvGrpSpPr>
          <p:cNvPr id="731" name="Group 731"/>
          <p:cNvGrpSpPr/>
          <p:nvPr/>
        </p:nvGrpSpPr>
        <p:grpSpPr>
          <a:xfrm>
            <a:off x="342900" y="685800"/>
            <a:ext cx="9686925" cy="762000"/>
            <a:chOff x="0" y="0"/>
            <a:chExt cx="9686925" cy="762000"/>
          </a:xfrm>
        </p:grpSpPr>
        <p:sp>
          <p:nvSpPr>
            <p:cNvPr id="729" name="Shape 729"/>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30" name="Shape 730"/>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с отложенным выполнением повторно оценивается  при перечислении заново</a:t>
              </a:r>
            </a:p>
          </p:txBody>
        </p:sp>
      </p:grpSp>
      <p:grpSp>
        <p:nvGrpSpPr>
          <p:cNvPr id="734" name="Group 734"/>
          <p:cNvGrpSpPr/>
          <p:nvPr/>
        </p:nvGrpSpPr>
        <p:grpSpPr>
          <a:xfrm>
            <a:off x="342900" y="3793180"/>
            <a:ext cx="9686925" cy="2740423"/>
            <a:chOff x="0" y="0"/>
            <a:chExt cx="9686925" cy="2740422"/>
          </a:xfrm>
        </p:grpSpPr>
        <p:sp>
          <p:nvSpPr>
            <p:cNvPr id="732" name="Shape 732"/>
            <p:cNvSpPr/>
            <p:nvPr/>
          </p:nvSpPr>
          <p:spPr>
            <a:xfrm>
              <a:off x="0" y="408330"/>
              <a:ext cx="9686925" cy="23320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733" name="Shape 733"/>
            <p:cNvSpPr/>
            <p:nvPr/>
          </p:nvSpPr>
          <p:spPr>
            <a:xfrm>
              <a:off x="0" y="0"/>
              <a:ext cx="9686925" cy="2711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numbers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List&lt;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 </a:t>
              </a:r>
              <a:r>
                <a:rPr sz="1600">
                  <a:solidFill>
                    <a:srgbClr val="C81EFA"/>
                  </a:solidFill>
                  <a:latin typeface="Consolas"/>
                  <a:ea typeface="Consolas"/>
                  <a:cs typeface="Consolas"/>
                  <a:sym typeface="Consolas"/>
                </a:rPr>
                <a:t>1</a:t>
              </a:r>
              <a:r>
                <a:rPr sz="1600">
                  <a:latin typeface="Consolas"/>
                  <a:ea typeface="Consolas"/>
                  <a:cs typeface="Consolas"/>
                  <a:sym typeface="Consolas"/>
                </a:rPr>
                <a: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query = numbers.Select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var</a:t>
              </a:r>
              <a:r>
                <a:rPr sz="1600">
                  <a:latin typeface="Consolas"/>
                  <a:ea typeface="Consolas"/>
                  <a:cs typeface="Consolas"/>
                  <a:sym typeface="Consolas"/>
                </a:rPr>
                <a:t> temp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p>
            <a:p>
              <a:pPr lvl="0"/>
              <a:r>
                <a:rPr sz="1600">
                  <a:latin typeface="Consolas"/>
                  <a:ea typeface="Consolas"/>
                  <a:cs typeface="Consolas"/>
                  <a:sym typeface="Consolas"/>
                </a:rPr>
                <a:t>	Console.WriteLine(temp);</a:t>
              </a:r>
            </a:p>
            <a:p>
              <a:pPr lvl="0"/>
              <a:endParaRPr sz="1600">
                <a:latin typeface="Consolas"/>
                <a:ea typeface="Consolas"/>
                <a:cs typeface="Consolas"/>
                <a:sym typeface="Consolas"/>
              </a:endParaRPr>
            </a:p>
            <a:p>
              <a:pPr lvl="0"/>
              <a:r>
                <a:rPr sz="1600">
                  <a:latin typeface="Consolas"/>
                  <a:ea typeface="Consolas"/>
                  <a:cs typeface="Consolas"/>
                  <a:sym typeface="Consolas"/>
                </a:rPr>
                <a:t>numbers.Clear();</a:t>
              </a:r>
            </a:p>
            <a:p>
              <a:pPr lvl="0"/>
              <a:r>
                <a:rPr sz="1600" b="1">
                  <a:solidFill>
                    <a:srgbClr val="0000FF"/>
                  </a:solidFill>
                  <a:latin typeface="Consolas"/>
                  <a:ea typeface="Consolas"/>
                  <a:cs typeface="Consolas"/>
                  <a:sym typeface="Consolas"/>
                </a:rPr>
                <a:t>foreach</a:t>
              </a:r>
              <a:r>
                <a:rPr sz="1600" b="1">
                  <a:latin typeface="Consolas"/>
                  <a:ea typeface="Consolas"/>
                  <a:cs typeface="Consolas"/>
                  <a:sym typeface="Consolas"/>
                </a:rPr>
                <a:t>(</a:t>
              </a:r>
              <a:r>
                <a:rPr sz="1600" b="1">
                  <a:solidFill>
                    <a:srgbClr val="0000FF"/>
                  </a:solidFill>
                  <a:latin typeface="Consolas"/>
                  <a:ea typeface="Consolas"/>
                  <a:cs typeface="Consolas"/>
                  <a:sym typeface="Consolas"/>
                </a:rPr>
                <a:t>var</a:t>
              </a:r>
              <a:r>
                <a:rPr sz="1600" b="1">
                  <a:latin typeface="Consolas"/>
                  <a:ea typeface="Consolas"/>
                  <a:cs typeface="Consolas"/>
                  <a:sym typeface="Consolas"/>
                </a:rPr>
                <a:t> temp </a:t>
              </a:r>
              <a:r>
                <a:rPr sz="1600" b="1">
                  <a:solidFill>
                    <a:srgbClr val="0000FF"/>
                  </a:solidFill>
                  <a:latin typeface="Consolas"/>
                  <a:ea typeface="Consolas"/>
                  <a:cs typeface="Consolas"/>
                  <a:sym typeface="Consolas"/>
                </a:rPr>
                <a:t>in</a:t>
              </a:r>
              <a:r>
                <a:rPr sz="1600" b="1">
                  <a:latin typeface="Consolas"/>
                  <a:ea typeface="Consolas"/>
                  <a:cs typeface="Consolas"/>
                  <a:sym typeface="Consolas"/>
                </a:rPr>
                <a:t> query)</a:t>
              </a:r>
            </a:p>
            <a:p>
              <a:pPr lvl="0"/>
              <a:r>
                <a:rPr sz="1600" b="1">
                  <a:latin typeface="Consolas"/>
                  <a:ea typeface="Consolas"/>
                  <a:cs typeface="Consolas"/>
                  <a:sym typeface="Consolas"/>
                </a:rPr>
                <a:t>	Console.WriteLine(temp);//Ничего не выводится</a:t>
              </a:r>
            </a:p>
          </p:txBody>
        </p:sp>
      </p:grpSp>
      <p:grpSp>
        <p:nvGrpSpPr>
          <p:cNvPr id="737" name="Group 737"/>
          <p:cNvGrpSpPr/>
          <p:nvPr/>
        </p:nvGrpSpPr>
        <p:grpSpPr>
          <a:xfrm>
            <a:off x="342900" y="1210608"/>
            <a:ext cx="9686925" cy="2829773"/>
            <a:chOff x="0" y="0"/>
            <a:chExt cx="9686925" cy="2829771"/>
          </a:xfrm>
        </p:grpSpPr>
        <p:sp>
          <p:nvSpPr>
            <p:cNvPr id="735" name="Shape 735"/>
            <p:cNvSpPr/>
            <p:nvPr/>
          </p:nvSpPr>
          <p:spPr>
            <a:xfrm>
              <a:off x="0" y="347221"/>
              <a:ext cx="9686925" cy="248255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736" name="Shape 736"/>
            <p:cNvSpPr/>
            <p:nvPr/>
          </p:nvSpPr>
          <p:spPr>
            <a:xfrm>
              <a:off x="0" y="-1"/>
              <a:ext cx="9686925" cy="2711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numbers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List&lt;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 </a:t>
              </a:r>
              <a:r>
                <a:rPr sz="1600">
                  <a:solidFill>
                    <a:srgbClr val="C81EFA"/>
                  </a:solidFill>
                  <a:latin typeface="Consolas"/>
                  <a:ea typeface="Consolas"/>
                  <a:cs typeface="Consolas"/>
                  <a:sym typeface="Consolas"/>
                </a:rPr>
                <a:t>1</a:t>
              </a:r>
              <a:r>
                <a:rPr sz="1600">
                  <a:latin typeface="Consolas"/>
                  <a:ea typeface="Consolas"/>
                  <a:cs typeface="Consolas"/>
                  <a:sym typeface="Consolas"/>
                </a:rPr>
                <a: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timesTen = numbers.Select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r>
                <a:rPr sz="1600" b="1">
                  <a:latin typeface="Consolas"/>
                  <a:ea typeface="Consolas"/>
                  <a:cs typeface="Consolas"/>
                  <a:sym typeface="Consolas"/>
                </a:rPr>
                <a:t>ToList()</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var</a:t>
              </a:r>
              <a:r>
                <a:rPr sz="1600">
                  <a:latin typeface="Consolas"/>
                  <a:ea typeface="Consolas"/>
                  <a:cs typeface="Consolas"/>
                  <a:sym typeface="Consolas"/>
                </a:rPr>
                <a:t> temp </a:t>
              </a:r>
              <a:r>
                <a:rPr sz="1600">
                  <a:solidFill>
                    <a:srgbClr val="0000FF"/>
                  </a:solidFill>
                  <a:latin typeface="Consolas"/>
                  <a:ea typeface="Consolas"/>
                  <a:cs typeface="Consolas"/>
                  <a:sym typeface="Consolas"/>
                </a:rPr>
                <a:t>in</a:t>
              </a:r>
              <a:r>
                <a:rPr sz="1600">
                  <a:latin typeface="Consolas"/>
                  <a:ea typeface="Consolas"/>
                  <a:cs typeface="Consolas"/>
                  <a:sym typeface="Consolas"/>
                </a:rPr>
                <a:t> timesTen)</a:t>
              </a:r>
            </a:p>
            <a:p>
              <a:pPr lvl="0"/>
              <a:r>
                <a:rPr sz="1600">
                  <a:latin typeface="Consolas"/>
                  <a:ea typeface="Consolas"/>
                  <a:cs typeface="Consolas"/>
                  <a:sym typeface="Consolas"/>
                </a:rPr>
                <a:t>	Console.WriteLine(temp);</a:t>
              </a:r>
            </a:p>
            <a:p>
              <a:pPr lvl="0"/>
              <a:endParaRPr sz="1600">
                <a:latin typeface="Consolas"/>
                <a:ea typeface="Consolas"/>
                <a:cs typeface="Consolas"/>
                <a:sym typeface="Consolas"/>
              </a:endParaRPr>
            </a:p>
            <a:p>
              <a:pPr lvl="0"/>
              <a:r>
                <a:rPr sz="1600">
                  <a:latin typeface="Consolas"/>
                  <a:ea typeface="Consolas"/>
                  <a:cs typeface="Consolas"/>
                  <a:sym typeface="Consolas"/>
                </a:rPr>
                <a:t>numbers.Clear();</a:t>
              </a:r>
            </a:p>
            <a:p>
              <a:pPr lvl="0"/>
              <a:r>
                <a:rPr sz="1600" b="1">
                  <a:solidFill>
                    <a:srgbClr val="0000FF"/>
                  </a:solidFill>
                  <a:latin typeface="Consolas"/>
                  <a:ea typeface="Consolas"/>
                  <a:cs typeface="Consolas"/>
                  <a:sym typeface="Consolas"/>
                </a:rPr>
                <a:t>foreach</a:t>
              </a:r>
              <a:r>
                <a:rPr sz="1600" b="1">
                  <a:latin typeface="Consolas"/>
                  <a:ea typeface="Consolas"/>
                  <a:cs typeface="Consolas"/>
                  <a:sym typeface="Consolas"/>
                </a:rPr>
                <a:t>(</a:t>
              </a:r>
              <a:r>
                <a:rPr sz="1600" b="1">
                  <a:solidFill>
                    <a:srgbClr val="0000FF"/>
                  </a:solidFill>
                  <a:latin typeface="Consolas"/>
                  <a:ea typeface="Consolas"/>
                  <a:cs typeface="Consolas"/>
                  <a:sym typeface="Consolas"/>
                </a:rPr>
                <a:t>var</a:t>
              </a:r>
              <a:r>
                <a:rPr sz="1600" b="1">
                  <a:latin typeface="Consolas"/>
                  <a:ea typeface="Consolas"/>
                  <a:cs typeface="Consolas"/>
                  <a:sym typeface="Consolas"/>
                </a:rPr>
                <a:t> temp </a:t>
              </a:r>
              <a:r>
                <a:rPr sz="1600" b="1">
                  <a:solidFill>
                    <a:srgbClr val="0000FF"/>
                  </a:solidFill>
                  <a:latin typeface="Consolas"/>
                  <a:ea typeface="Consolas"/>
                  <a:cs typeface="Consolas"/>
                  <a:sym typeface="Consolas"/>
                </a:rPr>
                <a:t>in</a:t>
              </a:r>
              <a:r>
                <a:rPr sz="1600" b="1">
                  <a:latin typeface="Consolas"/>
                  <a:ea typeface="Consolas"/>
                  <a:cs typeface="Consolas"/>
                  <a:sym typeface="Consolas"/>
                </a:rPr>
                <a:t> timesTen)</a:t>
              </a:r>
            </a:p>
            <a:p>
              <a:pPr lvl="0"/>
              <a:r>
                <a:rPr sz="1600" b="1">
                  <a:latin typeface="Consolas"/>
                  <a:ea typeface="Consolas"/>
                  <a:cs typeface="Consolas"/>
                  <a:sym typeface="Consolas"/>
                </a:rPr>
                <a:t>	Console.WriteLine(temp);</a:t>
              </a:r>
            </a:p>
          </p:txBody>
        </p:sp>
      </p:gr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Shape 73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Как работает отложенное выполнение</a:t>
            </a:r>
          </a:p>
        </p:txBody>
      </p:sp>
      <p:grpSp>
        <p:nvGrpSpPr>
          <p:cNvPr id="742" name="Group 742"/>
          <p:cNvGrpSpPr/>
          <p:nvPr/>
        </p:nvGrpSpPr>
        <p:grpSpPr>
          <a:xfrm>
            <a:off x="342900" y="762000"/>
            <a:ext cx="9686925" cy="762000"/>
            <a:chOff x="0" y="0"/>
            <a:chExt cx="9686925" cy="762000"/>
          </a:xfrm>
        </p:grpSpPr>
        <p:sp>
          <p:nvSpPr>
            <p:cNvPr id="740" name="Shape 740"/>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41" name="Shape 741"/>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Операции запросов поддерживают отложенное выполнение, возвращая декораторы последовательности (decorator sequence)</a:t>
              </a:r>
            </a:p>
          </p:txBody>
        </p:sp>
      </p:grpSp>
      <p:grpSp>
        <p:nvGrpSpPr>
          <p:cNvPr id="745" name="Group 745"/>
          <p:cNvGrpSpPr/>
          <p:nvPr/>
        </p:nvGrpSpPr>
        <p:grpSpPr>
          <a:xfrm>
            <a:off x="342900" y="1752599"/>
            <a:ext cx="9686925" cy="902747"/>
            <a:chOff x="0" y="0"/>
            <a:chExt cx="9686925" cy="902745"/>
          </a:xfrm>
        </p:grpSpPr>
        <p:sp>
          <p:nvSpPr>
            <p:cNvPr id="743" name="Shape 743"/>
            <p:cNvSpPr/>
            <p:nvPr/>
          </p:nvSpPr>
          <p:spPr>
            <a:xfrm>
              <a:off x="0" y="0"/>
              <a:ext cx="9686925" cy="90274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pPr>
              <a:endParaRPr/>
            </a:p>
          </p:txBody>
        </p:sp>
        <p:sp>
          <p:nvSpPr>
            <p:cNvPr id="744" name="Shape 744"/>
            <p:cNvSpPr/>
            <p:nvPr/>
          </p:nvSpPr>
          <p:spPr>
            <a:xfrm>
              <a:off x="0" y="33492"/>
              <a:ext cx="9686925" cy="666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lessThanTen = </a:t>
              </a:r>
              <a:r>
                <a:rPr sz="1600">
                  <a:solidFill>
                    <a:srgbClr val="0000FF"/>
                  </a:solidFill>
                  <a:latin typeface="Consolas"/>
                  <a:ea typeface="Consolas"/>
                  <a:cs typeface="Consolas"/>
                  <a:sym typeface="Consolas"/>
                </a:rPr>
                <a:t>new</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 </a:t>
              </a:r>
              <a:r>
                <a:rPr sz="1600">
                  <a:solidFill>
                    <a:srgbClr val="C81EFA"/>
                  </a:solidFill>
                  <a:latin typeface="Consolas"/>
                  <a:ea typeface="Consolas"/>
                  <a:cs typeface="Consolas"/>
                  <a:sym typeface="Consolas"/>
                </a:rPr>
                <a:t>5</a:t>
              </a:r>
              <a:r>
                <a:rPr sz="1600">
                  <a:latin typeface="Consolas"/>
                  <a:ea typeface="Consolas"/>
                  <a:cs typeface="Consolas"/>
                  <a:sym typeface="Consolas"/>
                </a:rPr>
                <a:t>, </a:t>
              </a:r>
              <a:r>
                <a:rPr sz="1600">
                  <a:solidFill>
                    <a:srgbClr val="C81EFA"/>
                  </a:solidFill>
                  <a:latin typeface="Consolas"/>
                  <a:ea typeface="Consolas"/>
                  <a:cs typeface="Consolas"/>
                  <a:sym typeface="Consolas"/>
                </a:rPr>
                <a:t>12</a:t>
              </a:r>
              <a:r>
                <a:rPr sz="1600">
                  <a:latin typeface="Consolas"/>
                  <a:ea typeface="Consolas"/>
                  <a:cs typeface="Consolas"/>
                  <a:sym typeface="Consolas"/>
                </a:rPr>
                <a:t>, </a:t>
              </a:r>
              <a:r>
                <a:rPr sz="1600">
                  <a:solidFill>
                    <a:srgbClr val="C81EFA"/>
                  </a:solidFill>
                  <a:latin typeface="Consolas"/>
                  <a:ea typeface="Consolas"/>
                  <a:cs typeface="Consolas"/>
                  <a:sym typeface="Consolas"/>
                </a:rPr>
                <a:t>3</a:t>
              </a:r>
              <a:r>
                <a:rPr sz="1600">
                  <a:latin typeface="Consolas"/>
                  <a:ea typeface="Consolas"/>
                  <a:cs typeface="Consolas"/>
                  <a:sym typeface="Consolas"/>
                </a:rPr>
                <a:t> }</a:t>
              </a:r>
            </a:p>
            <a:p>
              <a:pPr lvl="0">
                <a:spcBef>
                  <a:spcPts val="1000"/>
                </a:spcBef>
              </a:pPr>
              <a:r>
                <a:rPr sz="1600">
                  <a:latin typeface="Consolas"/>
                  <a:ea typeface="Consolas"/>
                  <a:cs typeface="Consolas"/>
                  <a:sym typeface="Consolas"/>
                </a:rPr>
                <a:t>	.Where (n =&gt; n &lt;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p>
          </p:txBody>
        </p:sp>
      </p:grpSp>
      <p:pic>
        <p:nvPicPr>
          <p:cNvPr id="746" name="image19.png"/>
          <p:cNvPicPr/>
          <p:nvPr/>
        </p:nvPicPr>
        <p:blipFill>
          <a:blip r:embed="rId2">
            <a:extLst/>
          </a:blip>
          <a:stretch>
            <a:fillRect/>
          </a:stretch>
        </p:blipFill>
        <p:spPr>
          <a:xfrm>
            <a:off x="342900" y="2919714"/>
            <a:ext cx="6429375" cy="3237255"/>
          </a:xfrm>
          <a:prstGeom prst="rect">
            <a:avLst/>
          </a:prstGeom>
          <a:ln w="12700">
            <a:miter lim="400000"/>
          </a:ln>
        </p:spPr>
      </p:pic>
      <p:grpSp>
        <p:nvGrpSpPr>
          <p:cNvPr id="749" name="Group 749"/>
          <p:cNvGrpSpPr/>
          <p:nvPr/>
        </p:nvGrpSpPr>
        <p:grpSpPr>
          <a:xfrm>
            <a:off x="4800600" y="2932412"/>
            <a:ext cx="5229225" cy="1231901"/>
            <a:chOff x="0" y="0"/>
            <a:chExt cx="5229225" cy="1231900"/>
          </a:xfrm>
        </p:grpSpPr>
        <p:sp>
          <p:nvSpPr>
            <p:cNvPr id="747" name="Shape 747"/>
            <p:cNvSpPr/>
            <p:nvPr/>
          </p:nvSpPr>
          <p:spPr>
            <a:xfrm>
              <a:off x="0" y="0"/>
              <a:ext cx="5229225" cy="1231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48" name="Shape 748"/>
            <p:cNvSpPr/>
            <p:nvPr/>
          </p:nvSpPr>
          <p:spPr>
            <a:xfrm>
              <a:off x="60136" y="290829"/>
              <a:ext cx="5108953" cy="6502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Реализация декоратора последовательности осуществляется с помощью итератора C#</a:t>
              </a:r>
            </a:p>
          </p:txBody>
        </p:sp>
      </p:grpSp>
      <p:grpSp>
        <p:nvGrpSpPr>
          <p:cNvPr id="752" name="Group 752"/>
          <p:cNvGrpSpPr/>
          <p:nvPr/>
        </p:nvGrpSpPr>
        <p:grpSpPr>
          <a:xfrm>
            <a:off x="4800600" y="4925066"/>
            <a:ext cx="5229225" cy="1231901"/>
            <a:chOff x="0" y="0"/>
            <a:chExt cx="5229225" cy="1231900"/>
          </a:xfrm>
        </p:grpSpPr>
        <p:sp>
          <p:nvSpPr>
            <p:cNvPr id="750" name="Shape 750"/>
            <p:cNvSpPr/>
            <p:nvPr/>
          </p:nvSpPr>
          <p:spPr>
            <a:xfrm>
              <a:off x="0" y="0"/>
              <a:ext cx="5229225" cy="1231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51" name="Shape 751"/>
            <p:cNvSpPr/>
            <p:nvPr/>
          </p:nvSpPr>
          <p:spPr>
            <a:xfrm>
              <a:off x="60136" y="151130"/>
              <a:ext cx="510895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Если выходная последовательность не подвергается трансформации, декоратор последовательность это просто прокси</a:t>
              </a:r>
            </a:p>
          </p:txBody>
        </p:sp>
      </p:gr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Как работает отложенное выполнение</a:t>
            </a:r>
          </a:p>
        </p:txBody>
      </p:sp>
      <p:grpSp>
        <p:nvGrpSpPr>
          <p:cNvPr id="757" name="Group 757"/>
          <p:cNvGrpSpPr/>
          <p:nvPr/>
        </p:nvGrpSpPr>
        <p:grpSpPr>
          <a:xfrm>
            <a:off x="314325" y="1917791"/>
            <a:ext cx="9686925" cy="1945100"/>
            <a:chOff x="0" y="0"/>
            <a:chExt cx="9686925" cy="1945099"/>
          </a:xfrm>
        </p:grpSpPr>
        <p:sp>
          <p:nvSpPr>
            <p:cNvPr id="755" name="Shape 755"/>
            <p:cNvSpPr/>
            <p:nvPr/>
          </p:nvSpPr>
          <p:spPr>
            <a:xfrm>
              <a:off x="0" y="139608"/>
              <a:ext cx="9686925" cy="180549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756" name="Shape 756"/>
            <p:cNvSpPr/>
            <p:nvPr/>
          </p:nvSpPr>
          <p:spPr>
            <a:xfrm>
              <a:off x="0" y="0"/>
              <a:ext cx="9686925" cy="1745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public static IEnumerable&lt;TResult&gt; Select&lt;TSource,TResult&gt;</a:t>
              </a:r>
            </a:p>
            <a:p>
              <a:pPr lvl="0"/>
              <a:r>
                <a:rPr sz="1600">
                  <a:latin typeface="Consolas"/>
                  <a:ea typeface="Consolas"/>
                  <a:cs typeface="Consolas"/>
                  <a:sym typeface="Consolas"/>
                </a:rPr>
                <a:t>	(this IEnumerable&lt;TSource&gt; source, Func&lt;TSource,TResult&gt; selector)</a:t>
              </a:r>
            </a:p>
            <a:p>
              <a:pPr lvl="0"/>
              <a:r>
                <a:rPr sz="1600">
                  <a:latin typeface="Consolas"/>
                  <a:ea typeface="Consolas"/>
                  <a:cs typeface="Consolas"/>
                  <a:sym typeface="Consolas"/>
                </a:rPr>
                <a:t>{</a:t>
              </a:r>
            </a:p>
            <a:p>
              <a:pPr lvl="0"/>
              <a:r>
                <a:rPr sz="1600">
                  <a:latin typeface="Consolas"/>
                  <a:ea typeface="Consolas"/>
                  <a:cs typeface="Consolas"/>
                  <a:sym typeface="Consolas"/>
                </a:rPr>
                <a:t>	foreach (TSource element in source)</a:t>
              </a:r>
            </a:p>
            <a:p>
              <a:pPr lvl="0"/>
              <a:r>
                <a:rPr sz="1600">
                  <a:latin typeface="Consolas"/>
                  <a:ea typeface="Consolas"/>
                  <a:cs typeface="Consolas"/>
                  <a:sym typeface="Consolas"/>
                </a:rPr>
                <a:t>	yield return selector (element);</a:t>
              </a:r>
            </a:p>
            <a:p>
              <a:pPr lvl="0"/>
              <a:r>
                <a:rPr sz="1600">
                  <a:latin typeface="Consolas"/>
                  <a:ea typeface="Consolas"/>
                  <a:cs typeface="Consolas"/>
                  <a:sym typeface="Consolas"/>
                </a:rPr>
                <a:t>}</a:t>
              </a:r>
            </a:p>
          </p:txBody>
        </p:sp>
      </p:grpSp>
      <p:grpSp>
        <p:nvGrpSpPr>
          <p:cNvPr id="760" name="Group 760"/>
          <p:cNvGrpSpPr/>
          <p:nvPr/>
        </p:nvGrpSpPr>
        <p:grpSpPr>
          <a:xfrm>
            <a:off x="342900" y="990600"/>
            <a:ext cx="9686925" cy="814089"/>
            <a:chOff x="0" y="0"/>
            <a:chExt cx="9686925" cy="814088"/>
          </a:xfrm>
        </p:grpSpPr>
        <p:sp>
          <p:nvSpPr>
            <p:cNvPr id="758" name="Shape 758"/>
            <p:cNvSpPr/>
            <p:nvPr/>
          </p:nvSpPr>
          <p:spPr>
            <a:xfrm>
              <a:off x="0" y="0"/>
              <a:ext cx="9686925" cy="814089"/>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59" name="Shape 759"/>
            <p:cNvSpPr/>
            <p:nvPr/>
          </p:nvSpPr>
          <p:spPr>
            <a:xfrm>
              <a:off x="39740" y="81924"/>
              <a:ext cx="9607445"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Для создания собственной операции запроса, реализация декоратора последовательности осуществляется с помощью итератора C#</a:t>
              </a:r>
            </a:p>
          </p:txBody>
        </p:sp>
      </p:grpSp>
      <p:grpSp>
        <p:nvGrpSpPr>
          <p:cNvPr id="763" name="Group 763"/>
          <p:cNvGrpSpPr/>
          <p:nvPr/>
        </p:nvGrpSpPr>
        <p:grpSpPr>
          <a:xfrm>
            <a:off x="342900" y="4114799"/>
            <a:ext cx="9686925" cy="1805492"/>
            <a:chOff x="0" y="0"/>
            <a:chExt cx="9686925" cy="1805490"/>
          </a:xfrm>
        </p:grpSpPr>
        <p:sp>
          <p:nvSpPr>
            <p:cNvPr id="761" name="Shape 761"/>
            <p:cNvSpPr/>
            <p:nvPr/>
          </p:nvSpPr>
          <p:spPr>
            <a:xfrm>
              <a:off x="0" y="0"/>
              <a:ext cx="9686925" cy="180549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762" name="Shape 762"/>
            <p:cNvSpPr/>
            <p:nvPr/>
          </p:nvSpPr>
          <p:spPr>
            <a:xfrm>
              <a:off x="0" y="101691"/>
              <a:ext cx="968692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public static IEnumerable&lt;TResult&gt; Select&lt;TSource,TResult&gt;</a:t>
              </a:r>
            </a:p>
            <a:p>
              <a:pPr lvl="0"/>
              <a:r>
                <a:rPr sz="1600">
                  <a:latin typeface="Consolas"/>
                  <a:ea typeface="Consolas"/>
                  <a:cs typeface="Consolas"/>
                  <a:sym typeface="Consolas"/>
                </a:rPr>
                <a:t>	(this IEnumerable&lt;TSource&gt; source, Func&lt;TSource,TResult&gt; selector)</a:t>
              </a:r>
            </a:p>
            <a:p>
              <a:pPr lvl="0"/>
              <a:r>
                <a:rPr sz="1600">
                  <a:latin typeface="Consolas"/>
                  <a:ea typeface="Consolas"/>
                  <a:cs typeface="Consolas"/>
                  <a:sym typeface="Consolas"/>
                </a:rPr>
                <a:t>{</a:t>
              </a:r>
            </a:p>
            <a:p>
              <a:pPr lvl="0"/>
              <a:r>
                <a:rPr sz="1600">
                  <a:latin typeface="Consolas"/>
                  <a:ea typeface="Consolas"/>
                  <a:cs typeface="Consolas"/>
                  <a:sym typeface="Consolas"/>
                </a:rPr>
                <a:t>	return new </a:t>
              </a:r>
              <a:r>
                <a:rPr sz="1600" b="1">
                  <a:latin typeface="Consolas"/>
                  <a:ea typeface="Consolas"/>
                  <a:cs typeface="Consolas"/>
                  <a:sym typeface="Consolas"/>
                </a:rPr>
                <a:t>SelectSequence</a:t>
              </a:r>
              <a:r>
                <a:rPr sz="1600">
                  <a:latin typeface="Consolas"/>
                  <a:ea typeface="Consolas"/>
                  <a:cs typeface="Consolas"/>
                  <a:sym typeface="Consolas"/>
                </a:rPr>
                <a:t> (source, selector);</a:t>
              </a:r>
            </a:p>
            <a:p>
              <a:pPr lvl="0"/>
              <a:r>
                <a:rPr sz="1600">
                  <a:latin typeface="Consolas"/>
                  <a:ea typeface="Consolas"/>
                  <a:cs typeface="Consolas"/>
                  <a:sym typeface="Consolas"/>
                </a:rPr>
                <a:t>}</a:t>
              </a:r>
            </a:p>
          </p:txBody>
        </p:sp>
      </p:grpSp>
      <p:grpSp>
        <p:nvGrpSpPr>
          <p:cNvPr id="766" name="Group 766"/>
          <p:cNvGrpSpPr/>
          <p:nvPr/>
        </p:nvGrpSpPr>
        <p:grpSpPr>
          <a:xfrm>
            <a:off x="3343275" y="5715000"/>
            <a:ext cx="6686550" cy="685800"/>
            <a:chOff x="0" y="0"/>
            <a:chExt cx="6686550" cy="685800"/>
          </a:xfrm>
        </p:grpSpPr>
        <p:sp>
          <p:nvSpPr>
            <p:cNvPr id="764" name="Shape 764"/>
            <p:cNvSpPr/>
            <p:nvPr/>
          </p:nvSpPr>
          <p:spPr>
            <a:xfrm>
              <a:off x="0" y="0"/>
              <a:ext cx="6686550"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65" name="Shape 765"/>
            <p:cNvSpPr/>
            <p:nvPr/>
          </p:nvSpPr>
          <p:spPr>
            <a:xfrm>
              <a:off x="33477" y="17779"/>
              <a:ext cx="661959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Сгенерированный компилятором класс, перечислитель которого инкапсулирует логику из метода итератора</a:t>
              </a:r>
            </a:p>
          </p:txBody>
        </p:sp>
      </p:grpSp>
      <p:pic>
        <p:nvPicPr>
          <p:cNvPr id="767" name="image4.tif" descr="arrow03"/>
          <p:cNvPicPr/>
          <p:nvPr/>
        </p:nvPicPr>
        <p:blipFill>
          <a:blip r:embed="rId2">
            <a:extLst/>
          </a:blip>
          <a:stretch>
            <a:fillRect/>
          </a:stretch>
        </p:blipFill>
        <p:spPr>
          <a:xfrm rot="12823627">
            <a:off x="4110090" y="5475051"/>
            <a:ext cx="1341764" cy="21099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Shape 76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Как работает отложенное выполнение</a:t>
            </a:r>
          </a:p>
        </p:txBody>
      </p:sp>
      <p:grpSp>
        <p:nvGrpSpPr>
          <p:cNvPr id="772" name="Group 772"/>
          <p:cNvGrpSpPr/>
          <p:nvPr/>
        </p:nvGrpSpPr>
        <p:grpSpPr>
          <a:xfrm>
            <a:off x="342900" y="762000"/>
            <a:ext cx="9686925" cy="583556"/>
            <a:chOff x="0" y="0"/>
            <a:chExt cx="9686925" cy="583555"/>
          </a:xfrm>
        </p:grpSpPr>
        <p:sp>
          <p:nvSpPr>
            <p:cNvPr id="770" name="Shape 770"/>
            <p:cNvSpPr/>
            <p:nvPr/>
          </p:nvSpPr>
          <p:spPr>
            <a:xfrm>
              <a:off x="0" y="0"/>
              <a:ext cx="9686925" cy="583556"/>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771" name="Shape 771"/>
            <p:cNvSpPr/>
            <p:nvPr/>
          </p:nvSpPr>
          <p:spPr>
            <a:xfrm>
              <a:off x="28487" y="106358"/>
              <a:ext cx="962995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 результате построения цепочки операторов создается иерархия  декораторов </a:t>
              </a:r>
            </a:p>
          </p:txBody>
        </p:sp>
      </p:grpSp>
      <p:grpSp>
        <p:nvGrpSpPr>
          <p:cNvPr id="775" name="Group 775"/>
          <p:cNvGrpSpPr/>
          <p:nvPr/>
        </p:nvGrpSpPr>
        <p:grpSpPr>
          <a:xfrm>
            <a:off x="342900" y="1447800"/>
            <a:ext cx="9686925" cy="1278890"/>
            <a:chOff x="0" y="0"/>
            <a:chExt cx="9686925" cy="1278889"/>
          </a:xfrm>
        </p:grpSpPr>
        <p:sp>
          <p:nvSpPr>
            <p:cNvPr id="773" name="Shape 773"/>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774" name="Shape 774"/>
            <p:cNvSpPr/>
            <p:nvPr/>
          </p:nvSpPr>
          <p:spPr>
            <a:xfrm>
              <a:off x="0" y="8462"/>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int</a:t>
              </a:r>
              <a:r>
                <a:rPr sz="1600">
                  <a:latin typeface="Consolas"/>
                  <a:ea typeface="Consolas"/>
                  <a:cs typeface="Consolas"/>
                  <a:sym typeface="Consolas"/>
                </a:rPr>
                <a:t>&gt; query = </a:t>
              </a:r>
              <a:r>
                <a:rPr sz="1600">
                  <a:solidFill>
                    <a:srgbClr val="0000FF"/>
                  </a:solidFill>
                  <a:latin typeface="Consolas"/>
                  <a:ea typeface="Consolas"/>
                  <a:cs typeface="Consolas"/>
                  <a:sym typeface="Consolas"/>
                </a:rPr>
                <a:t>new</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 </a:t>
              </a:r>
              <a:r>
                <a:rPr sz="1600">
                  <a:solidFill>
                    <a:srgbClr val="C81EFA"/>
                  </a:solidFill>
                  <a:latin typeface="Consolas"/>
                  <a:ea typeface="Consolas"/>
                  <a:cs typeface="Consolas"/>
                  <a:sym typeface="Consolas"/>
                </a:rPr>
                <a:t>5</a:t>
              </a:r>
              <a:r>
                <a:rPr sz="1600">
                  <a:latin typeface="Consolas"/>
                  <a:ea typeface="Consolas"/>
                  <a:cs typeface="Consolas"/>
                  <a:sym typeface="Consolas"/>
                </a:rPr>
                <a:t>, </a:t>
              </a:r>
              <a:r>
                <a:rPr sz="1600">
                  <a:solidFill>
                    <a:srgbClr val="C81EFA"/>
                  </a:solidFill>
                  <a:latin typeface="Consolas"/>
                  <a:ea typeface="Consolas"/>
                  <a:cs typeface="Consolas"/>
                  <a:sym typeface="Consolas"/>
                </a:rPr>
                <a:t>12</a:t>
              </a:r>
              <a:r>
                <a:rPr sz="1600">
                  <a:latin typeface="Consolas"/>
                  <a:ea typeface="Consolas"/>
                  <a:cs typeface="Consolas"/>
                  <a:sym typeface="Consolas"/>
                </a:rPr>
                <a:t>, </a:t>
              </a:r>
              <a:r>
                <a:rPr sz="1600">
                  <a:solidFill>
                    <a:srgbClr val="C81EFA"/>
                  </a:solidFill>
                  <a:latin typeface="Consolas"/>
                  <a:ea typeface="Consolas"/>
                  <a:cs typeface="Consolas"/>
                  <a:sym typeface="Consolas"/>
                </a:rPr>
                <a:t>3</a:t>
              </a:r>
              <a:r>
                <a:rPr sz="1600">
                  <a:latin typeface="Consolas"/>
                  <a:ea typeface="Consolas"/>
                  <a:cs typeface="Consolas"/>
                  <a:sym typeface="Consolas"/>
                </a:rPr>
                <a:t> }</a:t>
              </a:r>
            </a:p>
            <a:p>
              <a:pPr lvl="0"/>
              <a:r>
                <a:rPr sz="1600">
                  <a:latin typeface="Consolas"/>
                  <a:ea typeface="Consolas"/>
                  <a:cs typeface="Consolas"/>
                  <a:sym typeface="Consolas"/>
                </a:rPr>
                <a:t>	.Where (n =&gt; n &lt;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p>
            <a:p>
              <a:pPr lvl="0"/>
              <a:r>
                <a:rPr sz="1600">
                  <a:latin typeface="Consolas"/>
                  <a:ea typeface="Consolas"/>
                  <a:cs typeface="Consolas"/>
                  <a:sym typeface="Consolas"/>
                </a:rPr>
                <a:t>	.OrderBy (n =&gt; n)</a:t>
              </a:r>
            </a:p>
            <a:p>
              <a:pPr lvl="0"/>
              <a:r>
                <a:rPr sz="1600">
                  <a:latin typeface="Consolas"/>
                  <a:ea typeface="Consolas"/>
                  <a:cs typeface="Consolas"/>
                  <a:sym typeface="Consolas"/>
                </a:rPr>
                <a:t>	.Select (n =&gt; n * </a:t>
              </a:r>
              <a:r>
                <a:rPr sz="1600">
                  <a:solidFill>
                    <a:srgbClr val="C81EFA"/>
                  </a:solidFill>
                  <a:latin typeface="Consolas"/>
                  <a:ea typeface="Consolas"/>
                  <a:cs typeface="Consolas"/>
                  <a:sym typeface="Consolas"/>
                </a:rPr>
                <a:t>10</a:t>
              </a:r>
              <a:r>
                <a:rPr sz="1600">
                  <a:latin typeface="Consolas"/>
                  <a:ea typeface="Consolas"/>
                  <a:cs typeface="Consolas"/>
                  <a:sym typeface="Consolas"/>
                </a:rPr>
                <a:t>);</a:t>
              </a:r>
            </a:p>
          </p:txBody>
        </p:sp>
      </p:grpSp>
      <p:pic>
        <p:nvPicPr>
          <p:cNvPr id="776" name="image20.png"/>
          <p:cNvPicPr/>
          <p:nvPr/>
        </p:nvPicPr>
        <p:blipFill>
          <a:blip r:embed="rId2">
            <a:extLst/>
          </a:blip>
          <a:stretch>
            <a:fillRect/>
          </a:stretch>
        </p:blipFill>
        <p:spPr>
          <a:xfrm>
            <a:off x="342900" y="2743200"/>
            <a:ext cx="7493548" cy="390236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 name="Shape 77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Каким образом выполняются запросы</a:t>
            </a:r>
          </a:p>
        </p:txBody>
      </p:sp>
      <p:grpSp>
        <p:nvGrpSpPr>
          <p:cNvPr id="781" name="Group 781"/>
          <p:cNvGrpSpPr/>
          <p:nvPr/>
        </p:nvGrpSpPr>
        <p:grpSpPr>
          <a:xfrm>
            <a:off x="320575" y="762000"/>
            <a:ext cx="9686926" cy="526602"/>
            <a:chOff x="0" y="0"/>
            <a:chExt cx="9686925" cy="526601"/>
          </a:xfrm>
        </p:grpSpPr>
        <p:sp>
          <p:nvSpPr>
            <p:cNvPr id="779" name="Shape 779"/>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spcBef>
                  <a:spcPts val="1000"/>
                </a:spcBef>
                <a:defRPr sz="1600"/>
              </a:pPr>
              <a:endParaRPr/>
            </a:p>
          </p:txBody>
        </p:sp>
        <p:sp>
          <p:nvSpPr>
            <p:cNvPr id="780" name="Shape 780"/>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 Console.WriteLine (n);</a:t>
              </a:r>
            </a:p>
          </p:txBody>
        </p:sp>
      </p:grpSp>
      <p:grpSp>
        <p:nvGrpSpPr>
          <p:cNvPr id="784" name="Group 784"/>
          <p:cNvGrpSpPr/>
          <p:nvPr/>
        </p:nvGrpSpPr>
        <p:grpSpPr>
          <a:xfrm>
            <a:off x="1018422" y="1506128"/>
            <a:ext cx="8291233" cy="5392828"/>
            <a:chOff x="-215900" y="-139700"/>
            <a:chExt cx="8291232" cy="5392826"/>
          </a:xfrm>
        </p:grpSpPr>
        <p:pic>
          <p:nvPicPr>
            <p:cNvPr id="783" name="image21.png"/>
            <p:cNvPicPr/>
            <p:nvPr/>
          </p:nvPicPr>
          <p:blipFill>
            <a:blip r:embed="rId2">
              <a:extLst/>
            </a:blip>
            <a:stretch>
              <a:fillRect/>
            </a:stretch>
          </p:blipFill>
          <p:spPr>
            <a:xfrm>
              <a:off x="0" y="0"/>
              <a:ext cx="7859433" cy="4834027"/>
            </a:xfrm>
            <a:prstGeom prst="rect">
              <a:avLst/>
            </a:prstGeom>
            <a:ln>
              <a:noFill/>
            </a:ln>
            <a:effectLst/>
          </p:spPr>
        </p:pic>
        <p:pic>
          <p:nvPicPr>
            <p:cNvPr id="782" name="Picture 781"/>
            <p:cNvPicPr/>
            <p:nvPr/>
          </p:nvPicPr>
          <p:blipFill>
            <a:blip r:embed="rId3">
              <a:extLst/>
            </a:blip>
            <a:stretch>
              <a:fillRect/>
            </a:stretch>
          </p:blipFill>
          <p:spPr>
            <a:xfrm>
              <a:off x="-215900" y="-139700"/>
              <a:ext cx="8291233" cy="5392827"/>
            </a:xfrm>
            <a:prstGeom prst="rect">
              <a:avLst/>
            </a:prstGeom>
            <a:effectLst/>
          </p:spPr>
        </p:pic>
      </p:gr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Shape 78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Каким образом выполняются запросы</a:t>
            </a:r>
          </a:p>
        </p:txBody>
      </p:sp>
      <p:grpSp>
        <p:nvGrpSpPr>
          <p:cNvPr id="789" name="Group 789"/>
          <p:cNvGrpSpPr/>
          <p:nvPr/>
        </p:nvGrpSpPr>
        <p:grpSpPr>
          <a:xfrm>
            <a:off x="342900" y="762000"/>
            <a:ext cx="9686925" cy="2743200"/>
            <a:chOff x="0" y="0"/>
            <a:chExt cx="9686925" cy="2743200"/>
          </a:xfrm>
        </p:grpSpPr>
        <p:sp>
          <p:nvSpPr>
            <p:cNvPr id="787" name="Shape 787"/>
            <p:cNvSpPr/>
            <p:nvPr/>
          </p:nvSpPr>
          <p:spPr>
            <a:xfrm>
              <a:off x="0" y="0"/>
              <a:ext cx="9686925" cy="2743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pPr>
              <a:endParaRPr/>
            </a:p>
          </p:txBody>
        </p:sp>
        <p:sp>
          <p:nvSpPr>
            <p:cNvPr id="788" name="Shape 788"/>
            <p:cNvSpPr/>
            <p:nvPr/>
          </p:nvSpPr>
          <p:spPr>
            <a:xfrm>
              <a:off x="133911" y="220980"/>
              <a:ext cx="9419103" cy="2301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Запрос LINQ – это «ленивая» производственная линия, в которой все конвейерные ленты перемещают элементы только по требованию</a:t>
              </a:r>
            </a:p>
            <a:p>
              <a:pPr lvl="0" algn="just">
                <a:spcBef>
                  <a:spcPts val="1000"/>
                </a:spcBef>
              </a:pPr>
              <a:r>
                <a:t>Построение запроса конструирует производственную линию со всеми составными частями, но в остановленном состоянии</a:t>
              </a:r>
            </a:p>
            <a:p>
              <a:pPr lvl="0" algn="just">
                <a:spcBef>
                  <a:spcPts val="1000"/>
                </a:spcBef>
              </a:pPr>
              <a:r>
                <a:t>Когда потребитель запрашивает элемент (выполняет перечисление запроса), активизируется самая правая конвейерная лента, это, в свою очередь, запускает остальные конвейерные ленты – когда требуются элементы входной последовательности </a:t>
              </a:r>
            </a:p>
          </p:txBody>
        </p:sp>
      </p:gr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Shape 79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Выражения запросов. Переменные диапазона</a:t>
            </a:r>
          </a:p>
        </p:txBody>
      </p:sp>
      <p:grpSp>
        <p:nvGrpSpPr>
          <p:cNvPr id="794" name="Group 794"/>
          <p:cNvGrpSpPr/>
          <p:nvPr/>
        </p:nvGrpSpPr>
        <p:grpSpPr>
          <a:xfrm>
            <a:off x="342900" y="762000"/>
            <a:ext cx="9686925" cy="1504577"/>
            <a:chOff x="0" y="0"/>
            <a:chExt cx="9686925" cy="1504575"/>
          </a:xfrm>
        </p:grpSpPr>
        <p:sp>
          <p:nvSpPr>
            <p:cNvPr id="792" name="Shape 792"/>
            <p:cNvSpPr/>
            <p:nvPr/>
          </p:nvSpPr>
          <p:spPr>
            <a:xfrm>
              <a:off x="0" y="0"/>
              <a:ext cx="9686925" cy="150457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793" name="Shape 793"/>
            <p:cNvSpPr/>
            <p:nvPr/>
          </p:nvSpPr>
          <p:spPr>
            <a:xfrm>
              <a:off x="0" y="100124"/>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 		</a:t>
              </a:r>
              <a:r>
                <a:rPr sz="1600">
                  <a:solidFill>
                    <a:srgbClr val="008000"/>
                  </a:solidFill>
                  <a:latin typeface="Consolas"/>
                  <a:ea typeface="Consolas"/>
                  <a:cs typeface="Consolas"/>
                  <a:sym typeface="Consolas"/>
                </a:rPr>
                <a:t>// n is our </a:t>
              </a:r>
              <a:r>
                <a:rPr sz="1600" b="1">
                  <a:solidFill>
                    <a:srgbClr val="008000"/>
                  </a:solidFill>
                  <a:latin typeface="Consolas"/>
                  <a:ea typeface="Consolas"/>
                  <a:cs typeface="Consolas"/>
                  <a:sym typeface="Consolas"/>
                </a:rPr>
                <a:t>range variable</a:t>
              </a:r>
              <a:endParaRPr sz="1600" b="1">
                <a:latin typeface="Consolas"/>
                <a:ea typeface="Consolas"/>
                <a:cs typeface="Consolas"/>
                <a:sym typeface="Consolas"/>
              </a:endParaRPr>
            </a:p>
            <a:p>
              <a:pPr lvl="0"/>
              <a:r>
                <a:rPr sz="1600">
                  <a:solidFill>
                    <a:srgbClr val="0000FF"/>
                  </a:solidFill>
                  <a:latin typeface="Consolas"/>
                  <a:ea typeface="Consolas"/>
                  <a:cs typeface="Consolas"/>
                  <a:sym typeface="Consolas"/>
                </a:rPr>
                <a:t>where</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008000"/>
                  </a:solidFill>
                  <a:latin typeface="Consolas"/>
                  <a:ea typeface="Consolas"/>
                  <a:cs typeface="Consolas"/>
                  <a:sym typeface="Consolas"/>
                </a:rPr>
                <a:t>// n = directly from the array</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orderby</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.Length 	</a:t>
              </a:r>
              <a:r>
                <a:rPr sz="1600">
                  <a:solidFill>
                    <a:srgbClr val="008000"/>
                  </a:solidFill>
                  <a:latin typeface="Consolas"/>
                  <a:ea typeface="Consolas"/>
                  <a:cs typeface="Consolas"/>
                  <a:sym typeface="Consolas"/>
                </a:rPr>
                <a:t>// n = subsequent to being filtered</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select</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.ToUpper() 	</a:t>
              </a:r>
              <a:r>
                <a:rPr sz="1600">
                  <a:solidFill>
                    <a:srgbClr val="008000"/>
                  </a:solidFill>
                  <a:latin typeface="Consolas"/>
                  <a:ea typeface="Consolas"/>
                  <a:cs typeface="Consolas"/>
                  <a:sym typeface="Consolas"/>
                </a:rPr>
                <a:t>// n = subsequent to being sorted</a:t>
              </a:r>
            </a:p>
          </p:txBody>
        </p:sp>
      </p:grpSp>
      <p:grpSp>
        <p:nvGrpSpPr>
          <p:cNvPr id="797" name="Group 797"/>
          <p:cNvGrpSpPr/>
          <p:nvPr/>
        </p:nvGrpSpPr>
        <p:grpSpPr>
          <a:xfrm>
            <a:off x="342900" y="2590800"/>
            <a:ext cx="9686925" cy="1504576"/>
            <a:chOff x="0" y="0"/>
            <a:chExt cx="9686925" cy="1504575"/>
          </a:xfrm>
        </p:grpSpPr>
        <p:sp>
          <p:nvSpPr>
            <p:cNvPr id="795" name="Shape 795"/>
            <p:cNvSpPr/>
            <p:nvPr/>
          </p:nvSpPr>
          <p:spPr>
            <a:xfrm>
              <a:off x="0" y="0"/>
              <a:ext cx="9686925" cy="150457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796" name="Shape 796"/>
            <p:cNvSpPr/>
            <p:nvPr/>
          </p:nvSpPr>
          <p:spPr>
            <a:xfrm>
              <a:off x="0" y="220774"/>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names.Where (</a:t>
              </a:r>
              <a:r>
                <a:rPr sz="1600" b="1">
                  <a:latin typeface="Consolas"/>
                  <a:ea typeface="Consolas"/>
                  <a:cs typeface="Consolas"/>
                  <a:sym typeface="Consolas"/>
                </a:rPr>
                <a:t>n</a:t>
              </a:r>
              <a:r>
                <a:rPr sz="1600">
                  <a:latin typeface="Consolas"/>
                  <a:ea typeface="Consolas"/>
                  <a:cs typeface="Consolas"/>
                  <a:sym typeface="Consolas"/>
                </a:rPr>
                <a:t> =&gt; n.Contains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008000"/>
                  </a:solidFill>
                  <a:latin typeface="Consolas"/>
                  <a:ea typeface="Consolas"/>
                  <a:cs typeface="Consolas"/>
                  <a:sym typeface="Consolas"/>
                </a:rPr>
                <a:t>// Locally scoped n</a:t>
              </a:r>
              <a:endParaRPr sz="1600">
                <a:latin typeface="Consolas"/>
                <a:ea typeface="Consolas"/>
                <a:cs typeface="Consolas"/>
                <a:sym typeface="Consolas"/>
              </a:endParaRPr>
            </a:p>
            <a:p>
              <a:pPr lvl="0"/>
              <a:r>
                <a:rPr sz="1600">
                  <a:latin typeface="Consolas"/>
                  <a:ea typeface="Consolas"/>
                  <a:cs typeface="Consolas"/>
                  <a:sym typeface="Consolas"/>
                </a:rPr>
                <a:t>     .OrderBy (</a:t>
              </a:r>
              <a:r>
                <a:rPr sz="1600" b="1">
                  <a:latin typeface="Consolas"/>
                  <a:ea typeface="Consolas"/>
                  <a:cs typeface="Consolas"/>
                  <a:sym typeface="Consolas"/>
                </a:rPr>
                <a:t>n</a:t>
              </a:r>
              <a:r>
                <a:rPr sz="1600">
                  <a:latin typeface="Consolas"/>
                  <a:ea typeface="Consolas"/>
                  <a:cs typeface="Consolas"/>
                  <a:sym typeface="Consolas"/>
                </a:rPr>
                <a:t> =&gt; n.Length) 		</a:t>
              </a:r>
              <a:r>
                <a:rPr sz="1600">
                  <a:solidFill>
                    <a:srgbClr val="008000"/>
                  </a:solidFill>
                  <a:latin typeface="Consolas"/>
                  <a:ea typeface="Consolas"/>
                  <a:cs typeface="Consolas"/>
                  <a:sym typeface="Consolas"/>
                </a:rPr>
                <a:t>// Locally scoped n</a:t>
              </a:r>
              <a:endParaRPr sz="1600">
                <a:latin typeface="Consolas"/>
                <a:ea typeface="Consolas"/>
                <a:cs typeface="Consolas"/>
                <a:sym typeface="Consolas"/>
              </a:endParaRPr>
            </a:p>
            <a:p>
              <a:pPr lvl="0"/>
              <a:r>
                <a:rPr sz="1600">
                  <a:latin typeface="Consolas"/>
                  <a:ea typeface="Consolas"/>
                  <a:cs typeface="Consolas"/>
                  <a:sym typeface="Consolas"/>
                </a:rPr>
                <a:t>     .Select (</a:t>
              </a:r>
              <a:r>
                <a:rPr sz="1600" b="1">
                  <a:latin typeface="Consolas"/>
                  <a:ea typeface="Consolas"/>
                  <a:cs typeface="Consolas"/>
                  <a:sym typeface="Consolas"/>
                </a:rPr>
                <a:t>n</a:t>
              </a:r>
              <a:r>
                <a:rPr sz="1600">
                  <a:latin typeface="Consolas"/>
                  <a:ea typeface="Consolas"/>
                  <a:cs typeface="Consolas"/>
                  <a:sym typeface="Consolas"/>
                </a:rPr>
                <a:t> =&gt; n.ToUpper())		</a:t>
              </a:r>
              <a:r>
                <a:rPr sz="1600">
                  <a:solidFill>
                    <a:srgbClr val="008000"/>
                  </a:solidFill>
                  <a:latin typeface="Consolas"/>
                  <a:ea typeface="Consolas"/>
                  <a:cs typeface="Consolas"/>
                  <a:sym typeface="Consolas"/>
                </a:rPr>
                <a:t>// Locally scoped n</a:t>
              </a:r>
            </a:p>
          </p:txBody>
        </p:sp>
      </p:grpSp>
      <p:grpSp>
        <p:nvGrpSpPr>
          <p:cNvPr id="800" name="Group 800"/>
          <p:cNvGrpSpPr/>
          <p:nvPr/>
        </p:nvGrpSpPr>
        <p:grpSpPr>
          <a:xfrm>
            <a:off x="7972425" y="850900"/>
            <a:ext cx="1971675" cy="838200"/>
            <a:chOff x="0" y="0"/>
            <a:chExt cx="1971675" cy="838200"/>
          </a:xfrm>
        </p:grpSpPr>
        <p:sp>
          <p:nvSpPr>
            <p:cNvPr id="798" name="Shape 798"/>
            <p:cNvSpPr/>
            <p:nvPr/>
          </p:nvSpPr>
          <p:spPr>
            <a:xfrm>
              <a:off x="0" y="0"/>
              <a:ext cx="197167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799" name="Shape 799"/>
            <p:cNvSpPr/>
            <p:nvPr/>
          </p:nvSpPr>
          <p:spPr>
            <a:xfrm>
              <a:off x="40917" y="93980"/>
              <a:ext cx="188984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Переменная диапазона</a:t>
              </a:r>
            </a:p>
          </p:txBody>
        </p:sp>
      </p:grpSp>
      <p:pic>
        <p:nvPicPr>
          <p:cNvPr id="801" name="image4.tif" descr="arrow03"/>
          <p:cNvPicPr/>
          <p:nvPr/>
        </p:nvPicPr>
        <p:blipFill>
          <a:blip r:embed="rId2">
            <a:extLst/>
          </a:blip>
          <a:stretch>
            <a:fillRect/>
          </a:stretch>
        </p:blipFill>
        <p:spPr>
          <a:xfrm rot="3391461">
            <a:off x="2423124" y="2024976"/>
            <a:ext cx="1575525" cy="313569"/>
          </a:xfrm>
          <a:prstGeom prst="rect">
            <a:avLst/>
          </a:prstGeom>
          <a:ln w="12700">
            <a:miter lim="400000"/>
          </a:ln>
        </p:spPr>
      </p:pic>
      <p:grpSp>
        <p:nvGrpSpPr>
          <p:cNvPr id="804" name="Group 804"/>
          <p:cNvGrpSpPr/>
          <p:nvPr/>
        </p:nvGrpSpPr>
        <p:grpSpPr>
          <a:xfrm>
            <a:off x="342900" y="4267200"/>
            <a:ext cx="9686925" cy="2362200"/>
            <a:chOff x="0" y="0"/>
            <a:chExt cx="9686925" cy="2362200"/>
          </a:xfrm>
        </p:grpSpPr>
        <p:sp>
          <p:nvSpPr>
            <p:cNvPr id="802" name="Shape 802"/>
            <p:cNvSpPr/>
            <p:nvPr/>
          </p:nvSpPr>
          <p:spPr>
            <a:xfrm>
              <a:off x="0" y="0"/>
              <a:ext cx="9686925" cy="2362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600"/>
                </a:spcBef>
              </a:pPr>
              <a:endParaRPr/>
            </a:p>
          </p:txBody>
        </p:sp>
        <p:sp>
          <p:nvSpPr>
            <p:cNvPr id="803" name="Shape 803"/>
            <p:cNvSpPr/>
            <p:nvPr/>
          </p:nvSpPr>
          <p:spPr>
            <a:xfrm>
              <a:off x="115313" y="119380"/>
              <a:ext cx="9456299" cy="212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Выражения запросов также позволяет вводить новые переменные диапазонов с помощью следующих конструкций</a:t>
              </a:r>
            </a:p>
            <a:p>
              <a:pPr marL="285750" lvl="0" indent="-285750" algn="just">
                <a:spcBef>
                  <a:spcPts val="600"/>
                </a:spcBef>
                <a:buSzPct val="100000"/>
                <a:buFont typeface="Arial"/>
                <a:buChar char="•"/>
              </a:pPr>
              <a:r>
                <a:t>let</a:t>
              </a:r>
            </a:p>
            <a:p>
              <a:pPr marL="285750" lvl="0" indent="-285750" algn="just">
                <a:spcBef>
                  <a:spcPts val="600"/>
                </a:spcBef>
                <a:buSzPct val="100000"/>
                <a:buFont typeface="Arial"/>
                <a:buChar char="•"/>
              </a:pPr>
              <a:r>
                <a:t>into</a:t>
              </a:r>
            </a:p>
            <a:p>
              <a:pPr marL="285750" lvl="0" indent="-285750" algn="just">
                <a:spcBef>
                  <a:spcPts val="600"/>
                </a:spcBef>
                <a:buSzPct val="100000"/>
                <a:buFont typeface="Arial"/>
                <a:buChar char="•"/>
              </a:pPr>
              <a:r>
                <a:t>from (дополнительная конструкция)</a:t>
              </a:r>
            </a:p>
            <a:p>
              <a:pPr marL="285750" lvl="0" indent="-285750" algn="just">
                <a:spcBef>
                  <a:spcPts val="600"/>
                </a:spcBef>
                <a:buSzPct val="100000"/>
                <a:buFont typeface="Arial"/>
                <a:buChar char="•"/>
              </a:pPr>
              <a:r>
                <a:t>join</a:t>
              </a:r>
            </a:p>
          </p:txBody>
        </p:sp>
      </p:gr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Введение в запросы LINQ</a:t>
            </a:r>
          </a:p>
        </p:txBody>
      </p:sp>
      <p:grpSp>
        <p:nvGrpSpPr>
          <p:cNvPr id="113" name="Group 113"/>
          <p:cNvGrpSpPr/>
          <p:nvPr/>
        </p:nvGrpSpPr>
        <p:grpSpPr>
          <a:xfrm>
            <a:off x="342900" y="762000"/>
            <a:ext cx="9686925" cy="762000"/>
            <a:chOff x="0" y="0"/>
            <a:chExt cx="9686925" cy="762000"/>
          </a:xfrm>
        </p:grpSpPr>
        <p:sp>
          <p:nvSpPr>
            <p:cNvPr id="111" name="Shape 111"/>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pPr>
              <a:endParaRPr/>
            </a:p>
          </p:txBody>
        </p:sp>
        <p:sp>
          <p:nvSpPr>
            <p:cNvPr id="112" name="Shape 112"/>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just">
                <a:spcBef>
                  <a:spcPts val="1000"/>
                </a:spcBef>
              </a:lvl1pPr>
            </a:lstStyle>
            <a:p>
              <a:pPr lvl="0"/>
              <a:r>
                <a:t> Выборка и формирование упорядоченного списка элементов массива традиционным способом</a:t>
              </a:r>
            </a:p>
          </p:txBody>
        </p:sp>
      </p:grpSp>
      <p:sp>
        <p:nvSpPr>
          <p:cNvPr id="114" name="Shape 114"/>
          <p:cNvSpPr/>
          <p:nvPr/>
        </p:nvSpPr>
        <p:spPr>
          <a:xfrm>
            <a:off x="342900" y="1676399"/>
            <a:ext cx="9686925" cy="3535755"/>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a:solidFill>
              <a:srgbClr val="4A7EBB"/>
            </a:solidFill>
          </a:ln>
          <a:effectLst>
            <a:outerShdw blurRad="190500" dist="8455" dir="5400000" rotWithShape="0">
              <a:srgbClr val="000000"/>
            </a:outerShdw>
          </a:effectLst>
        </p:spPr>
        <p:txBody>
          <a:bodyPr lIns="0" tIns="0" rIns="0" bIns="0" anchor="ctr"/>
          <a:lstStyle/>
          <a:p>
            <a:pPr lvl="0">
              <a:defRPr sz="1600">
                <a:latin typeface="Consolas"/>
                <a:ea typeface="Consolas"/>
                <a:cs typeface="Consolas"/>
                <a:sym typeface="Consolas"/>
              </a:defRPr>
            </a:pPr>
            <a:endParaRPr/>
          </a:p>
        </p:txBody>
      </p:sp>
      <p:grpSp>
        <p:nvGrpSpPr>
          <p:cNvPr id="117" name="Group 117"/>
          <p:cNvGrpSpPr/>
          <p:nvPr/>
        </p:nvGrpSpPr>
        <p:grpSpPr>
          <a:xfrm>
            <a:off x="6389033" y="4485680"/>
            <a:ext cx="1285876" cy="1714501"/>
            <a:chOff x="0" y="0"/>
            <a:chExt cx="1285875" cy="1714500"/>
          </a:xfrm>
        </p:grpSpPr>
        <p:sp>
          <p:nvSpPr>
            <p:cNvPr id="115" name="Shape 115"/>
            <p:cNvSpPr/>
            <p:nvPr/>
          </p:nvSpPr>
          <p:spPr>
            <a:xfrm>
              <a:off x="0" y="0"/>
              <a:ext cx="1285875" cy="1714500"/>
            </a:xfrm>
            <a:prstGeom prst="roundRect">
              <a:avLst>
                <a:gd name="adj" fmla="val 16667"/>
              </a:avLst>
            </a:prstGeom>
            <a:solidFill>
              <a:srgbClr val="FFFFFF"/>
            </a:solidFill>
            <a:ln w="25400" cap="flat">
              <a:solidFill>
                <a:srgbClr val="4F81BD"/>
              </a:solidFill>
              <a:prstDash val="solid"/>
              <a:bevel/>
            </a:ln>
            <a:effectLst>
              <a:outerShdw blurRad="190500" dist="8455" dir="5400000" rotWithShape="0">
                <a:srgbClr val="000000"/>
              </a:outerShdw>
            </a:effectLst>
          </p:spPr>
          <p:txBody>
            <a:bodyPr wrap="square" lIns="0" tIns="0" rIns="0" bIns="0" numCol="1" anchor="ctr">
              <a:noAutofit/>
            </a:bodyPr>
            <a:lstStyle/>
            <a:p>
              <a:pPr lvl="0" algn="ctr"/>
              <a:endParaRPr/>
            </a:p>
          </p:txBody>
        </p:sp>
        <p:sp>
          <p:nvSpPr>
            <p:cNvPr id="116" name="Shape 116"/>
            <p:cNvSpPr/>
            <p:nvPr/>
          </p:nvSpPr>
          <p:spPr>
            <a:xfrm>
              <a:off x="62770" y="113030"/>
              <a:ext cx="1160335" cy="1488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r>
                <a:t>4</a:t>
              </a:r>
            </a:p>
            <a:p>
              <a:pPr lvl="0" algn="ctr"/>
              <a:r>
                <a:t>10</a:t>
              </a:r>
            </a:p>
            <a:p>
              <a:pPr lvl="0" algn="ctr"/>
              <a:r>
                <a:t>18</a:t>
              </a:r>
            </a:p>
            <a:p>
              <a:pPr lvl="0" algn="ctr"/>
              <a:r>
                <a:t>24</a:t>
              </a:r>
            </a:p>
            <a:p>
              <a:pPr lvl="0" algn="ctr"/>
              <a:r>
                <a:t>30</a:t>
              </a:r>
            </a:p>
          </p:txBody>
        </p:sp>
      </p:grpSp>
      <p:pic>
        <p:nvPicPr>
          <p:cNvPr id="118" name="image4.png" descr="arrow03"/>
          <p:cNvPicPr/>
          <p:nvPr/>
        </p:nvPicPr>
        <p:blipFill>
          <a:blip r:embed="rId2">
            <a:extLst/>
          </a:blip>
          <a:stretch>
            <a:fillRect/>
          </a:stretch>
        </p:blipFill>
        <p:spPr>
          <a:xfrm rot="805186">
            <a:off x="4122901" y="4590842"/>
            <a:ext cx="2041197" cy="272700"/>
          </a:xfrm>
          <a:prstGeom prst="rect">
            <a:avLst/>
          </a:prstGeom>
          <a:ln w="12700">
            <a:miter lim="400000"/>
          </a:ln>
          <a:effectLst>
            <a:outerShdw blurRad="190500" dist="8455" dir="5400000" rotWithShape="0">
              <a:srgbClr val="000000"/>
            </a:outerShdw>
          </a:effectLst>
        </p:spPr>
      </p:pic>
      <p:sp>
        <p:nvSpPr>
          <p:cNvPr id="119" name="Shape 119"/>
          <p:cNvSpPr/>
          <p:nvPr/>
        </p:nvSpPr>
        <p:spPr>
          <a:xfrm>
            <a:off x="547779" y="1389187"/>
            <a:ext cx="6137038" cy="36762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endParaRPr sz="1600">
              <a:latin typeface="Consolas"/>
              <a:ea typeface="Consolas"/>
              <a:cs typeface="Consolas"/>
              <a:sym typeface="Consolas"/>
            </a:endParaRPr>
          </a:p>
          <a:p>
            <a:pPr lvl="0" defTabSz="457200"/>
            <a:endParaRPr sz="1600">
              <a:latin typeface="Consolas"/>
              <a:ea typeface="Consolas"/>
              <a:cs typeface="Consolas"/>
              <a:sym typeface="Consolas"/>
            </a:endParaRPr>
          </a:p>
          <a:p>
            <a:pPr lvl="0" defTabSz="457200"/>
            <a:r>
              <a:rPr sz="1600">
                <a:latin typeface="Consolas"/>
                <a:ea typeface="Consolas"/>
                <a:cs typeface="Consolas"/>
                <a:sym typeface="Consolas"/>
              </a:rPr>
              <a:t>int[] </a:t>
            </a:r>
            <a:r>
              <a:rPr sz="1600" b="1">
                <a:latin typeface="Consolas"/>
                <a:ea typeface="Consolas"/>
                <a:cs typeface="Consolas"/>
                <a:sym typeface="Consolas"/>
              </a:rPr>
              <a:t>numbers</a:t>
            </a:r>
            <a:r>
              <a:rPr sz="1600">
                <a:latin typeface="Consolas"/>
                <a:ea typeface="Consolas"/>
                <a:cs typeface="Consolas"/>
                <a:sym typeface="Consolas"/>
              </a:rPr>
              <a:t> = { 10, 5, 13, 18, 4, 24, 65, 41, 30 };</a:t>
            </a:r>
          </a:p>
          <a:p>
            <a:pPr lvl="0" defTabSz="457200"/>
            <a:r>
              <a:rPr sz="1600">
                <a:latin typeface="Consolas"/>
                <a:ea typeface="Consolas"/>
                <a:cs typeface="Consolas"/>
                <a:sym typeface="Consolas"/>
              </a:rPr>
              <a:t>List&lt;int&gt; </a:t>
            </a:r>
            <a:r>
              <a:rPr sz="1600" b="1">
                <a:latin typeface="Consolas"/>
                <a:ea typeface="Consolas"/>
                <a:cs typeface="Consolas"/>
                <a:sym typeface="Consolas"/>
              </a:rPr>
              <a:t>evens</a:t>
            </a:r>
            <a:r>
              <a:rPr sz="1600">
                <a:latin typeface="Consolas"/>
                <a:ea typeface="Consolas"/>
                <a:cs typeface="Consolas"/>
                <a:sym typeface="Consolas"/>
              </a:rPr>
              <a:t> = new List&lt;int&gt;();</a:t>
            </a:r>
          </a:p>
          <a:p>
            <a:pPr lvl="0" defTabSz="457200"/>
            <a:r>
              <a:rPr sz="1600">
                <a:latin typeface="Consolas"/>
                <a:ea typeface="Consolas"/>
                <a:cs typeface="Consolas"/>
                <a:sym typeface="Consolas"/>
              </a:rPr>
              <a:t>foreach (var number in </a:t>
            </a:r>
            <a:r>
              <a:rPr sz="1600" b="1">
                <a:latin typeface="Consolas"/>
                <a:ea typeface="Consolas"/>
                <a:cs typeface="Consolas"/>
                <a:sym typeface="Consolas"/>
              </a:rPr>
              <a:t>numbers</a:t>
            </a:r>
            <a:r>
              <a:rPr sz="1600">
                <a:latin typeface="Consolas"/>
                <a:ea typeface="Consolas"/>
                <a:cs typeface="Consolas"/>
                <a:sym typeface="Consolas"/>
              </a:rPr>
              <a:t>)</a:t>
            </a:r>
          </a:p>
          <a:p>
            <a:pPr lvl="0" defTabSz="457200"/>
            <a:r>
              <a:rPr sz="1600">
                <a:latin typeface="Consolas"/>
                <a:ea typeface="Consolas"/>
                <a:cs typeface="Consolas"/>
                <a:sym typeface="Consolas"/>
              </a:rPr>
              <a:t>{</a:t>
            </a:r>
          </a:p>
          <a:p>
            <a:pPr lvl="0" defTabSz="457200"/>
            <a:r>
              <a:rPr sz="1600">
                <a:latin typeface="Consolas"/>
                <a:ea typeface="Consolas"/>
                <a:cs typeface="Consolas"/>
                <a:sym typeface="Consolas"/>
              </a:rPr>
              <a:t>    if (number % 2 == 0)</a:t>
            </a:r>
          </a:p>
          <a:p>
            <a:pPr lvl="0" defTabSz="457200"/>
            <a:r>
              <a:rPr sz="1600">
                <a:latin typeface="Consolas"/>
                <a:ea typeface="Consolas"/>
                <a:cs typeface="Consolas"/>
                <a:sym typeface="Consolas"/>
              </a:rPr>
              <a:t>        evens.Add(number);</a:t>
            </a:r>
          </a:p>
          <a:p>
            <a:pPr lvl="0" defTabSz="457200"/>
            <a:r>
              <a:rPr sz="1600">
                <a:latin typeface="Consolas"/>
                <a:ea typeface="Consolas"/>
                <a:cs typeface="Consolas"/>
                <a:sym typeface="Consolas"/>
              </a:rPr>
              <a:t>}</a:t>
            </a:r>
          </a:p>
          <a:p>
            <a:pPr lvl="0" defTabSz="457200"/>
            <a:r>
              <a:rPr sz="1600">
                <a:latin typeface="Consolas"/>
                <a:ea typeface="Consolas"/>
                <a:cs typeface="Consolas"/>
                <a:sym typeface="Consolas"/>
              </a:rPr>
              <a:t>evens.Sort();</a:t>
            </a:r>
          </a:p>
          <a:p>
            <a:pPr lvl="0" defTabSz="457200"/>
            <a:r>
              <a:rPr sz="1600">
                <a:latin typeface="Consolas"/>
                <a:ea typeface="Consolas"/>
                <a:cs typeface="Consolas"/>
                <a:sym typeface="Consolas"/>
              </a:rPr>
              <a:t>foreach (int number in </a:t>
            </a:r>
            <a:r>
              <a:rPr sz="1600" b="1">
                <a:latin typeface="Consolas"/>
                <a:ea typeface="Consolas"/>
                <a:cs typeface="Consolas"/>
                <a:sym typeface="Consolas"/>
              </a:rPr>
              <a:t>evens</a:t>
            </a:r>
            <a:r>
              <a:rPr sz="1600">
                <a:latin typeface="Consolas"/>
                <a:ea typeface="Consolas"/>
                <a:cs typeface="Consolas"/>
                <a:sym typeface="Consolas"/>
              </a:rPr>
              <a:t>)</a:t>
            </a:r>
          </a:p>
          <a:p>
            <a:pPr lvl="0" defTabSz="457200"/>
            <a:r>
              <a:rPr sz="1600">
                <a:latin typeface="Consolas"/>
                <a:ea typeface="Consolas"/>
                <a:cs typeface="Consolas"/>
                <a:sym typeface="Consolas"/>
              </a:rPr>
              <a:t>{</a:t>
            </a:r>
          </a:p>
          <a:p>
            <a:pPr lvl="0" defTabSz="457200"/>
            <a:r>
              <a:rPr sz="1600">
                <a:latin typeface="Consolas"/>
                <a:ea typeface="Consolas"/>
                <a:cs typeface="Consolas"/>
                <a:sym typeface="Consolas"/>
              </a:rPr>
              <a:t>    Console.WriteLine(number);</a:t>
            </a:r>
          </a:p>
          <a:p>
            <a:pPr lvl="0" defTabSz="457200"/>
            <a:r>
              <a:rPr sz="1600">
                <a:latin typeface="Consolas"/>
                <a:ea typeface="Consolas"/>
                <a:cs typeface="Consolas"/>
                <a:sym typeface="Consolas"/>
              </a:rPr>
              <a:t>}</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Shape 80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Захваченные переменные</a:t>
            </a:r>
          </a:p>
        </p:txBody>
      </p:sp>
      <p:grpSp>
        <p:nvGrpSpPr>
          <p:cNvPr id="809" name="Group 809"/>
          <p:cNvGrpSpPr/>
          <p:nvPr/>
        </p:nvGrpSpPr>
        <p:grpSpPr>
          <a:xfrm>
            <a:off x="342900" y="762000"/>
            <a:ext cx="9686925" cy="914400"/>
            <a:chOff x="0" y="0"/>
            <a:chExt cx="9686925" cy="914400"/>
          </a:xfrm>
        </p:grpSpPr>
        <p:sp>
          <p:nvSpPr>
            <p:cNvPr id="807" name="Shape 807"/>
            <p:cNvSpPr/>
            <p:nvPr/>
          </p:nvSpPr>
          <p:spPr>
            <a:xfrm>
              <a:off x="0" y="0"/>
              <a:ext cx="9686925"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808" name="Shape 808"/>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Если лямбда-выражение запроса захватывает внешние переменные, то запрос будет принимать значения этих переменных на момент выполнения </a:t>
              </a:r>
            </a:p>
          </p:txBody>
        </p:sp>
      </p:grpSp>
      <p:grpSp>
        <p:nvGrpSpPr>
          <p:cNvPr id="812" name="Group 812"/>
          <p:cNvGrpSpPr/>
          <p:nvPr/>
        </p:nvGrpSpPr>
        <p:grpSpPr>
          <a:xfrm>
            <a:off x="342900" y="1661769"/>
            <a:ext cx="9686925" cy="2499124"/>
            <a:chOff x="0" y="0"/>
            <a:chExt cx="9686925" cy="2499122"/>
          </a:xfrm>
        </p:grpSpPr>
        <p:sp>
          <p:nvSpPr>
            <p:cNvPr id="810" name="Shape 810"/>
            <p:cNvSpPr/>
            <p:nvPr/>
          </p:nvSpPr>
          <p:spPr>
            <a:xfrm>
              <a:off x="0" y="167030"/>
              <a:ext cx="9686925" cy="23320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811" name="Shape 811"/>
            <p:cNvSpPr/>
            <p:nvPr/>
          </p:nvSpPr>
          <p:spPr>
            <a:xfrm>
              <a:off x="0" y="0"/>
              <a:ext cx="9686925" cy="22284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'a'</a:t>
              </a:r>
              <a:r>
                <a:rPr sz="1600">
                  <a:latin typeface="Consolas"/>
                  <a:ea typeface="Consolas"/>
                  <a:cs typeface="Consolas"/>
                  <a:sym typeface="Consolas"/>
                </a:rPr>
                <a:t>);</a:t>
              </a: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'e'</a:t>
              </a:r>
              <a:r>
                <a:rPr sz="1600">
                  <a:latin typeface="Consolas"/>
                  <a:ea typeface="Consolas"/>
                  <a:cs typeface="Consolas"/>
                  <a:sym typeface="Consolas"/>
                </a:rPr>
                <a:t>);</a:t>
              </a: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'i'</a:t>
              </a:r>
              <a:r>
                <a:rPr sz="1600">
                  <a:latin typeface="Consolas"/>
                  <a:ea typeface="Consolas"/>
                  <a:cs typeface="Consolas"/>
                  <a:sym typeface="Consolas"/>
                </a:rPr>
                <a:t>);</a:t>
              </a: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'o'</a:t>
              </a:r>
              <a:r>
                <a:rPr sz="1600">
                  <a:latin typeface="Consolas"/>
                  <a:ea typeface="Consolas"/>
                  <a:cs typeface="Consolas"/>
                  <a:sym typeface="Consolas"/>
                </a:rPr>
                <a:t>);</a:t>
              </a:r>
            </a:p>
            <a:p>
              <a:pPr lvl="0"/>
              <a:r>
                <a:rPr sz="1600">
                  <a:latin typeface="Consolas"/>
                  <a:ea typeface="Consolas"/>
                  <a:cs typeface="Consolas"/>
                  <a:sym typeface="Consolas"/>
                </a:rPr>
                <a:t>query = query.Where (c =&gt; c != </a:t>
              </a:r>
              <a:r>
                <a:rPr sz="1600">
                  <a:solidFill>
                    <a:srgbClr val="DC1414"/>
                  </a:solidFill>
                  <a:latin typeface="Consolas"/>
                  <a:ea typeface="Consolas"/>
                  <a:cs typeface="Consolas"/>
                  <a:sym typeface="Consolas"/>
                </a:rPr>
                <a:t>'u'</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r>
                <a:rPr sz="1600">
                  <a:solidFill>
                    <a:srgbClr val="008000"/>
                  </a:solidFill>
                  <a:latin typeface="Consolas"/>
                  <a:ea typeface="Consolas"/>
                  <a:cs typeface="Consolas"/>
                  <a:sym typeface="Consolas"/>
                </a:rPr>
                <a:t> //Nt wht y mght xpct</a:t>
              </a:r>
              <a:endParaRPr sz="1600">
                <a:latin typeface="Consolas"/>
                <a:ea typeface="Consolas"/>
                <a:cs typeface="Consolas"/>
                <a:sym typeface="Consolas"/>
              </a:endParaRPr>
            </a:p>
            <a:p>
              <a:pPr lvl="0"/>
              <a:r>
                <a:rPr sz="1600">
                  <a:latin typeface="Consolas"/>
                  <a:ea typeface="Consolas"/>
                  <a:cs typeface="Consolas"/>
                  <a:sym typeface="Consolas"/>
                </a:rPr>
                <a:t>    Console.Write(c);</a:t>
              </a:r>
            </a:p>
          </p:txBody>
        </p:sp>
      </p:grpSp>
      <p:grpSp>
        <p:nvGrpSpPr>
          <p:cNvPr id="815" name="Group 815"/>
          <p:cNvGrpSpPr/>
          <p:nvPr/>
        </p:nvGrpSpPr>
        <p:grpSpPr>
          <a:xfrm>
            <a:off x="342900" y="4267199"/>
            <a:ext cx="9686925" cy="2332094"/>
            <a:chOff x="0" y="0"/>
            <a:chExt cx="9686925" cy="2332092"/>
          </a:xfrm>
        </p:grpSpPr>
        <p:sp>
          <p:nvSpPr>
            <p:cNvPr id="813" name="Shape 813"/>
            <p:cNvSpPr/>
            <p:nvPr/>
          </p:nvSpPr>
          <p:spPr>
            <a:xfrm>
              <a:off x="0" y="0"/>
              <a:ext cx="9686925" cy="23320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814" name="Shape 814"/>
            <p:cNvSpPr/>
            <p:nvPr/>
          </p:nvSpPr>
          <p:spPr>
            <a:xfrm>
              <a:off x="0" y="74269"/>
              <a:ext cx="9686925" cy="1745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vowels = </a:t>
              </a:r>
              <a:r>
                <a:rPr sz="1600">
                  <a:solidFill>
                    <a:srgbClr val="DC1414"/>
                  </a:solidFill>
                  <a:latin typeface="Consolas"/>
                  <a:ea typeface="Consolas"/>
                  <a:cs typeface="Consolas"/>
                  <a:sym typeface="Consolas"/>
                </a:rPr>
                <a:t>"aeiou"</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for</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i = </a:t>
              </a:r>
              <a:r>
                <a:rPr sz="1600">
                  <a:solidFill>
                    <a:srgbClr val="C81EFA"/>
                  </a:solidFill>
                  <a:latin typeface="Consolas"/>
                  <a:ea typeface="Consolas"/>
                  <a:cs typeface="Consolas"/>
                  <a:sym typeface="Consolas"/>
                </a:rPr>
                <a:t>0</a:t>
              </a:r>
              <a:r>
                <a:rPr sz="1600">
                  <a:latin typeface="Consolas"/>
                  <a:ea typeface="Consolas"/>
                  <a:cs typeface="Consolas"/>
                  <a:sym typeface="Consolas"/>
                </a:rPr>
                <a:t>; i &lt; vowels.Length; i++)</a:t>
              </a:r>
            </a:p>
            <a:p>
              <a:pPr lvl="0"/>
              <a:r>
                <a:rPr sz="1600">
                  <a:latin typeface="Consolas"/>
                  <a:ea typeface="Consolas"/>
                  <a:cs typeface="Consolas"/>
                  <a:sym typeface="Consolas"/>
                </a:rPr>
                <a:t>    query = query.Where (c =&gt; c != vowels[i]);</a:t>
              </a: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r>
                <a:rPr sz="1600">
                  <a:solidFill>
                    <a:srgbClr val="008000"/>
                  </a:solidFill>
                  <a:latin typeface="Consolas"/>
                  <a:ea typeface="Consolas"/>
                  <a:cs typeface="Consolas"/>
                  <a:sym typeface="Consolas"/>
                </a:rPr>
                <a:t> //IndexOutOfRangeException</a:t>
              </a:r>
            </a:p>
            <a:p>
              <a:pPr lvl="0"/>
              <a:r>
                <a:rPr sz="1600">
                  <a:latin typeface="Consolas"/>
                  <a:ea typeface="Consolas"/>
                  <a:cs typeface="Consolas"/>
                  <a:sym typeface="Consolas"/>
                </a:rPr>
                <a:t>    Console.Write(c);</a:t>
              </a:r>
            </a:p>
          </p:txBody>
        </p:sp>
      </p:gr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Захваченные переменные</a:t>
            </a:r>
          </a:p>
        </p:txBody>
      </p:sp>
      <p:grpSp>
        <p:nvGrpSpPr>
          <p:cNvPr id="820" name="Group 820"/>
          <p:cNvGrpSpPr/>
          <p:nvPr/>
        </p:nvGrpSpPr>
        <p:grpSpPr>
          <a:xfrm>
            <a:off x="342900" y="657644"/>
            <a:ext cx="9686925" cy="2887821"/>
            <a:chOff x="0" y="0"/>
            <a:chExt cx="9686925" cy="2887820"/>
          </a:xfrm>
        </p:grpSpPr>
        <p:sp>
          <p:nvSpPr>
            <p:cNvPr id="818" name="Shape 818"/>
            <p:cNvSpPr/>
            <p:nvPr/>
          </p:nvSpPr>
          <p:spPr>
            <a:xfrm>
              <a:off x="0" y="104355"/>
              <a:ext cx="9686925" cy="278346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819" name="Shape 819"/>
            <p:cNvSpPr/>
            <p:nvPr/>
          </p:nvSpPr>
          <p:spPr>
            <a:xfrm>
              <a:off x="0" y="-1"/>
              <a:ext cx="9686925" cy="24697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vowels = </a:t>
              </a:r>
              <a:r>
                <a:rPr sz="1600">
                  <a:solidFill>
                    <a:srgbClr val="DC1414"/>
                  </a:solidFill>
                  <a:latin typeface="Consolas"/>
                  <a:ea typeface="Consolas"/>
                  <a:cs typeface="Consolas"/>
                  <a:sym typeface="Consolas"/>
                </a:rPr>
                <a:t>"aeiou"</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for</a:t>
              </a:r>
              <a:r>
                <a:rPr sz="1600">
                  <a:latin typeface="Consolas"/>
                  <a:ea typeface="Consolas"/>
                  <a:cs typeface="Consolas"/>
                  <a:sym typeface="Consolas"/>
                </a:rPr>
                <a:t> (</a:t>
              </a:r>
              <a:r>
                <a:rPr sz="1600">
                  <a:solidFill>
                    <a:srgbClr val="0000FF"/>
                  </a:solidFill>
                  <a:latin typeface="Consolas"/>
                  <a:ea typeface="Consolas"/>
                  <a:cs typeface="Consolas"/>
                  <a:sym typeface="Consolas"/>
                </a:rPr>
                <a:t>int</a:t>
              </a:r>
              <a:r>
                <a:rPr sz="1600">
                  <a:latin typeface="Consolas"/>
                  <a:ea typeface="Consolas"/>
                  <a:cs typeface="Consolas"/>
                  <a:sym typeface="Consolas"/>
                </a:rPr>
                <a:t> i = </a:t>
              </a:r>
              <a:r>
                <a:rPr sz="1600">
                  <a:solidFill>
                    <a:srgbClr val="C81EFA"/>
                  </a:solidFill>
                  <a:latin typeface="Consolas"/>
                  <a:ea typeface="Consolas"/>
                  <a:cs typeface="Consolas"/>
                  <a:sym typeface="Consolas"/>
                </a:rPr>
                <a:t>0</a:t>
              </a:r>
              <a:r>
                <a:rPr sz="1600">
                  <a:latin typeface="Consolas"/>
                  <a:ea typeface="Consolas"/>
                  <a:cs typeface="Consolas"/>
                  <a:sym typeface="Consolas"/>
                </a:rPr>
                <a:t>; i &lt; vowels.Length; i++)</a:t>
              </a:r>
            </a:p>
            <a:p>
              <a:pPr lvl="0"/>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    char</a:t>
              </a:r>
              <a:r>
                <a:rPr sz="1600">
                  <a:latin typeface="Consolas"/>
                  <a:ea typeface="Consolas"/>
                  <a:cs typeface="Consolas"/>
                  <a:sym typeface="Consolas"/>
                </a:rPr>
                <a:t> vowel = vowels[i];</a:t>
              </a:r>
            </a:p>
            <a:p>
              <a:pPr lvl="0"/>
              <a:r>
                <a:rPr sz="1600">
                  <a:latin typeface="Consolas"/>
                  <a:ea typeface="Consolas"/>
                  <a:cs typeface="Consolas"/>
                  <a:sym typeface="Consolas"/>
                </a:rPr>
                <a:t>    query = query.Where (c =&gt; c != vowel);</a:t>
              </a:r>
            </a:p>
            <a:p>
              <a:pPr lvl="0"/>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r>
                <a:rPr sz="1600">
                  <a:solidFill>
                    <a:srgbClr val="008000"/>
                  </a:solidFill>
                  <a:latin typeface="Consolas"/>
                  <a:ea typeface="Consolas"/>
                  <a:cs typeface="Consolas"/>
                  <a:sym typeface="Consolas"/>
                </a:rPr>
                <a:t> //Nt wht y mght xpct</a:t>
              </a:r>
              <a:endParaRPr sz="1600">
                <a:latin typeface="Consolas"/>
                <a:ea typeface="Consolas"/>
                <a:cs typeface="Consolas"/>
                <a:sym typeface="Consolas"/>
              </a:endParaRPr>
            </a:p>
            <a:p>
              <a:pPr lvl="0"/>
              <a:r>
                <a:rPr sz="1600">
                  <a:latin typeface="Consolas"/>
                  <a:ea typeface="Consolas"/>
                  <a:cs typeface="Consolas"/>
                  <a:sym typeface="Consolas"/>
                </a:rPr>
                <a:t>    Console.Write(c);</a:t>
              </a:r>
            </a:p>
          </p:txBody>
        </p:sp>
      </p:grpSp>
      <p:grpSp>
        <p:nvGrpSpPr>
          <p:cNvPr id="823" name="Group 823"/>
          <p:cNvGrpSpPr/>
          <p:nvPr/>
        </p:nvGrpSpPr>
        <p:grpSpPr>
          <a:xfrm>
            <a:off x="342900" y="3687419"/>
            <a:ext cx="9686925" cy="2378474"/>
            <a:chOff x="0" y="0"/>
            <a:chExt cx="9686925" cy="2378472"/>
          </a:xfrm>
        </p:grpSpPr>
        <p:sp>
          <p:nvSpPr>
            <p:cNvPr id="821" name="Shape 821"/>
            <p:cNvSpPr/>
            <p:nvPr/>
          </p:nvSpPr>
          <p:spPr>
            <a:xfrm>
              <a:off x="0" y="46380"/>
              <a:ext cx="9686925" cy="23320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822" name="Shape 822"/>
            <p:cNvSpPr/>
            <p:nvPr/>
          </p:nvSpPr>
          <p:spPr>
            <a:xfrm>
              <a:off x="0" y="0"/>
              <a:ext cx="9686925"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char</a:t>
              </a:r>
              <a:r>
                <a:rPr sz="1600">
                  <a:latin typeface="Consolas"/>
                  <a:ea typeface="Consolas"/>
                  <a:cs typeface="Consolas"/>
                  <a:sym typeface="Consolas"/>
                </a:rPr>
                <a:t>&gt; query = </a:t>
              </a:r>
              <a:r>
                <a:rPr sz="1600">
                  <a:solidFill>
                    <a:srgbClr val="DC1414"/>
                  </a:solidFill>
                  <a:latin typeface="Consolas"/>
                  <a:ea typeface="Consolas"/>
                  <a:cs typeface="Consolas"/>
                  <a:sym typeface="Consolas"/>
                </a:rPr>
                <a:t>"Not what you might expect"</a:t>
              </a:r>
              <a:r>
                <a:rPr sz="1600">
                  <a:latin typeface="Consolas"/>
                  <a:ea typeface="Consolas"/>
                  <a:cs typeface="Consolas"/>
                  <a:sym typeface="Consolas"/>
                </a:rPr>
                <a:t>;</a:t>
              </a: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char</a:t>
              </a:r>
              <a:r>
                <a:rPr sz="1600">
                  <a:latin typeface="Consolas"/>
                  <a:ea typeface="Consolas"/>
                  <a:cs typeface="Consolas"/>
                  <a:sym typeface="Consolas"/>
                </a:rPr>
                <a:t> vowel </a:t>
              </a:r>
              <a:r>
                <a:rPr sz="1600">
                  <a:solidFill>
                    <a:srgbClr val="0000FF"/>
                  </a:solidFill>
                  <a:latin typeface="Consolas"/>
                  <a:ea typeface="Consolas"/>
                  <a:cs typeface="Consolas"/>
                  <a:sym typeface="Consolas"/>
                </a:rPr>
                <a:t>in</a:t>
              </a:r>
              <a:r>
                <a:rPr sz="1600">
                  <a:latin typeface="Consolas"/>
                  <a:ea typeface="Consolas"/>
                  <a:cs typeface="Consolas"/>
                  <a:sym typeface="Consolas"/>
                </a:rPr>
                <a:t> </a:t>
              </a:r>
              <a:r>
                <a:rPr sz="1600">
                  <a:solidFill>
                    <a:srgbClr val="DC1414"/>
                  </a:solidFill>
                  <a:latin typeface="Consolas"/>
                  <a:ea typeface="Consolas"/>
                  <a:cs typeface="Consolas"/>
                  <a:sym typeface="Consolas"/>
                </a:rPr>
                <a:t>"aeiou"</a:t>
              </a:r>
              <a:r>
                <a:rPr sz="1600">
                  <a:latin typeface="Consolas"/>
                  <a:ea typeface="Consolas"/>
                  <a:cs typeface="Consolas"/>
                  <a:sym typeface="Consolas"/>
                </a:rPr>
                <a:t>)</a:t>
              </a:r>
              <a:r>
                <a:rPr sz="1600">
                  <a:solidFill>
                    <a:srgbClr val="008000"/>
                  </a:solidFill>
                  <a:latin typeface="Consolas"/>
                  <a:ea typeface="Consolas"/>
                  <a:cs typeface="Consolas"/>
                  <a:sym typeface="Consolas"/>
                </a:rPr>
                <a:t> //C# 5.0</a:t>
              </a:r>
              <a:r>
                <a:rPr sz="1600">
                  <a:latin typeface="Consolas"/>
                  <a:ea typeface="Consolas"/>
                  <a:cs typeface="Consolas"/>
                  <a:sym typeface="Consolas"/>
                </a:rPr>
                <a:t> </a:t>
              </a:r>
            </a:p>
            <a:p>
              <a:pPr lvl="0"/>
              <a:r>
                <a:rPr sz="1600">
                  <a:latin typeface="Consolas"/>
                  <a:ea typeface="Consolas"/>
                  <a:cs typeface="Consolas"/>
                  <a:sym typeface="Consolas"/>
                </a:rPr>
                <a:t>    query = query.Where (c =&gt; c != vowel);</a:t>
              </a: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a:t>
              </a:r>
              <a:r>
                <a:rPr sz="1600">
                  <a:solidFill>
                    <a:srgbClr val="0000FF"/>
                  </a:solidFill>
                  <a:latin typeface="Consolas"/>
                  <a:ea typeface="Consolas"/>
                  <a:cs typeface="Consolas"/>
                  <a:sym typeface="Consolas"/>
                </a:rPr>
                <a:t>char</a:t>
              </a:r>
              <a:r>
                <a:rPr sz="1600">
                  <a:latin typeface="Consolas"/>
                  <a:ea typeface="Consolas"/>
                  <a:cs typeface="Consolas"/>
                  <a:sym typeface="Consolas"/>
                </a:rPr>
                <a:t> c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a:t>
              </a:r>
            </a:p>
            <a:p>
              <a:pPr lvl="0"/>
              <a:r>
                <a:rPr sz="1600">
                  <a:latin typeface="Consolas"/>
                  <a:ea typeface="Consolas"/>
                  <a:cs typeface="Consolas"/>
                  <a:sym typeface="Consolas"/>
                </a:rPr>
                <a:t>    Console.Write(c);</a:t>
              </a:r>
            </a:p>
          </p:txBody>
        </p:sp>
      </p:gr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5" name="Shape 82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Подзапросы</a:t>
            </a:r>
          </a:p>
        </p:txBody>
      </p:sp>
      <p:grpSp>
        <p:nvGrpSpPr>
          <p:cNvPr id="828" name="Group 828"/>
          <p:cNvGrpSpPr/>
          <p:nvPr/>
        </p:nvGrpSpPr>
        <p:grpSpPr>
          <a:xfrm>
            <a:off x="342900" y="762000"/>
            <a:ext cx="9686925" cy="723900"/>
            <a:chOff x="0" y="0"/>
            <a:chExt cx="9686925" cy="723900"/>
          </a:xfrm>
        </p:grpSpPr>
        <p:sp>
          <p:nvSpPr>
            <p:cNvPr id="826" name="Shape 826"/>
            <p:cNvSpPr/>
            <p:nvPr/>
          </p:nvSpPr>
          <p:spPr>
            <a:xfrm>
              <a:off x="0" y="0"/>
              <a:ext cx="9686925" cy="723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827" name="Shape 827"/>
            <p:cNvSpPr/>
            <p:nvPr/>
          </p:nvSpPr>
          <p:spPr>
            <a:xfrm>
              <a:off x="35337" y="176529"/>
              <a:ext cx="96162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Подзапрос – это запрос, содержащий внутри лямбда-выражение другого запроса</a:t>
              </a:r>
            </a:p>
          </p:txBody>
        </p:sp>
      </p:grpSp>
      <p:grpSp>
        <p:nvGrpSpPr>
          <p:cNvPr id="831" name="Group 831"/>
          <p:cNvGrpSpPr/>
          <p:nvPr/>
        </p:nvGrpSpPr>
        <p:grpSpPr>
          <a:xfrm>
            <a:off x="342900" y="1417345"/>
            <a:ext cx="9686925" cy="1881869"/>
            <a:chOff x="0" y="0"/>
            <a:chExt cx="9686925" cy="1881867"/>
          </a:xfrm>
        </p:grpSpPr>
        <p:sp>
          <p:nvSpPr>
            <p:cNvPr id="829" name="Shape 829"/>
            <p:cNvSpPr/>
            <p:nvPr/>
          </p:nvSpPr>
          <p:spPr>
            <a:xfrm>
              <a:off x="0" y="182854"/>
              <a:ext cx="9686925" cy="169901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830" name="Shape 830"/>
            <p:cNvSpPr/>
            <p:nvPr/>
          </p:nvSpPr>
          <p:spPr>
            <a:xfrm>
              <a:off x="0" y="0"/>
              <a:ext cx="9686925" cy="1745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musos = { </a:t>
              </a:r>
              <a:r>
                <a:rPr sz="1600">
                  <a:solidFill>
                    <a:srgbClr val="DC1414"/>
                  </a:solidFill>
                  <a:latin typeface="Consolas"/>
                  <a:ea typeface="Consolas"/>
                  <a:cs typeface="Consolas"/>
                  <a:sym typeface="Consolas"/>
                </a:rPr>
                <a:t>"Roger Waters"</a:t>
              </a:r>
              <a:r>
                <a:rPr sz="1600">
                  <a:latin typeface="Consolas"/>
                  <a:ea typeface="Consolas"/>
                  <a:cs typeface="Consolas"/>
                  <a:sym typeface="Consolas"/>
                </a:rPr>
                <a:t>, </a:t>
              </a:r>
              <a:r>
                <a:rPr sz="1600">
                  <a:solidFill>
                    <a:srgbClr val="DC1414"/>
                  </a:solidFill>
                  <a:latin typeface="Consolas"/>
                  <a:ea typeface="Consolas"/>
                  <a:cs typeface="Consolas"/>
                  <a:sym typeface="Consolas"/>
                </a:rPr>
                <a:t>"David Gilmour"</a:t>
              </a:r>
              <a:r>
                <a:rPr sz="1600">
                  <a:latin typeface="Consolas"/>
                  <a:ea typeface="Consolas"/>
                  <a:cs typeface="Consolas"/>
                  <a:sym typeface="Consolas"/>
                </a:rPr>
                <a:t>, </a:t>
              </a:r>
              <a:r>
                <a:rPr sz="1600">
                  <a:solidFill>
                    <a:srgbClr val="DC1414"/>
                  </a:solidFill>
                  <a:latin typeface="Consolas"/>
                  <a:ea typeface="Consolas"/>
                  <a:cs typeface="Consolas"/>
                  <a:sym typeface="Consolas"/>
                </a:rPr>
                <a:t>"Rick Wright"</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sequence = musos.</a:t>
              </a:r>
              <a:r>
                <a:rPr sz="1600" b="1">
                  <a:latin typeface="Consolas"/>
                  <a:ea typeface="Consolas"/>
                  <a:cs typeface="Consolas"/>
                  <a:sym typeface="Consolas"/>
                </a:rPr>
                <a:t>OrderBy</a:t>
              </a:r>
              <a:r>
                <a:rPr sz="1600">
                  <a:latin typeface="Consolas"/>
                  <a:ea typeface="Consolas"/>
                  <a:cs typeface="Consolas"/>
                  <a:sym typeface="Consolas"/>
                </a:rPr>
                <a:t> (m =&gt; m.</a:t>
              </a:r>
              <a:r>
                <a:rPr sz="1600" b="1">
                  <a:latin typeface="Consolas"/>
                  <a:ea typeface="Consolas"/>
                  <a:cs typeface="Consolas"/>
                  <a:sym typeface="Consolas"/>
                </a:rPr>
                <a:t>Split().Last()</a:t>
              </a:r>
              <a:r>
                <a:rPr sz="1600">
                  <a:latin typeface="Consolas"/>
                  <a:ea typeface="Consolas"/>
                  <a:cs typeface="Consolas"/>
                  <a:sym typeface="Consolas"/>
                </a:rPr>
                <a:t>);</a:t>
              </a:r>
            </a:p>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sequence)</a:t>
              </a:r>
            </a:p>
            <a:p>
              <a:pPr lvl="0"/>
              <a:r>
                <a:rPr sz="1600">
                  <a:latin typeface="Consolas"/>
                  <a:ea typeface="Consolas"/>
                  <a:cs typeface="Consolas"/>
                  <a:sym typeface="Consolas"/>
                </a:rPr>
                <a:t>	Console.WriteLine(element);</a:t>
              </a:r>
            </a:p>
          </p:txBody>
        </p:sp>
      </p:grpSp>
      <p:grpSp>
        <p:nvGrpSpPr>
          <p:cNvPr id="834" name="Group 834"/>
          <p:cNvGrpSpPr/>
          <p:nvPr/>
        </p:nvGrpSpPr>
        <p:grpSpPr>
          <a:xfrm>
            <a:off x="7715249" y="2819400"/>
            <a:ext cx="2167436" cy="571500"/>
            <a:chOff x="0" y="0"/>
            <a:chExt cx="2167434" cy="571500"/>
          </a:xfrm>
        </p:grpSpPr>
        <p:sp>
          <p:nvSpPr>
            <p:cNvPr id="832" name="Shape 832"/>
            <p:cNvSpPr/>
            <p:nvPr/>
          </p:nvSpPr>
          <p:spPr>
            <a:xfrm>
              <a:off x="0" y="0"/>
              <a:ext cx="2167435" cy="5715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833" name="Shape 833"/>
            <p:cNvSpPr/>
            <p:nvPr/>
          </p:nvSpPr>
          <p:spPr>
            <a:xfrm>
              <a:off x="27898" y="100329"/>
              <a:ext cx="21116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Подзапрос </a:t>
              </a:r>
            </a:p>
          </p:txBody>
        </p:sp>
      </p:grpSp>
      <p:grpSp>
        <p:nvGrpSpPr>
          <p:cNvPr id="837" name="Group 837"/>
          <p:cNvGrpSpPr/>
          <p:nvPr/>
        </p:nvGrpSpPr>
        <p:grpSpPr>
          <a:xfrm>
            <a:off x="5186362" y="2819400"/>
            <a:ext cx="2314576" cy="609600"/>
            <a:chOff x="0" y="0"/>
            <a:chExt cx="2314575" cy="609600"/>
          </a:xfrm>
        </p:grpSpPr>
        <p:sp>
          <p:nvSpPr>
            <p:cNvPr id="835" name="Shape 835"/>
            <p:cNvSpPr/>
            <p:nvPr/>
          </p:nvSpPr>
          <p:spPr>
            <a:xfrm>
              <a:off x="0" y="0"/>
              <a:ext cx="2314575"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836" name="Shape 836"/>
            <p:cNvSpPr/>
            <p:nvPr/>
          </p:nvSpPr>
          <p:spPr>
            <a:xfrm>
              <a:off x="29757" y="119380"/>
              <a:ext cx="225506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Внешний запрос </a:t>
              </a:r>
            </a:p>
          </p:txBody>
        </p:sp>
      </p:grpSp>
      <p:pic>
        <p:nvPicPr>
          <p:cNvPr id="838" name="image4.tif" descr="arrow03"/>
          <p:cNvPicPr/>
          <p:nvPr/>
        </p:nvPicPr>
        <p:blipFill>
          <a:blip r:embed="rId2">
            <a:extLst/>
          </a:blip>
          <a:stretch>
            <a:fillRect/>
          </a:stretch>
        </p:blipFill>
        <p:spPr>
          <a:xfrm rot="12422430">
            <a:off x="3746300" y="2775723"/>
            <a:ext cx="1772464" cy="278728"/>
          </a:xfrm>
          <a:prstGeom prst="rect">
            <a:avLst/>
          </a:prstGeom>
          <a:ln w="12700">
            <a:miter lim="400000"/>
          </a:ln>
        </p:spPr>
      </p:pic>
      <p:pic>
        <p:nvPicPr>
          <p:cNvPr id="839" name="image4.tif" descr="arrow03"/>
          <p:cNvPicPr/>
          <p:nvPr/>
        </p:nvPicPr>
        <p:blipFill>
          <a:blip r:embed="rId2">
            <a:extLst/>
          </a:blip>
          <a:stretch>
            <a:fillRect/>
          </a:stretch>
        </p:blipFill>
        <p:spPr>
          <a:xfrm rot="11879602">
            <a:off x="6348738" y="2696647"/>
            <a:ext cx="1772465" cy="278728"/>
          </a:xfrm>
          <a:prstGeom prst="rect">
            <a:avLst/>
          </a:prstGeom>
          <a:ln w="12700">
            <a:miter lim="400000"/>
          </a:ln>
        </p:spPr>
      </p:pic>
      <p:grpSp>
        <p:nvGrpSpPr>
          <p:cNvPr id="842" name="Group 842"/>
          <p:cNvGrpSpPr/>
          <p:nvPr/>
        </p:nvGrpSpPr>
        <p:grpSpPr>
          <a:xfrm>
            <a:off x="342900" y="3505200"/>
            <a:ext cx="9686925" cy="723900"/>
            <a:chOff x="0" y="0"/>
            <a:chExt cx="9686925" cy="723900"/>
          </a:xfrm>
        </p:grpSpPr>
        <p:sp>
          <p:nvSpPr>
            <p:cNvPr id="840" name="Shape 840"/>
            <p:cNvSpPr/>
            <p:nvPr/>
          </p:nvSpPr>
          <p:spPr>
            <a:xfrm>
              <a:off x="0" y="0"/>
              <a:ext cx="9686925" cy="7239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841" name="Shape 841"/>
            <p:cNvSpPr/>
            <p:nvPr/>
          </p:nvSpPr>
          <p:spPr>
            <a:xfrm>
              <a:off x="35337" y="36829"/>
              <a:ext cx="961625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 выражении запроса подзапрос означает запрос, расположенный в любой конструкции кроме from</a:t>
              </a:r>
            </a:p>
          </p:txBody>
        </p:sp>
      </p:grpSp>
      <p:grpSp>
        <p:nvGrpSpPr>
          <p:cNvPr id="845" name="Group 845"/>
          <p:cNvGrpSpPr/>
          <p:nvPr/>
        </p:nvGrpSpPr>
        <p:grpSpPr>
          <a:xfrm>
            <a:off x="342900" y="4145815"/>
            <a:ext cx="9686925" cy="2454449"/>
            <a:chOff x="0" y="0"/>
            <a:chExt cx="9686925" cy="2454447"/>
          </a:xfrm>
        </p:grpSpPr>
        <p:sp>
          <p:nvSpPr>
            <p:cNvPr id="843" name="Shape 843"/>
            <p:cNvSpPr/>
            <p:nvPr/>
          </p:nvSpPr>
          <p:spPr>
            <a:xfrm>
              <a:off x="0" y="197584"/>
              <a:ext cx="9686925" cy="225686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844" name="Shape 844"/>
            <p:cNvSpPr/>
            <p:nvPr/>
          </p:nvSpPr>
          <p:spPr>
            <a:xfrm>
              <a:off x="0" y="-1"/>
              <a:ext cx="9686925" cy="22284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sequence = names</a:t>
              </a:r>
            </a:p>
            <a:p>
              <a:pPr lvl="0"/>
              <a:r>
                <a:rPr sz="1600">
                  <a:latin typeface="Consolas"/>
                  <a:ea typeface="Consolas"/>
                  <a:cs typeface="Consolas"/>
                  <a:sym typeface="Consolas"/>
                </a:rPr>
                <a:t>	.Where(</a:t>
              </a:r>
              <a:r>
                <a:rPr sz="1600" b="1">
                  <a:latin typeface="Consolas"/>
                  <a:ea typeface="Consolas"/>
                  <a:cs typeface="Consolas"/>
                  <a:sym typeface="Consolas"/>
                </a:rPr>
                <a:t>n</a:t>
              </a:r>
              <a:r>
                <a:rPr sz="1600">
                  <a:latin typeface="Consolas"/>
                  <a:ea typeface="Consolas"/>
                  <a:cs typeface="Consolas"/>
                  <a:sym typeface="Consolas"/>
                </a:rPr>
                <a:t> =&gt; n.Length == names</a:t>
              </a:r>
            </a:p>
            <a:p>
              <a:pPr lvl="0"/>
              <a:r>
                <a:rPr sz="1600">
                  <a:latin typeface="Consolas"/>
                  <a:ea typeface="Consolas"/>
                  <a:cs typeface="Consolas"/>
                  <a:sym typeface="Consolas"/>
                </a:rPr>
                <a:t>				.OrderBy (</a:t>
              </a:r>
              <a:r>
                <a:rPr sz="1600" b="1">
                  <a:latin typeface="Consolas"/>
                  <a:ea typeface="Consolas"/>
                  <a:cs typeface="Consolas"/>
                  <a:sym typeface="Consolas"/>
                </a:rPr>
                <a:t>n2</a:t>
              </a:r>
              <a:r>
                <a:rPr sz="1600">
                  <a:latin typeface="Consolas"/>
                  <a:ea typeface="Consolas"/>
                  <a:cs typeface="Consolas"/>
                  <a:sym typeface="Consolas"/>
                </a:rPr>
                <a:t> =&gt; n2.Length)</a:t>
              </a:r>
            </a:p>
            <a:p>
              <a:pPr lvl="0"/>
              <a:r>
                <a:rPr sz="1600">
                  <a:latin typeface="Consolas"/>
                  <a:ea typeface="Consolas"/>
                  <a:cs typeface="Consolas"/>
                  <a:sym typeface="Consolas"/>
                </a:rPr>
                <a:t> 				.Select (</a:t>
              </a:r>
              <a:r>
                <a:rPr sz="1600" b="1">
                  <a:latin typeface="Consolas"/>
                  <a:ea typeface="Consolas"/>
                  <a:cs typeface="Consolas"/>
                  <a:sym typeface="Consolas"/>
                </a:rPr>
                <a:t>n2</a:t>
              </a:r>
              <a:r>
                <a:rPr sz="1600">
                  <a:latin typeface="Consolas"/>
                  <a:ea typeface="Consolas"/>
                  <a:cs typeface="Consolas"/>
                  <a:sym typeface="Consolas"/>
                </a:rPr>
                <a:t> =&gt; n2.Length)</a:t>
              </a:r>
            </a:p>
            <a:p>
              <a:pPr lvl="0"/>
              <a:r>
                <a:rPr sz="1600">
                  <a:latin typeface="Consolas"/>
                  <a:ea typeface="Consolas"/>
                  <a:cs typeface="Consolas"/>
                  <a:sym typeface="Consolas"/>
                </a:rPr>
                <a:t>				.First());</a:t>
              </a:r>
            </a:p>
            <a:p>
              <a:pPr lvl="0"/>
              <a:r>
                <a:rPr sz="1600">
                  <a:solidFill>
                    <a:srgbClr val="0000FF"/>
                  </a:solidFill>
                  <a:latin typeface="Consolas"/>
                  <a:ea typeface="Consolas"/>
                  <a:cs typeface="Consolas"/>
                  <a:sym typeface="Consolas"/>
                </a:rPr>
                <a:t>foreach</a:t>
              </a:r>
              <a:r>
                <a:rPr sz="1600">
                  <a:latin typeface="Consolas"/>
                  <a:ea typeface="Consolas"/>
                  <a:cs typeface="Consolas"/>
                  <a:sym typeface="Consolas"/>
                </a:rPr>
                <a:t> (</a:t>
              </a:r>
              <a:r>
                <a:rPr sz="1600">
                  <a:solidFill>
                    <a:srgbClr val="0000FF"/>
                  </a:solidFill>
                  <a:latin typeface="Consolas"/>
                  <a:ea typeface="Consolas"/>
                  <a:cs typeface="Consolas"/>
                  <a:sym typeface="Consolas"/>
                </a:rPr>
                <a:t>var</a:t>
              </a:r>
              <a:r>
                <a:rPr sz="1600">
                  <a:latin typeface="Consolas"/>
                  <a:ea typeface="Consolas"/>
                  <a:cs typeface="Consolas"/>
                  <a:sym typeface="Consolas"/>
                </a:rPr>
                <a:t> element </a:t>
              </a:r>
              <a:r>
                <a:rPr sz="1600">
                  <a:solidFill>
                    <a:srgbClr val="0000FF"/>
                  </a:solidFill>
                  <a:latin typeface="Consolas"/>
                  <a:ea typeface="Consolas"/>
                  <a:cs typeface="Consolas"/>
                  <a:sym typeface="Consolas"/>
                </a:rPr>
                <a:t>in</a:t>
              </a:r>
              <a:r>
                <a:rPr sz="1600">
                  <a:latin typeface="Consolas"/>
                  <a:ea typeface="Consolas"/>
                  <a:cs typeface="Consolas"/>
                  <a:sym typeface="Consolas"/>
                </a:rPr>
                <a:t> sequence)</a:t>
              </a:r>
            </a:p>
            <a:p>
              <a:pPr lvl="0"/>
              <a:r>
                <a:rPr sz="1600">
                  <a:latin typeface="Consolas"/>
                  <a:ea typeface="Consolas"/>
                  <a:cs typeface="Consolas"/>
                  <a:sym typeface="Consolas"/>
                </a:rPr>
                <a:t>	Console.WriteLine(element);</a:t>
              </a:r>
            </a:p>
          </p:txBody>
        </p:sp>
      </p:grpSp>
      <p:grpSp>
        <p:nvGrpSpPr>
          <p:cNvPr id="848" name="Group 848"/>
          <p:cNvGrpSpPr/>
          <p:nvPr/>
        </p:nvGrpSpPr>
        <p:grpSpPr>
          <a:xfrm>
            <a:off x="7641677" y="5791200"/>
            <a:ext cx="2314576" cy="685800"/>
            <a:chOff x="0" y="0"/>
            <a:chExt cx="2314575" cy="685800"/>
          </a:xfrm>
        </p:grpSpPr>
        <p:sp>
          <p:nvSpPr>
            <p:cNvPr id="846" name="Shape 846"/>
            <p:cNvSpPr/>
            <p:nvPr/>
          </p:nvSpPr>
          <p:spPr>
            <a:xfrm>
              <a:off x="0" y="0"/>
              <a:ext cx="2314575" cy="6858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defRPr>
                  <a:latin typeface="Consolas"/>
                  <a:ea typeface="Consolas"/>
                  <a:cs typeface="Consolas"/>
                  <a:sym typeface="Consolas"/>
                </a:defRPr>
              </a:pPr>
              <a:endParaRPr/>
            </a:p>
          </p:txBody>
        </p:sp>
        <p:sp>
          <p:nvSpPr>
            <p:cNvPr id="847" name="Shape 847"/>
            <p:cNvSpPr/>
            <p:nvPr/>
          </p:nvSpPr>
          <p:spPr>
            <a:xfrm>
              <a:off x="33477" y="50013"/>
              <a:ext cx="2247621" cy="5857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a:latin typeface="Consolas"/>
                  <a:ea typeface="Consolas"/>
                  <a:cs typeface="Consolas"/>
                  <a:sym typeface="Consolas"/>
                </a:rPr>
                <a:t>Tom</a:t>
              </a:r>
              <a:br>
                <a:rPr>
                  <a:latin typeface="Consolas"/>
                  <a:ea typeface="Consolas"/>
                  <a:cs typeface="Consolas"/>
                  <a:sym typeface="Consolas"/>
                </a:rPr>
              </a:br>
              <a:r>
                <a:rPr>
                  <a:latin typeface="Consolas"/>
                  <a:ea typeface="Consolas"/>
                  <a:cs typeface="Consolas"/>
                  <a:sym typeface="Consolas"/>
                </a:rPr>
                <a:t>Jay</a:t>
              </a:r>
            </a:p>
          </p:txBody>
        </p:sp>
      </p:grpSp>
      <p:pic>
        <p:nvPicPr>
          <p:cNvPr id="849" name="image4.tif" descr="arrow03"/>
          <p:cNvPicPr/>
          <p:nvPr/>
        </p:nvPicPr>
        <p:blipFill>
          <a:blip r:embed="rId2">
            <a:extLst/>
          </a:blip>
          <a:stretch>
            <a:fillRect/>
          </a:stretch>
        </p:blipFill>
        <p:spPr>
          <a:xfrm rot="371785">
            <a:off x="5795674" y="6027730"/>
            <a:ext cx="1772465" cy="27872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1" name="Shape 85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Подзапросы</a:t>
            </a:r>
          </a:p>
        </p:txBody>
      </p:sp>
      <p:grpSp>
        <p:nvGrpSpPr>
          <p:cNvPr id="854" name="Group 854"/>
          <p:cNvGrpSpPr/>
          <p:nvPr/>
        </p:nvGrpSpPr>
        <p:grpSpPr>
          <a:xfrm>
            <a:off x="6111504" y="2451979"/>
            <a:ext cx="3968941" cy="1682739"/>
            <a:chOff x="0" y="0"/>
            <a:chExt cx="3968939" cy="1682737"/>
          </a:xfrm>
        </p:grpSpPr>
        <p:sp>
          <p:nvSpPr>
            <p:cNvPr id="852" name="Shape 852"/>
            <p:cNvSpPr/>
            <p:nvPr/>
          </p:nvSpPr>
          <p:spPr>
            <a:xfrm>
              <a:off x="0" y="0"/>
              <a:ext cx="3968940" cy="1682738"/>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853" name="Shape 853"/>
            <p:cNvSpPr/>
            <p:nvPr/>
          </p:nvSpPr>
          <p:spPr>
            <a:xfrm>
              <a:off x="82144" y="97148"/>
              <a:ext cx="3804652" cy="148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Поскольку внешняя переменная диапазона n находится в области видимости, подзапроса использовать n в качестве переменной диапазона подзапроса нельзя</a:t>
              </a:r>
            </a:p>
          </p:txBody>
        </p:sp>
      </p:grpSp>
      <p:grpSp>
        <p:nvGrpSpPr>
          <p:cNvPr id="857" name="Group 857"/>
          <p:cNvGrpSpPr/>
          <p:nvPr/>
        </p:nvGrpSpPr>
        <p:grpSpPr>
          <a:xfrm>
            <a:off x="368490" y="761999"/>
            <a:ext cx="9686926" cy="1730264"/>
            <a:chOff x="0" y="0"/>
            <a:chExt cx="9686925" cy="1730262"/>
          </a:xfrm>
        </p:grpSpPr>
        <p:sp>
          <p:nvSpPr>
            <p:cNvPr id="855" name="Shape 855"/>
            <p:cNvSpPr/>
            <p:nvPr/>
          </p:nvSpPr>
          <p:spPr>
            <a:xfrm>
              <a:off x="0" y="0"/>
              <a:ext cx="9686925" cy="173026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856" name="Shape 856"/>
            <p:cNvSpPr/>
            <p:nvPr/>
          </p:nvSpPr>
          <p:spPr>
            <a:xfrm>
              <a:off x="0" y="71137"/>
              <a:ext cx="968692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.Length == </a:t>
              </a:r>
            </a:p>
            <a:p>
              <a:pPr lvl="0"/>
              <a:r>
                <a:rPr sz="1600">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sz="1600" b="1">
                  <a:latin typeface="Consolas"/>
                  <a:ea typeface="Consolas"/>
                  <a:cs typeface="Consolas"/>
                  <a:sym typeface="Consolas"/>
                </a:rPr>
                <a:t>n2</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a:t>
              </a:r>
              <a:r>
                <a:rPr sz="1600" b="1">
                  <a:latin typeface="Consolas"/>
                  <a:ea typeface="Consolas"/>
                  <a:cs typeface="Consolas"/>
                  <a:sym typeface="Consolas"/>
                </a:rPr>
                <a:t>n2</a:t>
              </a:r>
              <a:r>
                <a:rPr sz="1600">
                  <a:latin typeface="Consolas"/>
                  <a:ea typeface="Consolas"/>
                  <a:cs typeface="Consolas"/>
                  <a:sym typeface="Consolas"/>
                </a:rPr>
                <a:t>.Length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a:t>
              </a:r>
              <a:r>
                <a:rPr sz="1600" b="1">
                  <a:latin typeface="Consolas"/>
                  <a:ea typeface="Consolas"/>
                  <a:cs typeface="Consolas"/>
                  <a:sym typeface="Consolas"/>
                </a:rPr>
                <a:t>n2</a:t>
              </a:r>
              <a:r>
                <a:rPr sz="1600">
                  <a:latin typeface="Consolas"/>
                  <a:ea typeface="Consolas"/>
                  <a:cs typeface="Consolas"/>
                  <a:sym typeface="Consolas"/>
                </a:rPr>
                <a:t>.Length)</a:t>
              </a:r>
            </a:p>
            <a:p>
              <a:pPr lvl="0"/>
              <a:r>
                <a:rPr sz="1600">
                  <a:latin typeface="Consolas"/>
                  <a:ea typeface="Consolas"/>
                  <a:cs typeface="Consolas"/>
                  <a:sym typeface="Consolas"/>
                </a:rPr>
                <a:t>		.First()</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a:t>
              </a:r>
            </a:p>
          </p:txBody>
        </p:sp>
      </p:grpSp>
      <p:pic>
        <p:nvPicPr>
          <p:cNvPr id="858" name="image4.tif" descr="arrow03"/>
          <p:cNvPicPr/>
          <p:nvPr/>
        </p:nvPicPr>
        <p:blipFill>
          <a:blip r:embed="rId2">
            <a:extLst/>
          </a:blip>
          <a:stretch>
            <a:fillRect/>
          </a:stretch>
        </p:blipFill>
        <p:spPr>
          <a:xfrm rot="13041313">
            <a:off x="5847231" y="2136610"/>
            <a:ext cx="1772464" cy="278728"/>
          </a:xfrm>
          <a:prstGeom prst="rect">
            <a:avLst/>
          </a:prstGeom>
          <a:ln w="12700">
            <a:miter lim="400000"/>
          </a:ln>
        </p:spPr>
      </p:pic>
      <p:grpSp>
        <p:nvGrpSpPr>
          <p:cNvPr id="861" name="Group 861"/>
          <p:cNvGrpSpPr/>
          <p:nvPr/>
        </p:nvGrpSpPr>
        <p:grpSpPr>
          <a:xfrm>
            <a:off x="343460" y="2831822"/>
            <a:ext cx="5486401" cy="923053"/>
            <a:chOff x="0" y="0"/>
            <a:chExt cx="5486400" cy="923051"/>
          </a:xfrm>
        </p:grpSpPr>
        <p:sp>
          <p:nvSpPr>
            <p:cNvPr id="859" name="Shape 859"/>
            <p:cNvSpPr/>
            <p:nvPr/>
          </p:nvSpPr>
          <p:spPr>
            <a:xfrm>
              <a:off x="0" y="0"/>
              <a:ext cx="5486400" cy="92305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860" name="Shape 860"/>
            <p:cNvSpPr/>
            <p:nvPr/>
          </p:nvSpPr>
          <p:spPr>
            <a:xfrm>
              <a:off x="45060" y="136405"/>
              <a:ext cx="539628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Подзапрос выполняется каждый раз, когда вычисляется включающее его лямбда-выражение </a:t>
              </a:r>
            </a:p>
          </p:txBody>
        </p:sp>
      </p:grpSp>
      <p:pic>
        <p:nvPicPr>
          <p:cNvPr id="862" name="image4.tif" descr="arrow03"/>
          <p:cNvPicPr/>
          <p:nvPr/>
        </p:nvPicPr>
        <p:blipFill>
          <a:blip r:embed="rId2">
            <a:extLst/>
          </a:blip>
          <a:stretch>
            <a:fillRect/>
          </a:stretch>
        </p:blipFill>
        <p:spPr>
          <a:xfrm rot="19260901">
            <a:off x="2930051" y="1950470"/>
            <a:ext cx="1910016" cy="402250"/>
          </a:xfrm>
          <a:prstGeom prst="rect">
            <a:avLst/>
          </a:prstGeom>
          <a:ln w="12700">
            <a:miter lim="400000"/>
          </a:ln>
        </p:spPr>
      </p:pic>
      <p:grpSp>
        <p:nvGrpSpPr>
          <p:cNvPr id="865" name="Group 865"/>
          <p:cNvGrpSpPr/>
          <p:nvPr/>
        </p:nvGrpSpPr>
        <p:grpSpPr>
          <a:xfrm>
            <a:off x="355585" y="4094434"/>
            <a:ext cx="5808180" cy="1371376"/>
            <a:chOff x="0" y="0"/>
            <a:chExt cx="5808178" cy="1371374"/>
          </a:xfrm>
        </p:grpSpPr>
        <p:sp>
          <p:nvSpPr>
            <p:cNvPr id="863" name="Shape 863"/>
            <p:cNvSpPr/>
            <p:nvPr/>
          </p:nvSpPr>
          <p:spPr>
            <a:xfrm>
              <a:off x="0" y="0"/>
              <a:ext cx="5808179" cy="1371375"/>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864" name="Shape 864"/>
            <p:cNvSpPr/>
            <p:nvPr/>
          </p:nvSpPr>
          <p:spPr>
            <a:xfrm>
              <a:off x="66944" y="126381"/>
              <a:ext cx="5674290" cy="11186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just">
                <a:spcBef>
                  <a:spcPts val="1000"/>
                </a:spcBef>
              </a:pPr>
              <a:r>
                <a:t>Выполнение направляется снаружи внутрь</a:t>
              </a:r>
            </a:p>
            <a:p>
              <a:pPr lvl="0" algn="just">
                <a:spcBef>
                  <a:spcPts val="1000"/>
                </a:spcBef>
              </a:pPr>
              <a:r>
                <a:t>Локальные запросы следуют этой модели буквально, а интерпретируемые - концептуально</a:t>
              </a:r>
            </a:p>
          </p:txBody>
        </p:sp>
      </p:grpSp>
      <p:grpSp>
        <p:nvGrpSpPr>
          <p:cNvPr id="868" name="Group 868"/>
          <p:cNvGrpSpPr/>
          <p:nvPr/>
        </p:nvGrpSpPr>
        <p:grpSpPr>
          <a:xfrm>
            <a:off x="359289" y="5601534"/>
            <a:ext cx="9705327" cy="722195"/>
            <a:chOff x="0" y="0"/>
            <a:chExt cx="9705326" cy="722193"/>
          </a:xfrm>
        </p:grpSpPr>
        <p:sp>
          <p:nvSpPr>
            <p:cNvPr id="866" name="Shape 866"/>
            <p:cNvSpPr/>
            <p:nvPr/>
          </p:nvSpPr>
          <p:spPr>
            <a:xfrm>
              <a:off x="0" y="0"/>
              <a:ext cx="9705327" cy="722194"/>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867" name="Shape 867"/>
            <p:cNvSpPr/>
            <p:nvPr/>
          </p:nvSpPr>
          <p:spPr>
            <a:xfrm>
              <a:off x="35254" y="35976"/>
              <a:ext cx="963481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не эффективен для локальной последовательности, поскольку подзапрос вычисляется повторно на каждой итерации</a:t>
              </a:r>
            </a:p>
          </p:txBody>
        </p:sp>
      </p:gr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 name="Shape 87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Подзапросы</a:t>
            </a:r>
          </a:p>
        </p:txBody>
      </p:sp>
      <p:pic>
        <p:nvPicPr>
          <p:cNvPr id="871" name="image22.png"/>
          <p:cNvPicPr/>
          <p:nvPr/>
        </p:nvPicPr>
        <p:blipFill>
          <a:blip r:embed="rId2">
            <a:extLst/>
          </a:blip>
          <a:stretch>
            <a:fillRect/>
          </a:stretch>
        </p:blipFill>
        <p:spPr>
          <a:xfrm>
            <a:off x="1377092" y="830098"/>
            <a:ext cx="8169183" cy="4455919"/>
          </a:xfrm>
          <a:prstGeom prst="rect">
            <a:avLst/>
          </a:prstGeom>
          <a:ln w="12700">
            <a:miter lim="400000"/>
          </a:ln>
        </p:spPr>
      </p:pic>
      <p:grpSp>
        <p:nvGrpSpPr>
          <p:cNvPr id="874" name="Group 874"/>
          <p:cNvGrpSpPr/>
          <p:nvPr/>
        </p:nvGrpSpPr>
        <p:grpSpPr>
          <a:xfrm>
            <a:off x="224599" y="2789825"/>
            <a:ext cx="3286237" cy="3459196"/>
            <a:chOff x="0" y="0"/>
            <a:chExt cx="3286235" cy="3459195"/>
          </a:xfrm>
        </p:grpSpPr>
        <p:sp>
          <p:nvSpPr>
            <p:cNvPr id="872" name="Shape 872"/>
            <p:cNvSpPr/>
            <p:nvPr/>
          </p:nvSpPr>
          <p:spPr>
            <a:xfrm>
              <a:off x="0" y="0"/>
              <a:ext cx="3286236" cy="3459196"/>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873" name="Shape 873"/>
            <p:cNvSpPr/>
            <p:nvPr/>
          </p:nvSpPr>
          <p:spPr>
            <a:xfrm>
              <a:off x="160420" y="415103"/>
              <a:ext cx="2965396" cy="26289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spcBef>
                  <a:spcPts val="1000"/>
                </a:spcBef>
              </a:pPr>
              <a:r>
                <a:t>Операции элемента или агрегирования (First, Count), применяемые в подзапросе, не приводят к немедленному выполнению внешнего запроса, поскольку они вызываются косвенно через делегат или дерево выражений</a:t>
              </a:r>
            </a:p>
          </p:txBody>
        </p:sp>
      </p:gr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6" name="Shape 87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Подзапросы</a:t>
            </a:r>
          </a:p>
        </p:txBody>
      </p:sp>
      <p:pic>
        <p:nvPicPr>
          <p:cNvPr id="877" name="image23.png"/>
          <p:cNvPicPr/>
          <p:nvPr/>
        </p:nvPicPr>
        <p:blipFill>
          <a:blip r:embed="rId2">
            <a:extLst/>
          </a:blip>
          <a:stretch>
            <a:fillRect/>
          </a:stretch>
        </p:blipFill>
        <p:spPr>
          <a:xfrm>
            <a:off x="2239125" y="751362"/>
            <a:ext cx="5849827" cy="5847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9" name="Shape 87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Стратегии композиции</a:t>
            </a:r>
          </a:p>
        </p:txBody>
      </p:sp>
      <p:grpSp>
        <p:nvGrpSpPr>
          <p:cNvPr id="882" name="Group 882"/>
          <p:cNvGrpSpPr/>
          <p:nvPr/>
        </p:nvGrpSpPr>
        <p:grpSpPr>
          <a:xfrm>
            <a:off x="342900" y="762000"/>
            <a:ext cx="9686925" cy="1371600"/>
            <a:chOff x="0" y="0"/>
            <a:chExt cx="9686925" cy="1371600"/>
          </a:xfrm>
        </p:grpSpPr>
        <p:sp>
          <p:nvSpPr>
            <p:cNvPr id="880" name="Shape 880"/>
            <p:cNvSpPr/>
            <p:nvPr/>
          </p:nvSpPr>
          <p:spPr>
            <a:xfrm>
              <a:off x="0" y="0"/>
              <a:ext cx="9686925" cy="1371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p>
          </p:txBody>
        </p:sp>
        <p:sp>
          <p:nvSpPr>
            <p:cNvPr id="881" name="Shape 881"/>
            <p:cNvSpPr/>
            <p:nvPr/>
          </p:nvSpPr>
          <p:spPr>
            <a:xfrm>
              <a:off x="66955" y="81279"/>
              <a:ext cx="9553015"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Стратегии построения более сложных запросов</a:t>
              </a:r>
            </a:p>
            <a:p>
              <a:pPr marL="285750" lvl="0" indent="-285750">
                <a:buSzPct val="100000"/>
                <a:buFont typeface="Arial"/>
                <a:buChar char="•"/>
              </a:pPr>
              <a:r>
                <a:t>последовательное построение запросов</a:t>
              </a:r>
            </a:p>
            <a:p>
              <a:pPr marL="285750" lvl="0" indent="-285750">
                <a:buSzPct val="100000"/>
                <a:buFont typeface="Arial"/>
                <a:buChar char="•"/>
              </a:pPr>
              <a:r>
                <a:t>использование ключевого слова into</a:t>
              </a:r>
            </a:p>
            <a:p>
              <a:pPr marL="285750" lvl="0" indent="-285750">
                <a:buSzPct val="100000"/>
                <a:buFont typeface="Arial"/>
                <a:buChar char="•"/>
              </a:pPr>
              <a:r>
                <a:t>упаковка запросов</a:t>
              </a:r>
            </a:p>
          </p:txBody>
        </p:sp>
      </p:grpSp>
      <p:grpSp>
        <p:nvGrpSpPr>
          <p:cNvPr id="885" name="Group 885"/>
          <p:cNvGrpSpPr/>
          <p:nvPr/>
        </p:nvGrpSpPr>
        <p:grpSpPr>
          <a:xfrm>
            <a:off x="342900" y="2286000"/>
            <a:ext cx="9686925" cy="1143000"/>
            <a:chOff x="0" y="0"/>
            <a:chExt cx="9686925" cy="1143000"/>
          </a:xfrm>
        </p:grpSpPr>
        <p:sp>
          <p:nvSpPr>
            <p:cNvPr id="883" name="Shape 883"/>
            <p:cNvSpPr/>
            <p:nvPr/>
          </p:nvSpPr>
          <p:spPr>
            <a:xfrm>
              <a:off x="0" y="0"/>
              <a:ext cx="9686925"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p>
          </p:txBody>
        </p:sp>
        <p:sp>
          <p:nvSpPr>
            <p:cNvPr id="884" name="Shape 884"/>
            <p:cNvSpPr/>
            <p:nvPr/>
          </p:nvSpPr>
          <p:spPr>
            <a:xfrm>
              <a:off x="55796" y="106679"/>
              <a:ext cx="957533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Преимущества  последовательного построения запросов</a:t>
              </a:r>
            </a:p>
            <a:p>
              <a:pPr marL="285750" lvl="0" indent="-285750">
                <a:buSzPct val="100000"/>
                <a:buFont typeface="Arial"/>
                <a:buChar char="•"/>
              </a:pPr>
              <a:r>
                <a:t>упрощение написания запросов</a:t>
              </a:r>
            </a:p>
            <a:p>
              <a:pPr marL="285750" lvl="0" indent="-285750">
                <a:buSzPct val="100000"/>
                <a:buFont typeface="Arial"/>
                <a:buChar char="•"/>
              </a:pPr>
              <a:r>
                <a:t>операции запросов можно добавлять условно</a:t>
              </a:r>
            </a:p>
          </p:txBody>
        </p:sp>
      </p:grpSp>
      <p:grpSp>
        <p:nvGrpSpPr>
          <p:cNvPr id="888" name="Group 888"/>
          <p:cNvGrpSpPr/>
          <p:nvPr/>
        </p:nvGrpSpPr>
        <p:grpSpPr>
          <a:xfrm>
            <a:off x="342900" y="3657600"/>
            <a:ext cx="9686925" cy="1447800"/>
            <a:chOff x="0" y="0"/>
            <a:chExt cx="9686925" cy="1447800"/>
          </a:xfrm>
        </p:grpSpPr>
        <p:sp>
          <p:nvSpPr>
            <p:cNvPr id="886" name="Shape 886"/>
            <p:cNvSpPr/>
            <p:nvPr/>
          </p:nvSpPr>
          <p:spPr>
            <a:xfrm>
              <a:off x="0" y="0"/>
              <a:ext cx="9686925" cy="1447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a:pPr>
              <a:endParaRPr/>
            </a:p>
          </p:txBody>
        </p:sp>
        <p:sp>
          <p:nvSpPr>
            <p:cNvPr id="887" name="Shape 887"/>
            <p:cNvSpPr/>
            <p:nvPr/>
          </p:nvSpPr>
          <p:spPr>
            <a:xfrm>
              <a:off x="70675" y="187543"/>
              <a:ext cx="9545575" cy="1072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solidFill>
                    <a:srgbClr val="0000FF"/>
                  </a:solidFill>
                  <a:latin typeface="Consolas"/>
                  <a:ea typeface="Consolas"/>
                  <a:cs typeface="Consolas"/>
                  <a:sym typeface="Consolas"/>
                </a:rPr>
                <a:t>if</a:t>
              </a:r>
              <a:r>
                <a:rPr sz="1600">
                  <a:latin typeface="Consolas"/>
                  <a:ea typeface="Consolas"/>
                  <a:cs typeface="Consolas"/>
                  <a:sym typeface="Consolas"/>
                </a:rPr>
                <a:t> (includeFilter) query = query.Where (...)</a:t>
              </a:r>
            </a:p>
            <a:p>
              <a:pPr lvl="0">
                <a:spcBef>
                  <a:spcPts val="1000"/>
                </a:spcBef>
              </a:pPr>
              <a:r>
                <a:t>более эффектино, чем</a:t>
              </a:r>
            </a:p>
            <a:p>
              <a:pPr lvl="0">
                <a:spcBef>
                  <a:spcPts val="1000"/>
                </a:spcBef>
              </a:pPr>
              <a:r>
                <a:rPr sz="1600">
                  <a:latin typeface="Consolas"/>
                  <a:ea typeface="Consolas"/>
                  <a:cs typeface="Consolas"/>
                  <a:sym typeface="Consolas"/>
                </a:rPr>
                <a:t>query = query.Where (n =&gt; !includeFilter || &lt;expression&gt;)</a:t>
              </a:r>
            </a:p>
          </p:txBody>
        </p:sp>
      </p:gr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 name="Shape 89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Стратегии композиции. Последовательное построение запросов</a:t>
            </a:r>
          </a:p>
        </p:txBody>
      </p:sp>
      <p:grpSp>
        <p:nvGrpSpPr>
          <p:cNvPr id="893" name="Group 893"/>
          <p:cNvGrpSpPr/>
          <p:nvPr/>
        </p:nvGrpSpPr>
        <p:grpSpPr>
          <a:xfrm>
            <a:off x="342900" y="349341"/>
            <a:ext cx="9625511" cy="2065750"/>
            <a:chOff x="0" y="0"/>
            <a:chExt cx="9625510" cy="2065749"/>
          </a:xfrm>
        </p:grpSpPr>
        <p:sp>
          <p:nvSpPr>
            <p:cNvPr id="891" name="Shape 891"/>
            <p:cNvSpPr/>
            <p:nvPr/>
          </p:nvSpPr>
          <p:spPr>
            <a:xfrm>
              <a:off x="0" y="260258"/>
              <a:ext cx="9625511" cy="180549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892" name="Shape 892"/>
            <p:cNvSpPr/>
            <p:nvPr/>
          </p:nvSpPr>
          <p:spPr>
            <a:xfrm>
              <a:off x="0" y="0"/>
              <a:ext cx="9625511"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names</a:t>
              </a:r>
            </a:p>
            <a:p>
              <a:pPr lvl="0"/>
              <a:r>
                <a:rPr sz="1600">
                  <a:latin typeface="Consolas"/>
                  <a:ea typeface="Consolas"/>
                  <a:cs typeface="Consolas"/>
                  <a:sym typeface="Consolas"/>
                </a:rPr>
                <a:t>      .Select (n =&gt;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.Where (n =&gt; n.Length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a:t>
              </a:r>
            </a:p>
            <a:p>
              <a:pPr lvl="0"/>
              <a:r>
                <a:rPr sz="1600">
                  <a:latin typeface="Consolas"/>
                  <a:ea typeface="Consolas"/>
                  <a:cs typeface="Consolas"/>
                  <a:sym typeface="Consolas"/>
                </a:rPr>
                <a:t>      .OrderBy (n =&gt; n);</a:t>
              </a:r>
            </a:p>
          </p:txBody>
        </p:sp>
      </p:grpSp>
      <p:grpSp>
        <p:nvGrpSpPr>
          <p:cNvPr id="896" name="Group 896"/>
          <p:cNvGrpSpPr/>
          <p:nvPr/>
        </p:nvGrpSpPr>
        <p:grpSpPr>
          <a:xfrm>
            <a:off x="342900" y="2438399"/>
            <a:ext cx="9601200" cy="1730264"/>
            <a:chOff x="0" y="0"/>
            <a:chExt cx="9601200" cy="1730262"/>
          </a:xfrm>
        </p:grpSpPr>
        <p:sp>
          <p:nvSpPr>
            <p:cNvPr id="894" name="Shape 894"/>
            <p:cNvSpPr/>
            <p:nvPr/>
          </p:nvSpPr>
          <p:spPr>
            <a:xfrm>
              <a:off x="0" y="0"/>
              <a:ext cx="9601200" cy="173026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895" name="Shape 895"/>
            <p:cNvSpPr/>
            <p:nvPr/>
          </p:nvSpPr>
          <p:spPr>
            <a:xfrm>
              <a:off x="0" y="71137"/>
              <a:ext cx="9601200"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n.Length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orderby</a:t>
              </a:r>
              <a:r>
                <a:rPr sz="1600">
                  <a:latin typeface="Consolas"/>
                  <a:ea typeface="Consolas"/>
                  <a:cs typeface="Consolas"/>
                  <a:sym typeface="Consolas"/>
                </a:rPr>
                <a:t> n</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p:txBody>
        </p:sp>
      </p:grpSp>
      <p:grpSp>
        <p:nvGrpSpPr>
          <p:cNvPr id="899" name="Group 899"/>
          <p:cNvGrpSpPr/>
          <p:nvPr/>
        </p:nvGrpSpPr>
        <p:grpSpPr>
          <a:xfrm>
            <a:off x="5143500" y="1752600"/>
            <a:ext cx="4800600" cy="533400"/>
            <a:chOff x="0" y="0"/>
            <a:chExt cx="4800600" cy="533400"/>
          </a:xfrm>
        </p:grpSpPr>
        <p:sp>
          <p:nvSpPr>
            <p:cNvPr id="897" name="Shape 897"/>
            <p:cNvSpPr/>
            <p:nvPr/>
          </p:nvSpPr>
          <p:spPr>
            <a:xfrm>
              <a:off x="0" y="0"/>
              <a:ext cx="4800600" cy="5334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pPr>
              <a:endParaRPr/>
            </a:p>
          </p:txBody>
        </p:sp>
        <p:sp>
          <p:nvSpPr>
            <p:cNvPr id="898" name="Shape 898"/>
            <p:cNvSpPr/>
            <p:nvPr/>
          </p:nvSpPr>
          <p:spPr>
            <a:xfrm>
              <a:off x="26037" y="107163"/>
              <a:ext cx="4748526"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RESULT: { "Dck", "Hrry", "Mry" }</a:t>
              </a:r>
            </a:p>
          </p:txBody>
        </p:sp>
      </p:grpSp>
      <p:grpSp>
        <p:nvGrpSpPr>
          <p:cNvPr id="902" name="Group 902"/>
          <p:cNvGrpSpPr/>
          <p:nvPr/>
        </p:nvGrpSpPr>
        <p:grpSpPr>
          <a:xfrm>
            <a:off x="355054" y="4419600"/>
            <a:ext cx="9601201" cy="2031178"/>
            <a:chOff x="0" y="0"/>
            <a:chExt cx="9601200" cy="2031177"/>
          </a:xfrm>
        </p:grpSpPr>
        <p:sp>
          <p:nvSpPr>
            <p:cNvPr id="900" name="Shape 900"/>
            <p:cNvSpPr/>
            <p:nvPr/>
          </p:nvSpPr>
          <p:spPr>
            <a:xfrm>
              <a:off x="0" y="0"/>
              <a:ext cx="9601200" cy="203117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901" name="Shape 901"/>
            <p:cNvSpPr/>
            <p:nvPr/>
          </p:nvSpPr>
          <p:spPr>
            <a:xfrm>
              <a:off x="0" y="72703"/>
              <a:ext cx="9601200"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endParaRPr sz="1600">
                <a:latin typeface="Consolas"/>
                <a:ea typeface="Consolas"/>
                <a:cs typeface="Consolas"/>
                <a:sym typeface="Consolas"/>
              </a:endParaRPr>
            </a:p>
            <a:p>
              <a:pPr lvl="0"/>
              <a:r>
                <a:rPr sz="1600">
                  <a:latin typeface="Consolas"/>
                  <a:ea typeface="Consolas"/>
                  <a:cs typeface="Consolas"/>
                  <a:sym typeface="Consolas"/>
                </a:rPr>
                <a:t>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n.Length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a:t>
              </a:r>
            </a:p>
          </p:txBody>
        </p:sp>
      </p:grpSp>
      <p:grpSp>
        <p:nvGrpSpPr>
          <p:cNvPr id="905" name="Group 905"/>
          <p:cNvGrpSpPr/>
          <p:nvPr/>
        </p:nvGrpSpPr>
        <p:grpSpPr>
          <a:xfrm>
            <a:off x="3257551" y="3848100"/>
            <a:ext cx="6710861" cy="685800"/>
            <a:chOff x="0" y="0"/>
            <a:chExt cx="6710860" cy="685800"/>
          </a:xfrm>
        </p:grpSpPr>
        <p:sp>
          <p:nvSpPr>
            <p:cNvPr id="903" name="Shape 903"/>
            <p:cNvSpPr/>
            <p:nvPr/>
          </p:nvSpPr>
          <p:spPr>
            <a:xfrm>
              <a:off x="0" y="0"/>
              <a:ext cx="6710861" cy="6858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pPr>
              <a:endParaRPr/>
            </a:p>
          </p:txBody>
        </p:sp>
        <p:sp>
          <p:nvSpPr>
            <p:cNvPr id="904" name="Shape 904"/>
            <p:cNvSpPr/>
            <p:nvPr/>
          </p:nvSpPr>
          <p:spPr>
            <a:xfrm>
              <a:off x="33478" y="183363"/>
              <a:ext cx="6643904"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RESULT: { "Dck", "Hrry", "Jy", "Mry", "Tm" }</a:t>
              </a:r>
            </a:p>
          </p:txBody>
        </p:sp>
      </p:gr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7" name="Shape 907"/>
          <p:cNvSpPr>
            <a:spLocks noGrp="1"/>
          </p:cNvSpPr>
          <p:nvPr>
            <p:ph type="title"/>
          </p:nvPr>
        </p:nvSpPr>
        <p:spPr>
          <a:xfrm>
            <a:off x="255321" y="179342"/>
            <a:ext cx="9817435" cy="365132"/>
          </a:xfrm>
          <a:prstGeom prst="rect">
            <a:avLst/>
          </a:prstGeom>
        </p:spPr>
        <p:txBody>
          <a:bodyPr lIns="0" tIns="0" rIns="0" bIns="0">
            <a:normAutofit/>
          </a:bodyPr>
          <a:lstStyle/>
          <a:p>
            <a:pPr lvl="0" defTabSz="886968">
              <a:tabLst>
                <a:tab pos="7975600" algn="r"/>
              </a:tabLst>
              <a:defRPr b="0">
                <a:solidFill>
                  <a:srgbClr val="000000"/>
                </a:solidFill>
              </a:defRPr>
            </a:pPr>
            <a:r>
              <a:rPr sz="1746" b="1">
                <a:solidFill>
                  <a:srgbClr val="21438F"/>
                </a:solidFill>
              </a:rPr>
              <a:t>Стратегии композиции. Ключевое слово into </a:t>
            </a:r>
          </a:p>
        </p:txBody>
      </p:sp>
      <p:grpSp>
        <p:nvGrpSpPr>
          <p:cNvPr id="910" name="Group 910"/>
          <p:cNvGrpSpPr/>
          <p:nvPr/>
        </p:nvGrpSpPr>
        <p:grpSpPr>
          <a:xfrm>
            <a:off x="328826" y="783610"/>
            <a:ext cx="9686926" cy="1273793"/>
            <a:chOff x="0" y="0"/>
            <a:chExt cx="9686925" cy="1273791"/>
          </a:xfrm>
        </p:grpSpPr>
        <p:sp>
          <p:nvSpPr>
            <p:cNvPr id="908" name="Shape 908"/>
            <p:cNvSpPr/>
            <p:nvPr/>
          </p:nvSpPr>
          <p:spPr>
            <a:xfrm>
              <a:off x="0" y="0"/>
              <a:ext cx="9686925" cy="127379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endParaRPr/>
            </a:p>
          </p:txBody>
        </p:sp>
        <p:sp>
          <p:nvSpPr>
            <p:cNvPr id="909" name="Shape 909"/>
            <p:cNvSpPr/>
            <p:nvPr/>
          </p:nvSpPr>
          <p:spPr>
            <a:xfrm>
              <a:off x="62181" y="172075"/>
              <a:ext cx="9562563" cy="92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t>В зависимости от контекста </a:t>
              </a:r>
              <a:r>
                <a:rPr b="1"/>
                <a:t>ключевое слово into </a:t>
              </a:r>
              <a:r>
                <a:t>интерпретируется выражениями запросов</a:t>
              </a:r>
            </a:p>
            <a:p>
              <a:pPr marL="285750" lvl="0" indent="-285750">
                <a:buClr>
                  <a:srgbClr val="000000"/>
                </a:buClr>
                <a:buSzPct val="100000"/>
                <a:buFont typeface="Arial"/>
                <a:buChar char="•"/>
              </a:pPr>
              <a:r>
                <a:t>сигнализация о продолжении запроса</a:t>
              </a:r>
            </a:p>
            <a:p>
              <a:pPr marL="285750" lvl="0" indent="-285750">
                <a:buClr>
                  <a:srgbClr val="000000"/>
                </a:buClr>
                <a:buSzPct val="100000"/>
                <a:buFont typeface="Arial"/>
                <a:buChar char="•"/>
              </a:pPr>
              <a:r>
                <a:t> сигнализация GruopJoin</a:t>
              </a:r>
            </a:p>
          </p:txBody>
        </p:sp>
      </p:grpSp>
      <p:grpSp>
        <p:nvGrpSpPr>
          <p:cNvPr id="913" name="Group 913"/>
          <p:cNvGrpSpPr/>
          <p:nvPr/>
        </p:nvGrpSpPr>
        <p:grpSpPr>
          <a:xfrm>
            <a:off x="328826" y="2133599"/>
            <a:ext cx="9686926" cy="2256865"/>
            <a:chOff x="0" y="0"/>
            <a:chExt cx="9686925" cy="2256863"/>
          </a:xfrm>
        </p:grpSpPr>
        <p:sp>
          <p:nvSpPr>
            <p:cNvPr id="911" name="Shape 911"/>
            <p:cNvSpPr/>
            <p:nvPr/>
          </p:nvSpPr>
          <p:spPr>
            <a:xfrm>
              <a:off x="0" y="0"/>
              <a:ext cx="9686925" cy="225686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912" name="Shape 912"/>
            <p:cNvSpPr/>
            <p:nvPr/>
          </p:nvSpPr>
          <p:spPr>
            <a:xfrm>
              <a:off x="0" y="151665"/>
              <a:ext cx="9686925" cy="1529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p>
            <a:p>
              <a:pPr lvl="0"/>
              <a:r>
                <a:rPr sz="1600">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a:t>
              </a:r>
              <a:r>
                <a:rPr sz="1600" b="1">
                  <a:latin typeface="Consolas"/>
                  <a:ea typeface="Consolas"/>
                  <a:cs typeface="Consolas"/>
                  <a:sym typeface="Consolas"/>
                </a:rPr>
                <a:t>n</a:t>
              </a:r>
              <a:r>
                <a:rPr sz="1600">
                  <a:latin typeface="Consolas"/>
                  <a:ea typeface="Consolas"/>
                  <a:cs typeface="Consolas"/>
                  <a:sym typeface="Consolas"/>
                </a:rPr>
                <a:t>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a:t>
              </a:r>
              <a:r>
                <a:rPr sz="1600" b="1">
                  <a:solidFill>
                    <a:srgbClr val="0000FF"/>
                  </a:solidFill>
                  <a:latin typeface="Consolas"/>
                  <a:ea typeface="Consolas"/>
                  <a:cs typeface="Consolas"/>
                  <a:sym typeface="Consolas"/>
                </a:rPr>
                <a:t>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    </a:t>
              </a:r>
              <a:r>
                <a:rPr b="1">
                  <a:solidFill>
                    <a:srgbClr val="0000FF"/>
                  </a:solidFill>
                  <a:latin typeface="Consolas"/>
                  <a:ea typeface="Consolas"/>
                  <a:cs typeface="Consolas"/>
                  <a:sym typeface="Consolas"/>
                </a:rPr>
                <a:t>into</a:t>
              </a:r>
              <a:r>
                <a:rPr>
                  <a:latin typeface="Consolas"/>
                  <a:ea typeface="Consolas"/>
                  <a:cs typeface="Consolas"/>
                  <a:sym typeface="Consolas"/>
                </a:rPr>
                <a:t> </a:t>
              </a:r>
              <a:r>
                <a:rPr sz="1600">
                  <a:latin typeface="Consolas"/>
                  <a:ea typeface="Consolas"/>
                  <a:cs typeface="Consolas"/>
                  <a:sym typeface="Consolas"/>
                </a:rPr>
                <a:t>noVowel</a:t>
              </a: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noVowel.Length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noVowel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noVowel;</a:t>
              </a:r>
            </a:p>
          </p:txBody>
        </p:sp>
      </p:grpSp>
      <p:grpSp>
        <p:nvGrpSpPr>
          <p:cNvPr id="916" name="Group 916"/>
          <p:cNvGrpSpPr/>
          <p:nvPr/>
        </p:nvGrpSpPr>
        <p:grpSpPr>
          <a:xfrm>
            <a:off x="328826" y="4462779"/>
            <a:ext cx="4577971" cy="1209041"/>
            <a:chOff x="0" y="0"/>
            <a:chExt cx="4577970" cy="1209039"/>
          </a:xfrm>
        </p:grpSpPr>
        <p:sp>
          <p:nvSpPr>
            <p:cNvPr id="914" name="Shape 914"/>
            <p:cNvSpPr/>
            <p:nvPr/>
          </p:nvSpPr>
          <p:spPr>
            <a:xfrm>
              <a:off x="0" y="33019"/>
              <a:ext cx="4577971" cy="11430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p>
          </p:txBody>
        </p:sp>
        <p:sp>
          <p:nvSpPr>
            <p:cNvPr id="915" name="Shape 915"/>
            <p:cNvSpPr/>
            <p:nvPr/>
          </p:nvSpPr>
          <p:spPr>
            <a:xfrm>
              <a:off x="55797" y="0"/>
              <a:ext cx="4466377"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Позволяет продолжить запрос после выполнения проекции и является сокращением для последовательного построения запросов</a:t>
              </a:r>
            </a:p>
          </p:txBody>
        </p:sp>
      </p:grpSp>
      <p:pic>
        <p:nvPicPr>
          <p:cNvPr id="917" name="image4.tif" descr="arrow03"/>
          <p:cNvPicPr/>
          <p:nvPr/>
        </p:nvPicPr>
        <p:blipFill>
          <a:blip r:embed="rId2">
            <a:extLst/>
          </a:blip>
          <a:stretch>
            <a:fillRect/>
          </a:stretch>
        </p:blipFill>
        <p:spPr>
          <a:xfrm rot="14205735">
            <a:off x="982694" y="4150804"/>
            <a:ext cx="1255011" cy="272765"/>
          </a:xfrm>
          <a:prstGeom prst="rect">
            <a:avLst/>
          </a:prstGeom>
          <a:ln w="12700">
            <a:miter lim="400000"/>
          </a:ln>
        </p:spPr>
      </p:pic>
      <p:grpSp>
        <p:nvGrpSpPr>
          <p:cNvPr id="920" name="Group 920"/>
          <p:cNvGrpSpPr/>
          <p:nvPr/>
        </p:nvGrpSpPr>
        <p:grpSpPr>
          <a:xfrm>
            <a:off x="5172288" y="4495801"/>
            <a:ext cx="4843464" cy="1143001"/>
            <a:chOff x="0" y="0"/>
            <a:chExt cx="4843462" cy="1143000"/>
          </a:xfrm>
        </p:grpSpPr>
        <p:sp>
          <p:nvSpPr>
            <p:cNvPr id="918" name="Shape 918"/>
            <p:cNvSpPr/>
            <p:nvPr/>
          </p:nvSpPr>
          <p:spPr>
            <a:xfrm>
              <a:off x="0" y="0"/>
              <a:ext cx="4843463" cy="1143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defRPr b="1"/>
              </a:pPr>
              <a:endParaRPr/>
            </a:p>
          </p:txBody>
        </p:sp>
        <p:sp>
          <p:nvSpPr>
            <p:cNvPr id="919" name="Shape 919"/>
            <p:cNvSpPr/>
            <p:nvPr/>
          </p:nvSpPr>
          <p:spPr>
            <a:xfrm>
              <a:off x="55797" y="246380"/>
              <a:ext cx="473186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Ключевое слово into можно использовать только после конструкции </a:t>
              </a:r>
              <a:r>
                <a:rPr b="1"/>
                <a:t>select</a:t>
              </a:r>
              <a:r>
                <a:t> или  </a:t>
              </a:r>
              <a:r>
                <a:rPr b="1"/>
                <a:t>group</a:t>
              </a:r>
            </a:p>
          </p:txBody>
        </p:sp>
      </p:grpSp>
      <p:grpSp>
        <p:nvGrpSpPr>
          <p:cNvPr id="923" name="Group 923"/>
          <p:cNvGrpSpPr/>
          <p:nvPr/>
        </p:nvGrpSpPr>
        <p:grpSpPr>
          <a:xfrm>
            <a:off x="299398" y="5791200"/>
            <a:ext cx="9716353" cy="838200"/>
            <a:chOff x="0" y="0"/>
            <a:chExt cx="9716352" cy="838200"/>
          </a:xfrm>
        </p:grpSpPr>
        <p:sp>
          <p:nvSpPr>
            <p:cNvPr id="921" name="Shape 921"/>
            <p:cNvSpPr/>
            <p:nvPr/>
          </p:nvSpPr>
          <p:spPr>
            <a:xfrm>
              <a:off x="0" y="0"/>
              <a:ext cx="9716353"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p>
          </p:txBody>
        </p:sp>
        <p:sp>
          <p:nvSpPr>
            <p:cNvPr id="922" name="Shape 922"/>
            <p:cNvSpPr/>
            <p:nvPr/>
          </p:nvSpPr>
          <p:spPr>
            <a:xfrm>
              <a:off x="40918" y="93980"/>
              <a:ext cx="963451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Ключевое слово into «перезапускает» запрос, позволяя вводить новые конструкции where, orderby, select</a:t>
              </a:r>
            </a:p>
          </p:txBody>
        </p:sp>
      </p:gr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5" name="Shape 92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Стратегии композиции. Упаковка запросов</a:t>
            </a:r>
          </a:p>
        </p:txBody>
      </p:sp>
      <p:grpSp>
        <p:nvGrpSpPr>
          <p:cNvPr id="928" name="Group 928"/>
          <p:cNvGrpSpPr/>
          <p:nvPr/>
        </p:nvGrpSpPr>
        <p:grpSpPr>
          <a:xfrm>
            <a:off x="328826" y="783610"/>
            <a:ext cx="9686926" cy="816593"/>
            <a:chOff x="0" y="0"/>
            <a:chExt cx="9686925" cy="816591"/>
          </a:xfrm>
        </p:grpSpPr>
        <p:sp>
          <p:nvSpPr>
            <p:cNvPr id="926" name="Shape 926"/>
            <p:cNvSpPr/>
            <p:nvPr/>
          </p:nvSpPr>
          <p:spPr>
            <a:xfrm>
              <a:off x="0" y="0"/>
              <a:ext cx="9686925" cy="81659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p>
          </p:txBody>
        </p:sp>
        <p:sp>
          <p:nvSpPr>
            <p:cNvPr id="927" name="Shape 927"/>
            <p:cNvSpPr/>
            <p:nvPr/>
          </p:nvSpPr>
          <p:spPr>
            <a:xfrm>
              <a:off x="39863" y="83175"/>
              <a:ext cx="960719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Запрос, построенный последовательно, может быть сформулирован как единственный оператор </a:t>
              </a:r>
              <a:r>
                <a:rPr b="1"/>
                <a:t>за счет упаковки одного запроса </a:t>
              </a:r>
              <a:r>
                <a:t>в другой</a:t>
              </a:r>
            </a:p>
          </p:txBody>
        </p:sp>
      </p:grpSp>
      <p:grpSp>
        <p:nvGrpSpPr>
          <p:cNvPr id="931" name="Group 931"/>
          <p:cNvGrpSpPr/>
          <p:nvPr/>
        </p:nvGrpSpPr>
        <p:grpSpPr>
          <a:xfrm>
            <a:off x="299398" y="1749643"/>
            <a:ext cx="9716353" cy="2368114"/>
            <a:chOff x="0" y="0"/>
            <a:chExt cx="9716352" cy="2368113"/>
          </a:xfrm>
        </p:grpSpPr>
        <p:sp>
          <p:nvSpPr>
            <p:cNvPr id="929" name="Shape 929"/>
            <p:cNvSpPr/>
            <p:nvPr/>
          </p:nvSpPr>
          <p:spPr>
            <a:xfrm>
              <a:off x="0" y="2956"/>
              <a:ext cx="9716353" cy="23622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930" name="Shape 930"/>
            <p:cNvSpPr/>
            <p:nvPr/>
          </p:nvSpPr>
          <p:spPr>
            <a:xfrm>
              <a:off x="115313" y="0"/>
              <a:ext cx="9485727" cy="2368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a:latin typeface="Consolas"/>
                  <a:ea typeface="Consolas"/>
                  <a:cs typeface="Consolas"/>
                  <a:sym typeface="Consolas"/>
                </a:rPr>
                <a:t>Запрос </a:t>
              </a:r>
              <a:endParaRPr sz="1600">
                <a:latin typeface="Consolas"/>
                <a:ea typeface="Consolas"/>
                <a:cs typeface="Consolas"/>
                <a:sym typeface="Consolas"/>
              </a:endParaRPr>
            </a:p>
            <a:p>
              <a:pPr lvl="0"/>
              <a:endParaRPr sz="1600">
                <a:latin typeface="Consolas"/>
                <a:ea typeface="Consolas"/>
                <a:cs typeface="Consolas"/>
                <a:sym typeface="Consolas"/>
              </a:endParaRPr>
            </a:p>
            <a:p>
              <a:pPr lvl="0"/>
              <a:r>
                <a:rPr b="1">
                  <a:latin typeface="Consolas"/>
                  <a:ea typeface="Consolas"/>
                  <a:cs typeface="Consolas"/>
                  <a:sym typeface="Consolas"/>
                </a:rPr>
                <a:t>var tempQuery = </a:t>
              </a:r>
              <a:r>
                <a:rPr b="1" i="1">
                  <a:latin typeface="Consolas"/>
                  <a:ea typeface="Consolas"/>
                  <a:cs typeface="Consolas"/>
                  <a:sym typeface="Consolas"/>
                </a:rPr>
                <a:t>tempQueryExpr</a:t>
              </a:r>
            </a:p>
            <a:p>
              <a:pPr lvl="0"/>
              <a:r>
                <a:rPr b="1">
                  <a:latin typeface="Consolas"/>
                  <a:ea typeface="Consolas"/>
                  <a:cs typeface="Consolas"/>
                  <a:sym typeface="Consolas"/>
                </a:rPr>
                <a:t>var finalQuery = from </a:t>
              </a:r>
              <a:r>
                <a:rPr b="1" i="1">
                  <a:latin typeface="Consolas"/>
                  <a:ea typeface="Consolas"/>
                  <a:cs typeface="Consolas"/>
                  <a:sym typeface="Consolas"/>
                </a:rPr>
                <a:t>... </a:t>
              </a:r>
              <a:r>
                <a:rPr b="1">
                  <a:latin typeface="Consolas"/>
                  <a:ea typeface="Consolas"/>
                  <a:cs typeface="Consolas"/>
                  <a:sym typeface="Consolas"/>
                </a:rPr>
                <a:t>in tempQuery </a:t>
              </a:r>
              <a:r>
                <a:rPr b="1" i="1">
                  <a:latin typeface="Consolas"/>
                  <a:ea typeface="Consolas"/>
                  <a:cs typeface="Consolas"/>
                  <a:sym typeface="Consolas"/>
                </a:rPr>
                <a:t>...</a:t>
              </a:r>
            </a:p>
            <a:p>
              <a:pPr lvl="0"/>
              <a:endParaRPr sz="1600" i="1">
                <a:latin typeface="Consolas"/>
                <a:ea typeface="Consolas"/>
                <a:cs typeface="Consolas"/>
                <a:sym typeface="Consolas"/>
              </a:endParaRPr>
            </a:p>
            <a:p>
              <a:pPr lvl="0"/>
              <a:r>
                <a:t>Может быть переформулирован</a:t>
              </a:r>
            </a:p>
            <a:p>
              <a:pPr lvl="0"/>
              <a:endParaRPr sz="1600" i="1">
                <a:latin typeface="Consolas"/>
                <a:ea typeface="Consolas"/>
                <a:cs typeface="Consolas"/>
                <a:sym typeface="Consolas"/>
              </a:endParaRPr>
            </a:p>
            <a:p>
              <a:pPr lvl="0"/>
              <a:r>
                <a:rPr b="1">
                  <a:latin typeface="Consolas"/>
                  <a:ea typeface="Consolas"/>
                  <a:cs typeface="Consolas"/>
                  <a:sym typeface="Consolas"/>
                </a:rPr>
                <a:t>var finalQuery = from </a:t>
              </a:r>
              <a:r>
                <a:rPr b="1" i="1">
                  <a:latin typeface="Consolas"/>
                  <a:ea typeface="Consolas"/>
                  <a:cs typeface="Consolas"/>
                  <a:sym typeface="Consolas"/>
                </a:rPr>
                <a:t>... </a:t>
              </a:r>
              <a:r>
                <a:rPr b="1">
                  <a:latin typeface="Consolas"/>
                  <a:ea typeface="Consolas"/>
                  <a:cs typeface="Consolas"/>
                  <a:sym typeface="Consolas"/>
                </a:rPr>
                <a:t>in (</a:t>
              </a:r>
              <a:r>
                <a:rPr b="1" i="1">
                  <a:latin typeface="Consolas"/>
                  <a:ea typeface="Consolas"/>
                  <a:cs typeface="Consolas"/>
                  <a:sym typeface="Consolas"/>
                </a:rPr>
                <a:t>tempQueryExpr</a:t>
              </a:r>
              <a:r>
                <a:rPr b="1">
                  <a:latin typeface="Consolas"/>
                  <a:ea typeface="Consolas"/>
                  <a:cs typeface="Consolas"/>
                  <a:sym typeface="Consolas"/>
                </a:rPr>
                <a:t>)</a:t>
              </a:r>
              <a:endParaRPr b="1" i="1">
                <a:latin typeface="Consolas"/>
                <a:ea typeface="Consolas"/>
                <a:cs typeface="Consolas"/>
                <a:sym typeface="Consolas"/>
              </a:endParaRPr>
            </a:p>
          </p:txBody>
        </p:sp>
      </p:grpSp>
      <p:grpSp>
        <p:nvGrpSpPr>
          <p:cNvPr id="934" name="Group 934"/>
          <p:cNvGrpSpPr/>
          <p:nvPr/>
        </p:nvGrpSpPr>
        <p:grpSpPr>
          <a:xfrm>
            <a:off x="328826" y="4419601"/>
            <a:ext cx="9686926" cy="816592"/>
            <a:chOff x="0" y="0"/>
            <a:chExt cx="9686925" cy="816591"/>
          </a:xfrm>
        </p:grpSpPr>
        <p:sp>
          <p:nvSpPr>
            <p:cNvPr id="932" name="Shape 932"/>
            <p:cNvSpPr/>
            <p:nvPr/>
          </p:nvSpPr>
          <p:spPr>
            <a:xfrm>
              <a:off x="0" y="0"/>
              <a:ext cx="9686925" cy="816592"/>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p>
          </p:txBody>
        </p:sp>
        <p:sp>
          <p:nvSpPr>
            <p:cNvPr id="933" name="Shape 933"/>
            <p:cNvSpPr/>
            <p:nvPr/>
          </p:nvSpPr>
          <p:spPr>
            <a:xfrm>
              <a:off x="39863" y="83175"/>
              <a:ext cx="960719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t>Упаковка семантически идентична последовательному построению запросов или применению ключевого слова into</a:t>
              </a:r>
            </a:p>
          </p:txBody>
        </p:sp>
      </p:gr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Введение в запросы LINQ</a:t>
            </a:r>
          </a:p>
        </p:txBody>
      </p:sp>
      <p:grpSp>
        <p:nvGrpSpPr>
          <p:cNvPr id="124" name="Group 124"/>
          <p:cNvGrpSpPr/>
          <p:nvPr/>
        </p:nvGrpSpPr>
        <p:grpSpPr>
          <a:xfrm>
            <a:off x="342900" y="1366878"/>
            <a:ext cx="7715250" cy="3618744"/>
            <a:chOff x="0" y="0"/>
            <a:chExt cx="7715250" cy="3618742"/>
          </a:xfrm>
        </p:grpSpPr>
        <p:sp>
          <p:nvSpPr>
            <p:cNvPr id="122" name="Shape 122"/>
            <p:cNvSpPr/>
            <p:nvPr/>
          </p:nvSpPr>
          <p:spPr>
            <a:xfrm>
              <a:off x="0" y="243195"/>
              <a:ext cx="7715250" cy="337554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endParaRPr/>
            </a:p>
          </p:txBody>
        </p:sp>
        <p:sp>
          <p:nvSpPr>
            <p:cNvPr id="123" name="Shape 123"/>
            <p:cNvSpPr/>
            <p:nvPr/>
          </p:nvSpPr>
          <p:spPr>
            <a:xfrm>
              <a:off x="0" y="0"/>
              <a:ext cx="7715250" cy="3228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endParaRPr sz="1600">
                <a:latin typeface="Consolas"/>
                <a:ea typeface="Consolas"/>
                <a:cs typeface="Consolas"/>
                <a:sym typeface="Consolas"/>
              </a:endParaRPr>
            </a:p>
            <a:p>
              <a:pPr lvl="0"/>
              <a:endParaRPr sz="1600">
                <a:latin typeface="Consolas"/>
                <a:ea typeface="Consolas"/>
                <a:cs typeface="Consolas"/>
                <a:sym typeface="Consolas"/>
              </a:endParaRPr>
            </a:p>
            <a:p>
              <a:pPr lvl="0" defTabSz="457200"/>
              <a:r>
                <a:rPr sz="1600">
                  <a:latin typeface="Consolas"/>
                  <a:ea typeface="Consolas"/>
                  <a:cs typeface="Consolas"/>
                  <a:sym typeface="Consolas"/>
                </a:rPr>
                <a:t>int[] </a:t>
              </a:r>
              <a:r>
                <a:rPr sz="1600" b="1">
                  <a:latin typeface="Consolas"/>
                  <a:ea typeface="Consolas"/>
                  <a:cs typeface="Consolas"/>
                  <a:sym typeface="Consolas"/>
                </a:rPr>
                <a:t>numbers</a:t>
              </a:r>
              <a:r>
                <a:rPr sz="1600">
                  <a:latin typeface="Consolas"/>
                  <a:ea typeface="Consolas"/>
                  <a:cs typeface="Consolas"/>
                  <a:sym typeface="Consolas"/>
                </a:rPr>
                <a:t> = { 10, 5, 13, 18, 4, 24, 65, 41, 30 };</a:t>
              </a:r>
            </a:p>
            <a:p>
              <a:pPr lvl="0"/>
              <a:r>
                <a:rPr sz="1600" b="1">
                  <a:latin typeface="Consolas"/>
                  <a:ea typeface="Consolas"/>
                  <a:cs typeface="Consolas"/>
                  <a:sym typeface="Consolas"/>
                </a:rPr>
                <a:t>var</a:t>
              </a:r>
              <a:r>
                <a:rPr sz="1600">
                  <a:latin typeface="Consolas"/>
                  <a:ea typeface="Consolas"/>
                  <a:cs typeface="Consolas"/>
                  <a:sym typeface="Consolas"/>
                </a:rPr>
                <a:t> </a:t>
              </a:r>
              <a:r>
                <a:rPr sz="1600" b="1">
                  <a:latin typeface="Consolas"/>
                  <a:ea typeface="Consolas"/>
                  <a:cs typeface="Consolas"/>
                  <a:sym typeface="Consolas"/>
                </a:rPr>
                <a:t>evens</a:t>
              </a:r>
              <a:r>
                <a:rPr sz="1600"/>
                <a:t>  </a:t>
              </a:r>
              <a:r>
                <a:rPr sz="1600">
                  <a:latin typeface="Consolas"/>
                  <a:ea typeface="Consolas"/>
                  <a:cs typeface="Consolas"/>
                  <a:sym typeface="Consolas"/>
                </a:rPr>
                <a:t>=</a:t>
              </a:r>
            </a:p>
            <a:p>
              <a:pPr lvl="0"/>
              <a:r>
                <a:rPr sz="1600" b="1">
                  <a:latin typeface="Consolas"/>
                  <a:ea typeface="Consolas"/>
                  <a:cs typeface="Consolas"/>
                  <a:sym typeface="Consolas"/>
                </a:rPr>
                <a:t>          </a:t>
              </a:r>
            </a:p>
            <a:p>
              <a:pPr lvl="0"/>
              <a:endParaRPr sz="1600" b="1">
                <a:latin typeface="Consolas"/>
                <a:ea typeface="Consolas"/>
                <a:cs typeface="Consolas"/>
                <a:sym typeface="Consolas"/>
              </a:endParaRPr>
            </a:p>
            <a:p>
              <a:pPr lvl="0"/>
              <a:endParaRPr sz="1600" b="1">
                <a:latin typeface="Consolas"/>
                <a:ea typeface="Consolas"/>
                <a:cs typeface="Consolas"/>
                <a:sym typeface="Consolas"/>
              </a:endParaRPr>
            </a:p>
            <a:p>
              <a:pPr lvl="0"/>
              <a:endParaRPr sz="1600" b="1">
                <a:latin typeface="Consolas"/>
                <a:ea typeface="Consolas"/>
                <a:cs typeface="Consolas"/>
                <a:sym typeface="Consolas"/>
              </a:endParaRPr>
            </a:p>
            <a:p>
              <a:pPr lvl="0"/>
              <a:r>
                <a:rPr sz="1600" b="1">
                  <a:latin typeface="Consolas"/>
                  <a:ea typeface="Consolas"/>
                  <a:cs typeface="Consolas"/>
                  <a:sym typeface="Consolas"/>
                </a:rPr>
                <a:t>        </a:t>
              </a:r>
            </a:p>
            <a:p>
              <a:pPr lvl="0" defTabSz="457200"/>
              <a:r>
                <a:rPr sz="1600" b="1">
                  <a:latin typeface="Consolas"/>
                  <a:ea typeface="Consolas"/>
                  <a:cs typeface="Consolas"/>
                  <a:sym typeface="Consolas"/>
                </a:rPr>
                <a:t>foreach</a:t>
              </a:r>
              <a:r>
                <a:rPr sz="1600">
                  <a:latin typeface="Consolas"/>
                  <a:ea typeface="Consolas"/>
                  <a:cs typeface="Consolas"/>
                  <a:sym typeface="Consolas"/>
                </a:rPr>
                <a:t> (int number in </a:t>
              </a:r>
              <a:r>
                <a:rPr sz="1600" b="1">
                  <a:latin typeface="Consolas"/>
                  <a:ea typeface="Consolas"/>
                  <a:cs typeface="Consolas"/>
                  <a:sym typeface="Consolas"/>
                </a:rPr>
                <a:t>evens</a:t>
              </a:r>
              <a:r>
                <a:rPr sz="1600">
                  <a:latin typeface="Consolas"/>
                  <a:ea typeface="Consolas"/>
                  <a:cs typeface="Consolas"/>
                  <a:sym typeface="Consolas"/>
                </a:rPr>
                <a:t>)</a:t>
              </a:r>
            </a:p>
            <a:p>
              <a:pPr lvl="0" defTabSz="457200"/>
              <a:r>
                <a:rPr sz="1600">
                  <a:latin typeface="Consolas"/>
                  <a:ea typeface="Consolas"/>
                  <a:cs typeface="Consolas"/>
                  <a:sym typeface="Consolas"/>
                </a:rPr>
                <a:t>{</a:t>
              </a:r>
            </a:p>
            <a:p>
              <a:pPr lvl="0" defTabSz="457200"/>
              <a:r>
                <a:rPr sz="1600">
                  <a:latin typeface="Consolas"/>
                  <a:ea typeface="Consolas"/>
                  <a:cs typeface="Consolas"/>
                  <a:sym typeface="Consolas"/>
                </a:rPr>
                <a:t>      Console.WriteLine(number);</a:t>
              </a:r>
            </a:p>
            <a:p>
              <a:pPr lvl="0" defTabSz="457200"/>
              <a:r>
                <a:rPr sz="1600">
                  <a:latin typeface="Consolas"/>
                  <a:ea typeface="Consolas"/>
                  <a:cs typeface="Consolas"/>
                  <a:sym typeface="Consolas"/>
                </a:rPr>
                <a:t>}</a:t>
              </a:r>
            </a:p>
          </p:txBody>
        </p:sp>
      </p:grpSp>
      <p:grpSp>
        <p:nvGrpSpPr>
          <p:cNvPr id="127" name="Group 127"/>
          <p:cNvGrpSpPr/>
          <p:nvPr/>
        </p:nvGrpSpPr>
        <p:grpSpPr>
          <a:xfrm>
            <a:off x="1568677" y="2389641"/>
            <a:ext cx="3471863" cy="1115559"/>
            <a:chOff x="0" y="0"/>
            <a:chExt cx="3471862" cy="1115557"/>
          </a:xfrm>
        </p:grpSpPr>
        <p:sp>
          <p:nvSpPr>
            <p:cNvPr id="125" name="Shape 125"/>
            <p:cNvSpPr/>
            <p:nvPr/>
          </p:nvSpPr>
          <p:spPr>
            <a:xfrm>
              <a:off x="0" y="0"/>
              <a:ext cx="3471863" cy="1115558"/>
            </a:xfrm>
            <a:prstGeom prst="rect">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endParaRPr/>
            </a:p>
          </p:txBody>
        </p:sp>
        <p:sp>
          <p:nvSpPr>
            <p:cNvPr id="126" name="Shape 126"/>
            <p:cNvSpPr/>
            <p:nvPr/>
          </p:nvSpPr>
          <p:spPr>
            <a:xfrm>
              <a:off x="0" y="46822"/>
              <a:ext cx="3471863" cy="1021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b="1">
                  <a:latin typeface="Consolas"/>
                  <a:ea typeface="Consolas"/>
                  <a:cs typeface="Consolas"/>
                  <a:sym typeface="Consolas"/>
                </a:rPr>
                <a:t>from </a:t>
              </a:r>
              <a:r>
                <a:rPr sz="1600">
                  <a:latin typeface="Consolas"/>
                  <a:ea typeface="Consolas"/>
                  <a:cs typeface="Consolas"/>
                  <a:sym typeface="Consolas"/>
                </a:rPr>
                <a:t>number </a:t>
              </a:r>
              <a:r>
                <a:rPr sz="1600" b="1">
                  <a:latin typeface="Consolas"/>
                  <a:ea typeface="Consolas"/>
                  <a:cs typeface="Consolas"/>
                  <a:sym typeface="Consolas"/>
                </a:rPr>
                <a:t>in </a:t>
              </a:r>
              <a:r>
                <a:rPr sz="1600">
                  <a:latin typeface="Consolas"/>
                  <a:ea typeface="Consolas"/>
                  <a:cs typeface="Consolas"/>
                  <a:sym typeface="Consolas"/>
                </a:rPr>
                <a:t>numbers</a:t>
              </a:r>
            </a:p>
            <a:p>
              <a:pPr lvl="0"/>
              <a:r>
                <a:rPr sz="1600" b="1">
                  <a:latin typeface="Consolas"/>
                  <a:ea typeface="Consolas"/>
                  <a:cs typeface="Consolas"/>
                  <a:sym typeface="Consolas"/>
                </a:rPr>
                <a:t>where </a:t>
              </a:r>
              <a:r>
                <a:rPr sz="1600">
                  <a:latin typeface="Consolas"/>
                  <a:ea typeface="Consolas"/>
                  <a:cs typeface="Consolas"/>
                  <a:sym typeface="Consolas"/>
                </a:rPr>
                <a:t>(number  % 2) == 0</a:t>
              </a:r>
            </a:p>
            <a:p>
              <a:pPr lvl="0"/>
              <a:r>
                <a:rPr sz="1600" b="1">
                  <a:latin typeface="Consolas"/>
                  <a:ea typeface="Consolas"/>
                  <a:cs typeface="Consolas"/>
                  <a:sym typeface="Consolas"/>
                </a:rPr>
                <a:t>orderby</a:t>
              </a:r>
              <a:r>
                <a:rPr sz="1600">
                  <a:latin typeface="Consolas"/>
                  <a:ea typeface="Consolas"/>
                  <a:cs typeface="Consolas"/>
                  <a:sym typeface="Consolas"/>
                </a:rPr>
                <a:t> number</a:t>
              </a:r>
            </a:p>
            <a:p>
              <a:pPr lvl="0"/>
              <a:r>
                <a:rPr sz="1600" b="1">
                  <a:latin typeface="Consolas"/>
                  <a:ea typeface="Consolas"/>
                  <a:cs typeface="Consolas"/>
                  <a:sym typeface="Consolas"/>
                </a:rPr>
                <a:t>select </a:t>
              </a:r>
              <a:r>
                <a:rPr sz="1600">
                  <a:latin typeface="Consolas"/>
                  <a:ea typeface="Consolas"/>
                  <a:cs typeface="Consolas"/>
                  <a:sym typeface="Consolas"/>
                </a:rPr>
                <a:t>number;</a:t>
              </a:r>
            </a:p>
          </p:txBody>
        </p:sp>
      </p:grpSp>
      <p:grpSp>
        <p:nvGrpSpPr>
          <p:cNvPr id="130" name="Group 130"/>
          <p:cNvGrpSpPr/>
          <p:nvPr/>
        </p:nvGrpSpPr>
        <p:grpSpPr>
          <a:xfrm>
            <a:off x="300039" y="762000"/>
            <a:ext cx="9686926" cy="762000"/>
            <a:chOff x="0" y="0"/>
            <a:chExt cx="9686925" cy="762000"/>
          </a:xfrm>
        </p:grpSpPr>
        <p:sp>
          <p:nvSpPr>
            <p:cNvPr id="128" name="Shape 128"/>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pPr>
              <a:endParaRPr/>
            </a:p>
          </p:txBody>
        </p:sp>
        <p:sp>
          <p:nvSpPr>
            <p:cNvPr id="129" name="Shape 129"/>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Выборка и формирование упорядоченного списка элементов массива с применением LINQ</a:t>
              </a:r>
            </a:p>
          </p:txBody>
        </p:sp>
      </p:grpSp>
      <p:grpSp>
        <p:nvGrpSpPr>
          <p:cNvPr id="133" name="Group 133"/>
          <p:cNvGrpSpPr/>
          <p:nvPr/>
        </p:nvGrpSpPr>
        <p:grpSpPr>
          <a:xfrm>
            <a:off x="6086475" y="4283974"/>
            <a:ext cx="1285875" cy="1714501"/>
            <a:chOff x="0" y="0"/>
            <a:chExt cx="1285875" cy="1714500"/>
          </a:xfrm>
        </p:grpSpPr>
        <p:sp>
          <p:nvSpPr>
            <p:cNvPr id="131" name="Shape 131"/>
            <p:cNvSpPr/>
            <p:nvPr/>
          </p:nvSpPr>
          <p:spPr>
            <a:xfrm>
              <a:off x="0" y="0"/>
              <a:ext cx="1285875" cy="1714500"/>
            </a:xfrm>
            <a:prstGeom prst="roundRect">
              <a:avLst>
                <a:gd name="adj" fmla="val 16667"/>
              </a:avLst>
            </a:prstGeom>
            <a:solidFill>
              <a:srgbClr val="FFFFFF"/>
            </a:solidFill>
            <a:ln w="25400" cap="flat">
              <a:solidFill>
                <a:srgbClr val="4F81BD"/>
              </a:solidFill>
              <a:prstDash val="solid"/>
              <a:bevel/>
            </a:ln>
            <a:effectLst>
              <a:outerShdw blurRad="190500" dist="8455" dir="5400000" rotWithShape="0">
                <a:srgbClr val="000000"/>
              </a:outerShdw>
            </a:effectLst>
          </p:spPr>
          <p:txBody>
            <a:bodyPr wrap="square" lIns="0" tIns="0" rIns="0" bIns="0" numCol="1" anchor="ctr">
              <a:noAutofit/>
            </a:bodyPr>
            <a:lstStyle/>
            <a:p>
              <a:pPr lvl="0" algn="ctr"/>
              <a:endParaRPr/>
            </a:p>
          </p:txBody>
        </p:sp>
        <p:sp>
          <p:nvSpPr>
            <p:cNvPr id="132" name="Shape 132"/>
            <p:cNvSpPr/>
            <p:nvPr/>
          </p:nvSpPr>
          <p:spPr>
            <a:xfrm>
              <a:off x="62770" y="113030"/>
              <a:ext cx="1160335" cy="148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t>4</a:t>
              </a:r>
            </a:p>
            <a:p>
              <a:pPr lvl="0" algn="ctr"/>
              <a:r>
                <a:t>10</a:t>
              </a:r>
            </a:p>
            <a:p>
              <a:pPr lvl="0" algn="ctr"/>
              <a:r>
                <a:t>18</a:t>
              </a:r>
            </a:p>
            <a:p>
              <a:pPr lvl="0" algn="ctr"/>
              <a:r>
                <a:t>24</a:t>
              </a:r>
            </a:p>
            <a:p>
              <a:pPr lvl="0" algn="ctr"/>
              <a:r>
                <a:t>30</a:t>
              </a:r>
            </a:p>
          </p:txBody>
        </p:sp>
      </p:grpSp>
      <p:pic>
        <p:nvPicPr>
          <p:cNvPr id="134" name="image4.tif" descr="arrow03"/>
          <p:cNvPicPr/>
          <p:nvPr/>
        </p:nvPicPr>
        <p:blipFill>
          <a:blip r:embed="rId2">
            <a:extLst/>
          </a:blip>
          <a:stretch>
            <a:fillRect/>
          </a:stretch>
        </p:blipFill>
        <p:spPr>
          <a:xfrm rot="805186">
            <a:off x="4208995" y="4508641"/>
            <a:ext cx="2041196" cy="272700"/>
          </a:xfrm>
          <a:prstGeom prst="rect">
            <a:avLst/>
          </a:prstGeom>
          <a:ln w="12700">
            <a:miter lim="400000"/>
          </a:ln>
          <a:effectLst>
            <a:outerShdw blurRad="190500" dist="8455" dir="5400000" rotWithShape="0">
              <a:srgbClr val="000000"/>
            </a:outerShdw>
          </a:effectLst>
        </p:spPr>
      </p:pic>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6" name="Shape 93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Стратегии композиции. Упаковка запросов</a:t>
            </a:r>
          </a:p>
        </p:txBody>
      </p:sp>
      <p:grpSp>
        <p:nvGrpSpPr>
          <p:cNvPr id="939" name="Group 939"/>
          <p:cNvGrpSpPr/>
          <p:nvPr/>
        </p:nvGrpSpPr>
        <p:grpSpPr>
          <a:xfrm>
            <a:off x="342900" y="3338169"/>
            <a:ext cx="9686925" cy="2499124"/>
            <a:chOff x="0" y="0"/>
            <a:chExt cx="9686925" cy="2499122"/>
          </a:xfrm>
        </p:grpSpPr>
        <p:sp>
          <p:nvSpPr>
            <p:cNvPr id="937" name="Shape 937"/>
            <p:cNvSpPr/>
            <p:nvPr/>
          </p:nvSpPr>
          <p:spPr>
            <a:xfrm>
              <a:off x="0" y="167030"/>
              <a:ext cx="9686925" cy="2332093"/>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938" name="Shape 938"/>
            <p:cNvSpPr/>
            <p:nvPr/>
          </p:nvSpPr>
          <p:spPr>
            <a:xfrm>
              <a:off x="0" y="0"/>
              <a:ext cx="9686925" cy="22284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n1 </a:t>
              </a:r>
              <a:r>
                <a:rPr sz="1600">
                  <a:solidFill>
                    <a:srgbClr val="0000FF"/>
                  </a:solidFill>
                  <a:latin typeface="Consolas"/>
                  <a:ea typeface="Consolas"/>
                  <a:cs typeface="Consolas"/>
                  <a:sym typeface="Consolas"/>
                </a:rPr>
                <a:t>in</a:t>
              </a:r>
              <a:r>
                <a:rPr sz="1600">
                  <a:latin typeface="Consolas"/>
                  <a:ea typeface="Consolas"/>
                  <a:cs typeface="Consolas"/>
                  <a:sym typeface="Consolas"/>
                </a:rPr>
                <a:t> </a:t>
              </a:r>
            </a:p>
            <a:p>
              <a:pPr lvl="0"/>
              <a:r>
                <a:rPr sz="1600">
                  <a:latin typeface="Consolas"/>
                  <a:ea typeface="Consolas"/>
                  <a:cs typeface="Consolas"/>
                  <a:sym typeface="Consolas"/>
                </a:rPr>
                <a:t>	(</a:t>
              </a: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n2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n2.Replace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a:t>
              </a: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n1.Length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n1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n1;</a:t>
              </a:r>
            </a:p>
          </p:txBody>
        </p:sp>
      </p:grpSp>
      <p:grpSp>
        <p:nvGrpSpPr>
          <p:cNvPr id="942" name="Group 942"/>
          <p:cNvGrpSpPr/>
          <p:nvPr/>
        </p:nvGrpSpPr>
        <p:grpSpPr>
          <a:xfrm>
            <a:off x="342900" y="761999"/>
            <a:ext cx="9686925" cy="2633009"/>
            <a:chOff x="0" y="0"/>
            <a:chExt cx="9686925" cy="2633007"/>
          </a:xfrm>
        </p:grpSpPr>
        <p:sp>
          <p:nvSpPr>
            <p:cNvPr id="940" name="Shape 940"/>
            <p:cNvSpPr/>
            <p:nvPr/>
          </p:nvSpPr>
          <p:spPr>
            <a:xfrm>
              <a:off x="0" y="0"/>
              <a:ext cx="9686925" cy="263300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941" name="Shape 941"/>
            <p:cNvSpPr/>
            <p:nvPr/>
          </p:nvSpPr>
          <p:spPr>
            <a:xfrm>
              <a:off x="0" y="75836"/>
              <a:ext cx="9686925" cy="1987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names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endParaRPr sz="1600">
                <a:latin typeface="Consolas"/>
                <a:ea typeface="Consolas"/>
                <a:cs typeface="Consolas"/>
                <a:sym typeface="Consolas"/>
              </a:endParaRPr>
            </a:p>
            <a:p>
              <a:pPr lvl="0"/>
              <a:r>
                <a:rPr sz="1600">
                  <a:latin typeface="Consolas"/>
                  <a:ea typeface="Consolas"/>
                  <a:cs typeface="Consolas"/>
                  <a:sym typeface="Consolas"/>
                </a:rPr>
                <a:t>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query </a:t>
              </a:r>
              <a:r>
                <a:rPr sz="1600">
                  <a:solidFill>
                    <a:srgbClr val="0000FF"/>
                  </a:solidFill>
                  <a:latin typeface="Consolas"/>
                  <a:ea typeface="Consolas"/>
                  <a:cs typeface="Consolas"/>
                  <a:sym typeface="Consolas"/>
                </a:rPr>
                <a:t>where</a:t>
              </a:r>
              <a:r>
                <a:rPr sz="1600">
                  <a:latin typeface="Consolas"/>
                  <a:ea typeface="Consolas"/>
                  <a:cs typeface="Consolas"/>
                  <a:sym typeface="Consolas"/>
                </a:rPr>
                <a:t> n.Length &gt; </a:t>
              </a:r>
              <a:r>
                <a:rPr sz="1600">
                  <a:solidFill>
                    <a:srgbClr val="C81EFA"/>
                  </a:solidFill>
                  <a:latin typeface="Consolas"/>
                  <a:ea typeface="Consolas"/>
                  <a:cs typeface="Consolas"/>
                  <a:sym typeface="Consolas"/>
                </a:rPr>
                <a:t>2</a:t>
              </a:r>
              <a:r>
                <a:rPr sz="1600">
                  <a:latin typeface="Consolas"/>
                  <a:ea typeface="Consolas"/>
                  <a:cs typeface="Consolas"/>
                  <a:sym typeface="Consolas"/>
                </a:rPr>
                <a:t> </a:t>
              </a:r>
              <a:r>
                <a:rPr sz="1600">
                  <a:solidFill>
                    <a:srgbClr val="0000FF"/>
                  </a:solidFill>
                  <a:latin typeface="Consolas"/>
                  <a:ea typeface="Consolas"/>
                  <a:cs typeface="Consolas"/>
                  <a:sym typeface="Consolas"/>
                </a:rPr>
                <a:t>orderby</a:t>
              </a:r>
              <a:r>
                <a:rPr sz="1600">
                  <a:latin typeface="Consolas"/>
                  <a:ea typeface="Consolas"/>
                  <a:cs typeface="Consolas"/>
                  <a:sym typeface="Consolas"/>
                </a:rPr>
                <a:t> n </a:t>
              </a:r>
              <a:r>
                <a:rPr sz="1600">
                  <a:solidFill>
                    <a:srgbClr val="0000FF"/>
                  </a:solidFill>
                  <a:latin typeface="Consolas"/>
                  <a:ea typeface="Consolas"/>
                  <a:cs typeface="Consolas"/>
                  <a:sym typeface="Consolas"/>
                </a:rPr>
                <a:t>select</a:t>
              </a:r>
              <a:r>
                <a:rPr sz="1600">
                  <a:latin typeface="Consolas"/>
                  <a:ea typeface="Consolas"/>
                  <a:cs typeface="Consolas"/>
                  <a:sym typeface="Consolas"/>
                </a:rPr>
                <a:t> n;</a:t>
              </a:r>
            </a:p>
          </p:txBody>
        </p:sp>
      </p:gr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4" name="Shape 94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Стратегии проекции</a:t>
            </a:r>
          </a:p>
        </p:txBody>
      </p:sp>
      <p:grpSp>
        <p:nvGrpSpPr>
          <p:cNvPr id="947" name="Group 947"/>
          <p:cNvGrpSpPr/>
          <p:nvPr/>
        </p:nvGrpSpPr>
        <p:grpSpPr>
          <a:xfrm>
            <a:off x="328826" y="783610"/>
            <a:ext cx="9686926" cy="740392"/>
            <a:chOff x="0" y="0"/>
            <a:chExt cx="9686925" cy="740390"/>
          </a:xfrm>
        </p:grpSpPr>
        <p:sp>
          <p:nvSpPr>
            <p:cNvPr id="945" name="Shape 945"/>
            <p:cNvSpPr/>
            <p:nvPr/>
          </p:nvSpPr>
          <p:spPr>
            <a:xfrm>
              <a:off x="0" y="0"/>
              <a:ext cx="9686925" cy="74039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endParaRPr/>
            </a:p>
          </p:txBody>
        </p:sp>
        <p:sp>
          <p:nvSpPr>
            <p:cNvPr id="946" name="Shape 946"/>
            <p:cNvSpPr/>
            <p:nvPr/>
          </p:nvSpPr>
          <p:spPr>
            <a:xfrm>
              <a:off x="36142" y="45075"/>
              <a:ext cx="961464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lstStyle>
            <a:p>
              <a:pPr lvl="0"/>
              <a:r>
                <a:t>С помощью инициализаторов объектов можно выполнять проецирование не только скалярных типов</a:t>
              </a:r>
            </a:p>
          </p:txBody>
        </p:sp>
      </p:grpSp>
      <p:grpSp>
        <p:nvGrpSpPr>
          <p:cNvPr id="950" name="Group 950"/>
          <p:cNvGrpSpPr/>
          <p:nvPr/>
        </p:nvGrpSpPr>
        <p:grpSpPr>
          <a:xfrm>
            <a:off x="328826" y="1381459"/>
            <a:ext cx="9686926" cy="4205867"/>
            <a:chOff x="0" y="0"/>
            <a:chExt cx="9686925" cy="4205865"/>
          </a:xfrm>
        </p:grpSpPr>
        <p:sp>
          <p:nvSpPr>
            <p:cNvPr id="948" name="Shape 948"/>
            <p:cNvSpPr/>
            <p:nvPr/>
          </p:nvSpPr>
          <p:spPr>
            <a:xfrm>
              <a:off x="0" y="218740"/>
              <a:ext cx="9686925" cy="398712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949" name="Shape 949"/>
            <p:cNvSpPr/>
            <p:nvPr/>
          </p:nvSpPr>
          <p:spPr>
            <a:xfrm>
              <a:off x="0" y="0"/>
              <a:ext cx="9686925" cy="3676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b="1">
                <a:solidFill>
                  <a:srgbClr val="0000FF"/>
                </a:solidFill>
                <a:latin typeface="Consolas"/>
                <a:ea typeface="Consolas"/>
                <a:cs typeface="Consolas"/>
                <a:sym typeface="Consolas"/>
              </a:endParaRPr>
            </a:p>
            <a:p>
              <a:pPr lvl="0"/>
              <a:r>
                <a:rPr sz="1600" b="1">
                  <a:solidFill>
                    <a:srgbClr val="0000FF"/>
                  </a:solidFill>
                  <a:latin typeface="Consolas"/>
                  <a:ea typeface="Consolas"/>
                  <a:cs typeface="Consolas"/>
                  <a:sym typeface="Consolas"/>
                </a:rPr>
                <a:t>class</a:t>
              </a:r>
              <a:r>
                <a:rPr sz="1600" b="1">
                  <a:latin typeface="Consolas"/>
                  <a:ea typeface="Consolas"/>
                  <a:cs typeface="Consolas"/>
                  <a:sym typeface="Consolas"/>
                </a:rPr>
                <a:t> TempProjectionItem</a:t>
              </a:r>
            </a:p>
            <a:p>
              <a:pPr lvl="0"/>
              <a:r>
                <a:rPr sz="1600" b="1">
                  <a:latin typeface="Consolas"/>
                  <a:ea typeface="Consolas"/>
                  <a:cs typeface="Consolas"/>
                  <a:sym typeface="Consolas"/>
                </a:rPr>
                <a:t>{</a:t>
              </a:r>
            </a:p>
            <a:p>
              <a:pPr lvl="0"/>
              <a:r>
                <a:rPr sz="1600" b="1">
                  <a:solidFill>
                    <a:srgbClr val="0000FF"/>
                  </a:solidFill>
                  <a:latin typeface="Consolas"/>
                  <a:ea typeface="Consolas"/>
                  <a:cs typeface="Consolas"/>
                  <a:sym typeface="Consolas"/>
                </a:rPr>
                <a:t>	public</a:t>
              </a:r>
              <a:r>
                <a:rPr sz="1600" b="1">
                  <a:latin typeface="Consolas"/>
                  <a:ea typeface="Consolas"/>
                  <a:cs typeface="Consolas"/>
                  <a:sym typeface="Consolas"/>
                </a:rPr>
                <a:t> </a:t>
              </a:r>
              <a:r>
                <a:rPr sz="1600" b="1">
                  <a:solidFill>
                    <a:srgbClr val="0000FF"/>
                  </a:solidFill>
                  <a:latin typeface="Consolas"/>
                  <a:ea typeface="Consolas"/>
                  <a:cs typeface="Consolas"/>
                  <a:sym typeface="Consolas"/>
                </a:rPr>
                <a:t>string</a:t>
              </a:r>
              <a:r>
                <a:rPr sz="1600" b="1">
                  <a:latin typeface="Consolas"/>
                  <a:ea typeface="Consolas"/>
                  <a:cs typeface="Consolas"/>
                  <a:sym typeface="Consolas"/>
                </a:rPr>
                <a:t> Original;</a:t>
              </a:r>
            </a:p>
            <a:p>
              <a:pPr lvl="0"/>
              <a:r>
                <a:rPr sz="1600" b="1">
                  <a:latin typeface="Consolas"/>
                  <a:ea typeface="Consolas"/>
                  <a:cs typeface="Consolas"/>
                  <a:sym typeface="Consolas"/>
                </a:rPr>
                <a:t> </a:t>
              </a:r>
              <a:r>
                <a:rPr sz="1600" b="1">
                  <a:solidFill>
                    <a:srgbClr val="0000FF"/>
                  </a:solidFill>
                  <a:latin typeface="Consolas"/>
                  <a:ea typeface="Consolas"/>
                  <a:cs typeface="Consolas"/>
                  <a:sym typeface="Consolas"/>
                </a:rPr>
                <a:t>	public</a:t>
              </a:r>
              <a:r>
                <a:rPr sz="1600" b="1">
                  <a:latin typeface="Consolas"/>
                  <a:ea typeface="Consolas"/>
                  <a:cs typeface="Consolas"/>
                  <a:sym typeface="Consolas"/>
                </a:rPr>
                <a:t> </a:t>
              </a:r>
              <a:r>
                <a:rPr sz="1600" b="1">
                  <a:solidFill>
                    <a:srgbClr val="0000FF"/>
                  </a:solidFill>
                  <a:latin typeface="Consolas"/>
                  <a:ea typeface="Consolas"/>
                  <a:cs typeface="Consolas"/>
                  <a:sym typeface="Consolas"/>
                </a:rPr>
                <a:t>string</a:t>
              </a:r>
              <a:r>
                <a:rPr sz="1600" b="1">
                  <a:latin typeface="Consolas"/>
                  <a:ea typeface="Consolas"/>
                  <a:cs typeface="Consolas"/>
                  <a:sym typeface="Consolas"/>
                </a:rPr>
                <a:t> Vowelless; </a:t>
              </a:r>
            </a:p>
            <a:p>
              <a:pPr lvl="0"/>
              <a:r>
                <a:rPr sz="1600" b="1">
                  <a:latin typeface="Consolas"/>
                  <a:ea typeface="Consolas"/>
                  <a:cs typeface="Consolas"/>
                  <a:sym typeface="Consolas"/>
                </a:rPr>
                <a:t>}  </a:t>
              </a: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names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a:t>
              </a:r>
            </a:p>
            <a:p>
              <a:pPr lvl="0"/>
              <a:r>
                <a:rPr sz="1600" b="1">
                  <a:latin typeface="Consolas"/>
                  <a:ea typeface="Consolas"/>
                  <a:cs typeface="Consolas"/>
                  <a:sym typeface="Consolas"/>
                </a:rPr>
                <a:t>IEnumerable&lt;TempProjectionItem&gt; </a:t>
              </a:r>
              <a:r>
                <a:rPr sz="1600">
                  <a:latin typeface="Consolas"/>
                  <a:ea typeface="Consolas"/>
                  <a:cs typeface="Consolas"/>
                  <a:sym typeface="Consolas"/>
                </a:rPr>
                <a:t>temp =</a:t>
              </a: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a:t>
              </a:r>
              <a:r>
                <a:rPr sz="1600" b="1">
                  <a:solidFill>
                    <a:srgbClr val="0000FF"/>
                  </a:solidFill>
                  <a:latin typeface="Consolas"/>
                  <a:ea typeface="Consolas"/>
                  <a:cs typeface="Consolas"/>
                  <a:sym typeface="Consolas"/>
                </a:rPr>
                <a:t>new</a:t>
              </a:r>
              <a:r>
                <a:rPr sz="1600" b="1">
                  <a:latin typeface="Consolas"/>
                  <a:ea typeface="Consolas"/>
                  <a:cs typeface="Consolas"/>
                  <a:sym typeface="Consolas"/>
                </a:rPr>
                <a:t> TempProjectionItem</a:t>
              </a:r>
            </a:p>
            <a:p>
              <a:pPr lvl="0"/>
              <a:r>
                <a:rPr sz="1600">
                  <a:latin typeface="Consolas"/>
                  <a:ea typeface="Consolas"/>
                  <a:cs typeface="Consolas"/>
                  <a:sym typeface="Consolas"/>
                </a:rPr>
                <a:t>    {</a:t>
              </a:r>
            </a:p>
            <a:p>
              <a:pPr lvl="0"/>
              <a:r>
                <a:rPr sz="1600">
                  <a:latin typeface="Consolas"/>
                  <a:ea typeface="Consolas"/>
                  <a:cs typeface="Consolas"/>
                  <a:sym typeface="Consolas"/>
                </a:rPr>
                <a:t>         Original  = n,</a:t>
              </a:r>
            </a:p>
            <a:p>
              <a:pPr lvl="0"/>
              <a:r>
                <a:rPr sz="1600">
                  <a:latin typeface="Consolas"/>
                  <a:ea typeface="Consolas"/>
                  <a:cs typeface="Consolas"/>
                  <a:sym typeface="Consolas"/>
                </a:rPr>
                <a:t>         Vowelless =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p>
            <a:p>
              <a:pPr lvl="0"/>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a:t>
              </a:r>
            </a:p>
          </p:txBody>
        </p:sp>
      </p:grpSp>
      <p:grpSp>
        <p:nvGrpSpPr>
          <p:cNvPr id="953" name="Group 953"/>
          <p:cNvGrpSpPr/>
          <p:nvPr/>
        </p:nvGrpSpPr>
        <p:grpSpPr>
          <a:xfrm>
            <a:off x="328826" y="5257800"/>
            <a:ext cx="9686926" cy="1278890"/>
            <a:chOff x="0" y="0"/>
            <a:chExt cx="9686925" cy="1278889"/>
          </a:xfrm>
        </p:grpSpPr>
        <p:sp>
          <p:nvSpPr>
            <p:cNvPr id="951" name="Shape 951"/>
            <p:cNvSpPr/>
            <p:nvPr/>
          </p:nvSpPr>
          <p:spPr>
            <a:xfrm>
              <a:off x="0" y="0"/>
              <a:ext cx="9686925" cy="1278890"/>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952" name="Shape 952"/>
            <p:cNvSpPr/>
            <p:nvPr/>
          </p:nvSpPr>
          <p:spPr>
            <a:xfrm>
              <a:off x="0" y="129112"/>
              <a:ext cx="9686925"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item </a:t>
              </a:r>
              <a:r>
                <a:rPr sz="1600">
                  <a:solidFill>
                    <a:srgbClr val="0000FF"/>
                  </a:solidFill>
                  <a:latin typeface="Consolas"/>
                  <a:ea typeface="Consolas"/>
                  <a:cs typeface="Consolas"/>
                  <a:sym typeface="Consolas"/>
                </a:rPr>
                <a:t>in</a:t>
              </a:r>
              <a:r>
                <a:rPr sz="1600">
                  <a:latin typeface="Consolas"/>
                  <a:ea typeface="Consolas"/>
                  <a:cs typeface="Consolas"/>
                  <a:sym typeface="Consolas"/>
                </a:rPr>
                <a:t> temp</a:t>
              </a: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item.Vowelless.Length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item.Original;</a:t>
              </a:r>
            </a:p>
          </p:txBody>
        </p:sp>
      </p:grpSp>
      <p:grpSp>
        <p:nvGrpSpPr>
          <p:cNvPr id="956" name="Group 956"/>
          <p:cNvGrpSpPr/>
          <p:nvPr/>
        </p:nvGrpSpPr>
        <p:grpSpPr>
          <a:xfrm>
            <a:off x="8174583" y="5366415"/>
            <a:ext cx="1871878" cy="1078174"/>
            <a:chOff x="0" y="0"/>
            <a:chExt cx="1871876" cy="1078173"/>
          </a:xfrm>
        </p:grpSpPr>
        <p:sp>
          <p:nvSpPr>
            <p:cNvPr id="954" name="Shape 954"/>
            <p:cNvSpPr/>
            <p:nvPr/>
          </p:nvSpPr>
          <p:spPr>
            <a:xfrm>
              <a:off x="0" y="0"/>
              <a:ext cx="1871877" cy="1078174"/>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955" name="Shape 955"/>
            <p:cNvSpPr/>
            <p:nvPr/>
          </p:nvSpPr>
          <p:spPr>
            <a:xfrm>
              <a:off x="52632" y="148779"/>
              <a:ext cx="1766612" cy="78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Dick</a:t>
              </a:r>
            </a:p>
            <a:p>
              <a:pPr lvl="0"/>
              <a:r>
                <a:rPr sz="1600">
                  <a:latin typeface="Consolas"/>
                  <a:ea typeface="Consolas"/>
                  <a:cs typeface="Consolas"/>
                  <a:sym typeface="Consolas"/>
                </a:rPr>
                <a:t>Harry</a:t>
              </a:r>
            </a:p>
            <a:p>
              <a:pPr lvl="0"/>
              <a:r>
                <a:rPr sz="1600">
                  <a:latin typeface="Consolas"/>
                  <a:ea typeface="Consolas"/>
                  <a:cs typeface="Consolas"/>
                  <a:sym typeface="Consolas"/>
                </a:rPr>
                <a:t>Mary</a:t>
              </a:r>
            </a:p>
          </p:txBody>
        </p:sp>
      </p:gr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8" name="Shape 95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Стратегии проекции</a:t>
            </a:r>
          </a:p>
        </p:txBody>
      </p:sp>
      <p:grpSp>
        <p:nvGrpSpPr>
          <p:cNvPr id="961" name="Group 961"/>
          <p:cNvGrpSpPr/>
          <p:nvPr/>
        </p:nvGrpSpPr>
        <p:grpSpPr>
          <a:xfrm>
            <a:off x="328826" y="1199701"/>
            <a:ext cx="9686926" cy="4237168"/>
            <a:chOff x="0" y="0"/>
            <a:chExt cx="9686925" cy="4237166"/>
          </a:xfrm>
        </p:grpSpPr>
        <p:sp>
          <p:nvSpPr>
            <p:cNvPr id="959" name="Shape 959"/>
            <p:cNvSpPr/>
            <p:nvPr/>
          </p:nvSpPr>
          <p:spPr>
            <a:xfrm>
              <a:off x="0" y="400498"/>
              <a:ext cx="9686925" cy="383666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960" name="Shape 960"/>
            <p:cNvSpPr/>
            <p:nvPr/>
          </p:nvSpPr>
          <p:spPr>
            <a:xfrm>
              <a:off x="0" y="0"/>
              <a:ext cx="9686925" cy="39175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solidFill>
                  <a:srgbClr val="0000FF"/>
                </a:solidFill>
                <a:latin typeface="Consolas"/>
                <a:ea typeface="Consolas"/>
                <a:cs typeface="Consolas"/>
                <a:sym typeface="Consolas"/>
              </a:endParaRPr>
            </a:p>
            <a:p>
              <a:pPr lvl="0"/>
              <a:endParaRPr sz="1600">
                <a:solidFill>
                  <a:srgbClr val="0000FF"/>
                </a:solidFill>
                <a:latin typeface="Consolas"/>
                <a:ea typeface="Consolas"/>
                <a:cs typeface="Consolas"/>
                <a:sym typeface="Consolas"/>
              </a:endParaRPr>
            </a:p>
            <a:p>
              <a:pPr lvl="0"/>
              <a:r>
                <a:rPr sz="1600">
                  <a:solidFill>
                    <a:srgbClr val="0000FF"/>
                  </a:solidFill>
                  <a:latin typeface="Consolas"/>
                  <a:ea typeface="Consolas"/>
                  <a:cs typeface="Consolas"/>
                  <a:sym typeface="Consolas"/>
                </a:rPr>
                <a:t>var</a:t>
              </a:r>
              <a:r>
                <a:rPr sz="1600">
                  <a:latin typeface="Consolas"/>
                  <a:ea typeface="Consolas"/>
                  <a:cs typeface="Consolas"/>
                  <a:sym typeface="Consolas"/>
                </a:rPr>
                <a:t> names = </a:t>
              </a:r>
              <a:r>
                <a:rPr sz="1600">
                  <a:solidFill>
                    <a:srgbClr val="0000FF"/>
                  </a:solidFill>
                  <a:latin typeface="Consolas"/>
                  <a:ea typeface="Consolas"/>
                  <a:cs typeface="Consolas"/>
                  <a:sym typeface="Consolas"/>
                </a:rPr>
                <a:t>new</a:t>
              </a:r>
              <a:r>
                <a:rPr sz="1600">
                  <a:latin typeface="Consolas"/>
                  <a:ea typeface="Consolas"/>
                  <a:cs typeface="Consolas"/>
                  <a:sym typeface="Consolas"/>
                </a:rPr>
                <a:t>[]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b="1">
                  <a:solidFill>
                    <a:srgbClr val="0000FF"/>
                  </a:solidFill>
                  <a:latin typeface="Consolas"/>
                  <a:ea typeface="Consolas"/>
                  <a:cs typeface="Consolas"/>
                  <a:sym typeface="Consolas"/>
                </a:rPr>
                <a:t>var</a:t>
              </a:r>
              <a:r>
                <a:rPr sz="1600">
                  <a:latin typeface="Consolas"/>
                  <a:ea typeface="Consolas"/>
                  <a:cs typeface="Consolas"/>
                  <a:sym typeface="Consolas"/>
                </a:rPr>
                <a:t> </a:t>
              </a:r>
              <a:r>
                <a:rPr sz="1600" b="1">
                  <a:latin typeface="Consolas"/>
                  <a:ea typeface="Consolas"/>
                  <a:cs typeface="Consolas"/>
                  <a:sym typeface="Consolas"/>
                </a:rPr>
                <a:t>intermediate</a:t>
              </a:r>
              <a:r>
                <a:rPr sz="1600">
                  <a:latin typeface="Consolas"/>
                  <a:ea typeface="Consolas"/>
                  <a:cs typeface="Consolas"/>
                  <a:sym typeface="Consolas"/>
                </a:rPr>
                <a:t> = </a:t>
              </a:r>
              <a:r>
                <a:rPr sz="1600">
                  <a:solidFill>
                    <a:srgbClr val="0000FF"/>
                  </a:solidFill>
                  <a:latin typeface="Consolas"/>
                  <a:ea typeface="Consolas"/>
                  <a:cs typeface="Consolas"/>
                  <a:sym typeface="Consolas"/>
                </a:rPr>
                <a:t>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a:t>
              </a:r>
              <a:r>
                <a:rPr sz="1600">
                  <a:solidFill>
                    <a:srgbClr val="0000FF"/>
                  </a:solidFill>
                  <a:latin typeface="Consolas"/>
                  <a:ea typeface="Consolas"/>
                  <a:cs typeface="Consolas"/>
                  <a:sym typeface="Consolas"/>
                </a:rPr>
                <a:t>new</a:t>
              </a:r>
              <a:endParaRPr sz="1600">
                <a:latin typeface="Consolas"/>
                <a:ea typeface="Consolas"/>
                <a:cs typeface="Consolas"/>
                <a:sym typeface="Consolas"/>
              </a:endParaRPr>
            </a:p>
            <a:p>
              <a:pPr lvl="0"/>
              <a:r>
                <a:rPr sz="1600">
                  <a:latin typeface="Consolas"/>
                  <a:ea typeface="Consolas"/>
                  <a:cs typeface="Consolas"/>
                  <a:sym typeface="Consolas"/>
                </a:rPr>
                <a:t>    {</a:t>
              </a:r>
            </a:p>
            <a:p>
              <a:pPr lvl="0"/>
              <a:r>
                <a:rPr sz="1600">
                  <a:latin typeface="Consolas"/>
                  <a:ea typeface="Consolas"/>
                  <a:cs typeface="Consolas"/>
                  <a:sym typeface="Consolas"/>
                </a:rPr>
                <a:t>        Original = n,</a:t>
              </a:r>
            </a:p>
            <a:p>
              <a:pPr lvl="0"/>
              <a:r>
                <a:rPr sz="1600">
                  <a:latin typeface="Consolas"/>
                  <a:ea typeface="Consolas"/>
                  <a:cs typeface="Consolas"/>
                  <a:sym typeface="Consolas"/>
                </a:rPr>
                <a:t>        Vowelless =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p>
            <a:p>
              <a:pPr lvl="0"/>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 </a:t>
              </a:r>
            </a:p>
            <a:p>
              <a:pPr lvl="0"/>
              <a:r>
                <a:rPr sz="1600">
                  <a:latin typeface="Consolas"/>
                  <a:ea typeface="Consolas"/>
                  <a:cs typeface="Consolas"/>
                  <a:sym typeface="Consolas"/>
                </a:rPr>
                <a:t>	</a:t>
              </a:r>
              <a:r>
                <a:rPr sz="1600">
                  <a:solidFill>
                    <a:srgbClr val="0000FF"/>
                  </a:solidFill>
                  <a:latin typeface="Consolas"/>
                  <a:ea typeface="Consolas"/>
                  <a:cs typeface="Consolas"/>
                  <a:sym typeface="Consolas"/>
                </a:rPr>
                <a:t>from</a:t>
              </a:r>
              <a:r>
                <a:rPr sz="1600">
                  <a:latin typeface="Consolas"/>
                  <a:ea typeface="Consolas"/>
                  <a:cs typeface="Consolas"/>
                  <a:sym typeface="Consolas"/>
                </a:rPr>
                <a:t> item </a:t>
              </a:r>
              <a:r>
                <a:rPr sz="1600">
                  <a:solidFill>
                    <a:srgbClr val="0000FF"/>
                  </a:solidFill>
                  <a:latin typeface="Consolas"/>
                  <a:ea typeface="Consolas"/>
                  <a:cs typeface="Consolas"/>
                  <a:sym typeface="Consolas"/>
                </a:rPr>
                <a:t>in</a:t>
              </a:r>
              <a:r>
                <a:rPr sz="1600">
                  <a:latin typeface="Consolas"/>
                  <a:ea typeface="Consolas"/>
                  <a:cs typeface="Consolas"/>
                  <a:sym typeface="Consolas"/>
                </a:rPr>
                <a:t> intermediate</a:t>
              </a: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item.Vowelless.Length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item.Original;</a:t>
              </a:r>
            </a:p>
          </p:txBody>
        </p:sp>
      </p:grpSp>
      <p:grpSp>
        <p:nvGrpSpPr>
          <p:cNvPr id="964" name="Group 964"/>
          <p:cNvGrpSpPr/>
          <p:nvPr/>
        </p:nvGrpSpPr>
        <p:grpSpPr>
          <a:xfrm>
            <a:off x="328826" y="685800"/>
            <a:ext cx="9686926" cy="762000"/>
            <a:chOff x="0" y="0"/>
            <a:chExt cx="9686925" cy="762000"/>
          </a:xfrm>
        </p:grpSpPr>
        <p:sp>
          <p:nvSpPr>
            <p:cNvPr id="962" name="Shape 96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963" name="Shape 96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Анонимные типы позволяют структурировать промежуточные результаты без написания специальных классов</a:t>
              </a:r>
            </a:p>
          </p:txBody>
        </p:sp>
      </p:grpSp>
      <p:grpSp>
        <p:nvGrpSpPr>
          <p:cNvPr id="967" name="Group 967"/>
          <p:cNvGrpSpPr/>
          <p:nvPr/>
        </p:nvGrpSpPr>
        <p:grpSpPr>
          <a:xfrm>
            <a:off x="328826" y="5715000"/>
            <a:ext cx="9686926" cy="762000"/>
            <a:chOff x="0" y="0"/>
            <a:chExt cx="9686925" cy="762000"/>
          </a:xfrm>
        </p:grpSpPr>
        <p:sp>
          <p:nvSpPr>
            <p:cNvPr id="965" name="Shape 965"/>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966" name="Shape 966"/>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lvl1pPr>
            </a:lstStyle>
            <a:p>
              <a:pPr lvl="0"/>
              <a:r>
                <a:t>IEnumerable &lt;random-compiler-produced-name&gt;</a:t>
              </a:r>
            </a:p>
          </p:txBody>
        </p:sp>
      </p:gr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9" name="Shape 96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Стратегии проекции</a:t>
            </a:r>
          </a:p>
        </p:txBody>
      </p:sp>
      <p:grpSp>
        <p:nvGrpSpPr>
          <p:cNvPr id="972" name="Group 972"/>
          <p:cNvGrpSpPr/>
          <p:nvPr/>
        </p:nvGrpSpPr>
        <p:grpSpPr>
          <a:xfrm>
            <a:off x="328826" y="1600199"/>
            <a:ext cx="9686926" cy="3836670"/>
            <a:chOff x="0" y="0"/>
            <a:chExt cx="9686925" cy="3836668"/>
          </a:xfrm>
        </p:grpSpPr>
        <p:sp>
          <p:nvSpPr>
            <p:cNvPr id="970" name="Shape 970"/>
            <p:cNvSpPr/>
            <p:nvPr/>
          </p:nvSpPr>
          <p:spPr>
            <a:xfrm>
              <a:off x="0" y="0"/>
              <a:ext cx="9686925" cy="383666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pPr>
              <a:endParaRPr/>
            </a:p>
          </p:txBody>
        </p:sp>
        <p:sp>
          <p:nvSpPr>
            <p:cNvPr id="971" name="Shape 971"/>
            <p:cNvSpPr/>
            <p:nvPr/>
          </p:nvSpPr>
          <p:spPr>
            <a:xfrm>
              <a:off x="0" y="444051"/>
              <a:ext cx="9686925" cy="22284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r>
                <a:rPr sz="1600">
                  <a:solidFill>
                    <a:srgbClr val="DC1414"/>
                  </a:solidFill>
                  <a:latin typeface="Consolas"/>
                  <a:ea typeface="Consolas"/>
                  <a:cs typeface="Consolas"/>
                  <a:sym typeface="Consolas"/>
                </a:rPr>
                <a:t>"Mary"</a:t>
              </a:r>
              <a:r>
                <a:rPr sz="1600">
                  <a:latin typeface="Consolas"/>
                  <a:ea typeface="Consolas"/>
                  <a:cs typeface="Consolas"/>
                  <a:sym typeface="Consolas"/>
                </a:rPr>
                <a:t>, </a:t>
              </a:r>
              <a:r>
                <a:rPr sz="1600">
                  <a:solidFill>
                    <a:srgbClr val="DC1414"/>
                  </a:solidFill>
                  <a:latin typeface="Consolas"/>
                  <a:ea typeface="Consolas"/>
                  <a:cs typeface="Consolas"/>
                  <a:sym typeface="Consolas"/>
                </a:rPr>
                <a:t>"Jay"</a:t>
              </a:r>
              <a:r>
                <a:rPr sz="1600">
                  <a:latin typeface="Consolas"/>
                  <a:ea typeface="Consolas"/>
                  <a:cs typeface="Consolas"/>
                  <a:sym typeface="Consolas"/>
                </a:rPr>
                <a:t> };</a:t>
              </a:r>
            </a:p>
            <a:p>
              <a:pPr lvl="0"/>
              <a:endParaRPr sz="1600">
                <a:latin typeface="Consolas"/>
                <a:ea typeface="Consolas"/>
                <a:cs typeface="Consolas"/>
                <a:sym typeface="Consolas"/>
              </a:endParaRPr>
            </a:p>
            <a:p>
              <a:pPr lvl="0"/>
              <a:r>
                <a:rPr sz="1600">
                  <a:latin typeface="Consolas"/>
                  <a:ea typeface="Consolas"/>
                  <a:cs typeface="Consolas"/>
                  <a:sym typeface="Consolas"/>
                </a:rPr>
                <a:t>IEnumerable&lt;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&gt; query =</a:t>
              </a:r>
            </a:p>
            <a:p>
              <a:pPr lvl="0"/>
              <a:r>
                <a:rPr sz="1600">
                  <a:solidFill>
                    <a:srgbClr val="0000FF"/>
                  </a:solidFill>
                  <a:latin typeface="Consolas"/>
                  <a:ea typeface="Consolas"/>
                  <a:cs typeface="Consolas"/>
                  <a:sym typeface="Consolas"/>
                </a:rPr>
                <a:t>    from</a:t>
              </a:r>
              <a:r>
                <a:rPr sz="1600">
                  <a:latin typeface="Consolas"/>
                  <a:ea typeface="Consolas"/>
                  <a:cs typeface="Consolas"/>
                  <a:sym typeface="Consolas"/>
                </a:rPr>
                <a:t> n </a:t>
              </a:r>
              <a:r>
                <a:rPr sz="1600">
                  <a:solidFill>
                    <a:srgbClr val="0000FF"/>
                  </a:solidFill>
                  <a:latin typeface="Consolas"/>
                  <a:ea typeface="Consolas"/>
                  <a:cs typeface="Consolas"/>
                  <a:sym typeface="Consolas"/>
                </a:rPr>
                <a:t>in</a:t>
              </a:r>
              <a:r>
                <a:rPr sz="1600">
                  <a:latin typeface="Consolas"/>
                  <a:ea typeface="Consolas"/>
                  <a:cs typeface="Consolas"/>
                  <a:sym typeface="Consolas"/>
                </a:rPr>
                <a:t> names</a:t>
              </a:r>
            </a:p>
            <a:p>
              <a:pPr lvl="0"/>
              <a:r>
                <a:rPr sz="1600">
                  <a:solidFill>
                    <a:srgbClr val="0000FF"/>
                  </a:solidFill>
                  <a:latin typeface="Consolas"/>
                  <a:ea typeface="Consolas"/>
                  <a:cs typeface="Consolas"/>
                  <a:sym typeface="Consolas"/>
                </a:rPr>
                <a:t>    </a:t>
              </a:r>
              <a:r>
                <a:rPr sz="1600" b="1">
                  <a:solidFill>
                    <a:srgbClr val="0000FF"/>
                  </a:solidFill>
                  <a:latin typeface="Consolas"/>
                  <a:ea typeface="Consolas"/>
                  <a:cs typeface="Consolas"/>
                  <a:sym typeface="Consolas"/>
                </a:rPr>
                <a:t>let</a:t>
              </a:r>
              <a:r>
                <a:rPr sz="1600">
                  <a:latin typeface="Consolas"/>
                  <a:ea typeface="Consolas"/>
                  <a:cs typeface="Consolas"/>
                  <a:sym typeface="Consolas"/>
                </a:rPr>
                <a:t> vowelless = n.Replace (</a:t>
              </a:r>
              <a:r>
                <a:rPr sz="1600">
                  <a:solidFill>
                    <a:srgbClr val="DC1414"/>
                  </a:solidFill>
                  <a:latin typeface="Consolas"/>
                  <a:ea typeface="Consolas"/>
                  <a:cs typeface="Consolas"/>
                  <a:sym typeface="Consolas"/>
                </a:rPr>
                <a:t>"a"</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"e"</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"i"</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latin typeface="Consolas"/>
                  <a:ea typeface="Consolas"/>
                  <a:cs typeface="Consolas"/>
                  <a:sym typeface="Consolas"/>
                </a:rPr>
                <a:t>                    .Replace (</a:t>
              </a:r>
              <a:r>
                <a:rPr sz="1600">
                  <a:solidFill>
                    <a:srgbClr val="DC1414"/>
                  </a:solidFill>
                  <a:latin typeface="Consolas"/>
                  <a:ea typeface="Consolas"/>
                  <a:cs typeface="Consolas"/>
                  <a:sym typeface="Consolas"/>
                </a:rPr>
                <a:t>"o"</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).Replace (</a:t>
              </a:r>
              <a:r>
                <a:rPr sz="1600">
                  <a:solidFill>
                    <a:srgbClr val="DC1414"/>
                  </a:solidFill>
                  <a:latin typeface="Consolas"/>
                  <a:ea typeface="Consolas"/>
                  <a:cs typeface="Consolas"/>
                  <a:sym typeface="Consolas"/>
                </a:rPr>
                <a:t>"u"</a:t>
              </a:r>
              <a:r>
                <a:rPr sz="1600">
                  <a:latin typeface="Consolas"/>
                  <a:ea typeface="Consolas"/>
                  <a:cs typeface="Consolas"/>
                  <a:sym typeface="Consolas"/>
                </a:rPr>
                <a:t>, </a:t>
              </a:r>
              <a:r>
                <a:rPr sz="1600">
                  <a:solidFill>
                    <a:srgbClr val="DC1414"/>
                  </a:solidFill>
                  <a:latin typeface="Consolas"/>
                  <a:ea typeface="Consolas"/>
                  <a:cs typeface="Consolas"/>
                  <a:sym typeface="Consolas"/>
                </a:rPr>
                <a:t>""</a:t>
              </a:r>
              <a:r>
                <a:rPr sz="1600">
                  <a:latin typeface="Consolas"/>
                  <a:ea typeface="Consolas"/>
                  <a:cs typeface="Consolas"/>
                  <a:sym typeface="Consolas"/>
                </a:rPr>
                <a:t>)</a:t>
              </a:r>
            </a:p>
            <a:p>
              <a:pPr lvl="0"/>
              <a:r>
                <a:rPr sz="1600">
                  <a:solidFill>
                    <a:srgbClr val="0000FF"/>
                  </a:solidFill>
                  <a:latin typeface="Consolas"/>
                  <a:ea typeface="Consolas"/>
                  <a:cs typeface="Consolas"/>
                  <a:sym typeface="Consolas"/>
                </a:rPr>
                <a:t>    where</a:t>
              </a:r>
              <a:r>
                <a:rPr sz="1600">
                  <a:latin typeface="Consolas"/>
                  <a:ea typeface="Consolas"/>
                  <a:cs typeface="Consolas"/>
                  <a:sym typeface="Consolas"/>
                </a:rPr>
                <a:t> vowelless.Length &gt; </a:t>
              </a:r>
              <a:r>
                <a:rPr sz="1600">
                  <a:solidFill>
                    <a:srgbClr val="C81EFA"/>
                  </a:solidFill>
                  <a:latin typeface="Consolas"/>
                  <a:ea typeface="Consolas"/>
                  <a:cs typeface="Consolas"/>
                  <a:sym typeface="Consolas"/>
                </a:rPr>
                <a:t>2</a:t>
              </a:r>
              <a:endParaRPr sz="1600">
                <a:latin typeface="Consolas"/>
                <a:ea typeface="Consolas"/>
                <a:cs typeface="Consolas"/>
                <a:sym typeface="Consolas"/>
              </a:endParaRPr>
            </a:p>
            <a:p>
              <a:pPr lvl="0"/>
              <a:r>
                <a:rPr sz="1600">
                  <a:solidFill>
                    <a:srgbClr val="0000FF"/>
                  </a:solidFill>
                  <a:latin typeface="Consolas"/>
                  <a:ea typeface="Consolas"/>
                  <a:cs typeface="Consolas"/>
                  <a:sym typeface="Consolas"/>
                </a:rPr>
                <a:t>    orderby</a:t>
              </a:r>
              <a:r>
                <a:rPr sz="1600">
                  <a:latin typeface="Consolas"/>
                  <a:ea typeface="Consolas"/>
                  <a:cs typeface="Consolas"/>
                  <a:sym typeface="Consolas"/>
                </a:rPr>
                <a:t> vowelless</a:t>
              </a:r>
            </a:p>
            <a:p>
              <a:pPr lvl="0"/>
              <a:r>
                <a:rPr sz="1600">
                  <a:solidFill>
                    <a:srgbClr val="0000FF"/>
                  </a:solidFill>
                  <a:latin typeface="Consolas"/>
                  <a:ea typeface="Consolas"/>
                  <a:cs typeface="Consolas"/>
                  <a:sym typeface="Consolas"/>
                </a:rPr>
                <a:t>    select</a:t>
              </a:r>
              <a:r>
                <a:rPr sz="1600">
                  <a:latin typeface="Consolas"/>
                  <a:ea typeface="Consolas"/>
                  <a:cs typeface="Consolas"/>
                  <a:sym typeface="Consolas"/>
                </a:rPr>
                <a:t> n; </a:t>
              </a:r>
              <a:r>
                <a:rPr sz="1600">
                  <a:solidFill>
                    <a:srgbClr val="008000"/>
                  </a:solidFill>
                  <a:latin typeface="Consolas"/>
                  <a:ea typeface="Consolas"/>
                  <a:cs typeface="Consolas"/>
                  <a:sym typeface="Consolas"/>
                </a:rPr>
                <a:t>// Thanks to let, n is still in scope.</a:t>
              </a:r>
            </a:p>
          </p:txBody>
        </p:sp>
      </p:grpSp>
      <p:grpSp>
        <p:nvGrpSpPr>
          <p:cNvPr id="975" name="Group 975"/>
          <p:cNvGrpSpPr/>
          <p:nvPr/>
        </p:nvGrpSpPr>
        <p:grpSpPr>
          <a:xfrm>
            <a:off x="328826" y="685800"/>
            <a:ext cx="9686926" cy="762000"/>
            <a:chOff x="0" y="0"/>
            <a:chExt cx="9686925" cy="762000"/>
          </a:xfrm>
        </p:grpSpPr>
        <p:sp>
          <p:nvSpPr>
            <p:cNvPr id="973" name="Shape 973"/>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974" name="Shape 974"/>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Ключевое слово let вводит новую переменную вместе с переменной запроса</a:t>
              </a:r>
            </a:p>
          </p:txBody>
        </p:sp>
      </p:grpSp>
      <p:grpSp>
        <p:nvGrpSpPr>
          <p:cNvPr id="978" name="Group 978"/>
          <p:cNvGrpSpPr/>
          <p:nvPr/>
        </p:nvGrpSpPr>
        <p:grpSpPr>
          <a:xfrm>
            <a:off x="328826" y="5562600"/>
            <a:ext cx="9686926" cy="1066800"/>
            <a:chOff x="0" y="0"/>
            <a:chExt cx="9686925" cy="1066800"/>
          </a:xfrm>
        </p:grpSpPr>
        <p:sp>
          <p:nvSpPr>
            <p:cNvPr id="976" name="Shape 976"/>
            <p:cNvSpPr/>
            <p:nvPr/>
          </p:nvSpPr>
          <p:spPr>
            <a:xfrm>
              <a:off x="0" y="0"/>
              <a:ext cx="9686925" cy="1066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977" name="Shape 977"/>
            <p:cNvSpPr/>
            <p:nvPr/>
          </p:nvSpPr>
          <p:spPr>
            <a:xfrm>
              <a:off x="52077" y="208280"/>
              <a:ext cx="95827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Компилятор разрешает конструкцию let, выполняя проецирование во временный анонимный тип, который содержит переменную диапазона и новую переменную выражения</a:t>
              </a:r>
            </a:p>
          </p:txBody>
        </p:sp>
      </p:gr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Shape 98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990" name="Group 990"/>
          <p:cNvGrpSpPr/>
          <p:nvPr/>
        </p:nvGrpSpPr>
        <p:grpSpPr>
          <a:xfrm>
            <a:off x="781580" y="1905000"/>
            <a:ext cx="6710026" cy="3275369"/>
            <a:chOff x="0" y="0"/>
            <a:chExt cx="6710025" cy="3275368"/>
          </a:xfrm>
        </p:grpSpPr>
        <p:grpSp>
          <p:nvGrpSpPr>
            <p:cNvPr id="983" name="Group 983"/>
            <p:cNvGrpSpPr/>
            <p:nvPr/>
          </p:nvGrpSpPr>
          <p:grpSpPr>
            <a:xfrm>
              <a:off x="0" y="0"/>
              <a:ext cx="6710026" cy="827114"/>
              <a:chOff x="0" y="0"/>
              <a:chExt cx="6710025" cy="827113"/>
            </a:xfrm>
          </p:grpSpPr>
          <p:sp>
            <p:nvSpPr>
              <p:cNvPr id="981" name="Shape 981"/>
              <p:cNvSpPr/>
              <p:nvPr/>
            </p:nvSpPr>
            <p:spPr>
              <a:xfrm>
                <a:off x="0" y="0"/>
                <a:ext cx="6710026" cy="827114"/>
              </a:xfrm>
              <a:prstGeom prst="roundRect">
                <a:avLst>
                  <a:gd name="adj" fmla="val 7500"/>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just">
                  <a:defRPr b="1"/>
                </a:pPr>
                <a:endParaRPr/>
              </a:p>
            </p:txBody>
          </p:sp>
          <p:sp>
            <p:nvSpPr>
              <p:cNvPr id="982" name="Shape 982"/>
              <p:cNvSpPr/>
              <p:nvPr/>
            </p:nvSpPr>
            <p:spPr>
              <a:xfrm>
                <a:off x="18150" y="88436"/>
                <a:ext cx="667372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b="1"/>
                  <a:t>Последовательность на входе, последовательность на выходе (последовательность -&gt;последовательность)</a:t>
                </a:r>
              </a:p>
            </p:txBody>
          </p:sp>
        </p:grpSp>
        <p:grpSp>
          <p:nvGrpSpPr>
            <p:cNvPr id="986" name="Group 986"/>
            <p:cNvGrpSpPr/>
            <p:nvPr/>
          </p:nvGrpSpPr>
          <p:grpSpPr>
            <a:xfrm>
              <a:off x="0" y="1224127"/>
              <a:ext cx="6710026" cy="827114"/>
              <a:chOff x="0" y="0"/>
              <a:chExt cx="6710025" cy="827113"/>
            </a:xfrm>
          </p:grpSpPr>
          <p:sp>
            <p:nvSpPr>
              <p:cNvPr id="984" name="Shape 984"/>
              <p:cNvSpPr/>
              <p:nvPr/>
            </p:nvSpPr>
            <p:spPr>
              <a:xfrm>
                <a:off x="0" y="0"/>
                <a:ext cx="6710026" cy="827114"/>
              </a:xfrm>
              <a:prstGeom prst="roundRect">
                <a:avLst>
                  <a:gd name="adj" fmla="val 7500"/>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just">
                  <a:defRPr b="1"/>
                </a:pPr>
                <a:endParaRPr/>
              </a:p>
            </p:txBody>
          </p:sp>
          <p:sp>
            <p:nvSpPr>
              <p:cNvPr id="985" name="Shape 985"/>
              <p:cNvSpPr/>
              <p:nvPr/>
            </p:nvSpPr>
            <p:spPr>
              <a:xfrm>
                <a:off x="18150" y="88436"/>
                <a:ext cx="667372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b="1"/>
                </a:lvl1pPr>
              </a:lstStyle>
              <a:p>
                <a:pPr lvl="0">
                  <a:defRPr b="0"/>
                </a:pPr>
                <a:r>
                  <a:rPr b="1"/>
                  <a:t>Последовательность на входе, одиночный элемент на или скалярное произведение на выходе</a:t>
                </a:r>
              </a:p>
            </p:txBody>
          </p:sp>
        </p:grpSp>
        <p:grpSp>
          <p:nvGrpSpPr>
            <p:cNvPr id="989" name="Group 989"/>
            <p:cNvGrpSpPr/>
            <p:nvPr/>
          </p:nvGrpSpPr>
          <p:grpSpPr>
            <a:xfrm>
              <a:off x="0" y="2448255"/>
              <a:ext cx="6710026" cy="827114"/>
              <a:chOff x="0" y="0"/>
              <a:chExt cx="6710025" cy="827113"/>
            </a:xfrm>
          </p:grpSpPr>
          <p:sp>
            <p:nvSpPr>
              <p:cNvPr id="987" name="Shape 987"/>
              <p:cNvSpPr/>
              <p:nvPr/>
            </p:nvSpPr>
            <p:spPr>
              <a:xfrm>
                <a:off x="0" y="0"/>
                <a:ext cx="6710026" cy="827114"/>
              </a:xfrm>
              <a:prstGeom prst="roundRect">
                <a:avLst>
                  <a:gd name="adj" fmla="val 7500"/>
                </a:avLst>
              </a:prstGeom>
              <a:gradFill flip="none" rotWithShape="1">
                <a:gsLst>
                  <a:gs pos="0">
                    <a:srgbClr val="A2C3FF"/>
                  </a:gs>
                  <a:gs pos="35000">
                    <a:srgbClr val="BDD4FF"/>
                  </a:gs>
                  <a:gs pos="100000">
                    <a:srgbClr val="E6EEFF"/>
                  </a:gs>
                </a:gsLst>
                <a:lin ang="16200000" scaled="0"/>
              </a:gradFill>
              <a:ln w="12700" cap="flat">
                <a:noFill/>
                <a:miter lim="400000"/>
              </a:ln>
              <a:effectLst>
                <a:outerShdw blurRad="190500" dist="8455" dir="5400000" rotWithShape="0">
                  <a:srgbClr val="000000"/>
                </a:outerShdw>
              </a:effectLst>
            </p:spPr>
            <p:txBody>
              <a:bodyPr wrap="square" lIns="0" tIns="0" rIns="0" bIns="0" numCol="1" anchor="ctr">
                <a:noAutofit/>
              </a:bodyPr>
              <a:lstStyle/>
              <a:p>
                <a:pPr lvl="0" algn="just">
                  <a:defRPr b="1"/>
                </a:pPr>
                <a:endParaRPr/>
              </a:p>
            </p:txBody>
          </p:sp>
          <p:sp>
            <p:nvSpPr>
              <p:cNvPr id="988" name="Shape 988"/>
              <p:cNvSpPr/>
              <p:nvPr/>
            </p:nvSpPr>
            <p:spPr>
              <a:xfrm>
                <a:off x="18150" y="228136"/>
                <a:ext cx="66737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defRPr b="1"/>
                </a:lvl1pPr>
              </a:lstStyle>
              <a:p>
                <a:pPr lvl="0">
                  <a:defRPr b="0"/>
                </a:pPr>
                <a:r>
                  <a:rPr b="1"/>
                  <a:t>Ничего на входе, последовательность на выходе</a:t>
                </a:r>
              </a:p>
            </p:txBody>
          </p:sp>
        </p:grpSp>
      </p:grpSp>
      <p:grpSp>
        <p:nvGrpSpPr>
          <p:cNvPr id="993" name="Group 993"/>
          <p:cNvGrpSpPr/>
          <p:nvPr/>
        </p:nvGrpSpPr>
        <p:grpSpPr>
          <a:xfrm>
            <a:off x="257175" y="838200"/>
            <a:ext cx="9772650" cy="762000"/>
            <a:chOff x="0" y="0"/>
            <a:chExt cx="9772650" cy="762000"/>
          </a:xfrm>
        </p:grpSpPr>
        <p:sp>
          <p:nvSpPr>
            <p:cNvPr id="991" name="Shape 991"/>
            <p:cNvSpPr/>
            <p:nvPr/>
          </p:nvSpPr>
          <p:spPr>
            <a:xfrm>
              <a:off x="0" y="0"/>
              <a:ext cx="9772650"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spcBef>
                  <a:spcPts val="1000"/>
                </a:spcBef>
              </a:pPr>
              <a:endParaRPr/>
            </a:p>
          </p:txBody>
        </p:sp>
        <p:sp>
          <p:nvSpPr>
            <p:cNvPr id="992" name="Shape 992"/>
            <p:cNvSpPr/>
            <p:nvPr/>
          </p:nvSpPr>
          <p:spPr>
            <a:xfrm>
              <a:off x="37198" y="195580"/>
              <a:ext cx="96982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Категории стандартных операций запросов</a:t>
              </a:r>
            </a:p>
          </p:txBody>
        </p:sp>
      </p:gr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Shape 995"/>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998" name="Group 998"/>
          <p:cNvGrpSpPr/>
          <p:nvPr/>
        </p:nvGrpSpPr>
        <p:grpSpPr>
          <a:xfrm>
            <a:off x="342900" y="762000"/>
            <a:ext cx="9686925" cy="838200"/>
            <a:chOff x="0" y="0"/>
            <a:chExt cx="9686925" cy="838200"/>
          </a:xfrm>
        </p:grpSpPr>
        <p:sp>
          <p:nvSpPr>
            <p:cNvPr id="996" name="Shape 996"/>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997" name="Shape 997"/>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01" name="Group 1001"/>
          <p:cNvGrpSpPr/>
          <p:nvPr/>
        </p:nvGrpSpPr>
        <p:grpSpPr>
          <a:xfrm>
            <a:off x="342900" y="1828800"/>
            <a:ext cx="9686925" cy="1600200"/>
            <a:chOff x="0" y="0"/>
            <a:chExt cx="9686925" cy="1600200"/>
          </a:xfrm>
        </p:grpSpPr>
        <p:sp>
          <p:nvSpPr>
            <p:cNvPr id="999" name="Shape 999"/>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00" name="Shape 1000"/>
            <p:cNvSpPr/>
            <p:nvPr/>
          </p:nvSpPr>
          <p:spPr>
            <a:xfrm>
              <a:off x="78114" y="43180"/>
              <a:ext cx="953069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Фильтрация</a:t>
              </a:r>
              <a:endParaRPr sz="1600" b="1"/>
            </a:p>
            <a:p>
              <a:pPr lvl="0">
                <a:spcBef>
                  <a:spcPts val="1000"/>
                </a:spcBef>
              </a:pPr>
              <a:r>
                <a:rPr sz="1600" b="1">
                  <a:latin typeface="Consolas"/>
                  <a:ea typeface="Consolas"/>
                  <a:cs typeface="Consolas"/>
                  <a:sym typeface="Consolas"/>
                </a:rPr>
                <a:t>IEnumerable&lt;TSource&gt; </a:t>
              </a:r>
              <a:r>
                <a:rPr sz="1600" b="1"/>
                <a:t>→ </a:t>
              </a:r>
              <a:r>
                <a:rPr sz="1600" b="1">
                  <a:latin typeface="Consolas"/>
                  <a:ea typeface="Consolas"/>
                  <a:cs typeface="Consolas"/>
                  <a:sym typeface="Consolas"/>
                </a:rPr>
                <a:t>IEnumerable&lt;TSource&gt;</a:t>
              </a:r>
            </a:p>
            <a:p>
              <a:pPr lvl="0">
                <a:spcBef>
                  <a:spcPts val="1000"/>
                </a:spcBef>
              </a:pPr>
              <a:r>
                <a:t>Возвращают подмножество исходных элементов</a:t>
              </a:r>
            </a:p>
            <a:p>
              <a:pPr lvl="0">
                <a:spcBef>
                  <a:spcPts val="1000"/>
                </a:spcBef>
              </a:pPr>
              <a:r>
                <a:rPr sz="1600" b="1">
                  <a:latin typeface="Consolas"/>
                  <a:ea typeface="Consolas"/>
                  <a:cs typeface="Consolas"/>
                  <a:sym typeface="Consolas"/>
                </a:rPr>
                <a:t>Where, Take, TakeWhile, Skip, SkipWhile, Distinct</a:t>
              </a:r>
            </a:p>
          </p:txBody>
        </p:sp>
      </p:grpSp>
      <p:grpSp>
        <p:nvGrpSpPr>
          <p:cNvPr id="1004" name="Group 1004"/>
          <p:cNvGrpSpPr/>
          <p:nvPr/>
        </p:nvGrpSpPr>
        <p:grpSpPr>
          <a:xfrm>
            <a:off x="342900" y="3657600"/>
            <a:ext cx="9686925" cy="1828800"/>
            <a:chOff x="0" y="0"/>
            <a:chExt cx="9686925" cy="1828800"/>
          </a:xfrm>
        </p:grpSpPr>
        <p:sp>
          <p:nvSpPr>
            <p:cNvPr id="1002" name="Shape 1002"/>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03" name="Shape 1003"/>
            <p:cNvSpPr/>
            <p:nvPr/>
          </p:nvSpPr>
          <p:spPr>
            <a:xfrm>
              <a:off x="89274" y="140116"/>
              <a:ext cx="9508377" cy="1548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Проецирование</a:t>
              </a:r>
              <a:endParaRPr sz="1600" b="1"/>
            </a:p>
            <a:p>
              <a:pPr lvl="0">
                <a:spcBef>
                  <a:spcPts val="1000"/>
                </a:spcBef>
              </a:pPr>
              <a:r>
                <a:rPr sz="1600" b="1">
                  <a:latin typeface="Consolas"/>
                  <a:ea typeface="Consolas"/>
                  <a:cs typeface="Consolas"/>
                  <a:sym typeface="Consolas"/>
                </a:rPr>
                <a:t>IEnumerable&lt;TSource&gt; </a:t>
              </a:r>
              <a:r>
                <a:rPr sz="1600" b="1"/>
                <a:t>→ </a:t>
              </a:r>
              <a:r>
                <a:rPr sz="1600" b="1">
                  <a:latin typeface="Consolas"/>
                  <a:ea typeface="Consolas"/>
                  <a:cs typeface="Consolas"/>
                  <a:sym typeface="Consolas"/>
                </a:rPr>
                <a:t>IEnumerable&lt;TResult&gt;</a:t>
              </a:r>
            </a:p>
            <a:p>
              <a:pPr lvl="0">
                <a:spcBef>
                  <a:spcPts val="1000"/>
                </a:spcBef>
              </a:pPr>
              <a:r>
                <a:t>Трансформируют каждый элемент с помощью лямбда-функции</a:t>
              </a:r>
            </a:p>
            <a:p>
              <a:pPr lvl="0">
                <a:spcBef>
                  <a:spcPts val="1000"/>
                </a:spcBef>
              </a:pPr>
              <a:r>
                <a:rPr sz="1600" b="1"/>
                <a:t>Select, SelectMany</a:t>
              </a:r>
            </a:p>
          </p:txBody>
        </p:sp>
      </p:gr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 name="Shape 100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1009" name="Group 1009"/>
          <p:cNvGrpSpPr/>
          <p:nvPr/>
        </p:nvGrpSpPr>
        <p:grpSpPr>
          <a:xfrm>
            <a:off x="342900" y="762000"/>
            <a:ext cx="9686925" cy="838200"/>
            <a:chOff x="0" y="0"/>
            <a:chExt cx="9686925" cy="838200"/>
          </a:xfrm>
        </p:grpSpPr>
        <p:sp>
          <p:nvSpPr>
            <p:cNvPr id="1007" name="Shape 1007"/>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1008" name="Shape 1008"/>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12" name="Group 1012"/>
          <p:cNvGrpSpPr/>
          <p:nvPr/>
        </p:nvGrpSpPr>
        <p:grpSpPr>
          <a:xfrm>
            <a:off x="342900" y="1828800"/>
            <a:ext cx="9686925" cy="1600200"/>
            <a:chOff x="0" y="0"/>
            <a:chExt cx="9686925" cy="1600200"/>
          </a:xfrm>
        </p:grpSpPr>
        <p:sp>
          <p:nvSpPr>
            <p:cNvPr id="1010" name="Shape 1010"/>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11" name="Shape 1011"/>
            <p:cNvSpPr/>
            <p:nvPr/>
          </p:nvSpPr>
          <p:spPr>
            <a:xfrm>
              <a:off x="78114" y="43180"/>
              <a:ext cx="953069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Соединение</a:t>
              </a:r>
              <a:endParaRPr sz="1600" b="1"/>
            </a:p>
            <a:p>
              <a:pPr lvl="0">
                <a:spcBef>
                  <a:spcPts val="1000"/>
                </a:spcBef>
              </a:pPr>
              <a:r>
                <a:rPr sz="1600" b="1">
                  <a:latin typeface="Consolas"/>
                  <a:ea typeface="Consolas"/>
                  <a:cs typeface="Consolas"/>
                  <a:sym typeface="Consolas"/>
                </a:rPr>
                <a:t>IEnumerable&lt;TOuter&gt;, IEnumerable&lt;TInner&gt; </a:t>
              </a:r>
              <a:r>
                <a:rPr sz="1600" b="1"/>
                <a:t>→ </a:t>
              </a:r>
              <a:r>
                <a:rPr sz="1600" b="1">
                  <a:latin typeface="Consolas"/>
                  <a:ea typeface="Consolas"/>
                  <a:cs typeface="Consolas"/>
                  <a:sym typeface="Consolas"/>
                </a:rPr>
                <a:t>IEnumerable&lt;TResult&gt;</a:t>
              </a:r>
            </a:p>
            <a:p>
              <a:pPr lvl="0">
                <a:spcBef>
                  <a:spcPts val="1000"/>
                </a:spcBef>
              </a:pPr>
              <a:r>
                <a:t>Объединяют элементы одной последовательности с другой</a:t>
              </a:r>
            </a:p>
            <a:p>
              <a:pPr lvl="0">
                <a:spcBef>
                  <a:spcPts val="1000"/>
                </a:spcBef>
              </a:pPr>
              <a:r>
                <a:rPr sz="1600" b="1">
                  <a:latin typeface="Consolas"/>
                  <a:ea typeface="Consolas"/>
                  <a:cs typeface="Consolas"/>
                  <a:sym typeface="Consolas"/>
                </a:rPr>
                <a:t>Join, GroupJoin, Zip</a:t>
              </a:r>
            </a:p>
          </p:txBody>
        </p:sp>
      </p:grpSp>
      <p:grpSp>
        <p:nvGrpSpPr>
          <p:cNvPr id="1015" name="Group 1015"/>
          <p:cNvGrpSpPr/>
          <p:nvPr/>
        </p:nvGrpSpPr>
        <p:grpSpPr>
          <a:xfrm>
            <a:off x="342900" y="3657600"/>
            <a:ext cx="9686925" cy="1828800"/>
            <a:chOff x="0" y="0"/>
            <a:chExt cx="9686925" cy="1828800"/>
          </a:xfrm>
        </p:grpSpPr>
        <p:sp>
          <p:nvSpPr>
            <p:cNvPr id="1013" name="Shape 1013"/>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14" name="Shape 1014"/>
            <p:cNvSpPr/>
            <p:nvPr/>
          </p:nvSpPr>
          <p:spPr>
            <a:xfrm>
              <a:off x="89274" y="157480"/>
              <a:ext cx="950837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Упорядочивание</a:t>
              </a:r>
              <a:endParaRPr sz="1600" b="1"/>
            </a:p>
            <a:p>
              <a:pPr lvl="0">
                <a:spcBef>
                  <a:spcPts val="1000"/>
                </a:spcBef>
              </a:pPr>
              <a:r>
                <a:rPr sz="1600" b="1">
                  <a:latin typeface="Consolas"/>
                  <a:ea typeface="Consolas"/>
                  <a:cs typeface="Consolas"/>
                  <a:sym typeface="Consolas"/>
                </a:rPr>
                <a:t>IEnumerable&lt;TSource&gt; </a:t>
              </a:r>
              <a:r>
                <a:rPr sz="1600" b="1"/>
                <a:t>→ </a:t>
              </a:r>
              <a:r>
                <a:rPr sz="1600" b="1">
                  <a:latin typeface="Consolas"/>
                  <a:ea typeface="Consolas"/>
                  <a:cs typeface="Consolas"/>
                  <a:sym typeface="Consolas"/>
                </a:rPr>
                <a:t>IOrderedEnumerable&lt;TSource&gt;</a:t>
              </a:r>
            </a:p>
            <a:p>
              <a:pPr lvl="0">
                <a:spcBef>
                  <a:spcPts val="1000"/>
                </a:spcBef>
              </a:pPr>
              <a:r>
                <a:t>Возвращает упорядоченную последовательность</a:t>
              </a:r>
            </a:p>
            <a:p>
              <a:pPr lvl="0">
                <a:spcBef>
                  <a:spcPts val="1000"/>
                </a:spcBef>
              </a:pPr>
              <a:r>
                <a:rPr sz="1600" b="1">
                  <a:latin typeface="Consolas"/>
                  <a:ea typeface="Consolas"/>
                  <a:cs typeface="Consolas"/>
                  <a:sym typeface="Consolas"/>
                </a:rPr>
                <a:t>OrderBy, ThenBy, Reverse</a:t>
              </a:r>
            </a:p>
          </p:txBody>
        </p:sp>
      </p:gr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Shape 1017"/>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1020" name="Group 1020"/>
          <p:cNvGrpSpPr/>
          <p:nvPr/>
        </p:nvGrpSpPr>
        <p:grpSpPr>
          <a:xfrm>
            <a:off x="342900" y="762000"/>
            <a:ext cx="9686925" cy="838200"/>
            <a:chOff x="0" y="0"/>
            <a:chExt cx="9686925" cy="838200"/>
          </a:xfrm>
        </p:grpSpPr>
        <p:sp>
          <p:nvSpPr>
            <p:cNvPr id="1018" name="Shape 1018"/>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1019" name="Shape 1019"/>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23" name="Group 1023"/>
          <p:cNvGrpSpPr/>
          <p:nvPr/>
        </p:nvGrpSpPr>
        <p:grpSpPr>
          <a:xfrm>
            <a:off x="342900" y="1828800"/>
            <a:ext cx="9686925" cy="1600200"/>
            <a:chOff x="0" y="0"/>
            <a:chExt cx="9686925" cy="1600200"/>
          </a:xfrm>
        </p:grpSpPr>
        <p:sp>
          <p:nvSpPr>
            <p:cNvPr id="1021" name="Shape 1021"/>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22" name="Shape 1022"/>
            <p:cNvSpPr/>
            <p:nvPr/>
          </p:nvSpPr>
          <p:spPr>
            <a:xfrm>
              <a:off x="78114" y="43180"/>
              <a:ext cx="953069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Группирование</a:t>
              </a:r>
              <a:endParaRPr sz="1600" b="1"/>
            </a:p>
            <a:p>
              <a:pPr lvl="0">
                <a:spcBef>
                  <a:spcPts val="1000"/>
                </a:spcBef>
              </a:pPr>
              <a:r>
                <a:rPr sz="1600" b="1">
                  <a:latin typeface="Consolas"/>
                  <a:ea typeface="Consolas"/>
                  <a:cs typeface="Consolas"/>
                  <a:sym typeface="Consolas"/>
                </a:rPr>
                <a:t>IEnumerable&lt;TSource&gt;</a:t>
              </a:r>
              <a:r>
                <a:rPr sz="1600" b="1"/>
                <a:t>→ </a:t>
              </a:r>
              <a:r>
                <a:rPr sz="1600" b="1">
                  <a:latin typeface="Consolas"/>
                  <a:ea typeface="Consolas"/>
                  <a:cs typeface="Consolas"/>
                  <a:sym typeface="Consolas"/>
                </a:rPr>
                <a:t>IEnumerable&lt;IGrouping&lt;TSource,TElement&gt;&gt;</a:t>
              </a:r>
            </a:p>
            <a:p>
              <a:pPr lvl="0">
                <a:spcBef>
                  <a:spcPts val="1000"/>
                </a:spcBef>
              </a:pPr>
              <a:r>
                <a:t>Группирует последовательность в подпоследоательности</a:t>
              </a:r>
            </a:p>
            <a:p>
              <a:pPr lvl="0">
                <a:spcBef>
                  <a:spcPts val="1000"/>
                </a:spcBef>
              </a:pPr>
              <a:r>
                <a:rPr sz="1600" b="1">
                  <a:latin typeface="Consolas"/>
                  <a:ea typeface="Consolas"/>
                  <a:cs typeface="Consolas"/>
                  <a:sym typeface="Consolas"/>
                </a:rPr>
                <a:t>GroupBy</a:t>
              </a:r>
            </a:p>
          </p:txBody>
        </p:sp>
      </p:grpSp>
      <p:grpSp>
        <p:nvGrpSpPr>
          <p:cNvPr id="1026" name="Group 1026"/>
          <p:cNvGrpSpPr/>
          <p:nvPr/>
        </p:nvGrpSpPr>
        <p:grpSpPr>
          <a:xfrm>
            <a:off x="342900" y="3657600"/>
            <a:ext cx="9686925" cy="1828800"/>
            <a:chOff x="0" y="0"/>
            <a:chExt cx="9686925" cy="1828800"/>
          </a:xfrm>
        </p:grpSpPr>
        <p:sp>
          <p:nvSpPr>
            <p:cNvPr id="1024" name="Shape 1024"/>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25" name="Shape 1025"/>
            <p:cNvSpPr/>
            <p:nvPr/>
          </p:nvSpPr>
          <p:spPr>
            <a:xfrm>
              <a:off x="89274" y="17780"/>
              <a:ext cx="9508377" cy="179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Операции над множествами</a:t>
              </a:r>
              <a:endParaRPr sz="1600" b="1"/>
            </a:p>
            <a:p>
              <a:pPr lvl="0">
                <a:spcBef>
                  <a:spcPts val="1000"/>
                </a:spcBef>
              </a:pPr>
              <a:r>
                <a:rPr sz="1600" b="1">
                  <a:latin typeface="Consolas"/>
                  <a:ea typeface="Consolas"/>
                  <a:cs typeface="Consolas"/>
                  <a:sym typeface="Consolas"/>
                </a:rPr>
                <a:t>IEnumerable&lt;TSource&gt;, IEnumerable&lt;TSource&gt; </a:t>
              </a:r>
              <a:r>
                <a:rPr sz="1600" b="1"/>
                <a:t>→ </a:t>
              </a:r>
              <a:r>
                <a:rPr sz="1600" b="1">
                  <a:latin typeface="Consolas"/>
                  <a:ea typeface="Consolas"/>
                  <a:cs typeface="Consolas"/>
                  <a:sym typeface="Consolas"/>
                </a:rPr>
                <a:t>IEnumerable&lt;TSource&gt;</a:t>
              </a:r>
            </a:p>
            <a:p>
              <a:pPr lvl="0">
                <a:spcBef>
                  <a:spcPts val="1000"/>
                </a:spcBef>
              </a:pPr>
              <a:r>
                <a:t>Принимает две последовательности одного и того же типа и возвращает их объединение, сумму, пересечение</a:t>
              </a:r>
            </a:p>
            <a:p>
              <a:pPr lvl="0">
                <a:spcBef>
                  <a:spcPts val="1000"/>
                </a:spcBef>
              </a:pPr>
              <a:r>
                <a:rPr sz="1600" b="1">
                  <a:latin typeface="Consolas"/>
                  <a:ea typeface="Consolas"/>
                  <a:cs typeface="Consolas"/>
                  <a:sym typeface="Consolas"/>
                </a:rPr>
                <a:t>Concat, Union, Intersect, Except</a:t>
              </a:r>
            </a:p>
          </p:txBody>
        </p:sp>
      </p:gr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hape 102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1031" name="Group 1031"/>
          <p:cNvGrpSpPr/>
          <p:nvPr/>
        </p:nvGrpSpPr>
        <p:grpSpPr>
          <a:xfrm>
            <a:off x="342900" y="762000"/>
            <a:ext cx="9686925" cy="838200"/>
            <a:chOff x="0" y="0"/>
            <a:chExt cx="9686925" cy="838200"/>
          </a:xfrm>
        </p:grpSpPr>
        <p:sp>
          <p:nvSpPr>
            <p:cNvPr id="1029" name="Shape 1029"/>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1030" name="Shape 1030"/>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последовательность</a:t>
              </a:r>
            </a:p>
          </p:txBody>
        </p:sp>
      </p:grpSp>
      <p:grpSp>
        <p:nvGrpSpPr>
          <p:cNvPr id="1034" name="Group 1034"/>
          <p:cNvGrpSpPr/>
          <p:nvPr/>
        </p:nvGrpSpPr>
        <p:grpSpPr>
          <a:xfrm>
            <a:off x="342900" y="1828800"/>
            <a:ext cx="9686925" cy="1600200"/>
            <a:chOff x="0" y="0"/>
            <a:chExt cx="9686925" cy="1600200"/>
          </a:xfrm>
        </p:grpSpPr>
        <p:sp>
          <p:nvSpPr>
            <p:cNvPr id="1032" name="Shape 1032"/>
            <p:cNvSpPr/>
            <p:nvPr/>
          </p:nvSpPr>
          <p:spPr>
            <a:xfrm>
              <a:off x="0" y="0"/>
              <a:ext cx="9686925" cy="1600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33" name="Shape 1033"/>
            <p:cNvSpPr/>
            <p:nvPr/>
          </p:nvSpPr>
          <p:spPr>
            <a:xfrm>
              <a:off x="78114" y="263743"/>
              <a:ext cx="9530697" cy="10727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преобразования: импортирование</a:t>
              </a:r>
              <a:endParaRPr sz="1600" b="1"/>
            </a:p>
            <a:p>
              <a:pPr lvl="0">
                <a:spcBef>
                  <a:spcPts val="1000"/>
                </a:spcBef>
              </a:pPr>
              <a:r>
                <a:rPr sz="1600" b="1">
                  <a:latin typeface="Consolas"/>
                  <a:ea typeface="Consolas"/>
                  <a:cs typeface="Consolas"/>
                  <a:sym typeface="Consolas"/>
                </a:rPr>
                <a:t>IEnumerable→ IEnumerable&lt;TResult&gt;</a:t>
              </a:r>
            </a:p>
            <a:p>
              <a:pPr lvl="0">
                <a:spcBef>
                  <a:spcPts val="1000"/>
                </a:spcBef>
              </a:pPr>
              <a:r>
                <a:rPr sz="1600" b="1">
                  <a:latin typeface="Consolas"/>
                  <a:ea typeface="Consolas"/>
                  <a:cs typeface="Consolas"/>
                  <a:sym typeface="Consolas"/>
                </a:rPr>
                <a:t>OfType, Cast</a:t>
              </a:r>
            </a:p>
          </p:txBody>
        </p:sp>
      </p:grpSp>
      <p:grpSp>
        <p:nvGrpSpPr>
          <p:cNvPr id="1037" name="Group 1037"/>
          <p:cNvGrpSpPr/>
          <p:nvPr/>
        </p:nvGrpSpPr>
        <p:grpSpPr>
          <a:xfrm>
            <a:off x="342900" y="3657600"/>
            <a:ext cx="9686925" cy="1828800"/>
            <a:chOff x="0" y="0"/>
            <a:chExt cx="9686925" cy="1828800"/>
          </a:xfrm>
        </p:grpSpPr>
        <p:sp>
          <p:nvSpPr>
            <p:cNvPr id="1035" name="Shape 1035"/>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36" name="Shape 1036"/>
            <p:cNvSpPr/>
            <p:nvPr/>
          </p:nvSpPr>
          <p:spPr>
            <a:xfrm>
              <a:off x="89274" y="360680"/>
              <a:ext cx="9508377" cy="1107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преобразования: экспортирование</a:t>
              </a:r>
              <a:endParaRPr sz="1600" b="1"/>
            </a:p>
            <a:p>
              <a:pPr lvl="0">
                <a:spcBef>
                  <a:spcPts val="1000"/>
                </a:spcBef>
              </a:pPr>
              <a:r>
                <a:rPr sz="1600" b="1">
                  <a:latin typeface="Consolas"/>
                  <a:ea typeface="Consolas"/>
                  <a:cs typeface="Consolas"/>
                  <a:sym typeface="Consolas"/>
                </a:rPr>
                <a:t>IEnumerable&lt;TSource&gt; </a:t>
              </a:r>
              <a:r>
                <a:rPr sz="1600" b="1"/>
                <a:t>→ </a:t>
              </a:r>
              <a:r>
                <a:rPr sz="1600" b="1">
                  <a:latin typeface="Consolas"/>
                  <a:ea typeface="Consolas"/>
                  <a:cs typeface="Consolas"/>
                  <a:sym typeface="Consolas"/>
                </a:rPr>
                <a:t>массив, список, словарь, объект Lookup или последовательность</a:t>
              </a:r>
            </a:p>
            <a:p>
              <a:pPr lvl="0">
                <a:spcBef>
                  <a:spcPts val="1000"/>
                </a:spcBef>
              </a:pPr>
              <a:r>
                <a:rPr sz="1600" b="1">
                  <a:latin typeface="Consolas"/>
                  <a:ea typeface="Consolas"/>
                  <a:cs typeface="Consolas"/>
                  <a:sym typeface="Consolas"/>
                </a:rPr>
                <a:t>ToArray, ToList, ToDictionary, ToLookup, AsEnumerable, AsQueryable</a:t>
              </a:r>
            </a:p>
          </p:txBody>
        </p:sp>
      </p:gr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Shape 103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1042" name="Group 1042"/>
          <p:cNvGrpSpPr/>
          <p:nvPr/>
        </p:nvGrpSpPr>
        <p:grpSpPr>
          <a:xfrm>
            <a:off x="342900" y="762000"/>
            <a:ext cx="9686925" cy="838200"/>
            <a:chOff x="0" y="0"/>
            <a:chExt cx="9686925" cy="838200"/>
          </a:xfrm>
        </p:grpSpPr>
        <p:sp>
          <p:nvSpPr>
            <p:cNvPr id="1040" name="Shape 1040"/>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1041" name="Shape 1041"/>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элемент или значение</a:t>
              </a:r>
            </a:p>
          </p:txBody>
        </p:sp>
      </p:grpSp>
      <p:grpSp>
        <p:nvGrpSpPr>
          <p:cNvPr id="1045" name="Group 1045"/>
          <p:cNvGrpSpPr/>
          <p:nvPr/>
        </p:nvGrpSpPr>
        <p:grpSpPr>
          <a:xfrm>
            <a:off x="342900" y="1828800"/>
            <a:ext cx="9686925" cy="2133600"/>
            <a:chOff x="0" y="0"/>
            <a:chExt cx="9686925" cy="2133600"/>
          </a:xfrm>
        </p:grpSpPr>
        <p:sp>
          <p:nvSpPr>
            <p:cNvPr id="1043" name="Shape 1043"/>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44" name="Shape 1044"/>
            <p:cNvSpPr/>
            <p:nvPr/>
          </p:nvSpPr>
          <p:spPr>
            <a:xfrm>
              <a:off x="104154" y="125729"/>
              <a:ext cx="9478617" cy="188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Операции элементов</a:t>
              </a:r>
              <a:endParaRPr sz="1600" b="1"/>
            </a:p>
            <a:p>
              <a:pPr lvl="0">
                <a:spcBef>
                  <a:spcPts val="1000"/>
                </a:spcBef>
              </a:pPr>
              <a:r>
                <a:rPr sz="1600" b="1">
                  <a:latin typeface="Consolas"/>
                  <a:ea typeface="Consolas"/>
                  <a:cs typeface="Consolas"/>
                  <a:sym typeface="Consolas"/>
                </a:rPr>
                <a:t>IEnumerable&lt;TSource&gt; </a:t>
              </a:r>
              <a:r>
                <a:rPr sz="1600" b="1"/>
                <a:t>→ </a:t>
              </a:r>
              <a:r>
                <a:rPr sz="1600" b="1">
                  <a:latin typeface="Consolas"/>
                  <a:ea typeface="Consolas"/>
                  <a:cs typeface="Consolas"/>
                  <a:sym typeface="Consolas"/>
                </a:rPr>
                <a:t>TSource</a:t>
              </a:r>
            </a:p>
            <a:p>
              <a:pPr lvl="0">
                <a:spcBef>
                  <a:spcPts val="1000"/>
                </a:spcBef>
              </a:pPr>
              <a:r>
                <a:t>Выбирает одиночный элемент из последовательности</a:t>
              </a:r>
            </a:p>
            <a:p>
              <a:pPr lvl="0">
                <a:spcBef>
                  <a:spcPts val="1000"/>
                </a:spcBef>
              </a:pPr>
              <a:r>
                <a:rPr sz="1600" b="1">
                  <a:latin typeface="Consolas"/>
                  <a:ea typeface="Consolas"/>
                  <a:cs typeface="Consolas"/>
                  <a:sym typeface="Consolas"/>
                </a:rPr>
                <a:t>First, FirstOrDefault, Last, LastOrDefault, Single, SingleOrDefault,</a:t>
              </a:r>
            </a:p>
            <a:p>
              <a:pPr lvl="0">
                <a:spcBef>
                  <a:spcPts val="1000"/>
                </a:spcBef>
              </a:pPr>
              <a:r>
                <a:rPr sz="1600" b="1">
                  <a:latin typeface="Consolas"/>
                  <a:ea typeface="Consolas"/>
                  <a:cs typeface="Consolas"/>
                  <a:sym typeface="Consolas"/>
                </a:rPr>
                <a:t>ElementAt, ElementAtOrDefault, DefaultIfEmpty</a:t>
              </a:r>
            </a:p>
          </p:txBody>
        </p:sp>
      </p:grpSp>
      <p:grpSp>
        <p:nvGrpSpPr>
          <p:cNvPr id="1048" name="Group 1048"/>
          <p:cNvGrpSpPr/>
          <p:nvPr/>
        </p:nvGrpSpPr>
        <p:grpSpPr>
          <a:xfrm>
            <a:off x="342900" y="4114800"/>
            <a:ext cx="9686925" cy="1828800"/>
            <a:chOff x="0" y="0"/>
            <a:chExt cx="9686925" cy="1828800"/>
          </a:xfrm>
        </p:grpSpPr>
        <p:sp>
          <p:nvSpPr>
            <p:cNvPr id="1046" name="Shape 1046"/>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47" name="Shape 1047"/>
            <p:cNvSpPr/>
            <p:nvPr/>
          </p:nvSpPr>
          <p:spPr>
            <a:xfrm>
              <a:off x="89274" y="157480"/>
              <a:ext cx="950837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агрегирования</a:t>
              </a:r>
              <a:endParaRPr sz="1600" b="1"/>
            </a:p>
            <a:p>
              <a:pPr lvl="0" algn="just">
                <a:spcBef>
                  <a:spcPts val="1000"/>
                </a:spcBef>
              </a:pPr>
              <a:r>
                <a:rPr sz="1600" b="1">
                  <a:latin typeface="Consolas"/>
                  <a:ea typeface="Consolas"/>
                  <a:cs typeface="Consolas"/>
                  <a:sym typeface="Consolas"/>
                </a:rPr>
                <a:t>IEnumerable&lt;TSource&gt; </a:t>
              </a:r>
              <a:r>
                <a:rPr sz="1600" b="1"/>
                <a:t>→ </a:t>
              </a:r>
              <a:r>
                <a:rPr sz="1600" b="1">
                  <a:latin typeface="Consolas"/>
                  <a:ea typeface="Consolas"/>
                  <a:cs typeface="Consolas"/>
                  <a:sym typeface="Consolas"/>
                </a:rPr>
                <a:t>скалярное значение</a:t>
              </a:r>
            </a:p>
            <a:p>
              <a:pPr lvl="0" algn="just">
                <a:spcBef>
                  <a:spcPts val="1000"/>
                </a:spcBef>
              </a:pPr>
              <a:r>
                <a:t>Выполняет вычисление над последовательностью, возвращая скалярное значение</a:t>
              </a:r>
            </a:p>
            <a:p>
              <a:pPr lvl="0">
                <a:spcBef>
                  <a:spcPts val="1000"/>
                </a:spcBef>
              </a:pPr>
              <a:r>
                <a:rPr sz="1600" b="1">
                  <a:latin typeface="Consolas"/>
                  <a:ea typeface="Consolas"/>
                  <a:cs typeface="Consolas"/>
                  <a:sym typeface="Consolas"/>
                </a:rPr>
                <a:t>Aggregate, Average, Count, LongCount, Sum, Max, Min</a:t>
              </a:r>
            </a:p>
          </p:txBody>
        </p: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Введение в запросы LINQ</a:t>
            </a:r>
          </a:p>
        </p:txBody>
      </p:sp>
      <p:grpSp>
        <p:nvGrpSpPr>
          <p:cNvPr id="139" name="Group 139"/>
          <p:cNvGrpSpPr/>
          <p:nvPr/>
        </p:nvGrpSpPr>
        <p:grpSpPr>
          <a:xfrm>
            <a:off x="278925" y="609600"/>
            <a:ext cx="9686926" cy="457200"/>
            <a:chOff x="0" y="0"/>
            <a:chExt cx="9686925" cy="457200"/>
          </a:xfrm>
        </p:grpSpPr>
        <p:sp>
          <p:nvSpPr>
            <p:cNvPr id="137" name="Shape 137"/>
            <p:cNvSpPr/>
            <p:nvPr/>
          </p:nvSpPr>
          <p:spPr>
            <a:xfrm>
              <a:off x="0" y="0"/>
              <a:ext cx="9686925" cy="457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38" name="Shape 138"/>
            <p:cNvSpPr/>
            <p:nvPr/>
          </p:nvSpPr>
          <p:spPr>
            <a:xfrm>
              <a:off x="22318" y="43180"/>
              <a:ext cx="964228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Базовые единицы данных LINQ – последовательности и элементы</a:t>
              </a:r>
            </a:p>
          </p:txBody>
        </p:sp>
      </p:grpSp>
      <p:grpSp>
        <p:nvGrpSpPr>
          <p:cNvPr id="142" name="Group 142"/>
          <p:cNvGrpSpPr/>
          <p:nvPr/>
        </p:nvGrpSpPr>
        <p:grpSpPr>
          <a:xfrm>
            <a:off x="278925" y="1173480"/>
            <a:ext cx="9686926" cy="777241"/>
            <a:chOff x="0" y="0"/>
            <a:chExt cx="9686925" cy="777240"/>
          </a:xfrm>
        </p:grpSpPr>
        <p:sp>
          <p:nvSpPr>
            <p:cNvPr id="140" name="Shape 140"/>
            <p:cNvSpPr/>
            <p:nvPr/>
          </p:nvSpPr>
          <p:spPr>
            <a:xfrm>
              <a:off x="0" y="45719"/>
              <a:ext cx="9686925" cy="6858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41" name="Shape 141"/>
            <p:cNvSpPr/>
            <p:nvPr/>
          </p:nvSpPr>
          <p:spPr>
            <a:xfrm>
              <a:off x="33477" y="0"/>
              <a:ext cx="9619971"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Последовательность – это любой объект, реализующий интерфейс  IEnumerable&lt;T&gt;</a:t>
              </a:r>
            </a:p>
            <a:p>
              <a:pPr lvl="0" algn="just">
                <a:spcBef>
                  <a:spcPts val="1000"/>
                </a:spcBef>
              </a:pPr>
              <a:r>
                <a:t>Элемент – элемент внутри последовательности</a:t>
              </a:r>
            </a:p>
          </p:txBody>
        </p:sp>
      </p:grpSp>
      <p:grpSp>
        <p:nvGrpSpPr>
          <p:cNvPr id="145" name="Group 145"/>
          <p:cNvGrpSpPr/>
          <p:nvPr/>
        </p:nvGrpSpPr>
        <p:grpSpPr>
          <a:xfrm>
            <a:off x="278925" y="2057400"/>
            <a:ext cx="9686926" cy="752288"/>
            <a:chOff x="0" y="0"/>
            <a:chExt cx="9686925" cy="752287"/>
          </a:xfrm>
        </p:grpSpPr>
        <p:sp>
          <p:nvSpPr>
            <p:cNvPr id="143" name="Shape 143"/>
            <p:cNvSpPr/>
            <p:nvPr/>
          </p:nvSpPr>
          <p:spPr>
            <a:xfrm>
              <a:off x="0" y="0"/>
              <a:ext cx="9686925" cy="75228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spcBef>
                  <a:spcPts val="1000"/>
                </a:spcBef>
                <a:defRPr sz="1600"/>
              </a:pPr>
              <a:endParaRPr/>
            </a:p>
          </p:txBody>
        </p:sp>
        <p:sp>
          <p:nvSpPr>
            <p:cNvPr id="144" name="Shape 144"/>
            <p:cNvSpPr/>
            <p:nvPr/>
          </p:nvSpPr>
          <p:spPr>
            <a:xfrm>
              <a:off x="0" y="156534"/>
              <a:ext cx="9686925" cy="2980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sz="1600">
                  <a:solidFill>
                    <a:srgbClr val="0000FF"/>
                  </a:solidFill>
                  <a:latin typeface="Consolas"/>
                  <a:ea typeface="Consolas"/>
                  <a:cs typeface="Consolas"/>
                  <a:sym typeface="Consolas"/>
                </a:rPr>
                <a:t>string</a:t>
              </a:r>
              <a:r>
                <a:rPr sz="1600">
                  <a:latin typeface="Consolas"/>
                  <a:ea typeface="Consolas"/>
                  <a:cs typeface="Consolas"/>
                  <a:sym typeface="Consolas"/>
                </a:rPr>
                <a:t>[] names = { </a:t>
              </a:r>
              <a:r>
                <a:rPr sz="1600">
                  <a:solidFill>
                    <a:srgbClr val="DC1414"/>
                  </a:solidFill>
                  <a:latin typeface="Consolas"/>
                  <a:ea typeface="Consolas"/>
                  <a:cs typeface="Consolas"/>
                  <a:sym typeface="Consolas"/>
                </a:rPr>
                <a:t>"Tom"</a:t>
              </a:r>
              <a:r>
                <a:rPr sz="1600">
                  <a:latin typeface="Consolas"/>
                  <a:ea typeface="Consolas"/>
                  <a:cs typeface="Consolas"/>
                  <a:sym typeface="Consolas"/>
                </a:rPr>
                <a:t>, </a:t>
              </a:r>
              <a:r>
                <a:rPr sz="1600">
                  <a:solidFill>
                    <a:srgbClr val="DC1414"/>
                  </a:solidFill>
                  <a:latin typeface="Consolas"/>
                  <a:ea typeface="Consolas"/>
                  <a:cs typeface="Consolas"/>
                  <a:sym typeface="Consolas"/>
                </a:rPr>
                <a:t>"Dick"</a:t>
              </a:r>
              <a:r>
                <a:rPr sz="1600">
                  <a:latin typeface="Consolas"/>
                  <a:ea typeface="Consolas"/>
                  <a:cs typeface="Consolas"/>
                  <a:sym typeface="Consolas"/>
                </a:rPr>
                <a:t>, </a:t>
              </a:r>
              <a:r>
                <a:rPr sz="1600">
                  <a:solidFill>
                    <a:srgbClr val="DC1414"/>
                  </a:solidFill>
                  <a:latin typeface="Consolas"/>
                  <a:ea typeface="Consolas"/>
                  <a:cs typeface="Consolas"/>
                  <a:sym typeface="Consolas"/>
                </a:rPr>
                <a:t>"Harry"</a:t>
              </a:r>
              <a:r>
                <a:rPr sz="1600">
                  <a:latin typeface="Consolas"/>
                  <a:ea typeface="Consolas"/>
                  <a:cs typeface="Consolas"/>
                  <a:sym typeface="Consolas"/>
                </a:rPr>
                <a:t> };</a:t>
              </a:r>
            </a:p>
          </p:txBody>
        </p:sp>
      </p:grpSp>
      <p:grpSp>
        <p:nvGrpSpPr>
          <p:cNvPr id="148" name="Group 148"/>
          <p:cNvGrpSpPr/>
          <p:nvPr/>
        </p:nvGrpSpPr>
        <p:grpSpPr>
          <a:xfrm>
            <a:off x="278925" y="2895600"/>
            <a:ext cx="9686926" cy="762000"/>
            <a:chOff x="0" y="0"/>
            <a:chExt cx="9686925" cy="762000"/>
          </a:xfrm>
        </p:grpSpPr>
        <p:sp>
          <p:nvSpPr>
            <p:cNvPr id="146" name="Shape 146"/>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47" name="Shape 147"/>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Локальная последовательность – последовательность, представляющая локальную коллекцию объектов в памяти</a:t>
              </a:r>
            </a:p>
          </p:txBody>
        </p:sp>
      </p:grpSp>
      <p:grpSp>
        <p:nvGrpSpPr>
          <p:cNvPr id="151" name="Group 151"/>
          <p:cNvGrpSpPr/>
          <p:nvPr/>
        </p:nvGrpSpPr>
        <p:grpSpPr>
          <a:xfrm>
            <a:off x="278925" y="3733800"/>
            <a:ext cx="9686926" cy="609600"/>
            <a:chOff x="0" y="0"/>
            <a:chExt cx="9686925" cy="609600"/>
          </a:xfrm>
        </p:grpSpPr>
        <p:sp>
          <p:nvSpPr>
            <p:cNvPr id="149" name="Shape 149"/>
            <p:cNvSpPr/>
            <p:nvPr/>
          </p:nvSpPr>
          <p:spPr>
            <a:xfrm>
              <a:off x="0" y="0"/>
              <a:ext cx="9686925"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50" name="Shape 150"/>
            <p:cNvSpPr/>
            <p:nvPr/>
          </p:nvSpPr>
          <p:spPr>
            <a:xfrm>
              <a:off x="29757" y="119380"/>
              <a:ext cx="962741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Операция запроса – это метод , трансформирующий входную последовательность</a:t>
              </a:r>
            </a:p>
          </p:txBody>
        </p:sp>
      </p:grpSp>
      <p:grpSp>
        <p:nvGrpSpPr>
          <p:cNvPr id="154" name="Group 154"/>
          <p:cNvGrpSpPr/>
          <p:nvPr/>
        </p:nvGrpSpPr>
        <p:grpSpPr>
          <a:xfrm>
            <a:off x="278925" y="4419600"/>
            <a:ext cx="9686926" cy="762000"/>
            <a:chOff x="0" y="0"/>
            <a:chExt cx="9686925" cy="762000"/>
          </a:xfrm>
        </p:grpSpPr>
        <p:sp>
          <p:nvSpPr>
            <p:cNvPr id="152" name="Shape 15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53" name="Shape 15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 классе Enumerable (System.Linq) имеется около 40 операций запросов (реализованы в виде методов расширения) - стандартные операции запроса</a:t>
              </a:r>
            </a:p>
          </p:txBody>
        </p:sp>
      </p:grpSp>
      <p:grpSp>
        <p:nvGrpSpPr>
          <p:cNvPr id="157" name="Group 157"/>
          <p:cNvGrpSpPr/>
          <p:nvPr/>
        </p:nvGrpSpPr>
        <p:grpSpPr>
          <a:xfrm>
            <a:off x="271248" y="6019800"/>
            <a:ext cx="9686926" cy="685800"/>
            <a:chOff x="0" y="0"/>
            <a:chExt cx="9686925" cy="685800"/>
          </a:xfrm>
        </p:grpSpPr>
        <p:sp>
          <p:nvSpPr>
            <p:cNvPr id="155" name="Shape 15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56" name="Shape 156"/>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Запросы, оперирующие на локальных последовательностях, называются локальными запросами или запросами LINQ to Object (LINQ2Object, L2O)</a:t>
              </a:r>
            </a:p>
          </p:txBody>
        </p:sp>
      </p:grpSp>
      <p:grpSp>
        <p:nvGrpSpPr>
          <p:cNvPr id="160" name="Group 160"/>
          <p:cNvGrpSpPr/>
          <p:nvPr/>
        </p:nvGrpSpPr>
        <p:grpSpPr>
          <a:xfrm>
            <a:off x="308353" y="5257800"/>
            <a:ext cx="9686926" cy="685800"/>
            <a:chOff x="0" y="0"/>
            <a:chExt cx="9686925" cy="685800"/>
          </a:xfrm>
        </p:grpSpPr>
        <p:sp>
          <p:nvSpPr>
            <p:cNvPr id="158" name="Shape 158"/>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59" name="Shape 159"/>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Запрос представляет собой выражение, которое при перечислении трансформирует последовательности с помощью операций запросов</a:t>
              </a:r>
            </a:p>
          </p:txBody>
        </p:sp>
      </p:gr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Shape 105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1053" name="Group 1053"/>
          <p:cNvGrpSpPr/>
          <p:nvPr/>
        </p:nvGrpSpPr>
        <p:grpSpPr>
          <a:xfrm>
            <a:off x="342900" y="762000"/>
            <a:ext cx="9686925" cy="838200"/>
            <a:chOff x="0" y="0"/>
            <a:chExt cx="9686925" cy="838200"/>
          </a:xfrm>
        </p:grpSpPr>
        <p:sp>
          <p:nvSpPr>
            <p:cNvPr id="1051" name="Shape 1051"/>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1052" name="Shape 1052"/>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Последовательность → элемент или значение</a:t>
              </a:r>
            </a:p>
          </p:txBody>
        </p:sp>
      </p:grpSp>
      <p:grpSp>
        <p:nvGrpSpPr>
          <p:cNvPr id="1056" name="Group 1056"/>
          <p:cNvGrpSpPr/>
          <p:nvPr/>
        </p:nvGrpSpPr>
        <p:grpSpPr>
          <a:xfrm>
            <a:off x="342900" y="1828800"/>
            <a:ext cx="9686925" cy="2133600"/>
            <a:chOff x="0" y="0"/>
            <a:chExt cx="9686925" cy="2133600"/>
          </a:xfrm>
        </p:grpSpPr>
        <p:sp>
          <p:nvSpPr>
            <p:cNvPr id="1054" name="Shape 1054"/>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55" name="Shape 1055"/>
            <p:cNvSpPr/>
            <p:nvPr/>
          </p:nvSpPr>
          <p:spPr>
            <a:xfrm>
              <a:off x="104154" y="309880"/>
              <a:ext cx="947861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Квантификаторы</a:t>
              </a:r>
              <a:endParaRPr sz="1600" b="1"/>
            </a:p>
            <a:p>
              <a:pPr lvl="0">
                <a:spcBef>
                  <a:spcPts val="1000"/>
                </a:spcBef>
              </a:pPr>
              <a:r>
                <a:rPr sz="1600" b="1">
                  <a:latin typeface="Consolas"/>
                  <a:ea typeface="Consolas"/>
                  <a:cs typeface="Consolas"/>
                  <a:sym typeface="Consolas"/>
                </a:rPr>
                <a:t>IEnumerable&lt;TSource&gt; </a:t>
              </a:r>
              <a:r>
                <a:rPr sz="1600" b="1"/>
                <a:t>→ </a:t>
              </a:r>
              <a:r>
                <a:rPr sz="1600" b="1">
                  <a:latin typeface="Consolas"/>
                  <a:ea typeface="Consolas"/>
                  <a:cs typeface="Consolas"/>
                  <a:sym typeface="Consolas"/>
                </a:rPr>
                <a:t>значение bool</a:t>
              </a:r>
            </a:p>
            <a:p>
              <a:pPr lvl="0">
                <a:spcBef>
                  <a:spcPts val="1000"/>
                </a:spcBef>
              </a:pPr>
              <a:r>
                <a:t>Агрегация, возвращающая значение true или false</a:t>
              </a:r>
            </a:p>
            <a:p>
              <a:pPr lvl="0">
                <a:spcBef>
                  <a:spcPts val="1000"/>
                </a:spcBef>
              </a:pPr>
              <a:r>
                <a:rPr sz="1600" b="1">
                  <a:latin typeface="Consolas"/>
                  <a:ea typeface="Consolas"/>
                  <a:cs typeface="Consolas"/>
                  <a:sym typeface="Consolas"/>
                </a:rPr>
                <a:t>All, Any, Contains, SequenceEqual</a:t>
              </a:r>
            </a:p>
          </p:txBody>
        </p:sp>
      </p:gr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Shape 105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Обзор стандартных операций запросов</a:t>
            </a:r>
          </a:p>
        </p:txBody>
      </p:sp>
      <p:grpSp>
        <p:nvGrpSpPr>
          <p:cNvPr id="1061" name="Group 1061"/>
          <p:cNvGrpSpPr/>
          <p:nvPr/>
        </p:nvGrpSpPr>
        <p:grpSpPr>
          <a:xfrm>
            <a:off x="342900" y="762000"/>
            <a:ext cx="9686925" cy="838200"/>
            <a:chOff x="0" y="0"/>
            <a:chExt cx="9686925" cy="838200"/>
          </a:xfrm>
        </p:grpSpPr>
        <p:sp>
          <p:nvSpPr>
            <p:cNvPr id="1059" name="Shape 1059"/>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pPr>
              <a:endParaRPr/>
            </a:p>
          </p:txBody>
        </p:sp>
        <p:sp>
          <p:nvSpPr>
            <p:cNvPr id="1060" name="Shape 1060"/>
            <p:cNvSpPr/>
            <p:nvPr/>
          </p:nvSpPr>
          <p:spPr>
            <a:xfrm>
              <a:off x="40918" y="233680"/>
              <a:ext cx="960508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spcBef>
                  <a:spcPts val="1000"/>
                </a:spcBef>
                <a:defRPr b="1"/>
              </a:lvl1pPr>
            </a:lstStyle>
            <a:p>
              <a:pPr lvl="0">
                <a:defRPr b="0"/>
              </a:pPr>
              <a:r>
                <a:rPr b="1"/>
                <a:t>Ничего→ последовательность</a:t>
              </a:r>
            </a:p>
          </p:txBody>
        </p:sp>
      </p:grpSp>
      <p:grpSp>
        <p:nvGrpSpPr>
          <p:cNvPr id="1064" name="Group 1064"/>
          <p:cNvGrpSpPr/>
          <p:nvPr/>
        </p:nvGrpSpPr>
        <p:grpSpPr>
          <a:xfrm>
            <a:off x="342900" y="1828800"/>
            <a:ext cx="9686925" cy="2133600"/>
            <a:chOff x="0" y="0"/>
            <a:chExt cx="9686925" cy="2133600"/>
          </a:xfrm>
        </p:grpSpPr>
        <p:sp>
          <p:nvSpPr>
            <p:cNvPr id="1062" name="Shape 1062"/>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spcBef>
                  <a:spcPts val="1000"/>
                </a:spcBef>
                <a:defRPr sz="1600" b="1">
                  <a:latin typeface="Consolas"/>
                  <a:ea typeface="Consolas"/>
                  <a:cs typeface="Consolas"/>
                  <a:sym typeface="Consolas"/>
                </a:defRPr>
              </a:pPr>
              <a:endParaRPr/>
            </a:p>
          </p:txBody>
        </p:sp>
        <p:sp>
          <p:nvSpPr>
            <p:cNvPr id="1063" name="Shape 1063"/>
            <p:cNvSpPr/>
            <p:nvPr/>
          </p:nvSpPr>
          <p:spPr>
            <a:xfrm>
              <a:off x="104154" y="309880"/>
              <a:ext cx="9478617" cy="151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spcBef>
                  <a:spcPts val="1000"/>
                </a:spcBef>
              </a:pPr>
              <a:r>
                <a:rPr b="1"/>
                <a:t>Методы генерации</a:t>
              </a:r>
              <a:endParaRPr sz="1600" b="1"/>
            </a:p>
            <a:p>
              <a:pPr lvl="0">
                <a:spcBef>
                  <a:spcPts val="1000"/>
                </a:spcBef>
              </a:pPr>
              <a:r>
                <a:rPr sz="1600" b="1">
                  <a:latin typeface="Consolas"/>
                  <a:ea typeface="Consolas"/>
                  <a:cs typeface="Consolas"/>
                  <a:sym typeface="Consolas"/>
                </a:rPr>
                <a:t>Ничего</a:t>
              </a:r>
              <a:r>
                <a:rPr sz="1600" b="1"/>
                <a:t>→ </a:t>
              </a:r>
              <a:r>
                <a:rPr sz="1600" b="1">
                  <a:latin typeface="Consolas"/>
                  <a:ea typeface="Consolas"/>
                  <a:cs typeface="Consolas"/>
                  <a:sym typeface="Consolas"/>
                </a:rPr>
                <a:t>IEnumerable&lt;TResult&gt;</a:t>
              </a:r>
            </a:p>
            <a:p>
              <a:pPr lvl="0">
                <a:spcBef>
                  <a:spcPts val="1000"/>
                </a:spcBef>
              </a:pPr>
              <a:r>
                <a:t>Производит простую последовательность</a:t>
              </a:r>
            </a:p>
            <a:p>
              <a:pPr lvl="0">
                <a:spcBef>
                  <a:spcPts val="1000"/>
                </a:spcBef>
              </a:pPr>
              <a:r>
                <a:rPr sz="1600" b="1">
                  <a:latin typeface="Consolas"/>
                  <a:ea typeface="Consolas"/>
                  <a:cs typeface="Consolas"/>
                  <a:sym typeface="Consolas"/>
                </a:rPr>
                <a:t>Empty, Range, Repeat</a:t>
              </a:r>
            </a:p>
          </p:txBody>
        </p:sp>
      </p:gr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Shape 106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Деревья выражений</a:t>
            </a:r>
          </a:p>
        </p:txBody>
      </p:sp>
      <p:grpSp>
        <p:nvGrpSpPr>
          <p:cNvPr id="1069" name="Group 1069"/>
          <p:cNvGrpSpPr/>
          <p:nvPr/>
        </p:nvGrpSpPr>
        <p:grpSpPr>
          <a:xfrm>
            <a:off x="223669" y="5537199"/>
            <a:ext cx="9880739" cy="1067705"/>
            <a:chOff x="0" y="151496"/>
            <a:chExt cx="9880737" cy="1067703"/>
          </a:xfrm>
        </p:grpSpPr>
        <p:sp>
          <p:nvSpPr>
            <p:cNvPr id="1067" name="Shape 1067"/>
            <p:cNvSpPr/>
            <p:nvPr/>
          </p:nvSpPr>
          <p:spPr>
            <a:xfrm>
              <a:off x="0" y="151496"/>
              <a:ext cx="9880738" cy="1067704"/>
            </a:xfrm>
            <a:prstGeom prst="roundRect">
              <a:avLst>
                <a:gd name="adj" fmla="val 19032"/>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1000"/>
                </a:spcBef>
                <a:defRPr b="1"/>
              </a:pPr>
              <a:endParaRPr/>
            </a:p>
          </p:txBody>
        </p:sp>
        <p:sp>
          <p:nvSpPr>
            <p:cNvPr id="1068" name="Shape 1068"/>
            <p:cNvSpPr/>
            <p:nvPr/>
          </p:nvSpPr>
          <p:spPr>
            <a:xfrm>
              <a:off x="59516" y="284480"/>
              <a:ext cx="9761705"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Язык LINQ поддерживает параллельно две архитектуры: локальные запросы для локальных коллекций объектов и интерпретируемые запросы для удаленных источников данных</a:t>
              </a:r>
            </a:p>
          </p:txBody>
        </p:sp>
      </p:grpSp>
      <p:pic>
        <p:nvPicPr>
          <p:cNvPr id="1070" name="pasted-image.pdf"/>
          <p:cNvPicPr/>
          <p:nvPr/>
        </p:nvPicPr>
        <p:blipFill>
          <a:blip r:embed="rId2">
            <a:extLst/>
          </a:blip>
          <a:stretch>
            <a:fillRect/>
          </a:stretch>
        </p:blipFill>
        <p:spPr>
          <a:xfrm>
            <a:off x="1282032" y="679082"/>
            <a:ext cx="7722936" cy="4723508"/>
          </a:xfrm>
          <a:prstGeom prst="rect">
            <a:avLst/>
          </a:prstGeom>
          <a:ln w="12700">
            <a:miter lim="400000"/>
          </a:ln>
          <a:effectLst>
            <a:outerShdw blurRad="190500" dist="8455" dir="5400000" rotWithShape="0">
              <a:srgbClr val="000000"/>
            </a:outerShdw>
          </a:effectLst>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Shape 1072"/>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Деревья выражений</a:t>
            </a:r>
          </a:p>
        </p:txBody>
      </p:sp>
      <p:grpSp>
        <p:nvGrpSpPr>
          <p:cNvPr id="1075" name="Group 1075"/>
          <p:cNvGrpSpPr/>
          <p:nvPr/>
        </p:nvGrpSpPr>
        <p:grpSpPr>
          <a:xfrm>
            <a:off x="342900" y="762000"/>
            <a:ext cx="9686925" cy="1828800"/>
            <a:chOff x="0" y="0"/>
            <a:chExt cx="9686925" cy="1828800"/>
          </a:xfrm>
        </p:grpSpPr>
        <p:sp>
          <p:nvSpPr>
            <p:cNvPr id="1073" name="Shape 1073"/>
            <p:cNvSpPr/>
            <p:nvPr/>
          </p:nvSpPr>
          <p:spPr>
            <a:xfrm>
              <a:off x="0" y="0"/>
              <a:ext cx="9686925" cy="1828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600"/>
                </a:spcBef>
              </a:pPr>
              <a:endParaRPr/>
            </a:p>
          </p:txBody>
        </p:sp>
        <p:sp>
          <p:nvSpPr>
            <p:cNvPr id="1074" name="Shape 1074"/>
            <p:cNvSpPr/>
            <p:nvPr/>
          </p:nvSpPr>
          <p:spPr>
            <a:xfrm>
              <a:off x="89274" y="170180"/>
              <a:ext cx="9508377" cy="148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600"/>
                </a:spcBef>
              </a:pPr>
              <a:r>
                <a:t>Неявное преобразование из лямбда-выражения в Expression&lt;TDelegate&gt; заставляет компилятор строить дерево выражений, аналогичное действие можно выполнить вручную во время выполнения, динамически построив дерево выражения с нуля. Полученный результат можно привести к Expression&lt;TDelegate&gt; применять в запросах LINQ к базам данных или скомпилировать в обычный делегат с помощью Compile</a:t>
              </a:r>
            </a:p>
          </p:txBody>
        </p:sp>
      </p:grpSp>
      <p:grpSp>
        <p:nvGrpSpPr>
          <p:cNvPr id="1078" name="Group 1078"/>
          <p:cNvGrpSpPr/>
          <p:nvPr/>
        </p:nvGrpSpPr>
        <p:grpSpPr>
          <a:xfrm>
            <a:off x="300677" y="2819400"/>
            <a:ext cx="9686926" cy="914400"/>
            <a:chOff x="0" y="0"/>
            <a:chExt cx="9686925" cy="914400"/>
          </a:xfrm>
        </p:grpSpPr>
        <p:sp>
          <p:nvSpPr>
            <p:cNvPr id="1076" name="Shape 1076"/>
            <p:cNvSpPr/>
            <p:nvPr/>
          </p:nvSpPr>
          <p:spPr>
            <a:xfrm>
              <a:off x="0" y="0"/>
              <a:ext cx="9686925"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600"/>
                </a:spcBef>
              </a:pPr>
              <a:endParaRPr/>
            </a:p>
          </p:txBody>
        </p:sp>
        <p:sp>
          <p:nvSpPr>
            <p:cNvPr id="1077" name="Shape 1077"/>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600"/>
                </a:spcBef>
              </a:pPr>
              <a:r>
                <a:t>Дерево выражения – это миниатюрная кодовая DOM-модель. Каждый узел в дереве представлен типом из пространства имен System.Linq.Expressions</a:t>
              </a:r>
            </a:p>
          </p:txBody>
        </p:sp>
      </p:grpSp>
      <p:grpSp>
        <p:nvGrpSpPr>
          <p:cNvPr id="1081" name="Group 1081"/>
          <p:cNvGrpSpPr/>
          <p:nvPr/>
        </p:nvGrpSpPr>
        <p:grpSpPr>
          <a:xfrm>
            <a:off x="282766" y="3962400"/>
            <a:ext cx="9686926" cy="914400"/>
            <a:chOff x="0" y="0"/>
            <a:chExt cx="9686925" cy="914400"/>
          </a:xfrm>
        </p:grpSpPr>
        <p:sp>
          <p:nvSpPr>
            <p:cNvPr id="1079" name="Shape 1079"/>
            <p:cNvSpPr/>
            <p:nvPr/>
          </p:nvSpPr>
          <p:spPr>
            <a:xfrm>
              <a:off x="0" y="0"/>
              <a:ext cx="9686925" cy="914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lgn="just">
                <a:spcBef>
                  <a:spcPts val="600"/>
                </a:spcBef>
              </a:pPr>
              <a:endParaRPr/>
            </a:p>
          </p:txBody>
        </p:sp>
        <p:sp>
          <p:nvSpPr>
            <p:cNvPr id="1080" name="Shape 1080"/>
            <p:cNvSpPr/>
            <p:nvPr/>
          </p:nvSpPr>
          <p:spPr>
            <a:xfrm>
              <a:off x="44636" y="132080"/>
              <a:ext cx="95976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600"/>
                </a:spcBef>
              </a:pPr>
              <a:r>
                <a:t>С версии .NET Framework 4.0 предлагает дополнительные типы выражений и методы для поддержки языковых конструкций которые могут присутствовать в блоках кода</a:t>
              </a:r>
            </a:p>
          </p:txBody>
        </p:sp>
      </p:gr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3" name="image24.png"/>
          <p:cNvPicPr/>
          <p:nvPr/>
        </p:nvPicPr>
        <p:blipFill>
          <a:blip r:embed="rId3">
            <a:extLst/>
          </a:blip>
          <a:stretch>
            <a:fillRect/>
          </a:stretch>
        </p:blipFill>
        <p:spPr>
          <a:xfrm>
            <a:off x="266611" y="838200"/>
            <a:ext cx="9751220" cy="4267200"/>
          </a:xfrm>
          <a:prstGeom prst="rect">
            <a:avLst/>
          </a:prstGeom>
          <a:ln w="12700">
            <a:miter lim="400000"/>
          </a:ln>
          <a:effectLst>
            <a:outerShdw blurRad="190500" dist="8455" dir="5400000" rotWithShape="0">
              <a:srgbClr val="000000"/>
            </a:outerShdw>
          </a:effectLst>
        </p:spPr>
      </p:pic>
      <p:sp>
        <p:nvSpPr>
          <p:cNvPr id="1084" name="Shape 108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Деревья выражений</a:t>
            </a:r>
          </a:p>
        </p:txBody>
      </p:sp>
      <p:grpSp>
        <p:nvGrpSpPr>
          <p:cNvPr id="1087" name="Group 1087"/>
          <p:cNvGrpSpPr/>
          <p:nvPr/>
        </p:nvGrpSpPr>
        <p:grpSpPr>
          <a:xfrm>
            <a:off x="266611" y="5410200"/>
            <a:ext cx="9751220" cy="1066800"/>
            <a:chOff x="0" y="0"/>
            <a:chExt cx="9751218" cy="1066800"/>
          </a:xfrm>
        </p:grpSpPr>
        <p:sp>
          <p:nvSpPr>
            <p:cNvPr id="1085" name="Shape 1085"/>
            <p:cNvSpPr/>
            <p:nvPr/>
          </p:nvSpPr>
          <p:spPr>
            <a:xfrm>
              <a:off x="0" y="0"/>
              <a:ext cx="9751219" cy="1066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086" name="Shape 1086"/>
            <p:cNvSpPr/>
            <p:nvPr/>
          </p:nvSpPr>
          <p:spPr>
            <a:xfrm>
              <a:off x="52076" y="208280"/>
              <a:ext cx="964706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Класс LambdaExpression обеспечивает унификацию типов для лямбда-выражений: любой типизированный экземпляр Expression&lt;T&gt; может быть приведен к LambdaExpression </a:t>
              </a:r>
            </a:p>
          </p:txBody>
        </p:sp>
      </p:gr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Shape 109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Деревья выражений</a:t>
            </a:r>
          </a:p>
        </p:txBody>
      </p:sp>
      <p:grpSp>
        <p:nvGrpSpPr>
          <p:cNvPr id="1094" name="Group 1094"/>
          <p:cNvGrpSpPr/>
          <p:nvPr/>
        </p:nvGrpSpPr>
        <p:grpSpPr>
          <a:xfrm>
            <a:off x="257175" y="762000"/>
            <a:ext cx="9772650" cy="685800"/>
            <a:chOff x="0" y="0"/>
            <a:chExt cx="9772650" cy="685800"/>
          </a:xfrm>
        </p:grpSpPr>
        <p:sp>
          <p:nvSpPr>
            <p:cNvPr id="1092" name="Shape 1092"/>
            <p:cNvSpPr/>
            <p:nvPr/>
          </p:nvSpPr>
          <p:spPr>
            <a:xfrm>
              <a:off x="0" y="0"/>
              <a:ext cx="9772650"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093" name="Shape 1093"/>
            <p:cNvSpPr/>
            <p:nvPr/>
          </p:nvSpPr>
          <p:spPr>
            <a:xfrm>
              <a:off x="33477" y="157480"/>
              <a:ext cx="97056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Создание типов узлов осуществляется вызовом статических методов класса Expressions</a:t>
              </a:r>
            </a:p>
          </p:txBody>
        </p:sp>
      </p:grpSp>
      <p:grpSp>
        <p:nvGrpSpPr>
          <p:cNvPr id="1098" name="Group 1098"/>
          <p:cNvGrpSpPr/>
          <p:nvPr/>
        </p:nvGrpSpPr>
        <p:grpSpPr>
          <a:xfrm>
            <a:off x="257175" y="1676400"/>
            <a:ext cx="9772650" cy="4495800"/>
            <a:chOff x="0" y="0"/>
            <a:chExt cx="9772650" cy="4495800"/>
          </a:xfrm>
        </p:grpSpPr>
        <p:sp>
          <p:nvSpPr>
            <p:cNvPr id="1095" name="Shape 1095"/>
            <p:cNvSpPr/>
            <p:nvPr/>
          </p:nvSpPr>
          <p:spPr>
            <a:xfrm>
              <a:off x="0" y="0"/>
              <a:ext cx="9772650" cy="4495800"/>
            </a:xfrm>
            <a:prstGeom prst="roundRect">
              <a:avLst>
                <a:gd name="adj" fmla="val 16667"/>
              </a:avLst>
            </a:pr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endParaRPr/>
            </a:p>
          </p:txBody>
        </p:sp>
        <p:pic>
          <p:nvPicPr>
            <p:cNvPr id="1096" name="image25.png"/>
            <p:cNvPicPr/>
            <p:nvPr/>
          </p:nvPicPr>
          <p:blipFill>
            <a:blip r:embed="rId2">
              <a:extLst/>
            </a:blip>
            <a:stretch>
              <a:fillRect/>
            </a:stretch>
          </p:blipFill>
          <p:spPr>
            <a:xfrm>
              <a:off x="1628775" y="84438"/>
              <a:ext cx="6429375" cy="2049162"/>
            </a:xfrm>
            <a:prstGeom prst="rect">
              <a:avLst/>
            </a:prstGeom>
            <a:ln w="12700" cap="flat">
              <a:noFill/>
              <a:miter lim="400000"/>
            </a:ln>
            <a:effectLst/>
          </p:spPr>
        </p:pic>
        <p:pic>
          <p:nvPicPr>
            <p:cNvPr id="1097" name="image26.png"/>
            <p:cNvPicPr/>
            <p:nvPr/>
          </p:nvPicPr>
          <p:blipFill>
            <a:blip r:embed="rId3">
              <a:extLst/>
            </a:blip>
            <a:stretch>
              <a:fillRect/>
            </a:stretch>
          </p:blipFill>
          <p:spPr>
            <a:xfrm>
              <a:off x="1628775" y="1905000"/>
              <a:ext cx="6429374" cy="2341208"/>
            </a:xfrm>
            <a:prstGeom prst="rect">
              <a:avLst/>
            </a:prstGeom>
            <a:ln w="12700" cap="flat">
              <a:noFill/>
              <a:miter lim="400000"/>
            </a:ln>
            <a:effectLst/>
          </p:spPr>
        </p:pic>
      </p:gr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Shape 1100"/>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Деревья выражений</a:t>
            </a:r>
          </a:p>
        </p:txBody>
      </p:sp>
      <p:sp>
        <p:nvSpPr>
          <p:cNvPr id="1101" name="Shape 1101"/>
          <p:cNvSpPr/>
          <p:nvPr/>
        </p:nvSpPr>
        <p:spPr>
          <a:xfrm>
            <a:off x="342900" y="762000"/>
            <a:ext cx="9686925" cy="60183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a:solidFill>
              <a:srgbClr val="4A7EBB"/>
            </a:solidFill>
          </a:ln>
          <a:effectLst>
            <a:outerShdw blurRad="190500" dist="8455" dir="5400000" rotWithShape="0">
              <a:srgbClr val="000000"/>
            </a:outerShdw>
          </a:effectLst>
        </p:spPr>
        <p:txBody>
          <a:bodyPr lIns="0" tIns="0" rIns="0" bIns="0" anchor="ctr"/>
          <a:lstStyle/>
          <a:p>
            <a:pPr lvl="0">
              <a:spcBef>
                <a:spcPts val="1000"/>
              </a:spcBef>
              <a:defRPr sz="1600"/>
            </a:pPr>
            <a:endParaRPr/>
          </a:p>
        </p:txBody>
      </p:sp>
      <p:pic>
        <p:nvPicPr>
          <p:cNvPr id="1102" name="image27.png"/>
          <p:cNvPicPr/>
          <p:nvPr/>
        </p:nvPicPr>
        <p:blipFill>
          <a:blip r:embed="rId3">
            <a:extLst/>
          </a:blip>
          <a:stretch>
            <a:fillRect/>
          </a:stretch>
        </p:blipFill>
        <p:spPr>
          <a:xfrm>
            <a:off x="2045858" y="1717581"/>
            <a:ext cx="6281009" cy="4870123"/>
          </a:xfrm>
          <a:prstGeom prst="rect">
            <a:avLst/>
          </a:prstGeom>
          <a:ln w="12700">
            <a:miter lim="400000"/>
          </a:ln>
          <a:effectLst>
            <a:outerShdw blurRad="190500" dist="8455" dir="5400000" rotWithShape="0">
              <a:srgbClr val="000000"/>
            </a:outerShdw>
          </a:effectLst>
        </p:spPr>
      </p:pic>
      <p:pic>
        <p:nvPicPr>
          <p:cNvPr id="1103" name="image4.tif" descr="arrow03"/>
          <p:cNvPicPr/>
          <p:nvPr/>
        </p:nvPicPr>
        <p:blipFill>
          <a:blip r:embed="rId4">
            <a:extLst/>
          </a:blip>
          <a:stretch>
            <a:fillRect/>
          </a:stretch>
        </p:blipFill>
        <p:spPr>
          <a:xfrm rot="7233318">
            <a:off x="5682486" y="1431596"/>
            <a:ext cx="1435195" cy="401296"/>
          </a:xfrm>
          <a:prstGeom prst="rect">
            <a:avLst/>
          </a:prstGeom>
          <a:ln w="12700">
            <a:miter lim="400000"/>
          </a:ln>
          <a:effectLst>
            <a:outerShdw blurRad="190500" dist="8455" dir="5400000" rotWithShape="0">
              <a:srgbClr val="000000"/>
            </a:outerShdw>
          </a:effectLst>
        </p:spPr>
      </p:pic>
      <p:sp>
        <p:nvSpPr>
          <p:cNvPr id="1104" name="Shape 1104"/>
          <p:cNvSpPr/>
          <p:nvPr/>
        </p:nvSpPr>
        <p:spPr>
          <a:xfrm>
            <a:off x="342900" y="913908"/>
            <a:ext cx="9686925" cy="29801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spcBef>
                <a:spcPts val="1000"/>
              </a:spcBef>
            </a:pPr>
            <a:r>
              <a:rPr sz="1600">
                <a:latin typeface="Consolas"/>
                <a:ea typeface="Consolas"/>
                <a:cs typeface="Consolas"/>
                <a:sym typeface="Consolas"/>
              </a:rPr>
              <a:t>Expression&lt;Func&lt;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&gt;&gt; f = s =&gt; s.Length &lt; </a:t>
            </a:r>
            <a:r>
              <a:rPr sz="1600">
                <a:solidFill>
                  <a:srgbClr val="C81EFA"/>
                </a:solidFill>
                <a:latin typeface="Consolas"/>
                <a:ea typeface="Consolas"/>
                <a:cs typeface="Consolas"/>
                <a:sym typeface="Consolas"/>
              </a:rPr>
              <a:t>5</a:t>
            </a:r>
            <a:r>
              <a:rPr sz="1600">
                <a:latin typeface="Consolas"/>
                <a:ea typeface="Consolas"/>
                <a:cs typeface="Consolas"/>
                <a:sym typeface="Consolas"/>
              </a:rPr>
              <a:t>;</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 name="Shape 1108"/>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Деревья выражений</a:t>
            </a:r>
          </a:p>
        </p:txBody>
      </p:sp>
      <p:pic>
        <p:nvPicPr>
          <p:cNvPr id="1109" name="image27.png"/>
          <p:cNvPicPr/>
          <p:nvPr/>
        </p:nvPicPr>
        <p:blipFill>
          <a:blip r:embed="rId3">
            <a:extLst/>
          </a:blip>
          <a:stretch>
            <a:fillRect/>
          </a:stretch>
        </p:blipFill>
        <p:spPr>
          <a:xfrm>
            <a:off x="428625" y="685800"/>
            <a:ext cx="3832739" cy="2971800"/>
          </a:xfrm>
          <a:prstGeom prst="rect">
            <a:avLst/>
          </a:prstGeom>
          <a:ln w="12700">
            <a:miter lim="400000"/>
          </a:ln>
          <a:effectLst>
            <a:outerShdw blurRad="190500" dist="8455" dir="5400000" rotWithShape="0">
              <a:srgbClr val="000000"/>
            </a:outerShdw>
          </a:effectLst>
        </p:spPr>
      </p:pic>
      <p:sp>
        <p:nvSpPr>
          <p:cNvPr id="1110" name="Shape 1110"/>
          <p:cNvSpPr/>
          <p:nvPr/>
        </p:nvSpPr>
        <p:spPr>
          <a:xfrm>
            <a:off x="257175" y="3747447"/>
            <a:ext cx="9772650" cy="276999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a:solidFill>
              <a:srgbClr val="4A7EBB"/>
            </a:solidFill>
          </a:ln>
          <a:effectLst>
            <a:outerShdw blurRad="190500" dist="8455" dir="5400000" rotWithShape="0">
              <a:srgbClr val="000000"/>
            </a:outerShdw>
          </a:effectLst>
        </p:spPr>
        <p:txBody>
          <a:bodyPr lIns="0" tIns="0" rIns="0" bIns="0" anchor="ctr"/>
          <a:lstStyle/>
          <a:p>
            <a:pPr lvl="0">
              <a:defRPr sz="1600"/>
            </a:pPr>
            <a:endParaRPr/>
          </a:p>
        </p:txBody>
      </p:sp>
      <p:pic>
        <p:nvPicPr>
          <p:cNvPr id="1111" name="image4.tif" descr="arrow03"/>
          <p:cNvPicPr/>
          <p:nvPr/>
        </p:nvPicPr>
        <p:blipFill>
          <a:blip r:embed="rId4">
            <a:extLst/>
          </a:blip>
          <a:stretch>
            <a:fillRect/>
          </a:stretch>
        </p:blipFill>
        <p:spPr>
          <a:xfrm rot="16200000">
            <a:off x="3206464" y="2259801"/>
            <a:ext cx="2452697" cy="342901"/>
          </a:xfrm>
          <a:prstGeom prst="rect">
            <a:avLst/>
          </a:prstGeom>
          <a:ln w="12700">
            <a:miter lim="400000"/>
          </a:ln>
        </p:spPr>
      </p:pic>
      <p:sp>
        <p:nvSpPr>
          <p:cNvPr id="1112" name="Shape 1112"/>
          <p:cNvSpPr/>
          <p:nvPr/>
        </p:nvSpPr>
        <p:spPr>
          <a:xfrm>
            <a:off x="384175" y="3643969"/>
            <a:ext cx="9772650" cy="27110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endParaRPr sz="1600">
              <a:latin typeface="Consolas"/>
              <a:ea typeface="Consolas"/>
              <a:cs typeface="Consolas"/>
              <a:sym typeface="Consolas"/>
            </a:endParaRPr>
          </a:p>
          <a:p>
            <a:pPr lvl="0"/>
            <a:r>
              <a:rPr sz="1600">
                <a:latin typeface="Consolas"/>
                <a:ea typeface="Consolas"/>
                <a:cs typeface="Consolas"/>
                <a:sym typeface="Consolas"/>
              </a:rPr>
              <a:t>ParameterExpression p = Expression.Parameter (</a:t>
            </a:r>
            <a:r>
              <a:rPr sz="1600">
                <a:solidFill>
                  <a:srgbClr val="0000FF"/>
                </a:solidFill>
                <a:latin typeface="Consolas"/>
                <a:ea typeface="Consolas"/>
                <a:cs typeface="Consolas"/>
                <a:sym typeface="Consolas"/>
              </a:rPr>
              <a:t>typeof</a:t>
            </a:r>
            <a:r>
              <a:rPr sz="1600">
                <a:latin typeface="Consolas"/>
                <a:ea typeface="Consolas"/>
                <a:cs typeface="Consolas"/>
                <a:sym typeface="Consolas"/>
              </a:rPr>
              <a:t> (</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DC1414"/>
                </a:solidFill>
                <a:latin typeface="Consolas"/>
                <a:ea typeface="Consolas"/>
                <a:cs typeface="Consolas"/>
                <a:sym typeface="Consolas"/>
              </a:rPr>
              <a:t>"s"</a:t>
            </a:r>
            <a:r>
              <a:rPr sz="1600">
                <a:latin typeface="Consolas"/>
                <a:ea typeface="Consolas"/>
                <a:cs typeface="Consolas"/>
                <a:sym typeface="Consolas"/>
              </a:rPr>
              <a:t>);</a:t>
            </a:r>
          </a:p>
          <a:p>
            <a:pPr lvl="0"/>
            <a:r>
              <a:rPr sz="1600">
                <a:latin typeface="Consolas"/>
                <a:ea typeface="Consolas"/>
                <a:cs typeface="Consolas"/>
                <a:sym typeface="Consolas"/>
              </a:rPr>
              <a:t>MemberExpression stringLength = Expression.Property (p, </a:t>
            </a:r>
            <a:r>
              <a:rPr sz="1600">
                <a:solidFill>
                  <a:srgbClr val="DC1414"/>
                </a:solidFill>
                <a:latin typeface="Consolas"/>
                <a:ea typeface="Consolas"/>
                <a:cs typeface="Consolas"/>
                <a:sym typeface="Consolas"/>
              </a:rPr>
              <a:t>"Length"</a:t>
            </a:r>
            <a:r>
              <a:rPr sz="1600">
                <a:latin typeface="Consolas"/>
                <a:ea typeface="Consolas"/>
                <a:cs typeface="Consolas"/>
                <a:sym typeface="Consolas"/>
              </a:rPr>
              <a:t>);</a:t>
            </a:r>
          </a:p>
          <a:p>
            <a:pPr lvl="0"/>
            <a:r>
              <a:rPr sz="1600">
                <a:latin typeface="Consolas"/>
                <a:ea typeface="Consolas"/>
                <a:cs typeface="Consolas"/>
                <a:sym typeface="Consolas"/>
              </a:rPr>
              <a:t>ConstantExpression five = Expression.Constant (</a:t>
            </a:r>
            <a:r>
              <a:rPr sz="1600">
                <a:solidFill>
                  <a:srgbClr val="C81EFA"/>
                </a:solidFill>
                <a:latin typeface="Consolas"/>
                <a:ea typeface="Consolas"/>
                <a:cs typeface="Consolas"/>
                <a:sym typeface="Consolas"/>
              </a:rPr>
              <a:t>5</a:t>
            </a:r>
            <a:r>
              <a:rPr sz="1600">
                <a:latin typeface="Consolas"/>
                <a:ea typeface="Consolas"/>
                <a:cs typeface="Consolas"/>
                <a:sym typeface="Consolas"/>
              </a:rPr>
              <a:t>);</a:t>
            </a:r>
          </a:p>
          <a:p>
            <a:pPr lvl="0"/>
            <a:r>
              <a:rPr sz="1600">
                <a:latin typeface="Consolas"/>
                <a:ea typeface="Consolas"/>
                <a:cs typeface="Consolas"/>
                <a:sym typeface="Consolas"/>
              </a:rPr>
              <a:t>BinaryExpression comparison = Expression.LessThan (stringLength, five);</a:t>
            </a:r>
          </a:p>
          <a:p>
            <a:pPr lvl="0"/>
            <a:r>
              <a:rPr sz="1600">
                <a:latin typeface="Consolas"/>
                <a:ea typeface="Consolas"/>
                <a:cs typeface="Consolas"/>
                <a:sym typeface="Consolas"/>
              </a:rPr>
              <a:t>Expression&lt;Func&lt;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&gt;&gt; lambda = Expression.Lambda&lt;Func&lt;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&gt;&gt;(comparison, p);</a:t>
            </a:r>
          </a:p>
          <a:p>
            <a:pPr lvl="0"/>
            <a:endParaRPr sz="1600">
              <a:latin typeface="Consolas"/>
              <a:ea typeface="Consolas"/>
              <a:cs typeface="Consolas"/>
              <a:sym typeface="Consolas"/>
            </a:endParaRPr>
          </a:p>
          <a:p>
            <a:pPr lvl="0"/>
            <a:r>
              <a:rPr sz="1600">
                <a:latin typeface="Consolas"/>
                <a:ea typeface="Consolas"/>
                <a:cs typeface="Consolas"/>
                <a:sym typeface="Consolas"/>
              </a:rPr>
              <a:t>Func&lt;</a:t>
            </a:r>
            <a:r>
              <a:rPr sz="1600">
                <a:solidFill>
                  <a:srgbClr val="0000FF"/>
                </a:solidFill>
                <a:latin typeface="Consolas"/>
                <a:ea typeface="Consolas"/>
                <a:cs typeface="Consolas"/>
                <a:sym typeface="Consolas"/>
              </a:rPr>
              <a:t>string</a:t>
            </a:r>
            <a:r>
              <a:rPr sz="1600">
                <a:latin typeface="Consolas"/>
                <a:ea typeface="Consolas"/>
                <a:cs typeface="Consolas"/>
                <a:sym typeface="Consolas"/>
              </a:rPr>
              <a:t>, </a:t>
            </a:r>
            <a:r>
              <a:rPr sz="1600">
                <a:solidFill>
                  <a:srgbClr val="0000FF"/>
                </a:solidFill>
                <a:latin typeface="Consolas"/>
                <a:ea typeface="Consolas"/>
                <a:cs typeface="Consolas"/>
                <a:sym typeface="Consolas"/>
              </a:rPr>
              <a:t>bool</a:t>
            </a:r>
            <a:r>
              <a:rPr sz="1600">
                <a:latin typeface="Consolas"/>
                <a:ea typeface="Consolas"/>
                <a:cs typeface="Consolas"/>
                <a:sym typeface="Consolas"/>
              </a:rPr>
              <a:t>&gt; runnable = lambda.Compile();</a:t>
            </a:r>
          </a:p>
          <a:p>
            <a:pPr lvl="0"/>
            <a:r>
              <a:rPr sz="1600">
                <a:latin typeface="Consolas"/>
                <a:ea typeface="Consolas"/>
                <a:cs typeface="Consolas"/>
                <a:sym typeface="Consolas"/>
              </a:rPr>
              <a:t>Console.WriteLine (runnable (</a:t>
            </a:r>
            <a:r>
              <a:rPr sz="1600">
                <a:solidFill>
                  <a:srgbClr val="DC1414"/>
                </a:solidFill>
                <a:latin typeface="Consolas"/>
                <a:ea typeface="Consolas"/>
                <a:cs typeface="Consolas"/>
                <a:sym typeface="Consolas"/>
              </a:rPr>
              <a:t>"kangaroo"</a:t>
            </a:r>
            <a:r>
              <a:rPr sz="1600">
                <a:latin typeface="Consolas"/>
                <a:ea typeface="Consolas"/>
                <a:cs typeface="Consolas"/>
                <a:sym typeface="Consolas"/>
              </a:rPr>
              <a:t>)); </a:t>
            </a:r>
            <a:r>
              <a:rPr sz="1600">
                <a:solidFill>
                  <a:srgbClr val="008000"/>
                </a:solidFill>
                <a:latin typeface="Consolas"/>
                <a:ea typeface="Consolas"/>
                <a:cs typeface="Consolas"/>
                <a:sym typeface="Consolas"/>
              </a:rPr>
              <a:t>// False</a:t>
            </a:r>
            <a:endParaRPr sz="1600">
              <a:latin typeface="Consolas"/>
              <a:ea typeface="Consolas"/>
              <a:cs typeface="Consolas"/>
              <a:sym typeface="Consolas"/>
            </a:endParaRPr>
          </a:p>
          <a:p>
            <a:pPr lvl="0"/>
            <a:r>
              <a:rPr sz="1600">
                <a:latin typeface="Consolas"/>
                <a:ea typeface="Consolas"/>
                <a:cs typeface="Consolas"/>
                <a:sym typeface="Consolas"/>
              </a:rPr>
              <a:t>Console.WriteLine (runnable (</a:t>
            </a:r>
            <a:r>
              <a:rPr sz="1600">
                <a:solidFill>
                  <a:srgbClr val="DC1414"/>
                </a:solidFill>
                <a:latin typeface="Consolas"/>
                <a:ea typeface="Consolas"/>
                <a:cs typeface="Consolas"/>
                <a:sym typeface="Consolas"/>
              </a:rPr>
              <a:t>"dog"</a:t>
            </a:r>
            <a:r>
              <a:rPr sz="1600">
                <a:latin typeface="Consolas"/>
                <a:ea typeface="Consolas"/>
                <a:cs typeface="Consolas"/>
                <a:sym typeface="Consolas"/>
              </a:rPr>
              <a:t>)); </a:t>
            </a:r>
            <a:r>
              <a:rPr sz="1600">
                <a:solidFill>
                  <a:srgbClr val="008000"/>
                </a:solidFill>
                <a:latin typeface="Consolas"/>
                <a:ea typeface="Consolas"/>
                <a:cs typeface="Consolas"/>
                <a:sym typeface="Consolas"/>
              </a:rPr>
              <a:t>// True</a:t>
            </a: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Shape 111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Динамический запрос LINQ</a:t>
            </a:r>
          </a:p>
        </p:txBody>
      </p:sp>
      <p:grpSp>
        <p:nvGrpSpPr>
          <p:cNvPr id="1119" name="Group 1119"/>
          <p:cNvGrpSpPr/>
          <p:nvPr/>
        </p:nvGrpSpPr>
        <p:grpSpPr>
          <a:xfrm>
            <a:off x="342900" y="1447800"/>
            <a:ext cx="9686925" cy="1905000"/>
            <a:chOff x="0" y="0"/>
            <a:chExt cx="9686925" cy="1905000"/>
          </a:xfrm>
        </p:grpSpPr>
        <p:sp>
          <p:nvSpPr>
            <p:cNvPr id="1117" name="Shape 1117"/>
            <p:cNvSpPr/>
            <p:nvPr/>
          </p:nvSpPr>
          <p:spPr>
            <a:xfrm>
              <a:off x="0" y="0"/>
              <a:ext cx="9686925" cy="1905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t">
              <a:noAutofit/>
            </a:bodyPr>
            <a:lstStyle/>
            <a:p>
              <a:pPr lvl="0" algn="just">
                <a:spcBef>
                  <a:spcPts val="1000"/>
                </a:spcBef>
              </a:pPr>
              <a:endParaRPr/>
            </a:p>
          </p:txBody>
        </p:sp>
        <p:sp>
          <p:nvSpPr>
            <p:cNvPr id="1118" name="Shape 1118"/>
            <p:cNvSpPr/>
            <p:nvPr/>
          </p:nvSpPr>
          <p:spPr>
            <a:xfrm>
              <a:off x="92993" y="92994"/>
              <a:ext cx="9500939" cy="159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spcBef>
                  <a:spcPts val="1000"/>
                </a:spcBef>
              </a:pPr>
              <a:r>
                <a:t>Статические запросы:</a:t>
              </a:r>
            </a:p>
            <a:p>
              <a:pPr marL="355600" lvl="0" indent="-355600" algn="just">
                <a:spcBef>
                  <a:spcPts val="1000"/>
                </a:spcBef>
                <a:buSzPct val="100000"/>
                <a:buFont typeface="Wingdings"/>
                <a:buChar char="✓"/>
              </a:pPr>
              <a:r>
                <a:t>Необходимо всегда написать все возможные запросы</a:t>
              </a:r>
            </a:p>
            <a:p>
              <a:pPr marL="355600" lvl="0" indent="-355600" algn="just">
                <a:spcBef>
                  <a:spcPts val="1000"/>
                </a:spcBef>
                <a:buSzPct val="100000"/>
                <a:buFont typeface="Wingdings"/>
                <a:buChar char="✓"/>
              </a:pPr>
              <a:r>
                <a:t>Иногда требуется много ненужного кода, который никогда не используется</a:t>
              </a:r>
            </a:p>
            <a:p>
              <a:pPr marL="355600" lvl="0" indent="-355600" algn="just">
                <a:spcBef>
                  <a:spcPts val="1000"/>
                </a:spcBef>
                <a:buSzPct val="100000"/>
                <a:buFont typeface="Wingdings"/>
                <a:buChar char="✓"/>
              </a:pPr>
              <a:r>
                <a:t>Иногда  сложные условные операторы приводят к скрытым ошибкам</a:t>
              </a:r>
            </a:p>
          </p:txBody>
        </p:sp>
      </p:grpSp>
      <p:grpSp>
        <p:nvGrpSpPr>
          <p:cNvPr id="1122" name="Group 1122"/>
          <p:cNvGrpSpPr/>
          <p:nvPr/>
        </p:nvGrpSpPr>
        <p:grpSpPr>
          <a:xfrm>
            <a:off x="342900" y="762000"/>
            <a:ext cx="9686925" cy="762000"/>
            <a:chOff x="0" y="0"/>
            <a:chExt cx="9686925" cy="762000"/>
          </a:xfrm>
        </p:grpSpPr>
        <p:sp>
          <p:nvSpPr>
            <p:cNvPr id="1120" name="Shape 1120"/>
            <p:cNvSpPr/>
            <p:nvPr/>
          </p:nvSpPr>
          <p:spPr>
            <a:xfrm>
              <a:off x="0" y="0"/>
              <a:ext cx="9686925" cy="7620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1121" name="Shape 1121"/>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Со статическими запросами LINQ при компиляции приложения необходимо предоставить подробную информацию о запросе, который необходимо выполнить </a:t>
              </a:r>
            </a:p>
          </p:txBody>
        </p:sp>
      </p:grpSp>
      <p:grpSp>
        <p:nvGrpSpPr>
          <p:cNvPr id="1125" name="Group 1125"/>
          <p:cNvGrpSpPr/>
          <p:nvPr/>
        </p:nvGrpSpPr>
        <p:grpSpPr>
          <a:xfrm>
            <a:off x="342900" y="3962400"/>
            <a:ext cx="9686925" cy="2133600"/>
            <a:chOff x="0" y="0"/>
            <a:chExt cx="9686925" cy="2133600"/>
          </a:xfrm>
        </p:grpSpPr>
        <p:sp>
          <p:nvSpPr>
            <p:cNvPr id="1123" name="Shape 1123"/>
            <p:cNvSpPr/>
            <p:nvPr/>
          </p:nvSpPr>
          <p:spPr>
            <a:xfrm>
              <a:off x="0" y="0"/>
              <a:ext cx="9686925" cy="2133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t">
              <a:noAutofit/>
            </a:bodyPr>
            <a:lstStyle/>
            <a:p>
              <a:pPr lvl="0" algn="just">
                <a:spcBef>
                  <a:spcPts val="1000"/>
                </a:spcBef>
              </a:pPr>
              <a:endParaRPr/>
            </a:p>
          </p:txBody>
        </p:sp>
        <p:sp>
          <p:nvSpPr>
            <p:cNvPr id="1124" name="Shape 1124"/>
            <p:cNvSpPr/>
            <p:nvPr/>
          </p:nvSpPr>
          <p:spPr>
            <a:xfrm>
              <a:off x="104154" y="104154"/>
              <a:ext cx="9478617"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spcBef>
                  <a:spcPts val="1000"/>
                </a:spcBef>
              </a:pPr>
              <a:r>
                <a:t>Динамические запросы позволяют:</a:t>
              </a:r>
            </a:p>
            <a:p>
              <a:pPr marL="355600" lvl="0" indent="-355600" algn="just">
                <a:spcBef>
                  <a:spcPts val="1000"/>
                </a:spcBef>
                <a:buSzPct val="100000"/>
                <a:buFont typeface="Wingdings"/>
                <a:buChar char="✓"/>
              </a:pPr>
              <a:r>
                <a:t>Собрать запрос на основе предоставленных параметров</a:t>
              </a:r>
            </a:p>
            <a:p>
              <a:pPr marL="355600" lvl="0" indent="-355600" algn="just">
                <a:spcBef>
                  <a:spcPts val="1000"/>
                </a:spcBef>
                <a:buSzPct val="100000"/>
                <a:buFont typeface="Wingdings"/>
                <a:buChar char="✓"/>
              </a:pPr>
              <a:r>
                <a:t>Создавать запросы в соответствии с требованиями пользователя</a:t>
              </a:r>
            </a:p>
            <a:p>
              <a:pPr marL="355600" lvl="0" indent="-355600" algn="just">
                <a:spcBef>
                  <a:spcPts val="1000"/>
                </a:spcBef>
                <a:buSzPct val="100000"/>
                <a:buFont typeface="Wingdings"/>
                <a:buChar char="✓"/>
              </a:pPr>
              <a:r>
                <a:t>Писать только необходимый код</a:t>
              </a:r>
            </a:p>
            <a:p>
              <a:pPr marL="355600" lvl="0" indent="-355600" algn="just">
                <a:spcBef>
                  <a:spcPts val="1000"/>
                </a:spcBef>
                <a:buSzPct val="100000"/>
                <a:buFont typeface="Wingdings"/>
                <a:buChar char="✓"/>
              </a:pPr>
              <a:r>
                <a:t>Сократить количество потенциальных ошибок</a:t>
              </a:r>
            </a:p>
          </p:txBody>
        </p:sp>
      </p:grpSp>
      <p:grpSp>
        <p:nvGrpSpPr>
          <p:cNvPr id="1128" name="Group 1128"/>
          <p:cNvGrpSpPr/>
          <p:nvPr/>
        </p:nvGrpSpPr>
        <p:grpSpPr>
          <a:xfrm>
            <a:off x="342900" y="3505200"/>
            <a:ext cx="9686925" cy="533400"/>
            <a:chOff x="0" y="0"/>
            <a:chExt cx="9686925" cy="533400"/>
          </a:xfrm>
        </p:grpSpPr>
        <p:sp>
          <p:nvSpPr>
            <p:cNvPr id="1126" name="Shape 1126"/>
            <p:cNvSpPr/>
            <p:nvPr/>
          </p:nvSpPr>
          <p:spPr>
            <a:xfrm>
              <a:off x="0" y="0"/>
              <a:ext cx="9686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just">
                <a:spcBef>
                  <a:spcPts val="1000"/>
                </a:spcBef>
                <a:defRPr>
                  <a:solidFill>
                    <a:srgbClr val="FFFFFF"/>
                  </a:solidFill>
                </a:defRPr>
              </a:pPr>
              <a:endParaRPr/>
            </a:p>
          </p:txBody>
        </p:sp>
        <p:sp>
          <p:nvSpPr>
            <p:cNvPr id="1127" name="Shape 1127"/>
            <p:cNvSpPr/>
            <p:nvPr/>
          </p:nvSpPr>
          <p:spPr>
            <a:xfrm>
              <a:off x="26037" y="81280"/>
              <a:ext cx="9634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defRPr>
                  <a:solidFill>
                    <a:srgbClr val="FFFFFF"/>
                  </a:solidFill>
                </a:defRPr>
              </a:lvl1pPr>
            </a:lstStyle>
            <a:p>
              <a:pPr lvl="0">
                <a:defRPr>
                  <a:solidFill>
                    <a:srgbClr val="000000"/>
                  </a:solidFill>
                </a:defRPr>
              </a:pPr>
              <a:r>
                <a:rPr>
                  <a:solidFill>
                    <a:srgbClr val="FFFFFF"/>
                  </a:solidFill>
                </a:rPr>
                <a:t>Динамические запросы позволяют создавать запрос во время выполнения</a:t>
              </a:r>
            </a:p>
          </p:txBody>
        </p:sp>
      </p:grpSp>
      <p:pic>
        <p:nvPicPr>
          <p:cNvPr id="1129" name="image28.png" descr="E:\Projects\ContentDev\MSL PNG Library\OldVersion\PNG_Library\Validate_XMark.png"/>
          <p:cNvPicPr/>
          <p:nvPr/>
        </p:nvPicPr>
        <p:blipFill>
          <a:blip r:embed="rId3">
            <a:extLst/>
          </a:blip>
          <a:stretch>
            <a:fillRect/>
          </a:stretch>
        </p:blipFill>
        <p:spPr>
          <a:xfrm>
            <a:off x="8915400" y="1600202"/>
            <a:ext cx="756402" cy="814388"/>
          </a:xfrm>
          <a:prstGeom prst="rect">
            <a:avLst/>
          </a:prstGeom>
          <a:ln w="12700">
            <a:miter lim="400000"/>
          </a:ln>
        </p:spPr>
      </p:pic>
      <p:pic>
        <p:nvPicPr>
          <p:cNvPr id="1130" name="image29.png" descr="E:\Projects\ContentDev\MSL PNG Library\OldVersion\PNG_Library\Validate_CheckMark.png"/>
          <p:cNvPicPr/>
          <p:nvPr/>
        </p:nvPicPr>
        <p:blipFill>
          <a:blip r:embed="rId4">
            <a:extLst/>
          </a:blip>
          <a:stretch>
            <a:fillRect/>
          </a:stretch>
        </p:blipFill>
        <p:spPr>
          <a:xfrm>
            <a:off x="8915400" y="4191001"/>
            <a:ext cx="942976" cy="7957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Shape 113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Дерево выражений</a:t>
            </a:r>
          </a:p>
        </p:txBody>
      </p:sp>
      <p:grpSp>
        <p:nvGrpSpPr>
          <p:cNvPr id="1137" name="Group 1137"/>
          <p:cNvGrpSpPr/>
          <p:nvPr/>
        </p:nvGrpSpPr>
        <p:grpSpPr>
          <a:xfrm>
            <a:off x="342900" y="762000"/>
            <a:ext cx="9686925" cy="685800"/>
            <a:chOff x="0" y="0"/>
            <a:chExt cx="9686925" cy="685800"/>
          </a:xfrm>
        </p:grpSpPr>
        <p:sp>
          <p:nvSpPr>
            <p:cNvPr id="1135" name="Shape 113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136" name="Shape 1136"/>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Дерево выражений это структура данных, представляющая собой выражение, использующее запрос</a:t>
              </a:r>
            </a:p>
          </p:txBody>
        </p:sp>
      </p:grpSp>
      <p:grpSp>
        <p:nvGrpSpPr>
          <p:cNvPr id="1140" name="Group 1140"/>
          <p:cNvGrpSpPr/>
          <p:nvPr/>
        </p:nvGrpSpPr>
        <p:grpSpPr>
          <a:xfrm>
            <a:off x="342900" y="1524000"/>
            <a:ext cx="9686925" cy="609600"/>
            <a:chOff x="0" y="0"/>
            <a:chExt cx="9686925" cy="609600"/>
          </a:xfrm>
        </p:grpSpPr>
        <p:sp>
          <p:nvSpPr>
            <p:cNvPr id="1138" name="Shape 1138"/>
            <p:cNvSpPr/>
            <p:nvPr/>
          </p:nvSpPr>
          <p:spPr>
            <a:xfrm>
              <a:off x="0" y="0"/>
              <a:ext cx="9686925"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139" name="Shape 1139"/>
            <p:cNvSpPr/>
            <p:nvPr/>
          </p:nvSpPr>
          <p:spPr>
            <a:xfrm>
              <a:off x="29757" y="119380"/>
              <a:ext cx="962741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Простое выражение может быть константой, ссылкой на переменную или свойством объекта</a:t>
              </a:r>
            </a:p>
          </p:txBody>
        </p:sp>
      </p:grpSp>
      <p:grpSp>
        <p:nvGrpSpPr>
          <p:cNvPr id="1143" name="Group 1143"/>
          <p:cNvGrpSpPr/>
          <p:nvPr/>
        </p:nvGrpSpPr>
        <p:grpSpPr>
          <a:xfrm>
            <a:off x="342900" y="2189479"/>
            <a:ext cx="9686925" cy="650241"/>
            <a:chOff x="0" y="0"/>
            <a:chExt cx="9686925" cy="650240"/>
          </a:xfrm>
        </p:grpSpPr>
        <p:sp>
          <p:nvSpPr>
            <p:cNvPr id="1141" name="Shape 1141"/>
            <p:cNvSpPr/>
            <p:nvPr/>
          </p:nvSpPr>
          <p:spPr>
            <a:xfrm>
              <a:off x="0" y="20319"/>
              <a:ext cx="9686925" cy="6096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142" name="Shape 1142"/>
            <p:cNvSpPr/>
            <p:nvPr/>
          </p:nvSpPr>
          <p:spPr>
            <a:xfrm>
              <a:off x="29757" y="-1"/>
              <a:ext cx="962741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Деревья, представляющие собой простые выражения, можно комбинировать в более сложные деревья, включающие операторы</a:t>
              </a:r>
            </a:p>
          </p:txBody>
        </p:sp>
      </p:grpSp>
      <p:grpSp>
        <p:nvGrpSpPr>
          <p:cNvPr id="1146" name="Group 1146"/>
          <p:cNvGrpSpPr/>
          <p:nvPr/>
        </p:nvGrpSpPr>
        <p:grpSpPr>
          <a:xfrm>
            <a:off x="3257550" y="4038600"/>
            <a:ext cx="6772275" cy="2362200"/>
            <a:chOff x="0" y="0"/>
            <a:chExt cx="6772275" cy="2362200"/>
          </a:xfrm>
        </p:grpSpPr>
        <p:sp>
          <p:nvSpPr>
            <p:cNvPr id="1144" name="Shape 1144"/>
            <p:cNvSpPr/>
            <p:nvPr/>
          </p:nvSpPr>
          <p:spPr>
            <a:xfrm>
              <a:off x="0" y="0"/>
              <a:ext cx="6772275" cy="23622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1145" name="Shape 1145"/>
            <p:cNvSpPr/>
            <p:nvPr/>
          </p:nvSpPr>
          <p:spPr>
            <a:xfrm>
              <a:off x="115313" y="66893"/>
              <a:ext cx="6541649" cy="22284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                       &amp;&amp;</a:t>
              </a:r>
            </a:p>
            <a:p>
              <a:pPr lvl="0"/>
              <a:r>
                <a:rPr sz="1600">
                  <a:latin typeface="Consolas"/>
                  <a:ea typeface="Consolas"/>
                  <a:cs typeface="Consolas"/>
                  <a:sym typeface="Consolas"/>
                </a:rPr>
                <a:t>                     /    \</a:t>
              </a:r>
            </a:p>
            <a:p>
              <a:pPr lvl="0"/>
              <a:r>
                <a:rPr sz="1600">
                  <a:latin typeface="Consolas"/>
                  <a:ea typeface="Consolas"/>
                  <a:cs typeface="Consolas"/>
                  <a:sym typeface="Consolas"/>
                </a:rPr>
                <a:t>          ----------        ----------</a:t>
              </a:r>
            </a:p>
            <a:p>
              <a:pPr lvl="0"/>
              <a:r>
                <a:rPr sz="1600">
                  <a:latin typeface="Consolas"/>
                  <a:ea typeface="Consolas"/>
                  <a:cs typeface="Consolas"/>
                  <a:sym typeface="Consolas"/>
                </a:rPr>
                <a:t>         /                            \</a:t>
              </a:r>
            </a:p>
            <a:p>
              <a:pPr lvl="0"/>
              <a:r>
                <a:rPr sz="1600">
                  <a:latin typeface="Consolas"/>
                  <a:ea typeface="Consolas"/>
                  <a:cs typeface="Consolas"/>
                  <a:sym typeface="Consolas"/>
                </a:rPr>
                <a:t>         &gt;                            &lt;</a:t>
              </a:r>
            </a:p>
            <a:p>
              <a:pPr lvl="0"/>
              <a:r>
                <a:rPr sz="1600">
                  <a:latin typeface="Consolas"/>
                  <a:ea typeface="Consolas"/>
                  <a:cs typeface="Consolas"/>
                  <a:sym typeface="Consolas"/>
                </a:rPr>
                <a:t>       /   \                        /   \</a:t>
              </a:r>
            </a:p>
            <a:p>
              <a:pPr lvl="0"/>
              <a:r>
                <a:rPr sz="1600">
                  <a:latin typeface="Consolas"/>
                  <a:ea typeface="Consolas"/>
                  <a:cs typeface="Consolas"/>
                  <a:sym typeface="Consolas"/>
                </a:rPr>
                <a:t>      /     \                      /     \</a:t>
              </a:r>
            </a:p>
            <a:p>
              <a:pPr lvl="0"/>
              <a:r>
                <a:rPr sz="1600">
                  <a:latin typeface="Consolas"/>
                  <a:ea typeface="Consolas"/>
                  <a:cs typeface="Consolas"/>
                  <a:sym typeface="Consolas"/>
                </a:rPr>
                <a:t>     /       \                    /       \</a:t>
              </a:r>
            </a:p>
            <a:p>
              <a:pPr lvl="0"/>
              <a:r>
                <a:rPr sz="1600">
                  <a:latin typeface="Consolas"/>
                  <a:ea typeface="Consolas"/>
                  <a:cs typeface="Consolas"/>
                  <a:sym typeface="Consolas"/>
                </a:rPr>
                <a:t>Member: o.x Constant: 3    Member: o.y Constant: 6</a:t>
              </a:r>
            </a:p>
          </p:txBody>
        </p:sp>
      </p:grpSp>
      <p:grpSp>
        <p:nvGrpSpPr>
          <p:cNvPr id="1149" name="Group 1149"/>
          <p:cNvGrpSpPr/>
          <p:nvPr/>
        </p:nvGrpSpPr>
        <p:grpSpPr>
          <a:xfrm>
            <a:off x="342900" y="2895600"/>
            <a:ext cx="3514725" cy="1447800"/>
            <a:chOff x="0" y="0"/>
            <a:chExt cx="3514725" cy="1447800"/>
          </a:xfrm>
        </p:grpSpPr>
        <p:sp>
          <p:nvSpPr>
            <p:cNvPr id="1147" name="Shape 1147"/>
            <p:cNvSpPr/>
            <p:nvPr/>
          </p:nvSpPr>
          <p:spPr>
            <a:xfrm>
              <a:off x="0" y="0"/>
              <a:ext cx="3514725" cy="14478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1148" name="Shape 1148"/>
            <p:cNvSpPr/>
            <p:nvPr/>
          </p:nvSpPr>
          <p:spPr>
            <a:xfrm>
              <a:off x="70675" y="92293"/>
              <a:ext cx="3373375" cy="12632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           &gt;</a:t>
              </a:r>
            </a:p>
            <a:p>
              <a:pPr lvl="0"/>
              <a:r>
                <a:rPr sz="1600">
                  <a:latin typeface="Consolas"/>
                  <a:ea typeface="Consolas"/>
                  <a:cs typeface="Consolas"/>
                  <a:sym typeface="Consolas"/>
                </a:rPr>
                <a:t>         /   \</a:t>
              </a:r>
            </a:p>
            <a:p>
              <a:pPr lvl="0"/>
              <a:r>
                <a:rPr sz="1600">
                  <a:latin typeface="Consolas"/>
                  <a:ea typeface="Consolas"/>
                  <a:cs typeface="Consolas"/>
                  <a:sym typeface="Consolas"/>
                </a:rPr>
                <a:t>        /     \</a:t>
              </a:r>
            </a:p>
            <a:p>
              <a:pPr lvl="0"/>
              <a:r>
                <a:rPr sz="1600">
                  <a:latin typeface="Consolas"/>
                  <a:ea typeface="Consolas"/>
                  <a:cs typeface="Consolas"/>
                  <a:sym typeface="Consolas"/>
                </a:rPr>
                <a:t>       /       \</a:t>
              </a:r>
            </a:p>
            <a:p>
              <a:pPr lvl="0"/>
              <a:r>
                <a:rPr sz="1600">
                  <a:latin typeface="Consolas"/>
                  <a:ea typeface="Consolas"/>
                  <a:cs typeface="Consolas"/>
                  <a:sym typeface="Consolas"/>
                </a:rPr>
                <a:t>Member: o.x   Constant: 3</a:t>
              </a:r>
            </a:p>
          </p:txBody>
        </p:sp>
      </p:grpSp>
      <p:grpSp>
        <p:nvGrpSpPr>
          <p:cNvPr id="1152" name="Group 1152"/>
          <p:cNvGrpSpPr/>
          <p:nvPr/>
        </p:nvGrpSpPr>
        <p:grpSpPr>
          <a:xfrm>
            <a:off x="4543425" y="3505200"/>
            <a:ext cx="2228850" cy="457200"/>
            <a:chOff x="0" y="0"/>
            <a:chExt cx="2228850" cy="457200"/>
          </a:xfrm>
        </p:grpSpPr>
        <p:sp>
          <p:nvSpPr>
            <p:cNvPr id="1150" name="Shape 1150"/>
            <p:cNvSpPr/>
            <p:nvPr/>
          </p:nvSpPr>
          <p:spPr>
            <a:xfrm>
              <a:off x="0" y="0"/>
              <a:ext cx="2228850" cy="4572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lgn="ctr">
                <a:spcBef>
                  <a:spcPts val="1000"/>
                </a:spcBef>
              </a:pPr>
              <a:endParaRPr/>
            </a:p>
          </p:txBody>
        </p:sp>
        <p:sp>
          <p:nvSpPr>
            <p:cNvPr id="1151" name="Shape 1151"/>
            <p:cNvSpPr/>
            <p:nvPr/>
          </p:nvSpPr>
          <p:spPr>
            <a:xfrm>
              <a:off x="22318" y="69063"/>
              <a:ext cx="2184214"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o.x &gt; 3</a:t>
              </a:r>
            </a:p>
          </p:txBody>
        </p:sp>
      </p:grpSp>
      <p:grpSp>
        <p:nvGrpSpPr>
          <p:cNvPr id="1155" name="Group 1155"/>
          <p:cNvGrpSpPr/>
          <p:nvPr/>
        </p:nvGrpSpPr>
        <p:grpSpPr>
          <a:xfrm>
            <a:off x="342900" y="4724400"/>
            <a:ext cx="3514725" cy="457200"/>
            <a:chOff x="0" y="0"/>
            <a:chExt cx="3514725" cy="457200"/>
          </a:xfrm>
        </p:grpSpPr>
        <p:sp>
          <p:nvSpPr>
            <p:cNvPr id="1153" name="Shape 1153"/>
            <p:cNvSpPr/>
            <p:nvPr/>
          </p:nvSpPr>
          <p:spPr>
            <a:xfrm>
              <a:off x="0" y="0"/>
              <a:ext cx="3514725" cy="4572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lgn="ctr">
                <a:spcBef>
                  <a:spcPts val="1000"/>
                </a:spcBef>
              </a:pPr>
              <a:endParaRPr/>
            </a:p>
          </p:txBody>
        </p:sp>
        <p:sp>
          <p:nvSpPr>
            <p:cNvPr id="1154" name="Shape 1154"/>
            <p:cNvSpPr/>
            <p:nvPr/>
          </p:nvSpPr>
          <p:spPr>
            <a:xfrm>
              <a:off x="22318" y="69063"/>
              <a:ext cx="3470089"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latin typeface="Consolas"/>
                  <a:ea typeface="Consolas"/>
                  <a:cs typeface="Consolas"/>
                  <a:sym typeface="Consolas"/>
                </a:defRPr>
              </a:lvl1pPr>
            </a:lstStyle>
            <a:p>
              <a:pPr lvl="0"/>
              <a:r>
                <a:t>o.x &gt; 3 &amp;&amp; o.y &lt; 6</a:t>
              </a:r>
            </a:p>
          </p:txBody>
        </p:sp>
      </p:grpSp>
      <p:pic>
        <p:nvPicPr>
          <p:cNvPr id="1156" name="image30.png" descr="E:\Projects\ContentDev\MSL PNG Library\OldVersion\PNG_Library\arrow01_03.png"/>
          <p:cNvPicPr/>
          <p:nvPr/>
        </p:nvPicPr>
        <p:blipFill>
          <a:blip r:embed="rId2">
            <a:extLst/>
          </a:blip>
          <a:stretch>
            <a:fillRect/>
          </a:stretch>
        </p:blipFill>
        <p:spPr>
          <a:xfrm rot="19491528">
            <a:off x="3352334" y="3385417"/>
            <a:ext cx="1650207" cy="757238"/>
          </a:xfrm>
          <a:prstGeom prst="rect">
            <a:avLst/>
          </a:prstGeom>
          <a:ln w="12700">
            <a:miter lim="400000"/>
          </a:ln>
        </p:spPr>
      </p:pic>
      <p:pic>
        <p:nvPicPr>
          <p:cNvPr id="1157" name="image30.tif" descr="E:\Projects\ContentDev\MSL PNG Library\OldVersion\PNG_Library\arrow01_03.png"/>
          <p:cNvPicPr/>
          <p:nvPr/>
        </p:nvPicPr>
        <p:blipFill>
          <a:blip r:embed="rId2">
            <a:extLst/>
          </a:blip>
          <a:stretch>
            <a:fillRect/>
          </a:stretch>
        </p:blipFill>
        <p:spPr>
          <a:xfrm rot="12147834" flipV="1">
            <a:off x="2700620" y="4204582"/>
            <a:ext cx="1624094" cy="886277"/>
          </a:xfrm>
          <a:prstGeom prst="rect">
            <a:avLst/>
          </a:prstGeom>
          <a:ln w="12700">
            <a:miter lim="400000"/>
          </a:ln>
        </p:spPr>
      </p:pic>
      <p:grpSp>
        <p:nvGrpSpPr>
          <p:cNvPr id="1162" name="Group 1162"/>
          <p:cNvGrpSpPr/>
          <p:nvPr/>
        </p:nvGrpSpPr>
        <p:grpSpPr>
          <a:xfrm>
            <a:off x="3771900" y="2895601"/>
            <a:ext cx="2571750" cy="864383"/>
            <a:chOff x="0" y="0"/>
            <a:chExt cx="2571750" cy="864382"/>
          </a:xfrm>
        </p:grpSpPr>
        <p:grpSp>
          <p:nvGrpSpPr>
            <p:cNvPr id="1160" name="Group 1160"/>
            <p:cNvGrpSpPr/>
            <p:nvPr/>
          </p:nvGrpSpPr>
          <p:grpSpPr>
            <a:xfrm>
              <a:off x="0" y="0"/>
              <a:ext cx="2571750" cy="478365"/>
              <a:chOff x="0" y="0"/>
              <a:chExt cx="2571750" cy="478364"/>
            </a:xfrm>
          </p:grpSpPr>
          <p:sp>
            <p:nvSpPr>
              <p:cNvPr id="1158" name="Shape 1158"/>
              <p:cNvSpPr/>
              <p:nvPr/>
            </p:nvSpPr>
            <p:spPr>
              <a:xfrm>
                <a:off x="0" y="0"/>
                <a:ext cx="2571750" cy="478365"/>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59" name="Shape 1159"/>
              <p:cNvSpPr/>
              <p:nvPr/>
            </p:nvSpPr>
            <p:spPr>
              <a:xfrm>
                <a:off x="23351" y="53762"/>
                <a:ext cx="25250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MemberExpression</a:t>
                </a:r>
              </a:p>
            </p:txBody>
          </p:sp>
        </p:grpSp>
        <p:pic>
          <p:nvPicPr>
            <p:cNvPr id="1161" name="image4.tif" descr="arrow03"/>
            <p:cNvPicPr/>
            <p:nvPr/>
          </p:nvPicPr>
          <p:blipFill>
            <a:blip r:embed="rId3">
              <a:extLst/>
            </a:blip>
            <a:stretch>
              <a:fillRect/>
            </a:stretch>
          </p:blipFill>
          <p:spPr>
            <a:xfrm rot="13397693" flipH="1">
              <a:off x="934314" y="360551"/>
              <a:ext cx="875738" cy="235627"/>
            </a:xfrm>
            <a:prstGeom prst="rect">
              <a:avLst/>
            </a:prstGeom>
            <a:ln w="12700" cap="flat">
              <a:noFill/>
              <a:miter lim="400000"/>
            </a:ln>
            <a:effectLst/>
          </p:spPr>
        </p:pic>
      </p:grpSp>
      <p:grpSp>
        <p:nvGrpSpPr>
          <p:cNvPr id="1167" name="Group 1167"/>
          <p:cNvGrpSpPr/>
          <p:nvPr/>
        </p:nvGrpSpPr>
        <p:grpSpPr>
          <a:xfrm>
            <a:off x="6538335" y="2895601"/>
            <a:ext cx="3491492" cy="754808"/>
            <a:chOff x="0" y="0"/>
            <a:chExt cx="3491491" cy="754806"/>
          </a:xfrm>
        </p:grpSpPr>
        <p:grpSp>
          <p:nvGrpSpPr>
            <p:cNvPr id="1165" name="Group 1165"/>
            <p:cNvGrpSpPr/>
            <p:nvPr/>
          </p:nvGrpSpPr>
          <p:grpSpPr>
            <a:xfrm>
              <a:off x="743489" y="0"/>
              <a:ext cx="2748003" cy="478365"/>
              <a:chOff x="0" y="0"/>
              <a:chExt cx="2748001" cy="478364"/>
            </a:xfrm>
          </p:grpSpPr>
          <p:sp>
            <p:nvSpPr>
              <p:cNvPr id="1163" name="Shape 1163"/>
              <p:cNvSpPr/>
              <p:nvPr/>
            </p:nvSpPr>
            <p:spPr>
              <a:xfrm>
                <a:off x="0" y="0"/>
                <a:ext cx="2748002" cy="478365"/>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64" name="Shape 1164"/>
              <p:cNvSpPr/>
              <p:nvPr/>
            </p:nvSpPr>
            <p:spPr>
              <a:xfrm>
                <a:off x="23351" y="53762"/>
                <a:ext cx="270129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ConstantExpression</a:t>
                </a:r>
              </a:p>
            </p:txBody>
          </p:sp>
        </p:grpSp>
        <p:pic>
          <p:nvPicPr>
            <p:cNvPr id="1166" name="image4.tif" descr="arrow03"/>
            <p:cNvPicPr/>
            <p:nvPr/>
          </p:nvPicPr>
          <p:blipFill>
            <a:blip r:embed="rId3">
              <a:extLst/>
            </a:blip>
            <a:stretch>
              <a:fillRect/>
            </a:stretch>
          </p:blipFill>
          <p:spPr>
            <a:xfrm rot="19263809" flipH="1">
              <a:off x="-23236" y="270172"/>
              <a:ext cx="875737" cy="235626"/>
            </a:xfrm>
            <a:prstGeom prst="rect">
              <a:avLst/>
            </a:prstGeom>
            <a:ln w="12700" cap="flat">
              <a:noFill/>
              <a:miter lim="400000"/>
            </a:ln>
            <a:effectLst/>
          </p:spPr>
        </p:pic>
      </p:grpSp>
      <p:grpSp>
        <p:nvGrpSpPr>
          <p:cNvPr id="1172" name="Group 1172"/>
          <p:cNvGrpSpPr/>
          <p:nvPr/>
        </p:nvGrpSpPr>
        <p:grpSpPr>
          <a:xfrm>
            <a:off x="6098781" y="3450763"/>
            <a:ext cx="3931042" cy="835472"/>
            <a:chOff x="0" y="0"/>
            <a:chExt cx="3931041" cy="835471"/>
          </a:xfrm>
        </p:grpSpPr>
        <p:grpSp>
          <p:nvGrpSpPr>
            <p:cNvPr id="1170" name="Group 1170"/>
            <p:cNvGrpSpPr/>
            <p:nvPr/>
          </p:nvGrpSpPr>
          <p:grpSpPr>
            <a:xfrm>
              <a:off x="1228674" y="144606"/>
              <a:ext cx="2702368" cy="443231"/>
              <a:chOff x="0" y="0"/>
              <a:chExt cx="2702367" cy="443230"/>
            </a:xfrm>
          </p:grpSpPr>
          <p:sp>
            <p:nvSpPr>
              <p:cNvPr id="1168" name="Shape 1168"/>
              <p:cNvSpPr/>
              <p:nvPr/>
            </p:nvSpPr>
            <p:spPr>
              <a:xfrm>
                <a:off x="0" y="0"/>
                <a:ext cx="2702368" cy="44323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69" name="Shape 1169"/>
              <p:cNvSpPr/>
              <p:nvPr/>
            </p:nvSpPr>
            <p:spPr>
              <a:xfrm>
                <a:off x="21637" y="36195"/>
                <a:ext cx="265909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BinaryExpression</a:t>
                </a:r>
              </a:p>
            </p:txBody>
          </p:sp>
        </p:grpSp>
        <p:pic>
          <p:nvPicPr>
            <p:cNvPr id="1171" name="image4.tif" descr="arrow03"/>
            <p:cNvPicPr/>
            <p:nvPr/>
          </p:nvPicPr>
          <p:blipFill>
            <a:blip r:embed="rId3">
              <a:extLst/>
            </a:blip>
            <a:stretch>
              <a:fillRect/>
            </a:stretch>
          </p:blipFill>
          <p:spPr>
            <a:xfrm rot="1287144" flipH="1">
              <a:off x="5636" y="261348"/>
              <a:ext cx="1488446" cy="312775"/>
            </a:xfrm>
            <a:prstGeom prst="rect">
              <a:avLst/>
            </a:prstGeom>
            <a:ln w="12700" cap="flat">
              <a:noFill/>
              <a:miter lim="400000"/>
            </a:ln>
            <a:effectLst/>
          </p:spPr>
        </p:pic>
      </p:gr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Введение в запросы LINQ</a:t>
            </a:r>
          </a:p>
        </p:txBody>
      </p:sp>
      <p:grpSp>
        <p:nvGrpSpPr>
          <p:cNvPr id="165" name="Group 165"/>
          <p:cNvGrpSpPr/>
          <p:nvPr/>
        </p:nvGrpSpPr>
        <p:grpSpPr>
          <a:xfrm>
            <a:off x="342900" y="1366878"/>
            <a:ext cx="7715250" cy="3618744"/>
            <a:chOff x="0" y="0"/>
            <a:chExt cx="7715250" cy="3618742"/>
          </a:xfrm>
        </p:grpSpPr>
        <p:sp>
          <p:nvSpPr>
            <p:cNvPr id="163" name="Shape 163"/>
            <p:cNvSpPr/>
            <p:nvPr/>
          </p:nvSpPr>
          <p:spPr>
            <a:xfrm>
              <a:off x="0" y="243195"/>
              <a:ext cx="7715250" cy="3375548"/>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164" name="Shape 164"/>
            <p:cNvSpPr/>
            <p:nvPr/>
          </p:nvSpPr>
          <p:spPr>
            <a:xfrm>
              <a:off x="0" y="0"/>
              <a:ext cx="7715250" cy="3228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endParaRPr sz="1600">
                <a:latin typeface="Consolas"/>
                <a:ea typeface="Consolas"/>
                <a:cs typeface="Consolas"/>
                <a:sym typeface="Consolas"/>
              </a:endParaRPr>
            </a:p>
            <a:p>
              <a:pPr lvl="0"/>
              <a:endParaRPr sz="1600">
                <a:latin typeface="Consolas"/>
                <a:ea typeface="Consolas"/>
                <a:cs typeface="Consolas"/>
                <a:sym typeface="Consolas"/>
              </a:endParaRPr>
            </a:p>
            <a:p>
              <a:pPr lvl="0" defTabSz="457200"/>
              <a:r>
                <a:rPr sz="1600">
                  <a:latin typeface="Consolas"/>
                  <a:ea typeface="Consolas"/>
                  <a:cs typeface="Consolas"/>
                  <a:sym typeface="Consolas"/>
                </a:rPr>
                <a:t>int[] </a:t>
              </a:r>
              <a:r>
                <a:rPr sz="1600" b="1">
                  <a:latin typeface="Consolas"/>
                  <a:ea typeface="Consolas"/>
                  <a:cs typeface="Consolas"/>
                  <a:sym typeface="Consolas"/>
                </a:rPr>
                <a:t>numbers</a:t>
              </a:r>
              <a:r>
                <a:rPr sz="1600">
                  <a:latin typeface="Consolas"/>
                  <a:ea typeface="Consolas"/>
                  <a:cs typeface="Consolas"/>
                  <a:sym typeface="Consolas"/>
                </a:rPr>
                <a:t> = { 10, 5, 13, 18, 4, 24, 65, 41, 30 };</a:t>
              </a:r>
            </a:p>
            <a:p>
              <a:pPr lvl="0"/>
              <a:r>
                <a:rPr sz="1600" b="1">
                  <a:latin typeface="Consolas"/>
                  <a:ea typeface="Consolas"/>
                  <a:cs typeface="Consolas"/>
                  <a:sym typeface="Consolas"/>
                </a:rPr>
                <a:t>var</a:t>
              </a:r>
              <a:r>
                <a:rPr sz="1600">
                  <a:latin typeface="Consolas"/>
                  <a:ea typeface="Consolas"/>
                  <a:cs typeface="Consolas"/>
                  <a:sym typeface="Consolas"/>
                </a:rPr>
                <a:t> </a:t>
              </a:r>
              <a:r>
                <a:rPr sz="1600" b="1">
                  <a:latin typeface="Consolas"/>
                  <a:ea typeface="Consolas"/>
                  <a:cs typeface="Consolas"/>
                  <a:sym typeface="Consolas"/>
                </a:rPr>
                <a:t>evens</a:t>
              </a:r>
              <a:r>
                <a:rPr sz="1600"/>
                <a:t>  </a:t>
              </a:r>
              <a:r>
                <a:rPr sz="1600">
                  <a:latin typeface="Consolas"/>
                  <a:ea typeface="Consolas"/>
                  <a:cs typeface="Consolas"/>
                  <a:sym typeface="Consolas"/>
                </a:rPr>
                <a:t>=</a:t>
              </a:r>
            </a:p>
            <a:p>
              <a:pPr lvl="0"/>
              <a:r>
                <a:rPr sz="1600" b="1">
                  <a:latin typeface="Consolas"/>
                  <a:ea typeface="Consolas"/>
                  <a:cs typeface="Consolas"/>
                  <a:sym typeface="Consolas"/>
                </a:rPr>
                <a:t>          </a:t>
              </a:r>
            </a:p>
            <a:p>
              <a:pPr lvl="0"/>
              <a:endParaRPr sz="1600" b="1">
                <a:latin typeface="Consolas"/>
                <a:ea typeface="Consolas"/>
                <a:cs typeface="Consolas"/>
                <a:sym typeface="Consolas"/>
              </a:endParaRPr>
            </a:p>
            <a:p>
              <a:pPr lvl="0"/>
              <a:endParaRPr sz="1600" b="1">
                <a:latin typeface="Consolas"/>
                <a:ea typeface="Consolas"/>
                <a:cs typeface="Consolas"/>
                <a:sym typeface="Consolas"/>
              </a:endParaRPr>
            </a:p>
            <a:p>
              <a:pPr lvl="0"/>
              <a:endParaRPr sz="1600" b="1">
                <a:latin typeface="Consolas"/>
                <a:ea typeface="Consolas"/>
                <a:cs typeface="Consolas"/>
                <a:sym typeface="Consolas"/>
              </a:endParaRPr>
            </a:p>
            <a:p>
              <a:pPr lvl="0"/>
              <a:r>
                <a:rPr sz="1600" b="1">
                  <a:latin typeface="Consolas"/>
                  <a:ea typeface="Consolas"/>
                  <a:cs typeface="Consolas"/>
                  <a:sym typeface="Consolas"/>
                </a:rPr>
                <a:t>        </a:t>
              </a:r>
            </a:p>
            <a:p>
              <a:pPr lvl="0"/>
              <a:r>
                <a:rPr sz="1600" b="1">
                  <a:latin typeface="Consolas"/>
                  <a:ea typeface="Consolas"/>
                  <a:cs typeface="Consolas"/>
                  <a:sym typeface="Consolas"/>
                </a:rPr>
                <a:t>foreach</a:t>
              </a:r>
              <a:r>
                <a:rPr sz="1600">
                  <a:latin typeface="Consolas"/>
                  <a:ea typeface="Consolas"/>
                  <a:cs typeface="Consolas"/>
                  <a:sym typeface="Consolas"/>
                </a:rPr>
                <a:t> (int number in </a:t>
              </a:r>
              <a:r>
                <a:rPr sz="1600" b="1">
                  <a:latin typeface="Consolas"/>
                  <a:ea typeface="Consolas"/>
                  <a:cs typeface="Consolas"/>
                  <a:sym typeface="Consolas"/>
                </a:rPr>
                <a:t>evens</a:t>
              </a:r>
              <a:r>
                <a:rPr sz="1600">
                  <a:latin typeface="Consolas"/>
                  <a:ea typeface="Consolas"/>
                  <a:cs typeface="Consolas"/>
                  <a:sym typeface="Consolas"/>
                </a:rPr>
                <a:t>)</a:t>
              </a:r>
            </a:p>
            <a:p>
              <a:pPr lvl="0"/>
              <a:r>
                <a:rPr sz="1600">
                  <a:latin typeface="Consolas"/>
                  <a:ea typeface="Consolas"/>
                  <a:cs typeface="Consolas"/>
                  <a:sym typeface="Consolas"/>
                </a:rPr>
                <a:t>{</a:t>
              </a:r>
            </a:p>
            <a:p>
              <a:pPr lvl="0"/>
              <a:r>
                <a:rPr sz="1600">
                  <a:latin typeface="Consolas"/>
                  <a:ea typeface="Consolas"/>
                  <a:cs typeface="Consolas"/>
                  <a:sym typeface="Consolas"/>
                </a:rPr>
                <a:t>      Console.Write("{0,1} ", number);</a:t>
              </a:r>
            </a:p>
            <a:p>
              <a:pPr lvl="0"/>
              <a:r>
                <a:rPr sz="1600">
                  <a:latin typeface="Consolas"/>
                  <a:ea typeface="Consolas"/>
                  <a:cs typeface="Consolas"/>
                  <a:sym typeface="Consolas"/>
                </a:rPr>
                <a:t>}</a:t>
              </a:r>
            </a:p>
          </p:txBody>
        </p:sp>
      </p:grpSp>
      <p:grpSp>
        <p:nvGrpSpPr>
          <p:cNvPr id="168" name="Group 168"/>
          <p:cNvGrpSpPr/>
          <p:nvPr/>
        </p:nvGrpSpPr>
        <p:grpSpPr>
          <a:xfrm>
            <a:off x="7543800" y="1877341"/>
            <a:ext cx="2443164" cy="713890"/>
            <a:chOff x="0" y="0"/>
            <a:chExt cx="2443163" cy="713888"/>
          </a:xfrm>
        </p:grpSpPr>
        <p:sp>
          <p:nvSpPr>
            <p:cNvPr id="166" name="Shape 166"/>
            <p:cNvSpPr/>
            <p:nvPr/>
          </p:nvSpPr>
          <p:spPr>
            <a:xfrm>
              <a:off x="0" y="0"/>
              <a:ext cx="2443164" cy="713889"/>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67" name="Shape 167"/>
            <p:cNvSpPr/>
            <p:nvPr/>
          </p:nvSpPr>
          <p:spPr>
            <a:xfrm>
              <a:off x="34848" y="31824"/>
              <a:ext cx="237346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Получение источника данных</a:t>
              </a:r>
            </a:p>
          </p:txBody>
        </p:sp>
      </p:grpSp>
      <p:grpSp>
        <p:nvGrpSpPr>
          <p:cNvPr id="171" name="Group 171"/>
          <p:cNvGrpSpPr/>
          <p:nvPr/>
        </p:nvGrpSpPr>
        <p:grpSpPr>
          <a:xfrm>
            <a:off x="7537402" y="2743200"/>
            <a:ext cx="2443164" cy="609600"/>
            <a:chOff x="0" y="0"/>
            <a:chExt cx="2443163" cy="609600"/>
          </a:xfrm>
        </p:grpSpPr>
        <p:sp>
          <p:nvSpPr>
            <p:cNvPr id="169" name="Shape 169"/>
            <p:cNvSpPr/>
            <p:nvPr/>
          </p:nvSpPr>
          <p:spPr>
            <a:xfrm>
              <a:off x="0" y="0"/>
              <a:ext cx="2443164"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70" name="Shape 170"/>
            <p:cNvSpPr/>
            <p:nvPr/>
          </p:nvSpPr>
          <p:spPr>
            <a:xfrm>
              <a:off x="29758" y="119380"/>
              <a:ext cx="23836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Создание запроса</a:t>
              </a:r>
            </a:p>
          </p:txBody>
        </p:sp>
      </p:grpSp>
      <p:grpSp>
        <p:nvGrpSpPr>
          <p:cNvPr id="174" name="Group 174"/>
          <p:cNvGrpSpPr/>
          <p:nvPr/>
        </p:nvGrpSpPr>
        <p:grpSpPr>
          <a:xfrm>
            <a:off x="7537402" y="3505200"/>
            <a:ext cx="2443165" cy="609600"/>
            <a:chOff x="0" y="0"/>
            <a:chExt cx="2443164" cy="609600"/>
          </a:xfrm>
        </p:grpSpPr>
        <p:sp>
          <p:nvSpPr>
            <p:cNvPr id="172" name="Shape 172"/>
            <p:cNvSpPr/>
            <p:nvPr/>
          </p:nvSpPr>
          <p:spPr>
            <a:xfrm>
              <a:off x="0" y="0"/>
              <a:ext cx="2443165"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73" name="Shape 173"/>
            <p:cNvSpPr/>
            <p:nvPr/>
          </p:nvSpPr>
          <p:spPr>
            <a:xfrm>
              <a:off x="29757" y="119380"/>
              <a:ext cx="238365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Выполнение запроса</a:t>
              </a:r>
            </a:p>
          </p:txBody>
        </p:sp>
      </p:grpSp>
      <p:pic>
        <p:nvPicPr>
          <p:cNvPr id="175" name="image4.tif" descr="arrow03"/>
          <p:cNvPicPr/>
          <p:nvPr/>
        </p:nvPicPr>
        <p:blipFill>
          <a:blip r:embed="rId2">
            <a:extLst/>
          </a:blip>
          <a:stretch>
            <a:fillRect/>
          </a:stretch>
        </p:blipFill>
        <p:spPr>
          <a:xfrm rot="11385131">
            <a:off x="5826955" y="2186944"/>
            <a:ext cx="1747126" cy="274743"/>
          </a:xfrm>
          <a:prstGeom prst="rect">
            <a:avLst/>
          </a:prstGeom>
          <a:ln w="12700">
            <a:miter lim="400000"/>
          </a:ln>
        </p:spPr>
      </p:pic>
      <p:pic>
        <p:nvPicPr>
          <p:cNvPr id="176" name="image4.tif" descr="arrow03"/>
          <p:cNvPicPr/>
          <p:nvPr/>
        </p:nvPicPr>
        <p:blipFill>
          <a:blip r:embed="rId2">
            <a:extLst/>
          </a:blip>
          <a:stretch>
            <a:fillRect/>
          </a:stretch>
        </p:blipFill>
        <p:spPr>
          <a:xfrm rot="10800000">
            <a:off x="4843307" y="2820018"/>
            <a:ext cx="2744328" cy="254805"/>
          </a:xfrm>
          <a:prstGeom prst="rect">
            <a:avLst/>
          </a:prstGeom>
          <a:ln w="12700">
            <a:miter lim="400000"/>
          </a:ln>
        </p:spPr>
      </p:pic>
      <p:grpSp>
        <p:nvGrpSpPr>
          <p:cNvPr id="179" name="Group 179"/>
          <p:cNvGrpSpPr/>
          <p:nvPr/>
        </p:nvGrpSpPr>
        <p:grpSpPr>
          <a:xfrm>
            <a:off x="342902" y="4927600"/>
            <a:ext cx="9686925" cy="838200"/>
            <a:chOff x="0" y="0"/>
            <a:chExt cx="9686924" cy="838200"/>
          </a:xfrm>
        </p:grpSpPr>
        <p:sp>
          <p:nvSpPr>
            <p:cNvPr id="177" name="Shape 177"/>
            <p:cNvSpPr/>
            <p:nvPr/>
          </p:nvSpPr>
          <p:spPr>
            <a:xfrm>
              <a:off x="0" y="0"/>
              <a:ext cx="9686925" cy="8382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78" name="Shape 178"/>
            <p:cNvSpPr/>
            <p:nvPr/>
          </p:nvSpPr>
          <p:spPr>
            <a:xfrm>
              <a:off x="40917" y="93980"/>
              <a:ext cx="960509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Во многих случаях лежащий в основе тип не очевиден и даже напрямую недоступен в коде (или иногда генерируется во время компиляции)</a:t>
              </a:r>
            </a:p>
          </p:txBody>
        </p:sp>
      </p:grpSp>
      <p:grpSp>
        <p:nvGrpSpPr>
          <p:cNvPr id="182" name="Group 182"/>
          <p:cNvGrpSpPr/>
          <p:nvPr/>
        </p:nvGrpSpPr>
        <p:grpSpPr>
          <a:xfrm>
            <a:off x="342900" y="5943600"/>
            <a:ext cx="9686927" cy="762000"/>
            <a:chOff x="0" y="0"/>
            <a:chExt cx="9686925" cy="762000"/>
          </a:xfrm>
        </p:grpSpPr>
        <p:sp>
          <p:nvSpPr>
            <p:cNvPr id="180" name="Shape 180"/>
            <p:cNvSpPr/>
            <p:nvPr/>
          </p:nvSpPr>
          <p:spPr>
            <a:xfrm>
              <a:off x="0" y="0"/>
              <a:ext cx="9686926"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81" name="Shape 181"/>
            <p:cNvSpPr/>
            <p:nvPr/>
          </p:nvSpPr>
          <p:spPr>
            <a:xfrm>
              <a:off x="37197" y="55879"/>
              <a:ext cx="9612532"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Типы, которые поддерживают IEnumerable&lt;T&gt; (IQueryable&lt;T&gt;), называются запрашиваемыми типами</a:t>
              </a:r>
            </a:p>
          </p:txBody>
        </p:sp>
      </p:grpSp>
      <p:grpSp>
        <p:nvGrpSpPr>
          <p:cNvPr id="185" name="Group 185"/>
          <p:cNvGrpSpPr/>
          <p:nvPr/>
        </p:nvGrpSpPr>
        <p:grpSpPr>
          <a:xfrm>
            <a:off x="1568677" y="2389641"/>
            <a:ext cx="3471863" cy="1115559"/>
            <a:chOff x="0" y="0"/>
            <a:chExt cx="3471862" cy="1115557"/>
          </a:xfrm>
        </p:grpSpPr>
        <p:sp>
          <p:nvSpPr>
            <p:cNvPr id="183" name="Shape 183"/>
            <p:cNvSpPr/>
            <p:nvPr/>
          </p:nvSpPr>
          <p:spPr>
            <a:xfrm>
              <a:off x="0" y="0"/>
              <a:ext cx="3471863" cy="1115558"/>
            </a:xfrm>
            <a:prstGeom prst="rect">
              <a:avLst/>
            </a:prstGeom>
            <a:solidFill>
              <a:srgbClr val="FFFFFF"/>
            </a:solidFill>
            <a:ln w="25400" cap="flat">
              <a:solidFill>
                <a:srgbClr val="4F81BD"/>
              </a:solidFill>
              <a:prstDash val="solid"/>
              <a:bevel/>
            </a:ln>
            <a:effectLst>
              <a:outerShdw blurRad="190500" dist="8455" dir="5400000" rotWithShape="0">
                <a:srgbClr val="000000"/>
              </a:outerShdw>
            </a:effectLst>
          </p:spPr>
          <p:txBody>
            <a:bodyPr wrap="square" lIns="0" tIns="0" rIns="0" bIns="0" numCol="1" anchor="ctr">
              <a:noAutofit/>
            </a:bodyPr>
            <a:lstStyle/>
            <a:p>
              <a:pPr lvl="0"/>
              <a:endParaRPr/>
            </a:p>
          </p:txBody>
        </p:sp>
        <p:sp>
          <p:nvSpPr>
            <p:cNvPr id="184" name="Shape 184"/>
            <p:cNvSpPr/>
            <p:nvPr/>
          </p:nvSpPr>
          <p:spPr>
            <a:xfrm>
              <a:off x="0" y="46822"/>
              <a:ext cx="3471863" cy="1021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b="1">
                  <a:latin typeface="Consolas"/>
                  <a:ea typeface="Consolas"/>
                  <a:cs typeface="Consolas"/>
                  <a:sym typeface="Consolas"/>
                </a:rPr>
                <a:t>from </a:t>
              </a:r>
              <a:r>
                <a:rPr sz="1600">
                  <a:latin typeface="Consolas"/>
                  <a:ea typeface="Consolas"/>
                  <a:cs typeface="Consolas"/>
                  <a:sym typeface="Consolas"/>
                </a:rPr>
                <a:t>number </a:t>
              </a:r>
              <a:r>
                <a:rPr sz="1600" b="1">
                  <a:latin typeface="Consolas"/>
                  <a:ea typeface="Consolas"/>
                  <a:cs typeface="Consolas"/>
                  <a:sym typeface="Consolas"/>
                </a:rPr>
                <a:t>in numbers</a:t>
              </a:r>
            </a:p>
            <a:p>
              <a:pPr lvl="0"/>
              <a:r>
                <a:rPr sz="1600" b="1">
                  <a:latin typeface="Consolas"/>
                  <a:ea typeface="Consolas"/>
                  <a:cs typeface="Consolas"/>
                  <a:sym typeface="Consolas"/>
                </a:rPr>
                <a:t>where </a:t>
              </a:r>
              <a:r>
                <a:rPr sz="1600">
                  <a:latin typeface="Consolas"/>
                  <a:ea typeface="Consolas"/>
                  <a:cs typeface="Consolas"/>
                  <a:sym typeface="Consolas"/>
                </a:rPr>
                <a:t>(number  % 2) == 0</a:t>
              </a:r>
            </a:p>
            <a:p>
              <a:pPr lvl="0"/>
              <a:r>
                <a:rPr sz="1600" b="1">
                  <a:latin typeface="Consolas"/>
                  <a:ea typeface="Consolas"/>
                  <a:cs typeface="Consolas"/>
                  <a:sym typeface="Consolas"/>
                </a:rPr>
                <a:t>orderby</a:t>
              </a:r>
              <a:r>
                <a:rPr sz="1600">
                  <a:latin typeface="Consolas"/>
                  <a:ea typeface="Consolas"/>
                  <a:cs typeface="Consolas"/>
                  <a:sym typeface="Consolas"/>
                </a:rPr>
                <a:t> number</a:t>
              </a:r>
            </a:p>
            <a:p>
              <a:pPr lvl="0"/>
              <a:r>
                <a:rPr sz="1600" b="1">
                  <a:latin typeface="Consolas"/>
                  <a:ea typeface="Consolas"/>
                  <a:cs typeface="Consolas"/>
                  <a:sym typeface="Consolas"/>
                </a:rPr>
                <a:t>select </a:t>
              </a:r>
              <a:r>
                <a:rPr sz="1600">
                  <a:latin typeface="Consolas"/>
                  <a:ea typeface="Consolas"/>
                  <a:cs typeface="Consolas"/>
                  <a:sym typeface="Consolas"/>
                </a:rPr>
                <a:t>number;</a:t>
              </a:r>
            </a:p>
          </p:txBody>
        </p:sp>
      </p:grpSp>
      <p:pic>
        <p:nvPicPr>
          <p:cNvPr id="186" name="image4.tif" descr="arrow03"/>
          <p:cNvPicPr/>
          <p:nvPr/>
        </p:nvPicPr>
        <p:blipFill>
          <a:blip r:embed="rId2">
            <a:extLst/>
          </a:blip>
          <a:stretch>
            <a:fillRect/>
          </a:stretch>
        </p:blipFill>
        <p:spPr>
          <a:xfrm rot="10800000">
            <a:off x="4193292" y="3657598"/>
            <a:ext cx="3344110" cy="330561"/>
          </a:xfrm>
          <a:prstGeom prst="rect">
            <a:avLst/>
          </a:prstGeom>
          <a:ln w="12700">
            <a:miter lim="400000"/>
          </a:ln>
        </p:spPr>
      </p:pic>
      <p:grpSp>
        <p:nvGrpSpPr>
          <p:cNvPr id="189" name="Group 189"/>
          <p:cNvGrpSpPr/>
          <p:nvPr/>
        </p:nvGrpSpPr>
        <p:grpSpPr>
          <a:xfrm>
            <a:off x="5300355" y="762000"/>
            <a:ext cx="2800327" cy="713889"/>
            <a:chOff x="0" y="0"/>
            <a:chExt cx="2800325" cy="713888"/>
          </a:xfrm>
        </p:grpSpPr>
        <p:sp>
          <p:nvSpPr>
            <p:cNvPr id="187" name="Shape 187"/>
            <p:cNvSpPr/>
            <p:nvPr/>
          </p:nvSpPr>
          <p:spPr>
            <a:xfrm>
              <a:off x="0" y="0"/>
              <a:ext cx="2800326" cy="713889"/>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88" name="Shape 188"/>
            <p:cNvSpPr/>
            <p:nvPr/>
          </p:nvSpPr>
          <p:spPr>
            <a:xfrm>
              <a:off x="34848" y="31824"/>
              <a:ext cx="273063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Входная последовательность</a:t>
              </a:r>
            </a:p>
          </p:txBody>
        </p:sp>
      </p:grpSp>
      <p:pic>
        <p:nvPicPr>
          <p:cNvPr id="190" name="image4.tif" descr="arrow03"/>
          <p:cNvPicPr/>
          <p:nvPr/>
        </p:nvPicPr>
        <p:blipFill>
          <a:blip r:embed="rId2">
            <a:extLst/>
          </a:blip>
          <a:stretch>
            <a:fillRect/>
          </a:stretch>
        </p:blipFill>
        <p:spPr>
          <a:xfrm rot="9516178">
            <a:off x="3089659" y="1319811"/>
            <a:ext cx="3104049" cy="244062"/>
          </a:xfrm>
          <a:prstGeom prst="rect">
            <a:avLst/>
          </a:prstGeom>
          <a:ln w="12700">
            <a:miter lim="400000"/>
          </a:ln>
        </p:spPr>
      </p:pic>
      <p:grpSp>
        <p:nvGrpSpPr>
          <p:cNvPr id="193" name="Group 193"/>
          <p:cNvGrpSpPr/>
          <p:nvPr/>
        </p:nvGrpSpPr>
        <p:grpSpPr>
          <a:xfrm>
            <a:off x="342900" y="762000"/>
            <a:ext cx="2800326" cy="713889"/>
            <a:chOff x="0" y="0"/>
            <a:chExt cx="2800325" cy="713888"/>
          </a:xfrm>
        </p:grpSpPr>
        <p:sp>
          <p:nvSpPr>
            <p:cNvPr id="191" name="Shape 191"/>
            <p:cNvSpPr/>
            <p:nvPr/>
          </p:nvSpPr>
          <p:spPr>
            <a:xfrm>
              <a:off x="0" y="0"/>
              <a:ext cx="2800326" cy="713889"/>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92" name="Shape 192"/>
            <p:cNvSpPr/>
            <p:nvPr/>
          </p:nvSpPr>
          <p:spPr>
            <a:xfrm>
              <a:off x="34848" y="31824"/>
              <a:ext cx="273063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Выходная последовательность</a:t>
              </a:r>
            </a:p>
          </p:txBody>
        </p:sp>
      </p:grpSp>
      <p:pic>
        <p:nvPicPr>
          <p:cNvPr id="194" name="image4.tif" descr="arrow03"/>
          <p:cNvPicPr/>
          <p:nvPr/>
        </p:nvPicPr>
        <p:blipFill>
          <a:blip r:embed="rId2">
            <a:extLst/>
          </a:blip>
          <a:stretch>
            <a:fillRect/>
          </a:stretch>
        </p:blipFill>
        <p:spPr>
          <a:xfrm rot="8030896">
            <a:off x="1181425" y="1589778"/>
            <a:ext cx="1553001" cy="30908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Shape 117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Типы выражений</a:t>
            </a:r>
          </a:p>
        </p:txBody>
      </p:sp>
      <p:grpSp>
        <p:nvGrpSpPr>
          <p:cNvPr id="1177" name="Group 1177"/>
          <p:cNvGrpSpPr/>
          <p:nvPr/>
        </p:nvGrpSpPr>
        <p:grpSpPr>
          <a:xfrm>
            <a:off x="428625" y="685800"/>
            <a:ext cx="2828925" cy="533400"/>
            <a:chOff x="0" y="0"/>
            <a:chExt cx="2828925" cy="533400"/>
          </a:xfrm>
        </p:grpSpPr>
        <p:sp>
          <p:nvSpPr>
            <p:cNvPr id="1175" name="Shape 1175"/>
            <p:cNvSpPr/>
            <p:nvPr/>
          </p:nvSpPr>
          <p:spPr>
            <a:xfrm>
              <a:off x="0" y="0"/>
              <a:ext cx="2828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176" name="Shape 1176"/>
            <p:cNvSpPr/>
            <p:nvPr/>
          </p:nvSpPr>
          <p:spPr>
            <a:xfrm>
              <a:off x="26037" y="81280"/>
              <a:ext cx="2776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BinaryExpression</a:t>
              </a:r>
            </a:p>
          </p:txBody>
        </p:sp>
      </p:grpSp>
      <p:grpSp>
        <p:nvGrpSpPr>
          <p:cNvPr id="1193" name="Group 1193"/>
          <p:cNvGrpSpPr/>
          <p:nvPr/>
        </p:nvGrpSpPr>
        <p:grpSpPr>
          <a:xfrm>
            <a:off x="342900" y="1295400"/>
            <a:ext cx="9686925" cy="2057400"/>
            <a:chOff x="0" y="0"/>
            <a:chExt cx="9686925" cy="2057400"/>
          </a:xfrm>
        </p:grpSpPr>
        <p:grpSp>
          <p:nvGrpSpPr>
            <p:cNvPr id="1180" name="Group 1180"/>
            <p:cNvGrpSpPr/>
            <p:nvPr/>
          </p:nvGrpSpPr>
          <p:grpSpPr>
            <a:xfrm>
              <a:off x="0" y="0"/>
              <a:ext cx="9686925" cy="2057400"/>
              <a:chOff x="0" y="0"/>
              <a:chExt cx="9686925" cy="2057400"/>
            </a:xfrm>
          </p:grpSpPr>
          <p:sp>
            <p:nvSpPr>
              <p:cNvPr id="1178" name="Shape 1178"/>
              <p:cNvSpPr/>
              <p:nvPr/>
            </p:nvSpPr>
            <p:spPr>
              <a:xfrm>
                <a:off x="0" y="0"/>
                <a:ext cx="9686925" cy="20574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endParaRPr/>
              </a:p>
            </p:txBody>
          </p:sp>
          <p:sp>
            <p:nvSpPr>
              <p:cNvPr id="1179" name="Shape 1179"/>
              <p:cNvSpPr/>
              <p:nvPr/>
            </p:nvSpPr>
            <p:spPr>
              <a:xfrm>
                <a:off x="100433" y="100433"/>
                <a:ext cx="948605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BinaryExpression представляет выражения, которые используют бинарные операции, такие как «+», «-», «&gt;» или «&lt;», чтобы объединить дочерние выражения</a:t>
                </a:r>
              </a:p>
            </p:txBody>
          </p:sp>
        </p:grpSp>
        <p:grpSp>
          <p:nvGrpSpPr>
            <p:cNvPr id="1183" name="Group 1183"/>
            <p:cNvGrpSpPr/>
            <p:nvPr/>
          </p:nvGrpSpPr>
          <p:grpSpPr>
            <a:xfrm>
              <a:off x="342900" y="762000"/>
              <a:ext cx="2828926" cy="533400"/>
              <a:chOff x="0" y="0"/>
              <a:chExt cx="2828924" cy="533400"/>
            </a:xfrm>
          </p:grpSpPr>
          <p:sp>
            <p:nvSpPr>
              <p:cNvPr id="1181" name="Shape 1181"/>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82" name="Shape 1182"/>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Expression.Add</a:t>
                </a:r>
              </a:p>
            </p:txBody>
          </p:sp>
        </p:grpSp>
        <p:grpSp>
          <p:nvGrpSpPr>
            <p:cNvPr id="1186" name="Group 1186"/>
            <p:cNvGrpSpPr/>
            <p:nvPr/>
          </p:nvGrpSpPr>
          <p:grpSpPr>
            <a:xfrm>
              <a:off x="342900" y="1371600"/>
              <a:ext cx="2828926" cy="533400"/>
              <a:chOff x="0" y="0"/>
              <a:chExt cx="2828924" cy="533400"/>
            </a:xfrm>
          </p:grpSpPr>
          <p:sp>
            <p:nvSpPr>
              <p:cNvPr id="1184" name="Shape 1184"/>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85" name="Shape 1185"/>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Expression.Subtract</a:t>
                </a:r>
              </a:p>
            </p:txBody>
          </p:sp>
        </p:grpSp>
        <p:grpSp>
          <p:nvGrpSpPr>
            <p:cNvPr id="1189" name="Group 1189"/>
            <p:cNvGrpSpPr/>
            <p:nvPr/>
          </p:nvGrpSpPr>
          <p:grpSpPr>
            <a:xfrm>
              <a:off x="3514725" y="762000"/>
              <a:ext cx="2828925" cy="533400"/>
              <a:chOff x="0" y="0"/>
              <a:chExt cx="2828924" cy="533400"/>
            </a:xfrm>
          </p:grpSpPr>
          <p:sp>
            <p:nvSpPr>
              <p:cNvPr id="1187" name="Shape 1187"/>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88" name="Shape 1188"/>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Expression.GreaterThan</a:t>
                </a:r>
              </a:p>
            </p:txBody>
          </p:sp>
        </p:grpSp>
        <p:grpSp>
          <p:nvGrpSpPr>
            <p:cNvPr id="1192" name="Group 1192"/>
            <p:cNvGrpSpPr/>
            <p:nvPr/>
          </p:nvGrpSpPr>
          <p:grpSpPr>
            <a:xfrm>
              <a:off x="3514725" y="1371600"/>
              <a:ext cx="2828925" cy="533400"/>
              <a:chOff x="0" y="0"/>
              <a:chExt cx="2828924" cy="533400"/>
            </a:xfrm>
          </p:grpSpPr>
          <p:sp>
            <p:nvSpPr>
              <p:cNvPr id="1190" name="Shape 1190"/>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91" name="Shape 1191"/>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Expression.LessThan</a:t>
                </a:r>
              </a:p>
            </p:txBody>
          </p:sp>
        </p:grpSp>
      </p:grpSp>
      <p:grpSp>
        <p:nvGrpSpPr>
          <p:cNvPr id="1200" name="Group 1200"/>
          <p:cNvGrpSpPr/>
          <p:nvPr/>
        </p:nvGrpSpPr>
        <p:grpSpPr>
          <a:xfrm>
            <a:off x="342900" y="4648200"/>
            <a:ext cx="9686925" cy="1066800"/>
            <a:chOff x="0" y="0"/>
            <a:chExt cx="9686925" cy="1066800"/>
          </a:xfrm>
        </p:grpSpPr>
        <p:grpSp>
          <p:nvGrpSpPr>
            <p:cNvPr id="1196" name="Group 1196"/>
            <p:cNvGrpSpPr/>
            <p:nvPr/>
          </p:nvGrpSpPr>
          <p:grpSpPr>
            <a:xfrm>
              <a:off x="0" y="0"/>
              <a:ext cx="9686925" cy="1066800"/>
              <a:chOff x="0" y="0"/>
              <a:chExt cx="9686925" cy="1066800"/>
            </a:xfrm>
          </p:grpSpPr>
          <p:sp>
            <p:nvSpPr>
              <p:cNvPr id="1194" name="Shape 1194"/>
              <p:cNvSpPr/>
              <p:nvPr/>
            </p:nvSpPr>
            <p:spPr>
              <a:xfrm>
                <a:off x="0" y="0"/>
                <a:ext cx="9686925" cy="10668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endParaRPr/>
              </a:p>
            </p:txBody>
          </p:sp>
          <p:sp>
            <p:nvSpPr>
              <p:cNvPr id="1195" name="Shape 1195"/>
              <p:cNvSpPr/>
              <p:nvPr/>
            </p:nvSpPr>
            <p:spPr>
              <a:xfrm>
                <a:off x="52077" y="52077"/>
                <a:ext cx="958277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ConstantExpression представляет постоянные значения</a:t>
                </a:r>
              </a:p>
            </p:txBody>
          </p:sp>
        </p:grpSp>
        <p:grpSp>
          <p:nvGrpSpPr>
            <p:cNvPr id="1199" name="Group 1199"/>
            <p:cNvGrpSpPr/>
            <p:nvPr/>
          </p:nvGrpSpPr>
          <p:grpSpPr>
            <a:xfrm>
              <a:off x="257175" y="381000"/>
              <a:ext cx="2828926" cy="533400"/>
              <a:chOff x="0" y="0"/>
              <a:chExt cx="2828924" cy="533400"/>
            </a:xfrm>
          </p:grpSpPr>
          <p:sp>
            <p:nvSpPr>
              <p:cNvPr id="1197" name="Shape 1197"/>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198" name="Shape 1198"/>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Expression.Constant</a:t>
                </a:r>
              </a:p>
            </p:txBody>
          </p:sp>
        </p:grpSp>
      </p:grpSp>
      <p:grpSp>
        <p:nvGrpSpPr>
          <p:cNvPr id="1203" name="Group 1203"/>
          <p:cNvGrpSpPr/>
          <p:nvPr/>
        </p:nvGrpSpPr>
        <p:grpSpPr>
          <a:xfrm>
            <a:off x="342900" y="3428999"/>
            <a:ext cx="9601200" cy="526603"/>
            <a:chOff x="0" y="0"/>
            <a:chExt cx="9601200" cy="526601"/>
          </a:xfrm>
        </p:grpSpPr>
        <p:sp>
          <p:nvSpPr>
            <p:cNvPr id="1201" name="Shape 1201"/>
            <p:cNvSpPr/>
            <p:nvPr/>
          </p:nvSpPr>
          <p:spPr>
            <a:xfrm>
              <a:off x="0" y="0"/>
              <a:ext cx="9601200" cy="52660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1202" name="Shape 1202"/>
            <p:cNvSpPr/>
            <p:nvPr/>
          </p:nvSpPr>
          <p:spPr>
            <a:xfrm>
              <a:off x="0" y="64871"/>
              <a:ext cx="9601200"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BinaryExpression myExp = Expression.Add(expression1, expression2);</a:t>
              </a:r>
            </a:p>
          </p:txBody>
        </p:sp>
      </p:grpSp>
      <p:grpSp>
        <p:nvGrpSpPr>
          <p:cNvPr id="1206" name="Group 1206"/>
          <p:cNvGrpSpPr/>
          <p:nvPr/>
        </p:nvGrpSpPr>
        <p:grpSpPr>
          <a:xfrm>
            <a:off x="342900" y="4038600"/>
            <a:ext cx="2828925" cy="533400"/>
            <a:chOff x="0" y="0"/>
            <a:chExt cx="2828925" cy="533400"/>
          </a:xfrm>
        </p:grpSpPr>
        <p:sp>
          <p:nvSpPr>
            <p:cNvPr id="1204" name="Shape 1204"/>
            <p:cNvSpPr/>
            <p:nvPr/>
          </p:nvSpPr>
          <p:spPr>
            <a:xfrm>
              <a:off x="0" y="0"/>
              <a:ext cx="2828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205" name="Shape 1205"/>
            <p:cNvSpPr/>
            <p:nvPr/>
          </p:nvSpPr>
          <p:spPr>
            <a:xfrm>
              <a:off x="26037" y="81280"/>
              <a:ext cx="2776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ConstantExpression</a:t>
              </a:r>
            </a:p>
          </p:txBody>
        </p:sp>
      </p:grpSp>
      <p:grpSp>
        <p:nvGrpSpPr>
          <p:cNvPr id="1209" name="Group 1209"/>
          <p:cNvGrpSpPr/>
          <p:nvPr/>
        </p:nvGrpSpPr>
        <p:grpSpPr>
          <a:xfrm>
            <a:off x="342900" y="5791199"/>
            <a:ext cx="9686925" cy="526603"/>
            <a:chOff x="0" y="0"/>
            <a:chExt cx="9686925" cy="526601"/>
          </a:xfrm>
        </p:grpSpPr>
        <p:sp>
          <p:nvSpPr>
            <p:cNvPr id="1207" name="Shape 1207"/>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1208" name="Shape 1208"/>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ConstantExpression constant = Expression.Constant(5, typeof(int));</a:t>
              </a:r>
            </a:p>
          </p:txBody>
        </p:sp>
      </p:gr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Shape 121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Типы выражений</a:t>
            </a:r>
          </a:p>
        </p:txBody>
      </p:sp>
      <p:grpSp>
        <p:nvGrpSpPr>
          <p:cNvPr id="1214" name="Group 1214"/>
          <p:cNvGrpSpPr/>
          <p:nvPr/>
        </p:nvGrpSpPr>
        <p:grpSpPr>
          <a:xfrm>
            <a:off x="342900" y="1066800"/>
            <a:ext cx="9686925" cy="1066800"/>
            <a:chOff x="0" y="0"/>
            <a:chExt cx="9686925" cy="1066800"/>
          </a:xfrm>
        </p:grpSpPr>
        <p:sp>
          <p:nvSpPr>
            <p:cNvPr id="1212" name="Shape 1212"/>
            <p:cNvSpPr/>
            <p:nvPr/>
          </p:nvSpPr>
          <p:spPr>
            <a:xfrm>
              <a:off x="0" y="0"/>
              <a:ext cx="9686925" cy="10668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endParaRPr/>
            </a:p>
          </p:txBody>
        </p:sp>
        <p:sp>
          <p:nvSpPr>
            <p:cNvPr id="1213" name="Shape 1213"/>
            <p:cNvSpPr/>
            <p:nvPr/>
          </p:nvSpPr>
          <p:spPr>
            <a:xfrm>
              <a:off x="52077" y="52077"/>
              <a:ext cx="958277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MemberExpression позволяет обращаться к свойствам или полям объекта</a:t>
              </a:r>
            </a:p>
          </p:txBody>
        </p:sp>
      </p:grpSp>
      <p:grpSp>
        <p:nvGrpSpPr>
          <p:cNvPr id="1217" name="Group 1217"/>
          <p:cNvGrpSpPr/>
          <p:nvPr/>
        </p:nvGrpSpPr>
        <p:grpSpPr>
          <a:xfrm>
            <a:off x="342900" y="609600"/>
            <a:ext cx="2828925" cy="533400"/>
            <a:chOff x="0" y="0"/>
            <a:chExt cx="2828925" cy="533400"/>
          </a:xfrm>
        </p:grpSpPr>
        <p:sp>
          <p:nvSpPr>
            <p:cNvPr id="1215" name="Shape 1215"/>
            <p:cNvSpPr/>
            <p:nvPr/>
          </p:nvSpPr>
          <p:spPr>
            <a:xfrm>
              <a:off x="0" y="0"/>
              <a:ext cx="282892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216" name="Shape 1216"/>
            <p:cNvSpPr/>
            <p:nvPr/>
          </p:nvSpPr>
          <p:spPr>
            <a:xfrm>
              <a:off x="26037" y="81280"/>
              <a:ext cx="27768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MemberExpression</a:t>
              </a:r>
            </a:p>
          </p:txBody>
        </p:sp>
      </p:grpSp>
      <p:grpSp>
        <p:nvGrpSpPr>
          <p:cNvPr id="1220" name="Group 1220"/>
          <p:cNvGrpSpPr/>
          <p:nvPr/>
        </p:nvGrpSpPr>
        <p:grpSpPr>
          <a:xfrm>
            <a:off x="771525" y="1447800"/>
            <a:ext cx="3771900" cy="533400"/>
            <a:chOff x="0" y="0"/>
            <a:chExt cx="3771900" cy="533400"/>
          </a:xfrm>
        </p:grpSpPr>
        <p:sp>
          <p:nvSpPr>
            <p:cNvPr id="1218" name="Shape 1218"/>
            <p:cNvSpPr/>
            <p:nvPr/>
          </p:nvSpPr>
          <p:spPr>
            <a:xfrm>
              <a:off x="0" y="0"/>
              <a:ext cx="377190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19" name="Shape 1219"/>
            <p:cNvSpPr/>
            <p:nvPr/>
          </p:nvSpPr>
          <p:spPr>
            <a:xfrm>
              <a:off x="26037" y="81280"/>
              <a:ext cx="371982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MakeMemberAccess </a:t>
              </a:r>
            </a:p>
          </p:txBody>
        </p:sp>
      </p:grpSp>
      <p:grpSp>
        <p:nvGrpSpPr>
          <p:cNvPr id="1223" name="Group 1223"/>
          <p:cNvGrpSpPr/>
          <p:nvPr/>
        </p:nvGrpSpPr>
        <p:grpSpPr>
          <a:xfrm>
            <a:off x="342900" y="2209799"/>
            <a:ext cx="9686925" cy="1429348"/>
            <a:chOff x="0" y="0"/>
            <a:chExt cx="9686925" cy="1429346"/>
          </a:xfrm>
        </p:grpSpPr>
        <p:sp>
          <p:nvSpPr>
            <p:cNvPr id="1221" name="Shape 1221"/>
            <p:cNvSpPr/>
            <p:nvPr/>
          </p:nvSpPr>
          <p:spPr>
            <a:xfrm>
              <a:off x="0" y="0"/>
              <a:ext cx="9686925" cy="1429347"/>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1222" name="Shape 1222"/>
            <p:cNvSpPr/>
            <p:nvPr/>
          </p:nvSpPr>
          <p:spPr>
            <a:xfrm>
              <a:off x="0" y="69570"/>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MyType myData = ...;</a:t>
              </a:r>
            </a:p>
            <a:p>
              <a:pPr lvl="0"/>
              <a:r>
                <a:rPr sz="1600">
                  <a:latin typeface="Consolas"/>
                  <a:ea typeface="Consolas"/>
                  <a:cs typeface="Consolas"/>
                  <a:sym typeface="Consolas"/>
                </a:rPr>
                <a:t>MemberExpression member = Expression.MakeMemberAccess (Expression.Constant(myData),propertyInfo);</a:t>
              </a:r>
            </a:p>
            <a:p>
              <a:pPr lvl="0"/>
              <a:r>
                <a:rPr sz="1600">
                  <a:latin typeface="Consolas"/>
                  <a:ea typeface="Consolas"/>
                  <a:cs typeface="Consolas"/>
                  <a:sym typeface="Consolas"/>
                </a:rPr>
                <a:t>MemberExpression staticProperty = Expression.MakeMemberAccess(null, propertyInfo);</a:t>
              </a:r>
            </a:p>
          </p:txBody>
        </p:sp>
      </p:grpSp>
      <p:grpSp>
        <p:nvGrpSpPr>
          <p:cNvPr id="1254" name="Group 1254"/>
          <p:cNvGrpSpPr/>
          <p:nvPr/>
        </p:nvGrpSpPr>
        <p:grpSpPr>
          <a:xfrm>
            <a:off x="342900" y="4038600"/>
            <a:ext cx="9686925" cy="2438400"/>
            <a:chOff x="0" y="0"/>
            <a:chExt cx="9686925" cy="2438400"/>
          </a:xfrm>
        </p:grpSpPr>
        <p:grpSp>
          <p:nvGrpSpPr>
            <p:cNvPr id="1226" name="Group 1226"/>
            <p:cNvGrpSpPr/>
            <p:nvPr/>
          </p:nvGrpSpPr>
          <p:grpSpPr>
            <a:xfrm>
              <a:off x="0" y="0"/>
              <a:ext cx="9686925" cy="2438400"/>
              <a:chOff x="0" y="0"/>
              <a:chExt cx="9686925" cy="2438400"/>
            </a:xfrm>
          </p:grpSpPr>
          <p:sp>
            <p:nvSpPr>
              <p:cNvPr id="1224" name="Shape 1224"/>
              <p:cNvSpPr/>
              <p:nvPr/>
            </p:nvSpPr>
            <p:spPr>
              <a:xfrm>
                <a:off x="0" y="0"/>
                <a:ext cx="9686925" cy="24384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endParaRPr/>
              </a:p>
            </p:txBody>
          </p:sp>
          <p:sp>
            <p:nvSpPr>
              <p:cNvPr id="1225" name="Shape 1225"/>
              <p:cNvSpPr/>
              <p:nvPr/>
            </p:nvSpPr>
            <p:spPr>
              <a:xfrm>
                <a:off x="119033" y="119032"/>
                <a:ext cx="944885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spcBef>
                    <a:spcPts val="1000"/>
                  </a:spcBef>
                </a:lvl1pPr>
              </a:lstStyle>
              <a:p>
                <a:pPr lvl="0"/>
                <a:r>
                  <a:t>Класс UnaryExpression представляет выражения, основаные на унарной операции</a:t>
                </a:r>
              </a:p>
            </p:txBody>
          </p:sp>
        </p:grpSp>
        <p:grpSp>
          <p:nvGrpSpPr>
            <p:cNvPr id="1229" name="Group 1229"/>
            <p:cNvGrpSpPr/>
            <p:nvPr/>
          </p:nvGrpSpPr>
          <p:grpSpPr>
            <a:xfrm>
              <a:off x="171450" y="457200"/>
              <a:ext cx="2828926" cy="533400"/>
              <a:chOff x="0" y="0"/>
              <a:chExt cx="2828924" cy="533400"/>
            </a:xfrm>
          </p:grpSpPr>
          <p:sp>
            <p:nvSpPr>
              <p:cNvPr id="1227" name="Shape 1227"/>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28" name="Shape 1228"/>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ArrayLength </a:t>
                </a:r>
              </a:p>
            </p:txBody>
          </p:sp>
        </p:grpSp>
        <p:grpSp>
          <p:nvGrpSpPr>
            <p:cNvPr id="1232" name="Group 1232"/>
            <p:cNvGrpSpPr/>
            <p:nvPr/>
          </p:nvGrpSpPr>
          <p:grpSpPr>
            <a:xfrm>
              <a:off x="171450" y="1066800"/>
              <a:ext cx="2828926" cy="533400"/>
              <a:chOff x="0" y="0"/>
              <a:chExt cx="2828924" cy="533400"/>
            </a:xfrm>
          </p:grpSpPr>
          <p:sp>
            <p:nvSpPr>
              <p:cNvPr id="1230" name="Shape 1230"/>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31" name="Shape 1231"/>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Convert  </a:t>
                </a:r>
              </a:p>
            </p:txBody>
          </p:sp>
        </p:grpSp>
        <p:grpSp>
          <p:nvGrpSpPr>
            <p:cNvPr id="1235" name="Group 1235"/>
            <p:cNvGrpSpPr/>
            <p:nvPr/>
          </p:nvGrpSpPr>
          <p:grpSpPr>
            <a:xfrm>
              <a:off x="171450" y="1676400"/>
              <a:ext cx="2828926" cy="533400"/>
              <a:chOff x="0" y="0"/>
              <a:chExt cx="2828924" cy="533400"/>
            </a:xfrm>
          </p:grpSpPr>
          <p:sp>
            <p:nvSpPr>
              <p:cNvPr id="1233" name="Shape 1233"/>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34" name="Shape 1234"/>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Negate  </a:t>
                </a:r>
              </a:p>
            </p:txBody>
          </p:sp>
        </p:grpSp>
        <p:grpSp>
          <p:nvGrpSpPr>
            <p:cNvPr id="1238" name="Group 1238"/>
            <p:cNvGrpSpPr/>
            <p:nvPr/>
          </p:nvGrpSpPr>
          <p:grpSpPr>
            <a:xfrm>
              <a:off x="3171825" y="457200"/>
              <a:ext cx="2828925" cy="533400"/>
              <a:chOff x="0" y="0"/>
              <a:chExt cx="2828924" cy="533400"/>
            </a:xfrm>
          </p:grpSpPr>
          <p:sp>
            <p:nvSpPr>
              <p:cNvPr id="1236" name="Shape 1236"/>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37" name="Shape 1237"/>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Not  </a:t>
                </a:r>
              </a:p>
            </p:txBody>
          </p:sp>
        </p:grpSp>
        <p:grpSp>
          <p:nvGrpSpPr>
            <p:cNvPr id="1241" name="Group 1241"/>
            <p:cNvGrpSpPr/>
            <p:nvPr/>
          </p:nvGrpSpPr>
          <p:grpSpPr>
            <a:xfrm>
              <a:off x="3171825" y="1066800"/>
              <a:ext cx="2828925" cy="533400"/>
              <a:chOff x="0" y="0"/>
              <a:chExt cx="2828924" cy="533400"/>
            </a:xfrm>
          </p:grpSpPr>
          <p:sp>
            <p:nvSpPr>
              <p:cNvPr id="1239" name="Shape 1239"/>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40" name="Shape 1240"/>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Quote  </a:t>
                </a:r>
              </a:p>
            </p:txBody>
          </p:sp>
        </p:grpSp>
        <p:grpSp>
          <p:nvGrpSpPr>
            <p:cNvPr id="1244" name="Group 1244"/>
            <p:cNvGrpSpPr/>
            <p:nvPr/>
          </p:nvGrpSpPr>
          <p:grpSpPr>
            <a:xfrm>
              <a:off x="3171825" y="1676400"/>
              <a:ext cx="2828925" cy="533400"/>
              <a:chOff x="0" y="0"/>
              <a:chExt cx="2828924" cy="533400"/>
            </a:xfrm>
          </p:grpSpPr>
          <p:sp>
            <p:nvSpPr>
              <p:cNvPr id="1242" name="Shape 1242"/>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43" name="Shape 1243"/>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TypeAs </a:t>
                </a:r>
              </a:p>
            </p:txBody>
          </p:sp>
        </p:grpSp>
        <p:grpSp>
          <p:nvGrpSpPr>
            <p:cNvPr id="1247" name="Group 1247"/>
            <p:cNvGrpSpPr/>
            <p:nvPr/>
          </p:nvGrpSpPr>
          <p:grpSpPr>
            <a:xfrm>
              <a:off x="6172200" y="457200"/>
              <a:ext cx="3257550" cy="533400"/>
              <a:chOff x="0" y="0"/>
              <a:chExt cx="3257550" cy="533400"/>
            </a:xfrm>
          </p:grpSpPr>
          <p:sp>
            <p:nvSpPr>
              <p:cNvPr id="1245" name="Shape 1245"/>
              <p:cNvSpPr/>
              <p:nvPr/>
            </p:nvSpPr>
            <p:spPr>
              <a:xfrm>
                <a:off x="0" y="0"/>
                <a:ext cx="32575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46" name="Shape 1246"/>
              <p:cNvSpPr/>
              <p:nvPr/>
            </p:nvSpPr>
            <p:spPr>
              <a:xfrm>
                <a:off x="26037" y="81280"/>
                <a:ext cx="32054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UnaryPlus   </a:t>
                </a:r>
              </a:p>
            </p:txBody>
          </p:sp>
        </p:grpSp>
        <p:grpSp>
          <p:nvGrpSpPr>
            <p:cNvPr id="1250" name="Group 1250"/>
            <p:cNvGrpSpPr/>
            <p:nvPr/>
          </p:nvGrpSpPr>
          <p:grpSpPr>
            <a:xfrm>
              <a:off x="6172200" y="1066800"/>
              <a:ext cx="3257550" cy="533400"/>
              <a:chOff x="0" y="0"/>
              <a:chExt cx="3257550" cy="533400"/>
            </a:xfrm>
          </p:grpSpPr>
          <p:sp>
            <p:nvSpPr>
              <p:cNvPr id="1248" name="Shape 1248"/>
              <p:cNvSpPr/>
              <p:nvPr/>
            </p:nvSpPr>
            <p:spPr>
              <a:xfrm>
                <a:off x="0" y="0"/>
                <a:ext cx="32575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49" name="Shape 1249"/>
              <p:cNvSpPr/>
              <p:nvPr/>
            </p:nvSpPr>
            <p:spPr>
              <a:xfrm>
                <a:off x="26037" y="81280"/>
                <a:ext cx="32054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Expression.NegateChecked</a:t>
                </a:r>
              </a:p>
            </p:txBody>
          </p:sp>
        </p:grpSp>
        <p:grpSp>
          <p:nvGrpSpPr>
            <p:cNvPr id="1253" name="Group 1253"/>
            <p:cNvGrpSpPr/>
            <p:nvPr/>
          </p:nvGrpSpPr>
          <p:grpSpPr>
            <a:xfrm>
              <a:off x="6172200" y="1676400"/>
              <a:ext cx="3257550" cy="533400"/>
              <a:chOff x="0" y="0"/>
              <a:chExt cx="3257550" cy="533400"/>
            </a:xfrm>
          </p:grpSpPr>
          <p:sp>
            <p:nvSpPr>
              <p:cNvPr id="1251" name="Shape 1251"/>
              <p:cNvSpPr/>
              <p:nvPr/>
            </p:nvSpPr>
            <p:spPr>
              <a:xfrm>
                <a:off x="0" y="0"/>
                <a:ext cx="32575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52" name="Shape 1252"/>
              <p:cNvSpPr/>
              <p:nvPr/>
            </p:nvSpPr>
            <p:spPr>
              <a:xfrm>
                <a:off x="26037" y="81280"/>
                <a:ext cx="32054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 ConvertChecked </a:t>
                </a:r>
              </a:p>
            </p:txBody>
          </p:sp>
        </p:grpSp>
      </p:grpSp>
      <p:grpSp>
        <p:nvGrpSpPr>
          <p:cNvPr id="1257" name="Group 1257"/>
          <p:cNvGrpSpPr/>
          <p:nvPr/>
        </p:nvGrpSpPr>
        <p:grpSpPr>
          <a:xfrm>
            <a:off x="342900" y="3581400"/>
            <a:ext cx="3000375" cy="533400"/>
            <a:chOff x="0" y="0"/>
            <a:chExt cx="3000375" cy="533400"/>
          </a:xfrm>
        </p:grpSpPr>
        <p:sp>
          <p:nvSpPr>
            <p:cNvPr id="1255" name="Shape 1255"/>
            <p:cNvSpPr/>
            <p:nvPr/>
          </p:nvSpPr>
          <p:spPr>
            <a:xfrm>
              <a:off x="0" y="0"/>
              <a:ext cx="3000375"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256" name="Shape 1256"/>
            <p:cNvSpPr/>
            <p:nvPr/>
          </p:nvSpPr>
          <p:spPr>
            <a:xfrm>
              <a:off x="26037" y="81280"/>
              <a:ext cx="294830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UnaryExpression</a:t>
              </a:r>
            </a:p>
          </p:txBody>
        </p:sp>
      </p:gr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Shape 1259"/>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Типы выражений</a:t>
            </a:r>
          </a:p>
        </p:txBody>
      </p:sp>
      <p:grpSp>
        <p:nvGrpSpPr>
          <p:cNvPr id="1262" name="Group 1262"/>
          <p:cNvGrpSpPr/>
          <p:nvPr/>
        </p:nvGrpSpPr>
        <p:grpSpPr>
          <a:xfrm>
            <a:off x="342900" y="3505200"/>
            <a:ext cx="9686925" cy="2106406"/>
            <a:chOff x="0" y="0"/>
            <a:chExt cx="9686925" cy="2106405"/>
          </a:xfrm>
        </p:grpSpPr>
        <p:sp>
          <p:nvSpPr>
            <p:cNvPr id="1260" name="Shape 1260"/>
            <p:cNvSpPr/>
            <p:nvPr/>
          </p:nvSpPr>
          <p:spPr>
            <a:xfrm>
              <a:off x="0" y="0"/>
              <a:ext cx="9686925" cy="2106406"/>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endParaRPr/>
            </a:p>
          </p:txBody>
        </p:sp>
        <p:sp>
          <p:nvSpPr>
            <p:cNvPr id="1261" name="Shape 1261"/>
            <p:cNvSpPr/>
            <p:nvPr/>
          </p:nvSpPr>
          <p:spPr>
            <a:xfrm>
              <a:off x="0" y="103257"/>
              <a:ext cx="9686925" cy="1504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Expression&lt;Func&lt;int, bool&gt;&gt; lambda = null;</a:t>
              </a:r>
            </a:p>
            <a:p>
              <a:pPr lvl="0"/>
              <a:r>
                <a:rPr sz="1600">
                  <a:latin typeface="Consolas"/>
                  <a:ea typeface="Consolas"/>
                  <a:cs typeface="Consolas"/>
                  <a:sym typeface="Consolas"/>
                </a:rPr>
                <a:t>ParameterExpression param = Expression.Parameter(typeof(int), "x");</a:t>
              </a:r>
            </a:p>
            <a:p>
              <a:pPr lvl="0"/>
              <a:r>
                <a:rPr sz="1600">
                  <a:latin typeface="Consolas"/>
                  <a:ea typeface="Consolas"/>
                  <a:cs typeface="Consolas"/>
                  <a:sym typeface="Consolas"/>
                </a:rPr>
                <a:t>ConstantExpression two = Expression.Constant(2, typeof(int));</a:t>
              </a:r>
            </a:p>
            <a:p>
              <a:pPr lvl="0"/>
              <a:r>
                <a:rPr sz="1600">
                  <a:latin typeface="Consolas"/>
                  <a:ea typeface="Consolas"/>
                  <a:cs typeface="Consolas"/>
                  <a:sym typeface="Consolas"/>
                </a:rPr>
                <a:t>BinaryExpression body = Expression.GreaterThan(param, two);</a:t>
              </a:r>
            </a:p>
            <a:p>
              <a:pPr lvl="0"/>
              <a:r>
                <a:rPr sz="1600">
                  <a:latin typeface="Consolas"/>
                  <a:ea typeface="Consolas"/>
                  <a:cs typeface="Consolas"/>
                  <a:sym typeface="Consolas"/>
                </a:rPr>
                <a:t>lambda = Expression.Lambda&lt;Func&lt;int, bool&gt;&gt;(body, param);</a:t>
              </a:r>
            </a:p>
            <a:p>
              <a:pPr lvl="0"/>
              <a:r>
                <a:rPr sz="1600">
                  <a:latin typeface="Consolas"/>
                  <a:ea typeface="Consolas"/>
                  <a:cs typeface="Consolas"/>
                  <a:sym typeface="Consolas"/>
                </a:rPr>
                <a:t>Console.WriteLine(lambda.ToString());</a:t>
              </a:r>
            </a:p>
          </p:txBody>
        </p:sp>
      </p:grpSp>
      <p:grpSp>
        <p:nvGrpSpPr>
          <p:cNvPr id="1265" name="Group 1265"/>
          <p:cNvGrpSpPr/>
          <p:nvPr/>
        </p:nvGrpSpPr>
        <p:grpSpPr>
          <a:xfrm>
            <a:off x="342900" y="762000"/>
            <a:ext cx="3086100" cy="533400"/>
            <a:chOff x="0" y="0"/>
            <a:chExt cx="3086100" cy="533400"/>
          </a:xfrm>
        </p:grpSpPr>
        <p:sp>
          <p:nvSpPr>
            <p:cNvPr id="1263" name="Shape 1263"/>
            <p:cNvSpPr/>
            <p:nvPr/>
          </p:nvSpPr>
          <p:spPr>
            <a:xfrm>
              <a:off x="0" y="0"/>
              <a:ext cx="3086100" cy="533400"/>
            </a:xfrm>
            <a:prstGeom prst="roundRect">
              <a:avLst>
                <a:gd name="adj" fmla="val 16667"/>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spcBef>
                  <a:spcPts val="1000"/>
                </a:spcBef>
                <a:defRPr>
                  <a:solidFill>
                    <a:srgbClr val="FFFFFF"/>
                  </a:solidFill>
                </a:defRPr>
              </a:pPr>
              <a:endParaRPr/>
            </a:p>
          </p:txBody>
        </p:sp>
        <p:sp>
          <p:nvSpPr>
            <p:cNvPr id="1264" name="Shape 1264"/>
            <p:cNvSpPr/>
            <p:nvPr/>
          </p:nvSpPr>
          <p:spPr>
            <a:xfrm>
              <a:off x="26037" y="81280"/>
              <a:ext cx="303402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solidFill>
                    <a:srgbClr val="FFFFFF"/>
                  </a:solidFill>
                </a:defRPr>
              </a:lvl1pPr>
            </a:lstStyle>
            <a:p>
              <a:pPr lvl="0">
                <a:defRPr b="0">
                  <a:solidFill>
                    <a:srgbClr val="000000"/>
                  </a:solidFill>
                </a:defRPr>
              </a:pPr>
              <a:r>
                <a:rPr b="1">
                  <a:solidFill>
                    <a:srgbClr val="FFFFFF"/>
                  </a:solidFill>
                </a:rPr>
                <a:t>Expression&lt;TDelegate&gt;</a:t>
              </a:r>
            </a:p>
          </p:txBody>
        </p:sp>
      </p:grpSp>
      <p:grpSp>
        <p:nvGrpSpPr>
          <p:cNvPr id="1275" name="Group 1275"/>
          <p:cNvGrpSpPr/>
          <p:nvPr/>
        </p:nvGrpSpPr>
        <p:grpSpPr>
          <a:xfrm>
            <a:off x="257175" y="1371600"/>
            <a:ext cx="9686925" cy="1981200"/>
            <a:chOff x="0" y="0"/>
            <a:chExt cx="9686925" cy="1981200"/>
          </a:xfrm>
        </p:grpSpPr>
        <p:grpSp>
          <p:nvGrpSpPr>
            <p:cNvPr id="1268" name="Group 1268"/>
            <p:cNvGrpSpPr/>
            <p:nvPr/>
          </p:nvGrpSpPr>
          <p:grpSpPr>
            <a:xfrm>
              <a:off x="0" y="0"/>
              <a:ext cx="9686925" cy="1981200"/>
              <a:chOff x="0" y="0"/>
              <a:chExt cx="9686925" cy="1981200"/>
            </a:xfrm>
          </p:grpSpPr>
          <p:sp>
            <p:nvSpPr>
              <p:cNvPr id="1266" name="Shape 1266"/>
              <p:cNvSpPr/>
              <p:nvPr/>
            </p:nvSpPr>
            <p:spPr>
              <a:xfrm>
                <a:off x="0" y="0"/>
                <a:ext cx="9686925" cy="1981200"/>
              </a:xfrm>
              <a:prstGeom prst="roundRect">
                <a:avLst>
                  <a:gd name="adj" fmla="val 16667"/>
                </a:avLst>
              </a:prstGeom>
              <a:solidFill>
                <a:srgbClr val="CCECFF"/>
              </a:solidFill>
              <a:ln w="9525" cap="flat">
                <a:solidFill>
                  <a:srgbClr val="4A7EBB"/>
                </a:solidFill>
                <a:prstDash val="solid"/>
                <a:bevel/>
              </a:ln>
              <a:effectLst/>
            </p:spPr>
            <p:txBody>
              <a:bodyPr wrap="square" lIns="0" tIns="0" rIns="0" bIns="0" numCol="1" anchor="t">
                <a:noAutofit/>
              </a:bodyPr>
              <a:lstStyle/>
              <a:p>
                <a:pPr lvl="0" algn="just">
                  <a:spcBef>
                    <a:spcPts val="1000"/>
                  </a:spcBef>
                </a:pPr>
                <a:endParaRPr/>
              </a:p>
            </p:txBody>
          </p:sp>
          <p:sp>
            <p:nvSpPr>
              <p:cNvPr id="1267" name="Shape 1267"/>
              <p:cNvSpPr/>
              <p:nvPr/>
            </p:nvSpPr>
            <p:spPr>
              <a:xfrm>
                <a:off x="96713" y="96713"/>
                <a:ext cx="9493499" cy="1056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algn="just">
                  <a:spcBef>
                    <a:spcPts val="1000"/>
                  </a:spcBef>
                </a:pPr>
                <a:r>
                  <a:t>Класс Expression&lt;TDelegate&gt; представляет лямбда-выражения</a:t>
                </a:r>
              </a:p>
              <a:p>
                <a:pPr lvl="0" algn="just">
                  <a:spcBef>
                    <a:spcPts val="1000"/>
                  </a:spcBef>
                </a:pPr>
                <a:r>
                  <a:t>Параметр типа TDelegate должнен ссылаться на делегат, соответствующий сигнатуре лямбда-выражения</a:t>
                </a:r>
              </a:p>
            </p:txBody>
          </p:sp>
        </p:grpSp>
        <p:grpSp>
          <p:nvGrpSpPr>
            <p:cNvPr id="1271" name="Group 1271"/>
            <p:cNvGrpSpPr/>
            <p:nvPr/>
          </p:nvGrpSpPr>
          <p:grpSpPr>
            <a:xfrm>
              <a:off x="257175" y="1219200"/>
              <a:ext cx="2828926" cy="533400"/>
              <a:chOff x="0" y="0"/>
              <a:chExt cx="2828924" cy="533400"/>
            </a:xfrm>
          </p:grpSpPr>
          <p:sp>
            <p:nvSpPr>
              <p:cNvPr id="1269" name="Shape 1269"/>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70" name="Shape 1270"/>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Expression.Parameter</a:t>
                </a:r>
              </a:p>
            </p:txBody>
          </p:sp>
        </p:grpSp>
        <p:grpSp>
          <p:nvGrpSpPr>
            <p:cNvPr id="1274" name="Group 1274"/>
            <p:cNvGrpSpPr/>
            <p:nvPr/>
          </p:nvGrpSpPr>
          <p:grpSpPr>
            <a:xfrm>
              <a:off x="3257550" y="1219200"/>
              <a:ext cx="2828925" cy="533400"/>
              <a:chOff x="0" y="0"/>
              <a:chExt cx="2828924" cy="533400"/>
            </a:xfrm>
          </p:grpSpPr>
          <p:sp>
            <p:nvSpPr>
              <p:cNvPr id="1272" name="Shape 1272"/>
              <p:cNvSpPr/>
              <p:nvPr/>
            </p:nvSpPr>
            <p:spPr>
              <a:xfrm>
                <a:off x="0" y="0"/>
                <a:ext cx="2828925"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73" name="Shape 1273"/>
              <p:cNvSpPr/>
              <p:nvPr/>
            </p:nvSpPr>
            <p:spPr>
              <a:xfrm>
                <a:off x="26038" y="81280"/>
                <a:ext cx="27768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vl1pPr>
              </a:lstStyle>
              <a:p>
                <a:pPr lvl="0">
                  <a:defRPr b="0"/>
                </a:pPr>
                <a:r>
                  <a:rPr b="1"/>
                  <a:t>Expression.Lambda</a:t>
                </a:r>
              </a:p>
            </p:txBody>
          </p:sp>
        </p:grpSp>
      </p:grpSp>
      <p:grpSp>
        <p:nvGrpSpPr>
          <p:cNvPr id="1278" name="Group 1278"/>
          <p:cNvGrpSpPr/>
          <p:nvPr/>
        </p:nvGrpSpPr>
        <p:grpSpPr>
          <a:xfrm>
            <a:off x="7372350" y="5562600"/>
            <a:ext cx="2571750" cy="685800"/>
            <a:chOff x="0" y="0"/>
            <a:chExt cx="2571750" cy="685800"/>
          </a:xfrm>
        </p:grpSpPr>
        <p:sp>
          <p:nvSpPr>
            <p:cNvPr id="1276" name="Shape 1276"/>
            <p:cNvSpPr/>
            <p:nvPr/>
          </p:nvSpPr>
          <p:spPr>
            <a:xfrm>
              <a:off x="0" y="0"/>
              <a:ext cx="2571750" cy="685800"/>
            </a:xfrm>
            <a:prstGeom prst="roundRect">
              <a:avLst>
                <a:gd name="adj" fmla="val 16667"/>
              </a:avLst>
            </a:prstGeom>
            <a:solidFill>
              <a:srgbClr val="FFFFFF"/>
            </a:solidFill>
            <a:ln w="9525" cap="flat">
              <a:solidFill>
                <a:srgbClr val="4A7EBB"/>
              </a:solidFill>
              <a:prstDash val="solid"/>
              <a:bevel/>
            </a:ln>
            <a:effectLst/>
          </p:spPr>
          <p:txBody>
            <a:bodyPr wrap="square" lIns="0" tIns="0" rIns="0" bIns="0" numCol="1" anchor="ctr">
              <a:noAutofit/>
            </a:bodyPr>
            <a:lstStyle/>
            <a:p>
              <a:pPr lvl="0" algn="ctr">
                <a:spcBef>
                  <a:spcPts val="1000"/>
                </a:spcBef>
              </a:pPr>
              <a:endParaRPr/>
            </a:p>
          </p:txBody>
        </p:sp>
        <p:sp>
          <p:nvSpPr>
            <p:cNvPr id="1277" name="Shape 1277"/>
            <p:cNvSpPr/>
            <p:nvPr/>
          </p:nvSpPr>
          <p:spPr>
            <a:xfrm>
              <a:off x="33477" y="157480"/>
              <a:ext cx="250479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x =&gt; (x &gt; 2)</a:t>
              </a:r>
            </a:p>
          </p:txBody>
        </p:sp>
      </p:grpSp>
      <p:pic>
        <p:nvPicPr>
          <p:cNvPr id="1279" name="image30.tif" descr="E:\Projects\ContentDev\MSL PNG Library\OldVersion\PNG_Library\arrow01_03.png"/>
          <p:cNvPicPr/>
          <p:nvPr/>
        </p:nvPicPr>
        <p:blipFill>
          <a:blip r:embed="rId2">
            <a:extLst/>
          </a:blip>
          <a:stretch>
            <a:fillRect/>
          </a:stretch>
        </p:blipFill>
        <p:spPr>
          <a:xfrm rot="13574893" flipV="1">
            <a:off x="6216419" y="5062608"/>
            <a:ext cx="1601948" cy="85216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 name="Shape 1281"/>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Получение сведений о типах во время выполнения</a:t>
            </a:r>
          </a:p>
        </p:txBody>
      </p:sp>
      <p:grpSp>
        <p:nvGrpSpPr>
          <p:cNvPr id="1284" name="Group 1284"/>
          <p:cNvGrpSpPr/>
          <p:nvPr/>
        </p:nvGrpSpPr>
        <p:grpSpPr>
          <a:xfrm>
            <a:off x="342900" y="762000"/>
            <a:ext cx="9686925" cy="762000"/>
            <a:chOff x="0" y="0"/>
            <a:chExt cx="9686925" cy="762000"/>
          </a:xfrm>
        </p:grpSpPr>
        <p:sp>
          <p:nvSpPr>
            <p:cNvPr id="1282" name="Shape 1282"/>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283" name="Shape 1283"/>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При разработке дерева выражений невозможно непосредственно использовать свойства объектов C# </a:t>
              </a:r>
            </a:p>
          </p:txBody>
        </p:sp>
      </p:grpSp>
      <p:grpSp>
        <p:nvGrpSpPr>
          <p:cNvPr id="1287" name="Group 1287"/>
          <p:cNvGrpSpPr/>
          <p:nvPr/>
        </p:nvGrpSpPr>
        <p:grpSpPr>
          <a:xfrm>
            <a:off x="342900" y="1249680"/>
            <a:ext cx="9686925" cy="1996440"/>
            <a:chOff x="0" y="0"/>
            <a:chExt cx="9686925" cy="1996439"/>
          </a:xfrm>
        </p:grpSpPr>
        <p:sp>
          <p:nvSpPr>
            <p:cNvPr id="1285" name="Shape 1285"/>
            <p:cNvSpPr/>
            <p:nvPr/>
          </p:nvSpPr>
          <p:spPr>
            <a:xfrm>
              <a:off x="0" y="350520"/>
              <a:ext cx="9686925" cy="12954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286" name="Shape 1286"/>
            <p:cNvSpPr/>
            <p:nvPr/>
          </p:nvSpPr>
          <p:spPr>
            <a:xfrm>
              <a:off x="63236" y="-1"/>
              <a:ext cx="9560453"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endParaRPr/>
            </a:p>
            <a:p>
              <a:pPr lvl="0" algn="just">
                <a:spcBef>
                  <a:spcPts val="1000"/>
                </a:spcBef>
              </a:pPr>
              <a:r>
                <a:t>Необходимо использовать отражение для доступа к типам объектов и членам</a:t>
              </a:r>
            </a:p>
            <a:p>
              <a:pPr lvl="0" indent="355600" algn="just">
                <a:spcBef>
                  <a:spcPts val="1000"/>
                </a:spcBef>
              </a:pPr>
              <a:r>
                <a:t>- использовать класс Type для представления типа объекта</a:t>
              </a:r>
            </a:p>
            <a:p>
              <a:pPr lvl="0" indent="355600" algn="just">
                <a:spcBef>
                  <a:spcPts val="1000"/>
                </a:spcBef>
              </a:pPr>
              <a:r>
                <a:t>- использовать класс MemberInfo для представления члена</a:t>
              </a:r>
            </a:p>
          </p:txBody>
        </p:sp>
      </p:grpSp>
      <p:grpSp>
        <p:nvGrpSpPr>
          <p:cNvPr id="1290" name="Group 1290"/>
          <p:cNvGrpSpPr/>
          <p:nvPr/>
        </p:nvGrpSpPr>
        <p:grpSpPr>
          <a:xfrm>
            <a:off x="342900" y="3124199"/>
            <a:ext cx="9686925" cy="3084382"/>
            <a:chOff x="0" y="0"/>
            <a:chExt cx="9686925" cy="3084380"/>
          </a:xfrm>
        </p:grpSpPr>
        <p:sp>
          <p:nvSpPr>
            <p:cNvPr id="1288" name="Shape 1288"/>
            <p:cNvSpPr/>
            <p:nvPr/>
          </p:nvSpPr>
          <p:spPr>
            <a:xfrm>
              <a:off x="0" y="0"/>
              <a:ext cx="9686925" cy="308438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1289" name="Shape 1289"/>
            <p:cNvSpPr/>
            <p:nvPr/>
          </p:nvSpPr>
          <p:spPr>
            <a:xfrm>
              <a:off x="0" y="259160"/>
              <a:ext cx="9686925" cy="1987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600">
                  <a:latin typeface="Consolas"/>
                  <a:ea typeface="Consolas"/>
                  <a:cs typeface="Consolas"/>
                  <a:sym typeface="Consolas"/>
                </a:rPr>
                <a:t>Type stringType = typeof(</a:t>
              </a:r>
              <a:r>
                <a:rPr sz="1600" b="1">
                  <a:latin typeface="Consolas"/>
                  <a:ea typeface="Consolas"/>
                  <a:cs typeface="Consolas"/>
                  <a:sym typeface="Consolas"/>
                </a:rPr>
                <a:t>string</a:t>
              </a:r>
              <a:r>
                <a:rPr sz="1600">
                  <a:latin typeface="Consolas"/>
                  <a:ea typeface="Consolas"/>
                  <a:cs typeface="Consolas"/>
                  <a:sym typeface="Consolas"/>
                </a:rPr>
                <a:t>);</a:t>
              </a:r>
            </a:p>
            <a:p>
              <a:pPr lvl="0"/>
              <a:r>
                <a:rPr sz="1600">
                  <a:latin typeface="Consolas"/>
                  <a:ea typeface="Consolas"/>
                  <a:cs typeface="Consolas"/>
                  <a:sym typeface="Consolas"/>
                </a:rPr>
                <a:t>MemberInfo stringLength = stringType.GetProperty("</a:t>
              </a:r>
              <a:r>
                <a:rPr sz="1600" b="1">
                  <a:latin typeface="Consolas"/>
                  <a:ea typeface="Consolas"/>
                  <a:cs typeface="Consolas"/>
                  <a:sym typeface="Consolas"/>
                </a:rPr>
                <a:t>Length</a:t>
              </a:r>
              <a:r>
                <a:rPr sz="1600">
                  <a:latin typeface="Consolas"/>
                  <a:ea typeface="Consolas"/>
                  <a:cs typeface="Consolas"/>
                  <a:sym typeface="Consolas"/>
                </a:rPr>
                <a:t>");</a:t>
              </a:r>
            </a:p>
            <a:p>
              <a:pPr lvl="0"/>
              <a:r>
                <a:rPr sz="1600">
                  <a:latin typeface="Consolas"/>
                  <a:ea typeface="Consolas"/>
                  <a:cs typeface="Consolas"/>
                  <a:sym typeface="Consolas"/>
                </a:rPr>
                <a:t>string data = "Hello, World!";</a:t>
              </a:r>
            </a:p>
            <a:p>
              <a:pPr lvl="0"/>
              <a:r>
                <a:rPr sz="1600">
                  <a:latin typeface="Consolas"/>
                  <a:ea typeface="Consolas"/>
                  <a:cs typeface="Consolas"/>
                  <a:sym typeface="Consolas"/>
                </a:rPr>
                <a:t>MemberExpression length = Expression.MakeMemberAccess(</a:t>
              </a:r>
            </a:p>
            <a:p>
              <a:pPr lvl="0"/>
              <a:r>
                <a:rPr sz="1600">
                  <a:latin typeface="Consolas"/>
                  <a:ea typeface="Consolas"/>
                  <a:cs typeface="Consolas"/>
                  <a:sym typeface="Consolas"/>
                </a:rPr>
                <a:t>Expression.Constant(data), stringLength);</a:t>
              </a:r>
            </a:p>
            <a:p>
              <a:pPr lvl="0"/>
              <a:r>
                <a:rPr sz="1600">
                  <a:latin typeface="Consolas"/>
                  <a:ea typeface="Consolas"/>
                  <a:cs typeface="Consolas"/>
                  <a:sym typeface="Consolas"/>
                </a:rPr>
                <a:t>ConstantExpression maxLength = Expression.Constant(25);</a:t>
              </a:r>
            </a:p>
            <a:p>
              <a:pPr lvl="0"/>
              <a:r>
                <a:rPr sz="1600">
                  <a:latin typeface="Consolas"/>
                  <a:ea typeface="Consolas"/>
                  <a:cs typeface="Consolas"/>
                  <a:sym typeface="Consolas"/>
                </a:rPr>
                <a:t>BinaryExpression compareLength = Expression.GreaterThanOrEqual(length, maxLength);</a:t>
              </a:r>
            </a:p>
            <a:p>
              <a:pPr lvl="0"/>
              <a:r>
                <a:rPr sz="1600">
                  <a:latin typeface="Consolas"/>
                  <a:ea typeface="Consolas"/>
                  <a:cs typeface="Consolas"/>
                  <a:sym typeface="Consolas"/>
                </a:rPr>
                <a:t>Console.WriteLine(compareLength.ToString());</a:t>
              </a:r>
            </a:p>
          </p:txBody>
        </p:sp>
      </p:grpSp>
      <p:grpSp>
        <p:nvGrpSpPr>
          <p:cNvPr id="1293" name="Group 1293"/>
          <p:cNvGrpSpPr/>
          <p:nvPr/>
        </p:nvGrpSpPr>
        <p:grpSpPr>
          <a:xfrm>
            <a:off x="7115175" y="2971800"/>
            <a:ext cx="2914650" cy="533400"/>
            <a:chOff x="0" y="0"/>
            <a:chExt cx="2914650" cy="533400"/>
          </a:xfrm>
        </p:grpSpPr>
        <p:sp>
          <p:nvSpPr>
            <p:cNvPr id="1291" name="Shape 1291"/>
            <p:cNvSpPr/>
            <p:nvPr/>
          </p:nvSpPr>
          <p:spPr>
            <a:xfrm>
              <a:off x="0" y="0"/>
              <a:ext cx="2914650" cy="5334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92" name="Shape 1292"/>
            <p:cNvSpPr/>
            <p:nvPr/>
          </p:nvSpPr>
          <p:spPr>
            <a:xfrm>
              <a:off x="26037" y="81280"/>
              <a:ext cx="286257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Представляет тип string</a:t>
              </a:r>
            </a:p>
          </p:txBody>
        </p:sp>
      </p:grpSp>
      <p:grpSp>
        <p:nvGrpSpPr>
          <p:cNvPr id="1296" name="Group 1296"/>
          <p:cNvGrpSpPr/>
          <p:nvPr/>
        </p:nvGrpSpPr>
        <p:grpSpPr>
          <a:xfrm>
            <a:off x="7942005" y="3789679"/>
            <a:ext cx="2057401" cy="650241"/>
            <a:chOff x="0" y="0"/>
            <a:chExt cx="2057400" cy="650240"/>
          </a:xfrm>
        </p:grpSpPr>
        <p:sp>
          <p:nvSpPr>
            <p:cNvPr id="1294" name="Shape 1294"/>
            <p:cNvSpPr/>
            <p:nvPr/>
          </p:nvSpPr>
          <p:spPr>
            <a:xfrm>
              <a:off x="0" y="20319"/>
              <a:ext cx="2057400" cy="609601"/>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1295" name="Shape 1295"/>
            <p:cNvSpPr/>
            <p:nvPr/>
          </p:nvSpPr>
          <p:spPr>
            <a:xfrm>
              <a:off x="29757" y="-1"/>
              <a:ext cx="1997886"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Представляет член Length</a:t>
              </a:r>
            </a:p>
          </p:txBody>
        </p:sp>
      </p:grpSp>
      <p:grpSp>
        <p:nvGrpSpPr>
          <p:cNvPr id="1299" name="Group 1299"/>
          <p:cNvGrpSpPr/>
          <p:nvPr/>
        </p:nvGrpSpPr>
        <p:grpSpPr>
          <a:xfrm>
            <a:off x="4629150" y="5867400"/>
            <a:ext cx="5400675" cy="533400"/>
            <a:chOff x="0" y="0"/>
            <a:chExt cx="5400675" cy="533400"/>
          </a:xfrm>
        </p:grpSpPr>
        <p:sp>
          <p:nvSpPr>
            <p:cNvPr id="1297" name="Shape 1297"/>
            <p:cNvSpPr/>
            <p:nvPr/>
          </p:nvSpPr>
          <p:spPr>
            <a:xfrm>
              <a:off x="0" y="0"/>
              <a:ext cx="5400675" cy="533400"/>
            </a:xfrm>
            <a:prstGeom prst="roundRect">
              <a:avLst>
                <a:gd name="adj" fmla="val 16667"/>
              </a:avLst>
            </a:prstGeom>
            <a:solidFill>
              <a:srgbClr val="FFFFFF"/>
            </a:solidFill>
            <a:ln w="25400" cap="flat">
              <a:solidFill>
                <a:srgbClr val="4F81BD"/>
              </a:solidFill>
              <a:prstDash val="solid"/>
              <a:bevel/>
            </a:ln>
            <a:effectLst/>
          </p:spPr>
          <p:txBody>
            <a:bodyPr wrap="square" lIns="45719" tIns="45719" rIns="45719" bIns="45719" numCol="1" anchor="ctr">
              <a:noAutofit/>
            </a:bodyPr>
            <a:lstStyle/>
            <a:p>
              <a:pPr lvl="0" algn="ctr">
                <a:spcBef>
                  <a:spcPts val="1000"/>
                </a:spcBef>
              </a:pPr>
              <a:endParaRPr/>
            </a:p>
          </p:txBody>
        </p:sp>
        <p:sp>
          <p:nvSpPr>
            <p:cNvPr id="1298" name="Shape 1298"/>
            <p:cNvSpPr/>
            <p:nvPr/>
          </p:nvSpPr>
          <p:spPr>
            <a:xfrm>
              <a:off x="26037" y="107163"/>
              <a:ext cx="5348601" cy="319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b="1">
                  <a:latin typeface="Consolas"/>
                  <a:ea typeface="Consolas"/>
                  <a:cs typeface="Consolas"/>
                  <a:sym typeface="Consolas"/>
                </a:defRPr>
              </a:lvl1pPr>
            </a:lstStyle>
            <a:p>
              <a:pPr lvl="0">
                <a:defRPr b="0"/>
              </a:pPr>
              <a:r>
                <a:rPr b="1"/>
                <a:t>("Hello, World!".Length &gt;= 25)</a:t>
              </a:r>
            </a:p>
          </p:txBody>
        </p:sp>
      </p:grpSp>
      <p:pic>
        <p:nvPicPr>
          <p:cNvPr id="1300" name="image4.tif" descr="arrow03"/>
          <p:cNvPicPr/>
          <p:nvPr/>
        </p:nvPicPr>
        <p:blipFill>
          <a:blip r:embed="rId2">
            <a:extLst/>
          </a:blip>
          <a:stretch>
            <a:fillRect/>
          </a:stretch>
        </p:blipFill>
        <p:spPr>
          <a:xfrm rot="10533832" flipV="1">
            <a:off x="4635417" y="3120606"/>
            <a:ext cx="2408684" cy="360044"/>
          </a:xfrm>
          <a:prstGeom prst="rect">
            <a:avLst/>
          </a:prstGeom>
          <a:ln w="12700">
            <a:miter lim="400000"/>
          </a:ln>
        </p:spPr>
      </p:pic>
      <p:pic>
        <p:nvPicPr>
          <p:cNvPr id="1301" name="image4.tif" descr="arrow03"/>
          <p:cNvPicPr/>
          <p:nvPr/>
        </p:nvPicPr>
        <p:blipFill>
          <a:blip r:embed="rId2">
            <a:extLst/>
          </a:blip>
          <a:stretch>
            <a:fillRect/>
          </a:stretch>
        </p:blipFill>
        <p:spPr>
          <a:xfrm rot="12104405" flipV="1">
            <a:off x="7008959" y="3987962"/>
            <a:ext cx="1201111" cy="242537"/>
          </a:xfrm>
          <a:prstGeom prst="rect">
            <a:avLst/>
          </a:prstGeom>
          <a:ln w="12700">
            <a:miter lim="400000"/>
          </a:ln>
        </p:spPr>
      </p:pic>
      <p:pic>
        <p:nvPicPr>
          <p:cNvPr id="1302" name="image4.tif" descr="arrow03"/>
          <p:cNvPicPr/>
          <p:nvPr/>
        </p:nvPicPr>
        <p:blipFill>
          <a:blip r:embed="rId2">
            <a:extLst/>
          </a:blip>
          <a:stretch>
            <a:fillRect/>
          </a:stretch>
        </p:blipFill>
        <p:spPr>
          <a:xfrm rot="1880010" flipV="1">
            <a:off x="3686688" y="5704528"/>
            <a:ext cx="1375453" cy="25317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Shape 1304"/>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Компиляция и выполнение динамических запросов LINQ</a:t>
            </a:r>
          </a:p>
        </p:txBody>
      </p:sp>
      <p:grpSp>
        <p:nvGrpSpPr>
          <p:cNvPr id="1307" name="Group 1307"/>
          <p:cNvGrpSpPr/>
          <p:nvPr/>
        </p:nvGrpSpPr>
        <p:grpSpPr>
          <a:xfrm>
            <a:off x="342900" y="762000"/>
            <a:ext cx="9686925" cy="685800"/>
            <a:chOff x="0" y="0"/>
            <a:chExt cx="9686925" cy="685800"/>
          </a:xfrm>
        </p:grpSpPr>
        <p:sp>
          <p:nvSpPr>
            <p:cNvPr id="1305" name="Shape 1305"/>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306" name="Shape 1306"/>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Чтобы использовать дерево выражений во время выполнения, его необходимо скомпилировать с помощью метода Compile типа Expression&lt;TDelegate&gt;</a:t>
              </a:r>
            </a:p>
          </p:txBody>
        </p:sp>
      </p:grpSp>
      <p:grpSp>
        <p:nvGrpSpPr>
          <p:cNvPr id="1310" name="Group 1310"/>
          <p:cNvGrpSpPr/>
          <p:nvPr/>
        </p:nvGrpSpPr>
        <p:grpSpPr>
          <a:xfrm>
            <a:off x="342900" y="1524000"/>
            <a:ext cx="9686925" cy="685800"/>
            <a:chOff x="0" y="0"/>
            <a:chExt cx="9686925" cy="685800"/>
          </a:xfrm>
        </p:grpSpPr>
        <p:sp>
          <p:nvSpPr>
            <p:cNvPr id="1308" name="Shape 1308"/>
            <p:cNvSpPr/>
            <p:nvPr/>
          </p:nvSpPr>
          <p:spPr>
            <a:xfrm>
              <a:off x="0" y="0"/>
              <a:ext cx="9686925" cy="6858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309" name="Shape 1309"/>
            <p:cNvSpPr/>
            <p:nvPr/>
          </p:nvSpPr>
          <p:spPr>
            <a:xfrm>
              <a:off x="33477" y="17779"/>
              <a:ext cx="961997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 Compile принимает дерево выражений, представляющее лямбда-выражение, и возвращает объект TDelegate, который можно вызывать</a:t>
              </a:r>
            </a:p>
          </p:txBody>
        </p:sp>
      </p:grpSp>
      <p:grpSp>
        <p:nvGrpSpPr>
          <p:cNvPr id="1313" name="Group 1313"/>
          <p:cNvGrpSpPr/>
          <p:nvPr/>
        </p:nvGrpSpPr>
        <p:grpSpPr>
          <a:xfrm>
            <a:off x="342900" y="2285999"/>
            <a:ext cx="9686925" cy="1354120"/>
            <a:chOff x="0" y="0"/>
            <a:chExt cx="9686925" cy="1354118"/>
          </a:xfrm>
        </p:grpSpPr>
        <p:sp>
          <p:nvSpPr>
            <p:cNvPr id="1311" name="Shape 1311"/>
            <p:cNvSpPr/>
            <p:nvPr/>
          </p:nvSpPr>
          <p:spPr>
            <a:xfrm>
              <a:off x="0" y="0"/>
              <a:ext cx="9686925" cy="135411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lgn="just"/>
              <a:endParaRPr/>
            </a:p>
          </p:txBody>
        </p:sp>
        <p:sp>
          <p:nvSpPr>
            <p:cNvPr id="1312" name="Shape 1312"/>
            <p:cNvSpPr/>
            <p:nvPr/>
          </p:nvSpPr>
          <p:spPr>
            <a:xfrm>
              <a:off x="0" y="39016"/>
              <a:ext cx="9686925" cy="1021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r>
                <a:rPr sz="1600" dirty="0">
                  <a:latin typeface="Consolas"/>
                  <a:ea typeface="Consolas"/>
                  <a:cs typeface="Consolas"/>
                  <a:sym typeface="Consolas"/>
                </a:rPr>
                <a:t>Expression&lt;Func&lt;int,bool&gt;&gt; expressionTree =</a:t>
              </a:r>
            </a:p>
            <a:p>
              <a:pPr lvl="0" algn="just"/>
              <a:r>
                <a:rPr sz="1600" dirty="0">
                  <a:latin typeface="Consolas"/>
                  <a:ea typeface="Consolas"/>
                  <a:cs typeface="Consolas"/>
                  <a:sym typeface="Consolas"/>
                </a:rPr>
                <a:t>Expression.Lambda&lt;Func&lt;int, bool&gt;&gt; (expression, parameter);</a:t>
              </a:r>
            </a:p>
            <a:p>
              <a:pPr lvl="0" algn="just"/>
              <a:r>
                <a:rPr sz="1600" dirty="0">
                  <a:latin typeface="Consolas"/>
                  <a:ea typeface="Consolas"/>
                  <a:cs typeface="Consolas"/>
                  <a:sym typeface="Consolas"/>
                </a:rPr>
                <a:t>Func&lt;int, bool&gt; myDelegate = null;</a:t>
              </a:r>
            </a:p>
            <a:p>
              <a:pPr lvl="0" algn="just"/>
              <a:r>
                <a:rPr sz="1600" dirty="0">
                  <a:latin typeface="Consolas"/>
                  <a:ea typeface="Consolas"/>
                  <a:cs typeface="Consolas"/>
                  <a:sym typeface="Consolas"/>
                </a:rPr>
                <a:t>myDelegate += expressionTree.Compile();</a:t>
              </a:r>
            </a:p>
          </p:txBody>
        </p:sp>
      </p:grpSp>
      <p:grpSp>
        <p:nvGrpSpPr>
          <p:cNvPr id="1316" name="Group 1316"/>
          <p:cNvGrpSpPr/>
          <p:nvPr/>
        </p:nvGrpSpPr>
        <p:grpSpPr>
          <a:xfrm>
            <a:off x="342900" y="3429000"/>
            <a:ext cx="9686925" cy="762000"/>
            <a:chOff x="0" y="0"/>
            <a:chExt cx="9686925" cy="762000"/>
          </a:xfrm>
        </p:grpSpPr>
        <p:sp>
          <p:nvSpPr>
            <p:cNvPr id="1314" name="Shape 1314"/>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315" name="Shape 1315"/>
            <p:cNvSpPr/>
            <p:nvPr/>
          </p:nvSpPr>
          <p:spPr>
            <a:xfrm>
              <a:off x="37198" y="195580"/>
              <a:ext cx="96125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Метод Compile можно использовать   в качестве аргумента в методе расширения LINQ</a:t>
              </a:r>
            </a:p>
          </p:txBody>
        </p:sp>
      </p:grpSp>
      <p:grpSp>
        <p:nvGrpSpPr>
          <p:cNvPr id="1319" name="Group 1319"/>
          <p:cNvGrpSpPr/>
          <p:nvPr/>
        </p:nvGrpSpPr>
        <p:grpSpPr>
          <a:xfrm>
            <a:off x="342900" y="4267199"/>
            <a:ext cx="9686925" cy="526603"/>
            <a:chOff x="0" y="0"/>
            <a:chExt cx="9686925" cy="526601"/>
          </a:xfrm>
        </p:grpSpPr>
        <p:sp>
          <p:nvSpPr>
            <p:cNvPr id="1317" name="Shape 1317"/>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1318" name="Shape 1318"/>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var bankAccounts = accounts.Where(expressionTree.Compile());</a:t>
              </a:r>
            </a:p>
          </p:txBody>
        </p:sp>
      </p:grpSp>
      <p:grpSp>
        <p:nvGrpSpPr>
          <p:cNvPr id="1322" name="Group 1322"/>
          <p:cNvGrpSpPr/>
          <p:nvPr/>
        </p:nvGrpSpPr>
        <p:grpSpPr>
          <a:xfrm>
            <a:off x="342900" y="5714999"/>
            <a:ext cx="9686925" cy="526603"/>
            <a:chOff x="0" y="0"/>
            <a:chExt cx="9686925" cy="526601"/>
          </a:xfrm>
        </p:grpSpPr>
        <p:sp>
          <p:nvSpPr>
            <p:cNvPr id="1320" name="Shape 1320"/>
            <p:cNvSpPr/>
            <p:nvPr/>
          </p:nvSpPr>
          <p:spPr>
            <a:xfrm>
              <a:off x="0" y="0"/>
              <a:ext cx="9686925" cy="52660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1321" name="Shape 1321"/>
            <p:cNvSpPr/>
            <p:nvPr/>
          </p:nvSpPr>
          <p:spPr>
            <a:xfrm>
              <a:off x="0" y="64871"/>
              <a:ext cx="9686925" cy="2980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600">
                  <a:latin typeface="Consolas"/>
                  <a:ea typeface="Consolas"/>
                  <a:cs typeface="Consolas"/>
                  <a:sym typeface="Consolas"/>
                </a:defRPr>
              </a:lvl1pPr>
            </a:lstStyle>
            <a:p>
              <a:pPr lvl="0">
                <a:defRPr sz="1800"/>
              </a:pPr>
              <a:r>
                <a:rPr sz="1600"/>
                <a:t>bool response = expressionTree.Compile().DynamicInvoke(1);</a:t>
              </a:r>
            </a:p>
          </p:txBody>
        </p:sp>
      </p:grpSp>
      <p:grpSp>
        <p:nvGrpSpPr>
          <p:cNvPr id="1325" name="Group 1325"/>
          <p:cNvGrpSpPr/>
          <p:nvPr/>
        </p:nvGrpSpPr>
        <p:grpSpPr>
          <a:xfrm>
            <a:off x="342900" y="4876800"/>
            <a:ext cx="9686925" cy="762000"/>
            <a:chOff x="0" y="0"/>
            <a:chExt cx="9686925" cy="762000"/>
          </a:xfrm>
        </p:grpSpPr>
        <p:sp>
          <p:nvSpPr>
            <p:cNvPr id="1323" name="Shape 1323"/>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1324" name="Shape 1324"/>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just">
                <a:spcBef>
                  <a:spcPts val="1000"/>
                </a:spcBef>
              </a:lvl1pPr>
            </a:lstStyle>
            <a:p>
              <a:pPr lvl="0"/>
              <a:r>
                <a:t>Можно использовать метод DynamicInvoke объекта TDelegate, который возвращаетметод Compile  для вызвова лямбда-выражения</a:t>
              </a:r>
            </a:p>
          </p:txBody>
        </p:sp>
      </p:gr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Shape 1327"/>
          <p:cNvSpPr>
            <a:spLocks noGrp="1"/>
          </p:cNvSpPr>
          <p:nvPr>
            <p:ph type="title"/>
          </p:nvPr>
        </p:nvSpPr>
        <p:spPr>
          <a:xfrm>
            <a:off x="3305771" y="2206626"/>
            <a:ext cx="5486401" cy="1222376"/>
          </a:xfrm>
          <a:prstGeom prst="rect">
            <a:avLst/>
          </a:prstGeom>
        </p:spPr>
        <p:txBody>
          <a:bodyPr lIns="0" tIns="0" rIns="0" bIns="0">
            <a:normAutofit/>
          </a:bodyPr>
          <a:lstStyle/>
          <a:p>
            <a:pPr lvl="0">
              <a:defRPr sz="1800">
                <a:solidFill>
                  <a:srgbClr val="000000"/>
                </a:solidFill>
              </a:defRPr>
            </a:pPr>
            <a:r>
              <a:rPr sz="4000">
                <a:solidFill>
                  <a:srgbClr val="2750AB"/>
                </a:solidFill>
              </a:rPr>
              <a:t>Спасибо за внимание</a:t>
            </a:r>
          </a:p>
        </p:txBody>
      </p:sp>
      <p:sp>
        <p:nvSpPr>
          <p:cNvPr id="1328" name="Shape 1328"/>
          <p:cNvSpPr/>
          <p:nvPr/>
        </p:nvSpPr>
        <p:spPr>
          <a:xfrm>
            <a:off x="3316487" y="4049714"/>
            <a:ext cx="6113263" cy="11541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a:spcBef>
                <a:spcPts val="300"/>
              </a:spcBef>
            </a:pPr>
            <a:r>
              <a:rPr sz="1600"/>
              <a:t>БГУ, ММФ, кафедра веб-технологий и компьютерного моделирования</a:t>
            </a:r>
            <a:endParaRPr>
              <a:latin typeface="Arial"/>
              <a:ea typeface="Arial"/>
              <a:cs typeface="Arial"/>
              <a:sym typeface="Arial"/>
            </a:endParaRPr>
          </a:p>
          <a:p>
            <a:pPr lvl="0" algn="just">
              <a:spcBef>
                <a:spcPts val="300"/>
              </a:spcBef>
            </a:pPr>
            <a:r>
              <a:rPr sz="1600"/>
              <a:t>Автор: к. ф.-м. н., доцент, Кравчук Анжелика Ивановна</a:t>
            </a:r>
            <a:endParaRPr>
              <a:latin typeface="Arial"/>
              <a:ea typeface="Arial"/>
              <a:cs typeface="Arial"/>
              <a:sym typeface="Arial"/>
            </a:endParaRPr>
          </a:p>
          <a:p>
            <a:pPr lvl="0" algn="just">
              <a:spcBef>
                <a:spcPts val="300"/>
              </a:spcBef>
            </a:pPr>
            <a:r>
              <a:rPr sz="1600"/>
              <a:t>e-mail: anzhelika.kravchuk@gmail.com</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xfrm>
            <a:off x="255321" y="179342"/>
            <a:ext cx="9817435" cy="365132"/>
          </a:xfrm>
          <a:prstGeom prst="rect">
            <a:avLst/>
          </a:prstGeom>
        </p:spPr>
        <p:txBody>
          <a:bodyPr lIns="0" tIns="0" rIns="0" bIns="0">
            <a:normAutofit/>
          </a:bodyPr>
          <a:lstStyle>
            <a:lvl1pPr defTabSz="886968">
              <a:tabLst>
                <a:tab pos="7975600" algn="r"/>
              </a:tabLst>
              <a:defRPr sz="1746"/>
            </a:lvl1pPr>
          </a:lstStyle>
          <a:p>
            <a:pPr lvl="0">
              <a:defRPr sz="1800" b="0">
                <a:solidFill>
                  <a:srgbClr val="000000"/>
                </a:solidFill>
              </a:defRPr>
            </a:pPr>
            <a:r>
              <a:rPr sz="1746" b="1">
                <a:solidFill>
                  <a:srgbClr val="21438F"/>
                </a:solidFill>
              </a:rPr>
              <a:t>Введение в запросы LINQ</a:t>
            </a:r>
          </a:p>
        </p:txBody>
      </p:sp>
      <p:grpSp>
        <p:nvGrpSpPr>
          <p:cNvPr id="199" name="Group 199"/>
          <p:cNvGrpSpPr/>
          <p:nvPr/>
        </p:nvGrpSpPr>
        <p:grpSpPr>
          <a:xfrm>
            <a:off x="342900" y="1738448"/>
            <a:ext cx="7715250" cy="4302014"/>
            <a:chOff x="0" y="0"/>
            <a:chExt cx="7715250" cy="4302012"/>
          </a:xfrm>
        </p:grpSpPr>
        <p:sp>
          <p:nvSpPr>
            <p:cNvPr id="197" name="Shape 197"/>
            <p:cNvSpPr/>
            <p:nvPr/>
          </p:nvSpPr>
          <p:spPr>
            <a:xfrm>
              <a:off x="0" y="0"/>
              <a:ext cx="7715250" cy="4302014"/>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solidFill>
              <a:srgbClr val="FFFFFF"/>
            </a:solidFill>
            <a:ln w="9525" cap="flat">
              <a:solidFill>
                <a:srgbClr val="4A7EBB"/>
              </a:solidFill>
              <a:prstDash val="solid"/>
              <a:bevel/>
            </a:ln>
            <a:effectLst>
              <a:outerShdw blurRad="190500" dist="8455" dir="5400000" rotWithShape="0">
                <a:srgbClr val="000000"/>
              </a:outerShdw>
            </a:effectLst>
          </p:spPr>
          <p:txBody>
            <a:bodyPr wrap="square" lIns="0" tIns="0" rIns="0" bIns="0" numCol="1" anchor="ctr">
              <a:noAutofit/>
            </a:bodyPr>
            <a:lstStyle/>
            <a:p>
              <a:pPr lvl="0">
                <a:defRPr sz="1600">
                  <a:latin typeface="Consolas"/>
                  <a:ea typeface="Consolas"/>
                  <a:cs typeface="Consolas"/>
                  <a:sym typeface="Consolas"/>
                </a:defRPr>
              </a:pPr>
              <a:endParaRPr/>
            </a:p>
          </p:txBody>
        </p:sp>
        <p:sp>
          <p:nvSpPr>
            <p:cNvPr id="198" name="Shape 198"/>
            <p:cNvSpPr/>
            <p:nvPr/>
          </p:nvSpPr>
          <p:spPr>
            <a:xfrm>
              <a:off x="0" y="23450"/>
              <a:ext cx="7715250" cy="3447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r>
                <a:rPr sz="1700" dirty="0">
                  <a:latin typeface="Consolas"/>
                  <a:ea typeface="Consolas"/>
                  <a:cs typeface="Consolas"/>
                  <a:sym typeface="Consolas"/>
                </a:rPr>
                <a:t>// Northwind inherits from System.Data.Linq.DataContext.</a:t>
              </a:r>
            </a:p>
            <a:p>
              <a:pPr lvl="0" defTabSz="457200"/>
              <a:r>
                <a:rPr sz="1600" dirty="0">
                  <a:latin typeface="Consolas"/>
                  <a:ea typeface="Consolas"/>
                  <a:cs typeface="Consolas"/>
                  <a:sym typeface="Consolas"/>
                </a:rPr>
                <a:t>Northwind </a:t>
              </a:r>
              <a:r>
                <a:rPr sz="1600" b="1" dirty="0">
                  <a:latin typeface="Consolas"/>
                  <a:ea typeface="Consolas"/>
                  <a:cs typeface="Consolas"/>
                  <a:sym typeface="Consolas"/>
                </a:rPr>
                <a:t>nw</a:t>
              </a:r>
              <a:r>
                <a:rPr sz="1600" dirty="0">
                  <a:latin typeface="Consolas"/>
                  <a:ea typeface="Consolas"/>
                  <a:cs typeface="Consolas"/>
                  <a:sym typeface="Consolas"/>
                </a:rPr>
                <a:t> = new Northwind(@"northwind.mdf");</a:t>
              </a:r>
            </a:p>
            <a:p>
              <a:pPr lvl="0" defTabSz="457200"/>
              <a:endParaRPr sz="1600" dirty="0">
                <a:latin typeface="Consolas"/>
                <a:ea typeface="Consolas"/>
                <a:cs typeface="Consolas"/>
                <a:sym typeface="Consolas"/>
              </a:endParaRPr>
            </a:p>
            <a:p>
              <a:pPr lvl="0" defTabSz="457200"/>
              <a:r>
                <a:rPr sz="1600" dirty="0">
                  <a:latin typeface="Consolas"/>
                  <a:ea typeface="Consolas"/>
                  <a:cs typeface="Consolas"/>
                  <a:sym typeface="Consolas"/>
                </a:rPr>
                <a:t>var </a:t>
              </a:r>
              <a:r>
                <a:rPr sz="1600" b="1" dirty="0">
                  <a:latin typeface="Consolas"/>
                  <a:ea typeface="Consolas"/>
                  <a:cs typeface="Consolas"/>
                  <a:sym typeface="Consolas"/>
                </a:rPr>
                <a:t>companyNameQuery</a:t>
              </a:r>
              <a:r>
                <a:rPr sz="1600" dirty="0">
                  <a:latin typeface="Consolas"/>
                  <a:ea typeface="Consolas"/>
                  <a:cs typeface="Consolas"/>
                  <a:sym typeface="Consolas"/>
                </a:rPr>
                <a:t> =</a:t>
              </a:r>
            </a:p>
            <a:p>
              <a:pPr lvl="0" defTabSz="457200"/>
              <a:r>
                <a:rPr sz="1600" b="1" dirty="0">
                  <a:latin typeface="Consolas"/>
                  <a:ea typeface="Consolas"/>
                  <a:cs typeface="Consolas"/>
                  <a:sym typeface="Consolas"/>
                </a:rPr>
                <a:t>   </a:t>
              </a:r>
            </a:p>
            <a:p>
              <a:pPr lvl="0" defTabSz="457200"/>
              <a:r>
                <a:rPr sz="1600" dirty="0">
                  <a:latin typeface="Consolas"/>
                  <a:ea typeface="Consolas"/>
                  <a:cs typeface="Consolas"/>
                  <a:sym typeface="Consolas"/>
                </a:rPr>
                <a:t>     </a:t>
              </a:r>
              <a:r>
                <a:rPr sz="1600" b="1" dirty="0">
                  <a:latin typeface="Consolas"/>
                  <a:ea typeface="Consolas"/>
                  <a:cs typeface="Consolas"/>
                  <a:sym typeface="Consolas"/>
                </a:rPr>
                <a:t>from</a:t>
              </a:r>
              <a:r>
                <a:rPr sz="1600" dirty="0">
                  <a:latin typeface="Consolas"/>
                  <a:ea typeface="Consolas"/>
                  <a:cs typeface="Consolas"/>
                  <a:sym typeface="Consolas"/>
                </a:rPr>
                <a:t> cust </a:t>
              </a:r>
              <a:r>
                <a:rPr sz="1600" b="1" dirty="0">
                  <a:latin typeface="Consolas"/>
                  <a:ea typeface="Consolas"/>
                  <a:cs typeface="Consolas"/>
                  <a:sym typeface="Consolas"/>
                </a:rPr>
                <a:t>in</a:t>
              </a:r>
              <a:r>
                <a:rPr sz="1600" dirty="0">
                  <a:latin typeface="Consolas"/>
                  <a:ea typeface="Consolas"/>
                  <a:cs typeface="Consolas"/>
                  <a:sym typeface="Consolas"/>
                </a:rPr>
                <a:t> nw.Customers</a:t>
              </a:r>
            </a:p>
            <a:p>
              <a:pPr lvl="0" defTabSz="457200"/>
              <a:r>
                <a:rPr sz="1600" dirty="0">
                  <a:latin typeface="Consolas"/>
                  <a:ea typeface="Consolas"/>
                  <a:cs typeface="Consolas"/>
                  <a:sym typeface="Consolas"/>
                </a:rPr>
                <a:t>     </a:t>
              </a:r>
              <a:r>
                <a:rPr sz="1600" b="1" dirty="0">
                  <a:latin typeface="Consolas"/>
                  <a:ea typeface="Consolas"/>
                  <a:cs typeface="Consolas"/>
                  <a:sym typeface="Consolas"/>
                </a:rPr>
                <a:t>where</a:t>
              </a:r>
              <a:r>
                <a:rPr sz="1600" dirty="0">
                  <a:latin typeface="Consolas"/>
                  <a:ea typeface="Consolas"/>
                  <a:cs typeface="Consolas"/>
                  <a:sym typeface="Consolas"/>
                </a:rPr>
                <a:t> cust.City == "London"</a:t>
              </a:r>
            </a:p>
            <a:p>
              <a:pPr lvl="0" defTabSz="457200"/>
              <a:r>
                <a:rPr sz="1600" dirty="0">
                  <a:latin typeface="Consolas"/>
                  <a:ea typeface="Consolas"/>
                  <a:cs typeface="Consolas"/>
                  <a:sym typeface="Consolas"/>
                </a:rPr>
                <a:t>     </a:t>
              </a:r>
              <a:r>
                <a:rPr sz="1600" b="1" dirty="0">
                  <a:latin typeface="Consolas"/>
                  <a:ea typeface="Consolas"/>
                  <a:cs typeface="Consolas"/>
                  <a:sym typeface="Consolas"/>
                </a:rPr>
                <a:t>select</a:t>
              </a:r>
              <a:r>
                <a:rPr sz="1600" dirty="0">
                  <a:latin typeface="Consolas"/>
                  <a:ea typeface="Consolas"/>
                  <a:cs typeface="Consolas"/>
                  <a:sym typeface="Consolas"/>
                </a:rPr>
                <a:t> cust.CompanyName;</a:t>
              </a:r>
            </a:p>
            <a:p>
              <a:pPr lvl="0" defTabSz="457200"/>
              <a:endParaRPr sz="1600" dirty="0">
                <a:latin typeface="Consolas"/>
                <a:ea typeface="Consolas"/>
                <a:cs typeface="Consolas"/>
                <a:sym typeface="Consolas"/>
              </a:endParaRPr>
            </a:p>
            <a:p>
              <a:pPr lvl="0" defTabSz="457200"/>
              <a:r>
                <a:rPr sz="1600" b="1" dirty="0">
                  <a:latin typeface="Consolas"/>
                  <a:ea typeface="Consolas"/>
                  <a:cs typeface="Consolas"/>
                  <a:sym typeface="Consolas"/>
                </a:rPr>
                <a:t>foreach</a:t>
              </a:r>
              <a:r>
                <a:rPr sz="1600" dirty="0">
                  <a:latin typeface="Consolas"/>
                  <a:ea typeface="Consolas"/>
                  <a:cs typeface="Consolas"/>
                  <a:sym typeface="Consolas"/>
                </a:rPr>
                <a:t> (var customer in </a:t>
              </a:r>
              <a:r>
                <a:rPr sz="1600" b="1" dirty="0">
                  <a:latin typeface="Consolas"/>
                  <a:ea typeface="Consolas"/>
                  <a:cs typeface="Consolas"/>
                  <a:sym typeface="Consolas"/>
                </a:rPr>
                <a:t>companyNameQuery</a:t>
              </a:r>
              <a:r>
                <a:rPr sz="1600" dirty="0">
                  <a:latin typeface="Consolas"/>
                  <a:ea typeface="Consolas"/>
                  <a:cs typeface="Consolas"/>
                  <a:sym typeface="Consolas"/>
                </a:rPr>
                <a:t>)</a:t>
              </a:r>
            </a:p>
            <a:p>
              <a:pPr lvl="0" defTabSz="457200"/>
              <a:r>
                <a:rPr sz="1600" dirty="0">
                  <a:latin typeface="Consolas"/>
                  <a:ea typeface="Consolas"/>
                  <a:cs typeface="Consolas"/>
                  <a:sym typeface="Consolas"/>
                </a:rPr>
                <a:t>{</a:t>
              </a:r>
            </a:p>
            <a:p>
              <a:pPr lvl="0" defTabSz="457200"/>
              <a:r>
                <a:rPr sz="1600" dirty="0">
                  <a:latin typeface="Consolas"/>
                  <a:ea typeface="Consolas"/>
                  <a:cs typeface="Consolas"/>
                  <a:sym typeface="Consolas"/>
                </a:rPr>
                <a:t>    Console.WriteLine(customer);</a:t>
              </a:r>
            </a:p>
            <a:p>
              <a:pPr lvl="0" defTabSz="457200"/>
              <a:r>
                <a:rPr sz="1600" dirty="0">
                  <a:latin typeface="Consolas"/>
                  <a:ea typeface="Consolas"/>
                  <a:cs typeface="Consolas"/>
                  <a:sym typeface="Consolas"/>
                </a:rPr>
                <a:t>}</a:t>
              </a:r>
            </a:p>
          </p:txBody>
        </p:sp>
      </p:grpSp>
      <p:grpSp>
        <p:nvGrpSpPr>
          <p:cNvPr id="202" name="Group 202"/>
          <p:cNvGrpSpPr/>
          <p:nvPr/>
        </p:nvGrpSpPr>
        <p:grpSpPr>
          <a:xfrm>
            <a:off x="7543800" y="1960879"/>
            <a:ext cx="2443164" cy="650241"/>
            <a:chOff x="0" y="0"/>
            <a:chExt cx="2443163" cy="650240"/>
          </a:xfrm>
        </p:grpSpPr>
        <p:sp>
          <p:nvSpPr>
            <p:cNvPr id="200" name="Shape 200"/>
            <p:cNvSpPr/>
            <p:nvPr/>
          </p:nvSpPr>
          <p:spPr>
            <a:xfrm>
              <a:off x="0" y="20319"/>
              <a:ext cx="2443164" cy="609601"/>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201" name="Shape 201"/>
            <p:cNvSpPr/>
            <p:nvPr/>
          </p:nvSpPr>
          <p:spPr>
            <a:xfrm>
              <a:off x="29758" y="-1"/>
              <a:ext cx="238364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Получение источника данных</a:t>
              </a:r>
            </a:p>
          </p:txBody>
        </p:sp>
      </p:grpSp>
      <p:grpSp>
        <p:nvGrpSpPr>
          <p:cNvPr id="205" name="Group 205"/>
          <p:cNvGrpSpPr/>
          <p:nvPr/>
        </p:nvGrpSpPr>
        <p:grpSpPr>
          <a:xfrm>
            <a:off x="7543800" y="2743200"/>
            <a:ext cx="2443164" cy="609600"/>
            <a:chOff x="0" y="0"/>
            <a:chExt cx="2443163" cy="609600"/>
          </a:xfrm>
        </p:grpSpPr>
        <p:sp>
          <p:nvSpPr>
            <p:cNvPr id="203" name="Shape 203"/>
            <p:cNvSpPr/>
            <p:nvPr/>
          </p:nvSpPr>
          <p:spPr>
            <a:xfrm>
              <a:off x="0" y="0"/>
              <a:ext cx="2443164"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204" name="Shape 204"/>
            <p:cNvSpPr/>
            <p:nvPr/>
          </p:nvSpPr>
          <p:spPr>
            <a:xfrm>
              <a:off x="29758" y="119380"/>
              <a:ext cx="23836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Создание запроса</a:t>
              </a:r>
            </a:p>
          </p:txBody>
        </p:sp>
      </p:grpSp>
      <p:pic>
        <p:nvPicPr>
          <p:cNvPr id="206" name="image4.tif" descr="arrow03"/>
          <p:cNvPicPr/>
          <p:nvPr/>
        </p:nvPicPr>
        <p:blipFill>
          <a:blip r:embed="rId2">
            <a:extLst/>
          </a:blip>
          <a:stretch>
            <a:fillRect/>
          </a:stretch>
        </p:blipFill>
        <p:spPr>
          <a:xfrm rot="10242321">
            <a:off x="5896757" y="2193479"/>
            <a:ext cx="1747126" cy="274743"/>
          </a:xfrm>
          <a:prstGeom prst="rect">
            <a:avLst/>
          </a:prstGeom>
          <a:ln w="12700">
            <a:miter lim="400000"/>
          </a:ln>
          <a:effectLst>
            <a:outerShdw blurRad="190500" dist="8455" dir="5400000" rotWithShape="0">
              <a:srgbClr val="000000"/>
            </a:outerShdw>
          </a:effectLst>
        </p:spPr>
      </p:pic>
      <p:pic>
        <p:nvPicPr>
          <p:cNvPr id="207" name="image4.tif" descr="arrow03"/>
          <p:cNvPicPr/>
          <p:nvPr/>
        </p:nvPicPr>
        <p:blipFill>
          <a:blip r:embed="rId2">
            <a:extLst/>
          </a:blip>
          <a:stretch>
            <a:fillRect/>
          </a:stretch>
        </p:blipFill>
        <p:spPr>
          <a:xfrm rot="10800000">
            <a:off x="4293165" y="3019572"/>
            <a:ext cx="2744328" cy="254805"/>
          </a:xfrm>
          <a:prstGeom prst="rect">
            <a:avLst/>
          </a:prstGeom>
          <a:ln w="12700">
            <a:miter lim="400000"/>
          </a:ln>
          <a:effectLst>
            <a:outerShdw blurRad="190500" dist="8455" dir="5400000" rotWithShape="0">
              <a:srgbClr val="000000"/>
            </a:outerShdw>
          </a:effectLst>
        </p:spPr>
      </p:pic>
      <p:grpSp>
        <p:nvGrpSpPr>
          <p:cNvPr id="210" name="Group 210"/>
          <p:cNvGrpSpPr/>
          <p:nvPr/>
        </p:nvGrpSpPr>
        <p:grpSpPr>
          <a:xfrm>
            <a:off x="300039" y="762000"/>
            <a:ext cx="9686926" cy="762000"/>
            <a:chOff x="0" y="0"/>
            <a:chExt cx="9686925" cy="762000"/>
          </a:xfrm>
        </p:grpSpPr>
        <p:sp>
          <p:nvSpPr>
            <p:cNvPr id="208" name="Shape 208"/>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209" name="Shape 209"/>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LINQ также поддерживает последовательности, которые могут наполняться из удаленных источников, таких как SQL Server</a:t>
              </a:r>
            </a:p>
          </p:txBody>
        </p:sp>
      </p:grpSp>
      <p:pic>
        <p:nvPicPr>
          <p:cNvPr id="211" name="image4.tif" descr="arrow03"/>
          <p:cNvPicPr/>
          <p:nvPr/>
        </p:nvPicPr>
        <p:blipFill>
          <a:blip r:embed="rId2">
            <a:extLst/>
          </a:blip>
          <a:stretch>
            <a:fillRect/>
          </a:stretch>
        </p:blipFill>
        <p:spPr>
          <a:xfrm rot="10281504">
            <a:off x="5522793" y="3987010"/>
            <a:ext cx="2750432" cy="271877"/>
          </a:xfrm>
          <a:prstGeom prst="rect">
            <a:avLst/>
          </a:prstGeom>
          <a:ln w="12700">
            <a:miter lim="400000"/>
          </a:ln>
          <a:effectLst>
            <a:outerShdw blurRad="190500" dist="8455" dir="5400000" rotWithShape="0">
              <a:srgbClr val="000000"/>
            </a:outerShdw>
          </a:effectLst>
        </p:spPr>
      </p:pic>
      <p:sp>
        <p:nvSpPr>
          <p:cNvPr id="212" name="Shape 212"/>
          <p:cNvSpPr/>
          <p:nvPr/>
        </p:nvSpPr>
        <p:spPr>
          <a:xfrm>
            <a:off x="727184" y="2875732"/>
            <a:ext cx="3680296" cy="9703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moveTo>
                  <a:pt x="0" y="0"/>
                </a:moveTo>
                <a:lnTo>
                  <a:pt x="0" y="21600"/>
                </a:lnTo>
                <a:lnTo>
                  <a:pt x="21600" y="21600"/>
                </a:lnTo>
                <a:lnTo>
                  <a:pt x="21600" y="0"/>
                </a:lnTo>
                <a:close/>
              </a:path>
            </a:pathLst>
          </a:custGeom>
          <a:solidFill>
            <a:srgbClr val="FFFFFF"/>
          </a:solidFill>
          <a:ln w="28575">
            <a:solidFill>
              <a:srgbClr val="3F6797"/>
            </a:solidFill>
          </a:ln>
          <a:effectLst>
            <a:outerShdw blurRad="190500" dist="8455" dir="5400000" rotWithShape="0">
              <a:srgbClr val="000000"/>
            </a:outerShdw>
          </a:effectLst>
        </p:spPr>
        <p:txBody>
          <a:bodyPr lIns="0" tIns="0" rIns="0" bIns="0" anchor="ctr"/>
          <a:lstStyle/>
          <a:p>
            <a:pPr lvl="0" algn="ctr">
              <a:spcBef>
                <a:spcPts val="1000"/>
              </a:spcBef>
            </a:pPr>
            <a:endParaRPr/>
          </a:p>
        </p:txBody>
      </p:sp>
      <p:pic>
        <p:nvPicPr>
          <p:cNvPr id="213" name="image4.tif" descr="arrow03"/>
          <p:cNvPicPr/>
          <p:nvPr/>
        </p:nvPicPr>
        <p:blipFill>
          <a:blip r:embed="rId2">
            <a:extLst/>
          </a:blip>
          <a:stretch>
            <a:fillRect/>
          </a:stretch>
        </p:blipFill>
        <p:spPr>
          <a:xfrm rot="12530122">
            <a:off x="4116647" y="4122948"/>
            <a:ext cx="2750432" cy="271877"/>
          </a:xfrm>
          <a:prstGeom prst="rect">
            <a:avLst/>
          </a:prstGeom>
          <a:ln w="12700">
            <a:miter lim="400000"/>
          </a:ln>
          <a:effectLst>
            <a:outerShdw blurRad="190500" dist="8455" dir="5400000" rotWithShape="0">
              <a:srgbClr val="000000"/>
            </a:outerShdw>
          </a:effectLst>
        </p:spPr>
      </p:pic>
      <p:grpSp>
        <p:nvGrpSpPr>
          <p:cNvPr id="216" name="Group 216"/>
          <p:cNvGrpSpPr/>
          <p:nvPr/>
        </p:nvGrpSpPr>
        <p:grpSpPr>
          <a:xfrm>
            <a:off x="6568815" y="4644723"/>
            <a:ext cx="2196568" cy="609601"/>
            <a:chOff x="0" y="0"/>
            <a:chExt cx="2196567" cy="609600"/>
          </a:xfrm>
        </p:grpSpPr>
        <p:sp>
          <p:nvSpPr>
            <p:cNvPr id="214" name="Shape 214"/>
            <p:cNvSpPr/>
            <p:nvPr/>
          </p:nvSpPr>
          <p:spPr>
            <a:xfrm>
              <a:off x="0" y="0"/>
              <a:ext cx="2196568"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215" name="Shape 215"/>
            <p:cNvSpPr/>
            <p:nvPr/>
          </p:nvSpPr>
          <p:spPr>
            <a:xfrm>
              <a:off x="29758" y="119380"/>
              <a:ext cx="2137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Выражение запроса</a:t>
              </a:r>
            </a:p>
          </p:txBody>
        </p:sp>
      </p:grpSp>
      <p:grpSp>
        <p:nvGrpSpPr>
          <p:cNvPr id="219" name="Group 219"/>
          <p:cNvGrpSpPr/>
          <p:nvPr/>
        </p:nvGrpSpPr>
        <p:grpSpPr>
          <a:xfrm>
            <a:off x="233795" y="4949523"/>
            <a:ext cx="2196568" cy="609601"/>
            <a:chOff x="0" y="0"/>
            <a:chExt cx="2196567" cy="609600"/>
          </a:xfrm>
        </p:grpSpPr>
        <p:sp>
          <p:nvSpPr>
            <p:cNvPr id="217" name="Shape 217"/>
            <p:cNvSpPr/>
            <p:nvPr/>
          </p:nvSpPr>
          <p:spPr>
            <a:xfrm>
              <a:off x="0" y="0"/>
              <a:ext cx="2196568" cy="6096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spcBef>
                  <a:spcPts val="1000"/>
                </a:spcBef>
              </a:pPr>
              <a:endParaRPr/>
            </a:p>
          </p:txBody>
        </p:sp>
        <p:sp>
          <p:nvSpPr>
            <p:cNvPr id="218" name="Shape 218"/>
            <p:cNvSpPr/>
            <p:nvPr/>
          </p:nvSpPr>
          <p:spPr>
            <a:xfrm>
              <a:off x="29758" y="119380"/>
              <a:ext cx="21370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lvl1pPr>
            </a:lstStyle>
            <a:p>
              <a:pPr lvl="0"/>
              <a:r>
                <a:t>Переменная запроса</a:t>
              </a:r>
            </a:p>
          </p:txBody>
        </p:sp>
      </p:grpSp>
      <p:pic>
        <p:nvPicPr>
          <p:cNvPr id="220" name="image4.tif" descr="arrow03"/>
          <p:cNvPicPr/>
          <p:nvPr/>
        </p:nvPicPr>
        <p:blipFill>
          <a:blip r:embed="rId2">
            <a:extLst/>
          </a:blip>
          <a:stretch>
            <a:fillRect/>
          </a:stretch>
        </p:blipFill>
        <p:spPr>
          <a:xfrm rot="17212742">
            <a:off x="-846096" y="3970018"/>
            <a:ext cx="2444828" cy="305862"/>
          </a:xfrm>
          <a:prstGeom prst="rect">
            <a:avLst/>
          </a:prstGeom>
          <a:ln w="12700">
            <a:miter lim="400000"/>
          </a:ln>
          <a:effectLst>
            <a:outerShdw blurRad="190500" dist="8455" dir="5400000" rotWithShape="0">
              <a:srgbClr val="000000"/>
            </a:outerShdw>
          </a:effectLst>
        </p:spPr>
      </p:pic>
      <p:grpSp>
        <p:nvGrpSpPr>
          <p:cNvPr id="223" name="Group 223"/>
          <p:cNvGrpSpPr/>
          <p:nvPr/>
        </p:nvGrpSpPr>
        <p:grpSpPr>
          <a:xfrm>
            <a:off x="300039" y="5867400"/>
            <a:ext cx="9686926" cy="762000"/>
            <a:chOff x="0" y="0"/>
            <a:chExt cx="9686925" cy="762000"/>
          </a:xfrm>
        </p:grpSpPr>
        <p:sp>
          <p:nvSpPr>
            <p:cNvPr id="221" name="Shape 221"/>
            <p:cNvSpPr/>
            <p:nvPr/>
          </p:nvSpPr>
          <p:spPr>
            <a:xfrm>
              <a:off x="0" y="0"/>
              <a:ext cx="9686925" cy="76200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just">
                <a:spcBef>
                  <a:spcPts val="1000"/>
                </a:spcBef>
              </a:pPr>
              <a:endParaRPr/>
            </a:p>
          </p:txBody>
        </p:sp>
        <p:sp>
          <p:nvSpPr>
            <p:cNvPr id="222" name="Shape 222"/>
            <p:cNvSpPr/>
            <p:nvPr/>
          </p:nvSpPr>
          <p:spPr>
            <a:xfrm>
              <a:off x="37198" y="55879"/>
              <a:ext cx="96125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just">
                <a:spcBef>
                  <a:spcPts val="1000"/>
                </a:spcBef>
              </a:pPr>
              <a:r>
                <a:t>Поддерживаются посредством соответствующего набора стандартных операций запросов в классе Queryable</a:t>
              </a:r>
            </a:p>
          </p:txBody>
        </p:sp>
      </p:grpSp>
      <p:grpSp>
        <p:nvGrpSpPr>
          <p:cNvPr id="226" name="Group 226"/>
          <p:cNvGrpSpPr/>
          <p:nvPr/>
        </p:nvGrpSpPr>
        <p:grpSpPr>
          <a:xfrm>
            <a:off x="7543800" y="3505200"/>
            <a:ext cx="2443164" cy="609600"/>
            <a:chOff x="0" y="0"/>
            <a:chExt cx="2443163" cy="609600"/>
          </a:xfrm>
        </p:grpSpPr>
        <p:sp>
          <p:nvSpPr>
            <p:cNvPr id="224" name="Shape 224"/>
            <p:cNvSpPr/>
            <p:nvPr/>
          </p:nvSpPr>
          <p:spPr>
            <a:xfrm>
              <a:off x="0" y="0"/>
              <a:ext cx="2443164" cy="609600"/>
            </a:xfrm>
            <a:prstGeom prst="roundRect">
              <a:avLst>
                <a:gd name="adj" fmla="val 16667"/>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spcBef>
                  <a:spcPts val="1000"/>
                </a:spcBef>
                <a:defRPr>
                  <a:solidFill>
                    <a:srgbClr val="FFFFFF"/>
                  </a:solidFill>
                </a:defRPr>
              </a:pPr>
              <a:endParaRPr/>
            </a:p>
          </p:txBody>
        </p:sp>
        <p:sp>
          <p:nvSpPr>
            <p:cNvPr id="225" name="Shape 225"/>
            <p:cNvSpPr/>
            <p:nvPr/>
          </p:nvSpPr>
          <p:spPr>
            <a:xfrm>
              <a:off x="29758" y="119380"/>
              <a:ext cx="238364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spcBef>
                  <a:spcPts val="1000"/>
                </a:spcBef>
                <a:defRPr>
                  <a:solidFill>
                    <a:srgbClr val="FFFFFF"/>
                  </a:solidFill>
                </a:defRPr>
              </a:lvl1pPr>
            </a:lstStyle>
            <a:p>
              <a:pPr lvl="0">
                <a:defRPr>
                  <a:solidFill>
                    <a:srgbClr val="000000"/>
                  </a:solidFill>
                </a:defRPr>
              </a:pPr>
              <a:r>
                <a:rPr>
                  <a:solidFill>
                    <a:srgbClr val="FFFFFF"/>
                  </a:solidFill>
                </a:rPr>
                <a:t>Выполнение запроса</a:t>
              </a:r>
            </a:p>
          </p:txBody>
        </p:sp>
      </p:gr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TotalTime>
  <Words>6124</Words>
  <Application>Microsoft Macintosh PowerPoint</Application>
  <PresentationFormat>35mm Slides</PresentationFormat>
  <Paragraphs>1008</Paragraphs>
  <Slides>85</Slides>
  <Notes>9</Notes>
  <HiddenSlides>13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Calibri</vt:lpstr>
      <vt:lpstr>Consolas</vt:lpstr>
      <vt:lpstr>Helvetica</vt:lpstr>
      <vt:lpstr>Helvetica LT Std</vt:lpstr>
      <vt:lpstr>Helvetica Neue</vt:lpstr>
      <vt:lpstr>Wingdings</vt:lpstr>
      <vt:lpstr>Arial</vt:lpstr>
      <vt:lpstr>Default</vt:lpstr>
      <vt:lpstr>Введение в LINQ</vt:lpstr>
      <vt:lpstr>Что такое LINQ?</vt:lpstr>
      <vt:lpstr>Что такое LINQ?</vt:lpstr>
      <vt:lpstr>Что такое LINQ?</vt:lpstr>
      <vt:lpstr>Введение в запросы LINQ</vt:lpstr>
      <vt:lpstr>Введение в запросы LINQ</vt:lpstr>
      <vt:lpstr>Введение в запросы LINQ</vt:lpstr>
      <vt:lpstr>Введение в запросы LINQ</vt:lpstr>
      <vt:lpstr>Введение в запросы LINQ</vt:lpstr>
      <vt:lpstr>Введение в запросы LINQ</vt:lpstr>
      <vt:lpstr>Введение в запросы LINQ</vt:lpstr>
      <vt:lpstr>Текучий синтаксис (Fluent Syntax)</vt:lpstr>
      <vt:lpstr>Текучий синтаксис (Fluent Syntax)</vt:lpstr>
      <vt:lpstr>Текучий синтаксис (Fluent Syntax)</vt:lpstr>
      <vt:lpstr>Текучий синтаксис (Fluent Syntax)</vt:lpstr>
      <vt:lpstr>Составление лямбда-выражений</vt:lpstr>
      <vt:lpstr>Составление лямбда-выражений</vt:lpstr>
      <vt:lpstr>Естественный порядок</vt:lpstr>
      <vt:lpstr>Другие операции</vt:lpstr>
      <vt:lpstr>Запросы к данным и построение набора результатов</vt:lpstr>
      <vt:lpstr>Запросы к данным и построение набора результатов</vt:lpstr>
      <vt:lpstr>Запросы к данным и построение набора результатов</vt:lpstr>
      <vt:lpstr>Запросы к данным и построение набора результатов</vt:lpstr>
      <vt:lpstr>Запросы к данным и построение набора результатов</vt:lpstr>
      <vt:lpstr>Запросы к данным и построение набора результатов</vt:lpstr>
      <vt:lpstr>Фильтрация данных</vt:lpstr>
      <vt:lpstr>Упорядочивание данных</vt:lpstr>
      <vt:lpstr>Упорядочивание данных</vt:lpstr>
      <vt:lpstr>Группировка данных и выполнение совокупных вычислений</vt:lpstr>
      <vt:lpstr>Группировка данных и выполнение совокупных вычислений</vt:lpstr>
      <vt:lpstr>Объединение данных из различных наборов</vt:lpstr>
      <vt:lpstr>Выражения запросов</vt:lpstr>
      <vt:lpstr>Выражения запросов C#</vt:lpstr>
      <vt:lpstr>Выражения запросов C#</vt:lpstr>
      <vt:lpstr>Выражения запросов C#</vt:lpstr>
      <vt:lpstr>Выражения запросов</vt:lpstr>
      <vt:lpstr>Синтаксис выражений запросов vs. текучий синтаксис</vt:lpstr>
      <vt:lpstr>Отложенное выполнение</vt:lpstr>
      <vt:lpstr>Отложенное выполнение</vt:lpstr>
      <vt:lpstr>Каким образом выполняются запросы</vt:lpstr>
      <vt:lpstr>Каким образом выполняются запросы</vt:lpstr>
      <vt:lpstr>Отложенное и раннее вычисление запросов</vt:lpstr>
      <vt:lpstr>Отложенное выполнение. Повторная оценка</vt:lpstr>
      <vt:lpstr>Как работает отложенное выполнение</vt:lpstr>
      <vt:lpstr>Как работает отложенное выполнение</vt:lpstr>
      <vt:lpstr>Как работает отложенное выполнение</vt:lpstr>
      <vt:lpstr>Каким образом выполняются запросы</vt:lpstr>
      <vt:lpstr>Каким образом выполняются запросы</vt:lpstr>
      <vt:lpstr>Выражения запросов. Переменные диапазона</vt:lpstr>
      <vt:lpstr>Захваченные переменные</vt:lpstr>
      <vt:lpstr>Захваченные переменные</vt:lpstr>
      <vt:lpstr>Подзапросы</vt:lpstr>
      <vt:lpstr>Подзапросы</vt:lpstr>
      <vt:lpstr>Подзапросы</vt:lpstr>
      <vt:lpstr>Подзапросы</vt:lpstr>
      <vt:lpstr>Стратегии композиции</vt:lpstr>
      <vt:lpstr>Стратегии композиции. Последовательное построение запросов</vt:lpstr>
      <vt:lpstr>Стратегии композиции. Ключевое слово into </vt:lpstr>
      <vt:lpstr>Стратегии композиции. Упаковка запросов</vt:lpstr>
      <vt:lpstr>Стратегии композиции. Упаковка запросов</vt:lpstr>
      <vt:lpstr>Стратегии проекции</vt:lpstr>
      <vt:lpstr>Стратегии проекции</vt:lpstr>
      <vt:lpstr>Стратегии проекции</vt:lpstr>
      <vt:lpstr>Обзор стандартных операций запросов</vt:lpstr>
      <vt:lpstr>Обзор стандартных операций запросов</vt:lpstr>
      <vt:lpstr>Обзор стандартных операций запросов</vt:lpstr>
      <vt:lpstr>Обзор стандартных операций запросов</vt:lpstr>
      <vt:lpstr>Обзор стандартных операций запросов</vt:lpstr>
      <vt:lpstr>Обзор стандартных операций запросов</vt:lpstr>
      <vt:lpstr>Обзор стандартных операций запросов</vt:lpstr>
      <vt:lpstr>Обзор стандартных операций запросов</vt:lpstr>
      <vt:lpstr>Деревья выражений</vt:lpstr>
      <vt:lpstr>Деревья выражений</vt:lpstr>
      <vt:lpstr>Деревья выражений</vt:lpstr>
      <vt:lpstr>Деревья выражений</vt:lpstr>
      <vt:lpstr>Деревья выражений</vt:lpstr>
      <vt:lpstr>Деревья выражений</vt:lpstr>
      <vt:lpstr>Динамический запрос LINQ</vt:lpstr>
      <vt:lpstr>Дерево выражений</vt:lpstr>
      <vt:lpstr>Типы выражений</vt:lpstr>
      <vt:lpstr>Типы выражений</vt:lpstr>
      <vt:lpstr>Типы выражений</vt:lpstr>
      <vt:lpstr>Получение сведений о типах во время выполнения</vt:lpstr>
      <vt:lpstr>Компиляция и выполнение динамических запросов LINQ</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LINQ</dc:title>
  <cp:lastModifiedBy>Microsoft Office User</cp:lastModifiedBy>
  <cp:revision>9</cp:revision>
  <dcterms:modified xsi:type="dcterms:W3CDTF">2015-11-05T19:40:44Z</dcterms:modified>
</cp:coreProperties>
</file>