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71" r:id="rId9"/>
    <p:sldId id="262" r:id="rId10"/>
    <p:sldId id="263" r:id="rId11"/>
    <p:sldId id="273" r:id="rId12"/>
    <p:sldId id="274" r:id="rId13"/>
    <p:sldId id="264" r:id="rId14"/>
    <p:sldId id="275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6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4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4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0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24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5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95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1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  <p:sldLayoutId id="2147484140" r:id="rId15"/>
    <p:sldLayoutId id="2147484141" r:id="rId16"/>
    <p:sldLayoutId id="21474841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Smart City Analysis: Traffic,</a:t>
            </a:r>
            <a:r>
              <a:rPr lang="en-IN" b="1" dirty="0"/>
              <a:t> Air Quality </a:t>
            </a:r>
            <a:r>
              <a:rPr b="1" dirty="0"/>
              <a:t>&amp;</a:t>
            </a:r>
            <a:r>
              <a:rPr lang="en-IN" b="1" dirty="0"/>
              <a:t> Road Safety Insights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429000"/>
            <a:ext cx="3403602" cy="2506132"/>
          </a:xfrm>
        </p:spPr>
        <p:txBody>
          <a:bodyPr/>
          <a:lstStyle/>
          <a:p>
            <a:pPr marL="0" indent="0">
              <a:buNone/>
            </a:pPr>
            <a:r>
              <a:rPr lang="en-IN" noProof="1"/>
              <a:t>Anziya </a:t>
            </a:r>
            <a:r>
              <a:rPr dirty="0"/>
              <a:t>A S</a:t>
            </a:r>
            <a:endParaRPr lang="en-IN" dirty="0"/>
          </a:p>
          <a:p>
            <a:pPr marL="0" indent="0">
              <a:buNone/>
            </a:pPr>
            <a:r>
              <a:rPr dirty="0"/>
              <a:t>anziya472@gmail.com</a:t>
            </a:r>
          </a:p>
          <a:p>
            <a:pPr marL="0" indent="0">
              <a:buNone/>
            </a:pPr>
            <a:r>
              <a:rPr dirty="0"/>
              <a:t>Data Analyst</a:t>
            </a:r>
          </a:p>
          <a:p>
            <a:pPr marL="0" indent="0">
              <a:buNone/>
            </a:pPr>
            <a:r>
              <a:rPr dirty="0"/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Dashboard – Page 1 (Traffic &amp; Accident)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KPIs: Average Speed, Congestion Level, Incident Reports</a:t>
            </a:r>
          </a:p>
          <a:p>
            <a:r>
              <a:rPr dirty="0"/>
              <a:t>Bar Charts: Traffic Volume by City, Parking Usage</a:t>
            </a:r>
          </a:p>
          <a:p>
            <a:r>
              <a:rPr dirty="0"/>
              <a:t>Scatter: Environmental Impact vs Traffic Volume</a:t>
            </a:r>
          </a:p>
          <a:p>
            <a:r>
              <a:rPr dirty="0"/>
              <a:t>Stacked Chart: Speed Limit vs Accident Severity</a:t>
            </a:r>
          </a:p>
          <a:p>
            <a:r>
              <a:rPr dirty="0"/>
              <a:t>Area Chart: Pedestrian and Cyclist Counts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71E73-87A7-F7FD-9847-5A2940F60960}"/>
              </a:ext>
            </a:extLst>
          </p:cNvPr>
          <p:cNvSpPr txBox="1"/>
          <p:nvPr/>
        </p:nvSpPr>
        <p:spPr>
          <a:xfrm>
            <a:off x="727587" y="530942"/>
            <a:ext cx="80329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Visual Insights Include:</a:t>
            </a:r>
          </a:p>
          <a:p>
            <a:pPr>
              <a:buNone/>
            </a:pPr>
            <a:r>
              <a:rPr lang="en-US" sz="2400" b="1" dirty="0"/>
              <a:t>Pedestrian Activity vs Casualties:</a:t>
            </a:r>
          </a:p>
          <a:p>
            <a:pPr>
              <a:buNone/>
            </a:pPr>
            <a:r>
              <a:rPr lang="en-US" sz="2400" dirty="0"/>
              <a:t>Compares the number of pedestrians and cyclists to the number of reported accident casualties across cities.</a:t>
            </a:r>
          </a:p>
          <a:p>
            <a:pPr>
              <a:buNone/>
            </a:pPr>
            <a:r>
              <a:rPr lang="en-US" sz="2400" b="1" dirty="0"/>
              <a:t>Accident Frequency by Pollution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Accidents are most frequent in cities with </a:t>
            </a:r>
            <a:r>
              <a:rPr lang="en-US" sz="2400" b="1" dirty="0"/>
              <a:t>very unhealthy</a:t>
            </a:r>
            <a:r>
              <a:rPr lang="en-US" sz="2400" dirty="0"/>
              <a:t> and </a:t>
            </a:r>
            <a:r>
              <a:rPr lang="en-US" sz="2400" b="1" dirty="0"/>
              <a:t>hazardous</a:t>
            </a:r>
            <a:r>
              <a:rPr lang="en-US" sz="2400" dirty="0"/>
              <a:t> pollution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Cities with </a:t>
            </a:r>
            <a:r>
              <a:rPr lang="en-US" sz="2400" b="1" dirty="0"/>
              <a:t>good AQI</a:t>
            </a:r>
            <a:r>
              <a:rPr lang="en-US" sz="2400" dirty="0"/>
              <a:t> show significantly fewer incidents.</a:t>
            </a:r>
          </a:p>
          <a:p>
            <a:r>
              <a:rPr lang="en-US" sz="2400" b="1" dirty="0"/>
              <a:t>Pedestrian &amp; Cyclist Count Across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Cities like </a:t>
            </a:r>
            <a:r>
              <a:rPr lang="en-US" sz="2400" b="1" dirty="0"/>
              <a:t>Churchill</a:t>
            </a:r>
            <a:r>
              <a:rPr lang="en-US" sz="2400" dirty="0"/>
              <a:t> and </a:t>
            </a:r>
            <a:r>
              <a:rPr lang="en-US" sz="2400" b="1" dirty="0"/>
              <a:t>Rollins</a:t>
            </a:r>
            <a:r>
              <a:rPr lang="en-US" sz="2400" dirty="0"/>
              <a:t> have the highest non-motorized traffic movement.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areas require better pedestrian infrastructure.</a:t>
            </a:r>
          </a:p>
          <a:p>
            <a:pPr>
              <a:buNone/>
            </a:pPr>
            <a:r>
              <a:rPr lang="en-US" sz="2400" b="1" dirty="0"/>
              <a:t>Accident Count by Road Type</a:t>
            </a:r>
          </a:p>
          <a:p>
            <a:r>
              <a:rPr lang="en-US" sz="2400" dirty="0"/>
              <a:t>Single carriageways report the most serious accidents and Roundabouts and dual roads show significantly fewer accidents.</a:t>
            </a:r>
          </a:p>
        </p:txBody>
      </p:sp>
    </p:spTree>
    <p:extLst>
      <p:ext uri="{BB962C8B-B14F-4D97-AF65-F5344CB8AC3E}">
        <p14:creationId xmlns:p14="http://schemas.microsoft.com/office/powerpoint/2010/main" val="150836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BCDB4-E490-0663-1633-81F6B649751C}"/>
              </a:ext>
            </a:extLst>
          </p:cNvPr>
          <p:cNvSpPr txBox="1"/>
          <p:nvPr/>
        </p:nvSpPr>
        <p:spPr>
          <a:xfrm>
            <a:off x="855405" y="648930"/>
            <a:ext cx="68924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Traffic Volume vs Accident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Even cities with moderate traffic volumes report high accident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Suggests that congestion isn’t the only factor — road design or enforcement may contribute.</a:t>
            </a:r>
          </a:p>
          <a:p>
            <a:pPr>
              <a:buNone/>
            </a:pPr>
            <a:r>
              <a:rPr lang="en-US" sz="2400" b="1" dirty="0"/>
              <a:t>Accident Severity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Majority of incidents are </a:t>
            </a:r>
            <a:r>
              <a:rPr lang="en-US" sz="2400" b="1" dirty="0"/>
              <a:t>slight (87.24%)</a:t>
            </a:r>
            <a:r>
              <a:rPr lang="en-US" sz="2400" dirty="0"/>
              <a:t>, while </a:t>
            </a:r>
            <a:r>
              <a:rPr lang="en-US" sz="2400" b="1" dirty="0"/>
              <a:t>10.34% are serious</a:t>
            </a:r>
            <a:r>
              <a:rPr lang="en-US" sz="2400" dirty="0"/>
              <a:t>, and </a:t>
            </a:r>
            <a:r>
              <a:rPr lang="en-US" sz="2400" b="1" dirty="0"/>
              <a:t>2.42% fatal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Indicates the need for better prevention in specific areas.</a:t>
            </a:r>
          </a:p>
          <a:p>
            <a:pPr>
              <a:buNone/>
            </a:pPr>
            <a:r>
              <a:rPr lang="en-US" sz="2400" b="1" dirty="0"/>
              <a:t>AQI Value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States like </a:t>
            </a:r>
            <a:r>
              <a:rPr lang="en-US" sz="2400" b="1" dirty="0"/>
              <a:t>Illinois</a:t>
            </a:r>
            <a:r>
              <a:rPr lang="en-US" sz="2400" dirty="0"/>
              <a:t> and </a:t>
            </a:r>
            <a:r>
              <a:rPr lang="en-US" sz="2400" b="1" dirty="0"/>
              <a:t>Alaska</a:t>
            </a:r>
            <a:r>
              <a:rPr lang="en-US" sz="2400" dirty="0"/>
              <a:t> have the highest percentage of values exceeding the AQI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Highlights regions for environmental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66453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Dashboard – Page 2 (Pollution &amp; Risk)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Pollution Band vs Accident Count</a:t>
            </a:r>
          </a:p>
          <a:p>
            <a:r>
              <a:rPr dirty="0"/>
              <a:t>Police Jurisdiction vs Accident Count (Bar)</a:t>
            </a:r>
          </a:p>
          <a:p>
            <a:r>
              <a:rPr dirty="0"/>
              <a:t>Weather vs Accident Rate</a:t>
            </a:r>
          </a:p>
          <a:p>
            <a:r>
              <a:rPr dirty="0"/>
              <a:t>Top 10 Most Polluted Cities (Ranking Table)</a:t>
            </a:r>
          </a:p>
          <a:p>
            <a:r>
              <a:rPr dirty="0"/>
              <a:t>Time of Day vs Accident Trend (Line Chart)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97834-662B-8062-CD15-8F3AEE641062}"/>
              </a:ext>
            </a:extLst>
          </p:cNvPr>
          <p:cNvSpPr txBox="1"/>
          <p:nvPr/>
        </p:nvSpPr>
        <p:spPr>
          <a:xfrm>
            <a:off x="639097" y="668594"/>
            <a:ext cx="77379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Accidents by Junction Type:</a:t>
            </a:r>
          </a:p>
          <a:p>
            <a:r>
              <a:rPr lang="en-US" sz="2400" dirty="0"/>
              <a:t> T or staggered junctions had the highest number of incidents (6.04K), indicating a need for better traffic control at these points.</a:t>
            </a:r>
            <a:endParaRPr lang="en-I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E654AE-61BA-D74B-73FE-1D3407BCDEA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9096" y="2208548"/>
            <a:ext cx="80231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Environmental Impact vs Traffic Volume: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Cities with higher traffic volume (e.g., Zachary, Zanesville) demonstrated increased environmental degradation.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Impact of Roadwork on Congestion: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 </a:t>
            </a:r>
            <a:endParaRPr lang="en-US" altLang="en-US" sz="2400" dirty="0">
              <a:latin typeface="Garamond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 (Body)"/>
              </a:rPr>
              <a:t>Cities with ongoing roadwork reported 100+ average congestion index, calling for optimized scheduling.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06F4B-BAFC-A5EB-3538-AF8ED7704ADF}"/>
              </a:ext>
            </a:extLst>
          </p:cNvPr>
          <p:cNvSpPr txBox="1"/>
          <p:nvPr/>
        </p:nvSpPr>
        <p:spPr>
          <a:xfrm rot="10800000" flipV="1">
            <a:off x="639096" y="4394153"/>
            <a:ext cx="77379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Pollution Band Distribution:</a:t>
            </a:r>
            <a:r>
              <a:rPr lang="en-US" sz="2400" dirty="0"/>
              <a:t> </a:t>
            </a:r>
          </a:p>
          <a:p>
            <a:r>
              <a:rPr lang="en-US" sz="2400" dirty="0"/>
              <a:t>Nearly 60% of data points fell under ‘Very Unhealthy’ and ‘Moderate’ pollution bands, suggesting urgent environmental action.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567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and DAX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Average Pollution Index = AVERAGE('Air Pollution'[Pollution Index])</a:t>
            </a:r>
          </a:p>
          <a:p>
            <a:r>
              <a:rPr dirty="0"/>
              <a:t>Total Accidents = COUNT('Road Accident'[Accident</a:t>
            </a:r>
            <a:r>
              <a:rPr lang="en-IN" dirty="0"/>
              <a:t> </a:t>
            </a:r>
            <a:r>
              <a:rPr dirty="0"/>
              <a:t>_</a:t>
            </a:r>
            <a:r>
              <a:rPr lang="en-IN" dirty="0"/>
              <a:t> </a:t>
            </a:r>
            <a:r>
              <a:rPr dirty="0"/>
              <a:t>Index])</a:t>
            </a:r>
          </a:p>
          <a:p>
            <a:r>
              <a:rPr dirty="0"/>
              <a:t>Pollution Banding: Calculated using SWITCH(TRUE()) to group AQI</a:t>
            </a:r>
          </a:p>
          <a:p>
            <a:r>
              <a:rPr dirty="0"/>
              <a:t>Congestion Score = SUM(Congestion Level) / COUNT(City)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Dynamic slicers for City, Pollution Category, Time, Weather</a:t>
            </a:r>
          </a:p>
          <a:p>
            <a:r>
              <a:rPr dirty="0"/>
              <a:t>Tooltips show Severity, Speed, and Pollutant Type on hover</a:t>
            </a:r>
          </a:p>
          <a:p>
            <a:r>
              <a:rPr dirty="0"/>
              <a:t>Drill-through from City to deeper time-based trend views</a:t>
            </a:r>
          </a:p>
          <a:p>
            <a:r>
              <a:rPr dirty="0"/>
              <a:t>Buttons for navigating between dashboard pages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Peak accident times: 6–9 PM and early mornings.</a:t>
            </a:r>
          </a:p>
          <a:p>
            <a:r>
              <a:rPr dirty="0"/>
              <a:t>Cities with high pollution also show higher accident frequency.</a:t>
            </a:r>
          </a:p>
          <a:p>
            <a:r>
              <a:rPr dirty="0"/>
              <a:t>Speed limit violations are more common in congested areas.</a:t>
            </a:r>
          </a:p>
          <a:p>
            <a:r>
              <a:rPr dirty="0"/>
              <a:t>Rainy or foggy weather significantly increases accident severity.</a:t>
            </a:r>
          </a:p>
          <a:p>
            <a:r>
              <a:rPr dirty="0"/>
              <a:t>Some police jurisdictions report more incidents – indicating pressure zones.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08605" cy="1473902"/>
          </a:xfr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389239"/>
            <a:ext cx="6798736" cy="397223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The dashboard provides real-time actionable intelligence for smart city stakeholders.</a:t>
            </a:r>
          </a:p>
          <a:p>
            <a:r>
              <a:rPr dirty="0"/>
              <a:t>Combining multiple datasets offers better prioritization and area-specific planning.</a:t>
            </a:r>
            <a:endParaRPr lang="en-IN" dirty="0"/>
          </a:p>
          <a:p>
            <a:r>
              <a:rPr lang="en-US" dirty="0"/>
              <a:t>Helps cities monitor performance over time, supporting strategic improvements in infrastructure and policy.</a:t>
            </a:r>
            <a:endParaRPr dirty="0"/>
          </a:p>
          <a:p>
            <a:r>
              <a:rPr dirty="0"/>
              <a:t>Helps make informed decisions about road safety, traffic planning, and environmental control.</a:t>
            </a:r>
            <a:endParaRPr lang="en-IN" dirty="0"/>
          </a:p>
          <a:p>
            <a:r>
              <a:rPr lang="en-US" dirty="0"/>
              <a:t>Supports smart governance by integrating safety, sustainability, and mobility into a unified view.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real-time integration with IoT devices and live AQI feeds.</a:t>
            </a:r>
          </a:p>
          <a:p>
            <a:r>
              <a:rPr dirty="0"/>
              <a:t>Deploy machine learning to predict accident hotspots.</a:t>
            </a:r>
          </a:p>
          <a:p>
            <a:r>
              <a:rPr dirty="0"/>
              <a:t>Automate reporting for city departments.</a:t>
            </a:r>
          </a:p>
          <a:p>
            <a:r>
              <a:rPr dirty="0"/>
              <a:t>Include public transport and emergency services data for deeper correlation.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explores urban conditions using real-world datasets on traffic, road accidents, and air pollution.</a:t>
            </a:r>
          </a:p>
          <a:p>
            <a:r>
              <a:t>The aim is to support smart city development through visual insights for better policy-making.</a:t>
            </a:r>
          </a:p>
          <a:p>
            <a:r>
              <a:t>A fully interactive Power BI dashboard was built to connect multiple urban indicators.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5347811"/>
          </a:xfrm>
        </p:spPr>
        <p:txBody>
          <a:bodyPr>
            <a:normAutofit/>
          </a:bodyPr>
          <a:lstStyle/>
          <a:p>
            <a:r>
              <a:rPr sz="8000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Analyze accident trends to identify high-risk zones.</a:t>
            </a:r>
          </a:p>
          <a:p>
            <a:r>
              <a:rPr dirty="0"/>
              <a:t>Study traffic congestion, speed zones, and vehicle movement.</a:t>
            </a:r>
          </a:p>
          <a:p>
            <a:r>
              <a:rPr dirty="0"/>
              <a:t>Evaluate air pollution levels and their relationship with city zones.</a:t>
            </a:r>
          </a:p>
          <a:p>
            <a:r>
              <a:rPr dirty="0"/>
              <a:t>Correlate datasets to extract deeper urban insights.</a:t>
            </a:r>
          </a:p>
          <a:p>
            <a:r>
              <a:rPr dirty="0"/>
              <a:t>Build a unified and interactive dashboard using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Source: </a:t>
            </a:r>
            <a:r>
              <a:rPr lang="en-IN" dirty="0"/>
              <a:t>Urban monitoring datasets from Kaggle</a:t>
            </a:r>
          </a:p>
          <a:p>
            <a:pPr marL="0" indent="0">
              <a:buNone/>
            </a:pPr>
            <a:r>
              <a:rPr lang="en-IN" b="1" dirty="0"/>
              <a:t>Total Records:</a:t>
            </a:r>
            <a:r>
              <a:rPr lang="en-IN" dirty="0"/>
              <a:t> </a:t>
            </a:r>
            <a:r>
              <a:rPr lang="en-US" dirty="0"/>
              <a:t>12,405 aligned entries across all datasets</a:t>
            </a:r>
            <a:endParaRPr lang="en-IN" dirty="0"/>
          </a:p>
          <a:p>
            <a:pPr marL="0" indent="0">
              <a:buNone/>
            </a:pPr>
            <a:r>
              <a:rPr b="1" dirty="0"/>
              <a:t>1.Road Accident Dataset </a:t>
            </a:r>
            <a:r>
              <a:rPr lang="en-IN" b="1" dirty="0"/>
              <a:t> </a:t>
            </a:r>
            <a:r>
              <a:rPr lang="en-IN" dirty="0"/>
              <a:t>– </a:t>
            </a:r>
            <a:r>
              <a:rPr dirty="0"/>
              <a:t>Includes accident severity, time, location, weather, police force</a:t>
            </a:r>
          </a:p>
          <a:p>
            <a:pPr marL="0" indent="0">
              <a:buNone/>
            </a:pPr>
            <a:r>
              <a:rPr b="1" dirty="0"/>
              <a:t>2.Traffic Condition Dataset</a:t>
            </a:r>
            <a:r>
              <a:rPr dirty="0"/>
              <a:t> </a:t>
            </a:r>
            <a:r>
              <a:rPr lang="en-IN" dirty="0"/>
              <a:t>–Includes </a:t>
            </a:r>
            <a:r>
              <a:rPr dirty="0"/>
              <a:t>traffic volume, congestion level, average speed, parking usage.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3.Air Pollution Dataset </a:t>
            </a:r>
            <a:r>
              <a:rPr lang="en-US" dirty="0"/>
              <a:t>– Includes AQI values, pollutant types (PM2.5, CO2, NO2), weather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Power BI: For dashboard development and visual storytelling.</a:t>
            </a:r>
          </a:p>
          <a:p>
            <a:r>
              <a:rPr dirty="0"/>
              <a:t>Power Query: For data cleaning and transformation.</a:t>
            </a:r>
          </a:p>
          <a:p>
            <a:r>
              <a:rPr dirty="0"/>
              <a:t>DAX: To create KPIs like average pollution, total accidents, congestion index.</a:t>
            </a:r>
          </a:p>
          <a:p>
            <a:r>
              <a:rPr dirty="0"/>
              <a:t>Custom Visuals: Map, Heatmap, Donut chart, Stacked columns, and KPI cards.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Imported and cleaned datasets using Power Query.</a:t>
            </a:r>
          </a:p>
          <a:p>
            <a:r>
              <a:rPr dirty="0"/>
              <a:t>Performed data transformation: calculated Pollution Index, categorized accident severity, extracted hour from time.</a:t>
            </a:r>
          </a:p>
          <a:p>
            <a:r>
              <a:rPr lang="en-US" dirty="0"/>
              <a:t>Created one-to-one relationships using 'City' as a primary key to join all three datasets</a:t>
            </a:r>
            <a:endParaRPr dirty="0"/>
          </a:p>
          <a:p>
            <a:r>
              <a:rPr dirty="0"/>
              <a:t>Built DAX measures for averages, counts, and categories.</a:t>
            </a:r>
          </a:p>
          <a:p>
            <a:r>
              <a:rPr dirty="0"/>
              <a:t>Developed 2 structured Power BI pages based on traffic, pollution, and accident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A4028-6217-0510-10AB-5E41AE08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481780"/>
            <a:ext cx="8158253" cy="57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4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6DAA4F-727A-5A09-C7EF-D206C174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56" y="599769"/>
            <a:ext cx="8167288" cy="554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Page 1: Traffic and Accident Analysis</a:t>
            </a:r>
          </a:p>
          <a:p>
            <a:r>
              <a:rPr dirty="0"/>
              <a:t>Page 2: Environmental and Risk Overview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Each page includes KPIs, slicers, and interactive visuals with cross-filters.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178</TotalTime>
  <Words>990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Garamond (Body)</vt:lpstr>
      <vt:lpstr>Organic</vt:lpstr>
      <vt:lpstr>Smart City Analysis: Traffic, Air Quality &amp; Road Safety Insights</vt:lpstr>
      <vt:lpstr>Introduction</vt:lpstr>
      <vt:lpstr>Project Objectives</vt:lpstr>
      <vt:lpstr>Dataset Description</vt:lpstr>
      <vt:lpstr>Tools and Technologies Used</vt:lpstr>
      <vt:lpstr>Methodology</vt:lpstr>
      <vt:lpstr>PowerPoint Presentation</vt:lpstr>
      <vt:lpstr>PowerPoint Presentation</vt:lpstr>
      <vt:lpstr>Dashboard Overview</vt:lpstr>
      <vt:lpstr>Dashboard – Page 1 (Traffic &amp; Accident)</vt:lpstr>
      <vt:lpstr>PowerPoint Presentation</vt:lpstr>
      <vt:lpstr>PowerPoint Presentation</vt:lpstr>
      <vt:lpstr>Dashboard – Page 2 (Pollution &amp; Risk)</vt:lpstr>
      <vt:lpstr>PowerPoint Presentation</vt:lpstr>
      <vt:lpstr>KPIs and DAX Measures</vt:lpstr>
      <vt:lpstr>Interactivity Features</vt:lpstr>
      <vt:lpstr>Key Insights</vt:lpstr>
      <vt:lpstr>Conclusion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ANZIYA ANZAR</cp:lastModifiedBy>
  <cp:revision>2</cp:revision>
  <dcterms:created xsi:type="dcterms:W3CDTF">2013-01-27T09:14:16Z</dcterms:created>
  <dcterms:modified xsi:type="dcterms:W3CDTF">2025-06-16T17:49:37Z</dcterms:modified>
  <cp:category/>
</cp:coreProperties>
</file>