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73" r:id="rId6"/>
    <p:sldId id="279" r:id="rId7"/>
    <p:sldId id="283" r:id="rId8"/>
    <p:sldId id="284" r:id="rId9"/>
    <p:sldId id="275" r:id="rId10"/>
    <p:sldId id="280" r:id="rId11"/>
    <p:sldId id="276" r:id="rId12"/>
    <p:sldId id="282" r:id="rId13"/>
    <p:sldId id="277" r:id="rId14"/>
    <p:sldId id="285" r:id="rId15"/>
    <p:sldId id="286" r:id="rId16"/>
    <p:sldId id="27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04B"/>
    <a:srgbClr val="C70623"/>
    <a:srgbClr val="404040"/>
    <a:srgbClr val="FFFFFF"/>
    <a:srgbClr val="F3F2F1"/>
    <a:srgbClr val="548235"/>
    <a:srgbClr val="6C6C6C"/>
    <a:srgbClr val="2F5597"/>
    <a:srgbClr val="C55A11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330FF-9F66-4F07-A6E4-64DBD0759A25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9948-8605-46AA-AAB3-735F71631A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48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09948-8605-46AA-AAB3-735F71631A9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68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F57C623-A096-47CF-AEFD-E62F63F375B5}"/>
              </a:ext>
            </a:extLst>
          </p:cNvPr>
          <p:cNvSpPr/>
          <p:nvPr userDrawn="1"/>
        </p:nvSpPr>
        <p:spPr>
          <a:xfrm>
            <a:off x="0" y="3829434"/>
            <a:ext cx="12192000" cy="1282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E12FAFD-29B8-4AEF-A3FF-AC468B95DB76}"/>
              </a:ext>
            </a:extLst>
          </p:cNvPr>
          <p:cNvSpPr/>
          <p:nvPr userDrawn="1"/>
        </p:nvSpPr>
        <p:spPr>
          <a:xfrm>
            <a:off x="0" y="5110613"/>
            <a:ext cx="12192000" cy="485638"/>
          </a:xfrm>
          <a:prstGeom prst="rect">
            <a:avLst/>
          </a:prstGeom>
          <a:solidFill>
            <a:srgbClr val="E7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AC3F10-CED5-481F-8D52-AD4DFD80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" y="3947799"/>
            <a:ext cx="11289874" cy="6274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678F4E-3246-4C83-B62E-EEF4739BF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26" y="4588594"/>
            <a:ext cx="10375792" cy="44646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84C6EE3-14E2-4792-A2B8-697B3A64EA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8424" y="5187123"/>
            <a:ext cx="11289874" cy="342903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Autorenfeld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C89B20D-8DEE-43FD-B45B-0A71C05C0876}"/>
              </a:ext>
            </a:extLst>
          </p:cNvPr>
          <p:cNvSpPr txBox="1"/>
          <p:nvPr userDrawn="1"/>
        </p:nvSpPr>
        <p:spPr>
          <a:xfrm>
            <a:off x="10574217" y="4584777"/>
            <a:ext cx="1617783" cy="6408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de-DE" sz="2800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Robotics</a:t>
            </a:r>
            <a:endParaRPr lang="de-DE" b="1" i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32" y="5818422"/>
            <a:ext cx="3267663" cy="6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3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007AA-4AAE-48CD-9FC4-67B28D10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049BC4-4D4B-431B-9D26-2C1D12B6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3E8FF-10CC-4F65-B94E-5E9D5A28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55D76-985D-41D5-9BCA-C9A8F225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C7E70-4DF4-42CC-93CE-51FD1597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9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4B6843-3CEE-45D6-B449-279698D50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5D0AB1-5EDE-4DB0-A5A5-4490ADA40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4A073-8408-4560-9124-54821C32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2AAA1-35AF-49C4-AB8A-3D1FAD60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322CE-25B6-4AE9-994C-929AEB6F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3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187C533-ACC0-4B5D-BC0E-83912DD7B02E}"/>
              </a:ext>
            </a:extLst>
          </p:cNvPr>
          <p:cNvSpPr/>
          <p:nvPr userDrawn="1"/>
        </p:nvSpPr>
        <p:spPr>
          <a:xfrm>
            <a:off x="0" y="6572299"/>
            <a:ext cx="10842771" cy="286160"/>
          </a:xfrm>
          <a:prstGeom prst="rect">
            <a:avLst/>
          </a:prstGeom>
          <a:solidFill>
            <a:srgbClr val="E7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5005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52B672-C7E4-41E3-B85B-3E968126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90" y="302080"/>
            <a:ext cx="11444967" cy="416378"/>
          </a:xfrm>
        </p:spPr>
        <p:txBody>
          <a:bodyPr>
            <a:noAutofit/>
          </a:bodyPr>
          <a:lstStyle>
            <a:lvl1pPr>
              <a:defRPr sz="2800" i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0C9E2-5A0E-4FAE-BB0C-A8EC0ED1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89" y="1323521"/>
            <a:ext cx="11444968" cy="509769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356AB-8FB4-4D99-8C97-3CDA7966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9557" y="6592661"/>
            <a:ext cx="6513739" cy="2454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DVA-Seminar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38B7C-5057-4DA3-96E0-979FFF9E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6941" y="6592661"/>
            <a:ext cx="1359354" cy="2454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66825E-7AEC-45BC-B923-1661C7431E2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C63B2E-383F-4DDE-B86B-206AEC4C7666}"/>
              </a:ext>
            </a:extLst>
          </p:cNvPr>
          <p:cNvSpPr/>
          <p:nvPr userDrawn="1"/>
        </p:nvSpPr>
        <p:spPr>
          <a:xfrm>
            <a:off x="0" y="-1"/>
            <a:ext cx="254998" cy="65722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B250AF8-E178-40EB-A6A4-8B9108CBCEE5}"/>
              </a:ext>
            </a:extLst>
          </p:cNvPr>
          <p:cNvCxnSpPr>
            <a:cxnSpLocks/>
          </p:cNvCxnSpPr>
          <p:nvPr userDrawn="1"/>
        </p:nvCxnSpPr>
        <p:spPr>
          <a:xfrm>
            <a:off x="474889" y="751114"/>
            <a:ext cx="11444968" cy="0"/>
          </a:xfrm>
          <a:prstGeom prst="line">
            <a:avLst/>
          </a:prstGeom>
          <a:ln w="28575">
            <a:solidFill>
              <a:srgbClr val="E70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3C0103B-9E2C-441F-B85C-862A76D1CE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889" y="793272"/>
            <a:ext cx="11444968" cy="272167"/>
          </a:xfrm>
        </p:spPr>
        <p:txBody>
          <a:bodyPr>
            <a:noAutofit/>
          </a:bodyPr>
          <a:lstStyle>
            <a:lvl1pPr marL="0" indent="0">
              <a:buNone/>
              <a:defRPr sz="1200" i="1">
                <a:solidFill>
                  <a:srgbClr val="E7004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DF0FF4-BE82-4CDB-934F-15C3ADB8AF8F}"/>
              </a:ext>
            </a:extLst>
          </p:cNvPr>
          <p:cNvSpPr txBox="1"/>
          <p:nvPr userDrawn="1"/>
        </p:nvSpPr>
        <p:spPr>
          <a:xfrm>
            <a:off x="10395177" y="656092"/>
            <a:ext cx="1718582" cy="64089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de-DE" sz="2800" b="1" i="1" dirty="0">
                <a:solidFill>
                  <a:srgbClr val="E7004B"/>
                </a:solidFill>
                <a:latin typeface="Bahnschrift" panose="020B0502040204020203" pitchFamily="34" charset="0"/>
              </a:rPr>
              <a:t>Robotics</a:t>
            </a:r>
            <a:endParaRPr lang="de-DE" b="1" i="1" dirty="0">
              <a:solidFill>
                <a:srgbClr val="E7004B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359" y="6579175"/>
            <a:ext cx="1228987" cy="2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451D3-4331-460D-ABAD-BAFD21B8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96B4D5-C3F5-40EA-94EF-32794D844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C9915-5D9E-4528-B44B-38B35624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128FF-2312-4769-8FD8-AC14CC39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305F55-F364-4B19-920A-9E510434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64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E6DF6-87BD-410D-BABE-8F060E8B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613F64-BFC9-4A1C-A911-912A6E21E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B273B6-779E-47EF-B4E8-FCECE47D9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DE06CF-90BD-43A2-B1CD-74F8EA44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A6773B-B990-43F3-8A63-6AB5D005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B11939-15D2-4783-8CED-EEB22785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2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D9D1D-1464-431E-896F-3C1B6375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CECFD3-3268-454D-BD38-92218CC7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A702A5-44FC-4042-9486-5FCAA8A83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AB3C19-835E-4024-86F6-92405B163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541698-00C5-4854-B128-AF4B63504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07A1E9-BD3A-4FD1-930A-1DE21459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C54CEA-289E-4200-9541-9219581C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AC2D58-7AF4-45E2-B006-F9BBE391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7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12844-64B4-461F-94C5-02728298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50B9D8-B314-4E3A-8342-585960A5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B1FC40-6DB9-4373-B3AF-C790757A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ED351-F370-4CB2-80CB-5DC56937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7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AEC50F-78F5-4863-A614-20EE8C1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11B18F-52B1-47C7-BE98-0D57E102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D87E65-9596-49D7-84DC-CECF8B36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29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5CF70-6D5A-4B19-B7FB-FBB12D5F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4AE41-86AD-4E8F-891C-D5E8BC4B2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A81993-199A-4899-8F9B-09568B80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B9ECCF-A8B0-487C-9736-FD9E8B8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5FF8F2-5D7A-4072-96CD-A4002783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8FECB-E298-4F1F-BE26-1600509E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60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032C1-CC4C-437D-BB81-5AE46B2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2647B1-61DC-41EF-BAE9-AEEF0A144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E4F79C-DA8F-4EC1-ABF0-F007F7953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CE115E-57FF-46E6-9C60-D6337616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59B4B-D327-4BA8-95A8-BA11E431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97DDD6-FDAD-45DE-85D5-71F26716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8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13A61D-3DC7-4476-B7C8-A1D62C84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0E3875-6101-48AE-8ECE-9D15B516C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6D871-1837-4A7D-B532-C711BE74E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4AF5B-5AAB-45D2-ACFF-22DE77895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DVA-Seminar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478713-C1F0-445D-8B13-97169876C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66825E-7AEC-45BC-B923-1661C7431E2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81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371-022-02696-8/figures/1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319-64027-3_23" TargetMode="External"/><Relationship Id="rId2" Type="http://schemas.openxmlformats.org/officeDocument/2006/relationships/hyperlink" Target="https://link.springer.com/article/10.1007/s00371-022-02696-8?fromPaywallRec=fal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shorts/af-JF4hlWW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chapter/10.1007/978-3-319-64027-3_23/figures/7" TargetMode="External"/><Relationship Id="rId5" Type="http://schemas.openxmlformats.org/officeDocument/2006/relationships/hyperlink" Target="https://link.springer.com/chapter/10.1007/978-3-319-64027-3_23#ref-CR14" TargetMode="External"/><Relationship Id="rId4" Type="http://schemas.openxmlformats.org/officeDocument/2006/relationships/hyperlink" Target="https://link.springer.com/chapter/10.1007/978-3-319-64027-3_23#ref-CR1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f-JF4hlWWc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7D6C-A3DD-4AA1-91F4-FC5A96E7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35922"/>
            <a:ext cx="11289874" cy="627420"/>
          </a:xfrm>
        </p:spPr>
        <p:txBody>
          <a:bodyPr>
            <a:noAutofit/>
          </a:bodyPr>
          <a:lstStyle/>
          <a:p>
            <a:r>
              <a:rPr lang="de-DE" sz="3600" dirty="0"/>
              <a:t>Interaktive Drohnensysteme für virtuelle </a:t>
            </a:r>
            <a:br>
              <a:rPr lang="de-DE" sz="3600" dirty="0"/>
            </a:br>
            <a:r>
              <a:rPr lang="de-DE" sz="3600" dirty="0"/>
              <a:t>und erweiterte Realität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35F5AB-BD61-461C-800C-46C111D2B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59785"/>
            <a:ext cx="10375792" cy="446460"/>
          </a:xfrm>
        </p:spPr>
        <p:txBody>
          <a:bodyPr/>
          <a:lstStyle/>
          <a:p>
            <a:r>
              <a:rPr dirty="0" err="1"/>
              <a:t>Schwerpunkte</a:t>
            </a:r>
            <a:r>
              <a:rPr dirty="0"/>
              <a:t>: VR/AR-</a:t>
            </a:r>
            <a:r>
              <a:rPr dirty="0" err="1"/>
              <a:t>Technologien</a:t>
            </a:r>
            <a:r>
              <a:rPr dirty="0"/>
              <a:t>, </a:t>
            </a:r>
            <a:r>
              <a:rPr dirty="0" err="1"/>
              <a:t>Benutzerinteraktion</a:t>
            </a:r>
            <a:r>
              <a:rPr dirty="0"/>
              <a:t>, </a:t>
            </a:r>
            <a:r>
              <a:rPr dirty="0" err="1"/>
              <a:t>Anwendungsbeispiele</a:t>
            </a:r>
            <a:endParaRPr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07A65-CC60-4A5B-9C20-E54598BB7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Anzilal Wahyuasmoro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C18D795-3FAC-4757-AE98-C7D50E2C7A06}"/>
              </a:ext>
            </a:extLst>
          </p:cNvPr>
          <p:cNvSpPr txBox="1"/>
          <p:nvPr/>
        </p:nvSpPr>
        <p:spPr>
          <a:xfrm>
            <a:off x="8467950" y="3244235"/>
            <a:ext cx="2695531" cy="39761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de-DE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4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632F5-A8EF-78CE-7683-E49478897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A941-A2DF-2759-4188-7E6CC22F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Lösungsansätze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8A352-7C6C-41AA-41E3-035B73AB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Immersive Integration: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sz="2200" dirty="0"/>
              <a:t>- </a:t>
            </a:r>
            <a:r>
              <a:rPr sz="2200" dirty="0" err="1"/>
              <a:t>Kombination</a:t>
            </a:r>
            <a:r>
              <a:rPr sz="2200" dirty="0"/>
              <a:t> von AR und VR</a:t>
            </a:r>
            <a:r>
              <a:rPr lang="de-DE" sz="2200" dirty="0"/>
              <a:t> zur Verbesserung der Benutzererfahrung</a:t>
            </a:r>
            <a:endParaRPr sz="2200" dirty="0"/>
          </a:p>
          <a:p>
            <a:pPr marL="0" indent="0">
              <a:buNone/>
            </a:pPr>
            <a:r>
              <a:rPr lang="de-DE" sz="2200" dirty="0"/>
              <a:t>	</a:t>
            </a:r>
            <a:r>
              <a:rPr sz="2200" dirty="0"/>
              <a:t>- </a:t>
            </a:r>
            <a:r>
              <a:rPr lang="de-DE" sz="2200" dirty="0"/>
              <a:t>Nutzung von AR/VR zur Bildvereinfachung</a:t>
            </a:r>
          </a:p>
          <a:p>
            <a:pPr marL="0" indent="0">
              <a:buNone/>
            </a:pPr>
            <a:r>
              <a:rPr lang="de-DE" dirty="0"/>
              <a:t>• Energieeffizienz: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000" dirty="0"/>
              <a:t>- </a:t>
            </a:r>
            <a:r>
              <a:rPr lang="de-DE" sz="2200" dirty="0"/>
              <a:t>Reduktion aktiver Drohnen durch Bildvereinfachung</a:t>
            </a:r>
            <a:endParaRPr sz="2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6087A-BD89-AF56-D1D2-2F2D5994F9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collage of images of zodiac signs&#10;&#10;Description automatically generated">
            <a:extLst>
              <a:ext uri="{FF2B5EF4-FFF2-40B4-BE49-F238E27FC236}">
                <a16:creationId xmlns:a16="http://schemas.microsoft.com/office/drawing/2014/main" id="{88AE9C8E-9C0D-907E-3941-26325B919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13" y="3538712"/>
            <a:ext cx="5873172" cy="2882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ED017-1E1C-E5B3-8119-D6E527DC7302}"/>
              </a:ext>
            </a:extLst>
          </p:cNvPr>
          <p:cNvSpPr txBox="1"/>
          <p:nvPr/>
        </p:nvSpPr>
        <p:spPr>
          <a:xfrm>
            <a:off x="1560444" y="6362109"/>
            <a:ext cx="840850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en-US" sz="1000" b="0" i="1" dirty="0">
                <a:solidFill>
                  <a:srgbClr val="222222"/>
                </a:solidFill>
                <a:effectLst/>
              </a:rPr>
              <a:t>Contour simplification using the side length ratio of 0.01 (top), 0.03 (middle), and 0.05 (bottom), with 1093, 407, and 259 points generated, respectively. Fig. 17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298221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Forschung und Zukunft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• Einsatz in Rettungseinsätzen, Bildung und Unterhaltung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• Multimodale Interaktionen: Sprache, Gesten, BCI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• Reduktion von Latenzen durch 5G/6G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• Verbesserung der Bildvereinfachung zur Reduktion der Drohnenanzahl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90C62-7496-DEFC-16E5-DF8DBA9D0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56E9-CBD0-EDCF-24BB-FAFABDC0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Forschung und Zukunft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6F7A-E189-13FA-FD38-C2D327693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• Erweiterte Kollisionsvermeidungsalgorithmen für komplexe Formationen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DA436-8653-9DD8-72D5-9677A56C65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BBDF6F6-B17B-B4C3-E950-6D358154D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6" y="1871060"/>
            <a:ext cx="11444967" cy="4002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2A498-4312-3EF0-D8AC-39F7F18CBBD5}"/>
              </a:ext>
            </a:extLst>
          </p:cNvPr>
          <p:cNvSpPr txBox="1"/>
          <p:nvPr/>
        </p:nvSpPr>
        <p:spPr>
          <a:xfrm>
            <a:off x="4443116" y="6054350"/>
            <a:ext cx="350851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l">
              <a:spcAft>
                <a:spcPts val="1200"/>
              </a:spcAft>
            </a:pPr>
            <a:r>
              <a:rPr lang="en-US" sz="1100" b="0" i="1" dirty="0">
                <a:solidFill>
                  <a:srgbClr val="222222"/>
                </a:solidFill>
                <a:effectLst/>
              </a:rPr>
              <a:t>Transformation between two multi-view structures, Fig. 10</a:t>
            </a:r>
          </a:p>
          <a:p>
            <a:br>
              <a:rPr lang="en-US" b="1" i="0" u="none" strike="noStrike" dirty="0">
                <a:solidFill>
                  <a:srgbClr val="025E8D"/>
                </a:solidFill>
                <a:effectLst/>
                <a:latin typeface="Merriweather Sans" pitchFamily="2" charset="0"/>
                <a:hlinkClick r:id="rId3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07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dirty="0" err="1"/>
              <a:t>Drohnen</a:t>
            </a:r>
            <a:r>
              <a:rPr dirty="0"/>
              <a:t> </a:t>
            </a:r>
            <a:r>
              <a:rPr dirty="0" err="1"/>
              <a:t>erweitern</a:t>
            </a:r>
            <a:r>
              <a:rPr dirty="0"/>
              <a:t> AR/VR-</a:t>
            </a:r>
            <a:r>
              <a:rPr dirty="0" err="1"/>
              <a:t>Anwendungen</a:t>
            </a:r>
            <a:r>
              <a:rPr lang="de-DE" dirty="0"/>
              <a:t> und eröffnen neue Möglichkeiten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dirty="0"/>
          </a:p>
          <a:p>
            <a:pPr marL="0" indent="0" algn="ctr">
              <a:buNone/>
            </a:pPr>
            <a:r>
              <a:rPr lang="de-DE" dirty="0"/>
              <a:t>Herausforderungen bestehen, aber Lösungsansätze sind vielversprechend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Drohnenshows demonstrieren technische und künstlerische Innovation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D236-8993-61C8-847C-6B2975E6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0D1CC3-B51F-1C3F-17D0-62E2CEBD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60" y="1303749"/>
            <a:ext cx="10163425" cy="211978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69ED0-4446-11B5-F504-9A6A4F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5B0DD-0571-A5D5-82B1-F0724EA1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867FCA-E813-C9D4-ED26-9A83897E4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C1855-39B8-3CE5-A061-58C55422A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59" y="3887588"/>
            <a:ext cx="10163425" cy="2354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BDB535-2C3F-8F3E-A598-0A84F1ACA9EF}"/>
              </a:ext>
            </a:extLst>
          </p:cNvPr>
          <p:cNvSpPr txBox="1"/>
          <p:nvPr/>
        </p:nvSpPr>
        <p:spPr>
          <a:xfrm>
            <a:off x="912915" y="353718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0015B-4C15-4759-827D-DA6E86AF8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291C-C5E7-E1B2-01A7-7CCF52CF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D5026-601D-8D35-DA2F-F9A1754E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C850E-6E03-09DB-2EF0-76DC55A0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C42B92-E3D5-C7D5-61DA-3B587E2CA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C1096-E5E0-F24B-D0A7-AAB5888A5C21}"/>
              </a:ext>
            </a:extLst>
          </p:cNvPr>
          <p:cNvSpPr txBox="1"/>
          <p:nvPr/>
        </p:nvSpPr>
        <p:spPr>
          <a:xfrm>
            <a:off x="912915" y="353718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5052DA-E961-1782-F902-962ABA007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Multi-view approach for drone light show</a:t>
            </a:r>
            <a:r>
              <a:rPr lang="en-US" b="0" i="0" dirty="0">
                <a:solidFill>
                  <a:srgbClr val="222222"/>
                </a:solidFill>
                <a:effectLst/>
              </a:rPr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b="0" i="1" dirty="0">
                <a:solidFill>
                  <a:srgbClr val="222222"/>
                </a:solidFill>
                <a:effectLst/>
              </a:rPr>
              <a:t>Acquiring drone candidate and projected positions from different viewing positions, Fig 3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b="0" i="1" dirty="0">
                <a:solidFill>
                  <a:srgbClr val="222222"/>
                </a:solidFill>
                <a:effectLst/>
              </a:rPr>
              <a:t>Multi-view drone light show. Sub-windows show the results from different perspectives, Fig. 2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Generate Multi-Angle Viewable Structure based on 2D Image, Fig. 1</a:t>
            </a:r>
            <a:endParaRPr lang="de-DE" sz="2000" i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Contour simplification using the side length ratio of 0.01 (top), 0.03 (middle), and 0.05 (bottom), with 1093, 407, and 259 points generated, respectively. Fig. 17</a:t>
            </a:r>
            <a:endParaRPr lang="de-DE" sz="2000" i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sz="2000" b="0" i="1" dirty="0">
                <a:solidFill>
                  <a:srgbClr val="222222"/>
                </a:solidFill>
                <a:effectLst/>
              </a:rPr>
              <a:t>Transformation between two multi-view structures, Fig. 10</a:t>
            </a:r>
            <a:br>
              <a:rPr lang="en-US" b="0" i="1" dirty="0">
                <a:solidFill>
                  <a:srgbClr val="222222"/>
                </a:solidFill>
                <a:effectLst/>
                <a:latin typeface="Merriweather" panose="00000500000000000000" pitchFamily="2" charset="0"/>
              </a:rPr>
            </a:br>
            <a:endParaRPr lang="en-US" b="0" i="1" dirty="0">
              <a:solidFill>
                <a:srgbClr val="222222"/>
              </a:solidFill>
              <a:effectLst/>
              <a:latin typeface="Merriweather" panose="00000500000000000000" pitchFamily="2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Survey of Drone use for Entertainment and AVR (Augmented and Virtual Reality)</a:t>
            </a:r>
            <a:r>
              <a:rPr lang="en-US" dirty="0">
                <a:solidFill>
                  <a:srgbClr val="222222"/>
                </a:solidFill>
              </a:rPr>
              <a:t>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i="1" dirty="0"/>
              <a:t>Star Wars pod racing using drones (“FPV Racing Drone Racing Star Wars,” 2014), Fig. 6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i="1" dirty="0"/>
              <a:t>Using drones for virtual tourism (“Drones in Tourism,” 2014), Fig. 7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en-US" sz="2400" i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First Ever Super Bowl Drone Show</a:t>
            </a:r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18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Abschluss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sz="4800" dirty="0" err="1"/>
              <a:t>Vielen</a:t>
            </a:r>
            <a:r>
              <a:rPr sz="4800" dirty="0"/>
              <a:t> Dank für </a:t>
            </a:r>
            <a:r>
              <a:rPr lang="de-DE" sz="4800" dirty="0"/>
              <a:t>eure</a:t>
            </a:r>
            <a:r>
              <a:rPr sz="4800" dirty="0"/>
              <a:t> </a:t>
            </a:r>
            <a:r>
              <a:rPr sz="4800" dirty="0" err="1"/>
              <a:t>Aufmerksamkeit</a:t>
            </a:r>
            <a:r>
              <a:rPr sz="4800" dirty="0"/>
              <a:t>!</a:t>
            </a:r>
            <a:endParaRPr lang="de-DE" sz="4800" dirty="0"/>
          </a:p>
          <a:p>
            <a:pPr marL="0" indent="0" algn="ctr">
              <a:buNone/>
            </a:pPr>
            <a:endParaRPr lang="de-DE" sz="4800" dirty="0"/>
          </a:p>
          <a:p>
            <a:pPr marL="0" indent="0" algn="ctr">
              <a:buNone/>
            </a:pPr>
            <a:r>
              <a:rPr lang="en-GB" sz="4800" dirty="0" err="1"/>
              <a:t>Fragen</a:t>
            </a:r>
            <a:r>
              <a:rPr lang="en-GB" sz="4800"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44DB7-69FD-4515-AFC0-AC0EB580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69E90B-DC1A-4C10-93EE-4B013EA6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409EE-4B1C-4EE8-A0FA-6BE5E7A7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BAE38D4-4AAD-4C69-9F13-BD15842420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0545B-832E-4FED-9B0B-01AFF108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Einführung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Steuerungstechnologien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Herausforderungen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Drohnenshows als Anwendungsfall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Lösungsansätze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Forschung und Zukunft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Fazit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Quellen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5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Einführung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Wie </a:t>
            </a:r>
            <a:r>
              <a:rPr dirty="0" err="1"/>
              <a:t>Drohnen</a:t>
            </a:r>
            <a:r>
              <a:rPr dirty="0"/>
              <a:t> und AR/VR </a:t>
            </a:r>
            <a:r>
              <a:rPr dirty="0" err="1"/>
              <a:t>verschmelzen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Ziel: </a:t>
            </a:r>
            <a:r>
              <a:rPr dirty="0" err="1"/>
              <a:t>Benutzererlebnisse</a:t>
            </a:r>
            <a:r>
              <a:rPr dirty="0"/>
              <a:t> </a:t>
            </a:r>
            <a:r>
              <a:rPr dirty="0" err="1"/>
              <a:t>verbessern</a:t>
            </a:r>
            <a:endParaRPr lang="de-DE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Frage: Wie </a:t>
            </a:r>
            <a:r>
              <a:rPr dirty="0" err="1"/>
              <a:t>interagieren</a:t>
            </a:r>
            <a:r>
              <a:rPr dirty="0"/>
              <a:t> </a:t>
            </a:r>
            <a:r>
              <a:rPr dirty="0" err="1"/>
              <a:t>wir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Drohnen</a:t>
            </a:r>
            <a:r>
              <a:rPr dirty="0"/>
              <a:t> in </a:t>
            </a:r>
            <a:r>
              <a:rPr dirty="0" err="1"/>
              <a:t>immersiven</a:t>
            </a:r>
            <a:r>
              <a:rPr dirty="0"/>
              <a:t> </a:t>
            </a:r>
            <a:r>
              <a:rPr dirty="0" err="1"/>
              <a:t>Umgebungen</a:t>
            </a:r>
            <a:r>
              <a:rPr dirty="0"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Steuerungstechnologien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Traditionelle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: Controller, Joysticks</a:t>
            </a:r>
            <a:endParaRPr lang="de-DE" dirty="0"/>
          </a:p>
          <a:p>
            <a:r>
              <a:rPr dirty="0" err="1"/>
              <a:t>Erweiterte</a:t>
            </a:r>
            <a:r>
              <a:rPr dirty="0"/>
              <a:t> </a:t>
            </a:r>
            <a:r>
              <a:rPr dirty="0" err="1"/>
              <a:t>Methoden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sz="2200" dirty="0"/>
              <a:t>- First-Person-View (FPV)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sz="2200" dirty="0"/>
              <a:t>- </a:t>
            </a:r>
            <a:r>
              <a:rPr sz="2200" dirty="0" err="1"/>
              <a:t>Gestensteuerung</a:t>
            </a:r>
            <a:r>
              <a:rPr sz="2200" dirty="0"/>
              <a:t> (</a:t>
            </a:r>
            <a:r>
              <a:rPr sz="2200" dirty="0" err="1"/>
              <a:t>z.B.</a:t>
            </a:r>
            <a:r>
              <a:rPr sz="2200" dirty="0"/>
              <a:t> Kinect)</a:t>
            </a:r>
          </a:p>
          <a:p>
            <a:pPr marL="0" indent="0">
              <a:buNone/>
            </a:pPr>
            <a:r>
              <a:rPr lang="de-DE" sz="2200" dirty="0"/>
              <a:t>	</a:t>
            </a:r>
            <a:r>
              <a:rPr sz="2200" dirty="0"/>
              <a:t>- Brain-Computer-Interface (EEG)</a:t>
            </a:r>
          </a:p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FPV Rac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72570"/>
            <a:ext cx="4572000" cy="2280840"/>
          </a:xfrm>
          <a:prstGeom prst="rect">
            <a:avLst/>
          </a:prstGeom>
        </p:spPr>
      </p:pic>
      <p:pic>
        <p:nvPicPr>
          <p:cNvPr id="7" name="Picture 6" descr="A person wearing a virtual reality headset&#10;&#10;Description automatically generated">
            <a:extLst>
              <a:ext uri="{FF2B5EF4-FFF2-40B4-BE49-F238E27FC236}">
                <a16:creationId xmlns:a16="http://schemas.microsoft.com/office/drawing/2014/main" id="{B24C21F3-6517-8EEC-7337-FB5E2C711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14" y="4414037"/>
            <a:ext cx="5174428" cy="153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4269D-94D3-EE67-D616-ACDB63B8BF86}"/>
              </a:ext>
            </a:extLst>
          </p:cNvPr>
          <p:cNvSpPr txBox="1"/>
          <p:nvPr/>
        </p:nvSpPr>
        <p:spPr>
          <a:xfrm>
            <a:off x="1434547" y="596401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en-US" sz="1000" b="0" i="1" dirty="0">
                <a:solidFill>
                  <a:srgbClr val="222222"/>
                </a:solidFill>
                <a:effectLst/>
              </a:rPr>
              <a:t>Star Wars pod racing using drones (“FPV Racing Drone Racing Star Wars,”</a:t>
            </a:r>
            <a:r>
              <a:rPr lang="en-US" sz="1000" b="0" i="1" dirty="0">
                <a:effectLst/>
              </a:rPr>
              <a:t> </a:t>
            </a:r>
            <a:r>
              <a:rPr lang="en-US" sz="1000" b="0" i="1" dirty="0">
                <a:effectLst/>
                <a:hlinkClick r:id="rId4" tooltip="FPV Racing drone racing star wars style Pod racing are back! (2014). Retrieved from &#10;                    https://www.youtube.com/watch?v=ZwL0t5kPf6E&#10;                    &#10;                  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</a:t>
            </a:r>
            <a:r>
              <a:rPr lang="en-US" sz="1000" b="0" i="1" dirty="0">
                <a:effectLst/>
              </a:rPr>
              <a:t>), Fig. 6</a:t>
            </a:r>
            <a:endParaRPr lang="de-DE" sz="1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1F605-E1D3-2EC7-777A-57A71F5C2823}"/>
              </a:ext>
            </a:extLst>
          </p:cNvPr>
          <p:cNvSpPr txBox="1"/>
          <p:nvPr/>
        </p:nvSpPr>
        <p:spPr>
          <a:xfrm>
            <a:off x="6966205" y="5983890"/>
            <a:ext cx="3568112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l">
              <a:spcAft>
                <a:spcPts val="1200"/>
              </a:spcAft>
            </a:pPr>
            <a:r>
              <a:rPr lang="en-US" sz="1100" b="0" i="1" dirty="0">
                <a:solidFill>
                  <a:srgbClr val="222222"/>
                </a:solidFill>
                <a:effectLst/>
              </a:rPr>
              <a:t>Using drones for virtual tourism (“Drones in Tourism,”</a:t>
            </a:r>
            <a:r>
              <a:rPr lang="en-US" sz="1100" b="0" i="1" dirty="0">
                <a:effectLst/>
              </a:rPr>
              <a:t> </a:t>
            </a:r>
            <a:r>
              <a:rPr lang="en-US" sz="1100" b="0" i="1" dirty="0">
                <a:effectLst/>
                <a:hlinkClick r:id="rId5" tooltip="Drones in tourism, the new partner for aerial videos. (2014). Retrieved from &#10;                    https://tourismembassy.com/en/news/tourism-trends/drones-in-tourism-the-new-partner-for-aerial-videos&#10;                    &#10;                  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2014</a:t>
            </a:r>
            <a:r>
              <a:rPr lang="en-US" sz="1100" b="0" i="1" dirty="0">
                <a:effectLst/>
              </a:rPr>
              <a:t>), Fig. 7</a:t>
            </a:r>
          </a:p>
          <a:p>
            <a:br>
              <a:rPr lang="en-US" b="1" i="0" u="none" strike="noStrike" dirty="0">
                <a:solidFill>
                  <a:srgbClr val="025E8D"/>
                </a:solidFill>
                <a:effectLst/>
                <a:latin typeface="Merriweather Sans" panose="020F0502020204030204" pitchFamily="2" charset="0"/>
                <a:hlinkClick r:id="rId6"/>
              </a:rPr>
            </a:b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Herausforderungen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Technische</a:t>
            </a:r>
            <a:r>
              <a:rPr dirty="0"/>
              <a:t> </a:t>
            </a:r>
            <a:r>
              <a:rPr dirty="0" err="1"/>
              <a:t>Limitierungen</a:t>
            </a:r>
            <a:endParaRPr lang="de-DE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Benutzerfreundlichkeit</a:t>
            </a:r>
            <a:endParaRPr lang="de-DE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de-DE" dirty="0"/>
              <a:t>• Drohnenshows: </a:t>
            </a:r>
            <a:r>
              <a:rPr lang="de-DE" sz="2400" dirty="0"/>
              <a:t>Mehrere Perspektiven erfordern komplexe Flugbahnen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  <p:pic>
        <p:nvPicPr>
          <p:cNvPr id="8" name="Picture 7" descr="A diagram of a triangle with lines and dots&#10;&#10;Description automatically generated">
            <a:extLst>
              <a:ext uri="{FF2B5EF4-FFF2-40B4-BE49-F238E27FC236}">
                <a16:creationId xmlns:a16="http://schemas.microsoft.com/office/drawing/2014/main" id="{A6D04CEA-8BBF-1585-2DC6-54B07CF2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552" y="3482368"/>
            <a:ext cx="3703641" cy="2880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8ACA0-E38A-CF29-AA2D-BAB0CF14D7E0}"/>
              </a:ext>
            </a:extLst>
          </p:cNvPr>
          <p:cNvSpPr txBox="1"/>
          <p:nvPr/>
        </p:nvSpPr>
        <p:spPr>
          <a:xfrm>
            <a:off x="4552122" y="622209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CB9EB-3A1F-7FBD-7875-F7D5BA18D97E}"/>
              </a:ext>
            </a:extLst>
          </p:cNvPr>
          <p:cNvSpPr txBox="1"/>
          <p:nvPr/>
        </p:nvSpPr>
        <p:spPr>
          <a:xfrm>
            <a:off x="3831859" y="6321652"/>
            <a:ext cx="473102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en-US" sz="1000" b="0" i="1" dirty="0">
                <a:solidFill>
                  <a:srgbClr val="222222"/>
                </a:solidFill>
                <a:effectLst/>
              </a:rPr>
              <a:t>Acquiring drone candidate and projected positions from different viewing positions, Fig 3</a:t>
            </a:r>
            <a:br>
              <a:rPr lang="en-US" sz="1000" b="0" i="1" dirty="0">
                <a:solidFill>
                  <a:srgbClr val="222222"/>
                </a:solidFill>
                <a:effectLst/>
              </a:rPr>
            </a:br>
            <a:endParaRPr lang="de-DE" sz="10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D9B5-5C67-2644-DA9C-AA31B2ED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Drohnenshows als Anwendungsfall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AD75-C36E-6166-6834-FB382C99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• Alternative zu Feuerwerken: </a:t>
            </a:r>
          </a:p>
          <a:p>
            <a:pPr marL="0" indent="0">
              <a:buNone/>
            </a:pPr>
            <a:r>
              <a:rPr lang="de-DE" sz="2200" dirty="0"/>
              <a:t>	- Umweltfreundlich und sicher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dirty="0"/>
              <a:t>• Vorteile: </a:t>
            </a:r>
          </a:p>
          <a:p>
            <a:pPr marL="0" indent="0">
              <a:buNone/>
            </a:pPr>
            <a:r>
              <a:rPr lang="de-DE" sz="2200" dirty="0"/>
              <a:t>	- Geringerer Energieverbrauch	</a:t>
            </a:r>
          </a:p>
          <a:p>
            <a:pPr marL="0" indent="0">
              <a:buNone/>
            </a:pPr>
            <a:r>
              <a:rPr lang="de-DE" sz="2200" dirty="0"/>
              <a:t>	- Flexibles und individuelles Design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dirty="0"/>
              <a:t>• Multi-View-Strukturen: </a:t>
            </a:r>
          </a:p>
          <a:p>
            <a:pPr marL="0" indent="0">
              <a:buNone/>
            </a:pPr>
            <a:r>
              <a:rPr lang="de-DE" sz="2200" dirty="0"/>
              <a:t>	- Verschiedene Perspektiven mit reduzierter Drohnenanzahl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2208D-DCAB-51B2-499E-8AAAB465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96938-7F12-2DA5-B0D1-5120B07D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A897C-FF6C-0863-ACFA-F6374E6584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5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6265-FFB9-2BEE-15E2-F3C1C9250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F98A-3B35-B491-6D73-C2395AA2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Drohnenshows als Anwendungsfall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AB5D-2036-3DEE-1C2C-8E54774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3411" y="6592661"/>
            <a:ext cx="6513739" cy="245436"/>
          </a:xfrm>
        </p:spPr>
        <p:txBody>
          <a:bodyPr/>
          <a:lstStyle/>
          <a:p>
            <a:r>
              <a:rPr lang="de-DE"/>
              <a:t>DVA-Seminar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0DA5E-B004-CDB5-BA10-E5E06C76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62E08-1887-B86A-6127-6A5D9BAFFC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2FBBC-061F-03F7-EB00-E1C049BF0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9" y="1328304"/>
            <a:ext cx="11850087" cy="4736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267B5-EE63-CF05-A611-E7FC0526884E}"/>
              </a:ext>
            </a:extLst>
          </p:cNvPr>
          <p:cNvSpPr txBox="1"/>
          <p:nvPr/>
        </p:nvSpPr>
        <p:spPr>
          <a:xfrm>
            <a:off x="3591339" y="6098720"/>
            <a:ext cx="5009322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en-US" sz="1000" b="0" i="1" dirty="0">
                <a:solidFill>
                  <a:srgbClr val="222222"/>
                </a:solidFill>
                <a:effectLst/>
              </a:rPr>
              <a:t>Multi-view drone light show. Sub-windows show the results from different perspectives, Fig. 2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112764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A6C0-B7A9-E075-C18B-915892B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 Bowl Intel-Drohnenshow</a:t>
            </a:r>
          </a:p>
        </p:txBody>
      </p:sp>
      <p:pic>
        <p:nvPicPr>
          <p:cNvPr id="7" name="Online Media 6" title="The First Ever Super Bowl Drone Show 🔥🔥">
            <a:hlinkClick r:id="" action="ppaction://media"/>
            <a:extLst>
              <a:ext uri="{FF2B5EF4-FFF2-40B4-BE49-F238E27FC236}">
                <a16:creationId xmlns:a16="http://schemas.microsoft.com/office/drawing/2014/main" id="{3806413B-338A-E7F5-1080-D0352C5393D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08403" y="815095"/>
            <a:ext cx="3175193" cy="56235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552BA-791E-1773-6833-343F50FC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DVA-Seminar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CBECB-27EF-3BA7-1797-CD0E29B3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6825E-7AEC-45BC-B923-1661C7431E2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51C784-6DA4-368F-B0B7-86773044A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1C2B9-79A9-FF6F-D1B4-79424019A0FD}"/>
              </a:ext>
            </a:extLst>
          </p:cNvPr>
          <p:cNvSpPr txBox="1"/>
          <p:nvPr/>
        </p:nvSpPr>
        <p:spPr>
          <a:xfrm>
            <a:off x="5181599" y="6380897"/>
            <a:ext cx="217335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de-DE" sz="1000" i="1" dirty="0"/>
              <a:t>The First </a:t>
            </a:r>
            <a:r>
              <a:rPr lang="de-DE" sz="1000" i="1" dirty="0" err="1"/>
              <a:t>Ever</a:t>
            </a:r>
            <a:r>
              <a:rPr lang="de-DE" sz="1000" i="1" dirty="0"/>
              <a:t> Super Bowl </a:t>
            </a:r>
            <a:r>
              <a:rPr lang="de-DE" sz="1000" i="1" dirty="0" err="1"/>
              <a:t>Drone</a:t>
            </a:r>
            <a:r>
              <a:rPr lang="de-DE" sz="1000" i="1" dirty="0"/>
              <a:t> Show</a:t>
            </a:r>
          </a:p>
        </p:txBody>
      </p:sp>
    </p:spTree>
    <p:extLst>
      <p:ext uri="{BB962C8B-B14F-4D97-AF65-F5344CB8AC3E}">
        <p14:creationId xmlns:p14="http://schemas.microsoft.com/office/powerpoint/2010/main" val="7967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Lösungsansätze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Optimierung</a:t>
            </a:r>
            <a:r>
              <a:rPr dirty="0"/>
              <a:t> der </a:t>
            </a:r>
            <a:r>
              <a:rPr dirty="0" err="1"/>
              <a:t>Steuerung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sz="2200" dirty="0"/>
              <a:t>- </a:t>
            </a:r>
            <a:r>
              <a:rPr lang="de-DE" sz="2200" dirty="0"/>
              <a:t>Visual Hull für Multi-View-Strukturen</a:t>
            </a:r>
          </a:p>
          <a:p>
            <a:pPr marL="0" indent="0">
              <a:buNone/>
            </a:pPr>
            <a:r>
              <a:rPr lang="de-DE" sz="2200" dirty="0"/>
              <a:t>	- Kollisionsvermeidung durch Echtzeitalgorithmen</a:t>
            </a:r>
            <a:endParaRPr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  <p:pic>
        <p:nvPicPr>
          <p:cNvPr id="7" name="Picture 6" descr="Diagram of a diagram&#10;&#10;Description automatically generated">
            <a:extLst>
              <a:ext uri="{FF2B5EF4-FFF2-40B4-BE49-F238E27FC236}">
                <a16:creationId xmlns:a16="http://schemas.microsoft.com/office/drawing/2014/main" id="{005DBC2F-A01E-A9A6-D2F7-248A5B91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13" y="2722102"/>
            <a:ext cx="9897520" cy="3535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37A6A-DB65-5900-0686-A0E78AB165D7}"/>
              </a:ext>
            </a:extLst>
          </p:cNvPr>
          <p:cNvSpPr txBox="1"/>
          <p:nvPr/>
        </p:nvSpPr>
        <p:spPr>
          <a:xfrm>
            <a:off x="4362775" y="6257677"/>
            <a:ext cx="366919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/>
            <a:r>
              <a:rPr lang="en-US" sz="1000" b="0" i="1" dirty="0">
                <a:solidFill>
                  <a:srgbClr val="222222"/>
                </a:solidFill>
                <a:effectLst/>
              </a:rPr>
              <a:t>Generate Multi-Angle Viewable Structure based on 2D Image, Fig. 1</a:t>
            </a:r>
            <a:endParaRPr lang="de-DE" sz="1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Widescreen</PresentationFormat>
  <Paragraphs>113</Paragraphs>
  <Slides>16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Calibri</vt:lpstr>
      <vt:lpstr>Merriweather</vt:lpstr>
      <vt:lpstr>Merriweather Sans</vt:lpstr>
      <vt:lpstr>Symbol</vt:lpstr>
      <vt:lpstr>Office</vt:lpstr>
      <vt:lpstr>Interaktive Drohnensysteme für virtuelle  und erweiterte Realität</vt:lpstr>
      <vt:lpstr>Gliederung</vt:lpstr>
      <vt:lpstr>Einführung</vt:lpstr>
      <vt:lpstr>Steuerungstechnologien</vt:lpstr>
      <vt:lpstr>Herausforderungen</vt:lpstr>
      <vt:lpstr>Drohnenshows als Anwendungsfall</vt:lpstr>
      <vt:lpstr>Drohnenshows als Anwendungsfall</vt:lpstr>
      <vt:lpstr>Super Bowl Intel-Drohnenshow</vt:lpstr>
      <vt:lpstr>Lösungsansätze</vt:lpstr>
      <vt:lpstr>Lösungsansätze</vt:lpstr>
      <vt:lpstr>Forschung und Zukunft</vt:lpstr>
      <vt:lpstr>Forschung und Zukunft</vt:lpstr>
      <vt:lpstr>Fazit</vt:lpstr>
      <vt:lpstr>Quellen</vt:lpstr>
      <vt:lpstr>Quellen</vt:lpstr>
      <vt:lpstr>Abschluss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c.wanninger@gmx.net</dc:creator>
  <cp:lastModifiedBy>Anzilal Wahyuasmoro</cp:lastModifiedBy>
  <cp:revision>212</cp:revision>
  <dcterms:created xsi:type="dcterms:W3CDTF">2024-01-05T14:08:31Z</dcterms:created>
  <dcterms:modified xsi:type="dcterms:W3CDTF">2024-11-28T21:29:38Z</dcterms:modified>
</cp:coreProperties>
</file>