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72" r:id="rId4"/>
    <p:sldId id="312" r:id="rId5"/>
    <p:sldId id="313" r:id="rId6"/>
    <p:sldId id="314" r:id="rId7"/>
    <p:sldId id="315" r:id="rId8"/>
    <p:sldId id="310" r:id="rId9"/>
    <p:sldId id="316" r:id="rId10"/>
    <p:sldId id="30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2579"/>
    <p:restoredTop sz="90000"/>
  </p:normalViewPr>
  <p:slideViewPr>
    <p:cSldViewPr snapToGrid="0">
      <p:cViewPr varScale="1">
        <p:scale>
          <a:sx n="111" d="100"/>
          <a:sy n="111" d="100"/>
        </p:scale>
        <p:origin x="102" y="276"/>
      </p:cViewPr>
      <p:guideLst>
        <p:guide orient="horz" pos="215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 lvl="0"/>
              <a:t>2025-05-20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 lvl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8243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4063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85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955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이해를 돕기 위해 페르소나를 준비했습니다</a:t>
            </a:r>
            <a:endParaRPr lang="ko-KR" alt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645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/>
              <a:t>이해를 돕기 위해 페르소나를 준비했습니다</a:t>
            </a:r>
            <a:endParaRPr lang="ko-KR" altLang="en-US">
              <a:ln w="9525"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426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/>
              <a:t>이해를 돕기 위해 페르소나를 준비했습니다</a:t>
            </a:r>
            <a:endParaRPr lang="ko-KR" altLang="en-US">
              <a:ln w="9525"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080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/>
              <a:t>이해를 돕기 위해 페르소나를 준비했습니다</a:t>
            </a:r>
            <a:endParaRPr lang="ko-KR" altLang="en-US">
              <a:ln w="9525"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7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/>
              <a:t>이해를 돕기 위해 페르소나를 준비했습니다</a:t>
            </a:r>
            <a:endParaRPr lang="ko-KR" altLang="en-US">
              <a:ln w="9525"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515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/>
              <a:t>이해를 돕기 위해 페르소나를 준비했습니다</a:t>
            </a:r>
            <a:endParaRPr lang="ko-KR" altLang="en-US">
              <a:ln w="9525"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078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/>
              <a:t>이해를 돕기 위해 페르소나를 준비했습니다</a:t>
            </a:r>
            <a:endParaRPr lang="ko-KR" altLang="en-US">
              <a:ln w="9525"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395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90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9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03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355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02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98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44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28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1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27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90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83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0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80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0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2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038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464979"/>
            <a:ext cx="7772400" cy="147002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4000">
                <a:latin typeface="나눔고딕"/>
                <a:ea typeface="나눔고딕"/>
              </a:rPr>
              <a:t>YouTube Crawler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4016"/>
            <a:ext cx="6400800" cy="1143866"/>
          </a:xfrm>
          <a:ln>
            <a:noFill/>
          </a:ln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>YouTube 댓글 감성 분석 웹 프로젝트</a:t>
            </a:r>
          </a:p>
        </p:txBody>
      </p:sp>
      <p:sp>
        <p:nvSpPr>
          <p:cNvPr id="4" name="Subtitle 2"/>
          <p:cNvSpPr>
            <a:spLocks noGrp="1"/>
          </p:cNvSpPr>
          <p:nvPr/>
        </p:nvSpPr>
        <p:spPr>
          <a:xfrm>
            <a:off x="1371600" y="5372621"/>
            <a:ext cx="6400800" cy="108063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>
            <a:normAutofit lnSpcReduction="10000"/>
          </a:bodyPr>
          <a:lstStyle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chemeClr val="tx1"/>
                </a:solidFill>
                <a:latin typeface="나눔고딕"/>
                <a:ea typeface="나눔고딕"/>
              </a:rPr>
              <a:t>5/21</a:t>
            </a: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나눔고딕"/>
                <a:ea typeface="나눔고딕"/>
              </a:rPr>
              <a:t> 발표</a:t>
            </a:r>
            <a:endParaRPr kumimoji="0" lang="en-US" altLang="ko-KR" sz="2000" b="0" i="0" u="none" strike="noStrike" kern="1200" cap="none" spc="0" normalizeH="0" baseline="0">
              <a:solidFill>
                <a:schemeClr val="tx1"/>
              </a:solidFill>
              <a:latin typeface="나눔고딕"/>
              <a:ea typeface="나눔고딕"/>
            </a:endParaRPr>
          </a:p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/>
              </a:solidFill>
              <a:latin typeface="나눔고딕"/>
              <a:ea typeface="나눔고딕"/>
            </a:endParaRPr>
          </a:p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chemeClr val="tx1"/>
                </a:solidFill>
                <a:latin typeface="나눔고딕"/>
                <a:ea typeface="나눔고딕"/>
              </a:rPr>
              <a:t>김태환</a:t>
            </a:r>
          </a:p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8BEF48-598C-4A38-BB43-E57C8754C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1399624"/>
            <a:ext cx="7765322" cy="4058751"/>
          </a:xfrm>
        </p:spPr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36900" indent="0" algn="ctr">
              <a:buNone/>
            </a:pPr>
            <a:r>
              <a:rPr lang="ko-KR" altLang="en-US" sz="350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410252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err="1"/>
              <a:t>목차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indent="-305435">
              <a:defRPr/>
            </a:pPr>
            <a:r>
              <a:rPr lang="ko-KR" altLang="en-US">
                <a:ea typeface="돋움"/>
              </a:rPr>
              <a:t>1. 프로젝트 개요</a:t>
            </a:r>
          </a:p>
          <a:p>
            <a:pPr lvl="0" indent="-305435">
              <a:defRPr/>
            </a:pPr>
            <a:r>
              <a:rPr lang="en-US" altLang="ko-KR">
                <a:ea typeface="돋움"/>
              </a:rPr>
              <a:t>2. </a:t>
            </a:r>
            <a:r>
              <a:rPr lang="ko-KR" altLang="en-US">
                <a:ea typeface="돋움"/>
              </a:rPr>
              <a:t>주요 기능</a:t>
            </a:r>
          </a:p>
          <a:p>
            <a:pPr lvl="1">
              <a:defRPr/>
            </a:pPr>
            <a:r>
              <a:rPr lang="ko-KR" altLang="en-US"/>
              <a:t>데이터 준비 및 전처리</a:t>
            </a:r>
          </a:p>
          <a:p>
            <a:pPr lvl="1">
              <a:defRPr/>
            </a:pPr>
            <a:r>
              <a:rPr lang="ko-KR" altLang="en-US"/>
              <a:t>모델 학습 및 저장</a:t>
            </a:r>
          </a:p>
          <a:p>
            <a:pPr lvl="1">
              <a:defRPr/>
            </a:pPr>
            <a:r>
              <a:rPr lang="ko-KR" altLang="en-US"/>
              <a:t>YouTube 댓글 크롤러</a:t>
            </a:r>
          </a:p>
          <a:p>
            <a:pPr lvl="1">
              <a:defRPr/>
            </a:pPr>
            <a:r>
              <a:rPr lang="ko-KR" altLang="en-US"/>
              <a:t>Streamlit 웹 애플리케이션</a:t>
            </a:r>
          </a:p>
          <a:p>
            <a:pPr lvl="0" indent="-305435">
              <a:defRPr/>
            </a:pPr>
            <a:r>
              <a:rPr lang="en-US" altLang="ko-KR"/>
              <a:t>3. </a:t>
            </a:r>
            <a:r>
              <a:rPr lang="ko-KR" altLang="en-US"/>
              <a:t>분석 결과</a:t>
            </a:r>
          </a:p>
          <a:p>
            <a:pPr lvl="0" indent="-305435">
              <a:defRPr/>
            </a:pPr>
            <a:r>
              <a:rPr lang="ko-KR" altLang="en-US">
                <a:ln w="952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돋움"/>
              </a:rPr>
              <a:t>4. 시스템 구성</a:t>
            </a:r>
          </a:p>
          <a:p>
            <a:pPr lvl="1" indent="-305435">
              <a:defRPr/>
            </a:pPr>
            <a:r>
              <a:rPr lang="en-US" altLang="ko-KR"/>
              <a:t>use-case diagram</a:t>
            </a:r>
          </a:p>
          <a:p>
            <a:pPr lvl="1" indent="-305435">
              <a:defRPr/>
            </a:pPr>
            <a:r>
              <a:rPr lang="ko-KR" altLang="en-US"/>
              <a:t>요구사항 명세서</a:t>
            </a:r>
            <a:endParaRPr lang="ko-KR" altLang="en-US">
              <a:ln w="9525"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돋움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9339" y="591671"/>
            <a:ext cx="7765322" cy="97045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데이터 준비 및 전처리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3886654" cy="4058751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 err="1"/>
              <a:t>AIHub</a:t>
            </a:r>
            <a:r>
              <a:rPr lang="ko-KR" altLang="en-US" dirty="0"/>
              <a:t> 속성기반 감정분석 데이터(62MB) 다운로드 및 JSON 통합</a:t>
            </a:r>
          </a:p>
          <a:p>
            <a:pPr lvl="1">
              <a:defRPr/>
            </a:pPr>
            <a:r>
              <a:rPr lang="ko-KR" altLang="en-US" dirty="0" err="1"/>
              <a:t>createCSV.py로</a:t>
            </a:r>
            <a:r>
              <a:rPr lang="ko-KR" altLang="en-US" dirty="0"/>
              <a:t> CSV 변환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EB76D76-7CA4-4F52-9056-92823F612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389" y="1732448"/>
            <a:ext cx="4020272" cy="383875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A5AA5FA-43DA-490B-B92D-B38631D204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46" y="4068062"/>
            <a:ext cx="3709737" cy="37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527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9339" y="591671"/>
            <a:ext cx="7765322" cy="97045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모델 학습 및 저장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058751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>train_model.py로 LSTM 모델 학습</a:t>
            </a:r>
          </a:p>
          <a:p>
            <a:pPr lvl="1">
              <a:defRPr/>
            </a:pPr>
            <a:r>
              <a:rPr lang="ko-KR" altLang="en-US"/>
              <a:t>Embedding → LSTM → Dense</a:t>
            </a:r>
          </a:p>
          <a:p>
            <a:pPr lvl="0">
              <a:defRPr/>
            </a:pPr>
            <a:r>
              <a:rPr lang="ko-KR" altLang="en-US"/>
              <a:t>EarlyStopping 적용 후 최적 모델 저장</a:t>
            </a:r>
          </a:p>
          <a:p>
            <a:pPr lvl="0">
              <a:defRPr/>
            </a:pPr>
            <a:r>
              <a:rPr lang="ko-KR" altLang="en-US"/>
              <a:t>Tokenizer와 모델을 lib/model 폴더에 저장</a:t>
            </a:r>
            <a:endParaRPr lang="ko-KR" altLang="en-US">
              <a:ln w="9525"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869E52-3F1B-4847-B5F8-0810F9FC1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812" y="4007829"/>
            <a:ext cx="6414390" cy="178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2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9339" y="591671"/>
            <a:ext cx="7765322" cy="97045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YouTube 댓글 크롤링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058751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>유튜브 클롤링 함수</a:t>
            </a:r>
            <a:r>
              <a:rPr lang="en-US" altLang="ko-KR"/>
              <a:t>,</a:t>
            </a:r>
            <a:r>
              <a:rPr lang="ko-KR" altLang="en-US"/>
              <a:t> collect_youtube_comments 작성</a:t>
            </a:r>
          </a:p>
          <a:p>
            <a:pPr lvl="1">
              <a:defRPr/>
            </a:pPr>
            <a:r>
              <a:rPr lang="ko-KR" altLang="en-US"/>
              <a:t>selenium + BeautifulSoup 기반</a:t>
            </a:r>
          </a:p>
          <a:p>
            <a:pPr lvl="0">
              <a:defRPr/>
            </a:pPr>
            <a:r>
              <a:rPr lang="ko-KR" altLang="en-US"/>
              <a:t>검색어로 상위 5개 영상 댓글 자동 수집</a:t>
            </a:r>
          </a:p>
          <a:p>
            <a:pPr lvl="0">
              <a:defRPr/>
            </a:pPr>
            <a:r>
              <a:rPr lang="ko-KR" altLang="en-US"/>
              <a:t>댓글 내용을 리스트로 반환</a:t>
            </a:r>
            <a:endParaRPr lang="ko-KR" altLang="en-US">
              <a:ln w="9525"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7944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9339" y="591671"/>
            <a:ext cx="7765322" cy="97045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Streamlit 웹 애플리케이션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058751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>검색어 입력, CSV 저장/업로드 UI 구현</a:t>
            </a:r>
          </a:p>
          <a:p>
            <a:pPr lvl="0">
              <a:defRPr/>
            </a:pPr>
            <a:r>
              <a:rPr lang="ko-KR" altLang="en-US"/>
              <a:t>키워드 빈도그래프, 워드클라우드 시각화</a:t>
            </a:r>
          </a:p>
          <a:p>
            <a:pPr lvl="0">
              <a:defRPr/>
            </a:pPr>
            <a:r>
              <a:rPr lang="ko-KR" altLang="en-US"/>
              <a:t>sentiment_predictor로 감성 분석 후 평균 확률 테이블 출력</a:t>
            </a:r>
            <a:endParaRPr lang="ko-KR" altLang="en-US">
              <a:ln w="9525"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7858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9339" y="0"/>
            <a:ext cx="7765322" cy="97045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분석 결과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68151"/>
            <a:ext cx="4572000" cy="532169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72000" y="762690"/>
            <a:ext cx="4572000" cy="533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239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9339" y="0"/>
            <a:ext cx="7765322" cy="97045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use-case diagram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253215"/>
            <a:ext cx="9144000" cy="435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375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9339" y="0"/>
            <a:ext cx="7765322" cy="97045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요구사항 명세서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88153" y="1085010"/>
          <a:ext cx="8767690" cy="4374134"/>
        </p:xfrm>
        <a:graphic>
          <a:graphicData uri="http://schemas.openxmlformats.org/drawingml/2006/table">
            <a:tbl>
              <a:tblPr firstRow="1" bandRow="1"/>
              <a:tblGrid>
                <a:gridCol w="955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24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928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22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464">
                <a:tc gridSpan="6">
                  <a:txBody>
                    <a:bodyPr/>
                    <a:lstStyle/>
                    <a:p>
                      <a:pPr lvl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sz="2000" b="1" i="0" u="none" strike="noStrike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0">
                      <a:noFill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154">
                <a:tc>
                  <a:txBody>
                    <a:bodyPr/>
                    <a:lstStyle/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100" b="0" i="0" u="none" strike="noStrike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요구사항ID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100" b="0" i="0" u="none" strike="noStrike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유형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100" b="0" i="0" u="none" strike="noStrike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분류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100" b="0" i="0" u="none" strike="noStrike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요구사항명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100" b="0" i="0" u="none" strike="noStrike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상세 내역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100" b="0" i="0" u="none" strike="noStrike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적용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484">
                <a:tc>
                  <a:txBody>
                    <a:bodyPr/>
                    <a:lstStyle/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0" i="0" u="none" strike="noStrike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Keyword-01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100" b="0" i="0" u="none" strike="noStrike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기능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0" i="0" u="none" strike="noStrike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USER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200" b="0" i="0" u="none" strike="noStrike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검색어 입력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200" b="0" i="0" u="none" strike="noStrike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유튜브 댓글 수집(크롤링)을 위한 검색 키워드 입력이 가능함</a:t>
                      </a:r>
                    </a:p>
                  </a:txBody>
                  <a:tcPr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0" i="0" u="none" strike="noStrike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O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784">
                <a:tc>
                  <a:txBody>
                    <a:bodyPr/>
                    <a:lstStyle/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0" i="0" u="none" strike="noStrike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CSV-01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100" b="0" i="0" u="none" strike="noStrike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기능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0" i="0" u="none" strike="noStrike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USER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0" i="0" u="none" strike="noStrike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CSV파일 업로드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200" b="0" i="0" u="none" strike="noStrike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검색어 입력 대신 CSV파일을 직접 업로드해 분석할 수 있음(크롤링 생략)</a:t>
                      </a:r>
                    </a:p>
                  </a:txBody>
                  <a:tcPr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0" i="0" u="none" strike="noStrike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O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484">
                <a:tc>
                  <a:txBody>
                    <a:bodyPr/>
                    <a:lstStyle/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0" i="0" u="none" strike="noStrike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CSV-02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100" b="0" i="0" u="none" strike="noStrike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기능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0" i="0" u="none" strike="noStrike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USER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0" i="0" u="none" strike="noStrike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CSV파일 저장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200" b="0" i="0" u="none" strike="noStrike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크롤링 결과(수집한 댓글)를 CSV파일로 저장하는 옵션이 제공됨</a:t>
                      </a:r>
                    </a:p>
                  </a:txBody>
                  <a:tcPr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0" i="0" u="none" strike="noStrike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O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9784">
                <a:tc>
                  <a:txBody>
                    <a:bodyPr/>
                    <a:lstStyle/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0" i="0" u="none" strike="noStrike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WordCount-01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100" b="0" i="0" u="none" strike="noStrike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기능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0" i="0" u="none" strike="noStrike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USER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200" b="0" i="0" u="none" strike="noStrike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단어 수 설정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200" b="0" i="0" u="none" strike="noStrike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빈도수 그래프와 워드클라우드에 표기되는 단어 수를 설정할 수 있음</a:t>
                      </a:r>
                    </a:p>
                  </a:txBody>
                  <a:tcPr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0" i="0" u="none" strike="noStrike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O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4420">
                <a:tc>
                  <a:txBody>
                    <a:bodyPr/>
                    <a:lstStyle/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0" i="0" u="none" strike="noStrike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Display-01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100" b="0" i="0" u="none" strike="noStrike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기능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0" i="0" u="none" strike="noStrike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USER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200" b="0" i="0" u="none" strike="noStrike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빈도수 그래프 표기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200" b="0" i="0" u="none" strike="noStrike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네비게이션 바 최하단 댓글 수집 실행 버튼을 클릭하면 키워드 검색 최상단 유튜브 영상 5개의 댓글에서 많은 순으로 단어의 바그래프가 표기됨</a:t>
                      </a:r>
                    </a:p>
                  </a:txBody>
                  <a:tcPr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0" i="0" u="none" strike="noStrike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O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4420">
                <a:tc>
                  <a:txBody>
                    <a:bodyPr/>
                    <a:lstStyle/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0" i="0" u="none" strike="noStrike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Display-02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100" b="0" i="0" u="none" strike="noStrike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기능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0" i="0" u="none" strike="noStrike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USER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200" b="0" i="0" u="none" strike="noStrike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워드클라우드 표기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200" b="0" i="0" u="none" strike="noStrike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네비게이션 바 최하단 댓글 수집 실행 버튼을 클릭하면 키워드 검색 최상단 유튜브 영상 5개의 댓글에서 많은 순으로 단어의 워드클라우드가 표기됨</a:t>
                      </a:r>
                    </a:p>
                  </a:txBody>
                  <a:tcPr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0" i="0" u="none" strike="noStrike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O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4420">
                <a:tc>
                  <a:txBody>
                    <a:bodyPr/>
                    <a:lstStyle/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0" i="0" u="none" strike="noStrike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Display-03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100" b="0" i="0" u="none" strike="noStrike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기능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0" i="0" u="none" strike="noStrike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USER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200" b="0" i="0" u="none" strike="noStrike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감성 분석 결과 표기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200" b="0" i="0" u="none" strike="noStrike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네비게이션 바 최하단 댓글 수집 실행 버튼을 클릭하면 키워드 검색 최상단 유튜브 영상 5개의 댓글에서 감성 분석을 진행해 평균치와 결과가 표기됨</a:t>
                      </a:r>
                    </a:p>
                  </a:txBody>
                  <a:tcPr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0" i="0" u="none" strike="noStrike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O</a:t>
                      </a:r>
                    </a:p>
                  </a:txBody>
                  <a:tcPr anchor="ctr">
                    <a:lnL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762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69901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MS PGothic"/>
        <a:font script="Hang" typeface="돋움"/>
        <a:font script="Hans" typeface="方正舒体"/>
        <a:font script="Hant" typeface="Microsoft JhengHei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MS PGothic"/>
        <a:font script="Hang" typeface="돋움"/>
        <a:font script="Hans" typeface="方正舒体"/>
        <a:font script="Hant" typeface="Microsoft JhengHei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375</Words>
  <Application>Microsoft Office PowerPoint</Application>
  <PresentationFormat>화면 슬라이드 쇼(4:3)</PresentationFormat>
  <Paragraphs>106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나눔고딕</vt:lpstr>
      <vt:lpstr>돋움</vt:lpstr>
      <vt:lpstr>맑은 고딕</vt:lpstr>
      <vt:lpstr>Calibri</vt:lpstr>
      <vt:lpstr>Calisto MT</vt:lpstr>
      <vt:lpstr>Trebuchet MS</vt:lpstr>
      <vt:lpstr>Wingdings 2</vt:lpstr>
      <vt:lpstr>슬레이트</vt:lpstr>
      <vt:lpstr>YouTube Crawler</vt:lpstr>
      <vt:lpstr>목차</vt:lpstr>
      <vt:lpstr>데이터 준비 및 전처리</vt:lpstr>
      <vt:lpstr>모델 학습 및 저장</vt:lpstr>
      <vt:lpstr>YouTube 댓글 크롤링</vt:lpstr>
      <vt:lpstr>Streamlit 웹 애플리케이션</vt:lpstr>
      <vt:lpstr>분석 결과</vt:lpstr>
      <vt:lpstr>use-case diagram</vt:lpstr>
      <vt:lpstr>요구사항 명세서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HandSynth(핸드신스)</dc:title>
  <dc:creator>User</dc:creator>
  <dc:description>generated using python-pptx</dc:description>
  <cp:lastModifiedBy>김태환</cp:lastModifiedBy>
  <cp:revision>8</cp:revision>
  <dcterms:created xsi:type="dcterms:W3CDTF">2013-01-27T09:14:16Z</dcterms:created>
  <dcterms:modified xsi:type="dcterms:W3CDTF">2025-05-20T15:04:40Z</dcterms:modified>
  <cp:version/>
</cp:coreProperties>
</file>