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71" r:id="rId4"/>
    <p:sldId id="272" r:id="rId5"/>
    <p:sldId id="274" r:id="rId6"/>
    <p:sldId id="276" r:id="rId7"/>
    <p:sldId id="278" r:id="rId8"/>
    <p:sldId id="277" r:id="rId9"/>
    <p:sldId id="279" r:id="rId10"/>
    <p:sldId id="280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960">
          <p15:clr>
            <a:srgbClr val="A4A3A4"/>
          </p15:clr>
        </p15:guide>
        <p15:guide id="5" orient="horz" pos="2976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00">
          <p15:clr>
            <a:srgbClr val="A4A3A4"/>
          </p15:clr>
        </p15:guide>
        <p15:guide id="8" pos="3839">
          <p15:clr>
            <a:srgbClr val="A4A3A4"/>
          </p15:clr>
        </p15:guide>
        <p15:guide id="9" pos="815">
          <p15:clr>
            <a:srgbClr val="A4A3A4"/>
          </p15:clr>
        </p15:guide>
        <p15:guide id="10" pos="6623">
          <p15:clr>
            <a:srgbClr val="A4A3A4"/>
          </p15:clr>
        </p15:guide>
        <p15:guide id="11" pos="897">
          <p15:clr>
            <a:srgbClr val="A4A3A4"/>
          </p15:clr>
        </p15:guide>
        <p15:guide id="12" pos="6863">
          <p15:clr>
            <a:srgbClr val="A4A3A4"/>
          </p15:clr>
        </p15:guide>
        <p15:guide id="13" pos="7295">
          <p15:clr>
            <a:srgbClr val="A4A3A4"/>
          </p15:clr>
        </p15:guide>
        <p15:guide id="14" pos="3695">
          <p15:clr>
            <a:srgbClr val="A4A3A4"/>
          </p15:clr>
        </p15:guide>
        <p15:guide id="15" pos="2927">
          <p15:clr>
            <a:srgbClr val="A4A3A4"/>
          </p15:clr>
        </p15:guide>
        <p15:guide id="16" pos="383">
          <p15:clr>
            <a:srgbClr val="A4A3A4"/>
          </p15:clr>
        </p15:guide>
        <p15:guide id="17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116" d="100"/>
          <a:sy n="116" d="100"/>
        </p:scale>
        <p:origin x="390" y="108"/>
      </p:cViewPr>
      <p:guideLst>
        <p:guide orient="horz" pos="2160"/>
        <p:guide orient="horz" pos="3888"/>
        <p:guide orient="horz" pos="1152"/>
        <p:guide orient="horz" pos="960"/>
        <p:guide orient="horz" pos="2976"/>
        <p:guide orient="horz" pos="432"/>
        <p:guide orient="horz" pos="3600"/>
        <p:guide pos="3839"/>
        <p:guide pos="815"/>
        <p:guide pos="6623"/>
        <p:guide pos="897"/>
        <p:guide pos="6863"/>
        <p:guide pos="7295"/>
        <p:guide pos="3695"/>
        <p:guide pos="2927"/>
        <p:guide pos="383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1C482589-CB2F-4003-801D-095B67490E73}" type="datetimeFigureOut">
              <a:rPr lang="en-US" altLang="zh-TW"/>
              <a:t>12/11/2013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34A4844B-5D5D-4D8E-9E71-6B297DF4019B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2A7D4DBF-746C-4C25-853D-8A1CBE8404F4}" type="datetimeFigureOut">
              <a:t>2013/12/11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DE0FDE7-FE71-46E3-9512-437B13AD5F46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 latinLnBrk="0">
              <a:defRPr lang="zh-TW"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其他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1" name="矩形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 latinLnBrk="0">
              <a:defRPr lang="zh-TW"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 latinLnBrk="0">
              <a:defRPr lang="zh-TW" sz="48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 latinLnBrk="0">
              <a:spcBef>
                <a:spcPts val="0"/>
              </a:spcBef>
              <a:buNone/>
              <a:defRPr lang="zh-TW" sz="2000" cap="all" spc="250" baseline="0">
                <a:solidFill>
                  <a:schemeClr val="bg2"/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TW" sz="24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1" name="矩形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 latinLnBrk="0">
              <a:defRPr lang="zh-TW"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13" name="矩形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 latinLnBrk="0">
              <a:defRPr lang="zh-TW"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TW" sz="20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t>2013/12/11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81DC1F7-A9E9-4D8B-8C97-C74523B2CF2A}" type="datetimeFigureOut">
              <a:rPr lang="en-US" altLang="zh-TW" smtClean="0"/>
              <a:pPr/>
              <a:t>12/11/2013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000" cap="all" baseline="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99542E4-2CCF-42F6-9D92-ED568035133D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TW" sz="4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lang="zh-TW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yyeyaaeyaaaeyaeyaa/baikaeshid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yyeyaaeyaaaeyaeyaa/baikaeshida/commits/master" TargetMode="External"/><Relationship Id="rId2" Type="http://schemas.openxmlformats.org/officeDocument/2006/relationships/hyperlink" Target="https://github.com/Heyyeyaaeyaaaeyaeyaa/baikaeshida/wiki/_page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7788" y="764704"/>
            <a:ext cx="8839201" cy="1368152"/>
          </a:xfrm>
        </p:spPr>
        <p:txBody>
          <a:bodyPr/>
          <a:lstStyle/>
          <a:p>
            <a:r>
              <a:rPr lang="zh-TW" altLang="en-US" dirty="0" smtClean="0"/>
              <a:t>傢</a:t>
            </a:r>
            <a:r>
              <a:rPr lang="zh-TW" altLang="en-US" dirty="0"/>
              <a:t>備</a:t>
            </a:r>
            <a:r>
              <a:rPr lang="zh-TW" altLang="en-US" dirty="0" smtClean="0"/>
              <a:t>奉還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65820" y="2141612"/>
            <a:ext cx="7162799" cy="990600"/>
          </a:xfrm>
        </p:spPr>
        <p:txBody>
          <a:bodyPr>
            <a:normAutofit/>
          </a:bodyPr>
          <a:lstStyle/>
          <a:p>
            <a:r>
              <a:rPr lang="zh-TW" altLang="en-US" dirty="0"/>
              <a:t>觸碰現實及虛擬</a:t>
            </a:r>
            <a:r>
              <a:rPr lang="zh-TW" altLang="en-US" dirty="0" smtClean="0"/>
              <a:t>間的界線</a:t>
            </a:r>
            <a:endParaRPr 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7828" y="3140968"/>
            <a:ext cx="5544616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/>
              <a:t>組</a:t>
            </a:r>
            <a:r>
              <a:rPr lang="zh-TW" altLang="en-US" sz="2400" dirty="0"/>
              <a:t>員</a:t>
            </a:r>
            <a:r>
              <a:rPr lang="en-US" altLang="zh-TW" sz="2400" dirty="0" smtClean="0"/>
              <a:t>:</a:t>
            </a:r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zh-TW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76676"/>
              </p:ext>
            </p:extLst>
          </p:nvPr>
        </p:nvGraphicFramePr>
        <p:xfrm>
          <a:off x="1413892" y="3717032"/>
          <a:ext cx="5400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</a:tblGrid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資訊三</a:t>
                      </a:r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400410238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鄭傑文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400410444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張哲瑋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400410865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陳玄翀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400410501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羅大偉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400410022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葉信呈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725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資訊三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400410089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盧威宇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546325" y="5960665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dirty="0" err="1" smtClean="0"/>
              <a:t>GitHub</a:t>
            </a:r>
            <a:r>
              <a:rPr lang="en-US" altLang="zh-TW" sz="2000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</a:t>
            </a:r>
            <a:r>
              <a:rPr lang="en-US" altLang="zh-TW" sz="1200" dirty="0">
                <a:hlinkClick r:id="rId2"/>
              </a:rPr>
              <a:t>https://github.com/Heyyeyaaeyaaaeyaeyaa/baikaeshida</a:t>
            </a:r>
            <a:endParaRPr lang="zh-TW" altLang="en-US" sz="1200" dirty="0"/>
          </a:p>
          <a:p>
            <a:pPr>
              <a:lnSpc>
                <a:spcPct val="90000"/>
              </a:lnSpc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</a:t>
            </a:r>
            <a:r>
              <a:rPr lang="zh-TW" altLang="en-US" dirty="0"/>
              <a:t>紹</a:t>
            </a:r>
            <a:endParaRPr lang="zh-TW" dirty="0"/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異於常見的</a:t>
            </a:r>
            <a:r>
              <a:rPr lang="zh-TW" altLang="en-US" dirty="0" smtClean="0"/>
              <a:t>平面貼圖，可隨心所欲將３Ｄ模組呈現在裝置上，並讓使用者隨心所欲調整各種不同的遠近</a:t>
            </a:r>
            <a:r>
              <a:rPr lang="zh-TW" altLang="en-US" dirty="0"/>
              <a:t>、</a:t>
            </a:r>
            <a:r>
              <a:rPr lang="zh-TW" altLang="en-US" dirty="0" smtClean="0"/>
              <a:t>方向來欣賞。</a:t>
            </a:r>
            <a:endParaRPr lang="en-US" altLang="zh-TW" dirty="0" smtClean="0"/>
          </a:p>
          <a:p>
            <a:r>
              <a:rPr lang="zh-TW" altLang="en-US" dirty="0"/>
              <a:t>讀取</a:t>
            </a:r>
            <a:r>
              <a:rPr lang="en-US" altLang="zh-TW" dirty="0" smtClean="0"/>
              <a:t>3D</a:t>
            </a:r>
            <a:r>
              <a:rPr lang="zh-TW" altLang="en-US" dirty="0" smtClean="0"/>
              <a:t>模組－</a:t>
            </a:r>
            <a:r>
              <a:rPr lang="en-US" altLang="zh-TW" dirty="0" err="1" smtClean="0"/>
              <a:t>obj</a:t>
            </a:r>
            <a:r>
              <a:rPr lang="zh-TW" altLang="en-US" dirty="0" smtClean="0"/>
              <a:t>檔，呈現在相機上並可調整角度後放置。</a:t>
            </a:r>
            <a:endParaRPr lang="en-US" altLang="zh-TW" dirty="0" smtClean="0"/>
          </a:p>
          <a:p>
            <a:r>
              <a:rPr lang="zh-TW" altLang="en-US" dirty="0" smtClean="0"/>
              <a:t>透過鏡頭觀看，角度</a:t>
            </a:r>
            <a:r>
              <a:rPr lang="zh-TW" altLang="en-US" dirty="0"/>
              <a:t>、</a:t>
            </a:r>
            <a:r>
              <a:rPr lang="zh-TW" altLang="en-US" dirty="0" smtClean="0"/>
              <a:t>光暗、遮擋住視線的物體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等微小的要素讓人察覺不出虛擬與現實的差異。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用途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若想裝潢</a:t>
            </a:r>
            <a:r>
              <a:rPr lang="zh-TW" altLang="en-US" dirty="0"/>
              <a:t>、</a:t>
            </a:r>
            <a:r>
              <a:rPr lang="zh-TW" altLang="en-US" dirty="0" smtClean="0"/>
              <a:t>置辦家具，使用</a:t>
            </a:r>
            <a:r>
              <a:rPr lang="zh-TW" altLang="en-US" dirty="0"/>
              <a:t>本</a:t>
            </a:r>
            <a:r>
              <a:rPr lang="zh-TW" altLang="en-US" dirty="0" smtClean="0"/>
              <a:t>程式可節省大量時間及資源，免去理想與現實摩擦所造成的失落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出遊想拍照時發現缺少某個死黨或心愛飾品</a:t>
            </a:r>
            <a:r>
              <a:rPr lang="en-US" altLang="zh-TW" dirty="0" smtClean="0"/>
              <a:t>?</a:t>
            </a:r>
            <a:r>
              <a:rPr lang="zh-TW" altLang="en-US" dirty="0" smtClean="0"/>
              <a:t> 使用本程式後讓使用者透過鏡頭即時欣賞並免去後製修圖的麻煩。</a:t>
            </a:r>
            <a:endParaRPr lang="en-US" altLang="zh-TW" dirty="0" smtClean="0"/>
          </a:p>
          <a:p>
            <a:r>
              <a:rPr lang="zh-TW" altLang="en-US" dirty="0" smtClean="0"/>
              <a:t>立體美術作業攜帶麻煩且容易毀損</a:t>
            </a:r>
            <a:r>
              <a:rPr lang="en-US" altLang="zh-TW" dirty="0" smtClean="0"/>
              <a:t>?</a:t>
            </a:r>
            <a:r>
              <a:rPr lang="zh-TW" altLang="en-US" dirty="0" smtClean="0"/>
              <a:t>使用本程式輕鬆解決無煩惱。 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情人節沒有女朋友也可以拍張甜蜜照撫慰空虛的心靈。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427" y="332656"/>
            <a:ext cx="9601200" cy="1143000"/>
          </a:xfrm>
        </p:spPr>
        <p:txBody>
          <a:bodyPr/>
          <a:lstStyle/>
          <a:p>
            <a:r>
              <a:rPr lang="zh-TW" altLang="en-US" dirty="0" smtClean="0"/>
              <a:t>實作方式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7828" y="1828801"/>
            <a:ext cx="4648199" cy="4343400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3D</a:t>
            </a:r>
            <a:r>
              <a:rPr lang="zh-TW" altLang="en-US" sz="2000" dirty="0" smtClean="0"/>
              <a:t>模型讀取</a:t>
            </a:r>
            <a:endParaRPr lang="en-US" altLang="zh-TW" sz="2000" dirty="0" smtClean="0"/>
          </a:p>
          <a:p>
            <a:r>
              <a:rPr lang="en-US" altLang="zh-TW" sz="2000" dirty="0" err="1" smtClean="0"/>
              <a:t>Obj</a:t>
            </a:r>
            <a:r>
              <a:rPr lang="zh-TW" altLang="en-US" sz="2000" dirty="0" smtClean="0"/>
              <a:t>檔必須具有</a:t>
            </a:r>
            <a:r>
              <a:rPr lang="en-US" altLang="zh-TW" sz="2000" dirty="0" smtClean="0"/>
              <a:t>vertex</a:t>
            </a:r>
            <a:r>
              <a:rPr lang="zh-TW" altLang="en-US" sz="2000" dirty="0" smtClean="0"/>
              <a:t>還有</a:t>
            </a:r>
            <a:r>
              <a:rPr lang="en-US" altLang="zh-TW" sz="2000" dirty="0" smtClean="0"/>
              <a:t>textures Vertex</a:t>
            </a:r>
            <a:r>
              <a:rPr lang="zh-TW" altLang="en-US" sz="2000" dirty="0" smtClean="0"/>
              <a:t>的資訊</a:t>
            </a:r>
            <a:endParaRPr lang="en-US" altLang="zh-TW" sz="2000" dirty="0" smtClean="0"/>
          </a:p>
          <a:p>
            <a:r>
              <a:rPr lang="zh-TW" altLang="en-US" sz="2000" dirty="0" smtClean="0"/>
              <a:t>設計好縮放、移動、旋轉的功能之後整合進主要的</a:t>
            </a:r>
            <a:r>
              <a:rPr lang="en-US" altLang="zh-TW" sz="2000" dirty="0" smtClean="0"/>
              <a:t>ap</a:t>
            </a:r>
            <a:r>
              <a:rPr lang="en-US" altLang="zh-TW" sz="2000" dirty="0"/>
              <a:t>p</a:t>
            </a:r>
            <a:endParaRPr lang="zh-TW" altLang="en-US" sz="2000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具有相機功能的</a:t>
            </a:r>
            <a:r>
              <a:rPr lang="en-US" altLang="zh-TW" sz="2000" dirty="0" smtClean="0"/>
              <a:t>APP</a:t>
            </a:r>
          </a:p>
          <a:p>
            <a:r>
              <a:rPr lang="zh-TW" altLang="en-US" sz="2000" dirty="0" smtClean="0"/>
              <a:t>檔案處理</a:t>
            </a:r>
            <a:endParaRPr lang="en-US" altLang="zh-TW" sz="2000" dirty="0" smtClean="0"/>
          </a:p>
          <a:p>
            <a:r>
              <a:rPr lang="en-US" altLang="zh-TW" sz="2000" dirty="0" smtClean="0"/>
              <a:t>3D </a:t>
            </a:r>
            <a:r>
              <a:rPr lang="en-US" altLang="zh-TW" sz="2000" dirty="0" err="1" smtClean="0"/>
              <a:t>obj</a:t>
            </a:r>
            <a:r>
              <a:rPr lang="zh-TW" altLang="en-US" sz="2000" dirty="0" smtClean="0"/>
              <a:t>檔的預覽圖</a:t>
            </a:r>
            <a:endParaRPr lang="en-US" altLang="zh-TW" sz="2000" dirty="0" smtClean="0"/>
          </a:p>
          <a:p>
            <a:r>
              <a:rPr lang="zh-TW" altLang="en-US" sz="2000" dirty="0" smtClean="0"/>
              <a:t>相機的對焦</a:t>
            </a:r>
            <a:endParaRPr lang="en-US" altLang="zh-TW" sz="2000" dirty="0" smtClean="0"/>
          </a:p>
          <a:p>
            <a:r>
              <a:rPr lang="zh-TW" altLang="en-US" sz="2000" dirty="0" smtClean="0"/>
              <a:t>圖層的問</a:t>
            </a:r>
            <a:r>
              <a:rPr lang="zh-TW" altLang="en-US" sz="2000" dirty="0"/>
              <a:t>題</a:t>
            </a:r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程式架構</a:t>
            </a:r>
            <a:endParaRPr lang="zh-TW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1673632"/>
            <a:ext cx="8112967" cy="4586369"/>
          </a:xfrm>
        </p:spPr>
      </p:pic>
      <p:sp>
        <p:nvSpPr>
          <p:cNvPr id="6" name="文字方塊 5"/>
          <p:cNvSpPr txBox="1"/>
          <p:nvPr/>
        </p:nvSpPr>
        <p:spPr>
          <a:xfrm>
            <a:off x="6454452" y="5733256"/>
            <a:ext cx="417646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bg1"/>
                </a:solidFill>
              </a:rPr>
              <a:t>By </a:t>
            </a:r>
            <a:r>
              <a:rPr lang="zh-TW" altLang="en-US" sz="2400" dirty="0" smtClean="0">
                <a:solidFill>
                  <a:schemeClr val="bg1"/>
                </a:solidFill>
              </a:rPr>
              <a:t>羅大偉</a:t>
            </a:r>
            <a:r>
              <a:rPr lang="en-US" altLang="zh-TW" sz="2400" dirty="0">
                <a:solidFill>
                  <a:schemeClr val="bg1"/>
                </a:solidFill>
                <a:sym typeface="Wingdings" panose="05000000000000000000" pitchFamily="2" charset="2"/>
              </a:rPr>
              <a:t>:</a:t>
            </a:r>
            <a:r>
              <a:rPr lang="en-US" altLang="zh-TW" sz="2400" dirty="0" smtClean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r>
              <a:rPr lang="en-US" altLang="zh-TW" sz="2400" dirty="0" smtClean="0">
                <a:solidFill>
                  <a:schemeClr val="bg1"/>
                </a:solidFill>
              </a:rPr>
              <a:t>pp</a:t>
            </a:r>
            <a:r>
              <a:rPr lang="zh-TW" altLang="en-US" sz="2400" dirty="0" smtClean="0">
                <a:solidFill>
                  <a:schemeClr val="bg1"/>
                </a:solidFill>
              </a:rPr>
              <a:t>架構圖</a:t>
            </a:r>
            <a:r>
              <a:rPr lang="en-US" altLang="zh-TW" sz="2400" dirty="0" smtClean="0">
                <a:solidFill>
                  <a:schemeClr val="bg1"/>
                </a:solidFill>
              </a:rPr>
              <a:t>.</a:t>
            </a:r>
            <a:r>
              <a:rPr lang="en-US" altLang="zh-TW" sz="2400" dirty="0" err="1" smtClean="0">
                <a:solidFill>
                  <a:schemeClr val="bg1"/>
                </a:solidFill>
              </a:rPr>
              <a:t>pptx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24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開發時程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甘特圖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2636912"/>
            <a:ext cx="9372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0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研究過程與問題探討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769151" cy="4343400"/>
          </a:xfrm>
        </p:spPr>
        <p:txBody>
          <a:bodyPr/>
          <a:lstStyle/>
          <a:p>
            <a:r>
              <a:rPr lang="zh-TW" altLang="en-US" sz="2000" dirty="0"/>
              <a:t>人員分配不均，</a:t>
            </a:r>
            <a:r>
              <a:rPr lang="en-US" altLang="zh-TW" sz="2000" dirty="0" err="1"/>
              <a:t>obj</a:t>
            </a:r>
            <a:r>
              <a:rPr lang="zh-TW" altLang="en-US" sz="2000" dirty="0"/>
              <a:t>組成員過多，</a:t>
            </a:r>
            <a:r>
              <a:rPr lang="en-US" altLang="zh-TW" sz="2000" dirty="0"/>
              <a:t>app</a:t>
            </a:r>
            <a:r>
              <a:rPr lang="zh-TW" altLang="en-US" sz="2000" dirty="0"/>
              <a:t>組工作量太</a:t>
            </a:r>
            <a:r>
              <a:rPr lang="zh-TW" altLang="en-US" sz="2000" dirty="0" smtClean="0"/>
              <a:t>大</a:t>
            </a:r>
            <a:endParaRPr lang="zh-TW" altLang="en-US" sz="2000" dirty="0"/>
          </a:p>
          <a:p>
            <a:r>
              <a:rPr lang="en-US" altLang="zh-TW" sz="2000" dirty="0"/>
              <a:t>app</a:t>
            </a:r>
            <a:r>
              <a:rPr lang="zh-TW" altLang="en-US" sz="2000" dirty="0"/>
              <a:t>程式相機的資源未能在結束時順利還給</a:t>
            </a:r>
            <a:r>
              <a:rPr lang="zh-TW" altLang="en-US" sz="2000" dirty="0" smtClean="0"/>
              <a:t>系統</a:t>
            </a:r>
            <a:endParaRPr lang="zh-TW" altLang="en-US" sz="2000" dirty="0"/>
          </a:p>
          <a:p>
            <a:r>
              <a:rPr lang="en-US" altLang="zh-TW" sz="2000" dirty="0" smtClean="0"/>
              <a:t>app</a:t>
            </a:r>
            <a:r>
              <a:rPr lang="zh-TW" altLang="en-US" sz="2000" dirty="0" smtClean="0"/>
              <a:t>其他</a:t>
            </a:r>
            <a:r>
              <a:rPr lang="zh-TW" altLang="en-US" sz="2000" dirty="0"/>
              <a:t>功能尚未完整實作</a:t>
            </a:r>
          </a:p>
          <a:p>
            <a:r>
              <a:rPr lang="zh-TW" altLang="en-US" sz="2000" dirty="0"/>
              <a:t>設備不足</a:t>
            </a:r>
          </a:p>
          <a:p>
            <a:r>
              <a:rPr lang="zh-TW" altLang="en-US" sz="2000" dirty="0"/>
              <a:t>軟體不足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218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團隊成員們的感言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同學們的心得甘苦談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73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專題的成長史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9841159" cy="4343400"/>
          </a:xfrm>
        </p:spPr>
        <p:txBody>
          <a:bodyPr/>
          <a:lstStyle/>
          <a:p>
            <a:r>
              <a:rPr lang="zh-TW" altLang="en-US" dirty="0" smtClean="0"/>
              <a:t>會議記錄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sz="2000" dirty="0" smtClean="0"/>
              <a:t>       </a:t>
            </a:r>
            <a:r>
              <a:rPr lang="en-US" altLang="zh-TW" sz="2000" dirty="0">
                <a:hlinkClick r:id="rId2"/>
              </a:rPr>
              <a:t>https://github.com/Heyyeyaaeyaaaeyaeyaa/baikaeshida/wiki/_</a:t>
            </a:r>
            <a:r>
              <a:rPr lang="en-US" altLang="zh-TW" sz="2000" dirty="0" smtClean="0">
                <a:hlinkClick r:id="rId2"/>
              </a:rPr>
              <a:t>pages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r>
              <a:rPr lang="zh-TW" altLang="en-US" dirty="0" smtClean="0"/>
              <a:t>製作過程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sz="2000" dirty="0">
                <a:hlinkClick r:id="rId3"/>
              </a:rPr>
              <a:t>https://github.com/Heyyeyaaeyaaaeyaeyaa/baikaeshida/commits/master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830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_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Woodgrain_16x9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  <a:ln w="28575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99D1F35-D690-462B-8ABB-6D4DC8E181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木紋簡報 (寬螢幕)</Template>
  <TotalTime>0</TotalTime>
  <Words>370</Words>
  <Application>Microsoft Office PowerPoint</Application>
  <PresentationFormat>自訂</PresentationFormat>
  <Paragraphs>64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Century</vt:lpstr>
      <vt:lpstr>Wingdings</vt:lpstr>
      <vt:lpstr>Woodgrain_16x9</vt:lpstr>
      <vt:lpstr>傢備奉還</vt:lpstr>
      <vt:lpstr>介紹</vt:lpstr>
      <vt:lpstr>用途</vt:lpstr>
      <vt:lpstr>實作方式</vt:lpstr>
      <vt:lpstr>程式架構</vt:lpstr>
      <vt:lpstr>開發時程</vt:lpstr>
      <vt:lpstr>研究過程與問題探討</vt:lpstr>
      <vt:lpstr>團隊成員們的感言</vt:lpstr>
      <vt:lpstr>專題的成長史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2013-12-03T14:51:33Z</dcterms:created>
  <dcterms:modified xsi:type="dcterms:W3CDTF">2013-12-10T16:36:35Z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TC028011159991</vt:lpwstr>
  </property>
</Properties>
</file>