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f18d991683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f18d991683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2437d8b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2437d8b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Audrey( BP 1 and slide 10)</a:t>
            </a:r>
            <a:endParaRPr/>
          </a:p>
          <a:p>
            <a:pPr indent="0" lvl="0" marL="0" rtl="0" algn="l">
              <a:spcBef>
                <a:spcPts val="0"/>
              </a:spcBef>
              <a:spcAft>
                <a:spcPts val="0"/>
              </a:spcAft>
              <a:buNone/>
            </a:pPr>
            <a:r>
              <a:rPr lang="en"/>
              <a:t>Sewit (data limitation) </a:t>
            </a:r>
            <a:r>
              <a:rPr lang="en" sz="1200">
                <a:solidFill>
                  <a:srgbClr val="24292F"/>
                </a:solidFill>
                <a:highlight>
                  <a:srgbClr val="FFFFFF"/>
                </a:highlight>
              </a:rPr>
              <a:t>The data provided information regarding the highest charting position for each song as well as the number of times each song has charted, however we were unable to view how long each song maintained its highest charting position.</a:t>
            </a:r>
            <a:endParaRPr sz="1200">
              <a:solidFill>
                <a:srgbClr val="24292F"/>
              </a:solidFill>
              <a:highlight>
                <a:srgbClr val="FFFFFF"/>
              </a:highlight>
            </a:endParaRPr>
          </a:p>
          <a:p>
            <a:pPr indent="0" lvl="0" marL="0" rtl="0" algn="l">
              <a:spcBef>
                <a:spcPts val="0"/>
              </a:spcBef>
              <a:spcAft>
                <a:spcPts val="0"/>
              </a:spcAft>
              <a:buNone/>
            </a:pPr>
            <a:r>
              <a:rPr lang="en" sz="1200">
                <a:solidFill>
                  <a:srgbClr val="24292F"/>
                </a:solidFill>
                <a:highlight>
                  <a:srgbClr val="FFFFFF"/>
                </a:highlight>
              </a:rPr>
              <a:t>Jason (implications for future music trends)</a:t>
            </a:r>
            <a:endParaRPr sz="1200">
              <a:solidFill>
                <a:srgbClr val="24292F"/>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2851b059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2851b059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18d99168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18d99168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8d9916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8d9916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Audrey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18d99168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18d99168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Doja Cat has made it onto the top 200 spotify charts 185 times, with 16 different songs, totalling over 133 million streams. During 202-2021, she had 8.6 million followers, and her most listened song was </a:t>
            </a:r>
            <a:r>
              <a:rPr i="1" lang="en"/>
              <a:t>Kiss Me More ft. SZA</a:t>
            </a:r>
            <a:r>
              <a:rPr lang="en"/>
              <a:t> which had over 29 million streams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18d99168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18d99168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 Sheeran </a:t>
            </a:r>
            <a:endParaRPr/>
          </a:p>
          <a:p>
            <a:pPr indent="0" lvl="0" marL="0" rtl="0" algn="l">
              <a:spcBef>
                <a:spcPts val="0"/>
              </a:spcBef>
              <a:spcAft>
                <a:spcPts val="0"/>
              </a:spcAft>
              <a:buNone/>
            </a:pPr>
            <a:r>
              <a:rPr lang="en"/>
              <a:t>At the time of this dataset, Ed Sheeran had only 83 million followers, as of today on spotify, he is the number 1 most followed artist with over 109 million followers and the number 4 most streamed artist on spotify.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18d99168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18d99168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4th most followed artist on Spotify as of today and the most streamed artist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Time Flies - Most streamed song during that time with 9.9 million streams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18d99168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18d99168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week of highest charted #1 hit was 6/12/2020. “Blinding Lights” spent 90 weeks on the Billboard top 100.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18d99168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18d99168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Sewit</a:t>
            </a:r>
            <a:endParaRPr/>
          </a:p>
          <a:p>
            <a:pPr indent="0" lvl="0" marL="0" rtl="0" algn="l">
              <a:spcBef>
                <a:spcPts val="0"/>
              </a:spcBef>
              <a:spcAft>
                <a:spcPts val="0"/>
              </a:spcAft>
              <a:buNone/>
            </a:pPr>
            <a:r>
              <a:rPr lang="en"/>
              <a:t>The Weeknd has the most number of streams per artist at </a:t>
            </a:r>
            <a:r>
              <a:rPr lang="en" sz="1050">
                <a:solidFill>
                  <a:schemeClr val="dk1"/>
                </a:solidFill>
                <a:highlight>
                  <a:srgbClr val="FFFFFF"/>
                </a:highlight>
              </a:rPr>
              <a:t>149,088,439 streams while Ed Sheeran has the least with 80,580,568 streams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the way the dataframe read in the streams columns, it had commas so it read the numbers as strings and not integers, so we had to convert the column into integers before aggregating the number of streams each artist had</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18d991683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18d991683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a:p>
            <a:pPr indent="0" lvl="0" marL="0" rtl="0" algn="l">
              <a:spcBef>
                <a:spcPts val="0"/>
              </a:spcBef>
              <a:spcAft>
                <a:spcPts val="0"/>
              </a:spcAft>
              <a:buNone/>
            </a:pPr>
            <a:r>
              <a:rPr lang="en"/>
              <a:t>As we can see, Ed Sheeran leads with the total number of times charted being over 300, and Doja Cat with the least and just under 200 times on the charts. Of the four artists, ed sheeran is leading with over 32% and we displayed the raw numbers in the bar graph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18d99168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18d99168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a:p>
            <a:pPr indent="0" lvl="0" marL="0" rtl="0" algn="l">
              <a:spcBef>
                <a:spcPts val="0"/>
              </a:spcBef>
              <a:spcAft>
                <a:spcPts val="0"/>
              </a:spcAft>
              <a:buNone/>
            </a:pPr>
            <a:r>
              <a:rPr lang="en"/>
              <a:t>As shown in this scatter plot, Ed Sheeran has the most amount of followers at over 80 million and Doja Cat has the </a:t>
            </a:r>
            <a:r>
              <a:rPr lang="en"/>
              <a:t>least amount of followers falling just under 10 million.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kaggle.com/datasets/sashankpillai/spotify-top-200-charts-202020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Artistic Pressure</a:t>
            </a:r>
            <a:endParaRPr/>
          </a:p>
        </p:txBody>
      </p:sp>
      <p:sp>
        <p:nvSpPr>
          <p:cNvPr id="129" name="Google Shape;129;p13"/>
          <p:cNvSpPr txBox="1"/>
          <p:nvPr>
            <p:ph idx="1" type="subTitle"/>
          </p:nvPr>
        </p:nvSpPr>
        <p:spPr>
          <a:xfrm>
            <a:off x="1858700" y="3413146"/>
            <a:ext cx="5361300" cy="752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 sz="1660"/>
              <a:t>By: Sewit Eskinder, Ashwin Udupa, </a:t>
            </a:r>
            <a:endParaRPr sz="1660"/>
          </a:p>
          <a:p>
            <a:pPr indent="0" lvl="0" marL="0" rtl="0" algn="ctr">
              <a:lnSpc>
                <a:spcPct val="80000"/>
              </a:lnSpc>
              <a:spcBef>
                <a:spcPts val="0"/>
              </a:spcBef>
              <a:spcAft>
                <a:spcPts val="0"/>
              </a:spcAft>
              <a:buSzPts val="935"/>
              <a:buNone/>
            </a:pPr>
            <a:r>
              <a:rPr lang="en" sz="1660"/>
              <a:t>Jason Burke, and Audrey Fermanich</a:t>
            </a:r>
            <a:endParaRPr sz="1660"/>
          </a:p>
          <a:p>
            <a:pPr indent="0" lvl="0" marL="0" rtl="0" algn="ctr">
              <a:lnSpc>
                <a:spcPct val="80000"/>
              </a:lnSpc>
              <a:spcBef>
                <a:spcPts val="0"/>
              </a:spcBef>
              <a:spcAft>
                <a:spcPts val="0"/>
              </a:spcAft>
              <a:buSzPts val="935"/>
              <a:buNone/>
            </a:pPr>
            <a:r>
              <a:rPr lang="en" sz="1660"/>
              <a:t>Group 9</a:t>
            </a:r>
            <a:endParaRPr sz="16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2"/>
          <p:cNvPicPr preferRelativeResize="0"/>
          <p:nvPr/>
        </p:nvPicPr>
        <p:blipFill>
          <a:blip r:embed="rId3">
            <a:alphaModFix/>
          </a:blip>
          <a:stretch>
            <a:fillRect/>
          </a:stretch>
        </p:blipFill>
        <p:spPr>
          <a:xfrm>
            <a:off x="268450" y="1070775"/>
            <a:ext cx="4272775" cy="3065227"/>
          </a:xfrm>
          <a:prstGeom prst="rect">
            <a:avLst/>
          </a:prstGeom>
          <a:noFill/>
          <a:ln>
            <a:noFill/>
          </a:ln>
        </p:spPr>
      </p:pic>
      <p:pic>
        <p:nvPicPr>
          <p:cNvPr id="191" name="Google Shape;191;p22"/>
          <p:cNvPicPr preferRelativeResize="0"/>
          <p:nvPr/>
        </p:nvPicPr>
        <p:blipFill>
          <a:blip r:embed="rId4">
            <a:alphaModFix/>
          </a:blip>
          <a:stretch>
            <a:fillRect/>
          </a:stretch>
        </p:blipFill>
        <p:spPr>
          <a:xfrm>
            <a:off x="4572000" y="852025"/>
            <a:ext cx="4272774" cy="320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7" name="Google Shape;197;p23"/>
          <p:cNvSpPr txBox="1"/>
          <p:nvPr>
            <p:ph idx="1" type="body"/>
          </p:nvPr>
        </p:nvSpPr>
        <p:spPr>
          <a:xfrm>
            <a:off x="819150" y="1750450"/>
            <a:ext cx="7505700" cy="268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Compared different data points among artists to evaluate popularity </a:t>
            </a:r>
            <a:endParaRPr/>
          </a:p>
          <a:p>
            <a:pPr indent="-311150" lvl="0" marL="457200" rtl="0" algn="l">
              <a:spcBef>
                <a:spcPts val="0"/>
              </a:spcBef>
              <a:spcAft>
                <a:spcPts val="0"/>
              </a:spcAft>
              <a:buSzPts val="1300"/>
              <a:buChar char="●"/>
            </a:pPr>
            <a:r>
              <a:rPr lang="en"/>
              <a:t>Data implications for </a:t>
            </a:r>
            <a:r>
              <a:rPr lang="en"/>
              <a:t>future music trends</a:t>
            </a:r>
            <a:endParaRPr/>
          </a:p>
          <a:p>
            <a:pPr indent="-311150" lvl="0" marL="457200" rtl="0" algn="l">
              <a:spcBef>
                <a:spcPts val="0"/>
              </a:spcBef>
              <a:spcAft>
                <a:spcPts val="0"/>
              </a:spcAft>
              <a:buSzPts val="1300"/>
              <a:buChar char="●"/>
            </a:pPr>
            <a:r>
              <a:rPr lang="en"/>
              <a:t>Data limitations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203" name="Google Shape;203;p24"/>
          <p:cNvPicPr preferRelativeResize="0"/>
          <p:nvPr/>
        </p:nvPicPr>
        <p:blipFill>
          <a:blip r:embed="rId3">
            <a:alphaModFix/>
          </a:blip>
          <a:stretch>
            <a:fillRect/>
          </a:stretch>
        </p:blipFill>
        <p:spPr>
          <a:xfrm>
            <a:off x="2244367" y="1771980"/>
            <a:ext cx="4655275" cy="189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209" name="Google Shape;209;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https://www.kaggle.com/datasets/sashankpillai/spotify-top-200-charts-20202021</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Purpose:</a:t>
            </a:r>
            <a:r>
              <a:rPr lang="en"/>
              <a:t> Analyze recent trending artists and songs</a:t>
            </a:r>
            <a:endParaRPr/>
          </a:p>
          <a:p>
            <a:pPr indent="0" lvl="0" marL="0" rtl="0" algn="l">
              <a:spcBef>
                <a:spcPts val="1200"/>
              </a:spcBef>
              <a:spcAft>
                <a:spcPts val="0"/>
              </a:spcAft>
              <a:buNone/>
            </a:pPr>
            <a:r>
              <a:rPr lang="en" u="sng"/>
              <a:t>Dataset chosen:</a:t>
            </a:r>
            <a:r>
              <a:rPr lang="en"/>
              <a:t> Spotify Top 200</a:t>
            </a:r>
            <a:endParaRPr/>
          </a:p>
          <a:p>
            <a:pPr indent="0" lvl="0" marL="0" rtl="0" algn="l">
              <a:spcBef>
                <a:spcPts val="1200"/>
              </a:spcBef>
              <a:spcAft>
                <a:spcPts val="0"/>
              </a:spcAft>
              <a:buNone/>
            </a:pPr>
            <a:r>
              <a:rPr lang="en" u="sng"/>
              <a:t>Artists selected:</a:t>
            </a:r>
            <a:r>
              <a:rPr lang="en"/>
              <a:t> Doja Cat (Sewit), Drake (Ashwin), Ed Sheeran (Jason), The Weeknd (Audrey)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Doja Cat</a:t>
            </a:r>
            <a:endParaRPr/>
          </a:p>
        </p:txBody>
      </p:sp>
      <p:sp>
        <p:nvSpPr>
          <p:cNvPr id="141" name="Google Shape;141;p15"/>
          <p:cNvSpPr txBox="1"/>
          <p:nvPr>
            <p:ph idx="1" type="body"/>
          </p:nvPr>
        </p:nvSpPr>
        <p:spPr>
          <a:xfrm>
            <a:off x="819150" y="1641825"/>
            <a:ext cx="7505700" cy="27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Followers: </a:t>
            </a:r>
            <a:r>
              <a:rPr lang="en">
                <a:highlight>
                  <a:srgbClr val="FFFFFF"/>
                </a:highlight>
              </a:rPr>
              <a:t>8,671,649</a:t>
            </a:r>
            <a:endParaRPr>
              <a:highlight>
                <a:srgbClr val="FFFFFF"/>
              </a:highlight>
            </a:endParaRPr>
          </a:p>
          <a:p>
            <a:pPr indent="0" lvl="0" marL="0" rtl="0" algn="l">
              <a:spcBef>
                <a:spcPts val="1200"/>
              </a:spcBef>
              <a:spcAft>
                <a:spcPts val="0"/>
              </a:spcAft>
              <a:buNone/>
            </a:pPr>
            <a:r>
              <a:rPr lang="en"/>
              <a:t>Songs in the Top 200: 16</a:t>
            </a:r>
            <a:endParaRPr/>
          </a:p>
          <a:p>
            <a:pPr indent="-311150" lvl="0" marL="457200" rtl="0" algn="l">
              <a:spcBef>
                <a:spcPts val="1200"/>
              </a:spcBef>
              <a:spcAft>
                <a:spcPts val="0"/>
              </a:spcAft>
              <a:buSzPts val="1300"/>
              <a:buChar char="●"/>
            </a:pPr>
            <a:r>
              <a:rPr lang="en"/>
              <a:t>Doja Cat does not have a #1</a:t>
            </a:r>
            <a:endParaRPr/>
          </a:p>
          <a:p>
            <a:pPr indent="0" lvl="0" marL="0" rtl="0" algn="l">
              <a:spcBef>
                <a:spcPts val="1200"/>
              </a:spcBef>
              <a:spcAft>
                <a:spcPts val="1200"/>
              </a:spcAft>
              <a:buNone/>
            </a:pPr>
            <a:r>
              <a:rPr lang="en"/>
              <a:t>Total Number of Streams: 133,496,415</a:t>
            </a:r>
            <a:endParaRPr/>
          </a:p>
        </p:txBody>
      </p:sp>
      <p:pic>
        <p:nvPicPr>
          <p:cNvPr id="142" name="Google Shape;142;p15"/>
          <p:cNvPicPr preferRelativeResize="0"/>
          <p:nvPr/>
        </p:nvPicPr>
        <p:blipFill>
          <a:blip r:embed="rId3">
            <a:alphaModFix/>
          </a:blip>
          <a:stretch>
            <a:fillRect/>
          </a:stretch>
        </p:blipFill>
        <p:spPr>
          <a:xfrm>
            <a:off x="4652400" y="324350"/>
            <a:ext cx="3838251" cy="449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 Sheeran</a:t>
            </a:r>
            <a:endParaRPr/>
          </a:p>
        </p:txBody>
      </p:sp>
      <p:sp>
        <p:nvSpPr>
          <p:cNvPr id="148" name="Google Shape;148;p16"/>
          <p:cNvSpPr txBox="1"/>
          <p:nvPr>
            <p:ph idx="1" type="body"/>
          </p:nvPr>
        </p:nvSpPr>
        <p:spPr>
          <a:xfrm>
            <a:off x="309625" y="1616350"/>
            <a:ext cx="4218600" cy="31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Number of Followers</a:t>
            </a:r>
            <a:r>
              <a:rPr lang="en"/>
              <a:t>: </a:t>
            </a:r>
            <a:r>
              <a:rPr lang="en">
                <a:solidFill>
                  <a:srgbClr val="000000"/>
                </a:solidFill>
                <a:highlight>
                  <a:srgbClr val="FFFFFF"/>
                </a:highlight>
              </a:rPr>
              <a:t>83,337,783</a:t>
            </a:r>
            <a:endParaRPr/>
          </a:p>
          <a:p>
            <a:pPr indent="0" lvl="0" marL="0" rtl="0" algn="l">
              <a:spcBef>
                <a:spcPts val="1200"/>
              </a:spcBef>
              <a:spcAft>
                <a:spcPts val="0"/>
              </a:spcAft>
              <a:buNone/>
            </a:pPr>
            <a:r>
              <a:rPr lang="en" u="sng"/>
              <a:t>Number of Songs in Top 200</a:t>
            </a:r>
            <a:r>
              <a:rPr lang="en"/>
              <a:t>: 9</a:t>
            </a:r>
            <a:endParaRPr/>
          </a:p>
          <a:p>
            <a:pPr indent="-311150" lvl="0" marL="914400" rtl="0" algn="l">
              <a:spcBef>
                <a:spcPts val="1200"/>
              </a:spcBef>
              <a:spcAft>
                <a:spcPts val="0"/>
              </a:spcAft>
              <a:buSzPts val="1300"/>
              <a:buChar char="●"/>
            </a:pPr>
            <a:r>
              <a:rPr lang="en"/>
              <a:t>Ed Sheeran did not have a #1</a:t>
            </a:r>
            <a:endParaRPr/>
          </a:p>
          <a:p>
            <a:pPr indent="0" lvl="0" marL="0" rtl="0" algn="l">
              <a:spcBef>
                <a:spcPts val="1200"/>
              </a:spcBef>
              <a:spcAft>
                <a:spcPts val="0"/>
              </a:spcAft>
              <a:buNone/>
            </a:pPr>
            <a:r>
              <a:rPr lang="en" u="sng"/>
              <a:t>Total Number of Streams</a:t>
            </a:r>
            <a:r>
              <a:rPr lang="en"/>
              <a:t>: </a:t>
            </a:r>
            <a:r>
              <a:rPr lang="en">
                <a:solidFill>
                  <a:srgbClr val="000000"/>
                </a:solidFill>
                <a:highlight>
                  <a:srgbClr val="FFFFFF"/>
                </a:highlight>
              </a:rPr>
              <a:t>80,580,568</a:t>
            </a:r>
            <a:endParaRPr>
              <a:solidFill>
                <a:srgbClr val="000000"/>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9" name="Google Shape;149;p16"/>
          <p:cNvPicPr preferRelativeResize="0"/>
          <p:nvPr/>
        </p:nvPicPr>
        <p:blipFill>
          <a:blip r:embed="rId3">
            <a:alphaModFix/>
          </a:blip>
          <a:stretch>
            <a:fillRect/>
          </a:stretch>
        </p:blipFill>
        <p:spPr>
          <a:xfrm>
            <a:off x="3934025" y="207825"/>
            <a:ext cx="5000675" cy="472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Drake</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Followers</a:t>
            </a:r>
            <a:r>
              <a:rPr lang="en" u="sng"/>
              <a:t>:</a:t>
            </a:r>
            <a:r>
              <a:rPr lang="en"/>
              <a:t> 56,327,031</a:t>
            </a:r>
            <a:endParaRPr/>
          </a:p>
          <a:p>
            <a:pPr indent="0" lvl="0" marL="0" rtl="0" algn="l">
              <a:spcBef>
                <a:spcPts val="1200"/>
              </a:spcBef>
              <a:spcAft>
                <a:spcPts val="0"/>
              </a:spcAft>
              <a:buNone/>
            </a:pPr>
            <a:r>
              <a:rPr lang="en" u="sng"/>
              <a:t>Songs in the Top 200:</a:t>
            </a:r>
            <a:r>
              <a:rPr lang="en"/>
              <a:t> 19</a:t>
            </a:r>
            <a:endParaRPr/>
          </a:p>
          <a:p>
            <a:pPr indent="0" lvl="0" marL="0" rtl="0" algn="l">
              <a:spcBef>
                <a:spcPts val="1200"/>
              </a:spcBef>
              <a:spcAft>
                <a:spcPts val="0"/>
              </a:spcAft>
              <a:buNone/>
            </a:pPr>
            <a:r>
              <a:rPr lang="en" u="sng"/>
              <a:t>#1’s on the charts:</a:t>
            </a:r>
            <a:r>
              <a:rPr lang="en"/>
              <a:t> 0</a:t>
            </a:r>
            <a:endParaRPr/>
          </a:p>
          <a:p>
            <a:pPr indent="0" lvl="0" marL="0" rtl="0" algn="l">
              <a:spcBef>
                <a:spcPts val="1200"/>
              </a:spcBef>
              <a:spcAft>
                <a:spcPts val="1200"/>
              </a:spcAft>
              <a:buNone/>
            </a:pPr>
            <a:r>
              <a:rPr lang="en" u="sng"/>
              <a:t>Total Number of Streams:</a:t>
            </a:r>
            <a:r>
              <a:rPr lang="en"/>
              <a:t> 128,538,281</a:t>
            </a:r>
            <a:endParaRPr/>
          </a:p>
        </p:txBody>
      </p:sp>
      <p:pic>
        <p:nvPicPr>
          <p:cNvPr id="156" name="Google Shape;156;p17"/>
          <p:cNvPicPr preferRelativeResize="0"/>
          <p:nvPr/>
        </p:nvPicPr>
        <p:blipFill>
          <a:blip r:embed="rId3">
            <a:alphaModFix/>
          </a:blip>
          <a:stretch>
            <a:fillRect/>
          </a:stretch>
        </p:blipFill>
        <p:spPr>
          <a:xfrm>
            <a:off x="4301850" y="387800"/>
            <a:ext cx="3736775" cy="4510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761075" y="525850"/>
            <a:ext cx="3753000" cy="6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Weeknd</a:t>
            </a:r>
            <a:endParaRPr/>
          </a:p>
        </p:txBody>
      </p:sp>
      <p:sp>
        <p:nvSpPr>
          <p:cNvPr id="162" name="Google Shape;162;p18"/>
          <p:cNvSpPr txBox="1"/>
          <p:nvPr>
            <p:ph idx="1" type="body"/>
          </p:nvPr>
        </p:nvSpPr>
        <p:spPr>
          <a:xfrm>
            <a:off x="724525" y="1592825"/>
            <a:ext cx="3501000" cy="21909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5200"/>
              <a:t>Number of Followers: </a:t>
            </a:r>
            <a:r>
              <a:rPr lang="en" sz="5200">
                <a:solidFill>
                  <a:srgbClr val="000000"/>
                </a:solidFill>
                <a:highlight>
                  <a:srgbClr val="FFFFFF"/>
                </a:highlight>
              </a:rPr>
              <a:t>35,340,069</a:t>
            </a:r>
            <a:endParaRPr sz="5200">
              <a:solidFill>
                <a:srgbClr val="000000"/>
              </a:solidFill>
              <a:highlight>
                <a:srgbClr val="FFFFFF"/>
              </a:highlight>
            </a:endParaRPr>
          </a:p>
          <a:p>
            <a:pPr indent="0" lvl="0" marL="0" rtl="0" algn="l">
              <a:spcBef>
                <a:spcPts val="1200"/>
              </a:spcBef>
              <a:spcAft>
                <a:spcPts val="0"/>
              </a:spcAft>
              <a:buNone/>
            </a:pPr>
            <a:r>
              <a:rPr lang="en" sz="5200">
                <a:solidFill>
                  <a:srgbClr val="000000"/>
                </a:solidFill>
                <a:highlight>
                  <a:srgbClr val="FFFFFF"/>
                </a:highlight>
              </a:rPr>
              <a:t>Songs in Top 200: 21</a:t>
            </a:r>
            <a:endParaRPr sz="5200">
              <a:solidFill>
                <a:srgbClr val="000000"/>
              </a:solidFill>
              <a:highlight>
                <a:srgbClr val="FFFFFF"/>
              </a:highlight>
            </a:endParaRPr>
          </a:p>
          <a:p>
            <a:pPr indent="0" lvl="0" marL="0" rtl="0" algn="l">
              <a:spcBef>
                <a:spcPts val="1200"/>
              </a:spcBef>
              <a:spcAft>
                <a:spcPts val="0"/>
              </a:spcAft>
              <a:buNone/>
            </a:pPr>
            <a:r>
              <a:rPr lang="en" sz="5200">
                <a:solidFill>
                  <a:srgbClr val="000000"/>
                </a:solidFill>
                <a:highlight>
                  <a:srgbClr val="FFFFFF"/>
                </a:highlight>
              </a:rPr>
              <a:t>#1 Song: Blinding Lights</a:t>
            </a:r>
            <a:endParaRPr sz="5200">
              <a:solidFill>
                <a:srgbClr val="000000"/>
              </a:solidFill>
              <a:highlight>
                <a:srgbClr val="FFFFFF"/>
              </a:highlight>
            </a:endParaRPr>
          </a:p>
          <a:p>
            <a:pPr indent="0" lvl="0" marL="0" rtl="0" algn="l">
              <a:spcBef>
                <a:spcPts val="1200"/>
              </a:spcBef>
              <a:spcAft>
                <a:spcPts val="0"/>
              </a:spcAft>
              <a:buNone/>
            </a:pPr>
            <a:r>
              <a:rPr lang="en" sz="5200">
                <a:solidFill>
                  <a:srgbClr val="000000"/>
                </a:solidFill>
                <a:highlight>
                  <a:srgbClr val="FFFFFF"/>
                </a:highlight>
              </a:rPr>
              <a:t>Total Number of Streams: 149,088,439</a:t>
            </a:r>
            <a:endParaRPr sz="5200">
              <a:solidFill>
                <a:srgbClr val="000000"/>
              </a:solidFill>
              <a:highlight>
                <a:srgbClr val="FFFFFF"/>
              </a:highlight>
            </a:endParaRPr>
          </a:p>
          <a:p>
            <a:pPr indent="0" lvl="0" marL="0" rtl="0" algn="l">
              <a:spcBef>
                <a:spcPts val="1200"/>
              </a:spcBef>
              <a:spcAft>
                <a:spcPts val="0"/>
              </a:spcAft>
              <a:buNone/>
            </a:pPr>
            <a:r>
              <a:t/>
            </a:r>
            <a:endParaRPr>
              <a:solidFill>
                <a:srgbClr val="000000"/>
              </a:solidFill>
              <a:highlight>
                <a:srgbClr val="FFFFFF"/>
              </a:highlight>
            </a:endParaRPr>
          </a:p>
          <a:p>
            <a:pPr indent="0" lvl="0" marL="0" rtl="0" algn="l">
              <a:spcBef>
                <a:spcPts val="1200"/>
              </a:spcBef>
              <a:spcAft>
                <a:spcPts val="0"/>
              </a:spcAft>
              <a:buNone/>
            </a:pPr>
            <a:r>
              <a:t/>
            </a:r>
            <a:endParaRPr>
              <a:solidFill>
                <a:srgbClr val="000000"/>
              </a:solidFill>
              <a:highlight>
                <a:srgbClr val="FFFFFF"/>
              </a:highlight>
            </a:endParaRPr>
          </a:p>
          <a:p>
            <a:pPr indent="0" lvl="0" marL="0" rtl="0" algn="l">
              <a:spcBef>
                <a:spcPts val="1200"/>
              </a:spcBef>
              <a:spcAft>
                <a:spcPts val="1200"/>
              </a:spcAft>
              <a:buNone/>
            </a:pPr>
            <a:r>
              <a:t/>
            </a:r>
            <a:endParaRPr>
              <a:solidFill>
                <a:srgbClr val="000000"/>
              </a:solidFill>
              <a:highlight>
                <a:srgbClr val="FFFFFF"/>
              </a:highlight>
            </a:endParaRPr>
          </a:p>
        </p:txBody>
      </p:sp>
      <p:pic>
        <p:nvPicPr>
          <p:cNvPr id="163" name="Google Shape;163;p18"/>
          <p:cNvPicPr preferRelativeResize="0"/>
          <p:nvPr/>
        </p:nvPicPr>
        <p:blipFill>
          <a:blip r:embed="rId3">
            <a:alphaModFix/>
          </a:blip>
          <a:stretch>
            <a:fillRect/>
          </a:stretch>
        </p:blipFill>
        <p:spPr>
          <a:xfrm>
            <a:off x="4399625" y="525850"/>
            <a:ext cx="4263924" cy="4333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408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Number of Streams</a:t>
            </a:r>
            <a:endParaRPr/>
          </a:p>
        </p:txBody>
      </p:sp>
      <p:pic>
        <p:nvPicPr>
          <p:cNvPr id="169" name="Google Shape;169;p19"/>
          <p:cNvPicPr preferRelativeResize="0"/>
          <p:nvPr/>
        </p:nvPicPr>
        <p:blipFill>
          <a:blip r:embed="rId3">
            <a:alphaModFix/>
          </a:blip>
          <a:stretch>
            <a:fillRect/>
          </a:stretch>
        </p:blipFill>
        <p:spPr>
          <a:xfrm>
            <a:off x="4947150" y="1362950"/>
            <a:ext cx="3869099" cy="3204625"/>
          </a:xfrm>
          <a:prstGeom prst="rect">
            <a:avLst/>
          </a:prstGeom>
          <a:noFill/>
          <a:ln>
            <a:noFill/>
          </a:ln>
        </p:spPr>
      </p:pic>
      <p:pic>
        <p:nvPicPr>
          <p:cNvPr id="170" name="Google Shape;170;p19"/>
          <p:cNvPicPr preferRelativeResize="0"/>
          <p:nvPr/>
        </p:nvPicPr>
        <p:blipFill>
          <a:blip r:embed="rId4">
            <a:alphaModFix/>
          </a:blip>
          <a:stretch>
            <a:fillRect/>
          </a:stretch>
        </p:blipFill>
        <p:spPr>
          <a:xfrm>
            <a:off x="318450" y="1327025"/>
            <a:ext cx="4704665" cy="3375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739650" y="452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Number of Times Charted per Artist</a:t>
            </a:r>
            <a:endParaRPr/>
          </a:p>
          <a:p>
            <a:pPr indent="0" lvl="0" marL="0" rtl="0" algn="l">
              <a:spcBef>
                <a:spcPts val="0"/>
              </a:spcBef>
              <a:spcAft>
                <a:spcPts val="0"/>
              </a:spcAft>
              <a:buNone/>
            </a:pPr>
            <a:r>
              <a:t/>
            </a:r>
            <a:endParaRPr/>
          </a:p>
        </p:txBody>
      </p:sp>
      <p:pic>
        <p:nvPicPr>
          <p:cNvPr id="176" name="Google Shape;176;p20"/>
          <p:cNvPicPr preferRelativeResize="0"/>
          <p:nvPr/>
        </p:nvPicPr>
        <p:blipFill>
          <a:blip r:embed="rId3">
            <a:alphaModFix/>
          </a:blip>
          <a:stretch>
            <a:fillRect/>
          </a:stretch>
        </p:blipFill>
        <p:spPr>
          <a:xfrm>
            <a:off x="4320550" y="1104425"/>
            <a:ext cx="4734626" cy="3550975"/>
          </a:xfrm>
          <a:prstGeom prst="rect">
            <a:avLst/>
          </a:prstGeom>
          <a:noFill/>
          <a:ln>
            <a:noFill/>
          </a:ln>
        </p:spPr>
      </p:pic>
      <p:pic>
        <p:nvPicPr>
          <p:cNvPr id="177" name="Google Shape;177;p20"/>
          <p:cNvPicPr preferRelativeResize="0"/>
          <p:nvPr/>
        </p:nvPicPr>
        <p:blipFill>
          <a:blip r:embed="rId4">
            <a:alphaModFix/>
          </a:blip>
          <a:stretch>
            <a:fillRect/>
          </a:stretch>
        </p:blipFill>
        <p:spPr>
          <a:xfrm>
            <a:off x="255550" y="1375975"/>
            <a:ext cx="4156725" cy="311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320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Follower Comparison</a:t>
            </a:r>
            <a:endParaRPr/>
          </a:p>
        </p:txBody>
      </p:sp>
      <p:pic>
        <p:nvPicPr>
          <p:cNvPr id="183" name="Google Shape;183;p21"/>
          <p:cNvPicPr preferRelativeResize="0"/>
          <p:nvPr/>
        </p:nvPicPr>
        <p:blipFill>
          <a:blip r:embed="rId3">
            <a:alphaModFix/>
          </a:blip>
          <a:stretch>
            <a:fillRect/>
          </a:stretch>
        </p:blipFill>
        <p:spPr>
          <a:xfrm>
            <a:off x="343275" y="1275525"/>
            <a:ext cx="3843575" cy="3316200"/>
          </a:xfrm>
          <a:prstGeom prst="rect">
            <a:avLst/>
          </a:prstGeom>
          <a:noFill/>
          <a:ln>
            <a:noFill/>
          </a:ln>
        </p:spPr>
      </p:pic>
      <p:pic>
        <p:nvPicPr>
          <p:cNvPr id="184" name="Google Shape;184;p21"/>
          <p:cNvPicPr preferRelativeResize="0"/>
          <p:nvPr/>
        </p:nvPicPr>
        <p:blipFill>
          <a:blip r:embed="rId4">
            <a:alphaModFix/>
          </a:blip>
          <a:stretch>
            <a:fillRect/>
          </a:stretch>
        </p:blipFill>
        <p:spPr>
          <a:xfrm>
            <a:off x="4233150" y="1196100"/>
            <a:ext cx="4527501" cy="3395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