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61" r:id="rId2"/>
    <p:sldId id="357" r:id="rId3"/>
    <p:sldId id="359" r:id="rId4"/>
    <p:sldId id="3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8D"/>
    <a:srgbClr val="5281B2"/>
    <a:srgbClr val="4477AB"/>
    <a:srgbClr val="4D4E4F"/>
    <a:srgbClr val="F0A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12" autoAdjust="0"/>
    <p:restoredTop sz="95736" autoAdjust="0"/>
  </p:normalViewPr>
  <p:slideViewPr>
    <p:cSldViewPr snapToGrid="0" showGuides="1">
      <p:cViewPr varScale="1">
        <p:scale>
          <a:sx n="72" d="100"/>
          <a:sy n="72" d="100"/>
        </p:scale>
        <p:origin x="810" y="72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-168"/>
    </p:cViewPr>
  </p:sorterViewPr>
  <p:notesViewPr>
    <p:cSldViewPr snapToGrid="0">
      <p:cViewPr varScale="1">
        <p:scale>
          <a:sx n="71" d="100"/>
          <a:sy n="71" d="100"/>
        </p:scale>
        <p:origin x="3029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0DB6A-4A3F-49A2-8435-FC97D4FB7F71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E2EB0-B294-41FA-8DCB-F31E5FE47F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5538F-FCFA-43C5-B9BF-2F442D95620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AE181-C682-4B43-BC8A-0F31A54B07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0AE181-C682-4B43-BC8A-0F31A54B07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34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106A9-72BB-4B39-82BE-B0C51A2A0523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478957" y="5607013"/>
            <a:ext cx="7238572" cy="122885"/>
            <a:chOff x="-420311" y="1601941"/>
            <a:chExt cx="4757850" cy="152672"/>
          </a:xfrm>
        </p:grpSpPr>
        <p:sp>
          <p:nvSpPr>
            <p:cNvPr id="27" name="矩形 26"/>
            <p:cNvSpPr/>
            <p:nvPr/>
          </p:nvSpPr>
          <p:spPr>
            <a:xfrm>
              <a:off x="-420311" y="1673993"/>
              <a:ext cx="4400008" cy="80620"/>
            </a:xfrm>
            <a:prstGeom prst="rect">
              <a:avLst/>
            </a:prstGeom>
            <a:solidFill>
              <a:srgbClr val="0046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-62469" y="1601941"/>
              <a:ext cx="4400008" cy="80620"/>
            </a:xfrm>
            <a:prstGeom prst="rect">
              <a:avLst/>
            </a:prstGeom>
            <a:solidFill>
              <a:srgbClr val="4D4E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672860" y="1953213"/>
            <a:ext cx="10530946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16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 </a:t>
            </a: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Arial" panose="020B0604020202020204" pitchFamily="34" charset="0"/>
              </a:rPr>
              <a:t>刘凯教授科研团队推介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-365760" y="248216"/>
            <a:ext cx="1038620" cy="814646"/>
          </a:xfrm>
          <a:prstGeom prst="parallelogram">
            <a:avLst/>
          </a:prstGeom>
          <a:solidFill>
            <a:srgbClr val="4D4E4F"/>
          </a:solidFill>
          <a:ln>
            <a:solidFill>
              <a:srgbClr val="4D4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585313" y="248216"/>
            <a:ext cx="437330" cy="600991"/>
          </a:xfrm>
          <a:prstGeom prst="parallelogram">
            <a:avLst>
              <a:gd name="adj" fmla="val 35622"/>
            </a:avLst>
          </a:prstGeom>
          <a:solidFill>
            <a:srgbClr val="00468D"/>
          </a:solidFill>
          <a:ln>
            <a:solidFill>
              <a:srgbClr val="0046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160042" y="4796588"/>
            <a:ext cx="3031958" cy="2267256"/>
            <a:chOff x="9160042" y="4796588"/>
            <a:chExt cx="3031958" cy="2267256"/>
          </a:xfrm>
        </p:grpSpPr>
        <p:grpSp>
          <p:nvGrpSpPr>
            <p:cNvPr id="2" name="组合 1"/>
            <p:cNvGrpSpPr/>
            <p:nvPr/>
          </p:nvGrpSpPr>
          <p:grpSpPr>
            <a:xfrm>
              <a:off x="9160042" y="4796588"/>
              <a:ext cx="3031958" cy="2267256"/>
              <a:chOff x="9160042" y="4796588"/>
              <a:chExt cx="3031958" cy="2267256"/>
            </a:xfrm>
          </p:grpSpPr>
          <p:sp>
            <p:nvSpPr>
              <p:cNvPr id="10" name="直角三角形 9"/>
              <p:cNvSpPr/>
              <p:nvPr/>
            </p:nvSpPr>
            <p:spPr>
              <a:xfrm flipH="1">
                <a:off x="9160042" y="4796588"/>
                <a:ext cx="3031958" cy="2113549"/>
              </a:xfrm>
              <a:prstGeom prst="rtTriangle">
                <a:avLst/>
              </a:prstGeom>
              <a:solidFill>
                <a:srgbClr val="0046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1" name="直角三角形 10"/>
              <p:cNvSpPr/>
              <p:nvPr/>
            </p:nvSpPr>
            <p:spPr>
              <a:xfrm flipH="1">
                <a:off x="10278408" y="5729898"/>
                <a:ext cx="1913592" cy="1333946"/>
              </a:xfrm>
              <a:prstGeom prst="rtTriangle">
                <a:avLst/>
              </a:prstGeom>
              <a:solidFill>
                <a:srgbClr val="4D4E4F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 rot="19427594">
              <a:off x="10082891" y="5836023"/>
              <a:ext cx="174102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计算机学院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644577" y="4165215"/>
            <a:ext cx="3934090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468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刘凯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468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468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138-9281-0532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468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kailiu@mail.xidian.eud.cn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468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02" y="5258095"/>
            <a:ext cx="1272363" cy="943504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567" y="5258094"/>
            <a:ext cx="1272363" cy="943505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4032" y="5258093"/>
            <a:ext cx="1272363" cy="943505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9497" y="5258093"/>
            <a:ext cx="1272363" cy="943505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4" name="组合 33"/>
          <p:cNvGrpSpPr/>
          <p:nvPr/>
        </p:nvGrpSpPr>
        <p:grpSpPr>
          <a:xfrm>
            <a:off x="1022643" y="248216"/>
            <a:ext cx="3683768" cy="810255"/>
            <a:chOff x="1021285" y="240960"/>
            <a:chExt cx="3683768" cy="810255"/>
          </a:xfrm>
        </p:grpSpPr>
        <p:sp>
          <p:nvSpPr>
            <p:cNvPr id="8" name="矩形 7"/>
            <p:cNvSpPr/>
            <p:nvPr/>
          </p:nvSpPr>
          <p:spPr>
            <a:xfrm>
              <a:off x="1021285" y="260526"/>
              <a:ext cx="313415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468D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西安电子科技大学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468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22172" y="712661"/>
              <a:ext cx="36828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468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Xidian</a:t>
              </a:r>
              <a:r>
                <a:rPr kumimoji="0" lang="en-US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468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University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468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pic>
          <p:nvPicPr>
            <p:cNvPr id="33" name="图片 32"/>
            <p:cNvPicPr/>
            <p:nvPr/>
          </p:nvPicPr>
          <p:blipFill>
            <a:blip r:embed="rId7">
              <a:clrChange>
                <a:clrFrom>
                  <a:srgbClr val="FFFDDB"/>
                </a:clrFrom>
                <a:clrTo>
                  <a:srgbClr val="FFFDDB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00653" y="240960"/>
              <a:ext cx="503212" cy="52828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197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000">
        <p14:reveal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2860" y="1972299"/>
            <a:ext cx="2622175" cy="3608524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使用</a:t>
            </a:r>
            <a:r>
              <a:rPr lang="en-US" altLang="zh-CN" sz="1600" dirty="0" smtClean="0"/>
              <a:t>Winograd</a:t>
            </a:r>
            <a:r>
              <a:rPr lang="zh-CN" altLang="en-US" sz="1600" dirty="0" smtClean="0"/>
              <a:t>算法减少计算量，增加计算的速度，减少片上资源利用。</a:t>
            </a:r>
            <a:endParaRPr lang="en-US" altLang="zh-CN" sz="1600" dirty="0" smtClean="0"/>
          </a:p>
          <a:p>
            <a:r>
              <a:rPr lang="en-US" altLang="zh-CN" sz="1600" dirty="0" smtClean="0"/>
              <a:t>2.</a:t>
            </a:r>
            <a:r>
              <a:rPr lang="zh-CN" altLang="en-US" sz="1600" dirty="0" smtClean="0"/>
              <a:t>采取</a:t>
            </a:r>
            <a:r>
              <a:rPr lang="en-US" altLang="zh-CN" sz="1600" dirty="0" smtClean="0"/>
              <a:t>8bit</a:t>
            </a:r>
            <a:r>
              <a:rPr lang="zh-CN" altLang="en-US" sz="1600" dirty="0" smtClean="0"/>
              <a:t>的量化方案，使得检测精度损失小于</a:t>
            </a:r>
            <a:r>
              <a:rPr lang="en-US" altLang="zh-CN" sz="1600" dirty="0" smtClean="0"/>
              <a:t>2%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只使用片上资源，不使用</a:t>
            </a:r>
            <a:r>
              <a:rPr lang="en-US" altLang="zh-CN" sz="1600" dirty="0" smtClean="0"/>
              <a:t>DDR</a:t>
            </a:r>
            <a:r>
              <a:rPr lang="zh-CN" altLang="en-US" sz="1600" dirty="0" smtClean="0"/>
              <a:t>等外部资源的辅助，增快计算速度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平行四边形 3"/>
          <p:cNvSpPr/>
          <p:nvPr/>
        </p:nvSpPr>
        <p:spPr>
          <a:xfrm>
            <a:off x="-365760" y="248216"/>
            <a:ext cx="1038620" cy="814646"/>
          </a:xfrm>
          <a:prstGeom prst="parallelogram">
            <a:avLst/>
          </a:prstGeom>
          <a:solidFill>
            <a:srgbClr val="4D4E4F"/>
          </a:solidFill>
          <a:ln>
            <a:solidFill>
              <a:srgbClr val="4D4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585313" y="248216"/>
            <a:ext cx="437330" cy="600991"/>
          </a:xfrm>
          <a:prstGeom prst="parallelogram">
            <a:avLst>
              <a:gd name="adj" fmla="val 35622"/>
            </a:avLst>
          </a:prstGeom>
          <a:solidFill>
            <a:srgbClr val="00468D"/>
          </a:solidFill>
          <a:ln>
            <a:solidFill>
              <a:srgbClr val="0046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2719" y="765723"/>
            <a:ext cx="4757850" cy="152672"/>
            <a:chOff x="-504769" y="4290275"/>
            <a:chExt cx="4757850" cy="152672"/>
          </a:xfrm>
        </p:grpSpPr>
        <p:sp>
          <p:nvSpPr>
            <p:cNvPr id="7" name="矩形 6"/>
            <p:cNvSpPr/>
            <p:nvPr/>
          </p:nvSpPr>
          <p:spPr>
            <a:xfrm>
              <a:off x="-504769" y="4362327"/>
              <a:ext cx="4400008" cy="806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-146927" y="4290275"/>
              <a:ext cx="4400008" cy="80620"/>
            </a:xfrm>
            <a:prstGeom prst="rect">
              <a:avLst/>
            </a:prstGeom>
            <a:solidFill>
              <a:srgbClr val="0046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021284" y="260526"/>
            <a:ext cx="5560553" cy="51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 smtClean="0">
                <a:solidFill>
                  <a:srgbClr val="00468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FPGA</a:t>
            </a:r>
            <a:r>
              <a:rPr lang="zh-CN" altLang="en-US" sz="2700" b="1" dirty="0" smtClean="0">
                <a:solidFill>
                  <a:srgbClr val="00468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加速深度神经网络</a:t>
            </a:r>
            <a:endParaRPr lang="zh-CN" altLang="en-US" sz="2700" b="1" dirty="0">
              <a:solidFill>
                <a:srgbClr val="00468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0525" y="1141177"/>
            <a:ext cx="5199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基于</a:t>
            </a:r>
            <a:r>
              <a:rPr lang="en-US" altLang="zh-CN" sz="2400" dirty="0"/>
              <a:t>Winograd</a:t>
            </a:r>
            <a:r>
              <a:rPr lang="zh-CN" altLang="en-US" sz="2400" dirty="0"/>
              <a:t>算法的</a:t>
            </a:r>
            <a:r>
              <a:rPr lang="en-US" altLang="zh-CN" sz="2400" dirty="0"/>
              <a:t>CNN</a:t>
            </a:r>
            <a:r>
              <a:rPr lang="zh-CN" altLang="en-US" sz="2400" dirty="0"/>
              <a:t>架构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033" y="1507954"/>
            <a:ext cx="8686982" cy="437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9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-365760" y="248216"/>
            <a:ext cx="1038620" cy="814646"/>
          </a:xfrm>
          <a:prstGeom prst="parallelogram">
            <a:avLst/>
          </a:prstGeom>
          <a:solidFill>
            <a:srgbClr val="4D4E4F"/>
          </a:solidFill>
          <a:ln>
            <a:solidFill>
              <a:srgbClr val="4D4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585313" y="248216"/>
            <a:ext cx="437330" cy="600991"/>
          </a:xfrm>
          <a:prstGeom prst="parallelogram">
            <a:avLst>
              <a:gd name="adj" fmla="val 35622"/>
            </a:avLst>
          </a:prstGeom>
          <a:solidFill>
            <a:srgbClr val="00468D"/>
          </a:solidFill>
          <a:ln>
            <a:solidFill>
              <a:srgbClr val="0046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2719" y="765723"/>
            <a:ext cx="4757850" cy="152672"/>
            <a:chOff x="-504769" y="4290275"/>
            <a:chExt cx="4757850" cy="152672"/>
          </a:xfrm>
        </p:grpSpPr>
        <p:sp>
          <p:nvSpPr>
            <p:cNvPr id="7" name="矩形 6"/>
            <p:cNvSpPr/>
            <p:nvPr/>
          </p:nvSpPr>
          <p:spPr>
            <a:xfrm>
              <a:off x="-504769" y="4362327"/>
              <a:ext cx="4400008" cy="806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-146927" y="4290275"/>
              <a:ext cx="4400008" cy="80620"/>
            </a:xfrm>
            <a:prstGeom prst="rect">
              <a:avLst/>
            </a:prstGeom>
            <a:solidFill>
              <a:srgbClr val="0046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021284" y="260526"/>
            <a:ext cx="5560553" cy="51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 smtClean="0">
                <a:solidFill>
                  <a:srgbClr val="00468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FPGA</a:t>
            </a:r>
            <a:r>
              <a:rPr lang="zh-CN" altLang="en-US" sz="2700" b="1" dirty="0" smtClean="0">
                <a:solidFill>
                  <a:srgbClr val="00468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加速深度神经网络</a:t>
            </a:r>
            <a:endParaRPr lang="zh-CN" altLang="en-US" sz="2700" b="1" dirty="0">
              <a:solidFill>
                <a:srgbClr val="00468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993" y="498785"/>
            <a:ext cx="5852129" cy="536208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85313" y="2023633"/>
            <a:ext cx="45677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版本</a:t>
            </a:r>
            <a:r>
              <a:rPr lang="zh-CN" altLang="en-US" b="1" dirty="0" smtClean="0"/>
              <a:t>迭代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b="1" dirty="0" smtClean="0"/>
              <a:t>初始版本</a:t>
            </a:r>
            <a:r>
              <a:rPr lang="zh-CN" altLang="en-US" dirty="0" smtClean="0"/>
              <a:t>：将数据从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端通过</a:t>
            </a:r>
            <a:r>
              <a:rPr lang="en-US" altLang="zh-CN" dirty="0" smtClean="0"/>
              <a:t>PCIE</a:t>
            </a:r>
            <a:r>
              <a:rPr lang="zh-CN" altLang="en-US" dirty="0" smtClean="0"/>
              <a:t>端口传入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内部，由</a:t>
            </a:r>
            <a:r>
              <a:rPr lang="en-US" altLang="zh-CN" dirty="0" smtClean="0"/>
              <a:t>FPGA</a:t>
            </a:r>
            <a:r>
              <a:rPr lang="zh-CN" altLang="en-US" dirty="0"/>
              <a:t>进行</a:t>
            </a:r>
            <a:r>
              <a:rPr lang="zh-CN" altLang="en-US" dirty="0" smtClean="0"/>
              <a:t>计算，并将得出的最后的结果通过</a:t>
            </a:r>
            <a:r>
              <a:rPr lang="en-US" altLang="zh-CN" dirty="0" smtClean="0"/>
              <a:t>PCIE</a:t>
            </a:r>
            <a:r>
              <a:rPr lang="zh-CN" altLang="en-US" smtClean="0"/>
              <a:t>传出到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端。由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端完成结果的显示。</a:t>
            </a:r>
            <a:endParaRPr lang="en-US" altLang="zh-CN" dirty="0" smtClean="0"/>
          </a:p>
          <a:p>
            <a:r>
              <a:rPr lang="zh-CN" altLang="en-US" b="1" dirty="0" smtClean="0"/>
              <a:t>进化版本</a:t>
            </a:r>
            <a:r>
              <a:rPr lang="zh-CN" altLang="en-US" dirty="0" smtClean="0"/>
              <a:t>：通过摄像头实时采集数据，通过</a:t>
            </a:r>
            <a:r>
              <a:rPr lang="en-US" altLang="zh-CN" dirty="0" smtClean="0"/>
              <a:t>cameral Link</a:t>
            </a:r>
            <a:r>
              <a:rPr lang="zh-CN" altLang="en-US" dirty="0" smtClean="0"/>
              <a:t>接口传入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内部，</a:t>
            </a:r>
            <a:r>
              <a:rPr lang="zh-CN" altLang="en-US" dirty="0"/>
              <a:t>并将得出的最后的</a:t>
            </a:r>
            <a:r>
              <a:rPr lang="zh-CN" altLang="en-US" dirty="0" smtClean="0"/>
              <a:t>结果传入</a:t>
            </a:r>
            <a:r>
              <a:rPr lang="zh-CN" altLang="en-US" dirty="0"/>
              <a:t>到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463246" y="6026332"/>
            <a:ext cx="239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CNN</a:t>
            </a:r>
            <a:r>
              <a:rPr lang="zh-CN" altLang="en-US" dirty="0" smtClean="0"/>
              <a:t>网络架构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09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-365760" y="248216"/>
            <a:ext cx="1038620" cy="814646"/>
          </a:xfrm>
          <a:prstGeom prst="parallelogram">
            <a:avLst/>
          </a:prstGeom>
          <a:solidFill>
            <a:srgbClr val="4D4E4F"/>
          </a:solidFill>
          <a:ln>
            <a:solidFill>
              <a:srgbClr val="4D4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585313" y="248216"/>
            <a:ext cx="437330" cy="600991"/>
          </a:xfrm>
          <a:prstGeom prst="parallelogram">
            <a:avLst>
              <a:gd name="adj" fmla="val 35622"/>
            </a:avLst>
          </a:prstGeom>
          <a:solidFill>
            <a:srgbClr val="00468D"/>
          </a:solidFill>
          <a:ln>
            <a:solidFill>
              <a:srgbClr val="0046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2719" y="765723"/>
            <a:ext cx="4757850" cy="152672"/>
            <a:chOff x="-504769" y="4290275"/>
            <a:chExt cx="4757850" cy="152672"/>
          </a:xfrm>
        </p:grpSpPr>
        <p:sp>
          <p:nvSpPr>
            <p:cNvPr id="7" name="矩形 6"/>
            <p:cNvSpPr/>
            <p:nvPr/>
          </p:nvSpPr>
          <p:spPr>
            <a:xfrm>
              <a:off x="-504769" y="4362327"/>
              <a:ext cx="4400008" cy="806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-146927" y="4290275"/>
              <a:ext cx="4400008" cy="80620"/>
            </a:xfrm>
            <a:prstGeom prst="rect">
              <a:avLst/>
            </a:prstGeom>
            <a:solidFill>
              <a:srgbClr val="0046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021284" y="260526"/>
            <a:ext cx="5560553" cy="51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 smtClean="0">
                <a:solidFill>
                  <a:srgbClr val="00468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FPGA</a:t>
            </a:r>
            <a:r>
              <a:rPr lang="zh-CN" altLang="en-US" sz="2700" b="1" dirty="0" smtClean="0">
                <a:solidFill>
                  <a:srgbClr val="00468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加速深度神经网络</a:t>
            </a:r>
            <a:endParaRPr lang="zh-CN" altLang="en-US" sz="2700" b="1" dirty="0">
              <a:solidFill>
                <a:srgbClr val="00468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406" y="2447417"/>
            <a:ext cx="10515600" cy="352576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40561" y="1435902"/>
            <a:ext cx="10271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FPGA</a:t>
            </a:r>
            <a:r>
              <a:rPr lang="zh-CN" altLang="en-US" dirty="0" smtClean="0"/>
              <a:t>使用自主研发的基于</a:t>
            </a:r>
            <a:r>
              <a:rPr lang="en-US" altLang="zh-CN" dirty="0" smtClean="0"/>
              <a:t>Winograd</a:t>
            </a:r>
            <a:r>
              <a:rPr lang="zh-CN" altLang="en-US" dirty="0" smtClean="0"/>
              <a:t>算法的</a:t>
            </a:r>
            <a:r>
              <a:rPr lang="en-US" altLang="zh-CN" dirty="0" smtClean="0"/>
              <a:t>CNN</a:t>
            </a:r>
            <a:r>
              <a:rPr lang="zh-CN" altLang="en-US" dirty="0" smtClean="0"/>
              <a:t>架构的资源消耗和功耗状况。</a:t>
            </a:r>
            <a:endParaRPr lang="en-US" altLang="zh-CN" dirty="0" smtClean="0"/>
          </a:p>
          <a:p>
            <a:r>
              <a:rPr lang="en-US" altLang="zh-CN" dirty="0" smtClean="0"/>
              <a:t>FPGA</a:t>
            </a:r>
            <a:r>
              <a:rPr lang="zh-CN" altLang="en-US" dirty="0" smtClean="0"/>
              <a:t>型号：</a:t>
            </a:r>
            <a:r>
              <a:rPr lang="en-US" altLang="zh-CN" dirty="0" smtClean="0"/>
              <a:t>XCVU9P</a:t>
            </a:r>
          </a:p>
          <a:p>
            <a:r>
              <a:rPr lang="zh-CN" altLang="en-US" dirty="0"/>
              <a:t>处理</a:t>
            </a:r>
            <a:r>
              <a:rPr lang="zh-CN" altLang="en-US" dirty="0" smtClean="0"/>
              <a:t>速度：</a:t>
            </a:r>
            <a:r>
              <a:rPr lang="en-US" altLang="zh-CN" dirty="0" smtClean="0"/>
              <a:t>512x768x3</a:t>
            </a:r>
            <a:r>
              <a:rPr lang="zh-CN" altLang="en-US" dirty="0" smtClean="0"/>
              <a:t>的图可达到</a:t>
            </a:r>
            <a:r>
              <a:rPr lang="en-US" altLang="zh-CN" dirty="0" smtClean="0"/>
              <a:t>25</a:t>
            </a:r>
            <a:r>
              <a:rPr lang="zh-CN" altLang="en-US" dirty="0" smtClean="0"/>
              <a:t>帧</a:t>
            </a:r>
            <a:r>
              <a:rPr lang="en-US" altLang="zh-CN" dirty="0" smtClean="0"/>
              <a:t>/S</a:t>
            </a:r>
          </a:p>
        </p:txBody>
      </p:sp>
    </p:spTree>
    <p:extLst>
      <p:ext uri="{BB962C8B-B14F-4D97-AF65-F5344CB8AC3E}">
        <p14:creationId xmlns:p14="http://schemas.microsoft.com/office/powerpoint/2010/main" val="2052871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202</Words>
  <Application>Microsoft Office PowerPoint</Application>
  <PresentationFormat>宽屏</PresentationFormat>
  <Paragraphs>22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CF</dc:creator>
  <cp:lastModifiedBy>wang aobo</cp:lastModifiedBy>
  <cp:revision>696</cp:revision>
  <dcterms:created xsi:type="dcterms:W3CDTF">2015-11-30T14:41:00Z</dcterms:created>
  <dcterms:modified xsi:type="dcterms:W3CDTF">2018-07-04T07:31:40Z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