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59" r:id="rId3"/>
    <p:sldId id="3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D"/>
    <a:srgbClr val="5281B2"/>
    <a:srgbClr val="4477AB"/>
    <a:srgbClr val="4D4E4F"/>
    <a:srgbClr val="F0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2" autoAdjust="0"/>
    <p:restoredTop sz="95736" autoAdjust="0"/>
  </p:normalViewPr>
  <p:slideViewPr>
    <p:cSldViewPr snapToGrid="0" showGuides="1">
      <p:cViewPr varScale="1">
        <p:scale>
          <a:sx n="107" d="100"/>
          <a:sy n="107" d="100"/>
        </p:scale>
        <p:origin x="834" y="11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-168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DB6A-4A3F-49A2-8435-FC97D4FB7F71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E2EB0-B294-41FA-8DCB-F31E5FE47F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5538F-FCFA-43C5-B9BF-2F442D95620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E181-C682-4B43-BC8A-0F31A54B07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06A9-72BB-4B39-82BE-B0C51A2A05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6366-6579-4B37-8907-0B4D8AAFE7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860" y="1972299"/>
            <a:ext cx="2622175" cy="360852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Winograd</a:t>
            </a:r>
            <a:r>
              <a:rPr lang="zh-CN" altLang="en-US" sz="1600" dirty="0" smtClean="0"/>
              <a:t>算法减少计算量，增加计算的速度，减少片上资源利用。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采取</a:t>
            </a:r>
            <a:r>
              <a:rPr lang="en-US" altLang="zh-CN" sz="1600" dirty="0" smtClean="0"/>
              <a:t>8bit</a:t>
            </a:r>
            <a:r>
              <a:rPr lang="zh-CN" altLang="en-US" sz="1600" dirty="0" smtClean="0"/>
              <a:t>的量化方案，使得检测精度损失小于</a:t>
            </a:r>
            <a:r>
              <a:rPr lang="en-US" altLang="zh-CN" sz="1600" dirty="0" smtClean="0"/>
              <a:t>2%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只使用片上资源，不使用</a:t>
            </a:r>
            <a:r>
              <a:rPr lang="en-US" altLang="zh-CN" sz="1600" dirty="0" smtClean="0"/>
              <a:t>DDR</a:t>
            </a:r>
            <a:r>
              <a:rPr lang="zh-CN" altLang="en-US" sz="1600" dirty="0" smtClean="0"/>
              <a:t>等外部资源的辅助，增快计算速度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525" y="1141177"/>
            <a:ext cx="519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Winograd</a:t>
            </a:r>
            <a:r>
              <a:rPr lang="zh-CN" altLang="en-US" sz="2400" dirty="0"/>
              <a:t>算法的</a:t>
            </a:r>
            <a:r>
              <a:rPr lang="en-US" altLang="zh-CN" sz="2400" dirty="0"/>
              <a:t>CNN</a:t>
            </a:r>
            <a:r>
              <a:rPr lang="zh-CN" altLang="en-US" sz="2400" dirty="0"/>
              <a:t>架构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3" y="1507954"/>
            <a:ext cx="8686982" cy="4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9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93" y="498785"/>
            <a:ext cx="5852129" cy="53620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5313" y="2023633"/>
            <a:ext cx="4567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版本</a:t>
            </a:r>
            <a:r>
              <a:rPr lang="zh-CN" altLang="en-US" b="1" dirty="0" smtClean="0"/>
              <a:t>迭代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初始版本</a:t>
            </a:r>
            <a:r>
              <a:rPr lang="zh-CN" altLang="en-US" dirty="0" smtClean="0"/>
              <a:t>：将数据从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端通过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端口传入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内部，由</a:t>
            </a:r>
            <a:r>
              <a:rPr lang="en-US" altLang="zh-CN" dirty="0" smtClean="0"/>
              <a:t>FPGA</a:t>
            </a:r>
            <a:r>
              <a:rPr lang="zh-CN" altLang="en-US" dirty="0"/>
              <a:t>进行</a:t>
            </a:r>
            <a:r>
              <a:rPr lang="zh-CN" altLang="en-US" dirty="0" smtClean="0"/>
              <a:t>计算，并将得出的最后的结果通过</a:t>
            </a:r>
            <a:r>
              <a:rPr lang="en-US" altLang="zh-CN" dirty="0" smtClean="0"/>
              <a:t>PCIE</a:t>
            </a:r>
            <a:r>
              <a:rPr lang="zh-CN" altLang="en-US" dirty="0" smtClean="0"/>
              <a:t>传入到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端。由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端完成结果的显示。</a:t>
            </a:r>
            <a:endParaRPr lang="en-US" altLang="zh-CN" dirty="0" smtClean="0"/>
          </a:p>
          <a:p>
            <a:r>
              <a:rPr lang="zh-CN" altLang="en-US" b="1" dirty="0" smtClean="0"/>
              <a:t>进化版本</a:t>
            </a:r>
            <a:r>
              <a:rPr lang="zh-CN" altLang="en-US" dirty="0" smtClean="0"/>
              <a:t>：通过摄像头实时采集数据，通过</a:t>
            </a:r>
            <a:r>
              <a:rPr lang="en-US" altLang="zh-CN" dirty="0" smtClean="0"/>
              <a:t>cameral Link</a:t>
            </a:r>
            <a:r>
              <a:rPr lang="zh-CN" altLang="en-US" dirty="0" smtClean="0"/>
              <a:t>接口传入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内部，</a:t>
            </a:r>
            <a:r>
              <a:rPr lang="zh-CN" altLang="en-US" dirty="0"/>
              <a:t>并将得出的最后的</a:t>
            </a:r>
            <a:r>
              <a:rPr lang="zh-CN" altLang="en-US" dirty="0" smtClean="0"/>
              <a:t>结果传入</a:t>
            </a:r>
            <a:r>
              <a:rPr lang="zh-CN" altLang="en-US" dirty="0"/>
              <a:t>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63246" y="6026332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网络架构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365760" y="248216"/>
            <a:ext cx="1038620" cy="814646"/>
          </a:xfrm>
          <a:prstGeom prst="parallelogram">
            <a:avLst/>
          </a:prstGeom>
          <a:solidFill>
            <a:srgbClr val="4D4E4F"/>
          </a:solidFill>
          <a:ln>
            <a:solidFill>
              <a:srgbClr val="4D4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5313" y="248216"/>
            <a:ext cx="437330" cy="600991"/>
          </a:xfrm>
          <a:prstGeom prst="parallelogram">
            <a:avLst>
              <a:gd name="adj" fmla="val 35622"/>
            </a:avLst>
          </a:prstGeom>
          <a:solidFill>
            <a:srgbClr val="00468D"/>
          </a:solidFill>
          <a:ln>
            <a:solidFill>
              <a:srgbClr val="004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2719" y="765723"/>
            <a:ext cx="4757850" cy="152672"/>
            <a:chOff x="-504769" y="4290275"/>
            <a:chExt cx="4757850" cy="152672"/>
          </a:xfrm>
        </p:grpSpPr>
        <p:sp>
          <p:nvSpPr>
            <p:cNvPr id="7" name="矩形 6"/>
            <p:cNvSpPr/>
            <p:nvPr/>
          </p:nvSpPr>
          <p:spPr>
            <a:xfrm>
              <a:off x="-504769" y="4362327"/>
              <a:ext cx="4400008" cy="806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146927" y="4290275"/>
              <a:ext cx="4400008" cy="80620"/>
            </a:xfrm>
            <a:prstGeom prst="rect">
              <a:avLst/>
            </a:prstGeom>
            <a:solidFill>
              <a:srgbClr val="0046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21284" y="260526"/>
            <a:ext cx="556055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700" b="1" dirty="0" smtClean="0">
                <a:solidFill>
                  <a:srgbClr val="00468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加速深度神经网络</a:t>
            </a:r>
            <a:endParaRPr lang="zh-CN" altLang="en-US" sz="2700" b="1" dirty="0">
              <a:solidFill>
                <a:srgbClr val="00468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6" y="2447417"/>
            <a:ext cx="10515600" cy="35257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0561" y="1435902"/>
            <a:ext cx="1027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使用自主研发的基于</a:t>
            </a:r>
            <a:r>
              <a:rPr lang="en-US" altLang="zh-CN" dirty="0" smtClean="0"/>
              <a:t>Winograd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架构的资源消耗和功耗状况。</a:t>
            </a:r>
            <a:endParaRPr lang="en-US" altLang="zh-CN" dirty="0" smtClean="0"/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型号：</a:t>
            </a:r>
            <a:r>
              <a:rPr lang="en-US" altLang="zh-CN" dirty="0" smtClean="0"/>
              <a:t>XCVU9P</a:t>
            </a:r>
          </a:p>
          <a:p>
            <a:r>
              <a:rPr lang="zh-CN" altLang="en-US" dirty="0"/>
              <a:t>处理</a:t>
            </a:r>
            <a:r>
              <a:rPr lang="zh-CN" altLang="en-US" dirty="0" smtClean="0"/>
              <a:t>速度：</a:t>
            </a:r>
            <a:r>
              <a:rPr lang="en-US" altLang="zh-CN" dirty="0" smtClean="0"/>
              <a:t>512x768x3</a:t>
            </a:r>
            <a:r>
              <a:rPr lang="zh-CN" altLang="en-US" dirty="0" smtClean="0"/>
              <a:t>的图可达到</a:t>
            </a:r>
            <a:r>
              <a:rPr lang="en-US" altLang="zh-CN" dirty="0" smtClean="0"/>
              <a:t>25</a:t>
            </a:r>
            <a:r>
              <a:rPr lang="zh-CN" altLang="en-US" dirty="0" smtClean="0"/>
              <a:t>帧</a:t>
            </a:r>
            <a:r>
              <a:rPr lang="en-US" altLang="zh-CN" dirty="0" smtClean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528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CF</dc:creator>
  <cp:lastModifiedBy>Xie yj</cp:lastModifiedBy>
  <cp:revision>694</cp:revision>
  <dcterms:created xsi:type="dcterms:W3CDTF">2015-11-30T14:41:00Z</dcterms:created>
  <dcterms:modified xsi:type="dcterms:W3CDTF">2018-06-13T11:09:57Z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