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5" r:id="rId5"/>
    <p:sldId id="270" r:id="rId6"/>
    <p:sldId id="268" r:id="rId7"/>
    <p:sldId id="267" r:id="rId8"/>
    <p:sldId id="269" r:id="rId9"/>
    <p:sldId id="266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ginj5P1OjKcxYlJPh/VZA42S4F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9f2884d2e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e9f2884d2e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7e0cb6e62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e7e0cb6e62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9f2884d2e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e9f2884d2e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9f2884d2e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e9f2884d2e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5324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9f2884d2e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e9f2884d2e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1618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2719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2763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4124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909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1135" y="5023178"/>
            <a:ext cx="2876215" cy="143812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solidFill>
            <a:srgbClr val="17447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altLang="zh-CN" dirty="0">
                <a:solidFill>
                  <a:schemeClr val="lt1"/>
                </a:solidFill>
              </a:rPr>
              <a:t>Synaptic Theory of Working Memory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zh-CN" dirty="0" err="1">
                <a:solidFill>
                  <a:srgbClr val="174473"/>
                </a:solidFill>
              </a:rPr>
              <a:t>Aohua</a:t>
            </a:r>
            <a:r>
              <a:rPr lang="en-US" altLang="zh-CN" dirty="0">
                <a:solidFill>
                  <a:srgbClr val="174473"/>
                </a:solidFill>
              </a:rPr>
              <a:t> Cheng</a:t>
            </a:r>
            <a:endParaRPr dirty="0"/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zh-CN" dirty="0">
                <a:solidFill>
                  <a:srgbClr val="174473"/>
                </a:solidFill>
              </a:rPr>
              <a:t>Tsinghua University</a:t>
            </a:r>
            <a:endParaRPr dirty="0"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1700" y="2583500"/>
            <a:ext cx="4552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78250" y="5126285"/>
            <a:ext cx="1302975" cy="1231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11065" y="5052537"/>
            <a:ext cx="2114268" cy="158567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1524000" y="383900"/>
            <a:ext cx="2958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b="1">
                <a:solidFill>
                  <a:srgbClr val="174473"/>
                </a:solidFill>
              </a:rPr>
              <a:t>AIBC2021</a:t>
            </a:r>
            <a:endParaRPr sz="3000" b="1">
              <a:solidFill>
                <a:srgbClr val="17447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CN">
                <a:solidFill>
                  <a:srgbClr val="174473"/>
                </a:solidFill>
              </a:rPr>
              <a:t>Discussion</a:t>
            </a:r>
            <a:endParaRPr/>
          </a:p>
        </p:txBody>
      </p:sp>
      <p:cxnSp>
        <p:nvCxnSpPr>
          <p:cNvPr id="117" name="Google Shape;117;p21"/>
          <p:cNvCxnSpPr/>
          <p:nvPr/>
        </p:nvCxnSpPr>
        <p:spPr>
          <a:xfrm>
            <a:off x="838200" y="1400175"/>
            <a:ext cx="9163050" cy="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Google Shape;105;ge9f2884d2e_2_8">
            <a:extLst>
              <a:ext uri="{FF2B5EF4-FFF2-40B4-BE49-F238E27FC236}">
                <a16:creationId xmlns:a16="http://schemas.microsoft.com/office/drawing/2014/main" id="{80349FF1-0293-4525-94D4-902ECE929F69}"/>
              </a:ext>
            </a:extLst>
          </p:cNvPr>
          <p:cNvSpPr txBox="1"/>
          <p:nvPr/>
        </p:nvSpPr>
        <p:spPr>
          <a:xfrm>
            <a:off x="838200" y="2381036"/>
            <a:ext cx="6983027" cy="2095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•  More explanation about the simulation, Bifurcation analysis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•  Memory recall : The Ebbinghaus Forgetting Curve</a:t>
            </a:r>
          </a:p>
          <a:p>
            <a:pPr>
              <a:lnSpc>
                <a:spcPct val="115000"/>
              </a:lnSpc>
            </a:pPr>
            <a:endParaRPr lang="en-US" altLang="zh-CN" sz="18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•  </a:t>
            </a:r>
            <a:r>
              <a:rPr lang="en-US" altLang="zh-CN" sz="1800" dirty="0" err="1">
                <a:solidFill>
                  <a:schemeClr val="dk1"/>
                </a:solidFill>
              </a:rPr>
              <a:t>Neuromorphology</a:t>
            </a:r>
            <a:r>
              <a:rPr lang="en-US" altLang="zh-CN" sz="1800" dirty="0">
                <a:solidFill>
                  <a:schemeClr val="dk1"/>
                </a:solidFill>
              </a:rPr>
              <a:t> by </a:t>
            </a:r>
            <a:r>
              <a:rPr lang="en-US" altLang="zh-CN" sz="1800" dirty="0" err="1">
                <a:solidFill>
                  <a:schemeClr val="dk1"/>
                </a:solidFill>
              </a:rPr>
              <a:t>brainpy</a:t>
            </a:r>
            <a:endParaRPr lang="en-US" altLang="zh-CN" sz="18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endParaRPr lang="en-US" altLang="zh-CN" sz="1800" dirty="0">
              <a:solidFill>
                <a:schemeClr val="dk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DC8863-1264-4BDB-B3AE-3D32B65127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74" b="64793"/>
          <a:stretch/>
        </p:blipFill>
        <p:spPr>
          <a:xfrm>
            <a:off x="7892248" y="1857172"/>
            <a:ext cx="3834703" cy="31842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9f2884d2e_2_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CN">
                <a:solidFill>
                  <a:srgbClr val="174473"/>
                </a:solidFill>
              </a:rPr>
              <a:t>Acknowledgment</a:t>
            </a:r>
            <a:endParaRPr/>
          </a:p>
        </p:txBody>
      </p:sp>
      <p:cxnSp>
        <p:nvCxnSpPr>
          <p:cNvPr id="123" name="Google Shape;123;ge9f2884d2e_2_29"/>
          <p:cNvCxnSpPr/>
          <p:nvPr/>
        </p:nvCxnSpPr>
        <p:spPr>
          <a:xfrm>
            <a:off x="838200" y="1400175"/>
            <a:ext cx="9162900" cy="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105;ge9f2884d2e_2_8">
            <a:extLst>
              <a:ext uri="{FF2B5EF4-FFF2-40B4-BE49-F238E27FC236}">
                <a16:creationId xmlns:a16="http://schemas.microsoft.com/office/drawing/2014/main" id="{1430FD91-0BA2-49C4-B4CF-B170CB66CE85}"/>
              </a:ext>
            </a:extLst>
          </p:cNvPr>
          <p:cNvSpPr txBox="1"/>
          <p:nvPr/>
        </p:nvSpPr>
        <p:spPr>
          <a:xfrm>
            <a:off x="838200" y="1538517"/>
            <a:ext cx="98082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zh-CN" altLang="en-US" sz="1800" dirty="0"/>
              <a:t>Thank </a:t>
            </a:r>
            <a:r>
              <a:rPr lang="en-US" altLang="zh-CN" sz="1800" dirty="0" err="1"/>
              <a:t>Zilong</a:t>
            </a:r>
            <a:r>
              <a:rPr lang="en-US" altLang="zh-CN" sz="1800" dirty="0"/>
              <a:t> Ji, </a:t>
            </a:r>
            <a:r>
              <a:rPr lang="en-US" altLang="zh-CN" sz="1800" dirty="0" err="1"/>
              <a:t>XiaoLiu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Chaoming</a:t>
            </a:r>
            <a:r>
              <a:rPr lang="en-US" altLang="zh-CN" sz="1800" dirty="0"/>
              <a:t> Wang’s help for tutorials and project.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Thank Professors for exciting lectures to broaden our horizon of CN and AI.</a:t>
            </a:r>
          </a:p>
          <a:p>
            <a:endParaRPr lang="en-US" altLang="zh-CN" sz="1800" dirty="0"/>
          </a:p>
          <a:p>
            <a:r>
              <a:rPr lang="en-US" altLang="zh-CN" sz="1800" dirty="0"/>
              <a:t>Thank Prof. Si Wu, Jun Zhang .</a:t>
            </a:r>
            <a:r>
              <a:rPr lang="en-US" altLang="zh-CN" sz="1800" dirty="0" err="1"/>
              <a:t>etc</a:t>
            </a:r>
            <a:r>
              <a:rPr lang="en-US" altLang="zh-CN" sz="1800" dirty="0"/>
              <a:t> for organizing such a wonderful summer school.</a:t>
            </a:r>
          </a:p>
          <a:p>
            <a:endParaRPr lang="en-US" altLang="zh-CN" sz="1800" dirty="0"/>
          </a:p>
          <a:p>
            <a:r>
              <a:rPr lang="en-US" altLang="zh-CN" sz="1800" dirty="0"/>
              <a:t>Thank peers for discussing and having a good time in CSHA.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473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7e0cb6e62_2_38"/>
          <p:cNvSpPr txBox="1">
            <a:spLocks noGrp="1"/>
          </p:cNvSpPr>
          <p:nvPr>
            <p:ph type="title"/>
          </p:nvPr>
        </p:nvSpPr>
        <p:spPr>
          <a:xfrm>
            <a:off x="0" y="2379350"/>
            <a:ext cx="10594800" cy="30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zh-CN">
                <a:solidFill>
                  <a:schemeClr val="lt1"/>
                </a:solidFill>
              </a:rPr>
              <a:t>Q &amp; A</a:t>
            </a:r>
            <a:br>
              <a:rPr lang="zh-CN">
                <a:solidFill>
                  <a:schemeClr val="lt1"/>
                </a:solidFill>
              </a:rPr>
            </a:br>
            <a:r>
              <a:rPr lang="zh-CN" sz="2800">
                <a:solidFill>
                  <a:schemeClr val="lt1"/>
                </a:solidFill>
              </a:rPr>
              <a:t>                         ～5 mins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ge7e0cb6e62_2_38"/>
          <p:cNvSpPr txBox="1">
            <a:spLocks noGrp="1"/>
          </p:cNvSpPr>
          <p:nvPr>
            <p:ph type="body" idx="1"/>
          </p:nvPr>
        </p:nvSpPr>
        <p:spPr>
          <a:xfrm>
            <a:off x="838200" y="588621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zh-CN"/>
              <a:t>  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zh-CN"/>
              <a:t>August 9 - August 22, 2021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pic>
        <p:nvPicPr>
          <p:cNvPr id="130" name="Google Shape;130;ge7e0cb6e62_2_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7750" y="640025"/>
            <a:ext cx="6305925" cy="63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e7e0cb6e62_2_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6075" y="301875"/>
            <a:ext cx="104775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32" name="Google Shape;132;ge7e0cb6e62_2_38"/>
          <p:cNvSpPr txBox="1"/>
          <p:nvPr/>
        </p:nvSpPr>
        <p:spPr>
          <a:xfrm>
            <a:off x="1203825" y="1709750"/>
            <a:ext cx="57591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zh-CN" sz="3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AI and Brain Computation </a:t>
            </a:r>
            <a:endParaRPr sz="2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CN">
                <a:solidFill>
                  <a:srgbClr val="174473"/>
                </a:solidFill>
              </a:rPr>
              <a:t>Your T-shirt Design</a:t>
            </a:r>
            <a:endParaRPr>
              <a:solidFill>
                <a:srgbClr val="174473"/>
              </a:solidFill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29925" y="532606"/>
            <a:ext cx="1047750" cy="99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22"/>
          <p:cNvCxnSpPr/>
          <p:nvPr/>
        </p:nvCxnSpPr>
        <p:spPr>
          <a:xfrm>
            <a:off x="838200" y="1400175"/>
            <a:ext cx="9163050" cy="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0" name="Google Shape;140;p22"/>
          <p:cNvSpPr txBox="1"/>
          <p:nvPr/>
        </p:nvSpPr>
        <p:spPr>
          <a:xfrm>
            <a:off x="194375" y="1523200"/>
            <a:ext cx="5096100" cy="3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b="1" i="0" u="none" strike="noStrike" cap="none">
                <a:solidFill>
                  <a:srgbClr val="174473"/>
                </a:solidFill>
                <a:latin typeface="Arial"/>
                <a:ea typeface="Arial"/>
                <a:cs typeface="Arial"/>
                <a:sym typeface="Arial"/>
              </a:rPr>
              <a:t>Memory for our AIBC2021～</a:t>
            </a:r>
            <a:endParaRPr sz="1600" b="1" i="0" u="none" strike="noStrike" cap="none">
              <a:solidFill>
                <a:srgbClr val="17447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17447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b="1" i="0" u="none" strike="noStrike" cap="none">
                <a:solidFill>
                  <a:srgbClr val="174473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lang="zh-CN" sz="1600" b="1" i="0" u="none" strike="sngStrike" cap="none">
                <a:solidFill>
                  <a:srgbClr val="174473"/>
                </a:solidFill>
                <a:latin typeface="Arial"/>
                <a:ea typeface="Arial"/>
                <a:cs typeface="Arial"/>
                <a:sym typeface="Arial"/>
              </a:rPr>
              <a:t>n‘t Qu</a:t>
            </a:r>
            <a:r>
              <a:rPr lang="zh-CN" sz="1600" b="1" i="0" u="none" strike="noStrike" cap="none">
                <a:solidFill>
                  <a:srgbClr val="174473"/>
                </a:solidFill>
                <a:latin typeface="Arial"/>
                <a:ea typeface="Arial"/>
                <a:cs typeface="Arial"/>
                <a:sym typeface="Arial"/>
              </a:rPr>
              <a:t>it！</a:t>
            </a:r>
            <a:endParaRPr sz="1600" b="1" i="0" u="none" strike="noStrike" cap="none">
              <a:solidFill>
                <a:srgbClr val="17447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17447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>
                <a:solidFill>
                  <a:schemeClr val="dk1"/>
                </a:solidFill>
              </a:rPr>
              <a:t>Tips：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>
                <a:solidFill>
                  <a:schemeClr val="dk1"/>
                </a:solidFill>
              </a:rPr>
              <a:t>1，可以体现AI和Brain Computing的交叉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>
                <a:solidFill>
                  <a:schemeClr val="dk1"/>
                </a:solidFill>
              </a:rPr>
              <a:t>2，可以体现2021的元素（今年是我们第一届summer school，是元年）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800">
                <a:solidFill>
                  <a:schemeClr val="dk1"/>
                </a:solidFill>
              </a:rPr>
              <a:t>3，可以体现online课程的特殊性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800">
                <a:solidFill>
                  <a:schemeClr val="dk1"/>
                </a:solidFill>
              </a:rPr>
              <a:t>4，可以体现你对AIBC2021的感受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>
                <a:solidFill>
                  <a:schemeClr val="dk1"/>
                </a:solidFill>
              </a:rPr>
              <a:t>5，...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174473"/>
              </a:solidFill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8325" y="1690709"/>
            <a:ext cx="6270275" cy="489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altLang="zh-CN" dirty="0">
                <a:solidFill>
                  <a:srgbClr val="174473"/>
                </a:solidFill>
              </a:rPr>
              <a:t>Self-</a:t>
            </a:r>
            <a:r>
              <a:rPr lang="zh-CN" dirty="0">
                <a:solidFill>
                  <a:srgbClr val="174473"/>
                </a:solidFill>
              </a:rPr>
              <a:t>Introduc</a:t>
            </a:r>
            <a:r>
              <a:rPr lang="en-US" altLang="zh-CN" dirty="0" err="1">
                <a:solidFill>
                  <a:srgbClr val="174473"/>
                </a:solidFill>
              </a:rPr>
              <a:t>tion</a:t>
            </a:r>
            <a:endParaRPr dirty="0"/>
          </a:p>
        </p:txBody>
      </p:sp>
      <p:cxnSp>
        <p:nvCxnSpPr>
          <p:cNvPr id="97" name="Google Shape;97;p18"/>
          <p:cNvCxnSpPr/>
          <p:nvPr/>
        </p:nvCxnSpPr>
        <p:spPr>
          <a:xfrm>
            <a:off x="838200" y="1400175"/>
            <a:ext cx="9163050" cy="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18"/>
          <p:cNvSpPr txBox="1"/>
          <p:nvPr/>
        </p:nvSpPr>
        <p:spPr>
          <a:xfrm>
            <a:off x="758300" y="1826927"/>
            <a:ext cx="9406631" cy="3312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</a:rPr>
              <a:t>Aohua</a:t>
            </a:r>
            <a:r>
              <a:rPr lang="en-US" sz="1800" dirty="0">
                <a:solidFill>
                  <a:schemeClr val="dk1"/>
                </a:solidFill>
              </a:rPr>
              <a:t> Cheng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dk1"/>
                </a:solidFill>
              </a:rPr>
              <a:t>Lab </a:t>
            </a:r>
            <a:r>
              <a:rPr lang="en-US" altLang="zh-CN" sz="1800" dirty="0">
                <a:solidFill>
                  <a:schemeClr val="dk1"/>
                </a:solidFill>
              </a:rPr>
              <a:t>: Medicine &amp; Medical Robot Research Center, </a:t>
            </a:r>
            <a:r>
              <a:rPr lang="en-US" altLang="zh-CN" sz="1800" dirty="0" err="1">
                <a:solidFill>
                  <a:schemeClr val="dk1"/>
                </a:solidFill>
              </a:rPr>
              <a:t>Sunpei</a:t>
            </a:r>
            <a:r>
              <a:rPr lang="en-US" altLang="zh-CN" sz="1800" dirty="0">
                <a:solidFill>
                  <a:schemeClr val="dk1"/>
                </a:solidFill>
              </a:rPr>
              <a:t>/</a:t>
            </a:r>
            <a:r>
              <a:rPr lang="en-US" altLang="zh-CN" sz="1800" dirty="0" err="1">
                <a:solidFill>
                  <a:schemeClr val="dk1"/>
                </a:solidFill>
              </a:rPr>
              <a:t>Tyanyang</a:t>
            </a:r>
            <a:r>
              <a:rPr lang="en-US" altLang="zh-CN" sz="1800" dirty="0">
                <a:solidFill>
                  <a:schemeClr val="dk1"/>
                </a:solidFill>
              </a:rPr>
              <a:t> Lab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dk1"/>
                </a:solidFill>
              </a:rPr>
              <a:t>Research </a:t>
            </a:r>
            <a:r>
              <a:rPr lang="zh-CN" sz="1800" b="1" dirty="0">
                <a:solidFill>
                  <a:schemeClr val="dk1"/>
                </a:solidFill>
              </a:rPr>
              <a:t>background</a:t>
            </a:r>
            <a:r>
              <a:rPr lang="en-US" altLang="zh-CN" sz="1800" b="1" dirty="0">
                <a:solidFill>
                  <a:schemeClr val="dk1"/>
                </a:solidFill>
              </a:rPr>
              <a:t> </a:t>
            </a:r>
            <a:r>
              <a:rPr lang="en-US" altLang="zh-CN" sz="1800" dirty="0">
                <a:solidFill>
                  <a:schemeClr val="dk1"/>
                </a:solidFill>
              </a:rPr>
              <a:t>: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Medical Robot, Computational </a:t>
            </a:r>
            <a:r>
              <a:rPr lang="en-US" sz="1800" dirty="0" err="1">
                <a:solidFill>
                  <a:schemeClr val="dk1"/>
                </a:solidFill>
              </a:rPr>
              <a:t>neuromorphology</a:t>
            </a:r>
            <a:endParaRPr lang="en-US"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dk1"/>
                </a:solidFill>
              </a:rPr>
              <a:t>Interest</a:t>
            </a:r>
            <a:r>
              <a:rPr lang="en-US" altLang="zh-CN" sz="1800" dirty="0">
                <a:solidFill>
                  <a:schemeClr val="dk1"/>
                </a:solidFill>
              </a:rPr>
              <a:t>: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altLang="zh-CN" sz="1800" dirty="0">
                <a:solidFill>
                  <a:schemeClr val="dk1"/>
                </a:solidFill>
              </a:rPr>
              <a:t>Consciousness</a:t>
            </a:r>
            <a:r>
              <a:rPr lang="en-US" sz="1800" dirty="0">
                <a:solidFill>
                  <a:schemeClr val="dk1"/>
                </a:solidFill>
              </a:rPr>
              <a:t>, Biophysics, ANN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altLang="zh-CN" sz="1800" dirty="0">
                <a:solidFill>
                  <a:schemeClr val="dk1"/>
                </a:solidFill>
              </a:rPr>
              <a:t>Swimming, Tennis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53E2E9-919B-407A-BC75-92D435B6A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31812"/>
            <a:ext cx="3951036" cy="26340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9f2884d2e_2_8"/>
          <p:cNvSpPr txBox="1">
            <a:spLocks noGrp="1"/>
          </p:cNvSpPr>
          <p:nvPr>
            <p:ph type="title"/>
          </p:nvPr>
        </p:nvSpPr>
        <p:spPr>
          <a:xfrm>
            <a:off x="680450" y="74475"/>
            <a:ext cx="1109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CN" sz="3900" dirty="0">
                <a:solidFill>
                  <a:srgbClr val="174473"/>
                </a:solidFill>
              </a:rPr>
              <a:t>Project background and the scientific question</a:t>
            </a:r>
            <a:endParaRPr sz="3900" dirty="0">
              <a:solidFill>
                <a:srgbClr val="174473"/>
              </a:solidFill>
            </a:endParaRPr>
          </a:p>
        </p:txBody>
      </p:sp>
      <p:cxnSp>
        <p:nvCxnSpPr>
          <p:cNvPr id="104" name="Google Shape;104;ge9f2884d2e_2_8"/>
          <p:cNvCxnSpPr/>
          <p:nvPr/>
        </p:nvCxnSpPr>
        <p:spPr>
          <a:xfrm>
            <a:off x="838200" y="1400175"/>
            <a:ext cx="10429800" cy="1020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ge9f2884d2e_2_8"/>
          <p:cNvSpPr txBox="1"/>
          <p:nvPr/>
        </p:nvSpPr>
        <p:spPr>
          <a:xfrm>
            <a:off x="838200" y="1566660"/>
            <a:ext cx="9808200" cy="337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•   Working Memory: Temporary information for processing purposes, playing a crucial role in cognitive tasks. Delayed-response paradigm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•  Background Survey: emerge from intrinsic cell properties or as persistent reverberations in selective neural populations coding for different memories</a:t>
            </a:r>
          </a:p>
          <a:p>
            <a:pPr>
              <a:lnSpc>
                <a:spcPct val="115000"/>
              </a:lnSpc>
            </a:pPr>
            <a:endParaRPr lang="en-US" altLang="zh-CN" sz="18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•   What saves working memory?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dk1"/>
                </a:solidFill>
              </a:rPr>
              <a:t>We therefore propose that an item is maintained in the WM state by short-term synaptic facilitation mediated by increased residual calcium levels at the presynaptic terminals of the neurons that code for this item</a:t>
            </a:r>
          </a:p>
        </p:txBody>
      </p:sp>
      <p:sp>
        <p:nvSpPr>
          <p:cNvPr id="6" name="Google Shape;105;ge9f2884d2e_2_8">
            <a:extLst>
              <a:ext uri="{FF2B5EF4-FFF2-40B4-BE49-F238E27FC236}">
                <a16:creationId xmlns:a16="http://schemas.microsoft.com/office/drawing/2014/main" id="{3D2F842C-F8EC-481B-9634-4E27BF136481}"/>
              </a:ext>
            </a:extLst>
          </p:cNvPr>
          <p:cNvSpPr txBox="1"/>
          <p:nvPr/>
        </p:nvSpPr>
        <p:spPr>
          <a:xfrm>
            <a:off x="3581400" y="5374908"/>
            <a:ext cx="7610856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chemeClr val="dk1"/>
                </a:solidFill>
              </a:rPr>
              <a:t>Synapse Theory of Working Memory G </a:t>
            </a:r>
            <a:r>
              <a:rPr lang="en-US" altLang="zh-CN" dirty="0" err="1">
                <a:solidFill>
                  <a:schemeClr val="dk1"/>
                </a:solidFill>
              </a:rPr>
              <a:t>Mongillo</a:t>
            </a:r>
            <a:r>
              <a:rPr lang="en-US" altLang="zh-CN" dirty="0">
                <a:solidFill>
                  <a:schemeClr val="dk1"/>
                </a:solidFill>
              </a:rPr>
              <a:t>, O Barak, M </a:t>
            </a:r>
            <a:r>
              <a:rPr lang="en-US" altLang="zh-CN" dirty="0" err="1">
                <a:solidFill>
                  <a:schemeClr val="dk1"/>
                </a:solidFill>
              </a:rPr>
              <a:t>Tsodyks</a:t>
            </a:r>
            <a:r>
              <a:rPr lang="en-US" altLang="zh-CN" dirty="0">
                <a:solidFill>
                  <a:schemeClr val="dk1"/>
                </a:solidFill>
              </a:rPr>
              <a:t> - Science, 2008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9f2884d2e_2_8"/>
          <p:cNvSpPr txBox="1">
            <a:spLocks noGrp="1"/>
          </p:cNvSpPr>
          <p:nvPr>
            <p:ph type="title"/>
          </p:nvPr>
        </p:nvSpPr>
        <p:spPr>
          <a:xfrm>
            <a:off x="680450" y="74475"/>
            <a:ext cx="1109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altLang="zh-CN" sz="3900" dirty="0">
                <a:solidFill>
                  <a:srgbClr val="174473"/>
                </a:solidFill>
              </a:rPr>
              <a:t>Method</a:t>
            </a:r>
            <a:endParaRPr sz="3900" dirty="0">
              <a:solidFill>
                <a:srgbClr val="174473"/>
              </a:solidFill>
            </a:endParaRPr>
          </a:p>
        </p:txBody>
      </p:sp>
      <p:cxnSp>
        <p:nvCxnSpPr>
          <p:cNvPr id="104" name="Google Shape;104;ge9f2884d2e_2_8"/>
          <p:cNvCxnSpPr/>
          <p:nvPr/>
        </p:nvCxnSpPr>
        <p:spPr>
          <a:xfrm>
            <a:off x="838200" y="1400175"/>
            <a:ext cx="10429800" cy="1020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CF96DA50-CEC0-412D-8074-81F2BAC73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003" y="2029895"/>
            <a:ext cx="2933700" cy="561975"/>
          </a:xfrm>
          <a:prstGeom prst="rect">
            <a:avLst/>
          </a:prstGeom>
        </p:spPr>
      </p:pic>
      <p:sp>
        <p:nvSpPr>
          <p:cNvPr id="9" name="Google Shape;105;ge9f2884d2e_2_8">
            <a:extLst>
              <a:ext uri="{FF2B5EF4-FFF2-40B4-BE49-F238E27FC236}">
                <a16:creationId xmlns:a16="http://schemas.microsoft.com/office/drawing/2014/main" id="{050BF057-B91C-48C8-9AB8-5DAABB58E265}"/>
              </a:ext>
            </a:extLst>
          </p:cNvPr>
          <p:cNvSpPr txBox="1"/>
          <p:nvPr/>
        </p:nvSpPr>
        <p:spPr>
          <a:xfrm>
            <a:off x="838200" y="1566660"/>
            <a:ext cx="3496056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Neuron : LIF model</a:t>
            </a:r>
          </a:p>
        </p:txBody>
      </p:sp>
      <p:sp>
        <p:nvSpPr>
          <p:cNvPr id="11" name="Google Shape;105;ge9f2884d2e_2_8">
            <a:extLst>
              <a:ext uri="{FF2B5EF4-FFF2-40B4-BE49-F238E27FC236}">
                <a16:creationId xmlns:a16="http://schemas.microsoft.com/office/drawing/2014/main" id="{CBE38169-5939-4195-BB27-118FAC493C8C}"/>
              </a:ext>
            </a:extLst>
          </p:cNvPr>
          <p:cNvSpPr txBox="1"/>
          <p:nvPr/>
        </p:nvSpPr>
        <p:spPr>
          <a:xfrm>
            <a:off x="838200" y="2955528"/>
            <a:ext cx="387096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Synapse: Short Term Potential</a:t>
            </a:r>
          </a:p>
        </p:txBody>
      </p:sp>
      <p:sp>
        <p:nvSpPr>
          <p:cNvPr id="12" name="Google Shape;105;ge9f2884d2e_2_8">
            <a:extLst>
              <a:ext uri="{FF2B5EF4-FFF2-40B4-BE49-F238E27FC236}">
                <a16:creationId xmlns:a16="http://schemas.microsoft.com/office/drawing/2014/main" id="{6307F594-8265-49FF-835C-D5422C77FFB8}"/>
              </a:ext>
            </a:extLst>
          </p:cNvPr>
          <p:cNvSpPr txBox="1"/>
          <p:nvPr/>
        </p:nvSpPr>
        <p:spPr>
          <a:xfrm>
            <a:off x="6449700" y="1566660"/>
            <a:ext cx="3919596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Network: specific connectivity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2F80ED4-25FB-409E-8364-ABF7B4C81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646" y="3458712"/>
            <a:ext cx="5097819" cy="262432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C7869A6-F519-466C-B393-E6559DF61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073" y="4198632"/>
            <a:ext cx="2539573" cy="218541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70C9F4F-6758-4404-8A0F-334D4C7265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5953" y="2293855"/>
            <a:ext cx="5767577" cy="208341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D6077F4-BB7D-4CE8-9653-D5C024E502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7615" y="2641121"/>
            <a:ext cx="2276475" cy="3143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3D7ACC6-9A73-42ED-A4D4-3ACB316C50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3789" y="4472914"/>
            <a:ext cx="3305175" cy="5048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2353B12-ACC1-4364-85C0-E2561E0965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3801" y="5174433"/>
            <a:ext cx="31051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9f2884d2e_2_8"/>
          <p:cNvSpPr txBox="1">
            <a:spLocks noGrp="1"/>
          </p:cNvSpPr>
          <p:nvPr>
            <p:ph type="title"/>
          </p:nvPr>
        </p:nvSpPr>
        <p:spPr>
          <a:xfrm>
            <a:off x="680450" y="74475"/>
            <a:ext cx="1109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altLang="zh-CN" sz="3900" dirty="0">
                <a:solidFill>
                  <a:srgbClr val="174473"/>
                </a:solidFill>
              </a:rPr>
              <a:t>Method</a:t>
            </a:r>
            <a:endParaRPr sz="3900" dirty="0">
              <a:solidFill>
                <a:srgbClr val="174473"/>
              </a:solidFill>
            </a:endParaRPr>
          </a:p>
        </p:txBody>
      </p:sp>
      <p:cxnSp>
        <p:nvCxnSpPr>
          <p:cNvPr id="104" name="Google Shape;104;ge9f2884d2e_2_8"/>
          <p:cNvCxnSpPr/>
          <p:nvPr/>
        </p:nvCxnSpPr>
        <p:spPr>
          <a:xfrm>
            <a:off x="838200" y="1400175"/>
            <a:ext cx="10429800" cy="1020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5830FED8-C4F3-4FF2-B561-14DCC4788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00" y="1844161"/>
            <a:ext cx="5983365" cy="38809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183C7A1-C38D-4AE8-87DC-2D0E52C67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49" y="1844161"/>
            <a:ext cx="5920751" cy="40122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1135A66-C522-411F-AA4C-24872FCD24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500" y="5766897"/>
            <a:ext cx="4110083" cy="10166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Google Shape;105;ge9f2884d2e_2_8">
            <a:extLst>
              <a:ext uri="{FF2B5EF4-FFF2-40B4-BE49-F238E27FC236}">
                <a16:creationId xmlns:a16="http://schemas.microsoft.com/office/drawing/2014/main" id="{09A52298-B242-4A0B-B321-0FEF3331D038}"/>
              </a:ext>
            </a:extLst>
          </p:cNvPr>
          <p:cNvSpPr txBox="1"/>
          <p:nvPr/>
        </p:nvSpPr>
        <p:spPr>
          <a:xfrm>
            <a:off x="838200" y="1410922"/>
            <a:ext cx="3496056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STP class</a:t>
            </a:r>
          </a:p>
        </p:txBody>
      </p:sp>
      <p:sp>
        <p:nvSpPr>
          <p:cNvPr id="23" name="Google Shape;105;ge9f2884d2e_2_8">
            <a:extLst>
              <a:ext uri="{FF2B5EF4-FFF2-40B4-BE49-F238E27FC236}">
                <a16:creationId xmlns:a16="http://schemas.microsoft.com/office/drawing/2014/main" id="{9EE54FB0-4E6A-45EF-A97A-B091F5CDDBF7}"/>
              </a:ext>
            </a:extLst>
          </p:cNvPr>
          <p:cNvSpPr txBox="1"/>
          <p:nvPr/>
        </p:nvSpPr>
        <p:spPr>
          <a:xfrm>
            <a:off x="6225500" y="1410922"/>
            <a:ext cx="3496056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Network class</a:t>
            </a:r>
          </a:p>
        </p:txBody>
      </p:sp>
      <p:sp>
        <p:nvSpPr>
          <p:cNvPr id="24" name="Google Shape;105;ge9f2884d2e_2_8">
            <a:extLst>
              <a:ext uri="{FF2B5EF4-FFF2-40B4-BE49-F238E27FC236}">
                <a16:creationId xmlns:a16="http://schemas.microsoft.com/office/drawing/2014/main" id="{72247994-10FC-4518-8DEA-FF103DE26BA3}"/>
              </a:ext>
            </a:extLst>
          </p:cNvPr>
          <p:cNvSpPr txBox="1"/>
          <p:nvPr/>
        </p:nvSpPr>
        <p:spPr>
          <a:xfrm>
            <a:off x="3636145" y="6048786"/>
            <a:ext cx="2143218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One-item coding</a:t>
            </a:r>
          </a:p>
        </p:txBody>
      </p:sp>
    </p:spTree>
    <p:extLst>
      <p:ext uri="{BB962C8B-B14F-4D97-AF65-F5344CB8AC3E}">
        <p14:creationId xmlns:p14="http://schemas.microsoft.com/office/powerpoint/2010/main" val="413949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CN">
                <a:solidFill>
                  <a:srgbClr val="174473"/>
                </a:solidFill>
              </a:rPr>
              <a:t>Results</a:t>
            </a:r>
            <a:endParaRPr/>
          </a:p>
        </p:txBody>
      </p:sp>
      <p:cxnSp>
        <p:nvCxnSpPr>
          <p:cNvPr id="111" name="Google Shape;111;p20"/>
          <p:cNvCxnSpPr/>
          <p:nvPr/>
        </p:nvCxnSpPr>
        <p:spPr>
          <a:xfrm>
            <a:off x="838200" y="1400175"/>
            <a:ext cx="9163050" cy="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6821F8A5-1724-4428-8CDE-55DB8147A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260" y="1941828"/>
            <a:ext cx="3926488" cy="3550711"/>
          </a:xfrm>
          <a:prstGeom prst="rect">
            <a:avLst/>
          </a:prstGeom>
        </p:spPr>
      </p:pic>
      <p:sp>
        <p:nvSpPr>
          <p:cNvPr id="18" name="Google Shape;105;ge9f2884d2e_2_8">
            <a:extLst>
              <a:ext uri="{FF2B5EF4-FFF2-40B4-BE49-F238E27FC236}">
                <a16:creationId xmlns:a16="http://schemas.microsoft.com/office/drawing/2014/main" id="{9CCBF00A-183A-4F70-AACC-B1B51318B651}"/>
              </a:ext>
            </a:extLst>
          </p:cNvPr>
          <p:cNvSpPr txBox="1"/>
          <p:nvPr/>
        </p:nvSpPr>
        <p:spPr>
          <a:xfrm>
            <a:off x="950084" y="1441084"/>
            <a:ext cx="3496056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Parameters setting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27AE39B-E664-47D0-8AFA-0056617F9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346" y="1941828"/>
            <a:ext cx="3425532" cy="4669710"/>
          </a:xfrm>
          <a:prstGeom prst="rect">
            <a:avLst/>
          </a:prstGeom>
        </p:spPr>
      </p:pic>
      <p:sp>
        <p:nvSpPr>
          <p:cNvPr id="12" name="Google Shape;105;ge9f2884d2e_2_8">
            <a:extLst>
              <a:ext uri="{FF2B5EF4-FFF2-40B4-BE49-F238E27FC236}">
                <a16:creationId xmlns:a16="http://schemas.microsoft.com/office/drawing/2014/main" id="{738D482F-0C89-43A7-A174-42F4C769C6C4}"/>
              </a:ext>
            </a:extLst>
          </p:cNvPr>
          <p:cNvSpPr txBox="1"/>
          <p:nvPr/>
        </p:nvSpPr>
        <p:spPr>
          <a:xfrm>
            <a:off x="5610476" y="1425457"/>
            <a:ext cx="3496056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2-neuron 1-stimulus simulation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Google Shape;105;ge9f2884d2e_2_8">
                <a:extLst>
                  <a:ext uri="{FF2B5EF4-FFF2-40B4-BE49-F238E27FC236}">
                    <a16:creationId xmlns:a16="http://schemas.microsoft.com/office/drawing/2014/main" id="{83E64A77-5220-4CF1-B62A-BF93D154A3FB}"/>
                  </a:ext>
                </a:extLst>
              </p:cNvPr>
              <p:cNvSpPr txBox="1"/>
              <p:nvPr/>
            </p:nvSpPr>
            <p:spPr>
              <a:xfrm>
                <a:off x="5614416" y="5573785"/>
                <a:ext cx="3707332" cy="927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𝑏𝑝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𝑏𝑎𝑐𝑘𝑒𝑛𝑑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 [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ms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b="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𝑠𝑡𝑖𝑚𝑢𝑙𝑢𝑠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altLang="zh-CN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=50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=30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altLang="zh-CN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14" name="Google Shape;105;ge9f2884d2e_2_8">
                <a:extLst>
                  <a:ext uri="{FF2B5EF4-FFF2-40B4-BE49-F238E27FC236}">
                    <a16:creationId xmlns:a16="http://schemas.microsoft.com/office/drawing/2014/main" id="{83E64A77-5220-4CF1-B62A-BF93D154A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416" y="5573785"/>
                <a:ext cx="3707332" cy="927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49F8A3AA-0385-4C65-9964-01BEC823D3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1654" y="465931"/>
            <a:ext cx="29337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CN">
                <a:solidFill>
                  <a:srgbClr val="174473"/>
                </a:solidFill>
              </a:rPr>
              <a:t>Results</a:t>
            </a:r>
            <a:endParaRPr/>
          </a:p>
        </p:txBody>
      </p:sp>
      <p:cxnSp>
        <p:nvCxnSpPr>
          <p:cNvPr id="111" name="Google Shape;111;p20"/>
          <p:cNvCxnSpPr/>
          <p:nvPr/>
        </p:nvCxnSpPr>
        <p:spPr>
          <a:xfrm>
            <a:off x="838200" y="1400175"/>
            <a:ext cx="9163050" cy="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65CCB550-B6A0-4FED-BAB9-D7453393C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91" y="1975518"/>
            <a:ext cx="4720598" cy="2222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37F1BAE-1DA1-4050-9C04-26C731CDE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74" y="4287914"/>
            <a:ext cx="5147455" cy="2533513"/>
          </a:xfrm>
          <a:prstGeom prst="rect">
            <a:avLst/>
          </a:prstGeom>
        </p:spPr>
      </p:pic>
      <p:sp>
        <p:nvSpPr>
          <p:cNvPr id="18" name="Google Shape;105;ge9f2884d2e_2_8">
            <a:extLst>
              <a:ext uri="{FF2B5EF4-FFF2-40B4-BE49-F238E27FC236}">
                <a16:creationId xmlns:a16="http://schemas.microsoft.com/office/drawing/2014/main" id="{9CCBF00A-183A-4F70-AACC-B1B51318B651}"/>
              </a:ext>
            </a:extLst>
          </p:cNvPr>
          <p:cNvSpPr txBox="1"/>
          <p:nvPr/>
        </p:nvSpPr>
        <p:spPr>
          <a:xfrm>
            <a:off x="838200" y="1566660"/>
            <a:ext cx="3496056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2-neuron stimulation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148D849-E9F0-40F3-88E9-629CF35B7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75518"/>
            <a:ext cx="3780495" cy="484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Google Shape;105;ge9f2884d2e_2_8">
            <a:extLst>
              <a:ext uri="{FF2B5EF4-FFF2-40B4-BE49-F238E27FC236}">
                <a16:creationId xmlns:a16="http://schemas.microsoft.com/office/drawing/2014/main" id="{96A6D5CA-39F6-487F-BBBB-BC18D94E0A93}"/>
              </a:ext>
            </a:extLst>
          </p:cNvPr>
          <p:cNvSpPr txBox="1"/>
          <p:nvPr/>
        </p:nvSpPr>
        <p:spPr>
          <a:xfrm>
            <a:off x="6109718" y="1581511"/>
            <a:ext cx="3496056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2-neuron 2-stimulus simulation</a:t>
            </a:r>
          </a:p>
        </p:txBody>
      </p:sp>
    </p:spTree>
    <p:extLst>
      <p:ext uri="{BB962C8B-B14F-4D97-AF65-F5344CB8AC3E}">
        <p14:creationId xmlns:p14="http://schemas.microsoft.com/office/powerpoint/2010/main" val="96679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CN" dirty="0">
                <a:solidFill>
                  <a:srgbClr val="174473"/>
                </a:solidFill>
              </a:rPr>
              <a:t>Results</a:t>
            </a:r>
            <a:endParaRPr dirty="0"/>
          </a:p>
        </p:txBody>
      </p:sp>
      <p:cxnSp>
        <p:nvCxnSpPr>
          <p:cNvPr id="111" name="Google Shape;111;p20"/>
          <p:cNvCxnSpPr/>
          <p:nvPr/>
        </p:nvCxnSpPr>
        <p:spPr>
          <a:xfrm>
            <a:off x="838200" y="1400175"/>
            <a:ext cx="9163050" cy="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6B2D3126-645A-4BFD-8B4B-FCCF991B4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982" y="2069844"/>
            <a:ext cx="4622343" cy="22750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2ECA31A-84B2-4F4C-9B7B-8296E628A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H="1" flipV="1">
            <a:off x="1138982" y="4385946"/>
            <a:ext cx="4622343" cy="2275060"/>
          </a:xfrm>
          <a:prstGeom prst="rect">
            <a:avLst/>
          </a:prstGeom>
        </p:spPr>
      </p:pic>
      <p:sp>
        <p:nvSpPr>
          <p:cNvPr id="18" name="Google Shape;105;ge9f2884d2e_2_8">
            <a:extLst>
              <a:ext uri="{FF2B5EF4-FFF2-40B4-BE49-F238E27FC236}">
                <a16:creationId xmlns:a16="http://schemas.microsoft.com/office/drawing/2014/main" id="{9CCBF00A-183A-4F70-AACC-B1B51318B651}"/>
              </a:ext>
            </a:extLst>
          </p:cNvPr>
          <p:cNvSpPr txBox="1"/>
          <p:nvPr/>
        </p:nvSpPr>
        <p:spPr>
          <a:xfrm>
            <a:off x="838200" y="1566660"/>
            <a:ext cx="3496056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One-item Network stimulation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85D11B1-E81B-4DFF-8552-D1A624C7E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692" y="1602464"/>
            <a:ext cx="5230593" cy="49942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Google Shape;105;ge9f2884d2e_2_8">
                <a:extLst>
                  <a:ext uri="{FF2B5EF4-FFF2-40B4-BE49-F238E27FC236}">
                    <a16:creationId xmlns:a16="http://schemas.microsoft.com/office/drawing/2014/main" id="{A1889767-A140-40FE-97D5-B4108948655A}"/>
                  </a:ext>
                </a:extLst>
              </p:cNvPr>
              <p:cNvSpPr txBox="1"/>
              <p:nvPr/>
            </p:nvSpPr>
            <p:spPr>
              <a:xfrm>
                <a:off x="7079232" y="429507"/>
                <a:ext cx="3707332" cy="680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altLang="zh-CN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=50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=30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altLang="zh-CN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12" name="Google Shape;105;ge9f2884d2e_2_8">
                <a:extLst>
                  <a:ext uri="{FF2B5EF4-FFF2-40B4-BE49-F238E27FC236}">
                    <a16:creationId xmlns:a16="http://schemas.microsoft.com/office/drawing/2014/main" id="{A1889767-A140-40FE-97D5-B41089486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232" y="429507"/>
                <a:ext cx="3707332" cy="6801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16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CN">
                <a:solidFill>
                  <a:srgbClr val="174473"/>
                </a:solidFill>
              </a:rPr>
              <a:t>Results</a:t>
            </a:r>
            <a:endParaRPr/>
          </a:p>
        </p:txBody>
      </p:sp>
      <p:cxnSp>
        <p:nvCxnSpPr>
          <p:cNvPr id="111" name="Google Shape;111;p20"/>
          <p:cNvCxnSpPr/>
          <p:nvPr/>
        </p:nvCxnSpPr>
        <p:spPr>
          <a:xfrm>
            <a:off x="838200" y="1400175"/>
            <a:ext cx="9163050" cy="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Google Shape;105;ge9f2884d2e_2_8">
            <a:extLst>
              <a:ext uri="{FF2B5EF4-FFF2-40B4-BE49-F238E27FC236}">
                <a16:creationId xmlns:a16="http://schemas.microsoft.com/office/drawing/2014/main" id="{ED81B6DA-02D6-4910-A36E-3F80CB5A4013}"/>
              </a:ext>
            </a:extLst>
          </p:cNvPr>
          <p:cNvSpPr txBox="1"/>
          <p:nvPr/>
        </p:nvSpPr>
        <p:spPr>
          <a:xfrm>
            <a:off x="838200" y="2443146"/>
            <a:ext cx="5257800" cy="3688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Robustness to noise and two-item memory. The first item is loaded into memory at t = 0 (dark shading). The second item is loaded into memory at t = 2.7 s. Teal shading indicates a random nonspecific input to 15% of the excitatory neurons. (A) Periodic sequence of nonspecific external inputs is used to refresh the memory (gray shading). (B) Persistent PSs. Dots, </a:t>
            </a:r>
            <a:r>
              <a:rPr lang="en-US" altLang="zh-CN" sz="1800" dirty="0" err="1">
                <a:solidFill>
                  <a:schemeClr val="dk1"/>
                </a:solidFill>
              </a:rPr>
              <a:t>rasters</a:t>
            </a:r>
            <a:r>
              <a:rPr lang="en-US" altLang="zh-CN" sz="1800" dirty="0">
                <a:solidFill>
                  <a:schemeClr val="dk1"/>
                </a:solidFill>
              </a:rPr>
              <a:t> of 10% of the first (0 to 79) and second (80 to 159) populations' neurons; red and blue curves, same</a:t>
            </a: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as in Fig. 2.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558E13-9AC3-4FCF-B66E-E155AB5C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38516"/>
            <a:ext cx="4849368" cy="4958220"/>
          </a:xfrm>
          <a:prstGeom prst="rect">
            <a:avLst/>
          </a:prstGeom>
        </p:spPr>
      </p:pic>
      <p:sp>
        <p:nvSpPr>
          <p:cNvPr id="7" name="Google Shape;105;ge9f2884d2e_2_8">
            <a:extLst>
              <a:ext uri="{FF2B5EF4-FFF2-40B4-BE49-F238E27FC236}">
                <a16:creationId xmlns:a16="http://schemas.microsoft.com/office/drawing/2014/main" id="{B56BEFCB-6231-470E-A2EF-CDF528C2E29D}"/>
              </a:ext>
            </a:extLst>
          </p:cNvPr>
          <p:cNvSpPr txBox="1"/>
          <p:nvPr/>
        </p:nvSpPr>
        <p:spPr>
          <a:xfrm>
            <a:off x="838200" y="1566660"/>
            <a:ext cx="3496056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Two-item Network stimulation</a:t>
            </a:r>
          </a:p>
        </p:txBody>
      </p:sp>
    </p:spTree>
    <p:extLst>
      <p:ext uri="{BB962C8B-B14F-4D97-AF65-F5344CB8AC3E}">
        <p14:creationId xmlns:p14="http://schemas.microsoft.com/office/powerpoint/2010/main" val="323146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</Words>
  <Application>Microsoft Office PowerPoint</Application>
  <PresentationFormat>宽屏</PresentationFormat>
  <Paragraphs>74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Arial</vt:lpstr>
      <vt:lpstr>Cambria Math</vt:lpstr>
      <vt:lpstr>Office 主题​​</vt:lpstr>
      <vt:lpstr>Synaptic Theory of Working Memory</vt:lpstr>
      <vt:lpstr>Self-Introduction</vt:lpstr>
      <vt:lpstr>Project background and the scientific question</vt:lpstr>
      <vt:lpstr>Method</vt:lpstr>
      <vt:lpstr>Method</vt:lpstr>
      <vt:lpstr>Results</vt:lpstr>
      <vt:lpstr>Results</vt:lpstr>
      <vt:lpstr>Results</vt:lpstr>
      <vt:lpstr>Results</vt:lpstr>
      <vt:lpstr>Discussion</vt:lpstr>
      <vt:lpstr>Acknowledgment</vt:lpstr>
      <vt:lpstr>Q &amp; A                          ～5 mins</vt:lpstr>
      <vt:lpstr>Your T-shirt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Synaptic Theory of Working Memory</dc:title>
  <dc:creator>Zilong Ji</dc:creator>
  <cp:lastModifiedBy>程 奥华</cp:lastModifiedBy>
  <cp:revision>6</cp:revision>
  <dcterms:created xsi:type="dcterms:W3CDTF">2021-08-08T09:26:52Z</dcterms:created>
  <dcterms:modified xsi:type="dcterms:W3CDTF">2021-08-21T02:18:03Z</dcterms:modified>
</cp:coreProperties>
</file>