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70" r:id="rId6"/>
    <p:sldId id="268" r:id="rId7"/>
    <p:sldId id="267" r:id="rId8"/>
    <p:sldId id="271" r:id="rId9"/>
    <p:sldId id="269" r:id="rId10"/>
    <p:sldId id="266" r:id="rId11"/>
    <p:sldId id="261" r:id="rId12"/>
    <p:sldId id="272" r:id="rId13"/>
    <p:sldId id="262" r:id="rId14"/>
    <p:sldId id="263" r:id="rId15"/>
    <p:sldId id="26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inj5P1OjKcxYlJPh/VZA42S4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91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16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f2884d2e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9f2884d2e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e0cb6e6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e7e0cb6e6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32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61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1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6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82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12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135" y="5023178"/>
            <a:ext cx="2876215" cy="1438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solidFill>
            <a:srgbClr val="17447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Synaptic Theory of Working Memory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 err="1">
                <a:solidFill>
                  <a:srgbClr val="174473"/>
                </a:solidFill>
              </a:rPr>
              <a:t>Aohua</a:t>
            </a:r>
            <a:r>
              <a:rPr lang="en-US" altLang="zh-CN" dirty="0">
                <a:solidFill>
                  <a:srgbClr val="174473"/>
                </a:solidFill>
              </a:rPr>
              <a:t> Cheng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>
                <a:solidFill>
                  <a:srgbClr val="174473"/>
                </a:solidFill>
              </a:rPr>
              <a:t>Tsinghua University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1700" y="2583500"/>
            <a:ext cx="4552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8250" y="5126285"/>
            <a:ext cx="1302975" cy="12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1065" y="5052537"/>
            <a:ext cx="2114268" cy="1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24000" y="383900"/>
            <a:ext cx="295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174473"/>
                </a:solidFill>
              </a:rPr>
              <a:t>AIBC2021</a:t>
            </a:r>
            <a:endParaRPr sz="3000" b="1">
              <a:solidFill>
                <a:srgbClr val="17447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105;ge9f2884d2e_2_8">
            <a:extLst>
              <a:ext uri="{FF2B5EF4-FFF2-40B4-BE49-F238E27FC236}">
                <a16:creationId xmlns:a16="http://schemas.microsoft.com/office/drawing/2014/main" id="{ED81B6DA-02D6-4910-A36E-3F80CB5A4013}"/>
              </a:ext>
            </a:extLst>
          </p:cNvPr>
          <p:cNvSpPr txBox="1"/>
          <p:nvPr/>
        </p:nvSpPr>
        <p:spPr>
          <a:xfrm>
            <a:off x="838200" y="2443146"/>
            <a:ext cx="52578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Robustness to noise and two-item memory. The first item is loaded into memory at t = 0 (dark shading). The second item is loaded into memory at t = 2.7 s. Teal shading indicates a random nonspecific input to 15% of the excitatory neurons. (A) Periodic sequence of nonspecific external inputs is used to refresh the memory (gray shading). (B) Persistent PSs. Dots, </a:t>
            </a:r>
            <a:r>
              <a:rPr lang="en-US" altLang="zh-CN" sz="1800" dirty="0" err="1">
                <a:solidFill>
                  <a:schemeClr val="dk1"/>
                </a:solidFill>
              </a:rPr>
              <a:t>rasters</a:t>
            </a:r>
            <a:r>
              <a:rPr lang="en-US" altLang="zh-CN" sz="1800" dirty="0">
                <a:solidFill>
                  <a:schemeClr val="dk1"/>
                </a:solidFill>
              </a:rPr>
              <a:t> of 10% of the first (0 to 79) and second (80 to 159) populations' neurons; red and blue curves, same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as in Fig. 2.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558E13-9AC3-4FCF-B66E-E155AB5C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516"/>
            <a:ext cx="4849368" cy="4958220"/>
          </a:xfrm>
          <a:prstGeom prst="rect">
            <a:avLst/>
          </a:prstGeom>
        </p:spPr>
      </p:pic>
      <p:sp>
        <p:nvSpPr>
          <p:cNvPr id="7" name="Google Shape;105;ge9f2884d2e_2_8">
            <a:extLst>
              <a:ext uri="{FF2B5EF4-FFF2-40B4-BE49-F238E27FC236}">
                <a16:creationId xmlns:a16="http://schemas.microsoft.com/office/drawing/2014/main" id="{B56BEFCB-6231-470E-A2EF-CDF528C2E29D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Two-item Network stimulation</a:t>
            </a:r>
          </a:p>
        </p:txBody>
      </p:sp>
    </p:spTree>
    <p:extLst>
      <p:ext uri="{BB962C8B-B14F-4D97-AF65-F5344CB8AC3E}">
        <p14:creationId xmlns:p14="http://schemas.microsoft.com/office/powerpoint/2010/main" val="32314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dirty="0">
                <a:solidFill>
                  <a:srgbClr val="174473"/>
                </a:solidFill>
              </a:rPr>
              <a:t>Discussion</a:t>
            </a:r>
            <a:r>
              <a:rPr lang="en-US" altLang="zh-CN" dirty="0">
                <a:solidFill>
                  <a:srgbClr val="174473"/>
                </a:solidFill>
              </a:rPr>
              <a:t>-Bifurcation</a:t>
            </a:r>
            <a:endParaRPr dirty="0"/>
          </a:p>
        </p:txBody>
      </p:sp>
      <p:cxnSp>
        <p:nvCxnSpPr>
          <p:cNvPr id="117" name="Google Shape;117;p21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84CFDA2-8D4A-43D1-BC8A-79D2E6DD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05" y="1584156"/>
            <a:ext cx="4062112" cy="5140327"/>
          </a:xfrm>
          <a:prstGeom prst="rect">
            <a:avLst/>
          </a:prstGeom>
        </p:spPr>
      </p:pic>
      <p:sp>
        <p:nvSpPr>
          <p:cNvPr id="10" name="Google Shape;105;ge9f2884d2e_2_8">
            <a:extLst>
              <a:ext uri="{FF2B5EF4-FFF2-40B4-BE49-F238E27FC236}">
                <a16:creationId xmlns:a16="http://schemas.microsoft.com/office/drawing/2014/main" id="{A0734097-07FB-45BB-9841-BE81F23DACFB}"/>
              </a:ext>
            </a:extLst>
          </p:cNvPr>
          <p:cNvSpPr txBox="1"/>
          <p:nvPr/>
        </p:nvSpPr>
        <p:spPr>
          <a:xfrm>
            <a:off x="838199" y="1566660"/>
            <a:ext cx="5633621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A B bistable: steady state / a limit cycle solution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F0AD16-BCAC-4786-9FD1-F6B954CF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4" y="2120698"/>
            <a:ext cx="2895600" cy="1543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AD78F1-2865-47C9-922C-76A9A146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17330"/>
            <a:ext cx="847725" cy="257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F39975-3F23-426A-A010-AF250213045C}"/>
                  </a:ext>
                </a:extLst>
              </p:cNvPr>
              <p:cNvSpPr txBox="1"/>
              <p:nvPr/>
            </p:nvSpPr>
            <p:spPr>
              <a:xfrm>
                <a:off x="3697804" y="2067397"/>
                <a:ext cx="3056507" cy="56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F39975-3F23-426A-A010-AF250213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04" y="2067397"/>
                <a:ext cx="3056507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E45705-F713-4A50-A6C4-CE7ED62AEFE5}"/>
              </a:ext>
            </a:extLst>
          </p:cNvPr>
          <p:cNvCxnSpPr>
            <a:cxnSpLocks/>
          </p:cNvCxnSpPr>
          <p:nvPr/>
        </p:nvCxnSpPr>
        <p:spPr>
          <a:xfrm flipV="1">
            <a:off x="3612356" y="2383293"/>
            <a:ext cx="170895" cy="5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CD0F421-7B33-4CCF-A897-2724B237AA36}"/>
              </a:ext>
            </a:extLst>
          </p:cNvPr>
          <p:cNvSpPr txBox="1"/>
          <p:nvPr/>
        </p:nvSpPr>
        <p:spPr>
          <a:xfrm>
            <a:off x="452185" y="5400714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Bifurcation diagram showing E as a function of E0. Solid and dashed lines mark stable and unstable steady states respectively. The shaded area denotes the range of external input with a stable limit cycle solution.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FB58A8E-0F5E-43BC-B93B-8F92D12F4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768" y="3830609"/>
            <a:ext cx="3105150" cy="3714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5081749-F943-4DDE-BEB4-B85A46CBB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07" y="4304124"/>
            <a:ext cx="2276475" cy="3143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C45EFE9-5D5F-4A3B-8BB5-30F351DAE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9768" y="4828890"/>
            <a:ext cx="33051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Discussion</a:t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105;ge9f2884d2e_2_8">
            <a:extLst>
              <a:ext uri="{FF2B5EF4-FFF2-40B4-BE49-F238E27FC236}">
                <a16:creationId xmlns:a16="http://schemas.microsoft.com/office/drawing/2014/main" id="{80349FF1-0293-4525-94D4-902ECE929F69}"/>
              </a:ext>
            </a:extLst>
          </p:cNvPr>
          <p:cNvSpPr txBox="1"/>
          <p:nvPr/>
        </p:nvSpPr>
        <p:spPr>
          <a:xfrm>
            <a:off x="790484" y="2017859"/>
            <a:ext cx="6983027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Do I understand this paper correctly? Is calcium levels really a good explanation for memory recall in PFC?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Bifurcation analysis and more parameter tunning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</a:t>
            </a:r>
            <a:r>
              <a:rPr lang="en-US" altLang="zh-CN" sz="1800" dirty="0" err="1">
                <a:solidFill>
                  <a:schemeClr val="dk1"/>
                </a:solidFill>
              </a:rPr>
              <a:t>Neuromorphology</a:t>
            </a:r>
            <a:r>
              <a:rPr lang="en-US" altLang="zh-CN" sz="1800" dirty="0">
                <a:solidFill>
                  <a:schemeClr val="dk1"/>
                </a:solidFill>
              </a:rPr>
              <a:t>, Memory recall (The Ebbinghaus Forgetting Curve) by </a:t>
            </a:r>
            <a:r>
              <a:rPr lang="en-US" altLang="zh-CN" sz="1800" dirty="0" err="1">
                <a:solidFill>
                  <a:schemeClr val="dk1"/>
                </a:solidFill>
              </a:rPr>
              <a:t>brainpy</a:t>
            </a:r>
            <a:r>
              <a:rPr lang="en-US" altLang="zh-CN" sz="1800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DC8863-1264-4BDB-B3AE-3D32B6512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4" b="64793"/>
          <a:stretch/>
        </p:blipFill>
        <p:spPr>
          <a:xfrm>
            <a:off x="7910003" y="1690688"/>
            <a:ext cx="3834703" cy="3184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E18C20-4EE0-41DD-870D-36C2586FA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2" y="5041397"/>
            <a:ext cx="9096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f2884d2e_2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Acknowledgment</a:t>
            </a:r>
            <a:endParaRPr/>
          </a:p>
        </p:txBody>
      </p:sp>
      <p:cxnSp>
        <p:nvCxnSpPr>
          <p:cNvPr id="123" name="Google Shape;123;ge9f2884d2e_2_29"/>
          <p:cNvCxnSpPr/>
          <p:nvPr/>
        </p:nvCxnSpPr>
        <p:spPr>
          <a:xfrm>
            <a:off x="838200" y="1400175"/>
            <a:ext cx="916290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1430FD91-0BA2-49C4-B4CF-B170CB66CE85}"/>
              </a:ext>
            </a:extLst>
          </p:cNvPr>
          <p:cNvSpPr txBox="1"/>
          <p:nvPr/>
        </p:nvSpPr>
        <p:spPr>
          <a:xfrm>
            <a:off x="838200" y="1538517"/>
            <a:ext cx="9808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zh-CN" sz="1800" dirty="0"/>
              <a:t>Thank </a:t>
            </a:r>
            <a:r>
              <a:rPr lang="en-GB" altLang="zh-CN" sz="1800" dirty="0" err="1"/>
              <a:t>Chaoming</a:t>
            </a:r>
            <a:r>
              <a:rPr lang="en-GB" altLang="zh-CN" sz="1800" dirty="0"/>
              <a:t> Wang, </a:t>
            </a:r>
            <a:r>
              <a:rPr lang="en-GB" altLang="zh-CN" sz="1800" dirty="0" err="1"/>
              <a:t>Zilong</a:t>
            </a:r>
            <a:r>
              <a:rPr lang="en-GB" altLang="zh-CN" sz="1800" dirty="0"/>
              <a:t> Ji, </a:t>
            </a:r>
            <a:r>
              <a:rPr lang="en-GB" altLang="zh-CN" sz="1800" dirty="0" err="1"/>
              <a:t>XiaoLiu’s</a:t>
            </a:r>
            <a:r>
              <a:rPr lang="en-GB" altLang="zh-CN" sz="1800" dirty="0"/>
              <a:t> help for tutorials and the project. </a:t>
            </a:r>
          </a:p>
          <a:p>
            <a:endParaRPr lang="en-GB" altLang="zh-CN" sz="1800" dirty="0"/>
          </a:p>
          <a:p>
            <a:r>
              <a:rPr lang="en-GB" altLang="zh-CN" sz="1800" dirty="0"/>
              <a:t>Thank Professors for exciting lectures to broaden our horizon of CN and AI.</a:t>
            </a:r>
          </a:p>
          <a:p>
            <a:endParaRPr lang="en-GB" altLang="zh-CN" sz="1800" dirty="0"/>
          </a:p>
          <a:p>
            <a:r>
              <a:rPr lang="en-GB" altLang="zh-CN" sz="1800" dirty="0"/>
              <a:t>Thank Prof. Si Wu, Jun Zhang .etc for organizing such a wonderful summer school.</a:t>
            </a:r>
          </a:p>
          <a:p>
            <a:endParaRPr lang="en-GB" altLang="zh-CN" sz="1800" dirty="0"/>
          </a:p>
          <a:p>
            <a:r>
              <a:rPr lang="en-GB" altLang="zh-CN" sz="1800" dirty="0"/>
              <a:t>Thank peers for discussing and having a good time in CSHA.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47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e0cb6e62_2_38"/>
          <p:cNvSpPr txBox="1">
            <a:spLocks noGrp="1"/>
          </p:cNvSpPr>
          <p:nvPr>
            <p:ph type="title"/>
          </p:nvPr>
        </p:nvSpPr>
        <p:spPr>
          <a:xfrm>
            <a:off x="0" y="2379350"/>
            <a:ext cx="105948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CN">
                <a:solidFill>
                  <a:schemeClr val="lt1"/>
                </a:solidFill>
              </a:rPr>
              <a:t>Q &amp; A</a:t>
            </a:r>
            <a:br>
              <a:rPr lang="zh-CN">
                <a:solidFill>
                  <a:schemeClr val="lt1"/>
                </a:solidFill>
              </a:rPr>
            </a:br>
            <a:r>
              <a:rPr lang="zh-CN" sz="2800">
                <a:solidFill>
                  <a:schemeClr val="lt1"/>
                </a:solidFill>
              </a:rPr>
              <a:t>                         ～5 mins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ge7e0cb6e62_2_38"/>
          <p:cNvSpPr txBox="1">
            <a:spLocks noGrp="1"/>
          </p:cNvSpPr>
          <p:nvPr>
            <p:ph type="body" idx="1"/>
          </p:nvPr>
        </p:nvSpPr>
        <p:spPr>
          <a:xfrm>
            <a:off x="838200" y="588621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zh-CN"/>
              <a:t> 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zh-CN"/>
              <a:t>August 9 - August 22, 2021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30" name="Google Shape;130;ge7e0cb6e62_2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750" y="640025"/>
            <a:ext cx="6305925" cy="6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7e0cb6e62_2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075" y="301875"/>
            <a:ext cx="104775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2" name="Google Shape;132;ge7e0cb6e62_2_38"/>
          <p:cNvSpPr txBox="1"/>
          <p:nvPr/>
        </p:nvSpPr>
        <p:spPr>
          <a:xfrm>
            <a:off x="1203825" y="1709750"/>
            <a:ext cx="57591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zh-CN" sz="3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AI and Brain Computation 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Your T-shirt Design</a:t>
            </a:r>
            <a:endParaRPr>
              <a:solidFill>
                <a:srgbClr val="174473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925" y="532606"/>
            <a:ext cx="104775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2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2"/>
          <p:cNvSpPr txBox="1"/>
          <p:nvPr/>
        </p:nvSpPr>
        <p:spPr>
          <a:xfrm>
            <a:off x="194375" y="1523200"/>
            <a:ext cx="5096100" cy="3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cap="none" dirty="0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Memory for our AIBC2021～</a:t>
            </a:r>
            <a:endParaRPr sz="1600" b="1" i="0" u="none" strike="noStrike" cap="none" dirty="0">
              <a:solidFill>
                <a:srgbClr val="1744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1744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cap="none" dirty="0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zh-CN" sz="1600" b="1" i="0" u="none" strike="sngStrike" cap="none" dirty="0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n‘t Qu</a:t>
            </a:r>
            <a:r>
              <a:rPr lang="zh-CN" sz="1600" b="1" i="0" u="none" strike="noStrike" cap="none" dirty="0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it！</a:t>
            </a:r>
            <a:endParaRPr sz="1600" b="1" i="0" u="none" strike="noStrike" cap="none" dirty="0">
              <a:solidFill>
                <a:srgbClr val="1744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7447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dirty="0">
                <a:solidFill>
                  <a:schemeClr val="dk1"/>
                </a:solidFill>
              </a:rPr>
              <a:t>Tips：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dirty="0">
                <a:solidFill>
                  <a:schemeClr val="dk1"/>
                </a:solidFill>
              </a:rPr>
              <a:t>1，可以体现AI和Brain Computing的交叉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dirty="0">
                <a:solidFill>
                  <a:schemeClr val="dk1"/>
                </a:solidFill>
              </a:rPr>
              <a:t>2，可以体现2021的元素（今年是我们第一届summer school，是元年）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800" dirty="0">
                <a:solidFill>
                  <a:schemeClr val="dk1"/>
                </a:solidFill>
              </a:rPr>
              <a:t>3，可以体现online课程的特殊性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800" dirty="0">
                <a:solidFill>
                  <a:schemeClr val="dk1"/>
                </a:solidFill>
              </a:rPr>
              <a:t>4，可以体现你对AIBC2021的感受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dirty="0">
                <a:solidFill>
                  <a:schemeClr val="dk1"/>
                </a:solidFill>
              </a:rPr>
              <a:t>5，...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74473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325" y="1690709"/>
            <a:ext cx="6270275" cy="4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dirty="0">
                <a:solidFill>
                  <a:srgbClr val="174473"/>
                </a:solidFill>
              </a:rPr>
              <a:t>Self-</a:t>
            </a:r>
            <a:r>
              <a:rPr lang="zh-CN" dirty="0">
                <a:solidFill>
                  <a:srgbClr val="174473"/>
                </a:solidFill>
              </a:rPr>
              <a:t>Introduc</a:t>
            </a:r>
            <a:r>
              <a:rPr lang="en-US" altLang="zh-CN" dirty="0" err="1">
                <a:solidFill>
                  <a:srgbClr val="174473"/>
                </a:solidFill>
              </a:rPr>
              <a:t>tion</a:t>
            </a:r>
            <a:endParaRPr dirty="0"/>
          </a:p>
        </p:txBody>
      </p:sp>
      <p:cxnSp>
        <p:nvCxnSpPr>
          <p:cNvPr id="97" name="Google Shape;97;p18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/>
          <p:nvPr/>
        </p:nvSpPr>
        <p:spPr>
          <a:xfrm>
            <a:off x="758300" y="1826927"/>
            <a:ext cx="9406631" cy="420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Aohua</a:t>
            </a:r>
            <a:r>
              <a:rPr lang="en-US" sz="1800" dirty="0">
                <a:solidFill>
                  <a:schemeClr val="dk1"/>
                </a:solidFill>
              </a:rPr>
              <a:t> Cheng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Lab1 </a:t>
            </a:r>
            <a:r>
              <a:rPr lang="en-US" altLang="zh-CN" sz="1800" dirty="0">
                <a:solidFill>
                  <a:schemeClr val="dk1"/>
                </a:solidFill>
              </a:rPr>
              <a:t>: Medicine &amp; Medical Robot Research Center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Lab2</a:t>
            </a:r>
            <a:r>
              <a:rPr lang="en-US" altLang="zh-CN" sz="1800" dirty="0">
                <a:solidFill>
                  <a:schemeClr val="dk1"/>
                </a:solidFill>
              </a:rPr>
              <a:t> : </a:t>
            </a:r>
            <a:r>
              <a:rPr lang="en-US" altLang="zh-CN" sz="1800" dirty="0" err="1">
                <a:solidFill>
                  <a:schemeClr val="dk1"/>
                </a:solidFill>
              </a:rPr>
              <a:t>Sunpei</a:t>
            </a:r>
            <a:r>
              <a:rPr lang="en-US" altLang="zh-CN" sz="1800" dirty="0">
                <a:solidFill>
                  <a:schemeClr val="dk1"/>
                </a:solidFill>
              </a:rPr>
              <a:t>/</a:t>
            </a:r>
            <a:r>
              <a:rPr lang="en-US" altLang="zh-CN" sz="1800" dirty="0" err="1">
                <a:solidFill>
                  <a:schemeClr val="dk1"/>
                </a:solidFill>
              </a:rPr>
              <a:t>Tyanyang</a:t>
            </a:r>
            <a:r>
              <a:rPr lang="en-US" altLang="zh-CN" sz="1800" dirty="0">
                <a:solidFill>
                  <a:schemeClr val="dk1"/>
                </a:solidFill>
              </a:rPr>
              <a:t> Lab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Research </a:t>
            </a:r>
            <a:r>
              <a:rPr lang="zh-CN" sz="1800" b="1" dirty="0">
                <a:solidFill>
                  <a:schemeClr val="dk1"/>
                </a:solidFill>
              </a:rPr>
              <a:t>background</a:t>
            </a:r>
            <a:r>
              <a:rPr lang="en-US" altLang="zh-CN" sz="1800" b="1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Medical Robot, Computational </a:t>
            </a:r>
            <a:r>
              <a:rPr lang="en-US" sz="1800" dirty="0" err="1">
                <a:solidFill>
                  <a:schemeClr val="dk1"/>
                </a:solidFill>
              </a:rPr>
              <a:t>neuromorphology</a:t>
            </a:r>
            <a:r>
              <a:rPr lang="en-US" sz="1800" dirty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Memory recall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Interest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Consciousness</a:t>
            </a:r>
            <a:r>
              <a:rPr lang="en-US" sz="1800" dirty="0">
                <a:solidFill>
                  <a:schemeClr val="dk1"/>
                </a:solidFill>
              </a:rPr>
              <a:t>, Biophysics, ANN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Swimming, Tennis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53E2E9-919B-407A-BC75-92D435B6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1812"/>
            <a:ext cx="3951036" cy="2634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sz="3900" dirty="0">
                <a:solidFill>
                  <a:srgbClr val="174473"/>
                </a:solidFill>
              </a:rPr>
              <a:t>Project background and the scientific question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ge9f2884d2e_2_8"/>
          <p:cNvSpPr txBox="1"/>
          <p:nvPr/>
        </p:nvSpPr>
        <p:spPr>
          <a:xfrm>
            <a:off x="838200" y="1566660"/>
            <a:ext cx="98082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Working Memory: Temporary information for processing purposes, playing a crucial role in cognitive tasks. Delayed-response paradigm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Background Survey: emerge from </a:t>
            </a:r>
            <a:r>
              <a:rPr lang="en-US" altLang="zh-CN" sz="1800" dirty="0">
                <a:solidFill>
                  <a:srgbClr val="FFC000"/>
                </a:solidFill>
              </a:rPr>
              <a:t>intrinsic cell properties </a:t>
            </a:r>
            <a:r>
              <a:rPr lang="en-US" altLang="zh-CN" sz="1800" dirty="0">
                <a:solidFill>
                  <a:schemeClr val="dk1"/>
                </a:solidFill>
              </a:rPr>
              <a:t>or as </a:t>
            </a:r>
            <a:r>
              <a:rPr lang="en-US" altLang="zh-CN" sz="1800" dirty="0">
                <a:solidFill>
                  <a:srgbClr val="FFC000"/>
                </a:solidFill>
              </a:rPr>
              <a:t>persistent reverberations</a:t>
            </a:r>
            <a:r>
              <a:rPr lang="en-US" altLang="zh-CN" sz="1800" dirty="0">
                <a:solidFill>
                  <a:schemeClr val="dk1"/>
                </a:solidFill>
              </a:rPr>
              <a:t> in selective neural populations coding for different memories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What is the carrier of working memory?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</a:rPr>
              <a:t>Authors proposed that an item is maintained in the WM state by short-term synaptic facilitation mediated by increased residual calcium levels at the presynaptic terminals of the neurons that code for this item</a:t>
            </a:r>
          </a:p>
        </p:txBody>
      </p:sp>
      <p:sp>
        <p:nvSpPr>
          <p:cNvPr id="6" name="Google Shape;105;ge9f2884d2e_2_8">
            <a:extLst>
              <a:ext uri="{FF2B5EF4-FFF2-40B4-BE49-F238E27FC236}">
                <a16:creationId xmlns:a16="http://schemas.microsoft.com/office/drawing/2014/main" id="{3D2F842C-F8EC-481B-9634-4E27BF136481}"/>
              </a:ext>
            </a:extLst>
          </p:cNvPr>
          <p:cNvSpPr txBox="1"/>
          <p:nvPr/>
        </p:nvSpPr>
        <p:spPr>
          <a:xfrm>
            <a:off x="3581400" y="5374908"/>
            <a:ext cx="7610856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dk1"/>
                </a:solidFill>
              </a:rPr>
              <a:t>Synapse Theory of Working Memory G </a:t>
            </a:r>
            <a:r>
              <a:rPr lang="en-US" altLang="zh-CN" dirty="0" err="1">
                <a:solidFill>
                  <a:schemeClr val="dk1"/>
                </a:solidFill>
              </a:rPr>
              <a:t>Mongillo</a:t>
            </a:r>
            <a:r>
              <a:rPr lang="en-US" altLang="zh-CN" dirty="0">
                <a:solidFill>
                  <a:schemeClr val="dk1"/>
                </a:solidFill>
              </a:rPr>
              <a:t>, O Barak, M </a:t>
            </a:r>
            <a:r>
              <a:rPr lang="en-US" altLang="zh-CN" dirty="0" err="1">
                <a:solidFill>
                  <a:schemeClr val="dk1"/>
                </a:solidFill>
              </a:rPr>
              <a:t>Tsodyks</a:t>
            </a:r>
            <a:r>
              <a:rPr lang="en-US" altLang="zh-CN" dirty="0">
                <a:solidFill>
                  <a:schemeClr val="dk1"/>
                </a:solidFill>
              </a:rPr>
              <a:t> - Science, 2008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F96DA50-CEC0-412D-8074-81F2BAC7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03" y="2029895"/>
            <a:ext cx="2933700" cy="561975"/>
          </a:xfrm>
          <a:prstGeom prst="rect">
            <a:avLst/>
          </a:prstGeom>
        </p:spPr>
      </p:pic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050BF057-B91C-48C8-9AB8-5DAABB58E265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Neuron : LIF model</a:t>
            </a:r>
          </a:p>
        </p:txBody>
      </p:sp>
      <p:sp>
        <p:nvSpPr>
          <p:cNvPr id="11" name="Google Shape;105;ge9f2884d2e_2_8">
            <a:extLst>
              <a:ext uri="{FF2B5EF4-FFF2-40B4-BE49-F238E27FC236}">
                <a16:creationId xmlns:a16="http://schemas.microsoft.com/office/drawing/2014/main" id="{CBE38169-5939-4195-BB27-118FAC493C8C}"/>
              </a:ext>
            </a:extLst>
          </p:cNvPr>
          <p:cNvSpPr txBox="1"/>
          <p:nvPr/>
        </p:nvSpPr>
        <p:spPr>
          <a:xfrm>
            <a:off x="838200" y="2955528"/>
            <a:ext cx="387096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Synapse: Short Term Potential</a:t>
            </a:r>
          </a:p>
        </p:txBody>
      </p:sp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6307F594-8265-49FF-835C-D5422C77FFB8}"/>
              </a:ext>
            </a:extLst>
          </p:cNvPr>
          <p:cNvSpPr txBox="1"/>
          <p:nvPr/>
        </p:nvSpPr>
        <p:spPr>
          <a:xfrm>
            <a:off x="6449700" y="1566660"/>
            <a:ext cx="391959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Network: specific connectivity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2F80ED4-25FB-409E-8364-ABF7B4C8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646" y="3458712"/>
            <a:ext cx="5097819" cy="26243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7869A6-F519-466C-B393-E6559DF61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" y="4198632"/>
            <a:ext cx="2539573" cy="21854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0C9F4F-6758-4404-8A0F-334D4C726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53" y="2293855"/>
            <a:ext cx="5767577" cy="20834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6077F4-BB7D-4CE8-9653-D5C024E50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7615" y="2641121"/>
            <a:ext cx="2276475" cy="314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3D7ACC6-9A73-42ED-A4D4-3ACB316C5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3789" y="4472914"/>
            <a:ext cx="3305175" cy="5048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353B12-ACC1-4364-85C0-E2561E096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801" y="5174433"/>
            <a:ext cx="3105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830FED8-C4F3-4FF2-B561-14DCC478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00" y="1844161"/>
            <a:ext cx="5983365" cy="3880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83C7A1-C38D-4AE8-87DC-2D0E52C67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9" y="1844161"/>
            <a:ext cx="5920751" cy="4012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135A66-C522-411F-AA4C-24872FCD2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500" y="5766897"/>
            <a:ext cx="4110083" cy="1016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Google Shape;105;ge9f2884d2e_2_8">
            <a:extLst>
              <a:ext uri="{FF2B5EF4-FFF2-40B4-BE49-F238E27FC236}">
                <a16:creationId xmlns:a16="http://schemas.microsoft.com/office/drawing/2014/main" id="{09A52298-B242-4A0B-B321-0FEF3331D038}"/>
              </a:ext>
            </a:extLst>
          </p:cNvPr>
          <p:cNvSpPr txBox="1"/>
          <p:nvPr/>
        </p:nvSpPr>
        <p:spPr>
          <a:xfrm>
            <a:off x="838200" y="1410922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STP class</a:t>
            </a:r>
          </a:p>
        </p:txBody>
      </p:sp>
      <p:sp>
        <p:nvSpPr>
          <p:cNvPr id="23" name="Google Shape;105;ge9f2884d2e_2_8">
            <a:extLst>
              <a:ext uri="{FF2B5EF4-FFF2-40B4-BE49-F238E27FC236}">
                <a16:creationId xmlns:a16="http://schemas.microsoft.com/office/drawing/2014/main" id="{9EE54FB0-4E6A-45EF-A97A-B091F5CDDBF7}"/>
              </a:ext>
            </a:extLst>
          </p:cNvPr>
          <p:cNvSpPr txBox="1"/>
          <p:nvPr/>
        </p:nvSpPr>
        <p:spPr>
          <a:xfrm>
            <a:off x="6225500" y="1410922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Network class</a:t>
            </a:r>
          </a:p>
        </p:txBody>
      </p:sp>
      <p:sp>
        <p:nvSpPr>
          <p:cNvPr id="24" name="Google Shape;105;ge9f2884d2e_2_8">
            <a:extLst>
              <a:ext uri="{FF2B5EF4-FFF2-40B4-BE49-F238E27FC236}">
                <a16:creationId xmlns:a16="http://schemas.microsoft.com/office/drawing/2014/main" id="{72247994-10FC-4518-8DEA-FF103DE26BA3}"/>
              </a:ext>
            </a:extLst>
          </p:cNvPr>
          <p:cNvSpPr txBox="1"/>
          <p:nvPr/>
        </p:nvSpPr>
        <p:spPr>
          <a:xfrm>
            <a:off x="3636145" y="6048786"/>
            <a:ext cx="2143218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One-item coding</a:t>
            </a:r>
          </a:p>
        </p:txBody>
      </p:sp>
    </p:spTree>
    <p:extLst>
      <p:ext uri="{BB962C8B-B14F-4D97-AF65-F5344CB8AC3E}">
        <p14:creationId xmlns:p14="http://schemas.microsoft.com/office/powerpoint/2010/main" val="41394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dirty="0">
                <a:solidFill>
                  <a:srgbClr val="174473"/>
                </a:solidFill>
              </a:rPr>
              <a:t>Results</a:t>
            </a:r>
            <a:endParaRPr dirty="0"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950084" y="1441084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Parameters setting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27AE39B-E664-47D0-8AFA-0056617F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46" y="1941828"/>
            <a:ext cx="3425532" cy="4669710"/>
          </a:xfrm>
          <a:prstGeom prst="rect">
            <a:avLst/>
          </a:prstGeom>
        </p:spPr>
      </p:pic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738D482F-0C89-43A7-A174-42F4C769C6C4}"/>
              </a:ext>
            </a:extLst>
          </p:cNvPr>
          <p:cNvSpPr txBox="1"/>
          <p:nvPr/>
        </p:nvSpPr>
        <p:spPr>
          <a:xfrm>
            <a:off x="5610476" y="1425457"/>
            <a:ext cx="384424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2-group 1-stimulus simulation(E2E)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/>
              <p:nvPr/>
            </p:nvSpPr>
            <p:spPr>
              <a:xfrm>
                <a:off x="5614416" y="5573785"/>
                <a:ext cx="3840302" cy="1175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𝑏𝑝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𝑏𝑎𝑐𝑘𝑒𝑛𝑑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[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ms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𝑠𝑡𝑖𝑚𝑢𝑙𝑢𝑠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100, 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𝑜𝑛𝑛𝑒𝑐𝑡𝑖𝑣𝑖𝑡𝑦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16" y="5573785"/>
                <a:ext cx="3840302" cy="1175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C26E6ED-A815-4A13-A026-8F20DC42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22" y="1865959"/>
            <a:ext cx="4172322" cy="37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828D7B-05F9-4F3F-A7B7-ECE892420E3E}"/>
                  </a:ext>
                </a:extLst>
              </p:cNvPr>
              <p:cNvSpPr txBox="1"/>
              <p:nvPr/>
            </p:nvSpPr>
            <p:spPr>
              <a:xfrm>
                <a:off x="5786022" y="365125"/>
                <a:ext cx="3757473" cy="808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828D7B-05F9-4F3F-A7B7-ECE892420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22" y="365125"/>
                <a:ext cx="3757473" cy="808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3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200" y="1495636"/>
            <a:ext cx="399125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2-group 1-stimulus stimulation(E2E)</a:t>
            </a:r>
          </a:p>
        </p:txBody>
      </p:sp>
      <p:sp>
        <p:nvSpPr>
          <p:cNvPr id="25" name="Google Shape;105;ge9f2884d2e_2_8">
            <a:extLst>
              <a:ext uri="{FF2B5EF4-FFF2-40B4-BE49-F238E27FC236}">
                <a16:creationId xmlns:a16="http://schemas.microsoft.com/office/drawing/2014/main" id="{96A6D5CA-39F6-487F-BBBB-BC18D94E0A93}"/>
              </a:ext>
            </a:extLst>
          </p:cNvPr>
          <p:cNvSpPr txBox="1"/>
          <p:nvPr/>
        </p:nvSpPr>
        <p:spPr>
          <a:xfrm>
            <a:off x="6109718" y="1510487"/>
            <a:ext cx="389153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2-group 2-stimulus simulation(E2E)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FA8B14-FDC1-44A9-B7C7-B2ABD051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1904493"/>
            <a:ext cx="5171197" cy="464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7D90D6BB-3812-4DF5-B26F-29A94C5C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282" y="1877663"/>
            <a:ext cx="3891531" cy="49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97F998-D05E-4986-A830-4DF2CF63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304759" y="3929665"/>
            <a:ext cx="3361490" cy="163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D0262934-5D54-4B5C-9C50-F5E81254B10C}"/>
                  </a:ext>
                </a:extLst>
              </p:cNvPr>
              <p:cNvSpPr txBox="1"/>
              <p:nvPr/>
            </p:nvSpPr>
            <p:spPr>
              <a:xfrm>
                <a:off x="6174381" y="336456"/>
                <a:ext cx="3707332" cy="92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𝑠𝑡𝑖𝑚𝑢𝑙𝑢𝑠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100, 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D0262934-5D54-4B5C-9C50-F5E81254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381" y="336456"/>
                <a:ext cx="3707332" cy="92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79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330168" y="1426005"/>
            <a:ext cx="399125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2-group 2-stimulus stimulation(E2I)</a:t>
            </a:r>
          </a:p>
        </p:txBody>
      </p:sp>
      <p:sp>
        <p:nvSpPr>
          <p:cNvPr id="25" name="Google Shape;105;ge9f2884d2e_2_8">
            <a:extLst>
              <a:ext uri="{FF2B5EF4-FFF2-40B4-BE49-F238E27FC236}">
                <a16:creationId xmlns:a16="http://schemas.microsoft.com/office/drawing/2014/main" id="{96A6D5CA-39F6-487F-BBBB-BC18D94E0A93}"/>
              </a:ext>
            </a:extLst>
          </p:cNvPr>
          <p:cNvSpPr txBox="1"/>
          <p:nvPr/>
        </p:nvSpPr>
        <p:spPr>
          <a:xfrm>
            <a:off x="4271559" y="1426005"/>
            <a:ext cx="389153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2-group 2-stimulus simulation(I2E)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E5472A-4833-4DCD-859A-9E4C8CD7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9" y="1851537"/>
            <a:ext cx="3891531" cy="498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35144C-1240-4574-B3AC-1ECEBA03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82" y="1851537"/>
            <a:ext cx="3891531" cy="49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3CC2160-439C-40D2-B5C2-F4ABEA05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748" y="1851537"/>
            <a:ext cx="3891531" cy="49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A0F7E6C3-A78B-4D34-B191-E4E886C672EC}"/>
              </a:ext>
            </a:extLst>
          </p:cNvPr>
          <p:cNvSpPr txBox="1"/>
          <p:nvPr/>
        </p:nvSpPr>
        <p:spPr>
          <a:xfrm>
            <a:off x="8095919" y="1426005"/>
            <a:ext cx="389153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2-group 2-stimulus simulation(I2I)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29454C02-F3F3-4234-8D4A-8B90E26556E0}"/>
                  </a:ext>
                </a:extLst>
              </p:cNvPr>
              <p:cNvSpPr txBox="1"/>
              <p:nvPr/>
            </p:nvSpPr>
            <p:spPr>
              <a:xfrm>
                <a:off x="6440040" y="379239"/>
                <a:ext cx="3707332" cy="92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𝑠𝑡𝑖𝑚𝑢𝑙𝑢𝑠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100, 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𝑐𝑜𝑛𝑛𝑒𝑐𝑡𝑖𝑣𝑖𝑡𝑦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29454C02-F3F3-4234-8D4A-8B90E265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40" y="379239"/>
                <a:ext cx="3707332" cy="92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54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dirty="0">
                <a:solidFill>
                  <a:srgbClr val="174473"/>
                </a:solidFill>
              </a:rPr>
              <a:t>Results</a:t>
            </a:r>
            <a:endParaRPr dirty="0"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One-item Network stimulation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5D11B1-E81B-4DFF-8552-D1A624C7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92" y="1602464"/>
            <a:ext cx="5230593" cy="4994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A1889767-A140-40FE-97D5-B4108948655A}"/>
                  </a:ext>
                </a:extLst>
              </p:cNvPr>
              <p:cNvSpPr txBox="1"/>
              <p:nvPr/>
            </p:nvSpPr>
            <p:spPr>
              <a:xfrm>
                <a:off x="6400114" y="371115"/>
                <a:ext cx="3707332" cy="92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𝑠𝑡𝑖𝑚𝑢𝑙𝑢𝑠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A1889767-A140-40FE-97D5-B41089486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114" y="371115"/>
                <a:ext cx="3707332" cy="927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D39CF90C-D02B-4C4E-B180-99EC3696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1974542"/>
            <a:ext cx="4876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EC2AF140-C6F5-4F0F-8810-E17790F3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4374842"/>
            <a:ext cx="4876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759FC710-59E6-47DF-9512-7DBD78E41D98}"/>
              </a:ext>
            </a:extLst>
          </p:cNvPr>
          <p:cNvSpPr/>
          <p:nvPr/>
        </p:nvSpPr>
        <p:spPr>
          <a:xfrm>
            <a:off x="1642369" y="2618913"/>
            <a:ext cx="541538" cy="125175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宽屏</PresentationFormat>
  <Paragraphs>94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Office 主题​​</vt:lpstr>
      <vt:lpstr>Synaptic Theory of Working Memory</vt:lpstr>
      <vt:lpstr>Self-Introduction</vt:lpstr>
      <vt:lpstr>Project background and the scientific question</vt:lpstr>
      <vt:lpstr>Method</vt:lpstr>
      <vt:lpstr>Method</vt:lpstr>
      <vt:lpstr>Results</vt:lpstr>
      <vt:lpstr>Results</vt:lpstr>
      <vt:lpstr>Results</vt:lpstr>
      <vt:lpstr>Results</vt:lpstr>
      <vt:lpstr>Results</vt:lpstr>
      <vt:lpstr>Discussion-Bifurcation</vt:lpstr>
      <vt:lpstr>Discussion</vt:lpstr>
      <vt:lpstr>Acknowledgment</vt:lpstr>
      <vt:lpstr>Q &amp; A                          ～5 mins</vt:lpstr>
      <vt:lpstr>Your T-shirt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Synaptic Theory of Working Memory</dc:title>
  <dc:creator>Zilong Ji</dc:creator>
  <cp:lastModifiedBy>程 奥华</cp:lastModifiedBy>
  <cp:revision>10</cp:revision>
  <dcterms:created xsi:type="dcterms:W3CDTF">2021-08-08T09:26:52Z</dcterms:created>
  <dcterms:modified xsi:type="dcterms:W3CDTF">2021-08-21T09:38:04Z</dcterms:modified>
</cp:coreProperties>
</file>