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5" r:id="rId6"/>
    <p:sldId id="267" r:id="rId7"/>
    <p:sldId id="260" r:id="rId8"/>
    <p:sldId id="266" r:id="rId9"/>
    <p:sldId id="261" r:id="rId10"/>
    <p:sldId id="262" r:id="rId11"/>
    <p:sldId id="263"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inj5P1OjKcxYlJPh/VZA42S4F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9f2884d2e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e9f2884d2e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7e0cb6e62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e7e0cb6e62_2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f2884d2e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e9f2884d2e_2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f2884d2e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e9f2884d2e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f2884d2e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e9f2884d2e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32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f2884d2e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e9f2884d2e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636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091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2"/>
        <p:cNvGrpSpPr/>
        <p:nvPr/>
      </p:nvGrpSpPr>
      <p:grpSpPr>
        <a:xfrm>
          <a:off x="0" y="0"/>
          <a:ext cx="0" cy="0"/>
          <a:chOff x="0" y="0"/>
          <a:chExt cx="0" cy="0"/>
        </a:xfrm>
      </p:grpSpPr>
      <p:sp>
        <p:nvSpPr>
          <p:cNvPr id="23" name="Google Shape;23;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5" name="Google Shape;2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 name="Google Shape;5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8" name="Google Shape;5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iezWG6GolzoAM0-DbtUdGN26HbWZK6Wt?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6721135" y="5023178"/>
            <a:ext cx="2876215" cy="1438122"/>
          </a:xfrm>
          <a:prstGeom prst="rect">
            <a:avLst/>
          </a:prstGeom>
          <a:noFill/>
          <a:ln>
            <a:noFill/>
          </a:ln>
        </p:spPr>
      </p:pic>
      <p:sp>
        <p:nvSpPr>
          <p:cNvPr id="79" name="Google Shape;79;p17"/>
          <p:cNvSpPr txBox="1">
            <a:spLocks noGrp="1"/>
          </p:cNvSpPr>
          <p:nvPr>
            <p:ph type="ctrTitle"/>
          </p:nvPr>
        </p:nvSpPr>
        <p:spPr>
          <a:xfrm>
            <a:off x="1524000" y="1122363"/>
            <a:ext cx="9144000" cy="2387700"/>
          </a:xfrm>
          <a:prstGeom prst="rect">
            <a:avLst/>
          </a:prstGeom>
          <a:solidFill>
            <a:srgbClr val="174473"/>
          </a:solid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US" altLang="zh-CN" dirty="0">
                <a:solidFill>
                  <a:schemeClr val="lt1"/>
                </a:solidFill>
              </a:rPr>
              <a:t>Synaptic Theory of Working Memory</a:t>
            </a:r>
            <a:endParaRPr dirty="0">
              <a:solidFill>
                <a:schemeClr val="lt1"/>
              </a:solidFill>
            </a:endParaRPr>
          </a:p>
        </p:txBody>
      </p:sp>
      <p:sp>
        <p:nvSpPr>
          <p:cNvPr id="80" name="Google Shape;80;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altLang="zh-CN" dirty="0" err="1">
                <a:solidFill>
                  <a:srgbClr val="174473"/>
                </a:solidFill>
              </a:rPr>
              <a:t>Aohua</a:t>
            </a:r>
            <a:r>
              <a:rPr lang="en-US" altLang="zh-CN" dirty="0">
                <a:solidFill>
                  <a:srgbClr val="174473"/>
                </a:solidFill>
              </a:rPr>
              <a:t> Cheng</a:t>
            </a:r>
            <a:endParaRPr dirty="0"/>
          </a:p>
          <a:p>
            <a:pPr marL="457200" lvl="0" indent="-406400" algn="ctr" rtl="0">
              <a:lnSpc>
                <a:spcPct val="90000"/>
              </a:lnSpc>
              <a:spcBef>
                <a:spcPts val="1000"/>
              </a:spcBef>
              <a:spcAft>
                <a:spcPts val="0"/>
              </a:spcAft>
              <a:buClr>
                <a:schemeClr val="dk1"/>
              </a:buClr>
              <a:buSzPts val="2400"/>
              <a:buNone/>
            </a:pPr>
            <a:r>
              <a:rPr lang="en-US" altLang="zh-CN" dirty="0">
                <a:solidFill>
                  <a:srgbClr val="174473"/>
                </a:solidFill>
              </a:rPr>
              <a:t>Tsinghua University</a:t>
            </a:r>
            <a:endParaRPr dirty="0"/>
          </a:p>
          <a:p>
            <a:pPr marL="50800" lvl="0" indent="0" algn="l" rtl="0">
              <a:lnSpc>
                <a:spcPct val="90000"/>
              </a:lnSpc>
              <a:spcBef>
                <a:spcPts val="1000"/>
              </a:spcBef>
              <a:spcAft>
                <a:spcPts val="0"/>
              </a:spcAft>
              <a:buClr>
                <a:schemeClr val="dk1"/>
              </a:buClr>
              <a:buSzPts val="2400"/>
              <a:buNone/>
            </a:pPr>
            <a:endParaRPr dirty="0"/>
          </a:p>
        </p:txBody>
      </p:sp>
      <p:pic>
        <p:nvPicPr>
          <p:cNvPr id="81" name="Google Shape;81;p17"/>
          <p:cNvPicPr preferRelativeResize="0"/>
          <p:nvPr/>
        </p:nvPicPr>
        <p:blipFill rotWithShape="1">
          <a:blip r:embed="rId4">
            <a:alphaModFix/>
          </a:blip>
          <a:srcRect/>
          <a:stretch/>
        </p:blipFill>
        <p:spPr>
          <a:xfrm>
            <a:off x="8371700" y="2583500"/>
            <a:ext cx="4552950" cy="4552950"/>
          </a:xfrm>
          <a:prstGeom prst="rect">
            <a:avLst/>
          </a:prstGeom>
          <a:noFill/>
          <a:ln>
            <a:noFill/>
          </a:ln>
        </p:spPr>
      </p:pic>
      <p:pic>
        <p:nvPicPr>
          <p:cNvPr id="82" name="Google Shape;82;p17"/>
          <p:cNvPicPr preferRelativeResize="0"/>
          <p:nvPr/>
        </p:nvPicPr>
        <p:blipFill rotWithShape="1">
          <a:blip r:embed="rId5">
            <a:alphaModFix/>
          </a:blip>
          <a:srcRect/>
          <a:stretch/>
        </p:blipFill>
        <p:spPr>
          <a:xfrm>
            <a:off x="1978250" y="5126285"/>
            <a:ext cx="1302975" cy="1231903"/>
          </a:xfrm>
          <a:prstGeom prst="rect">
            <a:avLst/>
          </a:prstGeom>
          <a:noFill/>
          <a:ln>
            <a:noFill/>
          </a:ln>
        </p:spPr>
      </p:pic>
      <p:pic>
        <p:nvPicPr>
          <p:cNvPr id="83" name="Google Shape;83;p17"/>
          <p:cNvPicPr preferRelativeResize="0"/>
          <p:nvPr/>
        </p:nvPicPr>
        <p:blipFill>
          <a:blip r:embed="rId6">
            <a:alphaModFix/>
          </a:blip>
          <a:stretch>
            <a:fillRect/>
          </a:stretch>
        </p:blipFill>
        <p:spPr>
          <a:xfrm>
            <a:off x="4411065" y="5052537"/>
            <a:ext cx="2114268" cy="1585674"/>
          </a:xfrm>
          <a:prstGeom prst="rect">
            <a:avLst/>
          </a:prstGeom>
          <a:noFill/>
          <a:ln>
            <a:noFill/>
          </a:ln>
        </p:spPr>
      </p:pic>
      <p:sp>
        <p:nvSpPr>
          <p:cNvPr id="84" name="Google Shape;84;p17"/>
          <p:cNvSpPr txBox="1"/>
          <p:nvPr/>
        </p:nvSpPr>
        <p:spPr>
          <a:xfrm>
            <a:off x="1524000" y="383900"/>
            <a:ext cx="2958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3000" b="1">
                <a:solidFill>
                  <a:srgbClr val="174473"/>
                </a:solidFill>
              </a:rPr>
              <a:t>AIBC2021</a:t>
            </a:r>
            <a:endParaRPr sz="3000" b="1">
              <a:solidFill>
                <a:srgbClr val="17447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e9f2884d2e_2_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CN">
                <a:solidFill>
                  <a:srgbClr val="174473"/>
                </a:solidFill>
              </a:rPr>
              <a:t>Acknowledgment</a:t>
            </a:r>
            <a:endParaRPr/>
          </a:p>
        </p:txBody>
      </p:sp>
      <p:cxnSp>
        <p:nvCxnSpPr>
          <p:cNvPr id="123" name="Google Shape;123;ge9f2884d2e_2_29"/>
          <p:cNvCxnSpPr/>
          <p:nvPr/>
        </p:nvCxnSpPr>
        <p:spPr>
          <a:xfrm>
            <a:off x="838200" y="1400175"/>
            <a:ext cx="9162900" cy="0"/>
          </a:xfrm>
          <a:prstGeom prst="straightConnector1">
            <a:avLst/>
          </a:prstGeom>
          <a:noFill/>
          <a:ln w="38100" cap="flat" cmpd="sng">
            <a:solidFill>
              <a:srgbClr val="174473"/>
            </a:solidFill>
            <a:prstDash val="solid"/>
            <a:round/>
            <a:headEnd type="none" w="sm" len="sm"/>
            <a:tailEnd type="none" w="sm" len="sm"/>
          </a:ln>
        </p:spPr>
      </p:cxnSp>
      <p:sp>
        <p:nvSpPr>
          <p:cNvPr id="9" name="Google Shape;105;ge9f2884d2e_2_8">
            <a:extLst>
              <a:ext uri="{FF2B5EF4-FFF2-40B4-BE49-F238E27FC236}">
                <a16:creationId xmlns:a16="http://schemas.microsoft.com/office/drawing/2014/main" id="{1430FD91-0BA2-49C4-B4CF-B170CB66CE85}"/>
              </a:ext>
            </a:extLst>
          </p:cNvPr>
          <p:cNvSpPr txBox="1"/>
          <p:nvPr/>
        </p:nvSpPr>
        <p:spPr>
          <a:xfrm>
            <a:off x="838200" y="1538517"/>
            <a:ext cx="9808200" cy="2123628"/>
          </a:xfrm>
          <a:prstGeom prst="rect">
            <a:avLst/>
          </a:prstGeom>
          <a:noFill/>
          <a:ln>
            <a:noFill/>
          </a:ln>
        </p:spPr>
        <p:txBody>
          <a:bodyPr spcFirstLastPara="1" wrap="square" lIns="91425" tIns="91425" rIns="91425" bIns="91425" anchor="t" anchorCtr="0">
            <a:spAutoFit/>
          </a:bodyPr>
          <a:lstStyle/>
          <a:p>
            <a:r>
              <a:rPr lang="zh-CN" altLang="en-US" sz="1800" dirty="0"/>
              <a:t>Thank </a:t>
            </a:r>
            <a:r>
              <a:rPr lang="en-US" altLang="zh-CN" sz="1800" dirty="0" err="1"/>
              <a:t>Zilong</a:t>
            </a:r>
            <a:r>
              <a:rPr lang="en-US" altLang="zh-CN" sz="1800" dirty="0"/>
              <a:t> Ji, </a:t>
            </a:r>
            <a:r>
              <a:rPr lang="en-US" altLang="zh-CN" sz="1800" dirty="0" err="1"/>
              <a:t>XiaoLiu</a:t>
            </a:r>
            <a:r>
              <a:rPr lang="en-US" altLang="zh-CN" sz="1800" dirty="0"/>
              <a:t>, </a:t>
            </a:r>
            <a:r>
              <a:rPr lang="en-US" altLang="zh-CN" sz="1800" dirty="0" err="1"/>
              <a:t>Chaoming</a:t>
            </a:r>
            <a:r>
              <a:rPr lang="en-US" altLang="zh-CN" sz="1800" dirty="0"/>
              <a:t> Wang’s help for tutorials and project.</a:t>
            </a:r>
            <a:r>
              <a:rPr lang="zh-CN" altLang="en-US" sz="1800" dirty="0"/>
              <a:t> </a:t>
            </a:r>
            <a:endParaRPr lang="en-US" altLang="zh-CN" sz="1800" dirty="0"/>
          </a:p>
          <a:p>
            <a:endParaRPr lang="en-US" altLang="zh-CN" sz="1800" dirty="0"/>
          </a:p>
          <a:p>
            <a:r>
              <a:rPr lang="en-US" altLang="zh-CN" sz="1800" dirty="0"/>
              <a:t>Thank Professors for exciting lectures to broaden our horizon of CN and AI.</a:t>
            </a:r>
          </a:p>
          <a:p>
            <a:endParaRPr lang="en-US" altLang="zh-CN" sz="1800" dirty="0"/>
          </a:p>
          <a:p>
            <a:r>
              <a:rPr lang="en-US" altLang="zh-CN" sz="1800" dirty="0"/>
              <a:t>Thank Prof. Si Wu, Jun Zhang .</a:t>
            </a:r>
            <a:r>
              <a:rPr lang="en-US" altLang="zh-CN" sz="1800" dirty="0" err="1"/>
              <a:t>etc</a:t>
            </a:r>
            <a:r>
              <a:rPr lang="en-US" altLang="zh-CN" sz="1800" dirty="0"/>
              <a:t> for organizing such a wonderful summer school.</a:t>
            </a:r>
          </a:p>
          <a:p>
            <a:endParaRPr lang="en-US" altLang="zh-CN" sz="1800" dirty="0"/>
          </a:p>
          <a:p>
            <a:r>
              <a:rPr lang="en-US" altLang="zh-CN" sz="1800" dirty="0"/>
              <a:t>Thank peers for discussing and having a good time here.</a:t>
            </a:r>
            <a:endParaRPr lang="zh-C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4473"/>
        </a:solidFill>
        <a:effectLst/>
      </p:bgPr>
    </p:bg>
    <p:spTree>
      <p:nvGrpSpPr>
        <p:cNvPr id="1" name="Shape 127"/>
        <p:cNvGrpSpPr/>
        <p:nvPr/>
      </p:nvGrpSpPr>
      <p:grpSpPr>
        <a:xfrm>
          <a:off x="0" y="0"/>
          <a:ext cx="0" cy="0"/>
          <a:chOff x="0" y="0"/>
          <a:chExt cx="0" cy="0"/>
        </a:xfrm>
      </p:grpSpPr>
      <p:sp>
        <p:nvSpPr>
          <p:cNvPr id="128" name="Google Shape;128;ge7e0cb6e62_2_38"/>
          <p:cNvSpPr txBox="1">
            <a:spLocks noGrp="1"/>
          </p:cNvSpPr>
          <p:nvPr>
            <p:ph type="title"/>
          </p:nvPr>
        </p:nvSpPr>
        <p:spPr>
          <a:xfrm>
            <a:off x="0" y="2379350"/>
            <a:ext cx="10594800" cy="3013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6000"/>
              <a:buNone/>
            </a:pPr>
            <a:r>
              <a:rPr lang="zh-CN">
                <a:solidFill>
                  <a:schemeClr val="lt1"/>
                </a:solidFill>
              </a:rPr>
              <a:t>Q &amp; A</a:t>
            </a:r>
            <a:br>
              <a:rPr lang="zh-CN">
                <a:solidFill>
                  <a:schemeClr val="lt1"/>
                </a:solidFill>
              </a:rPr>
            </a:br>
            <a:r>
              <a:rPr lang="zh-CN" sz="2800">
                <a:solidFill>
                  <a:schemeClr val="lt1"/>
                </a:solidFill>
              </a:rPr>
              <a:t>                         ～5 mins</a:t>
            </a:r>
            <a:endParaRPr>
              <a:solidFill>
                <a:schemeClr val="lt1"/>
              </a:solidFill>
            </a:endParaRPr>
          </a:p>
        </p:txBody>
      </p:sp>
      <p:sp>
        <p:nvSpPr>
          <p:cNvPr id="129" name="Google Shape;129;ge7e0cb6e62_2_38"/>
          <p:cNvSpPr txBox="1">
            <a:spLocks noGrp="1"/>
          </p:cNvSpPr>
          <p:nvPr>
            <p:ph type="body" idx="1"/>
          </p:nvPr>
        </p:nvSpPr>
        <p:spPr>
          <a:xfrm>
            <a:off x="838200" y="588621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zh-CN"/>
              <a:t>  </a:t>
            </a:r>
            <a:endParaRPr/>
          </a:p>
          <a:p>
            <a:pPr marL="0" lvl="0" indent="0" algn="r" rtl="0">
              <a:lnSpc>
                <a:spcPct val="90000"/>
              </a:lnSpc>
              <a:spcBef>
                <a:spcPts val="1000"/>
              </a:spcBef>
              <a:spcAft>
                <a:spcPts val="0"/>
              </a:spcAft>
              <a:buSzPts val="2400"/>
              <a:buNone/>
            </a:pPr>
            <a:r>
              <a:rPr lang="zh-CN"/>
              <a:t>August 9 - August 22, 2021</a:t>
            </a:r>
            <a:endParaRPr/>
          </a:p>
          <a:p>
            <a:pPr marL="0" lvl="0" indent="0" algn="l" rtl="0">
              <a:lnSpc>
                <a:spcPct val="90000"/>
              </a:lnSpc>
              <a:spcBef>
                <a:spcPts val="1000"/>
              </a:spcBef>
              <a:spcAft>
                <a:spcPts val="0"/>
              </a:spcAft>
              <a:buSzPts val="2400"/>
              <a:buNone/>
            </a:pPr>
            <a:endParaRPr/>
          </a:p>
        </p:txBody>
      </p:sp>
      <p:pic>
        <p:nvPicPr>
          <p:cNvPr id="130" name="Google Shape;130;ge7e0cb6e62_2_38"/>
          <p:cNvPicPr preferRelativeResize="0"/>
          <p:nvPr/>
        </p:nvPicPr>
        <p:blipFill rotWithShape="1">
          <a:blip r:embed="rId3">
            <a:alphaModFix/>
          </a:blip>
          <a:srcRect/>
          <a:stretch/>
        </p:blipFill>
        <p:spPr>
          <a:xfrm>
            <a:off x="6847750" y="640025"/>
            <a:ext cx="6305925" cy="6305925"/>
          </a:xfrm>
          <a:prstGeom prst="rect">
            <a:avLst/>
          </a:prstGeom>
          <a:noFill/>
          <a:ln>
            <a:noFill/>
          </a:ln>
        </p:spPr>
      </p:pic>
      <p:pic>
        <p:nvPicPr>
          <p:cNvPr id="131" name="Google Shape;131;ge7e0cb6e62_2_38"/>
          <p:cNvPicPr preferRelativeResize="0"/>
          <p:nvPr/>
        </p:nvPicPr>
        <p:blipFill rotWithShape="1">
          <a:blip r:embed="rId4">
            <a:alphaModFix/>
          </a:blip>
          <a:srcRect/>
          <a:stretch/>
        </p:blipFill>
        <p:spPr>
          <a:xfrm>
            <a:off x="156075" y="301875"/>
            <a:ext cx="1047750" cy="990600"/>
          </a:xfrm>
          <a:prstGeom prst="rect">
            <a:avLst/>
          </a:prstGeom>
          <a:solidFill>
            <a:schemeClr val="lt1"/>
          </a:solidFill>
          <a:ln>
            <a:noFill/>
          </a:ln>
        </p:spPr>
      </p:pic>
      <p:sp>
        <p:nvSpPr>
          <p:cNvPr id="132" name="Google Shape;132;ge7e0cb6e62_2_38"/>
          <p:cNvSpPr txBox="1"/>
          <p:nvPr/>
        </p:nvSpPr>
        <p:spPr>
          <a:xfrm>
            <a:off x="1203825" y="1709750"/>
            <a:ext cx="57591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3500"/>
              <a:buFont typeface="Arial"/>
              <a:buNone/>
            </a:pPr>
            <a:r>
              <a:rPr lang="zh-CN" sz="3500" b="0" i="0" u="none" strike="noStrike" cap="none">
                <a:solidFill>
                  <a:srgbClr val="888888"/>
                </a:solidFill>
                <a:latin typeface="Arial"/>
                <a:ea typeface="Arial"/>
                <a:cs typeface="Arial"/>
                <a:sym typeface="Arial"/>
              </a:rPr>
              <a:t>AI and Brain Computation </a:t>
            </a: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CN">
                <a:solidFill>
                  <a:srgbClr val="174473"/>
                </a:solidFill>
              </a:rPr>
              <a:t>Your T-shirt Design</a:t>
            </a:r>
            <a:endParaRPr>
              <a:solidFill>
                <a:srgbClr val="174473"/>
              </a:solidFill>
            </a:endParaRPr>
          </a:p>
        </p:txBody>
      </p:sp>
      <p:pic>
        <p:nvPicPr>
          <p:cNvPr id="138" name="Google Shape;138;p22"/>
          <p:cNvPicPr preferRelativeResize="0"/>
          <p:nvPr/>
        </p:nvPicPr>
        <p:blipFill rotWithShape="1">
          <a:blip r:embed="rId3">
            <a:alphaModFix/>
          </a:blip>
          <a:srcRect/>
          <a:stretch/>
        </p:blipFill>
        <p:spPr>
          <a:xfrm>
            <a:off x="10829925" y="532606"/>
            <a:ext cx="1047750" cy="990600"/>
          </a:xfrm>
          <a:prstGeom prst="rect">
            <a:avLst/>
          </a:prstGeom>
          <a:noFill/>
          <a:ln>
            <a:noFill/>
          </a:ln>
        </p:spPr>
      </p:pic>
      <p:cxnSp>
        <p:nvCxnSpPr>
          <p:cNvPr id="139" name="Google Shape;139;p22"/>
          <p:cNvCxnSpPr/>
          <p:nvPr/>
        </p:nvCxnSpPr>
        <p:spPr>
          <a:xfrm>
            <a:off x="838200" y="1400175"/>
            <a:ext cx="9163050" cy="0"/>
          </a:xfrm>
          <a:prstGeom prst="straightConnector1">
            <a:avLst/>
          </a:prstGeom>
          <a:noFill/>
          <a:ln w="38100" cap="flat" cmpd="sng">
            <a:solidFill>
              <a:srgbClr val="174473"/>
            </a:solidFill>
            <a:prstDash val="solid"/>
            <a:round/>
            <a:headEnd type="none" w="sm" len="sm"/>
            <a:tailEnd type="none" w="sm" len="sm"/>
          </a:ln>
        </p:spPr>
      </p:cxnSp>
      <p:sp>
        <p:nvSpPr>
          <p:cNvPr id="140" name="Google Shape;140;p22"/>
          <p:cNvSpPr txBox="1"/>
          <p:nvPr/>
        </p:nvSpPr>
        <p:spPr>
          <a:xfrm>
            <a:off x="194375" y="1523200"/>
            <a:ext cx="5096100" cy="3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1600" b="1" i="0" u="none" strike="noStrike" cap="none">
                <a:solidFill>
                  <a:srgbClr val="174473"/>
                </a:solidFill>
                <a:latin typeface="Arial"/>
                <a:ea typeface="Arial"/>
                <a:cs typeface="Arial"/>
                <a:sym typeface="Arial"/>
              </a:rPr>
              <a:t>Memory for our AIBC2021～</a:t>
            </a:r>
            <a:endParaRPr sz="1600" b="1" i="0" u="none" strike="noStrike" cap="none">
              <a:solidFill>
                <a:srgbClr val="174473"/>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a:solidFill>
                <a:srgbClr val="174473"/>
              </a:solidFill>
              <a:latin typeface="Arial"/>
              <a:ea typeface="Arial"/>
              <a:cs typeface="Arial"/>
              <a:sym typeface="Arial"/>
            </a:endParaRPr>
          </a:p>
          <a:p>
            <a:pPr marL="0" marR="0" lvl="0" indent="0" algn="l" rtl="0">
              <a:lnSpc>
                <a:spcPct val="100000"/>
              </a:lnSpc>
              <a:spcBef>
                <a:spcPts val="0"/>
              </a:spcBef>
              <a:spcAft>
                <a:spcPts val="0"/>
              </a:spcAft>
              <a:buNone/>
            </a:pPr>
            <a:r>
              <a:rPr lang="zh-CN" sz="1600" b="1" i="0" u="none" strike="noStrike" cap="none">
                <a:solidFill>
                  <a:srgbClr val="174473"/>
                </a:solidFill>
                <a:latin typeface="Arial"/>
                <a:ea typeface="Arial"/>
                <a:cs typeface="Arial"/>
                <a:sym typeface="Arial"/>
              </a:rPr>
              <a:t>Do</a:t>
            </a:r>
            <a:r>
              <a:rPr lang="zh-CN" sz="1600" b="1" i="0" u="none" strike="sngStrike" cap="none">
                <a:solidFill>
                  <a:srgbClr val="174473"/>
                </a:solidFill>
                <a:latin typeface="Arial"/>
                <a:ea typeface="Arial"/>
                <a:cs typeface="Arial"/>
                <a:sym typeface="Arial"/>
              </a:rPr>
              <a:t>n‘t Qu</a:t>
            </a:r>
            <a:r>
              <a:rPr lang="zh-CN" sz="1600" b="1" i="0" u="none" strike="noStrike" cap="none">
                <a:solidFill>
                  <a:srgbClr val="174473"/>
                </a:solidFill>
                <a:latin typeface="Arial"/>
                <a:ea typeface="Arial"/>
                <a:cs typeface="Arial"/>
                <a:sym typeface="Arial"/>
              </a:rPr>
              <a:t>it！</a:t>
            </a:r>
            <a:endParaRPr sz="1600" b="1" i="0" u="none" strike="noStrike" cap="none">
              <a:solidFill>
                <a:srgbClr val="174473"/>
              </a:solidFill>
              <a:latin typeface="Arial"/>
              <a:ea typeface="Arial"/>
              <a:cs typeface="Arial"/>
              <a:sym typeface="Arial"/>
            </a:endParaRPr>
          </a:p>
          <a:p>
            <a:pPr marL="0" marR="0" lvl="0" indent="0" algn="l" rtl="0">
              <a:lnSpc>
                <a:spcPct val="100000"/>
              </a:lnSpc>
              <a:spcBef>
                <a:spcPts val="0"/>
              </a:spcBef>
              <a:spcAft>
                <a:spcPts val="0"/>
              </a:spcAft>
              <a:buNone/>
            </a:pPr>
            <a:endParaRPr sz="1600" b="1">
              <a:solidFill>
                <a:srgbClr val="174473"/>
              </a:solidFill>
            </a:endParaRPr>
          </a:p>
          <a:p>
            <a:pPr marL="0" lvl="0" indent="0" algn="l" rtl="0">
              <a:lnSpc>
                <a:spcPct val="115000"/>
              </a:lnSpc>
              <a:spcBef>
                <a:spcPts val="0"/>
              </a:spcBef>
              <a:spcAft>
                <a:spcPts val="0"/>
              </a:spcAft>
              <a:buClr>
                <a:schemeClr val="dk1"/>
              </a:buClr>
              <a:buSzPts val="1100"/>
              <a:buFont typeface="Arial"/>
              <a:buNone/>
            </a:pPr>
            <a:r>
              <a:rPr lang="zh-CN" sz="1800">
                <a:solidFill>
                  <a:schemeClr val="dk1"/>
                </a:solidFill>
              </a:rPr>
              <a:t>Tips：</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1800">
                <a:solidFill>
                  <a:schemeClr val="dk1"/>
                </a:solidFill>
              </a:rPr>
              <a:t>1，可以体现AI和Brain Computing的交叉</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1800">
                <a:solidFill>
                  <a:schemeClr val="dk1"/>
                </a:solidFill>
              </a:rPr>
              <a:t>2，可以体现2021的元素（今年是我们第一届summer school，是元年）</a:t>
            </a:r>
            <a:endParaRPr sz="1800">
              <a:solidFill>
                <a:schemeClr val="dk1"/>
              </a:solidFill>
            </a:endParaRPr>
          </a:p>
          <a:p>
            <a:pPr marL="0" lvl="0" indent="0" algn="l" rtl="0">
              <a:lnSpc>
                <a:spcPct val="115000"/>
              </a:lnSpc>
              <a:spcBef>
                <a:spcPts val="0"/>
              </a:spcBef>
              <a:spcAft>
                <a:spcPts val="0"/>
              </a:spcAft>
              <a:buSzPts val="1100"/>
              <a:buNone/>
            </a:pPr>
            <a:r>
              <a:rPr lang="zh-CN" sz="1800">
                <a:solidFill>
                  <a:schemeClr val="dk1"/>
                </a:solidFill>
              </a:rPr>
              <a:t>3，可以体现online课程的特殊性</a:t>
            </a:r>
            <a:endParaRPr sz="1800">
              <a:solidFill>
                <a:schemeClr val="dk1"/>
              </a:solidFill>
            </a:endParaRPr>
          </a:p>
          <a:p>
            <a:pPr marL="0" lvl="0" indent="0" algn="l" rtl="0">
              <a:lnSpc>
                <a:spcPct val="115000"/>
              </a:lnSpc>
              <a:spcBef>
                <a:spcPts val="0"/>
              </a:spcBef>
              <a:spcAft>
                <a:spcPts val="0"/>
              </a:spcAft>
              <a:buSzPts val="1100"/>
              <a:buNone/>
            </a:pPr>
            <a:r>
              <a:rPr lang="zh-CN" sz="1800">
                <a:solidFill>
                  <a:schemeClr val="dk1"/>
                </a:solidFill>
              </a:rPr>
              <a:t>4，可以体现你对AIBC2021的感受</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1800">
                <a:solidFill>
                  <a:schemeClr val="dk1"/>
                </a:solidFill>
              </a:rPr>
              <a:t>5，...</a:t>
            </a:r>
            <a:endParaRPr sz="1800">
              <a:solidFill>
                <a:schemeClr val="dk1"/>
              </a:solidFill>
            </a:endParaRPr>
          </a:p>
          <a:p>
            <a:pPr marL="0" marR="0" lvl="0" indent="0" algn="l" rtl="0">
              <a:lnSpc>
                <a:spcPct val="100000"/>
              </a:lnSpc>
              <a:spcBef>
                <a:spcPts val="0"/>
              </a:spcBef>
              <a:spcAft>
                <a:spcPts val="0"/>
              </a:spcAft>
              <a:buNone/>
            </a:pPr>
            <a:endParaRPr sz="2400" b="1">
              <a:solidFill>
                <a:srgbClr val="174473"/>
              </a:solidFill>
            </a:endParaRPr>
          </a:p>
        </p:txBody>
      </p:sp>
      <p:pic>
        <p:nvPicPr>
          <p:cNvPr id="141" name="Google Shape;141;p22"/>
          <p:cNvPicPr preferRelativeResize="0"/>
          <p:nvPr/>
        </p:nvPicPr>
        <p:blipFill>
          <a:blip r:embed="rId4">
            <a:alphaModFix/>
          </a:blip>
          <a:stretch>
            <a:fillRect/>
          </a:stretch>
        </p:blipFill>
        <p:spPr>
          <a:xfrm>
            <a:off x="5458325" y="1690709"/>
            <a:ext cx="6270275" cy="4890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e9f2884d2e_2_22"/>
          <p:cNvSpPr txBox="1">
            <a:spLocks noGrp="1"/>
          </p:cNvSpPr>
          <p:nvPr>
            <p:ph type="title"/>
          </p:nvPr>
        </p:nvSpPr>
        <p:spPr>
          <a:xfrm>
            <a:off x="614275" y="744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CN" dirty="0">
                <a:solidFill>
                  <a:srgbClr val="174473"/>
                </a:solidFill>
              </a:rPr>
              <a:t>Requirements of the presentation (pls delete on your final PPT) </a:t>
            </a:r>
            <a:endParaRPr dirty="0"/>
          </a:p>
        </p:txBody>
      </p:sp>
      <p:cxnSp>
        <p:nvCxnSpPr>
          <p:cNvPr id="90" name="Google Shape;90;ge9f2884d2e_2_22"/>
          <p:cNvCxnSpPr/>
          <p:nvPr/>
        </p:nvCxnSpPr>
        <p:spPr>
          <a:xfrm>
            <a:off x="838200" y="1400175"/>
            <a:ext cx="9162900" cy="0"/>
          </a:xfrm>
          <a:prstGeom prst="straightConnector1">
            <a:avLst/>
          </a:prstGeom>
          <a:noFill/>
          <a:ln w="38100" cap="flat" cmpd="sng">
            <a:solidFill>
              <a:srgbClr val="174473"/>
            </a:solidFill>
            <a:prstDash val="solid"/>
            <a:round/>
            <a:headEnd type="none" w="sm" len="sm"/>
            <a:tailEnd type="none" w="sm" len="sm"/>
          </a:ln>
        </p:spPr>
      </p:cxnSp>
      <p:sp>
        <p:nvSpPr>
          <p:cNvPr id="91" name="Google Shape;91;ge9f2884d2e_2_22"/>
          <p:cNvSpPr txBox="1"/>
          <p:nvPr/>
        </p:nvSpPr>
        <p:spPr>
          <a:xfrm>
            <a:off x="838200" y="2155400"/>
            <a:ext cx="9808200" cy="269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zh-CN" sz="1800" dirty="0">
                <a:solidFill>
                  <a:schemeClr val="dk1"/>
                </a:solidFill>
              </a:rPr>
              <a:t>1, Pres 10mins in total, no less than 8 mins, no more than 11mins.</a:t>
            </a:r>
            <a:endParaRPr sz="1800" dirty="0">
              <a:solidFill>
                <a:schemeClr val="dk1"/>
              </a:solidFill>
            </a:endParaRPr>
          </a:p>
          <a:p>
            <a:pPr marL="0" lvl="0" indent="0" algn="l" rtl="0">
              <a:lnSpc>
                <a:spcPct val="115000"/>
              </a:lnSpc>
              <a:spcBef>
                <a:spcPts val="1000"/>
              </a:spcBef>
              <a:spcAft>
                <a:spcPts val="0"/>
              </a:spcAft>
              <a:buNone/>
            </a:pPr>
            <a:r>
              <a:rPr lang="zh-CN" sz="1800" dirty="0">
                <a:solidFill>
                  <a:schemeClr val="dk1"/>
                </a:solidFill>
              </a:rPr>
              <a:t>2, Q&amp;A for 5mins</a:t>
            </a:r>
            <a:endParaRPr sz="1800" dirty="0">
              <a:solidFill>
                <a:schemeClr val="dk1"/>
              </a:solidFill>
            </a:endParaRPr>
          </a:p>
          <a:p>
            <a:pPr marL="0" lvl="0" indent="0" algn="l" rtl="0">
              <a:lnSpc>
                <a:spcPct val="115000"/>
              </a:lnSpc>
              <a:spcBef>
                <a:spcPts val="1000"/>
              </a:spcBef>
              <a:spcAft>
                <a:spcPts val="0"/>
              </a:spcAft>
              <a:buNone/>
            </a:pPr>
            <a:r>
              <a:rPr lang="zh-CN" sz="1800" dirty="0">
                <a:solidFill>
                  <a:schemeClr val="dk1"/>
                </a:solidFill>
              </a:rPr>
              <a:t>3, Upload your PPT before</a:t>
            </a:r>
            <a:r>
              <a:rPr lang="zh-CN" sz="1800" b="1" u="sng" dirty="0">
                <a:solidFill>
                  <a:schemeClr val="dk1"/>
                </a:solidFill>
              </a:rPr>
              <a:t> 8 AM. Aug.21 </a:t>
            </a:r>
            <a:r>
              <a:rPr lang="zh-CN" sz="1800" dirty="0">
                <a:solidFill>
                  <a:schemeClr val="dk1"/>
                </a:solidFill>
              </a:rPr>
              <a:t>(strict deadline, otherwise you will lose the chance to present your work) to </a:t>
            </a:r>
            <a:endParaRPr sz="1800" dirty="0">
              <a:solidFill>
                <a:schemeClr val="dk1"/>
              </a:solidFill>
            </a:endParaRPr>
          </a:p>
          <a:p>
            <a:pPr marL="0" lvl="0" indent="0" algn="l" rtl="0">
              <a:lnSpc>
                <a:spcPct val="115000"/>
              </a:lnSpc>
              <a:spcBef>
                <a:spcPts val="1000"/>
              </a:spcBef>
              <a:spcAft>
                <a:spcPts val="0"/>
              </a:spcAft>
              <a:buNone/>
            </a:pPr>
            <a:r>
              <a:rPr lang="zh-CN" sz="1800" u="sng" dirty="0">
                <a:solidFill>
                  <a:schemeClr val="hlink"/>
                </a:solidFill>
                <a:hlinkClick r:id="rId3"/>
              </a:rPr>
              <a:t>https://drive.google.com/drive/folders/1iezWG6GolzoAM0-DbtUdGN26HbWZK6Wt?usp=sharing</a:t>
            </a:r>
            <a:endParaRPr sz="1800"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CN" dirty="0">
                <a:solidFill>
                  <a:srgbClr val="174473"/>
                </a:solidFill>
              </a:rPr>
              <a:t>Introduc</a:t>
            </a:r>
            <a:r>
              <a:rPr lang="en-US" altLang="zh-CN" dirty="0" err="1">
                <a:solidFill>
                  <a:srgbClr val="174473"/>
                </a:solidFill>
              </a:rPr>
              <a:t>tion</a:t>
            </a:r>
            <a:r>
              <a:rPr lang="zh-CN" dirty="0">
                <a:solidFill>
                  <a:srgbClr val="174473"/>
                </a:solidFill>
              </a:rPr>
              <a:t> </a:t>
            </a:r>
            <a:r>
              <a:rPr lang="en-US" altLang="zh-CN" dirty="0">
                <a:solidFill>
                  <a:srgbClr val="174473"/>
                </a:solidFill>
              </a:rPr>
              <a:t>of my</a:t>
            </a:r>
            <a:r>
              <a:rPr lang="zh-CN" dirty="0">
                <a:solidFill>
                  <a:srgbClr val="174473"/>
                </a:solidFill>
              </a:rPr>
              <a:t>self</a:t>
            </a:r>
            <a:endParaRPr dirty="0"/>
          </a:p>
        </p:txBody>
      </p:sp>
      <p:cxnSp>
        <p:nvCxnSpPr>
          <p:cNvPr id="97" name="Google Shape;97;p18"/>
          <p:cNvCxnSpPr/>
          <p:nvPr/>
        </p:nvCxnSpPr>
        <p:spPr>
          <a:xfrm>
            <a:off x="838200" y="1400175"/>
            <a:ext cx="9163050" cy="0"/>
          </a:xfrm>
          <a:prstGeom prst="straightConnector1">
            <a:avLst/>
          </a:prstGeom>
          <a:noFill/>
          <a:ln w="38100" cap="flat" cmpd="sng">
            <a:solidFill>
              <a:srgbClr val="174473"/>
            </a:solidFill>
            <a:prstDash val="solid"/>
            <a:round/>
            <a:headEnd type="none" w="sm" len="sm"/>
            <a:tailEnd type="none" w="sm" len="sm"/>
          </a:ln>
        </p:spPr>
      </p:cxnSp>
      <p:sp>
        <p:nvSpPr>
          <p:cNvPr id="98" name="Google Shape;98;p18"/>
          <p:cNvSpPr txBox="1"/>
          <p:nvPr/>
        </p:nvSpPr>
        <p:spPr>
          <a:xfrm>
            <a:off x="758301" y="1826927"/>
            <a:ext cx="6157404" cy="37589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1800" dirty="0" err="1">
                <a:solidFill>
                  <a:schemeClr val="dk1"/>
                </a:solidFill>
              </a:rPr>
              <a:t>Aohua</a:t>
            </a:r>
            <a:r>
              <a:rPr lang="en-US" sz="1800" dirty="0">
                <a:solidFill>
                  <a:schemeClr val="dk1"/>
                </a:solidFill>
              </a:rPr>
              <a:t> Cheng</a:t>
            </a:r>
            <a:endParaRPr sz="1800" dirty="0">
              <a:solidFill>
                <a:schemeClr val="dk1"/>
              </a:solidFill>
            </a:endParaRPr>
          </a:p>
          <a:p>
            <a:pPr marL="0" lvl="0" indent="0" algn="l" rtl="0">
              <a:lnSpc>
                <a:spcPct val="115000"/>
              </a:lnSpc>
              <a:spcBef>
                <a:spcPts val="1000"/>
              </a:spcBef>
              <a:spcAft>
                <a:spcPts val="0"/>
              </a:spcAft>
              <a:buNone/>
            </a:pPr>
            <a:r>
              <a:rPr lang="zh-CN" sz="1800" dirty="0">
                <a:solidFill>
                  <a:schemeClr val="dk1"/>
                </a:solidFill>
              </a:rPr>
              <a:t>Your lab </a:t>
            </a:r>
            <a:r>
              <a:rPr lang="en-US" altLang="zh-CN" sz="1800" dirty="0">
                <a:solidFill>
                  <a:schemeClr val="dk1"/>
                </a:solidFill>
              </a:rPr>
              <a:t>: Medicine &amp; Medical Robot Research Center</a:t>
            </a:r>
          </a:p>
          <a:p>
            <a:pPr marL="0" lvl="0" indent="0" algn="l" rtl="0">
              <a:lnSpc>
                <a:spcPct val="115000"/>
              </a:lnSpc>
              <a:spcBef>
                <a:spcPts val="1000"/>
              </a:spcBef>
              <a:spcAft>
                <a:spcPts val="0"/>
              </a:spcAft>
              <a:buNone/>
            </a:pPr>
            <a:r>
              <a:rPr lang="zh-CN" sz="1800" dirty="0">
                <a:solidFill>
                  <a:schemeClr val="dk1"/>
                </a:solidFill>
              </a:rPr>
              <a:t>Your research background</a:t>
            </a:r>
            <a:r>
              <a:rPr lang="en-US" altLang="zh-CN" sz="1800" dirty="0">
                <a:solidFill>
                  <a:schemeClr val="dk1"/>
                </a:solidFill>
              </a:rPr>
              <a:t> :</a:t>
            </a:r>
          </a:p>
          <a:p>
            <a:pPr marL="0" lvl="0" indent="0" algn="l" rtl="0">
              <a:lnSpc>
                <a:spcPct val="115000"/>
              </a:lnSpc>
              <a:spcBef>
                <a:spcPts val="1000"/>
              </a:spcBef>
              <a:spcAft>
                <a:spcPts val="0"/>
              </a:spcAft>
              <a:buNone/>
            </a:pPr>
            <a:r>
              <a:rPr lang="en-US" sz="1800" dirty="0">
                <a:solidFill>
                  <a:schemeClr val="dk1"/>
                </a:solidFill>
              </a:rPr>
              <a:t>Medical Robot, Computational </a:t>
            </a:r>
            <a:r>
              <a:rPr lang="en-US" sz="1800" dirty="0" err="1">
                <a:solidFill>
                  <a:schemeClr val="dk1"/>
                </a:solidFill>
              </a:rPr>
              <a:t>neuromorphology</a:t>
            </a:r>
            <a:r>
              <a:rPr lang="en-US" sz="1800" dirty="0">
                <a:solidFill>
                  <a:schemeClr val="dk1"/>
                </a:solidFill>
              </a:rPr>
              <a:t>,</a:t>
            </a:r>
          </a:p>
          <a:p>
            <a:pPr marL="0" lvl="0" indent="0" algn="l" rtl="0">
              <a:lnSpc>
                <a:spcPct val="115000"/>
              </a:lnSpc>
              <a:spcBef>
                <a:spcPts val="1000"/>
              </a:spcBef>
              <a:spcAft>
                <a:spcPts val="0"/>
              </a:spcAft>
              <a:buNone/>
            </a:pPr>
            <a:r>
              <a:rPr lang="en-US" sz="1800" dirty="0">
                <a:solidFill>
                  <a:schemeClr val="dk1"/>
                </a:solidFill>
              </a:rPr>
              <a:t>Memory recall with ANN</a:t>
            </a:r>
            <a:endParaRPr sz="1800" dirty="0">
              <a:solidFill>
                <a:schemeClr val="dk1"/>
              </a:solidFill>
            </a:endParaRPr>
          </a:p>
          <a:p>
            <a:pPr marL="0" lvl="0" indent="0" algn="l" rtl="0">
              <a:lnSpc>
                <a:spcPct val="115000"/>
              </a:lnSpc>
              <a:spcBef>
                <a:spcPts val="1000"/>
              </a:spcBef>
              <a:spcAft>
                <a:spcPts val="0"/>
              </a:spcAft>
              <a:buNone/>
            </a:pPr>
            <a:r>
              <a:rPr lang="zh-CN" sz="1800" dirty="0">
                <a:solidFill>
                  <a:schemeClr val="dk1"/>
                </a:solidFill>
              </a:rPr>
              <a:t>Your interests</a:t>
            </a:r>
            <a:r>
              <a:rPr lang="en-US" altLang="zh-CN" sz="1800" dirty="0">
                <a:solidFill>
                  <a:schemeClr val="dk1"/>
                </a:solidFill>
              </a:rPr>
              <a:t> :</a:t>
            </a:r>
          </a:p>
          <a:p>
            <a:pPr>
              <a:lnSpc>
                <a:spcPct val="115000"/>
              </a:lnSpc>
              <a:spcBef>
                <a:spcPts val="1000"/>
              </a:spcBef>
            </a:pPr>
            <a:r>
              <a:rPr lang="en-US" altLang="zh-CN" sz="1800" dirty="0">
                <a:solidFill>
                  <a:schemeClr val="dk1"/>
                </a:solidFill>
              </a:rPr>
              <a:t>Consciousness</a:t>
            </a:r>
          </a:p>
          <a:p>
            <a:pPr>
              <a:lnSpc>
                <a:spcPct val="115000"/>
              </a:lnSpc>
              <a:spcBef>
                <a:spcPts val="1000"/>
              </a:spcBef>
            </a:pPr>
            <a:r>
              <a:rPr lang="en-US" altLang="zh-CN" sz="1800" dirty="0">
                <a:solidFill>
                  <a:schemeClr val="dk1"/>
                </a:solidFill>
              </a:rPr>
              <a:t>Consciousness</a:t>
            </a:r>
            <a:r>
              <a:rPr lang="en-US" sz="1800" dirty="0">
                <a:solidFill>
                  <a:schemeClr val="dk1"/>
                </a:solidFill>
              </a:rPr>
              <a:t>, Biophysics</a:t>
            </a:r>
            <a:r>
              <a:rPr lang="en-US" sz="1800">
                <a:solidFill>
                  <a:schemeClr val="dk1"/>
                </a:solidFill>
              </a:rPr>
              <a:t>, ANN</a:t>
            </a:r>
            <a:endParaRPr dirty="0"/>
          </a:p>
        </p:txBody>
      </p:sp>
      <p:pic>
        <p:nvPicPr>
          <p:cNvPr id="3" name="图片 2">
            <a:extLst>
              <a:ext uri="{FF2B5EF4-FFF2-40B4-BE49-F238E27FC236}">
                <a16:creationId xmlns:a16="http://schemas.microsoft.com/office/drawing/2014/main" id="{F253E2E9-919B-407A-BC75-92D435B6A4F5}"/>
              </a:ext>
            </a:extLst>
          </p:cNvPr>
          <p:cNvPicPr>
            <a:picLocks noChangeAspect="1"/>
          </p:cNvPicPr>
          <p:nvPr/>
        </p:nvPicPr>
        <p:blipFill>
          <a:blip r:embed="rId3"/>
          <a:stretch>
            <a:fillRect/>
          </a:stretch>
        </p:blipFill>
        <p:spPr>
          <a:xfrm>
            <a:off x="6514997" y="2111988"/>
            <a:ext cx="3951036" cy="26340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e9f2884d2e_2_8"/>
          <p:cNvSpPr txBox="1">
            <a:spLocks noGrp="1"/>
          </p:cNvSpPr>
          <p:nvPr>
            <p:ph type="title"/>
          </p:nvPr>
        </p:nvSpPr>
        <p:spPr>
          <a:xfrm>
            <a:off x="680450" y="74475"/>
            <a:ext cx="11090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CN" sz="3900" dirty="0">
                <a:solidFill>
                  <a:srgbClr val="174473"/>
                </a:solidFill>
              </a:rPr>
              <a:t>Project background and the scientific question</a:t>
            </a:r>
            <a:endParaRPr sz="3900" dirty="0">
              <a:solidFill>
                <a:srgbClr val="174473"/>
              </a:solidFill>
            </a:endParaRPr>
          </a:p>
        </p:txBody>
      </p:sp>
      <p:cxnSp>
        <p:nvCxnSpPr>
          <p:cNvPr id="104" name="Google Shape;104;ge9f2884d2e_2_8"/>
          <p:cNvCxnSpPr/>
          <p:nvPr/>
        </p:nvCxnSpPr>
        <p:spPr>
          <a:xfrm>
            <a:off x="838200" y="1400175"/>
            <a:ext cx="10429800" cy="10200"/>
          </a:xfrm>
          <a:prstGeom prst="straightConnector1">
            <a:avLst/>
          </a:prstGeom>
          <a:noFill/>
          <a:ln w="38100" cap="flat" cmpd="sng">
            <a:solidFill>
              <a:srgbClr val="174473"/>
            </a:solidFill>
            <a:prstDash val="solid"/>
            <a:round/>
            <a:headEnd type="none" w="sm" len="sm"/>
            <a:tailEnd type="none" w="sm" len="sm"/>
          </a:ln>
        </p:spPr>
      </p:cxnSp>
      <p:sp>
        <p:nvSpPr>
          <p:cNvPr id="105" name="Google Shape;105;ge9f2884d2e_2_8"/>
          <p:cNvSpPr txBox="1"/>
          <p:nvPr/>
        </p:nvSpPr>
        <p:spPr>
          <a:xfrm>
            <a:off x="838200" y="1895133"/>
            <a:ext cx="9808200" cy="4962867"/>
          </a:xfrm>
          <a:prstGeom prst="rect">
            <a:avLst/>
          </a:prstGeom>
          <a:noFill/>
          <a:ln>
            <a:noFill/>
          </a:ln>
        </p:spPr>
        <p:txBody>
          <a:bodyPr spcFirstLastPara="1" wrap="square" lIns="91425" tIns="91425" rIns="91425" bIns="91425" anchor="t" anchorCtr="0">
            <a:spAutoFit/>
          </a:bodyPr>
          <a:lstStyle/>
          <a:p>
            <a:pPr>
              <a:lnSpc>
                <a:spcPct val="115000"/>
              </a:lnSpc>
            </a:pPr>
            <a:r>
              <a:rPr lang="en-US" altLang="zh-CN" sz="1800" dirty="0">
                <a:solidFill>
                  <a:schemeClr val="dk1"/>
                </a:solidFill>
              </a:rPr>
              <a:t>•   why do you think it’s an interesting question? </a:t>
            </a:r>
          </a:p>
          <a:p>
            <a:pPr marL="0" lvl="0" indent="0" algn="l" rtl="0">
              <a:lnSpc>
                <a:spcPct val="115000"/>
              </a:lnSpc>
              <a:spcBef>
                <a:spcPts val="0"/>
              </a:spcBef>
              <a:spcAft>
                <a:spcPts val="0"/>
              </a:spcAft>
              <a:buNone/>
            </a:pPr>
            <a:r>
              <a:rPr lang="en-US" altLang="zh-CN" sz="1800" dirty="0">
                <a:solidFill>
                  <a:schemeClr val="dk1"/>
                </a:solidFill>
              </a:rPr>
              <a:t>Temporary information for processing purposes, playing a crucial role in cognitive tasks.</a:t>
            </a:r>
          </a:p>
          <a:p>
            <a:pPr marL="0" lvl="0" indent="0" algn="l" rtl="0">
              <a:lnSpc>
                <a:spcPct val="115000"/>
              </a:lnSpc>
              <a:spcBef>
                <a:spcPts val="0"/>
              </a:spcBef>
              <a:spcAft>
                <a:spcPts val="0"/>
              </a:spcAft>
              <a:buNone/>
            </a:pPr>
            <a:r>
              <a:rPr lang="en-US" altLang="zh-CN" sz="1800" dirty="0">
                <a:solidFill>
                  <a:schemeClr val="dk1"/>
                </a:solidFill>
              </a:rPr>
              <a:t>delayed-response paradigm</a:t>
            </a:r>
          </a:p>
          <a:p>
            <a:pPr marL="0" lvl="0" indent="0" algn="l" rtl="0">
              <a:lnSpc>
                <a:spcPct val="115000"/>
              </a:lnSpc>
              <a:spcBef>
                <a:spcPts val="0"/>
              </a:spcBef>
              <a:spcAft>
                <a:spcPts val="0"/>
              </a:spcAft>
              <a:buNone/>
            </a:pPr>
            <a:r>
              <a:rPr lang="en-US" altLang="zh-CN" sz="1800" dirty="0">
                <a:solidFill>
                  <a:schemeClr val="dk1"/>
                </a:solidFill>
              </a:rPr>
              <a:t>Enhanced, stimulus-specific spiking activity has been observed during the delay period and is considered to be a neuronal correlate of WM. </a:t>
            </a:r>
          </a:p>
          <a:p>
            <a:pPr>
              <a:lnSpc>
                <a:spcPct val="115000"/>
              </a:lnSpc>
            </a:pPr>
            <a:r>
              <a:rPr lang="en-US" altLang="zh-CN" sz="1800" dirty="0">
                <a:solidFill>
                  <a:schemeClr val="dk1"/>
                </a:solidFill>
              </a:rPr>
              <a:t>•   Any previous results, either yours or published results (I mean a background survey)?</a:t>
            </a:r>
          </a:p>
          <a:p>
            <a:pPr marL="0" lvl="0" indent="0" algn="l" rtl="0">
              <a:lnSpc>
                <a:spcPct val="115000"/>
              </a:lnSpc>
              <a:spcBef>
                <a:spcPts val="0"/>
              </a:spcBef>
              <a:spcAft>
                <a:spcPts val="0"/>
              </a:spcAft>
              <a:buNone/>
            </a:pPr>
            <a:r>
              <a:rPr lang="en-US" altLang="zh-CN" sz="1800" dirty="0">
                <a:solidFill>
                  <a:schemeClr val="dk1"/>
                </a:solidFill>
              </a:rPr>
              <a:t>emerges either from intrinsic cell properties (6, 7) or as persistent reverberations in selective neural populations coding for different memories</a:t>
            </a:r>
          </a:p>
          <a:p>
            <a:pPr marL="0" lvl="0" indent="0" algn="l" rtl="0">
              <a:lnSpc>
                <a:spcPct val="115000"/>
              </a:lnSpc>
              <a:spcBef>
                <a:spcPts val="0"/>
              </a:spcBef>
              <a:spcAft>
                <a:spcPts val="0"/>
              </a:spcAft>
              <a:buNone/>
            </a:pPr>
            <a:r>
              <a:rPr lang="en-US" altLang="zh-CN" sz="1800" dirty="0">
                <a:solidFill>
                  <a:schemeClr val="dk1"/>
                </a:solidFill>
              </a:rPr>
              <a:t>holding information in a spiking form is energetically expensive because of the high metabolic cost of action potentials, delay activity increase can be very modest (14, 15), sometimes disappearing completely during part of the delay period </a:t>
            </a:r>
          </a:p>
          <a:p>
            <a:pPr>
              <a:lnSpc>
                <a:spcPct val="115000"/>
              </a:lnSpc>
            </a:pPr>
            <a:r>
              <a:rPr lang="en-US" altLang="zh-CN" sz="1800" dirty="0">
                <a:solidFill>
                  <a:schemeClr val="dk1"/>
                </a:solidFill>
              </a:rPr>
              <a:t>•   How to solve?</a:t>
            </a:r>
          </a:p>
          <a:p>
            <a:pPr marL="0" lvl="0" indent="0" algn="l" rtl="0">
              <a:lnSpc>
                <a:spcPct val="115000"/>
              </a:lnSpc>
              <a:spcBef>
                <a:spcPts val="0"/>
              </a:spcBef>
              <a:spcAft>
                <a:spcPts val="0"/>
              </a:spcAft>
              <a:buNone/>
            </a:pPr>
            <a:r>
              <a:rPr lang="en-US" altLang="zh-CN" sz="1800" dirty="0">
                <a:solidFill>
                  <a:schemeClr val="dk1"/>
                </a:solidFill>
              </a:rPr>
              <a:t>We therefore propose that an item is maintained in the WM state by short-term synaptic facilitation mediated by increased residual calcium levels at the presynaptic terminals of the neurons that code for this item</a:t>
            </a:r>
          </a:p>
        </p:txBody>
      </p:sp>
      <p:sp>
        <p:nvSpPr>
          <p:cNvPr id="5" name="Google Shape;105;ge9f2884d2e_2_8">
            <a:extLst>
              <a:ext uri="{FF2B5EF4-FFF2-40B4-BE49-F238E27FC236}">
                <a16:creationId xmlns:a16="http://schemas.microsoft.com/office/drawing/2014/main" id="{62B49509-074E-428C-905C-0635C991E947}"/>
              </a:ext>
            </a:extLst>
          </p:cNvPr>
          <p:cNvSpPr txBox="1"/>
          <p:nvPr/>
        </p:nvSpPr>
        <p:spPr>
          <a:xfrm>
            <a:off x="963967" y="1475244"/>
            <a:ext cx="3181905"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ltLang="zh-CN" sz="2800" dirty="0">
                <a:solidFill>
                  <a:schemeClr val="dk1"/>
                </a:solidFill>
              </a:rPr>
              <a:t>Working memory</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e9f2884d2e_2_8"/>
          <p:cNvSpPr txBox="1">
            <a:spLocks noGrp="1"/>
          </p:cNvSpPr>
          <p:nvPr>
            <p:ph type="title"/>
          </p:nvPr>
        </p:nvSpPr>
        <p:spPr>
          <a:xfrm>
            <a:off x="680450" y="74475"/>
            <a:ext cx="11090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tLang="zh-CN" sz="3900" dirty="0">
                <a:solidFill>
                  <a:srgbClr val="174473"/>
                </a:solidFill>
              </a:rPr>
              <a:t>Method</a:t>
            </a:r>
            <a:endParaRPr sz="3900" dirty="0">
              <a:solidFill>
                <a:srgbClr val="174473"/>
              </a:solidFill>
            </a:endParaRPr>
          </a:p>
        </p:txBody>
      </p:sp>
      <p:cxnSp>
        <p:nvCxnSpPr>
          <p:cNvPr id="104" name="Google Shape;104;ge9f2884d2e_2_8"/>
          <p:cNvCxnSpPr/>
          <p:nvPr/>
        </p:nvCxnSpPr>
        <p:spPr>
          <a:xfrm>
            <a:off x="838200" y="1400175"/>
            <a:ext cx="10429800" cy="10200"/>
          </a:xfrm>
          <a:prstGeom prst="straightConnector1">
            <a:avLst/>
          </a:prstGeom>
          <a:noFill/>
          <a:ln w="38100" cap="flat" cmpd="sng">
            <a:solidFill>
              <a:srgbClr val="174473"/>
            </a:solidFill>
            <a:prstDash val="solid"/>
            <a:round/>
            <a:headEnd type="none" w="sm" len="sm"/>
            <a:tailEnd type="none" w="sm" len="sm"/>
          </a:ln>
        </p:spPr>
      </p:cxnSp>
      <p:sp>
        <p:nvSpPr>
          <p:cNvPr id="105" name="Google Shape;105;ge9f2884d2e_2_8"/>
          <p:cNvSpPr txBox="1"/>
          <p:nvPr/>
        </p:nvSpPr>
        <p:spPr>
          <a:xfrm>
            <a:off x="838200" y="1538517"/>
            <a:ext cx="9808200" cy="4325769"/>
          </a:xfrm>
          <a:prstGeom prst="rect">
            <a:avLst/>
          </a:prstGeom>
          <a:noFill/>
          <a:ln>
            <a:noFill/>
          </a:ln>
        </p:spPr>
        <p:txBody>
          <a:bodyPr spcFirstLastPara="1" wrap="square" lIns="91425" tIns="91425" rIns="91425" bIns="91425" anchor="t" anchorCtr="0">
            <a:spAutoFit/>
          </a:bodyPr>
          <a:lstStyle/>
          <a:p>
            <a:pPr>
              <a:lnSpc>
                <a:spcPct val="115000"/>
              </a:lnSpc>
            </a:pPr>
            <a:r>
              <a:rPr lang="en-US" altLang="zh-CN" sz="1800" dirty="0">
                <a:solidFill>
                  <a:schemeClr val="dk1"/>
                </a:solidFill>
              </a:rPr>
              <a:t>We implemented this mechanism with a recurrent network of LIF neurons. The network encodes a set of memories (items) by randomly composed selective populations of excitatory neurons.</a:t>
            </a:r>
          </a:p>
          <a:p>
            <a:pPr>
              <a:lnSpc>
                <a:spcPct val="115000"/>
              </a:lnSpc>
            </a:pPr>
            <a:r>
              <a:rPr lang="en-US" altLang="zh-CN" sz="1800" dirty="0">
                <a:solidFill>
                  <a:schemeClr val="dk1"/>
                </a:solidFill>
              </a:rPr>
              <a:t>Connections: excitatory-excitatory synapse for the same memory are stronger than connections between different populations, mimicking the result of prior long-term Hebbian learning (25) or intrinsic clustering of recurrent connections. Inhibitory-excitatory synapse in a nonstructured way, resulting in competition between different memories.</a:t>
            </a:r>
          </a:p>
          <a:p>
            <a:pPr>
              <a:lnSpc>
                <a:spcPct val="115000"/>
              </a:lnSpc>
            </a:pPr>
            <a:r>
              <a:rPr lang="en-US" altLang="zh-CN" sz="1800" dirty="0">
                <a:solidFill>
                  <a:schemeClr val="dk1"/>
                </a:solidFill>
              </a:rPr>
              <a:t>Synaptic efficacy is modulated by the amount of available resources (x, normalized so that 0 &lt; x &lt; 1) and the utilization parameter (u) that defines the fraction of resources used by each spike, reflecting the residual calcium level</a:t>
            </a:r>
          </a:p>
          <a:p>
            <a:pPr>
              <a:lnSpc>
                <a:spcPct val="115000"/>
              </a:lnSpc>
            </a:pPr>
            <a:r>
              <a:rPr lang="en-US" altLang="zh-CN" sz="1800" dirty="0">
                <a:solidFill>
                  <a:schemeClr val="dk1"/>
                </a:solidFill>
              </a:rPr>
              <a:t>Upon a spike, </a:t>
            </a:r>
            <a:r>
              <a:rPr lang="en-US" altLang="zh-CN" sz="1800" dirty="0" err="1">
                <a:solidFill>
                  <a:schemeClr val="dk1"/>
                </a:solidFill>
              </a:rPr>
              <a:t>ux</a:t>
            </a:r>
            <a:r>
              <a:rPr lang="en-US" altLang="zh-CN" sz="1800" dirty="0">
                <a:solidFill>
                  <a:schemeClr val="dk1"/>
                </a:solidFill>
              </a:rPr>
              <a:t> produce the postsynaptic current, reducing x mimics neurotransmitter depletion, increases u mimics calcium influx into the presynaptic terminal and effects the release probability.</a:t>
            </a:r>
          </a:p>
        </p:txBody>
      </p:sp>
      <p:pic>
        <p:nvPicPr>
          <p:cNvPr id="8" name="图片 7">
            <a:extLst>
              <a:ext uri="{FF2B5EF4-FFF2-40B4-BE49-F238E27FC236}">
                <a16:creationId xmlns:a16="http://schemas.microsoft.com/office/drawing/2014/main" id="{954AE818-1983-4C7D-9245-DD4B7DAA3A3E}"/>
              </a:ext>
            </a:extLst>
          </p:cNvPr>
          <p:cNvPicPr>
            <a:picLocks noChangeAspect="1"/>
          </p:cNvPicPr>
          <p:nvPr/>
        </p:nvPicPr>
        <p:blipFill>
          <a:blip r:embed="rId3"/>
          <a:stretch>
            <a:fillRect/>
          </a:stretch>
        </p:blipFill>
        <p:spPr>
          <a:xfrm>
            <a:off x="3696271" y="5457825"/>
            <a:ext cx="3408617" cy="1303061"/>
          </a:xfrm>
          <a:prstGeom prst="rect">
            <a:avLst/>
          </a:prstGeom>
        </p:spPr>
      </p:pic>
    </p:spTree>
    <p:extLst>
      <p:ext uri="{BB962C8B-B14F-4D97-AF65-F5344CB8AC3E}">
        <p14:creationId xmlns:p14="http://schemas.microsoft.com/office/powerpoint/2010/main" val="30688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e9f2884d2e_2_8"/>
          <p:cNvSpPr txBox="1">
            <a:spLocks noGrp="1"/>
          </p:cNvSpPr>
          <p:nvPr>
            <p:ph type="title"/>
          </p:nvPr>
        </p:nvSpPr>
        <p:spPr>
          <a:xfrm>
            <a:off x="680450" y="74475"/>
            <a:ext cx="11090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tLang="zh-CN" sz="3900" dirty="0">
                <a:solidFill>
                  <a:srgbClr val="174473"/>
                </a:solidFill>
              </a:rPr>
              <a:t>Method</a:t>
            </a:r>
            <a:endParaRPr sz="3900" dirty="0">
              <a:solidFill>
                <a:srgbClr val="174473"/>
              </a:solidFill>
            </a:endParaRPr>
          </a:p>
        </p:txBody>
      </p:sp>
      <p:cxnSp>
        <p:nvCxnSpPr>
          <p:cNvPr id="104" name="Google Shape;104;ge9f2884d2e_2_8"/>
          <p:cNvCxnSpPr/>
          <p:nvPr/>
        </p:nvCxnSpPr>
        <p:spPr>
          <a:xfrm>
            <a:off x="838200" y="1400175"/>
            <a:ext cx="10429800" cy="10200"/>
          </a:xfrm>
          <a:prstGeom prst="straightConnector1">
            <a:avLst/>
          </a:prstGeom>
          <a:noFill/>
          <a:ln w="38100" cap="flat" cmpd="sng">
            <a:solidFill>
              <a:srgbClr val="174473"/>
            </a:solidFill>
            <a:prstDash val="solid"/>
            <a:round/>
            <a:headEnd type="none" w="sm" len="sm"/>
            <a:tailEnd type="none" w="sm" len="sm"/>
          </a:ln>
        </p:spPr>
      </p:cxnSp>
      <p:pic>
        <p:nvPicPr>
          <p:cNvPr id="3" name="图片 2">
            <a:extLst>
              <a:ext uri="{FF2B5EF4-FFF2-40B4-BE49-F238E27FC236}">
                <a16:creationId xmlns:a16="http://schemas.microsoft.com/office/drawing/2014/main" id="{A3338830-0BB4-41F8-BEB4-A9DFA565A32C}"/>
              </a:ext>
            </a:extLst>
          </p:cNvPr>
          <p:cNvPicPr>
            <a:picLocks noChangeAspect="1"/>
          </p:cNvPicPr>
          <p:nvPr/>
        </p:nvPicPr>
        <p:blipFill>
          <a:blip r:embed="rId3"/>
          <a:stretch>
            <a:fillRect/>
          </a:stretch>
        </p:blipFill>
        <p:spPr>
          <a:xfrm>
            <a:off x="526972" y="1553593"/>
            <a:ext cx="5097819" cy="2624321"/>
          </a:xfrm>
          <a:prstGeom prst="rect">
            <a:avLst/>
          </a:prstGeom>
        </p:spPr>
      </p:pic>
      <p:pic>
        <p:nvPicPr>
          <p:cNvPr id="5" name="图片 4">
            <a:extLst>
              <a:ext uri="{FF2B5EF4-FFF2-40B4-BE49-F238E27FC236}">
                <a16:creationId xmlns:a16="http://schemas.microsoft.com/office/drawing/2014/main" id="{AA5FE379-7F87-45C9-AABC-C4CE9BB8CC02}"/>
              </a:ext>
            </a:extLst>
          </p:cNvPr>
          <p:cNvPicPr>
            <a:picLocks noChangeAspect="1"/>
          </p:cNvPicPr>
          <p:nvPr/>
        </p:nvPicPr>
        <p:blipFill>
          <a:blip r:embed="rId4"/>
          <a:stretch>
            <a:fillRect/>
          </a:stretch>
        </p:blipFill>
        <p:spPr>
          <a:xfrm>
            <a:off x="838200" y="4239114"/>
            <a:ext cx="6336466" cy="2288914"/>
          </a:xfrm>
          <a:prstGeom prst="rect">
            <a:avLst/>
          </a:prstGeom>
        </p:spPr>
      </p:pic>
      <p:pic>
        <p:nvPicPr>
          <p:cNvPr id="7" name="图片 6">
            <a:extLst>
              <a:ext uri="{FF2B5EF4-FFF2-40B4-BE49-F238E27FC236}">
                <a16:creationId xmlns:a16="http://schemas.microsoft.com/office/drawing/2014/main" id="{44F0D183-8DE5-431E-B493-F6D038CEC706}"/>
              </a:ext>
            </a:extLst>
          </p:cNvPr>
          <p:cNvPicPr>
            <a:picLocks noChangeAspect="1"/>
          </p:cNvPicPr>
          <p:nvPr/>
        </p:nvPicPr>
        <p:blipFill>
          <a:blip r:embed="rId5"/>
          <a:stretch>
            <a:fillRect/>
          </a:stretch>
        </p:blipFill>
        <p:spPr>
          <a:xfrm>
            <a:off x="6395806" y="1771974"/>
            <a:ext cx="2933700" cy="561975"/>
          </a:xfrm>
          <a:prstGeom prst="rect">
            <a:avLst/>
          </a:prstGeom>
        </p:spPr>
      </p:pic>
      <p:pic>
        <p:nvPicPr>
          <p:cNvPr id="10" name="图片 9">
            <a:extLst>
              <a:ext uri="{FF2B5EF4-FFF2-40B4-BE49-F238E27FC236}">
                <a16:creationId xmlns:a16="http://schemas.microsoft.com/office/drawing/2014/main" id="{98DCD62D-0EAF-4373-B95B-ED7F53882E12}"/>
              </a:ext>
            </a:extLst>
          </p:cNvPr>
          <p:cNvPicPr>
            <a:picLocks noChangeAspect="1"/>
          </p:cNvPicPr>
          <p:nvPr/>
        </p:nvPicPr>
        <p:blipFill>
          <a:blip r:embed="rId6"/>
          <a:stretch>
            <a:fillRect/>
          </a:stretch>
        </p:blipFill>
        <p:spPr>
          <a:xfrm>
            <a:off x="6724418" y="2551428"/>
            <a:ext cx="2276475" cy="314325"/>
          </a:xfrm>
          <a:prstGeom prst="rect">
            <a:avLst/>
          </a:prstGeom>
        </p:spPr>
      </p:pic>
      <p:pic>
        <p:nvPicPr>
          <p:cNvPr id="12" name="图片 11">
            <a:extLst>
              <a:ext uri="{FF2B5EF4-FFF2-40B4-BE49-F238E27FC236}">
                <a16:creationId xmlns:a16="http://schemas.microsoft.com/office/drawing/2014/main" id="{76020E72-FCDD-4DF7-BBD2-80016B44BFF5}"/>
              </a:ext>
            </a:extLst>
          </p:cNvPr>
          <p:cNvPicPr>
            <a:picLocks noChangeAspect="1"/>
          </p:cNvPicPr>
          <p:nvPr/>
        </p:nvPicPr>
        <p:blipFill>
          <a:blip r:embed="rId7"/>
          <a:stretch>
            <a:fillRect/>
          </a:stretch>
        </p:blipFill>
        <p:spPr>
          <a:xfrm>
            <a:off x="6395806" y="3034119"/>
            <a:ext cx="3305175" cy="504825"/>
          </a:xfrm>
          <a:prstGeom prst="rect">
            <a:avLst/>
          </a:prstGeom>
        </p:spPr>
      </p:pic>
      <p:pic>
        <p:nvPicPr>
          <p:cNvPr id="14" name="图片 13">
            <a:extLst>
              <a:ext uri="{FF2B5EF4-FFF2-40B4-BE49-F238E27FC236}">
                <a16:creationId xmlns:a16="http://schemas.microsoft.com/office/drawing/2014/main" id="{1EA3E01A-B572-426F-837A-6DFEAD63762F}"/>
              </a:ext>
            </a:extLst>
          </p:cNvPr>
          <p:cNvPicPr>
            <a:picLocks noChangeAspect="1"/>
          </p:cNvPicPr>
          <p:nvPr/>
        </p:nvPicPr>
        <p:blipFill>
          <a:blip r:embed="rId8"/>
          <a:stretch>
            <a:fillRect/>
          </a:stretch>
        </p:blipFill>
        <p:spPr>
          <a:xfrm>
            <a:off x="6495818" y="3565923"/>
            <a:ext cx="3105150" cy="371475"/>
          </a:xfrm>
          <a:prstGeom prst="rect">
            <a:avLst/>
          </a:prstGeom>
        </p:spPr>
      </p:pic>
      <p:pic>
        <p:nvPicPr>
          <p:cNvPr id="16" name="图片 15">
            <a:extLst>
              <a:ext uri="{FF2B5EF4-FFF2-40B4-BE49-F238E27FC236}">
                <a16:creationId xmlns:a16="http://schemas.microsoft.com/office/drawing/2014/main" id="{A7A54D9D-64A3-4658-A68F-9D70DBB67287}"/>
              </a:ext>
            </a:extLst>
          </p:cNvPr>
          <p:cNvPicPr>
            <a:picLocks noChangeAspect="1"/>
          </p:cNvPicPr>
          <p:nvPr/>
        </p:nvPicPr>
        <p:blipFill>
          <a:blip r:embed="rId9"/>
          <a:stretch>
            <a:fillRect/>
          </a:stretch>
        </p:blipFill>
        <p:spPr>
          <a:xfrm>
            <a:off x="7662631" y="4239114"/>
            <a:ext cx="3333750" cy="1714500"/>
          </a:xfrm>
          <a:prstGeom prst="rect">
            <a:avLst/>
          </a:prstGeom>
        </p:spPr>
      </p:pic>
    </p:spTree>
    <p:extLst>
      <p:ext uri="{BB962C8B-B14F-4D97-AF65-F5344CB8AC3E}">
        <p14:creationId xmlns:p14="http://schemas.microsoft.com/office/powerpoint/2010/main" val="28064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CN">
                <a:solidFill>
                  <a:srgbClr val="174473"/>
                </a:solidFill>
              </a:rPr>
              <a:t>Results</a:t>
            </a:r>
            <a:endParaRPr/>
          </a:p>
        </p:txBody>
      </p:sp>
      <p:cxnSp>
        <p:nvCxnSpPr>
          <p:cNvPr id="111" name="Google Shape;111;p20"/>
          <p:cNvCxnSpPr/>
          <p:nvPr/>
        </p:nvCxnSpPr>
        <p:spPr>
          <a:xfrm>
            <a:off x="838200" y="1400175"/>
            <a:ext cx="9163050" cy="0"/>
          </a:xfrm>
          <a:prstGeom prst="straightConnector1">
            <a:avLst/>
          </a:prstGeom>
          <a:noFill/>
          <a:ln w="38100" cap="flat" cmpd="sng">
            <a:solidFill>
              <a:srgbClr val="174473"/>
            </a:solidFill>
            <a:prstDash val="solid"/>
            <a:round/>
            <a:headEnd type="none" w="sm" len="sm"/>
            <a:tailEnd type="none" w="sm" len="sm"/>
          </a:ln>
        </p:spPr>
      </p:cxnSp>
      <p:sp>
        <p:nvSpPr>
          <p:cNvPr id="4" name="Google Shape;105;ge9f2884d2e_2_8">
            <a:extLst>
              <a:ext uri="{FF2B5EF4-FFF2-40B4-BE49-F238E27FC236}">
                <a16:creationId xmlns:a16="http://schemas.microsoft.com/office/drawing/2014/main" id="{ED81B6DA-02D6-4910-A36E-3F80CB5A4013}"/>
              </a:ext>
            </a:extLst>
          </p:cNvPr>
          <p:cNvSpPr txBox="1"/>
          <p:nvPr/>
        </p:nvSpPr>
        <p:spPr>
          <a:xfrm>
            <a:off x="838200" y="1538517"/>
            <a:ext cx="5257800" cy="4325769"/>
          </a:xfrm>
          <a:prstGeom prst="rect">
            <a:avLst/>
          </a:prstGeom>
          <a:noFill/>
          <a:ln>
            <a:noFill/>
          </a:ln>
        </p:spPr>
        <p:txBody>
          <a:bodyPr spcFirstLastPara="1" wrap="square" lIns="91425" tIns="91425" rIns="91425" bIns="91425" anchor="t" anchorCtr="0">
            <a:spAutoFit/>
          </a:bodyPr>
          <a:lstStyle/>
          <a:p>
            <a:pPr>
              <a:lnSpc>
                <a:spcPct val="115000"/>
              </a:lnSpc>
            </a:pPr>
            <a:r>
              <a:rPr lang="en-US" altLang="zh-CN" sz="1800" dirty="0">
                <a:solidFill>
                  <a:schemeClr val="dk1"/>
                </a:solidFill>
              </a:rPr>
              <a:t>The simulations begin with loading one item into WM by providing transient external excitation to the corresponding neural population.</a:t>
            </a:r>
          </a:p>
          <a:p>
            <a:pPr>
              <a:lnSpc>
                <a:spcPct val="115000"/>
              </a:lnSpc>
            </a:pPr>
            <a:r>
              <a:rPr lang="en-US" altLang="zh-CN" sz="1800" dirty="0">
                <a:solidFill>
                  <a:schemeClr val="dk1"/>
                </a:solidFill>
              </a:rPr>
              <a:t>As long as the synapses remain facilitated, the memory can be reactivated by presenting a weak nonspecific excitatory input to the whole network (gray shading), even though the neural activity is at the spontaneous level. Reactivation is expressed as a short epoch of synchronized activity [“population spike” (PS)], where almost every neuron in the population fires a spike within an interval of about 20 </a:t>
            </a:r>
            <a:r>
              <a:rPr lang="en-US" altLang="zh-CN" sz="1800" dirty="0" err="1">
                <a:solidFill>
                  <a:schemeClr val="dk1"/>
                </a:solidFill>
              </a:rPr>
              <a:t>ms</a:t>
            </a:r>
            <a:endParaRPr lang="en-US" altLang="zh-CN" sz="1800" dirty="0">
              <a:solidFill>
                <a:schemeClr val="dk1"/>
              </a:solidFill>
            </a:endParaRPr>
          </a:p>
          <a:p>
            <a:pPr>
              <a:lnSpc>
                <a:spcPct val="115000"/>
              </a:lnSpc>
            </a:pPr>
            <a:endParaRPr lang="en-US" altLang="zh-CN" sz="1800" dirty="0">
              <a:solidFill>
                <a:schemeClr val="dk1"/>
              </a:solidFill>
            </a:endParaRPr>
          </a:p>
        </p:txBody>
      </p:sp>
      <p:pic>
        <p:nvPicPr>
          <p:cNvPr id="6" name="图片 5">
            <a:extLst>
              <a:ext uri="{FF2B5EF4-FFF2-40B4-BE49-F238E27FC236}">
                <a16:creationId xmlns:a16="http://schemas.microsoft.com/office/drawing/2014/main" id="{CFD33311-DBD8-4051-A4F1-BB9E093FE8C5}"/>
              </a:ext>
            </a:extLst>
          </p:cNvPr>
          <p:cNvPicPr>
            <a:picLocks noChangeAspect="1"/>
          </p:cNvPicPr>
          <p:nvPr/>
        </p:nvPicPr>
        <p:blipFill>
          <a:blip r:embed="rId3"/>
          <a:stretch>
            <a:fillRect/>
          </a:stretch>
        </p:blipFill>
        <p:spPr>
          <a:xfrm>
            <a:off x="6029101" y="1422120"/>
            <a:ext cx="5511869" cy="52628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CN">
                <a:solidFill>
                  <a:srgbClr val="174473"/>
                </a:solidFill>
              </a:rPr>
              <a:t>Results</a:t>
            </a:r>
            <a:endParaRPr/>
          </a:p>
        </p:txBody>
      </p:sp>
      <p:cxnSp>
        <p:nvCxnSpPr>
          <p:cNvPr id="111" name="Google Shape;111;p20"/>
          <p:cNvCxnSpPr/>
          <p:nvPr/>
        </p:nvCxnSpPr>
        <p:spPr>
          <a:xfrm>
            <a:off x="838200" y="1400175"/>
            <a:ext cx="9163050" cy="0"/>
          </a:xfrm>
          <a:prstGeom prst="straightConnector1">
            <a:avLst/>
          </a:prstGeom>
          <a:noFill/>
          <a:ln w="38100" cap="flat" cmpd="sng">
            <a:solidFill>
              <a:srgbClr val="174473"/>
            </a:solidFill>
            <a:prstDash val="solid"/>
            <a:round/>
            <a:headEnd type="none" w="sm" len="sm"/>
            <a:tailEnd type="none" w="sm" len="sm"/>
          </a:ln>
        </p:spPr>
      </p:cxnSp>
      <p:sp>
        <p:nvSpPr>
          <p:cNvPr id="4" name="Google Shape;105;ge9f2884d2e_2_8">
            <a:extLst>
              <a:ext uri="{FF2B5EF4-FFF2-40B4-BE49-F238E27FC236}">
                <a16:creationId xmlns:a16="http://schemas.microsoft.com/office/drawing/2014/main" id="{ED81B6DA-02D6-4910-A36E-3F80CB5A4013}"/>
              </a:ext>
            </a:extLst>
          </p:cNvPr>
          <p:cNvSpPr txBox="1"/>
          <p:nvPr/>
        </p:nvSpPr>
        <p:spPr>
          <a:xfrm>
            <a:off x="838200" y="1538517"/>
            <a:ext cx="5257800" cy="4325769"/>
          </a:xfrm>
          <a:prstGeom prst="rect">
            <a:avLst/>
          </a:prstGeom>
          <a:noFill/>
          <a:ln>
            <a:noFill/>
          </a:ln>
        </p:spPr>
        <p:txBody>
          <a:bodyPr spcFirstLastPara="1" wrap="square" lIns="91425" tIns="91425" rIns="91425" bIns="91425" anchor="t" anchorCtr="0">
            <a:spAutoFit/>
          </a:bodyPr>
          <a:lstStyle/>
          <a:p>
            <a:pPr>
              <a:lnSpc>
                <a:spcPct val="115000"/>
              </a:lnSpc>
            </a:pPr>
            <a:r>
              <a:rPr lang="en-US" altLang="zh-CN" sz="1800" dirty="0">
                <a:solidFill>
                  <a:schemeClr val="dk1"/>
                </a:solidFill>
              </a:rPr>
              <a:t> the above network has a single stable activity state corresponding to the spontaneous activity, thus appropriately timed external signals are required to extract the memory from synaptic to spiking form. A more persistent form of WM requires the selective population to exhibit a bistable activity regime, where the spontaneous state coexists with another stable state. Our network can be forced into this regime by increasing spontaneous activity by means of a global nonspecific background input.</a:t>
            </a:r>
          </a:p>
          <a:p>
            <a:pPr>
              <a:lnSpc>
                <a:spcPct val="115000"/>
              </a:lnSpc>
            </a:pPr>
            <a:r>
              <a:rPr lang="en-US" altLang="zh-CN" sz="1800" dirty="0">
                <a:solidFill>
                  <a:schemeClr val="dk1"/>
                </a:solidFill>
              </a:rPr>
              <a:t>In the bistable regime, PSs become persistent without reactivating inputs (Fig3.B)</a:t>
            </a:r>
          </a:p>
        </p:txBody>
      </p:sp>
      <p:pic>
        <p:nvPicPr>
          <p:cNvPr id="3" name="图片 2">
            <a:extLst>
              <a:ext uri="{FF2B5EF4-FFF2-40B4-BE49-F238E27FC236}">
                <a16:creationId xmlns:a16="http://schemas.microsoft.com/office/drawing/2014/main" id="{69558E13-9AC3-4FCF-B66E-E155AB5CA2C4}"/>
              </a:ext>
            </a:extLst>
          </p:cNvPr>
          <p:cNvPicPr>
            <a:picLocks noChangeAspect="1"/>
          </p:cNvPicPr>
          <p:nvPr/>
        </p:nvPicPr>
        <p:blipFill>
          <a:blip r:embed="rId3"/>
          <a:stretch>
            <a:fillRect/>
          </a:stretch>
        </p:blipFill>
        <p:spPr>
          <a:xfrm>
            <a:off x="6096000" y="1538516"/>
            <a:ext cx="4849368" cy="4958220"/>
          </a:xfrm>
          <a:prstGeom prst="rect">
            <a:avLst/>
          </a:prstGeom>
        </p:spPr>
      </p:pic>
    </p:spTree>
    <p:extLst>
      <p:ext uri="{BB962C8B-B14F-4D97-AF65-F5344CB8AC3E}">
        <p14:creationId xmlns:p14="http://schemas.microsoft.com/office/powerpoint/2010/main" val="323146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CN">
                <a:solidFill>
                  <a:srgbClr val="174473"/>
                </a:solidFill>
              </a:rPr>
              <a:t>Discussion</a:t>
            </a:r>
            <a:endParaRPr/>
          </a:p>
        </p:txBody>
      </p:sp>
      <p:cxnSp>
        <p:nvCxnSpPr>
          <p:cNvPr id="117" name="Google Shape;117;p21"/>
          <p:cNvCxnSpPr/>
          <p:nvPr/>
        </p:nvCxnSpPr>
        <p:spPr>
          <a:xfrm>
            <a:off x="838200" y="1400175"/>
            <a:ext cx="9163050" cy="0"/>
          </a:xfrm>
          <a:prstGeom prst="straightConnector1">
            <a:avLst/>
          </a:prstGeom>
          <a:noFill/>
          <a:ln w="38100" cap="flat" cmpd="sng">
            <a:solidFill>
              <a:srgbClr val="174473"/>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宽屏</PresentationFormat>
  <Paragraphs>65</Paragraphs>
  <Slides>12</Slides>
  <Notes>12</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12</vt:i4>
      </vt:variant>
    </vt:vector>
  </HeadingPairs>
  <TitlesOfParts>
    <vt:vector size="14" baseType="lpstr">
      <vt:lpstr>Arial</vt:lpstr>
      <vt:lpstr>Office 主题​​</vt:lpstr>
      <vt:lpstr>Synaptic Theory of Working Memory</vt:lpstr>
      <vt:lpstr>Requirements of the presentation (pls delete on your final PPT) </vt:lpstr>
      <vt:lpstr>Introduction of myself</vt:lpstr>
      <vt:lpstr>Project background and the scientific question</vt:lpstr>
      <vt:lpstr>Method</vt:lpstr>
      <vt:lpstr>Method</vt:lpstr>
      <vt:lpstr>Results</vt:lpstr>
      <vt:lpstr>Results</vt:lpstr>
      <vt:lpstr>Discussion</vt:lpstr>
      <vt:lpstr>Acknowledgment</vt:lpstr>
      <vt:lpstr>Q &amp; A                          ～5 mins</vt:lpstr>
      <vt:lpstr>Your T-shirt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Synaptic Theory of Working Memory</dc:title>
  <dc:creator>Zilong Ji</dc:creator>
  <cp:lastModifiedBy>程 奥华</cp:lastModifiedBy>
  <cp:revision>2</cp:revision>
  <dcterms:created xsi:type="dcterms:W3CDTF">2021-08-08T09:26:52Z</dcterms:created>
  <dcterms:modified xsi:type="dcterms:W3CDTF">2021-08-20T03:05:29Z</dcterms:modified>
</cp:coreProperties>
</file>