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8" r:id="rId4"/>
    <p:sldId id="259" r:id="rId5"/>
    <p:sldId id="265" r:id="rId6"/>
    <p:sldId id="270" r:id="rId7"/>
    <p:sldId id="268" r:id="rId8"/>
    <p:sldId id="267" r:id="rId9"/>
    <p:sldId id="274" r:id="rId10"/>
    <p:sldId id="275" r:id="rId11"/>
    <p:sldId id="276" r:id="rId12"/>
    <p:sldId id="277" r:id="rId13"/>
    <p:sldId id="272" r:id="rId14"/>
    <p:sldId id="262" r:id="rId15"/>
    <p:sldId id="26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inj5P1OjKcxYlJPh/VZA42S4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22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77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52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160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f2884d2e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9f2884d2e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e0cb6e62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e7e0cb6e62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50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32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71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763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05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135" y="5023178"/>
            <a:ext cx="2876215" cy="1438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solidFill>
            <a:srgbClr val="17447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altLang="zh-CN" dirty="0">
                <a:solidFill>
                  <a:schemeClr val="lt1"/>
                </a:solidFill>
              </a:rPr>
              <a:t>Calcium-influx-dependent plasticity model-STDP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 err="1">
                <a:solidFill>
                  <a:srgbClr val="174473"/>
                </a:solidFill>
              </a:rPr>
              <a:t>Aohua</a:t>
            </a:r>
            <a:r>
              <a:rPr lang="en-US" altLang="zh-CN" dirty="0">
                <a:solidFill>
                  <a:srgbClr val="174473"/>
                </a:solidFill>
              </a:rPr>
              <a:t> Cheng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>
                <a:solidFill>
                  <a:srgbClr val="174473"/>
                </a:solidFill>
              </a:rPr>
              <a:t>Tsinghua University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1700" y="2583500"/>
            <a:ext cx="4552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8250" y="5126285"/>
            <a:ext cx="1302975" cy="123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1065" y="5052537"/>
            <a:ext cx="2114268" cy="15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524000" y="383900"/>
            <a:ext cx="295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 dirty="0">
                <a:solidFill>
                  <a:srgbClr val="174473"/>
                </a:solidFill>
              </a:rPr>
              <a:t>AIBC2021</a:t>
            </a:r>
            <a:endParaRPr sz="3000" b="1" dirty="0">
              <a:solidFill>
                <a:srgbClr val="17447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199" y="1495636"/>
            <a:ext cx="590883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Fast (black lines) and slow (grey lines) plasticity signals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D1E48C-F7BF-4C4A-9BBD-337AEAA6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146" y="2094280"/>
            <a:ext cx="3986260" cy="4582707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5A1756-2784-4357-A917-9AF4492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6" y="1998820"/>
            <a:ext cx="487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82A8BA-6941-42E8-A57D-C5B1FBA6E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104" y="360977"/>
            <a:ext cx="4675241" cy="775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63B4675C-E9B0-4CCF-A842-A9C40E43604C}"/>
                  </a:ext>
                </a:extLst>
              </p:cNvPr>
              <p:cNvSpPr txBox="1"/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=±20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0.4(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63B4675C-E9B0-4CCF-A842-A9C40E43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105;ge9f2884d2e_2_8">
            <a:extLst>
              <a:ext uri="{FF2B5EF4-FFF2-40B4-BE49-F238E27FC236}">
                <a16:creationId xmlns:a16="http://schemas.microsoft.com/office/drawing/2014/main" id="{A95E169D-9B66-4972-BE98-E07A103CDDEC}"/>
              </a:ext>
            </a:extLst>
          </p:cNvPr>
          <p:cNvSpPr txBox="1"/>
          <p:nvPr/>
        </p:nvSpPr>
        <p:spPr>
          <a:xfrm>
            <a:off x="9352996" y="2097633"/>
            <a:ext cx="2621132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</a:t>
            </a:r>
            <a:r>
              <a:rPr lang="zh-CN" altLang="en-US" sz="1200" dirty="0">
                <a:solidFill>
                  <a:schemeClr val="dk1"/>
                </a:solidFill>
              </a:rPr>
              <a:t>幅度数量级暂时不对</a:t>
            </a:r>
          </a:p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post-pre</a:t>
            </a:r>
            <a:r>
              <a:rPr lang="zh-CN" altLang="en-US" sz="1200" dirty="0">
                <a:solidFill>
                  <a:schemeClr val="dk1"/>
                </a:solidFill>
              </a:rPr>
              <a:t>整体趋势相同</a:t>
            </a:r>
          </a:p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pre-post</a:t>
            </a:r>
            <a:r>
              <a:rPr lang="zh-CN" altLang="en-US" sz="1200" dirty="0">
                <a:solidFill>
                  <a:schemeClr val="dk1"/>
                </a:solidFill>
              </a:rPr>
              <a:t>中</a:t>
            </a:r>
            <a:r>
              <a:rPr lang="en-US" altLang="zh-CN" sz="1200" dirty="0">
                <a:solidFill>
                  <a:schemeClr val="dk1"/>
                </a:solidFill>
              </a:rPr>
              <a:t>post</a:t>
            </a:r>
            <a:r>
              <a:rPr lang="zh-CN" altLang="en-US" sz="1200" dirty="0">
                <a:solidFill>
                  <a:schemeClr val="dk1"/>
                </a:solidFill>
              </a:rPr>
              <a:t>刺激强于</a:t>
            </a:r>
            <a:r>
              <a:rPr lang="en-US" altLang="zh-CN" sz="1200" dirty="0">
                <a:solidFill>
                  <a:schemeClr val="dk1"/>
                </a:solidFill>
              </a:rPr>
              <a:t>pre</a:t>
            </a:r>
            <a:r>
              <a:rPr lang="zh-CN" altLang="en-US" sz="1200" dirty="0">
                <a:solidFill>
                  <a:schemeClr val="dk1"/>
                </a:solidFill>
              </a:rPr>
              <a:t>刺激，趋势不同，可能与修改</a:t>
            </a:r>
            <a:r>
              <a:rPr lang="en-US" altLang="zh-CN" sz="1200" dirty="0" err="1">
                <a:solidFill>
                  <a:schemeClr val="dk1"/>
                </a:solidFill>
              </a:rPr>
              <a:t>g_nmda</a:t>
            </a:r>
            <a:r>
              <a:rPr lang="zh-CN" altLang="en-US" sz="1200" dirty="0">
                <a:solidFill>
                  <a:schemeClr val="dk1"/>
                </a:solidFill>
              </a:rPr>
              <a:t>有关</a:t>
            </a:r>
            <a:endParaRPr lang="en-US" altLang="zh-C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9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199" y="1495636"/>
            <a:ext cx="5336181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-FR" altLang="zh-CN" sz="1800" dirty="0">
                <a:solidFill>
                  <a:schemeClr val="dk1"/>
                </a:solidFill>
              </a:rPr>
              <a:t>Classical STDP window</a:t>
            </a: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91D3E5-1092-46B7-AB41-DF70755C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80" y="1912509"/>
            <a:ext cx="5921083" cy="373495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F9C95D-A81C-4214-B649-0C3515289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196" y="1912282"/>
            <a:ext cx="6223298" cy="27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43C0D9-990D-4A70-B082-044F9DB95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104" y="360977"/>
            <a:ext cx="4675241" cy="775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160A9335-290C-4CA3-8679-A8D001C5D9A4}"/>
                  </a:ext>
                </a:extLst>
              </p:cNvPr>
              <p:cNvSpPr txBox="1"/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=[−50,50]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0.4(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160A9335-290C-4CA3-8679-A8D001C5D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05;ge9f2884d2e_2_8">
            <a:extLst>
              <a:ext uri="{FF2B5EF4-FFF2-40B4-BE49-F238E27FC236}">
                <a16:creationId xmlns:a16="http://schemas.microsoft.com/office/drawing/2014/main" id="{19586ACD-CD95-4DA1-BD9E-620694803C6E}"/>
              </a:ext>
            </a:extLst>
          </p:cNvPr>
          <p:cNvSpPr txBox="1"/>
          <p:nvPr/>
        </p:nvSpPr>
        <p:spPr>
          <a:xfrm>
            <a:off x="1558887" y="4734301"/>
            <a:ext cx="374996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</a:t>
            </a:r>
            <a:r>
              <a:rPr lang="zh-CN" altLang="en-US" sz="1200" dirty="0">
                <a:solidFill>
                  <a:schemeClr val="dk1"/>
                </a:solidFill>
              </a:rPr>
              <a:t>没有太理解原文中纵坐标的含义，这里直接取某次实验中，权重</a:t>
            </a:r>
            <a:r>
              <a:rPr lang="en-US" altLang="zh-CN" sz="1200" dirty="0">
                <a:solidFill>
                  <a:schemeClr val="dk1"/>
                </a:solidFill>
              </a:rPr>
              <a:t>w</a:t>
            </a:r>
            <a:r>
              <a:rPr lang="zh-CN" altLang="en-US" sz="1200" dirty="0">
                <a:solidFill>
                  <a:schemeClr val="dk1"/>
                </a:solidFill>
              </a:rPr>
              <a:t>的改变值积累量为纵坐标</a:t>
            </a:r>
          </a:p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</a:t>
            </a:r>
            <a:r>
              <a:rPr lang="zh-CN" altLang="en-US" sz="1200" dirty="0">
                <a:solidFill>
                  <a:schemeClr val="dk1"/>
                </a:solidFill>
              </a:rPr>
              <a:t>两侧不太对称，可能与纵坐标含义和参数设置有关</a:t>
            </a:r>
            <a:endParaRPr lang="en-US" altLang="zh-C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3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CA7048-B259-4AF0-AB83-075A8EA6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95" y="1954270"/>
            <a:ext cx="4766283" cy="4824981"/>
          </a:xfrm>
          <a:prstGeom prst="rect">
            <a:avLst/>
          </a:prstGeom>
        </p:spPr>
      </p:pic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199" y="1495636"/>
            <a:ext cx="5336181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-FR" altLang="zh-CN" sz="1800" dirty="0">
                <a:solidFill>
                  <a:schemeClr val="dk1"/>
                </a:solidFill>
              </a:rPr>
              <a:t>Synaptic change versus time</a:t>
            </a: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9C0185-61F0-4996-B84B-AC03EA01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9" y="1998820"/>
            <a:ext cx="487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B555D5-F902-416B-8D18-AA9D113D2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104" y="360977"/>
            <a:ext cx="4675241" cy="775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0B335E70-BF9F-4E81-A8D6-0559748B4880}"/>
                  </a:ext>
                </a:extLst>
              </p:cNvPr>
              <p:cNvSpPr txBox="1"/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=±20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0.4(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0B335E70-BF9F-4E81-A8D6-0559748B4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05;ge9f2884d2e_2_8">
            <a:extLst>
              <a:ext uri="{FF2B5EF4-FFF2-40B4-BE49-F238E27FC236}">
                <a16:creationId xmlns:a16="http://schemas.microsoft.com/office/drawing/2014/main" id="{7E3F71CA-66D4-4595-91B0-984D31B271FC}"/>
              </a:ext>
            </a:extLst>
          </p:cNvPr>
          <p:cNvSpPr txBox="1"/>
          <p:nvPr/>
        </p:nvSpPr>
        <p:spPr>
          <a:xfrm>
            <a:off x="9917095" y="2130542"/>
            <a:ext cx="1903068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</a:t>
            </a:r>
            <a:r>
              <a:rPr lang="zh-CN" altLang="en-US" sz="1200" dirty="0">
                <a:solidFill>
                  <a:schemeClr val="dk1"/>
                </a:solidFill>
              </a:rPr>
              <a:t>量级暂时不对</a:t>
            </a:r>
          </a:p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w</a:t>
            </a:r>
            <a:r>
              <a:rPr lang="zh-CN" altLang="en-US" sz="1200" dirty="0">
                <a:solidFill>
                  <a:schemeClr val="dk1"/>
                </a:solidFill>
              </a:rPr>
              <a:t>的最终值偏差较大</a:t>
            </a:r>
            <a:endParaRPr lang="en-US" altLang="zh-C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3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Discussion</a:t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105;ge9f2884d2e_2_8">
            <a:extLst>
              <a:ext uri="{FF2B5EF4-FFF2-40B4-BE49-F238E27FC236}">
                <a16:creationId xmlns:a16="http://schemas.microsoft.com/office/drawing/2014/main" id="{80349FF1-0293-4525-94D4-902ECE929F69}"/>
              </a:ext>
            </a:extLst>
          </p:cNvPr>
          <p:cNvSpPr txBox="1"/>
          <p:nvPr/>
        </p:nvSpPr>
        <p:spPr>
          <a:xfrm>
            <a:off x="838200" y="1884694"/>
            <a:ext cx="7326217" cy="192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zh-CN" sz="1800" dirty="0">
                <a:solidFill>
                  <a:schemeClr val="dk1"/>
                </a:solidFill>
              </a:rPr>
              <a:t>•  </a:t>
            </a:r>
            <a:r>
              <a:rPr lang="zh-CN" altLang="en-US" sz="1800" dirty="0">
                <a:solidFill>
                  <a:schemeClr val="dk1"/>
                </a:solidFill>
              </a:rPr>
              <a:t>这篇论文可能有用的地方：对</a:t>
            </a:r>
            <a:r>
              <a:rPr lang="en-US" altLang="zh-CN" sz="1800" dirty="0">
                <a:solidFill>
                  <a:schemeClr val="dk1"/>
                </a:solidFill>
              </a:rPr>
              <a:t>synapse</a:t>
            </a:r>
            <a:r>
              <a:rPr lang="zh-CN" altLang="en-US" sz="1800" dirty="0">
                <a:solidFill>
                  <a:schemeClr val="dk1"/>
                </a:solidFill>
              </a:rPr>
              <a:t>的建模，但是是</a:t>
            </a:r>
            <a:r>
              <a:rPr lang="en-US" altLang="zh-CN" sz="1800" dirty="0">
                <a:solidFill>
                  <a:schemeClr val="dk1"/>
                </a:solidFill>
              </a:rPr>
              <a:t>small-time-scale(</a:t>
            </a:r>
            <a:r>
              <a:rPr lang="en-US" altLang="zh-CN" sz="1800" dirty="0" err="1">
                <a:solidFill>
                  <a:schemeClr val="dk1"/>
                </a:solidFill>
              </a:rPr>
              <a:t>ms</a:t>
            </a:r>
            <a:r>
              <a:rPr lang="en-US" altLang="zh-CN" sz="1800" dirty="0">
                <a:solidFill>
                  <a:schemeClr val="dk1"/>
                </a:solidFill>
              </a:rPr>
              <a:t>), </a:t>
            </a:r>
            <a:r>
              <a:rPr lang="zh-CN" altLang="en-US" sz="1800" dirty="0">
                <a:solidFill>
                  <a:schemeClr val="dk1"/>
                </a:solidFill>
              </a:rPr>
              <a:t>我们需要</a:t>
            </a:r>
            <a:r>
              <a:rPr lang="en-US" altLang="zh-CN" sz="1800" dirty="0">
                <a:solidFill>
                  <a:schemeClr val="dk1"/>
                </a:solidFill>
              </a:rPr>
              <a:t>large-time-scale(hour)</a:t>
            </a:r>
            <a:r>
              <a:rPr lang="zh-CN" altLang="en-US" sz="1800" dirty="0">
                <a:solidFill>
                  <a:schemeClr val="dk1"/>
                </a:solidFill>
              </a:rPr>
              <a:t>的神经元协同关系建模</a:t>
            </a:r>
            <a:endParaRPr lang="en-US" altLang="zh-CN" sz="1800" dirty="0">
              <a:solidFill>
                <a:schemeClr val="dk1"/>
              </a:solidFill>
            </a:endParaRPr>
          </a:p>
          <a:p>
            <a:endParaRPr lang="en-US" altLang="zh-CN" sz="1800" dirty="0">
              <a:solidFill>
                <a:schemeClr val="dk1"/>
              </a:solidFill>
            </a:endParaRPr>
          </a:p>
          <a:p>
            <a:r>
              <a:rPr lang="en-US" altLang="zh-CN" sz="1800" dirty="0">
                <a:solidFill>
                  <a:schemeClr val="dk1"/>
                </a:solidFill>
              </a:rPr>
              <a:t>•  </a:t>
            </a:r>
            <a:r>
              <a:rPr lang="zh-CN" altLang="en-US" sz="1800" dirty="0">
                <a:solidFill>
                  <a:schemeClr val="dk1"/>
                </a:solidFill>
              </a:rPr>
              <a:t>接下来的工作：读一些</a:t>
            </a:r>
            <a:r>
              <a:rPr lang="en-US" altLang="zh-CN" sz="1800" dirty="0">
                <a:solidFill>
                  <a:schemeClr val="dk1"/>
                </a:solidFill>
              </a:rPr>
              <a:t>review</a:t>
            </a:r>
            <a:r>
              <a:rPr lang="zh-CN" altLang="en-US" sz="1800" dirty="0">
                <a:solidFill>
                  <a:schemeClr val="dk1"/>
                </a:solidFill>
              </a:rPr>
              <a:t>，注意</a:t>
            </a:r>
            <a:r>
              <a:rPr lang="en-US" altLang="zh-CN" sz="1800" dirty="0">
                <a:solidFill>
                  <a:schemeClr val="dk1"/>
                </a:solidFill>
              </a:rPr>
              <a:t>STP, LTP, Misha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8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f2884d2e_2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Acknowledgment</a:t>
            </a:r>
            <a:endParaRPr/>
          </a:p>
        </p:txBody>
      </p:sp>
      <p:cxnSp>
        <p:nvCxnSpPr>
          <p:cNvPr id="123" name="Google Shape;123;ge9f2884d2e_2_29"/>
          <p:cNvCxnSpPr/>
          <p:nvPr/>
        </p:nvCxnSpPr>
        <p:spPr>
          <a:xfrm>
            <a:off x="838200" y="1400175"/>
            <a:ext cx="916290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05;ge9f2884d2e_2_8">
            <a:extLst>
              <a:ext uri="{FF2B5EF4-FFF2-40B4-BE49-F238E27FC236}">
                <a16:creationId xmlns:a16="http://schemas.microsoft.com/office/drawing/2014/main" id="{1430FD91-0BA2-49C4-B4CF-B170CB66CE85}"/>
              </a:ext>
            </a:extLst>
          </p:cNvPr>
          <p:cNvSpPr txBox="1"/>
          <p:nvPr/>
        </p:nvSpPr>
        <p:spPr>
          <a:xfrm>
            <a:off x="838200" y="1538517"/>
            <a:ext cx="9808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zh-CN" sz="1800" dirty="0"/>
              <a:t>Thank Tian yang, Wang </a:t>
            </a:r>
            <a:r>
              <a:rPr lang="en-GB" altLang="zh-CN" sz="1800" dirty="0" err="1"/>
              <a:t>Chaoming’s</a:t>
            </a:r>
            <a:r>
              <a:rPr lang="en-GB" altLang="zh-CN" sz="1800" dirty="0"/>
              <a:t> help for the project.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47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e0cb6e62_2_38"/>
          <p:cNvSpPr txBox="1">
            <a:spLocks noGrp="1"/>
          </p:cNvSpPr>
          <p:nvPr>
            <p:ph type="title"/>
          </p:nvPr>
        </p:nvSpPr>
        <p:spPr>
          <a:xfrm>
            <a:off x="0" y="2379350"/>
            <a:ext cx="105948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CN">
                <a:solidFill>
                  <a:schemeClr val="lt1"/>
                </a:solidFill>
              </a:rPr>
              <a:t>Q &amp; A</a:t>
            </a:r>
            <a:br>
              <a:rPr lang="zh-CN">
                <a:solidFill>
                  <a:schemeClr val="lt1"/>
                </a:solidFill>
              </a:rPr>
            </a:br>
            <a:r>
              <a:rPr lang="zh-CN" sz="2800">
                <a:solidFill>
                  <a:schemeClr val="lt1"/>
                </a:solidFill>
              </a:rPr>
              <a:t>                         ～5 mins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ge7e0cb6e62_2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7750" y="640025"/>
            <a:ext cx="6305925" cy="63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D551D-14F6-438E-85A7-434AC030C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solidFill>
            <a:srgbClr val="17447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altLang="zh-CN" dirty="0">
                <a:solidFill>
                  <a:schemeClr val="lt1"/>
                </a:solidFill>
              </a:rPr>
              <a:t>Calcium-influx-dependent plasticity model-STDP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 err="1">
                <a:solidFill>
                  <a:srgbClr val="174473"/>
                </a:solidFill>
              </a:rPr>
              <a:t>Aohua</a:t>
            </a:r>
            <a:r>
              <a:rPr lang="en-US" altLang="zh-CN" dirty="0">
                <a:solidFill>
                  <a:srgbClr val="174473"/>
                </a:solidFill>
              </a:rPr>
              <a:t> Cheng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>
                <a:solidFill>
                  <a:srgbClr val="174473"/>
                </a:solidFill>
              </a:rPr>
              <a:t>Tsinghua University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700" y="2583500"/>
            <a:ext cx="4552950" cy="455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80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dirty="0">
                <a:solidFill>
                  <a:srgbClr val="174473"/>
                </a:solidFill>
              </a:rPr>
              <a:t>Self-</a:t>
            </a:r>
            <a:r>
              <a:rPr lang="zh-CN" dirty="0">
                <a:solidFill>
                  <a:srgbClr val="174473"/>
                </a:solidFill>
              </a:rPr>
              <a:t>Introduc</a:t>
            </a:r>
            <a:r>
              <a:rPr lang="en-US" altLang="zh-CN" dirty="0" err="1">
                <a:solidFill>
                  <a:srgbClr val="174473"/>
                </a:solidFill>
              </a:rPr>
              <a:t>tion</a:t>
            </a:r>
            <a:endParaRPr dirty="0"/>
          </a:p>
        </p:txBody>
      </p:sp>
      <p:cxnSp>
        <p:nvCxnSpPr>
          <p:cNvPr id="97" name="Google Shape;97;p18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8"/>
          <p:cNvSpPr txBox="1"/>
          <p:nvPr/>
        </p:nvSpPr>
        <p:spPr>
          <a:xfrm>
            <a:off x="758300" y="1826927"/>
            <a:ext cx="9406631" cy="46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Aohua</a:t>
            </a:r>
            <a:r>
              <a:rPr lang="en-US" sz="1800" dirty="0">
                <a:solidFill>
                  <a:schemeClr val="dk1"/>
                </a:solidFill>
              </a:rPr>
              <a:t> Cheng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Lab1 </a:t>
            </a:r>
            <a:r>
              <a:rPr lang="en-US" altLang="zh-CN" sz="1800" dirty="0">
                <a:solidFill>
                  <a:schemeClr val="dk1"/>
                </a:solidFill>
              </a:rPr>
              <a:t>: Medicine &amp; Medical Robot Research Center, Tsinghua 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Lab2</a:t>
            </a:r>
            <a:r>
              <a:rPr lang="en-US" altLang="zh-CN" sz="1800" dirty="0">
                <a:solidFill>
                  <a:schemeClr val="dk1"/>
                </a:solidFill>
              </a:rPr>
              <a:t> : </a:t>
            </a:r>
            <a:r>
              <a:rPr lang="en-US" altLang="zh-CN" sz="1800" dirty="0" err="1">
                <a:solidFill>
                  <a:schemeClr val="dk1"/>
                </a:solidFill>
              </a:rPr>
              <a:t>Sunpei</a:t>
            </a:r>
            <a:r>
              <a:rPr lang="en-US" altLang="zh-CN" sz="1800" dirty="0">
                <a:solidFill>
                  <a:schemeClr val="dk1"/>
                </a:solidFill>
              </a:rPr>
              <a:t>/</a:t>
            </a:r>
            <a:r>
              <a:rPr lang="en-US" altLang="zh-CN" sz="1800" dirty="0" err="1">
                <a:solidFill>
                  <a:schemeClr val="dk1"/>
                </a:solidFill>
              </a:rPr>
              <a:t>Tyanyang</a:t>
            </a:r>
            <a:r>
              <a:rPr lang="en-US" altLang="zh-CN" sz="1800" dirty="0">
                <a:solidFill>
                  <a:schemeClr val="dk1"/>
                </a:solidFill>
              </a:rPr>
              <a:t> Lab, Tsinghua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altLang="zh-CN" sz="1800" b="1" dirty="0">
                <a:solidFill>
                  <a:schemeClr val="dk1"/>
                </a:solidFill>
              </a:rPr>
              <a:t>Lab3</a:t>
            </a:r>
            <a:r>
              <a:rPr lang="en-US" altLang="zh-CN" sz="1800" dirty="0">
                <a:solidFill>
                  <a:schemeClr val="dk1"/>
                </a:solidFill>
              </a:rPr>
              <a:t> : Robert Lab, MIT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Research </a:t>
            </a:r>
            <a:r>
              <a:rPr lang="zh-CN" sz="1800" b="1" dirty="0">
                <a:solidFill>
                  <a:schemeClr val="dk1"/>
                </a:solidFill>
              </a:rPr>
              <a:t>background</a:t>
            </a:r>
            <a:r>
              <a:rPr lang="en-US" altLang="zh-CN" sz="1800" b="1" dirty="0">
                <a:solidFill>
                  <a:schemeClr val="dk1"/>
                </a:solidFill>
              </a:rPr>
              <a:t> </a:t>
            </a:r>
            <a:r>
              <a:rPr lang="en-US" altLang="zh-CN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Medical Robot, Computational </a:t>
            </a:r>
            <a:r>
              <a:rPr lang="en-US" sz="1800" dirty="0" err="1">
                <a:solidFill>
                  <a:schemeClr val="dk1"/>
                </a:solidFill>
              </a:rPr>
              <a:t>neuromorphology</a:t>
            </a:r>
            <a:r>
              <a:rPr lang="en-US" sz="1800" dirty="0">
                <a:solidFill>
                  <a:schemeClr val="dk1"/>
                </a:solidFill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Memory recall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Interest</a:t>
            </a:r>
            <a:r>
              <a:rPr lang="en-US" altLang="zh-CN" sz="1800" dirty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altLang="zh-CN" sz="1800" dirty="0">
                <a:solidFill>
                  <a:schemeClr val="dk1"/>
                </a:solidFill>
              </a:rPr>
              <a:t>Consciousness</a:t>
            </a:r>
            <a:r>
              <a:rPr lang="en-US" sz="1800" dirty="0">
                <a:solidFill>
                  <a:schemeClr val="dk1"/>
                </a:solidFill>
              </a:rPr>
              <a:t>, Biophysics, ANN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altLang="zh-CN" sz="1800" dirty="0">
                <a:solidFill>
                  <a:schemeClr val="dk1"/>
                </a:solidFill>
              </a:rPr>
              <a:t>Swimming, Tennis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53E2E9-919B-407A-BC75-92D435B6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1812"/>
            <a:ext cx="3951036" cy="2634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sz="3900" dirty="0">
                <a:solidFill>
                  <a:srgbClr val="174473"/>
                </a:solidFill>
              </a:rPr>
              <a:t>Project background and the scientific question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ge9f2884d2e_2_8"/>
          <p:cNvSpPr txBox="1"/>
          <p:nvPr/>
        </p:nvSpPr>
        <p:spPr>
          <a:xfrm>
            <a:off x="838200" y="1566660"/>
            <a:ext cx="9808200" cy="36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 Hebbian plasticity means that if the firing of two neurons is correlated, then their connection is strengthened. Conversely, uncorrelated firing causes a decrease in synaptic strength.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Spike-timing-dependent plasticity (STDP) represents one instantiation of Hebbian plasticity.  Under STDP, synaptic changes depend on the relative timing of the pre- and post- synaptic firing.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 </a:t>
            </a:r>
            <a:r>
              <a:rPr lang="en-US" altLang="zh-CN" sz="1800" dirty="0" err="1">
                <a:solidFill>
                  <a:schemeClr val="dk1"/>
                </a:solidFill>
              </a:rPr>
              <a:t>Strengthing</a:t>
            </a:r>
            <a:r>
              <a:rPr lang="en-US" altLang="zh-CN" sz="1800" dirty="0">
                <a:solidFill>
                  <a:schemeClr val="dk1"/>
                </a:solidFill>
              </a:rPr>
              <a:t>(LTP) or weakening (LTD) of glutamatergic synapses depends on the post-synaptic influx of Ca2+: weak influx leads to LTD, while strong, transient influx causes LTP. The voltage-dependent NMDA receptors are the main source of Ca2+ influx, but only open if a post- synaptic </a:t>
            </a:r>
            <a:r>
              <a:rPr lang="en-US" altLang="zh-CN" sz="1800" dirty="0" err="1">
                <a:solidFill>
                  <a:schemeClr val="dk1"/>
                </a:solidFill>
              </a:rPr>
              <a:t>depolarisation</a:t>
            </a:r>
            <a:r>
              <a:rPr lang="en-US" altLang="zh-CN" sz="1800" dirty="0">
                <a:solidFill>
                  <a:schemeClr val="dk1"/>
                </a:solidFill>
              </a:rPr>
              <a:t> coincides with pre-synaptic neurotransmitter release</a:t>
            </a:r>
          </a:p>
        </p:txBody>
      </p:sp>
      <p:sp>
        <p:nvSpPr>
          <p:cNvPr id="6" name="Google Shape;105;ge9f2884d2e_2_8">
            <a:extLst>
              <a:ext uri="{FF2B5EF4-FFF2-40B4-BE49-F238E27FC236}">
                <a16:creationId xmlns:a16="http://schemas.microsoft.com/office/drawing/2014/main" id="{3D2F842C-F8EC-481B-9634-4E27BF136481}"/>
              </a:ext>
            </a:extLst>
          </p:cNvPr>
          <p:cNvSpPr txBox="1"/>
          <p:nvPr/>
        </p:nvSpPr>
        <p:spPr>
          <a:xfrm>
            <a:off x="3581400" y="5374908"/>
            <a:ext cx="7610856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dk1"/>
                </a:solidFill>
              </a:rPr>
              <a:t>A calcium-influx-dependent plasticity model exhibiting multiple STDP curves </a:t>
            </a:r>
            <a:r>
              <a:rPr lang="en-US" altLang="zh-CN" dirty="0" err="1">
                <a:solidFill>
                  <a:schemeClr val="dk1"/>
                </a:solidFill>
              </a:rPr>
              <a:t>Akke</a:t>
            </a:r>
            <a:r>
              <a:rPr lang="en-US" altLang="zh-CN" dirty="0">
                <a:solidFill>
                  <a:schemeClr val="dk1"/>
                </a:solidFill>
              </a:rPr>
              <a:t> Mats </a:t>
            </a:r>
            <a:r>
              <a:rPr lang="en-US" altLang="zh-CN" dirty="0" err="1">
                <a:solidFill>
                  <a:schemeClr val="dk1"/>
                </a:solidFill>
              </a:rPr>
              <a:t>Houben</a:t>
            </a:r>
            <a:r>
              <a:rPr lang="en-US" altLang="zh-CN" dirty="0">
                <a:solidFill>
                  <a:schemeClr val="dk1"/>
                </a:solidFill>
              </a:rPr>
              <a:t> Matthias S. Keil 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sz="3900" dirty="0">
                <a:solidFill>
                  <a:srgbClr val="174473"/>
                </a:solidFill>
              </a:rPr>
              <a:t>Method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05;ge9f2884d2e_2_8">
            <a:extLst>
              <a:ext uri="{FF2B5EF4-FFF2-40B4-BE49-F238E27FC236}">
                <a16:creationId xmlns:a16="http://schemas.microsoft.com/office/drawing/2014/main" id="{050BF057-B91C-48C8-9AB8-5DAABB58E265}"/>
              </a:ext>
            </a:extLst>
          </p:cNvPr>
          <p:cNvSpPr txBox="1"/>
          <p:nvPr/>
        </p:nvSpPr>
        <p:spPr>
          <a:xfrm>
            <a:off x="838200" y="1566660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Neuron : LIF model</a:t>
            </a:r>
          </a:p>
        </p:txBody>
      </p:sp>
      <p:sp>
        <p:nvSpPr>
          <p:cNvPr id="11" name="Google Shape;105;ge9f2884d2e_2_8">
            <a:extLst>
              <a:ext uri="{FF2B5EF4-FFF2-40B4-BE49-F238E27FC236}">
                <a16:creationId xmlns:a16="http://schemas.microsoft.com/office/drawing/2014/main" id="{CBE38169-5939-4195-BB27-118FAC493C8C}"/>
              </a:ext>
            </a:extLst>
          </p:cNvPr>
          <p:cNvSpPr txBox="1"/>
          <p:nvPr/>
        </p:nvSpPr>
        <p:spPr>
          <a:xfrm>
            <a:off x="838200" y="3025805"/>
            <a:ext cx="387096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Synapse: NMDA AMPA</a:t>
            </a:r>
          </a:p>
        </p:txBody>
      </p:sp>
      <p:sp>
        <p:nvSpPr>
          <p:cNvPr id="12" name="Google Shape;105;ge9f2884d2e_2_8">
            <a:extLst>
              <a:ext uri="{FF2B5EF4-FFF2-40B4-BE49-F238E27FC236}">
                <a16:creationId xmlns:a16="http://schemas.microsoft.com/office/drawing/2014/main" id="{6307F594-8265-49FF-835C-D5422C77FFB8}"/>
              </a:ext>
            </a:extLst>
          </p:cNvPr>
          <p:cNvSpPr txBox="1"/>
          <p:nvPr/>
        </p:nvSpPr>
        <p:spPr>
          <a:xfrm>
            <a:off x="6449700" y="1566660"/>
            <a:ext cx="391959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STDP(small time scale)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2BD690-E964-4169-B789-11C88A5D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78" y="5050835"/>
            <a:ext cx="3173694" cy="1807165"/>
          </a:xfrm>
          <a:prstGeom prst="rect">
            <a:avLst/>
          </a:prstGeom>
        </p:spPr>
      </p:pic>
      <p:pic>
        <p:nvPicPr>
          <p:cNvPr id="1026" name="Picture 2" descr="AMPA and NMDA receptors - YouTube">
            <a:extLst>
              <a:ext uri="{FF2B5EF4-FFF2-40B4-BE49-F238E27FC236}">
                <a16:creationId xmlns:a16="http://schemas.microsoft.com/office/drawing/2014/main" id="{74FCBA28-6A6F-4AEA-8245-9E2A07BE7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b="6304"/>
          <a:stretch/>
        </p:blipFill>
        <p:spPr bwMode="auto">
          <a:xfrm>
            <a:off x="6449700" y="2014367"/>
            <a:ext cx="4567523" cy="300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B90516-5B0B-479D-8397-06CBE3EC8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91458"/>
            <a:ext cx="5467350" cy="485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40EA58-5278-452F-8832-8F8E0B7B8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228" y="2475294"/>
            <a:ext cx="1581150" cy="5524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321B00-8620-49EF-8915-F53DF2AE6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475" y="3436683"/>
            <a:ext cx="1885950" cy="381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4CD9AD2-4191-431A-82D5-D1DB57994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2925" y="3421956"/>
            <a:ext cx="1819275" cy="3619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B9736EB-9AAC-4B38-B4E7-2887D674AD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571" y="4250679"/>
            <a:ext cx="2995294" cy="55564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5F443AD-196E-4C1C-933A-7CCD9673E6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6818" y="4265473"/>
            <a:ext cx="1684587" cy="55564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0EB1195-5F5B-45CA-914C-D3C57A5EC5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0484" y="4718281"/>
            <a:ext cx="2636711" cy="6256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16B3488-DBA9-441C-ACE3-DC1BBFC9E3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682" y="4808883"/>
            <a:ext cx="3171825" cy="371475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BC3BA340-1B9E-4AE9-B280-53BD090392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3943" y="5549723"/>
            <a:ext cx="3524250" cy="36195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E237A88C-B2AC-4BA8-A861-563B017548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77703" y="5944500"/>
            <a:ext cx="2667000" cy="523875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A651550F-4811-44B9-A5D0-E85525B691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629" y="5911673"/>
            <a:ext cx="3028950" cy="485775"/>
          </a:xfrm>
          <a:prstGeom prst="rect">
            <a:avLst/>
          </a:prstGeom>
        </p:spPr>
      </p:pic>
      <p:cxnSp>
        <p:nvCxnSpPr>
          <p:cNvPr id="41" name="Google Shape;104;ge9f2884d2e_2_8">
            <a:extLst>
              <a:ext uri="{FF2B5EF4-FFF2-40B4-BE49-F238E27FC236}">
                <a16:creationId xmlns:a16="http://schemas.microsoft.com/office/drawing/2014/main" id="{A0664D8D-D150-470A-9E77-FFE6253BBD84}"/>
              </a:ext>
            </a:extLst>
          </p:cNvPr>
          <p:cNvCxnSpPr>
            <a:cxnSpLocks/>
          </p:cNvCxnSpPr>
          <p:nvPr/>
        </p:nvCxnSpPr>
        <p:spPr>
          <a:xfrm flipV="1">
            <a:off x="446582" y="5408457"/>
            <a:ext cx="5888005" cy="1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图片 107">
            <a:extLst>
              <a:ext uri="{FF2B5EF4-FFF2-40B4-BE49-F238E27FC236}">
                <a16:creationId xmlns:a16="http://schemas.microsoft.com/office/drawing/2014/main" id="{D4EF854F-9295-40B2-B62D-D4D8633498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7492" y="3831723"/>
            <a:ext cx="2177225" cy="488590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611A28DB-3BC7-4208-B120-A15401178A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72018" y="3816249"/>
            <a:ext cx="2732238" cy="5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sz="3900" dirty="0">
                <a:solidFill>
                  <a:srgbClr val="174473"/>
                </a:solidFill>
              </a:rPr>
              <a:t>Method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05;ge9f2884d2e_2_8">
            <a:extLst>
              <a:ext uri="{FF2B5EF4-FFF2-40B4-BE49-F238E27FC236}">
                <a16:creationId xmlns:a16="http://schemas.microsoft.com/office/drawing/2014/main" id="{09A52298-B242-4A0B-B321-0FEF3331D038}"/>
              </a:ext>
            </a:extLst>
          </p:cNvPr>
          <p:cNvSpPr txBox="1"/>
          <p:nvPr/>
        </p:nvSpPr>
        <p:spPr>
          <a:xfrm>
            <a:off x="838200" y="1410922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LIF class</a:t>
            </a:r>
          </a:p>
        </p:txBody>
      </p:sp>
      <p:sp>
        <p:nvSpPr>
          <p:cNvPr id="23" name="Google Shape;105;ge9f2884d2e_2_8">
            <a:extLst>
              <a:ext uri="{FF2B5EF4-FFF2-40B4-BE49-F238E27FC236}">
                <a16:creationId xmlns:a16="http://schemas.microsoft.com/office/drawing/2014/main" id="{9EE54FB0-4E6A-45EF-A97A-B091F5CDDBF7}"/>
              </a:ext>
            </a:extLst>
          </p:cNvPr>
          <p:cNvSpPr txBox="1"/>
          <p:nvPr/>
        </p:nvSpPr>
        <p:spPr>
          <a:xfrm>
            <a:off x="6096000" y="1410922"/>
            <a:ext cx="36255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Synapse class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49CE4-D875-49F8-88EA-A2C97785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4106"/>
            <a:ext cx="5724135" cy="37874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794B66-384D-40EE-A340-9714CDE66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88" y="1914106"/>
            <a:ext cx="4591050" cy="23717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DAAF64-88C6-42DF-A8D7-7D3BA61ABB0B}"/>
              </a:ext>
            </a:extLst>
          </p:cNvPr>
          <p:cNvSpPr txBox="1"/>
          <p:nvPr/>
        </p:nvSpPr>
        <p:spPr>
          <a:xfrm>
            <a:off x="709909" y="4645873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Coding link: https://cloud.tsinghua.edu.cn/f/483f62bf23f84226a573</a:t>
            </a:r>
            <a:r>
              <a:rPr lang="en-GB" altLang="zh-CN" b="0" i="0" dirty="0">
                <a:solidFill>
                  <a:srgbClr val="212529"/>
                </a:solidFill>
                <a:effectLst/>
                <a:latin typeface="-apple-system"/>
              </a:rPr>
              <a:t>/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488729-CF55-4E9A-B725-3C2FB98E13E0}"/>
              </a:ext>
            </a:extLst>
          </p:cNvPr>
          <p:cNvSpPr txBox="1"/>
          <p:nvPr/>
        </p:nvSpPr>
        <p:spPr>
          <a:xfrm>
            <a:off x="709909" y="4995715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Brainpy</a:t>
            </a:r>
            <a:r>
              <a:rPr lang="en-US" altLang="zh-CN" dirty="0"/>
              <a:t>: </a:t>
            </a:r>
            <a:r>
              <a:rPr lang="zh-CN" altLang="en-US" dirty="0"/>
              <a:t>https://brainpy.readthedocs.io/en/latest/</a:t>
            </a:r>
          </a:p>
        </p:txBody>
      </p:sp>
    </p:spTree>
    <p:extLst>
      <p:ext uri="{BB962C8B-B14F-4D97-AF65-F5344CB8AC3E}">
        <p14:creationId xmlns:p14="http://schemas.microsoft.com/office/powerpoint/2010/main" val="413949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dirty="0">
                <a:solidFill>
                  <a:srgbClr val="174473"/>
                </a:solidFill>
              </a:rPr>
              <a:t>Results</a:t>
            </a:r>
            <a:endParaRPr dirty="0"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950084" y="1441084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Parameters setting</a:t>
            </a:r>
          </a:p>
        </p:txBody>
      </p:sp>
      <p:sp>
        <p:nvSpPr>
          <p:cNvPr id="12" name="Google Shape;105;ge9f2884d2e_2_8">
            <a:extLst>
              <a:ext uri="{FF2B5EF4-FFF2-40B4-BE49-F238E27FC236}">
                <a16:creationId xmlns:a16="http://schemas.microsoft.com/office/drawing/2014/main" id="{738D482F-0C89-43A7-A174-42F4C769C6C4}"/>
              </a:ext>
            </a:extLst>
          </p:cNvPr>
          <p:cNvSpPr txBox="1"/>
          <p:nvPr/>
        </p:nvSpPr>
        <p:spPr>
          <a:xfrm>
            <a:off x="5419725" y="1427750"/>
            <a:ext cx="3844242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Single neuron1-stimulus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83E64A77-5220-4CF1-B62A-BF93D154A3FB}"/>
                  </a:ext>
                </a:extLst>
              </p:cNvPr>
              <p:cNvSpPr txBox="1"/>
              <p:nvPr/>
            </p:nvSpPr>
            <p:spPr>
              <a:xfrm>
                <a:off x="5419725" y="5197039"/>
                <a:ext cx="4825724" cy="966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100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=−65,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𝑎𝑚𝑝𝑎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=60 [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𝑎𝑚𝑝𝑎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=0.05,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83E64A77-5220-4CF1-B62A-BF93D154A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5" y="5197039"/>
                <a:ext cx="4825724" cy="966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828D7B-05F9-4F3F-A7B7-ECE892420E3E}"/>
                  </a:ext>
                </a:extLst>
              </p:cNvPr>
              <p:cNvSpPr txBox="1"/>
              <p:nvPr/>
            </p:nvSpPr>
            <p:spPr>
              <a:xfrm>
                <a:off x="5786022" y="365125"/>
                <a:ext cx="3757473" cy="808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828D7B-05F9-4F3F-A7B7-ECE892420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22" y="365125"/>
                <a:ext cx="3757473" cy="808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237DAF1-CDC0-43CB-8E46-6E1413FE2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298" y="1865959"/>
            <a:ext cx="3283116" cy="49576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383211-452E-45DB-83AF-BAC18EEC18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9725" y="4559921"/>
            <a:ext cx="5467350" cy="4857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7A8FD54-030F-4DAB-8FEB-F51FA8F16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49" y="2058504"/>
            <a:ext cx="487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199" y="1495636"/>
            <a:ext cx="5336181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-FR" altLang="zh-CN" sz="1800" dirty="0">
                <a:solidFill>
                  <a:schemeClr val="dk1"/>
                </a:solidFill>
              </a:rPr>
              <a:t>Ca2+ concentration for different timecourses</a:t>
            </a: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A655F9-5760-49A6-BAFF-20449145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6851"/>
            <a:ext cx="4304714" cy="4326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05;ge9f2884d2e_2_8">
                <a:extLst>
                  <a:ext uri="{FF2B5EF4-FFF2-40B4-BE49-F238E27FC236}">
                    <a16:creationId xmlns:a16="http://schemas.microsoft.com/office/drawing/2014/main" id="{0A09D991-34D4-4BF9-A9AD-1B31345EB6E2}"/>
                  </a:ext>
                </a:extLst>
              </p:cNvPr>
              <p:cNvSpPr txBox="1"/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=±20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0.4(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2" name="Google Shape;105;ge9f2884d2e_2_8">
                <a:extLst>
                  <a:ext uri="{FF2B5EF4-FFF2-40B4-BE49-F238E27FC236}">
                    <a16:creationId xmlns:a16="http://schemas.microsoft.com/office/drawing/2014/main" id="{0A09D991-34D4-4BF9-A9AD-1B31345E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B3E52535-BCCC-4E45-A8EF-962524B6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76" y="2144713"/>
            <a:ext cx="487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ADFE00-23CD-453A-9812-B689F8330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664" y="56994"/>
            <a:ext cx="4281025" cy="13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199" y="1495636"/>
            <a:ext cx="5336181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-FR" altLang="zh-CN" sz="1800" dirty="0">
                <a:solidFill>
                  <a:schemeClr val="dk1"/>
                </a:solidFill>
              </a:rPr>
              <a:t>Ca2+ current for different timecourses</a:t>
            </a: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66B010-2B36-4371-9621-2780D0A9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73" y="1935234"/>
            <a:ext cx="4459782" cy="4509091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FF41349-7FA7-47BD-AA3C-1958853D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81" y="1998820"/>
            <a:ext cx="487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05;ge9f2884d2e_2_8">
                <a:extLst>
                  <a:ext uri="{FF2B5EF4-FFF2-40B4-BE49-F238E27FC236}">
                    <a16:creationId xmlns:a16="http://schemas.microsoft.com/office/drawing/2014/main" id="{63019079-4278-4D01-8E2F-FBAB339C3AE9}"/>
                  </a:ext>
                </a:extLst>
              </p:cNvPr>
              <p:cNvSpPr txBox="1"/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=±20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0.4(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" name="Google Shape;105;ge9f2884d2e_2_8">
                <a:extLst>
                  <a:ext uri="{FF2B5EF4-FFF2-40B4-BE49-F238E27FC236}">
                    <a16:creationId xmlns:a16="http://schemas.microsoft.com/office/drawing/2014/main" id="{63019079-4278-4D01-8E2F-FBAB339C3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CE1C7098-16EE-4599-9862-518B82905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664" y="56994"/>
            <a:ext cx="4281025" cy="13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6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宽屏</PresentationFormat>
  <Paragraphs>76</Paragraphs>
  <Slides>15</Slides>
  <Notes>15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-apple-system</vt:lpstr>
      <vt:lpstr>Arial</vt:lpstr>
      <vt:lpstr>Cambria Math</vt:lpstr>
      <vt:lpstr>Office 主题​​</vt:lpstr>
      <vt:lpstr>Calcium-influx-dependent plasticity model-STDP</vt:lpstr>
      <vt:lpstr>Calcium-influx-dependent plasticity model-STDP</vt:lpstr>
      <vt:lpstr>Self-Introduction</vt:lpstr>
      <vt:lpstr>Project background and the scientific question</vt:lpstr>
      <vt:lpstr>Method</vt:lpstr>
      <vt:lpstr>Method</vt:lpstr>
      <vt:lpstr>Results</vt:lpstr>
      <vt:lpstr>Results</vt:lpstr>
      <vt:lpstr>Results</vt:lpstr>
      <vt:lpstr>Results</vt:lpstr>
      <vt:lpstr>Results</vt:lpstr>
      <vt:lpstr>Results</vt:lpstr>
      <vt:lpstr>Discussion</vt:lpstr>
      <vt:lpstr>Acknowledgment</vt:lpstr>
      <vt:lpstr>Q &amp; A                          ～5 mins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Synaptic Theory of Working Memory</dc:title>
  <dc:creator>Zilong Ji</dc:creator>
  <cp:lastModifiedBy>程 奥华</cp:lastModifiedBy>
  <cp:revision>12</cp:revision>
  <dcterms:created xsi:type="dcterms:W3CDTF">2021-08-08T09:26:52Z</dcterms:created>
  <dcterms:modified xsi:type="dcterms:W3CDTF">2021-09-06T02:56:58Z</dcterms:modified>
</cp:coreProperties>
</file>