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ACF4"/>
    <a:srgbClr val="FFDFE4"/>
    <a:srgbClr val="D12244"/>
    <a:srgbClr val="B72654"/>
    <a:srgbClr val="9D2772"/>
    <a:srgbClr val="773987"/>
    <a:srgbClr val="4155A6"/>
    <a:srgbClr val="0577C0"/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991" autoAdjust="0"/>
  </p:normalViewPr>
  <p:slideViewPr>
    <p:cSldViewPr snapToGrid="0">
      <p:cViewPr>
        <p:scale>
          <a:sx n="100" d="100"/>
          <a:sy n="100" d="100"/>
        </p:scale>
        <p:origin x="2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1274C-9E05-463D-A6D2-5191F17F7D06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0A081-4800-4D98-A991-16D1ADC2C2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40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0A081-4800-4D98-A991-16D1ADC2C2C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891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Pros or cons of the design; alternate approaches that could be taken</a:t>
            </a:r>
          </a:p>
          <a:p>
            <a:endParaRPr lang="en-GB" dirty="0"/>
          </a:p>
          <a:p>
            <a:r>
              <a:rPr lang="en-GB" dirty="0"/>
              <a:t>Sample results – respiration trace or other analyses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0A081-4800-4D98-A991-16D1ADC2C2C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168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Challenges encountered and solution(s) identified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0A081-4800-4D98-A991-16D1ADC2C2C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772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05799-D1ED-9B7B-32A0-ACAB2E26C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3B88A2-2235-ECE9-60A1-57CF50203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4CED3-CAF1-D112-2185-856CADDC5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759C-BA5D-4983-9113-8105D26C98D4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4AD1A-429C-FE65-C66B-FE7D91484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17762-4DEF-1BE2-4528-EE2F2C30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04A7-05D8-4A31-8566-33DE48B85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224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C920B-AD2C-4492-71B0-FE5501628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F2CE09-85B8-B3D0-DA2F-383C74916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A85DE-B33D-6686-C5C8-0C05F4726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759C-BA5D-4983-9113-8105D26C98D4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0F673-6E73-2ACB-3DB2-DD3E8C96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A5752-79E1-8C42-1BBC-858F214F3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04A7-05D8-4A31-8566-33DE48B85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850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D53B1C-357F-A399-0E74-9CAEAF9046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CA4C6-67EB-B000-5E97-0D3B73228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04391-0E60-3008-43E3-E579BE0EB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759C-BA5D-4983-9113-8105D26C98D4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282A8-AA3C-8419-8177-8F2F3F6FC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0999D-E6CE-1CD4-E6F9-97842EA53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04A7-05D8-4A31-8566-33DE48B85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468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FEFBA-5C55-9EAF-CAE6-663FEAC0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4E6F8-DFF3-74FC-5920-688B5EBB1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B43C7-5596-68E3-F368-97E4103DD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759C-BA5D-4983-9113-8105D26C98D4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EB0F2-AC84-1D45-1207-E05F6E1C6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1145C-EE48-2730-A950-6BE1A343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04A7-05D8-4A31-8566-33DE48B85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75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43683-C9AC-E4EE-C995-B6C373357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D2630-7B74-517E-741B-0B4C3AA47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65CBF-2E74-D9DE-AD1C-32B2F4155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759C-BA5D-4983-9113-8105D26C98D4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391CE-EA1D-5C1E-D9D9-06D6C1568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CC18B-E992-D52D-A662-FBDC6C14E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04A7-05D8-4A31-8566-33DE48B85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24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863C6-516E-5E08-D7F4-9A454CE62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2747D-FEA3-F705-6A0B-998F199C2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9B15C-6580-A517-133D-03AB1EDE1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6C13E-CDB6-B9F6-EF31-0187EECD4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759C-BA5D-4983-9113-8105D26C98D4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E7B76-A623-AF3C-6577-7E5AB8D9E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03B4B-4F76-A51B-1E27-93B47A1D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04A7-05D8-4A31-8566-33DE48B85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17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7F978-8381-8B2C-6E6B-5050EC48B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9FCC5-C7EC-20B4-AF65-C1C49D7B9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F2B42-2650-0B47-32A6-D44B26167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8587F3-8304-0025-DA08-D875C644B3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7D6C54-6950-431F-CBFE-5C84A77C8D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FF2247-7BB5-681F-D936-D82FF6269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759C-BA5D-4983-9113-8105D26C98D4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74785C-C419-536F-C0D6-A36901DDB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52A25A-8F6D-CBFF-3D63-E54703C8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04A7-05D8-4A31-8566-33DE48B85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659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A3043-1C8B-06DB-CE8A-A6963590C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C1F5AD-6966-CBA8-C9EE-2C605C99C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759C-BA5D-4983-9113-8105D26C98D4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6C6041-134E-B685-8318-99B070711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E9A72B-C2DC-85AB-C792-9CE7BD73C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04A7-05D8-4A31-8566-33DE48B85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9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C5EB1F-0DB7-CDF5-DCA6-F87B17C2A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759C-BA5D-4983-9113-8105D26C98D4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02A40A-1FA7-D789-4FD1-3FF21DAF4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4BD7F-90B1-1911-8CBF-EF8C25728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04A7-05D8-4A31-8566-33DE48B85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49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A5DEB-4367-EF61-4EF5-65ADF0F53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81A8F-68B1-1D1F-0867-EACCBE888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9EED0-984F-4A1C-90DB-A95251C47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DB330-D04E-0404-1175-D191BA787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759C-BA5D-4983-9113-8105D26C98D4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FE103-C18F-F683-BE5B-CD71F5114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66B14-1AEA-FE55-3812-FA367CDEC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04A7-05D8-4A31-8566-33DE48B85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292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63D51-C270-F4DA-3988-84151E52F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9739CF-7F74-87FC-EC8A-51D52D14F3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B2028-2905-AD97-B475-E854DE44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E9E18-25DD-815B-2B52-DFC4B7D03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759C-BA5D-4983-9113-8105D26C98D4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7B611-EFD3-12F2-F0A7-4C9226F6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0AA67-62CE-D9D0-53D7-35FE0CD3F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04A7-05D8-4A31-8566-33DE48B85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961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1A6E66-2748-B2E1-E9EB-FA26FD3A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BD6AF-B8B4-910C-7A38-813DFAFF8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E48A2-D8BB-B1F1-0B98-B3C462C8EB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759C-BA5D-4983-9113-8105D26C98D4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3F0A6-8078-ED7A-EF7E-4E0733F18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3F8AC-14CD-48A3-DC12-FA2302CC5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604A7-05D8-4A31-8566-33DE48B85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995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AoibheT-H/Algorithm_Challeng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4B069-A9C5-FB88-CE98-7DA0ED46D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31838"/>
            <a:ext cx="9144000" cy="2387600"/>
          </a:xfrm>
        </p:spPr>
        <p:txBody>
          <a:bodyPr>
            <a:normAutofit/>
          </a:bodyPr>
          <a:lstStyle/>
          <a:p>
            <a:r>
              <a:rPr lang="en-GB" dirty="0"/>
              <a:t>Technical Challenge</a:t>
            </a:r>
            <a:br>
              <a:rPr lang="en-GB" dirty="0"/>
            </a:br>
            <a:r>
              <a:rPr lang="en-GB" sz="3200" dirty="0"/>
              <a:t>Algorithm Development, ResMed Sensor Technologies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531821-872C-97EB-B87C-C2C718B47F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79202"/>
            <a:ext cx="9144000" cy="888023"/>
          </a:xfrm>
        </p:spPr>
        <p:txBody>
          <a:bodyPr>
            <a:normAutofit fontScale="77500" lnSpcReduction="20000"/>
          </a:bodyPr>
          <a:lstStyle/>
          <a:p>
            <a:r>
              <a:rPr lang="en-GB" sz="2600" dirty="0"/>
              <a:t>Aoibhe Turner-Heaney</a:t>
            </a:r>
          </a:p>
          <a:p>
            <a:endParaRPr lang="en-GB" sz="1800" dirty="0"/>
          </a:p>
          <a:p>
            <a:r>
              <a:rPr lang="en-GB" sz="1800" dirty="0"/>
              <a:t>GitHub repository: </a:t>
            </a:r>
            <a:r>
              <a:rPr lang="en-GB" sz="1800" dirty="0">
                <a:hlinkClick r:id="rId2"/>
              </a:rPr>
              <a:t>https://github.com/AoibheT-H/Algorithm_Challenge</a:t>
            </a:r>
            <a:r>
              <a:rPr lang="en-GB" sz="1800" dirty="0"/>
              <a:t> </a:t>
            </a:r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D426ACA8-8D01-552F-99E1-342897CBBA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875" y="4686300"/>
            <a:ext cx="20002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078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463B1-CF90-B0CB-B08D-72D9154ED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406" y="355296"/>
            <a:ext cx="10515600" cy="1325563"/>
          </a:xfrm>
        </p:spPr>
        <p:txBody>
          <a:bodyPr/>
          <a:lstStyle/>
          <a:p>
            <a:r>
              <a:rPr lang="en-GB" dirty="0"/>
              <a:t>Proposed breath rate detection algorithm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D0FADC-33A8-E188-4926-3C119E508D44}"/>
              </a:ext>
            </a:extLst>
          </p:cNvPr>
          <p:cNvSpPr/>
          <p:nvPr/>
        </p:nvSpPr>
        <p:spPr>
          <a:xfrm>
            <a:off x="1426977" y="3361216"/>
            <a:ext cx="1087821" cy="110279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Original Signals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8A2DA04-BA3B-F72F-EA30-0CA130BCA8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10" b="45633"/>
          <a:stretch/>
        </p:blipFill>
        <p:spPr bwMode="auto">
          <a:xfrm>
            <a:off x="3620101" y="2087482"/>
            <a:ext cx="7266836" cy="3650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BB90B76-0D26-AC17-AEC0-354F574D23BE}"/>
              </a:ext>
            </a:extLst>
          </p:cNvPr>
          <p:cNvSpPr/>
          <p:nvPr/>
        </p:nvSpPr>
        <p:spPr>
          <a:xfrm>
            <a:off x="2898426" y="2709835"/>
            <a:ext cx="1321676" cy="232935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Moving-average filter </a:t>
            </a:r>
          </a:p>
          <a:p>
            <a:pPr algn="ctr"/>
            <a:endParaRPr lang="en-GB" sz="1400" dirty="0"/>
          </a:p>
          <a:p>
            <a:pPr algn="ctr"/>
            <a:r>
              <a:rPr lang="en-GB" sz="1400" dirty="0"/>
              <a:t>(~63 seconds)</a:t>
            </a:r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45C702-FE11-2EBA-1B97-45F522A35014}"/>
              </a:ext>
            </a:extLst>
          </p:cNvPr>
          <p:cNvCxnSpPr>
            <a:endCxn id="3" idx="1"/>
          </p:cNvCxnSpPr>
          <p:nvPr/>
        </p:nvCxnSpPr>
        <p:spPr>
          <a:xfrm>
            <a:off x="2514798" y="3874512"/>
            <a:ext cx="383628" cy="1"/>
          </a:xfrm>
          <a:prstGeom prst="straightConnector1">
            <a:avLst/>
          </a:prstGeom>
          <a:ln w="38100">
            <a:solidFill>
              <a:srgbClr val="1111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>
            <a:extLst>
              <a:ext uri="{FF2B5EF4-FFF2-40B4-BE49-F238E27FC236}">
                <a16:creationId xmlns:a16="http://schemas.microsoft.com/office/drawing/2014/main" id="{EAEF06D8-4B4F-2821-163A-D9D8E78888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4"/>
          <a:stretch/>
        </p:blipFill>
        <p:spPr bwMode="auto">
          <a:xfrm>
            <a:off x="5030735" y="1312261"/>
            <a:ext cx="5045569" cy="520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E4AFD1C-92CB-BB6A-42CE-F618F0F54B5A}"/>
              </a:ext>
            </a:extLst>
          </p:cNvPr>
          <p:cNvSpPr/>
          <p:nvPr/>
        </p:nvSpPr>
        <p:spPr>
          <a:xfrm>
            <a:off x="4581394" y="2709835"/>
            <a:ext cx="1321676" cy="23293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Low-pass filter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7AE57A-32FB-C6F6-A996-28BE4B358411}"/>
              </a:ext>
            </a:extLst>
          </p:cNvPr>
          <p:cNvCxnSpPr/>
          <p:nvPr/>
        </p:nvCxnSpPr>
        <p:spPr>
          <a:xfrm>
            <a:off x="4220102" y="3874512"/>
            <a:ext cx="383628" cy="1"/>
          </a:xfrm>
          <a:prstGeom prst="straightConnector1">
            <a:avLst/>
          </a:prstGeom>
          <a:ln w="38100">
            <a:solidFill>
              <a:srgbClr val="1111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6">
            <a:extLst>
              <a:ext uri="{FF2B5EF4-FFF2-40B4-BE49-F238E27FC236}">
                <a16:creationId xmlns:a16="http://schemas.microsoft.com/office/drawing/2014/main" id="{5C4FE42A-6AC3-DF3C-A010-EF8A1934BD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4"/>
          <a:stretch/>
        </p:blipFill>
        <p:spPr bwMode="auto">
          <a:xfrm>
            <a:off x="5974643" y="1307465"/>
            <a:ext cx="3157752" cy="2349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>
            <a:extLst>
              <a:ext uri="{FF2B5EF4-FFF2-40B4-BE49-F238E27FC236}">
                <a16:creationId xmlns:a16="http://schemas.microsoft.com/office/drawing/2014/main" id="{FB962779-1B09-10B5-AB41-FCCF37430C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4"/>
          <a:stretch/>
        </p:blipFill>
        <p:spPr bwMode="auto">
          <a:xfrm>
            <a:off x="6006120" y="3657463"/>
            <a:ext cx="3265760" cy="293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>
            <a:extLst>
              <a:ext uri="{FF2B5EF4-FFF2-40B4-BE49-F238E27FC236}">
                <a16:creationId xmlns:a16="http://schemas.microsoft.com/office/drawing/2014/main" id="{F7F52AE6-5B7B-7DBE-9255-85CD660D97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83" r="66567"/>
          <a:stretch/>
        </p:blipFill>
        <p:spPr bwMode="auto">
          <a:xfrm>
            <a:off x="9160970" y="1801947"/>
            <a:ext cx="2013229" cy="2016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>
            <a:extLst>
              <a:ext uri="{FF2B5EF4-FFF2-40B4-BE49-F238E27FC236}">
                <a16:creationId xmlns:a16="http://schemas.microsoft.com/office/drawing/2014/main" id="{94F6F44F-F5CC-193F-AA57-543DCB910E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00" r="66567" b="45682"/>
          <a:stretch/>
        </p:blipFill>
        <p:spPr bwMode="auto">
          <a:xfrm>
            <a:off x="9159671" y="3930491"/>
            <a:ext cx="2013229" cy="2016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66F79F9-D22B-221F-C29E-4267C1058D1A}"/>
              </a:ext>
            </a:extLst>
          </p:cNvPr>
          <p:cNvSpPr/>
          <p:nvPr/>
        </p:nvSpPr>
        <p:spPr>
          <a:xfrm>
            <a:off x="6264362" y="2709835"/>
            <a:ext cx="1321676" cy="232935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Breath peaks identified</a:t>
            </a:r>
          </a:p>
          <a:p>
            <a:pPr algn="ctr"/>
            <a:endParaRPr lang="en-GB" sz="1000" dirty="0"/>
          </a:p>
          <a:p>
            <a:pPr algn="ctr"/>
            <a:r>
              <a:rPr lang="en-GB" sz="1400" dirty="0"/>
              <a:t>(find_peaks() from scipy package)</a:t>
            </a:r>
            <a:endParaRPr lang="en-GB" sz="10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C0E5508-C660-F929-856B-06EC384143FE}"/>
              </a:ext>
            </a:extLst>
          </p:cNvPr>
          <p:cNvCxnSpPr/>
          <p:nvPr/>
        </p:nvCxnSpPr>
        <p:spPr>
          <a:xfrm>
            <a:off x="5903070" y="3874511"/>
            <a:ext cx="383628" cy="1"/>
          </a:xfrm>
          <a:prstGeom prst="straightConnector1">
            <a:avLst/>
          </a:prstGeom>
          <a:ln w="38100">
            <a:solidFill>
              <a:srgbClr val="1111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2">
            <a:extLst>
              <a:ext uri="{FF2B5EF4-FFF2-40B4-BE49-F238E27FC236}">
                <a16:creationId xmlns:a16="http://schemas.microsoft.com/office/drawing/2014/main" id="{2E35C324-3853-4D48-C750-C133DCE51C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" t="6559" r="66432" b="46871"/>
          <a:stretch/>
        </p:blipFill>
        <p:spPr bwMode="auto">
          <a:xfrm>
            <a:off x="8297705" y="1449773"/>
            <a:ext cx="2303251" cy="234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2">
            <a:extLst>
              <a:ext uri="{FF2B5EF4-FFF2-40B4-BE49-F238E27FC236}">
                <a16:creationId xmlns:a16="http://schemas.microsoft.com/office/drawing/2014/main" id="{969040EB-471D-4DFA-FEE6-4F3044390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31" r="66460"/>
          <a:stretch/>
        </p:blipFill>
        <p:spPr bwMode="auto">
          <a:xfrm>
            <a:off x="8222392" y="3904367"/>
            <a:ext cx="2345137" cy="235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465518B-7520-CED2-40B1-464B47900189}"/>
              </a:ext>
            </a:extLst>
          </p:cNvPr>
          <p:cNvSpPr/>
          <p:nvPr/>
        </p:nvSpPr>
        <p:spPr>
          <a:xfrm>
            <a:off x="7936411" y="2709835"/>
            <a:ext cx="1321676" cy="23293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Breath rate calculation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6EA4B0F-06B9-12E1-AAA1-3F9664B8818A}"/>
              </a:ext>
            </a:extLst>
          </p:cNvPr>
          <p:cNvCxnSpPr/>
          <p:nvPr/>
        </p:nvCxnSpPr>
        <p:spPr>
          <a:xfrm>
            <a:off x="7592197" y="3871746"/>
            <a:ext cx="383628" cy="1"/>
          </a:xfrm>
          <a:prstGeom prst="straightConnector1">
            <a:avLst/>
          </a:prstGeom>
          <a:ln w="38100">
            <a:solidFill>
              <a:srgbClr val="1111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C7390DC-B420-A186-29F3-30285C1C74C2}"/>
              </a:ext>
            </a:extLst>
          </p:cNvPr>
          <p:cNvSpPr/>
          <p:nvPr/>
        </p:nvSpPr>
        <p:spPr>
          <a:xfrm>
            <a:off x="9635443" y="3319417"/>
            <a:ext cx="1087821" cy="110279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Breath rate (/min)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B83B010-B6B3-DB19-EB2A-21D2C9BE9BCF}"/>
              </a:ext>
            </a:extLst>
          </p:cNvPr>
          <p:cNvCxnSpPr/>
          <p:nvPr/>
        </p:nvCxnSpPr>
        <p:spPr>
          <a:xfrm>
            <a:off x="9268897" y="3870811"/>
            <a:ext cx="383628" cy="1"/>
          </a:xfrm>
          <a:prstGeom prst="straightConnector1">
            <a:avLst/>
          </a:prstGeom>
          <a:ln w="38100">
            <a:solidFill>
              <a:srgbClr val="1111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4">
            <a:extLst>
              <a:ext uri="{FF2B5EF4-FFF2-40B4-BE49-F238E27FC236}">
                <a16:creationId xmlns:a16="http://schemas.microsoft.com/office/drawing/2014/main" id="{B1AD64E1-08DE-39BA-9F8C-9DCFB6060C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6" b="44757"/>
          <a:stretch/>
        </p:blipFill>
        <p:spPr bwMode="auto">
          <a:xfrm>
            <a:off x="3347767" y="1307105"/>
            <a:ext cx="5306277" cy="295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02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81481E-6 L 2.91667E-6 0.25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7037E-6 L 4.79167E-6 0.25 " pathEditMode="relative" rAng="0" ptsTypes="AA">
                                      <p:cBhvr>
                                        <p:cTn id="8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81481E-6 L 2.08333E-6 0.25 " pathEditMode="relative" rAng="0" ptsTypes="AA">
                                      <p:cBhvr>
                                        <p:cTn id="8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3.7037E-6 L 1.04167E-6 0.25 " pathEditMode="relative" rAng="0" ptsTypes="AA">
                                      <p:cBhvr>
                                        <p:cTn id="8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7037E-6 L 2.08333E-7 0.25 " pathEditMode="relative" rAng="0" ptsTypes="AA">
                                      <p:cBhvr>
                                        <p:cTn id="9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4.81481E-6 L 1.25E-6 0.25 " pathEditMode="relative" rAng="0" ptsTypes="AA">
                                      <p:cBhvr>
                                        <p:cTn id="9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33333E-6 L -1.45833E-6 0.25 " pathEditMode="relative" rAng="0" ptsTypes="AA">
                                      <p:cBhvr>
                                        <p:cTn id="9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81481E-6 L 1.875E-6 0.25 " pathEditMode="relative" rAng="0" ptsTypes="AA">
                                      <p:cBhvr>
                                        <p:cTn id="9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85185E-6 L -1.45833E-6 0.25 " pathEditMode="relative" rAng="0" ptsTypes="AA">
                                      <p:cBhvr>
                                        <p:cTn id="9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85185E-6 L 4.16667E-6 0.25 " pathEditMode="relative" rAng="0" ptsTypes="AA">
                                      <p:cBhvr>
                                        <p:cTn id="10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7037E-7 L 1.45833E-6 0.25 " pathEditMode="relative" rAng="0" ptsTypes="AA">
                                      <p:cBhvr>
                                        <p:cTn id="10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3" grpId="1" animBg="1"/>
      <p:bldP spid="18" grpId="0" animBg="1"/>
      <p:bldP spid="18" grpId="1" animBg="1"/>
      <p:bldP spid="25" grpId="0" animBg="1"/>
      <p:bldP spid="25" grpId="1" animBg="1"/>
      <p:bldP spid="30" grpId="0" animBg="1"/>
      <p:bldP spid="30" grpId="1" animBg="1"/>
      <p:bldP spid="32" grpId="0" animBg="1"/>
      <p:bldP spid="3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0FD3C-7183-745E-AD7D-4871727F6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 of approach</a:t>
            </a:r>
          </a:p>
        </p:txBody>
      </p:sp>
      <p:pic>
        <p:nvPicPr>
          <p:cNvPr id="3" name="Picture 12">
            <a:extLst>
              <a:ext uri="{FF2B5EF4-FFF2-40B4-BE49-F238E27FC236}">
                <a16:creationId xmlns:a16="http://schemas.microsoft.com/office/drawing/2014/main" id="{3E6028CB-7F7E-ABE0-3914-D59D895DE7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8"/>
          <a:stretch/>
        </p:blipFill>
        <p:spPr bwMode="auto">
          <a:xfrm>
            <a:off x="3832960" y="1419207"/>
            <a:ext cx="3488466" cy="534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4C5A914-2789-E77A-1D54-B2FCEF3FE023}"/>
              </a:ext>
            </a:extLst>
          </p:cNvPr>
          <p:cNvSpPr/>
          <p:nvPr/>
        </p:nvSpPr>
        <p:spPr>
          <a:xfrm>
            <a:off x="1756228" y="3077028"/>
            <a:ext cx="1017997" cy="10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5651EC0-23E4-6D40-AA53-C515F72F1D14}"/>
              </a:ext>
            </a:extLst>
          </p:cNvPr>
          <p:cNvSpPr/>
          <p:nvPr/>
        </p:nvSpPr>
        <p:spPr>
          <a:xfrm>
            <a:off x="5420497" y="3077028"/>
            <a:ext cx="1017997" cy="1016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3EE18A-4A6C-8EA9-A78C-385C86911C6D}"/>
              </a:ext>
            </a:extLst>
          </p:cNvPr>
          <p:cNvSpPr/>
          <p:nvPr/>
        </p:nvSpPr>
        <p:spPr>
          <a:xfrm>
            <a:off x="9404930" y="3077028"/>
            <a:ext cx="1017997" cy="1016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97B479-EDC0-2720-7D31-ABD3361924AA}"/>
              </a:ext>
            </a:extLst>
          </p:cNvPr>
          <p:cNvSpPr txBox="1"/>
          <p:nvPr/>
        </p:nvSpPr>
        <p:spPr>
          <a:xfrm>
            <a:off x="950776" y="4556038"/>
            <a:ext cx="2628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Low-pass filtering did not remove time-dependent noise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72FB8EE-A211-2F0A-1DC6-17566E1CF1B9}"/>
              </a:ext>
            </a:extLst>
          </p:cNvPr>
          <p:cNvGrpSpPr/>
          <p:nvPr/>
        </p:nvGrpSpPr>
        <p:grpSpPr>
          <a:xfrm>
            <a:off x="7927295" y="3834972"/>
            <a:ext cx="3154242" cy="2931876"/>
            <a:chOff x="8603992" y="4594964"/>
            <a:chExt cx="2927837" cy="2669786"/>
          </a:xfrm>
        </p:grpSpPr>
        <p:pic>
          <p:nvPicPr>
            <p:cNvPr id="15" name="Picture 18">
              <a:extLst>
                <a:ext uri="{FF2B5EF4-FFF2-40B4-BE49-F238E27FC236}">
                  <a16:creationId xmlns:a16="http://schemas.microsoft.com/office/drawing/2014/main" id="{2BEC60A8-D218-E60B-3DD0-E2519BA6F36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927" t="6070"/>
            <a:stretch/>
          </p:blipFill>
          <p:spPr bwMode="auto">
            <a:xfrm>
              <a:off x="8732500" y="4628022"/>
              <a:ext cx="2799329" cy="2636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8DD463E-F3B3-E2BB-33EF-0DBE7017C226}"/>
                </a:ext>
              </a:extLst>
            </p:cNvPr>
            <p:cNvSpPr/>
            <p:nvPr/>
          </p:nvSpPr>
          <p:spPr>
            <a:xfrm>
              <a:off x="8603992" y="4594964"/>
              <a:ext cx="6858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3F49FD-EDBF-4975-4933-6014D5C98C4E}"/>
              </a:ext>
            </a:extLst>
          </p:cNvPr>
          <p:cNvGrpSpPr/>
          <p:nvPr/>
        </p:nvGrpSpPr>
        <p:grpSpPr>
          <a:xfrm>
            <a:off x="8008729" y="963226"/>
            <a:ext cx="3299575" cy="2817966"/>
            <a:chOff x="5751765" y="1978833"/>
            <a:chExt cx="3119517" cy="2649189"/>
          </a:xfrm>
        </p:grpSpPr>
        <p:pic>
          <p:nvPicPr>
            <p:cNvPr id="4" name="Picture 18">
              <a:extLst>
                <a:ext uri="{FF2B5EF4-FFF2-40B4-BE49-F238E27FC236}">
                  <a16:creationId xmlns:a16="http://schemas.microsoft.com/office/drawing/2014/main" id="{7C836A77-CA3F-B7FC-C630-2235BC165F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70" r="49073"/>
            <a:stretch/>
          </p:blipFill>
          <p:spPr bwMode="auto">
            <a:xfrm>
              <a:off x="5751765" y="1991294"/>
              <a:ext cx="2905125" cy="2636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5A7A245-6AC4-79CB-B0FE-966C7F6E2848}"/>
                </a:ext>
              </a:extLst>
            </p:cNvPr>
            <p:cNvSpPr/>
            <p:nvPr/>
          </p:nvSpPr>
          <p:spPr>
            <a:xfrm>
              <a:off x="8185482" y="1978833"/>
              <a:ext cx="6858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4BC2327-6E0E-092A-E102-2CBE364B8FD0}"/>
              </a:ext>
            </a:extLst>
          </p:cNvPr>
          <p:cNvSpPr txBox="1"/>
          <p:nvPr/>
        </p:nvSpPr>
        <p:spPr>
          <a:xfrm>
            <a:off x="4615045" y="4556038"/>
            <a:ext cx="262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Noise remained in the signal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C55027-F159-A985-69BD-E0D4C431FBE1}"/>
              </a:ext>
            </a:extLst>
          </p:cNvPr>
          <p:cNvGrpSpPr/>
          <p:nvPr/>
        </p:nvGrpSpPr>
        <p:grpSpPr>
          <a:xfrm>
            <a:off x="3469341" y="1433645"/>
            <a:ext cx="4700649" cy="4883986"/>
            <a:chOff x="7062281" y="1689157"/>
            <a:chExt cx="4700649" cy="4883986"/>
          </a:xfrm>
        </p:grpSpPr>
        <p:pic>
          <p:nvPicPr>
            <p:cNvPr id="5" name="Picture 24">
              <a:extLst>
                <a:ext uri="{FF2B5EF4-FFF2-40B4-BE49-F238E27FC236}">
                  <a16:creationId xmlns:a16="http://schemas.microsoft.com/office/drawing/2014/main" id="{181A4E99-A4E0-48EC-67A2-3678A8AB815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55"/>
            <a:stretch/>
          </p:blipFill>
          <p:spPr bwMode="auto">
            <a:xfrm>
              <a:off x="7062281" y="1689157"/>
              <a:ext cx="4700649" cy="48839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5E76607-B039-01FF-272F-E552B4F9B7CB}"/>
                </a:ext>
              </a:extLst>
            </p:cNvPr>
            <p:cNvSpPr/>
            <p:nvPr/>
          </p:nvSpPr>
          <p:spPr>
            <a:xfrm>
              <a:off x="7663819" y="2110636"/>
              <a:ext cx="1658083" cy="652355"/>
            </a:xfrm>
            <a:prstGeom prst="ellipse">
              <a:avLst/>
            </a:prstGeom>
            <a:solidFill>
              <a:srgbClr val="FEACF4">
                <a:alpha val="5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B6144BA-3D54-FA8A-B7AD-A9F9CE28A1A4}"/>
                </a:ext>
              </a:extLst>
            </p:cNvPr>
            <p:cNvSpPr/>
            <p:nvPr/>
          </p:nvSpPr>
          <p:spPr>
            <a:xfrm>
              <a:off x="9982374" y="2110636"/>
              <a:ext cx="1658083" cy="744718"/>
            </a:xfrm>
            <a:prstGeom prst="ellipse">
              <a:avLst/>
            </a:prstGeom>
            <a:solidFill>
              <a:srgbClr val="FEACF4">
                <a:alpha val="5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7B9EA45-ABB3-1EFB-A05C-5010E6B7B60E}"/>
                </a:ext>
              </a:extLst>
            </p:cNvPr>
            <p:cNvSpPr/>
            <p:nvPr/>
          </p:nvSpPr>
          <p:spPr>
            <a:xfrm>
              <a:off x="8795657" y="3349703"/>
              <a:ext cx="304800" cy="652355"/>
            </a:xfrm>
            <a:prstGeom prst="ellipse">
              <a:avLst/>
            </a:prstGeom>
            <a:solidFill>
              <a:srgbClr val="FEACF4">
                <a:alpha val="5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D4AD5AB-0D3B-359B-D592-43075E9C8706}"/>
                </a:ext>
              </a:extLst>
            </p:cNvPr>
            <p:cNvSpPr/>
            <p:nvPr/>
          </p:nvSpPr>
          <p:spPr>
            <a:xfrm>
              <a:off x="11078028" y="3349703"/>
              <a:ext cx="304800" cy="652355"/>
            </a:xfrm>
            <a:prstGeom prst="ellipse">
              <a:avLst/>
            </a:prstGeom>
            <a:solidFill>
              <a:srgbClr val="FEACF4">
                <a:alpha val="5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E292E58-2F0C-96E5-2A5D-644DBBC8F8D8}"/>
              </a:ext>
            </a:extLst>
          </p:cNvPr>
          <p:cNvSpPr txBox="1"/>
          <p:nvPr/>
        </p:nvSpPr>
        <p:spPr>
          <a:xfrm>
            <a:off x="8599478" y="4556038"/>
            <a:ext cx="2628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Breathing rate was inaccurate for periods of high noise/ movement artefact</a:t>
            </a:r>
          </a:p>
        </p:txBody>
      </p:sp>
    </p:spTree>
    <p:extLst>
      <p:ext uri="{BB962C8B-B14F-4D97-AF65-F5344CB8AC3E}">
        <p14:creationId xmlns:p14="http://schemas.microsoft.com/office/powerpoint/2010/main" val="382279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8872F004-15AE-B0E7-C204-E363873DE1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4"/>
          <a:stretch/>
        </p:blipFill>
        <p:spPr bwMode="auto">
          <a:xfrm>
            <a:off x="6579588" y="1690688"/>
            <a:ext cx="5478294" cy="4505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0787F7-8B3B-E6D8-E155-39722CD2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Alternative approaches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3ABA6F9-3439-013E-1992-223118E9A9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4" b="-1"/>
          <a:stretch/>
        </p:blipFill>
        <p:spPr bwMode="auto">
          <a:xfrm>
            <a:off x="3751748" y="1572689"/>
            <a:ext cx="3045034" cy="476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5656E64-5DB9-4225-F457-A871E08235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4"/>
          <a:stretch/>
        </p:blipFill>
        <p:spPr bwMode="auto">
          <a:xfrm>
            <a:off x="6796782" y="1572689"/>
            <a:ext cx="3038613" cy="476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43EA7617-934A-6E60-CA91-E02898E404F2}"/>
              </a:ext>
            </a:extLst>
          </p:cNvPr>
          <p:cNvSpPr/>
          <p:nvPr/>
        </p:nvSpPr>
        <p:spPr>
          <a:xfrm>
            <a:off x="1756228" y="3077028"/>
            <a:ext cx="1017997" cy="10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4607673-B739-C4AD-4ACF-1074BE7D8EFB}"/>
              </a:ext>
            </a:extLst>
          </p:cNvPr>
          <p:cNvSpPr/>
          <p:nvPr/>
        </p:nvSpPr>
        <p:spPr>
          <a:xfrm>
            <a:off x="5420497" y="3077028"/>
            <a:ext cx="1017997" cy="1016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C4EAC57-116F-2F99-B493-17D4E8BE1EE9}"/>
              </a:ext>
            </a:extLst>
          </p:cNvPr>
          <p:cNvSpPr/>
          <p:nvPr/>
        </p:nvSpPr>
        <p:spPr>
          <a:xfrm>
            <a:off x="9404930" y="3077028"/>
            <a:ext cx="1017997" cy="1016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181E05-966E-3402-BB30-05FA729B3227}"/>
              </a:ext>
            </a:extLst>
          </p:cNvPr>
          <p:cNvSpPr txBox="1"/>
          <p:nvPr/>
        </p:nvSpPr>
        <p:spPr>
          <a:xfrm>
            <a:off x="950776" y="4556038"/>
            <a:ext cx="2628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Use of two Butterworth </a:t>
            </a:r>
            <a:r>
              <a:rPr lang="en-GB" dirty="0" err="1"/>
              <a:t>bandstop</a:t>
            </a:r>
            <a:r>
              <a:rPr lang="en-GB" dirty="0"/>
              <a:t> filters </a:t>
            </a:r>
          </a:p>
          <a:p>
            <a:pPr algn="ctr"/>
            <a:r>
              <a:rPr lang="en-GB" dirty="0"/>
              <a:t>(0.01-0.2Hz), (0.4-2.4Hz) instead of the lowpass filter</a:t>
            </a:r>
          </a:p>
          <a:p>
            <a:pPr algn="ctr"/>
            <a:r>
              <a:rPr lang="en-GB" dirty="0"/>
              <a:t>(unsuccessful)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34A06A-14AD-0119-6994-89BF2D52340C}"/>
              </a:ext>
            </a:extLst>
          </p:cNvPr>
          <p:cNvSpPr txBox="1"/>
          <p:nvPr/>
        </p:nvSpPr>
        <p:spPr>
          <a:xfrm>
            <a:off x="8599478" y="4556038"/>
            <a:ext cx="2628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Use normalised cross-correlation to identify sections of noise, identify noisy frequencies in that section of the signal, filter them out and replace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7F967F-EE07-B7CB-1D96-F0F5C698EFA2}"/>
              </a:ext>
            </a:extLst>
          </p:cNvPr>
          <p:cNvSpPr txBox="1"/>
          <p:nvPr/>
        </p:nvSpPr>
        <p:spPr>
          <a:xfrm>
            <a:off x="4615045" y="4556038"/>
            <a:ext cx="2628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0000"/>
                </a:solidFill>
              </a:rPr>
              <a:t>Use of a bandpass filter (0.1-0.4Hz) </a:t>
            </a:r>
          </a:p>
          <a:p>
            <a:pPr algn="ctr"/>
            <a:r>
              <a:rPr lang="en-GB" dirty="0">
                <a:solidFill>
                  <a:srgbClr val="000000"/>
                </a:solidFill>
              </a:rPr>
              <a:t>or </a:t>
            </a:r>
          </a:p>
          <a:p>
            <a:pPr algn="ctr"/>
            <a:r>
              <a:rPr lang="en-GB" dirty="0">
                <a:solidFill>
                  <a:srgbClr val="000000"/>
                </a:solidFill>
              </a:rPr>
              <a:t>inverse notch filter (0.333Hz)</a:t>
            </a:r>
          </a:p>
          <a:p>
            <a:pPr algn="ctr"/>
            <a:r>
              <a:rPr lang="en-GB" dirty="0">
                <a:solidFill>
                  <a:srgbClr val="000000"/>
                </a:solidFill>
              </a:rPr>
              <a:t>(unsuccessful)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C5732E1D-C9F2-B9E4-3DD0-524453DD66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89"/>
          <a:stretch/>
        </p:blipFill>
        <p:spPr bwMode="auto">
          <a:xfrm>
            <a:off x="3137108" y="1404583"/>
            <a:ext cx="5248609" cy="518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67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/>
      <p:bldP spid="11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574B8-187D-3FD8-8B03-70BFBCF734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 for listening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18FC3-1FE7-E813-D6D1-28B98B2F00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051360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196</Words>
  <Application>Microsoft Office PowerPoint</Application>
  <PresentationFormat>Widescreen</PresentationFormat>
  <Paragraphs>43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Technical Challenge Algorithm Development, ResMed Sensor Technologies</vt:lpstr>
      <vt:lpstr>Proposed breath rate detection algorithm</vt:lpstr>
      <vt:lpstr>Limitations of approach</vt:lpstr>
      <vt:lpstr>Alternative approaches</vt:lpstr>
      <vt:lpstr>Thank you for listening</vt:lpstr>
    </vt:vector>
  </TitlesOfParts>
  <Company>ResMed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Challenge Algorithm Development, ResMed Sensor Technologies</dc:title>
  <dc:creator>Aoibhe Turner-Heaney</dc:creator>
  <cp:lastModifiedBy>Aoibhe Turner-Heaney</cp:lastModifiedBy>
  <cp:revision>11</cp:revision>
  <dcterms:created xsi:type="dcterms:W3CDTF">2023-02-21T18:43:16Z</dcterms:created>
  <dcterms:modified xsi:type="dcterms:W3CDTF">2023-02-23T10:59:03Z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0a8bc9-0cbd-465b-ae26-cfe6c5f694c3_Enabled">
    <vt:lpwstr>true</vt:lpwstr>
  </property>
  <property fmtid="{D5CDD505-2E9C-101B-9397-08002B2CF9AE}" pid="3" name="MSIP_Label_be0a8bc9-0cbd-465b-ae26-cfe6c5f694c3_SetDate">
    <vt:lpwstr>2023-02-21T18:43:16Z</vt:lpwstr>
  </property>
  <property fmtid="{D5CDD505-2E9C-101B-9397-08002B2CF9AE}" pid="4" name="MSIP_Label_be0a8bc9-0cbd-465b-ae26-cfe6c5f694c3_Method">
    <vt:lpwstr>Standard</vt:lpwstr>
  </property>
  <property fmtid="{D5CDD505-2E9C-101B-9397-08002B2CF9AE}" pid="5" name="MSIP_Label_be0a8bc9-0cbd-465b-ae26-cfe6c5f694c3_Name">
    <vt:lpwstr>Public</vt:lpwstr>
  </property>
  <property fmtid="{D5CDD505-2E9C-101B-9397-08002B2CF9AE}" pid="6" name="MSIP_Label_be0a8bc9-0cbd-465b-ae26-cfe6c5f694c3_SiteId">
    <vt:lpwstr>06cf4af3-d7f7-4297-a868-5c36e5cfcb00</vt:lpwstr>
  </property>
  <property fmtid="{D5CDD505-2E9C-101B-9397-08002B2CF9AE}" pid="7" name="MSIP_Label_be0a8bc9-0cbd-465b-ae26-cfe6c5f694c3_ActionId">
    <vt:lpwstr>4b990ba8-ed4c-4176-8557-c6d0127f428a</vt:lpwstr>
  </property>
  <property fmtid="{D5CDD505-2E9C-101B-9397-08002B2CF9AE}" pid="8" name="MSIP_Label_be0a8bc9-0cbd-465b-ae26-cfe6c5f694c3_ContentBits">
    <vt:lpwstr>0</vt:lpwstr>
  </property>
</Properties>
</file>