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CF4"/>
    <a:srgbClr val="FFDFE4"/>
    <a:srgbClr val="D12244"/>
    <a:srgbClr val="B72654"/>
    <a:srgbClr val="9D2772"/>
    <a:srgbClr val="773987"/>
    <a:srgbClr val="4155A6"/>
    <a:srgbClr val="0577C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991" autoAdjust="0"/>
  </p:normalViewPr>
  <p:slideViewPr>
    <p:cSldViewPr snapToGrid="0">
      <p:cViewPr>
        <p:scale>
          <a:sx n="100" d="100"/>
          <a:sy n="100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274C-9E05-463D-A6D2-5191F17F7D06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0A081-4800-4D98-A991-16D1ADC2C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40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9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Pros or cons of the design; alternate approaches that could be taken</a:t>
            </a:r>
          </a:p>
          <a:p>
            <a:endParaRPr lang="en-GB" dirty="0"/>
          </a:p>
          <a:p>
            <a:r>
              <a:rPr lang="en-GB" dirty="0"/>
              <a:t>Sample results – respiration trace or other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6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Challenges encountered and solution(s) identified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7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8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5799-D1ED-9B7B-32A0-ACAB2E26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88A2-2235-ECE9-60A1-57CF50203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CED3-CAF1-D112-2185-856CADDC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AD1A-429C-FE65-C66B-FE7D9148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7762-4DEF-1BE2-4528-EE2F2C30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920B-AD2C-4492-71B0-FE550162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2CE09-85B8-B3D0-DA2F-383C7491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85DE-B33D-6686-C5C8-0C05F472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F673-6E73-2ACB-3DB2-DD3E8C96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5752-79E1-8C42-1BBC-858F214F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5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53B1C-357F-A399-0E74-9CAEAF904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CA4C6-67EB-B000-5E97-0D3B7322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4391-0E60-3008-43E3-E579BE0E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82A8-AA3C-8419-8177-8F2F3F6F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999D-E6CE-1CD4-E6F9-97842EA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EFBA-5C55-9EAF-CAE6-663FEAC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E6F8-DFF3-74FC-5920-688B5EBB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43C7-5596-68E3-F368-97E4103D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B0F2-AC84-1D45-1207-E05F6E1C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145C-EE48-2730-A950-6BE1A34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5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3683-C9AC-E4EE-C995-B6C37335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2630-7B74-517E-741B-0B4C3AA4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65CBF-2E74-D9DE-AD1C-32B2F415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91CE-EA1D-5C1E-D9D9-06D6C15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C18B-E992-D52D-A662-FBDC6C1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63C6-516E-5E08-D7F4-9A454CE6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747D-FEA3-F705-6A0B-998F199C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9B15C-6580-A517-133D-03AB1EDE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C13E-CDB6-B9F6-EF31-0187EEC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7B76-A623-AF3C-6577-7E5AB8D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03B4B-4F76-A51B-1E27-93B47A1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F978-8381-8B2C-6E6B-5050EC48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9FCC5-C7EC-20B4-AF65-C1C49D7B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F2B42-2650-0B47-32A6-D44B2616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587F3-8304-0025-DA08-D875C644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D6C54-6950-431F-CBFE-5C84A77C8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2247-7BB5-681F-D936-D82FF626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4785C-C419-536F-C0D6-A36901DD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2A25A-8F6D-CBFF-3D63-E54703C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5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3043-1C8B-06DB-CE8A-A6963590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1F5AD-6966-CBA8-C9EE-2C605C9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041-134E-B685-8318-99B0707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9A72B-C2DC-85AB-C792-9CE7BD73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5EB1F-0DB7-CDF5-DCA6-F87B17C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2A40A-1FA7-D789-4FD1-3FF21DA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BD7F-90B1-1911-8CBF-EF8C2572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49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5DEB-4367-EF61-4EF5-65ADF0F5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1A8F-68B1-1D1F-0867-EACCBE88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EED0-984F-4A1C-90DB-A95251C4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B330-D04E-0404-1175-D191BA78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E103-C18F-F683-BE5B-CD71F511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66B14-1AEA-FE55-3812-FA367CDE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29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3D51-C270-F4DA-3988-84151E52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739CF-7F74-87FC-EC8A-51D52D14F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2028-2905-AD97-B475-E854DE44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9E18-25DD-815B-2B52-DFC4B7D0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7B611-EFD3-12F2-F0A7-4C9226F6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AA67-62CE-D9D0-53D7-35FE0CD3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A6E66-2748-B2E1-E9EB-FA26FD3A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D6AF-B8B4-910C-7A38-813DFAFF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48A2-D8BB-B1F1-0B98-B3C462C8E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F0A6-8078-ED7A-EF7E-4E0733F18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F8AC-14CD-48A3-DC12-FA2302CC5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9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oibheT-H/Algorithm_Challen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B069-A9C5-FB88-CE98-7DA0ED46D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Technical Challenge</a:t>
            </a:r>
            <a:br>
              <a:rPr lang="en-GB" dirty="0"/>
            </a:br>
            <a:r>
              <a:rPr lang="en-GB" sz="3200" dirty="0"/>
              <a:t>Algorithm Development, ResMed Sensor Technologies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1821-872C-97EB-B87C-C2C718B47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9776"/>
            <a:ext cx="9144000" cy="888023"/>
          </a:xfrm>
        </p:spPr>
        <p:txBody>
          <a:bodyPr>
            <a:normAutofit fontScale="77500" lnSpcReduction="20000"/>
          </a:bodyPr>
          <a:lstStyle/>
          <a:p>
            <a:r>
              <a:rPr lang="en-GB" sz="2600" dirty="0"/>
              <a:t>Aoibhe Turner-Heaney</a:t>
            </a:r>
          </a:p>
          <a:p>
            <a:endParaRPr lang="en-GB" sz="1800" dirty="0"/>
          </a:p>
          <a:p>
            <a:r>
              <a:rPr lang="en-GB" sz="1800" dirty="0"/>
              <a:t>GitHub repository: </a:t>
            </a:r>
            <a:r>
              <a:rPr lang="en-GB" sz="1800" dirty="0">
                <a:hlinkClick r:id="rId2"/>
              </a:rPr>
              <a:t>https://github.com/AoibheT-H/Algorithm_Challenge</a:t>
            </a:r>
            <a:r>
              <a:rPr lang="en-GB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07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3B1-CF90-B0CB-B08D-72D9154E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06" y="355296"/>
            <a:ext cx="10515600" cy="1325563"/>
          </a:xfrm>
        </p:spPr>
        <p:txBody>
          <a:bodyPr/>
          <a:lstStyle/>
          <a:p>
            <a:r>
              <a:rPr lang="en-GB" dirty="0"/>
              <a:t>Proposed breath rate detection algorithm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D0FADC-33A8-E188-4926-3C119E508D44}"/>
              </a:ext>
            </a:extLst>
          </p:cNvPr>
          <p:cNvSpPr/>
          <p:nvPr/>
        </p:nvSpPr>
        <p:spPr>
          <a:xfrm>
            <a:off x="1426977" y="3361216"/>
            <a:ext cx="1087821" cy="1102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Signals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A2DA04-BA3B-F72F-EA30-0CA130BCA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0" b="45633"/>
          <a:stretch/>
        </p:blipFill>
        <p:spPr bwMode="auto">
          <a:xfrm>
            <a:off x="3620101" y="2087482"/>
            <a:ext cx="7266836" cy="365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B90B76-0D26-AC17-AEC0-354F574D23BE}"/>
              </a:ext>
            </a:extLst>
          </p:cNvPr>
          <p:cNvSpPr/>
          <p:nvPr/>
        </p:nvSpPr>
        <p:spPr>
          <a:xfrm>
            <a:off x="2898426" y="2709835"/>
            <a:ext cx="1321676" cy="23293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Moving-average filter 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(~63 seconds)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45C702-FE11-2EBA-1B97-45F522A35014}"/>
              </a:ext>
            </a:extLst>
          </p:cNvPr>
          <p:cNvCxnSpPr>
            <a:endCxn id="3" idx="1"/>
          </p:cNvCxnSpPr>
          <p:nvPr/>
        </p:nvCxnSpPr>
        <p:spPr>
          <a:xfrm>
            <a:off x="2514798" y="3874512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EAEF06D8-4B4F-2821-163A-D9D8E7888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5030735" y="1312261"/>
            <a:ext cx="5045569" cy="52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4AFD1C-92CB-BB6A-42CE-F618F0F54B5A}"/>
              </a:ext>
            </a:extLst>
          </p:cNvPr>
          <p:cNvSpPr/>
          <p:nvPr/>
        </p:nvSpPr>
        <p:spPr>
          <a:xfrm>
            <a:off x="4581394" y="2709835"/>
            <a:ext cx="1321676" cy="23293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Low-pass filter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7AE57A-32FB-C6F6-A996-28BE4B358411}"/>
              </a:ext>
            </a:extLst>
          </p:cNvPr>
          <p:cNvCxnSpPr/>
          <p:nvPr/>
        </p:nvCxnSpPr>
        <p:spPr>
          <a:xfrm>
            <a:off x="4220102" y="3874512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>
            <a:extLst>
              <a:ext uri="{FF2B5EF4-FFF2-40B4-BE49-F238E27FC236}">
                <a16:creationId xmlns:a16="http://schemas.microsoft.com/office/drawing/2014/main" id="{5C4FE42A-6AC3-DF3C-A010-EF8A1934B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4"/>
          <a:stretch/>
        </p:blipFill>
        <p:spPr bwMode="auto">
          <a:xfrm>
            <a:off x="5974643" y="1307465"/>
            <a:ext cx="3157752" cy="234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FB962779-1B09-10B5-AB41-FCCF37430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6006120" y="3657463"/>
            <a:ext cx="3265760" cy="29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F7F52AE6-5B7B-7DBE-9255-85CD660D9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3" r="66567"/>
          <a:stretch/>
        </p:blipFill>
        <p:spPr bwMode="auto">
          <a:xfrm>
            <a:off x="9160970" y="1801947"/>
            <a:ext cx="2013229" cy="201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94F6F44F-F5CC-193F-AA57-543DCB910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0" r="66567" b="45682"/>
          <a:stretch/>
        </p:blipFill>
        <p:spPr bwMode="auto">
          <a:xfrm>
            <a:off x="9159671" y="3930491"/>
            <a:ext cx="2013229" cy="201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66F79F9-D22B-221F-C29E-4267C1058D1A}"/>
              </a:ext>
            </a:extLst>
          </p:cNvPr>
          <p:cNvSpPr/>
          <p:nvPr/>
        </p:nvSpPr>
        <p:spPr>
          <a:xfrm>
            <a:off x="6264362" y="2709835"/>
            <a:ext cx="1321676" cy="23293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peaks identified</a:t>
            </a:r>
          </a:p>
          <a:p>
            <a:pPr algn="ctr"/>
            <a:endParaRPr lang="en-GB" sz="1000" dirty="0"/>
          </a:p>
          <a:p>
            <a:pPr algn="ctr"/>
            <a:r>
              <a:rPr lang="en-GB" sz="1400" dirty="0"/>
              <a:t>(find_peaks() from scipy package)</a:t>
            </a:r>
            <a:endParaRPr lang="en-GB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0E5508-C660-F929-856B-06EC384143FE}"/>
              </a:ext>
            </a:extLst>
          </p:cNvPr>
          <p:cNvCxnSpPr/>
          <p:nvPr/>
        </p:nvCxnSpPr>
        <p:spPr>
          <a:xfrm>
            <a:off x="5903070" y="387451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2">
            <a:extLst>
              <a:ext uri="{FF2B5EF4-FFF2-40B4-BE49-F238E27FC236}">
                <a16:creationId xmlns:a16="http://schemas.microsoft.com/office/drawing/2014/main" id="{2E35C324-3853-4D48-C750-C133DCE51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6559" r="66432" b="46871"/>
          <a:stretch/>
        </p:blipFill>
        <p:spPr bwMode="auto">
          <a:xfrm>
            <a:off x="8297705" y="1449773"/>
            <a:ext cx="2303251" cy="234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>
            <a:extLst>
              <a:ext uri="{FF2B5EF4-FFF2-40B4-BE49-F238E27FC236}">
                <a16:creationId xmlns:a16="http://schemas.microsoft.com/office/drawing/2014/main" id="{969040EB-471D-4DFA-FEE6-4F3044390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31" r="66460"/>
          <a:stretch/>
        </p:blipFill>
        <p:spPr bwMode="auto">
          <a:xfrm>
            <a:off x="8222392" y="3904367"/>
            <a:ext cx="2345137" cy="23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65518B-7520-CED2-40B1-464B47900189}"/>
              </a:ext>
            </a:extLst>
          </p:cNvPr>
          <p:cNvSpPr/>
          <p:nvPr/>
        </p:nvSpPr>
        <p:spPr>
          <a:xfrm>
            <a:off x="7936411" y="2709835"/>
            <a:ext cx="1321676" cy="232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calculation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EA4B0F-06B9-12E1-AAA1-3F9664B8818A}"/>
              </a:ext>
            </a:extLst>
          </p:cNvPr>
          <p:cNvCxnSpPr/>
          <p:nvPr/>
        </p:nvCxnSpPr>
        <p:spPr>
          <a:xfrm>
            <a:off x="7592197" y="3871746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C7390DC-B420-A186-29F3-30285C1C74C2}"/>
              </a:ext>
            </a:extLst>
          </p:cNvPr>
          <p:cNvSpPr/>
          <p:nvPr/>
        </p:nvSpPr>
        <p:spPr>
          <a:xfrm>
            <a:off x="9635443" y="3319417"/>
            <a:ext cx="1087821" cy="11027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(/min)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83B010-B6B3-DB19-EB2A-21D2C9BE9BCF}"/>
              </a:ext>
            </a:extLst>
          </p:cNvPr>
          <p:cNvCxnSpPr/>
          <p:nvPr/>
        </p:nvCxnSpPr>
        <p:spPr>
          <a:xfrm>
            <a:off x="9268897" y="387081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">
            <a:extLst>
              <a:ext uri="{FF2B5EF4-FFF2-40B4-BE49-F238E27FC236}">
                <a16:creationId xmlns:a16="http://schemas.microsoft.com/office/drawing/2014/main" id="{B1AD64E1-08DE-39BA-9F8C-9DCFB6060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" b="44757"/>
          <a:stretch/>
        </p:blipFill>
        <p:spPr bwMode="auto">
          <a:xfrm>
            <a:off x="3347767" y="1307105"/>
            <a:ext cx="5306277" cy="29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2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2.91667E-6 0.25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4.79167E-6 0.25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2.08333E-6 0.25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1.04167E-6 0.25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2.08333E-7 0.25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1.25E-6 0.25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1.45833E-6 0.25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1.875E-6 0.25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0.2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4.16667E-6 0.25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1.45833E-6 0.25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3" grpId="1" animBg="1"/>
      <p:bldP spid="18" grpId="0" animBg="1"/>
      <p:bldP spid="18" grpId="1" animBg="1"/>
      <p:bldP spid="25" grpId="0" animBg="1"/>
      <p:bldP spid="25" grpId="1" animBg="1"/>
      <p:bldP spid="30" grpId="0" animBg="1"/>
      <p:bldP spid="30" grpId="1" animBg="1"/>
      <p:bldP spid="32" grpId="0" animBg="1"/>
      <p:bldP spid="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FD3C-7183-745E-AD7D-4871727F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approach</a:t>
            </a:r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3E6028CB-7F7E-ABE0-3914-D59D895DE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"/>
          <a:stretch/>
        </p:blipFill>
        <p:spPr bwMode="auto">
          <a:xfrm>
            <a:off x="3832960" y="1419207"/>
            <a:ext cx="3488466" cy="5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4C5A914-2789-E77A-1D54-B2FCEF3FE023}"/>
              </a:ext>
            </a:extLst>
          </p:cNvPr>
          <p:cNvSpPr/>
          <p:nvPr/>
        </p:nvSpPr>
        <p:spPr>
          <a:xfrm>
            <a:off x="1756228" y="3077028"/>
            <a:ext cx="1017997" cy="10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651EC0-23E4-6D40-AA53-C515F72F1D14}"/>
              </a:ext>
            </a:extLst>
          </p:cNvPr>
          <p:cNvSpPr/>
          <p:nvPr/>
        </p:nvSpPr>
        <p:spPr>
          <a:xfrm>
            <a:off x="5420497" y="3077028"/>
            <a:ext cx="1017997" cy="10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3EE18A-4A6C-8EA9-A78C-385C86911C6D}"/>
              </a:ext>
            </a:extLst>
          </p:cNvPr>
          <p:cNvSpPr/>
          <p:nvPr/>
        </p:nvSpPr>
        <p:spPr>
          <a:xfrm>
            <a:off x="9404930" y="3077028"/>
            <a:ext cx="1017997" cy="10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7B479-EDC0-2720-7D31-ABD3361924AA}"/>
              </a:ext>
            </a:extLst>
          </p:cNvPr>
          <p:cNvSpPr txBox="1"/>
          <p:nvPr/>
        </p:nvSpPr>
        <p:spPr>
          <a:xfrm>
            <a:off x="950776" y="4556038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Low-pass filtering did not remove time-dependent noise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2FB8EE-A211-2F0A-1DC6-17566E1CF1B9}"/>
              </a:ext>
            </a:extLst>
          </p:cNvPr>
          <p:cNvGrpSpPr/>
          <p:nvPr/>
        </p:nvGrpSpPr>
        <p:grpSpPr>
          <a:xfrm>
            <a:off x="7927295" y="3834972"/>
            <a:ext cx="3154242" cy="2931876"/>
            <a:chOff x="8603992" y="4594964"/>
            <a:chExt cx="2927837" cy="2669786"/>
          </a:xfrm>
        </p:grpSpPr>
        <p:pic>
          <p:nvPicPr>
            <p:cNvPr id="15" name="Picture 18">
              <a:extLst>
                <a:ext uri="{FF2B5EF4-FFF2-40B4-BE49-F238E27FC236}">
                  <a16:creationId xmlns:a16="http://schemas.microsoft.com/office/drawing/2014/main" id="{2BEC60A8-D218-E60B-3DD0-E2519BA6F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27" t="6070"/>
            <a:stretch/>
          </p:blipFill>
          <p:spPr bwMode="auto">
            <a:xfrm>
              <a:off x="8732500" y="4628022"/>
              <a:ext cx="2799329" cy="263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DD463E-F3B3-E2BB-33EF-0DBE7017C226}"/>
                </a:ext>
              </a:extLst>
            </p:cNvPr>
            <p:cNvSpPr/>
            <p:nvPr/>
          </p:nvSpPr>
          <p:spPr>
            <a:xfrm>
              <a:off x="8603992" y="4594964"/>
              <a:ext cx="685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3F49FD-EDBF-4975-4933-6014D5C98C4E}"/>
              </a:ext>
            </a:extLst>
          </p:cNvPr>
          <p:cNvGrpSpPr/>
          <p:nvPr/>
        </p:nvGrpSpPr>
        <p:grpSpPr>
          <a:xfrm>
            <a:off x="8008729" y="963226"/>
            <a:ext cx="3299575" cy="2817966"/>
            <a:chOff x="5751765" y="1978833"/>
            <a:chExt cx="3119517" cy="2649189"/>
          </a:xfrm>
        </p:grpSpPr>
        <p:pic>
          <p:nvPicPr>
            <p:cNvPr id="4" name="Picture 18">
              <a:extLst>
                <a:ext uri="{FF2B5EF4-FFF2-40B4-BE49-F238E27FC236}">
                  <a16:creationId xmlns:a16="http://schemas.microsoft.com/office/drawing/2014/main" id="{7C836A77-CA3F-B7FC-C630-2235BC165F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0" r="49073"/>
            <a:stretch/>
          </p:blipFill>
          <p:spPr bwMode="auto">
            <a:xfrm>
              <a:off x="5751765" y="1991294"/>
              <a:ext cx="2905125" cy="263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A7A245-6AC4-79CB-B0FE-966C7F6E2848}"/>
                </a:ext>
              </a:extLst>
            </p:cNvPr>
            <p:cNvSpPr/>
            <p:nvPr/>
          </p:nvSpPr>
          <p:spPr>
            <a:xfrm>
              <a:off x="8185482" y="1978833"/>
              <a:ext cx="685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4BC2327-6E0E-092A-E102-2CBE364B8FD0}"/>
              </a:ext>
            </a:extLst>
          </p:cNvPr>
          <p:cNvSpPr txBox="1"/>
          <p:nvPr/>
        </p:nvSpPr>
        <p:spPr>
          <a:xfrm>
            <a:off x="4615045" y="4556038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Noise remained in the signal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C55027-F159-A985-69BD-E0D4C431FBE1}"/>
              </a:ext>
            </a:extLst>
          </p:cNvPr>
          <p:cNvGrpSpPr/>
          <p:nvPr/>
        </p:nvGrpSpPr>
        <p:grpSpPr>
          <a:xfrm>
            <a:off x="3596062" y="1476659"/>
            <a:ext cx="4700649" cy="4883986"/>
            <a:chOff x="7062281" y="1689157"/>
            <a:chExt cx="4700649" cy="4883986"/>
          </a:xfrm>
        </p:grpSpPr>
        <p:pic>
          <p:nvPicPr>
            <p:cNvPr id="5" name="Picture 24">
              <a:extLst>
                <a:ext uri="{FF2B5EF4-FFF2-40B4-BE49-F238E27FC236}">
                  <a16:creationId xmlns:a16="http://schemas.microsoft.com/office/drawing/2014/main" id="{181A4E99-A4E0-48EC-67A2-3678A8AB8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5"/>
            <a:stretch/>
          </p:blipFill>
          <p:spPr bwMode="auto">
            <a:xfrm>
              <a:off x="7062281" y="1689157"/>
              <a:ext cx="4700649" cy="4883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E76607-B039-01FF-272F-E552B4F9B7CB}"/>
                </a:ext>
              </a:extLst>
            </p:cNvPr>
            <p:cNvSpPr/>
            <p:nvPr/>
          </p:nvSpPr>
          <p:spPr>
            <a:xfrm>
              <a:off x="7663819" y="2110636"/>
              <a:ext cx="1658083" cy="652355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6144BA-3D54-FA8A-B7AD-A9F9CE28A1A4}"/>
                </a:ext>
              </a:extLst>
            </p:cNvPr>
            <p:cNvSpPr/>
            <p:nvPr/>
          </p:nvSpPr>
          <p:spPr>
            <a:xfrm>
              <a:off x="9982374" y="2110636"/>
              <a:ext cx="1658083" cy="744718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B9EA45-ABB3-1EFB-A05C-5010E6B7B60E}"/>
                </a:ext>
              </a:extLst>
            </p:cNvPr>
            <p:cNvSpPr/>
            <p:nvPr/>
          </p:nvSpPr>
          <p:spPr>
            <a:xfrm>
              <a:off x="8795657" y="3349703"/>
              <a:ext cx="304800" cy="652355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4AD5AB-0D3B-359B-D592-43075E9C8706}"/>
                </a:ext>
              </a:extLst>
            </p:cNvPr>
            <p:cNvSpPr/>
            <p:nvPr/>
          </p:nvSpPr>
          <p:spPr>
            <a:xfrm>
              <a:off x="11078028" y="3349703"/>
              <a:ext cx="304800" cy="652355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92E58-2F0C-96E5-2A5D-644DBBC8F8D8}"/>
              </a:ext>
            </a:extLst>
          </p:cNvPr>
          <p:cNvSpPr txBox="1"/>
          <p:nvPr/>
        </p:nvSpPr>
        <p:spPr>
          <a:xfrm>
            <a:off x="8599478" y="4556038"/>
            <a:ext cx="262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Breathing rate </a:t>
            </a:r>
            <a:r>
              <a:rPr lang="en-GB"/>
              <a:t>was inaccurate </a:t>
            </a:r>
            <a:r>
              <a:rPr lang="en-GB" dirty="0"/>
              <a:t>for periods of high noise/ movement artefact</a:t>
            </a:r>
          </a:p>
        </p:txBody>
      </p:sp>
    </p:spTree>
    <p:extLst>
      <p:ext uri="{BB962C8B-B14F-4D97-AF65-F5344CB8AC3E}">
        <p14:creationId xmlns:p14="http://schemas.microsoft.com/office/powerpoint/2010/main" val="38227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87F7-8B3B-E6D8-E155-39722CD2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approaches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AECEC-D214-AC8F-DCBA-58AB6BB94FEE}"/>
              </a:ext>
            </a:extLst>
          </p:cNvPr>
          <p:cNvSpPr txBox="1"/>
          <p:nvPr/>
        </p:nvSpPr>
        <p:spPr>
          <a:xfrm>
            <a:off x="106078" y="2239809"/>
            <a:ext cx="44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Helvetica Neue"/>
              </a:rPr>
              <a:t>Two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Helvetica Neue"/>
              </a:rPr>
              <a:t>bandstop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 filter </a:t>
            </a:r>
          </a:p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(0.01-0.2Hz), (0.4-2.4Hz)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72F004-15AE-B0E7-C204-E363873DE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4600217" y="3006969"/>
            <a:ext cx="3709601" cy="30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B07BD4-9FAC-8235-8B7A-5680ABEB373F}"/>
              </a:ext>
            </a:extLst>
          </p:cNvPr>
          <p:cNvSpPr txBox="1"/>
          <p:nvPr/>
        </p:nvSpPr>
        <p:spPr>
          <a:xfrm>
            <a:off x="4525871" y="2562975"/>
            <a:ext cx="3858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A bandpass filter (0.1-0.4Hz)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3ABA6F9-3439-013E-1992-223118E9A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" b="-1"/>
          <a:stretch/>
        </p:blipFill>
        <p:spPr bwMode="auto">
          <a:xfrm>
            <a:off x="217778" y="3006969"/>
            <a:ext cx="1949525" cy="30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5656E64-5DB9-4225-F457-A871E0823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"/>
          <a:stretch/>
        </p:blipFill>
        <p:spPr bwMode="auto">
          <a:xfrm>
            <a:off x="2494883" y="3006969"/>
            <a:ext cx="1945414" cy="30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5732E1D-C9F2-B9E4-3DD0-524453DD6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/>
          <a:stretch/>
        </p:blipFill>
        <p:spPr bwMode="auto">
          <a:xfrm>
            <a:off x="8544083" y="3006969"/>
            <a:ext cx="3091164" cy="30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E6CE83-7C99-BC13-94CF-5B8DDA3C0DB6}"/>
              </a:ext>
            </a:extLst>
          </p:cNvPr>
          <p:cNvSpPr txBox="1"/>
          <p:nvPr/>
        </p:nvSpPr>
        <p:spPr>
          <a:xfrm>
            <a:off x="8544083" y="1824311"/>
            <a:ext cx="3091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Normalised cross-correlation </a:t>
            </a:r>
          </a:p>
          <a:p>
            <a:pPr algn="ctr"/>
            <a:r>
              <a:rPr lang="en-GB" b="1" dirty="0">
                <a:solidFill>
                  <a:srgbClr val="000000"/>
                </a:solidFill>
                <a:latin typeface="Helvetica Neue"/>
              </a:rPr>
              <a:t>+</a:t>
            </a:r>
          </a:p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150367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74B8-187D-3FD8-8B03-70BFBCF73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18FC3-1FE7-E813-D6D1-28B98B2F0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5136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3B1-CF90-B0CB-B08D-72D9154E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06" y="355296"/>
            <a:ext cx="10515600" cy="1325563"/>
          </a:xfrm>
        </p:spPr>
        <p:txBody>
          <a:bodyPr/>
          <a:lstStyle/>
          <a:p>
            <a:r>
              <a:rPr lang="en-GB" dirty="0"/>
              <a:t>Proposed breath rate detection algorithm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D0FADC-33A8-E188-4926-3C119E508D44}"/>
              </a:ext>
            </a:extLst>
          </p:cNvPr>
          <p:cNvSpPr/>
          <p:nvPr/>
        </p:nvSpPr>
        <p:spPr>
          <a:xfrm>
            <a:off x="1179786" y="4561366"/>
            <a:ext cx="1087821" cy="1102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Signals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BF9A26-053E-8A23-3C2C-CA06F7594C87}"/>
              </a:ext>
            </a:extLst>
          </p:cNvPr>
          <p:cNvSpPr/>
          <p:nvPr/>
        </p:nvSpPr>
        <p:spPr>
          <a:xfrm>
            <a:off x="2651235" y="3948085"/>
            <a:ext cx="1321676" cy="23293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Moving-average filter 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(~63 seconds)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D9D36-E210-E773-26CB-A03DE48EE01E}"/>
              </a:ext>
            </a:extLst>
          </p:cNvPr>
          <p:cNvSpPr/>
          <p:nvPr/>
        </p:nvSpPr>
        <p:spPr>
          <a:xfrm>
            <a:off x="4356539" y="3948084"/>
            <a:ext cx="1321676" cy="23293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Low-pass filter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246BCA-FDC5-771B-AFCE-5017843BBBD2}"/>
              </a:ext>
            </a:extLst>
          </p:cNvPr>
          <p:cNvSpPr/>
          <p:nvPr/>
        </p:nvSpPr>
        <p:spPr>
          <a:xfrm>
            <a:off x="6039507" y="3948084"/>
            <a:ext cx="1321676" cy="23293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peaks identified</a:t>
            </a:r>
          </a:p>
          <a:p>
            <a:pPr algn="ctr"/>
            <a:endParaRPr lang="en-GB" sz="1000" dirty="0"/>
          </a:p>
          <a:p>
            <a:pPr algn="ctr"/>
            <a:r>
              <a:rPr lang="en-GB" sz="1400" dirty="0"/>
              <a:t>(find_peaks() from scipy package)</a:t>
            </a:r>
            <a:endParaRPr lang="en-GB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2FAFF4-93DF-FDEA-A87E-864E5B691158}"/>
              </a:ext>
            </a:extLst>
          </p:cNvPr>
          <p:cNvSpPr/>
          <p:nvPr/>
        </p:nvSpPr>
        <p:spPr>
          <a:xfrm>
            <a:off x="7722475" y="3950848"/>
            <a:ext cx="1321676" cy="232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calculation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A16F19-E1D3-2318-56F4-9932CE8F8206}"/>
              </a:ext>
            </a:extLst>
          </p:cNvPr>
          <p:cNvSpPr/>
          <p:nvPr/>
        </p:nvSpPr>
        <p:spPr>
          <a:xfrm>
            <a:off x="9427779" y="4561365"/>
            <a:ext cx="1087821" cy="11027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(/min)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E1903E-C638-D90C-9A2C-0D3EA664DEC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67607" y="5112762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FCCDA1-1B79-DF4F-86A7-2E4BFA9B474B}"/>
              </a:ext>
            </a:extLst>
          </p:cNvPr>
          <p:cNvCxnSpPr/>
          <p:nvPr/>
        </p:nvCxnSpPr>
        <p:spPr>
          <a:xfrm>
            <a:off x="3995247" y="511276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8D1FE5-E2E9-DA92-6747-0747C30C296B}"/>
              </a:ext>
            </a:extLst>
          </p:cNvPr>
          <p:cNvCxnSpPr/>
          <p:nvPr/>
        </p:nvCxnSpPr>
        <p:spPr>
          <a:xfrm>
            <a:off x="5678215" y="5112760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844680-F313-3933-5086-13335D4C08ED}"/>
              </a:ext>
            </a:extLst>
          </p:cNvPr>
          <p:cNvCxnSpPr/>
          <p:nvPr/>
        </p:nvCxnSpPr>
        <p:spPr>
          <a:xfrm>
            <a:off x="7378261" y="5112759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2CCBAC-2A5B-3BEB-E330-647B057A567B}"/>
              </a:ext>
            </a:extLst>
          </p:cNvPr>
          <p:cNvCxnSpPr/>
          <p:nvPr/>
        </p:nvCxnSpPr>
        <p:spPr>
          <a:xfrm>
            <a:off x="9061233" y="5112759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A2DA04-BA3B-F72F-EA30-0CA130BCA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0" b="45633"/>
          <a:stretch/>
        </p:blipFill>
        <p:spPr bwMode="auto">
          <a:xfrm>
            <a:off x="924985" y="3728010"/>
            <a:ext cx="1597422" cy="80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02FFF5-E1B2-0202-427E-250DA4575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2536331" y="2251756"/>
            <a:ext cx="1542352" cy="158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559A780-253F-8E7A-C0A6-3E510B2D2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4"/>
          <a:stretch/>
        </p:blipFill>
        <p:spPr bwMode="auto">
          <a:xfrm>
            <a:off x="4280465" y="1415526"/>
            <a:ext cx="1397750" cy="104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987AA39-0636-01BB-24D7-4E6C457B5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4278040" y="2527042"/>
            <a:ext cx="1400175" cy="12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D5EC59E-FA00-0580-C00C-105C5ADC8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 bwMode="auto">
          <a:xfrm>
            <a:off x="4389303" y="3857802"/>
            <a:ext cx="1233812" cy="8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12976D7-D17F-27FB-CDCF-190CC7608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"/>
          <a:stretch/>
        </p:blipFill>
        <p:spPr bwMode="auto">
          <a:xfrm>
            <a:off x="5931366" y="1745240"/>
            <a:ext cx="1346580" cy="206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2F0A1E6F-5313-8706-9CE7-D21C7FFFD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"/>
          <a:stretch/>
        </p:blipFill>
        <p:spPr bwMode="auto">
          <a:xfrm>
            <a:off x="7586196" y="3615983"/>
            <a:ext cx="1457955" cy="101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A7EB277B-363F-C5E7-672D-4C5BED8A8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"/>
          <a:stretch/>
        </p:blipFill>
        <p:spPr bwMode="auto">
          <a:xfrm>
            <a:off x="9263631" y="1957653"/>
            <a:ext cx="1416115" cy="147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8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186</Words>
  <Application>Microsoft Office PowerPoint</Application>
  <PresentationFormat>Widescreen</PresentationFormat>
  <Paragraphs>50</Paragraphs>
  <Slides>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Technical Challenge Algorithm Development, ResMed Sensor Technologies</vt:lpstr>
      <vt:lpstr>Proposed breath rate detection algorithm</vt:lpstr>
      <vt:lpstr>Limitations of approach</vt:lpstr>
      <vt:lpstr>Alternative approaches</vt:lpstr>
      <vt:lpstr>Thank you for listening</vt:lpstr>
      <vt:lpstr>Proposed breath rate detection algorithm</vt:lpstr>
    </vt:vector>
  </TitlesOfParts>
  <Company>ResMed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Challenge Algorithm Development, ResMed Sensor Technologies</dc:title>
  <dc:creator>Aoibhe Turner-Heaney</dc:creator>
  <cp:lastModifiedBy>Aoibhe Turner-Heaney</cp:lastModifiedBy>
  <cp:revision>8</cp:revision>
  <dcterms:created xsi:type="dcterms:W3CDTF">2023-02-21T18:43:16Z</dcterms:created>
  <dcterms:modified xsi:type="dcterms:W3CDTF">2023-02-23T10:41:05Z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0a8bc9-0cbd-465b-ae26-cfe6c5f694c3_Enabled">
    <vt:lpwstr>true</vt:lpwstr>
  </property>
  <property fmtid="{D5CDD505-2E9C-101B-9397-08002B2CF9AE}" pid="3" name="MSIP_Label_be0a8bc9-0cbd-465b-ae26-cfe6c5f694c3_SetDate">
    <vt:lpwstr>2023-02-21T18:43:16Z</vt:lpwstr>
  </property>
  <property fmtid="{D5CDD505-2E9C-101B-9397-08002B2CF9AE}" pid="4" name="MSIP_Label_be0a8bc9-0cbd-465b-ae26-cfe6c5f694c3_Method">
    <vt:lpwstr>Standard</vt:lpwstr>
  </property>
  <property fmtid="{D5CDD505-2E9C-101B-9397-08002B2CF9AE}" pid="5" name="MSIP_Label_be0a8bc9-0cbd-465b-ae26-cfe6c5f694c3_Name">
    <vt:lpwstr>Public</vt:lpwstr>
  </property>
  <property fmtid="{D5CDD505-2E9C-101B-9397-08002B2CF9AE}" pid="6" name="MSIP_Label_be0a8bc9-0cbd-465b-ae26-cfe6c5f694c3_SiteId">
    <vt:lpwstr>06cf4af3-d7f7-4297-a868-5c36e5cfcb00</vt:lpwstr>
  </property>
  <property fmtid="{D5CDD505-2E9C-101B-9397-08002B2CF9AE}" pid="7" name="MSIP_Label_be0a8bc9-0cbd-465b-ae26-cfe6c5f694c3_ActionId">
    <vt:lpwstr>4b990ba8-ed4c-4176-8557-c6d0127f428a</vt:lpwstr>
  </property>
  <property fmtid="{D5CDD505-2E9C-101B-9397-08002B2CF9AE}" pid="8" name="MSIP_Label_be0a8bc9-0cbd-465b-ae26-cfe6c5f694c3_ContentBits">
    <vt:lpwstr>0</vt:lpwstr>
  </property>
</Properties>
</file>