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244"/>
    <a:srgbClr val="B72654"/>
    <a:srgbClr val="9D2772"/>
    <a:srgbClr val="773987"/>
    <a:srgbClr val="4155A6"/>
    <a:srgbClr val="0577C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991" autoAdjust="0"/>
  </p:normalViewPr>
  <p:slideViewPr>
    <p:cSldViewPr snapToGrid="0">
      <p:cViewPr varScale="1">
        <p:scale>
          <a:sx n="79" d="100"/>
          <a:sy n="79" d="100"/>
        </p:scale>
        <p:origin x="8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1274C-9E05-463D-A6D2-5191F17F7D06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0A081-4800-4D98-A991-16D1ADC2C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40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0A081-4800-4D98-A991-16D1ADC2C2C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89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Pros or cons of the design; alternate approaches that could be taken</a:t>
            </a:r>
          </a:p>
          <a:p>
            <a:endParaRPr lang="en-GB" dirty="0"/>
          </a:p>
          <a:p>
            <a:r>
              <a:rPr lang="en-GB" dirty="0"/>
              <a:t>Sample results – respiration trace or other 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0A081-4800-4D98-A991-16D1ADC2C2C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168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Challenges encountered and solution(s) identified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0A081-4800-4D98-A991-16D1ADC2C2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7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5799-D1ED-9B7B-32A0-ACAB2E26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B88A2-2235-ECE9-60A1-57CF50203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4CED3-CAF1-D112-2185-856CADDC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AD1A-429C-FE65-C66B-FE7D9148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7762-4DEF-1BE2-4528-EE2F2C30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22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920B-AD2C-4492-71B0-FE550162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2CE09-85B8-B3D0-DA2F-383C74916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85DE-B33D-6686-C5C8-0C05F472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F673-6E73-2ACB-3DB2-DD3E8C96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A5752-79E1-8C42-1BBC-858F214F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85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53B1C-357F-A399-0E74-9CAEAF904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CA4C6-67EB-B000-5E97-0D3B7322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04391-0E60-3008-43E3-E579BE0E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282A8-AA3C-8419-8177-8F2F3F6F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0999D-E6CE-1CD4-E6F9-97842EA5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6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EFBA-5C55-9EAF-CAE6-663FEAC0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E6F8-DFF3-74FC-5920-688B5EBB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B43C7-5596-68E3-F368-97E4103D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B0F2-AC84-1D45-1207-E05F6E1C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145C-EE48-2730-A950-6BE1A343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5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3683-C9AC-E4EE-C995-B6C37335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2630-7B74-517E-741B-0B4C3AA47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65CBF-2E74-D9DE-AD1C-32B2F415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391CE-EA1D-5C1E-D9D9-06D6C156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C18B-E992-D52D-A662-FBDC6C14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2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63C6-516E-5E08-D7F4-9A454CE6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747D-FEA3-F705-6A0B-998F199C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9B15C-6580-A517-133D-03AB1EDE1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6C13E-CDB6-B9F6-EF31-0187EECD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E7B76-A623-AF3C-6577-7E5AB8D9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03B4B-4F76-A51B-1E27-93B47A1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F978-8381-8B2C-6E6B-5050EC48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9FCC5-C7EC-20B4-AF65-C1C49D7B9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F2B42-2650-0B47-32A6-D44B26167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587F3-8304-0025-DA08-D875C644B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D6C54-6950-431F-CBFE-5C84A77C8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F2247-7BB5-681F-D936-D82FF626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4785C-C419-536F-C0D6-A36901DD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2A25A-8F6D-CBFF-3D63-E54703C8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65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3043-1C8B-06DB-CE8A-A6963590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1F5AD-6966-CBA8-C9EE-2C605C99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041-134E-B685-8318-99B07071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9A72B-C2DC-85AB-C792-9CE7BD73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9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5EB1F-0DB7-CDF5-DCA6-F87B17C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2A40A-1FA7-D789-4FD1-3FF21DAF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BD7F-90B1-1911-8CBF-EF8C2572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49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5DEB-4367-EF61-4EF5-65ADF0F5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1A8F-68B1-1D1F-0867-EACCBE888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9EED0-984F-4A1C-90DB-A95251C47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DB330-D04E-0404-1175-D191BA78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FE103-C18F-F683-BE5B-CD71F511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66B14-1AEA-FE55-3812-FA367CDE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29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3D51-C270-F4DA-3988-84151E52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739CF-7F74-87FC-EC8A-51D52D14F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B2028-2905-AD97-B475-E854DE44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E9E18-25DD-815B-2B52-DFC4B7D0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7B611-EFD3-12F2-F0A7-4C9226F6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0AA67-62CE-D9D0-53D7-35FE0CD3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96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A6E66-2748-B2E1-E9EB-FA26FD3A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BD6AF-B8B4-910C-7A38-813DFAFF8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48A2-D8BB-B1F1-0B98-B3C462C8E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759C-BA5D-4983-9113-8105D26C98D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3F0A6-8078-ED7A-EF7E-4E0733F18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3F8AC-14CD-48A3-DC12-FA2302CC5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99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B069-A9C5-FB88-CE98-7DA0ED46D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Technical Challenge</a:t>
            </a:r>
            <a:br>
              <a:rPr lang="en-GB" dirty="0"/>
            </a:br>
            <a:r>
              <a:rPr lang="en-GB" sz="3200" dirty="0"/>
              <a:t>Algorithm Development, ResMed Sensor Technologies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1821-872C-97EB-B87C-C2C718B47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Aoibhe Turner-Heaney</a:t>
            </a:r>
          </a:p>
        </p:txBody>
      </p:sp>
    </p:spTree>
    <p:extLst>
      <p:ext uri="{BB962C8B-B14F-4D97-AF65-F5344CB8AC3E}">
        <p14:creationId xmlns:p14="http://schemas.microsoft.com/office/powerpoint/2010/main" val="223807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63B1-CF90-B0CB-B08D-72D9154E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06" y="355296"/>
            <a:ext cx="10515600" cy="1325563"/>
          </a:xfrm>
        </p:spPr>
        <p:txBody>
          <a:bodyPr/>
          <a:lstStyle/>
          <a:p>
            <a:r>
              <a:rPr lang="en-GB" dirty="0"/>
              <a:t>Proposed breath rate detection algorithm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D0FADC-33A8-E188-4926-3C119E508D44}"/>
              </a:ext>
            </a:extLst>
          </p:cNvPr>
          <p:cNvSpPr/>
          <p:nvPr/>
        </p:nvSpPr>
        <p:spPr>
          <a:xfrm>
            <a:off x="1179786" y="4561366"/>
            <a:ext cx="1087821" cy="11027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Original Signals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BF9A26-053E-8A23-3C2C-CA06F7594C87}"/>
              </a:ext>
            </a:extLst>
          </p:cNvPr>
          <p:cNvSpPr/>
          <p:nvPr/>
        </p:nvSpPr>
        <p:spPr>
          <a:xfrm>
            <a:off x="2651235" y="3948085"/>
            <a:ext cx="1321676" cy="23293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Moving-average filter </a:t>
            </a:r>
          </a:p>
          <a:p>
            <a:pPr algn="ctr"/>
            <a:r>
              <a:rPr lang="en-GB" sz="1400" dirty="0"/>
              <a:t>(~63 seconds)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4D9D36-E210-E773-26CB-A03DE48EE01E}"/>
              </a:ext>
            </a:extLst>
          </p:cNvPr>
          <p:cNvSpPr/>
          <p:nvPr/>
        </p:nvSpPr>
        <p:spPr>
          <a:xfrm>
            <a:off x="4356539" y="3948084"/>
            <a:ext cx="1321676" cy="23293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Low-pass filter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246BCA-FDC5-771B-AFCE-5017843BBBD2}"/>
              </a:ext>
            </a:extLst>
          </p:cNvPr>
          <p:cNvSpPr/>
          <p:nvPr/>
        </p:nvSpPr>
        <p:spPr>
          <a:xfrm>
            <a:off x="6039507" y="3948084"/>
            <a:ext cx="1321676" cy="23293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peaks identified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2FAFF4-93DF-FDEA-A87E-864E5B691158}"/>
              </a:ext>
            </a:extLst>
          </p:cNvPr>
          <p:cNvSpPr/>
          <p:nvPr/>
        </p:nvSpPr>
        <p:spPr>
          <a:xfrm>
            <a:off x="7722475" y="3950848"/>
            <a:ext cx="1321676" cy="232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rate calculation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A16F19-E1D3-2318-56F4-9932CE8F8206}"/>
              </a:ext>
            </a:extLst>
          </p:cNvPr>
          <p:cNvSpPr/>
          <p:nvPr/>
        </p:nvSpPr>
        <p:spPr>
          <a:xfrm>
            <a:off x="9427779" y="4561365"/>
            <a:ext cx="1087821" cy="11027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rate (/min)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E1903E-C638-D90C-9A2C-0D3EA664DEC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67607" y="5112762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FCCDA1-1B79-DF4F-86A7-2E4BFA9B474B}"/>
              </a:ext>
            </a:extLst>
          </p:cNvPr>
          <p:cNvCxnSpPr/>
          <p:nvPr/>
        </p:nvCxnSpPr>
        <p:spPr>
          <a:xfrm>
            <a:off x="3995247" y="5112761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8D1FE5-E2E9-DA92-6747-0747C30C296B}"/>
              </a:ext>
            </a:extLst>
          </p:cNvPr>
          <p:cNvCxnSpPr/>
          <p:nvPr/>
        </p:nvCxnSpPr>
        <p:spPr>
          <a:xfrm>
            <a:off x="5678215" y="5112760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844680-F313-3933-5086-13335D4C08ED}"/>
              </a:ext>
            </a:extLst>
          </p:cNvPr>
          <p:cNvCxnSpPr/>
          <p:nvPr/>
        </p:nvCxnSpPr>
        <p:spPr>
          <a:xfrm>
            <a:off x="7378261" y="5112759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2CCBAC-2A5B-3BEB-E330-647B057A567B}"/>
              </a:ext>
            </a:extLst>
          </p:cNvPr>
          <p:cNvCxnSpPr/>
          <p:nvPr/>
        </p:nvCxnSpPr>
        <p:spPr>
          <a:xfrm>
            <a:off x="9061233" y="5112759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A2DA04-BA3B-F72F-EA30-0CA130BCA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0" b="45633"/>
          <a:stretch/>
        </p:blipFill>
        <p:spPr bwMode="auto">
          <a:xfrm>
            <a:off x="924985" y="3728010"/>
            <a:ext cx="1597422" cy="80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702FFF5-E1B2-0202-427E-250DA4575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 bwMode="auto">
          <a:xfrm>
            <a:off x="2536331" y="2251756"/>
            <a:ext cx="1542352" cy="158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559A780-253F-8E7A-C0A6-3E510B2D2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4"/>
          <a:stretch/>
        </p:blipFill>
        <p:spPr bwMode="auto">
          <a:xfrm>
            <a:off x="4280465" y="1415526"/>
            <a:ext cx="1397750" cy="104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987AA39-0636-01BB-24D7-4E6C457B5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 bwMode="auto">
          <a:xfrm>
            <a:off x="4278040" y="2527042"/>
            <a:ext cx="1400175" cy="125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D5EC59E-FA00-0580-C00C-105C5ADC8F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/>
          <a:stretch/>
        </p:blipFill>
        <p:spPr bwMode="auto">
          <a:xfrm>
            <a:off x="4389303" y="3857802"/>
            <a:ext cx="1233812" cy="86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B12976D7-D17F-27FB-CDCF-190CC7608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"/>
          <a:stretch/>
        </p:blipFill>
        <p:spPr bwMode="auto">
          <a:xfrm>
            <a:off x="5174403" y="2005951"/>
            <a:ext cx="1346580" cy="206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2F0A1E6F-5313-8706-9CE7-D21C7FFFD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"/>
          <a:stretch/>
        </p:blipFill>
        <p:spPr bwMode="auto">
          <a:xfrm>
            <a:off x="7586196" y="3615983"/>
            <a:ext cx="1457955" cy="101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A7EB277B-363F-C5E7-672D-4C5BED8A8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5"/>
          <a:stretch/>
        </p:blipFill>
        <p:spPr bwMode="auto">
          <a:xfrm>
            <a:off x="9263631" y="1957653"/>
            <a:ext cx="1416115" cy="147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02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FD3C-7183-745E-AD7D-4871727F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approach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0AAF7C3-A0B2-6015-91A1-9DBAFBD39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20"/>
          <a:stretch/>
        </p:blipFill>
        <p:spPr bwMode="auto">
          <a:xfrm>
            <a:off x="504379" y="5416062"/>
            <a:ext cx="2655445" cy="13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36895E1-3DDB-D479-BD7A-D2DF2CD24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20"/>
          <a:stretch/>
        </p:blipFill>
        <p:spPr bwMode="auto">
          <a:xfrm>
            <a:off x="3159824" y="5416062"/>
            <a:ext cx="2630940" cy="13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>
            <a:extLst>
              <a:ext uri="{FF2B5EF4-FFF2-40B4-BE49-F238E27FC236}">
                <a16:creationId xmlns:a16="http://schemas.microsoft.com/office/drawing/2014/main" id="{3E6028CB-7F7E-ABE0-3914-D59D895DE7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"/>
          <a:stretch/>
        </p:blipFill>
        <p:spPr bwMode="auto">
          <a:xfrm>
            <a:off x="838200" y="1364761"/>
            <a:ext cx="2321624" cy="355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8">
            <a:extLst>
              <a:ext uri="{FF2B5EF4-FFF2-40B4-BE49-F238E27FC236}">
                <a16:creationId xmlns:a16="http://schemas.microsoft.com/office/drawing/2014/main" id="{7C836A77-CA3F-B7FC-C630-2235BC165F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0"/>
          <a:stretch/>
        </p:blipFill>
        <p:spPr bwMode="auto">
          <a:xfrm>
            <a:off x="2543666" y="2110636"/>
            <a:ext cx="5704454" cy="263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>
            <a:extLst>
              <a:ext uri="{FF2B5EF4-FFF2-40B4-BE49-F238E27FC236}">
                <a16:creationId xmlns:a16="http://schemas.microsoft.com/office/drawing/2014/main" id="{181A4E99-A4E0-48EC-67A2-3678A8AB8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5"/>
          <a:stretch/>
        </p:blipFill>
        <p:spPr bwMode="auto">
          <a:xfrm>
            <a:off x="7062281" y="1689157"/>
            <a:ext cx="4700649" cy="488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79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87F7-8B3B-E6D8-E155-39722CD2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approaches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AECEC-D214-AC8F-DCBA-58AB6BB94FEE}"/>
              </a:ext>
            </a:extLst>
          </p:cNvPr>
          <p:cNvSpPr txBox="1"/>
          <p:nvPr/>
        </p:nvSpPr>
        <p:spPr>
          <a:xfrm>
            <a:off x="106078" y="2239809"/>
            <a:ext cx="44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Helvetica Neue"/>
              </a:rPr>
              <a:t>Two</a:t>
            </a:r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Helvetica Neue"/>
              </a:rPr>
              <a:t>bandstop</a:t>
            </a:r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 filter </a:t>
            </a:r>
          </a:p>
          <a:p>
            <a:pPr algn="ctr"/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(0.01-0.2Hz), (0.4-2.4Hz)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72F004-15AE-B0E7-C204-E363873DE1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 bwMode="auto">
          <a:xfrm>
            <a:off x="4600217" y="3006969"/>
            <a:ext cx="3709601" cy="30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B07BD4-9FAC-8235-8B7A-5680ABEB373F}"/>
              </a:ext>
            </a:extLst>
          </p:cNvPr>
          <p:cNvSpPr txBox="1"/>
          <p:nvPr/>
        </p:nvSpPr>
        <p:spPr>
          <a:xfrm>
            <a:off x="4525871" y="2562975"/>
            <a:ext cx="3858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A bandpass filter (0.1-0.4Hz)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3ABA6F9-3439-013E-1992-223118E9A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4" b="-1"/>
          <a:stretch/>
        </p:blipFill>
        <p:spPr bwMode="auto">
          <a:xfrm>
            <a:off x="217778" y="3006969"/>
            <a:ext cx="1949525" cy="30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5656E64-5DB9-4225-F457-A871E0823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4"/>
          <a:stretch/>
        </p:blipFill>
        <p:spPr bwMode="auto">
          <a:xfrm>
            <a:off x="2494883" y="3006969"/>
            <a:ext cx="1945414" cy="30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5732E1D-C9F2-B9E4-3DD0-524453DD66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9"/>
          <a:stretch/>
        </p:blipFill>
        <p:spPr bwMode="auto">
          <a:xfrm>
            <a:off x="8544083" y="3006969"/>
            <a:ext cx="3091164" cy="30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E6CE83-7C99-BC13-94CF-5B8DDA3C0DB6}"/>
              </a:ext>
            </a:extLst>
          </p:cNvPr>
          <p:cNvSpPr txBox="1"/>
          <p:nvPr/>
        </p:nvSpPr>
        <p:spPr>
          <a:xfrm>
            <a:off x="8544083" y="1824311"/>
            <a:ext cx="30911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Normalised cross-correlation </a:t>
            </a:r>
          </a:p>
          <a:p>
            <a:pPr algn="ctr"/>
            <a:r>
              <a:rPr lang="en-GB" b="1" dirty="0">
                <a:solidFill>
                  <a:srgbClr val="000000"/>
                </a:solidFill>
                <a:latin typeface="Helvetica Neue"/>
              </a:rPr>
              <a:t>+</a:t>
            </a:r>
          </a:p>
          <a:p>
            <a:pPr algn="ctr"/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150367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74B8-187D-3FD8-8B03-70BFBCF73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18FC3-1FE7-E813-D6D1-28B98B2F0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5136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100</Words>
  <Application>Microsoft Office PowerPoint</Application>
  <PresentationFormat>Widescreen</PresentationFormat>
  <Paragraphs>27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Technical Challenge Algorithm Development, ResMed Sensor Technologies</vt:lpstr>
      <vt:lpstr>Proposed breath rate detection algorithm</vt:lpstr>
      <vt:lpstr>Limitations of approach</vt:lpstr>
      <vt:lpstr>Alternative approaches</vt:lpstr>
      <vt:lpstr>Thank you for listening</vt:lpstr>
    </vt:vector>
  </TitlesOfParts>
  <Company>ResMed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Challenge Algorithm Development, ResMed Sensor Technologies</dc:title>
  <dc:creator>Aoibhe Turner-Heaney</dc:creator>
  <cp:lastModifiedBy>Aoibhe Turner-Heaney</cp:lastModifiedBy>
  <cp:revision>4</cp:revision>
  <dcterms:created xsi:type="dcterms:W3CDTF">2023-02-21T18:43:16Z</dcterms:created>
  <dcterms:modified xsi:type="dcterms:W3CDTF">2023-02-22T22:45:47Z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0a8bc9-0cbd-465b-ae26-cfe6c5f694c3_Enabled">
    <vt:lpwstr>true</vt:lpwstr>
  </property>
  <property fmtid="{D5CDD505-2E9C-101B-9397-08002B2CF9AE}" pid="3" name="MSIP_Label_be0a8bc9-0cbd-465b-ae26-cfe6c5f694c3_SetDate">
    <vt:lpwstr>2023-02-21T18:43:16Z</vt:lpwstr>
  </property>
  <property fmtid="{D5CDD505-2E9C-101B-9397-08002B2CF9AE}" pid="4" name="MSIP_Label_be0a8bc9-0cbd-465b-ae26-cfe6c5f694c3_Method">
    <vt:lpwstr>Standard</vt:lpwstr>
  </property>
  <property fmtid="{D5CDD505-2E9C-101B-9397-08002B2CF9AE}" pid="5" name="MSIP_Label_be0a8bc9-0cbd-465b-ae26-cfe6c5f694c3_Name">
    <vt:lpwstr>Public</vt:lpwstr>
  </property>
  <property fmtid="{D5CDD505-2E9C-101B-9397-08002B2CF9AE}" pid="6" name="MSIP_Label_be0a8bc9-0cbd-465b-ae26-cfe6c5f694c3_SiteId">
    <vt:lpwstr>06cf4af3-d7f7-4297-a868-5c36e5cfcb00</vt:lpwstr>
  </property>
  <property fmtid="{D5CDD505-2E9C-101B-9397-08002B2CF9AE}" pid="7" name="MSIP_Label_be0a8bc9-0cbd-465b-ae26-cfe6c5f694c3_ActionId">
    <vt:lpwstr>4b990ba8-ed4c-4176-8557-c6d0127f428a</vt:lpwstr>
  </property>
  <property fmtid="{D5CDD505-2E9C-101B-9397-08002B2CF9AE}" pid="8" name="MSIP_Label_be0a8bc9-0cbd-465b-ae26-cfe6c5f694c3_ContentBits">
    <vt:lpwstr>0</vt:lpwstr>
  </property>
</Properties>
</file>