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78" r:id="rId12"/>
    <p:sldId id="263" r:id="rId13"/>
    <p:sldId id="262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B8C4-26AF-4535-80D9-B7C89361101C}" type="datetimeFigureOut">
              <a:rPr lang="en-IE" smtClean="0"/>
              <a:t>28/09/2015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D583-DA22-40A7-BC33-CB59A4830C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67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0D583-DA22-40A7-BC33-CB59A4830C5E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870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0D583-DA22-40A7-BC33-CB59A4830C5E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42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0D583-DA22-40A7-BC33-CB59A4830C5E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578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B35-DDCA-4118-9FF7-84729605036C}" type="datetime1">
              <a:rPr lang="en-IE" smtClean="0"/>
              <a:t>28/09/2015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4F9-B33A-40DF-8BA3-B65C41785F04}" type="datetime1">
              <a:rPr lang="en-IE" smtClean="0"/>
              <a:t>28/09/2015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E7B1-AC9A-4A52-88B7-79B29CCABC40}" type="datetime1">
              <a:rPr lang="en-IE" smtClean="0"/>
              <a:t>28/09/2015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AF3B-0FDC-4350-B467-456DD4DAC808}" type="datetime1">
              <a:rPr lang="en-IE" smtClean="0"/>
              <a:t>28/09/2015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D98F-FBE0-4CB7-A540-6B27B91AC214}" type="datetime1">
              <a:rPr lang="en-IE" smtClean="0"/>
              <a:t>28/09/2015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C20A-E2EB-4588-80F3-8AB304CE1959}" type="datetime1">
              <a:rPr lang="en-IE" smtClean="0"/>
              <a:t>28/09/2015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E06-945C-4CEE-BD69-15EE96507C45}" type="datetime1">
              <a:rPr lang="en-IE" smtClean="0"/>
              <a:t>28/09/2015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CB79-F4C0-42B4-BFF3-E927D771D667}" type="datetime1">
              <a:rPr lang="en-IE" smtClean="0"/>
              <a:t>28/09/2015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B10-34CB-47FA-9628-08652554290F}" type="datetime1">
              <a:rPr lang="en-IE" smtClean="0"/>
              <a:t>28/09/2015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0BE1-6120-49F1-974B-1C5D6A8BFE0D}" type="datetime1">
              <a:rPr lang="en-IE" smtClean="0"/>
              <a:t>28/09/2015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E3E9-C77A-427E-A8B6-033AD2BCA525}" type="datetime1">
              <a:rPr lang="en-IE" smtClean="0"/>
              <a:t>28/09/2015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1EE454-5DD1-4295-A332-F5A402C65D90}" type="datetime1">
              <a:rPr lang="en-IE" smtClean="0"/>
              <a:t>28/09/2015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C3C6469-A11A-4B44-B49D-01544493FEAD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localeconv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builder.com/manual2/manual/es/function.localeconv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PHP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Looping Statements</a:t>
            </a:r>
          </a:p>
        </p:txBody>
      </p:sp>
    </p:spTree>
    <p:extLst>
      <p:ext uri="{BB962C8B-B14F-4D97-AF65-F5344CB8AC3E}">
        <p14:creationId xmlns:p14="http://schemas.microsoft.com/office/powerpoint/2010/main" val="1622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046059"/>
            <a:ext cx="3384376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5; 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$counter = 10;</a:t>
            </a:r>
          </a:p>
          <a:p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("&lt;table border='1'&gt;");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("&lt;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&gt;Quantity&lt;/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("&lt;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&gt;Price&lt;/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&gt;&lt;/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 ( $counter &lt;= 100 ) {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("&lt;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&gt;&lt;td&gt;");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($counter);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("&lt;/td&gt;&lt;td&gt;");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* $counter);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echo ("&lt;/td&gt;&lt;/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&gt;");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  $counter = $counter + 10;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("&lt;/table&gt;");  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5896" y="476672"/>
            <a:ext cx="51845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 smtClean="0"/>
              <a:t>1.We </a:t>
            </a:r>
            <a:r>
              <a:rPr lang="en-IE" sz="2000" dirty="0"/>
              <a:t>first made a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000" dirty="0"/>
              <a:t>and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$counter variable </a:t>
            </a:r>
            <a:r>
              <a:rPr lang="en-IE" sz="2000" dirty="0"/>
              <a:t>and set them equal to our desired values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2.The </a:t>
            </a:r>
            <a:r>
              <a:rPr lang="en-IE" sz="2000" dirty="0"/>
              <a:t>table was set up with the beginning table tag and the table headers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3.The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sz="2000" dirty="0"/>
              <a:t> loop conditional statement was checked, and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IE" sz="2000" dirty="0"/>
              <a:t>(10) was indeed smaller or equal to 100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4.The </a:t>
            </a:r>
            <a:r>
              <a:rPr lang="en-IE" sz="2000" dirty="0"/>
              <a:t>code inside the while loop was executed, creating a new table row for the price of 10 brushes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5.We </a:t>
            </a:r>
            <a:r>
              <a:rPr lang="en-IE" sz="2000" dirty="0"/>
              <a:t>then added 10 to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IE" sz="2000" dirty="0"/>
              <a:t>to bring the value to 20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6.The </a:t>
            </a:r>
            <a:r>
              <a:rPr lang="en-IE" sz="2000" dirty="0"/>
              <a:t>loop started over again at step 3, until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IE" sz="2000" dirty="0"/>
              <a:t>grew larger than 100</a:t>
            </a:r>
            <a:r>
              <a:rPr lang="en-IE" sz="2000" dirty="0" smtClean="0"/>
              <a:t>.</a:t>
            </a:r>
          </a:p>
          <a:p>
            <a:endParaRPr lang="en-IE" sz="2000" dirty="0"/>
          </a:p>
          <a:p>
            <a:r>
              <a:rPr lang="en-IE" sz="2000" dirty="0" smtClean="0"/>
              <a:t>7.After </a:t>
            </a:r>
            <a:r>
              <a:rPr lang="en-IE" sz="2000" dirty="0"/>
              <a:t>the loop had completed, we ended the table.</a:t>
            </a:r>
          </a:p>
        </p:txBody>
      </p:sp>
    </p:spTree>
    <p:extLst>
      <p:ext uri="{BB962C8B-B14F-4D97-AF65-F5344CB8AC3E}">
        <p14:creationId xmlns:p14="http://schemas.microsoft.com/office/powerpoint/2010/main" val="5272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this one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11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/>
              <a:t>the whole numbers from 1 to 100, use a while loop to display the number, the square and the cube in a presentable tabular fashion.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37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Example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12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b="1" dirty="0"/>
              <a:t>powers</a:t>
            </a:r>
            <a:r>
              <a:rPr lang="en-GB" dirty="0"/>
              <a:t> of 2 are as follows:</a:t>
            </a:r>
            <a:endParaRPr lang="en-IE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IE" dirty="0"/>
          </a:p>
          <a:p>
            <a:pPr marL="274320" lvl="1" indent="0">
              <a:buNone/>
            </a:pPr>
            <a:r>
              <a:rPr lang="en-GB" dirty="0"/>
              <a:t>2</a:t>
            </a:r>
            <a:r>
              <a:rPr lang="en-GB" baseline="30000" dirty="0"/>
              <a:t>0</a:t>
            </a:r>
            <a:r>
              <a:rPr lang="en-GB" dirty="0"/>
              <a:t> = 1</a:t>
            </a:r>
            <a:endParaRPr lang="en-IE" dirty="0"/>
          </a:p>
          <a:p>
            <a:pPr marL="274320" lvl="1" indent="0">
              <a:buNone/>
            </a:pPr>
            <a:r>
              <a:rPr lang="en-GB" dirty="0"/>
              <a:t>2</a:t>
            </a:r>
            <a:r>
              <a:rPr lang="en-GB" baseline="30000" dirty="0"/>
              <a:t>1</a:t>
            </a:r>
            <a:r>
              <a:rPr lang="en-GB" dirty="0"/>
              <a:t> = 2</a:t>
            </a:r>
            <a:endParaRPr lang="en-IE" dirty="0"/>
          </a:p>
          <a:p>
            <a:pPr marL="274320" lvl="1" indent="0">
              <a:buNone/>
            </a:pPr>
            <a:r>
              <a:rPr lang="en-GB" dirty="0"/>
              <a:t>2</a:t>
            </a:r>
            <a:r>
              <a:rPr lang="en-GB" baseline="30000" dirty="0"/>
              <a:t>2</a:t>
            </a:r>
            <a:r>
              <a:rPr lang="en-GB" dirty="0"/>
              <a:t> = 4</a:t>
            </a:r>
            <a:endParaRPr lang="en-IE" dirty="0"/>
          </a:p>
          <a:p>
            <a:pPr marL="274320" lvl="1" indent="0">
              <a:buNone/>
            </a:pPr>
            <a:r>
              <a:rPr lang="en-GB" dirty="0"/>
              <a:t>2</a:t>
            </a:r>
            <a:r>
              <a:rPr lang="en-GB" baseline="30000" dirty="0"/>
              <a:t>3</a:t>
            </a:r>
            <a:r>
              <a:rPr lang="en-GB" dirty="0"/>
              <a:t> = 8</a:t>
            </a:r>
            <a:endParaRPr lang="en-IE" dirty="0"/>
          </a:p>
          <a:p>
            <a:pPr marL="0" indent="0">
              <a:buNone/>
            </a:pPr>
            <a:r>
              <a:rPr lang="en-GB" dirty="0" smtClean="0"/>
              <a:t>	etc</a:t>
            </a:r>
            <a:r>
              <a:rPr lang="en-GB" dirty="0"/>
              <a:t>.</a:t>
            </a:r>
            <a:endParaRPr lang="en-IE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IE" dirty="0"/>
          </a:p>
          <a:p>
            <a:r>
              <a:rPr lang="en-GB" dirty="0"/>
              <a:t>To get the next power of 2, you multiply the previous one by 2. Using a while loop, write a program that will find and display the </a:t>
            </a:r>
            <a:r>
              <a:rPr lang="en-GB" b="1" dirty="0"/>
              <a:t>first</a:t>
            </a:r>
            <a:r>
              <a:rPr lang="en-GB" dirty="0"/>
              <a:t> power of 2 that exceeds 1,000. 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95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Example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Joe </a:t>
            </a:r>
            <a:r>
              <a:rPr lang="en-GB" dirty="0"/>
              <a:t>starts with a balance of £100,000 invested at a rate of 5% compounded annually. At the end of the year, just after that year's interest is added on, Joe will withdraw £12,000 in a lump sum. Display the balance at the end of each year until it is no longer possible to withdraw the £12000. Display also the first year at the end of which his balance will not permit such a </a:t>
            </a:r>
            <a:r>
              <a:rPr lang="en-GB" dirty="0" smtClean="0"/>
              <a:t>withdrawal.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3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Formatting Numbers - </a:t>
            </a:r>
            <a:r>
              <a:rPr lang="en-IE" dirty="0" err="1"/>
              <a:t>number_format</a:t>
            </a:r>
            <a:r>
              <a:rPr lang="en-IE" dirty="0"/>
              <a:t>()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14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When displaying a number in a Web page, it's nice to format the number in an easy-to-read way. </a:t>
            </a:r>
            <a:endParaRPr lang="en-IE" dirty="0" smtClean="0"/>
          </a:p>
          <a:p>
            <a:pPr lvl="1"/>
            <a:r>
              <a:rPr lang="en-IE" dirty="0" smtClean="0"/>
              <a:t>For </a:t>
            </a:r>
            <a:r>
              <a:rPr lang="en-IE" dirty="0"/>
              <a:t>example, 123,456.78 is nicer to read than 123456.784321.</a:t>
            </a:r>
          </a:p>
          <a:p>
            <a:r>
              <a:rPr lang="en-IE" dirty="0"/>
              <a:t>PHP's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dirty="0"/>
              <a:t>function gives you an easy way to format numbers for displaying to the user.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separate thousands with commas or other separators, choose the decimal point character, and choose the number of decimal places to display (or display no decimals at all).</a:t>
            </a:r>
          </a:p>
        </p:txBody>
      </p:sp>
    </p:spTree>
    <p:extLst>
      <p:ext uri="{BB962C8B-B14F-4D97-AF65-F5344CB8AC3E}">
        <p14:creationId xmlns:p14="http://schemas.microsoft.com/office/powerpoint/2010/main" val="811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15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005536"/>
          </a:xfrm>
        </p:spPr>
        <p:txBody>
          <a:bodyPr>
            <a:normAutofit fontScale="92500"/>
          </a:bodyPr>
          <a:lstStyle/>
          <a:p>
            <a:r>
              <a:rPr lang="en-IE" sz="2400" dirty="0"/>
              <a:t>In its most basic form,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accepts a number to format, and returns a string containing the formatted number, rounded to the nearest whole number, with commas between each group of thousands</a:t>
            </a:r>
            <a:r>
              <a:rPr lang="en-IE" sz="2400" dirty="0" smtClean="0"/>
              <a:t>:</a:t>
            </a:r>
          </a:p>
          <a:p>
            <a:endParaRPr lang="en-IE" sz="2200" dirty="0" smtClean="0"/>
          </a:p>
          <a:p>
            <a:endParaRPr lang="en-IE" dirty="0"/>
          </a:p>
          <a:p>
            <a:pPr marL="0" indent="0">
              <a:buNone/>
            </a:pPr>
            <a:r>
              <a:rPr lang="en-IE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IE" sz="2400" dirty="0" smtClean="0"/>
          </a:p>
          <a:p>
            <a:r>
              <a:rPr lang="en-IE" sz="2400" dirty="0" smtClean="0"/>
              <a:t>Since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returns a string containing separator characters, you can't use the output 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of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as a numeric value with other math operators or functions. </a:t>
            </a:r>
            <a:endParaRPr lang="en-IE" sz="2400" dirty="0" smtClean="0"/>
          </a:p>
          <a:p>
            <a:r>
              <a:rPr lang="en-IE" sz="2400" dirty="0" smtClean="0"/>
              <a:t>Therefore</a:t>
            </a:r>
            <a:r>
              <a:rPr lang="en-IE" sz="2400" dirty="0"/>
              <a:t>, make sure you do all your calculations on the original numeric value, and only convert the value to a string 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with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when you're ready to display it to the user.</a:t>
            </a:r>
            <a:endParaRPr lang="en-IE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1259" y="2780928"/>
            <a:ext cx="3716885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1234567.89; 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Displays "1,234,568" 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23823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E" b="1" dirty="0"/>
              <a:t/>
            </a:r>
            <a:br>
              <a:rPr lang="en-IE" b="1" dirty="0"/>
            </a:br>
            <a:r>
              <a:rPr lang="en-IE" b="1" dirty="0"/>
              <a:t>Specifying the number of decimal places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8122096" cy="4572000"/>
          </a:xfrm>
        </p:spPr>
        <p:txBody>
          <a:bodyPr>
            <a:normAutofit/>
          </a:bodyPr>
          <a:lstStyle/>
          <a:p>
            <a:r>
              <a:rPr lang="en-IE" sz="2400" dirty="0" smtClean="0"/>
              <a:t>To </a:t>
            </a:r>
            <a:r>
              <a:rPr lang="en-IE" sz="2400" dirty="0"/>
              <a:t>add decimal places to the formatted number, specify the number of decimals to add as the second </a:t>
            </a:r>
            <a:r>
              <a:rPr lang="en-IE" sz="2400" dirty="0" smtClean="0"/>
              <a:t>argument. </a:t>
            </a:r>
            <a:r>
              <a:rPr lang="en-IE" sz="24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400" dirty="0"/>
              <a:t>rounds the number up or down to the specified number of decimals:</a:t>
            </a:r>
          </a:p>
          <a:p>
            <a:pPr marL="274320" lvl="1" indent="0">
              <a:buNone/>
            </a:pP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 = 123456.784321; </a:t>
            </a: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Displays "123,456.78" </a:t>
            </a: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, 2 ); </a:t>
            </a: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Displays "123,456.8" </a:t>
            </a:r>
            <a:endParaRPr lang="en-IE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2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, 1 );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65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/>
            </a:r>
            <a:br>
              <a:rPr lang="en-IE" b="1" dirty="0"/>
            </a:br>
            <a:r>
              <a:rPr lang="en-IE" b="1" dirty="0"/>
              <a:t>Using different separators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</p:spPr>
        <p:txBody>
          <a:bodyPr>
            <a:normAutofit/>
          </a:bodyPr>
          <a:lstStyle/>
          <a:p>
            <a:r>
              <a:rPr lang="en-IE" sz="2400" dirty="0" smtClean="0"/>
              <a:t>By </a:t>
            </a:r>
            <a:r>
              <a:rPr lang="en-IE" sz="2400" dirty="0"/>
              <a:t>default, </a:t>
            </a:r>
            <a:r>
              <a:rPr lang="en-IE" sz="2400" dirty="0" err="1"/>
              <a:t>number_format</a:t>
            </a:r>
            <a:r>
              <a:rPr lang="en-IE" sz="2400" dirty="0"/>
              <a:t>() uses a dot for the decimal point, and a comma for the thousands separator. To use different separators, pass the new decimal point separator as the third argument, and the new thousands separator as the fourth argument.</a:t>
            </a:r>
          </a:p>
          <a:p>
            <a:r>
              <a:rPr lang="en-IE" sz="2400" dirty="0"/>
              <a:t>The following example displays a number using the French convention — a comma for the decimal point, and a space for the thousands separator</a:t>
            </a:r>
            <a:r>
              <a:rPr lang="en-IE" sz="2400" dirty="0" smtClean="0"/>
              <a:t>:</a:t>
            </a:r>
          </a:p>
          <a:p>
            <a:endParaRPr lang="en-IE" sz="2400" dirty="0" smtClean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581128"/>
            <a:ext cx="4753609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123456.784321; </a:t>
            </a:r>
          </a:p>
          <a:p>
            <a:pPr marL="274320" lvl="1" indent="0">
              <a:buNone/>
            </a:pP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// Displays "123 456,78" </a:t>
            </a: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2, ',', ' ' );</a:t>
            </a:r>
          </a:p>
        </p:txBody>
      </p:sp>
    </p:spTree>
    <p:extLst>
      <p:ext uri="{BB962C8B-B14F-4D97-AF65-F5344CB8AC3E}">
        <p14:creationId xmlns:p14="http://schemas.microsoft.com/office/powerpoint/2010/main" val="24746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4572000"/>
          </a:xfrm>
        </p:spPr>
        <p:txBody>
          <a:bodyPr>
            <a:normAutofit fontScale="92500"/>
          </a:bodyPr>
          <a:lstStyle/>
          <a:p>
            <a:r>
              <a:rPr lang="en-IE" dirty="0"/>
              <a:t>If you wanted to display a number in English notation rounded to 2 decimal places, but without thousands separators, you could write the following</a:t>
            </a:r>
            <a:r>
              <a:rPr lang="en-IE" dirty="0" smtClean="0"/>
              <a:t>: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548640" lvl="2" indent="0">
              <a:buNone/>
            </a:pP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/>
            <a:endParaRPr lang="en-IE" dirty="0" smtClean="0"/>
          </a:p>
          <a:p>
            <a:pPr marL="342900" indent="-342900"/>
            <a:endParaRPr lang="en-IE" dirty="0"/>
          </a:p>
          <a:p>
            <a:pPr marL="342900" indent="-342900"/>
            <a:r>
              <a:rPr lang="en-IE" dirty="0" smtClean="0"/>
              <a:t>You </a:t>
            </a:r>
            <a:r>
              <a:rPr lang="en-IE" dirty="0"/>
              <a:t>can use PHP's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  <a:hlinkClick r:id="rId2"/>
              </a:rPr>
              <a:t>localeconv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  <a:hlinkClick r:id="rId2"/>
              </a:rPr>
              <a:t>()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dirty="0"/>
              <a:t>function to find out the computer's current locale settings for the decimal point and thousands separator — handy for plugging into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6997" y="2924944"/>
            <a:ext cx="5020349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548640" lvl="2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123456.784321; </a:t>
            </a:r>
          </a:p>
          <a:p>
            <a:pPr marL="548640" lvl="2" indent="0">
              <a:buNone/>
            </a:pP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// Displays "123456.78" </a:t>
            </a:r>
          </a:p>
          <a:p>
            <a:pPr marL="548640" lvl="2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2, '.', '' ); </a:t>
            </a:r>
          </a:p>
        </p:txBody>
      </p:sp>
    </p:spTree>
    <p:extLst>
      <p:ext uri="{BB962C8B-B14F-4D97-AF65-F5344CB8AC3E}">
        <p14:creationId xmlns:p14="http://schemas.microsoft.com/office/powerpoint/2010/main" val="11073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1143000"/>
          </a:xfrm>
        </p:spPr>
        <p:txBody>
          <a:bodyPr/>
          <a:lstStyle/>
          <a:p>
            <a:r>
              <a:rPr lang="en-IE" dirty="0" err="1"/>
              <a:t>localeconv</a:t>
            </a:r>
            <a:r>
              <a:rPr lang="en-IE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19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424936" cy="4572000"/>
          </a:xfrm>
        </p:spPr>
        <p:txBody>
          <a:bodyPr>
            <a:normAutofit/>
          </a:bodyPr>
          <a:lstStyle/>
          <a:p>
            <a:r>
              <a:rPr lang="en-IE" sz="2200" dirty="0"/>
              <a:t>The 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localeconv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200" dirty="0"/>
              <a:t>function returns an array containing local numeric and monetary formatting information.</a:t>
            </a:r>
          </a:p>
          <a:p>
            <a:r>
              <a:rPr lang="en-IE" sz="2200" dirty="0"/>
              <a:t>The 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localeconv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2200" dirty="0"/>
              <a:t>function will return the following array elements:</a:t>
            </a:r>
          </a:p>
          <a:p>
            <a:pPr marL="548640" lvl="2" indent="0">
              <a:buNone/>
            </a:pP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decimal_point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Decimal point character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thousands_sep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Thousands separator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int_curr_symbol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Currency symbol (example: USD)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currency_symbol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Currency symbol (example: $)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mon_decimal_point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IE" dirty="0"/>
              <a:t> - Monetary decimal point character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mon_thousands_sep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IE" dirty="0"/>
              <a:t>- Monetary thousands </a:t>
            </a:r>
            <a:r>
              <a:rPr lang="en-IE" dirty="0" smtClean="0"/>
              <a:t>separator</a:t>
            </a:r>
          </a:p>
          <a:p>
            <a:pPr marL="548640" lvl="2" indent="0">
              <a:buNone/>
            </a:pPr>
            <a:endParaRPr lang="en-IE" dirty="0"/>
          </a:p>
          <a:p>
            <a:pPr marL="342900" indent="-342900"/>
            <a:r>
              <a:rPr lang="en-IE" sz="2000" dirty="0" smtClean="0"/>
              <a:t>View </a:t>
            </a:r>
            <a:r>
              <a:rPr lang="en-IE" sz="2000" dirty="0" smtClean="0">
                <a:hlinkClick r:id="rId2"/>
              </a:rPr>
              <a:t>http</a:t>
            </a:r>
            <a:r>
              <a:rPr lang="en-IE" sz="2000" dirty="0">
                <a:hlinkClick r:id="rId2"/>
              </a:rPr>
              <a:t>://</a:t>
            </a:r>
            <a:r>
              <a:rPr lang="en-IE" sz="2000" dirty="0" smtClean="0">
                <a:hlinkClick r:id="rId2"/>
              </a:rPr>
              <a:t>www.phpbuilder.com/manual2/manual/es/function.localeconv.php</a:t>
            </a:r>
            <a:r>
              <a:rPr lang="en-IE" sz="2000" dirty="0" smtClean="0"/>
              <a:t> for a comprehensive look at all the array elements.</a:t>
            </a:r>
            <a:endParaRPr lang="en-IE" sz="2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29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the last </a:t>
            </a:r>
            <a:r>
              <a:rPr lang="en-IE" dirty="0" smtClean="0"/>
              <a:t>section  </a:t>
            </a:r>
            <a:r>
              <a:rPr lang="en-IE" dirty="0"/>
              <a:t>I </a:t>
            </a:r>
            <a:r>
              <a:rPr lang="en-IE" dirty="0" smtClean="0"/>
              <a:t>showed </a:t>
            </a:r>
            <a:r>
              <a:rPr lang="en-IE" dirty="0"/>
              <a:t>you how to deal with text and variables in PHP and how you can </a:t>
            </a:r>
            <a:r>
              <a:rPr lang="en-IE" dirty="0" smtClean="0"/>
              <a:t>use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n-IE" dirty="0"/>
              <a:t> </a:t>
            </a:r>
            <a:r>
              <a:rPr lang="en-IE" dirty="0" smtClean="0"/>
              <a:t>statement </a:t>
            </a:r>
            <a:r>
              <a:rPr lang="en-IE" dirty="0"/>
              <a:t>to compare them and to make decisions. In this part I am going to show you how to use another important part of PHP,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loops</a:t>
            </a:r>
            <a:r>
              <a:rPr lang="en-IE" dirty="0"/>
              <a:t>.</a:t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US" dirty="0" smtClean="0"/>
              <a:t>PHP </a:t>
            </a:r>
            <a:r>
              <a:rPr lang="en-US" dirty="0"/>
              <a:t>provides several options for </a:t>
            </a:r>
            <a:r>
              <a:rPr lang="en-US" dirty="0" smtClean="0"/>
              <a:t>looping.</a:t>
            </a:r>
            <a:endParaRPr lang="en-IE" dirty="0"/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US" dirty="0"/>
              <a:t> loop</a:t>
            </a:r>
            <a:endParaRPr lang="en-IE" dirty="0"/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US" dirty="0"/>
              <a:t> loop</a:t>
            </a:r>
            <a:endParaRPr lang="en-IE" dirty="0"/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each </a:t>
            </a:r>
            <a:r>
              <a:rPr lang="en-US" dirty="0"/>
              <a:t>loop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90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 smtClean="0"/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/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 smtClean="0"/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/>
          </a:p>
          <a:p>
            <a:pPr marL="342900" lvl="2" indent="-342900">
              <a:spcBef>
                <a:spcPts val="580"/>
              </a:spcBef>
              <a:buClr>
                <a:schemeClr val="accent1"/>
              </a:buClr>
            </a:pPr>
            <a:endParaRPr lang="en-IE" dirty="0" smtClean="0"/>
          </a:p>
          <a:p>
            <a:pPr marL="342900" lvl="2" indent="-342900">
              <a:spcBef>
                <a:spcPts val="580"/>
              </a:spcBef>
              <a:buClr>
                <a:schemeClr val="accent1"/>
              </a:buClr>
            </a:pPr>
            <a:r>
              <a:rPr lang="en-IE" dirty="0" smtClean="0"/>
              <a:t>Try </a:t>
            </a:r>
            <a:r>
              <a:rPr lang="en-IE" dirty="0"/>
              <a:t>using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decimal point character </a:t>
            </a:r>
            <a:r>
              <a:rPr lang="en-IE" dirty="0"/>
              <a:t>from </a:t>
            </a:r>
            <a:r>
              <a:rPr lang="en-IE" dirty="0" smtClean="0"/>
              <a:t>the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$locale-info </a:t>
            </a:r>
            <a:r>
              <a:rPr lang="en-IE" dirty="0" smtClean="0"/>
              <a:t>array  - as opposed to hardcoding it in.</a:t>
            </a:r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E" dirty="0"/>
          </a:p>
          <a:p>
            <a:pPr marL="0" indent="0">
              <a:buNone/>
            </a:pPr>
            <a:endParaRPr lang="en-IE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846993"/>
            <a:ext cx="7632848" cy="19082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locale_info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localeconv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123456.784321;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//Displays €123,456.78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locale_info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["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currency_symbol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"] .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number_format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myNumber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2, 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‘.’,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locale_info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["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mon_thousands_sep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"] ); </a:t>
            </a:r>
          </a:p>
          <a:p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setlocale</a:t>
            </a:r>
            <a:r>
              <a:rPr lang="en-IE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21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280920" cy="5040560"/>
          </a:xfrm>
        </p:spPr>
        <p:txBody>
          <a:bodyPr>
            <a:normAutofit fontScale="25000" lnSpcReduction="20000"/>
          </a:bodyPr>
          <a:lstStyle/>
          <a:p>
            <a:r>
              <a:rPr lang="en-IE" sz="8000" dirty="0"/>
              <a:t>The </a:t>
            </a:r>
            <a:r>
              <a:rPr lang="en-IE" sz="8000" dirty="0" err="1">
                <a:solidFill>
                  <a:schemeClr val="bg2">
                    <a:lumMod val="50000"/>
                  </a:schemeClr>
                </a:solidFill>
              </a:rPr>
              <a:t>setlocale</a:t>
            </a:r>
            <a:r>
              <a:rPr lang="en-IE" sz="80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sz="8000" dirty="0"/>
              <a:t>function sets locale information</a:t>
            </a:r>
            <a:r>
              <a:rPr lang="en-IE" sz="8000" dirty="0" smtClean="0"/>
              <a:t>. Locale </a:t>
            </a:r>
            <a:r>
              <a:rPr lang="en-IE" sz="8000" dirty="0"/>
              <a:t>information is language, monetary, time and other information specific for a geographical area</a:t>
            </a:r>
            <a:r>
              <a:rPr lang="en-IE" sz="8000" dirty="0" smtClean="0"/>
              <a:t>.</a:t>
            </a:r>
            <a:endParaRPr lang="en-IE" sz="8000" dirty="0"/>
          </a:p>
          <a:p>
            <a:r>
              <a:rPr lang="en-IE" sz="8000" dirty="0"/>
              <a:t>This function returns the current locale settings, or FALSE on failure.</a:t>
            </a:r>
          </a:p>
          <a:p>
            <a:endParaRPr lang="en-IE" sz="8000" dirty="0"/>
          </a:p>
          <a:p>
            <a:pPr marL="594360" lvl="2" indent="0">
              <a:buNone/>
            </a:pPr>
            <a:r>
              <a:rPr lang="en-IE" sz="7200" dirty="0" err="1" smtClean="0">
                <a:solidFill>
                  <a:schemeClr val="bg2">
                    <a:lumMod val="50000"/>
                  </a:schemeClr>
                </a:solidFill>
              </a:rPr>
              <a:t>setlocale</a:t>
            </a:r>
            <a:r>
              <a:rPr lang="en-IE" sz="72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sz="7200" dirty="0" err="1" smtClean="0">
                <a:solidFill>
                  <a:schemeClr val="bg2">
                    <a:lumMod val="50000"/>
                  </a:schemeClr>
                </a:solidFill>
              </a:rPr>
              <a:t>constant,location</a:t>
            </a:r>
            <a:r>
              <a:rPr lang="en-IE" sz="7200" dirty="0">
                <a:solidFill>
                  <a:schemeClr val="bg2">
                    <a:lumMod val="50000"/>
                  </a:schemeClr>
                </a:solidFill>
              </a:rPr>
              <a:t>)  </a:t>
            </a:r>
          </a:p>
          <a:p>
            <a:endParaRPr lang="en-IE" sz="8000" dirty="0"/>
          </a:p>
          <a:p>
            <a:r>
              <a:rPr lang="en-IE" sz="8000" dirty="0" smtClean="0">
                <a:solidFill>
                  <a:schemeClr val="bg2">
                    <a:lumMod val="50000"/>
                  </a:schemeClr>
                </a:solidFill>
              </a:rPr>
              <a:t>constant</a:t>
            </a:r>
            <a:r>
              <a:rPr lang="en-IE" sz="8000" dirty="0" smtClean="0"/>
              <a:t> is required and specifies </a:t>
            </a:r>
            <a:r>
              <a:rPr lang="en-IE" sz="8000" dirty="0"/>
              <a:t>what </a:t>
            </a:r>
            <a:r>
              <a:rPr lang="en-IE" sz="8000" dirty="0" smtClean="0"/>
              <a:t>local  </a:t>
            </a:r>
            <a:r>
              <a:rPr lang="en-IE" sz="8000" dirty="0"/>
              <a:t>information should be set.</a:t>
            </a:r>
          </a:p>
          <a:p>
            <a:r>
              <a:rPr lang="en-IE" sz="8000" dirty="0"/>
              <a:t>Available </a:t>
            </a:r>
            <a:r>
              <a:rPr lang="en-IE" sz="8000" dirty="0" smtClean="0">
                <a:solidFill>
                  <a:schemeClr val="bg2">
                    <a:lumMod val="50000"/>
                  </a:schemeClr>
                </a:solidFill>
              </a:rPr>
              <a:t>constants</a:t>
            </a:r>
            <a:r>
              <a:rPr lang="en-IE" sz="8000" dirty="0" smtClean="0"/>
              <a:t> include:</a:t>
            </a:r>
          </a:p>
          <a:p>
            <a:pPr lvl="1"/>
            <a:r>
              <a:rPr lang="en-IE" sz="8000" dirty="0" smtClean="0"/>
              <a:t>LC_ALL </a:t>
            </a:r>
            <a:r>
              <a:rPr lang="en-IE" sz="8000" dirty="0"/>
              <a:t>- All of the below</a:t>
            </a:r>
          </a:p>
          <a:p>
            <a:pPr lvl="1"/>
            <a:r>
              <a:rPr lang="en-IE" sz="8000" dirty="0" smtClean="0"/>
              <a:t>LC_COLLATE </a:t>
            </a:r>
            <a:r>
              <a:rPr lang="en-IE" sz="8000" dirty="0"/>
              <a:t>-  Sort order</a:t>
            </a:r>
          </a:p>
          <a:p>
            <a:pPr lvl="1"/>
            <a:r>
              <a:rPr lang="en-IE" sz="8000" dirty="0" smtClean="0"/>
              <a:t>LC_CTYPE </a:t>
            </a:r>
            <a:r>
              <a:rPr lang="en-IE" sz="8000" dirty="0"/>
              <a:t>- Character classification and conversion (e.g. all characters should be lower or upper-case)</a:t>
            </a:r>
          </a:p>
          <a:p>
            <a:pPr lvl="1"/>
            <a:r>
              <a:rPr lang="en-IE" sz="8000" dirty="0" smtClean="0"/>
              <a:t>LC_MESSAGES </a:t>
            </a:r>
            <a:r>
              <a:rPr lang="en-IE" sz="8000" dirty="0"/>
              <a:t>- System message formatting</a:t>
            </a:r>
          </a:p>
          <a:p>
            <a:pPr lvl="1"/>
            <a:r>
              <a:rPr lang="en-IE" sz="8000" dirty="0" smtClean="0"/>
              <a:t>LC_MONETARY </a:t>
            </a:r>
            <a:r>
              <a:rPr lang="en-IE" sz="8000" dirty="0"/>
              <a:t>- Monetary/currency formatting</a:t>
            </a:r>
          </a:p>
          <a:p>
            <a:pPr lvl="1"/>
            <a:r>
              <a:rPr lang="en-IE" sz="8000" dirty="0" smtClean="0"/>
              <a:t>LC_NUMERIC </a:t>
            </a:r>
            <a:r>
              <a:rPr lang="en-IE" sz="8000" dirty="0"/>
              <a:t>- Numeric formatting</a:t>
            </a:r>
          </a:p>
          <a:p>
            <a:pPr lvl="1"/>
            <a:r>
              <a:rPr lang="en-IE" sz="8000" dirty="0" smtClean="0"/>
              <a:t>LC_TIME </a:t>
            </a:r>
            <a:r>
              <a:rPr lang="en-IE" sz="8000" dirty="0"/>
              <a:t>- Date and time formatting</a:t>
            </a:r>
          </a:p>
          <a:p>
            <a:pPr marL="0" indent="0">
              <a:buNone/>
            </a:pPr>
            <a:r>
              <a:rPr lang="en-IE" sz="6400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70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22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2800" dirty="0">
                <a:solidFill>
                  <a:schemeClr val="bg2">
                    <a:lumMod val="50000"/>
                  </a:schemeClr>
                </a:solidFill>
              </a:rPr>
              <a:t>location</a:t>
            </a:r>
            <a:r>
              <a:rPr lang="en-IE" sz="2800" dirty="0"/>
              <a:t> is also required and specifies what country/region to set the local information to</a:t>
            </a:r>
            <a:r>
              <a:rPr lang="en-IE" sz="2800" dirty="0" smtClean="0"/>
              <a:t>.</a:t>
            </a:r>
          </a:p>
          <a:p>
            <a:endParaRPr lang="en-IE" sz="2800" dirty="0"/>
          </a:p>
          <a:p>
            <a:r>
              <a:rPr lang="en-IE" sz="2800" dirty="0"/>
              <a:t> To view all available language codes, go to http://www.w3schools.com/tags/ref_language_codes.asp</a:t>
            </a:r>
            <a:endParaRPr lang="en-IE" sz="10700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In </a:t>
            </a:r>
            <a:r>
              <a:rPr lang="en-IE" dirty="0"/>
              <a:t>this example we will set the locale to US English and then back to default again: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3356992"/>
            <a:ext cx="381642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setlocale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LC_ALL,"En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-Us");</a:t>
            </a: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"&lt;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&gt;";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setlocale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(LC_ALL,NULL);</a:t>
            </a:r>
          </a:p>
          <a:p>
            <a:pPr marL="274320" lvl="1" indent="0">
              <a:buNone/>
            </a:pP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730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Loops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PHP loops allow you to run the same chunk of code repeatedly. </a:t>
            </a:r>
            <a:endParaRPr lang="en-IE" dirty="0" smtClean="0"/>
          </a:p>
          <a:p>
            <a:r>
              <a:rPr lang="en-IE" dirty="0" smtClean="0"/>
              <a:t>As we have seen PHP </a:t>
            </a:r>
            <a:r>
              <a:rPr lang="en-IE" dirty="0"/>
              <a:t>features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loops</a:t>
            </a:r>
            <a:r>
              <a:rPr lang="en-IE" dirty="0"/>
              <a:t>, which are handy for general-purpose looping, and </a:t>
            </a:r>
            <a:r>
              <a:rPr lang="en-IE" dirty="0" smtClean="0"/>
              <a:t>now the </a:t>
            </a:r>
            <a:r>
              <a:rPr lang="en-IE" dirty="0"/>
              <a:t>more </a:t>
            </a:r>
            <a:r>
              <a:rPr lang="en-IE" dirty="0" smtClean="0"/>
              <a:t>specialised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IE" dirty="0"/>
              <a:t> loop, which is useful when you want to run a chunk of code a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known number </a:t>
            </a:r>
            <a:r>
              <a:rPr lang="en-IE" dirty="0"/>
              <a:t>of times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r>
              <a:rPr lang="en-IE" dirty="0" smtClean="0"/>
              <a:t>	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see that for loops are more complex than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dirty="0"/>
              <a:t> loops — whereas a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dirty="0"/>
              <a:t> loop has 1 expression between the parentheses, a for loop has 3 expressions, separated by semicolons.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916444" y="3543399"/>
            <a:ext cx="5837239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for ( </a:t>
            </a:r>
            <a:r>
              <a:rPr lang="en-IE" sz="2000" i="1" dirty="0">
                <a:solidFill>
                  <a:schemeClr val="bg2">
                    <a:lumMod val="50000"/>
                  </a:schemeClr>
                </a:solidFill>
              </a:rPr>
              <a:t>expression1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IE" sz="2000" i="1" dirty="0">
                <a:solidFill>
                  <a:schemeClr val="bg2">
                    <a:lumMod val="50000"/>
                  </a:schemeClr>
                </a:solidFill>
              </a:rPr>
              <a:t>expression2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IE" sz="2000" i="1" dirty="0">
                <a:solidFill>
                  <a:schemeClr val="bg2">
                    <a:lumMod val="50000"/>
                  </a:schemeClr>
                </a:solidFill>
              </a:rPr>
              <a:t>expression3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) 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	{ // This code is run as long as </a:t>
            </a:r>
            <a:r>
              <a:rPr lang="en-IE" sz="2000" i="1" dirty="0">
                <a:solidFill>
                  <a:schemeClr val="bg2">
                    <a:lumMod val="50000"/>
                  </a:schemeClr>
                </a:solidFill>
              </a:rPr>
              <a:t>expression2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is true } 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	// This code is run after the loop finishes </a:t>
            </a:r>
          </a:p>
        </p:txBody>
      </p:sp>
    </p:spTree>
    <p:extLst>
      <p:ext uri="{BB962C8B-B14F-4D97-AF65-F5344CB8AC3E}">
        <p14:creationId xmlns:p14="http://schemas.microsoft.com/office/powerpoint/2010/main" val="5399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24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Here's </a:t>
            </a:r>
            <a:r>
              <a:rPr lang="en-IE" dirty="0"/>
              <a:t>how a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IE" dirty="0"/>
              <a:t> loop works: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E" dirty="0"/>
              <a:t>The first time through the loop, the PHP engine evaluates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expression1</a:t>
            </a:r>
            <a:r>
              <a:rPr lang="en-IE" dirty="0"/>
              <a:t>. This expression is known as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initializer</a:t>
            </a:r>
            <a:r>
              <a:rPr lang="en-IE" dirty="0"/>
              <a:t>, and is usually used to set up a counter variable for the loop.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E" dirty="0"/>
              <a:t>At the start of each iteration of the loop,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expression2</a:t>
            </a:r>
            <a:r>
              <a:rPr lang="en-IE" dirty="0"/>
              <a:t> is tested. If it's true, the loop continues and the code inside the braces (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{}</a:t>
            </a:r>
            <a:r>
              <a:rPr lang="en-IE" dirty="0"/>
              <a:t>) is run. If it's false the loop exits, and any code after the closing brace is run.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expression2 </a:t>
            </a:r>
            <a:r>
              <a:rPr lang="en-IE" dirty="0"/>
              <a:t>is known as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loop</a:t>
            </a:r>
            <a:r>
              <a:rPr lang="en-IE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test</a:t>
            </a:r>
            <a:r>
              <a:rPr lang="en-IE" dirty="0"/>
              <a:t>, and serves the same purpose as the single expression in a while loop.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E" dirty="0"/>
              <a:t>After each iteration, the PHP engine evaluates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expression3</a:t>
            </a:r>
            <a:r>
              <a:rPr lang="en-IE" dirty="0"/>
              <a:t>. This expression is known as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counting expression</a:t>
            </a:r>
            <a:r>
              <a:rPr lang="en-IE" dirty="0"/>
              <a:t>, and is usually used to change the counter variable.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5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 Example 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25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When </a:t>
            </a:r>
            <a:r>
              <a:rPr lang="en-IE" dirty="0"/>
              <a:t>run, this code displays the following:</a:t>
            </a:r>
          </a:p>
          <a:p>
            <a:pPr marL="274320" lvl="1" indent="0">
              <a:buNone/>
            </a:pP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1</a:t>
            </a:r>
            <a:r>
              <a:rPr lang="en-IE" dirty="0" smtClean="0"/>
              <a:t>...</a:t>
            </a:r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2... </a:t>
            </a: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3... </a:t>
            </a: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4... </a:t>
            </a: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Counted </a:t>
            </a:r>
            <a:r>
              <a:rPr lang="en-IE" dirty="0"/>
              <a:t>to 5... </a:t>
            </a:r>
            <a:endParaRPr lang="en-IE" dirty="0" smtClean="0"/>
          </a:p>
          <a:p>
            <a:pPr marL="274320" lvl="1" indent="0">
              <a:buNone/>
            </a:pPr>
            <a:r>
              <a:rPr lang="en-IE" dirty="0" smtClean="0"/>
              <a:t>Finished</a:t>
            </a:r>
            <a:r>
              <a:rPr lang="en-IE" dirty="0"/>
              <a:t>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1791400"/>
            <a:ext cx="3049425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for ( $i = 1; $i &lt;= 5; $i++ ) 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echo "Counted to $i...&lt;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 /&gt;"; 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} 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"Finished!"; </a:t>
            </a:r>
          </a:p>
        </p:txBody>
      </p:sp>
    </p:spTree>
    <p:extLst>
      <p:ext uri="{BB962C8B-B14F-4D97-AF65-F5344CB8AC3E}">
        <p14:creationId xmlns:p14="http://schemas.microsoft.com/office/powerpoint/2010/main" val="13316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You don't have to count upwards though, as the following examples show:</a:t>
            </a:r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202012" y="2564904"/>
            <a:ext cx="4522115" cy="24929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Count backwards from 5 to 1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for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$i = 5; $i &gt;= 1; $i-- )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{ 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"$i...&lt;</a:t>
            </a:r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&gt;";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"Finished!&lt;</a:t>
            </a:r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&gt;";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90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these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Redo the exercise from </a:t>
            </a:r>
            <a:r>
              <a:rPr lang="en-GB" u="sng" dirty="0" smtClean="0"/>
              <a:t>slide 10 </a:t>
            </a:r>
            <a:r>
              <a:rPr lang="en-GB" dirty="0" smtClean="0"/>
              <a:t>using a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GB" dirty="0" smtClean="0"/>
              <a:t> loop.</a:t>
            </a:r>
          </a:p>
          <a:p>
            <a:pPr lvl="1"/>
            <a:r>
              <a:rPr lang="en-GB" dirty="0" smtClean="0"/>
              <a:t>Tip: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$counter = $counter + 10 </a:t>
            </a:r>
            <a:r>
              <a:rPr lang="en-GB" dirty="0" smtClean="0"/>
              <a:t>can be written as $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counter+=10</a:t>
            </a:r>
          </a:p>
          <a:p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the whole numbers from 1 to 100, use a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GB" dirty="0"/>
              <a:t> loop to display the number, the square and the cube in a presentable tabular fashion.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07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en-IE" b="1" dirty="0"/>
              <a:t>A real-world example: generating </a:t>
            </a:r>
            <a:r>
              <a:rPr lang="en-IE" b="1" dirty="0" smtClean="0"/>
              <a:t>passwords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28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772400" cy="4824536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Say </a:t>
            </a:r>
            <a:r>
              <a:rPr lang="en-IE" dirty="0"/>
              <a:t>you want to generate an 8-character random password for a user. </a:t>
            </a:r>
            <a:endParaRPr lang="en-IE" dirty="0" smtClean="0"/>
          </a:p>
          <a:p>
            <a:r>
              <a:rPr lang="en-IE" dirty="0" smtClean="0"/>
              <a:t>A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IE" dirty="0"/>
              <a:t> loop is perfect here, since you know in advance how many times you want the loop to run (8 in this case</a:t>
            </a:r>
            <a:r>
              <a:rPr lang="en-IE" dirty="0" smtClean="0"/>
              <a:t>):</a:t>
            </a:r>
          </a:p>
          <a:p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This </a:t>
            </a:r>
            <a:r>
              <a:rPr lang="en-IE" dirty="0"/>
              <a:t>displays something like:</a:t>
            </a:r>
          </a:p>
          <a:p>
            <a:pPr marL="0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Your new password is: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fynqtfxs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68" y="3366350"/>
            <a:ext cx="5313847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$password = "";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for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$i = 0; $i &lt; 8; $i++ )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{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$password .=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chr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( </a:t>
            </a:r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( 0, 25 ) + 97 ); } </a:t>
            </a:r>
            <a:endParaRPr lang="en-IE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"Your new password is: $password"; </a:t>
            </a:r>
          </a:p>
        </p:txBody>
      </p:sp>
    </p:spTree>
    <p:extLst>
      <p:ext uri="{BB962C8B-B14F-4D97-AF65-F5344CB8AC3E}">
        <p14:creationId xmlns:p14="http://schemas.microsoft.com/office/powerpoint/2010/main" val="33091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069432"/>
          </a:xfrm>
        </p:spPr>
        <p:txBody>
          <a:bodyPr>
            <a:normAutofit/>
          </a:bodyPr>
          <a:lstStyle/>
          <a:p>
            <a:r>
              <a:rPr lang="en-IE" dirty="0"/>
              <a:t>The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chr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dirty="0"/>
              <a:t>function returns a character from the specified ASCII </a:t>
            </a:r>
            <a:r>
              <a:rPr lang="en-IE" dirty="0" smtClean="0"/>
              <a:t>value.  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chr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ascii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) 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/>
              <a:t>The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IE" dirty="0"/>
              <a:t>function returns a random integer using the </a:t>
            </a:r>
            <a:r>
              <a:rPr lang="en-IE" dirty="0" err="1"/>
              <a:t>Mersenne</a:t>
            </a:r>
            <a:r>
              <a:rPr lang="en-IE" dirty="0"/>
              <a:t> Twister </a:t>
            </a:r>
            <a:r>
              <a:rPr lang="en-IE" dirty="0" smtClean="0"/>
              <a:t>algorithm.</a:t>
            </a:r>
          </a:p>
          <a:p>
            <a:pPr lvl="1"/>
            <a:r>
              <a:rPr lang="en-IE" dirty="0" smtClean="0"/>
              <a:t>If </a:t>
            </a:r>
            <a:r>
              <a:rPr lang="en-IE" dirty="0"/>
              <a:t>this function is called without parameters, it returns a pseudo-random value between 0 and </a:t>
            </a:r>
            <a:r>
              <a:rPr lang="en-IE" dirty="0" smtClean="0"/>
              <a:t>RAND_MAX.</a:t>
            </a:r>
          </a:p>
          <a:p>
            <a:pPr lvl="1"/>
            <a:r>
              <a:rPr lang="en-IE" dirty="0" smtClean="0"/>
              <a:t>If </a:t>
            </a:r>
            <a:r>
              <a:rPr lang="en-IE" dirty="0"/>
              <a:t>you want a random number between 10 and 100 (inclusive), use 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(10,100).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7618040" cy="720080"/>
          </a:xfrm>
        </p:spPr>
        <p:txBody>
          <a:bodyPr/>
          <a:lstStyle/>
          <a:p>
            <a:r>
              <a:rPr lang="en-IE" dirty="0" smtClean="0"/>
              <a:t>ASCII stands for American Standard Code for Information Interchange. Computers can only understand numbers, so an ASCII code is the numerical representation of a character such as 'a' or '@' or an action of some sort.</a:t>
            </a:r>
          </a:p>
          <a:p>
            <a:endParaRPr lang="en-IE" dirty="0" smtClean="0"/>
          </a:p>
          <a:p>
            <a:r>
              <a:rPr lang="en-IE" dirty="0"/>
              <a:t>On some platforms (such as Windows) RAND_MAX is only 32768</a:t>
            </a:r>
          </a:p>
        </p:txBody>
      </p:sp>
    </p:spTree>
    <p:extLst>
      <p:ext uri="{BB962C8B-B14F-4D97-AF65-F5344CB8AC3E}">
        <p14:creationId xmlns:p14="http://schemas.microsoft.com/office/powerpoint/2010/main" val="35458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The WHILE Loop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dirty="0" smtClean="0"/>
              <a:t> </a:t>
            </a:r>
            <a:r>
              <a:rPr lang="en-IE" dirty="0"/>
              <a:t>loop is one of the most useful commands in </a:t>
            </a:r>
            <a:r>
              <a:rPr lang="en-IE" dirty="0" smtClean="0"/>
              <a:t>PHP.</a:t>
            </a:r>
          </a:p>
          <a:p>
            <a:r>
              <a:rPr lang="en-US" dirty="0"/>
              <a:t>Where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if-else</a:t>
            </a:r>
            <a:r>
              <a:rPr lang="en-US" dirty="0"/>
              <a:t> statement allowed us to choose whether or not to execute a set of statements depending on some condition, </a:t>
            </a:r>
            <a:r>
              <a:rPr lang="en-IE" dirty="0"/>
              <a:t>a</a:t>
            </a:r>
            <a:r>
              <a:rPr lang="en-IE" dirty="0" smtClean="0"/>
              <a:t>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IE" dirty="0"/>
              <a:t> </a:t>
            </a:r>
            <a:r>
              <a:rPr lang="en-IE" dirty="0" smtClean="0"/>
              <a:t> loop </a:t>
            </a:r>
            <a:r>
              <a:rPr lang="en-IE" dirty="0"/>
              <a:t>will, as the name suggests, execute a piece of code until a certain condition is met. </a:t>
            </a:r>
            <a:endParaRPr lang="en-IE" dirty="0" smtClean="0"/>
          </a:p>
          <a:p>
            <a:r>
              <a:rPr lang="en-US" dirty="0"/>
              <a:t>Here's what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US" dirty="0"/>
              <a:t> loop looks like:</a:t>
            </a:r>
            <a:endParaRPr lang="en-IE" dirty="0"/>
          </a:p>
          <a:p>
            <a:pPr marL="548640" lvl="2" indent="0">
              <a:buNone/>
            </a:pPr>
            <a:r>
              <a:rPr lang="en-US" dirty="0"/>
              <a:t> </a:t>
            </a:r>
            <a:endParaRPr lang="en-IE" dirty="0"/>
          </a:p>
          <a:p>
            <a:pPr marL="548640" lvl="2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 ( condition ) {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statement(s) to execute over and over as long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as  condition remains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88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30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E" sz="11200" dirty="0" smtClean="0"/>
              <a:t>In </a:t>
            </a:r>
            <a:r>
              <a:rPr lang="en-IE" sz="11200" dirty="0"/>
              <a:t>this example we will return some random numbers:</a:t>
            </a:r>
          </a:p>
          <a:p>
            <a:endParaRPr lang="en-IE" sz="11200" dirty="0"/>
          </a:p>
          <a:p>
            <a:endParaRPr lang="en-IE" sz="11200" dirty="0"/>
          </a:p>
          <a:p>
            <a:endParaRPr lang="en-IE" sz="11200" dirty="0" smtClean="0"/>
          </a:p>
          <a:p>
            <a:endParaRPr lang="en-IE" sz="11200" dirty="0"/>
          </a:p>
          <a:p>
            <a:endParaRPr lang="en-IE" sz="11200" dirty="0" smtClean="0"/>
          </a:p>
          <a:p>
            <a:endParaRPr lang="en-IE" sz="11200" dirty="0"/>
          </a:p>
          <a:p>
            <a:r>
              <a:rPr lang="en-IE" sz="11200" dirty="0" smtClean="0"/>
              <a:t>The </a:t>
            </a:r>
            <a:r>
              <a:rPr lang="en-IE" sz="11200" dirty="0"/>
              <a:t>output of the code above could be:</a:t>
            </a:r>
          </a:p>
          <a:p>
            <a:pPr marL="548640" lvl="2" indent="0">
              <a:buNone/>
            </a:pPr>
            <a:endParaRPr lang="en-IE" sz="10600" dirty="0"/>
          </a:p>
          <a:p>
            <a:pPr marL="548640" lvl="2" indent="0">
              <a:buNone/>
            </a:pPr>
            <a:r>
              <a:rPr lang="en-IE" sz="7400" dirty="0"/>
              <a:t>17757</a:t>
            </a:r>
          </a:p>
          <a:p>
            <a:pPr marL="548640" lvl="2" indent="0">
              <a:buNone/>
            </a:pPr>
            <a:r>
              <a:rPr lang="en-IE" sz="7400" dirty="0"/>
              <a:t>3794</a:t>
            </a:r>
          </a:p>
          <a:p>
            <a:pPr marL="548640" lvl="2" indent="0">
              <a:buNone/>
            </a:pPr>
            <a:r>
              <a:rPr lang="en-IE" sz="7400" dirty="0"/>
              <a:t>97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348880"/>
            <a:ext cx="4752528" cy="1785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echo(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() . "&lt;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 /&gt;");</a:t>
            </a:r>
          </a:p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echo(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() . "&lt;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 /&gt;");</a:t>
            </a:r>
          </a:p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echo(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mt_rand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(10,100))</a:t>
            </a:r>
          </a:p>
          <a:p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?&gt;  </a:t>
            </a:r>
          </a:p>
        </p:txBody>
      </p:sp>
    </p:spTree>
    <p:extLst>
      <p:ext uri="{BB962C8B-B14F-4D97-AF65-F5344CB8AC3E}">
        <p14:creationId xmlns:p14="http://schemas.microsoft.com/office/powerpoint/2010/main" val="13310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Example 1</a:t>
            </a:r>
            <a:r>
              <a:rPr lang="en-IE" dirty="0"/>
              <a:t/>
            </a:r>
            <a:br>
              <a:rPr lang="en-IE" dirty="0"/>
            </a:br>
            <a:r>
              <a:rPr lang="en-US" dirty="0"/>
              <a:t>Output all the numbers from 1 to 10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4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556792"/>
            <a:ext cx="2199641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$count = 1;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 ($count &lt;= 10) {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echo( "$count " );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$count++;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3212975"/>
            <a:ext cx="77079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The first line creates a variable called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</a:t>
            </a:r>
            <a:r>
              <a:rPr lang="en-US" sz="2200" dirty="0"/>
              <a:t> and assigns it a value of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200" dirty="0"/>
              <a:t>. </a:t>
            </a:r>
            <a:endParaRPr lang="en-IE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The second line is the start of a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US" sz="2200" dirty="0"/>
              <a:t> loop, the condition for which is that the value of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2200" dirty="0"/>
              <a:t>is less than or equal (&lt;=) to 10. </a:t>
            </a:r>
            <a:endParaRPr lang="en-IE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The third and fourth lines make up the body of the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US" sz="2200" dirty="0"/>
              <a:t> loop, and will be executed over and over, as long as that condition holds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2200" dirty="0"/>
              <a:t>. 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third line simply outputs the value of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2200" dirty="0"/>
              <a:t>followed by a space. 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fourth line adds one to the value of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 ($count++ </a:t>
            </a:r>
            <a:r>
              <a:rPr lang="en-US" sz="2200" dirty="0"/>
              <a:t>is a shortcut for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$count = $count + 1 </a:t>
            </a:r>
            <a:r>
              <a:rPr lang="en-US" sz="2200" dirty="0"/>
              <a:t>both will work).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30892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Explain the code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5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/>
              <a:t>So here's what happens when this piece of code is executed. </a:t>
            </a:r>
            <a:endParaRPr lang="en-IE" sz="3100" dirty="0"/>
          </a:p>
          <a:p>
            <a:pPr marL="0" indent="0">
              <a:buNone/>
            </a:pPr>
            <a:r>
              <a:rPr lang="en-US" sz="3100" dirty="0"/>
              <a:t> </a:t>
            </a:r>
            <a:endParaRPr lang="en-IE" sz="3100" dirty="0"/>
          </a:p>
          <a:p>
            <a:pPr lvl="0"/>
            <a:r>
              <a:rPr lang="en-US" sz="3100" dirty="0"/>
              <a:t>The first time the condition is checked, the value of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3100" dirty="0"/>
              <a:t>is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3100" dirty="0"/>
              <a:t>, so the condition is definitely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3100" dirty="0"/>
              <a:t>. </a:t>
            </a:r>
            <a:endParaRPr lang="en-IE" sz="3100" dirty="0"/>
          </a:p>
          <a:p>
            <a:pPr lvl="0"/>
            <a:r>
              <a:rPr lang="en-US" sz="3100" dirty="0"/>
              <a:t>The value of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3100" dirty="0"/>
              <a:t>(1) is output, and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3100" dirty="0"/>
              <a:t>is given a new value of 2. </a:t>
            </a:r>
            <a:endParaRPr lang="en-IE" sz="3100" dirty="0"/>
          </a:p>
          <a:p>
            <a:pPr lvl="0"/>
            <a:r>
              <a:rPr lang="en-US" sz="3100" dirty="0"/>
              <a:t>The condition is still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3100" dirty="0"/>
              <a:t> the second time it is checked, so the value (2) is output and a new value (3) is assigned. </a:t>
            </a:r>
            <a:endParaRPr lang="en-IE" sz="3100" dirty="0"/>
          </a:p>
          <a:p>
            <a:pPr lvl="0"/>
            <a:r>
              <a:rPr lang="en-US" sz="3100" dirty="0"/>
              <a:t>This process continues, outputting the values 3, 4, 5, 6, 7, 8, 9, and 10. </a:t>
            </a:r>
            <a:endParaRPr lang="en-IE" sz="3100" dirty="0"/>
          </a:p>
          <a:p>
            <a:pPr lvl="0"/>
            <a:r>
              <a:rPr lang="en-US" sz="3100" dirty="0"/>
              <a:t>Finally,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$count </a:t>
            </a:r>
            <a:r>
              <a:rPr lang="en-US" sz="3100" dirty="0"/>
              <a:t>is given a value of 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r>
              <a:rPr lang="en-US" sz="3100" dirty="0"/>
              <a:t>, and the condition is false, which ends the loop. The net result of the code is to output the string "1 2 3 4 5 6 7 8 9 10 ".</a:t>
            </a:r>
            <a:endParaRPr lang="en-IE" sz="31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09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condition in this example used a new operator: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&lt;=</a:t>
            </a:r>
            <a:r>
              <a:rPr lang="en-US" dirty="0"/>
              <a:t> (less than or equal).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numerical comparison operators of this type include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&gt;=</a:t>
            </a:r>
            <a:r>
              <a:rPr lang="en-US" dirty="0"/>
              <a:t> (greater than or equal),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dirty="0"/>
              <a:t> (less than),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en-US" dirty="0"/>
              <a:t> (greater than),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!=</a:t>
            </a:r>
            <a:r>
              <a:rPr lang="en-US" dirty="0"/>
              <a:t> (not equal</a:t>
            </a:r>
            <a:r>
              <a:rPr lang="en-US" dirty="0" smtClean="0"/>
              <a:t>).</a:t>
            </a:r>
          </a:p>
          <a:p>
            <a:r>
              <a:rPr lang="en-US" dirty="0"/>
              <a:t> </a:t>
            </a:r>
            <a:r>
              <a:rPr lang="en-US" dirty="0" smtClean="0"/>
              <a:t>That </a:t>
            </a:r>
            <a:r>
              <a:rPr lang="en-US" dirty="0"/>
              <a:t>last one also works when comparing text strings, by the way.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4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 2</a:t>
            </a:r>
            <a:r>
              <a:rPr lang="en-US" dirty="0"/>
              <a:t> 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</a:t>
            </a:r>
            <a:r>
              <a:rPr lang="en-US" dirty="0"/>
              <a:t>that you are running an art supply store. You would like to print out the price chart for brushes given a certain quantity. You sell brushes at a flat rate, but would like to display how much different quantities would cost. This will save your customers from having to do the mental math themselves</a:t>
            </a:r>
            <a:r>
              <a:rPr lang="en-US" dirty="0" smtClean="0"/>
              <a:t>.</a:t>
            </a:r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933056"/>
            <a:ext cx="3323923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5; 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$counter = 10;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while ( $counter &lt;= 100 ) {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      echo ($counter);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      echo ($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* $counter);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      $counter = $counter + 10;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628800"/>
            <a:ext cx="7772400" cy="45720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sz="2800" dirty="0"/>
              <a:t>We first made a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GB" sz="2800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800" dirty="0"/>
              <a:t>and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GB" sz="2800" dirty="0"/>
              <a:t>variable and set them equal to our desired values.</a:t>
            </a:r>
            <a:endParaRPr lang="en-IE" sz="2800" dirty="0"/>
          </a:p>
          <a:p>
            <a:pPr marL="514350" lvl="0" indent="-514350"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GB" sz="2800" dirty="0"/>
              <a:t> loop </a:t>
            </a:r>
            <a:r>
              <a:rPr lang="en-GB" sz="2800" i="1" dirty="0"/>
              <a:t>conditional statement</a:t>
            </a:r>
            <a:r>
              <a:rPr lang="en-GB" sz="2800" dirty="0"/>
              <a:t> was checked, and $counter (10) was indeed smaller or equal to 100.</a:t>
            </a:r>
            <a:endParaRPr lang="en-IE" sz="2800" dirty="0"/>
          </a:p>
          <a:p>
            <a:pPr marL="514350" lvl="0" indent="-514350">
              <a:buFont typeface="+mj-lt"/>
              <a:buAutoNum type="arabicPeriod"/>
            </a:pPr>
            <a:r>
              <a:rPr lang="en-GB" sz="2800" dirty="0"/>
              <a:t>The code inside the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en-GB" sz="2800" dirty="0"/>
              <a:t> loop was executed, </a:t>
            </a:r>
            <a:endParaRPr lang="en-IE" sz="2800" dirty="0"/>
          </a:p>
          <a:p>
            <a:pPr lvl="2"/>
            <a:r>
              <a:rPr lang="en-GB" dirty="0"/>
              <a:t>outputting the value in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$counter:10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GB" dirty="0"/>
              <a:t>and then outputting the value got when you multiple $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brush_price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* $counter : 10 *5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GB" dirty="0"/>
              <a:t>then adding 10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$counter </a:t>
            </a:r>
            <a:r>
              <a:rPr lang="en-GB" dirty="0"/>
              <a:t>to bring the value to 20.</a:t>
            </a:r>
            <a:endParaRPr lang="en-IE" dirty="0"/>
          </a:p>
          <a:p>
            <a:pPr marL="514350" lvl="0" indent="-514350">
              <a:buFont typeface="+mj-lt"/>
              <a:buAutoNum type="arabicPeriod"/>
            </a:pPr>
            <a:r>
              <a:rPr lang="en-GB" sz="2800" dirty="0"/>
              <a:t>The loop started over again at step 2, until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$counter </a:t>
            </a:r>
            <a:r>
              <a:rPr lang="en-GB" sz="2800" dirty="0"/>
              <a:t>grew larger than 100.</a:t>
            </a:r>
            <a:endParaRPr lang="en-IE" sz="28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97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6469-A11A-4B44-B49D-01544493FEAD}" type="slidenum">
              <a:rPr lang="en-IE" smtClean="0"/>
              <a:t>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We are now going to take this example a step further so that when we output the information in a table as shown.</a:t>
            </a:r>
            <a:endParaRPr lang="en-I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09670"/>
              </p:ext>
            </p:extLst>
          </p:nvPr>
        </p:nvGraphicFramePr>
        <p:xfrm>
          <a:off x="1835696" y="2420888"/>
          <a:ext cx="5416550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5416290" imgH="3122287" progId="Word.Document.12">
                  <p:embed/>
                </p:oleObj>
              </mc:Choice>
              <mc:Fallback>
                <p:oleObj name="Document" r:id="rId3" imgW="5416290" imgH="31222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2420888"/>
                        <a:ext cx="5416550" cy="312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1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675</TotalTime>
  <Words>2230</Words>
  <Application>Microsoft Office PowerPoint</Application>
  <PresentationFormat>On-screen Show (4:3)</PresentationFormat>
  <Paragraphs>309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Franklin Gothic Book</vt:lpstr>
      <vt:lpstr>Perpetua</vt:lpstr>
      <vt:lpstr>Wingdings 2</vt:lpstr>
      <vt:lpstr>Equity</vt:lpstr>
      <vt:lpstr>Document</vt:lpstr>
      <vt:lpstr>Looping Statements</vt:lpstr>
      <vt:lpstr>Looping</vt:lpstr>
      <vt:lpstr>The WHILE Loop</vt:lpstr>
      <vt:lpstr>Example 1 Output all the numbers from 1 to 10</vt:lpstr>
      <vt:lpstr>Explain the code</vt:lpstr>
      <vt:lpstr>PowerPoint Presentation</vt:lpstr>
      <vt:lpstr>Example 2 </vt:lpstr>
      <vt:lpstr>PowerPoint Presentation</vt:lpstr>
      <vt:lpstr>PowerPoint Presentation</vt:lpstr>
      <vt:lpstr>PowerPoint Presentation</vt:lpstr>
      <vt:lpstr>Try this one</vt:lpstr>
      <vt:lpstr>Another Example</vt:lpstr>
      <vt:lpstr>Another Example</vt:lpstr>
      <vt:lpstr>Formatting Numbers - number_format() </vt:lpstr>
      <vt:lpstr>PowerPoint Presentation</vt:lpstr>
      <vt:lpstr> Specifying the number of decimal places</vt:lpstr>
      <vt:lpstr> Using different separators</vt:lpstr>
      <vt:lpstr>PowerPoint Presentation</vt:lpstr>
      <vt:lpstr>localeconv()</vt:lpstr>
      <vt:lpstr>PowerPoint Presentation</vt:lpstr>
      <vt:lpstr>setlocale()</vt:lpstr>
      <vt:lpstr>PowerPoint Presentation</vt:lpstr>
      <vt:lpstr>For Loops</vt:lpstr>
      <vt:lpstr>PowerPoint Presentation</vt:lpstr>
      <vt:lpstr>An Example </vt:lpstr>
      <vt:lpstr>PowerPoint Presentation</vt:lpstr>
      <vt:lpstr>Try these</vt:lpstr>
      <vt:lpstr>A real-world example: generating passwords</vt:lpstr>
      <vt:lpstr>PowerPoint Presentation</vt:lpstr>
      <vt:lpstr>PowerPoint Presentation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Statements</dc:title>
  <dc:creator>t00036645</dc:creator>
  <cp:lastModifiedBy>Anne O Brien</cp:lastModifiedBy>
  <cp:revision>35</cp:revision>
  <dcterms:created xsi:type="dcterms:W3CDTF">2011-01-26T13:53:14Z</dcterms:created>
  <dcterms:modified xsi:type="dcterms:W3CDTF">2015-09-28T09:48:20Z</dcterms:modified>
</cp:coreProperties>
</file>