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309E81C-94A2-40AC-B631-CD5B2206D118}" type="datetimeFigureOut">
              <a:rPr lang="en-IE" smtClean="0"/>
              <a:t>30/09/2015</a:t>
            </a:fld>
            <a:endParaRPr lang="en-IE"/>
          </a:p>
        </p:txBody>
      </p:sp>
      <p:sp>
        <p:nvSpPr>
          <p:cNvPr id="17" name="Footer Placeholder 16"/>
          <p:cNvSpPr>
            <a:spLocks noGrp="1"/>
          </p:cNvSpPr>
          <p:nvPr>
            <p:ph type="ftr" sz="quarter" idx="11"/>
          </p:nvPr>
        </p:nvSpPr>
        <p:spPr/>
        <p:txBody>
          <a:bodyPr/>
          <a:lstStyle/>
          <a:p>
            <a:endParaRPr lang="en-IE"/>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C3950A3-76F7-4098-8C68-BDE506171C48}" type="slidenum">
              <a:rPr lang="en-IE" smtClean="0"/>
              <a:t>‹#›</a:t>
            </a:fld>
            <a:endParaRPr lang="en-I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9E81C-94A2-40AC-B631-CD5B2206D118}" type="datetimeFigureOut">
              <a:rPr lang="en-IE" smtClean="0"/>
              <a:t>30/09/2015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9E81C-94A2-40AC-B631-CD5B2206D118}" type="datetimeFigureOut">
              <a:rPr lang="en-IE" smtClean="0"/>
              <a:t>30/09/2015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09E81C-94A2-40AC-B631-CD5B2206D118}" type="datetimeFigureOut">
              <a:rPr lang="en-IE" smtClean="0"/>
              <a:t>30/09/2015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C3950A3-76F7-4098-8C68-BDE506171C48}" type="slidenum">
              <a:rPr lang="en-IE" smtClean="0"/>
              <a:t>‹#›</a:t>
            </a:fld>
            <a:endParaRPr lang="en-IE"/>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09E81C-94A2-40AC-B631-CD5B2206D118}" type="datetimeFigureOut">
              <a:rPr lang="en-IE" smtClean="0"/>
              <a:t>30/09/2015</a:t>
            </a:fld>
            <a:endParaRPr lang="en-IE"/>
          </a:p>
        </p:txBody>
      </p:sp>
      <p:sp>
        <p:nvSpPr>
          <p:cNvPr id="5" name="Footer Placeholder 4"/>
          <p:cNvSpPr>
            <a:spLocks noGrp="1"/>
          </p:cNvSpPr>
          <p:nvPr>
            <p:ph type="ftr" sz="quarter" idx="11"/>
          </p:nvPr>
        </p:nvSpPr>
        <p:spPr>
          <a:xfrm>
            <a:off x="800100" y="6172200"/>
            <a:ext cx="4000500" cy="457200"/>
          </a:xfrm>
        </p:spPr>
        <p:txBody>
          <a:bodyPr/>
          <a:lstStyle/>
          <a:p>
            <a:endParaRPr lang="en-I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C3950A3-76F7-4098-8C68-BDE506171C48}"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309E81C-94A2-40AC-B631-CD5B2206D118}" type="datetimeFigureOut">
              <a:rPr lang="en-IE" smtClean="0"/>
              <a:t>30/09/2015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C3950A3-76F7-4098-8C68-BDE506171C48}" type="slidenum">
              <a:rPr lang="en-IE" smtClean="0"/>
              <a:t>‹#›</a:t>
            </a:fld>
            <a:endParaRPr lang="en-IE"/>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309E81C-94A2-40AC-B631-CD5B2206D118}" type="datetimeFigureOut">
              <a:rPr lang="en-IE" smtClean="0"/>
              <a:t>30/09/2015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C3950A3-76F7-4098-8C68-BDE506171C48}" type="slidenum">
              <a:rPr lang="en-IE" smtClean="0"/>
              <a:t>‹#›</a:t>
            </a:fld>
            <a:endParaRPr lang="en-IE"/>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09E81C-94A2-40AC-B631-CD5B2206D118}" type="datetimeFigureOut">
              <a:rPr lang="en-IE" smtClean="0"/>
              <a:t>30/09/2015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9E81C-94A2-40AC-B631-CD5B2206D118}" type="datetimeFigureOut">
              <a:rPr lang="en-IE" smtClean="0"/>
              <a:t>30/09/2015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C3950A3-76F7-4098-8C68-BDE506171C48}"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09E81C-94A2-40AC-B631-CD5B2206D118}" type="datetimeFigureOut">
              <a:rPr lang="en-IE" smtClean="0"/>
              <a:t>30/09/2015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C3950A3-76F7-4098-8C68-BDE506171C48}" type="slidenum">
              <a:rPr lang="en-IE" smtClean="0"/>
              <a:t>‹#›</a:t>
            </a:fld>
            <a:endParaRPr lang="en-IE"/>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09E81C-94A2-40AC-B631-CD5B2206D118}" type="datetimeFigureOut">
              <a:rPr lang="en-IE" smtClean="0"/>
              <a:t>30/09/2015</a:t>
            </a:fld>
            <a:endParaRPr lang="en-IE"/>
          </a:p>
        </p:txBody>
      </p:sp>
      <p:sp>
        <p:nvSpPr>
          <p:cNvPr id="6" name="Footer Placeholder 5"/>
          <p:cNvSpPr>
            <a:spLocks noGrp="1"/>
          </p:cNvSpPr>
          <p:nvPr>
            <p:ph type="ftr" sz="quarter" idx="11"/>
          </p:nvPr>
        </p:nvSpPr>
        <p:spPr>
          <a:xfrm>
            <a:off x="914400" y="6172200"/>
            <a:ext cx="3886200" cy="457200"/>
          </a:xfrm>
        </p:spPr>
        <p:txBody>
          <a:bodyPr/>
          <a:lstStyle/>
          <a:p>
            <a:endParaRPr lang="en-IE"/>
          </a:p>
        </p:txBody>
      </p:sp>
      <p:sp>
        <p:nvSpPr>
          <p:cNvPr id="7" name="Slide Number Placeholder 6"/>
          <p:cNvSpPr>
            <a:spLocks noGrp="1"/>
          </p:cNvSpPr>
          <p:nvPr>
            <p:ph type="sldNum" sz="quarter" idx="12"/>
          </p:nvPr>
        </p:nvSpPr>
        <p:spPr>
          <a:xfrm>
            <a:off x="146304" y="6208776"/>
            <a:ext cx="457200" cy="457200"/>
          </a:xfrm>
        </p:spPr>
        <p:txBody>
          <a:bodyPr/>
          <a:lstStyle/>
          <a:p>
            <a:fld id="{CC3950A3-76F7-4098-8C68-BDE506171C48}" type="slidenum">
              <a:rPr lang="en-IE" smtClean="0"/>
              <a:t>‹#›</a:t>
            </a:fld>
            <a:endParaRPr lang="en-I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309E81C-94A2-40AC-B631-CD5B2206D118}" type="datetimeFigureOut">
              <a:rPr lang="en-IE" smtClean="0"/>
              <a:t>30/09/2015</a:t>
            </a:fld>
            <a:endParaRPr lang="en-IE"/>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E"/>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C3950A3-76F7-4098-8C68-BDE506171C48}" type="slidenum">
              <a:rPr lang="en-IE" smtClean="0"/>
              <a:t>‹#›</a:t>
            </a:fld>
            <a:endParaRPr lang="en-I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p:txBody>
          <a:bodyPr/>
          <a:lstStyle/>
          <a:p>
            <a:pPr eaLnBrk="1" hangingPunct="1"/>
            <a:endParaRPr lang="en-US" dirty="0" smtClean="0"/>
          </a:p>
        </p:txBody>
      </p:sp>
      <p:sp>
        <p:nvSpPr>
          <p:cNvPr id="4" name="Slide Number Placeholder 5"/>
          <p:cNvSpPr>
            <a:spLocks noGrp="1"/>
          </p:cNvSpPr>
          <p:nvPr>
            <p:ph type="sldNum" sz="quarter" idx="12"/>
          </p:nvPr>
        </p:nvSpPr>
        <p:spPr/>
        <p:txBody>
          <a:bodyPr/>
          <a:lstStyle/>
          <a:p>
            <a:pPr>
              <a:defRPr/>
            </a:pPr>
            <a:fld id="{72FB2CBB-C82E-459C-A9FF-D5BE18EF04C8}" type="slidenum">
              <a:rPr lang="en-GB"/>
              <a:pPr>
                <a:defRPr/>
              </a:pPr>
              <a:t>1</a:t>
            </a:fld>
            <a:endParaRPr lang="en-GB"/>
          </a:p>
        </p:txBody>
      </p:sp>
      <p:sp>
        <p:nvSpPr>
          <p:cNvPr id="6148" name="Rectangle 2"/>
          <p:cNvSpPr>
            <a:spLocks noGrp="1" noChangeArrowheads="1"/>
          </p:cNvSpPr>
          <p:nvPr>
            <p:ph type="ctrTitle"/>
          </p:nvPr>
        </p:nvSpPr>
        <p:spPr/>
        <p:txBody>
          <a:bodyPr/>
          <a:lstStyle/>
          <a:p>
            <a:pPr eaLnBrk="1" hangingPunct="1"/>
            <a:r>
              <a:rPr dirty="0" smtClean="0">
                <a:latin typeface="Comic Sans MS" pitchFamily="66" charset="0"/>
              </a:rPr>
              <a:t>User Interaction and Forms</a:t>
            </a:r>
            <a:endParaRPr lang="en-GB" dirty="0" smtClean="0">
              <a:latin typeface="Comic Sans MS" pitchFamily="66" charset="0"/>
            </a:endParaRPr>
          </a:p>
        </p:txBody>
      </p:sp>
    </p:spTree>
    <p:extLst>
      <p:ext uri="{BB962C8B-B14F-4D97-AF65-F5344CB8AC3E}">
        <p14:creationId xmlns:p14="http://schemas.microsoft.com/office/powerpoint/2010/main" val="3731290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en-US" smtClean="0"/>
          </a:p>
        </p:txBody>
      </p:sp>
      <p:sp>
        <p:nvSpPr>
          <p:cNvPr id="4" name="Slide Number Placeholder 5"/>
          <p:cNvSpPr>
            <a:spLocks noGrp="1"/>
          </p:cNvSpPr>
          <p:nvPr>
            <p:ph type="sldNum" sz="quarter" idx="12"/>
          </p:nvPr>
        </p:nvSpPr>
        <p:spPr/>
        <p:txBody>
          <a:bodyPr/>
          <a:lstStyle/>
          <a:p>
            <a:pPr>
              <a:defRPr/>
            </a:pPr>
            <a:fld id="{1B138595-3003-4549-8C20-377EFB4674B8}" type="slidenum">
              <a:rPr lang="en-GB"/>
              <a:pPr>
                <a:defRPr/>
              </a:pPr>
              <a:t>10</a:t>
            </a:fld>
            <a:endParaRPr lang="en-GB"/>
          </a:p>
        </p:txBody>
      </p:sp>
      <p:sp>
        <p:nvSpPr>
          <p:cNvPr id="15364" name="Rectangle 3"/>
          <p:cNvSpPr>
            <a:spLocks noGrp="1" noChangeArrowheads="1"/>
          </p:cNvSpPr>
          <p:nvPr>
            <p:ph sz="quarter" idx="1"/>
          </p:nvPr>
        </p:nvSpPr>
        <p:spPr/>
        <p:txBody>
          <a:bodyPr/>
          <a:lstStyle/>
          <a:p>
            <a:pPr eaLnBrk="1" hangingPunct="1">
              <a:lnSpc>
                <a:spcPct val="90000"/>
              </a:lnSpc>
            </a:pPr>
            <a:r>
              <a:rPr lang="en-US" sz="2400" dirty="0" smtClean="0"/>
              <a:t>This form has the exact same effect as the second link we looked, except that you can enter whatever names you like. </a:t>
            </a:r>
          </a:p>
          <a:p>
            <a:pPr eaLnBrk="1" hangingPunct="1">
              <a:lnSpc>
                <a:spcPct val="90000"/>
              </a:lnSpc>
            </a:pPr>
            <a:r>
              <a:rPr lang="en-US" sz="2400" dirty="0" smtClean="0"/>
              <a:t>When you click the submit button (which has a label of "GO"), the browser will load </a:t>
            </a:r>
            <a:r>
              <a:rPr lang="en-US" sz="2400" b="1" dirty="0" err="1" smtClean="0"/>
              <a:t>welcome.php</a:t>
            </a:r>
            <a:r>
              <a:rPr lang="en-US" sz="2400" b="1" dirty="0" smtClean="0"/>
              <a:t> </a:t>
            </a:r>
            <a:r>
              <a:rPr lang="en-US" sz="2400" dirty="0" smtClean="0"/>
              <a:t>and automatically add the variables and their values to the query string for you. </a:t>
            </a:r>
          </a:p>
          <a:p>
            <a:pPr eaLnBrk="1" hangingPunct="1">
              <a:lnSpc>
                <a:spcPct val="90000"/>
              </a:lnSpc>
            </a:pPr>
            <a:r>
              <a:rPr lang="en-US" sz="2400" dirty="0" smtClean="0"/>
              <a:t>It retrieves the names of the variables from the name attributes of the </a:t>
            </a:r>
            <a:r>
              <a:rPr lang="en-US" sz="2400" u="sng" dirty="0" smtClean="0">
                <a:solidFill>
                  <a:schemeClr val="bg2">
                    <a:lumMod val="50000"/>
                  </a:schemeClr>
                </a:solidFill>
              </a:rPr>
              <a:t>input type="text" </a:t>
            </a:r>
            <a:r>
              <a:rPr lang="en-US" sz="2400" dirty="0" smtClean="0"/>
              <a:t>tags, and it obtains the values from the information the user typed into the text fields.</a:t>
            </a:r>
            <a:endParaRPr lang="en-GB" sz="2400" dirty="0" smtClean="0"/>
          </a:p>
        </p:txBody>
      </p:sp>
    </p:spTree>
    <p:extLst>
      <p:ext uri="{BB962C8B-B14F-4D97-AF65-F5344CB8AC3E}">
        <p14:creationId xmlns:p14="http://schemas.microsoft.com/office/powerpoint/2010/main" val="2212710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CBFA411-4295-4119-86CC-B1B434D015DC}" type="slidenum">
              <a:rPr lang="en-GB"/>
              <a:pPr>
                <a:defRPr/>
              </a:pPr>
              <a:t>11</a:t>
            </a:fld>
            <a:endParaRPr lang="en-GB"/>
          </a:p>
        </p:txBody>
      </p:sp>
      <p:sp>
        <p:nvSpPr>
          <p:cNvPr id="16387" name="Rectangle 3"/>
          <p:cNvSpPr>
            <a:spLocks noGrp="1" noChangeArrowheads="1"/>
          </p:cNvSpPr>
          <p:nvPr>
            <p:ph sz="quarter" idx="1"/>
          </p:nvPr>
        </p:nvSpPr>
        <p:spPr>
          <a:xfrm>
            <a:off x="539750" y="692150"/>
            <a:ext cx="8229600" cy="4281488"/>
          </a:xfrm>
        </p:spPr>
        <p:txBody>
          <a:bodyPr>
            <a:noAutofit/>
          </a:bodyPr>
          <a:lstStyle/>
          <a:p>
            <a:pPr eaLnBrk="1" hangingPunct="1">
              <a:lnSpc>
                <a:spcPct val="120000"/>
              </a:lnSpc>
            </a:pPr>
            <a:r>
              <a:rPr lang="en-US" sz="2000" dirty="0" smtClean="0"/>
              <a:t>What if we included a </a:t>
            </a:r>
            <a:r>
              <a:rPr lang="en-US" sz="2000" dirty="0" smtClean="0">
                <a:solidFill>
                  <a:schemeClr val="bg2">
                    <a:lumMod val="50000"/>
                  </a:schemeClr>
                </a:solidFill>
              </a:rPr>
              <a:t>&lt;</a:t>
            </a:r>
            <a:r>
              <a:rPr lang="en-US" sz="2000" dirty="0" err="1" smtClean="0">
                <a:solidFill>
                  <a:schemeClr val="bg2">
                    <a:lumMod val="50000"/>
                  </a:schemeClr>
                </a:solidFill>
              </a:rPr>
              <a:t>textarea</a:t>
            </a:r>
            <a:r>
              <a:rPr lang="en-US" sz="2000" dirty="0" smtClean="0">
                <a:solidFill>
                  <a:schemeClr val="bg2">
                    <a:lumMod val="50000"/>
                  </a:schemeClr>
                </a:solidFill>
              </a:rPr>
              <a:t>&gt; </a:t>
            </a:r>
            <a:r>
              <a:rPr lang="en-US" sz="2000" dirty="0" smtClean="0"/>
              <a:t>tag in the form, to let the user enter a large amount of text? </a:t>
            </a:r>
          </a:p>
          <a:p>
            <a:pPr eaLnBrk="1" hangingPunct="1">
              <a:lnSpc>
                <a:spcPct val="120000"/>
              </a:lnSpc>
            </a:pPr>
            <a:r>
              <a:rPr lang="en-US" sz="2000" dirty="0" smtClean="0"/>
              <a:t>A URL that contained several paragraphs of text in the query string would be ridiculously long, and would exceed by far the maximum length of the URL in today's browsers. </a:t>
            </a:r>
          </a:p>
          <a:p>
            <a:pPr eaLnBrk="1" hangingPunct="1">
              <a:lnSpc>
                <a:spcPct val="120000"/>
              </a:lnSpc>
            </a:pPr>
            <a:r>
              <a:rPr lang="en-US" sz="2000" dirty="0" smtClean="0"/>
              <a:t>The alternative is for the browser to pass the information invisibly, behind the scenes. The code for this looks exactly the same, but where we set the form method to get in the last example, here we set it to post.</a:t>
            </a:r>
          </a:p>
          <a:p>
            <a:pPr eaLnBrk="1" hangingPunct="1">
              <a:lnSpc>
                <a:spcPct val="80000"/>
              </a:lnSpc>
            </a:pPr>
            <a:endParaRPr lang="en-US" sz="2000" dirty="0" smtClean="0"/>
          </a:p>
          <a:p>
            <a:pPr eaLnBrk="1" hangingPunct="1">
              <a:lnSpc>
                <a:spcPct val="80000"/>
              </a:lnSpc>
              <a:buFontTx/>
              <a:buNone/>
            </a:pPr>
            <a:r>
              <a:rPr lang="en-US" sz="2000" dirty="0" smtClean="0">
                <a:solidFill>
                  <a:schemeClr val="bg2">
                    <a:lumMod val="50000"/>
                  </a:schemeClr>
                </a:solidFill>
              </a:rPr>
              <a:t>	&lt;form action="</a:t>
            </a:r>
            <a:r>
              <a:rPr lang="en-US" sz="2000" dirty="0" err="1" smtClean="0">
                <a:solidFill>
                  <a:schemeClr val="bg2">
                    <a:lumMod val="50000"/>
                  </a:schemeClr>
                </a:solidFill>
              </a:rPr>
              <a:t>welcome.php</a:t>
            </a:r>
            <a:r>
              <a:rPr lang="en-US" sz="2000" dirty="0" smtClean="0">
                <a:solidFill>
                  <a:schemeClr val="bg2">
                    <a:lumMod val="50000"/>
                  </a:schemeClr>
                </a:solidFill>
              </a:rPr>
              <a:t>" method="post"&gt;</a:t>
            </a:r>
          </a:p>
          <a:p>
            <a:pPr eaLnBrk="1" hangingPunct="1">
              <a:lnSpc>
                <a:spcPct val="80000"/>
              </a:lnSpc>
              <a:buFontTx/>
              <a:buNone/>
            </a:pPr>
            <a:endParaRPr lang="en-US" sz="2000" dirty="0" smtClean="0"/>
          </a:p>
          <a:p>
            <a:pPr eaLnBrk="1" hangingPunct="1">
              <a:lnSpc>
                <a:spcPct val="120000"/>
              </a:lnSpc>
            </a:pPr>
            <a:r>
              <a:rPr lang="en-US" sz="2000" dirty="0" smtClean="0"/>
              <a:t>This form is functionally identical to the previous one. The only difference is that the URL of the page that’s loaded when the user clicks the "GO" button will not have a query string. </a:t>
            </a:r>
          </a:p>
        </p:txBody>
      </p:sp>
      <p:sp>
        <p:nvSpPr>
          <p:cNvPr id="16388" name="Rectangle 4"/>
          <p:cNvSpPr>
            <a:spLocks noChangeArrowheads="1"/>
          </p:cNvSpPr>
          <p:nvPr/>
        </p:nvSpPr>
        <p:spPr bwMode="auto">
          <a:xfrm>
            <a:off x="792839" y="4077072"/>
            <a:ext cx="5291330" cy="576262"/>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4232671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smtClean="0"/>
          </a:p>
        </p:txBody>
      </p:sp>
      <p:sp>
        <p:nvSpPr>
          <p:cNvPr id="4" name="Slide Number Placeholder 5"/>
          <p:cNvSpPr>
            <a:spLocks noGrp="1"/>
          </p:cNvSpPr>
          <p:nvPr>
            <p:ph type="sldNum" sz="quarter" idx="12"/>
          </p:nvPr>
        </p:nvSpPr>
        <p:spPr/>
        <p:txBody>
          <a:bodyPr/>
          <a:lstStyle/>
          <a:p>
            <a:pPr>
              <a:defRPr/>
            </a:pPr>
            <a:fld id="{0951D61B-4363-4307-AB6E-08D8513268D7}" type="slidenum">
              <a:rPr lang="en-GB"/>
              <a:pPr>
                <a:defRPr/>
              </a:pPr>
              <a:t>12</a:t>
            </a:fld>
            <a:endParaRPr lang="en-GB"/>
          </a:p>
        </p:txBody>
      </p:sp>
      <p:sp>
        <p:nvSpPr>
          <p:cNvPr id="19459" name="Rectangle 3"/>
          <p:cNvSpPr>
            <a:spLocks noGrp="1" noChangeArrowheads="1"/>
          </p:cNvSpPr>
          <p:nvPr>
            <p:ph sz="quarter" idx="1"/>
          </p:nvPr>
        </p:nvSpPr>
        <p:spPr>
          <a:xfrm>
            <a:off x="914400" y="1447800"/>
            <a:ext cx="7906072" cy="5149552"/>
          </a:xfrm>
        </p:spPr>
        <p:txBody>
          <a:bodyPr>
            <a:normAutofit fontScale="40000" lnSpcReduction="20000"/>
          </a:bodyPr>
          <a:lstStyle/>
          <a:p>
            <a:pPr marL="274320" indent="-274320" eaLnBrk="1" fontAlgn="auto" hangingPunct="1">
              <a:lnSpc>
                <a:spcPct val="80000"/>
              </a:lnSpc>
              <a:spcBef>
                <a:spcPts val="580"/>
              </a:spcBef>
              <a:spcAft>
                <a:spcPts val="0"/>
              </a:spcAft>
              <a:buFont typeface="Wingdings 2"/>
              <a:buChar char=""/>
              <a:defRPr/>
            </a:pPr>
            <a:endParaRPr lang="en-US" sz="2400" dirty="0" smtClean="0">
              <a:latin typeface="Comic Sans MS" pitchFamily="66" charset="0"/>
            </a:endParaRPr>
          </a:p>
          <a:p>
            <a:pPr marL="274320" indent="-274320" eaLnBrk="1" fontAlgn="auto" hangingPunct="1">
              <a:lnSpc>
                <a:spcPct val="80000"/>
              </a:lnSpc>
              <a:spcBef>
                <a:spcPts val="580"/>
              </a:spcBef>
              <a:spcAft>
                <a:spcPts val="0"/>
              </a:spcAft>
              <a:buFont typeface="Wingdings 2"/>
              <a:buChar char=""/>
              <a:defRPr/>
            </a:pPr>
            <a:r>
              <a:rPr lang="en-US" sz="4500" dirty="0" smtClean="0"/>
              <a:t>We also need to modify the PHP code to reflect this new form method.</a:t>
            </a:r>
          </a:p>
          <a:p>
            <a:pPr marL="274320" indent="-274320" eaLnBrk="1" fontAlgn="auto" hangingPunct="1">
              <a:lnSpc>
                <a:spcPct val="80000"/>
              </a:lnSpc>
              <a:spcBef>
                <a:spcPts val="580"/>
              </a:spcBef>
              <a:spcAft>
                <a:spcPts val="0"/>
              </a:spcAft>
              <a:buFont typeface="Wingdings 2"/>
              <a:buChar char=""/>
              <a:defRPr/>
            </a:pPr>
            <a:endParaRPr lang="en-US" sz="2800" dirty="0" smtClean="0"/>
          </a:p>
          <a:p>
            <a:pPr marL="0" indent="0" eaLnBrk="1" fontAlgn="auto" hangingPunct="1">
              <a:lnSpc>
                <a:spcPct val="80000"/>
              </a:lnSpc>
              <a:spcBef>
                <a:spcPts val="580"/>
              </a:spcBef>
              <a:spcAft>
                <a:spcPts val="0"/>
              </a:spcAft>
              <a:buFont typeface="Wingdings 2" pitchFamily="18" charset="2"/>
              <a:buNone/>
              <a:defRPr/>
            </a:pPr>
            <a:r>
              <a:rPr lang="en-US" sz="2200" dirty="0" smtClean="0"/>
              <a:t>		</a:t>
            </a:r>
          </a:p>
          <a:p>
            <a:pPr marL="274320" indent="-274320" eaLnBrk="1" fontAlgn="auto" hangingPunct="1">
              <a:lnSpc>
                <a:spcPct val="80000"/>
              </a:lnSpc>
              <a:spcBef>
                <a:spcPts val="580"/>
              </a:spcBef>
              <a:spcAft>
                <a:spcPts val="0"/>
              </a:spcAft>
              <a:buFontTx/>
              <a:buNone/>
              <a:defRPr/>
            </a:pPr>
            <a:r>
              <a:rPr lang="en-US" sz="4000" dirty="0">
                <a:solidFill>
                  <a:schemeClr val="bg2">
                    <a:lumMod val="50000"/>
                  </a:schemeClr>
                </a:solidFill>
              </a:rPr>
              <a:t>&lt;?</a:t>
            </a:r>
            <a:r>
              <a:rPr lang="en-US" sz="4000" dirty="0" err="1">
                <a:solidFill>
                  <a:schemeClr val="bg2">
                    <a:lumMod val="50000"/>
                  </a:schemeClr>
                </a:solidFill>
              </a:rPr>
              <a:t>php</a:t>
            </a:r>
            <a:endParaRPr lang="en-US" sz="4000" dirty="0">
              <a:solidFill>
                <a:schemeClr val="bg2">
                  <a:lumMod val="50000"/>
                </a:schemeClr>
              </a:solidFill>
            </a:endParaRPr>
          </a:p>
          <a:p>
            <a:pPr marL="274320" indent="-274320" eaLnBrk="1" fontAlgn="auto" hangingPunct="1">
              <a:lnSpc>
                <a:spcPct val="120000"/>
              </a:lnSpc>
              <a:spcBef>
                <a:spcPts val="580"/>
              </a:spcBef>
              <a:spcAft>
                <a:spcPts val="0"/>
              </a:spcAft>
              <a:buFontTx/>
              <a:buNone/>
              <a:defRPr/>
            </a:pPr>
            <a:r>
              <a:rPr lang="en-US" sz="4000" dirty="0">
                <a:solidFill>
                  <a:schemeClr val="bg2">
                    <a:lumMod val="50000"/>
                  </a:schemeClr>
                </a:solidFill>
              </a:rPr>
              <a:t>echo("Welcome to our Web site " . $_POST</a:t>
            </a:r>
            <a:r>
              <a:rPr lang="en-US" sz="4000" dirty="0" smtClean="0">
                <a:solidFill>
                  <a:schemeClr val="bg2">
                    <a:lumMod val="50000"/>
                  </a:schemeClr>
                </a:solidFill>
              </a:rPr>
              <a:t>[</a:t>
            </a:r>
            <a:r>
              <a:rPr lang="en-US" sz="4000" dirty="0">
                <a:solidFill>
                  <a:schemeClr val="bg2">
                    <a:lumMod val="50000"/>
                  </a:schemeClr>
                </a:solidFill>
              </a:rPr>
              <a:t>'</a:t>
            </a:r>
            <a:r>
              <a:rPr lang="en-US" sz="4000" dirty="0" err="1">
                <a:solidFill>
                  <a:schemeClr val="bg2">
                    <a:lumMod val="50000"/>
                  </a:schemeClr>
                </a:solidFill>
              </a:rPr>
              <a:t>firstname</a:t>
            </a:r>
            <a:r>
              <a:rPr lang="en-US" sz="4000" dirty="0">
                <a:solidFill>
                  <a:schemeClr val="bg2">
                    <a:lumMod val="50000"/>
                  </a:schemeClr>
                </a:solidFill>
              </a:rPr>
              <a:t>'] . " " </a:t>
            </a:r>
            <a:r>
              <a:rPr lang="en-US" sz="4000" dirty="0" smtClean="0">
                <a:solidFill>
                  <a:schemeClr val="bg2">
                    <a:lumMod val="50000"/>
                  </a:schemeClr>
                </a:solidFill>
              </a:rPr>
              <a:t>.</a:t>
            </a:r>
            <a:r>
              <a:rPr lang="en-US" sz="4000" dirty="0">
                <a:solidFill>
                  <a:schemeClr val="bg2">
                    <a:lumMod val="50000"/>
                  </a:schemeClr>
                </a:solidFill>
              </a:rPr>
              <a:t> $_POST</a:t>
            </a:r>
            <a:r>
              <a:rPr lang="en-US" sz="4000" dirty="0" smtClean="0">
                <a:solidFill>
                  <a:schemeClr val="bg2">
                    <a:lumMod val="50000"/>
                  </a:schemeClr>
                </a:solidFill>
              </a:rPr>
              <a:t>[</a:t>
            </a:r>
            <a:r>
              <a:rPr lang="en-US" sz="4000" dirty="0">
                <a:solidFill>
                  <a:schemeClr val="bg2">
                    <a:lumMod val="50000"/>
                  </a:schemeClr>
                </a:solidFill>
              </a:rPr>
              <a:t>'</a:t>
            </a:r>
            <a:r>
              <a:rPr lang="en-US" sz="4000" dirty="0" err="1">
                <a:solidFill>
                  <a:schemeClr val="bg2">
                    <a:lumMod val="50000"/>
                  </a:schemeClr>
                </a:solidFill>
              </a:rPr>
              <a:t>lastname</a:t>
            </a:r>
            <a:r>
              <a:rPr lang="en-US" sz="4000" dirty="0">
                <a:solidFill>
                  <a:schemeClr val="bg2">
                    <a:lumMod val="50000"/>
                  </a:schemeClr>
                </a:solidFill>
              </a:rPr>
              <a:t>']);</a:t>
            </a:r>
          </a:p>
          <a:p>
            <a:pPr marL="274320" indent="-274320" eaLnBrk="1" fontAlgn="auto" hangingPunct="1">
              <a:lnSpc>
                <a:spcPct val="80000"/>
              </a:lnSpc>
              <a:spcBef>
                <a:spcPts val="580"/>
              </a:spcBef>
              <a:spcAft>
                <a:spcPts val="0"/>
              </a:spcAft>
              <a:buFontTx/>
              <a:buNone/>
              <a:defRPr/>
            </a:pPr>
            <a:r>
              <a:rPr lang="en-US" sz="4000" dirty="0" smtClean="0">
                <a:solidFill>
                  <a:schemeClr val="bg2">
                    <a:lumMod val="50000"/>
                  </a:schemeClr>
                </a:solidFill>
              </a:rPr>
              <a:t>?&gt;</a:t>
            </a:r>
            <a:endParaRPr lang="en-US" sz="3500" dirty="0" smtClean="0"/>
          </a:p>
          <a:p>
            <a:pPr marL="274320" indent="-274320" eaLnBrk="1" fontAlgn="auto" hangingPunct="1">
              <a:lnSpc>
                <a:spcPct val="120000"/>
              </a:lnSpc>
              <a:spcBef>
                <a:spcPts val="580"/>
              </a:spcBef>
              <a:spcAft>
                <a:spcPts val="0"/>
              </a:spcAft>
              <a:buFont typeface="Wingdings 2"/>
              <a:buChar char=""/>
              <a:defRPr/>
            </a:pPr>
            <a:endParaRPr lang="en-US" sz="3600" dirty="0" smtClean="0"/>
          </a:p>
          <a:p>
            <a:pPr marL="274320" indent="-274320" eaLnBrk="1" fontAlgn="auto" hangingPunct="1">
              <a:lnSpc>
                <a:spcPct val="120000"/>
              </a:lnSpc>
              <a:spcBef>
                <a:spcPts val="580"/>
              </a:spcBef>
              <a:spcAft>
                <a:spcPts val="0"/>
              </a:spcAft>
              <a:buFont typeface="Wingdings 2"/>
              <a:buChar char=""/>
              <a:defRPr/>
            </a:pPr>
            <a:r>
              <a:rPr lang="en-US" sz="5000" dirty="0" smtClean="0"/>
              <a:t>Advantages:</a:t>
            </a:r>
          </a:p>
          <a:p>
            <a:pPr marL="548640" lvl="1" eaLnBrk="1" fontAlgn="auto" hangingPunct="1">
              <a:lnSpc>
                <a:spcPct val="120000"/>
              </a:lnSpc>
              <a:spcBef>
                <a:spcPts val="370"/>
              </a:spcBef>
              <a:spcAft>
                <a:spcPts val="0"/>
              </a:spcAft>
              <a:buFont typeface="Wingdings 2"/>
              <a:buChar char=""/>
              <a:defRPr/>
            </a:pPr>
            <a:r>
              <a:rPr lang="en-US" sz="4500" dirty="0" smtClean="0"/>
              <a:t>this </a:t>
            </a:r>
            <a:r>
              <a:rPr lang="en-US" sz="4500" dirty="0"/>
              <a:t>lets you include large values, or sensitive values (like passwords) in the data that’s submitted by the form, without their appearing in the query string. </a:t>
            </a:r>
          </a:p>
          <a:p>
            <a:pPr marL="274320" indent="-274320" eaLnBrk="1" fontAlgn="auto" hangingPunct="1">
              <a:lnSpc>
                <a:spcPct val="120000"/>
              </a:lnSpc>
              <a:spcBef>
                <a:spcPts val="580"/>
              </a:spcBef>
              <a:spcAft>
                <a:spcPts val="0"/>
              </a:spcAft>
              <a:buFont typeface="Wingdings 2"/>
              <a:buChar char=""/>
              <a:defRPr/>
            </a:pPr>
            <a:r>
              <a:rPr lang="en-US" sz="5000" dirty="0"/>
              <a:t>Disadvantages:</a:t>
            </a:r>
          </a:p>
          <a:p>
            <a:pPr marL="548640" lvl="1" eaLnBrk="1" fontAlgn="auto" hangingPunct="1">
              <a:lnSpc>
                <a:spcPct val="120000"/>
              </a:lnSpc>
              <a:spcBef>
                <a:spcPts val="370"/>
              </a:spcBef>
              <a:spcAft>
                <a:spcPts val="0"/>
              </a:spcAft>
              <a:buFont typeface="Wingdings 2"/>
              <a:buChar char=""/>
              <a:defRPr/>
            </a:pPr>
            <a:r>
              <a:rPr lang="en-US" sz="4500" dirty="0" smtClean="0"/>
              <a:t>If </a:t>
            </a:r>
            <a:r>
              <a:rPr lang="en-US" sz="4500" dirty="0"/>
              <a:t>the user bookmarks the page that results from their submission of the form, that bookmark will be useless, as it doesn’t contain the submitted values. </a:t>
            </a:r>
          </a:p>
          <a:p>
            <a:pPr marL="548640" lvl="1" eaLnBrk="1" fontAlgn="auto" hangingPunct="1">
              <a:lnSpc>
                <a:spcPct val="120000"/>
              </a:lnSpc>
              <a:spcBef>
                <a:spcPts val="370"/>
              </a:spcBef>
              <a:spcAft>
                <a:spcPts val="0"/>
              </a:spcAft>
              <a:buFont typeface="Wingdings 2"/>
              <a:buChar char=""/>
              <a:defRPr/>
            </a:pPr>
            <a:r>
              <a:rPr lang="en-US" sz="4500" dirty="0"/>
              <a:t>This, incidentally, is the main reason that search engines like AltaVista use the query string to submit search terms. If you bookmark a search results page on AltaVista, you can use that bookmark to perform the same search again later, because the search terms are contained in the URL.</a:t>
            </a:r>
            <a:endParaRPr lang="en-GB" sz="4500" dirty="0"/>
          </a:p>
          <a:p>
            <a:pPr marL="274320" indent="-274320" eaLnBrk="1" fontAlgn="auto" hangingPunct="1">
              <a:lnSpc>
                <a:spcPct val="80000"/>
              </a:lnSpc>
              <a:spcBef>
                <a:spcPts val="580"/>
              </a:spcBef>
              <a:spcAft>
                <a:spcPts val="0"/>
              </a:spcAft>
              <a:buFont typeface="Wingdings 2"/>
              <a:buChar char=""/>
              <a:defRPr/>
            </a:pPr>
            <a:endParaRPr lang="en-GB" sz="1800" dirty="0"/>
          </a:p>
        </p:txBody>
      </p:sp>
      <p:sp>
        <p:nvSpPr>
          <p:cNvPr id="17413" name="Rectangle 4"/>
          <p:cNvSpPr>
            <a:spLocks noChangeArrowheads="1"/>
          </p:cNvSpPr>
          <p:nvPr/>
        </p:nvSpPr>
        <p:spPr bwMode="auto">
          <a:xfrm>
            <a:off x="900113" y="2133600"/>
            <a:ext cx="7559675" cy="863352"/>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4204479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latin typeface="+mn-lt"/>
              </a:rPr>
              <a:t>User Interaction and Forms</a:t>
            </a:r>
            <a:endParaRPr lang="en-GB" dirty="0" smtClean="0">
              <a:latin typeface="+mn-lt"/>
            </a:endParaRPr>
          </a:p>
        </p:txBody>
      </p:sp>
      <p:sp>
        <p:nvSpPr>
          <p:cNvPr id="4" name="Slide Number Placeholder 5"/>
          <p:cNvSpPr>
            <a:spLocks noGrp="1"/>
          </p:cNvSpPr>
          <p:nvPr>
            <p:ph type="sldNum" sz="quarter" idx="12"/>
          </p:nvPr>
        </p:nvSpPr>
        <p:spPr/>
        <p:txBody>
          <a:bodyPr/>
          <a:lstStyle/>
          <a:p>
            <a:pPr>
              <a:defRPr/>
            </a:pPr>
            <a:fld id="{11DD79D4-D174-45EA-BECE-5F57E8878AA8}" type="slidenum">
              <a:rPr lang="en-GB"/>
              <a:pPr>
                <a:defRPr/>
              </a:pPr>
              <a:t>2</a:t>
            </a:fld>
            <a:endParaRPr lang="en-GB"/>
          </a:p>
        </p:txBody>
      </p:sp>
      <p:sp>
        <p:nvSpPr>
          <p:cNvPr id="7172" name="Rectangle 3"/>
          <p:cNvSpPr>
            <a:spLocks noGrp="1" noChangeArrowheads="1"/>
          </p:cNvSpPr>
          <p:nvPr>
            <p:ph sz="quarter" idx="1"/>
          </p:nvPr>
        </p:nvSpPr>
        <p:spPr/>
        <p:txBody>
          <a:bodyPr/>
          <a:lstStyle/>
          <a:p>
            <a:pPr eaLnBrk="1" hangingPunct="1">
              <a:lnSpc>
                <a:spcPct val="90000"/>
              </a:lnSpc>
            </a:pPr>
            <a:r>
              <a:rPr lang="en-US" sz="2800" dirty="0" smtClean="0"/>
              <a:t>The key to creating interactivity with PHP is to understand the techniques we can use to send information about a users’ interaction along with their request for a new Web page. </a:t>
            </a:r>
          </a:p>
          <a:p>
            <a:pPr eaLnBrk="1" hangingPunct="1">
              <a:lnSpc>
                <a:spcPct val="90000"/>
              </a:lnSpc>
            </a:pPr>
            <a:r>
              <a:rPr lang="en-US" sz="2800" dirty="0" smtClean="0"/>
              <a:t>The simplest method we can use to send information along with a page request uses the </a:t>
            </a:r>
            <a:r>
              <a:rPr lang="en-US" sz="2800" b="1" dirty="0" smtClean="0"/>
              <a:t>URL query string</a:t>
            </a:r>
            <a:r>
              <a:rPr lang="en-US" sz="2800" dirty="0" smtClean="0"/>
              <a:t>.</a:t>
            </a:r>
          </a:p>
          <a:p>
            <a:pPr eaLnBrk="1" hangingPunct="1">
              <a:lnSpc>
                <a:spcPct val="90000"/>
              </a:lnSpc>
            </a:pPr>
            <a:r>
              <a:rPr lang="en-US" sz="2800" dirty="0" smtClean="0"/>
              <a:t>If you’ve ever seen a URL with a question mark following the filename, you’ve witnessed this technique in use. </a:t>
            </a:r>
            <a:endParaRPr lang="en-GB" sz="2800" dirty="0" smtClean="0"/>
          </a:p>
        </p:txBody>
      </p:sp>
    </p:spTree>
    <p:extLst>
      <p:ext uri="{BB962C8B-B14F-4D97-AF65-F5344CB8AC3E}">
        <p14:creationId xmlns:p14="http://schemas.microsoft.com/office/powerpoint/2010/main" val="3165984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fontAlgn="auto" hangingPunct="1">
              <a:spcAft>
                <a:spcPts val="0"/>
              </a:spcAft>
              <a:defRPr/>
            </a:pPr>
            <a:r>
              <a:rPr lang="en-US" dirty="0">
                <a:latin typeface="+mn-lt"/>
              </a:rPr>
              <a:t>Let’s look at an easy example</a:t>
            </a:r>
            <a:r>
              <a:rPr lang="en-US" dirty="0" smtClean="0">
                <a:latin typeface="+mn-lt"/>
              </a:rPr>
              <a:t>.</a:t>
            </a:r>
            <a:endParaRPr lang="en-GB" dirty="0">
              <a:latin typeface="+mn-lt"/>
            </a:endParaRPr>
          </a:p>
        </p:txBody>
      </p:sp>
      <p:sp>
        <p:nvSpPr>
          <p:cNvPr id="5" name="Slide Number Placeholder 5"/>
          <p:cNvSpPr>
            <a:spLocks noGrp="1"/>
          </p:cNvSpPr>
          <p:nvPr>
            <p:ph type="sldNum" sz="quarter" idx="12"/>
          </p:nvPr>
        </p:nvSpPr>
        <p:spPr/>
        <p:txBody>
          <a:bodyPr/>
          <a:lstStyle/>
          <a:p>
            <a:pPr>
              <a:defRPr/>
            </a:pPr>
            <a:fld id="{1DE53AFC-1DA0-4231-AA5B-73E984F6E206}" type="slidenum">
              <a:rPr lang="en-GB"/>
              <a:pPr>
                <a:defRPr/>
              </a:pPr>
              <a:t>3</a:t>
            </a:fld>
            <a:endParaRPr lang="en-GB"/>
          </a:p>
        </p:txBody>
      </p:sp>
      <p:sp>
        <p:nvSpPr>
          <p:cNvPr id="12291" name="Rectangle 3"/>
          <p:cNvSpPr>
            <a:spLocks noGrp="1" noChangeArrowheads="1"/>
          </p:cNvSpPr>
          <p:nvPr>
            <p:ph sz="quarter" idx="1"/>
          </p:nvPr>
        </p:nvSpPr>
        <p:spPr>
          <a:xfrm>
            <a:off x="250825" y="1484313"/>
            <a:ext cx="8675688" cy="4924425"/>
          </a:xfrm>
        </p:spPr>
        <p:txBody>
          <a:bodyPr>
            <a:normAutofit/>
          </a:bodyPr>
          <a:lstStyle/>
          <a:p>
            <a:pPr marL="274320" indent="-274320" eaLnBrk="1" fontAlgn="auto" hangingPunct="1">
              <a:lnSpc>
                <a:spcPct val="80000"/>
              </a:lnSpc>
              <a:spcBef>
                <a:spcPts val="580"/>
              </a:spcBef>
              <a:spcAft>
                <a:spcPts val="0"/>
              </a:spcAft>
              <a:buFont typeface="Wingdings 2"/>
              <a:buChar char=""/>
              <a:defRPr/>
            </a:pPr>
            <a:r>
              <a:rPr lang="en-US" sz="2400" dirty="0"/>
              <a:t>Create a regular </a:t>
            </a:r>
            <a:r>
              <a:rPr lang="en-US" sz="2400" dirty="0" smtClean="0"/>
              <a:t>HTML </a:t>
            </a:r>
            <a:r>
              <a:rPr lang="en-US" sz="2400" dirty="0"/>
              <a:t>file called </a:t>
            </a:r>
            <a:r>
              <a:rPr lang="en-US" sz="2400" dirty="0">
                <a:solidFill>
                  <a:schemeClr val="bg2">
                    <a:lumMod val="50000"/>
                  </a:schemeClr>
                </a:solidFill>
              </a:rPr>
              <a:t>welcome.html </a:t>
            </a:r>
            <a:r>
              <a:rPr lang="en-US" sz="2400" dirty="0"/>
              <a:t>(no .</a:t>
            </a:r>
            <a:r>
              <a:rPr lang="en-US" sz="2400" dirty="0" err="1"/>
              <a:t>php</a:t>
            </a:r>
            <a:r>
              <a:rPr lang="en-US" sz="2400" dirty="0"/>
              <a:t> file extension is required, since there will be no PHP code in this file) and insert this link:</a:t>
            </a:r>
          </a:p>
          <a:p>
            <a:pPr marL="274320" indent="-274320" eaLnBrk="1" fontAlgn="auto" hangingPunct="1">
              <a:lnSpc>
                <a:spcPct val="80000"/>
              </a:lnSpc>
              <a:spcBef>
                <a:spcPts val="580"/>
              </a:spcBef>
              <a:spcAft>
                <a:spcPts val="0"/>
              </a:spcAft>
              <a:buFont typeface="Wingdings 2"/>
              <a:buChar char=""/>
              <a:defRPr/>
            </a:pPr>
            <a:endParaRPr lang="en-US" sz="2400" dirty="0">
              <a:solidFill>
                <a:schemeClr val="accent1"/>
              </a:solidFill>
            </a:endParaRPr>
          </a:p>
          <a:p>
            <a:pPr marL="548640" lvl="1" eaLnBrk="1" fontAlgn="auto" hangingPunct="1">
              <a:lnSpc>
                <a:spcPct val="80000"/>
              </a:lnSpc>
              <a:spcBef>
                <a:spcPts val="370"/>
              </a:spcBef>
              <a:spcAft>
                <a:spcPts val="0"/>
              </a:spcAft>
              <a:buFontTx/>
              <a:buNone/>
              <a:defRPr/>
            </a:pPr>
            <a:r>
              <a:rPr lang="en-US" sz="2000" dirty="0">
                <a:solidFill>
                  <a:schemeClr val="bg2">
                    <a:lumMod val="50000"/>
                  </a:schemeClr>
                </a:solidFill>
              </a:rPr>
              <a:t>&lt;a </a:t>
            </a:r>
            <a:r>
              <a:rPr lang="en-US" sz="2000" dirty="0" err="1">
                <a:solidFill>
                  <a:schemeClr val="bg2">
                    <a:lumMod val="50000"/>
                  </a:schemeClr>
                </a:solidFill>
              </a:rPr>
              <a:t>href</a:t>
            </a:r>
            <a:r>
              <a:rPr lang="en-US" sz="2000" dirty="0">
                <a:solidFill>
                  <a:schemeClr val="bg2">
                    <a:lumMod val="50000"/>
                  </a:schemeClr>
                </a:solidFill>
              </a:rPr>
              <a:t>="</a:t>
            </a:r>
            <a:r>
              <a:rPr lang="en-US" sz="2000" dirty="0" err="1">
                <a:solidFill>
                  <a:schemeClr val="bg2">
                    <a:lumMod val="50000"/>
                  </a:schemeClr>
                </a:solidFill>
              </a:rPr>
              <a:t>welcome.php?forename</a:t>
            </a:r>
            <a:r>
              <a:rPr lang="en-US" sz="2000" dirty="0">
                <a:solidFill>
                  <a:schemeClr val="bg2">
                    <a:lumMod val="50000"/>
                  </a:schemeClr>
                </a:solidFill>
              </a:rPr>
              <a:t>=Kevin"&gt; Hi, I'm Kevin!&lt;/a&gt;</a:t>
            </a:r>
          </a:p>
          <a:p>
            <a:pPr marL="548640" lvl="1" eaLnBrk="1" fontAlgn="auto" hangingPunct="1">
              <a:lnSpc>
                <a:spcPct val="80000"/>
              </a:lnSpc>
              <a:spcBef>
                <a:spcPts val="370"/>
              </a:spcBef>
              <a:spcAft>
                <a:spcPts val="0"/>
              </a:spcAft>
              <a:buFontTx/>
              <a:buNone/>
              <a:defRPr/>
            </a:pPr>
            <a:endParaRPr lang="en-US" sz="2000" dirty="0">
              <a:latin typeface="Comic Sans MS" pitchFamily="66" charset="0"/>
            </a:endParaRPr>
          </a:p>
          <a:p>
            <a:pPr marL="274320" indent="-274320" eaLnBrk="1" fontAlgn="auto" hangingPunct="1">
              <a:lnSpc>
                <a:spcPct val="80000"/>
              </a:lnSpc>
              <a:spcBef>
                <a:spcPts val="580"/>
              </a:spcBef>
              <a:spcAft>
                <a:spcPts val="0"/>
              </a:spcAft>
              <a:buFont typeface="Wingdings 2"/>
              <a:buChar char=""/>
              <a:defRPr/>
            </a:pPr>
            <a:endParaRPr lang="en-US" sz="2400" dirty="0" smtClean="0"/>
          </a:p>
          <a:p>
            <a:pPr marL="274320" indent="-274320" eaLnBrk="1" fontAlgn="auto" hangingPunct="1">
              <a:lnSpc>
                <a:spcPct val="80000"/>
              </a:lnSpc>
              <a:spcBef>
                <a:spcPts val="580"/>
              </a:spcBef>
              <a:spcAft>
                <a:spcPts val="0"/>
              </a:spcAft>
              <a:buFont typeface="Wingdings 2"/>
              <a:buChar char=""/>
              <a:defRPr/>
            </a:pPr>
            <a:r>
              <a:rPr lang="en-US" sz="2400" dirty="0" smtClean="0"/>
              <a:t>This </a:t>
            </a:r>
            <a:r>
              <a:rPr lang="en-US" sz="2400" dirty="0"/>
              <a:t>is a link to a file called </a:t>
            </a:r>
            <a:r>
              <a:rPr lang="en-US" sz="2400" dirty="0" err="1">
                <a:solidFill>
                  <a:schemeClr val="bg2">
                    <a:lumMod val="50000"/>
                  </a:schemeClr>
                </a:solidFill>
              </a:rPr>
              <a:t>welcome.php</a:t>
            </a:r>
            <a:r>
              <a:rPr lang="en-US" sz="2400" dirty="0"/>
              <a:t>, but as well as linking to the file, we're also passing a variable along with the page request. </a:t>
            </a:r>
          </a:p>
          <a:p>
            <a:pPr marL="274320" indent="-274320" eaLnBrk="1" fontAlgn="auto" hangingPunct="1">
              <a:lnSpc>
                <a:spcPct val="80000"/>
              </a:lnSpc>
              <a:spcBef>
                <a:spcPts val="580"/>
              </a:spcBef>
              <a:spcAft>
                <a:spcPts val="0"/>
              </a:spcAft>
              <a:buFont typeface="Wingdings 2"/>
              <a:buChar char=""/>
              <a:defRPr/>
            </a:pPr>
            <a:r>
              <a:rPr lang="en-US" sz="2400" dirty="0"/>
              <a:t>The variable is passed as part of the "</a:t>
            </a:r>
            <a:r>
              <a:rPr lang="en-US" sz="2400" b="1" dirty="0">
                <a:solidFill>
                  <a:schemeClr val="bg2">
                    <a:lumMod val="50000"/>
                  </a:schemeClr>
                </a:solidFill>
              </a:rPr>
              <a:t>query string</a:t>
            </a:r>
            <a:r>
              <a:rPr lang="en-US" sz="2400" dirty="0"/>
              <a:t>", which is the portion of the URL that follows the question mark. </a:t>
            </a:r>
          </a:p>
          <a:p>
            <a:pPr marL="274320" indent="-274320" eaLnBrk="1" fontAlgn="auto" hangingPunct="1">
              <a:lnSpc>
                <a:spcPct val="80000"/>
              </a:lnSpc>
              <a:spcBef>
                <a:spcPts val="580"/>
              </a:spcBef>
              <a:spcAft>
                <a:spcPts val="0"/>
              </a:spcAft>
              <a:buFont typeface="Wingdings 2"/>
              <a:buChar char=""/>
              <a:defRPr/>
            </a:pPr>
            <a:r>
              <a:rPr lang="en-US" sz="2400" dirty="0"/>
              <a:t>The variable is called </a:t>
            </a:r>
            <a:r>
              <a:rPr lang="en-US" sz="2400" dirty="0" smtClean="0">
                <a:solidFill>
                  <a:schemeClr val="bg2">
                    <a:lumMod val="50000"/>
                  </a:schemeClr>
                </a:solidFill>
              </a:rPr>
              <a:t>forename</a:t>
            </a:r>
            <a:r>
              <a:rPr lang="en-US" sz="2400" dirty="0" smtClean="0"/>
              <a:t> </a:t>
            </a:r>
            <a:r>
              <a:rPr lang="en-US" sz="2400" dirty="0"/>
              <a:t>and its </a:t>
            </a:r>
            <a:r>
              <a:rPr lang="en-US" sz="2400" dirty="0">
                <a:solidFill>
                  <a:schemeClr val="bg2">
                    <a:lumMod val="50000"/>
                  </a:schemeClr>
                </a:solidFill>
              </a:rPr>
              <a:t>value</a:t>
            </a:r>
            <a:r>
              <a:rPr lang="en-US" sz="2400" dirty="0"/>
              <a:t> is Kevin. </a:t>
            </a:r>
          </a:p>
          <a:p>
            <a:pPr marL="274320" indent="-274320" eaLnBrk="1" fontAlgn="auto" hangingPunct="1">
              <a:lnSpc>
                <a:spcPct val="80000"/>
              </a:lnSpc>
              <a:spcBef>
                <a:spcPts val="580"/>
              </a:spcBef>
              <a:spcAft>
                <a:spcPts val="0"/>
              </a:spcAft>
              <a:buFont typeface="Wingdings 2"/>
              <a:buChar char=""/>
              <a:defRPr/>
            </a:pPr>
            <a:r>
              <a:rPr lang="en-US" sz="2400" dirty="0"/>
              <a:t>To restate, we have created a link that loads </a:t>
            </a:r>
            <a:r>
              <a:rPr lang="en-US" sz="2400" dirty="0" err="1"/>
              <a:t>welcome.php</a:t>
            </a:r>
            <a:r>
              <a:rPr lang="en-US" sz="2400" dirty="0"/>
              <a:t>, and informs the PHP code contained in the file that </a:t>
            </a:r>
            <a:r>
              <a:rPr lang="en-US" sz="2400" u="sng" dirty="0" smtClean="0">
                <a:solidFill>
                  <a:schemeClr val="bg2">
                    <a:lumMod val="50000"/>
                  </a:schemeClr>
                </a:solidFill>
              </a:rPr>
              <a:t>forename </a:t>
            </a:r>
            <a:r>
              <a:rPr lang="en-US" sz="2400" u="sng" dirty="0">
                <a:solidFill>
                  <a:schemeClr val="bg2">
                    <a:lumMod val="50000"/>
                  </a:schemeClr>
                </a:solidFill>
              </a:rPr>
              <a:t>equals Kevin</a:t>
            </a:r>
            <a:r>
              <a:rPr lang="en-US" sz="2400" dirty="0">
                <a:solidFill>
                  <a:schemeClr val="bg2">
                    <a:lumMod val="50000"/>
                  </a:schemeClr>
                </a:solidFill>
              </a:rPr>
              <a:t>.</a:t>
            </a:r>
          </a:p>
        </p:txBody>
      </p:sp>
      <p:sp>
        <p:nvSpPr>
          <p:cNvPr id="8197" name="Rectangle 4"/>
          <p:cNvSpPr>
            <a:spLocks noChangeArrowheads="1"/>
          </p:cNvSpPr>
          <p:nvPr/>
        </p:nvSpPr>
        <p:spPr bwMode="auto">
          <a:xfrm>
            <a:off x="603504" y="2276872"/>
            <a:ext cx="6541988" cy="863600"/>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2128332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86434C2-1A85-4684-B514-13FE519A9BDE}" type="slidenum">
              <a:rPr lang="en-GB"/>
              <a:pPr>
                <a:defRPr/>
              </a:pPr>
              <a:t>4</a:t>
            </a:fld>
            <a:endParaRPr lang="en-GB"/>
          </a:p>
        </p:txBody>
      </p:sp>
      <p:sp>
        <p:nvSpPr>
          <p:cNvPr id="9219" name="Rectangle 3"/>
          <p:cNvSpPr>
            <a:spLocks noGrp="1" noChangeArrowheads="1"/>
          </p:cNvSpPr>
          <p:nvPr>
            <p:ph sz="quarter" idx="1"/>
          </p:nvPr>
        </p:nvSpPr>
        <p:spPr>
          <a:xfrm>
            <a:off x="457200" y="836613"/>
            <a:ext cx="8435975" cy="5545137"/>
          </a:xfrm>
        </p:spPr>
        <p:txBody>
          <a:bodyPr/>
          <a:lstStyle/>
          <a:p>
            <a:pPr eaLnBrk="1" hangingPunct="1">
              <a:lnSpc>
                <a:spcPct val="80000"/>
              </a:lnSpc>
            </a:pPr>
            <a:r>
              <a:rPr lang="en-US" sz="2400" dirty="0" smtClean="0"/>
              <a:t>To really understand the results of this, we need to look at </a:t>
            </a:r>
            <a:r>
              <a:rPr lang="en-US" sz="2400" dirty="0" err="1" smtClean="0">
                <a:solidFill>
                  <a:schemeClr val="bg2">
                    <a:lumMod val="50000"/>
                  </a:schemeClr>
                </a:solidFill>
              </a:rPr>
              <a:t>welcome.php</a:t>
            </a:r>
            <a:r>
              <a:rPr lang="en-US" sz="2400" dirty="0" smtClean="0">
                <a:solidFill>
                  <a:schemeClr val="bg2">
                    <a:lumMod val="50000"/>
                  </a:schemeClr>
                </a:solidFill>
              </a:rPr>
              <a:t>.</a:t>
            </a:r>
            <a:r>
              <a:rPr lang="en-US" sz="2400" dirty="0" smtClean="0"/>
              <a:t> </a:t>
            </a:r>
          </a:p>
          <a:p>
            <a:pPr eaLnBrk="1" hangingPunct="1">
              <a:lnSpc>
                <a:spcPct val="80000"/>
              </a:lnSpc>
            </a:pPr>
            <a:r>
              <a:rPr lang="en-US" sz="2400" dirty="0" smtClean="0"/>
              <a:t>Create a new </a:t>
            </a:r>
            <a:r>
              <a:rPr lang="en-US" sz="2400" dirty="0" err="1" smtClean="0"/>
              <a:t>php</a:t>
            </a:r>
            <a:r>
              <a:rPr lang="en-US" sz="2400" dirty="0" smtClean="0"/>
              <a:t> file, and this time add the </a:t>
            </a:r>
            <a:r>
              <a:rPr lang="en-US" sz="2400" dirty="0" smtClean="0">
                <a:solidFill>
                  <a:schemeClr val="bg2">
                    <a:lumMod val="50000"/>
                  </a:schemeClr>
                </a:solidFill>
              </a:rPr>
              <a:t>.</a:t>
            </a:r>
            <a:r>
              <a:rPr lang="en-US" sz="2400" dirty="0" err="1" smtClean="0">
                <a:solidFill>
                  <a:schemeClr val="bg2">
                    <a:lumMod val="50000"/>
                  </a:schemeClr>
                </a:solidFill>
              </a:rPr>
              <a:t>php</a:t>
            </a:r>
            <a:r>
              <a:rPr lang="en-US" sz="2400" dirty="0" smtClean="0">
                <a:solidFill>
                  <a:schemeClr val="bg2">
                    <a:lumMod val="50000"/>
                  </a:schemeClr>
                </a:solidFill>
              </a:rPr>
              <a:t> </a:t>
            </a:r>
            <a:r>
              <a:rPr lang="en-US" sz="2400" dirty="0" smtClean="0"/>
              <a:t>extension</a:t>
            </a:r>
          </a:p>
          <a:p>
            <a:pPr lvl="1" eaLnBrk="1" hangingPunct="1">
              <a:lnSpc>
                <a:spcPct val="80000"/>
              </a:lnSpc>
            </a:pPr>
            <a:r>
              <a:rPr lang="en-US" sz="2000" dirty="0" smtClean="0"/>
              <a:t>Remember this tells the Web server that it can expect to interpret some PHP code in the file. </a:t>
            </a:r>
          </a:p>
          <a:p>
            <a:pPr eaLnBrk="1" hangingPunct="1">
              <a:lnSpc>
                <a:spcPct val="80000"/>
              </a:lnSpc>
            </a:pPr>
            <a:r>
              <a:rPr lang="en-US" sz="2400" dirty="0" smtClean="0"/>
              <a:t>In this new file, type:</a:t>
            </a:r>
          </a:p>
          <a:p>
            <a:pPr eaLnBrk="1" hangingPunct="1">
              <a:lnSpc>
                <a:spcPct val="80000"/>
              </a:lnSpc>
            </a:pPr>
            <a:endParaRPr lang="en-US" sz="2400" dirty="0" smtClean="0"/>
          </a:p>
          <a:p>
            <a:pPr lvl="1" eaLnBrk="1" hangingPunct="1">
              <a:lnSpc>
                <a:spcPct val="80000"/>
              </a:lnSpc>
              <a:buFontTx/>
              <a:buNone/>
            </a:pPr>
            <a:r>
              <a:rPr lang="en-US" sz="2000" dirty="0" smtClean="0">
                <a:solidFill>
                  <a:schemeClr val="bg2">
                    <a:lumMod val="50000"/>
                  </a:schemeClr>
                </a:solidFill>
              </a:rPr>
              <a:t>&lt;?</a:t>
            </a:r>
            <a:r>
              <a:rPr lang="en-US" sz="2000" dirty="0" err="1" smtClean="0">
                <a:solidFill>
                  <a:schemeClr val="bg2">
                    <a:lumMod val="50000"/>
                  </a:schemeClr>
                </a:solidFill>
              </a:rPr>
              <a:t>php</a:t>
            </a:r>
            <a:endParaRPr lang="en-US" sz="2000" dirty="0" smtClean="0">
              <a:solidFill>
                <a:schemeClr val="bg2">
                  <a:lumMod val="50000"/>
                </a:schemeClr>
              </a:solidFill>
            </a:endParaRPr>
          </a:p>
          <a:p>
            <a:pPr eaLnBrk="1" hangingPunct="1">
              <a:lnSpc>
                <a:spcPct val="80000"/>
              </a:lnSpc>
              <a:spcBef>
                <a:spcPct val="0"/>
              </a:spcBef>
              <a:buFontTx/>
              <a:buNone/>
            </a:pPr>
            <a:r>
              <a:rPr lang="en-US" sz="1800" dirty="0" smtClean="0">
                <a:solidFill>
                  <a:schemeClr val="bg2">
                    <a:lumMod val="50000"/>
                  </a:schemeClr>
                </a:solidFill>
              </a:rPr>
              <a:t>		echo("Welcome to our Web site " . $_GET[‘forename']);</a:t>
            </a:r>
          </a:p>
          <a:p>
            <a:pPr eaLnBrk="1" hangingPunct="1">
              <a:lnSpc>
                <a:spcPct val="80000"/>
              </a:lnSpc>
              <a:spcBef>
                <a:spcPct val="0"/>
              </a:spcBef>
              <a:buFontTx/>
              <a:buNone/>
            </a:pPr>
            <a:r>
              <a:rPr lang="en-US" sz="2400" dirty="0" smtClean="0">
                <a:solidFill>
                  <a:schemeClr val="bg2">
                    <a:lumMod val="50000"/>
                  </a:schemeClr>
                </a:solidFill>
              </a:rPr>
              <a:t>	 </a:t>
            </a:r>
            <a:r>
              <a:rPr lang="en-US" sz="2000" dirty="0" smtClean="0">
                <a:solidFill>
                  <a:schemeClr val="bg2">
                    <a:lumMod val="50000"/>
                  </a:schemeClr>
                </a:solidFill>
              </a:rPr>
              <a:t>?&gt;</a:t>
            </a:r>
          </a:p>
          <a:p>
            <a:pPr lvl="1" eaLnBrk="1" hangingPunct="1">
              <a:lnSpc>
                <a:spcPct val="80000"/>
              </a:lnSpc>
              <a:buFontTx/>
              <a:buNone/>
            </a:pPr>
            <a:endParaRPr lang="en-US" sz="2000" dirty="0" smtClean="0"/>
          </a:p>
          <a:p>
            <a:pPr eaLnBrk="1" hangingPunct="1">
              <a:lnSpc>
                <a:spcPct val="80000"/>
              </a:lnSpc>
            </a:pPr>
            <a:r>
              <a:rPr lang="en-US" sz="2400" dirty="0" smtClean="0"/>
              <a:t>Save the </a:t>
            </a:r>
            <a:r>
              <a:rPr lang="en-US" sz="2400" dirty="0" err="1" smtClean="0"/>
              <a:t>php</a:t>
            </a:r>
            <a:r>
              <a:rPr lang="en-US" sz="2400" dirty="0" smtClean="0"/>
              <a:t> file.</a:t>
            </a:r>
          </a:p>
          <a:p>
            <a:pPr eaLnBrk="1" hangingPunct="1">
              <a:lnSpc>
                <a:spcPct val="80000"/>
              </a:lnSpc>
            </a:pPr>
            <a:r>
              <a:rPr lang="en-US" sz="2400" dirty="0" smtClean="0"/>
              <a:t>Now, open Welcome.html (using the </a:t>
            </a:r>
            <a:r>
              <a:rPr lang="en-US" sz="2400" u="sng" dirty="0" err="1" smtClean="0">
                <a:solidFill>
                  <a:schemeClr val="bg2">
                    <a:lumMod val="50000"/>
                  </a:schemeClr>
                </a:solidFill>
              </a:rPr>
              <a:t>localhost</a:t>
            </a:r>
            <a:r>
              <a:rPr lang="en-US" sz="2400" dirty="0" smtClean="0">
                <a:solidFill>
                  <a:schemeClr val="bg2">
                    <a:lumMod val="50000"/>
                  </a:schemeClr>
                </a:solidFill>
              </a:rPr>
              <a:t> </a:t>
            </a:r>
            <a:r>
              <a:rPr lang="en-US" sz="2400" dirty="0" smtClean="0"/>
              <a:t>method), click the link to load this second file, and you'll see that the new page says </a:t>
            </a:r>
            <a:r>
              <a:rPr lang="en-US" sz="2400" b="1" dirty="0" smtClean="0">
                <a:solidFill>
                  <a:schemeClr val="bg2">
                    <a:lumMod val="50000"/>
                  </a:schemeClr>
                </a:solidFill>
              </a:rPr>
              <a:t>"Welcome to our Web site, Kevin</a:t>
            </a:r>
            <a:r>
              <a:rPr lang="en-US" sz="2400" dirty="0" smtClean="0">
                <a:solidFill>
                  <a:schemeClr val="bg2">
                    <a:lumMod val="50000"/>
                  </a:schemeClr>
                </a:solidFill>
              </a:rPr>
              <a:t>!" </a:t>
            </a:r>
          </a:p>
        </p:txBody>
      </p:sp>
      <p:sp>
        <p:nvSpPr>
          <p:cNvPr id="9220" name="Rectangle 4"/>
          <p:cNvSpPr>
            <a:spLocks noChangeArrowheads="1"/>
          </p:cNvSpPr>
          <p:nvPr/>
        </p:nvSpPr>
        <p:spPr bwMode="auto">
          <a:xfrm>
            <a:off x="755649" y="2492896"/>
            <a:ext cx="7993063" cy="1152525"/>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372783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IE" dirty="0" smtClean="0">
                <a:latin typeface="+mn-lt"/>
              </a:rPr>
              <a:t>Explain the code…</a:t>
            </a:r>
            <a:endParaRPr lang="en-US" dirty="0" smtClean="0">
              <a:latin typeface="+mn-lt"/>
            </a:endParaRPr>
          </a:p>
        </p:txBody>
      </p:sp>
      <p:sp>
        <p:nvSpPr>
          <p:cNvPr id="4" name="Slide Number Placeholder 5"/>
          <p:cNvSpPr>
            <a:spLocks noGrp="1"/>
          </p:cNvSpPr>
          <p:nvPr>
            <p:ph type="sldNum" sz="quarter" idx="12"/>
          </p:nvPr>
        </p:nvSpPr>
        <p:spPr/>
        <p:txBody>
          <a:bodyPr/>
          <a:lstStyle/>
          <a:p>
            <a:pPr>
              <a:defRPr/>
            </a:pPr>
            <a:fld id="{F1E7AFB7-5BFD-4D6D-AA55-1405581FEACA}" type="slidenum">
              <a:rPr lang="en-GB"/>
              <a:pPr>
                <a:defRPr/>
              </a:pPr>
              <a:t>5</a:t>
            </a:fld>
            <a:endParaRPr lang="en-GB"/>
          </a:p>
        </p:txBody>
      </p:sp>
      <p:sp>
        <p:nvSpPr>
          <p:cNvPr id="37891" name="Rectangle 3"/>
          <p:cNvSpPr>
            <a:spLocks noGrp="1" noChangeArrowheads="1"/>
          </p:cNvSpPr>
          <p:nvPr>
            <p:ph sz="quarter" idx="1"/>
          </p:nvPr>
        </p:nvSpPr>
        <p:spPr>
          <a:xfrm>
            <a:off x="914400" y="1447800"/>
            <a:ext cx="7906072" cy="4572000"/>
          </a:xfrm>
        </p:spPr>
        <p:txBody>
          <a:bodyPr>
            <a:normAutofit fontScale="92500"/>
          </a:bodyPr>
          <a:lstStyle/>
          <a:p>
            <a:pPr marL="274320" indent="-274320" eaLnBrk="1" fontAlgn="auto" hangingPunct="1">
              <a:spcBef>
                <a:spcPts val="580"/>
              </a:spcBef>
              <a:spcAft>
                <a:spcPts val="0"/>
              </a:spcAft>
              <a:buFont typeface="Wingdings 2"/>
              <a:buChar char=""/>
              <a:defRPr/>
            </a:pPr>
            <a:r>
              <a:rPr lang="en-US" sz="2400" dirty="0"/>
              <a:t>PHP provides a large number of predefined variables to any script which it runs. </a:t>
            </a:r>
          </a:p>
          <a:p>
            <a:pPr marL="274320" indent="-274320" eaLnBrk="1" fontAlgn="auto" hangingPunct="1">
              <a:spcBef>
                <a:spcPts val="580"/>
              </a:spcBef>
              <a:spcAft>
                <a:spcPts val="0"/>
              </a:spcAft>
              <a:buFont typeface="Wingdings 2"/>
              <a:buChar char=""/>
              <a:defRPr/>
            </a:pPr>
            <a:r>
              <a:rPr lang="en-US" sz="2400" dirty="0"/>
              <a:t>From version 4.1.0 onward, PHP provides an additional set of predefined arrays containing variables from the web server (if applicable), the environment, and user input. </a:t>
            </a:r>
          </a:p>
          <a:p>
            <a:pPr marL="274320" indent="-274320" eaLnBrk="1" fontAlgn="auto" hangingPunct="1">
              <a:spcBef>
                <a:spcPts val="580"/>
              </a:spcBef>
              <a:spcAft>
                <a:spcPts val="0"/>
              </a:spcAft>
              <a:buFont typeface="Wingdings 2"/>
              <a:buChar char=""/>
              <a:defRPr/>
            </a:pPr>
            <a:r>
              <a:rPr lang="en-US" sz="2400" dirty="0"/>
              <a:t>These new arrays are rather special in that they are automatically global--i.e., automatically available in every scope. For this reason, they are often known as "</a:t>
            </a:r>
            <a:r>
              <a:rPr lang="en-US" sz="2400" dirty="0" err="1"/>
              <a:t>superglobals</a:t>
            </a:r>
            <a:r>
              <a:rPr lang="en-US" sz="2400" dirty="0"/>
              <a:t>". (There is no mechanism in PHP for user-defined </a:t>
            </a:r>
            <a:r>
              <a:rPr lang="en-US" sz="2400" dirty="0" err="1"/>
              <a:t>superglobals</a:t>
            </a:r>
            <a:r>
              <a:rPr lang="en-US" sz="2400" dirty="0"/>
              <a:t>.) </a:t>
            </a:r>
          </a:p>
          <a:p>
            <a:pPr marL="274320" indent="-274320" eaLnBrk="1" fontAlgn="auto" hangingPunct="1">
              <a:spcBef>
                <a:spcPts val="580"/>
              </a:spcBef>
              <a:spcAft>
                <a:spcPts val="0"/>
              </a:spcAft>
              <a:buFont typeface="Wingdings 2"/>
              <a:buChar char=""/>
              <a:defRPr/>
            </a:pPr>
            <a:r>
              <a:rPr lang="en-US" sz="2000" b="1" dirty="0">
                <a:solidFill>
                  <a:schemeClr val="bg2">
                    <a:lumMod val="50000"/>
                  </a:schemeClr>
                </a:solidFill>
              </a:rPr>
              <a:t>$_GET</a:t>
            </a:r>
            <a:r>
              <a:rPr lang="en-US" sz="2000" dirty="0">
                <a:solidFill>
                  <a:schemeClr val="bg2">
                    <a:lumMod val="50000"/>
                  </a:schemeClr>
                </a:solidFill>
              </a:rPr>
              <a:t> </a:t>
            </a:r>
          </a:p>
          <a:p>
            <a:pPr marL="548640" lvl="1" eaLnBrk="1" fontAlgn="auto" hangingPunct="1">
              <a:spcBef>
                <a:spcPts val="370"/>
              </a:spcBef>
              <a:spcAft>
                <a:spcPts val="0"/>
              </a:spcAft>
              <a:buFont typeface="Wingdings 2"/>
              <a:buChar char=""/>
              <a:defRPr/>
            </a:pPr>
            <a:r>
              <a:rPr lang="en-US" dirty="0"/>
              <a:t>Variables provided to the script via URL query string. Analogous to the old $HTTP_GET_VARS array (which is still available, but deprecated). </a:t>
            </a:r>
          </a:p>
          <a:p>
            <a:pPr marL="274320" indent="-274320" eaLnBrk="1" fontAlgn="auto" hangingPunct="1">
              <a:spcBef>
                <a:spcPts val="580"/>
              </a:spcBef>
              <a:spcAft>
                <a:spcPts val="0"/>
              </a:spcAft>
              <a:buFont typeface="Wingdings 2"/>
              <a:buChar char=""/>
              <a:defRPr/>
            </a:pPr>
            <a:endParaRPr lang="en-US" sz="2000" dirty="0">
              <a:latin typeface="Comic Sans MS" pitchFamily="66" charset="0"/>
            </a:endParaRPr>
          </a:p>
        </p:txBody>
      </p:sp>
    </p:spTree>
    <p:extLst>
      <p:ext uri="{BB962C8B-B14F-4D97-AF65-F5344CB8AC3E}">
        <p14:creationId xmlns:p14="http://schemas.microsoft.com/office/powerpoint/2010/main" val="3128809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smtClean="0"/>
          </a:p>
        </p:txBody>
      </p:sp>
      <p:sp>
        <p:nvSpPr>
          <p:cNvPr id="4" name="Slide Number Placeholder 5"/>
          <p:cNvSpPr>
            <a:spLocks noGrp="1"/>
          </p:cNvSpPr>
          <p:nvPr>
            <p:ph type="sldNum" sz="quarter" idx="12"/>
          </p:nvPr>
        </p:nvSpPr>
        <p:spPr/>
        <p:txBody>
          <a:bodyPr/>
          <a:lstStyle/>
          <a:p>
            <a:pPr>
              <a:defRPr/>
            </a:pPr>
            <a:fld id="{974EAE7B-6CCC-4063-AABF-57FA1D9A2FF3}" type="slidenum">
              <a:rPr lang="en-GB"/>
              <a:pPr>
                <a:defRPr/>
              </a:pPr>
              <a:t>6</a:t>
            </a:fld>
            <a:endParaRPr lang="en-GB"/>
          </a:p>
        </p:txBody>
      </p:sp>
      <p:sp>
        <p:nvSpPr>
          <p:cNvPr id="11268" name="Rectangle 3"/>
          <p:cNvSpPr>
            <a:spLocks noGrp="1" noChangeArrowheads="1"/>
          </p:cNvSpPr>
          <p:nvPr>
            <p:ph sz="quarter" idx="1"/>
          </p:nvPr>
        </p:nvSpPr>
        <p:spPr/>
        <p:txBody>
          <a:bodyPr>
            <a:normAutofit lnSpcReduction="10000"/>
          </a:bodyPr>
          <a:lstStyle/>
          <a:p>
            <a:pPr eaLnBrk="1" hangingPunct="1"/>
            <a:r>
              <a:rPr lang="en-IE" sz="2400" dirty="0" smtClean="0"/>
              <a:t>The </a:t>
            </a:r>
            <a:r>
              <a:rPr lang="en-US" sz="2400" dirty="0" smtClean="0"/>
              <a:t>predefined array </a:t>
            </a:r>
            <a:r>
              <a:rPr lang="en-US" sz="2400" dirty="0" smtClean="0">
                <a:solidFill>
                  <a:schemeClr val="bg2">
                    <a:lumMod val="50000"/>
                  </a:schemeClr>
                </a:solidFill>
              </a:rPr>
              <a:t>$_GET[‘forename’] </a:t>
            </a:r>
            <a:r>
              <a:rPr lang="en-US" sz="2400" dirty="0" smtClean="0"/>
              <a:t>holds the value of the variable </a:t>
            </a:r>
            <a:r>
              <a:rPr lang="en-US" sz="2400" dirty="0" smtClean="0">
                <a:solidFill>
                  <a:schemeClr val="bg2">
                    <a:lumMod val="50000"/>
                  </a:schemeClr>
                </a:solidFill>
              </a:rPr>
              <a:t>forename</a:t>
            </a:r>
            <a:r>
              <a:rPr lang="en-US" sz="2400" dirty="0" smtClean="0"/>
              <a:t> that was passed from the welcome.html file.</a:t>
            </a:r>
          </a:p>
          <a:p>
            <a:pPr eaLnBrk="1" hangingPunct="1"/>
            <a:r>
              <a:rPr lang="en-US" sz="2400" dirty="0" smtClean="0"/>
              <a:t>As you can see </a:t>
            </a:r>
            <a:r>
              <a:rPr lang="en-US" sz="2400" dirty="0" smtClean="0">
                <a:solidFill>
                  <a:schemeClr val="bg2">
                    <a:lumMod val="50000"/>
                  </a:schemeClr>
                </a:solidFill>
              </a:rPr>
              <a:t>$_GET </a:t>
            </a:r>
            <a:r>
              <a:rPr lang="en-US" sz="2400" dirty="0" smtClean="0"/>
              <a:t>uses the name of the variable as a subscript to the array. </a:t>
            </a:r>
          </a:p>
          <a:p>
            <a:pPr eaLnBrk="1" hangingPunct="1"/>
            <a:r>
              <a:rPr lang="en-IE" sz="2400" dirty="0" smtClean="0"/>
              <a:t>This variable is then output using the </a:t>
            </a:r>
            <a:r>
              <a:rPr lang="en-IE" sz="2400" dirty="0" smtClean="0">
                <a:solidFill>
                  <a:schemeClr val="bg2">
                    <a:lumMod val="50000"/>
                  </a:schemeClr>
                </a:solidFill>
              </a:rPr>
              <a:t>echo() </a:t>
            </a:r>
            <a:r>
              <a:rPr lang="en-IE" sz="2400" dirty="0" smtClean="0"/>
              <a:t>function.</a:t>
            </a:r>
            <a:endParaRPr lang="en-US" sz="2400" dirty="0" smtClean="0"/>
          </a:p>
          <a:p>
            <a:pPr eaLnBrk="1" hangingPunct="1"/>
            <a:endParaRPr lang="en-US" sz="2400" dirty="0" smtClean="0"/>
          </a:p>
          <a:p>
            <a:pPr eaLnBrk="1" hangingPunct="1"/>
            <a:endParaRPr lang="en-US" sz="2000" b="1" dirty="0" smtClean="0"/>
          </a:p>
          <a:p>
            <a:pPr eaLnBrk="1" hangingPunct="1"/>
            <a:r>
              <a:rPr lang="en-US" sz="2000" b="1" dirty="0" smtClean="0">
                <a:solidFill>
                  <a:schemeClr val="bg2">
                    <a:lumMod val="50000"/>
                  </a:schemeClr>
                </a:solidFill>
              </a:rPr>
              <a:t>$_POST</a:t>
            </a:r>
            <a:r>
              <a:rPr lang="en-US" sz="3200" dirty="0" smtClean="0">
                <a:solidFill>
                  <a:schemeClr val="bg2">
                    <a:lumMod val="50000"/>
                  </a:schemeClr>
                </a:solidFill>
              </a:rPr>
              <a:t> </a:t>
            </a:r>
          </a:p>
          <a:p>
            <a:pPr lvl="1" eaLnBrk="1" hangingPunct="1"/>
            <a:r>
              <a:rPr lang="en-US" dirty="0" smtClean="0"/>
              <a:t>Variables provided to the script via </a:t>
            </a:r>
            <a:r>
              <a:rPr lang="en-US" dirty="0" smtClean="0">
                <a:solidFill>
                  <a:schemeClr val="bg2">
                    <a:lumMod val="50000"/>
                  </a:schemeClr>
                </a:solidFill>
              </a:rPr>
              <a:t>HTTP POST</a:t>
            </a:r>
            <a:r>
              <a:rPr lang="en-US" dirty="0" smtClean="0"/>
              <a:t>. Analogous to the old </a:t>
            </a:r>
            <a:r>
              <a:rPr lang="en-US" dirty="0" smtClean="0">
                <a:solidFill>
                  <a:schemeClr val="bg2">
                    <a:lumMod val="50000"/>
                  </a:schemeClr>
                </a:solidFill>
              </a:rPr>
              <a:t>$HTTP_POST_VARS </a:t>
            </a:r>
            <a:r>
              <a:rPr lang="en-US" dirty="0" smtClean="0"/>
              <a:t>array (which is still available, but deprecated). </a:t>
            </a:r>
          </a:p>
          <a:p>
            <a:pPr eaLnBrk="1" hangingPunct="1"/>
            <a:endParaRPr lang="en-US" sz="2000" dirty="0" smtClean="0">
              <a:latin typeface="Comic Sans MS" pitchFamily="66" charset="0"/>
            </a:endParaRPr>
          </a:p>
        </p:txBody>
      </p:sp>
      <p:sp>
        <p:nvSpPr>
          <p:cNvPr id="2" name="TextBox 1"/>
          <p:cNvSpPr txBox="1"/>
          <p:nvPr/>
        </p:nvSpPr>
        <p:spPr>
          <a:xfrm>
            <a:off x="1894562" y="3522760"/>
            <a:ext cx="5566139" cy="677108"/>
          </a:xfrm>
          <a:prstGeom prst="rect">
            <a:avLst/>
          </a:prstGeom>
          <a:noFill/>
          <a:ln>
            <a:solidFill>
              <a:schemeClr val="bg1">
                <a:lumMod val="65000"/>
              </a:schemeClr>
            </a:solidFill>
          </a:ln>
        </p:spPr>
        <p:txBody>
          <a:bodyPr wrap="none" rtlCol="0">
            <a:spAutoFit/>
          </a:bodyPr>
          <a:lstStyle/>
          <a:p>
            <a:pPr marL="0" lvl="1"/>
            <a:r>
              <a:rPr lang="en-US" sz="2000" dirty="0" smtClean="0">
                <a:solidFill>
                  <a:schemeClr val="bg2">
                    <a:lumMod val="50000"/>
                  </a:schemeClr>
                </a:solidFill>
              </a:rPr>
              <a:t>echo("Welcome to our Web site " . $_GET[‘forename']);</a:t>
            </a:r>
          </a:p>
          <a:p>
            <a:endParaRPr lang="en-IE" dirty="0"/>
          </a:p>
        </p:txBody>
      </p:sp>
    </p:spTree>
    <p:extLst>
      <p:ext uri="{BB962C8B-B14F-4D97-AF65-F5344CB8AC3E}">
        <p14:creationId xmlns:p14="http://schemas.microsoft.com/office/powerpoint/2010/main" val="4044113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2804091C-CB37-4263-AFDC-FBC66530F629}" type="slidenum">
              <a:rPr lang="en-GB"/>
              <a:pPr>
                <a:defRPr/>
              </a:pPr>
              <a:t>7</a:t>
            </a:fld>
            <a:endParaRPr lang="en-GB"/>
          </a:p>
        </p:txBody>
      </p:sp>
      <p:sp>
        <p:nvSpPr>
          <p:cNvPr id="14339" name="Rectangle 3"/>
          <p:cNvSpPr>
            <a:spLocks noGrp="1" noChangeArrowheads="1"/>
          </p:cNvSpPr>
          <p:nvPr>
            <p:ph sz="quarter" idx="1"/>
          </p:nvPr>
        </p:nvSpPr>
        <p:spPr>
          <a:xfrm>
            <a:off x="457200" y="404813"/>
            <a:ext cx="8686800" cy="5761037"/>
          </a:xfrm>
        </p:spPr>
        <p:txBody>
          <a:bodyPr>
            <a:normAutofit/>
          </a:bodyPr>
          <a:lstStyle/>
          <a:p>
            <a:pPr marL="274320" indent="-274320" eaLnBrk="1" fontAlgn="auto" hangingPunct="1">
              <a:lnSpc>
                <a:spcPct val="80000"/>
              </a:lnSpc>
              <a:spcBef>
                <a:spcPts val="580"/>
              </a:spcBef>
              <a:spcAft>
                <a:spcPts val="0"/>
              </a:spcAft>
              <a:buFont typeface="Wingdings 2"/>
              <a:buChar char=""/>
              <a:defRPr/>
            </a:pPr>
            <a:r>
              <a:rPr lang="en-US" sz="2400" dirty="0"/>
              <a:t>You can pass more than one value in the query string. Let's look at a slightly more complex version of the same example. Change the link in the XHTML file to read as follows:</a:t>
            </a:r>
          </a:p>
          <a:p>
            <a:pPr marL="274320" indent="-274320" eaLnBrk="1" fontAlgn="auto" hangingPunct="1">
              <a:lnSpc>
                <a:spcPct val="80000"/>
              </a:lnSpc>
              <a:spcBef>
                <a:spcPts val="580"/>
              </a:spcBef>
              <a:spcAft>
                <a:spcPts val="0"/>
              </a:spcAft>
              <a:buFontTx/>
              <a:buNone/>
              <a:defRPr/>
            </a:pPr>
            <a:endParaRPr lang="en-US" sz="2400" dirty="0"/>
          </a:p>
          <a:p>
            <a:pPr marL="274320" indent="-274320" eaLnBrk="1" fontAlgn="auto" hangingPunct="1">
              <a:lnSpc>
                <a:spcPct val="80000"/>
              </a:lnSpc>
              <a:spcBef>
                <a:spcPts val="580"/>
              </a:spcBef>
              <a:spcAft>
                <a:spcPts val="0"/>
              </a:spcAft>
              <a:buFontTx/>
              <a:buNone/>
              <a:defRPr/>
            </a:pPr>
            <a:r>
              <a:rPr lang="en-US" sz="2000" dirty="0">
                <a:solidFill>
                  <a:schemeClr val="bg2">
                    <a:lumMod val="50000"/>
                  </a:schemeClr>
                </a:solidFill>
              </a:rPr>
              <a:t>&lt;a </a:t>
            </a:r>
            <a:r>
              <a:rPr lang="en-US" sz="2000" dirty="0" err="1">
                <a:solidFill>
                  <a:schemeClr val="bg2">
                    <a:lumMod val="50000"/>
                  </a:schemeClr>
                </a:solidFill>
              </a:rPr>
              <a:t>href</a:t>
            </a:r>
            <a:r>
              <a:rPr lang="en-US" sz="2000" dirty="0">
                <a:solidFill>
                  <a:schemeClr val="bg2">
                    <a:lumMod val="50000"/>
                  </a:schemeClr>
                </a:solidFill>
              </a:rPr>
              <a:t>="</a:t>
            </a:r>
            <a:r>
              <a:rPr lang="en-US" sz="2000" dirty="0" err="1">
                <a:solidFill>
                  <a:schemeClr val="bg2">
                    <a:lumMod val="50000"/>
                  </a:schemeClr>
                </a:solidFill>
              </a:rPr>
              <a:t>welcome.php?firstname</a:t>
            </a:r>
            <a:r>
              <a:rPr lang="en-US" sz="2000" dirty="0">
                <a:solidFill>
                  <a:schemeClr val="bg2">
                    <a:lumMod val="50000"/>
                  </a:schemeClr>
                </a:solidFill>
              </a:rPr>
              <a:t>=</a:t>
            </a:r>
            <a:r>
              <a:rPr lang="en-US" sz="2000" dirty="0" err="1">
                <a:solidFill>
                  <a:schemeClr val="bg2">
                    <a:lumMod val="50000"/>
                  </a:schemeClr>
                </a:solidFill>
              </a:rPr>
              <a:t>anne&amp;lastname</a:t>
            </a:r>
            <a:r>
              <a:rPr lang="en-US" sz="2000" dirty="0">
                <a:solidFill>
                  <a:schemeClr val="bg2">
                    <a:lumMod val="50000"/>
                  </a:schemeClr>
                </a:solidFill>
              </a:rPr>
              <a:t>=</a:t>
            </a:r>
            <a:r>
              <a:rPr lang="en-US" sz="2000" dirty="0" err="1">
                <a:solidFill>
                  <a:schemeClr val="bg2">
                    <a:lumMod val="50000"/>
                  </a:schemeClr>
                </a:solidFill>
              </a:rPr>
              <a:t>obrien</a:t>
            </a:r>
            <a:r>
              <a:rPr lang="en-US" sz="2000" dirty="0">
                <a:solidFill>
                  <a:schemeClr val="bg2">
                    <a:lumMod val="50000"/>
                  </a:schemeClr>
                </a:solidFill>
              </a:rPr>
              <a:t>"&gt; Click here! &lt;/a&gt;</a:t>
            </a:r>
          </a:p>
          <a:p>
            <a:pPr marL="274320" indent="-274320" eaLnBrk="1" fontAlgn="auto" hangingPunct="1">
              <a:lnSpc>
                <a:spcPct val="80000"/>
              </a:lnSpc>
              <a:spcBef>
                <a:spcPts val="580"/>
              </a:spcBef>
              <a:spcAft>
                <a:spcPts val="0"/>
              </a:spcAft>
              <a:buFontTx/>
              <a:buNone/>
              <a:defRPr/>
            </a:pPr>
            <a:endParaRPr lang="en-US" sz="2000" dirty="0"/>
          </a:p>
          <a:p>
            <a:pPr marL="274320" indent="-274320" eaLnBrk="1" fontAlgn="auto" hangingPunct="1">
              <a:lnSpc>
                <a:spcPct val="80000"/>
              </a:lnSpc>
              <a:spcBef>
                <a:spcPts val="580"/>
              </a:spcBef>
              <a:spcAft>
                <a:spcPts val="0"/>
              </a:spcAft>
              <a:buFont typeface="Wingdings 2"/>
              <a:buChar char=""/>
              <a:defRPr/>
            </a:pPr>
            <a:r>
              <a:rPr lang="en-US" sz="2400" dirty="0"/>
              <a:t>This time, we’ll pass two variables: </a:t>
            </a:r>
            <a:r>
              <a:rPr lang="en-US" sz="2400" dirty="0" err="1">
                <a:solidFill>
                  <a:schemeClr val="bg2">
                    <a:lumMod val="50000"/>
                  </a:schemeClr>
                </a:solidFill>
              </a:rPr>
              <a:t>firstname</a:t>
            </a:r>
            <a:r>
              <a:rPr lang="en-US" sz="2400" dirty="0">
                <a:solidFill>
                  <a:schemeClr val="bg2">
                    <a:lumMod val="50000"/>
                  </a:schemeClr>
                </a:solidFill>
              </a:rPr>
              <a:t> </a:t>
            </a:r>
            <a:r>
              <a:rPr lang="en-US" sz="2400" dirty="0"/>
              <a:t>and </a:t>
            </a:r>
            <a:r>
              <a:rPr lang="en-US" sz="2400" dirty="0" err="1">
                <a:solidFill>
                  <a:schemeClr val="bg2">
                    <a:lumMod val="50000"/>
                  </a:schemeClr>
                </a:solidFill>
              </a:rPr>
              <a:t>lastname</a:t>
            </a:r>
            <a:r>
              <a:rPr lang="en-US" sz="2400" dirty="0"/>
              <a:t>. </a:t>
            </a:r>
          </a:p>
          <a:p>
            <a:pPr marL="274320" indent="-274320" eaLnBrk="1" fontAlgn="auto" hangingPunct="1">
              <a:lnSpc>
                <a:spcPct val="80000"/>
              </a:lnSpc>
              <a:spcBef>
                <a:spcPts val="580"/>
              </a:spcBef>
              <a:spcAft>
                <a:spcPts val="0"/>
              </a:spcAft>
              <a:buFont typeface="Wingdings 2"/>
              <a:buChar char=""/>
              <a:defRPr/>
            </a:pPr>
            <a:r>
              <a:rPr lang="en-US" sz="2400" dirty="0"/>
              <a:t>The variables are separated in the query string by an ampersand (</a:t>
            </a:r>
            <a:r>
              <a:rPr lang="en-US" sz="2400" dirty="0">
                <a:solidFill>
                  <a:schemeClr val="bg2">
                    <a:lumMod val="50000"/>
                  </a:schemeClr>
                </a:solidFill>
              </a:rPr>
              <a:t>&amp;</a:t>
            </a:r>
            <a:r>
              <a:rPr lang="en-US" sz="2400" dirty="0"/>
              <a:t>). </a:t>
            </a:r>
            <a:endParaRPr lang="en-US" sz="2400" dirty="0" smtClean="0"/>
          </a:p>
          <a:p>
            <a:pPr marL="274320" indent="-274320" eaLnBrk="1" fontAlgn="auto" hangingPunct="1">
              <a:lnSpc>
                <a:spcPct val="80000"/>
              </a:lnSpc>
              <a:spcBef>
                <a:spcPts val="580"/>
              </a:spcBef>
              <a:spcAft>
                <a:spcPts val="0"/>
              </a:spcAft>
              <a:buFont typeface="Wingdings 2"/>
              <a:buChar char=""/>
              <a:defRPr/>
            </a:pPr>
            <a:r>
              <a:rPr lang="en-US" sz="2400" dirty="0" smtClean="0"/>
              <a:t>You </a:t>
            </a:r>
            <a:r>
              <a:rPr lang="en-US" sz="2400" dirty="0"/>
              <a:t>can pass even more variables by separating each </a:t>
            </a:r>
            <a:r>
              <a:rPr lang="en-US" sz="2400" u="sng" dirty="0">
                <a:solidFill>
                  <a:schemeClr val="bg2">
                    <a:lumMod val="50000"/>
                  </a:schemeClr>
                </a:solidFill>
              </a:rPr>
              <a:t>name=value</a:t>
            </a:r>
            <a:r>
              <a:rPr lang="en-US" sz="2400" dirty="0"/>
              <a:t> pair from the next with an </a:t>
            </a:r>
            <a:r>
              <a:rPr lang="en-US" sz="2400" dirty="0">
                <a:solidFill>
                  <a:schemeClr val="bg2">
                    <a:lumMod val="50000"/>
                  </a:schemeClr>
                </a:solidFill>
              </a:rPr>
              <a:t>ampersand</a:t>
            </a:r>
            <a:r>
              <a:rPr lang="en-US" sz="2400" dirty="0"/>
              <a:t>.</a:t>
            </a:r>
          </a:p>
          <a:p>
            <a:pPr marL="274320" indent="-274320" eaLnBrk="1" fontAlgn="auto" hangingPunct="1">
              <a:lnSpc>
                <a:spcPct val="80000"/>
              </a:lnSpc>
              <a:spcBef>
                <a:spcPts val="580"/>
              </a:spcBef>
              <a:spcAft>
                <a:spcPts val="0"/>
              </a:spcAft>
              <a:buFont typeface="Wingdings 2"/>
              <a:buChar char=""/>
              <a:defRPr/>
            </a:pPr>
            <a:r>
              <a:rPr lang="en-US" sz="2400" dirty="0"/>
              <a:t>As before, we can use the two variable values in our </a:t>
            </a:r>
            <a:r>
              <a:rPr lang="en-US" sz="2400" dirty="0" err="1"/>
              <a:t>welcome.php</a:t>
            </a:r>
            <a:r>
              <a:rPr lang="en-US" sz="2400" dirty="0"/>
              <a:t> file. </a:t>
            </a:r>
          </a:p>
          <a:p>
            <a:pPr marL="548640" lvl="1" eaLnBrk="1" fontAlgn="auto" hangingPunct="1">
              <a:lnSpc>
                <a:spcPct val="80000"/>
              </a:lnSpc>
              <a:spcBef>
                <a:spcPts val="370"/>
              </a:spcBef>
              <a:spcAft>
                <a:spcPts val="0"/>
              </a:spcAft>
              <a:buFontTx/>
              <a:buNone/>
              <a:defRPr/>
            </a:pPr>
            <a:endParaRPr lang="en-US" sz="2000" dirty="0">
              <a:solidFill>
                <a:schemeClr val="bg2">
                  <a:lumMod val="50000"/>
                </a:schemeClr>
              </a:solidFill>
            </a:endParaRPr>
          </a:p>
          <a:p>
            <a:pPr marL="274320" indent="-274320" eaLnBrk="1" fontAlgn="auto" hangingPunct="1">
              <a:lnSpc>
                <a:spcPct val="80000"/>
              </a:lnSpc>
              <a:spcBef>
                <a:spcPts val="580"/>
              </a:spcBef>
              <a:spcAft>
                <a:spcPts val="0"/>
              </a:spcAft>
              <a:buFontTx/>
              <a:buNone/>
              <a:defRPr/>
            </a:pPr>
            <a:r>
              <a:rPr lang="en-US" sz="1800" dirty="0">
                <a:solidFill>
                  <a:schemeClr val="bg2">
                    <a:lumMod val="50000"/>
                  </a:schemeClr>
                </a:solidFill>
              </a:rPr>
              <a:t>&lt;?</a:t>
            </a:r>
            <a:r>
              <a:rPr lang="en-US" sz="1800" dirty="0" err="1">
                <a:solidFill>
                  <a:schemeClr val="bg2">
                    <a:lumMod val="50000"/>
                  </a:schemeClr>
                </a:solidFill>
              </a:rPr>
              <a:t>php</a:t>
            </a:r>
            <a:endParaRPr lang="en-US" sz="1800" dirty="0">
              <a:solidFill>
                <a:schemeClr val="bg2">
                  <a:lumMod val="50000"/>
                </a:schemeClr>
              </a:solidFill>
            </a:endParaRPr>
          </a:p>
          <a:p>
            <a:pPr marL="274320" indent="-274320" eaLnBrk="1" fontAlgn="auto" hangingPunct="1">
              <a:lnSpc>
                <a:spcPct val="80000"/>
              </a:lnSpc>
              <a:spcBef>
                <a:spcPts val="580"/>
              </a:spcBef>
              <a:spcAft>
                <a:spcPts val="0"/>
              </a:spcAft>
              <a:buFontTx/>
              <a:buNone/>
              <a:defRPr/>
            </a:pPr>
            <a:r>
              <a:rPr lang="en-US" sz="1800" dirty="0">
                <a:solidFill>
                  <a:schemeClr val="bg2">
                    <a:lumMod val="50000"/>
                  </a:schemeClr>
                </a:solidFill>
              </a:rPr>
              <a:t>echo("Welcome to our Web site " . $_GET['</a:t>
            </a:r>
            <a:r>
              <a:rPr lang="en-US" sz="1800" dirty="0" err="1">
                <a:solidFill>
                  <a:schemeClr val="bg2">
                    <a:lumMod val="50000"/>
                  </a:schemeClr>
                </a:solidFill>
              </a:rPr>
              <a:t>firstname</a:t>
            </a:r>
            <a:r>
              <a:rPr lang="en-US" sz="1800" dirty="0">
                <a:solidFill>
                  <a:schemeClr val="bg2">
                    <a:lumMod val="50000"/>
                  </a:schemeClr>
                </a:solidFill>
              </a:rPr>
              <a:t>'] . " " .$_GET['</a:t>
            </a:r>
            <a:r>
              <a:rPr lang="en-US" sz="1800" dirty="0" err="1">
                <a:solidFill>
                  <a:schemeClr val="bg2">
                    <a:lumMod val="50000"/>
                  </a:schemeClr>
                </a:solidFill>
              </a:rPr>
              <a:t>lastname</a:t>
            </a:r>
            <a:r>
              <a:rPr lang="en-US" sz="1800" dirty="0">
                <a:solidFill>
                  <a:schemeClr val="bg2">
                    <a:lumMod val="50000"/>
                  </a:schemeClr>
                </a:solidFill>
              </a:rPr>
              <a:t>']);</a:t>
            </a:r>
          </a:p>
          <a:p>
            <a:pPr marL="274320" indent="-274320" eaLnBrk="1" fontAlgn="auto" hangingPunct="1">
              <a:lnSpc>
                <a:spcPct val="80000"/>
              </a:lnSpc>
              <a:spcBef>
                <a:spcPts val="580"/>
              </a:spcBef>
              <a:spcAft>
                <a:spcPts val="0"/>
              </a:spcAft>
              <a:buFontTx/>
              <a:buNone/>
              <a:defRPr/>
            </a:pPr>
            <a:r>
              <a:rPr lang="en-US" sz="1800" dirty="0">
                <a:solidFill>
                  <a:schemeClr val="bg2">
                    <a:lumMod val="50000"/>
                  </a:schemeClr>
                </a:solidFill>
              </a:rPr>
              <a:t>?&gt;</a:t>
            </a:r>
            <a:endParaRPr lang="en-GB" sz="1800" dirty="0">
              <a:solidFill>
                <a:schemeClr val="bg2">
                  <a:lumMod val="50000"/>
                </a:schemeClr>
              </a:solidFill>
            </a:endParaRPr>
          </a:p>
        </p:txBody>
      </p:sp>
      <p:sp>
        <p:nvSpPr>
          <p:cNvPr id="12292" name="Rectangle 4"/>
          <p:cNvSpPr>
            <a:spLocks noChangeArrowheads="1"/>
          </p:cNvSpPr>
          <p:nvPr/>
        </p:nvSpPr>
        <p:spPr bwMode="auto">
          <a:xfrm>
            <a:off x="457200" y="1521359"/>
            <a:ext cx="7633096" cy="863600"/>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293" name="Rectangle 5"/>
          <p:cNvSpPr>
            <a:spLocks noChangeArrowheads="1"/>
          </p:cNvSpPr>
          <p:nvPr/>
        </p:nvSpPr>
        <p:spPr bwMode="auto">
          <a:xfrm>
            <a:off x="539552" y="4365104"/>
            <a:ext cx="7272808" cy="1008112"/>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589579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smtClean="0"/>
          </a:p>
        </p:txBody>
      </p:sp>
      <p:sp>
        <p:nvSpPr>
          <p:cNvPr id="4" name="Slide Number Placeholder 5"/>
          <p:cNvSpPr>
            <a:spLocks noGrp="1"/>
          </p:cNvSpPr>
          <p:nvPr>
            <p:ph type="sldNum" sz="quarter" idx="12"/>
          </p:nvPr>
        </p:nvSpPr>
        <p:spPr/>
        <p:txBody>
          <a:bodyPr/>
          <a:lstStyle/>
          <a:p>
            <a:pPr>
              <a:defRPr/>
            </a:pPr>
            <a:fld id="{1DC70F81-7B03-4A36-9532-9E60A19D5C4B}" type="slidenum">
              <a:rPr lang="en-GB"/>
              <a:pPr>
                <a:defRPr/>
              </a:pPr>
              <a:t>8</a:t>
            </a:fld>
            <a:endParaRPr lang="en-GB"/>
          </a:p>
        </p:txBody>
      </p:sp>
      <p:sp>
        <p:nvSpPr>
          <p:cNvPr id="13316" name="Rectangle 3"/>
          <p:cNvSpPr>
            <a:spLocks noGrp="1" noChangeArrowheads="1"/>
          </p:cNvSpPr>
          <p:nvPr>
            <p:ph sz="quarter" idx="1"/>
          </p:nvPr>
        </p:nvSpPr>
        <p:spPr/>
        <p:txBody>
          <a:bodyPr/>
          <a:lstStyle/>
          <a:p>
            <a:pPr eaLnBrk="1" hangingPunct="1">
              <a:lnSpc>
                <a:spcPct val="90000"/>
              </a:lnSpc>
            </a:pPr>
            <a:r>
              <a:rPr lang="en-US" sz="2800" dirty="0" smtClean="0"/>
              <a:t>This is all well and good, but we still have yet to achieve our goal of true user interaction, where the user can actually enter arbitrary information and have it processed by PHP. </a:t>
            </a:r>
          </a:p>
          <a:p>
            <a:pPr eaLnBrk="1" hangingPunct="1">
              <a:lnSpc>
                <a:spcPct val="90000"/>
              </a:lnSpc>
            </a:pPr>
            <a:r>
              <a:rPr lang="en-US" sz="2800" dirty="0" smtClean="0"/>
              <a:t>To continue with our example of a personalized welcome message, we'd like to allow the user to actually type his or her name and have it appear in the message. </a:t>
            </a:r>
          </a:p>
          <a:p>
            <a:pPr eaLnBrk="1" hangingPunct="1">
              <a:lnSpc>
                <a:spcPct val="90000"/>
              </a:lnSpc>
            </a:pPr>
            <a:r>
              <a:rPr lang="en-US" sz="2800" dirty="0" smtClean="0"/>
              <a:t>To allow the user to type in a value, we'll need to use an HTML form.</a:t>
            </a:r>
            <a:endParaRPr lang="en-GB" sz="2800" dirty="0" smtClean="0"/>
          </a:p>
        </p:txBody>
      </p:sp>
    </p:spTree>
    <p:extLst>
      <p:ext uri="{BB962C8B-B14F-4D97-AF65-F5344CB8AC3E}">
        <p14:creationId xmlns:p14="http://schemas.microsoft.com/office/powerpoint/2010/main" val="1703521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en-US" smtClean="0"/>
          </a:p>
        </p:txBody>
      </p:sp>
      <p:sp>
        <p:nvSpPr>
          <p:cNvPr id="5" name="Slide Number Placeholder 5"/>
          <p:cNvSpPr>
            <a:spLocks noGrp="1"/>
          </p:cNvSpPr>
          <p:nvPr>
            <p:ph type="sldNum" sz="quarter" idx="12"/>
          </p:nvPr>
        </p:nvSpPr>
        <p:spPr/>
        <p:txBody>
          <a:bodyPr/>
          <a:lstStyle/>
          <a:p>
            <a:pPr>
              <a:defRPr/>
            </a:pPr>
            <a:fld id="{721C9184-CC0D-4BEE-A109-3D7243111A89}" type="slidenum">
              <a:rPr lang="en-GB"/>
              <a:pPr>
                <a:defRPr/>
              </a:pPr>
              <a:t>9</a:t>
            </a:fld>
            <a:endParaRPr lang="en-GB"/>
          </a:p>
        </p:txBody>
      </p:sp>
      <p:sp>
        <p:nvSpPr>
          <p:cNvPr id="14340" name="Rectangle 3"/>
          <p:cNvSpPr>
            <a:spLocks noGrp="1" noChangeArrowheads="1"/>
          </p:cNvSpPr>
          <p:nvPr>
            <p:ph sz="quarter" idx="1"/>
          </p:nvPr>
        </p:nvSpPr>
        <p:spPr>
          <a:xfrm>
            <a:off x="457200" y="1600201"/>
            <a:ext cx="8362950" cy="3629000"/>
          </a:xfrm>
        </p:spPr>
        <p:txBody>
          <a:bodyPr/>
          <a:lstStyle/>
          <a:p>
            <a:pPr>
              <a:lnSpc>
                <a:spcPct val="80000"/>
              </a:lnSpc>
            </a:pPr>
            <a:r>
              <a:rPr lang="en-US" sz="2800" dirty="0" smtClean="0"/>
              <a:t>Add the following code to the HTML file to create a form .</a:t>
            </a:r>
          </a:p>
          <a:p>
            <a:pPr eaLnBrk="1" hangingPunct="1">
              <a:lnSpc>
                <a:spcPct val="80000"/>
              </a:lnSpc>
              <a:buFontTx/>
              <a:buNone/>
            </a:pPr>
            <a:endParaRPr lang="en-US" sz="2800" dirty="0" smtClean="0"/>
          </a:p>
          <a:p>
            <a:pPr eaLnBrk="1" hangingPunct="1">
              <a:lnSpc>
                <a:spcPct val="80000"/>
              </a:lnSpc>
              <a:buFontTx/>
              <a:buNone/>
            </a:pPr>
            <a:r>
              <a:rPr lang="en-US" sz="2400" dirty="0" smtClean="0">
                <a:solidFill>
                  <a:schemeClr val="bg2">
                    <a:lumMod val="50000"/>
                  </a:schemeClr>
                </a:solidFill>
              </a:rPr>
              <a:t>&lt;form action="</a:t>
            </a:r>
            <a:r>
              <a:rPr lang="en-US" sz="2400" dirty="0" err="1" smtClean="0">
                <a:solidFill>
                  <a:schemeClr val="bg2">
                    <a:lumMod val="50000"/>
                  </a:schemeClr>
                </a:solidFill>
              </a:rPr>
              <a:t>welcome.php</a:t>
            </a:r>
            <a:r>
              <a:rPr lang="en-US" sz="2400" dirty="0" smtClean="0">
                <a:solidFill>
                  <a:schemeClr val="bg2">
                    <a:lumMod val="50000"/>
                  </a:schemeClr>
                </a:solidFill>
              </a:rPr>
              <a:t>“ method="get"&gt;</a:t>
            </a:r>
          </a:p>
          <a:p>
            <a:pPr eaLnBrk="1" hangingPunct="1">
              <a:lnSpc>
                <a:spcPct val="80000"/>
              </a:lnSpc>
              <a:buFontTx/>
              <a:buNone/>
            </a:pPr>
            <a:endParaRPr lang="en-US" sz="2400" dirty="0" smtClean="0">
              <a:solidFill>
                <a:schemeClr val="bg2">
                  <a:lumMod val="50000"/>
                </a:schemeClr>
              </a:solidFill>
            </a:endParaRPr>
          </a:p>
          <a:p>
            <a:pPr eaLnBrk="1" hangingPunct="1">
              <a:lnSpc>
                <a:spcPct val="80000"/>
              </a:lnSpc>
              <a:buFontTx/>
              <a:buNone/>
            </a:pPr>
            <a:r>
              <a:rPr lang="en-US" sz="2400" dirty="0" smtClean="0">
                <a:solidFill>
                  <a:schemeClr val="bg2">
                    <a:lumMod val="50000"/>
                  </a:schemeClr>
                </a:solidFill>
              </a:rPr>
              <a:t>First Name: &lt;input type="text" name="</a:t>
            </a:r>
            <a:r>
              <a:rPr lang="en-US" sz="2400" dirty="0" err="1" smtClean="0">
                <a:solidFill>
                  <a:schemeClr val="bg2">
                    <a:lumMod val="50000"/>
                  </a:schemeClr>
                </a:solidFill>
              </a:rPr>
              <a:t>firstname</a:t>
            </a:r>
            <a:r>
              <a:rPr lang="en-US" sz="2400" dirty="0" smtClean="0">
                <a:solidFill>
                  <a:schemeClr val="bg2">
                    <a:lumMod val="50000"/>
                  </a:schemeClr>
                </a:solidFill>
              </a:rPr>
              <a:t>”&gt; </a:t>
            </a:r>
            <a:r>
              <a:rPr lang="en-US" sz="2400" dirty="0" smtClean="0">
                <a:solidFill>
                  <a:schemeClr val="bg2">
                    <a:lumMod val="50000"/>
                  </a:schemeClr>
                </a:solidFill>
              </a:rPr>
              <a:t>&lt;</a:t>
            </a:r>
            <a:r>
              <a:rPr lang="en-US" sz="2400" dirty="0" err="1" smtClean="0">
                <a:solidFill>
                  <a:schemeClr val="bg2">
                    <a:lumMod val="50000"/>
                  </a:schemeClr>
                </a:solidFill>
              </a:rPr>
              <a:t>br</a:t>
            </a:r>
            <a:r>
              <a:rPr lang="en-US" sz="2400" dirty="0" smtClean="0">
                <a:solidFill>
                  <a:schemeClr val="bg2">
                    <a:lumMod val="50000"/>
                  </a:schemeClr>
                </a:solidFill>
              </a:rPr>
              <a:t>&gt;</a:t>
            </a:r>
            <a:endParaRPr lang="en-US" sz="2400" dirty="0" smtClean="0">
              <a:solidFill>
                <a:schemeClr val="bg2">
                  <a:lumMod val="50000"/>
                </a:schemeClr>
              </a:solidFill>
            </a:endParaRPr>
          </a:p>
          <a:p>
            <a:pPr eaLnBrk="1" hangingPunct="1">
              <a:lnSpc>
                <a:spcPct val="80000"/>
              </a:lnSpc>
              <a:buFontTx/>
              <a:buNone/>
            </a:pPr>
            <a:r>
              <a:rPr lang="en-US" sz="2400" dirty="0" smtClean="0">
                <a:solidFill>
                  <a:schemeClr val="bg2">
                    <a:lumMod val="50000"/>
                  </a:schemeClr>
                </a:solidFill>
              </a:rPr>
              <a:t>Last Name: &lt;input type="text" name="</a:t>
            </a:r>
            <a:r>
              <a:rPr lang="en-US" sz="2400" dirty="0" err="1" smtClean="0">
                <a:solidFill>
                  <a:schemeClr val="bg2">
                    <a:lumMod val="50000"/>
                  </a:schemeClr>
                </a:solidFill>
              </a:rPr>
              <a:t>lastname</a:t>
            </a:r>
            <a:r>
              <a:rPr lang="en-US" sz="2400" dirty="0" smtClean="0">
                <a:solidFill>
                  <a:schemeClr val="bg2">
                    <a:lumMod val="50000"/>
                  </a:schemeClr>
                </a:solidFill>
              </a:rPr>
              <a:t>" &gt; &lt;</a:t>
            </a:r>
            <a:r>
              <a:rPr lang="en-US" sz="2400" dirty="0" err="1" smtClean="0">
                <a:solidFill>
                  <a:schemeClr val="bg2">
                    <a:lumMod val="50000"/>
                  </a:schemeClr>
                </a:solidFill>
              </a:rPr>
              <a:t>br</a:t>
            </a:r>
            <a:r>
              <a:rPr lang="en-US" sz="2400" dirty="0" smtClean="0">
                <a:solidFill>
                  <a:schemeClr val="bg2">
                    <a:lumMod val="50000"/>
                  </a:schemeClr>
                </a:solidFill>
              </a:rPr>
              <a:t>&gt;</a:t>
            </a:r>
            <a:endParaRPr lang="en-US" sz="2400" dirty="0" smtClean="0">
              <a:solidFill>
                <a:schemeClr val="bg2">
                  <a:lumMod val="50000"/>
                </a:schemeClr>
              </a:solidFill>
            </a:endParaRPr>
          </a:p>
          <a:p>
            <a:pPr eaLnBrk="1" hangingPunct="1">
              <a:lnSpc>
                <a:spcPct val="80000"/>
              </a:lnSpc>
              <a:buFontTx/>
              <a:buNone/>
            </a:pPr>
            <a:r>
              <a:rPr lang="en-US" sz="2400" dirty="0" smtClean="0">
                <a:solidFill>
                  <a:schemeClr val="bg2">
                    <a:lumMod val="50000"/>
                  </a:schemeClr>
                </a:solidFill>
              </a:rPr>
              <a:t>&lt;input type="submit" value="GO” </a:t>
            </a:r>
            <a:r>
              <a:rPr lang="en-US" sz="2400" dirty="0" smtClean="0">
                <a:solidFill>
                  <a:schemeClr val="bg2">
                    <a:lumMod val="50000"/>
                  </a:schemeClr>
                </a:solidFill>
              </a:rPr>
              <a:t>&gt;</a:t>
            </a:r>
            <a:endParaRPr lang="en-US" sz="2400" dirty="0" smtClean="0">
              <a:solidFill>
                <a:schemeClr val="bg2">
                  <a:lumMod val="50000"/>
                </a:schemeClr>
              </a:solidFill>
            </a:endParaRPr>
          </a:p>
          <a:p>
            <a:pPr eaLnBrk="1" hangingPunct="1">
              <a:lnSpc>
                <a:spcPct val="80000"/>
              </a:lnSpc>
              <a:buFontTx/>
              <a:buNone/>
            </a:pPr>
            <a:endParaRPr lang="en-US" sz="2400" dirty="0" smtClean="0">
              <a:solidFill>
                <a:schemeClr val="bg2">
                  <a:lumMod val="50000"/>
                </a:schemeClr>
              </a:solidFill>
            </a:endParaRPr>
          </a:p>
          <a:p>
            <a:pPr eaLnBrk="1" hangingPunct="1">
              <a:lnSpc>
                <a:spcPct val="80000"/>
              </a:lnSpc>
              <a:buFontTx/>
              <a:buNone/>
            </a:pPr>
            <a:r>
              <a:rPr lang="en-US" sz="2400" dirty="0" smtClean="0">
                <a:solidFill>
                  <a:schemeClr val="bg2">
                    <a:lumMod val="50000"/>
                  </a:schemeClr>
                </a:solidFill>
              </a:rPr>
              <a:t>&lt;/form&gt;</a:t>
            </a:r>
            <a:endParaRPr lang="en-GB" sz="2400" dirty="0" smtClean="0">
              <a:solidFill>
                <a:schemeClr val="bg2">
                  <a:lumMod val="50000"/>
                </a:schemeClr>
              </a:solidFill>
            </a:endParaRPr>
          </a:p>
        </p:txBody>
      </p:sp>
      <p:sp>
        <p:nvSpPr>
          <p:cNvPr id="14341" name="Rectangle 4"/>
          <p:cNvSpPr>
            <a:spLocks noChangeArrowheads="1"/>
          </p:cNvSpPr>
          <p:nvPr/>
        </p:nvSpPr>
        <p:spPr bwMode="auto">
          <a:xfrm>
            <a:off x="468313" y="2276872"/>
            <a:ext cx="8496300" cy="3384550"/>
          </a:xfrm>
          <a:prstGeom prst="rect">
            <a:avLst/>
          </a:prstGeom>
          <a:noFill/>
          <a:ln w="9525">
            <a:solidFill>
              <a:schemeClr val="bg1">
                <a:lumMod val="6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1516250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TotalTime>
  <Words>1009</Words>
  <Application>Microsoft Office PowerPoint</Application>
  <PresentationFormat>On-screen Show (4:3)</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Comic Sans MS</vt:lpstr>
      <vt:lpstr>Franklin Gothic Book</vt:lpstr>
      <vt:lpstr>Perpetua</vt:lpstr>
      <vt:lpstr>Wingdings 2</vt:lpstr>
      <vt:lpstr>Equity</vt:lpstr>
      <vt:lpstr>User Interaction and Forms</vt:lpstr>
      <vt:lpstr>User Interaction and Forms</vt:lpstr>
      <vt:lpstr>Let’s look at an easy example.</vt:lpstr>
      <vt:lpstr>PowerPoint Presentation</vt:lpstr>
      <vt:lpstr>Explain the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IT Tralee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Interaction and Forms</dc:title>
  <dc:creator>t00036645</dc:creator>
  <cp:lastModifiedBy>Anne O Brien</cp:lastModifiedBy>
  <cp:revision>8</cp:revision>
  <dcterms:created xsi:type="dcterms:W3CDTF">2011-02-15T10:03:41Z</dcterms:created>
  <dcterms:modified xsi:type="dcterms:W3CDTF">2015-09-30T15:30:41Z</dcterms:modified>
</cp:coreProperties>
</file>