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7"/>
  </p:notesMasterIdLst>
  <p:sldIdLst>
    <p:sldId id="260" r:id="rId2"/>
    <p:sldId id="662" r:id="rId3"/>
    <p:sldId id="654" r:id="rId4"/>
    <p:sldId id="626" r:id="rId5"/>
    <p:sldId id="638" r:id="rId6"/>
    <p:sldId id="657" r:id="rId7"/>
    <p:sldId id="629" r:id="rId8"/>
    <p:sldId id="630" r:id="rId9"/>
    <p:sldId id="631" r:id="rId10"/>
    <p:sldId id="633" r:id="rId11"/>
    <p:sldId id="636" r:id="rId12"/>
    <p:sldId id="659" r:id="rId13"/>
    <p:sldId id="632" r:id="rId14"/>
    <p:sldId id="635" r:id="rId15"/>
    <p:sldId id="661" r:id="rId16"/>
  </p:sldIdLst>
  <p:sldSz cx="12192000" cy="6858000"/>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E4BD"/>
    <a:srgbClr val="FFC165"/>
    <a:srgbClr val="969696"/>
    <a:srgbClr val="22BCB5"/>
    <a:srgbClr val="513184"/>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3" autoAdjust="0"/>
    <p:restoredTop sz="63899" autoAdjust="0"/>
  </p:normalViewPr>
  <p:slideViewPr>
    <p:cSldViewPr>
      <p:cViewPr varScale="1">
        <p:scale>
          <a:sx n="55" d="100"/>
          <a:sy n="55" d="100"/>
        </p:scale>
        <p:origin x="1560" y="48"/>
      </p:cViewPr>
      <p:guideLst>
        <p:guide orient="horz" pos="2160"/>
        <p:guide pos="3840"/>
      </p:guideLst>
    </p:cSldViewPr>
  </p:slideViewPr>
  <p:outlineViewPr>
    <p:cViewPr>
      <p:scale>
        <a:sx n="33" d="100"/>
        <a:sy n="33" d="100"/>
      </p:scale>
      <p:origin x="0" y="15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GB"/>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GB"/>
          </a:p>
        </p:txBody>
      </p:sp>
      <p:sp>
        <p:nvSpPr>
          <p:cNvPr id="1536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GB"/>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212A26D5-6DA5-4997-97E7-336A9FE0153A}" type="slidenum">
              <a:rPr lang="en-GB"/>
              <a:pPr>
                <a:defRPr/>
              </a:pPr>
              <a:t>‹#›</a:t>
            </a:fld>
            <a:endParaRPr lang="en-GB"/>
          </a:p>
        </p:txBody>
      </p:sp>
    </p:spTree>
    <p:extLst>
      <p:ext uri="{BB962C8B-B14F-4D97-AF65-F5344CB8AC3E}">
        <p14:creationId xmlns:p14="http://schemas.microsoft.com/office/powerpoint/2010/main" val="3660336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E446422-EFCA-4F8D-AC00-65242EA77A67}" type="slidenum">
              <a:rPr lang="en-GB"/>
              <a:pPr eaLnBrk="1" hangingPunct="1"/>
              <a:t>1</a:t>
            </a:fld>
            <a:endParaRPr lang="en-GB"/>
          </a:p>
        </p:txBody>
      </p:sp>
      <p:sp>
        <p:nvSpPr>
          <p:cNvPr id="17411" name="Rectangle 2"/>
          <p:cNvSpPr>
            <a:spLocks noGrp="1" noRot="1" noChangeAspect="1" noChangeArrowheads="1" noTextEdit="1"/>
          </p:cNvSpPr>
          <p:nvPr>
            <p:ph type="sldImg"/>
          </p:nvPr>
        </p:nvSpPr>
        <p:spPr>
          <a:xfrm>
            <a:off x="381000" y="685800"/>
            <a:ext cx="6096000" cy="3429000"/>
          </a:xfrm>
          <a:ln/>
        </p:spPr>
      </p:sp>
      <p:sp>
        <p:nvSpPr>
          <p:cNvPr id="17412" name="Rectangle 3"/>
          <p:cNvSpPr>
            <a:spLocks noGrp="1" noChangeArrowheads="1"/>
          </p:cNvSpPr>
          <p:nvPr>
            <p:ph type="body" idx="1"/>
          </p:nvPr>
        </p:nvSpPr>
        <p:spPr>
          <a:noFill/>
        </p:spPr>
        <p:txBody>
          <a:bodyPr/>
          <a:lstStyle/>
          <a:p>
            <a:pPr marL="413384" lvl="0" indent="-413384" defTabSz="543305">
              <a:spcBef>
                <a:spcPts val="3900"/>
              </a:spcBef>
              <a:defRPr sz="1800"/>
            </a:pPr>
            <a:endParaRPr lang="en-GB" sz="1200" dirty="0"/>
          </a:p>
        </p:txBody>
      </p:sp>
    </p:spTree>
    <p:extLst>
      <p:ext uri="{BB962C8B-B14F-4D97-AF65-F5344CB8AC3E}">
        <p14:creationId xmlns:p14="http://schemas.microsoft.com/office/powerpoint/2010/main" val="2627808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baseline="0" dirty="0"/>
              <a:t>I began the journey, wanting to see how easy it was to create the graphs and numeric text in R Markdown. I quickly found that  thanks to the </a:t>
            </a:r>
            <a:r>
              <a:rPr lang="en-GB" baseline="0" dirty="0" err="1"/>
              <a:t>Gov</a:t>
            </a:r>
            <a:r>
              <a:rPr lang="en-GB" baseline="0" dirty="0"/>
              <a:t> Styles R package, which was designed by Matt </a:t>
            </a:r>
            <a:r>
              <a:rPr lang="en-GB" baseline="0" dirty="0" err="1"/>
              <a:t>Upson</a:t>
            </a:r>
            <a:r>
              <a:rPr lang="en-GB" baseline="0" dirty="0"/>
              <a:t>, it was relatively easy to employ the theme used in government publications and use the correct colours. </a:t>
            </a:r>
          </a:p>
          <a:p>
            <a:endParaRPr lang="en-GB" baseline="0" dirty="0"/>
          </a:p>
          <a:p>
            <a:endParaRPr lang="en-GB" baseline="0" dirty="0"/>
          </a:p>
          <a:p>
            <a:r>
              <a:rPr lang="en-GB" baseline="0" dirty="0"/>
              <a:t>So creating graphs in R Markdown is all well and good, but …</a:t>
            </a:r>
            <a:endParaRPr lang="en-GB" dirty="0"/>
          </a:p>
        </p:txBody>
      </p:sp>
      <p:sp>
        <p:nvSpPr>
          <p:cNvPr id="4" name="Slide Number Placeholder 3"/>
          <p:cNvSpPr>
            <a:spLocks noGrp="1"/>
          </p:cNvSpPr>
          <p:nvPr>
            <p:ph type="sldNum" sz="quarter" idx="10"/>
          </p:nvPr>
        </p:nvSpPr>
        <p:spPr/>
        <p:txBody>
          <a:bodyPr/>
          <a:lstStyle/>
          <a:p>
            <a:fld id="{80E102D0-60A6-4AE1-8217-33FA7CB1B3D2}" type="slidenum">
              <a:rPr lang="en-GB" smtClean="0"/>
              <a:t>10</a:t>
            </a:fld>
            <a:endParaRPr lang="en-GB"/>
          </a:p>
        </p:txBody>
      </p:sp>
    </p:spTree>
    <p:extLst>
      <p:ext uri="{BB962C8B-B14F-4D97-AF65-F5344CB8AC3E}">
        <p14:creationId xmlns:p14="http://schemas.microsoft.com/office/powerpoint/2010/main" val="1123319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a:t>
            </a:r>
            <a:r>
              <a:rPr lang="en-GB" baseline="0" dirty="0"/>
              <a:t> do you format?</a:t>
            </a:r>
          </a:p>
          <a:p>
            <a:endParaRPr lang="en-GB" baseline="0" dirty="0"/>
          </a:p>
          <a:p>
            <a:endParaRPr lang="en-GB" baseline="0" dirty="0"/>
          </a:p>
          <a:p>
            <a:r>
              <a:rPr lang="en-GB" baseline="0" dirty="0"/>
              <a:t>How do you format something that looks like this using code?</a:t>
            </a:r>
          </a:p>
          <a:p>
            <a:endParaRPr lang="en-GB" baseline="0" dirty="0"/>
          </a:p>
          <a:p>
            <a:r>
              <a:rPr lang="en-GB" baseline="0" dirty="0"/>
              <a:t>We re-designed our bulletins, having looked in to user research on how people consume official statistics bulletins:</a:t>
            </a:r>
          </a:p>
          <a:p>
            <a:endParaRPr lang="en-GB" baseline="0" dirty="0"/>
          </a:p>
          <a:p>
            <a:pPr marL="171450" indent="-171450">
              <a:buFont typeface="Arial" panose="020B0604020202020204" pitchFamily="34" charset="0"/>
              <a:buChar char="•"/>
            </a:pPr>
            <a:r>
              <a:rPr lang="en-GB" baseline="0" dirty="0"/>
              <a:t>We’d learnt that people want to be able to spot the headline figures straight away (hence the large text boxes).</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We’d chosen the colours orange and blue as people who are colour blind tend to be able to tell the difference between the two</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We wanted to keep the layout of this page non-text heavy. As we know that users usually quickly scan text.  Short chunks of text, divided by clear headings each with a specific focus are easier for users to understands.</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When people have to dedicate more mental effort to try to understand something, they have less capacity to commit it to memory</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Longer sentences hinder understanding</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The more text there is the harder it is to find the bits on the page</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Users come to a bulletin with a clear task in mind</a:t>
            </a:r>
          </a:p>
          <a:p>
            <a:endParaRPr lang="en-GB" baseline="0" dirty="0"/>
          </a:p>
          <a:p>
            <a:r>
              <a:rPr lang="en-GB" dirty="0"/>
              <a:t>Having</a:t>
            </a:r>
            <a:r>
              <a:rPr lang="en-GB" baseline="0" dirty="0"/>
              <a:t> researched Latex, and R Markdown. I decided the best solution was to use CSS and HTML, which can be used in R Markdown. HTML and CSS aren’t traditional statistician skills, but I’m hoping to show you today how easy it is to pick up the fundamentals of these languages and create HTML pages in the format you require. I also quickly came to the conclusion that HTML was better then PDF because they can be read by screen readers.</a:t>
            </a:r>
            <a:endParaRPr lang="en-GB" dirty="0"/>
          </a:p>
          <a:p>
            <a:endParaRPr lang="en-GB" baseline="0" dirty="0"/>
          </a:p>
          <a:p>
            <a:endParaRPr lang="en-GB" dirty="0"/>
          </a:p>
        </p:txBody>
      </p:sp>
      <p:sp>
        <p:nvSpPr>
          <p:cNvPr id="4" name="Slide Number Placeholder 3"/>
          <p:cNvSpPr>
            <a:spLocks noGrp="1"/>
          </p:cNvSpPr>
          <p:nvPr>
            <p:ph type="sldNum" sz="quarter" idx="10"/>
          </p:nvPr>
        </p:nvSpPr>
        <p:spPr/>
        <p:txBody>
          <a:bodyPr/>
          <a:lstStyle/>
          <a:p>
            <a:fld id="{80E102D0-60A6-4AE1-8217-33FA7CB1B3D2}" type="slidenum">
              <a:rPr lang="en-GB" smtClean="0"/>
              <a:t>11</a:t>
            </a:fld>
            <a:endParaRPr lang="en-GB"/>
          </a:p>
        </p:txBody>
      </p:sp>
    </p:spTree>
    <p:extLst>
      <p:ext uri="{BB962C8B-B14F-4D97-AF65-F5344CB8AC3E}">
        <p14:creationId xmlns:p14="http://schemas.microsoft.com/office/powerpoint/2010/main" val="1701431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formatting concern, was how do I maintain</a:t>
            </a:r>
            <a:r>
              <a:rPr lang="en-GB" baseline="0" dirty="0"/>
              <a:t> the structure of the report</a:t>
            </a:r>
            <a:r>
              <a:rPr lang="en-GB" dirty="0"/>
              <a:t> using HTML and CSS?</a:t>
            </a:r>
          </a:p>
          <a:p>
            <a:endParaRPr lang="en-GB" dirty="0"/>
          </a:p>
          <a:p>
            <a:r>
              <a:rPr lang="en-GB" dirty="0"/>
              <a:t>My</a:t>
            </a:r>
            <a:r>
              <a:rPr lang="en-GB" baseline="0" dirty="0"/>
              <a:t> answer to this was Bootstrap.</a:t>
            </a:r>
          </a:p>
          <a:p>
            <a:endParaRPr lang="en-GB" baseline="0" dirty="0"/>
          </a:p>
          <a:p>
            <a:r>
              <a:rPr lang="en-GB" baseline="0" dirty="0"/>
              <a:t>Bootstrap is a toolkit for developing HTML, CSS and JS, I think of it as a library of useful code I can use.</a:t>
            </a:r>
          </a:p>
          <a:p>
            <a:endParaRPr lang="en-GB" baseline="0" dirty="0"/>
          </a:p>
          <a:p>
            <a:r>
              <a:rPr lang="en-GB" baseline="0" dirty="0"/>
              <a:t>Within this library bootstrap shows how to make a responsive container system. The code for the system is freely available in boots strap’s website, some of which I’ve placed on the left hand side.</a:t>
            </a:r>
          </a:p>
          <a:p>
            <a:endParaRPr lang="en-GB" baseline="0" dirty="0"/>
          </a:p>
          <a:p>
            <a:r>
              <a:rPr lang="en-GB" baseline="0" dirty="0"/>
              <a:t>The responsive container system means that the layout of the content will change according to the size of the screen. This means that rather then your content becoming really small to fit on to say, a mobile phone, or becoming muddled, Bootstrap re-arranges the structure of your web page so that things appear one after another. </a:t>
            </a:r>
          </a:p>
          <a:p>
            <a:endParaRPr lang="en-GB" baseline="0" dirty="0"/>
          </a:p>
          <a:p>
            <a:r>
              <a:rPr lang="en-GB" baseline="0" dirty="0"/>
              <a:t>Within the container, content is arranged in rows. Each row can be split in to 12 columns, which will automatically vary according to the size of the screen. Grouping columns together can be used to create a wider column, </a:t>
            </a:r>
            <a:endParaRPr lang="en-GB" dirty="0"/>
          </a:p>
        </p:txBody>
      </p:sp>
      <p:sp>
        <p:nvSpPr>
          <p:cNvPr id="4" name="Slide Number Placeholder 3"/>
          <p:cNvSpPr>
            <a:spLocks noGrp="1"/>
          </p:cNvSpPr>
          <p:nvPr>
            <p:ph type="sldNum" sz="quarter" idx="10"/>
          </p:nvPr>
        </p:nvSpPr>
        <p:spPr/>
        <p:txBody>
          <a:bodyPr/>
          <a:lstStyle/>
          <a:p>
            <a:pPr>
              <a:defRPr/>
            </a:pPr>
            <a:fld id="{212A26D5-6DA5-4997-97E7-336A9FE0153A}" type="slidenum">
              <a:rPr lang="en-GB" smtClean="0"/>
              <a:pPr>
                <a:defRPr/>
              </a:pPr>
              <a:t>12</a:t>
            </a:fld>
            <a:endParaRPr lang="en-GB"/>
          </a:p>
        </p:txBody>
      </p:sp>
    </p:spTree>
    <p:extLst>
      <p:ext uri="{BB962C8B-B14F-4D97-AF65-F5344CB8AC3E}">
        <p14:creationId xmlns:p14="http://schemas.microsoft.com/office/powerpoint/2010/main" val="2973636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Here is an example where I’ve, designated “rows” and “columns” here you see the code I used to create the row for the headline figures. </a:t>
            </a:r>
          </a:p>
          <a:p>
            <a:endParaRPr lang="en-GB" baseline="0" dirty="0"/>
          </a:p>
          <a:p>
            <a:r>
              <a:rPr lang="en-GB" baseline="0" dirty="0"/>
              <a:t>Once I’ve specified the beginning of a row, with &lt;div class = “row”&gt; I can then specify how many </a:t>
            </a:r>
            <a:r>
              <a:rPr lang="en-GB" baseline="0" dirty="0" err="1"/>
              <a:t>colums</a:t>
            </a:r>
            <a:r>
              <a:rPr lang="en-GB" baseline="0" dirty="0"/>
              <a:t> make up this row, and what size each one should be. In the case of the headline figures, there are 3 columns. A </a:t>
            </a:r>
            <a:r>
              <a:rPr lang="en-GB" baseline="0" dirty="0" err="1"/>
              <a:t>lefthand</a:t>
            </a:r>
            <a:r>
              <a:rPr lang="en-GB" baseline="0" dirty="0"/>
              <a:t> side column for the first box, a middle column for the white space and one on the right hand side.</a:t>
            </a:r>
          </a:p>
          <a:p>
            <a:endParaRPr lang="en-GB" baseline="0" dirty="0"/>
          </a:p>
          <a:p>
            <a:endParaRPr lang="en-GB" dirty="0"/>
          </a:p>
          <a:p>
            <a:r>
              <a:rPr lang="en-GB" dirty="0"/>
              <a:t>My first column,</a:t>
            </a:r>
            <a:r>
              <a:rPr lang="en-GB" baseline="0" dirty="0"/>
              <a:t> whose ID is given as “</a:t>
            </a:r>
            <a:r>
              <a:rPr lang="en-GB" baseline="0" dirty="0" err="1"/>
              <a:t>Headline_left</a:t>
            </a:r>
            <a:r>
              <a:rPr lang="en-GB" baseline="0" dirty="0"/>
              <a:t>”, I’ve asked for it to take up the space of 7 </a:t>
            </a:r>
            <a:r>
              <a:rPr lang="en-GB" baseline="0" dirty="0" err="1"/>
              <a:t>colums</a:t>
            </a:r>
            <a:r>
              <a:rPr lang="en-GB" baseline="0" dirty="0"/>
              <a:t>, on a large screen, the middle column is one and the remaining is 4, this outputs a pretty good match.</a:t>
            </a:r>
          </a:p>
          <a:p>
            <a:endParaRPr lang="en-GB" baseline="0" dirty="0"/>
          </a:p>
          <a:p>
            <a:r>
              <a:rPr lang="en-GB" baseline="0" dirty="0"/>
              <a:t>In terms of colours and text styles, I use CSS. All my CSS is placed in a CSS style sheet,. Here we can see that I’ve assigned items with the ID headline left and headline right to have this royal blue background colour (which corresponds to a hex code of #00437b), white text and size 17 font. Placing things in a CSS sheet, means there is less code having to be placed in my R Markdown script.</a:t>
            </a:r>
          </a:p>
          <a:p>
            <a:endParaRPr lang="en-GB" baseline="0" dirty="0"/>
          </a:p>
          <a:p>
            <a:r>
              <a:rPr lang="en-GB" baseline="0" dirty="0"/>
              <a:t>You will also notice that the figures themselves are created using </a:t>
            </a:r>
            <a:r>
              <a:rPr lang="en-GB" baseline="0" dirty="0" err="1"/>
              <a:t>KnitR</a:t>
            </a:r>
            <a:r>
              <a:rPr lang="en-GB" baseline="0" dirty="0"/>
              <a:t>, rather then text.</a:t>
            </a:r>
            <a:endParaRPr lang="en-GB" dirty="0"/>
          </a:p>
        </p:txBody>
      </p:sp>
      <p:sp>
        <p:nvSpPr>
          <p:cNvPr id="4" name="Slide Number Placeholder 3"/>
          <p:cNvSpPr>
            <a:spLocks noGrp="1"/>
          </p:cNvSpPr>
          <p:nvPr>
            <p:ph type="sldNum" sz="quarter" idx="10"/>
          </p:nvPr>
        </p:nvSpPr>
        <p:spPr/>
        <p:txBody>
          <a:bodyPr/>
          <a:lstStyle/>
          <a:p>
            <a:fld id="{80E102D0-60A6-4AE1-8217-33FA7CB1B3D2}" type="slidenum">
              <a:rPr lang="en-GB" smtClean="0"/>
              <a:t>13</a:t>
            </a:fld>
            <a:endParaRPr lang="en-GB"/>
          </a:p>
        </p:txBody>
      </p:sp>
    </p:spTree>
    <p:extLst>
      <p:ext uri="{BB962C8B-B14F-4D97-AF65-F5344CB8AC3E}">
        <p14:creationId xmlns:p14="http://schemas.microsoft.com/office/powerpoint/2010/main" val="792127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very</a:t>
            </a:r>
            <a:r>
              <a:rPr lang="en-GB" baseline="0" dirty="0"/>
              <a:t> quickly and easily I acquired these skills. Although my prototype is not yet perfect, you can see it is very close to the original publication.</a:t>
            </a:r>
            <a:endParaRPr lang="en-GB" dirty="0"/>
          </a:p>
        </p:txBody>
      </p:sp>
      <p:sp>
        <p:nvSpPr>
          <p:cNvPr id="4" name="Slide Number Placeholder 3"/>
          <p:cNvSpPr>
            <a:spLocks noGrp="1"/>
          </p:cNvSpPr>
          <p:nvPr>
            <p:ph type="sldNum" sz="quarter" idx="10"/>
          </p:nvPr>
        </p:nvSpPr>
        <p:spPr/>
        <p:txBody>
          <a:bodyPr/>
          <a:lstStyle/>
          <a:p>
            <a:fld id="{80E102D0-60A6-4AE1-8217-33FA7CB1B3D2}" type="slidenum">
              <a:rPr lang="en-GB" smtClean="0"/>
              <a:t>14</a:t>
            </a:fld>
            <a:endParaRPr lang="en-GB"/>
          </a:p>
        </p:txBody>
      </p:sp>
    </p:spTree>
    <p:extLst>
      <p:ext uri="{BB962C8B-B14F-4D97-AF65-F5344CB8AC3E}">
        <p14:creationId xmlns:p14="http://schemas.microsoft.com/office/powerpoint/2010/main" val="277044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DWP produces statistics which are integral for local authorities and charities, therefore our figures must be reliable</a:t>
            </a:r>
          </a:p>
          <a:p>
            <a:r>
              <a:rPr lang="en-GB" dirty="0"/>
              <a:t>DWP statistics must adhere to the code of practice</a:t>
            </a:r>
          </a:p>
          <a:p>
            <a:r>
              <a:rPr lang="en-GB" dirty="0"/>
              <a:t>RAP is a new way of producing official statistics, which will allow statisticians to produce more reliable statistics much more efficiently, freeing up time which can be spent instead providing insight or designing new collections</a:t>
            </a:r>
          </a:p>
          <a:p>
            <a:r>
              <a:rPr lang="en-GB" dirty="0"/>
              <a:t>R Markdown’s ability to use HTML, means we can create exciting new statistical products</a:t>
            </a:r>
          </a:p>
          <a:p>
            <a:r>
              <a:rPr lang="en-GB" dirty="0"/>
              <a:t>Statistician’s can easily begin to dabble in HTML</a:t>
            </a:r>
          </a:p>
          <a:p>
            <a:r>
              <a:rPr lang="en-GB" sz="1200" dirty="0"/>
              <a:t>RAP is revolutionising statistics production in the UK</a:t>
            </a:r>
          </a:p>
          <a:p>
            <a:r>
              <a:rPr lang="en-GB" sz="1200" dirty="0"/>
              <a:t>Using HTML in R Markdown means we can create new statistical products.</a:t>
            </a:r>
          </a:p>
          <a:p>
            <a:r>
              <a:rPr lang="en-GB" sz="1200"/>
              <a:t>I encourage statisticians to try using HTML</a:t>
            </a:r>
          </a:p>
          <a:p>
            <a:endParaRPr lang="en-GB" dirty="0"/>
          </a:p>
        </p:txBody>
      </p:sp>
      <p:sp>
        <p:nvSpPr>
          <p:cNvPr id="4" name="Slide Number Placeholder 3"/>
          <p:cNvSpPr>
            <a:spLocks noGrp="1"/>
          </p:cNvSpPr>
          <p:nvPr>
            <p:ph type="sldNum" sz="quarter" idx="10"/>
          </p:nvPr>
        </p:nvSpPr>
        <p:spPr/>
        <p:txBody>
          <a:bodyPr/>
          <a:lstStyle/>
          <a:p>
            <a:pPr>
              <a:defRPr/>
            </a:pPr>
            <a:fld id="{212A26D5-6DA5-4997-97E7-336A9FE0153A}" type="slidenum">
              <a:rPr lang="en-GB" smtClean="0"/>
              <a:pPr>
                <a:defRPr/>
              </a:pPr>
              <a:t>15</a:t>
            </a:fld>
            <a:endParaRPr lang="en-GB"/>
          </a:p>
        </p:txBody>
      </p:sp>
    </p:spTree>
    <p:extLst>
      <p:ext uri="{BB962C8B-B14F-4D97-AF65-F5344CB8AC3E}">
        <p14:creationId xmlns:p14="http://schemas.microsoft.com/office/powerpoint/2010/main" val="3165291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What is DWP?</a:t>
            </a:r>
          </a:p>
          <a:p>
            <a:r>
              <a:rPr lang="en-GB" sz="1200" dirty="0"/>
              <a:t>Official statistics in DWP</a:t>
            </a:r>
          </a:p>
          <a:p>
            <a:r>
              <a:rPr lang="en-GB" sz="1200" dirty="0"/>
              <a:t>An introduction to RAP ( a new way of producing statistics)</a:t>
            </a:r>
          </a:p>
          <a:p>
            <a:r>
              <a:rPr lang="en-GB" sz="1200" dirty="0"/>
              <a:t>How we have implemented RAP at DWP</a:t>
            </a:r>
          </a:p>
          <a:p>
            <a:endParaRPr lang="en-GB" sz="1200" dirty="0"/>
          </a:p>
          <a:p>
            <a:endParaRPr lang="en-GB" dirty="0"/>
          </a:p>
        </p:txBody>
      </p:sp>
      <p:sp>
        <p:nvSpPr>
          <p:cNvPr id="4" name="Slide Number Placeholder 3"/>
          <p:cNvSpPr>
            <a:spLocks noGrp="1"/>
          </p:cNvSpPr>
          <p:nvPr>
            <p:ph type="sldNum" sz="quarter" idx="10"/>
          </p:nvPr>
        </p:nvSpPr>
        <p:spPr/>
        <p:txBody>
          <a:bodyPr/>
          <a:lstStyle/>
          <a:p>
            <a:pPr>
              <a:defRPr/>
            </a:pPr>
            <a:fld id="{212A26D5-6DA5-4997-97E7-336A9FE0153A}" type="slidenum">
              <a:rPr lang="en-GB" smtClean="0"/>
              <a:pPr>
                <a:defRPr/>
              </a:pPr>
              <a:t>2</a:t>
            </a:fld>
            <a:endParaRPr lang="en-GB"/>
          </a:p>
        </p:txBody>
      </p:sp>
    </p:spTree>
    <p:extLst>
      <p:ext uri="{BB962C8B-B14F-4D97-AF65-F5344CB8AC3E}">
        <p14:creationId xmlns:p14="http://schemas.microsoft.com/office/powerpoint/2010/main" val="2332038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1942 </a:t>
            </a:r>
            <a:r>
              <a:rPr lang="en-GB" dirty="0" err="1"/>
              <a:t>Beveridge</a:t>
            </a:r>
            <a:r>
              <a:rPr lang="en-GB" dirty="0"/>
              <a:t> Report set out a system of social insurance, covering every citizen regardless of income. It offered nothing less than a cradle-to-grave welfare state. Since then, various departments</a:t>
            </a:r>
            <a:r>
              <a:rPr lang="en-GB" baseline="0" dirty="0"/>
              <a:t> have been responsible for this collection of benefits, but today the responsibility is held by DWP.</a:t>
            </a:r>
          </a:p>
          <a:p>
            <a:endParaRPr lang="en-GB" baseline="0" dirty="0"/>
          </a:p>
          <a:p>
            <a:r>
              <a:rPr lang="en-GB" sz="1200" dirty="0"/>
              <a:t>UK’s biggest government department. with 20 million customers</a:t>
            </a:r>
          </a:p>
          <a:p>
            <a:r>
              <a:rPr lang="en-GB" sz="1200" dirty="0"/>
              <a:t> €200 billion in expenditure every year</a:t>
            </a:r>
          </a:p>
          <a:p>
            <a:endParaRPr lang="en-GB" sz="1200" dirty="0"/>
          </a:p>
          <a:p>
            <a:r>
              <a:rPr lang="en-GB" sz="1200" dirty="0"/>
              <a:t>Responsible for Administering pension, working age, as well as disability and health related, benefits </a:t>
            </a:r>
          </a:p>
          <a:p>
            <a:r>
              <a:rPr lang="en-GB" sz="1200" dirty="0"/>
              <a:t>Statistics used by a range of customers such as local government</a:t>
            </a:r>
            <a:endParaRPr lang="en-GB" dirty="0"/>
          </a:p>
          <a:p>
            <a:endParaRPr lang="en-GB"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dirty="0"/>
              <a:t>Statistics used by a range of customers such as local government, who rely on our statistics for strategizing how they provide services.  </a:t>
            </a:r>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GB" dirty="0"/>
              <a:t>With such a large responsibility, it is important that accurate and reliable statistics are being produced by the Department. </a:t>
            </a:r>
          </a:p>
          <a:p>
            <a:endParaRPr lang="en-GB" dirty="0"/>
          </a:p>
        </p:txBody>
      </p:sp>
      <p:sp>
        <p:nvSpPr>
          <p:cNvPr id="4" name="Slide Number Placeholder 3"/>
          <p:cNvSpPr>
            <a:spLocks noGrp="1"/>
          </p:cNvSpPr>
          <p:nvPr>
            <p:ph type="sldNum" sz="quarter" idx="10"/>
          </p:nvPr>
        </p:nvSpPr>
        <p:spPr/>
        <p:txBody>
          <a:bodyPr/>
          <a:lstStyle/>
          <a:p>
            <a:fld id="{80E102D0-60A6-4AE1-8217-33FA7CB1B3D2}" type="slidenum">
              <a:rPr lang="en-GB" smtClean="0"/>
              <a:t>3</a:t>
            </a:fld>
            <a:endParaRPr lang="en-GB"/>
          </a:p>
        </p:txBody>
      </p:sp>
    </p:spTree>
    <p:extLst>
      <p:ext uri="{BB962C8B-B14F-4D97-AF65-F5344CB8AC3E}">
        <p14:creationId xmlns:p14="http://schemas.microsoft.com/office/powerpoint/2010/main" val="3610672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 We have no axe to grind in any debate, save that it is well informed”- emphasise what this means</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r>
              <a:rPr lang="en-GB" dirty="0"/>
              <a:t>DWP, like all other government</a:t>
            </a:r>
            <a:r>
              <a:rPr lang="en-GB" baseline="0" dirty="0"/>
              <a:t> departments in Great Britain,  must adhere to the code of </a:t>
            </a:r>
            <a:r>
              <a:rPr lang="en-GB" baseline="0" dirty="0" err="1"/>
              <a:t>pratcie</a:t>
            </a: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r>
              <a:rPr lang="en-GB" dirty="0"/>
              <a:t>They’re statistics which are presented impartially as</a:t>
            </a:r>
            <a:r>
              <a:rPr lang="en-GB" sz="1200" kern="1200" dirty="0">
                <a:solidFill>
                  <a:schemeClr val="tx1"/>
                </a:solidFill>
                <a:effectLst/>
                <a:latin typeface="+mn-lt"/>
                <a:ea typeface="+mn-ea"/>
                <a:cs typeface="+mn-cs"/>
              </a:rPr>
              <a:t> they have to adhere to the code of practice .</a:t>
            </a:r>
            <a:r>
              <a:rPr lang="en-GB" sz="1200" kern="1200" baseline="0" dirty="0">
                <a:solidFill>
                  <a:schemeClr val="tx1"/>
                </a:solidFill>
                <a:effectLst/>
                <a:latin typeface="+mn-lt"/>
                <a:ea typeface="+mn-ea"/>
                <a:cs typeface="+mn-cs"/>
              </a:rPr>
              <a:t> This means that they are p</a:t>
            </a:r>
            <a:r>
              <a:rPr lang="en-GB" dirty="0"/>
              <a:t>resented with transparent judgements and include what the strengths and limitations of these statistics are.</a:t>
            </a:r>
            <a:r>
              <a:rPr lang="en-GB" baseline="0" dirty="0"/>
              <a:t> </a:t>
            </a:r>
            <a:r>
              <a:rPr lang="en-GB" sz="1200" kern="1200" dirty="0">
                <a:solidFill>
                  <a:schemeClr val="tx1"/>
                </a:solidFill>
                <a:effectLst/>
                <a:latin typeface="+mn-lt"/>
                <a:ea typeface="+mn-ea"/>
                <a:cs typeface="+mn-cs"/>
              </a:rPr>
              <a:t>If a department fails to adhere to the code, we will face criticism from the national statistician.</a:t>
            </a:r>
          </a:p>
          <a:p>
            <a:endParaRPr lang="en-GB" dirty="0"/>
          </a:p>
          <a:p>
            <a:r>
              <a:rPr lang="en-GB" sz="1200" kern="1200" dirty="0">
                <a:solidFill>
                  <a:schemeClr val="tx1"/>
                </a:solidFill>
                <a:effectLst/>
                <a:latin typeface="+mn-lt"/>
                <a:ea typeface="+mn-ea"/>
                <a:cs typeface="+mn-cs"/>
              </a:rPr>
              <a:t>Matt </a:t>
            </a:r>
            <a:r>
              <a:rPr lang="en-GB" sz="1200" kern="1200" dirty="0" err="1">
                <a:solidFill>
                  <a:schemeClr val="tx1"/>
                </a:solidFill>
                <a:effectLst/>
                <a:latin typeface="+mn-lt"/>
                <a:ea typeface="+mn-ea"/>
                <a:cs typeface="+mn-cs"/>
              </a:rPr>
              <a:t>Upson</a:t>
            </a:r>
            <a:r>
              <a:rPr lang="en-GB" sz="1200" kern="1200" dirty="0">
                <a:solidFill>
                  <a:schemeClr val="tx1"/>
                </a:solidFill>
                <a:effectLst/>
                <a:latin typeface="+mn-lt"/>
                <a:ea typeface="+mn-ea"/>
                <a:cs typeface="+mn-cs"/>
              </a:rPr>
              <a:t>, a formal UK civil servant, highlighted how, unlike in academia where there are numerous journal articles on a topic, official statistics are often “the single source of truth”. This is especially true in DWP, where the department is responsible for deploying its resources, as well as developing policy, meaning that it is the source of statistics on the services it provides. For</a:t>
            </a:r>
            <a:r>
              <a:rPr lang="en-GB" sz="1200" kern="1200" baseline="0" dirty="0">
                <a:solidFill>
                  <a:schemeClr val="tx1"/>
                </a:solidFill>
                <a:effectLst/>
                <a:latin typeface="+mn-lt"/>
                <a:ea typeface="+mn-ea"/>
                <a:cs typeface="+mn-cs"/>
              </a:rPr>
              <a:t> example, only we can report on how many households are receiving Universal Credit, nobody else is gathering that data.</a:t>
            </a:r>
          </a:p>
          <a:p>
            <a:endParaRPr lang="en-GB"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dirty="0"/>
              <a:t>They are an essential public asset.</a:t>
            </a:r>
          </a:p>
          <a:p>
            <a:endParaRPr lang="en-GB" dirty="0"/>
          </a:p>
          <a:p>
            <a:r>
              <a:rPr lang="en-GB" dirty="0"/>
              <a:t>They are intended to serve the public. Academics and charities use these figures to inform their researches and strategies how they provide services.</a:t>
            </a:r>
          </a:p>
          <a:p>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r>
              <a:rPr lang="en-GB" dirty="0"/>
              <a:t>Helps to hold the government accountable. </a:t>
            </a:r>
          </a:p>
          <a:p>
            <a:endParaRPr lang="en-GB" dirty="0"/>
          </a:p>
          <a:p>
            <a:endParaRPr lang="en-GB" baseline="0" dirty="0"/>
          </a:p>
          <a:p>
            <a:endParaRPr lang="en-GB" baseline="0" dirty="0"/>
          </a:p>
        </p:txBody>
      </p:sp>
      <p:sp>
        <p:nvSpPr>
          <p:cNvPr id="4" name="Slide Number Placeholder 3"/>
          <p:cNvSpPr>
            <a:spLocks noGrp="1"/>
          </p:cNvSpPr>
          <p:nvPr>
            <p:ph type="sldNum" sz="quarter" idx="10"/>
          </p:nvPr>
        </p:nvSpPr>
        <p:spPr/>
        <p:txBody>
          <a:bodyPr/>
          <a:lstStyle/>
          <a:p>
            <a:fld id="{80E102D0-60A6-4AE1-8217-33FA7CB1B3D2}" type="slidenum">
              <a:rPr lang="en-GB" smtClean="0"/>
              <a:t>4</a:t>
            </a:fld>
            <a:endParaRPr lang="en-GB"/>
          </a:p>
        </p:txBody>
      </p:sp>
    </p:spTree>
    <p:extLst>
      <p:ext uri="{BB962C8B-B14F-4D97-AF65-F5344CB8AC3E}">
        <p14:creationId xmlns:p14="http://schemas.microsoft.com/office/powerpoint/2010/main" val="958843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I give an introduction to RAP,</a:t>
            </a:r>
            <a:r>
              <a:rPr lang="en-GB" baseline="0" dirty="0"/>
              <a:t> I want to quickly cover the stats publication process.</a:t>
            </a:r>
          </a:p>
          <a:p>
            <a:endParaRPr lang="en-GB" dirty="0"/>
          </a:p>
          <a:p>
            <a:r>
              <a:rPr lang="en-GB" dirty="0"/>
              <a:t>Guessing everyone</a:t>
            </a:r>
            <a:r>
              <a:rPr lang="en-GB" baseline="0" dirty="0"/>
              <a:t> here, has produced a stats publication before? </a:t>
            </a:r>
            <a:endParaRPr lang="en-GB" dirty="0"/>
          </a:p>
          <a:p>
            <a:endParaRPr lang="en-GB" dirty="0"/>
          </a:p>
          <a:p>
            <a:r>
              <a:rPr lang="en-GB" dirty="0"/>
              <a:t>This</a:t>
            </a:r>
            <a:r>
              <a:rPr lang="en-GB" baseline="0" dirty="0"/>
              <a:t> is the current process that occurs in DWP to produce statistics. Some parts are </a:t>
            </a:r>
            <a:r>
              <a:rPr lang="en-GB" baseline="0" dirty="0" err="1"/>
              <a:t>unqiue</a:t>
            </a:r>
            <a:r>
              <a:rPr lang="en-GB" baseline="0" dirty="0"/>
              <a:t> to DWP, but in general this is how official statistics are produced across the UK and I suspect, will be familiar to my international colleagues?</a:t>
            </a:r>
          </a:p>
          <a:p>
            <a:endParaRPr lang="en-GB" baseline="0" dirty="0"/>
          </a:p>
          <a:p>
            <a:r>
              <a:rPr lang="en-GB" baseline="0" dirty="0"/>
              <a:t>Essentially, this diagram shows…</a:t>
            </a:r>
            <a:endParaRPr lang="en-GB" dirty="0"/>
          </a:p>
        </p:txBody>
      </p:sp>
      <p:sp>
        <p:nvSpPr>
          <p:cNvPr id="4" name="Slide Number Placeholder 3"/>
          <p:cNvSpPr>
            <a:spLocks noGrp="1"/>
          </p:cNvSpPr>
          <p:nvPr>
            <p:ph type="sldNum" sz="quarter" idx="10"/>
          </p:nvPr>
        </p:nvSpPr>
        <p:spPr/>
        <p:txBody>
          <a:bodyPr/>
          <a:lstStyle/>
          <a:p>
            <a:pPr>
              <a:defRPr/>
            </a:pPr>
            <a:fld id="{212A26D5-6DA5-4997-97E7-336A9FE0153A}" type="slidenum">
              <a:rPr lang="en-GB" smtClean="0"/>
              <a:pPr>
                <a:defRPr/>
              </a:pPr>
              <a:t>5</a:t>
            </a:fld>
            <a:endParaRPr lang="en-GB"/>
          </a:p>
        </p:txBody>
      </p:sp>
    </p:spTree>
    <p:extLst>
      <p:ext uri="{BB962C8B-B14F-4D97-AF65-F5344CB8AC3E}">
        <p14:creationId xmlns:p14="http://schemas.microsoft.com/office/powerpoint/2010/main" val="2468341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a:t>
            </a:r>
            <a:r>
              <a:rPr lang="en-GB" baseline="0" dirty="0"/>
              <a:t> was the problem, these two guys came up with the solution, and it was called RAP. </a:t>
            </a:r>
            <a:r>
              <a:rPr lang="en-GB" dirty="0"/>
              <a:t>These two</a:t>
            </a:r>
            <a:r>
              <a:rPr lang="en-GB" baseline="0" dirty="0"/>
              <a:t> guys created the principles behind RAP. They have been great at producing guidelines on how people should be implementing RAP for official statistics. </a:t>
            </a:r>
          </a:p>
          <a:p>
            <a:endParaRPr lang="en-GB" baseline="0" dirty="0"/>
          </a:p>
          <a:p>
            <a:r>
              <a:rPr lang="en-GB" baseline="0" dirty="0"/>
              <a:t>Wrote an e-book</a:t>
            </a:r>
          </a:p>
          <a:p>
            <a:r>
              <a:rPr lang="en-GB" baseline="0" dirty="0"/>
              <a:t>Wrote a blog</a:t>
            </a:r>
          </a:p>
          <a:p>
            <a:r>
              <a:rPr lang="en-GB" baseline="0" dirty="0"/>
              <a:t>Created free online training</a:t>
            </a:r>
          </a:p>
          <a:p>
            <a:r>
              <a:rPr lang="en-GB" baseline="0" dirty="0"/>
              <a:t>Put a package they’ve designed on git</a:t>
            </a:r>
          </a:p>
          <a:p>
            <a:endParaRPr lang="en-GB" baseline="0" dirty="0"/>
          </a:p>
          <a:p>
            <a:r>
              <a:rPr lang="en-GB" baseline="0" dirty="0"/>
              <a:t>Thanks to their publicising of RAP, there are at least 6 government departments in the UK </a:t>
            </a:r>
            <a:r>
              <a:rPr lang="en-GB" baseline="0" dirty="0" err="1"/>
              <a:t>implimenting</a:t>
            </a:r>
            <a:r>
              <a:rPr lang="en-GB" baseline="0" dirty="0"/>
              <a:t> RAP and producing their official statistics in a new way. </a:t>
            </a:r>
          </a:p>
          <a:p>
            <a:endParaRPr lang="en-GB" baseline="0" dirty="0"/>
          </a:p>
        </p:txBody>
      </p:sp>
      <p:sp>
        <p:nvSpPr>
          <p:cNvPr id="4" name="Slide Number Placeholder 3"/>
          <p:cNvSpPr>
            <a:spLocks noGrp="1"/>
          </p:cNvSpPr>
          <p:nvPr>
            <p:ph type="sldNum" sz="quarter" idx="10"/>
          </p:nvPr>
        </p:nvSpPr>
        <p:spPr/>
        <p:txBody>
          <a:bodyPr/>
          <a:lstStyle/>
          <a:p>
            <a:fld id="{CD72B81D-9ED0-473F-BAB7-82D99ECEA005}" type="slidenum">
              <a:rPr lang="en-GB" smtClean="0"/>
              <a:t>6</a:t>
            </a:fld>
            <a:endParaRPr lang="en-GB"/>
          </a:p>
        </p:txBody>
      </p:sp>
    </p:spTree>
    <p:extLst>
      <p:ext uri="{BB962C8B-B14F-4D97-AF65-F5344CB8AC3E}">
        <p14:creationId xmlns:p14="http://schemas.microsoft.com/office/powerpoint/2010/main" val="2762794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Reproducible Analytical</a:t>
            </a:r>
            <a:r>
              <a:rPr lang="en-GB" sz="1200" baseline="0" dirty="0"/>
              <a:t> Pipelines (RAP) is </a:t>
            </a:r>
            <a:r>
              <a:rPr lang="en-GB" sz="1200" dirty="0"/>
              <a:t>a new way of producing statistics, where rather then manually creating a new statistical release every publication cycle, much of the work is automated using R Markdown.</a:t>
            </a:r>
          </a:p>
          <a:p>
            <a:endParaRPr lang="en-GB" sz="1200" dirty="0"/>
          </a:p>
          <a:p>
            <a:r>
              <a:rPr lang="en-GB" baseline="0" dirty="0"/>
              <a:t>Using the RAP principals, we can streamline the stats production process so that it is far simpler, producing the statistics using R Markdown, rather then a mix of SAS/SPSS, Microsoft excel, Word and copy and paste.</a:t>
            </a:r>
          </a:p>
          <a:p>
            <a:endParaRPr lang="en-GB" baseline="0" dirty="0"/>
          </a:p>
          <a:p>
            <a:r>
              <a:rPr lang="en-GB" baseline="0" dirty="0"/>
              <a:t>By using R Markdown you ensure that your analytical work is no longer separate from your output.</a:t>
            </a:r>
          </a:p>
          <a:p>
            <a:endParaRPr lang="en-GB" baseline="0" dirty="0"/>
          </a:p>
        </p:txBody>
      </p:sp>
      <p:sp>
        <p:nvSpPr>
          <p:cNvPr id="4" name="Slide Number Placeholder 3"/>
          <p:cNvSpPr>
            <a:spLocks noGrp="1"/>
          </p:cNvSpPr>
          <p:nvPr>
            <p:ph type="sldNum" sz="quarter" idx="10"/>
          </p:nvPr>
        </p:nvSpPr>
        <p:spPr/>
        <p:txBody>
          <a:bodyPr/>
          <a:lstStyle/>
          <a:p>
            <a:fld id="{80E102D0-60A6-4AE1-8217-33FA7CB1B3D2}" type="slidenum">
              <a:rPr lang="en-GB" smtClean="0"/>
              <a:t>7</a:t>
            </a:fld>
            <a:endParaRPr lang="en-GB"/>
          </a:p>
        </p:txBody>
      </p:sp>
    </p:spTree>
    <p:extLst>
      <p:ext uri="{BB962C8B-B14F-4D97-AF65-F5344CB8AC3E}">
        <p14:creationId xmlns:p14="http://schemas.microsoft.com/office/powerpoint/2010/main" val="4016134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Having read</a:t>
            </a:r>
            <a:r>
              <a:rPr lang="en-GB" baseline="0" dirty="0"/>
              <a:t> the e-book on RAP, various blog posts, and speaking to statisticians in other government departments who have implemented RAP. I decided to design my pipeline using the following software components:</a:t>
            </a:r>
          </a:p>
          <a:p>
            <a:endParaRPr lang="en-GB" baseline="0" dirty="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aseline="0" dirty="0"/>
              <a:t>The Pipeline itself has been designed in R Markdown which is an add on to R studio. The R Markdown package allows you to insert chunks of R code in to a document, meaning that your analytical code no longer needs to be in a separate document (and software) to your commentary. R Markdown allows you to produce several different documents, such as a pdf, slide packs and word. It also can understand different languages such as python, </a:t>
            </a:r>
            <a:r>
              <a:rPr lang="en-GB" baseline="0" dirty="0" err="1"/>
              <a:t>css</a:t>
            </a:r>
            <a:r>
              <a:rPr lang="en-GB" baseline="0" dirty="0"/>
              <a:t> and </a:t>
            </a:r>
            <a:r>
              <a:rPr lang="en-GB" baseline="0" dirty="0" err="1"/>
              <a:t>javascript</a:t>
            </a:r>
            <a:r>
              <a:rPr lang="en-GB" baseline="0" dirty="0"/>
              <a:t> and many more.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aseline="0" dirty="0"/>
              <a:t>Git and </a:t>
            </a:r>
            <a:r>
              <a:rPr lang="en-GB" baseline="0" dirty="0" err="1"/>
              <a:t>Docker</a:t>
            </a:r>
            <a:r>
              <a:rPr lang="en-GB" baseline="0" dirty="0"/>
              <a:t> were used to help ensure that my publication was reproducible. </a:t>
            </a:r>
            <a:r>
              <a:rPr lang="en-GB" baseline="0" dirty="0" err="1"/>
              <a:t>Docker</a:t>
            </a:r>
            <a:r>
              <a:rPr lang="en-GB" baseline="0" dirty="0"/>
              <a:t> allows the packages and exact version of R studio I have used to be saved as an image, that way I can always access the exact same environment that the original publication was made in. Meaning that I shouldn’t ever have the problem of my code breaking, because one of my packages has been updated. </a:t>
            </a:r>
          </a:p>
          <a:p>
            <a:pPr marL="171450" indent="-171450">
              <a:buFont typeface="Arial" panose="020B0604020202020204" pitchFamily="34" charset="0"/>
              <a:buChar char="•"/>
            </a:pPr>
            <a:r>
              <a:rPr lang="en-GB" baseline="0" dirty="0"/>
              <a:t>In terms of producing my analysis, most of the statistics presented in the publication can be done using the functions within </a:t>
            </a:r>
            <a:r>
              <a:rPr lang="en-GB" baseline="0" dirty="0" err="1"/>
              <a:t>dplyr</a:t>
            </a:r>
            <a:r>
              <a:rPr lang="en-GB" baseline="0" dirty="0"/>
              <a:t>, a well known data manipulation package. I then used ggplot2, another Package, to turn these analysis in to graphs to visualise the data. </a:t>
            </a:r>
            <a:endParaRPr lang="en-GB" dirty="0"/>
          </a:p>
        </p:txBody>
      </p:sp>
      <p:sp>
        <p:nvSpPr>
          <p:cNvPr id="4" name="Slide Number Placeholder 3"/>
          <p:cNvSpPr>
            <a:spLocks noGrp="1"/>
          </p:cNvSpPr>
          <p:nvPr>
            <p:ph type="sldNum" sz="quarter" idx="10"/>
          </p:nvPr>
        </p:nvSpPr>
        <p:spPr/>
        <p:txBody>
          <a:bodyPr/>
          <a:lstStyle/>
          <a:p>
            <a:fld id="{80E102D0-60A6-4AE1-8217-33FA7CB1B3D2}" type="slidenum">
              <a:rPr lang="en-GB" smtClean="0"/>
              <a:t>8</a:t>
            </a:fld>
            <a:endParaRPr lang="en-GB"/>
          </a:p>
        </p:txBody>
      </p:sp>
    </p:spTree>
    <p:extLst>
      <p:ext uri="{BB962C8B-B14F-4D97-AF65-F5344CB8AC3E}">
        <p14:creationId xmlns:p14="http://schemas.microsoft.com/office/powerpoint/2010/main" val="3821966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t>
            </a:r>
            <a:r>
              <a:rPr lang="en-GB" baseline="0" dirty="0"/>
              <a:t>this is the publication I was asked to automate in R Markdown. It reports how many national insurance numbers are allocated to overseas nationals. National insurance numbers are normally referred to as “</a:t>
            </a:r>
            <a:r>
              <a:rPr lang="en-GB" baseline="0" dirty="0" err="1"/>
              <a:t>Ninos</a:t>
            </a:r>
            <a:r>
              <a:rPr lang="en-GB" baseline="0" dirty="0"/>
              <a:t>”, and this is how I’ll be referring to them henceforth. The reason why there is interest in these statistics is that receiving a national insurance number means that you can look for work in the UK or take up benefit, but it can not be used as a measure for the number of non-</a:t>
            </a:r>
            <a:r>
              <a:rPr lang="en-GB" baseline="0" dirty="0" err="1"/>
              <a:t>uk</a:t>
            </a:r>
            <a:r>
              <a:rPr lang="en-GB" baseline="0" dirty="0"/>
              <a:t> adults entering the UK. </a:t>
            </a:r>
          </a:p>
          <a:p>
            <a:endParaRPr lang="en-GB" baseline="0" dirty="0"/>
          </a:p>
          <a:p>
            <a:endParaRPr lang="en-GB" baseline="0" dirty="0"/>
          </a:p>
          <a:p>
            <a:endParaRPr lang="en-GB" dirty="0"/>
          </a:p>
        </p:txBody>
      </p:sp>
      <p:sp>
        <p:nvSpPr>
          <p:cNvPr id="4" name="Slide Number Placeholder 3"/>
          <p:cNvSpPr>
            <a:spLocks noGrp="1"/>
          </p:cNvSpPr>
          <p:nvPr>
            <p:ph type="sldNum" sz="quarter" idx="10"/>
          </p:nvPr>
        </p:nvSpPr>
        <p:spPr/>
        <p:txBody>
          <a:bodyPr/>
          <a:lstStyle/>
          <a:p>
            <a:fld id="{80E102D0-60A6-4AE1-8217-33FA7CB1B3D2}" type="slidenum">
              <a:rPr lang="en-GB" smtClean="0"/>
              <a:t>9</a:t>
            </a:fld>
            <a:endParaRPr lang="en-GB"/>
          </a:p>
        </p:txBody>
      </p:sp>
    </p:spTree>
    <p:extLst>
      <p:ext uri="{BB962C8B-B14F-4D97-AF65-F5344CB8AC3E}">
        <p14:creationId xmlns:p14="http://schemas.microsoft.com/office/powerpoint/2010/main" val="6374113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11832168" y="3079750"/>
            <a:ext cx="359833" cy="3778250"/>
          </a:xfrm>
          <a:prstGeom prst="rect">
            <a:avLst/>
          </a:prstGeom>
          <a:solidFill>
            <a:srgbClr val="00C0B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defTabSz="457200"/>
            <a:endParaRPr lang="en-US">
              <a:solidFill>
                <a:srgbClr val="FFFFFF"/>
              </a:solidFill>
            </a:endParaRPr>
          </a:p>
        </p:txBody>
      </p:sp>
      <p:pic>
        <p:nvPicPr>
          <p:cNvPr id="5" name="Picture 5" descr="DWP_3262_SML_A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433389"/>
            <a:ext cx="115146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6" name="Title Placeholder 1"/>
          <p:cNvSpPr>
            <a:spLocks noGrp="1"/>
          </p:cNvSpPr>
          <p:nvPr>
            <p:ph type="ctrTitle"/>
          </p:nvPr>
        </p:nvSpPr>
        <p:spPr>
          <a:xfrm>
            <a:off x="609600" y="3079750"/>
            <a:ext cx="10363200" cy="1400175"/>
          </a:xfrm>
        </p:spPr>
        <p:txBody>
          <a:bodyPr lIns="0" tIns="0" rIns="0" bIns="0"/>
          <a:lstStyle>
            <a:lvl1pPr>
              <a:defRPr sz="3600"/>
            </a:lvl1pPr>
          </a:lstStyle>
          <a:p>
            <a:pPr lvl="0"/>
            <a:r>
              <a:rPr lang="en-GB" noProof="0"/>
              <a:t>Click to edit Master title style</a:t>
            </a:r>
          </a:p>
        </p:txBody>
      </p:sp>
      <p:sp>
        <p:nvSpPr>
          <p:cNvPr id="31747" name="Text Placeholder 2"/>
          <p:cNvSpPr>
            <a:spLocks noGrp="1"/>
          </p:cNvSpPr>
          <p:nvPr>
            <p:ph type="subTitle" idx="1"/>
          </p:nvPr>
        </p:nvSpPr>
        <p:spPr>
          <a:xfrm>
            <a:off x="609600" y="5194300"/>
            <a:ext cx="8534400" cy="1087438"/>
          </a:xfrm>
        </p:spPr>
        <p:txBody>
          <a:bodyPr lIns="0" tIns="0" rIns="0" bIns="0"/>
          <a:lstStyle>
            <a:lvl1pPr marL="0" indent="0">
              <a:buFont typeface="Arial" charset="0"/>
              <a:buNone/>
              <a:defRPr sz="1600"/>
            </a:lvl1pPr>
          </a:lstStyle>
          <a:p>
            <a:pPr lvl="0"/>
            <a:r>
              <a:rPr lang="en-GB" noProof="0"/>
              <a:t>Click to edit Master subtitle style</a:t>
            </a:r>
          </a:p>
        </p:txBody>
      </p:sp>
    </p:spTree>
    <p:extLst>
      <p:ext uri="{BB962C8B-B14F-4D97-AF65-F5344CB8AC3E}">
        <p14:creationId xmlns:p14="http://schemas.microsoft.com/office/powerpoint/2010/main" val="149553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74715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61400" y="392113"/>
            <a:ext cx="2592917" cy="58674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78418" y="392113"/>
            <a:ext cx="7579783"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91416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78417" y="392113"/>
            <a:ext cx="9167283" cy="806450"/>
          </a:xfrm>
        </p:spPr>
        <p:txBody>
          <a:bodyPr/>
          <a:lstStyle/>
          <a:p>
            <a:r>
              <a:rPr lang="en-US"/>
              <a:t>Click to edit Master title style</a:t>
            </a:r>
            <a:endParaRPr lang="en-GB"/>
          </a:p>
        </p:txBody>
      </p:sp>
      <p:sp>
        <p:nvSpPr>
          <p:cNvPr id="3" name="Text Placeholder 2"/>
          <p:cNvSpPr>
            <a:spLocks noGrp="1"/>
          </p:cNvSpPr>
          <p:nvPr>
            <p:ph type="body" sz="half" idx="1"/>
          </p:nvPr>
        </p:nvSpPr>
        <p:spPr>
          <a:xfrm>
            <a:off x="878418" y="1439863"/>
            <a:ext cx="5086349"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67967" y="1439863"/>
            <a:ext cx="5086351" cy="481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14595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78417" y="392113"/>
            <a:ext cx="9167283" cy="806450"/>
          </a:xfrm>
        </p:spPr>
        <p:txBody>
          <a:bodyPr/>
          <a:lstStyle/>
          <a:p>
            <a:r>
              <a:rPr lang="en-US"/>
              <a:t>Click to edit Master title style</a:t>
            </a:r>
            <a:endParaRPr lang="en-GB"/>
          </a:p>
        </p:txBody>
      </p:sp>
      <p:sp>
        <p:nvSpPr>
          <p:cNvPr id="3" name="Table Placeholder 2"/>
          <p:cNvSpPr>
            <a:spLocks noGrp="1"/>
          </p:cNvSpPr>
          <p:nvPr>
            <p:ph type="tbl" idx="1"/>
          </p:nvPr>
        </p:nvSpPr>
        <p:spPr>
          <a:xfrm>
            <a:off x="878418" y="1439863"/>
            <a:ext cx="10375900" cy="4819650"/>
          </a:xfrm>
        </p:spPr>
        <p:txBody>
          <a:bodyPr/>
          <a:lstStyle/>
          <a:p>
            <a:pPr lvl="0"/>
            <a:endParaRPr lang="en-GB" noProof="0"/>
          </a:p>
        </p:txBody>
      </p:sp>
    </p:spTree>
    <p:extLst>
      <p:ext uri="{BB962C8B-B14F-4D97-AF65-F5344CB8AC3E}">
        <p14:creationId xmlns:p14="http://schemas.microsoft.com/office/powerpoint/2010/main" val="518779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15253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5401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78418" y="1439863"/>
            <a:ext cx="5086349" cy="4819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67967" y="1439863"/>
            <a:ext cx="5086351" cy="4819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16219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24041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267776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8771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45758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07914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1" y="0"/>
            <a:ext cx="359833" cy="3778250"/>
          </a:xfrm>
          <a:prstGeom prst="rect">
            <a:avLst/>
          </a:prstGeom>
          <a:solidFill>
            <a:srgbClr val="00C0B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defTabSz="457200"/>
            <a:endParaRPr lang="en-US">
              <a:solidFill>
                <a:srgbClr val="FFFFFF"/>
              </a:solidFill>
            </a:endParaRPr>
          </a:p>
        </p:txBody>
      </p:sp>
      <p:sp>
        <p:nvSpPr>
          <p:cNvPr id="1027" name="Title Placeholder 1"/>
          <p:cNvSpPr>
            <a:spLocks noGrp="1"/>
          </p:cNvSpPr>
          <p:nvPr>
            <p:ph type="title"/>
          </p:nvPr>
        </p:nvSpPr>
        <p:spPr bwMode="auto">
          <a:xfrm>
            <a:off x="878417" y="392113"/>
            <a:ext cx="9167283"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t>Click to edit Master title style</a:t>
            </a:r>
          </a:p>
        </p:txBody>
      </p:sp>
      <p:sp>
        <p:nvSpPr>
          <p:cNvPr id="1028" name="Text Placeholder 2"/>
          <p:cNvSpPr>
            <a:spLocks noGrp="1"/>
          </p:cNvSpPr>
          <p:nvPr>
            <p:ph type="body" idx="1"/>
          </p:nvPr>
        </p:nvSpPr>
        <p:spPr bwMode="auto">
          <a:xfrm>
            <a:off x="878418" y="1439863"/>
            <a:ext cx="10375900"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9" name="Line 5"/>
          <p:cNvSpPr>
            <a:spLocks noChangeShapeType="1"/>
          </p:cNvSpPr>
          <p:nvPr/>
        </p:nvSpPr>
        <p:spPr bwMode="auto">
          <a:xfrm>
            <a:off x="395818" y="6502400"/>
            <a:ext cx="11385549" cy="0"/>
          </a:xfrm>
          <a:prstGeom prst="line">
            <a:avLst/>
          </a:prstGeom>
          <a:noFill/>
          <a:ln w="9525">
            <a:solidFill>
              <a:srgbClr val="00C0B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 name="Slide Number Placeholder 5"/>
          <p:cNvSpPr txBox="1">
            <a:spLocks/>
          </p:cNvSpPr>
          <p:nvPr/>
        </p:nvSpPr>
        <p:spPr bwMode="auto">
          <a:xfrm>
            <a:off x="11104034" y="6535739"/>
            <a:ext cx="67733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0B5"/>
                </a:solidFill>
                <a:miter lim="800000"/>
                <a:headEnd/>
                <a:tailEnd/>
              </a14:hiddenLine>
            </a:ext>
          </a:extLst>
        </p:spPr>
        <p:txBody>
          <a:bodyPr lIns="0" tIns="0" rIns="0" bIns="0"/>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a:lnSpc>
                <a:spcPct val="110000"/>
              </a:lnSpc>
              <a:spcBef>
                <a:spcPct val="50000"/>
              </a:spcBef>
              <a:buClr>
                <a:srgbClr val="000000"/>
              </a:buClr>
              <a:defRPr/>
            </a:pPr>
            <a:fld id="{A12F2613-D910-4461-AFC9-4AC79DCC8FF9}" type="slidenum">
              <a:rPr lang="en-GB" sz="1000" b="1" smtClean="0">
                <a:cs typeface="Arial" charset="0"/>
              </a:rPr>
              <a:pPr algn="r">
                <a:lnSpc>
                  <a:spcPct val="110000"/>
                </a:lnSpc>
                <a:spcBef>
                  <a:spcPct val="50000"/>
                </a:spcBef>
                <a:buClr>
                  <a:srgbClr val="000000"/>
                </a:buClr>
                <a:defRPr/>
              </a:pPr>
              <a:t>‹#›</a:t>
            </a:fld>
            <a:endParaRPr lang="en-GB" sz="1000" b="1">
              <a:cs typeface="Arial" charset="0"/>
            </a:endParaRPr>
          </a:p>
        </p:txBody>
      </p:sp>
      <p:sp>
        <p:nvSpPr>
          <p:cNvPr id="1031" name="Text Box 7"/>
          <p:cNvSpPr txBox="1">
            <a:spLocks noChangeArrowheads="1"/>
          </p:cNvSpPr>
          <p:nvPr/>
        </p:nvSpPr>
        <p:spPr bwMode="auto">
          <a:xfrm>
            <a:off x="395817" y="6526213"/>
            <a:ext cx="1865895"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000"/>
              <a:t>Department for Work &amp; Pensions</a:t>
            </a:r>
          </a:p>
        </p:txBody>
      </p:sp>
    </p:spTree>
  </p:cSld>
  <p:clrMap bg1="lt1" tx1="dk1" bg2="lt2" tx2="dk2" accent1="accent1" accent2="accent2" accent3="accent3" accent4="accent4" accent5="accent5" accent6="accent6" hlink="hlink" folHlink="folHlink"/>
  <p:sldLayoutIdLst>
    <p:sldLayoutId id="2147483678" r:id="rId1"/>
    <p:sldLayoutId id="2147483677" r:id="rId2"/>
    <p:sldLayoutId id="2147483676" r:id="rId3"/>
    <p:sldLayoutId id="2147483675" r:id="rId4"/>
    <p:sldLayoutId id="2147483674" r:id="rId5"/>
    <p:sldLayoutId id="2147483673" r:id="rId6"/>
    <p:sldLayoutId id="2147483672" r:id="rId7"/>
    <p:sldLayoutId id="2147483671" r:id="rId8"/>
    <p:sldLayoutId id="2147483670" r:id="rId9"/>
    <p:sldLayoutId id="2147483669" r:id="rId10"/>
    <p:sldLayoutId id="2147483668" r:id="rId11"/>
    <p:sldLayoutId id="2147483667" r:id="rId12"/>
    <p:sldLayoutId id="2147483666" r:id="rId13"/>
  </p:sldLayoutIdLst>
  <p:txStyles>
    <p:titleStyle>
      <a:lvl1pPr algn="l" defTabSz="457200" rtl="0" eaLnBrk="0" fontAlgn="base" hangingPunct="0">
        <a:spcBef>
          <a:spcPct val="0"/>
        </a:spcBef>
        <a:spcAft>
          <a:spcPct val="0"/>
        </a:spcAft>
        <a:defRPr sz="2400">
          <a:solidFill>
            <a:schemeClr val="tx1"/>
          </a:solidFill>
          <a:latin typeface="+mj-lt"/>
          <a:ea typeface="+mj-ea"/>
          <a:cs typeface="+mj-cs"/>
        </a:defRPr>
      </a:lvl1pPr>
      <a:lvl2pPr algn="l" defTabSz="457200" rtl="0" eaLnBrk="0" fontAlgn="base" hangingPunct="0">
        <a:spcBef>
          <a:spcPct val="0"/>
        </a:spcBef>
        <a:spcAft>
          <a:spcPct val="0"/>
        </a:spcAft>
        <a:defRPr sz="2400">
          <a:solidFill>
            <a:schemeClr val="tx1"/>
          </a:solidFill>
          <a:latin typeface="Arial" charset="0"/>
        </a:defRPr>
      </a:lvl2pPr>
      <a:lvl3pPr algn="l" defTabSz="457200" rtl="0" eaLnBrk="0" fontAlgn="base" hangingPunct="0">
        <a:spcBef>
          <a:spcPct val="0"/>
        </a:spcBef>
        <a:spcAft>
          <a:spcPct val="0"/>
        </a:spcAft>
        <a:defRPr sz="2400">
          <a:solidFill>
            <a:schemeClr val="tx1"/>
          </a:solidFill>
          <a:latin typeface="Arial" charset="0"/>
        </a:defRPr>
      </a:lvl3pPr>
      <a:lvl4pPr algn="l" defTabSz="457200" rtl="0" eaLnBrk="0" fontAlgn="base" hangingPunct="0">
        <a:spcBef>
          <a:spcPct val="0"/>
        </a:spcBef>
        <a:spcAft>
          <a:spcPct val="0"/>
        </a:spcAft>
        <a:defRPr sz="2400">
          <a:solidFill>
            <a:schemeClr val="tx1"/>
          </a:solidFill>
          <a:latin typeface="Arial" charset="0"/>
        </a:defRPr>
      </a:lvl4pPr>
      <a:lvl5pPr algn="l" defTabSz="457200" rtl="0" eaLnBrk="0" fontAlgn="base" hangingPunct="0">
        <a:spcBef>
          <a:spcPct val="0"/>
        </a:spcBef>
        <a:spcAft>
          <a:spcPct val="0"/>
        </a:spcAft>
        <a:defRPr sz="2400">
          <a:solidFill>
            <a:schemeClr val="tx1"/>
          </a:solidFill>
          <a:latin typeface="Arial" charset="0"/>
        </a:defRPr>
      </a:lvl5pPr>
      <a:lvl6pPr marL="457200" algn="l" defTabSz="457200" rtl="0" fontAlgn="base">
        <a:spcBef>
          <a:spcPct val="0"/>
        </a:spcBef>
        <a:spcAft>
          <a:spcPct val="0"/>
        </a:spcAft>
        <a:defRPr sz="2400">
          <a:solidFill>
            <a:schemeClr val="tx1"/>
          </a:solidFill>
          <a:latin typeface="Arial" charset="0"/>
        </a:defRPr>
      </a:lvl6pPr>
      <a:lvl7pPr marL="914400" algn="l" defTabSz="457200" rtl="0" fontAlgn="base">
        <a:spcBef>
          <a:spcPct val="0"/>
        </a:spcBef>
        <a:spcAft>
          <a:spcPct val="0"/>
        </a:spcAft>
        <a:defRPr sz="2400">
          <a:solidFill>
            <a:schemeClr val="tx1"/>
          </a:solidFill>
          <a:latin typeface="Arial" charset="0"/>
        </a:defRPr>
      </a:lvl7pPr>
      <a:lvl8pPr marL="1371600" algn="l" defTabSz="457200" rtl="0" fontAlgn="base">
        <a:spcBef>
          <a:spcPct val="0"/>
        </a:spcBef>
        <a:spcAft>
          <a:spcPct val="0"/>
        </a:spcAft>
        <a:defRPr sz="2400">
          <a:solidFill>
            <a:schemeClr val="tx1"/>
          </a:solidFill>
          <a:latin typeface="Arial" charset="0"/>
        </a:defRPr>
      </a:lvl8pPr>
      <a:lvl9pPr marL="1828800" algn="l" defTabSz="457200" rtl="0" fontAlgn="base">
        <a:spcBef>
          <a:spcPct val="0"/>
        </a:spcBef>
        <a:spcAft>
          <a:spcPct val="0"/>
        </a:spcAft>
        <a:defRPr sz="2400">
          <a:solidFill>
            <a:schemeClr val="tx1"/>
          </a:solidFill>
          <a:latin typeface="Arial" charset="0"/>
        </a:defRPr>
      </a:lvl9pPr>
    </p:titleStyle>
    <p:bodyStyle>
      <a:lvl1pPr marL="271463" indent="-271463" algn="l" defTabSz="457200" rtl="0" eaLnBrk="0" fontAlgn="base" hangingPunct="0">
        <a:spcBef>
          <a:spcPct val="20000"/>
        </a:spcBef>
        <a:spcAft>
          <a:spcPct val="0"/>
        </a:spcAft>
        <a:buClr>
          <a:srgbClr val="00C0B5"/>
        </a:buClr>
        <a:buFont typeface="Arial" charset="0"/>
        <a:buChar char="•"/>
        <a:defRPr>
          <a:solidFill>
            <a:schemeClr val="tx1"/>
          </a:solidFill>
          <a:latin typeface="+mn-lt"/>
          <a:ea typeface="+mn-ea"/>
          <a:cs typeface="+mn-cs"/>
        </a:defRPr>
      </a:lvl1pPr>
      <a:lvl2pPr marL="628650" indent="-285750" algn="l" defTabSz="457200" rtl="0" eaLnBrk="0" fontAlgn="base" hangingPunct="0">
        <a:spcBef>
          <a:spcPct val="20000"/>
        </a:spcBef>
        <a:spcAft>
          <a:spcPct val="0"/>
        </a:spcAft>
        <a:buClr>
          <a:srgbClr val="00C0B5"/>
        </a:buClr>
        <a:buFont typeface="Arial" charset="0"/>
        <a:buChar char="–"/>
        <a:defRPr>
          <a:solidFill>
            <a:schemeClr val="tx1"/>
          </a:solidFill>
          <a:latin typeface="+mn-lt"/>
        </a:defRPr>
      </a:lvl2pPr>
      <a:lvl3pPr marL="895350" indent="-228600" algn="l" defTabSz="457200" rtl="0" eaLnBrk="0" fontAlgn="base" hangingPunct="0">
        <a:spcBef>
          <a:spcPct val="20000"/>
        </a:spcBef>
        <a:spcAft>
          <a:spcPct val="0"/>
        </a:spcAft>
        <a:buClr>
          <a:srgbClr val="00C0B5"/>
        </a:buClr>
        <a:buFont typeface="Arial" charset="0"/>
        <a:buChar char="•"/>
        <a:defRPr sz="1600">
          <a:solidFill>
            <a:schemeClr val="tx1"/>
          </a:solidFill>
          <a:latin typeface="+mn-lt"/>
        </a:defRPr>
      </a:lvl3pPr>
      <a:lvl4pPr marL="1162050" indent="-228600" algn="l" defTabSz="457200" rtl="0" eaLnBrk="0" fontAlgn="base" hangingPunct="0">
        <a:spcBef>
          <a:spcPct val="20000"/>
        </a:spcBef>
        <a:spcAft>
          <a:spcPct val="0"/>
        </a:spcAft>
        <a:buClr>
          <a:srgbClr val="00C0B5"/>
        </a:buClr>
        <a:buFont typeface="Arial" charset="0"/>
        <a:buChar char="–"/>
        <a:defRPr sz="1400">
          <a:solidFill>
            <a:schemeClr val="tx1"/>
          </a:solidFill>
          <a:latin typeface="+mn-lt"/>
        </a:defRPr>
      </a:lvl4pPr>
      <a:lvl5pPr marL="1438275" indent="-228600" algn="l" defTabSz="457200" rtl="0" eaLnBrk="0" fontAlgn="base" hangingPunct="0">
        <a:spcBef>
          <a:spcPct val="20000"/>
        </a:spcBef>
        <a:spcAft>
          <a:spcPct val="0"/>
        </a:spcAft>
        <a:buClr>
          <a:srgbClr val="00C0B5"/>
        </a:buClr>
        <a:buFont typeface="Arial" charset="0"/>
        <a:buChar char="»"/>
        <a:defRPr sz="1200">
          <a:solidFill>
            <a:schemeClr val="tx1"/>
          </a:solidFill>
          <a:latin typeface="+mn-lt"/>
        </a:defRPr>
      </a:lvl5pPr>
      <a:lvl6pPr marL="1895475" indent="-228600" algn="l" defTabSz="457200" rtl="0" fontAlgn="base">
        <a:spcBef>
          <a:spcPct val="20000"/>
        </a:spcBef>
        <a:spcAft>
          <a:spcPct val="0"/>
        </a:spcAft>
        <a:buClr>
          <a:srgbClr val="00C0B5"/>
        </a:buClr>
        <a:buFont typeface="Arial" charset="0"/>
        <a:buChar char="»"/>
        <a:defRPr sz="1200">
          <a:solidFill>
            <a:schemeClr val="tx1"/>
          </a:solidFill>
          <a:latin typeface="+mn-lt"/>
        </a:defRPr>
      </a:lvl6pPr>
      <a:lvl7pPr marL="2352675" indent="-228600" algn="l" defTabSz="457200" rtl="0" fontAlgn="base">
        <a:spcBef>
          <a:spcPct val="20000"/>
        </a:spcBef>
        <a:spcAft>
          <a:spcPct val="0"/>
        </a:spcAft>
        <a:buClr>
          <a:srgbClr val="00C0B5"/>
        </a:buClr>
        <a:buFont typeface="Arial" charset="0"/>
        <a:buChar char="»"/>
        <a:defRPr sz="1200">
          <a:solidFill>
            <a:schemeClr val="tx1"/>
          </a:solidFill>
          <a:latin typeface="+mn-lt"/>
        </a:defRPr>
      </a:lvl7pPr>
      <a:lvl8pPr marL="2809875" indent="-228600" algn="l" defTabSz="457200" rtl="0" fontAlgn="base">
        <a:spcBef>
          <a:spcPct val="20000"/>
        </a:spcBef>
        <a:spcAft>
          <a:spcPct val="0"/>
        </a:spcAft>
        <a:buClr>
          <a:srgbClr val="00C0B5"/>
        </a:buClr>
        <a:buFont typeface="Arial" charset="0"/>
        <a:buChar char="»"/>
        <a:defRPr sz="1200">
          <a:solidFill>
            <a:schemeClr val="tx1"/>
          </a:solidFill>
          <a:latin typeface="+mn-lt"/>
        </a:defRPr>
      </a:lvl8pPr>
      <a:lvl9pPr marL="3267075" indent="-228600" algn="l" defTabSz="457200" rtl="0" fontAlgn="base">
        <a:spcBef>
          <a:spcPct val="20000"/>
        </a:spcBef>
        <a:spcAft>
          <a:spcPct val="0"/>
        </a:spcAft>
        <a:buClr>
          <a:srgbClr val="00C0B5"/>
        </a:buClr>
        <a:buFont typeface="Arial"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github.com/ukgovdatascience/govstyle" TargetMode="Externa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631951" y="3756026"/>
            <a:ext cx="88566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099" name="Rectangle 3"/>
          <p:cNvSpPr>
            <a:spLocks noGrp="1"/>
          </p:cNvSpPr>
          <p:nvPr>
            <p:ph type="ctrTitle"/>
          </p:nvPr>
        </p:nvSpPr>
        <p:spPr>
          <a:xfrm>
            <a:off x="623392" y="1988840"/>
            <a:ext cx="10513168" cy="2376264"/>
          </a:xfrm>
          <a:noFill/>
        </p:spPr>
        <p:txBody>
          <a:bodyPr/>
          <a:lstStyle/>
          <a:p>
            <a:pPr algn="ctr" eaLnBrk="1" hangingPunct="1"/>
            <a:r>
              <a:rPr lang="en-GB" sz="4800" b="1" dirty="0"/>
              <a:t>How R is improving the dissemination of statistics within the Department for Work and Pensions</a:t>
            </a:r>
            <a:br>
              <a:rPr lang="en-GB" sz="3200" dirty="0"/>
            </a:br>
            <a:br>
              <a:rPr lang="en-GB" sz="3200" dirty="0"/>
            </a:br>
            <a:endParaRPr lang="en-GB" sz="3200" dirty="0"/>
          </a:p>
        </p:txBody>
      </p:sp>
      <p:sp>
        <p:nvSpPr>
          <p:cNvPr id="4" name="Text Box 5"/>
          <p:cNvSpPr txBox="1">
            <a:spLocks noChangeArrowheads="1"/>
          </p:cNvSpPr>
          <p:nvPr/>
        </p:nvSpPr>
        <p:spPr bwMode="auto">
          <a:xfrm>
            <a:off x="5447928" y="5517232"/>
            <a:ext cx="617186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eaLnBrk="0" hangingPunct="0">
              <a:defRPr>
                <a:solidFill>
                  <a:schemeClr val="tx1"/>
                </a:solidFill>
                <a:latin typeface="Arial" charset="0"/>
              </a:defRPr>
            </a:lvl3pPr>
            <a:lvl4pPr eaLnBrk="0" hangingPunct="0">
              <a:defRPr>
                <a:solidFill>
                  <a:schemeClr val="tx1"/>
                </a:solidFill>
                <a:latin typeface="Arial" charset="0"/>
              </a:defRPr>
            </a:lvl4pPr>
            <a:lvl5pPr eaLnBrk="0" hangingPunct="0">
              <a:defRPr>
                <a:solidFill>
                  <a:schemeClr val="tx1"/>
                </a:solidFill>
                <a:latin typeface="Arial" charset="0"/>
              </a:defRPr>
            </a:lvl5pPr>
            <a:lvl6pPr eaLnBrk="0" fontAlgn="base" hangingPunct="0">
              <a:spcBef>
                <a:spcPct val="0"/>
              </a:spcBef>
              <a:spcAft>
                <a:spcPct val="0"/>
              </a:spcAft>
              <a:defRPr>
                <a:solidFill>
                  <a:schemeClr val="tx1"/>
                </a:solidFill>
                <a:latin typeface="Arial" charset="0"/>
              </a:defRPr>
            </a:lvl6pPr>
            <a:lvl7pPr eaLnBrk="0" fontAlgn="base" hangingPunct="0">
              <a:spcBef>
                <a:spcPct val="0"/>
              </a:spcBef>
              <a:spcAft>
                <a:spcPct val="0"/>
              </a:spcAft>
              <a:defRPr>
                <a:solidFill>
                  <a:schemeClr val="tx1"/>
                </a:solidFill>
                <a:latin typeface="Arial" charset="0"/>
              </a:defRPr>
            </a:lvl7pPr>
            <a:lvl8pPr eaLnBrk="0" fontAlgn="base" hangingPunct="0">
              <a:spcBef>
                <a:spcPct val="0"/>
              </a:spcBef>
              <a:spcAft>
                <a:spcPct val="0"/>
              </a:spcAft>
              <a:defRPr>
                <a:solidFill>
                  <a:schemeClr val="tx1"/>
                </a:solidFill>
                <a:latin typeface="Arial" charset="0"/>
              </a:defRPr>
            </a:lvl8pPr>
            <a:lvl9pPr eaLnBrk="0" fontAlgn="base" hangingPunct="0">
              <a:spcBef>
                <a:spcPct val="0"/>
              </a:spcBef>
              <a:spcAft>
                <a:spcPct val="0"/>
              </a:spcAft>
              <a:defRPr>
                <a:solidFill>
                  <a:schemeClr val="tx1"/>
                </a:solidFill>
                <a:latin typeface="Arial" charset="0"/>
              </a:defRPr>
            </a:lvl9pPr>
          </a:lstStyle>
          <a:p>
            <a:pPr algn="r" eaLnBrk="1" hangingPunct="1"/>
            <a:r>
              <a:rPr lang="en-GB" b="1" dirty="0"/>
              <a:t>Aoife O’Neill</a:t>
            </a:r>
          </a:p>
          <a:p>
            <a:pPr algn="r" eaLnBrk="1" hangingPunct="1"/>
            <a:r>
              <a:rPr lang="en-GB" b="1" dirty="0"/>
              <a:t>Department for Work and Pensions</a:t>
            </a:r>
          </a:p>
          <a:p>
            <a:pPr algn="r" eaLnBrk="1" hangingPunct="1"/>
            <a:r>
              <a:rPr lang="en-GB" b="1" dirty="0"/>
              <a:t>England</a:t>
            </a:r>
          </a:p>
          <a:p>
            <a:pPr algn="r" eaLnBrk="1" hangingPunct="1"/>
            <a:r>
              <a:rPr lang="en-GB" b="1" dirty="0"/>
              <a:t>Twitter: </a:t>
            </a:r>
            <a:r>
              <a:rPr lang="en-GB" b="1" dirty="0" err="1"/>
              <a:t>Stats_o</a:t>
            </a:r>
            <a:endParaRPr lang="en-GB"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stretch>
            <a:fillRect/>
          </a:stretch>
        </p:blipFill>
        <p:spPr>
          <a:xfrm>
            <a:off x="863894" y="143838"/>
            <a:ext cx="6844189" cy="4134075"/>
          </a:xfrm>
          <a:prstGeom prst="rect">
            <a:avLst/>
          </a:prstGeom>
        </p:spPr>
      </p:pic>
      <p:pic>
        <p:nvPicPr>
          <p:cNvPr id="8" name="Picture 7"/>
          <p:cNvPicPr>
            <a:picLocks noChangeAspect="1"/>
          </p:cNvPicPr>
          <p:nvPr/>
        </p:nvPicPr>
        <p:blipFill>
          <a:blip r:embed="rId4"/>
          <a:stretch>
            <a:fillRect/>
          </a:stretch>
        </p:blipFill>
        <p:spPr>
          <a:xfrm>
            <a:off x="8435644" y="3154166"/>
            <a:ext cx="3443766" cy="3537687"/>
          </a:xfrm>
          <a:prstGeom prst="rect">
            <a:avLst/>
          </a:prstGeom>
        </p:spPr>
      </p:pic>
      <p:sp>
        <p:nvSpPr>
          <p:cNvPr id="9" name="Curved Down Arrow 8"/>
          <p:cNvSpPr/>
          <p:nvPr/>
        </p:nvSpPr>
        <p:spPr>
          <a:xfrm rot="1856948">
            <a:off x="7665518" y="1229018"/>
            <a:ext cx="3305000" cy="157075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Rectangle 1"/>
          <p:cNvSpPr/>
          <p:nvPr/>
        </p:nvSpPr>
        <p:spPr>
          <a:xfrm>
            <a:off x="335360" y="6021288"/>
            <a:ext cx="4826962" cy="369332"/>
          </a:xfrm>
          <a:prstGeom prst="rect">
            <a:avLst/>
          </a:prstGeom>
        </p:spPr>
        <p:txBody>
          <a:bodyPr wrap="none">
            <a:spAutoFit/>
          </a:bodyPr>
          <a:lstStyle/>
          <a:p>
            <a:r>
              <a:rPr lang="en-GB" dirty="0">
                <a:hlinkClick r:id="rId5"/>
              </a:rPr>
              <a:t>https://github.com/ukgovdatascience/govstyle</a:t>
            </a:r>
            <a:endParaRPr lang="en-GB" dirty="0"/>
          </a:p>
        </p:txBody>
      </p:sp>
    </p:spTree>
    <p:extLst>
      <p:ext uri="{BB962C8B-B14F-4D97-AF65-F5344CB8AC3E}">
        <p14:creationId xmlns:p14="http://schemas.microsoft.com/office/powerpoint/2010/main" val="2823019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623392" y="279856"/>
            <a:ext cx="9720072" cy="981762"/>
          </a:xfrm>
        </p:spPr>
        <p:txBody>
          <a:bodyPr>
            <a:normAutofit/>
          </a:bodyPr>
          <a:lstStyle/>
          <a:p>
            <a:r>
              <a:rPr lang="en-GB" sz="4800" dirty="0"/>
              <a:t>…How do you format?</a:t>
            </a:r>
          </a:p>
        </p:txBody>
      </p:sp>
      <p:pic>
        <p:nvPicPr>
          <p:cNvPr id="4" name="Picture 3"/>
          <p:cNvPicPr/>
          <p:nvPr/>
        </p:nvPicPr>
        <p:blipFill rotWithShape="1">
          <a:blip r:embed="rId3"/>
          <a:srcRect l="20843" t="20412" r="20053" b="10096"/>
          <a:stretch/>
        </p:blipFill>
        <p:spPr bwMode="auto">
          <a:xfrm>
            <a:off x="2423592" y="1268760"/>
            <a:ext cx="8352928" cy="51571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78737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9416" y="5157192"/>
            <a:ext cx="8928992" cy="369332"/>
          </a:xfrm>
          <a:prstGeom prst="rect">
            <a:avLst/>
          </a:prstGeom>
          <a:noFill/>
        </p:spPr>
        <p:txBody>
          <a:bodyPr wrap="square" rtlCol="0">
            <a:spAutoFit/>
          </a:bodyPr>
          <a:lstStyle/>
          <a:p>
            <a:r>
              <a:rPr lang="en-GB" dirty="0"/>
              <a:t>https://getbootstrap.com/docs/4.1/getting-started/introduction/</a:t>
            </a:r>
          </a:p>
        </p:txBody>
      </p:sp>
      <p:pic>
        <p:nvPicPr>
          <p:cNvPr id="5" name="Picture 4"/>
          <p:cNvPicPr/>
          <p:nvPr/>
        </p:nvPicPr>
        <p:blipFill rotWithShape="1">
          <a:blip r:embed="rId3"/>
          <a:srcRect l="8606" t="36384" r="40903" b="9679"/>
          <a:stretch/>
        </p:blipFill>
        <p:spPr bwMode="auto">
          <a:xfrm>
            <a:off x="479376" y="332656"/>
            <a:ext cx="9001000" cy="5688632"/>
          </a:xfrm>
          <a:prstGeom prst="rect">
            <a:avLst/>
          </a:prstGeom>
          <a:ln>
            <a:noFill/>
          </a:ln>
          <a:extLst>
            <a:ext uri="{53640926-AAD7-44D8-BBD7-CCE9431645EC}">
              <a14:shadowObscured xmlns:a14="http://schemas.microsoft.com/office/drawing/2010/main"/>
            </a:ext>
          </a:extLst>
        </p:spPr>
      </p:pic>
      <p:pic>
        <p:nvPicPr>
          <p:cNvPr id="4" name="Picture 3"/>
          <p:cNvPicPr>
            <a:picLocks noChangeAspect="1"/>
          </p:cNvPicPr>
          <p:nvPr/>
        </p:nvPicPr>
        <p:blipFill>
          <a:blip r:embed="rId4"/>
          <a:stretch>
            <a:fillRect/>
          </a:stretch>
        </p:blipFill>
        <p:spPr>
          <a:xfrm>
            <a:off x="3062901" y="0"/>
            <a:ext cx="9129099" cy="4221088"/>
          </a:xfrm>
          <a:prstGeom prst="rect">
            <a:avLst/>
          </a:prstGeom>
        </p:spPr>
      </p:pic>
      <p:pic>
        <p:nvPicPr>
          <p:cNvPr id="3" name="Picture 2"/>
          <p:cNvPicPr>
            <a:picLocks noChangeAspect="1"/>
          </p:cNvPicPr>
          <p:nvPr/>
        </p:nvPicPr>
        <p:blipFill rotWithShape="1">
          <a:blip r:embed="rId5"/>
          <a:srcRect l="363" t="27893" r="2619" b="12103"/>
          <a:stretch/>
        </p:blipFill>
        <p:spPr>
          <a:xfrm>
            <a:off x="263352" y="4373139"/>
            <a:ext cx="10441160" cy="2306770"/>
          </a:xfrm>
          <a:prstGeom prst="rect">
            <a:avLst/>
          </a:prstGeom>
        </p:spPr>
      </p:pic>
    </p:spTree>
    <p:extLst>
      <p:ext uri="{BB962C8B-B14F-4D97-AF65-F5344CB8AC3E}">
        <p14:creationId xmlns:p14="http://schemas.microsoft.com/office/powerpoint/2010/main" val="4077698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own Arrow 5"/>
          <p:cNvSpPr/>
          <p:nvPr/>
        </p:nvSpPr>
        <p:spPr>
          <a:xfrm>
            <a:off x="5485288" y="3873847"/>
            <a:ext cx="1328125" cy="12113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p:cNvPicPr>
            <a:picLocks noChangeAspect="1"/>
          </p:cNvPicPr>
          <p:nvPr/>
        </p:nvPicPr>
        <p:blipFill rotWithShape="1">
          <a:blip r:embed="rId3"/>
          <a:srcRect l="1211" t="18388" r="555" b="68165"/>
          <a:stretch/>
        </p:blipFill>
        <p:spPr>
          <a:xfrm>
            <a:off x="519081" y="5085184"/>
            <a:ext cx="11260540" cy="874878"/>
          </a:xfrm>
          <a:prstGeom prst="rect">
            <a:avLst/>
          </a:prstGeom>
        </p:spPr>
      </p:pic>
      <p:pic>
        <p:nvPicPr>
          <p:cNvPr id="12" name="Picture 11"/>
          <p:cNvPicPr/>
          <p:nvPr/>
        </p:nvPicPr>
        <p:blipFill rotWithShape="1">
          <a:blip r:embed="rId4"/>
          <a:srcRect l="11706" t="34768" r="26851" b="32355"/>
          <a:stretch/>
        </p:blipFill>
        <p:spPr bwMode="auto">
          <a:xfrm>
            <a:off x="623393" y="476672"/>
            <a:ext cx="11156228" cy="3600400"/>
          </a:xfrm>
          <a:prstGeom prst="rect">
            <a:avLst/>
          </a:prstGeom>
          <a:ln>
            <a:noFill/>
          </a:ln>
          <a:extLst>
            <a:ext uri="{53640926-AAD7-44D8-BBD7-CCE9431645EC}">
              <a14:shadowObscured xmlns:a14="http://schemas.microsoft.com/office/drawing/2010/main"/>
            </a:ext>
          </a:extLst>
        </p:spPr>
      </p:pic>
      <p:pic>
        <p:nvPicPr>
          <p:cNvPr id="13" name="Picture 12"/>
          <p:cNvPicPr/>
          <p:nvPr/>
        </p:nvPicPr>
        <p:blipFill rotWithShape="1">
          <a:blip r:embed="rId5"/>
          <a:srcRect l="8795" t="38137" r="74836" b="51481"/>
          <a:stretch/>
        </p:blipFill>
        <p:spPr bwMode="auto">
          <a:xfrm>
            <a:off x="8037174" y="3620619"/>
            <a:ext cx="3776345" cy="13468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3123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260648"/>
            <a:ext cx="9167283" cy="806450"/>
          </a:xfrm>
        </p:spPr>
        <p:txBody>
          <a:bodyPr/>
          <a:lstStyle/>
          <a:p>
            <a:r>
              <a:rPr lang="en-GB" sz="4800" dirty="0"/>
              <a:t>Prototype Vs Real thing</a:t>
            </a:r>
          </a:p>
        </p:txBody>
      </p:sp>
    </p:spTree>
    <p:extLst>
      <p:ext uri="{BB962C8B-B14F-4D97-AF65-F5344CB8AC3E}">
        <p14:creationId xmlns:p14="http://schemas.microsoft.com/office/powerpoint/2010/main" val="3025655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800" dirty="0"/>
              <a:t>Conclusion</a:t>
            </a:r>
          </a:p>
        </p:txBody>
      </p:sp>
      <p:sp>
        <p:nvSpPr>
          <p:cNvPr id="3" name="Content Placeholder 2"/>
          <p:cNvSpPr>
            <a:spLocks noGrp="1"/>
          </p:cNvSpPr>
          <p:nvPr>
            <p:ph idx="1"/>
          </p:nvPr>
        </p:nvSpPr>
        <p:spPr/>
        <p:txBody>
          <a:bodyPr/>
          <a:lstStyle/>
          <a:p>
            <a:r>
              <a:rPr lang="en-GB" sz="2800" dirty="0"/>
              <a:t>What is DWP?</a:t>
            </a:r>
          </a:p>
          <a:p>
            <a:r>
              <a:rPr lang="en-GB" sz="2800" dirty="0"/>
              <a:t>Official statistics in DWP</a:t>
            </a:r>
          </a:p>
          <a:p>
            <a:r>
              <a:rPr lang="en-GB" sz="2800" dirty="0"/>
              <a:t>An introduction to RAP ( a new way of producing statistics)</a:t>
            </a:r>
          </a:p>
          <a:p>
            <a:r>
              <a:rPr lang="en-GB" sz="2800" dirty="0"/>
              <a:t>How we have implemented RAP at DWP</a:t>
            </a:r>
          </a:p>
          <a:p>
            <a:pPr marL="0" indent="0">
              <a:buNone/>
            </a:pPr>
            <a:endParaRPr lang="en-GB" sz="2800" dirty="0"/>
          </a:p>
        </p:txBody>
      </p:sp>
    </p:spTree>
    <p:extLst>
      <p:ext uri="{BB962C8B-B14F-4D97-AF65-F5344CB8AC3E}">
        <p14:creationId xmlns:p14="http://schemas.microsoft.com/office/powerpoint/2010/main" val="1279692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800" dirty="0"/>
              <a:t>Including</a:t>
            </a:r>
          </a:p>
        </p:txBody>
      </p:sp>
      <p:sp>
        <p:nvSpPr>
          <p:cNvPr id="3" name="Content Placeholder 2"/>
          <p:cNvSpPr>
            <a:spLocks noGrp="1"/>
          </p:cNvSpPr>
          <p:nvPr>
            <p:ph idx="1"/>
          </p:nvPr>
        </p:nvSpPr>
        <p:spPr>
          <a:xfrm>
            <a:off x="878417" y="1412776"/>
            <a:ext cx="10375900" cy="4819650"/>
          </a:xfrm>
        </p:spPr>
        <p:txBody>
          <a:bodyPr/>
          <a:lstStyle/>
          <a:p>
            <a:r>
              <a:rPr lang="en-GB" sz="2800" dirty="0"/>
              <a:t>What is DWP?</a:t>
            </a:r>
          </a:p>
          <a:p>
            <a:r>
              <a:rPr lang="en-GB" sz="2800" dirty="0"/>
              <a:t>Official statistics in DWP</a:t>
            </a:r>
          </a:p>
          <a:p>
            <a:r>
              <a:rPr lang="en-GB" sz="2800" dirty="0"/>
              <a:t>An introduction to RAP ( a new way of producing statistics)</a:t>
            </a:r>
          </a:p>
          <a:p>
            <a:r>
              <a:rPr lang="en-GB" sz="2800" dirty="0"/>
              <a:t>How we have implemented RAP at DWP</a:t>
            </a:r>
          </a:p>
          <a:p>
            <a:endParaRPr lang="en-GB" dirty="0"/>
          </a:p>
          <a:p>
            <a:endParaRPr lang="en-GB" dirty="0"/>
          </a:p>
        </p:txBody>
      </p:sp>
    </p:spTree>
    <p:extLst>
      <p:ext uri="{BB962C8B-B14F-4D97-AF65-F5344CB8AC3E}">
        <p14:creationId xmlns:p14="http://schemas.microsoft.com/office/powerpoint/2010/main" val="3683195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368" y="0"/>
            <a:ext cx="11449272" cy="830997"/>
          </a:xfrm>
          <a:prstGeom prst="rect">
            <a:avLst/>
          </a:prstGeom>
          <a:noFill/>
        </p:spPr>
        <p:txBody>
          <a:bodyPr wrap="square" rtlCol="0">
            <a:spAutoFit/>
          </a:bodyPr>
          <a:lstStyle/>
          <a:p>
            <a:r>
              <a:rPr lang="en-GB" sz="4800" dirty="0"/>
              <a:t>What is DWP?</a:t>
            </a:r>
          </a:p>
        </p:txBody>
      </p:sp>
      <p:sp>
        <p:nvSpPr>
          <p:cNvPr id="3" name="Content Placeholder 2"/>
          <p:cNvSpPr>
            <a:spLocks noGrp="1"/>
          </p:cNvSpPr>
          <p:nvPr>
            <p:ph idx="1"/>
          </p:nvPr>
        </p:nvSpPr>
        <p:spPr/>
        <p:txBody>
          <a:bodyPr>
            <a:normAutofit/>
          </a:bodyPr>
          <a:lstStyle/>
          <a:p>
            <a:r>
              <a:rPr lang="en-GB" sz="2800" dirty="0"/>
              <a:t>UK’s biggest government department. </a:t>
            </a:r>
          </a:p>
          <a:p>
            <a:r>
              <a:rPr lang="en-GB" sz="2800" dirty="0"/>
              <a:t>Responsible for administering pension, working age, as well as disability and health related, benefits </a:t>
            </a:r>
          </a:p>
          <a:p>
            <a:r>
              <a:rPr lang="en-GB" sz="2800" dirty="0"/>
              <a:t>Statistics used by a range of customers such as local government</a:t>
            </a:r>
            <a:endParaRPr lang="en-GB" dirty="0"/>
          </a:p>
        </p:txBody>
      </p:sp>
    </p:spTree>
    <p:extLst>
      <p:ext uri="{BB962C8B-B14F-4D97-AF65-F5344CB8AC3E}">
        <p14:creationId xmlns:p14="http://schemas.microsoft.com/office/powerpoint/2010/main" val="1850550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9593" y="260648"/>
            <a:ext cx="11449272" cy="830997"/>
          </a:xfrm>
          <a:prstGeom prst="rect">
            <a:avLst/>
          </a:prstGeom>
          <a:noFill/>
        </p:spPr>
        <p:txBody>
          <a:bodyPr wrap="square" rtlCol="0">
            <a:spAutoFit/>
          </a:bodyPr>
          <a:lstStyle/>
          <a:p>
            <a:r>
              <a:rPr lang="en-GB" sz="4800" dirty="0"/>
              <a:t>Official statistics in DWP</a:t>
            </a:r>
          </a:p>
        </p:txBody>
      </p:sp>
      <p:sp>
        <p:nvSpPr>
          <p:cNvPr id="2" name="TextBox 1"/>
          <p:cNvSpPr txBox="1"/>
          <p:nvPr/>
        </p:nvSpPr>
        <p:spPr>
          <a:xfrm>
            <a:off x="1189673" y="2420888"/>
            <a:ext cx="10009112" cy="1508105"/>
          </a:xfrm>
          <a:prstGeom prst="rect">
            <a:avLst/>
          </a:prstGeom>
          <a:noFill/>
        </p:spPr>
        <p:txBody>
          <a:bodyPr wrap="square" rtlCol="0">
            <a:spAutoFit/>
          </a:bodyPr>
          <a:lstStyle/>
          <a:p>
            <a:r>
              <a:rPr lang="en-GB" sz="2800" dirty="0"/>
              <a:t>“ We have no axe to grind in any debate, save that it is well informed”</a:t>
            </a:r>
          </a:p>
          <a:p>
            <a:endParaRPr lang="en-GB" dirty="0"/>
          </a:p>
          <a:p>
            <a:r>
              <a:rPr lang="en-GB" dirty="0"/>
              <a:t>John </a:t>
            </a:r>
            <a:r>
              <a:rPr lang="en-GB" dirty="0" err="1"/>
              <a:t>Pullinger</a:t>
            </a:r>
            <a:r>
              <a:rPr lang="en-GB" dirty="0"/>
              <a:t> (National Statistician)</a:t>
            </a:r>
          </a:p>
        </p:txBody>
      </p:sp>
    </p:spTree>
    <p:extLst>
      <p:ext uri="{BB962C8B-B14F-4D97-AF65-F5344CB8AC3E}">
        <p14:creationId xmlns:p14="http://schemas.microsoft.com/office/powerpoint/2010/main" val="165941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78417" y="1124744"/>
            <a:ext cx="10795205" cy="5224395"/>
            <a:chOff x="1576673" y="116632"/>
            <a:chExt cx="8975315" cy="6644804"/>
          </a:xfrm>
        </p:grpSpPr>
        <p:sp>
          <p:nvSpPr>
            <p:cNvPr id="5" name="Rounded Rectangle 4"/>
            <p:cNvSpPr/>
            <p:nvPr/>
          </p:nvSpPr>
          <p:spPr>
            <a:xfrm>
              <a:off x="2364911" y="116632"/>
              <a:ext cx="1663885"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Data creation</a:t>
              </a:r>
            </a:p>
          </p:txBody>
        </p:sp>
        <p:cxnSp>
          <p:nvCxnSpPr>
            <p:cNvPr id="6" name="Straight Arrow Connector 5"/>
            <p:cNvCxnSpPr/>
            <p:nvPr/>
          </p:nvCxnSpPr>
          <p:spPr>
            <a:xfrm>
              <a:off x="3170590" y="507387"/>
              <a:ext cx="1124" cy="180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576673" y="687408"/>
              <a:ext cx="3240360" cy="3337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Manually update SAS code with parameters</a:t>
              </a:r>
            </a:p>
          </p:txBody>
        </p:sp>
        <p:cxnSp>
          <p:nvCxnSpPr>
            <p:cNvPr id="8" name="Straight Arrow Connector 7"/>
            <p:cNvCxnSpPr>
              <a:stCxn id="7" idx="2"/>
            </p:cNvCxnSpPr>
            <p:nvPr/>
          </p:nvCxnSpPr>
          <p:spPr>
            <a:xfrm>
              <a:off x="3196853" y="1021128"/>
              <a:ext cx="0" cy="1967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179537" y="1217924"/>
              <a:ext cx="1993086"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SAS code ran and analytical output produced</a:t>
              </a:r>
            </a:p>
          </p:txBody>
        </p:sp>
        <p:cxnSp>
          <p:nvCxnSpPr>
            <p:cNvPr id="10" name="Straight Arrow Connector 9"/>
            <p:cNvCxnSpPr>
              <a:stCxn id="9" idx="2"/>
              <a:endCxn id="11" idx="0"/>
            </p:cNvCxnSpPr>
            <p:nvPr/>
          </p:nvCxnSpPr>
          <p:spPr>
            <a:xfrm>
              <a:off x="3176081" y="1649972"/>
              <a:ext cx="8303" cy="13958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2033136" y="3045839"/>
              <a:ext cx="2302494" cy="6157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Copy and paste values from SAS and Stat X-</a:t>
              </a:r>
              <a:r>
                <a:rPr lang="en-GB" sz="1050" dirty="0" err="1"/>
                <a:t>plore</a:t>
              </a:r>
              <a:r>
                <a:rPr lang="en-GB" sz="1050" dirty="0"/>
                <a:t> in to publication tables in Excel</a:t>
              </a:r>
            </a:p>
          </p:txBody>
        </p:sp>
        <p:cxnSp>
          <p:nvCxnSpPr>
            <p:cNvPr id="12" name="Straight Arrow Connector 11"/>
            <p:cNvCxnSpPr>
              <a:stCxn id="11" idx="2"/>
            </p:cNvCxnSpPr>
            <p:nvPr/>
          </p:nvCxnSpPr>
          <p:spPr>
            <a:xfrm>
              <a:off x="3184384" y="3661546"/>
              <a:ext cx="3803" cy="3438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1979554" y="4009431"/>
              <a:ext cx="245725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Copy and paste values from SAS output or Excel tables to create publication graphs</a:t>
              </a:r>
            </a:p>
          </p:txBody>
        </p:sp>
        <p:cxnSp>
          <p:nvCxnSpPr>
            <p:cNvPr id="14" name="Straight Arrow Connector 13"/>
            <p:cNvCxnSpPr/>
            <p:nvPr/>
          </p:nvCxnSpPr>
          <p:spPr>
            <a:xfrm>
              <a:off x="3151202" y="4513487"/>
              <a:ext cx="11060" cy="296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1827578" y="4817728"/>
              <a:ext cx="2736303" cy="500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Copy and paste values and graphs from Excel  in to word document. </a:t>
              </a:r>
              <a:endParaRPr lang="en-GB" sz="1200" dirty="0"/>
            </a:p>
          </p:txBody>
        </p:sp>
        <p:cxnSp>
          <p:nvCxnSpPr>
            <p:cNvPr id="16" name="Straight Arrow Connector 15"/>
            <p:cNvCxnSpPr/>
            <p:nvPr/>
          </p:nvCxnSpPr>
          <p:spPr>
            <a:xfrm flipV="1">
              <a:off x="4173258" y="1422290"/>
              <a:ext cx="306379" cy="116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4708402" y="2434476"/>
              <a:ext cx="2448272" cy="320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CSV converted in to SXV4 file</a:t>
              </a:r>
            </a:p>
          </p:txBody>
        </p:sp>
        <p:cxnSp>
          <p:nvCxnSpPr>
            <p:cNvPr id="18" name="Straight Arrow Connector 17"/>
            <p:cNvCxnSpPr/>
            <p:nvPr/>
          </p:nvCxnSpPr>
          <p:spPr>
            <a:xfrm>
              <a:off x="6000939" y="4415233"/>
              <a:ext cx="0" cy="3335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8068461" y="6117533"/>
              <a:ext cx="2304257" cy="386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Dashboard updated and published online</a:t>
              </a:r>
            </a:p>
          </p:txBody>
        </p:sp>
        <p:sp>
          <p:nvSpPr>
            <p:cNvPr id="20" name="Rounded Rectangle 19"/>
            <p:cNvSpPr/>
            <p:nvPr/>
          </p:nvSpPr>
          <p:spPr>
            <a:xfrm>
              <a:off x="2083195" y="5559092"/>
              <a:ext cx="238075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Draft commentary to reflect data in word document</a:t>
              </a:r>
            </a:p>
          </p:txBody>
        </p:sp>
        <p:cxnSp>
          <p:nvCxnSpPr>
            <p:cNvPr id="21" name="Straight Arrow Connector 20"/>
            <p:cNvCxnSpPr/>
            <p:nvPr/>
          </p:nvCxnSpPr>
          <p:spPr>
            <a:xfrm>
              <a:off x="3184383" y="5298506"/>
              <a:ext cx="0" cy="2731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505010" y="1152705"/>
              <a:ext cx="301956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Data received in CSV format and variables removed/added for Stat X-</a:t>
              </a:r>
              <a:r>
                <a:rPr lang="en-GB" sz="1050" dirty="0" err="1"/>
                <a:t>plore</a:t>
              </a:r>
              <a:r>
                <a:rPr lang="en-GB" sz="1050" dirty="0"/>
                <a:t> upload</a:t>
              </a:r>
            </a:p>
          </p:txBody>
        </p:sp>
        <p:cxnSp>
          <p:nvCxnSpPr>
            <p:cNvPr id="23" name="Straight Arrow Connector 22"/>
            <p:cNvCxnSpPr/>
            <p:nvPr/>
          </p:nvCxnSpPr>
          <p:spPr>
            <a:xfrm>
              <a:off x="5932538" y="1676812"/>
              <a:ext cx="0" cy="204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932538" y="2202106"/>
              <a:ext cx="0" cy="2383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4683574" y="2993143"/>
              <a:ext cx="2631612" cy="652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SXV4 file uploaded to Stat X-</a:t>
              </a:r>
              <a:r>
                <a:rPr lang="en-GB" sz="1050" dirty="0" err="1"/>
                <a:t>plore</a:t>
              </a:r>
              <a:r>
                <a:rPr lang="en-GB" sz="1050" dirty="0"/>
                <a:t> and data undergoes perturbation through back end systems which program Stat X-</a:t>
              </a:r>
              <a:r>
                <a:rPr lang="en-GB" sz="1050" dirty="0" err="1"/>
                <a:t>plore</a:t>
              </a:r>
              <a:endParaRPr lang="en-GB" sz="1050" dirty="0"/>
            </a:p>
          </p:txBody>
        </p:sp>
        <p:cxnSp>
          <p:nvCxnSpPr>
            <p:cNvPr id="26" name="Straight Arrow Connector 25"/>
            <p:cNvCxnSpPr/>
            <p:nvPr/>
          </p:nvCxnSpPr>
          <p:spPr>
            <a:xfrm>
              <a:off x="5989337" y="3645581"/>
              <a:ext cx="0" cy="287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583449" y="3911176"/>
              <a:ext cx="2937443"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Update title page on Stat X-</a:t>
              </a:r>
              <a:r>
                <a:rPr lang="en-GB" sz="1050" dirty="0" err="1"/>
                <a:t>plore</a:t>
              </a:r>
              <a:r>
                <a:rPr lang="en-GB" sz="1050" dirty="0"/>
                <a:t> with current and next publication date through HTML coding</a:t>
              </a:r>
            </a:p>
          </p:txBody>
        </p:sp>
        <p:sp>
          <p:nvSpPr>
            <p:cNvPr id="28" name="Rounded Rectangle 27"/>
            <p:cNvSpPr/>
            <p:nvPr/>
          </p:nvSpPr>
          <p:spPr>
            <a:xfrm>
              <a:off x="4653033" y="4748791"/>
              <a:ext cx="2937443"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Update pre-made Stat X-</a:t>
              </a:r>
              <a:r>
                <a:rPr lang="en-GB" sz="1050" dirty="0" err="1"/>
                <a:t>plore</a:t>
              </a:r>
              <a:r>
                <a:rPr lang="en-GB" sz="1050" dirty="0"/>
                <a:t> tables in Super Cross</a:t>
              </a:r>
            </a:p>
          </p:txBody>
        </p:sp>
        <p:cxnSp>
          <p:nvCxnSpPr>
            <p:cNvPr id="29" name="Straight Arrow Connector 28"/>
            <p:cNvCxnSpPr>
              <a:endCxn id="43" idx="1"/>
            </p:cNvCxnSpPr>
            <p:nvPr/>
          </p:nvCxnSpPr>
          <p:spPr>
            <a:xfrm flipV="1">
              <a:off x="7299908" y="2993143"/>
              <a:ext cx="441969" cy="326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7679669" y="3561439"/>
              <a:ext cx="2818715" cy="4581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Manual: Data for analytical dashboard outputted from Stat X-</a:t>
              </a:r>
              <a:r>
                <a:rPr lang="en-GB" sz="1050" dirty="0" err="1"/>
                <a:t>plore</a:t>
              </a:r>
              <a:r>
                <a:rPr lang="en-GB" sz="1050" dirty="0"/>
                <a:t> in to Excel table</a:t>
              </a:r>
            </a:p>
          </p:txBody>
        </p:sp>
        <p:cxnSp>
          <p:nvCxnSpPr>
            <p:cNvPr id="31" name="Straight Arrow Connector 30"/>
            <p:cNvCxnSpPr/>
            <p:nvPr/>
          </p:nvCxnSpPr>
          <p:spPr>
            <a:xfrm>
              <a:off x="9111486" y="4019539"/>
              <a:ext cx="0" cy="287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7743597" y="4338010"/>
              <a:ext cx="2754786" cy="573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Paste Stat X-</a:t>
              </a:r>
              <a:r>
                <a:rPr lang="en-GB" sz="1050" dirty="0" err="1"/>
                <a:t>plore</a:t>
              </a:r>
              <a:r>
                <a:rPr lang="en-GB" sz="1050" dirty="0"/>
                <a:t> data in to a spreadsheet  where equations create arrays</a:t>
              </a:r>
            </a:p>
          </p:txBody>
        </p:sp>
        <p:cxnSp>
          <p:nvCxnSpPr>
            <p:cNvPr id="33" name="Straight Arrow Connector 32"/>
            <p:cNvCxnSpPr/>
            <p:nvPr/>
          </p:nvCxnSpPr>
          <p:spPr>
            <a:xfrm>
              <a:off x="9111486" y="4927642"/>
              <a:ext cx="0" cy="287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7922795" y="5233468"/>
              <a:ext cx="2448273" cy="5374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Update the code in JSON file so that it picks up updated arrays</a:t>
              </a:r>
            </a:p>
          </p:txBody>
        </p:sp>
        <p:cxnSp>
          <p:nvCxnSpPr>
            <p:cNvPr id="35" name="Straight Arrow Connector 34"/>
            <p:cNvCxnSpPr/>
            <p:nvPr/>
          </p:nvCxnSpPr>
          <p:spPr>
            <a:xfrm>
              <a:off x="9076131" y="5806686"/>
              <a:ext cx="0" cy="3108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999381" y="5277650"/>
              <a:ext cx="1559" cy="2940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176081" y="5967592"/>
              <a:ext cx="8303" cy="360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1867172" y="6310836"/>
              <a:ext cx="2736303" cy="45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Publish statistical bulletin online as a PDF document alongside Excel tables</a:t>
              </a:r>
            </a:p>
          </p:txBody>
        </p:sp>
        <p:sp>
          <p:nvSpPr>
            <p:cNvPr id="39" name="Rounded Rectangle 38"/>
            <p:cNvSpPr/>
            <p:nvPr/>
          </p:nvSpPr>
          <p:spPr>
            <a:xfrm>
              <a:off x="4738502" y="5580223"/>
              <a:ext cx="2736303" cy="45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Data and pre-made tables published online on Stat X-</a:t>
              </a:r>
              <a:r>
                <a:rPr lang="en-GB" sz="1050" dirty="0" err="1"/>
                <a:t>plore</a:t>
              </a:r>
              <a:endParaRPr lang="en-GB" sz="1050" dirty="0"/>
            </a:p>
          </p:txBody>
        </p:sp>
        <p:sp>
          <p:nvSpPr>
            <p:cNvPr id="40" name="Rounded Rectangle 39"/>
            <p:cNvSpPr/>
            <p:nvPr/>
          </p:nvSpPr>
          <p:spPr>
            <a:xfrm>
              <a:off x="4715831" y="1881346"/>
              <a:ext cx="2448272" cy="320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Data manually imported to SQL server and views created</a:t>
              </a:r>
            </a:p>
          </p:txBody>
        </p:sp>
        <p:cxnSp>
          <p:nvCxnSpPr>
            <p:cNvPr id="41" name="Straight Arrow Connector 40"/>
            <p:cNvCxnSpPr>
              <a:stCxn id="25" idx="1"/>
            </p:cNvCxnSpPr>
            <p:nvPr/>
          </p:nvCxnSpPr>
          <p:spPr>
            <a:xfrm flipH="1" flipV="1">
              <a:off x="4326446" y="3319362"/>
              <a:ext cx="35712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7" idx="2"/>
            </p:cNvCxnSpPr>
            <p:nvPr/>
          </p:nvCxnSpPr>
          <p:spPr>
            <a:xfrm>
              <a:off x="5932539" y="2755236"/>
              <a:ext cx="7429" cy="256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7741877" y="2731773"/>
              <a:ext cx="2810111" cy="5227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1050" dirty="0"/>
                <a:t>Automated: Data for Analytical dashboard is automatically retrieved from Open Data API</a:t>
              </a:r>
            </a:p>
          </p:txBody>
        </p:sp>
        <p:sp>
          <p:nvSpPr>
            <p:cNvPr id="44" name="Rounded Rectangle 43"/>
            <p:cNvSpPr/>
            <p:nvPr/>
          </p:nvSpPr>
          <p:spPr>
            <a:xfrm>
              <a:off x="7788332" y="1963800"/>
              <a:ext cx="2648058" cy="4766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1050" dirty="0"/>
                <a:t>Dashboard is updated automatically with new data and published online.</a:t>
              </a:r>
            </a:p>
          </p:txBody>
        </p:sp>
        <p:cxnSp>
          <p:nvCxnSpPr>
            <p:cNvPr id="45" name="Straight Arrow Connector 44"/>
            <p:cNvCxnSpPr>
              <a:endCxn id="44" idx="2"/>
            </p:cNvCxnSpPr>
            <p:nvPr/>
          </p:nvCxnSpPr>
          <p:spPr>
            <a:xfrm flipH="1" flipV="1">
              <a:off x="9112362" y="2440412"/>
              <a:ext cx="7975" cy="369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5" idx="3"/>
              <a:endCxn id="30" idx="1"/>
            </p:cNvCxnSpPr>
            <p:nvPr/>
          </p:nvCxnSpPr>
          <p:spPr>
            <a:xfrm>
              <a:off x="7315186" y="3319363"/>
              <a:ext cx="364482" cy="4711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7" name="TextBox 46"/>
          <p:cNvSpPr txBox="1"/>
          <p:nvPr/>
        </p:nvSpPr>
        <p:spPr>
          <a:xfrm>
            <a:off x="407368" y="0"/>
            <a:ext cx="10657184" cy="830997"/>
          </a:xfrm>
          <a:prstGeom prst="rect">
            <a:avLst/>
          </a:prstGeom>
          <a:noFill/>
        </p:spPr>
        <p:txBody>
          <a:bodyPr wrap="square" rtlCol="0">
            <a:spAutoFit/>
          </a:bodyPr>
          <a:lstStyle/>
          <a:p>
            <a:r>
              <a:rPr lang="en-GB" sz="4800" dirty="0"/>
              <a:t>Official Statistics  publication process</a:t>
            </a:r>
          </a:p>
        </p:txBody>
      </p:sp>
    </p:spTree>
    <p:extLst>
      <p:ext uri="{BB962C8B-B14F-4D97-AF65-F5344CB8AC3E}">
        <p14:creationId xmlns:p14="http://schemas.microsoft.com/office/powerpoint/2010/main" val="813187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rotWithShape="1">
          <a:blip r:embed="rId3"/>
          <a:srcRect l="27926" t="43540" r="62949" b="37213"/>
          <a:stretch/>
        </p:blipFill>
        <p:spPr bwMode="auto">
          <a:xfrm>
            <a:off x="9313735" y="3876767"/>
            <a:ext cx="2304256" cy="2505472"/>
          </a:xfrm>
          <a:prstGeom prst="rect">
            <a:avLst/>
          </a:prstGeom>
          <a:ln>
            <a:noFill/>
          </a:ln>
          <a:extLst>
            <a:ext uri="{53640926-AAD7-44D8-BBD7-CCE9431645EC}">
              <a14:shadowObscured xmlns:a14="http://schemas.microsoft.com/office/drawing/2010/main"/>
            </a:ext>
          </a:extLst>
        </p:spPr>
      </p:pic>
      <p:pic>
        <p:nvPicPr>
          <p:cNvPr id="6" name="Picture 5"/>
          <p:cNvPicPr>
            <a:picLocks noChangeAspect="1"/>
          </p:cNvPicPr>
          <p:nvPr/>
        </p:nvPicPr>
        <p:blipFill>
          <a:blip r:embed="rId4"/>
          <a:stretch>
            <a:fillRect/>
          </a:stretch>
        </p:blipFill>
        <p:spPr>
          <a:xfrm>
            <a:off x="983432" y="1772816"/>
            <a:ext cx="2736304" cy="2763804"/>
          </a:xfrm>
          <a:prstGeom prst="rect">
            <a:avLst/>
          </a:prstGeom>
        </p:spPr>
      </p:pic>
      <p:pic>
        <p:nvPicPr>
          <p:cNvPr id="7" name="Picture 6"/>
          <p:cNvPicPr>
            <a:picLocks noChangeAspect="1"/>
          </p:cNvPicPr>
          <p:nvPr/>
        </p:nvPicPr>
        <p:blipFill>
          <a:blip r:embed="rId5"/>
          <a:stretch>
            <a:fillRect/>
          </a:stretch>
        </p:blipFill>
        <p:spPr>
          <a:xfrm>
            <a:off x="4273175" y="1772816"/>
            <a:ext cx="4487121" cy="4593704"/>
          </a:xfrm>
          <a:prstGeom prst="rect">
            <a:avLst/>
          </a:prstGeom>
        </p:spPr>
      </p:pic>
      <p:sp>
        <p:nvSpPr>
          <p:cNvPr id="5" name="TextBox 4"/>
          <p:cNvSpPr txBox="1"/>
          <p:nvPr/>
        </p:nvSpPr>
        <p:spPr>
          <a:xfrm>
            <a:off x="551384" y="332656"/>
            <a:ext cx="8208912" cy="1200329"/>
          </a:xfrm>
          <a:prstGeom prst="rect">
            <a:avLst/>
          </a:prstGeom>
          <a:noFill/>
        </p:spPr>
        <p:txBody>
          <a:bodyPr wrap="square" rtlCol="0">
            <a:spAutoFit/>
          </a:bodyPr>
          <a:lstStyle/>
          <a:p>
            <a:r>
              <a:rPr lang="en-GB" sz="3600" dirty="0"/>
              <a:t>Matthew Gregory and Matthew </a:t>
            </a:r>
            <a:r>
              <a:rPr lang="en-GB" sz="3600" dirty="0" err="1"/>
              <a:t>Upson</a:t>
            </a:r>
            <a:r>
              <a:rPr lang="en-GB" sz="3600" dirty="0"/>
              <a:t>, the creators of RAP</a:t>
            </a:r>
          </a:p>
        </p:txBody>
      </p:sp>
    </p:spTree>
    <p:extLst>
      <p:ext uri="{BB962C8B-B14F-4D97-AF65-F5344CB8AC3E}">
        <p14:creationId xmlns:p14="http://schemas.microsoft.com/office/powerpoint/2010/main" val="1179896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983432" y="980728"/>
            <a:ext cx="4583832" cy="5073865"/>
          </a:xfrm>
          <a:prstGeom prst="rect">
            <a:avLst/>
          </a:prstGeom>
        </p:spPr>
      </p:pic>
      <p:pic>
        <p:nvPicPr>
          <p:cNvPr id="7" name="Picture 6"/>
          <p:cNvPicPr>
            <a:picLocks noChangeAspect="1"/>
          </p:cNvPicPr>
          <p:nvPr/>
        </p:nvPicPr>
        <p:blipFill>
          <a:blip r:embed="rId4"/>
          <a:stretch>
            <a:fillRect/>
          </a:stretch>
        </p:blipFill>
        <p:spPr>
          <a:xfrm>
            <a:off x="7987981" y="1390188"/>
            <a:ext cx="3876569" cy="3805656"/>
          </a:xfrm>
          <a:prstGeom prst="rect">
            <a:avLst/>
          </a:prstGeom>
        </p:spPr>
      </p:pic>
      <p:sp>
        <p:nvSpPr>
          <p:cNvPr id="3" name="Right Arrow 2"/>
          <p:cNvSpPr/>
          <p:nvPr/>
        </p:nvSpPr>
        <p:spPr>
          <a:xfrm>
            <a:off x="5751320" y="2905570"/>
            <a:ext cx="2236661" cy="675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54514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94544" y="883578"/>
            <a:ext cx="9483047" cy="4154984"/>
          </a:xfrm>
          <a:prstGeom prst="rect">
            <a:avLst/>
          </a:prstGeom>
          <a:noFill/>
        </p:spPr>
        <p:txBody>
          <a:bodyPr wrap="square" rtlCol="0">
            <a:spAutoFit/>
          </a:bodyPr>
          <a:lstStyle/>
          <a:p>
            <a:r>
              <a:rPr lang="en-GB" sz="8800" dirty="0">
                <a:solidFill>
                  <a:schemeClr val="accent2"/>
                </a:solidFill>
              </a:rPr>
              <a:t>R</a:t>
            </a:r>
            <a:r>
              <a:rPr lang="en-GB" sz="8800" dirty="0"/>
              <a:t>eproducible</a:t>
            </a:r>
          </a:p>
          <a:p>
            <a:r>
              <a:rPr lang="en-GB" sz="8800" dirty="0">
                <a:solidFill>
                  <a:schemeClr val="accent2"/>
                </a:solidFill>
              </a:rPr>
              <a:t>A</a:t>
            </a:r>
            <a:r>
              <a:rPr lang="en-GB" sz="8800" dirty="0"/>
              <a:t>nalytical</a:t>
            </a:r>
          </a:p>
          <a:p>
            <a:r>
              <a:rPr lang="en-GB" sz="8800" dirty="0">
                <a:solidFill>
                  <a:schemeClr val="accent2"/>
                </a:solidFill>
              </a:rPr>
              <a:t>P</a:t>
            </a:r>
            <a:r>
              <a:rPr lang="en-GB" sz="8800" dirty="0"/>
              <a:t>ipeline </a:t>
            </a:r>
          </a:p>
        </p:txBody>
      </p:sp>
      <p:pic>
        <p:nvPicPr>
          <p:cNvPr id="6" name="Picture 5"/>
          <p:cNvPicPr>
            <a:picLocks noChangeAspect="1"/>
          </p:cNvPicPr>
          <p:nvPr/>
        </p:nvPicPr>
        <p:blipFill>
          <a:blip r:embed="rId3"/>
          <a:stretch>
            <a:fillRect/>
          </a:stretch>
        </p:blipFill>
        <p:spPr>
          <a:xfrm>
            <a:off x="8447846" y="1126832"/>
            <a:ext cx="1170533" cy="816935"/>
          </a:xfrm>
          <a:prstGeom prst="rect">
            <a:avLst/>
          </a:prstGeom>
        </p:spPr>
      </p:pic>
      <p:pic>
        <p:nvPicPr>
          <p:cNvPr id="7" name="Picture 6"/>
          <p:cNvPicPr>
            <a:picLocks noChangeAspect="1"/>
          </p:cNvPicPr>
          <p:nvPr/>
        </p:nvPicPr>
        <p:blipFill>
          <a:blip r:embed="rId4"/>
          <a:stretch>
            <a:fillRect/>
          </a:stretch>
        </p:blipFill>
        <p:spPr>
          <a:xfrm>
            <a:off x="10274627" y="1017095"/>
            <a:ext cx="1005927" cy="926672"/>
          </a:xfrm>
          <a:prstGeom prst="rect">
            <a:avLst/>
          </a:prstGeom>
        </p:spPr>
      </p:pic>
      <p:pic>
        <p:nvPicPr>
          <p:cNvPr id="8" name="Picture 7"/>
          <p:cNvPicPr>
            <a:picLocks noChangeAspect="1"/>
          </p:cNvPicPr>
          <p:nvPr/>
        </p:nvPicPr>
        <p:blipFill>
          <a:blip r:embed="rId5"/>
          <a:stretch>
            <a:fillRect/>
          </a:stretch>
        </p:blipFill>
        <p:spPr>
          <a:xfrm>
            <a:off x="7088221" y="2355648"/>
            <a:ext cx="1093603" cy="1234208"/>
          </a:xfrm>
          <a:prstGeom prst="rect">
            <a:avLst/>
          </a:prstGeom>
        </p:spPr>
      </p:pic>
      <p:pic>
        <p:nvPicPr>
          <p:cNvPr id="9" name="Picture 8"/>
          <p:cNvPicPr>
            <a:picLocks noChangeAspect="1"/>
          </p:cNvPicPr>
          <p:nvPr/>
        </p:nvPicPr>
        <p:blipFill>
          <a:blip r:embed="rId6"/>
          <a:stretch>
            <a:fillRect/>
          </a:stretch>
        </p:blipFill>
        <p:spPr>
          <a:xfrm>
            <a:off x="8735427" y="2410298"/>
            <a:ext cx="1094659" cy="1208686"/>
          </a:xfrm>
          <a:prstGeom prst="rect">
            <a:avLst/>
          </a:prstGeom>
        </p:spPr>
      </p:pic>
      <p:pic>
        <p:nvPicPr>
          <p:cNvPr id="10" name="Picture 9"/>
          <p:cNvPicPr>
            <a:picLocks noChangeAspect="1"/>
          </p:cNvPicPr>
          <p:nvPr/>
        </p:nvPicPr>
        <p:blipFill>
          <a:blip r:embed="rId7"/>
          <a:stretch>
            <a:fillRect/>
          </a:stretch>
        </p:blipFill>
        <p:spPr>
          <a:xfrm>
            <a:off x="9006288" y="3589857"/>
            <a:ext cx="1121417" cy="1214868"/>
          </a:xfrm>
          <a:prstGeom prst="rect">
            <a:avLst/>
          </a:prstGeom>
        </p:spPr>
      </p:pic>
      <p:pic>
        <p:nvPicPr>
          <p:cNvPr id="11" name="Picture 10"/>
          <p:cNvPicPr>
            <a:picLocks noChangeAspect="1"/>
          </p:cNvPicPr>
          <p:nvPr/>
        </p:nvPicPr>
        <p:blipFill>
          <a:blip r:embed="rId8"/>
          <a:stretch>
            <a:fillRect/>
          </a:stretch>
        </p:blipFill>
        <p:spPr>
          <a:xfrm>
            <a:off x="6190537" y="3822761"/>
            <a:ext cx="2030144" cy="1012024"/>
          </a:xfrm>
          <a:prstGeom prst="rect">
            <a:avLst/>
          </a:prstGeom>
        </p:spPr>
      </p:pic>
    </p:spTree>
    <p:extLst>
      <p:ext uri="{BB962C8B-B14F-4D97-AF65-F5344CB8AC3E}">
        <p14:creationId xmlns:p14="http://schemas.microsoft.com/office/powerpoint/2010/main" val="1193994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3"/>
          <a:srcRect l="20843" t="20412" r="20053" b="10096"/>
          <a:stretch/>
        </p:blipFill>
        <p:spPr bwMode="auto">
          <a:xfrm>
            <a:off x="1343472" y="44624"/>
            <a:ext cx="9433048" cy="63813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71508160"/>
      </p:ext>
    </p:extLst>
  </p:cSld>
  <p:clrMapOvr>
    <a:masterClrMapping/>
  </p:clrMapOvr>
</p:sld>
</file>

<file path=ppt/theme/theme1.xml><?xml version="1.0" encoding="utf-8"?>
<a:theme xmlns:a="http://schemas.openxmlformats.org/drawingml/2006/main" name="DWP SLIDES SCREEN E">
  <a:themeElements>
    <a:clrScheme name="DWP SLIDES SCREEN 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DWP SLIDES SCREEN 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WP SLIDES SCREEN 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8997</TotalTime>
  <Words>2402</Words>
  <Application>Microsoft Office PowerPoint</Application>
  <PresentationFormat>Widescreen</PresentationFormat>
  <Paragraphs>182</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DWP SLIDES SCREEN E</vt:lpstr>
      <vt:lpstr>How R is improving the dissemination of statistics within the Department for Work and Pensions  </vt:lpstr>
      <vt:lpstr>Including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 you format?</vt:lpstr>
      <vt:lpstr>PowerPoint Presentation</vt:lpstr>
      <vt:lpstr>PowerPoint Presentation</vt:lpstr>
      <vt:lpstr>Prototype Vs Real thing</vt:lpstr>
      <vt:lpstr>Conclusion</vt:lpstr>
    </vt:vector>
  </TitlesOfParts>
  <Company>DWP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10017674</dc:creator>
  <cp:lastModifiedBy>DWP Hive 12</cp:lastModifiedBy>
  <cp:revision>526</cp:revision>
  <dcterms:created xsi:type="dcterms:W3CDTF">2014-01-31T15:26:46Z</dcterms:created>
  <dcterms:modified xsi:type="dcterms:W3CDTF">2018-09-14T06:05:44Z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