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9" r:id="rId2"/>
    <p:sldId id="390" r:id="rId3"/>
    <p:sldId id="394" r:id="rId4"/>
    <p:sldId id="395" r:id="rId5"/>
    <p:sldId id="397" r:id="rId6"/>
    <p:sldId id="398" r:id="rId7"/>
    <p:sldId id="404" r:id="rId8"/>
    <p:sldId id="405" r:id="rId9"/>
    <p:sldId id="391" r:id="rId10"/>
    <p:sldId id="406" r:id="rId11"/>
    <p:sldId id="407" r:id="rId12"/>
    <p:sldId id="408" r:id="rId13"/>
    <p:sldId id="410" r:id="rId14"/>
    <p:sldId id="409" r:id="rId15"/>
    <p:sldId id="411" r:id="rId16"/>
    <p:sldId id="412" r:id="rId17"/>
    <p:sldId id="413" r:id="rId18"/>
    <p:sldId id="392" r:id="rId19"/>
    <p:sldId id="414" r:id="rId20"/>
    <p:sldId id="459" r:id="rId21"/>
    <p:sldId id="415" r:id="rId22"/>
    <p:sldId id="416" r:id="rId23"/>
    <p:sldId id="417" r:id="rId24"/>
    <p:sldId id="418" r:id="rId25"/>
    <p:sldId id="419" r:id="rId26"/>
    <p:sldId id="393" r:id="rId27"/>
    <p:sldId id="420" r:id="rId28"/>
    <p:sldId id="460" r:id="rId29"/>
    <p:sldId id="421" r:id="rId30"/>
    <p:sldId id="422" r:id="rId31"/>
    <p:sldId id="461" r:id="rId32"/>
    <p:sldId id="423" r:id="rId33"/>
    <p:sldId id="424" r:id="rId34"/>
    <p:sldId id="425" r:id="rId35"/>
    <p:sldId id="399" r:id="rId36"/>
    <p:sldId id="426" r:id="rId37"/>
    <p:sldId id="427" r:id="rId38"/>
    <p:sldId id="434" r:id="rId39"/>
    <p:sldId id="428" r:id="rId40"/>
    <p:sldId id="435" r:id="rId41"/>
    <p:sldId id="429" r:id="rId42"/>
    <p:sldId id="436" r:id="rId43"/>
    <p:sldId id="430" r:id="rId44"/>
    <p:sldId id="437" r:id="rId45"/>
    <p:sldId id="431" r:id="rId46"/>
    <p:sldId id="438" r:id="rId47"/>
    <p:sldId id="432" r:id="rId48"/>
    <p:sldId id="439" r:id="rId49"/>
    <p:sldId id="433" r:id="rId50"/>
    <p:sldId id="440" r:id="rId51"/>
    <p:sldId id="400" r:id="rId52"/>
    <p:sldId id="442" r:id="rId53"/>
    <p:sldId id="445" r:id="rId54"/>
    <p:sldId id="443" r:id="rId55"/>
    <p:sldId id="446" r:id="rId56"/>
    <p:sldId id="444" r:id="rId57"/>
    <p:sldId id="447" r:id="rId58"/>
    <p:sldId id="401" r:id="rId59"/>
    <p:sldId id="441" r:id="rId60"/>
    <p:sldId id="450" r:id="rId61"/>
    <p:sldId id="448" r:id="rId62"/>
    <p:sldId id="451" r:id="rId63"/>
    <p:sldId id="449" r:id="rId64"/>
    <p:sldId id="452" r:id="rId65"/>
    <p:sldId id="402" r:id="rId66"/>
    <p:sldId id="453" r:id="rId67"/>
    <p:sldId id="456" r:id="rId68"/>
    <p:sldId id="454" r:id="rId69"/>
    <p:sldId id="457" r:id="rId70"/>
    <p:sldId id="455" r:id="rId71"/>
    <p:sldId id="458" r:id="rId72"/>
    <p:sldId id="403" r:id="rId73"/>
    <p:sldId id="388"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卫生经济学简介" id="{E70A1F32-B148-4211-AAAD-A37E9525D249}">
          <p14:sldIdLst>
            <p14:sldId id="389"/>
          </p14:sldIdLst>
        </p14:section>
        <p14:section name="1950年代" id="{0AA0BCA4-2E35-458C-9CAD-F1EC6AB57035}">
          <p14:sldIdLst>
            <p14:sldId id="390"/>
            <p14:sldId id="394"/>
            <p14:sldId id="395"/>
            <p14:sldId id="397"/>
            <p14:sldId id="398"/>
            <p14:sldId id="404"/>
            <p14:sldId id="405"/>
          </p14:sldIdLst>
        </p14:section>
        <p14:section name="1960年代" id="{E4ED545A-E0D2-44D7-8636-B2F418D7623B}">
          <p14:sldIdLst>
            <p14:sldId id="391"/>
            <p14:sldId id="406"/>
            <p14:sldId id="407"/>
            <p14:sldId id="408"/>
            <p14:sldId id="410"/>
            <p14:sldId id="409"/>
            <p14:sldId id="411"/>
            <p14:sldId id="412"/>
            <p14:sldId id="413"/>
          </p14:sldIdLst>
        </p14:section>
        <p14:section name="1970年代" id="{39E96712-6F3C-4044-9670-53B27AD2F68C}">
          <p14:sldIdLst>
            <p14:sldId id="392"/>
            <p14:sldId id="414"/>
            <p14:sldId id="459"/>
            <p14:sldId id="415"/>
            <p14:sldId id="416"/>
            <p14:sldId id="417"/>
            <p14:sldId id="418"/>
            <p14:sldId id="419"/>
          </p14:sldIdLst>
        </p14:section>
        <p14:section name="1980年代" id="{03A9EBB5-16BF-4EB0-8247-882383AC0E56}">
          <p14:sldIdLst>
            <p14:sldId id="393"/>
            <p14:sldId id="420"/>
            <p14:sldId id="460"/>
            <p14:sldId id="421"/>
            <p14:sldId id="422"/>
            <p14:sldId id="461"/>
            <p14:sldId id="423"/>
            <p14:sldId id="424"/>
            <p14:sldId id="425"/>
          </p14:sldIdLst>
        </p14:section>
        <p14:section name="1990年代" id="{EFC413C7-087E-4C60-A783-506820A963D8}">
          <p14:sldIdLst>
            <p14:sldId id="399"/>
            <p14:sldId id="426"/>
            <p14:sldId id="427"/>
            <p14:sldId id="434"/>
            <p14:sldId id="428"/>
            <p14:sldId id="435"/>
            <p14:sldId id="429"/>
            <p14:sldId id="436"/>
            <p14:sldId id="430"/>
            <p14:sldId id="437"/>
            <p14:sldId id="431"/>
            <p14:sldId id="438"/>
            <p14:sldId id="432"/>
            <p14:sldId id="439"/>
            <p14:sldId id="433"/>
            <p14:sldId id="440"/>
          </p14:sldIdLst>
        </p14:section>
        <p14:section name="2000年代" id="{944DEE3C-3DE9-43BC-B683-186B8A45B487}">
          <p14:sldIdLst>
            <p14:sldId id="400"/>
            <p14:sldId id="442"/>
            <p14:sldId id="445"/>
            <p14:sldId id="443"/>
            <p14:sldId id="446"/>
            <p14:sldId id="444"/>
            <p14:sldId id="447"/>
          </p14:sldIdLst>
        </p14:section>
        <p14:section name="2010年代" id="{80A02F9A-50D7-443B-8AD3-59493704B10C}">
          <p14:sldIdLst>
            <p14:sldId id="401"/>
            <p14:sldId id="441"/>
            <p14:sldId id="450"/>
            <p14:sldId id="448"/>
            <p14:sldId id="451"/>
            <p14:sldId id="449"/>
            <p14:sldId id="452"/>
          </p14:sldIdLst>
        </p14:section>
        <p14:section name="2020年代" id="{D6126192-D4C3-43C7-B418-A22F534DA06C}">
          <p14:sldIdLst>
            <p14:sldId id="402"/>
            <p14:sldId id="453"/>
            <p14:sldId id="456"/>
            <p14:sldId id="454"/>
            <p14:sldId id="457"/>
            <p14:sldId id="455"/>
            <p14:sldId id="458"/>
          </p14:sldIdLst>
        </p14:section>
        <p14:section name="参考资料" id="{41648CDE-1DB6-452A-AF0E-F34DC5569682}">
          <p14:sldIdLst>
            <p14:sldId id="403"/>
          </p14:sldIdLst>
        </p14:section>
        <p14:section name="致谢" id="{41CD19BE-6D14-4F91-BFE8-0F6DD4139CB7}">
          <p14:sldIdLst>
            <p14:sldId id="3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46A36-9C65-0D5A-2032-E2359E061F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296079E-6928-9816-C909-557692979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E638931-46D8-C64B-6418-15B1E5596305}"/>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5" name="页脚占位符 4">
            <a:extLst>
              <a:ext uri="{FF2B5EF4-FFF2-40B4-BE49-F238E27FC236}">
                <a16:creationId xmlns:a16="http://schemas.microsoft.com/office/drawing/2014/main" id="{FA913D45-EF7F-FF7E-E2A4-BAA246C2EB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79D6D1-162E-214A-8B34-E813F2AD02B8}"/>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411311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C3BAB-9D3D-DC4A-7EDB-D54FDFDDDA9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FB0DA7-5106-A552-19FA-887CEA22D1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B05D0D-14BC-F4DF-9DA3-B618DF309B89}"/>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5" name="页脚占位符 4">
            <a:extLst>
              <a:ext uri="{FF2B5EF4-FFF2-40B4-BE49-F238E27FC236}">
                <a16:creationId xmlns:a16="http://schemas.microsoft.com/office/drawing/2014/main" id="{F6CDB484-D7F7-0F9F-5CB0-6D7956862F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3E5D5B-89C0-B58C-D0EB-5A1356C7FA1D}"/>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420815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FA13AB2-E32E-B4A5-180B-85F95B7A5B3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A93376F-E353-0DAB-14CB-6B0D98976DB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5E184B-9CD3-6619-7577-AA5F78D495F7}"/>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5" name="页脚占位符 4">
            <a:extLst>
              <a:ext uri="{FF2B5EF4-FFF2-40B4-BE49-F238E27FC236}">
                <a16:creationId xmlns:a16="http://schemas.microsoft.com/office/drawing/2014/main" id="{370ECC05-0BA2-5C3E-3B91-98816C20C5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A161C7-070D-5259-688A-02069E7ABBEB}"/>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4183687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6697194" y="1971117"/>
            <a:ext cx="4823293"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697194" y="4453072"/>
            <a:ext cx="4823293"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6" name="文本占位符 5"/>
          <p:cNvSpPr>
            <a:spLocks noGrp="1"/>
          </p:cNvSpPr>
          <p:nvPr userDrawn="1">
            <p:ph type="body" sz="quarter" idx="10" hasCustomPrompt="1"/>
          </p:nvPr>
        </p:nvSpPr>
        <p:spPr>
          <a:xfrm>
            <a:off x="6697195" y="4156801"/>
            <a:ext cx="4823293"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grpSp>
        <p:nvGrpSpPr>
          <p:cNvPr id="3" name="组合 2"/>
          <p:cNvGrpSpPr/>
          <p:nvPr userDrawn="1"/>
        </p:nvGrpSpPr>
        <p:grpSpPr>
          <a:xfrm>
            <a:off x="870948" y="1028700"/>
            <a:ext cx="5225052" cy="4589540"/>
            <a:chOff x="6295436" y="727830"/>
            <a:chExt cx="5225052" cy="4589540"/>
          </a:xfrm>
        </p:grpSpPr>
        <p:sp>
          <p:nvSpPr>
            <p:cNvPr id="25" name="矩形 24"/>
            <p:cNvSpPr/>
            <p:nvPr userDrawn="1"/>
          </p:nvSpPr>
          <p:spPr>
            <a:xfrm>
              <a:off x="6295436" y="727830"/>
              <a:ext cx="4919967" cy="428867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p:cNvSpPr/>
            <p:nvPr userDrawn="1"/>
          </p:nvSpPr>
          <p:spPr>
            <a:xfrm>
              <a:off x="6600521" y="1028700"/>
              <a:ext cx="4919967" cy="4288670"/>
            </a:xfrm>
            <a:prstGeom prst="rect">
              <a:avLst/>
            </a:prstGeom>
            <a:blipFill>
              <a:blip r:embed="rId2"/>
              <a:stretch>
                <a:fillRect/>
              </a:stretch>
            </a:bli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27717211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10CD2-A35E-C6F0-171A-4D049F1EB5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579BE1-D064-A4D4-921E-9F5BB1EF2D8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71180A-D26B-D573-5E6E-820E1E079F08}"/>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5" name="页脚占位符 4">
            <a:extLst>
              <a:ext uri="{FF2B5EF4-FFF2-40B4-BE49-F238E27FC236}">
                <a16:creationId xmlns:a16="http://schemas.microsoft.com/office/drawing/2014/main" id="{E0A36567-825B-1411-13F1-1289B1C494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A968A4-A2A4-478D-CB76-A7B9AEE566FF}"/>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327734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03F12-4133-D6FA-9BBE-BA3E7681F4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70CB1A3-89CE-3C8B-3B87-98B632FCF3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6857207-020B-9482-E724-D4E75D5DB766}"/>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5" name="页脚占位符 4">
            <a:extLst>
              <a:ext uri="{FF2B5EF4-FFF2-40B4-BE49-F238E27FC236}">
                <a16:creationId xmlns:a16="http://schemas.microsoft.com/office/drawing/2014/main" id="{F82C47D5-A849-C0FE-4A9C-39CAC61F7D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0AF123-1B9F-554C-1077-E97C37FE58D8}"/>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305195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406B5-4101-30D9-6701-154D8F2C80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A4D59A-673D-15BF-0954-1A006AC450B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581C695-DDF9-165C-FF2A-EFFF98DDEFA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ED07844-EA0A-442B-4BA3-B74CF36B78D1}"/>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6" name="页脚占位符 5">
            <a:extLst>
              <a:ext uri="{FF2B5EF4-FFF2-40B4-BE49-F238E27FC236}">
                <a16:creationId xmlns:a16="http://schemas.microsoft.com/office/drawing/2014/main" id="{FDC45D91-F0A9-B08A-EBF5-C54DE69539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9D1D49-F5D4-2E67-2B77-113BB2A5EF6B}"/>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345127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AEC0B-F9D2-C65D-1F65-8A1B21B8425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A614FC2-990E-CE1C-6CB6-F74B5D792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190DAA2-D4D1-4C7F-8619-661E27154AB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BE325ED-2334-299C-59E0-E68EAC3132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17D84B5-1327-81A8-2522-383F1E6F526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16D08EA-8C5E-4221-C021-17A6BE020330}"/>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8" name="页脚占位符 7">
            <a:extLst>
              <a:ext uri="{FF2B5EF4-FFF2-40B4-BE49-F238E27FC236}">
                <a16:creationId xmlns:a16="http://schemas.microsoft.com/office/drawing/2014/main" id="{5F177B17-8119-0C1F-0ED4-5719F5AB173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AAD7E8F-1E3C-1177-0464-37883C275CAF}"/>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1451541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82E38-E047-58D5-B646-BC8126F6B1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1784427-014B-F6AE-2E6C-6EC09493AB3D}"/>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4" name="页脚占位符 3">
            <a:extLst>
              <a:ext uri="{FF2B5EF4-FFF2-40B4-BE49-F238E27FC236}">
                <a16:creationId xmlns:a16="http://schemas.microsoft.com/office/drawing/2014/main" id="{F3DB2457-1955-EE3A-8FD6-0F2277B5845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BA122BF-A01F-83E6-2360-4B65650C01D3}"/>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329957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9C6724-CF8E-BD63-997F-5376B1378CA9}"/>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3" name="页脚占位符 2">
            <a:extLst>
              <a:ext uri="{FF2B5EF4-FFF2-40B4-BE49-F238E27FC236}">
                <a16:creationId xmlns:a16="http://schemas.microsoft.com/office/drawing/2014/main" id="{8188FF44-843D-19F0-A9AE-CD8F710D327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D430519-1B12-1F0C-D808-8C988DEB7944}"/>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3115329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994D9-0C5B-619D-F5BC-540F368C52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9AA569-B166-8B5D-B478-CF7B6FF3EF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10BCB5F-462E-F8FB-0B52-0853DD19E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49BFC78-8A8D-15A0-C2BA-8992101CB36F}"/>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6" name="页脚占位符 5">
            <a:extLst>
              <a:ext uri="{FF2B5EF4-FFF2-40B4-BE49-F238E27FC236}">
                <a16:creationId xmlns:a16="http://schemas.microsoft.com/office/drawing/2014/main" id="{DACA1FEB-65A1-76C6-D3BC-9E6F2DF323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76BB5C-9279-0F64-9BCF-E4A54201360B}"/>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179118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A38562-86AB-FB82-B176-5894BFC69B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66B240-690D-0EC8-33EE-BCF4B79A65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CB5AF44-5AD4-A1BB-AEA8-AAD4C4105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75147F-69CC-DF09-A936-C81F0B372010}"/>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6" name="页脚占位符 5">
            <a:extLst>
              <a:ext uri="{FF2B5EF4-FFF2-40B4-BE49-F238E27FC236}">
                <a16:creationId xmlns:a16="http://schemas.microsoft.com/office/drawing/2014/main" id="{FEEDDF13-8581-7DC9-DAC8-0BB1D6398A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677F2D-54A0-BDB3-E6A0-6396FCDA6119}"/>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297971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6CCD2C-A366-12A0-18B6-CC65F8EAEE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615A76F-17E4-F925-E461-719771C19F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C1314A-0D4B-CB7D-69F2-2C62424F03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3F5B84-9332-43FE-AE56-11A90E803525}" type="datetimeFigureOut">
              <a:rPr lang="zh-CN" altLang="en-US" smtClean="0"/>
              <a:t>2024/3/10</a:t>
            </a:fld>
            <a:endParaRPr lang="zh-CN" altLang="en-US"/>
          </a:p>
        </p:txBody>
      </p:sp>
      <p:sp>
        <p:nvSpPr>
          <p:cNvPr id="5" name="页脚占位符 4">
            <a:extLst>
              <a:ext uri="{FF2B5EF4-FFF2-40B4-BE49-F238E27FC236}">
                <a16:creationId xmlns:a16="http://schemas.microsoft.com/office/drawing/2014/main" id="{1027795C-CB86-E323-A5F9-75A95FCAFA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B27317D-D7D0-75AA-48C2-35219EAF0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2071111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1" name="标题 10"/>
          <p:cNvSpPr>
            <a:spLocks noGrp="1"/>
          </p:cNvSpPr>
          <p:nvPr>
            <p:ph type="title"/>
          </p:nvPr>
        </p:nvSpPr>
        <p:spPr>
          <a:xfrm>
            <a:off x="1800059" y="-141716"/>
            <a:ext cx="10850563" cy="1028699"/>
          </a:xfrm>
        </p:spPr>
        <p:txBody>
          <a:bodyPr/>
          <a:lstStyle/>
          <a:p>
            <a:r>
              <a:rPr lang="zh-CN" altLang="en-US" b="1" dirty="0"/>
              <a:t>卫生经济学简介</a:t>
            </a:r>
          </a:p>
        </p:txBody>
      </p:sp>
      <p:sp>
        <p:nvSpPr>
          <p:cNvPr id="16" name="文本框 15"/>
          <p:cNvSpPr txBox="1"/>
          <p:nvPr/>
        </p:nvSpPr>
        <p:spPr>
          <a:xfrm>
            <a:off x="2259036" y="1072770"/>
            <a:ext cx="9155279" cy="4659096"/>
          </a:xfrm>
          <a:prstGeom prst="rect">
            <a:avLst/>
          </a:prstGeom>
          <a:noFill/>
        </p:spPr>
        <p:txBody>
          <a:bodyPr wrap="square" rtlCol="0">
            <a:spAutoFit/>
          </a:bodyPr>
          <a:lstStyle/>
          <a:p>
            <a:pPr>
              <a:lnSpc>
                <a:spcPct val="200000"/>
              </a:lnSpc>
            </a:pPr>
            <a:r>
              <a:rPr lang="zh-CN" altLang="en-US" sz="28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卫生经济学</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是研究如何在</a:t>
            </a:r>
            <a:r>
              <a:rPr lang="zh-CN" altLang="en-US" sz="28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有限的资源</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下，通过有效的</a:t>
            </a:r>
            <a:r>
              <a:rPr lang="zh-CN" altLang="en-US" sz="28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卫生服务和政策</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来</a:t>
            </a:r>
            <a:r>
              <a:rPr lang="zh-CN" altLang="en-US" sz="28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提高人群健康水平</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的学科。</a:t>
            </a:r>
            <a:endParaRPr lang="en-US" altLang="zh-CN" sz="28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它涉及到</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成本、效益、成本效益分析、资源分配、健康政策评估</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等多个方面。</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以下是一些历年来卫生经济学领域的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热点词汇</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948" y="105950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成本效益分析</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是一种</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经济评估方法</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，它旨在</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量化</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卫生干预措施的成本和收益</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，并比较两者以</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确定项目的价值</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年代，这种方法开始被广泛应用于</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卫生政策</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医疗决策</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中。通过成本效益分析，决策者可以</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评估不同医疗项目或政策</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经济合理性</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例如，通过比较治疗某种疾病的成本与通过预防措施避免疾病的成本，来决定资源的最优分配。</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成本效益分析（</a:t>
            </a:r>
            <a:r>
              <a:rPr lang="en-US" altLang="zh-CN" b="1" dirty="0"/>
              <a:t>Cost-Benefit Analysis</a:t>
            </a:r>
            <a:r>
              <a:rPr lang="zh-CN" altLang="en-US" b="1" dirty="0"/>
              <a:t>）：</a:t>
            </a:r>
          </a:p>
        </p:txBody>
      </p:sp>
    </p:spTree>
    <p:extLst>
      <p:ext uri="{BB962C8B-B14F-4D97-AF65-F5344CB8AC3E}">
        <p14:creationId xmlns:p14="http://schemas.microsoft.com/office/powerpoint/2010/main" val="341520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948" y="105950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年代，成本效益分析开始被应用于评估公共卫生项目和医疗干预措施。</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例如，</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世界卫生组织</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年代末进行了一项关于</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小</a:t>
            </a:r>
            <a:r>
              <a:rPr lang="en-US" altLang="zh-CN"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pox</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疫苗接种项目</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的成本效益分析。</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通过比较接种疫苗的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成本</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与因小</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pox</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导致的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死亡和疾病成本</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能够证明</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疫苗接种项目在经济上是划算的</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，这有助于推动全球范围内的小</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pox</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根除计划。</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成本效益分析（</a:t>
            </a:r>
            <a:r>
              <a:rPr lang="en-US" altLang="zh-CN" b="1" dirty="0"/>
              <a:t>Cost-Benefit Analysis</a:t>
            </a:r>
            <a:r>
              <a:rPr lang="zh-CN" altLang="en-US" b="1" dirty="0"/>
              <a:t>）：</a:t>
            </a:r>
          </a:p>
        </p:txBody>
      </p:sp>
    </p:spTree>
    <p:extLst>
      <p:ext uri="{BB962C8B-B14F-4D97-AF65-F5344CB8AC3E}">
        <p14:creationId xmlns:p14="http://schemas.microsoft.com/office/powerpoint/2010/main" val="351990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948" y="105950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935547"/>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随着</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卫生费用的持续增长</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，如何有效地</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分配有限的卫生资源</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成为了一个重要议题。</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资源分配</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涉及到决定哪些</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医疗服务</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研究项目</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或</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公共卫生干预措施</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应该获得</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资金支持</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 </a:t>
            </a:r>
            <a:r>
              <a:rPr lang="zh-CN" altLang="en-US" b="1" dirty="0"/>
              <a:t>资源分配（</a:t>
            </a:r>
            <a:r>
              <a:rPr lang="en-US" altLang="zh-CN" b="1" dirty="0"/>
              <a:t>Resource Allocation</a:t>
            </a:r>
            <a:r>
              <a:rPr lang="zh-CN" altLang="en-US" b="1" dirty="0"/>
              <a:t>）：</a:t>
            </a:r>
          </a:p>
        </p:txBody>
      </p:sp>
    </p:spTree>
    <p:extLst>
      <p:ext uri="{BB962C8B-B14F-4D97-AF65-F5344CB8AC3E}">
        <p14:creationId xmlns:p14="http://schemas.microsoft.com/office/powerpoint/2010/main" val="2498852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948" y="105950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3674211"/>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年代，卫生经济学家和政策制定者开始探索不同的资源分配模型，以确保资源能够在不同的卫生领域和人群中公平且高效地分配。</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这包括了对</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卫生服务需求的评估</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成本控制策略的制定</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以及</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优先级的设定</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 </a:t>
            </a:r>
            <a:r>
              <a:rPr lang="zh-CN" altLang="en-US" b="1" dirty="0"/>
              <a:t>资源分配（</a:t>
            </a:r>
            <a:r>
              <a:rPr lang="en-US" altLang="zh-CN" b="1" dirty="0"/>
              <a:t>Resource Allocation</a:t>
            </a:r>
            <a:r>
              <a:rPr lang="zh-CN" altLang="en-US" b="1" dirty="0"/>
              <a:t>）：</a:t>
            </a:r>
          </a:p>
        </p:txBody>
      </p:sp>
    </p:spTree>
    <p:extLst>
      <p:ext uri="{BB962C8B-B14F-4D97-AF65-F5344CB8AC3E}">
        <p14:creationId xmlns:p14="http://schemas.microsoft.com/office/powerpoint/2010/main" val="213462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948" y="105950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在资源分配方面，</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年代的卫生经济学研究强调了在有限资源下做出最优决策的重要性。</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例如</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，英国在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年代进行了著名的“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贝弗里奇报告</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Beveridge Report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），该报告提出了一个全面的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国家卫生服务体系</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，旨在通过</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合理分配资源</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来</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提高医疗服务</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效率</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公平性</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这一报告对英国国民健康服务（</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NHS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）的后续发展产生了深远影响。</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 </a:t>
            </a:r>
            <a:r>
              <a:rPr lang="zh-CN" altLang="en-US" b="1" dirty="0"/>
              <a:t>资源分配（</a:t>
            </a:r>
            <a:r>
              <a:rPr lang="en-US" altLang="zh-CN" b="1" dirty="0"/>
              <a:t>Resource Allocation</a:t>
            </a:r>
            <a:r>
              <a:rPr lang="zh-CN" altLang="en-US" b="1" dirty="0"/>
              <a:t>）：</a:t>
            </a:r>
          </a:p>
        </p:txBody>
      </p:sp>
    </p:spTree>
    <p:extLst>
      <p:ext uri="{BB962C8B-B14F-4D97-AF65-F5344CB8AC3E}">
        <p14:creationId xmlns:p14="http://schemas.microsoft.com/office/powerpoint/2010/main" val="4123139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948" y="105950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935547"/>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年代，许多国家开始建立或改革</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医疗保障体系</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，以提供更</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广泛的医疗覆盖</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减轻个人医疗费用负担</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这些体系通常包括</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医疗保险计划</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，旨在为个人和家庭提供医疗费用的保障。</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3. </a:t>
            </a:r>
            <a:r>
              <a:rPr lang="zh-CN" altLang="en-US" b="1" dirty="0"/>
              <a:t>医疗保障（</a:t>
            </a:r>
            <a:r>
              <a:rPr lang="en-US" altLang="zh-CN" b="1" dirty="0"/>
              <a:t>Medical Security</a:t>
            </a:r>
            <a:r>
              <a:rPr lang="zh-CN" altLang="en-US" b="1" dirty="0"/>
              <a:t>）：</a:t>
            </a:r>
          </a:p>
        </p:txBody>
      </p:sp>
    </p:spTree>
    <p:extLst>
      <p:ext uri="{BB962C8B-B14F-4D97-AF65-F5344CB8AC3E}">
        <p14:creationId xmlns:p14="http://schemas.microsoft.com/office/powerpoint/2010/main" val="2852538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948" y="105950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3674211"/>
          </a:xfrm>
          <a:prstGeom prst="rect">
            <a:avLst/>
          </a:prstGeom>
          <a:noFill/>
        </p:spPr>
        <p:txBody>
          <a:bodyPr wrap="square" rtlCol="0">
            <a:spAutoFit/>
          </a:bodyPr>
          <a:lstStyle/>
          <a:p>
            <a:pPr>
              <a:lnSpc>
                <a:spcPct val="200000"/>
              </a:lnSpc>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例如</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，美国的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医疗保险</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Medicare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医疗补助</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Medicaid</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）计划就是在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1965</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年通过的，它们为</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老年人</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低收入人群</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残疾人</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提供了医疗</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保障</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这些</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医疗保障体系</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的建立，不仅</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提高了</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医疗服务的可及性</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，也</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促进了社会的</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整体健康水平</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3. </a:t>
            </a:r>
            <a:r>
              <a:rPr lang="zh-CN" altLang="en-US" b="1" dirty="0"/>
              <a:t>医疗保障（</a:t>
            </a:r>
            <a:r>
              <a:rPr lang="en-US" altLang="zh-CN" b="1" dirty="0"/>
              <a:t>Medical Security</a:t>
            </a:r>
            <a:r>
              <a:rPr lang="zh-CN" altLang="en-US" b="1" dirty="0"/>
              <a:t>）：</a:t>
            </a:r>
          </a:p>
        </p:txBody>
      </p:sp>
    </p:spTree>
    <p:extLst>
      <p:ext uri="{BB962C8B-B14F-4D97-AF65-F5344CB8AC3E}">
        <p14:creationId xmlns:p14="http://schemas.microsoft.com/office/powerpoint/2010/main" val="3986960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948" y="105950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例如，美国</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1965</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年通过的</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社会保障法案</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Social Security Act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）中包含了</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医疗保险</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Medicare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和医疗补助</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Medicaid</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）两个计划。</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Medicare</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为</a:t>
            </a:r>
            <a:r>
              <a:rPr lang="en-US" altLang="zh-CN"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65</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岁及以上的老年人提供医疗保险</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，而</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Medicaid</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则</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为低收入人群提供医疗援助</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这些计划的实施显著提高了这些群体的</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医疗服务可及性</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，减轻了他们的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医疗费用负担</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3. </a:t>
            </a:r>
            <a:r>
              <a:rPr lang="zh-CN" altLang="en-US" b="1" dirty="0"/>
              <a:t>医疗保障（</a:t>
            </a:r>
            <a:r>
              <a:rPr lang="en-US" altLang="zh-CN" b="1" dirty="0"/>
              <a:t>Medical Security</a:t>
            </a:r>
            <a:r>
              <a:rPr lang="zh-CN" altLang="en-US" b="1" dirty="0"/>
              <a:t>）：</a:t>
            </a:r>
          </a:p>
        </p:txBody>
      </p:sp>
    </p:spTree>
    <p:extLst>
      <p:ext uri="{BB962C8B-B14F-4D97-AF65-F5344CB8AC3E}">
        <p14:creationId xmlns:p14="http://schemas.microsoft.com/office/powerpoint/2010/main" val="2346131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1759640"/>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世纪</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70-80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年代，卫生经济学作为一个学科领域</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经历了显著的发展</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，这一时期的研究和政策讨论中出现了一些关键词汇，这些词汇反映了当时卫生经济领域的主要关注点和研究趋势</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p>
          <a:p>
            <a:pPr marL="457200" indent="-457200">
              <a:lnSpc>
                <a:spcPct val="200000"/>
              </a:lnSpc>
              <a:buAutoNum type="arabicPeriod"/>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卫生资源分配</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Resource Allocation</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医疗保健成本</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Healthcare Costs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初级卫生保健</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Primary Healthcare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1970</a:t>
            </a:r>
            <a:r>
              <a:rPr lang="zh-CN" altLang="en-US" b="1" dirty="0"/>
              <a:t>年代</a:t>
            </a:r>
          </a:p>
        </p:txBody>
      </p:sp>
    </p:spTree>
    <p:extLst>
      <p:ext uri="{BB962C8B-B14F-4D97-AF65-F5344CB8AC3E}">
        <p14:creationId xmlns:p14="http://schemas.microsoft.com/office/powerpoint/2010/main" val="1913624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1759640"/>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196883"/>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年代，随着</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全球经济的发展</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人口的增长</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卫生费用</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开始</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显著上升</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这导致了对</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如何有效分配有限卫生资源</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的广泛关注。</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1. </a:t>
            </a:r>
            <a:r>
              <a:rPr lang="zh-CN" altLang="en-US" b="1" dirty="0"/>
              <a:t>卫生资源分配（</a:t>
            </a:r>
            <a:r>
              <a:rPr lang="en-US" altLang="zh-CN" b="1" dirty="0"/>
              <a:t>Health Resource Allocation</a:t>
            </a:r>
            <a:r>
              <a:rPr lang="zh-CN" altLang="en-US" b="1" dirty="0"/>
              <a:t>）：</a:t>
            </a:r>
          </a:p>
        </p:txBody>
      </p:sp>
    </p:spTree>
    <p:extLst>
      <p:ext uri="{BB962C8B-B14F-4D97-AF65-F5344CB8AC3E}">
        <p14:creationId xmlns:p14="http://schemas.microsoft.com/office/powerpoint/2010/main" val="11530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51709"/>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世纪</a:t>
            </a:r>
            <a:r>
              <a:rPr lang="en-US" altLang="zh-CN"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50-60</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年代，卫生经济学作为一门新兴学科开始受到重视</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，这一时期的发展对后来的卫生政策和医疗服务产生了深远的影响。以下是这一时期出现的一些关键词汇：</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卫生费用</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Expenditure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医疗保健</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Healthcare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公共卫生</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Public Health</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1950</a:t>
            </a:r>
            <a:r>
              <a:rPr lang="zh-CN" altLang="en-US" b="1" dirty="0"/>
              <a:t>年代</a:t>
            </a:r>
          </a:p>
        </p:txBody>
      </p:sp>
    </p:spTree>
    <p:extLst>
      <p:ext uri="{BB962C8B-B14F-4D97-AF65-F5344CB8AC3E}">
        <p14:creationId xmlns:p14="http://schemas.microsoft.com/office/powerpoint/2010/main" val="80437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1759640"/>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卫生资源分配涉及到决策者如何在不同的卫生服务、疾病预防、健康促进活动以及不同的人群之间分配资源。</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这一议题的核心是</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如何在有限的预算下最大化健康效益</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，确保</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资源</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能够被用于</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最需要的地方</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以及</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如何通过合理的分配</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来</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提高卫生系统</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效率</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公平性</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1. </a:t>
            </a:r>
            <a:r>
              <a:rPr lang="zh-CN" altLang="en-US" b="1" dirty="0"/>
              <a:t>卫生资源分配（</a:t>
            </a:r>
            <a:r>
              <a:rPr lang="en-US" altLang="zh-CN" b="1" dirty="0"/>
              <a:t>Health Resource Allocation</a:t>
            </a:r>
            <a:r>
              <a:rPr lang="zh-CN" altLang="en-US" b="1" dirty="0"/>
              <a:t>）：</a:t>
            </a:r>
          </a:p>
        </p:txBody>
      </p:sp>
    </p:spTree>
    <p:extLst>
      <p:ext uri="{BB962C8B-B14F-4D97-AF65-F5344CB8AC3E}">
        <p14:creationId xmlns:p14="http://schemas.microsoft.com/office/powerpoint/2010/main" val="1532336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1759640"/>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年代，随着全球经济的发展和人口增长，卫生费用的上升引起了广泛关注。</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例如</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，英国在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年代进行了</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卫生服务的重组</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提高资源分配的效率</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这包括了对</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医院服务的重新配置</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，以及对</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初级卫生保健的更多投资</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减少对昂贵的医院治疗的依赖</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1. </a:t>
            </a:r>
            <a:r>
              <a:rPr lang="zh-CN" altLang="en-US" b="1" dirty="0"/>
              <a:t>卫生资源分配（</a:t>
            </a:r>
            <a:r>
              <a:rPr lang="en-US" altLang="zh-CN" b="1" dirty="0"/>
              <a:t>Health Resource Allocation</a:t>
            </a:r>
            <a:r>
              <a:rPr lang="zh-CN" altLang="en-US" b="1" dirty="0"/>
              <a:t>）：</a:t>
            </a:r>
          </a:p>
        </p:txBody>
      </p:sp>
    </p:spTree>
    <p:extLst>
      <p:ext uri="{BB962C8B-B14F-4D97-AF65-F5344CB8AC3E}">
        <p14:creationId xmlns:p14="http://schemas.microsoft.com/office/powerpoint/2010/main" val="2441089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1759640"/>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医疗费用的快速增长在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年代成为了一个全球性问题。</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随着</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医疗技术的进步</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新的治疗手段</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药物的出现</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，以及</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人口老龄化</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的趋势，</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医疗费用</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不断</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攀升</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这不仅给个人和家庭带来了经济</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压力</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，也对公共</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财政</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和社会保障体系构成了</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挑战</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因此</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，如何</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控制医疗成本</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提高医疗服务的性价比</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成为了卫生经济学研究的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重要课题</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2. </a:t>
            </a:r>
            <a:r>
              <a:rPr lang="zh-CN" altLang="en-US" b="1" dirty="0"/>
              <a:t>医疗保健成本（</a:t>
            </a:r>
            <a:r>
              <a:rPr lang="en-US" altLang="zh-CN" b="1" dirty="0"/>
              <a:t>Healthcare Costs</a:t>
            </a:r>
            <a:r>
              <a:rPr lang="zh-CN" altLang="en-US" b="1" dirty="0"/>
              <a:t>）：</a:t>
            </a:r>
          </a:p>
        </p:txBody>
      </p:sp>
    </p:spTree>
    <p:extLst>
      <p:ext uri="{BB962C8B-B14F-4D97-AF65-F5344CB8AC3E}">
        <p14:creationId xmlns:p14="http://schemas.microsoft.com/office/powerpoint/2010/main" val="2544028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1759640"/>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医疗费用的快速增长在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年代成为全球性问题。</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例如，美国在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年代经历了</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医疗费用的显著增长</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，这促使政府和政策制定者开始探索控制成本的方法，如通过立法限制医疗费用的增长，以及推动医疗保险计划的发展，如</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1973</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年的</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健康维护组织法案</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Maintenance Organization Act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），旨在通过</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健康维护组织</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HMOs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）来</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控制医疗费用</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2. </a:t>
            </a:r>
            <a:r>
              <a:rPr lang="zh-CN" altLang="en-US" b="1" dirty="0"/>
              <a:t>医疗保健成本（</a:t>
            </a:r>
            <a:r>
              <a:rPr lang="en-US" altLang="zh-CN" b="1" dirty="0"/>
              <a:t>Healthcare Costs</a:t>
            </a:r>
            <a:r>
              <a:rPr lang="zh-CN" altLang="en-US" b="1" dirty="0"/>
              <a:t>）：</a:t>
            </a:r>
          </a:p>
        </p:txBody>
      </p:sp>
    </p:spTree>
    <p:extLst>
      <p:ext uri="{BB962C8B-B14F-4D97-AF65-F5344CB8AC3E}">
        <p14:creationId xmlns:p14="http://schemas.microsoft.com/office/powerpoint/2010/main" val="1769149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1759640"/>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1978</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世界卫生组织</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）在哈萨克斯坦的阿拉木图召开了国际初级卫生保健会议，并通过了</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阿拉木图宣言</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。该宣言强调了</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初级卫生保健</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在实现</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全民健康覆盖</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改善全球健康状况</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中的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关键作用</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。初级卫生保健指的是在社区层面提供的基本医疗服务，包括预防、治疗、康复和健康促进活动。这一概念的推广旨在通过提供可及、可负担的初级卫生保健服务，来减少健康不平等，提高人口的整体健康水平。</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3. </a:t>
            </a:r>
            <a:r>
              <a:rPr lang="zh-CN" altLang="en-US" b="1" dirty="0"/>
              <a:t>初级卫生保健（</a:t>
            </a:r>
            <a:r>
              <a:rPr lang="en-US" altLang="zh-CN" b="1" dirty="0"/>
              <a:t>Primary Healthcare</a:t>
            </a:r>
            <a:r>
              <a:rPr lang="zh-CN" altLang="en-US" b="1" dirty="0"/>
              <a:t>）：</a:t>
            </a:r>
          </a:p>
        </p:txBody>
      </p:sp>
    </p:spTree>
    <p:extLst>
      <p:ext uri="{BB962C8B-B14F-4D97-AF65-F5344CB8AC3E}">
        <p14:creationId xmlns:p14="http://schemas.microsoft.com/office/powerpoint/2010/main" val="2932813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1759640"/>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1978</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年，世界卫生组织（</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）在阿拉木图召开的国际初级卫生保健会议，通过了</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阿拉木图宣言</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，强调了初级卫生保健的重要性。这一宣言</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提出了“健康促进”的概念</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，并提出了初级卫生保健的八项基本原则。</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例如，</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古巴</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年代实施了一项</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全面的初级卫生保健计划</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，通过</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建立社区医疗中心</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家庭医生制度</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，提高了医疗服务的可及性和质量，同时降低了医疗成本。</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3. </a:t>
            </a:r>
            <a:r>
              <a:rPr lang="zh-CN" altLang="en-US" b="1" dirty="0"/>
              <a:t>初级卫生保健（</a:t>
            </a:r>
            <a:r>
              <a:rPr lang="en-US" altLang="zh-CN" b="1" dirty="0"/>
              <a:t>Primary Healthcare</a:t>
            </a:r>
            <a:r>
              <a:rPr lang="zh-CN" altLang="en-US" b="1" dirty="0"/>
              <a:t>）：</a:t>
            </a:r>
          </a:p>
        </p:txBody>
      </p:sp>
    </p:spTree>
    <p:extLst>
      <p:ext uri="{BB962C8B-B14F-4D97-AF65-F5344CB8AC3E}">
        <p14:creationId xmlns:p14="http://schemas.microsoft.com/office/powerpoint/2010/main" val="1327646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115" y="243119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年代，卫生经济学领域经历了显著的发展，特别是在</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医疗改革</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卫生政策</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卫生系统绩效</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等方面。以下是这一时期出现的一些关键词汇：</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医疗改革</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Healthcare Reform</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卫生政策</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Policy</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卫生系统绩效</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System Performance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1980</a:t>
            </a:r>
            <a:r>
              <a:rPr lang="zh-CN" altLang="en-US" b="1" dirty="0"/>
              <a:t>年代</a:t>
            </a:r>
          </a:p>
        </p:txBody>
      </p:sp>
    </p:spTree>
    <p:extLst>
      <p:ext uri="{BB962C8B-B14F-4D97-AF65-F5344CB8AC3E}">
        <p14:creationId xmlns:p14="http://schemas.microsoft.com/office/powerpoint/2010/main" val="4143500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115" y="243119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935547"/>
          </a:xfrm>
          <a:prstGeom prst="rect">
            <a:avLst/>
          </a:prstGeom>
          <a:noFill/>
        </p:spPr>
        <p:txBody>
          <a:bodyPr wrap="square" rtlCol="0">
            <a:spAutoFit/>
          </a:bodyPr>
          <a:lstStyle/>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年代，随着</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全球经济的变化</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和人口结构的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老龄化</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，许多国家开始对现有的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医疗体系进行改革</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这些改革旨在</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提高医疗服务</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效率</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可及性</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，以应对不断增长的医疗需求和成本。</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医疗改革（</a:t>
            </a:r>
            <a:r>
              <a:rPr lang="en-US" altLang="zh-CN" b="1" dirty="0"/>
              <a:t>Healthcare Reform</a:t>
            </a:r>
            <a:r>
              <a:rPr lang="zh-CN" altLang="en-US" b="1" dirty="0"/>
              <a:t>）：</a:t>
            </a:r>
          </a:p>
        </p:txBody>
      </p:sp>
    </p:spTree>
    <p:extLst>
      <p:ext uri="{BB962C8B-B14F-4D97-AF65-F5344CB8AC3E}">
        <p14:creationId xmlns:p14="http://schemas.microsoft.com/office/powerpoint/2010/main" val="2681700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115" y="243119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3674211"/>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改革措施包括引入</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市场竞争机制</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改革医疗保险制度</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提高医疗服务质量</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降低不必要的医疗开支</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等。</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例如，美国在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年代开始探讨如何控制医疗费用的增长，而英国则在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年代后期实施了内部市场改革，以提高国民健康服务（</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NHS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）的效率。</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医疗改革（</a:t>
            </a:r>
            <a:r>
              <a:rPr lang="en-US" altLang="zh-CN" b="1" dirty="0"/>
              <a:t>Healthcare Reform</a:t>
            </a:r>
            <a:r>
              <a:rPr lang="zh-CN" altLang="en-US" b="1" dirty="0"/>
              <a:t>）：</a:t>
            </a:r>
          </a:p>
        </p:txBody>
      </p:sp>
    </p:spTree>
    <p:extLst>
      <p:ext uri="{BB962C8B-B14F-4D97-AF65-F5344CB8AC3E}">
        <p14:creationId xmlns:p14="http://schemas.microsoft.com/office/powerpoint/2010/main" val="2837717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115" y="243119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年代，美国面临医疗费用快速增长的问题，这促使政府和私营部门寻求改革方案。</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例如，</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1983</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年，美国通过了</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医疗照顾法案</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Medicare Catastrophic Coverage Act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），旨在为老年人提供更全面的医疗保险覆盖。此外，为了控制医疗费用，美国还引入了诊断相关分组（</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DRGs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）的支付系统，以激励医院提高效率。</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医疗改革（</a:t>
            </a:r>
            <a:r>
              <a:rPr lang="en-US" altLang="zh-CN" b="1" dirty="0"/>
              <a:t>Healthcare Reform</a:t>
            </a:r>
            <a:r>
              <a:rPr lang="zh-CN" altLang="en-US" b="1" dirty="0"/>
              <a:t>）：</a:t>
            </a:r>
          </a:p>
        </p:txBody>
      </p:sp>
    </p:spTree>
    <p:extLst>
      <p:ext uri="{BB962C8B-B14F-4D97-AF65-F5344CB8AC3E}">
        <p14:creationId xmlns:p14="http://schemas.microsoft.com/office/powerpoint/2010/main" val="383471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51709"/>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世纪</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50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年代，随着</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医疗技术的进步</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新的医疗设备和治疗方法的出现</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，以及</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人口老龄化的趋势</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卫生费用</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开始显著</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增加</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这引起了政府和社会的广泛关注，因为医疗费用的增长对国家经济和个人财务都产生了</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压力</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政府开始寻求方法来</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控制医疗费用的增长</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，同时确保医疗服务的质量和可及性。</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卫生费用（</a:t>
            </a:r>
            <a:r>
              <a:rPr lang="en-US" altLang="zh-CN" b="1" dirty="0"/>
              <a:t>Health Expenditure</a:t>
            </a:r>
            <a:r>
              <a:rPr lang="zh-CN" altLang="en-US" b="1" dirty="0"/>
              <a:t>）：</a:t>
            </a:r>
          </a:p>
        </p:txBody>
      </p:sp>
    </p:spTree>
    <p:extLst>
      <p:ext uri="{BB962C8B-B14F-4D97-AF65-F5344CB8AC3E}">
        <p14:creationId xmlns:p14="http://schemas.microsoft.com/office/powerpoint/2010/main" val="2977442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115" y="243119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935547"/>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卫生政策的制定和实施在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年代成为卫生经济学研究的重要内容。</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这一时期，</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政府和决策者</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开始</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更加重视</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通过</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政策手段</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来引导</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卫生资源</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合理分配</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，以及通过政策干预来改善公共卫生状况</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 </a:t>
            </a:r>
            <a:r>
              <a:rPr lang="zh-CN" altLang="en-US" b="1" dirty="0"/>
              <a:t>卫生政策（</a:t>
            </a:r>
            <a:r>
              <a:rPr lang="en-US" altLang="zh-CN" b="1" dirty="0"/>
              <a:t>Health Policy</a:t>
            </a:r>
            <a:r>
              <a:rPr lang="zh-CN" altLang="en-US" b="1" dirty="0"/>
              <a:t>）：</a:t>
            </a:r>
          </a:p>
        </p:txBody>
      </p:sp>
    </p:spTree>
    <p:extLst>
      <p:ext uri="{BB962C8B-B14F-4D97-AF65-F5344CB8AC3E}">
        <p14:creationId xmlns:p14="http://schemas.microsoft.com/office/powerpoint/2010/main" val="1227857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115" y="243119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935547"/>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卫生政策不仅关注</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医疗服务的提供</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，还包括</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疾病预防</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健康促进</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环境保护</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等多个方面。</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政策制定者开始利用卫生经济学的原理和方法来评估不同政策选项的成本效益，以确保有限的资源能够产生最大的健康效益。</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 </a:t>
            </a:r>
            <a:r>
              <a:rPr lang="zh-CN" altLang="en-US" b="1" dirty="0"/>
              <a:t>卫生政策（</a:t>
            </a:r>
            <a:r>
              <a:rPr lang="en-US" altLang="zh-CN" b="1" dirty="0"/>
              <a:t>Health Policy</a:t>
            </a:r>
            <a:r>
              <a:rPr lang="zh-CN" altLang="en-US" b="1" dirty="0"/>
              <a:t>）：</a:t>
            </a:r>
          </a:p>
        </p:txBody>
      </p:sp>
    </p:spTree>
    <p:extLst>
      <p:ext uri="{BB962C8B-B14F-4D97-AF65-F5344CB8AC3E}">
        <p14:creationId xmlns:p14="http://schemas.microsoft.com/office/powerpoint/2010/main" val="3926232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115" y="243119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英国</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年代实施了国民健康服务（</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NHS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内部市场改革</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，这是卫生政策领域的一个重要举措。</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这一改革引入了</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内部市场机制</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，允许</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医院和诊所</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作为独立的“提供者”</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竞争合同</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，以提高服务</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质量</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效率</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此外，英国政府还推行了健康促进政策，如“健康的生活方式”运动，以减少吸烟和改善饮食习惯。</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 </a:t>
            </a:r>
            <a:r>
              <a:rPr lang="zh-CN" altLang="en-US" b="1" dirty="0"/>
              <a:t>卫生政策（</a:t>
            </a:r>
            <a:r>
              <a:rPr lang="en-US" altLang="zh-CN" b="1" dirty="0"/>
              <a:t>Health Policy</a:t>
            </a:r>
            <a:r>
              <a:rPr lang="zh-CN" altLang="en-US" b="1" dirty="0"/>
              <a:t>）：</a:t>
            </a:r>
          </a:p>
        </p:txBody>
      </p:sp>
    </p:spTree>
    <p:extLst>
      <p:ext uri="{BB962C8B-B14F-4D97-AF65-F5344CB8AC3E}">
        <p14:creationId xmlns:p14="http://schemas.microsoft.com/office/powerpoint/2010/main" val="1652617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115" y="243119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评估</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卫生系统</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效率和效果</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方法和指标</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开始受到重视。</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随着卫生经济学的发展，人们开始寻求更加</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科学和系统</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方法</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来</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衡量卫生系统的表现</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。这包括对</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医疗服务质量</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患者满意度</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医疗成本控制</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疾病预防</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健康促进活动</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效果</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等方面</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的评估</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。通过这些评估，可以为政策制定提供依据，帮助改进卫生系统的设计和运行，提高整体的卫生服务水平。</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3. </a:t>
            </a:r>
            <a:r>
              <a:rPr lang="zh-CN" altLang="en-US" b="1" dirty="0"/>
              <a:t>卫生系统绩效（</a:t>
            </a:r>
            <a:r>
              <a:rPr lang="en-US" altLang="zh-CN" b="1" dirty="0"/>
              <a:t>Health System Performance</a:t>
            </a:r>
            <a:r>
              <a:rPr lang="zh-CN" altLang="en-US" b="1" dirty="0"/>
              <a:t>）：</a:t>
            </a:r>
          </a:p>
        </p:txBody>
      </p:sp>
    </p:spTree>
    <p:extLst>
      <p:ext uri="{BB962C8B-B14F-4D97-AF65-F5344CB8AC3E}">
        <p14:creationId xmlns:p14="http://schemas.microsoft.com/office/powerpoint/2010/main" val="3289885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115" y="243119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年代，世界卫生组织（</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）开始关注卫生系统的绩效评估。</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例如</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1981</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年发布了</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卫生系统绩效评估：方法和应用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Systems Performance Assessment: Methods and Applications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）的报告，提出了评估卫生系统绩效的框架和指标。这些评估方法帮助各国政府了解卫生系统的运行情况，并据此制定改进措施。</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3. </a:t>
            </a:r>
            <a:r>
              <a:rPr lang="zh-CN" altLang="en-US" b="1" dirty="0"/>
              <a:t>卫生系统绩效（</a:t>
            </a:r>
            <a:r>
              <a:rPr lang="en-US" altLang="zh-CN" b="1" dirty="0"/>
              <a:t>Health System Performance</a:t>
            </a:r>
            <a:r>
              <a:rPr lang="zh-CN" altLang="en-US" b="1" dirty="0"/>
              <a:t>）：</a:t>
            </a:r>
          </a:p>
        </p:txBody>
      </p:sp>
    </p:spTree>
    <p:extLst>
      <p:ext uri="{BB962C8B-B14F-4D97-AF65-F5344CB8AC3E}">
        <p14:creationId xmlns:p14="http://schemas.microsoft.com/office/powerpoint/2010/main" val="2863832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196883"/>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世纪</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90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年代，卫生经济学作为一个不断发展的学科，其研究重点和政策导向反映了当时全球卫生经济领域的主要关注点和发展趋势。以下是这一时期出现的一些关键词汇：</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1990</a:t>
            </a:r>
            <a:r>
              <a:rPr lang="zh-CN" altLang="en-US" b="1" dirty="0"/>
              <a:t>年代</a:t>
            </a:r>
          </a:p>
        </p:txBody>
      </p:sp>
    </p:spTree>
    <p:extLst>
      <p:ext uri="{BB962C8B-B14F-4D97-AF65-F5344CB8AC3E}">
        <p14:creationId xmlns:p14="http://schemas.microsoft.com/office/powerpoint/2010/main" val="2339802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医疗改革（</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Healthcare Reform</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卫生政策（</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Policy</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卫生系统绩效（</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System Performance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基本医疗保险（</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Basic Medical Insurance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卫生资源配置（</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Resource Allocation</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医疗质量（</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Medical Quality</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医疗成本控制（</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Medical Cost Control</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1990</a:t>
            </a:r>
            <a:r>
              <a:rPr lang="zh-CN" altLang="en-US" b="1" dirty="0"/>
              <a:t>年代</a:t>
            </a:r>
          </a:p>
        </p:txBody>
      </p:sp>
    </p:spTree>
    <p:extLst>
      <p:ext uri="{BB962C8B-B14F-4D97-AF65-F5344CB8AC3E}">
        <p14:creationId xmlns:p14="http://schemas.microsoft.com/office/powerpoint/2010/main" val="2957905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935547"/>
          </a:xfrm>
          <a:prstGeom prst="rect">
            <a:avLst/>
          </a:prstGeom>
          <a:noFill/>
        </p:spPr>
        <p:txBody>
          <a:bodyPr wrap="square" rtlCol="0">
            <a:spAutoFit/>
          </a:bodyPr>
          <a:lstStyle/>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90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年代，许多国家经历了经济体制的转型，这导致了对医疗体系的深入改革。改革的目标是提高医疗服务的效率和可及性，同时控制医疗费用的增长。这些改革通常包括引入</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竞争机制</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改革医疗保险制度</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提高医疗服务质量</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、以及</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改善公共卫生服务</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医疗改革（</a:t>
            </a:r>
            <a:r>
              <a:rPr lang="en-US" altLang="zh-CN" b="1" dirty="0"/>
              <a:t>Healthcare Reform</a:t>
            </a:r>
            <a:r>
              <a:rPr lang="zh-CN" altLang="en-US" b="1" dirty="0"/>
              <a:t>）：</a:t>
            </a:r>
          </a:p>
        </p:txBody>
      </p:sp>
    </p:spTree>
    <p:extLst>
      <p:ext uri="{BB962C8B-B14F-4D97-AF65-F5344CB8AC3E}">
        <p14:creationId xmlns:p14="http://schemas.microsoft.com/office/powerpoint/2010/main" val="125863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3674211"/>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例如，美国在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1996</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年通过了</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健康保险可携带性和责任法案</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Insurance Portability and Accountability Act, HIPAA</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），旨在提高健康保险的可携带性，减少因工作变动导致的保险覆盖中断。此外，克林顿政府提出了一项全面的医疗改革计划，尽管最终未能通过，但这一努力体现了当时对医疗体系改革的重视。</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医疗改革（</a:t>
            </a:r>
            <a:r>
              <a:rPr lang="en-US" altLang="zh-CN" b="1" dirty="0"/>
              <a:t>Healthcare Reform</a:t>
            </a:r>
            <a:r>
              <a:rPr lang="zh-CN" altLang="en-US" b="1" dirty="0"/>
              <a:t>）：</a:t>
            </a:r>
          </a:p>
        </p:txBody>
      </p:sp>
    </p:spTree>
    <p:extLst>
      <p:ext uri="{BB962C8B-B14F-4D97-AF65-F5344CB8AC3E}">
        <p14:creationId xmlns:p14="http://schemas.microsoft.com/office/powerpoint/2010/main" val="1386273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935547"/>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政策的制定和实施成为卫生经济学研究的核心内容。政策制定者开始更加关注如何平衡公共健康目标与市场机制，以及如何在有限的资源下实现最大的健康效益。这涉及到对卫生服务的提供、融资、管理和监管等方面的政策设计。</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 </a:t>
            </a:r>
            <a:r>
              <a:rPr lang="zh-CN" altLang="en-US" b="1" dirty="0"/>
              <a:t>卫生政策（</a:t>
            </a:r>
            <a:r>
              <a:rPr lang="en-US" altLang="zh-CN" b="1" dirty="0"/>
              <a:t>Health Policy</a:t>
            </a:r>
            <a:r>
              <a:rPr lang="zh-CN" altLang="en-US" b="1" dirty="0"/>
              <a:t>）：</a:t>
            </a:r>
          </a:p>
        </p:txBody>
      </p:sp>
    </p:spTree>
    <p:extLst>
      <p:ext uri="{BB962C8B-B14F-4D97-AF65-F5344CB8AC3E}">
        <p14:creationId xmlns:p14="http://schemas.microsoft.com/office/powerpoint/2010/main" val="3632690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51709"/>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例如，美国在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1950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年代见证了</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医疗保险的兴起</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，特别是通过</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1950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年的</a:t>
            </a:r>
            <a:r>
              <a:rPr lang="en-US" altLang="zh-CN"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希尔</a:t>
            </a:r>
            <a:r>
              <a:rPr lang="en-US" altLang="zh-CN"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伯顿法案</a:t>
            </a:r>
            <a:r>
              <a:rPr lang="en-US" altLang="zh-CN"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Hill-Burton Act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），该法案</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为医院建设和医疗设施提供了联邦资金</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，以改善医疗服务的可及性。</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随着医疗技术的进步，如</a:t>
            </a:r>
            <a:r>
              <a:rPr lang="en-US" altLang="zh-CN"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光机和抗生素的广泛应用</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医疗费用显著增加</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，这促使政府和政策制定者开始关注如何控制成本，同时保持医疗服务的质量。</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卫生费用（</a:t>
            </a:r>
            <a:r>
              <a:rPr lang="en-US" altLang="zh-CN" b="1" dirty="0"/>
              <a:t>Health Expenditure</a:t>
            </a:r>
            <a:r>
              <a:rPr lang="zh-CN" altLang="en-US" b="1" dirty="0"/>
              <a:t>）：</a:t>
            </a:r>
          </a:p>
        </p:txBody>
      </p:sp>
    </p:spTree>
    <p:extLst>
      <p:ext uri="{BB962C8B-B14F-4D97-AF65-F5344CB8AC3E}">
        <p14:creationId xmlns:p14="http://schemas.microsoft.com/office/powerpoint/2010/main" val="2239505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196883"/>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在这一时期，许多国家开始实施公共卫生政策以应对特定的卫生挑战。例如，为了应对艾滋病（</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HIV/AIDS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）的流行，许多国家制定了预防、治疗和支持政策，以减少疾病的传播和影响。</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 </a:t>
            </a:r>
            <a:r>
              <a:rPr lang="zh-CN" altLang="en-US" b="1" dirty="0"/>
              <a:t>卫生政策（</a:t>
            </a:r>
            <a:r>
              <a:rPr lang="en-US" altLang="zh-CN" b="1" dirty="0"/>
              <a:t>Health Policy</a:t>
            </a:r>
            <a:r>
              <a:rPr lang="zh-CN" altLang="en-US" b="1" dirty="0"/>
              <a:t>）：</a:t>
            </a:r>
          </a:p>
        </p:txBody>
      </p:sp>
    </p:spTree>
    <p:extLst>
      <p:ext uri="{BB962C8B-B14F-4D97-AF65-F5344CB8AC3E}">
        <p14:creationId xmlns:p14="http://schemas.microsoft.com/office/powerpoint/2010/main" val="3511662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196883"/>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评估卫生系统效率和效果的方法和指标在这一时期得到了显著发展。这包括对医疗服务质量、患者满意度、成本效益等方面的评估。这些评估结果对于指导政策制定和资源分配至关重要。</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3. </a:t>
            </a:r>
            <a:r>
              <a:rPr lang="zh-CN" altLang="en-US" b="1" dirty="0"/>
              <a:t>卫生系统绩效（</a:t>
            </a:r>
            <a:r>
              <a:rPr lang="en-US" altLang="zh-CN" b="1" dirty="0"/>
              <a:t>Health System Performance</a:t>
            </a:r>
            <a:r>
              <a:rPr lang="zh-CN" altLang="en-US" b="1" dirty="0"/>
              <a:t>）：</a:t>
            </a:r>
          </a:p>
        </p:txBody>
      </p:sp>
    </p:spTree>
    <p:extLst>
      <p:ext uri="{BB962C8B-B14F-4D97-AF65-F5344CB8AC3E}">
        <p14:creationId xmlns:p14="http://schemas.microsoft.com/office/powerpoint/2010/main" val="24769452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196883"/>
          </a:xfrm>
          <a:prstGeom prst="rect">
            <a:avLst/>
          </a:prstGeom>
          <a:noFill/>
        </p:spPr>
        <p:txBody>
          <a:bodyPr wrap="square" rtlCol="0">
            <a:spAutoFit/>
          </a:bodyPr>
          <a:lstStyle/>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1990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年代，世界卫生组织（</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）开始推动对卫生系统绩效的评估。例如，</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1997</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年发布了</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世界卫生报告</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，首次对全球卫生系统进行了排名，这促进了各国对卫生系统绩效的关注和改进。</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3. </a:t>
            </a:r>
            <a:r>
              <a:rPr lang="zh-CN" altLang="en-US" b="1" dirty="0"/>
              <a:t>卫生系统绩效（</a:t>
            </a:r>
            <a:r>
              <a:rPr lang="en-US" altLang="zh-CN" b="1" dirty="0"/>
              <a:t>Health System Performance</a:t>
            </a:r>
            <a:r>
              <a:rPr lang="zh-CN" altLang="en-US" b="1" dirty="0"/>
              <a:t>）：</a:t>
            </a:r>
          </a:p>
        </p:txBody>
      </p:sp>
    </p:spTree>
    <p:extLst>
      <p:ext uri="{BB962C8B-B14F-4D97-AF65-F5344CB8AC3E}">
        <p14:creationId xmlns:p14="http://schemas.microsoft.com/office/powerpoint/2010/main" val="495059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196883"/>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为了减轻个人医疗费用负担，许多国家开始建立或完善基本医疗保险制度。这些保险制度旨在为所有公民提供基本的医疗保障，减少因疾病导致的经济负担。</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4. </a:t>
            </a:r>
            <a:r>
              <a:rPr lang="zh-CN" altLang="en-US" b="1" dirty="0"/>
              <a:t>基本医疗保险（</a:t>
            </a:r>
            <a:r>
              <a:rPr lang="en-US" altLang="zh-CN" b="1" dirty="0"/>
              <a:t>Basic Medical Insurance</a:t>
            </a:r>
            <a:r>
              <a:rPr lang="zh-CN" altLang="en-US" b="1" dirty="0"/>
              <a:t>）：</a:t>
            </a:r>
          </a:p>
        </p:txBody>
      </p:sp>
    </p:spTree>
    <p:extLst>
      <p:ext uri="{BB962C8B-B14F-4D97-AF65-F5344CB8AC3E}">
        <p14:creationId xmlns:p14="http://schemas.microsoft.com/office/powerpoint/2010/main" val="1184323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196883"/>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在这一时期，许多国家建立了或扩大了基本医疗保险制度。例如，中国在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1998</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年开始实施城镇职工基本医疗保险制度，为城市工人提供基本的医疗保障。</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4. </a:t>
            </a:r>
            <a:r>
              <a:rPr lang="zh-CN" altLang="en-US" b="1" dirty="0"/>
              <a:t>基本医疗保险（</a:t>
            </a:r>
            <a:r>
              <a:rPr lang="en-US" altLang="zh-CN" b="1" dirty="0"/>
              <a:t>Basic Medical Insurance</a:t>
            </a:r>
            <a:r>
              <a:rPr lang="zh-CN" altLang="en-US" b="1" dirty="0"/>
              <a:t>）：</a:t>
            </a:r>
          </a:p>
        </p:txBody>
      </p:sp>
    </p:spTree>
    <p:extLst>
      <p:ext uri="{BB962C8B-B14F-4D97-AF65-F5344CB8AC3E}">
        <p14:creationId xmlns:p14="http://schemas.microsoft.com/office/powerpoint/2010/main" val="939221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196883"/>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随着卫生费用的增长，如何有效分配有限的卫生资源成为一个重要议题。卫生经济学提供了评估和优化资源配置的理论和方法，以确保资源能够被用于最需要的地方。</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5. </a:t>
            </a:r>
            <a:r>
              <a:rPr lang="zh-CN" altLang="en-US" b="1" dirty="0"/>
              <a:t>卫生资源配置（</a:t>
            </a:r>
            <a:r>
              <a:rPr lang="en-US" altLang="zh-CN" b="1" dirty="0"/>
              <a:t>Health Resource Allocation</a:t>
            </a:r>
            <a:r>
              <a:rPr lang="zh-CN" altLang="en-US" b="1" dirty="0"/>
              <a:t>）：</a:t>
            </a:r>
          </a:p>
        </p:txBody>
      </p:sp>
    </p:spTree>
    <p:extLst>
      <p:ext uri="{BB962C8B-B14F-4D97-AF65-F5344CB8AC3E}">
        <p14:creationId xmlns:p14="http://schemas.microsoft.com/office/powerpoint/2010/main" val="27562580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196883"/>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为了更有效地分配卫生资源，一些国家开始采用卫生经济学的方法。例如，英国在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1990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年代引入了“内部市场”模式，通过竞争机制来优化资源配置。</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5. </a:t>
            </a:r>
            <a:r>
              <a:rPr lang="zh-CN" altLang="en-US" b="1" dirty="0"/>
              <a:t>卫生资源配置（</a:t>
            </a:r>
            <a:r>
              <a:rPr lang="en-US" altLang="zh-CN" b="1" dirty="0"/>
              <a:t>Health Resource Allocation</a:t>
            </a:r>
            <a:r>
              <a:rPr lang="zh-CN" altLang="en-US" b="1" dirty="0"/>
              <a:t>）：</a:t>
            </a:r>
          </a:p>
        </p:txBody>
      </p:sp>
    </p:spTree>
    <p:extLst>
      <p:ext uri="{BB962C8B-B14F-4D97-AF65-F5344CB8AC3E}">
        <p14:creationId xmlns:p14="http://schemas.microsoft.com/office/powerpoint/2010/main" val="705420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196883"/>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医疗服务的质量成为关注焦点，包括安全性、有效性、适宜性、及时性和效率。提高医疗质量不仅能够改善患者的健康结果，还能够提高医疗服务的整体价值。</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6. </a:t>
            </a:r>
            <a:r>
              <a:rPr lang="zh-CN" altLang="en-US" b="1" dirty="0"/>
              <a:t>医疗质量（</a:t>
            </a:r>
            <a:r>
              <a:rPr lang="en-US" altLang="zh-CN" b="1" dirty="0"/>
              <a:t>Medical Quality</a:t>
            </a:r>
            <a:r>
              <a:rPr lang="zh-CN" altLang="en-US" b="1" dirty="0"/>
              <a:t>）：</a:t>
            </a:r>
          </a:p>
        </p:txBody>
      </p:sp>
    </p:spTree>
    <p:extLst>
      <p:ext uri="{BB962C8B-B14F-4D97-AF65-F5344CB8AC3E}">
        <p14:creationId xmlns:p14="http://schemas.microsoft.com/office/powerpoint/2010/main" val="12319882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196883"/>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提高医疗质量成为各国卫生政策的重点。例如，美国在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1990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年代开始实施“持续质量改进”（</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Continuous Quality Improvement, CQI</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）计划，以提高医疗服务的质量和患者满意度。</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6. </a:t>
            </a:r>
            <a:r>
              <a:rPr lang="zh-CN" altLang="en-US" b="1" dirty="0"/>
              <a:t>医疗质量（</a:t>
            </a:r>
            <a:r>
              <a:rPr lang="en-US" altLang="zh-CN" b="1" dirty="0"/>
              <a:t>Medical Quality</a:t>
            </a:r>
            <a:r>
              <a:rPr lang="zh-CN" altLang="en-US" b="1" dirty="0"/>
              <a:t>）：</a:t>
            </a:r>
          </a:p>
        </p:txBody>
      </p:sp>
    </p:spTree>
    <p:extLst>
      <p:ext uri="{BB962C8B-B14F-4D97-AF65-F5344CB8AC3E}">
        <p14:creationId xmlns:p14="http://schemas.microsoft.com/office/powerpoint/2010/main" val="104758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196883"/>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面对医疗费用的快速增长，各国开始探索成本控制的策略和措施。这包括对医疗服务提供者的支付方式改革、药品价格控制、以及鼓励成本效益更高的医疗服务。</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7. </a:t>
            </a:r>
            <a:r>
              <a:rPr lang="zh-CN" altLang="en-US" b="1" dirty="0"/>
              <a:t>医疗成本控制（</a:t>
            </a:r>
            <a:r>
              <a:rPr lang="en-US" altLang="zh-CN" b="1" dirty="0"/>
              <a:t>Medical Cost Control</a:t>
            </a:r>
            <a:r>
              <a:rPr lang="zh-CN" altLang="en-US" b="1" dirty="0"/>
              <a:t>）：</a:t>
            </a:r>
          </a:p>
        </p:txBody>
      </p:sp>
    </p:spTree>
    <p:extLst>
      <p:ext uri="{BB962C8B-B14F-4D97-AF65-F5344CB8AC3E}">
        <p14:creationId xmlns:p14="http://schemas.microsoft.com/office/powerpoint/2010/main" val="1526312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51709"/>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医疗保健</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”这个词汇在这一时期开始广泛使用，它</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涵盖了从预防保健到复杂医疗服务的整个医疗体系</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这一时期，</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许多国家开始建立或扩展公共医疗保健系统</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，以提供更广泛的医疗服务。</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医疗保健的讨论</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不仅关注治疗</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，还包括了</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如何通过预防措施来减少疾病的发生</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，以及如何提高整个人口的健康水平。</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 </a:t>
            </a:r>
            <a:r>
              <a:rPr lang="zh-CN" altLang="en-US" b="1" dirty="0"/>
              <a:t>医疗保健（</a:t>
            </a:r>
            <a:r>
              <a:rPr lang="en-US" altLang="zh-CN" b="1" dirty="0"/>
              <a:t>Healthcare</a:t>
            </a:r>
            <a:r>
              <a:rPr lang="zh-CN" altLang="en-US" b="1" dirty="0"/>
              <a:t>）：</a:t>
            </a:r>
          </a:p>
        </p:txBody>
      </p:sp>
    </p:spTree>
    <p:extLst>
      <p:ext uri="{BB962C8B-B14F-4D97-AF65-F5344CB8AC3E}">
        <p14:creationId xmlns:p14="http://schemas.microsoft.com/office/powerpoint/2010/main" val="19649033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196883"/>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面对医疗费用的快速增长，各国探索了多种成本控制策略。</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例如，加拿大在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1990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年代实施了全球预算制度，对医院的总体预算进行限制，以控制医疗成本。</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7. </a:t>
            </a:r>
            <a:r>
              <a:rPr lang="zh-CN" altLang="en-US" b="1" dirty="0"/>
              <a:t>医疗成本控制（</a:t>
            </a:r>
            <a:r>
              <a:rPr lang="en-US" altLang="zh-CN" b="1" dirty="0"/>
              <a:t>Medical Cost Control</a:t>
            </a:r>
            <a:r>
              <a:rPr lang="zh-CN" altLang="en-US" b="1" dirty="0"/>
              <a:t>）：</a:t>
            </a:r>
          </a:p>
        </p:txBody>
      </p:sp>
    </p:spTree>
    <p:extLst>
      <p:ext uri="{BB962C8B-B14F-4D97-AF65-F5344CB8AC3E}">
        <p14:creationId xmlns:p14="http://schemas.microsoft.com/office/powerpoint/2010/main" val="23407052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84992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21</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世纪初，卫生经济学领域的快速发展体现在对医疗改革、卫生资源配置和基本医疗保险等关键议题的深入探讨和实践。以下是这一时期出现的一些关键词汇：</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医疗改革（</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Healthcare Reform</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卫生资源配置（</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Resource Allocation</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基本医疗保险（</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Basic Medical Insurance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2000</a:t>
            </a:r>
            <a:r>
              <a:rPr lang="zh-CN" altLang="en-US" b="1" dirty="0"/>
              <a:t>年代</a:t>
            </a:r>
          </a:p>
        </p:txBody>
      </p:sp>
    </p:spTree>
    <p:extLst>
      <p:ext uri="{BB962C8B-B14F-4D97-AF65-F5344CB8AC3E}">
        <p14:creationId xmlns:p14="http://schemas.microsoft.com/office/powerpoint/2010/main" val="17494281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84992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2000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初，随着全球化和经济一体化的加速，各国政府面临着提高医疗服务质量和可及性的挑战。医疗改革成为各国卫生政策的核心议题。改革措施包括扩大医疗保险覆盖范围、改善医疗服务提供体系、控制医疗费用增长、提高医疗服务效率等。例如，美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2003</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年通过了</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医疗保险现代化法案</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，旨在改善老年人的药品覆盖；而英国则在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2000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年代初推行国民健康服务（</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NHS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）的内部市场改革，以提高服务效率。</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医疗改革（</a:t>
            </a:r>
            <a:r>
              <a:rPr lang="en-US" altLang="zh-CN" b="1" dirty="0"/>
              <a:t>Healthcare Reform</a:t>
            </a:r>
            <a:r>
              <a:rPr lang="zh-CN" altLang="en-US" b="1" dirty="0"/>
              <a:t>）</a:t>
            </a:r>
          </a:p>
        </p:txBody>
      </p:sp>
    </p:spTree>
    <p:extLst>
      <p:ext uri="{BB962C8B-B14F-4D97-AF65-F5344CB8AC3E}">
        <p14:creationId xmlns:p14="http://schemas.microsoft.com/office/powerpoint/2010/main" val="2374882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84992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3674211"/>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美国在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2003</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年通过了</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医疗保险现代化法案</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Medicare Prescription Drug, Improvement, and Modernization Act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），这一法案旨在改善老年人的药品覆盖，通过引入药品折扣卡和后续的药品福利计划，降低了老年人的药品费用。这一改革体现了对提高医疗服务质量和可及性的重视。</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医疗改革（</a:t>
            </a:r>
            <a:r>
              <a:rPr lang="en-US" altLang="zh-CN" b="1" dirty="0"/>
              <a:t>Healthcare Reform</a:t>
            </a:r>
            <a:r>
              <a:rPr lang="zh-CN" altLang="en-US" b="1" dirty="0"/>
              <a:t>）</a:t>
            </a:r>
          </a:p>
        </p:txBody>
      </p:sp>
    </p:spTree>
    <p:extLst>
      <p:ext uri="{BB962C8B-B14F-4D97-AF65-F5344CB8AC3E}">
        <p14:creationId xmlns:p14="http://schemas.microsoft.com/office/powerpoint/2010/main" val="25578487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84992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随着人口增长和老龄化，公共卫生需求不断上升，如何合理分配有限的卫生资源成为各国政府和卫生经济学者关注的重点。卫生资源配置涉及到决定哪些医疗服务、预防措施和健康促进活动应该获得资金支持。这一时期，卫生经济学研究开始采用更多的定量方法，如成本效益分析（</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CBA</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）、成本效用分析（</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CUA</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）等，来评估不同卫生干预措施的经济价值，以指导资源的最优分配。</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2. </a:t>
            </a:r>
            <a:r>
              <a:rPr lang="zh-CN" altLang="en-US" b="1" dirty="0"/>
              <a:t>卫生资源配置（</a:t>
            </a:r>
            <a:r>
              <a:rPr lang="en-US" altLang="zh-CN" b="1" dirty="0"/>
              <a:t>Health Resource Allocation</a:t>
            </a:r>
            <a:r>
              <a:rPr lang="zh-CN" altLang="en-US" b="1" dirty="0"/>
              <a:t>）：</a:t>
            </a:r>
          </a:p>
        </p:txBody>
      </p:sp>
    </p:spTree>
    <p:extLst>
      <p:ext uri="{BB962C8B-B14F-4D97-AF65-F5344CB8AC3E}">
        <p14:creationId xmlns:p14="http://schemas.microsoft.com/office/powerpoint/2010/main" val="8709145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84992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935547"/>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在这一时期，卫生资源配置的决策开始更多地依赖于卫生经济学的定量分析。例如，英国国民健康服务（</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NHS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2000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年代初进行了一系列的改革，包括引入基于绩效的资源分配，以确保资金能够根据服务提供者的表现进行分配，从而提高资源使用的效率和效果。</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2. </a:t>
            </a:r>
            <a:r>
              <a:rPr lang="zh-CN" altLang="en-US" b="1" dirty="0"/>
              <a:t>卫生资源配置（</a:t>
            </a:r>
            <a:r>
              <a:rPr lang="en-US" altLang="zh-CN" b="1" dirty="0"/>
              <a:t>Health Resource Allocation</a:t>
            </a:r>
            <a:r>
              <a:rPr lang="zh-CN" altLang="en-US" b="1" dirty="0"/>
              <a:t>）：</a:t>
            </a:r>
          </a:p>
        </p:txBody>
      </p:sp>
    </p:spTree>
    <p:extLst>
      <p:ext uri="{BB962C8B-B14F-4D97-AF65-F5344CB8AC3E}">
        <p14:creationId xmlns:p14="http://schemas.microsoft.com/office/powerpoint/2010/main" val="35246775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84992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为了减轻个人医疗费用负担，提高医疗服务的可及性，许多国家在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2000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年代初开始建立或完善基本医疗保险制度。这些制度通常由政府主导，通过强制性保险计划为公民提供基本的医疗保障。例如，中国在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2003</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年推出了新型农村合作医疗制度，旨在为农村居民提供基本的医疗保障；而印度则在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2008</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年推出了国家健康保障计划，为低收入家庭提供医疗保险。</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3. </a:t>
            </a:r>
            <a:r>
              <a:rPr lang="zh-CN" altLang="en-US" b="1" dirty="0"/>
              <a:t>基本医疗保险（</a:t>
            </a:r>
            <a:r>
              <a:rPr lang="en-US" altLang="zh-CN" b="1" dirty="0"/>
              <a:t>Basic Medical Insurance</a:t>
            </a:r>
            <a:r>
              <a:rPr lang="zh-CN" altLang="en-US" b="1" dirty="0"/>
              <a:t>）：</a:t>
            </a:r>
          </a:p>
        </p:txBody>
      </p:sp>
    </p:spTree>
    <p:extLst>
      <p:ext uri="{BB962C8B-B14F-4D97-AF65-F5344CB8AC3E}">
        <p14:creationId xmlns:p14="http://schemas.microsoft.com/office/powerpoint/2010/main" val="8233465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84992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3674211"/>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中国在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2003</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年推出了新型农村合作医疗制度（</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New Rural Cooperative Medical Scheme, NRCMS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），这是一个旨在减轻农村居民医疗费用负担的保险制度。通过政府、集体和个人共同出资，该制度为农村居民提供了基本的医疗保障，显著提高了农村地区的医疗服务可及性。</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3. </a:t>
            </a:r>
            <a:r>
              <a:rPr lang="zh-CN" altLang="en-US" b="1" dirty="0"/>
              <a:t>基本医疗保险（</a:t>
            </a:r>
            <a:r>
              <a:rPr lang="en-US" altLang="zh-CN" b="1" dirty="0"/>
              <a:t>Basic Medical Insurance</a:t>
            </a:r>
            <a:r>
              <a:rPr lang="zh-CN" altLang="en-US" b="1" dirty="0"/>
              <a:t>）：</a:t>
            </a:r>
          </a:p>
        </p:txBody>
      </p:sp>
    </p:spTree>
    <p:extLst>
      <p:ext uri="{BB962C8B-B14F-4D97-AF65-F5344CB8AC3E}">
        <p14:creationId xmlns:p14="http://schemas.microsoft.com/office/powerpoint/2010/main" val="36547337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456018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2010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年代，卫生经济学领域继续发展，特别是在卫生政策、卫生系统绩效和医疗成本控制等方面。以下是这一时期出现的一些关键词汇：</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卫生政策（</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Policy</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卫生系统绩效（</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System Performance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医疗成本控制（</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Medical Cost Control</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2010</a:t>
            </a:r>
            <a:r>
              <a:rPr lang="zh-CN" altLang="en-US" b="1" dirty="0"/>
              <a:t>年代</a:t>
            </a:r>
          </a:p>
        </p:txBody>
      </p:sp>
    </p:spTree>
    <p:extLst>
      <p:ext uri="{BB962C8B-B14F-4D97-AF65-F5344CB8AC3E}">
        <p14:creationId xmlns:p14="http://schemas.microsoft.com/office/powerpoint/2010/main" val="23986660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456018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卫生政策在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2010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成为卫生经济学研究的核心内容。政策制定者和研究者关注如何在保障公共健康的同时，有效地利用市场机制来提高卫生服务的效率和质量。这包括了对医疗保险制度、公共卫生服务、药品定价和分配、以及医疗服务提供方式等方面的政策设计和评估。卫生政策的目标是确保所有人都能获得基本的医疗服务，同时控制医疗成本，提高卫生系统的可持续性。</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卫生政策（</a:t>
            </a:r>
            <a:r>
              <a:rPr lang="en-US" altLang="zh-CN" b="1" dirty="0"/>
              <a:t>Health Policy</a:t>
            </a:r>
            <a:r>
              <a:rPr lang="zh-CN" altLang="en-US" b="1" dirty="0"/>
              <a:t>）：</a:t>
            </a:r>
          </a:p>
        </p:txBody>
      </p:sp>
    </p:spTree>
    <p:extLst>
      <p:ext uri="{BB962C8B-B14F-4D97-AF65-F5344CB8AC3E}">
        <p14:creationId xmlns:p14="http://schemas.microsoft.com/office/powerpoint/2010/main" val="168998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51709"/>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在这一时期，</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英国国民健康服务（</a:t>
            </a:r>
            <a:r>
              <a:rPr lang="en-US" altLang="zh-CN"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NHS</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）的成立是一个标志性事件</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1948</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NHS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作为一项全民覆盖的医疗保健系统在英国启动，它提供了从基本的预防保健到复杂的医疗服务，</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旨在实现“从摇篮到坟墓”的医疗服务</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这一系统的建立体现了</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医疗保健的</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普及化</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平等化</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原则</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，对其他国家的医疗保健体系产生了深远影响。</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 </a:t>
            </a:r>
            <a:r>
              <a:rPr lang="zh-CN" altLang="en-US" b="1" dirty="0"/>
              <a:t>医疗保健（</a:t>
            </a:r>
            <a:r>
              <a:rPr lang="en-US" altLang="zh-CN" b="1" dirty="0"/>
              <a:t>Healthcare</a:t>
            </a:r>
            <a:r>
              <a:rPr lang="zh-CN" altLang="en-US" b="1" dirty="0"/>
              <a:t>）：</a:t>
            </a:r>
          </a:p>
        </p:txBody>
      </p:sp>
    </p:spTree>
    <p:extLst>
      <p:ext uri="{BB962C8B-B14F-4D97-AF65-F5344CB8AC3E}">
        <p14:creationId xmlns:p14="http://schemas.microsoft.com/office/powerpoint/2010/main" val="42329454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456018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3674211"/>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美国在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2010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年通过了</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平价医疗法案</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Affordable Care Act, ACA</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），这是一项旨在扩大医疗保险覆盖范围、改善医疗服务质量和控制医疗成本的重大改革。该法案引入了保险市场、对低收入人群的补贴、以及对保险公司的规范，以确保所有人都能获得负担得起的医疗保险。</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卫生政策（</a:t>
            </a:r>
            <a:r>
              <a:rPr lang="en-US" altLang="zh-CN" b="1" dirty="0"/>
              <a:t>Health Policy</a:t>
            </a:r>
            <a:r>
              <a:rPr lang="zh-CN" altLang="en-US" b="1" dirty="0"/>
              <a:t>）：</a:t>
            </a:r>
          </a:p>
        </p:txBody>
      </p:sp>
    </p:spTree>
    <p:extLst>
      <p:ext uri="{BB962C8B-B14F-4D97-AF65-F5344CB8AC3E}">
        <p14:creationId xmlns:p14="http://schemas.microsoft.com/office/powerpoint/2010/main" val="24956884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456018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这一时期，评估卫生系统的效率和效果变得越来越重要。这涉及到对卫生服务的提供、质量、可及性、公平性和成本效益的全面评价。为了指导政策制定和资源分配，各国开始采用不同的方法和指标来衡量卫生系统的表现。例如，世界卫生组织（</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）提出了卫生系统绩效评估框架，包括健康结果、响应性、公平性、效率和可持续性等维度。这些评估结果有助于识别卫生系统中的薄弱环节，为改进政策和提高服务质量提供依据。</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2. </a:t>
            </a:r>
            <a:r>
              <a:rPr lang="zh-CN" altLang="en-US" b="1" dirty="0"/>
              <a:t>卫生系统绩效（</a:t>
            </a:r>
            <a:r>
              <a:rPr lang="en-US" altLang="zh-CN" b="1" dirty="0"/>
              <a:t>Health System Performance</a:t>
            </a:r>
            <a:r>
              <a:rPr lang="zh-CN" altLang="en-US" b="1" dirty="0"/>
              <a:t>）：</a:t>
            </a:r>
          </a:p>
        </p:txBody>
      </p:sp>
    </p:spTree>
    <p:extLst>
      <p:ext uri="{BB962C8B-B14F-4D97-AF65-F5344CB8AC3E}">
        <p14:creationId xmlns:p14="http://schemas.microsoft.com/office/powerpoint/2010/main" val="34678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456018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3674211"/>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世界卫生组织（</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2010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年代继续推动卫生系统绩效评估。例如，</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2010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年发布了</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世界卫生统计报告</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，提供了全球卫生系统绩效的比较数据，包括预期寿命、婴儿死亡率、卫生系统响应性等指标。这些数据帮助各国政府了解自身卫生系统的表现，并据此制定改进措施。</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2. </a:t>
            </a:r>
            <a:r>
              <a:rPr lang="zh-CN" altLang="en-US" b="1" dirty="0"/>
              <a:t>卫生系统绩效（</a:t>
            </a:r>
            <a:r>
              <a:rPr lang="en-US" altLang="zh-CN" b="1" dirty="0"/>
              <a:t>Health System Performance</a:t>
            </a:r>
            <a:r>
              <a:rPr lang="zh-CN" altLang="en-US" b="1" dirty="0"/>
              <a:t>）：</a:t>
            </a:r>
          </a:p>
        </p:txBody>
      </p:sp>
    </p:spTree>
    <p:extLst>
      <p:ext uri="{BB962C8B-B14F-4D97-AF65-F5344CB8AC3E}">
        <p14:creationId xmlns:p14="http://schemas.microsoft.com/office/powerpoint/2010/main" val="11785327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456018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面对医疗费用的快速增长，各国政府和卫生机构开始探索有效的成本控制策略和措施。这包括了对医疗服务提供者的支付方式改革、药品价格控制、以及鼓励成本效益更高的医疗服务。例如，一些国家实施了按病种付费（</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DRGs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）制度，以激励医院提供更高效和成本控制的医疗服务。此外，通过提高医疗服务透明度、鼓励患者选择和促进竞争，也有助于降低医疗成本。</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3. </a:t>
            </a:r>
            <a:r>
              <a:rPr lang="zh-CN" altLang="en-US" b="1" dirty="0"/>
              <a:t>医疗成本控制（</a:t>
            </a:r>
            <a:r>
              <a:rPr lang="en-US" altLang="zh-CN" b="1" dirty="0"/>
              <a:t>Medical Cost Control</a:t>
            </a:r>
            <a:r>
              <a:rPr lang="zh-CN" altLang="en-US" b="1" dirty="0"/>
              <a:t>）：</a:t>
            </a:r>
          </a:p>
        </p:txBody>
      </p:sp>
    </p:spTree>
    <p:extLst>
      <p:ext uri="{BB962C8B-B14F-4D97-AF65-F5344CB8AC3E}">
        <p14:creationId xmlns:p14="http://schemas.microsoft.com/office/powerpoint/2010/main" val="27134338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456018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3674211"/>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为了控制医疗成本，一些国家采取了创新的支付模式。例如，荷兰在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2010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年代实施了按绩效付费（</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Pay for Performance, P4P</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）的模式，鼓励医生和医院提供高质量的医疗服务。此外，美国在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2010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年代开始实施</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平价医疗法案</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下的按病种付费（</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DRGs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）制度，以减少不必要的医疗服务和降低成本。</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3. </a:t>
            </a:r>
            <a:r>
              <a:rPr lang="zh-CN" altLang="en-US" b="1" dirty="0"/>
              <a:t>医疗成本控制（</a:t>
            </a:r>
            <a:r>
              <a:rPr lang="en-US" altLang="zh-CN" b="1" dirty="0"/>
              <a:t>Medical Cost Control</a:t>
            </a:r>
            <a:r>
              <a:rPr lang="zh-CN" altLang="en-US" b="1" dirty="0"/>
              <a:t>）：</a:t>
            </a:r>
          </a:p>
        </p:txBody>
      </p:sp>
    </p:spTree>
    <p:extLst>
      <p:ext uri="{BB962C8B-B14F-4D97-AF65-F5344CB8AC3E}">
        <p14:creationId xmlns:p14="http://schemas.microsoft.com/office/powerpoint/2010/main" val="2474390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525266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2020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年代，全球卫生经济学领域经历了</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显著的变化</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，特别是在</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全球卫生安全</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卫生经济评估</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数字健康</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等方面。以下是这一时期出现的一些关键词汇：</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全球卫生安全</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Global Health Security</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卫生经济评估</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Economic Evaluation</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数字健康</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Digital Health</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2020</a:t>
            </a:r>
            <a:r>
              <a:rPr lang="zh-CN" altLang="en-US" b="1" dirty="0"/>
              <a:t>年代</a:t>
            </a:r>
          </a:p>
        </p:txBody>
      </p:sp>
    </p:spTree>
    <p:extLst>
      <p:ext uri="{BB962C8B-B14F-4D97-AF65-F5344CB8AC3E}">
        <p14:creationId xmlns:p14="http://schemas.microsoft.com/office/powerpoint/2010/main" val="21655872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525266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新冠疫情</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COVID-19</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）的爆发凸显了</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全球卫生安全</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重要性</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。全球卫生安全关注的是</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预防</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检测</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应对</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减轻传染病和其他公共卫生威胁</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能力</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这包括了</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加强</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疾病监测和响应系统</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提高</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公共卫生基础设施</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确保</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疫苗和药物的公平分配</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、以及</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加强</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国际合作和协调</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。新冠疫情暴露了全球卫生体系的脆弱性，促使各国和国际组织重新审视和加强全球卫生安全措施。</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全球卫生安全（</a:t>
            </a:r>
            <a:r>
              <a:rPr lang="en-US" altLang="zh-CN" b="1" dirty="0"/>
              <a:t>Global Health Security</a:t>
            </a:r>
            <a:r>
              <a:rPr lang="zh-CN" altLang="en-US" b="1" dirty="0"/>
              <a:t>）：</a:t>
            </a:r>
          </a:p>
        </p:txBody>
      </p:sp>
    </p:spTree>
    <p:extLst>
      <p:ext uri="{BB962C8B-B14F-4D97-AF65-F5344CB8AC3E}">
        <p14:creationId xmlns:p14="http://schemas.microsoft.com/office/powerpoint/2010/main" val="13847630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525266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新冠疫情（</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COVID-19</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）的全球大流行凸显了全球卫生安全的重要性。</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例如</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，为了应对疫情，各国加强了</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疾病监测系统</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，如美国的疾病控制与预防中心（</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CDC</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）和世界卫生组织（</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全球卫生监测网络</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此外，</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国际合作</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疫苗研发和分配</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中发挥了关键作用，如全球疫苗免疫联盟（</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GAVI</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）和新冠肺炎疫苗实施计划（</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COVAX</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全球卫生安全（</a:t>
            </a:r>
            <a:r>
              <a:rPr lang="en-US" altLang="zh-CN" b="1" dirty="0"/>
              <a:t>Global Health Security</a:t>
            </a:r>
            <a:r>
              <a:rPr lang="zh-CN" altLang="en-US" b="1" dirty="0"/>
              <a:t>）：</a:t>
            </a:r>
          </a:p>
        </p:txBody>
      </p:sp>
    </p:spTree>
    <p:extLst>
      <p:ext uri="{BB962C8B-B14F-4D97-AF65-F5344CB8AC3E}">
        <p14:creationId xmlns:p14="http://schemas.microsoft.com/office/powerpoint/2010/main" val="24741358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525266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卫生经济评估（</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）在卫生政策和医疗干预措施中的作用日益增强。</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涉及对医疗干预的成本、效果、成本效益、成本效用和成本相关性进行系统评价。这有助于决策者理解不同卫生干预的经济价值，优化资源分配，提高卫生服务的性价比。在新冠疫情背景下，卫生经济评估对于指导疫苗接种策略、医疗资源配置和公共卫生干预措施尤为重要。</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2. </a:t>
            </a:r>
            <a:r>
              <a:rPr lang="zh-CN" altLang="en-US" b="1" dirty="0"/>
              <a:t>卫生经济评估（</a:t>
            </a:r>
            <a:r>
              <a:rPr lang="en-US" altLang="zh-CN" b="1" dirty="0"/>
              <a:t>Health Economic Evaluation</a:t>
            </a:r>
            <a:r>
              <a:rPr lang="zh-CN" altLang="en-US" b="1" dirty="0"/>
              <a:t>）：</a:t>
            </a:r>
          </a:p>
        </p:txBody>
      </p:sp>
    </p:spTree>
    <p:extLst>
      <p:ext uri="{BB962C8B-B14F-4D97-AF65-F5344CB8AC3E}">
        <p14:creationId xmlns:p14="http://schemas.microsoft.com/office/powerpoint/2010/main" val="7206627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525266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3674211"/>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新冠疫情背景下，卫生经济评估对于指导公共卫生政策和资源分配变得至关重要。例如，各国政府在决定是否实施大规模检测、隔离措施或疫苗接种计划时，都需要评估这些措施的成本效益。此外，评估疫苗接种策略的经济性，如成本效益分析，有助于优化疫苗分配和接种计划。</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2. </a:t>
            </a:r>
            <a:r>
              <a:rPr lang="zh-CN" altLang="en-US" b="1" dirty="0"/>
              <a:t>卫生经济评估（</a:t>
            </a:r>
            <a:r>
              <a:rPr lang="en-US" altLang="zh-CN" b="1" dirty="0"/>
              <a:t>Health Economic Evaluation</a:t>
            </a:r>
            <a:r>
              <a:rPr lang="zh-CN" altLang="en-US" b="1" dirty="0"/>
              <a:t>）：</a:t>
            </a:r>
          </a:p>
        </p:txBody>
      </p:sp>
    </p:spTree>
    <p:extLst>
      <p:ext uri="{BB962C8B-B14F-4D97-AF65-F5344CB8AC3E}">
        <p14:creationId xmlns:p14="http://schemas.microsoft.com/office/powerpoint/2010/main" val="280274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51709"/>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公共卫生</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世纪</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50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年代得到了进一步的发展，特别是在</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预防疾病</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促进健康</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方面。</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这一时期，公共卫生的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重点包括</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了</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传染病的控制</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环境卫生的改善</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、以及</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健康教育的推广</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例如，</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世界卫生组织（</a:t>
            </a:r>
            <a:r>
              <a:rPr lang="en-US" altLang="zh-CN"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在这一时期</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成立</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，它致力于全球卫生问题的协调和解决。</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公共卫生的改善有助于减少疾病的传播，提高人们的生活质量。</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3. </a:t>
            </a:r>
            <a:r>
              <a:rPr lang="zh-CN" altLang="en-US" b="1" dirty="0"/>
              <a:t>公共卫生（</a:t>
            </a:r>
            <a:r>
              <a:rPr lang="en-US" altLang="zh-CN" b="1" dirty="0"/>
              <a:t>Public Health</a:t>
            </a:r>
            <a:r>
              <a:rPr lang="zh-CN" altLang="en-US" b="1" dirty="0"/>
              <a:t>）：</a:t>
            </a:r>
          </a:p>
        </p:txBody>
      </p:sp>
    </p:spTree>
    <p:extLst>
      <p:ext uri="{BB962C8B-B14F-4D97-AF65-F5344CB8AC3E}">
        <p14:creationId xmlns:p14="http://schemas.microsoft.com/office/powerpoint/2010/main" val="33918387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525266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随着</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信息技术的快速发展</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，数字健康成为</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提高卫生服务效率和质量</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新途径</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数字健康涵盖了利用</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数字技术</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改善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健康和卫生服务</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的各种实践，包括</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远程医疗</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电子健康记录</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移动健康应用</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人工智能辅助诊断</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等。数字健康不仅可以提高医疗服务的</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可及性</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便利性</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，还可以通过</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大数据分析</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来</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优化疾病预防和管理策略</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。此外，数字健康还有助于</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缩小城乡和不同地区</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之间的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卫生服务差距</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3. </a:t>
            </a:r>
            <a:r>
              <a:rPr lang="zh-CN" altLang="en-US" b="1" dirty="0"/>
              <a:t>数字健康（</a:t>
            </a:r>
            <a:r>
              <a:rPr lang="en-US" altLang="zh-CN" b="1" dirty="0"/>
              <a:t>Digital Health</a:t>
            </a:r>
            <a:r>
              <a:rPr lang="zh-CN" altLang="en-US" b="1" dirty="0"/>
              <a:t>）：</a:t>
            </a:r>
          </a:p>
        </p:txBody>
      </p:sp>
    </p:spTree>
    <p:extLst>
      <p:ext uri="{BB962C8B-B14F-4D97-AF65-F5344CB8AC3E}">
        <p14:creationId xmlns:p14="http://schemas.microsoft.com/office/powerpoint/2010/main" val="36061264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525266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 数字健康在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2020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年代得到了快速发展，特别是在远程医疗和电子健康记录方面。</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例如，由于疫情导致的社交距离措施，许多国家加速了</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远程医疗服务</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的实施，如通过</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视频通话</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进行</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医疗咨询</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此外，</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电子健康记录</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EHR</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）的普及有助于提高</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医疗服务的效率</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，通过集中存储和管理患者的健康信息，</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简化了医疗服务流程</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3. </a:t>
            </a:r>
            <a:r>
              <a:rPr lang="zh-CN" altLang="en-US" b="1" dirty="0"/>
              <a:t>数字健康（</a:t>
            </a:r>
            <a:r>
              <a:rPr lang="en-US" altLang="zh-CN" b="1" dirty="0"/>
              <a:t>Digital Health</a:t>
            </a:r>
            <a:r>
              <a:rPr lang="zh-CN" altLang="en-US" b="1" dirty="0"/>
              <a:t>）：</a:t>
            </a:r>
          </a:p>
        </p:txBody>
      </p:sp>
    </p:spTree>
    <p:extLst>
      <p:ext uri="{BB962C8B-B14F-4D97-AF65-F5344CB8AC3E}">
        <p14:creationId xmlns:p14="http://schemas.microsoft.com/office/powerpoint/2010/main" val="9612939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379" y="595279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942507"/>
          </a:xfrm>
          <a:prstGeom prst="rect">
            <a:avLst/>
          </a:prstGeom>
          <a:noFill/>
        </p:spPr>
        <p:txBody>
          <a:bodyPr wrap="square" rtlCol="0">
            <a:spAutoFit/>
          </a:bodyPr>
          <a:lstStyle/>
          <a:p>
            <a:pPr>
              <a:lnSpc>
                <a:spcPct val="200000"/>
              </a:lnSpc>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https://m.thepaper.cn/baijiahao_8769307</a:t>
            </a:r>
          </a:p>
          <a:p>
            <a:pPr>
              <a:lnSpc>
                <a:spcPct val="200000"/>
              </a:lnSpc>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https://baike.baidu.com/item/%E5%8D%AB%E7%94%9F%E7%BB%8F%E6%B5%8E%E5%AD%A6/10173053</a:t>
            </a:r>
          </a:p>
          <a:p>
            <a:pPr>
              <a:lnSpc>
                <a:spcPct val="200000"/>
              </a:lnSpc>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https://baike.sogou.com/v7017133.htm#!</a:t>
            </a:r>
          </a:p>
          <a:p>
            <a:pPr>
              <a:lnSpc>
                <a:spcPct val="200000"/>
              </a:lnSpc>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https://zhuanlan.zhihu.com/p/136289984</a:t>
            </a:r>
          </a:p>
          <a:p>
            <a:pPr>
              <a:lnSpc>
                <a:spcPct val="200000"/>
              </a:lnSpc>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https://xueshu.baidu.com/usercenter/paper/show?paperid=4eff3954d1fd291bcfcb468ca15517fd&amp;site=xueshu_se</a:t>
            </a:r>
          </a:p>
          <a:p>
            <a:pPr>
              <a:lnSpc>
                <a:spcPct val="200000"/>
              </a:lnSpc>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http://xuebao.smmu.edu.cn/ajsmmu/ch/reader/create_pdf.aspx?file_no=20160364&amp;year_id=2018&amp;quarter_id=10&amp;falg=1</a:t>
            </a:r>
          </a:p>
          <a:p>
            <a:pPr>
              <a:lnSpc>
                <a:spcPct val="200000"/>
              </a:lnSpc>
            </a:pP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http://gjs.cssn.cn/kydt/kydt_kycg/201910/t20191012_5013220.shtml</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zh-CN" altLang="en-US" b="1" dirty="0"/>
              <a:t>参考资料</a:t>
            </a:r>
          </a:p>
        </p:txBody>
      </p:sp>
    </p:spTree>
    <p:extLst>
      <p:ext uri="{BB962C8B-B14F-4D97-AF65-F5344CB8AC3E}">
        <p14:creationId xmlns:p14="http://schemas.microsoft.com/office/powerpoint/2010/main" val="2090611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 imgW="0" imgH="0" progId="TCLayout.ActiveDocument.1">
                  <p:embed/>
                </p:oleObj>
              </mc:Choice>
              <mc:Fallback>
                <p:oleObj name="think-cell Slide" r:id="rId2" imgW="0" imgH="0" progId="TCLayout.ActiveDocument.1">
                  <p:embed/>
                  <p:pic>
                    <p:nvPicPr>
                      <p:cNvPr id="3" name="对象 2"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4" name="矩形 3" hidden="1"/>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a:xfrm>
            <a:off x="6991834" y="2286077"/>
            <a:ext cx="4823293" cy="1621509"/>
          </a:xfrm>
        </p:spPr>
        <p:txBody>
          <a:bodyPr>
            <a:noAutofit/>
          </a:bodyPr>
          <a:lstStyle/>
          <a:p>
            <a:r>
              <a:rPr lang="en-US" altLang="zh-CN" sz="3600">
                <a:latin typeface="微软雅黑" panose="020B0503020204020204" pitchFamily="34" charset="-122"/>
                <a:ea typeface="微软雅黑" panose="020B0503020204020204" pitchFamily="34" charset="-122"/>
                <a:cs typeface="微软雅黑" panose="020B0503020204020204" pitchFamily="34" charset="-122"/>
              </a:rPr>
              <a:t>Thanks</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a:t>
            </a:r>
            <a:br>
              <a:rPr lang="zh-CN" altLang="en-US" sz="3600">
                <a:latin typeface="微软雅黑" panose="020B0503020204020204" pitchFamily="34" charset="-122"/>
                <a:ea typeface="微软雅黑" panose="020B0503020204020204" pitchFamily="34" charset="-122"/>
                <a:cs typeface="微软雅黑" panose="020B0503020204020204" pitchFamily="34" charset="-122"/>
              </a:rPr>
            </a:br>
            <a:br>
              <a:rPr lang="zh-CN" altLang="en-US" sz="3600">
                <a:latin typeface="微软雅黑" panose="020B0503020204020204" pitchFamily="34" charset="-122"/>
                <a:ea typeface="微软雅黑" panose="020B0503020204020204" pitchFamily="34" charset="-122"/>
                <a:cs typeface="微软雅黑" panose="020B0503020204020204" pitchFamily="34" charset="-122"/>
              </a:rPr>
            </a:br>
            <a:r>
              <a:rPr lang="zh-CN" altLang="en-US" sz="3600">
                <a:latin typeface="微软雅黑" panose="020B0503020204020204" pitchFamily="34" charset="-122"/>
                <a:ea typeface="微软雅黑" panose="020B0503020204020204" pitchFamily="34" charset="-122"/>
                <a:cs typeface="微软雅黑" panose="020B0503020204020204" pitchFamily="34" charset="-122"/>
              </a:rPr>
              <a:t>欢迎批评指正</a:t>
            </a:r>
            <a:r>
              <a:rPr lang="en-US" altLang="zh-CN" sz="360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6" name="文本占位符 5"/>
          <p:cNvSpPr>
            <a:spLocks noGrp="1"/>
          </p:cNvSpPr>
          <p:nvPr>
            <p:ph type="body" sz="quarter" idx="18"/>
          </p:nvPr>
        </p:nvSpPr>
        <p:spPr>
          <a:xfrm>
            <a:off x="7154394" y="4900112"/>
            <a:ext cx="4823293" cy="310871"/>
          </a:xfrm>
        </p:spPr>
        <p:txBody>
          <a:bodyPr>
            <a:noAutofit/>
          </a:bodyPr>
          <a:lstStyle/>
          <a:p>
            <a:r>
              <a:rPr sz="1600" b="1" dirty="0">
                <a:latin typeface="微软雅黑" panose="020B0503020204020204" pitchFamily="34" charset="-122"/>
                <a:ea typeface="微软雅黑" panose="020B0503020204020204" pitchFamily="34" charset="-122"/>
              </a:rPr>
              <a:t>分享人：</a:t>
            </a:r>
            <a:r>
              <a:rPr lang="zh-CN" altLang="en-US" sz="1600" b="1" dirty="0">
                <a:latin typeface="微软雅黑" panose="020B0503020204020204" pitchFamily="34" charset="-122"/>
                <a:ea typeface="微软雅黑" panose="020B0503020204020204" pitchFamily="34" charset="-122"/>
              </a:rPr>
              <a:t>蒋傲</a:t>
            </a:r>
            <a:endParaRPr lang="en-US" altLang="zh-CN" sz="1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51709"/>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在公共卫生领域，</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1950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脊髓灰质炎（小儿麻痹症）疫苗</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开发和推广</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是一个重要</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里程碑</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美国医生乔纳斯</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索尔克（</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Jonas Salk</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1955</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年成功开发了第一支脊髓灰质炎疫苗，随后在全球范围内进行了大规模的疫苗接种运动，显著降低了脊髓灰质炎的发病率。</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这一成就展示了公共卫生在预防疾病和提高人群健康水平方面的关键作用。</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3. </a:t>
            </a:r>
            <a:r>
              <a:rPr lang="zh-CN" altLang="en-US" b="1" dirty="0"/>
              <a:t>公共卫生（</a:t>
            </a:r>
            <a:r>
              <a:rPr lang="en-US" altLang="zh-CN" b="1" dirty="0"/>
              <a:t>Public Health</a:t>
            </a:r>
            <a:r>
              <a:rPr lang="zh-CN" altLang="en-US" b="1" dirty="0"/>
              <a:t>）：</a:t>
            </a:r>
          </a:p>
        </p:txBody>
      </p:sp>
    </p:spTree>
    <p:extLst>
      <p:ext uri="{BB962C8B-B14F-4D97-AF65-F5344CB8AC3E}">
        <p14:creationId xmlns:p14="http://schemas.microsoft.com/office/powerpoint/2010/main" val="4035550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948" y="105950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卫生经济学</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领域的发展</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进一步深化</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，特别是在</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成本效益分析</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资源分配</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医疗保障体系</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的建立等方面。以下是这一时期出现的一些关键词汇：</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成本效益分析</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Cost-Benefit Analysis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资源分配</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Resource Allocation</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医疗保障</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Medical Security</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1960</a:t>
            </a:r>
            <a:r>
              <a:rPr lang="zh-CN" altLang="en-US" b="1" dirty="0"/>
              <a:t>年代</a:t>
            </a:r>
          </a:p>
        </p:txBody>
      </p:sp>
    </p:spTree>
    <p:extLst>
      <p:ext uri="{BB962C8B-B14F-4D97-AF65-F5344CB8AC3E}">
        <p14:creationId xmlns:p14="http://schemas.microsoft.com/office/powerpoint/2010/main" val="3150044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TotalTime>
  <Words>6876</Words>
  <Application>Microsoft Office PowerPoint</Application>
  <PresentationFormat>宽屏</PresentationFormat>
  <Paragraphs>880</Paragraphs>
  <Slides>73</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73</vt:i4>
      </vt:variant>
    </vt:vector>
  </HeadingPairs>
  <TitlesOfParts>
    <vt:vector size="79" baseType="lpstr">
      <vt:lpstr>等线</vt:lpstr>
      <vt:lpstr>等线 Light</vt:lpstr>
      <vt:lpstr>微软雅黑</vt:lpstr>
      <vt:lpstr>Arial</vt:lpstr>
      <vt:lpstr>Office 主题​​</vt:lpstr>
      <vt:lpstr>think-cell Slide</vt:lpstr>
      <vt:lpstr>卫生经济学简介</vt:lpstr>
      <vt:lpstr>1950年代</vt:lpstr>
      <vt:lpstr>1. 卫生费用（Health Expenditure）：</vt:lpstr>
      <vt:lpstr>1. 卫生费用（Health Expenditure）：</vt:lpstr>
      <vt:lpstr>2. 医疗保健（Healthcare）：</vt:lpstr>
      <vt:lpstr>2. 医疗保健（Healthcare）：</vt:lpstr>
      <vt:lpstr>3. 公共卫生（Public Health）：</vt:lpstr>
      <vt:lpstr>3. 公共卫生（Public Health）：</vt:lpstr>
      <vt:lpstr>1960年代</vt:lpstr>
      <vt:lpstr>1. 成本效益分析（Cost-Benefit Analysis）：</vt:lpstr>
      <vt:lpstr>1. 成本效益分析（Cost-Benefit Analysis）：</vt:lpstr>
      <vt:lpstr>2. 资源分配（Resource Allocation）：</vt:lpstr>
      <vt:lpstr>2. 资源分配（Resource Allocation）：</vt:lpstr>
      <vt:lpstr>2. 资源分配（Resource Allocation）：</vt:lpstr>
      <vt:lpstr>3. 医疗保障（Medical Security）：</vt:lpstr>
      <vt:lpstr>3. 医疗保障（Medical Security）：</vt:lpstr>
      <vt:lpstr>3. 医疗保障（Medical Security）：</vt:lpstr>
      <vt:lpstr>1970年代</vt:lpstr>
      <vt:lpstr>1. 卫生资源分配（Health Resource Allocation）：</vt:lpstr>
      <vt:lpstr>1. 卫生资源分配（Health Resource Allocation）：</vt:lpstr>
      <vt:lpstr>1. 卫生资源分配（Health Resource Allocation）：</vt:lpstr>
      <vt:lpstr>2. 医疗保健成本（Healthcare Costs）：</vt:lpstr>
      <vt:lpstr>2. 医疗保健成本（Healthcare Costs）：</vt:lpstr>
      <vt:lpstr>3. 初级卫生保健（Primary Healthcare）：</vt:lpstr>
      <vt:lpstr>3. 初级卫生保健（Primary Healthcare）：</vt:lpstr>
      <vt:lpstr>1980年代</vt:lpstr>
      <vt:lpstr>1. 医疗改革（Healthcare Reform）：</vt:lpstr>
      <vt:lpstr>1. 医疗改革（Healthcare Reform）：</vt:lpstr>
      <vt:lpstr>1. 医疗改革（Healthcare Reform）：</vt:lpstr>
      <vt:lpstr>2. 卫生政策（Health Policy）：</vt:lpstr>
      <vt:lpstr>2. 卫生政策（Health Policy）：</vt:lpstr>
      <vt:lpstr>2. 卫生政策（Health Policy）：</vt:lpstr>
      <vt:lpstr>3. 卫生系统绩效（Health System Performance）：</vt:lpstr>
      <vt:lpstr>3. 卫生系统绩效（Health System Performance）：</vt:lpstr>
      <vt:lpstr>1990年代</vt:lpstr>
      <vt:lpstr>1990年代</vt:lpstr>
      <vt:lpstr>1. 医疗改革（Healthcare Reform）：</vt:lpstr>
      <vt:lpstr>1. 医疗改革（Healthcare Reform）：</vt:lpstr>
      <vt:lpstr>2. 卫生政策（Health Policy）：</vt:lpstr>
      <vt:lpstr>2. 卫生政策（Health Policy）：</vt:lpstr>
      <vt:lpstr>3. 卫生系统绩效（Health System Performance）：</vt:lpstr>
      <vt:lpstr>3. 卫生系统绩效（Health System Performance）：</vt:lpstr>
      <vt:lpstr>4. 基本医疗保险（Basic Medical Insurance）：</vt:lpstr>
      <vt:lpstr>4. 基本医疗保险（Basic Medical Insurance）：</vt:lpstr>
      <vt:lpstr>5. 卫生资源配置（Health Resource Allocation）：</vt:lpstr>
      <vt:lpstr>5. 卫生资源配置（Health Resource Allocation）：</vt:lpstr>
      <vt:lpstr>6. 医疗质量（Medical Quality）：</vt:lpstr>
      <vt:lpstr>6. 医疗质量（Medical Quality）：</vt:lpstr>
      <vt:lpstr>7. 医疗成本控制（Medical Cost Control）：</vt:lpstr>
      <vt:lpstr>7. 医疗成本控制（Medical Cost Control）：</vt:lpstr>
      <vt:lpstr>2000年代</vt:lpstr>
      <vt:lpstr>1. 医疗改革（Healthcare Reform）</vt:lpstr>
      <vt:lpstr>1. 医疗改革（Healthcare Reform）</vt:lpstr>
      <vt:lpstr>2. 卫生资源配置（Health Resource Allocation）：</vt:lpstr>
      <vt:lpstr>2. 卫生资源配置（Health Resource Allocation）：</vt:lpstr>
      <vt:lpstr>3. 基本医疗保险（Basic Medical Insurance）：</vt:lpstr>
      <vt:lpstr>3. 基本医疗保险（Basic Medical Insurance）：</vt:lpstr>
      <vt:lpstr>2010年代</vt:lpstr>
      <vt:lpstr>1. 卫生政策（Health Policy）：</vt:lpstr>
      <vt:lpstr>1. 卫生政策（Health Policy）：</vt:lpstr>
      <vt:lpstr>2. 卫生系统绩效（Health System Performance）：</vt:lpstr>
      <vt:lpstr>2. 卫生系统绩效（Health System Performance）：</vt:lpstr>
      <vt:lpstr>3. 医疗成本控制（Medical Cost Control）：</vt:lpstr>
      <vt:lpstr>3. 医疗成本控制（Medical Cost Control）：</vt:lpstr>
      <vt:lpstr>2020年代</vt:lpstr>
      <vt:lpstr>1. 全球卫生安全（Global Health Security）：</vt:lpstr>
      <vt:lpstr>1. 全球卫生安全（Global Health Security）：</vt:lpstr>
      <vt:lpstr>2. 卫生经济评估（Health Economic Evaluation）：</vt:lpstr>
      <vt:lpstr>2. 卫生经济评估（Health Economic Evaluation）：</vt:lpstr>
      <vt:lpstr>3. 数字健康（Digital Health）：</vt:lpstr>
      <vt:lpstr>3. 数字健康（Digital Health）：</vt:lpstr>
      <vt:lpstr>参考资料</vt:lpstr>
      <vt:lpstr>Thanks！  欢迎批评指正~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傲 蒋</dc:creator>
  <cp:lastModifiedBy>傲 蒋</cp:lastModifiedBy>
  <cp:revision>13</cp:revision>
  <dcterms:created xsi:type="dcterms:W3CDTF">2024-03-10T12:04:57Z</dcterms:created>
  <dcterms:modified xsi:type="dcterms:W3CDTF">2024-03-10T14:29:50Z</dcterms:modified>
</cp:coreProperties>
</file>