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89" r:id="rId2"/>
    <p:sldId id="390" r:id="rId3"/>
    <p:sldId id="394" r:id="rId4"/>
    <p:sldId id="395" r:id="rId5"/>
    <p:sldId id="397" r:id="rId6"/>
    <p:sldId id="398" r:id="rId7"/>
    <p:sldId id="404" r:id="rId8"/>
    <p:sldId id="405" r:id="rId9"/>
    <p:sldId id="391" r:id="rId10"/>
    <p:sldId id="406" r:id="rId11"/>
    <p:sldId id="407" r:id="rId12"/>
    <p:sldId id="408" r:id="rId13"/>
    <p:sldId id="410" r:id="rId14"/>
    <p:sldId id="409" r:id="rId15"/>
    <p:sldId id="411" r:id="rId16"/>
    <p:sldId id="412" r:id="rId17"/>
    <p:sldId id="413" r:id="rId18"/>
    <p:sldId id="392" r:id="rId19"/>
    <p:sldId id="414" r:id="rId20"/>
    <p:sldId id="415" r:id="rId21"/>
    <p:sldId id="416" r:id="rId22"/>
    <p:sldId id="417" r:id="rId23"/>
    <p:sldId id="418" r:id="rId24"/>
    <p:sldId id="419" r:id="rId25"/>
    <p:sldId id="393" r:id="rId26"/>
    <p:sldId id="420" r:id="rId27"/>
    <p:sldId id="421" r:id="rId28"/>
    <p:sldId id="422" r:id="rId29"/>
    <p:sldId id="423" r:id="rId30"/>
    <p:sldId id="424" r:id="rId31"/>
    <p:sldId id="425" r:id="rId32"/>
    <p:sldId id="399" r:id="rId33"/>
    <p:sldId id="426" r:id="rId34"/>
    <p:sldId id="427" r:id="rId35"/>
    <p:sldId id="428" r:id="rId36"/>
    <p:sldId id="429" r:id="rId37"/>
    <p:sldId id="430" r:id="rId38"/>
    <p:sldId id="400" r:id="rId39"/>
    <p:sldId id="401" r:id="rId40"/>
    <p:sldId id="402" r:id="rId41"/>
    <p:sldId id="403" r:id="rId42"/>
    <p:sldId id="388" r:id="rId4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卫生经济学简介" id="{E70A1F32-B148-4211-AAAD-A37E9525D249}">
          <p14:sldIdLst>
            <p14:sldId id="389"/>
          </p14:sldIdLst>
        </p14:section>
        <p14:section name="1950年代" id="{0AA0BCA4-2E35-458C-9CAD-F1EC6AB57035}">
          <p14:sldIdLst>
            <p14:sldId id="390"/>
            <p14:sldId id="394"/>
            <p14:sldId id="395"/>
            <p14:sldId id="397"/>
            <p14:sldId id="398"/>
            <p14:sldId id="404"/>
            <p14:sldId id="405"/>
          </p14:sldIdLst>
        </p14:section>
        <p14:section name="1960年代" id="{E4ED545A-E0D2-44D7-8636-B2F418D7623B}">
          <p14:sldIdLst>
            <p14:sldId id="391"/>
            <p14:sldId id="406"/>
            <p14:sldId id="407"/>
            <p14:sldId id="408"/>
            <p14:sldId id="410"/>
            <p14:sldId id="409"/>
            <p14:sldId id="411"/>
            <p14:sldId id="412"/>
            <p14:sldId id="413"/>
          </p14:sldIdLst>
        </p14:section>
        <p14:section name="1970年代" id="{39E96712-6F3C-4044-9670-53B27AD2F68C}">
          <p14:sldIdLst>
            <p14:sldId id="392"/>
            <p14:sldId id="414"/>
            <p14:sldId id="415"/>
            <p14:sldId id="416"/>
            <p14:sldId id="417"/>
            <p14:sldId id="418"/>
            <p14:sldId id="419"/>
          </p14:sldIdLst>
        </p14:section>
        <p14:section name="1980年代" id="{03A9EBB5-16BF-4EB0-8247-882383AC0E56}">
          <p14:sldIdLst>
            <p14:sldId id="393"/>
            <p14:sldId id="420"/>
            <p14:sldId id="421"/>
            <p14:sldId id="422"/>
            <p14:sldId id="423"/>
            <p14:sldId id="424"/>
            <p14:sldId id="425"/>
          </p14:sldIdLst>
        </p14:section>
        <p14:section name="1990年代" id="{EFC413C7-087E-4C60-A783-506820A963D8}">
          <p14:sldIdLst>
            <p14:sldId id="399"/>
            <p14:sldId id="426"/>
            <p14:sldId id="427"/>
            <p14:sldId id="428"/>
            <p14:sldId id="429"/>
            <p14:sldId id="430"/>
          </p14:sldIdLst>
        </p14:section>
        <p14:section name="2000年代" id="{944DEE3C-3DE9-43BC-B683-186B8A45B487}">
          <p14:sldIdLst>
            <p14:sldId id="400"/>
          </p14:sldIdLst>
        </p14:section>
        <p14:section name="2010年代" id="{80A02F9A-50D7-443B-8AD3-59493704B10C}">
          <p14:sldIdLst>
            <p14:sldId id="401"/>
          </p14:sldIdLst>
        </p14:section>
        <p14:section name="2020年代" id="{D6126192-D4C3-43C7-B418-A22F534DA06C}">
          <p14:sldIdLst>
            <p14:sldId id="402"/>
          </p14:sldIdLst>
        </p14:section>
        <p14:section name="参考资料" id="{41648CDE-1DB6-452A-AF0E-F34DC5569682}">
          <p14:sldIdLst>
            <p14:sldId id="403"/>
          </p14:sldIdLst>
        </p14:section>
        <p14:section name="致谢" id="{41CD19BE-6D14-4F91-BFE8-0F6DD4139CB7}">
          <p14:sldIdLst>
            <p14:sldId id="38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9B9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5" d="100"/>
          <a:sy n="65" d="100"/>
        </p:scale>
        <p:origin x="700"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F46A36-9C65-0D5A-2032-E2359E061F1C}"/>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296079E-6928-9816-C909-5576929792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5E638931-46D8-C64B-6418-15B1E5596305}"/>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A913D45-EF7F-FF7E-E2A4-BAA246C2EB5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579D6D1-162E-214A-8B34-E813F2AD02B8}"/>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1131107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7C3BAB-9D3D-DC4A-7EDB-D54FDFDDDA9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7FB0DA7-5106-A552-19FA-887CEA22D14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4B05D0D-14BC-F4DF-9DA3-B618DF309B89}"/>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6CDB484-D7F7-0F9F-5CB0-6D7956862FB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D3E5D5B-89C0-B58C-D0EB-5A1356C7FA1D}"/>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2081501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5FA13AB2-E32E-B4A5-180B-85F95B7A5B33}"/>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EA93376F-E353-0DAB-14CB-6B0D98976DB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E5E184B-9CD3-6619-7577-AA5F78D495F7}"/>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370ECC05-0BA2-5C3E-3B91-98816C20C5B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0A161C7-070D-5259-688A-02069E7ABBE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41836879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末尾幻灯片">
    <p:spTree>
      <p:nvGrpSpPr>
        <p:cNvPr id="1" name=""/>
        <p:cNvGrpSpPr/>
        <p:nvPr/>
      </p:nvGrpSpPr>
      <p:grpSpPr>
        <a:xfrm>
          <a:off x="0" y="0"/>
          <a:ext cx="0" cy="0"/>
          <a:chOff x="0" y="0"/>
          <a:chExt cx="0" cy="0"/>
        </a:xfrm>
      </p:grpSpPr>
      <p:sp>
        <p:nvSpPr>
          <p:cNvPr id="13" name="标题 12"/>
          <p:cNvSpPr>
            <a:spLocks noGrp="1"/>
          </p:cNvSpPr>
          <p:nvPr userDrawn="1">
            <p:ph type="ctrTitle" hasCustomPrompt="1"/>
          </p:nvPr>
        </p:nvSpPr>
        <p:spPr>
          <a:xfrm>
            <a:off x="6697194" y="1971117"/>
            <a:ext cx="4823293" cy="1621509"/>
          </a:xfrm>
        </p:spPr>
        <p:txBody>
          <a:bodyPr anchor="b">
            <a:normAutofit/>
          </a:bodyPr>
          <a:lstStyle>
            <a:lvl1pPr marL="0" indent="0" algn="l">
              <a:buFont typeface="Arial" panose="020B0604020202020204" pitchFamily="34" charset="0"/>
              <a:buNone/>
              <a:defRPr sz="3200">
                <a:solidFill>
                  <a:schemeClr val="tx1"/>
                </a:solidFill>
              </a:defRPr>
            </a:lvl1pPr>
          </a:lstStyle>
          <a:p>
            <a:r>
              <a:rPr lang="en-US" altLang="zh-CN" dirty="0"/>
              <a:t>Conclusion</a:t>
            </a:r>
            <a:endParaRPr lang="zh-CN" altLang="en-US" dirty="0"/>
          </a:p>
        </p:txBody>
      </p:sp>
      <p:sp>
        <p:nvSpPr>
          <p:cNvPr id="15" name="文本占位符 14"/>
          <p:cNvSpPr>
            <a:spLocks noGrp="1"/>
          </p:cNvSpPr>
          <p:nvPr userDrawn="1">
            <p:ph type="body" sz="quarter" idx="18" hasCustomPrompt="1"/>
          </p:nvPr>
        </p:nvSpPr>
        <p:spPr>
          <a:xfrm>
            <a:off x="6697194" y="4453072"/>
            <a:ext cx="4823293" cy="310871"/>
          </a:xfrm>
        </p:spPr>
        <p:txBody>
          <a:bodyPr vert="horz" lIns="91440" tIns="45720" rIns="91440" bIns="45720" rtlCol="0">
            <a:normAutofit/>
          </a:bodyPr>
          <a:lstStyle>
            <a:lvl1pPr marL="0" indent="0" algn="l">
              <a:buNone/>
              <a:defRPr lang="zh-CN" altLang="en-US" sz="1500" smtClean="0">
                <a:solidFill>
                  <a:schemeClr val="tx1"/>
                </a:solidFill>
              </a:defRPr>
            </a:lvl1pPr>
            <a:lvl2pPr>
              <a:defRPr lang="zh-CN" altLang="en-US" sz="2000" smtClean="0"/>
            </a:lvl2pPr>
            <a:lvl3pPr>
              <a:defRPr lang="zh-CN" altLang="en-US" sz="1800" smtClean="0"/>
            </a:lvl3pPr>
            <a:lvl4pPr>
              <a:defRPr lang="zh-CN" altLang="en-US" sz="1600" smtClean="0"/>
            </a:lvl4pPr>
            <a:lvl5pPr>
              <a:defRPr lang="zh-CN" altLang="en-US" sz="1600"/>
            </a:lvl5pPr>
          </a:lstStyle>
          <a:p>
            <a:pPr marL="228600" marR="0" lvl="0" indent="-228600" fontAlgn="auto">
              <a:spcAft>
                <a:spcPts val="0"/>
              </a:spcAft>
              <a:buClrTx/>
              <a:buSzTx/>
            </a:pPr>
            <a:r>
              <a:rPr lang="en-US" altLang="zh-CN" dirty="0"/>
              <a:t>Data</a:t>
            </a:r>
          </a:p>
        </p:txBody>
      </p:sp>
      <p:sp>
        <p:nvSpPr>
          <p:cNvPr id="6" name="文本占位符 5"/>
          <p:cNvSpPr>
            <a:spLocks noGrp="1"/>
          </p:cNvSpPr>
          <p:nvPr userDrawn="1">
            <p:ph type="body" sz="quarter" idx="10" hasCustomPrompt="1"/>
          </p:nvPr>
        </p:nvSpPr>
        <p:spPr>
          <a:xfrm>
            <a:off x="6697195" y="4156801"/>
            <a:ext cx="4823293" cy="296271"/>
          </a:xfrm>
        </p:spPr>
        <p:txBody>
          <a:bodyPr vert="horz" anchor="ctr">
            <a:noAutofit/>
          </a:bodyPr>
          <a:lstStyle>
            <a:lvl1pPr marL="0" indent="0" algn="l">
              <a:buNone/>
              <a:defRPr sz="1500" b="0">
                <a:solidFill>
                  <a:schemeClr val="tx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altLang="zh-CN" dirty="0"/>
              <a:t>Signature</a:t>
            </a:r>
          </a:p>
        </p:txBody>
      </p:sp>
      <p:grpSp>
        <p:nvGrpSpPr>
          <p:cNvPr id="3" name="组合 2"/>
          <p:cNvGrpSpPr/>
          <p:nvPr userDrawn="1"/>
        </p:nvGrpSpPr>
        <p:grpSpPr>
          <a:xfrm>
            <a:off x="870948" y="1028700"/>
            <a:ext cx="5225052" cy="4589540"/>
            <a:chOff x="6295436" y="727830"/>
            <a:chExt cx="5225052" cy="4589540"/>
          </a:xfrm>
        </p:grpSpPr>
        <p:sp>
          <p:nvSpPr>
            <p:cNvPr id="25" name="矩形 24"/>
            <p:cNvSpPr/>
            <p:nvPr userDrawn="1"/>
          </p:nvSpPr>
          <p:spPr>
            <a:xfrm>
              <a:off x="6295436" y="727830"/>
              <a:ext cx="4919967" cy="4288670"/>
            </a:xfrm>
            <a:prstGeom prst="rect">
              <a:avLst/>
            </a:prstGeom>
            <a:noFill/>
            <a:ln w="762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6" name="矩形 25"/>
            <p:cNvSpPr/>
            <p:nvPr userDrawn="1"/>
          </p:nvSpPr>
          <p:spPr>
            <a:xfrm>
              <a:off x="6600521" y="1028700"/>
              <a:ext cx="4919967" cy="4288670"/>
            </a:xfrm>
            <a:prstGeom prst="rect">
              <a:avLst/>
            </a:prstGeom>
            <a:blipFill>
              <a:blip r:embed="rId2"/>
              <a:stretch>
                <a:fillRect/>
              </a:stretch>
            </a:blip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4277172119"/>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2110CD2-A35E-C6F0-171A-4D049F1EB53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2579BE1-D064-A4D4-921E-9F5BB1EF2D8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E71180A-D26B-D573-5E6E-820E1E079F08}"/>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E0A36567-825B-1411-13F1-1289B1C4941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5A968A4-A2A4-478D-CB76-A7B9AEE566FF}"/>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277345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C03F12-4133-D6FA-9BBE-BA3E7681F4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070CB1A3-89CE-3C8B-3B87-98B632FCF30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C6857207-020B-9482-E724-D4E75D5DB766}"/>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F82C47D5-A849-C0FE-4A9C-39CAC61F7D2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0AF123-1B9F-554C-1077-E97C37FE58D8}"/>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051954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B9406B5-4101-30D9-6701-154D8F2C80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4A4D59A-673D-15BF-0954-1A006AC450B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581C695-DDF9-165C-FF2A-EFFF98DDEFAF}"/>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7ED07844-EA0A-442B-4BA3-B74CF36B78D1}"/>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FDC45D91-F0A9-B08A-EBF5-C54DE69539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C9D1D49-F5D4-2E67-2B77-113BB2A5EF6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451270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4AEC0B-F9D2-C65D-1F65-8A1B21B8425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A614FC2-990E-CE1C-6CB6-F74B5D7920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0190DAA2-D4D1-4C7F-8619-661E27154ABB}"/>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BBE325ED-2334-299C-59E0-E68EAC3132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D17D84B5-1327-81A8-2522-383F1E6F526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16D08EA-8C5E-4221-C021-17A6BE020330}"/>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8" name="页脚占位符 7">
            <a:extLst>
              <a:ext uri="{FF2B5EF4-FFF2-40B4-BE49-F238E27FC236}">
                <a16:creationId xmlns:a16="http://schemas.microsoft.com/office/drawing/2014/main" id="{5F177B17-8119-0C1F-0ED4-5719F5AB173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AAD7E8F-1E3C-1177-0464-37883C275CAF}"/>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1451541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D82E38-E047-58D5-B646-BC8126F6B133}"/>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1784427-014B-F6AE-2E6C-6EC09493AB3D}"/>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4" name="页脚占位符 3">
            <a:extLst>
              <a:ext uri="{FF2B5EF4-FFF2-40B4-BE49-F238E27FC236}">
                <a16:creationId xmlns:a16="http://schemas.microsoft.com/office/drawing/2014/main" id="{F3DB2457-1955-EE3A-8FD6-0F2277B5845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A122BF-A01F-83E6-2360-4B65650C01D3}"/>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29957577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4F9C6724-CF8E-BD63-997F-5376B1378CA9}"/>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3" name="页脚占位符 2">
            <a:extLst>
              <a:ext uri="{FF2B5EF4-FFF2-40B4-BE49-F238E27FC236}">
                <a16:creationId xmlns:a16="http://schemas.microsoft.com/office/drawing/2014/main" id="{8188FF44-843D-19F0-A9AE-CD8F710D3278}"/>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D430519-1B12-1F0C-D808-8C988DEB7944}"/>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3115329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7994D9-0C5B-619D-F5BC-540F368C522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49AA569-B166-8B5D-B478-CF7B6FF3EF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310BCB5F-462E-F8FB-0B52-0853DD19EE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49BFC78-8A8D-15A0-C2BA-8992101CB36F}"/>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DACA1FEB-65A1-76C6-D3BC-9E6F2DF323CC}"/>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476BB5C-9279-0F64-9BCF-E4A54201360B}"/>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1791185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A38562-86AB-FB82-B176-5894BFC69BE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7F66B240-690D-0EC8-33EE-BCF4B79A65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2CB5AF44-5AD4-A1BB-AEA8-AAD4C4105C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75147F-69CC-DF09-A936-C81F0B372010}"/>
              </a:ext>
            </a:extLst>
          </p:cNvPr>
          <p:cNvSpPr>
            <a:spLocks noGrp="1"/>
          </p:cNvSpPr>
          <p:nvPr>
            <p:ph type="dt" sz="half" idx="10"/>
          </p:nvPr>
        </p:nvSpPr>
        <p:spPr/>
        <p:txBody>
          <a:bodyPr/>
          <a:lstStyle/>
          <a:p>
            <a:fld id="{C83F5B84-9332-43FE-AE56-11A90E803525}" type="datetimeFigureOut">
              <a:rPr lang="zh-CN" altLang="en-US" smtClean="0"/>
              <a:t>2024/3/10</a:t>
            </a:fld>
            <a:endParaRPr lang="zh-CN" altLang="en-US"/>
          </a:p>
        </p:txBody>
      </p:sp>
      <p:sp>
        <p:nvSpPr>
          <p:cNvPr id="6" name="页脚占位符 5">
            <a:extLst>
              <a:ext uri="{FF2B5EF4-FFF2-40B4-BE49-F238E27FC236}">
                <a16:creationId xmlns:a16="http://schemas.microsoft.com/office/drawing/2014/main" id="{FEEDDF13-8581-7DC9-DAC8-0BB1D6398AD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677F2D-54A0-BDB3-E6A0-6396FCDA6119}"/>
              </a:ext>
            </a:extLst>
          </p:cNvPr>
          <p:cNvSpPr>
            <a:spLocks noGrp="1"/>
          </p:cNvSpPr>
          <p:nvPr>
            <p:ph type="sldNum" sz="quarter" idx="12"/>
          </p:nvPr>
        </p:nvSpPr>
        <p:spPr/>
        <p:txBody>
          <a:body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2979717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6CCD2C-A366-12A0-18B6-CC65F8EAEE8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615A76F-17E4-F925-E461-719771C19F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52C1314A-0D4B-CB7D-69F2-2C62424F035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83F5B84-9332-43FE-AE56-11A90E803525}" type="datetimeFigureOut">
              <a:rPr lang="zh-CN" altLang="en-US" smtClean="0"/>
              <a:t>2024/3/10</a:t>
            </a:fld>
            <a:endParaRPr lang="zh-CN" altLang="en-US"/>
          </a:p>
        </p:txBody>
      </p:sp>
      <p:sp>
        <p:nvSpPr>
          <p:cNvPr id="5" name="页脚占位符 4">
            <a:extLst>
              <a:ext uri="{FF2B5EF4-FFF2-40B4-BE49-F238E27FC236}">
                <a16:creationId xmlns:a16="http://schemas.microsoft.com/office/drawing/2014/main" id="{1027795C-CB86-E323-A5F9-75A95FCAFA8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B27317D-D7D0-75AA-48C2-35219EAF064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0034889-A54F-4EBD-BB9D-70D6FC8B8348}" type="slidenum">
              <a:rPr lang="zh-CN" altLang="en-US" smtClean="0"/>
              <a:t>‹#›</a:t>
            </a:fld>
            <a:endParaRPr lang="zh-CN" altLang="en-US"/>
          </a:p>
        </p:txBody>
      </p:sp>
    </p:spTree>
    <p:extLst>
      <p:ext uri="{BB962C8B-B14F-4D97-AF65-F5344CB8AC3E}">
        <p14:creationId xmlns:p14="http://schemas.microsoft.com/office/powerpoint/2010/main" val="20711118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1" name="标题 10"/>
          <p:cNvSpPr>
            <a:spLocks noGrp="1"/>
          </p:cNvSpPr>
          <p:nvPr>
            <p:ph type="title"/>
          </p:nvPr>
        </p:nvSpPr>
        <p:spPr>
          <a:xfrm>
            <a:off x="1800059" y="-141716"/>
            <a:ext cx="10850563" cy="1028699"/>
          </a:xfrm>
        </p:spPr>
        <p:txBody>
          <a:bodyPr/>
          <a:lstStyle/>
          <a:p>
            <a:r>
              <a:rPr lang="zh-CN" altLang="en-US" b="1" dirty="0"/>
              <a:t>卫生经济学简介</a:t>
            </a:r>
          </a:p>
        </p:txBody>
      </p:sp>
      <p:sp>
        <p:nvSpPr>
          <p:cNvPr id="16" name="文本框 15"/>
          <p:cNvSpPr txBox="1"/>
          <p:nvPr/>
        </p:nvSpPr>
        <p:spPr>
          <a:xfrm>
            <a:off x="2259036"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卫生经济学是研究如何在有限的资源下，通过有效的卫生服务和政策来提高人群健康水平的学科。</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它涉及到成本、效益、成本效益分析、资源分配、健康政策评估等多个方面。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以下是一些历年来卫生经济学领域的热点词汇。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成本效益分析是一种经济评估方法，它旨在量化卫生干预措施的成本和收益，并比较两者以确定项目的价值。</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年代，这种方法开始被广泛应用于卫生政策和医疗决策中。通过成本效益分析，决策者可以评估不同医疗项目或政策的经济合理性，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例如，通过比较治疗某种疾病的成本与通过预防措施避免疾病的成本，来决定资源的最优分配。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成本效益分析（</a:t>
            </a:r>
            <a:r>
              <a:rPr lang="en-US" altLang="zh-CN" b="1" dirty="0"/>
              <a:t>Cost-Benefit Analysis</a:t>
            </a:r>
            <a:r>
              <a:rPr lang="zh-CN" altLang="en-US" b="1" dirty="0"/>
              <a:t>）：</a:t>
            </a:r>
          </a:p>
        </p:txBody>
      </p:sp>
    </p:spTree>
    <p:extLst>
      <p:ext uri="{BB962C8B-B14F-4D97-AF65-F5344CB8AC3E}">
        <p14:creationId xmlns:p14="http://schemas.microsoft.com/office/powerpoint/2010/main" val="3415207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年代，成本效益分析开始被应用于评估公共卫生项目和医疗干预措施。</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年代末进行了一项关于小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疫苗接种项目的成本效益分析。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通过比较接种疫苗的成本与因小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导致的死亡和疾病成本，</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能够证明疫苗接种项目在经济上是划算的，这有助于推动全球范围内的小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pox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根除计划。</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成本效益分析（</a:t>
            </a:r>
            <a:r>
              <a:rPr lang="en-US" altLang="zh-CN" b="1" dirty="0"/>
              <a:t>Cost-Benefit Analysis</a:t>
            </a:r>
            <a:r>
              <a:rPr lang="zh-CN" altLang="en-US" b="1" dirty="0"/>
              <a:t>）：</a:t>
            </a:r>
          </a:p>
        </p:txBody>
      </p:sp>
    </p:spTree>
    <p:extLst>
      <p:ext uri="{BB962C8B-B14F-4D97-AF65-F5344CB8AC3E}">
        <p14:creationId xmlns:p14="http://schemas.microsoft.com/office/powerpoint/2010/main" val="3519905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随着卫生费用的持续增长，如何有效地分配有限的卫生资源成为了一个重要议题。</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资源分配涉及到决定哪些医疗服务、研究项目或公共卫生干预措施应该获得资金支持。</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24988523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年代，卫生经济学家和政策制定者开始探索不同的资源分配模型，以确保资源能够在不同的卫生领域和人群中公平且高效地分配。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这包括了对卫生服务需求的评估、成本控制策略的制定以及优先级的设定。</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21346246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在资源分配方面，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年代的卫生经济学研究强调了在有限资源下做出最优决策的重要性。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年代进行了著名的“贝弗里奇报告”（</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Beveridge Report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），该报告提出了一个全面的国家卫生服务体系，旨在通过合理分配资源来提高医疗服务的效率和公平性。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这一报告对英国国民健康服务（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）的后续发展产生了深远影响。</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资源分配（</a:t>
            </a:r>
            <a:r>
              <a:rPr lang="en-US" altLang="zh-CN" b="1" dirty="0"/>
              <a:t>Resource Allocation</a:t>
            </a:r>
            <a:r>
              <a:rPr lang="zh-CN" altLang="en-US" b="1" dirty="0"/>
              <a:t>）：</a:t>
            </a:r>
          </a:p>
        </p:txBody>
      </p:sp>
    </p:spTree>
    <p:extLst>
      <p:ext uri="{BB962C8B-B14F-4D97-AF65-F5344CB8AC3E}">
        <p14:creationId xmlns:p14="http://schemas.microsoft.com/office/powerpoint/2010/main" val="41231398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年代，许多国家开始建立或改革医疗保障体系，以提供更广泛的医疗覆盖和减轻个人医疗费用负担。</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这些体系通常包括医疗保险计划，旨在为个人和家庭提供医疗费用的保障。</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28525385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例如，美国的医疗保险（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）和医疗补助（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）计划就是在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年通过的，它们为老年人、低收入人群和残疾人提供了医疗保障。这些医疗保障体系的建立，不仅提高了医疗服务的可及性，也促进了社会的整体健康水平。</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3986960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年通过的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社会保障法案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Social Security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）中包含了医疗保险（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）和医疗补助（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）两个计划。</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为</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岁及以上的老年人提供医疗保险，而</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Medicaid</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则为低收入人群提供医疗援助。</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这些计划的实施显著提高了这些群体的医疗服务可及性，减轻了他们的医疗费用负担。</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医疗保障（</a:t>
            </a:r>
            <a:r>
              <a:rPr lang="en-US" altLang="zh-CN" b="1" dirty="0"/>
              <a:t>Medical Security</a:t>
            </a:r>
            <a:r>
              <a:rPr lang="zh-CN" altLang="en-US" b="1" dirty="0"/>
              <a:t>）：</a:t>
            </a:r>
          </a:p>
        </p:txBody>
      </p:sp>
    </p:spTree>
    <p:extLst>
      <p:ext uri="{BB962C8B-B14F-4D97-AF65-F5344CB8AC3E}">
        <p14:creationId xmlns:p14="http://schemas.microsoft.com/office/powerpoint/2010/main" val="2346131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70-80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年代，卫生经济学作为一个学科领域经历了显著的发展，这一时期的研究和政策讨论中出现了一些关键词汇，这些词汇反映了当时卫生经济领域的主要关注点和研究趋势</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卫生资源分配（</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医疗保健成本（</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Costs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初级卫生保健（</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Primary Healthcare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1970</a:t>
            </a:r>
            <a:r>
              <a:rPr lang="zh-CN" altLang="en-US" b="1" dirty="0"/>
              <a:t>年代</a:t>
            </a:r>
          </a:p>
        </p:txBody>
      </p:sp>
    </p:spTree>
    <p:extLst>
      <p:ext uri="{BB962C8B-B14F-4D97-AF65-F5344CB8AC3E}">
        <p14:creationId xmlns:p14="http://schemas.microsoft.com/office/powerpoint/2010/main" val="19136247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全球经济的发展和人口的增长，卫生费用开始显著上升。这导致了对如何有效分配有限卫生资源的广泛关注。卫生资源分配涉及到决策者如何在不同的卫生服务、疾病预防、健康促进活动以及不同的人群之间分配资源。这一议题的核心是如何在有限的预算下最大化健康效益，确保资源能够被用于最需要的地方，以及如何通过合理的分配来提高卫生系统的效率和公平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1. </a:t>
            </a:r>
            <a:r>
              <a:rPr lang="zh-CN" altLang="en-US" b="1" dirty="0"/>
              <a:t>卫生资源分配（</a:t>
            </a:r>
            <a:r>
              <a:rPr lang="en-US" altLang="zh-CN" b="1" dirty="0"/>
              <a:t>Health Resource Allocation</a:t>
            </a:r>
            <a:r>
              <a:rPr lang="zh-CN" altLang="en-US" b="1" dirty="0"/>
              <a:t>）：</a:t>
            </a:r>
          </a:p>
        </p:txBody>
      </p:sp>
    </p:spTree>
    <p:extLst>
      <p:ext uri="{BB962C8B-B14F-4D97-AF65-F5344CB8AC3E}">
        <p14:creationId xmlns:p14="http://schemas.microsoft.com/office/powerpoint/2010/main" val="1153090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50-60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年代，卫生经济学作为一门新兴学科开始受到重视，这一时期的发展对后来的卫生政策和医疗服务产生了深远的影响。以下是这一时期出现的一些关键词汇：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卫生费用（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Expenditure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医疗保健（</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公共卫生（</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Public Health</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1950</a:t>
            </a:r>
            <a:r>
              <a:rPr lang="zh-CN" altLang="en-US" b="1" dirty="0"/>
              <a:t>年代</a:t>
            </a:r>
          </a:p>
        </p:txBody>
      </p:sp>
    </p:spTree>
    <p:extLst>
      <p:ext uri="{BB962C8B-B14F-4D97-AF65-F5344CB8AC3E}">
        <p14:creationId xmlns:p14="http://schemas.microsoft.com/office/powerpoint/2010/main" val="80437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年代，随着全球经济的发展和人口增长，卫生费用的上升引起了广泛关注。例如，英国在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年代进行了卫生服务的重组，以提高资源分配的效率。这包括了对医院服务的重新配置，以及对初级卫生保健的更多投资，以减少对昂贵的医院治疗的依赖。</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1. </a:t>
            </a:r>
            <a:r>
              <a:rPr lang="zh-CN" altLang="en-US" b="1" dirty="0"/>
              <a:t>卫生资源分配（</a:t>
            </a:r>
            <a:r>
              <a:rPr lang="en-US" altLang="zh-CN" b="1" dirty="0"/>
              <a:t>Health Resource Allocation</a:t>
            </a:r>
            <a:r>
              <a:rPr lang="zh-CN" altLang="en-US" b="1" dirty="0"/>
              <a:t>）：</a:t>
            </a:r>
          </a:p>
        </p:txBody>
      </p:sp>
    </p:spTree>
    <p:extLst>
      <p:ext uri="{BB962C8B-B14F-4D97-AF65-F5344CB8AC3E}">
        <p14:creationId xmlns:p14="http://schemas.microsoft.com/office/powerpoint/2010/main" val="2441089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医疗费用的快速增长在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了一个全球性问题。随着医疗技术的进步，新的治疗手段和药物的出现，以及人口老龄化的趋势，医疗费用不断攀升。这不仅给个人和家庭带来了经济压力，也对公共财政和社会保障体系构成了挑战。因此，如何控制医疗成本、提高医疗服务的性价比成为了卫生经济学研究的重要课题。</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2. </a:t>
            </a:r>
            <a:r>
              <a:rPr lang="zh-CN" altLang="en-US" b="1" dirty="0"/>
              <a:t>医疗保健成本（</a:t>
            </a:r>
            <a:r>
              <a:rPr lang="en-US" altLang="zh-CN" b="1" dirty="0"/>
              <a:t>Healthcare Costs</a:t>
            </a:r>
            <a:r>
              <a:rPr lang="zh-CN" altLang="en-US" b="1" dirty="0"/>
              <a:t>）：</a:t>
            </a:r>
          </a:p>
        </p:txBody>
      </p:sp>
    </p:spTree>
    <p:extLst>
      <p:ext uri="{BB962C8B-B14F-4D97-AF65-F5344CB8AC3E}">
        <p14:creationId xmlns:p14="http://schemas.microsoft.com/office/powerpoint/2010/main" val="25440280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医疗费用的快速增长在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年代成为全球性问题。例如，美国在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年代经历了医疗费用的显著增长，这促使政府和政策制定者开始探索控制成本的方法，如通过立法限制医疗费用的增长，以及推动医疗保险计划的发展，如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健康维护组织法案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Maintenance Organization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），旨在通过健康维护组织（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HMOs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）来控制医疗费用。</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2. </a:t>
            </a:r>
            <a:r>
              <a:rPr lang="zh-CN" altLang="en-US" b="1" dirty="0"/>
              <a:t>医疗保健成本（</a:t>
            </a:r>
            <a:r>
              <a:rPr lang="en-US" altLang="zh-CN" b="1" dirty="0"/>
              <a:t>Healthcare Costs</a:t>
            </a:r>
            <a:r>
              <a:rPr lang="zh-CN" altLang="en-US" b="1" dirty="0"/>
              <a:t>）：</a:t>
            </a:r>
          </a:p>
        </p:txBody>
      </p:sp>
    </p:spTree>
    <p:extLst>
      <p:ext uri="{BB962C8B-B14F-4D97-AF65-F5344CB8AC3E}">
        <p14:creationId xmlns:p14="http://schemas.microsoft.com/office/powerpoint/2010/main" val="17691492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）在哈萨克斯坦的阿拉木图召开了国际初级卫生保健会议，并通过了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阿拉木图宣言</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宣言强调了初级卫生保健在实现全民健康覆盖和改善全球健康状况中的关键作用。初级卫生保健指的是在社区层面提供的基本医疗服务，包括预防、治疗、康复和健康促进活动。这一概念的推广旨在通过提供可及、可负担的初级卫生保健服务，来减少健康不平等，提高人口的整体健康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初级卫生保健（</a:t>
            </a:r>
            <a:r>
              <a:rPr lang="en-US" altLang="zh-CN" b="1" dirty="0"/>
              <a:t>Primary Healthcare</a:t>
            </a:r>
            <a:r>
              <a:rPr lang="zh-CN" altLang="en-US" b="1" dirty="0"/>
              <a:t>）：</a:t>
            </a:r>
          </a:p>
        </p:txBody>
      </p:sp>
    </p:spTree>
    <p:extLst>
      <p:ext uri="{BB962C8B-B14F-4D97-AF65-F5344CB8AC3E}">
        <p14:creationId xmlns:p14="http://schemas.microsoft.com/office/powerpoint/2010/main" val="29328135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1759640"/>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）在阿拉木图召开的国际初级卫生保健会议，通过了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阿拉木图宣言</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，强调了初级卫生保健的重要性。这一宣言提出了“健康促进”的概念，并提出了初级卫生保健的八项基本原则。例如，古巴在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1970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年代实施了一项全面的初级卫生保健计划，通过建立社区医疗中心和家庭医生制度，提高了医疗服务的可及性和质量，同时降低了医疗成本。</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a:bodyPr>
          <a:lstStyle/>
          <a:p>
            <a:r>
              <a:rPr lang="en-US" altLang="zh-CN" b="1" dirty="0"/>
              <a:t>3. </a:t>
            </a:r>
            <a:r>
              <a:rPr lang="zh-CN" altLang="en-US" b="1" dirty="0"/>
              <a:t>初级卫生保健（</a:t>
            </a:r>
            <a:r>
              <a:rPr lang="en-US" altLang="zh-CN" b="1" dirty="0"/>
              <a:t>Primary Healthcare</a:t>
            </a:r>
            <a:r>
              <a:rPr lang="zh-CN" altLang="en-US" b="1" dirty="0"/>
              <a:t>）：</a:t>
            </a:r>
          </a:p>
        </p:txBody>
      </p:sp>
    </p:spTree>
    <p:extLst>
      <p:ext uri="{BB962C8B-B14F-4D97-AF65-F5344CB8AC3E}">
        <p14:creationId xmlns:p14="http://schemas.microsoft.com/office/powerpoint/2010/main" val="1327646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年代，卫生经济学领域经历了显著的发展，特别是在医疗改革、卫生政策和卫生系统绩效等方面。以下是这一时期出现的一些关键词汇：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医疗改革（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Reform</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Policy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卫生系统绩效（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 Performance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1980</a:t>
            </a:r>
            <a:r>
              <a:rPr lang="zh-CN" altLang="en-US" b="1" dirty="0"/>
              <a:t>年代</a:t>
            </a:r>
          </a:p>
        </p:txBody>
      </p:sp>
    </p:spTree>
    <p:extLst>
      <p:ext uri="{BB962C8B-B14F-4D97-AF65-F5344CB8AC3E}">
        <p14:creationId xmlns:p14="http://schemas.microsoft.com/office/powerpoint/2010/main" val="41435007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全球经济的变化和人口结构的老龄化，许多国家开始对现有的医疗体系进行改革。这些改革旨在提高医疗服务的效率和可及性，以应对不断增长的医疗需求和成本。改革措施包括引入市场竞争机制、改革医疗保险制度、提高医疗服务质量、降低不必要的医疗开支等。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年代开始探讨如何控制医疗费用的增长，而英国则在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年代后期实施了内部市场改革，以提高国民健康服务（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）的效率。</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26817001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年代，美国面临医疗费用快速增长的问题，这促使政府和私营部门寻求改革方案。例如，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1983</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年，美国通过了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医疗照顾法案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Medicare Catastrophic Coverage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），旨在为老年人提供更全面的医疗保险覆盖。此外，为了控制医疗费用，美国还引入了诊断相关分组（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DRGs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）的支付系统，以激励医院提高效率。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3834712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卫生政策的制定和实施在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成为卫生经济学研究的重要内容。这一时期，政府和决策者开始更加重视通过政策手段来引导卫生资源的合理分配，以及通过政策干预来改善公共卫生状况。卫生政策不仅关注医疗服务的提供，还包括疾病预防、健康促进、环境保护等多个方面。政策制定者开始利用卫生经济学的原理和方法来评估不同政策选项的成本效益，以确保有限的资源能够产生最大的健康效益。</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12278572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3674211"/>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英国在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年代实施了国民健康服务（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内部市场改革，这是卫生政策领域的一个重要举措。这一改革引入了内部市场机制，允许医院和诊所作为独立的“提供者”竞争合同，以提高服务质量和效率。此外，英国政府还推行了健康促进政策，如“健康的生活方式”运动，以减少吸烟和改善饮食习惯。</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16526178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年代，随着医疗技术的进步，新的医疗设备和治疗方法的出现，以及人口老龄化的趋势，卫生费用开始显著增加。</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这引起了政府和社会的广泛关注，因为医疗费用的增长对国家经济和个人财务都产生了压力。</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政府开始寻求方法来控制医疗费用的增长，同时确保医疗服务的质量和可及性。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卫生费用（</a:t>
            </a:r>
            <a:r>
              <a:rPr lang="en-US" altLang="zh-CN" b="1" dirty="0"/>
              <a:t>Health Expenditure</a:t>
            </a:r>
            <a:r>
              <a:rPr lang="zh-CN" altLang="en-US" b="1" dirty="0"/>
              <a:t>）：</a:t>
            </a:r>
          </a:p>
        </p:txBody>
      </p:sp>
    </p:spTree>
    <p:extLst>
      <p:ext uri="{BB962C8B-B14F-4D97-AF65-F5344CB8AC3E}">
        <p14:creationId xmlns:p14="http://schemas.microsoft.com/office/powerpoint/2010/main" val="29774425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评估卫生系统效率和效果的方法和指标开始受到重视。随着卫生经济学的发展，人们开始寻求更加科学和系统的方法来衡量卫生系统的表现。这包括对医疗服务质量、患者满意度、医疗成本控制、疾病预防和健康促进活动的效果等方面的评估。通过这些评估，可以为政策制定提供依据，帮助改进卫生系统的设计和运行，提高整体的卫生服务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32898852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8115" y="243119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）开始关注卫生系统的绩效评估。例如，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1981</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年发布了</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卫生系统绩效评估：方法和应用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Systems Performance Assessment: Methods and Applications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）的报告，提出了评估卫生系统绩效的框架和指标。这些评估方法帮助各国政府了解卫生系统的运行情况，并据此制定改进措施。</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28638328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年代，卫生经济学作为一个不断发展的学科，其研究重点和政策导向反映了当时全球卫生经济领域的主要关注点和发展趋势。以下是这一时期出现的一些关键词汇：</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1990</a:t>
            </a:r>
            <a:r>
              <a:rPr lang="zh-CN" altLang="en-US" b="1" dirty="0"/>
              <a:t>年代</a:t>
            </a:r>
          </a:p>
        </p:txBody>
      </p:sp>
    </p:spTree>
    <p:extLst>
      <p:ext uri="{BB962C8B-B14F-4D97-AF65-F5344CB8AC3E}">
        <p14:creationId xmlns:p14="http://schemas.microsoft.com/office/powerpoint/2010/main" val="23398027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医疗改革（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Healthcare Reform</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Policy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卫生系统绩效（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System Performance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基本医疗保险（</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Basic Medical Insurance</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卫生资源配置（</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Health 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医疗质量（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Quality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医疗成本控制（</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Cost Control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1990</a:t>
            </a:r>
            <a:r>
              <a:rPr lang="zh-CN" altLang="en-US" b="1" dirty="0"/>
              <a:t>年代</a:t>
            </a:r>
          </a:p>
        </p:txBody>
      </p:sp>
    </p:spTree>
    <p:extLst>
      <p:ext uri="{BB962C8B-B14F-4D97-AF65-F5344CB8AC3E}">
        <p14:creationId xmlns:p14="http://schemas.microsoft.com/office/powerpoint/2010/main" val="29579059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90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许多国家经历了经济体制的转型，这导致了对医疗体系的深入改革。改革的目标是提高医疗服务的效率和可及性，同时控制医疗费用的增长。这些改革通常包括引入竞争机制、改革医疗保险制度、提高医疗服务质量、以及改善公共卫生服务。</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医疗改革（</a:t>
            </a:r>
            <a:r>
              <a:rPr lang="en-US" altLang="zh-CN" b="1" dirty="0"/>
              <a:t>Healthcare Reform</a:t>
            </a:r>
            <a:r>
              <a:rPr lang="zh-CN" altLang="en-US" b="1" dirty="0"/>
              <a:t>）：</a:t>
            </a:r>
          </a:p>
        </p:txBody>
      </p:sp>
    </p:spTree>
    <p:extLst>
      <p:ext uri="{BB962C8B-B14F-4D97-AF65-F5344CB8AC3E}">
        <p14:creationId xmlns:p14="http://schemas.microsoft.com/office/powerpoint/2010/main" val="1258638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935547"/>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卫生政策的制定和实施成为卫生经济学研究的核心内容。政策制定者开始更加关注如何平衡公共健康目标与市场机制，以及如何在有限的资源下实现最大的健康效益。这涉及到对卫生服务的提供、融资、管理和监管等方面的政策设计。</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卫生政策（</a:t>
            </a:r>
            <a:r>
              <a:rPr lang="en-US" altLang="zh-CN" b="1" dirty="0"/>
              <a:t>Health Policy</a:t>
            </a:r>
            <a:r>
              <a:rPr lang="zh-CN" altLang="en-US" b="1" dirty="0"/>
              <a:t>）：</a:t>
            </a:r>
          </a:p>
        </p:txBody>
      </p:sp>
    </p:spTree>
    <p:extLst>
      <p:ext uri="{BB962C8B-B14F-4D97-AF65-F5344CB8AC3E}">
        <p14:creationId xmlns:p14="http://schemas.microsoft.com/office/powerpoint/2010/main" val="363269007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评估卫生系统效率和效果的方法和指标在这一时期得到了显著发展。这包括对医疗服务质量、患者满意度、成本效益等方面的评估。这些评估结果对于指导政策制定和资源分配至关重要。</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2476945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428" y="317317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2196883"/>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评估卫生系统效率和效果的方法和指标在这一时期得到了显著发展。这包括对医疗服务质量、患者满意度、成本效益等方面的评估。这些评估结果对于指导政策制定和资源分配至关重要。</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normAutofit fontScale="90000"/>
          </a:bodyPr>
          <a:lstStyle/>
          <a:p>
            <a:r>
              <a:rPr lang="en-US" altLang="zh-CN" b="1" dirty="0"/>
              <a:t>3. </a:t>
            </a:r>
            <a:r>
              <a:rPr lang="zh-CN" altLang="en-US" b="1" dirty="0"/>
              <a:t>卫生系统绩效（</a:t>
            </a:r>
            <a:r>
              <a:rPr lang="en-US" altLang="zh-CN" b="1" dirty="0"/>
              <a:t>Health System Performance</a:t>
            </a:r>
            <a:r>
              <a:rPr lang="zh-CN" altLang="en-US" b="1" dirty="0"/>
              <a:t>）：</a:t>
            </a:r>
          </a:p>
        </p:txBody>
      </p:sp>
    </p:spTree>
    <p:extLst>
      <p:ext uri="{BB962C8B-B14F-4D97-AF65-F5344CB8AC3E}">
        <p14:creationId xmlns:p14="http://schemas.microsoft.com/office/powerpoint/2010/main" val="11843239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84992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信号分析简介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信号的频域分析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——STFT    </a:t>
            </a: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滤波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MFCC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系数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信号的其他分析方式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——Bark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和等间距滤波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b="1" dirty="0" err="1">
                <a:latin typeface="微软雅黑" panose="020B0503020204020204" pitchFamily="34" charset="-122"/>
                <a:ea typeface="微软雅黑" panose="020B0503020204020204" pitchFamily="34" charset="-122"/>
                <a:cs typeface="微软雅黑" panose="020B0503020204020204" pitchFamily="34" charset="-122"/>
              </a:rPr>
              <a:t>Librosa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库</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2000</a:t>
            </a:r>
            <a:r>
              <a:rPr lang="zh-CN" altLang="en-US" b="1" dirty="0"/>
              <a:t>年代</a:t>
            </a:r>
          </a:p>
        </p:txBody>
      </p:sp>
    </p:spTree>
    <p:extLst>
      <p:ext uri="{BB962C8B-B14F-4D97-AF65-F5344CB8AC3E}">
        <p14:creationId xmlns:p14="http://schemas.microsoft.com/office/powerpoint/2010/main" val="174942812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456018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信号分析简介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信号的频域分析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——STFT    </a:t>
            </a: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滤波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MFCC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系数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信号的其他分析方式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——Bark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和等间距滤波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b="1" dirty="0" err="1">
                <a:latin typeface="微软雅黑" panose="020B0503020204020204" pitchFamily="34" charset="-122"/>
                <a:ea typeface="微软雅黑" panose="020B0503020204020204" pitchFamily="34" charset="-122"/>
                <a:cs typeface="微软雅黑" panose="020B0503020204020204" pitchFamily="34" charset="-122"/>
              </a:rPr>
              <a:t>Librosa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库</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2010</a:t>
            </a:r>
            <a:r>
              <a:rPr lang="zh-CN" altLang="en-US" b="1" dirty="0"/>
              <a:t>年代</a:t>
            </a:r>
          </a:p>
        </p:txBody>
      </p:sp>
    </p:spTree>
    <p:extLst>
      <p:ext uri="{BB962C8B-B14F-4D97-AF65-F5344CB8AC3E}">
        <p14:creationId xmlns:p14="http://schemas.microsoft.com/office/powerpoint/2010/main" val="2398666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例如，美国在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年代见证了医疗保险的兴起，特别是通过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年的</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希尔</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伯顿法案</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Hill-Burton Act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），该法案为医院建设和医疗设施提供了联邦资金，以改善医疗服务的可及性。</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随着医疗技术的进步，如</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X</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光机和抗生素的广泛应用，医疗费用显著增加，这促使政府和政策制定者开始关注如何控制成本，同时保持医疗服务的质量。</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 </a:t>
            </a:r>
            <a:r>
              <a:rPr lang="zh-CN" altLang="en-US" b="1" dirty="0"/>
              <a:t>卫生费用（</a:t>
            </a:r>
            <a:r>
              <a:rPr lang="en-US" altLang="zh-CN" b="1" dirty="0"/>
              <a:t>Health Expenditure</a:t>
            </a:r>
            <a:r>
              <a:rPr lang="zh-CN" altLang="en-US" b="1" dirty="0"/>
              <a:t>）：</a:t>
            </a:r>
          </a:p>
        </p:txBody>
      </p:sp>
    </p:spTree>
    <p:extLst>
      <p:ext uri="{BB962C8B-B14F-4D97-AF65-F5344CB8AC3E}">
        <p14:creationId xmlns:p14="http://schemas.microsoft.com/office/powerpoint/2010/main" val="22395052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953" y="5252661"/>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信号分析简介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信号的频域分析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——STFT    </a:t>
            </a: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滤波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MFCC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系数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信号的其他分析方式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——Bark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和等间距滤波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b="1" dirty="0" err="1">
                <a:latin typeface="微软雅黑" panose="020B0503020204020204" pitchFamily="34" charset="-122"/>
                <a:ea typeface="微软雅黑" panose="020B0503020204020204" pitchFamily="34" charset="-122"/>
                <a:cs typeface="微软雅黑" panose="020B0503020204020204" pitchFamily="34" charset="-122"/>
              </a:rPr>
              <a:t>Librosa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库</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2020</a:t>
            </a:r>
            <a:r>
              <a:rPr lang="zh-CN" altLang="en-US" b="1" dirty="0"/>
              <a:t>年代</a:t>
            </a:r>
          </a:p>
        </p:txBody>
      </p:sp>
    </p:spTree>
    <p:extLst>
      <p:ext uri="{BB962C8B-B14F-4D97-AF65-F5344CB8AC3E}">
        <p14:creationId xmlns:p14="http://schemas.microsoft.com/office/powerpoint/2010/main" val="2165587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379" y="5952798"/>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信号分析简介</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3.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信号的频域分析</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4.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——STFT    </a:t>
            </a: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信号的时频分析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——Mel</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滤波</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MFCC</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系数</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6. </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信号的其他分析方式</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——Bark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和等间距滤波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7. </a:t>
            </a:r>
            <a:r>
              <a:rPr lang="en-US" altLang="zh-CN" sz="2400" b="1" dirty="0" err="1">
                <a:latin typeface="微软雅黑" panose="020B0503020204020204" pitchFamily="34" charset="-122"/>
                <a:ea typeface="微软雅黑" panose="020B0503020204020204" pitchFamily="34" charset="-122"/>
                <a:cs typeface="微软雅黑" panose="020B0503020204020204" pitchFamily="34" charset="-122"/>
              </a:rPr>
              <a:t>Librosa</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库</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zh-CN" altLang="en-US" b="1" dirty="0"/>
              <a:t>参考资料</a:t>
            </a:r>
          </a:p>
        </p:txBody>
      </p:sp>
    </p:spTree>
    <p:extLst>
      <p:ext uri="{BB962C8B-B14F-4D97-AF65-F5344CB8AC3E}">
        <p14:creationId xmlns:p14="http://schemas.microsoft.com/office/powerpoint/2010/main" val="209061169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p:cNvGraphicFramePr>
            <a:graphicFrameLocks noChangeAspect="1"/>
          </p:cNvGraphicFramePr>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2" imgW="0" imgH="0" progId="TCLayout.ActiveDocument.1">
                  <p:embed/>
                </p:oleObj>
              </mc:Choice>
              <mc:Fallback>
                <p:oleObj name="think-cell Slide" r:id="rId2" imgW="0" imgH="0" progId="TCLayout.ActiveDocument.1">
                  <p:embed/>
                  <p:pic>
                    <p:nvPicPr>
                      <p:cNvPr id="3" name="对象 2" hidden="1"/>
                      <p:cNvPicPr/>
                      <p:nvPr/>
                    </p:nvPicPr>
                    <p:blipFill>
                      <a:blip r:embed="rId3"/>
                      <a:stretch>
                        <a:fillRect/>
                      </a:stretch>
                    </p:blipFill>
                    <p:spPr>
                      <a:xfrm>
                        <a:off x="1588" y="1588"/>
                        <a:ext cx="1588" cy="1588"/>
                      </a:xfrm>
                      <a:prstGeom prst="rect">
                        <a:avLst/>
                      </a:prstGeom>
                    </p:spPr>
                  </p:pic>
                </p:oleObj>
              </mc:Fallback>
            </mc:AlternateContent>
          </a:graphicData>
        </a:graphic>
      </p:graphicFrame>
      <p:sp>
        <p:nvSpPr>
          <p:cNvPr id="4" name="矩形 3" hidden="1"/>
          <p:cNvSpPr/>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wrap="none" lIns="0" tIns="0" rIns="0" bIns="0" numCol="1" spcCol="0" rtlCol="0" anchor="ctr" anchorCtr="0">
            <a:noAutofit/>
          </a:bodyPr>
          <a:lstStyle/>
          <a:p>
            <a:pPr algn="ctr">
              <a:lnSpc>
                <a:spcPct val="90000"/>
              </a:lnSpc>
              <a:spcBef>
                <a:spcPct val="0"/>
              </a:spcBef>
              <a:spcAft>
                <a:spcPct val="0"/>
              </a:spcAft>
            </a:pPr>
            <a:endParaRPr lang="en-US" altLang="zh-CN" sz="2400" dirty="0">
              <a:latin typeface="Arial" panose="020B0604020202020204" pitchFamily="34" charset="0"/>
              <a:ea typeface="微软雅黑" panose="020B0503020204020204" pitchFamily="34" charset="-122"/>
              <a:cs typeface="+mj-cs"/>
              <a:sym typeface="Arial" panose="020B0604020202020204" pitchFamily="34" charset="0"/>
            </a:endParaRPr>
          </a:p>
        </p:txBody>
      </p:sp>
      <p:sp>
        <p:nvSpPr>
          <p:cNvPr id="5" name="标题 4"/>
          <p:cNvSpPr>
            <a:spLocks noGrp="1"/>
          </p:cNvSpPr>
          <p:nvPr>
            <p:ph type="ctrTitle"/>
          </p:nvPr>
        </p:nvSpPr>
        <p:spPr>
          <a:xfrm>
            <a:off x="6991834" y="2286077"/>
            <a:ext cx="4823293" cy="1621509"/>
          </a:xfrm>
        </p:spPr>
        <p:txBody>
          <a:bodyPr>
            <a:noAutofit/>
          </a:bodyPr>
          <a:lstStyle/>
          <a:p>
            <a:r>
              <a:rPr lang="en-US" altLang="zh-CN" sz="3600">
                <a:latin typeface="微软雅黑" panose="020B0503020204020204" pitchFamily="34" charset="-122"/>
                <a:ea typeface="微软雅黑" panose="020B0503020204020204" pitchFamily="34" charset="-122"/>
                <a:cs typeface="微软雅黑" panose="020B0503020204020204" pitchFamily="34" charset="-122"/>
              </a:rPr>
              <a:t>Thanks</a:t>
            </a:r>
            <a:r>
              <a:rPr lang="zh-CN" altLang="en-US" sz="3600">
                <a:latin typeface="微软雅黑" panose="020B0503020204020204" pitchFamily="34" charset="-122"/>
                <a:ea typeface="微软雅黑" panose="020B0503020204020204" pitchFamily="34" charset="-122"/>
                <a:cs typeface="微软雅黑" panose="020B0503020204020204" pitchFamily="34" charset="-122"/>
              </a:rPr>
              <a:t>！</a:t>
            </a:r>
            <a:br>
              <a:rPr lang="zh-CN" altLang="en-US" sz="3600">
                <a:latin typeface="微软雅黑" panose="020B0503020204020204" pitchFamily="34" charset="-122"/>
                <a:ea typeface="微软雅黑" panose="020B0503020204020204" pitchFamily="34" charset="-122"/>
                <a:cs typeface="微软雅黑" panose="020B0503020204020204" pitchFamily="34" charset="-122"/>
              </a:rPr>
            </a:br>
            <a:br>
              <a:rPr lang="zh-CN" altLang="en-US" sz="3600">
                <a:latin typeface="微软雅黑" panose="020B0503020204020204" pitchFamily="34" charset="-122"/>
                <a:ea typeface="微软雅黑" panose="020B0503020204020204" pitchFamily="34" charset="-122"/>
                <a:cs typeface="微软雅黑" panose="020B0503020204020204" pitchFamily="34" charset="-122"/>
              </a:rPr>
            </a:br>
            <a:r>
              <a:rPr lang="zh-CN" altLang="en-US" sz="3600">
                <a:latin typeface="微软雅黑" panose="020B0503020204020204" pitchFamily="34" charset="-122"/>
                <a:ea typeface="微软雅黑" panose="020B0503020204020204" pitchFamily="34" charset="-122"/>
                <a:cs typeface="微软雅黑" panose="020B0503020204020204" pitchFamily="34" charset="-122"/>
              </a:rPr>
              <a:t>欢迎批评指正</a:t>
            </a:r>
            <a:r>
              <a:rPr lang="en-US" altLang="zh-CN" sz="3600">
                <a:latin typeface="微软雅黑" panose="020B0503020204020204" pitchFamily="34" charset="-122"/>
                <a:ea typeface="微软雅黑" panose="020B0503020204020204" pitchFamily="34" charset="-122"/>
                <a:cs typeface="微软雅黑" panose="020B0503020204020204" pitchFamily="34" charset="-122"/>
              </a:rPr>
              <a:t>~</a:t>
            </a:r>
          </a:p>
        </p:txBody>
      </p:sp>
      <p:sp>
        <p:nvSpPr>
          <p:cNvPr id="6" name="文本占位符 5"/>
          <p:cNvSpPr>
            <a:spLocks noGrp="1"/>
          </p:cNvSpPr>
          <p:nvPr>
            <p:ph type="body" sz="quarter" idx="18"/>
          </p:nvPr>
        </p:nvSpPr>
        <p:spPr>
          <a:xfrm>
            <a:off x="7154394" y="4900112"/>
            <a:ext cx="4823293" cy="310871"/>
          </a:xfrm>
        </p:spPr>
        <p:txBody>
          <a:bodyPr>
            <a:noAutofit/>
          </a:bodyPr>
          <a:lstStyle/>
          <a:p>
            <a:r>
              <a:rPr sz="1600" b="1" dirty="0">
                <a:latin typeface="微软雅黑" panose="020B0503020204020204" pitchFamily="34" charset="-122"/>
                <a:ea typeface="微软雅黑" panose="020B0503020204020204" pitchFamily="34" charset="-122"/>
              </a:rPr>
              <a:t>分享人：</a:t>
            </a:r>
            <a:r>
              <a:rPr lang="zh-CN" altLang="en-US" sz="1600" b="1" dirty="0">
                <a:latin typeface="微软雅黑" panose="020B0503020204020204" pitchFamily="34" charset="-122"/>
                <a:ea typeface="微软雅黑" panose="020B0503020204020204" pitchFamily="34" charset="-122"/>
              </a:rPr>
              <a:t>蒋傲</a:t>
            </a:r>
            <a:endParaRPr lang="en-US" altLang="zh-CN" sz="1600" b="1" dirty="0">
              <a:latin typeface="微软雅黑" panose="020B0503020204020204" pitchFamily="34" charset="-122"/>
              <a:ea typeface="微软雅黑" panose="020B0503020204020204" pitchFamily="34"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“医疗保健”这个词汇在这一时期开始广泛使用，它涵盖了从预防保健到复杂医疗服务的整个医疗体系。</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这一时期，许多国家开始建立或扩展公共医疗保健系统，以提供更广泛的医疗服务。</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医疗保健的讨论不仅关注治疗，还包括了如何通过预防措施来减少疾病的发生，以及如何提高整个人口的健康水平。</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医疗保健（</a:t>
            </a:r>
            <a:r>
              <a:rPr lang="en-US" altLang="zh-CN" b="1" dirty="0"/>
              <a:t>Healthcare</a:t>
            </a:r>
            <a:r>
              <a:rPr lang="zh-CN" altLang="en-US" b="1" dirty="0"/>
              <a:t>）：</a:t>
            </a:r>
          </a:p>
        </p:txBody>
      </p:sp>
    </p:spTree>
    <p:extLst>
      <p:ext uri="{BB962C8B-B14F-4D97-AF65-F5344CB8AC3E}">
        <p14:creationId xmlns:p14="http://schemas.microsoft.com/office/powerpoint/2010/main" val="196490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在这一时期，英国国民健康服务（</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）的成立是一个标志性事件。</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1948</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NHS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作为一项全民覆盖的医疗保健系统在英国启动，它提供了从基本的预防保健到复杂的医疗服务，旨在实现“从摇篮到坟墓”的医疗服务。</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这一系统的建立体现了医疗保健的普及化和平等化原则，对其他国家的医疗保健体系产生了深远影响。</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2. </a:t>
            </a:r>
            <a:r>
              <a:rPr lang="zh-CN" altLang="en-US" b="1" dirty="0"/>
              <a:t>医疗保健（</a:t>
            </a:r>
            <a:r>
              <a:rPr lang="en-US" altLang="zh-CN" b="1" dirty="0"/>
              <a:t>Healthcare</a:t>
            </a:r>
            <a:r>
              <a:rPr lang="zh-CN" altLang="en-US" b="1" dirty="0"/>
              <a:t>）：</a:t>
            </a:r>
          </a:p>
        </p:txBody>
      </p:sp>
    </p:spTree>
    <p:extLst>
      <p:ext uri="{BB962C8B-B14F-4D97-AF65-F5344CB8AC3E}">
        <p14:creationId xmlns:p14="http://schemas.microsoft.com/office/powerpoint/2010/main" val="42329454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公共卫生在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20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世纪</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年代得到了进一步的发展，特别是在预防疾病和促进健康方面。</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这一时期，公共卫生的重点包括了传染病的控制、环境卫生的改善、以及健康教育的推广。</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例如，世界卫生组织（</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WHO</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）在这一时期成立，它致力于全球卫生问题的协调和解决。</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公共卫生的改善有助于减少疾病的传播，提高人们的生活质量。</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公共卫生（</a:t>
            </a:r>
            <a:r>
              <a:rPr lang="en-US" altLang="zh-CN" b="1" dirty="0"/>
              <a:t>Public Health</a:t>
            </a:r>
            <a:r>
              <a:rPr lang="zh-CN" altLang="en-US" b="1" dirty="0"/>
              <a:t>）：</a:t>
            </a:r>
          </a:p>
        </p:txBody>
      </p:sp>
    </p:spTree>
    <p:extLst>
      <p:ext uri="{BB962C8B-B14F-4D97-AF65-F5344CB8AC3E}">
        <p14:creationId xmlns:p14="http://schemas.microsoft.com/office/powerpoint/2010/main" val="33918387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635" y="351709"/>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5151538"/>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在公共卫生领域，</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年代的脊髓灰质炎（小儿麻痹症）疫苗的开发和推广是一个重要里程碑。</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美国医生乔纳斯</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索尔克（</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Jonas Salk</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1955</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年成功开发了第一支脊髓灰质炎疫苗，随后在全球范围内进行了大规模的疫苗接种运动，显著降低了脊髓灰质炎的发病率。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这一成就展示了公共卫生在预防疾病和提高人群健康水平方面的关键作用。</a:t>
            </a: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3. </a:t>
            </a:r>
            <a:r>
              <a:rPr lang="zh-CN" altLang="en-US" b="1" dirty="0"/>
              <a:t>公共卫生（</a:t>
            </a:r>
            <a:r>
              <a:rPr lang="en-US" altLang="zh-CN" b="1" dirty="0"/>
              <a:t>Public Health</a:t>
            </a:r>
            <a:r>
              <a:rPr lang="zh-CN" altLang="en-US" b="1" dirty="0"/>
              <a:t>）：</a:t>
            </a:r>
          </a:p>
        </p:txBody>
      </p:sp>
    </p:spTree>
    <p:extLst>
      <p:ext uri="{BB962C8B-B14F-4D97-AF65-F5344CB8AC3E}">
        <p14:creationId xmlns:p14="http://schemas.microsoft.com/office/powerpoint/2010/main" val="40355505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圆角 47"/>
          <p:cNvSpPr/>
          <p:nvPr/>
        </p:nvSpPr>
        <p:spPr>
          <a:xfrm>
            <a:off x="5019709" y="2670646"/>
            <a:ext cx="2152581" cy="2896143"/>
          </a:xfrm>
          <a:prstGeom prst="roundRect">
            <a:avLst>
              <a:gd name="adj" fmla="val 9051"/>
            </a:avLst>
          </a:prstGeom>
          <a:solidFill>
            <a:schemeClr val="bg1"/>
          </a:solidFill>
          <a:ln w="76200">
            <a:noFill/>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anchor="ctr">
            <a:norm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algn="ctr"/>
            <a:endParaRPr/>
          </a:p>
        </p:txBody>
      </p:sp>
      <p:sp>
        <p:nvSpPr>
          <p:cNvPr id="5" name="矩形 4"/>
          <p:cNvSpPr/>
          <p:nvPr/>
        </p:nvSpPr>
        <p:spPr>
          <a:xfrm>
            <a:off x="-2540" y="-8890"/>
            <a:ext cx="1765935" cy="6875145"/>
          </a:xfrm>
          <a:prstGeom prst="rect">
            <a:avLst/>
          </a:prstGeom>
          <a:solidFill>
            <a:srgbClr val="871312"/>
          </a:solidFill>
          <a:ln>
            <a:solidFill>
              <a:srgbClr val="EF9B9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p:nvSpPr>
        <p:spPr>
          <a:xfrm>
            <a:off x="17948" y="1059504"/>
            <a:ext cx="1762760" cy="441960"/>
          </a:xfrm>
          <a:prstGeom prst="roundRect">
            <a:avLst/>
          </a:prstGeom>
          <a:solidFill>
            <a:srgbClr val="EF9B9B"/>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任意多边形: 形状 31"/>
          <p:cNvSpPr/>
          <p:nvPr/>
        </p:nvSpPr>
        <p:spPr bwMode="auto">
          <a:xfrm>
            <a:off x="5897953" y="3534650"/>
            <a:ext cx="396092" cy="341560"/>
          </a:xfrm>
          <a:custGeom>
            <a:avLst/>
            <a:gdLst/>
            <a:ahLst/>
            <a:cxnLst>
              <a:cxn ang="0">
                <a:pos x="64" y="51"/>
              </a:cxn>
              <a:cxn ang="0">
                <a:pos x="60" y="55"/>
              </a:cxn>
              <a:cxn ang="0">
                <a:pos x="49" y="55"/>
              </a:cxn>
              <a:cxn ang="0">
                <a:pos x="45" y="51"/>
              </a:cxn>
              <a:cxn ang="0">
                <a:pos x="45" y="40"/>
              </a:cxn>
              <a:cxn ang="0">
                <a:pos x="49" y="36"/>
              </a:cxn>
              <a:cxn ang="0">
                <a:pos x="52" y="36"/>
              </a:cxn>
              <a:cxn ang="0">
                <a:pos x="52" y="30"/>
              </a:cxn>
              <a:cxn ang="0">
                <a:pos x="34" y="30"/>
              </a:cxn>
              <a:cxn ang="0">
                <a:pos x="34" y="36"/>
              </a:cxn>
              <a:cxn ang="0">
                <a:pos x="37" y="36"/>
              </a:cxn>
              <a:cxn ang="0">
                <a:pos x="41" y="40"/>
              </a:cxn>
              <a:cxn ang="0">
                <a:pos x="41" y="51"/>
              </a:cxn>
              <a:cxn ang="0">
                <a:pos x="37" y="55"/>
              </a:cxn>
              <a:cxn ang="0">
                <a:pos x="26" y="55"/>
              </a:cxn>
              <a:cxn ang="0">
                <a:pos x="23" y="51"/>
              </a:cxn>
              <a:cxn ang="0">
                <a:pos x="23" y="40"/>
              </a:cxn>
              <a:cxn ang="0">
                <a:pos x="26" y="36"/>
              </a:cxn>
              <a:cxn ang="0">
                <a:pos x="29" y="36"/>
              </a:cxn>
              <a:cxn ang="0">
                <a:pos x="29" y="30"/>
              </a:cxn>
              <a:cxn ang="0">
                <a:pos x="11" y="30"/>
              </a:cxn>
              <a:cxn ang="0">
                <a:pos x="11" y="36"/>
              </a:cxn>
              <a:cxn ang="0">
                <a:pos x="15" y="36"/>
              </a:cxn>
              <a:cxn ang="0">
                <a:pos x="18" y="40"/>
              </a:cxn>
              <a:cxn ang="0">
                <a:pos x="18" y="51"/>
              </a:cxn>
              <a:cxn ang="0">
                <a:pos x="15" y="55"/>
              </a:cxn>
              <a:cxn ang="0">
                <a:pos x="3" y="55"/>
              </a:cxn>
              <a:cxn ang="0">
                <a:pos x="0" y="51"/>
              </a:cxn>
              <a:cxn ang="0">
                <a:pos x="0" y="40"/>
              </a:cxn>
              <a:cxn ang="0">
                <a:pos x="3" y="36"/>
              </a:cxn>
              <a:cxn ang="0">
                <a:pos x="7" y="36"/>
              </a:cxn>
              <a:cxn ang="0">
                <a:pos x="7" y="30"/>
              </a:cxn>
              <a:cxn ang="0">
                <a:pos x="11" y="25"/>
              </a:cxn>
              <a:cxn ang="0">
                <a:pos x="29" y="25"/>
              </a:cxn>
              <a:cxn ang="0">
                <a:pos x="29" y="18"/>
              </a:cxn>
              <a:cxn ang="0">
                <a:pos x="26" y="18"/>
              </a:cxn>
              <a:cxn ang="0">
                <a:pos x="23" y="15"/>
              </a:cxn>
              <a:cxn ang="0">
                <a:pos x="23" y="3"/>
              </a:cxn>
              <a:cxn ang="0">
                <a:pos x="26" y="0"/>
              </a:cxn>
              <a:cxn ang="0">
                <a:pos x="37" y="0"/>
              </a:cxn>
              <a:cxn ang="0">
                <a:pos x="41" y="3"/>
              </a:cxn>
              <a:cxn ang="0">
                <a:pos x="41" y="15"/>
              </a:cxn>
              <a:cxn ang="0">
                <a:pos x="37" y="18"/>
              </a:cxn>
              <a:cxn ang="0">
                <a:pos x="34" y="18"/>
              </a:cxn>
              <a:cxn ang="0">
                <a:pos x="34" y="25"/>
              </a:cxn>
              <a:cxn ang="0">
                <a:pos x="52" y="25"/>
              </a:cxn>
              <a:cxn ang="0">
                <a:pos x="57" y="30"/>
              </a:cxn>
              <a:cxn ang="0">
                <a:pos x="57" y="36"/>
              </a:cxn>
              <a:cxn ang="0">
                <a:pos x="60" y="36"/>
              </a:cxn>
              <a:cxn ang="0">
                <a:pos x="64" y="40"/>
              </a:cxn>
              <a:cxn ang="0">
                <a:pos x="64" y="51"/>
              </a:cxn>
            </a:cxnLst>
            <a:rect l="0" t="0" r="r" b="b"/>
            <a:pathLst>
              <a:path w="64" h="55">
                <a:moveTo>
                  <a:pt x="64" y="51"/>
                </a:moveTo>
                <a:cubicBezTo>
                  <a:pt x="64" y="53"/>
                  <a:pt x="62" y="55"/>
                  <a:pt x="60" y="55"/>
                </a:cubicBezTo>
                <a:cubicBezTo>
                  <a:pt x="49" y="55"/>
                  <a:pt x="49" y="55"/>
                  <a:pt x="49" y="55"/>
                </a:cubicBezTo>
                <a:cubicBezTo>
                  <a:pt x="47" y="55"/>
                  <a:pt x="45" y="53"/>
                  <a:pt x="45" y="51"/>
                </a:cubicBezTo>
                <a:cubicBezTo>
                  <a:pt x="45" y="40"/>
                  <a:pt x="45" y="40"/>
                  <a:pt x="45" y="40"/>
                </a:cubicBezTo>
                <a:cubicBezTo>
                  <a:pt x="45" y="38"/>
                  <a:pt x="47" y="36"/>
                  <a:pt x="49" y="36"/>
                </a:cubicBezTo>
                <a:cubicBezTo>
                  <a:pt x="52" y="36"/>
                  <a:pt x="52" y="36"/>
                  <a:pt x="52" y="36"/>
                </a:cubicBezTo>
                <a:cubicBezTo>
                  <a:pt x="52" y="30"/>
                  <a:pt x="52" y="30"/>
                  <a:pt x="52" y="30"/>
                </a:cubicBezTo>
                <a:cubicBezTo>
                  <a:pt x="34" y="30"/>
                  <a:pt x="34" y="30"/>
                  <a:pt x="34" y="30"/>
                </a:cubicBezTo>
                <a:cubicBezTo>
                  <a:pt x="34" y="36"/>
                  <a:pt x="34" y="36"/>
                  <a:pt x="34" y="36"/>
                </a:cubicBezTo>
                <a:cubicBezTo>
                  <a:pt x="37" y="36"/>
                  <a:pt x="37" y="36"/>
                  <a:pt x="37" y="36"/>
                </a:cubicBezTo>
                <a:cubicBezTo>
                  <a:pt x="39" y="36"/>
                  <a:pt x="41" y="38"/>
                  <a:pt x="41" y="40"/>
                </a:cubicBezTo>
                <a:cubicBezTo>
                  <a:pt x="41" y="51"/>
                  <a:pt x="41" y="51"/>
                  <a:pt x="41" y="51"/>
                </a:cubicBezTo>
                <a:cubicBezTo>
                  <a:pt x="41" y="53"/>
                  <a:pt x="39" y="55"/>
                  <a:pt x="37" y="55"/>
                </a:cubicBezTo>
                <a:cubicBezTo>
                  <a:pt x="26" y="55"/>
                  <a:pt x="26" y="55"/>
                  <a:pt x="26" y="55"/>
                </a:cubicBezTo>
                <a:cubicBezTo>
                  <a:pt x="24" y="55"/>
                  <a:pt x="23" y="53"/>
                  <a:pt x="23" y="51"/>
                </a:cubicBezTo>
                <a:cubicBezTo>
                  <a:pt x="23" y="40"/>
                  <a:pt x="23" y="40"/>
                  <a:pt x="23" y="40"/>
                </a:cubicBezTo>
                <a:cubicBezTo>
                  <a:pt x="23" y="38"/>
                  <a:pt x="24" y="36"/>
                  <a:pt x="26" y="36"/>
                </a:cubicBezTo>
                <a:cubicBezTo>
                  <a:pt x="29" y="36"/>
                  <a:pt x="29" y="36"/>
                  <a:pt x="29" y="36"/>
                </a:cubicBezTo>
                <a:cubicBezTo>
                  <a:pt x="29" y="30"/>
                  <a:pt x="29" y="30"/>
                  <a:pt x="29" y="30"/>
                </a:cubicBezTo>
                <a:cubicBezTo>
                  <a:pt x="11" y="30"/>
                  <a:pt x="11" y="30"/>
                  <a:pt x="11" y="30"/>
                </a:cubicBezTo>
                <a:cubicBezTo>
                  <a:pt x="11" y="36"/>
                  <a:pt x="11" y="36"/>
                  <a:pt x="11" y="36"/>
                </a:cubicBezTo>
                <a:cubicBezTo>
                  <a:pt x="15" y="36"/>
                  <a:pt x="15" y="36"/>
                  <a:pt x="15" y="36"/>
                </a:cubicBezTo>
                <a:cubicBezTo>
                  <a:pt x="17" y="36"/>
                  <a:pt x="18" y="38"/>
                  <a:pt x="18" y="40"/>
                </a:cubicBezTo>
                <a:cubicBezTo>
                  <a:pt x="18" y="51"/>
                  <a:pt x="18" y="51"/>
                  <a:pt x="18" y="51"/>
                </a:cubicBezTo>
                <a:cubicBezTo>
                  <a:pt x="18" y="53"/>
                  <a:pt x="17" y="55"/>
                  <a:pt x="15" y="55"/>
                </a:cubicBezTo>
                <a:cubicBezTo>
                  <a:pt x="3" y="55"/>
                  <a:pt x="3" y="55"/>
                  <a:pt x="3" y="55"/>
                </a:cubicBezTo>
                <a:cubicBezTo>
                  <a:pt x="1" y="55"/>
                  <a:pt x="0" y="53"/>
                  <a:pt x="0" y="51"/>
                </a:cubicBezTo>
                <a:cubicBezTo>
                  <a:pt x="0" y="40"/>
                  <a:pt x="0" y="40"/>
                  <a:pt x="0" y="40"/>
                </a:cubicBezTo>
                <a:cubicBezTo>
                  <a:pt x="0" y="38"/>
                  <a:pt x="1" y="36"/>
                  <a:pt x="3" y="36"/>
                </a:cubicBezTo>
                <a:cubicBezTo>
                  <a:pt x="7" y="36"/>
                  <a:pt x="7" y="36"/>
                  <a:pt x="7" y="36"/>
                </a:cubicBezTo>
                <a:cubicBezTo>
                  <a:pt x="7" y="30"/>
                  <a:pt x="7" y="30"/>
                  <a:pt x="7" y="30"/>
                </a:cubicBezTo>
                <a:cubicBezTo>
                  <a:pt x="7" y="27"/>
                  <a:pt x="9" y="25"/>
                  <a:pt x="11" y="25"/>
                </a:cubicBezTo>
                <a:cubicBezTo>
                  <a:pt x="29" y="25"/>
                  <a:pt x="29" y="25"/>
                  <a:pt x="29" y="25"/>
                </a:cubicBezTo>
                <a:cubicBezTo>
                  <a:pt x="29" y="18"/>
                  <a:pt x="29" y="18"/>
                  <a:pt x="29" y="18"/>
                </a:cubicBezTo>
                <a:cubicBezTo>
                  <a:pt x="26" y="18"/>
                  <a:pt x="26" y="18"/>
                  <a:pt x="26" y="18"/>
                </a:cubicBezTo>
                <a:cubicBezTo>
                  <a:pt x="24" y="18"/>
                  <a:pt x="23" y="17"/>
                  <a:pt x="23" y="15"/>
                </a:cubicBezTo>
                <a:cubicBezTo>
                  <a:pt x="23" y="3"/>
                  <a:pt x="23" y="3"/>
                  <a:pt x="23" y="3"/>
                </a:cubicBezTo>
                <a:cubicBezTo>
                  <a:pt x="23" y="1"/>
                  <a:pt x="24" y="0"/>
                  <a:pt x="26" y="0"/>
                </a:cubicBezTo>
                <a:cubicBezTo>
                  <a:pt x="37" y="0"/>
                  <a:pt x="37" y="0"/>
                  <a:pt x="37" y="0"/>
                </a:cubicBezTo>
                <a:cubicBezTo>
                  <a:pt x="39" y="0"/>
                  <a:pt x="41" y="1"/>
                  <a:pt x="41" y="3"/>
                </a:cubicBezTo>
                <a:cubicBezTo>
                  <a:pt x="41" y="15"/>
                  <a:pt x="41" y="15"/>
                  <a:pt x="41" y="15"/>
                </a:cubicBezTo>
                <a:cubicBezTo>
                  <a:pt x="41" y="17"/>
                  <a:pt x="39" y="18"/>
                  <a:pt x="37" y="18"/>
                </a:cubicBezTo>
                <a:cubicBezTo>
                  <a:pt x="34" y="18"/>
                  <a:pt x="34" y="18"/>
                  <a:pt x="34" y="18"/>
                </a:cubicBezTo>
                <a:cubicBezTo>
                  <a:pt x="34" y="25"/>
                  <a:pt x="34" y="25"/>
                  <a:pt x="34" y="25"/>
                </a:cubicBezTo>
                <a:cubicBezTo>
                  <a:pt x="52" y="25"/>
                  <a:pt x="52" y="25"/>
                  <a:pt x="52" y="25"/>
                </a:cubicBezTo>
                <a:cubicBezTo>
                  <a:pt x="55" y="25"/>
                  <a:pt x="57" y="27"/>
                  <a:pt x="57" y="30"/>
                </a:cubicBezTo>
                <a:cubicBezTo>
                  <a:pt x="57" y="36"/>
                  <a:pt x="57" y="36"/>
                  <a:pt x="57" y="36"/>
                </a:cubicBezTo>
                <a:cubicBezTo>
                  <a:pt x="60" y="36"/>
                  <a:pt x="60" y="36"/>
                  <a:pt x="60" y="36"/>
                </a:cubicBezTo>
                <a:cubicBezTo>
                  <a:pt x="62" y="36"/>
                  <a:pt x="64" y="38"/>
                  <a:pt x="64" y="40"/>
                </a:cubicBezTo>
                <a:lnTo>
                  <a:pt x="64" y="51"/>
                </a:lnTo>
                <a:close/>
              </a:path>
            </a:pathLst>
          </a:custGeom>
          <a:solidFill>
            <a:schemeClr val="bg1"/>
          </a:solidFill>
          <a:ln w="9525">
            <a:noFill/>
            <a:round/>
          </a:ln>
        </p:spPr>
        <p:txBody>
          <a:bodyPr wrap="square" lIns="91440" tIns="45720" rIns="91440" bIns="45720" anchor="ctr">
            <a:normAutofit fontScale="97500" lnSpcReduction="10000"/>
          </a:bodyPr>
          <a:lstStyle>
            <a:defPPr>
              <a:defRPr lang="zh-CN"/>
            </a:defPPr>
            <a:lvl1pPr marL="0" algn="l" defTabSz="914400" rtl="0" eaLnBrk="1" latinLnBrk="0" hangingPunct="1">
              <a:defRPr sz="1800" kern="1200">
                <a:solidFill>
                  <a:schemeClr val="tx1"/>
                </a:solidFill>
              </a:defRPr>
            </a:lvl1pPr>
            <a:lvl2pPr marL="457200" algn="l" defTabSz="914400" rtl="0" eaLnBrk="1" latinLnBrk="0" hangingPunct="1">
              <a:defRPr sz="1800" kern="1200">
                <a:solidFill>
                  <a:schemeClr val="tx1"/>
                </a:solidFill>
              </a:defRPr>
            </a:lvl2pPr>
            <a:lvl3pPr marL="914400" algn="l" defTabSz="914400" rtl="0" eaLnBrk="1" latinLnBrk="0" hangingPunct="1">
              <a:defRPr sz="1800" kern="1200">
                <a:solidFill>
                  <a:schemeClr val="tx1"/>
                </a:solidFill>
              </a:defRPr>
            </a:lvl3pPr>
            <a:lvl4pPr marL="1371600" algn="l" defTabSz="914400" rtl="0" eaLnBrk="1" latinLnBrk="0" hangingPunct="1">
              <a:defRPr sz="1800" kern="1200">
                <a:solidFill>
                  <a:schemeClr val="tx1"/>
                </a:solidFill>
              </a:defRPr>
            </a:lvl4pPr>
            <a:lvl5pPr marL="1828800" algn="l" defTabSz="914400" rtl="0" eaLnBrk="1" latinLnBrk="0" hangingPunct="1">
              <a:defRPr sz="1800" kern="1200">
                <a:solidFill>
                  <a:schemeClr val="tx1"/>
                </a:solidFill>
              </a:defRPr>
            </a:lvl5pPr>
            <a:lvl6pPr marL="2286000" algn="l" defTabSz="914400" rtl="0" eaLnBrk="1" latinLnBrk="0" hangingPunct="1">
              <a:defRPr sz="1800" kern="1200">
                <a:solidFill>
                  <a:schemeClr val="tx1"/>
                </a:solidFill>
              </a:defRPr>
            </a:lvl6pPr>
            <a:lvl7pPr marL="2743200" algn="l" defTabSz="914400" rtl="0" eaLnBrk="1" latinLnBrk="0" hangingPunct="1">
              <a:defRPr sz="1800" kern="1200">
                <a:solidFill>
                  <a:schemeClr val="tx1"/>
                </a:solidFill>
              </a:defRPr>
            </a:lvl7pPr>
            <a:lvl8pPr marL="3200400" algn="l" defTabSz="914400" rtl="0" eaLnBrk="1" latinLnBrk="0" hangingPunct="1">
              <a:defRPr sz="1800" kern="1200">
                <a:solidFill>
                  <a:schemeClr val="tx1"/>
                </a:solidFill>
              </a:defRPr>
            </a:lvl8pPr>
            <a:lvl9pPr marL="3657600" algn="l" defTabSz="914400" rtl="0" eaLnBrk="1" latinLnBrk="0" hangingPunct="1">
              <a:defRPr sz="1800" kern="1200">
                <a:solidFill>
                  <a:schemeClr val="tx1"/>
                </a:solidFill>
              </a:defRPr>
            </a:lvl9pPr>
          </a:lstStyle>
          <a:p>
            <a:pPr algn="ctr"/>
            <a:endParaRPr/>
          </a:p>
        </p:txBody>
      </p:sp>
      <p:sp>
        <p:nvSpPr>
          <p:cNvPr id="6" name="文本框 5"/>
          <p:cNvSpPr txBox="1"/>
          <p:nvPr/>
        </p:nvSpPr>
        <p:spPr>
          <a:xfrm>
            <a:off x="224300" y="37263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1950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6" name="文本框 15"/>
          <p:cNvSpPr txBox="1"/>
          <p:nvPr/>
        </p:nvSpPr>
        <p:spPr>
          <a:xfrm>
            <a:off x="2249204" y="1072770"/>
            <a:ext cx="9155279" cy="4412875"/>
          </a:xfrm>
          <a:prstGeom prst="rect">
            <a:avLst/>
          </a:prstGeom>
          <a:noFill/>
        </p:spPr>
        <p:txBody>
          <a:bodyPr wrap="square" rtlCol="0">
            <a:spAutoFit/>
          </a:bodyPr>
          <a:lstStyle/>
          <a:p>
            <a:pPr>
              <a:lnSpc>
                <a:spcPct val="200000"/>
              </a:lnSpc>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在</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1960</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年代，卫生经济学领域的发展进一步深化，特别是在成本效益分析、资源分配和医疗保障体系的建立等方面。以下是这一时期出现的一些关键词汇：</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成本效益分析（</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Cost-Benefit Analysis</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资源分配（</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Resource Allocation</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200000"/>
              </a:lnSpc>
              <a:buAutoNum type="arabicPeriod"/>
            </a:pP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医疗保障（</a:t>
            </a:r>
            <a:r>
              <a:rPr lang="en-US" altLang="zh-CN" sz="2400" b="1" dirty="0">
                <a:latin typeface="微软雅黑" panose="020B0503020204020204" pitchFamily="34" charset="-122"/>
                <a:ea typeface="微软雅黑" panose="020B0503020204020204" pitchFamily="34" charset="-122"/>
                <a:cs typeface="微软雅黑" panose="020B0503020204020204" pitchFamily="34" charset="-122"/>
              </a:rPr>
              <a:t>Medical Security</a:t>
            </a:r>
            <a:r>
              <a:rPr lang="zh-CN" altLang="en-US" sz="2400" b="1" dirty="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9" name="文本框 8">
            <a:extLst>
              <a:ext uri="{FF2B5EF4-FFF2-40B4-BE49-F238E27FC236}">
                <a16:creationId xmlns:a16="http://schemas.microsoft.com/office/drawing/2014/main" id="{56C13C2B-71A2-55B3-B3F7-24EC65B55AE1}"/>
              </a:ext>
            </a:extLst>
          </p:cNvPr>
          <p:cNvSpPr txBox="1"/>
          <p:nvPr/>
        </p:nvSpPr>
        <p:spPr>
          <a:xfrm>
            <a:off x="224300" y="107277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1960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0" name="文本框 9">
            <a:extLst>
              <a:ext uri="{FF2B5EF4-FFF2-40B4-BE49-F238E27FC236}">
                <a16:creationId xmlns:a16="http://schemas.microsoft.com/office/drawing/2014/main" id="{FBEA64F9-AFBC-B2DD-1035-699EF4749F4C}"/>
              </a:ext>
            </a:extLst>
          </p:cNvPr>
          <p:cNvSpPr txBox="1"/>
          <p:nvPr/>
        </p:nvSpPr>
        <p:spPr>
          <a:xfrm>
            <a:off x="224300" y="177290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1970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3" name="文本框 12">
            <a:extLst>
              <a:ext uri="{FF2B5EF4-FFF2-40B4-BE49-F238E27FC236}">
                <a16:creationId xmlns:a16="http://schemas.microsoft.com/office/drawing/2014/main" id="{1CE52794-12CB-7840-BEB4-495A3F7F3D2F}"/>
              </a:ext>
            </a:extLst>
          </p:cNvPr>
          <p:cNvSpPr txBox="1"/>
          <p:nvPr/>
        </p:nvSpPr>
        <p:spPr>
          <a:xfrm>
            <a:off x="224300" y="2473042"/>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1980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4" name="文本框 13">
            <a:extLst>
              <a:ext uri="{FF2B5EF4-FFF2-40B4-BE49-F238E27FC236}">
                <a16:creationId xmlns:a16="http://schemas.microsoft.com/office/drawing/2014/main" id="{3C949FBF-1B73-A7AC-B451-8940193ADB06}"/>
              </a:ext>
            </a:extLst>
          </p:cNvPr>
          <p:cNvSpPr txBox="1"/>
          <p:nvPr/>
        </p:nvSpPr>
        <p:spPr>
          <a:xfrm>
            <a:off x="224300" y="3173178"/>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1990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5" name="文本框 14">
            <a:extLst>
              <a:ext uri="{FF2B5EF4-FFF2-40B4-BE49-F238E27FC236}">
                <a16:creationId xmlns:a16="http://schemas.microsoft.com/office/drawing/2014/main" id="{F254D1CF-A947-FAE8-1549-BFDA6AE4C429}"/>
              </a:ext>
            </a:extLst>
          </p:cNvPr>
          <p:cNvSpPr txBox="1"/>
          <p:nvPr/>
        </p:nvSpPr>
        <p:spPr>
          <a:xfrm>
            <a:off x="224300" y="3873314"/>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2000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7" name="文本框 16">
            <a:extLst>
              <a:ext uri="{FF2B5EF4-FFF2-40B4-BE49-F238E27FC236}">
                <a16:creationId xmlns:a16="http://schemas.microsoft.com/office/drawing/2014/main" id="{A352E941-56F8-E3F1-4818-756AFCBC81AE}"/>
              </a:ext>
            </a:extLst>
          </p:cNvPr>
          <p:cNvSpPr txBox="1"/>
          <p:nvPr/>
        </p:nvSpPr>
        <p:spPr>
          <a:xfrm>
            <a:off x="224300" y="4573450"/>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2010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8" name="文本框 17">
            <a:extLst>
              <a:ext uri="{FF2B5EF4-FFF2-40B4-BE49-F238E27FC236}">
                <a16:creationId xmlns:a16="http://schemas.microsoft.com/office/drawing/2014/main" id="{F0FF8199-4C89-2822-1554-EF4FC4FB430A}"/>
              </a:ext>
            </a:extLst>
          </p:cNvPr>
          <p:cNvSpPr txBox="1"/>
          <p:nvPr/>
        </p:nvSpPr>
        <p:spPr>
          <a:xfrm>
            <a:off x="224300" y="5273586"/>
            <a:ext cx="1348919" cy="400110"/>
          </a:xfrm>
          <a:prstGeom prst="rect">
            <a:avLst/>
          </a:prstGeom>
          <a:noFill/>
          <a:ln>
            <a:noFill/>
          </a:ln>
        </p:spPr>
        <p:txBody>
          <a:bodyPr wrap="square" rtlCol="0">
            <a:spAutoFit/>
          </a:bodyPr>
          <a:lstStyle/>
          <a:p>
            <a:pPr lvl="0" algn="ctr">
              <a:buClrTx/>
              <a:buSzTx/>
              <a:buFontTx/>
            </a:pPr>
            <a:r>
              <a:rPr lang="en-US" altLang="zh-CN" sz="2000" b="1" dirty="0">
                <a:solidFill>
                  <a:schemeClr val="bg1"/>
                </a:solidFill>
                <a:effectLst>
                  <a:outerShdw blurRad="38100" dist="22860" dir="5400000" algn="tl" rotWithShape="0">
                    <a:srgbClr val="000000">
                      <a:alpha val="30000"/>
                    </a:srgbClr>
                  </a:outerShdw>
                </a:effectLst>
                <a:sym typeface="+mn-ea"/>
              </a:rPr>
              <a:t>2020</a:t>
            </a:r>
            <a:r>
              <a:rPr lang="zh-CN" altLang="en-US" sz="2000" b="1" dirty="0">
                <a:solidFill>
                  <a:schemeClr val="bg1"/>
                </a:solidFill>
                <a:effectLst>
                  <a:outerShdw blurRad="38100" dist="22860" dir="5400000" algn="tl" rotWithShape="0">
                    <a:srgbClr val="000000">
                      <a:alpha val="30000"/>
                    </a:srgbClr>
                  </a:outerShdw>
                </a:effectLst>
                <a:sym typeface="+mn-ea"/>
              </a:rPr>
              <a:t>年代</a:t>
            </a:r>
          </a:p>
        </p:txBody>
      </p:sp>
      <p:sp>
        <p:nvSpPr>
          <p:cNvPr id="19" name="文本框 18">
            <a:extLst>
              <a:ext uri="{FF2B5EF4-FFF2-40B4-BE49-F238E27FC236}">
                <a16:creationId xmlns:a16="http://schemas.microsoft.com/office/drawing/2014/main" id="{FAF75B79-6F10-CB87-3537-1A830DB2735B}"/>
              </a:ext>
            </a:extLst>
          </p:cNvPr>
          <p:cNvSpPr txBox="1"/>
          <p:nvPr/>
        </p:nvSpPr>
        <p:spPr>
          <a:xfrm>
            <a:off x="224300" y="5973723"/>
            <a:ext cx="1348919" cy="400110"/>
          </a:xfrm>
          <a:prstGeom prst="rect">
            <a:avLst/>
          </a:prstGeom>
          <a:noFill/>
          <a:ln>
            <a:noFill/>
          </a:ln>
        </p:spPr>
        <p:txBody>
          <a:bodyPr wrap="square" rtlCol="0">
            <a:spAutoFit/>
          </a:bodyPr>
          <a:lstStyle/>
          <a:p>
            <a:pPr lvl="0" algn="ctr">
              <a:buClrTx/>
              <a:buSzTx/>
              <a:buFontTx/>
            </a:pPr>
            <a:r>
              <a:rPr lang="zh-CN" altLang="en-US" sz="2000" b="1" dirty="0">
                <a:solidFill>
                  <a:schemeClr val="bg1"/>
                </a:solidFill>
                <a:effectLst>
                  <a:outerShdw blurRad="38100" dist="22860" dir="5400000" algn="tl" rotWithShape="0">
                    <a:srgbClr val="000000">
                      <a:alpha val="30000"/>
                    </a:srgbClr>
                  </a:outerShdw>
                </a:effectLst>
                <a:sym typeface="+mn-ea"/>
              </a:rPr>
              <a:t>参考资料</a:t>
            </a:r>
          </a:p>
        </p:txBody>
      </p:sp>
      <p:sp>
        <p:nvSpPr>
          <p:cNvPr id="7" name="标题 10">
            <a:extLst>
              <a:ext uri="{FF2B5EF4-FFF2-40B4-BE49-F238E27FC236}">
                <a16:creationId xmlns:a16="http://schemas.microsoft.com/office/drawing/2014/main" id="{3A63DDC4-466B-54B1-6F35-18B8E317D04A}"/>
              </a:ext>
            </a:extLst>
          </p:cNvPr>
          <p:cNvSpPr>
            <a:spLocks noGrp="1"/>
          </p:cNvSpPr>
          <p:nvPr>
            <p:ph type="title"/>
          </p:nvPr>
        </p:nvSpPr>
        <p:spPr>
          <a:xfrm>
            <a:off x="1800059" y="-141716"/>
            <a:ext cx="10850563" cy="1028699"/>
          </a:xfrm>
        </p:spPr>
        <p:txBody>
          <a:bodyPr/>
          <a:lstStyle/>
          <a:p>
            <a:r>
              <a:rPr lang="en-US" altLang="zh-CN" b="1" dirty="0"/>
              <a:t>1960</a:t>
            </a:r>
            <a:r>
              <a:rPr lang="zh-CN" altLang="en-US" b="1" dirty="0"/>
              <a:t>年代</a:t>
            </a:r>
          </a:p>
        </p:txBody>
      </p:sp>
    </p:spTree>
    <p:extLst>
      <p:ext uri="{BB962C8B-B14F-4D97-AF65-F5344CB8AC3E}">
        <p14:creationId xmlns:p14="http://schemas.microsoft.com/office/powerpoint/2010/main" val="31500446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TotalTime>
  <Words>3932</Words>
  <Application>Microsoft Office PowerPoint</Application>
  <PresentationFormat>宽屏</PresentationFormat>
  <Paragraphs>520</Paragraphs>
  <Slides>42</Slides>
  <Notes>0</Notes>
  <HiddenSlides>0</HiddenSlides>
  <MMClips>0</MMClips>
  <ScaleCrop>false</ScaleCrop>
  <HeadingPairs>
    <vt:vector size="8" baseType="variant">
      <vt:variant>
        <vt:lpstr>已用的字体</vt:lpstr>
      </vt:variant>
      <vt:variant>
        <vt:i4>4</vt:i4>
      </vt:variant>
      <vt:variant>
        <vt:lpstr>主题</vt:lpstr>
      </vt:variant>
      <vt:variant>
        <vt:i4>1</vt:i4>
      </vt:variant>
      <vt:variant>
        <vt:lpstr>嵌入 OLE 服务器</vt:lpstr>
      </vt:variant>
      <vt:variant>
        <vt:i4>1</vt:i4>
      </vt:variant>
      <vt:variant>
        <vt:lpstr>幻灯片标题</vt:lpstr>
      </vt:variant>
      <vt:variant>
        <vt:i4>42</vt:i4>
      </vt:variant>
    </vt:vector>
  </HeadingPairs>
  <TitlesOfParts>
    <vt:vector size="48" baseType="lpstr">
      <vt:lpstr>等线</vt:lpstr>
      <vt:lpstr>等线 Light</vt:lpstr>
      <vt:lpstr>微软雅黑</vt:lpstr>
      <vt:lpstr>Arial</vt:lpstr>
      <vt:lpstr>Office 主题​​</vt:lpstr>
      <vt:lpstr>think-cell Slide</vt:lpstr>
      <vt:lpstr>卫生经济学简介</vt:lpstr>
      <vt:lpstr>1950年代</vt:lpstr>
      <vt:lpstr>1. 卫生费用（Health Expenditure）：</vt:lpstr>
      <vt:lpstr>1. 卫生费用（Health Expenditure）：</vt:lpstr>
      <vt:lpstr>2. 医疗保健（Healthcare）：</vt:lpstr>
      <vt:lpstr>2. 医疗保健（Healthcare）：</vt:lpstr>
      <vt:lpstr>3. 公共卫生（Public Health）：</vt:lpstr>
      <vt:lpstr>3. 公共卫生（Public Health）：</vt:lpstr>
      <vt:lpstr>1960年代</vt:lpstr>
      <vt:lpstr>1. 成本效益分析（Cost-Benefit Analysis）：</vt:lpstr>
      <vt:lpstr>1. 成本效益分析（Cost-Benefit Analysis）：</vt:lpstr>
      <vt:lpstr>2. 资源分配（Resource Allocation）：</vt:lpstr>
      <vt:lpstr>2. 资源分配（Resource Allocation）：</vt:lpstr>
      <vt:lpstr>2. 资源分配（Resource Allocation）：</vt:lpstr>
      <vt:lpstr>3. 医疗保障（Medical Security）：</vt:lpstr>
      <vt:lpstr>3. 医疗保障（Medical Security）：</vt:lpstr>
      <vt:lpstr>3. 医疗保障（Medical Security）：</vt:lpstr>
      <vt:lpstr>1970年代</vt:lpstr>
      <vt:lpstr>1. 卫生资源分配（Health Resource Allocation）：</vt:lpstr>
      <vt:lpstr>1. 卫生资源分配（Health Resource Allocation）：</vt:lpstr>
      <vt:lpstr>2. 医疗保健成本（Healthcare Costs）：</vt:lpstr>
      <vt:lpstr>2. 医疗保健成本（Healthcare Costs）：</vt:lpstr>
      <vt:lpstr>3. 初级卫生保健（Primary Healthcare）：</vt:lpstr>
      <vt:lpstr>3. 初级卫生保健（Primary Healthcare）：</vt:lpstr>
      <vt:lpstr>1980年代</vt:lpstr>
      <vt:lpstr>1. 医疗改革（Healthcare Reform）：</vt:lpstr>
      <vt:lpstr>1. 医疗改革（Healthcare Reform）：</vt:lpstr>
      <vt:lpstr>2. 卫生政策（Health Policy）：</vt:lpstr>
      <vt:lpstr>2. 卫生政策（Health Policy）：</vt:lpstr>
      <vt:lpstr>3. 卫生系统绩效（Health System Performance）：</vt:lpstr>
      <vt:lpstr>3. 卫生系统绩效（Health System Performance）：</vt:lpstr>
      <vt:lpstr>1990年代</vt:lpstr>
      <vt:lpstr>1990年代</vt:lpstr>
      <vt:lpstr>1. 医疗改革（Healthcare Reform）：</vt:lpstr>
      <vt:lpstr>2. 卫生政策（Health Policy）：</vt:lpstr>
      <vt:lpstr>3. 卫生系统绩效（Health System Performance）：</vt:lpstr>
      <vt:lpstr>3. 卫生系统绩效（Health System Performance）：</vt:lpstr>
      <vt:lpstr>2000年代</vt:lpstr>
      <vt:lpstr>2010年代</vt:lpstr>
      <vt:lpstr>2020年代</vt:lpstr>
      <vt:lpstr>参考资料</vt:lpstr>
      <vt:lpstr>Thanks！  欢迎批评指正~</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傲 蒋</dc:creator>
  <cp:lastModifiedBy>傲 蒋</cp:lastModifiedBy>
  <cp:revision>6</cp:revision>
  <dcterms:created xsi:type="dcterms:W3CDTF">2024-03-10T12:04:57Z</dcterms:created>
  <dcterms:modified xsi:type="dcterms:W3CDTF">2024-03-10T12:42:18Z</dcterms:modified>
</cp:coreProperties>
</file>