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3"/>
    <p:sldMasterId id="2147483662" r:id="rId4"/>
    <p:sldMasterId id="2147483669" r:id="rId5"/>
  </p:sldMasterIdLst>
  <p:notesMasterIdLst>
    <p:notesMasterId r:id="rId7"/>
  </p:notesMasterIdLst>
  <p:sldIdLst>
    <p:sldId id="256" r:id="rId6"/>
    <p:sldId id="257" r:id="rId8"/>
    <p:sldId id="258" r:id="rId9"/>
    <p:sldId id="259" r:id="rId10"/>
    <p:sldId id="260" r:id="rId11"/>
    <p:sldId id="261" r:id="rId12"/>
    <p:sldId id="287" r:id="rId13"/>
    <p:sldId id="308" r:id="rId14"/>
    <p:sldId id="264" r:id="rId15"/>
    <p:sldId id="265" r:id="rId16"/>
    <p:sldId id="266" r:id="rId17"/>
    <p:sldId id="293" r:id="rId18"/>
    <p:sldId id="267" r:id="rId19"/>
    <p:sldId id="291" r:id="rId20"/>
    <p:sldId id="292" r:id="rId21"/>
    <p:sldId id="309" r:id="rId22"/>
    <p:sldId id="310" r:id="rId23"/>
    <p:sldId id="311" r:id="rId24"/>
    <p:sldId id="312" r:id="rId25"/>
    <p:sldId id="314" r:id="rId26"/>
    <p:sldId id="294" r:id="rId27"/>
    <p:sldId id="273" r:id="rId28"/>
    <p:sldId id="274" r:id="rId29"/>
    <p:sldId id="275" r:id="rId30"/>
    <p:sldId id="286" r:id="rId3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4" d="100"/>
          <a:sy n="104" d="100"/>
        </p:scale>
        <p:origin x="1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021451-1387-4CA6-816F-3879F97B5CBC}" type="slidenum">
              <a:rPr kumimoji="0" lang="en-US" sz="1800" b="0" i="0" u="none" strike="noStrike" kern="1200" cap="none" spc="0" normalizeH="0" baseline="0" noProof="0">
                <a:ln>
                  <a:noFill/>
                </a:ln>
                <a:solidFill>
                  <a:prstClr val="black"/>
                </a:solidFill>
                <a:effectLst/>
                <a:uLnTx/>
                <a:uFillTx/>
                <a:latin typeface="等线" panose="020F0502020204030204"/>
                <a:ea typeface="+mn-ea"/>
                <a:cs typeface="+mn-cs"/>
              </a:rPr>
            </a:fld>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021451-1387-4CA6-816F-3879F97B5CBC}" type="slidenum">
              <a:rPr kumimoji="0" lang="en-US" sz="1800" b="0" i="0" u="none" strike="noStrike" kern="1200" cap="none" spc="0" normalizeH="0" baseline="0" noProof="0">
                <a:ln>
                  <a:noFill/>
                </a:ln>
                <a:solidFill>
                  <a:prstClr val="black"/>
                </a:solidFill>
                <a:effectLst/>
                <a:uLnTx/>
                <a:uFillTx/>
                <a:latin typeface="等线" panose="020F0502020204030204"/>
                <a:ea typeface="+mn-ea"/>
                <a:cs typeface="+mn-cs"/>
              </a:rPr>
            </a:fld>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Session-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ontent-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End-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over-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Session-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ontent-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End-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over-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over-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Session-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ontent-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End-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Session-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ontent-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End-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over-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white_printed_misplaced_20220626/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7" Type="http://schemas.openxmlformats.org/officeDocument/2006/relationships/theme" Target="../theme/theme4.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3.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680824" y="2014634"/>
            <a:ext cx="6106478" cy="628651"/>
          </a:xfrm>
          <a:prstGeom prst="rect">
            <a:avLst/>
          </a:prstGeom>
          <a:noFill/>
        </p:spPr>
        <p:txBody>
          <a:bodyPr wrap="square" rtlCol="0" anchor="b"/>
          <a:lstStyle/>
          <a:p>
            <a:pPr marL="0" indent="0" algn="ctr">
              <a:buNone/>
            </a:pPr>
            <a:r>
              <a:rPr lang="en-US" altLang="zh-CN" sz="3680" b="1" dirty="0">
                <a:solidFill>
                  <a:srgbClr val="383838"/>
                </a:solidFill>
                <a:latin typeface="Noto Sans SC" pitchFamily="34" charset="0"/>
                <a:ea typeface="Noto Sans SC" pitchFamily="34" charset="-122"/>
                <a:cs typeface="Noto Sans SC" pitchFamily="34" charset="-120"/>
              </a:rPr>
              <a:t>Software project management</a:t>
            </a:r>
            <a:endParaRPr lang="en-US" altLang="zh-CN" sz="3680" b="1" dirty="0">
              <a:solidFill>
                <a:srgbClr val="383838"/>
              </a:solidFill>
              <a:latin typeface="Noto Sans SC" pitchFamily="34" charset="0"/>
              <a:ea typeface="Noto Sans SC" pitchFamily="34" charset="-122"/>
              <a:cs typeface="Noto Sans SC" pitchFamily="34" charset="-120"/>
            </a:endParaRPr>
          </a:p>
        </p:txBody>
      </p:sp>
      <p:sp>
        <p:nvSpPr>
          <p:cNvPr id="3" name="Text 1"/>
          <p:cNvSpPr/>
          <p:nvPr/>
        </p:nvSpPr>
        <p:spPr>
          <a:xfrm>
            <a:off x="1628775" y="2238375"/>
            <a:ext cx="6106478" cy="628650"/>
          </a:xfrm>
          <a:prstGeom prst="rect">
            <a:avLst/>
          </a:prstGeom>
          <a:noFill/>
        </p:spPr>
        <p:txBody>
          <a:bodyPr wrap="square" rtlCol="0" anchor="t"/>
          <a:lstStyle/>
          <a:p>
            <a:pPr marL="0" indent="0" algn="ctr">
              <a:buNone/>
            </a:pPr>
            <a:endParaRPr lang="en-US" sz="1920" dirty="0"/>
          </a:p>
        </p:txBody>
      </p:sp>
      <p:sp>
        <p:nvSpPr>
          <p:cNvPr id="4" name="Text 2"/>
          <p:cNvSpPr/>
          <p:nvPr/>
        </p:nvSpPr>
        <p:spPr>
          <a:xfrm>
            <a:off x="3238500" y="4090988"/>
            <a:ext cx="2671763" cy="276225"/>
          </a:xfrm>
          <a:prstGeom prst="rect">
            <a:avLst/>
          </a:prstGeom>
          <a:noFill/>
        </p:spPr>
        <p:txBody>
          <a:bodyPr wrap="square" rtlCol="0" anchor="t"/>
          <a:lstStyle/>
          <a:p>
            <a:pPr marL="0" indent="0" algn="ctr">
              <a:buNone/>
            </a:pPr>
            <a:r>
              <a:rPr lang="en-US" altLang="zh-CN" sz="1200" b="1" dirty="0">
                <a:solidFill>
                  <a:srgbClr val="383838"/>
                </a:solidFill>
                <a:latin typeface="Noto Sans SC" pitchFamily="34" charset="0"/>
                <a:ea typeface="Noto Sans SC" pitchFamily="34" charset="-122"/>
                <a:cs typeface="Noto Sans SC" pitchFamily="34" charset="-120"/>
              </a:rPr>
              <a:t>Cinema ticketing system based on Node.js</a:t>
            </a:r>
            <a:endParaRPr lang="en-US" altLang="zh-CN" sz="1200" b="1" dirty="0">
              <a:solidFill>
                <a:srgbClr val="383838"/>
              </a:solidFill>
              <a:latin typeface="Noto Sans SC" pitchFamily="34" charset="0"/>
              <a:ea typeface="Noto Sans SC" pitchFamily="34" charset="-122"/>
              <a:cs typeface="Noto Sans SC" pitchFamily="34" charset="-120"/>
            </a:endParaRPr>
          </a:p>
        </p:txBody>
      </p:sp>
      <p:sp>
        <p:nvSpPr>
          <p:cNvPr id="5" name="Text 3"/>
          <p:cNvSpPr/>
          <p:nvPr/>
        </p:nvSpPr>
        <p:spPr>
          <a:xfrm>
            <a:off x="1804988" y="642938"/>
            <a:ext cx="1766888" cy="276225"/>
          </a:xfrm>
          <a:prstGeom prst="rect">
            <a:avLst/>
          </a:prstGeom>
          <a:noFill/>
        </p:spPr>
        <p:txBody>
          <a:bodyPr wrap="square" rtlCol="0" anchor="t"/>
          <a:lstStyle/>
          <a:p>
            <a:pPr marL="0" indent="0" algn="ctr">
              <a:buNone/>
            </a:pPr>
            <a:r>
              <a:rPr lang="en-US" sz="1200" b="1" dirty="0">
                <a:solidFill>
                  <a:srgbClr val="383838"/>
                </a:solidFill>
                <a:latin typeface="Noto Sans SC" pitchFamily="34" charset="0"/>
                <a:ea typeface="Noto Sans SC" pitchFamily="34" charset="-122"/>
                <a:cs typeface="Noto Sans SC" pitchFamily="34" charset="-120"/>
              </a:rPr>
              <a:t>2023-06-01</a:t>
            </a:r>
            <a:endParaRPr lang="en-US" sz="1200" dirty="0"/>
          </a:p>
        </p:txBody>
      </p:sp>
      <p:sp>
        <p:nvSpPr>
          <p:cNvPr id="9" name="文本框 8"/>
          <p:cNvSpPr txBox="1"/>
          <p:nvPr/>
        </p:nvSpPr>
        <p:spPr>
          <a:xfrm>
            <a:off x="87304" y="3827614"/>
            <a:ext cx="2715630" cy="738664"/>
          </a:xfrm>
          <a:prstGeom prst="rect">
            <a:avLst/>
          </a:prstGeom>
          <a:noFill/>
        </p:spPr>
        <p:txBody>
          <a:bodyPr wrap="square" rtlCol="0">
            <a:spAutoFit/>
          </a:bodyPr>
          <a:lstStyle/>
          <a:p>
            <a:r>
              <a:rPr lang="zh-CN" altLang="en-US" sz="1400" b="1" dirty="0"/>
              <a:t>王文静</a:t>
            </a:r>
            <a:r>
              <a:rPr lang="en-US" altLang="zh-CN" sz="1400" b="1" dirty="0"/>
              <a:t>   202230310283</a:t>
            </a:r>
            <a:endParaRPr lang="en-US" altLang="zh-CN" sz="1400" b="1" dirty="0"/>
          </a:p>
          <a:p>
            <a:r>
              <a:rPr lang="zh-CN" altLang="en-US" sz="1400" b="1" dirty="0"/>
              <a:t>潘佳琪   </a:t>
            </a:r>
            <a:r>
              <a:rPr lang="en-US" altLang="zh-CN" sz="1400" b="1" dirty="0"/>
              <a:t>202230310280</a:t>
            </a:r>
            <a:endParaRPr lang="en-US" altLang="zh-CN" sz="1400" b="1" dirty="0"/>
          </a:p>
          <a:p>
            <a:r>
              <a:rPr lang="zh-CN" altLang="en-US" sz="1400" b="1" dirty="0"/>
              <a:t>陈明辉   </a:t>
            </a:r>
            <a:r>
              <a:rPr lang="en-US" altLang="zh-CN" sz="1400" b="1" dirty="0"/>
              <a:t>202230310243</a:t>
            </a:r>
            <a:endParaRPr lang="zh-CN" altLang="en-US"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1999" y="0"/>
            <a:ext cx="3128357" cy="552450"/>
          </a:xfrm>
          <a:prstGeom prst="rect">
            <a:avLst/>
          </a:prstGeom>
          <a:solidFill>
            <a:srgbClr val="FFFFFF"/>
          </a:solidFill>
        </p:spPr>
      </p:sp>
      <p:sp>
        <p:nvSpPr>
          <p:cNvPr id="3" name="Text 1"/>
          <p:cNvSpPr/>
          <p:nvPr/>
        </p:nvSpPr>
        <p:spPr>
          <a:xfrm>
            <a:off x="999325" y="-75764"/>
            <a:ext cx="3444240"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Organization chart</a:t>
            </a:r>
            <a:endParaRPr lang="en-US" altLang="zh-CN" sz="2400" b="1" dirty="0">
              <a:solidFill>
                <a:srgbClr val="383838"/>
              </a:solidFill>
              <a:latin typeface="Noto Sans SC" pitchFamily="34" charset="0"/>
              <a:ea typeface="Noto Sans SC" pitchFamily="34" charset="-122"/>
              <a:cs typeface="Noto Sans SC" pitchFamily="34" charset="-120"/>
            </a:endParaRPr>
          </a:p>
        </p:txBody>
      </p:sp>
      <p:pic>
        <p:nvPicPr>
          <p:cNvPr id="6" name="图片 5"/>
          <p:cNvPicPr>
            <a:picLocks noChangeAspect="1"/>
          </p:cNvPicPr>
          <p:nvPr/>
        </p:nvPicPr>
        <p:blipFill>
          <a:blip r:embed="rId1"/>
          <a:stretch>
            <a:fillRect/>
          </a:stretch>
        </p:blipFill>
        <p:spPr>
          <a:xfrm>
            <a:off x="878967" y="628214"/>
            <a:ext cx="7129195" cy="40833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85863" y="933450"/>
            <a:ext cx="1414463" cy="1243013"/>
          </a:xfrm>
          <a:prstGeom prst="rect">
            <a:avLst/>
          </a:prstGeom>
          <a:noFill/>
        </p:spPr>
        <p:txBody>
          <a:bodyPr wrap="square" rtlCol="0" anchor="t"/>
          <a:lstStyle/>
          <a:p>
            <a:pPr marL="0" indent="0" algn="ctr">
              <a:buNone/>
            </a:pPr>
            <a:r>
              <a:rPr lang="en-US" sz="5400" b="1" dirty="0">
                <a:solidFill>
                  <a:srgbClr val="000000"/>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1385888" y="2266950"/>
            <a:ext cx="6511290" cy="1238250"/>
          </a:xfrm>
          <a:prstGeom prst="rect">
            <a:avLst/>
          </a:prstGeom>
          <a:noFill/>
        </p:spPr>
        <p:txBody>
          <a:bodyPr wrap="square" rtlCol="0" anchor="ctr"/>
          <a:lstStyle/>
          <a:p>
            <a:pPr marL="0" indent="0" algn="l">
              <a:buNone/>
            </a:pPr>
            <a:r>
              <a:rPr lang="en-US" altLang="zh-CN" sz="3840" b="1" dirty="0">
                <a:solidFill>
                  <a:srgbClr val="383838"/>
                </a:solidFill>
                <a:latin typeface="Noto Sans SC" pitchFamily="34" charset="0"/>
                <a:ea typeface="Noto Sans SC" pitchFamily="34" charset="-122"/>
                <a:cs typeface="Noto Sans SC" pitchFamily="34" charset="-120"/>
              </a:rPr>
              <a:t>Project lifetime</a:t>
            </a:r>
            <a:endParaRPr lang="en-US" altLang="zh-CN" sz="3840" b="1"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1999" y="0"/>
            <a:ext cx="3350029" cy="552450"/>
          </a:xfrm>
          <a:prstGeom prst="rect">
            <a:avLst/>
          </a:prstGeom>
          <a:solidFill>
            <a:srgbClr val="FFFFFF"/>
          </a:solidFill>
        </p:spPr>
      </p:sp>
      <p:sp>
        <p:nvSpPr>
          <p:cNvPr id="3" name="Text 1"/>
          <p:cNvSpPr/>
          <p:nvPr/>
        </p:nvSpPr>
        <p:spPr>
          <a:xfrm>
            <a:off x="1072551" y="-87731"/>
            <a:ext cx="3350029"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Project Lifetime</a:t>
            </a:r>
            <a:endParaRPr lang="en-US" altLang="zh-CN" sz="2400" b="1" dirty="0">
              <a:solidFill>
                <a:srgbClr val="383838"/>
              </a:solidFill>
              <a:latin typeface="Noto Sans SC" pitchFamily="34" charset="0"/>
              <a:ea typeface="Noto Sans SC" pitchFamily="34" charset="-122"/>
              <a:cs typeface="Noto Sans SC" pitchFamily="34" charset="-120"/>
            </a:endParaRPr>
          </a:p>
        </p:txBody>
      </p:sp>
      <p:sp>
        <p:nvSpPr>
          <p:cNvPr id="4" name="Text 2"/>
          <p:cNvSpPr/>
          <p:nvPr/>
        </p:nvSpPr>
        <p:spPr>
          <a:xfrm>
            <a:off x="714974" y="1343025"/>
            <a:ext cx="7415213" cy="3800475"/>
          </a:xfrm>
          <a:prstGeom prst="rect">
            <a:avLst/>
          </a:prstGeom>
          <a:noFill/>
        </p:spPr>
        <p:txBody>
          <a:bodyPr wrap="square" rtlCol="0" anchor="t"/>
          <a:lstStyle/>
          <a:p>
            <a:pPr algn="l">
              <a:lnSpc>
                <a:spcPct val="150000"/>
              </a:lnSpc>
              <a:buSzPct val="100000"/>
            </a:pPr>
            <a:endParaRPr lang="en-US" sz="1215" dirty="0">
              <a:solidFill>
                <a:srgbClr val="383838"/>
              </a:solidFill>
              <a:latin typeface="Noto Sans SC" pitchFamily="34" charset="0"/>
              <a:ea typeface="Noto Sans SC" pitchFamily="34" charset="-122"/>
            </a:endParaRPr>
          </a:p>
        </p:txBody>
      </p:sp>
      <p:pic>
        <p:nvPicPr>
          <p:cNvPr id="8" name="图片 7"/>
          <p:cNvPicPr>
            <a:picLocks noChangeAspect="1"/>
          </p:cNvPicPr>
          <p:nvPr/>
        </p:nvPicPr>
        <p:blipFill>
          <a:blip r:embed="rId1"/>
          <a:stretch>
            <a:fillRect/>
          </a:stretch>
        </p:blipFill>
        <p:spPr>
          <a:xfrm>
            <a:off x="1768298" y="552603"/>
            <a:ext cx="5408456" cy="42146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0"/>
            <a:ext cx="2301240" cy="552450"/>
          </a:xfrm>
          <a:prstGeom prst="rect">
            <a:avLst/>
          </a:prstGeom>
          <a:solidFill>
            <a:srgbClr val="FFFFFF"/>
          </a:solidFill>
        </p:spPr>
      </p:sp>
      <p:sp>
        <p:nvSpPr>
          <p:cNvPr id="3" name="Text 1"/>
          <p:cNvSpPr/>
          <p:nvPr/>
        </p:nvSpPr>
        <p:spPr>
          <a:xfrm>
            <a:off x="762000" y="0"/>
            <a:ext cx="2606675" cy="552450"/>
          </a:xfrm>
          <a:prstGeom prst="rect">
            <a:avLst/>
          </a:prstGeom>
          <a:noFill/>
        </p:spPr>
        <p:txBody>
          <a:bodyPr wrap="square" rtlCol="0" anchor="ctr"/>
          <a:lstStyle/>
          <a:p>
            <a:pPr marL="0" indent="0">
              <a:buNone/>
            </a:pPr>
            <a:r>
              <a:rPr lang="en-US" sz="2400" b="1" dirty="0">
                <a:solidFill>
                  <a:srgbClr val="383838"/>
                </a:solidFill>
                <a:latin typeface="Noto Sans SC" pitchFamily="34" charset="0"/>
                <a:ea typeface="Noto Sans SC" pitchFamily="34" charset="-122"/>
              </a:rPr>
              <a:t>Project </a:t>
            </a:r>
            <a:r>
              <a:rPr lang="en-US" altLang="zh-CN" sz="2400" b="1" dirty="0">
                <a:solidFill>
                  <a:srgbClr val="383838"/>
                </a:solidFill>
                <a:latin typeface="Noto Sans SC" pitchFamily="34" charset="0"/>
                <a:ea typeface="Noto Sans SC" pitchFamily="34" charset="-122"/>
              </a:rPr>
              <a:t>lifetime</a:t>
            </a:r>
            <a:endParaRPr lang="en-US" sz="2400" dirty="0"/>
          </a:p>
        </p:txBody>
      </p:sp>
      <p:sp>
        <p:nvSpPr>
          <p:cNvPr id="4" name="文本框 3"/>
          <p:cNvSpPr txBox="1"/>
          <p:nvPr/>
        </p:nvSpPr>
        <p:spPr>
          <a:xfrm>
            <a:off x="652487" y="552450"/>
            <a:ext cx="8041206" cy="4801314"/>
          </a:xfrm>
          <a:prstGeom prst="rect">
            <a:avLst/>
          </a:prstGeom>
          <a:noFill/>
        </p:spPr>
        <p:txBody>
          <a:bodyPr wrap="square" rtlCol="0">
            <a:spAutoFit/>
          </a:bodyPr>
          <a:lstStyle/>
          <a:p>
            <a:r>
              <a:rPr lang="en-US" altLang="zh-CN" b="1" dirty="0"/>
              <a:t>The phases in the lifetime are defined as follows:</a:t>
            </a:r>
            <a:endParaRPr lang="en-US" altLang="zh-CN" b="1" dirty="0"/>
          </a:p>
          <a:p>
            <a:pPr marL="285750" indent="-285750">
              <a:buFont typeface="Arial" panose="020B0604020202020204" pitchFamily="34" charset="0"/>
              <a:buChar char="•"/>
            </a:pPr>
            <a:r>
              <a:rPr lang="en-US" altLang="zh-CN" b="1" dirty="0"/>
              <a:t>Project planning phase</a:t>
            </a:r>
            <a:endParaRPr lang="en-US" altLang="zh-CN" b="1" dirty="0"/>
          </a:p>
          <a:p>
            <a:r>
              <a:rPr lang="en-US" altLang="zh-CN" dirty="0"/>
              <a:t>      Project Objectives: Determine the scale, timeline and resource requirements of the project according to the project proposal and preliminary needs analysis</a:t>
            </a:r>
            <a:endParaRPr lang="zh-CN" altLang="en-US" dirty="0"/>
          </a:p>
          <a:p>
            <a:r>
              <a:rPr lang="zh-CN" altLang="en-US" dirty="0"/>
              <a:t>      </a:t>
            </a:r>
            <a:r>
              <a:rPr lang="en-US" altLang="zh-CN" dirty="0"/>
              <a:t>Process: project planning, plan confirmation</a:t>
            </a:r>
            <a:endParaRPr lang="zh-CN" altLang="en-US" dirty="0"/>
          </a:p>
          <a:p>
            <a:pPr marL="285750" indent="-285750">
              <a:buFont typeface="Arial" panose="020B0604020202020204" pitchFamily="34" charset="0"/>
              <a:buChar char="•"/>
            </a:pPr>
            <a:r>
              <a:rPr lang="en-US" altLang="zh-CN" b="1" dirty="0"/>
              <a:t>Requirements analysis phase</a:t>
            </a:r>
            <a:endParaRPr lang="en-US" altLang="zh-CN" b="1" dirty="0"/>
          </a:p>
          <a:p>
            <a:r>
              <a:rPr lang="zh-CN" altLang="en-US" dirty="0"/>
              <a:t>      </a:t>
            </a:r>
            <a:r>
              <a:rPr lang="en-US" altLang="zh-CN" dirty="0"/>
              <a:t>Phase goal: Determine the customer's needs</a:t>
            </a:r>
            <a:endParaRPr lang="en-US" altLang="zh-CN" dirty="0"/>
          </a:p>
          <a:p>
            <a:r>
              <a:rPr lang="en-US" altLang="zh-CN" dirty="0"/>
              <a:t>      Process: requirements acquisition, requirements analysis, requirements control</a:t>
            </a:r>
            <a:endParaRPr lang="en-US" altLang="zh-CN" dirty="0"/>
          </a:p>
          <a:p>
            <a:pPr marL="285750" indent="-285750">
              <a:buFont typeface="Arial" panose="020B0604020202020204" pitchFamily="34" charset="0"/>
              <a:buChar char="•"/>
            </a:pPr>
            <a:r>
              <a:rPr lang="en-US" altLang="zh-CN" b="1" dirty="0"/>
              <a:t>Design phase</a:t>
            </a:r>
            <a:endParaRPr lang="en-US" altLang="zh-CN" b="1" dirty="0"/>
          </a:p>
          <a:p>
            <a:r>
              <a:rPr lang="zh-CN" altLang="en-US" dirty="0"/>
              <a:t>      </a:t>
            </a:r>
            <a:r>
              <a:rPr lang="en-US" altLang="zh-CN" dirty="0"/>
              <a:t>Stage goal: overall system structure design</a:t>
            </a:r>
            <a:endParaRPr lang="en-US" altLang="zh-CN" dirty="0"/>
          </a:p>
          <a:p>
            <a:r>
              <a:rPr lang="en-US" altLang="zh-CN" dirty="0"/>
              <a:t>      Process: Overall design</a:t>
            </a:r>
            <a:endParaRPr lang="en-US" altLang="zh-CN" dirty="0"/>
          </a:p>
          <a:p>
            <a:pPr marL="285750" indent="-285750">
              <a:buFont typeface="Arial" panose="020B0604020202020204" pitchFamily="34" charset="0"/>
              <a:buChar char="•"/>
            </a:pPr>
            <a:r>
              <a:rPr lang="en-US" altLang="zh-CN" b="1" dirty="0"/>
              <a:t>Phase 1 implementation</a:t>
            </a:r>
            <a:endParaRPr lang="en-US" altLang="zh-CN" b="1" dirty="0"/>
          </a:p>
          <a:p>
            <a:r>
              <a:rPr lang="zh-CN" altLang="en-US" dirty="0"/>
              <a:t>      </a:t>
            </a:r>
            <a:r>
              <a:rPr lang="en-US" altLang="zh-CN" dirty="0"/>
              <a:t>Phase goal: Realize the basic configuration of the system</a:t>
            </a:r>
            <a:endParaRPr lang="en-US" altLang="zh-CN" dirty="0"/>
          </a:p>
          <a:p>
            <a:r>
              <a:rPr lang="en-US" altLang="zh-CN" dirty="0"/>
              <a:t>      Process: node.js, MySQL, Visual Studio Code environment setup and program installation, and ID registration of WeChat developer tools</a:t>
            </a:r>
            <a:endParaRPr lang="en-US" altLang="zh-CN" dirty="0"/>
          </a:p>
          <a:p>
            <a:endParaRPr lang="en-US" altLang="zh-CN" dirty="0"/>
          </a:p>
          <a:p>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0"/>
            <a:ext cx="2147456" cy="552450"/>
          </a:xfrm>
          <a:prstGeom prst="rect">
            <a:avLst/>
          </a:prstGeom>
          <a:solidFill>
            <a:srgbClr val="FFFFFF"/>
          </a:solidFill>
        </p:spPr>
      </p:sp>
      <p:sp>
        <p:nvSpPr>
          <p:cNvPr id="3" name="Text 1"/>
          <p:cNvSpPr/>
          <p:nvPr/>
        </p:nvSpPr>
        <p:spPr>
          <a:xfrm>
            <a:off x="762000" y="0"/>
            <a:ext cx="2465705"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Project lifetime</a:t>
            </a:r>
            <a:endParaRPr lang="en-US" sz="2400" dirty="0"/>
          </a:p>
        </p:txBody>
      </p:sp>
      <p:sp>
        <p:nvSpPr>
          <p:cNvPr id="4" name="文本框 3"/>
          <p:cNvSpPr txBox="1"/>
          <p:nvPr/>
        </p:nvSpPr>
        <p:spPr>
          <a:xfrm>
            <a:off x="551397" y="552450"/>
            <a:ext cx="8041206" cy="5078313"/>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Phase 2 implementation</a:t>
            </a:r>
            <a:endParaRPr lang="en-US" altLang="zh-CN" b="1" dirty="0"/>
          </a:p>
          <a:p>
            <a:r>
              <a:rPr lang="en-US" altLang="zh-CN" dirty="0"/>
              <a:t>      Stage goal: to realize the construction of the basic page of the front-end of the Mini Program</a:t>
            </a:r>
            <a:endParaRPr lang="en-US" altLang="zh-CN" dirty="0"/>
          </a:p>
          <a:p>
            <a:r>
              <a:rPr lang="en-US" altLang="zh-CN" dirty="0"/>
              <a:t>      Process: Create the basic framework of the four pages of Home, Theater, Discovery, and Me, as well as the display of relevant information such as movie information, scene arrangement and other related information on the homepage page and the basic layout of My Page</a:t>
            </a:r>
            <a:endParaRPr lang="en-US" altLang="zh-CN" dirty="0"/>
          </a:p>
          <a:p>
            <a:pPr marL="285750" indent="-285750">
              <a:buFont typeface="Arial" panose="020B0604020202020204" pitchFamily="34" charset="0"/>
              <a:buChar char="•"/>
            </a:pPr>
            <a:r>
              <a:rPr lang="en-US" altLang="zh-CN" b="1" dirty="0"/>
              <a:t>Phase 3 implementation</a:t>
            </a:r>
            <a:endParaRPr lang="en-US" altLang="zh-CN" b="1" dirty="0"/>
          </a:p>
          <a:p>
            <a:r>
              <a:rPr lang="zh-CN" altLang="en-US" dirty="0"/>
              <a:t>      </a:t>
            </a:r>
            <a:r>
              <a:rPr lang="en-US" altLang="zh-CN" dirty="0"/>
              <a:t>Stage goal: Database table creation</a:t>
            </a:r>
            <a:endParaRPr lang="en-US" altLang="zh-CN" dirty="0"/>
          </a:p>
          <a:p>
            <a:r>
              <a:rPr lang="en-US" altLang="zh-CN" dirty="0"/>
              <a:t>      Procedure: Create a user information table and a movie table, and add user information and movie ticket information</a:t>
            </a:r>
            <a:endParaRPr lang="en-US" altLang="zh-CN" dirty="0"/>
          </a:p>
          <a:p>
            <a:pPr marL="285750" indent="-285750">
              <a:buFont typeface="Arial" panose="020B0604020202020204" pitchFamily="34" charset="0"/>
              <a:buChar char="•"/>
            </a:pPr>
            <a:r>
              <a:rPr lang="en-US" altLang="zh-CN" b="1" dirty="0"/>
              <a:t>Phase 4 implementation</a:t>
            </a:r>
            <a:endParaRPr lang="en-US" altLang="zh-CN" b="1" dirty="0"/>
          </a:p>
          <a:p>
            <a:r>
              <a:rPr lang="zh-CN" altLang="en-US" dirty="0"/>
              <a:t>      </a:t>
            </a:r>
            <a:r>
              <a:rPr lang="en-US" altLang="zh-CN" dirty="0"/>
              <a:t>Stage goal: Build a local server</a:t>
            </a:r>
            <a:endParaRPr lang="en-US" altLang="zh-CN" dirty="0"/>
          </a:p>
          <a:p>
            <a:r>
              <a:rPr lang="en-US" altLang="zh-CN" dirty="0"/>
              <a:t>      Process: Use Visual Studio Code to set up a local server and connect to the database so that it can access videos, access images, and set up listening interfaces</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0"/>
            <a:ext cx="2442845" cy="552450"/>
          </a:xfrm>
          <a:prstGeom prst="rect">
            <a:avLst/>
          </a:prstGeom>
          <a:solidFill>
            <a:srgbClr val="FFFFFF"/>
          </a:solidFill>
        </p:spPr>
      </p:sp>
      <p:sp>
        <p:nvSpPr>
          <p:cNvPr id="3" name="Text 1"/>
          <p:cNvSpPr/>
          <p:nvPr/>
        </p:nvSpPr>
        <p:spPr>
          <a:xfrm>
            <a:off x="762000" y="0"/>
            <a:ext cx="2547620" cy="552450"/>
          </a:xfrm>
          <a:prstGeom prst="rect">
            <a:avLst/>
          </a:prstGeom>
          <a:noFill/>
        </p:spPr>
        <p:txBody>
          <a:bodyPr wrap="square" rtlCol="0" anchor="ctr"/>
          <a:lstStyle/>
          <a:p>
            <a:pPr marL="0" indent="0">
              <a:buNone/>
            </a:pPr>
            <a:r>
              <a:rPr lang="en-US" sz="2400" b="1" dirty="0">
                <a:solidFill>
                  <a:srgbClr val="383838"/>
                </a:solidFill>
                <a:latin typeface="Noto Sans SC" pitchFamily="34" charset="0"/>
                <a:ea typeface="Noto Sans SC" pitchFamily="34" charset="-122"/>
              </a:rPr>
              <a:t>Project </a:t>
            </a:r>
            <a:r>
              <a:rPr lang="en-US" altLang="zh-CN" sz="2400" b="1" dirty="0">
                <a:solidFill>
                  <a:srgbClr val="383838"/>
                </a:solidFill>
                <a:latin typeface="Noto Sans SC" pitchFamily="34" charset="0"/>
                <a:ea typeface="Noto Sans SC" pitchFamily="34" charset="-122"/>
              </a:rPr>
              <a:t>lifetime</a:t>
            </a:r>
            <a:endParaRPr lang="en-US" sz="2400" dirty="0"/>
          </a:p>
        </p:txBody>
      </p:sp>
      <p:sp>
        <p:nvSpPr>
          <p:cNvPr id="4" name="文本框 3"/>
          <p:cNvSpPr txBox="1"/>
          <p:nvPr/>
        </p:nvSpPr>
        <p:spPr>
          <a:xfrm>
            <a:off x="394862" y="446436"/>
            <a:ext cx="8041206"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Phase 5 implementation</a:t>
            </a:r>
            <a:r>
              <a:rPr lang="zh-CN" altLang="en-US" b="1" dirty="0"/>
              <a:t> </a:t>
            </a:r>
            <a:endParaRPr lang="en-US" altLang="zh-CN" b="1" dirty="0"/>
          </a:p>
          <a:p>
            <a:r>
              <a:rPr lang="en-US" altLang="zh-CN" b="1" dirty="0"/>
              <a:t>      </a:t>
            </a:r>
            <a:r>
              <a:rPr lang="en-US" altLang="zh-CN" dirty="0"/>
              <a:t>Stage goal: Improve the layout of the Mini Program page</a:t>
            </a:r>
            <a:endParaRPr lang="en-US" altLang="zh-CN" dirty="0"/>
          </a:p>
          <a:p>
            <a:r>
              <a:rPr lang="en-US" altLang="zh-CN" dirty="0"/>
              <a:t>      Process: Realize the login registration and order viewing function of my page, the ticket purchase function of the home page, and the video playback function of the discovery page</a:t>
            </a:r>
            <a:endParaRPr lang="en-US" altLang="zh-CN" dirty="0"/>
          </a:p>
          <a:p>
            <a:pPr marL="285750" indent="-285750">
              <a:buFont typeface="Arial" panose="020B0604020202020204" pitchFamily="34" charset="0"/>
              <a:buChar char="•"/>
            </a:pPr>
            <a:r>
              <a:rPr lang="en-US" altLang="zh-CN" b="1" dirty="0"/>
              <a:t>Phase 6 implementation</a:t>
            </a:r>
            <a:endParaRPr lang="en-US" altLang="zh-CN" b="1" dirty="0"/>
          </a:p>
          <a:p>
            <a:r>
              <a:rPr lang="zh-CN" altLang="en-US" dirty="0"/>
              <a:t>      </a:t>
            </a:r>
            <a:r>
              <a:rPr lang="en-US" altLang="zh-CN" dirty="0"/>
              <a:t>Stage goal: Realize the function of mini program theater address</a:t>
            </a:r>
            <a:endParaRPr lang="en-US" altLang="zh-CN" dirty="0"/>
          </a:p>
          <a:p>
            <a:r>
              <a:rPr lang="en-US" altLang="zh-CN" dirty="0"/>
              <a:t>      Process: Transmit the latitude and longitude of the destination to Tencent Maps, call the Tencent Maps API to obtain the current geographic location information, and return it</a:t>
            </a:r>
            <a:endParaRPr lang="en-US" altLang="zh-CN" dirty="0"/>
          </a:p>
          <a:p>
            <a:pPr marL="285750" indent="-285750">
              <a:buFont typeface="Arial" panose="020B0604020202020204" pitchFamily="34" charset="0"/>
              <a:buChar char="•"/>
            </a:pPr>
            <a:r>
              <a:rPr lang="en-US" altLang="zh-CN" b="1" dirty="0"/>
              <a:t>Integration test</a:t>
            </a:r>
            <a:endParaRPr lang="en-US" altLang="zh-CN" b="1" dirty="0"/>
          </a:p>
          <a:p>
            <a:r>
              <a:rPr lang="zh-CN" altLang="en-US" dirty="0"/>
              <a:t>      </a:t>
            </a:r>
            <a:r>
              <a:rPr lang="en-US" altLang="zh-CN" dirty="0"/>
              <a:t>Phase goal: to pass software testing in an integrated environment</a:t>
            </a:r>
            <a:endParaRPr lang="en-US" altLang="zh-CN" dirty="0"/>
          </a:p>
          <a:p>
            <a:r>
              <a:rPr lang="en-US" altLang="zh-CN" dirty="0"/>
              <a:t>      Process: integration test, system test</a:t>
            </a:r>
            <a:endParaRPr lang="en-US" altLang="zh-CN" dirty="0"/>
          </a:p>
          <a:p>
            <a:pPr marL="285750" indent="-285750">
              <a:buFont typeface="Arial" panose="020B0604020202020204" pitchFamily="34" charset="0"/>
              <a:buChar char="•"/>
            </a:pPr>
            <a:r>
              <a:rPr lang="en-US" altLang="zh-CN" b="1" dirty="0"/>
              <a:t>Product Submission</a:t>
            </a:r>
            <a:endParaRPr lang="en-US" altLang="zh-CN" b="1" dirty="0"/>
          </a:p>
          <a:p>
            <a:r>
              <a:rPr lang="zh-CN" altLang="en-US" dirty="0"/>
              <a:t>      </a:t>
            </a:r>
            <a:r>
              <a:rPr lang="en-US" altLang="zh-CN" dirty="0"/>
              <a:t>Stage goal: the product can be put into use</a:t>
            </a:r>
            <a:endParaRPr lang="en-US" altLang="zh-CN" dirty="0"/>
          </a:p>
          <a:p>
            <a:r>
              <a:rPr lang="en-US" altLang="zh-CN" dirty="0"/>
              <a:t>      Process: Product submission</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85863" y="933450"/>
            <a:ext cx="1414463" cy="1243013"/>
          </a:xfrm>
          <a:prstGeom prst="rect">
            <a:avLst/>
          </a:prstGeom>
          <a:noFill/>
        </p:spPr>
        <p:txBody>
          <a:bodyPr wrap="square" rtlCol="0" anchor="t"/>
          <a:lstStyle/>
          <a:p>
            <a:pPr marL="0" indent="0" algn="ctr">
              <a:buNone/>
            </a:pPr>
            <a:r>
              <a:rPr lang="en-US" sz="5400" b="1" dirty="0">
                <a:solidFill>
                  <a:srgbClr val="000000"/>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1385888" y="2266950"/>
            <a:ext cx="6511290" cy="1238250"/>
          </a:xfrm>
          <a:prstGeom prst="rect">
            <a:avLst/>
          </a:prstGeom>
          <a:noFill/>
        </p:spPr>
        <p:txBody>
          <a:bodyPr wrap="square" rtlCol="0" anchor="ctr"/>
          <a:lstStyle/>
          <a:p>
            <a:pPr marL="0" indent="0" algn="l">
              <a:buNone/>
            </a:pPr>
            <a:r>
              <a:rPr lang="en-US" altLang="zh-CN" sz="3840" b="1" dirty="0">
                <a:solidFill>
                  <a:srgbClr val="383838"/>
                </a:solidFill>
                <a:latin typeface="Noto Sans SC" pitchFamily="34" charset="0"/>
                <a:ea typeface="Noto Sans SC" pitchFamily="34" charset="-122"/>
                <a:cs typeface="Noto Sans SC" pitchFamily="34" charset="-120"/>
              </a:rPr>
              <a:t>Risk/Test Plan</a:t>
            </a:r>
            <a:endParaRPr lang="en-US" altLang="zh-CN" sz="3840" b="1"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0"/>
            <a:ext cx="1681942" cy="552450"/>
          </a:xfrm>
          <a:prstGeom prst="rect">
            <a:avLst/>
          </a:prstGeom>
          <a:solidFill>
            <a:srgbClr val="FFFFFF"/>
          </a:solidFill>
        </p:spPr>
      </p:sp>
      <p:sp>
        <p:nvSpPr>
          <p:cNvPr id="3" name="Text 1"/>
          <p:cNvSpPr/>
          <p:nvPr/>
        </p:nvSpPr>
        <p:spPr>
          <a:xfrm>
            <a:off x="761999" y="0"/>
            <a:ext cx="1643149"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Risk Plan</a:t>
            </a:r>
            <a:endParaRPr lang="en-US" altLang="zh-CN" sz="2400" b="1" dirty="0">
              <a:solidFill>
                <a:srgbClr val="383838"/>
              </a:solidFill>
              <a:latin typeface="Noto Sans SC" pitchFamily="34" charset="0"/>
              <a:ea typeface="Noto Sans SC" pitchFamily="34" charset="-122"/>
              <a:cs typeface="Noto Sans SC" pitchFamily="34" charset="-120"/>
            </a:endParaRPr>
          </a:p>
        </p:txBody>
      </p:sp>
      <p:graphicFrame>
        <p:nvGraphicFramePr>
          <p:cNvPr id="11" name="表格 10"/>
          <p:cNvGraphicFramePr>
            <a:graphicFrameLocks noGrp="1"/>
          </p:cNvGraphicFramePr>
          <p:nvPr/>
        </p:nvGraphicFramePr>
        <p:xfrm>
          <a:off x="1580672" y="487069"/>
          <a:ext cx="5757504" cy="4392796"/>
        </p:xfrm>
        <a:graphic>
          <a:graphicData uri="http://schemas.openxmlformats.org/drawingml/2006/table">
            <a:tbl>
              <a:tblPr firstRow="1" firstCol="1" bandRow="1"/>
              <a:tblGrid>
                <a:gridCol w="642251"/>
                <a:gridCol w="1658931"/>
                <a:gridCol w="746909"/>
                <a:gridCol w="727407"/>
                <a:gridCol w="1982006"/>
              </a:tblGrid>
              <a:tr h="336970">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No.</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Risk events</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Possibility</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Effect</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dirty="0">
                          <a:solidFill>
                            <a:srgbClr val="000000"/>
                          </a:solidFill>
                          <a:effectLst/>
                          <a:latin typeface="Arial" panose="020B0604020202020204" pitchFamily="34" charset="0"/>
                          <a:ea typeface="宋体" pitchFamily="2" charset="-122"/>
                          <a:cs typeface="Times New Roman" panose="02020603050405020304" pitchFamily="18" charset="0"/>
                        </a:rPr>
                        <a:t>Countermeasure</a:t>
                      </a:r>
                      <a:endParaRPr lang="zh-CN" sz="700" kern="100" dirty="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743">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1</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dirty="0">
                          <a:solidFill>
                            <a:srgbClr val="000000"/>
                          </a:solidFill>
                          <a:effectLst/>
                          <a:latin typeface="Arial" panose="020B0604020202020204" pitchFamily="34" charset="0"/>
                          <a:ea typeface="宋体" pitchFamily="2" charset="-122"/>
                          <a:cs typeface="Times New Roman" panose="02020603050405020304" pitchFamily="18" charset="0"/>
                        </a:rPr>
                        <a:t>Not enough time for product development</a:t>
                      </a:r>
                      <a:endParaRPr lang="zh-CN" sz="700" kern="100" dirty="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60%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50%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1. Take an overtime approach</a:t>
                      </a:r>
                      <a:endParaRPr lang="zh-CN" sz="700" kern="100">
                        <a:effectLst/>
                        <a:latin typeface="Calibri" panose="020F0502020204030204" pitchFamily="34" charset="0"/>
                        <a:ea typeface="宋体" pitchFamily="2" charset="-122"/>
                        <a:cs typeface="Times New Roman" panose="02020603050405020304" pitchFamily="18" charset="0"/>
                      </a:endParaRPr>
                    </a:p>
                    <a:p>
                      <a:pPr algn="l"/>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2. Modify the plan</a:t>
                      </a:r>
                      <a:endParaRPr lang="zh-CN" sz="700" kern="100">
                        <a:effectLst/>
                        <a:latin typeface="Calibri" panose="020F0502020204030204" pitchFamily="34" charset="0"/>
                        <a:ea typeface="宋体" pitchFamily="2" charset="-122"/>
                        <a:cs typeface="Times New Roman" panose="02020603050405020304" pitchFamily="18" charset="0"/>
                      </a:endParaRPr>
                    </a:p>
                    <a:p>
                      <a:pPr algn="l"/>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3. Remove some tasks</a:t>
                      </a:r>
                      <a:endParaRPr lang="zh-CN" sz="700" kern="100">
                        <a:effectLst/>
                        <a:latin typeface="Calibri" panose="020F0502020204030204" pitchFamily="34" charset="0"/>
                        <a:ea typeface="宋体" pitchFamily="2" charset="-122"/>
                        <a:cs typeface="Times New Roman" panose="02020603050405020304" pitchFamily="18" charset="0"/>
                      </a:endParaRPr>
                    </a:p>
                    <a:p>
                      <a:pPr algn="l"/>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4. Discuss with the customer to extend some time</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985">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2</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dirty="0">
                          <a:solidFill>
                            <a:srgbClr val="000000"/>
                          </a:solidFill>
                          <a:effectLst/>
                          <a:latin typeface="Arial" panose="020B0604020202020204" pitchFamily="34" charset="0"/>
                          <a:ea typeface="宋体" pitchFamily="2" charset="-122"/>
                          <a:cs typeface="Times New Roman" panose="02020603050405020304" pitchFamily="18" charset="0"/>
                        </a:rPr>
                        <a:t>There are no test cases that fit your needs</a:t>
                      </a:r>
                      <a:endParaRPr lang="zh-CN" sz="700" kern="100" dirty="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20%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20%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Modular development, each function is tested individually</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515">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3</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dirty="0">
                          <a:solidFill>
                            <a:srgbClr val="000000"/>
                          </a:solidFill>
                          <a:effectLst/>
                          <a:latin typeface="Arial" panose="020B0604020202020204" pitchFamily="34" charset="0"/>
                          <a:ea typeface="宋体" pitchFamily="2" charset="-122"/>
                          <a:cs typeface="Times New Roman" panose="02020603050405020304" pitchFamily="18" charset="0"/>
                        </a:rPr>
                        <a:t>Insufficient technical support</a:t>
                      </a:r>
                      <a:endParaRPr lang="zh-CN" sz="700" kern="100" dirty="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30%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10%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1.Train developers</a:t>
                      </a:r>
                      <a:endParaRPr lang="zh-CN" sz="700" kern="100">
                        <a:effectLst/>
                        <a:latin typeface="Calibri" panose="020F0502020204030204" pitchFamily="34" charset="0"/>
                        <a:ea typeface="宋体" pitchFamily="2" charset="-122"/>
                        <a:cs typeface="Times New Roman" panose="02020603050405020304" pitchFamily="18" charset="0"/>
                      </a:endParaRPr>
                    </a:p>
                    <a:p>
                      <a:pPr algn="just"/>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2.Look for technical guidance</a:t>
                      </a:r>
                      <a:endParaRPr lang="zh-CN" sz="700" kern="100">
                        <a:effectLst/>
                        <a:latin typeface="Calibri" panose="020F0502020204030204" pitchFamily="34" charset="0"/>
                        <a:ea typeface="宋体" pitchFamily="2" charset="-122"/>
                        <a:cs typeface="Times New Roman" panose="02020603050405020304" pitchFamily="18" charset="0"/>
                      </a:endParaRPr>
                    </a:p>
                    <a:p>
                      <a:pPr algn="just"/>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3.Take a development and learning approach, requiring them to master the technology within a specified time</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7692">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4</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dirty="0">
                          <a:solidFill>
                            <a:srgbClr val="000000"/>
                          </a:solidFill>
                          <a:effectLst/>
                          <a:latin typeface="Arial" panose="020B0604020202020204" pitchFamily="34" charset="0"/>
                          <a:ea typeface="宋体" pitchFamily="2" charset="-122"/>
                          <a:cs typeface="Times New Roman" panose="02020603050405020304" pitchFamily="18" charset="0"/>
                        </a:rPr>
                        <a:t>Uncertain demand leads to a change in demand</a:t>
                      </a:r>
                      <a:endParaRPr lang="zh-CN" sz="700" kern="100" dirty="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80%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20%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If there is a place that needs to be revised, the place where it should be revised should be communicated and discussed in a timely manner.</a:t>
                      </a:r>
                      <a:endParaRPr lang="zh-CN" sz="700" kern="100">
                        <a:effectLst/>
                        <a:latin typeface="Calibri" panose="020F0502020204030204" pitchFamily="34" charset="0"/>
                        <a:ea typeface="宋体" pitchFamily="2" charset="-122"/>
                        <a:cs typeface="Times New Roman" panose="02020603050405020304" pitchFamily="18" charset="0"/>
                      </a:endParaRPr>
                    </a:p>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 </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0641">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5</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dirty="0">
                          <a:solidFill>
                            <a:srgbClr val="000000"/>
                          </a:solidFill>
                          <a:effectLst/>
                          <a:latin typeface="Arial" panose="020B0604020202020204" pitchFamily="34" charset="0"/>
                          <a:ea typeface="宋体" pitchFamily="2" charset="-122"/>
                          <a:cs typeface="Times New Roman" panose="02020603050405020304" pitchFamily="18" charset="0"/>
                        </a:rPr>
                        <a:t>Risk of secondary outbreaks</a:t>
                      </a:r>
                      <a:endParaRPr lang="zh-CN" sz="700" kern="100" dirty="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60%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20%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Be ready to switch to online collaborative development at any time, do a good job of psychological construction of team members, and communicate and understand each other</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250">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6</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dirty="0">
                          <a:solidFill>
                            <a:srgbClr val="000000"/>
                          </a:solidFill>
                          <a:effectLst/>
                          <a:latin typeface="Arial" panose="020B0604020202020204" pitchFamily="34" charset="0"/>
                          <a:ea typeface="宋体" pitchFamily="2" charset="-122"/>
                          <a:cs typeface="Times New Roman" panose="02020603050405020304" pitchFamily="18" charset="0"/>
                        </a:rPr>
                        <a:t>HR risk</a:t>
                      </a:r>
                      <a:endParaRPr lang="zh-CN" sz="700" kern="100" dirty="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50%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600" kern="100" spc="60">
                          <a:solidFill>
                            <a:srgbClr val="000000"/>
                          </a:solidFill>
                          <a:effectLst/>
                          <a:latin typeface="Arial" panose="020B0604020202020204" pitchFamily="34" charset="0"/>
                          <a:ea typeface="宋体" pitchFamily="2" charset="-122"/>
                          <a:cs typeface="Times New Roman" panose="02020603050405020304" pitchFamily="18" charset="0"/>
                        </a:rPr>
                        <a:t>20%</a:t>
                      </a:r>
                      <a:endParaRPr lang="zh-CN" sz="700" kern="10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648335" algn="l"/>
                        </a:tabLst>
                      </a:pPr>
                      <a:r>
                        <a:rPr lang="en-US" sz="600" kern="100" spc="60" dirty="0">
                          <a:solidFill>
                            <a:srgbClr val="000000"/>
                          </a:solidFill>
                          <a:effectLst/>
                          <a:latin typeface="Arial" panose="020B0604020202020204" pitchFamily="34" charset="0"/>
                          <a:ea typeface="宋体" pitchFamily="2" charset="-122"/>
                          <a:cs typeface="Times New Roman" panose="02020603050405020304" pitchFamily="18" charset="0"/>
                        </a:rPr>
                        <a:t>1. Carry out targeted training</a:t>
                      </a:r>
                      <a:endParaRPr lang="zh-CN" sz="700" kern="100" dirty="0">
                        <a:effectLst/>
                        <a:latin typeface="Calibri" panose="020F0502020204030204" pitchFamily="34" charset="0"/>
                        <a:ea typeface="宋体" pitchFamily="2" charset="-122"/>
                        <a:cs typeface="Times New Roman" panose="02020603050405020304" pitchFamily="18" charset="0"/>
                      </a:endParaRPr>
                    </a:p>
                    <a:p>
                      <a:pPr algn="just">
                        <a:tabLst>
                          <a:tab pos="648335" algn="l"/>
                        </a:tabLst>
                      </a:pPr>
                      <a:r>
                        <a:rPr lang="en-US" sz="600" kern="100" spc="60" dirty="0">
                          <a:solidFill>
                            <a:srgbClr val="000000"/>
                          </a:solidFill>
                          <a:effectLst/>
                          <a:latin typeface="Arial" panose="020B0604020202020204" pitchFamily="34" charset="0"/>
                          <a:ea typeface="宋体" pitchFamily="2" charset="-122"/>
                          <a:cs typeface="Times New Roman" panose="02020603050405020304" pitchFamily="18" charset="0"/>
                        </a:rPr>
                        <a:t>2. Arrange the right people to the right positions</a:t>
                      </a:r>
                      <a:endParaRPr lang="zh-CN" sz="700" kern="100" dirty="0">
                        <a:effectLst/>
                        <a:latin typeface="Calibri" panose="020F0502020204030204" pitchFamily="34" charset="0"/>
                        <a:ea typeface="宋体" pitchFamily="2" charset="-122"/>
                        <a:cs typeface="Times New Roman" panose="02020603050405020304" pitchFamily="18" charset="0"/>
                      </a:endParaRPr>
                    </a:p>
                  </a:txBody>
                  <a:tcPr marL="46759" marR="467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0"/>
            <a:ext cx="1681942" cy="552450"/>
          </a:xfrm>
          <a:prstGeom prst="rect">
            <a:avLst/>
          </a:prstGeom>
          <a:solidFill>
            <a:srgbClr val="FFFFFF"/>
          </a:solidFill>
        </p:spPr>
      </p:sp>
      <p:sp>
        <p:nvSpPr>
          <p:cNvPr id="3" name="Text 1"/>
          <p:cNvSpPr/>
          <p:nvPr/>
        </p:nvSpPr>
        <p:spPr>
          <a:xfrm>
            <a:off x="761999" y="0"/>
            <a:ext cx="1643149"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Risk Plan</a:t>
            </a:r>
            <a:endParaRPr lang="en-US" altLang="zh-CN" sz="2400" b="1" dirty="0">
              <a:solidFill>
                <a:srgbClr val="383838"/>
              </a:solidFill>
              <a:latin typeface="Noto Sans SC" pitchFamily="34" charset="0"/>
              <a:ea typeface="Noto Sans SC" pitchFamily="34" charset="-122"/>
              <a:cs typeface="Noto Sans SC" pitchFamily="34" charset="-120"/>
            </a:endParaRPr>
          </a:p>
        </p:txBody>
      </p:sp>
      <p:pic>
        <p:nvPicPr>
          <p:cNvPr id="5" name="图片 4"/>
          <p:cNvPicPr>
            <a:picLocks noChangeAspect="1"/>
          </p:cNvPicPr>
          <p:nvPr/>
        </p:nvPicPr>
        <p:blipFill rotWithShape="1">
          <a:blip r:embed="rId1"/>
          <a:srcRect l="956" t="1435" r="797" b="1739"/>
          <a:stretch>
            <a:fillRect/>
          </a:stretch>
        </p:blipFill>
        <p:spPr>
          <a:xfrm>
            <a:off x="404850" y="454728"/>
            <a:ext cx="5926794" cy="3838066"/>
          </a:xfrm>
          <a:prstGeom prst="rect">
            <a:avLst/>
          </a:prstGeom>
        </p:spPr>
      </p:pic>
      <p:sp>
        <p:nvSpPr>
          <p:cNvPr id="7" name="文本框 6"/>
          <p:cNvSpPr txBox="1"/>
          <p:nvPr/>
        </p:nvSpPr>
        <p:spPr>
          <a:xfrm>
            <a:off x="6480000" y="638164"/>
            <a:ext cx="1872000" cy="432000"/>
          </a:xfrm>
          <a:prstGeom prst="rect">
            <a:avLst/>
          </a:prstGeom>
          <a:noFill/>
          <a:ln>
            <a:solidFill>
              <a:schemeClr val="tx1"/>
            </a:solidFill>
          </a:ln>
        </p:spPr>
        <p:txBody>
          <a:bodyPr wrap="square" tIns="72000" bIns="72000" rtlCol="0" anchor="t" anchorCtr="0">
            <a:spAutoFit/>
          </a:bodyPr>
          <a:lstStyle/>
          <a:p>
            <a:r>
              <a:rPr lang="en-US" altLang="zh-CN" sz="1000" kern="100" spc="60" dirty="0">
                <a:solidFill>
                  <a:srgbClr val="000000"/>
                </a:solidFill>
                <a:effectLst/>
                <a:latin typeface="Arial" panose="020B0604020202020204" pitchFamily="34" charset="0"/>
                <a:ea typeface="宋体" pitchFamily="2" charset="-122"/>
                <a:cs typeface="Times New Roman" panose="02020603050405020304" pitchFamily="18" charset="0"/>
              </a:rPr>
              <a:t>1.Not enough time for product development</a:t>
            </a:r>
            <a:endParaRPr lang="zh-CN" altLang="zh-CN" sz="1000" kern="100" dirty="0">
              <a:effectLst/>
              <a:latin typeface="Calibri" panose="020F0502020204030204" pitchFamily="34" charset="0"/>
              <a:ea typeface="宋体" pitchFamily="2" charset="-122"/>
              <a:cs typeface="Times New Roman" panose="02020603050405020304" pitchFamily="18" charset="0"/>
            </a:endParaRPr>
          </a:p>
        </p:txBody>
      </p:sp>
      <p:sp>
        <p:nvSpPr>
          <p:cNvPr id="8" name="文本框 7"/>
          <p:cNvSpPr txBox="1"/>
          <p:nvPr/>
        </p:nvSpPr>
        <p:spPr>
          <a:xfrm>
            <a:off x="6480000" y="1227927"/>
            <a:ext cx="1872000" cy="432000"/>
          </a:xfrm>
          <a:prstGeom prst="rect">
            <a:avLst/>
          </a:prstGeom>
          <a:noFill/>
          <a:ln>
            <a:solidFill>
              <a:schemeClr val="tx1"/>
            </a:solidFill>
          </a:ln>
        </p:spPr>
        <p:txBody>
          <a:bodyPr wrap="square" tIns="72000" bIns="72000" rtlCol="0" anchor="t" anchorCtr="0">
            <a:spAutoFit/>
          </a:bodyPr>
          <a:lstStyle/>
          <a:p>
            <a:r>
              <a:rPr lang="en-US" altLang="zh-CN" sz="1000" kern="100" spc="60" dirty="0">
                <a:solidFill>
                  <a:srgbClr val="000000"/>
                </a:solidFill>
                <a:effectLst/>
                <a:latin typeface="Arial" panose="020B0604020202020204" pitchFamily="34" charset="0"/>
                <a:ea typeface="宋体" pitchFamily="2" charset="-122"/>
                <a:cs typeface="Times New Roman" panose="02020603050405020304" pitchFamily="18" charset="0"/>
              </a:rPr>
              <a:t>2.There are no test cases that fit your needs</a:t>
            </a:r>
            <a:endParaRPr lang="zh-CN" altLang="zh-CN" sz="1000" kern="100" dirty="0">
              <a:effectLst/>
              <a:latin typeface="Calibri" panose="020F0502020204030204" pitchFamily="34" charset="0"/>
              <a:ea typeface="宋体" pitchFamily="2" charset="-122"/>
              <a:cs typeface="Times New Roman" panose="02020603050405020304" pitchFamily="18" charset="0"/>
            </a:endParaRPr>
          </a:p>
          <a:p>
            <a:endParaRPr lang="zh-CN" altLang="zh-CN" sz="800" kern="100" dirty="0">
              <a:effectLst/>
              <a:latin typeface="Calibri" panose="020F0502020204030204" pitchFamily="34" charset="0"/>
              <a:ea typeface="宋体" pitchFamily="2" charset="-122"/>
              <a:cs typeface="Times New Roman" panose="02020603050405020304" pitchFamily="18" charset="0"/>
            </a:endParaRPr>
          </a:p>
        </p:txBody>
      </p:sp>
      <p:sp>
        <p:nvSpPr>
          <p:cNvPr id="9" name="文本框 8"/>
          <p:cNvSpPr txBox="1"/>
          <p:nvPr/>
        </p:nvSpPr>
        <p:spPr>
          <a:xfrm>
            <a:off x="6480000" y="1817690"/>
            <a:ext cx="1872000" cy="432000"/>
          </a:xfrm>
          <a:prstGeom prst="rect">
            <a:avLst/>
          </a:prstGeom>
          <a:noFill/>
          <a:ln>
            <a:solidFill>
              <a:schemeClr val="tx1"/>
            </a:solidFill>
          </a:ln>
        </p:spPr>
        <p:txBody>
          <a:bodyPr wrap="square" tIns="72000" bIns="72000" rtlCol="0" anchor="t" anchorCtr="0">
            <a:spAutoFit/>
          </a:bodyPr>
          <a:lstStyle/>
          <a:p>
            <a:r>
              <a:rPr lang="en-US" altLang="zh-CN" sz="1000" kern="100" spc="60" dirty="0">
                <a:solidFill>
                  <a:srgbClr val="000000"/>
                </a:solidFill>
                <a:effectLst/>
                <a:latin typeface="Arial" panose="020B0604020202020204" pitchFamily="34" charset="0"/>
                <a:ea typeface="宋体" pitchFamily="2" charset="-122"/>
                <a:cs typeface="Times New Roman" panose="02020603050405020304" pitchFamily="18" charset="0"/>
              </a:rPr>
              <a:t>3.Insufficient technical support</a:t>
            </a:r>
            <a:endParaRPr lang="zh-CN" altLang="zh-CN" sz="1000" kern="100" dirty="0">
              <a:effectLst/>
              <a:latin typeface="Calibri" panose="020F0502020204030204" pitchFamily="34" charset="0"/>
              <a:ea typeface="宋体" pitchFamily="2" charset="-122"/>
              <a:cs typeface="Times New Roman" panose="02020603050405020304" pitchFamily="18" charset="0"/>
            </a:endParaRPr>
          </a:p>
          <a:p>
            <a:endParaRPr lang="zh-CN" altLang="zh-CN" sz="1000" kern="100" dirty="0">
              <a:effectLst/>
              <a:latin typeface="Calibri" panose="020F0502020204030204" pitchFamily="34" charset="0"/>
              <a:ea typeface="宋体" pitchFamily="2" charset="-122"/>
              <a:cs typeface="Times New Roman" panose="02020603050405020304" pitchFamily="18" charset="0"/>
            </a:endParaRPr>
          </a:p>
        </p:txBody>
      </p:sp>
      <p:sp>
        <p:nvSpPr>
          <p:cNvPr id="10" name="文本框 9"/>
          <p:cNvSpPr txBox="1"/>
          <p:nvPr/>
        </p:nvSpPr>
        <p:spPr>
          <a:xfrm>
            <a:off x="6480000" y="2407453"/>
            <a:ext cx="1872000" cy="432000"/>
          </a:xfrm>
          <a:prstGeom prst="rect">
            <a:avLst/>
          </a:prstGeom>
          <a:noFill/>
          <a:ln>
            <a:solidFill>
              <a:schemeClr val="tx1"/>
            </a:solidFill>
          </a:ln>
        </p:spPr>
        <p:txBody>
          <a:bodyPr wrap="square" tIns="72000" bIns="72000" rtlCol="0" anchor="t" anchorCtr="0">
            <a:spAutoFit/>
          </a:bodyPr>
          <a:lstStyle/>
          <a:p>
            <a:r>
              <a:rPr lang="en-US" altLang="zh-CN" sz="1000" kern="100" spc="60" dirty="0">
                <a:solidFill>
                  <a:srgbClr val="000000"/>
                </a:solidFill>
                <a:effectLst/>
                <a:latin typeface="Arial" panose="020B0604020202020204" pitchFamily="34" charset="0"/>
                <a:ea typeface="宋体" pitchFamily="2" charset="-122"/>
                <a:cs typeface="Times New Roman" panose="02020603050405020304" pitchFamily="18" charset="0"/>
              </a:rPr>
              <a:t>4.Uncertain demand leads to a change in demand</a:t>
            </a:r>
            <a:endParaRPr lang="zh-CN" altLang="zh-CN" sz="1000" kern="100" dirty="0">
              <a:effectLst/>
              <a:latin typeface="Calibri" panose="020F0502020204030204" pitchFamily="34" charset="0"/>
              <a:ea typeface="宋体" pitchFamily="2" charset="-122"/>
              <a:cs typeface="Times New Roman" panose="02020603050405020304" pitchFamily="18" charset="0"/>
            </a:endParaRPr>
          </a:p>
          <a:p>
            <a:endParaRPr lang="zh-CN" altLang="zh-CN" sz="1000" kern="100" dirty="0">
              <a:effectLst/>
              <a:latin typeface="Calibri" panose="020F0502020204030204" pitchFamily="34" charset="0"/>
              <a:ea typeface="宋体" pitchFamily="2" charset="-122"/>
              <a:cs typeface="Times New Roman" panose="02020603050405020304" pitchFamily="18" charset="0"/>
            </a:endParaRPr>
          </a:p>
        </p:txBody>
      </p:sp>
      <p:sp>
        <p:nvSpPr>
          <p:cNvPr id="12" name="文本框 11"/>
          <p:cNvSpPr txBox="1"/>
          <p:nvPr/>
        </p:nvSpPr>
        <p:spPr>
          <a:xfrm>
            <a:off x="6480000" y="3586979"/>
            <a:ext cx="1872000" cy="432000"/>
          </a:xfrm>
          <a:prstGeom prst="rect">
            <a:avLst/>
          </a:prstGeom>
          <a:noFill/>
          <a:ln>
            <a:solidFill>
              <a:schemeClr val="tx1"/>
            </a:solidFill>
          </a:ln>
        </p:spPr>
        <p:txBody>
          <a:bodyPr wrap="square" tIns="72000" bIns="72000" rtlCol="0" anchor="t" anchorCtr="0">
            <a:spAutoFit/>
          </a:bodyPr>
          <a:lstStyle/>
          <a:p>
            <a:r>
              <a:rPr lang="en-US" altLang="zh-CN" sz="1000" kern="100" spc="60" dirty="0">
                <a:solidFill>
                  <a:srgbClr val="000000"/>
                </a:solidFill>
                <a:effectLst/>
                <a:latin typeface="Arial" panose="020B0604020202020204" pitchFamily="34" charset="0"/>
                <a:ea typeface="宋体" pitchFamily="2" charset="-122"/>
                <a:cs typeface="Times New Roman" panose="02020603050405020304" pitchFamily="18" charset="0"/>
              </a:rPr>
              <a:t>6.HR risk</a:t>
            </a:r>
            <a:endParaRPr lang="zh-CN" altLang="zh-CN" sz="1000" kern="100" dirty="0">
              <a:effectLst/>
              <a:latin typeface="Calibri" panose="020F0502020204030204" pitchFamily="34" charset="0"/>
              <a:ea typeface="宋体" pitchFamily="2" charset="-122"/>
              <a:cs typeface="Times New Roman" panose="02020603050405020304" pitchFamily="18" charset="0"/>
            </a:endParaRPr>
          </a:p>
          <a:p>
            <a:endParaRPr lang="zh-CN" altLang="zh-CN" sz="1000" kern="100" dirty="0">
              <a:effectLst/>
              <a:latin typeface="Calibri" panose="020F0502020204030204" pitchFamily="34" charset="0"/>
              <a:ea typeface="宋体" pitchFamily="2" charset="-122"/>
              <a:cs typeface="Times New Roman" panose="02020603050405020304" pitchFamily="18" charset="0"/>
            </a:endParaRPr>
          </a:p>
        </p:txBody>
      </p:sp>
      <p:sp>
        <p:nvSpPr>
          <p:cNvPr id="13" name="文本框 12"/>
          <p:cNvSpPr txBox="1"/>
          <p:nvPr/>
        </p:nvSpPr>
        <p:spPr>
          <a:xfrm>
            <a:off x="6480000" y="2997216"/>
            <a:ext cx="1872000" cy="432000"/>
          </a:xfrm>
          <a:prstGeom prst="rect">
            <a:avLst/>
          </a:prstGeom>
          <a:noFill/>
          <a:ln>
            <a:solidFill>
              <a:schemeClr val="tx1"/>
            </a:solidFill>
          </a:ln>
        </p:spPr>
        <p:txBody>
          <a:bodyPr wrap="square" tIns="72000" bIns="72000" rtlCol="0" anchor="t" anchorCtr="0">
            <a:spAutoFit/>
          </a:bodyPr>
          <a:lstStyle/>
          <a:p>
            <a:r>
              <a:rPr lang="en-US" altLang="zh-CN" sz="1000" kern="100" spc="60" dirty="0">
                <a:solidFill>
                  <a:srgbClr val="000000"/>
                </a:solidFill>
                <a:effectLst/>
                <a:latin typeface="Arial" panose="020B0604020202020204" pitchFamily="34" charset="0"/>
                <a:ea typeface="宋体" pitchFamily="2" charset="-122"/>
                <a:cs typeface="Times New Roman" panose="02020603050405020304" pitchFamily="18" charset="0"/>
              </a:rPr>
              <a:t>5.Risk of secondary outbreaks</a:t>
            </a:r>
            <a:endParaRPr lang="zh-CN" altLang="zh-CN" sz="1000" kern="100" dirty="0">
              <a:effectLst/>
              <a:latin typeface="Calibri" panose="020F0502020204030204" pitchFamily="34" charset="0"/>
              <a:ea typeface="宋体" pitchFamily="2" charset="-122"/>
              <a:cs typeface="Times New Roman" panose="02020603050405020304" pitchFamily="18" charset="0"/>
            </a:endParaRPr>
          </a:p>
          <a:p>
            <a:endParaRPr lang="zh-CN" altLang="zh-CN" sz="1000" kern="100" dirty="0">
              <a:effectLst/>
              <a:latin typeface="Calibri" panose="020F0502020204030204" pitchFamily="34" charset="0"/>
              <a:ea typeface="宋体"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0"/>
            <a:ext cx="1466850" cy="552450"/>
          </a:xfrm>
          <a:prstGeom prst="rect">
            <a:avLst/>
          </a:prstGeom>
          <a:solidFill>
            <a:srgbClr val="FFFFFF"/>
          </a:solidFill>
        </p:spPr>
      </p:sp>
      <p:sp>
        <p:nvSpPr>
          <p:cNvPr id="3" name="Text 1"/>
          <p:cNvSpPr/>
          <p:nvPr/>
        </p:nvSpPr>
        <p:spPr>
          <a:xfrm>
            <a:off x="762000" y="0"/>
            <a:ext cx="1558290"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Test plan</a:t>
            </a:r>
            <a:endParaRPr lang="en-US" sz="2400" dirty="0"/>
          </a:p>
        </p:txBody>
      </p:sp>
      <p:sp>
        <p:nvSpPr>
          <p:cNvPr id="4" name="文本框 3"/>
          <p:cNvSpPr txBox="1"/>
          <p:nvPr/>
        </p:nvSpPr>
        <p:spPr>
          <a:xfrm>
            <a:off x="350249" y="469648"/>
            <a:ext cx="8444616" cy="5078313"/>
          </a:xfrm>
          <a:prstGeom prst="rect">
            <a:avLst/>
          </a:prstGeom>
          <a:noFill/>
        </p:spPr>
        <p:txBody>
          <a:bodyPr wrap="square" rtlCol="0">
            <a:spAutoFit/>
          </a:bodyPr>
          <a:lstStyle/>
          <a:p>
            <a:r>
              <a:rPr lang="en-US" altLang="zh-CN" dirty="0"/>
              <a:t>The testing phase is the key stage to ensure the quality of the project's software, and is the final check of the software design and coding. The purpose is to first determine that the software developed is wrong, and the key is to find out what is wrong, not to prove that the program is correct. Testing is an important part of the overall project work, so in order to test well, it is necessary to write a complete test plan. Test plans often wait until late in the development cycle to start and need to allow enough time for effective execution.</a:t>
            </a:r>
            <a:endParaRPr lang="en-US" altLang="zh-CN" dirty="0"/>
          </a:p>
          <a:p>
            <a:endParaRPr lang="en-US" altLang="zh-CN" dirty="0"/>
          </a:p>
          <a:p>
            <a:r>
              <a:rPr lang="en-US" altLang="zh-CN" dirty="0"/>
              <a:t>Evaluation Criteria:</a:t>
            </a:r>
            <a:endParaRPr lang="en-US" altLang="zh-CN" dirty="0"/>
          </a:p>
          <a:p>
            <a:r>
              <a:rPr lang="en-US" altLang="zh-CN" dirty="0"/>
              <a:t>Test whether the functions completed by each module and window are accurate, whether the data is correct, and whether the operation is simple and convenient</a:t>
            </a:r>
            <a:endParaRPr lang="en-US" altLang="zh-CN" dirty="0"/>
          </a:p>
          <a:p>
            <a:r>
              <a:rPr lang="en-US" altLang="zh-CN" dirty="0"/>
              <a:t>Whether the correct data can be returned according to the expected answer, whether the wrong input data can be recognized, and the correct information prompt can be given</a:t>
            </a:r>
            <a:endParaRPr lang="en-US" altLang="zh-CN" dirty="0"/>
          </a:p>
          <a:p>
            <a:r>
              <a:rPr lang="en-US" altLang="zh-CN" dirty="0"/>
              <a:t>Each module allows for one error and more than one error, which requires re-modification of the code.</a:t>
            </a:r>
            <a:endParaRPr lang="en-US" altLang="zh-CN" dirty="0"/>
          </a:p>
          <a:p>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00" y="657225"/>
            <a:ext cx="3109913" cy="828675"/>
          </a:xfrm>
          <a:prstGeom prst="rect">
            <a:avLst/>
          </a:prstGeom>
          <a:noFill/>
        </p:spPr>
        <p:txBody>
          <a:bodyPr wrap="square" rtlCol="0" anchor="ctr"/>
          <a:lstStyle/>
          <a:p>
            <a:pPr marL="0" indent="0" algn="ctr">
              <a:buNone/>
            </a:pPr>
            <a:r>
              <a:rPr lang="en-US" sz="3600" b="1" dirty="0">
                <a:solidFill>
                  <a:srgbClr val="383838"/>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1524000" y="1619250"/>
            <a:ext cx="6353175" cy="2995613"/>
          </a:xfrm>
          <a:prstGeom prst="rect">
            <a:avLst/>
          </a:prstGeom>
          <a:noFill/>
        </p:spPr>
        <p:txBody>
          <a:bodyPr wrap="square" rtlCol="0" anchor="t"/>
          <a:lstStyle/>
          <a:p>
            <a:pPr marL="342900" indent="-342900" algn="l">
              <a:lnSpc>
                <a:spcPct val="150000"/>
              </a:lnSpc>
              <a:buSzPct val="100000"/>
              <a:buChar char="•"/>
            </a:pPr>
            <a:r>
              <a:rPr lang="en-US" altLang="zh-CN" sz="1600" dirty="0">
                <a:solidFill>
                  <a:srgbClr val="646464"/>
                </a:solidFill>
                <a:latin typeface="Noto Sans SC" pitchFamily="34" charset="0"/>
                <a:ea typeface="Noto Sans SC" pitchFamily="34" charset="-122"/>
                <a:cs typeface="Noto Sans SC" pitchFamily="34" charset="-120"/>
              </a:rPr>
              <a:t>introduction</a:t>
            </a:r>
            <a:endParaRPr lang="en-US" altLang="zh-CN" sz="1600" dirty="0">
              <a:solidFill>
                <a:srgbClr val="646464"/>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altLang="zh-CN" sz="1600" dirty="0">
                <a:solidFill>
                  <a:srgbClr val="646464"/>
                </a:solidFill>
                <a:latin typeface="Noto Sans SC" pitchFamily="34" charset="0"/>
                <a:ea typeface="Noto Sans SC" pitchFamily="34" charset="-122"/>
                <a:cs typeface="Noto Sans SC" pitchFamily="34" charset="-120"/>
              </a:rPr>
              <a:t>System implementation</a:t>
            </a:r>
            <a:endParaRPr lang="en-US" altLang="zh-CN" sz="1600" dirty="0">
              <a:solidFill>
                <a:srgbClr val="646464"/>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altLang="zh-CN" sz="1600" dirty="0">
                <a:solidFill>
                  <a:srgbClr val="646464"/>
                </a:solidFill>
                <a:latin typeface="Noto Sans SC" pitchFamily="34" charset="0"/>
                <a:ea typeface="Noto Sans SC" pitchFamily="34" charset="-122"/>
                <a:cs typeface="Noto Sans SC" pitchFamily="34" charset="-120"/>
              </a:rPr>
              <a:t>Risk/Test Plan</a:t>
            </a:r>
            <a:endParaRPr lang="en-US" altLang="zh-CN" sz="1600" dirty="0">
              <a:solidFill>
                <a:srgbClr val="646464"/>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1600" dirty="0">
                <a:solidFill>
                  <a:srgbClr val="646464"/>
                </a:solidFill>
                <a:latin typeface="Noto Sans SC" pitchFamily="34" charset="0"/>
                <a:ea typeface="Noto Sans SC" pitchFamily="34" charset="-122"/>
                <a:cs typeface="Noto Sans SC" pitchFamily="34" charset="-120"/>
              </a:rPr>
              <a:t>Organization chart</a:t>
            </a:r>
            <a:endParaRPr lang="en-US" sz="1600" dirty="0">
              <a:solidFill>
                <a:srgbClr val="646464"/>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1600" dirty="0">
                <a:solidFill>
                  <a:srgbClr val="646464"/>
                </a:solidFill>
                <a:latin typeface="Noto Sans SC" pitchFamily="34" charset="0"/>
                <a:ea typeface="Noto Sans SC" pitchFamily="34" charset="-122"/>
                <a:cs typeface="Noto Sans SC" pitchFamily="34" charset="-120"/>
              </a:rPr>
              <a:t>P</a:t>
            </a:r>
            <a:r>
              <a:rPr lang="en-US" altLang="zh-CN" sz="1600" dirty="0">
                <a:solidFill>
                  <a:srgbClr val="646464"/>
                </a:solidFill>
                <a:latin typeface="Noto Sans SC" pitchFamily="34" charset="0"/>
                <a:ea typeface="Noto Sans SC" pitchFamily="34" charset="-122"/>
                <a:cs typeface="Noto Sans SC" pitchFamily="34" charset="-120"/>
              </a:rPr>
              <a:t>roject</a:t>
            </a:r>
            <a:r>
              <a:rPr lang="en-US" sz="1600" dirty="0">
                <a:solidFill>
                  <a:srgbClr val="646464"/>
                </a:solidFill>
                <a:latin typeface="Noto Sans SC" pitchFamily="34" charset="0"/>
                <a:ea typeface="Noto Sans SC" pitchFamily="34" charset="-122"/>
                <a:cs typeface="Noto Sans SC" pitchFamily="34" charset="-120"/>
              </a:rPr>
              <a:t> lifetime</a:t>
            </a:r>
            <a:endParaRPr lang="en-US" sz="1600" dirty="0">
              <a:solidFill>
                <a:srgbClr val="646464"/>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1600" dirty="0">
                <a:solidFill>
                  <a:srgbClr val="646464"/>
                </a:solidFill>
                <a:latin typeface="Noto Sans SC" pitchFamily="34" charset="0"/>
                <a:ea typeface="Noto Sans SC" pitchFamily="34" charset="-122"/>
                <a:cs typeface="Noto Sans SC" pitchFamily="34" charset="-120"/>
              </a:rPr>
              <a:t>Project cost control and Gantt charts</a:t>
            </a:r>
            <a:endParaRPr lang="en-US" sz="1600" dirty="0">
              <a:solidFill>
                <a:srgbClr val="646464"/>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600" dirty="0">
              <a:solidFill>
                <a:srgbClr val="646464"/>
              </a:solidFill>
              <a:latin typeface="Noto Sans SC" pitchFamily="34" charset="0"/>
              <a:ea typeface="Noto Sans SC" pitchFamily="34" charset="-122"/>
              <a:cs typeface="Noto Sans SC" pitchFamily="3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0"/>
            <a:ext cx="1466850" cy="552450"/>
          </a:xfrm>
          <a:prstGeom prst="rect">
            <a:avLst/>
          </a:prstGeom>
          <a:solidFill>
            <a:srgbClr val="FFFFFF"/>
          </a:solidFill>
        </p:spPr>
      </p:sp>
      <p:sp>
        <p:nvSpPr>
          <p:cNvPr id="3" name="Text 1"/>
          <p:cNvSpPr/>
          <p:nvPr/>
        </p:nvSpPr>
        <p:spPr>
          <a:xfrm>
            <a:off x="762000" y="0"/>
            <a:ext cx="1558290" cy="552450"/>
          </a:xfrm>
          <a:prstGeom prst="rect">
            <a:avLst/>
          </a:prstGeom>
          <a:noFill/>
        </p:spPr>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Test plan</a:t>
            </a:r>
            <a:endParaRPr kumimoji="0" lang="en-US" altLang="zh-CN" sz="2400"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endParaRPr>
          </a:p>
        </p:txBody>
      </p:sp>
      <p:sp>
        <p:nvSpPr>
          <p:cNvPr id="4" name="文本框 3"/>
          <p:cNvSpPr txBox="1"/>
          <p:nvPr/>
        </p:nvSpPr>
        <p:spPr>
          <a:xfrm>
            <a:off x="473282" y="552450"/>
            <a:ext cx="7682798"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The project uses Mocha and Chai, two common testing frameworks for Node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js</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Example of test cases:</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pic>
        <p:nvPicPr>
          <p:cNvPr id="6" name="图片 5"/>
          <p:cNvPicPr>
            <a:picLocks noChangeAspect="1"/>
          </p:cNvPicPr>
          <p:nvPr/>
        </p:nvPicPr>
        <p:blipFill>
          <a:blip r:embed="rId1"/>
          <a:stretch>
            <a:fillRect/>
          </a:stretch>
        </p:blipFill>
        <p:spPr>
          <a:xfrm>
            <a:off x="1902321" y="1277404"/>
            <a:ext cx="4898242" cy="35691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0"/>
            <a:ext cx="1466850" cy="552450"/>
          </a:xfrm>
          <a:prstGeom prst="rect">
            <a:avLst/>
          </a:prstGeom>
          <a:solidFill>
            <a:srgbClr val="FFFFFF"/>
          </a:solidFill>
        </p:spPr>
      </p:sp>
      <p:sp>
        <p:nvSpPr>
          <p:cNvPr id="3" name="Text 1"/>
          <p:cNvSpPr/>
          <p:nvPr/>
        </p:nvSpPr>
        <p:spPr>
          <a:xfrm>
            <a:off x="762000" y="0"/>
            <a:ext cx="1558290" cy="552450"/>
          </a:xfrm>
          <a:prstGeom prst="rect">
            <a:avLst/>
          </a:prstGeom>
          <a:noFill/>
        </p:spPr>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rPr>
              <a:t>Test plan</a:t>
            </a:r>
            <a:endParaRPr kumimoji="0" lang="en-US" altLang="zh-CN" sz="2400" b="1" i="0" u="none" strike="noStrike" kern="1200" cap="none" spc="0" normalizeH="0" baseline="0" noProof="0" dirty="0">
              <a:ln>
                <a:noFill/>
              </a:ln>
              <a:solidFill>
                <a:srgbClr val="383838"/>
              </a:solidFill>
              <a:effectLst/>
              <a:uLnTx/>
              <a:uFillTx/>
              <a:latin typeface="Noto Sans SC" pitchFamily="34" charset="0"/>
              <a:ea typeface="Noto Sans SC" pitchFamily="34" charset="-122"/>
              <a:cs typeface="Noto Sans SC" pitchFamily="34" charset="-120"/>
            </a:endParaRPr>
          </a:p>
        </p:txBody>
      </p:sp>
      <p:sp>
        <p:nvSpPr>
          <p:cNvPr id="4" name="文本框 3"/>
          <p:cNvSpPr txBox="1"/>
          <p:nvPr/>
        </p:nvSpPr>
        <p:spPr>
          <a:xfrm>
            <a:off x="473282" y="533334"/>
            <a:ext cx="7682798"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illustration</a:t>
            </a:r>
            <a:endParaRPr kumimoji="0" lang="en-US" altLang="zh-CN" sz="1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Login for the test:</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When a valid user name and password are provided, the test ensures that the application can return data for the appropriate user, such as the user name and email address.</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When an invalid user name and password are provided, the test ensures that the application is able to return an error response with an appropriate error message indicating that the credentials are invalid.</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Register for the test:</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When a new user name, password, is provided, the test ensures that the application can create a new user and return data for the corresponding user, such as the user name, and so on.</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85863" y="933450"/>
            <a:ext cx="1414463" cy="1243013"/>
          </a:xfrm>
          <a:prstGeom prst="rect">
            <a:avLst/>
          </a:prstGeom>
          <a:noFill/>
        </p:spPr>
        <p:txBody>
          <a:bodyPr wrap="square" rtlCol="0" anchor="t"/>
          <a:lstStyle/>
          <a:p>
            <a:pPr marL="0" indent="0" algn="ctr">
              <a:buNone/>
            </a:pPr>
            <a:r>
              <a:rPr lang="en-US" sz="5400" b="1" dirty="0">
                <a:solidFill>
                  <a:srgbClr val="000000"/>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1385888" y="2266950"/>
            <a:ext cx="6511290" cy="1238250"/>
          </a:xfrm>
          <a:prstGeom prst="rect">
            <a:avLst/>
          </a:prstGeom>
          <a:noFill/>
        </p:spPr>
        <p:txBody>
          <a:bodyPr wrap="square" rtlCol="0" anchor="ctr"/>
          <a:lstStyle/>
          <a:p>
            <a:pPr marL="0" indent="0" algn="l">
              <a:buNone/>
            </a:pPr>
            <a:r>
              <a:rPr lang="en-US" altLang="zh-CN" sz="3840" b="1" dirty="0">
                <a:solidFill>
                  <a:srgbClr val="383838"/>
                </a:solidFill>
                <a:latin typeface="Noto Sans SC" pitchFamily="34" charset="0"/>
                <a:ea typeface="Noto Sans SC" pitchFamily="34" charset="-122"/>
                <a:cs typeface="Noto Sans SC" pitchFamily="34" charset="-120"/>
              </a:rPr>
              <a:t>Project cost control and Gantt chart</a:t>
            </a:r>
            <a:endParaRPr lang="en-US" altLang="zh-CN" sz="3840" b="1" dirty="0">
              <a:solidFill>
                <a:srgbClr val="383838"/>
              </a:solidFill>
              <a:latin typeface="Noto Sans SC" pitchFamily="34" charset="0"/>
              <a:ea typeface="Noto Sans SC" pitchFamily="34" charset="-122"/>
              <a:cs typeface="Noto Sans SC" pitchFamily="34" charset="-120"/>
            </a:endParaRPr>
          </a:p>
          <a:p>
            <a:pPr marL="0" indent="0" algn="l">
              <a:buNone/>
            </a:pPr>
            <a:endParaRPr lang="en-US" sz="38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1999" y="0"/>
            <a:ext cx="2191790" cy="552450"/>
          </a:xfrm>
          <a:prstGeom prst="rect">
            <a:avLst/>
          </a:prstGeom>
          <a:solidFill>
            <a:srgbClr val="FFFFFF"/>
          </a:solidFill>
        </p:spPr>
      </p:sp>
      <p:sp>
        <p:nvSpPr>
          <p:cNvPr id="3" name="Text 1"/>
          <p:cNvSpPr/>
          <p:nvPr/>
        </p:nvSpPr>
        <p:spPr>
          <a:xfrm>
            <a:off x="761999" y="0"/>
            <a:ext cx="2191789"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Cost control</a:t>
            </a:r>
            <a:endParaRPr lang="en-US" altLang="zh-CN" sz="2400" b="1" dirty="0">
              <a:solidFill>
                <a:srgbClr val="383838"/>
              </a:solidFill>
              <a:latin typeface="Noto Sans SC" pitchFamily="34" charset="0"/>
              <a:ea typeface="Noto Sans SC" pitchFamily="34" charset="-122"/>
              <a:cs typeface="Noto Sans SC" pitchFamily="34" charset="-120"/>
            </a:endParaRPr>
          </a:p>
        </p:txBody>
      </p:sp>
      <p:pic>
        <p:nvPicPr>
          <p:cNvPr id="4" name="图片 3"/>
          <p:cNvPicPr>
            <a:picLocks noChangeAspect="1"/>
          </p:cNvPicPr>
          <p:nvPr/>
        </p:nvPicPr>
        <p:blipFill>
          <a:blip r:embed="rId1"/>
          <a:stretch>
            <a:fillRect/>
          </a:stretch>
        </p:blipFill>
        <p:spPr>
          <a:xfrm>
            <a:off x="559480" y="626280"/>
            <a:ext cx="5755123" cy="3615241"/>
          </a:xfrm>
          <a:prstGeom prst="rect">
            <a:avLst/>
          </a:prstGeom>
        </p:spPr>
      </p:pic>
      <p:sp>
        <p:nvSpPr>
          <p:cNvPr id="5" name="文本框 4"/>
          <p:cNvSpPr txBox="1"/>
          <p:nvPr/>
        </p:nvSpPr>
        <p:spPr>
          <a:xfrm>
            <a:off x="6465129" y="1622026"/>
            <a:ext cx="2182614" cy="2031325"/>
          </a:xfrm>
          <a:prstGeom prst="rect">
            <a:avLst/>
          </a:prstGeom>
          <a:noFill/>
        </p:spPr>
        <p:txBody>
          <a:bodyPr wrap="square" rtlCol="0">
            <a:spAutoFit/>
          </a:bodyPr>
          <a:lstStyle/>
          <a:p>
            <a:r>
              <a:rPr lang="en-US" altLang="zh-CN" dirty="0"/>
              <a:t>We can now see the current status versus the planned status which shows the actual progress curve to be below the planned curve.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1999" y="0"/>
            <a:ext cx="1781695" cy="552450"/>
          </a:xfrm>
          <a:prstGeom prst="rect">
            <a:avLst/>
          </a:prstGeom>
          <a:solidFill>
            <a:srgbClr val="FFFFFF"/>
          </a:solidFill>
        </p:spPr>
      </p:sp>
      <p:sp>
        <p:nvSpPr>
          <p:cNvPr id="3" name="Text 1"/>
          <p:cNvSpPr/>
          <p:nvPr/>
        </p:nvSpPr>
        <p:spPr>
          <a:xfrm>
            <a:off x="762000" y="0"/>
            <a:ext cx="4048939"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Gantt chart</a:t>
            </a:r>
            <a:endParaRPr lang="en-US" altLang="zh-CN" sz="2400" b="1" dirty="0">
              <a:solidFill>
                <a:srgbClr val="383838"/>
              </a:solidFill>
              <a:latin typeface="Noto Sans SC" pitchFamily="34" charset="0"/>
              <a:ea typeface="Noto Sans SC" pitchFamily="34" charset="-122"/>
              <a:cs typeface="Noto Sans SC" pitchFamily="34" charset="-120"/>
            </a:endParaRPr>
          </a:p>
        </p:txBody>
      </p:sp>
      <p:sp>
        <p:nvSpPr>
          <p:cNvPr id="4" name="Text 2"/>
          <p:cNvSpPr/>
          <p:nvPr/>
        </p:nvSpPr>
        <p:spPr>
          <a:xfrm>
            <a:off x="862013" y="804863"/>
            <a:ext cx="7415213" cy="342900"/>
          </a:xfrm>
          <a:prstGeom prst="rect">
            <a:avLst/>
          </a:prstGeom>
          <a:noFill/>
        </p:spPr>
        <p:txBody>
          <a:bodyPr wrap="square" rtlCol="0" anchor="t"/>
          <a:lstStyle/>
          <a:p>
            <a:pPr algn="l">
              <a:lnSpc>
                <a:spcPct val="150000"/>
              </a:lnSpc>
              <a:buSzPct val="100000"/>
            </a:pPr>
            <a:endParaRPr lang="en-US" sz="1535" dirty="0"/>
          </a:p>
        </p:txBody>
      </p:sp>
      <p:pic>
        <p:nvPicPr>
          <p:cNvPr id="8" name="图片 7"/>
          <p:cNvPicPr>
            <a:picLocks noChangeAspect="1"/>
          </p:cNvPicPr>
          <p:nvPr/>
        </p:nvPicPr>
        <p:blipFill>
          <a:blip r:embed="rId1"/>
          <a:stretch>
            <a:fillRect/>
          </a:stretch>
        </p:blipFill>
        <p:spPr>
          <a:xfrm>
            <a:off x="350858" y="862510"/>
            <a:ext cx="8436374" cy="37682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614488"/>
            <a:ext cx="3395663" cy="552450"/>
          </a:xfrm>
          <a:prstGeom prst="rect">
            <a:avLst/>
          </a:prstGeom>
          <a:noFill/>
        </p:spPr>
        <p:txBody>
          <a:bodyPr wrap="square" rtlCol="0" anchor="t"/>
          <a:lstStyle/>
          <a:p>
            <a:pPr marL="0" indent="0" algn="ctr">
              <a:buNone/>
            </a:pPr>
            <a:r>
              <a:rPr lang="en-US" sz="2400" b="1" dirty="0">
                <a:solidFill>
                  <a:srgbClr val="646464"/>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057400"/>
            <a:ext cx="3395663" cy="1033463"/>
          </a:xfrm>
          <a:prstGeom prst="rect">
            <a:avLst/>
          </a:prstGeom>
          <a:noFill/>
        </p:spPr>
        <p:txBody>
          <a:bodyPr wrap="square" rtlCol="0" anchor="t"/>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85863" y="933450"/>
            <a:ext cx="1414463" cy="1243013"/>
          </a:xfrm>
          <a:prstGeom prst="rect">
            <a:avLst/>
          </a:prstGeom>
          <a:noFill/>
        </p:spPr>
        <p:txBody>
          <a:bodyPr wrap="square" rtlCol="0" anchor="t"/>
          <a:lstStyle/>
          <a:p>
            <a:pPr marL="0" indent="0" algn="ctr">
              <a:buNone/>
            </a:pPr>
            <a:r>
              <a:rPr lang="en-US" sz="5400" b="1" dirty="0">
                <a:solidFill>
                  <a:srgbClr val="000000"/>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1385888" y="2266950"/>
            <a:ext cx="6511290" cy="1238250"/>
          </a:xfrm>
          <a:prstGeom prst="rect">
            <a:avLst/>
          </a:prstGeom>
          <a:noFill/>
        </p:spPr>
        <p:txBody>
          <a:bodyPr wrap="square" rtlCol="0" anchor="ctr"/>
          <a:lstStyle/>
          <a:p>
            <a:pPr marL="0" indent="0" algn="l">
              <a:buNone/>
            </a:pPr>
            <a:r>
              <a:rPr lang="en-US" altLang="zh-CN" sz="3295" b="1" dirty="0">
                <a:solidFill>
                  <a:srgbClr val="383838"/>
                </a:solidFill>
                <a:latin typeface="Noto Sans SC" pitchFamily="34" charset="0"/>
                <a:ea typeface="Noto Sans SC" pitchFamily="34" charset="-122"/>
                <a:cs typeface="Noto Sans SC" pitchFamily="34" charset="-120"/>
              </a:rPr>
              <a:t>Introduction</a:t>
            </a:r>
            <a:endParaRPr lang="en-US" altLang="zh-CN" sz="3295" b="1"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0"/>
            <a:ext cx="2019993" cy="552450"/>
          </a:xfrm>
          <a:prstGeom prst="rect">
            <a:avLst/>
          </a:prstGeom>
          <a:solidFill>
            <a:srgbClr val="FFFFFF"/>
          </a:solidFill>
        </p:spPr>
      </p:sp>
      <p:sp>
        <p:nvSpPr>
          <p:cNvPr id="3" name="Text 1"/>
          <p:cNvSpPr/>
          <p:nvPr/>
        </p:nvSpPr>
        <p:spPr>
          <a:xfrm>
            <a:off x="762000" y="0"/>
            <a:ext cx="2180705"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Introduction</a:t>
            </a:r>
            <a:endParaRPr lang="en-US" altLang="zh-CN" sz="2400" b="1" dirty="0">
              <a:solidFill>
                <a:srgbClr val="383838"/>
              </a:solidFill>
              <a:latin typeface="Noto Sans SC" pitchFamily="34" charset="0"/>
              <a:ea typeface="Noto Sans SC" pitchFamily="34" charset="-122"/>
              <a:cs typeface="Noto Sans SC" pitchFamily="34" charset="-120"/>
            </a:endParaRPr>
          </a:p>
        </p:txBody>
      </p:sp>
      <p:sp>
        <p:nvSpPr>
          <p:cNvPr id="4" name="Text 2"/>
          <p:cNvSpPr/>
          <p:nvPr/>
        </p:nvSpPr>
        <p:spPr>
          <a:xfrm>
            <a:off x="862013" y="804863"/>
            <a:ext cx="7415213" cy="3200400"/>
          </a:xfrm>
          <a:prstGeom prst="rect">
            <a:avLst/>
          </a:prstGeom>
          <a:noFill/>
        </p:spPr>
        <p:txBody>
          <a:bodyPr wrap="square" rtlCol="0" anchor="t"/>
          <a:lstStyle/>
          <a:p>
            <a:pPr algn="l">
              <a:lnSpc>
                <a:spcPct val="150000"/>
              </a:lnSpc>
              <a:buSzPct val="100000"/>
            </a:pPr>
            <a:endParaRPr lang="en-US" sz="1535" dirty="0"/>
          </a:p>
        </p:txBody>
      </p:sp>
      <p:sp>
        <p:nvSpPr>
          <p:cNvPr id="5" name="文本框 4"/>
          <p:cNvSpPr txBox="1"/>
          <p:nvPr/>
        </p:nvSpPr>
        <p:spPr>
          <a:xfrm>
            <a:off x="454819" y="865942"/>
            <a:ext cx="8229600" cy="4247317"/>
          </a:xfrm>
          <a:prstGeom prst="rect">
            <a:avLst/>
          </a:prstGeom>
          <a:noFill/>
        </p:spPr>
        <p:txBody>
          <a:bodyPr wrap="square" rtlCol="0">
            <a:spAutoFit/>
          </a:bodyPr>
          <a:lstStyle/>
          <a:p>
            <a:r>
              <a:rPr lang="en-US" altLang="zh-CN" dirty="0"/>
              <a:t>        The goal of this project was to develop a simple cinema ticketing system. The management and service mechanism of the cinema market requires gradual intelligence, but the traditional cinema ticket purchase method in the past can no longer meet everyone's requirements, which requires a new way to purchase tickets - online ticket purchase, to relieve the pressure of peak periods, and provide users with convenient and fast ticket purchase.</a:t>
            </a:r>
            <a:endParaRPr lang="en-US" altLang="zh-CN" dirty="0"/>
          </a:p>
          <a:p>
            <a:endParaRPr lang="en-US" altLang="zh-CN" dirty="0"/>
          </a:p>
          <a:p>
            <a:r>
              <a:rPr lang="en-US" altLang="zh-CN" dirty="0"/>
              <a:t>        Starting from market demand and the status quo of cinema information service management, on the basis of the analysis of WeChat developer tools and MySQL relational database management system, we select lightweight and efficient Node.js and WeChat developer tools to implement front-end and back-end data request response and MySQL service background database to design, and design a set of online ticketing service system according to the design process of overall architecture, user interface design and database design.</a:t>
            </a:r>
            <a:endParaRPr lang="en-US" altLang="zh-CN" dirty="0"/>
          </a:p>
          <a:p>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85863" y="933450"/>
            <a:ext cx="1414463" cy="1243013"/>
          </a:xfrm>
          <a:prstGeom prst="rect">
            <a:avLst/>
          </a:prstGeom>
          <a:noFill/>
        </p:spPr>
        <p:txBody>
          <a:bodyPr wrap="square" rtlCol="0" anchor="t"/>
          <a:lstStyle/>
          <a:p>
            <a:pPr marL="0" indent="0" algn="ctr">
              <a:buNone/>
            </a:pPr>
            <a:r>
              <a:rPr lang="en-US" sz="5400" b="1" dirty="0">
                <a:solidFill>
                  <a:srgbClr val="000000"/>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1385888" y="2266950"/>
            <a:ext cx="6511290" cy="1238250"/>
          </a:xfrm>
          <a:prstGeom prst="rect">
            <a:avLst/>
          </a:prstGeom>
          <a:noFill/>
        </p:spPr>
        <p:txBody>
          <a:bodyPr wrap="square" rtlCol="0" anchor="ctr"/>
          <a:lstStyle/>
          <a:p>
            <a:pPr marL="0" indent="0" algn="l">
              <a:buNone/>
            </a:pPr>
            <a:r>
              <a:rPr lang="en-US" altLang="zh-CN" sz="3840" b="1" dirty="0">
                <a:solidFill>
                  <a:srgbClr val="383838"/>
                </a:solidFill>
                <a:latin typeface="Noto Sans SC" pitchFamily="34" charset="0"/>
                <a:ea typeface="Noto Sans SC" pitchFamily="34" charset="-122"/>
                <a:cs typeface="Noto Sans SC" pitchFamily="34" charset="-120"/>
              </a:rPr>
              <a:t>System implementation</a:t>
            </a:r>
            <a:endParaRPr lang="en-US" altLang="zh-CN" sz="3840" b="1"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1998" y="0"/>
            <a:ext cx="3277987" cy="552450"/>
          </a:xfrm>
          <a:prstGeom prst="rect">
            <a:avLst/>
          </a:prstGeom>
          <a:solidFill>
            <a:srgbClr val="FFFFFF"/>
          </a:solidFill>
        </p:spPr>
      </p:sp>
      <p:sp>
        <p:nvSpPr>
          <p:cNvPr id="3" name="Text 1"/>
          <p:cNvSpPr/>
          <p:nvPr/>
        </p:nvSpPr>
        <p:spPr>
          <a:xfrm>
            <a:off x="761999" y="0"/>
            <a:ext cx="3809999"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Introduction to the tool</a:t>
            </a:r>
            <a:endParaRPr lang="en-US" altLang="zh-CN" sz="2400" b="1" dirty="0">
              <a:solidFill>
                <a:srgbClr val="383838"/>
              </a:solidFill>
              <a:latin typeface="Noto Sans SC" pitchFamily="34" charset="0"/>
              <a:ea typeface="Noto Sans SC" pitchFamily="34" charset="-122"/>
              <a:cs typeface="Noto Sans SC" pitchFamily="34" charset="-120"/>
            </a:endParaRPr>
          </a:p>
        </p:txBody>
      </p:sp>
      <p:sp>
        <p:nvSpPr>
          <p:cNvPr id="4" name="Text 2"/>
          <p:cNvSpPr/>
          <p:nvPr/>
        </p:nvSpPr>
        <p:spPr>
          <a:xfrm>
            <a:off x="714974" y="932930"/>
            <a:ext cx="7415213" cy="3800475"/>
          </a:xfrm>
          <a:prstGeom prst="rect">
            <a:avLst/>
          </a:prstGeom>
          <a:noFill/>
        </p:spPr>
        <p:txBody>
          <a:bodyPr wrap="square" rtlCol="0" anchor="t"/>
          <a:lstStyle/>
          <a:p>
            <a:pPr marL="342900" indent="-342900" algn="l">
              <a:lnSpc>
                <a:spcPct val="150000"/>
              </a:lnSpc>
              <a:buSzPct val="100000"/>
              <a:buChar char="•"/>
            </a:pPr>
            <a:r>
              <a:rPr lang="en-US" altLang="zh-CN" sz="1400" dirty="0">
                <a:solidFill>
                  <a:srgbClr val="383838"/>
                </a:solidFill>
                <a:latin typeface="Calibri" panose="020F0502020204030204" pitchFamily="34" charset="0"/>
                <a:ea typeface="Noto Sans SC" pitchFamily="34" charset="-122"/>
                <a:cs typeface="Calibri" panose="020F0502020204030204" pitchFamily="34" charset="0"/>
              </a:rPr>
              <a:t>WeChat Developer Work is a development tool for WeChat Mini Programs officially provided by WeChat, which concentrates development, debugging, preview, upload and other functions. New developer tools help developers develop WeChat mini programs simply and efficiently</a:t>
            </a:r>
            <a:endParaRPr lang="en-US" altLang="zh-CN" sz="1400" dirty="0">
              <a:solidFill>
                <a:srgbClr val="383838"/>
              </a:solidFill>
              <a:latin typeface="Calibri" panose="020F0502020204030204" pitchFamily="34" charset="0"/>
              <a:ea typeface="Noto Sans SC" pitchFamily="34" charset="-122"/>
              <a:cs typeface="Calibri" panose="020F0502020204030204" pitchFamily="34" charset="0"/>
            </a:endParaRPr>
          </a:p>
          <a:p>
            <a:pPr algn="l">
              <a:lnSpc>
                <a:spcPct val="150000"/>
              </a:lnSpc>
              <a:buSzPct val="100000"/>
            </a:pPr>
            <a:endParaRPr lang="en-US" altLang="zh-CN" sz="1400" dirty="0">
              <a:solidFill>
                <a:srgbClr val="383838"/>
              </a:solidFill>
              <a:latin typeface="Calibri" panose="020F0502020204030204" pitchFamily="34" charset="0"/>
              <a:ea typeface="Noto Sans SC" pitchFamily="34" charset="-122"/>
              <a:cs typeface="Calibri" panose="020F0502020204030204" pitchFamily="34" charset="0"/>
            </a:endParaRPr>
          </a:p>
          <a:p>
            <a:pPr marL="342900" indent="-342900" algn="l">
              <a:lnSpc>
                <a:spcPct val="150000"/>
              </a:lnSpc>
              <a:buSzPct val="100000"/>
              <a:buChar char="•"/>
            </a:pPr>
            <a:r>
              <a:rPr lang="en-US" altLang="zh-CN" sz="1400" dirty="0">
                <a:solidFill>
                  <a:srgbClr val="383838"/>
                </a:solidFill>
                <a:latin typeface="Calibri" panose="020F0502020204030204" pitchFamily="34" charset="0"/>
                <a:ea typeface="Noto Sans SC" pitchFamily="34" charset="-122"/>
                <a:cs typeface="Calibri" panose="020F0502020204030204" pitchFamily="34" charset="0"/>
              </a:rPr>
              <a:t>Node.js is a JavaScript runtime environment based on the Chrome V8 engine, using an event-driven, non-blocking I/O model that lets JavaScript run on an open platform on the server side.</a:t>
            </a:r>
            <a:endParaRPr lang="en-US" altLang="zh-CN" sz="1400" dirty="0">
              <a:solidFill>
                <a:srgbClr val="383838"/>
              </a:solidFill>
              <a:latin typeface="Calibri" panose="020F0502020204030204" pitchFamily="34" charset="0"/>
              <a:ea typeface="Noto Sans SC" pitchFamily="34" charset="-122"/>
              <a:cs typeface="Calibri" panose="020F0502020204030204" pitchFamily="34" charset="0"/>
            </a:endParaRPr>
          </a:p>
          <a:p>
            <a:pPr algn="l">
              <a:lnSpc>
                <a:spcPct val="150000"/>
              </a:lnSpc>
              <a:buSzPct val="100000"/>
            </a:pPr>
            <a:endParaRPr lang="en-US" sz="1400" dirty="0">
              <a:solidFill>
                <a:srgbClr val="383838"/>
              </a:solidFill>
              <a:latin typeface="Calibri" panose="020F0502020204030204" pitchFamily="34" charset="0"/>
              <a:ea typeface="Noto Sans SC" pitchFamily="34" charset="-122"/>
              <a:cs typeface="Calibri" panose="020F0502020204030204" pitchFamily="34" charset="0"/>
            </a:endParaRPr>
          </a:p>
          <a:p>
            <a:pPr marL="342900" indent="-342900" algn="l">
              <a:lnSpc>
                <a:spcPct val="150000"/>
              </a:lnSpc>
              <a:buSzPct val="100000"/>
              <a:buChar char="•"/>
            </a:pPr>
            <a:r>
              <a:rPr lang="en-US" altLang="zh-CN" sz="1400" dirty="0">
                <a:solidFill>
                  <a:srgbClr val="383838"/>
                </a:solidFill>
                <a:latin typeface="Calibri" panose="020F0502020204030204" pitchFamily="34" charset="0"/>
                <a:ea typeface="Noto Sans SC" pitchFamily="34" charset="-122"/>
                <a:cs typeface="Calibri" panose="020F0502020204030204" pitchFamily="34" charset="0"/>
              </a:rPr>
              <a:t>MySQL is an open source relational database management system (RDBMS), MySQL database system uses the most commonly used database management language - Structured Query Language (SQL) for database management.</a:t>
            </a:r>
            <a:endParaRPr lang="en-US" altLang="zh-CN" sz="1400" dirty="0">
              <a:solidFill>
                <a:srgbClr val="383838"/>
              </a:solidFill>
              <a:latin typeface="Calibri" panose="020F0502020204030204" pitchFamily="34" charset="0"/>
              <a:ea typeface="Noto Sans SC" pitchFamily="34" charset="-122"/>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1999" y="0"/>
            <a:ext cx="3350029" cy="552450"/>
          </a:xfrm>
          <a:prstGeom prst="rect">
            <a:avLst/>
          </a:prstGeom>
          <a:solidFill>
            <a:srgbClr val="FFFFFF"/>
          </a:solidFill>
        </p:spPr>
      </p:sp>
      <p:sp>
        <p:nvSpPr>
          <p:cNvPr id="3" name="Text 1"/>
          <p:cNvSpPr/>
          <p:nvPr/>
        </p:nvSpPr>
        <p:spPr>
          <a:xfrm>
            <a:off x="761999" y="0"/>
            <a:ext cx="3350029"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cs typeface="Noto Sans SC" pitchFamily="34" charset="-120"/>
              </a:rPr>
              <a:t>Functional modules</a:t>
            </a:r>
            <a:endParaRPr lang="en-US" altLang="zh-CN" sz="2400" b="1" dirty="0">
              <a:solidFill>
                <a:srgbClr val="383838"/>
              </a:solidFill>
              <a:latin typeface="Noto Sans SC" pitchFamily="34" charset="0"/>
              <a:ea typeface="Noto Sans SC" pitchFamily="34" charset="-122"/>
              <a:cs typeface="Noto Sans SC" pitchFamily="34" charset="-120"/>
            </a:endParaRPr>
          </a:p>
        </p:txBody>
      </p:sp>
      <p:sp>
        <p:nvSpPr>
          <p:cNvPr id="4" name="Text 2"/>
          <p:cNvSpPr/>
          <p:nvPr/>
        </p:nvSpPr>
        <p:spPr>
          <a:xfrm>
            <a:off x="714974" y="1343025"/>
            <a:ext cx="7415213" cy="3800475"/>
          </a:xfrm>
          <a:prstGeom prst="rect">
            <a:avLst/>
          </a:prstGeom>
          <a:noFill/>
        </p:spPr>
        <p:txBody>
          <a:bodyPr wrap="square" rtlCol="0" anchor="t"/>
          <a:lstStyle/>
          <a:p>
            <a:pPr algn="l">
              <a:lnSpc>
                <a:spcPct val="150000"/>
              </a:lnSpc>
              <a:buSzPct val="100000"/>
            </a:pPr>
            <a:endParaRPr lang="en-US" sz="1215" dirty="0">
              <a:solidFill>
                <a:srgbClr val="383838"/>
              </a:solidFill>
              <a:latin typeface="Noto Sans SC" pitchFamily="34" charset="0"/>
              <a:ea typeface="Noto Sans SC" pitchFamily="34" charset="-122"/>
            </a:endParaRPr>
          </a:p>
        </p:txBody>
      </p:sp>
      <p:sp>
        <p:nvSpPr>
          <p:cNvPr id="6" name="文本框 5"/>
          <p:cNvSpPr txBox="1"/>
          <p:nvPr/>
        </p:nvSpPr>
        <p:spPr>
          <a:xfrm>
            <a:off x="1272808" y="4199807"/>
            <a:ext cx="6529459" cy="523220"/>
          </a:xfrm>
          <a:prstGeom prst="rect">
            <a:avLst/>
          </a:prstGeom>
          <a:noFill/>
        </p:spPr>
        <p:txBody>
          <a:bodyPr wrap="square" rtlCol="0">
            <a:spAutoFit/>
          </a:bodyPr>
          <a:lstStyle/>
          <a:p>
            <a:pPr algn="ctr"/>
            <a:r>
              <a:rPr lang="en-US" altLang="zh-CN" sz="1400" dirty="0"/>
              <a:t>The functional modules of the system are mainly divided into four parts: home, address, discovery, and mine</a:t>
            </a:r>
            <a:endParaRPr lang="en-US" altLang="zh-CN" sz="1400" dirty="0"/>
          </a:p>
        </p:txBody>
      </p:sp>
      <p:pic>
        <p:nvPicPr>
          <p:cNvPr id="7" name="图片 6"/>
          <p:cNvPicPr>
            <a:picLocks noChangeAspect="1"/>
          </p:cNvPicPr>
          <p:nvPr/>
        </p:nvPicPr>
        <p:blipFill>
          <a:blip r:embed="rId1"/>
          <a:stretch>
            <a:fillRect/>
          </a:stretch>
        </p:blipFill>
        <p:spPr>
          <a:xfrm>
            <a:off x="1803527" y="583584"/>
            <a:ext cx="5780478" cy="36162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66696"/>
            <a:ext cx="2169622" cy="552450"/>
          </a:xfrm>
          <a:prstGeom prst="rect">
            <a:avLst/>
          </a:prstGeom>
          <a:solidFill>
            <a:srgbClr val="FFFFFF"/>
          </a:solidFill>
        </p:spPr>
        <p:txBody>
          <a:bodyPr/>
          <a:lstStyle/>
          <a:p>
            <a:endParaRPr lang="en-US" altLang="zh-CN"/>
          </a:p>
        </p:txBody>
      </p:sp>
      <p:sp>
        <p:nvSpPr>
          <p:cNvPr id="3" name="Text 1"/>
          <p:cNvSpPr/>
          <p:nvPr/>
        </p:nvSpPr>
        <p:spPr>
          <a:xfrm>
            <a:off x="762000" y="-61935"/>
            <a:ext cx="2169622" cy="552450"/>
          </a:xfrm>
          <a:prstGeom prst="rect">
            <a:avLst/>
          </a:prstGeom>
          <a:noFill/>
        </p:spPr>
        <p:txBody>
          <a:bodyPr wrap="square" rtlCol="0" anchor="ctr"/>
          <a:lstStyle/>
          <a:p>
            <a:pPr marL="0" indent="0">
              <a:buNone/>
            </a:pPr>
            <a:r>
              <a:rPr lang="en-US" altLang="zh-CN" sz="2400" b="1" dirty="0">
                <a:solidFill>
                  <a:srgbClr val="383838"/>
                </a:solidFill>
                <a:latin typeface="Noto Sans SC" pitchFamily="34" charset="0"/>
                <a:ea typeface="Noto Sans SC" pitchFamily="34" charset="-122"/>
              </a:rPr>
              <a:t>Milestone</a:t>
            </a:r>
            <a:endParaRPr lang="en-US" altLang="zh-CN" sz="2400" b="1" dirty="0">
              <a:solidFill>
                <a:srgbClr val="383838"/>
              </a:solidFill>
              <a:latin typeface="Noto Sans SC" pitchFamily="34" charset="0"/>
              <a:ea typeface="Noto Sans SC" pitchFamily="34" charset="-122"/>
            </a:endParaRPr>
          </a:p>
        </p:txBody>
      </p:sp>
      <p:pic>
        <p:nvPicPr>
          <p:cNvPr id="4" name="图片 3"/>
          <p:cNvPicPr>
            <a:picLocks noChangeAspect="1"/>
          </p:cNvPicPr>
          <p:nvPr/>
        </p:nvPicPr>
        <p:blipFill>
          <a:blip r:embed="rId1"/>
          <a:stretch>
            <a:fillRect/>
          </a:stretch>
        </p:blipFill>
        <p:spPr>
          <a:xfrm>
            <a:off x="462280" y="318135"/>
            <a:ext cx="8218805" cy="4617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85863" y="933450"/>
            <a:ext cx="1414463" cy="1243013"/>
          </a:xfrm>
          <a:prstGeom prst="rect">
            <a:avLst/>
          </a:prstGeom>
          <a:noFill/>
        </p:spPr>
        <p:txBody>
          <a:bodyPr wrap="square" rtlCol="0" anchor="t"/>
          <a:lstStyle/>
          <a:p>
            <a:pPr marL="0" indent="0" algn="ctr">
              <a:buNone/>
            </a:pPr>
            <a:r>
              <a:rPr lang="en-US" sz="5400" b="1" dirty="0">
                <a:solidFill>
                  <a:srgbClr val="000000"/>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1385888" y="2266950"/>
            <a:ext cx="6511290" cy="1238250"/>
          </a:xfrm>
          <a:prstGeom prst="rect">
            <a:avLst/>
          </a:prstGeom>
          <a:noFill/>
        </p:spPr>
        <p:txBody>
          <a:bodyPr wrap="square" rtlCol="0" anchor="ctr"/>
          <a:lstStyle/>
          <a:p>
            <a:pPr marL="0" indent="0" algn="l">
              <a:buNone/>
            </a:pPr>
            <a:r>
              <a:rPr lang="en-US" altLang="zh-CN" sz="3840" b="1" dirty="0">
                <a:solidFill>
                  <a:srgbClr val="383838"/>
                </a:solidFill>
                <a:latin typeface="Noto Sans SC" pitchFamily="34" charset="0"/>
                <a:ea typeface="Noto Sans SC" pitchFamily="34" charset="-122"/>
              </a:rPr>
              <a:t>Organization chart</a:t>
            </a:r>
            <a:endParaRPr lang="en-US" altLang="zh-CN" sz="3840" b="1" dirty="0">
              <a:solidFill>
                <a:srgbClr val="383838"/>
              </a:solidFill>
              <a:latin typeface="Noto Sans SC" pitchFamily="34" charset="0"/>
              <a:ea typeface="Noto Sans SC" pitchFamily="34"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7719</Words>
  <Application>WPS 表格</Application>
  <PresentationFormat>全屏显示(16:9)</PresentationFormat>
  <Paragraphs>254</Paragraphs>
  <Slides>25</Slides>
  <Notes>25</Notes>
  <HiddenSlides>0</HiddenSlides>
  <MMClips>0</MMClips>
  <ScaleCrop>false</ScaleCrop>
  <HeadingPairs>
    <vt:vector size="6" baseType="variant">
      <vt:variant>
        <vt:lpstr>已用的字体</vt:lpstr>
      </vt:variant>
      <vt:variant>
        <vt:i4>19</vt:i4>
      </vt:variant>
      <vt:variant>
        <vt:lpstr>主题</vt:lpstr>
      </vt:variant>
      <vt:variant>
        <vt:i4>4</vt:i4>
      </vt:variant>
      <vt:variant>
        <vt:lpstr>幻灯片标题</vt:lpstr>
      </vt:variant>
      <vt:variant>
        <vt:i4>25</vt:i4>
      </vt:variant>
    </vt:vector>
  </HeadingPairs>
  <TitlesOfParts>
    <vt:vector size="48" baseType="lpstr">
      <vt:lpstr>Arial</vt:lpstr>
      <vt:lpstr>宋体</vt:lpstr>
      <vt:lpstr>Wingdings</vt:lpstr>
      <vt:lpstr>Noto Sans SC</vt:lpstr>
      <vt:lpstr>苹方-简</vt:lpstr>
      <vt:lpstr>Noto Sans SC</vt:lpstr>
      <vt:lpstr>Noto Sans SC</vt:lpstr>
      <vt:lpstr>Calibri</vt:lpstr>
      <vt:lpstr>Times New Roman</vt:lpstr>
      <vt:lpstr>Calibri</vt:lpstr>
      <vt:lpstr>等线</vt:lpstr>
      <vt:lpstr>等线</vt:lpstr>
      <vt:lpstr>Helvetica Neue</vt:lpstr>
      <vt:lpstr>汉仪中等线KW</vt:lpstr>
      <vt:lpstr>微软雅黑</vt:lpstr>
      <vt:lpstr>汉仪旗黑</vt:lpstr>
      <vt:lpstr>宋体</vt:lpstr>
      <vt:lpstr>Arial Unicode MS</vt:lpstr>
      <vt:lpstr>汉仪书宋二KW</vt:lpstr>
      <vt:lpstr>Office Theme</vt:lpstr>
      <vt:lpstr>1_Office Theme</vt:lpstr>
      <vt:lpstr>2_Office Theme</vt:lpstr>
      <vt:lpstr>3_Office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MindShow.fun</dc:creator>
  <dc:subject>SUBTITLE HERE</dc:subject>
  <cp:lastModifiedBy>青木静静</cp:lastModifiedBy>
  <cp:revision>14</cp:revision>
  <dcterms:created xsi:type="dcterms:W3CDTF">2023-05-30T05:07:57Z</dcterms:created>
  <dcterms:modified xsi:type="dcterms:W3CDTF">2023-05-30T05:07:57Z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C60A951AF5C1253CE56E7564552DE68C</vt:lpwstr>
  </property>
  <property fmtid="{D5CDD505-2E9C-101B-9397-08002B2CF9AE}" pid="3" name="KSOProductBuildVer">
    <vt:lpwstr>2052-5.1.1.7676</vt:lpwstr>
  </property>
</Properties>
</file>