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59" r:id="rId4"/>
    <p:sldId id="269" r:id="rId5"/>
    <p:sldId id="257" r:id="rId6"/>
    <p:sldId id="264" r:id="rId7"/>
    <p:sldId id="265" r:id="rId8"/>
    <p:sldId id="266" r:id="rId9"/>
    <p:sldId id="258" r:id="rId10"/>
    <p:sldId id="267" r:id="rId11"/>
    <p:sldId id="268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3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1B25531-FCAD-404F-BBD4-990F457C1692}" type="datetimeFigureOut">
              <a:rPr lang="de-DE" smtClean="0"/>
              <a:pPr/>
              <a:t>05.04.2016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7DFEFD6-780D-4AB6-A0A5-7E7AFDC45CF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B25531-FCAD-404F-BBD4-990F457C1692}" type="datetimeFigureOut">
              <a:rPr lang="de-DE" smtClean="0"/>
              <a:pPr/>
              <a:t>05.04.2016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DFEFD6-780D-4AB6-A0A5-7E7AFDC45CF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B25531-FCAD-404F-BBD4-990F457C1692}" type="datetimeFigureOut">
              <a:rPr lang="de-DE" smtClean="0"/>
              <a:pPr/>
              <a:t>05.04.2016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DFEFD6-780D-4AB6-A0A5-7E7AFDC45CF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B25531-FCAD-404F-BBD4-990F457C1692}" type="datetimeFigureOut">
              <a:rPr lang="de-DE" smtClean="0"/>
              <a:pPr/>
              <a:t>05.04.2016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DFEFD6-780D-4AB6-A0A5-7E7AFDC45CF2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B25531-FCAD-404F-BBD4-990F457C1692}" type="datetimeFigureOut">
              <a:rPr lang="de-DE" smtClean="0"/>
              <a:pPr/>
              <a:t>05.04.2016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DFEFD6-780D-4AB6-A0A5-7E7AFDC45CF2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B25531-FCAD-404F-BBD4-990F457C1692}" type="datetimeFigureOut">
              <a:rPr lang="de-DE" smtClean="0"/>
              <a:pPr/>
              <a:t>05.04.2016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DFEFD6-780D-4AB6-A0A5-7E7AFDC45CF2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B25531-FCAD-404F-BBD4-990F457C1692}" type="datetimeFigureOut">
              <a:rPr lang="de-DE" smtClean="0"/>
              <a:pPr/>
              <a:t>05.04.2016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DFEFD6-780D-4AB6-A0A5-7E7AFDC45CF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B25531-FCAD-404F-BBD4-990F457C1692}" type="datetimeFigureOut">
              <a:rPr lang="de-DE" smtClean="0"/>
              <a:pPr/>
              <a:t>05.04.2016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DFEFD6-780D-4AB6-A0A5-7E7AFDC45CF2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B25531-FCAD-404F-BBD4-990F457C1692}" type="datetimeFigureOut">
              <a:rPr lang="de-DE" smtClean="0"/>
              <a:pPr/>
              <a:t>05.04.2016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DFEFD6-780D-4AB6-A0A5-7E7AFDC45CF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1B25531-FCAD-404F-BBD4-990F457C1692}" type="datetimeFigureOut">
              <a:rPr lang="de-DE" smtClean="0"/>
              <a:pPr/>
              <a:t>05.04.2016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DFEFD6-780D-4AB6-A0A5-7E7AFDC45CF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1B25531-FCAD-404F-BBD4-990F457C1692}" type="datetimeFigureOut">
              <a:rPr lang="de-DE" smtClean="0"/>
              <a:pPr/>
              <a:t>05.04.2016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7DFEFD6-780D-4AB6-A0A5-7E7AFDC45CF2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1B25531-FCAD-404F-BBD4-990F457C1692}" type="datetimeFigureOut">
              <a:rPr lang="de-DE" smtClean="0"/>
              <a:pPr/>
              <a:t>05.04.2016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7DFEFD6-780D-4AB6-A0A5-7E7AFDC45CF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b="1" dirty="0" smtClean="0"/>
              <a:t>Webseiten mit</a:t>
            </a:r>
            <a:br>
              <a:rPr lang="de-DE" b="1" dirty="0" smtClean="0"/>
            </a:br>
            <a:r>
              <a:rPr lang="de-DE" b="1" dirty="0" smtClean="0"/>
              <a:t>HTML, CSS und </a:t>
            </a:r>
            <a:r>
              <a:rPr lang="de-DE" b="1" dirty="0" err="1" smtClean="0"/>
              <a:t>Javascript</a:t>
            </a:r>
            <a:endParaRPr lang="de-DE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OSZ IMT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7466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CSS -</a:t>
            </a:r>
            <a:r>
              <a:rPr lang="de-DE" dirty="0"/>
              <a:t> Cascading Style </a:t>
            </a:r>
            <a:r>
              <a:rPr lang="de-DE" dirty="0" smtClean="0"/>
              <a:t>Sheets</a:t>
            </a:r>
            <a:endParaRPr lang="de-D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592467"/>
            <a:ext cx="3528392" cy="30603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00238"/>
            <a:ext cx="3505200" cy="30861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4" name="Pfeil nach rechts 3"/>
          <p:cNvSpPr/>
          <p:nvPr/>
        </p:nvSpPr>
        <p:spPr>
          <a:xfrm>
            <a:off x="3939715" y="2603228"/>
            <a:ext cx="864096" cy="108012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755576" y="4867519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Webseite ohne CSS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580112" y="4867519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Webseite mit CSS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6228184" y="5236282"/>
            <a:ext cx="2736304" cy="15696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sz="1600" dirty="0" err="1"/>
              <a:t>h</a:t>
            </a:r>
            <a:r>
              <a:rPr lang="de-DE" sz="1600" dirty="0" err="1" smtClean="0"/>
              <a:t>eader</a:t>
            </a:r>
            <a:endParaRPr lang="de-DE" sz="1600" dirty="0" smtClean="0"/>
          </a:p>
          <a:p>
            <a:r>
              <a:rPr lang="de-DE" sz="1600" dirty="0" smtClean="0"/>
              <a:t>{ </a:t>
            </a:r>
          </a:p>
          <a:p>
            <a:r>
              <a:rPr lang="de-DE" sz="1600" dirty="0" smtClean="0"/>
              <a:t>   </a:t>
            </a:r>
            <a:r>
              <a:rPr lang="de-DE" sz="1600" dirty="0" err="1" smtClean="0"/>
              <a:t>background</a:t>
            </a:r>
            <a:r>
              <a:rPr lang="de-DE" sz="1600" dirty="0"/>
              <a:t>: #D1E0E1; </a:t>
            </a:r>
            <a:endParaRPr lang="de-DE" sz="1600" dirty="0" smtClean="0"/>
          </a:p>
          <a:p>
            <a:r>
              <a:rPr lang="de-DE" sz="1600" dirty="0" smtClean="0"/>
              <a:t>   </a:t>
            </a:r>
            <a:r>
              <a:rPr lang="de-DE" sz="1600" dirty="0" err="1" smtClean="0"/>
              <a:t>color</a:t>
            </a:r>
            <a:r>
              <a:rPr lang="de-DE" sz="1600" dirty="0"/>
              <a:t>: #333;  </a:t>
            </a:r>
            <a:endParaRPr lang="de-DE" sz="1600" dirty="0" smtClean="0"/>
          </a:p>
          <a:p>
            <a:r>
              <a:rPr lang="de-DE" sz="1600" dirty="0" smtClean="0"/>
              <a:t>   </a:t>
            </a:r>
            <a:r>
              <a:rPr lang="de-DE" sz="1600" dirty="0" err="1" smtClean="0"/>
              <a:t>height</a:t>
            </a:r>
            <a:r>
              <a:rPr lang="de-DE" sz="1600" dirty="0"/>
              <a:t>: 80px</a:t>
            </a:r>
            <a:r>
              <a:rPr lang="de-DE" sz="1600" dirty="0" smtClean="0"/>
              <a:t>;</a:t>
            </a:r>
          </a:p>
          <a:p>
            <a:r>
              <a:rPr lang="de-DE" sz="1600" dirty="0" smtClean="0"/>
              <a:t>}</a:t>
            </a:r>
            <a:endParaRPr lang="de-DE" sz="1600" dirty="0"/>
          </a:p>
        </p:txBody>
      </p:sp>
      <p:sp>
        <p:nvSpPr>
          <p:cNvPr id="7" name="Ellipse 6"/>
          <p:cNvSpPr/>
          <p:nvPr/>
        </p:nvSpPr>
        <p:spPr>
          <a:xfrm>
            <a:off x="7791635" y="4996551"/>
            <a:ext cx="1352365" cy="60906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CSS</a:t>
            </a:r>
            <a:endParaRPr lang="de-DE" dirty="0"/>
          </a:p>
        </p:txBody>
      </p:sp>
      <p:cxnSp>
        <p:nvCxnSpPr>
          <p:cNvPr id="9" name="Gerade Verbindung mit Pfeil 8"/>
          <p:cNvCxnSpPr>
            <a:stCxn id="6" idx="0"/>
          </p:cNvCxnSpPr>
          <p:nvPr/>
        </p:nvCxnSpPr>
        <p:spPr>
          <a:xfrm flipV="1">
            <a:off x="7596336" y="2060848"/>
            <a:ext cx="269776" cy="31754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3" name="Grafik 1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018040" y="5975569"/>
            <a:ext cx="658416" cy="45719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36296" y="6191593"/>
            <a:ext cx="432048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85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Farbwerte </a:t>
            </a:r>
            <a:endParaRPr lang="de-DE" dirty="0"/>
          </a:p>
        </p:txBody>
      </p:sp>
      <p:pic>
        <p:nvPicPr>
          <p:cNvPr id="1026" name="Picture 2" descr="https://upload.wikimedia.org/wikipedia/commons/thumb/7/7a/Boxmodell-detail.png/450px-Boxmodell-detai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612" y="1210622"/>
            <a:ext cx="6984776" cy="5665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960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Das Internet ist ein globales </a:t>
            </a:r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Datenkommunikationssystem</a:t>
            </a:r>
            <a:r>
              <a:rPr lang="de-DE" dirty="0"/>
              <a:t>, das eine Verbindung zwischen Computern bietet. </a:t>
            </a:r>
            <a:endParaRPr lang="de-DE" dirty="0" smtClean="0"/>
          </a:p>
          <a:p>
            <a:pPr marL="109728" indent="0">
              <a:buNone/>
            </a:pPr>
            <a:endParaRPr lang="de-DE" dirty="0"/>
          </a:p>
          <a:p>
            <a:pPr marL="109728" indent="0">
              <a:buNone/>
            </a:pPr>
            <a:endParaRPr lang="de-DE" dirty="0" smtClean="0"/>
          </a:p>
          <a:p>
            <a:pPr marL="109728" indent="0">
              <a:buNone/>
            </a:pPr>
            <a:endParaRPr lang="de-DE" dirty="0" smtClean="0"/>
          </a:p>
          <a:p>
            <a:r>
              <a:rPr lang="de-DE" dirty="0" smtClean="0"/>
              <a:t>Im </a:t>
            </a:r>
            <a:r>
              <a:rPr lang="de-DE" dirty="0"/>
              <a:t>Gegensatz dazu ist das Web einer von mehreren Diensten im Internet, der Benutzern erlaubt, auf verknüpfte </a:t>
            </a:r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Ressourcen</a:t>
            </a:r>
            <a:r>
              <a:rPr lang="de-DE" dirty="0"/>
              <a:t> </a:t>
            </a:r>
            <a:r>
              <a:rPr lang="de-DE" dirty="0" smtClean="0"/>
              <a:t>(Links) zuzugreifen</a:t>
            </a:r>
            <a:r>
              <a:rPr lang="de-DE" dirty="0"/>
              <a:t>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Web vs. Internet</a:t>
            </a:r>
            <a:endParaRPr lang="de-DE" b="1" dirty="0"/>
          </a:p>
        </p:txBody>
      </p:sp>
      <p:pic>
        <p:nvPicPr>
          <p:cNvPr id="1026" name="Picture 2" descr="C:\Users\user\Desktop\Zeichnung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32656"/>
            <a:ext cx="2262187" cy="1471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6461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Zustandsloses Protokoll zur Übertragung von Daten auf der Anwendungsschicht</a:t>
            </a:r>
            <a:r>
              <a:rPr lang="de-DE" dirty="0"/>
              <a:t> </a:t>
            </a:r>
            <a:r>
              <a:rPr lang="de-DE" dirty="0" smtClean="0"/>
              <a:t>über ein Rechnernetz. </a:t>
            </a:r>
          </a:p>
          <a:p>
            <a:endParaRPr lang="de-DE" dirty="0" smtClean="0"/>
          </a:p>
          <a:p>
            <a:r>
              <a:rPr lang="de-DE" dirty="0"/>
              <a:t>HTTP verwendet eine Uniform </a:t>
            </a:r>
            <a:r>
              <a:rPr lang="de-DE" dirty="0" err="1"/>
              <a:t>Resource</a:t>
            </a:r>
            <a:r>
              <a:rPr lang="de-DE" dirty="0"/>
              <a:t> Locator (URL) zur eindeutigen Identifizierung und Adressierung jede Ressource im Internet</a:t>
            </a:r>
            <a:r>
              <a:rPr lang="de-DE" dirty="0" smtClean="0"/>
              <a:t>.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 smtClean="0"/>
              <a:t>Hypertext Transfer Protocol (HTTP) 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406187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smtClean="0"/>
              <a:t>OSI </a:t>
            </a:r>
            <a:r>
              <a:rPr lang="de-DE" b="1" dirty="0" err="1" smtClean="0"/>
              <a:t>Refernezmodell</a:t>
            </a:r>
            <a:endParaRPr lang="de-DE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r="29436"/>
          <a:stretch>
            <a:fillRect/>
          </a:stretch>
        </p:blipFill>
        <p:spPr bwMode="auto">
          <a:xfrm>
            <a:off x="755576" y="1268760"/>
            <a:ext cx="7596336" cy="5491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6187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Dokumente die über das Web zur </a:t>
            </a:r>
            <a:r>
              <a:rPr lang="de-DE" dirty="0"/>
              <a:t>V</a:t>
            </a:r>
            <a:r>
              <a:rPr lang="de-DE" dirty="0" smtClean="0"/>
              <a:t>erfügung gestellt werden</a:t>
            </a:r>
          </a:p>
          <a:p>
            <a:endParaRPr lang="de-DE" dirty="0" smtClean="0"/>
          </a:p>
          <a:p>
            <a:r>
              <a:rPr lang="de-DE" dirty="0"/>
              <a:t>Webseiten werden mit </a:t>
            </a:r>
            <a:r>
              <a:rPr lang="de-DE" dirty="0" smtClean="0"/>
              <a:t>Hypertext </a:t>
            </a:r>
            <a:r>
              <a:rPr lang="de-DE" dirty="0"/>
              <a:t>Markup Language (HTML) erstellt und auf einem Webserver </a:t>
            </a:r>
            <a:r>
              <a:rPr lang="de-DE" dirty="0" smtClean="0"/>
              <a:t>gespeichert</a:t>
            </a:r>
          </a:p>
          <a:p>
            <a:endParaRPr lang="de-DE" dirty="0" smtClean="0"/>
          </a:p>
          <a:p>
            <a:r>
              <a:rPr lang="de-DE" dirty="0"/>
              <a:t>Webbrowser laden die angeforderte HTML vom Webserver herunter und rendern sie auf dem Bildschirm des Benutzers. </a:t>
            </a:r>
            <a:endParaRPr lang="de-DE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Webseiten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06955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 cstate="print"/>
          <a:srcRect b="1969"/>
          <a:stretch/>
        </p:blipFill>
        <p:spPr>
          <a:xfrm>
            <a:off x="755576" y="188641"/>
            <a:ext cx="7704856" cy="640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702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Webserver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2546" y="1700808"/>
            <a:ext cx="8915430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683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Webbrowser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 cstate="print"/>
          <a:srcRect t="4527"/>
          <a:stretch/>
        </p:blipFill>
        <p:spPr>
          <a:xfrm>
            <a:off x="264795" y="2060848"/>
            <a:ext cx="8655949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563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Hypertext Markup Language (HTML) ist die Sprache, mit der Webserver und Webbrowser eine Webseite beschreiben.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 smtClean="0"/>
              <a:t>Hypertext Markup Language (HTML)</a:t>
            </a:r>
            <a:endParaRPr lang="de-DE" dirty="0"/>
          </a:p>
        </p:txBody>
      </p:sp>
      <p:pic>
        <p:nvPicPr>
          <p:cNvPr id="4" name="Grafik 3" descr="Screenshot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068960"/>
            <a:ext cx="3136856" cy="36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hteck 5"/>
          <p:cNvSpPr/>
          <p:nvPr/>
        </p:nvSpPr>
        <p:spPr>
          <a:xfrm>
            <a:off x="6196689" y="5309501"/>
            <a:ext cx="2399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Tags (HTML-Elemente ) </a:t>
            </a:r>
            <a:endParaRPr lang="de-DE" dirty="0"/>
          </a:p>
        </p:txBody>
      </p:sp>
      <p:sp>
        <p:nvSpPr>
          <p:cNvPr id="8" name="Pfeil nach unten 7"/>
          <p:cNvSpPr/>
          <p:nvPr/>
        </p:nvSpPr>
        <p:spPr>
          <a:xfrm rot="5400000">
            <a:off x="5617959" y="5226534"/>
            <a:ext cx="504056" cy="653403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99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195</Words>
  <Application>Microsoft Office PowerPoint</Application>
  <PresentationFormat>Bildschirmpräsentation (4:3)</PresentationFormat>
  <Paragraphs>35</Paragraphs>
  <Slides>11</Slides>
  <Notes>0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Lucida Sans Unicode</vt:lpstr>
      <vt:lpstr>Verdana</vt:lpstr>
      <vt:lpstr>Wingdings 2</vt:lpstr>
      <vt:lpstr>Wingdings 3</vt:lpstr>
      <vt:lpstr>Deimos</vt:lpstr>
      <vt:lpstr>Webseiten mit HTML, CSS und Javascript</vt:lpstr>
      <vt:lpstr>Web vs. Internet</vt:lpstr>
      <vt:lpstr>Hypertext Transfer Protocol (HTTP) </vt:lpstr>
      <vt:lpstr>OSI Refernezmodell</vt:lpstr>
      <vt:lpstr>Webseiten</vt:lpstr>
      <vt:lpstr>PowerPoint-Präsentation</vt:lpstr>
      <vt:lpstr>Der Webserver</vt:lpstr>
      <vt:lpstr>Der Webbrowser</vt:lpstr>
      <vt:lpstr>Hypertext Markup Language (HTML)</vt:lpstr>
      <vt:lpstr>CSS - Cascading Style Sheets</vt:lpstr>
      <vt:lpstr>Farbwerte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HTTP/HTML und CSS</dc:title>
  <dc:creator>user</dc:creator>
  <cp:lastModifiedBy>user</cp:lastModifiedBy>
  <cp:revision>19</cp:revision>
  <dcterms:created xsi:type="dcterms:W3CDTF">2016-03-07T11:49:28Z</dcterms:created>
  <dcterms:modified xsi:type="dcterms:W3CDTF">2016-04-05T09:31:54Z</dcterms:modified>
</cp:coreProperties>
</file>