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jpeg"/>
  <Override PartName="/ppt/media/image10.jpg" ContentType="image/jpeg"/>
  <Override PartName="/ppt/media/image11.jpg" ContentType="image/jpeg"/>
  <Override PartName="/ppt/media/image13.jpg" ContentType="image/jpeg"/>
  <Override PartName="/ppt/notesSlides/notesSlide1.xml" ContentType="application/vnd.openxmlformats-officedocument.presentationml.notesSlide+xml"/>
  <Override PartName="/ppt/media/image22.jpg" ContentType="image/jpeg"/>
  <Override PartName="/ppt/media/image23.jpg" ContentType="image/jpeg"/>
  <Override PartName="/ppt/media/image2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61" r:id="rId4"/>
    <p:sldId id="259" r:id="rId5"/>
    <p:sldId id="260" r:id="rId6"/>
    <p:sldId id="263" r:id="rId7"/>
    <p:sldId id="264" r:id="rId8"/>
    <p:sldId id="262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A6B16-221C-4BE7-AE76-6D163F47E2F7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DB339-A462-4E24-BB2A-E76ECE50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34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DB339-A462-4E24-BB2A-E76ECE50B58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03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88B-CFEA-499B-9ED0-673D6153DE7E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2846-C6AD-41E9-82F3-124A16C35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67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88B-CFEA-499B-9ED0-673D6153DE7E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2846-C6AD-41E9-82F3-124A16C35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03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88B-CFEA-499B-9ED0-673D6153DE7E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2846-C6AD-41E9-82F3-124A16C35A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9070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88B-CFEA-499B-9ED0-673D6153DE7E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2846-C6AD-41E9-82F3-124A16C35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74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88B-CFEA-499B-9ED0-673D6153DE7E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2846-C6AD-41E9-82F3-124A16C35A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011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88B-CFEA-499B-9ED0-673D6153DE7E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2846-C6AD-41E9-82F3-124A16C35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934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88B-CFEA-499B-9ED0-673D6153DE7E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2846-C6AD-41E9-82F3-124A16C35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578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88B-CFEA-499B-9ED0-673D6153DE7E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2846-C6AD-41E9-82F3-124A16C35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81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88B-CFEA-499B-9ED0-673D6153DE7E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2846-C6AD-41E9-82F3-124A16C35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0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88B-CFEA-499B-9ED0-673D6153DE7E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2846-C6AD-41E9-82F3-124A16C35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64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88B-CFEA-499B-9ED0-673D6153DE7E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2846-C6AD-41E9-82F3-124A16C35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46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88B-CFEA-499B-9ED0-673D6153DE7E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2846-C6AD-41E9-82F3-124A16C35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54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88B-CFEA-499B-9ED0-673D6153DE7E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2846-C6AD-41E9-82F3-124A16C35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81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88B-CFEA-499B-9ED0-673D6153DE7E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2846-C6AD-41E9-82F3-124A16C35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64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88B-CFEA-499B-9ED0-673D6153DE7E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2846-C6AD-41E9-82F3-124A16C35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22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88B-CFEA-499B-9ED0-673D6153DE7E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2846-C6AD-41E9-82F3-124A16C35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1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C988B-CFEA-499B-9ED0-673D6153DE7E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612846-C6AD-41E9-82F3-124A16C35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3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6AF9D5B-8D10-ECB6-6833-E5AAA290B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840" y="5202238"/>
            <a:ext cx="9144000" cy="1655762"/>
          </a:xfrm>
        </p:spPr>
        <p:txBody>
          <a:bodyPr/>
          <a:lstStyle/>
          <a:p>
            <a:pPr algn="ctr"/>
            <a:r>
              <a:rPr lang="en-US" altLang="zh-CN" dirty="0"/>
              <a:t>Group13 </a:t>
            </a:r>
            <a:r>
              <a:rPr lang="zh-CN" altLang="en-US" dirty="0"/>
              <a:t>陈雨瑶 李欣然 陈伊葶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05E766-62E4-7C19-8869-34B242BB24E7}"/>
              </a:ext>
            </a:extLst>
          </p:cNvPr>
          <p:cNvSpPr/>
          <p:nvPr/>
        </p:nvSpPr>
        <p:spPr>
          <a:xfrm>
            <a:off x="1329748" y="1352655"/>
            <a:ext cx="8496184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Gulliver"/>
              </a:rPr>
              <a:t>A space efficient algorithm for the longest common </a:t>
            </a:r>
            <a:b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Gulliver"/>
              </a:rPr>
              <a:t>subsequence in </a:t>
            </a:r>
            <a:r>
              <a:rPr lang="en-US" altLang="zh-CN" sz="5400" b="1" i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Gulliver-Italic"/>
              </a:rPr>
              <a:t>k</a:t>
            </a:r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Gulliver"/>
              </a:rPr>
              <a:t>-length substrings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736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B19DF-F60D-BB6D-AAD4-4D51FD2B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Proposed algorithm</a:t>
            </a:r>
            <a:endParaRPr lang="zh-CN" altLang="en-US" dirty="0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95F5762A-B771-5D7D-A52A-FBEABF0A4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31" y="3488616"/>
            <a:ext cx="3476090" cy="2759784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661BF1-FCF3-20A4-F293-E7D61D780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467" y="1513332"/>
            <a:ext cx="5282757" cy="18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8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DF09E-0E39-BABD-9662-35FA473D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Proposed algorithm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FA6B07F-8B54-8E49-DBBD-EC69D7109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51" y="1930400"/>
            <a:ext cx="3977798" cy="3881437"/>
          </a:xfr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4981B6A-7D06-6BD6-65B2-39D1F5A3A21F}"/>
              </a:ext>
            </a:extLst>
          </p:cNvPr>
          <p:cNvGrpSpPr/>
          <p:nvPr/>
        </p:nvGrpSpPr>
        <p:grpSpPr>
          <a:xfrm>
            <a:off x="6360064" y="887353"/>
            <a:ext cx="4913382" cy="3098828"/>
            <a:chOff x="6305200" y="2551561"/>
            <a:chExt cx="4913382" cy="309882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335E7F3-04B4-A73D-6C08-534D21B8A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5200" y="2551561"/>
              <a:ext cx="4913382" cy="3098828"/>
            </a:xfrm>
            <a:prstGeom prst="rect">
              <a:avLst/>
            </a:prstGeom>
          </p:spPr>
        </p:pic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16457C49-CE4C-8EBC-54EC-49B651D93577}"/>
                </a:ext>
              </a:extLst>
            </p:cNvPr>
            <p:cNvSpPr/>
            <p:nvPr/>
          </p:nvSpPr>
          <p:spPr>
            <a:xfrm>
              <a:off x="6305200" y="4201559"/>
              <a:ext cx="216133" cy="2058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2B3255AE-051E-A32E-EFFF-21B2E6CEA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336" y="4305240"/>
            <a:ext cx="34861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9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814BC-FC39-2AFE-1250-9E4DB011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Proposed algorithm</a:t>
            </a:r>
            <a:endParaRPr lang="zh-CN" altLang="en-US" dirty="0"/>
          </a:p>
        </p:txBody>
      </p:sp>
      <p:pic>
        <p:nvPicPr>
          <p:cNvPr id="4" name="内容占位符 6">
            <a:extLst>
              <a:ext uri="{FF2B5EF4-FFF2-40B4-BE49-F238E27FC236}">
                <a16:creationId xmlns:a16="http://schemas.microsoft.com/office/drawing/2014/main" id="{B6DC1B46-9992-F1B6-5D05-A206E642A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215" y="1930400"/>
            <a:ext cx="3977798" cy="38814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DA03D6-F212-899A-7297-351A610D6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464" y="2551561"/>
            <a:ext cx="4913382" cy="3098828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DBDB106C-5C40-7CF8-BA06-39CACE5F651F}"/>
              </a:ext>
            </a:extLst>
          </p:cNvPr>
          <p:cNvSpPr/>
          <p:nvPr/>
        </p:nvSpPr>
        <p:spPr>
          <a:xfrm>
            <a:off x="5797564" y="4539887"/>
            <a:ext cx="484364" cy="781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68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67120-B233-1332-610A-F2F9EBA5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complexity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1A5B9-51A6-3F6F-34B0-2FD2B7D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8499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When            , </a:t>
            </a:r>
          </a:p>
          <a:p>
            <a:r>
              <a:rPr lang="en-US" altLang="zh-CN" dirty="0"/>
              <a:t>Suppose T(</a:t>
            </a:r>
            <a:r>
              <a:rPr lang="en-US" altLang="zh-CN" dirty="0" err="1"/>
              <a:t>n,m</a:t>
            </a:r>
            <a:r>
              <a:rPr lang="en-US" altLang="zh-CN" dirty="0"/>
              <a:t>) is bounded by            </a:t>
            </a:r>
            <a:r>
              <a:rPr lang="zh-CN" altLang="en-US" dirty="0"/>
              <a:t>，</a:t>
            </a:r>
            <a:r>
              <a:rPr lang="en-US" altLang="zh-CN" dirty="0"/>
              <a:t>O(</a:t>
            </a:r>
            <a:r>
              <a:rPr lang="en-US" altLang="zh-CN" dirty="0" err="1"/>
              <a:t>mn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bounded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Just let</a:t>
            </a:r>
          </a:p>
          <a:p>
            <a:r>
              <a:rPr lang="en-US" altLang="zh-CN" dirty="0"/>
              <a:t>So time complexity is O(</a:t>
            </a:r>
            <a:r>
              <a:rPr lang="en-US" altLang="zh-CN" dirty="0" err="1"/>
              <a:t>mn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EC36BB-2DDF-FF7A-6E90-A6467885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411251"/>
            <a:ext cx="5566473" cy="814424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836C6D6E-9A89-47C6-0654-DBC75F289901}"/>
              </a:ext>
            </a:extLst>
          </p:cNvPr>
          <p:cNvGrpSpPr/>
          <p:nvPr/>
        </p:nvGrpSpPr>
        <p:grpSpPr>
          <a:xfrm>
            <a:off x="1261624" y="2576402"/>
            <a:ext cx="6887909" cy="3096540"/>
            <a:chOff x="1261624" y="2576402"/>
            <a:chExt cx="6887909" cy="309654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4C055D7-0689-3FA2-1ABF-272D2AFC5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1624" y="3272982"/>
              <a:ext cx="4705350" cy="19431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82BAF5D-B8CC-7B62-3BE6-5596B6332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21137" y="2977707"/>
              <a:ext cx="752475" cy="29527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5874E09-C21F-FF3D-26E4-E1B432096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87533" y="3024142"/>
              <a:ext cx="762000" cy="2286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15473B7-0EBD-5B03-3A36-D37EF45A1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56584" y="5368142"/>
              <a:ext cx="895350" cy="3048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557F25C5-972B-1A00-A0DB-F66EC4034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90700" y="2608226"/>
              <a:ext cx="685800" cy="24765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585FE2D2-C993-DCEF-4782-EE1A774F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91328" y="2576402"/>
              <a:ext cx="1797075" cy="299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6521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3BBD6-F9D6-B57E-6D89-88172B55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Space complexity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BD907-6DE6-D4E0-BCA5-5B228F390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Ignore the input space for A and B.</a:t>
            </a:r>
          </a:p>
          <a:p>
            <a:r>
              <a:rPr lang="en-US" altLang="zh-CN" dirty="0"/>
              <a:t>In execution, L1 and L2 cost (k+1)m respectively. Other variables like l1,l2,k1,k2 only take O(1). </a:t>
            </a:r>
          </a:p>
          <a:p>
            <a:r>
              <a:rPr lang="en-US" altLang="zh-CN" dirty="0"/>
              <a:t>So, space complexity is O</a:t>
            </a:r>
            <a:r>
              <a:rPr lang="en-US" altLang="zh-CN"/>
              <a:t>(km).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119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49FEA-66CD-C012-D1EC-A8E5A118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results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6DF989-899F-E6CE-B9FB-39CC4CE7D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84" y="1407160"/>
            <a:ext cx="4663417" cy="144576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CA97B3-52CD-B696-7B7B-780D07A9F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84" y="2932176"/>
            <a:ext cx="4670943" cy="14457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7A008D-5B5E-EF7F-511F-5392F2878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658" y="4457192"/>
            <a:ext cx="4670943" cy="127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03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AF1D5-F351-35C2-5EA2-80554711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 further improvement.</a:t>
            </a:r>
          </a:p>
          <a:p>
            <a:pPr lvl="1"/>
            <a:r>
              <a:rPr lang="en-US" altLang="zh-CN" dirty="0"/>
              <a:t>Maybe a little…?</a:t>
            </a:r>
          </a:p>
          <a:p>
            <a:endParaRPr lang="en-US" altLang="zh-CN" dirty="0"/>
          </a:p>
          <a:p>
            <a:r>
              <a:rPr lang="en-US" altLang="zh-CN" dirty="0"/>
              <a:t>Labor division: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李欣然：</a:t>
            </a:r>
            <a:r>
              <a:rPr lang="en-US" altLang="zh-CN" dirty="0"/>
              <a:t>Code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陈雨瑶、陈伊葶：</a:t>
            </a:r>
            <a:r>
              <a:rPr lang="en-US" altLang="zh-CN" dirty="0"/>
              <a:t>Report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878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8A8DA-B7CF-2687-AE06-6EAD0D5F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0C7FF-10A3-A257-7926-1F709C35D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Definition of LCS: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Gulliver"/>
              </a:rPr>
              <a:t>	Given two sequences </a:t>
            </a:r>
            <a:r>
              <a:rPr lang="en-US" altLang="zh-CN" sz="2000" i="1" dirty="0">
                <a:solidFill>
                  <a:srgbClr val="000000"/>
                </a:solidFill>
                <a:effectLst/>
                <a:latin typeface="Gulliver-Italic"/>
              </a:rPr>
              <a:t>A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Gulliver"/>
              </a:rPr>
              <a:t>and </a:t>
            </a:r>
            <a:r>
              <a:rPr lang="en-US" altLang="zh-CN" sz="2000" i="1" dirty="0">
                <a:solidFill>
                  <a:srgbClr val="000000"/>
                </a:solidFill>
                <a:effectLst/>
                <a:latin typeface="Gulliver-Italic"/>
              </a:rPr>
              <a:t>B,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Gulliver"/>
              </a:rPr>
              <a:t>find a </a:t>
            </a:r>
            <a:r>
              <a:rPr lang="en-US" altLang="zh-CN" sz="2000" u="sng" dirty="0">
                <a:solidFill>
                  <a:srgbClr val="000000"/>
                </a:solidFill>
                <a:effectLst/>
                <a:latin typeface="Gulliver"/>
              </a:rPr>
              <a:t>subsequence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Gulliver"/>
              </a:rPr>
              <a:t> of </a:t>
            </a:r>
            <a:r>
              <a:rPr lang="en-US" altLang="zh-CN" sz="2000" i="1" dirty="0">
                <a:solidFill>
                  <a:srgbClr val="000000"/>
                </a:solidFill>
                <a:effectLst/>
                <a:latin typeface="Gulliver-Italic"/>
              </a:rPr>
              <a:t>A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Gulliver"/>
              </a:rPr>
              <a:t>and </a:t>
            </a:r>
            <a:r>
              <a:rPr lang="en-US" altLang="zh-CN" sz="2000" i="1" dirty="0">
                <a:solidFill>
                  <a:srgbClr val="000000"/>
                </a:solidFill>
                <a:effectLst/>
                <a:latin typeface="Gulliver-Italic"/>
              </a:rPr>
              <a:t>B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Gulliver"/>
              </a:rPr>
              <a:t>whose length is the longest among all common subsequences of the two given sequences.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897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DEA36-34ED-B327-15FA-9909BF5E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6D097-F1FB-A11F-6EF2-246C489A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Background</a:t>
            </a:r>
          </a:p>
          <a:p>
            <a:pPr marL="0" indent="0">
              <a:buNone/>
            </a:pPr>
            <a:r>
              <a:rPr lang="en-US" altLang="zh-CN" sz="2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	Basis of data comparison programs</a:t>
            </a:r>
          </a:p>
          <a:p>
            <a:r>
              <a:rPr lang="en-US" altLang="zh-CN" sz="2000" dirty="0"/>
              <a:t>Application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computational linguistics, bioinformatics, version-control systems</a:t>
            </a:r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(Git)……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07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8A8DA-B7CF-2687-AE06-6EAD0D5F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0C7FF-10A3-A257-7926-1F709C35D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Variant of LCS</a:t>
            </a:r>
          </a:p>
          <a:p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2D3878-44FA-5912-94DA-B9173929D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79" y="2561549"/>
            <a:ext cx="9120701" cy="9660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198EC9-086A-7858-F345-5219895F4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79" y="3757817"/>
            <a:ext cx="9233728" cy="78370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EE296FC-12F2-6BAA-157B-A7C54CCD3CD5}"/>
              </a:ext>
            </a:extLst>
          </p:cNvPr>
          <p:cNvSpPr/>
          <p:nvPr/>
        </p:nvSpPr>
        <p:spPr>
          <a:xfrm>
            <a:off x="144523" y="3180834"/>
            <a:ext cx="709955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</a:rPr>
              <a:t>Only discuss this in our report</a:t>
            </a:r>
            <a:endParaRPr lang="zh-CN" alt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箭头: 左 10">
            <a:extLst>
              <a:ext uri="{FF2B5EF4-FFF2-40B4-BE49-F238E27FC236}">
                <a16:creationId xmlns:a16="http://schemas.microsoft.com/office/drawing/2014/main" id="{7319972D-5A0E-E2C4-04F9-AAABB71F149D}"/>
              </a:ext>
            </a:extLst>
          </p:cNvPr>
          <p:cNvSpPr/>
          <p:nvPr/>
        </p:nvSpPr>
        <p:spPr>
          <a:xfrm>
            <a:off x="1737360" y="3302000"/>
            <a:ext cx="274320" cy="127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82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92FD7-C01E-6AE4-7555-F16EFA7F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FEBA4-A1AF-A4C1-4699-7907D0EF7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Standard DP: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1CB95C-D721-DF29-68C8-E5F8455E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935" y="3846815"/>
            <a:ext cx="4048125" cy="9334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4C1C9D-001A-B64A-3C40-C272C5E0C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245" y="2522045"/>
            <a:ext cx="4448175" cy="12096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E6C665-5455-375F-BE11-1B61566F7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945" y="3932540"/>
            <a:ext cx="23431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8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0D394-197F-B172-B8B0-B7B884AB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C4CCA-A368-A477-1B8C-10FFB260E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Time complexity: O(</a:t>
            </a:r>
            <a:r>
              <a:rPr lang="en-US" altLang="zh-CN" dirty="0" err="1"/>
              <a:t>mn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Space complexity: O(</a:t>
            </a:r>
            <a:r>
              <a:rPr lang="en-US" altLang="zh-CN" dirty="0" err="1"/>
              <a:t>mn</a:t>
            </a:r>
            <a:r>
              <a:rPr lang="en-US" altLang="zh-CN" dirty="0"/>
              <a:t>)           O(km)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BDE5A-1C3F-17AD-220E-C9962644DA06}"/>
              </a:ext>
            </a:extLst>
          </p:cNvPr>
          <p:cNvSpPr txBox="1"/>
          <p:nvPr/>
        </p:nvSpPr>
        <p:spPr>
          <a:xfrm>
            <a:off x="4012420" y="6040718"/>
            <a:ext cx="3834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Defect?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BBA81F-DCA7-AE23-44D5-04489FCA7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50" y="1270000"/>
            <a:ext cx="3834182" cy="377952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16EE8FB0-6AF0-6897-8379-C95CA0138BF4}"/>
              </a:ext>
            </a:extLst>
          </p:cNvPr>
          <p:cNvSpPr/>
          <p:nvPr/>
        </p:nvSpPr>
        <p:spPr>
          <a:xfrm>
            <a:off x="3820160" y="5659120"/>
            <a:ext cx="518160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48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CE2A0-CB7B-007F-6252-C34746FE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Proposed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4437D-4C72-3D85-974B-CCDDDC421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3869"/>
            <a:ext cx="8596668" cy="3880773"/>
          </a:xfrm>
        </p:spPr>
        <p:txBody>
          <a:bodyPr/>
          <a:lstStyle/>
          <a:p>
            <a:r>
              <a:rPr lang="en-US" altLang="zh-CN" dirty="0"/>
              <a:t>Divide and conquer!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C4B698-B257-F361-6254-B8FB751B6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77" y="2052292"/>
            <a:ext cx="56483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9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9804C-3942-004D-8095-3E406D37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Proposed algorithm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53686C-2938-26B3-26EF-94075D800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25" y="2517140"/>
            <a:ext cx="10115975" cy="11619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BE86CC-810C-D568-7091-03712443B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75" y="4035661"/>
            <a:ext cx="6826316" cy="63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8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38F1C-176E-BAE1-6273-1673E531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Proposed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3DEEB-9F09-F87F-667F-E0EE853B6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Space efficient: only keep (k+1) rows for computing current table.</a:t>
            </a:r>
          </a:p>
          <a:p>
            <a:r>
              <a:rPr lang="en-US" altLang="zh-CN" dirty="0"/>
              <a:t>L1 keep f( · ) of </a:t>
            </a:r>
            <a:r>
              <a:rPr lang="en-US" altLang="zh-CN" dirty="0" err="1"/>
              <a:t>LCSk</a:t>
            </a:r>
            <a:r>
              <a:rPr lang="en-US" altLang="zh-CN" dirty="0"/>
              <a:t>, L2 keep g( · ) of </a:t>
            </a:r>
            <a:r>
              <a:rPr lang="en-US" altLang="zh-CN" dirty="0" err="1"/>
              <a:t>LCSkR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532B69-4792-D0B3-0A6C-68F3439E0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85" y="2927641"/>
            <a:ext cx="4851410" cy="33439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52CA403-8D09-89F2-AFDA-1E36A1FCB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800" y="2999241"/>
            <a:ext cx="4913382" cy="3098828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9D597585-174C-5D68-1BEE-AD35044350D2}"/>
              </a:ext>
            </a:extLst>
          </p:cNvPr>
          <p:cNvSpPr/>
          <p:nvPr/>
        </p:nvSpPr>
        <p:spPr>
          <a:xfrm>
            <a:off x="6533800" y="4100975"/>
            <a:ext cx="216133" cy="205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F332E581-1623-B895-C756-85277342C35A}"/>
              </a:ext>
            </a:extLst>
          </p:cNvPr>
          <p:cNvSpPr/>
          <p:nvPr/>
        </p:nvSpPr>
        <p:spPr>
          <a:xfrm>
            <a:off x="6533800" y="4393747"/>
            <a:ext cx="216133" cy="205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8026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352</TotalTime>
  <Words>276</Words>
  <Application>Microsoft Office PowerPoint</Application>
  <PresentationFormat>宽屏</PresentationFormat>
  <Paragraphs>65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Gulliver</vt:lpstr>
      <vt:lpstr>Gulliver-Italic</vt:lpstr>
      <vt:lpstr>等线</vt:lpstr>
      <vt:lpstr>Arial</vt:lpstr>
      <vt:lpstr>Trebuchet MS</vt:lpstr>
      <vt:lpstr>Wingdings 3</vt:lpstr>
      <vt:lpstr>平面</vt:lpstr>
      <vt:lpstr>PowerPoint 演示文稿</vt:lpstr>
      <vt:lpstr>Background</vt:lpstr>
      <vt:lpstr>Background</vt:lpstr>
      <vt:lpstr>Background</vt:lpstr>
      <vt:lpstr>Background</vt:lpstr>
      <vt:lpstr>Background</vt:lpstr>
      <vt:lpstr>Proposed algorithm</vt:lpstr>
      <vt:lpstr>Proposed algorithm</vt:lpstr>
      <vt:lpstr>Proposed algorithm</vt:lpstr>
      <vt:lpstr>Proposed algorithm</vt:lpstr>
      <vt:lpstr>Proposed algorithm</vt:lpstr>
      <vt:lpstr>Proposed algorithm</vt:lpstr>
      <vt:lpstr>Time complexity analysis</vt:lpstr>
      <vt:lpstr>Space complexity analysis</vt:lpstr>
      <vt:lpstr>Test results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yiting</dc:creator>
  <cp:lastModifiedBy>chen yiting</cp:lastModifiedBy>
  <cp:revision>30</cp:revision>
  <dcterms:created xsi:type="dcterms:W3CDTF">2022-12-19T10:19:09Z</dcterms:created>
  <dcterms:modified xsi:type="dcterms:W3CDTF">2022-12-19T17:44:18Z</dcterms:modified>
</cp:coreProperties>
</file>