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rchivo ExtraBold"/>
      <p:bold r:id="rId33"/>
      <p:boldItalic r:id="rId34"/>
    </p:embeddedFont>
    <p:embeddedFont>
      <p:font typeface="Assistant"/>
      <p:regular r:id="rId35"/>
      <p:bold r:id="rId36"/>
    </p:embeddedFont>
    <p:embeddedFont>
      <p:font typeface="Bebas Neue"/>
      <p:regular r:id="rId37"/>
    </p:embeddedFont>
    <p:embeddedFont>
      <p:font typeface="Archivo"/>
      <p:regular r:id="rId38"/>
      <p:bold r:id="rId39"/>
      <p:italic r:id="rId40"/>
      <p:boldItalic r:id="rId41"/>
    </p:embeddedFont>
    <p:embeddedFont>
      <p:font typeface="Comforta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38B527-4A34-43C6-8144-5FA24036BA37}">
  <a:tblStyle styleId="{1C38B527-4A34-43C6-8144-5FA24036BA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italic.fntdata"/><Relationship Id="rId20" Type="http://schemas.openxmlformats.org/officeDocument/2006/relationships/slide" Target="slides/slide15.xml"/><Relationship Id="rId42" Type="http://schemas.openxmlformats.org/officeDocument/2006/relationships/font" Target="fonts/Comfortaa-regular.fntdata"/><Relationship Id="rId41" Type="http://schemas.openxmlformats.org/officeDocument/2006/relationships/font" Target="fonts/Archiv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omforta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chivoExtraBold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ssistant-regular.fntdata"/><Relationship Id="rId12" Type="http://schemas.openxmlformats.org/officeDocument/2006/relationships/slide" Target="slides/slide7.xml"/><Relationship Id="rId34" Type="http://schemas.openxmlformats.org/officeDocument/2006/relationships/font" Target="fonts/ArchivoExtra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9.xml"/><Relationship Id="rId36" Type="http://schemas.openxmlformats.org/officeDocument/2006/relationships/font" Target="fonts/Assistant-bold.fntdata"/><Relationship Id="rId17" Type="http://schemas.openxmlformats.org/officeDocument/2006/relationships/slide" Target="slides/slide12.xml"/><Relationship Id="rId39" Type="http://schemas.openxmlformats.org/officeDocument/2006/relationships/font" Target="fonts/Archivo-bold.fntdata"/><Relationship Id="rId16" Type="http://schemas.openxmlformats.org/officeDocument/2006/relationships/slide" Target="slides/slide11.xml"/><Relationship Id="rId38" Type="http://schemas.openxmlformats.org/officeDocument/2006/relationships/font" Target="fonts/Archiv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db8f2f3cd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db8f2f3cd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dbce0449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dbce0449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dbce04499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dbce04499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dbce044996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dbce04499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dbce04499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dbce04499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dbce04499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dbce04499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dbce044996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dbce044996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db8f2f3cd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db8f2f3cd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09e85b3a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09e85b3a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dbce0449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dbce0449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over 20% of people using online check–in is a bit unrealistic, so we capped it at that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081f13bb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081f13bb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db8f2f3cd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db8f2f3cd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separate arrival rates that need to equal the total arrival rate, but they vary throughout the 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10 hours we have rush-time arrival rate, for 14 hours we have normal arrival rate.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db8f2f3cda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db8f2f3cd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db8f2f3cd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db8f2f3cd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db8f2f3cda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db8f2f3cda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dbce04499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dbce04499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dba0faafb9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dba0faafb9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dba0faafb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dba0faafb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dba0faafb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dba0faafb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09f4ddc37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09f4ddc37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dba0faafb9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dba0faafb9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dba0faafb9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dba0faafb9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a4d9056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0a4d9056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for average total time in system?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db8f2f3cd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db8f2f3cd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db8f2f3c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db8f2f3c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db8f2f3cda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db8f2f3cd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93148" y="2319577"/>
            <a:ext cx="8144237" cy="6648789"/>
            <a:chOff x="3993148" y="2319577"/>
            <a:chExt cx="8144237" cy="6648789"/>
          </a:xfrm>
        </p:grpSpPr>
        <p:sp>
          <p:nvSpPr>
            <p:cNvPr id="10" name="Google Shape;10;p2"/>
            <p:cNvSpPr/>
            <p:nvPr/>
          </p:nvSpPr>
          <p:spPr>
            <a:xfrm flipH="1" rot="-7373547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 rot="-7373547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226835" y="-364285"/>
            <a:ext cx="6864805" cy="7906762"/>
            <a:chOff x="-4226835" y="-364285"/>
            <a:chExt cx="6864805" cy="7906762"/>
          </a:xfrm>
        </p:grpSpPr>
        <p:sp>
          <p:nvSpPr>
            <p:cNvPr id="13" name="Google Shape;13;p2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784682" y="-3746717"/>
            <a:ext cx="7837286" cy="7451417"/>
            <a:chOff x="4784682" y="-3746717"/>
            <a:chExt cx="7837286" cy="7451417"/>
          </a:xfrm>
        </p:grpSpPr>
        <p:sp>
          <p:nvSpPr>
            <p:cNvPr id="16" name="Google Shape;16;p2"/>
            <p:cNvSpPr/>
            <p:nvPr/>
          </p:nvSpPr>
          <p:spPr>
            <a:xfrm flipH="1" rot="8937730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8937730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" name="Google Shape;18;p2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1139600" y="3970863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961475" y="2402248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54273" y="1081523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-47075" y="5003475"/>
            <a:ext cx="9190925" cy="160970"/>
          </a:xfrm>
          <a:custGeom>
            <a:rect b="b" l="l" r="r" t="t"/>
            <a:pathLst>
              <a:path extrusionOk="0" h="12783" w="256479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hasCustomPrompt="1" type="title"/>
          </p:nvPr>
        </p:nvSpPr>
        <p:spPr>
          <a:xfrm>
            <a:off x="1117800" y="1322500"/>
            <a:ext cx="6908400" cy="17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1513825" y="3158950"/>
            <a:ext cx="5389500" cy="504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8" name="Google Shape;158;p11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159" name="Google Shape;159;p11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162" name="Google Shape;162;p11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1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165" name="Google Shape;165;p11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" name="Google Shape;167;p11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1"/>
          <p:cNvSpPr/>
          <p:nvPr/>
        </p:nvSpPr>
        <p:spPr>
          <a:xfrm>
            <a:off x="1267450" y="3759611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5322650" y="387368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3478636" y="6149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3799235" y="2435377"/>
            <a:ext cx="8220712" cy="6596164"/>
            <a:chOff x="3799235" y="2435377"/>
            <a:chExt cx="8220712" cy="6596164"/>
          </a:xfrm>
        </p:grpSpPr>
        <p:sp>
          <p:nvSpPr>
            <p:cNvPr id="175" name="Google Shape;175;p13"/>
            <p:cNvSpPr/>
            <p:nvPr/>
          </p:nvSpPr>
          <p:spPr>
            <a:xfrm flipH="1" rot="-7373547">
              <a:off x="6569405" y="37817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 rot="-7373547">
              <a:off x="4474094" y="34793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-3791755" y="-2230748"/>
            <a:ext cx="6366120" cy="7945913"/>
            <a:chOff x="-10496805" y="2886777"/>
            <a:chExt cx="6366120" cy="7945913"/>
          </a:xfrm>
        </p:grpSpPr>
        <p:sp>
          <p:nvSpPr>
            <p:cNvPr id="178" name="Google Shape;178;p13"/>
            <p:cNvSpPr/>
            <p:nvPr/>
          </p:nvSpPr>
          <p:spPr>
            <a:xfrm rot="-9479323">
              <a:off x="-9520227" y="58851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 rot="-9479323">
              <a:off x="-9882747" y="36284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4867370" y="-4071642"/>
            <a:ext cx="8069311" cy="7536917"/>
            <a:chOff x="-8909405" y="115483"/>
            <a:chExt cx="8069311" cy="7536917"/>
          </a:xfrm>
        </p:grpSpPr>
        <p:sp>
          <p:nvSpPr>
            <p:cNvPr id="181" name="Google Shape;181;p13"/>
            <p:cNvSpPr/>
            <p:nvPr/>
          </p:nvSpPr>
          <p:spPr>
            <a:xfrm flipH="1" rot="8937730">
              <a:off x="-8167235" y="10457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 flipH="1" rot="8937730">
              <a:off x="-6358024" y="2516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2" type="title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1149588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hasCustomPrompt="1" idx="3" type="title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/>
          <p:nvPr>
            <p:ph idx="4" type="title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5" type="subTitle"/>
          </p:nvPr>
        </p:nvSpPr>
        <p:spPr>
          <a:xfrm>
            <a:off x="4816242" y="223960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idx="6" type="title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idx="7" type="title"/>
          </p:nvPr>
        </p:nvSpPr>
        <p:spPr>
          <a:xfrm>
            <a:off x="1251706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8" type="subTitle"/>
          </p:nvPr>
        </p:nvSpPr>
        <p:spPr>
          <a:xfrm>
            <a:off x="1149588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hasCustomPrompt="1" idx="9" type="title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13" type="title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4" type="subTitle"/>
          </p:nvPr>
        </p:nvSpPr>
        <p:spPr>
          <a:xfrm>
            <a:off x="4816242" y="3933351"/>
            <a:ext cx="2121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hasCustomPrompt="1" idx="15" type="title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i="1"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cxnSp>
        <p:nvCxnSpPr>
          <p:cNvPr id="196" name="Google Shape;196;p13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3"/>
          <p:cNvCxnSpPr/>
          <p:nvPr/>
        </p:nvCxnSpPr>
        <p:spPr>
          <a:xfrm rot="10800000">
            <a:off x="-47050" y="462260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4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01" name="Google Shape;201;p14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14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04" name="Google Shape;204;p14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07" name="Google Shape;207;p14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4"/>
          <p:cNvSpPr txBox="1"/>
          <p:nvPr>
            <p:ph type="title"/>
          </p:nvPr>
        </p:nvSpPr>
        <p:spPr>
          <a:xfrm>
            <a:off x="8045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14"/>
          <p:cNvSpPr txBox="1"/>
          <p:nvPr>
            <p:ph idx="1" type="subTitle"/>
          </p:nvPr>
        </p:nvSpPr>
        <p:spPr>
          <a:xfrm>
            <a:off x="7155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4"/>
          <p:cNvSpPr txBox="1"/>
          <p:nvPr>
            <p:ph idx="2" type="title"/>
          </p:nvPr>
        </p:nvSpPr>
        <p:spPr>
          <a:xfrm>
            <a:off x="33313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14"/>
          <p:cNvSpPr txBox="1"/>
          <p:nvPr>
            <p:ph idx="3" type="subTitle"/>
          </p:nvPr>
        </p:nvSpPr>
        <p:spPr>
          <a:xfrm>
            <a:off x="32423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"/>
          <p:cNvSpPr txBox="1"/>
          <p:nvPr>
            <p:ph idx="4" type="title"/>
          </p:nvPr>
        </p:nvSpPr>
        <p:spPr>
          <a:xfrm>
            <a:off x="5858100" y="33584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14"/>
          <p:cNvSpPr txBox="1"/>
          <p:nvPr>
            <p:ph idx="5" type="subTitle"/>
          </p:nvPr>
        </p:nvSpPr>
        <p:spPr>
          <a:xfrm>
            <a:off x="5769153" y="38038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4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6" name="Google Shape;216;p14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221" name="Google Shape;221;p15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5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24" name="Google Shape;224;p15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227" name="Google Shape;227;p15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5"/>
          <p:cNvSpPr txBox="1"/>
          <p:nvPr>
            <p:ph type="title"/>
          </p:nvPr>
        </p:nvSpPr>
        <p:spPr>
          <a:xfrm>
            <a:off x="11773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10884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idx="2" type="title"/>
          </p:nvPr>
        </p:nvSpPr>
        <p:spPr>
          <a:xfrm>
            <a:off x="37041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5"/>
          <p:cNvSpPr txBox="1"/>
          <p:nvPr>
            <p:ph idx="3" type="subTitle"/>
          </p:nvPr>
        </p:nvSpPr>
        <p:spPr>
          <a:xfrm>
            <a:off x="36152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5"/>
          <p:cNvSpPr txBox="1"/>
          <p:nvPr>
            <p:ph idx="4" type="title"/>
          </p:nvPr>
        </p:nvSpPr>
        <p:spPr>
          <a:xfrm>
            <a:off x="6230950" y="2748843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5" type="subTitle"/>
          </p:nvPr>
        </p:nvSpPr>
        <p:spPr>
          <a:xfrm>
            <a:off x="6142003" y="3346677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5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6" name="Google Shape;236;p15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4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/>
          <p:nvPr/>
        </p:nvSpPr>
        <p:spPr>
          <a:xfrm>
            <a:off x="7593125" y="2480186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42" name="Google Shape;242;p16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45" name="Google Shape;245;p16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48" name="Google Shape;248;p16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6"/>
          <p:cNvSpPr txBox="1"/>
          <p:nvPr>
            <p:ph type="title"/>
          </p:nvPr>
        </p:nvSpPr>
        <p:spPr>
          <a:xfrm>
            <a:off x="4284385" y="140541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16"/>
          <p:cNvSpPr txBox="1"/>
          <p:nvPr>
            <p:ph idx="1" type="subTitle"/>
          </p:nvPr>
        </p:nvSpPr>
        <p:spPr>
          <a:xfrm>
            <a:off x="4189345" y="188880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6"/>
          <p:cNvSpPr txBox="1"/>
          <p:nvPr>
            <p:ph idx="2" type="title"/>
          </p:nvPr>
        </p:nvSpPr>
        <p:spPr>
          <a:xfrm>
            <a:off x="4284385" y="255848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16"/>
          <p:cNvSpPr txBox="1"/>
          <p:nvPr>
            <p:ph idx="3" type="subTitle"/>
          </p:nvPr>
        </p:nvSpPr>
        <p:spPr>
          <a:xfrm>
            <a:off x="4189345" y="3041875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6"/>
          <p:cNvSpPr txBox="1"/>
          <p:nvPr>
            <p:ph idx="4" type="title"/>
          </p:nvPr>
        </p:nvSpPr>
        <p:spPr>
          <a:xfrm>
            <a:off x="4284385" y="3711560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5" name="Google Shape;255;p16"/>
          <p:cNvSpPr txBox="1"/>
          <p:nvPr>
            <p:ph idx="5" type="subTitle"/>
          </p:nvPr>
        </p:nvSpPr>
        <p:spPr>
          <a:xfrm>
            <a:off x="4189345" y="4194950"/>
            <a:ext cx="3803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6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7" name="Google Shape;257;p1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6"/>
          <p:cNvSpPr/>
          <p:nvPr/>
        </p:nvSpPr>
        <p:spPr>
          <a:xfrm>
            <a:off x="2087275" y="1905536"/>
            <a:ext cx="1497221" cy="411414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191361" y="3788148"/>
            <a:ext cx="1048378" cy="25873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_4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168800" y="22583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subTitle"/>
          </p:nvPr>
        </p:nvSpPr>
        <p:spPr>
          <a:xfrm>
            <a:off x="1079853" y="27122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idx="2" type="title"/>
          </p:nvPr>
        </p:nvSpPr>
        <p:spPr>
          <a:xfrm>
            <a:off x="3695600" y="28679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3" type="subTitle"/>
          </p:nvPr>
        </p:nvSpPr>
        <p:spPr>
          <a:xfrm>
            <a:off x="3606653" y="33218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4" type="title"/>
          </p:nvPr>
        </p:nvSpPr>
        <p:spPr>
          <a:xfrm>
            <a:off x="6222400" y="347759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6133453" y="3931469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7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0" name="Google Shape;270;p17"/>
          <p:cNvGrpSpPr/>
          <p:nvPr/>
        </p:nvGrpSpPr>
        <p:grpSpPr>
          <a:xfrm flipH="1" rot="-6507401">
            <a:off x="5280396" y="-1911055"/>
            <a:ext cx="8541080" cy="6545742"/>
            <a:chOff x="2810973" y="6645577"/>
            <a:chExt cx="8540749" cy="6545489"/>
          </a:xfrm>
        </p:grpSpPr>
        <p:sp>
          <p:nvSpPr>
            <p:cNvPr id="271" name="Google Shape;271;p1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7"/>
          <p:cNvGrpSpPr/>
          <p:nvPr/>
        </p:nvGrpSpPr>
        <p:grpSpPr>
          <a:xfrm rot="-2700000">
            <a:off x="-2742223" y="-4251242"/>
            <a:ext cx="7808030" cy="7141843"/>
            <a:chOff x="-16071160" y="5014390"/>
            <a:chExt cx="7808105" cy="7141912"/>
          </a:xfrm>
        </p:grpSpPr>
        <p:sp>
          <p:nvSpPr>
            <p:cNvPr id="274" name="Google Shape;274;p1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7"/>
          <p:cNvGrpSpPr/>
          <p:nvPr/>
        </p:nvGrpSpPr>
        <p:grpSpPr>
          <a:xfrm rot="-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277" name="Google Shape;277;p1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9" name="Google Shape;279;p1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8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284" name="Google Shape;284;p1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287" name="Google Shape;287;p1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290" name="Google Shape;290;p1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8"/>
          <p:cNvSpPr txBox="1"/>
          <p:nvPr>
            <p:ph type="title"/>
          </p:nvPr>
        </p:nvSpPr>
        <p:spPr>
          <a:xfrm>
            <a:off x="7640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1" type="subTitle"/>
          </p:nvPr>
        </p:nvSpPr>
        <p:spPr>
          <a:xfrm>
            <a:off x="7640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2" type="title"/>
          </p:nvPr>
        </p:nvSpPr>
        <p:spPr>
          <a:xfrm>
            <a:off x="32908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3" type="subTitle"/>
          </p:nvPr>
        </p:nvSpPr>
        <p:spPr>
          <a:xfrm>
            <a:off x="32908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8"/>
          <p:cNvSpPr txBox="1"/>
          <p:nvPr>
            <p:ph idx="4" type="title"/>
          </p:nvPr>
        </p:nvSpPr>
        <p:spPr>
          <a:xfrm>
            <a:off x="5817675" y="2431413"/>
            <a:ext cx="19428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7" name="Google Shape;297;p18"/>
          <p:cNvSpPr txBox="1"/>
          <p:nvPr>
            <p:ph idx="5" type="subTitle"/>
          </p:nvPr>
        </p:nvSpPr>
        <p:spPr>
          <a:xfrm>
            <a:off x="5817675" y="2914813"/>
            <a:ext cx="2031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8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99" name="Google Shape;299;p1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18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18"/>
          <p:cNvSpPr txBox="1"/>
          <p:nvPr>
            <p:ph hasCustomPrompt="1" idx="7" type="title"/>
          </p:nvPr>
        </p:nvSpPr>
        <p:spPr>
          <a:xfrm>
            <a:off x="7640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3" name="Google Shape;303;p18"/>
          <p:cNvSpPr txBox="1"/>
          <p:nvPr>
            <p:ph hasCustomPrompt="1" idx="8" type="title"/>
          </p:nvPr>
        </p:nvSpPr>
        <p:spPr>
          <a:xfrm>
            <a:off x="32908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04" name="Google Shape;304;p18"/>
          <p:cNvSpPr txBox="1"/>
          <p:nvPr>
            <p:ph hasCustomPrompt="1" idx="9" type="title"/>
          </p:nvPr>
        </p:nvSpPr>
        <p:spPr>
          <a:xfrm>
            <a:off x="5817675" y="3606909"/>
            <a:ext cx="1149300" cy="5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2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07" name="Google Shape;307;p1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9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10" name="Google Shape;310;p1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9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13" name="Google Shape;313;p1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9"/>
          <p:cNvSpPr txBox="1"/>
          <p:nvPr>
            <p:ph type="title"/>
          </p:nvPr>
        </p:nvSpPr>
        <p:spPr>
          <a:xfrm>
            <a:off x="5317598" y="17618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5234381" y="22175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2" type="title"/>
          </p:nvPr>
        </p:nvSpPr>
        <p:spPr>
          <a:xfrm>
            <a:off x="5317598" y="306792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19"/>
          <p:cNvSpPr txBox="1"/>
          <p:nvPr>
            <p:ph idx="3" type="subTitle"/>
          </p:nvPr>
        </p:nvSpPr>
        <p:spPr>
          <a:xfrm>
            <a:off x="5234381" y="3523684"/>
            <a:ext cx="300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9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325" name="Google Shape;325;p2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328" name="Google Shape;328;p2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331" name="Google Shape;331;p2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0"/>
          <p:cNvSpPr txBox="1"/>
          <p:nvPr>
            <p:ph type="title"/>
          </p:nvPr>
        </p:nvSpPr>
        <p:spPr>
          <a:xfrm>
            <a:off x="2368649" y="1269175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1" type="subTitle"/>
          </p:nvPr>
        </p:nvSpPr>
        <p:spPr>
          <a:xfrm>
            <a:off x="1068138" y="1714600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2" type="title"/>
          </p:nvPr>
        </p:nvSpPr>
        <p:spPr>
          <a:xfrm>
            <a:off x="4654074" y="2097782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3" type="subTitle"/>
          </p:nvPr>
        </p:nvSpPr>
        <p:spPr>
          <a:xfrm>
            <a:off x="4654063" y="2543209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0"/>
          <p:cNvSpPr txBox="1"/>
          <p:nvPr>
            <p:ph idx="4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38" name="Google Shape;338;p2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20"/>
          <p:cNvSpPr txBox="1"/>
          <p:nvPr>
            <p:ph idx="5" type="title"/>
          </p:nvPr>
        </p:nvSpPr>
        <p:spPr>
          <a:xfrm>
            <a:off x="2368649" y="2926389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6" type="subTitle"/>
          </p:nvPr>
        </p:nvSpPr>
        <p:spPr>
          <a:xfrm>
            <a:off x="1068138" y="337181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0"/>
          <p:cNvSpPr txBox="1"/>
          <p:nvPr>
            <p:ph idx="7" type="title"/>
          </p:nvPr>
        </p:nvSpPr>
        <p:spPr>
          <a:xfrm>
            <a:off x="4654074" y="375499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8" type="subTitle"/>
          </p:nvPr>
        </p:nvSpPr>
        <p:spPr>
          <a:xfrm>
            <a:off x="4654063" y="4200428"/>
            <a:ext cx="34218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3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" name="Google Shape;28;p3"/>
          <p:cNvGrpSpPr/>
          <p:nvPr/>
        </p:nvGrpSpPr>
        <p:grpSpPr>
          <a:xfrm flipH="1" rot="-10141765">
            <a:off x="106953" y="-4010039"/>
            <a:ext cx="8930086" cy="6604389"/>
            <a:chOff x="-2468832" y="-3843712"/>
            <a:chExt cx="8930314" cy="6604558"/>
          </a:xfrm>
        </p:grpSpPr>
        <p:sp>
          <p:nvSpPr>
            <p:cNvPr id="29" name="Google Shape;29;p3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 flipH="1" rot="-7568947">
            <a:off x="5191855" y="1141063"/>
            <a:ext cx="6761666" cy="8234919"/>
            <a:chOff x="6288735" y="-306484"/>
            <a:chExt cx="6761537" cy="8234761"/>
          </a:xfrm>
        </p:grpSpPr>
        <p:sp>
          <p:nvSpPr>
            <p:cNvPr id="32" name="Google Shape;32;p3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-10107785">
            <a:off x="-4113594" y="455349"/>
            <a:ext cx="7666376" cy="7117367"/>
            <a:chOff x="-3875080" y="1222752"/>
            <a:chExt cx="7666345" cy="7117338"/>
          </a:xfrm>
        </p:grpSpPr>
        <p:sp>
          <p:nvSpPr>
            <p:cNvPr id="35" name="Google Shape;35;p3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"/>
          <p:cNvSpPr txBox="1"/>
          <p:nvPr>
            <p:ph hasCustomPrompt="1"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i="1" sz="1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3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" name="Google Shape;41;p3"/>
          <p:cNvGrpSpPr/>
          <p:nvPr/>
        </p:nvGrpSpPr>
        <p:grpSpPr>
          <a:xfrm>
            <a:off x="0" y="4107207"/>
            <a:ext cx="9196991" cy="1066170"/>
            <a:chOff x="0" y="4107232"/>
            <a:chExt cx="9143957" cy="1066170"/>
          </a:xfrm>
        </p:grpSpPr>
        <p:sp>
          <p:nvSpPr>
            <p:cNvPr id="42" name="Google Shape;42;p3"/>
            <p:cNvSpPr/>
            <p:nvPr/>
          </p:nvSpPr>
          <p:spPr>
            <a:xfrm>
              <a:off x="0" y="4107232"/>
              <a:ext cx="9142358" cy="441029"/>
            </a:xfrm>
            <a:custGeom>
              <a:rect b="b" l="l" r="r" t="t"/>
              <a:pathLst>
                <a:path extrusionOk="0" h="10281" w="213121">
                  <a:moveTo>
                    <a:pt x="1" y="1"/>
                  </a:moveTo>
                  <a:lnTo>
                    <a:pt x="1" y="10281"/>
                  </a:lnTo>
                  <a:lnTo>
                    <a:pt x="213121" y="10281"/>
                  </a:lnTo>
                  <a:lnTo>
                    <a:pt x="213121" y="3950"/>
                  </a:lnTo>
                  <a:lnTo>
                    <a:pt x="213121" y="1"/>
                  </a:lnTo>
                  <a:lnTo>
                    <a:pt x="209334" y="1"/>
                  </a:lnTo>
                  <a:lnTo>
                    <a:pt x="209334" y="3950"/>
                  </a:lnTo>
                  <a:lnTo>
                    <a:pt x="208738" y="3950"/>
                  </a:lnTo>
                  <a:lnTo>
                    <a:pt x="208738" y="1516"/>
                  </a:lnTo>
                  <a:lnTo>
                    <a:pt x="204951" y="1516"/>
                  </a:lnTo>
                  <a:lnTo>
                    <a:pt x="204951" y="3950"/>
                  </a:lnTo>
                  <a:lnTo>
                    <a:pt x="203869" y="3950"/>
                  </a:lnTo>
                  <a:lnTo>
                    <a:pt x="203869" y="1"/>
                  </a:lnTo>
                  <a:lnTo>
                    <a:pt x="201975" y="1"/>
                  </a:lnTo>
                  <a:lnTo>
                    <a:pt x="201975" y="3950"/>
                  </a:lnTo>
                  <a:lnTo>
                    <a:pt x="201110" y="3950"/>
                  </a:lnTo>
                  <a:lnTo>
                    <a:pt x="201110" y="1"/>
                  </a:lnTo>
                  <a:lnTo>
                    <a:pt x="192831" y="1"/>
                  </a:lnTo>
                  <a:lnTo>
                    <a:pt x="192831" y="3950"/>
                  </a:lnTo>
                  <a:lnTo>
                    <a:pt x="191533" y="3950"/>
                  </a:lnTo>
                  <a:lnTo>
                    <a:pt x="191533" y="1516"/>
                  </a:lnTo>
                  <a:lnTo>
                    <a:pt x="183201" y="1516"/>
                  </a:lnTo>
                  <a:lnTo>
                    <a:pt x="183201" y="3950"/>
                  </a:lnTo>
                  <a:lnTo>
                    <a:pt x="182714" y="3950"/>
                  </a:lnTo>
                  <a:lnTo>
                    <a:pt x="182714" y="1"/>
                  </a:lnTo>
                  <a:lnTo>
                    <a:pt x="178926" y="1"/>
                  </a:lnTo>
                  <a:lnTo>
                    <a:pt x="178926" y="3950"/>
                  </a:lnTo>
                  <a:lnTo>
                    <a:pt x="178331" y="3950"/>
                  </a:lnTo>
                  <a:lnTo>
                    <a:pt x="178331" y="1516"/>
                  </a:lnTo>
                  <a:lnTo>
                    <a:pt x="174544" y="1516"/>
                  </a:lnTo>
                  <a:lnTo>
                    <a:pt x="174544" y="3950"/>
                  </a:lnTo>
                  <a:lnTo>
                    <a:pt x="173462" y="3950"/>
                  </a:lnTo>
                  <a:lnTo>
                    <a:pt x="173462" y="1"/>
                  </a:lnTo>
                  <a:lnTo>
                    <a:pt x="171568" y="1"/>
                  </a:lnTo>
                  <a:lnTo>
                    <a:pt x="171568" y="3950"/>
                  </a:lnTo>
                  <a:lnTo>
                    <a:pt x="164372" y="3950"/>
                  </a:lnTo>
                  <a:lnTo>
                    <a:pt x="164372" y="1"/>
                  </a:lnTo>
                  <a:lnTo>
                    <a:pt x="160531" y="1"/>
                  </a:lnTo>
                  <a:lnTo>
                    <a:pt x="160531" y="3950"/>
                  </a:lnTo>
                  <a:lnTo>
                    <a:pt x="159936" y="3950"/>
                  </a:lnTo>
                  <a:lnTo>
                    <a:pt x="159936" y="1"/>
                  </a:lnTo>
                  <a:lnTo>
                    <a:pt x="156094" y="1"/>
                  </a:lnTo>
                  <a:lnTo>
                    <a:pt x="156094" y="3950"/>
                  </a:lnTo>
                  <a:lnTo>
                    <a:pt x="155499" y="3950"/>
                  </a:lnTo>
                  <a:lnTo>
                    <a:pt x="155499" y="1516"/>
                  </a:lnTo>
                  <a:lnTo>
                    <a:pt x="151712" y="1516"/>
                  </a:lnTo>
                  <a:lnTo>
                    <a:pt x="151712" y="3950"/>
                  </a:lnTo>
                  <a:lnTo>
                    <a:pt x="150630" y="3950"/>
                  </a:lnTo>
                  <a:lnTo>
                    <a:pt x="150630" y="1"/>
                  </a:lnTo>
                  <a:lnTo>
                    <a:pt x="148736" y="1"/>
                  </a:lnTo>
                  <a:lnTo>
                    <a:pt x="148736" y="3950"/>
                  </a:lnTo>
                  <a:lnTo>
                    <a:pt x="147870" y="3950"/>
                  </a:lnTo>
                  <a:lnTo>
                    <a:pt x="147870" y="1"/>
                  </a:lnTo>
                  <a:lnTo>
                    <a:pt x="139592" y="1"/>
                  </a:lnTo>
                  <a:lnTo>
                    <a:pt x="139592" y="3950"/>
                  </a:lnTo>
                  <a:lnTo>
                    <a:pt x="138294" y="3950"/>
                  </a:lnTo>
                  <a:lnTo>
                    <a:pt x="138294" y="1516"/>
                  </a:lnTo>
                  <a:lnTo>
                    <a:pt x="130015" y="1516"/>
                  </a:lnTo>
                  <a:lnTo>
                    <a:pt x="130015" y="3950"/>
                  </a:lnTo>
                  <a:lnTo>
                    <a:pt x="129529" y="3950"/>
                  </a:lnTo>
                  <a:lnTo>
                    <a:pt x="129529" y="1"/>
                  </a:lnTo>
                  <a:lnTo>
                    <a:pt x="125687" y="1"/>
                  </a:lnTo>
                  <a:lnTo>
                    <a:pt x="125687" y="3950"/>
                  </a:lnTo>
                  <a:lnTo>
                    <a:pt x="125092" y="3950"/>
                  </a:lnTo>
                  <a:lnTo>
                    <a:pt x="125092" y="1516"/>
                  </a:lnTo>
                  <a:lnTo>
                    <a:pt x="121305" y="1516"/>
                  </a:lnTo>
                  <a:lnTo>
                    <a:pt x="121305" y="3950"/>
                  </a:lnTo>
                  <a:lnTo>
                    <a:pt x="120222" y="3950"/>
                  </a:lnTo>
                  <a:lnTo>
                    <a:pt x="120222" y="1"/>
                  </a:lnTo>
                  <a:lnTo>
                    <a:pt x="118329" y="1"/>
                  </a:lnTo>
                  <a:lnTo>
                    <a:pt x="118329" y="3950"/>
                  </a:lnTo>
                  <a:lnTo>
                    <a:pt x="111133" y="3950"/>
                  </a:lnTo>
                  <a:lnTo>
                    <a:pt x="111133" y="1"/>
                  </a:lnTo>
                  <a:lnTo>
                    <a:pt x="107345" y="1"/>
                  </a:lnTo>
                  <a:lnTo>
                    <a:pt x="107345" y="3950"/>
                  </a:lnTo>
                  <a:lnTo>
                    <a:pt x="105830" y="3950"/>
                  </a:lnTo>
                  <a:lnTo>
                    <a:pt x="105830" y="1"/>
                  </a:lnTo>
                  <a:lnTo>
                    <a:pt x="101989" y="1"/>
                  </a:lnTo>
                  <a:lnTo>
                    <a:pt x="101989" y="3950"/>
                  </a:lnTo>
                  <a:lnTo>
                    <a:pt x="101394" y="3950"/>
                  </a:lnTo>
                  <a:lnTo>
                    <a:pt x="101394" y="1516"/>
                  </a:lnTo>
                  <a:lnTo>
                    <a:pt x="97607" y="1516"/>
                  </a:lnTo>
                  <a:lnTo>
                    <a:pt x="97607" y="3950"/>
                  </a:lnTo>
                  <a:lnTo>
                    <a:pt x="96524" y="3950"/>
                  </a:lnTo>
                  <a:lnTo>
                    <a:pt x="96524" y="1"/>
                  </a:lnTo>
                  <a:lnTo>
                    <a:pt x="94631" y="1"/>
                  </a:lnTo>
                  <a:lnTo>
                    <a:pt x="94631" y="3950"/>
                  </a:lnTo>
                  <a:lnTo>
                    <a:pt x="93765" y="3950"/>
                  </a:lnTo>
                  <a:lnTo>
                    <a:pt x="93765" y="1"/>
                  </a:lnTo>
                  <a:lnTo>
                    <a:pt x="85487" y="1"/>
                  </a:lnTo>
                  <a:lnTo>
                    <a:pt x="85487" y="3950"/>
                  </a:lnTo>
                  <a:lnTo>
                    <a:pt x="84188" y="3950"/>
                  </a:lnTo>
                  <a:lnTo>
                    <a:pt x="84188" y="1516"/>
                  </a:lnTo>
                  <a:lnTo>
                    <a:pt x="75910" y="1516"/>
                  </a:lnTo>
                  <a:lnTo>
                    <a:pt x="75910" y="3950"/>
                  </a:lnTo>
                  <a:lnTo>
                    <a:pt x="75423" y="3950"/>
                  </a:lnTo>
                  <a:lnTo>
                    <a:pt x="75423" y="1"/>
                  </a:lnTo>
                  <a:lnTo>
                    <a:pt x="71582" y="1"/>
                  </a:lnTo>
                  <a:lnTo>
                    <a:pt x="71582" y="3950"/>
                  </a:lnTo>
                  <a:lnTo>
                    <a:pt x="70987" y="3950"/>
                  </a:lnTo>
                  <a:lnTo>
                    <a:pt x="70987" y="1516"/>
                  </a:lnTo>
                  <a:lnTo>
                    <a:pt x="67199" y="1516"/>
                  </a:lnTo>
                  <a:lnTo>
                    <a:pt x="67199" y="3950"/>
                  </a:lnTo>
                  <a:lnTo>
                    <a:pt x="66117" y="3950"/>
                  </a:lnTo>
                  <a:lnTo>
                    <a:pt x="66117" y="1"/>
                  </a:lnTo>
                  <a:lnTo>
                    <a:pt x="64224" y="1"/>
                  </a:lnTo>
                  <a:lnTo>
                    <a:pt x="64224" y="3950"/>
                  </a:lnTo>
                  <a:lnTo>
                    <a:pt x="57028" y="3950"/>
                  </a:lnTo>
                  <a:lnTo>
                    <a:pt x="57028" y="1"/>
                  </a:lnTo>
                  <a:lnTo>
                    <a:pt x="53186" y="1"/>
                  </a:lnTo>
                  <a:lnTo>
                    <a:pt x="53186" y="3950"/>
                  </a:lnTo>
                  <a:lnTo>
                    <a:pt x="52591" y="3950"/>
                  </a:lnTo>
                  <a:lnTo>
                    <a:pt x="52591" y="1"/>
                  </a:lnTo>
                  <a:lnTo>
                    <a:pt x="48750" y="1"/>
                  </a:lnTo>
                  <a:lnTo>
                    <a:pt x="48750" y="3950"/>
                  </a:lnTo>
                  <a:lnTo>
                    <a:pt x="48154" y="3950"/>
                  </a:lnTo>
                  <a:lnTo>
                    <a:pt x="48154" y="1516"/>
                  </a:lnTo>
                  <a:lnTo>
                    <a:pt x="44367" y="1516"/>
                  </a:lnTo>
                  <a:lnTo>
                    <a:pt x="44367" y="3950"/>
                  </a:lnTo>
                  <a:lnTo>
                    <a:pt x="43285" y="3950"/>
                  </a:lnTo>
                  <a:lnTo>
                    <a:pt x="43285" y="1"/>
                  </a:lnTo>
                  <a:lnTo>
                    <a:pt x="41391" y="1"/>
                  </a:lnTo>
                  <a:lnTo>
                    <a:pt x="41391" y="3950"/>
                  </a:lnTo>
                  <a:lnTo>
                    <a:pt x="40526" y="3950"/>
                  </a:lnTo>
                  <a:lnTo>
                    <a:pt x="40526" y="1"/>
                  </a:lnTo>
                  <a:lnTo>
                    <a:pt x="32248" y="1"/>
                  </a:lnTo>
                  <a:lnTo>
                    <a:pt x="32248" y="3950"/>
                  </a:lnTo>
                  <a:lnTo>
                    <a:pt x="30949" y="3950"/>
                  </a:lnTo>
                  <a:lnTo>
                    <a:pt x="30949" y="1516"/>
                  </a:lnTo>
                  <a:lnTo>
                    <a:pt x="22671" y="1516"/>
                  </a:lnTo>
                  <a:lnTo>
                    <a:pt x="22671" y="3950"/>
                  </a:lnTo>
                  <a:lnTo>
                    <a:pt x="22184" y="3950"/>
                  </a:lnTo>
                  <a:lnTo>
                    <a:pt x="22184" y="1"/>
                  </a:lnTo>
                  <a:lnTo>
                    <a:pt x="18343" y="1"/>
                  </a:lnTo>
                  <a:lnTo>
                    <a:pt x="18343" y="3950"/>
                  </a:lnTo>
                  <a:lnTo>
                    <a:pt x="17801" y="3950"/>
                  </a:lnTo>
                  <a:lnTo>
                    <a:pt x="17801" y="1516"/>
                  </a:lnTo>
                  <a:lnTo>
                    <a:pt x="13960" y="1516"/>
                  </a:lnTo>
                  <a:lnTo>
                    <a:pt x="13960" y="3950"/>
                  </a:lnTo>
                  <a:lnTo>
                    <a:pt x="12878" y="3950"/>
                  </a:lnTo>
                  <a:lnTo>
                    <a:pt x="12878" y="1"/>
                  </a:lnTo>
                  <a:lnTo>
                    <a:pt x="10984" y="1"/>
                  </a:lnTo>
                  <a:lnTo>
                    <a:pt x="10984" y="3950"/>
                  </a:lnTo>
                  <a:lnTo>
                    <a:pt x="3788" y="3950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537850"/>
              <a:ext cx="9143957" cy="635553"/>
            </a:xfrm>
            <a:custGeom>
              <a:rect b="b" l="l" r="r" t="t"/>
              <a:pathLst>
                <a:path extrusionOk="0" h="19100" w="213121">
                  <a:moveTo>
                    <a:pt x="1" y="1"/>
                  </a:moveTo>
                  <a:lnTo>
                    <a:pt x="1" y="19100"/>
                  </a:lnTo>
                  <a:lnTo>
                    <a:pt x="213121" y="19100"/>
                  </a:lnTo>
                  <a:lnTo>
                    <a:pt x="213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60006" y="4849321"/>
              <a:ext cx="8693626" cy="33"/>
            </a:xfrm>
            <a:custGeom>
              <a:rect b="b" l="l" r="r" t="t"/>
              <a:pathLst>
                <a:path extrusionOk="0" fill="none" h="1" w="202625">
                  <a:moveTo>
                    <a:pt x="1" y="1"/>
                  </a:moveTo>
                  <a:lnTo>
                    <a:pt x="202624" y="1"/>
                  </a:lnTo>
                </a:path>
              </a:pathLst>
            </a:custGeom>
            <a:noFill/>
            <a:ln cap="flat" cmpd="sng" w="32475">
              <a:solidFill>
                <a:schemeClr val="accent4"/>
              </a:solidFill>
              <a:prstDash val="solid"/>
              <a:miter lim="5410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472101" y="765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4309399" y="125762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575800" y="308126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4_2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347" name="Google Shape;347;p2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350" name="Google Shape;350;p2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353" name="Google Shape;353;p2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1"/>
          <p:cNvSpPr txBox="1"/>
          <p:nvPr>
            <p:ph type="title"/>
          </p:nvPr>
        </p:nvSpPr>
        <p:spPr>
          <a:xfrm>
            <a:off x="10290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1" type="subTitle"/>
          </p:nvPr>
        </p:nvSpPr>
        <p:spPr>
          <a:xfrm>
            <a:off x="9400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2" type="title"/>
          </p:nvPr>
        </p:nvSpPr>
        <p:spPr>
          <a:xfrm>
            <a:off x="35558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3" type="subTitle"/>
          </p:nvPr>
        </p:nvSpPr>
        <p:spPr>
          <a:xfrm>
            <a:off x="34668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4" type="title"/>
          </p:nvPr>
        </p:nvSpPr>
        <p:spPr>
          <a:xfrm>
            <a:off x="6082624" y="1853564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21"/>
          <p:cNvSpPr txBox="1"/>
          <p:nvPr>
            <p:ph idx="5" type="subTitle"/>
          </p:nvPr>
        </p:nvSpPr>
        <p:spPr>
          <a:xfrm>
            <a:off x="5993676" y="2298998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1"/>
          <p:cNvSpPr txBox="1"/>
          <p:nvPr>
            <p:ph idx="6"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2" name="Google Shape;362;p2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21"/>
          <p:cNvSpPr txBox="1"/>
          <p:nvPr>
            <p:ph idx="7" type="title"/>
          </p:nvPr>
        </p:nvSpPr>
        <p:spPr>
          <a:xfrm>
            <a:off x="10349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idx="8" type="subTitle"/>
          </p:nvPr>
        </p:nvSpPr>
        <p:spPr>
          <a:xfrm>
            <a:off x="9459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1"/>
          <p:cNvSpPr txBox="1"/>
          <p:nvPr>
            <p:ph idx="9" type="title"/>
          </p:nvPr>
        </p:nvSpPr>
        <p:spPr>
          <a:xfrm>
            <a:off x="35617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21"/>
          <p:cNvSpPr txBox="1"/>
          <p:nvPr>
            <p:ph idx="13" type="subTitle"/>
          </p:nvPr>
        </p:nvSpPr>
        <p:spPr>
          <a:xfrm>
            <a:off x="34727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1"/>
          <p:cNvSpPr txBox="1"/>
          <p:nvPr>
            <p:ph idx="14" type="title"/>
          </p:nvPr>
        </p:nvSpPr>
        <p:spPr>
          <a:xfrm>
            <a:off x="6088524" y="3481936"/>
            <a:ext cx="21213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15" type="subTitle"/>
          </p:nvPr>
        </p:nvSpPr>
        <p:spPr>
          <a:xfrm>
            <a:off x="5999576" y="3927370"/>
            <a:ext cx="21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73" name="Google Shape;373;p22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22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76" name="Google Shape;376;p2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79" name="Google Shape;379;p22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2"/>
          <p:cNvSpPr txBox="1"/>
          <p:nvPr>
            <p:ph idx="1" type="body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3" name="Google Shape;383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p2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8" name="Google Shape;388;p23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389" name="Google Shape;389;p23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3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392" name="Google Shape;392;p23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395" name="Google Shape;395;p23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3"/>
          <p:cNvSpPr txBox="1"/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23"/>
          <p:cNvSpPr txBox="1"/>
          <p:nvPr>
            <p:ph idx="1" type="subTitle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3"/>
          <p:cNvSpPr/>
          <p:nvPr/>
        </p:nvSpPr>
        <p:spPr>
          <a:xfrm>
            <a:off x="-35925" y="4608025"/>
            <a:ext cx="9250022" cy="588294"/>
          </a:xfrm>
          <a:custGeom>
            <a:rect b="b" l="l" r="r" t="t"/>
            <a:pathLst>
              <a:path extrusionOk="0" h="7566" w="151789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6398076" y="2325763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4769024" y="9735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1923900" y="8943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05" name="Google Shape;405;p2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08" name="Google Shape;408;p2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11" name="Google Shape;411;p2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3" name="Google Shape;413;p2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4"/>
          <p:cNvSpPr txBox="1"/>
          <p:nvPr>
            <p:ph type="title"/>
          </p:nvPr>
        </p:nvSpPr>
        <p:spPr>
          <a:xfrm>
            <a:off x="4329450" y="2155950"/>
            <a:ext cx="3075900" cy="588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24"/>
          <p:cNvSpPr txBox="1"/>
          <p:nvPr>
            <p:ph idx="1" type="subTitle"/>
          </p:nvPr>
        </p:nvSpPr>
        <p:spPr>
          <a:xfrm>
            <a:off x="4903690" y="2912188"/>
            <a:ext cx="25986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4"/>
          <p:cNvSpPr/>
          <p:nvPr/>
        </p:nvSpPr>
        <p:spPr>
          <a:xfrm>
            <a:off x="990350" y="621523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7039822" y="50519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5154325" y="1371677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22" name="Google Shape;422;p2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25" name="Google Shape;425;p2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28" name="Google Shape;428;p2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0" name="Google Shape;430;p2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5"/>
          <p:cNvSpPr txBox="1"/>
          <p:nvPr>
            <p:ph type="title"/>
          </p:nvPr>
        </p:nvSpPr>
        <p:spPr>
          <a:xfrm>
            <a:off x="713575" y="1982175"/>
            <a:ext cx="3703200" cy="54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715447" y="2647950"/>
            <a:ext cx="3703200" cy="348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5"/>
          <p:cNvSpPr/>
          <p:nvPr/>
        </p:nvSpPr>
        <p:spPr>
          <a:xfrm>
            <a:off x="1272725" y="880453"/>
            <a:ext cx="2096617" cy="57612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1124300" y="3766148"/>
            <a:ext cx="1810183" cy="497899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6601926" y="2571757"/>
            <a:ext cx="1651619" cy="407585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6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439" name="Google Shape;439;p26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6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442" name="Google Shape;442;p26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6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445" name="Google Shape;445;p26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7" name="Google Shape;447;p2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26"/>
          <p:cNvSpPr txBox="1"/>
          <p:nvPr>
            <p:ph type="title"/>
          </p:nvPr>
        </p:nvSpPr>
        <p:spPr>
          <a:xfrm>
            <a:off x="998850" y="929675"/>
            <a:ext cx="3249300" cy="23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26"/>
          <p:cNvSpPr txBox="1"/>
          <p:nvPr>
            <p:ph idx="1" type="subTitle"/>
          </p:nvPr>
        </p:nvSpPr>
        <p:spPr>
          <a:xfrm>
            <a:off x="1075800" y="3369150"/>
            <a:ext cx="3644700" cy="79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0" name="Google Shape;450;p26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2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7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53" name="Google Shape;453;p27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7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6" name="Google Shape;456;p27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7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58" name="Google Shape;458;p27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7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61" name="Google Shape;461;p27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27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2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8"/>
          <p:cNvGrpSpPr/>
          <p:nvPr/>
        </p:nvGrpSpPr>
        <p:grpSpPr>
          <a:xfrm rot="-2190330">
            <a:off x="4709833" y="1510753"/>
            <a:ext cx="8540751" cy="6545490"/>
            <a:chOff x="2810973" y="6645577"/>
            <a:chExt cx="8540749" cy="6545489"/>
          </a:xfrm>
        </p:grpSpPr>
        <p:sp>
          <p:nvSpPr>
            <p:cNvPr id="467" name="Google Shape;467;p28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 rot="-2700000">
            <a:off x="-1044373" y="-4146292"/>
            <a:ext cx="7808030" cy="7141843"/>
            <a:chOff x="-16071160" y="5014390"/>
            <a:chExt cx="7808105" cy="7141912"/>
          </a:xfrm>
        </p:grpSpPr>
        <p:sp>
          <p:nvSpPr>
            <p:cNvPr id="470" name="Google Shape;470;p28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 rot="3643067">
            <a:off x="-2355300" y="1138899"/>
            <a:ext cx="7179412" cy="8386664"/>
            <a:chOff x="-9622530" y="-1457817"/>
            <a:chExt cx="7179586" cy="8386867"/>
          </a:xfrm>
        </p:grpSpPr>
        <p:sp>
          <p:nvSpPr>
            <p:cNvPr id="473" name="Google Shape;473;p28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5" name="Google Shape;475;p28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8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2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9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81" name="Google Shape;481;p29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84" name="Google Shape;484;p29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5" name="Google Shape;485;p29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486" name="Google Shape;486;p29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9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489" name="Google Shape;489;p29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1" name="Google Shape;491;p29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2_1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0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495" name="Google Shape;495;p30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3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98" name="Google Shape;498;p30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30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00" name="Google Shape;500;p30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30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03" name="Google Shape;503;p30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5" name="Google Shape;505;p30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0" name="Google Shape;50;p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3" name="Google Shape;53;p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6" name="Google Shape;56;p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0" name="Google Shape;60;p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2_1_1_1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9" name="Google Shape;509;p31"/>
          <p:cNvGrpSpPr/>
          <p:nvPr/>
        </p:nvGrpSpPr>
        <p:grpSpPr>
          <a:xfrm rot="-3081700">
            <a:off x="5062414" y="1332519"/>
            <a:ext cx="8540717" cy="6545464"/>
            <a:chOff x="2810973" y="6645577"/>
            <a:chExt cx="8540749" cy="6545489"/>
          </a:xfrm>
        </p:grpSpPr>
        <p:sp>
          <p:nvSpPr>
            <p:cNvPr id="510" name="Google Shape;510;p31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 flipH="1" rot="2700000">
            <a:off x="-996223" y="-4312217"/>
            <a:ext cx="7808030" cy="7141843"/>
            <a:chOff x="-16071160" y="5014390"/>
            <a:chExt cx="7808105" cy="7141912"/>
          </a:xfrm>
        </p:grpSpPr>
        <p:sp>
          <p:nvSpPr>
            <p:cNvPr id="513" name="Google Shape;513;p31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1"/>
          <p:cNvGrpSpPr/>
          <p:nvPr/>
        </p:nvGrpSpPr>
        <p:grpSpPr>
          <a:xfrm flipH="1" rot="4910881">
            <a:off x="-3351002" y="796756"/>
            <a:ext cx="7179619" cy="8386906"/>
            <a:chOff x="-9622530" y="-1457817"/>
            <a:chExt cx="7179586" cy="8386867"/>
          </a:xfrm>
        </p:grpSpPr>
        <p:sp>
          <p:nvSpPr>
            <p:cNvPr id="516" name="Google Shape;516;p31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31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1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_2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2"/>
          <p:cNvGrpSpPr/>
          <p:nvPr/>
        </p:nvGrpSpPr>
        <p:grpSpPr>
          <a:xfrm>
            <a:off x="-3757180" y="226408"/>
            <a:ext cx="7179586" cy="8386867"/>
            <a:chOff x="-9622530" y="-1457817"/>
            <a:chExt cx="7179586" cy="8386867"/>
          </a:xfrm>
        </p:grpSpPr>
        <p:sp>
          <p:nvSpPr>
            <p:cNvPr id="523" name="Google Shape;523;p32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26" name="Google Shape;526;p32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7" name="Google Shape;527;p32"/>
          <p:cNvGrpSpPr/>
          <p:nvPr/>
        </p:nvGrpSpPr>
        <p:grpSpPr>
          <a:xfrm>
            <a:off x="3797298" y="2319577"/>
            <a:ext cx="8540749" cy="6545489"/>
            <a:chOff x="2810973" y="6645577"/>
            <a:chExt cx="8540749" cy="6545489"/>
          </a:xfrm>
        </p:grpSpPr>
        <p:sp>
          <p:nvSpPr>
            <p:cNvPr id="528" name="Google Shape;528;p32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2"/>
          <p:cNvGrpSpPr/>
          <p:nvPr/>
        </p:nvGrpSpPr>
        <p:grpSpPr>
          <a:xfrm>
            <a:off x="4961715" y="-3783460"/>
            <a:ext cx="7808105" cy="7141912"/>
            <a:chOff x="-16071160" y="5014390"/>
            <a:chExt cx="7808105" cy="7141912"/>
          </a:xfrm>
        </p:grpSpPr>
        <p:sp>
          <p:nvSpPr>
            <p:cNvPr id="531" name="Google Shape;531;p32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3" name="Google Shape;533;p32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_2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i="1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7" name="Google Shape;537;p33"/>
          <p:cNvGrpSpPr/>
          <p:nvPr/>
        </p:nvGrpSpPr>
        <p:grpSpPr>
          <a:xfrm rot="-3689381">
            <a:off x="5311024" y="805969"/>
            <a:ext cx="8540446" cy="6545256"/>
            <a:chOff x="2810973" y="6645577"/>
            <a:chExt cx="8540749" cy="6545489"/>
          </a:xfrm>
        </p:grpSpPr>
        <p:sp>
          <p:nvSpPr>
            <p:cNvPr id="538" name="Google Shape;538;p33"/>
            <p:cNvSpPr/>
            <p:nvPr/>
          </p:nvSpPr>
          <p:spPr>
            <a:xfrm flipH="1" rot="-7373547">
              <a:off x="5901180" y="79412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 flipH="1" rot="-7373547">
              <a:off x="3485831" y="7689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3"/>
          <p:cNvGrpSpPr/>
          <p:nvPr/>
        </p:nvGrpSpPr>
        <p:grpSpPr>
          <a:xfrm rot="-1520869">
            <a:off x="-2280617" y="-4229167"/>
            <a:ext cx="7807883" cy="7141709"/>
            <a:chOff x="-16071160" y="5014390"/>
            <a:chExt cx="7808105" cy="7141912"/>
          </a:xfrm>
        </p:grpSpPr>
        <p:sp>
          <p:nvSpPr>
            <p:cNvPr id="541" name="Google Shape;541;p33"/>
            <p:cNvSpPr/>
            <p:nvPr/>
          </p:nvSpPr>
          <p:spPr>
            <a:xfrm rot="-9479323">
              <a:off x="-15457102" y="57560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rot="-9479323">
              <a:off x="-13652597" y="72087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3"/>
          <p:cNvGrpSpPr/>
          <p:nvPr/>
        </p:nvGrpSpPr>
        <p:grpSpPr>
          <a:xfrm rot="-2700000">
            <a:off x="-3496062" y="1310129"/>
            <a:ext cx="7179517" cy="8386787"/>
            <a:chOff x="-9622530" y="-1457817"/>
            <a:chExt cx="7179586" cy="8386867"/>
          </a:xfrm>
        </p:grpSpPr>
        <p:sp>
          <p:nvSpPr>
            <p:cNvPr id="544" name="Google Shape;544;p33"/>
            <p:cNvSpPr/>
            <p:nvPr/>
          </p:nvSpPr>
          <p:spPr>
            <a:xfrm flipH="1" rot="8937730">
              <a:off x="-8880360" y="-5275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 flipH="1" rot="8937730">
              <a:off x="-7960874" y="17930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6" name="Google Shape;546;p33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3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3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34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51" name="Google Shape;551;p34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4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54" name="Google Shape;554;p3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4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57" name="Google Shape;557;p34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9" name="Google Shape;559;p3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4"/>
          <p:cNvSpPr txBox="1"/>
          <p:nvPr>
            <p:ph type="title"/>
          </p:nvPr>
        </p:nvSpPr>
        <p:spPr>
          <a:xfrm>
            <a:off x="872400" y="538250"/>
            <a:ext cx="3146100" cy="63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1" name="Google Shape;561;p34"/>
          <p:cNvSpPr txBox="1"/>
          <p:nvPr>
            <p:ph idx="1" type="subTitle"/>
          </p:nvPr>
        </p:nvSpPr>
        <p:spPr>
          <a:xfrm>
            <a:off x="867950" y="1346300"/>
            <a:ext cx="29679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34"/>
          <p:cNvSpPr/>
          <p:nvPr/>
        </p:nvSpPr>
        <p:spPr>
          <a:xfrm>
            <a:off x="4490473" y="3850650"/>
            <a:ext cx="1790405" cy="491977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>
            <a:off x="5908009" y="757675"/>
            <a:ext cx="1515014" cy="416712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3683450" y="1987914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 txBox="1"/>
          <p:nvPr/>
        </p:nvSpPr>
        <p:spPr>
          <a:xfrm>
            <a:off x="872400" y="3356213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66" name="Google Shape;566;p34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35"/>
          <p:cNvGrpSpPr/>
          <p:nvPr/>
        </p:nvGrpSpPr>
        <p:grpSpPr>
          <a:xfrm>
            <a:off x="5131060" y="1199191"/>
            <a:ext cx="7634337" cy="7776286"/>
            <a:chOff x="5131060" y="1199191"/>
            <a:chExt cx="7634337" cy="7776286"/>
          </a:xfrm>
        </p:grpSpPr>
        <p:sp>
          <p:nvSpPr>
            <p:cNvPr id="569" name="Google Shape;569;p35"/>
            <p:cNvSpPr/>
            <p:nvPr/>
          </p:nvSpPr>
          <p:spPr>
            <a:xfrm flipH="1" rot="-7373547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 flipH="1" rot="-7373547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5"/>
          <p:cNvGrpSpPr/>
          <p:nvPr/>
        </p:nvGrpSpPr>
        <p:grpSpPr>
          <a:xfrm>
            <a:off x="-3360060" y="239715"/>
            <a:ext cx="6864805" cy="7906762"/>
            <a:chOff x="-3360060" y="239715"/>
            <a:chExt cx="6864805" cy="7906762"/>
          </a:xfrm>
        </p:grpSpPr>
        <p:sp>
          <p:nvSpPr>
            <p:cNvPr id="572" name="Google Shape;572;p3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5"/>
          <p:cNvGrpSpPr/>
          <p:nvPr/>
        </p:nvGrpSpPr>
        <p:grpSpPr>
          <a:xfrm>
            <a:off x="3713745" y="-3325550"/>
            <a:ext cx="8211561" cy="6465808"/>
            <a:chOff x="3713745" y="-3325550"/>
            <a:chExt cx="8211561" cy="6465808"/>
          </a:xfrm>
        </p:grpSpPr>
        <p:sp>
          <p:nvSpPr>
            <p:cNvPr id="575" name="Google Shape;575;p35"/>
            <p:cNvSpPr/>
            <p:nvPr/>
          </p:nvSpPr>
          <p:spPr>
            <a:xfrm flipH="1" rot="8937730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 flipH="1" rot="8937730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7" name="Google Shape;577;p3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_1_1_1_1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36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581" name="Google Shape;581;p36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584" name="Google Shape;584;p36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6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587" name="Google Shape;587;p36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9" name="Google Shape;589;p36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6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_1_1_1_1_1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37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593" name="Google Shape;593;p37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596" name="Google Shape;596;p37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599" name="Google Shape;599;p37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1" name="Google Shape;601;p37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7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_1_1_1_1_1_1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8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606" name="Google Shape;606;p38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609" name="Google Shape;609;p38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8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612" name="Google Shape;612;p38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4" name="Google Shape;614;p3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8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486035" y="2410941"/>
            <a:ext cx="8332762" cy="6756511"/>
            <a:chOff x="486035" y="2410941"/>
            <a:chExt cx="8332762" cy="6756511"/>
          </a:xfrm>
        </p:grpSpPr>
        <p:sp>
          <p:nvSpPr>
            <p:cNvPr id="64" name="Google Shape;64;p5"/>
            <p:cNvSpPr/>
            <p:nvPr/>
          </p:nvSpPr>
          <p:spPr>
            <a:xfrm flipH="1" rot="-7373547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7373547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5163454" y="-3342526"/>
            <a:ext cx="7453230" cy="6444244"/>
            <a:chOff x="5163454" y="-3342526"/>
            <a:chExt cx="7453230" cy="6444244"/>
          </a:xfrm>
        </p:grpSpPr>
        <p:sp>
          <p:nvSpPr>
            <p:cNvPr id="67" name="Google Shape;67;p5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-3619919" y="-3590942"/>
            <a:ext cx="8097589" cy="7310417"/>
            <a:chOff x="-3619919" y="-3590942"/>
            <a:chExt cx="8097589" cy="7310417"/>
          </a:xfrm>
        </p:grpSpPr>
        <p:sp>
          <p:nvSpPr>
            <p:cNvPr id="70" name="Google Shape;70;p5"/>
            <p:cNvSpPr/>
            <p:nvPr/>
          </p:nvSpPr>
          <p:spPr>
            <a:xfrm flipH="1" rot="8937730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flipH="1" rot="8937730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type="title"/>
          </p:nvPr>
        </p:nvSpPr>
        <p:spPr>
          <a:xfrm>
            <a:off x="803743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71555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2" type="title"/>
          </p:nvPr>
        </p:nvSpPr>
        <p:spPr>
          <a:xfrm>
            <a:off x="4605782" y="2334744"/>
            <a:ext cx="29319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3" type="subTitle"/>
          </p:nvPr>
        </p:nvSpPr>
        <p:spPr>
          <a:xfrm>
            <a:off x="4517600" y="2746350"/>
            <a:ext cx="3256200" cy="11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5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5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5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1" name="Google Shape;81;p6"/>
          <p:cNvGrpSpPr/>
          <p:nvPr/>
        </p:nvGrpSpPr>
        <p:grpSpPr>
          <a:xfrm flipH="1">
            <a:off x="2489786" y="1980291"/>
            <a:ext cx="8612913" cy="6820461"/>
            <a:chOff x="105897" y="2478041"/>
            <a:chExt cx="8612913" cy="6820461"/>
          </a:xfrm>
        </p:grpSpPr>
        <p:sp>
          <p:nvSpPr>
            <p:cNvPr id="82" name="Google Shape;82;p6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6"/>
          <p:cNvGrpSpPr/>
          <p:nvPr/>
        </p:nvGrpSpPr>
        <p:grpSpPr>
          <a:xfrm flipH="1">
            <a:off x="-3563219" y="-3467298"/>
            <a:ext cx="7418870" cy="7678213"/>
            <a:chOff x="11683645" y="2355302"/>
            <a:chExt cx="7418870" cy="7678213"/>
          </a:xfrm>
        </p:grpSpPr>
        <p:sp>
          <p:nvSpPr>
            <p:cNvPr id="85" name="Google Shape;85;p6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6"/>
          <p:cNvGrpSpPr/>
          <p:nvPr/>
        </p:nvGrpSpPr>
        <p:grpSpPr>
          <a:xfrm flipH="1">
            <a:off x="4544801" y="-3994000"/>
            <a:ext cx="8308564" cy="6479858"/>
            <a:chOff x="-8619394" y="1263425"/>
            <a:chExt cx="8308564" cy="6479858"/>
          </a:xfrm>
        </p:grpSpPr>
        <p:sp>
          <p:nvSpPr>
            <p:cNvPr id="88" name="Google Shape;88;p6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0" name="Google Shape;90;p6"/>
          <p:cNvCxnSpPr/>
          <p:nvPr/>
        </p:nvCxnSpPr>
        <p:spPr>
          <a:xfrm rot="10800000">
            <a:off x="-47050" y="11059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6"/>
          <p:cNvCxnSpPr/>
          <p:nvPr/>
        </p:nvCxnSpPr>
        <p:spPr>
          <a:xfrm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105897" y="2478041"/>
            <a:ext cx="8612913" cy="6820461"/>
            <a:chOff x="105897" y="2478041"/>
            <a:chExt cx="8612913" cy="6820461"/>
          </a:xfrm>
        </p:grpSpPr>
        <p:sp>
          <p:nvSpPr>
            <p:cNvPr id="94" name="Google Shape;94;p7"/>
            <p:cNvSpPr/>
            <p:nvPr/>
          </p:nvSpPr>
          <p:spPr>
            <a:xfrm flipH="1" rot="-7373547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 rot="-7373547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5434495" y="-3768023"/>
            <a:ext cx="7418870" cy="7678213"/>
            <a:chOff x="11683645" y="2355302"/>
            <a:chExt cx="7418870" cy="7678213"/>
          </a:xfrm>
        </p:grpSpPr>
        <p:sp>
          <p:nvSpPr>
            <p:cNvPr id="97" name="Google Shape;97;p7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-2287694" y="-3994000"/>
            <a:ext cx="8308564" cy="6479858"/>
            <a:chOff x="-8619394" y="1263425"/>
            <a:chExt cx="8308564" cy="6479858"/>
          </a:xfrm>
        </p:grpSpPr>
        <p:sp>
          <p:nvSpPr>
            <p:cNvPr id="100" name="Google Shape;100;p7"/>
            <p:cNvSpPr/>
            <p:nvPr/>
          </p:nvSpPr>
          <p:spPr>
            <a:xfrm flipH="1" rot="8937730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 flipH="1" rot="8937730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7"/>
          <p:cNvSpPr txBox="1"/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" type="subTitle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7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8"/>
          <p:cNvGrpSpPr/>
          <p:nvPr/>
        </p:nvGrpSpPr>
        <p:grpSpPr>
          <a:xfrm>
            <a:off x="4123110" y="-3743873"/>
            <a:ext cx="8475637" cy="6743289"/>
            <a:chOff x="4123110" y="-3743873"/>
            <a:chExt cx="8475637" cy="6743289"/>
          </a:xfrm>
        </p:grpSpPr>
        <p:sp>
          <p:nvSpPr>
            <p:cNvPr id="109" name="Google Shape;109;p8"/>
            <p:cNvSpPr/>
            <p:nvPr/>
          </p:nvSpPr>
          <p:spPr>
            <a:xfrm flipH="1" rot="-7373547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-7373547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8"/>
          <p:cNvGrpSpPr/>
          <p:nvPr/>
        </p:nvGrpSpPr>
        <p:grpSpPr>
          <a:xfrm>
            <a:off x="5295395" y="1376290"/>
            <a:ext cx="7666345" cy="7168187"/>
            <a:chOff x="5295395" y="1376290"/>
            <a:chExt cx="7666345" cy="7168187"/>
          </a:xfrm>
        </p:grpSpPr>
        <p:sp>
          <p:nvSpPr>
            <p:cNvPr id="112" name="Google Shape;112;p8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>
            <a:off x="-3674482" y="-3405375"/>
            <a:ext cx="6803714" cy="8558108"/>
            <a:chOff x="-3674482" y="-3405375"/>
            <a:chExt cx="6803714" cy="8558108"/>
          </a:xfrm>
        </p:grpSpPr>
        <p:sp>
          <p:nvSpPr>
            <p:cNvPr id="115" name="Google Shape;115;p8"/>
            <p:cNvSpPr/>
            <p:nvPr/>
          </p:nvSpPr>
          <p:spPr>
            <a:xfrm flipH="1" rot="8937730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8937730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8"/>
          <p:cNvSpPr txBox="1"/>
          <p:nvPr>
            <p:ph type="title"/>
          </p:nvPr>
        </p:nvSpPr>
        <p:spPr>
          <a:xfrm>
            <a:off x="2418225" y="1012075"/>
            <a:ext cx="5556600" cy="210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18" name="Google Shape;118;p8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8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6099284" y="3526532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56375" y="1580248"/>
            <a:ext cx="1416016" cy="389100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6764172" y="4108742"/>
            <a:ext cx="875381" cy="240778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066487" y="258890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468832" y="-3843712"/>
            <a:ext cx="8930314" cy="6604558"/>
            <a:chOff x="-2468832" y="-3843712"/>
            <a:chExt cx="8930314" cy="6604558"/>
          </a:xfrm>
        </p:grpSpPr>
        <p:sp>
          <p:nvSpPr>
            <p:cNvPr id="126" name="Google Shape;126;p9"/>
            <p:cNvSpPr/>
            <p:nvPr/>
          </p:nvSpPr>
          <p:spPr>
            <a:xfrm flipH="1" rot="8937730">
              <a:off x="943552" y="-237520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 flipH="1" rot="8937730">
              <a:off x="-1726662" y="-291346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6288735" y="-306484"/>
            <a:ext cx="6761537" cy="8234761"/>
            <a:chOff x="6288735" y="-306484"/>
            <a:chExt cx="6761537" cy="8234761"/>
          </a:xfrm>
        </p:grpSpPr>
        <p:sp>
          <p:nvSpPr>
            <p:cNvPr id="129" name="Google Shape;129;p9"/>
            <p:cNvSpPr/>
            <p:nvPr/>
          </p:nvSpPr>
          <p:spPr>
            <a:xfrm flipH="1" rot="-7373547">
              <a:off x="7599730" y="73744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-7373547">
              <a:off x="6963594" y="2678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9"/>
          <p:cNvGrpSpPr/>
          <p:nvPr/>
        </p:nvGrpSpPr>
        <p:grpSpPr>
          <a:xfrm>
            <a:off x="-3875080" y="1222752"/>
            <a:ext cx="7666345" cy="7117338"/>
            <a:chOff x="-3875080" y="1222752"/>
            <a:chExt cx="7666345" cy="7117338"/>
          </a:xfrm>
        </p:grpSpPr>
        <p:sp>
          <p:nvSpPr>
            <p:cNvPr id="132" name="Google Shape;132;p9"/>
            <p:cNvSpPr/>
            <p:nvPr/>
          </p:nvSpPr>
          <p:spPr>
            <a:xfrm rot="-9479323">
              <a:off x="-1598277" y="33925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rot="-9479323">
              <a:off x="-3261022" y="196439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 txBox="1"/>
          <p:nvPr>
            <p:ph type="title"/>
          </p:nvPr>
        </p:nvSpPr>
        <p:spPr>
          <a:xfrm>
            <a:off x="1879064" y="2754010"/>
            <a:ext cx="3776400" cy="62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" name="Google Shape;135;p9"/>
          <p:cNvSpPr txBox="1"/>
          <p:nvPr>
            <p:ph idx="1" type="subTitle"/>
          </p:nvPr>
        </p:nvSpPr>
        <p:spPr>
          <a:xfrm>
            <a:off x="1783450" y="3475803"/>
            <a:ext cx="5589900" cy="7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6" name="Google Shape;136;p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9"/>
          <p:cNvSpPr/>
          <p:nvPr/>
        </p:nvSpPr>
        <p:spPr>
          <a:xfrm>
            <a:off x="1207938" y="1376050"/>
            <a:ext cx="1691775" cy="464875"/>
          </a:xfrm>
          <a:custGeom>
            <a:rect b="b" l="l" r="r" t="t"/>
            <a:pathLst>
              <a:path extrusionOk="0" h="18595" w="67671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6715350" y="1501923"/>
            <a:ext cx="1232503" cy="339006"/>
          </a:xfrm>
          <a:custGeom>
            <a:rect b="b" l="l" r="r" t="t"/>
            <a:pathLst>
              <a:path extrusionOk="0" h="16385" w="5957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5298150" y="2095552"/>
            <a:ext cx="875324" cy="215997"/>
          </a:xfrm>
          <a:custGeom>
            <a:rect b="b" l="l" r="r" t="t"/>
            <a:pathLst>
              <a:path extrusionOk="0" h="12099" w="49024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24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0"/>
          <p:cNvGrpSpPr/>
          <p:nvPr/>
        </p:nvGrpSpPr>
        <p:grpSpPr>
          <a:xfrm>
            <a:off x="6098010" y="-76147"/>
            <a:ext cx="6898912" cy="8221436"/>
            <a:chOff x="6098010" y="-76147"/>
            <a:chExt cx="6898912" cy="8221436"/>
          </a:xfrm>
        </p:grpSpPr>
        <p:sp>
          <p:nvSpPr>
            <p:cNvPr id="144" name="Google Shape;144;p10"/>
            <p:cNvSpPr/>
            <p:nvPr/>
          </p:nvSpPr>
          <p:spPr>
            <a:xfrm flipH="1" rot="-7373547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117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7373547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0"/>
          <p:cNvGrpSpPr/>
          <p:nvPr/>
        </p:nvGrpSpPr>
        <p:grpSpPr>
          <a:xfrm>
            <a:off x="-1158130" y="-3601823"/>
            <a:ext cx="8329245" cy="6020613"/>
            <a:chOff x="-1158130" y="-3601823"/>
            <a:chExt cx="8329245" cy="6020613"/>
          </a:xfrm>
        </p:grpSpPr>
        <p:sp>
          <p:nvSpPr>
            <p:cNvPr id="147" name="Google Shape;147;p10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0"/>
          <p:cNvGrpSpPr/>
          <p:nvPr/>
        </p:nvGrpSpPr>
        <p:grpSpPr>
          <a:xfrm>
            <a:off x="-3844344" y="1217550"/>
            <a:ext cx="8211439" cy="7119658"/>
            <a:chOff x="-3844344" y="1217550"/>
            <a:chExt cx="8211439" cy="7119658"/>
          </a:xfrm>
        </p:grpSpPr>
        <p:sp>
          <p:nvSpPr>
            <p:cNvPr id="150" name="Google Shape;150;p10"/>
            <p:cNvSpPr/>
            <p:nvPr/>
          </p:nvSpPr>
          <p:spPr>
            <a:xfrm flipH="1" rot="8937730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flipH="1" rot="8937730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8235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739975" y="941525"/>
            <a:ext cx="4369800" cy="1355700"/>
          </a:xfrm>
          <a:prstGeom prst="rect">
            <a:avLst/>
          </a:prstGeom>
          <a:solidFill>
            <a:srgbClr val="161519">
              <a:alpha val="666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>
                <a:latin typeface="Archivo ExtraBold"/>
                <a:ea typeface="Archivo ExtraBold"/>
                <a:cs typeface="Archivo ExtraBold"/>
                <a:sym typeface="Archivo ExtraBold"/>
              </a:defRPr>
            </a:lvl1pPr>
          </a:lstStyle>
          <a:p/>
        </p:txBody>
      </p:sp>
      <p:cxnSp>
        <p:nvCxnSpPr>
          <p:cNvPr id="153" name="Google Shape;153;p1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0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oli03/CPE345-Modeling-And-Simulation-Project.git" TargetMode="External"/><Relationship Id="rId4" Type="http://schemas.openxmlformats.org/officeDocument/2006/relationships/hyperlink" Target="https://github.com/Aoli03/CPE345-Modeling-And-Simulation-Project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hyperlink" Target="https://drive.google.com/file/d/1MAQ1UUZ3fiO6GzT4UTAUMNj1MOlyBp2D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hyperlink" Target="https://www.desmos.com/calculator/cyzzsvkjs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lSemW76gf9g" TargetMode="External"/><Relationship Id="rId4" Type="http://schemas.openxmlformats.org/officeDocument/2006/relationships/hyperlink" Target="https://www.youtube.com/watch?v=_9ztDhYUuh4&amp;t=141s" TargetMode="External"/><Relationship Id="rId5" Type="http://schemas.openxmlformats.org/officeDocument/2006/relationships/hyperlink" Target="https://www.youtube.com/watch?v=z_PNAJLIn4w" TargetMode="External"/><Relationship Id="rId6" Type="http://schemas.openxmlformats.org/officeDocument/2006/relationships/hyperlink" Target="https://www.youtube.com/watch?v=bkLr1S5YRCY" TargetMode="External"/><Relationship Id="rId7" Type="http://schemas.openxmlformats.org/officeDocument/2006/relationships/hyperlink" Target="https://www.youtube.com/watch?v=d72BzECeck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usebounce.com/blog/airport-wait-times" TargetMode="External"/><Relationship Id="rId4" Type="http://schemas.openxmlformats.org/officeDocument/2006/relationships/hyperlink" Target="https://www.tsa.gov/news/press/releases/2023/11/13/tsa-prepared-more-travelers-airport-security-checkpoints-expects#:~:text=Additionally%2C%20there%20are%20now%20more,1" TargetMode="External"/><Relationship Id="rId5" Type="http://schemas.openxmlformats.org/officeDocument/2006/relationships/hyperlink" Target="https://docs.google.com/spreadsheets/d/1fCQEwmeulHhISCxofp7HZ96fJL9Uwhyq2cVV0Y_PvrE/edit?usp=sharing" TargetMode="External"/><Relationship Id="rId6" Type="http://schemas.openxmlformats.org/officeDocument/2006/relationships/hyperlink" Target="https://www.desmos.com/calculator/cyzzsvkjsg" TargetMode="External"/><Relationship Id="rId7" Type="http://schemas.openxmlformats.org/officeDocument/2006/relationships/hyperlink" Target="https://github.com/Aoli03/CPE345-Modeling-And-Simulation-Project.gi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9"/>
          <p:cNvSpPr txBox="1"/>
          <p:nvPr>
            <p:ph type="ctrTitle"/>
          </p:nvPr>
        </p:nvSpPr>
        <p:spPr>
          <a:xfrm>
            <a:off x="926199" y="593450"/>
            <a:ext cx="6681900" cy="18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Implications of Online Check-In at the Airport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21" name="Google Shape;621;p39"/>
          <p:cNvSpPr txBox="1"/>
          <p:nvPr>
            <p:ph idx="1" type="subTitle"/>
          </p:nvPr>
        </p:nvSpPr>
        <p:spPr>
          <a:xfrm>
            <a:off x="926200" y="2738599"/>
            <a:ext cx="35871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Malik Tragna, Erik Bobinski, Christopher Kniss, Harrison Teele</a:t>
            </a: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4698954" y="2490949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9"/>
          <p:cNvGrpSpPr/>
          <p:nvPr/>
        </p:nvGrpSpPr>
        <p:grpSpPr>
          <a:xfrm>
            <a:off x="3947021" y="2172722"/>
            <a:ext cx="5196828" cy="3200879"/>
            <a:chOff x="3653417" y="1991899"/>
            <a:chExt cx="5490574" cy="3381806"/>
          </a:xfrm>
        </p:grpSpPr>
        <p:sp>
          <p:nvSpPr>
            <p:cNvPr id="624" name="Google Shape;624;p39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rect b="b" l="l" r="r" t="t"/>
              <a:pathLst>
                <a:path extrusionOk="0" h="13598" w="46263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rect b="b" l="l" r="r" t="t"/>
              <a:pathLst>
                <a:path extrusionOk="0" h="5129" w="31272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rect b="b" l="l" r="r" t="t"/>
              <a:pathLst>
                <a:path extrusionOk="0" h="98652" w="24197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rect b="b" l="l" r="r" t="t"/>
              <a:pathLst>
                <a:path extrusionOk="0" h="2578" w="30193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rect b="b" l="l" r="r" t="t"/>
              <a:pathLst>
                <a:path extrusionOk="0" h="2026" w="34927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rect b="b" l="l" r="r" t="t"/>
              <a:pathLst>
                <a:path extrusionOk="0" h="7917" w="28694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rect b="b" l="l" r="r" t="t"/>
              <a:pathLst>
                <a:path extrusionOk="0" h="4367" w="32823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rect b="b" l="l" r="r" t="t"/>
              <a:pathLst>
                <a:path extrusionOk="0" h="2315" w="25985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 flipH="1">
              <a:off x="8373185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rect b="b" l="l" r="r" t="t"/>
              <a:pathLst>
                <a:path extrusionOk="0" fill="none" h="7944" w="2184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 flipH="1">
              <a:off x="8280297" y="2084787"/>
              <a:ext cx="21" cy="170061"/>
            </a:xfrm>
            <a:custGeom>
              <a:rect b="b" l="l" r="r" t="t"/>
              <a:pathLst>
                <a:path extrusionOk="0" fill="none" h="7944" w="1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 flipH="1">
              <a:off x="8373185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rect b="b" l="l" r="r" t="t"/>
              <a:pathLst>
                <a:path extrusionOk="0" fill="none" h="13598" w="3473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 flipH="1">
              <a:off x="8280297" y="2378137"/>
              <a:ext cx="21" cy="291099"/>
            </a:xfrm>
            <a:custGeom>
              <a:rect b="b" l="l" r="r" t="t"/>
              <a:pathLst>
                <a:path extrusionOk="0" fill="none" h="13598" w="1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cap="flat" cmpd="sng" w="10525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rect b="b" l="l" r="r" t="t"/>
              <a:pathLst>
                <a:path extrusionOk="0" h="94155" w="183522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rect b="b" l="l" r="r" t="t"/>
              <a:pathLst>
                <a:path extrusionOk="0" h="130554" w="45842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rect b="b" l="l" r="r" t="t"/>
              <a:pathLst>
                <a:path extrusionOk="0" h="129055" w="40556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rect b="b" l="l" r="r" t="t"/>
              <a:pathLst>
                <a:path extrusionOk="0" h="130554" w="45948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rect b="b" l="l" r="r" t="t"/>
              <a:pathLst>
                <a:path extrusionOk="0" h="129029" w="40582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rect b="b" l="l" r="r" t="t"/>
              <a:pathLst>
                <a:path extrusionOk="0" h="130528" w="45948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rect b="b" l="l" r="r" t="t"/>
              <a:pathLst>
                <a:path extrusionOk="0" h="129028" w="40582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 flipH="1">
              <a:off x="6988706" y="3088296"/>
              <a:ext cx="21" cy="2285409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 flipH="1">
              <a:off x="6454969" y="3153546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 flipH="1">
              <a:off x="5921210" y="3285302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 flipH="1">
              <a:off x="5387473" y="3373138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 flipH="1">
              <a:off x="4853736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 flipH="1">
              <a:off x="4313212" y="3417057"/>
              <a:ext cx="21" cy="1660335"/>
            </a:xfrm>
            <a:custGeom>
              <a:rect b="b" l="l" r="r" t="t"/>
              <a:pathLst>
                <a:path extrusionOk="0" fill="none" h="115221" w="1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 flipH="1">
              <a:off x="4007632" y="5001248"/>
              <a:ext cx="3947803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rgbClr val="3B869D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 flipH="1">
              <a:off x="4007349" y="4572793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flipH="1">
              <a:off x="4007349" y="4039035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 flipH="1">
              <a:off x="4007349" y="3505854"/>
              <a:ext cx="3929461" cy="21"/>
            </a:xfrm>
            <a:custGeom>
              <a:rect b="b" l="l" r="r" t="t"/>
              <a:pathLst>
                <a:path extrusionOk="0" fill="none" h="1" w="188125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cap="flat" cmpd="sng" w="8550">
              <a:solidFill>
                <a:schemeClr val="dk2"/>
              </a:solidFill>
              <a:prstDash val="solid"/>
              <a:miter lim="263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rect b="b" l="l" r="r" t="t"/>
              <a:pathLst>
                <a:path extrusionOk="0" h="12783" w="256479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rect b="b" l="l" r="r" t="t"/>
              <a:pathLst>
                <a:path extrusionOk="0" h="26456" w="183549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rect b="b" l="l" r="r" t="t"/>
              <a:pathLst>
                <a:path extrusionOk="0" h="26456" w="189625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" name="Google Shape;663;p39"/>
          <p:cNvSpPr/>
          <p:nvPr/>
        </p:nvSpPr>
        <p:spPr>
          <a:xfrm flipH="1">
            <a:off x="2935859" y="3904195"/>
            <a:ext cx="759417" cy="338998"/>
          </a:xfrm>
          <a:custGeom>
            <a:rect b="b" l="l" r="r" t="t"/>
            <a:pathLst>
              <a:path extrusionOk="0" h="2396" w="5367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 txBox="1"/>
          <p:nvPr/>
        </p:nvSpPr>
        <p:spPr>
          <a:xfrm>
            <a:off x="1339750" y="3241400"/>
            <a:ext cx="2772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4A86E8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</a:t>
            </a:r>
            <a:r>
              <a:rPr b="1" lang="en" sz="1800" u="sng">
                <a:solidFill>
                  <a:srgbClr val="4A86E8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Repository</a:t>
            </a:r>
            <a:endParaRPr b="1" sz="1800">
              <a:solidFill>
                <a:srgbClr val="4A86E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48"/>
          <p:cNvPicPr preferRelativeResize="0"/>
          <p:nvPr/>
        </p:nvPicPr>
        <p:blipFill rotWithShape="1">
          <a:blip r:embed="rId3">
            <a:alphaModFix/>
          </a:blip>
          <a:srcRect b="0" l="0" r="0" t="-867"/>
          <a:stretch/>
        </p:blipFill>
        <p:spPr>
          <a:xfrm>
            <a:off x="148875" y="1169650"/>
            <a:ext cx="6040551" cy="38080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0" name="Google Shape;840;p48"/>
          <p:cNvSpPr txBox="1"/>
          <p:nvPr/>
        </p:nvSpPr>
        <p:spPr>
          <a:xfrm>
            <a:off x="1032500" y="142075"/>
            <a:ext cx="6668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Our Simulation Architecture</a:t>
            </a:r>
            <a:endParaRPr sz="33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1" name="Google Shape;841;p48"/>
          <p:cNvSpPr txBox="1"/>
          <p:nvPr/>
        </p:nvSpPr>
        <p:spPr>
          <a:xfrm>
            <a:off x="912350" y="1290075"/>
            <a:ext cx="1905000" cy="34542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Check In</a:t>
            </a:r>
            <a:endParaRPr sz="19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2" name="Google Shape;842;p48"/>
          <p:cNvSpPr txBox="1"/>
          <p:nvPr/>
        </p:nvSpPr>
        <p:spPr>
          <a:xfrm>
            <a:off x="3720575" y="1169650"/>
            <a:ext cx="1620300" cy="3662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Security</a:t>
            </a:r>
            <a:endParaRPr sz="19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3" name="Google Shape;843;p48"/>
          <p:cNvSpPr txBox="1"/>
          <p:nvPr/>
        </p:nvSpPr>
        <p:spPr>
          <a:xfrm>
            <a:off x="6189425" y="1023175"/>
            <a:ext cx="2217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NOTES</a:t>
            </a:r>
            <a:endParaRPr b="1" sz="13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Deterministic arrival rates, but dependent with time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Sources emulate 1 Source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Priority Check In</a:t>
            </a:r>
            <a:b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 Server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Normal </a:t>
            </a:r>
            <a:r>
              <a:rPr b="1"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Check In</a:t>
            </a:r>
            <a:b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Servers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Security, TSA Precheck</a:t>
            </a:r>
            <a:b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 Servers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Security, No TSA Precheck</a:t>
            </a: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Servers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 States (Priority, Precheck)</a:t>
            </a:r>
            <a:endParaRPr b="1"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TT, TF, FT, FF</a:t>
            </a:r>
            <a:endParaRPr sz="13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Source and Sink – NED</a:t>
            </a: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25" y="1164750"/>
            <a:ext cx="3964051" cy="3820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0" name="Google Shape;8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875" y="1991789"/>
            <a:ext cx="3492476" cy="21669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Service – No Router</a:t>
            </a:r>
            <a:endParaRPr/>
          </a:p>
        </p:txBody>
      </p:sp>
      <p:pic>
        <p:nvPicPr>
          <p:cNvPr id="856" name="Google Shape;8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0" y="1417075"/>
            <a:ext cx="8242376" cy="315222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1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Sink – MySink.cc</a:t>
            </a:r>
            <a:endParaRPr/>
          </a:p>
        </p:txBody>
      </p:sp>
      <p:pic>
        <p:nvPicPr>
          <p:cNvPr id="862" name="Google Shape;862;p51"/>
          <p:cNvPicPr preferRelativeResize="0"/>
          <p:nvPr/>
        </p:nvPicPr>
        <p:blipFill rotWithShape="1">
          <a:blip r:embed="rId3">
            <a:alphaModFix/>
          </a:blip>
          <a:srcRect b="76403" l="0" r="25876" t="0"/>
          <a:stretch/>
        </p:blipFill>
        <p:spPr>
          <a:xfrm>
            <a:off x="152400" y="1220500"/>
            <a:ext cx="2583354" cy="163924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3" name="Google Shape;863;p51"/>
          <p:cNvPicPr preferRelativeResize="0"/>
          <p:nvPr/>
        </p:nvPicPr>
        <p:blipFill rotWithShape="1">
          <a:blip r:embed="rId3">
            <a:alphaModFix/>
          </a:blip>
          <a:srcRect b="20865" l="0" r="0" t="23597"/>
          <a:stretch/>
        </p:blipFill>
        <p:spPr>
          <a:xfrm>
            <a:off x="3015650" y="1220500"/>
            <a:ext cx="3383175" cy="37451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4" name="Google Shape;864;p51"/>
          <p:cNvPicPr preferRelativeResize="0"/>
          <p:nvPr/>
        </p:nvPicPr>
        <p:blipFill rotWithShape="1">
          <a:blip r:embed="rId3">
            <a:alphaModFix/>
          </a:blip>
          <a:srcRect b="0" l="0" r="51517" t="78991"/>
          <a:stretch/>
        </p:blipFill>
        <p:spPr>
          <a:xfrm>
            <a:off x="225825" y="2936625"/>
            <a:ext cx="2436500" cy="21045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5" name="Google Shape;865;p51"/>
          <p:cNvSpPr txBox="1"/>
          <p:nvPr/>
        </p:nvSpPr>
        <p:spPr>
          <a:xfrm>
            <a:off x="6430325" y="1815525"/>
            <a:ext cx="2001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We used these to isolate data collection between job types (0,1,2,3) for time in system.</a:t>
            </a:r>
            <a:b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Analyzing the histograms, they indeed took an exponential shape and reflected their subgroups properly</a:t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2"/>
          <p:cNvSpPr txBox="1"/>
          <p:nvPr>
            <p:ph type="title"/>
          </p:nvPr>
        </p:nvSpPr>
        <p:spPr>
          <a:xfrm>
            <a:off x="118600" y="445025"/>
            <a:ext cx="831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Source – Variable Arrival Rates</a:t>
            </a:r>
            <a:endParaRPr/>
          </a:p>
        </p:txBody>
      </p:sp>
      <p:pic>
        <p:nvPicPr>
          <p:cNvPr id="871" name="Google Shape;8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20780" cy="38209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2" name="Google Shape;87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580" y="1170125"/>
            <a:ext cx="4782899" cy="3820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Configurations – The .INI</a:t>
            </a:r>
            <a:endParaRPr/>
          </a:p>
        </p:txBody>
      </p:sp>
      <p:pic>
        <p:nvPicPr>
          <p:cNvPr id="878" name="Google Shape;87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59" y="1170125"/>
            <a:ext cx="4004235" cy="38209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9" name="Google Shape;879;p53"/>
          <p:cNvPicPr preferRelativeResize="0"/>
          <p:nvPr/>
        </p:nvPicPr>
        <p:blipFill rotWithShape="1">
          <a:blip r:embed="rId4">
            <a:alphaModFix/>
          </a:blip>
          <a:srcRect b="0" l="2381" r="0" t="0"/>
          <a:stretch/>
        </p:blipFill>
        <p:spPr>
          <a:xfrm>
            <a:off x="211195" y="1170125"/>
            <a:ext cx="3409030" cy="3820976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0" name="Google Shape;880;p53"/>
          <p:cNvSpPr txBox="1"/>
          <p:nvPr/>
        </p:nvSpPr>
        <p:spPr>
          <a:xfrm>
            <a:off x="1793700" y="2839250"/>
            <a:ext cx="1423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– Main Customization</a:t>
            </a:r>
            <a:endParaRPr sz="11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4"/>
          <p:cNvSpPr txBox="1"/>
          <p:nvPr>
            <p:ph type="title"/>
          </p:nvPr>
        </p:nvSpPr>
        <p:spPr>
          <a:xfrm>
            <a:off x="711725" y="445025"/>
            <a:ext cx="4892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r>
              <a:rPr lang="en"/>
              <a:t>Configurations</a:t>
            </a:r>
            <a:endParaRPr/>
          </a:p>
        </p:txBody>
      </p:sp>
      <p:sp>
        <p:nvSpPr>
          <p:cNvPr id="886" name="Google Shape;886;p54"/>
          <p:cNvSpPr txBox="1"/>
          <p:nvPr>
            <p:ph type="title"/>
          </p:nvPr>
        </p:nvSpPr>
        <p:spPr>
          <a:xfrm>
            <a:off x="440709" y="1262275"/>
            <a:ext cx="12219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0%: </a:t>
            </a:r>
            <a:endParaRPr/>
          </a:p>
        </p:txBody>
      </p:sp>
      <p:sp>
        <p:nvSpPr>
          <p:cNvPr id="887" name="Google Shape;887;p54"/>
          <p:cNvSpPr txBox="1"/>
          <p:nvPr>
            <p:ph type="title"/>
          </p:nvPr>
        </p:nvSpPr>
        <p:spPr>
          <a:xfrm>
            <a:off x="440709" y="2154354"/>
            <a:ext cx="12219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%: </a:t>
            </a:r>
            <a:endParaRPr/>
          </a:p>
        </p:txBody>
      </p:sp>
      <p:sp>
        <p:nvSpPr>
          <p:cNvPr id="888" name="Google Shape;888;p54"/>
          <p:cNvSpPr txBox="1"/>
          <p:nvPr>
            <p:ph type="title"/>
          </p:nvPr>
        </p:nvSpPr>
        <p:spPr>
          <a:xfrm>
            <a:off x="185350" y="3090606"/>
            <a:ext cx="1417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%: </a:t>
            </a:r>
            <a:endParaRPr/>
          </a:p>
        </p:txBody>
      </p:sp>
      <p:pic>
        <p:nvPicPr>
          <p:cNvPr id="889" name="Google Shape;889;p54"/>
          <p:cNvPicPr preferRelativeResize="0"/>
          <p:nvPr/>
        </p:nvPicPr>
        <p:blipFill rotWithShape="1">
          <a:blip r:embed="rId3">
            <a:alphaModFix/>
          </a:blip>
          <a:srcRect b="0" l="10726" r="9042" t="0"/>
          <a:stretch/>
        </p:blipFill>
        <p:spPr>
          <a:xfrm>
            <a:off x="1632499" y="3041590"/>
            <a:ext cx="2361265" cy="76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499" y="1267115"/>
            <a:ext cx="2438426" cy="66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2499" y="2178329"/>
            <a:ext cx="2393995" cy="7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54"/>
          <p:cNvSpPr txBox="1"/>
          <p:nvPr>
            <p:ph type="title"/>
          </p:nvPr>
        </p:nvSpPr>
        <p:spPr>
          <a:xfrm>
            <a:off x="4220336" y="1574184"/>
            <a:ext cx="13251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15%: </a:t>
            </a:r>
            <a:endParaRPr/>
          </a:p>
        </p:txBody>
      </p:sp>
      <p:sp>
        <p:nvSpPr>
          <p:cNvPr id="893" name="Google Shape;893;p54"/>
          <p:cNvSpPr txBox="1"/>
          <p:nvPr>
            <p:ph type="title"/>
          </p:nvPr>
        </p:nvSpPr>
        <p:spPr>
          <a:xfrm>
            <a:off x="4242530" y="2664057"/>
            <a:ext cx="13251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20%: </a:t>
            </a:r>
            <a:endParaRPr/>
          </a:p>
        </p:txBody>
      </p:sp>
      <p:pic>
        <p:nvPicPr>
          <p:cNvPr id="894" name="Google Shape;894;p54"/>
          <p:cNvPicPr preferRelativeResize="0"/>
          <p:nvPr/>
        </p:nvPicPr>
        <p:blipFill rotWithShape="1">
          <a:blip r:embed="rId6">
            <a:alphaModFix/>
          </a:blip>
          <a:srcRect b="0" l="3484" r="0" t="0"/>
          <a:stretch/>
        </p:blipFill>
        <p:spPr>
          <a:xfrm>
            <a:off x="5567632" y="1530496"/>
            <a:ext cx="2371985" cy="68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54"/>
          <p:cNvPicPr preferRelativeResize="0"/>
          <p:nvPr/>
        </p:nvPicPr>
        <p:blipFill rotWithShape="1">
          <a:blip r:embed="rId7">
            <a:alphaModFix/>
          </a:blip>
          <a:srcRect b="0" l="2114" r="0" t="0"/>
          <a:stretch/>
        </p:blipFill>
        <p:spPr>
          <a:xfrm>
            <a:off x="5567632" y="2632882"/>
            <a:ext cx="2579711" cy="723052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4"/>
          <p:cNvSpPr txBox="1"/>
          <p:nvPr/>
        </p:nvSpPr>
        <p:spPr>
          <a:xfrm>
            <a:off x="4242525" y="2597950"/>
            <a:ext cx="3904800" cy="8202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7" name="Google Shape;897;p54"/>
          <p:cNvSpPr txBox="1"/>
          <p:nvPr/>
        </p:nvSpPr>
        <p:spPr>
          <a:xfrm>
            <a:off x="222625" y="4104650"/>
            <a:ext cx="79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Constant: </a:t>
            </a:r>
            <a:r>
              <a:rPr i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P(TSA Precheck) = 0.05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</a:t>
            </a:r>
            <a:r>
              <a:rPr i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i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P( Priority Check In | TSA Precheck) = 0.80</a:t>
            </a:r>
            <a:endParaRPr i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8"/>
              </a:rPr>
              <a:t>Video Demonstration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5"/>
          <p:cNvSpPr txBox="1"/>
          <p:nvPr>
            <p:ph type="title"/>
          </p:nvPr>
        </p:nvSpPr>
        <p:spPr>
          <a:xfrm>
            <a:off x="2811625" y="2510375"/>
            <a:ext cx="5155800" cy="8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Analysis &amp; Verification/Validation</a:t>
            </a:r>
            <a:endParaRPr i="1" sz="3400"/>
          </a:p>
        </p:txBody>
      </p:sp>
      <p:sp>
        <p:nvSpPr>
          <p:cNvPr id="903" name="Google Shape;903;p55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04" name="Google Shape;904;p55"/>
          <p:cNvSpPr txBox="1"/>
          <p:nvPr>
            <p:ph idx="1" type="subTitle"/>
          </p:nvPr>
        </p:nvSpPr>
        <p:spPr>
          <a:xfrm>
            <a:off x="3883076" y="34793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Analyzing Our Simulation</a:t>
            </a:r>
            <a:endParaRPr/>
          </a:p>
        </p:txBody>
      </p:sp>
      <p:grpSp>
        <p:nvGrpSpPr>
          <p:cNvPr id="905" name="Google Shape;905;p55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906" name="Google Shape;906;p55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5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5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5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5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5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5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55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55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6"/>
          <p:cNvSpPr txBox="1"/>
          <p:nvPr>
            <p:ph type="title"/>
          </p:nvPr>
        </p:nvSpPr>
        <p:spPr>
          <a:xfrm>
            <a:off x="-18675" y="445025"/>
            <a:ext cx="8526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Output </a:t>
            </a:r>
            <a:r>
              <a:rPr lang="en" sz="3400"/>
              <a:t>Analysis (20% Online Check In) </a:t>
            </a:r>
            <a:endParaRPr i="1"/>
          </a:p>
        </p:txBody>
      </p:sp>
      <p:sp>
        <p:nvSpPr>
          <p:cNvPr id="920" name="Google Shape;920;p56"/>
          <p:cNvSpPr txBox="1"/>
          <p:nvPr/>
        </p:nvSpPr>
        <p:spPr>
          <a:xfrm>
            <a:off x="111575" y="1086050"/>
            <a:ext cx="81225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Estimation of Time in System: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23.1min</a:t>
            </a:r>
            <a:b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b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Estimation of the error in our point estimate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Avg. Standard Error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- 135.84s or 2.264min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95% Confidence Interval(df=9)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{1693.58, 1079.03}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Mean Time in System: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1079.03s &lt; Θ &lt; 1693.58s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			         17.98min &lt; Θ &lt; 28.22min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921" name="Google Shape;9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522" y="1180675"/>
            <a:ext cx="1527750" cy="9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519" y="2267446"/>
            <a:ext cx="4038755" cy="9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1525" y="2924128"/>
            <a:ext cx="267700" cy="2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9549" y="3354224"/>
            <a:ext cx="1985400" cy="87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3825" y="4348250"/>
            <a:ext cx="2411125" cy="6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56"/>
          <p:cNvPicPr preferRelativeResize="0"/>
          <p:nvPr/>
        </p:nvPicPr>
        <p:blipFill rotWithShape="1">
          <a:blip r:embed="rId8">
            <a:alphaModFix/>
          </a:blip>
          <a:srcRect b="1156" l="660" r="768" t="0"/>
          <a:stretch/>
        </p:blipFill>
        <p:spPr>
          <a:xfrm>
            <a:off x="450050" y="1441100"/>
            <a:ext cx="2411125" cy="1910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7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Model Alternative</a:t>
            </a:r>
            <a:endParaRPr/>
          </a:p>
        </p:txBody>
      </p:sp>
      <p:pic>
        <p:nvPicPr>
          <p:cNvPr id="932" name="Google Shape;93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850" y="1151075"/>
            <a:ext cx="4396333" cy="26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7"/>
          <p:cNvSpPr txBox="1"/>
          <p:nvPr/>
        </p:nvSpPr>
        <p:spPr>
          <a:xfrm>
            <a:off x="-7625" y="1192525"/>
            <a:ext cx="3324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Generating a graph of the point estimates vs. % of people using the online check-in option, the system is indeed valid as it displays a decreasing linear relationship between mean delay times.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With 20% of people using online check-in, delays were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significantly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lower than other % utilizations, thereby proving validity to our simulated model.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34" name="Google Shape;934;p57"/>
          <p:cNvSpPr txBox="1"/>
          <p:nvPr/>
        </p:nvSpPr>
        <p:spPr>
          <a:xfrm>
            <a:off x="4792975" y="3994775"/>
            <a:ext cx="3324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0% Util.  Std. Error - 281.19 s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20% Util. Std. Error - 135.85s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i="1" lang="en"/>
              <a:t>contents</a:t>
            </a:r>
            <a:endParaRPr i="1"/>
          </a:p>
        </p:txBody>
      </p:sp>
      <p:sp>
        <p:nvSpPr>
          <p:cNvPr id="670" name="Google Shape;670;p40"/>
          <p:cNvSpPr txBox="1"/>
          <p:nvPr>
            <p:ph idx="2" type="title"/>
          </p:nvPr>
        </p:nvSpPr>
        <p:spPr>
          <a:xfrm>
            <a:off x="1251706" y="1771518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Overview</a:t>
            </a:r>
            <a:endParaRPr/>
          </a:p>
        </p:txBody>
      </p:sp>
      <p:sp>
        <p:nvSpPr>
          <p:cNvPr id="671" name="Google Shape;671;p40"/>
          <p:cNvSpPr txBox="1"/>
          <p:nvPr>
            <p:ph idx="3" type="title"/>
          </p:nvPr>
        </p:nvSpPr>
        <p:spPr>
          <a:xfrm>
            <a:off x="1149588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2" name="Google Shape;672;p40"/>
          <p:cNvSpPr txBox="1"/>
          <p:nvPr>
            <p:ph idx="4" type="title"/>
          </p:nvPr>
        </p:nvSpPr>
        <p:spPr>
          <a:xfrm>
            <a:off x="4918369" y="1771518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OMNeT++ Simulation</a:t>
            </a:r>
            <a:endParaRPr/>
          </a:p>
        </p:txBody>
      </p:sp>
      <p:sp>
        <p:nvSpPr>
          <p:cNvPr id="673" name="Google Shape;673;p40"/>
          <p:cNvSpPr txBox="1"/>
          <p:nvPr>
            <p:ph idx="6" type="title"/>
          </p:nvPr>
        </p:nvSpPr>
        <p:spPr>
          <a:xfrm>
            <a:off x="4816237" y="1138218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4" name="Google Shape;674;p40"/>
          <p:cNvSpPr txBox="1"/>
          <p:nvPr>
            <p:ph idx="7" type="title"/>
          </p:nvPr>
        </p:nvSpPr>
        <p:spPr>
          <a:xfrm>
            <a:off x="1149600" y="3465275"/>
            <a:ext cx="3302100" cy="8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Analysis, Verification &amp; Validation</a:t>
            </a:r>
            <a:endParaRPr/>
          </a:p>
        </p:txBody>
      </p:sp>
      <p:sp>
        <p:nvSpPr>
          <p:cNvPr id="675" name="Google Shape;675;p40"/>
          <p:cNvSpPr txBox="1"/>
          <p:nvPr>
            <p:ph idx="9" type="title"/>
          </p:nvPr>
        </p:nvSpPr>
        <p:spPr>
          <a:xfrm>
            <a:off x="1149588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6" name="Google Shape;676;p40"/>
          <p:cNvSpPr txBox="1"/>
          <p:nvPr>
            <p:ph idx="13" type="title"/>
          </p:nvPr>
        </p:nvSpPr>
        <p:spPr>
          <a:xfrm>
            <a:off x="4918369" y="3465272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677" name="Google Shape;677;p40"/>
          <p:cNvSpPr txBox="1"/>
          <p:nvPr>
            <p:ph idx="15" type="title"/>
          </p:nvPr>
        </p:nvSpPr>
        <p:spPr>
          <a:xfrm>
            <a:off x="4816237" y="2831969"/>
            <a:ext cx="802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8" name="Google Shape;678;p40"/>
          <p:cNvSpPr/>
          <p:nvPr/>
        </p:nvSpPr>
        <p:spPr>
          <a:xfrm>
            <a:off x="3858035" y="2870684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0"/>
          <p:cNvSpPr/>
          <p:nvPr/>
        </p:nvSpPr>
        <p:spPr>
          <a:xfrm>
            <a:off x="3850974" y="1181008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0"/>
          <p:cNvSpPr/>
          <p:nvPr/>
        </p:nvSpPr>
        <p:spPr>
          <a:xfrm>
            <a:off x="7522189" y="1181008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0"/>
          <p:cNvSpPr/>
          <p:nvPr/>
        </p:nvSpPr>
        <p:spPr>
          <a:xfrm>
            <a:off x="7522189" y="2870684"/>
            <a:ext cx="472174" cy="47684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8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</a:t>
            </a:r>
            <a:r>
              <a:rPr lang="en" sz="3400"/>
              <a:t>Verification</a:t>
            </a:r>
            <a:endParaRPr i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940" name="Google Shape;94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50" y="1105525"/>
            <a:ext cx="5383975" cy="403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25" y="1105525"/>
            <a:ext cx="2520718" cy="40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58"/>
          <p:cNvSpPr txBox="1"/>
          <p:nvPr/>
        </p:nvSpPr>
        <p:spPr>
          <a:xfrm>
            <a:off x="3003475" y="4656675"/>
            <a:ext cx="22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6AA84F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Our Calculator</a:t>
            </a:r>
            <a:endParaRPr sz="1800">
              <a:solidFill>
                <a:srgbClr val="6AA84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3" name="Google Shape;943;p58"/>
          <p:cNvSpPr txBox="1"/>
          <p:nvPr/>
        </p:nvSpPr>
        <p:spPr>
          <a:xfrm>
            <a:off x="4853075" y="1452175"/>
            <a:ext cx="138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Check-In</a:t>
            </a:r>
            <a:endParaRPr sz="18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44" name="Google Shape;944;p58"/>
          <p:cNvSpPr txBox="1"/>
          <p:nvPr/>
        </p:nvSpPr>
        <p:spPr>
          <a:xfrm>
            <a:off x="6420200" y="1452175"/>
            <a:ext cx="138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Security</a:t>
            </a:r>
            <a:endParaRPr sz="18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9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Validation</a:t>
            </a:r>
            <a:endParaRPr i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950" name="Google Shape;950;p59"/>
          <p:cNvSpPr txBox="1"/>
          <p:nvPr/>
        </p:nvSpPr>
        <p:spPr>
          <a:xfrm>
            <a:off x="111575" y="1695650"/>
            <a:ext cx="81225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addition to the arrival rate vs. delay graph, we have similar input and output data to what we researched for airport queue systems. This includes: service times for online check-ins and standard check-ins, arrival rates for these respective demographics, and average time in system for all customers. 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Arrival rate </a:t>
            </a:r>
            <a:r>
              <a:rPr b="1" i="1"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rush:normal </a:t>
            </a:r>
            <a:r>
              <a:rPr b="1"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ratio of 2.5 held through all simulations</a:t>
            </a:r>
            <a:endParaRPr b="1"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951" name="Google Shape;95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875" y="1235600"/>
            <a:ext cx="3511150" cy="21496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2" name="Google Shape;952;p59"/>
          <p:cNvGraphicFramePr/>
          <p:nvPr/>
        </p:nvGraphicFramePr>
        <p:xfrm>
          <a:off x="19050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{1C38B527-4A34-43C6-8144-5FA24036BA37}</a:tableStyleId>
              </a:tblPr>
              <a:tblGrid>
                <a:gridCol w="1551450"/>
                <a:gridCol w="1551450"/>
                <a:gridCol w="1551450"/>
              </a:tblGrid>
              <a:tr h="3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λ_T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Delay(s)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Delay(min)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1.386.309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23.105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20355.70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339.261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28721.729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478.695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32735.691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545.594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34719.962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578.666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0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 i="1"/>
          </a:p>
        </p:txBody>
      </p:sp>
      <p:sp>
        <p:nvSpPr>
          <p:cNvPr id="958" name="Google Shape;958;p60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9" name="Google Shape;959;p60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Results, Summary, Future Improvements</a:t>
            </a:r>
            <a:endParaRPr/>
          </a:p>
        </p:txBody>
      </p:sp>
      <p:grpSp>
        <p:nvGrpSpPr>
          <p:cNvPr id="960" name="Google Shape;960;p60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961" name="Google Shape;961;p60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0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0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0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0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0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0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8" name="Google Shape;968;p60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0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1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Concluding Remarks</a:t>
            </a:r>
            <a:endParaRPr i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975" name="Google Shape;975;p61"/>
          <p:cNvSpPr txBox="1"/>
          <p:nvPr/>
        </p:nvSpPr>
        <p:spPr>
          <a:xfrm>
            <a:off x="128575" y="1110825"/>
            <a:ext cx="81225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Areas for improvement: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More extensive multivariate optimization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Optimize model to better describe system isomorphisms such as user transit time and overlap between channels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How this model could be useful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is malleable to a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certain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degree: you can add as many amount of servers you want for each lane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Every arrival rate for each demographic is modular independent of each other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Very flexible code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Overall, higher online check in rate increases the health of the system, decreasing average wait time for every participant in the system. We have not observed a limit to this effect.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2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981" name="Google Shape;981;p62"/>
          <p:cNvSpPr txBox="1"/>
          <p:nvPr/>
        </p:nvSpPr>
        <p:spPr>
          <a:xfrm>
            <a:off x="287650" y="1337300"/>
            <a:ext cx="79725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Malik Tragna: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Original idea of an airport queuing system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Research type of queues, wait times, service times, probabilities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Christopher Kniss: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Created OmNet++ code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Conducted test simulations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Erik Bobinski: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Assisted with some OMNeT++ simulation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Led system validation/verification and analysis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Harrison Teele: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Performed computational analysis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○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Analyzed optimal performance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3"/>
          <p:cNvSpPr txBox="1"/>
          <p:nvPr/>
        </p:nvSpPr>
        <p:spPr>
          <a:xfrm>
            <a:off x="161025" y="1095475"/>
            <a:ext cx="79380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rabi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"Regular Check In Process." YouTube, uploaded by TravelTipz, 26 Sept. 2019, 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https://www.youtube.com/watch?v=lSemW76gf9g</a:t>
            </a: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rabi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Online Check-in: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lphaL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"How to Do Online Check-in." YouTube, uploaded by Nomadic Fanatic, 22 Feb. 2019, 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https://www.youtube.com/watch?v=_9ztDhYUuh4&amp;t=141s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lphaL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"Online Check-in - Tips for Air Travel." YouTube, uploaded by Consumer Reports, 4 Dec. 2019, </a:t>
            </a: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https://www.youtube.com/watch?v=z_PNAJLIn4w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rabi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TSA: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lphaL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“What to Expect at TSA Checkpoints." YouTube, uploaded by DaveHax, 12 Sept. 2019, 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https://www.youtube.com/watch?v=t7fBqju2GJY.</a:t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lphaL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"TSA Checkpoints - 10 Things You NEED to Know!" YouTube, uploaded by Kristina Braly, 17 Feb. 2020,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https://www.youtube.com/watch?v=krMkC4ife5g&amp;t=242s.</a:t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lphaL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"Top 5 Tips for Getting Through TSA Quickly." YouTube, uploaded by Jen Luvs Reviews, 12 Feb. 2019, </a:t>
            </a: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6"/>
              </a:rPr>
              <a:t>https://www.youtube.com/watch?v=bkLr1S5YRCY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TSA Precheck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rabi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TSA Precheck: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lphaL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"How to Get TSA Precheck." YouTube, uploaded by Wall Street Journal, 26 Aug. 2019, 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https://www.youtube.com/watch?v=d72BzECeckk</a:t>
            </a: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mfortaa"/>
              <a:buAutoNum type="alphaLcPeriod"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"TSA Precheck: What You Need to Know." YouTube, uploaded by Nomadic Fanatic, 17 Jan. 2020, 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https://www.youtube.com/watch?v=WzHk2eej1no.</a:t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7" name="Google Shape;987;p6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4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Sources, Continued</a:t>
            </a:r>
            <a:endParaRPr/>
          </a:p>
        </p:txBody>
      </p:sp>
      <p:sp>
        <p:nvSpPr>
          <p:cNvPr id="993" name="Google Shape;993;p64"/>
          <p:cNvSpPr txBox="1"/>
          <p:nvPr/>
        </p:nvSpPr>
        <p:spPr>
          <a:xfrm>
            <a:off x="251725" y="1236900"/>
            <a:ext cx="7967100" cy="3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5.	Airport Wait Times: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"Airport Wait Times: Everything You Need to Know." Bounce, </a:t>
            </a: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https://usebounce.com/blog/airport-wait-times</a:t>
            </a: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6.	Total US Flight Passengers: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"Air Travelers in America: Annual Survey." Airlines for America, 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https://www.airlines.org/dataset/air-travelers-in-america-annual-survey/.</a:t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7.	TSA Precheck Enrollment: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"TSA Prepared for More Travelers at Airport Security Checkpoints Than Ever Before; Reminds Travelers to Prepare for Security before Arriving at Airport." Transportation Security Administration, 13 Nov. 2023, </a:t>
            </a: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https://www.tsa.gov/news/press/releases/2023/11/13/tsa-prepared-more-travelers-airport-security-checkpoints-expects#:~:text=Additionally%2C%20there%20are%20now%20more,1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Our Resources</a:t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Sheets Workbook: </a:t>
            </a: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Link to Sheet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Our Average Interarrival Calculator: </a:t>
            </a:r>
            <a:r>
              <a:rPr lang="en" sz="11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Our Calculator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GitHub Repository: </a:t>
            </a: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7"/>
              </a:rPr>
              <a:t>Project Github Repo Link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5"/>
          <p:cNvSpPr txBox="1"/>
          <p:nvPr>
            <p:ph type="title"/>
          </p:nvPr>
        </p:nvSpPr>
        <p:spPr>
          <a:xfrm>
            <a:off x="356100" y="1628400"/>
            <a:ext cx="8431800" cy="18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 :)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Overview</a:t>
            </a:r>
            <a:endParaRPr i="1"/>
          </a:p>
        </p:txBody>
      </p:sp>
      <p:sp>
        <p:nvSpPr>
          <p:cNvPr id="687" name="Google Shape;687;p41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8" name="Google Shape;688;p41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nuances of airport systems</a:t>
            </a:r>
            <a:endParaRPr/>
          </a:p>
        </p:txBody>
      </p:sp>
      <p:grpSp>
        <p:nvGrpSpPr>
          <p:cNvPr id="689" name="Google Shape;689;p41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690" name="Google Shape;690;p41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41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1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2"/>
          <p:cNvSpPr txBox="1"/>
          <p:nvPr>
            <p:ph type="title"/>
          </p:nvPr>
        </p:nvSpPr>
        <p:spPr>
          <a:xfrm>
            <a:off x="406150" y="445025"/>
            <a:ext cx="802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System- Airport Check In</a:t>
            </a: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1157125" y="1246900"/>
            <a:ext cx="2659800" cy="21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Check-in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5" name="Google Shape;705;p42"/>
          <p:cNvSpPr/>
          <p:nvPr/>
        </p:nvSpPr>
        <p:spPr>
          <a:xfrm>
            <a:off x="4571375" y="1246900"/>
            <a:ext cx="2659800" cy="21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TSA Security Check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06" name="Google Shape;706;p42"/>
          <p:cNvCxnSpPr>
            <a:endCxn id="704" idx="1"/>
          </p:cNvCxnSpPr>
          <p:nvPr/>
        </p:nvCxnSpPr>
        <p:spPr>
          <a:xfrm flipH="1" rot="10800000">
            <a:off x="-92075" y="2298250"/>
            <a:ext cx="1249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42"/>
          <p:cNvCxnSpPr/>
          <p:nvPr/>
        </p:nvCxnSpPr>
        <p:spPr>
          <a:xfrm>
            <a:off x="3493425" y="2289625"/>
            <a:ext cx="1257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2"/>
          <p:cNvCxnSpPr>
            <a:stCxn id="705" idx="3"/>
          </p:cNvCxnSpPr>
          <p:nvPr/>
        </p:nvCxnSpPr>
        <p:spPr>
          <a:xfrm>
            <a:off x="7231175" y="2298250"/>
            <a:ext cx="8271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42"/>
          <p:cNvSpPr txBox="1"/>
          <p:nvPr/>
        </p:nvSpPr>
        <p:spPr>
          <a:xfrm>
            <a:off x="-92075" y="1580275"/>
            <a:ext cx="13479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Passengers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Enter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0" name="Google Shape;710;p42"/>
          <p:cNvSpPr txBox="1"/>
          <p:nvPr/>
        </p:nvSpPr>
        <p:spPr>
          <a:xfrm>
            <a:off x="7154975" y="1633300"/>
            <a:ext cx="13479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Passengers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Exit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1" name="Google Shape;711;p42"/>
          <p:cNvSpPr txBox="1"/>
          <p:nvPr/>
        </p:nvSpPr>
        <p:spPr>
          <a:xfrm>
            <a:off x="93225" y="3459400"/>
            <a:ext cx="81975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Split between check in, online check-in, TSA, and TSA Precheck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Challenges:</a:t>
            </a:r>
            <a:endParaRPr b="1" i="1" sz="1800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Selecting an accurate number of servers, creating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dynamic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queues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Lack of data on one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specific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airport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-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Lack of data regarding inter-arrival times based on a daily schedule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3"/>
          <p:cNvSpPr txBox="1"/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Times</a:t>
            </a:r>
            <a:endParaRPr i="1"/>
          </a:p>
        </p:txBody>
      </p:sp>
      <p:sp>
        <p:nvSpPr>
          <p:cNvPr id="717" name="Google Shape;717;p43"/>
          <p:cNvSpPr txBox="1"/>
          <p:nvPr>
            <p:ph idx="2" type="title"/>
          </p:nvPr>
        </p:nvSpPr>
        <p:spPr>
          <a:xfrm>
            <a:off x="4546881" y="1359918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5-7 Minutes </a:t>
            </a:r>
            <a:r>
              <a:rPr i="1" lang="en" sz="1200">
                <a:latin typeface="Archivo"/>
                <a:ea typeface="Archivo"/>
                <a:cs typeface="Archivo"/>
                <a:sym typeface="Archivo"/>
              </a:rPr>
              <a:t>[1]</a:t>
            </a:r>
            <a:endParaRPr i="1"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8" name="Google Shape;718;p43"/>
          <p:cNvSpPr txBox="1"/>
          <p:nvPr>
            <p:ph idx="3" type="title"/>
          </p:nvPr>
        </p:nvSpPr>
        <p:spPr>
          <a:xfrm>
            <a:off x="711724" y="1249075"/>
            <a:ext cx="24252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In</a:t>
            </a:r>
            <a:endParaRPr/>
          </a:p>
        </p:txBody>
      </p:sp>
      <p:sp>
        <p:nvSpPr>
          <p:cNvPr id="719" name="Google Shape;719;p43"/>
          <p:cNvSpPr txBox="1"/>
          <p:nvPr>
            <p:ph idx="4" type="title"/>
          </p:nvPr>
        </p:nvSpPr>
        <p:spPr>
          <a:xfrm>
            <a:off x="4546875" y="2040525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 Minutes </a:t>
            </a:r>
            <a:r>
              <a:rPr i="1" lang="en" sz="1200">
                <a:latin typeface="Archivo"/>
                <a:ea typeface="Archivo"/>
                <a:cs typeface="Archivo"/>
                <a:sym typeface="Archivo"/>
              </a:rPr>
              <a:t>[2] </a:t>
            </a:r>
            <a:endParaRPr i="1"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0" name="Google Shape;720;p43"/>
          <p:cNvSpPr txBox="1"/>
          <p:nvPr>
            <p:ph idx="6" type="title"/>
          </p:nvPr>
        </p:nvSpPr>
        <p:spPr>
          <a:xfrm>
            <a:off x="711733" y="1933725"/>
            <a:ext cx="25836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</a:t>
            </a:r>
            <a:endParaRPr/>
          </a:p>
        </p:txBody>
      </p:sp>
      <p:sp>
        <p:nvSpPr>
          <p:cNvPr id="721" name="Google Shape;721;p43"/>
          <p:cNvSpPr txBox="1"/>
          <p:nvPr>
            <p:ph idx="7" type="title"/>
          </p:nvPr>
        </p:nvSpPr>
        <p:spPr>
          <a:xfrm>
            <a:off x="4546875" y="2721125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3-4 Minutes </a:t>
            </a:r>
            <a:r>
              <a:rPr i="1" lang="en" sz="1200">
                <a:latin typeface="Archivo"/>
                <a:ea typeface="Archivo"/>
                <a:cs typeface="Archivo"/>
                <a:sym typeface="Archivo"/>
              </a:rPr>
              <a:t>[3] </a:t>
            </a:r>
            <a:endParaRPr/>
          </a:p>
        </p:txBody>
      </p:sp>
      <p:sp>
        <p:nvSpPr>
          <p:cNvPr id="722" name="Google Shape;722;p43"/>
          <p:cNvSpPr txBox="1"/>
          <p:nvPr>
            <p:ph idx="9" type="title"/>
          </p:nvPr>
        </p:nvSpPr>
        <p:spPr>
          <a:xfrm>
            <a:off x="711725" y="2618400"/>
            <a:ext cx="24996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</a:t>
            </a:r>
            <a:endParaRPr/>
          </a:p>
        </p:txBody>
      </p:sp>
      <p:sp>
        <p:nvSpPr>
          <p:cNvPr id="723" name="Google Shape;723;p43"/>
          <p:cNvSpPr txBox="1"/>
          <p:nvPr>
            <p:ph idx="13" type="title"/>
          </p:nvPr>
        </p:nvSpPr>
        <p:spPr>
          <a:xfrm>
            <a:off x="4546875" y="3401725"/>
            <a:ext cx="30759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1-2 Minutes </a:t>
            </a:r>
            <a:r>
              <a:rPr i="1" lang="en" sz="1200">
                <a:latin typeface="Archivo"/>
                <a:ea typeface="Archivo"/>
                <a:cs typeface="Archivo"/>
                <a:sym typeface="Archivo"/>
              </a:rPr>
              <a:t>[4] </a:t>
            </a:r>
            <a:endParaRPr/>
          </a:p>
        </p:txBody>
      </p:sp>
      <p:sp>
        <p:nvSpPr>
          <p:cNvPr id="724" name="Google Shape;724;p43"/>
          <p:cNvSpPr txBox="1"/>
          <p:nvPr>
            <p:ph idx="15" type="title"/>
          </p:nvPr>
        </p:nvSpPr>
        <p:spPr>
          <a:xfrm>
            <a:off x="711722" y="3243575"/>
            <a:ext cx="27060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Precheck</a:t>
            </a:r>
            <a:endParaRPr/>
          </a:p>
        </p:txBody>
      </p:sp>
      <p:sp>
        <p:nvSpPr>
          <p:cNvPr id="725" name="Google Shape;725;p43"/>
          <p:cNvSpPr/>
          <p:nvPr/>
        </p:nvSpPr>
        <p:spPr>
          <a:xfrm>
            <a:off x="3481216" y="2035947"/>
            <a:ext cx="421914" cy="420759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6" name="Google Shape;726;p43"/>
          <p:cNvGrpSpPr/>
          <p:nvPr/>
        </p:nvGrpSpPr>
        <p:grpSpPr>
          <a:xfrm>
            <a:off x="3478945" y="1355337"/>
            <a:ext cx="426462" cy="420796"/>
            <a:chOff x="-6713450" y="2397900"/>
            <a:chExt cx="295375" cy="291450"/>
          </a:xfrm>
        </p:grpSpPr>
        <p:sp>
          <p:nvSpPr>
            <p:cNvPr id="727" name="Google Shape;727;p43"/>
            <p:cNvSpPr/>
            <p:nvPr/>
          </p:nvSpPr>
          <p:spPr>
            <a:xfrm>
              <a:off x="-6628400" y="2465650"/>
              <a:ext cx="69350" cy="17350"/>
            </a:xfrm>
            <a:custGeom>
              <a:rect b="b" l="l" r="r" t="t"/>
              <a:pathLst>
                <a:path extrusionOk="0" h="694" w="2774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-6713450" y="2397900"/>
              <a:ext cx="295375" cy="291450"/>
            </a:xfrm>
            <a:custGeom>
              <a:rect b="b" l="l" r="r" t="t"/>
              <a:pathLst>
                <a:path extrusionOk="0" h="11658" w="11815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43"/>
          <p:cNvSpPr/>
          <p:nvPr/>
        </p:nvSpPr>
        <p:spPr>
          <a:xfrm>
            <a:off x="3417721" y="2716526"/>
            <a:ext cx="420796" cy="419677"/>
          </a:xfrm>
          <a:custGeom>
            <a:rect b="b" l="l" r="r" t="t"/>
            <a:pathLst>
              <a:path extrusionOk="0" h="11627" w="11658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3"/>
          <p:cNvSpPr/>
          <p:nvPr/>
        </p:nvSpPr>
        <p:spPr>
          <a:xfrm>
            <a:off x="3443624" y="3396027"/>
            <a:ext cx="369016" cy="364563"/>
          </a:xfrm>
          <a:custGeom>
            <a:rect b="b" l="l" r="r" t="t"/>
            <a:pathLst>
              <a:path extrusionOk="0" h="12607" w="12761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/>
          <p:nvPr>
            <p:ph type="title"/>
          </p:nvPr>
        </p:nvSpPr>
        <p:spPr>
          <a:xfrm>
            <a:off x="667150" y="481775"/>
            <a:ext cx="798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Times from Top US Airports</a:t>
            </a:r>
            <a:r>
              <a:rPr lang="en" sz="1200"/>
              <a:t> [5]</a:t>
            </a:r>
            <a:endParaRPr sz="1200"/>
          </a:p>
        </p:txBody>
      </p:sp>
      <p:grpSp>
        <p:nvGrpSpPr>
          <p:cNvPr id="736" name="Google Shape;736;p44"/>
          <p:cNvGrpSpPr/>
          <p:nvPr/>
        </p:nvGrpSpPr>
        <p:grpSpPr>
          <a:xfrm>
            <a:off x="894514" y="1607351"/>
            <a:ext cx="4858360" cy="2588606"/>
            <a:chOff x="233350" y="949250"/>
            <a:chExt cx="7137300" cy="3802300"/>
          </a:xfrm>
        </p:grpSpPr>
        <p:sp>
          <p:nvSpPr>
            <p:cNvPr id="737" name="Google Shape;737;p44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44"/>
          <p:cNvSpPr txBox="1"/>
          <p:nvPr/>
        </p:nvSpPr>
        <p:spPr>
          <a:xfrm>
            <a:off x="6137650" y="3892925"/>
            <a:ext cx="1986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Check in: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20:08 mins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Security: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19:18 mins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89" name="Google Shape;789;p44"/>
          <p:cNvSpPr txBox="1"/>
          <p:nvPr/>
        </p:nvSpPr>
        <p:spPr>
          <a:xfrm>
            <a:off x="6137650" y="3449900"/>
            <a:ext cx="2513400" cy="35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LAX, Los Angeles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0" name="Google Shape;790;p44"/>
          <p:cNvSpPr txBox="1"/>
          <p:nvPr/>
        </p:nvSpPr>
        <p:spPr>
          <a:xfrm>
            <a:off x="6137650" y="2458700"/>
            <a:ext cx="2513400" cy="35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O’Hare, Chicago</a:t>
            </a:r>
            <a:endParaRPr sz="21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791" name="Google Shape;791;p44"/>
          <p:cNvSpPr txBox="1"/>
          <p:nvPr/>
        </p:nvSpPr>
        <p:spPr>
          <a:xfrm>
            <a:off x="6137650" y="2901675"/>
            <a:ext cx="1986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Check in: 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17:07 mins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Security: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16:54 mins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2" name="Google Shape;792;p44"/>
          <p:cNvSpPr txBox="1"/>
          <p:nvPr/>
        </p:nvSpPr>
        <p:spPr>
          <a:xfrm>
            <a:off x="6137650" y="1467500"/>
            <a:ext cx="2513400" cy="35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JFK, New York</a:t>
            </a:r>
            <a:endParaRPr sz="2500">
              <a:solidFill>
                <a:srgbClr val="1919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93" name="Google Shape;793;p44"/>
          <p:cNvSpPr txBox="1"/>
          <p:nvPr/>
        </p:nvSpPr>
        <p:spPr>
          <a:xfrm>
            <a:off x="6137650" y="1910475"/>
            <a:ext cx="1986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Check in: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19:54 mins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Security:</a:t>
            </a:r>
            <a:r>
              <a:rPr lang="en" sz="15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25:00 mins</a:t>
            </a:r>
            <a:endParaRPr sz="15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94" name="Google Shape;794;p44"/>
          <p:cNvCxnSpPr>
            <a:stCxn id="792" idx="1"/>
          </p:cNvCxnSpPr>
          <p:nvPr/>
        </p:nvCxnSpPr>
        <p:spPr>
          <a:xfrm flipH="1">
            <a:off x="1947550" y="1644050"/>
            <a:ext cx="4190100" cy="723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44"/>
          <p:cNvCxnSpPr>
            <a:stCxn id="790" idx="1"/>
          </p:cNvCxnSpPr>
          <p:nvPr/>
        </p:nvCxnSpPr>
        <p:spPr>
          <a:xfrm rot="10800000">
            <a:off x="1860250" y="2312150"/>
            <a:ext cx="4277400" cy="32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44"/>
          <p:cNvCxnSpPr>
            <a:stCxn id="789" idx="1"/>
          </p:cNvCxnSpPr>
          <p:nvPr/>
        </p:nvCxnSpPr>
        <p:spPr>
          <a:xfrm rot="10800000">
            <a:off x="1218250" y="2407850"/>
            <a:ext cx="4919400" cy="121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5"/>
          <p:cNvSpPr/>
          <p:nvPr/>
        </p:nvSpPr>
        <p:spPr>
          <a:xfrm>
            <a:off x="456150" y="1476800"/>
            <a:ext cx="3364200" cy="716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2" name="Google Shape;802;p45"/>
          <p:cNvSpPr/>
          <p:nvPr/>
        </p:nvSpPr>
        <p:spPr>
          <a:xfrm>
            <a:off x="3820350" y="1476800"/>
            <a:ext cx="3364200" cy="716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3" name="Google Shape;803;p45"/>
          <p:cNvSpPr/>
          <p:nvPr/>
        </p:nvSpPr>
        <p:spPr>
          <a:xfrm>
            <a:off x="456150" y="1481150"/>
            <a:ext cx="192300" cy="70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04" name="Google Shape;804;p45"/>
          <p:cNvCxnSpPr>
            <a:stCxn id="803" idx="2"/>
          </p:cNvCxnSpPr>
          <p:nvPr/>
        </p:nvCxnSpPr>
        <p:spPr>
          <a:xfrm>
            <a:off x="552300" y="2189150"/>
            <a:ext cx="0" cy="270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45"/>
          <p:cNvCxnSpPr>
            <a:stCxn id="801" idx="2"/>
          </p:cNvCxnSpPr>
          <p:nvPr/>
        </p:nvCxnSpPr>
        <p:spPr>
          <a:xfrm flipH="1">
            <a:off x="2134050" y="2193500"/>
            <a:ext cx="4200" cy="118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45"/>
          <p:cNvSpPr txBox="1"/>
          <p:nvPr/>
        </p:nvSpPr>
        <p:spPr>
          <a:xfrm>
            <a:off x="2203875" y="2470550"/>
            <a:ext cx="3722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49%</a:t>
            </a:r>
            <a:r>
              <a:rPr lang="en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of Americans flew at least once </a:t>
            </a:r>
            <a:r>
              <a:rPr i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[6] </a:t>
            </a:r>
            <a:endParaRPr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7" name="Google Shape;807;p45"/>
          <p:cNvSpPr txBox="1"/>
          <p:nvPr/>
        </p:nvSpPr>
        <p:spPr>
          <a:xfrm>
            <a:off x="552300" y="3953650"/>
            <a:ext cx="529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r>
              <a:rPr b="1" i="1" lang="en" sz="3000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%</a:t>
            </a:r>
            <a:r>
              <a:rPr lang="en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of Americans were registered with TSA Precheck </a:t>
            </a:r>
            <a:r>
              <a:rPr i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[7] </a:t>
            </a:r>
            <a:endParaRPr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8" name="Google Shape;808;p45"/>
          <p:cNvSpPr txBox="1"/>
          <p:nvPr>
            <p:ph type="title"/>
          </p:nvPr>
        </p:nvSpPr>
        <p:spPr>
          <a:xfrm>
            <a:off x="956400" y="109000"/>
            <a:ext cx="72312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Flight and TSA Precheck Data: 2023</a:t>
            </a:r>
            <a:endParaRPr i="1"/>
          </a:p>
        </p:txBody>
      </p:sp>
      <p:pic>
        <p:nvPicPr>
          <p:cNvPr id="809" name="Google Shape;8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804" y="2522400"/>
            <a:ext cx="1746776" cy="17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45"/>
          <p:cNvSpPr txBox="1"/>
          <p:nvPr/>
        </p:nvSpPr>
        <p:spPr>
          <a:xfrm>
            <a:off x="5847900" y="4275000"/>
            <a:ext cx="24273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B1B1B"/>
                </a:solidFill>
                <a:latin typeface="Assistant"/>
                <a:ea typeface="Assistant"/>
                <a:cs typeface="Assistant"/>
                <a:sym typeface="Assistant"/>
              </a:rPr>
              <a:t>“About </a:t>
            </a:r>
            <a:r>
              <a:rPr b="1" i="1" lang="en" sz="1200">
                <a:solidFill>
                  <a:srgbClr val="1B1B1B"/>
                </a:solidFill>
                <a:latin typeface="Assistant"/>
                <a:ea typeface="Assistant"/>
                <a:cs typeface="Assistant"/>
                <a:sym typeface="Assistant"/>
              </a:rPr>
              <a:t>99%</a:t>
            </a:r>
            <a:r>
              <a:rPr i="1" lang="en" sz="1200">
                <a:solidFill>
                  <a:srgbClr val="1B1B1B"/>
                </a:solidFill>
                <a:latin typeface="Assistant"/>
                <a:ea typeface="Assistant"/>
                <a:cs typeface="Assistant"/>
                <a:sym typeface="Assistant"/>
              </a:rPr>
              <a:t> of TSA PreCheck® passengers wait less than 10 minutes”</a:t>
            </a:r>
            <a:r>
              <a:rPr lang="en" sz="1200">
                <a:solidFill>
                  <a:srgbClr val="1B1B1B"/>
                </a:solidFill>
                <a:latin typeface="Assistant"/>
                <a:ea typeface="Assistant"/>
                <a:cs typeface="Assistant"/>
                <a:sym typeface="Assistant"/>
              </a:rPr>
              <a:t> - TSA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6"/>
          <p:cNvSpPr txBox="1"/>
          <p:nvPr>
            <p:ph type="title"/>
          </p:nvPr>
        </p:nvSpPr>
        <p:spPr>
          <a:xfrm>
            <a:off x="2940775" y="2400375"/>
            <a:ext cx="5037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OMNet++ Simulation</a:t>
            </a:r>
            <a:endParaRPr i="1"/>
          </a:p>
        </p:txBody>
      </p:sp>
      <p:sp>
        <p:nvSpPr>
          <p:cNvPr id="816" name="Google Shape;816;p46"/>
          <p:cNvSpPr txBox="1"/>
          <p:nvPr>
            <p:ph idx="2" type="title"/>
          </p:nvPr>
        </p:nvSpPr>
        <p:spPr>
          <a:xfrm>
            <a:off x="5946825" y="1121123"/>
            <a:ext cx="2246400" cy="10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7" name="Google Shape;817;p46"/>
          <p:cNvSpPr txBox="1"/>
          <p:nvPr>
            <p:ph idx="1" type="subTitle"/>
          </p:nvPr>
        </p:nvSpPr>
        <p:spPr>
          <a:xfrm>
            <a:off x="3894251" y="3166935"/>
            <a:ext cx="41688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we simulated a general airport system</a:t>
            </a:r>
            <a:endParaRPr/>
          </a:p>
        </p:txBody>
      </p:sp>
      <p:grpSp>
        <p:nvGrpSpPr>
          <p:cNvPr id="818" name="Google Shape;818;p46"/>
          <p:cNvGrpSpPr/>
          <p:nvPr/>
        </p:nvGrpSpPr>
        <p:grpSpPr>
          <a:xfrm>
            <a:off x="1288440" y="1417596"/>
            <a:ext cx="839234" cy="3120282"/>
            <a:chOff x="1288440" y="1417596"/>
            <a:chExt cx="839234" cy="3120282"/>
          </a:xfrm>
        </p:grpSpPr>
        <p:sp>
          <p:nvSpPr>
            <p:cNvPr id="819" name="Google Shape;819;p46"/>
            <p:cNvSpPr/>
            <p:nvPr/>
          </p:nvSpPr>
          <p:spPr>
            <a:xfrm>
              <a:off x="1288440" y="2281598"/>
              <a:ext cx="839234" cy="139210"/>
            </a:xfrm>
            <a:custGeom>
              <a:rect b="b" l="l" r="r" t="t"/>
              <a:pathLst>
                <a:path extrusionOk="0" h="1786" w="10767">
                  <a:moveTo>
                    <a:pt x="0" y="0"/>
                  </a:moveTo>
                  <a:lnTo>
                    <a:pt x="0" y="1786"/>
                  </a:lnTo>
                  <a:lnTo>
                    <a:pt x="10767" y="1786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288440" y="2808746"/>
              <a:ext cx="839234" cy="1729132"/>
            </a:xfrm>
            <a:custGeom>
              <a:rect b="b" l="l" r="r" t="t"/>
              <a:pathLst>
                <a:path extrusionOk="0" h="22184" w="10767">
                  <a:moveTo>
                    <a:pt x="0" y="0"/>
                  </a:moveTo>
                  <a:lnTo>
                    <a:pt x="0" y="22184"/>
                  </a:lnTo>
                  <a:lnTo>
                    <a:pt x="10767" y="22184"/>
                  </a:lnTo>
                  <a:lnTo>
                    <a:pt x="10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288440" y="2420731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0" y="1"/>
                  </a:moveTo>
                  <a:lnTo>
                    <a:pt x="2327" y="2544"/>
                  </a:lnTo>
                  <a:lnTo>
                    <a:pt x="8495" y="2544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1288440" y="2083382"/>
              <a:ext cx="839234" cy="198292"/>
            </a:xfrm>
            <a:custGeom>
              <a:rect b="b" l="l" r="r" t="t"/>
              <a:pathLst>
                <a:path extrusionOk="0" h="2544" w="10767">
                  <a:moveTo>
                    <a:pt x="2327" y="0"/>
                  </a:moveTo>
                  <a:lnTo>
                    <a:pt x="0" y="2543"/>
                  </a:lnTo>
                  <a:lnTo>
                    <a:pt x="10767" y="2543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1288440" y="2618948"/>
              <a:ext cx="839234" cy="194083"/>
            </a:xfrm>
            <a:custGeom>
              <a:rect b="b" l="l" r="r" t="t"/>
              <a:pathLst>
                <a:path extrusionOk="0" h="2490" w="10767">
                  <a:moveTo>
                    <a:pt x="2327" y="1"/>
                  </a:moveTo>
                  <a:lnTo>
                    <a:pt x="0" y="2490"/>
                  </a:lnTo>
                  <a:lnTo>
                    <a:pt x="10767" y="249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1874590" y="1417596"/>
              <a:ext cx="25410" cy="759184"/>
            </a:xfrm>
            <a:custGeom>
              <a:rect b="b" l="l" r="r" t="t"/>
              <a:pathLst>
                <a:path extrusionOk="0" h="9740" w="326">
                  <a:moveTo>
                    <a:pt x="1" y="0"/>
                  </a:moveTo>
                  <a:lnTo>
                    <a:pt x="1" y="9739"/>
                  </a:lnTo>
                  <a:lnTo>
                    <a:pt x="325" y="973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1802880" y="1767651"/>
              <a:ext cx="25410" cy="409133"/>
            </a:xfrm>
            <a:custGeom>
              <a:rect b="b" l="l" r="r" t="t"/>
              <a:pathLst>
                <a:path extrusionOk="0" h="5249" w="326">
                  <a:moveTo>
                    <a:pt x="1" y="0"/>
                  </a:moveTo>
                  <a:lnTo>
                    <a:pt x="1" y="5248"/>
                  </a:lnTo>
                  <a:lnTo>
                    <a:pt x="325" y="5248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46"/>
          <p:cNvSpPr/>
          <p:nvPr/>
        </p:nvSpPr>
        <p:spPr>
          <a:xfrm>
            <a:off x="0" y="4849321"/>
            <a:ext cx="95466" cy="33"/>
          </a:xfrm>
          <a:custGeom>
            <a:rect b="b" l="l" r="r" t="t"/>
            <a:pathLst>
              <a:path extrusionOk="0" fill="none" h="1" w="2869">
                <a:moveTo>
                  <a:pt x="1" y="1"/>
                </a:moveTo>
                <a:lnTo>
                  <a:pt x="2868" y="1"/>
                </a:lnTo>
              </a:path>
            </a:pathLst>
          </a:custGeom>
          <a:noFill/>
          <a:ln cap="flat" cmpd="sng" w="32475">
            <a:solidFill>
              <a:schemeClr val="accent4"/>
            </a:solidFill>
            <a:prstDash val="solid"/>
            <a:miter lim="5410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6"/>
          <p:cNvSpPr/>
          <p:nvPr/>
        </p:nvSpPr>
        <p:spPr>
          <a:xfrm>
            <a:off x="2878032" y="1650562"/>
            <a:ext cx="582572" cy="588330"/>
          </a:xfrm>
          <a:custGeom>
            <a:rect b="b" l="l" r="r" t="t"/>
            <a:pathLst>
              <a:path extrusionOk="0" h="209370" w="207321">
                <a:moveTo>
                  <a:pt x="37537" y="0"/>
                </a:moveTo>
                <a:lnTo>
                  <a:pt x="0" y="36794"/>
                </a:lnTo>
                <a:lnTo>
                  <a:pt x="117677" y="156836"/>
                </a:lnTo>
                <a:lnTo>
                  <a:pt x="14344" y="156836"/>
                </a:lnTo>
                <a:lnTo>
                  <a:pt x="14344" y="209370"/>
                </a:lnTo>
                <a:lnTo>
                  <a:pt x="207320" y="209370"/>
                </a:lnTo>
                <a:lnTo>
                  <a:pt x="207320" y="16731"/>
                </a:lnTo>
                <a:lnTo>
                  <a:pt x="154787" y="16731"/>
                </a:lnTo>
                <a:lnTo>
                  <a:pt x="154787" y="119637"/>
                </a:lnTo>
                <a:lnTo>
                  <a:pt x="375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7"/>
          <p:cNvSpPr txBox="1"/>
          <p:nvPr/>
        </p:nvSpPr>
        <p:spPr>
          <a:xfrm>
            <a:off x="123325" y="1243225"/>
            <a:ext cx="82668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Difficulties – Trying to model the real system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real 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life…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Amount of servers change to account for increased 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throughput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needs in rush hours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Rush hours are not deterministic and arrival rates are non-constant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How do we…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Model for deterministic rush hours with a deterministic arrival rate that could approximate that behavior?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</a:pP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Generate individuals in certain subgroups, this requires classification and jobs with custom individual arrival rates. (Can’t use queuing library [Took a while to know that])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3" name="Google Shape;833;p47"/>
          <p:cNvSpPr txBox="1"/>
          <p:nvPr/>
        </p:nvSpPr>
        <p:spPr>
          <a:xfrm>
            <a:off x="303125" y="170500"/>
            <a:ext cx="6952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4" name="Google Shape;834;p47"/>
          <p:cNvSpPr txBox="1"/>
          <p:nvPr/>
        </p:nvSpPr>
        <p:spPr>
          <a:xfrm>
            <a:off x="1032500" y="142075"/>
            <a:ext cx="6668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OMNeT++ Simulation</a:t>
            </a:r>
            <a:endParaRPr sz="33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