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C9158F9-B946-42F6-BD8C-92DFB7BB718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E2DBB7-56AC-4045-BF11-DB75171DF596}">
      <dgm:prSet/>
      <dgm:spPr/>
      <dgm:t>
        <a:bodyPr/>
        <a:lstStyle/>
        <a:p>
          <a:r>
            <a:rPr lang="en-IE"/>
            <a:t>The MSTB, is a highly effective instrument utilised not only in the evaluation of prospective employees, but also in aiding individuals in the identification of their aptitudes and areas of exceptional performance. </a:t>
          </a:r>
          <a:endParaRPr lang="en-US"/>
        </a:p>
      </dgm:t>
    </dgm:pt>
    <dgm:pt modelId="{98DB6941-91F8-41CC-B864-BF2B9D60607D}" type="parTrans" cxnId="{6474BFC4-9A92-41F2-85FF-01ADF1D86B70}">
      <dgm:prSet/>
      <dgm:spPr/>
      <dgm:t>
        <a:bodyPr/>
        <a:lstStyle/>
        <a:p>
          <a:endParaRPr lang="en-US"/>
        </a:p>
      </dgm:t>
    </dgm:pt>
    <dgm:pt modelId="{9A216C06-F19B-4881-B14F-837B17DF06BE}" type="sibTrans" cxnId="{6474BFC4-9A92-41F2-85FF-01ADF1D86B70}">
      <dgm:prSet/>
      <dgm:spPr/>
      <dgm:t>
        <a:bodyPr/>
        <a:lstStyle/>
        <a:p>
          <a:endParaRPr lang="en-US"/>
        </a:p>
      </dgm:t>
    </dgm:pt>
    <dgm:pt modelId="{9F0EE0C4-D8A6-46DE-BB45-951C391C7357}">
      <dgm:prSet/>
      <dgm:spPr/>
      <dgm:t>
        <a:bodyPr/>
        <a:lstStyle/>
        <a:p>
          <a:r>
            <a:rPr lang="en-IE"/>
            <a:t>This subject matter is of sincere interest to us, and we hold the belief that it have the capacity to provide a beneficial influence. </a:t>
          </a:r>
          <a:endParaRPr lang="en-US"/>
        </a:p>
      </dgm:t>
    </dgm:pt>
    <dgm:pt modelId="{85EC45EC-925A-4485-8C68-3DFAE7B9A120}" type="parTrans" cxnId="{CC68837B-63C0-476E-9F13-4E45E38F0536}">
      <dgm:prSet/>
      <dgm:spPr/>
      <dgm:t>
        <a:bodyPr/>
        <a:lstStyle/>
        <a:p>
          <a:endParaRPr lang="en-US"/>
        </a:p>
      </dgm:t>
    </dgm:pt>
    <dgm:pt modelId="{B4E9E45E-B92D-4D79-80C1-50DE8BEA72D9}" type="sibTrans" cxnId="{CC68837B-63C0-476E-9F13-4E45E38F0536}">
      <dgm:prSet/>
      <dgm:spPr/>
      <dgm:t>
        <a:bodyPr/>
        <a:lstStyle/>
        <a:p>
          <a:endParaRPr lang="en-US"/>
        </a:p>
      </dgm:t>
    </dgm:pt>
    <dgm:pt modelId="{33132942-96D7-4D80-A254-A36B56853E91}">
      <dgm:prSet/>
      <dgm:spPr/>
      <dgm:t>
        <a:bodyPr/>
        <a:lstStyle/>
        <a:p>
          <a:r>
            <a:rPr lang="en-IE"/>
            <a:t>By utilising MSTB data, it is possible to provide individuals with valuable insights that can aid them in making well-informed choices regarding their career trajectories and personal growth.</a:t>
          </a:r>
          <a:endParaRPr lang="en-US"/>
        </a:p>
      </dgm:t>
    </dgm:pt>
    <dgm:pt modelId="{515ADD37-1E5E-4985-BDD0-207A78409350}" type="parTrans" cxnId="{8D1D4E49-B907-447A-B46E-DCB556035349}">
      <dgm:prSet/>
      <dgm:spPr/>
      <dgm:t>
        <a:bodyPr/>
        <a:lstStyle/>
        <a:p>
          <a:endParaRPr lang="en-US"/>
        </a:p>
      </dgm:t>
    </dgm:pt>
    <dgm:pt modelId="{F292A990-1913-4463-BFC5-8155A9FA2841}" type="sibTrans" cxnId="{8D1D4E49-B907-447A-B46E-DCB556035349}">
      <dgm:prSet/>
      <dgm:spPr/>
      <dgm:t>
        <a:bodyPr/>
        <a:lstStyle/>
        <a:p>
          <a:endParaRPr lang="en-US"/>
        </a:p>
      </dgm:t>
    </dgm:pt>
    <dgm:pt modelId="{42E82248-804A-4A2D-B985-7B757513D7D7}" type="pres">
      <dgm:prSet presAssocID="{CC9158F9-B946-42F6-BD8C-92DFB7BB718E}" presName="root" presStyleCnt="0">
        <dgm:presLayoutVars>
          <dgm:dir/>
          <dgm:resizeHandles val="exact"/>
        </dgm:presLayoutVars>
      </dgm:prSet>
      <dgm:spPr/>
    </dgm:pt>
    <dgm:pt modelId="{2265B37B-6339-4516-932F-CF6F4D90EF04}" type="pres">
      <dgm:prSet presAssocID="{D1E2DBB7-56AC-4045-BF11-DB75171DF596}" presName="compNode" presStyleCnt="0"/>
      <dgm:spPr/>
    </dgm:pt>
    <dgm:pt modelId="{3B94C42E-AF04-4F58-8FEB-C9E4DEAC3C9D}" type="pres">
      <dgm:prSet presAssocID="{D1E2DBB7-56AC-4045-BF11-DB75171DF596}" presName="bgRect" presStyleLbl="bgShp" presStyleIdx="0" presStyleCnt="3"/>
      <dgm:spPr/>
    </dgm:pt>
    <dgm:pt modelId="{D9B68533-0FFF-45AD-8B78-EC225B28D599}" type="pres">
      <dgm:prSet presAssocID="{D1E2DBB7-56AC-4045-BF11-DB75171DF5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5BDC3A40-6A32-4E32-9EE3-B6B900004F31}" type="pres">
      <dgm:prSet presAssocID="{D1E2DBB7-56AC-4045-BF11-DB75171DF596}" presName="spaceRect" presStyleCnt="0"/>
      <dgm:spPr/>
    </dgm:pt>
    <dgm:pt modelId="{9D4C3076-AE4F-45B2-BF4C-00554795C6D8}" type="pres">
      <dgm:prSet presAssocID="{D1E2DBB7-56AC-4045-BF11-DB75171DF596}" presName="parTx" presStyleLbl="revTx" presStyleIdx="0" presStyleCnt="3">
        <dgm:presLayoutVars>
          <dgm:chMax val="0"/>
          <dgm:chPref val="0"/>
        </dgm:presLayoutVars>
      </dgm:prSet>
      <dgm:spPr/>
    </dgm:pt>
    <dgm:pt modelId="{193090BC-7700-41E2-9412-4940BC329E81}" type="pres">
      <dgm:prSet presAssocID="{9A216C06-F19B-4881-B14F-837B17DF06BE}" presName="sibTrans" presStyleCnt="0"/>
      <dgm:spPr/>
    </dgm:pt>
    <dgm:pt modelId="{1A168D91-5048-47B8-A3C4-A1ADBFEF0938}" type="pres">
      <dgm:prSet presAssocID="{9F0EE0C4-D8A6-46DE-BB45-951C391C7357}" presName="compNode" presStyleCnt="0"/>
      <dgm:spPr/>
    </dgm:pt>
    <dgm:pt modelId="{BD55E557-C763-4963-8874-1FE42F4E49C3}" type="pres">
      <dgm:prSet presAssocID="{9F0EE0C4-D8A6-46DE-BB45-951C391C7357}" presName="bgRect" presStyleLbl="bgShp" presStyleIdx="1" presStyleCnt="3"/>
      <dgm:spPr/>
    </dgm:pt>
    <dgm:pt modelId="{70BFDE76-8D97-437C-B251-538DADF506D2}" type="pres">
      <dgm:prSet presAssocID="{9F0EE0C4-D8A6-46DE-BB45-951C391C73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AE8EAB36-C257-4A8F-9D15-8E48948EA875}" type="pres">
      <dgm:prSet presAssocID="{9F0EE0C4-D8A6-46DE-BB45-951C391C7357}" presName="spaceRect" presStyleCnt="0"/>
      <dgm:spPr/>
    </dgm:pt>
    <dgm:pt modelId="{9396A171-5339-4516-BFD0-B9586E9ABE71}" type="pres">
      <dgm:prSet presAssocID="{9F0EE0C4-D8A6-46DE-BB45-951C391C7357}" presName="parTx" presStyleLbl="revTx" presStyleIdx="1" presStyleCnt="3">
        <dgm:presLayoutVars>
          <dgm:chMax val="0"/>
          <dgm:chPref val="0"/>
        </dgm:presLayoutVars>
      </dgm:prSet>
      <dgm:spPr/>
    </dgm:pt>
    <dgm:pt modelId="{0EE871C7-D3C8-47D2-9B2D-927109F7CAB8}" type="pres">
      <dgm:prSet presAssocID="{B4E9E45E-B92D-4D79-80C1-50DE8BEA72D9}" presName="sibTrans" presStyleCnt="0"/>
      <dgm:spPr/>
    </dgm:pt>
    <dgm:pt modelId="{0ADAE702-FA2F-4065-ACFD-03C884C50365}" type="pres">
      <dgm:prSet presAssocID="{33132942-96D7-4D80-A254-A36B56853E91}" presName="compNode" presStyleCnt="0"/>
      <dgm:spPr/>
    </dgm:pt>
    <dgm:pt modelId="{09E254FD-20D2-48FA-B8D0-51B064461241}" type="pres">
      <dgm:prSet presAssocID="{33132942-96D7-4D80-A254-A36B56853E91}" presName="bgRect" presStyleLbl="bgShp" presStyleIdx="2" presStyleCnt="3"/>
      <dgm:spPr/>
    </dgm:pt>
    <dgm:pt modelId="{89F1BC85-7E67-4964-A80C-6299EB43FE5C}" type="pres">
      <dgm:prSet presAssocID="{33132942-96D7-4D80-A254-A36B56853E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DD1C438F-F04B-4515-B150-EE0E8C01826A}" type="pres">
      <dgm:prSet presAssocID="{33132942-96D7-4D80-A254-A36B56853E91}" presName="spaceRect" presStyleCnt="0"/>
      <dgm:spPr/>
    </dgm:pt>
    <dgm:pt modelId="{6011113A-BF6A-4B8D-B6F9-D0235E1B5915}" type="pres">
      <dgm:prSet presAssocID="{33132942-96D7-4D80-A254-A36B56853E91}" presName="parTx" presStyleLbl="revTx" presStyleIdx="2" presStyleCnt="3">
        <dgm:presLayoutVars>
          <dgm:chMax val="0"/>
          <dgm:chPref val="0"/>
        </dgm:presLayoutVars>
      </dgm:prSet>
      <dgm:spPr/>
    </dgm:pt>
  </dgm:ptLst>
  <dgm:cxnLst>
    <dgm:cxn modelId="{2690A91F-02C1-4271-9DB2-4F4FA184B795}" type="presOf" srcId="{CC9158F9-B946-42F6-BD8C-92DFB7BB718E}" destId="{42E82248-804A-4A2D-B985-7B757513D7D7}" srcOrd="0" destOrd="0" presId="urn:microsoft.com/office/officeart/2018/2/layout/IconVerticalSolidList"/>
    <dgm:cxn modelId="{8D1D4E49-B907-447A-B46E-DCB556035349}" srcId="{CC9158F9-B946-42F6-BD8C-92DFB7BB718E}" destId="{33132942-96D7-4D80-A254-A36B56853E91}" srcOrd="2" destOrd="0" parTransId="{515ADD37-1E5E-4985-BDD0-207A78409350}" sibTransId="{F292A990-1913-4463-BFC5-8155A9FA2841}"/>
    <dgm:cxn modelId="{CC68837B-63C0-476E-9F13-4E45E38F0536}" srcId="{CC9158F9-B946-42F6-BD8C-92DFB7BB718E}" destId="{9F0EE0C4-D8A6-46DE-BB45-951C391C7357}" srcOrd="1" destOrd="0" parTransId="{85EC45EC-925A-4485-8C68-3DFAE7B9A120}" sibTransId="{B4E9E45E-B92D-4D79-80C1-50DE8BEA72D9}"/>
    <dgm:cxn modelId="{C5F55390-EF31-4E79-A615-6568BC2119F6}" type="presOf" srcId="{33132942-96D7-4D80-A254-A36B56853E91}" destId="{6011113A-BF6A-4B8D-B6F9-D0235E1B5915}" srcOrd="0" destOrd="0" presId="urn:microsoft.com/office/officeart/2018/2/layout/IconVerticalSolidList"/>
    <dgm:cxn modelId="{BD314192-7123-4098-AFAA-8E09670B2925}" type="presOf" srcId="{D1E2DBB7-56AC-4045-BF11-DB75171DF596}" destId="{9D4C3076-AE4F-45B2-BF4C-00554795C6D8}" srcOrd="0" destOrd="0" presId="urn:microsoft.com/office/officeart/2018/2/layout/IconVerticalSolidList"/>
    <dgm:cxn modelId="{6474BFC4-9A92-41F2-85FF-01ADF1D86B70}" srcId="{CC9158F9-B946-42F6-BD8C-92DFB7BB718E}" destId="{D1E2DBB7-56AC-4045-BF11-DB75171DF596}" srcOrd="0" destOrd="0" parTransId="{98DB6941-91F8-41CC-B864-BF2B9D60607D}" sibTransId="{9A216C06-F19B-4881-B14F-837B17DF06BE}"/>
    <dgm:cxn modelId="{6C08FCE3-91A0-46D1-8E68-24B34B128024}" type="presOf" srcId="{9F0EE0C4-D8A6-46DE-BB45-951C391C7357}" destId="{9396A171-5339-4516-BFD0-B9586E9ABE71}" srcOrd="0" destOrd="0" presId="urn:microsoft.com/office/officeart/2018/2/layout/IconVerticalSolidList"/>
    <dgm:cxn modelId="{DA71C96D-0F5D-4151-8121-267EF1532F96}" type="presParOf" srcId="{42E82248-804A-4A2D-B985-7B757513D7D7}" destId="{2265B37B-6339-4516-932F-CF6F4D90EF04}" srcOrd="0" destOrd="0" presId="urn:microsoft.com/office/officeart/2018/2/layout/IconVerticalSolidList"/>
    <dgm:cxn modelId="{83D86EFE-2A08-42D3-B9E8-8F79ECE044BA}" type="presParOf" srcId="{2265B37B-6339-4516-932F-CF6F4D90EF04}" destId="{3B94C42E-AF04-4F58-8FEB-C9E4DEAC3C9D}" srcOrd="0" destOrd="0" presId="urn:microsoft.com/office/officeart/2018/2/layout/IconVerticalSolidList"/>
    <dgm:cxn modelId="{8018DBEE-C043-4175-8026-61F067687877}" type="presParOf" srcId="{2265B37B-6339-4516-932F-CF6F4D90EF04}" destId="{D9B68533-0FFF-45AD-8B78-EC225B28D599}" srcOrd="1" destOrd="0" presId="urn:microsoft.com/office/officeart/2018/2/layout/IconVerticalSolidList"/>
    <dgm:cxn modelId="{38AE7F95-D9B8-4B25-A6CD-E37A220DFAAD}" type="presParOf" srcId="{2265B37B-6339-4516-932F-CF6F4D90EF04}" destId="{5BDC3A40-6A32-4E32-9EE3-B6B900004F31}" srcOrd="2" destOrd="0" presId="urn:microsoft.com/office/officeart/2018/2/layout/IconVerticalSolidList"/>
    <dgm:cxn modelId="{751FBB5C-0ADE-435C-8D34-2A5D7F1961E2}" type="presParOf" srcId="{2265B37B-6339-4516-932F-CF6F4D90EF04}" destId="{9D4C3076-AE4F-45B2-BF4C-00554795C6D8}" srcOrd="3" destOrd="0" presId="urn:microsoft.com/office/officeart/2018/2/layout/IconVerticalSolidList"/>
    <dgm:cxn modelId="{FF2553F7-5646-45D3-8CF3-030F2BB74D74}" type="presParOf" srcId="{42E82248-804A-4A2D-B985-7B757513D7D7}" destId="{193090BC-7700-41E2-9412-4940BC329E81}" srcOrd="1" destOrd="0" presId="urn:microsoft.com/office/officeart/2018/2/layout/IconVerticalSolidList"/>
    <dgm:cxn modelId="{2F48A282-5D5D-4B46-9C1B-E73849C7681B}" type="presParOf" srcId="{42E82248-804A-4A2D-B985-7B757513D7D7}" destId="{1A168D91-5048-47B8-A3C4-A1ADBFEF0938}" srcOrd="2" destOrd="0" presId="urn:microsoft.com/office/officeart/2018/2/layout/IconVerticalSolidList"/>
    <dgm:cxn modelId="{01196383-0BEE-432C-9294-3BC47A1CB594}" type="presParOf" srcId="{1A168D91-5048-47B8-A3C4-A1ADBFEF0938}" destId="{BD55E557-C763-4963-8874-1FE42F4E49C3}" srcOrd="0" destOrd="0" presId="urn:microsoft.com/office/officeart/2018/2/layout/IconVerticalSolidList"/>
    <dgm:cxn modelId="{3CB5B508-21C6-4BD1-B222-3F726B82510C}" type="presParOf" srcId="{1A168D91-5048-47B8-A3C4-A1ADBFEF0938}" destId="{70BFDE76-8D97-437C-B251-538DADF506D2}" srcOrd="1" destOrd="0" presId="urn:microsoft.com/office/officeart/2018/2/layout/IconVerticalSolidList"/>
    <dgm:cxn modelId="{FB524444-6036-4A52-9642-A3CC61FCB9D1}" type="presParOf" srcId="{1A168D91-5048-47B8-A3C4-A1ADBFEF0938}" destId="{AE8EAB36-C257-4A8F-9D15-8E48948EA875}" srcOrd="2" destOrd="0" presId="urn:microsoft.com/office/officeart/2018/2/layout/IconVerticalSolidList"/>
    <dgm:cxn modelId="{D8DC08D0-9159-4FDC-BA49-AB8E4D1CE0A6}" type="presParOf" srcId="{1A168D91-5048-47B8-A3C4-A1ADBFEF0938}" destId="{9396A171-5339-4516-BFD0-B9586E9ABE71}" srcOrd="3" destOrd="0" presId="urn:microsoft.com/office/officeart/2018/2/layout/IconVerticalSolidList"/>
    <dgm:cxn modelId="{10EFB4F3-EF83-47C8-847D-C2EEC861C179}" type="presParOf" srcId="{42E82248-804A-4A2D-B985-7B757513D7D7}" destId="{0EE871C7-D3C8-47D2-9B2D-927109F7CAB8}" srcOrd="3" destOrd="0" presId="urn:microsoft.com/office/officeart/2018/2/layout/IconVerticalSolidList"/>
    <dgm:cxn modelId="{4830E87D-B2B5-43B6-8540-BA3D07B0A4EB}" type="presParOf" srcId="{42E82248-804A-4A2D-B985-7B757513D7D7}" destId="{0ADAE702-FA2F-4065-ACFD-03C884C50365}" srcOrd="4" destOrd="0" presId="urn:microsoft.com/office/officeart/2018/2/layout/IconVerticalSolidList"/>
    <dgm:cxn modelId="{86B8B892-ADD1-4D9B-801A-ECE1478BF038}" type="presParOf" srcId="{0ADAE702-FA2F-4065-ACFD-03C884C50365}" destId="{09E254FD-20D2-48FA-B8D0-51B064461241}" srcOrd="0" destOrd="0" presId="urn:microsoft.com/office/officeart/2018/2/layout/IconVerticalSolidList"/>
    <dgm:cxn modelId="{3214B91E-0D5B-4EFA-ABFC-C5254C25C362}" type="presParOf" srcId="{0ADAE702-FA2F-4065-ACFD-03C884C50365}" destId="{89F1BC85-7E67-4964-A80C-6299EB43FE5C}" srcOrd="1" destOrd="0" presId="urn:microsoft.com/office/officeart/2018/2/layout/IconVerticalSolidList"/>
    <dgm:cxn modelId="{62F834DA-52DD-46C6-9F33-99AC6B4E94CB}" type="presParOf" srcId="{0ADAE702-FA2F-4065-ACFD-03C884C50365}" destId="{DD1C438F-F04B-4515-B150-EE0E8C01826A}" srcOrd="2" destOrd="0" presId="urn:microsoft.com/office/officeart/2018/2/layout/IconVerticalSolidList"/>
    <dgm:cxn modelId="{D8AC2FCC-ACD0-403D-BB74-70CFB25FD96F}" type="presParOf" srcId="{0ADAE702-FA2F-4065-ACFD-03C884C50365}" destId="{6011113A-BF6A-4B8D-B6F9-D0235E1B59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4C42E-AF04-4F58-8FEB-C9E4DEAC3C9D}">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68533-0FFF-45AD-8B78-EC225B28D59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4C3076-AE4F-45B2-BF4C-00554795C6D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E" sz="2300" kern="1200"/>
            <a:t>The MSTB, is a highly effective instrument utilised not only in the evaluation of prospective employees, but also in aiding individuals in the identification of their aptitudes and areas of exceptional performance. </a:t>
          </a:r>
          <a:endParaRPr lang="en-US" sz="2300" kern="1200"/>
        </a:p>
      </dsp:txBody>
      <dsp:txXfrm>
        <a:off x="1437631" y="531"/>
        <a:ext cx="9077968" cy="1244702"/>
      </dsp:txXfrm>
    </dsp:sp>
    <dsp:sp modelId="{BD55E557-C763-4963-8874-1FE42F4E49C3}">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FDE76-8D97-437C-B251-538DADF506D2}">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96A171-5339-4516-BFD0-B9586E9ABE71}">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E" sz="2300" kern="1200"/>
            <a:t>This subject matter is of sincere interest to us, and we hold the belief that it have the capacity to provide a beneficial influence. </a:t>
          </a:r>
          <a:endParaRPr lang="en-US" sz="2300" kern="1200"/>
        </a:p>
      </dsp:txBody>
      <dsp:txXfrm>
        <a:off x="1437631" y="1556410"/>
        <a:ext cx="9077968" cy="1244702"/>
      </dsp:txXfrm>
    </dsp:sp>
    <dsp:sp modelId="{09E254FD-20D2-48FA-B8D0-51B06446124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1BC85-7E67-4964-A80C-6299EB43FE5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1113A-BF6A-4B8D-B6F9-D0235E1B591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E" sz="2300" kern="1200"/>
            <a:t>By utilising MSTB data, it is possible to provide individuals with valuable insights that can aid them in making well-informed choices regarding their career trajectories and personal growth.</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BE60-36B9-DEED-D867-81B6F2046AF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E"/>
          </a:p>
        </p:txBody>
      </p:sp>
      <p:sp>
        <p:nvSpPr>
          <p:cNvPr id="3" name="Subtitle 2">
            <a:extLst>
              <a:ext uri="{FF2B5EF4-FFF2-40B4-BE49-F238E27FC236}">
                <a16:creationId xmlns:a16="http://schemas.microsoft.com/office/drawing/2014/main" id="{90E53B04-DD17-771D-3EDE-AE65427ED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E"/>
          </a:p>
        </p:txBody>
      </p:sp>
      <p:sp>
        <p:nvSpPr>
          <p:cNvPr id="4" name="Date Placeholder 3">
            <a:extLst>
              <a:ext uri="{FF2B5EF4-FFF2-40B4-BE49-F238E27FC236}">
                <a16:creationId xmlns:a16="http://schemas.microsoft.com/office/drawing/2014/main" id="{E792E1E7-8309-DFDD-C6CC-78AE4BB05F11}"/>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5" name="Footer Placeholder 4">
            <a:extLst>
              <a:ext uri="{FF2B5EF4-FFF2-40B4-BE49-F238E27FC236}">
                <a16:creationId xmlns:a16="http://schemas.microsoft.com/office/drawing/2014/main" id="{E16D1EA8-FA9D-2184-10BE-50D89583D95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FD1BC7D-8B04-6E1B-741A-33990E5FEED1}"/>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230573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25E1-6560-67ED-AC39-BEDB2FAD925C}"/>
              </a:ext>
            </a:extLst>
          </p:cNvPr>
          <p:cNvSpPr>
            <a:spLocks noGrp="1"/>
          </p:cNvSpPr>
          <p:nvPr>
            <p:ph type="title"/>
          </p:nvPr>
        </p:nvSpPr>
        <p:spPr/>
        <p:txBody>
          <a:bodyPr/>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1AABB4AA-2336-E480-8B7B-DC80F2B1C8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FD54E768-237F-6719-4C85-53AEA14F1406}"/>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5" name="Footer Placeholder 4">
            <a:extLst>
              <a:ext uri="{FF2B5EF4-FFF2-40B4-BE49-F238E27FC236}">
                <a16:creationId xmlns:a16="http://schemas.microsoft.com/office/drawing/2014/main" id="{1567193C-3269-4CD7-03D4-F7FB9988C76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1E93C34-4642-FD47-CDF9-0E70C4BB89BE}"/>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219660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FB08A-C9B5-77A1-254C-2D4B336CDF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2EF468EB-E759-5304-C9F4-674C16BD38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658883ED-D880-4DC9-9B0E-FB2368064C69}"/>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5" name="Footer Placeholder 4">
            <a:extLst>
              <a:ext uri="{FF2B5EF4-FFF2-40B4-BE49-F238E27FC236}">
                <a16:creationId xmlns:a16="http://schemas.microsoft.com/office/drawing/2014/main" id="{FCF8B140-538B-D637-5C15-C040A5C42EA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C7C8FE9-6623-E628-4795-D2F11E99BFFA}"/>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79651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E177-415E-C535-2E50-5DC75E561F1A}"/>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762C0B73-8CA8-4187-9C53-B5C2675AEE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A294E01B-A303-3123-F99D-026DE2B05B86}"/>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5" name="Footer Placeholder 4">
            <a:extLst>
              <a:ext uri="{FF2B5EF4-FFF2-40B4-BE49-F238E27FC236}">
                <a16:creationId xmlns:a16="http://schemas.microsoft.com/office/drawing/2014/main" id="{6A0F2EB1-139A-FE67-F5EC-1FD4B7AE463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2A12E98-C6F5-448D-E317-996605CC6738}"/>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46933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D8B0-2062-8B35-FE80-4B699D39EC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E"/>
          </a:p>
        </p:txBody>
      </p:sp>
      <p:sp>
        <p:nvSpPr>
          <p:cNvPr id="3" name="Text Placeholder 2">
            <a:extLst>
              <a:ext uri="{FF2B5EF4-FFF2-40B4-BE49-F238E27FC236}">
                <a16:creationId xmlns:a16="http://schemas.microsoft.com/office/drawing/2014/main" id="{B9C1719B-FB49-D4DD-2048-7268FF118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52CF37-34B2-2FBF-7035-81EF93EC530F}"/>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5" name="Footer Placeholder 4">
            <a:extLst>
              <a:ext uri="{FF2B5EF4-FFF2-40B4-BE49-F238E27FC236}">
                <a16:creationId xmlns:a16="http://schemas.microsoft.com/office/drawing/2014/main" id="{5972D76C-BABD-0D9E-30DE-5BCF921B0F3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7E70463-2153-0341-D0F0-B51D4069E710}"/>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267034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54DD-EEB5-EE89-F2CC-866358F8F982}"/>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88AF80FB-FE5E-9B24-7125-AB5B07629C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Content Placeholder 3">
            <a:extLst>
              <a:ext uri="{FF2B5EF4-FFF2-40B4-BE49-F238E27FC236}">
                <a16:creationId xmlns:a16="http://schemas.microsoft.com/office/drawing/2014/main" id="{344350AF-A0FA-05E4-8FB7-3C8291214B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Date Placeholder 4">
            <a:extLst>
              <a:ext uri="{FF2B5EF4-FFF2-40B4-BE49-F238E27FC236}">
                <a16:creationId xmlns:a16="http://schemas.microsoft.com/office/drawing/2014/main" id="{0F79AEFA-3EDA-1CD9-3465-47255D1C4823}"/>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6" name="Footer Placeholder 5">
            <a:extLst>
              <a:ext uri="{FF2B5EF4-FFF2-40B4-BE49-F238E27FC236}">
                <a16:creationId xmlns:a16="http://schemas.microsoft.com/office/drawing/2014/main" id="{C5563F75-7BF2-AD26-6B39-0304FF1BC88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24CDA76-2DB6-95BC-3F98-26F504CDAC2A}"/>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271744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02C0-AF11-1EA4-D149-F5B7EF48660B}"/>
              </a:ext>
            </a:extLst>
          </p:cNvPr>
          <p:cNvSpPr>
            <a:spLocks noGrp="1"/>
          </p:cNvSpPr>
          <p:nvPr>
            <p:ph type="title"/>
          </p:nvPr>
        </p:nvSpPr>
        <p:spPr>
          <a:xfrm>
            <a:off x="839788" y="365125"/>
            <a:ext cx="10515600" cy="1325563"/>
          </a:xfrm>
        </p:spPr>
        <p:txBody>
          <a:bodyPr/>
          <a:lstStyle/>
          <a:p>
            <a:r>
              <a:rPr lang="en-GB"/>
              <a:t>Click to edit Master title style</a:t>
            </a:r>
            <a:endParaRPr lang="en-IE"/>
          </a:p>
        </p:txBody>
      </p:sp>
      <p:sp>
        <p:nvSpPr>
          <p:cNvPr id="3" name="Text Placeholder 2">
            <a:extLst>
              <a:ext uri="{FF2B5EF4-FFF2-40B4-BE49-F238E27FC236}">
                <a16:creationId xmlns:a16="http://schemas.microsoft.com/office/drawing/2014/main" id="{92A98A90-2EBF-F47E-0EB9-2CCE05A58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11EE13-8B74-8937-18D7-EB0AEEDF36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Text Placeholder 4">
            <a:extLst>
              <a:ext uri="{FF2B5EF4-FFF2-40B4-BE49-F238E27FC236}">
                <a16:creationId xmlns:a16="http://schemas.microsoft.com/office/drawing/2014/main" id="{D42F87DD-7B14-3C24-89DB-B2A959E785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F8644AA-5A50-FC97-700D-62BB41E5E8D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7" name="Date Placeholder 6">
            <a:extLst>
              <a:ext uri="{FF2B5EF4-FFF2-40B4-BE49-F238E27FC236}">
                <a16:creationId xmlns:a16="http://schemas.microsoft.com/office/drawing/2014/main" id="{EED7A016-7B06-0313-67CC-34AEAB276396}"/>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8" name="Footer Placeholder 7">
            <a:extLst>
              <a:ext uri="{FF2B5EF4-FFF2-40B4-BE49-F238E27FC236}">
                <a16:creationId xmlns:a16="http://schemas.microsoft.com/office/drawing/2014/main" id="{D984748B-2A26-B803-FC91-4E99A3C30BDD}"/>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1800733-13C9-976D-A701-DA87F8720AC0}"/>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227601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E74B-3A72-9DE6-7327-01781EACD9D5}"/>
              </a:ext>
            </a:extLst>
          </p:cNvPr>
          <p:cNvSpPr>
            <a:spLocks noGrp="1"/>
          </p:cNvSpPr>
          <p:nvPr>
            <p:ph type="title"/>
          </p:nvPr>
        </p:nvSpPr>
        <p:spPr/>
        <p:txBody>
          <a:bodyPr/>
          <a:lstStyle/>
          <a:p>
            <a:r>
              <a:rPr lang="en-GB"/>
              <a:t>Click to edit Master title style</a:t>
            </a:r>
            <a:endParaRPr lang="en-IE"/>
          </a:p>
        </p:txBody>
      </p:sp>
      <p:sp>
        <p:nvSpPr>
          <p:cNvPr id="3" name="Date Placeholder 2">
            <a:extLst>
              <a:ext uri="{FF2B5EF4-FFF2-40B4-BE49-F238E27FC236}">
                <a16:creationId xmlns:a16="http://schemas.microsoft.com/office/drawing/2014/main" id="{28821580-7FD4-A52D-DE4A-4AD0D89686BF}"/>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4" name="Footer Placeholder 3">
            <a:extLst>
              <a:ext uri="{FF2B5EF4-FFF2-40B4-BE49-F238E27FC236}">
                <a16:creationId xmlns:a16="http://schemas.microsoft.com/office/drawing/2014/main" id="{2E528F89-AA44-B664-5456-A4E0DED943DE}"/>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3B68AB4-FF71-D86A-B43B-35E7581DF098}"/>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410361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0996E-96D2-CD93-29A6-CBC5C89CB0DA}"/>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3" name="Footer Placeholder 2">
            <a:extLst>
              <a:ext uri="{FF2B5EF4-FFF2-40B4-BE49-F238E27FC236}">
                <a16:creationId xmlns:a16="http://schemas.microsoft.com/office/drawing/2014/main" id="{1B393222-B086-1764-6BA1-69ED9EA668B7}"/>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24FC776C-2409-A171-03F5-C3D6EE91C9D5}"/>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119495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E357-4751-4FA7-F8F8-F65AB47E96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Content Placeholder 2">
            <a:extLst>
              <a:ext uri="{FF2B5EF4-FFF2-40B4-BE49-F238E27FC236}">
                <a16:creationId xmlns:a16="http://schemas.microsoft.com/office/drawing/2014/main" id="{06D4C986-4F29-2A0C-D0AB-C2D39A94D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Text Placeholder 3">
            <a:extLst>
              <a:ext uri="{FF2B5EF4-FFF2-40B4-BE49-F238E27FC236}">
                <a16:creationId xmlns:a16="http://schemas.microsoft.com/office/drawing/2014/main" id="{23C8E465-31DD-CA2D-B015-9B8D26DAF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AB3728-5023-83BE-5BA0-C13C9E523415}"/>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6" name="Footer Placeholder 5">
            <a:extLst>
              <a:ext uri="{FF2B5EF4-FFF2-40B4-BE49-F238E27FC236}">
                <a16:creationId xmlns:a16="http://schemas.microsoft.com/office/drawing/2014/main" id="{7C3C6DE0-63A3-8C87-754F-D3C97FEA3DE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27FA7B9-FAE0-64B2-5E79-87646E5D1F2D}"/>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205000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0663-80FD-0FB1-DF98-03D9D1D4D0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Picture Placeholder 2">
            <a:extLst>
              <a:ext uri="{FF2B5EF4-FFF2-40B4-BE49-F238E27FC236}">
                <a16:creationId xmlns:a16="http://schemas.microsoft.com/office/drawing/2014/main" id="{90DDDE97-54E1-BD7D-8814-5207569D8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53355671-384A-CB75-330A-A4E2F8D7E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76C348-79A7-0DC8-A84B-A137699E34A5}"/>
              </a:ext>
            </a:extLst>
          </p:cNvPr>
          <p:cNvSpPr>
            <a:spLocks noGrp="1"/>
          </p:cNvSpPr>
          <p:nvPr>
            <p:ph type="dt" sz="half" idx="10"/>
          </p:nvPr>
        </p:nvSpPr>
        <p:spPr/>
        <p:txBody>
          <a:bodyPr/>
          <a:lstStyle/>
          <a:p>
            <a:fld id="{32F97AEA-9516-C34E-A041-D6817527E310}" type="datetimeFigureOut">
              <a:rPr lang="en-IE" smtClean="0"/>
              <a:t>12/11/2023</a:t>
            </a:fld>
            <a:endParaRPr lang="en-IE"/>
          </a:p>
        </p:txBody>
      </p:sp>
      <p:sp>
        <p:nvSpPr>
          <p:cNvPr id="6" name="Footer Placeholder 5">
            <a:extLst>
              <a:ext uri="{FF2B5EF4-FFF2-40B4-BE49-F238E27FC236}">
                <a16:creationId xmlns:a16="http://schemas.microsoft.com/office/drawing/2014/main" id="{6C67FE14-895C-88BA-3EC2-C0821ED852E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298C5FD-E48E-D384-EA0B-C87A0EB5CE46}"/>
              </a:ext>
            </a:extLst>
          </p:cNvPr>
          <p:cNvSpPr>
            <a:spLocks noGrp="1"/>
          </p:cNvSpPr>
          <p:nvPr>
            <p:ph type="sldNum" sz="quarter" idx="12"/>
          </p:nvPr>
        </p:nvSpPr>
        <p:spPr/>
        <p:txBody>
          <a:bodyPr/>
          <a:lstStyle/>
          <a:p>
            <a:fld id="{2D8E82A0-7E26-3C4B-AF4A-2CBF90A41316}" type="slidenum">
              <a:rPr lang="en-IE" smtClean="0"/>
              <a:t>‹#›</a:t>
            </a:fld>
            <a:endParaRPr lang="en-IE"/>
          </a:p>
        </p:txBody>
      </p:sp>
    </p:spTree>
    <p:extLst>
      <p:ext uri="{BB962C8B-B14F-4D97-AF65-F5344CB8AC3E}">
        <p14:creationId xmlns:p14="http://schemas.microsoft.com/office/powerpoint/2010/main" val="36362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9F24D-3CE1-568E-B5C3-596EAD072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E"/>
          </a:p>
        </p:txBody>
      </p:sp>
      <p:sp>
        <p:nvSpPr>
          <p:cNvPr id="3" name="Text Placeholder 2">
            <a:extLst>
              <a:ext uri="{FF2B5EF4-FFF2-40B4-BE49-F238E27FC236}">
                <a16:creationId xmlns:a16="http://schemas.microsoft.com/office/drawing/2014/main" id="{171D670C-F1DC-2A37-9C8B-DCFB2DD23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36004736-88DB-CCF1-2426-056363B9E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97AEA-9516-C34E-A041-D6817527E310}" type="datetimeFigureOut">
              <a:rPr lang="en-IE" smtClean="0"/>
              <a:t>12/11/2023</a:t>
            </a:fld>
            <a:endParaRPr lang="en-IE"/>
          </a:p>
        </p:txBody>
      </p:sp>
      <p:sp>
        <p:nvSpPr>
          <p:cNvPr id="5" name="Footer Placeholder 4">
            <a:extLst>
              <a:ext uri="{FF2B5EF4-FFF2-40B4-BE49-F238E27FC236}">
                <a16:creationId xmlns:a16="http://schemas.microsoft.com/office/drawing/2014/main" id="{FA6C6EC1-3749-8405-C31F-CBD5ADE15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F2245F87-2A83-F37F-2332-FED57DA7A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E82A0-7E26-3C4B-AF4A-2CBF90A41316}" type="slidenum">
              <a:rPr lang="en-IE" smtClean="0"/>
              <a:t>‹#›</a:t>
            </a:fld>
            <a:endParaRPr lang="en-IE"/>
          </a:p>
        </p:txBody>
      </p:sp>
    </p:spTree>
    <p:extLst>
      <p:ext uri="{BB962C8B-B14F-4D97-AF65-F5344CB8AC3E}">
        <p14:creationId xmlns:p14="http://schemas.microsoft.com/office/powerpoint/2010/main" val="2153728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491CFF-F787-7597-CDD2-54AC1893BD0D}"/>
              </a:ext>
            </a:extLst>
          </p:cNvPr>
          <p:cNvPicPr>
            <a:picLocks noChangeAspect="1"/>
          </p:cNvPicPr>
          <p:nvPr/>
        </p:nvPicPr>
        <p:blipFill rotWithShape="1">
          <a:blip r:embed="rId2"/>
          <a:srcRect l="8472" t="9091" r="22008"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B582B8-FF30-6311-74E0-6524FA455155}"/>
              </a:ext>
            </a:extLst>
          </p:cNvPr>
          <p:cNvSpPr>
            <a:spLocks noGrp="1"/>
          </p:cNvSpPr>
          <p:nvPr>
            <p:ph type="ctrTitle"/>
          </p:nvPr>
        </p:nvSpPr>
        <p:spPr>
          <a:xfrm>
            <a:off x="477981" y="1122363"/>
            <a:ext cx="4023360" cy="3204134"/>
          </a:xfrm>
        </p:spPr>
        <p:txBody>
          <a:bodyPr anchor="b">
            <a:normAutofit/>
          </a:bodyPr>
          <a:lstStyle/>
          <a:p>
            <a:pPr algn="l"/>
            <a:r>
              <a:rPr lang="en-GB" sz="4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Myers-Briggs Type Indicator</a:t>
            </a:r>
            <a:r>
              <a:rPr lang="en-IE" sz="4000" dirty="0">
                <a:solidFill>
                  <a:schemeClr val="bg1"/>
                </a:solidFill>
                <a:effectLst/>
              </a:rPr>
              <a:t> </a:t>
            </a:r>
            <a:endParaRPr lang="en-IE" sz="11500" dirty="0">
              <a:solidFill>
                <a:schemeClr val="bg1"/>
              </a:solidFill>
            </a:endParaRPr>
          </a:p>
        </p:txBody>
      </p:sp>
      <p:sp>
        <p:nvSpPr>
          <p:cNvPr id="3" name="Subtitle 2">
            <a:extLst>
              <a:ext uri="{FF2B5EF4-FFF2-40B4-BE49-F238E27FC236}">
                <a16:creationId xmlns:a16="http://schemas.microsoft.com/office/drawing/2014/main" id="{2BE0A7DF-D4C7-E93D-4B3F-0887202326FE}"/>
              </a:ext>
            </a:extLst>
          </p:cNvPr>
          <p:cNvSpPr>
            <a:spLocks noGrp="1"/>
          </p:cNvSpPr>
          <p:nvPr>
            <p:ph type="subTitle" idx="1"/>
          </p:nvPr>
        </p:nvSpPr>
        <p:spPr>
          <a:xfrm>
            <a:off x="477980" y="4872922"/>
            <a:ext cx="4023359" cy="1208141"/>
          </a:xfrm>
        </p:spPr>
        <p:txBody>
          <a:bodyPr>
            <a:normAutofit/>
          </a:bodyPr>
          <a:lstStyle/>
          <a:p>
            <a:pPr algn="l"/>
            <a:r>
              <a:rPr lang="en-IE" sz="2000">
                <a:solidFill>
                  <a:schemeClr val="bg1"/>
                </a:solidFill>
              </a:rPr>
              <a:t>By Aomi Kosugi &amp; Dylan Hayes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44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538415-556A-B572-8B05-60E6F9E997B4}"/>
              </a:ext>
            </a:extLst>
          </p:cNvPr>
          <p:cNvSpPr>
            <a:spLocks noGrp="1"/>
          </p:cNvSpPr>
          <p:nvPr>
            <p:ph type="title"/>
          </p:nvPr>
        </p:nvSpPr>
        <p:spPr>
          <a:xfrm>
            <a:off x="841247" y="978619"/>
            <a:ext cx="3410712" cy="1106424"/>
          </a:xfrm>
        </p:spPr>
        <p:txBody>
          <a:bodyPr>
            <a:normAutofit/>
          </a:bodyPr>
          <a:lstStyle/>
          <a:p>
            <a:r>
              <a:rPr lang="en-IE" sz="2800"/>
              <a:t>Introduction:</a:t>
            </a:r>
          </a:p>
        </p:txBody>
      </p:sp>
      <p:sp>
        <p:nvSpPr>
          <p:cNvPr id="13"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E7DDA1-9F32-1E38-4C6F-DA2C85446839}"/>
              </a:ext>
            </a:extLst>
          </p:cNvPr>
          <p:cNvSpPr>
            <a:spLocks noGrp="1"/>
          </p:cNvSpPr>
          <p:nvPr>
            <p:ph idx="1"/>
          </p:nvPr>
        </p:nvSpPr>
        <p:spPr>
          <a:xfrm>
            <a:off x="841247" y="2359152"/>
            <a:ext cx="3410712" cy="3425043"/>
          </a:xfrm>
        </p:spPr>
        <p:txBody>
          <a:bodyPr>
            <a:normAutofit/>
          </a:bodyPr>
          <a:lstStyle/>
          <a:p>
            <a:r>
              <a:rPr lang="en-GB" sz="2000" dirty="0">
                <a:effectLst/>
                <a:latin typeface="Calibri" panose="020F0502020204030204" pitchFamily="34" charset="0"/>
                <a:ea typeface="Yu Mincho" panose="02020400000000000000" pitchFamily="18" charset="-128"/>
                <a:cs typeface="Times New Roman" panose="02020603050405020304" pitchFamily="18" charset="0"/>
              </a:rPr>
              <a:t>Our goal is to develop a machine learning model for personality prediction that is based on the Myers-Briggs Type Indicator, or MSTB. </a:t>
            </a:r>
          </a:p>
          <a:p>
            <a:r>
              <a:rPr lang="en-GB" sz="2000" dirty="0">
                <a:effectLst/>
                <a:latin typeface="Calibri" panose="020F0502020204030204" pitchFamily="34" charset="0"/>
                <a:ea typeface="Yu Mincho" panose="02020400000000000000" pitchFamily="18" charset="-128"/>
                <a:cs typeface="Times New Roman" panose="02020603050405020304" pitchFamily="18" charset="0"/>
              </a:rPr>
              <a:t>Our study uses cutting-edge data science and machine learning approaches to analyse and forecast personality features</a:t>
            </a:r>
            <a:r>
              <a:rPr lang="en-IE" sz="2000" dirty="0">
                <a:latin typeface="Calibri" panose="020F0502020204030204" pitchFamily="34" charset="0"/>
                <a:ea typeface="Yu Mincho" panose="02020400000000000000" pitchFamily="18" charset="-128"/>
                <a:cs typeface="Times New Roman" panose="02020603050405020304" pitchFamily="18" charset="0"/>
              </a:rPr>
              <a:t>.</a:t>
            </a:r>
          </a:p>
          <a:p>
            <a:endParaRPr lang="en-IE" sz="1700" dirty="0">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IE" sz="1700" dirty="0"/>
          </a:p>
        </p:txBody>
      </p:sp>
      <p:pic>
        <p:nvPicPr>
          <p:cNvPr id="4" name="Picture 3" descr="A yellow square with black text&#10;&#10;Description automatically generated">
            <a:extLst>
              <a:ext uri="{FF2B5EF4-FFF2-40B4-BE49-F238E27FC236}">
                <a16:creationId xmlns:a16="http://schemas.microsoft.com/office/drawing/2014/main" id="{243C1124-84E8-C9C0-7E78-0189BEBE238D}"/>
              </a:ext>
            </a:extLst>
          </p:cNvPr>
          <p:cNvPicPr>
            <a:picLocks noChangeAspect="1"/>
          </p:cNvPicPr>
          <p:nvPr/>
        </p:nvPicPr>
        <p:blipFill rotWithShape="1">
          <a:blip r:embed="rId2"/>
          <a:srcRect l="5085" r="2541"/>
          <a:stretch/>
        </p:blipFill>
        <p:spPr>
          <a:xfrm>
            <a:off x="5124450" y="634382"/>
            <a:ext cx="6657213" cy="5495162"/>
          </a:xfrm>
          <a:prstGeom prst="rect">
            <a:avLst/>
          </a:prstGeom>
        </p:spPr>
      </p:pic>
    </p:spTree>
    <p:extLst>
      <p:ext uri="{BB962C8B-B14F-4D97-AF65-F5344CB8AC3E}">
        <p14:creationId xmlns:p14="http://schemas.microsoft.com/office/powerpoint/2010/main" val="191370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9051F-ECBC-43D6-D887-AC22A6F3B3CB}"/>
              </a:ext>
            </a:extLst>
          </p:cNvPr>
          <p:cNvSpPr>
            <a:spLocks noGrp="1"/>
          </p:cNvSpPr>
          <p:nvPr>
            <p:ph type="title"/>
          </p:nvPr>
        </p:nvSpPr>
        <p:spPr>
          <a:xfrm>
            <a:off x="841248" y="256032"/>
            <a:ext cx="10506456" cy="1014984"/>
          </a:xfrm>
        </p:spPr>
        <p:txBody>
          <a:bodyPr anchor="b">
            <a:normAutofit/>
          </a:bodyPr>
          <a:lstStyle/>
          <a:p>
            <a:r>
              <a:rPr lang="en-IE" dirty="0"/>
              <a:t>Rationale behind our Project: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1F909A1-31A8-9412-5039-F65C1A6D3DCA}"/>
              </a:ext>
            </a:extLst>
          </p:cNvPr>
          <p:cNvGraphicFramePr>
            <a:graphicFrameLocks noGrp="1"/>
          </p:cNvGraphicFramePr>
          <p:nvPr>
            <p:ph idx="1"/>
            <p:extLst>
              <p:ext uri="{D42A27DB-BD31-4B8C-83A1-F6EECF244321}">
                <p14:modId xmlns:p14="http://schemas.microsoft.com/office/powerpoint/2010/main" val="309221987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89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3641086-0BCE-9E27-D1A2-9FDF582006CA}"/>
              </a:ext>
            </a:extLst>
          </p:cNvPr>
          <p:cNvSpPr>
            <a:spLocks noGrp="1"/>
          </p:cNvSpPr>
          <p:nvPr>
            <p:ph type="title"/>
          </p:nvPr>
        </p:nvSpPr>
        <p:spPr>
          <a:xfrm>
            <a:off x="838200" y="365125"/>
            <a:ext cx="5387502" cy="1325563"/>
          </a:xfrm>
        </p:spPr>
        <p:txBody>
          <a:bodyPr>
            <a:normAutofit/>
          </a:bodyPr>
          <a:lstStyle/>
          <a:p>
            <a:r>
              <a:rPr lang="en-IE" dirty="0"/>
              <a:t>SDG’s Relevance:</a:t>
            </a:r>
          </a:p>
        </p:txBody>
      </p:sp>
      <p:sp>
        <p:nvSpPr>
          <p:cNvPr id="3" name="Content Placeholder 2">
            <a:extLst>
              <a:ext uri="{FF2B5EF4-FFF2-40B4-BE49-F238E27FC236}">
                <a16:creationId xmlns:a16="http://schemas.microsoft.com/office/drawing/2014/main" id="{0FC92F28-1C2A-8FCB-4667-82B9AE4D42A4}"/>
              </a:ext>
            </a:extLst>
          </p:cNvPr>
          <p:cNvSpPr>
            <a:spLocks noGrp="1"/>
          </p:cNvSpPr>
          <p:nvPr>
            <p:ph idx="1"/>
          </p:nvPr>
        </p:nvSpPr>
        <p:spPr>
          <a:xfrm>
            <a:off x="838200" y="1825625"/>
            <a:ext cx="5387502" cy="4351338"/>
          </a:xfrm>
        </p:spPr>
        <p:txBody>
          <a:bodyPr>
            <a:normAutofit/>
          </a:bodyPr>
          <a:lstStyle/>
          <a:p>
            <a:r>
              <a:rPr lang="en-IE" sz="1500"/>
              <a:t>The inquiry may arise as to how our project corresponds with the Sustainable Development Goals (SDGs) established by the United Nations. </a:t>
            </a:r>
          </a:p>
          <a:p>
            <a:r>
              <a:rPr lang="en-IE" sz="1500"/>
              <a:t>Although we remain receptive to recommendations, we contend that our project makes a significant contribution to both Sustainable Development Goal 8, which focuses on promoting decent work and fostering economic growth, as well as Sustainable Development Goal 9, which emphasises the importance of industry, innovation, and infrastructure.</a:t>
            </a:r>
          </a:p>
          <a:p>
            <a:r>
              <a:rPr lang="en-IE" sz="1500"/>
              <a:t> Our research endeavours align with these objectives by facilitating the cultivation of skills and offering useful perspectives on individual strengths and employment prospects. By facilitating the identification of individuals' optimal career trajectories, we contribute to the advancement of economic growth and the fostering of innovation.</a:t>
            </a:r>
          </a:p>
        </p:txBody>
      </p:sp>
      <p:pic>
        <p:nvPicPr>
          <p:cNvPr id="4" name="Picture 3">
            <a:extLst>
              <a:ext uri="{FF2B5EF4-FFF2-40B4-BE49-F238E27FC236}">
                <a16:creationId xmlns:a16="http://schemas.microsoft.com/office/drawing/2014/main" id="{90AC2381-F9B4-58BD-0FFE-37AE40297576}"/>
              </a:ext>
            </a:extLst>
          </p:cNvPr>
          <p:cNvPicPr>
            <a:picLocks noChangeAspect="1"/>
          </p:cNvPicPr>
          <p:nvPr/>
        </p:nvPicPr>
        <p:blipFill rotWithShape="1">
          <a:blip r:embed="rId2"/>
          <a:srcRect r="-2" b="144"/>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395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7AAAE-30A8-FB9E-7968-431D4C93B0F2}"/>
              </a:ext>
            </a:extLst>
          </p:cNvPr>
          <p:cNvSpPr>
            <a:spLocks noGrp="1"/>
          </p:cNvSpPr>
          <p:nvPr>
            <p:ph type="title"/>
          </p:nvPr>
        </p:nvSpPr>
        <p:spPr>
          <a:xfrm>
            <a:off x="761803" y="350196"/>
            <a:ext cx="4646904" cy="1624520"/>
          </a:xfrm>
        </p:spPr>
        <p:txBody>
          <a:bodyPr anchor="ctr">
            <a:normAutofit/>
          </a:bodyPr>
          <a:lstStyle/>
          <a:p>
            <a:r>
              <a:rPr lang="en-IE" sz="4000"/>
              <a:t>Data Gathering Process</a:t>
            </a:r>
          </a:p>
        </p:txBody>
      </p:sp>
      <p:sp>
        <p:nvSpPr>
          <p:cNvPr id="3" name="Content Placeholder 2">
            <a:extLst>
              <a:ext uri="{FF2B5EF4-FFF2-40B4-BE49-F238E27FC236}">
                <a16:creationId xmlns:a16="http://schemas.microsoft.com/office/drawing/2014/main" id="{132FE190-3881-425A-19EF-64310A246C36}"/>
              </a:ext>
            </a:extLst>
          </p:cNvPr>
          <p:cNvSpPr>
            <a:spLocks noGrp="1"/>
          </p:cNvSpPr>
          <p:nvPr>
            <p:ph idx="1"/>
          </p:nvPr>
        </p:nvSpPr>
        <p:spPr>
          <a:xfrm>
            <a:off x="761802" y="2743200"/>
            <a:ext cx="4646905" cy="3613149"/>
          </a:xfrm>
        </p:spPr>
        <p:txBody>
          <a:bodyPr anchor="ctr">
            <a:normAutofit/>
          </a:bodyPr>
          <a:lstStyle/>
          <a:p>
            <a:r>
              <a:rPr lang="en-GB" sz="2000" kern="100" dirty="0">
                <a:effectLst/>
                <a:latin typeface="Calibri" panose="020F0502020204030204" pitchFamily="34" charset="0"/>
                <a:ea typeface="Yu Mincho" panose="02020400000000000000" pitchFamily="18" charset="-128"/>
                <a:cs typeface="Times New Roman" panose="02020603050405020304" pitchFamily="18" charset="0"/>
              </a:rPr>
              <a:t>Well, after conducting thorough research, we've decided to source our data from Kaggle, a well-known platform for datasets. Kaggle provides a wealth of data resources, including datasets related to personality traits, which will serve as the foundation for our predictive model."</a:t>
            </a:r>
            <a:endParaRPr lang="en-IE" sz="20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IE" sz="2000" dirty="0"/>
          </a:p>
        </p:txBody>
      </p:sp>
      <p:pic>
        <p:nvPicPr>
          <p:cNvPr id="5" name="Picture 4" descr="Graph on document with pen">
            <a:extLst>
              <a:ext uri="{FF2B5EF4-FFF2-40B4-BE49-F238E27FC236}">
                <a16:creationId xmlns:a16="http://schemas.microsoft.com/office/drawing/2014/main" id="{8F696C55-637B-2268-00D8-D330E80CDC8B}"/>
              </a:ext>
            </a:extLst>
          </p:cNvPr>
          <p:cNvPicPr>
            <a:picLocks noChangeAspect="1"/>
          </p:cNvPicPr>
          <p:nvPr/>
        </p:nvPicPr>
        <p:blipFill rotWithShape="1">
          <a:blip r:embed="rId2"/>
          <a:srcRect l="27161" r="13438" b="-2"/>
          <a:stretch/>
        </p:blipFill>
        <p:spPr>
          <a:xfrm>
            <a:off x="6096000" y="1"/>
            <a:ext cx="6102825" cy="6858000"/>
          </a:xfrm>
          <a:prstGeom prst="rect">
            <a:avLst/>
          </a:prstGeom>
        </p:spPr>
      </p:pic>
    </p:spTree>
    <p:extLst>
      <p:ext uri="{BB962C8B-B14F-4D97-AF65-F5344CB8AC3E}">
        <p14:creationId xmlns:p14="http://schemas.microsoft.com/office/powerpoint/2010/main" val="267906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ABAD3-A735-25C9-E24E-406C8BA28085}"/>
              </a:ext>
            </a:extLst>
          </p:cNvPr>
          <p:cNvSpPr>
            <a:spLocks noGrp="1"/>
          </p:cNvSpPr>
          <p:nvPr>
            <p:ph type="title"/>
          </p:nvPr>
        </p:nvSpPr>
        <p:spPr>
          <a:xfrm>
            <a:off x="761803" y="350196"/>
            <a:ext cx="4646904" cy="1624520"/>
          </a:xfrm>
        </p:spPr>
        <p:txBody>
          <a:bodyPr anchor="ctr">
            <a:normAutofit/>
          </a:bodyPr>
          <a:lstStyle/>
          <a:p>
            <a:r>
              <a:rPr lang="en-IE" sz="4000" dirty="0"/>
              <a:t>Types of Data we need:</a:t>
            </a:r>
          </a:p>
        </p:txBody>
      </p:sp>
      <p:sp>
        <p:nvSpPr>
          <p:cNvPr id="3" name="Content Placeholder 2">
            <a:extLst>
              <a:ext uri="{FF2B5EF4-FFF2-40B4-BE49-F238E27FC236}">
                <a16:creationId xmlns:a16="http://schemas.microsoft.com/office/drawing/2014/main" id="{E2687DDA-5D81-85B3-AC6E-BC5B5F29CE7F}"/>
              </a:ext>
            </a:extLst>
          </p:cNvPr>
          <p:cNvSpPr>
            <a:spLocks noGrp="1"/>
          </p:cNvSpPr>
          <p:nvPr>
            <p:ph idx="1"/>
          </p:nvPr>
        </p:nvSpPr>
        <p:spPr>
          <a:xfrm>
            <a:off x="761802" y="2743200"/>
            <a:ext cx="4646905" cy="3613149"/>
          </a:xfrm>
        </p:spPr>
        <p:txBody>
          <a:bodyPr anchor="ctr">
            <a:normAutofit/>
          </a:bodyPr>
          <a:lstStyle/>
          <a:p>
            <a:r>
              <a:rPr lang="en-GB" sz="2000">
                <a:effectLst/>
                <a:latin typeface="Calibri" panose="020F0502020204030204" pitchFamily="34" charset="0"/>
                <a:ea typeface="Yu Mincho" panose="02020400000000000000" pitchFamily="18" charset="-128"/>
                <a:cs typeface="Times New Roman" panose="02020603050405020304" pitchFamily="18" charset="0"/>
              </a:rPr>
              <a:t>We need a specific kind of data for our project—datasets containing information about personality traits. This data will be vital for training our machine learning model. </a:t>
            </a:r>
          </a:p>
          <a:p>
            <a:endParaRPr lang="en-GB" sz="2000">
              <a:latin typeface="Calibri" panose="020F0502020204030204" pitchFamily="34" charset="0"/>
              <a:ea typeface="Yu Mincho" panose="02020400000000000000" pitchFamily="18" charset="-128"/>
              <a:cs typeface="Times New Roman" panose="02020603050405020304" pitchFamily="18" charset="0"/>
            </a:endParaRPr>
          </a:p>
          <a:p>
            <a:r>
              <a:rPr lang="en-GB" sz="2000">
                <a:effectLst/>
                <a:latin typeface="Calibri" panose="020F0502020204030204" pitchFamily="34" charset="0"/>
                <a:ea typeface="Yu Mincho" panose="02020400000000000000" pitchFamily="18" charset="-128"/>
                <a:cs typeface="Times New Roman" panose="02020603050405020304" pitchFamily="18" charset="0"/>
              </a:rPr>
              <a:t>Personality traits, such as extroversion, openness, and conscientiousness, will enable us to make accurate predictions and provide valuable insights</a:t>
            </a:r>
            <a:r>
              <a:rPr lang="en-IE" sz="2000">
                <a:effectLst/>
              </a:rPr>
              <a:t> </a:t>
            </a:r>
            <a:endParaRPr lang="en-IE" sz="2000"/>
          </a:p>
        </p:txBody>
      </p:sp>
      <p:pic>
        <p:nvPicPr>
          <p:cNvPr id="5" name="Picture 4" descr="Light bulb on yellow background with sketched light beams and cord">
            <a:extLst>
              <a:ext uri="{FF2B5EF4-FFF2-40B4-BE49-F238E27FC236}">
                <a16:creationId xmlns:a16="http://schemas.microsoft.com/office/drawing/2014/main" id="{F41928B5-C490-62C5-D1BA-55C964915D0C}"/>
              </a:ext>
            </a:extLst>
          </p:cNvPr>
          <p:cNvPicPr>
            <a:picLocks noChangeAspect="1"/>
          </p:cNvPicPr>
          <p:nvPr/>
        </p:nvPicPr>
        <p:blipFill rotWithShape="1">
          <a:blip r:embed="rId2"/>
          <a:srcRect l="44765" r="507"/>
          <a:stretch/>
        </p:blipFill>
        <p:spPr>
          <a:xfrm>
            <a:off x="6096000" y="1"/>
            <a:ext cx="6102825" cy="6858000"/>
          </a:xfrm>
          <a:prstGeom prst="rect">
            <a:avLst/>
          </a:prstGeom>
        </p:spPr>
      </p:pic>
    </p:spTree>
    <p:extLst>
      <p:ext uri="{BB962C8B-B14F-4D97-AF65-F5344CB8AC3E}">
        <p14:creationId xmlns:p14="http://schemas.microsoft.com/office/powerpoint/2010/main" val="354419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AB48D-93DB-5846-DF41-DC83BC5CDC2E}"/>
              </a:ext>
            </a:extLst>
          </p:cNvPr>
          <p:cNvSpPr>
            <a:spLocks noGrp="1"/>
          </p:cNvSpPr>
          <p:nvPr>
            <p:ph type="title"/>
          </p:nvPr>
        </p:nvSpPr>
        <p:spPr>
          <a:xfrm>
            <a:off x="761803" y="350196"/>
            <a:ext cx="4646904" cy="1624520"/>
          </a:xfrm>
        </p:spPr>
        <p:txBody>
          <a:bodyPr anchor="ctr">
            <a:normAutofit/>
          </a:bodyPr>
          <a:lstStyle/>
          <a:p>
            <a:r>
              <a:rPr lang="en-IE" sz="4000"/>
              <a:t>Algorithm Being Used:</a:t>
            </a:r>
          </a:p>
        </p:txBody>
      </p:sp>
      <p:sp>
        <p:nvSpPr>
          <p:cNvPr id="3" name="Content Placeholder 2">
            <a:extLst>
              <a:ext uri="{FF2B5EF4-FFF2-40B4-BE49-F238E27FC236}">
                <a16:creationId xmlns:a16="http://schemas.microsoft.com/office/drawing/2014/main" id="{2073E1DA-CC5F-F154-AD44-CDEA8840E7A2}"/>
              </a:ext>
            </a:extLst>
          </p:cNvPr>
          <p:cNvSpPr>
            <a:spLocks noGrp="1"/>
          </p:cNvSpPr>
          <p:nvPr>
            <p:ph idx="1"/>
          </p:nvPr>
        </p:nvSpPr>
        <p:spPr>
          <a:xfrm>
            <a:off x="761802" y="2743200"/>
            <a:ext cx="4646905" cy="3613149"/>
          </a:xfrm>
        </p:spPr>
        <p:txBody>
          <a:bodyPr anchor="ctr">
            <a:normAutofit/>
          </a:bodyPr>
          <a:lstStyle/>
          <a:p>
            <a:r>
              <a:rPr lang="en-GB" sz="2000" dirty="0">
                <a:effectLst/>
                <a:latin typeface="Calibri" panose="020F0502020204030204" pitchFamily="34" charset="0"/>
                <a:ea typeface="Yu Mincho" panose="02020400000000000000" pitchFamily="18" charset="-128"/>
                <a:cs typeface="Times New Roman" panose="02020603050405020304" pitchFamily="18" charset="0"/>
              </a:rPr>
              <a:t>Our choice of algorithm for this project is Linear Regression. This algorithm is well-suited for our task because it allows us to model the relationship between personality traits and various outcomes. Linear regression is a reliable and interpretable choice that will help us build a predictive model based on the personality traits we've gathered</a:t>
            </a:r>
            <a:r>
              <a:rPr lang="en-IE" sz="2000" dirty="0">
                <a:latin typeface="Calibri" panose="020F0502020204030204" pitchFamily="34" charset="0"/>
                <a:ea typeface="Yu Mincho" panose="02020400000000000000" pitchFamily="18" charset="-128"/>
                <a:cs typeface="Times New Roman" panose="02020603050405020304" pitchFamily="18" charset="0"/>
              </a:rPr>
              <a:t>.</a:t>
            </a:r>
            <a:endParaRPr lang="en-IE" sz="2000" dirty="0"/>
          </a:p>
        </p:txBody>
      </p:sp>
      <p:pic>
        <p:nvPicPr>
          <p:cNvPr id="13" name="Picture 12" descr="Financial graphs on a dark display">
            <a:extLst>
              <a:ext uri="{FF2B5EF4-FFF2-40B4-BE49-F238E27FC236}">
                <a16:creationId xmlns:a16="http://schemas.microsoft.com/office/drawing/2014/main" id="{5D014A1A-743D-FD43-A426-ACE2B847C90C}"/>
              </a:ext>
            </a:extLst>
          </p:cNvPr>
          <p:cNvPicPr>
            <a:picLocks noChangeAspect="1"/>
          </p:cNvPicPr>
          <p:nvPr/>
        </p:nvPicPr>
        <p:blipFill rotWithShape="1">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117297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6E3CB-C769-101B-1A51-F17339188C3A}"/>
              </a:ext>
            </a:extLst>
          </p:cNvPr>
          <p:cNvSpPr>
            <a:spLocks noGrp="1"/>
          </p:cNvSpPr>
          <p:nvPr>
            <p:ph type="title"/>
          </p:nvPr>
        </p:nvSpPr>
        <p:spPr>
          <a:xfrm>
            <a:off x="761803" y="350196"/>
            <a:ext cx="4646904" cy="1624520"/>
          </a:xfrm>
        </p:spPr>
        <p:txBody>
          <a:bodyPr anchor="ctr">
            <a:normAutofit/>
          </a:bodyPr>
          <a:lstStyle/>
          <a:p>
            <a:r>
              <a:rPr lang="en-IE" sz="3700"/>
              <a:t>What Area of Ethical OS 8 Risk Zones Does Our Project Fit Into?</a:t>
            </a:r>
          </a:p>
        </p:txBody>
      </p:sp>
      <p:sp>
        <p:nvSpPr>
          <p:cNvPr id="3" name="Content Placeholder 2">
            <a:extLst>
              <a:ext uri="{FF2B5EF4-FFF2-40B4-BE49-F238E27FC236}">
                <a16:creationId xmlns:a16="http://schemas.microsoft.com/office/drawing/2014/main" id="{DF58FFE9-C906-C52E-7254-43D2511CFA0F}"/>
              </a:ext>
            </a:extLst>
          </p:cNvPr>
          <p:cNvSpPr>
            <a:spLocks noGrp="1"/>
          </p:cNvSpPr>
          <p:nvPr>
            <p:ph idx="1"/>
          </p:nvPr>
        </p:nvSpPr>
        <p:spPr>
          <a:xfrm>
            <a:off x="761802" y="2743200"/>
            <a:ext cx="4646905" cy="3613149"/>
          </a:xfrm>
        </p:spPr>
        <p:txBody>
          <a:bodyPr anchor="ctr">
            <a:normAutofit/>
          </a:bodyPr>
          <a:lstStyle/>
          <a:p>
            <a:r>
              <a:rPr lang="en-IE" sz="1900"/>
              <a:t>In relation to the Ethical OS 8 Risk Zones, we are receptive to recommendations, and one notable consideration is the aspect of 'Privacy.' Our project is in accordance with this Risk Zone since we recognise the significance of protecting personal data, particularly when handling sensitive personality features. Our organisation is dedicated to the implementation of comprehensive privacy protocols in order to safeguard the confidentiality and security of the data we acquire and gather.</a:t>
            </a:r>
          </a:p>
        </p:txBody>
      </p:sp>
      <p:pic>
        <p:nvPicPr>
          <p:cNvPr id="5" name="Picture 4" descr="Padlock on computer motherboard">
            <a:extLst>
              <a:ext uri="{FF2B5EF4-FFF2-40B4-BE49-F238E27FC236}">
                <a16:creationId xmlns:a16="http://schemas.microsoft.com/office/drawing/2014/main" id="{21223945-B6B2-23D6-6FF3-D9C85CFC4054}"/>
              </a:ext>
            </a:extLst>
          </p:cNvPr>
          <p:cNvPicPr>
            <a:picLocks noChangeAspect="1"/>
          </p:cNvPicPr>
          <p:nvPr/>
        </p:nvPicPr>
        <p:blipFill rotWithShape="1">
          <a:blip r:embed="rId2"/>
          <a:srcRect l="8623" r="31976" b="-2"/>
          <a:stretch/>
        </p:blipFill>
        <p:spPr>
          <a:xfrm>
            <a:off x="6096000" y="1"/>
            <a:ext cx="6102825" cy="6858000"/>
          </a:xfrm>
          <a:prstGeom prst="rect">
            <a:avLst/>
          </a:prstGeom>
        </p:spPr>
      </p:pic>
    </p:spTree>
    <p:extLst>
      <p:ext uri="{BB962C8B-B14F-4D97-AF65-F5344CB8AC3E}">
        <p14:creationId xmlns:p14="http://schemas.microsoft.com/office/powerpoint/2010/main" val="286038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543</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Myers-Briggs Type Indicator </vt:lpstr>
      <vt:lpstr>Introduction:</vt:lpstr>
      <vt:lpstr>Rationale behind our Project:</vt:lpstr>
      <vt:lpstr>SDG’s Relevance:</vt:lpstr>
      <vt:lpstr>Data Gathering Process</vt:lpstr>
      <vt:lpstr>Types of Data we need:</vt:lpstr>
      <vt:lpstr>Algorithm Being Used:</vt:lpstr>
      <vt:lpstr>What Area of Ethical OS 8 Risk Zones Does Our Project Fit Into?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Myers-Briggs Type Indicator </dc:title>
  <dc:creator>Dylan Hayes - STUDENT</dc:creator>
  <cp:lastModifiedBy>Dylan Hayes - STUDENT</cp:lastModifiedBy>
  <cp:revision>2</cp:revision>
  <dcterms:created xsi:type="dcterms:W3CDTF">2023-11-12T18:53:46Z</dcterms:created>
  <dcterms:modified xsi:type="dcterms:W3CDTF">2023-11-12T19:17:40Z</dcterms:modified>
</cp:coreProperties>
</file>