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22" r:id="rId2"/>
    <p:sldId id="323" r:id="rId3"/>
    <p:sldId id="295" r:id="rId4"/>
    <p:sldId id="296" r:id="rId5"/>
    <p:sldId id="297" r:id="rId6"/>
    <p:sldId id="257" r:id="rId7"/>
    <p:sldId id="261" r:id="rId8"/>
    <p:sldId id="262" r:id="rId9"/>
    <p:sldId id="263" r:id="rId10"/>
    <p:sldId id="278" r:id="rId11"/>
    <p:sldId id="279" r:id="rId12"/>
    <p:sldId id="280" r:id="rId13"/>
    <p:sldId id="264" r:id="rId14"/>
    <p:sldId id="265" r:id="rId15"/>
    <p:sldId id="266" r:id="rId16"/>
    <p:sldId id="281" r:id="rId17"/>
    <p:sldId id="282" r:id="rId18"/>
    <p:sldId id="285" r:id="rId19"/>
    <p:sldId id="291" r:id="rId20"/>
    <p:sldId id="292" r:id="rId21"/>
    <p:sldId id="324" r:id="rId22"/>
    <p:sldId id="293" r:id="rId23"/>
    <p:sldId id="286" r:id="rId24"/>
    <p:sldId id="287"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403"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4" r:id="rId53"/>
    <p:sldId id="355" r:id="rId54"/>
    <p:sldId id="356" r:id="rId55"/>
    <p:sldId id="357" r:id="rId56"/>
  </p:sldIdLst>
  <p:sldSz cx="11522075" cy="6480175"/>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autoAdjust="0"/>
  </p:normalViewPr>
  <p:slideViewPr>
    <p:cSldViewPr>
      <p:cViewPr varScale="1">
        <p:scale>
          <a:sx n="90" d="100"/>
          <a:sy n="90" d="100"/>
        </p:scale>
        <p:origin x="738" y="90"/>
      </p:cViewPr>
      <p:guideLst>
        <p:guide orient="horz" pos="2041"/>
        <p:guide pos="3629"/>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4" name="圆角矩形 7169"/>
          <p:cNvSpPr>
            <a:spLocks noChangeArrowheads="1"/>
          </p:cNvSpPr>
          <p:nvPr/>
        </p:nvSpPr>
        <p:spPr bwMode="auto">
          <a:xfrm>
            <a:off x="288052" y="360010"/>
            <a:ext cx="10945971" cy="5328144"/>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pitchFamily="18" charset="0"/>
            </a:endParaRPr>
          </a:p>
        </p:txBody>
      </p:sp>
      <p:sp>
        <p:nvSpPr>
          <p:cNvPr id="5" name="圆角矩形 7170"/>
          <p:cNvSpPr>
            <a:spLocks noChangeArrowheads="1"/>
          </p:cNvSpPr>
          <p:nvPr/>
        </p:nvSpPr>
        <p:spPr bwMode="auto">
          <a:xfrm>
            <a:off x="412075" y="462012"/>
            <a:ext cx="10629914" cy="4506122"/>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pitchFamily="18" charset="0"/>
            </a:endParaRPr>
          </a:p>
        </p:txBody>
      </p:sp>
      <p:sp>
        <p:nvSpPr>
          <p:cNvPr id="6" name="圆角矩形 7171"/>
          <p:cNvSpPr>
            <a:spLocks noChangeArrowheads="1"/>
          </p:cNvSpPr>
          <p:nvPr/>
        </p:nvSpPr>
        <p:spPr bwMode="auto">
          <a:xfrm>
            <a:off x="1728311" y="3154586"/>
            <a:ext cx="8065453" cy="2160058"/>
          </a:xfrm>
          <a:prstGeom prst="roundRect">
            <a:avLst>
              <a:gd name="adj" fmla="val 16667"/>
            </a:avLst>
          </a:prstGeom>
          <a:solidFill>
            <a:schemeClr val="bg1"/>
          </a:solidFill>
          <a:ln w="50800">
            <a:solidFill>
              <a:schemeClr val="bg2"/>
            </a:solidFill>
            <a:round/>
            <a:headEnd/>
            <a:tailEnd/>
          </a:ln>
        </p:spPr>
        <p:txBody>
          <a:bodyPr wrap="none" anchor="ctr"/>
          <a:lstStyle/>
          <a:p>
            <a:pPr algn="ctr"/>
            <a:endParaRPr lang="zh-CN" altLang="en-US"/>
          </a:p>
        </p:txBody>
      </p:sp>
      <p:sp>
        <p:nvSpPr>
          <p:cNvPr id="7173" name="标题 7172"/>
          <p:cNvSpPr>
            <a:spLocks noGrp="1"/>
          </p:cNvSpPr>
          <p:nvPr>
            <p:ph type="ctrTitle"/>
          </p:nvPr>
        </p:nvSpPr>
        <p:spPr>
          <a:xfrm>
            <a:off x="864156" y="810022"/>
            <a:ext cx="9793764" cy="2142058"/>
          </a:xfrm>
          <a:prstGeom prst="rect">
            <a:avLst/>
          </a:prstGeom>
          <a:noFill/>
          <a:ln w="9525">
            <a:noFill/>
          </a:ln>
        </p:spPr>
        <p:txBody>
          <a:bodyPr anchorCtr="1"/>
          <a:lstStyle>
            <a:lvl1pPr lvl="0" algn="ctr">
              <a:defRPr sz="4800" i="1"/>
            </a:lvl1pPr>
          </a:lstStyle>
          <a:p>
            <a:pPr lvl="0"/>
            <a:r>
              <a:rPr lang="zh-CN" altLang="en-US" noProof="1"/>
              <a:t>单击此处编辑母版标题样式</a:t>
            </a:r>
          </a:p>
        </p:txBody>
      </p:sp>
      <p:sp>
        <p:nvSpPr>
          <p:cNvPr id="7174" name="副标题 7173"/>
          <p:cNvSpPr>
            <a:spLocks noGrp="1"/>
          </p:cNvSpPr>
          <p:nvPr>
            <p:ph type="subTitle" idx="1"/>
          </p:nvPr>
        </p:nvSpPr>
        <p:spPr>
          <a:xfrm>
            <a:off x="2208398" y="3370591"/>
            <a:ext cx="6817228" cy="1800049"/>
          </a:xfrm>
          <a:prstGeom prst="rect">
            <a:avLst/>
          </a:prstGeom>
          <a:noFill/>
          <a:ln w="9525">
            <a:noFill/>
          </a:ln>
        </p:spPr>
        <p:txBody>
          <a:bodyPr anchor="ctr"/>
          <a:lstStyle>
            <a:lvl1pPr marL="0" lvl="0" indent="0" algn="ctr">
              <a:buNone/>
              <a:defRPr sz="3000"/>
            </a:lvl1pPr>
            <a:lvl2pPr marL="457200" lvl="1" indent="0" algn="ctr">
              <a:buNone/>
              <a:defRPr sz="3000"/>
            </a:lvl2pPr>
            <a:lvl3pPr marL="914400" lvl="2" indent="0" algn="ctr">
              <a:buNone/>
              <a:defRPr sz="3000"/>
            </a:lvl3pPr>
            <a:lvl4pPr marL="1371600" lvl="3" indent="0" algn="ctr">
              <a:buNone/>
              <a:defRPr sz="3000"/>
            </a:lvl4pPr>
            <a:lvl5pPr marL="1828800" lvl="4" indent="0" algn="ctr">
              <a:buNone/>
              <a:defRPr sz="3000"/>
            </a:lvl5pPr>
          </a:lstStyle>
          <a:p>
            <a:pPr lvl="0"/>
            <a:r>
              <a:rPr lang="zh-CN" altLang="en-US" noProof="1"/>
              <a:t>单击此处编辑母版副标题样式</a:t>
            </a:r>
          </a:p>
        </p:txBody>
      </p:sp>
      <p:sp>
        <p:nvSpPr>
          <p:cNvPr id="7" name="日期占位符 7174"/>
          <p:cNvSpPr>
            <a:spLocks noGrp="1"/>
          </p:cNvSpPr>
          <p:nvPr>
            <p:ph type="dt" sz="half" idx="10"/>
          </p:nvPr>
        </p:nvSpPr>
        <p:spPr>
          <a:xfrm>
            <a:off x="960173" y="6039163"/>
            <a:ext cx="2592467" cy="432012"/>
          </a:xfrm>
          <a:prstGeom prst="rect">
            <a:avLst/>
          </a:prstGeom>
        </p:spPr>
        <p:txBody>
          <a:bodyPr anchor="t"/>
          <a:lstStyle>
            <a:lvl1pPr algn="ctr">
              <a:defRPr sz="1400" noProof="1" dirty="0">
                <a:latin typeface="Arial" panose="020B0604020202020204" pitchFamily="34" charset="0"/>
              </a:defRPr>
            </a:lvl1pPr>
          </a:lstStyle>
          <a:p>
            <a:endParaRPr lang="zh-CN" altLang="en-US"/>
          </a:p>
        </p:txBody>
      </p:sp>
      <p:sp>
        <p:nvSpPr>
          <p:cNvPr id="8" name="页脚占位符 7175"/>
          <p:cNvSpPr>
            <a:spLocks noGrp="1"/>
          </p:cNvSpPr>
          <p:nvPr>
            <p:ph type="ftr" sz="quarter" idx="11"/>
          </p:nvPr>
        </p:nvSpPr>
        <p:spPr>
          <a:xfrm>
            <a:off x="4224761" y="6039163"/>
            <a:ext cx="3648657" cy="432012"/>
          </a:xfrm>
          <a:prstGeom prst="rect">
            <a:avLst/>
          </a:prstGeom>
        </p:spPr>
        <p:txBody>
          <a:bodyPr anchor="t"/>
          <a:lstStyle>
            <a:lvl1pPr algn="ctr">
              <a:defRPr sz="1400" noProof="1" dirty="0">
                <a:latin typeface="Arial" panose="020B0604020202020204" pitchFamily="34" charset="0"/>
              </a:defRPr>
            </a:lvl1pPr>
          </a:lstStyle>
          <a:p>
            <a:endParaRPr lang="zh-CN" altLang="en-US"/>
          </a:p>
        </p:txBody>
      </p:sp>
      <p:sp>
        <p:nvSpPr>
          <p:cNvPr id="9" name="灯片编号占位符 7176"/>
          <p:cNvSpPr>
            <a:spLocks noGrp="1"/>
          </p:cNvSpPr>
          <p:nvPr>
            <p:ph type="sldNum" sz="quarter" idx="12"/>
          </p:nvPr>
        </p:nvSpPr>
        <p:spPr>
          <a:xfrm>
            <a:off x="8641556" y="6039163"/>
            <a:ext cx="2016363" cy="432012"/>
          </a:xfrm>
          <a:prstGeom prst="rect">
            <a:avLst/>
          </a:prstGeom>
        </p:spPr>
        <p:txBody>
          <a:bodyPr vert="horz" wrap="square" lIns="91440" tIns="45720" rIns="91440" bIns="45720" numCol="1" anchor="t" anchorCtr="0" compatLnSpc="1">
            <a:prstTxWarp prst="textNoShape">
              <a:avLst/>
            </a:prstTxWarp>
          </a:bodyPr>
          <a:lstStyle>
            <a:lvl1pPr algn="ctr">
              <a:defRPr sz="1400"/>
            </a:lvl1pPr>
          </a:lstStyle>
          <a:p>
            <a:fld id="{0E49EAD2-F583-481F-BBB7-CA69998DC52A}" type="slidenum">
              <a:rPr lang="zh-CN" altLang="en-US"/>
              <a:pPr/>
              <a:t>‹#›</a:t>
            </a:fld>
            <a:endParaRPr lang="en-US" altLang="zh-CN"/>
          </a:p>
        </p:txBody>
      </p:sp>
    </p:spTree>
    <p:extLst>
      <p:ext uri="{BB962C8B-B14F-4D97-AF65-F5344CB8AC3E}">
        <p14:creationId xmlns:p14="http://schemas.microsoft.com/office/powerpoint/2010/main" val="40084464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3476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77508" y="216006"/>
            <a:ext cx="2568463" cy="583215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72121" y="216006"/>
            <a:ext cx="7556492" cy="583215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7396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8886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6142" y="1615545"/>
            <a:ext cx="9937790" cy="2695572"/>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786142" y="4336618"/>
            <a:ext cx="9937790" cy="141753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362278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72121" y="1296035"/>
            <a:ext cx="5034187" cy="475212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911784" y="1296035"/>
            <a:ext cx="5034187" cy="475212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4888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93643" y="345010"/>
            <a:ext cx="9937790" cy="1252534"/>
          </a:xfrm>
        </p:spPr>
        <p:txBody>
          <a:bodyPr/>
          <a:lstStyle/>
          <a:p>
            <a:r>
              <a:rPr lang="zh-CN" altLang="en-US" noProof="1"/>
              <a:t>单击此处编辑母版标题样式</a:t>
            </a:r>
          </a:p>
        </p:txBody>
      </p:sp>
      <p:sp>
        <p:nvSpPr>
          <p:cNvPr id="3" name="文本占位符 2"/>
          <p:cNvSpPr>
            <a:spLocks noGrp="1"/>
          </p:cNvSpPr>
          <p:nvPr>
            <p:ph type="body" idx="1"/>
          </p:nvPr>
        </p:nvSpPr>
        <p:spPr>
          <a:xfrm>
            <a:off x="1121564" y="1680459"/>
            <a:ext cx="4605782" cy="778521"/>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1121564" y="2518536"/>
            <a:ext cx="4605782" cy="333012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5913133" y="1680459"/>
            <a:ext cx="4628464" cy="778521"/>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5913133" y="2518536"/>
            <a:ext cx="4628464" cy="333012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8580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50507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82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3" y="432012"/>
            <a:ext cx="3716169" cy="1512041"/>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4898383" y="933026"/>
            <a:ext cx="5833050" cy="460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793643" y="1944052"/>
            <a:ext cx="3716169" cy="360159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8956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3" y="432012"/>
            <a:ext cx="3936472" cy="1512041"/>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4898383" y="432013"/>
            <a:ext cx="5833050" cy="510613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793643" y="1944052"/>
            <a:ext cx="3936472" cy="360159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121416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6145"/>
          <p:cNvSpPr>
            <a:spLocks noGrp="1" noChangeArrowheads="1"/>
          </p:cNvSpPr>
          <p:nvPr>
            <p:ph type="title" idx="4294967295"/>
          </p:nvPr>
        </p:nvSpPr>
        <p:spPr bwMode="auto">
          <a:xfrm>
            <a:off x="960173" y="216006"/>
            <a:ext cx="9697746" cy="1080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6146"/>
          <p:cNvSpPr>
            <a:spLocks noGrp="1" noChangeArrowheads="1"/>
          </p:cNvSpPr>
          <p:nvPr>
            <p:ph type="body" idx="4294967295"/>
          </p:nvPr>
        </p:nvSpPr>
        <p:spPr bwMode="auto">
          <a:xfrm>
            <a:off x="672121" y="1296035"/>
            <a:ext cx="10273850" cy="47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圆角矩形 6151"/>
          <p:cNvSpPr>
            <a:spLocks noChangeArrowheads="1"/>
          </p:cNvSpPr>
          <p:nvPr/>
        </p:nvSpPr>
        <p:spPr bwMode="auto">
          <a:xfrm>
            <a:off x="192035" y="144004"/>
            <a:ext cx="11118002" cy="6192167"/>
          </a:xfrm>
          <a:prstGeom prst="roundRect">
            <a:avLst>
              <a:gd name="adj" fmla="val 11046"/>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latin typeface="Times New Roman" pitchFamily="18" charset="0"/>
            </a:endParaRPr>
          </a:p>
        </p:txBody>
      </p:sp>
      <p:sp>
        <p:nvSpPr>
          <p:cNvPr id="1029" name="直接连接符 6152"/>
          <p:cNvSpPr>
            <a:spLocks noChangeShapeType="1"/>
          </p:cNvSpPr>
          <p:nvPr/>
        </p:nvSpPr>
        <p:spPr bwMode="auto">
          <a:xfrm>
            <a:off x="940170" y="1152031"/>
            <a:ext cx="9697746"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p:txStyles>
    <p:titleStyle>
      <a:lvl1pPr algn="l" rtl="0" fontAlgn="base">
        <a:spcBef>
          <a:spcPct val="0"/>
        </a:spcBef>
        <a:spcAft>
          <a:spcPct val="0"/>
        </a:spcAft>
        <a:buFont typeface="Arial" charset="0"/>
        <a:defRPr sz="4000" b="1" kern="1200">
          <a:solidFill>
            <a:schemeClr val="tx2"/>
          </a:solidFill>
          <a:latin typeface="+mj-lt"/>
          <a:ea typeface="+mj-ea"/>
          <a:cs typeface="+mj-cs"/>
        </a:defRPr>
      </a:lvl1pPr>
      <a:lvl2pPr algn="l" rtl="0" fontAlgn="base">
        <a:spcBef>
          <a:spcPct val="0"/>
        </a:spcBef>
        <a:spcAft>
          <a:spcPct val="0"/>
        </a:spcAft>
        <a:buFont typeface="Arial" charset="0"/>
        <a:defRPr sz="4000" b="1">
          <a:solidFill>
            <a:schemeClr val="tx2"/>
          </a:solidFill>
          <a:latin typeface="Arial Black" pitchFamily="34" charset="0"/>
          <a:ea typeface="宋体" pitchFamily="2" charset="-122"/>
        </a:defRPr>
      </a:lvl2pPr>
      <a:lvl3pPr algn="l" rtl="0" fontAlgn="base">
        <a:spcBef>
          <a:spcPct val="0"/>
        </a:spcBef>
        <a:spcAft>
          <a:spcPct val="0"/>
        </a:spcAft>
        <a:buFont typeface="Arial" charset="0"/>
        <a:defRPr sz="4000" b="1">
          <a:solidFill>
            <a:schemeClr val="tx2"/>
          </a:solidFill>
          <a:latin typeface="Arial Black" pitchFamily="34" charset="0"/>
          <a:ea typeface="宋体" pitchFamily="2" charset="-122"/>
        </a:defRPr>
      </a:lvl3pPr>
      <a:lvl4pPr algn="l" rtl="0" fontAlgn="base">
        <a:spcBef>
          <a:spcPct val="0"/>
        </a:spcBef>
        <a:spcAft>
          <a:spcPct val="0"/>
        </a:spcAft>
        <a:buFont typeface="Arial" charset="0"/>
        <a:defRPr sz="4000" b="1">
          <a:solidFill>
            <a:schemeClr val="tx2"/>
          </a:solidFill>
          <a:latin typeface="Arial Black" pitchFamily="34" charset="0"/>
          <a:ea typeface="宋体" pitchFamily="2" charset="-122"/>
        </a:defRPr>
      </a:lvl4pPr>
      <a:lvl5pPr algn="l" rtl="0" fontAlgn="base">
        <a:spcBef>
          <a:spcPct val="0"/>
        </a:spcBef>
        <a:spcAft>
          <a:spcPct val="0"/>
        </a:spcAft>
        <a:buFont typeface="Arial" charset="0"/>
        <a:defRPr sz="4000" b="1">
          <a:solidFill>
            <a:schemeClr val="tx2"/>
          </a:solidFill>
          <a:latin typeface="Arial Black" pitchFamily="34" charset="0"/>
          <a:ea typeface="宋体" pitchFamily="2" charset="-122"/>
        </a:defRPr>
      </a:lvl5pPr>
      <a:lvl6pPr marL="457200" algn="l" rtl="0" fontAlgn="base">
        <a:spcBef>
          <a:spcPct val="0"/>
        </a:spcBef>
        <a:spcAft>
          <a:spcPct val="0"/>
        </a:spcAft>
        <a:buFont typeface="Arial" charset="0"/>
        <a:defRPr sz="4000" b="1">
          <a:solidFill>
            <a:schemeClr val="tx2"/>
          </a:solidFill>
          <a:latin typeface="Arial Black" pitchFamily="34" charset="0"/>
          <a:ea typeface="宋体" pitchFamily="2" charset="-122"/>
        </a:defRPr>
      </a:lvl6pPr>
      <a:lvl7pPr marL="914400" algn="l" rtl="0" fontAlgn="base">
        <a:spcBef>
          <a:spcPct val="0"/>
        </a:spcBef>
        <a:spcAft>
          <a:spcPct val="0"/>
        </a:spcAft>
        <a:buFont typeface="Arial" charset="0"/>
        <a:defRPr sz="4000" b="1">
          <a:solidFill>
            <a:schemeClr val="tx2"/>
          </a:solidFill>
          <a:latin typeface="Arial Black" pitchFamily="34" charset="0"/>
          <a:ea typeface="宋体" pitchFamily="2" charset="-122"/>
        </a:defRPr>
      </a:lvl7pPr>
      <a:lvl8pPr marL="1371600" algn="l" rtl="0" fontAlgn="base">
        <a:spcBef>
          <a:spcPct val="0"/>
        </a:spcBef>
        <a:spcAft>
          <a:spcPct val="0"/>
        </a:spcAft>
        <a:buFont typeface="Arial" charset="0"/>
        <a:defRPr sz="4000" b="1">
          <a:solidFill>
            <a:schemeClr val="tx2"/>
          </a:solidFill>
          <a:latin typeface="Arial Black" pitchFamily="34" charset="0"/>
          <a:ea typeface="宋体" pitchFamily="2" charset="-122"/>
        </a:defRPr>
      </a:lvl8pPr>
      <a:lvl9pPr marL="1828800" algn="l" rtl="0" fontAlgn="base">
        <a:spcBef>
          <a:spcPct val="0"/>
        </a:spcBef>
        <a:spcAft>
          <a:spcPct val="0"/>
        </a:spcAft>
        <a:buFont typeface="Arial" charset="0"/>
        <a:defRPr sz="4000" b="1">
          <a:solidFill>
            <a:schemeClr val="tx2"/>
          </a:solidFill>
          <a:latin typeface="Arial Black" pitchFamily="34" charset="0"/>
          <a:ea typeface="宋体" pitchFamily="2" charset="-122"/>
        </a:defRPr>
      </a:lvl9pPr>
    </p:titleStyle>
    <p:bodyStyle>
      <a:lvl1pPr marL="342900" indent="-342900" algn="l" rtl="0" fontAlgn="base">
        <a:lnSpc>
          <a:spcPct val="120000"/>
        </a:lnSpc>
        <a:spcBef>
          <a:spcPct val="20000"/>
        </a:spcBef>
        <a:spcAft>
          <a:spcPct val="0"/>
        </a:spcAft>
        <a:buClr>
          <a:srgbClr val="FF0000"/>
        </a:buClr>
        <a:buSzPct val="90000"/>
        <a:buFont typeface="Wingdings" panose="05000000000000000000" pitchFamily="2" charset="2"/>
        <a:buChar char="Ø"/>
        <a:defRPr sz="2800" kern="1200">
          <a:solidFill>
            <a:schemeClr val="tx1"/>
          </a:solidFill>
          <a:latin typeface="+mn-lt"/>
          <a:ea typeface="+mn-ea"/>
          <a:cs typeface="+mn-cs"/>
        </a:defRPr>
      </a:lvl1pPr>
      <a:lvl2pPr marL="742950" lvl="1" indent="-285750" algn="l" rtl="0" fontAlgn="base">
        <a:lnSpc>
          <a:spcPct val="120000"/>
        </a:lnSpc>
        <a:spcBef>
          <a:spcPct val="20000"/>
        </a:spcBef>
        <a:spcAft>
          <a:spcPct val="0"/>
        </a:spcAft>
        <a:buClr>
          <a:schemeClr val="tx2"/>
        </a:buClr>
        <a:buSzPct val="80000"/>
        <a:buFont typeface="Wingdings" panose="05000000000000000000" pitchFamily="2" charset="2"/>
        <a:buChar char="Ð"/>
        <a:defRPr sz="2600" kern="1200">
          <a:solidFill>
            <a:schemeClr val="tx1"/>
          </a:solidFill>
          <a:latin typeface="+mn-lt"/>
          <a:ea typeface="+mn-ea"/>
          <a:cs typeface="+mn-cs"/>
        </a:defRPr>
      </a:lvl2pPr>
      <a:lvl3pPr marL="1143000" lvl="2" indent="-228600" algn="l" rtl="0" fontAlgn="base">
        <a:lnSpc>
          <a:spcPct val="120000"/>
        </a:lnSpc>
        <a:spcBef>
          <a:spcPct val="20000"/>
        </a:spcBef>
        <a:spcAft>
          <a:spcPct val="0"/>
        </a:spcAft>
        <a:buClr>
          <a:schemeClr val="tx1"/>
        </a:buClr>
        <a:buSzPct val="150000"/>
        <a:buFont typeface="Wingdings" panose="05000000000000000000" pitchFamily="2" charset="2"/>
        <a:buChar char="•"/>
        <a:defRPr sz="2200" kern="1200">
          <a:solidFill>
            <a:schemeClr val="tx1"/>
          </a:solidFill>
          <a:latin typeface="+mn-lt"/>
          <a:ea typeface="+mn-ea"/>
          <a:cs typeface="+mn-cs"/>
        </a:defRPr>
      </a:lvl3pPr>
      <a:lvl4pPr marL="1600200" lvl="3" indent="-228600" algn="l" rtl="0" fontAlgn="base">
        <a:lnSpc>
          <a:spcPct val="120000"/>
        </a:lnSpc>
        <a:spcBef>
          <a:spcPct val="20000"/>
        </a:spcBef>
        <a:spcAft>
          <a:spcPct val="0"/>
        </a:spcAft>
        <a:buClr>
          <a:schemeClr val="tx2"/>
        </a:buClr>
        <a:buSzPct val="150000"/>
        <a:buFont typeface="Wingdings" panose="05000000000000000000" pitchFamily="2" charset="2"/>
        <a:buChar char="•"/>
        <a:defRPr sz="2000" kern="1200">
          <a:solidFill>
            <a:schemeClr val="tx1"/>
          </a:solidFill>
          <a:latin typeface="+mn-lt"/>
          <a:ea typeface="+mn-ea"/>
          <a:cs typeface="+mn-cs"/>
        </a:defRPr>
      </a:lvl4pPr>
      <a:lvl5pPr marL="2057400" lvl="4" indent="-228600" algn="l" rtl="0" fontAlgn="base">
        <a:lnSpc>
          <a:spcPct val="120000"/>
        </a:lnSpc>
        <a:spcBef>
          <a:spcPct val="20000"/>
        </a:spcBef>
        <a:spcAft>
          <a:spcPct val="0"/>
        </a:spcAft>
        <a:buClr>
          <a:schemeClr val="folHlink"/>
        </a:buClr>
        <a:buSzPct val="150000"/>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2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2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2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2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4097"/>
          <p:cNvSpPr>
            <a:spLocks noGrp="1" noChangeArrowheads="1"/>
          </p:cNvSpPr>
          <p:nvPr>
            <p:ph type="ctrTitle"/>
          </p:nvPr>
        </p:nvSpPr>
        <p:spPr>
          <a:xfrm>
            <a:off x="864156" y="936025"/>
            <a:ext cx="9793764" cy="2142058"/>
          </a:xfrm>
        </p:spPr>
        <p:txBody>
          <a:bodyPr/>
          <a:lstStyle/>
          <a:p>
            <a:r>
              <a:rPr lang="zh-CN" altLang="en-US" sz="7000" i="0">
                <a:ea typeface="华文楷体" pitchFamily="2" charset="-122"/>
              </a:rPr>
              <a:t>计算几何初步</a:t>
            </a:r>
          </a:p>
        </p:txBody>
      </p:sp>
      <p:sp>
        <p:nvSpPr>
          <p:cNvPr id="3074" name="副标题 4099"/>
          <p:cNvSpPr>
            <a:spLocks noGrp="1" noChangeArrowheads="1"/>
          </p:cNvSpPr>
          <p:nvPr>
            <p:ph type="subTitle" idx="4294967295"/>
          </p:nvPr>
        </p:nvSpPr>
        <p:spPr>
          <a:xfrm>
            <a:off x="1728311" y="3384091"/>
            <a:ext cx="8257487" cy="1656045"/>
          </a:xfrm>
        </p:spPr>
        <p:txBody>
          <a:bodyPr anchor="ctr"/>
          <a:lstStyle/>
          <a:p>
            <a:pPr marL="0" indent="0" algn="ctr">
              <a:spcBef>
                <a:spcPct val="50000"/>
              </a:spcBef>
              <a:buFont typeface="Wingdings" panose="05000000000000000000" pitchFamily="2" charset="2"/>
              <a:buNone/>
            </a:pPr>
            <a:r>
              <a:rPr lang="zh-CN" altLang="en-US" sz="3000" dirty="0">
                <a:latin typeface="楷体_GB2312" pitchFamily="49" charset="-122"/>
                <a:ea typeface="楷体_GB2312" pitchFamily="49" charset="-122"/>
              </a:rPr>
              <a:t>安徽师大附中    叶国平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35841"/>
          <p:cNvSpPr>
            <a:spLocks noGrp="1" noChangeArrowheads="1"/>
          </p:cNvSpPr>
          <p:nvPr>
            <p:ph type="title"/>
          </p:nvPr>
        </p:nvSpPr>
        <p:spPr/>
        <p:txBody>
          <a:bodyPr/>
          <a:lstStyle/>
          <a:p>
            <a:r>
              <a:rPr lang="zh-CN" altLang="en-US"/>
              <a:t>矢量的分解</a:t>
            </a:r>
          </a:p>
        </p:txBody>
      </p:sp>
      <p:sp>
        <p:nvSpPr>
          <p:cNvPr id="11266" name="文本占位符 35842"/>
          <p:cNvSpPr>
            <a:spLocks noGrp="1" noChangeArrowheads="1"/>
          </p:cNvSpPr>
          <p:nvPr>
            <p:ph type="body" idx="1"/>
          </p:nvPr>
        </p:nvSpPr>
        <p:spPr/>
        <p:txBody>
          <a:bodyPr/>
          <a:lstStyle/>
          <a:p>
            <a:r>
              <a:rPr lang="zh-CN" altLang="en-US"/>
              <a:t>定理：如果空间三个矢量</a:t>
            </a:r>
            <a:r>
              <a:rPr lang="en-US" altLang="zh-CN"/>
              <a:t>a,b,c</a:t>
            </a:r>
            <a:r>
              <a:rPr lang="zh-CN" altLang="en-US"/>
              <a:t>不共面，那么对任一矢量</a:t>
            </a:r>
            <a:r>
              <a:rPr lang="en-US" altLang="zh-CN"/>
              <a:t>p</a:t>
            </a:r>
            <a:r>
              <a:rPr lang="zh-CN" altLang="en-US"/>
              <a:t>，一定存在一个且仅一个有序实数组 </a:t>
            </a:r>
            <a:r>
              <a:rPr lang="en-US" altLang="zh-CN"/>
              <a:t>x,y,z</a:t>
            </a:r>
            <a:r>
              <a:rPr lang="zh-CN" altLang="en-US"/>
              <a:t>，使得：</a:t>
            </a:r>
            <a:r>
              <a:rPr lang="en-US" altLang="zh-CN"/>
              <a:t>p=xa+yb+zc</a:t>
            </a:r>
            <a:r>
              <a:rPr lang="zh-CN" altLang="en-US"/>
              <a:t>。</a:t>
            </a:r>
          </a:p>
          <a:p>
            <a:r>
              <a:rPr lang="zh-CN" altLang="en-US"/>
              <a:t>含义与物理上的合力和力的分解一样。</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36865"/>
          <p:cNvSpPr>
            <a:spLocks noGrp="1" noChangeArrowheads="1"/>
          </p:cNvSpPr>
          <p:nvPr>
            <p:ph type="title"/>
          </p:nvPr>
        </p:nvSpPr>
        <p:spPr/>
        <p:txBody>
          <a:bodyPr/>
          <a:lstStyle/>
          <a:p>
            <a:r>
              <a:rPr lang="zh-CN" altLang="en-US"/>
              <a:t>矢量的数量积（点乘）</a:t>
            </a:r>
          </a:p>
        </p:txBody>
      </p:sp>
      <p:sp>
        <p:nvSpPr>
          <p:cNvPr id="12290" name="文本占位符 36866"/>
          <p:cNvSpPr>
            <a:spLocks noGrp="1" noChangeArrowheads="1"/>
          </p:cNvSpPr>
          <p:nvPr>
            <p:ph type="body" idx="1"/>
          </p:nvPr>
        </p:nvSpPr>
        <p:spPr/>
        <p:txBody>
          <a:bodyPr/>
          <a:lstStyle/>
          <a:p>
            <a:r>
              <a:rPr lang="zh-CN" altLang="en-US" dirty="0"/>
              <a:t>两个矢量的数量积是一个数，大小等于这两个矢量的模的乘积再乘以它们夹角的余弦。</a:t>
            </a:r>
          </a:p>
          <a:p>
            <a:pPr algn="ctr">
              <a:buFont typeface="Wingdings" panose="05000000000000000000" pitchFamily="2" charset="2"/>
              <a:buNone/>
            </a:pPr>
            <a:r>
              <a:rPr lang="en-US" altLang="zh-CN" dirty="0" err="1"/>
              <a:t>a·b</a:t>
            </a:r>
            <a:r>
              <a:rPr lang="zh-CN" altLang="en-US" dirty="0"/>
              <a:t>＝</a:t>
            </a:r>
            <a:r>
              <a:rPr lang="en-US" altLang="zh-CN" dirty="0"/>
              <a:t>|a||</a:t>
            </a:r>
            <a:r>
              <a:rPr lang="en-US" altLang="zh-CN" dirty="0" err="1"/>
              <a:t>b|cos</a:t>
            </a:r>
            <a:r>
              <a:rPr lang="en-US" altLang="zh-CN" dirty="0"/>
              <a:t>&lt;</a:t>
            </a:r>
            <a:r>
              <a:rPr lang="en-US" altLang="zh-CN" dirty="0" err="1"/>
              <a:t>a,b</a:t>
            </a:r>
            <a:r>
              <a:rPr lang="en-US" altLang="zh-CN" dirty="0"/>
              <a:t>&gt;</a:t>
            </a:r>
          </a:p>
          <a:p>
            <a:r>
              <a:rPr lang="zh-CN" altLang="en-US" dirty="0"/>
              <a:t>用上面讲到的矢量的分解可以证明，数量积等于两个矢量的对应支量乘积之和。</a:t>
            </a:r>
            <a:r>
              <a:rPr lang="en-US" altLang="zh-CN" dirty="0" err="1"/>
              <a:t>a·b</a:t>
            </a:r>
            <a:r>
              <a:rPr lang="zh-CN" altLang="en-US" dirty="0"/>
              <a:t>＝</a:t>
            </a:r>
            <a:r>
              <a:rPr lang="en-US" altLang="zh-CN" dirty="0" err="1"/>
              <a:t>a</a:t>
            </a:r>
            <a:r>
              <a:rPr lang="en-US" altLang="zh-CN" baseline="-10000" dirty="0" err="1"/>
              <a:t>x</a:t>
            </a:r>
            <a:r>
              <a:rPr lang="en-US" altLang="zh-CN" dirty="0" err="1"/>
              <a:t>b</a:t>
            </a:r>
            <a:r>
              <a:rPr lang="en-US" altLang="zh-CN" baseline="-10000" dirty="0" err="1"/>
              <a:t>x</a:t>
            </a:r>
            <a:r>
              <a:rPr lang="zh-CN" altLang="en-US" dirty="0"/>
              <a:t>＋</a:t>
            </a:r>
            <a:r>
              <a:rPr lang="en-US" altLang="zh-CN" dirty="0" err="1"/>
              <a:t>a</a:t>
            </a:r>
            <a:r>
              <a:rPr lang="en-US" altLang="zh-CN" baseline="-10000" dirty="0" err="1"/>
              <a:t>y</a:t>
            </a:r>
            <a:r>
              <a:rPr lang="en-US" altLang="zh-CN" dirty="0" err="1"/>
              <a:t>b</a:t>
            </a:r>
            <a:r>
              <a:rPr lang="en-US" altLang="zh-CN" baseline="-10000" dirty="0" err="1"/>
              <a:t>y</a:t>
            </a:r>
            <a:r>
              <a:rPr lang="zh-CN" altLang="en-US" dirty="0"/>
              <a:t>＋</a:t>
            </a:r>
            <a:r>
              <a:rPr lang="en-US" altLang="zh-CN" dirty="0" err="1"/>
              <a:t>a</a:t>
            </a:r>
            <a:r>
              <a:rPr lang="en-US" altLang="zh-CN" baseline="-10000" dirty="0" err="1"/>
              <a:t>z</a:t>
            </a:r>
            <a:r>
              <a:rPr lang="en-US" altLang="zh-CN" dirty="0" err="1"/>
              <a:t>b</a:t>
            </a:r>
            <a:r>
              <a:rPr lang="en-US" altLang="zh-CN" baseline="-10000" dirty="0" err="1"/>
              <a:t>z</a:t>
            </a:r>
            <a:endParaRPr lang="en-US" altLang="zh-CN" baseline="-10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38913"/>
          <p:cNvSpPr>
            <a:spLocks noGrp="1" noChangeArrowheads="1"/>
          </p:cNvSpPr>
          <p:nvPr>
            <p:ph type="title"/>
          </p:nvPr>
        </p:nvSpPr>
        <p:spPr/>
        <p:txBody>
          <a:bodyPr/>
          <a:lstStyle/>
          <a:p>
            <a:r>
              <a:rPr lang="zh-CN" altLang="en-US"/>
              <a:t>矢量的数量积（点乘）的性质</a:t>
            </a:r>
          </a:p>
        </p:txBody>
      </p:sp>
      <p:sp>
        <p:nvSpPr>
          <p:cNvPr id="13314" name="文本占位符 38914"/>
          <p:cNvSpPr>
            <a:spLocks noGrp="1" noChangeArrowheads="1"/>
          </p:cNvSpPr>
          <p:nvPr>
            <p:ph type="body" idx="1"/>
          </p:nvPr>
        </p:nvSpPr>
        <p:spPr/>
        <p:txBody>
          <a:bodyPr/>
          <a:lstStyle/>
          <a:p>
            <a:r>
              <a:rPr lang="en-US" altLang="zh-CN"/>
              <a:t>① a·e=|a||e|cos&lt;a,e&gt;=|a|cos&lt;a,e&gt;</a:t>
            </a:r>
          </a:p>
          <a:p>
            <a:r>
              <a:rPr lang="en-US" altLang="zh-CN"/>
              <a:t>② a⊥b </a:t>
            </a:r>
            <a:r>
              <a:rPr lang="zh-CN" altLang="en-US"/>
              <a:t>等价于 </a:t>
            </a:r>
            <a:r>
              <a:rPr lang="en-US" altLang="zh-CN"/>
              <a:t>a·b</a:t>
            </a:r>
            <a:r>
              <a:rPr lang="zh-CN" altLang="en-US"/>
              <a:t>＝</a:t>
            </a:r>
            <a:r>
              <a:rPr lang="en-US" altLang="zh-CN"/>
              <a:t>0,</a:t>
            </a:r>
            <a:r>
              <a:rPr lang="zh-CN" altLang="en-US"/>
              <a:t>即</a:t>
            </a:r>
            <a:r>
              <a:rPr lang="en-US" altLang="zh-CN"/>
              <a:t>a</a:t>
            </a:r>
            <a:r>
              <a:rPr lang="en-US" altLang="zh-CN" baseline="-10000"/>
              <a:t>x</a:t>
            </a:r>
            <a:r>
              <a:rPr lang="en-US" altLang="zh-CN"/>
              <a:t>b</a:t>
            </a:r>
            <a:r>
              <a:rPr lang="en-US" altLang="zh-CN" baseline="-10000"/>
              <a:t>x</a:t>
            </a:r>
            <a:r>
              <a:rPr lang="zh-CN" altLang="en-US"/>
              <a:t>＋</a:t>
            </a:r>
            <a:r>
              <a:rPr lang="en-US" altLang="zh-CN"/>
              <a:t>a</a:t>
            </a:r>
            <a:r>
              <a:rPr lang="en-US" altLang="zh-CN" baseline="-10000"/>
              <a:t>y</a:t>
            </a:r>
            <a:r>
              <a:rPr lang="en-US" altLang="zh-CN"/>
              <a:t>b</a:t>
            </a:r>
            <a:r>
              <a:rPr lang="en-US" altLang="zh-CN" baseline="-10000"/>
              <a:t>y</a:t>
            </a:r>
            <a:r>
              <a:rPr lang="zh-CN" altLang="en-US"/>
              <a:t>＋</a:t>
            </a:r>
            <a:r>
              <a:rPr lang="en-US" altLang="zh-CN"/>
              <a:t>a</a:t>
            </a:r>
            <a:r>
              <a:rPr lang="en-US" altLang="zh-CN" baseline="-10000"/>
              <a:t>z</a:t>
            </a:r>
            <a:r>
              <a:rPr lang="en-US" altLang="zh-CN"/>
              <a:t>b</a:t>
            </a:r>
            <a:r>
              <a:rPr lang="en-US" altLang="zh-CN" baseline="-10000"/>
              <a:t>z</a:t>
            </a:r>
            <a:r>
              <a:rPr lang="en-US" altLang="zh-CN"/>
              <a:t>=0</a:t>
            </a:r>
          </a:p>
          <a:p>
            <a:r>
              <a:rPr lang="en-US" altLang="zh-CN"/>
              <a:t>③ </a:t>
            </a:r>
            <a:r>
              <a:rPr lang="zh-CN" altLang="en-US"/>
              <a:t>自乘：</a:t>
            </a:r>
            <a:r>
              <a:rPr lang="en-US" altLang="zh-CN"/>
              <a:t>|a|</a:t>
            </a:r>
            <a:r>
              <a:rPr lang="en-US" altLang="zh-CN" baseline="30000"/>
              <a:t>2</a:t>
            </a:r>
            <a:r>
              <a:rPr lang="en-US" altLang="zh-CN"/>
              <a:t> </a:t>
            </a:r>
            <a:r>
              <a:rPr lang="zh-CN" altLang="en-US"/>
              <a:t>＝ </a:t>
            </a:r>
            <a:r>
              <a:rPr lang="en-US" altLang="zh-CN"/>
              <a:t>a·a</a:t>
            </a:r>
          </a:p>
          <a:p>
            <a:r>
              <a:rPr lang="en-US" altLang="zh-CN"/>
              <a:t>④ </a:t>
            </a:r>
            <a:r>
              <a:rPr lang="zh-CN" altLang="en-US"/>
              <a:t>结合律：（</a:t>
            </a:r>
            <a:r>
              <a:rPr lang="en-US" altLang="zh-CN"/>
              <a:t>λ·a</a:t>
            </a:r>
            <a:r>
              <a:rPr lang="zh-CN" altLang="en-US"/>
              <a:t>）</a:t>
            </a:r>
            <a:r>
              <a:rPr lang="en-US" altLang="zh-CN"/>
              <a:t>·b = λ(a·b)</a:t>
            </a:r>
          </a:p>
          <a:p>
            <a:r>
              <a:rPr lang="en-US" altLang="zh-CN"/>
              <a:t>⑤ </a:t>
            </a:r>
            <a:r>
              <a:rPr lang="zh-CN" altLang="en-US"/>
              <a:t>交换律：</a:t>
            </a:r>
            <a:r>
              <a:rPr lang="en-US" altLang="zh-CN"/>
              <a:t>a·b </a:t>
            </a:r>
            <a:r>
              <a:rPr lang="zh-CN" altLang="en-US"/>
              <a:t>＝ </a:t>
            </a:r>
            <a:r>
              <a:rPr lang="en-US" altLang="zh-CN"/>
              <a:t>b·a</a:t>
            </a:r>
          </a:p>
          <a:p>
            <a:r>
              <a:rPr lang="en-US" altLang="zh-CN"/>
              <a:t>⑥ </a:t>
            </a:r>
            <a:r>
              <a:rPr lang="zh-CN" altLang="en-US"/>
              <a:t>分配律：</a:t>
            </a:r>
            <a:r>
              <a:rPr lang="en-US" altLang="zh-CN"/>
              <a:t>a·(b + c) </a:t>
            </a:r>
            <a:r>
              <a:rPr lang="zh-CN" altLang="en-US"/>
              <a:t>＝ </a:t>
            </a:r>
            <a:r>
              <a:rPr lang="en-US" altLang="zh-CN"/>
              <a:t>a·b + a·c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6385"/>
          <p:cNvSpPr>
            <a:spLocks noGrp="1" noChangeArrowheads="1"/>
          </p:cNvSpPr>
          <p:nvPr>
            <p:ph type="title"/>
          </p:nvPr>
        </p:nvSpPr>
        <p:spPr/>
        <p:txBody>
          <a:bodyPr/>
          <a:lstStyle/>
          <a:p>
            <a:r>
              <a:rPr lang="zh-CN" altLang="en-US"/>
              <a:t>矢量的叉乘</a:t>
            </a:r>
          </a:p>
        </p:txBody>
      </p:sp>
      <p:sp>
        <p:nvSpPr>
          <p:cNvPr id="14338" name="文本占位符 16386"/>
          <p:cNvSpPr>
            <a:spLocks noGrp="1" noChangeArrowheads="1"/>
          </p:cNvSpPr>
          <p:nvPr>
            <p:ph type="body" idx="1"/>
          </p:nvPr>
        </p:nvSpPr>
        <p:spPr/>
        <p:txBody>
          <a:bodyPr/>
          <a:lstStyle/>
          <a:p>
            <a:pPr>
              <a:lnSpc>
                <a:spcPct val="115000"/>
              </a:lnSpc>
            </a:pPr>
            <a:r>
              <a:rPr lang="zh-CN" altLang="en-US" sz="2600" dirty="0"/>
              <a:t>矢量积的一般含义：两个矢量</a:t>
            </a:r>
            <a:r>
              <a:rPr lang="en-US" altLang="zh-CN" sz="2600" dirty="0"/>
              <a:t>a </a:t>
            </a:r>
            <a:r>
              <a:rPr lang="zh-CN" altLang="en-US" sz="2600" dirty="0"/>
              <a:t>和</a:t>
            </a:r>
            <a:r>
              <a:rPr lang="en-US" altLang="zh-CN" sz="2600" dirty="0"/>
              <a:t>b</a:t>
            </a:r>
            <a:r>
              <a:rPr lang="zh-CN" altLang="en-US" sz="2600" dirty="0"/>
              <a:t>的矢量积是一个矢量，记作</a:t>
            </a:r>
            <a:r>
              <a:rPr lang="en-US" altLang="zh-CN" sz="2600" dirty="0" err="1"/>
              <a:t>a×b</a:t>
            </a:r>
            <a:r>
              <a:rPr lang="zh-CN" altLang="en-US" sz="2600" dirty="0"/>
              <a:t>，其模等于由</a:t>
            </a:r>
            <a:r>
              <a:rPr lang="en-US" altLang="zh-CN" sz="2600" dirty="0"/>
              <a:t>a </a:t>
            </a:r>
            <a:r>
              <a:rPr lang="zh-CN" altLang="en-US" sz="2600" dirty="0"/>
              <a:t>和</a:t>
            </a:r>
            <a:r>
              <a:rPr lang="en-US" altLang="zh-CN" sz="2600" dirty="0"/>
              <a:t>b</a:t>
            </a:r>
            <a:r>
              <a:rPr lang="zh-CN" altLang="en-US" sz="2600" dirty="0"/>
              <a:t>作成的平行四边形的面积，方向与平行四边形所在平面垂直，当站在这个方向观察时，</a:t>
            </a:r>
            <a:r>
              <a:rPr lang="en-US" altLang="zh-CN" sz="2600" dirty="0"/>
              <a:t>a </a:t>
            </a:r>
            <a:r>
              <a:rPr lang="zh-CN" altLang="en-US" sz="2600" dirty="0"/>
              <a:t>逆时针转过一个小于</a:t>
            </a:r>
            <a:r>
              <a:rPr lang="en-US" altLang="zh-CN" sz="2600" dirty="0"/>
              <a:t>π</a:t>
            </a:r>
            <a:r>
              <a:rPr lang="zh-CN" altLang="en-US" sz="2600" dirty="0"/>
              <a:t>的角到达 </a:t>
            </a:r>
            <a:r>
              <a:rPr lang="en-US" altLang="zh-CN" sz="2600" dirty="0"/>
              <a:t>b </a:t>
            </a:r>
            <a:r>
              <a:rPr lang="zh-CN" altLang="en-US" sz="2600" dirty="0"/>
              <a:t>的方向。这个方向也可以用物理上的右手螺旋定则判断：右手四指弯向由 </a:t>
            </a:r>
            <a:r>
              <a:rPr lang="en-US" altLang="zh-CN" sz="2600" dirty="0"/>
              <a:t>A </a:t>
            </a:r>
            <a:r>
              <a:rPr lang="zh-CN" altLang="en-US" sz="2600" dirty="0"/>
              <a:t>转到</a:t>
            </a:r>
            <a:r>
              <a:rPr lang="en-US" altLang="zh-CN" sz="2600" dirty="0"/>
              <a:t>B </a:t>
            </a:r>
            <a:r>
              <a:rPr lang="zh-CN" altLang="en-US" sz="2600" dirty="0"/>
              <a:t>的方向（转过的角小于</a:t>
            </a:r>
            <a:r>
              <a:rPr lang="en-US" altLang="zh-CN" sz="2600" dirty="0"/>
              <a:t>π</a:t>
            </a:r>
            <a:r>
              <a:rPr lang="zh-CN" altLang="en-US" sz="2600" dirty="0"/>
              <a:t>），拇指指向的就是矢量积的方向。</a:t>
            </a:r>
          </a:p>
        </p:txBody>
      </p:sp>
      <p:pic>
        <p:nvPicPr>
          <p:cNvPr id="16388" name="图片 163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93" y="3697275"/>
            <a:ext cx="5577641" cy="2514534"/>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7409"/>
          <p:cNvSpPr>
            <a:spLocks noGrp="1" noChangeArrowheads="1"/>
          </p:cNvSpPr>
          <p:nvPr>
            <p:ph type="title"/>
          </p:nvPr>
        </p:nvSpPr>
        <p:spPr/>
        <p:txBody>
          <a:bodyPr/>
          <a:lstStyle/>
          <a:p>
            <a:r>
              <a:rPr lang="zh-CN" altLang="en-US"/>
              <a:t>矢量的叉乘</a:t>
            </a:r>
          </a:p>
        </p:txBody>
      </p:sp>
      <p:sp>
        <p:nvSpPr>
          <p:cNvPr id="15362" name="文本占位符 17410"/>
          <p:cNvSpPr>
            <a:spLocks noGrp="1" noChangeArrowheads="1"/>
          </p:cNvSpPr>
          <p:nvPr>
            <p:ph type="body" idx="1"/>
          </p:nvPr>
        </p:nvSpPr>
        <p:spPr/>
        <p:txBody>
          <a:bodyPr/>
          <a:lstStyle/>
          <a:p>
            <a:r>
              <a:rPr lang="zh-CN" altLang="en-US" dirty="0"/>
              <a:t>我们给出叉积的等价而更有用的定义，把叉积定义为一个矩阵的行列式：</a:t>
            </a:r>
          </a:p>
          <a:p>
            <a:endParaRPr lang="zh-CN" altLang="en-US" dirty="0"/>
          </a:p>
          <a:p>
            <a:r>
              <a:rPr lang="zh-CN" altLang="en-US" dirty="0"/>
              <a:t>如图，如果</a:t>
            </a:r>
            <a:r>
              <a:rPr lang="en-US" altLang="zh-CN" dirty="0"/>
              <a:t>p1×p2 </a:t>
            </a:r>
            <a:r>
              <a:rPr lang="zh-CN" altLang="en-US" dirty="0"/>
              <a:t>为正数，则相对原点</a:t>
            </a:r>
            <a:r>
              <a:rPr lang="en-US" altLang="zh-CN" dirty="0"/>
              <a:t>(0,0)</a:t>
            </a:r>
            <a:r>
              <a:rPr lang="zh-CN" altLang="en-US" dirty="0"/>
              <a:t>来说，</a:t>
            </a:r>
            <a:r>
              <a:rPr lang="en-US" altLang="zh-CN" dirty="0"/>
              <a:t>p1</a:t>
            </a:r>
            <a:r>
              <a:rPr lang="zh-CN" altLang="en-US" dirty="0"/>
              <a:t>在</a:t>
            </a:r>
            <a:r>
              <a:rPr lang="en-US" altLang="zh-CN" dirty="0"/>
              <a:t>p2</a:t>
            </a:r>
            <a:r>
              <a:rPr lang="zh-CN" altLang="en-US" dirty="0"/>
              <a:t>的顺时针方向；如果 </a:t>
            </a:r>
            <a:r>
              <a:rPr lang="en-US" altLang="zh-CN" dirty="0"/>
              <a:t>p1×p2</a:t>
            </a:r>
            <a:r>
              <a:rPr lang="zh-CN" altLang="en-US" dirty="0"/>
              <a:t>为负数，则 </a:t>
            </a:r>
            <a:r>
              <a:rPr lang="en-US" altLang="zh-CN" dirty="0"/>
              <a:t>p1</a:t>
            </a:r>
            <a:r>
              <a:rPr lang="zh-CN" altLang="en-US" dirty="0"/>
              <a:t>在</a:t>
            </a:r>
            <a:r>
              <a:rPr lang="en-US" altLang="zh-CN" dirty="0"/>
              <a:t>p2</a:t>
            </a:r>
            <a:r>
              <a:rPr lang="zh-CN" altLang="en-US" dirty="0"/>
              <a:t>的逆时针方向。如果 </a:t>
            </a:r>
            <a:r>
              <a:rPr lang="en-US" altLang="zh-CN" dirty="0"/>
              <a:t>p1×p2 =0</a:t>
            </a:r>
            <a:r>
              <a:rPr lang="zh-CN" altLang="en-US" dirty="0"/>
              <a:t>，则 </a:t>
            </a:r>
            <a:r>
              <a:rPr lang="en-US" altLang="zh-CN" dirty="0"/>
              <a:t>p1</a:t>
            </a:r>
            <a:r>
              <a:rPr lang="zh-CN" altLang="en-US" dirty="0"/>
              <a:t>和 </a:t>
            </a:r>
            <a:r>
              <a:rPr lang="en-US" altLang="zh-CN" dirty="0"/>
              <a:t>p2</a:t>
            </a:r>
            <a:r>
              <a:rPr lang="zh-CN" altLang="en-US" dirty="0"/>
              <a:t>模相等且共线，方向相同或相反。</a:t>
            </a:r>
          </a:p>
        </p:txBody>
      </p:sp>
      <p:pic>
        <p:nvPicPr>
          <p:cNvPr id="15363" name="图片 174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315" y="1944721"/>
            <a:ext cx="8161470" cy="112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图片 174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879" y="4611651"/>
            <a:ext cx="3352712" cy="161689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diamond(in)">
                                      <p:cBhvr>
                                        <p:cTn id="7" dur="10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8433"/>
          <p:cNvSpPr>
            <a:spLocks noGrp="1" noChangeArrowheads="1"/>
          </p:cNvSpPr>
          <p:nvPr>
            <p:ph type="title"/>
          </p:nvPr>
        </p:nvSpPr>
        <p:spPr/>
        <p:txBody>
          <a:bodyPr/>
          <a:lstStyle/>
          <a:p>
            <a:r>
              <a:rPr lang="zh-CN" altLang="en-US"/>
              <a:t>探讨一个重要问题</a:t>
            </a:r>
          </a:p>
        </p:txBody>
      </p:sp>
      <mc:AlternateContent xmlns:mc="http://schemas.openxmlformats.org/markup-compatibility/2006" xmlns:a14="http://schemas.microsoft.com/office/drawing/2010/main">
        <mc:Choice Requires="a14">
          <p:sp>
            <p:nvSpPr>
              <p:cNvPr id="16386" name="文本占位符 18434"/>
              <p:cNvSpPr>
                <a:spLocks noGrp="1" noChangeArrowheads="1"/>
              </p:cNvSpPr>
              <p:nvPr>
                <p:ph type="body" idx="1"/>
              </p:nvPr>
            </p:nvSpPr>
            <p:spPr/>
            <p:txBody>
              <a:bodyPr/>
              <a:lstStyle/>
              <a:p>
                <a:r>
                  <a:rPr lang="zh-CN" altLang="en-US" sz="2600" dirty="0"/>
                  <a:t>给定两个矢量</a:t>
                </a:r>
                <a:r>
                  <a:rPr lang="en-US" altLang="zh-CN" sz="2600" dirty="0"/>
                  <a:t>:</a:t>
                </a:r>
                <a14:m>
                  <m:oMath xmlns:m="http://schemas.openxmlformats.org/officeDocument/2006/math">
                    <m:acc>
                      <m:accPr>
                        <m:chr m:val="⃑"/>
                        <m:ctrlPr>
                          <a:rPr lang="zh-CN" altLang="en-US" sz="2600" i="1" smtClean="0">
                            <a:latin typeface="Cambria Math" panose="02040503050406030204" pitchFamily="18" charset="0"/>
                          </a:rPr>
                        </m:ctrlPr>
                      </m:accPr>
                      <m:e>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0</m:t>
                            </m:r>
                          </m:sub>
                        </m:sSub>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1</m:t>
                            </m:r>
                          </m:sub>
                        </m:sSub>
                      </m:e>
                    </m:acc>
                  </m:oMath>
                </a14:m>
                <a:r>
                  <a:rPr lang="zh-CN" altLang="en-US" sz="2600" dirty="0"/>
                  <a:t>和</a:t>
                </a:r>
                <a14:m>
                  <m:oMath xmlns:m="http://schemas.openxmlformats.org/officeDocument/2006/math">
                    <m:acc>
                      <m:accPr>
                        <m:chr m:val="⃑"/>
                        <m:ctrlPr>
                          <a:rPr lang="zh-CN" altLang="en-US" sz="2600" i="1" smtClean="0">
                            <a:latin typeface="Cambria Math" panose="02040503050406030204" pitchFamily="18" charset="0"/>
                          </a:rPr>
                        </m:ctrlPr>
                      </m:accPr>
                      <m:e>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0</m:t>
                            </m:r>
                          </m:sub>
                        </m:sSub>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2</m:t>
                            </m:r>
                          </m:sub>
                        </m:sSub>
                      </m:e>
                    </m:acc>
                    <m:r>
                      <a:rPr lang="en-US" altLang="zh-CN" sz="2600" b="0" i="1" smtClean="0">
                        <a:latin typeface="Cambria Math"/>
                      </a:rPr>
                      <m:t> </m:t>
                    </m:r>
                  </m:oMath>
                </a14:m>
                <a:r>
                  <a:rPr lang="zh-CN" altLang="en-US" sz="2600" dirty="0"/>
                  <a:t>，对它们的公共端点</a:t>
                </a:r>
                <a:r>
                  <a:rPr lang="en-US" altLang="zh-CN" sz="2600" dirty="0"/>
                  <a:t>P</a:t>
                </a:r>
                <a:r>
                  <a:rPr lang="en-US" altLang="zh-CN" sz="2600" baseline="-10000" dirty="0"/>
                  <a:t>0</a:t>
                </a:r>
                <a:r>
                  <a:rPr lang="zh-CN" altLang="en-US" sz="2600" dirty="0"/>
                  <a:t>来说，判断</a:t>
                </a:r>
                <a14:m>
                  <m:oMath xmlns:m="http://schemas.openxmlformats.org/officeDocument/2006/math">
                    <m:acc>
                      <m:accPr>
                        <m:chr m:val="⃑"/>
                        <m:ctrlPr>
                          <a:rPr lang="zh-CN" altLang="en-US" sz="2600" i="1" smtClean="0">
                            <a:latin typeface="Cambria Math" panose="02040503050406030204" pitchFamily="18" charset="0"/>
                          </a:rPr>
                        </m:ctrlPr>
                      </m:accPr>
                      <m:e>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0</m:t>
                            </m:r>
                          </m:sub>
                        </m:sSub>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1</m:t>
                            </m:r>
                          </m:sub>
                        </m:sSub>
                      </m:e>
                    </m:acc>
                  </m:oMath>
                </a14:m>
                <a:r>
                  <a:rPr lang="zh-CN" altLang="en-US" sz="2600" dirty="0"/>
                  <a:t> 是否在</a:t>
                </a:r>
                <a14:m>
                  <m:oMath xmlns:m="http://schemas.openxmlformats.org/officeDocument/2006/math">
                    <m:acc>
                      <m:accPr>
                        <m:chr m:val="⃑"/>
                        <m:ctrlPr>
                          <a:rPr lang="zh-CN" altLang="en-US" sz="2600" i="1" smtClean="0">
                            <a:latin typeface="Cambria Math" panose="02040503050406030204" pitchFamily="18" charset="0"/>
                          </a:rPr>
                        </m:ctrlPr>
                      </m:accPr>
                      <m:e>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0</m:t>
                            </m:r>
                          </m:sub>
                        </m:sSub>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2</m:t>
                            </m:r>
                          </m:sub>
                        </m:sSub>
                      </m:e>
                    </m:acc>
                  </m:oMath>
                </a14:m>
                <a:r>
                  <a:rPr lang="zh-CN" altLang="en-US" sz="2600" dirty="0"/>
                  <a:t>的顺时针方向。</a:t>
                </a:r>
              </a:p>
              <a:p>
                <a:r>
                  <a:rPr lang="zh-CN" altLang="en-US" sz="2600" dirty="0"/>
                  <a:t>如图，把 </a:t>
                </a:r>
                <a:r>
                  <a:rPr lang="en-US" altLang="zh-CN" sz="2600" dirty="0"/>
                  <a:t>P</a:t>
                </a:r>
                <a:r>
                  <a:rPr lang="en-US" altLang="zh-CN" sz="2600" baseline="-10000" dirty="0"/>
                  <a:t>0</a:t>
                </a:r>
                <a:r>
                  <a:rPr lang="zh-CN" altLang="en-US" sz="2600" dirty="0"/>
                  <a:t>作为原点，得出向量</a:t>
                </a:r>
                <a:r>
                  <a:rPr lang="en-US" altLang="zh-CN" sz="2600" dirty="0"/>
                  <a:t>P</a:t>
                </a:r>
                <a:r>
                  <a:rPr lang="en-US" altLang="zh-CN" sz="2600" baseline="-10000" dirty="0"/>
                  <a:t>1</a:t>
                </a:r>
                <a:r>
                  <a:rPr lang="en-US" altLang="zh-CN" sz="2600" dirty="0"/>
                  <a:t>’=P</a:t>
                </a:r>
                <a:r>
                  <a:rPr lang="en-US" altLang="zh-CN" sz="2600" baseline="-10000" dirty="0"/>
                  <a:t>1</a:t>
                </a:r>
                <a:r>
                  <a:rPr lang="en-US" altLang="zh-CN" sz="2600" dirty="0"/>
                  <a:t>-P</a:t>
                </a:r>
                <a:r>
                  <a:rPr lang="en-US" altLang="zh-CN" sz="2600" baseline="-10000" dirty="0"/>
                  <a:t>0</a:t>
                </a:r>
                <a:r>
                  <a:rPr lang="zh-CN" altLang="en-US" sz="2600" dirty="0"/>
                  <a:t>和</a:t>
                </a:r>
                <a:r>
                  <a:rPr lang="en-US" altLang="zh-CN" sz="2600" dirty="0"/>
                  <a:t>P</a:t>
                </a:r>
                <a:r>
                  <a:rPr lang="en-US" altLang="zh-CN" sz="2600" baseline="-10000" dirty="0"/>
                  <a:t>2</a:t>
                </a:r>
                <a:r>
                  <a:rPr lang="en-US" altLang="zh-CN" sz="2600" dirty="0"/>
                  <a:t>’=P</a:t>
                </a:r>
                <a:r>
                  <a:rPr lang="en-US" altLang="zh-CN" sz="2600" baseline="-10000" dirty="0"/>
                  <a:t>2</a:t>
                </a:r>
                <a:r>
                  <a:rPr lang="en-US" altLang="zh-CN" sz="2600" dirty="0"/>
                  <a:t>-P</a:t>
                </a:r>
                <a:r>
                  <a:rPr lang="en-US" altLang="zh-CN" sz="2600" baseline="-10000" dirty="0"/>
                  <a:t>0</a:t>
                </a:r>
                <a:r>
                  <a:rPr lang="zh-CN" altLang="en-US" sz="2600" dirty="0"/>
                  <a:t>，因此，这两个向量的叉积为</a:t>
                </a:r>
                <a:r>
                  <a:rPr lang="en-US" altLang="zh-CN" sz="2600" dirty="0">
                    <a:sym typeface="Wingdings" pitchFamily="2" charset="2"/>
                  </a:rPr>
                  <a:t>(p</a:t>
                </a:r>
                <a:r>
                  <a:rPr lang="en-US" altLang="zh-CN" sz="2600" baseline="-10000" dirty="0">
                    <a:sym typeface="Wingdings" pitchFamily="2" charset="2"/>
                  </a:rPr>
                  <a:t>1</a:t>
                </a:r>
                <a:r>
                  <a:rPr lang="en-US" altLang="zh-CN" sz="2600" dirty="0">
                    <a:sym typeface="Wingdings" pitchFamily="2" charset="2"/>
                  </a:rPr>
                  <a:t>-p</a:t>
                </a:r>
                <a:r>
                  <a:rPr lang="en-US" altLang="zh-CN" sz="2600" baseline="-10000" dirty="0">
                    <a:sym typeface="Wingdings" pitchFamily="2" charset="2"/>
                  </a:rPr>
                  <a:t>0</a:t>
                </a:r>
                <a:r>
                  <a:rPr lang="en-US" altLang="zh-CN" sz="2600" dirty="0">
                    <a:sym typeface="Wingdings" pitchFamily="2" charset="2"/>
                  </a:rPr>
                  <a:t>)×(p</a:t>
                </a:r>
                <a:r>
                  <a:rPr lang="en-US" altLang="zh-CN" sz="2600" baseline="-10000" dirty="0">
                    <a:sym typeface="Wingdings" pitchFamily="2" charset="2"/>
                  </a:rPr>
                  <a:t>2</a:t>
                </a:r>
                <a:r>
                  <a:rPr lang="en-US" altLang="zh-CN" sz="2600" dirty="0">
                    <a:sym typeface="Wingdings" pitchFamily="2" charset="2"/>
                  </a:rPr>
                  <a:t>-p</a:t>
                </a:r>
                <a:r>
                  <a:rPr lang="en-US" altLang="zh-CN" sz="2600" baseline="-10000" dirty="0">
                    <a:sym typeface="Wingdings" pitchFamily="2" charset="2"/>
                  </a:rPr>
                  <a:t>0</a:t>
                </a:r>
                <a:r>
                  <a:rPr lang="en-US" altLang="zh-CN" sz="2600" dirty="0">
                    <a:sym typeface="Wingdings" pitchFamily="2" charset="2"/>
                  </a:rPr>
                  <a:t>)</a:t>
                </a:r>
                <a:r>
                  <a:rPr lang="en-US" altLang="zh-CN" sz="2600" dirty="0"/>
                  <a:t>= (x</a:t>
                </a:r>
                <a:r>
                  <a:rPr lang="en-US" altLang="zh-CN" sz="2600" baseline="-10000" dirty="0"/>
                  <a:t>1</a:t>
                </a:r>
                <a:r>
                  <a:rPr lang="en-US" altLang="zh-CN" sz="2600" dirty="0"/>
                  <a:t>-x</a:t>
                </a:r>
                <a:r>
                  <a:rPr lang="en-US" altLang="zh-CN" sz="2600" baseline="-10000" dirty="0"/>
                  <a:t>0</a:t>
                </a:r>
                <a:r>
                  <a:rPr lang="en-US" altLang="zh-CN" sz="2600" dirty="0"/>
                  <a:t>)(y</a:t>
                </a:r>
                <a:r>
                  <a:rPr lang="en-US" altLang="zh-CN" sz="2600" baseline="-10000" dirty="0"/>
                  <a:t>2</a:t>
                </a:r>
                <a:r>
                  <a:rPr lang="en-US" altLang="zh-CN" sz="2600" dirty="0"/>
                  <a:t>-y</a:t>
                </a:r>
                <a:r>
                  <a:rPr lang="en-US" altLang="zh-CN" sz="2600" baseline="-10000" dirty="0"/>
                  <a:t>0</a:t>
                </a:r>
                <a:r>
                  <a:rPr lang="en-US" altLang="zh-CN" sz="2600" dirty="0"/>
                  <a:t>)-(x</a:t>
                </a:r>
                <a:r>
                  <a:rPr lang="en-US" altLang="zh-CN" sz="2600" baseline="-10000" dirty="0"/>
                  <a:t>2</a:t>
                </a:r>
                <a:r>
                  <a:rPr lang="en-US" altLang="zh-CN" sz="2600" dirty="0"/>
                  <a:t>-x</a:t>
                </a:r>
                <a:r>
                  <a:rPr lang="en-US" altLang="zh-CN" sz="2600" baseline="-10000" dirty="0"/>
                  <a:t>0</a:t>
                </a:r>
                <a:r>
                  <a:rPr lang="en-US" altLang="zh-CN" sz="2600" dirty="0"/>
                  <a:t>)(y</a:t>
                </a:r>
                <a:r>
                  <a:rPr lang="en-US" altLang="zh-CN" sz="2600" baseline="-10000" dirty="0"/>
                  <a:t>1</a:t>
                </a:r>
                <a:r>
                  <a:rPr lang="en-US" altLang="zh-CN" sz="2600" dirty="0"/>
                  <a:t>-y</a:t>
                </a:r>
                <a:r>
                  <a:rPr lang="en-US" altLang="zh-CN" sz="2600" baseline="-10000" dirty="0"/>
                  <a:t>0</a:t>
                </a:r>
                <a:r>
                  <a:rPr lang="en-US" altLang="zh-CN" sz="2600" dirty="0"/>
                  <a:t>)</a:t>
                </a:r>
                <a:r>
                  <a:rPr lang="zh-CN" altLang="en-US" sz="2600" dirty="0"/>
                  <a:t>，如果该叉积为正，则</a:t>
                </a:r>
                <a14:m>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smtClean="0">
                                <a:latin typeface="Cambria Math" panose="02040503050406030204" pitchFamily="18" charset="0"/>
                              </a:rPr>
                            </m:ctrlPr>
                          </m:sSubPr>
                          <m:e>
                            <m:r>
                              <a:rPr lang="en-US" altLang="zh-CN" sz="2400" b="0" i="1" smtClean="0">
                                <a:latin typeface="Cambria Math"/>
                              </a:rPr>
                              <m:t>𝑃</m:t>
                            </m:r>
                          </m:e>
                          <m:sub>
                            <m:r>
                              <a:rPr lang="en-US" altLang="zh-CN" sz="2400" b="0" i="1" smtClean="0">
                                <a:latin typeface="Cambria Math"/>
                              </a:rPr>
                              <m:t>0</m:t>
                            </m:r>
                          </m:sub>
                        </m:sSub>
                        <m:sSub>
                          <m:sSubPr>
                            <m:ctrlPr>
                              <a:rPr lang="en-US" altLang="zh-CN" sz="2400" i="1" smtClean="0">
                                <a:latin typeface="Cambria Math" panose="02040503050406030204" pitchFamily="18" charset="0"/>
                              </a:rPr>
                            </m:ctrlPr>
                          </m:sSubPr>
                          <m:e>
                            <m:r>
                              <a:rPr lang="en-US" altLang="zh-CN" sz="2400" b="0" i="1" smtClean="0">
                                <a:latin typeface="Cambria Math"/>
                              </a:rPr>
                              <m:t>𝑃</m:t>
                            </m:r>
                          </m:e>
                          <m:sub>
                            <m:r>
                              <a:rPr lang="en-US" altLang="zh-CN" sz="2400" b="0" i="1" smtClean="0">
                                <a:latin typeface="Cambria Math"/>
                              </a:rPr>
                              <m:t>2</m:t>
                            </m:r>
                          </m:sub>
                        </m:sSub>
                      </m:e>
                    </m:acc>
                  </m:oMath>
                </a14:m>
                <a:r>
                  <a:rPr lang="zh-CN" altLang="en-US" sz="2600" dirty="0"/>
                  <a:t>在</a:t>
                </a:r>
                <a14:m>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smtClean="0">
                                <a:latin typeface="Cambria Math" panose="02040503050406030204" pitchFamily="18" charset="0"/>
                              </a:rPr>
                            </m:ctrlPr>
                          </m:sSubPr>
                          <m:e>
                            <m:r>
                              <a:rPr lang="en-US" altLang="zh-CN" sz="2400" b="0" i="1" smtClean="0">
                                <a:latin typeface="Cambria Math"/>
                              </a:rPr>
                              <m:t>𝑃</m:t>
                            </m:r>
                          </m:e>
                          <m:sub>
                            <m:r>
                              <a:rPr lang="en-US" altLang="zh-CN" sz="2400" b="0" i="1" smtClean="0">
                                <a:latin typeface="Cambria Math"/>
                              </a:rPr>
                              <m:t>0</m:t>
                            </m:r>
                          </m:sub>
                        </m:sSub>
                        <m:sSub>
                          <m:sSubPr>
                            <m:ctrlPr>
                              <a:rPr lang="en-US" altLang="zh-CN" sz="2400" i="1" smtClean="0">
                                <a:latin typeface="Cambria Math" panose="02040503050406030204" pitchFamily="18" charset="0"/>
                              </a:rPr>
                            </m:ctrlPr>
                          </m:sSubPr>
                          <m:e>
                            <m:r>
                              <a:rPr lang="en-US" altLang="zh-CN" sz="2400" b="0" i="1" smtClean="0">
                                <a:latin typeface="Cambria Math"/>
                              </a:rPr>
                              <m:t>𝑃</m:t>
                            </m:r>
                          </m:e>
                          <m:sub>
                            <m:r>
                              <a:rPr lang="en-US" altLang="zh-CN" sz="2400" b="0" i="1" smtClean="0">
                                <a:latin typeface="Cambria Math"/>
                              </a:rPr>
                              <m:t>1</m:t>
                            </m:r>
                          </m:sub>
                        </m:sSub>
                      </m:e>
                    </m:acc>
                  </m:oMath>
                </a14:m>
                <a:r>
                  <a:rPr lang="zh-CN" altLang="en-US" sz="2600" dirty="0"/>
                  <a:t>的顺时针方向，如果为负，则</a:t>
                </a:r>
                <a14:m>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smtClean="0">
                                <a:latin typeface="Cambria Math" panose="02040503050406030204" pitchFamily="18" charset="0"/>
                              </a:rPr>
                            </m:ctrlPr>
                          </m:sSubPr>
                          <m:e>
                            <m:r>
                              <a:rPr lang="en-US" altLang="zh-CN" sz="2400" b="0" i="1" smtClean="0">
                                <a:latin typeface="Cambria Math"/>
                              </a:rPr>
                              <m:t>𝑃</m:t>
                            </m:r>
                          </m:e>
                          <m:sub>
                            <m:r>
                              <a:rPr lang="en-US" altLang="zh-CN" sz="2400" b="0" i="1" smtClean="0">
                                <a:latin typeface="Cambria Math"/>
                              </a:rPr>
                              <m:t>0</m:t>
                            </m:r>
                          </m:sub>
                        </m:sSub>
                        <m:sSub>
                          <m:sSubPr>
                            <m:ctrlPr>
                              <a:rPr lang="en-US" altLang="zh-CN" sz="2400" i="1" smtClean="0">
                                <a:latin typeface="Cambria Math" panose="02040503050406030204" pitchFamily="18" charset="0"/>
                              </a:rPr>
                            </m:ctrlPr>
                          </m:sSubPr>
                          <m:e>
                            <m:r>
                              <a:rPr lang="en-US" altLang="zh-CN" sz="2400" b="0" i="1" smtClean="0">
                                <a:latin typeface="Cambria Math"/>
                              </a:rPr>
                              <m:t>𝑃</m:t>
                            </m:r>
                          </m:e>
                          <m:sub>
                            <m:r>
                              <a:rPr lang="en-US" altLang="zh-CN" sz="2400" b="0" i="1" smtClean="0">
                                <a:latin typeface="Cambria Math"/>
                              </a:rPr>
                              <m:t>2</m:t>
                            </m:r>
                          </m:sub>
                        </m:sSub>
                      </m:e>
                    </m:acc>
                  </m:oMath>
                </a14:m>
                <a:r>
                  <a:rPr lang="zh-CN" altLang="en-US" sz="2600" dirty="0"/>
                  <a:t>在</a:t>
                </a:r>
                <a14:m>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smtClean="0">
                                <a:latin typeface="Cambria Math" panose="02040503050406030204" pitchFamily="18" charset="0"/>
                              </a:rPr>
                            </m:ctrlPr>
                          </m:sSubPr>
                          <m:e>
                            <m:r>
                              <a:rPr lang="en-US" altLang="zh-CN" sz="2400" b="0" i="1" smtClean="0">
                                <a:latin typeface="Cambria Math"/>
                              </a:rPr>
                              <m:t>𝑃</m:t>
                            </m:r>
                          </m:e>
                          <m:sub>
                            <m:r>
                              <a:rPr lang="en-US" altLang="zh-CN" sz="2400" b="0" i="1" smtClean="0">
                                <a:latin typeface="Cambria Math"/>
                              </a:rPr>
                              <m:t>0</m:t>
                            </m:r>
                          </m:sub>
                        </m:sSub>
                        <m:sSub>
                          <m:sSubPr>
                            <m:ctrlPr>
                              <a:rPr lang="en-US" altLang="zh-CN" sz="2400" i="1" smtClean="0">
                                <a:latin typeface="Cambria Math" panose="02040503050406030204" pitchFamily="18" charset="0"/>
                              </a:rPr>
                            </m:ctrlPr>
                          </m:sSubPr>
                          <m:e>
                            <m:r>
                              <a:rPr lang="en-US" altLang="zh-CN" sz="2400" b="0" i="1" smtClean="0">
                                <a:latin typeface="Cambria Math"/>
                              </a:rPr>
                              <m:t>𝑃</m:t>
                            </m:r>
                          </m:e>
                          <m:sub>
                            <m:r>
                              <a:rPr lang="en-US" altLang="zh-CN" sz="2400" b="0" i="1" smtClean="0">
                                <a:latin typeface="Cambria Math"/>
                              </a:rPr>
                              <m:t>1</m:t>
                            </m:r>
                          </m:sub>
                        </m:sSub>
                      </m:e>
                    </m:acc>
                  </m:oMath>
                </a14:m>
                <a:r>
                  <a:rPr lang="zh-CN" altLang="en-US" sz="2600" dirty="0"/>
                  <a:t> 的逆时针方向。如果等于 </a:t>
                </a:r>
                <a:r>
                  <a:rPr lang="en-US" altLang="zh-CN" sz="2600" dirty="0"/>
                  <a:t>0</a:t>
                </a:r>
                <a:r>
                  <a:rPr lang="zh-CN" altLang="en-US" sz="2600" dirty="0"/>
                  <a:t>，则 </a:t>
                </a:r>
                <a:r>
                  <a:rPr lang="en-US" altLang="zh-CN" sz="2600" dirty="0"/>
                  <a:t>P</a:t>
                </a:r>
                <a:r>
                  <a:rPr lang="en-US" altLang="zh-CN" sz="2600" baseline="-10000" dirty="0"/>
                  <a:t>0</a:t>
                </a:r>
                <a:r>
                  <a:rPr lang="zh-CN" altLang="en-US" sz="2600" dirty="0"/>
                  <a:t>，</a:t>
                </a:r>
                <a:r>
                  <a:rPr lang="en-US" altLang="zh-CN" sz="2600" dirty="0"/>
                  <a:t>P</a:t>
                </a:r>
                <a:r>
                  <a:rPr lang="en-US" altLang="zh-CN" sz="2600" baseline="-10000" dirty="0"/>
                  <a:t>1</a:t>
                </a:r>
                <a:r>
                  <a:rPr lang="zh-CN" altLang="en-US" sz="2600" dirty="0"/>
                  <a:t>，</a:t>
                </a:r>
                <a:r>
                  <a:rPr lang="en-US" altLang="zh-CN" sz="2600" dirty="0"/>
                  <a:t>P</a:t>
                </a:r>
                <a:r>
                  <a:rPr lang="en-US" altLang="zh-CN" sz="2600" baseline="-10000" dirty="0"/>
                  <a:t>2</a:t>
                </a:r>
                <a:r>
                  <a:rPr lang="zh-CN" altLang="en-US" sz="2600" dirty="0"/>
                  <a:t>三点共线。</a:t>
                </a:r>
              </a:p>
            </p:txBody>
          </p:sp>
        </mc:Choice>
        <mc:Fallback xmlns="">
          <p:sp>
            <p:nvSpPr>
              <p:cNvPr id="16386" name="文本占位符 18434"/>
              <p:cNvSpPr>
                <a:spLocks noGrp="1" noRot="1" noChangeAspect="1" noMove="1" noResize="1" noEditPoints="1" noAdjustHandles="1" noChangeArrowheads="1" noChangeShapeType="1" noTextEdit="1"/>
              </p:cNvSpPr>
              <p:nvPr>
                <p:ph type="body" idx="1"/>
              </p:nvPr>
            </p:nvSpPr>
            <p:spPr>
              <a:blipFill rotWithShape="1">
                <a:blip r:embed="rId2"/>
                <a:stretch>
                  <a:fillRect l="-712"/>
                </a:stretch>
              </a:blipFill>
            </p:spPr>
            <p:txBody>
              <a:bodyPr/>
              <a:lstStyle/>
              <a:p>
                <a:r>
                  <a:rPr lang="zh-CN" altLang="en-US">
                    <a:noFill/>
                  </a:rPr>
                  <a:t> </a:t>
                </a:r>
              </a:p>
            </p:txBody>
          </p:sp>
        </mc:Fallback>
      </mc:AlternateContent>
      <p:pic>
        <p:nvPicPr>
          <p:cNvPr id="18444" name="图片 184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822" y="4426187"/>
            <a:ext cx="4343365" cy="19049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8444"/>
                                        </p:tgtEl>
                                        <p:attrNameLst>
                                          <p:attrName>style.visibility</p:attrName>
                                        </p:attrNameLst>
                                      </p:cBhvr>
                                      <p:to>
                                        <p:strVal val="visible"/>
                                      </p:to>
                                    </p:set>
                                    <p:animEffect transition="in" filter="diamond(in)">
                                      <p:cBhvr>
                                        <p:cTn id="7"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39937"/>
          <p:cNvSpPr>
            <a:spLocks noGrp="1" noChangeArrowheads="1"/>
          </p:cNvSpPr>
          <p:nvPr>
            <p:ph type="title"/>
          </p:nvPr>
        </p:nvSpPr>
        <p:spPr/>
        <p:txBody>
          <a:bodyPr/>
          <a:lstStyle/>
          <a:p>
            <a:r>
              <a:rPr lang="zh-CN" altLang="en-US"/>
              <a:t>探讨另一个重要问题</a:t>
            </a:r>
          </a:p>
        </p:txBody>
      </p:sp>
      <mc:AlternateContent xmlns:mc="http://schemas.openxmlformats.org/markup-compatibility/2006" xmlns:a14="http://schemas.microsoft.com/office/drawing/2010/main">
        <mc:Choice Requires="a14">
          <p:sp>
            <p:nvSpPr>
              <p:cNvPr id="17410" name="文本占位符 39938"/>
              <p:cNvSpPr>
                <a:spLocks noGrp="1" noChangeArrowheads="1"/>
              </p:cNvSpPr>
              <p:nvPr>
                <p:ph type="body" idx="1"/>
              </p:nvPr>
            </p:nvSpPr>
            <p:spPr/>
            <p:txBody>
              <a:bodyPr/>
              <a:lstStyle/>
              <a:p>
                <a:r>
                  <a:rPr lang="zh-CN" altLang="en-US" dirty="0"/>
                  <a:t>给定两个矢量</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0</m:t>
                            </m:r>
                          </m:sub>
                        </m:sSub>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1</m:t>
                            </m:r>
                          </m:sub>
                        </m:sSub>
                      </m:e>
                    </m:acc>
                  </m:oMath>
                </a14:m>
                <a:r>
                  <a:rPr lang="zh-CN" altLang="en-US" dirty="0"/>
                  <a:t>和</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1</m:t>
                            </m:r>
                          </m:sub>
                        </m:sSub>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2</m:t>
                            </m:r>
                          </m:sub>
                        </m:sSub>
                      </m:e>
                    </m:acc>
                    <m:r>
                      <a:rPr lang="en-US" altLang="zh-CN" b="0" i="1" smtClean="0">
                        <a:latin typeface="Cambria Math"/>
                      </a:rPr>
                      <m:t> </m:t>
                    </m:r>
                  </m:oMath>
                </a14:m>
                <a:r>
                  <a:rPr lang="zh-CN" altLang="en-US" dirty="0"/>
                  <a:t>，确定它们在点</a:t>
                </a:r>
                <a:r>
                  <a:rPr lang="en-US" altLang="zh-CN" dirty="0"/>
                  <a:t>P</a:t>
                </a:r>
                <a:r>
                  <a:rPr lang="en-US" altLang="zh-CN" baseline="-10000" dirty="0"/>
                  <a:t>1</a:t>
                </a:r>
                <a:r>
                  <a:rPr lang="zh-CN" altLang="en-US" dirty="0"/>
                  <a:t>是向左转还是向右转，即</a:t>
                </a:r>
                <a:r>
                  <a:rPr lang="en-US" altLang="zh-CN" dirty="0"/>
                  <a:t>∠P</a:t>
                </a:r>
                <a:r>
                  <a:rPr lang="en-US" altLang="zh-CN" baseline="-10000" dirty="0"/>
                  <a:t>0</a:t>
                </a:r>
                <a:r>
                  <a:rPr lang="en-US" altLang="zh-CN" dirty="0"/>
                  <a:t>P</a:t>
                </a:r>
                <a:r>
                  <a:rPr lang="en-US" altLang="zh-CN" baseline="-10000" dirty="0"/>
                  <a:t>1</a:t>
                </a:r>
                <a:r>
                  <a:rPr lang="en-US" altLang="zh-CN" dirty="0"/>
                  <a:t>P</a:t>
                </a:r>
                <a:r>
                  <a:rPr lang="en-US" altLang="zh-CN" baseline="-10000" dirty="0"/>
                  <a:t>2</a:t>
                </a:r>
                <a:r>
                  <a:rPr lang="zh-CN" altLang="en-US" dirty="0"/>
                  <a:t>的转向。也就是说确定连续线段是向左转还是向右转。</a:t>
                </a:r>
              </a:p>
            </p:txBody>
          </p:sp>
        </mc:Choice>
        <mc:Fallback xmlns="">
          <p:sp>
            <p:nvSpPr>
              <p:cNvPr id="17410" name="文本占位符 39938"/>
              <p:cNvSpPr>
                <a:spLocks noGrp="1" noRot="1" noChangeAspect="1" noMove="1" noResize="1" noEditPoints="1" noAdjustHandles="1" noChangeArrowheads="1" noChangeShapeType="1" noTextEdit="1"/>
              </p:cNvSpPr>
              <p:nvPr>
                <p:ph type="body" idx="1"/>
              </p:nvPr>
            </p:nvSpPr>
            <p:spPr>
              <a:blipFill rotWithShape="1">
                <a:blip r:embed="rId2"/>
                <a:stretch>
                  <a:fillRect l="-830"/>
                </a:stretch>
              </a:blipFill>
            </p:spPr>
            <p:txBody>
              <a:bodyPr/>
              <a:lstStyle/>
              <a:p>
                <a:r>
                  <a:rPr lang="zh-CN" altLang="en-US">
                    <a:noFill/>
                  </a:rPr>
                  <a:t> </a:t>
                </a:r>
              </a:p>
            </p:txBody>
          </p:sp>
        </mc:Fallback>
      </mc:AlternateContent>
      <p:pic>
        <p:nvPicPr>
          <p:cNvPr id="17413" name="图片 399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2" y="3312089"/>
            <a:ext cx="7251307" cy="2736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40961"/>
          <p:cNvSpPr>
            <a:spLocks noGrp="1" noChangeArrowheads="1"/>
          </p:cNvSpPr>
          <p:nvPr>
            <p:ph type="title"/>
          </p:nvPr>
        </p:nvSpPr>
        <p:spPr/>
        <p:txBody>
          <a:bodyPr/>
          <a:lstStyle/>
          <a:p>
            <a:r>
              <a:rPr lang="zh-CN" altLang="en-US" sz="4300"/>
              <a:t>矢量的旋转</a:t>
            </a:r>
          </a:p>
        </p:txBody>
      </p:sp>
      <p:sp>
        <p:nvSpPr>
          <p:cNvPr id="20482" name="文本占位符 40962"/>
          <p:cNvSpPr>
            <a:spLocks noGrp="1" noChangeArrowheads="1"/>
          </p:cNvSpPr>
          <p:nvPr>
            <p:ph type="body" idx="1"/>
          </p:nvPr>
        </p:nvSpPr>
        <p:spPr/>
        <p:txBody>
          <a:bodyPr/>
          <a:lstStyle/>
          <a:p>
            <a:r>
              <a:rPr lang="zh-CN" altLang="en-US"/>
              <a:t>矢量的旋转：实际应用中，经常需要从一个矢量转到另一个矢量，这个过程称为矢量的旋转，旋转的方向由叉积判定。很多例子都用到矢量的旋转这个方法和相应特性。</a:t>
            </a:r>
          </a:p>
          <a:p>
            <a:r>
              <a:rPr lang="zh-CN" altLang="en-US"/>
              <a:t>将矢量</a:t>
            </a:r>
            <a:r>
              <a:rPr lang="en-US" altLang="zh-CN"/>
              <a:t>(x,y)</a:t>
            </a:r>
            <a:r>
              <a:rPr lang="zh-CN" altLang="en-US"/>
              <a:t>逆时针旋转</a:t>
            </a:r>
            <a:r>
              <a:rPr lang="en-US" altLang="zh-CN"/>
              <a:t>d</a:t>
            </a:r>
            <a:r>
              <a:rPr lang="zh-CN" altLang="en-US"/>
              <a:t>弧度：</a:t>
            </a:r>
          </a:p>
          <a:p>
            <a:pPr lvl="1"/>
            <a:r>
              <a:rPr lang="en-US" altLang="zh-CN"/>
              <a:t> X’ = x * cos(d) - y * sin(d);</a:t>
            </a:r>
          </a:p>
          <a:p>
            <a:pPr lvl="1"/>
            <a:r>
              <a:rPr lang="en-US" altLang="zh-CN"/>
              <a:t> Y’ = x * sin(d) + y * cos(d);</a:t>
            </a:r>
          </a:p>
          <a:p>
            <a:pPr lvl="1"/>
            <a:r>
              <a:rPr lang="zh-CN" altLang="en-US"/>
              <a:t>即令复数</a:t>
            </a:r>
            <a:r>
              <a:rPr lang="en-US" altLang="zh-CN"/>
              <a:t>(x+yi)</a:t>
            </a:r>
            <a:r>
              <a:rPr lang="zh-CN" altLang="en-US"/>
              <a:t>乘以</a:t>
            </a:r>
            <a:r>
              <a:rPr lang="en-US" altLang="zh-CN"/>
              <a:t>(cos(d)+sin(d)i)</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47105"/>
          <p:cNvSpPr>
            <a:spLocks noGrp="1" noChangeArrowheads="1"/>
          </p:cNvSpPr>
          <p:nvPr>
            <p:ph type="title"/>
          </p:nvPr>
        </p:nvSpPr>
        <p:spPr/>
        <p:txBody>
          <a:bodyPr/>
          <a:lstStyle/>
          <a:p>
            <a:r>
              <a:rPr lang="zh-CN" altLang="en-US"/>
              <a:t>叉积的应用</a:t>
            </a:r>
          </a:p>
        </p:txBody>
      </p:sp>
      <p:sp>
        <p:nvSpPr>
          <p:cNvPr id="21506" name="文本占位符 47106"/>
          <p:cNvSpPr>
            <a:spLocks noGrp="1" noChangeArrowheads="1"/>
          </p:cNvSpPr>
          <p:nvPr>
            <p:ph type="body" idx="1"/>
          </p:nvPr>
        </p:nvSpPr>
        <p:spPr/>
        <p:txBody>
          <a:bodyPr/>
          <a:lstStyle/>
          <a:p>
            <a:r>
              <a:rPr lang="zh-CN" altLang="en-US"/>
              <a:t>矢量的叉积对于计算几何有着重要的意义，是很多算法的核心。用叉积可以判断从一个矢量到另一个矢量的旋转方向，可以求同时垂直于两个矢量的直线（矢量）方向，还能用来计算面积</a:t>
            </a:r>
            <a:r>
              <a:rPr lang="en-US" altLang="zh-CN"/>
              <a:t>……</a:t>
            </a:r>
            <a:r>
              <a:rPr lang="zh-CN" altLang="en-US"/>
              <a:t>在计算几何中大有用武之地，下面的例子中有更详尽的说明。</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4273"/>
          <p:cNvSpPr>
            <a:spLocks noGrp="1" noChangeArrowheads="1"/>
          </p:cNvSpPr>
          <p:nvPr>
            <p:ph type="title"/>
          </p:nvPr>
        </p:nvSpPr>
        <p:spPr/>
        <p:txBody>
          <a:bodyPr/>
          <a:lstStyle/>
          <a:p>
            <a:r>
              <a:rPr lang="zh-CN" altLang="en-US"/>
              <a:t>例题：面积</a:t>
            </a:r>
          </a:p>
        </p:txBody>
      </p:sp>
      <p:sp>
        <p:nvSpPr>
          <p:cNvPr id="22530" name="文本占位符 54274"/>
          <p:cNvSpPr>
            <a:spLocks noGrp="1" noChangeArrowheads="1"/>
          </p:cNvSpPr>
          <p:nvPr>
            <p:ph type="body" idx="1"/>
          </p:nvPr>
        </p:nvSpPr>
        <p:spPr/>
        <p:txBody>
          <a:bodyPr/>
          <a:lstStyle/>
          <a:p>
            <a:r>
              <a:rPr lang="zh-CN" altLang="en-US" sz="2600" dirty="0"/>
              <a:t>你将计算一种特殊的多边形面积。这种多边形的一个顶点是坐标原点，从这个顶点出发，你可以一步步到达多边形的下一个顶点直至回到起始顶点。每一步你可以向东或向北、向西、向南移动一个单位长度，也可以向西北、东北、西南、东南方向移动个单位长度。</a:t>
            </a:r>
          </a:p>
          <a:p>
            <a:r>
              <a:rPr lang="zh-CN" altLang="en-US" sz="2600" dirty="0"/>
              <a:t>如图所示的多边形就是一个符合规则的多边形，它的面积为</a:t>
            </a:r>
            <a:r>
              <a:rPr lang="en-US" altLang="zh-CN" sz="2600" dirty="0"/>
              <a:t>2.5</a:t>
            </a:r>
            <a:r>
              <a:rPr lang="zh-CN" altLang="en-US" sz="2600" dirty="0"/>
              <a:t>。 </a:t>
            </a:r>
          </a:p>
        </p:txBody>
      </p:sp>
      <p:pic>
        <p:nvPicPr>
          <p:cNvPr id="22532" name="Picture 4" descr="1654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899" y="3849671"/>
            <a:ext cx="4142598" cy="243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61441"/>
          <p:cNvSpPr>
            <a:spLocks noGrp="1" noChangeArrowheads="1"/>
          </p:cNvSpPr>
          <p:nvPr>
            <p:ph type="title"/>
          </p:nvPr>
        </p:nvSpPr>
        <p:spPr/>
        <p:txBody>
          <a:bodyPr/>
          <a:lstStyle/>
          <a:p>
            <a:r>
              <a:rPr lang="zh-CN" altLang="en-US"/>
              <a:t>什么是计算几何</a:t>
            </a:r>
          </a:p>
        </p:txBody>
      </p:sp>
      <p:sp>
        <p:nvSpPr>
          <p:cNvPr id="32771" name="文本占位符 61442"/>
          <p:cNvSpPr>
            <a:spLocks noGrp="1" noChangeArrowheads="1"/>
          </p:cNvSpPr>
          <p:nvPr>
            <p:ph type="body" idx="1"/>
          </p:nvPr>
        </p:nvSpPr>
        <p:spPr/>
        <p:txBody>
          <a:bodyPr/>
          <a:lstStyle/>
          <a:p>
            <a:pPr>
              <a:spcBef>
                <a:spcPts val="600"/>
              </a:spcBef>
            </a:pPr>
            <a:r>
              <a:rPr lang="zh-CN" altLang="en-US" dirty="0"/>
              <a:t>顾名思义，计算几何就是需要计算的几何。与点、线、面、多边形、圆形等各种计算几何相关的算法称为计算几何算法。比如求线段的交点，多边形的面积等。</a:t>
            </a:r>
          </a:p>
          <a:p>
            <a:pPr>
              <a:spcBef>
                <a:spcPts val="600"/>
              </a:spcBef>
            </a:pPr>
            <a:r>
              <a:rPr lang="zh-CN" altLang="en-US" dirty="0"/>
              <a:t>计算几何是涉及二维平面和三维立体图形的一门学问。</a:t>
            </a:r>
          </a:p>
          <a:p>
            <a:pPr>
              <a:spcBef>
                <a:spcPts val="600"/>
              </a:spcBef>
            </a:pPr>
            <a:r>
              <a:rPr lang="zh-CN" altLang="en-US" dirty="0"/>
              <a:t>做计算几何题公认的麻烦题之一，是一项艰苦的体力劳动，计算几何就是让你想到但写不出来。</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55297"/>
          <p:cNvSpPr>
            <a:spLocks noGrp="1" noChangeArrowheads="1"/>
          </p:cNvSpPr>
          <p:nvPr>
            <p:ph type="title"/>
          </p:nvPr>
        </p:nvSpPr>
        <p:spPr/>
        <p:txBody>
          <a:bodyPr/>
          <a:lstStyle/>
          <a:p>
            <a:r>
              <a:rPr lang="zh-CN" altLang="en-US"/>
              <a:t>例题：面积</a:t>
            </a:r>
            <a:endParaRPr lang="en-US" altLang="zh-CN"/>
          </a:p>
        </p:txBody>
      </p:sp>
      <p:sp>
        <p:nvSpPr>
          <p:cNvPr id="23554" name="文本占位符 55298"/>
          <p:cNvSpPr>
            <a:spLocks noGrp="1" noChangeArrowheads="1"/>
          </p:cNvSpPr>
          <p:nvPr>
            <p:ph type="body" idx="1"/>
          </p:nvPr>
        </p:nvSpPr>
        <p:spPr/>
        <p:txBody>
          <a:bodyPr/>
          <a:lstStyle/>
          <a:p>
            <a:pPr>
              <a:lnSpc>
                <a:spcPct val="110000"/>
              </a:lnSpc>
            </a:pPr>
            <a:r>
              <a:rPr lang="zh-CN" altLang="en-US"/>
              <a:t>输入的第一行是一个整数 </a:t>
            </a:r>
            <a:r>
              <a:rPr lang="en-US" altLang="zh-CN"/>
              <a:t>t</a:t>
            </a:r>
            <a:r>
              <a:rPr lang="zh-CN" altLang="en-US"/>
              <a:t>（</a:t>
            </a:r>
            <a:r>
              <a:rPr lang="en-US" altLang="zh-CN"/>
              <a:t>1≤t≤20</a:t>
            </a:r>
            <a:r>
              <a:rPr lang="zh-CN" altLang="en-US"/>
              <a:t>），表示测试多边形的数目。接下来的每一行是一个由数字</a:t>
            </a:r>
            <a:r>
              <a:rPr lang="en-US" altLang="zh-CN"/>
              <a:t>1~9</a:t>
            </a:r>
            <a:r>
              <a:rPr lang="zh-CN" altLang="en-US"/>
              <a:t>组成的数字串，描述这个多边形如何从原点一步步形成，这里的</a:t>
            </a:r>
            <a:r>
              <a:rPr lang="en-US" altLang="zh-CN"/>
              <a:t>8</a:t>
            </a:r>
            <a:r>
              <a:rPr lang="zh-CN" altLang="en-US"/>
              <a:t>，</a:t>
            </a:r>
            <a:r>
              <a:rPr lang="en-US" altLang="zh-CN"/>
              <a:t>4</a:t>
            </a:r>
            <a:r>
              <a:rPr lang="zh-CN" altLang="en-US"/>
              <a:t>，</a:t>
            </a:r>
            <a:r>
              <a:rPr lang="en-US" altLang="zh-CN"/>
              <a:t>6</a:t>
            </a:r>
            <a:r>
              <a:rPr lang="zh-CN" altLang="en-US"/>
              <a:t>和</a:t>
            </a:r>
            <a:r>
              <a:rPr lang="en-US" altLang="zh-CN"/>
              <a:t>2</a:t>
            </a:r>
            <a:r>
              <a:rPr lang="zh-CN" altLang="en-US"/>
              <a:t>分别表示向北、向南、向东和向西，数字</a:t>
            </a:r>
            <a:r>
              <a:rPr lang="en-US" altLang="zh-CN"/>
              <a:t>9</a:t>
            </a:r>
            <a:r>
              <a:rPr lang="zh-CN" altLang="en-US"/>
              <a:t>，</a:t>
            </a:r>
            <a:r>
              <a:rPr lang="en-US" altLang="zh-CN"/>
              <a:t>7</a:t>
            </a:r>
            <a:r>
              <a:rPr lang="zh-CN" altLang="en-US"/>
              <a:t>，</a:t>
            </a:r>
            <a:r>
              <a:rPr lang="en-US" altLang="zh-CN"/>
              <a:t>3</a:t>
            </a:r>
            <a:r>
              <a:rPr lang="zh-CN" altLang="en-US"/>
              <a:t>和</a:t>
            </a:r>
            <a:r>
              <a:rPr lang="en-US" altLang="zh-CN"/>
              <a:t>1</a:t>
            </a:r>
            <a:r>
              <a:rPr lang="zh-CN" altLang="en-US"/>
              <a:t>分别表示向东北、西北、东南和西南，数字</a:t>
            </a:r>
            <a:r>
              <a:rPr lang="en-US" altLang="zh-CN"/>
              <a:t>5</a:t>
            </a:r>
            <a:r>
              <a:rPr lang="zh-CN" altLang="en-US"/>
              <a:t>仅仅出现在数字串的末尾表示停止形成多边形。你可以认为输入的多边形是有效的也就意味结束点就是开始点且多边形的边不会彼此相交。每一行最多包含</a:t>
            </a:r>
            <a:r>
              <a:rPr lang="en-US" altLang="zh-CN"/>
              <a:t>1000000</a:t>
            </a:r>
            <a:r>
              <a:rPr lang="zh-CN" altLang="en-US"/>
              <a:t>个数字。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52225"/>
          <p:cNvSpPr>
            <a:spLocks noGrp="1" noChangeArrowheads="1"/>
          </p:cNvSpPr>
          <p:nvPr>
            <p:ph type="title" idx="4294967295"/>
          </p:nvPr>
        </p:nvSpPr>
        <p:spPr/>
        <p:txBody>
          <a:bodyPr/>
          <a:lstStyle/>
          <a:p>
            <a:r>
              <a:rPr lang="zh-CN" altLang="en-US"/>
              <a:t>例题：分析</a:t>
            </a:r>
          </a:p>
        </p:txBody>
      </p:sp>
      <p:sp>
        <p:nvSpPr>
          <p:cNvPr id="34819" name="文本占位符 52226"/>
          <p:cNvSpPr>
            <a:spLocks noGrp="1" noChangeArrowheads="1"/>
          </p:cNvSpPr>
          <p:nvPr>
            <p:ph type="body" idx="4294967295"/>
          </p:nvPr>
        </p:nvSpPr>
        <p:spPr/>
        <p:txBody>
          <a:bodyPr/>
          <a:lstStyle/>
          <a:p>
            <a:r>
              <a:rPr lang="zh-CN" altLang="en-US" dirty="0"/>
              <a:t>利用叉积。</a:t>
            </a:r>
          </a:p>
          <a:p>
            <a:r>
              <a:rPr lang="zh-CN" altLang="en-US" dirty="0"/>
              <a:t>在三个点的时候很容易求出</a:t>
            </a:r>
            <a:r>
              <a:rPr lang="en-US" altLang="zh-CN" dirty="0"/>
              <a:t>S(P,A,B)</a:t>
            </a:r>
            <a:r>
              <a:rPr lang="zh-CN" altLang="en-US" dirty="0"/>
              <a:t>即叉积</a:t>
            </a:r>
            <a:r>
              <a:rPr lang="en-US" altLang="zh-CN" dirty="0"/>
              <a:t>/2</a:t>
            </a:r>
            <a:r>
              <a:rPr lang="zh-CN" altLang="en-US" dirty="0"/>
              <a:t>。</a:t>
            </a:r>
          </a:p>
          <a:p>
            <a:r>
              <a:rPr lang="zh-CN" altLang="en-US" dirty="0"/>
              <a:t>推广到</a:t>
            </a:r>
            <a:r>
              <a:rPr lang="en-US" altLang="zh-CN" dirty="0"/>
              <a:t>N</a:t>
            </a:r>
            <a:r>
              <a:rPr lang="zh-CN" altLang="en-US" dirty="0"/>
              <a:t>个点我们不难发现：</a:t>
            </a:r>
            <a:r>
              <a:rPr lang="en-US" altLang="zh-CN" dirty="0"/>
              <a:t>S'=S(P,1,2)+S(P,2,3)+...+S(P,N-1,N)+S(P,N,1)</a:t>
            </a:r>
            <a:r>
              <a:rPr lang="zh-CN" altLang="en-US" dirty="0"/>
              <a:t>。而</a:t>
            </a:r>
            <a:r>
              <a:rPr lang="en-US" altLang="zh-CN" dirty="0"/>
              <a:t>P</a:t>
            </a:r>
            <a:r>
              <a:rPr lang="zh-CN" altLang="en-US" dirty="0"/>
              <a:t>则代表多边形的中心，因为我们可以将多边形平移到任何位置，所以我们设</a:t>
            </a:r>
            <a:r>
              <a:rPr lang="en-US" altLang="zh-CN" dirty="0"/>
              <a:t>P</a:t>
            </a:r>
            <a:r>
              <a:rPr lang="zh-CN" altLang="en-US" dirty="0"/>
              <a:t>为</a:t>
            </a:r>
            <a:r>
              <a:rPr lang="en-US" altLang="zh-CN" dirty="0"/>
              <a:t>(0,0)</a:t>
            </a:r>
            <a:r>
              <a:rPr lang="zh-CN" altLang="en-US" dirty="0"/>
              <a:t>即可。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56321"/>
          <p:cNvSpPr>
            <a:spLocks noGrp="1" noChangeArrowheads="1"/>
          </p:cNvSpPr>
          <p:nvPr>
            <p:ph type="title"/>
          </p:nvPr>
        </p:nvSpPr>
        <p:spPr/>
        <p:txBody>
          <a:bodyPr/>
          <a:lstStyle/>
          <a:p>
            <a:r>
              <a:rPr lang="zh-CN" altLang="en-US"/>
              <a:t>例题：面积</a:t>
            </a:r>
          </a:p>
        </p:txBody>
      </p:sp>
      <p:sp>
        <p:nvSpPr>
          <p:cNvPr id="24578" name="文本占位符 56322"/>
          <p:cNvSpPr>
            <a:spLocks noGrp="1" noChangeArrowheads="1"/>
          </p:cNvSpPr>
          <p:nvPr>
            <p:ph type="body" idx="1"/>
          </p:nvPr>
        </p:nvSpPr>
        <p:spPr/>
        <p:txBody>
          <a:bodyPr/>
          <a:lstStyle/>
          <a:p>
            <a:r>
              <a:rPr lang="zh-CN" altLang="en-US"/>
              <a:t>以原点为起点，把多边形拆分成</a:t>
            </a:r>
            <a:r>
              <a:rPr lang="en-US" altLang="zh-CN"/>
              <a:t>n-2</a:t>
            </a:r>
            <a:r>
              <a:rPr lang="zh-CN" altLang="en-US"/>
              <a:t>个三角形，如图所示，然后我们用叉积计算出每个三角形的面积，注意：叉积的模等于三角形面积的</a:t>
            </a:r>
            <a:r>
              <a:rPr lang="en-US" altLang="zh-CN"/>
              <a:t>2</a:t>
            </a:r>
            <a:r>
              <a:rPr lang="zh-CN" altLang="en-US"/>
              <a:t>倍。</a:t>
            </a:r>
          </a:p>
        </p:txBody>
      </p:sp>
      <p:pic>
        <p:nvPicPr>
          <p:cNvPr id="2458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449" y="3528095"/>
            <a:ext cx="6961254" cy="1836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48129"/>
          <p:cNvSpPr>
            <a:spLocks noGrp="1" noChangeArrowheads="1"/>
          </p:cNvSpPr>
          <p:nvPr>
            <p:ph type="title"/>
          </p:nvPr>
        </p:nvSpPr>
        <p:spPr/>
        <p:txBody>
          <a:bodyPr/>
          <a:lstStyle/>
          <a:p>
            <a:r>
              <a:rPr lang="zh-CN" altLang="en-US"/>
              <a:t>例题：玩具</a:t>
            </a:r>
          </a:p>
        </p:txBody>
      </p:sp>
      <p:sp>
        <p:nvSpPr>
          <p:cNvPr id="26626" name="文本占位符 48130"/>
          <p:cNvSpPr>
            <a:spLocks noGrp="1" noChangeArrowheads="1"/>
          </p:cNvSpPr>
          <p:nvPr>
            <p:ph type="body" idx="1"/>
          </p:nvPr>
        </p:nvSpPr>
        <p:spPr/>
        <p:txBody>
          <a:bodyPr/>
          <a:lstStyle/>
          <a:p>
            <a:r>
              <a:rPr lang="zh-CN" altLang="en-US"/>
              <a:t>给你一个矩形，</a:t>
            </a:r>
            <a:r>
              <a:rPr lang="en-US" altLang="zh-CN"/>
              <a:t>N</a:t>
            </a:r>
            <a:r>
              <a:rPr lang="zh-CN" altLang="en-US"/>
              <a:t>条线段把这个矩形分割成</a:t>
            </a:r>
            <a:r>
              <a:rPr lang="en-US" altLang="zh-CN"/>
              <a:t>N+1</a:t>
            </a:r>
            <a:r>
              <a:rPr lang="zh-CN" altLang="en-US"/>
              <a:t>个区域，给你</a:t>
            </a:r>
            <a:r>
              <a:rPr lang="en-US" altLang="zh-CN"/>
              <a:t>M</a:t>
            </a:r>
            <a:r>
              <a:rPr lang="zh-CN" altLang="en-US"/>
              <a:t>个点分布在这个矩形内，求每个区域包含多少个点。</a:t>
            </a:r>
          </a:p>
        </p:txBody>
      </p:sp>
      <p:pic>
        <p:nvPicPr>
          <p:cNvPr id="26627" name="图片 48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365" y="3163889"/>
            <a:ext cx="9313677" cy="125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49153"/>
          <p:cNvSpPr>
            <a:spLocks noGrp="1" noChangeArrowheads="1"/>
          </p:cNvSpPr>
          <p:nvPr>
            <p:ph type="title"/>
          </p:nvPr>
        </p:nvSpPr>
        <p:spPr/>
        <p:txBody>
          <a:bodyPr/>
          <a:lstStyle/>
          <a:p>
            <a:r>
              <a:rPr lang="zh-CN" altLang="en-US"/>
              <a:t>例题：分析</a:t>
            </a:r>
          </a:p>
        </p:txBody>
      </p:sp>
      <p:sp>
        <p:nvSpPr>
          <p:cNvPr id="27650" name="文本占位符 49154"/>
          <p:cNvSpPr>
            <a:spLocks noGrp="1" noChangeArrowheads="1"/>
          </p:cNvSpPr>
          <p:nvPr>
            <p:ph type="body" idx="1"/>
          </p:nvPr>
        </p:nvSpPr>
        <p:spPr/>
        <p:txBody>
          <a:bodyPr/>
          <a:lstStyle/>
          <a:p>
            <a:r>
              <a:rPr lang="zh-CN" altLang="en-US"/>
              <a:t>若点</a:t>
            </a:r>
            <a:r>
              <a:rPr lang="en-US" altLang="zh-CN"/>
              <a:t>P</a:t>
            </a:r>
            <a:r>
              <a:rPr lang="zh-CN" altLang="en-US"/>
              <a:t>位于</a:t>
            </a:r>
            <a:r>
              <a:rPr lang="en-US" altLang="zh-CN"/>
              <a:t>Q</a:t>
            </a:r>
            <a:r>
              <a:rPr lang="zh-CN" altLang="en-US"/>
              <a:t>区域内，则与</a:t>
            </a:r>
            <a:r>
              <a:rPr lang="en-US" altLang="zh-CN"/>
              <a:t>Q</a:t>
            </a:r>
            <a:r>
              <a:rPr lang="zh-CN" altLang="en-US"/>
              <a:t>区域的左边界叉积为负，即右手螺旋方向，与右边界叉积为正，即右手螺旋方向。由于</a:t>
            </a:r>
            <a:r>
              <a:rPr lang="en-US" altLang="zh-CN"/>
              <a:t>N</a:t>
            </a:r>
            <a:r>
              <a:rPr lang="zh-CN" altLang="en-US"/>
              <a:t>和</a:t>
            </a:r>
            <a:r>
              <a:rPr lang="en-US" altLang="zh-CN"/>
              <a:t>M</a:t>
            </a:r>
            <a:r>
              <a:rPr lang="zh-CN" altLang="en-US"/>
              <a:t>高达</a:t>
            </a:r>
            <a:r>
              <a:rPr lang="en-US" altLang="zh-CN"/>
              <a:t>5000</a:t>
            </a:r>
            <a:r>
              <a:rPr lang="zh-CN" altLang="en-US"/>
              <a:t>，所以不能枚举着做，先将点按</a:t>
            </a:r>
            <a:r>
              <a:rPr lang="en-US" altLang="zh-CN"/>
              <a:t>X</a:t>
            </a:r>
            <a:r>
              <a:rPr lang="zh-CN" altLang="en-US"/>
              <a:t>坐标排序，然后利用一个线性结构来维护一个指针左右移动，这样复杂度会很小很小。所以整体复杂度为排序的</a:t>
            </a:r>
            <a:r>
              <a:rPr lang="en-US" altLang="zh-CN"/>
              <a:t>NlogN</a:t>
            </a:r>
            <a:r>
              <a:rPr lang="zh-CN" alt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两点间的线段长度</a:t>
            </a:r>
          </a:p>
        </p:txBody>
      </p:sp>
      <p:sp>
        <p:nvSpPr>
          <p:cNvPr id="35843" name="Rectangle 3"/>
          <p:cNvSpPr>
            <a:spLocks noGrp="1" noChangeArrowheads="1"/>
          </p:cNvSpPr>
          <p:nvPr>
            <p:ph type="body" idx="1"/>
          </p:nvPr>
        </p:nvSpPr>
        <p:spPr/>
        <p:txBody>
          <a:bodyPr/>
          <a:lstStyle/>
          <a:p>
            <a:r>
              <a:rPr lang="zh-CN" altLang="en-US"/>
              <a:t>已知两点</a:t>
            </a:r>
            <a:r>
              <a:rPr lang="en-US" altLang="zh-CN"/>
              <a:t>P</a:t>
            </a:r>
            <a:r>
              <a:rPr lang="en-US" altLang="zh-CN" baseline="-16000"/>
              <a:t>1</a:t>
            </a:r>
            <a:r>
              <a:rPr lang="en-US" altLang="zh-CN"/>
              <a:t>(x</a:t>
            </a:r>
            <a:r>
              <a:rPr lang="en-US" altLang="zh-CN" baseline="-16000"/>
              <a:t>1</a:t>
            </a:r>
            <a:r>
              <a:rPr lang="en-US" altLang="zh-CN"/>
              <a:t>,y</a:t>
            </a:r>
            <a:r>
              <a:rPr lang="en-US" altLang="zh-CN" baseline="-16000"/>
              <a:t>1</a:t>
            </a:r>
            <a:r>
              <a:rPr lang="en-US" altLang="zh-CN"/>
              <a:t>)</a:t>
            </a:r>
            <a:r>
              <a:rPr lang="zh-CN" altLang="en-US"/>
              <a:t>，</a:t>
            </a:r>
            <a:r>
              <a:rPr lang="en-US" altLang="zh-CN"/>
              <a:t>P</a:t>
            </a:r>
            <a:r>
              <a:rPr lang="en-US" altLang="zh-CN" baseline="-16000"/>
              <a:t>2</a:t>
            </a:r>
            <a:r>
              <a:rPr lang="en-US" altLang="zh-CN"/>
              <a:t>(x</a:t>
            </a:r>
            <a:r>
              <a:rPr lang="en-US" altLang="zh-CN" baseline="-16000"/>
              <a:t>2</a:t>
            </a:r>
            <a:r>
              <a:rPr lang="en-US" altLang="zh-CN"/>
              <a:t>,y</a:t>
            </a:r>
            <a:r>
              <a:rPr lang="en-US" altLang="zh-CN" baseline="-16000"/>
              <a:t>2</a:t>
            </a:r>
            <a:r>
              <a:rPr lang="en-US" altLang="zh-CN"/>
              <a:t>)</a:t>
            </a:r>
            <a:r>
              <a:rPr lang="zh-CN" altLang="en-US"/>
              <a:t>，求两点间的欧式距离：</a:t>
            </a:r>
          </a:p>
          <a:p>
            <a:r>
              <a:rPr lang="zh-CN" altLang="en-US"/>
              <a:t>公式： </a:t>
            </a:r>
          </a:p>
        </p:txBody>
      </p:sp>
      <p:graphicFrame>
        <p:nvGraphicFramePr>
          <p:cNvPr id="35844" name="Object 4"/>
          <p:cNvGraphicFramePr>
            <a:graphicFrameLocks noChangeAspect="1"/>
          </p:cNvGraphicFramePr>
          <p:nvPr>
            <p:extLst>
              <p:ext uri="{D42A27DB-BD31-4B8C-83A1-F6EECF244321}">
                <p14:modId xmlns:p14="http://schemas.microsoft.com/office/powerpoint/2010/main" val="2614709767"/>
              </p:ext>
            </p:extLst>
          </p:nvPr>
        </p:nvGraphicFramePr>
        <p:xfrm>
          <a:off x="2332127" y="2020919"/>
          <a:ext cx="4512813" cy="630017"/>
        </p:xfrm>
        <a:graphic>
          <a:graphicData uri="http://schemas.openxmlformats.org/presentationml/2006/ole">
            <mc:AlternateContent xmlns:mc="http://schemas.openxmlformats.org/markup-compatibility/2006">
              <mc:Choice xmlns:v="urn:schemas-microsoft-com:vml" Requires="v">
                <p:oleObj spid="_x0000_s35852" name="公式" r:id="rId3" imgW="1498320" imgH="279360" progId="Equation.3">
                  <p:embed/>
                </p:oleObj>
              </mc:Choice>
              <mc:Fallback>
                <p:oleObj name="公式" r:id="rId3" imgW="1498320" imgH="2793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127" y="2020919"/>
                        <a:ext cx="4512813" cy="630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求直线的斜率</a:t>
            </a:r>
          </a:p>
        </p:txBody>
      </p:sp>
      <p:sp>
        <p:nvSpPr>
          <p:cNvPr id="36867" name="Rectangle 3"/>
          <p:cNvSpPr>
            <a:spLocks noGrp="1" noChangeArrowheads="1"/>
          </p:cNvSpPr>
          <p:nvPr>
            <p:ph type="body" idx="1"/>
          </p:nvPr>
        </p:nvSpPr>
        <p:spPr/>
        <p:txBody>
          <a:bodyPr/>
          <a:lstStyle/>
          <a:p>
            <a:r>
              <a:rPr lang="zh-CN" altLang="en-US"/>
              <a:t>已知</a:t>
            </a:r>
            <a:r>
              <a:rPr lang="en-US" altLang="zh-CN"/>
              <a:t>2</a:t>
            </a:r>
            <a:r>
              <a:rPr lang="zh-CN" altLang="en-US"/>
              <a:t>点</a:t>
            </a:r>
            <a:r>
              <a:rPr lang="en-US" altLang="zh-CN"/>
              <a:t>P</a:t>
            </a:r>
            <a:r>
              <a:rPr lang="en-US" altLang="zh-CN" baseline="-16000"/>
              <a:t>1</a:t>
            </a:r>
            <a:r>
              <a:rPr lang="en-US" altLang="zh-CN"/>
              <a:t>(X</a:t>
            </a:r>
            <a:r>
              <a:rPr lang="en-US" altLang="zh-CN" baseline="-16000"/>
              <a:t>1</a:t>
            </a:r>
            <a:r>
              <a:rPr lang="en-US" altLang="zh-CN"/>
              <a:t>,Y</a:t>
            </a:r>
            <a:r>
              <a:rPr lang="en-US" altLang="zh-CN" baseline="-16000"/>
              <a:t>1</a:t>
            </a:r>
            <a:r>
              <a:rPr lang="en-US" altLang="zh-CN"/>
              <a:t>)</a:t>
            </a:r>
            <a:r>
              <a:rPr lang="zh-CN" altLang="en-US"/>
              <a:t>，</a:t>
            </a:r>
            <a:r>
              <a:rPr lang="en-US" altLang="zh-CN"/>
              <a:t>P</a:t>
            </a:r>
            <a:r>
              <a:rPr lang="en-US" altLang="zh-CN" baseline="-16000"/>
              <a:t>2</a:t>
            </a:r>
            <a:r>
              <a:rPr lang="en-US" altLang="zh-CN"/>
              <a:t>(X</a:t>
            </a:r>
            <a:r>
              <a:rPr lang="en-US" altLang="zh-CN" baseline="-16000"/>
              <a:t>2</a:t>
            </a:r>
            <a:r>
              <a:rPr lang="en-US" altLang="zh-CN"/>
              <a:t>,Y</a:t>
            </a:r>
            <a:r>
              <a:rPr lang="en-US" altLang="zh-CN" baseline="-16000"/>
              <a:t>2</a:t>
            </a:r>
            <a:r>
              <a:rPr lang="en-US" altLang="zh-CN"/>
              <a:t>)</a:t>
            </a:r>
            <a:r>
              <a:rPr lang="zh-CN" altLang="en-US"/>
              <a:t>，求直线</a:t>
            </a:r>
            <a:r>
              <a:rPr lang="en-US" altLang="zh-CN"/>
              <a:t>P</a:t>
            </a:r>
            <a:r>
              <a:rPr lang="en-US" altLang="zh-CN" baseline="-16000"/>
              <a:t>1</a:t>
            </a:r>
            <a:r>
              <a:rPr lang="en-US" altLang="zh-CN"/>
              <a:t>P</a:t>
            </a:r>
            <a:r>
              <a:rPr lang="en-US" altLang="zh-CN" baseline="-16000"/>
              <a:t>2</a:t>
            </a:r>
            <a:r>
              <a:rPr lang="en-US" altLang="zh-CN"/>
              <a:t> </a:t>
            </a:r>
            <a:r>
              <a:rPr lang="zh-CN" altLang="en-US"/>
              <a:t>的斜率</a:t>
            </a:r>
            <a:r>
              <a:rPr lang="en-US" altLang="zh-CN"/>
              <a:t>k</a:t>
            </a:r>
            <a:r>
              <a:rPr lang="zh-CN" altLang="en-US"/>
              <a:t>：</a:t>
            </a:r>
          </a:p>
          <a:p>
            <a:r>
              <a:rPr lang="zh-CN" altLang="en-US"/>
              <a:t>如果</a:t>
            </a:r>
            <a:r>
              <a:rPr lang="en-US" altLang="zh-CN"/>
              <a:t>x</a:t>
            </a:r>
            <a:r>
              <a:rPr lang="en-US" altLang="zh-CN" baseline="-16000"/>
              <a:t>1</a:t>
            </a:r>
            <a:r>
              <a:rPr lang="en-US" altLang="zh-CN"/>
              <a:t>=x</a:t>
            </a:r>
            <a:r>
              <a:rPr lang="en-US" altLang="zh-CN" baseline="-16000"/>
              <a:t>2</a:t>
            </a:r>
            <a:r>
              <a:rPr lang="zh-CN" altLang="en-US"/>
              <a:t>，则</a:t>
            </a:r>
            <a:r>
              <a:rPr lang="en-US" altLang="zh-CN"/>
              <a:t>k</a:t>
            </a:r>
            <a:r>
              <a:rPr lang="zh-CN" altLang="en-US"/>
              <a:t>不存在；</a:t>
            </a:r>
          </a:p>
          <a:p>
            <a:r>
              <a:rPr lang="zh-CN" altLang="en-US" sz="3000"/>
              <a:t>如果</a:t>
            </a:r>
            <a:r>
              <a:rPr lang="en-US" altLang="zh-CN" sz="3000"/>
              <a:t>y</a:t>
            </a:r>
            <a:r>
              <a:rPr lang="en-US" altLang="zh-CN" sz="3000" baseline="-10000"/>
              <a:t>1</a:t>
            </a:r>
            <a:r>
              <a:rPr lang="en-US" altLang="zh-CN" sz="3000"/>
              <a:t>=y</a:t>
            </a:r>
            <a:r>
              <a:rPr lang="en-US" altLang="zh-CN" sz="3000" baseline="-10000"/>
              <a:t>2</a:t>
            </a:r>
            <a:r>
              <a:rPr lang="zh-CN" altLang="en-US" sz="3000"/>
              <a:t>时，斜率</a:t>
            </a:r>
            <a:r>
              <a:rPr lang="en-US" altLang="zh-CN" sz="3000"/>
              <a:t>k=0</a:t>
            </a:r>
            <a:r>
              <a:rPr lang="zh-CN" altLang="en-US" sz="3000"/>
              <a:t>；</a:t>
            </a:r>
            <a:endParaRPr lang="zh-CN" altLang="en-US"/>
          </a:p>
          <a:p>
            <a:r>
              <a:rPr lang="zh-CN" altLang="en-US"/>
              <a:t>如果</a:t>
            </a:r>
            <a:r>
              <a:rPr lang="en-US" altLang="zh-CN"/>
              <a:t>x</a:t>
            </a:r>
            <a:r>
              <a:rPr lang="en-US" altLang="zh-CN" baseline="-16000"/>
              <a:t>1</a:t>
            </a:r>
            <a:r>
              <a:rPr lang="en-US" altLang="zh-CN"/>
              <a:t>≠x</a:t>
            </a:r>
            <a:r>
              <a:rPr lang="en-US" altLang="zh-CN" baseline="-16000"/>
              <a:t>2</a:t>
            </a:r>
            <a:r>
              <a:rPr lang="zh-CN" altLang="en-US"/>
              <a:t>，则</a:t>
            </a:r>
            <a:r>
              <a:rPr lang="en-US" altLang="zh-CN"/>
              <a:t>k=(y</a:t>
            </a:r>
            <a:r>
              <a:rPr lang="en-US" altLang="zh-CN" baseline="-16000"/>
              <a:t>2</a:t>
            </a:r>
            <a:r>
              <a:rPr lang="en-US" altLang="zh-CN"/>
              <a:t>-y</a:t>
            </a:r>
            <a:r>
              <a:rPr lang="en-US" altLang="zh-CN" baseline="-16000"/>
              <a:t>1</a:t>
            </a:r>
            <a:r>
              <a:rPr lang="en-US" altLang="zh-CN"/>
              <a:t>)/(x</a:t>
            </a:r>
            <a:r>
              <a:rPr lang="en-US" altLang="zh-CN" baseline="-16000"/>
              <a:t>2</a:t>
            </a:r>
            <a:r>
              <a:rPr lang="en-US" altLang="zh-CN"/>
              <a:t>-x</a:t>
            </a:r>
            <a:r>
              <a:rPr lang="en-US" altLang="zh-CN" baseline="-16000"/>
              <a:t>1</a:t>
            </a:r>
            <a:r>
              <a:rPr lang="en-US" altLang="zh-CN"/>
              <a:t>)</a:t>
            </a:r>
            <a:r>
              <a:rPr lang="zh-CN" altLang="en-US"/>
              <a:t>。</a:t>
            </a: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36" y="4320117"/>
            <a:ext cx="5016903" cy="1936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求直线方程</a:t>
            </a:r>
          </a:p>
        </p:txBody>
      </p:sp>
      <p:sp>
        <p:nvSpPr>
          <p:cNvPr id="37891" name="Rectangle 3"/>
          <p:cNvSpPr>
            <a:spLocks noGrp="1" noChangeArrowheads="1"/>
          </p:cNvSpPr>
          <p:nvPr>
            <p:ph type="body" idx="1"/>
          </p:nvPr>
        </p:nvSpPr>
        <p:spPr/>
        <p:txBody>
          <a:bodyPr/>
          <a:lstStyle/>
          <a:p>
            <a:r>
              <a:rPr lang="zh-CN" altLang="en-US" dirty="0"/>
              <a:t>求过</a:t>
            </a:r>
            <a:r>
              <a:rPr lang="en-US" altLang="zh-CN" dirty="0"/>
              <a:t>P</a:t>
            </a:r>
            <a:r>
              <a:rPr lang="en-US" altLang="zh-CN" baseline="-16000" dirty="0"/>
              <a:t>1</a:t>
            </a:r>
            <a:r>
              <a:rPr lang="en-US" altLang="zh-CN" dirty="0"/>
              <a:t>(x</a:t>
            </a:r>
            <a:r>
              <a:rPr lang="en-US" altLang="zh-CN" baseline="-16000" dirty="0"/>
              <a:t>1</a:t>
            </a:r>
            <a:r>
              <a:rPr lang="en-US" altLang="zh-CN" dirty="0"/>
              <a:t>,y</a:t>
            </a:r>
            <a:r>
              <a:rPr lang="en-US" altLang="zh-CN" baseline="-16000" dirty="0"/>
              <a:t>1</a:t>
            </a:r>
            <a:r>
              <a:rPr lang="en-US" altLang="zh-CN" dirty="0"/>
              <a:t>)</a:t>
            </a:r>
            <a:r>
              <a:rPr lang="zh-CN" altLang="en-US" dirty="0"/>
              <a:t>，</a:t>
            </a:r>
            <a:r>
              <a:rPr lang="en-US" altLang="zh-CN" dirty="0"/>
              <a:t>P</a:t>
            </a:r>
            <a:r>
              <a:rPr lang="en-US" altLang="zh-CN" baseline="-16000" dirty="0"/>
              <a:t>2</a:t>
            </a:r>
            <a:r>
              <a:rPr lang="en-US" altLang="zh-CN" dirty="0"/>
              <a:t>(x</a:t>
            </a:r>
            <a:r>
              <a:rPr lang="en-US" altLang="zh-CN" baseline="-16000" dirty="0"/>
              <a:t>2</a:t>
            </a:r>
            <a:r>
              <a:rPr lang="en-US" altLang="zh-CN" dirty="0"/>
              <a:t>,y</a:t>
            </a:r>
            <a:r>
              <a:rPr lang="en-US" altLang="zh-CN" baseline="-16000" dirty="0"/>
              <a:t>2</a:t>
            </a:r>
            <a:r>
              <a:rPr lang="en-US" altLang="zh-CN" dirty="0"/>
              <a:t>)</a:t>
            </a:r>
            <a:r>
              <a:rPr lang="zh-CN" altLang="en-US" dirty="0"/>
              <a:t>的直线方程</a:t>
            </a:r>
            <a:r>
              <a:rPr lang="en-US" altLang="zh-CN" dirty="0" err="1"/>
              <a:t>ax+by+c</a:t>
            </a:r>
            <a:r>
              <a:rPr lang="en-US" altLang="zh-CN" dirty="0"/>
              <a:t>=0</a:t>
            </a:r>
          </a:p>
          <a:p>
            <a:r>
              <a:rPr lang="zh-CN" altLang="en-US" dirty="0"/>
              <a:t>有以下的</a:t>
            </a:r>
            <a:r>
              <a:rPr lang="en-US" altLang="zh-CN" dirty="0"/>
              <a:t>3 </a:t>
            </a:r>
            <a:r>
              <a:rPr lang="zh-CN" altLang="en-US" dirty="0"/>
              <a:t>种情况：</a:t>
            </a:r>
          </a:p>
          <a:p>
            <a:pPr lvl="1"/>
            <a:r>
              <a:rPr lang="zh-CN" altLang="en-US" dirty="0"/>
              <a:t>当</a:t>
            </a:r>
            <a:r>
              <a:rPr lang="en-US" altLang="zh-CN" dirty="0"/>
              <a:t>x</a:t>
            </a:r>
            <a:r>
              <a:rPr lang="en-US" altLang="zh-CN" baseline="-16000" dirty="0"/>
              <a:t>1</a:t>
            </a:r>
            <a:r>
              <a:rPr lang="en-US" altLang="zh-CN" dirty="0"/>
              <a:t>=x</a:t>
            </a:r>
            <a:r>
              <a:rPr lang="en-US" altLang="zh-CN" baseline="-16000" dirty="0"/>
              <a:t>2</a:t>
            </a:r>
            <a:r>
              <a:rPr lang="zh-CN" altLang="en-US" dirty="0"/>
              <a:t>，不存在</a:t>
            </a:r>
            <a:r>
              <a:rPr lang="en-US" altLang="zh-CN" dirty="0"/>
              <a:t>k</a:t>
            </a:r>
            <a:r>
              <a:rPr lang="zh-CN" altLang="en-US" dirty="0"/>
              <a:t>，此时方程为：</a:t>
            </a:r>
            <a:r>
              <a:rPr lang="en-US" altLang="zh-CN" dirty="0"/>
              <a:t>x=x</a:t>
            </a:r>
            <a:r>
              <a:rPr lang="en-US" altLang="zh-CN" baseline="-16000" dirty="0"/>
              <a:t>1</a:t>
            </a:r>
          </a:p>
          <a:p>
            <a:pPr lvl="1"/>
            <a:r>
              <a:rPr lang="zh-CN" altLang="en-US" dirty="0"/>
              <a:t>当</a:t>
            </a:r>
            <a:r>
              <a:rPr lang="en-US" altLang="zh-CN" dirty="0"/>
              <a:t>y</a:t>
            </a:r>
            <a:r>
              <a:rPr lang="en-US" altLang="zh-CN" baseline="-16000" dirty="0"/>
              <a:t>1</a:t>
            </a:r>
            <a:r>
              <a:rPr lang="en-US" altLang="zh-CN" dirty="0"/>
              <a:t>=y</a:t>
            </a:r>
            <a:r>
              <a:rPr lang="en-US" altLang="zh-CN" baseline="-16000" dirty="0"/>
              <a:t>2</a:t>
            </a:r>
            <a:r>
              <a:rPr lang="zh-CN" altLang="en-US" dirty="0"/>
              <a:t>，</a:t>
            </a:r>
            <a:r>
              <a:rPr lang="en-US" altLang="zh-CN" dirty="0"/>
              <a:t>k=0</a:t>
            </a:r>
            <a:r>
              <a:rPr lang="zh-CN" altLang="en-US" dirty="0"/>
              <a:t>，此时方程为：</a:t>
            </a:r>
            <a:r>
              <a:rPr lang="en-US" altLang="zh-CN" dirty="0"/>
              <a:t>y=y</a:t>
            </a:r>
            <a:r>
              <a:rPr lang="en-US" altLang="zh-CN" baseline="-16000" dirty="0"/>
              <a:t>1</a:t>
            </a:r>
          </a:p>
          <a:p>
            <a:pPr lvl="1"/>
            <a:r>
              <a:rPr lang="zh-CN" altLang="en-US" dirty="0"/>
              <a:t>一般地，若</a:t>
            </a:r>
            <a:r>
              <a:rPr lang="en-US" altLang="zh-CN" dirty="0"/>
              <a:t>x</a:t>
            </a:r>
            <a:r>
              <a:rPr lang="en-US" altLang="zh-CN" baseline="-16000" dirty="0"/>
              <a:t>1</a:t>
            </a:r>
            <a:r>
              <a:rPr lang="en-US" altLang="zh-CN" dirty="0"/>
              <a:t>≠x</a:t>
            </a:r>
            <a:r>
              <a:rPr lang="en-US" altLang="zh-CN" baseline="-16000" dirty="0"/>
              <a:t>2</a:t>
            </a:r>
            <a:r>
              <a:rPr lang="zh-CN" altLang="en-US" dirty="0"/>
              <a:t>且</a:t>
            </a:r>
            <a:r>
              <a:rPr lang="en-US" altLang="zh-CN" dirty="0"/>
              <a:t>y</a:t>
            </a:r>
            <a:r>
              <a:rPr lang="en-US" altLang="zh-CN" baseline="-16000" dirty="0"/>
              <a:t>1</a:t>
            </a:r>
            <a:r>
              <a:rPr lang="en-US" altLang="zh-CN" dirty="0"/>
              <a:t>≠y</a:t>
            </a:r>
            <a:r>
              <a:rPr lang="en-US" altLang="zh-CN" baseline="-16000" dirty="0"/>
              <a:t>2</a:t>
            </a:r>
            <a:r>
              <a:rPr lang="zh-CN" altLang="en-US" dirty="0"/>
              <a:t>，通过                                      得到。</a:t>
            </a:r>
          </a:p>
        </p:txBody>
      </p:sp>
      <p:graphicFrame>
        <p:nvGraphicFramePr>
          <p:cNvPr id="37892" name="Object 4"/>
          <p:cNvGraphicFramePr>
            <a:graphicFrameLocks noChangeAspect="1"/>
          </p:cNvGraphicFramePr>
          <p:nvPr>
            <p:extLst>
              <p:ext uri="{D42A27DB-BD31-4B8C-83A1-F6EECF244321}">
                <p14:modId xmlns:p14="http://schemas.microsoft.com/office/powerpoint/2010/main" val="4199981301"/>
              </p:ext>
            </p:extLst>
          </p:nvPr>
        </p:nvGraphicFramePr>
        <p:xfrm>
          <a:off x="5989631" y="3468681"/>
          <a:ext cx="3360605" cy="894024"/>
        </p:xfrm>
        <a:graphic>
          <a:graphicData uri="http://schemas.openxmlformats.org/presentationml/2006/ole">
            <mc:AlternateContent xmlns:mc="http://schemas.openxmlformats.org/markup-compatibility/2006">
              <mc:Choice xmlns:v="urn:schemas-microsoft-com:vml" Requires="v">
                <p:oleObj spid="_x0000_s37900" name="公式" r:id="rId3" imgW="1054080" imgH="431640" progId="Equation.3">
                  <p:embed/>
                </p:oleObj>
              </mc:Choice>
              <mc:Fallback>
                <p:oleObj name="公式" r:id="rId3" imgW="10540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9631" y="3468681"/>
                        <a:ext cx="3360605" cy="894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求两条直线</a:t>
            </a:r>
            <a:r>
              <a:rPr lang="en-US" altLang="zh-CN"/>
              <a:t>P</a:t>
            </a:r>
            <a:r>
              <a:rPr lang="en-US" altLang="zh-CN" baseline="-18000"/>
              <a:t>1</a:t>
            </a:r>
            <a:r>
              <a:rPr lang="en-US" altLang="zh-CN"/>
              <a:t>P</a:t>
            </a:r>
            <a:r>
              <a:rPr lang="en-US" altLang="zh-CN" baseline="-18000"/>
              <a:t>2</a:t>
            </a:r>
            <a:r>
              <a:rPr lang="zh-CN" altLang="en-US"/>
              <a:t>，</a:t>
            </a:r>
            <a:r>
              <a:rPr lang="en-US" altLang="zh-CN"/>
              <a:t>P</a:t>
            </a:r>
            <a:r>
              <a:rPr lang="en-US" altLang="zh-CN" baseline="-18000"/>
              <a:t>3</a:t>
            </a:r>
            <a:r>
              <a:rPr lang="en-US" altLang="zh-CN"/>
              <a:t>P</a:t>
            </a:r>
            <a:r>
              <a:rPr lang="en-US" altLang="zh-CN" baseline="-18000"/>
              <a:t>4</a:t>
            </a:r>
            <a:r>
              <a:rPr lang="zh-CN" altLang="en-US"/>
              <a:t>交点</a:t>
            </a:r>
          </a:p>
        </p:txBody>
      </p:sp>
      <p:sp>
        <p:nvSpPr>
          <p:cNvPr id="38915" name="Rectangle 3"/>
          <p:cNvSpPr>
            <a:spLocks noGrp="1" noChangeArrowheads="1"/>
          </p:cNvSpPr>
          <p:nvPr>
            <p:ph type="body" idx="1"/>
          </p:nvPr>
        </p:nvSpPr>
        <p:spPr>
          <a:xfrm>
            <a:off x="672121" y="1296035"/>
            <a:ext cx="10273850" cy="5040136"/>
          </a:xfrm>
        </p:spPr>
        <p:txBody>
          <a:bodyPr/>
          <a:lstStyle/>
          <a:p>
            <a:r>
              <a:rPr lang="zh-CN" altLang="en-US"/>
              <a:t>设直线</a:t>
            </a:r>
            <a:r>
              <a:rPr lang="en-US" altLang="zh-CN"/>
              <a:t>P</a:t>
            </a:r>
            <a:r>
              <a:rPr lang="en-US" altLang="zh-CN" baseline="-18000"/>
              <a:t>1</a:t>
            </a:r>
            <a:r>
              <a:rPr lang="en-US" altLang="zh-CN"/>
              <a:t>P</a:t>
            </a:r>
            <a:r>
              <a:rPr lang="en-US" altLang="zh-CN" baseline="-18000"/>
              <a:t>2</a:t>
            </a:r>
            <a:r>
              <a:rPr lang="zh-CN" altLang="en-US"/>
              <a:t>的方程为：</a:t>
            </a:r>
            <a:r>
              <a:rPr lang="en-US" altLang="zh-CN"/>
              <a:t>a</a:t>
            </a:r>
            <a:r>
              <a:rPr lang="en-US" altLang="zh-CN" baseline="-18000"/>
              <a:t>1</a:t>
            </a:r>
            <a:r>
              <a:rPr lang="en-US" altLang="zh-CN"/>
              <a:t>x+b</a:t>
            </a:r>
            <a:r>
              <a:rPr lang="en-US" altLang="zh-CN" baseline="-18000"/>
              <a:t>1</a:t>
            </a:r>
            <a:r>
              <a:rPr lang="en-US" altLang="zh-CN"/>
              <a:t>y+c</a:t>
            </a:r>
            <a:r>
              <a:rPr lang="en-US" altLang="zh-CN" baseline="-18000"/>
              <a:t>1</a:t>
            </a:r>
            <a:r>
              <a:rPr lang="en-US" altLang="zh-CN"/>
              <a:t>=0</a:t>
            </a:r>
            <a:r>
              <a:rPr lang="zh-CN" altLang="en-US"/>
              <a:t>，直线</a:t>
            </a:r>
            <a:r>
              <a:rPr lang="en-US" altLang="zh-CN"/>
              <a:t>P</a:t>
            </a:r>
            <a:r>
              <a:rPr lang="en-US" altLang="zh-CN" baseline="-18000"/>
              <a:t>3</a:t>
            </a:r>
            <a:r>
              <a:rPr lang="en-US" altLang="zh-CN"/>
              <a:t>P</a:t>
            </a:r>
            <a:r>
              <a:rPr lang="en-US" altLang="zh-CN" baseline="-18000"/>
              <a:t>4</a:t>
            </a:r>
            <a:r>
              <a:rPr lang="zh-CN" altLang="en-US"/>
              <a:t>的方程为</a:t>
            </a:r>
            <a:r>
              <a:rPr lang="en-US" altLang="zh-CN"/>
              <a:t>a</a:t>
            </a:r>
            <a:r>
              <a:rPr lang="en-US" altLang="zh-CN" baseline="-18000"/>
              <a:t>2</a:t>
            </a:r>
            <a:r>
              <a:rPr lang="en-US" altLang="zh-CN"/>
              <a:t>x+b</a:t>
            </a:r>
            <a:r>
              <a:rPr lang="en-US" altLang="zh-CN" baseline="-18000"/>
              <a:t>2</a:t>
            </a:r>
            <a:r>
              <a:rPr lang="en-US" altLang="zh-CN"/>
              <a:t>y+c</a:t>
            </a:r>
            <a:r>
              <a:rPr lang="en-US" altLang="zh-CN" baseline="-18000"/>
              <a:t>2</a:t>
            </a:r>
            <a:r>
              <a:rPr lang="en-US" altLang="zh-CN"/>
              <a:t>=0</a:t>
            </a:r>
          </a:p>
          <a:p>
            <a:r>
              <a:rPr lang="zh-CN" altLang="en-US"/>
              <a:t>当</a:t>
            </a:r>
            <a:r>
              <a:rPr lang="en-US" altLang="zh-CN"/>
              <a:t>(a1=0</a:t>
            </a:r>
            <a:r>
              <a:rPr lang="zh-CN" altLang="en-US"/>
              <a:t>且</a:t>
            </a:r>
            <a:r>
              <a:rPr lang="en-US" altLang="zh-CN"/>
              <a:t>a2=0) </a:t>
            </a:r>
            <a:r>
              <a:rPr lang="zh-CN" altLang="en-US"/>
              <a:t>或 </a:t>
            </a:r>
            <a:r>
              <a:rPr lang="en-US" altLang="zh-CN"/>
              <a:t>(b1=0</a:t>
            </a:r>
            <a:r>
              <a:rPr lang="zh-CN" altLang="en-US"/>
              <a:t>且</a:t>
            </a:r>
            <a:r>
              <a:rPr lang="en-US" altLang="zh-CN"/>
              <a:t>b2=0)</a:t>
            </a:r>
            <a:r>
              <a:rPr lang="zh-CN" altLang="en-US"/>
              <a:t>：表示两条直线分别平行于</a:t>
            </a:r>
            <a:r>
              <a:rPr lang="en-US" altLang="zh-CN"/>
              <a:t>X </a:t>
            </a:r>
            <a:r>
              <a:rPr lang="zh-CN" altLang="en-US"/>
              <a:t>轴或</a:t>
            </a:r>
            <a:r>
              <a:rPr lang="en-US" altLang="zh-CN"/>
              <a:t>Y</a:t>
            </a:r>
            <a:r>
              <a:rPr lang="zh-CN" altLang="en-US"/>
              <a:t>轴；</a:t>
            </a:r>
          </a:p>
          <a:p>
            <a:r>
              <a:rPr lang="zh-CN" altLang="en-US"/>
              <a:t>当</a:t>
            </a:r>
            <a:r>
              <a:rPr lang="en-US" altLang="zh-CN"/>
              <a:t>(b1≠0</a:t>
            </a:r>
            <a:r>
              <a:rPr lang="zh-CN" altLang="en-US"/>
              <a:t>且</a:t>
            </a:r>
            <a:r>
              <a:rPr lang="en-US" altLang="zh-CN"/>
              <a:t>b2≠0) </a:t>
            </a:r>
            <a:r>
              <a:rPr lang="zh-CN" altLang="en-US"/>
              <a:t>且 </a:t>
            </a:r>
            <a:r>
              <a:rPr lang="en-US" altLang="zh-CN"/>
              <a:t>(a1/b1=a2/b2) </a:t>
            </a:r>
            <a:r>
              <a:rPr lang="zh-CN" altLang="en-US"/>
              <a:t>：表示两条直线斜率相等，即平行；</a:t>
            </a:r>
          </a:p>
          <a:p>
            <a:r>
              <a:rPr lang="zh-CN" altLang="en-US"/>
              <a:t>当</a:t>
            </a:r>
            <a:r>
              <a:rPr lang="en-US" altLang="zh-CN"/>
              <a:t>a1/b1≠a2/b2</a:t>
            </a:r>
            <a:r>
              <a:rPr lang="zh-CN" altLang="en-US"/>
              <a:t>时：交点坐标</a:t>
            </a:r>
          </a:p>
          <a:p>
            <a:pPr lvl="1"/>
            <a:r>
              <a:rPr lang="en-US" altLang="zh-CN"/>
              <a:t>x=(b1*c2-b2*c1)/ (a1*b2-a2*b1)</a:t>
            </a:r>
          </a:p>
          <a:p>
            <a:pPr lvl="1"/>
            <a:r>
              <a:rPr lang="en-US" altLang="zh-CN"/>
              <a:t>y=(c1*a2-c2*a1)/(a1*b2-a2*b1)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判断两条线段是否相交</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type="body" idx="1"/>
              </p:nvPr>
            </p:nvSpPr>
            <p:spPr>
              <a:xfrm>
                <a:off x="672121" y="1296035"/>
                <a:ext cx="10273850" cy="5040136"/>
              </a:xfrm>
            </p:spPr>
            <p:txBody>
              <a:bodyPr/>
              <a:lstStyle/>
              <a:p>
                <a:r>
                  <a:rPr lang="zh-CN" altLang="en-US" sz="2600" dirty="0"/>
                  <a:t>已知两条线段</a:t>
                </a:r>
                <a14:m>
                  <m:oMath xmlns:m="http://schemas.openxmlformats.org/officeDocument/2006/math">
                    <m:acc>
                      <m:accPr>
                        <m:chr m:val="⃑"/>
                        <m:ctrlPr>
                          <a:rPr lang="zh-CN" altLang="en-US" sz="2600" i="1" smtClean="0">
                            <a:latin typeface="Cambria Math" panose="02040503050406030204" pitchFamily="18" charset="0"/>
                          </a:rPr>
                        </m:ctrlPr>
                      </m:accPr>
                      <m:e>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1</m:t>
                            </m:r>
                          </m:sub>
                        </m:sSub>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2</m:t>
                            </m:r>
                          </m:sub>
                        </m:sSub>
                      </m:e>
                    </m:acc>
                  </m:oMath>
                </a14:m>
                <a:r>
                  <a:rPr lang="zh-CN" altLang="en-US" sz="2600" dirty="0"/>
                  <a:t>和线段</a:t>
                </a:r>
                <a14:m>
                  <m:oMath xmlns:m="http://schemas.openxmlformats.org/officeDocument/2006/math">
                    <m:acc>
                      <m:accPr>
                        <m:chr m:val="⃑"/>
                        <m:ctrlPr>
                          <a:rPr lang="zh-CN" altLang="en-US" sz="2600" i="1" smtClean="0">
                            <a:latin typeface="Cambria Math" panose="02040503050406030204" pitchFamily="18" charset="0"/>
                          </a:rPr>
                        </m:ctrlPr>
                      </m:accPr>
                      <m:e>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3</m:t>
                            </m:r>
                          </m:sub>
                        </m:sSub>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4</m:t>
                            </m:r>
                          </m:sub>
                        </m:sSub>
                      </m:e>
                    </m:acc>
                    <m:r>
                      <a:rPr lang="en-US" altLang="zh-CN" sz="2600" b="0" i="1" smtClean="0">
                        <a:latin typeface="Cambria Math"/>
                      </a:rPr>
                      <m:t> </m:t>
                    </m:r>
                  </m:oMath>
                </a14:m>
                <a:r>
                  <a:rPr lang="zh-CN" altLang="en-US" sz="2600" dirty="0"/>
                  <a:t>，判断它们是否相交，如果相交求出交点。</a:t>
                </a:r>
              </a:p>
              <a:p>
                <a:r>
                  <a:rPr lang="zh-CN" altLang="en-US" sz="2600" dirty="0"/>
                  <a:t>快速排斥实验：判断两条线段是否不相交。</a:t>
                </a:r>
              </a:p>
              <a:p>
                <a:pPr lvl="1"/>
                <a:r>
                  <a:rPr lang="zh-CN" altLang="en-US" sz="2400" dirty="0"/>
                  <a:t>如果分别以</a:t>
                </a:r>
                <a:r>
                  <a:rPr lang="en-US" altLang="zh-CN" sz="2400" dirty="0"/>
                  <a:t>P</a:t>
                </a:r>
                <a:r>
                  <a:rPr lang="en-US" altLang="zh-CN" sz="2400" baseline="-17000" dirty="0"/>
                  <a:t>1</a:t>
                </a:r>
                <a:r>
                  <a:rPr lang="en-US" altLang="zh-CN" sz="2400" dirty="0"/>
                  <a:t>P</a:t>
                </a:r>
                <a:r>
                  <a:rPr lang="en-US" altLang="zh-CN" sz="2400" baseline="-17000" dirty="0"/>
                  <a:t>2</a:t>
                </a:r>
                <a:r>
                  <a:rPr lang="zh-CN" altLang="en-US" sz="2400" dirty="0"/>
                  <a:t>，</a:t>
                </a:r>
                <a:r>
                  <a:rPr lang="en-US" altLang="zh-CN" sz="2400" dirty="0"/>
                  <a:t>P</a:t>
                </a:r>
                <a:r>
                  <a:rPr lang="en-US" altLang="zh-CN" sz="2400" baseline="-17000" dirty="0"/>
                  <a:t>3</a:t>
                </a:r>
                <a:r>
                  <a:rPr lang="en-US" altLang="zh-CN" sz="2400" dirty="0"/>
                  <a:t>P</a:t>
                </a:r>
                <a:r>
                  <a:rPr lang="en-US" altLang="zh-CN" sz="2400" baseline="-17000" dirty="0"/>
                  <a:t>4</a:t>
                </a:r>
                <a:r>
                  <a:rPr lang="zh-CN" altLang="en-US" sz="2400" dirty="0"/>
                  <a:t>为对角线做矩形，而这两个矩形不相交，则这两条线段肯定不相交，如下左图；即使两个矩形相交，这两条线段也不一定相交，如下右图。</a:t>
                </a:r>
              </a:p>
            </p:txBody>
          </p:sp>
        </mc:Choice>
        <mc:Fallback xmlns="">
          <p:sp>
            <p:nvSpPr>
              <p:cNvPr id="39939" name="Rectangle 3"/>
              <p:cNvSpPr>
                <a:spLocks noGrp="1" noRot="1" noChangeAspect="1" noMove="1" noResize="1" noEditPoints="1" noAdjustHandles="1" noChangeArrowheads="1" noChangeShapeType="1" noTextEdit="1"/>
              </p:cNvSpPr>
              <p:nvPr>
                <p:ph type="body" idx="1"/>
              </p:nvPr>
            </p:nvSpPr>
            <p:spPr>
              <a:xfrm>
                <a:off x="672121" y="1296035"/>
                <a:ext cx="10273850" cy="5040136"/>
              </a:xfrm>
              <a:blipFill rotWithShape="1">
                <a:blip r:embed="rId2"/>
                <a:stretch>
                  <a:fillRect l="-712"/>
                </a:stretch>
              </a:blipFill>
            </p:spPr>
            <p:txBody>
              <a:bodyPr/>
              <a:lstStyle/>
              <a:p>
                <a:r>
                  <a:rPr lang="zh-CN" altLang="en-US">
                    <a:noFill/>
                  </a:rPr>
                  <a:t> </a:t>
                </a:r>
              </a:p>
            </p:txBody>
          </p:sp>
        </mc:Fallback>
      </mc:AlternateContent>
      <p:pic>
        <p:nvPicPr>
          <p:cNvPr id="399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819" y="4383057"/>
            <a:ext cx="7847114" cy="1752554"/>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61441"/>
          <p:cNvSpPr>
            <a:spLocks noGrp="1" noChangeArrowheads="1"/>
          </p:cNvSpPr>
          <p:nvPr>
            <p:ph type="title"/>
          </p:nvPr>
        </p:nvSpPr>
        <p:spPr/>
        <p:txBody>
          <a:bodyPr/>
          <a:lstStyle/>
          <a:p>
            <a:r>
              <a:rPr lang="zh-CN" altLang="en-US"/>
              <a:t>计算几何的内容及特点</a:t>
            </a:r>
          </a:p>
        </p:txBody>
      </p:sp>
      <p:sp>
        <p:nvSpPr>
          <p:cNvPr id="4098" name="文本占位符 61442"/>
          <p:cNvSpPr>
            <a:spLocks noGrp="1" noChangeArrowheads="1"/>
          </p:cNvSpPr>
          <p:nvPr>
            <p:ph type="body" sz="half" idx="1"/>
          </p:nvPr>
        </p:nvSpPr>
        <p:spPr>
          <a:xfrm>
            <a:off x="672121" y="1296035"/>
            <a:ext cx="5040908" cy="4752128"/>
          </a:xfrm>
        </p:spPr>
        <p:txBody>
          <a:bodyPr/>
          <a:lstStyle/>
          <a:p>
            <a:r>
              <a:rPr lang="zh-CN" altLang="en-US" dirty="0"/>
              <a:t>矢量</a:t>
            </a:r>
          </a:p>
          <a:p>
            <a:r>
              <a:rPr lang="zh-CN" altLang="en-US" dirty="0"/>
              <a:t>基本算法</a:t>
            </a:r>
          </a:p>
          <a:p>
            <a:r>
              <a:rPr lang="zh-CN" altLang="en-US" dirty="0"/>
              <a:t>二维凸包</a:t>
            </a:r>
          </a:p>
          <a:p>
            <a:r>
              <a:rPr lang="zh-CN" altLang="en-US" dirty="0"/>
              <a:t>半平面交</a:t>
            </a:r>
          </a:p>
          <a:p>
            <a:r>
              <a:rPr lang="zh-CN" altLang="en-US" dirty="0"/>
              <a:t>最小圆覆盖</a:t>
            </a:r>
          </a:p>
          <a:p>
            <a:r>
              <a:rPr lang="zh-CN" altLang="en-US" dirty="0"/>
              <a:t>三维凸包</a:t>
            </a:r>
          </a:p>
          <a:p>
            <a:r>
              <a:rPr lang="zh-CN" altLang="en-US" dirty="0"/>
              <a:t>旋转卡壳</a:t>
            </a:r>
          </a:p>
          <a:p>
            <a:r>
              <a:rPr lang="en-US" altLang="zh-CN" dirty="0"/>
              <a:t>…..</a:t>
            </a:r>
          </a:p>
        </p:txBody>
      </p:sp>
      <p:sp>
        <p:nvSpPr>
          <p:cNvPr id="4099" name="文本占位符 61443"/>
          <p:cNvSpPr>
            <a:spLocks noGrp="1" noChangeArrowheads="1"/>
          </p:cNvSpPr>
          <p:nvPr>
            <p:ph type="body" sz="half" idx="2"/>
          </p:nvPr>
        </p:nvSpPr>
        <p:spPr>
          <a:xfrm>
            <a:off x="5905063" y="1296035"/>
            <a:ext cx="5040908" cy="4752128"/>
          </a:xfrm>
        </p:spPr>
        <p:txBody>
          <a:bodyPr/>
          <a:lstStyle/>
          <a:p>
            <a:r>
              <a:rPr lang="zh-CN" altLang="en-US" dirty="0"/>
              <a:t>代码量大</a:t>
            </a:r>
          </a:p>
          <a:p>
            <a:r>
              <a:rPr lang="zh-CN" altLang="en-US" dirty="0"/>
              <a:t>特殊情况多</a:t>
            </a:r>
          </a:p>
          <a:p>
            <a:r>
              <a:rPr lang="zh-CN" altLang="en-US" dirty="0"/>
              <a:t>精度问题难以控制</a:t>
            </a:r>
          </a:p>
          <a:p>
            <a:r>
              <a:rPr lang="en-US" altLang="zh-CN"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判断两条线段是否相交</a:t>
            </a:r>
          </a:p>
        </p:txBody>
      </p:sp>
      <p:sp>
        <p:nvSpPr>
          <p:cNvPr id="40963" name="Rectangle 3"/>
          <p:cNvSpPr>
            <a:spLocks noGrp="1" noChangeArrowheads="1"/>
          </p:cNvSpPr>
          <p:nvPr>
            <p:ph type="body" idx="1"/>
          </p:nvPr>
        </p:nvSpPr>
        <p:spPr>
          <a:xfrm>
            <a:off x="672121" y="1296035"/>
            <a:ext cx="10561902" cy="5040136"/>
          </a:xfrm>
        </p:spPr>
        <p:txBody>
          <a:bodyPr/>
          <a:lstStyle/>
          <a:p>
            <a:r>
              <a:rPr lang="zh-CN" altLang="en-US" dirty="0"/>
              <a:t>快速排斥实验：判断两条线段是否不相交。</a:t>
            </a:r>
          </a:p>
          <a:p>
            <a:pPr lvl="1"/>
            <a:r>
              <a:rPr lang="zh-CN" altLang="en-US" dirty="0"/>
              <a:t>两个矩形相交必须在两个方向上都相交。</a:t>
            </a:r>
          </a:p>
          <a:p>
            <a:pPr lvl="1"/>
            <a:r>
              <a:rPr lang="zh-CN" altLang="en-US" dirty="0"/>
              <a:t>判断在</a:t>
            </a:r>
            <a:r>
              <a:rPr lang="en-US" altLang="zh-CN" dirty="0"/>
              <a:t>x </a:t>
            </a:r>
            <a:r>
              <a:rPr lang="zh-CN" altLang="en-US" dirty="0"/>
              <a:t>方向上是否相交：</a:t>
            </a:r>
          </a:p>
          <a:p>
            <a:pPr lvl="1"/>
            <a:r>
              <a:rPr lang="en-US" altLang="zh-CN" dirty="0"/>
              <a:t>max(x1,x2)≥min(x3,x4)</a:t>
            </a:r>
            <a:r>
              <a:rPr lang="zh-CN" altLang="en-US" dirty="0"/>
              <a:t>且</a:t>
            </a:r>
            <a:r>
              <a:rPr lang="en-US" altLang="zh-CN" dirty="0"/>
              <a:t>max(x3,x4)≥min(x1,x2)</a:t>
            </a:r>
          </a:p>
          <a:p>
            <a:pPr lvl="1"/>
            <a:r>
              <a:rPr lang="zh-CN" altLang="en-US" dirty="0"/>
              <a:t>判断在</a:t>
            </a:r>
            <a:r>
              <a:rPr lang="en-US" altLang="zh-CN" dirty="0"/>
              <a:t>y </a:t>
            </a:r>
            <a:r>
              <a:rPr lang="zh-CN" altLang="en-US" dirty="0"/>
              <a:t>方向上是否相交：</a:t>
            </a:r>
          </a:p>
          <a:p>
            <a:pPr lvl="1"/>
            <a:r>
              <a:rPr lang="en-US" altLang="zh-CN" dirty="0"/>
              <a:t>max(y1,y2)≥min(y3,y4)</a:t>
            </a:r>
            <a:r>
              <a:rPr lang="zh-CN" altLang="en-US" dirty="0"/>
              <a:t>且</a:t>
            </a:r>
            <a:r>
              <a:rPr lang="en-US" altLang="zh-CN" dirty="0"/>
              <a:t>max(y3,y4)≥min(y1,y2)</a:t>
            </a:r>
          </a:p>
          <a:p>
            <a:pPr lvl="1"/>
            <a:endParaRPr lang="zh-CN" altLang="en-US" dirty="0"/>
          </a:p>
        </p:txBody>
      </p:sp>
      <p:grpSp>
        <p:nvGrpSpPr>
          <p:cNvPr id="40964" name="Group 4"/>
          <p:cNvGrpSpPr>
            <a:grpSpLocks/>
          </p:cNvGrpSpPr>
          <p:nvPr/>
        </p:nvGrpSpPr>
        <p:grpSpPr bwMode="auto">
          <a:xfrm>
            <a:off x="3475097" y="5373631"/>
            <a:ext cx="2592467" cy="864023"/>
            <a:chOff x="1680" y="3600"/>
            <a:chExt cx="1296" cy="576"/>
          </a:xfrm>
        </p:grpSpPr>
        <p:sp>
          <p:nvSpPr>
            <p:cNvPr id="40965" name="Rectangle 5"/>
            <p:cNvSpPr>
              <a:spLocks noChangeArrowheads="1"/>
            </p:cNvSpPr>
            <p:nvPr/>
          </p:nvSpPr>
          <p:spPr bwMode="auto">
            <a:xfrm>
              <a:off x="1680" y="3600"/>
              <a:ext cx="1296" cy="57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6" name="Line 6"/>
            <p:cNvSpPr>
              <a:spLocks noChangeShapeType="1"/>
            </p:cNvSpPr>
            <p:nvPr/>
          </p:nvSpPr>
          <p:spPr bwMode="auto">
            <a:xfrm>
              <a:off x="1680" y="3600"/>
              <a:ext cx="1296" cy="57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67" name="Group 7"/>
          <p:cNvGrpSpPr>
            <a:grpSpLocks/>
          </p:cNvGrpSpPr>
          <p:nvPr/>
        </p:nvGrpSpPr>
        <p:grpSpPr bwMode="auto">
          <a:xfrm>
            <a:off x="6599215" y="4840245"/>
            <a:ext cx="1824329" cy="648018"/>
            <a:chOff x="3408" y="3024"/>
            <a:chExt cx="912" cy="432"/>
          </a:xfrm>
        </p:grpSpPr>
        <p:sp>
          <p:nvSpPr>
            <p:cNvPr id="40968" name="Rectangle 8"/>
            <p:cNvSpPr>
              <a:spLocks noChangeArrowheads="1"/>
            </p:cNvSpPr>
            <p:nvPr/>
          </p:nvSpPr>
          <p:spPr bwMode="auto">
            <a:xfrm>
              <a:off x="3408" y="3024"/>
              <a:ext cx="912" cy="4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 name="Line 9"/>
            <p:cNvSpPr>
              <a:spLocks noChangeShapeType="1"/>
            </p:cNvSpPr>
            <p:nvPr/>
          </p:nvSpPr>
          <p:spPr bwMode="auto">
            <a:xfrm flipV="1">
              <a:off x="3408" y="3024"/>
              <a:ext cx="912" cy="4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Effect transition="in" filter="strips(downLeft)">
                                      <p:cBhvr>
                                        <p:cTn id="7" dur="500"/>
                                        <p:tgtEl>
                                          <p:spTgt spid="40963">
                                            <p:txEl>
                                              <p:pRg st="2" end="2"/>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0963">
                                            <p:txEl>
                                              <p:pRg st="3" end="3"/>
                                            </p:txEl>
                                          </p:spTgt>
                                        </p:tgtEl>
                                        <p:attrNameLst>
                                          <p:attrName>style.visibility</p:attrName>
                                        </p:attrNameLst>
                                      </p:cBhvr>
                                      <p:to>
                                        <p:strVal val="visible"/>
                                      </p:to>
                                    </p:set>
                                    <p:animEffect transition="in" filter="strips(downLeft)">
                                      <p:cBhvr>
                                        <p:cTn id="10" dur="500"/>
                                        <p:tgtEl>
                                          <p:spTgt spid="4096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path" presetSubtype="0" accel="50000" decel="50000" fill="hold" nodeType="clickEffect">
                                  <p:stCondLst>
                                    <p:cond delay="0"/>
                                  </p:stCondLst>
                                  <p:childTnLst>
                                    <p:animMotion origin="layout" path="M 3.33333E-6 3.80204E-6 L -0.15417 3.80204E-6 " pathEditMode="relative" rAng="0" ptsTypes="AA">
                                      <p:cBhvr>
                                        <p:cTn id="22" dur="2000" fill="hold"/>
                                        <p:tgtEl>
                                          <p:spTgt spid="40967"/>
                                        </p:tgtEl>
                                        <p:attrNameLst>
                                          <p:attrName>ppt_x</p:attrName>
                                          <p:attrName>ppt_y</p:attrName>
                                        </p:attrNameLst>
                                      </p:cBhvr>
                                      <p:rCtr x="-7708" y="0"/>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wipe(down)">
                                      <p:cBhvr>
                                        <p:cTn id="27" dur="500"/>
                                        <p:tgtEl>
                                          <p:spTgt spid="4096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0963">
                                            <p:txEl>
                                              <p:pRg st="5" end="5"/>
                                            </p:txEl>
                                          </p:spTgt>
                                        </p:tgtEl>
                                        <p:attrNameLst>
                                          <p:attrName>style.visibility</p:attrName>
                                        </p:attrNameLst>
                                      </p:cBhvr>
                                      <p:to>
                                        <p:strVal val="visible"/>
                                      </p:to>
                                    </p:set>
                                    <p:animEffect transition="in" filter="wipe(down)">
                                      <p:cBhvr>
                                        <p:cTn id="30" dur="500"/>
                                        <p:tgtEl>
                                          <p:spTgt spid="409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4" presetClass="path" presetSubtype="0" accel="50000" decel="50000" fill="hold" nodeType="clickEffect">
                                  <p:stCondLst>
                                    <p:cond delay="0"/>
                                  </p:stCondLst>
                                  <p:childTnLst>
                                    <p:animMotion origin="layout" path="M 3.33333E-6 2.56244E-6 L 3.33333E-6 -0.08881 " pathEditMode="relative" rAng="0" ptsTypes="AA">
                                      <p:cBhvr>
                                        <p:cTn id="34" dur="2000" fill="hold"/>
                                        <p:tgtEl>
                                          <p:spTgt spid="40964"/>
                                        </p:tgtEl>
                                        <p:attrNameLst>
                                          <p:attrName>ppt_x</p:attrName>
                                          <p:attrName>ppt_y</p:attrName>
                                        </p:attrNameLst>
                                      </p:cBhvr>
                                      <p:rCtr x="0" y="-4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判断两条线段是否相交</a:t>
            </a:r>
          </a:p>
        </p:txBody>
      </p:sp>
      <p:sp>
        <p:nvSpPr>
          <p:cNvPr id="41987" name="Rectangle 3"/>
          <p:cNvSpPr>
            <a:spLocks noGrp="1" noChangeArrowheads="1"/>
          </p:cNvSpPr>
          <p:nvPr>
            <p:ph type="body" idx="1"/>
          </p:nvPr>
        </p:nvSpPr>
        <p:spPr>
          <a:xfrm>
            <a:off x="672121" y="1296035"/>
            <a:ext cx="10273850" cy="5040136"/>
          </a:xfrm>
        </p:spPr>
        <p:txBody>
          <a:bodyPr/>
          <a:lstStyle/>
          <a:p>
            <a:r>
              <a:rPr lang="zh-CN" altLang="en-US"/>
              <a:t>在两个矩形同时在两个方向相交的前提下，我们来做第二步。</a:t>
            </a:r>
          </a:p>
          <a:p>
            <a:r>
              <a:rPr lang="zh-CN" altLang="en-US"/>
              <a:t>跨立实验：判断每条线段是否“跨立”另一条线段所在的直线。</a:t>
            </a:r>
          </a:p>
          <a:p>
            <a:r>
              <a:rPr lang="zh-CN" altLang="en-US"/>
              <a:t>跨立：如果点</a:t>
            </a:r>
            <a:r>
              <a:rPr lang="en-US" altLang="zh-CN"/>
              <a:t>P</a:t>
            </a:r>
            <a:r>
              <a:rPr lang="en-US" altLang="zh-CN" baseline="-18000"/>
              <a:t>1</a:t>
            </a:r>
            <a:r>
              <a:rPr lang="zh-CN" altLang="en-US"/>
              <a:t>处于直线</a:t>
            </a:r>
            <a:r>
              <a:rPr lang="en-US" altLang="zh-CN"/>
              <a:t>P</a:t>
            </a:r>
            <a:r>
              <a:rPr lang="en-US" altLang="zh-CN" baseline="-18000"/>
              <a:t>3</a:t>
            </a:r>
            <a:r>
              <a:rPr lang="en-US" altLang="zh-CN"/>
              <a:t>P</a:t>
            </a:r>
            <a:r>
              <a:rPr lang="en-US" altLang="zh-CN" baseline="-18000"/>
              <a:t>4</a:t>
            </a:r>
            <a:r>
              <a:rPr lang="zh-CN" altLang="en-US"/>
              <a:t>的一边，而</a:t>
            </a:r>
            <a:r>
              <a:rPr lang="en-US" altLang="zh-CN"/>
              <a:t>P</a:t>
            </a:r>
            <a:r>
              <a:rPr lang="en-US" altLang="zh-CN" baseline="-18000"/>
              <a:t>2</a:t>
            </a:r>
            <a:r>
              <a:rPr lang="zh-CN" altLang="en-US"/>
              <a:t>处于该直线的另一边，则我们说线段</a:t>
            </a:r>
            <a:r>
              <a:rPr lang="en-US" altLang="zh-CN"/>
              <a:t>P</a:t>
            </a:r>
            <a:r>
              <a:rPr lang="en-US" altLang="zh-CN" baseline="-17000"/>
              <a:t>1</a:t>
            </a:r>
            <a:r>
              <a:rPr lang="en-US" altLang="zh-CN"/>
              <a:t>P</a:t>
            </a:r>
            <a:r>
              <a:rPr lang="en-US" altLang="zh-CN" baseline="-17000"/>
              <a:t>2</a:t>
            </a:r>
            <a:r>
              <a:rPr lang="zh-CN" altLang="en-US"/>
              <a:t>跨立直线</a:t>
            </a:r>
            <a:r>
              <a:rPr lang="en-US" altLang="zh-CN"/>
              <a:t>P</a:t>
            </a:r>
            <a:r>
              <a:rPr lang="en-US" altLang="zh-CN" baseline="-18000"/>
              <a:t>3</a:t>
            </a:r>
            <a:r>
              <a:rPr lang="en-US" altLang="zh-CN"/>
              <a:t>P</a:t>
            </a:r>
            <a:r>
              <a:rPr lang="en-US" altLang="zh-CN" baseline="-18000"/>
              <a:t>4</a:t>
            </a:r>
            <a:r>
              <a:rPr lang="zh-CN" altLang="en-US"/>
              <a:t>，如果点</a:t>
            </a:r>
            <a:r>
              <a:rPr lang="en-US" altLang="zh-CN"/>
              <a:t>P</a:t>
            </a:r>
            <a:r>
              <a:rPr lang="en-US" altLang="zh-CN" baseline="-18000"/>
              <a:t>1</a:t>
            </a:r>
            <a:r>
              <a:rPr lang="zh-CN" altLang="en-US"/>
              <a:t>或</a:t>
            </a:r>
            <a:r>
              <a:rPr lang="en-US" altLang="zh-CN"/>
              <a:t>P</a:t>
            </a:r>
            <a:r>
              <a:rPr lang="en-US" altLang="zh-CN" baseline="-18000"/>
              <a:t>2</a:t>
            </a:r>
            <a:r>
              <a:rPr lang="zh-CN" altLang="en-US"/>
              <a:t>在直线</a:t>
            </a:r>
            <a:r>
              <a:rPr lang="en-US" altLang="zh-CN"/>
              <a:t>P</a:t>
            </a:r>
            <a:r>
              <a:rPr lang="en-US" altLang="zh-CN" baseline="-18000"/>
              <a:t>3</a:t>
            </a:r>
            <a:r>
              <a:rPr lang="en-US" altLang="zh-CN"/>
              <a:t>P</a:t>
            </a:r>
            <a:r>
              <a:rPr lang="en-US" altLang="zh-CN" baseline="-18000"/>
              <a:t>4</a:t>
            </a:r>
            <a:r>
              <a:rPr lang="en-US" altLang="zh-CN"/>
              <a:t> </a:t>
            </a:r>
            <a:r>
              <a:rPr lang="zh-CN" altLang="en-US"/>
              <a:t>上，也算跨立。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判断两条线段是否相交</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type="body" idx="1"/>
              </p:nvPr>
            </p:nvSpPr>
            <p:spPr>
              <a:xfrm>
                <a:off x="672121" y="1296035"/>
                <a:ext cx="10273850" cy="5040136"/>
              </a:xfrm>
            </p:spPr>
            <p:txBody>
              <a:bodyPr/>
              <a:lstStyle/>
              <a:p>
                <a:r>
                  <a:rPr lang="zh-CN" altLang="en-US" sz="2600" dirty="0"/>
                  <a:t>跨立实验的实现，只要用叉积去做就可以了，即只要判断矢量</a:t>
                </a:r>
                <a14:m>
                  <m:oMath xmlns:m="http://schemas.openxmlformats.org/officeDocument/2006/math">
                    <m:acc>
                      <m:accPr>
                        <m:chr m:val="⃑"/>
                        <m:ctrlPr>
                          <a:rPr lang="zh-CN" altLang="en-US" sz="2600" i="1" smtClean="0">
                            <a:latin typeface="Cambria Math" panose="02040503050406030204" pitchFamily="18" charset="0"/>
                          </a:rPr>
                        </m:ctrlPr>
                      </m:accPr>
                      <m:e>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1</m:t>
                            </m:r>
                          </m:sub>
                        </m:sSub>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3</m:t>
                            </m:r>
                          </m:sub>
                        </m:sSub>
                      </m:e>
                    </m:acc>
                  </m:oMath>
                </a14:m>
                <a:r>
                  <a:rPr lang="zh-CN" altLang="en-US" sz="2600" dirty="0"/>
                  <a:t>和</a:t>
                </a:r>
                <a14:m>
                  <m:oMath xmlns:m="http://schemas.openxmlformats.org/officeDocument/2006/math">
                    <m:acc>
                      <m:accPr>
                        <m:chr m:val="⃑"/>
                        <m:ctrlPr>
                          <a:rPr lang="zh-CN" altLang="en-US" sz="2600" i="1" smtClean="0">
                            <a:latin typeface="Cambria Math" panose="02040503050406030204" pitchFamily="18" charset="0"/>
                          </a:rPr>
                        </m:ctrlPr>
                      </m:accPr>
                      <m:e>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1</m:t>
                            </m:r>
                          </m:sub>
                        </m:sSub>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4</m:t>
                            </m:r>
                          </m:sub>
                        </m:sSub>
                      </m:e>
                    </m:acc>
                  </m:oMath>
                </a14:m>
                <a:r>
                  <a:rPr lang="zh-CN" altLang="en-US" sz="2600" dirty="0"/>
                  <a:t>是否在</a:t>
                </a:r>
                <a14:m>
                  <m:oMath xmlns:m="http://schemas.openxmlformats.org/officeDocument/2006/math">
                    <m:acc>
                      <m:accPr>
                        <m:chr m:val="⃑"/>
                        <m:ctrlPr>
                          <a:rPr lang="zh-CN" altLang="en-US" sz="2600" i="1" smtClean="0">
                            <a:latin typeface="Cambria Math" panose="02040503050406030204" pitchFamily="18" charset="0"/>
                          </a:rPr>
                        </m:ctrlPr>
                      </m:accPr>
                      <m:e>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1</m:t>
                            </m:r>
                          </m:sub>
                        </m:sSub>
                        <m:sSub>
                          <m:sSubPr>
                            <m:ctrlPr>
                              <a:rPr lang="en-US" altLang="zh-CN" sz="2600" i="1" smtClean="0">
                                <a:latin typeface="Cambria Math" panose="02040503050406030204" pitchFamily="18" charset="0"/>
                              </a:rPr>
                            </m:ctrlPr>
                          </m:sSubPr>
                          <m:e>
                            <m:r>
                              <a:rPr lang="en-US" altLang="zh-CN" sz="2600" b="0" i="1" smtClean="0">
                                <a:latin typeface="Cambria Math"/>
                              </a:rPr>
                              <m:t>𝑃</m:t>
                            </m:r>
                          </m:e>
                          <m:sub>
                            <m:r>
                              <a:rPr lang="en-US" altLang="zh-CN" sz="2600" b="0" i="1" smtClean="0">
                                <a:latin typeface="Cambria Math"/>
                              </a:rPr>
                              <m:t>2</m:t>
                            </m:r>
                          </m:sub>
                        </m:sSub>
                      </m:e>
                    </m:acc>
                  </m:oMath>
                </a14:m>
                <a:r>
                  <a:rPr lang="zh-CN" altLang="en-US" sz="2600" dirty="0"/>
                  <a:t>的两边相对的位置上，如果这样，则线段</a:t>
                </a:r>
                <a:r>
                  <a:rPr lang="en-US" altLang="zh-CN" sz="2600" dirty="0"/>
                  <a:t>P</a:t>
                </a:r>
                <a:r>
                  <a:rPr lang="en-US" altLang="zh-CN" sz="2600" baseline="-18000" dirty="0"/>
                  <a:t>1</a:t>
                </a:r>
                <a:r>
                  <a:rPr lang="en-US" altLang="zh-CN" sz="2600" dirty="0"/>
                  <a:t>P</a:t>
                </a:r>
                <a:r>
                  <a:rPr lang="en-US" altLang="zh-CN" sz="2600" baseline="-18000" dirty="0"/>
                  <a:t>2</a:t>
                </a:r>
                <a:r>
                  <a:rPr lang="zh-CN" altLang="en-US" sz="2600" dirty="0"/>
                  <a:t>跨立直线</a:t>
                </a:r>
                <a:r>
                  <a:rPr lang="en-US" altLang="zh-CN" sz="2600" dirty="0"/>
                  <a:t>P</a:t>
                </a:r>
                <a:r>
                  <a:rPr lang="en-US" altLang="zh-CN" sz="2600" baseline="-18000" dirty="0"/>
                  <a:t>3</a:t>
                </a:r>
                <a:r>
                  <a:rPr lang="en-US" altLang="zh-CN" sz="2600" dirty="0"/>
                  <a:t>P</a:t>
                </a:r>
                <a:r>
                  <a:rPr lang="en-US" altLang="zh-CN" sz="2600" baseline="-18000" dirty="0"/>
                  <a:t>4</a:t>
                </a:r>
                <a:r>
                  <a:rPr lang="zh-CN" altLang="en-US" sz="2600" dirty="0"/>
                  <a:t>。也即检查叉积</a:t>
                </a:r>
                <a:r>
                  <a:rPr lang="en-US" altLang="zh-CN" sz="2600" dirty="0"/>
                  <a:t>(P</a:t>
                </a:r>
                <a:r>
                  <a:rPr lang="en-US" altLang="zh-CN" sz="2600" baseline="-18000" dirty="0"/>
                  <a:t>3</a:t>
                </a:r>
                <a:r>
                  <a:rPr lang="en-US" altLang="zh-CN" sz="2600" dirty="0"/>
                  <a:t>-P</a:t>
                </a:r>
                <a:r>
                  <a:rPr lang="en-US" altLang="zh-CN" sz="2600" baseline="-18000" dirty="0"/>
                  <a:t>1</a:t>
                </a:r>
                <a:r>
                  <a:rPr lang="en-US" altLang="zh-CN" sz="2600" dirty="0"/>
                  <a:t>)×(P</a:t>
                </a:r>
                <a:r>
                  <a:rPr lang="en-US" altLang="zh-CN" sz="2600" baseline="-18000" dirty="0"/>
                  <a:t>2</a:t>
                </a:r>
                <a:r>
                  <a:rPr lang="en-US" altLang="zh-CN" sz="2600" dirty="0"/>
                  <a:t>-P</a:t>
                </a:r>
                <a:r>
                  <a:rPr lang="en-US" altLang="zh-CN" sz="2600" baseline="-18000" dirty="0"/>
                  <a:t>1</a:t>
                </a:r>
                <a:r>
                  <a:rPr lang="en-US" altLang="zh-CN" sz="2600" dirty="0"/>
                  <a:t>)</a:t>
                </a:r>
                <a:r>
                  <a:rPr lang="zh-CN" altLang="en-US" sz="2600" dirty="0"/>
                  <a:t>与</a:t>
                </a:r>
                <a:r>
                  <a:rPr lang="en-US" altLang="zh-CN" sz="2600" dirty="0"/>
                  <a:t>(P</a:t>
                </a:r>
                <a:r>
                  <a:rPr lang="en-US" altLang="zh-CN" sz="2600" baseline="-18000" dirty="0"/>
                  <a:t>4</a:t>
                </a:r>
                <a:r>
                  <a:rPr lang="en-US" altLang="zh-CN" sz="2600" dirty="0"/>
                  <a:t>-P</a:t>
                </a:r>
                <a:r>
                  <a:rPr lang="en-US" altLang="zh-CN" sz="2600" baseline="-18000" dirty="0"/>
                  <a:t>1</a:t>
                </a:r>
                <a:r>
                  <a:rPr lang="en-US" altLang="zh-CN" sz="2600" dirty="0"/>
                  <a:t>)×(P</a:t>
                </a:r>
                <a:r>
                  <a:rPr lang="en-US" altLang="zh-CN" sz="2600" baseline="-18000" dirty="0"/>
                  <a:t>2</a:t>
                </a:r>
                <a:r>
                  <a:rPr lang="en-US" altLang="zh-CN" sz="2600" dirty="0"/>
                  <a:t>-P</a:t>
                </a:r>
                <a:r>
                  <a:rPr lang="en-US" altLang="zh-CN" sz="2600" baseline="-18000" dirty="0"/>
                  <a:t>1</a:t>
                </a:r>
                <a:r>
                  <a:rPr lang="en-US" altLang="zh-CN" sz="2600" dirty="0"/>
                  <a:t>)</a:t>
                </a:r>
                <a:r>
                  <a:rPr lang="zh-CN" altLang="en-US" sz="2600" dirty="0"/>
                  <a:t>的符号是否相同，相同则不跨立，线段也就不相交，否则相交。</a:t>
                </a:r>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xfrm>
                <a:off x="672121" y="1296035"/>
                <a:ext cx="10273850" cy="5040136"/>
              </a:xfrm>
              <a:blipFill rotWithShape="1">
                <a:blip r:embed="rId2"/>
                <a:stretch>
                  <a:fillRect l="-712" r="-297"/>
                </a:stretch>
              </a:blipFill>
            </p:spPr>
            <p:txBody>
              <a:bodyPr/>
              <a:lstStyle/>
              <a:p>
                <a:r>
                  <a:rPr lang="zh-CN" altLang="en-US">
                    <a:noFill/>
                  </a:rPr>
                  <a:t> </a:t>
                </a:r>
              </a:p>
            </p:txBody>
          </p:sp>
        </mc:Fallback>
      </mc:AlternateContent>
      <p:pic>
        <p:nvPicPr>
          <p:cNvPr id="430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20" y="3773473"/>
            <a:ext cx="10177833" cy="19860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a:t>判断两条线段是否相交</a:t>
            </a:r>
          </a:p>
        </p:txBody>
      </p:sp>
      <p:sp>
        <p:nvSpPr>
          <p:cNvPr id="44035" name="Rectangle 3"/>
          <p:cNvSpPr>
            <a:spLocks noGrp="1" noChangeArrowheads="1"/>
          </p:cNvSpPr>
          <p:nvPr>
            <p:ph type="body" idx="1"/>
          </p:nvPr>
        </p:nvSpPr>
        <p:spPr>
          <a:xfrm>
            <a:off x="672121" y="1296035"/>
            <a:ext cx="10273850" cy="5040136"/>
          </a:xfrm>
        </p:spPr>
        <p:txBody>
          <a:bodyPr/>
          <a:lstStyle/>
          <a:p>
            <a:r>
              <a:rPr lang="zh-CN" altLang="en-US"/>
              <a:t>当然也有一些特殊情况需要处理，如任何一个叉积为</a:t>
            </a:r>
            <a:r>
              <a:rPr lang="en-US" altLang="zh-CN"/>
              <a:t>0</a:t>
            </a:r>
            <a:r>
              <a:rPr lang="zh-CN" altLang="en-US"/>
              <a:t>，则</a:t>
            </a:r>
            <a:r>
              <a:rPr lang="en-US" altLang="zh-CN"/>
              <a:t>P</a:t>
            </a:r>
            <a:r>
              <a:rPr lang="en-US" altLang="zh-CN" baseline="-18000"/>
              <a:t>3</a:t>
            </a:r>
            <a:r>
              <a:rPr lang="zh-CN" altLang="en-US"/>
              <a:t>或</a:t>
            </a:r>
            <a:r>
              <a:rPr lang="en-US" altLang="zh-CN"/>
              <a:t>P</a:t>
            </a:r>
            <a:r>
              <a:rPr lang="en-US" altLang="zh-CN" baseline="-18000"/>
              <a:t>4</a:t>
            </a:r>
            <a:r>
              <a:rPr lang="zh-CN" altLang="en-US"/>
              <a:t>在直线</a:t>
            </a:r>
            <a:r>
              <a:rPr lang="en-US" altLang="zh-CN"/>
              <a:t>P</a:t>
            </a:r>
            <a:r>
              <a:rPr lang="en-US" altLang="zh-CN" baseline="-18000"/>
              <a:t>1</a:t>
            </a:r>
            <a:r>
              <a:rPr lang="en-US" altLang="zh-CN"/>
              <a:t>P</a:t>
            </a:r>
            <a:r>
              <a:rPr lang="en-US" altLang="zh-CN" baseline="-18000"/>
              <a:t>2</a:t>
            </a:r>
            <a:r>
              <a:rPr lang="zh-CN" altLang="en-US"/>
              <a:t>上，又因为通过了快速排斥试验，所以下图左边的情况是不可能出现的，只会出现右边的两种情况。</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156" y="3528095"/>
            <a:ext cx="9985798" cy="24135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求一点关于某条直线的对称点</a:t>
            </a:r>
          </a:p>
        </p:txBody>
      </p:sp>
      <p:sp>
        <p:nvSpPr>
          <p:cNvPr id="45059" name="Rectangle 3"/>
          <p:cNvSpPr>
            <a:spLocks noGrp="1" noChangeArrowheads="1"/>
          </p:cNvSpPr>
          <p:nvPr>
            <p:ph type="body" idx="1"/>
          </p:nvPr>
        </p:nvSpPr>
        <p:spPr/>
        <p:txBody>
          <a:bodyPr/>
          <a:lstStyle/>
          <a:p>
            <a:r>
              <a:rPr lang="zh-CN" altLang="en-US"/>
              <a:t>已知直线</a:t>
            </a:r>
            <a:r>
              <a:rPr lang="en-US" altLang="zh-CN"/>
              <a:t>ax+by+c=0</a:t>
            </a:r>
            <a:r>
              <a:rPr lang="zh-CN" altLang="en-US"/>
              <a:t>，求点</a:t>
            </a:r>
            <a:r>
              <a:rPr lang="en-US" altLang="zh-CN"/>
              <a:t>P</a:t>
            </a:r>
            <a:r>
              <a:rPr lang="en-US" altLang="zh-CN" baseline="-18000"/>
              <a:t>1</a:t>
            </a:r>
            <a:r>
              <a:rPr lang="en-US" altLang="zh-CN"/>
              <a:t>(x</a:t>
            </a:r>
            <a:r>
              <a:rPr lang="en-US" altLang="zh-CN" baseline="-18000"/>
              <a:t>1</a:t>
            </a:r>
            <a:r>
              <a:rPr lang="en-US" altLang="zh-CN"/>
              <a:t>,y</a:t>
            </a:r>
            <a:r>
              <a:rPr lang="en-US" altLang="zh-CN" baseline="-18000"/>
              <a:t>1</a:t>
            </a:r>
            <a:r>
              <a:rPr lang="en-US" altLang="zh-CN"/>
              <a:t>)</a:t>
            </a:r>
            <a:r>
              <a:rPr lang="zh-CN" altLang="en-US"/>
              <a:t>关于此直线的对称点</a:t>
            </a:r>
            <a:r>
              <a:rPr lang="en-US" altLang="zh-CN"/>
              <a:t>P</a:t>
            </a:r>
            <a:r>
              <a:rPr lang="en-US" altLang="zh-CN" baseline="-18000"/>
              <a:t>2</a:t>
            </a:r>
            <a:r>
              <a:rPr lang="en-US" altLang="zh-CN"/>
              <a:t>(x</a:t>
            </a:r>
            <a:r>
              <a:rPr lang="en-US" altLang="zh-CN" baseline="-18000"/>
              <a:t>2</a:t>
            </a:r>
            <a:r>
              <a:rPr lang="en-US" altLang="zh-CN"/>
              <a:t>,y</a:t>
            </a:r>
            <a:r>
              <a:rPr lang="en-US" altLang="zh-CN" baseline="-18000"/>
              <a:t>2</a:t>
            </a:r>
            <a:r>
              <a:rPr lang="en-US" altLang="zh-CN"/>
              <a:t>)</a:t>
            </a:r>
          </a:p>
          <a:p>
            <a:r>
              <a:rPr lang="en-US" altLang="zh-CN"/>
              <a:t>x2=((b*b-a*a)*x1-2*a*b*y1-2*a*c)/(a*a+b*b)</a:t>
            </a:r>
          </a:p>
          <a:p>
            <a:r>
              <a:rPr lang="en-US" altLang="zh-CN"/>
              <a:t>y2=((a*a-b*b)*y1-2*a*b*x1-2*b*c)/(a*a+b*b)</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293" y="3621077"/>
            <a:ext cx="3428911" cy="242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t>求点</a:t>
            </a:r>
            <a:r>
              <a:rPr lang="en-US" altLang="zh-CN"/>
              <a:t>p</a:t>
            </a:r>
            <a:r>
              <a:rPr lang="zh-CN" altLang="en-US"/>
              <a:t>到直线的距离</a:t>
            </a:r>
          </a:p>
        </p:txBody>
      </p:sp>
      <p:sp>
        <p:nvSpPr>
          <p:cNvPr id="46083" name="Rectangle 3"/>
          <p:cNvSpPr>
            <a:spLocks noGrp="1" noChangeArrowheads="1"/>
          </p:cNvSpPr>
          <p:nvPr>
            <p:ph type="body" idx="1"/>
          </p:nvPr>
        </p:nvSpPr>
        <p:spPr/>
        <p:txBody>
          <a:bodyPr/>
          <a:lstStyle/>
          <a:p>
            <a:r>
              <a:rPr lang="zh-CN" altLang="en-US"/>
              <a:t>已知</a:t>
            </a:r>
            <a:r>
              <a:rPr lang="en-US" altLang="zh-CN"/>
              <a:t>P(x</a:t>
            </a:r>
            <a:r>
              <a:rPr lang="en-US" altLang="zh-CN" baseline="-18000"/>
              <a:t>0</a:t>
            </a:r>
            <a:r>
              <a:rPr lang="en-US" altLang="zh-CN"/>
              <a:t>,y</a:t>
            </a:r>
            <a:r>
              <a:rPr lang="en-US" altLang="zh-CN" baseline="-18000"/>
              <a:t>0</a:t>
            </a:r>
            <a:r>
              <a:rPr lang="en-US" altLang="zh-CN"/>
              <a:t>)</a:t>
            </a:r>
            <a:r>
              <a:rPr lang="zh-CN" altLang="en-US"/>
              <a:t>和直线</a:t>
            </a:r>
            <a:r>
              <a:rPr lang="en-US" altLang="zh-CN"/>
              <a:t>L:ax+by+c=0</a:t>
            </a:r>
            <a:r>
              <a:rPr lang="zh-CN" altLang="en-US"/>
              <a:t>，求</a:t>
            </a:r>
            <a:r>
              <a:rPr lang="en-US" altLang="zh-CN"/>
              <a:t>P</a:t>
            </a:r>
            <a:r>
              <a:rPr lang="zh-CN" altLang="en-US"/>
              <a:t>点到直线</a:t>
            </a:r>
            <a:r>
              <a:rPr lang="en-US" altLang="zh-CN"/>
              <a:t>L</a:t>
            </a:r>
            <a:r>
              <a:rPr lang="zh-CN" altLang="en-US"/>
              <a:t>的距离。</a:t>
            </a:r>
          </a:p>
          <a:p>
            <a:endParaRPr lang="zh-CN" altLang="en-US"/>
          </a:p>
          <a:p>
            <a:r>
              <a:rPr lang="zh-CN" altLang="en-US"/>
              <a:t>公式：</a:t>
            </a:r>
          </a:p>
        </p:txBody>
      </p:sp>
      <p:graphicFrame>
        <p:nvGraphicFramePr>
          <p:cNvPr id="46084" name="Object 4"/>
          <p:cNvGraphicFramePr>
            <a:graphicFrameLocks noChangeAspect="1"/>
          </p:cNvGraphicFramePr>
          <p:nvPr>
            <p:extLst>
              <p:ext uri="{D42A27DB-BD31-4B8C-83A1-F6EECF244321}">
                <p14:modId xmlns:p14="http://schemas.microsoft.com/office/powerpoint/2010/main" val="3003296194"/>
              </p:ext>
            </p:extLst>
          </p:nvPr>
        </p:nvGraphicFramePr>
        <p:xfrm>
          <a:off x="2179731" y="2249513"/>
          <a:ext cx="3264588" cy="1332036"/>
        </p:xfrm>
        <a:graphic>
          <a:graphicData uri="http://schemas.openxmlformats.org/presentationml/2006/ole">
            <mc:AlternateContent xmlns:mc="http://schemas.openxmlformats.org/markup-compatibility/2006">
              <mc:Choice xmlns:v="urn:schemas-microsoft-com:vml" Requires="v">
                <p:oleObj spid="_x0000_s46091" name="公式" r:id="rId3" imgW="914400" imgH="431640" progId="Equation.3">
                  <p:embed/>
                </p:oleObj>
              </mc:Choice>
              <mc:Fallback>
                <p:oleObj name="公式" r:id="rId3" imgW="91440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731" y="2249513"/>
                        <a:ext cx="3264588" cy="1332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2784502" y="4896132"/>
          <a:ext cx="4032726" cy="1050028"/>
        </p:xfrm>
        <a:graphic>
          <a:graphicData uri="http://schemas.openxmlformats.org/presentationml/2006/ole">
            <mc:AlternateContent xmlns:mc="http://schemas.openxmlformats.org/markup-compatibility/2006">
              <mc:Choice xmlns:v="urn:schemas-microsoft-com:vml" Requires="v">
                <p:oleObj spid="_x0000_s47124" name="公式" r:id="rId3" imgW="1485720" imgH="431640" progId="Equation.3">
                  <p:embed/>
                </p:oleObj>
              </mc:Choice>
              <mc:Fallback>
                <p:oleObj name="公式" r:id="rId3" imgW="148572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502" y="4896132"/>
                        <a:ext cx="4032726" cy="1050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7" name="Rectangle 3"/>
          <p:cNvSpPr>
            <a:spLocks noGrp="1" noChangeArrowheads="1"/>
          </p:cNvSpPr>
          <p:nvPr>
            <p:ph type="title"/>
          </p:nvPr>
        </p:nvSpPr>
        <p:spPr/>
        <p:txBody>
          <a:bodyPr/>
          <a:lstStyle/>
          <a:p>
            <a:r>
              <a:rPr lang="zh-CN" altLang="en-US"/>
              <a:t>用叉积计算两条相交线段的交点</a:t>
            </a:r>
          </a:p>
        </p:txBody>
      </p:sp>
      <p:sp>
        <p:nvSpPr>
          <p:cNvPr id="47108" name="Rectangle 4"/>
          <p:cNvSpPr>
            <a:spLocks noGrp="1" noChangeArrowheads="1"/>
          </p:cNvSpPr>
          <p:nvPr>
            <p:ph type="body" idx="1"/>
          </p:nvPr>
        </p:nvSpPr>
        <p:spPr>
          <a:xfrm>
            <a:off x="672121" y="1296035"/>
            <a:ext cx="10273850" cy="4968134"/>
          </a:xfrm>
        </p:spPr>
        <p:txBody>
          <a:bodyPr/>
          <a:lstStyle/>
          <a:p>
            <a:r>
              <a:rPr lang="zh-CN" altLang="en-US" dirty="0"/>
              <a:t>如图，线段</a:t>
            </a:r>
            <a:r>
              <a:rPr lang="en-US" altLang="zh-CN" dirty="0"/>
              <a:t>AB</a:t>
            </a:r>
            <a:r>
              <a:rPr lang="zh-CN" altLang="en-US" dirty="0"/>
              <a:t>和</a:t>
            </a:r>
            <a:r>
              <a:rPr lang="en-US" altLang="zh-CN" dirty="0"/>
              <a:t>CD</a:t>
            </a:r>
            <a:r>
              <a:rPr lang="zh-CN" altLang="en-US" dirty="0"/>
              <a:t>交于</a:t>
            </a:r>
            <a:r>
              <a:rPr lang="en-US" altLang="zh-CN" dirty="0"/>
              <a:t>P</a:t>
            </a:r>
            <a:r>
              <a:rPr lang="zh-CN" altLang="en-US" dirty="0"/>
              <a:t>点，从</a:t>
            </a:r>
            <a:r>
              <a:rPr lang="en-US" altLang="zh-CN" dirty="0"/>
              <a:t>D</a:t>
            </a:r>
            <a:r>
              <a:rPr lang="zh-CN" altLang="en-US" dirty="0"/>
              <a:t>点引一条</a:t>
            </a:r>
            <a:r>
              <a:rPr lang="en-US" altLang="zh-CN" dirty="0"/>
              <a:t>AB</a:t>
            </a:r>
            <a:r>
              <a:rPr lang="zh-CN" altLang="en-US" dirty="0"/>
              <a:t>的垂线</a:t>
            </a:r>
            <a:r>
              <a:rPr lang="en-US" altLang="zh-CN" dirty="0"/>
              <a:t>DD’</a:t>
            </a:r>
            <a:r>
              <a:rPr lang="zh-CN" altLang="en-US" dirty="0"/>
              <a:t>，从</a:t>
            </a:r>
            <a:r>
              <a:rPr lang="en-US" altLang="zh-CN" dirty="0"/>
              <a:t>C</a:t>
            </a:r>
            <a:r>
              <a:rPr lang="zh-CN" altLang="en-US" dirty="0"/>
              <a:t>点引一条</a:t>
            </a:r>
            <a:r>
              <a:rPr lang="en-US" altLang="zh-CN" dirty="0"/>
              <a:t>CD</a:t>
            </a:r>
            <a:r>
              <a:rPr lang="zh-CN" altLang="en-US" dirty="0"/>
              <a:t>的垂线</a:t>
            </a:r>
            <a:r>
              <a:rPr lang="en-US" altLang="zh-CN" dirty="0"/>
              <a:t>CC’</a:t>
            </a:r>
            <a:r>
              <a:rPr lang="zh-CN" altLang="en-US" dirty="0"/>
              <a:t>。</a:t>
            </a:r>
          </a:p>
          <a:p>
            <a:r>
              <a:rPr lang="zh-CN" altLang="en-US" dirty="0"/>
              <a:t>由于△</a:t>
            </a:r>
            <a:r>
              <a:rPr lang="en-US" altLang="zh-CN" dirty="0"/>
              <a:t>DD’P∽△CC’P</a:t>
            </a:r>
            <a:r>
              <a:rPr lang="zh-CN" altLang="en-US" dirty="0"/>
              <a:t>，所以</a:t>
            </a:r>
            <a:r>
              <a:rPr lang="en-US" altLang="zh-CN" dirty="0"/>
              <a:t>DD’:CC’=DP:CP</a:t>
            </a:r>
            <a:r>
              <a:rPr lang="zh-CN" altLang="en-US" dirty="0"/>
              <a:t>，又因为</a:t>
            </a:r>
            <a:r>
              <a:rPr lang="en-US" altLang="zh-CN" dirty="0"/>
              <a:t>S</a:t>
            </a:r>
            <a:r>
              <a:rPr lang="en-US" altLang="zh-CN" baseline="-12000" dirty="0"/>
              <a:t>△ABD</a:t>
            </a:r>
            <a:r>
              <a:rPr lang="en-US" altLang="zh-CN" dirty="0"/>
              <a:t>=DD’×AB/2</a:t>
            </a:r>
            <a:r>
              <a:rPr lang="zh-CN" altLang="en-US" dirty="0"/>
              <a:t>， </a:t>
            </a:r>
            <a:r>
              <a:rPr lang="en-US" altLang="zh-CN" dirty="0"/>
              <a:t>S</a:t>
            </a:r>
            <a:r>
              <a:rPr lang="en-US" altLang="zh-CN" baseline="-12000" dirty="0"/>
              <a:t>△ABC</a:t>
            </a:r>
            <a:r>
              <a:rPr lang="en-US" altLang="zh-CN" dirty="0"/>
              <a:t>=CC’×AB/2</a:t>
            </a:r>
            <a:r>
              <a:rPr lang="zh-CN" altLang="en-US" dirty="0"/>
              <a:t>。所以</a:t>
            </a:r>
            <a:r>
              <a:rPr lang="en-US" altLang="zh-CN" dirty="0"/>
              <a:t>DP:CP=S</a:t>
            </a:r>
            <a:r>
              <a:rPr lang="en-US" altLang="zh-CN" baseline="-12000" dirty="0"/>
              <a:t>△ABD</a:t>
            </a:r>
            <a:r>
              <a:rPr lang="en-US" altLang="zh-CN" dirty="0"/>
              <a:t>:S</a:t>
            </a:r>
            <a:r>
              <a:rPr lang="en-US" altLang="zh-CN" baseline="-12000" dirty="0"/>
              <a:t>△ABC</a:t>
            </a:r>
            <a:endParaRPr lang="en-US" altLang="zh-CN" dirty="0"/>
          </a:p>
          <a:p>
            <a:r>
              <a:rPr lang="zh-CN" altLang="en-US" dirty="0"/>
              <a:t>又因为</a:t>
            </a:r>
            <a:r>
              <a:rPr lang="en-US" altLang="zh-CN" dirty="0"/>
              <a:t>S</a:t>
            </a:r>
            <a:r>
              <a:rPr lang="en-US" altLang="zh-CN" baseline="-12000" dirty="0"/>
              <a:t>△ABD</a:t>
            </a:r>
            <a:r>
              <a:rPr lang="en-US" altLang="zh-CN" dirty="0"/>
              <a:t>=AB×AD/2</a:t>
            </a:r>
            <a:r>
              <a:rPr lang="zh-CN" altLang="en-US" dirty="0"/>
              <a:t>， </a:t>
            </a:r>
            <a:r>
              <a:rPr lang="en-US" altLang="zh-CN" dirty="0"/>
              <a:t>S</a:t>
            </a:r>
            <a:r>
              <a:rPr lang="en-US" altLang="zh-CN" baseline="-12000" dirty="0"/>
              <a:t>△ABC</a:t>
            </a:r>
            <a:r>
              <a:rPr lang="en-US" altLang="zh-CN" dirty="0"/>
              <a:t>=AB×AC/2</a:t>
            </a:r>
            <a:r>
              <a:rPr lang="zh-CN" altLang="en-US" dirty="0"/>
              <a:t>，记</a:t>
            </a:r>
            <a:r>
              <a:rPr lang="en-US" altLang="zh-CN" dirty="0" err="1"/>
              <a:t>mult</a:t>
            </a:r>
            <a:r>
              <a:rPr lang="en-US" altLang="zh-CN" dirty="0"/>
              <a:t>(A,B,D)=AB×AD</a:t>
            </a:r>
            <a:r>
              <a:rPr lang="zh-CN" altLang="en-US" dirty="0"/>
              <a:t>， </a:t>
            </a:r>
            <a:r>
              <a:rPr lang="en-US" altLang="zh-CN" dirty="0" err="1"/>
              <a:t>mult</a:t>
            </a:r>
            <a:r>
              <a:rPr lang="en-US" altLang="zh-CN" dirty="0"/>
              <a:t>(A,B,C)=AB×AC</a:t>
            </a:r>
          </a:p>
          <a:p>
            <a:r>
              <a:rPr lang="zh-CN" altLang="en-US" dirty="0"/>
              <a:t>又因为</a:t>
            </a:r>
            <a:r>
              <a:rPr lang="en-US" altLang="zh-CN" dirty="0"/>
              <a:t>:</a:t>
            </a:r>
          </a:p>
        </p:txBody>
      </p:sp>
      <p:sp>
        <p:nvSpPr>
          <p:cNvPr id="47109" name="Line 5"/>
          <p:cNvSpPr>
            <a:spLocks noChangeShapeType="1"/>
          </p:cNvSpPr>
          <p:nvPr/>
        </p:nvSpPr>
        <p:spPr bwMode="auto">
          <a:xfrm>
            <a:off x="3306921" y="4137211"/>
            <a:ext cx="576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0" name="Line 6"/>
          <p:cNvSpPr>
            <a:spLocks noChangeShapeType="1"/>
          </p:cNvSpPr>
          <p:nvPr/>
        </p:nvSpPr>
        <p:spPr bwMode="auto">
          <a:xfrm>
            <a:off x="4008483" y="4611651"/>
            <a:ext cx="576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1" name="Line 7"/>
          <p:cNvSpPr>
            <a:spLocks noChangeShapeType="1"/>
          </p:cNvSpPr>
          <p:nvPr/>
        </p:nvSpPr>
        <p:spPr bwMode="auto">
          <a:xfrm>
            <a:off x="7361195" y="4139288"/>
            <a:ext cx="576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2" name="Line 8"/>
          <p:cNvSpPr>
            <a:spLocks noChangeShapeType="1"/>
          </p:cNvSpPr>
          <p:nvPr/>
        </p:nvSpPr>
        <p:spPr bwMode="auto">
          <a:xfrm>
            <a:off x="6523017" y="4139288"/>
            <a:ext cx="576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3" name="Line 9"/>
          <p:cNvSpPr>
            <a:spLocks noChangeShapeType="1"/>
          </p:cNvSpPr>
          <p:nvPr/>
        </p:nvSpPr>
        <p:spPr bwMode="auto">
          <a:xfrm>
            <a:off x="4146225" y="4137211"/>
            <a:ext cx="576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4" name="Line 10"/>
          <p:cNvSpPr>
            <a:spLocks noChangeShapeType="1"/>
          </p:cNvSpPr>
          <p:nvPr/>
        </p:nvSpPr>
        <p:spPr bwMode="auto">
          <a:xfrm>
            <a:off x="3170305" y="4623983"/>
            <a:ext cx="576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5" name="Line 11"/>
          <p:cNvSpPr>
            <a:spLocks noChangeShapeType="1"/>
          </p:cNvSpPr>
          <p:nvPr/>
        </p:nvSpPr>
        <p:spPr bwMode="auto">
          <a:xfrm>
            <a:off x="7757307" y="4634664"/>
            <a:ext cx="576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6" name="Line 12"/>
          <p:cNvSpPr>
            <a:spLocks noChangeShapeType="1"/>
          </p:cNvSpPr>
          <p:nvPr/>
        </p:nvSpPr>
        <p:spPr bwMode="auto">
          <a:xfrm>
            <a:off x="6904007" y="4629743"/>
            <a:ext cx="576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p:txBody>
          <a:bodyPr/>
          <a:lstStyle/>
          <a:p>
            <a:r>
              <a:rPr lang="zh-CN" altLang="en-US"/>
              <a:t>用叉积计算两条相交线段的交点</a:t>
            </a:r>
          </a:p>
        </p:txBody>
      </p:sp>
      <p:pic>
        <p:nvPicPr>
          <p:cNvPr id="4711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326" y="1640767"/>
            <a:ext cx="6248236" cy="430361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717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7117"/>
                                        </p:tgtEl>
                                        <p:attrNameLst>
                                          <p:attrName>style.visibility</p:attrName>
                                        </p:attrNameLst>
                                      </p:cBhvr>
                                      <p:to>
                                        <p:strVal val="visible"/>
                                      </p:to>
                                    </p:set>
                                    <p:animEffect transition="in" filter="strips(downLeft)">
                                      <p:cBhvr>
                                        <p:cTn id="7" dur="500"/>
                                        <p:tgtEl>
                                          <p:spTgt spid="47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a:t>用叉积计算两条相交线段的交点</a:t>
            </a: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90" y="1440039"/>
            <a:ext cx="9889781" cy="4426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点在多边形内的判定</a:t>
            </a:r>
          </a:p>
        </p:txBody>
      </p:sp>
      <p:sp>
        <p:nvSpPr>
          <p:cNvPr id="49155" name="Rectangle 3"/>
          <p:cNvSpPr>
            <a:spLocks noGrp="1" noChangeArrowheads="1"/>
          </p:cNvSpPr>
          <p:nvPr>
            <p:ph type="body" idx="1"/>
          </p:nvPr>
        </p:nvSpPr>
        <p:spPr/>
        <p:txBody>
          <a:bodyPr/>
          <a:lstStyle/>
          <a:p>
            <a:r>
              <a:rPr lang="zh-CN" altLang="en-US"/>
              <a:t>直观的讲，一个多边形就是二维平面上被一系列首尾相接、闭合的折线围成的区域，在程序中一般用顶点数组表示，其中各个顶点按逆时针顺序排列。</a:t>
            </a:r>
          </a:p>
          <a:p>
            <a:r>
              <a:rPr lang="zh-CN" altLang="en-US"/>
              <a:t>给定一个多边形和一个点，如何判断该点是否在多边形内？主要有两种方法</a:t>
            </a:r>
            <a:r>
              <a:rPr lang="en-US" altLang="zh-CN"/>
              <a:t>:</a:t>
            </a:r>
          </a:p>
          <a:p>
            <a:pPr lvl="1"/>
            <a:r>
              <a:rPr lang="zh-CN" altLang="en-US"/>
              <a:t>射线法</a:t>
            </a:r>
          </a:p>
          <a:p>
            <a:pPr lvl="1"/>
            <a:r>
              <a:rPr lang="zh-CN" altLang="en-US"/>
              <a:t>转角法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box(in)">
                                      <p:cBhvr>
                                        <p:cTn id="7" dur="500"/>
                                        <p:tgtEl>
                                          <p:spTgt spid="49155">
                                            <p:txEl>
                                              <p:pRg st="1" end="1"/>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animEffect transition="in" filter="box(in)">
                                      <p:cBhvr>
                                        <p:cTn id="11" dur="500"/>
                                        <p:tgtEl>
                                          <p:spTgt spid="49155">
                                            <p:txEl>
                                              <p:pRg st="2" end="2"/>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Effect transition="in" filter="box(in)">
                                      <p:cBhvr>
                                        <p:cTn id="15"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63489"/>
          <p:cNvSpPr>
            <a:spLocks noGrp="1" noChangeArrowheads="1"/>
          </p:cNvSpPr>
          <p:nvPr>
            <p:ph type="title"/>
          </p:nvPr>
        </p:nvSpPr>
        <p:spPr/>
        <p:txBody>
          <a:bodyPr/>
          <a:lstStyle/>
          <a:p>
            <a:r>
              <a:rPr lang="zh-CN" altLang="en-US" dirty="0"/>
              <a:t>需要注意的问题</a:t>
            </a:r>
          </a:p>
        </p:txBody>
      </p:sp>
      <p:sp>
        <p:nvSpPr>
          <p:cNvPr id="5122" name="文本占位符 63490"/>
          <p:cNvSpPr>
            <a:spLocks noGrp="1" noChangeArrowheads="1"/>
          </p:cNvSpPr>
          <p:nvPr>
            <p:ph type="body" idx="1"/>
          </p:nvPr>
        </p:nvSpPr>
        <p:spPr/>
        <p:txBody>
          <a:bodyPr/>
          <a:lstStyle/>
          <a:p>
            <a:r>
              <a:rPr lang="zh-CN" altLang="en-US"/>
              <a:t>不可直接判断相等（即使是那些看起来似乎“显然”没有精度问题的值）</a:t>
            </a:r>
          </a:p>
          <a:p>
            <a:r>
              <a:rPr lang="zh-CN" altLang="en-US"/>
              <a:t>尽量只用加</a:t>
            </a:r>
            <a:r>
              <a:rPr lang="en-US" altLang="zh-CN"/>
              <a:t>/</a:t>
            </a:r>
            <a:r>
              <a:rPr lang="zh-CN" altLang="en-US"/>
              <a:t>减法和乘法，避免除法，尤其避免除以一个很小的数</a:t>
            </a:r>
          </a:p>
          <a:p>
            <a:r>
              <a:rPr lang="zh-CN" altLang="en-US"/>
              <a:t>尽量避免两个很接近的数相减</a:t>
            </a:r>
          </a:p>
          <a:p>
            <a:r>
              <a:rPr lang="zh-CN" altLang="en-US"/>
              <a:t>尽量少用开方、三角函数等</a:t>
            </a:r>
          </a:p>
          <a:p>
            <a:r>
              <a:rPr lang="zh-CN" altLang="en-US"/>
              <a:t>注意</a:t>
            </a:r>
            <a:r>
              <a:rPr lang="en-US" altLang="zh-CN"/>
              <a:t>-0.000</a:t>
            </a:r>
            <a:r>
              <a:rPr lang="zh-CN" altLang="en-US"/>
              <a:t>问题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点在多边形内的判定</a:t>
            </a:r>
          </a:p>
        </p:txBody>
      </p:sp>
      <p:sp>
        <p:nvSpPr>
          <p:cNvPr id="50179" name="Rectangle 3"/>
          <p:cNvSpPr>
            <a:spLocks noGrp="1" noChangeArrowheads="1"/>
          </p:cNvSpPr>
          <p:nvPr>
            <p:ph type="body" idx="1"/>
          </p:nvPr>
        </p:nvSpPr>
        <p:spPr/>
        <p:txBody>
          <a:bodyPr/>
          <a:lstStyle/>
          <a:p>
            <a:r>
              <a:rPr lang="zh-CN" altLang="en-US"/>
              <a:t>射线法：就是从某个判定点出发，任意引一条折线一条折线，如果和边相交奇数次，说明点在多边形内；如果相交偶数次，说明点在多边形外。</a:t>
            </a:r>
          </a:p>
          <a:p>
            <a:r>
              <a:rPr lang="zh-CN" altLang="en-US"/>
              <a:t>你能找出特殊情况吗？</a:t>
            </a:r>
          </a:p>
          <a:p>
            <a:pPr lvl="1"/>
            <a:r>
              <a:rPr lang="zh-CN" altLang="en-US"/>
              <a:t>如果射线在端点处和多边形相交，或者穿过一条完整的边，则需要重新引一条射线，或者通过一些条件进行进一步判断。</a:t>
            </a:r>
          </a:p>
        </p:txBody>
      </p:sp>
      <p:pic>
        <p:nvPicPr>
          <p:cNvPr id="153" name="image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2285" y="4536123"/>
            <a:ext cx="5184934" cy="167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ox(in)">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box(in)">
                                      <p:cBhvr>
                                        <p:cTn id="12" dur="500"/>
                                        <p:tgtEl>
                                          <p:spTgt spid="50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box(in)">
                                      <p:cBhvr>
                                        <p:cTn id="17" dur="500"/>
                                        <p:tgtEl>
                                          <p:spTgt spid="50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
                                        </p:tgtEl>
                                        <p:attrNameLst>
                                          <p:attrName>style.visibility</p:attrName>
                                        </p:attrNameLst>
                                      </p:cBhvr>
                                      <p:to>
                                        <p:strVal val="visible"/>
                                      </p:to>
                                    </p:set>
                                    <p:animEffect transition="in" filter="blinds(horizontal)">
                                      <p:cBhvr>
                                        <p:cTn id="2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点在多边形内的判定</a:t>
            </a:r>
          </a:p>
        </p:txBody>
      </p:sp>
      <p:sp>
        <p:nvSpPr>
          <p:cNvPr id="51203" name="Rectangle 3"/>
          <p:cNvSpPr>
            <a:spLocks noGrp="1" noChangeArrowheads="1"/>
          </p:cNvSpPr>
          <p:nvPr>
            <p:ph type="body" idx="1"/>
          </p:nvPr>
        </p:nvSpPr>
        <p:spPr>
          <a:xfrm>
            <a:off x="576104" y="1296035"/>
            <a:ext cx="10273850" cy="4752128"/>
          </a:xfrm>
        </p:spPr>
        <p:txBody>
          <a:bodyPr/>
          <a:lstStyle/>
          <a:p>
            <a:r>
              <a:rPr lang="zh-CN" altLang="en-US"/>
              <a:t>转角法：基本思想就是看多边形相对于这个点转了多少度，如图所示，具体说就是把多边形每条边的转角加起来：</a:t>
            </a:r>
          </a:p>
          <a:p>
            <a:pPr lvl="1"/>
            <a:r>
              <a:rPr lang="zh-CN" altLang="en-US"/>
              <a:t>如果结果是</a:t>
            </a:r>
            <a:r>
              <a:rPr lang="en-US" altLang="zh-CN"/>
              <a:t>360</a:t>
            </a:r>
            <a:r>
              <a:rPr lang="zh-CN" altLang="en-US"/>
              <a:t>度，说明在多边形内；</a:t>
            </a:r>
          </a:p>
          <a:p>
            <a:pPr lvl="1"/>
            <a:r>
              <a:rPr lang="zh-CN" altLang="en-US"/>
              <a:t>如果是</a:t>
            </a:r>
            <a:r>
              <a:rPr lang="en-US" altLang="zh-CN"/>
              <a:t>0</a:t>
            </a:r>
            <a:r>
              <a:rPr lang="zh-CN" altLang="en-US"/>
              <a:t>度，说明在多边形外；</a:t>
            </a:r>
          </a:p>
          <a:p>
            <a:pPr lvl="1"/>
            <a:r>
              <a:rPr lang="zh-CN" altLang="en-US"/>
              <a:t>如果是</a:t>
            </a:r>
            <a:r>
              <a:rPr lang="en-US" altLang="zh-CN"/>
              <a:t>180</a:t>
            </a:r>
            <a:r>
              <a:rPr lang="zh-CN" altLang="en-US"/>
              <a:t>度，说明在多边形的边上；</a:t>
            </a:r>
          </a:p>
        </p:txBody>
      </p:sp>
      <p:pic>
        <p:nvPicPr>
          <p:cNvPr id="51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919" y="4306859"/>
            <a:ext cx="1920346" cy="1320036"/>
          </a:xfrm>
          <a:prstGeom prst="rect">
            <a:avLst/>
          </a:prstGeom>
          <a:noFill/>
          <a:extLst>
            <a:ext uri="{909E8E84-426E-40DD-AFC4-6F175D3DCCD1}">
              <a14:hiddenFill xmlns:a14="http://schemas.microsoft.com/office/drawing/2010/main">
                <a:solidFill>
                  <a:srgbClr val="FFFFFF"/>
                </a:solidFill>
              </a14:hiddenFill>
            </a:ext>
          </a:extLst>
        </p:spPr>
      </p:pic>
      <p:pic>
        <p:nvPicPr>
          <p:cNvPr id="51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24" y="4459255"/>
            <a:ext cx="1716309" cy="1377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ox(in)">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ox(in)">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ox(in)">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box(in)">
                                      <p:cBhvr>
                                        <p:cTn id="22" dur="500"/>
                                        <p:tgtEl>
                                          <p:spTgt spid="51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点在多边形内的判定</a:t>
            </a:r>
          </a:p>
        </p:txBody>
      </p:sp>
      <p:sp>
        <p:nvSpPr>
          <p:cNvPr id="52227" name="Rectangle 3"/>
          <p:cNvSpPr>
            <a:spLocks noGrp="1" noChangeArrowheads="1"/>
          </p:cNvSpPr>
          <p:nvPr>
            <p:ph type="body" idx="1"/>
          </p:nvPr>
        </p:nvSpPr>
        <p:spPr>
          <a:xfrm>
            <a:off x="576104" y="1296035"/>
            <a:ext cx="10273850" cy="4752128"/>
          </a:xfrm>
        </p:spPr>
        <p:txBody>
          <a:bodyPr/>
          <a:lstStyle/>
          <a:p>
            <a:r>
              <a:rPr lang="zh-CN" altLang="en-US"/>
              <a:t>转角法比射线法更方便，因为如果多边形的一些边是弧形的，转角法丝毫不受影响，只需要把每一段的终点到起点的转角累加起来即可。</a:t>
            </a:r>
          </a:p>
          <a:p>
            <a:r>
              <a:rPr lang="zh-CN" altLang="en-US"/>
              <a:t>如果直接按照定义实现，需要计算大量的反三角函数，不仅速度慢，而且容易产生精度误差，竞赛中通常不这样做。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ox(in)">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box(in)">
                                      <p:cBhvr>
                                        <p:cTn id="12" dur="500"/>
                                        <p:tgtEl>
                                          <p:spTgt spid="52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点在多边形内的判定</a:t>
            </a:r>
          </a:p>
        </p:txBody>
      </p:sp>
      <p:sp>
        <p:nvSpPr>
          <p:cNvPr id="53251" name="Rectangle 3"/>
          <p:cNvSpPr>
            <a:spLocks noGrp="1" noChangeArrowheads="1"/>
          </p:cNvSpPr>
          <p:nvPr>
            <p:ph type="body" idx="1"/>
          </p:nvPr>
        </p:nvSpPr>
        <p:spPr>
          <a:xfrm>
            <a:off x="576104" y="1296035"/>
            <a:ext cx="10273850" cy="4752128"/>
          </a:xfrm>
        </p:spPr>
        <p:txBody>
          <a:bodyPr/>
          <a:lstStyle/>
          <a:p>
            <a:r>
              <a:rPr lang="zh-CN" altLang="en-US"/>
              <a:t>如果是凸多边形就很简单，只需要判断是否在所有边的左边（假设各顶点按照逆时针顺序排列）即可。</a:t>
            </a:r>
          </a:p>
          <a:p>
            <a:r>
              <a:rPr lang="zh-CN" altLang="en-US"/>
              <a:t>而是假想有一条向右的射线，统计多边形穿过这条射线正反多少次，把这个数记为绕数</a:t>
            </a:r>
            <a:r>
              <a:rPr lang="en-US" altLang="zh-CN"/>
              <a:t>wn</a:t>
            </a:r>
            <a:r>
              <a:rPr lang="zh-CN" altLang="en-US"/>
              <a:t>，逆时针穿过时，</a:t>
            </a:r>
            <a:r>
              <a:rPr lang="en-US" altLang="zh-CN"/>
              <a:t>wn</a:t>
            </a:r>
            <a:r>
              <a:rPr lang="zh-CN" altLang="en-US"/>
              <a:t>加</a:t>
            </a:r>
            <a:r>
              <a:rPr lang="en-US" altLang="zh-CN"/>
              <a:t>1</a:t>
            </a:r>
            <a:r>
              <a:rPr lang="zh-CN" altLang="en-US"/>
              <a:t>，顺时针穿过，</a:t>
            </a:r>
            <a:r>
              <a:rPr lang="en-US" altLang="zh-CN"/>
              <a:t>wn</a:t>
            </a:r>
            <a:r>
              <a:rPr lang="zh-CN" altLang="en-US"/>
              <a:t>减</a:t>
            </a:r>
            <a:r>
              <a:rPr lang="en-US" altLang="zh-CN"/>
              <a:t>1</a:t>
            </a:r>
            <a:r>
              <a:rPr lang="zh-CN" altLang="en-US"/>
              <a:t>。</a:t>
            </a:r>
          </a:p>
          <a:p>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box(in)">
                                      <p:cBhvr>
                                        <p:cTn id="7" dur="500"/>
                                        <p:tgtEl>
                                          <p:spTgt spid="53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3251">
                                            <p:txEl>
                                              <p:pRg st="0" end="0"/>
                                            </p:txEl>
                                          </p:spTgt>
                                        </p:tgtEl>
                                        <p:attrNameLst>
                                          <p:attrName>style.visibility</p:attrName>
                                        </p:attrNameLst>
                                      </p:cBhvr>
                                      <p:to>
                                        <p:strVal val="visible"/>
                                      </p:to>
                                    </p:set>
                                    <p:animEffect transition="in" filter="box(in)">
                                      <p:cBhvr>
                                        <p:cTn id="12" dur="500"/>
                                        <p:tgtEl>
                                          <p:spTgt spid="53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点在多边形内的判定</a:t>
            </a:r>
          </a:p>
        </p:txBody>
      </p:sp>
      <p:sp>
        <p:nvSpPr>
          <p:cNvPr id="54275" name="Rectangle 3"/>
          <p:cNvSpPr>
            <a:spLocks noGrp="1" noChangeArrowheads="1"/>
          </p:cNvSpPr>
          <p:nvPr>
            <p:ph type="body" idx="1"/>
          </p:nvPr>
        </p:nvSpPr>
        <p:spPr>
          <a:xfrm>
            <a:off x="576104" y="1296035"/>
            <a:ext cx="10465885" cy="4968134"/>
          </a:xfrm>
        </p:spPr>
        <p:txBody>
          <a:bodyPr/>
          <a:lstStyle/>
          <a:p>
            <a:pPr>
              <a:lnSpc>
                <a:spcPct val="100000"/>
              </a:lnSpc>
              <a:spcBef>
                <a:spcPct val="10000"/>
              </a:spcBef>
              <a:buFont typeface="Wingdings" panose="05000000000000000000" pitchFamily="2" charset="2"/>
              <a:buNone/>
            </a:pPr>
            <a:r>
              <a:rPr lang="en-US" altLang="zh-CN" sz="2200" dirty="0" err="1"/>
              <a:t>Int</a:t>
            </a:r>
            <a:r>
              <a:rPr lang="en-US" altLang="zh-CN" sz="2200" dirty="0"/>
              <a:t> </a:t>
            </a:r>
            <a:r>
              <a:rPr lang="en-US" altLang="zh-CN" sz="2200" dirty="0" err="1"/>
              <a:t>IsPointInPolygon</a:t>
            </a:r>
            <a:r>
              <a:rPr lang="en-US" altLang="zh-CN" sz="2200" dirty="0"/>
              <a:t>(Point </a:t>
            </a:r>
            <a:r>
              <a:rPr lang="en-US" altLang="zh-CN" sz="2200" dirty="0" err="1"/>
              <a:t>p,Polygon</a:t>
            </a:r>
            <a:r>
              <a:rPr lang="en-US" altLang="zh-CN" sz="2200" dirty="0"/>
              <a:t> poly)</a:t>
            </a:r>
          </a:p>
          <a:p>
            <a:pPr>
              <a:lnSpc>
                <a:spcPct val="100000"/>
              </a:lnSpc>
              <a:spcBef>
                <a:spcPct val="10000"/>
              </a:spcBef>
              <a:buFont typeface="Wingdings" panose="05000000000000000000" pitchFamily="2" charset="2"/>
              <a:buNone/>
            </a:pPr>
            <a:r>
              <a:rPr lang="en-US" altLang="zh-CN" sz="2200" dirty="0"/>
              <a:t>{</a:t>
            </a:r>
            <a:r>
              <a:rPr lang="en-US" altLang="zh-CN" sz="2200" dirty="0" err="1"/>
              <a:t>int</a:t>
            </a:r>
            <a:r>
              <a:rPr lang="en-US" altLang="zh-CN" sz="2200" dirty="0"/>
              <a:t> w=0,n=</a:t>
            </a:r>
            <a:r>
              <a:rPr lang="en-US" altLang="zh-CN" sz="2200" dirty="0" err="1"/>
              <a:t>poly.size</a:t>
            </a:r>
            <a:r>
              <a:rPr lang="en-US" altLang="zh-CN" sz="2200" dirty="0"/>
              <a:t>();</a:t>
            </a:r>
          </a:p>
          <a:p>
            <a:pPr>
              <a:lnSpc>
                <a:spcPct val="100000"/>
              </a:lnSpc>
              <a:spcBef>
                <a:spcPct val="10000"/>
              </a:spcBef>
              <a:buFont typeface="Wingdings" panose="05000000000000000000" pitchFamily="2" charset="2"/>
              <a:buNone/>
            </a:pPr>
            <a:r>
              <a:rPr lang="en-US" altLang="zh-CN" sz="2200" dirty="0"/>
              <a:t> for (</a:t>
            </a:r>
            <a:r>
              <a:rPr lang="en-US" altLang="zh-CN" sz="2200" dirty="0" err="1"/>
              <a:t>int</a:t>
            </a:r>
            <a:r>
              <a:rPr lang="en-US" altLang="zh-CN" sz="2200" dirty="0"/>
              <a:t> </a:t>
            </a:r>
            <a:r>
              <a:rPr lang="en-US" altLang="zh-CN" sz="2200" dirty="0" err="1"/>
              <a:t>i</a:t>
            </a:r>
            <a:r>
              <a:rPr lang="en-US" altLang="zh-CN" sz="2200" dirty="0"/>
              <a:t>=0;i&lt;</a:t>
            </a:r>
            <a:r>
              <a:rPr lang="en-US" altLang="zh-CN" sz="2200" dirty="0" err="1"/>
              <a:t>n;i</a:t>
            </a:r>
            <a:r>
              <a:rPr lang="en-US" altLang="zh-CN" sz="2200" dirty="0"/>
              <a:t>++)</a:t>
            </a:r>
          </a:p>
          <a:p>
            <a:pPr>
              <a:lnSpc>
                <a:spcPct val="100000"/>
              </a:lnSpc>
              <a:spcBef>
                <a:spcPct val="10000"/>
              </a:spcBef>
              <a:buFont typeface="Wingdings" panose="05000000000000000000" pitchFamily="2" charset="2"/>
              <a:buNone/>
            </a:pPr>
            <a:r>
              <a:rPr lang="en-US" altLang="zh-CN" sz="2200" dirty="0"/>
              <a:t>    {if (</a:t>
            </a:r>
            <a:r>
              <a:rPr lang="en-US" altLang="zh-CN" sz="2200" dirty="0" err="1"/>
              <a:t>IsPointOnSegment</a:t>
            </a:r>
            <a:r>
              <a:rPr lang="en-US" altLang="zh-CN" sz="2200" dirty="0"/>
              <a:t>(</a:t>
            </a:r>
            <a:r>
              <a:rPr lang="en-US" altLang="zh-CN" sz="2200" dirty="0" err="1"/>
              <a:t>p,poly</a:t>
            </a:r>
            <a:r>
              <a:rPr lang="en-US" altLang="zh-CN" sz="2200" dirty="0"/>
              <a:t>[</a:t>
            </a:r>
            <a:r>
              <a:rPr lang="en-US" altLang="zh-CN" sz="2200" dirty="0" err="1"/>
              <a:t>i</a:t>
            </a:r>
            <a:r>
              <a:rPr lang="en-US" altLang="zh-CN" sz="2200" dirty="0"/>
              <a:t>],poly[(i+1)%n] return -1;  </a:t>
            </a:r>
            <a:r>
              <a:rPr lang="en-US" altLang="zh-CN" sz="2200" dirty="0">
                <a:solidFill>
                  <a:srgbClr val="006600"/>
                </a:solidFill>
              </a:rPr>
              <a:t>//</a:t>
            </a:r>
            <a:r>
              <a:rPr lang="zh-CN" altLang="en-US" sz="2200" dirty="0">
                <a:solidFill>
                  <a:srgbClr val="006600"/>
                </a:solidFill>
              </a:rPr>
              <a:t>在边上</a:t>
            </a:r>
          </a:p>
          <a:p>
            <a:pPr>
              <a:lnSpc>
                <a:spcPct val="100000"/>
              </a:lnSpc>
              <a:spcBef>
                <a:spcPct val="10000"/>
              </a:spcBef>
              <a:buFont typeface="Wingdings" panose="05000000000000000000" pitchFamily="2" charset="2"/>
              <a:buNone/>
            </a:pPr>
            <a:r>
              <a:rPr lang="zh-CN" altLang="en-US" sz="2200" dirty="0"/>
              <a:t>     </a:t>
            </a:r>
            <a:r>
              <a:rPr lang="en-US" altLang="zh-CN" sz="2200" dirty="0" err="1"/>
              <a:t>int</a:t>
            </a:r>
            <a:r>
              <a:rPr lang="en-US" altLang="zh-CN" sz="2200" dirty="0"/>
              <a:t> k=Cross(poly[(i+1)%n]-poly[</a:t>
            </a:r>
            <a:r>
              <a:rPr lang="en-US" altLang="zh-CN" sz="2200" dirty="0" err="1"/>
              <a:t>i</a:t>
            </a:r>
            <a:r>
              <a:rPr lang="en-US" altLang="zh-CN" sz="2200" dirty="0"/>
              <a:t>],p-poly[</a:t>
            </a:r>
            <a:r>
              <a:rPr lang="en-US" altLang="zh-CN" sz="2200" dirty="0" err="1"/>
              <a:t>i</a:t>
            </a:r>
            <a:r>
              <a:rPr lang="en-US" altLang="zh-CN" sz="2200" dirty="0"/>
              <a:t>]);</a:t>
            </a:r>
          </a:p>
          <a:p>
            <a:pPr>
              <a:lnSpc>
                <a:spcPct val="100000"/>
              </a:lnSpc>
              <a:spcBef>
                <a:spcPct val="10000"/>
              </a:spcBef>
              <a:buFont typeface="Wingdings" panose="05000000000000000000" pitchFamily="2" charset="2"/>
              <a:buNone/>
            </a:pPr>
            <a:r>
              <a:rPr lang="en-US" altLang="zh-CN" sz="2200" dirty="0"/>
              <a:t>     </a:t>
            </a:r>
            <a:r>
              <a:rPr lang="en-US" altLang="zh-CN" sz="2200" dirty="0" err="1"/>
              <a:t>int</a:t>
            </a:r>
            <a:r>
              <a:rPr lang="en-US" altLang="zh-CN" sz="2200" dirty="0"/>
              <a:t> d1=poly[</a:t>
            </a:r>
            <a:r>
              <a:rPr lang="en-US" altLang="zh-CN" sz="2200" dirty="0" err="1"/>
              <a:t>i</a:t>
            </a:r>
            <a:r>
              <a:rPr lang="en-US" altLang="zh-CN" sz="2200" dirty="0"/>
              <a:t>].y-</a:t>
            </a:r>
            <a:r>
              <a:rPr lang="en-US" altLang="zh-CN" sz="2200" dirty="0" err="1"/>
              <a:t>p.y</a:t>
            </a:r>
            <a:r>
              <a:rPr lang="en-US" altLang="zh-CN" sz="2200" dirty="0"/>
              <a:t>;</a:t>
            </a:r>
          </a:p>
          <a:p>
            <a:pPr>
              <a:lnSpc>
                <a:spcPct val="100000"/>
              </a:lnSpc>
              <a:spcBef>
                <a:spcPct val="10000"/>
              </a:spcBef>
              <a:buFont typeface="Wingdings" panose="05000000000000000000" pitchFamily="2" charset="2"/>
              <a:buNone/>
            </a:pPr>
            <a:r>
              <a:rPr lang="en-US" altLang="zh-CN" sz="2200" dirty="0"/>
              <a:t>     </a:t>
            </a:r>
            <a:r>
              <a:rPr lang="en-US" altLang="zh-CN" sz="2200" dirty="0" err="1"/>
              <a:t>int</a:t>
            </a:r>
            <a:r>
              <a:rPr lang="en-US" altLang="zh-CN" sz="2200" dirty="0"/>
              <a:t> d2=poly[(i+1)%n].y-</a:t>
            </a:r>
            <a:r>
              <a:rPr lang="en-US" altLang="zh-CN" sz="2200" dirty="0" err="1"/>
              <a:t>p.y</a:t>
            </a:r>
            <a:endParaRPr lang="en-US" altLang="zh-CN" sz="2200" dirty="0"/>
          </a:p>
          <a:p>
            <a:pPr>
              <a:lnSpc>
                <a:spcPct val="100000"/>
              </a:lnSpc>
              <a:spcBef>
                <a:spcPct val="10000"/>
              </a:spcBef>
              <a:buFont typeface="Wingdings" panose="05000000000000000000" pitchFamily="2" charset="2"/>
              <a:buNone/>
            </a:pPr>
            <a:r>
              <a:rPr lang="en-US" altLang="zh-CN" sz="2200" dirty="0"/>
              <a:t>     if (k&gt;0 &amp;&amp; d1&lt;=0 &amp;&amp; d2&gt;0) </a:t>
            </a:r>
            <a:r>
              <a:rPr lang="en-US" altLang="zh-CN" sz="2200" dirty="0" err="1"/>
              <a:t>wn</a:t>
            </a:r>
            <a:r>
              <a:rPr lang="en-US" altLang="zh-CN" sz="2200" dirty="0"/>
              <a:t>++;</a:t>
            </a:r>
          </a:p>
          <a:p>
            <a:pPr>
              <a:lnSpc>
                <a:spcPct val="100000"/>
              </a:lnSpc>
              <a:spcBef>
                <a:spcPct val="10000"/>
              </a:spcBef>
              <a:buFont typeface="Wingdings" panose="05000000000000000000" pitchFamily="2" charset="2"/>
              <a:buNone/>
            </a:pPr>
            <a:r>
              <a:rPr lang="en-US" altLang="zh-CN" sz="2200" dirty="0"/>
              <a:t>     if (k&lt;0 &amp;&amp; d2&lt;=0 &amp;&amp; d1&gt;0) </a:t>
            </a:r>
            <a:r>
              <a:rPr lang="en-US" altLang="zh-CN" sz="2200" dirty="0" err="1"/>
              <a:t>wn</a:t>
            </a:r>
            <a:r>
              <a:rPr lang="en-US" altLang="zh-CN" sz="2200" dirty="0"/>
              <a:t>--;</a:t>
            </a:r>
          </a:p>
          <a:p>
            <a:pPr>
              <a:lnSpc>
                <a:spcPct val="100000"/>
              </a:lnSpc>
              <a:spcBef>
                <a:spcPct val="10000"/>
              </a:spcBef>
              <a:buFont typeface="Wingdings" panose="05000000000000000000" pitchFamily="2" charset="2"/>
              <a:buNone/>
            </a:pPr>
            <a:r>
              <a:rPr lang="en-US" altLang="zh-CN" sz="2200" dirty="0"/>
              <a:t>    }</a:t>
            </a:r>
          </a:p>
          <a:p>
            <a:pPr>
              <a:lnSpc>
                <a:spcPct val="100000"/>
              </a:lnSpc>
              <a:spcBef>
                <a:spcPct val="10000"/>
              </a:spcBef>
              <a:buFont typeface="Wingdings" panose="05000000000000000000" pitchFamily="2" charset="2"/>
              <a:buNone/>
            </a:pPr>
            <a:r>
              <a:rPr lang="en-US" altLang="zh-CN" sz="2200" dirty="0"/>
              <a:t>   if (</a:t>
            </a:r>
            <a:r>
              <a:rPr lang="en-US" altLang="zh-CN" sz="2200" dirty="0" err="1"/>
              <a:t>wn</a:t>
            </a:r>
            <a:r>
              <a:rPr lang="en-US" altLang="zh-CN" sz="2200" dirty="0"/>
              <a:t>!=0) return 1; 		</a:t>
            </a:r>
            <a:r>
              <a:rPr lang="en-US" altLang="zh-CN" sz="2200" dirty="0">
                <a:solidFill>
                  <a:srgbClr val="006600"/>
                </a:solidFill>
              </a:rPr>
              <a:t>//</a:t>
            </a:r>
            <a:r>
              <a:rPr lang="zh-CN" altLang="en-US" sz="2200" dirty="0">
                <a:solidFill>
                  <a:srgbClr val="006600"/>
                </a:solidFill>
              </a:rPr>
              <a:t>在内部</a:t>
            </a:r>
          </a:p>
          <a:p>
            <a:pPr>
              <a:lnSpc>
                <a:spcPct val="100000"/>
              </a:lnSpc>
              <a:spcBef>
                <a:spcPct val="10000"/>
              </a:spcBef>
              <a:buFont typeface="Wingdings" panose="05000000000000000000" pitchFamily="2" charset="2"/>
              <a:buNone/>
            </a:pPr>
            <a:r>
              <a:rPr lang="zh-CN" altLang="en-US" sz="2200" dirty="0"/>
              <a:t>   </a:t>
            </a:r>
            <a:r>
              <a:rPr lang="en-US" altLang="zh-CN" sz="2200" dirty="0"/>
              <a:t>else  return 0;		</a:t>
            </a:r>
            <a:r>
              <a:rPr lang="en-US" altLang="zh-CN" sz="2200" dirty="0">
                <a:solidFill>
                  <a:srgbClr val="006600"/>
                </a:solidFill>
              </a:rPr>
              <a:t>//</a:t>
            </a:r>
            <a:r>
              <a:rPr lang="zh-CN" altLang="en-US" sz="2200" dirty="0">
                <a:solidFill>
                  <a:srgbClr val="006600"/>
                </a:solidFill>
              </a:rPr>
              <a:t>在外部</a:t>
            </a:r>
          </a:p>
          <a:p>
            <a:pPr>
              <a:lnSpc>
                <a:spcPct val="100000"/>
              </a:lnSpc>
              <a:spcBef>
                <a:spcPct val="10000"/>
              </a:spcBef>
              <a:buFont typeface="Wingdings" panose="05000000000000000000" pitchFamily="2" charset="2"/>
              <a:buNone/>
            </a:pPr>
            <a:r>
              <a:rPr lang="en-US" altLang="zh-CN" sz="22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ox(in)">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ox(in)">
                                      <p:cBhvr>
                                        <p:cTn id="12" dur="500"/>
                                        <p:tgtEl>
                                          <p:spTgt spid="5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box(in)">
                                      <p:cBhvr>
                                        <p:cTn id="17" dur="500"/>
                                        <p:tgtEl>
                                          <p:spTgt spid="54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box(in)">
                                      <p:cBhvr>
                                        <p:cTn id="22" dur="500"/>
                                        <p:tgtEl>
                                          <p:spTgt spid="54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box(in)">
                                      <p:cBhvr>
                                        <p:cTn id="27" dur="500"/>
                                        <p:tgtEl>
                                          <p:spTgt spid="54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box(in)">
                                      <p:cBhvr>
                                        <p:cTn id="32" dur="500"/>
                                        <p:tgtEl>
                                          <p:spTgt spid="542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54275">
                                            <p:txEl>
                                              <p:pRg st="6" end="6"/>
                                            </p:txEl>
                                          </p:spTgt>
                                        </p:tgtEl>
                                        <p:attrNameLst>
                                          <p:attrName>style.visibility</p:attrName>
                                        </p:attrNameLst>
                                      </p:cBhvr>
                                      <p:to>
                                        <p:strVal val="visible"/>
                                      </p:to>
                                    </p:set>
                                    <p:animEffect transition="in" filter="box(in)">
                                      <p:cBhvr>
                                        <p:cTn id="37" dur="500"/>
                                        <p:tgtEl>
                                          <p:spTgt spid="542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54275">
                                            <p:txEl>
                                              <p:pRg st="7" end="7"/>
                                            </p:txEl>
                                          </p:spTgt>
                                        </p:tgtEl>
                                        <p:attrNameLst>
                                          <p:attrName>style.visibility</p:attrName>
                                        </p:attrNameLst>
                                      </p:cBhvr>
                                      <p:to>
                                        <p:strVal val="visible"/>
                                      </p:to>
                                    </p:set>
                                    <p:animEffect transition="in" filter="box(in)">
                                      <p:cBhvr>
                                        <p:cTn id="42" dur="500"/>
                                        <p:tgtEl>
                                          <p:spTgt spid="5427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54275">
                                            <p:txEl>
                                              <p:pRg st="8" end="8"/>
                                            </p:txEl>
                                          </p:spTgt>
                                        </p:tgtEl>
                                        <p:attrNameLst>
                                          <p:attrName>style.visibility</p:attrName>
                                        </p:attrNameLst>
                                      </p:cBhvr>
                                      <p:to>
                                        <p:strVal val="visible"/>
                                      </p:to>
                                    </p:set>
                                    <p:animEffect transition="in" filter="box(in)">
                                      <p:cBhvr>
                                        <p:cTn id="47" dur="500"/>
                                        <p:tgtEl>
                                          <p:spTgt spid="5427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54275">
                                            <p:txEl>
                                              <p:pRg st="9" end="9"/>
                                            </p:txEl>
                                          </p:spTgt>
                                        </p:tgtEl>
                                        <p:attrNameLst>
                                          <p:attrName>style.visibility</p:attrName>
                                        </p:attrNameLst>
                                      </p:cBhvr>
                                      <p:to>
                                        <p:strVal val="visible"/>
                                      </p:to>
                                    </p:set>
                                    <p:animEffect transition="in" filter="box(in)">
                                      <p:cBhvr>
                                        <p:cTn id="52" dur="500"/>
                                        <p:tgtEl>
                                          <p:spTgt spid="5427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54275">
                                            <p:txEl>
                                              <p:pRg st="10" end="10"/>
                                            </p:txEl>
                                          </p:spTgt>
                                        </p:tgtEl>
                                        <p:attrNameLst>
                                          <p:attrName>style.visibility</p:attrName>
                                        </p:attrNameLst>
                                      </p:cBhvr>
                                      <p:to>
                                        <p:strVal val="visible"/>
                                      </p:to>
                                    </p:set>
                                    <p:animEffect transition="in" filter="box(in)">
                                      <p:cBhvr>
                                        <p:cTn id="57" dur="500"/>
                                        <p:tgtEl>
                                          <p:spTgt spid="5427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54275">
                                            <p:txEl>
                                              <p:pRg st="11" end="11"/>
                                            </p:txEl>
                                          </p:spTgt>
                                        </p:tgtEl>
                                        <p:attrNameLst>
                                          <p:attrName>style.visibility</p:attrName>
                                        </p:attrNameLst>
                                      </p:cBhvr>
                                      <p:to>
                                        <p:strVal val="visible"/>
                                      </p:to>
                                    </p:set>
                                    <p:animEffect transition="in" filter="box(in)">
                                      <p:cBhvr>
                                        <p:cTn id="62" dur="500"/>
                                        <p:tgtEl>
                                          <p:spTgt spid="5427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54275">
                                            <p:txEl>
                                              <p:pRg st="12" end="12"/>
                                            </p:txEl>
                                          </p:spTgt>
                                        </p:tgtEl>
                                        <p:attrNameLst>
                                          <p:attrName>style.visibility</p:attrName>
                                        </p:attrNameLst>
                                      </p:cBhvr>
                                      <p:to>
                                        <p:strVal val="visible"/>
                                      </p:to>
                                    </p:set>
                                    <p:animEffect transition="in" filter="box(in)">
                                      <p:cBhvr>
                                        <p:cTn id="67" dur="500"/>
                                        <p:tgtEl>
                                          <p:spTgt spid="542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平面区域</a:t>
            </a:r>
          </a:p>
        </p:txBody>
      </p:sp>
      <p:sp>
        <p:nvSpPr>
          <p:cNvPr id="55299" name="Rectangle 3"/>
          <p:cNvSpPr>
            <a:spLocks noGrp="1" noChangeArrowheads="1"/>
          </p:cNvSpPr>
          <p:nvPr>
            <p:ph type="body" idx="1"/>
          </p:nvPr>
        </p:nvSpPr>
        <p:spPr/>
        <p:txBody>
          <a:bodyPr/>
          <a:lstStyle/>
          <a:p>
            <a:r>
              <a:rPr lang="zh-CN" altLang="en-US"/>
              <a:t>当平面上有很多线段时，组成的图形往往不止一个多边形，而是一个平面直线图</a:t>
            </a:r>
            <a:r>
              <a:rPr lang="en-US" altLang="zh-CN"/>
              <a:t>(PSLG)</a:t>
            </a:r>
            <a:r>
              <a:rPr lang="zh-CN" altLang="en-US"/>
              <a:t>，它代表一个平面区域划分，其中每个区域是一个多边形。如图：</a:t>
            </a: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709" y="3240088"/>
            <a:ext cx="3168571" cy="2194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平面区域</a:t>
            </a:r>
          </a:p>
        </p:txBody>
      </p:sp>
      <p:sp>
        <p:nvSpPr>
          <p:cNvPr id="56323" name="Rectangle 3"/>
          <p:cNvSpPr>
            <a:spLocks noGrp="1" noChangeArrowheads="1"/>
          </p:cNvSpPr>
          <p:nvPr>
            <p:ph type="body" idx="1"/>
          </p:nvPr>
        </p:nvSpPr>
        <p:spPr/>
        <p:txBody>
          <a:bodyPr/>
          <a:lstStyle/>
          <a:p>
            <a:r>
              <a:rPr lang="zh-CN" altLang="en-US" sz="2600"/>
              <a:t>如果只有点和边的信息，如何找出所有的区域呢？为了方便起见，我们把每条边</a:t>
            </a:r>
            <a:r>
              <a:rPr lang="en-US" altLang="zh-CN" sz="2600"/>
              <a:t>u-v</a:t>
            </a:r>
            <a:r>
              <a:rPr lang="zh-CN" altLang="en-US" sz="2600"/>
              <a:t>拆成两条“半边”</a:t>
            </a:r>
            <a:r>
              <a:rPr lang="en-US" altLang="zh-CN" sz="2600"/>
              <a:t>u-&gt;v</a:t>
            </a:r>
            <a:r>
              <a:rPr lang="zh-CN" altLang="en-US" sz="2600"/>
              <a:t>和</a:t>
            </a:r>
            <a:r>
              <a:rPr lang="en-US" altLang="zh-CN" sz="2600"/>
              <a:t>v-&gt;u</a:t>
            </a:r>
            <a:r>
              <a:rPr lang="zh-CN" altLang="en-US" sz="2600"/>
              <a:t>，并且每条半边只与它左边的面相邻，如图，</a:t>
            </a:r>
            <a:r>
              <a:rPr lang="en-US" altLang="zh-CN" sz="2600"/>
              <a:t>A-&gt;B</a:t>
            </a:r>
            <a:r>
              <a:rPr lang="zh-CN" altLang="en-US" sz="2600"/>
              <a:t>的左边是灰色区域，</a:t>
            </a:r>
            <a:r>
              <a:rPr lang="en-US" altLang="zh-CN" sz="2600"/>
              <a:t>B-&gt;A</a:t>
            </a:r>
            <a:r>
              <a:rPr lang="zh-CN" altLang="en-US" sz="2600"/>
              <a:t>的左边是黑色区域。接下来，我们从一条”半边”出发，每次找一个“逆时针转得尽量多”的边作为下一条边，直到回到出发的那条半边。</a:t>
            </a:r>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795" y="4752129"/>
            <a:ext cx="2016363" cy="139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例题：直线位置</a:t>
            </a:r>
          </a:p>
        </p:txBody>
      </p:sp>
      <p:sp>
        <p:nvSpPr>
          <p:cNvPr id="57347" name="Rectangle 3"/>
          <p:cNvSpPr>
            <a:spLocks noGrp="1" noChangeArrowheads="1"/>
          </p:cNvSpPr>
          <p:nvPr>
            <p:ph type="body" idx="1"/>
          </p:nvPr>
        </p:nvSpPr>
        <p:spPr/>
        <p:txBody>
          <a:bodyPr/>
          <a:lstStyle/>
          <a:p>
            <a:r>
              <a:rPr lang="zh-CN" altLang="en-US"/>
              <a:t>给你平面上</a:t>
            </a:r>
            <a:r>
              <a:rPr lang="en-US" altLang="zh-CN"/>
              <a:t>4</a:t>
            </a:r>
            <a:r>
              <a:rPr lang="zh-CN" altLang="en-US"/>
              <a:t>个点的坐标，按顺序输入</a:t>
            </a:r>
            <a:r>
              <a:rPr lang="en-US" altLang="zh-CN"/>
              <a:t>x1,y1</a:t>
            </a:r>
            <a:r>
              <a:rPr lang="zh-CN" altLang="en-US"/>
              <a:t>，</a:t>
            </a:r>
            <a:r>
              <a:rPr lang="en-US" altLang="zh-CN"/>
              <a:t>x2,y2</a:t>
            </a:r>
            <a:r>
              <a:rPr lang="zh-CN" altLang="en-US"/>
              <a:t>，</a:t>
            </a:r>
            <a:r>
              <a:rPr lang="en-US" altLang="zh-CN"/>
              <a:t>x3,y3</a:t>
            </a:r>
            <a:r>
              <a:rPr lang="zh-CN" altLang="en-US"/>
              <a:t>，</a:t>
            </a:r>
            <a:r>
              <a:rPr lang="en-US" altLang="zh-CN"/>
              <a:t>x4,y4</a:t>
            </a:r>
            <a:r>
              <a:rPr lang="zh-CN" altLang="en-US"/>
              <a:t>，点</a:t>
            </a:r>
            <a:r>
              <a:rPr lang="en-US" altLang="zh-CN"/>
              <a:t>(x1,y1)</a:t>
            </a:r>
            <a:r>
              <a:rPr lang="zh-CN" altLang="en-US"/>
              <a:t>和</a:t>
            </a:r>
            <a:r>
              <a:rPr lang="en-US" altLang="zh-CN"/>
              <a:t>(x2,y2)</a:t>
            </a:r>
            <a:r>
              <a:rPr lang="zh-CN" altLang="en-US"/>
              <a:t>确定第一条直线，点</a:t>
            </a:r>
            <a:r>
              <a:rPr lang="en-US" altLang="zh-CN"/>
              <a:t>(x3,y3)</a:t>
            </a:r>
            <a:r>
              <a:rPr lang="zh-CN" altLang="en-US"/>
              <a:t>和</a:t>
            </a:r>
            <a:r>
              <a:rPr lang="en-US" altLang="zh-CN"/>
              <a:t>(x4,y4)</a:t>
            </a:r>
            <a:r>
              <a:rPr lang="zh-CN" altLang="en-US"/>
              <a:t>确定第二条直线。点</a:t>
            </a:r>
            <a:r>
              <a:rPr lang="en-US" altLang="zh-CN"/>
              <a:t>(x1,y1)</a:t>
            </a:r>
            <a:r>
              <a:rPr lang="zh-CN" altLang="en-US"/>
              <a:t>和</a:t>
            </a:r>
            <a:r>
              <a:rPr lang="en-US" altLang="zh-CN"/>
              <a:t>(x2,y2)</a:t>
            </a:r>
            <a:r>
              <a:rPr lang="zh-CN" altLang="en-US"/>
              <a:t>互不相同，点</a:t>
            </a:r>
            <a:r>
              <a:rPr lang="en-US" altLang="zh-CN"/>
              <a:t>(x3,y3)</a:t>
            </a:r>
            <a:r>
              <a:rPr lang="zh-CN" altLang="en-US"/>
              <a:t>和</a:t>
            </a:r>
            <a:r>
              <a:rPr lang="en-US" altLang="zh-CN"/>
              <a:t>(x4,y4)</a:t>
            </a:r>
            <a:r>
              <a:rPr lang="zh-CN" altLang="en-US"/>
              <a:t>也互不相同。要你输出两条直线的相交情况：</a:t>
            </a:r>
            <a:r>
              <a:rPr lang="en-US" altLang="zh-CN"/>
              <a:t>NONE</a:t>
            </a:r>
            <a:r>
              <a:rPr lang="zh-CN" altLang="en-US"/>
              <a:t>（平行）</a:t>
            </a:r>
            <a:r>
              <a:rPr lang="en-US" altLang="zh-CN"/>
              <a:t>,LINE</a:t>
            </a:r>
            <a:r>
              <a:rPr lang="zh-CN" altLang="en-US"/>
              <a:t>（重合）或</a:t>
            </a:r>
            <a:r>
              <a:rPr lang="en-US" altLang="zh-CN"/>
              <a:t>POINT</a:t>
            </a:r>
            <a:r>
              <a:rPr lang="zh-CN" altLang="en-US"/>
              <a:t>（相交），如果相交还要输出它们的交点坐标</a:t>
            </a:r>
            <a:r>
              <a:rPr lang="en-US" altLang="zh-CN"/>
              <a:t>(x,y)</a:t>
            </a:r>
            <a:r>
              <a:rPr lang="zh-CN" altLang="en-US"/>
              <a:t>，精确到小数点后两位。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t>分析</a:t>
            </a:r>
          </a:p>
        </p:txBody>
      </p:sp>
      <p:sp>
        <p:nvSpPr>
          <p:cNvPr id="58371" name="Rectangle 3"/>
          <p:cNvSpPr>
            <a:spLocks noGrp="1" noChangeArrowheads="1"/>
          </p:cNvSpPr>
          <p:nvPr>
            <p:ph type="body" idx="1"/>
          </p:nvPr>
        </p:nvSpPr>
        <p:spPr/>
        <p:txBody>
          <a:bodyPr/>
          <a:lstStyle/>
          <a:p>
            <a:r>
              <a:rPr lang="zh-CN" altLang="en-US"/>
              <a:t>设直线</a:t>
            </a:r>
            <a:r>
              <a:rPr lang="en-US" altLang="zh-CN"/>
              <a:t>L1</a:t>
            </a:r>
            <a:r>
              <a:rPr lang="zh-CN" altLang="en-US"/>
              <a:t>上两点为</a:t>
            </a:r>
            <a:r>
              <a:rPr lang="en-US" altLang="zh-CN"/>
              <a:t>A</a:t>
            </a:r>
            <a:r>
              <a:rPr lang="zh-CN" altLang="en-US"/>
              <a:t>、</a:t>
            </a:r>
            <a:r>
              <a:rPr lang="en-US" altLang="zh-CN"/>
              <a:t>B</a:t>
            </a:r>
            <a:r>
              <a:rPr lang="zh-CN" altLang="en-US"/>
              <a:t>，直线</a:t>
            </a:r>
            <a:r>
              <a:rPr lang="en-US" altLang="zh-CN"/>
              <a:t>L2</a:t>
            </a:r>
            <a:r>
              <a:rPr lang="zh-CN" altLang="en-US"/>
              <a:t>上两点为</a:t>
            </a:r>
            <a:r>
              <a:rPr lang="en-US" altLang="zh-CN"/>
              <a:t>C</a:t>
            </a:r>
            <a:r>
              <a:rPr lang="zh-CN" altLang="en-US"/>
              <a:t>、</a:t>
            </a:r>
            <a:r>
              <a:rPr lang="en-US" altLang="zh-CN"/>
              <a:t>D</a:t>
            </a:r>
            <a:r>
              <a:rPr lang="zh-CN" altLang="en-US"/>
              <a:t>。</a:t>
            </a:r>
          </a:p>
          <a:p>
            <a:pPr lvl="1"/>
            <a:r>
              <a:rPr lang="en-US" altLang="zh-CN"/>
              <a:t>1</a:t>
            </a:r>
            <a:r>
              <a:rPr lang="zh-CN" altLang="en-US"/>
              <a:t>）若直线</a:t>
            </a:r>
            <a:r>
              <a:rPr lang="en-US" altLang="zh-CN"/>
              <a:t>AB</a:t>
            </a:r>
            <a:r>
              <a:rPr lang="zh-CN" altLang="en-US"/>
              <a:t>和直线</a:t>
            </a:r>
            <a:r>
              <a:rPr lang="en-US" altLang="zh-CN"/>
              <a:t>BC</a:t>
            </a:r>
            <a:r>
              <a:rPr lang="zh-CN" altLang="en-US"/>
              <a:t>和直线</a:t>
            </a:r>
            <a:r>
              <a:rPr lang="en-US" altLang="zh-CN"/>
              <a:t>BD</a:t>
            </a:r>
            <a:r>
              <a:rPr lang="zh-CN" altLang="en-US"/>
              <a:t>的斜率相同，则两直线重合。</a:t>
            </a:r>
          </a:p>
          <a:p>
            <a:pPr lvl="1"/>
            <a:r>
              <a:rPr lang="en-US" altLang="zh-CN"/>
              <a:t>2</a:t>
            </a:r>
            <a:r>
              <a:rPr lang="zh-CN" altLang="en-US"/>
              <a:t>）</a:t>
            </a:r>
            <a:r>
              <a:rPr lang="en-US" altLang="zh-CN"/>
              <a:t>AB</a:t>
            </a:r>
            <a:r>
              <a:rPr lang="zh-CN" altLang="en-US"/>
              <a:t>和</a:t>
            </a:r>
            <a:r>
              <a:rPr lang="en-US" altLang="zh-CN"/>
              <a:t>CD</a:t>
            </a:r>
            <a:r>
              <a:rPr lang="zh-CN" altLang="en-US"/>
              <a:t>的斜率相同且</a:t>
            </a:r>
            <a:r>
              <a:rPr lang="en-US" altLang="zh-CN"/>
              <a:t>1</a:t>
            </a:r>
            <a:r>
              <a:rPr lang="zh-CN" altLang="en-US"/>
              <a:t>）不成立，则两直线平行。</a:t>
            </a:r>
          </a:p>
          <a:p>
            <a:pPr lvl="1"/>
            <a:r>
              <a:rPr lang="en-US" altLang="zh-CN"/>
              <a:t>3</a:t>
            </a:r>
            <a:r>
              <a:rPr lang="zh-CN" altLang="en-US"/>
              <a:t>）若</a:t>
            </a:r>
            <a:r>
              <a:rPr lang="en-US" altLang="zh-CN"/>
              <a:t>1</a:t>
            </a:r>
            <a:r>
              <a:rPr lang="zh-CN" altLang="en-US"/>
              <a:t>和</a:t>
            </a:r>
            <a:r>
              <a:rPr lang="en-US" altLang="zh-CN"/>
              <a:t>2</a:t>
            </a:r>
            <a:r>
              <a:rPr lang="zh-CN" altLang="en-US"/>
              <a:t>都不成立，则两直线相交，利用定比分点的关系（即叉积）求交点。</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例题：管道</a:t>
            </a:r>
          </a:p>
        </p:txBody>
      </p:sp>
      <p:sp>
        <p:nvSpPr>
          <p:cNvPr id="59395" name="Rectangle 3"/>
          <p:cNvSpPr>
            <a:spLocks noGrp="1" noChangeArrowheads="1"/>
          </p:cNvSpPr>
          <p:nvPr>
            <p:ph type="body" idx="1"/>
          </p:nvPr>
        </p:nvSpPr>
        <p:spPr/>
        <p:txBody>
          <a:bodyPr/>
          <a:lstStyle/>
          <a:p>
            <a:r>
              <a:rPr lang="zh-CN" altLang="en-US"/>
              <a:t>有一宽度为</a:t>
            </a:r>
            <a:r>
              <a:rPr lang="en-US" altLang="zh-CN"/>
              <a:t>1</a:t>
            </a:r>
            <a:r>
              <a:rPr lang="zh-CN" altLang="en-US"/>
              <a:t>的折线管道，如图所示，上面各顶点的坐标分别为</a:t>
            </a:r>
            <a:r>
              <a:rPr lang="en-US" altLang="zh-CN"/>
              <a:t>(x</a:t>
            </a:r>
            <a:r>
              <a:rPr lang="en-US" altLang="zh-CN" baseline="-18000"/>
              <a:t>1</a:t>
            </a:r>
            <a:r>
              <a:rPr lang="en-US" altLang="zh-CN"/>
              <a:t>,y</a:t>
            </a:r>
            <a:r>
              <a:rPr lang="en-US" altLang="zh-CN" baseline="-18000"/>
              <a:t>1</a:t>
            </a:r>
            <a:r>
              <a:rPr lang="en-US" altLang="zh-CN"/>
              <a:t>)</a:t>
            </a:r>
            <a:r>
              <a:rPr lang="zh-CN" altLang="en-US"/>
              <a:t>，</a:t>
            </a:r>
            <a:r>
              <a:rPr lang="en-US" altLang="zh-CN"/>
              <a:t>(x</a:t>
            </a:r>
            <a:r>
              <a:rPr lang="en-US" altLang="zh-CN" baseline="-18000"/>
              <a:t>2</a:t>
            </a:r>
            <a:r>
              <a:rPr lang="en-US" altLang="zh-CN"/>
              <a:t>,y</a:t>
            </a:r>
            <a:r>
              <a:rPr lang="en-US" altLang="zh-CN" baseline="-18000"/>
              <a:t>2</a:t>
            </a:r>
            <a:r>
              <a:rPr lang="en-US" altLang="zh-CN"/>
              <a:t>)</a:t>
            </a:r>
            <a:r>
              <a:rPr lang="zh-CN" altLang="en-US"/>
              <a:t>，</a:t>
            </a:r>
            <a:r>
              <a:rPr lang="en-US" altLang="zh-CN"/>
              <a:t>…</a:t>
            </a:r>
            <a:r>
              <a:rPr lang="zh-CN" altLang="en-US"/>
              <a:t>，</a:t>
            </a:r>
            <a:r>
              <a:rPr lang="en-US" altLang="zh-CN"/>
              <a:t>(x</a:t>
            </a:r>
            <a:r>
              <a:rPr lang="en-US" altLang="zh-CN" baseline="-18000"/>
              <a:t>n</a:t>
            </a:r>
            <a:r>
              <a:rPr lang="en-US" altLang="zh-CN"/>
              <a:t>,y</a:t>
            </a:r>
            <a:r>
              <a:rPr lang="en-US" altLang="zh-CN" baseline="-18000"/>
              <a:t>n</a:t>
            </a:r>
            <a:r>
              <a:rPr lang="en-US" altLang="zh-CN"/>
              <a:t>)</a:t>
            </a:r>
            <a:r>
              <a:rPr lang="zh-CN" altLang="en-US"/>
              <a:t>，下面各顶点的坐标分别为</a:t>
            </a:r>
            <a:r>
              <a:rPr lang="en-US" altLang="zh-CN"/>
              <a:t>(x</a:t>
            </a:r>
            <a:r>
              <a:rPr lang="en-US" altLang="zh-CN" baseline="-18000"/>
              <a:t>1</a:t>
            </a:r>
            <a:r>
              <a:rPr lang="en-US" altLang="zh-CN"/>
              <a:t>,y</a:t>
            </a:r>
            <a:r>
              <a:rPr lang="en-US" altLang="zh-CN" baseline="-18000"/>
              <a:t>1</a:t>
            </a:r>
            <a:r>
              <a:rPr lang="en-US" altLang="zh-CN"/>
              <a:t>-1)</a:t>
            </a:r>
            <a:r>
              <a:rPr lang="zh-CN" altLang="en-US"/>
              <a:t>，</a:t>
            </a:r>
            <a:r>
              <a:rPr lang="en-US" altLang="zh-CN"/>
              <a:t>(x</a:t>
            </a:r>
            <a:r>
              <a:rPr lang="en-US" altLang="zh-CN" baseline="-18000"/>
              <a:t>2</a:t>
            </a:r>
            <a:r>
              <a:rPr lang="en-US" altLang="zh-CN"/>
              <a:t>,y</a:t>
            </a:r>
            <a:r>
              <a:rPr lang="en-US" altLang="zh-CN" baseline="-18000"/>
              <a:t>2</a:t>
            </a:r>
            <a:r>
              <a:rPr lang="en-US" altLang="zh-CN"/>
              <a:t>-1)</a:t>
            </a:r>
            <a:r>
              <a:rPr lang="zh-CN" altLang="en-US"/>
              <a:t>，</a:t>
            </a:r>
            <a:r>
              <a:rPr lang="en-US" altLang="zh-CN"/>
              <a:t>…</a:t>
            </a:r>
            <a:r>
              <a:rPr lang="zh-CN" altLang="en-US"/>
              <a:t>，</a:t>
            </a:r>
            <a:r>
              <a:rPr lang="en-US" altLang="zh-CN"/>
              <a:t>(x</a:t>
            </a:r>
            <a:r>
              <a:rPr lang="en-US" altLang="zh-CN" baseline="-18000"/>
              <a:t>n</a:t>
            </a:r>
            <a:r>
              <a:rPr lang="en-US" altLang="zh-CN"/>
              <a:t>,y</a:t>
            </a:r>
            <a:r>
              <a:rPr lang="en-US" altLang="zh-CN" baseline="-18000"/>
              <a:t>n</a:t>
            </a:r>
            <a:r>
              <a:rPr lang="en-US" altLang="zh-CN"/>
              <a:t>-1)</a:t>
            </a:r>
            <a:r>
              <a:rPr lang="zh-CN" altLang="en-US"/>
              <a:t>，假设管壁都是不透明的，不反射的，光线从左边入口处的</a:t>
            </a:r>
            <a:r>
              <a:rPr lang="en-US" altLang="zh-CN"/>
              <a:t>(x</a:t>
            </a:r>
            <a:r>
              <a:rPr lang="en-US" altLang="zh-CN" baseline="-18000"/>
              <a:t>1</a:t>
            </a:r>
            <a:r>
              <a:rPr lang="en-US" altLang="zh-CN"/>
              <a:t>,y</a:t>
            </a:r>
            <a:r>
              <a:rPr lang="en-US" altLang="zh-CN" baseline="-18000"/>
              <a:t>1</a:t>
            </a:r>
            <a:r>
              <a:rPr lang="en-US" altLang="zh-CN"/>
              <a:t>)</a:t>
            </a:r>
            <a:r>
              <a:rPr lang="zh-CN" altLang="en-US"/>
              <a:t>，</a:t>
            </a:r>
            <a:r>
              <a:rPr lang="en-US" altLang="zh-CN"/>
              <a:t>(x</a:t>
            </a:r>
            <a:r>
              <a:rPr lang="en-US" altLang="zh-CN" baseline="-18000"/>
              <a:t>1</a:t>
            </a:r>
            <a:r>
              <a:rPr lang="en-US" altLang="zh-CN"/>
              <a:t>,y</a:t>
            </a:r>
            <a:r>
              <a:rPr lang="en-US" altLang="zh-CN" baseline="-18000"/>
              <a:t>1</a:t>
            </a:r>
            <a:r>
              <a:rPr lang="en-US" altLang="zh-CN"/>
              <a:t>-1)</a:t>
            </a:r>
            <a:r>
              <a:rPr lang="zh-CN" altLang="en-US"/>
              <a:t>之间射入，向四面八方直线传播，问光线最远能射到哪里（</a:t>
            </a:r>
            <a:r>
              <a:rPr lang="en-US" altLang="zh-CN"/>
              <a:t>x</a:t>
            </a:r>
            <a:r>
              <a:rPr lang="zh-CN" altLang="en-US"/>
              <a:t>的坐标）或者能穿透整个管道。 </a:t>
            </a: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731" y="4535453"/>
            <a:ext cx="7297314" cy="15330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txBox="1">
            <a:spLocks noGrp="1" noChangeArrowheads="1"/>
          </p:cNvSpPr>
          <p:nvPr/>
        </p:nvSpPr>
        <p:spPr bwMode="auto">
          <a:xfrm>
            <a:off x="8257487" y="5904159"/>
            <a:ext cx="2688484" cy="4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829E82FB-DBDE-41DA-A396-479744A43ADF}" type="slidenum">
              <a:rPr lang="zh-CN" altLang="en-US" sz="1200">
                <a:latin typeface="Arial Black" pitchFamily="34" charset="0"/>
              </a:rPr>
              <a:pPr algn="r"/>
              <a:t>5</a:t>
            </a:fld>
            <a:endParaRPr lang="en-US" altLang="zh-CN" sz="1200">
              <a:latin typeface="Arial Black" pitchFamily="34" charset="0"/>
            </a:endParaRPr>
          </a:p>
        </p:txBody>
      </p:sp>
      <p:sp>
        <p:nvSpPr>
          <p:cNvPr id="6146" name="Rectangle 2"/>
          <p:cNvSpPr>
            <a:spLocks noGrp="1" noChangeArrowheads="1"/>
          </p:cNvSpPr>
          <p:nvPr>
            <p:ph type="title" idx="4294967295"/>
          </p:nvPr>
        </p:nvSpPr>
        <p:spPr/>
        <p:txBody>
          <a:bodyPr/>
          <a:lstStyle/>
          <a:p>
            <a:r>
              <a:rPr lang="zh-CN" altLang="en-US"/>
              <a:t>符号函数</a:t>
            </a:r>
          </a:p>
        </p:txBody>
      </p:sp>
      <p:sp>
        <p:nvSpPr>
          <p:cNvPr id="6147" name="Rectangle 3"/>
          <p:cNvSpPr>
            <a:spLocks noGrp="1" noChangeArrowheads="1"/>
          </p:cNvSpPr>
          <p:nvPr>
            <p:ph type="body" idx="4294967295"/>
          </p:nvPr>
        </p:nvSpPr>
        <p:spPr>
          <a:xfrm>
            <a:off x="576104" y="1296035"/>
            <a:ext cx="10369868" cy="4968134"/>
          </a:xfrm>
        </p:spPr>
        <p:txBody>
          <a:bodyPr/>
          <a:lstStyle/>
          <a:p>
            <a:pPr>
              <a:spcBef>
                <a:spcPct val="0"/>
              </a:spcBef>
              <a:buFont typeface="Wingdings" panose="05000000000000000000" pitchFamily="2" charset="2"/>
              <a:buNone/>
            </a:pPr>
            <a:r>
              <a:rPr lang="en-US" altLang="zh-CN" sz="2600" dirty="0" err="1"/>
              <a:t>const</a:t>
            </a:r>
            <a:r>
              <a:rPr lang="en-US" altLang="zh-CN" sz="2600" dirty="0"/>
              <a:t> double </a:t>
            </a:r>
            <a:r>
              <a:rPr lang="en-US" altLang="zh-CN" sz="2600" dirty="0" err="1"/>
              <a:t>eps</a:t>
            </a:r>
            <a:r>
              <a:rPr lang="en-US" altLang="zh-CN" sz="2600" dirty="0"/>
              <a:t> = 1e-6; </a:t>
            </a:r>
            <a:r>
              <a:rPr lang="en-US" altLang="zh-CN" sz="2600" dirty="0">
                <a:solidFill>
                  <a:srgbClr val="006600"/>
                </a:solidFill>
              </a:rPr>
              <a:t>//</a:t>
            </a:r>
            <a:r>
              <a:rPr lang="zh-CN" altLang="en-US" sz="2600" dirty="0">
                <a:solidFill>
                  <a:srgbClr val="006600"/>
                </a:solidFill>
              </a:rPr>
              <a:t>设置的精度</a:t>
            </a:r>
            <a:endParaRPr lang="en-US" altLang="zh-CN" sz="2600" dirty="0">
              <a:solidFill>
                <a:srgbClr val="006600"/>
              </a:solidFill>
            </a:endParaRPr>
          </a:p>
          <a:p>
            <a:pPr>
              <a:spcBef>
                <a:spcPct val="0"/>
              </a:spcBef>
              <a:buFont typeface="Wingdings" panose="05000000000000000000" pitchFamily="2" charset="2"/>
              <a:buNone/>
            </a:pPr>
            <a:r>
              <a:rPr lang="en-US" altLang="zh-CN" sz="2600" dirty="0" err="1"/>
              <a:t>int</a:t>
            </a:r>
            <a:r>
              <a:rPr lang="en-US" altLang="zh-CN" sz="2600" dirty="0"/>
              <a:t> sig(double k) </a:t>
            </a:r>
          </a:p>
          <a:p>
            <a:pPr>
              <a:spcBef>
                <a:spcPct val="0"/>
              </a:spcBef>
              <a:buFont typeface="Wingdings" panose="05000000000000000000" pitchFamily="2" charset="2"/>
              <a:buNone/>
            </a:pPr>
            <a:r>
              <a:rPr lang="en-US" altLang="zh-CN" sz="2600" dirty="0"/>
              <a:t>{ if (k &gt; </a:t>
            </a:r>
            <a:r>
              <a:rPr lang="en-US" altLang="zh-CN" sz="2600" dirty="0" err="1"/>
              <a:t>eps</a:t>
            </a:r>
            <a:r>
              <a:rPr lang="en-US" altLang="zh-CN" sz="2600" dirty="0"/>
              <a:t>) return 1;</a:t>
            </a:r>
          </a:p>
          <a:p>
            <a:pPr>
              <a:spcBef>
                <a:spcPct val="0"/>
              </a:spcBef>
              <a:buFont typeface="Wingdings" panose="05000000000000000000" pitchFamily="2" charset="2"/>
              <a:buNone/>
            </a:pPr>
            <a:r>
              <a:rPr lang="en-US" altLang="zh-CN" sz="2600" dirty="0"/>
              <a:t>  if (k &lt; -</a:t>
            </a:r>
            <a:r>
              <a:rPr lang="en-US" altLang="zh-CN" sz="2600" dirty="0" err="1"/>
              <a:t>eps</a:t>
            </a:r>
            <a:r>
              <a:rPr lang="en-US" altLang="zh-CN" sz="2600" dirty="0"/>
              <a:t>) return -1;</a:t>
            </a:r>
          </a:p>
          <a:p>
            <a:pPr>
              <a:spcBef>
                <a:spcPct val="0"/>
              </a:spcBef>
              <a:buFont typeface="Wingdings" panose="05000000000000000000" pitchFamily="2" charset="2"/>
              <a:buNone/>
            </a:pPr>
            <a:r>
              <a:rPr lang="en-US" altLang="zh-CN" sz="2600" dirty="0"/>
              <a:t>  return 0;</a:t>
            </a:r>
          </a:p>
          <a:p>
            <a:pPr>
              <a:spcBef>
                <a:spcPct val="0"/>
              </a:spcBef>
              <a:buFont typeface="Wingdings" panose="05000000000000000000" pitchFamily="2" charset="2"/>
              <a:buNone/>
            </a:pPr>
            <a:r>
              <a:rPr lang="en-US" altLang="zh-CN" sz="2600" dirty="0"/>
              <a:t>}</a:t>
            </a:r>
          </a:p>
          <a:p>
            <a:pPr>
              <a:spcBef>
                <a:spcPct val="0"/>
              </a:spcBef>
              <a:buFont typeface="Wingdings" panose="05000000000000000000" pitchFamily="2" charset="2"/>
              <a:buNone/>
            </a:pPr>
            <a:r>
              <a:rPr lang="en-US" altLang="zh-CN" sz="2600" dirty="0" err="1"/>
              <a:t>int</a:t>
            </a:r>
            <a:r>
              <a:rPr lang="en-US" altLang="zh-CN" sz="2600" dirty="0"/>
              <a:t> </a:t>
            </a:r>
            <a:r>
              <a:rPr lang="en-US" altLang="zh-CN" sz="2600" dirty="0" err="1"/>
              <a:t>is_equal</a:t>
            </a:r>
            <a:r>
              <a:rPr lang="en-US" altLang="zh-CN" sz="2600" dirty="0"/>
              <a:t>(double a, double b) </a:t>
            </a:r>
            <a:r>
              <a:rPr lang="en-US" altLang="zh-CN" sz="2600" dirty="0">
                <a:solidFill>
                  <a:srgbClr val="006600"/>
                </a:solidFill>
              </a:rPr>
              <a:t>//</a:t>
            </a:r>
            <a:r>
              <a:rPr lang="zh-CN" altLang="en-US" sz="2600" dirty="0">
                <a:solidFill>
                  <a:srgbClr val="006600"/>
                </a:solidFill>
              </a:rPr>
              <a:t>判断是否相等</a:t>
            </a:r>
            <a:endParaRPr lang="en-US" altLang="zh-CN" sz="2600" dirty="0">
              <a:solidFill>
                <a:srgbClr val="006600"/>
              </a:solidFill>
            </a:endParaRPr>
          </a:p>
          <a:p>
            <a:pPr>
              <a:spcBef>
                <a:spcPct val="0"/>
              </a:spcBef>
              <a:buFont typeface="Wingdings" panose="05000000000000000000" pitchFamily="2" charset="2"/>
              <a:buNone/>
            </a:pPr>
            <a:r>
              <a:rPr lang="en-US" altLang="zh-CN" sz="2600" dirty="0"/>
              <a:t>{</a:t>
            </a:r>
          </a:p>
          <a:p>
            <a:pPr>
              <a:spcBef>
                <a:spcPct val="0"/>
              </a:spcBef>
              <a:buFont typeface="Wingdings" panose="05000000000000000000" pitchFamily="2" charset="2"/>
              <a:buNone/>
            </a:pPr>
            <a:r>
              <a:rPr lang="en-US" altLang="zh-CN" sz="2600" dirty="0"/>
              <a:t> return sig(a-b) == 0;</a:t>
            </a:r>
          </a:p>
          <a:p>
            <a:pPr>
              <a:spcBef>
                <a:spcPct val="0"/>
              </a:spcBef>
              <a:buFont typeface="Wingdings" panose="05000000000000000000" pitchFamily="2" charset="2"/>
              <a:buNone/>
            </a:pPr>
            <a:r>
              <a:rPr lang="en-US" altLang="zh-CN" sz="2600"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分析</a:t>
            </a:r>
          </a:p>
        </p:txBody>
      </p:sp>
      <p:sp>
        <p:nvSpPr>
          <p:cNvPr id="60419" name="Rectangle 3"/>
          <p:cNvSpPr>
            <a:spLocks noGrp="1" noChangeArrowheads="1"/>
          </p:cNvSpPr>
          <p:nvPr>
            <p:ph type="body" idx="1"/>
          </p:nvPr>
        </p:nvSpPr>
        <p:spPr/>
        <p:txBody>
          <a:bodyPr/>
          <a:lstStyle/>
          <a:p>
            <a:r>
              <a:rPr lang="zh-CN" altLang="en-US"/>
              <a:t>此题初看可能十分困难，但是上下顶点对于限制光线非常关键。</a:t>
            </a:r>
          </a:p>
          <a:p>
            <a:pPr lvl="1"/>
            <a:r>
              <a:rPr lang="zh-CN" altLang="en-US"/>
              <a:t>首先，我们想到一根光线自始至终没有擦到任何顶点直接被挡住，肯定不是最优。</a:t>
            </a:r>
          </a:p>
          <a:p>
            <a:pPr lvl="1"/>
            <a:r>
              <a:rPr lang="zh-CN" altLang="en-US"/>
              <a:t>如果只碰到一个顶点，那也不是最优，可以通过旋转，使它碰到另一个顶点，并且更优。</a:t>
            </a:r>
          </a:p>
          <a:p>
            <a:pPr lvl="1"/>
            <a:r>
              <a:rPr lang="zh-CN" altLang="en-US"/>
              <a:t>我们可以得出结论：最优光线必然是擦到一个上顶点和一个下顶点。</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分析</a:t>
            </a:r>
          </a:p>
        </p:txBody>
      </p:sp>
      <p:sp>
        <p:nvSpPr>
          <p:cNvPr id="61443" name="Rectangle 3"/>
          <p:cNvSpPr>
            <a:spLocks noGrp="1" noChangeArrowheads="1"/>
          </p:cNvSpPr>
          <p:nvPr>
            <p:ph type="body" idx="1"/>
          </p:nvPr>
        </p:nvSpPr>
        <p:spPr/>
        <p:txBody>
          <a:bodyPr/>
          <a:lstStyle/>
          <a:p>
            <a:r>
              <a:rPr lang="zh-CN" altLang="en-US"/>
              <a:t>于是有一个简单算法：</a:t>
            </a:r>
          </a:p>
          <a:p>
            <a:pPr lvl="1"/>
            <a:r>
              <a:rPr lang="zh-CN" altLang="en-US"/>
              <a:t>任取一个上顶点和下顶点，形成直线</a:t>
            </a:r>
            <a:r>
              <a:rPr lang="en-US" altLang="zh-CN"/>
              <a:t>L</a:t>
            </a:r>
            <a:r>
              <a:rPr lang="zh-CN" altLang="en-US"/>
              <a:t>；</a:t>
            </a:r>
          </a:p>
          <a:p>
            <a:pPr lvl="1"/>
            <a:r>
              <a:rPr lang="zh-CN" altLang="en-US"/>
              <a:t>若</a:t>
            </a:r>
            <a:r>
              <a:rPr lang="en-US" altLang="zh-CN"/>
              <a:t>L</a:t>
            </a:r>
            <a:r>
              <a:rPr lang="zh-CN" altLang="en-US"/>
              <a:t>能穿过左入口，则是一条可行光线；</a:t>
            </a:r>
          </a:p>
          <a:p>
            <a:pPr lvl="1"/>
            <a:r>
              <a:rPr lang="zh-CN" altLang="en-US"/>
              <a:t>再从左到右依次判断每条上下管壁是否与</a:t>
            </a:r>
            <a:r>
              <a:rPr lang="en-US" altLang="zh-CN"/>
              <a:t>L</a:t>
            </a:r>
            <a:r>
              <a:rPr lang="zh-CN" altLang="en-US"/>
              <a:t>相交，相交则求交点，并更新当前最佳解。</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例题：最优切割</a:t>
            </a:r>
          </a:p>
        </p:txBody>
      </p:sp>
      <p:sp>
        <p:nvSpPr>
          <p:cNvPr id="65539" name="Rectangle 3"/>
          <p:cNvSpPr>
            <a:spLocks noGrp="1" noChangeArrowheads="1"/>
          </p:cNvSpPr>
          <p:nvPr>
            <p:ph type="body" idx="1"/>
          </p:nvPr>
        </p:nvSpPr>
        <p:spPr/>
        <p:txBody>
          <a:bodyPr/>
          <a:lstStyle/>
          <a:p>
            <a:r>
              <a:rPr lang="zh-CN" altLang="en-US"/>
              <a:t>问题描述</a:t>
            </a:r>
          </a:p>
          <a:p>
            <a:pPr lvl="1"/>
            <a:r>
              <a:rPr lang="zh-CN" altLang="en-US" sz="2400"/>
              <a:t>要在一个模板内，切割出一个零件。现已知模板和零件都是给定的凸多边形，且零件在模板中的位置已经固定。我们知道，对于零件来说，除相邻的两边外，任何两条边的延长线的交点都在模板之外。</a:t>
            </a:r>
          </a:p>
          <a:p>
            <a:pPr lvl="1"/>
            <a:r>
              <a:rPr lang="zh-CN" altLang="en-US" sz="2400"/>
              <a:t>由于工厂的加工条件所限，切割时，每一刀必须沿零件的某一条边所在的直线切下，把模板分成两部分，然后保留含有零件的一部分，再继续切割。现定义每一刀的费用为模板上切痕的长度。问如何选择切割顺序，才能使花费最少？</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t>例题：最优切割</a:t>
            </a:r>
          </a:p>
        </p:txBody>
      </p:sp>
      <p:sp>
        <p:nvSpPr>
          <p:cNvPr id="66563" name="Rectangle 3"/>
          <p:cNvSpPr>
            <a:spLocks noGrp="1" noChangeArrowheads="1"/>
          </p:cNvSpPr>
          <p:nvPr>
            <p:ph type="body" idx="1"/>
          </p:nvPr>
        </p:nvSpPr>
        <p:spPr/>
        <p:txBody>
          <a:bodyPr/>
          <a:lstStyle/>
          <a:p>
            <a:r>
              <a:rPr lang="zh-CN" altLang="en-US"/>
              <a:t>输入</a:t>
            </a:r>
          </a:p>
          <a:p>
            <a:pPr lvl="1"/>
            <a:r>
              <a:rPr lang="zh-CN" altLang="en-US"/>
              <a:t>第一行为模板的顶点个数</a:t>
            </a:r>
            <a:r>
              <a:rPr lang="en-US" altLang="zh-CN"/>
              <a:t>n(3≤n≤2000)</a:t>
            </a:r>
            <a:r>
              <a:rPr lang="zh-CN" altLang="en-US"/>
              <a:t>。下面的</a:t>
            </a:r>
            <a:r>
              <a:rPr lang="en-US" altLang="zh-CN"/>
              <a:t>n</a:t>
            </a:r>
            <a:r>
              <a:rPr lang="zh-CN" altLang="en-US"/>
              <a:t>行每行两个实数</a:t>
            </a:r>
            <a:r>
              <a:rPr lang="en-US" altLang="zh-CN"/>
              <a:t>x</a:t>
            </a:r>
            <a:r>
              <a:rPr lang="zh-CN" altLang="en-US"/>
              <a:t>，</a:t>
            </a:r>
            <a:r>
              <a:rPr lang="en-US" altLang="zh-CN"/>
              <a:t>y)</a:t>
            </a:r>
            <a:r>
              <a:rPr lang="zh-CN" altLang="en-US"/>
              <a:t>，为按逆时针方向给出模板顶点的坐标。</a:t>
            </a:r>
          </a:p>
          <a:p>
            <a:pPr lvl="1"/>
            <a:r>
              <a:rPr lang="zh-CN" altLang="en-US"/>
              <a:t>第</a:t>
            </a:r>
            <a:r>
              <a:rPr lang="en-US" altLang="zh-CN"/>
              <a:t>n+2</a:t>
            </a:r>
            <a:r>
              <a:rPr lang="zh-CN" altLang="en-US"/>
              <a:t>行为零件的顶点个数</a:t>
            </a:r>
            <a:r>
              <a:rPr lang="en-US" altLang="zh-CN"/>
              <a:t>m(3≤m≤2000)</a:t>
            </a:r>
            <a:r>
              <a:rPr lang="zh-CN" altLang="en-US"/>
              <a:t>。下面的</a:t>
            </a:r>
            <a:r>
              <a:rPr lang="en-US" altLang="zh-CN"/>
              <a:t>m</a:t>
            </a:r>
            <a:r>
              <a:rPr lang="zh-CN" altLang="en-US"/>
              <a:t>行每行两个实数</a:t>
            </a:r>
            <a:r>
              <a:rPr lang="en-US" altLang="zh-CN"/>
              <a:t>x</a:t>
            </a:r>
            <a:r>
              <a:rPr lang="zh-CN" altLang="en-US"/>
              <a:t>，</a:t>
            </a:r>
            <a:r>
              <a:rPr lang="en-US" altLang="zh-CN"/>
              <a:t>y (-10</a:t>
            </a:r>
            <a:r>
              <a:rPr lang="en-US" altLang="zh-CN" baseline="30000"/>
              <a:t>6</a:t>
            </a:r>
            <a:r>
              <a:rPr lang="en-US" altLang="zh-CN"/>
              <a:t>&lt;x, y&lt;10</a:t>
            </a:r>
            <a:r>
              <a:rPr lang="en-US" altLang="zh-CN" baseline="30000"/>
              <a:t>6</a:t>
            </a:r>
            <a:r>
              <a:rPr lang="en-US" altLang="zh-CN"/>
              <a:t>)</a:t>
            </a:r>
            <a:r>
              <a:rPr lang="zh-CN" altLang="en-US"/>
              <a:t>为按逆时针方向给出的零件顶点的坐标。</a:t>
            </a:r>
          </a:p>
          <a:p>
            <a:r>
              <a:rPr lang="zh-CN" altLang="en-US"/>
              <a:t>输出</a:t>
            </a:r>
          </a:p>
          <a:p>
            <a:pPr lvl="1"/>
            <a:r>
              <a:rPr lang="zh-CN" altLang="en-US"/>
              <a:t>计算出把模板切割成为零件的最少花费。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分析：</a:t>
            </a:r>
          </a:p>
        </p:txBody>
      </p:sp>
      <p:sp>
        <p:nvSpPr>
          <p:cNvPr id="67587" name="Rectangle 3"/>
          <p:cNvSpPr>
            <a:spLocks noGrp="1" noChangeArrowheads="1"/>
          </p:cNvSpPr>
          <p:nvPr>
            <p:ph type="body" idx="1"/>
          </p:nvPr>
        </p:nvSpPr>
        <p:spPr/>
        <p:txBody>
          <a:bodyPr/>
          <a:lstStyle/>
          <a:p>
            <a:r>
              <a:rPr lang="zh-CN" altLang="en-US" dirty="0"/>
              <a:t>对于切割零件的一条边，有两种方案：</a:t>
            </a:r>
          </a:p>
          <a:p>
            <a:pPr lvl="1"/>
            <a:r>
              <a:rPr lang="zh-CN" altLang="en-US" dirty="0"/>
              <a:t>从点</a:t>
            </a:r>
            <a:r>
              <a:rPr lang="en-US" altLang="zh-CN" dirty="0"/>
              <a:t>b[</a:t>
            </a:r>
            <a:r>
              <a:rPr lang="en-US" altLang="zh-CN" dirty="0" err="1"/>
              <a:t>i</a:t>
            </a:r>
            <a:r>
              <a:rPr lang="en-US" altLang="zh-CN" dirty="0"/>
              <a:t>]</a:t>
            </a:r>
            <a:r>
              <a:rPr lang="zh-CN" altLang="en-US" dirty="0"/>
              <a:t>出发，沿着边</a:t>
            </a:r>
            <a:r>
              <a:rPr lang="en-US" altLang="zh-CN" dirty="0"/>
              <a:t>b[i-1]b[</a:t>
            </a:r>
            <a:r>
              <a:rPr lang="en-US" altLang="zh-CN" dirty="0" err="1"/>
              <a:t>i</a:t>
            </a:r>
            <a:r>
              <a:rPr lang="en-US" altLang="zh-CN" dirty="0"/>
              <a:t>]</a:t>
            </a:r>
            <a:r>
              <a:rPr lang="zh-CN" altLang="en-US" dirty="0"/>
              <a:t>的延长线切割，切割费用即为</a:t>
            </a:r>
            <a:r>
              <a:rPr lang="en-US" altLang="zh-CN" dirty="0"/>
              <a:t>c[</a:t>
            </a:r>
            <a:r>
              <a:rPr lang="en-US" altLang="zh-CN" dirty="0" err="1"/>
              <a:t>i</a:t>
            </a:r>
            <a:r>
              <a:rPr lang="en-US" altLang="zh-CN" dirty="0"/>
              <a:t>][1]</a:t>
            </a:r>
            <a:r>
              <a:rPr lang="zh-CN" altLang="en-US" dirty="0"/>
              <a:t>，若边</a:t>
            </a:r>
            <a:r>
              <a:rPr lang="en-US" altLang="zh-CN" dirty="0"/>
              <a:t>b[i-1]b[</a:t>
            </a:r>
            <a:r>
              <a:rPr lang="en-US" altLang="zh-CN" dirty="0" err="1"/>
              <a:t>i</a:t>
            </a:r>
            <a:r>
              <a:rPr lang="en-US" altLang="zh-CN" dirty="0"/>
              <a:t>]</a:t>
            </a:r>
            <a:r>
              <a:rPr lang="zh-CN" altLang="en-US" dirty="0"/>
              <a:t>与外部多边形的边不重合，再切割边</a:t>
            </a:r>
            <a:r>
              <a:rPr lang="en-US" altLang="zh-CN" dirty="0"/>
              <a:t>b[i-1]b[</a:t>
            </a:r>
            <a:r>
              <a:rPr lang="en-US" altLang="zh-CN" dirty="0" err="1"/>
              <a:t>i</a:t>
            </a:r>
            <a:r>
              <a:rPr lang="en-US" altLang="zh-CN" dirty="0"/>
              <a:t>];</a:t>
            </a:r>
          </a:p>
          <a:p>
            <a:pPr lvl="1"/>
            <a:r>
              <a:rPr lang="zh-CN" altLang="en-US" dirty="0"/>
              <a:t>从点</a:t>
            </a:r>
            <a:r>
              <a:rPr lang="en-US" altLang="zh-CN" dirty="0"/>
              <a:t>b[</a:t>
            </a:r>
            <a:r>
              <a:rPr lang="en-US" altLang="zh-CN" dirty="0" err="1"/>
              <a:t>i</a:t>
            </a:r>
            <a:r>
              <a:rPr lang="en-US" altLang="zh-CN" dirty="0"/>
              <a:t>]</a:t>
            </a:r>
            <a:r>
              <a:rPr lang="zh-CN" altLang="en-US" dirty="0"/>
              <a:t>出发，沿着边</a:t>
            </a:r>
            <a:r>
              <a:rPr lang="en-US" altLang="zh-CN" dirty="0"/>
              <a:t>b[i+1]b[</a:t>
            </a:r>
            <a:r>
              <a:rPr lang="en-US" altLang="zh-CN" dirty="0" err="1"/>
              <a:t>i</a:t>
            </a:r>
            <a:r>
              <a:rPr lang="en-US" altLang="zh-CN" dirty="0"/>
              <a:t>]</a:t>
            </a:r>
            <a:r>
              <a:rPr lang="zh-CN" altLang="en-US" dirty="0"/>
              <a:t>的延长线切割，切割费用即为</a:t>
            </a:r>
            <a:r>
              <a:rPr lang="en-US" altLang="zh-CN" dirty="0"/>
              <a:t>c[</a:t>
            </a:r>
            <a:r>
              <a:rPr lang="en-US" altLang="zh-CN" dirty="0" err="1"/>
              <a:t>i</a:t>
            </a:r>
            <a:r>
              <a:rPr lang="en-US" altLang="zh-CN" dirty="0"/>
              <a:t>][2]</a:t>
            </a:r>
            <a:r>
              <a:rPr lang="zh-CN" altLang="en-US" dirty="0"/>
              <a:t>，若边</a:t>
            </a:r>
            <a:r>
              <a:rPr lang="en-US" altLang="zh-CN" dirty="0"/>
              <a:t>b[i+1]b[</a:t>
            </a:r>
            <a:r>
              <a:rPr lang="en-US" altLang="zh-CN" dirty="0" err="1"/>
              <a:t>i</a:t>
            </a:r>
            <a:r>
              <a:rPr lang="en-US" altLang="zh-CN" dirty="0"/>
              <a:t>]</a:t>
            </a:r>
            <a:r>
              <a:rPr lang="zh-CN" altLang="en-US" dirty="0"/>
              <a:t>与外部多边形的边不重合，再切割边</a:t>
            </a:r>
            <a:r>
              <a:rPr lang="en-US" altLang="zh-CN" dirty="0"/>
              <a:t>b[i+1]b[</a:t>
            </a:r>
            <a:r>
              <a:rPr lang="en-US" altLang="zh-CN" dirty="0" err="1"/>
              <a:t>i</a:t>
            </a:r>
            <a:r>
              <a:rPr lang="en-US" altLang="zh-CN" dirty="0"/>
              <a:t>];</a:t>
            </a:r>
          </a:p>
          <a:p>
            <a:pPr lvl="1"/>
            <a:r>
              <a:rPr lang="zh-CN" altLang="en-US" dirty="0"/>
              <a:t>显然，选择费用最小的方案，即选择</a:t>
            </a:r>
            <a:r>
              <a:rPr lang="en-US" altLang="zh-CN" dirty="0"/>
              <a:t>min{c[</a:t>
            </a:r>
            <a:r>
              <a:rPr lang="en-US" altLang="zh-CN" dirty="0" err="1"/>
              <a:t>i</a:t>
            </a:r>
            <a:r>
              <a:rPr lang="en-US" altLang="zh-CN" dirty="0"/>
              <a:t>][1],c[</a:t>
            </a:r>
            <a:r>
              <a:rPr lang="en-US" altLang="zh-CN" dirty="0" err="1"/>
              <a:t>i</a:t>
            </a:r>
            <a:r>
              <a:rPr lang="en-US" altLang="zh-CN" dirty="0"/>
              <a:t>][2]}</a:t>
            </a:r>
          </a:p>
        </p:txBody>
      </p:sp>
      <p:pic>
        <p:nvPicPr>
          <p:cNvPr id="67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36" y="2097117"/>
            <a:ext cx="5280951" cy="374860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linds(horizontal)">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分析</a:t>
            </a:r>
          </a:p>
        </p:txBody>
      </p:sp>
      <p:sp>
        <p:nvSpPr>
          <p:cNvPr id="68611" name="Rectangle 3"/>
          <p:cNvSpPr>
            <a:spLocks noGrp="1" noChangeArrowheads="1"/>
          </p:cNvSpPr>
          <p:nvPr>
            <p:ph type="body" idx="1"/>
          </p:nvPr>
        </p:nvSpPr>
        <p:spPr/>
        <p:txBody>
          <a:bodyPr/>
          <a:lstStyle/>
          <a:p>
            <a:r>
              <a:rPr lang="zh-CN" altLang="en-US"/>
              <a:t>枚举内部多边形的每一个顶点</a:t>
            </a:r>
            <a:r>
              <a:rPr lang="en-US" altLang="zh-CN"/>
              <a:t>b[i]</a:t>
            </a:r>
            <a:r>
              <a:rPr lang="zh-CN" altLang="en-US"/>
              <a:t>，根据上述计算方法计算切割边</a:t>
            </a:r>
            <a:r>
              <a:rPr lang="en-US" altLang="zh-CN"/>
              <a:t>b[i]b[i+1]</a:t>
            </a:r>
            <a:r>
              <a:rPr lang="zh-CN" altLang="en-US"/>
              <a:t>的最佳方案，并将切割费用计入总费用</a:t>
            </a:r>
            <a:r>
              <a:rPr lang="en-US" altLang="zh-CN"/>
              <a:t>ans</a:t>
            </a:r>
            <a:r>
              <a:rPr lang="zh-CN" altLang="en-US"/>
              <a:t>中。</a:t>
            </a:r>
          </a:p>
          <a:p>
            <a:r>
              <a:rPr lang="zh-CN" altLang="en-US"/>
              <a:t>注意，有一个特例：如果每一个顶点都选择了同一种方案的话，则零件还不能从模板中切割出来，因为至少有一个顶点选择另一种方案，显然按费用最小的要求，应该选择两种方案的费用差值最小的顶点，即满足</a:t>
            </a:r>
            <a:r>
              <a:rPr lang="en-US" altLang="zh-CN"/>
              <a:t>min{abs(c[i][1]-c[i][2])}</a:t>
            </a:r>
            <a:r>
              <a:rPr lang="zh-CN" altLang="en-US"/>
              <a:t>的顶点。</a:t>
            </a:r>
          </a:p>
        </p:txBody>
      </p:sp>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554" y="1512042"/>
            <a:ext cx="5376968" cy="385060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arn(inHorizontal)">
                                      <p:cBhvr>
                                        <p:cTn id="7"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9217"/>
          <p:cNvSpPr>
            <a:spLocks noGrp="1" noChangeArrowheads="1"/>
          </p:cNvSpPr>
          <p:nvPr>
            <p:ph type="title"/>
          </p:nvPr>
        </p:nvSpPr>
        <p:spPr/>
        <p:txBody>
          <a:bodyPr/>
          <a:lstStyle/>
          <a:p>
            <a:r>
              <a:rPr lang="zh-CN" altLang="en-US"/>
              <a:t>矢量</a:t>
            </a:r>
          </a:p>
        </p:txBody>
      </p:sp>
      <p:sp>
        <p:nvSpPr>
          <p:cNvPr id="7170" name="文本占位符 9218"/>
          <p:cNvSpPr>
            <a:spLocks noGrp="1" noChangeArrowheads="1"/>
          </p:cNvSpPr>
          <p:nvPr>
            <p:ph type="body" idx="1"/>
          </p:nvPr>
        </p:nvSpPr>
        <p:spPr/>
        <p:txBody>
          <a:bodyPr/>
          <a:lstStyle/>
          <a:p>
            <a:pPr>
              <a:lnSpc>
                <a:spcPct val="115000"/>
              </a:lnSpc>
            </a:pPr>
            <a:r>
              <a:rPr lang="zh-CN" altLang="en-US"/>
              <a:t>矢量分析是高等数学的一个分支，主要应用于物理学（如力学分析）。在一些计算几何问题中，矢量和矢量运算的一些独特的性质往往能发挥出十分突出的作用，使问题的求解过程变得简洁而高效。熟练掌握一些矢量分析的方法，并灵活地加以运用，就能轻松地解决许多看似复杂的计算几何题，或者会对我们解这类题目有很大帮助，甚至还有一些计算几何题是非用矢量方法不能解决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3313"/>
          <p:cNvSpPr>
            <a:spLocks noGrp="1" noChangeArrowheads="1"/>
          </p:cNvSpPr>
          <p:nvPr>
            <p:ph type="title"/>
          </p:nvPr>
        </p:nvSpPr>
        <p:spPr/>
        <p:txBody>
          <a:bodyPr/>
          <a:lstStyle/>
          <a:p>
            <a:r>
              <a:rPr lang="zh-CN" altLang="en-US"/>
              <a:t>矢量</a:t>
            </a:r>
          </a:p>
        </p:txBody>
      </p:sp>
      <mc:AlternateContent xmlns:mc="http://schemas.openxmlformats.org/markup-compatibility/2006" xmlns:a14="http://schemas.microsoft.com/office/drawing/2010/main">
        <mc:Choice Requires="a14">
          <p:sp>
            <p:nvSpPr>
              <p:cNvPr id="8194" name="文本占位符 13314"/>
              <p:cNvSpPr>
                <a:spLocks noGrp="1" noChangeArrowheads="1"/>
              </p:cNvSpPr>
              <p:nvPr>
                <p:ph type="body" idx="1"/>
              </p:nvPr>
            </p:nvSpPr>
            <p:spPr/>
            <p:txBody>
              <a:bodyPr/>
              <a:lstStyle/>
              <a:p>
                <a:pPr>
                  <a:lnSpc>
                    <a:spcPct val="115000"/>
                  </a:lnSpc>
                </a:pPr>
                <a:r>
                  <a:rPr lang="zh-CN" altLang="en-US" dirty="0"/>
                  <a:t>矢量：是一种既有大小又有方向的量，又称为向量。矢量通常被标示为一个带方向的线段，即</a:t>
                </a:r>
                <a:r>
                  <a:rPr lang="en-US" altLang="zh-CN" dirty="0"/>
                  <a:t>P</a:t>
                </a:r>
                <a:r>
                  <a:rPr lang="en-US" altLang="zh-CN" baseline="-10000" dirty="0"/>
                  <a:t>1</a:t>
                </a:r>
                <a:r>
                  <a:rPr lang="zh-CN" altLang="en-US" dirty="0"/>
                  <a:t>和</a:t>
                </a:r>
                <a:r>
                  <a:rPr lang="en-US" altLang="zh-CN" dirty="0"/>
                  <a:t>P</a:t>
                </a:r>
                <a:r>
                  <a:rPr lang="en-US" altLang="zh-CN" baseline="-10000" dirty="0"/>
                  <a:t>2</a:t>
                </a:r>
                <a:r>
                  <a:rPr lang="en-US" altLang="zh-CN" dirty="0"/>
                  <a:t> </a:t>
                </a:r>
                <a:r>
                  <a:rPr lang="zh-CN" altLang="en-US" dirty="0"/>
                  <a:t>的顺序是有关系的，记为：</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1</m:t>
                            </m:r>
                          </m:sub>
                        </m:sSub>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2</m:t>
                            </m:r>
                          </m:sub>
                        </m:sSub>
                      </m:e>
                    </m:acc>
                  </m:oMath>
                </a14:m>
                <a:endParaRPr lang="zh-CN" altLang="en-US" dirty="0"/>
              </a:p>
              <a:p>
                <a:pPr>
                  <a:lnSpc>
                    <a:spcPct val="115000"/>
                  </a:lnSpc>
                </a:pPr>
                <a:r>
                  <a:rPr lang="zh-CN" altLang="en-US" dirty="0"/>
                  <a:t>如果</a:t>
                </a:r>
                <a:r>
                  <a:rPr lang="en-US" altLang="zh-CN" dirty="0"/>
                  <a:t>P</a:t>
                </a:r>
                <a:r>
                  <a:rPr lang="en-US" altLang="zh-CN" baseline="-10000" dirty="0"/>
                  <a:t>1</a:t>
                </a:r>
                <a:r>
                  <a:rPr lang="zh-CN" altLang="en-US" dirty="0"/>
                  <a:t>是坐标原点，则</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1</m:t>
                            </m:r>
                          </m:sub>
                        </m:sSub>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2</m:t>
                            </m:r>
                          </m:sub>
                        </m:sSub>
                      </m:e>
                    </m:acc>
                  </m:oMath>
                </a14:m>
                <a:r>
                  <a:rPr lang="zh-CN" altLang="en-US" dirty="0"/>
                  <a:t>又称为向量</a:t>
                </a:r>
                <a:r>
                  <a:rPr lang="en-US" altLang="zh-CN" dirty="0"/>
                  <a:t>P</a:t>
                </a:r>
                <a:r>
                  <a:rPr lang="en-US" altLang="zh-CN" baseline="-10000" dirty="0"/>
                  <a:t>2</a:t>
                </a:r>
                <a:r>
                  <a:rPr lang="zh-CN" altLang="en-US" dirty="0"/>
                  <a:t>，如下面的矢量示意图。</a:t>
                </a:r>
              </a:p>
              <a:p>
                <a:pPr>
                  <a:lnSpc>
                    <a:spcPct val="115000"/>
                  </a:lnSpc>
                </a:pPr>
                <a:r>
                  <a:rPr lang="zh-CN" altLang="en-US" dirty="0"/>
                  <a:t>矢量的斜率：既然矢量是有方向的，那么矢量的斜率</a:t>
                </a:r>
                <a:r>
                  <a:rPr lang="en-US" altLang="zh-CN" dirty="0"/>
                  <a:t>k </a:t>
                </a:r>
                <a:r>
                  <a:rPr lang="zh-CN" altLang="en-US" dirty="0"/>
                  <a:t>就是有正负之分的，具体如下：</a:t>
                </a:r>
              </a:p>
            </p:txBody>
          </p:sp>
        </mc:Choice>
        <mc:Fallback xmlns="">
          <p:sp>
            <p:nvSpPr>
              <p:cNvPr id="8194" name="文本占位符 13314"/>
              <p:cNvSpPr>
                <a:spLocks noGrp="1" noRot="1" noChangeAspect="1" noMove="1" noResize="1" noEditPoints="1" noAdjustHandles="1" noChangeArrowheads="1" noChangeShapeType="1" noTextEdit="1"/>
              </p:cNvSpPr>
              <p:nvPr>
                <p:ph type="body" idx="1"/>
              </p:nvPr>
            </p:nvSpPr>
            <p:spPr>
              <a:blipFill rotWithShape="1">
                <a:blip r:embed="rId2"/>
                <a:stretch>
                  <a:fillRect l="-830" t="-1284" r="-771"/>
                </a:stretch>
              </a:blipFill>
            </p:spPr>
            <p:txBody>
              <a:bodyPr/>
              <a:lstStyle/>
              <a:p>
                <a:r>
                  <a:rPr lang="zh-CN" altLang="en-US">
                    <a:noFill/>
                  </a:rPr>
                  <a:t> </a:t>
                </a:r>
              </a:p>
            </p:txBody>
          </p:sp>
        </mc:Fallback>
      </mc:AlternateContent>
      <p:pic>
        <p:nvPicPr>
          <p:cNvPr id="8197" name="图片 133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859" y="4992641"/>
            <a:ext cx="5844814" cy="113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4337"/>
          <p:cNvSpPr>
            <a:spLocks noGrp="1" noChangeArrowheads="1"/>
          </p:cNvSpPr>
          <p:nvPr>
            <p:ph type="title"/>
          </p:nvPr>
        </p:nvSpPr>
        <p:spPr/>
        <p:txBody>
          <a:bodyPr/>
          <a:lstStyle/>
          <a:p>
            <a:r>
              <a:rPr lang="zh-CN" altLang="en-US"/>
              <a:t>矢量</a:t>
            </a:r>
          </a:p>
        </p:txBody>
      </p:sp>
      <mc:AlternateContent xmlns:mc="http://schemas.openxmlformats.org/markup-compatibility/2006" xmlns:a14="http://schemas.microsoft.com/office/drawing/2010/main">
        <mc:Choice Requires="a14">
          <p:sp>
            <p:nvSpPr>
              <p:cNvPr id="9218" name="文本占位符 14338"/>
              <p:cNvSpPr>
                <a:spLocks noGrp="1" noChangeArrowheads="1"/>
              </p:cNvSpPr>
              <p:nvPr>
                <p:ph type="body" idx="1"/>
              </p:nvPr>
            </p:nvSpPr>
            <p:spPr/>
            <p:txBody>
              <a:bodyPr/>
              <a:lstStyle/>
              <a:p>
                <a:r>
                  <a:rPr lang="zh-CN" altLang="en-US" dirty="0"/>
                  <a:t>设</a:t>
                </a:r>
                <a14:m>
                  <m:oMath xmlns:m="http://schemas.openxmlformats.org/officeDocument/2006/math">
                    <m:acc>
                      <m:accPr>
                        <m:chr m:val="⃑"/>
                        <m:ctrlPr>
                          <a:rPr lang="zh-CN" altLang="en-US" i="1" smtClean="0">
                            <a:latin typeface="Cambria Math" panose="02040503050406030204" pitchFamily="18" charset="0"/>
                          </a:rPr>
                        </m:ctrlPr>
                      </m:accPr>
                      <m:e>
                        <m:r>
                          <a:rPr lang="en-US" altLang="zh-CN" i="1" smtClean="0">
                            <a:latin typeface="Cambria Math"/>
                          </a:rPr>
                          <m:t>𝑂</m:t>
                        </m:r>
                        <m:r>
                          <a:rPr lang="en-US" altLang="zh-CN" b="0" i="1" smtClean="0">
                            <a:latin typeface="Cambria Math"/>
                          </a:rPr>
                          <m:t>𝐴</m:t>
                        </m:r>
                      </m:e>
                    </m:acc>
                    <m:r>
                      <a:rPr lang="en-US" altLang="zh-CN" b="0" i="1" smtClean="0">
                        <a:latin typeface="Cambria Math"/>
                      </a:rPr>
                      <m:t> </m:t>
                    </m:r>
                  </m:oMath>
                </a14:m>
                <a:r>
                  <a:rPr lang="en-US" altLang="zh-CN" dirty="0"/>
                  <a:t>=a</a:t>
                </a:r>
                <a:r>
                  <a:rPr lang="zh-CN" altLang="en-US" dirty="0"/>
                  <a:t>，则有向线段</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a:rPr>
                          <m:t>𝑂𝐴</m:t>
                        </m:r>
                      </m:e>
                    </m:acc>
                  </m:oMath>
                </a14:m>
                <a:r>
                  <a:rPr lang="zh-CN" altLang="en-US" dirty="0"/>
                  <a:t>的长度叫做向量（矢量）</a:t>
                </a:r>
                <a:r>
                  <a:rPr lang="en-US" altLang="zh-CN" dirty="0"/>
                  <a:t>a</a:t>
                </a:r>
                <a:r>
                  <a:rPr lang="zh-CN" altLang="en-US" dirty="0"/>
                  <a:t>的长度或模。记作</a:t>
                </a:r>
                <a:r>
                  <a:rPr lang="en-US" altLang="zh-CN" dirty="0"/>
                  <a:t>|a|</a:t>
                </a:r>
                <a:r>
                  <a:rPr lang="zh-CN" altLang="en-US" dirty="0"/>
                  <a:t>。</a:t>
                </a:r>
              </a:p>
              <a:p>
                <a:r>
                  <a:rPr lang="zh-CN" altLang="en-US" dirty="0"/>
                  <a:t>夹角：两个非</a:t>
                </a:r>
                <a:r>
                  <a:rPr lang="en-US" altLang="zh-CN" dirty="0"/>
                  <a:t>0</a:t>
                </a:r>
                <a:r>
                  <a:rPr lang="zh-CN" altLang="en-US" dirty="0"/>
                  <a:t>矢量</a:t>
                </a:r>
                <a:r>
                  <a:rPr lang="en-US" altLang="zh-CN" dirty="0"/>
                  <a:t>a</a:t>
                </a:r>
                <a:r>
                  <a:rPr lang="zh-CN" altLang="en-US" dirty="0"/>
                  <a:t>、</a:t>
                </a:r>
                <a:r>
                  <a:rPr lang="en-US" altLang="zh-CN" dirty="0"/>
                  <a:t>b</a:t>
                </a:r>
                <a:r>
                  <a:rPr lang="zh-CN" altLang="en-US" dirty="0"/>
                  <a:t>，在空间任取一点</a:t>
                </a:r>
                <a:r>
                  <a:rPr lang="en-US" altLang="zh-CN" dirty="0"/>
                  <a:t>O</a:t>
                </a:r>
                <a:r>
                  <a:rPr lang="zh-CN" altLang="en-US" dirty="0"/>
                  <a:t>，作</a:t>
                </a:r>
                <a14:m>
                  <m:oMath xmlns:m="http://schemas.openxmlformats.org/officeDocument/2006/math">
                    <m:acc>
                      <m:accPr>
                        <m:chr m:val="⃑"/>
                        <m:ctrlPr>
                          <a:rPr lang="zh-CN" altLang="en-US" i="1" smtClean="0">
                            <a:latin typeface="Cambria Math" panose="02040503050406030204" pitchFamily="18" charset="0"/>
                          </a:rPr>
                        </m:ctrlPr>
                      </m:accPr>
                      <m:e>
                        <m:r>
                          <a:rPr lang="en-US" altLang="zh-CN" i="1" smtClean="0">
                            <a:latin typeface="Cambria Math"/>
                          </a:rPr>
                          <m:t>𝑂</m:t>
                        </m:r>
                        <m:r>
                          <a:rPr lang="en-US" altLang="zh-CN" b="0" i="1" smtClean="0">
                            <a:latin typeface="Cambria Math"/>
                          </a:rPr>
                          <m:t>𝐴</m:t>
                        </m:r>
                      </m:e>
                    </m:acc>
                    <m:r>
                      <a:rPr lang="en-US" altLang="zh-CN" b="0" i="1" smtClean="0">
                        <a:latin typeface="Cambria Math"/>
                      </a:rPr>
                      <m:t>=</m:t>
                    </m:r>
                    <m:r>
                      <a:rPr lang="en-US" altLang="zh-CN" b="0" i="1" smtClean="0">
                        <a:latin typeface="Cambria Math"/>
                      </a:rPr>
                      <m:t>𝑎</m:t>
                    </m:r>
                    <m:r>
                      <a:rPr lang="en-US" altLang="zh-CN" b="0" i="1" smtClean="0">
                        <a:latin typeface="Cambria Math"/>
                      </a:rPr>
                      <m:t>,</m:t>
                    </m:r>
                  </m:oMath>
                </a14:m>
                <a:r>
                  <a:rPr lang="zh-CN" altLang="en-US" dirty="0"/>
                  <a:t> </a:t>
                </a:r>
                <a14:m>
                  <m:oMath xmlns:m="http://schemas.openxmlformats.org/officeDocument/2006/math">
                    <m:acc>
                      <m:accPr>
                        <m:chr m:val="⃑"/>
                        <m:ctrlPr>
                          <a:rPr lang="zh-CN" altLang="en-US" i="1" smtClean="0">
                            <a:latin typeface="Cambria Math" panose="02040503050406030204" pitchFamily="18" charset="0"/>
                          </a:rPr>
                        </m:ctrlPr>
                      </m:accPr>
                      <m:e>
                        <m:r>
                          <a:rPr lang="en-US" altLang="zh-CN" i="1" smtClean="0">
                            <a:latin typeface="Cambria Math"/>
                          </a:rPr>
                          <m:t>𝑂</m:t>
                        </m:r>
                        <m:r>
                          <a:rPr lang="en-US" altLang="zh-CN" b="0" i="1" smtClean="0">
                            <a:latin typeface="Cambria Math"/>
                          </a:rPr>
                          <m:t>𝐵</m:t>
                        </m:r>
                      </m:e>
                    </m:acc>
                    <m:r>
                      <a:rPr lang="en-US" altLang="zh-CN" b="0" i="1" smtClean="0">
                        <a:latin typeface="Cambria Math"/>
                      </a:rPr>
                      <m:t>=</m:t>
                    </m:r>
                    <m:r>
                      <a:rPr lang="en-US" altLang="zh-CN" b="0" i="1" smtClean="0">
                        <a:latin typeface="Cambria Math"/>
                      </a:rPr>
                      <m:t>𝑏</m:t>
                    </m:r>
                    <m:r>
                      <a:rPr lang="en-US" altLang="zh-CN" b="0" i="1" smtClean="0">
                        <a:latin typeface="Cambria Math"/>
                      </a:rPr>
                      <m:t> </m:t>
                    </m:r>
                  </m:oMath>
                </a14:m>
                <a:r>
                  <a:rPr lang="zh-CN" altLang="en-US" dirty="0"/>
                  <a:t>，则角</a:t>
                </a:r>
                <a:r>
                  <a:rPr lang="en-US" altLang="zh-CN" dirty="0"/>
                  <a:t>∠AOB</a:t>
                </a:r>
                <a:r>
                  <a:rPr lang="zh-CN" altLang="en-US" dirty="0"/>
                  <a:t>叫做矢量</a:t>
                </a:r>
                <a:r>
                  <a:rPr lang="en-US" altLang="zh-CN" dirty="0"/>
                  <a:t>a</a:t>
                </a:r>
                <a:r>
                  <a:rPr lang="zh-CN" altLang="en-US" dirty="0"/>
                  <a:t>与</a:t>
                </a:r>
                <a:r>
                  <a:rPr lang="en-US" altLang="zh-CN" dirty="0"/>
                  <a:t>b </a:t>
                </a:r>
                <a:r>
                  <a:rPr lang="zh-CN" altLang="en-US" dirty="0"/>
                  <a:t>的夹角，记作</a:t>
                </a:r>
                <a:r>
                  <a:rPr lang="en-US" altLang="zh-CN" dirty="0"/>
                  <a:t>&lt;</a:t>
                </a:r>
                <a:r>
                  <a:rPr lang="en-US" altLang="zh-CN" dirty="0" err="1"/>
                  <a:t>a,b</a:t>
                </a:r>
                <a:r>
                  <a:rPr lang="en-US" altLang="zh-CN" dirty="0"/>
                  <a:t>&gt;</a:t>
                </a:r>
                <a:r>
                  <a:rPr lang="zh-CN" altLang="en-US" dirty="0"/>
                  <a:t>。若</a:t>
                </a:r>
                <a:r>
                  <a:rPr lang="en-US" altLang="zh-CN" dirty="0"/>
                  <a:t>&lt;</a:t>
                </a:r>
                <a:r>
                  <a:rPr lang="en-US" altLang="zh-CN" dirty="0" err="1"/>
                  <a:t>a,b</a:t>
                </a:r>
                <a:r>
                  <a:rPr lang="en-US" altLang="zh-CN" dirty="0"/>
                  <a:t>&gt;=π/2</a:t>
                </a:r>
                <a:r>
                  <a:rPr lang="zh-CN" altLang="en-US" dirty="0"/>
                  <a:t>，则称 </a:t>
                </a:r>
                <a:r>
                  <a:rPr lang="en-US" altLang="zh-CN" dirty="0"/>
                  <a:t>a</a:t>
                </a:r>
                <a:r>
                  <a:rPr lang="zh-CN" altLang="en-US" dirty="0"/>
                  <a:t>与</a:t>
                </a:r>
                <a:r>
                  <a:rPr lang="en-US" altLang="zh-CN" dirty="0"/>
                  <a:t>b </a:t>
                </a:r>
                <a:r>
                  <a:rPr lang="zh-CN" altLang="en-US" dirty="0"/>
                  <a:t>互相垂直，记作</a:t>
                </a:r>
                <a:r>
                  <a:rPr lang="en-US" altLang="zh-CN" dirty="0" err="1"/>
                  <a:t>a⊥b</a:t>
                </a:r>
                <a:r>
                  <a:rPr lang="zh-CN" altLang="en-US" dirty="0"/>
                  <a:t>。</a:t>
                </a:r>
              </a:p>
            </p:txBody>
          </p:sp>
        </mc:Choice>
        <mc:Fallback xmlns="">
          <p:sp>
            <p:nvSpPr>
              <p:cNvPr id="9218" name="文本占位符 14338"/>
              <p:cNvSpPr>
                <a:spLocks noGrp="1" noRot="1" noChangeAspect="1" noMove="1" noResize="1" noEditPoints="1" noAdjustHandles="1" noChangeArrowheads="1" noChangeShapeType="1" noTextEdit="1"/>
              </p:cNvSpPr>
              <p:nvPr>
                <p:ph type="body" idx="1"/>
              </p:nvPr>
            </p:nvSpPr>
            <p:spPr>
              <a:blipFill rotWithShape="1">
                <a:blip r:embed="rId2"/>
                <a:stretch>
                  <a:fillRect l="-830"/>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5361"/>
          <p:cNvSpPr>
            <a:spLocks noGrp="1" noChangeArrowheads="1"/>
          </p:cNvSpPr>
          <p:nvPr>
            <p:ph type="title"/>
          </p:nvPr>
        </p:nvSpPr>
        <p:spPr/>
        <p:txBody>
          <a:bodyPr/>
          <a:lstStyle/>
          <a:p>
            <a:r>
              <a:rPr lang="zh-CN" altLang="en-US"/>
              <a:t>矢量的加减法</a:t>
            </a:r>
          </a:p>
        </p:txBody>
      </p:sp>
      <mc:AlternateContent xmlns:mc="http://schemas.openxmlformats.org/markup-compatibility/2006" xmlns:a14="http://schemas.microsoft.com/office/drawing/2010/main">
        <mc:Choice Requires="a14">
          <p:sp>
            <p:nvSpPr>
              <p:cNvPr id="10242" name="文本占位符 15362"/>
              <p:cNvSpPr>
                <a:spLocks noGrp="1" noChangeArrowheads="1"/>
              </p:cNvSpPr>
              <p:nvPr>
                <p:ph type="body" idx="1"/>
              </p:nvPr>
            </p:nvSpPr>
            <p:spPr/>
            <p:txBody>
              <a:bodyPr/>
              <a:lstStyle/>
              <a:p>
                <a:r>
                  <a:rPr lang="zh-CN" altLang="en-US" dirty="0"/>
                  <a:t>以点</a:t>
                </a:r>
                <a:r>
                  <a:rPr lang="en-US" altLang="zh-CN" dirty="0"/>
                  <a:t>O</a:t>
                </a:r>
                <a:r>
                  <a:rPr lang="zh-CN" altLang="en-US" dirty="0"/>
                  <a:t>为起点、</a:t>
                </a:r>
                <a:r>
                  <a:rPr lang="en-US" altLang="zh-CN" dirty="0"/>
                  <a:t>A</a:t>
                </a:r>
                <a:r>
                  <a:rPr lang="zh-CN" altLang="en-US" dirty="0"/>
                  <a:t>为端点作矢量</a:t>
                </a:r>
                <a:r>
                  <a:rPr lang="en-US" altLang="zh-CN" dirty="0"/>
                  <a:t>a</a:t>
                </a:r>
                <a:r>
                  <a:rPr lang="zh-CN" altLang="en-US" dirty="0"/>
                  <a:t>，以点</a:t>
                </a:r>
                <a:r>
                  <a:rPr lang="en-US" altLang="zh-CN" dirty="0"/>
                  <a:t>A </a:t>
                </a:r>
                <a:r>
                  <a:rPr lang="zh-CN" altLang="en-US" dirty="0"/>
                  <a:t>起点、</a:t>
                </a:r>
                <a:r>
                  <a:rPr lang="en-US" altLang="zh-CN" dirty="0"/>
                  <a:t>B</a:t>
                </a:r>
                <a:r>
                  <a:rPr lang="zh-CN" altLang="en-US" dirty="0"/>
                  <a:t>为端点作矢量 </a:t>
                </a:r>
                <a:r>
                  <a:rPr lang="en-US" altLang="zh-CN" dirty="0"/>
                  <a:t>b</a:t>
                </a:r>
                <a:r>
                  <a:rPr lang="zh-CN" altLang="en-US" dirty="0"/>
                  <a:t>，则以点</a:t>
                </a:r>
                <a:r>
                  <a:rPr lang="en-US" altLang="zh-CN" dirty="0"/>
                  <a:t>O</a:t>
                </a:r>
                <a:r>
                  <a:rPr lang="zh-CN" altLang="en-US" dirty="0"/>
                  <a:t>为起点、</a:t>
                </a:r>
                <a:r>
                  <a:rPr lang="en-US" altLang="zh-CN" dirty="0"/>
                  <a:t>B</a:t>
                </a:r>
                <a:r>
                  <a:rPr lang="zh-CN" altLang="en-US" dirty="0"/>
                  <a:t>为端点的矢量称为</a:t>
                </a:r>
                <a:r>
                  <a:rPr lang="en-US" altLang="zh-CN" dirty="0"/>
                  <a:t>a</a:t>
                </a:r>
                <a:r>
                  <a:rPr lang="zh-CN" altLang="en-US" dirty="0"/>
                  <a:t>与</a:t>
                </a:r>
                <a:r>
                  <a:rPr lang="en-US" altLang="zh-CN" dirty="0"/>
                  <a:t>b </a:t>
                </a:r>
                <a:r>
                  <a:rPr lang="zh-CN" altLang="en-US" dirty="0"/>
                  <a:t>的和</a:t>
                </a:r>
                <a:r>
                  <a:rPr lang="en-US" altLang="zh-CN" dirty="0" err="1"/>
                  <a:t>a+b</a:t>
                </a:r>
                <a:r>
                  <a:rPr lang="zh-CN" altLang="en-US" dirty="0"/>
                  <a:t>，如下图</a:t>
                </a:r>
                <a:r>
                  <a:rPr lang="en-US" altLang="zh-CN" dirty="0"/>
                  <a:t>:</a:t>
                </a:r>
              </a:p>
              <a:p>
                <a:r>
                  <a:rPr lang="zh-CN" altLang="en-US" dirty="0"/>
                  <a:t>从</a:t>
                </a:r>
                <a:r>
                  <a:rPr lang="en-US" altLang="zh-CN" dirty="0"/>
                  <a:t>A </a:t>
                </a:r>
                <a:r>
                  <a:rPr lang="zh-CN" altLang="en-US" dirty="0"/>
                  <a:t>点作</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𝐵</m:t>
                            </m:r>
                          </m:e>
                          <m:sup>
                            <m:r>
                              <a:rPr lang="en-US" altLang="zh-CN" b="0" i="1" smtClean="0">
                                <a:latin typeface="Cambria Math"/>
                              </a:rPr>
                              <m:t>′</m:t>
                            </m:r>
                          </m:sup>
                        </m:sSup>
                      </m:e>
                    </m:acc>
                  </m:oMath>
                </a14:m>
                <a:r>
                  <a:rPr lang="zh-CN" altLang="en-US" dirty="0"/>
                  <a:t>，要求</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𝐵</m:t>
                            </m:r>
                          </m:e>
                          <m:sup>
                            <m:r>
                              <a:rPr lang="en-US" altLang="zh-CN" b="0" i="1" smtClean="0">
                                <a:latin typeface="Cambria Math"/>
                              </a:rPr>
                              <m:t>′</m:t>
                            </m:r>
                          </m:sup>
                        </m:sSup>
                      </m:e>
                    </m:acc>
                  </m:oMath>
                </a14:m>
                <a:r>
                  <a:rPr lang="zh-CN" altLang="en-US" dirty="0"/>
                  <a:t>的模等于</a:t>
                </a:r>
                <a:r>
                  <a:rPr lang="en-US" altLang="zh-CN" dirty="0"/>
                  <a:t>|b|</a:t>
                </a:r>
                <a:r>
                  <a:rPr lang="zh-CN" altLang="en-US" dirty="0"/>
                  <a:t>，方向与</a:t>
                </a:r>
                <a:r>
                  <a:rPr lang="en-US" altLang="zh-CN" dirty="0"/>
                  <a:t>b</a:t>
                </a:r>
                <a:r>
                  <a:rPr lang="zh-CN" altLang="en-US" dirty="0"/>
                  <a:t>相反，即</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𝐵</m:t>
                            </m:r>
                          </m:e>
                          <m:sup>
                            <m:r>
                              <a:rPr lang="en-US" altLang="zh-CN" b="0" i="1" smtClean="0">
                                <a:latin typeface="Cambria Math"/>
                              </a:rPr>
                              <m:t>′</m:t>
                            </m:r>
                          </m:sup>
                        </m:sSup>
                      </m:e>
                    </m:acc>
                    <m:r>
                      <a:rPr lang="en-US" altLang="zh-CN" b="0" i="1" smtClean="0">
                        <a:latin typeface="Cambria Math"/>
                      </a:rPr>
                      <m:t> </m:t>
                    </m:r>
                  </m:oMath>
                </a14:m>
                <a:r>
                  <a:rPr lang="en-US" altLang="zh-CN" dirty="0"/>
                  <a:t>=-b</a:t>
                </a:r>
                <a:r>
                  <a:rPr lang="zh-CN" altLang="en-US" dirty="0"/>
                  <a:t>，则以 </a:t>
                </a:r>
                <a:r>
                  <a:rPr lang="en-US" altLang="zh-CN" dirty="0"/>
                  <a:t>O</a:t>
                </a:r>
                <a:r>
                  <a:rPr lang="zh-CN" altLang="en-US" dirty="0"/>
                  <a:t>为起点、</a:t>
                </a:r>
                <a:r>
                  <a:rPr lang="en-US" altLang="zh-CN" dirty="0"/>
                  <a:t>B’</a:t>
                </a:r>
                <a:r>
                  <a:rPr lang="zh-CN" altLang="en-US" dirty="0"/>
                  <a:t>为端点的矢量称为 </a:t>
                </a:r>
                <a:r>
                  <a:rPr lang="en-US" altLang="zh-CN" dirty="0"/>
                  <a:t>a</a:t>
                </a:r>
                <a:r>
                  <a:rPr lang="zh-CN" altLang="en-US" dirty="0"/>
                  <a:t>与</a:t>
                </a:r>
                <a:r>
                  <a:rPr lang="en-US" altLang="zh-CN" dirty="0"/>
                  <a:t>b</a:t>
                </a:r>
                <a:r>
                  <a:rPr lang="zh-CN" altLang="en-US" dirty="0"/>
                  <a:t>的差 </a:t>
                </a:r>
                <a:r>
                  <a:rPr lang="en-US" altLang="zh-CN" dirty="0"/>
                  <a:t>a-b</a:t>
                </a:r>
                <a:r>
                  <a:rPr lang="zh-CN" altLang="en-US" dirty="0"/>
                  <a:t>，如下图</a:t>
                </a:r>
                <a:r>
                  <a:rPr lang="en-US" altLang="zh-CN" dirty="0"/>
                  <a:t>:</a:t>
                </a:r>
              </a:p>
            </p:txBody>
          </p:sp>
        </mc:Choice>
        <mc:Fallback xmlns="">
          <p:sp>
            <p:nvSpPr>
              <p:cNvPr id="10242" name="文本占位符 15362"/>
              <p:cNvSpPr>
                <a:spLocks noGrp="1" noRot="1" noChangeAspect="1" noMove="1" noResize="1" noEditPoints="1" noAdjustHandles="1" noChangeArrowheads="1" noChangeShapeType="1" noTextEdit="1"/>
              </p:cNvSpPr>
              <p:nvPr>
                <p:ph type="body" idx="1"/>
              </p:nvPr>
            </p:nvSpPr>
            <p:spPr>
              <a:blipFill rotWithShape="1">
                <a:blip r:embed="rId2"/>
                <a:stretch>
                  <a:fillRect l="-830" t="-899" r="-4686"/>
                </a:stretch>
              </a:blipFill>
            </p:spPr>
            <p:txBody>
              <a:bodyPr/>
              <a:lstStyle/>
              <a:p>
                <a:r>
                  <a:rPr lang="zh-CN" altLang="en-US">
                    <a:noFill/>
                  </a:rPr>
                  <a:t> </a:t>
                </a:r>
              </a:p>
            </p:txBody>
          </p:sp>
        </mc:Fallback>
      </mc:AlternateContent>
      <p:pic>
        <p:nvPicPr>
          <p:cNvPr id="10246" name="图片 153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543" y="4098367"/>
            <a:ext cx="8610765" cy="213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Studio">
  <a:themeElements>
    <a:clrScheme name="">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2E2"/>
      </a:accent5>
      <a:accent6>
        <a:srgbClr val="C0C9C9"/>
      </a:accent6>
      <a:hlink>
        <a:srgbClr val="99CC00"/>
      </a:hlink>
      <a:folHlink>
        <a:srgbClr val="336666"/>
      </a:folHlink>
    </a:clrScheme>
    <a:fontScheme name="">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Studio</Template>
  <TotalTime>846</TotalTime>
  <Words>4742</Words>
  <Application>Microsoft Office PowerPoint</Application>
  <PresentationFormat>自定义</PresentationFormat>
  <Paragraphs>227</Paragraphs>
  <Slides>55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3" baseType="lpstr">
      <vt:lpstr>楷体_GB2312</vt:lpstr>
      <vt:lpstr>Arial</vt:lpstr>
      <vt:lpstr>Arial Black</vt:lpstr>
      <vt:lpstr>Cambria Math</vt:lpstr>
      <vt:lpstr>Times New Roman</vt:lpstr>
      <vt:lpstr>Wingdings</vt:lpstr>
      <vt:lpstr>Studio</vt:lpstr>
      <vt:lpstr>公式</vt:lpstr>
      <vt:lpstr>计算几何初步</vt:lpstr>
      <vt:lpstr>什么是计算几何</vt:lpstr>
      <vt:lpstr>计算几何的内容及特点</vt:lpstr>
      <vt:lpstr>需要注意的问题</vt:lpstr>
      <vt:lpstr>符号函数</vt:lpstr>
      <vt:lpstr>矢量</vt:lpstr>
      <vt:lpstr>矢量</vt:lpstr>
      <vt:lpstr>矢量</vt:lpstr>
      <vt:lpstr>矢量的加减法</vt:lpstr>
      <vt:lpstr>矢量的分解</vt:lpstr>
      <vt:lpstr>矢量的数量积（点乘）</vt:lpstr>
      <vt:lpstr>矢量的数量积（点乘）的性质</vt:lpstr>
      <vt:lpstr>矢量的叉乘</vt:lpstr>
      <vt:lpstr>矢量的叉乘</vt:lpstr>
      <vt:lpstr>探讨一个重要问题</vt:lpstr>
      <vt:lpstr>探讨另一个重要问题</vt:lpstr>
      <vt:lpstr>矢量的旋转</vt:lpstr>
      <vt:lpstr>叉积的应用</vt:lpstr>
      <vt:lpstr>例题：面积</vt:lpstr>
      <vt:lpstr>例题：面积</vt:lpstr>
      <vt:lpstr>例题：分析</vt:lpstr>
      <vt:lpstr>例题：面积</vt:lpstr>
      <vt:lpstr>例题：玩具</vt:lpstr>
      <vt:lpstr>例题：分析</vt:lpstr>
      <vt:lpstr>两点间的线段长度</vt:lpstr>
      <vt:lpstr>求直线的斜率</vt:lpstr>
      <vt:lpstr>求直线方程</vt:lpstr>
      <vt:lpstr>求两条直线P1P2，P3P4交点</vt:lpstr>
      <vt:lpstr>判断两条线段是否相交</vt:lpstr>
      <vt:lpstr>判断两条线段是否相交</vt:lpstr>
      <vt:lpstr>判断两条线段是否相交</vt:lpstr>
      <vt:lpstr>判断两条线段是否相交</vt:lpstr>
      <vt:lpstr>判断两条线段是否相交</vt:lpstr>
      <vt:lpstr>求一点关于某条直线的对称点</vt:lpstr>
      <vt:lpstr>求点p到直线的距离</vt:lpstr>
      <vt:lpstr>用叉积计算两条相交线段的交点</vt:lpstr>
      <vt:lpstr>用叉积计算两条相交线段的交点</vt:lpstr>
      <vt:lpstr>用叉积计算两条相交线段的交点</vt:lpstr>
      <vt:lpstr>点在多边形内的判定</vt:lpstr>
      <vt:lpstr>点在多边形内的判定</vt:lpstr>
      <vt:lpstr>点在多边形内的判定</vt:lpstr>
      <vt:lpstr>点在多边形内的判定</vt:lpstr>
      <vt:lpstr>点在多边形内的判定</vt:lpstr>
      <vt:lpstr>点在多边形内的判定</vt:lpstr>
      <vt:lpstr>平面区域</vt:lpstr>
      <vt:lpstr>平面区域</vt:lpstr>
      <vt:lpstr>例题：直线位置</vt:lpstr>
      <vt:lpstr>分析</vt:lpstr>
      <vt:lpstr>例题：管道</vt:lpstr>
      <vt:lpstr>分析</vt:lpstr>
      <vt:lpstr>分析</vt:lpstr>
      <vt:lpstr>例题：最优切割</vt:lpstr>
      <vt:lpstr>例题：最优切割</vt:lpstr>
      <vt:lpstr>分析：</vt:lpstr>
      <vt:lpstr>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tec</cp:lastModifiedBy>
  <cp:revision>113</cp:revision>
  <dcterms:created xsi:type="dcterms:W3CDTF">2018-04-20T00:34:19Z</dcterms:created>
  <dcterms:modified xsi:type="dcterms:W3CDTF">2022-03-02T10:59:02Z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ies>
</file>