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4" r:id="rId2"/>
  </p:sldMasterIdLst>
  <p:notesMasterIdLst>
    <p:notesMasterId r:id="rId51"/>
  </p:notesMasterIdLst>
  <p:sldIdLst>
    <p:sldId id="256" r:id="rId3"/>
    <p:sldId id="736" r:id="rId4"/>
    <p:sldId id="675" r:id="rId5"/>
    <p:sldId id="676" r:id="rId6"/>
    <p:sldId id="737" r:id="rId7"/>
    <p:sldId id="677" r:id="rId8"/>
    <p:sldId id="738" r:id="rId9"/>
    <p:sldId id="267" r:id="rId10"/>
    <p:sldId id="633" r:id="rId11"/>
    <p:sldId id="269" r:id="rId12"/>
    <p:sldId id="397" r:id="rId13"/>
    <p:sldId id="739" r:id="rId14"/>
    <p:sldId id="396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39" r:id="rId25"/>
    <p:sldId id="440" r:id="rId26"/>
    <p:sldId id="271" r:id="rId27"/>
    <p:sldId id="408" r:id="rId28"/>
    <p:sldId id="409" r:id="rId29"/>
    <p:sldId id="733" r:id="rId30"/>
    <p:sldId id="410" r:id="rId31"/>
    <p:sldId id="411" r:id="rId32"/>
    <p:sldId id="413" r:id="rId33"/>
    <p:sldId id="740" r:id="rId34"/>
    <p:sldId id="417" r:id="rId35"/>
    <p:sldId id="421" r:id="rId36"/>
    <p:sldId id="418" r:id="rId37"/>
    <p:sldId id="419" r:id="rId38"/>
    <p:sldId id="420" r:id="rId39"/>
    <p:sldId id="272" r:id="rId40"/>
    <p:sldId id="422" r:id="rId41"/>
    <p:sldId id="423" r:id="rId42"/>
    <p:sldId id="430" r:id="rId43"/>
    <p:sldId id="431" r:id="rId44"/>
    <p:sldId id="432" r:id="rId45"/>
    <p:sldId id="435" r:id="rId46"/>
    <p:sldId id="433" r:id="rId47"/>
    <p:sldId id="434" r:id="rId48"/>
    <p:sldId id="442" r:id="rId49"/>
    <p:sldId id="734" r:id="rId5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0000"/>
    <a:srgbClr val="0000FF"/>
    <a:srgbClr val="99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13" d="100"/>
          <a:sy n="113" d="100"/>
        </p:scale>
        <p:origin x="-1500" y="-522"/>
      </p:cViewPr>
      <p:guideLst>
        <p:guide orient="horz" pos="1604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页眉占位符 3133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313347" name="日期占位符 31334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9220" name="幻灯片图像占位符 313347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31334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3350" name="页脚占位符 31334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313351" name="灯片编号占位符 31335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BC5261-C21F-4FB4-B6C0-C9F6824D93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577"/>
          <p:cNvSpPr>
            <a:spLocks noChangeArrowheads="1"/>
          </p:cNvSpPr>
          <p:nvPr/>
        </p:nvSpPr>
        <p:spPr bwMode="auto">
          <a:xfrm>
            <a:off x="228600" y="285750"/>
            <a:ext cx="8686800" cy="42291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" name="圆角矩形 24578"/>
          <p:cNvSpPr>
            <a:spLocks noChangeArrowheads="1"/>
          </p:cNvSpPr>
          <p:nvPr/>
        </p:nvSpPr>
        <p:spPr bwMode="auto">
          <a:xfrm>
            <a:off x="327026" y="366712"/>
            <a:ext cx="8435975" cy="3576638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圆角矩形 24579"/>
          <p:cNvSpPr>
            <a:spLocks noChangeArrowheads="1"/>
          </p:cNvSpPr>
          <p:nvPr userDrawn="1"/>
        </p:nvSpPr>
        <p:spPr bwMode="auto">
          <a:xfrm>
            <a:off x="1447800" y="1028700"/>
            <a:ext cx="6400800" cy="171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81" name="标题 24580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700213"/>
          </a:xfrm>
          <a:prstGeom prst="rect">
            <a:avLst/>
          </a:prstGeom>
          <a:noFill/>
          <a:ln w="9525">
            <a:noFill/>
          </a:ln>
        </p:spPr>
        <p:txBody>
          <a:bodyPr anchorCtr="1"/>
          <a:lstStyle>
            <a:lvl1pPr lvl="0" algn="ctr">
              <a:defRPr sz="4800" i="1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4582"/>
          <p:cNvSpPr>
            <a:spLocks noGrp="1"/>
          </p:cNvSpPr>
          <p:nvPr>
            <p:ph type="dt" sz="half" idx="10"/>
          </p:nvPr>
        </p:nvSpPr>
        <p:spPr>
          <a:xfrm>
            <a:off x="762000" y="4793456"/>
            <a:ext cx="2057400" cy="342900"/>
          </a:xfrm>
          <a:prstGeom prst="rect">
            <a:avLst/>
          </a:prstGeom>
        </p:spPr>
        <p:txBody>
          <a:bodyPr anchor="t"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7" name="页脚占位符 24583"/>
          <p:cNvSpPr>
            <a:spLocks noGrp="1"/>
          </p:cNvSpPr>
          <p:nvPr>
            <p:ph type="ftr" sz="quarter" idx="11"/>
          </p:nvPr>
        </p:nvSpPr>
        <p:spPr>
          <a:xfrm>
            <a:off x="3352800" y="4793456"/>
            <a:ext cx="2895600" cy="342900"/>
          </a:xfrm>
          <a:prstGeom prst="rect">
            <a:avLst/>
          </a:prstGeom>
        </p:spPr>
        <p:txBody>
          <a:bodyPr anchor="t"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8" name="灯片编号占位符 24584"/>
          <p:cNvSpPr>
            <a:spLocks noGrp="1"/>
          </p:cNvSpPr>
          <p:nvPr>
            <p:ph type="sldNum" sz="quarter" idx="12"/>
          </p:nvPr>
        </p:nvSpPr>
        <p:spPr>
          <a:xfrm>
            <a:off x="6858000" y="4793456"/>
            <a:ext cx="16002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53F4DC08-35E3-4B3A-BFBC-3B416C0087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618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8148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71450"/>
            <a:ext cx="2152650" cy="47434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71450"/>
            <a:ext cx="6333159" cy="47434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8129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1852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577"/>
          <p:cNvSpPr>
            <a:spLocks noChangeArrowheads="1"/>
          </p:cNvSpPr>
          <p:nvPr/>
        </p:nvSpPr>
        <p:spPr bwMode="auto">
          <a:xfrm>
            <a:off x="228600" y="285750"/>
            <a:ext cx="8686800" cy="42291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" name="圆角矩形 24578"/>
          <p:cNvSpPr>
            <a:spLocks noChangeArrowheads="1"/>
          </p:cNvSpPr>
          <p:nvPr/>
        </p:nvSpPr>
        <p:spPr bwMode="auto">
          <a:xfrm>
            <a:off x="327026" y="366712"/>
            <a:ext cx="8435975" cy="3576638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圆角矩形 24579"/>
          <p:cNvSpPr>
            <a:spLocks noChangeArrowheads="1"/>
          </p:cNvSpPr>
          <p:nvPr userDrawn="1"/>
        </p:nvSpPr>
        <p:spPr bwMode="auto">
          <a:xfrm>
            <a:off x="1447800" y="1028700"/>
            <a:ext cx="6400800" cy="171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81" name="标题 24580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700213"/>
          </a:xfrm>
          <a:prstGeom prst="rect">
            <a:avLst/>
          </a:prstGeom>
          <a:noFill/>
          <a:ln w="9525">
            <a:noFill/>
          </a:ln>
        </p:spPr>
        <p:txBody>
          <a:bodyPr anchorCtr="1"/>
          <a:lstStyle>
            <a:lvl1pPr lvl="0" algn="ctr">
              <a:defRPr sz="4800" i="1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4582"/>
          <p:cNvSpPr>
            <a:spLocks noGrp="1"/>
          </p:cNvSpPr>
          <p:nvPr>
            <p:ph type="dt" sz="half" idx="10"/>
          </p:nvPr>
        </p:nvSpPr>
        <p:spPr>
          <a:xfrm>
            <a:off x="762000" y="4793456"/>
            <a:ext cx="2057400" cy="342900"/>
          </a:xfrm>
          <a:prstGeom prst="rect">
            <a:avLst/>
          </a:prstGeom>
        </p:spPr>
        <p:txBody>
          <a:bodyPr anchor="t"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7" name="页脚占位符 24583"/>
          <p:cNvSpPr>
            <a:spLocks noGrp="1"/>
          </p:cNvSpPr>
          <p:nvPr>
            <p:ph type="ftr" sz="quarter" idx="11"/>
          </p:nvPr>
        </p:nvSpPr>
        <p:spPr>
          <a:xfrm>
            <a:off x="3352800" y="4793456"/>
            <a:ext cx="2895600" cy="342900"/>
          </a:xfrm>
          <a:prstGeom prst="rect">
            <a:avLst/>
          </a:prstGeom>
        </p:spPr>
        <p:txBody>
          <a:bodyPr anchor="t"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8" name="灯片编号占位符 24584"/>
          <p:cNvSpPr>
            <a:spLocks noGrp="1"/>
          </p:cNvSpPr>
          <p:nvPr>
            <p:ph type="sldNum" sz="quarter" idx="12"/>
          </p:nvPr>
        </p:nvSpPr>
        <p:spPr>
          <a:xfrm>
            <a:off x="6858000" y="4793456"/>
            <a:ext cx="16002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8C2D80C-AB29-4320-ADAE-52CF853608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424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257300" indent="-342900">
              <a:buFont typeface="Wingdings" charset="0"/>
              <a:buChar char="ü"/>
              <a:defRPr/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634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639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85850"/>
            <a:ext cx="4219194" cy="38290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085850"/>
            <a:ext cx="4219194" cy="38290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985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19034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42929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5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20000"/>
              </a:lnSpc>
              <a:defRPr sz="2200">
                <a:latin typeface="+mn-ea"/>
                <a:ea typeface="+mn-ea"/>
              </a:defRPr>
            </a:lvl2pPr>
            <a:lvl3pPr marL="1257300" indent="-342900">
              <a:buFont typeface="Wingdings" charset="0"/>
              <a:buChar char="ü"/>
              <a:defRPr/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19579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6131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52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89020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71450"/>
            <a:ext cx="2152650" cy="47434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71450"/>
            <a:ext cx="6333159" cy="47434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1501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886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90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85850"/>
            <a:ext cx="4219194" cy="38290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085850"/>
            <a:ext cx="4219194" cy="38290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005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5006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927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0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888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30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235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171450"/>
            <a:ext cx="7696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355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085850"/>
            <a:ext cx="8610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圆角矩形 23559"/>
          <p:cNvSpPr>
            <a:spLocks noChangeArrowheads="1"/>
          </p:cNvSpPr>
          <p:nvPr/>
        </p:nvSpPr>
        <p:spPr bwMode="auto">
          <a:xfrm>
            <a:off x="168276" y="114300"/>
            <a:ext cx="8823325" cy="49149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9" name="直接连接符 23560"/>
          <p:cNvSpPr>
            <a:spLocks noChangeShapeType="1"/>
          </p:cNvSpPr>
          <p:nvPr/>
        </p:nvSpPr>
        <p:spPr bwMode="auto">
          <a:xfrm>
            <a:off x="762000" y="10287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rgbClr val="996600"/>
        </a:buClr>
        <a:buSzPct val="70000"/>
        <a:buFont typeface="Wingdings" pitchFamily="2" charset="2"/>
        <a:buChar char="Ð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lvl="2" indent="-342900" algn="l" rtl="0" fontAlgn="base">
        <a:spcBef>
          <a:spcPct val="20000"/>
        </a:spcBef>
        <a:spcAft>
          <a:spcPct val="0"/>
        </a:spcAft>
        <a:buClr>
          <a:srgbClr val="00B0F0"/>
        </a:buClr>
        <a:buSzPct val="80000"/>
        <a:buFont typeface="Wingdings" pitchFamily="2" charset="2"/>
        <a:buChar char="p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35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171450"/>
            <a:ext cx="7696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355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085850"/>
            <a:ext cx="8610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圆角矩形 23559"/>
          <p:cNvSpPr>
            <a:spLocks noChangeArrowheads="1"/>
          </p:cNvSpPr>
          <p:nvPr/>
        </p:nvSpPr>
        <p:spPr bwMode="auto">
          <a:xfrm>
            <a:off x="168276" y="114300"/>
            <a:ext cx="8823325" cy="49149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1" name="直接连接符 23560"/>
          <p:cNvSpPr>
            <a:spLocks noChangeShapeType="1"/>
          </p:cNvSpPr>
          <p:nvPr/>
        </p:nvSpPr>
        <p:spPr bwMode="auto">
          <a:xfrm>
            <a:off x="762000" y="10287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5" r:id="rId2"/>
    <p:sldLayoutId id="2147483804" r:id="rId3"/>
    <p:sldLayoutId id="2147483803" r:id="rId4"/>
    <p:sldLayoutId id="2147483802" r:id="rId5"/>
    <p:sldLayoutId id="2147483801" r:id="rId6"/>
    <p:sldLayoutId id="2147483800" r:id="rId7"/>
    <p:sldLayoutId id="2147483799" r:id="rId8"/>
    <p:sldLayoutId id="2147483798" r:id="rId9"/>
    <p:sldLayoutId id="2147483797" r:id="rId10"/>
    <p:sldLayoutId id="2147483796" r:id="rId11"/>
    <p:sldLayoutId id="214748379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rgbClr val="996600"/>
        </a:buClr>
        <a:buSzPct val="70000"/>
        <a:buFont typeface="Wingdings" pitchFamily="2" charset="2"/>
        <a:buChar char="Ð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lvl="2" indent="-342900" algn="l" rtl="0" fontAlgn="base">
        <a:spcBef>
          <a:spcPct val="20000"/>
        </a:spcBef>
        <a:spcAft>
          <a:spcPct val="0"/>
        </a:spcAft>
        <a:buClr>
          <a:srgbClr val="00B0F0"/>
        </a:buClr>
        <a:buSzPct val="80000"/>
        <a:buFont typeface="Wingdings" pitchFamily="2" charset="2"/>
        <a:buChar char="p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4097"/>
          <p:cNvSpPr>
            <a:spLocks noGrp="1" noChangeArrowheads="1"/>
          </p:cNvSpPr>
          <p:nvPr>
            <p:ph type="ctrTitle"/>
          </p:nvPr>
        </p:nvSpPr>
        <p:spPr>
          <a:xfrm>
            <a:off x="609600" y="1085850"/>
            <a:ext cx="7772400" cy="1700213"/>
          </a:xfrm>
        </p:spPr>
        <p:txBody>
          <a:bodyPr/>
          <a:lstStyle/>
          <a:p>
            <a:r>
              <a:rPr lang="zh-CN" altLang="en-US" sz="7000" i="0" dirty="0" smtClean="0">
                <a:ea typeface="华文楷体" pitchFamily="2" charset="-122"/>
              </a:rPr>
              <a:t>初等</a:t>
            </a:r>
            <a:r>
              <a:rPr lang="zh-CN" altLang="en-US" sz="7000" i="0" dirty="0" smtClean="0">
                <a:ea typeface="华文楷体" pitchFamily="2" charset="-122"/>
              </a:rPr>
              <a:t>数论</a:t>
            </a:r>
            <a:endParaRPr lang="en-US" altLang="zh-CN" sz="7000" i="0" dirty="0" smtClean="0">
              <a:ea typeface="华文楷体" pitchFamily="2" charset="-122"/>
            </a:endParaRPr>
          </a:p>
        </p:txBody>
      </p:sp>
      <p:sp>
        <p:nvSpPr>
          <p:cNvPr id="10242" name="副标题 4099"/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2800350"/>
            <a:ext cx="7467600" cy="1314450"/>
          </a:xfrm>
        </p:spPr>
        <p:txBody>
          <a:bodyPr anchor="ctr"/>
          <a:lstStyle/>
          <a:p>
            <a:pPr marL="0" indent="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安徽师范大学附属中学    叶国</a:t>
            </a: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平</a:t>
            </a:r>
            <a:r>
              <a:rPr lang="en-US" altLang="zh-CN" sz="3200" dirty="0" smtClean="0"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74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线性同余方程</a:t>
            </a:r>
          </a:p>
        </p:txBody>
      </p:sp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线性同余方程是最基本的同余方程，“线性”表示方程的未知数次数是一次，即形如：</a:t>
            </a:r>
            <a:r>
              <a:rPr lang="en-US" smtClean="0"/>
              <a:t>ax≡b (mod n</a:t>
            </a:r>
            <a:r>
              <a:rPr lang="en-US" altLang="zh-CN" smtClean="0"/>
              <a:t>)</a:t>
            </a:r>
            <a:r>
              <a:rPr lang="zh-CN" altLang="en-US" smtClean="0"/>
              <a:t>，其中</a:t>
            </a:r>
            <a:r>
              <a:rPr lang="en-US" altLang="zh-CN" smtClean="0"/>
              <a:t>n&gt;0</a:t>
            </a:r>
            <a:r>
              <a:rPr lang="zh-CN" altLang="en-US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显然，方程的解可能有</a:t>
            </a:r>
            <a:r>
              <a:rPr lang="en-US" altLang="zh-CN" smtClean="0"/>
              <a:t>0</a:t>
            </a:r>
            <a:r>
              <a:rPr lang="zh-CN" altLang="en-US" smtClean="0"/>
              <a:t>个、</a:t>
            </a:r>
            <a:r>
              <a:rPr lang="en-US" altLang="zh-CN" smtClean="0"/>
              <a:t>1</a:t>
            </a:r>
            <a:r>
              <a:rPr lang="zh-CN" altLang="en-US" smtClean="0"/>
              <a:t>个或多个。可以简单的尝试，依次用</a:t>
            </a:r>
            <a:r>
              <a:rPr lang="en-US" altLang="zh-CN" smtClean="0"/>
              <a:t>x=0,1,…,n-1</a:t>
            </a:r>
            <a:r>
              <a:rPr lang="zh-CN" altLang="en-US" smtClean="0"/>
              <a:t>来代入该方程，找出其中在模</a:t>
            </a:r>
            <a:r>
              <a:rPr lang="en-US" altLang="zh-CN" smtClean="0"/>
              <a:t>n</a:t>
            </a:r>
            <a:r>
              <a:rPr lang="zh-CN" altLang="en-US" smtClean="0"/>
              <a:t>时满足该方程的整数</a:t>
            </a:r>
            <a:r>
              <a:rPr lang="en-US" altLang="zh-CN" smtClean="0"/>
              <a:t>x</a:t>
            </a:r>
            <a:r>
              <a:rPr lang="zh-CN" altLang="en-US" smtClean="0"/>
              <a:t>。但这次算法完全取决于</a:t>
            </a:r>
            <a:r>
              <a:rPr lang="en-US" altLang="zh-CN" smtClean="0"/>
              <a:t>n</a:t>
            </a:r>
            <a:r>
              <a:rPr lang="zh-CN" altLang="en-US" smtClean="0"/>
              <a:t>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261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线性同余方程</a:t>
            </a:r>
          </a:p>
        </p:txBody>
      </p:sp>
      <p:sp>
        <p:nvSpPr>
          <p:cNvPr id="261123" name="内容占位符 2611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通过扩展的欧几里得算法求出</a:t>
            </a:r>
            <a:r>
              <a:rPr lang="en-US" altLang="zh-CN" noProof="1"/>
              <a:t>d=gcd(a,n</a:t>
            </a:r>
            <a:r>
              <a:rPr lang="en-US" altLang="zh-CN" noProof="1"/>
              <a:t>)</a:t>
            </a:r>
            <a:r>
              <a:rPr lang="zh-CN" altLang="en-US" noProof="1"/>
              <a:t>和两个满足</a:t>
            </a:r>
            <a:r>
              <a:rPr lang="en-US" altLang="zh-CN" noProof="1"/>
              <a:t>d=ax’+ny</a:t>
            </a:r>
            <a:r>
              <a:rPr lang="en-US" altLang="zh-CN" noProof="1"/>
              <a:t>’</a:t>
            </a:r>
            <a:r>
              <a:rPr lang="zh-CN" altLang="en-US" noProof="1"/>
              <a:t>的值</a:t>
            </a:r>
            <a:r>
              <a:rPr lang="en-US" altLang="zh-CN" noProof="1"/>
              <a:t>x’</a:t>
            </a:r>
            <a:r>
              <a:rPr lang="zh-CN" altLang="en-US" noProof="1"/>
              <a:t>和</a:t>
            </a:r>
            <a:r>
              <a:rPr lang="en-US" altLang="zh-CN" noProof="1"/>
              <a:t>y’</a:t>
            </a:r>
            <a:r>
              <a:rPr lang="zh-CN" altLang="en-US" noProof="1"/>
              <a:t>，表明</a:t>
            </a:r>
            <a:r>
              <a:rPr lang="en-US" altLang="zh-CN" noProof="1"/>
              <a:t>x’</a:t>
            </a:r>
            <a:r>
              <a:rPr lang="zh-CN" altLang="en-US" noProof="1"/>
              <a:t>是方程</a:t>
            </a:r>
            <a:r>
              <a:rPr lang="en-US" altLang="en-US" noProof="1"/>
              <a:t>：</a:t>
            </a:r>
            <a:r>
              <a:rPr lang="en-US" altLang="en-US" noProof="1"/>
              <a:t>ax≡</a:t>
            </a:r>
            <a:r>
              <a:rPr lang="en-US" altLang="zh-CN" noProof="1"/>
              <a:t>d</a:t>
            </a:r>
            <a:r>
              <a:rPr lang="en-US" altLang="en-US" noProof="1"/>
              <a:t> (mod n</a:t>
            </a:r>
            <a:r>
              <a:rPr lang="en-US" altLang="zh-CN" noProof="1"/>
              <a:t>)</a:t>
            </a:r>
            <a:r>
              <a:rPr lang="zh-CN" altLang="en-US" noProof="1"/>
              <a:t>的一个解。</a:t>
            </a:r>
            <a:endParaRPr lang="en-US" altLang="en-US" noProof="1"/>
          </a:p>
          <a:p>
            <a:pPr>
              <a:lnSpc>
                <a:spcPct val="120000"/>
              </a:lnSpc>
            </a:pPr>
            <a:r>
              <a:rPr lang="zh-CN" altLang="en-US" noProof="1"/>
              <a:t>若</a:t>
            </a:r>
            <a:r>
              <a:rPr lang="en-US" altLang="zh-CN" noProof="1"/>
              <a:t>b</a:t>
            </a:r>
            <a:r>
              <a:rPr lang="zh-CN" altLang="en-US" noProof="1"/>
              <a:t>不能被</a:t>
            </a:r>
            <a:r>
              <a:rPr lang="en-US" altLang="zh-CN" noProof="1"/>
              <a:t>d</a:t>
            </a:r>
            <a:r>
              <a:rPr lang="zh-CN" altLang="en-US" noProof="1"/>
              <a:t>整除，则方程</a:t>
            </a:r>
            <a:r>
              <a:rPr lang="en-US" altLang="en-US" noProof="1"/>
              <a:t>ax≡</a:t>
            </a:r>
            <a:r>
              <a:rPr lang="en-US" altLang="zh-CN" noProof="1"/>
              <a:t>b</a:t>
            </a:r>
            <a:r>
              <a:rPr lang="en-US" altLang="en-US" noProof="1"/>
              <a:t> (mod n</a:t>
            </a:r>
            <a:r>
              <a:rPr lang="en-US" altLang="zh-CN" noProof="1"/>
              <a:t>)</a:t>
            </a:r>
            <a:r>
              <a:rPr lang="zh-CN" altLang="en-US" noProof="1"/>
              <a:t>无解，否则在模 </a:t>
            </a:r>
            <a:r>
              <a:rPr lang="en-US" altLang="zh-CN" noProof="1"/>
              <a:t>n </a:t>
            </a:r>
            <a:r>
              <a:rPr lang="zh-CN" altLang="en-US" noProof="1"/>
              <a:t>的完全剩余系 </a:t>
            </a:r>
            <a:r>
              <a:rPr lang="en-US" altLang="zh-CN" noProof="1"/>
              <a:t>{0,1,…,n-1} </a:t>
            </a:r>
            <a:r>
              <a:rPr lang="zh-CN" altLang="en-US" noProof="1"/>
              <a:t>中，恰有</a:t>
            </a:r>
            <a:r>
              <a:rPr lang="en-US" altLang="zh-CN" noProof="1"/>
              <a:t>d</a:t>
            </a:r>
            <a:r>
              <a:rPr lang="zh-CN" altLang="en-US" noProof="1"/>
              <a:t>个解，第一个解为</a:t>
            </a:r>
            <a:r>
              <a:rPr lang="en-US" altLang="zh-CN" noProof="1"/>
              <a:t>x</a:t>
            </a:r>
            <a:r>
              <a:rPr lang="en-US" altLang="zh-CN" baseline="-30000" noProof="1"/>
              <a:t>0</a:t>
            </a:r>
            <a:r>
              <a:rPr lang="en-US" altLang="zh-CN" noProof="1"/>
              <a:t>=x’×(b/d</a:t>
            </a:r>
            <a:r>
              <a:rPr lang="en-US" altLang="zh-CN" noProof="1"/>
              <a:t>) mod n,</a:t>
            </a:r>
            <a:r>
              <a:rPr lang="zh-CN" altLang="en-US" noProof="1"/>
              <a:t>其余</a:t>
            </a:r>
            <a:r>
              <a:rPr lang="en-US" altLang="zh-CN" noProof="1"/>
              <a:t>d-1</a:t>
            </a:r>
            <a:r>
              <a:rPr lang="zh-CN" altLang="en-US" noProof="1"/>
              <a:t>个解可以通过对模</a:t>
            </a:r>
            <a:r>
              <a:rPr lang="en-US" altLang="zh-CN" noProof="1"/>
              <a:t>n</a:t>
            </a:r>
            <a:r>
              <a:rPr lang="zh-CN" altLang="en-US" noProof="1"/>
              <a:t>加上</a:t>
            </a:r>
            <a:r>
              <a:rPr lang="en-US" altLang="zh-CN" noProof="1"/>
              <a:t>(n/d</a:t>
            </a:r>
            <a:r>
              <a:rPr lang="en-US" altLang="zh-CN" noProof="1"/>
              <a:t>)</a:t>
            </a:r>
            <a:r>
              <a:rPr lang="zh-CN" altLang="en-US" noProof="1"/>
              <a:t>的倍数得到，即</a:t>
            </a:r>
            <a:r>
              <a:rPr lang="en-US" altLang="zh-CN" noProof="1"/>
              <a:t>x</a:t>
            </a:r>
            <a:r>
              <a:rPr lang="en-US" altLang="zh-CN" baseline="-30000" noProof="1"/>
              <a:t>i</a:t>
            </a:r>
            <a:r>
              <a:rPr lang="en-US" altLang="zh-CN" noProof="1"/>
              <a:t>=(x</a:t>
            </a:r>
            <a:r>
              <a:rPr lang="en-US" altLang="zh-CN" baseline="-30000" noProof="1"/>
              <a:t>0</a:t>
            </a:r>
            <a:r>
              <a:rPr lang="en-US" altLang="zh-CN" noProof="1"/>
              <a:t>+i*(n/d</a:t>
            </a:r>
            <a:r>
              <a:rPr lang="en-US" altLang="en-US" noProof="1"/>
              <a:t>)) mod n (1≤i≤d-1)。</a:t>
            </a:r>
            <a:endParaRPr lang="en-US" altLang="zh-CN" noProof="1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400" baseline="-160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261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线性同余方程</a:t>
            </a:r>
          </a:p>
        </p:txBody>
      </p:sp>
      <p:sp>
        <p:nvSpPr>
          <p:cNvPr id="261123" name="内容占位符 2611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∵d=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</a:t>
            </a:r>
            <a:r>
              <a:rPr lang="zh-CN" altLang="en-US" dirty="0" smtClean="0"/>
              <a:t>由欧几里得扩展算法得</a:t>
            </a:r>
            <a:r>
              <a:rPr lang="en-US" altLang="zh-CN" dirty="0" smtClean="0"/>
              <a:t>ax’+</a:t>
            </a:r>
            <a:r>
              <a:rPr lang="en-US" altLang="zh-CN" dirty="0" err="1" smtClean="0"/>
              <a:t>ny</a:t>
            </a:r>
            <a:r>
              <a:rPr lang="en-US" altLang="zh-CN" dirty="0" smtClean="0"/>
              <a:t>’=d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en-US" dirty="0" smtClean="0"/>
              <a:t>又</a:t>
            </a:r>
            <a:r>
              <a:rPr lang="en-US" altLang="zh-CN" dirty="0" smtClean="0"/>
              <a:t>∵</a:t>
            </a:r>
            <a:r>
              <a:rPr lang="en-US" altLang="zh-CN" dirty="0" err="1" smtClean="0"/>
              <a:t>ax≡d</a:t>
            </a:r>
            <a:r>
              <a:rPr lang="en-US" altLang="zh-CN" dirty="0" smtClean="0"/>
              <a:t> (mod n)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∴ax=k</a:t>
            </a:r>
            <a:r>
              <a:rPr lang="en-US" altLang="zh-CN" baseline="-16000" dirty="0" smtClean="0"/>
              <a:t>1</a:t>
            </a:r>
            <a:r>
              <a:rPr lang="en-US" altLang="zh-CN" dirty="0" smtClean="0"/>
              <a:t>×n+r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d=k</a:t>
            </a:r>
            <a:r>
              <a:rPr lang="en-US" altLang="zh-CN" baseline="-16000" dirty="0" smtClean="0"/>
              <a:t>2</a:t>
            </a:r>
            <a:r>
              <a:rPr lang="en-US" altLang="zh-CN" dirty="0" smtClean="0"/>
              <a:t>×n+r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∴ax-d=(k</a:t>
            </a:r>
            <a:r>
              <a:rPr lang="en-US" altLang="zh-CN" baseline="-16000" dirty="0" smtClean="0"/>
              <a:t>1</a:t>
            </a:r>
            <a:r>
              <a:rPr lang="en-US" altLang="zh-CN" dirty="0" smtClean="0"/>
              <a:t>-k</a:t>
            </a:r>
            <a:r>
              <a:rPr lang="en-US" altLang="zh-CN" baseline="-16000" dirty="0" smtClean="0"/>
              <a:t>2</a:t>
            </a:r>
            <a:r>
              <a:rPr lang="en-US" altLang="zh-CN" dirty="0" smtClean="0"/>
              <a:t>)n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ax+(k</a:t>
            </a:r>
            <a:r>
              <a:rPr lang="en-US" altLang="zh-CN" baseline="-16000" dirty="0" smtClean="0"/>
              <a:t>2</a:t>
            </a:r>
            <a:r>
              <a:rPr lang="en-US" altLang="zh-CN" dirty="0" smtClean="0"/>
              <a:t>-k</a:t>
            </a:r>
            <a:r>
              <a:rPr lang="en-US" altLang="zh-CN" baseline="-16000" dirty="0" smtClean="0"/>
              <a:t>1</a:t>
            </a:r>
            <a:r>
              <a:rPr lang="en-US" altLang="zh-CN" dirty="0" smtClean="0"/>
              <a:t>)n=d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∴x’</a:t>
            </a:r>
            <a:r>
              <a:rPr lang="zh-CN" altLang="en-US" dirty="0" smtClean="0"/>
              <a:t>是同余方程</a:t>
            </a:r>
            <a:r>
              <a:rPr lang="en-US" altLang="zh-CN" dirty="0" err="1" smtClean="0"/>
              <a:t>ax≡d</a:t>
            </a:r>
            <a:r>
              <a:rPr lang="en-US" altLang="zh-CN" dirty="0" smtClean="0"/>
              <a:t> (mod n)</a:t>
            </a:r>
            <a:r>
              <a:rPr lang="zh-CN" altLang="en-US" dirty="0" smtClean="0"/>
              <a:t>的解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d|b</a:t>
            </a:r>
            <a:r>
              <a:rPr lang="zh-CN" altLang="en-US" dirty="0" smtClean="0"/>
              <a:t>时，同余方程</a:t>
            </a:r>
            <a:r>
              <a:rPr lang="en-US" altLang="zh-CN" dirty="0" err="1" smtClean="0"/>
              <a:t>ax≡b</a:t>
            </a:r>
            <a:r>
              <a:rPr lang="en-US" altLang="zh-CN" dirty="0" smtClean="0"/>
              <a:t> (mod n)</a:t>
            </a:r>
            <a:r>
              <a:rPr lang="zh-CN" altLang="en-US" dirty="0" smtClean="0"/>
              <a:t>的一个解为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x</a:t>
            </a:r>
            <a:r>
              <a:rPr lang="en-US" altLang="zh-CN" baseline="-16000" dirty="0" smtClean="0"/>
              <a:t>0</a:t>
            </a:r>
            <a:r>
              <a:rPr lang="en-US" altLang="zh-CN" dirty="0" smtClean="0"/>
              <a:t>= x’×(b/d) mod 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260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线性同余方程</a:t>
            </a:r>
          </a:p>
        </p:txBody>
      </p:sp>
      <p:sp>
        <p:nvSpPr>
          <p:cNvPr id="86018" name="文本占位符 2600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smtClean="0"/>
              <a:t>在方程3x≡2 (mod 6)中， d = gcd(3,6) = 3 ，3 不整除 2，因此方程无解。</a:t>
            </a:r>
          </a:p>
          <a:p>
            <a:pPr>
              <a:lnSpc>
                <a:spcPct val="120000"/>
              </a:lnSpc>
            </a:pPr>
            <a:r>
              <a:rPr lang="zh-CN" smtClean="0"/>
              <a:t>在方程5x≡2 (mod 6)中， d = gcd(5,6) = 1，1 整除 2，因此方程在{0,1,2,3,4,5} 中恰有一个解: x=4。</a:t>
            </a:r>
          </a:p>
          <a:p>
            <a:pPr>
              <a:lnSpc>
                <a:spcPct val="120000"/>
              </a:lnSpc>
            </a:pPr>
            <a:r>
              <a:rPr lang="zh-CN" smtClean="0"/>
              <a:t>在方程4x≡2 (mod 6)中， d = gcd(4,6) = 2，2 整除 2，因此方程在{0,1,2,3,4,5} 中恰有两个解: x=2 and x=5。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262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线性同余方程</a:t>
            </a:r>
          </a:p>
        </p:txBody>
      </p:sp>
      <p:sp>
        <p:nvSpPr>
          <p:cNvPr id="87042" name="文本占位符 2621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mod_slover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d,x,y,e,i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d=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ex_gcd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a,n,x,y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的最大公约数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和满足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ax+ny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if (b mod d!=0)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不能被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整除，则无解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(“no answer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！”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e=x*(b/d) mod 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计算第一个解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=0;i&lt;=d-1;i++)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(“%d ”,(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e+i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*(n/d)) mod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263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例题：狼找兔子</a:t>
            </a:r>
          </a:p>
        </p:txBody>
      </p:sp>
      <p:sp>
        <p:nvSpPr>
          <p:cNvPr id="88066" name="文本占位符 2631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一座山上周围有</a:t>
            </a:r>
            <a:r>
              <a:rPr lang="en-US" altLang="zh-CN" smtClean="0"/>
              <a:t>n</a:t>
            </a:r>
            <a:r>
              <a:rPr lang="zh-CN" altLang="en-US" smtClean="0"/>
              <a:t>个洞，顺时针编号为</a:t>
            </a:r>
            <a:r>
              <a:rPr lang="en-US" altLang="zh-CN" smtClean="0"/>
              <a:t>0,1,2,……,n-1</a:t>
            </a:r>
            <a:r>
              <a:rPr lang="zh-CN" altLang="en-US" smtClean="0"/>
              <a:t>。而一只狼从</a:t>
            </a:r>
            <a:r>
              <a:rPr lang="en-US" altLang="zh-CN" smtClean="0"/>
              <a:t>0</a:t>
            </a:r>
            <a:r>
              <a:rPr lang="zh-CN" altLang="en-US" smtClean="0"/>
              <a:t>号洞开始，顺时针方向计数，每遇到</a:t>
            </a:r>
            <a:r>
              <a:rPr lang="en-US" altLang="zh-CN" smtClean="0"/>
              <a:t>m</a:t>
            </a:r>
            <a:r>
              <a:rPr lang="zh-CN" altLang="en-US" smtClean="0"/>
              <a:t>个洞就进洞找兔子，例如</a:t>
            </a:r>
            <a:r>
              <a:rPr lang="en-US" altLang="zh-CN" smtClean="0"/>
              <a:t>n=5 m=3 </a:t>
            </a:r>
            <a:r>
              <a:rPr lang="zh-CN" altLang="en-US" smtClean="0"/>
              <a:t>狼经过的洞依次为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。输入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m</a:t>
            </a:r>
            <a:r>
              <a:rPr lang="zh-CN" altLang="en-US" smtClean="0"/>
              <a:t>。试问兔子有没有幸免的机会？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编写一个完整的程序</a:t>
            </a:r>
            <a:r>
              <a:rPr lang="en-US" altLang="zh-CN" smtClean="0"/>
              <a:t> </a:t>
            </a:r>
            <a:r>
              <a:rPr lang="zh-CN" altLang="en-US" smtClean="0"/>
              <a:t>，</a:t>
            </a:r>
            <a:r>
              <a:rPr lang="en-US" altLang="zh-CN" smtClean="0"/>
              <a:t>n m</a:t>
            </a:r>
            <a:r>
              <a:rPr lang="zh-CN" altLang="en-US" smtClean="0"/>
              <a:t>由</a:t>
            </a:r>
            <a:r>
              <a:rPr lang="en-US" altLang="zh-CN" smtClean="0"/>
              <a:t>scanf</a:t>
            </a:r>
            <a:r>
              <a:rPr lang="zh-CN" altLang="en-US" smtClean="0"/>
              <a:t>输入，有幸免的机会输出</a:t>
            </a:r>
            <a:r>
              <a:rPr lang="en-US" altLang="zh-CN" smtClean="0"/>
              <a:t>Y</a:t>
            </a:r>
            <a:r>
              <a:rPr lang="zh-CN" altLang="en-US" smtClean="0"/>
              <a:t>，没有输出</a:t>
            </a:r>
            <a:r>
              <a:rPr lang="en-US" altLang="zh-CN" smtClean="0"/>
              <a:t>N </a:t>
            </a:r>
            <a:r>
              <a:rPr lang="zh-CN" altLang="en-US" smtClean="0"/>
              <a:t>。</a:t>
            </a:r>
          </a:p>
        </p:txBody>
      </p:sp>
      <p:pic>
        <p:nvPicPr>
          <p:cNvPr id="88067" name="图片 263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86150"/>
            <a:ext cx="2057400" cy="15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2641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89090" name="文本占位符 2641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狼可到达的洞的编号</a:t>
            </a:r>
            <a:r>
              <a:rPr lang="en-US" altLang="zh-CN" smtClean="0"/>
              <a:t>x≡0 (mod gcd(m,n))</a:t>
            </a:r>
            <a:r>
              <a:rPr lang="zh-CN" altLang="en-US" smtClean="0"/>
              <a:t>，因此如果兔子能够幸免，则</a:t>
            </a:r>
            <a:r>
              <a:rPr lang="en-US" altLang="zh-CN" smtClean="0"/>
              <a:t>1</a:t>
            </a:r>
            <a:r>
              <a:rPr lang="zh-CN" altLang="en-US" smtClean="0"/>
              <a:t>号洞必须是兔子的安全洞。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所以兔子幸免的条件为</a:t>
            </a:r>
            <a:r>
              <a:rPr lang="en-US" altLang="zh-CN" smtClean="0"/>
              <a:t>gcd(m,n)&gt;1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265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例题：青蛙的约会</a:t>
            </a:r>
          </a:p>
        </p:txBody>
      </p:sp>
      <p:sp>
        <p:nvSpPr>
          <p:cNvPr id="90114" name="文本占位符 2652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有两只青蛙在地球的同一纬度上，我们规定东经</a:t>
            </a:r>
            <a:r>
              <a:rPr lang="en-US" altLang="zh-CN" smtClean="0"/>
              <a:t>0</a:t>
            </a:r>
            <a:r>
              <a:rPr lang="zh-CN" altLang="en-US" smtClean="0"/>
              <a:t>度为原点，由东往西为正方向，单位长度</a:t>
            </a:r>
            <a:r>
              <a:rPr lang="en-US" altLang="zh-CN" smtClean="0"/>
              <a:t>1</a:t>
            </a:r>
            <a:r>
              <a:rPr lang="zh-CN" altLang="en-US" smtClean="0"/>
              <a:t>米，这样我们就得到了一条首尾相接的数轴。设青蛙</a:t>
            </a:r>
            <a:r>
              <a:rPr lang="en-US" altLang="zh-CN" smtClean="0"/>
              <a:t>A</a:t>
            </a:r>
            <a:r>
              <a:rPr lang="zh-CN" altLang="en-US" smtClean="0"/>
              <a:t>的出发点坐标是</a:t>
            </a:r>
            <a:r>
              <a:rPr lang="en-US" altLang="zh-CN" smtClean="0"/>
              <a:t>x</a:t>
            </a:r>
            <a:r>
              <a:rPr lang="zh-CN" altLang="en-US" smtClean="0"/>
              <a:t>，青蛙</a:t>
            </a:r>
            <a:r>
              <a:rPr lang="en-US" altLang="zh-CN" smtClean="0"/>
              <a:t>B</a:t>
            </a:r>
            <a:r>
              <a:rPr lang="zh-CN" altLang="en-US" smtClean="0"/>
              <a:t>的出发点坐标是</a:t>
            </a:r>
            <a:r>
              <a:rPr lang="en-US" altLang="zh-CN" smtClean="0"/>
              <a:t>y</a:t>
            </a:r>
            <a:r>
              <a:rPr lang="zh-CN" altLang="en-US" smtClean="0"/>
              <a:t>。青蛙</a:t>
            </a:r>
            <a:r>
              <a:rPr lang="en-US" altLang="zh-CN" smtClean="0"/>
              <a:t>A</a:t>
            </a:r>
            <a:r>
              <a:rPr lang="zh-CN" altLang="en-US" smtClean="0"/>
              <a:t>一次能跳</a:t>
            </a:r>
            <a:r>
              <a:rPr lang="en-US" altLang="zh-CN" smtClean="0"/>
              <a:t>m</a:t>
            </a:r>
            <a:r>
              <a:rPr lang="zh-CN" altLang="en-US" smtClean="0"/>
              <a:t>米，青蛙</a:t>
            </a:r>
            <a:r>
              <a:rPr lang="en-US" altLang="zh-CN" smtClean="0"/>
              <a:t>B</a:t>
            </a:r>
            <a:r>
              <a:rPr lang="zh-CN" altLang="en-US" smtClean="0"/>
              <a:t>一次能跳</a:t>
            </a:r>
            <a:r>
              <a:rPr lang="en-US" altLang="zh-CN" smtClean="0"/>
              <a:t>n</a:t>
            </a:r>
            <a:r>
              <a:rPr lang="zh-CN" altLang="en-US" smtClean="0"/>
              <a:t>米，两只青蛙跳一次所花费的时间相同。纬度线总长</a:t>
            </a:r>
            <a:r>
              <a:rPr lang="en-US" altLang="zh-CN" smtClean="0"/>
              <a:t>L</a:t>
            </a:r>
            <a:r>
              <a:rPr lang="zh-CN" altLang="en-US" smtClean="0"/>
              <a:t>米。现在要你求出它们跳了几次以后才会碰面 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求最少跳几次可以相遇，或者永远无法相遇。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266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91138" name="文本占位符 2662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设总共跳</a:t>
            </a:r>
            <a:r>
              <a:rPr lang="en-US" altLang="zh-CN" smtClean="0"/>
              <a:t>T</a:t>
            </a:r>
            <a:r>
              <a:rPr lang="zh-CN" altLang="en-US" smtClean="0"/>
              <a:t>次可以相遇，则有：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的坐标</a:t>
            </a:r>
            <a:r>
              <a:rPr lang="en-US" altLang="zh-CN" smtClean="0"/>
              <a:t>X+MT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的坐标</a:t>
            </a:r>
            <a:r>
              <a:rPr lang="en-US" altLang="zh-CN" smtClean="0"/>
              <a:t>Y+NT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相遇的充要条件：</a:t>
            </a:r>
            <a:r>
              <a:rPr lang="en-US" altLang="zh-CN" smtClean="0"/>
              <a:t>X+MT-Y-NT=PL ( p</a:t>
            </a:r>
            <a:r>
              <a:rPr lang="zh-CN" altLang="en-US" smtClean="0"/>
              <a:t>是整数</a:t>
            </a:r>
            <a:r>
              <a:rPr lang="en-US" altLang="zh-CN" smtClean="0"/>
              <a:t>) 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变形为</a:t>
            </a:r>
            <a:r>
              <a:rPr lang="en-US" altLang="zh-CN" smtClean="0"/>
              <a:t>(N-M)*T+LP=X-Y    (L&gt;0)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利用扩展欧几里德原理，求出最小的</a:t>
            </a:r>
            <a:r>
              <a:rPr lang="en-US" altLang="zh-CN" smtClean="0"/>
              <a:t>T</a:t>
            </a:r>
            <a:r>
              <a:rPr lang="zh-CN" altLang="en-US" smtClean="0"/>
              <a:t>即可</a:t>
            </a:r>
            <a:r>
              <a:rPr lang="en-US" altLang="zh-CN" smtClean="0"/>
              <a:t>(</a:t>
            </a:r>
            <a:r>
              <a:rPr lang="zh-CN" altLang="en-US" smtClean="0"/>
              <a:t>方法一</a:t>
            </a:r>
            <a:r>
              <a:rPr lang="en-US" altLang="zh-CN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求一次同余方程</a:t>
            </a:r>
            <a:r>
              <a:rPr lang="en-US" altLang="zh-CN" smtClean="0"/>
              <a:t>(M-N)*T ≡ (Y-X) (mod L) </a:t>
            </a:r>
            <a:r>
              <a:rPr lang="zh-CN" altLang="en-US" smtClean="0"/>
              <a:t>的最小正整数解 </a:t>
            </a:r>
            <a:r>
              <a:rPr lang="en-US" altLang="zh-CN" smtClean="0"/>
              <a:t>(</a:t>
            </a:r>
            <a:r>
              <a:rPr lang="zh-CN" altLang="en-US" smtClean="0"/>
              <a:t>方法二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267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例题：数字移动</a:t>
            </a:r>
          </a:p>
        </p:txBody>
      </p:sp>
      <p:sp>
        <p:nvSpPr>
          <p:cNvPr id="92162" name="文本占位符 26726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m</a:t>
            </a:r>
            <a:r>
              <a:rPr lang="zh-CN" altLang="en-US" smtClean="0"/>
              <a:t>个空格围成一圈，其中</a:t>
            </a:r>
            <a:r>
              <a:rPr lang="en-US" altLang="zh-CN" smtClean="0"/>
              <a:t>n</a:t>
            </a:r>
            <a:r>
              <a:rPr lang="zh-CN" altLang="en-US" smtClean="0"/>
              <a:t>个空格填有整数</a:t>
            </a:r>
            <a:r>
              <a:rPr lang="en-US" altLang="zh-CN" smtClean="0"/>
              <a:t>1..n</a:t>
            </a:r>
            <a:r>
              <a:rPr lang="zh-CN" altLang="en-US" smtClean="0"/>
              <a:t>，现要对这</a:t>
            </a:r>
            <a:r>
              <a:rPr lang="en-US" altLang="zh-CN" smtClean="0"/>
              <a:t>n</a:t>
            </a:r>
            <a:r>
              <a:rPr lang="zh-CN" altLang="en-US" smtClean="0"/>
              <a:t>个数字进行移动。已知数字</a:t>
            </a:r>
            <a:r>
              <a:rPr lang="en-US" altLang="zh-CN" smtClean="0"/>
              <a:t>i</a:t>
            </a:r>
            <a:r>
              <a:rPr lang="zh-CN" altLang="en-US" smtClean="0"/>
              <a:t>的初始位置为</a:t>
            </a:r>
            <a:r>
              <a:rPr lang="en-US" altLang="zh-CN" smtClean="0"/>
              <a:t>ci</a:t>
            </a:r>
            <a:r>
              <a:rPr lang="zh-CN" altLang="en-US" smtClean="0"/>
              <a:t>，每次顺时针移动</a:t>
            </a:r>
            <a:r>
              <a:rPr lang="en-US" altLang="zh-CN" smtClean="0"/>
              <a:t>pi</a:t>
            </a:r>
            <a:r>
              <a:rPr lang="zh-CN" altLang="en-US" smtClean="0"/>
              <a:t>个空格，要移动</a:t>
            </a:r>
            <a:r>
              <a:rPr lang="en-US" altLang="zh-CN" smtClean="0"/>
              <a:t>li</a:t>
            </a:r>
            <a:r>
              <a:rPr lang="zh-CN" altLang="en-US" smtClean="0"/>
              <a:t>次。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如果在同一次移动过程中没有发生多个数字移入一格的情况，则移动成功。问：要保证移动成功，至少需要多少个空格？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1≤ n≤15</a:t>
            </a:r>
            <a:r>
              <a:rPr lang="zh-CN" altLang="en-US" smtClean="0"/>
              <a:t>，</a:t>
            </a:r>
            <a:r>
              <a:rPr lang="en-US" altLang="zh-CN" smtClean="0"/>
              <a:t>1≤ci,pi≤100</a:t>
            </a:r>
            <a:r>
              <a:rPr lang="zh-CN" altLang="en-US" smtClean="0"/>
              <a:t>，</a:t>
            </a:r>
            <a:r>
              <a:rPr lang="en-US" altLang="zh-CN" smtClean="0"/>
              <a:t>0≤li≤10^6</a:t>
            </a:r>
            <a:r>
              <a:rPr lang="zh-CN" altLang="en-US" smtClean="0"/>
              <a:t>，输入数据保证有解，且</a:t>
            </a:r>
            <a:r>
              <a:rPr lang="en-US" altLang="zh-CN" smtClean="0"/>
              <a:t>m</a:t>
            </a:r>
            <a:r>
              <a:rPr lang="zh-CN" altLang="en-US" smtClean="0"/>
              <a:t>不大于</a:t>
            </a:r>
            <a:r>
              <a:rPr lang="en-US" altLang="zh-CN" smtClean="0"/>
              <a:t>10^6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</a:t>
            </a:r>
          </a:p>
        </p:txBody>
      </p:sp>
      <p:sp>
        <p:nvSpPr>
          <p:cNvPr id="604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sz="2600" dirty="0" smtClean="0">
                <a:latin typeface="Times New Roman" pitchFamily="18" charset="0"/>
              </a:rPr>
              <a:t>阶：对于两个互质的数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和</a:t>
            </a:r>
            <a:r>
              <a:rPr lang="en-US" altLang="zh-CN" sz="2600" dirty="0" smtClean="0">
                <a:latin typeface="Times New Roman" pitchFamily="18" charset="0"/>
              </a:rPr>
              <a:t>p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模</a:t>
            </a:r>
            <a:r>
              <a:rPr lang="en-US" altLang="zh-CN" sz="2600" dirty="0" smtClean="0">
                <a:latin typeface="Times New Roman" pitchFamily="18" charset="0"/>
              </a:rPr>
              <a:t>p</a:t>
            </a:r>
            <a:r>
              <a:rPr lang="zh-CN" altLang="en-US" sz="2600" dirty="0" smtClean="0">
                <a:latin typeface="Times New Roman" pitchFamily="18" charset="0"/>
              </a:rPr>
              <a:t>的阶是最小的正整数</a:t>
            </a:r>
            <a:r>
              <a:rPr lang="en-US" altLang="zh-CN" sz="2600" dirty="0" smtClean="0">
                <a:latin typeface="Times New Roman" pitchFamily="18" charset="0"/>
              </a:rPr>
              <a:t>k</a:t>
            </a:r>
            <a:r>
              <a:rPr lang="zh-CN" altLang="en-US" sz="2600" dirty="0" smtClean="0">
                <a:latin typeface="Times New Roman" pitchFamily="18" charset="0"/>
              </a:rPr>
              <a:t>满足</a:t>
            </a:r>
            <a:r>
              <a:rPr lang="en-US" altLang="zh-CN" sz="2600" dirty="0" smtClean="0">
                <a:latin typeface="Times New Roman" pitchFamily="18" charset="0"/>
              </a:rPr>
              <a:t>a^k≡1 (mod p)</a:t>
            </a:r>
            <a:r>
              <a:rPr lang="zh-CN" altLang="en-US" sz="2600" dirty="0" smtClean="0">
                <a:latin typeface="Times New Roman" pitchFamily="18" charset="0"/>
              </a:rPr>
              <a:t>，记作δ</a:t>
            </a:r>
            <a:r>
              <a:rPr lang="en-US" altLang="zh-CN" sz="2600" baseline="-25000" dirty="0" smtClean="0">
                <a:latin typeface="Times New Roman" pitchFamily="18" charset="0"/>
              </a:rPr>
              <a:t>p</a:t>
            </a:r>
            <a:r>
              <a:rPr lang="en-US" altLang="zh-CN" sz="2600" dirty="0" smtClean="0">
                <a:latin typeface="Times New Roman" pitchFamily="18" charset="0"/>
              </a:rPr>
              <a:t>(a)=k</a:t>
            </a:r>
            <a:r>
              <a:rPr lang="zh-CN" altLang="en-US" sz="2600" dirty="0" smtClean="0">
                <a:latin typeface="Times New Roman" pitchFamily="18" charset="0"/>
              </a:rPr>
              <a:t>。一个显然的性质是</a:t>
            </a:r>
            <a:r>
              <a:rPr lang="zh-CN" altLang="en-US" sz="2600" dirty="0" smtClean="0">
                <a:latin typeface="Times New Roman" pitchFamily="18" charset="0"/>
                <a:sym typeface="Arial" pitchFamily="34" charset="0"/>
              </a:rPr>
              <a:t>δ</a:t>
            </a:r>
            <a:r>
              <a:rPr lang="en-US" altLang="zh-CN" sz="2600" baseline="-25000" dirty="0" smtClean="0">
                <a:latin typeface="Times New Roman" pitchFamily="18" charset="0"/>
                <a:sym typeface="Arial" pitchFamily="34" charset="0"/>
              </a:rPr>
              <a:t>p</a:t>
            </a:r>
            <a:r>
              <a:rPr lang="en-US" altLang="zh-CN" sz="2600" dirty="0" smtClean="0">
                <a:latin typeface="Times New Roman" pitchFamily="18" charset="0"/>
                <a:sym typeface="Arial" pitchFamily="34" charset="0"/>
              </a:rPr>
              <a:t>(a)|</a:t>
            </a:r>
            <a:r>
              <a:rPr lang="en-US" altLang="zh-CN" sz="26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600" dirty="0" smtClean="0">
                <a:latin typeface="Times New Roman" pitchFamily="18" charset="0"/>
                <a:sym typeface="Arial" pitchFamily="34" charset="0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sym typeface="Arial" pitchFamily="34" charset="0"/>
              </a:rPr>
              <a:t>p</a:t>
            </a:r>
            <a:r>
              <a:rPr lang="en-US" altLang="zh-CN" sz="2600" dirty="0" smtClean="0">
                <a:latin typeface="Times New Roman" pitchFamily="18" charset="0"/>
                <a:sym typeface="Arial" pitchFamily="34" charset="0"/>
              </a:rPr>
              <a:t>)</a:t>
            </a:r>
            <a:r>
              <a:rPr lang="zh-CN" altLang="en-US" sz="2600" dirty="0" smtClean="0">
                <a:latin typeface="Times New Roman" pitchFamily="18" charset="0"/>
                <a:sym typeface="Arial" pitchFamily="34" charset="0"/>
              </a:rPr>
              <a:t>，求阶的方法就是枚举</a:t>
            </a:r>
            <a:r>
              <a:rPr lang="en-US" altLang="zh-CN" sz="26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600" dirty="0" smtClean="0">
                <a:latin typeface="Times New Roman" pitchFamily="18" charset="0"/>
                <a:sym typeface="宋体" pitchFamily="2" charset="-122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dirty="0" smtClean="0">
                <a:latin typeface="Times New Roman" pitchFamily="18" charset="0"/>
                <a:sym typeface="宋体" pitchFamily="2" charset="-122"/>
              </a:rPr>
              <a:t>)</a:t>
            </a:r>
            <a:r>
              <a:rPr lang="zh-CN" altLang="en-US" sz="2600" dirty="0" smtClean="0">
                <a:latin typeface="Times New Roman" pitchFamily="18" charset="0"/>
                <a:sym typeface="宋体" pitchFamily="2" charset="-122"/>
              </a:rPr>
              <a:t>因子。</a:t>
            </a:r>
          </a:p>
          <a:p>
            <a:pPr>
              <a:spcBef>
                <a:spcPts val="6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设</a:t>
            </a:r>
            <a:r>
              <a:rPr lang="zh-CN" altLang="en-US" sz="2600" dirty="0" smtClean="0">
                <a:latin typeface="Times New Roman" pitchFamily="18" charset="0"/>
              </a:rPr>
              <a:t>m是正整数，a是整数，若a模m的阶等于</a:t>
            </a:r>
            <a:r>
              <a:rPr lang="en-US" altLang="zh-CN" sz="26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600" dirty="0" smtClean="0">
                <a:latin typeface="Times New Roman" pitchFamily="18" charset="0"/>
              </a:rPr>
              <a:t>(m)，则称a为模m的一个原根。（其中</a:t>
            </a:r>
            <a:r>
              <a:rPr lang="en-US" altLang="zh-CN" sz="26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600" dirty="0" smtClean="0">
                <a:latin typeface="Times New Roman" pitchFamily="18" charset="0"/>
              </a:rPr>
              <a:t>(m)表示m的欧拉函数</a:t>
            </a:r>
            <a:r>
              <a:rPr lang="zh-CN" altLang="en-US" sz="2600" dirty="0" smtClean="0">
                <a:latin typeface="Times New Roman" pitchFamily="18" charset="0"/>
              </a:rPr>
              <a:t>）</a:t>
            </a:r>
            <a:endParaRPr lang="zh-CN" altLang="en-US" sz="2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268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例题：数字移动</a:t>
            </a:r>
          </a:p>
        </p:txBody>
      </p:sp>
      <p:sp>
        <p:nvSpPr>
          <p:cNvPr id="93186" name="文本占位符 2682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例如，</a:t>
            </a:r>
            <a:r>
              <a:rPr lang="en-US" altLang="zh-CN" smtClean="0"/>
              <a:t>6</a:t>
            </a:r>
            <a:r>
              <a:rPr lang="zh-CN" altLang="en-US" smtClean="0"/>
              <a:t>个空格围成一圈，数字</a:t>
            </a:r>
            <a:r>
              <a:rPr lang="en-US" altLang="zh-CN" smtClean="0"/>
              <a:t>1..3</a:t>
            </a:r>
            <a:r>
              <a:rPr lang="zh-CN" altLang="en-US" smtClean="0"/>
              <a:t>的初始位置为</a:t>
            </a:r>
            <a:r>
              <a:rPr lang="en-US" altLang="zh-CN" smtClean="0"/>
              <a:t>1,2,3</a:t>
            </a:r>
            <a:r>
              <a:rPr lang="zh-CN" altLang="en-US" smtClean="0"/>
              <a:t>，每次移动的距离依次为</a:t>
            </a:r>
            <a:r>
              <a:rPr lang="en-US" altLang="zh-CN" smtClean="0"/>
              <a:t>3,7,2</a:t>
            </a:r>
            <a:r>
              <a:rPr lang="zh-CN" altLang="en-US" smtClean="0"/>
              <a:t>，每个数字可移动的次数为</a:t>
            </a:r>
            <a:r>
              <a:rPr lang="en-US" altLang="zh-CN" smtClean="0"/>
              <a:t>4,3,1</a:t>
            </a:r>
            <a:r>
              <a:rPr lang="zh-CN" altLang="en-US" smtClean="0"/>
              <a:t>，下图给出</a:t>
            </a:r>
            <a:r>
              <a:rPr lang="en-US" altLang="zh-CN" smtClean="0"/>
              <a:t>3</a:t>
            </a:r>
            <a:r>
              <a:rPr lang="zh-CN" altLang="en-US" smtClean="0"/>
              <a:t>次移动的过程：</a:t>
            </a:r>
          </a:p>
        </p:txBody>
      </p:sp>
      <p:pic>
        <p:nvPicPr>
          <p:cNvPr id="93187" name="图片 268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28851"/>
            <a:ext cx="4381500" cy="279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2693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94210" name="文本占位符 269314"/>
          <p:cNvSpPr>
            <a:spLocks noGrp="1" noChangeArrowheads="1"/>
          </p:cNvSpPr>
          <p:nvPr>
            <p:ph idx="1"/>
          </p:nvPr>
        </p:nvSpPr>
        <p:spPr>
          <a:xfrm>
            <a:off x="304800" y="1085850"/>
            <a:ext cx="8610600" cy="39433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mtClean="0"/>
              <a:t>我们称数字</a:t>
            </a:r>
            <a:r>
              <a:rPr lang="en-US" altLang="zh-CN" smtClean="0"/>
              <a:t>i</a:t>
            </a:r>
            <a:r>
              <a:rPr lang="zh-CN" altLang="en-US" smtClean="0"/>
              <a:t>每次顺时针移动的格数</a:t>
            </a:r>
            <a:r>
              <a:rPr lang="en-US" altLang="zh-CN" smtClean="0"/>
              <a:t>pi</a:t>
            </a:r>
            <a:r>
              <a:rPr lang="zh-CN" altLang="en-US" smtClean="0"/>
              <a:t>为数字</a:t>
            </a:r>
            <a:r>
              <a:rPr lang="en-US" altLang="zh-CN" smtClean="0"/>
              <a:t>i</a:t>
            </a:r>
            <a:r>
              <a:rPr lang="zh-CN" altLang="en-US" smtClean="0"/>
              <a:t>的速度，初始位置</a:t>
            </a:r>
            <a:r>
              <a:rPr lang="en-US" altLang="zh-CN" smtClean="0"/>
              <a:t>ci</a:t>
            </a:r>
            <a:r>
              <a:rPr lang="zh-CN" altLang="en-US" smtClean="0"/>
              <a:t>为数字</a:t>
            </a:r>
            <a:r>
              <a:rPr lang="en-US" altLang="zh-CN" smtClean="0"/>
              <a:t>i</a:t>
            </a:r>
            <a:r>
              <a:rPr lang="zh-CN" altLang="en-US" smtClean="0"/>
              <a:t>的位置，数字</a:t>
            </a:r>
            <a:r>
              <a:rPr lang="en-US" altLang="zh-CN" smtClean="0"/>
              <a:t>i</a:t>
            </a:r>
            <a:r>
              <a:rPr lang="zh-CN" altLang="en-US" smtClean="0"/>
              <a:t>相对于数字</a:t>
            </a:r>
            <a:r>
              <a:rPr lang="en-US" altLang="zh-CN" smtClean="0"/>
              <a:t>j</a:t>
            </a:r>
            <a:r>
              <a:rPr lang="zh-CN" altLang="en-US" smtClean="0"/>
              <a:t>的速度为</a:t>
            </a:r>
            <a:r>
              <a:rPr lang="en-US" altLang="zh-CN" smtClean="0"/>
              <a:t>pab[i][j]=|pi-pj|</a:t>
            </a:r>
            <a:r>
              <a:rPr lang="zh-CN" altLang="en-US" smtClean="0"/>
              <a:t>，数字</a:t>
            </a:r>
            <a:r>
              <a:rPr lang="en-US" altLang="zh-CN" smtClean="0"/>
              <a:t>i</a:t>
            </a:r>
            <a:r>
              <a:rPr lang="zh-CN" altLang="en-US" smtClean="0"/>
              <a:t>相对于数字</a:t>
            </a:r>
            <a:r>
              <a:rPr lang="en-US" altLang="zh-CN" smtClean="0"/>
              <a:t>j</a:t>
            </a:r>
            <a:r>
              <a:rPr lang="zh-CN" altLang="en-US" smtClean="0"/>
              <a:t>的位置为</a:t>
            </a:r>
            <a:r>
              <a:rPr lang="en-US" altLang="zh-CN" smtClean="0"/>
              <a:t>cab[i][j]</a:t>
            </a:r>
            <a:r>
              <a:rPr lang="zh-CN" altLang="en-US" smtClean="0"/>
              <a:t>，由于移动方向顺时针，因此相对位置</a:t>
            </a:r>
            <a:r>
              <a:rPr lang="en-US" altLang="zh-CN" smtClean="0"/>
              <a:t>cab[i][j]</a:t>
            </a:r>
            <a:r>
              <a:rPr lang="zh-CN" altLang="en-US" smtClean="0"/>
              <a:t>有方向之分，即</a:t>
            </a:r>
            <a:r>
              <a:rPr lang="en-US" altLang="zh-CN" smtClean="0"/>
              <a:t>p[i]&lt;p[j],cab[i][j]=c[i]-c[j],</a:t>
            </a:r>
            <a:r>
              <a:rPr lang="zh-CN" altLang="en-US" smtClean="0"/>
              <a:t>若</a:t>
            </a:r>
            <a:r>
              <a:rPr lang="en-US" altLang="zh-CN" smtClean="0"/>
              <a:t>p[i]&gt;p[j],cab[i][j]=c[j]-c[i]</a:t>
            </a:r>
          </a:p>
          <a:p>
            <a:pPr>
              <a:lnSpc>
                <a:spcPct val="115000"/>
              </a:lnSpc>
            </a:pPr>
            <a:r>
              <a:rPr lang="zh-CN" altLang="en-US" smtClean="0"/>
              <a:t>数字</a:t>
            </a:r>
            <a:r>
              <a:rPr lang="en-US" altLang="zh-CN" smtClean="0"/>
              <a:t>i</a:t>
            </a:r>
            <a:r>
              <a:rPr lang="zh-CN" altLang="en-US" smtClean="0"/>
              <a:t>和数字</a:t>
            </a:r>
            <a:r>
              <a:rPr lang="en-US" altLang="zh-CN" smtClean="0"/>
              <a:t>j</a:t>
            </a:r>
            <a:r>
              <a:rPr lang="zh-CN" altLang="en-US" smtClean="0"/>
              <a:t>在第</a:t>
            </a:r>
            <a:r>
              <a:rPr lang="en-US" altLang="zh-CN" smtClean="0"/>
              <a:t>x</a:t>
            </a:r>
            <a:r>
              <a:rPr lang="zh-CN" altLang="en-US" smtClean="0"/>
              <a:t>次移动中共同移动，显然</a:t>
            </a:r>
            <a:r>
              <a:rPr lang="en-US" altLang="zh-CN" smtClean="0"/>
              <a:t>pab[i][j]*x</a:t>
            </a:r>
            <a:r>
              <a:rPr lang="zh-CN" altLang="en-US" smtClean="0"/>
              <a:t>和</a:t>
            </a:r>
            <a:r>
              <a:rPr lang="en-US" altLang="zh-CN" smtClean="0"/>
              <a:t>c[i][j]</a:t>
            </a:r>
            <a:r>
              <a:rPr lang="zh-CN" altLang="en-US" smtClean="0"/>
              <a:t>除以</a:t>
            </a:r>
            <a:r>
              <a:rPr lang="en-US" altLang="zh-CN" smtClean="0"/>
              <a:t>m</a:t>
            </a:r>
            <a:r>
              <a:rPr lang="zh-CN" altLang="en-US" smtClean="0"/>
              <a:t>（可能的空格数）有相同的余数，说明在第</a:t>
            </a:r>
            <a:r>
              <a:rPr lang="en-US" altLang="zh-CN" smtClean="0"/>
              <a:t>x</a:t>
            </a:r>
            <a:r>
              <a:rPr lang="zh-CN" altLang="en-US" smtClean="0"/>
              <a:t>次移动中数字</a:t>
            </a:r>
            <a:r>
              <a:rPr lang="en-US" altLang="zh-CN" smtClean="0"/>
              <a:t>i</a:t>
            </a:r>
            <a:r>
              <a:rPr lang="zh-CN" altLang="en-US" smtClean="0"/>
              <a:t>和数字</a:t>
            </a:r>
            <a:r>
              <a:rPr lang="en-US" altLang="zh-CN" smtClean="0"/>
              <a:t>j</a:t>
            </a:r>
            <a:r>
              <a:rPr lang="zh-CN" altLang="en-US" smtClean="0"/>
              <a:t>处于同一个空格。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270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95234" name="文本占位符 2703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我们的目的就是要寻找最小的</a:t>
            </a:r>
            <a:r>
              <a:rPr lang="en-US" altLang="zh-CN" smtClean="0"/>
              <a:t>m</a:t>
            </a:r>
            <a:r>
              <a:rPr lang="zh-CN" altLang="en-US" smtClean="0"/>
              <a:t>，使得任何一对数字在移动过程中不会相遇，即</a:t>
            </a:r>
            <a:r>
              <a:rPr lang="en-US" altLang="zh-CN" smtClean="0"/>
              <a:t>x</a:t>
            </a:r>
            <a:r>
              <a:rPr lang="zh-CN" altLang="en-US" smtClean="0"/>
              <a:t>在区间</a:t>
            </a:r>
            <a:r>
              <a:rPr lang="en-US" altLang="zh-CN" smtClean="0"/>
              <a:t>[1,min(l[i],l[j])]</a:t>
            </a:r>
            <a:r>
              <a:rPr lang="zh-CN" altLang="en-US" smtClean="0"/>
              <a:t>内，</a:t>
            </a:r>
            <a:r>
              <a:rPr lang="en-US" altLang="zh-CN" smtClean="0"/>
              <a:t>pab[i][j]*x≡cab[i][j](mod m)</a:t>
            </a:r>
            <a:r>
              <a:rPr lang="zh-CN" altLang="en-US" smtClean="0"/>
              <a:t>无解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问题转化为给定空格数</a:t>
            </a:r>
            <a:r>
              <a:rPr lang="en-US" altLang="zh-CN" smtClean="0"/>
              <a:t>m</a:t>
            </a:r>
            <a:r>
              <a:rPr lang="zh-CN" altLang="en-US" smtClean="0"/>
              <a:t>，如何判断线性同余方程</a:t>
            </a:r>
            <a:r>
              <a:rPr lang="en-US" altLang="zh-CN" smtClean="0"/>
              <a:t>pab[i][j]*x≡cab[i][j](mod m)</a:t>
            </a:r>
            <a:r>
              <a:rPr lang="zh-CN" altLang="en-US" smtClean="0"/>
              <a:t>无解或者计算出最小的正整数解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308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Baby_step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Giant_step</a:t>
            </a:r>
            <a:endParaRPr lang="en-US" altLang="zh-CN" dirty="0" smtClean="0"/>
          </a:p>
        </p:txBody>
      </p:sp>
      <p:sp>
        <p:nvSpPr>
          <p:cNvPr id="96258" name="文本占位符 30822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85850"/>
            <a:ext cx="8458200" cy="3829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Times New Roman" pitchFamily="18" charset="0"/>
              </a:rPr>
              <a:t>A^x</a:t>
            </a:r>
            <a:r>
              <a:rPr lang="en-US" altLang="zh-CN" sz="2000" dirty="0" smtClean="0">
                <a:latin typeface="Times New Roman" pitchFamily="18" charset="0"/>
              </a:rPr>
              <a:t> ≡ B(mod C),</a:t>
            </a:r>
            <a:r>
              <a:rPr lang="zh-CN" altLang="en-US" sz="2000" dirty="0" smtClean="0">
                <a:latin typeface="Times New Roman" pitchFamily="18" charset="0"/>
              </a:rPr>
              <a:t>已知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</a:rPr>
              <a:t>，求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。 这里的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</a:rPr>
              <a:t>是质数。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Times New Roman" pitchFamily="18" charset="0"/>
              </a:rPr>
              <a:t>A^x</a:t>
            </a:r>
            <a:r>
              <a:rPr lang="en-US" altLang="zh-CN" sz="2000" dirty="0" smtClean="0">
                <a:latin typeface="Times New Roman" pitchFamily="18" charset="0"/>
              </a:rPr>
              <a:t> ≡ B(mod C) </a:t>
            </a:r>
            <a:r>
              <a:rPr lang="zh-CN" altLang="en-US" sz="2000" dirty="0" smtClean="0">
                <a:latin typeface="Times New Roman" pitchFamily="18" charset="0"/>
              </a:rPr>
              <a:t>令</a:t>
            </a:r>
            <a:r>
              <a:rPr lang="en-US" altLang="zh-CN" sz="2000" dirty="0" smtClean="0">
                <a:latin typeface="Times New Roman" pitchFamily="18" charset="0"/>
              </a:rPr>
              <a:t>x =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*</a:t>
            </a:r>
            <a:r>
              <a:rPr lang="en-US" altLang="zh-CN" sz="2000" dirty="0" err="1" smtClean="0">
                <a:latin typeface="Times New Roman" pitchFamily="18" charset="0"/>
              </a:rPr>
              <a:t>M+j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lang="en-US" altLang="zh-CN" sz="2000" dirty="0" smtClean="0">
                <a:latin typeface="Times New Roman" pitchFamily="18" charset="0"/>
              </a:rPr>
              <a:t>M =          (</a:t>
            </a:r>
            <a:r>
              <a:rPr lang="zh-CN" altLang="en-US" sz="2000" dirty="0" smtClean="0">
                <a:latin typeface="Times New Roman" pitchFamily="18" charset="0"/>
              </a:rPr>
              <a:t>上取整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(0 ≤ </a:t>
            </a:r>
            <a:r>
              <a:rPr lang="en-US" altLang="zh-CN" sz="2000" dirty="0" err="1" smtClean="0">
                <a:latin typeface="Times New Roman" pitchFamily="18" charset="0"/>
              </a:rPr>
              <a:t>i,j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＜ </a:t>
            </a:r>
            <a:r>
              <a:rPr lang="en-US" altLang="zh-CN" sz="2000" dirty="0" smtClean="0">
                <a:latin typeface="Times New Roman" pitchFamily="18" charset="0"/>
              </a:rPr>
              <a:t>M)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那么原式变为</a:t>
            </a:r>
            <a:r>
              <a:rPr lang="en-US" altLang="zh-CN" sz="2000" dirty="0" smtClean="0"/>
              <a:t>(A^M)^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A^j</a:t>
            </a:r>
            <a:r>
              <a:rPr lang="en-US" altLang="zh-CN" sz="2000" dirty="0" smtClean="0"/>
              <a:t> ≡ B(mod C)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先枚举</a:t>
            </a:r>
            <a:r>
              <a:rPr lang="en-US" altLang="zh-CN" sz="2000" dirty="0" smtClean="0"/>
              <a:t>j(0~M-1)</a:t>
            </a:r>
            <a:r>
              <a:rPr lang="zh-CN" altLang="en-US" sz="2000" dirty="0" smtClean="0"/>
              <a:t>，将</a:t>
            </a:r>
            <a:r>
              <a:rPr lang="en-US" altLang="zh-CN" sz="2000" dirty="0" err="1" smtClean="0"/>
              <a:t>A^j%C</a:t>
            </a:r>
            <a:r>
              <a:rPr lang="zh-CN" altLang="en-US" sz="2000" dirty="0" smtClean="0"/>
              <a:t>存入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表中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令</a:t>
            </a:r>
            <a:r>
              <a:rPr lang="en-US" altLang="zh-CN" sz="2000" dirty="0" smtClean="0"/>
              <a:t>D = (A^M)%C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A^j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那么</a:t>
            </a:r>
            <a:r>
              <a:rPr lang="en-US" altLang="zh-CN" sz="2000" dirty="0" err="1" smtClean="0"/>
              <a:t>D^i</a:t>
            </a:r>
            <a:r>
              <a:rPr lang="en-US" altLang="zh-CN" sz="2000" dirty="0" smtClean="0"/>
              <a:t>*X ≡ B(mod C)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枚举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(0~M-1)</a:t>
            </a:r>
            <a:r>
              <a:rPr lang="zh-CN" altLang="en-US" sz="2000" dirty="0" smtClean="0"/>
              <a:t>求得</a:t>
            </a:r>
            <a:r>
              <a:rPr lang="en-US" altLang="zh-CN" sz="2000" dirty="0" err="1" smtClean="0"/>
              <a:t>D^i</a:t>
            </a:r>
            <a:r>
              <a:rPr lang="zh-CN" altLang="en-US" sz="2000" dirty="0" smtClean="0"/>
              <a:t>设为</a:t>
            </a:r>
            <a:r>
              <a:rPr lang="en-US" altLang="zh-CN" sz="2000" dirty="0" smtClean="0"/>
              <a:t>DD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DD*X ≡ B(mod C) 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DD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已知，根据扩展欧几里得求出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表中查找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对应的</a:t>
            </a:r>
            <a:r>
              <a:rPr lang="en-US" altLang="zh-CN" sz="2000" dirty="0" err="1" smtClean="0"/>
              <a:t>jj</a:t>
            </a:r>
            <a:r>
              <a:rPr lang="zh-CN" altLang="en-US" sz="2000" dirty="0" smtClean="0"/>
              <a:t>，即</a:t>
            </a:r>
            <a:r>
              <a:rPr lang="en-US" altLang="zh-CN" sz="2000" dirty="0" err="1" smtClean="0"/>
              <a:t>A^jj</a:t>
            </a:r>
            <a:r>
              <a:rPr lang="en-US" altLang="zh-CN" sz="2000" dirty="0" smtClean="0"/>
              <a:t> = X</a:t>
            </a:r>
            <a:r>
              <a:rPr lang="zh-CN" altLang="en-US" sz="2000" dirty="0" smtClean="0"/>
              <a:t>。那么</a:t>
            </a: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M+jj</a:t>
            </a:r>
            <a:r>
              <a:rPr lang="zh-CN" altLang="en-US" sz="2000" dirty="0" smtClean="0"/>
              <a:t>，若找不到</a:t>
            </a:r>
            <a:r>
              <a:rPr lang="en-US" altLang="zh-CN" sz="2000" dirty="0" err="1" smtClean="0"/>
              <a:t>jj</a:t>
            </a:r>
            <a:r>
              <a:rPr lang="zh-CN" altLang="en-US" sz="2000" dirty="0" smtClean="0"/>
              <a:t>无解。 </a:t>
            </a:r>
          </a:p>
        </p:txBody>
      </p:sp>
      <p:graphicFrame>
        <p:nvGraphicFramePr>
          <p:cNvPr id="96259" name="内容占位符 308227"/>
          <p:cNvGraphicFramePr>
            <a:graphicFrameLocks noGrp="1"/>
          </p:cNvGraphicFramePr>
          <p:nvPr>
            <p:ph sz="half" idx="2"/>
          </p:nvPr>
        </p:nvGraphicFramePr>
        <p:xfrm>
          <a:off x="5792788" y="1544242"/>
          <a:ext cx="673100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r:id="rId3" imgW="357041" imgH="255120" progId="Equation.3">
                  <p:embed/>
                </p:oleObj>
              </mc:Choice>
              <mc:Fallback>
                <p:oleObj r:id="rId3" imgW="357041" imgH="255120" progId="Equation.3">
                  <p:embed/>
                  <p:pic>
                    <p:nvPicPr>
                      <p:cNvPr id="0" name="内容占位符 30822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544242"/>
                        <a:ext cx="673100" cy="307181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Baby_step Giant_step</a:t>
            </a:r>
          </a:p>
        </p:txBody>
      </p:sp>
      <p:sp>
        <p:nvSpPr>
          <p:cNvPr id="97282" name="文本占位符 3092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在寻找最小的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的过程中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设为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M+j</a:t>
            </a:r>
            <a:r>
              <a:rPr lang="zh-CN" altLang="en-US" sz="2000" dirty="0" smtClean="0"/>
              <a:t>。从而原始变为</a:t>
            </a:r>
            <a:r>
              <a:rPr lang="en-US" altLang="zh-CN" sz="2000" dirty="0" err="1" smtClean="0"/>
              <a:t>A^M^i</a:t>
            </a:r>
            <a:r>
              <a:rPr lang="en-US" altLang="zh-CN" sz="2000" dirty="0" smtClean="0"/>
              <a:t> * </a:t>
            </a:r>
            <a:r>
              <a:rPr lang="en-US" altLang="zh-CN" sz="2000" dirty="0" err="1" smtClean="0"/>
              <a:t>A^j</a:t>
            </a:r>
            <a:r>
              <a:rPr lang="en-US" altLang="zh-CN" sz="2000" dirty="0" smtClean="0"/>
              <a:t> ≡ B(mod C)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 = A^M</a:t>
            </a:r>
            <a:r>
              <a:rPr lang="zh-CN" altLang="en-US" sz="2000" dirty="0" smtClean="0"/>
              <a:t>，那么</a:t>
            </a:r>
            <a:r>
              <a:rPr lang="en-US" altLang="zh-CN" sz="2000" dirty="0" err="1" smtClean="0"/>
              <a:t>D^i</a:t>
            </a:r>
            <a:r>
              <a:rPr lang="en-US" altLang="zh-CN" sz="2000" dirty="0" smtClean="0"/>
              <a:t> * </a:t>
            </a:r>
            <a:r>
              <a:rPr lang="en-US" altLang="zh-CN" sz="2000" dirty="0" err="1" smtClean="0"/>
              <a:t>A^j</a:t>
            </a:r>
            <a:r>
              <a:rPr lang="en-US" altLang="zh-CN" sz="2000" dirty="0" smtClean="0"/>
              <a:t> ≡ B(mod C )</a:t>
            </a:r>
            <a:r>
              <a:rPr lang="zh-CN" altLang="en-US" sz="2000" dirty="0" smtClean="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预先将</a:t>
            </a:r>
            <a:r>
              <a:rPr lang="en-US" altLang="zh-CN" sz="2000" dirty="0" err="1" smtClean="0"/>
              <a:t>A^j</a:t>
            </a:r>
            <a:r>
              <a:rPr lang="zh-CN" altLang="en-US" sz="2000" dirty="0" smtClean="0"/>
              <a:t>存入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表中，然后枚举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(0~M-1)</a:t>
            </a:r>
            <a:r>
              <a:rPr lang="zh-CN" altLang="en-US" sz="2000" dirty="0" smtClean="0"/>
              <a:t>，根据扩展欧几里得求出</a:t>
            </a:r>
            <a:r>
              <a:rPr lang="en-US" altLang="zh-CN" sz="2000" dirty="0" err="1" smtClean="0"/>
              <a:t>A^j</a:t>
            </a:r>
            <a:r>
              <a:rPr lang="zh-CN" altLang="en-US" sz="2000" dirty="0" smtClean="0"/>
              <a:t>，再去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表中查找相应的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，那么</a:t>
            </a: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M+j</a:t>
            </a:r>
            <a:r>
              <a:rPr lang="zh-CN" altLang="en-US" sz="2000" dirty="0" smtClean="0"/>
              <a:t>。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确定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是否有解，就是在循环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的时候判断相应</a:t>
            </a:r>
            <a:r>
              <a:rPr lang="en-US" altLang="zh-CN" sz="2000" dirty="0" err="1" smtClean="0"/>
              <a:t>A^j</a:t>
            </a:r>
            <a:r>
              <a:rPr lang="zh-CN" altLang="en-US" sz="2000" dirty="0" smtClean="0"/>
              <a:t>是否有解，而且最小的解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一定在（</a:t>
            </a:r>
            <a:r>
              <a:rPr lang="en-US" altLang="zh-CN" sz="2000" dirty="0" smtClean="0"/>
              <a:t>0~C-1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因为</a:t>
            </a:r>
            <a:r>
              <a:rPr lang="en-US" altLang="zh-CN" sz="2000" dirty="0" err="1" smtClean="0"/>
              <a:t>gcd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D^i,C</a:t>
            </a:r>
            <a:r>
              <a:rPr lang="en-US" altLang="zh-CN" sz="2000" dirty="0" smtClean="0"/>
              <a:t>) = 1.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(0~C-1)</a:t>
            </a:r>
            <a:r>
              <a:rPr lang="zh-CN" altLang="en-US" sz="2000" dirty="0" smtClean="0"/>
              <a:t>无解，那么一定无解。因为</a:t>
            </a:r>
            <a:r>
              <a:rPr lang="en-US" altLang="zh-CN" sz="2000" dirty="0" err="1" smtClean="0"/>
              <a:t>A^x%C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是素数）有循环节，</a:t>
            </a:r>
            <a:r>
              <a:rPr lang="en-US" altLang="zh-CN" sz="2000" dirty="0" err="1" smtClean="0"/>
              <a:t>A^x%C</a:t>
            </a:r>
            <a:r>
              <a:rPr lang="en-US" altLang="zh-CN" sz="2000" dirty="0" smtClean="0"/>
              <a:t> = A^(</a:t>
            </a:r>
            <a:r>
              <a:rPr lang="en-US" altLang="zh-CN" sz="2000" dirty="0" err="1" smtClean="0"/>
              <a:t>x%phi</a:t>
            </a:r>
            <a:r>
              <a:rPr lang="en-US" altLang="zh-CN" sz="2000" dirty="0" smtClean="0"/>
              <a:t>[c])%C</a:t>
            </a:r>
            <a:r>
              <a:rPr lang="zh-CN" altLang="en-US" sz="2000" dirty="0" smtClean="0"/>
              <a:t>，循环节的长度为</a:t>
            </a:r>
            <a:r>
              <a:rPr lang="en-US" altLang="zh-CN" sz="2000" dirty="0" smtClean="0"/>
              <a:t>phi(C)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C-1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 &gt;= C</a:t>
            </a:r>
            <a:r>
              <a:rPr lang="zh-CN" altLang="en-US" sz="2000" dirty="0" smtClean="0"/>
              <a:t>以后开始新一轮的循环，因此</a:t>
            </a:r>
            <a:r>
              <a:rPr lang="en-US" altLang="zh-CN" sz="2000" dirty="0" smtClean="0"/>
              <a:t>(0~C-1)</a:t>
            </a:r>
            <a:r>
              <a:rPr lang="zh-CN" altLang="en-US" sz="2000" dirty="0" smtClean="0"/>
              <a:t>内无解的话，一定无解。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94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</a:p>
        </p:txBody>
      </p:sp>
      <p:sp>
        <p:nvSpPr>
          <p:cNvPr id="98306" name="文本占位符 19461"/>
          <p:cNvSpPr>
            <a:spLocks noGrp="1"/>
          </p:cNvSpPr>
          <p:nvPr>
            <p:ph idx="1"/>
          </p:nvPr>
        </p:nvSpPr>
        <p:spPr>
          <a:xfrm>
            <a:off x="304800" y="1085850"/>
            <a:ext cx="8610600" cy="3943350"/>
          </a:xfrm>
        </p:spPr>
        <p:txBody>
          <a:bodyPr/>
          <a:lstStyle/>
          <a:p>
            <a:pPr marL="363855" indent="-363855"/>
            <a:r>
              <a:rPr lang="zh-CN" altLang="en-US" sz="2000" noProof="1"/>
              <a:t>同余方程组如下：</a:t>
            </a:r>
          </a:p>
          <a:p>
            <a:pPr marL="542925" lvl="1" indent="31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noProof="1"/>
              <a:t>a≡a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 (mod n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)</a:t>
            </a:r>
          </a:p>
          <a:p>
            <a:pPr marL="542925" lvl="1" indent="31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noProof="1"/>
              <a:t>a≡a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 (mod n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)</a:t>
            </a:r>
          </a:p>
          <a:p>
            <a:pPr marL="542925" lvl="1" indent="31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noProof="1"/>
              <a:t>……………</a:t>
            </a:r>
          </a:p>
          <a:p>
            <a:pPr marL="542925" lvl="1" indent="31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noProof="1"/>
              <a:t>a≡a</a:t>
            </a:r>
            <a:r>
              <a:rPr lang="en-US" altLang="zh-CN" sz="2000" baseline="-30000" noProof="1"/>
              <a:t>k</a:t>
            </a:r>
            <a:r>
              <a:rPr lang="en-US" altLang="zh-CN" sz="2000" noProof="1"/>
              <a:t> (mod n</a:t>
            </a:r>
            <a:r>
              <a:rPr lang="en-US" altLang="zh-CN" sz="2000" baseline="-30000" noProof="1"/>
              <a:t>k</a:t>
            </a:r>
            <a:r>
              <a:rPr lang="en-US" altLang="zh-CN" sz="2000" noProof="1"/>
              <a:t>)</a:t>
            </a:r>
          </a:p>
          <a:p>
            <a:pPr marL="542925" lvl="1" indent="3175">
              <a:buFont typeface="Wingdings" pitchFamily="2" charset="2"/>
              <a:buNone/>
            </a:pPr>
            <a:r>
              <a:rPr lang="zh-CN" altLang="en-US" sz="2000" noProof="1"/>
              <a:t>已知整数</a:t>
            </a:r>
            <a:r>
              <a:rPr lang="en-US" altLang="zh-CN" sz="2000" noProof="1"/>
              <a:t>a</a:t>
            </a:r>
            <a:r>
              <a:rPr lang="en-US" altLang="zh-CN" sz="2000" baseline="-30000" noProof="1"/>
              <a:t>i</a:t>
            </a:r>
            <a:r>
              <a:rPr lang="zh-CN" altLang="en-US" sz="2000" noProof="1"/>
              <a:t>、模</a:t>
            </a:r>
            <a:r>
              <a:rPr lang="en-US" altLang="zh-CN" sz="2000" noProof="1"/>
              <a:t>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&gt;0</a:t>
            </a:r>
            <a:r>
              <a:rPr lang="zh-CN" altLang="en-US" sz="2000" noProof="1"/>
              <a:t>，且模</a:t>
            </a:r>
            <a:r>
              <a:rPr lang="en-US" altLang="zh-CN" sz="2000" noProof="1"/>
              <a:t>n</a:t>
            </a:r>
            <a:r>
              <a:rPr lang="en-US" altLang="zh-CN" sz="2000" baseline="-30000" noProof="1"/>
              <a:t>i</a:t>
            </a:r>
            <a:r>
              <a:rPr lang="zh-CN" altLang="en-US" sz="2000" noProof="1"/>
              <a:t>和</a:t>
            </a:r>
            <a:r>
              <a:rPr lang="en-US" altLang="zh-CN" sz="2000" noProof="1"/>
              <a:t>n</a:t>
            </a:r>
            <a:r>
              <a:rPr lang="en-US" altLang="zh-CN" sz="2000" baseline="-30000" noProof="1"/>
              <a:t>j</a:t>
            </a:r>
            <a:r>
              <a:rPr lang="zh-CN" altLang="en-US" sz="2000" noProof="1"/>
              <a:t>互为质数</a:t>
            </a:r>
            <a:r>
              <a:rPr lang="en-US" altLang="zh-CN" sz="2000" noProof="1"/>
              <a:t>(i≠j</a:t>
            </a:r>
            <a:r>
              <a:rPr lang="en-US" altLang="zh-CN" sz="2000" noProof="1"/>
              <a:t>)</a:t>
            </a:r>
            <a:r>
              <a:rPr lang="zh-CN" altLang="en-US" sz="2000" noProof="1"/>
              <a:t>，要求出</a:t>
            </a:r>
            <a:r>
              <a:rPr lang="en-US" altLang="zh-CN" sz="2000" noProof="1"/>
              <a:t>a</a:t>
            </a:r>
            <a:r>
              <a:rPr lang="zh-CN" altLang="en-US" sz="2000" noProof="1"/>
              <a:t>的值。</a:t>
            </a:r>
          </a:p>
          <a:p>
            <a:pPr marL="363855" indent="-363855"/>
            <a:r>
              <a:rPr lang="zh-CN" altLang="en-US" sz="2000" noProof="1"/>
              <a:t>我们可将同余方程组转化一个多项式</a:t>
            </a:r>
          </a:p>
          <a:p>
            <a:pPr marL="542925" lvl="1" indent="3175">
              <a:buFont typeface="Wingdings" pitchFamily="2" charset="2"/>
              <a:buNone/>
            </a:pPr>
            <a:r>
              <a:rPr lang="en-US" altLang="zh-CN" sz="2000" noProof="1"/>
              <a:t>a=(a</a:t>
            </a:r>
            <a:r>
              <a:rPr lang="en-US" altLang="zh-CN" sz="2000" baseline="-16000" noProof="1"/>
              <a:t>1</a:t>
            </a:r>
            <a:r>
              <a:rPr lang="en-US" altLang="zh-CN" sz="2000" noProof="1"/>
              <a:t>*c</a:t>
            </a:r>
            <a:r>
              <a:rPr lang="en-US" altLang="zh-CN" sz="2000" baseline="-16000" noProof="1"/>
              <a:t>1</a:t>
            </a:r>
            <a:r>
              <a:rPr lang="en-US" altLang="zh-CN" sz="2000" noProof="1"/>
              <a:t>+a</a:t>
            </a:r>
            <a:r>
              <a:rPr lang="en-US" altLang="zh-CN" sz="2000" baseline="-16000" noProof="1"/>
              <a:t>2</a:t>
            </a:r>
            <a:r>
              <a:rPr lang="en-US" altLang="zh-CN" sz="2000" noProof="1"/>
              <a:t>*c</a:t>
            </a:r>
            <a:r>
              <a:rPr lang="en-US" altLang="zh-CN" sz="2000" baseline="-16000" noProof="1"/>
              <a:t>2</a:t>
            </a:r>
            <a:r>
              <a:rPr lang="en-US" altLang="zh-CN" sz="2000" noProof="1"/>
              <a:t>+…+a</a:t>
            </a:r>
            <a:r>
              <a:rPr lang="en-US" altLang="zh-CN" sz="2000" baseline="-16000" noProof="1"/>
              <a:t>k</a:t>
            </a:r>
            <a:r>
              <a:rPr lang="en-US" altLang="zh-CN" sz="2000" noProof="1"/>
              <a:t>*c</a:t>
            </a:r>
            <a:r>
              <a:rPr lang="en-US" altLang="zh-CN" sz="2000" baseline="-16000" noProof="1"/>
              <a:t>k</a:t>
            </a:r>
            <a:r>
              <a:rPr lang="en-US" altLang="zh-CN" sz="2000" noProof="1"/>
              <a:t>) mod (n)</a:t>
            </a:r>
            <a:r>
              <a:rPr lang="en-US" altLang="zh-CN" sz="2000" noProof="1">
                <a:solidFill>
                  <a:srgbClr val="FF0000"/>
                </a:solidFill>
              </a:rPr>
              <a:t>…</a:t>
            </a:r>
            <a:r>
              <a:rPr lang="zh-CN" altLang="en-US" sz="2000" b="1" noProof="1">
                <a:solidFill>
                  <a:srgbClr val="FF0000"/>
                </a:solidFill>
              </a:rPr>
              <a:t>中国剩余定理</a:t>
            </a:r>
          </a:p>
          <a:p>
            <a:pPr marL="542925" lvl="1" indent="3175">
              <a:buFont typeface="Wingdings" pitchFamily="2" charset="2"/>
              <a:buNone/>
            </a:pPr>
            <a:r>
              <a:rPr lang="zh-CN" altLang="en-US" sz="2000" noProof="1"/>
              <a:t>其中</a:t>
            </a:r>
            <a:r>
              <a:rPr lang="en-US" altLang="zh-CN" sz="2000" noProof="1"/>
              <a:t>n= n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*n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*…*n</a:t>
            </a:r>
            <a:r>
              <a:rPr lang="en-US" altLang="zh-CN" sz="2000" baseline="-30000" noProof="1"/>
              <a:t>k</a:t>
            </a:r>
            <a:r>
              <a:rPr lang="en-US" altLang="zh-CN" sz="2000" noProof="1"/>
              <a:t> </a:t>
            </a:r>
            <a:r>
              <a:rPr lang="zh-CN" altLang="en-US" sz="2000" noProof="1"/>
              <a:t>，</a:t>
            </a:r>
            <a:r>
              <a:rPr lang="en-US" altLang="zh-CN" sz="2000" noProof="1"/>
              <a:t>c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=m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*(m</a:t>
            </a:r>
            <a:r>
              <a:rPr lang="en-US" altLang="zh-CN" sz="2000" baseline="-30000" noProof="1"/>
              <a:t>i</a:t>
            </a:r>
            <a:r>
              <a:rPr lang="en-US" altLang="zh-CN" sz="2000" baseline="40000" noProof="1"/>
              <a:t>-1</a:t>
            </a:r>
            <a:r>
              <a:rPr lang="en-US" altLang="zh-CN" sz="2000" baseline="-30000" noProof="1"/>
              <a:t> </a:t>
            </a:r>
            <a:r>
              <a:rPr lang="en-US" altLang="zh-CN" sz="2000" noProof="1"/>
              <a:t>mod 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)</a:t>
            </a:r>
            <a:r>
              <a:rPr lang="zh-CN" altLang="en-US" sz="2000" noProof="1"/>
              <a:t>，</a:t>
            </a:r>
            <a:r>
              <a:rPr lang="en-US" altLang="zh-CN" sz="2000" noProof="1"/>
              <a:t>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=n/n</a:t>
            </a:r>
            <a:r>
              <a:rPr lang="en-US" altLang="zh-CN" sz="2000" baseline="-30000" noProof="1"/>
              <a:t>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2734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</a:p>
        </p:txBody>
      </p:sp>
      <p:sp>
        <p:nvSpPr>
          <p:cNvPr id="99330" name="文本占位符 273410"/>
          <p:cNvSpPr>
            <a:spLocks noGrp="1"/>
          </p:cNvSpPr>
          <p:nvPr>
            <p:ph idx="1"/>
          </p:nvPr>
        </p:nvSpPr>
        <p:spPr>
          <a:xfrm>
            <a:off x="304800" y="1085850"/>
            <a:ext cx="8610600" cy="3943350"/>
          </a:xfrm>
        </p:spPr>
        <p:txBody>
          <a:bodyPr/>
          <a:lstStyle/>
          <a:p>
            <a:pPr marL="363855" indent="-363855">
              <a:lnSpc>
                <a:spcPct val="120000"/>
              </a:lnSpc>
            </a:pPr>
            <a:r>
              <a:rPr lang="zh-CN" altLang="en-US" sz="2000" noProof="1"/>
              <a:t>计算</a:t>
            </a:r>
            <a:r>
              <a:rPr lang="en-US" altLang="zh-CN" sz="2000" noProof="1"/>
              <a:t>m</a:t>
            </a:r>
            <a:r>
              <a:rPr lang="en-US" altLang="zh-CN" sz="2000" baseline="-30000" noProof="1"/>
              <a:t>i</a:t>
            </a:r>
            <a:r>
              <a:rPr lang="en-US" altLang="zh-CN" sz="2000" baseline="30000" noProof="1"/>
              <a:t>-1</a:t>
            </a:r>
          </a:p>
          <a:p>
            <a:pPr marL="542925" lvl="1" indent="3175">
              <a:lnSpc>
                <a:spcPct val="120000"/>
              </a:lnSpc>
            </a:pPr>
            <a:r>
              <a:rPr lang="zh-CN" altLang="en-US" sz="2000" noProof="1"/>
              <a:t>由于</a:t>
            </a:r>
            <a:r>
              <a:rPr lang="en-US" altLang="zh-CN" sz="2000" noProof="1"/>
              <a:t>m</a:t>
            </a:r>
            <a:r>
              <a:rPr lang="en-US" altLang="zh-CN" sz="2000" baseline="-30000" noProof="1"/>
              <a:t>i</a:t>
            </a:r>
            <a:r>
              <a:rPr lang="zh-CN" altLang="en-US" sz="2000" noProof="1"/>
              <a:t>与</a:t>
            </a:r>
            <a:r>
              <a:rPr lang="en-US" altLang="zh-CN" sz="2000" noProof="1"/>
              <a:t>n</a:t>
            </a:r>
            <a:r>
              <a:rPr lang="en-US" altLang="zh-CN" sz="2000" baseline="-30000" noProof="1"/>
              <a:t>i</a:t>
            </a:r>
            <a:r>
              <a:rPr lang="zh-CN" altLang="en-US" sz="2000" noProof="1"/>
              <a:t>互为质数，即</a:t>
            </a:r>
            <a:r>
              <a:rPr lang="en-US" altLang="zh-CN" sz="2000" noProof="1"/>
              <a:t>gcd(n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,m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)=1</a:t>
            </a:r>
          </a:p>
          <a:p>
            <a:pPr marL="542925" lvl="1" indent="3175">
              <a:lnSpc>
                <a:spcPct val="120000"/>
              </a:lnSpc>
            </a:pPr>
            <a:r>
              <a:rPr lang="zh-CN" altLang="en-US" sz="2000" noProof="1"/>
              <a:t>利用欧几里得拓展算法</a:t>
            </a:r>
            <a:r>
              <a:rPr lang="en-US" altLang="zh-CN" sz="2000" noProof="1"/>
              <a:t>gcd(n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,m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)=n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*x+m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*y=1</a:t>
            </a:r>
            <a:r>
              <a:rPr lang="zh-CN" altLang="en-US" sz="2000" noProof="1"/>
              <a:t>，求出</a:t>
            </a:r>
            <a:r>
              <a:rPr lang="en-US" altLang="zh-CN" sz="2000" noProof="1"/>
              <a:t>x</a:t>
            </a:r>
            <a:r>
              <a:rPr lang="zh-CN" altLang="en-US" sz="2000" noProof="1"/>
              <a:t>和</a:t>
            </a:r>
            <a:r>
              <a:rPr lang="en-US" altLang="zh-CN" sz="2000" noProof="1"/>
              <a:t>y</a:t>
            </a:r>
            <a:r>
              <a:rPr lang="zh-CN" altLang="en-US" sz="2000" noProof="1"/>
              <a:t>，此时的</a:t>
            </a:r>
            <a:r>
              <a:rPr lang="en-US" altLang="zh-CN" sz="2000" noProof="1"/>
              <a:t>y</a:t>
            </a:r>
            <a:r>
              <a:rPr lang="zh-CN" altLang="en-US" sz="2000" noProof="1"/>
              <a:t>即为</a:t>
            </a:r>
            <a:r>
              <a:rPr lang="en-US" altLang="zh-CN" sz="2000" noProof="1"/>
              <a:t>m</a:t>
            </a:r>
            <a:r>
              <a:rPr lang="en-US" altLang="zh-CN" sz="2000" baseline="-30000" noProof="1"/>
              <a:t>i</a:t>
            </a:r>
            <a:r>
              <a:rPr lang="en-US" altLang="zh-CN" sz="2000" baseline="30000" noProof="1"/>
              <a:t>-1</a:t>
            </a:r>
          </a:p>
          <a:p>
            <a:pPr marL="363855" indent="-363855">
              <a:lnSpc>
                <a:spcPct val="120000"/>
              </a:lnSpc>
            </a:pPr>
            <a:r>
              <a:rPr lang="zh-CN" altLang="en-US" sz="2000" noProof="1"/>
              <a:t>计算</a:t>
            </a:r>
            <a:r>
              <a:rPr lang="en-US" altLang="zh-CN" sz="2000" noProof="1"/>
              <a:t>c</a:t>
            </a:r>
            <a:r>
              <a:rPr lang="en-US" altLang="zh-CN" sz="2000" baseline="-30000" noProof="1"/>
              <a:t>i</a:t>
            </a:r>
            <a:endParaRPr lang="en-US" altLang="zh-CN" sz="2000" baseline="-16000" noProof="1"/>
          </a:p>
          <a:p>
            <a:pPr marL="542925" lvl="1" indent="3175">
              <a:lnSpc>
                <a:spcPct val="120000"/>
              </a:lnSpc>
            </a:pPr>
            <a:r>
              <a:rPr lang="zh-CN" altLang="en-US" sz="2000" noProof="1"/>
              <a:t>进行</a:t>
            </a:r>
            <a:r>
              <a:rPr lang="en-US" altLang="zh-CN" sz="2000" noProof="1"/>
              <a:t>k</a:t>
            </a:r>
            <a:r>
              <a:rPr lang="zh-CN" altLang="en-US" sz="2000" noProof="1"/>
              <a:t>次模运算得出</a:t>
            </a:r>
            <a:r>
              <a:rPr lang="en-US" altLang="zh-CN" sz="2000" noProof="1"/>
              <a:t>c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=m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*(m</a:t>
            </a:r>
            <a:r>
              <a:rPr lang="en-US" altLang="zh-CN" sz="2000" baseline="-30000" noProof="1"/>
              <a:t>i</a:t>
            </a:r>
            <a:r>
              <a:rPr lang="en-US" altLang="zh-CN" sz="2000" baseline="30000" noProof="1"/>
              <a:t>-1</a:t>
            </a:r>
            <a:r>
              <a:rPr lang="en-US" altLang="zh-CN" sz="2000" noProof="1"/>
              <a:t> mod n</a:t>
            </a:r>
            <a:r>
              <a:rPr lang="en-US" altLang="zh-CN" sz="2000" baseline="-30000" noProof="1"/>
              <a:t>i</a:t>
            </a:r>
            <a:r>
              <a:rPr lang="en-US" altLang="zh-CN" sz="2000" noProof="1"/>
              <a:t>)</a:t>
            </a:r>
          </a:p>
          <a:p>
            <a:pPr marL="363855" indent="-363855">
              <a:lnSpc>
                <a:spcPct val="120000"/>
              </a:lnSpc>
            </a:pPr>
            <a:r>
              <a:rPr lang="zh-CN" altLang="en-US" sz="2000" noProof="1"/>
              <a:t>计算</a:t>
            </a:r>
            <a:r>
              <a:rPr lang="en-US" altLang="zh-CN" sz="2000" noProof="1"/>
              <a:t>a</a:t>
            </a:r>
          </a:p>
          <a:p>
            <a:pPr marL="542925" lvl="1" indent="3175">
              <a:lnSpc>
                <a:spcPct val="120000"/>
              </a:lnSpc>
            </a:pPr>
            <a:r>
              <a:rPr lang="en-US" altLang="zh-CN" sz="2000" noProof="1"/>
              <a:t>a=(a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*c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+a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*c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+…+a</a:t>
            </a:r>
            <a:r>
              <a:rPr lang="en-US" altLang="zh-CN" sz="2000" baseline="-30000" noProof="1"/>
              <a:t>k</a:t>
            </a:r>
            <a:r>
              <a:rPr lang="en-US" altLang="zh-CN" sz="2000" noProof="1"/>
              <a:t>*c</a:t>
            </a:r>
            <a:r>
              <a:rPr lang="en-US" altLang="zh-CN" sz="2000" baseline="-30000" noProof="1"/>
              <a:t>k</a:t>
            </a:r>
            <a:r>
              <a:rPr lang="en-US" altLang="zh-CN" sz="2000" noProof="1"/>
              <a:t>) mod (n)</a:t>
            </a:r>
          </a:p>
          <a:p>
            <a:pPr marL="542925" lvl="1" indent="3175">
              <a:lnSpc>
                <a:spcPct val="120000"/>
              </a:lnSpc>
            </a:pPr>
            <a:r>
              <a:rPr lang="zh-CN" altLang="en-US" sz="2000" noProof="1"/>
              <a:t>在</a:t>
            </a:r>
            <a:r>
              <a:rPr lang="en-US" altLang="zh-CN" sz="2000" noProof="1"/>
              <a:t>0&lt;a&lt;=n=n</a:t>
            </a:r>
            <a:r>
              <a:rPr lang="en-US" altLang="zh-CN" sz="2000" baseline="-30000" noProof="1"/>
              <a:t>1</a:t>
            </a:r>
            <a:r>
              <a:rPr lang="en-US" altLang="zh-CN" sz="2000" noProof="1"/>
              <a:t>*n</a:t>
            </a:r>
            <a:r>
              <a:rPr lang="en-US" altLang="zh-CN" sz="2000" baseline="-30000" noProof="1"/>
              <a:t>2</a:t>
            </a:r>
            <a:r>
              <a:rPr lang="en-US" altLang="zh-CN" sz="2000" noProof="1"/>
              <a:t>…*n</a:t>
            </a:r>
            <a:r>
              <a:rPr lang="en-US" altLang="zh-CN" sz="2000" baseline="-30000" noProof="1"/>
              <a:t>k</a:t>
            </a:r>
            <a:r>
              <a:rPr lang="zh-CN" altLang="en-US" sz="2000" noProof="1"/>
              <a:t>内有唯一解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2744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</a:p>
        </p:txBody>
      </p:sp>
      <p:sp>
        <p:nvSpPr>
          <p:cNvPr id="100354" name="文本占位符 274434"/>
          <p:cNvSpPr>
            <a:spLocks noGrp="1" noChangeArrowheads="1"/>
          </p:cNvSpPr>
          <p:nvPr>
            <p:ph idx="1"/>
          </p:nvPr>
        </p:nvSpPr>
        <p:spPr>
          <a:xfrm>
            <a:off x="304800" y="1085850"/>
            <a:ext cx="8610600" cy="3943350"/>
          </a:xfrm>
        </p:spPr>
        <p:txBody>
          <a:bodyPr/>
          <a:lstStyle/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remainder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求同余方程组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i,j,n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=1,m,d,x,y;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for 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k;i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++) n*=n[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a=0;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for 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k;i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将同余方程组转化为对应的多项式求值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{m=n/n[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16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d=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ex_gcd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(n[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m,x,y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通过欧几里得扩展形式求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y=m</a:t>
            </a:r>
            <a:r>
              <a:rPr lang="en-US" altLang="zh-CN" sz="2000" b="1" baseline="-16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a=(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a+y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*m*a[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])%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累加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的值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if (a&gt;0) return a;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else return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a+n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不互质怎么办？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28700"/>
            <a:ext cx="8610600" cy="382905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200" noProof="1">
                <a:latin typeface="Times New Roman" pitchFamily="18" charset="0"/>
                <a:ea typeface="黑体" charset="0"/>
              </a:rPr>
              <a:t>同余方程中的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,n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,...,n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</a:rPr>
              <a:t>k</a:t>
            </a:r>
            <a:r>
              <a:rPr lang="zh-CN" altLang="en-US" sz="2200" noProof="1">
                <a:latin typeface="Times New Roman" pitchFamily="18" charset="0"/>
                <a:ea typeface="黑体" charset="0"/>
              </a:rPr>
              <a:t>不两两互质怎么办？</a:t>
            </a:r>
          </a:p>
          <a:p>
            <a:pPr marL="542925" lvl="1" indent="3175">
              <a:lnSpc>
                <a:spcPct val="85000"/>
              </a:lnSpc>
              <a:spcBef>
                <a:spcPts val="1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x≡a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 (mod n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)</a:t>
            </a:r>
            <a:endParaRPr lang="en-US" altLang="zh-CN" noProof="1">
              <a:latin typeface="Times New Roman" pitchFamily="18" charset="0"/>
              <a:ea typeface="黑体" charset="0"/>
            </a:endParaRPr>
          </a:p>
          <a:p>
            <a:pPr marL="542925" lvl="1" indent="3175">
              <a:lnSpc>
                <a:spcPct val="85000"/>
              </a:lnSpc>
              <a:spcBef>
                <a:spcPts val="1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x≡a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 (mod n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)</a:t>
            </a:r>
            <a:endParaRPr lang="en-US" altLang="zh-CN" noProof="1">
              <a:latin typeface="Times New Roman" pitchFamily="18" charset="0"/>
              <a:ea typeface="黑体" charset="0"/>
            </a:endParaRPr>
          </a:p>
          <a:p>
            <a:pPr marL="542925" lvl="1" indent="3175">
              <a:lnSpc>
                <a:spcPct val="85000"/>
              </a:lnSpc>
              <a:spcBef>
                <a:spcPts val="1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……………</a:t>
            </a:r>
            <a:endParaRPr lang="en-US" altLang="zh-CN" noProof="1">
              <a:latin typeface="Times New Roman" pitchFamily="18" charset="0"/>
              <a:ea typeface="黑体" charset="0"/>
            </a:endParaRPr>
          </a:p>
          <a:p>
            <a:pPr marL="542925" lvl="1" indent="3175">
              <a:lnSpc>
                <a:spcPct val="85000"/>
              </a:lnSpc>
              <a:spcBef>
                <a:spcPts val="1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x≡a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k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 (mod n</a:t>
            </a:r>
            <a:r>
              <a:rPr lang="en-US" altLang="zh-CN" baseline="-30000" noProof="1">
                <a:latin typeface="Times New Roman" pitchFamily="18" charset="0"/>
                <a:ea typeface="黑体" charset="0"/>
                <a:sym typeface="+mn-ea"/>
              </a:rPr>
              <a:t>k</a:t>
            </a:r>
            <a:r>
              <a:rPr lang="en-US" altLang="zh-CN" noProof="1">
                <a:latin typeface="Times New Roman" pitchFamily="18" charset="0"/>
                <a:ea typeface="黑体" charset="0"/>
                <a:sym typeface="+mn-ea"/>
              </a:rPr>
              <a:t>)</a:t>
            </a:r>
            <a:endParaRPr lang="en-US" altLang="zh-CN" noProof="1">
              <a:latin typeface="Times New Roman" pitchFamily="18" charset="0"/>
              <a:ea typeface="黑体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200" noProof="1">
                <a:latin typeface="Times New Roman" pitchFamily="18" charset="0"/>
                <a:ea typeface="黑体" charset="0"/>
              </a:rPr>
              <a:t>每次将两个方程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x≡a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 (mod 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</a:rPr>
              <a:t>)</a:t>
            </a:r>
            <a:r>
              <a:rPr lang="zh-CN" altLang="en-US" sz="2200" noProof="1">
                <a:latin typeface="Times New Roman" pitchFamily="18" charset="0"/>
                <a:ea typeface="黑体" charset="0"/>
              </a:rPr>
              <a:t>与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x≡a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 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(mod 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)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合并成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x≡r (mod lcm(n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,n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))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，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然后用该方程与接下来的一个联立，依次求解即可得出结果。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x=k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*n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+a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=k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*n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+a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，那么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k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*n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-k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*n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=a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2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-a</a:t>
            </a:r>
            <a:r>
              <a:rPr lang="en-US" altLang="zh-CN" sz="2200" baseline="-30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，用拓展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gcd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算法解出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k</a:t>
            </a:r>
            <a:r>
              <a:rPr lang="en-US" altLang="zh-CN" sz="2200" baseline="-25000" noProof="1">
                <a:latin typeface="Times New Roman" pitchFamily="18" charset="0"/>
                <a:ea typeface="黑体" charset="0"/>
                <a:sym typeface="+mn-ea"/>
              </a:rPr>
              <a:t>1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，代入得到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x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的一个解</a:t>
            </a:r>
            <a:r>
              <a:rPr lang="en-US" altLang="zh-CN" sz="2200" noProof="1">
                <a:latin typeface="Times New Roman" pitchFamily="18" charset="0"/>
                <a:ea typeface="黑体" charset="0"/>
                <a:sym typeface="+mn-ea"/>
              </a:rPr>
              <a:t>r</a:t>
            </a:r>
            <a:r>
              <a:rPr lang="zh-CN" altLang="en-US" sz="2200" noProof="1">
                <a:latin typeface="Times New Roman" pitchFamily="18" charset="0"/>
                <a:ea typeface="黑体" charset="0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2764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例题：生理周期</a:t>
            </a:r>
          </a:p>
        </p:txBody>
      </p:sp>
      <p:sp>
        <p:nvSpPr>
          <p:cNvPr id="102402" name="文本占位符 2764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人生来就有三个生理周期，分别为体力、感情和智力周期，它们的周期长度为</a:t>
            </a:r>
            <a:r>
              <a:rPr lang="en-US" altLang="zh-CN" sz="2200" dirty="0" smtClean="0"/>
              <a:t>23</a:t>
            </a:r>
            <a:r>
              <a:rPr lang="zh-CN" altLang="en-US" sz="2200" dirty="0" smtClean="0"/>
              <a:t>天、</a:t>
            </a:r>
            <a:r>
              <a:rPr lang="en-US" altLang="zh-CN" sz="2200" dirty="0" smtClean="0"/>
              <a:t>28</a:t>
            </a:r>
            <a:r>
              <a:rPr lang="zh-CN" altLang="en-US" sz="2200" dirty="0" smtClean="0"/>
              <a:t>天和</a:t>
            </a:r>
            <a:r>
              <a:rPr lang="en-US" altLang="zh-CN" sz="2200" dirty="0" smtClean="0"/>
              <a:t>33</a:t>
            </a:r>
            <a:r>
              <a:rPr lang="zh-CN" altLang="en-US" sz="2200" dirty="0" smtClean="0"/>
              <a:t>天。每一个周期中有一天是高峰。因为三个周期的周长不同，所以通常三个周期的高峰不会落在同一天。对于每个人，我们想知道何时三个高峰落在同一天。对于每个周期，我们会给出从当前年份的第一天开始，到出现高峰的天数（不一定是第一次高峰出现的时间）。你的任务是给定一个从当年第一天开始数的天数，输出从给定时间开始（不包括给定时间）下一次三个高峰落在同一天的时间（距给定时间的天数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</a:t>
            </a:r>
          </a:p>
        </p:txBody>
      </p:sp>
      <p:sp>
        <p:nvSpPr>
          <p:cNvPr id="604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特别</a:t>
            </a:r>
            <a:r>
              <a:rPr lang="zh-CN" altLang="en-US" sz="2600" dirty="0" smtClean="0">
                <a:latin typeface="Times New Roman" pitchFamily="18" charset="0"/>
              </a:rPr>
              <a:t>地，当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是素数，假设一个数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对于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来说是原根，那么</a:t>
            </a:r>
            <a:r>
              <a:rPr lang="en-US" altLang="zh-CN" sz="2600" dirty="0" err="1" smtClean="0">
                <a:latin typeface="Times New Roman" pitchFamily="18" charset="0"/>
              </a:rPr>
              <a:t>a^i</a:t>
            </a:r>
            <a:r>
              <a:rPr lang="zh-CN" altLang="en-US" sz="2600" dirty="0" smtClean="0">
                <a:latin typeface="Times New Roman" pitchFamily="18" charset="0"/>
              </a:rPr>
              <a:t> mod 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（</a:t>
            </a:r>
            <a:r>
              <a:rPr lang="zh-CN" altLang="en-US" sz="2600" dirty="0" smtClean="0">
                <a:latin typeface="Times New Roman" pitchFamily="18" charset="0"/>
                <a:sym typeface="宋体" pitchFamily="2" charset="-122"/>
              </a:rPr>
              <a:t>1&lt;</a:t>
            </a:r>
            <a:r>
              <a:rPr lang="en-US" altLang="zh-CN" sz="2600" dirty="0" smtClean="0"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dirty="0" smtClean="0">
                <a:latin typeface="Times New Roman" pitchFamily="18" charset="0"/>
                <a:sym typeface="宋体" pitchFamily="2" charset="-122"/>
              </a:rPr>
              <a:t>&lt;</a:t>
            </a:r>
            <a:r>
              <a:rPr lang="en-US" altLang="zh-CN" sz="2600" dirty="0" smtClean="0">
                <a:latin typeface="Times New Roman" pitchFamily="18" charset="0"/>
                <a:sym typeface="宋体" pitchFamily="2" charset="-122"/>
              </a:rPr>
              <a:t>m</a:t>
            </a:r>
            <a:r>
              <a:rPr lang="zh-CN" altLang="en-US" sz="2600" dirty="0" smtClean="0">
                <a:latin typeface="Times New Roman" pitchFamily="18" charset="0"/>
                <a:sym typeface="宋体" pitchFamily="2" charset="-122"/>
              </a:rPr>
              <a:t>, 0&lt;i&lt;</a:t>
            </a:r>
            <a:r>
              <a:rPr lang="en-US" altLang="zh-CN" sz="2600" dirty="0" smtClean="0">
                <a:latin typeface="Times New Roman" pitchFamily="18" charset="0"/>
                <a:sym typeface="宋体" pitchFamily="2" charset="-122"/>
              </a:rPr>
              <a:t>m</a:t>
            </a:r>
            <a:r>
              <a:rPr lang="zh-CN" altLang="en-US" sz="2600" dirty="0" smtClean="0">
                <a:latin typeface="Times New Roman" pitchFamily="18" charset="0"/>
                <a:sym typeface="宋体" pitchFamily="2" charset="-122"/>
              </a:rPr>
              <a:t>）</a:t>
            </a:r>
            <a:r>
              <a:rPr lang="zh-CN" altLang="en-US" sz="2600" dirty="0" smtClean="0">
                <a:latin typeface="Times New Roman" pitchFamily="18" charset="0"/>
              </a:rPr>
              <a:t>的结果两两不同，那么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可以称为是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的一个原根,归根到底就是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^(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-1) </a:t>
            </a:r>
            <a:r>
              <a:rPr lang="en-US" altLang="zh-CN" sz="2600" dirty="0" smtClean="0">
                <a:latin typeface="Times New Roman" pitchFamily="18" charset="0"/>
              </a:rPr>
              <a:t>≡</a:t>
            </a:r>
            <a:r>
              <a:rPr lang="zh-CN" altLang="en-US" sz="2600" dirty="0" smtClean="0">
                <a:latin typeface="Times New Roman" pitchFamily="18" charset="0"/>
              </a:rPr>
              <a:t> 1 (mod 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)当且仅当指数为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-1的时候成立</a:t>
            </a:r>
            <a:r>
              <a:rPr lang="en-US" altLang="zh-CN" sz="26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简单来说，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^i mod 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 ≠ 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^j mod 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 （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为素数），其中i≠j且i, </a:t>
            </a:r>
            <a:r>
              <a:rPr lang="zh-CN" altLang="en-US" sz="2600" dirty="0" smtClean="0">
                <a:latin typeface="Times New Roman" pitchFamily="18" charset="0"/>
              </a:rPr>
              <a:t>j</a:t>
            </a:r>
            <a:r>
              <a:rPr lang="zh-CN" altLang="en-US" sz="2600" dirty="0">
                <a:latin typeface="Times New Roman" pitchFamily="18" charset="0"/>
              </a:rPr>
              <a:t>介于</a:t>
            </a:r>
            <a:r>
              <a:rPr lang="zh-CN" altLang="en-US" sz="2600" dirty="0" smtClean="0">
                <a:latin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</a:rPr>
              <a:t>至(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-1)之间，则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</a:rPr>
              <a:t>为</a:t>
            </a:r>
            <a:r>
              <a:rPr lang="en-US" altLang="zh-CN" sz="2600" dirty="0" smtClean="0">
                <a:latin typeface="Times New Roman" pitchFamily="18" charset="0"/>
              </a:rPr>
              <a:t>m</a:t>
            </a:r>
            <a:r>
              <a:rPr lang="zh-CN" altLang="en-US" sz="2600" dirty="0" smtClean="0">
                <a:latin typeface="Times New Roman" pitchFamily="18" charset="0"/>
              </a:rPr>
              <a:t>的原根。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2785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例题：生理周期</a:t>
            </a:r>
          </a:p>
        </p:txBody>
      </p:sp>
      <p:sp>
        <p:nvSpPr>
          <p:cNvPr id="103426" name="文本占位符 2785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分析：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由于三个周期的天数分别为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33</a:t>
            </a:r>
            <a:r>
              <a:rPr lang="zh-CN" altLang="en-US" sz="2000" dirty="0" smtClean="0"/>
              <a:t>，两两互质。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对于每个周期，我们知道从当前年份的第一天开始，到出现高峰的天数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我们设下一次出现三个高峰落在同一天的时间为</a:t>
            </a:r>
            <a:r>
              <a:rPr lang="en-US" altLang="zh-CN" sz="2000" dirty="0" smtClean="0"/>
              <a:t>T,</a:t>
            </a:r>
            <a:r>
              <a:rPr lang="zh-CN" altLang="en-US" sz="2000" dirty="0" smtClean="0"/>
              <a:t>则有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err="1" smtClean="0"/>
              <a:t>T≡a</a:t>
            </a:r>
            <a:r>
              <a:rPr lang="en-US" altLang="zh-CN" sz="2000" dirty="0" smtClean="0"/>
              <a:t>[1] (mod 23)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T≡a</a:t>
            </a:r>
            <a:r>
              <a:rPr lang="en-US" altLang="zh-CN" sz="2000" dirty="0" smtClean="0"/>
              <a:t>[2] (mod 28)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T≡a</a:t>
            </a:r>
            <a:r>
              <a:rPr lang="en-US" altLang="zh-CN" sz="2000" dirty="0" smtClean="0"/>
              <a:t>[3] (mod 33)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我们要求的是第一个大于给定时间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T,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T-D</a:t>
            </a:r>
            <a:r>
              <a:rPr lang="zh-CN" altLang="en-US" sz="2000" dirty="0" smtClean="0"/>
              <a:t>即可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280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不定方程</a:t>
            </a:r>
            <a:r>
              <a:rPr lang="en-US" altLang="zh-CN" smtClean="0">
                <a:latin typeface="Arial" pitchFamily="34" charset="0"/>
              </a:rPr>
              <a:t>ax+by=c</a:t>
            </a:r>
          </a:p>
        </p:txBody>
      </p:sp>
      <p:sp>
        <p:nvSpPr>
          <p:cNvPr id="104450" name="文本占位符 280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运用欧几里得算法的扩展形式计算初始解</a:t>
            </a:r>
            <a:r>
              <a:rPr lang="en-US" altLang="zh-CN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的最大公约数</a:t>
            </a:r>
            <a:r>
              <a:rPr lang="en-US" altLang="zh-CN" smtClean="0"/>
              <a:t>d</a:t>
            </a:r>
            <a:r>
              <a:rPr lang="zh-CN" altLang="en-US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结论</a:t>
            </a:r>
            <a:r>
              <a:rPr lang="en-US" altLang="zh-CN" smtClean="0"/>
              <a:t>1</a:t>
            </a:r>
            <a:r>
              <a:rPr lang="zh-CN" altLang="en-US" smtClean="0"/>
              <a:t>：如</a:t>
            </a:r>
            <a:r>
              <a:rPr lang="en-US" altLang="zh-CN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为</a:t>
            </a:r>
            <a:r>
              <a:rPr lang="en-US" altLang="zh-CN" smtClean="0"/>
              <a:t>ax+by=c</a:t>
            </a:r>
            <a:r>
              <a:rPr lang="zh-CN" altLang="en-US" smtClean="0"/>
              <a:t>的一组解，则对任何整数</a:t>
            </a:r>
            <a:r>
              <a:rPr lang="en-US" altLang="zh-CN" smtClean="0"/>
              <a:t>t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+bt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-at</a:t>
            </a:r>
            <a:r>
              <a:rPr lang="zh-CN" altLang="en-US" smtClean="0"/>
              <a:t>也是</a:t>
            </a:r>
            <a:r>
              <a:rPr lang="en-US" altLang="zh-CN" smtClean="0"/>
              <a:t>ax+by=c</a:t>
            </a:r>
            <a:r>
              <a:rPr lang="zh-CN" altLang="en-US" smtClean="0"/>
              <a:t>的解。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结论</a:t>
            </a:r>
            <a:r>
              <a:rPr lang="en-US" altLang="zh-CN" smtClean="0"/>
              <a:t>2</a:t>
            </a:r>
            <a:r>
              <a:rPr lang="zh-CN" altLang="en-US" smtClean="0"/>
              <a:t>：若</a:t>
            </a:r>
            <a:r>
              <a:rPr lang="en-US" altLang="zh-CN" smtClean="0"/>
              <a:t>(a,b)</a:t>
            </a:r>
            <a:r>
              <a:rPr lang="zh-CN" altLang="en-US" smtClean="0"/>
              <a:t>不整除</a:t>
            </a:r>
            <a:r>
              <a:rPr lang="en-US" altLang="zh-CN" smtClean="0"/>
              <a:t>c</a:t>
            </a:r>
            <a:r>
              <a:rPr lang="zh-CN" altLang="en-US" smtClean="0"/>
              <a:t>，则</a:t>
            </a:r>
            <a:r>
              <a:rPr lang="en-US" altLang="zh-CN" smtClean="0"/>
              <a:t>ax+by=c</a:t>
            </a:r>
            <a:r>
              <a:rPr lang="zh-CN" altLang="en-US" smtClean="0"/>
              <a:t>无解；而若</a:t>
            </a:r>
            <a:r>
              <a:rPr lang="en-US" altLang="zh-CN" smtClean="0"/>
              <a:t>(a,b)|c</a:t>
            </a:r>
            <a:r>
              <a:rPr lang="zh-CN" altLang="en-US" smtClean="0"/>
              <a:t>，则</a:t>
            </a:r>
            <a:r>
              <a:rPr lang="en-US" altLang="zh-CN" smtClean="0"/>
              <a:t>ax+by=c</a:t>
            </a:r>
            <a:r>
              <a:rPr lang="zh-CN" altLang="en-US" smtClean="0"/>
              <a:t>有解。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280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不定方程</a:t>
            </a:r>
            <a:r>
              <a:rPr lang="en-US" altLang="zh-CN" smtClean="0">
                <a:latin typeface="Arial" pitchFamily="34" charset="0"/>
              </a:rPr>
              <a:t>ax+by=c</a:t>
            </a:r>
          </a:p>
        </p:txBody>
      </p:sp>
      <p:sp>
        <p:nvSpPr>
          <p:cNvPr id="104450" name="文本占位符 280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结论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证明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sz="2200" dirty="0" smtClean="0"/>
              <a:t>假定存在</a:t>
            </a:r>
            <a:r>
              <a:rPr lang="en-US" altLang="zh-CN" sz="2200" dirty="0" smtClean="0"/>
              <a:t>x</a:t>
            </a:r>
            <a:r>
              <a:rPr lang="en-US" altLang="zh-CN" sz="2200" baseline="-25000" dirty="0" smtClean="0"/>
              <a:t>0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y</a:t>
            </a:r>
            <a:r>
              <a:rPr lang="en-US" altLang="zh-CN" sz="2200" baseline="-25000" dirty="0" smtClean="0"/>
              <a:t>0</a:t>
            </a:r>
            <a:r>
              <a:rPr lang="zh-CN" altLang="en-US" sz="2200" dirty="0" smtClean="0"/>
              <a:t>使</a:t>
            </a:r>
            <a:r>
              <a:rPr lang="en-US" altLang="zh-CN" sz="2200" dirty="0" smtClean="0"/>
              <a:t>ax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+by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=c</a:t>
            </a:r>
            <a:r>
              <a:rPr lang="zh-CN" altLang="en-US" sz="2200" dirty="0" smtClean="0"/>
              <a:t>，</a:t>
            </a:r>
          </a:p>
          <a:p>
            <a:pPr marL="0" indent="0">
              <a:buNone/>
            </a:pPr>
            <a:r>
              <a:rPr lang="en-US" altLang="zh-CN" sz="2200" dirty="0" smtClean="0"/>
              <a:t>∵(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)|ax</a:t>
            </a:r>
            <a:r>
              <a:rPr lang="en-US" altLang="zh-CN" sz="2200" baseline="-250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)|by</a:t>
            </a:r>
            <a:r>
              <a:rPr lang="en-US" altLang="zh-CN" sz="2200" baseline="-25000" dirty="0" smtClean="0"/>
              <a:t>0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∴(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)|c</a:t>
            </a:r>
          </a:p>
          <a:p>
            <a:pPr marL="0" indent="0">
              <a:buNone/>
            </a:pPr>
            <a:r>
              <a:rPr lang="zh-CN" altLang="en-US" sz="2200" dirty="0" smtClean="0"/>
              <a:t>反之，假定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)|c</a:t>
            </a:r>
            <a:r>
              <a:rPr lang="zh-CN" altLang="en-US" sz="2200" dirty="0" smtClean="0"/>
              <a:t>，则有某一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，使</a:t>
            </a:r>
            <a:r>
              <a:rPr lang="en-US" altLang="zh-CN" sz="2200" dirty="0" smtClean="0"/>
              <a:t>c=m(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</a:p>
          <a:p>
            <a:pPr marL="0" indent="0">
              <a:buNone/>
            </a:pPr>
            <a:r>
              <a:rPr lang="zh-CN" altLang="en-US" sz="2200" dirty="0" smtClean="0"/>
              <a:t>存在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s,</a:t>
            </a:r>
            <a:r>
              <a:rPr lang="zh-CN" altLang="en-US" sz="2200" dirty="0" smtClean="0"/>
              <a:t>使</a:t>
            </a:r>
            <a:r>
              <a:rPr lang="en-US" altLang="zh-CN" sz="2200" dirty="0" err="1" smtClean="0"/>
              <a:t>ar+bs</a:t>
            </a:r>
            <a:r>
              <a:rPr lang="en-US" altLang="zh-CN" sz="2200" dirty="0" smtClean="0"/>
              <a:t>=(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</a:t>
            </a:r>
          </a:p>
          <a:p>
            <a:pPr marL="0" indent="0">
              <a:buNone/>
            </a:pPr>
            <a:r>
              <a:rPr lang="en-US" altLang="zh-CN" sz="2200" dirty="0" smtClean="0"/>
              <a:t>∴a(</a:t>
            </a:r>
            <a:r>
              <a:rPr lang="en-US" altLang="zh-CN" sz="2200" dirty="0" err="1" smtClean="0"/>
              <a:t>rm</a:t>
            </a:r>
            <a:r>
              <a:rPr lang="en-US" altLang="zh-CN" sz="2200" dirty="0" smtClean="0"/>
              <a:t>)+b(</a:t>
            </a:r>
            <a:r>
              <a:rPr lang="en-US" altLang="zh-CN" sz="2200" dirty="0" err="1" smtClean="0"/>
              <a:t>sm</a:t>
            </a:r>
            <a:r>
              <a:rPr lang="en-US" altLang="zh-CN" sz="2200" dirty="0" smtClean="0"/>
              <a:t>)=m(</a:t>
            </a:r>
            <a:r>
              <a:rPr lang="en-US" altLang="zh-CN" sz="2200" dirty="0" err="1" smtClean="0"/>
              <a:t>a,b</a:t>
            </a:r>
            <a:r>
              <a:rPr lang="en-US" altLang="zh-CN" sz="2200" dirty="0" smtClean="0"/>
              <a:t>)=c</a:t>
            </a:r>
          </a:p>
          <a:p>
            <a:pPr marL="0" indent="0">
              <a:buNone/>
            </a:pPr>
            <a:r>
              <a:rPr lang="zh-CN" altLang="en-US" sz="2200" dirty="0" smtClean="0"/>
              <a:t>从而</a:t>
            </a:r>
            <a:r>
              <a:rPr lang="en-US" altLang="zh-CN" sz="2200" dirty="0" smtClean="0"/>
              <a:t>x=</a:t>
            </a:r>
            <a:r>
              <a:rPr lang="en-US" altLang="zh-CN" sz="2200" dirty="0" err="1" smtClean="0"/>
              <a:t>rm,y</a:t>
            </a:r>
            <a:r>
              <a:rPr lang="en-US" altLang="zh-CN" sz="2200" dirty="0" smtClean="0"/>
              <a:t>=</a:t>
            </a:r>
            <a:r>
              <a:rPr lang="en-US" altLang="zh-CN" sz="2200" dirty="0" err="1" smtClean="0"/>
              <a:t>sm</a:t>
            </a:r>
            <a:r>
              <a:rPr lang="zh-CN" altLang="en-US" sz="2200" dirty="0" smtClean="0"/>
              <a:t>是一组解。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64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2846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根据不定方程的通解计算所有解</a:t>
            </a:r>
          </a:p>
        </p:txBody>
      </p:sp>
      <p:sp>
        <p:nvSpPr>
          <p:cNvPr id="284675" name="内容占位符 2846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mtClean="0"/>
              <a:t>不定方程</a:t>
            </a:r>
            <a:r>
              <a:rPr lang="en-US" altLang="zh-CN" smtClean="0"/>
              <a:t>ax+by=c</a:t>
            </a:r>
            <a:r>
              <a:rPr lang="zh-CN" altLang="en-US" smtClean="0"/>
              <a:t>的通解形式为：</a:t>
            </a: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x=x</a:t>
            </a:r>
            <a:r>
              <a:rPr lang="en-US" altLang="zh-CN" baseline="-25000" smtClean="0"/>
              <a:t>0</a:t>
            </a:r>
            <a:r>
              <a:rPr lang="en-US" altLang="zh-CN" smtClean="0"/>
              <a:t>+t</a:t>
            </a:r>
            <a:r>
              <a:rPr lang="en-US" altLang="zh-CN" sz="2000" smtClean="0"/>
              <a:t>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y=y</a:t>
            </a:r>
            <a:r>
              <a:rPr lang="en-US" altLang="zh-CN" baseline="-25000" smtClean="0"/>
              <a:t>0</a:t>
            </a:r>
            <a:r>
              <a:rPr lang="en-US" altLang="zh-CN" smtClean="0"/>
              <a:t>-t</a:t>
            </a:r>
            <a:r>
              <a:rPr lang="en-US" altLang="zh-CN" sz="2000" smtClean="0"/>
              <a:t>△</a:t>
            </a:r>
            <a:r>
              <a:rPr lang="en-US" altLang="zh-CN" smtClean="0"/>
              <a:t>y    (t∈Z)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其中，</a:t>
            </a:r>
            <a:r>
              <a:rPr lang="en-US" altLang="zh-CN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为</a:t>
            </a:r>
            <a:r>
              <a:rPr lang="en-US" altLang="zh-CN" smtClean="0"/>
              <a:t>ax+by=c</a:t>
            </a:r>
            <a:r>
              <a:rPr lang="zh-CN" altLang="en-US" smtClean="0"/>
              <a:t>的初始解，</a:t>
            </a:r>
            <a:r>
              <a:rPr lang="en-US" altLang="zh-CN" sz="2000" smtClean="0"/>
              <a:t>△</a:t>
            </a:r>
            <a:r>
              <a:rPr lang="en-US" altLang="zh-CN" smtClean="0"/>
              <a:t>x=b/gcd(a,b)</a:t>
            </a:r>
            <a:r>
              <a:rPr lang="zh-CN" altLang="en-US" smtClean="0"/>
              <a:t>， </a:t>
            </a:r>
            <a:r>
              <a:rPr lang="en-US" altLang="zh-CN" sz="2000" smtClean="0"/>
              <a:t>△</a:t>
            </a:r>
            <a:r>
              <a:rPr lang="en-US" altLang="zh-CN" smtClean="0"/>
              <a:t>y=a/gcd(a,b)</a:t>
            </a:r>
            <a:r>
              <a:rPr lang="zh-CN" altLang="en-US" smtClean="0"/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mtClean="0"/>
              <a:t>显然，在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公共范围内系数</a:t>
            </a:r>
            <a:r>
              <a:rPr lang="en-US" altLang="zh-CN" smtClean="0"/>
              <a:t>t</a:t>
            </a:r>
            <a:r>
              <a:rPr lang="zh-CN" altLang="en-US" smtClean="0"/>
              <a:t>的个数即为值域范围内解的个数。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mtClean="0"/>
              <a:t>证明很简单，将通解代入不定方程</a:t>
            </a:r>
            <a:r>
              <a:rPr lang="en-US" altLang="zh-CN" smtClean="0"/>
              <a:t>ax+by=c</a:t>
            </a:r>
            <a:r>
              <a:rPr lang="zh-CN" altLang="en-US" smtClean="0"/>
              <a:t>中即可。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288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</a:t>
            </a:r>
            <a:r>
              <a:rPr lang="en-US" altLang="zh-CN" smtClean="0">
                <a:latin typeface="Arial" pitchFamily="34" charset="0"/>
              </a:rPr>
              <a:t>ax+by=c</a:t>
            </a:r>
            <a:r>
              <a:rPr lang="zh-CN" altLang="en-US" smtClean="0"/>
              <a:t>的一般方法</a:t>
            </a:r>
          </a:p>
        </p:txBody>
      </p:sp>
      <p:sp>
        <p:nvSpPr>
          <p:cNvPr id="106498" name="文本占位符 2887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20000"/>
              </a:lnSpc>
            </a:pPr>
            <a:r>
              <a:rPr lang="zh-CN" altLang="en-US" dirty="0" smtClean="0"/>
              <a:t>先求出满足方程的一组特殊解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，得到方程的通解</a:t>
            </a:r>
            <a:r>
              <a:rPr lang="en-US" altLang="zh-CN" dirty="0" smtClean="0"/>
              <a:t>x=x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+t</a:t>
            </a:r>
            <a:r>
              <a:rPr lang="en-US" altLang="zh-CN" sz="2000" dirty="0" smtClean="0"/>
              <a:t>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-t</a:t>
            </a:r>
            <a:r>
              <a:rPr lang="en-US" altLang="zh-CN" sz="2000" dirty="0" smtClean="0"/>
              <a:t>△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</a:p>
          <a:p>
            <a:pPr marL="363538" indent="-363538">
              <a:lnSpc>
                <a:spcPct val="120000"/>
              </a:lnSpc>
            </a:pPr>
            <a:r>
              <a:rPr lang="zh-CN" altLang="en-US" dirty="0" smtClean="0"/>
              <a:t>计算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x∈[x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y∈[y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的情况下有多少组解，即算出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的取值范围。</a:t>
            </a:r>
          </a:p>
          <a:p>
            <a:pPr marL="828675" lvl="1">
              <a:lnSpc>
                <a:spcPct val="120000"/>
              </a:lnSpc>
            </a:pPr>
            <a:r>
              <a:rPr lang="zh-CN" altLang="en-US" sz="1800" dirty="0" smtClean="0"/>
              <a:t>设满足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时的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区间为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l</a:t>
            </a:r>
            <a:r>
              <a:rPr lang="en-US" altLang="zh-CN" sz="1800" baseline="-25000" dirty="0" err="1" smtClean="0"/>
              <a:t>x</a:t>
            </a:r>
            <a:r>
              <a:rPr lang="en-US" altLang="zh-CN" sz="1800" dirty="0" err="1" smtClean="0"/>
              <a:t>,r</a:t>
            </a:r>
            <a:r>
              <a:rPr lang="en-US" altLang="zh-CN" sz="1800" baseline="-25000" dirty="0" err="1" smtClean="0"/>
              <a:t>x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，满足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时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的区间为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l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err="1" smtClean="0"/>
              <a:t>,r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smtClean="0"/>
              <a:t>]</a:t>
            </a:r>
          </a:p>
          <a:p>
            <a:pPr marL="828675" lvl="1">
              <a:lnSpc>
                <a:spcPct val="120000"/>
              </a:lnSpc>
            </a:pPr>
            <a:r>
              <a:rPr lang="en-US" altLang="zh-CN" sz="1800" dirty="0" smtClean="0"/>
              <a:t>l</a:t>
            </a:r>
            <a:r>
              <a:rPr lang="en-US" altLang="zh-CN" sz="1800" baseline="-25000" dirty="0" smtClean="0"/>
              <a:t>x</a:t>
            </a:r>
            <a:r>
              <a:rPr lang="en-US" altLang="zh-CN" sz="1800" dirty="0" smtClean="0"/>
              <a:t>=min{(x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-x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),(x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-x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)}/△x, </a:t>
            </a:r>
            <a:r>
              <a:rPr lang="en-US" altLang="zh-CN" sz="1800" dirty="0" err="1" smtClean="0"/>
              <a:t>r</a:t>
            </a:r>
            <a:r>
              <a:rPr lang="en-US" altLang="zh-CN" sz="1800" baseline="-25000" dirty="0" err="1" smtClean="0"/>
              <a:t>x</a:t>
            </a:r>
            <a:r>
              <a:rPr lang="en-US" altLang="zh-CN" sz="1800" dirty="0" smtClean="0"/>
              <a:t>=max{(x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-x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),(x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-x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)}/△x</a:t>
            </a:r>
          </a:p>
          <a:p>
            <a:pPr marL="828675" lvl="1">
              <a:lnSpc>
                <a:spcPct val="120000"/>
              </a:lnSpc>
            </a:pPr>
            <a:r>
              <a:rPr lang="en-US" altLang="zh-CN" sz="1800" dirty="0" err="1" smtClean="0"/>
              <a:t>l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smtClean="0"/>
              <a:t>=min{(y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-y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),(y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-y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)}/△y, </a:t>
            </a:r>
            <a:r>
              <a:rPr lang="en-US" altLang="zh-CN" sz="1800" dirty="0" err="1" smtClean="0"/>
              <a:t>r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smtClean="0"/>
              <a:t>=max{(y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-y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),(y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-y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)}/△y</a:t>
            </a:r>
          </a:p>
          <a:p>
            <a:pPr marL="828675" lvl="1">
              <a:lnSpc>
                <a:spcPct val="120000"/>
              </a:lnSpc>
            </a:pPr>
            <a:r>
              <a:rPr lang="zh-CN" altLang="en-US" sz="1800" dirty="0" smtClean="0"/>
              <a:t>注意取整方向</a:t>
            </a:r>
          </a:p>
          <a:p>
            <a:pPr marL="828675" lvl="1">
              <a:lnSpc>
                <a:spcPct val="120000"/>
              </a:lnSpc>
            </a:pPr>
            <a:r>
              <a:rPr lang="zh-CN" altLang="en-US" sz="1800" dirty="0" smtClean="0"/>
              <a:t>系数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的取值范围为</a:t>
            </a:r>
            <a:r>
              <a:rPr lang="en-US" altLang="zh-CN" sz="1800" dirty="0" smtClean="0"/>
              <a:t>[max{</a:t>
            </a:r>
            <a:r>
              <a:rPr lang="en-US" altLang="zh-CN" sz="1800" dirty="0" err="1" smtClean="0"/>
              <a:t>l</a:t>
            </a:r>
            <a:r>
              <a:rPr lang="en-US" altLang="zh-CN" sz="1800" baseline="-25000" dirty="0" err="1" smtClean="0"/>
              <a:t>x</a:t>
            </a:r>
            <a:r>
              <a:rPr lang="en-US" altLang="zh-CN" sz="1800" dirty="0" err="1" smtClean="0"/>
              <a:t>,l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smtClean="0"/>
              <a:t>},min{</a:t>
            </a:r>
            <a:r>
              <a:rPr lang="en-US" altLang="zh-CN" sz="1800" dirty="0" err="1" smtClean="0"/>
              <a:t>r</a:t>
            </a:r>
            <a:r>
              <a:rPr lang="en-US" altLang="zh-CN" sz="1800" baseline="-25000" dirty="0" err="1" smtClean="0"/>
              <a:t>x</a:t>
            </a:r>
            <a:r>
              <a:rPr lang="en-US" altLang="zh-CN" sz="1800" dirty="0" err="1" smtClean="0"/>
              <a:t>,r</a:t>
            </a:r>
            <a:r>
              <a:rPr lang="en-US" altLang="zh-CN" sz="1800" baseline="-25000" dirty="0" err="1" smtClean="0"/>
              <a:t>y</a:t>
            </a:r>
            <a:r>
              <a:rPr lang="en-US" altLang="zh-CN" sz="1800" dirty="0" smtClean="0"/>
              <a:t>}]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285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多元一次不定方程</a:t>
            </a:r>
          </a:p>
        </p:txBody>
      </p:sp>
      <p:sp>
        <p:nvSpPr>
          <p:cNvPr id="107522" name="文本占位符 285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=N</a:t>
            </a:r>
            <a:r>
              <a:rPr lang="zh-CN" altLang="en-US" smtClean="0"/>
              <a:t>有整数解的充分必要条件是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)|N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必要性</a:t>
            </a:r>
            <a:r>
              <a:rPr lang="en-US" altLang="zh-CN" smtClean="0"/>
              <a:t>:</a:t>
            </a:r>
            <a:r>
              <a:rPr lang="zh-CN" altLang="en-US" smtClean="0"/>
              <a:t>设</a:t>
            </a:r>
            <a:r>
              <a:rPr lang="en-US" altLang="zh-CN" smtClean="0"/>
              <a:t>d=(a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),</a:t>
            </a:r>
            <a:r>
              <a:rPr lang="zh-CN" altLang="en-US" smtClean="0"/>
              <a:t>显然</a:t>
            </a:r>
            <a:r>
              <a:rPr lang="en-US" altLang="zh-CN" smtClean="0"/>
              <a:t>d|N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充分性</a:t>
            </a:r>
            <a:r>
              <a:rPr lang="en-US" altLang="zh-CN" smtClean="0"/>
              <a:t>:</a:t>
            </a:r>
            <a:r>
              <a:rPr lang="zh-CN" altLang="en-US" smtClean="0"/>
              <a:t>设计一个算法求解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286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求解算法</a:t>
            </a:r>
          </a:p>
        </p:txBody>
      </p:sp>
      <p:sp>
        <p:nvSpPr>
          <p:cNvPr id="108546" name="文本占位符 2867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归纳法</a:t>
            </a:r>
            <a:r>
              <a:rPr lang="en-US" altLang="zh-CN" smtClean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基础</a:t>
            </a:r>
            <a:r>
              <a:rPr lang="en-US" altLang="zh-CN" smtClean="0"/>
              <a:t>:</a:t>
            </a:r>
            <a:r>
              <a:rPr lang="zh-CN" altLang="en-US" smtClean="0"/>
              <a:t>二元一次方程有解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归纳</a:t>
            </a:r>
            <a:r>
              <a:rPr lang="en-US" altLang="zh-CN" smtClean="0"/>
              <a:t>:</a:t>
            </a:r>
            <a:r>
              <a:rPr lang="zh-CN" altLang="en-US" smtClean="0"/>
              <a:t>令</a:t>
            </a:r>
            <a:r>
              <a:rPr lang="en-US" altLang="zh-CN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=(a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), </a:t>
            </a:r>
            <a:r>
              <a:rPr lang="zh-CN" altLang="en-US" smtClean="0"/>
              <a:t>则</a:t>
            </a:r>
            <a:r>
              <a:rPr lang="en-US" altLang="zh-CN" smtClean="0"/>
              <a:t>(d</a:t>
            </a:r>
            <a:r>
              <a:rPr lang="en-US" altLang="zh-CN" baseline="-25000" smtClean="0"/>
              <a:t>2</a:t>
            </a:r>
            <a:r>
              <a:rPr lang="en-US" altLang="zh-CN" smtClean="0"/>
              <a:t>,a</a:t>
            </a:r>
            <a:r>
              <a:rPr lang="en-US" altLang="zh-CN" baseline="-25000" smtClean="0"/>
              <a:t>3</a:t>
            </a:r>
            <a:r>
              <a:rPr lang="en-US" altLang="zh-CN" smtClean="0"/>
              <a:t>,a</a:t>
            </a:r>
            <a:r>
              <a:rPr lang="en-US" altLang="zh-CN" baseline="-25000" smtClean="0"/>
              <a:t>4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)=d|N.</a:t>
            </a:r>
            <a:r>
              <a:rPr lang="zh-CN" altLang="en-US" smtClean="0"/>
              <a:t>由归纳假定</a:t>
            </a:r>
            <a:r>
              <a:rPr lang="en-US" altLang="zh-CN" smtClean="0"/>
              <a:t>,</a:t>
            </a:r>
            <a:r>
              <a:rPr lang="zh-CN" altLang="en-US" smtClean="0"/>
              <a:t>方程</a:t>
            </a:r>
            <a:r>
              <a:rPr lang="en-US" altLang="zh-CN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+a</a:t>
            </a:r>
            <a:r>
              <a:rPr lang="en-US" altLang="zh-CN" baseline="-25000" smtClean="0"/>
              <a:t>3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=N</a:t>
            </a:r>
            <a:r>
              <a:rPr lang="zh-CN" altLang="en-US" smtClean="0"/>
              <a:t>有解</a:t>
            </a:r>
            <a:r>
              <a:rPr lang="en-US" altLang="zh-CN" smtClean="0"/>
              <a:t>,</a:t>
            </a:r>
            <a:r>
              <a:rPr lang="zh-CN" altLang="en-US" smtClean="0"/>
              <a:t>设其一解为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’,x</a:t>
            </a:r>
            <a:r>
              <a:rPr lang="en-US" altLang="zh-CN" baseline="-25000" smtClean="0"/>
              <a:t>3</a:t>
            </a:r>
            <a:r>
              <a:rPr lang="en-US" altLang="zh-CN" smtClean="0"/>
              <a:t>’,..,x</a:t>
            </a:r>
            <a:r>
              <a:rPr lang="en-US" altLang="zh-CN" baseline="-25000" smtClean="0"/>
              <a:t>n</a:t>
            </a:r>
            <a:r>
              <a:rPr lang="en-US" altLang="zh-CN" smtClean="0"/>
              <a:t>’.</a:t>
            </a:r>
            <a:r>
              <a:rPr lang="zh-CN" altLang="en-US" smtClean="0"/>
              <a:t>再考虑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=d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’,</a:t>
            </a:r>
            <a:r>
              <a:rPr lang="zh-CN" altLang="en-US" smtClean="0"/>
              <a:t>用扩展</a:t>
            </a:r>
            <a:r>
              <a:rPr lang="en-US" altLang="zh-CN" smtClean="0"/>
              <a:t>gcd</a:t>
            </a:r>
            <a:r>
              <a:rPr lang="zh-CN" altLang="en-US" smtClean="0"/>
              <a:t>可求得一解为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’,x</a:t>
            </a:r>
            <a:r>
              <a:rPr lang="en-US" altLang="zh-CN" baseline="-25000" smtClean="0"/>
              <a:t>2</a:t>
            </a:r>
            <a:r>
              <a:rPr lang="en-US" altLang="zh-CN" smtClean="0"/>
              <a:t>’.</a:t>
            </a:r>
            <a:r>
              <a:rPr lang="zh-CN" altLang="en-US" smtClean="0"/>
              <a:t>则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     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’+a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’+a</a:t>
            </a:r>
            <a:r>
              <a:rPr lang="en-US" altLang="zh-CN" baseline="-25000" smtClean="0"/>
              <a:t>3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’+…+a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’=N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2877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求一般解</a:t>
            </a:r>
          </a:p>
        </p:txBody>
      </p:sp>
      <p:sp>
        <p:nvSpPr>
          <p:cNvPr id="109570" name="文本占位符 2877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+a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=d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+a</a:t>
            </a:r>
            <a:r>
              <a:rPr lang="en-US" altLang="zh-CN" baseline="-25000" smtClean="0"/>
              <a:t>3</a:t>
            </a:r>
            <a:r>
              <a:rPr lang="en-US" altLang="zh-CN" smtClean="0"/>
              <a:t>x</a:t>
            </a:r>
            <a:r>
              <a:rPr lang="en-US" altLang="zh-CN" baseline="-25000" smtClean="0"/>
              <a:t>3</a:t>
            </a:r>
            <a:r>
              <a:rPr lang="en-US" altLang="zh-CN" smtClean="0"/>
              <a:t>=d</a:t>
            </a:r>
            <a:r>
              <a:rPr lang="en-US" altLang="zh-CN" baseline="-25000" smtClean="0"/>
              <a:t>3</a:t>
            </a:r>
            <a:r>
              <a:rPr lang="en-US" altLang="zh-CN" smtClean="0"/>
              <a:t>t</a:t>
            </a:r>
            <a:r>
              <a:rPr lang="en-US" altLang="zh-CN" baseline="-25000" smtClean="0"/>
              <a:t>3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……….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n-2</a:t>
            </a:r>
            <a:r>
              <a:rPr lang="en-US" altLang="zh-CN" smtClean="0"/>
              <a:t>t</a:t>
            </a:r>
            <a:r>
              <a:rPr lang="en-US" altLang="zh-CN" baseline="-25000" smtClean="0"/>
              <a:t>n-2</a:t>
            </a:r>
            <a:r>
              <a:rPr lang="en-US" altLang="zh-CN" smtClean="0"/>
              <a:t>+a</a:t>
            </a:r>
            <a:r>
              <a:rPr lang="en-US" altLang="zh-CN" baseline="-25000" smtClean="0"/>
              <a:t>n-1</a:t>
            </a:r>
            <a:r>
              <a:rPr lang="en-US" altLang="zh-CN" smtClean="0"/>
              <a:t>x</a:t>
            </a:r>
            <a:r>
              <a:rPr lang="en-US" altLang="zh-CN" baseline="-25000" smtClean="0"/>
              <a:t>n-1</a:t>
            </a:r>
            <a:r>
              <a:rPr lang="en-US" altLang="zh-CN" smtClean="0"/>
              <a:t>=d</a:t>
            </a:r>
            <a:r>
              <a:rPr lang="en-US" altLang="zh-CN" baseline="-25000" smtClean="0"/>
              <a:t>n-1</a:t>
            </a:r>
            <a:r>
              <a:rPr lang="en-US" altLang="zh-CN" smtClean="0"/>
              <a:t>t</a:t>
            </a:r>
            <a:r>
              <a:rPr lang="en-US" altLang="zh-CN" baseline="-25000" smtClean="0"/>
              <a:t>n-1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n-1</a:t>
            </a:r>
            <a:r>
              <a:rPr lang="en-US" altLang="zh-CN" smtClean="0"/>
              <a:t>t</a:t>
            </a:r>
            <a:r>
              <a:rPr lang="en-US" altLang="zh-CN" baseline="-25000" smtClean="0"/>
              <a:t>n-1</a:t>
            </a:r>
            <a:r>
              <a:rPr lang="en-US" altLang="zh-CN" smtClean="0"/>
              <a:t>+a</a:t>
            </a:r>
            <a:r>
              <a:rPr lang="en-US" altLang="zh-CN" baseline="-25000" smtClean="0"/>
              <a:t>n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=N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先求最后一个方程的一切解，然后代入倒数第二个，继续求解，往上代入。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204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整数序列</a:t>
            </a:r>
          </a:p>
        </p:txBody>
      </p:sp>
      <p:sp>
        <p:nvSpPr>
          <p:cNvPr id="110594" name="文本占位符 204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已知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P</a:t>
            </a:r>
            <a:r>
              <a:rPr lang="zh-CN" altLang="en-US" smtClean="0"/>
              <a:t>求</a:t>
            </a:r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,…,X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使得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*X</a:t>
            </a:r>
            <a:r>
              <a:rPr lang="en-US" altLang="zh-CN" baseline="-25000" smtClean="0"/>
              <a:t>1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</a:t>
            </a:r>
            <a:r>
              <a:rPr lang="en-US" altLang="zh-CN" smtClean="0"/>
              <a:t>*X</a:t>
            </a:r>
            <a:r>
              <a:rPr lang="en-US" altLang="zh-CN" baseline="-25000" smtClean="0"/>
              <a:t>n</a:t>
            </a:r>
            <a:r>
              <a:rPr lang="en-US" altLang="zh-CN" smtClean="0"/>
              <a:t> = B (mod P)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289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111618" name="文本占位符 2897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g=(A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,…A</a:t>
            </a:r>
            <a:r>
              <a:rPr lang="en-US" altLang="zh-CN" baseline="-25000" smtClean="0"/>
              <a:t>n</a:t>
            </a:r>
            <a:r>
              <a:rPr lang="en-US" altLang="zh-CN" smtClean="0"/>
              <a:t>,P)</a:t>
            </a:r>
            <a:r>
              <a:rPr lang="zh-CN" altLang="en-US" smtClean="0"/>
              <a:t>，若</a:t>
            </a:r>
            <a:r>
              <a:rPr lang="en-US" altLang="zh-CN" smtClean="0"/>
              <a:t>g</a:t>
            </a:r>
            <a:r>
              <a:rPr lang="zh-CN" altLang="en-US" smtClean="0"/>
              <a:t>不整除</a:t>
            </a:r>
            <a:r>
              <a:rPr lang="en-US" altLang="zh-CN" smtClean="0"/>
              <a:t>B</a:t>
            </a:r>
            <a:r>
              <a:rPr lang="zh-CN" altLang="en-US" smtClean="0"/>
              <a:t>则无解，否则我们可以用递归构造解：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,…A</a:t>
            </a:r>
            <a:r>
              <a:rPr lang="en-US" altLang="zh-CN" baseline="-25000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全部除以</a:t>
            </a:r>
            <a:r>
              <a:rPr lang="en-US" altLang="zh-CN" smtClean="0"/>
              <a:t>g</a:t>
            </a:r>
            <a:r>
              <a:rPr lang="zh-CN" altLang="en-US" smtClean="0"/>
              <a:t>，此时</a:t>
            </a:r>
            <a:r>
              <a:rPr lang="en-US" altLang="zh-CN" smtClean="0"/>
              <a:t>((A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,…A</a:t>
            </a:r>
            <a:r>
              <a:rPr lang="en-US" altLang="zh-CN" baseline="-25000" smtClean="0"/>
              <a:t>n</a:t>
            </a:r>
            <a:r>
              <a:rPr lang="en-US" altLang="zh-CN" smtClean="0"/>
              <a:t>),P)=1</a:t>
            </a:r>
            <a:r>
              <a:rPr lang="zh-CN" altLang="en-US" smtClean="0"/>
              <a:t>，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n=1</a:t>
            </a:r>
            <a:r>
              <a:rPr lang="zh-CN" altLang="en-US" smtClean="0"/>
              <a:t>，则直接求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zh-CN" altLang="en-US" smtClean="0"/>
              <a:t>使得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 mod P=B</a:t>
            </a:r>
            <a:r>
              <a:rPr lang="zh-CN" altLang="en-US" smtClean="0"/>
              <a:t>；否则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n-1</a:t>
            </a:r>
            <a:r>
              <a:rPr lang="en-US" altLang="zh-CN" smtClean="0"/>
              <a:t>)=D</a:t>
            </a:r>
            <a:r>
              <a:rPr lang="zh-CN" altLang="en-US" smtClean="0"/>
              <a:t>，则根据拓展欧几里德算法一定存在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使得</a:t>
            </a:r>
            <a:r>
              <a:rPr lang="en-US" altLang="zh-CN" smtClean="0"/>
              <a:t>A</a:t>
            </a:r>
            <a:r>
              <a:rPr lang="en-US" altLang="zh-CN" baseline="-25000" smtClean="0"/>
              <a:t>N</a:t>
            </a:r>
            <a:r>
              <a:rPr lang="en-US" altLang="zh-CN" smtClean="0"/>
              <a:t>x + Dy = B(mod p)</a:t>
            </a:r>
            <a:r>
              <a:rPr lang="zh-CN" altLang="en-US" smtClean="0"/>
              <a:t>，可以令</a:t>
            </a:r>
            <a:r>
              <a:rPr lang="en-US" altLang="zh-CN" smtClean="0"/>
              <a:t>X</a:t>
            </a:r>
            <a:r>
              <a:rPr lang="en-US" altLang="zh-CN" baseline="-25000" smtClean="0"/>
              <a:t>n</a:t>
            </a:r>
            <a:r>
              <a:rPr lang="en-US" altLang="zh-CN" smtClean="0"/>
              <a:t>=x , </a:t>
            </a:r>
            <a:r>
              <a:rPr lang="zh-CN" altLang="en-US" smtClean="0"/>
              <a:t>则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+…+A</a:t>
            </a:r>
            <a:r>
              <a:rPr lang="en-US" altLang="zh-CN" baseline="-25000" smtClean="0"/>
              <a:t>n-1</a:t>
            </a:r>
            <a:r>
              <a:rPr lang="en-US" altLang="zh-CN" smtClean="0"/>
              <a:t>X</a:t>
            </a:r>
            <a:r>
              <a:rPr lang="en-US" altLang="zh-CN" baseline="-25000" smtClean="0"/>
              <a:t>n-1</a:t>
            </a:r>
            <a:r>
              <a:rPr lang="en-US" altLang="zh-CN" smtClean="0"/>
              <a:t>=B-A</a:t>
            </a:r>
            <a:r>
              <a:rPr lang="en-US" altLang="zh-CN" baseline="-25000" smtClean="0"/>
              <a:t>n</a:t>
            </a:r>
            <a:r>
              <a:rPr lang="en-US" altLang="zh-CN" smtClean="0"/>
              <a:t>X=Dy(mod 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</a:t>
            </a:r>
          </a:p>
        </p:txBody>
      </p:sp>
      <p:sp>
        <p:nvSpPr>
          <p:cNvPr id="614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设</a:t>
            </a:r>
            <a:r>
              <a:rPr lang="en-US" altLang="zh-CN" sz="2600" dirty="0" smtClean="0">
                <a:latin typeface="Times New Roman" pitchFamily="18" charset="0"/>
              </a:rPr>
              <a:t>m= 7</a:t>
            </a:r>
            <a:r>
              <a:rPr lang="zh-CN" altLang="en-US" sz="2600" dirty="0" smtClean="0">
                <a:latin typeface="Times New Roman" pitchFamily="18" charset="0"/>
              </a:rPr>
              <a:t>，则</a:t>
            </a:r>
            <a:r>
              <a:rPr lang="en-US" altLang="zh-CN" sz="2600" dirty="0" smtClean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en-US" sz="2600" dirty="0" smtClean="0">
                <a:latin typeface="Times New Roman" pitchFamily="18" charset="0"/>
              </a:rPr>
              <a:t>7)=</a:t>
            </a:r>
            <a:r>
              <a:rPr lang="en-US" altLang="zh-CN" sz="2600" dirty="0" smtClean="0">
                <a:latin typeface="Times New Roman" pitchFamily="18" charset="0"/>
              </a:rPr>
              <a:t>6</a:t>
            </a:r>
            <a:r>
              <a:rPr lang="zh-CN" altLang="en-US" sz="2600" dirty="0" smtClean="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设</a:t>
            </a:r>
            <a:r>
              <a:rPr lang="en-US" altLang="zh-CN" sz="2600" dirty="0" smtClean="0">
                <a:latin typeface="Times New Roman" pitchFamily="18" charset="0"/>
              </a:rPr>
              <a:t>a= 2</a:t>
            </a:r>
            <a:r>
              <a:rPr lang="zh-CN" altLang="en-US" sz="2600" dirty="0" smtClean="0">
                <a:latin typeface="Times New Roman" pitchFamily="18" charset="0"/>
              </a:rPr>
              <a:t>，由于</a:t>
            </a:r>
            <a:r>
              <a:rPr lang="en-US" altLang="zh-CN" sz="2600" dirty="0" smtClean="0">
                <a:latin typeface="Times New Roman" pitchFamily="18" charset="0"/>
              </a:rPr>
              <a:t>2^3=8≡1(mod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2^6=64≡1(mod7)</a:t>
            </a:r>
            <a:r>
              <a:rPr lang="zh-CN" altLang="en-US" sz="2600" dirty="0" smtClean="0">
                <a:latin typeface="Times New Roman" pitchFamily="18" charset="0"/>
              </a:rPr>
              <a:t>，而</a:t>
            </a:r>
            <a:r>
              <a:rPr lang="en-US" altLang="zh-CN" sz="2600" dirty="0" smtClean="0">
                <a:latin typeface="Times New Roman" pitchFamily="18" charset="0"/>
              </a:rPr>
              <a:t>2^3≡2^6(mod7)</a:t>
            </a:r>
            <a:r>
              <a:rPr lang="zh-CN" altLang="en-US" sz="2600" dirty="0" smtClean="0">
                <a:latin typeface="Times New Roman" pitchFamily="18" charset="0"/>
              </a:rPr>
              <a:t>，所以 </a:t>
            </a:r>
            <a:r>
              <a:rPr lang="en-US" altLang="zh-CN" sz="2600" dirty="0" smtClean="0">
                <a:latin typeface="Times New Roman" pitchFamily="18" charset="0"/>
              </a:rPr>
              <a:t>2 </a:t>
            </a:r>
            <a:r>
              <a:rPr lang="zh-CN" altLang="en-US" sz="2600" dirty="0" smtClean="0">
                <a:latin typeface="Times New Roman" pitchFamily="18" charset="0"/>
              </a:rPr>
              <a:t>不是模 </a:t>
            </a:r>
            <a:r>
              <a:rPr lang="en-US" altLang="zh-CN" sz="2600" dirty="0" smtClean="0">
                <a:latin typeface="Times New Roman" pitchFamily="18" charset="0"/>
              </a:rPr>
              <a:t>7 </a:t>
            </a:r>
            <a:r>
              <a:rPr lang="zh-CN" altLang="en-US" sz="2600" dirty="0" smtClean="0">
                <a:latin typeface="Times New Roman" pitchFamily="18" charset="0"/>
              </a:rPr>
              <a:t>的一个原根。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600" dirty="0" smtClean="0">
                <a:latin typeface="Times New Roman" pitchFamily="18" charset="0"/>
              </a:rPr>
              <a:t>设</a:t>
            </a:r>
            <a:r>
              <a:rPr lang="en-US" altLang="zh-CN" sz="2600" dirty="0" smtClean="0">
                <a:latin typeface="Times New Roman" pitchFamily="18" charset="0"/>
              </a:rPr>
              <a:t>a= 3</a:t>
            </a:r>
            <a:r>
              <a:rPr lang="zh-CN" altLang="en-US" sz="2600" dirty="0" smtClean="0">
                <a:latin typeface="Times New Roman" pitchFamily="18" charset="0"/>
              </a:rPr>
              <a:t>，由于</a:t>
            </a:r>
            <a:r>
              <a:rPr lang="en-US" altLang="zh-CN" sz="2600" dirty="0" smtClean="0">
                <a:latin typeface="Times New Roman" pitchFamily="18" charset="0"/>
              </a:rPr>
              <a:t>3^1≡3(mod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3^2≡2(mod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3^3≡6(mod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3^4≡4(mod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3^5≡5(mod 7)</a:t>
            </a:r>
            <a:r>
              <a:rPr lang="zh-CN" altLang="en-US" sz="2600" dirty="0" smtClean="0">
                <a:latin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</a:rPr>
              <a:t>3^6≡1(mod 7)</a:t>
            </a:r>
            <a:r>
              <a:rPr lang="zh-CN" altLang="en-US" sz="2600" dirty="0" smtClean="0">
                <a:latin typeface="Times New Roman" pitchFamily="18" charset="0"/>
              </a:rPr>
              <a:t>，所以 </a:t>
            </a:r>
            <a:r>
              <a:rPr lang="en-US" altLang="zh-CN" sz="2600" dirty="0" smtClean="0">
                <a:latin typeface="Times New Roman" pitchFamily="18" charset="0"/>
              </a:rPr>
              <a:t>3 </a:t>
            </a:r>
            <a:r>
              <a:rPr lang="zh-CN" altLang="en-US" sz="2600" dirty="0" smtClean="0">
                <a:latin typeface="Times New Roman" pitchFamily="18" charset="0"/>
              </a:rPr>
              <a:t>是模 </a:t>
            </a:r>
            <a:r>
              <a:rPr lang="en-US" altLang="zh-CN" sz="2600" dirty="0" smtClean="0">
                <a:latin typeface="Times New Roman" pitchFamily="18" charset="0"/>
              </a:rPr>
              <a:t>7 </a:t>
            </a:r>
            <a:r>
              <a:rPr lang="zh-CN" altLang="en-US" sz="2600" dirty="0" smtClean="0">
                <a:latin typeface="Times New Roman" pitchFamily="18" charset="0"/>
              </a:rPr>
              <a:t>的一个原根</a:t>
            </a:r>
            <a:r>
              <a:rPr lang="zh-CN" altLang="en-US" sz="2600" dirty="0" smtClean="0">
                <a:latin typeface="Times New Roman" pitchFamily="18" charset="0"/>
              </a:rPr>
              <a:t>。</a:t>
            </a:r>
            <a:endParaRPr lang="zh-CN" altLang="en-US" sz="26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2908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112642" name="文本占位符 2908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n-1</a:t>
            </a:r>
            <a:r>
              <a:rPr lang="en-US" altLang="zh-CN" smtClean="0"/>
              <a:t>)=D, </a:t>
            </a:r>
            <a:r>
              <a:rPr lang="zh-CN" altLang="en-US" smtClean="0"/>
              <a:t>所以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n-1</a:t>
            </a:r>
            <a:r>
              <a:rPr lang="en-US" altLang="zh-CN" smtClean="0"/>
              <a:t>,P) = (D,P) | (Dy mod P), </a:t>
            </a:r>
            <a:r>
              <a:rPr lang="zh-CN" altLang="en-US" smtClean="0"/>
              <a:t>因此完全转化为</a:t>
            </a:r>
            <a:r>
              <a:rPr lang="en-US" altLang="zh-CN" smtClean="0"/>
              <a:t>n-1</a:t>
            </a:r>
            <a:r>
              <a:rPr lang="zh-CN" altLang="en-US" smtClean="0"/>
              <a:t>的情形</a:t>
            </a:r>
            <a:r>
              <a:rPr lang="en-US" altLang="zh-CN" smtClean="0"/>
              <a:t>, </a:t>
            </a:r>
            <a:r>
              <a:rPr lang="zh-CN" altLang="en-US" smtClean="0"/>
              <a:t>令</a:t>
            </a:r>
            <a:r>
              <a:rPr lang="en-US" altLang="zh-CN" smtClean="0"/>
              <a:t>B=DY mod P</a:t>
            </a:r>
            <a:r>
              <a:rPr lang="zh-CN" altLang="en-US" smtClean="0"/>
              <a:t>即可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299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素数判定</a:t>
            </a:r>
          </a:p>
        </p:txBody>
      </p:sp>
      <p:sp>
        <p:nvSpPr>
          <p:cNvPr id="98306" name="文本占位符 2990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概率算法</a:t>
            </a:r>
            <a:r>
              <a:rPr lang="en-US" altLang="zh-CN" noProof="1"/>
              <a:t>: Miller-Rabin(</a:t>
            </a:r>
            <a:r>
              <a:rPr lang="zh-CN" altLang="en-US" noProof="1"/>
              <a:t>米勒</a:t>
            </a:r>
            <a:r>
              <a:rPr lang="en-US" altLang="zh-CN" noProof="1"/>
              <a:t>-</a:t>
            </a:r>
            <a:r>
              <a:rPr lang="zh-CN" altLang="en-US" noProof="1"/>
              <a:t>勒宾</a:t>
            </a:r>
            <a:r>
              <a:rPr lang="en-US" altLang="zh-CN" noProof="1"/>
              <a:t>)</a:t>
            </a:r>
            <a:r>
              <a:rPr lang="zh-CN" altLang="en-US" noProof="1"/>
              <a:t>测试。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对于奇数</a:t>
            </a:r>
            <a:r>
              <a:rPr lang="en-US" altLang="zh-CN" noProof="1"/>
              <a:t>n, </a:t>
            </a:r>
            <a:r>
              <a:rPr lang="zh-CN" altLang="en-US" noProof="1"/>
              <a:t>记</a:t>
            </a:r>
            <a:r>
              <a:rPr lang="en-US" altLang="zh-CN" noProof="1"/>
              <a:t>n=2</a:t>
            </a:r>
            <a:r>
              <a:rPr lang="en-US" altLang="zh-CN" baseline="40000" noProof="1"/>
              <a:t>r</a:t>
            </a:r>
            <a:r>
              <a:rPr lang="en-US" altLang="zh-CN" noProof="1"/>
              <a:t>×s+1, </a:t>
            </a:r>
            <a:r>
              <a:rPr lang="zh-CN" altLang="en-US" noProof="1"/>
              <a:t>其中</a:t>
            </a:r>
            <a:r>
              <a:rPr lang="en-US" altLang="zh-CN" noProof="1"/>
              <a:t>s</a:t>
            </a:r>
            <a:r>
              <a:rPr lang="zh-CN" altLang="en-US" noProof="1"/>
              <a:t>为正奇数；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随机选</a:t>
            </a:r>
            <a:r>
              <a:rPr lang="en-US" altLang="zh-CN" noProof="1"/>
              <a:t>a(1&lt;=a&lt;=n-1), n</a:t>
            </a:r>
            <a:r>
              <a:rPr lang="zh-CN" altLang="en-US" noProof="1"/>
              <a:t>通过测试的条件是</a:t>
            </a:r>
            <a:r>
              <a:rPr lang="en-US" altLang="zh-CN" noProof="1"/>
              <a:t>a^s≡1(mod n), </a:t>
            </a:r>
            <a:r>
              <a:rPr lang="zh-CN" altLang="en-US" noProof="1"/>
              <a:t>或者素数对于所有</a:t>
            </a:r>
            <a:r>
              <a:rPr lang="en-US" altLang="zh-CN" noProof="1"/>
              <a:t>a</a:t>
            </a:r>
            <a:r>
              <a:rPr lang="zh-CN" altLang="en-US" noProof="1"/>
              <a:t>通过测试</a:t>
            </a:r>
            <a:r>
              <a:rPr lang="en-US" altLang="zh-CN" noProof="1"/>
              <a:t>, </a:t>
            </a:r>
            <a:r>
              <a:rPr lang="zh-CN" altLang="en-US" noProof="1"/>
              <a:t>合数通过测试的概率不超过</a:t>
            </a:r>
            <a:r>
              <a:rPr lang="en-US" altLang="zh-CN" noProof="1"/>
              <a:t>1/4</a:t>
            </a:r>
          </a:p>
          <a:p>
            <a:pPr>
              <a:lnSpc>
                <a:spcPct val="120000"/>
              </a:lnSpc>
            </a:pPr>
            <a:r>
              <a:rPr lang="zh-CN" altLang="en-US" noProof="1"/>
              <a:t>只测试</a:t>
            </a:r>
            <a:r>
              <a:rPr lang="en-US" altLang="zh-CN" noProof="1"/>
              <a:t>a=2, 3, 5, 7, </a:t>
            </a:r>
            <a:r>
              <a:rPr lang="zh-CN" altLang="en-US" noProof="1"/>
              <a:t>则</a:t>
            </a:r>
            <a:r>
              <a:rPr lang="en-US" altLang="zh-CN" noProof="1"/>
              <a:t>2.5*10^13</a:t>
            </a:r>
            <a:r>
              <a:rPr lang="zh-CN" altLang="en-US" noProof="1"/>
              <a:t>以内唯一一个可以通过所有测试的数为</a:t>
            </a:r>
            <a:r>
              <a:rPr lang="en-US" altLang="zh-CN" noProof="1"/>
              <a:t>3215031751</a:t>
            </a:r>
            <a:r>
              <a:rPr lang="zh-CN" altLang="en-US" noProof="1"/>
              <a:t>。</a:t>
            </a:r>
          </a:p>
          <a:p>
            <a:endParaRPr lang="zh-CN" altLang="en-US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300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素数判定</a:t>
            </a:r>
          </a:p>
        </p:txBody>
      </p:sp>
      <p:sp>
        <p:nvSpPr>
          <p:cNvPr id="99330" name="文本占位符 300034"/>
          <p:cNvSpPr>
            <a:spLocks noGrp="1"/>
          </p:cNvSpPr>
          <p:nvPr>
            <p:ph idx="1"/>
          </p:nvPr>
        </p:nvSpPr>
        <p:spPr>
          <a:xfrm>
            <a:off x="304800" y="1085850"/>
            <a:ext cx="8458200" cy="382905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noProof="1"/>
              <a:t>伪素数：如果</a:t>
            </a:r>
            <a:r>
              <a:rPr lang="en-US" altLang="zh-CN" noProof="1"/>
              <a:t>n</a:t>
            </a:r>
            <a:r>
              <a:rPr lang="zh-CN" altLang="en-US" noProof="1"/>
              <a:t>是一个整数，</a:t>
            </a:r>
            <a:r>
              <a:rPr lang="en-US" altLang="zh-CN" noProof="1"/>
              <a:t>a</a:t>
            </a:r>
            <a:r>
              <a:rPr lang="en-US" altLang="zh-CN" baseline="40000" noProof="1"/>
              <a:t>n-1</a:t>
            </a:r>
            <a:r>
              <a:rPr lang="en-US" altLang="zh-CN" noProof="1"/>
              <a:t>≡1(mod n)</a:t>
            </a:r>
            <a:r>
              <a:rPr lang="zh-CN" altLang="en-US" noProof="1"/>
              <a:t>，则说</a:t>
            </a:r>
            <a:r>
              <a:rPr lang="en-US" altLang="zh-CN" noProof="1"/>
              <a:t>n</a:t>
            </a:r>
            <a:r>
              <a:rPr lang="zh-CN" altLang="en-US" noProof="1"/>
              <a:t>是一个满足基于</a:t>
            </a:r>
            <a:r>
              <a:rPr lang="en-US" altLang="zh-CN" noProof="1"/>
              <a:t>a</a:t>
            </a:r>
            <a:r>
              <a:rPr lang="zh-CN" altLang="en-US" noProof="1"/>
              <a:t>的伪素数。比如</a:t>
            </a:r>
            <a:r>
              <a:rPr lang="en-US" altLang="zh-CN" noProof="1"/>
              <a:t>561</a:t>
            </a:r>
            <a:r>
              <a:rPr lang="zh-CN" altLang="en-US" noProof="1"/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noProof="1"/>
              <a:t>若对于</a:t>
            </a:r>
            <a:r>
              <a:rPr lang="en-US" altLang="zh-CN" noProof="1"/>
              <a:t>1</a:t>
            </a:r>
            <a:r>
              <a:rPr lang="zh-CN" altLang="en-US" noProof="1"/>
              <a:t>至</a:t>
            </a:r>
            <a:r>
              <a:rPr lang="en-US" altLang="zh-CN" noProof="1"/>
              <a:t>n-1</a:t>
            </a:r>
            <a:r>
              <a:rPr lang="zh-CN" altLang="en-US" noProof="1"/>
              <a:t>间的任意一个整数</a:t>
            </a:r>
            <a:r>
              <a:rPr lang="en-US" altLang="zh-CN" noProof="1"/>
              <a:t>a</a:t>
            </a:r>
            <a:r>
              <a:rPr lang="zh-CN" altLang="en-US" noProof="1"/>
              <a:t>，都有</a:t>
            </a:r>
            <a:r>
              <a:rPr lang="en-US" altLang="zh-CN" noProof="1"/>
              <a:t>a</a:t>
            </a:r>
            <a:r>
              <a:rPr lang="en-US" altLang="zh-CN" baseline="40000" noProof="1"/>
              <a:t>n-1</a:t>
            </a:r>
            <a:r>
              <a:rPr lang="en-US" altLang="zh-CN" noProof="1"/>
              <a:t>=1(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noProof="1"/>
              <a:t>mod n)</a:t>
            </a:r>
            <a:r>
              <a:rPr lang="zh-CN" altLang="en-US" noProof="1"/>
              <a:t>，则</a:t>
            </a:r>
            <a:r>
              <a:rPr lang="en-US" altLang="zh-CN" noProof="1"/>
              <a:t>n</a:t>
            </a:r>
            <a:r>
              <a:rPr lang="zh-CN" altLang="en-US" noProof="1"/>
              <a:t>一定是素数，若有</a:t>
            </a:r>
            <a:r>
              <a:rPr lang="en-US" altLang="zh-CN" noProof="1"/>
              <a:t>a</a:t>
            </a:r>
            <a:r>
              <a:rPr lang="en-US" altLang="zh-CN" baseline="40000" noProof="1"/>
              <a:t>n-1</a:t>
            </a:r>
            <a:r>
              <a:rPr lang="en-US" altLang="zh-CN" noProof="1"/>
              <a:t>≠1(mod n)</a:t>
            </a:r>
            <a:r>
              <a:rPr lang="zh-CN" altLang="en-US" noProof="1"/>
              <a:t>，则几乎可以肯定地确认</a:t>
            </a:r>
            <a:r>
              <a:rPr lang="en-US" altLang="zh-CN" noProof="1"/>
              <a:t>n</a:t>
            </a:r>
            <a:r>
              <a:rPr lang="zh-CN" altLang="en-US" noProof="1"/>
              <a:t>是合数。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3010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素数判定</a:t>
            </a:r>
          </a:p>
        </p:txBody>
      </p:sp>
      <p:sp>
        <p:nvSpPr>
          <p:cNvPr id="100354" name="文本占位符 301058"/>
          <p:cNvSpPr>
            <a:spLocks noGrp="1"/>
          </p:cNvSpPr>
          <p:nvPr>
            <p:ph idx="1"/>
          </p:nvPr>
        </p:nvSpPr>
        <p:spPr>
          <a:xfrm>
            <a:off x="304800" y="1085850"/>
            <a:ext cx="8534400" cy="382905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noProof="1"/>
              <a:t>为了使素数测试中出错的可能性不依赖于</a:t>
            </a:r>
            <a:r>
              <a:rPr lang="en-US" altLang="zh-CN" noProof="1"/>
              <a:t>n</a:t>
            </a:r>
            <a:r>
              <a:rPr lang="zh-CN" altLang="en-US" noProof="1"/>
              <a:t>，而使结果更精确，可做如下改进：</a:t>
            </a:r>
          </a:p>
          <a:p>
            <a:pPr marL="828675" lvl="1">
              <a:lnSpc>
                <a:spcPct val="120000"/>
              </a:lnSpc>
            </a:pPr>
            <a:r>
              <a:rPr lang="zh-CN" altLang="en-US" noProof="1"/>
              <a:t>试验</a:t>
            </a:r>
            <a:r>
              <a:rPr lang="en-US" altLang="zh-CN" noProof="1"/>
              <a:t>s</a:t>
            </a:r>
            <a:r>
              <a:rPr lang="zh-CN" altLang="en-US" noProof="1"/>
              <a:t>（</a:t>
            </a:r>
            <a:r>
              <a:rPr lang="en-US" altLang="zh-CN" noProof="1"/>
              <a:t>s&gt;1</a:t>
            </a:r>
            <a:r>
              <a:rPr lang="zh-CN" altLang="en-US" noProof="1"/>
              <a:t>）个随机选取的基值</a:t>
            </a:r>
            <a:r>
              <a:rPr lang="en-US" altLang="zh-CN" noProof="1"/>
              <a:t>a</a:t>
            </a:r>
            <a:r>
              <a:rPr lang="zh-CN" altLang="en-US" noProof="1"/>
              <a:t>，而不是仅试验一个基值；</a:t>
            </a:r>
          </a:p>
          <a:p>
            <a:pPr marL="828675" lvl="1">
              <a:lnSpc>
                <a:spcPct val="120000"/>
              </a:lnSpc>
            </a:pPr>
            <a:r>
              <a:rPr lang="zh-CN" altLang="en-US" noProof="1"/>
              <a:t>当确定一个基值</a:t>
            </a:r>
            <a:r>
              <a:rPr lang="en-US" altLang="zh-CN" noProof="1"/>
              <a:t>a</a:t>
            </a:r>
            <a:r>
              <a:rPr lang="zh-CN" altLang="en-US" noProof="1"/>
              <a:t>后，采用反复平方的算法计算</a:t>
            </a:r>
            <a:r>
              <a:rPr lang="en-US" altLang="zh-CN" noProof="1"/>
              <a:t>a</a:t>
            </a:r>
            <a:r>
              <a:rPr lang="en-US" altLang="zh-CN" baseline="40000" noProof="1"/>
              <a:t>n-1</a:t>
            </a:r>
            <a:r>
              <a:rPr lang="en-US" altLang="zh-CN" baseline="30000" noProof="1"/>
              <a:t> </a:t>
            </a:r>
            <a:r>
              <a:rPr lang="en-US" altLang="zh-CN" noProof="1"/>
              <a:t>mod n</a:t>
            </a:r>
            <a:r>
              <a:rPr lang="zh-CN" altLang="en-US" noProof="1"/>
              <a:t>，当计算当前模取幂的值时，若发现</a:t>
            </a:r>
            <a:r>
              <a:rPr lang="en-US" altLang="zh-CN" noProof="1"/>
              <a:t>a</a:t>
            </a:r>
            <a:r>
              <a:rPr lang="en-US" altLang="zh-CN" baseline="40000" noProof="1"/>
              <a:t>2c</a:t>
            </a:r>
            <a:r>
              <a:rPr lang="en-US" altLang="zh-CN" baseline="30000" noProof="1"/>
              <a:t> </a:t>
            </a:r>
            <a:r>
              <a:rPr lang="en-US" altLang="zh-CN" noProof="1"/>
              <a:t>mod n=1,a</a:t>
            </a:r>
            <a:r>
              <a:rPr lang="en-US" altLang="zh-CN" baseline="40000" noProof="1"/>
              <a:t>c</a:t>
            </a:r>
            <a:r>
              <a:rPr lang="en-US" altLang="zh-CN" noProof="1"/>
              <a:t> mod n ≠1</a:t>
            </a:r>
            <a:r>
              <a:rPr lang="zh-CN" altLang="en-US" noProof="1"/>
              <a:t>且</a:t>
            </a:r>
            <a:r>
              <a:rPr lang="en-US" altLang="zh-CN" noProof="1"/>
              <a:t>a</a:t>
            </a:r>
            <a:r>
              <a:rPr lang="en-US" altLang="zh-CN" baseline="40000" noProof="1"/>
              <a:t>c </a:t>
            </a:r>
            <a:r>
              <a:rPr lang="en-US" altLang="zh-CN" noProof="1"/>
              <a:t>mod n ≠n-1</a:t>
            </a:r>
            <a:r>
              <a:rPr lang="zh-CN" altLang="en-US" noProof="1"/>
              <a:t>则终止执行并确定</a:t>
            </a:r>
            <a:r>
              <a:rPr lang="en-US" altLang="zh-CN" noProof="1"/>
              <a:t>n</a:t>
            </a:r>
            <a:r>
              <a:rPr lang="zh-CN" altLang="en-US" noProof="1"/>
              <a:t>为合数（</a:t>
            </a:r>
            <a:r>
              <a:rPr lang="zh-CN" altLang="en-US" b="1" noProof="1">
                <a:solidFill>
                  <a:srgbClr val="FF0000"/>
                </a:solidFill>
                <a:latin typeface="Times New Roman" pitchFamily="18" charset="0"/>
                <a:ea typeface="黑体" charset="0"/>
              </a:rPr>
              <a:t>二次探测定理：如果p是奇素数，则 x</a:t>
            </a:r>
            <a:r>
              <a:rPr lang="zh-CN" altLang="en-US" b="1" baseline="40000" noProof="1">
                <a:solidFill>
                  <a:srgbClr val="FF0000"/>
                </a:solidFill>
                <a:latin typeface="Times New Roman" pitchFamily="18" charset="0"/>
                <a:ea typeface="黑体" charset="0"/>
              </a:rPr>
              <a:t>2</a:t>
            </a:r>
            <a:r>
              <a:rPr lang="zh-CN" altLang="en-US" b="1" noProof="1">
                <a:solidFill>
                  <a:srgbClr val="FF0000"/>
                </a:solidFill>
                <a:latin typeface="Times New Roman" pitchFamily="18" charset="0"/>
                <a:ea typeface="黑体" charset="0"/>
              </a:rPr>
              <a:t> ≡ 1(mod p)的解为 x = 1 或者 x = p - 1(mod p)</a:t>
            </a:r>
            <a:r>
              <a:rPr lang="zh-CN" altLang="en-US" noProof="1"/>
              <a:t>）。</a:t>
            </a:r>
          </a:p>
          <a:p>
            <a:pPr marL="828675" lvl="1">
              <a:lnSpc>
                <a:spcPct val="120000"/>
              </a:lnSpc>
              <a:buFont typeface="Wingdings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3041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细节问题</a:t>
            </a:r>
          </a:p>
        </p:txBody>
      </p:sp>
      <p:sp>
        <p:nvSpPr>
          <p:cNvPr id="116738" name="文本占位符 3041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itchFamily="18" charset="0"/>
              </a:rPr>
              <a:t>计算</a:t>
            </a:r>
            <a:r>
              <a:rPr lang="en-US" altLang="zh-CN" smtClean="0">
                <a:latin typeface="Times New Roman" pitchFamily="18" charset="0"/>
              </a:rPr>
              <a:t>a * b mod n, </a:t>
            </a:r>
            <a:r>
              <a:rPr lang="zh-CN" altLang="en-US" smtClean="0">
                <a:latin typeface="Times New Roman" pitchFamily="18" charset="0"/>
              </a:rPr>
              <a:t>因为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的值都很大，不能采用</a:t>
            </a:r>
            <a:r>
              <a:rPr lang="en-US" altLang="zh-CN" smtClean="0">
                <a:latin typeface="Times New Roman" pitchFamily="18" charset="0"/>
              </a:rPr>
              <a:t>(a%n)*(b%n)%n</a:t>
            </a:r>
            <a:r>
              <a:rPr lang="zh-CN" altLang="en-US" smtClean="0">
                <a:latin typeface="Times New Roman" pitchFamily="18" charset="0"/>
              </a:rPr>
              <a:t>的方法去做。</a:t>
            </a: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itchFamily="18" charset="0"/>
              </a:rPr>
              <a:t>思路</a:t>
            </a:r>
            <a:r>
              <a:rPr lang="en-US" altLang="zh-CN" smtClean="0">
                <a:latin typeface="Times New Roman" pitchFamily="18" charset="0"/>
              </a:rPr>
              <a:t>: </a:t>
            </a:r>
            <a:r>
              <a:rPr lang="zh-CN" altLang="en-US" smtClean="0">
                <a:latin typeface="Times New Roman" pitchFamily="18" charset="0"/>
              </a:rPr>
              <a:t>利用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的二进制表示进行拆分计算</a:t>
            </a:r>
            <a:r>
              <a:rPr lang="en-US" altLang="zh-CN" smtClean="0">
                <a:latin typeface="Times New Roman" pitchFamily="18" charset="0"/>
              </a:rPr>
              <a:t> </a:t>
            </a:r>
            <a:r>
              <a:rPr lang="zh-CN" altLang="en-US" smtClean="0">
                <a:latin typeface="Times New Roman" pitchFamily="18" charset="0"/>
              </a:rPr>
              <a:t>：例如</a:t>
            </a:r>
            <a:r>
              <a:rPr lang="en-US" altLang="zh-CN" smtClean="0">
                <a:latin typeface="Times New Roman" pitchFamily="18" charset="0"/>
              </a:rPr>
              <a:t>: b = 1011101</a:t>
            </a:r>
            <a:r>
              <a:rPr lang="zh-CN" altLang="en-US" smtClean="0">
                <a:latin typeface="Times New Roman" pitchFamily="18" charset="0"/>
              </a:rPr>
              <a:t>那么</a:t>
            </a:r>
            <a:r>
              <a:rPr lang="en-US" altLang="zh-CN" smtClean="0">
                <a:latin typeface="Times New Roman" pitchFamily="18" charset="0"/>
              </a:rPr>
              <a:t>a * b mod n = (a * 1000000 mod n + a * 10000 mod n + a * 1000 mod n + a * 100 mod n + a * 1 mod n) mod n </a:t>
            </a:r>
            <a:r>
              <a:rPr lang="zh-CN" altLang="en-US" smtClean="0">
                <a:latin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itchFamily="18" charset="0"/>
              </a:rPr>
              <a:t>思路就是上面描述的那样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那么可以用从低位往高位遍历</a:t>
            </a:r>
            <a:r>
              <a:rPr lang="en-US" altLang="zh-CN" smtClean="0">
                <a:latin typeface="Times New Roman" pitchFamily="18" charset="0"/>
              </a:rPr>
              <a:t>b, </a:t>
            </a:r>
            <a:r>
              <a:rPr lang="zh-CN" altLang="en-US" smtClean="0">
                <a:latin typeface="Times New Roman" pitchFamily="18" charset="0"/>
              </a:rPr>
              <a:t>并用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来记录当前位为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的值，每次遇到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当前位为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就将结果值加上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并 </a:t>
            </a:r>
            <a:r>
              <a:rPr lang="en-US" altLang="zh-CN" smtClean="0">
                <a:latin typeface="Times New Roman" pitchFamily="18" charset="0"/>
              </a:rPr>
              <a:t>mod n</a:t>
            </a:r>
            <a:r>
              <a:rPr lang="zh-CN" altLang="en-US" smtClean="0">
                <a:latin typeface="Times New Roman" pitchFamily="18" charset="0"/>
              </a:rPr>
              <a:t>，然后</a:t>
            </a:r>
            <a:r>
              <a:rPr lang="en-US" altLang="zh-CN" smtClean="0">
                <a:latin typeface="Times New Roman" pitchFamily="18" charset="0"/>
              </a:rPr>
              <a:t>a </a:t>
            </a:r>
            <a:r>
              <a:rPr lang="zh-CN" altLang="en-US" smtClean="0">
                <a:latin typeface="Times New Roman" pitchFamily="18" charset="0"/>
              </a:rPr>
              <a:t>要乘以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。 </a:t>
            </a:r>
            <a:br>
              <a:rPr lang="zh-CN" altLang="en-US" smtClean="0">
                <a:latin typeface="Times New Roman" pitchFamily="18" charset="0"/>
              </a:rPr>
            </a:b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302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大整数的因子分解</a:t>
            </a:r>
          </a:p>
        </p:txBody>
      </p:sp>
      <p:sp>
        <p:nvSpPr>
          <p:cNvPr id="102402" name="文本占位符 3020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noProof="1"/>
              <a:t>下面给出一种启发性方法，虽然它既不能保证运行时间也不能确保其运行成功，不过在实际应用中还是非常有效的，因为它极可能找出大整数素数因子。</a:t>
            </a:r>
          </a:p>
          <a:p>
            <a:pPr>
              <a:lnSpc>
                <a:spcPct val="115000"/>
              </a:lnSpc>
            </a:pPr>
            <a:r>
              <a:rPr lang="zh-CN" altLang="en-US" noProof="1"/>
              <a:t>该算法计算出下述序列：</a:t>
            </a:r>
            <a:r>
              <a:rPr lang="en-US" altLang="zh-CN" noProof="1"/>
              <a:t>x</a:t>
            </a:r>
            <a:r>
              <a:rPr lang="en-US" altLang="zh-CN" baseline="-25000" noProof="1"/>
              <a:t>1</a:t>
            </a:r>
            <a:r>
              <a:rPr lang="en-US" altLang="zh-CN" noProof="1"/>
              <a:t>,x</a:t>
            </a:r>
            <a:r>
              <a:rPr lang="en-US" altLang="zh-CN" baseline="-25000" noProof="1"/>
              <a:t>2</a:t>
            </a:r>
            <a:r>
              <a:rPr lang="en-US" altLang="zh-CN" noProof="1"/>
              <a:t>,x</a:t>
            </a:r>
            <a:r>
              <a:rPr lang="en-US" altLang="zh-CN" baseline="-25000" noProof="1"/>
              <a:t>3</a:t>
            </a:r>
            <a:r>
              <a:rPr lang="en-US" altLang="zh-CN" noProof="1"/>
              <a:t>,x</a:t>
            </a:r>
            <a:r>
              <a:rPr lang="en-US" altLang="zh-CN" baseline="-25000" noProof="1"/>
              <a:t>4</a:t>
            </a:r>
            <a:r>
              <a:rPr lang="en-US" altLang="zh-CN" noProof="1"/>
              <a:t>,..,x</a:t>
            </a:r>
            <a:r>
              <a:rPr lang="en-US" altLang="zh-CN" baseline="-25000" noProof="1"/>
              <a:t>i</a:t>
            </a:r>
            <a:r>
              <a:rPr lang="en-US" altLang="zh-CN" noProof="1"/>
              <a:t>,x</a:t>
            </a:r>
            <a:r>
              <a:rPr lang="en-US" altLang="zh-CN" baseline="-25000" noProof="1"/>
              <a:t>i+1</a:t>
            </a:r>
            <a:r>
              <a:rPr lang="en-US" altLang="zh-CN" noProof="1"/>
              <a:t>,…</a:t>
            </a:r>
            <a:r>
              <a:rPr lang="zh-CN" altLang="en-US" noProof="1"/>
              <a:t>其中</a:t>
            </a:r>
            <a:r>
              <a:rPr lang="en-US" altLang="zh-CN" noProof="1"/>
              <a:t>x</a:t>
            </a:r>
            <a:r>
              <a:rPr lang="en-US" altLang="zh-CN" baseline="-25000" noProof="1"/>
              <a:t>1</a:t>
            </a:r>
            <a:r>
              <a:rPr lang="zh-CN" altLang="en-US" noProof="1"/>
              <a:t>为</a:t>
            </a:r>
            <a:r>
              <a:rPr lang="en-US" altLang="zh-CN" noProof="1"/>
              <a:t>0</a:t>
            </a:r>
            <a:r>
              <a:rPr lang="zh-CN" altLang="en-US" noProof="1"/>
              <a:t>到</a:t>
            </a:r>
            <a:r>
              <a:rPr lang="en-US" altLang="zh-CN" noProof="1"/>
              <a:t>n-1</a:t>
            </a:r>
            <a:r>
              <a:rPr lang="zh-CN" altLang="en-US" noProof="1"/>
              <a:t>之间的一个随机整数，其它数下述递归式得出：</a:t>
            </a:r>
            <a:r>
              <a:rPr lang="en-US" altLang="zh-CN" noProof="1"/>
              <a:t>x</a:t>
            </a:r>
            <a:r>
              <a:rPr lang="en-US" altLang="zh-CN" baseline="-25000" noProof="1"/>
              <a:t>i</a:t>
            </a:r>
            <a:r>
              <a:rPr lang="en-US" altLang="zh-CN" noProof="1"/>
              <a:t>=(x</a:t>
            </a:r>
            <a:r>
              <a:rPr lang="en-US" altLang="zh-CN" sz="2600" baseline="40000" noProof="1"/>
              <a:t>2</a:t>
            </a:r>
            <a:r>
              <a:rPr lang="en-US" altLang="zh-CN" baseline="-25000" noProof="1"/>
              <a:t>i-1</a:t>
            </a:r>
            <a:r>
              <a:rPr lang="en-US" altLang="zh-CN" noProof="1"/>
              <a:t>+</a:t>
            </a:r>
            <a:r>
              <a:rPr lang="en-US" altLang="zh-CN" noProof="1"/>
              <a:t>c) mod n (i&gt;1</a:t>
            </a:r>
            <a:r>
              <a:rPr lang="zh-CN" altLang="en-US" noProof="1"/>
              <a:t>，</a:t>
            </a:r>
            <a:r>
              <a:rPr lang="en-US" altLang="zh-CN" noProof="1"/>
              <a:t>c</a:t>
            </a:r>
            <a:r>
              <a:rPr lang="zh-CN" altLang="en-US" noProof="1"/>
              <a:t>是一个在</a:t>
            </a:r>
            <a:r>
              <a:rPr lang="en-US" altLang="zh-CN" noProof="1"/>
              <a:t>1</a:t>
            </a:r>
            <a:r>
              <a:rPr lang="zh-CN" altLang="en-US" noProof="1"/>
              <a:t>到</a:t>
            </a:r>
            <a:r>
              <a:rPr lang="en-US" altLang="zh-CN" noProof="1"/>
              <a:t>n-1</a:t>
            </a:r>
            <a:r>
              <a:rPr lang="zh-CN" altLang="en-US" noProof="1"/>
              <a:t>间的随机整数</a:t>
            </a:r>
            <a:r>
              <a:rPr lang="en-US" altLang="zh-CN" noProof="1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303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大整数的因子分解</a:t>
            </a:r>
          </a:p>
        </p:txBody>
      </p:sp>
      <p:sp>
        <p:nvSpPr>
          <p:cNvPr id="118786" name="文本占位符 30310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25"/>
              </a:spcBef>
            </a:pP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设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为距离当前项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baseline="-25000" smtClean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最近的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的次幂项。第一项开始，逐项延长序列。每生成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baseline="-25000" smtClean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后检查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d=gcd(y-x</a:t>
            </a:r>
            <a:r>
              <a:rPr lang="en-US" altLang="zh-CN" baseline="-25000" smtClean="0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,n)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。若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2≤d≤n-1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，则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为素数因子。上述过程一直进行至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y=x</a:t>
            </a:r>
            <a:r>
              <a:rPr lang="en-US" altLang="zh-CN" baseline="-25000" smtClean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（因为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的最大公约数为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0,n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无法分解出因子）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3123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大整数的因子分解</a:t>
            </a:r>
          </a:p>
        </p:txBody>
      </p:sp>
      <p:sp>
        <p:nvSpPr>
          <p:cNvPr id="118786" name="文本占位符 3123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LL Pollard_Rho(LL n,int c)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{LL x,y,d,i=1,k=2;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y=x=rand()%(n-1)+1;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//</a:t>
            </a:r>
            <a:r>
              <a:rPr lang="zh-CN" altLang="en-US" sz="2200" noProof="1">
                <a:solidFill>
                  <a:srgbClr val="00B050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随机产生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x</a:t>
            </a:r>
            <a:r>
              <a:rPr lang="en-US" altLang="zh-CN" sz="2200" baseline="-25000" noProof="1">
                <a:solidFill>
                  <a:srgbClr val="00B050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1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while(1)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{i++;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 x=(muti_mod(x,x,n)+c)%n;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x</a:t>
            </a:r>
            <a:r>
              <a:rPr lang="en-US" altLang="zh-CN" sz="2200" baseline="-250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i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=(x</a:t>
            </a:r>
            <a:r>
              <a:rPr lang="en-US" altLang="zh-CN" sz="2200" baseline="400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2</a:t>
            </a:r>
            <a:r>
              <a:rPr lang="en-US" altLang="zh-CN" sz="2200" baseline="-250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i-1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-c) mod n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 d=gcd(y&gt;x ? y-x:x-y, n);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  if(1&lt;d &amp;&amp; d&lt;n)  return d;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 if (y==x) return  n;</a:t>
            </a:r>
            <a:r>
              <a:rPr lang="en-US" altLang="zh-CN" sz="2200" noProof="1">
                <a:solidFill>
                  <a:srgbClr val="00B050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//无法分解出因子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 if (i==k)   {y=x;    k&lt;&lt;=1; }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noProof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smtClean="0"/>
              <a:t>Thanks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</a:t>
            </a:r>
          </a:p>
        </p:txBody>
      </p:sp>
      <p:sp>
        <p:nvSpPr>
          <p:cNvPr id="614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求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原根目前的做法只能是从2开始枚举，然后暴力判断</a:t>
            </a:r>
            <a:r>
              <a:rPr lang="en-US" altLang="zh-CN" sz="260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^(</a:t>
            </a:r>
            <a:r>
              <a:rPr lang="en-US" altLang="zh-CN" sz="2600" dirty="0" smtClean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-1) </a:t>
            </a:r>
            <a:r>
              <a:rPr lang="en-US" altLang="zh-CN" sz="2600" dirty="0" smtClean="0">
                <a:latin typeface="Times New Roman" pitchFamily="18" charset="0"/>
                <a:ea typeface="黑体" pitchFamily="49" charset="-122"/>
              </a:rPr>
              <a:t>≡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 1 (mod </a:t>
            </a:r>
            <a:r>
              <a:rPr lang="en-US" altLang="zh-CN" sz="2600" dirty="0" smtClean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)是否当且当指数为</a:t>
            </a:r>
            <a:r>
              <a:rPr lang="en-US" altLang="zh-CN" sz="2600" dirty="0" smtClean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2600" dirty="0" smtClean="0">
                <a:latin typeface="Times New Roman" pitchFamily="18" charset="0"/>
                <a:ea typeface="黑体" pitchFamily="49" charset="-122"/>
              </a:rPr>
              <a:t>-1的时候成立，而由于原根一般都不大，所以可以暴力得到。</a:t>
            </a:r>
            <a:endParaRPr lang="en-US" altLang="zh-CN" sz="26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原根性质</a:t>
            </a:r>
          </a:p>
        </p:txBody>
      </p:sp>
      <p:sp>
        <p:nvSpPr>
          <p:cNvPr id="624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25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1）可以证明，如果正整数(a,m) = 1和正整数 d 满足a^d≡1(mod m)，则 d 整除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(m)。因此Ordm(a)整除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(m)。在例子中，当a= 3时，我们仅需要验证 3 的 1 、2、3 和 6 次方模 7 的余数即可。</a:t>
            </a:r>
          </a:p>
          <a:p>
            <a:pPr>
              <a:lnSpc>
                <a:spcPct val="120000"/>
              </a:lnSpc>
              <a:spcBef>
                <a:spcPts val="25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2）记δ=Ordm(a)，则a^1，……a^(δ-1)模 m 两两不同余。因此当a是模m的原根时，a^0，a^1，……，a^(δ-1)构成模 m 的简化剩余系。</a:t>
            </a:r>
          </a:p>
          <a:p>
            <a:pPr>
              <a:lnSpc>
                <a:spcPct val="120000"/>
              </a:lnSpc>
              <a:spcBef>
                <a:spcPts val="25"/>
              </a:spcBef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sym typeface="宋体" pitchFamily="2" charset="-12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sym typeface="宋体" pitchFamily="2" charset="-122"/>
              </a:rPr>
              <a:t>）模m有原根的充要条件是m= 1,2,4,p,2p,p^n，其中p是奇质数，n是任意正整数。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原根性质</a:t>
            </a:r>
          </a:p>
        </p:txBody>
      </p:sp>
      <p:sp>
        <p:nvSpPr>
          <p:cNvPr id="624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 smtClean="0">
                <a:sym typeface="Arial" pitchFamily="34" charset="0"/>
              </a:rPr>
              <a:t>反证法：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en-US" dirty="0" smtClean="0">
                <a:sym typeface="Arial" pitchFamily="34" charset="0"/>
              </a:rPr>
              <a:t>假设</a:t>
            </a:r>
            <a:r>
              <a:rPr lang="en-US" altLang="zh-CN" dirty="0" smtClean="0">
                <a:sym typeface="Arial" pitchFamily="34" charset="0"/>
              </a:rPr>
              <a:t>d</a:t>
            </a:r>
            <a:r>
              <a:rPr lang="zh-CN" altLang="en-US" dirty="0" smtClean="0">
                <a:sym typeface="Arial" pitchFamily="34" charset="0"/>
              </a:rPr>
              <a:t>不能整除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sym typeface="宋体" pitchFamily="2" charset="-122"/>
              </a:rPr>
              <a:t>(m)，则设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sym typeface="宋体" pitchFamily="2" charset="-122"/>
              </a:rPr>
              <a:t>(m)</a:t>
            </a:r>
            <a:r>
              <a:rPr lang="en-US" altLang="zh-CN" dirty="0" smtClean="0">
                <a:latin typeface="Times New Roman" pitchFamily="18" charset="0"/>
                <a:sym typeface="宋体" pitchFamily="2" charset="-122"/>
              </a:rPr>
              <a:t>=k*</a:t>
            </a:r>
            <a:r>
              <a:rPr lang="en-US" altLang="zh-CN" dirty="0" err="1" smtClean="0">
                <a:latin typeface="Times New Roman" pitchFamily="18" charset="0"/>
                <a:sym typeface="宋体" pitchFamily="2" charset="-122"/>
              </a:rPr>
              <a:t>d+r</a:t>
            </a:r>
            <a:r>
              <a:rPr lang="en-US" altLang="zh-CN" dirty="0" smtClean="0">
                <a:latin typeface="Times New Roman" pitchFamily="18" charset="0"/>
                <a:sym typeface="宋体" pitchFamily="2" charset="-122"/>
              </a:rPr>
              <a:t>   (0&lt;r&lt;d)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∵a^d≡1 (mod m)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dirty="0" smtClean="0">
                <a:sym typeface="Arial" pitchFamily="34" charset="0"/>
              </a:rPr>
              <a:t>又</a:t>
            </a:r>
            <a:r>
              <a:rPr lang="en-US" altLang="zh-CN" dirty="0" smtClean="0">
                <a:sym typeface="Arial" pitchFamily="34" charset="0"/>
              </a:rPr>
              <a:t>∵(</a:t>
            </a:r>
            <a:r>
              <a:rPr lang="en-US" altLang="zh-CN" dirty="0" err="1" smtClean="0">
                <a:sym typeface="Arial" pitchFamily="34" charset="0"/>
              </a:rPr>
              <a:t>a,m</a:t>
            </a:r>
            <a:r>
              <a:rPr lang="en-US" altLang="zh-CN" dirty="0" smtClean="0">
                <a:sym typeface="Arial" pitchFamily="34" charset="0"/>
              </a:rPr>
              <a:t>)=1</a:t>
            </a:r>
            <a:r>
              <a:rPr lang="zh-CN" altLang="en-US" dirty="0" smtClean="0">
                <a:sym typeface="Arial" pitchFamily="34" charset="0"/>
              </a:rPr>
              <a:t>，则由欧拉定理知：</a:t>
            </a:r>
            <a:r>
              <a:rPr lang="en-US" altLang="zh-CN" dirty="0" smtClean="0">
                <a:sym typeface="Arial" pitchFamily="34" charset="0"/>
              </a:rPr>
              <a:t>a^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sym typeface="Arial" pitchFamily="34" charset="0"/>
              </a:rPr>
              <a:t>(m)</a:t>
            </a:r>
            <a:r>
              <a:rPr lang="en-US" altLang="zh-CN" dirty="0" smtClean="0">
                <a:latin typeface="Times New Roman" pitchFamily="18" charset="0"/>
                <a:sym typeface="Arial" pitchFamily="34" charset="0"/>
              </a:rPr>
              <a:t>≡1 (mod m)</a:t>
            </a:r>
            <a:endParaRPr lang="zh-CN" altLang="en-US" dirty="0" smtClean="0">
              <a:latin typeface="Times New Roman" pitchFamily="18" charset="0"/>
              <a:sym typeface="Arial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∴a^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dirty="0" smtClean="0">
                <a:latin typeface="Times New Roman" pitchFamily="18" charset="0"/>
                <a:sym typeface="Arial" pitchFamily="34" charset="0"/>
              </a:rPr>
              <a:t>(m)</a:t>
            </a:r>
            <a:r>
              <a:rPr lang="en-US" altLang="zh-CN" dirty="0" smtClean="0">
                <a:latin typeface="Times New Roman" pitchFamily="18" charset="0"/>
                <a:sym typeface="Arial" pitchFamily="34" charset="0"/>
              </a:rPr>
              <a:t>=</a:t>
            </a:r>
            <a:r>
              <a:rPr lang="en-US" altLang="zh-CN" dirty="0" smtClean="0"/>
              <a:t>a^(k*</a:t>
            </a:r>
            <a:r>
              <a:rPr lang="en-US" altLang="zh-CN" dirty="0" err="1" smtClean="0"/>
              <a:t>d+r</a:t>
            </a:r>
            <a:r>
              <a:rPr lang="en-US" altLang="zh-CN" dirty="0" smtClean="0"/>
              <a:t>) =a^(k*d)</a:t>
            </a:r>
            <a:r>
              <a:rPr lang="zh-CN" altLang="en-US" dirty="0" smtClean="0"/>
              <a:t>×</a:t>
            </a:r>
            <a:r>
              <a:rPr lang="en-US" altLang="zh-CN" dirty="0" err="1" smtClean="0"/>
              <a:t>a^r</a:t>
            </a:r>
            <a:r>
              <a:rPr lang="en-US" altLang="zh-CN" dirty="0" smtClean="0"/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                   = (</a:t>
            </a:r>
            <a:r>
              <a:rPr lang="en-US" altLang="zh-CN" dirty="0" err="1" smtClean="0"/>
              <a:t>a^d</a:t>
            </a:r>
            <a:r>
              <a:rPr lang="en-US" altLang="zh-CN" dirty="0" smtClean="0"/>
              <a:t>)^k </a:t>
            </a:r>
            <a:r>
              <a:rPr lang="zh-CN" altLang="en-US" dirty="0" smtClean="0">
                <a:sym typeface="Arial" pitchFamily="34" charset="0"/>
              </a:rPr>
              <a:t>×</a:t>
            </a:r>
            <a:r>
              <a:rPr lang="en-US" altLang="zh-CN" dirty="0" err="1" smtClean="0">
                <a:sym typeface="Arial" pitchFamily="34" charset="0"/>
              </a:rPr>
              <a:t>a^r</a:t>
            </a:r>
            <a:r>
              <a:rPr lang="en-US" altLang="zh-CN" dirty="0" smtClean="0">
                <a:sym typeface="Arial" pitchFamily="34" charset="0"/>
              </a:rPr>
              <a:t> =1^k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宋体" pitchFamily="2" charset="-122"/>
              </a:rPr>
              <a:t>×</a:t>
            </a:r>
            <a:r>
              <a:rPr lang="en-US" altLang="zh-CN" dirty="0" err="1" smtClean="0">
                <a:sym typeface="宋体" pitchFamily="2" charset="-122"/>
              </a:rPr>
              <a:t>a^r</a:t>
            </a:r>
            <a:r>
              <a:rPr lang="en-US" altLang="zh-CN" dirty="0" smtClean="0">
                <a:sym typeface="宋体" pitchFamily="2" charset="-122"/>
              </a:rPr>
              <a:t> </a:t>
            </a:r>
            <a:endParaRPr lang="en-US" altLang="zh-CN" dirty="0" smtClean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                   =</a:t>
            </a:r>
            <a:r>
              <a:rPr lang="en-US" altLang="zh-CN" dirty="0" err="1" smtClean="0"/>
              <a:t>a^r</a:t>
            </a:r>
            <a:r>
              <a:rPr lang="en-US" altLang="zh-CN" dirty="0" smtClean="0"/>
              <a:t> (mod m) =1 (mod m)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/>
              <a:t>∴0&lt;r&lt;d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是最小正整数矛盾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5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</a:t>
            </a:r>
            <a:r>
              <a:rPr lang="en-US" altLang="zh-CN" smtClean="0"/>
              <a:t>GCD</a:t>
            </a:r>
          </a:p>
        </p:txBody>
      </p:sp>
      <p:sp>
        <p:nvSpPr>
          <p:cNvPr id="81922" name="文本占位符 15362"/>
          <p:cNvSpPr>
            <a:spLocks noGrp="1" noChangeArrowheads="1"/>
          </p:cNvSpPr>
          <p:nvPr>
            <p:ph idx="1"/>
          </p:nvPr>
        </p:nvSpPr>
        <p:spPr>
          <a:xfrm>
            <a:off x="457201" y="1119187"/>
            <a:ext cx="8361363" cy="38528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裴蜀定理：设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gcd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a,b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)=d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，一定存在整数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x,y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，使得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ax+by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=d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25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证明：设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gcd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a,b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)=d,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 则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d|a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d|b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。由整除的性质，               ，有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d|(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ax+by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。设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为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ax+by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最小正值，首先有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d|s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，令         ，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r=a mod s=a-q(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ax+by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)=a(1-ax)+b(-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qy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 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可见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也为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a,b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 的线性组合。由于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为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a,b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线性组合的最小正值，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0≤r&lt;s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，可知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r=0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，则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s|a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，同理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s|b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，则</a:t>
            </a:r>
            <a:r>
              <a:rPr lang="en-US" altLang="en-US" dirty="0" err="1" smtClean="0">
                <a:latin typeface="Times New Roman" pitchFamily="18" charset="0"/>
                <a:ea typeface="黑体" pitchFamily="49" charset="-122"/>
              </a:rPr>
              <a:t>s|d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，因此可得</a:t>
            </a:r>
            <a:r>
              <a:rPr lang="en-US" altLang="en-US" dirty="0" smtClean="0">
                <a:latin typeface="Times New Roman" pitchFamily="18" charset="0"/>
                <a:ea typeface="黑体" pitchFamily="49" charset="-122"/>
              </a:rPr>
              <a:t>d=s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，命题得证。</a:t>
            </a:r>
          </a:p>
        </p:txBody>
      </p:sp>
      <p:graphicFrame>
        <p:nvGraphicFramePr>
          <p:cNvPr id="81923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75621"/>
              </p:ext>
            </p:extLst>
          </p:nvPr>
        </p:nvGraphicFramePr>
        <p:xfrm>
          <a:off x="7086534" y="1657374"/>
          <a:ext cx="1479550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r:id="rId3" imgW="610758" imgH="203677" progId="Equation.KSEE3">
                  <p:embed/>
                </p:oleObj>
              </mc:Choice>
              <mc:Fallback>
                <p:oleObj r:id="rId3" imgW="610758" imgH="203677" progId="Equation.KSEE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534" y="1657374"/>
                        <a:ext cx="1479550" cy="37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对象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14665"/>
              </p:ext>
            </p:extLst>
          </p:nvPr>
        </p:nvGraphicFramePr>
        <p:xfrm>
          <a:off x="7467524" y="2038364"/>
          <a:ext cx="784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r:id="rId5" imgW="522522" imgH="433321" progId="Equation.KSEE3">
                  <p:embed/>
                </p:oleObj>
              </mc:Choice>
              <mc:Fallback>
                <p:oleObj r:id="rId5" imgW="522522" imgH="433321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524" y="2038364"/>
                        <a:ext cx="7842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5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</a:t>
            </a:r>
            <a:r>
              <a:rPr lang="en-US" altLang="zh-CN" smtClean="0"/>
              <a:t>GCD</a:t>
            </a:r>
          </a:p>
        </p:txBody>
      </p:sp>
      <p:sp>
        <p:nvSpPr>
          <p:cNvPr id="82946" name="文本占位符 15362"/>
          <p:cNvSpPr>
            <a:spLocks noGrp="1" noChangeArrowheads="1"/>
          </p:cNvSpPr>
          <p:nvPr>
            <p:ph idx="1"/>
          </p:nvPr>
        </p:nvSpPr>
        <p:spPr>
          <a:xfrm>
            <a:off x="457200" y="1119187"/>
            <a:ext cx="8229600" cy="3852863"/>
          </a:xfrm>
        </p:spPr>
        <p:txBody>
          <a:bodyPr/>
          <a:lstStyle/>
          <a:p>
            <a:pPr>
              <a:spcBef>
                <a:spcPts val="25"/>
              </a:spcBef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裴蜀定理：设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gcd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a,b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)=d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，一定存在整数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x,y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，使得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ax+by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=d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sym typeface="Arial" pitchFamily="34" charset="0"/>
              </a:rPr>
              <a:t>。</a:t>
            </a:r>
          </a:p>
          <a:p>
            <a:pPr>
              <a:spcBef>
                <a:spcPts val="25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ex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000" dirty="0" err="1" smtClean="0">
                <a:latin typeface="Times New Roman" pitchFamily="18" charset="0"/>
              </a:rPr>
              <a:t>gcd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a,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b,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&amp;x,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&amp; y)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   {if (b==0){ x = 1; y = 0; return a; }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else {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r =</a:t>
            </a:r>
            <a:r>
              <a:rPr lang="en-US" altLang="zh-CN" sz="2000" dirty="0" err="1" smtClean="0">
                <a:latin typeface="Times New Roman" pitchFamily="18" charset="0"/>
              </a:rPr>
              <a:t>ex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000" dirty="0" err="1" smtClean="0">
                <a:latin typeface="Times New Roman" pitchFamily="18" charset="0"/>
              </a:rPr>
              <a:t>gcd</a:t>
            </a:r>
            <a:r>
              <a:rPr lang="en-US" altLang="zh-CN" sz="2000" dirty="0" smtClean="0">
                <a:latin typeface="Times New Roman" pitchFamily="18" charset="0"/>
              </a:rPr>
              <a:t>(b, </a:t>
            </a:r>
            <a:r>
              <a:rPr lang="en-US" altLang="zh-CN" sz="2000" dirty="0" err="1" smtClean="0">
                <a:latin typeface="Times New Roman" pitchFamily="18" charset="0"/>
              </a:rPr>
              <a:t>a%b</a:t>
            </a:r>
            <a:r>
              <a:rPr lang="en-US" altLang="zh-CN" sz="2000" dirty="0" smtClean="0">
                <a:latin typeface="Times New Roman" pitchFamily="18" charset="0"/>
              </a:rPr>
              <a:t>, x, y);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t = x; x = y; y = t – a/b*y;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return r; 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}</a:t>
            </a:r>
          </a:p>
          <a:p>
            <a:pPr>
              <a:spcBef>
                <a:spcPts val="25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}</a:t>
            </a:r>
          </a:p>
          <a:p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满足</a:t>
            </a:r>
            <a:r>
              <a:rPr lang="en-US" altLang="zh-CN" sz="2400" i="1" dirty="0" err="1" smtClean="0">
                <a:latin typeface="Times New Roman" pitchFamily="18" charset="0"/>
                <a:ea typeface="黑体" pitchFamily="49" charset="-122"/>
              </a:rPr>
              <a:t>ax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</a:rPr>
              <a:t>+</a:t>
            </a:r>
            <a:r>
              <a:rPr lang="en-US" altLang="zh-CN" sz="2400" i="1" dirty="0" err="1" smtClean="0">
                <a:latin typeface="Times New Roman" pitchFamily="18" charset="0"/>
                <a:ea typeface="黑体" pitchFamily="49" charset="-122"/>
              </a:rPr>
              <a:t>by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=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的数对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不是惟一的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因为当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增加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且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减少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时和不变。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104</TotalTime>
  <Pages>0</Pages>
  <Words>4266</Words>
  <Characters>0</Characters>
  <Application>Microsoft Office PowerPoint</Application>
  <DocSecurity>0</DocSecurity>
  <PresentationFormat>全屏显示(16:9)</PresentationFormat>
  <Lines>0</Lines>
  <Paragraphs>250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71" baseType="lpstr">
      <vt:lpstr>Arial</vt:lpstr>
      <vt:lpstr>宋体</vt:lpstr>
      <vt:lpstr>Wingdings</vt:lpstr>
      <vt:lpstr>Arial</vt:lpstr>
      <vt:lpstr>宋体</vt:lpstr>
      <vt:lpstr>Wingdings</vt:lpstr>
      <vt:lpstr>Arial Black</vt:lpstr>
      <vt:lpstr>Times New Roman</vt:lpstr>
      <vt:lpstr>华文楷体</vt:lpstr>
      <vt:lpstr>Symbol</vt:lpstr>
      <vt:lpstr>楷体_GB2312</vt:lpstr>
      <vt:lpstr>Calibri</vt:lpstr>
      <vt:lpstr>新宋体</vt:lpstr>
      <vt:lpstr>微软雅黑</vt:lpstr>
      <vt:lpstr>Wingdings</vt:lpstr>
      <vt:lpstr>黑体</vt:lpstr>
      <vt:lpstr>黑体</vt:lpstr>
      <vt:lpstr>宋体</vt:lpstr>
      <vt:lpstr>微软雅黑</vt:lpstr>
      <vt:lpstr>Studio</vt:lpstr>
      <vt:lpstr>3_Studio</vt:lpstr>
      <vt:lpstr>Equation.KSEE3</vt:lpstr>
      <vt:lpstr>Microsoft 公式 3.0</vt:lpstr>
      <vt:lpstr>初等数论</vt:lpstr>
      <vt:lpstr>原根</vt:lpstr>
      <vt:lpstr>原根</vt:lpstr>
      <vt:lpstr>原根</vt:lpstr>
      <vt:lpstr>原根</vt:lpstr>
      <vt:lpstr>原根性质</vt:lpstr>
      <vt:lpstr>原根性质</vt:lpstr>
      <vt:lpstr>扩展GCD</vt:lpstr>
      <vt:lpstr>扩展GCD</vt:lpstr>
      <vt:lpstr>线性同余方程</vt:lpstr>
      <vt:lpstr>线性同余方程</vt:lpstr>
      <vt:lpstr>线性同余方程</vt:lpstr>
      <vt:lpstr>线性同余方程</vt:lpstr>
      <vt:lpstr>线性同余方程</vt:lpstr>
      <vt:lpstr>例题：狼找兔子</vt:lpstr>
      <vt:lpstr>分析</vt:lpstr>
      <vt:lpstr>例题：青蛙的约会</vt:lpstr>
      <vt:lpstr>分析</vt:lpstr>
      <vt:lpstr>例题：数字移动</vt:lpstr>
      <vt:lpstr>例题：数字移动</vt:lpstr>
      <vt:lpstr>分析</vt:lpstr>
      <vt:lpstr>分析</vt:lpstr>
      <vt:lpstr>Baby_step Giant_step</vt:lpstr>
      <vt:lpstr>Baby_step Giant_step</vt:lpstr>
      <vt:lpstr>中国剩余定理</vt:lpstr>
      <vt:lpstr>中国剩余定理</vt:lpstr>
      <vt:lpstr>中国剩余定理</vt:lpstr>
      <vt:lpstr>不互质怎么办？</vt:lpstr>
      <vt:lpstr>例题：生理周期</vt:lpstr>
      <vt:lpstr>例题：生理周期</vt:lpstr>
      <vt:lpstr>不定方程ax+by=c</vt:lpstr>
      <vt:lpstr>不定方程ax+by=c</vt:lpstr>
      <vt:lpstr>根据不定方程的通解计算所有解</vt:lpstr>
      <vt:lpstr>计算ax+by=c的一般方法</vt:lpstr>
      <vt:lpstr>多元一次不定方程</vt:lpstr>
      <vt:lpstr>求解算法</vt:lpstr>
      <vt:lpstr>求一般解</vt:lpstr>
      <vt:lpstr>整数序列</vt:lpstr>
      <vt:lpstr>分析</vt:lpstr>
      <vt:lpstr>分析</vt:lpstr>
      <vt:lpstr>素数判定</vt:lpstr>
      <vt:lpstr>素数判定</vt:lpstr>
      <vt:lpstr>素数判定</vt:lpstr>
      <vt:lpstr>细节问题</vt:lpstr>
      <vt:lpstr>大整数的因子分解</vt:lpstr>
      <vt:lpstr>大整数的因子分解</vt:lpstr>
      <vt:lpstr>大整数的因子分解</vt:lpstr>
      <vt:lpstr>Thanks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265</cp:revision>
  <dcterms:created xsi:type="dcterms:W3CDTF">2016-06-10T02:27:15Z</dcterms:created>
  <dcterms:modified xsi:type="dcterms:W3CDTF">2022-02-19T08:32:33Z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2052-10.1.0.5777</vt:lpwstr>
  </property>
</Properties>
</file>