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3"/>
  </p:handoutMasterIdLst>
  <p:sldIdLst>
    <p:sldId id="256" r:id="rId3"/>
    <p:sldId id="257" r:id="rId4"/>
    <p:sldId id="258" r:id="rId5"/>
    <p:sldId id="259" r:id="rId6"/>
    <p:sldId id="260" r:id="rId8"/>
    <p:sldId id="261" r:id="rId9"/>
    <p:sldId id="262" r:id="rId10"/>
    <p:sldId id="264" r:id="rId11"/>
    <p:sldId id="263"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alphaModFix amt="25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ogu.com.cn/paste/8uxzh79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a:t>FZOJ 2446 无心行挽 </a:t>
            </a:r>
            <a:r>
              <a:rPr lang="zh-CN" altLang="en-US"/>
              <a:t>题解</a:t>
            </a:r>
            <a:endParaRPr lang="en-US" altLang="zh-CN"/>
          </a:p>
        </p:txBody>
      </p:sp>
      <p:sp>
        <p:nvSpPr>
          <p:cNvPr id="5" name="副标题 4"/>
          <p:cNvSpPr>
            <a:spLocks noGrp="1"/>
          </p:cNvSpPr>
          <p:nvPr>
            <p:ph type="subTitle" idx="1"/>
          </p:nvPr>
        </p:nvSpPr>
        <p:spPr/>
        <p:txBody>
          <a:bodyPr/>
          <a:lstStyle/>
          <a:p>
            <a:r>
              <a:rPr lang="en-US" altLang="zh-CN"/>
              <a:t>ztq</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Description</a:t>
            </a:r>
            <a:endParaRPr lang="zh-CN" altLang="en-US"/>
          </a:p>
        </p:txBody>
      </p:sp>
      <p:sp>
        <p:nvSpPr>
          <p:cNvPr id="3" name="内容占位符 2"/>
          <p:cNvSpPr>
            <a:spLocks noGrp="1"/>
          </p:cNvSpPr>
          <p:nvPr>
            <p:ph idx="1"/>
          </p:nvPr>
        </p:nvSpPr>
        <p:spPr/>
        <p:txBody>
          <a:bodyPr/>
          <a:p>
            <a:r>
              <a:rPr lang="zh-CN" altLang="en-US"/>
              <a:t>给定一个</a:t>
            </a:r>
            <a:r>
              <a:rPr lang="en-US" altLang="zh-CN"/>
              <a:t>n</a:t>
            </a:r>
            <a:r>
              <a:rPr lang="zh-CN" altLang="en-US"/>
              <a:t>个点的树，边权都为</a:t>
            </a:r>
            <a:r>
              <a:rPr lang="en-US" altLang="zh-CN"/>
              <a:t>1</a:t>
            </a:r>
            <a:endParaRPr lang="en-US" altLang="zh-CN"/>
          </a:p>
          <a:p>
            <a:r>
              <a:rPr lang="zh-CN" altLang="en-US"/>
              <a:t>每次询问给定</a:t>
            </a:r>
            <a:r>
              <a:rPr lang="en-US" altLang="zh-CN"/>
              <a:t>k</a:t>
            </a:r>
            <a:r>
              <a:rPr lang="zh-CN" altLang="en-US"/>
              <a:t>个关键点</a:t>
            </a:r>
            <a:endParaRPr lang="zh-CN" altLang="en-US"/>
          </a:p>
          <a:p>
            <a:r>
              <a:rPr lang="zh-CN" altLang="en-US"/>
              <a:t>令</a:t>
            </a:r>
            <a:r>
              <a:rPr lang="en-US" altLang="zh-CN"/>
              <a:t>f(x)</a:t>
            </a:r>
            <a:r>
              <a:rPr lang="zh-CN" altLang="en-US"/>
              <a:t>为点</a:t>
            </a:r>
            <a:r>
              <a:rPr lang="en-US" altLang="zh-CN"/>
              <a:t>x</a:t>
            </a:r>
            <a:r>
              <a:rPr lang="zh-CN" altLang="en-US"/>
              <a:t>距离最近的关键点的距离</a:t>
            </a:r>
            <a:endParaRPr lang="zh-CN" altLang="en-US"/>
          </a:p>
          <a:p>
            <a:r>
              <a:rPr lang="zh-CN" altLang="en-US"/>
              <a:t>每次需要回答最大的</a:t>
            </a:r>
            <a:r>
              <a:rPr lang="en-US" altLang="zh-CN"/>
              <a:t>f(x)</a:t>
            </a:r>
            <a:r>
              <a:rPr lang="zh-CN" altLang="en-US"/>
              <a:t>是多少</a:t>
            </a:r>
            <a:endParaRPr lang="zh-CN" altLang="en-US"/>
          </a:p>
          <a:p>
            <a:endParaRPr lang="zh-CN" altLang="en-US"/>
          </a:p>
          <a:p>
            <a:r>
              <a:rPr lang="en-US" altLang="zh-CN"/>
              <a:t>n, q, </a:t>
            </a:r>
            <a:r>
              <a:rPr lang="en-US" altLang="zh-CN">
                <a:latin typeface="AR PL UKai CN" panose="02000503000000000000" charset="-122"/>
                <a:ea typeface="AR PL UKai CN" panose="02000503000000000000" charset="-122"/>
              </a:rPr>
              <a:t>∑k </a:t>
            </a:r>
            <a:r>
              <a:rPr lang="en-US" altLang="zh-CN">
                <a:latin typeface="东文宋体" charset="0"/>
                <a:ea typeface="东文宋体" charset="0"/>
              </a:rPr>
              <a:t>≤ 10</a:t>
            </a:r>
            <a:r>
              <a:rPr lang="en-US" altLang="zh-CN" baseline="30000">
                <a:latin typeface="东文宋体" charset="0"/>
                <a:ea typeface="东文宋体" charset="0"/>
              </a:rPr>
              <a:t>5</a:t>
            </a:r>
            <a:endParaRPr lang="en-US" altLang="zh-CN" baseline="30000">
              <a:latin typeface="东文宋体" charset="0"/>
              <a:ea typeface="东文宋体"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发现这个和世界树其实差不多</a:t>
            </a:r>
            <a:endParaRPr lang="zh-CN" altLang="en-US"/>
          </a:p>
          <a:p>
            <a:r>
              <a:rPr lang="zh-CN" altLang="en-US"/>
              <a:t>其实就是要如何维护</a:t>
            </a:r>
            <a:r>
              <a:rPr lang="zh-CN" altLang="en-US" b="1"/>
              <a:t>不同情况</a:t>
            </a:r>
            <a:r>
              <a:rPr lang="zh-CN" altLang="en-US"/>
              <a:t>下</a:t>
            </a:r>
            <a:r>
              <a:rPr lang="en-US" altLang="zh-CN"/>
              <a:t>f</a:t>
            </a:r>
            <a:r>
              <a:rPr lang="zh-CN" altLang="en-US"/>
              <a:t>的最大值</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显然关键点的</a:t>
            </a:r>
            <a:r>
              <a:rPr lang="en-US" altLang="zh-CN"/>
              <a:t>f</a:t>
            </a:r>
            <a:r>
              <a:rPr lang="zh-CN" altLang="en-US"/>
              <a:t>值能够直接算出。</a:t>
            </a:r>
            <a:endParaRPr lang="zh-CN" altLang="en-US"/>
          </a:p>
          <a:p>
            <a:r>
              <a:rPr lang="zh-CN" altLang="en-US"/>
              <a:t>先从下往上递推，再从上往下推即可</a:t>
            </a:r>
            <a:endParaRPr lang="zh-CN" altLang="en-US"/>
          </a:p>
          <a:p>
            <a:r>
              <a:rPr lang="zh-CN" altLang="en-US"/>
              <a:t>现在的问题就是如何求出非关键点的节点的</a:t>
            </a:r>
            <a:r>
              <a:rPr lang="en-US" altLang="zh-CN"/>
              <a:t>f</a:t>
            </a:r>
            <a:r>
              <a:rPr lang="zh-CN" altLang="en-US"/>
              <a:t>值</a:t>
            </a:r>
            <a:endParaRPr lang="zh-CN" altLang="en-US"/>
          </a:p>
          <a:p>
            <a:r>
              <a:rPr lang="zh-CN" altLang="en-US">
                <a:sym typeface="+mn-ea"/>
              </a:rPr>
              <a:t>这个也显然能分三种情况：</a:t>
            </a:r>
            <a:endParaRPr lang="zh-CN" altLang="en-US"/>
          </a:p>
          <a:p>
            <a:r>
              <a:rPr lang="en-US" altLang="zh-CN">
                <a:sym typeface="+mn-ea"/>
              </a:rPr>
              <a:t>1. </a:t>
            </a:r>
            <a:r>
              <a:rPr lang="zh-CN" altLang="en-US">
                <a:sym typeface="+mn-ea"/>
              </a:rPr>
              <a:t>虚树的根上面的部分</a:t>
            </a:r>
            <a:endParaRPr lang="zh-CN" altLang="en-US">
              <a:sym typeface="+mn-ea"/>
            </a:endParaRPr>
          </a:p>
          <a:p>
            <a:r>
              <a:rPr lang="en-US" altLang="zh-CN">
                <a:sym typeface="+mn-ea"/>
              </a:rPr>
              <a:t>2. </a:t>
            </a:r>
            <a:r>
              <a:rPr lang="zh-CN" altLang="en-US">
                <a:sym typeface="+mn-ea"/>
              </a:rPr>
              <a:t>一个关键点下面的不是虚树中的儿子中的点</a:t>
            </a:r>
            <a:endParaRPr lang="zh-CN" altLang="en-US"/>
          </a:p>
          <a:p>
            <a:r>
              <a:rPr lang="en-US" altLang="zh-CN">
                <a:sym typeface="+mn-ea"/>
              </a:rPr>
              <a:t>3. </a:t>
            </a:r>
            <a:r>
              <a:rPr lang="zh-CN" altLang="en-US">
                <a:sym typeface="+mn-ea"/>
              </a:rPr>
              <a:t>两个关键点之间的原树中的点</a:t>
            </a:r>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我们可以钦定</a:t>
            </a:r>
            <a:r>
              <a:rPr lang="en-US" altLang="zh-CN"/>
              <a:t>1</a:t>
            </a:r>
            <a:r>
              <a:rPr lang="zh-CN" altLang="en-US"/>
              <a:t>（根）在虚树中，这样就不要处理第一种情况了</a:t>
            </a:r>
            <a:endParaRPr lang="zh-CN" altLang="en-US"/>
          </a:p>
          <a:p>
            <a:r>
              <a:rPr lang="zh-CN" altLang="en-US"/>
              <a:t>第二种情况我们发现其实可以每个点先预处理每个点往下的每个儿子的最长链</a:t>
            </a:r>
            <a:endParaRPr lang="zh-CN" altLang="en-US"/>
          </a:p>
          <a:p>
            <a:r>
              <a:rPr lang="zh-CN" altLang="en-US"/>
              <a:t>然后找在虚树上没出现的儿子的最长链最大值就好了</a:t>
            </a:r>
            <a:endParaRPr lang="zh-CN" altLang="en-US"/>
          </a:p>
          <a:p>
            <a:endParaRPr lang="zh-CN" altLang="en-US"/>
          </a:p>
          <a:p>
            <a:endParaRPr lang="zh-CN" altLang="en-US"/>
          </a:p>
          <a:p>
            <a:endParaRPr lang="zh-CN" altLang="en-US"/>
          </a:p>
          <a:p>
            <a:r>
              <a:rPr lang="zh-CN" altLang="en-US"/>
              <a:t>就大概像这样，</a:t>
            </a:r>
            <a:r>
              <a:rPr lang="en-US" altLang="zh-CN"/>
              <a:t>d</a:t>
            </a:r>
            <a:r>
              <a:rPr lang="zh-CN" altLang="en-US"/>
              <a:t>是原树上</a:t>
            </a:r>
            <a:r>
              <a:rPr lang="en-US" altLang="zh-CN"/>
              <a:t>x</a:t>
            </a:r>
            <a:r>
              <a:rPr lang="zh-CN" altLang="en-US"/>
              <a:t>的儿子的最长链的</a:t>
            </a:r>
            <a:r>
              <a:rPr lang="en-US" altLang="zh-CN"/>
              <a:t>vector</a:t>
            </a:r>
            <a:r>
              <a:rPr lang="zh-CN" altLang="en-US"/>
              <a:t>，</a:t>
            </a:r>
            <a:r>
              <a:rPr lang="en-US" altLang="zh-CN"/>
              <a:t>tp</a:t>
            </a:r>
            <a:r>
              <a:rPr lang="zh-CN" altLang="en-US"/>
              <a:t>是虚树上的这个关键点的（这两个都是排好序的）</a:t>
            </a:r>
            <a:endParaRPr lang="en-US" altLang="zh-CN"/>
          </a:p>
        </p:txBody>
      </p:sp>
      <p:pic>
        <p:nvPicPr>
          <p:cNvPr id="5" name="图片 4"/>
          <p:cNvPicPr>
            <a:picLocks noChangeAspect="1"/>
          </p:cNvPicPr>
          <p:nvPr/>
        </p:nvPicPr>
        <p:blipFill>
          <a:blip r:embed="rId1"/>
          <a:stretch>
            <a:fillRect/>
          </a:stretch>
        </p:blipFill>
        <p:spPr>
          <a:xfrm>
            <a:off x="1023620" y="3010535"/>
            <a:ext cx="3714750" cy="1162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情况三（考虑两点之间的情况：</a:t>
            </a:r>
            <a:endParaRPr lang="zh-CN" altLang="en-US"/>
          </a:p>
          <a:p>
            <a:r>
              <a:rPr lang="zh-CN" altLang="en-US"/>
              <a:t>假设一条链</a:t>
            </a:r>
            <a:r>
              <a:rPr lang="en-US" altLang="zh-CN"/>
              <a:t>u~v</a:t>
            </a:r>
            <a:r>
              <a:rPr lang="zh-CN" altLang="en-US"/>
              <a:t>，存在这样一个点</a:t>
            </a:r>
            <a:r>
              <a:rPr lang="en-US" altLang="zh-CN"/>
              <a:t>y</a:t>
            </a:r>
            <a:r>
              <a:rPr lang="zh-CN" altLang="en-US"/>
              <a:t>，使得其中</a:t>
            </a:r>
            <a:r>
              <a:rPr lang="en-US" altLang="zh-CN"/>
              <a:t>u</a:t>
            </a:r>
            <a:r>
              <a:rPr lang="zh-CN" altLang="en-US"/>
              <a:t>到</a:t>
            </a:r>
            <a:r>
              <a:rPr lang="en-US" altLang="zh-CN"/>
              <a:t>y</a:t>
            </a:r>
            <a:r>
              <a:rPr lang="zh-CN" altLang="en-US"/>
              <a:t>到</a:t>
            </a:r>
            <a:r>
              <a:rPr lang="en-US" altLang="zh-CN"/>
              <a:t>v</a:t>
            </a:r>
            <a:r>
              <a:rPr lang="zh-CN" altLang="en-US"/>
              <a:t>，其</a:t>
            </a:r>
            <a:r>
              <a:rPr lang="en-US" altLang="zh-CN"/>
              <a:t>f</a:t>
            </a:r>
            <a:r>
              <a:rPr lang="zh-CN" altLang="en-US"/>
              <a:t>值是</a:t>
            </a:r>
            <a:endParaRPr lang="zh-CN" altLang="en-US"/>
          </a:p>
          <a:p>
            <a:pPr marL="0" indent="0">
              <a:buNone/>
            </a:pPr>
            <a:r>
              <a:rPr lang="zh-CN" altLang="en-US"/>
              <a:t>先增加，再减少的，显然这样的</a:t>
            </a:r>
            <a:r>
              <a:rPr lang="en-US" altLang="zh-CN"/>
              <a:t>y</a:t>
            </a:r>
            <a:r>
              <a:rPr lang="zh-CN" altLang="en-US"/>
              <a:t>与</a:t>
            </a:r>
            <a:r>
              <a:rPr lang="en-US" altLang="zh-CN"/>
              <a:t>v</a:t>
            </a:r>
            <a:r>
              <a:rPr lang="zh-CN" altLang="en-US"/>
              <a:t>的距离是</a:t>
            </a:r>
            <a:r>
              <a:rPr lang="en-US" altLang="zh-CN"/>
              <a:t>(f[u]-f[v]+dist(u,v))/2</a:t>
            </a:r>
            <a:endParaRPr lang="en-US" altLang="zh-CN"/>
          </a:p>
          <a:p>
            <a:r>
              <a:rPr lang="zh-CN" altLang="en-US"/>
              <a:t>这样把这个分成两个链处理</a:t>
            </a:r>
            <a:endParaRPr lang="zh-CN" altLang="en-US"/>
          </a:p>
          <a:p>
            <a:r>
              <a:rPr lang="zh-CN" altLang="en-US"/>
              <a:t>这里只考虑</a:t>
            </a:r>
            <a:r>
              <a:rPr lang="en-US" altLang="zh-CN"/>
              <a:t>v~y</a:t>
            </a:r>
            <a:r>
              <a:rPr lang="zh-CN" altLang="en-US"/>
              <a:t>的链上的点（及其子树的点），</a:t>
            </a:r>
            <a:r>
              <a:rPr lang="en-US" altLang="zh-CN"/>
              <a:t>u~y</a:t>
            </a:r>
            <a:r>
              <a:rPr lang="zh-CN" altLang="en-US"/>
              <a:t>同理</a:t>
            </a:r>
            <a:endParaRPr lang="zh-CN" altLang="en-US"/>
          </a:p>
          <a:p>
            <a:r>
              <a:rPr lang="zh-CN" altLang="en-US"/>
              <a:t>注意到这里在链上一个点</a:t>
            </a:r>
            <a:r>
              <a:rPr lang="en-US" altLang="zh-CN"/>
              <a:t>x</a:t>
            </a:r>
            <a:r>
              <a:rPr lang="zh-CN" altLang="en-US"/>
              <a:t>的贡献是</a:t>
            </a:r>
            <a:r>
              <a:rPr lang="en-US" altLang="zh-CN"/>
              <a:t>f[v] + dist (x, v) + </a:t>
            </a:r>
            <a:r>
              <a:rPr lang="zh-CN" altLang="en-US"/>
              <a:t>除去</a:t>
            </a:r>
            <a:endParaRPr lang="zh-CN" altLang="en-US"/>
          </a:p>
          <a:p>
            <a:pPr marL="0" indent="0">
              <a:buNone/>
            </a:pPr>
            <a:r>
              <a:rPr lang="en-US" altLang="zh-CN"/>
              <a:t>v~y</a:t>
            </a:r>
            <a:r>
              <a:rPr lang="zh-CN" altLang="en-US"/>
              <a:t>这条链以外</a:t>
            </a:r>
            <a:r>
              <a:rPr lang="en-US" altLang="zh-CN"/>
              <a:t>x</a:t>
            </a:r>
            <a:r>
              <a:rPr lang="zh-CN" altLang="en-US"/>
              <a:t>的最长链的长度</a:t>
            </a:r>
            <a:endParaRPr lang="zh-CN" altLang="en-US"/>
          </a:p>
          <a:p>
            <a:r>
              <a:rPr lang="zh-CN" altLang="en-US"/>
              <a:t>后者最长链长度显然是可以预处理的</a:t>
            </a:r>
            <a:endParaRPr lang="zh-CN" altLang="en-US"/>
          </a:p>
          <a:p>
            <a:r>
              <a:rPr lang="zh-CN" altLang="en-US"/>
              <a:t>前面这个</a:t>
            </a:r>
            <a:r>
              <a:rPr lang="en-US" altLang="zh-CN"/>
              <a:t>f[v] + dist(x,v) </a:t>
            </a:r>
            <a:r>
              <a:rPr lang="zh-CN" altLang="en-US"/>
              <a:t>可以转化为</a:t>
            </a:r>
            <a:r>
              <a:rPr lang="en-US" altLang="zh-CN"/>
              <a:t>dep[v] - dep[x] + f[v]</a:t>
            </a:r>
            <a:r>
              <a:rPr lang="zh-CN" altLang="en-US"/>
              <a:t>，</a:t>
            </a:r>
            <a:endParaRPr lang="zh-CN" altLang="en-US"/>
          </a:p>
          <a:p>
            <a:r>
              <a:rPr lang="zh-CN" altLang="en-US"/>
              <a:t>所以只要维护一个</a:t>
            </a:r>
            <a:r>
              <a:rPr lang="en-US" altLang="zh-CN"/>
              <a:t>(x</a:t>
            </a:r>
            <a:r>
              <a:rPr lang="zh-CN" altLang="en-US"/>
              <a:t>最长链长度</a:t>
            </a:r>
            <a:r>
              <a:rPr lang="en-US" altLang="zh-CN"/>
              <a:t>-dep[x])</a:t>
            </a:r>
            <a:r>
              <a:rPr lang="zh-CN" altLang="en-US"/>
              <a:t>最大值的倍增数组就好了</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8518525" y="1651000"/>
            <a:ext cx="2540000" cy="3975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7700" y="1825625"/>
            <a:ext cx="10577830" cy="4739005"/>
          </a:xfrm>
        </p:spPr>
        <p:txBody>
          <a:bodyPr>
            <a:normAutofit lnSpcReduction="10000"/>
          </a:bodyPr>
          <a:p>
            <a:r>
              <a:rPr lang="zh-CN" altLang="en-US"/>
              <a:t>注意这里可能</a:t>
            </a:r>
            <a:r>
              <a:rPr lang="en-US" altLang="zh-CN"/>
              <a:t>u~v</a:t>
            </a:r>
            <a:r>
              <a:rPr lang="zh-CN" altLang="en-US"/>
              <a:t>的链就是</a:t>
            </a:r>
            <a:r>
              <a:rPr lang="en-US" altLang="zh-CN"/>
              <a:t>x</a:t>
            </a:r>
            <a:r>
              <a:rPr lang="zh-CN" altLang="en-US"/>
              <a:t>的最长链，所以在预处理时也要再维护一个次长链，细节可能较多</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注意这里</a:t>
            </a:r>
            <a:r>
              <a:rPr lang="en-US" altLang="zh-CN"/>
              <a:t>st</a:t>
            </a:r>
            <a:r>
              <a:rPr lang="zh-CN" altLang="en-US"/>
              <a:t>数组维护的是</a:t>
            </a:r>
            <a:r>
              <a:rPr lang="en-US" altLang="zh-CN"/>
              <a:t>x</a:t>
            </a:r>
            <a:r>
              <a:rPr lang="zh-CN" altLang="en-US"/>
              <a:t>的</a:t>
            </a:r>
            <a:r>
              <a:rPr lang="zh-CN" altLang="en-US" sz="2400" b="1"/>
              <a:t>父亲</a:t>
            </a:r>
            <a:r>
              <a:rPr lang="zh-CN" altLang="en-US"/>
              <a:t>的最长链长度，因为这个信息</a:t>
            </a:r>
            <a:r>
              <a:rPr lang="zh-CN" altLang="en-US" b="1"/>
              <a:t>没有计算</a:t>
            </a:r>
            <a:r>
              <a:rPr lang="en-US" altLang="zh-CN"/>
              <a:t>x</a:t>
            </a:r>
            <a:r>
              <a:rPr lang="zh-CN" altLang="en-US"/>
              <a:t>到父亲的那条链</a:t>
            </a:r>
            <a:endParaRPr lang="zh-CN" altLang="en-US"/>
          </a:p>
        </p:txBody>
      </p:sp>
      <p:pic>
        <p:nvPicPr>
          <p:cNvPr id="4" name="图片 3"/>
          <p:cNvPicPr>
            <a:picLocks noChangeAspect="1"/>
          </p:cNvPicPr>
          <p:nvPr/>
        </p:nvPicPr>
        <p:blipFill>
          <a:blip r:embed="rId1"/>
          <a:stretch>
            <a:fillRect/>
          </a:stretch>
        </p:blipFill>
        <p:spPr>
          <a:xfrm>
            <a:off x="647700" y="2474595"/>
            <a:ext cx="7617460" cy="2242185"/>
          </a:xfrm>
          <a:prstGeom prst="rect">
            <a:avLst/>
          </a:prstGeom>
        </p:spPr>
      </p:pic>
      <p:pic>
        <p:nvPicPr>
          <p:cNvPr id="5" name="图片 4"/>
          <p:cNvPicPr>
            <a:picLocks noChangeAspect="1"/>
          </p:cNvPicPr>
          <p:nvPr/>
        </p:nvPicPr>
        <p:blipFill>
          <a:blip r:embed="rId2"/>
          <a:stretch>
            <a:fillRect/>
          </a:stretch>
        </p:blipFill>
        <p:spPr>
          <a:xfrm>
            <a:off x="647700" y="4864100"/>
            <a:ext cx="9915525" cy="666750"/>
          </a:xfrm>
          <a:prstGeom prst="rect">
            <a:avLst/>
          </a:prstGeom>
        </p:spPr>
      </p:pic>
      <p:sp>
        <p:nvSpPr>
          <p:cNvPr id="7" name="文本框 6"/>
          <p:cNvSpPr txBox="1"/>
          <p:nvPr/>
        </p:nvSpPr>
        <p:spPr>
          <a:xfrm>
            <a:off x="8437245" y="2474595"/>
            <a:ext cx="3014980" cy="368300"/>
          </a:xfrm>
          <a:prstGeom prst="rect">
            <a:avLst/>
          </a:prstGeom>
          <a:noFill/>
        </p:spPr>
        <p:txBody>
          <a:bodyPr wrap="none" rtlCol="0">
            <a:spAutoFit/>
          </a:bodyPr>
          <a:p>
            <a:r>
              <a:rPr lang="en-US" altLang="zh-CN"/>
              <a:t>fidep/sedep</a:t>
            </a:r>
            <a:r>
              <a:rPr lang="zh-CN" altLang="en-US"/>
              <a:t>就是</a:t>
            </a:r>
            <a:r>
              <a:rPr lang="en-US" altLang="zh-CN"/>
              <a:t>x</a:t>
            </a:r>
            <a:r>
              <a:rPr lang="zh-CN" altLang="en-US"/>
              <a:t>的最</a:t>
            </a:r>
            <a:r>
              <a:rPr lang="en-US" altLang="zh-CN"/>
              <a:t>/</a:t>
            </a:r>
            <a:r>
              <a:rPr lang="zh-CN" altLang="en-US"/>
              <a:t>次长链</a:t>
            </a:r>
            <a:endParaRPr lang="en-US" altLang="zh-CN"/>
          </a:p>
        </p:txBody>
      </p:sp>
      <p:sp>
        <p:nvSpPr>
          <p:cNvPr id="8" name="文本框 7"/>
          <p:cNvSpPr txBox="1"/>
          <p:nvPr/>
        </p:nvSpPr>
        <p:spPr>
          <a:xfrm>
            <a:off x="8369935" y="2937510"/>
            <a:ext cx="3883660" cy="1198880"/>
          </a:xfrm>
          <a:prstGeom prst="rect">
            <a:avLst/>
          </a:prstGeom>
          <a:noFill/>
        </p:spPr>
        <p:txBody>
          <a:bodyPr wrap="square" rtlCol="0">
            <a:spAutoFit/>
          </a:bodyPr>
          <a:p>
            <a:r>
              <a:rPr lang="en-US" altLang="zh-CN"/>
              <a:t>st[0]</a:t>
            </a:r>
            <a:r>
              <a:rPr lang="zh-CN" altLang="en-US"/>
              <a:t>维护的就是</a:t>
            </a:r>
            <a:r>
              <a:rPr lang="en-US" altLang="zh-CN"/>
              <a:t>dep+</a:t>
            </a:r>
            <a:r>
              <a:rPr lang="zh-CN" altLang="en-US"/>
              <a:t>除去</a:t>
            </a:r>
            <a:r>
              <a:rPr lang="en-US" altLang="zh-CN"/>
              <a:t>x</a:t>
            </a:r>
            <a:r>
              <a:rPr lang="zh-CN" altLang="en-US"/>
              <a:t>的链的</a:t>
            </a:r>
            <a:endParaRPr lang="zh-CN" altLang="en-US"/>
          </a:p>
          <a:p>
            <a:r>
              <a:rPr lang="en-US" altLang="zh-CN"/>
              <a:t>fa[x]</a:t>
            </a:r>
            <a:r>
              <a:rPr lang="zh-CN" altLang="en-US"/>
              <a:t>的最长链</a:t>
            </a:r>
            <a:endParaRPr lang="zh-CN" altLang="en-US"/>
          </a:p>
          <a:p>
            <a:r>
              <a:rPr lang="en-US" altLang="zh-CN"/>
              <a:t>st[1]</a:t>
            </a:r>
            <a:r>
              <a:rPr lang="zh-CN" altLang="en-US"/>
              <a:t>维护的是</a:t>
            </a:r>
            <a:r>
              <a:rPr lang="en-US" altLang="zh-CN"/>
              <a:t>-dep+</a:t>
            </a:r>
            <a:r>
              <a:rPr lang="zh-CN" altLang="en-US"/>
              <a:t>除去</a:t>
            </a:r>
            <a:r>
              <a:rPr lang="en-US" altLang="zh-CN"/>
              <a:t>x</a:t>
            </a:r>
            <a:r>
              <a:rPr lang="zh-CN" altLang="en-US"/>
              <a:t>的链的</a:t>
            </a:r>
            <a:r>
              <a:rPr lang="en-US" altLang="zh-CN"/>
              <a:t>fa[x]</a:t>
            </a:r>
            <a:endParaRPr lang="en-US" altLang="zh-CN"/>
          </a:p>
          <a:p>
            <a:r>
              <a:rPr lang="zh-CN" altLang="en-US"/>
              <a:t>的最长链</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Code</a:t>
            </a:r>
            <a:endParaRPr lang="en-US" altLang="zh-CN"/>
          </a:p>
        </p:txBody>
      </p:sp>
      <p:sp>
        <p:nvSpPr>
          <p:cNvPr id="4" name="内容占位符 3"/>
          <p:cNvSpPr/>
          <p:nvPr>
            <p:ph idx="1"/>
          </p:nvPr>
        </p:nvSpPr>
        <p:spPr/>
        <p:txBody>
          <a:bodyPr/>
          <a:p>
            <a:r>
              <a:rPr lang="zh-CN" altLang="en-US">
                <a:hlinkClick r:id="rId1" action="ppaction://hlinkfile"/>
              </a:rPr>
              <a:t>code</a:t>
            </a:r>
            <a:r>
              <a:rPr lang="zh-CN" altLang="en-US"/>
              <a:t> https://www.luogu.com.cn/paste/8uxzh791</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66975" y="2256155"/>
            <a:ext cx="8078470" cy="2642870"/>
          </a:xfrm>
        </p:spPr>
        <p:txBody>
          <a:bodyPr/>
          <a:p>
            <a:r>
              <a:rPr lang="en-US" altLang="zh-CN" sz="6600"/>
              <a:t>Thanks for Listening</a:t>
            </a:r>
            <a:endParaRPr lang="en-US" altLang="zh-CN" sz="6600"/>
          </a:p>
        </p:txBody>
      </p:sp>
    </p:spTree>
  </p:cSld>
  <p:clrMapOvr>
    <a:masterClrMapping/>
  </p:clrMapOvr>
</p:sld>
</file>

<file path=ppt/tags/tag1.xml><?xml version="1.0" encoding="utf-8"?>
<p:tagLst xmlns:p="http://schemas.openxmlformats.org/presentationml/2006/main">
  <p:tag name="KSO_WM_UNIT_PLACING_PICTURE_USER_VIEWPORT" val="{&quot;height&quot;:6260,&quot;width&quot;:40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910</Words>
  <Application>WPS 演示</Application>
  <PresentationFormat>宽屏</PresentationFormat>
  <Paragraphs>71</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宋体</vt:lpstr>
      <vt:lpstr>Wingdings</vt:lpstr>
      <vt:lpstr>AR PL UKai CN</vt:lpstr>
      <vt:lpstr>东文宋体</vt:lpstr>
      <vt:lpstr>Arial Black</vt:lpstr>
      <vt:lpstr>微软雅黑</vt:lpstr>
      <vt:lpstr>Arial Unicode MS</vt:lpstr>
      <vt:lpstr>Office 主题​​</vt:lpstr>
      <vt:lpstr>FZOJ 2446 无心行挽 题解</vt:lpstr>
      <vt:lpstr>Description</vt:lpstr>
      <vt:lpstr>PowerPoint 演示文稿</vt:lpstr>
      <vt:lpstr>solution</vt:lpstr>
      <vt:lpstr>PowerPoint 演示文稿</vt:lpstr>
      <vt:lpstr>PowerPoint 演示文稿</vt:lpstr>
      <vt:lpstr>PowerPoint 演示文稿</vt:lpstr>
      <vt:lpstr>Code</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7</cp:revision>
  <dcterms:created xsi:type="dcterms:W3CDTF">2022-01-04T11:16:00Z</dcterms:created>
  <dcterms:modified xsi:type="dcterms:W3CDTF">2022-01-05T10:44:54Z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ICV">
    <vt:lpwstr>029479BD37694EB3905E9178B249C0F0</vt:lpwstr>
  </property>
</Properties>
</file>