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420" r:id="rId4"/>
    <p:sldId id="258" r:id="rId5"/>
    <p:sldId id="421" r:id="rId6"/>
    <p:sldId id="259" r:id="rId7"/>
    <p:sldId id="265" r:id="rId8"/>
    <p:sldId id="261" r:id="rId9"/>
    <p:sldId id="262" r:id="rId10"/>
    <p:sldId id="263" r:id="rId11"/>
    <p:sldId id="427" r:id="rId12"/>
    <p:sldId id="428" r:id="rId13"/>
    <p:sldId id="264" r:id="rId14"/>
    <p:sldId id="423" r:id="rId15"/>
    <p:sldId id="424" r:id="rId16"/>
    <p:sldId id="425" r:id="rId17"/>
    <p:sldId id="426" r:id="rId18"/>
    <p:sldId id="266" r:id="rId19"/>
    <p:sldId id="267" r:id="rId20"/>
    <p:sldId id="268" r:id="rId21"/>
    <p:sldId id="275" r:id="rId22"/>
    <p:sldId id="270" r:id="rId23"/>
    <p:sldId id="271" r:id="rId24"/>
    <p:sldId id="416" r:id="rId25"/>
    <p:sldId id="418" r:id="rId26"/>
    <p:sldId id="419" r:id="rId27"/>
    <p:sldId id="356" r:id="rId28"/>
    <p:sldId id="359" r:id="rId29"/>
    <p:sldId id="417" r:id="rId30"/>
    <p:sldId id="339" r:id="rId31"/>
    <p:sldId id="36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5390"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CDB67D3E-BCCC-4BA5-B83D-AD5BC3FF6729}" type="datetimeFigureOut">
              <a:rPr lang="ar-SA" smtClean="0"/>
              <a:t>19/02/1443</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20EE2C7E-BDE8-49FF-8D09-40DBCAFC86B7}" type="slidenum">
              <a:rPr lang="ar-SA" smtClean="0"/>
              <a:t>‹#›</a:t>
            </a:fld>
            <a:endParaRPr lang="ar-SA"/>
          </a:p>
        </p:txBody>
      </p:sp>
    </p:spTree>
    <p:extLst>
      <p:ext uri="{BB962C8B-B14F-4D97-AF65-F5344CB8AC3E}">
        <p14:creationId xmlns:p14="http://schemas.microsoft.com/office/powerpoint/2010/main" val="4102134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Internet Web browsers store the addresses of recently visited sites on a stack. Each time a user visits a new site, that site’s address is “pushed” onto the</a:t>
            </a:r>
          </a:p>
          <a:p>
            <a:r>
              <a:rPr lang="en-US" sz="1200" b="0" i="0" u="none" strike="noStrike" kern="1200" baseline="0" dirty="0">
                <a:solidFill>
                  <a:schemeClr val="tx1"/>
                </a:solidFill>
                <a:latin typeface="+mn-lt"/>
                <a:ea typeface="+mn-ea"/>
                <a:cs typeface="+mn-cs"/>
              </a:rPr>
              <a:t>stack of addresses. The browser then allows the user to “pop” back to previously visited sites using the “back” button.</a:t>
            </a:r>
            <a:endParaRPr lang="ar-SA" dirty="0"/>
          </a:p>
        </p:txBody>
      </p:sp>
      <p:sp>
        <p:nvSpPr>
          <p:cNvPr id="4" name="Slide Number Placeholder 3"/>
          <p:cNvSpPr>
            <a:spLocks noGrp="1"/>
          </p:cNvSpPr>
          <p:nvPr>
            <p:ph type="sldNum" sz="quarter" idx="10"/>
          </p:nvPr>
        </p:nvSpPr>
        <p:spPr/>
        <p:txBody>
          <a:bodyPr/>
          <a:lstStyle/>
          <a:p>
            <a:fld id="{20EE2C7E-BDE8-49FF-8D09-40DBCAFC86B7}" type="slidenum">
              <a:rPr lang="ar-SA" smtClean="0"/>
              <a:t>2</a:t>
            </a:fld>
            <a:endParaRPr lang="ar-SA"/>
          </a:p>
        </p:txBody>
      </p:sp>
    </p:spTree>
    <p:extLst>
      <p:ext uri="{BB962C8B-B14F-4D97-AF65-F5344CB8AC3E}">
        <p14:creationId xmlns:p14="http://schemas.microsoft.com/office/powerpoint/2010/main" val="1197366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10"/>
          </p:nvPr>
        </p:nvSpPr>
        <p:spPr/>
        <p:txBody>
          <a:bodyPr/>
          <a:lstStyle/>
          <a:p>
            <a:fld id="{20EE2C7E-BDE8-49FF-8D09-40DBCAFC86B7}" type="slidenum">
              <a:rPr lang="ar-SA" smtClean="0"/>
              <a:t>6</a:t>
            </a:fld>
            <a:endParaRPr lang="ar-SA"/>
          </a:p>
        </p:txBody>
      </p:sp>
    </p:spTree>
    <p:extLst>
      <p:ext uri="{BB962C8B-B14F-4D97-AF65-F5344CB8AC3E}">
        <p14:creationId xmlns:p14="http://schemas.microsoft.com/office/powerpoint/2010/main" val="3569805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Each time we encounter an opening symbol, we push that symbol onto the stack, and each time we encounter a closing symbol, we pop a symbol from the stack (assuming it is not empty) and check that these two symbols form a valid pair. If we reach the end of the expression and the stack is empty, then the original expression was properly matched. Otherwise, there must be an opening delimiter on the stack without a matching symbol. If the length of the original expression is </a:t>
            </a:r>
            <a:r>
              <a:rPr lang="en-GB" sz="1200" b="0" i="1" u="none" strike="noStrike" kern="1200" baseline="0" dirty="0">
                <a:solidFill>
                  <a:schemeClr val="tx1"/>
                </a:solidFill>
                <a:latin typeface="+mn-lt"/>
                <a:ea typeface="+mn-ea"/>
                <a:cs typeface="+mn-cs"/>
              </a:rPr>
              <a:t>n</a:t>
            </a:r>
            <a:r>
              <a:rPr lang="en-GB" sz="1200" b="0" i="0" u="none" strike="noStrike" kern="1200" baseline="0" dirty="0">
                <a:solidFill>
                  <a:schemeClr val="tx1"/>
                </a:solidFill>
                <a:latin typeface="+mn-lt"/>
                <a:ea typeface="+mn-ea"/>
                <a:cs typeface="+mn-cs"/>
              </a:rPr>
              <a:t>, the algorithm will make at most </a:t>
            </a:r>
            <a:r>
              <a:rPr lang="en-GB" sz="1200" b="0" i="1" u="none" strike="noStrike" kern="1200" baseline="0" dirty="0">
                <a:solidFill>
                  <a:schemeClr val="tx1"/>
                </a:solidFill>
                <a:latin typeface="+mn-lt"/>
                <a:ea typeface="+mn-ea"/>
                <a:cs typeface="+mn-cs"/>
              </a:rPr>
              <a:t>n </a:t>
            </a:r>
            <a:r>
              <a:rPr lang="en-GB" sz="1200" b="0" i="0" u="none" strike="noStrike" kern="1200" baseline="0" dirty="0">
                <a:solidFill>
                  <a:schemeClr val="tx1"/>
                </a:solidFill>
                <a:latin typeface="+mn-lt"/>
                <a:ea typeface="+mn-ea"/>
                <a:cs typeface="+mn-cs"/>
              </a:rPr>
              <a:t>calls to push and </a:t>
            </a:r>
            <a:r>
              <a:rPr lang="en-GB" sz="1200" b="0" i="1" u="none" strike="noStrike" kern="1200" baseline="0" dirty="0">
                <a:solidFill>
                  <a:schemeClr val="tx1"/>
                </a:solidFill>
                <a:latin typeface="+mn-lt"/>
                <a:ea typeface="+mn-ea"/>
                <a:cs typeface="+mn-cs"/>
              </a:rPr>
              <a:t>n </a:t>
            </a:r>
            <a:r>
              <a:rPr lang="en-GB" sz="1200" b="0" i="0" u="none" strike="noStrike" kern="1200" baseline="0" dirty="0">
                <a:solidFill>
                  <a:schemeClr val="tx1"/>
                </a:solidFill>
                <a:latin typeface="+mn-lt"/>
                <a:ea typeface="+mn-ea"/>
                <a:cs typeface="+mn-cs"/>
              </a:rPr>
              <a:t>calls to pop.</a:t>
            </a:r>
          </a:p>
          <a:p>
            <a:endParaRPr lang="en-GB"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0EE2C7E-BDE8-49FF-8D09-40DBCAFC86B7}" type="slidenum">
              <a:rPr lang="ar-SA" smtClean="0"/>
              <a:t>23</a:t>
            </a:fld>
            <a:endParaRPr lang="ar-SA"/>
          </a:p>
        </p:txBody>
      </p:sp>
    </p:spTree>
    <p:extLst>
      <p:ext uri="{BB962C8B-B14F-4D97-AF65-F5344CB8AC3E}">
        <p14:creationId xmlns:p14="http://schemas.microsoft.com/office/powerpoint/2010/main" val="3411433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EE2C7E-BDE8-49FF-8D09-40DBCAFC86B7}" type="slidenum">
              <a:rPr lang="ar-SA" smtClean="0"/>
              <a:t>27</a:t>
            </a:fld>
            <a:endParaRPr lang="ar-SA"/>
          </a:p>
        </p:txBody>
      </p:sp>
    </p:spTree>
    <p:extLst>
      <p:ext uri="{BB962C8B-B14F-4D97-AF65-F5344CB8AC3E}">
        <p14:creationId xmlns:p14="http://schemas.microsoft.com/office/powerpoint/2010/main" val="3703339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fld id="{81DDD0AA-B1DE-4D4D-8A17-75256328F433}" type="uaqdatetime1">
              <a:rPr lang="ar-SA" smtClean="0"/>
              <a:t>19/02/1443</a:t>
            </a:fld>
            <a:endParaRPr lang="ar-SA"/>
          </a:p>
        </p:txBody>
      </p:sp>
      <p:sp>
        <p:nvSpPr>
          <p:cNvPr id="17" name="Footer Placeholder 16"/>
          <p:cNvSpPr>
            <a:spLocks noGrp="1"/>
          </p:cNvSpPr>
          <p:nvPr>
            <p:ph type="ftr" sz="quarter" idx="11"/>
          </p:nvPr>
        </p:nvSpPr>
        <p:spPr>
          <a:xfrm>
            <a:off x="3864864" y="6355080"/>
            <a:ext cx="4632960" cy="365760"/>
          </a:xfrm>
        </p:spPr>
        <p:txBody>
          <a:bodyPr/>
          <a:lstStyle/>
          <a:p>
            <a:endParaRPr lang="ar-SA"/>
          </a:p>
        </p:txBody>
      </p:sp>
      <p:sp>
        <p:nvSpPr>
          <p:cNvPr id="29" name="Slide Number Placeholder 28"/>
          <p:cNvSpPr>
            <a:spLocks noGrp="1"/>
          </p:cNvSpPr>
          <p:nvPr>
            <p:ph type="sldNum" sz="quarter" idx="12"/>
          </p:nvPr>
        </p:nvSpPr>
        <p:spPr>
          <a:xfrm>
            <a:off x="1621536" y="6355080"/>
            <a:ext cx="1625600" cy="365760"/>
          </a:xfrm>
        </p:spPr>
        <p:txBody>
          <a:bodyPr/>
          <a:lstStyle/>
          <a:p>
            <a:fld id="{0AC6BCD1-F9AF-4673-A094-9FB4E627EE10}" type="slidenum">
              <a:rPr lang="ar-SA" smtClean="0"/>
              <a:t>‹#›</a:t>
            </a:fld>
            <a:endParaRPr lang="ar-SA"/>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1625883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E83100C-A28C-4D5C-ABCA-ABC23138C6C3}" type="uaqdatetime1">
              <a:rPr lang="ar-SA" smtClean="0"/>
              <a:t>19/02/1443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AC6BCD1-F9AF-4673-A094-9FB4E627EE10}" type="slidenum">
              <a:rPr lang="ar-SA" smtClean="0"/>
              <a:t>‹#›</a:t>
            </a:fld>
            <a:endParaRPr lang="ar-SA"/>
          </a:p>
        </p:txBody>
      </p:sp>
    </p:spTree>
    <p:extLst>
      <p:ext uri="{BB962C8B-B14F-4D97-AF65-F5344CB8AC3E}">
        <p14:creationId xmlns:p14="http://schemas.microsoft.com/office/powerpoint/2010/main" val="1396405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2C96EB4-3CD5-4CD8-95FD-2C7817ABAEF8}" type="uaqdatetime1">
              <a:rPr lang="ar-SA" smtClean="0"/>
              <a:t>19/02/1443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AC6BCD1-F9AF-4673-A094-9FB4E627EE10}" type="slidenum">
              <a:rPr lang="ar-SA" smtClean="0"/>
              <a:t>‹#›</a:t>
            </a:fld>
            <a:endParaRPr lang="ar-SA"/>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extLst>
      <p:ext uri="{BB962C8B-B14F-4D97-AF65-F5344CB8AC3E}">
        <p14:creationId xmlns:p14="http://schemas.microsoft.com/office/powerpoint/2010/main" val="2621779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9A091783-E4AD-4423-9328-550E55869AEC}" type="uaqdatetime1">
              <a:rPr lang="ar-SA" smtClean="0"/>
              <a:t>19/02/1443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AC6BCD1-F9AF-4673-A094-9FB4E627EE10}" type="slidenum">
              <a:rPr lang="ar-SA" smtClean="0"/>
              <a:t>‹#›</a:t>
            </a:fld>
            <a:endParaRPr lang="ar-SA"/>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414353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fld id="{AA145AFA-6B65-470A-A269-060CA95DAEF7}" type="uaqdatetime1">
              <a:rPr lang="ar-SA" smtClean="0"/>
              <a:t>19/02/1443</a:t>
            </a:fld>
            <a:endParaRPr lang="ar-SA"/>
          </a:p>
        </p:txBody>
      </p:sp>
      <p:sp>
        <p:nvSpPr>
          <p:cNvPr id="5" name="Footer Placeholder 4"/>
          <p:cNvSpPr>
            <a:spLocks noGrp="1"/>
          </p:cNvSpPr>
          <p:nvPr>
            <p:ph type="ftr" sz="quarter" idx="11"/>
          </p:nvPr>
        </p:nvSpPr>
        <p:spPr>
          <a:xfrm>
            <a:off x="3864864" y="6355080"/>
            <a:ext cx="4632960" cy="365760"/>
          </a:xfrm>
        </p:spPr>
        <p:txBody>
          <a:bodyPr/>
          <a:lstStyle/>
          <a:p>
            <a:endParaRPr lang="ar-SA"/>
          </a:p>
        </p:txBody>
      </p:sp>
      <p:sp>
        <p:nvSpPr>
          <p:cNvPr id="6" name="Slide Number Placeholder 5"/>
          <p:cNvSpPr>
            <a:spLocks noGrp="1"/>
          </p:cNvSpPr>
          <p:nvPr>
            <p:ph type="sldNum" sz="quarter" idx="12"/>
          </p:nvPr>
        </p:nvSpPr>
        <p:spPr>
          <a:xfrm>
            <a:off x="1426464" y="6355080"/>
            <a:ext cx="2027936" cy="365760"/>
          </a:xfrm>
        </p:spPr>
        <p:txBody>
          <a:bodyPr/>
          <a:lstStyle/>
          <a:p>
            <a:fld id="{0AC6BCD1-F9AF-4673-A094-9FB4E627EE10}" type="slidenum">
              <a:rPr lang="ar-SA" smtClean="0"/>
              <a:t>‹#›</a:t>
            </a:fld>
            <a:endParaRPr lang="ar-SA"/>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39005627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3A8692C-B7FC-495E-8EF7-81B60B2DF030}" type="uaqdatetime1">
              <a:rPr lang="ar-SA" smtClean="0"/>
              <a:t>19/02/1443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AC6BCD1-F9AF-4673-A094-9FB4E627EE10}" type="slidenum">
              <a:rPr lang="ar-SA" smtClean="0"/>
              <a:t>‹#›</a:t>
            </a:fld>
            <a:endParaRPr lang="ar-SA"/>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673134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1B0E887-4386-4798-A12E-BCEC9E5DBA82}" type="uaqdatetime1">
              <a:rPr lang="ar-SA" smtClean="0"/>
              <a:t>19/02/1443</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0AC6BCD1-F9AF-4673-A094-9FB4E627EE10}" type="slidenum">
              <a:rPr lang="ar-SA" smtClean="0"/>
              <a:t>‹#›</a:t>
            </a:fld>
            <a:endParaRPr lang="ar-SA"/>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185775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F8D78BE-9C19-48EF-A955-9B4BCF197558}" type="uaqdatetime1">
              <a:rPr lang="ar-SA" smtClean="0"/>
              <a:t>19/02/1443</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0AC6BCD1-F9AF-4673-A094-9FB4E627EE10}" type="slidenum">
              <a:rPr lang="ar-SA" smtClean="0"/>
              <a:t>‹#›</a:t>
            </a:fld>
            <a:endParaRPr lang="ar-SA"/>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1578634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BCB717-9B20-49D6-8BF2-4CEBF26E8D37}" type="uaqdatetime1">
              <a:rPr lang="ar-SA" smtClean="0"/>
              <a:t>19/02/1443</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0AC6BCD1-F9AF-4673-A094-9FB4E627EE10}" type="slidenum">
              <a:rPr lang="ar-SA" smtClean="0"/>
              <a:t>‹#›</a:t>
            </a:fld>
            <a:endParaRPr lang="ar-SA"/>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444880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2F64053-B23F-41AB-91BF-28FCF2F4C60D}" type="uaqdatetime1">
              <a:rPr lang="ar-SA" smtClean="0"/>
              <a:t>19/02/1443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AC6BCD1-F9AF-4673-A094-9FB4E627EE10}" type="slidenum">
              <a:rPr lang="ar-SA" smtClean="0"/>
              <a:t>‹#›</a:t>
            </a:fld>
            <a:endParaRPr lang="ar-SA"/>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9836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0EB0E72-96FF-4BF9-B892-D0B55398013C}" type="uaqdatetime1">
              <a:rPr lang="ar-SA" smtClean="0"/>
              <a:t>19/02/1443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AC6BCD1-F9AF-4673-A094-9FB4E627EE10}" type="slidenum">
              <a:rPr lang="ar-SA" smtClean="0"/>
              <a:t>‹#›</a:t>
            </a:fld>
            <a:endParaRPr lang="ar-SA"/>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48735858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fld id="{209D3E14-C6BA-4C04-9734-7C2A99DAC195}" type="uaqdatetime1">
              <a:rPr lang="ar-SA" smtClean="0"/>
              <a:t>19/02/1443</a:t>
            </a:fld>
            <a:endParaRPr lang="ar-SA"/>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endParaRPr lang="ar-SA"/>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0AC6BCD1-F9AF-4673-A094-9FB4E627EE10}" type="slidenum">
              <a:rPr lang="ar-SA" smtClean="0"/>
              <a:t>‹#›</a:t>
            </a:fld>
            <a:endParaRPr lang="ar-SA"/>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3833904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Stacks</a:t>
            </a:r>
            <a:endParaRPr lang="ar-SA" dirty="0"/>
          </a:p>
        </p:txBody>
      </p:sp>
      <p:sp>
        <p:nvSpPr>
          <p:cNvPr id="3" name="Subtitle 2"/>
          <p:cNvSpPr>
            <a:spLocks noGrp="1"/>
          </p:cNvSpPr>
          <p:nvPr>
            <p:ph type="subTitle" idx="1"/>
          </p:nvPr>
        </p:nvSpPr>
        <p:spPr/>
        <p:txBody>
          <a:bodyPr/>
          <a:lstStyle/>
          <a:p>
            <a:r>
              <a:rPr lang="en-US" dirty="0"/>
              <a:t>Chapter 6</a:t>
            </a:r>
            <a:endParaRPr lang="ar-SA" dirty="0"/>
          </a:p>
        </p:txBody>
      </p:sp>
      <p:sp>
        <p:nvSpPr>
          <p:cNvPr id="4" name="Slide Number Placeholder 3">
            <a:extLst>
              <a:ext uri="{FF2B5EF4-FFF2-40B4-BE49-F238E27FC236}">
                <a16:creationId xmlns:a16="http://schemas.microsoft.com/office/drawing/2014/main" id="{6CEA93CE-252E-4DF7-A33F-4E7B63BFB981}"/>
              </a:ext>
            </a:extLst>
          </p:cNvPr>
          <p:cNvSpPr>
            <a:spLocks noGrp="1"/>
          </p:cNvSpPr>
          <p:nvPr>
            <p:ph type="sldNum" sz="quarter" idx="12"/>
          </p:nvPr>
        </p:nvSpPr>
        <p:spPr/>
        <p:txBody>
          <a:bodyPr/>
          <a:lstStyle/>
          <a:p>
            <a:fld id="{0AC6BCD1-F9AF-4673-A094-9FB4E627EE10}" type="slidenum">
              <a:rPr lang="ar-SA" smtClean="0"/>
              <a:t>1</a:t>
            </a:fld>
            <a:endParaRPr lang="ar-SA"/>
          </a:p>
        </p:txBody>
      </p:sp>
    </p:spTree>
    <p:extLst>
      <p:ext uri="{BB962C8B-B14F-4D97-AF65-F5344CB8AC3E}">
        <p14:creationId xmlns:p14="http://schemas.microsoft.com/office/powerpoint/2010/main" val="2476111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Array-Based Stack Implementation</a:t>
            </a:r>
            <a:endParaRPr lang="ar-SA" dirty="0"/>
          </a:p>
        </p:txBody>
      </p:sp>
      <p:pic>
        <p:nvPicPr>
          <p:cNvPr id="3" name="Picture 2">
            <a:extLst>
              <a:ext uri="{FF2B5EF4-FFF2-40B4-BE49-F238E27FC236}">
                <a16:creationId xmlns:a16="http://schemas.microsoft.com/office/drawing/2014/main" id="{0537E323-A24F-4CD9-A85D-7B3A933145AE}"/>
              </a:ext>
            </a:extLst>
          </p:cNvPr>
          <p:cNvPicPr>
            <a:picLocks noChangeAspect="1"/>
          </p:cNvPicPr>
          <p:nvPr/>
        </p:nvPicPr>
        <p:blipFill rotWithShape="1">
          <a:blip r:embed="rId2"/>
          <a:srcRect l="21538" t="15214" r="18654" b="52958"/>
          <a:stretch/>
        </p:blipFill>
        <p:spPr>
          <a:xfrm>
            <a:off x="504995" y="2096231"/>
            <a:ext cx="10416787" cy="3118339"/>
          </a:xfrm>
          <a:prstGeom prst="rect">
            <a:avLst/>
          </a:prstGeom>
        </p:spPr>
      </p:pic>
      <p:sp>
        <p:nvSpPr>
          <p:cNvPr id="4" name="Slide Number Placeholder 3">
            <a:extLst>
              <a:ext uri="{FF2B5EF4-FFF2-40B4-BE49-F238E27FC236}">
                <a16:creationId xmlns:a16="http://schemas.microsoft.com/office/drawing/2014/main" id="{65D27792-F309-4581-AAA8-F70419A30BCE}"/>
              </a:ext>
            </a:extLst>
          </p:cNvPr>
          <p:cNvSpPr>
            <a:spLocks noGrp="1"/>
          </p:cNvSpPr>
          <p:nvPr>
            <p:ph type="sldNum" sz="quarter" idx="12"/>
          </p:nvPr>
        </p:nvSpPr>
        <p:spPr/>
        <p:txBody>
          <a:bodyPr/>
          <a:lstStyle/>
          <a:p>
            <a:fld id="{0AC6BCD1-F9AF-4673-A094-9FB4E627EE10}" type="slidenum">
              <a:rPr lang="ar-SA" smtClean="0"/>
              <a:t>10</a:t>
            </a:fld>
            <a:endParaRPr lang="ar-SA"/>
          </a:p>
        </p:txBody>
      </p:sp>
    </p:spTree>
    <p:extLst>
      <p:ext uri="{BB962C8B-B14F-4D97-AF65-F5344CB8AC3E}">
        <p14:creationId xmlns:p14="http://schemas.microsoft.com/office/powerpoint/2010/main" val="458793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3760-C15A-48BB-85D0-19703A592AA0}"/>
              </a:ext>
            </a:extLst>
          </p:cNvPr>
          <p:cNvSpPr>
            <a:spLocks noGrp="1"/>
          </p:cNvSpPr>
          <p:nvPr>
            <p:ph type="title"/>
          </p:nvPr>
        </p:nvSpPr>
        <p:spPr/>
        <p:txBody>
          <a:bodyPr/>
          <a:lstStyle/>
          <a:p>
            <a:r>
              <a:rPr lang="en-US" dirty="0"/>
              <a:t>Array-Based Stack Implementation</a:t>
            </a:r>
            <a:endParaRPr lang="ar-SA" dirty="0"/>
          </a:p>
        </p:txBody>
      </p:sp>
      <p:sp>
        <p:nvSpPr>
          <p:cNvPr id="3" name="Slide Number Placeholder 2">
            <a:extLst>
              <a:ext uri="{FF2B5EF4-FFF2-40B4-BE49-F238E27FC236}">
                <a16:creationId xmlns:a16="http://schemas.microsoft.com/office/drawing/2014/main" id="{C86CD965-9FB6-4A5D-B2AD-61AB93A96ED7}"/>
              </a:ext>
            </a:extLst>
          </p:cNvPr>
          <p:cNvSpPr>
            <a:spLocks noGrp="1"/>
          </p:cNvSpPr>
          <p:nvPr>
            <p:ph type="sldNum" sz="quarter" idx="12"/>
          </p:nvPr>
        </p:nvSpPr>
        <p:spPr/>
        <p:txBody>
          <a:bodyPr/>
          <a:lstStyle/>
          <a:p>
            <a:fld id="{0AC6BCD1-F9AF-4673-A094-9FB4E627EE10}" type="slidenum">
              <a:rPr lang="ar-SA" smtClean="0"/>
              <a:t>11</a:t>
            </a:fld>
            <a:endParaRPr lang="ar-SA"/>
          </a:p>
        </p:txBody>
      </p:sp>
      <p:pic>
        <p:nvPicPr>
          <p:cNvPr id="5" name="Picture 4">
            <a:extLst>
              <a:ext uri="{FF2B5EF4-FFF2-40B4-BE49-F238E27FC236}">
                <a16:creationId xmlns:a16="http://schemas.microsoft.com/office/drawing/2014/main" id="{0537E323-A24F-4CD9-A85D-7B3A933145AE}"/>
              </a:ext>
            </a:extLst>
          </p:cNvPr>
          <p:cNvPicPr/>
          <p:nvPr/>
        </p:nvPicPr>
        <p:blipFill rotWithShape="1">
          <a:blip r:embed="rId2"/>
          <a:srcRect l="21538" t="15214" r="18654" b="58872"/>
          <a:stretch/>
        </p:blipFill>
        <p:spPr bwMode="auto">
          <a:xfrm>
            <a:off x="716057" y="1184653"/>
            <a:ext cx="8993886" cy="2327275"/>
          </a:xfrm>
          <a:prstGeom prst="rect">
            <a:avLst/>
          </a:prstGeom>
          <a:ln>
            <a:noFill/>
          </a:ln>
          <a:extLst>
            <a:ext uri="{53640926-AAD7-44D8-BBD7-CCE9431645EC}">
              <a14:shadowObscured xmlns:a14="http://schemas.microsoft.com/office/drawing/2010/main"/>
            </a:ext>
          </a:extLst>
        </p:spPr>
      </p:pic>
      <p:grpSp>
        <p:nvGrpSpPr>
          <p:cNvPr id="14" name="Group 13">
            <a:extLst>
              <a:ext uri="{FF2B5EF4-FFF2-40B4-BE49-F238E27FC236}">
                <a16:creationId xmlns:a16="http://schemas.microsoft.com/office/drawing/2014/main" id="{5BDC6239-9C27-43BA-985E-8398F417B41B}"/>
              </a:ext>
            </a:extLst>
          </p:cNvPr>
          <p:cNvGrpSpPr/>
          <p:nvPr/>
        </p:nvGrpSpPr>
        <p:grpSpPr>
          <a:xfrm rot="5400000">
            <a:off x="6870882" y="4647009"/>
            <a:ext cx="2668588" cy="611982"/>
            <a:chOff x="4936672" y="4827983"/>
            <a:chExt cx="2668588" cy="611982"/>
          </a:xfrm>
        </p:grpSpPr>
        <p:cxnSp>
          <p:nvCxnSpPr>
            <p:cNvPr id="6" name="Straight Connector 5">
              <a:extLst>
                <a:ext uri="{FF2B5EF4-FFF2-40B4-BE49-F238E27FC236}">
                  <a16:creationId xmlns:a16="http://schemas.microsoft.com/office/drawing/2014/main" id="{74E2C786-7B34-4DA3-97CD-DEBFA920FEAA}"/>
                </a:ext>
              </a:extLst>
            </p:cNvPr>
            <p:cNvCxnSpPr/>
            <p:nvPr/>
          </p:nvCxnSpPr>
          <p:spPr>
            <a:xfrm>
              <a:off x="4936672" y="5437583"/>
              <a:ext cx="2667794" cy="23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ACD79E8-FCBA-4409-A0AD-2CA7F15DBD6E}"/>
                </a:ext>
              </a:extLst>
            </p:cNvPr>
            <p:cNvCxnSpPr/>
            <p:nvPr/>
          </p:nvCxnSpPr>
          <p:spPr>
            <a:xfrm rot="16200000">
              <a:off x="7299666" y="5133577"/>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FBE90A5-AD8A-4D3A-9F34-F13BE12A73EB}"/>
                </a:ext>
              </a:extLst>
            </p:cNvPr>
            <p:cNvCxnSpPr/>
            <p:nvPr/>
          </p:nvCxnSpPr>
          <p:spPr>
            <a:xfrm>
              <a:off x="4936672" y="4827983"/>
              <a:ext cx="2667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46A2DE0-FEEF-44D3-B102-8C717D4091D6}"/>
                </a:ext>
              </a:extLst>
            </p:cNvPr>
            <p:cNvCxnSpPr/>
            <p:nvPr/>
          </p:nvCxnSpPr>
          <p:spPr>
            <a:xfrm rot="16200000">
              <a:off x="6842466" y="5133577"/>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EE642A-E479-48D2-8232-92B27A5F2AFE}"/>
                </a:ext>
              </a:extLst>
            </p:cNvPr>
            <p:cNvCxnSpPr/>
            <p:nvPr/>
          </p:nvCxnSpPr>
          <p:spPr>
            <a:xfrm rot="16200000">
              <a:off x="6385266" y="5133577"/>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71D2737-B9D9-421F-A583-0D4C95ABE1FC}"/>
                </a:ext>
              </a:extLst>
            </p:cNvPr>
            <p:cNvCxnSpPr/>
            <p:nvPr/>
          </p:nvCxnSpPr>
          <p:spPr>
            <a:xfrm rot="16200000">
              <a:off x="5928066" y="5133577"/>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3F28D4A-E679-4D85-81AC-1B396C1D2733}"/>
                </a:ext>
              </a:extLst>
            </p:cNvPr>
            <p:cNvCxnSpPr/>
            <p:nvPr/>
          </p:nvCxnSpPr>
          <p:spPr>
            <a:xfrm rot="16200000">
              <a:off x="5470866" y="5133577"/>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830E670-F006-47C2-9D89-0D758AA1738D}"/>
                </a:ext>
              </a:extLst>
            </p:cNvPr>
            <p:cNvCxnSpPr/>
            <p:nvPr/>
          </p:nvCxnSpPr>
          <p:spPr>
            <a:xfrm rot="16200000">
              <a:off x="5013666" y="5133577"/>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2B90701C-B611-431D-92AE-59F1D7AC9B1E}"/>
              </a:ext>
            </a:extLst>
          </p:cNvPr>
          <p:cNvSpPr txBox="1"/>
          <p:nvPr/>
        </p:nvSpPr>
        <p:spPr>
          <a:xfrm>
            <a:off x="8533388" y="4914106"/>
            <a:ext cx="1912937" cy="369332"/>
          </a:xfrm>
          <a:prstGeom prst="rect">
            <a:avLst/>
          </a:prstGeom>
          <a:noFill/>
        </p:spPr>
        <p:txBody>
          <a:bodyPr wrap="square" rtlCol="1">
            <a:spAutoFit/>
          </a:bodyPr>
          <a:lstStyle/>
          <a:p>
            <a:r>
              <a:rPr lang="en-US" dirty="0"/>
              <a:t>data</a:t>
            </a:r>
            <a:endParaRPr lang="ar-SA" dirty="0"/>
          </a:p>
        </p:txBody>
      </p:sp>
      <p:sp>
        <p:nvSpPr>
          <p:cNvPr id="16" name="TextBox 15">
            <a:extLst>
              <a:ext uri="{FF2B5EF4-FFF2-40B4-BE49-F238E27FC236}">
                <a16:creationId xmlns:a16="http://schemas.microsoft.com/office/drawing/2014/main" id="{29211B4C-3BC0-4DEA-8DC6-835A470B13E5}"/>
              </a:ext>
            </a:extLst>
          </p:cNvPr>
          <p:cNvSpPr txBox="1"/>
          <p:nvPr/>
        </p:nvSpPr>
        <p:spPr>
          <a:xfrm>
            <a:off x="6133601" y="3192524"/>
            <a:ext cx="1250151" cy="646331"/>
          </a:xfrm>
          <a:prstGeom prst="rect">
            <a:avLst/>
          </a:prstGeom>
          <a:noFill/>
        </p:spPr>
        <p:txBody>
          <a:bodyPr wrap="square" rtlCol="1">
            <a:spAutoFit/>
          </a:bodyPr>
          <a:lstStyle/>
          <a:p>
            <a:r>
              <a:rPr lang="en-US" dirty="0"/>
              <a:t>CAPACITY 1000</a:t>
            </a:r>
            <a:endParaRPr lang="ar-SA" dirty="0"/>
          </a:p>
        </p:txBody>
      </p:sp>
      <p:cxnSp>
        <p:nvCxnSpPr>
          <p:cNvPr id="18" name="Straight Arrow Connector 17">
            <a:extLst>
              <a:ext uri="{FF2B5EF4-FFF2-40B4-BE49-F238E27FC236}">
                <a16:creationId xmlns:a16="http://schemas.microsoft.com/office/drawing/2014/main" id="{488829A2-DDC5-4A87-920E-665580115BCB}"/>
              </a:ext>
            </a:extLst>
          </p:cNvPr>
          <p:cNvCxnSpPr/>
          <p:nvPr/>
        </p:nvCxnSpPr>
        <p:spPr>
          <a:xfrm>
            <a:off x="7038975" y="3553581"/>
            <a:ext cx="695325" cy="1802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49ED3F6-9FC8-45F6-AE71-1B2BDCF82F7C}"/>
              </a:ext>
            </a:extLst>
          </p:cNvPr>
          <p:cNvSpPr txBox="1"/>
          <p:nvPr/>
        </p:nvSpPr>
        <p:spPr>
          <a:xfrm>
            <a:off x="6829612" y="6238875"/>
            <a:ext cx="1069176" cy="369332"/>
          </a:xfrm>
          <a:prstGeom prst="rect">
            <a:avLst/>
          </a:prstGeom>
          <a:noFill/>
        </p:spPr>
        <p:txBody>
          <a:bodyPr wrap="square" rtlCol="1">
            <a:spAutoFit/>
          </a:bodyPr>
          <a:lstStyle/>
          <a:p>
            <a:r>
              <a:rPr lang="en-US" dirty="0"/>
              <a:t>t</a:t>
            </a:r>
            <a:endParaRPr lang="ar-SA" dirty="0"/>
          </a:p>
        </p:txBody>
      </p:sp>
      <p:cxnSp>
        <p:nvCxnSpPr>
          <p:cNvPr id="21" name="Straight Arrow Connector 20">
            <a:extLst>
              <a:ext uri="{FF2B5EF4-FFF2-40B4-BE49-F238E27FC236}">
                <a16:creationId xmlns:a16="http://schemas.microsoft.com/office/drawing/2014/main" id="{02AF7B87-C704-4D52-9582-FA34A41D0AEB}"/>
              </a:ext>
            </a:extLst>
          </p:cNvPr>
          <p:cNvCxnSpPr>
            <a:cxnSpLocks/>
            <a:endCxn id="19" idx="3"/>
          </p:cNvCxnSpPr>
          <p:nvPr/>
        </p:nvCxnSpPr>
        <p:spPr>
          <a:xfrm>
            <a:off x="7038975" y="6421973"/>
            <a:ext cx="859813" cy="15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9B5A528-4DA2-49E1-ACC8-781847A4E76D}"/>
              </a:ext>
            </a:extLst>
          </p:cNvPr>
          <p:cNvSpPr txBox="1"/>
          <p:nvPr/>
        </p:nvSpPr>
        <p:spPr>
          <a:xfrm>
            <a:off x="7383752" y="3683736"/>
            <a:ext cx="804859" cy="2585323"/>
          </a:xfrm>
          <a:prstGeom prst="rect">
            <a:avLst/>
          </a:prstGeom>
          <a:noFill/>
        </p:spPr>
        <p:txBody>
          <a:bodyPr wrap="square" rtlCol="1">
            <a:spAutoFit/>
          </a:bodyPr>
          <a:lstStyle/>
          <a:p>
            <a:r>
              <a:rPr lang="en-US" dirty="0"/>
              <a:t>999</a:t>
            </a:r>
          </a:p>
          <a:p>
            <a:r>
              <a:rPr lang="en-US" dirty="0"/>
              <a:t>.</a:t>
            </a:r>
          </a:p>
          <a:p>
            <a:r>
              <a:rPr lang="en-US" dirty="0"/>
              <a:t>.</a:t>
            </a:r>
          </a:p>
          <a:p>
            <a:r>
              <a:rPr lang="en-US" dirty="0"/>
              <a:t>.</a:t>
            </a:r>
          </a:p>
          <a:p>
            <a:r>
              <a:rPr lang="en-US" dirty="0"/>
              <a:t>.</a:t>
            </a:r>
          </a:p>
          <a:p>
            <a:r>
              <a:rPr lang="en-US" dirty="0"/>
              <a:t>.</a:t>
            </a:r>
          </a:p>
          <a:p>
            <a:r>
              <a:rPr lang="en-US" dirty="0"/>
              <a:t>.</a:t>
            </a:r>
          </a:p>
          <a:p>
            <a:r>
              <a:rPr lang="en-US" dirty="0"/>
              <a:t>1</a:t>
            </a:r>
          </a:p>
          <a:p>
            <a:r>
              <a:rPr lang="en-US" dirty="0"/>
              <a:t>0</a:t>
            </a:r>
          </a:p>
        </p:txBody>
      </p:sp>
    </p:spTree>
    <p:extLst>
      <p:ext uri="{BB962C8B-B14F-4D97-AF65-F5344CB8AC3E}">
        <p14:creationId xmlns:p14="http://schemas.microsoft.com/office/powerpoint/2010/main" val="2229749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225BF-AFDD-4C4E-B832-94ED94660BBC}"/>
              </a:ext>
            </a:extLst>
          </p:cNvPr>
          <p:cNvSpPr>
            <a:spLocks noGrp="1"/>
          </p:cNvSpPr>
          <p:nvPr>
            <p:ph type="title"/>
          </p:nvPr>
        </p:nvSpPr>
        <p:spPr/>
        <p:txBody>
          <a:bodyPr/>
          <a:lstStyle/>
          <a:p>
            <a:r>
              <a:rPr lang="en-US" dirty="0"/>
              <a:t>Array-Based Stack Implementation</a:t>
            </a:r>
            <a:endParaRPr lang="ar-SA" dirty="0"/>
          </a:p>
        </p:txBody>
      </p:sp>
      <p:sp>
        <p:nvSpPr>
          <p:cNvPr id="3" name="Slide Number Placeholder 2">
            <a:extLst>
              <a:ext uri="{FF2B5EF4-FFF2-40B4-BE49-F238E27FC236}">
                <a16:creationId xmlns:a16="http://schemas.microsoft.com/office/drawing/2014/main" id="{27F8724F-24EA-4F37-B490-9D5FAC7956AE}"/>
              </a:ext>
            </a:extLst>
          </p:cNvPr>
          <p:cNvSpPr>
            <a:spLocks noGrp="1"/>
          </p:cNvSpPr>
          <p:nvPr>
            <p:ph type="sldNum" sz="quarter" idx="12"/>
          </p:nvPr>
        </p:nvSpPr>
        <p:spPr/>
        <p:txBody>
          <a:bodyPr/>
          <a:lstStyle/>
          <a:p>
            <a:fld id="{0AC6BCD1-F9AF-4673-A094-9FB4E627EE10}" type="slidenum">
              <a:rPr lang="ar-SA" smtClean="0"/>
              <a:t>12</a:t>
            </a:fld>
            <a:endParaRPr lang="ar-SA"/>
          </a:p>
        </p:txBody>
      </p:sp>
      <p:pic>
        <p:nvPicPr>
          <p:cNvPr id="5" name="Picture 4">
            <a:extLst>
              <a:ext uri="{FF2B5EF4-FFF2-40B4-BE49-F238E27FC236}">
                <a16:creationId xmlns:a16="http://schemas.microsoft.com/office/drawing/2014/main" id="{0537E323-A24F-4CD9-A85D-7B3A933145AE}"/>
              </a:ext>
            </a:extLst>
          </p:cNvPr>
          <p:cNvPicPr/>
          <p:nvPr/>
        </p:nvPicPr>
        <p:blipFill rotWithShape="1">
          <a:blip r:embed="rId2"/>
          <a:srcRect l="21538" t="40657" r="18654" b="52958"/>
          <a:stretch/>
        </p:blipFill>
        <p:spPr bwMode="auto">
          <a:xfrm>
            <a:off x="816864" y="1485264"/>
            <a:ext cx="6955536" cy="1248411"/>
          </a:xfrm>
          <a:prstGeom prst="rect">
            <a:avLst/>
          </a:prstGeom>
          <a:ln>
            <a:noFill/>
          </a:ln>
          <a:extLst>
            <a:ext uri="{53640926-AAD7-44D8-BBD7-CCE9431645EC}">
              <a14:shadowObscured xmlns:a14="http://schemas.microsoft.com/office/drawing/2010/main"/>
            </a:ext>
          </a:extLst>
        </p:spPr>
      </p:pic>
      <p:grpSp>
        <p:nvGrpSpPr>
          <p:cNvPr id="6" name="Group 5">
            <a:extLst>
              <a:ext uri="{FF2B5EF4-FFF2-40B4-BE49-F238E27FC236}">
                <a16:creationId xmlns:a16="http://schemas.microsoft.com/office/drawing/2014/main" id="{07146AE6-64E1-443E-9A69-0B119AC1E006}"/>
              </a:ext>
            </a:extLst>
          </p:cNvPr>
          <p:cNvGrpSpPr/>
          <p:nvPr/>
        </p:nvGrpSpPr>
        <p:grpSpPr>
          <a:xfrm rot="5400000">
            <a:off x="6451782" y="4237154"/>
            <a:ext cx="2668588" cy="611982"/>
            <a:chOff x="4936672" y="4827983"/>
            <a:chExt cx="2668588" cy="611982"/>
          </a:xfrm>
        </p:grpSpPr>
        <p:cxnSp>
          <p:nvCxnSpPr>
            <p:cNvPr id="7" name="Straight Connector 6">
              <a:extLst>
                <a:ext uri="{FF2B5EF4-FFF2-40B4-BE49-F238E27FC236}">
                  <a16:creationId xmlns:a16="http://schemas.microsoft.com/office/drawing/2014/main" id="{5BD52585-3D7D-40FE-8B1F-0FA3AE6D8CE9}"/>
                </a:ext>
              </a:extLst>
            </p:cNvPr>
            <p:cNvCxnSpPr/>
            <p:nvPr/>
          </p:nvCxnSpPr>
          <p:spPr>
            <a:xfrm>
              <a:off x="4936672" y="5437583"/>
              <a:ext cx="2667794" cy="23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979B2AA-44EB-4D82-A55E-C910CD783358}"/>
                </a:ext>
              </a:extLst>
            </p:cNvPr>
            <p:cNvCxnSpPr/>
            <p:nvPr/>
          </p:nvCxnSpPr>
          <p:spPr>
            <a:xfrm rot="16200000">
              <a:off x="7299666" y="5133577"/>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2F06F07-C675-4F19-BA01-688F82995288}"/>
                </a:ext>
              </a:extLst>
            </p:cNvPr>
            <p:cNvCxnSpPr/>
            <p:nvPr/>
          </p:nvCxnSpPr>
          <p:spPr>
            <a:xfrm>
              <a:off x="4936672" y="4827983"/>
              <a:ext cx="2667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E48E7C-9A05-4B4F-9D91-BC0802405E03}"/>
                </a:ext>
              </a:extLst>
            </p:cNvPr>
            <p:cNvCxnSpPr/>
            <p:nvPr/>
          </p:nvCxnSpPr>
          <p:spPr>
            <a:xfrm rot="16200000">
              <a:off x="6842466" y="5133577"/>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69EE84B-6128-4CEC-AAA2-2C9F01D7C503}"/>
                </a:ext>
              </a:extLst>
            </p:cNvPr>
            <p:cNvCxnSpPr/>
            <p:nvPr/>
          </p:nvCxnSpPr>
          <p:spPr>
            <a:xfrm rot="16200000">
              <a:off x="6385266" y="5133577"/>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D0B8570-E620-4ED4-9795-3FCDCEB9F4CB}"/>
                </a:ext>
              </a:extLst>
            </p:cNvPr>
            <p:cNvCxnSpPr/>
            <p:nvPr/>
          </p:nvCxnSpPr>
          <p:spPr>
            <a:xfrm rot="16200000">
              <a:off x="5928066" y="5133577"/>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17395DB-9C0A-43BA-A407-88A623C9B167}"/>
                </a:ext>
              </a:extLst>
            </p:cNvPr>
            <p:cNvCxnSpPr/>
            <p:nvPr/>
          </p:nvCxnSpPr>
          <p:spPr>
            <a:xfrm rot="16200000">
              <a:off x="5470866" y="5133577"/>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0772E3A-3D11-47CD-8FC2-7215E807BA58}"/>
                </a:ext>
              </a:extLst>
            </p:cNvPr>
            <p:cNvCxnSpPr/>
            <p:nvPr/>
          </p:nvCxnSpPr>
          <p:spPr>
            <a:xfrm rot="16200000">
              <a:off x="5013666" y="5133577"/>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597BFBD4-4846-4BAA-AF25-71BEEAA58B1D}"/>
              </a:ext>
            </a:extLst>
          </p:cNvPr>
          <p:cNvSpPr txBox="1"/>
          <p:nvPr/>
        </p:nvSpPr>
        <p:spPr>
          <a:xfrm>
            <a:off x="8114288" y="4504251"/>
            <a:ext cx="1912937" cy="369332"/>
          </a:xfrm>
          <a:prstGeom prst="rect">
            <a:avLst/>
          </a:prstGeom>
          <a:noFill/>
        </p:spPr>
        <p:txBody>
          <a:bodyPr wrap="square" rtlCol="1">
            <a:spAutoFit/>
          </a:bodyPr>
          <a:lstStyle/>
          <a:p>
            <a:r>
              <a:rPr lang="en-US" dirty="0"/>
              <a:t>data</a:t>
            </a:r>
            <a:endParaRPr lang="ar-SA" dirty="0"/>
          </a:p>
        </p:txBody>
      </p:sp>
      <p:cxnSp>
        <p:nvCxnSpPr>
          <p:cNvPr id="18" name="Straight Arrow Connector 17">
            <a:extLst>
              <a:ext uri="{FF2B5EF4-FFF2-40B4-BE49-F238E27FC236}">
                <a16:creationId xmlns:a16="http://schemas.microsoft.com/office/drawing/2014/main" id="{26242701-F7C7-486F-AF2D-06C6E75EF498}"/>
              </a:ext>
            </a:extLst>
          </p:cNvPr>
          <p:cNvCxnSpPr>
            <a:cxnSpLocks/>
          </p:cNvCxnSpPr>
          <p:nvPr/>
        </p:nvCxnSpPr>
        <p:spPr>
          <a:xfrm>
            <a:off x="6619875" y="6012118"/>
            <a:ext cx="859813" cy="15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59ECB93-6B41-4768-B10B-ECE1B1EBF04A}"/>
              </a:ext>
            </a:extLst>
          </p:cNvPr>
          <p:cNvSpPr txBox="1"/>
          <p:nvPr/>
        </p:nvSpPr>
        <p:spPr>
          <a:xfrm>
            <a:off x="6964652" y="3273881"/>
            <a:ext cx="804859" cy="2585323"/>
          </a:xfrm>
          <a:prstGeom prst="rect">
            <a:avLst/>
          </a:prstGeom>
          <a:noFill/>
        </p:spPr>
        <p:txBody>
          <a:bodyPr wrap="square" rtlCol="1">
            <a:spAutoFit/>
          </a:bodyPr>
          <a:lstStyle/>
          <a:p>
            <a:r>
              <a:rPr lang="en-US" dirty="0"/>
              <a:t>999</a:t>
            </a:r>
          </a:p>
          <a:p>
            <a:r>
              <a:rPr lang="en-US" dirty="0"/>
              <a:t>.</a:t>
            </a:r>
          </a:p>
          <a:p>
            <a:r>
              <a:rPr lang="en-US" dirty="0"/>
              <a:t>.</a:t>
            </a:r>
          </a:p>
          <a:p>
            <a:r>
              <a:rPr lang="en-US" dirty="0"/>
              <a:t>.</a:t>
            </a:r>
          </a:p>
          <a:p>
            <a:r>
              <a:rPr lang="en-US" dirty="0"/>
              <a:t>.</a:t>
            </a:r>
          </a:p>
          <a:p>
            <a:r>
              <a:rPr lang="en-US" dirty="0"/>
              <a:t>.</a:t>
            </a:r>
          </a:p>
          <a:p>
            <a:r>
              <a:rPr lang="en-US" dirty="0"/>
              <a:t>.</a:t>
            </a:r>
          </a:p>
          <a:p>
            <a:r>
              <a:rPr lang="en-US" dirty="0"/>
              <a:t>1</a:t>
            </a:r>
          </a:p>
          <a:p>
            <a:r>
              <a:rPr lang="en-US" dirty="0"/>
              <a:t>0</a:t>
            </a:r>
          </a:p>
        </p:txBody>
      </p:sp>
      <p:sp>
        <p:nvSpPr>
          <p:cNvPr id="20" name="TextBox 19">
            <a:extLst>
              <a:ext uri="{FF2B5EF4-FFF2-40B4-BE49-F238E27FC236}">
                <a16:creationId xmlns:a16="http://schemas.microsoft.com/office/drawing/2014/main" id="{955203DC-7F6A-47EA-BEB6-58E1B6E0B1F5}"/>
              </a:ext>
            </a:extLst>
          </p:cNvPr>
          <p:cNvSpPr txBox="1"/>
          <p:nvPr/>
        </p:nvSpPr>
        <p:spPr>
          <a:xfrm>
            <a:off x="6339576" y="5804693"/>
            <a:ext cx="1069176" cy="369332"/>
          </a:xfrm>
          <a:prstGeom prst="rect">
            <a:avLst/>
          </a:prstGeom>
          <a:noFill/>
        </p:spPr>
        <p:txBody>
          <a:bodyPr wrap="square" rtlCol="1">
            <a:spAutoFit/>
          </a:bodyPr>
          <a:lstStyle/>
          <a:p>
            <a:r>
              <a:rPr lang="en-US" dirty="0"/>
              <a:t>t</a:t>
            </a:r>
            <a:endParaRPr lang="ar-SA" dirty="0"/>
          </a:p>
        </p:txBody>
      </p:sp>
      <p:sp>
        <p:nvSpPr>
          <p:cNvPr id="21" name="TextBox 20">
            <a:extLst>
              <a:ext uri="{FF2B5EF4-FFF2-40B4-BE49-F238E27FC236}">
                <a16:creationId xmlns:a16="http://schemas.microsoft.com/office/drawing/2014/main" id="{18DE4319-66BE-497B-8F46-5D0B8E0D2CC9}"/>
              </a:ext>
            </a:extLst>
          </p:cNvPr>
          <p:cNvSpPr txBox="1"/>
          <p:nvPr/>
        </p:nvSpPr>
        <p:spPr>
          <a:xfrm>
            <a:off x="5839915" y="4142301"/>
            <a:ext cx="1069176" cy="369332"/>
          </a:xfrm>
          <a:prstGeom prst="rect">
            <a:avLst/>
          </a:prstGeom>
          <a:noFill/>
        </p:spPr>
        <p:txBody>
          <a:bodyPr wrap="square" rtlCol="1">
            <a:spAutoFit/>
          </a:bodyPr>
          <a:lstStyle/>
          <a:p>
            <a:r>
              <a:rPr lang="en-US" dirty="0">
                <a:solidFill>
                  <a:srgbClr val="FF0000"/>
                </a:solidFill>
              </a:rPr>
              <a:t>TRUE</a:t>
            </a:r>
            <a:endParaRPr lang="ar-SA" dirty="0">
              <a:solidFill>
                <a:srgbClr val="FF0000"/>
              </a:solidFill>
            </a:endParaRPr>
          </a:p>
        </p:txBody>
      </p:sp>
      <p:grpSp>
        <p:nvGrpSpPr>
          <p:cNvPr id="23" name="Group 22">
            <a:extLst>
              <a:ext uri="{FF2B5EF4-FFF2-40B4-BE49-F238E27FC236}">
                <a16:creationId xmlns:a16="http://schemas.microsoft.com/office/drawing/2014/main" id="{BECC623C-68B2-4228-87BF-55D35C20A320}"/>
              </a:ext>
            </a:extLst>
          </p:cNvPr>
          <p:cNvGrpSpPr/>
          <p:nvPr/>
        </p:nvGrpSpPr>
        <p:grpSpPr>
          <a:xfrm rot="5400000">
            <a:off x="1679757" y="4060726"/>
            <a:ext cx="2668588" cy="611982"/>
            <a:chOff x="4936672" y="4827983"/>
            <a:chExt cx="2668588" cy="611982"/>
          </a:xfrm>
        </p:grpSpPr>
        <p:cxnSp>
          <p:nvCxnSpPr>
            <p:cNvPr id="24" name="Straight Connector 23">
              <a:extLst>
                <a:ext uri="{FF2B5EF4-FFF2-40B4-BE49-F238E27FC236}">
                  <a16:creationId xmlns:a16="http://schemas.microsoft.com/office/drawing/2014/main" id="{5589EDA3-772B-4AB9-9D5D-85BEE9F4F459}"/>
                </a:ext>
              </a:extLst>
            </p:cNvPr>
            <p:cNvCxnSpPr/>
            <p:nvPr/>
          </p:nvCxnSpPr>
          <p:spPr>
            <a:xfrm>
              <a:off x="4936672" y="5437583"/>
              <a:ext cx="2667794" cy="23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25D6A44-F46B-4100-BE2B-F683AE743A77}"/>
                </a:ext>
              </a:extLst>
            </p:cNvPr>
            <p:cNvCxnSpPr/>
            <p:nvPr/>
          </p:nvCxnSpPr>
          <p:spPr>
            <a:xfrm rot="16200000">
              <a:off x="7299666" y="5133577"/>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FF03DD6-1C63-45D6-A4E2-2036590E94EE}"/>
                </a:ext>
              </a:extLst>
            </p:cNvPr>
            <p:cNvCxnSpPr/>
            <p:nvPr/>
          </p:nvCxnSpPr>
          <p:spPr>
            <a:xfrm>
              <a:off x="4936672" y="4827983"/>
              <a:ext cx="2667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C5FE6EC-D22C-4672-8B4D-F053C21F0AE6}"/>
                </a:ext>
              </a:extLst>
            </p:cNvPr>
            <p:cNvCxnSpPr/>
            <p:nvPr/>
          </p:nvCxnSpPr>
          <p:spPr>
            <a:xfrm rot="16200000">
              <a:off x="6842466" y="5133577"/>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CB10B54-1105-4FAA-82C0-D0AB8E1EE944}"/>
                </a:ext>
              </a:extLst>
            </p:cNvPr>
            <p:cNvCxnSpPr/>
            <p:nvPr/>
          </p:nvCxnSpPr>
          <p:spPr>
            <a:xfrm rot="16200000">
              <a:off x="6385266" y="5133577"/>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6080B3-0ECC-4EFE-BB68-356D464AA027}"/>
                </a:ext>
              </a:extLst>
            </p:cNvPr>
            <p:cNvCxnSpPr/>
            <p:nvPr/>
          </p:nvCxnSpPr>
          <p:spPr>
            <a:xfrm rot="16200000">
              <a:off x="5928066" y="5133577"/>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19058E-7D6C-4EF4-BECE-C52557447498}"/>
                </a:ext>
              </a:extLst>
            </p:cNvPr>
            <p:cNvCxnSpPr/>
            <p:nvPr/>
          </p:nvCxnSpPr>
          <p:spPr>
            <a:xfrm rot="16200000">
              <a:off x="5470866" y="5133577"/>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CF49DBD-714E-4398-A566-902211BEF9E9}"/>
                </a:ext>
              </a:extLst>
            </p:cNvPr>
            <p:cNvCxnSpPr/>
            <p:nvPr/>
          </p:nvCxnSpPr>
          <p:spPr>
            <a:xfrm rot="16200000">
              <a:off x="5013666" y="5133577"/>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TextBox 32">
            <a:extLst>
              <a:ext uri="{FF2B5EF4-FFF2-40B4-BE49-F238E27FC236}">
                <a16:creationId xmlns:a16="http://schemas.microsoft.com/office/drawing/2014/main" id="{AA5DD5C0-678B-4B76-910A-4E446B25934B}"/>
              </a:ext>
            </a:extLst>
          </p:cNvPr>
          <p:cNvSpPr txBox="1"/>
          <p:nvPr/>
        </p:nvSpPr>
        <p:spPr>
          <a:xfrm>
            <a:off x="1332813" y="4791302"/>
            <a:ext cx="1069176" cy="369332"/>
          </a:xfrm>
          <a:prstGeom prst="rect">
            <a:avLst/>
          </a:prstGeom>
          <a:noFill/>
        </p:spPr>
        <p:txBody>
          <a:bodyPr wrap="square" rtlCol="1">
            <a:spAutoFit/>
          </a:bodyPr>
          <a:lstStyle/>
          <a:p>
            <a:r>
              <a:rPr lang="en-US" dirty="0"/>
              <a:t>t</a:t>
            </a:r>
            <a:endParaRPr lang="ar-SA" dirty="0"/>
          </a:p>
        </p:txBody>
      </p:sp>
      <p:cxnSp>
        <p:nvCxnSpPr>
          <p:cNvPr id="34" name="Straight Arrow Connector 33">
            <a:extLst>
              <a:ext uri="{FF2B5EF4-FFF2-40B4-BE49-F238E27FC236}">
                <a16:creationId xmlns:a16="http://schemas.microsoft.com/office/drawing/2014/main" id="{FBEBBFAA-ECBE-4E23-9D59-223504E2689A}"/>
              </a:ext>
            </a:extLst>
          </p:cNvPr>
          <p:cNvCxnSpPr>
            <a:cxnSpLocks/>
          </p:cNvCxnSpPr>
          <p:nvPr/>
        </p:nvCxnSpPr>
        <p:spPr>
          <a:xfrm>
            <a:off x="1590530" y="4959883"/>
            <a:ext cx="859813" cy="15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DC3DFEF-AE48-44A3-95C2-3872BD245EF8}"/>
              </a:ext>
            </a:extLst>
          </p:cNvPr>
          <p:cNvSpPr txBox="1"/>
          <p:nvPr/>
        </p:nvSpPr>
        <p:spPr>
          <a:xfrm>
            <a:off x="2192627" y="3097453"/>
            <a:ext cx="1348290" cy="2585323"/>
          </a:xfrm>
          <a:prstGeom prst="rect">
            <a:avLst/>
          </a:prstGeom>
          <a:noFill/>
        </p:spPr>
        <p:txBody>
          <a:bodyPr wrap="square" rtlCol="1">
            <a:spAutoFit/>
          </a:bodyPr>
          <a:lstStyle/>
          <a:p>
            <a:r>
              <a:rPr lang="en-US" dirty="0"/>
              <a:t>999</a:t>
            </a:r>
          </a:p>
          <a:p>
            <a:r>
              <a:rPr lang="en-US" dirty="0"/>
              <a:t>.</a:t>
            </a:r>
          </a:p>
          <a:p>
            <a:r>
              <a:rPr lang="en-US" dirty="0"/>
              <a:t>.</a:t>
            </a:r>
          </a:p>
          <a:p>
            <a:r>
              <a:rPr lang="en-US" dirty="0"/>
              <a:t>.</a:t>
            </a:r>
          </a:p>
          <a:p>
            <a:r>
              <a:rPr lang="en-US" dirty="0"/>
              <a:t>.</a:t>
            </a:r>
          </a:p>
          <a:p>
            <a:r>
              <a:rPr lang="en-US" dirty="0"/>
              <a:t>.</a:t>
            </a:r>
          </a:p>
          <a:p>
            <a:r>
              <a:rPr lang="en-US" dirty="0"/>
              <a:t>.         10</a:t>
            </a:r>
          </a:p>
          <a:p>
            <a:r>
              <a:rPr lang="en-US" dirty="0"/>
              <a:t>1</a:t>
            </a:r>
          </a:p>
          <a:p>
            <a:r>
              <a:rPr lang="en-US" dirty="0"/>
              <a:t>0        5</a:t>
            </a:r>
          </a:p>
        </p:txBody>
      </p:sp>
      <p:sp>
        <p:nvSpPr>
          <p:cNvPr id="36" name="TextBox 35">
            <a:extLst>
              <a:ext uri="{FF2B5EF4-FFF2-40B4-BE49-F238E27FC236}">
                <a16:creationId xmlns:a16="http://schemas.microsoft.com/office/drawing/2014/main" id="{37E960CC-38EA-4DA9-905E-47BA55F3B433}"/>
              </a:ext>
            </a:extLst>
          </p:cNvPr>
          <p:cNvSpPr txBox="1"/>
          <p:nvPr/>
        </p:nvSpPr>
        <p:spPr>
          <a:xfrm>
            <a:off x="698074" y="3959083"/>
            <a:ext cx="1069176" cy="369332"/>
          </a:xfrm>
          <a:prstGeom prst="rect">
            <a:avLst/>
          </a:prstGeom>
          <a:noFill/>
        </p:spPr>
        <p:txBody>
          <a:bodyPr wrap="square" rtlCol="1">
            <a:spAutoFit/>
          </a:bodyPr>
          <a:lstStyle/>
          <a:p>
            <a:r>
              <a:rPr lang="en-US" dirty="0">
                <a:solidFill>
                  <a:srgbClr val="FF0000"/>
                </a:solidFill>
              </a:rPr>
              <a:t>FALSE</a:t>
            </a:r>
            <a:endParaRPr lang="ar-SA" dirty="0">
              <a:solidFill>
                <a:srgbClr val="FF0000"/>
              </a:solidFill>
            </a:endParaRPr>
          </a:p>
        </p:txBody>
      </p:sp>
    </p:spTree>
    <p:extLst>
      <p:ext uri="{BB962C8B-B14F-4D97-AF65-F5344CB8AC3E}">
        <p14:creationId xmlns:p14="http://schemas.microsoft.com/office/powerpoint/2010/main" val="1412613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Array-Based Stack Implementation</a:t>
            </a:r>
            <a:endParaRPr lang="ar-SA" dirty="0"/>
          </a:p>
        </p:txBody>
      </p:sp>
      <p:pic>
        <p:nvPicPr>
          <p:cNvPr id="5" name="Picture 4">
            <a:extLst>
              <a:ext uri="{FF2B5EF4-FFF2-40B4-BE49-F238E27FC236}">
                <a16:creationId xmlns:a16="http://schemas.microsoft.com/office/drawing/2014/main" id="{26A996E9-DCED-4E74-8D1F-00E747810FC2}"/>
              </a:ext>
            </a:extLst>
          </p:cNvPr>
          <p:cNvPicPr>
            <a:picLocks noChangeAspect="1"/>
          </p:cNvPicPr>
          <p:nvPr/>
        </p:nvPicPr>
        <p:blipFill rotWithShape="1">
          <a:blip r:embed="rId2"/>
          <a:srcRect l="21346" t="41605" r="20385" b="7963"/>
          <a:stretch/>
        </p:blipFill>
        <p:spPr>
          <a:xfrm>
            <a:off x="647456" y="1397613"/>
            <a:ext cx="10153448" cy="4802188"/>
          </a:xfrm>
          <a:prstGeom prst="rect">
            <a:avLst/>
          </a:prstGeom>
        </p:spPr>
      </p:pic>
      <p:sp>
        <p:nvSpPr>
          <p:cNvPr id="4" name="Slide Number Placeholder 3">
            <a:extLst>
              <a:ext uri="{FF2B5EF4-FFF2-40B4-BE49-F238E27FC236}">
                <a16:creationId xmlns:a16="http://schemas.microsoft.com/office/drawing/2014/main" id="{0A103847-2F77-4232-B2CD-101219FD4B2C}"/>
              </a:ext>
            </a:extLst>
          </p:cNvPr>
          <p:cNvSpPr>
            <a:spLocks noGrp="1"/>
          </p:cNvSpPr>
          <p:nvPr>
            <p:ph type="sldNum" sz="quarter" idx="12"/>
          </p:nvPr>
        </p:nvSpPr>
        <p:spPr/>
        <p:txBody>
          <a:bodyPr/>
          <a:lstStyle/>
          <a:p>
            <a:fld id="{0AC6BCD1-F9AF-4673-A094-9FB4E627EE10}" type="slidenum">
              <a:rPr lang="ar-SA" smtClean="0"/>
              <a:t>13</a:t>
            </a:fld>
            <a:endParaRPr lang="ar-SA"/>
          </a:p>
        </p:txBody>
      </p:sp>
    </p:spTree>
    <p:extLst>
      <p:ext uri="{BB962C8B-B14F-4D97-AF65-F5344CB8AC3E}">
        <p14:creationId xmlns:p14="http://schemas.microsoft.com/office/powerpoint/2010/main" val="4055418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49EA2-EA27-4E97-AF1B-297FDC82F758}"/>
              </a:ext>
            </a:extLst>
          </p:cNvPr>
          <p:cNvSpPr>
            <a:spLocks noGrp="1"/>
          </p:cNvSpPr>
          <p:nvPr>
            <p:ph type="title"/>
          </p:nvPr>
        </p:nvSpPr>
        <p:spPr/>
        <p:txBody>
          <a:bodyPr>
            <a:normAutofit/>
          </a:bodyPr>
          <a:lstStyle/>
          <a:p>
            <a:r>
              <a:rPr lang="en-US" dirty="0">
                <a:solidFill>
                  <a:schemeClr val="tx1"/>
                </a:solidFill>
              </a:rPr>
              <a:t>Using Arrays</a:t>
            </a:r>
            <a:endParaRPr lang="ar-SA" dirty="0">
              <a:solidFill>
                <a:schemeClr val="tx1"/>
              </a:solidFill>
            </a:endParaRPr>
          </a:p>
        </p:txBody>
      </p:sp>
      <p:sp>
        <p:nvSpPr>
          <p:cNvPr id="3" name="Slide Number Placeholder 2">
            <a:extLst>
              <a:ext uri="{FF2B5EF4-FFF2-40B4-BE49-F238E27FC236}">
                <a16:creationId xmlns:a16="http://schemas.microsoft.com/office/drawing/2014/main" id="{F5A0D4A7-10B8-4CBD-B042-9D499FCB6DB9}"/>
              </a:ext>
            </a:extLst>
          </p:cNvPr>
          <p:cNvSpPr>
            <a:spLocks noGrp="1"/>
          </p:cNvSpPr>
          <p:nvPr>
            <p:ph type="sldNum" sz="quarter" idx="12"/>
          </p:nvPr>
        </p:nvSpPr>
        <p:spPr/>
        <p:txBody>
          <a:bodyPr/>
          <a:lstStyle/>
          <a:p>
            <a:fld id="{0AC6BCD1-F9AF-4673-A094-9FB4E627EE10}" type="slidenum">
              <a:rPr lang="ar-SA" smtClean="0">
                <a:solidFill>
                  <a:schemeClr val="tx1"/>
                </a:solidFill>
              </a:rPr>
              <a:t>14</a:t>
            </a:fld>
            <a:endParaRPr lang="ar-SA">
              <a:solidFill>
                <a:schemeClr val="tx1"/>
              </a:solidFill>
            </a:endParaRPr>
          </a:p>
        </p:txBody>
      </p:sp>
      <p:sp>
        <p:nvSpPr>
          <p:cNvPr id="4" name="Content Placeholder 3">
            <a:extLst>
              <a:ext uri="{FF2B5EF4-FFF2-40B4-BE49-F238E27FC236}">
                <a16:creationId xmlns:a16="http://schemas.microsoft.com/office/drawing/2014/main" id="{A0B6DEB9-A00D-4B1E-809A-041428A1BD65}"/>
              </a:ext>
            </a:extLst>
          </p:cNvPr>
          <p:cNvSpPr>
            <a:spLocks noGrp="1"/>
          </p:cNvSpPr>
          <p:nvPr>
            <p:ph sz="quarter" idx="1"/>
          </p:nvPr>
        </p:nvSpPr>
        <p:spPr/>
        <p:txBody>
          <a:bodyPr/>
          <a:lstStyle/>
          <a:p>
            <a:r>
              <a:rPr lang="en-US" dirty="0"/>
              <a:t>First the size has to be defined.</a:t>
            </a:r>
          </a:p>
          <a:p>
            <a:pPr lvl="1"/>
            <a:r>
              <a:rPr lang="en-US" dirty="0"/>
              <a:t> For example: take size of stack is 6</a:t>
            </a:r>
            <a:endParaRPr lang="ar-SA" dirty="0"/>
          </a:p>
        </p:txBody>
      </p:sp>
      <p:cxnSp>
        <p:nvCxnSpPr>
          <p:cNvPr id="5" name="Straight Connector 4">
            <a:extLst>
              <a:ext uri="{FF2B5EF4-FFF2-40B4-BE49-F238E27FC236}">
                <a16:creationId xmlns:a16="http://schemas.microsoft.com/office/drawing/2014/main" id="{FA4337B2-4696-4A88-AA57-2DA6E8DDBF31}"/>
              </a:ext>
            </a:extLst>
          </p:cNvPr>
          <p:cNvCxnSpPr/>
          <p:nvPr/>
        </p:nvCxnSpPr>
        <p:spPr>
          <a:xfrm>
            <a:off x="1545772" y="3010980"/>
            <a:ext cx="2667794" cy="23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B4A5821-217A-4BB0-AB9E-FB5BC7D00339}"/>
              </a:ext>
            </a:extLst>
          </p:cNvPr>
          <p:cNvCxnSpPr/>
          <p:nvPr/>
        </p:nvCxnSpPr>
        <p:spPr>
          <a:xfrm rot="16200000">
            <a:off x="3908766" y="270697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9159464-2BFC-4B36-B9F1-58F65D5B9E4F}"/>
              </a:ext>
            </a:extLst>
          </p:cNvPr>
          <p:cNvCxnSpPr/>
          <p:nvPr/>
        </p:nvCxnSpPr>
        <p:spPr>
          <a:xfrm>
            <a:off x="1545772" y="2401380"/>
            <a:ext cx="2667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9550F9-34ED-48D4-A4C5-3C228CA1482D}"/>
              </a:ext>
            </a:extLst>
          </p:cNvPr>
          <p:cNvCxnSpPr/>
          <p:nvPr/>
        </p:nvCxnSpPr>
        <p:spPr>
          <a:xfrm rot="16200000">
            <a:off x="3451566" y="270697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BEBDC31-462A-43BE-A9CD-9F84741A233B}"/>
              </a:ext>
            </a:extLst>
          </p:cNvPr>
          <p:cNvCxnSpPr/>
          <p:nvPr/>
        </p:nvCxnSpPr>
        <p:spPr>
          <a:xfrm rot="16200000">
            <a:off x="2994366" y="270697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32FA96-F718-4934-9A69-E0B90FFD5072}"/>
              </a:ext>
            </a:extLst>
          </p:cNvPr>
          <p:cNvCxnSpPr/>
          <p:nvPr/>
        </p:nvCxnSpPr>
        <p:spPr>
          <a:xfrm rot="16200000">
            <a:off x="2537166" y="270697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D24A764-5C89-4629-97EF-C2C3BBBFB631}"/>
              </a:ext>
            </a:extLst>
          </p:cNvPr>
          <p:cNvCxnSpPr/>
          <p:nvPr/>
        </p:nvCxnSpPr>
        <p:spPr>
          <a:xfrm rot="16200000">
            <a:off x="2079966" y="270697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ight Arrow 25">
            <a:extLst>
              <a:ext uri="{FF2B5EF4-FFF2-40B4-BE49-F238E27FC236}">
                <a16:creationId xmlns:a16="http://schemas.microsoft.com/office/drawing/2014/main" id="{DAC3A07F-6FEB-47AF-ABB3-85B0DB34CBDB}"/>
              </a:ext>
            </a:extLst>
          </p:cNvPr>
          <p:cNvSpPr/>
          <p:nvPr/>
        </p:nvSpPr>
        <p:spPr>
          <a:xfrm>
            <a:off x="4267200" y="2651760"/>
            <a:ext cx="609600" cy="228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Garamond" panose="02020404030301010803" pitchFamily="18" charset="0"/>
            </a:endParaRPr>
          </a:p>
        </p:txBody>
      </p:sp>
      <p:sp>
        <p:nvSpPr>
          <p:cNvPr id="13" name="TextBox 12">
            <a:extLst>
              <a:ext uri="{FF2B5EF4-FFF2-40B4-BE49-F238E27FC236}">
                <a16:creationId xmlns:a16="http://schemas.microsoft.com/office/drawing/2014/main" id="{2C1DC76C-3708-40FB-B5D7-A8F603C39720}"/>
              </a:ext>
            </a:extLst>
          </p:cNvPr>
          <p:cNvSpPr txBox="1"/>
          <p:nvPr/>
        </p:nvSpPr>
        <p:spPr>
          <a:xfrm>
            <a:off x="4953000" y="2575560"/>
            <a:ext cx="2286000" cy="369332"/>
          </a:xfrm>
          <a:prstGeom prst="rect">
            <a:avLst/>
          </a:prstGeom>
          <a:noFill/>
        </p:spPr>
        <p:txBody>
          <a:bodyPr wrap="square" rtlCol="0">
            <a:spAutoFit/>
          </a:bodyPr>
          <a:lstStyle/>
          <a:p>
            <a:r>
              <a:rPr lang="en-US" b="1" dirty="0">
                <a:latin typeface="Garamond" panose="02020404030301010803" pitchFamily="18" charset="0"/>
              </a:rPr>
              <a:t>Size of the stack is 6</a:t>
            </a:r>
          </a:p>
        </p:txBody>
      </p:sp>
      <p:sp>
        <p:nvSpPr>
          <p:cNvPr id="14" name="Rectangle 3">
            <a:extLst>
              <a:ext uri="{FF2B5EF4-FFF2-40B4-BE49-F238E27FC236}">
                <a16:creationId xmlns:a16="http://schemas.microsoft.com/office/drawing/2014/main" id="{FBAAD7FA-07AE-47F5-89CB-45DFBBE95DFE}"/>
              </a:ext>
            </a:extLst>
          </p:cNvPr>
          <p:cNvSpPr txBox="1">
            <a:spLocks noChangeArrowheads="1"/>
          </p:cNvSpPr>
          <p:nvPr/>
        </p:nvSpPr>
        <p:spPr>
          <a:xfrm>
            <a:off x="1447806" y="3849190"/>
            <a:ext cx="2057400" cy="533400"/>
          </a:xfrm>
          <a:prstGeom prst="rect">
            <a:avLst/>
          </a:prstGeom>
          <a:ln>
            <a:noFill/>
          </a:ln>
        </p:spPr>
        <p:txBody>
          <a:bodyPr/>
          <a:lstStyle/>
          <a:p>
            <a:pPr algn="just">
              <a:buClr>
                <a:srgbClr val="FF0000"/>
              </a:buClr>
              <a:buFont typeface="Wingdings" pitchFamily="2" charset="2"/>
              <a:buChar char="Ø"/>
            </a:pPr>
            <a:r>
              <a:rPr lang="en-US" sz="2800" b="1" dirty="0">
                <a:latin typeface="Garamond" panose="02020404030301010803" pitchFamily="18" charset="0"/>
              </a:rPr>
              <a:t> push(10)</a:t>
            </a:r>
          </a:p>
        </p:txBody>
      </p:sp>
      <p:cxnSp>
        <p:nvCxnSpPr>
          <p:cNvPr id="15" name="Straight Connector 14">
            <a:extLst>
              <a:ext uri="{FF2B5EF4-FFF2-40B4-BE49-F238E27FC236}">
                <a16:creationId xmlns:a16="http://schemas.microsoft.com/office/drawing/2014/main" id="{16CDEDF7-7802-4DB1-A161-5B67F4522C4E}"/>
              </a:ext>
            </a:extLst>
          </p:cNvPr>
          <p:cNvCxnSpPr/>
          <p:nvPr/>
        </p:nvCxnSpPr>
        <p:spPr>
          <a:xfrm>
            <a:off x="1567544" y="5131330"/>
            <a:ext cx="2667794" cy="23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85D91CF-6AC0-476C-A0D7-15D9029505E0}"/>
              </a:ext>
            </a:extLst>
          </p:cNvPr>
          <p:cNvCxnSpPr/>
          <p:nvPr/>
        </p:nvCxnSpPr>
        <p:spPr>
          <a:xfrm>
            <a:off x="1567544" y="4521730"/>
            <a:ext cx="2667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8F573C8-F496-4E6B-BE4E-076F59E3D479}"/>
              </a:ext>
            </a:extLst>
          </p:cNvPr>
          <p:cNvCxnSpPr/>
          <p:nvPr/>
        </p:nvCxnSpPr>
        <p:spPr>
          <a:xfrm rot="16200000">
            <a:off x="3930538" y="482732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FA036A1-C7AF-4D7F-9632-27F7EE25694D}"/>
              </a:ext>
            </a:extLst>
          </p:cNvPr>
          <p:cNvCxnSpPr/>
          <p:nvPr/>
        </p:nvCxnSpPr>
        <p:spPr>
          <a:xfrm rot="16200000">
            <a:off x="3473338" y="482732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7D1969D-D62B-495B-B723-F272890E53B0}"/>
              </a:ext>
            </a:extLst>
          </p:cNvPr>
          <p:cNvCxnSpPr/>
          <p:nvPr/>
        </p:nvCxnSpPr>
        <p:spPr>
          <a:xfrm rot="16200000">
            <a:off x="3016138" y="482732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F0CA15D-4629-4CD8-A196-4B96C5A2B33B}"/>
              </a:ext>
            </a:extLst>
          </p:cNvPr>
          <p:cNvCxnSpPr/>
          <p:nvPr/>
        </p:nvCxnSpPr>
        <p:spPr>
          <a:xfrm rot="16200000">
            <a:off x="2558938" y="482732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6B18AC7-6412-4200-97A5-A5D6F483C7E4}"/>
              </a:ext>
            </a:extLst>
          </p:cNvPr>
          <p:cNvCxnSpPr/>
          <p:nvPr/>
        </p:nvCxnSpPr>
        <p:spPr>
          <a:xfrm rot="16200000">
            <a:off x="2101738" y="482732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C03EDD2-C5AD-4DB6-89A1-E212C5FBD025}"/>
              </a:ext>
            </a:extLst>
          </p:cNvPr>
          <p:cNvCxnSpPr/>
          <p:nvPr/>
        </p:nvCxnSpPr>
        <p:spPr>
          <a:xfrm rot="16200000">
            <a:off x="1644538" y="482732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229B1C6-3125-4B23-B950-2F8F48673B4F}"/>
              </a:ext>
            </a:extLst>
          </p:cNvPr>
          <p:cNvSpPr txBox="1"/>
          <p:nvPr/>
        </p:nvSpPr>
        <p:spPr>
          <a:xfrm>
            <a:off x="3810000" y="4665618"/>
            <a:ext cx="457200" cy="369332"/>
          </a:xfrm>
          <a:prstGeom prst="rect">
            <a:avLst/>
          </a:prstGeom>
          <a:noFill/>
          <a:ln>
            <a:noFill/>
          </a:ln>
        </p:spPr>
        <p:txBody>
          <a:bodyPr wrap="square" rtlCol="0">
            <a:spAutoFit/>
          </a:bodyPr>
          <a:lstStyle/>
          <a:p>
            <a:r>
              <a:rPr lang="en-US" b="1" dirty="0">
                <a:latin typeface="Garamond" panose="02020404030301010803" pitchFamily="18" charset="0"/>
              </a:rPr>
              <a:t>10</a:t>
            </a:r>
          </a:p>
        </p:txBody>
      </p:sp>
      <p:sp>
        <p:nvSpPr>
          <p:cNvPr id="24" name="Down Arrow 39">
            <a:extLst>
              <a:ext uri="{FF2B5EF4-FFF2-40B4-BE49-F238E27FC236}">
                <a16:creationId xmlns:a16="http://schemas.microsoft.com/office/drawing/2014/main" id="{81058FE4-E05A-4938-BD9A-9C07B2E46ECA}"/>
              </a:ext>
            </a:extLst>
          </p:cNvPr>
          <p:cNvSpPr/>
          <p:nvPr/>
        </p:nvSpPr>
        <p:spPr>
          <a:xfrm>
            <a:off x="3929744" y="5188134"/>
            <a:ext cx="228600" cy="53340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Garamond" panose="02020404030301010803" pitchFamily="18" charset="0"/>
            </a:endParaRPr>
          </a:p>
        </p:txBody>
      </p:sp>
      <p:sp>
        <p:nvSpPr>
          <p:cNvPr id="25" name="TextBox 24">
            <a:extLst>
              <a:ext uri="{FF2B5EF4-FFF2-40B4-BE49-F238E27FC236}">
                <a16:creationId xmlns:a16="http://schemas.microsoft.com/office/drawing/2014/main" id="{414151E1-A731-43BD-81DF-1BE7F8D22DB1}"/>
              </a:ext>
            </a:extLst>
          </p:cNvPr>
          <p:cNvSpPr txBox="1"/>
          <p:nvPr/>
        </p:nvSpPr>
        <p:spPr>
          <a:xfrm>
            <a:off x="3820888" y="5623560"/>
            <a:ext cx="533400" cy="381000"/>
          </a:xfrm>
          <a:prstGeom prst="rect">
            <a:avLst/>
          </a:prstGeom>
          <a:noFill/>
          <a:ln>
            <a:noFill/>
          </a:ln>
        </p:spPr>
        <p:txBody>
          <a:bodyPr wrap="square" rtlCol="0">
            <a:spAutoFit/>
          </a:bodyPr>
          <a:lstStyle/>
          <a:p>
            <a:r>
              <a:rPr lang="en-US" b="1" dirty="0">
                <a:latin typeface="Garamond" panose="02020404030301010803" pitchFamily="18" charset="0"/>
              </a:rPr>
              <a:t>top</a:t>
            </a:r>
          </a:p>
        </p:txBody>
      </p:sp>
      <p:sp>
        <p:nvSpPr>
          <p:cNvPr id="26" name="Rectangle 3">
            <a:extLst>
              <a:ext uri="{FF2B5EF4-FFF2-40B4-BE49-F238E27FC236}">
                <a16:creationId xmlns:a16="http://schemas.microsoft.com/office/drawing/2014/main" id="{74C939E8-2CDB-42DE-AEAE-5E55251C6B10}"/>
              </a:ext>
            </a:extLst>
          </p:cNvPr>
          <p:cNvSpPr txBox="1">
            <a:spLocks noChangeArrowheads="1"/>
          </p:cNvSpPr>
          <p:nvPr/>
        </p:nvSpPr>
        <p:spPr>
          <a:xfrm>
            <a:off x="5606144" y="3860078"/>
            <a:ext cx="2057400" cy="533400"/>
          </a:xfrm>
          <a:prstGeom prst="rect">
            <a:avLst/>
          </a:prstGeom>
        </p:spPr>
        <p:txBody>
          <a:bodyPr/>
          <a:lstStyle/>
          <a:p>
            <a:pPr algn="just">
              <a:buClr>
                <a:srgbClr val="FF0000"/>
              </a:buClr>
              <a:buFont typeface="Wingdings" pitchFamily="2" charset="2"/>
              <a:buChar char="Ø"/>
            </a:pPr>
            <a:r>
              <a:rPr lang="en-US" sz="2800" b="1" dirty="0">
                <a:latin typeface="Garamond" panose="02020404030301010803" pitchFamily="18" charset="0"/>
              </a:rPr>
              <a:t> push(-5)</a:t>
            </a:r>
          </a:p>
        </p:txBody>
      </p:sp>
      <p:cxnSp>
        <p:nvCxnSpPr>
          <p:cNvPr id="27" name="Straight Connector 26">
            <a:extLst>
              <a:ext uri="{FF2B5EF4-FFF2-40B4-BE49-F238E27FC236}">
                <a16:creationId xmlns:a16="http://schemas.microsoft.com/office/drawing/2014/main" id="{A4BCADA8-46A2-4237-9893-1A442646D2AA}"/>
              </a:ext>
            </a:extLst>
          </p:cNvPr>
          <p:cNvCxnSpPr/>
          <p:nvPr/>
        </p:nvCxnSpPr>
        <p:spPr>
          <a:xfrm>
            <a:off x="5682344" y="5155478"/>
            <a:ext cx="2667794" cy="23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5A9EAC0-2701-4717-AF40-067E479CBAB1}"/>
              </a:ext>
            </a:extLst>
          </p:cNvPr>
          <p:cNvCxnSpPr/>
          <p:nvPr/>
        </p:nvCxnSpPr>
        <p:spPr>
          <a:xfrm>
            <a:off x="5682344" y="4545878"/>
            <a:ext cx="2667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0CC4E7B-587A-4558-8EF9-DE77033E37CC}"/>
              </a:ext>
            </a:extLst>
          </p:cNvPr>
          <p:cNvCxnSpPr/>
          <p:nvPr/>
        </p:nvCxnSpPr>
        <p:spPr>
          <a:xfrm rot="16200000">
            <a:off x="8045338" y="4851472"/>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EAB74C7-F4F4-4ABE-B40C-DC40FED18733}"/>
              </a:ext>
            </a:extLst>
          </p:cNvPr>
          <p:cNvCxnSpPr/>
          <p:nvPr/>
        </p:nvCxnSpPr>
        <p:spPr>
          <a:xfrm rot="16200000">
            <a:off x="7588138" y="4851472"/>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90CCC77-F113-4B49-9E53-E579F9DBE0C7}"/>
              </a:ext>
            </a:extLst>
          </p:cNvPr>
          <p:cNvCxnSpPr/>
          <p:nvPr/>
        </p:nvCxnSpPr>
        <p:spPr>
          <a:xfrm rot="16200000">
            <a:off x="7130938" y="4851472"/>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60BDE03-F378-4C9A-B3CA-8536011173C9}"/>
              </a:ext>
            </a:extLst>
          </p:cNvPr>
          <p:cNvCxnSpPr/>
          <p:nvPr/>
        </p:nvCxnSpPr>
        <p:spPr>
          <a:xfrm rot="16200000">
            <a:off x="6673738" y="4851472"/>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C644346-A02E-4E3A-B695-EC6CC6A42DC8}"/>
              </a:ext>
            </a:extLst>
          </p:cNvPr>
          <p:cNvCxnSpPr/>
          <p:nvPr/>
        </p:nvCxnSpPr>
        <p:spPr>
          <a:xfrm rot="16200000">
            <a:off x="6216538" y="4851472"/>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C4C25F9-333C-48F9-B6BC-0BDFDFB0A096}"/>
              </a:ext>
            </a:extLst>
          </p:cNvPr>
          <p:cNvCxnSpPr/>
          <p:nvPr/>
        </p:nvCxnSpPr>
        <p:spPr>
          <a:xfrm rot="16200000">
            <a:off x="5759338" y="4851472"/>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9B42A50-C7BE-490C-BB35-36C09CF19E51}"/>
              </a:ext>
            </a:extLst>
          </p:cNvPr>
          <p:cNvSpPr txBox="1"/>
          <p:nvPr/>
        </p:nvSpPr>
        <p:spPr>
          <a:xfrm>
            <a:off x="7924800" y="4689766"/>
            <a:ext cx="457200" cy="369332"/>
          </a:xfrm>
          <a:prstGeom prst="rect">
            <a:avLst/>
          </a:prstGeom>
          <a:noFill/>
          <a:ln>
            <a:noFill/>
          </a:ln>
        </p:spPr>
        <p:txBody>
          <a:bodyPr wrap="square" rtlCol="0">
            <a:spAutoFit/>
          </a:bodyPr>
          <a:lstStyle/>
          <a:p>
            <a:r>
              <a:rPr lang="en-US" b="1" dirty="0">
                <a:latin typeface="Garamond" panose="02020404030301010803" pitchFamily="18" charset="0"/>
              </a:rPr>
              <a:t>10</a:t>
            </a:r>
          </a:p>
        </p:txBody>
      </p:sp>
      <p:sp>
        <p:nvSpPr>
          <p:cNvPr id="36" name="Down Arrow 61">
            <a:extLst>
              <a:ext uri="{FF2B5EF4-FFF2-40B4-BE49-F238E27FC236}">
                <a16:creationId xmlns:a16="http://schemas.microsoft.com/office/drawing/2014/main" id="{5440EAE4-B45A-496B-AD2A-07B2787F2A53}"/>
              </a:ext>
            </a:extLst>
          </p:cNvPr>
          <p:cNvSpPr/>
          <p:nvPr/>
        </p:nvSpPr>
        <p:spPr>
          <a:xfrm>
            <a:off x="7565560" y="5212282"/>
            <a:ext cx="228600" cy="53340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Garamond" panose="02020404030301010803" pitchFamily="18" charset="0"/>
            </a:endParaRPr>
          </a:p>
        </p:txBody>
      </p:sp>
      <p:sp>
        <p:nvSpPr>
          <p:cNvPr id="37" name="TextBox 36">
            <a:extLst>
              <a:ext uri="{FF2B5EF4-FFF2-40B4-BE49-F238E27FC236}">
                <a16:creationId xmlns:a16="http://schemas.microsoft.com/office/drawing/2014/main" id="{088709DA-01A9-43CE-9629-CD2734A45010}"/>
              </a:ext>
            </a:extLst>
          </p:cNvPr>
          <p:cNvSpPr txBox="1"/>
          <p:nvPr/>
        </p:nvSpPr>
        <p:spPr>
          <a:xfrm>
            <a:off x="7467600" y="5775960"/>
            <a:ext cx="533400" cy="381000"/>
          </a:xfrm>
          <a:prstGeom prst="rect">
            <a:avLst/>
          </a:prstGeom>
          <a:noFill/>
          <a:ln>
            <a:noFill/>
          </a:ln>
        </p:spPr>
        <p:txBody>
          <a:bodyPr wrap="square" rtlCol="0">
            <a:spAutoFit/>
          </a:bodyPr>
          <a:lstStyle/>
          <a:p>
            <a:r>
              <a:rPr lang="en-US" b="1" dirty="0">
                <a:latin typeface="Garamond" panose="02020404030301010803" pitchFamily="18" charset="0"/>
              </a:rPr>
              <a:t>top</a:t>
            </a:r>
          </a:p>
        </p:txBody>
      </p:sp>
      <p:sp>
        <p:nvSpPr>
          <p:cNvPr id="38" name="TextBox 37">
            <a:extLst>
              <a:ext uri="{FF2B5EF4-FFF2-40B4-BE49-F238E27FC236}">
                <a16:creationId xmlns:a16="http://schemas.microsoft.com/office/drawing/2014/main" id="{ED780C62-0C36-4D28-B1D6-99B99936BF35}"/>
              </a:ext>
            </a:extLst>
          </p:cNvPr>
          <p:cNvSpPr txBox="1"/>
          <p:nvPr/>
        </p:nvSpPr>
        <p:spPr>
          <a:xfrm>
            <a:off x="7434944" y="4698278"/>
            <a:ext cx="457200" cy="369332"/>
          </a:xfrm>
          <a:prstGeom prst="rect">
            <a:avLst/>
          </a:prstGeom>
          <a:noFill/>
          <a:ln>
            <a:noFill/>
          </a:ln>
        </p:spPr>
        <p:txBody>
          <a:bodyPr wrap="square" rtlCol="0">
            <a:spAutoFit/>
          </a:bodyPr>
          <a:lstStyle/>
          <a:p>
            <a:r>
              <a:rPr lang="en-US" b="1" dirty="0">
                <a:latin typeface="Garamond" panose="02020404030301010803" pitchFamily="18" charset="0"/>
              </a:rPr>
              <a:t>-5</a:t>
            </a:r>
          </a:p>
        </p:txBody>
      </p:sp>
      <p:cxnSp>
        <p:nvCxnSpPr>
          <p:cNvPr id="39" name="Straight Connector 38">
            <a:extLst>
              <a:ext uri="{FF2B5EF4-FFF2-40B4-BE49-F238E27FC236}">
                <a16:creationId xmlns:a16="http://schemas.microsoft.com/office/drawing/2014/main" id="{0665CDB5-65AD-46B6-98C3-A980E4653D6E}"/>
              </a:ext>
            </a:extLst>
          </p:cNvPr>
          <p:cNvCxnSpPr/>
          <p:nvPr/>
        </p:nvCxnSpPr>
        <p:spPr>
          <a:xfrm rot="16200000">
            <a:off x="1622766" y="270697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65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F0B5-E8BE-4C08-94E3-A8D673440F7A}"/>
              </a:ext>
            </a:extLst>
          </p:cNvPr>
          <p:cNvSpPr>
            <a:spLocks noGrp="1"/>
          </p:cNvSpPr>
          <p:nvPr>
            <p:ph type="title"/>
          </p:nvPr>
        </p:nvSpPr>
        <p:spPr/>
        <p:txBody>
          <a:bodyPr/>
          <a:lstStyle/>
          <a:p>
            <a:r>
              <a:rPr lang="en-US" dirty="0">
                <a:solidFill>
                  <a:schemeClr val="tx1"/>
                </a:solidFill>
              </a:rPr>
              <a:t>Using Arrays</a:t>
            </a:r>
            <a:endParaRPr lang="ar-SA" dirty="0">
              <a:solidFill>
                <a:schemeClr val="tx1"/>
              </a:solidFill>
            </a:endParaRPr>
          </a:p>
        </p:txBody>
      </p:sp>
      <p:sp>
        <p:nvSpPr>
          <p:cNvPr id="3" name="Slide Number Placeholder 2">
            <a:extLst>
              <a:ext uri="{FF2B5EF4-FFF2-40B4-BE49-F238E27FC236}">
                <a16:creationId xmlns:a16="http://schemas.microsoft.com/office/drawing/2014/main" id="{2BD8F708-3F3F-47E5-B936-3D2DCBACC90B}"/>
              </a:ext>
            </a:extLst>
          </p:cNvPr>
          <p:cNvSpPr>
            <a:spLocks noGrp="1"/>
          </p:cNvSpPr>
          <p:nvPr>
            <p:ph type="sldNum" sz="quarter" idx="12"/>
          </p:nvPr>
        </p:nvSpPr>
        <p:spPr>
          <a:xfrm>
            <a:off x="800545" y="6039148"/>
            <a:ext cx="2641600" cy="365760"/>
          </a:xfrm>
          <a:ln>
            <a:noFill/>
          </a:ln>
        </p:spPr>
        <p:txBody>
          <a:bodyPr/>
          <a:lstStyle/>
          <a:p>
            <a:fld id="{0AC6BCD1-F9AF-4673-A094-9FB4E627EE10}" type="slidenum">
              <a:rPr lang="ar-SA" smtClean="0">
                <a:solidFill>
                  <a:schemeClr val="tx1"/>
                </a:solidFill>
              </a:rPr>
              <a:t>15</a:t>
            </a:fld>
            <a:endParaRPr lang="ar-SA">
              <a:solidFill>
                <a:schemeClr val="tx1"/>
              </a:solidFill>
            </a:endParaRPr>
          </a:p>
        </p:txBody>
      </p:sp>
      <p:sp>
        <p:nvSpPr>
          <p:cNvPr id="6" name="Rectangle 3">
            <a:extLst>
              <a:ext uri="{FF2B5EF4-FFF2-40B4-BE49-F238E27FC236}">
                <a16:creationId xmlns:a16="http://schemas.microsoft.com/office/drawing/2014/main" id="{D9C563A9-7E36-4DDC-B53A-92DC09DC7F85}"/>
              </a:ext>
            </a:extLst>
          </p:cNvPr>
          <p:cNvSpPr txBox="1">
            <a:spLocks noChangeArrowheads="1"/>
          </p:cNvSpPr>
          <p:nvPr/>
        </p:nvSpPr>
        <p:spPr>
          <a:xfrm>
            <a:off x="838206" y="1057275"/>
            <a:ext cx="2209794" cy="533400"/>
          </a:xfrm>
          <a:prstGeom prst="rect">
            <a:avLst/>
          </a:prstGeom>
          <a:ln>
            <a:noFill/>
          </a:ln>
        </p:spPr>
        <p:txBody>
          <a:bodyPr/>
          <a:lstStyle/>
          <a:p>
            <a:pPr algn="just">
              <a:buClr>
                <a:srgbClr val="FF0000"/>
              </a:buClr>
              <a:buFont typeface="Wingdings" pitchFamily="2" charset="2"/>
              <a:buChar char="Ø"/>
            </a:pPr>
            <a:r>
              <a:rPr lang="en-US" sz="2800" b="1" dirty="0">
                <a:latin typeface="Garamond" panose="02020404030301010803" pitchFamily="18" charset="0"/>
              </a:rPr>
              <a:t> push(100)</a:t>
            </a:r>
          </a:p>
        </p:txBody>
      </p:sp>
      <p:cxnSp>
        <p:nvCxnSpPr>
          <p:cNvPr id="7" name="Straight Connector 6">
            <a:extLst>
              <a:ext uri="{FF2B5EF4-FFF2-40B4-BE49-F238E27FC236}">
                <a16:creationId xmlns:a16="http://schemas.microsoft.com/office/drawing/2014/main" id="{DE3264AE-49F9-42A8-9FC6-626836E4CDF2}"/>
              </a:ext>
            </a:extLst>
          </p:cNvPr>
          <p:cNvCxnSpPr/>
          <p:nvPr/>
        </p:nvCxnSpPr>
        <p:spPr>
          <a:xfrm>
            <a:off x="838200" y="2276475"/>
            <a:ext cx="2667794" cy="23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6E1BEC-D9D9-40E6-998B-E3AE84A5EF02}"/>
              </a:ext>
            </a:extLst>
          </p:cNvPr>
          <p:cNvCxnSpPr/>
          <p:nvPr/>
        </p:nvCxnSpPr>
        <p:spPr>
          <a:xfrm>
            <a:off x="838200" y="1666875"/>
            <a:ext cx="2667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6193F7A-BA47-45DE-9827-10406BBEEEF0}"/>
              </a:ext>
            </a:extLst>
          </p:cNvPr>
          <p:cNvCxnSpPr/>
          <p:nvPr/>
        </p:nvCxnSpPr>
        <p:spPr>
          <a:xfrm rot="16200000">
            <a:off x="3201194" y="1972469"/>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6426C4-6308-4680-A973-C706E40CDD88}"/>
              </a:ext>
            </a:extLst>
          </p:cNvPr>
          <p:cNvCxnSpPr/>
          <p:nvPr/>
        </p:nvCxnSpPr>
        <p:spPr>
          <a:xfrm rot="16200000">
            <a:off x="2743994" y="1972469"/>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E355FE-70CA-4F06-94E0-8D2A6775C5FD}"/>
              </a:ext>
            </a:extLst>
          </p:cNvPr>
          <p:cNvCxnSpPr/>
          <p:nvPr/>
        </p:nvCxnSpPr>
        <p:spPr>
          <a:xfrm rot="16200000">
            <a:off x="2286794" y="1972469"/>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3096C93-AF27-4960-910C-9DAB970CFE6C}"/>
              </a:ext>
            </a:extLst>
          </p:cNvPr>
          <p:cNvCxnSpPr/>
          <p:nvPr/>
        </p:nvCxnSpPr>
        <p:spPr>
          <a:xfrm rot="16200000">
            <a:off x="1829594" y="1972469"/>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3E8383D-DB53-44E2-AE65-1FA0108988FE}"/>
              </a:ext>
            </a:extLst>
          </p:cNvPr>
          <p:cNvCxnSpPr/>
          <p:nvPr/>
        </p:nvCxnSpPr>
        <p:spPr>
          <a:xfrm rot="16200000">
            <a:off x="1372394" y="1972469"/>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FDF33C5-916B-4B97-A736-D3D1BD9FDC19}"/>
              </a:ext>
            </a:extLst>
          </p:cNvPr>
          <p:cNvCxnSpPr/>
          <p:nvPr/>
        </p:nvCxnSpPr>
        <p:spPr>
          <a:xfrm rot="16200000">
            <a:off x="915194" y="1972469"/>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A548DC0-B0B5-4E34-98CE-75BAD813747F}"/>
              </a:ext>
            </a:extLst>
          </p:cNvPr>
          <p:cNvSpPr txBox="1"/>
          <p:nvPr/>
        </p:nvSpPr>
        <p:spPr>
          <a:xfrm>
            <a:off x="3080656" y="1810763"/>
            <a:ext cx="457200" cy="369332"/>
          </a:xfrm>
          <a:prstGeom prst="rect">
            <a:avLst/>
          </a:prstGeom>
          <a:noFill/>
          <a:ln>
            <a:noFill/>
          </a:ln>
        </p:spPr>
        <p:txBody>
          <a:bodyPr wrap="square" rtlCol="0">
            <a:spAutoFit/>
          </a:bodyPr>
          <a:lstStyle/>
          <a:p>
            <a:r>
              <a:rPr lang="en-US" b="1" dirty="0">
                <a:latin typeface="Garamond" panose="02020404030301010803" pitchFamily="18" charset="0"/>
              </a:rPr>
              <a:t>10</a:t>
            </a:r>
          </a:p>
        </p:txBody>
      </p:sp>
      <p:sp>
        <p:nvSpPr>
          <p:cNvPr id="16" name="Down Arrow 61">
            <a:extLst>
              <a:ext uri="{FF2B5EF4-FFF2-40B4-BE49-F238E27FC236}">
                <a16:creationId xmlns:a16="http://schemas.microsoft.com/office/drawing/2014/main" id="{24C83190-5C34-4E3A-B61C-3FFAB67306E3}"/>
              </a:ext>
            </a:extLst>
          </p:cNvPr>
          <p:cNvSpPr/>
          <p:nvPr/>
        </p:nvSpPr>
        <p:spPr>
          <a:xfrm>
            <a:off x="2209800" y="2320019"/>
            <a:ext cx="304800" cy="286086"/>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Garamond" panose="02020404030301010803" pitchFamily="18" charset="0"/>
            </a:endParaRPr>
          </a:p>
        </p:txBody>
      </p:sp>
      <p:sp>
        <p:nvSpPr>
          <p:cNvPr id="17" name="TextBox 16">
            <a:extLst>
              <a:ext uri="{FF2B5EF4-FFF2-40B4-BE49-F238E27FC236}">
                <a16:creationId xmlns:a16="http://schemas.microsoft.com/office/drawing/2014/main" id="{F1628E89-8A53-49DF-BA13-20EFE6871F61}"/>
              </a:ext>
            </a:extLst>
          </p:cNvPr>
          <p:cNvSpPr txBox="1"/>
          <p:nvPr/>
        </p:nvSpPr>
        <p:spPr>
          <a:xfrm>
            <a:off x="2124075" y="2550889"/>
            <a:ext cx="533400" cy="381000"/>
          </a:xfrm>
          <a:prstGeom prst="rect">
            <a:avLst/>
          </a:prstGeom>
          <a:noFill/>
          <a:ln>
            <a:noFill/>
          </a:ln>
        </p:spPr>
        <p:txBody>
          <a:bodyPr wrap="square" rtlCol="0">
            <a:spAutoFit/>
          </a:bodyPr>
          <a:lstStyle/>
          <a:p>
            <a:r>
              <a:rPr lang="en-US" b="1" dirty="0">
                <a:latin typeface="Garamond" panose="02020404030301010803" pitchFamily="18" charset="0"/>
              </a:rPr>
              <a:t>top</a:t>
            </a:r>
          </a:p>
        </p:txBody>
      </p:sp>
      <p:sp>
        <p:nvSpPr>
          <p:cNvPr id="18" name="TextBox 17">
            <a:extLst>
              <a:ext uri="{FF2B5EF4-FFF2-40B4-BE49-F238E27FC236}">
                <a16:creationId xmlns:a16="http://schemas.microsoft.com/office/drawing/2014/main" id="{6BF8E64C-DF28-4F75-9824-29A5BD8E2427}"/>
              </a:ext>
            </a:extLst>
          </p:cNvPr>
          <p:cNvSpPr txBox="1"/>
          <p:nvPr/>
        </p:nvSpPr>
        <p:spPr>
          <a:xfrm>
            <a:off x="2590800" y="1819275"/>
            <a:ext cx="457200" cy="369332"/>
          </a:xfrm>
          <a:prstGeom prst="rect">
            <a:avLst/>
          </a:prstGeom>
          <a:noFill/>
          <a:ln>
            <a:noFill/>
          </a:ln>
        </p:spPr>
        <p:txBody>
          <a:bodyPr wrap="square" rtlCol="0">
            <a:spAutoFit/>
          </a:bodyPr>
          <a:lstStyle/>
          <a:p>
            <a:r>
              <a:rPr lang="en-US" b="1" dirty="0">
                <a:latin typeface="Garamond" panose="02020404030301010803" pitchFamily="18" charset="0"/>
              </a:rPr>
              <a:t>-5</a:t>
            </a:r>
          </a:p>
        </p:txBody>
      </p:sp>
      <p:sp>
        <p:nvSpPr>
          <p:cNvPr id="19" name="TextBox 18">
            <a:extLst>
              <a:ext uri="{FF2B5EF4-FFF2-40B4-BE49-F238E27FC236}">
                <a16:creationId xmlns:a16="http://schemas.microsoft.com/office/drawing/2014/main" id="{84F8EC42-53C1-4894-8ED7-F1076B5637A3}"/>
              </a:ext>
            </a:extLst>
          </p:cNvPr>
          <p:cNvSpPr txBox="1"/>
          <p:nvPr/>
        </p:nvSpPr>
        <p:spPr>
          <a:xfrm>
            <a:off x="2090056" y="1808389"/>
            <a:ext cx="533400" cy="369332"/>
          </a:xfrm>
          <a:prstGeom prst="rect">
            <a:avLst/>
          </a:prstGeom>
          <a:noFill/>
          <a:ln>
            <a:noFill/>
          </a:ln>
        </p:spPr>
        <p:txBody>
          <a:bodyPr wrap="square" rtlCol="0">
            <a:spAutoFit/>
          </a:bodyPr>
          <a:lstStyle/>
          <a:p>
            <a:r>
              <a:rPr lang="en-US" b="1" dirty="0">
                <a:latin typeface="Garamond" panose="02020404030301010803" pitchFamily="18" charset="0"/>
              </a:rPr>
              <a:t>100</a:t>
            </a:r>
          </a:p>
        </p:txBody>
      </p:sp>
      <p:sp>
        <p:nvSpPr>
          <p:cNvPr id="20" name="Rectangle 3">
            <a:extLst>
              <a:ext uri="{FF2B5EF4-FFF2-40B4-BE49-F238E27FC236}">
                <a16:creationId xmlns:a16="http://schemas.microsoft.com/office/drawing/2014/main" id="{EB3454CE-C80C-470B-BA10-6AA36AA8E4D6}"/>
              </a:ext>
            </a:extLst>
          </p:cNvPr>
          <p:cNvSpPr txBox="1">
            <a:spLocks noChangeArrowheads="1"/>
          </p:cNvSpPr>
          <p:nvPr/>
        </p:nvSpPr>
        <p:spPr>
          <a:xfrm>
            <a:off x="3781187" y="1246282"/>
            <a:ext cx="3657600" cy="1752600"/>
          </a:xfrm>
          <a:prstGeom prst="rect">
            <a:avLst/>
          </a:prstGeom>
        </p:spPr>
        <p:txBody>
          <a:bodyPr/>
          <a:lstStyle/>
          <a:p>
            <a:pPr algn="just">
              <a:buClr>
                <a:srgbClr val="FF0000"/>
              </a:buClr>
              <a:buFont typeface="Wingdings" pitchFamily="2" charset="2"/>
              <a:buChar char="Ø"/>
            </a:pPr>
            <a:r>
              <a:rPr lang="en-US" sz="2800" b="1" dirty="0">
                <a:latin typeface="Garamond" panose="02020404030301010803" pitchFamily="18" charset="0"/>
              </a:rPr>
              <a:t> </a:t>
            </a:r>
            <a:r>
              <a:rPr lang="en-US" sz="2400" b="1" dirty="0">
                <a:latin typeface="Garamond" panose="02020404030301010803" pitchFamily="18" charset="0"/>
              </a:rPr>
              <a:t>size() = 3 Elements</a:t>
            </a:r>
          </a:p>
          <a:p>
            <a:pPr algn="just">
              <a:buClr>
                <a:srgbClr val="FF0000"/>
              </a:buClr>
              <a:buFont typeface="Wingdings" pitchFamily="2" charset="2"/>
              <a:buChar char="Ø"/>
            </a:pPr>
            <a:r>
              <a:rPr lang="en-US" sz="2400" b="1" dirty="0" err="1">
                <a:latin typeface="Garamond" panose="02020404030301010803" pitchFamily="18" charset="0"/>
              </a:rPr>
              <a:t>isempty</a:t>
            </a:r>
            <a:r>
              <a:rPr lang="en-US" sz="2400" b="1" dirty="0">
                <a:latin typeface="Garamond" panose="02020404030301010803" pitchFamily="18" charset="0"/>
              </a:rPr>
              <a:t>() = False</a:t>
            </a:r>
          </a:p>
          <a:p>
            <a:pPr algn="just">
              <a:buClr>
                <a:srgbClr val="FF0000"/>
              </a:buClr>
              <a:buFont typeface="Wingdings" pitchFamily="2" charset="2"/>
              <a:buChar char="Ø"/>
            </a:pPr>
            <a:r>
              <a:rPr lang="en-US" sz="2400" b="1" dirty="0">
                <a:latin typeface="Garamond" panose="02020404030301010803" pitchFamily="18" charset="0"/>
              </a:rPr>
              <a:t> top() = 100</a:t>
            </a:r>
          </a:p>
        </p:txBody>
      </p:sp>
      <p:sp>
        <p:nvSpPr>
          <p:cNvPr id="21" name="Rectangle 3">
            <a:extLst>
              <a:ext uri="{FF2B5EF4-FFF2-40B4-BE49-F238E27FC236}">
                <a16:creationId xmlns:a16="http://schemas.microsoft.com/office/drawing/2014/main" id="{42296E6A-225C-4793-B992-3EB257C50EDE}"/>
              </a:ext>
            </a:extLst>
          </p:cNvPr>
          <p:cNvSpPr txBox="1">
            <a:spLocks noChangeArrowheads="1"/>
          </p:cNvSpPr>
          <p:nvPr/>
        </p:nvSpPr>
        <p:spPr>
          <a:xfrm>
            <a:off x="658581" y="2732182"/>
            <a:ext cx="2209794" cy="533400"/>
          </a:xfrm>
          <a:prstGeom prst="rect">
            <a:avLst/>
          </a:prstGeom>
          <a:ln>
            <a:noFill/>
          </a:ln>
        </p:spPr>
        <p:txBody>
          <a:bodyPr/>
          <a:lstStyle/>
          <a:p>
            <a:pPr algn="just">
              <a:buClr>
                <a:srgbClr val="FF0000"/>
              </a:buClr>
              <a:buFont typeface="Wingdings" pitchFamily="2" charset="2"/>
              <a:buChar char="Ø"/>
            </a:pPr>
            <a:r>
              <a:rPr lang="en-US" sz="2800" b="1" dirty="0">
                <a:latin typeface="Garamond" panose="02020404030301010803" pitchFamily="18" charset="0"/>
              </a:rPr>
              <a:t> push(-20)</a:t>
            </a:r>
          </a:p>
        </p:txBody>
      </p:sp>
      <p:cxnSp>
        <p:nvCxnSpPr>
          <p:cNvPr id="22" name="Straight Connector 21">
            <a:extLst>
              <a:ext uri="{FF2B5EF4-FFF2-40B4-BE49-F238E27FC236}">
                <a16:creationId xmlns:a16="http://schemas.microsoft.com/office/drawing/2014/main" id="{89C675CD-20FF-42F4-BCA5-02D48EDAF9EF}"/>
              </a:ext>
            </a:extLst>
          </p:cNvPr>
          <p:cNvCxnSpPr/>
          <p:nvPr/>
        </p:nvCxnSpPr>
        <p:spPr>
          <a:xfrm>
            <a:off x="658581" y="3951382"/>
            <a:ext cx="2667794" cy="23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E726707-FECC-43D2-9B31-2255117518A7}"/>
              </a:ext>
            </a:extLst>
          </p:cNvPr>
          <p:cNvCxnSpPr/>
          <p:nvPr/>
        </p:nvCxnSpPr>
        <p:spPr>
          <a:xfrm>
            <a:off x="658581" y="3341782"/>
            <a:ext cx="2667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D76421B-1A1D-48E0-B59F-E215C35C1BF5}"/>
              </a:ext>
            </a:extLst>
          </p:cNvPr>
          <p:cNvCxnSpPr/>
          <p:nvPr/>
        </p:nvCxnSpPr>
        <p:spPr>
          <a:xfrm rot="16200000">
            <a:off x="3021575" y="3647376"/>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D19D89-6265-4248-AA22-781F0BBB049F}"/>
              </a:ext>
            </a:extLst>
          </p:cNvPr>
          <p:cNvCxnSpPr/>
          <p:nvPr/>
        </p:nvCxnSpPr>
        <p:spPr>
          <a:xfrm rot="16200000">
            <a:off x="2564375" y="3647376"/>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604D573-3B84-479F-9B9D-69935DA0B4CD}"/>
              </a:ext>
            </a:extLst>
          </p:cNvPr>
          <p:cNvCxnSpPr/>
          <p:nvPr/>
        </p:nvCxnSpPr>
        <p:spPr>
          <a:xfrm rot="16200000">
            <a:off x="2107175" y="3647376"/>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96B0B5F-5B0B-4204-98CA-9E706735B991}"/>
              </a:ext>
            </a:extLst>
          </p:cNvPr>
          <p:cNvCxnSpPr/>
          <p:nvPr/>
        </p:nvCxnSpPr>
        <p:spPr>
          <a:xfrm rot="16200000">
            <a:off x="1649975" y="3647376"/>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86856A9-E29A-48E1-AB6F-38BFAA943931}"/>
              </a:ext>
            </a:extLst>
          </p:cNvPr>
          <p:cNvCxnSpPr/>
          <p:nvPr/>
        </p:nvCxnSpPr>
        <p:spPr>
          <a:xfrm rot="16200000">
            <a:off x="1192775" y="3647376"/>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DDCD166-642D-40E4-A3DA-47389284CDF5}"/>
              </a:ext>
            </a:extLst>
          </p:cNvPr>
          <p:cNvCxnSpPr/>
          <p:nvPr/>
        </p:nvCxnSpPr>
        <p:spPr>
          <a:xfrm rot="16200000">
            <a:off x="735575" y="3647376"/>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DF4DC8D-5468-47F7-B1B9-28ED21B34432}"/>
              </a:ext>
            </a:extLst>
          </p:cNvPr>
          <p:cNvSpPr txBox="1"/>
          <p:nvPr/>
        </p:nvSpPr>
        <p:spPr>
          <a:xfrm>
            <a:off x="2901037" y="3485670"/>
            <a:ext cx="457200" cy="369332"/>
          </a:xfrm>
          <a:prstGeom prst="rect">
            <a:avLst/>
          </a:prstGeom>
          <a:noFill/>
          <a:ln>
            <a:noFill/>
          </a:ln>
        </p:spPr>
        <p:txBody>
          <a:bodyPr wrap="square" rtlCol="0">
            <a:spAutoFit/>
          </a:bodyPr>
          <a:lstStyle/>
          <a:p>
            <a:r>
              <a:rPr lang="en-US" b="1" dirty="0">
                <a:latin typeface="Garamond" panose="02020404030301010803" pitchFamily="18" charset="0"/>
              </a:rPr>
              <a:t>10</a:t>
            </a:r>
          </a:p>
        </p:txBody>
      </p:sp>
      <p:sp>
        <p:nvSpPr>
          <p:cNvPr id="31" name="Down Arrow 67">
            <a:extLst>
              <a:ext uri="{FF2B5EF4-FFF2-40B4-BE49-F238E27FC236}">
                <a16:creationId xmlns:a16="http://schemas.microsoft.com/office/drawing/2014/main" id="{ABCC1BF4-11CC-4025-8705-3E63890FA42D}"/>
              </a:ext>
            </a:extLst>
          </p:cNvPr>
          <p:cNvSpPr/>
          <p:nvPr/>
        </p:nvSpPr>
        <p:spPr>
          <a:xfrm>
            <a:off x="1627397" y="3994926"/>
            <a:ext cx="228600" cy="32953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Garamond" panose="02020404030301010803" pitchFamily="18" charset="0"/>
            </a:endParaRPr>
          </a:p>
        </p:txBody>
      </p:sp>
      <p:sp>
        <p:nvSpPr>
          <p:cNvPr id="32" name="TextBox 31">
            <a:extLst>
              <a:ext uri="{FF2B5EF4-FFF2-40B4-BE49-F238E27FC236}">
                <a16:creationId xmlns:a16="http://schemas.microsoft.com/office/drawing/2014/main" id="{A17BE021-CCF5-4878-B203-3785B5ED31F4}"/>
              </a:ext>
            </a:extLst>
          </p:cNvPr>
          <p:cNvSpPr txBox="1"/>
          <p:nvPr/>
        </p:nvSpPr>
        <p:spPr>
          <a:xfrm>
            <a:off x="1540307" y="4191685"/>
            <a:ext cx="533400" cy="381000"/>
          </a:xfrm>
          <a:prstGeom prst="rect">
            <a:avLst/>
          </a:prstGeom>
          <a:noFill/>
          <a:ln>
            <a:noFill/>
          </a:ln>
        </p:spPr>
        <p:txBody>
          <a:bodyPr wrap="square" rtlCol="0">
            <a:spAutoFit/>
          </a:bodyPr>
          <a:lstStyle/>
          <a:p>
            <a:r>
              <a:rPr lang="en-US" b="1" dirty="0">
                <a:latin typeface="Garamond" panose="02020404030301010803" pitchFamily="18" charset="0"/>
              </a:rPr>
              <a:t>top</a:t>
            </a:r>
          </a:p>
        </p:txBody>
      </p:sp>
      <p:sp>
        <p:nvSpPr>
          <p:cNvPr id="33" name="TextBox 32">
            <a:extLst>
              <a:ext uri="{FF2B5EF4-FFF2-40B4-BE49-F238E27FC236}">
                <a16:creationId xmlns:a16="http://schemas.microsoft.com/office/drawing/2014/main" id="{BAA7D028-D92E-43CA-BBBC-DFD8EEF1F63B}"/>
              </a:ext>
            </a:extLst>
          </p:cNvPr>
          <p:cNvSpPr txBox="1"/>
          <p:nvPr/>
        </p:nvSpPr>
        <p:spPr>
          <a:xfrm>
            <a:off x="2411181" y="3494182"/>
            <a:ext cx="457200" cy="369332"/>
          </a:xfrm>
          <a:prstGeom prst="rect">
            <a:avLst/>
          </a:prstGeom>
          <a:noFill/>
          <a:ln>
            <a:noFill/>
          </a:ln>
        </p:spPr>
        <p:txBody>
          <a:bodyPr wrap="square" rtlCol="0">
            <a:spAutoFit/>
          </a:bodyPr>
          <a:lstStyle/>
          <a:p>
            <a:r>
              <a:rPr lang="en-US" b="1" dirty="0">
                <a:latin typeface="Garamond" panose="02020404030301010803" pitchFamily="18" charset="0"/>
              </a:rPr>
              <a:t>-5</a:t>
            </a:r>
          </a:p>
        </p:txBody>
      </p:sp>
      <p:sp>
        <p:nvSpPr>
          <p:cNvPr id="34" name="TextBox 33">
            <a:extLst>
              <a:ext uri="{FF2B5EF4-FFF2-40B4-BE49-F238E27FC236}">
                <a16:creationId xmlns:a16="http://schemas.microsoft.com/office/drawing/2014/main" id="{E9F0EA27-7439-42FB-AD99-1ACF4C456C27}"/>
              </a:ext>
            </a:extLst>
          </p:cNvPr>
          <p:cNvSpPr txBox="1"/>
          <p:nvPr/>
        </p:nvSpPr>
        <p:spPr>
          <a:xfrm>
            <a:off x="1910437" y="3483296"/>
            <a:ext cx="533400" cy="369332"/>
          </a:xfrm>
          <a:prstGeom prst="rect">
            <a:avLst/>
          </a:prstGeom>
          <a:noFill/>
          <a:ln>
            <a:noFill/>
          </a:ln>
        </p:spPr>
        <p:txBody>
          <a:bodyPr wrap="square" rtlCol="0">
            <a:spAutoFit/>
          </a:bodyPr>
          <a:lstStyle/>
          <a:p>
            <a:r>
              <a:rPr lang="en-US" b="1" dirty="0">
                <a:latin typeface="Garamond" panose="02020404030301010803" pitchFamily="18" charset="0"/>
              </a:rPr>
              <a:t>100</a:t>
            </a:r>
          </a:p>
        </p:txBody>
      </p:sp>
      <p:sp>
        <p:nvSpPr>
          <p:cNvPr id="35" name="TextBox 34">
            <a:extLst>
              <a:ext uri="{FF2B5EF4-FFF2-40B4-BE49-F238E27FC236}">
                <a16:creationId xmlns:a16="http://schemas.microsoft.com/office/drawing/2014/main" id="{1C319433-E21E-491E-9F88-368567D03492}"/>
              </a:ext>
            </a:extLst>
          </p:cNvPr>
          <p:cNvSpPr txBox="1"/>
          <p:nvPr/>
        </p:nvSpPr>
        <p:spPr>
          <a:xfrm>
            <a:off x="1496781" y="3494182"/>
            <a:ext cx="533400" cy="369332"/>
          </a:xfrm>
          <a:prstGeom prst="rect">
            <a:avLst/>
          </a:prstGeom>
          <a:noFill/>
          <a:ln>
            <a:noFill/>
          </a:ln>
        </p:spPr>
        <p:txBody>
          <a:bodyPr wrap="square" rtlCol="0">
            <a:spAutoFit/>
          </a:bodyPr>
          <a:lstStyle/>
          <a:p>
            <a:r>
              <a:rPr lang="en-US" b="1" dirty="0">
                <a:latin typeface="Garamond" panose="02020404030301010803" pitchFamily="18" charset="0"/>
              </a:rPr>
              <a:t>-20</a:t>
            </a:r>
          </a:p>
        </p:txBody>
      </p:sp>
      <p:sp>
        <p:nvSpPr>
          <p:cNvPr id="36" name="Rectangle 3">
            <a:extLst>
              <a:ext uri="{FF2B5EF4-FFF2-40B4-BE49-F238E27FC236}">
                <a16:creationId xmlns:a16="http://schemas.microsoft.com/office/drawing/2014/main" id="{23AD8275-C758-4D26-A19D-720644956771}"/>
              </a:ext>
            </a:extLst>
          </p:cNvPr>
          <p:cNvSpPr txBox="1">
            <a:spLocks noChangeArrowheads="1"/>
          </p:cNvSpPr>
          <p:nvPr/>
        </p:nvSpPr>
        <p:spPr>
          <a:xfrm>
            <a:off x="609600" y="4406295"/>
            <a:ext cx="2209794" cy="533400"/>
          </a:xfrm>
          <a:prstGeom prst="rect">
            <a:avLst/>
          </a:prstGeom>
          <a:ln>
            <a:noFill/>
          </a:ln>
        </p:spPr>
        <p:txBody>
          <a:bodyPr/>
          <a:lstStyle/>
          <a:p>
            <a:pPr algn="just">
              <a:buClr>
                <a:srgbClr val="FF0000"/>
              </a:buClr>
              <a:buFont typeface="Wingdings" pitchFamily="2" charset="2"/>
              <a:buChar char="Ø"/>
            </a:pPr>
            <a:r>
              <a:rPr lang="en-US" sz="2800" b="1" dirty="0">
                <a:latin typeface="Garamond" panose="02020404030301010803" pitchFamily="18" charset="0"/>
              </a:rPr>
              <a:t> push(55)</a:t>
            </a:r>
          </a:p>
        </p:txBody>
      </p:sp>
      <p:cxnSp>
        <p:nvCxnSpPr>
          <p:cNvPr id="37" name="Straight Connector 36">
            <a:extLst>
              <a:ext uri="{FF2B5EF4-FFF2-40B4-BE49-F238E27FC236}">
                <a16:creationId xmlns:a16="http://schemas.microsoft.com/office/drawing/2014/main" id="{34575CFB-3A1C-4A2F-8556-A9FF7DA1F2BB}"/>
              </a:ext>
            </a:extLst>
          </p:cNvPr>
          <p:cNvCxnSpPr/>
          <p:nvPr/>
        </p:nvCxnSpPr>
        <p:spPr>
          <a:xfrm>
            <a:off x="609600" y="5625495"/>
            <a:ext cx="2667794" cy="23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AF3D5D3-D84B-4ED6-A9C1-9DEACD381FAD}"/>
              </a:ext>
            </a:extLst>
          </p:cNvPr>
          <p:cNvCxnSpPr/>
          <p:nvPr/>
        </p:nvCxnSpPr>
        <p:spPr>
          <a:xfrm>
            <a:off x="609600" y="5015895"/>
            <a:ext cx="2667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6391173-B9F2-4983-81F0-EBA77279A9C1}"/>
              </a:ext>
            </a:extLst>
          </p:cNvPr>
          <p:cNvCxnSpPr/>
          <p:nvPr/>
        </p:nvCxnSpPr>
        <p:spPr>
          <a:xfrm rot="16200000">
            <a:off x="2972594" y="5321489"/>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AEA06A-5BEE-42F2-9D19-B8B3F06B7684}"/>
              </a:ext>
            </a:extLst>
          </p:cNvPr>
          <p:cNvCxnSpPr/>
          <p:nvPr/>
        </p:nvCxnSpPr>
        <p:spPr>
          <a:xfrm rot="16200000">
            <a:off x="2515394" y="5321489"/>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4C568B7-9835-4136-9722-D361D436BFC2}"/>
              </a:ext>
            </a:extLst>
          </p:cNvPr>
          <p:cNvCxnSpPr/>
          <p:nvPr/>
        </p:nvCxnSpPr>
        <p:spPr>
          <a:xfrm rot="16200000">
            <a:off x="2058194" y="5321489"/>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0A132E-A5A6-4313-AC44-E92D632D5E64}"/>
              </a:ext>
            </a:extLst>
          </p:cNvPr>
          <p:cNvCxnSpPr/>
          <p:nvPr/>
        </p:nvCxnSpPr>
        <p:spPr>
          <a:xfrm rot="16200000">
            <a:off x="1600994" y="5321489"/>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2459A1D-923C-4EF4-A6D9-E80520443A0F}"/>
              </a:ext>
            </a:extLst>
          </p:cNvPr>
          <p:cNvCxnSpPr/>
          <p:nvPr/>
        </p:nvCxnSpPr>
        <p:spPr>
          <a:xfrm rot="16200000">
            <a:off x="1143794" y="5321489"/>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77C0384-54A8-4CFF-9677-5AEEAE738C13}"/>
              </a:ext>
            </a:extLst>
          </p:cNvPr>
          <p:cNvCxnSpPr/>
          <p:nvPr/>
        </p:nvCxnSpPr>
        <p:spPr>
          <a:xfrm rot="16200000">
            <a:off x="686594" y="5321489"/>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2BE3920-7596-40A4-93FD-72B97027D17C}"/>
              </a:ext>
            </a:extLst>
          </p:cNvPr>
          <p:cNvSpPr txBox="1"/>
          <p:nvPr/>
        </p:nvSpPr>
        <p:spPr>
          <a:xfrm>
            <a:off x="2852056" y="5159783"/>
            <a:ext cx="457200" cy="369332"/>
          </a:xfrm>
          <a:prstGeom prst="rect">
            <a:avLst/>
          </a:prstGeom>
          <a:noFill/>
          <a:ln>
            <a:noFill/>
          </a:ln>
        </p:spPr>
        <p:txBody>
          <a:bodyPr wrap="square" rtlCol="0">
            <a:spAutoFit/>
          </a:bodyPr>
          <a:lstStyle/>
          <a:p>
            <a:r>
              <a:rPr lang="en-US" b="1" dirty="0">
                <a:latin typeface="Garamond" panose="02020404030301010803" pitchFamily="18" charset="0"/>
              </a:rPr>
              <a:t>10</a:t>
            </a:r>
          </a:p>
        </p:txBody>
      </p:sp>
      <p:sp>
        <p:nvSpPr>
          <p:cNvPr id="46" name="Down Arrow 82">
            <a:extLst>
              <a:ext uri="{FF2B5EF4-FFF2-40B4-BE49-F238E27FC236}">
                <a16:creationId xmlns:a16="http://schemas.microsoft.com/office/drawing/2014/main" id="{0E2E4B64-07D2-41C8-9A33-758F1990B57F}"/>
              </a:ext>
            </a:extLst>
          </p:cNvPr>
          <p:cNvSpPr/>
          <p:nvPr/>
        </p:nvSpPr>
        <p:spPr>
          <a:xfrm>
            <a:off x="1121204" y="5669039"/>
            <a:ext cx="228600" cy="321028"/>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Garamond" panose="02020404030301010803" pitchFamily="18" charset="0"/>
            </a:endParaRPr>
          </a:p>
        </p:txBody>
      </p:sp>
      <p:sp>
        <p:nvSpPr>
          <p:cNvPr id="47" name="TextBox 46">
            <a:extLst>
              <a:ext uri="{FF2B5EF4-FFF2-40B4-BE49-F238E27FC236}">
                <a16:creationId xmlns:a16="http://schemas.microsoft.com/office/drawing/2014/main" id="{F8648DBB-3D20-47B6-A4B7-42B72A9D7D02}"/>
              </a:ext>
            </a:extLst>
          </p:cNvPr>
          <p:cNvSpPr txBox="1"/>
          <p:nvPr/>
        </p:nvSpPr>
        <p:spPr>
          <a:xfrm>
            <a:off x="990588" y="5949789"/>
            <a:ext cx="533400" cy="381000"/>
          </a:xfrm>
          <a:prstGeom prst="rect">
            <a:avLst/>
          </a:prstGeom>
          <a:noFill/>
          <a:ln>
            <a:noFill/>
          </a:ln>
        </p:spPr>
        <p:txBody>
          <a:bodyPr wrap="square" rtlCol="0">
            <a:spAutoFit/>
          </a:bodyPr>
          <a:lstStyle/>
          <a:p>
            <a:r>
              <a:rPr lang="en-US" b="1" dirty="0">
                <a:latin typeface="Garamond" panose="02020404030301010803" pitchFamily="18" charset="0"/>
              </a:rPr>
              <a:t>top</a:t>
            </a:r>
          </a:p>
        </p:txBody>
      </p:sp>
      <p:sp>
        <p:nvSpPr>
          <p:cNvPr id="48" name="TextBox 47">
            <a:extLst>
              <a:ext uri="{FF2B5EF4-FFF2-40B4-BE49-F238E27FC236}">
                <a16:creationId xmlns:a16="http://schemas.microsoft.com/office/drawing/2014/main" id="{3D7DA2A7-1DF8-48BF-B32B-530A79865B12}"/>
              </a:ext>
            </a:extLst>
          </p:cNvPr>
          <p:cNvSpPr txBox="1"/>
          <p:nvPr/>
        </p:nvSpPr>
        <p:spPr>
          <a:xfrm>
            <a:off x="2362200" y="5168295"/>
            <a:ext cx="457200" cy="369332"/>
          </a:xfrm>
          <a:prstGeom prst="rect">
            <a:avLst/>
          </a:prstGeom>
          <a:noFill/>
          <a:ln>
            <a:noFill/>
          </a:ln>
        </p:spPr>
        <p:txBody>
          <a:bodyPr wrap="square" rtlCol="0">
            <a:spAutoFit/>
          </a:bodyPr>
          <a:lstStyle/>
          <a:p>
            <a:r>
              <a:rPr lang="en-US" b="1" dirty="0">
                <a:latin typeface="Garamond" panose="02020404030301010803" pitchFamily="18" charset="0"/>
              </a:rPr>
              <a:t>-5</a:t>
            </a:r>
          </a:p>
        </p:txBody>
      </p:sp>
      <p:sp>
        <p:nvSpPr>
          <p:cNvPr id="49" name="TextBox 48">
            <a:extLst>
              <a:ext uri="{FF2B5EF4-FFF2-40B4-BE49-F238E27FC236}">
                <a16:creationId xmlns:a16="http://schemas.microsoft.com/office/drawing/2014/main" id="{8A1108E3-2BBB-4989-85FD-7465A6F0D965}"/>
              </a:ext>
            </a:extLst>
          </p:cNvPr>
          <p:cNvSpPr txBox="1"/>
          <p:nvPr/>
        </p:nvSpPr>
        <p:spPr>
          <a:xfrm>
            <a:off x="1861456" y="5157409"/>
            <a:ext cx="533400" cy="369332"/>
          </a:xfrm>
          <a:prstGeom prst="rect">
            <a:avLst/>
          </a:prstGeom>
          <a:noFill/>
          <a:ln>
            <a:noFill/>
          </a:ln>
        </p:spPr>
        <p:txBody>
          <a:bodyPr wrap="square" rtlCol="0">
            <a:spAutoFit/>
          </a:bodyPr>
          <a:lstStyle/>
          <a:p>
            <a:r>
              <a:rPr lang="en-US" b="1" dirty="0">
                <a:latin typeface="Garamond" panose="02020404030301010803" pitchFamily="18" charset="0"/>
              </a:rPr>
              <a:t>100</a:t>
            </a:r>
          </a:p>
        </p:txBody>
      </p:sp>
      <p:sp>
        <p:nvSpPr>
          <p:cNvPr id="50" name="TextBox 49">
            <a:extLst>
              <a:ext uri="{FF2B5EF4-FFF2-40B4-BE49-F238E27FC236}">
                <a16:creationId xmlns:a16="http://schemas.microsoft.com/office/drawing/2014/main" id="{12F024F9-F298-454D-9C53-987521561EFE}"/>
              </a:ext>
            </a:extLst>
          </p:cNvPr>
          <p:cNvSpPr txBox="1"/>
          <p:nvPr/>
        </p:nvSpPr>
        <p:spPr>
          <a:xfrm>
            <a:off x="1447800" y="5168295"/>
            <a:ext cx="533400" cy="369332"/>
          </a:xfrm>
          <a:prstGeom prst="rect">
            <a:avLst/>
          </a:prstGeom>
          <a:noFill/>
          <a:ln>
            <a:noFill/>
          </a:ln>
        </p:spPr>
        <p:txBody>
          <a:bodyPr wrap="square" rtlCol="0">
            <a:spAutoFit/>
          </a:bodyPr>
          <a:lstStyle/>
          <a:p>
            <a:r>
              <a:rPr lang="en-US" b="1" dirty="0">
                <a:latin typeface="Garamond" panose="02020404030301010803" pitchFamily="18" charset="0"/>
              </a:rPr>
              <a:t>-20</a:t>
            </a:r>
          </a:p>
        </p:txBody>
      </p:sp>
      <p:sp>
        <p:nvSpPr>
          <p:cNvPr id="51" name="TextBox 50">
            <a:extLst>
              <a:ext uri="{FF2B5EF4-FFF2-40B4-BE49-F238E27FC236}">
                <a16:creationId xmlns:a16="http://schemas.microsoft.com/office/drawing/2014/main" id="{EC9D23DC-13D5-41C1-9D32-EA085E2A33AD}"/>
              </a:ext>
            </a:extLst>
          </p:cNvPr>
          <p:cNvSpPr txBox="1"/>
          <p:nvPr/>
        </p:nvSpPr>
        <p:spPr>
          <a:xfrm>
            <a:off x="990600" y="5168295"/>
            <a:ext cx="533400" cy="369332"/>
          </a:xfrm>
          <a:prstGeom prst="rect">
            <a:avLst/>
          </a:prstGeom>
          <a:noFill/>
          <a:ln>
            <a:noFill/>
          </a:ln>
        </p:spPr>
        <p:txBody>
          <a:bodyPr wrap="square" rtlCol="0">
            <a:spAutoFit/>
          </a:bodyPr>
          <a:lstStyle/>
          <a:p>
            <a:r>
              <a:rPr lang="en-US" b="1" dirty="0">
                <a:latin typeface="Garamond" panose="02020404030301010803" pitchFamily="18" charset="0"/>
              </a:rPr>
              <a:t>55</a:t>
            </a:r>
          </a:p>
        </p:txBody>
      </p:sp>
    </p:spTree>
    <p:extLst>
      <p:ext uri="{BB962C8B-B14F-4D97-AF65-F5344CB8AC3E}">
        <p14:creationId xmlns:p14="http://schemas.microsoft.com/office/powerpoint/2010/main" val="1313632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F54FA-ADEF-4328-B27A-3E194DBAED9C}"/>
              </a:ext>
            </a:extLst>
          </p:cNvPr>
          <p:cNvSpPr>
            <a:spLocks noGrp="1"/>
          </p:cNvSpPr>
          <p:nvPr>
            <p:ph type="title"/>
          </p:nvPr>
        </p:nvSpPr>
        <p:spPr/>
        <p:txBody>
          <a:bodyPr/>
          <a:lstStyle/>
          <a:p>
            <a:r>
              <a:rPr lang="en-US" dirty="0">
                <a:solidFill>
                  <a:schemeClr val="tx1"/>
                </a:solidFill>
              </a:rPr>
              <a:t>Using Arrays</a:t>
            </a:r>
            <a:endParaRPr lang="ar-SA" dirty="0">
              <a:solidFill>
                <a:schemeClr val="tx1"/>
              </a:solidFill>
            </a:endParaRPr>
          </a:p>
        </p:txBody>
      </p:sp>
      <p:sp>
        <p:nvSpPr>
          <p:cNvPr id="3" name="Slide Number Placeholder 2">
            <a:extLst>
              <a:ext uri="{FF2B5EF4-FFF2-40B4-BE49-F238E27FC236}">
                <a16:creationId xmlns:a16="http://schemas.microsoft.com/office/drawing/2014/main" id="{F36DAFFD-5E63-4FF0-B1FA-D1660EB2BF77}"/>
              </a:ext>
            </a:extLst>
          </p:cNvPr>
          <p:cNvSpPr>
            <a:spLocks noGrp="1"/>
          </p:cNvSpPr>
          <p:nvPr>
            <p:ph type="sldNum" sz="quarter" idx="12"/>
          </p:nvPr>
        </p:nvSpPr>
        <p:spPr/>
        <p:txBody>
          <a:bodyPr/>
          <a:lstStyle/>
          <a:p>
            <a:fld id="{0AC6BCD1-F9AF-4673-A094-9FB4E627EE10}" type="slidenum">
              <a:rPr lang="ar-SA" smtClean="0">
                <a:solidFill>
                  <a:schemeClr val="tx1"/>
                </a:solidFill>
              </a:rPr>
              <a:t>16</a:t>
            </a:fld>
            <a:endParaRPr lang="ar-SA">
              <a:solidFill>
                <a:schemeClr val="tx1"/>
              </a:solidFill>
            </a:endParaRPr>
          </a:p>
        </p:txBody>
      </p:sp>
      <p:sp>
        <p:nvSpPr>
          <p:cNvPr id="6" name="Slide Number Placeholder 2">
            <a:extLst>
              <a:ext uri="{FF2B5EF4-FFF2-40B4-BE49-F238E27FC236}">
                <a16:creationId xmlns:a16="http://schemas.microsoft.com/office/drawing/2014/main" id="{66A153F9-8738-4C3A-9FA1-0CBDB168EABC}"/>
              </a:ext>
            </a:extLst>
          </p:cNvPr>
          <p:cNvSpPr txBox="1">
            <a:spLocks/>
          </p:cNvSpPr>
          <p:nvPr/>
        </p:nvSpPr>
        <p:spPr>
          <a:xfrm>
            <a:off x="816864" y="6356350"/>
            <a:ext cx="2641600" cy="365760"/>
          </a:xfrm>
          <a:prstGeom prst="rect">
            <a:avLst/>
          </a:prstGeom>
          <a:ln>
            <a:noFill/>
          </a:ln>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C6BCD1-F9AF-4673-A094-9FB4E627EE10}" type="slidenum">
              <a:rPr lang="ar-SA" smtClean="0">
                <a:solidFill>
                  <a:schemeClr val="tx1"/>
                </a:solidFill>
              </a:rPr>
              <a:pPr/>
              <a:t>16</a:t>
            </a:fld>
            <a:endParaRPr lang="ar-SA">
              <a:solidFill>
                <a:schemeClr val="tx1"/>
              </a:solidFill>
            </a:endParaRPr>
          </a:p>
        </p:txBody>
      </p:sp>
      <p:sp>
        <p:nvSpPr>
          <p:cNvPr id="53" name="Rectangle 3">
            <a:extLst>
              <a:ext uri="{FF2B5EF4-FFF2-40B4-BE49-F238E27FC236}">
                <a16:creationId xmlns:a16="http://schemas.microsoft.com/office/drawing/2014/main" id="{0C330619-9E36-4A32-8574-C565CD892CBA}"/>
              </a:ext>
            </a:extLst>
          </p:cNvPr>
          <p:cNvSpPr txBox="1">
            <a:spLocks noChangeArrowheads="1"/>
          </p:cNvSpPr>
          <p:nvPr/>
        </p:nvSpPr>
        <p:spPr>
          <a:xfrm>
            <a:off x="911214" y="1268170"/>
            <a:ext cx="2209794" cy="533400"/>
          </a:xfrm>
          <a:prstGeom prst="rect">
            <a:avLst/>
          </a:prstGeom>
          <a:ln>
            <a:noFill/>
          </a:ln>
        </p:spPr>
        <p:txBody>
          <a:bodyPr/>
          <a:lstStyle/>
          <a:p>
            <a:pPr algn="just">
              <a:buClr>
                <a:srgbClr val="FF0000"/>
              </a:buClr>
              <a:buFont typeface="Wingdings" pitchFamily="2" charset="2"/>
              <a:buChar char="Ø"/>
            </a:pPr>
            <a:r>
              <a:rPr lang="en-US" sz="2800" b="1" dirty="0">
                <a:latin typeface="Garamond" panose="02020404030301010803" pitchFamily="18" charset="0"/>
              </a:rPr>
              <a:t> push(25)</a:t>
            </a:r>
          </a:p>
        </p:txBody>
      </p:sp>
      <p:cxnSp>
        <p:nvCxnSpPr>
          <p:cNvPr id="54" name="Straight Connector 53">
            <a:extLst>
              <a:ext uri="{FF2B5EF4-FFF2-40B4-BE49-F238E27FC236}">
                <a16:creationId xmlns:a16="http://schemas.microsoft.com/office/drawing/2014/main" id="{03756222-5A9D-45A6-908B-E3A61B272A7B}"/>
              </a:ext>
            </a:extLst>
          </p:cNvPr>
          <p:cNvCxnSpPr/>
          <p:nvPr/>
        </p:nvCxnSpPr>
        <p:spPr>
          <a:xfrm>
            <a:off x="833157" y="2487370"/>
            <a:ext cx="2667794" cy="23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DD0A5DE-95CC-4958-869A-8534986EEFBE}"/>
              </a:ext>
            </a:extLst>
          </p:cNvPr>
          <p:cNvCxnSpPr/>
          <p:nvPr/>
        </p:nvCxnSpPr>
        <p:spPr>
          <a:xfrm>
            <a:off x="833157" y="1877770"/>
            <a:ext cx="2667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E16DEDB-2BB2-4D10-ACBA-986FDE04F1AB}"/>
              </a:ext>
            </a:extLst>
          </p:cNvPr>
          <p:cNvCxnSpPr/>
          <p:nvPr/>
        </p:nvCxnSpPr>
        <p:spPr>
          <a:xfrm rot="16200000">
            <a:off x="3196151" y="218336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70E655A-BFF8-4799-8A49-6CAA203DB88F}"/>
              </a:ext>
            </a:extLst>
          </p:cNvPr>
          <p:cNvCxnSpPr/>
          <p:nvPr/>
        </p:nvCxnSpPr>
        <p:spPr>
          <a:xfrm rot="16200000">
            <a:off x="2738951" y="218336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253F652-C56B-4336-8AA5-5D1B6A34809B}"/>
              </a:ext>
            </a:extLst>
          </p:cNvPr>
          <p:cNvCxnSpPr/>
          <p:nvPr/>
        </p:nvCxnSpPr>
        <p:spPr>
          <a:xfrm rot="16200000">
            <a:off x="2281751" y="218336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F497AA9-C688-481C-88F6-ECE18F4FFDBB}"/>
              </a:ext>
            </a:extLst>
          </p:cNvPr>
          <p:cNvCxnSpPr/>
          <p:nvPr/>
        </p:nvCxnSpPr>
        <p:spPr>
          <a:xfrm rot="16200000">
            <a:off x="1824551" y="218336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6BA6E73-E784-46B9-80D9-0329DAB60617}"/>
              </a:ext>
            </a:extLst>
          </p:cNvPr>
          <p:cNvCxnSpPr/>
          <p:nvPr/>
        </p:nvCxnSpPr>
        <p:spPr>
          <a:xfrm rot="16200000">
            <a:off x="1367351" y="218336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2AB5D09-3C33-4193-A631-483F7D75135F}"/>
              </a:ext>
            </a:extLst>
          </p:cNvPr>
          <p:cNvCxnSpPr/>
          <p:nvPr/>
        </p:nvCxnSpPr>
        <p:spPr>
          <a:xfrm rot="16200000">
            <a:off x="910151" y="218336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426C873-29CF-4913-B544-25F7854B0125}"/>
              </a:ext>
            </a:extLst>
          </p:cNvPr>
          <p:cNvSpPr txBox="1"/>
          <p:nvPr/>
        </p:nvSpPr>
        <p:spPr>
          <a:xfrm>
            <a:off x="3075613" y="2021658"/>
            <a:ext cx="457200" cy="369332"/>
          </a:xfrm>
          <a:prstGeom prst="rect">
            <a:avLst/>
          </a:prstGeom>
          <a:noFill/>
          <a:ln>
            <a:noFill/>
          </a:ln>
        </p:spPr>
        <p:txBody>
          <a:bodyPr wrap="square" rtlCol="0">
            <a:spAutoFit/>
          </a:bodyPr>
          <a:lstStyle/>
          <a:p>
            <a:r>
              <a:rPr lang="en-US" b="1" dirty="0">
                <a:latin typeface="Garamond" panose="02020404030301010803" pitchFamily="18" charset="0"/>
              </a:rPr>
              <a:t>10</a:t>
            </a:r>
          </a:p>
        </p:txBody>
      </p:sp>
      <p:sp>
        <p:nvSpPr>
          <p:cNvPr id="63" name="Down Arrow 98">
            <a:extLst>
              <a:ext uri="{FF2B5EF4-FFF2-40B4-BE49-F238E27FC236}">
                <a16:creationId xmlns:a16="http://schemas.microsoft.com/office/drawing/2014/main" id="{0EF78AA7-8F3C-46D0-A34A-34C345C8E577}"/>
              </a:ext>
            </a:extLst>
          </p:cNvPr>
          <p:cNvSpPr/>
          <p:nvPr/>
        </p:nvSpPr>
        <p:spPr>
          <a:xfrm>
            <a:off x="909341" y="2530914"/>
            <a:ext cx="228600" cy="53340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Garamond" panose="02020404030301010803" pitchFamily="18" charset="0"/>
            </a:endParaRPr>
          </a:p>
        </p:txBody>
      </p:sp>
      <p:sp>
        <p:nvSpPr>
          <p:cNvPr id="64" name="TextBox 63">
            <a:extLst>
              <a:ext uri="{FF2B5EF4-FFF2-40B4-BE49-F238E27FC236}">
                <a16:creationId xmlns:a16="http://schemas.microsoft.com/office/drawing/2014/main" id="{B6A88BFC-298C-4F6E-B6A1-B7EF276BFE29}"/>
              </a:ext>
            </a:extLst>
          </p:cNvPr>
          <p:cNvSpPr txBox="1"/>
          <p:nvPr/>
        </p:nvSpPr>
        <p:spPr>
          <a:xfrm>
            <a:off x="778725" y="2963964"/>
            <a:ext cx="533400" cy="381000"/>
          </a:xfrm>
          <a:prstGeom prst="rect">
            <a:avLst/>
          </a:prstGeom>
          <a:noFill/>
          <a:ln>
            <a:noFill/>
          </a:ln>
        </p:spPr>
        <p:txBody>
          <a:bodyPr wrap="square" rtlCol="0">
            <a:spAutoFit/>
          </a:bodyPr>
          <a:lstStyle/>
          <a:p>
            <a:r>
              <a:rPr lang="en-US" b="1" dirty="0">
                <a:latin typeface="Garamond" panose="02020404030301010803" pitchFamily="18" charset="0"/>
              </a:rPr>
              <a:t>top</a:t>
            </a:r>
          </a:p>
        </p:txBody>
      </p:sp>
      <p:sp>
        <p:nvSpPr>
          <p:cNvPr id="65" name="TextBox 64">
            <a:extLst>
              <a:ext uri="{FF2B5EF4-FFF2-40B4-BE49-F238E27FC236}">
                <a16:creationId xmlns:a16="http://schemas.microsoft.com/office/drawing/2014/main" id="{5B20071F-B216-49FE-BF62-1903D2E9A26E}"/>
              </a:ext>
            </a:extLst>
          </p:cNvPr>
          <p:cNvSpPr txBox="1"/>
          <p:nvPr/>
        </p:nvSpPr>
        <p:spPr>
          <a:xfrm>
            <a:off x="2585757" y="2030170"/>
            <a:ext cx="457200" cy="369332"/>
          </a:xfrm>
          <a:prstGeom prst="rect">
            <a:avLst/>
          </a:prstGeom>
          <a:noFill/>
          <a:ln>
            <a:noFill/>
          </a:ln>
        </p:spPr>
        <p:txBody>
          <a:bodyPr wrap="square" rtlCol="0">
            <a:spAutoFit/>
          </a:bodyPr>
          <a:lstStyle/>
          <a:p>
            <a:r>
              <a:rPr lang="en-US" b="1" dirty="0">
                <a:latin typeface="Garamond" panose="02020404030301010803" pitchFamily="18" charset="0"/>
              </a:rPr>
              <a:t>-5</a:t>
            </a:r>
          </a:p>
        </p:txBody>
      </p:sp>
      <p:sp>
        <p:nvSpPr>
          <p:cNvPr id="66" name="TextBox 65">
            <a:extLst>
              <a:ext uri="{FF2B5EF4-FFF2-40B4-BE49-F238E27FC236}">
                <a16:creationId xmlns:a16="http://schemas.microsoft.com/office/drawing/2014/main" id="{5DCDD922-058E-43C7-9719-F00625F3710B}"/>
              </a:ext>
            </a:extLst>
          </p:cNvPr>
          <p:cNvSpPr txBox="1"/>
          <p:nvPr/>
        </p:nvSpPr>
        <p:spPr>
          <a:xfrm>
            <a:off x="2085013" y="2019284"/>
            <a:ext cx="533400" cy="369332"/>
          </a:xfrm>
          <a:prstGeom prst="rect">
            <a:avLst/>
          </a:prstGeom>
          <a:noFill/>
          <a:ln>
            <a:noFill/>
          </a:ln>
        </p:spPr>
        <p:txBody>
          <a:bodyPr wrap="square" rtlCol="0">
            <a:spAutoFit/>
          </a:bodyPr>
          <a:lstStyle/>
          <a:p>
            <a:r>
              <a:rPr lang="en-US" b="1" dirty="0">
                <a:latin typeface="Garamond" panose="02020404030301010803" pitchFamily="18" charset="0"/>
              </a:rPr>
              <a:t>100</a:t>
            </a:r>
          </a:p>
        </p:txBody>
      </p:sp>
      <p:sp>
        <p:nvSpPr>
          <p:cNvPr id="67" name="TextBox 66">
            <a:extLst>
              <a:ext uri="{FF2B5EF4-FFF2-40B4-BE49-F238E27FC236}">
                <a16:creationId xmlns:a16="http://schemas.microsoft.com/office/drawing/2014/main" id="{08EFF496-4138-4EDD-B2F0-DE201BDD0946}"/>
              </a:ext>
            </a:extLst>
          </p:cNvPr>
          <p:cNvSpPr txBox="1"/>
          <p:nvPr/>
        </p:nvSpPr>
        <p:spPr>
          <a:xfrm>
            <a:off x="1671357" y="2030170"/>
            <a:ext cx="533400" cy="369332"/>
          </a:xfrm>
          <a:prstGeom prst="rect">
            <a:avLst/>
          </a:prstGeom>
          <a:noFill/>
          <a:ln>
            <a:noFill/>
          </a:ln>
        </p:spPr>
        <p:txBody>
          <a:bodyPr wrap="square" rtlCol="0">
            <a:spAutoFit/>
          </a:bodyPr>
          <a:lstStyle/>
          <a:p>
            <a:r>
              <a:rPr lang="en-US" b="1" dirty="0">
                <a:latin typeface="Garamond" panose="02020404030301010803" pitchFamily="18" charset="0"/>
              </a:rPr>
              <a:t>-20</a:t>
            </a:r>
          </a:p>
        </p:txBody>
      </p:sp>
      <p:sp>
        <p:nvSpPr>
          <p:cNvPr id="68" name="TextBox 67">
            <a:extLst>
              <a:ext uri="{FF2B5EF4-FFF2-40B4-BE49-F238E27FC236}">
                <a16:creationId xmlns:a16="http://schemas.microsoft.com/office/drawing/2014/main" id="{0A0CEAAE-9030-46A1-8351-A234F0B9D18D}"/>
              </a:ext>
            </a:extLst>
          </p:cNvPr>
          <p:cNvSpPr txBox="1"/>
          <p:nvPr/>
        </p:nvSpPr>
        <p:spPr>
          <a:xfrm>
            <a:off x="1214157" y="2030170"/>
            <a:ext cx="533400" cy="369332"/>
          </a:xfrm>
          <a:prstGeom prst="rect">
            <a:avLst/>
          </a:prstGeom>
          <a:noFill/>
          <a:ln>
            <a:noFill/>
          </a:ln>
        </p:spPr>
        <p:txBody>
          <a:bodyPr wrap="square" rtlCol="0">
            <a:spAutoFit/>
          </a:bodyPr>
          <a:lstStyle/>
          <a:p>
            <a:r>
              <a:rPr lang="en-US" b="1" dirty="0">
                <a:latin typeface="Garamond" panose="02020404030301010803" pitchFamily="18" charset="0"/>
              </a:rPr>
              <a:t>55</a:t>
            </a:r>
          </a:p>
        </p:txBody>
      </p:sp>
      <p:sp>
        <p:nvSpPr>
          <p:cNvPr id="69" name="TextBox 68">
            <a:extLst>
              <a:ext uri="{FF2B5EF4-FFF2-40B4-BE49-F238E27FC236}">
                <a16:creationId xmlns:a16="http://schemas.microsoft.com/office/drawing/2014/main" id="{CD8D3B5A-E000-4079-8D5C-F0618434AB72}"/>
              </a:ext>
            </a:extLst>
          </p:cNvPr>
          <p:cNvSpPr txBox="1"/>
          <p:nvPr/>
        </p:nvSpPr>
        <p:spPr>
          <a:xfrm>
            <a:off x="789613" y="2019300"/>
            <a:ext cx="533400" cy="369332"/>
          </a:xfrm>
          <a:prstGeom prst="rect">
            <a:avLst/>
          </a:prstGeom>
          <a:noFill/>
          <a:ln>
            <a:noFill/>
          </a:ln>
        </p:spPr>
        <p:txBody>
          <a:bodyPr wrap="square" rtlCol="0">
            <a:spAutoFit/>
          </a:bodyPr>
          <a:lstStyle/>
          <a:p>
            <a:r>
              <a:rPr lang="en-US" b="1" dirty="0">
                <a:latin typeface="Garamond" panose="02020404030301010803" pitchFamily="18" charset="0"/>
              </a:rPr>
              <a:t>25</a:t>
            </a:r>
          </a:p>
        </p:txBody>
      </p:sp>
      <p:sp>
        <p:nvSpPr>
          <p:cNvPr id="70" name="Rectangle 3">
            <a:extLst>
              <a:ext uri="{FF2B5EF4-FFF2-40B4-BE49-F238E27FC236}">
                <a16:creationId xmlns:a16="http://schemas.microsoft.com/office/drawing/2014/main" id="{9A1DC590-9CDE-494C-992D-AFDA926AA605}"/>
              </a:ext>
            </a:extLst>
          </p:cNvPr>
          <p:cNvSpPr txBox="1">
            <a:spLocks noChangeArrowheads="1"/>
          </p:cNvSpPr>
          <p:nvPr/>
        </p:nvSpPr>
        <p:spPr>
          <a:xfrm>
            <a:off x="4249039" y="1268170"/>
            <a:ext cx="3276600" cy="1752600"/>
          </a:xfrm>
          <a:prstGeom prst="rect">
            <a:avLst/>
          </a:prstGeom>
        </p:spPr>
        <p:txBody>
          <a:bodyPr/>
          <a:lstStyle/>
          <a:p>
            <a:pPr algn="just">
              <a:buClr>
                <a:srgbClr val="FF0000"/>
              </a:buClr>
              <a:buFont typeface="Wingdings" pitchFamily="2" charset="2"/>
              <a:buChar char="Ø"/>
            </a:pPr>
            <a:r>
              <a:rPr lang="en-US" sz="2800" b="1" dirty="0">
                <a:latin typeface="Garamond" panose="02020404030301010803" pitchFamily="18" charset="0"/>
              </a:rPr>
              <a:t> </a:t>
            </a:r>
            <a:r>
              <a:rPr lang="en-US" sz="2400" b="1" dirty="0">
                <a:latin typeface="Garamond" panose="02020404030301010803" pitchFamily="18" charset="0"/>
              </a:rPr>
              <a:t>size() = 6 Elements</a:t>
            </a:r>
          </a:p>
          <a:p>
            <a:pPr algn="just">
              <a:buClr>
                <a:srgbClr val="FF0000"/>
              </a:buClr>
              <a:buFont typeface="Wingdings" pitchFamily="2" charset="2"/>
              <a:buChar char="Ø"/>
            </a:pPr>
            <a:r>
              <a:rPr lang="en-US" sz="2400" b="1" dirty="0" err="1">
                <a:latin typeface="Garamond" panose="02020404030301010803" pitchFamily="18" charset="0"/>
              </a:rPr>
              <a:t>isempty</a:t>
            </a:r>
            <a:r>
              <a:rPr lang="en-US" sz="2400" b="1" dirty="0">
                <a:latin typeface="Garamond" panose="02020404030301010803" pitchFamily="18" charset="0"/>
              </a:rPr>
              <a:t>() = False</a:t>
            </a:r>
          </a:p>
          <a:p>
            <a:pPr algn="just">
              <a:buClr>
                <a:srgbClr val="FF0000"/>
              </a:buClr>
              <a:buFont typeface="Wingdings" pitchFamily="2" charset="2"/>
              <a:buChar char="Ø"/>
            </a:pPr>
            <a:r>
              <a:rPr lang="en-US" sz="2400" b="1" dirty="0">
                <a:latin typeface="Garamond" panose="02020404030301010803" pitchFamily="18" charset="0"/>
              </a:rPr>
              <a:t> top() = 25</a:t>
            </a:r>
          </a:p>
        </p:txBody>
      </p:sp>
      <p:sp>
        <p:nvSpPr>
          <p:cNvPr id="23" name="Rectangle 3">
            <a:extLst>
              <a:ext uri="{FF2B5EF4-FFF2-40B4-BE49-F238E27FC236}">
                <a16:creationId xmlns:a16="http://schemas.microsoft.com/office/drawing/2014/main" id="{8FF416D4-B2B6-45AC-B916-9BF0E6D1FFCC}"/>
              </a:ext>
            </a:extLst>
          </p:cNvPr>
          <p:cNvSpPr txBox="1">
            <a:spLocks noChangeArrowheads="1"/>
          </p:cNvSpPr>
          <p:nvPr/>
        </p:nvSpPr>
        <p:spPr>
          <a:xfrm>
            <a:off x="911214" y="3620986"/>
            <a:ext cx="2209794" cy="533400"/>
          </a:xfrm>
          <a:prstGeom prst="rect">
            <a:avLst/>
          </a:prstGeom>
          <a:ln>
            <a:noFill/>
          </a:ln>
        </p:spPr>
        <p:txBody>
          <a:bodyPr/>
          <a:lstStyle/>
          <a:p>
            <a:pPr algn="just">
              <a:buClr>
                <a:srgbClr val="FF0000"/>
              </a:buClr>
              <a:buFont typeface="Wingdings" pitchFamily="2" charset="2"/>
              <a:buChar char="Ø"/>
            </a:pPr>
            <a:r>
              <a:rPr lang="en-US" sz="2800" b="1" dirty="0">
                <a:latin typeface="Garamond" panose="02020404030301010803" pitchFamily="18" charset="0"/>
              </a:rPr>
              <a:t> push(75)</a:t>
            </a:r>
          </a:p>
        </p:txBody>
      </p:sp>
      <p:cxnSp>
        <p:nvCxnSpPr>
          <p:cNvPr id="24" name="Straight Connector 23">
            <a:extLst>
              <a:ext uri="{FF2B5EF4-FFF2-40B4-BE49-F238E27FC236}">
                <a16:creationId xmlns:a16="http://schemas.microsoft.com/office/drawing/2014/main" id="{6614CEAF-BA11-4A14-92A6-C9DCDEF3A82F}"/>
              </a:ext>
            </a:extLst>
          </p:cNvPr>
          <p:cNvCxnSpPr/>
          <p:nvPr/>
        </p:nvCxnSpPr>
        <p:spPr>
          <a:xfrm>
            <a:off x="1063614" y="4840186"/>
            <a:ext cx="2667794" cy="23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A6245B6-ACDE-4988-A811-81F4C1F8E35F}"/>
              </a:ext>
            </a:extLst>
          </p:cNvPr>
          <p:cNvCxnSpPr/>
          <p:nvPr/>
        </p:nvCxnSpPr>
        <p:spPr>
          <a:xfrm>
            <a:off x="1063614" y="4230586"/>
            <a:ext cx="2667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1C50D17-7D4F-4D8E-BF1F-6CFEE9A28803}"/>
              </a:ext>
            </a:extLst>
          </p:cNvPr>
          <p:cNvCxnSpPr/>
          <p:nvPr/>
        </p:nvCxnSpPr>
        <p:spPr>
          <a:xfrm rot="16200000">
            <a:off x="3426608" y="4536180"/>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1A7525-8DF9-46F6-AE91-7FBF44823821}"/>
              </a:ext>
            </a:extLst>
          </p:cNvPr>
          <p:cNvCxnSpPr/>
          <p:nvPr/>
        </p:nvCxnSpPr>
        <p:spPr>
          <a:xfrm rot="16200000">
            <a:off x="2969408" y="4536180"/>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7C861CA-F43A-4BCF-9D6A-10361FA96259}"/>
              </a:ext>
            </a:extLst>
          </p:cNvPr>
          <p:cNvCxnSpPr/>
          <p:nvPr/>
        </p:nvCxnSpPr>
        <p:spPr>
          <a:xfrm rot="16200000">
            <a:off x="2512208" y="4536180"/>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AF6F010-3155-4795-B1E4-156DCCDD5A75}"/>
              </a:ext>
            </a:extLst>
          </p:cNvPr>
          <p:cNvCxnSpPr/>
          <p:nvPr/>
        </p:nvCxnSpPr>
        <p:spPr>
          <a:xfrm rot="16200000">
            <a:off x="2055008" y="4536180"/>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95748D2-E976-4CE0-98DC-9E6B751B2CE2}"/>
              </a:ext>
            </a:extLst>
          </p:cNvPr>
          <p:cNvCxnSpPr/>
          <p:nvPr/>
        </p:nvCxnSpPr>
        <p:spPr>
          <a:xfrm rot="16200000">
            <a:off x="1597808" y="4536180"/>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1E9D32B-BE2C-410E-AA35-30AA0DF04AE6}"/>
              </a:ext>
            </a:extLst>
          </p:cNvPr>
          <p:cNvCxnSpPr/>
          <p:nvPr/>
        </p:nvCxnSpPr>
        <p:spPr>
          <a:xfrm rot="16200000">
            <a:off x="1140608" y="4536180"/>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C0C0D3B-690C-49E5-B72D-DA3217ECF87C}"/>
              </a:ext>
            </a:extLst>
          </p:cNvPr>
          <p:cNvSpPr txBox="1"/>
          <p:nvPr/>
        </p:nvSpPr>
        <p:spPr>
          <a:xfrm>
            <a:off x="3306070" y="4374474"/>
            <a:ext cx="457200" cy="369332"/>
          </a:xfrm>
          <a:prstGeom prst="rect">
            <a:avLst/>
          </a:prstGeom>
          <a:noFill/>
          <a:ln>
            <a:noFill/>
          </a:ln>
        </p:spPr>
        <p:txBody>
          <a:bodyPr wrap="square" rtlCol="0">
            <a:spAutoFit/>
          </a:bodyPr>
          <a:lstStyle/>
          <a:p>
            <a:r>
              <a:rPr lang="en-US" b="1" dirty="0">
                <a:latin typeface="Garamond" panose="02020404030301010803" pitchFamily="18" charset="0"/>
              </a:rPr>
              <a:t>10</a:t>
            </a:r>
          </a:p>
        </p:txBody>
      </p:sp>
      <p:sp>
        <p:nvSpPr>
          <p:cNvPr id="33" name="Down Arrow 98">
            <a:extLst>
              <a:ext uri="{FF2B5EF4-FFF2-40B4-BE49-F238E27FC236}">
                <a16:creationId xmlns:a16="http://schemas.microsoft.com/office/drawing/2014/main" id="{EF680048-B279-485B-8AAB-A92A45D97C0D}"/>
              </a:ext>
            </a:extLst>
          </p:cNvPr>
          <p:cNvSpPr/>
          <p:nvPr/>
        </p:nvSpPr>
        <p:spPr>
          <a:xfrm>
            <a:off x="1139798" y="4883730"/>
            <a:ext cx="228600" cy="53340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Garamond" panose="02020404030301010803" pitchFamily="18" charset="0"/>
            </a:endParaRPr>
          </a:p>
        </p:txBody>
      </p:sp>
      <p:sp>
        <p:nvSpPr>
          <p:cNvPr id="34" name="TextBox 33">
            <a:extLst>
              <a:ext uri="{FF2B5EF4-FFF2-40B4-BE49-F238E27FC236}">
                <a16:creationId xmlns:a16="http://schemas.microsoft.com/office/drawing/2014/main" id="{3C6F033F-1227-40A6-A0F7-0DFCE943BBCB}"/>
              </a:ext>
            </a:extLst>
          </p:cNvPr>
          <p:cNvSpPr txBox="1"/>
          <p:nvPr/>
        </p:nvSpPr>
        <p:spPr>
          <a:xfrm>
            <a:off x="1009182" y="5316780"/>
            <a:ext cx="533400" cy="381000"/>
          </a:xfrm>
          <a:prstGeom prst="rect">
            <a:avLst/>
          </a:prstGeom>
          <a:noFill/>
          <a:ln>
            <a:noFill/>
          </a:ln>
        </p:spPr>
        <p:txBody>
          <a:bodyPr wrap="square" rtlCol="0">
            <a:spAutoFit/>
          </a:bodyPr>
          <a:lstStyle/>
          <a:p>
            <a:r>
              <a:rPr lang="en-US" b="1" dirty="0">
                <a:latin typeface="Garamond" panose="02020404030301010803" pitchFamily="18" charset="0"/>
              </a:rPr>
              <a:t>top</a:t>
            </a:r>
          </a:p>
        </p:txBody>
      </p:sp>
      <p:sp>
        <p:nvSpPr>
          <p:cNvPr id="35" name="TextBox 34">
            <a:extLst>
              <a:ext uri="{FF2B5EF4-FFF2-40B4-BE49-F238E27FC236}">
                <a16:creationId xmlns:a16="http://schemas.microsoft.com/office/drawing/2014/main" id="{5B2B5F6F-DEB2-4EB1-A0D1-6E99BA74B3AF}"/>
              </a:ext>
            </a:extLst>
          </p:cNvPr>
          <p:cNvSpPr txBox="1"/>
          <p:nvPr/>
        </p:nvSpPr>
        <p:spPr>
          <a:xfrm>
            <a:off x="2816214" y="4382986"/>
            <a:ext cx="457200" cy="369332"/>
          </a:xfrm>
          <a:prstGeom prst="rect">
            <a:avLst/>
          </a:prstGeom>
          <a:noFill/>
          <a:ln>
            <a:noFill/>
          </a:ln>
        </p:spPr>
        <p:txBody>
          <a:bodyPr wrap="square" rtlCol="0">
            <a:spAutoFit/>
          </a:bodyPr>
          <a:lstStyle/>
          <a:p>
            <a:r>
              <a:rPr lang="en-US" b="1" dirty="0">
                <a:latin typeface="Garamond" panose="02020404030301010803" pitchFamily="18" charset="0"/>
              </a:rPr>
              <a:t>-5</a:t>
            </a:r>
          </a:p>
        </p:txBody>
      </p:sp>
      <p:sp>
        <p:nvSpPr>
          <p:cNvPr id="36" name="TextBox 35">
            <a:extLst>
              <a:ext uri="{FF2B5EF4-FFF2-40B4-BE49-F238E27FC236}">
                <a16:creationId xmlns:a16="http://schemas.microsoft.com/office/drawing/2014/main" id="{38D2CA97-6C64-4B75-B12B-7204744EA3D2}"/>
              </a:ext>
            </a:extLst>
          </p:cNvPr>
          <p:cNvSpPr txBox="1"/>
          <p:nvPr/>
        </p:nvSpPr>
        <p:spPr>
          <a:xfrm>
            <a:off x="2315470" y="4372100"/>
            <a:ext cx="533400" cy="369332"/>
          </a:xfrm>
          <a:prstGeom prst="rect">
            <a:avLst/>
          </a:prstGeom>
          <a:noFill/>
          <a:ln>
            <a:noFill/>
          </a:ln>
        </p:spPr>
        <p:txBody>
          <a:bodyPr wrap="square" rtlCol="0">
            <a:spAutoFit/>
          </a:bodyPr>
          <a:lstStyle/>
          <a:p>
            <a:r>
              <a:rPr lang="en-US" b="1" dirty="0">
                <a:latin typeface="Garamond" panose="02020404030301010803" pitchFamily="18" charset="0"/>
              </a:rPr>
              <a:t>100</a:t>
            </a:r>
          </a:p>
        </p:txBody>
      </p:sp>
      <p:sp>
        <p:nvSpPr>
          <p:cNvPr id="37" name="TextBox 36">
            <a:extLst>
              <a:ext uri="{FF2B5EF4-FFF2-40B4-BE49-F238E27FC236}">
                <a16:creationId xmlns:a16="http://schemas.microsoft.com/office/drawing/2014/main" id="{8AEC191B-B896-4B39-91CD-6B68F9BC9BC2}"/>
              </a:ext>
            </a:extLst>
          </p:cNvPr>
          <p:cNvSpPr txBox="1"/>
          <p:nvPr/>
        </p:nvSpPr>
        <p:spPr>
          <a:xfrm>
            <a:off x="1901814" y="4382986"/>
            <a:ext cx="533400" cy="369332"/>
          </a:xfrm>
          <a:prstGeom prst="rect">
            <a:avLst/>
          </a:prstGeom>
          <a:noFill/>
          <a:ln>
            <a:noFill/>
          </a:ln>
        </p:spPr>
        <p:txBody>
          <a:bodyPr wrap="square" rtlCol="0">
            <a:spAutoFit/>
          </a:bodyPr>
          <a:lstStyle/>
          <a:p>
            <a:r>
              <a:rPr lang="en-US" b="1" dirty="0">
                <a:latin typeface="Garamond" panose="02020404030301010803" pitchFamily="18" charset="0"/>
              </a:rPr>
              <a:t>-20</a:t>
            </a:r>
          </a:p>
        </p:txBody>
      </p:sp>
      <p:sp>
        <p:nvSpPr>
          <p:cNvPr id="38" name="TextBox 37">
            <a:extLst>
              <a:ext uri="{FF2B5EF4-FFF2-40B4-BE49-F238E27FC236}">
                <a16:creationId xmlns:a16="http://schemas.microsoft.com/office/drawing/2014/main" id="{DB34385E-B6DB-4BAB-B60D-13772599CA88}"/>
              </a:ext>
            </a:extLst>
          </p:cNvPr>
          <p:cNvSpPr txBox="1"/>
          <p:nvPr/>
        </p:nvSpPr>
        <p:spPr>
          <a:xfrm>
            <a:off x="1444614" y="4382986"/>
            <a:ext cx="533400" cy="369332"/>
          </a:xfrm>
          <a:prstGeom prst="rect">
            <a:avLst/>
          </a:prstGeom>
          <a:noFill/>
          <a:ln>
            <a:noFill/>
          </a:ln>
        </p:spPr>
        <p:txBody>
          <a:bodyPr wrap="square" rtlCol="0">
            <a:spAutoFit/>
          </a:bodyPr>
          <a:lstStyle/>
          <a:p>
            <a:r>
              <a:rPr lang="en-US" b="1" dirty="0">
                <a:latin typeface="Garamond" panose="02020404030301010803" pitchFamily="18" charset="0"/>
              </a:rPr>
              <a:t>55</a:t>
            </a:r>
          </a:p>
        </p:txBody>
      </p:sp>
      <p:sp>
        <p:nvSpPr>
          <p:cNvPr id="39" name="TextBox 38">
            <a:extLst>
              <a:ext uri="{FF2B5EF4-FFF2-40B4-BE49-F238E27FC236}">
                <a16:creationId xmlns:a16="http://schemas.microsoft.com/office/drawing/2014/main" id="{E9C82E0E-492A-4FB5-BAD7-5F5D02730B58}"/>
              </a:ext>
            </a:extLst>
          </p:cNvPr>
          <p:cNvSpPr txBox="1"/>
          <p:nvPr/>
        </p:nvSpPr>
        <p:spPr>
          <a:xfrm>
            <a:off x="1020070" y="4372116"/>
            <a:ext cx="533400" cy="369332"/>
          </a:xfrm>
          <a:prstGeom prst="rect">
            <a:avLst/>
          </a:prstGeom>
          <a:noFill/>
          <a:ln>
            <a:noFill/>
          </a:ln>
        </p:spPr>
        <p:txBody>
          <a:bodyPr wrap="square" rtlCol="0">
            <a:spAutoFit/>
          </a:bodyPr>
          <a:lstStyle/>
          <a:p>
            <a:r>
              <a:rPr lang="en-US" b="1" dirty="0">
                <a:latin typeface="Garamond" panose="02020404030301010803" pitchFamily="18" charset="0"/>
              </a:rPr>
              <a:t>25</a:t>
            </a:r>
          </a:p>
        </p:txBody>
      </p:sp>
      <p:sp>
        <p:nvSpPr>
          <p:cNvPr id="40" name="Rectangle 3">
            <a:extLst>
              <a:ext uri="{FF2B5EF4-FFF2-40B4-BE49-F238E27FC236}">
                <a16:creationId xmlns:a16="http://schemas.microsoft.com/office/drawing/2014/main" id="{90CB84FB-4BBB-40F3-8D1D-0F9A55E96C37}"/>
              </a:ext>
            </a:extLst>
          </p:cNvPr>
          <p:cNvSpPr txBox="1">
            <a:spLocks noChangeArrowheads="1"/>
          </p:cNvSpPr>
          <p:nvPr/>
        </p:nvSpPr>
        <p:spPr>
          <a:xfrm>
            <a:off x="4218882" y="3761030"/>
            <a:ext cx="5486400" cy="1828800"/>
          </a:xfrm>
          <a:prstGeom prst="rect">
            <a:avLst/>
          </a:prstGeom>
          <a:ln>
            <a:noFill/>
          </a:ln>
        </p:spPr>
        <p:txBody>
          <a:bodyPr/>
          <a:lstStyle/>
          <a:p>
            <a:pPr algn="just">
              <a:buClr>
                <a:srgbClr val="FF0000"/>
              </a:buClr>
              <a:buFont typeface="Wingdings" pitchFamily="2" charset="2"/>
              <a:buChar char="Ø"/>
            </a:pPr>
            <a:r>
              <a:rPr lang="en-US" sz="2000" b="1" dirty="0">
                <a:latin typeface="Garamond" panose="02020404030301010803" pitchFamily="18" charset="0"/>
              </a:rPr>
              <a:t>size() = 6 Elements</a:t>
            </a:r>
          </a:p>
          <a:p>
            <a:pPr algn="just">
              <a:buClr>
                <a:srgbClr val="FF0000"/>
              </a:buClr>
              <a:buFont typeface="Wingdings" pitchFamily="2" charset="2"/>
              <a:buChar char="Ø"/>
            </a:pPr>
            <a:r>
              <a:rPr lang="en-US" sz="2000" b="1" dirty="0" err="1">
                <a:latin typeface="Garamond" panose="02020404030301010803" pitchFamily="18" charset="0"/>
              </a:rPr>
              <a:t>isempty</a:t>
            </a:r>
            <a:r>
              <a:rPr lang="en-US" sz="2000" b="1" dirty="0">
                <a:latin typeface="Garamond" panose="02020404030301010803" pitchFamily="18" charset="0"/>
              </a:rPr>
              <a:t>() = False</a:t>
            </a:r>
          </a:p>
          <a:p>
            <a:pPr algn="just">
              <a:buClr>
                <a:srgbClr val="FF0000"/>
              </a:buClr>
              <a:buFont typeface="Wingdings" pitchFamily="2" charset="2"/>
              <a:buChar char="Ø"/>
            </a:pPr>
            <a:r>
              <a:rPr lang="en-US" sz="2000" b="1" dirty="0">
                <a:latin typeface="Garamond" panose="02020404030301010803" pitchFamily="18" charset="0"/>
              </a:rPr>
              <a:t> top() = 25</a:t>
            </a:r>
          </a:p>
          <a:p>
            <a:pPr algn="just">
              <a:buClr>
                <a:srgbClr val="FF0000"/>
              </a:buClr>
              <a:buFont typeface="Wingdings" pitchFamily="2" charset="2"/>
              <a:buChar char="Ø"/>
            </a:pPr>
            <a:r>
              <a:rPr lang="en-US" sz="2000" b="1" dirty="0">
                <a:latin typeface="Garamond" panose="02020404030301010803" pitchFamily="18" charset="0"/>
              </a:rPr>
              <a:t>No space is available, this state is called overflow.</a:t>
            </a:r>
          </a:p>
        </p:txBody>
      </p:sp>
    </p:spTree>
    <p:extLst>
      <p:ext uri="{BB962C8B-B14F-4D97-AF65-F5344CB8AC3E}">
        <p14:creationId xmlns:p14="http://schemas.microsoft.com/office/powerpoint/2010/main" val="4131664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14699-AE4D-48EE-B883-397CE6E91216}"/>
              </a:ext>
            </a:extLst>
          </p:cNvPr>
          <p:cNvSpPr>
            <a:spLocks noGrp="1"/>
          </p:cNvSpPr>
          <p:nvPr>
            <p:ph type="title"/>
          </p:nvPr>
        </p:nvSpPr>
        <p:spPr/>
        <p:txBody>
          <a:bodyPr/>
          <a:lstStyle/>
          <a:p>
            <a:r>
              <a:rPr lang="en-US" dirty="0">
                <a:solidFill>
                  <a:schemeClr val="tx1"/>
                </a:solidFill>
              </a:rPr>
              <a:t>Using Arrays</a:t>
            </a:r>
            <a:endParaRPr lang="ar-SA" dirty="0">
              <a:solidFill>
                <a:schemeClr val="tx1"/>
              </a:solidFill>
            </a:endParaRPr>
          </a:p>
        </p:txBody>
      </p:sp>
      <p:sp>
        <p:nvSpPr>
          <p:cNvPr id="3" name="Slide Number Placeholder 2">
            <a:extLst>
              <a:ext uri="{FF2B5EF4-FFF2-40B4-BE49-F238E27FC236}">
                <a16:creationId xmlns:a16="http://schemas.microsoft.com/office/drawing/2014/main" id="{6A0650DD-626E-42BA-A2A0-5C2F090B659C}"/>
              </a:ext>
            </a:extLst>
          </p:cNvPr>
          <p:cNvSpPr>
            <a:spLocks noGrp="1"/>
          </p:cNvSpPr>
          <p:nvPr>
            <p:ph type="sldNum" sz="quarter" idx="12"/>
          </p:nvPr>
        </p:nvSpPr>
        <p:spPr>
          <a:xfrm>
            <a:off x="835025" y="6384598"/>
            <a:ext cx="2641600" cy="365760"/>
          </a:xfrm>
          <a:ln>
            <a:noFill/>
          </a:ln>
        </p:spPr>
        <p:txBody>
          <a:bodyPr/>
          <a:lstStyle/>
          <a:p>
            <a:fld id="{0AC6BCD1-F9AF-4673-A094-9FB4E627EE10}" type="slidenum">
              <a:rPr lang="ar-SA" smtClean="0">
                <a:solidFill>
                  <a:schemeClr val="tx1"/>
                </a:solidFill>
              </a:rPr>
              <a:t>17</a:t>
            </a:fld>
            <a:endParaRPr lang="ar-SA" dirty="0">
              <a:solidFill>
                <a:schemeClr val="tx1"/>
              </a:solidFill>
            </a:endParaRPr>
          </a:p>
        </p:txBody>
      </p:sp>
      <p:sp>
        <p:nvSpPr>
          <p:cNvPr id="23" name="Rectangle 3">
            <a:extLst>
              <a:ext uri="{FF2B5EF4-FFF2-40B4-BE49-F238E27FC236}">
                <a16:creationId xmlns:a16="http://schemas.microsoft.com/office/drawing/2014/main" id="{64346AEE-1864-4632-A138-23E90F41FF3D}"/>
              </a:ext>
            </a:extLst>
          </p:cNvPr>
          <p:cNvSpPr txBox="1">
            <a:spLocks noChangeArrowheads="1"/>
          </p:cNvSpPr>
          <p:nvPr/>
        </p:nvSpPr>
        <p:spPr>
          <a:xfrm>
            <a:off x="816864" y="1543050"/>
            <a:ext cx="2209794" cy="533400"/>
          </a:xfrm>
          <a:prstGeom prst="rect">
            <a:avLst/>
          </a:prstGeom>
          <a:ln>
            <a:noFill/>
          </a:ln>
        </p:spPr>
        <p:txBody>
          <a:bodyPr/>
          <a:lstStyle/>
          <a:p>
            <a:pPr algn="just">
              <a:buClr>
                <a:srgbClr val="FF0000"/>
              </a:buClr>
              <a:buFont typeface="Wingdings" pitchFamily="2" charset="2"/>
              <a:buChar char="Ø"/>
            </a:pPr>
            <a:r>
              <a:rPr lang="en-US" sz="2800" b="1" dirty="0">
                <a:latin typeface="Garamond" panose="02020404030301010803" pitchFamily="18" charset="0"/>
              </a:rPr>
              <a:t> pop()</a:t>
            </a:r>
          </a:p>
        </p:txBody>
      </p:sp>
      <p:cxnSp>
        <p:nvCxnSpPr>
          <p:cNvPr id="24" name="Straight Connector 23">
            <a:extLst>
              <a:ext uri="{FF2B5EF4-FFF2-40B4-BE49-F238E27FC236}">
                <a16:creationId xmlns:a16="http://schemas.microsoft.com/office/drawing/2014/main" id="{86F11060-5B9D-4E2D-B68D-F3A7FA981E44}"/>
              </a:ext>
            </a:extLst>
          </p:cNvPr>
          <p:cNvCxnSpPr/>
          <p:nvPr/>
        </p:nvCxnSpPr>
        <p:spPr>
          <a:xfrm>
            <a:off x="969264" y="2762250"/>
            <a:ext cx="2667794" cy="23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A6B074-2175-4E3F-9856-0E1F01589426}"/>
              </a:ext>
            </a:extLst>
          </p:cNvPr>
          <p:cNvCxnSpPr/>
          <p:nvPr/>
        </p:nvCxnSpPr>
        <p:spPr>
          <a:xfrm>
            <a:off x="969264" y="2152650"/>
            <a:ext cx="2667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ACE6F5-1D2F-4555-AFED-493A0140881C}"/>
              </a:ext>
            </a:extLst>
          </p:cNvPr>
          <p:cNvCxnSpPr/>
          <p:nvPr/>
        </p:nvCxnSpPr>
        <p:spPr>
          <a:xfrm rot="16200000">
            <a:off x="3332258" y="245824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A883BB-2AD7-446F-9822-5E11327E0B3F}"/>
              </a:ext>
            </a:extLst>
          </p:cNvPr>
          <p:cNvCxnSpPr/>
          <p:nvPr/>
        </p:nvCxnSpPr>
        <p:spPr>
          <a:xfrm rot="16200000">
            <a:off x="2875058" y="245824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71F7105-DC03-48D7-9FD1-B8E7F56FDC36}"/>
              </a:ext>
            </a:extLst>
          </p:cNvPr>
          <p:cNvCxnSpPr/>
          <p:nvPr/>
        </p:nvCxnSpPr>
        <p:spPr>
          <a:xfrm rot="16200000">
            <a:off x="2417858" y="245824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F0215BE-202B-460F-AECB-C458A4DEDF37}"/>
              </a:ext>
            </a:extLst>
          </p:cNvPr>
          <p:cNvCxnSpPr/>
          <p:nvPr/>
        </p:nvCxnSpPr>
        <p:spPr>
          <a:xfrm rot="16200000">
            <a:off x="1960658" y="245824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52DAB6D-800C-4C25-9F39-65E378DAD513}"/>
              </a:ext>
            </a:extLst>
          </p:cNvPr>
          <p:cNvCxnSpPr/>
          <p:nvPr/>
        </p:nvCxnSpPr>
        <p:spPr>
          <a:xfrm rot="16200000">
            <a:off x="1503458" y="245824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3763FA-7BC6-4713-98AC-EACAA88D0C0A}"/>
              </a:ext>
            </a:extLst>
          </p:cNvPr>
          <p:cNvCxnSpPr/>
          <p:nvPr/>
        </p:nvCxnSpPr>
        <p:spPr>
          <a:xfrm rot="16200000">
            <a:off x="1046258" y="245824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A9B76AA-CA86-4ACA-A498-D8BF662783AE}"/>
              </a:ext>
            </a:extLst>
          </p:cNvPr>
          <p:cNvSpPr txBox="1"/>
          <p:nvPr/>
        </p:nvSpPr>
        <p:spPr>
          <a:xfrm>
            <a:off x="3211720" y="2296538"/>
            <a:ext cx="457200" cy="369332"/>
          </a:xfrm>
          <a:prstGeom prst="rect">
            <a:avLst/>
          </a:prstGeom>
          <a:noFill/>
          <a:ln>
            <a:noFill/>
          </a:ln>
        </p:spPr>
        <p:txBody>
          <a:bodyPr wrap="square" rtlCol="0">
            <a:spAutoFit/>
          </a:bodyPr>
          <a:lstStyle/>
          <a:p>
            <a:r>
              <a:rPr lang="en-US" b="1" dirty="0">
                <a:latin typeface="Garamond" panose="02020404030301010803" pitchFamily="18" charset="0"/>
              </a:rPr>
              <a:t>10</a:t>
            </a:r>
          </a:p>
        </p:txBody>
      </p:sp>
      <p:sp>
        <p:nvSpPr>
          <p:cNvPr id="33" name="TextBox 32">
            <a:extLst>
              <a:ext uri="{FF2B5EF4-FFF2-40B4-BE49-F238E27FC236}">
                <a16:creationId xmlns:a16="http://schemas.microsoft.com/office/drawing/2014/main" id="{E67FA0C1-D77E-46A8-A9DB-A299B08CE287}"/>
              </a:ext>
            </a:extLst>
          </p:cNvPr>
          <p:cNvSpPr txBox="1"/>
          <p:nvPr/>
        </p:nvSpPr>
        <p:spPr>
          <a:xfrm>
            <a:off x="2721864" y="2305050"/>
            <a:ext cx="457200" cy="369332"/>
          </a:xfrm>
          <a:prstGeom prst="rect">
            <a:avLst/>
          </a:prstGeom>
          <a:noFill/>
          <a:ln>
            <a:noFill/>
          </a:ln>
        </p:spPr>
        <p:txBody>
          <a:bodyPr wrap="square" rtlCol="0">
            <a:spAutoFit/>
          </a:bodyPr>
          <a:lstStyle/>
          <a:p>
            <a:r>
              <a:rPr lang="en-US" b="1" dirty="0">
                <a:latin typeface="Garamond" panose="02020404030301010803" pitchFamily="18" charset="0"/>
              </a:rPr>
              <a:t>-5</a:t>
            </a:r>
          </a:p>
        </p:txBody>
      </p:sp>
      <p:sp>
        <p:nvSpPr>
          <p:cNvPr id="34" name="TextBox 33">
            <a:extLst>
              <a:ext uri="{FF2B5EF4-FFF2-40B4-BE49-F238E27FC236}">
                <a16:creationId xmlns:a16="http://schemas.microsoft.com/office/drawing/2014/main" id="{2133F97D-4870-4A1B-9863-9970F4D4A2B8}"/>
              </a:ext>
            </a:extLst>
          </p:cNvPr>
          <p:cNvSpPr txBox="1"/>
          <p:nvPr/>
        </p:nvSpPr>
        <p:spPr>
          <a:xfrm>
            <a:off x="2221120" y="2294164"/>
            <a:ext cx="533400" cy="369332"/>
          </a:xfrm>
          <a:prstGeom prst="rect">
            <a:avLst/>
          </a:prstGeom>
          <a:noFill/>
          <a:ln>
            <a:noFill/>
          </a:ln>
        </p:spPr>
        <p:txBody>
          <a:bodyPr wrap="square" rtlCol="0">
            <a:spAutoFit/>
          </a:bodyPr>
          <a:lstStyle/>
          <a:p>
            <a:r>
              <a:rPr lang="en-US" b="1" dirty="0">
                <a:latin typeface="Garamond" panose="02020404030301010803" pitchFamily="18" charset="0"/>
              </a:rPr>
              <a:t>100</a:t>
            </a:r>
          </a:p>
        </p:txBody>
      </p:sp>
      <p:sp>
        <p:nvSpPr>
          <p:cNvPr id="35" name="TextBox 34">
            <a:extLst>
              <a:ext uri="{FF2B5EF4-FFF2-40B4-BE49-F238E27FC236}">
                <a16:creationId xmlns:a16="http://schemas.microsoft.com/office/drawing/2014/main" id="{8B80F011-E65E-4412-B2F7-F6DB01129B02}"/>
              </a:ext>
            </a:extLst>
          </p:cNvPr>
          <p:cNvSpPr txBox="1"/>
          <p:nvPr/>
        </p:nvSpPr>
        <p:spPr>
          <a:xfrm>
            <a:off x="1807464" y="2305050"/>
            <a:ext cx="533400" cy="369332"/>
          </a:xfrm>
          <a:prstGeom prst="rect">
            <a:avLst/>
          </a:prstGeom>
          <a:noFill/>
          <a:ln>
            <a:noFill/>
          </a:ln>
        </p:spPr>
        <p:txBody>
          <a:bodyPr wrap="square" rtlCol="0">
            <a:spAutoFit/>
          </a:bodyPr>
          <a:lstStyle/>
          <a:p>
            <a:r>
              <a:rPr lang="en-US" b="1" dirty="0">
                <a:latin typeface="Garamond" panose="02020404030301010803" pitchFamily="18" charset="0"/>
              </a:rPr>
              <a:t>-20</a:t>
            </a:r>
          </a:p>
        </p:txBody>
      </p:sp>
      <p:sp>
        <p:nvSpPr>
          <p:cNvPr id="36" name="TextBox 35">
            <a:extLst>
              <a:ext uri="{FF2B5EF4-FFF2-40B4-BE49-F238E27FC236}">
                <a16:creationId xmlns:a16="http://schemas.microsoft.com/office/drawing/2014/main" id="{4DD5EB69-A900-41D4-9FF9-1B4BF2F22081}"/>
              </a:ext>
            </a:extLst>
          </p:cNvPr>
          <p:cNvSpPr txBox="1"/>
          <p:nvPr/>
        </p:nvSpPr>
        <p:spPr>
          <a:xfrm>
            <a:off x="1350264" y="2305050"/>
            <a:ext cx="533400" cy="369332"/>
          </a:xfrm>
          <a:prstGeom prst="rect">
            <a:avLst/>
          </a:prstGeom>
          <a:noFill/>
          <a:ln>
            <a:noFill/>
          </a:ln>
        </p:spPr>
        <p:txBody>
          <a:bodyPr wrap="square" rtlCol="0">
            <a:spAutoFit/>
          </a:bodyPr>
          <a:lstStyle/>
          <a:p>
            <a:r>
              <a:rPr lang="en-US" b="1" dirty="0">
                <a:latin typeface="Garamond" panose="02020404030301010803" pitchFamily="18" charset="0"/>
              </a:rPr>
              <a:t>55</a:t>
            </a:r>
          </a:p>
        </p:txBody>
      </p:sp>
      <p:sp>
        <p:nvSpPr>
          <p:cNvPr id="37" name="Down Arrow 123">
            <a:extLst>
              <a:ext uri="{FF2B5EF4-FFF2-40B4-BE49-F238E27FC236}">
                <a16:creationId xmlns:a16="http://schemas.microsoft.com/office/drawing/2014/main" id="{5E968FEC-76A4-4955-AA1A-1473FEF39742}"/>
              </a:ext>
            </a:extLst>
          </p:cNvPr>
          <p:cNvSpPr/>
          <p:nvPr/>
        </p:nvSpPr>
        <p:spPr>
          <a:xfrm>
            <a:off x="1426464" y="2762250"/>
            <a:ext cx="228600" cy="38100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Garamond" panose="02020404030301010803" pitchFamily="18" charset="0"/>
            </a:endParaRPr>
          </a:p>
        </p:txBody>
      </p:sp>
      <p:sp>
        <p:nvSpPr>
          <p:cNvPr id="38" name="TextBox 37">
            <a:extLst>
              <a:ext uri="{FF2B5EF4-FFF2-40B4-BE49-F238E27FC236}">
                <a16:creationId xmlns:a16="http://schemas.microsoft.com/office/drawing/2014/main" id="{74B0FB4E-CA48-4A5D-BD18-AFBF9BEF2F4C}"/>
              </a:ext>
            </a:extLst>
          </p:cNvPr>
          <p:cNvSpPr txBox="1"/>
          <p:nvPr/>
        </p:nvSpPr>
        <p:spPr>
          <a:xfrm>
            <a:off x="1295848" y="3012622"/>
            <a:ext cx="533400" cy="381000"/>
          </a:xfrm>
          <a:prstGeom prst="rect">
            <a:avLst/>
          </a:prstGeom>
          <a:noFill/>
          <a:ln>
            <a:noFill/>
          </a:ln>
        </p:spPr>
        <p:txBody>
          <a:bodyPr wrap="square" rtlCol="0">
            <a:spAutoFit/>
          </a:bodyPr>
          <a:lstStyle/>
          <a:p>
            <a:r>
              <a:rPr lang="en-US" b="1" dirty="0">
                <a:latin typeface="Garamond" panose="02020404030301010803" pitchFamily="18" charset="0"/>
              </a:rPr>
              <a:t>top</a:t>
            </a:r>
          </a:p>
        </p:txBody>
      </p:sp>
      <p:sp>
        <p:nvSpPr>
          <p:cNvPr id="39" name="Rectangle 3">
            <a:extLst>
              <a:ext uri="{FF2B5EF4-FFF2-40B4-BE49-F238E27FC236}">
                <a16:creationId xmlns:a16="http://schemas.microsoft.com/office/drawing/2014/main" id="{45689E6A-1946-49AB-9639-DAA2047B5CAD}"/>
              </a:ext>
            </a:extLst>
          </p:cNvPr>
          <p:cNvSpPr txBox="1">
            <a:spLocks noChangeArrowheads="1"/>
          </p:cNvSpPr>
          <p:nvPr/>
        </p:nvSpPr>
        <p:spPr>
          <a:xfrm>
            <a:off x="3712464" y="1543050"/>
            <a:ext cx="2209794" cy="533400"/>
          </a:xfrm>
          <a:prstGeom prst="rect">
            <a:avLst/>
          </a:prstGeom>
          <a:ln>
            <a:noFill/>
          </a:ln>
        </p:spPr>
        <p:txBody>
          <a:bodyPr/>
          <a:lstStyle/>
          <a:p>
            <a:pPr algn="just">
              <a:buClr>
                <a:srgbClr val="FF0000"/>
              </a:buClr>
              <a:buFont typeface="Wingdings" pitchFamily="2" charset="2"/>
              <a:buChar char="Ø"/>
            </a:pPr>
            <a:r>
              <a:rPr lang="en-US" sz="2800" b="1" dirty="0">
                <a:latin typeface="Garamond" panose="02020404030301010803" pitchFamily="18" charset="0"/>
              </a:rPr>
              <a:t> pop()</a:t>
            </a:r>
          </a:p>
        </p:txBody>
      </p:sp>
      <p:cxnSp>
        <p:nvCxnSpPr>
          <p:cNvPr id="40" name="Straight Connector 39">
            <a:extLst>
              <a:ext uri="{FF2B5EF4-FFF2-40B4-BE49-F238E27FC236}">
                <a16:creationId xmlns:a16="http://schemas.microsoft.com/office/drawing/2014/main" id="{271CC47C-4D6B-4649-86F6-A7730BAC3320}"/>
              </a:ext>
            </a:extLst>
          </p:cNvPr>
          <p:cNvCxnSpPr/>
          <p:nvPr/>
        </p:nvCxnSpPr>
        <p:spPr>
          <a:xfrm>
            <a:off x="3864864" y="2762250"/>
            <a:ext cx="2667794" cy="23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6822663-EFF6-480B-B118-B1A4960A900C}"/>
              </a:ext>
            </a:extLst>
          </p:cNvPr>
          <p:cNvCxnSpPr/>
          <p:nvPr/>
        </p:nvCxnSpPr>
        <p:spPr>
          <a:xfrm>
            <a:off x="3864864" y="2152650"/>
            <a:ext cx="2667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1D40F0E-1D6E-49B0-B978-DFF33D83F7FB}"/>
              </a:ext>
            </a:extLst>
          </p:cNvPr>
          <p:cNvCxnSpPr/>
          <p:nvPr/>
        </p:nvCxnSpPr>
        <p:spPr>
          <a:xfrm rot="16200000">
            <a:off x="6227858" y="245824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8F3A267-F289-4991-826F-45BD5A2B5F98}"/>
              </a:ext>
            </a:extLst>
          </p:cNvPr>
          <p:cNvCxnSpPr/>
          <p:nvPr/>
        </p:nvCxnSpPr>
        <p:spPr>
          <a:xfrm rot="16200000">
            <a:off x="5770658" y="245824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7D804F2-CDCC-4621-B3C9-F8085E154DF9}"/>
              </a:ext>
            </a:extLst>
          </p:cNvPr>
          <p:cNvCxnSpPr/>
          <p:nvPr/>
        </p:nvCxnSpPr>
        <p:spPr>
          <a:xfrm rot="16200000">
            <a:off x="5313458" y="245824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A63880F-1E13-4DCD-AF35-7040DD27684F}"/>
              </a:ext>
            </a:extLst>
          </p:cNvPr>
          <p:cNvCxnSpPr/>
          <p:nvPr/>
        </p:nvCxnSpPr>
        <p:spPr>
          <a:xfrm rot="16200000">
            <a:off x="4856258" y="245824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F727DCF-56CC-4C0F-B68D-E004C8751255}"/>
              </a:ext>
            </a:extLst>
          </p:cNvPr>
          <p:cNvCxnSpPr/>
          <p:nvPr/>
        </p:nvCxnSpPr>
        <p:spPr>
          <a:xfrm rot="16200000">
            <a:off x="4399058" y="245824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8862070-22CA-4080-B994-496F8514CDD1}"/>
              </a:ext>
            </a:extLst>
          </p:cNvPr>
          <p:cNvCxnSpPr/>
          <p:nvPr/>
        </p:nvCxnSpPr>
        <p:spPr>
          <a:xfrm rot="16200000">
            <a:off x="3941858" y="245824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34607D1-DB18-4411-B9D6-85C70694D515}"/>
              </a:ext>
            </a:extLst>
          </p:cNvPr>
          <p:cNvSpPr txBox="1"/>
          <p:nvPr/>
        </p:nvSpPr>
        <p:spPr>
          <a:xfrm>
            <a:off x="6107320" y="2296538"/>
            <a:ext cx="457200" cy="369332"/>
          </a:xfrm>
          <a:prstGeom prst="rect">
            <a:avLst/>
          </a:prstGeom>
          <a:noFill/>
          <a:ln>
            <a:noFill/>
          </a:ln>
        </p:spPr>
        <p:txBody>
          <a:bodyPr wrap="square" rtlCol="0">
            <a:spAutoFit/>
          </a:bodyPr>
          <a:lstStyle/>
          <a:p>
            <a:r>
              <a:rPr lang="en-US" b="1" dirty="0">
                <a:latin typeface="Garamond" panose="02020404030301010803" pitchFamily="18" charset="0"/>
              </a:rPr>
              <a:t>10</a:t>
            </a:r>
          </a:p>
        </p:txBody>
      </p:sp>
      <p:sp>
        <p:nvSpPr>
          <p:cNvPr id="49" name="TextBox 48">
            <a:extLst>
              <a:ext uri="{FF2B5EF4-FFF2-40B4-BE49-F238E27FC236}">
                <a16:creationId xmlns:a16="http://schemas.microsoft.com/office/drawing/2014/main" id="{A68BC3DA-BA3C-4528-87D8-E97A0414DF6B}"/>
              </a:ext>
            </a:extLst>
          </p:cNvPr>
          <p:cNvSpPr txBox="1"/>
          <p:nvPr/>
        </p:nvSpPr>
        <p:spPr>
          <a:xfrm>
            <a:off x="5617464" y="2305050"/>
            <a:ext cx="457200" cy="369332"/>
          </a:xfrm>
          <a:prstGeom prst="rect">
            <a:avLst/>
          </a:prstGeom>
          <a:noFill/>
          <a:ln>
            <a:noFill/>
          </a:ln>
        </p:spPr>
        <p:txBody>
          <a:bodyPr wrap="square" rtlCol="0">
            <a:spAutoFit/>
          </a:bodyPr>
          <a:lstStyle/>
          <a:p>
            <a:r>
              <a:rPr lang="en-US" b="1" dirty="0">
                <a:latin typeface="Garamond" panose="02020404030301010803" pitchFamily="18" charset="0"/>
              </a:rPr>
              <a:t>-5</a:t>
            </a:r>
          </a:p>
        </p:txBody>
      </p:sp>
      <p:sp>
        <p:nvSpPr>
          <p:cNvPr id="50" name="TextBox 49">
            <a:extLst>
              <a:ext uri="{FF2B5EF4-FFF2-40B4-BE49-F238E27FC236}">
                <a16:creationId xmlns:a16="http://schemas.microsoft.com/office/drawing/2014/main" id="{90164B45-F7CA-4C41-8065-70BE59E0B126}"/>
              </a:ext>
            </a:extLst>
          </p:cNvPr>
          <p:cNvSpPr txBox="1"/>
          <p:nvPr/>
        </p:nvSpPr>
        <p:spPr>
          <a:xfrm>
            <a:off x="5116720" y="2294164"/>
            <a:ext cx="533400" cy="369332"/>
          </a:xfrm>
          <a:prstGeom prst="rect">
            <a:avLst/>
          </a:prstGeom>
          <a:noFill/>
          <a:ln>
            <a:noFill/>
          </a:ln>
        </p:spPr>
        <p:txBody>
          <a:bodyPr wrap="square" rtlCol="0">
            <a:spAutoFit/>
          </a:bodyPr>
          <a:lstStyle/>
          <a:p>
            <a:r>
              <a:rPr lang="en-US" b="1" dirty="0">
                <a:latin typeface="Garamond" panose="02020404030301010803" pitchFamily="18" charset="0"/>
              </a:rPr>
              <a:t>100</a:t>
            </a:r>
          </a:p>
        </p:txBody>
      </p:sp>
      <p:sp>
        <p:nvSpPr>
          <p:cNvPr id="51" name="TextBox 50">
            <a:extLst>
              <a:ext uri="{FF2B5EF4-FFF2-40B4-BE49-F238E27FC236}">
                <a16:creationId xmlns:a16="http://schemas.microsoft.com/office/drawing/2014/main" id="{A3DB43DB-2621-480F-8136-47C02296E363}"/>
              </a:ext>
            </a:extLst>
          </p:cNvPr>
          <p:cNvSpPr txBox="1"/>
          <p:nvPr/>
        </p:nvSpPr>
        <p:spPr>
          <a:xfrm>
            <a:off x="4703064" y="2305050"/>
            <a:ext cx="533400" cy="369332"/>
          </a:xfrm>
          <a:prstGeom prst="rect">
            <a:avLst/>
          </a:prstGeom>
          <a:noFill/>
          <a:ln>
            <a:noFill/>
          </a:ln>
        </p:spPr>
        <p:txBody>
          <a:bodyPr wrap="square" rtlCol="0">
            <a:spAutoFit/>
          </a:bodyPr>
          <a:lstStyle/>
          <a:p>
            <a:r>
              <a:rPr lang="en-US" b="1" dirty="0">
                <a:latin typeface="Garamond" panose="02020404030301010803" pitchFamily="18" charset="0"/>
              </a:rPr>
              <a:t>-20</a:t>
            </a:r>
          </a:p>
        </p:txBody>
      </p:sp>
      <p:sp>
        <p:nvSpPr>
          <p:cNvPr id="52" name="Down Arrow 139">
            <a:extLst>
              <a:ext uri="{FF2B5EF4-FFF2-40B4-BE49-F238E27FC236}">
                <a16:creationId xmlns:a16="http://schemas.microsoft.com/office/drawing/2014/main" id="{03F459A0-2CC6-40E9-B7E6-F3147581DD74}"/>
              </a:ext>
            </a:extLst>
          </p:cNvPr>
          <p:cNvSpPr/>
          <p:nvPr/>
        </p:nvSpPr>
        <p:spPr>
          <a:xfrm>
            <a:off x="4855478" y="2762250"/>
            <a:ext cx="228600" cy="38100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Garamond" panose="02020404030301010803" pitchFamily="18" charset="0"/>
            </a:endParaRPr>
          </a:p>
        </p:txBody>
      </p:sp>
      <p:sp>
        <p:nvSpPr>
          <p:cNvPr id="53" name="TextBox 52">
            <a:extLst>
              <a:ext uri="{FF2B5EF4-FFF2-40B4-BE49-F238E27FC236}">
                <a16:creationId xmlns:a16="http://schemas.microsoft.com/office/drawing/2014/main" id="{E172159A-045A-462C-A0AF-B180257766E9}"/>
              </a:ext>
            </a:extLst>
          </p:cNvPr>
          <p:cNvSpPr txBox="1"/>
          <p:nvPr/>
        </p:nvSpPr>
        <p:spPr>
          <a:xfrm>
            <a:off x="4724862" y="3012622"/>
            <a:ext cx="533400" cy="381000"/>
          </a:xfrm>
          <a:prstGeom prst="rect">
            <a:avLst/>
          </a:prstGeom>
          <a:noFill/>
          <a:ln>
            <a:noFill/>
          </a:ln>
        </p:spPr>
        <p:txBody>
          <a:bodyPr wrap="square" rtlCol="0">
            <a:spAutoFit/>
          </a:bodyPr>
          <a:lstStyle/>
          <a:p>
            <a:r>
              <a:rPr lang="en-US" b="1" dirty="0">
                <a:latin typeface="Garamond" panose="02020404030301010803" pitchFamily="18" charset="0"/>
              </a:rPr>
              <a:t>top</a:t>
            </a:r>
          </a:p>
        </p:txBody>
      </p:sp>
      <p:sp>
        <p:nvSpPr>
          <p:cNvPr id="54" name="Rectangle 3">
            <a:extLst>
              <a:ext uri="{FF2B5EF4-FFF2-40B4-BE49-F238E27FC236}">
                <a16:creationId xmlns:a16="http://schemas.microsoft.com/office/drawing/2014/main" id="{B20E20CC-01C1-4289-87CC-CA40BFC9F284}"/>
              </a:ext>
            </a:extLst>
          </p:cNvPr>
          <p:cNvSpPr txBox="1">
            <a:spLocks noChangeArrowheads="1"/>
          </p:cNvSpPr>
          <p:nvPr/>
        </p:nvSpPr>
        <p:spPr>
          <a:xfrm>
            <a:off x="6695148" y="1543050"/>
            <a:ext cx="2209794" cy="533400"/>
          </a:xfrm>
          <a:prstGeom prst="rect">
            <a:avLst/>
          </a:prstGeom>
          <a:ln>
            <a:noFill/>
          </a:ln>
        </p:spPr>
        <p:txBody>
          <a:bodyPr/>
          <a:lstStyle/>
          <a:p>
            <a:pPr algn="just">
              <a:buClr>
                <a:srgbClr val="FF0000"/>
              </a:buClr>
              <a:buFont typeface="Wingdings" pitchFamily="2" charset="2"/>
              <a:buChar char="Ø"/>
            </a:pPr>
            <a:r>
              <a:rPr lang="en-US" sz="2800" b="1" dirty="0">
                <a:latin typeface="Garamond" panose="02020404030301010803" pitchFamily="18" charset="0"/>
              </a:rPr>
              <a:t> pop()</a:t>
            </a:r>
          </a:p>
        </p:txBody>
      </p:sp>
      <p:cxnSp>
        <p:nvCxnSpPr>
          <p:cNvPr id="55" name="Straight Connector 54">
            <a:extLst>
              <a:ext uri="{FF2B5EF4-FFF2-40B4-BE49-F238E27FC236}">
                <a16:creationId xmlns:a16="http://schemas.microsoft.com/office/drawing/2014/main" id="{4F415C96-ED16-45D5-BBF3-DFB4DE1499C8}"/>
              </a:ext>
            </a:extLst>
          </p:cNvPr>
          <p:cNvCxnSpPr/>
          <p:nvPr/>
        </p:nvCxnSpPr>
        <p:spPr>
          <a:xfrm>
            <a:off x="6847548" y="2762250"/>
            <a:ext cx="2667794" cy="23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1F47426-1D6B-480B-B9B1-CF6AED6876D3}"/>
              </a:ext>
            </a:extLst>
          </p:cNvPr>
          <p:cNvCxnSpPr/>
          <p:nvPr/>
        </p:nvCxnSpPr>
        <p:spPr>
          <a:xfrm>
            <a:off x="6847548" y="2152650"/>
            <a:ext cx="2667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A55949-C80F-492C-B726-F05B398448A0}"/>
              </a:ext>
            </a:extLst>
          </p:cNvPr>
          <p:cNvCxnSpPr/>
          <p:nvPr/>
        </p:nvCxnSpPr>
        <p:spPr>
          <a:xfrm rot="16200000">
            <a:off x="9210542" y="245824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F8B4463-1575-49E0-B144-32FE722BD409}"/>
              </a:ext>
            </a:extLst>
          </p:cNvPr>
          <p:cNvCxnSpPr/>
          <p:nvPr/>
        </p:nvCxnSpPr>
        <p:spPr>
          <a:xfrm rot="16200000">
            <a:off x="8753342" y="245824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44A6DA1-5C6C-45C9-BD84-344F799388DB}"/>
              </a:ext>
            </a:extLst>
          </p:cNvPr>
          <p:cNvCxnSpPr/>
          <p:nvPr/>
        </p:nvCxnSpPr>
        <p:spPr>
          <a:xfrm rot="16200000">
            <a:off x="8296142" y="245824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18934C2-A281-479A-90DB-806B1CAD0836}"/>
              </a:ext>
            </a:extLst>
          </p:cNvPr>
          <p:cNvCxnSpPr/>
          <p:nvPr/>
        </p:nvCxnSpPr>
        <p:spPr>
          <a:xfrm rot="16200000">
            <a:off x="7838942" y="245824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2E4E1CF-C71E-4F6A-B024-18805A1BE9F6}"/>
              </a:ext>
            </a:extLst>
          </p:cNvPr>
          <p:cNvCxnSpPr/>
          <p:nvPr/>
        </p:nvCxnSpPr>
        <p:spPr>
          <a:xfrm rot="16200000">
            <a:off x="7381742" y="245824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163D9B2-B37E-4F20-BF67-4E22AF6E41E7}"/>
              </a:ext>
            </a:extLst>
          </p:cNvPr>
          <p:cNvCxnSpPr/>
          <p:nvPr/>
        </p:nvCxnSpPr>
        <p:spPr>
          <a:xfrm rot="16200000">
            <a:off x="6924542" y="245824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4141819-B08C-4732-8765-DF2723F8B4C1}"/>
              </a:ext>
            </a:extLst>
          </p:cNvPr>
          <p:cNvSpPr txBox="1"/>
          <p:nvPr/>
        </p:nvSpPr>
        <p:spPr>
          <a:xfrm>
            <a:off x="9090004" y="2296538"/>
            <a:ext cx="457200" cy="369332"/>
          </a:xfrm>
          <a:prstGeom prst="rect">
            <a:avLst/>
          </a:prstGeom>
          <a:noFill/>
          <a:ln>
            <a:noFill/>
          </a:ln>
        </p:spPr>
        <p:txBody>
          <a:bodyPr wrap="square" rtlCol="0">
            <a:spAutoFit/>
          </a:bodyPr>
          <a:lstStyle/>
          <a:p>
            <a:r>
              <a:rPr lang="en-US" b="1" dirty="0">
                <a:latin typeface="Garamond" panose="02020404030301010803" pitchFamily="18" charset="0"/>
              </a:rPr>
              <a:t>10</a:t>
            </a:r>
          </a:p>
        </p:txBody>
      </p:sp>
      <p:sp>
        <p:nvSpPr>
          <p:cNvPr id="64" name="TextBox 63">
            <a:extLst>
              <a:ext uri="{FF2B5EF4-FFF2-40B4-BE49-F238E27FC236}">
                <a16:creationId xmlns:a16="http://schemas.microsoft.com/office/drawing/2014/main" id="{92712E3B-BF68-4B4D-A621-6470AAAB2CD2}"/>
              </a:ext>
            </a:extLst>
          </p:cNvPr>
          <p:cNvSpPr txBox="1"/>
          <p:nvPr/>
        </p:nvSpPr>
        <p:spPr>
          <a:xfrm>
            <a:off x="8600148" y="2305050"/>
            <a:ext cx="457200" cy="369332"/>
          </a:xfrm>
          <a:prstGeom prst="rect">
            <a:avLst/>
          </a:prstGeom>
          <a:noFill/>
          <a:ln>
            <a:noFill/>
          </a:ln>
        </p:spPr>
        <p:txBody>
          <a:bodyPr wrap="square" rtlCol="0">
            <a:spAutoFit/>
          </a:bodyPr>
          <a:lstStyle/>
          <a:p>
            <a:r>
              <a:rPr lang="en-US" b="1" dirty="0">
                <a:latin typeface="Garamond" panose="02020404030301010803" pitchFamily="18" charset="0"/>
              </a:rPr>
              <a:t>-5</a:t>
            </a:r>
          </a:p>
        </p:txBody>
      </p:sp>
      <p:sp>
        <p:nvSpPr>
          <p:cNvPr id="65" name="TextBox 64">
            <a:extLst>
              <a:ext uri="{FF2B5EF4-FFF2-40B4-BE49-F238E27FC236}">
                <a16:creationId xmlns:a16="http://schemas.microsoft.com/office/drawing/2014/main" id="{F0D61A13-C1A2-47B5-A717-D985F94D589E}"/>
              </a:ext>
            </a:extLst>
          </p:cNvPr>
          <p:cNvSpPr txBox="1"/>
          <p:nvPr/>
        </p:nvSpPr>
        <p:spPr>
          <a:xfrm>
            <a:off x="8099404" y="2294164"/>
            <a:ext cx="533400" cy="369332"/>
          </a:xfrm>
          <a:prstGeom prst="rect">
            <a:avLst/>
          </a:prstGeom>
          <a:noFill/>
          <a:ln>
            <a:noFill/>
          </a:ln>
        </p:spPr>
        <p:txBody>
          <a:bodyPr wrap="square" rtlCol="0">
            <a:spAutoFit/>
          </a:bodyPr>
          <a:lstStyle/>
          <a:p>
            <a:r>
              <a:rPr lang="en-US" b="1" dirty="0">
                <a:latin typeface="Garamond" panose="02020404030301010803" pitchFamily="18" charset="0"/>
              </a:rPr>
              <a:t>100</a:t>
            </a:r>
          </a:p>
        </p:txBody>
      </p:sp>
      <p:sp>
        <p:nvSpPr>
          <p:cNvPr id="66" name="Down Arrow 155">
            <a:extLst>
              <a:ext uri="{FF2B5EF4-FFF2-40B4-BE49-F238E27FC236}">
                <a16:creationId xmlns:a16="http://schemas.microsoft.com/office/drawing/2014/main" id="{F22C947E-DCCD-41EB-9276-D258AE801DF8}"/>
              </a:ext>
            </a:extLst>
          </p:cNvPr>
          <p:cNvSpPr/>
          <p:nvPr/>
        </p:nvSpPr>
        <p:spPr>
          <a:xfrm>
            <a:off x="8295374" y="2762250"/>
            <a:ext cx="228600" cy="38100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Garamond" panose="02020404030301010803" pitchFamily="18" charset="0"/>
            </a:endParaRPr>
          </a:p>
        </p:txBody>
      </p:sp>
      <p:sp>
        <p:nvSpPr>
          <p:cNvPr id="67" name="TextBox 66">
            <a:extLst>
              <a:ext uri="{FF2B5EF4-FFF2-40B4-BE49-F238E27FC236}">
                <a16:creationId xmlns:a16="http://schemas.microsoft.com/office/drawing/2014/main" id="{BC27B902-B873-4751-91BA-D632B4A82F0A}"/>
              </a:ext>
            </a:extLst>
          </p:cNvPr>
          <p:cNvSpPr txBox="1"/>
          <p:nvPr/>
        </p:nvSpPr>
        <p:spPr>
          <a:xfrm>
            <a:off x="8164758" y="3012622"/>
            <a:ext cx="533400" cy="381000"/>
          </a:xfrm>
          <a:prstGeom prst="rect">
            <a:avLst/>
          </a:prstGeom>
          <a:noFill/>
          <a:ln>
            <a:noFill/>
          </a:ln>
        </p:spPr>
        <p:txBody>
          <a:bodyPr wrap="square" rtlCol="0">
            <a:spAutoFit/>
          </a:bodyPr>
          <a:lstStyle/>
          <a:p>
            <a:r>
              <a:rPr lang="en-US" b="1" dirty="0">
                <a:latin typeface="Garamond" panose="02020404030301010803" pitchFamily="18" charset="0"/>
              </a:rPr>
              <a:t>top</a:t>
            </a:r>
          </a:p>
        </p:txBody>
      </p:sp>
      <p:sp>
        <p:nvSpPr>
          <p:cNvPr id="68" name="Rectangle 3">
            <a:extLst>
              <a:ext uri="{FF2B5EF4-FFF2-40B4-BE49-F238E27FC236}">
                <a16:creationId xmlns:a16="http://schemas.microsoft.com/office/drawing/2014/main" id="{488F21CC-8351-4A07-A017-34613E8CD33F}"/>
              </a:ext>
            </a:extLst>
          </p:cNvPr>
          <p:cNvSpPr txBox="1">
            <a:spLocks noChangeArrowheads="1"/>
          </p:cNvSpPr>
          <p:nvPr/>
        </p:nvSpPr>
        <p:spPr>
          <a:xfrm>
            <a:off x="9600038" y="1977696"/>
            <a:ext cx="2743200" cy="1371600"/>
          </a:xfrm>
          <a:prstGeom prst="rect">
            <a:avLst/>
          </a:prstGeom>
          <a:ln>
            <a:noFill/>
          </a:ln>
        </p:spPr>
        <p:txBody>
          <a:bodyPr/>
          <a:lstStyle/>
          <a:p>
            <a:pPr algn="just">
              <a:buClr>
                <a:srgbClr val="FF0000"/>
              </a:buClr>
              <a:buFont typeface="Wingdings" pitchFamily="2" charset="2"/>
              <a:buChar char="Ø"/>
            </a:pPr>
            <a:r>
              <a:rPr lang="en-US" sz="2000" b="1" dirty="0">
                <a:latin typeface="Garamond" panose="02020404030301010803" pitchFamily="18" charset="0"/>
              </a:rPr>
              <a:t>size() = 3 Elements</a:t>
            </a:r>
          </a:p>
          <a:p>
            <a:pPr algn="just">
              <a:buClr>
                <a:srgbClr val="FF0000"/>
              </a:buClr>
              <a:buFont typeface="Wingdings" pitchFamily="2" charset="2"/>
              <a:buChar char="Ø"/>
            </a:pPr>
            <a:r>
              <a:rPr lang="en-US" sz="2000" b="1" dirty="0" err="1">
                <a:latin typeface="Garamond" panose="02020404030301010803" pitchFamily="18" charset="0"/>
              </a:rPr>
              <a:t>isempty</a:t>
            </a:r>
            <a:r>
              <a:rPr lang="en-US" sz="2000" b="1" dirty="0">
                <a:latin typeface="Garamond" panose="02020404030301010803" pitchFamily="18" charset="0"/>
              </a:rPr>
              <a:t>() = False</a:t>
            </a:r>
          </a:p>
          <a:p>
            <a:pPr algn="just">
              <a:buClr>
                <a:srgbClr val="FF0000"/>
              </a:buClr>
              <a:buFont typeface="Wingdings" pitchFamily="2" charset="2"/>
              <a:buChar char="Ø"/>
            </a:pPr>
            <a:r>
              <a:rPr lang="en-US" sz="2000" b="1" dirty="0">
                <a:latin typeface="Garamond" panose="02020404030301010803" pitchFamily="18" charset="0"/>
              </a:rPr>
              <a:t> top() = 100</a:t>
            </a:r>
          </a:p>
        </p:txBody>
      </p:sp>
      <p:sp>
        <p:nvSpPr>
          <p:cNvPr id="70" name="Rectangle 3">
            <a:extLst>
              <a:ext uri="{FF2B5EF4-FFF2-40B4-BE49-F238E27FC236}">
                <a16:creationId xmlns:a16="http://schemas.microsoft.com/office/drawing/2014/main" id="{4400272C-0164-47B7-AB5E-E14AF2FBCF26}"/>
              </a:ext>
            </a:extLst>
          </p:cNvPr>
          <p:cNvSpPr txBox="1">
            <a:spLocks noChangeArrowheads="1"/>
          </p:cNvSpPr>
          <p:nvPr/>
        </p:nvSpPr>
        <p:spPr>
          <a:xfrm>
            <a:off x="9425552" y="3957308"/>
            <a:ext cx="2895600" cy="1828800"/>
          </a:xfrm>
          <a:prstGeom prst="rect">
            <a:avLst/>
          </a:prstGeom>
        </p:spPr>
        <p:txBody>
          <a:bodyPr/>
          <a:lstStyle/>
          <a:p>
            <a:pPr algn="just">
              <a:buClr>
                <a:srgbClr val="FF0000"/>
              </a:buClr>
              <a:buFont typeface="Wingdings" pitchFamily="2" charset="2"/>
              <a:buChar char="Ø"/>
            </a:pPr>
            <a:r>
              <a:rPr lang="en-US" sz="2000" b="1" dirty="0">
                <a:latin typeface="Garamond" panose="02020404030301010803" pitchFamily="18" charset="0"/>
              </a:rPr>
              <a:t>size() = No Elements</a:t>
            </a:r>
          </a:p>
          <a:p>
            <a:pPr algn="just">
              <a:buClr>
                <a:srgbClr val="FF0000"/>
              </a:buClr>
              <a:buFont typeface="Wingdings" pitchFamily="2" charset="2"/>
              <a:buChar char="Ø"/>
            </a:pPr>
            <a:r>
              <a:rPr lang="en-US" sz="2000" b="1" dirty="0" err="1">
                <a:latin typeface="Garamond" panose="02020404030301010803" pitchFamily="18" charset="0"/>
              </a:rPr>
              <a:t>isempty</a:t>
            </a:r>
            <a:r>
              <a:rPr lang="en-US" sz="2000" b="1" dirty="0">
                <a:latin typeface="Garamond" panose="02020404030301010803" pitchFamily="18" charset="0"/>
              </a:rPr>
              <a:t>() = True</a:t>
            </a:r>
          </a:p>
          <a:p>
            <a:pPr algn="just">
              <a:buClr>
                <a:srgbClr val="FF0000"/>
              </a:buClr>
              <a:buFont typeface="Wingdings" pitchFamily="2" charset="2"/>
              <a:buChar char="Ø"/>
            </a:pPr>
            <a:r>
              <a:rPr lang="en-US" sz="2000" b="1" dirty="0">
                <a:latin typeface="Garamond" panose="02020404030301010803" pitchFamily="18" charset="0"/>
              </a:rPr>
              <a:t> top() = Error</a:t>
            </a:r>
          </a:p>
          <a:p>
            <a:pPr algn="just">
              <a:buClr>
                <a:srgbClr val="FF0000"/>
              </a:buClr>
              <a:buFont typeface="Wingdings" pitchFamily="2" charset="2"/>
              <a:buChar char="Ø"/>
            </a:pPr>
            <a:r>
              <a:rPr lang="en-US" sz="2000" b="1" dirty="0">
                <a:latin typeface="Garamond" panose="02020404030301010803" pitchFamily="18" charset="0"/>
              </a:rPr>
              <a:t> This state is called underflow.</a:t>
            </a:r>
          </a:p>
        </p:txBody>
      </p:sp>
      <p:sp>
        <p:nvSpPr>
          <p:cNvPr id="71" name="Rectangle 3">
            <a:extLst>
              <a:ext uri="{FF2B5EF4-FFF2-40B4-BE49-F238E27FC236}">
                <a16:creationId xmlns:a16="http://schemas.microsoft.com/office/drawing/2014/main" id="{F4676BA2-E5D7-4490-9872-D2C73BF881ED}"/>
              </a:ext>
            </a:extLst>
          </p:cNvPr>
          <p:cNvSpPr txBox="1">
            <a:spLocks noChangeArrowheads="1"/>
          </p:cNvSpPr>
          <p:nvPr/>
        </p:nvSpPr>
        <p:spPr>
          <a:xfrm>
            <a:off x="609600" y="3727901"/>
            <a:ext cx="2209794" cy="533400"/>
          </a:xfrm>
          <a:prstGeom prst="rect">
            <a:avLst/>
          </a:prstGeom>
        </p:spPr>
        <p:txBody>
          <a:bodyPr/>
          <a:lstStyle/>
          <a:p>
            <a:pPr algn="just">
              <a:buClr>
                <a:srgbClr val="FF0000"/>
              </a:buClr>
              <a:buFont typeface="Wingdings" pitchFamily="2" charset="2"/>
              <a:buChar char="Ø"/>
            </a:pPr>
            <a:r>
              <a:rPr lang="en-US" sz="2800" b="1" dirty="0">
                <a:latin typeface="Garamond" panose="02020404030301010803" pitchFamily="18" charset="0"/>
              </a:rPr>
              <a:t> pop()</a:t>
            </a:r>
          </a:p>
        </p:txBody>
      </p:sp>
      <p:cxnSp>
        <p:nvCxnSpPr>
          <p:cNvPr id="72" name="Straight Connector 71">
            <a:extLst>
              <a:ext uri="{FF2B5EF4-FFF2-40B4-BE49-F238E27FC236}">
                <a16:creationId xmlns:a16="http://schemas.microsoft.com/office/drawing/2014/main" id="{5F9DA924-FAAD-42C1-8D09-635B6F785F79}"/>
              </a:ext>
            </a:extLst>
          </p:cNvPr>
          <p:cNvCxnSpPr/>
          <p:nvPr/>
        </p:nvCxnSpPr>
        <p:spPr>
          <a:xfrm>
            <a:off x="762000" y="4947101"/>
            <a:ext cx="2667794" cy="23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8BA2354-9E1F-462F-8272-9F376BFC8AD5}"/>
              </a:ext>
            </a:extLst>
          </p:cNvPr>
          <p:cNvCxnSpPr/>
          <p:nvPr/>
        </p:nvCxnSpPr>
        <p:spPr>
          <a:xfrm>
            <a:off x="762000" y="4337501"/>
            <a:ext cx="2667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A06460E-5829-425F-BF96-7EF1AEFD735C}"/>
              </a:ext>
            </a:extLst>
          </p:cNvPr>
          <p:cNvCxnSpPr/>
          <p:nvPr/>
        </p:nvCxnSpPr>
        <p:spPr>
          <a:xfrm rot="16200000">
            <a:off x="3124994" y="4643095"/>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F318BA4-1260-4C3A-BD39-9D7D27DD1198}"/>
              </a:ext>
            </a:extLst>
          </p:cNvPr>
          <p:cNvCxnSpPr/>
          <p:nvPr/>
        </p:nvCxnSpPr>
        <p:spPr>
          <a:xfrm rot="16200000">
            <a:off x="2667794" y="4643095"/>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3B74460-DDCE-4F7A-9A00-3F3612D2A6D6}"/>
              </a:ext>
            </a:extLst>
          </p:cNvPr>
          <p:cNvCxnSpPr/>
          <p:nvPr/>
        </p:nvCxnSpPr>
        <p:spPr>
          <a:xfrm rot="16200000">
            <a:off x="2210594" y="4643095"/>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71E322E-B021-4F18-BFBD-57F9A6D060E8}"/>
              </a:ext>
            </a:extLst>
          </p:cNvPr>
          <p:cNvCxnSpPr/>
          <p:nvPr/>
        </p:nvCxnSpPr>
        <p:spPr>
          <a:xfrm rot="16200000">
            <a:off x="1753394" y="4643095"/>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B3D57AB-A75A-4EFB-8FE7-7BAD817A2FE3}"/>
              </a:ext>
            </a:extLst>
          </p:cNvPr>
          <p:cNvCxnSpPr/>
          <p:nvPr/>
        </p:nvCxnSpPr>
        <p:spPr>
          <a:xfrm rot="16200000">
            <a:off x="1296194" y="4643095"/>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6969D1B-0473-44DB-827C-71A991228960}"/>
              </a:ext>
            </a:extLst>
          </p:cNvPr>
          <p:cNvCxnSpPr/>
          <p:nvPr/>
        </p:nvCxnSpPr>
        <p:spPr>
          <a:xfrm rot="16200000">
            <a:off x="838994" y="4643095"/>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2FE9DC25-30C9-4A4F-BDB7-28C97D95B898}"/>
              </a:ext>
            </a:extLst>
          </p:cNvPr>
          <p:cNvSpPr txBox="1"/>
          <p:nvPr/>
        </p:nvSpPr>
        <p:spPr>
          <a:xfrm>
            <a:off x="3004456" y="4481389"/>
            <a:ext cx="457200" cy="369332"/>
          </a:xfrm>
          <a:prstGeom prst="rect">
            <a:avLst/>
          </a:prstGeom>
          <a:noFill/>
          <a:ln>
            <a:noFill/>
          </a:ln>
        </p:spPr>
        <p:txBody>
          <a:bodyPr wrap="square" rtlCol="0">
            <a:spAutoFit/>
          </a:bodyPr>
          <a:lstStyle/>
          <a:p>
            <a:r>
              <a:rPr lang="en-US" b="1" dirty="0">
                <a:latin typeface="Garamond" panose="02020404030301010803" pitchFamily="18" charset="0"/>
              </a:rPr>
              <a:t>10</a:t>
            </a:r>
          </a:p>
        </p:txBody>
      </p:sp>
      <p:sp>
        <p:nvSpPr>
          <p:cNvPr id="81" name="TextBox 80">
            <a:extLst>
              <a:ext uri="{FF2B5EF4-FFF2-40B4-BE49-F238E27FC236}">
                <a16:creationId xmlns:a16="http://schemas.microsoft.com/office/drawing/2014/main" id="{87865ADE-E2EE-4257-A16F-0C3BABD4ECD3}"/>
              </a:ext>
            </a:extLst>
          </p:cNvPr>
          <p:cNvSpPr txBox="1"/>
          <p:nvPr/>
        </p:nvSpPr>
        <p:spPr>
          <a:xfrm>
            <a:off x="2514600" y="4489901"/>
            <a:ext cx="457200" cy="369332"/>
          </a:xfrm>
          <a:prstGeom prst="rect">
            <a:avLst/>
          </a:prstGeom>
          <a:noFill/>
          <a:ln>
            <a:noFill/>
          </a:ln>
        </p:spPr>
        <p:txBody>
          <a:bodyPr wrap="square" rtlCol="0">
            <a:spAutoFit/>
          </a:bodyPr>
          <a:lstStyle/>
          <a:p>
            <a:r>
              <a:rPr lang="en-US" b="1" dirty="0">
                <a:latin typeface="Garamond" panose="02020404030301010803" pitchFamily="18" charset="0"/>
              </a:rPr>
              <a:t>-5</a:t>
            </a:r>
          </a:p>
        </p:txBody>
      </p:sp>
      <p:sp>
        <p:nvSpPr>
          <p:cNvPr id="82" name="Down Arrow 82">
            <a:extLst>
              <a:ext uri="{FF2B5EF4-FFF2-40B4-BE49-F238E27FC236}">
                <a16:creationId xmlns:a16="http://schemas.microsoft.com/office/drawing/2014/main" id="{947EE233-FC61-4035-A2F4-140801917D70}"/>
              </a:ext>
            </a:extLst>
          </p:cNvPr>
          <p:cNvSpPr/>
          <p:nvPr/>
        </p:nvSpPr>
        <p:spPr>
          <a:xfrm>
            <a:off x="2601722" y="4947101"/>
            <a:ext cx="228600" cy="38100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Garamond" panose="02020404030301010803" pitchFamily="18" charset="0"/>
            </a:endParaRPr>
          </a:p>
        </p:txBody>
      </p:sp>
      <p:sp>
        <p:nvSpPr>
          <p:cNvPr id="83" name="TextBox 82">
            <a:extLst>
              <a:ext uri="{FF2B5EF4-FFF2-40B4-BE49-F238E27FC236}">
                <a16:creationId xmlns:a16="http://schemas.microsoft.com/office/drawing/2014/main" id="{9EC5A8CC-417B-4D1F-9B86-46397980899B}"/>
              </a:ext>
            </a:extLst>
          </p:cNvPr>
          <p:cNvSpPr txBox="1"/>
          <p:nvPr/>
        </p:nvSpPr>
        <p:spPr>
          <a:xfrm>
            <a:off x="2471106" y="5197473"/>
            <a:ext cx="533400" cy="381000"/>
          </a:xfrm>
          <a:prstGeom prst="rect">
            <a:avLst/>
          </a:prstGeom>
          <a:noFill/>
          <a:ln>
            <a:noFill/>
          </a:ln>
        </p:spPr>
        <p:txBody>
          <a:bodyPr wrap="square" rtlCol="0">
            <a:spAutoFit/>
          </a:bodyPr>
          <a:lstStyle/>
          <a:p>
            <a:r>
              <a:rPr lang="en-US" b="1" dirty="0">
                <a:latin typeface="Garamond" panose="02020404030301010803" pitchFamily="18" charset="0"/>
              </a:rPr>
              <a:t>top</a:t>
            </a:r>
          </a:p>
        </p:txBody>
      </p:sp>
      <p:sp>
        <p:nvSpPr>
          <p:cNvPr id="84" name="Rectangle 3">
            <a:extLst>
              <a:ext uri="{FF2B5EF4-FFF2-40B4-BE49-F238E27FC236}">
                <a16:creationId xmlns:a16="http://schemas.microsoft.com/office/drawing/2014/main" id="{FD1A1160-5F35-48EF-B084-390BB53B1CC8}"/>
              </a:ext>
            </a:extLst>
          </p:cNvPr>
          <p:cNvSpPr txBox="1">
            <a:spLocks noChangeArrowheads="1"/>
          </p:cNvSpPr>
          <p:nvPr/>
        </p:nvSpPr>
        <p:spPr>
          <a:xfrm>
            <a:off x="3505200" y="3727901"/>
            <a:ext cx="2209794" cy="533400"/>
          </a:xfrm>
          <a:prstGeom prst="rect">
            <a:avLst/>
          </a:prstGeom>
        </p:spPr>
        <p:txBody>
          <a:bodyPr/>
          <a:lstStyle/>
          <a:p>
            <a:pPr algn="just">
              <a:buClr>
                <a:srgbClr val="FF0000"/>
              </a:buClr>
              <a:buFont typeface="Wingdings" pitchFamily="2" charset="2"/>
              <a:buChar char="Ø"/>
            </a:pPr>
            <a:r>
              <a:rPr lang="en-US" sz="2800" b="1" dirty="0">
                <a:latin typeface="Garamond" panose="02020404030301010803" pitchFamily="18" charset="0"/>
              </a:rPr>
              <a:t> pop()</a:t>
            </a:r>
          </a:p>
        </p:txBody>
      </p:sp>
      <p:cxnSp>
        <p:nvCxnSpPr>
          <p:cNvPr id="85" name="Straight Connector 84">
            <a:extLst>
              <a:ext uri="{FF2B5EF4-FFF2-40B4-BE49-F238E27FC236}">
                <a16:creationId xmlns:a16="http://schemas.microsoft.com/office/drawing/2014/main" id="{70A86D8B-AB37-4292-B9C7-76BC5FC27E03}"/>
              </a:ext>
            </a:extLst>
          </p:cNvPr>
          <p:cNvCxnSpPr/>
          <p:nvPr/>
        </p:nvCxnSpPr>
        <p:spPr>
          <a:xfrm>
            <a:off x="3657600" y="4947101"/>
            <a:ext cx="2667794" cy="23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A218197-F925-4D00-941A-C86BBEE0324A}"/>
              </a:ext>
            </a:extLst>
          </p:cNvPr>
          <p:cNvCxnSpPr/>
          <p:nvPr/>
        </p:nvCxnSpPr>
        <p:spPr>
          <a:xfrm>
            <a:off x="3657600" y="4337501"/>
            <a:ext cx="2667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09704F2-B1FF-458E-904F-27800AFFB630}"/>
              </a:ext>
            </a:extLst>
          </p:cNvPr>
          <p:cNvCxnSpPr/>
          <p:nvPr/>
        </p:nvCxnSpPr>
        <p:spPr>
          <a:xfrm rot="16200000">
            <a:off x="6020594" y="4643095"/>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F7B65A1-A535-4C26-BD63-01B370E200E4}"/>
              </a:ext>
            </a:extLst>
          </p:cNvPr>
          <p:cNvCxnSpPr/>
          <p:nvPr/>
        </p:nvCxnSpPr>
        <p:spPr>
          <a:xfrm rot="16200000">
            <a:off x="5563394" y="4643095"/>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CC5E8AF-787F-40AA-900F-1EB13BBE4441}"/>
              </a:ext>
            </a:extLst>
          </p:cNvPr>
          <p:cNvCxnSpPr/>
          <p:nvPr/>
        </p:nvCxnSpPr>
        <p:spPr>
          <a:xfrm rot="16200000">
            <a:off x="5106194" y="4643095"/>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CBEEB48-0828-43CF-BF13-D93EC4185FB8}"/>
              </a:ext>
            </a:extLst>
          </p:cNvPr>
          <p:cNvCxnSpPr/>
          <p:nvPr/>
        </p:nvCxnSpPr>
        <p:spPr>
          <a:xfrm rot="16200000">
            <a:off x="4648994" y="4643095"/>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1AEA536-4A72-4442-BD6B-65BA7E338CA2}"/>
              </a:ext>
            </a:extLst>
          </p:cNvPr>
          <p:cNvCxnSpPr/>
          <p:nvPr/>
        </p:nvCxnSpPr>
        <p:spPr>
          <a:xfrm rot="16200000">
            <a:off x="4191794" y="4643095"/>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D8AAE5A-EBCB-4954-8DA4-FD7F2159F395}"/>
              </a:ext>
            </a:extLst>
          </p:cNvPr>
          <p:cNvCxnSpPr/>
          <p:nvPr/>
        </p:nvCxnSpPr>
        <p:spPr>
          <a:xfrm rot="16200000">
            <a:off x="3734594" y="4643095"/>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AA0AC597-2D12-4D3E-B564-7B86385CD548}"/>
              </a:ext>
            </a:extLst>
          </p:cNvPr>
          <p:cNvSpPr txBox="1"/>
          <p:nvPr/>
        </p:nvSpPr>
        <p:spPr>
          <a:xfrm>
            <a:off x="5900056" y="4481389"/>
            <a:ext cx="457200" cy="369332"/>
          </a:xfrm>
          <a:prstGeom prst="rect">
            <a:avLst/>
          </a:prstGeom>
          <a:noFill/>
          <a:ln>
            <a:noFill/>
          </a:ln>
        </p:spPr>
        <p:txBody>
          <a:bodyPr wrap="square" rtlCol="0">
            <a:spAutoFit/>
          </a:bodyPr>
          <a:lstStyle/>
          <a:p>
            <a:r>
              <a:rPr lang="en-US" b="1" dirty="0">
                <a:latin typeface="Garamond" panose="02020404030301010803" pitchFamily="18" charset="0"/>
              </a:rPr>
              <a:t>10</a:t>
            </a:r>
          </a:p>
        </p:txBody>
      </p:sp>
      <p:sp>
        <p:nvSpPr>
          <p:cNvPr id="94" name="Down Arrow 154">
            <a:extLst>
              <a:ext uri="{FF2B5EF4-FFF2-40B4-BE49-F238E27FC236}">
                <a16:creationId xmlns:a16="http://schemas.microsoft.com/office/drawing/2014/main" id="{6448B78D-D894-4F40-AD82-582C685F4D4B}"/>
              </a:ext>
            </a:extLst>
          </p:cNvPr>
          <p:cNvSpPr/>
          <p:nvPr/>
        </p:nvSpPr>
        <p:spPr>
          <a:xfrm>
            <a:off x="5998078" y="4947101"/>
            <a:ext cx="228600" cy="38100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Garamond" panose="02020404030301010803" pitchFamily="18" charset="0"/>
            </a:endParaRPr>
          </a:p>
        </p:txBody>
      </p:sp>
      <p:sp>
        <p:nvSpPr>
          <p:cNvPr id="95" name="TextBox 94">
            <a:extLst>
              <a:ext uri="{FF2B5EF4-FFF2-40B4-BE49-F238E27FC236}">
                <a16:creationId xmlns:a16="http://schemas.microsoft.com/office/drawing/2014/main" id="{333F15E9-07A4-451C-BCDB-A7096E644834}"/>
              </a:ext>
            </a:extLst>
          </p:cNvPr>
          <p:cNvSpPr txBox="1"/>
          <p:nvPr/>
        </p:nvSpPr>
        <p:spPr>
          <a:xfrm>
            <a:off x="5867462" y="5197473"/>
            <a:ext cx="533400" cy="381000"/>
          </a:xfrm>
          <a:prstGeom prst="rect">
            <a:avLst/>
          </a:prstGeom>
          <a:noFill/>
          <a:ln>
            <a:noFill/>
          </a:ln>
        </p:spPr>
        <p:txBody>
          <a:bodyPr wrap="square" rtlCol="0">
            <a:spAutoFit/>
          </a:bodyPr>
          <a:lstStyle/>
          <a:p>
            <a:r>
              <a:rPr lang="en-US" b="1" dirty="0">
                <a:latin typeface="Garamond" panose="02020404030301010803" pitchFamily="18" charset="0"/>
              </a:rPr>
              <a:t>top</a:t>
            </a:r>
          </a:p>
        </p:txBody>
      </p:sp>
      <p:sp>
        <p:nvSpPr>
          <p:cNvPr id="96" name="Rectangle 3">
            <a:extLst>
              <a:ext uri="{FF2B5EF4-FFF2-40B4-BE49-F238E27FC236}">
                <a16:creationId xmlns:a16="http://schemas.microsoft.com/office/drawing/2014/main" id="{735309A1-7A60-452B-9B61-81B085943C5A}"/>
              </a:ext>
            </a:extLst>
          </p:cNvPr>
          <p:cNvSpPr txBox="1">
            <a:spLocks noChangeArrowheads="1"/>
          </p:cNvSpPr>
          <p:nvPr/>
        </p:nvSpPr>
        <p:spPr>
          <a:xfrm>
            <a:off x="6324600" y="3727901"/>
            <a:ext cx="2209794" cy="533400"/>
          </a:xfrm>
          <a:prstGeom prst="rect">
            <a:avLst/>
          </a:prstGeom>
        </p:spPr>
        <p:txBody>
          <a:bodyPr/>
          <a:lstStyle/>
          <a:p>
            <a:pPr algn="just">
              <a:buClr>
                <a:srgbClr val="FF0000"/>
              </a:buClr>
              <a:buFont typeface="Wingdings" pitchFamily="2" charset="2"/>
              <a:buChar char="Ø"/>
            </a:pPr>
            <a:r>
              <a:rPr lang="en-US" sz="2800" b="1" dirty="0">
                <a:latin typeface="Garamond" panose="02020404030301010803" pitchFamily="18" charset="0"/>
              </a:rPr>
              <a:t> pop()</a:t>
            </a:r>
          </a:p>
        </p:txBody>
      </p:sp>
      <p:cxnSp>
        <p:nvCxnSpPr>
          <p:cNvPr id="97" name="Straight Connector 96">
            <a:extLst>
              <a:ext uri="{FF2B5EF4-FFF2-40B4-BE49-F238E27FC236}">
                <a16:creationId xmlns:a16="http://schemas.microsoft.com/office/drawing/2014/main" id="{E6F6030D-BC12-4D21-B8C2-975B356E6E09}"/>
              </a:ext>
            </a:extLst>
          </p:cNvPr>
          <p:cNvCxnSpPr/>
          <p:nvPr/>
        </p:nvCxnSpPr>
        <p:spPr>
          <a:xfrm>
            <a:off x="6477000" y="4947101"/>
            <a:ext cx="2667794" cy="23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088A35C-1DEB-4304-A92D-E7A995CB439C}"/>
              </a:ext>
            </a:extLst>
          </p:cNvPr>
          <p:cNvCxnSpPr/>
          <p:nvPr/>
        </p:nvCxnSpPr>
        <p:spPr>
          <a:xfrm>
            <a:off x="6477000" y="4337501"/>
            <a:ext cx="2667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C16745B-9A19-4598-A17C-689B3F36E0C6}"/>
              </a:ext>
            </a:extLst>
          </p:cNvPr>
          <p:cNvCxnSpPr/>
          <p:nvPr/>
        </p:nvCxnSpPr>
        <p:spPr>
          <a:xfrm rot="16200000">
            <a:off x="8839994" y="4643095"/>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A12349F-00FD-473E-921F-BC389531020E}"/>
              </a:ext>
            </a:extLst>
          </p:cNvPr>
          <p:cNvCxnSpPr/>
          <p:nvPr/>
        </p:nvCxnSpPr>
        <p:spPr>
          <a:xfrm rot="16200000">
            <a:off x="8382794" y="4643095"/>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6E55667-DED7-4715-8027-0FBB0A8CA1D5}"/>
              </a:ext>
            </a:extLst>
          </p:cNvPr>
          <p:cNvCxnSpPr/>
          <p:nvPr/>
        </p:nvCxnSpPr>
        <p:spPr>
          <a:xfrm rot="16200000">
            <a:off x="7925594" y="4643095"/>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5039468-A404-468C-82A1-3C2A5237C729}"/>
              </a:ext>
            </a:extLst>
          </p:cNvPr>
          <p:cNvCxnSpPr/>
          <p:nvPr/>
        </p:nvCxnSpPr>
        <p:spPr>
          <a:xfrm rot="16200000">
            <a:off x="7468394" y="4643095"/>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FCF2F15-8753-4804-BB67-1981D754A19A}"/>
              </a:ext>
            </a:extLst>
          </p:cNvPr>
          <p:cNvCxnSpPr/>
          <p:nvPr/>
        </p:nvCxnSpPr>
        <p:spPr>
          <a:xfrm rot="16200000">
            <a:off x="7011194" y="4643095"/>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0125108-C618-4CE9-B383-67BAD89D352A}"/>
              </a:ext>
            </a:extLst>
          </p:cNvPr>
          <p:cNvCxnSpPr/>
          <p:nvPr/>
        </p:nvCxnSpPr>
        <p:spPr>
          <a:xfrm rot="16200000">
            <a:off x="6553994" y="4643095"/>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002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Drawback of This Array-Based Stack Implementation</a:t>
            </a:r>
            <a:endParaRPr lang="ar-SA" dirty="0"/>
          </a:p>
        </p:txBody>
      </p:sp>
      <p:sp>
        <p:nvSpPr>
          <p:cNvPr id="3" name="Content Placeholder 2"/>
          <p:cNvSpPr>
            <a:spLocks noGrp="1"/>
          </p:cNvSpPr>
          <p:nvPr>
            <p:ph sz="quarter" idx="1"/>
          </p:nvPr>
        </p:nvSpPr>
        <p:spPr>
          <a:xfrm>
            <a:off x="838200" y="1825625"/>
            <a:ext cx="7162800" cy="4351338"/>
          </a:xfrm>
        </p:spPr>
        <p:txBody>
          <a:bodyPr>
            <a:normAutofit/>
          </a:bodyPr>
          <a:lstStyle/>
          <a:p>
            <a:r>
              <a:rPr lang="en-US" dirty="0"/>
              <a:t>Even with its simplicity and efficiency, the array-based stack implementation is not necessarily ideal.</a:t>
            </a:r>
          </a:p>
          <a:p>
            <a:pPr lvl="1"/>
            <a:r>
              <a:rPr lang="en-US" dirty="0"/>
              <a:t>The space usage is </a:t>
            </a:r>
            <a:r>
              <a:rPr lang="en-US" i="1" dirty="0"/>
              <a:t>O</a:t>
            </a:r>
            <a:r>
              <a:rPr lang="en-US" dirty="0"/>
              <a:t>(</a:t>
            </a:r>
            <a:r>
              <a:rPr lang="en-US" i="1" dirty="0"/>
              <a:t>N</a:t>
            </a:r>
            <a:r>
              <a:rPr lang="en-US" dirty="0"/>
              <a:t>),</a:t>
            </a:r>
          </a:p>
          <a:p>
            <a:endParaRPr lang="en-US" dirty="0"/>
          </a:p>
          <a:p>
            <a:r>
              <a:rPr lang="en-US" dirty="0"/>
              <a:t>It relies on a fixed-capacity array, which limits the ultimate size of the stack.</a:t>
            </a:r>
          </a:p>
          <a:p>
            <a:pPr lvl="1"/>
            <a:r>
              <a:rPr lang="en-US" dirty="0"/>
              <a:t>Few elements </a:t>
            </a:r>
            <a:r>
              <a:rPr lang="en-US" dirty="0">
                <a:sym typeface="Wingdings" panose="05000000000000000000" pitchFamily="2" charset="2"/>
              </a:rPr>
              <a:t> west space.</a:t>
            </a:r>
          </a:p>
          <a:p>
            <a:pPr lvl="1"/>
            <a:r>
              <a:rPr lang="en-US" dirty="0">
                <a:sym typeface="Wingdings" panose="05000000000000000000" pitchFamily="2" charset="2"/>
              </a:rPr>
              <a:t>Insert a new element in a full stack  </a:t>
            </a:r>
            <a:r>
              <a:rPr lang="en-US" dirty="0"/>
              <a:t>throws an </a:t>
            </a:r>
            <a:r>
              <a:rPr lang="en-US" dirty="0" err="1"/>
              <a:t>IllegalStateException</a:t>
            </a:r>
            <a:endParaRPr lang="en-US" dirty="0"/>
          </a:p>
          <a:p>
            <a:endParaRPr lang="en-US" dirty="0"/>
          </a:p>
          <a:p>
            <a:endParaRPr lang="ar-SA" dirty="0"/>
          </a:p>
        </p:txBody>
      </p:sp>
      <p:pic>
        <p:nvPicPr>
          <p:cNvPr id="4" name="Picture 3"/>
          <p:cNvPicPr>
            <a:picLocks noChangeAspect="1"/>
          </p:cNvPicPr>
          <p:nvPr/>
        </p:nvPicPr>
        <p:blipFill>
          <a:blip r:embed="rId2"/>
          <a:stretch>
            <a:fillRect/>
          </a:stretch>
        </p:blipFill>
        <p:spPr>
          <a:xfrm>
            <a:off x="7829550" y="1938364"/>
            <a:ext cx="3182507" cy="2216153"/>
          </a:xfrm>
          <a:prstGeom prst="rect">
            <a:avLst/>
          </a:prstGeom>
        </p:spPr>
      </p:pic>
      <p:sp>
        <p:nvSpPr>
          <p:cNvPr id="5" name="Slide Number Placeholder 4">
            <a:extLst>
              <a:ext uri="{FF2B5EF4-FFF2-40B4-BE49-F238E27FC236}">
                <a16:creationId xmlns:a16="http://schemas.microsoft.com/office/drawing/2014/main" id="{531985D2-A0DA-4D59-B245-6150108C222E}"/>
              </a:ext>
            </a:extLst>
          </p:cNvPr>
          <p:cNvSpPr>
            <a:spLocks noGrp="1"/>
          </p:cNvSpPr>
          <p:nvPr>
            <p:ph type="sldNum" sz="quarter" idx="12"/>
          </p:nvPr>
        </p:nvSpPr>
        <p:spPr/>
        <p:txBody>
          <a:bodyPr/>
          <a:lstStyle/>
          <a:p>
            <a:fld id="{0AC6BCD1-F9AF-4673-A094-9FB4E627EE10}" type="slidenum">
              <a:rPr lang="ar-SA" smtClean="0"/>
              <a:t>18</a:t>
            </a:fld>
            <a:endParaRPr lang="ar-SA"/>
          </a:p>
        </p:txBody>
      </p:sp>
    </p:spTree>
    <p:extLst>
      <p:ext uri="{BB962C8B-B14F-4D97-AF65-F5344CB8AC3E}">
        <p14:creationId xmlns:p14="http://schemas.microsoft.com/office/powerpoint/2010/main" val="145837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Implementing a Stack with a Singly Linked List</a:t>
            </a:r>
            <a:endParaRPr lang="ar-SA" dirty="0"/>
          </a:p>
        </p:txBody>
      </p:sp>
      <p:sp>
        <p:nvSpPr>
          <p:cNvPr id="3" name="Content Placeholder 2"/>
          <p:cNvSpPr>
            <a:spLocks noGrp="1"/>
          </p:cNvSpPr>
          <p:nvPr>
            <p:ph sz="quarter" idx="1"/>
          </p:nvPr>
        </p:nvSpPr>
        <p:spPr/>
        <p:txBody>
          <a:bodyPr>
            <a:normAutofit/>
          </a:bodyPr>
          <a:lstStyle/>
          <a:p>
            <a:r>
              <a:rPr lang="en-GB" dirty="0"/>
              <a:t>Memory usage that is always proportional to the number of actual elements currently in the stack</a:t>
            </a:r>
          </a:p>
          <a:p>
            <a:r>
              <a:rPr lang="en-GB" dirty="0"/>
              <a:t>No capacity limit.</a:t>
            </a:r>
          </a:p>
          <a:p>
            <a:r>
              <a:rPr lang="en-GB" dirty="0"/>
              <a:t>The </a:t>
            </a:r>
            <a:r>
              <a:rPr lang="en-GB" b="1" i="1" dirty="0"/>
              <a:t>adapter </a:t>
            </a:r>
            <a:r>
              <a:rPr lang="en-GB" dirty="0"/>
              <a:t>design pattern applies to any context where we effectively want to modify an existing class so that its methods match those of a related, but different, </a:t>
            </a:r>
            <a:r>
              <a:rPr lang="en-US" dirty="0"/>
              <a:t>class or interface.</a:t>
            </a:r>
          </a:p>
          <a:p>
            <a:pPr lvl="1"/>
            <a:r>
              <a:rPr lang="en-GB" dirty="0"/>
              <a:t>Define a new class in such a way that it contains an instance of the existing class as a hidden field, and then to implement each method of the new class using methods of this hidden instance variable</a:t>
            </a:r>
          </a:p>
          <a:p>
            <a:endParaRPr lang="ar-SA" dirty="0"/>
          </a:p>
        </p:txBody>
      </p:sp>
      <p:sp>
        <p:nvSpPr>
          <p:cNvPr id="4" name="Slide Number Placeholder 3">
            <a:extLst>
              <a:ext uri="{FF2B5EF4-FFF2-40B4-BE49-F238E27FC236}">
                <a16:creationId xmlns:a16="http://schemas.microsoft.com/office/drawing/2014/main" id="{D33D9B46-2F8F-4C56-B45B-9F8C847B8131}"/>
              </a:ext>
            </a:extLst>
          </p:cNvPr>
          <p:cNvSpPr>
            <a:spLocks noGrp="1"/>
          </p:cNvSpPr>
          <p:nvPr>
            <p:ph type="sldNum" sz="quarter" idx="12"/>
          </p:nvPr>
        </p:nvSpPr>
        <p:spPr/>
        <p:txBody>
          <a:bodyPr/>
          <a:lstStyle/>
          <a:p>
            <a:fld id="{0AC6BCD1-F9AF-4673-A094-9FB4E627EE10}" type="slidenum">
              <a:rPr lang="ar-SA" smtClean="0"/>
              <a:t>19</a:t>
            </a:fld>
            <a:endParaRPr lang="ar-SA"/>
          </a:p>
        </p:txBody>
      </p:sp>
    </p:spTree>
    <p:extLst>
      <p:ext uri="{BB962C8B-B14F-4D97-AF65-F5344CB8AC3E}">
        <p14:creationId xmlns:p14="http://schemas.microsoft.com/office/powerpoint/2010/main" val="731560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a:t>
            </a:r>
            <a:endParaRPr lang="ar-SA" dirty="0"/>
          </a:p>
        </p:txBody>
      </p:sp>
      <p:sp>
        <p:nvSpPr>
          <p:cNvPr id="3" name="Content Placeholder 2"/>
          <p:cNvSpPr>
            <a:spLocks noGrp="1"/>
          </p:cNvSpPr>
          <p:nvPr>
            <p:ph sz="quarter" idx="1"/>
          </p:nvPr>
        </p:nvSpPr>
        <p:spPr/>
        <p:txBody>
          <a:bodyPr>
            <a:normAutofit/>
          </a:bodyPr>
          <a:lstStyle/>
          <a:p>
            <a:pPr eaLnBrk="1" hangingPunct="1">
              <a:lnSpc>
                <a:spcPct val="90000"/>
              </a:lnSpc>
            </a:pPr>
            <a:r>
              <a:rPr lang="en-US" altLang="ar-SA" sz="2000" b="1" dirty="0"/>
              <a:t>A Stack</a:t>
            </a:r>
            <a:r>
              <a:rPr lang="en-US" altLang="ar-SA" sz="2000" dirty="0"/>
              <a:t> is a data structure in which data is added and removed at only one end called the </a:t>
            </a:r>
            <a:r>
              <a:rPr lang="en-US" altLang="ar-SA" sz="2000" dirty="0">
                <a:solidFill>
                  <a:schemeClr val="accent2"/>
                </a:solidFill>
              </a:rPr>
              <a:t>top</a:t>
            </a:r>
            <a:r>
              <a:rPr lang="en-US" altLang="ar-SA" sz="2000" dirty="0"/>
              <a:t>.</a:t>
            </a:r>
          </a:p>
          <a:p>
            <a:pPr eaLnBrk="1" hangingPunct="1">
              <a:lnSpc>
                <a:spcPct val="90000"/>
              </a:lnSpc>
            </a:pPr>
            <a:endParaRPr lang="en-US" altLang="ar-SA" sz="2000" dirty="0"/>
          </a:p>
          <a:p>
            <a:pPr eaLnBrk="1" hangingPunct="1">
              <a:lnSpc>
                <a:spcPct val="90000"/>
              </a:lnSpc>
            </a:pPr>
            <a:r>
              <a:rPr lang="en-US" altLang="ar-SA" sz="2000" dirty="0"/>
              <a:t>To add (</a:t>
            </a:r>
            <a:r>
              <a:rPr lang="en-US" altLang="ar-SA" sz="2000" dirty="0">
                <a:solidFill>
                  <a:schemeClr val="accent2"/>
                </a:solidFill>
              </a:rPr>
              <a:t>push</a:t>
            </a:r>
            <a:r>
              <a:rPr lang="en-US" altLang="ar-SA" sz="2000" dirty="0"/>
              <a:t>) an item to the stack, it must be placed on the top of the stack.</a:t>
            </a:r>
          </a:p>
          <a:p>
            <a:pPr eaLnBrk="1" hangingPunct="1">
              <a:lnSpc>
                <a:spcPct val="90000"/>
              </a:lnSpc>
            </a:pPr>
            <a:endParaRPr lang="en-US" altLang="ar-SA" sz="2000" dirty="0"/>
          </a:p>
          <a:p>
            <a:pPr eaLnBrk="1" hangingPunct="1">
              <a:lnSpc>
                <a:spcPct val="90000"/>
              </a:lnSpc>
            </a:pPr>
            <a:r>
              <a:rPr lang="en-US" altLang="ar-SA" sz="2000" dirty="0"/>
              <a:t>To remove (</a:t>
            </a:r>
            <a:r>
              <a:rPr lang="en-US" altLang="ar-SA" sz="2000" dirty="0">
                <a:solidFill>
                  <a:schemeClr val="accent2"/>
                </a:solidFill>
              </a:rPr>
              <a:t>pop</a:t>
            </a:r>
            <a:r>
              <a:rPr lang="en-US" altLang="ar-SA" sz="2000" dirty="0"/>
              <a:t>) an item from the stack, it must be removed from the top of the stack too.</a:t>
            </a:r>
          </a:p>
          <a:p>
            <a:pPr eaLnBrk="1" hangingPunct="1">
              <a:lnSpc>
                <a:spcPct val="90000"/>
              </a:lnSpc>
            </a:pPr>
            <a:endParaRPr lang="en-US" altLang="ar-SA" sz="2000" dirty="0"/>
          </a:p>
          <a:p>
            <a:pPr eaLnBrk="1" hangingPunct="1">
              <a:lnSpc>
                <a:spcPct val="90000"/>
              </a:lnSpc>
            </a:pPr>
            <a:r>
              <a:rPr lang="en-US" altLang="ar-SA" sz="2000" dirty="0"/>
              <a:t>Thus, the last element that is pushed into the stack, is the first element to be popped out of the stack.  i.e., Last In First Out (</a:t>
            </a:r>
            <a:r>
              <a:rPr lang="en-US" altLang="ar-SA" sz="2000" dirty="0">
                <a:solidFill>
                  <a:schemeClr val="accent2"/>
                </a:solidFill>
              </a:rPr>
              <a:t>LIFO</a:t>
            </a:r>
            <a:r>
              <a:rPr lang="en-US" altLang="ar-SA" sz="2000" dirty="0"/>
              <a:t>)</a:t>
            </a:r>
          </a:p>
          <a:p>
            <a:endParaRPr lang="en-US" dirty="0"/>
          </a:p>
        </p:txBody>
      </p:sp>
      <p:pic>
        <p:nvPicPr>
          <p:cNvPr id="4" name="Picture 5" descr="FIG 7-1">
            <a:extLst>
              <a:ext uri="{FF2B5EF4-FFF2-40B4-BE49-F238E27FC236}">
                <a16:creationId xmlns:a16="http://schemas.microsoft.com/office/drawing/2014/main" id="{E9CB5C93-22B6-A440-A217-FBDAEA1EFAA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3050" y="4006811"/>
            <a:ext cx="7839075" cy="2016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AB9C01B2-C147-492B-88BA-2EAEA660636F}"/>
              </a:ext>
            </a:extLst>
          </p:cNvPr>
          <p:cNvSpPr>
            <a:spLocks noGrp="1"/>
          </p:cNvSpPr>
          <p:nvPr>
            <p:ph type="sldNum" sz="quarter" idx="12"/>
          </p:nvPr>
        </p:nvSpPr>
        <p:spPr/>
        <p:txBody>
          <a:bodyPr/>
          <a:lstStyle/>
          <a:p>
            <a:fld id="{0AC6BCD1-F9AF-4673-A094-9FB4E627EE10}" type="slidenum">
              <a:rPr lang="ar-SA" smtClean="0"/>
              <a:t>2</a:t>
            </a:fld>
            <a:endParaRPr lang="ar-SA"/>
          </a:p>
        </p:txBody>
      </p:sp>
    </p:spTree>
    <p:extLst>
      <p:ext uri="{BB962C8B-B14F-4D97-AF65-F5344CB8AC3E}">
        <p14:creationId xmlns:p14="http://schemas.microsoft.com/office/powerpoint/2010/main" val="2376571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217DF-7414-4B56-B475-A375CE0FB5E3}"/>
              </a:ext>
            </a:extLst>
          </p:cNvPr>
          <p:cNvSpPr>
            <a:spLocks noGrp="1"/>
          </p:cNvSpPr>
          <p:nvPr>
            <p:ph type="title"/>
          </p:nvPr>
        </p:nvSpPr>
        <p:spPr/>
        <p:txBody>
          <a:bodyPr/>
          <a:lstStyle/>
          <a:p>
            <a:r>
              <a:rPr lang="en-GB" dirty="0"/>
              <a:t>Implementing a Stack with a Singly Linked List</a:t>
            </a:r>
            <a:endParaRPr lang="en-US" dirty="0"/>
          </a:p>
        </p:txBody>
      </p:sp>
      <p:sp>
        <p:nvSpPr>
          <p:cNvPr id="3" name="Content Placeholder 2">
            <a:extLst>
              <a:ext uri="{FF2B5EF4-FFF2-40B4-BE49-F238E27FC236}">
                <a16:creationId xmlns:a16="http://schemas.microsoft.com/office/drawing/2014/main" id="{71046F18-2CC0-437F-9C70-24F6D40E0577}"/>
              </a:ext>
            </a:extLst>
          </p:cNvPr>
          <p:cNvSpPr>
            <a:spLocks noGrp="1"/>
          </p:cNvSpPr>
          <p:nvPr>
            <p:ph sz="quarter" idx="1"/>
          </p:nvPr>
        </p:nvSpPr>
        <p:spPr/>
        <p:txBody>
          <a:bodyPr/>
          <a:lstStyle/>
          <a:p>
            <a:endParaRPr lang="en-US"/>
          </a:p>
        </p:txBody>
      </p:sp>
      <p:pic>
        <p:nvPicPr>
          <p:cNvPr id="5" name="Picture 4">
            <a:extLst>
              <a:ext uri="{FF2B5EF4-FFF2-40B4-BE49-F238E27FC236}">
                <a16:creationId xmlns:a16="http://schemas.microsoft.com/office/drawing/2014/main" id="{E0DC4299-1697-416F-BAD1-6A15F5F3E7DE}"/>
              </a:ext>
            </a:extLst>
          </p:cNvPr>
          <p:cNvPicPr>
            <a:picLocks noChangeAspect="1"/>
          </p:cNvPicPr>
          <p:nvPr/>
        </p:nvPicPr>
        <p:blipFill rotWithShape="1">
          <a:blip r:embed="rId2"/>
          <a:srcRect l="21731" t="24102" r="20193" b="18073"/>
          <a:stretch/>
        </p:blipFill>
        <p:spPr>
          <a:xfrm>
            <a:off x="1582614" y="1751801"/>
            <a:ext cx="7901355" cy="4425162"/>
          </a:xfrm>
          <a:prstGeom prst="rect">
            <a:avLst/>
          </a:prstGeom>
        </p:spPr>
      </p:pic>
      <p:sp>
        <p:nvSpPr>
          <p:cNvPr id="4" name="Slide Number Placeholder 3">
            <a:extLst>
              <a:ext uri="{FF2B5EF4-FFF2-40B4-BE49-F238E27FC236}">
                <a16:creationId xmlns:a16="http://schemas.microsoft.com/office/drawing/2014/main" id="{78D3E304-3C08-415F-89D3-5A811018E9DF}"/>
              </a:ext>
            </a:extLst>
          </p:cNvPr>
          <p:cNvSpPr>
            <a:spLocks noGrp="1"/>
          </p:cNvSpPr>
          <p:nvPr>
            <p:ph type="sldNum" sz="quarter" idx="12"/>
          </p:nvPr>
        </p:nvSpPr>
        <p:spPr/>
        <p:txBody>
          <a:bodyPr/>
          <a:lstStyle/>
          <a:p>
            <a:fld id="{0AC6BCD1-F9AF-4673-A094-9FB4E627EE10}" type="slidenum">
              <a:rPr lang="ar-SA" smtClean="0"/>
              <a:t>20</a:t>
            </a:fld>
            <a:endParaRPr lang="ar-SA"/>
          </a:p>
        </p:txBody>
      </p:sp>
    </p:spTree>
    <p:extLst>
      <p:ext uri="{BB962C8B-B14F-4D97-AF65-F5344CB8AC3E}">
        <p14:creationId xmlns:p14="http://schemas.microsoft.com/office/powerpoint/2010/main" val="3804176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A8FF4-B1E2-406E-9D52-51B60BABEBBB}"/>
              </a:ext>
            </a:extLst>
          </p:cNvPr>
          <p:cNvSpPr>
            <a:spLocks noGrp="1"/>
          </p:cNvSpPr>
          <p:nvPr>
            <p:ph type="title"/>
          </p:nvPr>
        </p:nvSpPr>
        <p:spPr/>
        <p:txBody>
          <a:bodyPr/>
          <a:lstStyle/>
          <a:p>
            <a:r>
              <a:rPr lang="en-US" dirty="0"/>
              <a:t>Stack Applications</a:t>
            </a:r>
          </a:p>
        </p:txBody>
      </p:sp>
      <p:sp>
        <p:nvSpPr>
          <p:cNvPr id="3" name="Content Placeholder 2">
            <a:extLst>
              <a:ext uri="{FF2B5EF4-FFF2-40B4-BE49-F238E27FC236}">
                <a16:creationId xmlns:a16="http://schemas.microsoft.com/office/drawing/2014/main" id="{C63F4E1D-6B89-474E-8B22-7AE407E63B83}"/>
              </a:ext>
            </a:extLst>
          </p:cNvPr>
          <p:cNvSpPr>
            <a:spLocks noGrp="1"/>
          </p:cNvSpPr>
          <p:nvPr>
            <p:ph sz="quarter" idx="1"/>
          </p:nvPr>
        </p:nvSpPr>
        <p:spPr/>
        <p:txBody>
          <a:bodyPr/>
          <a:lstStyle/>
          <a:p>
            <a:r>
              <a:rPr lang="en-GB" dirty="0"/>
              <a:t>Check for balancing of parentheses in an expression</a:t>
            </a:r>
          </a:p>
          <a:p>
            <a:endParaRPr lang="en-GB" dirty="0"/>
          </a:p>
          <a:p>
            <a:r>
              <a:rPr lang="en-GB" dirty="0"/>
              <a:t>Evaluating arithmetic expressions (and other sorts of expression)</a:t>
            </a:r>
          </a:p>
          <a:p>
            <a:endParaRPr lang="en-GB" dirty="0"/>
          </a:p>
          <a:p>
            <a:r>
              <a:rPr lang="en-GB" dirty="0"/>
              <a:t>Keeping track of previous choices (as in backtracking)</a:t>
            </a:r>
          </a:p>
          <a:p>
            <a:endParaRPr lang="en-GB" dirty="0"/>
          </a:p>
          <a:p>
            <a:r>
              <a:rPr lang="en-GB" dirty="0"/>
              <a:t>Searching networks, traversing trees (keeping a track where we are).</a:t>
            </a:r>
          </a:p>
          <a:p>
            <a:endParaRPr lang="en-US" dirty="0"/>
          </a:p>
        </p:txBody>
      </p:sp>
      <p:sp>
        <p:nvSpPr>
          <p:cNvPr id="4" name="Slide Number Placeholder 3">
            <a:extLst>
              <a:ext uri="{FF2B5EF4-FFF2-40B4-BE49-F238E27FC236}">
                <a16:creationId xmlns:a16="http://schemas.microsoft.com/office/drawing/2014/main" id="{69C15734-EFC3-474D-96AB-3A29A18782A7}"/>
              </a:ext>
            </a:extLst>
          </p:cNvPr>
          <p:cNvSpPr>
            <a:spLocks noGrp="1"/>
          </p:cNvSpPr>
          <p:nvPr>
            <p:ph type="sldNum" sz="quarter" idx="12"/>
          </p:nvPr>
        </p:nvSpPr>
        <p:spPr/>
        <p:txBody>
          <a:bodyPr/>
          <a:lstStyle/>
          <a:p>
            <a:fld id="{0AC6BCD1-F9AF-4673-A094-9FB4E627EE10}" type="slidenum">
              <a:rPr lang="ar-SA" smtClean="0"/>
              <a:t>21</a:t>
            </a:fld>
            <a:endParaRPr lang="ar-SA"/>
          </a:p>
        </p:txBody>
      </p:sp>
    </p:spTree>
    <p:extLst>
      <p:ext uri="{BB962C8B-B14F-4D97-AF65-F5344CB8AC3E}">
        <p14:creationId xmlns:p14="http://schemas.microsoft.com/office/powerpoint/2010/main" val="3246234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C3E4F-F566-4C8A-9AA2-1ECBC6A34DED}"/>
              </a:ext>
            </a:extLst>
          </p:cNvPr>
          <p:cNvSpPr>
            <a:spLocks noGrp="1"/>
          </p:cNvSpPr>
          <p:nvPr>
            <p:ph type="title"/>
          </p:nvPr>
        </p:nvSpPr>
        <p:spPr/>
        <p:txBody>
          <a:bodyPr/>
          <a:lstStyle/>
          <a:p>
            <a:r>
              <a:rPr lang="en-GB" dirty="0"/>
              <a:t>Matching Parentheses and HTML Tags</a:t>
            </a:r>
            <a:endParaRPr lang="en-US" dirty="0"/>
          </a:p>
        </p:txBody>
      </p:sp>
      <p:sp>
        <p:nvSpPr>
          <p:cNvPr id="3" name="Content Placeholder 2">
            <a:extLst>
              <a:ext uri="{FF2B5EF4-FFF2-40B4-BE49-F238E27FC236}">
                <a16:creationId xmlns:a16="http://schemas.microsoft.com/office/drawing/2014/main" id="{718B96F0-69C1-4D23-BA1A-C81633599D0E}"/>
              </a:ext>
            </a:extLst>
          </p:cNvPr>
          <p:cNvSpPr>
            <a:spLocks noGrp="1"/>
          </p:cNvSpPr>
          <p:nvPr>
            <p:ph sz="quarter" idx="1"/>
          </p:nvPr>
        </p:nvSpPr>
        <p:spPr/>
        <p:txBody>
          <a:bodyPr>
            <a:normAutofit lnSpcReduction="10000"/>
          </a:bodyPr>
          <a:lstStyle/>
          <a:p>
            <a:r>
              <a:rPr lang="en-US" dirty="0"/>
              <a:t>Parentheses: “(” and “)”</a:t>
            </a:r>
          </a:p>
          <a:p>
            <a:r>
              <a:rPr lang="en-US" dirty="0"/>
              <a:t>Braces: “{” and “}”</a:t>
            </a:r>
          </a:p>
          <a:p>
            <a:r>
              <a:rPr lang="en-US" dirty="0"/>
              <a:t>Brackets: “[” and “]”</a:t>
            </a:r>
          </a:p>
          <a:p>
            <a:r>
              <a:rPr lang="en-US" dirty="0"/>
              <a:t>In arithmetic expressions,</a:t>
            </a:r>
            <a:r>
              <a:rPr lang="en-GB" dirty="0"/>
              <a:t> Each opening symbol must match its corresponding closing symbol. </a:t>
            </a:r>
          </a:p>
          <a:p>
            <a:pPr lvl="1"/>
            <a:r>
              <a:rPr lang="en-GB" dirty="0"/>
              <a:t>For example, a left bracket, “[,” must match a corresponding right bracket, “],” as in [(5+x) – (y-3)]</a:t>
            </a:r>
          </a:p>
          <a:p>
            <a:pPr lvl="1"/>
            <a:r>
              <a:rPr lang="en-US" dirty="0"/>
              <a:t>Correct: ( )(( )){([( )])}</a:t>
            </a:r>
          </a:p>
          <a:p>
            <a:pPr lvl="1"/>
            <a:r>
              <a:rPr lang="en-US" dirty="0"/>
              <a:t>Correct: ((( )(( )){([( )])}))</a:t>
            </a:r>
          </a:p>
          <a:p>
            <a:pPr lvl="1"/>
            <a:r>
              <a:rPr lang="en-US" dirty="0"/>
              <a:t>Incorrect: )(( )){([( )])}</a:t>
            </a:r>
          </a:p>
          <a:p>
            <a:pPr lvl="1"/>
            <a:r>
              <a:rPr lang="en-US" dirty="0"/>
              <a:t>Incorrect: ({[ ])}</a:t>
            </a:r>
          </a:p>
          <a:p>
            <a:pPr lvl="1"/>
            <a:r>
              <a:rPr lang="en-US" dirty="0"/>
              <a:t>Incorrect:{</a:t>
            </a:r>
            <a:endParaRPr lang="en-GB" dirty="0"/>
          </a:p>
          <a:p>
            <a:endParaRPr lang="en-GB" dirty="0"/>
          </a:p>
          <a:p>
            <a:pPr lvl="1"/>
            <a:endParaRPr lang="en-US" dirty="0"/>
          </a:p>
        </p:txBody>
      </p:sp>
      <p:sp>
        <p:nvSpPr>
          <p:cNvPr id="4" name="Slide Number Placeholder 3">
            <a:extLst>
              <a:ext uri="{FF2B5EF4-FFF2-40B4-BE49-F238E27FC236}">
                <a16:creationId xmlns:a16="http://schemas.microsoft.com/office/drawing/2014/main" id="{D8105A31-1B72-49D0-8C23-8D8E2E38ADCB}"/>
              </a:ext>
            </a:extLst>
          </p:cNvPr>
          <p:cNvSpPr>
            <a:spLocks noGrp="1"/>
          </p:cNvSpPr>
          <p:nvPr>
            <p:ph type="sldNum" sz="quarter" idx="12"/>
          </p:nvPr>
        </p:nvSpPr>
        <p:spPr/>
        <p:txBody>
          <a:bodyPr/>
          <a:lstStyle/>
          <a:p>
            <a:fld id="{0AC6BCD1-F9AF-4673-A094-9FB4E627EE10}" type="slidenum">
              <a:rPr lang="ar-SA" smtClean="0"/>
              <a:t>22</a:t>
            </a:fld>
            <a:endParaRPr lang="ar-SA"/>
          </a:p>
        </p:txBody>
      </p:sp>
    </p:spTree>
    <p:extLst>
      <p:ext uri="{BB962C8B-B14F-4D97-AF65-F5344CB8AC3E}">
        <p14:creationId xmlns:p14="http://schemas.microsoft.com/office/powerpoint/2010/main" val="3311075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C5BB-D741-4D7F-8B77-6F9D3415430F}"/>
              </a:ext>
            </a:extLst>
          </p:cNvPr>
          <p:cNvSpPr>
            <a:spLocks noGrp="1"/>
          </p:cNvSpPr>
          <p:nvPr>
            <p:ph type="title"/>
          </p:nvPr>
        </p:nvSpPr>
        <p:spPr/>
        <p:txBody>
          <a:bodyPr/>
          <a:lstStyle/>
          <a:p>
            <a:r>
              <a:rPr lang="en-GB" dirty="0"/>
              <a:t>An Algorithm for Matching Delimiters</a:t>
            </a:r>
            <a:endParaRPr lang="en-US" dirty="0"/>
          </a:p>
        </p:txBody>
      </p:sp>
      <p:pic>
        <p:nvPicPr>
          <p:cNvPr id="4" name="Picture 3">
            <a:extLst>
              <a:ext uri="{FF2B5EF4-FFF2-40B4-BE49-F238E27FC236}">
                <a16:creationId xmlns:a16="http://schemas.microsoft.com/office/drawing/2014/main" id="{9AB099F9-2A3B-4974-AB48-7241A53DF631}"/>
              </a:ext>
            </a:extLst>
          </p:cNvPr>
          <p:cNvPicPr>
            <a:picLocks noChangeAspect="1"/>
          </p:cNvPicPr>
          <p:nvPr/>
        </p:nvPicPr>
        <p:blipFill rotWithShape="1">
          <a:blip r:embed="rId3"/>
          <a:srcRect l="21634" t="22051" r="19905" b="21880"/>
          <a:stretch/>
        </p:blipFill>
        <p:spPr>
          <a:xfrm>
            <a:off x="709246" y="1271776"/>
            <a:ext cx="8569570" cy="4623058"/>
          </a:xfrm>
          <a:prstGeom prst="rect">
            <a:avLst/>
          </a:prstGeom>
        </p:spPr>
      </p:pic>
      <p:sp>
        <p:nvSpPr>
          <p:cNvPr id="5" name="Slide Number Placeholder 4">
            <a:extLst>
              <a:ext uri="{FF2B5EF4-FFF2-40B4-BE49-F238E27FC236}">
                <a16:creationId xmlns:a16="http://schemas.microsoft.com/office/drawing/2014/main" id="{C5F6B513-3308-411D-9E83-D7F7A61237CA}"/>
              </a:ext>
            </a:extLst>
          </p:cNvPr>
          <p:cNvSpPr>
            <a:spLocks noGrp="1"/>
          </p:cNvSpPr>
          <p:nvPr>
            <p:ph type="sldNum" sz="quarter" idx="12"/>
          </p:nvPr>
        </p:nvSpPr>
        <p:spPr/>
        <p:txBody>
          <a:bodyPr/>
          <a:lstStyle/>
          <a:p>
            <a:fld id="{0AC6BCD1-F9AF-4673-A094-9FB4E627EE10}" type="slidenum">
              <a:rPr lang="ar-SA" smtClean="0"/>
              <a:t>23</a:t>
            </a:fld>
            <a:endParaRPr lang="ar-SA"/>
          </a:p>
        </p:txBody>
      </p:sp>
    </p:spTree>
    <p:extLst>
      <p:ext uri="{BB962C8B-B14F-4D97-AF65-F5344CB8AC3E}">
        <p14:creationId xmlns:p14="http://schemas.microsoft.com/office/powerpoint/2010/main" val="1105016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477E-7EDF-47EE-8C58-035702405800}"/>
              </a:ext>
            </a:extLst>
          </p:cNvPr>
          <p:cNvSpPr>
            <a:spLocks noGrp="1"/>
          </p:cNvSpPr>
          <p:nvPr>
            <p:ph type="title"/>
          </p:nvPr>
        </p:nvSpPr>
        <p:spPr/>
        <p:txBody>
          <a:bodyPr>
            <a:normAutofit/>
          </a:bodyPr>
          <a:lstStyle/>
          <a:p>
            <a:r>
              <a:rPr lang="en-US" dirty="0"/>
              <a:t>Stack Applications: Check for balanced braces</a:t>
            </a:r>
            <a:endParaRPr lang="en-GB" dirty="0"/>
          </a:p>
        </p:txBody>
      </p:sp>
      <p:sp>
        <p:nvSpPr>
          <p:cNvPr id="3" name="Content Placeholder 2">
            <a:extLst>
              <a:ext uri="{FF2B5EF4-FFF2-40B4-BE49-F238E27FC236}">
                <a16:creationId xmlns:a16="http://schemas.microsoft.com/office/drawing/2014/main" id="{2537BD1F-544B-4422-A6FE-28152A5BC3FB}"/>
              </a:ext>
            </a:extLst>
          </p:cNvPr>
          <p:cNvSpPr>
            <a:spLocks noGrp="1"/>
          </p:cNvSpPr>
          <p:nvPr>
            <p:ph sz="quarter" idx="1"/>
          </p:nvPr>
        </p:nvSpPr>
        <p:spPr/>
        <p:txBody>
          <a:bodyPr/>
          <a:lstStyle/>
          <a:p>
            <a:r>
              <a:rPr lang="en-US" altLang="en-US" dirty="0"/>
              <a:t>Requirements for balanced braces</a:t>
            </a:r>
          </a:p>
          <a:p>
            <a:pPr lvl="1"/>
            <a:r>
              <a:rPr lang="en-US" altLang="en-US" sz="2200" dirty="0"/>
              <a:t>Each time you encounter a “}”, it matches an already encountered “{”</a:t>
            </a:r>
          </a:p>
          <a:p>
            <a:pPr lvl="1"/>
            <a:r>
              <a:rPr lang="en-US" altLang="en-US" sz="2200" dirty="0"/>
              <a:t>When you reach the end of the string, you have matched each “{”</a:t>
            </a:r>
          </a:p>
          <a:p>
            <a:pPr lvl="2">
              <a:buNone/>
            </a:pPr>
            <a:endParaRPr lang="en-US" altLang="en-US" sz="2600" dirty="0">
              <a:solidFill>
                <a:srgbClr val="FF0000"/>
              </a:solidFill>
              <a:latin typeface="Courier New" panose="02070309020205020404" pitchFamily="49" charset="0"/>
            </a:endParaRPr>
          </a:p>
          <a:p>
            <a:pPr>
              <a:buFont typeface="Wingdings" panose="05000000000000000000" pitchFamily="2" charset="2"/>
              <a:buChar char="Ø"/>
            </a:pPr>
            <a:endParaRPr lang="en-GB" dirty="0"/>
          </a:p>
        </p:txBody>
      </p:sp>
      <p:pic>
        <p:nvPicPr>
          <p:cNvPr id="4" name="Picture 3">
            <a:extLst>
              <a:ext uri="{FF2B5EF4-FFF2-40B4-BE49-F238E27FC236}">
                <a16:creationId xmlns:a16="http://schemas.microsoft.com/office/drawing/2014/main" id="{33D5EAA2-E94D-4A89-81EA-ABD6CA0DB8D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2603264" y="2996952"/>
            <a:ext cx="7269520" cy="3160008"/>
          </a:xfrm>
          <a:prstGeom prst="rect">
            <a:avLst/>
          </a:prstGeom>
          <a:noFill/>
        </p:spPr>
      </p:pic>
      <p:sp>
        <p:nvSpPr>
          <p:cNvPr id="6" name="Slide Number Placeholder 5">
            <a:extLst>
              <a:ext uri="{FF2B5EF4-FFF2-40B4-BE49-F238E27FC236}">
                <a16:creationId xmlns:a16="http://schemas.microsoft.com/office/drawing/2014/main" id="{31D336FC-F567-4FAD-8ECC-28031A4D588F}"/>
              </a:ext>
            </a:extLst>
          </p:cNvPr>
          <p:cNvSpPr>
            <a:spLocks noGrp="1"/>
          </p:cNvSpPr>
          <p:nvPr>
            <p:ph type="sldNum" sz="quarter" idx="12"/>
          </p:nvPr>
        </p:nvSpPr>
        <p:spPr/>
        <p:txBody>
          <a:bodyPr/>
          <a:lstStyle/>
          <a:p>
            <a:fld id="{B6BBB54A-AE2B-4324-B5CF-666363C07DFD}" type="slidenum">
              <a:rPr lang="en-US" smtClean="0"/>
              <a:pPr/>
              <a:t>24</a:t>
            </a:fld>
            <a:endParaRPr lang="en-US"/>
          </a:p>
        </p:txBody>
      </p:sp>
    </p:spTree>
    <p:extLst>
      <p:ext uri="{BB962C8B-B14F-4D97-AF65-F5344CB8AC3E}">
        <p14:creationId xmlns:p14="http://schemas.microsoft.com/office/powerpoint/2010/main" val="1711218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C56EC-FE87-4B5F-AB76-E1C7B868B60F}"/>
              </a:ext>
            </a:extLst>
          </p:cNvPr>
          <p:cNvSpPr>
            <a:spLocks noGrp="1"/>
          </p:cNvSpPr>
          <p:nvPr>
            <p:ph type="title"/>
          </p:nvPr>
        </p:nvSpPr>
        <p:spPr/>
        <p:txBody>
          <a:bodyPr>
            <a:normAutofit/>
          </a:bodyPr>
          <a:lstStyle/>
          <a:p>
            <a:r>
              <a:rPr lang="en-GB" dirty="0"/>
              <a:t>Stack Applications: Evaluating arithmetic expressions</a:t>
            </a:r>
            <a:endParaRPr lang="en-US" dirty="0"/>
          </a:p>
        </p:txBody>
      </p:sp>
      <p:sp>
        <p:nvSpPr>
          <p:cNvPr id="3" name="Slide Number Placeholder 2">
            <a:extLst>
              <a:ext uri="{FF2B5EF4-FFF2-40B4-BE49-F238E27FC236}">
                <a16:creationId xmlns:a16="http://schemas.microsoft.com/office/drawing/2014/main" id="{132E228B-2EB4-4474-BC54-9D2941B74A3F}"/>
              </a:ext>
            </a:extLst>
          </p:cNvPr>
          <p:cNvSpPr>
            <a:spLocks noGrp="1"/>
          </p:cNvSpPr>
          <p:nvPr>
            <p:ph type="sldNum" sz="quarter" idx="12"/>
          </p:nvPr>
        </p:nvSpPr>
        <p:spPr/>
        <p:txBody>
          <a:bodyPr/>
          <a:lstStyle/>
          <a:p>
            <a:fld id="{0AC6BCD1-F9AF-4673-A094-9FB4E627EE10}" type="slidenum">
              <a:rPr lang="ar-SA" smtClean="0"/>
              <a:t>25</a:t>
            </a:fld>
            <a:endParaRPr lang="ar-SA"/>
          </a:p>
        </p:txBody>
      </p:sp>
      <p:sp>
        <p:nvSpPr>
          <p:cNvPr id="4" name="Content Placeholder 3">
            <a:extLst>
              <a:ext uri="{FF2B5EF4-FFF2-40B4-BE49-F238E27FC236}">
                <a16:creationId xmlns:a16="http://schemas.microsoft.com/office/drawing/2014/main" id="{69D92752-65D7-4951-8CC8-6E4BEC2E2753}"/>
              </a:ext>
            </a:extLst>
          </p:cNvPr>
          <p:cNvSpPr>
            <a:spLocks noGrp="1"/>
          </p:cNvSpPr>
          <p:nvPr>
            <p:ph sz="quarter" idx="1"/>
          </p:nvPr>
        </p:nvSpPr>
        <p:spPr/>
        <p:txBody>
          <a:bodyPr/>
          <a:lstStyle/>
          <a:p>
            <a:r>
              <a:rPr lang="en-GB" dirty="0"/>
              <a:t>The stack organization is very effective in evaluating arithmetic expressions.</a:t>
            </a:r>
          </a:p>
          <a:p>
            <a:r>
              <a:rPr lang="en-GB" dirty="0"/>
              <a:t>Expressions are usually represented in </a:t>
            </a:r>
            <a:r>
              <a:rPr lang="en-GB" dirty="0">
                <a:solidFill>
                  <a:srgbClr val="FF0000"/>
                </a:solidFill>
              </a:rPr>
              <a:t>Infix notation</a:t>
            </a:r>
            <a:r>
              <a:rPr lang="en-GB" dirty="0"/>
              <a:t>, in which each operator is written between two operands.</a:t>
            </a:r>
          </a:p>
          <a:p>
            <a:pPr lvl="1"/>
            <a:r>
              <a:rPr lang="en-US" altLang="en-US" sz="2500" dirty="0"/>
              <a:t>Example: </a:t>
            </a:r>
            <a:r>
              <a:rPr lang="en-US" altLang="en-US" sz="2500" dirty="0" err="1"/>
              <a:t>a+b</a:t>
            </a:r>
            <a:endParaRPr lang="en-US" altLang="en-US" sz="2500" dirty="0"/>
          </a:p>
          <a:p>
            <a:pPr lvl="1"/>
            <a:r>
              <a:rPr lang="en-US" altLang="en-US" sz="2500" dirty="0"/>
              <a:t>Parenthesis are used to show the operator precedence </a:t>
            </a:r>
          </a:p>
          <a:p>
            <a:r>
              <a:rPr lang="en-GB" dirty="0">
                <a:solidFill>
                  <a:srgbClr val="FF0000"/>
                </a:solidFill>
              </a:rPr>
              <a:t>Prefix notation </a:t>
            </a:r>
          </a:p>
          <a:p>
            <a:pPr lvl="1"/>
            <a:r>
              <a:rPr lang="en-GB" dirty="0"/>
              <a:t>Operator is placed before its two operands . Parentheses are not required</a:t>
            </a:r>
          </a:p>
          <a:p>
            <a:pPr lvl="1"/>
            <a:r>
              <a:rPr lang="en-GB" dirty="0"/>
              <a:t>Example: +ab</a:t>
            </a:r>
          </a:p>
          <a:p>
            <a:r>
              <a:rPr lang="en-GB" dirty="0">
                <a:solidFill>
                  <a:srgbClr val="FF0000"/>
                </a:solidFill>
              </a:rPr>
              <a:t>Postfix notation</a:t>
            </a:r>
          </a:p>
          <a:p>
            <a:pPr lvl="1"/>
            <a:r>
              <a:rPr lang="en-GB" dirty="0"/>
              <a:t>the operator is placed after its two operands. Parentheses are not required</a:t>
            </a:r>
          </a:p>
          <a:p>
            <a:pPr lvl="1"/>
            <a:r>
              <a:rPr lang="en-GB" dirty="0"/>
              <a:t>Example: ab+</a:t>
            </a:r>
          </a:p>
          <a:p>
            <a:pPr lvl="1"/>
            <a:endParaRPr lang="en-GB" dirty="0"/>
          </a:p>
          <a:p>
            <a:endParaRPr lang="en-US" dirty="0"/>
          </a:p>
        </p:txBody>
      </p:sp>
    </p:spTree>
    <p:extLst>
      <p:ext uri="{BB962C8B-B14F-4D97-AF65-F5344CB8AC3E}">
        <p14:creationId xmlns:p14="http://schemas.microsoft.com/office/powerpoint/2010/main" val="3526358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30DE-C73F-45DF-A630-3D51AC13026F}"/>
              </a:ext>
            </a:extLst>
          </p:cNvPr>
          <p:cNvSpPr>
            <a:spLocks noGrp="1"/>
          </p:cNvSpPr>
          <p:nvPr>
            <p:ph type="title"/>
          </p:nvPr>
        </p:nvSpPr>
        <p:spPr/>
        <p:txBody>
          <a:bodyPr/>
          <a:lstStyle/>
          <a:p>
            <a:r>
              <a:rPr lang="en-US" dirty="0"/>
              <a:t>Stack Applications: Evaluating postfix expressions</a:t>
            </a:r>
          </a:p>
        </p:txBody>
      </p:sp>
      <p:sp>
        <p:nvSpPr>
          <p:cNvPr id="3" name="Slide Number Placeholder 2">
            <a:extLst>
              <a:ext uri="{FF2B5EF4-FFF2-40B4-BE49-F238E27FC236}">
                <a16:creationId xmlns:a16="http://schemas.microsoft.com/office/drawing/2014/main" id="{78EB9B70-1FD6-4ABC-A28C-C765F590B9E3}"/>
              </a:ext>
            </a:extLst>
          </p:cNvPr>
          <p:cNvSpPr>
            <a:spLocks noGrp="1"/>
          </p:cNvSpPr>
          <p:nvPr>
            <p:ph type="sldNum" sz="quarter" idx="12"/>
          </p:nvPr>
        </p:nvSpPr>
        <p:spPr/>
        <p:txBody>
          <a:bodyPr/>
          <a:lstStyle/>
          <a:p>
            <a:fld id="{0AC6BCD1-F9AF-4673-A094-9FB4E627EE10}" type="slidenum">
              <a:rPr lang="ar-SA" smtClean="0"/>
              <a:t>26</a:t>
            </a:fld>
            <a:endParaRPr lang="ar-SA"/>
          </a:p>
        </p:txBody>
      </p:sp>
      <p:sp>
        <p:nvSpPr>
          <p:cNvPr id="4" name="Content Placeholder 3">
            <a:extLst>
              <a:ext uri="{FF2B5EF4-FFF2-40B4-BE49-F238E27FC236}">
                <a16:creationId xmlns:a16="http://schemas.microsoft.com/office/drawing/2014/main" id="{EA6FE05F-A4E7-4B06-83FC-36CA55BADE47}"/>
              </a:ext>
            </a:extLst>
          </p:cNvPr>
          <p:cNvSpPr>
            <a:spLocks noGrp="1"/>
          </p:cNvSpPr>
          <p:nvPr>
            <p:ph sz="quarter" idx="1"/>
          </p:nvPr>
        </p:nvSpPr>
        <p:spPr/>
        <p:txBody>
          <a:bodyPr>
            <a:normAutofit/>
          </a:bodyPr>
          <a:lstStyle/>
          <a:p>
            <a:r>
              <a:rPr lang="en-GB" dirty="0"/>
              <a:t>The expressions written in postfix form are evaluated faster compared to infix notation as parenthesis are not required in postfix</a:t>
            </a:r>
          </a:p>
          <a:p>
            <a:pPr lvl="1" fontAlgn="base"/>
            <a:r>
              <a:rPr lang="en-GB" b="0" i="0" dirty="0">
                <a:effectLst/>
                <a:latin typeface="Roboto"/>
              </a:rPr>
              <a:t>The compiler scans the expression either from left to right or from right to left.</a:t>
            </a:r>
          </a:p>
          <a:p>
            <a:pPr fontAlgn="base"/>
            <a:r>
              <a:rPr lang="en-GB" b="0" i="0" dirty="0">
                <a:effectLst/>
                <a:latin typeface="Roboto"/>
              </a:rPr>
              <a:t>It is better to convert the expression to postfix(or prefix) form before evaluation</a:t>
            </a:r>
          </a:p>
          <a:p>
            <a:r>
              <a:rPr lang="en-US" dirty="0"/>
              <a:t>Remember operator precedence</a:t>
            </a:r>
          </a:p>
          <a:p>
            <a:pPr lvl="1"/>
            <a:r>
              <a:rPr lang="en-GB" dirty="0"/>
              <a:t>Highest: Exponentiation (^)</a:t>
            </a:r>
          </a:p>
          <a:p>
            <a:pPr lvl="1"/>
            <a:r>
              <a:rPr lang="en-GB" dirty="0"/>
              <a:t>Next highest: Multiplication (*) and division (/)</a:t>
            </a:r>
          </a:p>
          <a:p>
            <a:pPr lvl="1"/>
            <a:r>
              <a:rPr lang="en-GB" dirty="0"/>
              <a:t>Lowest: Addition (+) and Subtraction (-) </a:t>
            </a:r>
            <a:endParaRPr lang="en-US" dirty="0"/>
          </a:p>
        </p:txBody>
      </p:sp>
    </p:spTree>
    <p:extLst>
      <p:ext uri="{BB962C8B-B14F-4D97-AF65-F5344CB8AC3E}">
        <p14:creationId xmlns:p14="http://schemas.microsoft.com/office/powerpoint/2010/main" val="993479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358D744C-050E-8F47-95D3-3F4DC42D26ED}"/>
              </a:ext>
            </a:extLst>
          </p:cNvPr>
          <p:cNvSpPr>
            <a:spLocks noGrp="1"/>
          </p:cNvSpPr>
          <p:nvPr>
            <p:ph type="title"/>
          </p:nvPr>
        </p:nvSpPr>
        <p:spPr/>
        <p:txBody>
          <a:bodyPr>
            <a:normAutofit/>
          </a:bodyPr>
          <a:lstStyle/>
          <a:p>
            <a:pPr>
              <a:defRPr/>
            </a:pPr>
            <a:r>
              <a:rPr lang="en-US" dirty="0"/>
              <a:t>Stack Applications: Convert </a:t>
            </a:r>
            <a:r>
              <a:rPr lang="en-US" altLang="en-US" dirty="0">
                <a:ea typeface="ＭＳ Ｐゴシック" charset="-128"/>
                <a:cs typeface="PMingLiU" charset="-120"/>
              </a:rPr>
              <a:t>infix to postfix</a:t>
            </a:r>
          </a:p>
        </p:txBody>
      </p:sp>
      <p:sp>
        <p:nvSpPr>
          <p:cNvPr id="2" name="Content Placeholder 1">
            <a:extLst>
              <a:ext uri="{FF2B5EF4-FFF2-40B4-BE49-F238E27FC236}">
                <a16:creationId xmlns:a16="http://schemas.microsoft.com/office/drawing/2014/main" id="{3079A72C-A35C-4DB0-A42F-29628173E951}"/>
              </a:ext>
            </a:extLst>
          </p:cNvPr>
          <p:cNvSpPr>
            <a:spLocks noGrp="1"/>
          </p:cNvSpPr>
          <p:nvPr>
            <p:ph sz="quarter" idx="1"/>
          </p:nvPr>
        </p:nvSpPr>
        <p:spPr/>
        <p:txBody>
          <a:bodyPr>
            <a:normAutofit fontScale="92500" lnSpcReduction="20000"/>
          </a:bodyPr>
          <a:lstStyle/>
          <a:p>
            <a:pPr marL="617220" indent="-342900">
              <a:spcBef>
                <a:spcPct val="0"/>
              </a:spcBef>
              <a:buClrTx/>
              <a:buSzTx/>
            </a:pPr>
            <a:r>
              <a:rPr lang="en-US" altLang="en-US" sz="2500" dirty="0">
                <a:cs typeface="Arial" panose="020B0604020202020204" pitchFamily="34" charset="0"/>
              </a:rPr>
              <a:t>Stacks can be used to transform infix mathematics expression to postfix one.</a:t>
            </a:r>
          </a:p>
          <a:p>
            <a:pPr indent="0">
              <a:spcBef>
                <a:spcPct val="0"/>
              </a:spcBef>
              <a:buClrTx/>
              <a:buSzTx/>
              <a:buNone/>
            </a:pPr>
            <a:endParaRPr lang="en-US" altLang="en-US" sz="2500" dirty="0">
              <a:cs typeface="Arial" panose="020B0604020202020204" pitchFamily="34" charset="0"/>
            </a:endParaRPr>
          </a:p>
          <a:p>
            <a:pPr indent="0" algn="ctr">
              <a:spcBef>
                <a:spcPct val="0"/>
              </a:spcBef>
              <a:buClrTx/>
              <a:buSzTx/>
              <a:buNone/>
            </a:pPr>
            <a:r>
              <a:rPr lang="en-US" altLang="en-US" sz="2700" dirty="0">
                <a:solidFill>
                  <a:srgbClr val="FF0000"/>
                </a:solidFill>
                <a:cs typeface="Arial" panose="020B0604020202020204" pitchFamily="34" charset="0"/>
              </a:rPr>
              <a:t>10 + 2 * 8 - 3  </a:t>
            </a:r>
            <a:r>
              <a:rPr lang="en-US" altLang="en-US" sz="2700" dirty="0">
                <a:solidFill>
                  <a:srgbClr val="FF0000"/>
                </a:solidFill>
                <a:cs typeface="Arial" panose="020B0604020202020204" pitchFamily="34" charset="0"/>
                <a:sym typeface="Wingdings" pitchFamily="2" charset="2"/>
              </a:rPr>
              <a:t>  10  2  8 * + 3 – </a:t>
            </a:r>
            <a:endParaRPr lang="en-US" altLang="en-US" sz="2700" dirty="0">
              <a:solidFill>
                <a:srgbClr val="FF0000"/>
              </a:solidFill>
              <a:cs typeface="Arial" panose="020B0604020202020204" pitchFamily="34" charset="0"/>
            </a:endParaRPr>
          </a:p>
          <a:p>
            <a:pPr indent="0" algn="just">
              <a:spcBef>
                <a:spcPct val="0"/>
              </a:spcBef>
              <a:buClrTx/>
              <a:buSzTx/>
            </a:pPr>
            <a:r>
              <a:rPr lang="en-US" altLang="en-US" sz="2700" dirty="0">
                <a:cs typeface="Arial" panose="020B0604020202020204" pitchFamily="34" charset="0"/>
              </a:rPr>
              <a:t>Algorithm: </a:t>
            </a:r>
          </a:p>
          <a:p>
            <a:pPr marL="1062990" lvl="1" indent="-514350" algn="just">
              <a:spcBef>
                <a:spcPct val="0"/>
              </a:spcBef>
              <a:buClrTx/>
              <a:buSzTx/>
              <a:buFont typeface="+mj-lt"/>
              <a:buAutoNum type="arabicPeriod"/>
            </a:pPr>
            <a:r>
              <a:rPr lang="en-GB" altLang="en-US" sz="2400" dirty="0">
                <a:cs typeface="Arial" panose="020B0604020202020204" pitchFamily="34" charset="0"/>
              </a:rPr>
              <a:t>Scan the infix expression from left to right.</a:t>
            </a:r>
          </a:p>
          <a:p>
            <a:pPr marL="1062990" lvl="1" indent="-514350" algn="just">
              <a:spcBef>
                <a:spcPct val="0"/>
              </a:spcBef>
              <a:buClrTx/>
              <a:buSzTx/>
              <a:buFont typeface="+mj-lt"/>
              <a:buAutoNum type="arabicPeriod"/>
            </a:pPr>
            <a:r>
              <a:rPr lang="en-GB" altLang="en-US" sz="2400" dirty="0">
                <a:cs typeface="Arial" panose="020B0604020202020204" pitchFamily="34" charset="0"/>
              </a:rPr>
              <a:t>If the scanned character is an </a:t>
            </a:r>
            <a:r>
              <a:rPr lang="en-GB" altLang="en-US" sz="2400" b="1" i="1" dirty="0">
                <a:cs typeface="Arial" panose="020B0604020202020204" pitchFamily="34" charset="0"/>
              </a:rPr>
              <a:t>operand</a:t>
            </a:r>
            <a:r>
              <a:rPr lang="en-GB" altLang="en-US" sz="2400" dirty="0">
                <a:cs typeface="Arial" panose="020B0604020202020204" pitchFamily="34" charset="0"/>
              </a:rPr>
              <a:t>, </a:t>
            </a:r>
            <a:r>
              <a:rPr lang="en-GB" altLang="en-US" sz="2400" dirty="0">
                <a:solidFill>
                  <a:srgbClr val="FF0000"/>
                </a:solidFill>
                <a:cs typeface="Arial" panose="020B0604020202020204" pitchFamily="34" charset="0"/>
              </a:rPr>
              <a:t>output it</a:t>
            </a:r>
            <a:r>
              <a:rPr lang="en-GB" altLang="en-US" sz="2400" dirty="0">
                <a:cs typeface="Arial" panose="020B0604020202020204" pitchFamily="34" charset="0"/>
              </a:rPr>
              <a:t>.</a:t>
            </a:r>
          </a:p>
          <a:p>
            <a:pPr marL="1062990" lvl="1" indent="-514350" algn="just">
              <a:spcBef>
                <a:spcPct val="0"/>
              </a:spcBef>
              <a:buClrTx/>
              <a:buSzTx/>
              <a:buFont typeface="+mj-lt"/>
              <a:buAutoNum type="arabicPeriod"/>
            </a:pPr>
            <a:r>
              <a:rPr lang="en-GB" altLang="en-US" sz="2400" dirty="0">
                <a:cs typeface="Arial" panose="020B0604020202020204" pitchFamily="34" charset="0"/>
              </a:rPr>
              <a:t> If the scanned character is an </a:t>
            </a:r>
            <a:r>
              <a:rPr lang="en-GB" altLang="en-US" sz="2400" b="1" i="1" dirty="0">
                <a:cs typeface="Arial" panose="020B0604020202020204" pitchFamily="34" charset="0"/>
              </a:rPr>
              <a:t>operator</a:t>
            </a:r>
          </a:p>
          <a:p>
            <a:pPr marL="1337310" lvl="2" indent="-514350" algn="just">
              <a:spcBef>
                <a:spcPct val="0"/>
              </a:spcBef>
              <a:buClrTx/>
              <a:buSzTx/>
              <a:buFont typeface="+mj-lt"/>
              <a:buAutoNum type="arabicPeriod"/>
            </a:pPr>
            <a:r>
              <a:rPr lang="en-GB" altLang="en-US" sz="1800" dirty="0">
                <a:cs typeface="Arial" panose="020B0604020202020204" pitchFamily="34" charset="0"/>
              </a:rPr>
              <a:t>If its precedence is greater than the precedence of the operator on stack top(</a:t>
            </a:r>
            <a:r>
              <a:rPr lang="en-GB" altLang="en-US" sz="1800" dirty="0">
                <a:solidFill>
                  <a:srgbClr val="FF0000"/>
                </a:solidFill>
                <a:cs typeface="Arial" panose="020B0604020202020204" pitchFamily="34" charset="0"/>
              </a:rPr>
              <a:t>or</a:t>
            </a:r>
            <a:r>
              <a:rPr lang="en-GB" altLang="en-US" sz="1800" dirty="0">
                <a:cs typeface="Arial" panose="020B0604020202020204" pitchFamily="34" charset="0"/>
              </a:rPr>
              <a:t> the stack is empty </a:t>
            </a:r>
            <a:r>
              <a:rPr lang="en-GB" altLang="en-US" sz="1800" dirty="0">
                <a:solidFill>
                  <a:srgbClr val="FF0000"/>
                </a:solidFill>
                <a:cs typeface="Arial" panose="020B0604020202020204" pitchFamily="34" charset="0"/>
              </a:rPr>
              <a:t>or</a:t>
            </a:r>
            <a:r>
              <a:rPr lang="en-GB" altLang="en-US" sz="1800" dirty="0">
                <a:cs typeface="Arial" panose="020B0604020202020204" pitchFamily="34" charset="0"/>
              </a:rPr>
              <a:t> the stack contains a ‘(‘ ), </a:t>
            </a:r>
            <a:r>
              <a:rPr lang="en-GB" altLang="en-US" sz="1800" dirty="0">
                <a:solidFill>
                  <a:srgbClr val="FF0000"/>
                </a:solidFill>
                <a:cs typeface="Arial" panose="020B0604020202020204" pitchFamily="34" charset="0"/>
              </a:rPr>
              <a:t>push it</a:t>
            </a:r>
            <a:r>
              <a:rPr lang="en-GB" altLang="en-US" sz="1800" dirty="0">
                <a:cs typeface="Arial" panose="020B0604020202020204" pitchFamily="34" charset="0"/>
              </a:rPr>
              <a:t>.</a:t>
            </a:r>
          </a:p>
          <a:p>
            <a:pPr marL="1337310" lvl="2" indent="-514350" algn="just">
              <a:spcBef>
                <a:spcPct val="0"/>
              </a:spcBef>
              <a:buClrTx/>
              <a:buSzTx/>
              <a:buFont typeface="+mj-lt"/>
              <a:buAutoNum type="arabicPeriod"/>
            </a:pPr>
            <a:r>
              <a:rPr lang="en-GB" altLang="en-US" sz="1800" dirty="0">
                <a:cs typeface="Arial" panose="020B0604020202020204" pitchFamily="34" charset="0"/>
              </a:rPr>
              <a:t>else, </a:t>
            </a:r>
            <a:r>
              <a:rPr lang="en-GB" altLang="en-US" sz="1800" dirty="0">
                <a:solidFill>
                  <a:srgbClr val="FF0000"/>
                </a:solidFill>
                <a:cs typeface="Arial" panose="020B0604020202020204" pitchFamily="34" charset="0"/>
              </a:rPr>
              <a:t>Pop</a:t>
            </a:r>
            <a:r>
              <a:rPr lang="en-GB" altLang="en-US" sz="1800" dirty="0">
                <a:cs typeface="Arial" panose="020B0604020202020204" pitchFamily="34" charset="0"/>
              </a:rPr>
              <a:t> all the operators from the stack which are greater than or equal to in precedence. </a:t>
            </a:r>
            <a:r>
              <a:rPr lang="en-GB" altLang="en-US" sz="1800" dirty="0">
                <a:solidFill>
                  <a:srgbClr val="FF0000"/>
                </a:solidFill>
                <a:cs typeface="Arial" panose="020B0604020202020204" pitchFamily="34" charset="0"/>
              </a:rPr>
              <a:t>Push</a:t>
            </a:r>
            <a:r>
              <a:rPr lang="en-GB" altLang="en-US" sz="1800" dirty="0">
                <a:cs typeface="Arial" panose="020B0604020202020204" pitchFamily="34" charset="0"/>
              </a:rPr>
              <a:t> the scanned operator to the stack. (If you encounter parenthesis while popping then stop there and </a:t>
            </a:r>
            <a:r>
              <a:rPr lang="en-GB" altLang="en-US" sz="1800" dirty="0">
                <a:solidFill>
                  <a:srgbClr val="FF0000"/>
                </a:solidFill>
                <a:cs typeface="Arial" panose="020B0604020202020204" pitchFamily="34" charset="0"/>
              </a:rPr>
              <a:t>push</a:t>
            </a:r>
            <a:r>
              <a:rPr lang="en-GB" altLang="en-US" sz="1800" dirty="0">
                <a:cs typeface="Arial" panose="020B0604020202020204" pitchFamily="34" charset="0"/>
              </a:rPr>
              <a:t> the scanned operator in the stack.)</a:t>
            </a:r>
          </a:p>
          <a:p>
            <a:pPr marL="1062990" lvl="1" indent="-514350" algn="just">
              <a:spcBef>
                <a:spcPct val="0"/>
              </a:spcBef>
              <a:buClrTx/>
              <a:buSzTx/>
              <a:buFont typeface="+mj-lt"/>
              <a:buAutoNum type="arabicPeriod"/>
            </a:pPr>
            <a:r>
              <a:rPr lang="en-GB" altLang="en-US" sz="2400" dirty="0">
                <a:cs typeface="Arial" panose="020B0604020202020204" pitchFamily="34" charset="0"/>
              </a:rPr>
              <a:t>If the scanned character is an ‘(‘, </a:t>
            </a:r>
            <a:r>
              <a:rPr lang="en-GB" altLang="en-US" sz="2400" dirty="0">
                <a:solidFill>
                  <a:srgbClr val="FF0000"/>
                </a:solidFill>
                <a:cs typeface="Arial" panose="020B0604020202020204" pitchFamily="34" charset="0"/>
              </a:rPr>
              <a:t>push</a:t>
            </a:r>
            <a:r>
              <a:rPr lang="en-GB" altLang="en-US" sz="2400" dirty="0">
                <a:cs typeface="Arial" panose="020B0604020202020204" pitchFamily="34" charset="0"/>
              </a:rPr>
              <a:t> it to the stack.</a:t>
            </a:r>
          </a:p>
          <a:p>
            <a:pPr marL="1062990" lvl="1" indent="-514350" algn="just">
              <a:spcBef>
                <a:spcPct val="0"/>
              </a:spcBef>
              <a:buClrTx/>
              <a:buSzTx/>
              <a:buFont typeface="+mj-lt"/>
              <a:buAutoNum type="arabicPeriod"/>
            </a:pPr>
            <a:r>
              <a:rPr lang="en-GB" altLang="en-US" sz="2400" dirty="0">
                <a:cs typeface="Arial" panose="020B0604020202020204" pitchFamily="34" charset="0"/>
              </a:rPr>
              <a:t>If the scanned character is an ‘)’, </a:t>
            </a:r>
            <a:r>
              <a:rPr lang="en-GB" altLang="en-US" sz="2400" dirty="0">
                <a:solidFill>
                  <a:srgbClr val="FF0000"/>
                </a:solidFill>
                <a:cs typeface="Arial" panose="020B0604020202020204" pitchFamily="34" charset="0"/>
              </a:rPr>
              <a:t>pop</a:t>
            </a:r>
            <a:r>
              <a:rPr lang="en-GB" altLang="en-US" sz="2400" dirty="0">
                <a:cs typeface="Arial" panose="020B0604020202020204" pitchFamily="34" charset="0"/>
              </a:rPr>
              <a:t> the stack and </a:t>
            </a:r>
            <a:r>
              <a:rPr lang="en-GB" altLang="en-US" sz="2400" dirty="0">
                <a:solidFill>
                  <a:srgbClr val="FF0000"/>
                </a:solidFill>
                <a:cs typeface="Arial" panose="020B0604020202020204" pitchFamily="34" charset="0"/>
              </a:rPr>
              <a:t>output it </a:t>
            </a:r>
            <a:r>
              <a:rPr lang="en-GB" altLang="en-US" sz="2400" dirty="0">
                <a:cs typeface="Arial" panose="020B0604020202020204" pitchFamily="34" charset="0"/>
              </a:rPr>
              <a:t>until a ‘(‘ is encountered, and discard both the parenthesis.</a:t>
            </a:r>
          </a:p>
          <a:p>
            <a:pPr marL="1062990" lvl="1" indent="-514350" algn="just">
              <a:spcBef>
                <a:spcPct val="0"/>
              </a:spcBef>
              <a:buClrTx/>
              <a:buSzTx/>
              <a:buFont typeface="+mj-lt"/>
              <a:buAutoNum type="arabicPeriod"/>
            </a:pPr>
            <a:r>
              <a:rPr lang="en-GB" altLang="en-US" sz="2400" dirty="0">
                <a:cs typeface="Arial" panose="020B0604020202020204" pitchFamily="34" charset="0"/>
              </a:rPr>
              <a:t>Repeat steps 2-6 until infix expression is scanned.</a:t>
            </a:r>
          </a:p>
          <a:p>
            <a:pPr marL="1062990" lvl="1" indent="-514350" algn="just">
              <a:spcBef>
                <a:spcPct val="0"/>
              </a:spcBef>
              <a:buClrTx/>
              <a:buSzTx/>
              <a:buFont typeface="+mj-lt"/>
              <a:buAutoNum type="arabicPeriod"/>
            </a:pPr>
            <a:r>
              <a:rPr lang="en-GB" altLang="en-US" sz="2400" dirty="0">
                <a:cs typeface="Arial" panose="020B0604020202020204" pitchFamily="34" charset="0"/>
              </a:rPr>
              <a:t>Pop and output from the stack until it is not empty.</a:t>
            </a:r>
          </a:p>
          <a:p>
            <a:pPr marL="1062990" lvl="1" indent="-514350" algn="just">
              <a:spcBef>
                <a:spcPct val="0"/>
              </a:spcBef>
              <a:buClrTx/>
              <a:buSzTx/>
              <a:buFont typeface="+mj-lt"/>
              <a:buAutoNum type="arabicPeriod"/>
            </a:pPr>
            <a:endParaRPr lang="en-US" altLang="en-US" sz="2700" dirty="0">
              <a:cs typeface="Arial" panose="020B0604020202020204" pitchFamily="34" charset="0"/>
            </a:endParaRPr>
          </a:p>
          <a:p>
            <a:pPr algn="just">
              <a:buFont typeface="Wingdings 2" pitchFamily="2" charset="2"/>
              <a:buChar char="©"/>
            </a:pPr>
            <a:endParaRPr lang="en-US" altLang="en-US" sz="2800" dirty="0">
              <a:latin typeface="Times New Roman" panose="02020603050405020304" pitchFamily="18" charset="0"/>
              <a:ea typeface="PMingLiU" panose="02020500000000000000" pitchFamily="18" charset="-120"/>
            </a:endParaRPr>
          </a:p>
        </p:txBody>
      </p:sp>
      <p:sp>
        <p:nvSpPr>
          <p:cNvPr id="4" name="Slide Number Placeholder 3">
            <a:extLst>
              <a:ext uri="{FF2B5EF4-FFF2-40B4-BE49-F238E27FC236}">
                <a16:creationId xmlns:a16="http://schemas.microsoft.com/office/drawing/2014/main" id="{BA41D945-4FD1-4702-8867-B480F4B9DD82}"/>
              </a:ext>
            </a:extLst>
          </p:cNvPr>
          <p:cNvSpPr>
            <a:spLocks noGrp="1"/>
          </p:cNvSpPr>
          <p:nvPr>
            <p:ph type="sldNum" sz="quarter" idx="12"/>
          </p:nvPr>
        </p:nvSpPr>
        <p:spPr/>
        <p:txBody>
          <a:bodyPr/>
          <a:lstStyle/>
          <a:p>
            <a:fld id="{B6BBB54A-AE2B-4324-B5CF-666363C07DFD}" type="slidenum">
              <a:rPr lang="en-US" smtClean="0"/>
              <a:pPr/>
              <a:t>27</a:t>
            </a:fld>
            <a:endParaRPr lang="en-US"/>
          </a:p>
        </p:txBody>
      </p:sp>
    </p:spTree>
    <p:extLst>
      <p:ext uri="{BB962C8B-B14F-4D97-AF65-F5344CB8AC3E}">
        <p14:creationId xmlns:p14="http://schemas.microsoft.com/office/powerpoint/2010/main" val="1156640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1">
            <a:extLst>
              <a:ext uri="{FF2B5EF4-FFF2-40B4-BE49-F238E27FC236}">
                <a16:creationId xmlns:a16="http://schemas.microsoft.com/office/drawing/2014/main" id="{FA72661E-862D-DC42-9096-BBD93D6D782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4826" y="1628775"/>
            <a:ext cx="829627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34F75DB6-A24C-425D-A7B3-08E7CAD9F02F}"/>
              </a:ext>
            </a:extLst>
          </p:cNvPr>
          <p:cNvSpPr>
            <a:spLocks noGrp="1"/>
          </p:cNvSpPr>
          <p:nvPr>
            <p:ph type="title"/>
          </p:nvPr>
        </p:nvSpPr>
        <p:spPr/>
        <p:txBody>
          <a:bodyPr>
            <a:normAutofit/>
          </a:bodyPr>
          <a:lstStyle/>
          <a:p>
            <a:r>
              <a:rPr lang="en-US" dirty="0"/>
              <a:t>Stack Applications: Convert </a:t>
            </a:r>
            <a:r>
              <a:rPr lang="en-US" altLang="en-US" dirty="0">
                <a:ea typeface="ＭＳ Ｐゴシック" charset="-128"/>
                <a:cs typeface="PMingLiU" charset="-120"/>
              </a:rPr>
              <a:t>infix to postfix</a:t>
            </a:r>
            <a:endParaRPr lang="en-GB" dirty="0"/>
          </a:p>
        </p:txBody>
      </p:sp>
      <p:sp>
        <p:nvSpPr>
          <p:cNvPr id="3" name="Content Placeholder 2">
            <a:extLst>
              <a:ext uri="{FF2B5EF4-FFF2-40B4-BE49-F238E27FC236}">
                <a16:creationId xmlns:a16="http://schemas.microsoft.com/office/drawing/2014/main" id="{8CA8BD15-378D-4FB5-9B63-D45165949124}"/>
              </a:ext>
            </a:extLst>
          </p:cNvPr>
          <p:cNvSpPr>
            <a:spLocks noGrp="1"/>
          </p:cNvSpPr>
          <p:nvPr>
            <p:ph sz="quarter" idx="1"/>
          </p:nvPr>
        </p:nvSpPr>
        <p:spPr/>
        <p:txBody>
          <a:bodyPr/>
          <a:lstStyle/>
          <a:p>
            <a:endParaRPr lang="en-GB" dirty="0"/>
          </a:p>
        </p:txBody>
      </p:sp>
      <p:sp>
        <p:nvSpPr>
          <p:cNvPr id="5" name="Slide Number Placeholder 4">
            <a:extLst>
              <a:ext uri="{FF2B5EF4-FFF2-40B4-BE49-F238E27FC236}">
                <a16:creationId xmlns:a16="http://schemas.microsoft.com/office/drawing/2014/main" id="{910671CD-94B4-4DF4-A07B-11F665DC4EFD}"/>
              </a:ext>
            </a:extLst>
          </p:cNvPr>
          <p:cNvSpPr>
            <a:spLocks noGrp="1"/>
          </p:cNvSpPr>
          <p:nvPr>
            <p:ph type="sldNum" sz="quarter" idx="12"/>
          </p:nvPr>
        </p:nvSpPr>
        <p:spPr/>
        <p:txBody>
          <a:bodyPr/>
          <a:lstStyle/>
          <a:p>
            <a:fld id="{B6BBB54A-AE2B-4324-B5CF-666363C07DFD}" type="slidenum">
              <a:rPr lang="en-US" smtClean="0"/>
              <a:pPr/>
              <a:t>28</a:t>
            </a:fld>
            <a:endParaRPr lang="en-US"/>
          </a:p>
        </p:txBody>
      </p:sp>
    </p:spTree>
    <p:extLst>
      <p:ext uri="{BB962C8B-B14F-4D97-AF65-F5344CB8AC3E}">
        <p14:creationId xmlns:p14="http://schemas.microsoft.com/office/powerpoint/2010/main" val="2649237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477E-7EDF-47EE-8C58-035702405800}"/>
              </a:ext>
            </a:extLst>
          </p:cNvPr>
          <p:cNvSpPr>
            <a:spLocks noGrp="1"/>
          </p:cNvSpPr>
          <p:nvPr>
            <p:ph type="title"/>
          </p:nvPr>
        </p:nvSpPr>
        <p:spPr/>
        <p:txBody>
          <a:bodyPr>
            <a:normAutofit/>
          </a:bodyPr>
          <a:lstStyle/>
          <a:p>
            <a:r>
              <a:rPr lang="en-US" dirty="0"/>
              <a:t>Stack Applications: Evaluating postfix expressions</a:t>
            </a:r>
            <a:endParaRPr lang="en-GB" dirty="0"/>
          </a:p>
        </p:txBody>
      </p:sp>
      <p:sp>
        <p:nvSpPr>
          <p:cNvPr id="3" name="Content Placeholder 2">
            <a:extLst>
              <a:ext uri="{FF2B5EF4-FFF2-40B4-BE49-F238E27FC236}">
                <a16:creationId xmlns:a16="http://schemas.microsoft.com/office/drawing/2014/main" id="{2537BD1F-544B-4422-A6FE-28152A5BC3FB}"/>
              </a:ext>
            </a:extLst>
          </p:cNvPr>
          <p:cNvSpPr>
            <a:spLocks noGrp="1"/>
          </p:cNvSpPr>
          <p:nvPr>
            <p:ph sz="quarter" idx="1"/>
          </p:nvPr>
        </p:nvSpPr>
        <p:spPr/>
        <p:txBody>
          <a:bodyPr>
            <a:normAutofit/>
          </a:bodyPr>
          <a:lstStyle/>
          <a:p>
            <a:pPr lvl="1">
              <a:lnSpc>
                <a:spcPct val="150000"/>
              </a:lnSpc>
            </a:pPr>
            <a:r>
              <a:rPr lang="en-US" altLang="en-US" sz="2200" dirty="0"/>
              <a:t>Create a stack to store operands.</a:t>
            </a:r>
          </a:p>
          <a:p>
            <a:pPr lvl="1">
              <a:lnSpc>
                <a:spcPct val="150000"/>
              </a:lnSpc>
            </a:pPr>
            <a:r>
              <a:rPr lang="en-US" altLang="en-US" sz="2200" dirty="0"/>
              <a:t>When an operand is encountered,  </a:t>
            </a:r>
            <a:r>
              <a:rPr lang="en-US" altLang="en-US" sz="2200" dirty="0">
                <a:solidFill>
                  <a:srgbClr val="FF0000"/>
                </a:solidFill>
              </a:rPr>
              <a:t>push</a:t>
            </a:r>
            <a:r>
              <a:rPr lang="en-US" altLang="en-US" sz="2200" dirty="0"/>
              <a:t> it onto a stack</a:t>
            </a:r>
          </a:p>
          <a:p>
            <a:pPr lvl="1">
              <a:lnSpc>
                <a:spcPct val="150000"/>
              </a:lnSpc>
            </a:pPr>
            <a:r>
              <a:rPr lang="en-US" altLang="en-US" sz="2200" dirty="0"/>
              <a:t>When an operator is encountered, </a:t>
            </a:r>
          </a:p>
          <a:p>
            <a:pPr lvl="2">
              <a:lnSpc>
                <a:spcPct val="150000"/>
              </a:lnSpc>
            </a:pPr>
            <a:r>
              <a:rPr lang="en-US" altLang="en-US" sz="2200" dirty="0">
                <a:solidFill>
                  <a:srgbClr val="FF0000"/>
                </a:solidFill>
              </a:rPr>
              <a:t>Pop</a:t>
            </a:r>
            <a:r>
              <a:rPr lang="en-US" altLang="en-US" sz="2200" dirty="0"/>
              <a:t> second operand</a:t>
            </a:r>
          </a:p>
          <a:p>
            <a:pPr lvl="2">
              <a:lnSpc>
                <a:spcPct val="150000"/>
              </a:lnSpc>
            </a:pPr>
            <a:r>
              <a:rPr lang="en-US" altLang="en-US" sz="2200" dirty="0">
                <a:solidFill>
                  <a:srgbClr val="FF0000"/>
                </a:solidFill>
              </a:rPr>
              <a:t>Pop</a:t>
            </a:r>
            <a:r>
              <a:rPr lang="en-US" altLang="en-US" sz="2200" dirty="0"/>
              <a:t> first operand</a:t>
            </a:r>
          </a:p>
          <a:p>
            <a:pPr lvl="2">
              <a:lnSpc>
                <a:spcPct val="150000"/>
              </a:lnSpc>
            </a:pPr>
            <a:r>
              <a:rPr lang="en-GB" altLang="en-US" sz="2200" dirty="0"/>
              <a:t>Evaluate the operator and </a:t>
            </a:r>
            <a:r>
              <a:rPr lang="en-GB" altLang="en-US" sz="2200" dirty="0">
                <a:solidFill>
                  <a:srgbClr val="FF0000"/>
                </a:solidFill>
              </a:rPr>
              <a:t>push</a:t>
            </a:r>
            <a:r>
              <a:rPr lang="en-GB" altLang="en-US" sz="2200" dirty="0"/>
              <a:t> the result back to the stack</a:t>
            </a:r>
          </a:p>
          <a:p>
            <a:pPr lvl="1">
              <a:lnSpc>
                <a:spcPct val="150000"/>
              </a:lnSpc>
            </a:pPr>
            <a:r>
              <a:rPr lang="en-GB" altLang="en-US" sz="2500" dirty="0"/>
              <a:t>When the expression is ended, the number in the stack is the final answer</a:t>
            </a:r>
          </a:p>
          <a:p>
            <a:pPr lvl="2">
              <a:lnSpc>
                <a:spcPct val="150000"/>
              </a:lnSpc>
            </a:pPr>
            <a:endParaRPr lang="en-GB" altLang="en-US" sz="2200" dirty="0"/>
          </a:p>
          <a:p>
            <a:pPr lvl="2">
              <a:buNone/>
            </a:pPr>
            <a:endParaRPr lang="en-US" altLang="en-US" sz="2600" dirty="0">
              <a:solidFill>
                <a:srgbClr val="FF0000"/>
              </a:solidFill>
              <a:latin typeface="Courier New" panose="02070309020205020404" pitchFamily="49" charset="0"/>
            </a:endParaRPr>
          </a:p>
          <a:p>
            <a:pPr>
              <a:buFont typeface="Wingdings" panose="05000000000000000000" pitchFamily="2" charset="2"/>
              <a:buChar char="Ø"/>
            </a:pPr>
            <a:endParaRPr lang="en-GB" dirty="0"/>
          </a:p>
        </p:txBody>
      </p:sp>
      <p:sp>
        <p:nvSpPr>
          <p:cNvPr id="5" name="Slide Number Placeholder 4">
            <a:extLst>
              <a:ext uri="{FF2B5EF4-FFF2-40B4-BE49-F238E27FC236}">
                <a16:creationId xmlns:a16="http://schemas.microsoft.com/office/drawing/2014/main" id="{7E74D332-54E7-4113-BC3E-893ED9A65170}"/>
              </a:ext>
            </a:extLst>
          </p:cNvPr>
          <p:cNvSpPr>
            <a:spLocks noGrp="1"/>
          </p:cNvSpPr>
          <p:nvPr>
            <p:ph type="sldNum" sz="quarter" idx="12"/>
          </p:nvPr>
        </p:nvSpPr>
        <p:spPr/>
        <p:txBody>
          <a:bodyPr/>
          <a:lstStyle/>
          <a:p>
            <a:fld id="{B6BBB54A-AE2B-4324-B5CF-666363C07DFD}" type="slidenum">
              <a:rPr lang="en-US" smtClean="0"/>
              <a:pPr/>
              <a:t>29</a:t>
            </a:fld>
            <a:endParaRPr lang="en-US"/>
          </a:p>
        </p:txBody>
      </p:sp>
    </p:spTree>
    <p:extLst>
      <p:ext uri="{BB962C8B-B14F-4D97-AF65-F5344CB8AC3E}">
        <p14:creationId xmlns:p14="http://schemas.microsoft.com/office/powerpoint/2010/main" val="303350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38D2-7C12-486C-A5E0-642F5E56AE00}"/>
              </a:ext>
            </a:extLst>
          </p:cNvPr>
          <p:cNvSpPr>
            <a:spLocks noGrp="1"/>
          </p:cNvSpPr>
          <p:nvPr>
            <p:ph type="title"/>
          </p:nvPr>
        </p:nvSpPr>
        <p:spPr/>
        <p:txBody>
          <a:bodyPr/>
          <a:lstStyle/>
          <a:p>
            <a:r>
              <a:rPr lang="en-US" dirty="0"/>
              <a:t>Stack</a:t>
            </a:r>
            <a:endParaRPr lang="ar-SA" dirty="0"/>
          </a:p>
        </p:txBody>
      </p:sp>
      <p:sp>
        <p:nvSpPr>
          <p:cNvPr id="3" name="Slide Number Placeholder 2">
            <a:extLst>
              <a:ext uri="{FF2B5EF4-FFF2-40B4-BE49-F238E27FC236}">
                <a16:creationId xmlns:a16="http://schemas.microsoft.com/office/drawing/2014/main" id="{87A48299-051E-4123-B93F-C1396EF65B83}"/>
              </a:ext>
            </a:extLst>
          </p:cNvPr>
          <p:cNvSpPr>
            <a:spLocks noGrp="1"/>
          </p:cNvSpPr>
          <p:nvPr>
            <p:ph type="sldNum" sz="quarter" idx="12"/>
          </p:nvPr>
        </p:nvSpPr>
        <p:spPr/>
        <p:txBody>
          <a:bodyPr/>
          <a:lstStyle/>
          <a:p>
            <a:fld id="{0AC6BCD1-F9AF-4673-A094-9FB4E627EE10}" type="slidenum">
              <a:rPr lang="ar-SA" smtClean="0"/>
              <a:t>3</a:t>
            </a:fld>
            <a:endParaRPr lang="ar-SA"/>
          </a:p>
        </p:txBody>
      </p:sp>
      <p:sp>
        <p:nvSpPr>
          <p:cNvPr id="4" name="Content Placeholder 3">
            <a:extLst>
              <a:ext uri="{FF2B5EF4-FFF2-40B4-BE49-F238E27FC236}">
                <a16:creationId xmlns:a16="http://schemas.microsoft.com/office/drawing/2014/main" id="{9BE31E27-CA7F-462B-BDBE-B877D9F04EE4}"/>
              </a:ext>
            </a:extLst>
          </p:cNvPr>
          <p:cNvSpPr>
            <a:spLocks noGrp="1"/>
          </p:cNvSpPr>
          <p:nvPr>
            <p:ph sz="quarter" idx="1"/>
          </p:nvPr>
        </p:nvSpPr>
        <p:spPr/>
        <p:txBody>
          <a:bodyPr/>
          <a:lstStyle/>
          <a:p>
            <a:r>
              <a:rPr lang="en-US" dirty="0"/>
              <a:t>Many applications:</a:t>
            </a:r>
          </a:p>
          <a:p>
            <a:pPr lvl="1"/>
            <a:r>
              <a:rPr lang="en-US" dirty="0"/>
              <a:t>Internet Web browsers (back button).</a:t>
            </a:r>
          </a:p>
          <a:p>
            <a:pPr lvl="1"/>
            <a:r>
              <a:rPr lang="en-US" dirty="0"/>
              <a:t>Text editors usually (undo mechanism)</a:t>
            </a:r>
          </a:p>
          <a:p>
            <a:pPr lvl="1"/>
            <a:r>
              <a:rPr lang="en-US" dirty="0"/>
              <a:t>Chain of method calls in the Java Virtual Machine</a:t>
            </a:r>
          </a:p>
          <a:p>
            <a:pPr lvl="1"/>
            <a:r>
              <a:rPr lang="en-US" dirty="0"/>
              <a:t>Evaluating postfix expressions</a:t>
            </a:r>
          </a:p>
          <a:p>
            <a:pPr marL="274320" lvl="1" indent="0">
              <a:buNone/>
            </a:pPr>
            <a:endParaRPr lang="ar-SA" dirty="0"/>
          </a:p>
          <a:p>
            <a:endParaRPr lang="ar-SA" dirty="0"/>
          </a:p>
        </p:txBody>
      </p:sp>
    </p:spTree>
    <p:extLst>
      <p:ext uri="{BB962C8B-B14F-4D97-AF65-F5344CB8AC3E}">
        <p14:creationId xmlns:p14="http://schemas.microsoft.com/office/powerpoint/2010/main" val="1287318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D6CE-420B-4BE7-B552-A765DA9B688A}"/>
              </a:ext>
            </a:extLst>
          </p:cNvPr>
          <p:cNvSpPr>
            <a:spLocks noGrp="1"/>
          </p:cNvSpPr>
          <p:nvPr>
            <p:ph type="title"/>
          </p:nvPr>
        </p:nvSpPr>
        <p:spPr/>
        <p:txBody>
          <a:bodyPr>
            <a:normAutofit/>
          </a:bodyPr>
          <a:lstStyle/>
          <a:p>
            <a:r>
              <a:rPr lang="en-US" dirty="0"/>
              <a:t>Evaluating postfix expressions (example)</a:t>
            </a:r>
            <a:endParaRPr lang="en-GB" dirty="0"/>
          </a:p>
        </p:txBody>
      </p:sp>
      <p:pic>
        <p:nvPicPr>
          <p:cNvPr id="23555" name="Picture 3">
            <a:extLst>
              <a:ext uri="{FF2B5EF4-FFF2-40B4-BE49-F238E27FC236}">
                <a16:creationId xmlns:a16="http://schemas.microsoft.com/office/drawing/2014/main" id="{2C278FCB-2B9E-4586-869C-5B4B0934D79A}"/>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tretch>
            <a:fillRect/>
          </a:stretch>
        </p:blipFill>
        <p:spPr>
          <a:xfrm>
            <a:off x="1981200" y="1381098"/>
            <a:ext cx="8229600" cy="4613328"/>
          </a:xfrm>
          <a:noFill/>
        </p:spPr>
      </p:pic>
      <p:sp>
        <p:nvSpPr>
          <p:cNvPr id="4" name="Slide Number Placeholder 3">
            <a:extLst>
              <a:ext uri="{FF2B5EF4-FFF2-40B4-BE49-F238E27FC236}">
                <a16:creationId xmlns:a16="http://schemas.microsoft.com/office/drawing/2014/main" id="{605812AD-FC1E-479D-AF5E-F203C0A49B14}"/>
              </a:ext>
            </a:extLst>
          </p:cNvPr>
          <p:cNvSpPr>
            <a:spLocks noGrp="1"/>
          </p:cNvSpPr>
          <p:nvPr>
            <p:ph type="sldNum" sz="quarter" idx="12"/>
          </p:nvPr>
        </p:nvSpPr>
        <p:spPr/>
        <p:txBody>
          <a:bodyPr/>
          <a:lstStyle/>
          <a:p>
            <a:fld id="{B6BBB54A-AE2B-4324-B5CF-666363C07DFD}"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F1CA28-A07D-4C50-B8E4-43F46391DE53}"/>
              </a:ext>
            </a:extLst>
          </p:cNvPr>
          <p:cNvSpPr>
            <a:spLocks noGrp="1"/>
          </p:cNvSpPr>
          <p:nvPr>
            <p:ph type="title"/>
          </p:nvPr>
        </p:nvSpPr>
        <p:spPr/>
        <p:txBody>
          <a:bodyPr>
            <a:normAutofit/>
          </a:bodyPr>
          <a:lstStyle/>
          <a:p>
            <a:r>
              <a:rPr lang="en-US" dirty="0"/>
              <a:t>Evaluating postfix expressions (example)</a:t>
            </a:r>
            <a:endParaRPr lang="en-GB" dirty="0"/>
          </a:p>
        </p:txBody>
      </p:sp>
      <p:sp>
        <p:nvSpPr>
          <p:cNvPr id="6" name="Content Placeholder 5">
            <a:extLst>
              <a:ext uri="{FF2B5EF4-FFF2-40B4-BE49-F238E27FC236}">
                <a16:creationId xmlns:a16="http://schemas.microsoft.com/office/drawing/2014/main" id="{EC339689-8732-41B7-819F-CEC99A606E7A}"/>
              </a:ext>
            </a:extLst>
          </p:cNvPr>
          <p:cNvSpPr>
            <a:spLocks noGrp="1"/>
          </p:cNvSpPr>
          <p:nvPr>
            <p:ph sz="quarter" idx="1"/>
          </p:nvPr>
        </p:nvSpPr>
        <p:spPr/>
        <p:txBody>
          <a:bodyPr/>
          <a:lstStyle/>
          <a:p>
            <a:r>
              <a:rPr lang="en-GB" altLang="en-US" dirty="0">
                <a:solidFill>
                  <a:srgbClr val="FF0000"/>
                </a:solidFill>
                <a:latin typeface="HelveticaNeue" panose="02000503000000020004" pitchFamily="2" charset="0"/>
              </a:rPr>
              <a:t>7 8 + 3 2 + /</a:t>
            </a:r>
          </a:p>
          <a:p>
            <a:endParaRPr lang="en-GB" altLang="en-US" dirty="0">
              <a:solidFill>
                <a:srgbClr val="262626"/>
              </a:solidFill>
              <a:latin typeface="HelveticaNeue" panose="02000503000000020004" pitchFamily="2" charset="0"/>
            </a:endParaRPr>
          </a:p>
          <a:p>
            <a:pPr lvl="1"/>
            <a:r>
              <a:rPr lang="en-GB" altLang="en-US" dirty="0">
                <a:solidFill>
                  <a:srgbClr val="262626"/>
                </a:solidFill>
                <a:latin typeface="HelveticaNeue" panose="02000503000000020004" pitchFamily="2" charset="0"/>
              </a:rPr>
              <a:t>Note that: for division operation, when the operands are popped from the stack, they are reversed. </a:t>
            </a:r>
            <a:endParaRPr lang="en-GB" altLang="en-US" dirty="0"/>
          </a:p>
          <a:p>
            <a:endParaRPr lang="en-GB" dirty="0"/>
          </a:p>
        </p:txBody>
      </p:sp>
      <p:pic>
        <p:nvPicPr>
          <p:cNvPr id="58370" name="Picture 4">
            <a:extLst>
              <a:ext uri="{FF2B5EF4-FFF2-40B4-BE49-F238E27FC236}">
                <a16:creationId xmlns:a16="http://schemas.microsoft.com/office/drawing/2014/main" id="{6A79DD5C-3844-5540-93FD-861D6BCA446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3325" y="3118446"/>
            <a:ext cx="7245350"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a:extLst>
              <a:ext uri="{FF2B5EF4-FFF2-40B4-BE49-F238E27FC236}">
                <a16:creationId xmlns:a16="http://schemas.microsoft.com/office/drawing/2014/main" id="{4C74C156-7AFD-418A-99BB-45F848796C04}"/>
              </a:ext>
            </a:extLst>
          </p:cNvPr>
          <p:cNvSpPr>
            <a:spLocks noGrp="1"/>
          </p:cNvSpPr>
          <p:nvPr>
            <p:ph type="dt" sz="half" idx="10"/>
          </p:nvPr>
        </p:nvSpPr>
        <p:spPr/>
        <p:txBody>
          <a:bodyPr/>
          <a:lstStyle/>
          <a:p>
            <a:r>
              <a:rPr lang="en-US"/>
              <a:t>21/2/2020</a:t>
            </a:r>
          </a:p>
        </p:txBody>
      </p:sp>
      <p:sp>
        <p:nvSpPr>
          <p:cNvPr id="3" name="Slide Number Placeholder 2">
            <a:extLst>
              <a:ext uri="{FF2B5EF4-FFF2-40B4-BE49-F238E27FC236}">
                <a16:creationId xmlns:a16="http://schemas.microsoft.com/office/drawing/2014/main" id="{AA54ECB2-9B77-4697-8267-D540D62DECAF}"/>
              </a:ext>
            </a:extLst>
          </p:cNvPr>
          <p:cNvSpPr>
            <a:spLocks noGrp="1"/>
          </p:cNvSpPr>
          <p:nvPr>
            <p:ph type="sldNum" sz="quarter" idx="12"/>
          </p:nvPr>
        </p:nvSpPr>
        <p:spPr/>
        <p:txBody>
          <a:bodyPr/>
          <a:lstStyle/>
          <a:p>
            <a:fld id="{B6BBB54A-AE2B-4324-B5CF-666363C07DFD}" type="slidenum">
              <a:rPr lang="en-US" smtClean="0"/>
              <a:pPr/>
              <a:t>31</a:t>
            </a:fld>
            <a:endParaRPr lang="en-US"/>
          </a:p>
        </p:txBody>
      </p:sp>
    </p:spTree>
    <p:extLst>
      <p:ext uri="{BB962C8B-B14F-4D97-AF65-F5344CB8AC3E}">
        <p14:creationId xmlns:p14="http://schemas.microsoft.com/office/powerpoint/2010/main" val="3280979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ADT</a:t>
            </a:r>
            <a:endParaRPr lang="ar-SA" dirty="0"/>
          </a:p>
        </p:txBody>
      </p:sp>
      <p:sp>
        <p:nvSpPr>
          <p:cNvPr id="3" name="Content Placeholder 2"/>
          <p:cNvSpPr>
            <a:spLocks noGrp="1"/>
          </p:cNvSpPr>
          <p:nvPr>
            <p:ph sz="quarter" idx="1"/>
          </p:nvPr>
        </p:nvSpPr>
        <p:spPr>
          <a:ln>
            <a:solidFill>
              <a:schemeClr val="accent1"/>
            </a:solidFill>
          </a:ln>
        </p:spPr>
        <p:txBody>
          <a:bodyPr>
            <a:normAutofit/>
          </a:bodyPr>
          <a:lstStyle/>
          <a:p>
            <a:r>
              <a:rPr lang="en-US" dirty="0">
                <a:solidFill>
                  <a:schemeClr val="accent1"/>
                </a:solidFill>
              </a:rPr>
              <a:t>push(</a:t>
            </a:r>
            <a:r>
              <a:rPr lang="en-US" i="1" dirty="0">
                <a:solidFill>
                  <a:schemeClr val="accent1"/>
                </a:solidFill>
              </a:rPr>
              <a:t>e</a:t>
            </a:r>
            <a:r>
              <a:rPr lang="en-US" dirty="0">
                <a:solidFill>
                  <a:schemeClr val="accent1"/>
                </a:solidFill>
              </a:rPr>
              <a:t>): </a:t>
            </a:r>
            <a:r>
              <a:rPr lang="en-US" dirty="0"/>
              <a:t>Adds element </a:t>
            </a:r>
            <a:r>
              <a:rPr lang="en-US" i="1" dirty="0"/>
              <a:t>e </a:t>
            </a:r>
            <a:r>
              <a:rPr lang="en-US" dirty="0"/>
              <a:t>to the top of the stack.</a:t>
            </a:r>
          </a:p>
          <a:p>
            <a:r>
              <a:rPr lang="en-US" dirty="0">
                <a:solidFill>
                  <a:schemeClr val="accent1"/>
                </a:solidFill>
              </a:rPr>
              <a:t>pop( ): </a:t>
            </a:r>
            <a:r>
              <a:rPr lang="en-US" dirty="0"/>
              <a:t>Removes and returns the top element from the stack (or null if the stack is empty). </a:t>
            </a:r>
          </a:p>
          <a:p>
            <a:r>
              <a:rPr lang="en-US" dirty="0">
                <a:solidFill>
                  <a:schemeClr val="accent1"/>
                </a:solidFill>
              </a:rPr>
              <a:t>top( ): </a:t>
            </a:r>
            <a:r>
              <a:rPr lang="en-US" dirty="0"/>
              <a:t>Returns the top element of the stack, without removing it (or null if the stack is empty).</a:t>
            </a:r>
          </a:p>
          <a:p>
            <a:r>
              <a:rPr lang="en-US" dirty="0">
                <a:solidFill>
                  <a:schemeClr val="accent1"/>
                </a:solidFill>
              </a:rPr>
              <a:t>size( ): </a:t>
            </a:r>
            <a:r>
              <a:rPr lang="en-US" dirty="0"/>
              <a:t>Returns the number of elements in the stack.</a:t>
            </a:r>
          </a:p>
          <a:p>
            <a:r>
              <a:rPr lang="en-US" dirty="0" err="1">
                <a:solidFill>
                  <a:schemeClr val="accent1"/>
                </a:solidFill>
              </a:rPr>
              <a:t>isEmpty</a:t>
            </a:r>
            <a:r>
              <a:rPr lang="en-US" dirty="0">
                <a:solidFill>
                  <a:schemeClr val="accent1"/>
                </a:solidFill>
              </a:rPr>
              <a:t>( ):</a:t>
            </a:r>
            <a:r>
              <a:rPr lang="en-US" dirty="0"/>
              <a:t> Returns a </a:t>
            </a:r>
            <a:r>
              <a:rPr lang="en-US" dirty="0" err="1"/>
              <a:t>boolean</a:t>
            </a:r>
            <a:r>
              <a:rPr lang="en-US" dirty="0"/>
              <a:t> indicating whether the stack is empty.</a:t>
            </a:r>
            <a:endParaRPr lang="ar-SA" dirty="0"/>
          </a:p>
        </p:txBody>
      </p:sp>
      <p:sp>
        <p:nvSpPr>
          <p:cNvPr id="4" name="Slide Number Placeholder 3">
            <a:extLst>
              <a:ext uri="{FF2B5EF4-FFF2-40B4-BE49-F238E27FC236}">
                <a16:creationId xmlns:a16="http://schemas.microsoft.com/office/drawing/2014/main" id="{487C7E53-7CCC-45CD-B50F-63E509B96459}"/>
              </a:ext>
            </a:extLst>
          </p:cNvPr>
          <p:cNvSpPr>
            <a:spLocks noGrp="1"/>
          </p:cNvSpPr>
          <p:nvPr>
            <p:ph type="sldNum" sz="quarter" idx="12"/>
          </p:nvPr>
        </p:nvSpPr>
        <p:spPr/>
        <p:txBody>
          <a:bodyPr/>
          <a:lstStyle/>
          <a:p>
            <a:fld id="{0AC6BCD1-F9AF-4673-A094-9FB4E627EE10}" type="slidenum">
              <a:rPr lang="ar-SA" smtClean="0"/>
              <a:t>4</a:t>
            </a:fld>
            <a:endParaRPr lang="ar-SA"/>
          </a:p>
        </p:txBody>
      </p:sp>
    </p:spTree>
    <p:extLst>
      <p:ext uri="{BB962C8B-B14F-4D97-AF65-F5344CB8AC3E}">
        <p14:creationId xmlns:p14="http://schemas.microsoft.com/office/powerpoint/2010/main" val="2765614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8EA49-0A78-44E8-9D3B-9B6110F83015}"/>
              </a:ext>
            </a:extLst>
          </p:cNvPr>
          <p:cNvSpPr>
            <a:spLocks noGrp="1"/>
          </p:cNvSpPr>
          <p:nvPr>
            <p:ph type="title"/>
          </p:nvPr>
        </p:nvSpPr>
        <p:spPr/>
        <p:txBody>
          <a:bodyPr>
            <a:normAutofit/>
          </a:bodyPr>
          <a:lstStyle/>
          <a:p>
            <a:r>
              <a:rPr lang="en-US" dirty="0"/>
              <a:t>Stack Operations</a:t>
            </a:r>
            <a:endParaRPr lang="ar-SA" dirty="0"/>
          </a:p>
        </p:txBody>
      </p:sp>
      <p:sp>
        <p:nvSpPr>
          <p:cNvPr id="3" name="Slide Number Placeholder 2">
            <a:extLst>
              <a:ext uri="{FF2B5EF4-FFF2-40B4-BE49-F238E27FC236}">
                <a16:creationId xmlns:a16="http://schemas.microsoft.com/office/drawing/2014/main" id="{96F85654-8E6C-4456-91DC-54F78E225CC0}"/>
              </a:ext>
            </a:extLst>
          </p:cNvPr>
          <p:cNvSpPr>
            <a:spLocks noGrp="1"/>
          </p:cNvSpPr>
          <p:nvPr>
            <p:ph type="sldNum" sz="quarter" idx="12"/>
          </p:nvPr>
        </p:nvSpPr>
        <p:spPr/>
        <p:txBody>
          <a:bodyPr/>
          <a:lstStyle/>
          <a:p>
            <a:fld id="{0AC6BCD1-F9AF-4673-A094-9FB4E627EE10}" type="slidenum">
              <a:rPr lang="ar-SA" smtClean="0"/>
              <a:t>5</a:t>
            </a:fld>
            <a:endParaRPr lang="ar-SA"/>
          </a:p>
        </p:txBody>
      </p:sp>
      <p:sp>
        <p:nvSpPr>
          <p:cNvPr id="4" name="Content Placeholder 3">
            <a:extLst>
              <a:ext uri="{FF2B5EF4-FFF2-40B4-BE49-F238E27FC236}">
                <a16:creationId xmlns:a16="http://schemas.microsoft.com/office/drawing/2014/main" id="{7CA4D104-2D38-41F4-AFBD-7F615F6DB404}"/>
              </a:ext>
            </a:extLst>
          </p:cNvPr>
          <p:cNvSpPr>
            <a:spLocks noGrp="1"/>
          </p:cNvSpPr>
          <p:nvPr>
            <p:ph sz="quarter" idx="1"/>
          </p:nvPr>
        </p:nvSpPr>
        <p:spPr/>
        <p:txBody>
          <a:bodyPr/>
          <a:lstStyle/>
          <a:p>
            <a:r>
              <a:rPr lang="en-US" dirty="0"/>
              <a:t>Stack operations are:</a:t>
            </a:r>
          </a:p>
          <a:p>
            <a:pPr lvl="1"/>
            <a:r>
              <a:rPr lang="en-US" dirty="0"/>
              <a:t>Push -&gt; inserts an element on to top of stack</a:t>
            </a:r>
          </a:p>
          <a:p>
            <a:pPr lvl="1"/>
            <a:endParaRPr lang="en-US" dirty="0"/>
          </a:p>
          <a:p>
            <a:pPr lvl="1"/>
            <a:endParaRPr lang="en-US" dirty="0"/>
          </a:p>
          <a:p>
            <a:pPr lvl="1"/>
            <a:endParaRPr lang="en-US" dirty="0"/>
          </a:p>
          <a:p>
            <a:pPr lvl="1"/>
            <a:endParaRPr lang="en-US" dirty="0"/>
          </a:p>
          <a:p>
            <a:pPr marL="274320" lvl="1" indent="0">
              <a:buNone/>
            </a:pPr>
            <a:endParaRPr lang="en-US" dirty="0"/>
          </a:p>
          <a:p>
            <a:pPr lvl="1"/>
            <a:r>
              <a:rPr lang="en-US" dirty="0"/>
              <a:t>Pop -&gt; deletes an element from the top of the stack</a:t>
            </a:r>
          </a:p>
          <a:p>
            <a:pPr lvl="1"/>
            <a:endParaRPr lang="en-US" dirty="0"/>
          </a:p>
          <a:p>
            <a:endParaRPr lang="ar-SA" dirty="0"/>
          </a:p>
        </p:txBody>
      </p:sp>
      <p:pic>
        <p:nvPicPr>
          <p:cNvPr id="5" name="Picture 8">
            <a:extLst>
              <a:ext uri="{FF2B5EF4-FFF2-40B4-BE49-F238E27FC236}">
                <a16:creationId xmlns:a16="http://schemas.microsoft.com/office/drawing/2014/main" id="{4D0940E7-D841-484C-95F3-E26E1A639439}"/>
              </a:ext>
            </a:extLst>
          </p:cNvPr>
          <p:cNvPicPr>
            <a:picLocks noChangeAspect="1" noChangeArrowheads="1"/>
          </p:cNvPicPr>
          <p:nvPr/>
        </p:nvPicPr>
        <p:blipFill>
          <a:blip r:embed="rId2" cstate="print"/>
          <a:srcRect/>
          <a:stretch>
            <a:fillRect/>
          </a:stretch>
        </p:blipFill>
        <p:spPr bwMode="auto">
          <a:xfrm>
            <a:off x="2790825" y="2265594"/>
            <a:ext cx="4724400" cy="1577975"/>
          </a:xfrm>
          <a:prstGeom prst="rect">
            <a:avLst/>
          </a:prstGeom>
          <a:noFill/>
          <a:ln w="12700">
            <a:solidFill>
              <a:schemeClr val="tx1"/>
            </a:solidFill>
            <a:miter lim="800000"/>
            <a:headEnd/>
            <a:tailEnd/>
          </a:ln>
        </p:spPr>
      </p:pic>
      <p:pic>
        <p:nvPicPr>
          <p:cNvPr id="6" name="Picture 11">
            <a:extLst>
              <a:ext uri="{FF2B5EF4-FFF2-40B4-BE49-F238E27FC236}">
                <a16:creationId xmlns:a16="http://schemas.microsoft.com/office/drawing/2014/main" id="{78773AA9-A13C-4EDC-83E7-C9A7B28B9C8D}"/>
              </a:ext>
            </a:extLst>
          </p:cNvPr>
          <p:cNvPicPr>
            <a:picLocks noChangeAspect="1" noChangeArrowheads="1"/>
          </p:cNvPicPr>
          <p:nvPr/>
        </p:nvPicPr>
        <p:blipFill>
          <a:blip r:embed="rId3" cstate="print"/>
          <a:srcRect/>
          <a:stretch>
            <a:fillRect/>
          </a:stretch>
        </p:blipFill>
        <p:spPr bwMode="auto">
          <a:xfrm>
            <a:off x="2714625" y="4640263"/>
            <a:ext cx="4800600" cy="1716087"/>
          </a:xfrm>
          <a:prstGeom prst="rect">
            <a:avLst/>
          </a:prstGeom>
          <a:noFill/>
          <a:ln w="12700">
            <a:solidFill>
              <a:schemeClr val="tx1"/>
            </a:solidFill>
            <a:miter lim="800000"/>
            <a:headEnd/>
            <a:tailEnd/>
          </a:ln>
        </p:spPr>
      </p:pic>
    </p:spTree>
    <p:extLst>
      <p:ext uri="{BB962C8B-B14F-4D97-AF65-F5344CB8AC3E}">
        <p14:creationId xmlns:p14="http://schemas.microsoft.com/office/powerpoint/2010/main" val="2424575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ar-SA" dirty="0"/>
          </a:p>
        </p:txBody>
      </p:sp>
      <p:sp>
        <p:nvSpPr>
          <p:cNvPr id="3" name="Content Placeholder 2"/>
          <p:cNvSpPr>
            <a:spLocks noGrp="1"/>
          </p:cNvSpPr>
          <p:nvPr>
            <p:ph sz="quarter" idx="1"/>
          </p:nvPr>
        </p:nvSpPr>
        <p:spPr/>
        <p:txBody>
          <a:bodyPr/>
          <a:lstStyle/>
          <a:p>
            <a:r>
              <a:rPr lang="en-US" dirty="0"/>
              <a:t>Assume S is an empty stack of integers:</a:t>
            </a:r>
            <a:endParaRPr lang="ar-SA" dirty="0"/>
          </a:p>
        </p:txBody>
      </p:sp>
      <p:pic>
        <p:nvPicPr>
          <p:cNvPr id="4" name="Picture 3"/>
          <p:cNvPicPr>
            <a:picLocks noChangeAspect="1"/>
          </p:cNvPicPr>
          <p:nvPr/>
        </p:nvPicPr>
        <p:blipFill rotWithShape="1">
          <a:blip r:embed="rId3"/>
          <a:srcRect l="52306" t="40457" r="17882" b="6220"/>
          <a:stretch/>
        </p:blipFill>
        <p:spPr>
          <a:xfrm>
            <a:off x="3647342" y="1697126"/>
            <a:ext cx="4057790" cy="4536034"/>
          </a:xfrm>
          <a:prstGeom prst="rect">
            <a:avLst/>
          </a:prstGeom>
        </p:spPr>
      </p:pic>
      <p:sp>
        <p:nvSpPr>
          <p:cNvPr id="5" name="Slide Number Placeholder 4">
            <a:extLst>
              <a:ext uri="{FF2B5EF4-FFF2-40B4-BE49-F238E27FC236}">
                <a16:creationId xmlns:a16="http://schemas.microsoft.com/office/drawing/2014/main" id="{03C8D1A7-21A3-4B1B-9E14-ECFC428197AF}"/>
              </a:ext>
            </a:extLst>
          </p:cNvPr>
          <p:cNvSpPr>
            <a:spLocks noGrp="1"/>
          </p:cNvSpPr>
          <p:nvPr>
            <p:ph type="sldNum" sz="quarter" idx="12"/>
          </p:nvPr>
        </p:nvSpPr>
        <p:spPr/>
        <p:txBody>
          <a:bodyPr/>
          <a:lstStyle/>
          <a:p>
            <a:fld id="{0AC6BCD1-F9AF-4673-A094-9FB4E627EE10}" type="slidenum">
              <a:rPr lang="ar-SA" smtClean="0"/>
              <a:t>6</a:t>
            </a:fld>
            <a:endParaRPr lang="ar-SA"/>
          </a:p>
        </p:txBody>
      </p:sp>
    </p:spTree>
    <p:extLst>
      <p:ext uri="{BB962C8B-B14F-4D97-AF65-F5344CB8AC3E}">
        <p14:creationId xmlns:p14="http://schemas.microsoft.com/office/powerpoint/2010/main" val="3508062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Interface</a:t>
            </a:r>
            <a:endParaRPr lang="ar-SA" dirty="0"/>
          </a:p>
        </p:txBody>
      </p:sp>
      <p:sp>
        <p:nvSpPr>
          <p:cNvPr id="3" name="Content Placeholder 2"/>
          <p:cNvSpPr>
            <a:spLocks noGrp="1"/>
          </p:cNvSpPr>
          <p:nvPr>
            <p:ph sz="quarter" idx="1"/>
          </p:nvPr>
        </p:nvSpPr>
        <p:spPr/>
        <p:txBody>
          <a:bodyPr/>
          <a:lstStyle/>
          <a:p>
            <a:endParaRPr lang="ar-SA"/>
          </a:p>
        </p:txBody>
      </p:sp>
      <p:sp>
        <p:nvSpPr>
          <p:cNvPr id="5" name="Rectangle 4"/>
          <p:cNvSpPr/>
          <p:nvPr/>
        </p:nvSpPr>
        <p:spPr>
          <a:xfrm>
            <a:off x="1824990" y="2185541"/>
            <a:ext cx="8942070" cy="3046988"/>
          </a:xfrm>
          <a:prstGeom prst="rect">
            <a:avLst/>
          </a:prstGeom>
        </p:spPr>
        <p:txBody>
          <a:bodyPr wrap="square">
            <a:spAutoFit/>
          </a:bodyPr>
          <a:lstStyle/>
          <a:p>
            <a:r>
              <a:rPr lang="en-US" sz="2400" dirty="0">
                <a:solidFill>
                  <a:srgbClr val="000302"/>
                </a:solidFill>
                <a:latin typeface="CMSSBX10"/>
              </a:rPr>
              <a:t>public interface </a:t>
            </a:r>
            <a:r>
              <a:rPr lang="en-US" sz="2400" dirty="0">
                <a:solidFill>
                  <a:srgbClr val="000302"/>
                </a:solidFill>
                <a:latin typeface="CMSS10"/>
              </a:rPr>
              <a:t>Stack</a:t>
            </a:r>
            <a:r>
              <a:rPr lang="en-US" sz="2400" dirty="0">
                <a:solidFill>
                  <a:srgbClr val="000302"/>
                </a:solidFill>
                <a:latin typeface="CMMI10"/>
              </a:rPr>
              <a:t>&lt;</a:t>
            </a:r>
            <a:r>
              <a:rPr lang="en-US" sz="2400" dirty="0">
                <a:solidFill>
                  <a:srgbClr val="000302"/>
                </a:solidFill>
                <a:latin typeface="CMSS10"/>
              </a:rPr>
              <a:t>E</a:t>
            </a:r>
            <a:r>
              <a:rPr lang="en-US" sz="2400" dirty="0">
                <a:solidFill>
                  <a:srgbClr val="000302"/>
                </a:solidFill>
                <a:latin typeface="CMMI10"/>
              </a:rPr>
              <a:t>&gt; </a:t>
            </a:r>
            <a:r>
              <a:rPr lang="en-US" sz="2400" dirty="0">
                <a:solidFill>
                  <a:srgbClr val="000302"/>
                </a:solidFill>
                <a:latin typeface="CMSY10"/>
              </a:rPr>
              <a:t>{ </a:t>
            </a:r>
            <a:endParaRPr lang="en-US" sz="2400" dirty="0">
              <a:solidFill>
                <a:srgbClr val="167CFD"/>
              </a:solidFill>
              <a:latin typeface="Times-Roman"/>
            </a:endParaRPr>
          </a:p>
          <a:p>
            <a:r>
              <a:rPr lang="en-US" sz="2400" dirty="0">
                <a:solidFill>
                  <a:srgbClr val="000302"/>
                </a:solidFill>
                <a:latin typeface="CMSSBX10"/>
              </a:rPr>
              <a:t>	</a:t>
            </a:r>
            <a:r>
              <a:rPr lang="en-US" sz="2400" dirty="0" err="1">
                <a:solidFill>
                  <a:srgbClr val="000302"/>
                </a:solidFill>
                <a:latin typeface="CMSSBX10"/>
              </a:rPr>
              <a:t>int</a:t>
            </a:r>
            <a:r>
              <a:rPr lang="en-US" sz="2400" dirty="0">
                <a:solidFill>
                  <a:srgbClr val="000302"/>
                </a:solidFill>
                <a:latin typeface="CMSSBX10"/>
              </a:rPr>
              <a:t> </a:t>
            </a:r>
            <a:r>
              <a:rPr lang="en-US" sz="2400" dirty="0">
                <a:solidFill>
                  <a:schemeClr val="accent1"/>
                </a:solidFill>
                <a:latin typeface="CMSS10"/>
              </a:rPr>
              <a:t>size( )</a:t>
            </a:r>
            <a:r>
              <a:rPr lang="en-US" sz="2400" dirty="0">
                <a:solidFill>
                  <a:srgbClr val="000302"/>
                </a:solidFill>
                <a:latin typeface="CMSS10"/>
              </a:rPr>
              <a:t>;</a:t>
            </a:r>
          </a:p>
          <a:p>
            <a:r>
              <a:rPr lang="en-US" sz="2400" dirty="0">
                <a:solidFill>
                  <a:srgbClr val="000302"/>
                </a:solidFill>
                <a:latin typeface="CMSSBX10"/>
              </a:rPr>
              <a:t>	</a:t>
            </a:r>
            <a:r>
              <a:rPr lang="en-US" sz="2400" dirty="0" err="1">
                <a:solidFill>
                  <a:srgbClr val="000302"/>
                </a:solidFill>
                <a:latin typeface="CMSSBX10"/>
              </a:rPr>
              <a:t>boolean</a:t>
            </a:r>
            <a:r>
              <a:rPr lang="en-US" sz="2400" dirty="0">
                <a:solidFill>
                  <a:srgbClr val="000302"/>
                </a:solidFill>
                <a:latin typeface="CMSSBX10"/>
              </a:rPr>
              <a:t> </a:t>
            </a:r>
            <a:r>
              <a:rPr lang="en-US" sz="2400" dirty="0" err="1">
                <a:solidFill>
                  <a:schemeClr val="accent1"/>
                </a:solidFill>
                <a:latin typeface="CMSS10"/>
              </a:rPr>
              <a:t>isEmpty</a:t>
            </a:r>
            <a:r>
              <a:rPr lang="en-US" sz="2400" dirty="0">
                <a:solidFill>
                  <a:srgbClr val="000302"/>
                </a:solidFill>
                <a:latin typeface="CMSS10"/>
              </a:rPr>
              <a:t>( );</a:t>
            </a:r>
          </a:p>
          <a:p>
            <a:r>
              <a:rPr lang="ar-SA" sz="2400" dirty="0">
                <a:solidFill>
                  <a:srgbClr val="000302"/>
                </a:solidFill>
                <a:latin typeface="CMSSBX10"/>
              </a:rPr>
              <a:t>	</a:t>
            </a:r>
            <a:r>
              <a:rPr lang="en-US" sz="2400" dirty="0">
                <a:solidFill>
                  <a:srgbClr val="000302"/>
                </a:solidFill>
                <a:latin typeface="CMSSBX10"/>
              </a:rPr>
              <a:t>void </a:t>
            </a:r>
            <a:r>
              <a:rPr lang="en-US" sz="2400" dirty="0">
                <a:solidFill>
                  <a:schemeClr val="accent1"/>
                </a:solidFill>
                <a:latin typeface="CMSS10"/>
              </a:rPr>
              <a:t>push</a:t>
            </a:r>
            <a:r>
              <a:rPr lang="en-US" sz="2400" dirty="0">
                <a:solidFill>
                  <a:srgbClr val="000302"/>
                </a:solidFill>
                <a:latin typeface="CMSS10"/>
              </a:rPr>
              <a:t>(E e);</a:t>
            </a:r>
            <a:endParaRPr lang="ar-SA" sz="2400" dirty="0">
              <a:solidFill>
                <a:srgbClr val="167CFD"/>
              </a:solidFill>
              <a:latin typeface="SFSS1000"/>
            </a:endParaRPr>
          </a:p>
          <a:p>
            <a:r>
              <a:rPr lang="en-US" sz="2400" dirty="0">
                <a:solidFill>
                  <a:srgbClr val="000302"/>
                </a:solidFill>
                <a:latin typeface="CMSS10"/>
              </a:rPr>
              <a:t>	E </a:t>
            </a:r>
            <a:r>
              <a:rPr lang="en-US" sz="2400" dirty="0">
                <a:solidFill>
                  <a:schemeClr val="accent1"/>
                </a:solidFill>
                <a:latin typeface="CMSS10"/>
              </a:rPr>
              <a:t>top</a:t>
            </a:r>
            <a:r>
              <a:rPr lang="en-US" sz="2400" dirty="0">
                <a:solidFill>
                  <a:srgbClr val="000302"/>
                </a:solidFill>
                <a:latin typeface="CMSS10"/>
              </a:rPr>
              <a:t>( );</a:t>
            </a:r>
            <a:endParaRPr lang="ar-SA" sz="2400" dirty="0">
              <a:solidFill>
                <a:srgbClr val="167CFD"/>
              </a:solidFill>
              <a:latin typeface="SFSS1000"/>
            </a:endParaRPr>
          </a:p>
          <a:p>
            <a:r>
              <a:rPr lang="en-US" sz="2400" dirty="0">
                <a:solidFill>
                  <a:srgbClr val="000302"/>
                </a:solidFill>
                <a:latin typeface="CMSS10"/>
              </a:rPr>
              <a:t>	E </a:t>
            </a:r>
            <a:r>
              <a:rPr lang="en-US" sz="2400" dirty="0">
                <a:solidFill>
                  <a:schemeClr val="accent1"/>
                </a:solidFill>
                <a:latin typeface="CMSS10"/>
              </a:rPr>
              <a:t>pop</a:t>
            </a:r>
            <a:r>
              <a:rPr lang="en-US" sz="2400" dirty="0">
                <a:solidFill>
                  <a:srgbClr val="000302"/>
                </a:solidFill>
                <a:latin typeface="CMSS10"/>
              </a:rPr>
              <a:t>( );</a:t>
            </a:r>
          </a:p>
          <a:p>
            <a:r>
              <a:rPr lang="en-US" sz="2400" dirty="0">
                <a:solidFill>
                  <a:srgbClr val="000302"/>
                </a:solidFill>
                <a:latin typeface="CMSS10"/>
              </a:rPr>
              <a:t>}</a:t>
            </a:r>
          </a:p>
          <a:p>
            <a:endParaRPr lang="ar-SA" sz="2400" dirty="0"/>
          </a:p>
        </p:txBody>
      </p:sp>
      <p:sp>
        <p:nvSpPr>
          <p:cNvPr id="4" name="Slide Number Placeholder 3">
            <a:extLst>
              <a:ext uri="{FF2B5EF4-FFF2-40B4-BE49-F238E27FC236}">
                <a16:creationId xmlns:a16="http://schemas.microsoft.com/office/drawing/2014/main" id="{AAF05F6F-8DB3-4513-A99E-F4C4D60DB6F2}"/>
              </a:ext>
            </a:extLst>
          </p:cNvPr>
          <p:cNvSpPr>
            <a:spLocks noGrp="1"/>
          </p:cNvSpPr>
          <p:nvPr>
            <p:ph type="sldNum" sz="quarter" idx="12"/>
          </p:nvPr>
        </p:nvSpPr>
        <p:spPr/>
        <p:txBody>
          <a:bodyPr/>
          <a:lstStyle/>
          <a:p>
            <a:fld id="{0AC6BCD1-F9AF-4673-A094-9FB4E627EE10}" type="slidenum">
              <a:rPr lang="ar-SA" smtClean="0"/>
              <a:t>7</a:t>
            </a:fld>
            <a:endParaRPr lang="ar-SA"/>
          </a:p>
        </p:txBody>
      </p:sp>
    </p:spTree>
    <p:extLst>
      <p:ext uri="{BB962C8B-B14F-4D97-AF65-F5344CB8AC3E}">
        <p14:creationId xmlns:p14="http://schemas.microsoft.com/office/powerpoint/2010/main" val="1683082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Implementation</a:t>
            </a:r>
            <a:endParaRPr lang="ar-SA" dirty="0"/>
          </a:p>
        </p:txBody>
      </p:sp>
      <p:sp>
        <p:nvSpPr>
          <p:cNvPr id="3" name="Content Placeholder 2"/>
          <p:cNvSpPr>
            <a:spLocks noGrp="1"/>
          </p:cNvSpPr>
          <p:nvPr>
            <p:ph sz="quarter" idx="1"/>
          </p:nvPr>
        </p:nvSpPr>
        <p:spPr/>
        <p:txBody>
          <a:bodyPr/>
          <a:lstStyle/>
          <a:p>
            <a:r>
              <a:rPr lang="en-US" dirty="0"/>
              <a:t>Array-based implementation</a:t>
            </a:r>
          </a:p>
          <a:p>
            <a:r>
              <a:rPr lang="en-US" dirty="0"/>
              <a:t>Linked-list-based implementation</a:t>
            </a:r>
            <a:endParaRPr lang="ar-SA" dirty="0"/>
          </a:p>
        </p:txBody>
      </p:sp>
      <p:sp>
        <p:nvSpPr>
          <p:cNvPr id="4" name="Slide Number Placeholder 3">
            <a:extLst>
              <a:ext uri="{FF2B5EF4-FFF2-40B4-BE49-F238E27FC236}">
                <a16:creationId xmlns:a16="http://schemas.microsoft.com/office/drawing/2014/main" id="{8CAD366B-76E0-48F7-87FB-3D6E371B9781}"/>
              </a:ext>
            </a:extLst>
          </p:cNvPr>
          <p:cNvSpPr>
            <a:spLocks noGrp="1"/>
          </p:cNvSpPr>
          <p:nvPr>
            <p:ph type="sldNum" sz="quarter" idx="12"/>
          </p:nvPr>
        </p:nvSpPr>
        <p:spPr/>
        <p:txBody>
          <a:bodyPr/>
          <a:lstStyle/>
          <a:p>
            <a:fld id="{0AC6BCD1-F9AF-4673-A094-9FB4E627EE10}" type="slidenum">
              <a:rPr lang="ar-SA" smtClean="0"/>
              <a:t>8</a:t>
            </a:fld>
            <a:endParaRPr lang="ar-SA"/>
          </a:p>
        </p:txBody>
      </p:sp>
    </p:spTree>
    <p:extLst>
      <p:ext uri="{BB962C8B-B14F-4D97-AF65-F5344CB8AC3E}">
        <p14:creationId xmlns:p14="http://schemas.microsoft.com/office/powerpoint/2010/main" val="2039409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Array-Based Stack Implementation</a:t>
            </a:r>
            <a:endParaRPr lang="ar-SA" dirty="0"/>
          </a:p>
        </p:txBody>
      </p:sp>
      <p:sp>
        <p:nvSpPr>
          <p:cNvPr id="3" name="Content Placeholder 2"/>
          <p:cNvSpPr>
            <a:spLocks noGrp="1"/>
          </p:cNvSpPr>
          <p:nvPr>
            <p:ph sz="quarter" idx="1"/>
          </p:nvPr>
        </p:nvSpPr>
        <p:spPr/>
        <p:txBody>
          <a:bodyPr>
            <a:normAutofit/>
          </a:bodyPr>
          <a:lstStyle/>
          <a:p>
            <a:r>
              <a:rPr lang="en-US" dirty="0"/>
              <a:t>Store elements in an array, </a:t>
            </a:r>
            <a:r>
              <a:rPr lang="en-US" i="1" dirty="0">
                <a:solidFill>
                  <a:schemeClr val="accent1"/>
                </a:solidFill>
              </a:rPr>
              <a:t>data</a:t>
            </a:r>
            <a:r>
              <a:rPr lang="en-US" dirty="0"/>
              <a:t>, with capacity </a:t>
            </a:r>
            <a:r>
              <a:rPr lang="en-US" i="1" dirty="0"/>
              <a:t>N </a:t>
            </a:r>
            <a:r>
              <a:rPr lang="en-US" dirty="0"/>
              <a:t>for some fixed </a:t>
            </a:r>
            <a:r>
              <a:rPr lang="en-US" i="1" dirty="0"/>
              <a:t>N.</a:t>
            </a:r>
          </a:p>
          <a:p>
            <a:endParaRPr lang="en-US" i="1" dirty="0"/>
          </a:p>
          <a:p>
            <a:endParaRPr lang="en-US" dirty="0"/>
          </a:p>
          <a:p>
            <a:endParaRPr lang="en-US" dirty="0"/>
          </a:p>
          <a:p>
            <a:r>
              <a:rPr lang="en-US" dirty="0"/>
              <a:t>The bottom element of the stack is always stored in cell </a:t>
            </a:r>
            <a:r>
              <a:rPr lang="en-US" i="1" dirty="0">
                <a:solidFill>
                  <a:schemeClr val="accent1"/>
                </a:solidFill>
              </a:rPr>
              <a:t>data[0]</a:t>
            </a:r>
          </a:p>
          <a:p>
            <a:r>
              <a:rPr lang="en-US" dirty="0"/>
              <a:t>The top element of the stack in cell </a:t>
            </a:r>
            <a:r>
              <a:rPr lang="en-US" i="1" dirty="0">
                <a:solidFill>
                  <a:schemeClr val="accent1"/>
                </a:solidFill>
              </a:rPr>
              <a:t>data[t]</a:t>
            </a:r>
            <a:r>
              <a:rPr lang="en-US" dirty="0"/>
              <a:t> </a:t>
            </a:r>
          </a:p>
          <a:p>
            <a:pPr lvl="1"/>
            <a:r>
              <a:rPr lang="en-GB" dirty="0"/>
              <a:t>The top element of the stack in cell data[t] </a:t>
            </a:r>
          </a:p>
          <a:p>
            <a:pPr lvl="1"/>
            <a:r>
              <a:rPr lang="en-GB" dirty="0"/>
              <a:t>t= size of the stack -1</a:t>
            </a:r>
          </a:p>
          <a:p>
            <a:pPr lvl="1"/>
            <a:r>
              <a:rPr lang="en-GB" dirty="0"/>
              <a:t>when the stack is empty, t = −1</a:t>
            </a:r>
          </a:p>
          <a:p>
            <a:r>
              <a:rPr lang="en-GB" dirty="0"/>
              <a:t>Array Capacity vs Stack size</a:t>
            </a:r>
          </a:p>
        </p:txBody>
      </p:sp>
      <p:pic>
        <p:nvPicPr>
          <p:cNvPr id="4" name="Picture 3"/>
          <p:cNvPicPr>
            <a:picLocks noChangeAspect="1"/>
          </p:cNvPicPr>
          <p:nvPr/>
        </p:nvPicPr>
        <p:blipFill>
          <a:blip r:embed="rId2"/>
          <a:stretch>
            <a:fillRect/>
          </a:stretch>
        </p:blipFill>
        <p:spPr>
          <a:xfrm>
            <a:off x="1143292" y="1960672"/>
            <a:ext cx="9221461" cy="1090173"/>
          </a:xfrm>
          <a:prstGeom prst="rect">
            <a:avLst/>
          </a:prstGeom>
        </p:spPr>
      </p:pic>
      <p:sp>
        <p:nvSpPr>
          <p:cNvPr id="5" name="Slide Number Placeholder 4">
            <a:extLst>
              <a:ext uri="{FF2B5EF4-FFF2-40B4-BE49-F238E27FC236}">
                <a16:creationId xmlns:a16="http://schemas.microsoft.com/office/drawing/2014/main" id="{4F85C23A-4999-44F4-AE19-8ABC4F0F3B52}"/>
              </a:ext>
            </a:extLst>
          </p:cNvPr>
          <p:cNvSpPr>
            <a:spLocks noGrp="1"/>
          </p:cNvSpPr>
          <p:nvPr>
            <p:ph type="sldNum" sz="quarter" idx="12"/>
          </p:nvPr>
        </p:nvSpPr>
        <p:spPr/>
        <p:txBody>
          <a:bodyPr/>
          <a:lstStyle/>
          <a:p>
            <a:fld id="{0AC6BCD1-F9AF-4673-A094-9FB4E627EE10}" type="slidenum">
              <a:rPr lang="ar-SA" smtClean="0"/>
              <a:t>9</a:t>
            </a:fld>
            <a:endParaRPr lang="ar-SA"/>
          </a:p>
        </p:txBody>
      </p:sp>
      <p:graphicFrame>
        <p:nvGraphicFramePr>
          <p:cNvPr id="7" name="Table 6">
            <a:extLst>
              <a:ext uri="{FF2B5EF4-FFF2-40B4-BE49-F238E27FC236}">
                <a16:creationId xmlns:a16="http://schemas.microsoft.com/office/drawing/2014/main" id="{EC3AA30E-C99E-4392-BF93-E209367A317D}"/>
              </a:ext>
            </a:extLst>
          </p:cNvPr>
          <p:cNvGraphicFramePr>
            <a:graphicFrameLocks noGrp="1"/>
          </p:cNvGraphicFramePr>
          <p:nvPr>
            <p:extLst>
              <p:ext uri="{D42A27DB-BD31-4B8C-83A1-F6EECF244321}">
                <p14:modId xmlns:p14="http://schemas.microsoft.com/office/powerpoint/2010/main" val="1789442705"/>
              </p:ext>
            </p:extLst>
          </p:nvPr>
        </p:nvGraphicFramePr>
        <p:xfrm>
          <a:off x="7126105" y="3750469"/>
          <a:ext cx="4417086" cy="2377440"/>
        </p:xfrm>
        <a:graphic>
          <a:graphicData uri="http://schemas.openxmlformats.org/drawingml/2006/table">
            <a:tbl>
              <a:tblPr/>
              <a:tblGrid>
                <a:gridCol w="2208543">
                  <a:extLst>
                    <a:ext uri="{9D8B030D-6E8A-4147-A177-3AD203B41FA5}">
                      <a16:colId xmlns:a16="http://schemas.microsoft.com/office/drawing/2014/main" val="3322299352"/>
                    </a:ext>
                  </a:extLst>
                </a:gridCol>
                <a:gridCol w="2208543">
                  <a:extLst>
                    <a:ext uri="{9D8B030D-6E8A-4147-A177-3AD203B41FA5}">
                      <a16:colId xmlns:a16="http://schemas.microsoft.com/office/drawing/2014/main" val="2063370984"/>
                    </a:ext>
                  </a:extLst>
                </a:gridCol>
              </a:tblGrid>
              <a:tr h="0">
                <a:tc>
                  <a:txBody>
                    <a:bodyPr/>
                    <a:lstStyle/>
                    <a:p>
                      <a:pPr algn="ctr"/>
                      <a:r>
                        <a:rPr lang="en-US" dirty="0">
                          <a:effectLst/>
                        </a:rPr>
                        <a:t>Position of Top (t)</a:t>
                      </a:r>
                    </a:p>
                  </a:txBody>
                  <a:tcPr>
                    <a:lnL w="6350" cap="flat" cmpd="sng" algn="ctr">
                      <a:solidFill>
                        <a:srgbClr val="602F74"/>
                      </a:solidFill>
                      <a:prstDash val="solid"/>
                      <a:round/>
                      <a:headEnd type="none" w="med" len="med"/>
                      <a:tailEnd type="none" w="med" len="med"/>
                    </a:lnL>
                    <a:lnR w="6350" cap="flat" cmpd="sng" algn="ctr">
                      <a:solidFill>
                        <a:srgbClr val="202B74"/>
                      </a:solidFill>
                      <a:prstDash val="solid"/>
                      <a:round/>
                      <a:headEnd type="none" w="med" len="med"/>
                      <a:tailEnd type="none" w="med" len="med"/>
                    </a:lnR>
                    <a:lnT w="6350" cap="flat" cmpd="sng" algn="ctr">
                      <a:solidFill>
                        <a:srgbClr val="602F74"/>
                      </a:solidFill>
                      <a:prstDash val="solid"/>
                      <a:round/>
                      <a:headEnd type="none" w="med" len="med"/>
                      <a:tailEnd type="none" w="med" len="med"/>
                    </a:lnT>
                    <a:lnB w="6350" cap="flat" cmpd="sng" algn="ctr">
                      <a:solidFill>
                        <a:srgbClr val="402E74"/>
                      </a:solidFill>
                      <a:prstDash val="solid"/>
                      <a:round/>
                      <a:headEnd type="none" w="med" len="med"/>
                      <a:tailEnd type="none" w="med" len="med"/>
                    </a:lnB>
                    <a:solidFill>
                      <a:srgbClr val="FFFFFF"/>
                    </a:solidFill>
                  </a:tcPr>
                </a:tc>
                <a:tc>
                  <a:txBody>
                    <a:bodyPr/>
                    <a:lstStyle/>
                    <a:p>
                      <a:pPr algn="ctr"/>
                      <a:r>
                        <a:rPr lang="en-US">
                          <a:effectLst/>
                        </a:rPr>
                        <a:t>Status of Stack</a:t>
                      </a:r>
                    </a:p>
                  </a:txBody>
                  <a:tcPr>
                    <a:lnL w="6350" cap="flat" cmpd="sng" algn="ctr">
                      <a:solidFill>
                        <a:srgbClr val="202B74"/>
                      </a:solidFill>
                      <a:prstDash val="solid"/>
                      <a:round/>
                      <a:headEnd type="none" w="med" len="med"/>
                      <a:tailEnd type="none" w="med" len="med"/>
                    </a:lnL>
                    <a:lnR w="6350" cap="flat" cmpd="sng" algn="ctr">
                      <a:solidFill>
                        <a:srgbClr val="202B74"/>
                      </a:solidFill>
                      <a:prstDash val="solid"/>
                      <a:round/>
                      <a:headEnd type="none" w="med" len="med"/>
                      <a:tailEnd type="none" w="med" len="med"/>
                    </a:lnR>
                    <a:lnT w="6350" cap="flat" cmpd="sng" algn="ctr">
                      <a:solidFill>
                        <a:srgbClr val="202B74"/>
                      </a:solidFill>
                      <a:prstDash val="solid"/>
                      <a:round/>
                      <a:headEnd type="none" w="med" len="med"/>
                      <a:tailEnd type="none" w="med" len="med"/>
                    </a:lnT>
                    <a:lnB w="6350" cap="flat" cmpd="sng" algn="ctr">
                      <a:solidFill>
                        <a:srgbClr val="802D74"/>
                      </a:solidFill>
                      <a:prstDash val="solid"/>
                      <a:round/>
                      <a:headEnd type="none" w="med" len="med"/>
                      <a:tailEnd type="none" w="med" len="med"/>
                    </a:lnB>
                    <a:solidFill>
                      <a:srgbClr val="FFFFFF"/>
                    </a:solidFill>
                  </a:tcPr>
                </a:tc>
                <a:extLst>
                  <a:ext uri="{0D108BD9-81ED-4DB2-BD59-A6C34878D82A}">
                    <a16:rowId xmlns:a16="http://schemas.microsoft.com/office/drawing/2014/main" val="1418735818"/>
                  </a:ext>
                </a:extLst>
              </a:tr>
              <a:tr h="0">
                <a:tc>
                  <a:txBody>
                    <a:bodyPr/>
                    <a:lstStyle/>
                    <a:p>
                      <a:r>
                        <a:rPr lang="ar-SA">
                          <a:effectLst/>
                        </a:rPr>
                        <a:t>-1</a:t>
                      </a:r>
                    </a:p>
                  </a:txBody>
                  <a:tcPr>
                    <a:lnL w="6350" cap="flat" cmpd="sng" algn="ctr">
                      <a:solidFill>
                        <a:srgbClr val="402E74"/>
                      </a:solidFill>
                      <a:prstDash val="solid"/>
                      <a:round/>
                      <a:headEnd type="none" w="med" len="med"/>
                      <a:tailEnd type="none" w="med" len="med"/>
                    </a:lnL>
                    <a:lnR w="6350" cap="flat" cmpd="sng" algn="ctr">
                      <a:solidFill>
                        <a:srgbClr val="802D74"/>
                      </a:solidFill>
                      <a:prstDash val="solid"/>
                      <a:round/>
                      <a:headEnd type="none" w="med" len="med"/>
                      <a:tailEnd type="none" w="med" len="med"/>
                    </a:lnR>
                    <a:lnT w="6350" cap="flat" cmpd="sng" algn="ctr">
                      <a:solidFill>
                        <a:srgbClr val="402E74"/>
                      </a:solidFill>
                      <a:prstDash val="solid"/>
                      <a:round/>
                      <a:headEnd type="none" w="med" len="med"/>
                      <a:tailEnd type="none" w="med" len="med"/>
                    </a:lnT>
                    <a:lnB w="6350" cap="flat" cmpd="sng" algn="ctr">
                      <a:solidFill>
                        <a:srgbClr val="C02B74"/>
                      </a:solidFill>
                      <a:prstDash val="solid"/>
                      <a:round/>
                      <a:headEnd type="none" w="med" len="med"/>
                      <a:tailEnd type="none" w="med" len="med"/>
                    </a:lnB>
                    <a:solidFill>
                      <a:srgbClr val="FFFFFF"/>
                    </a:solidFill>
                  </a:tcPr>
                </a:tc>
                <a:tc>
                  <a:txBody>
                    <a:bodyPr/>
                    <a:lstStyle/>
                    <a:p>
                      <a:r>
                        <a:rPr lang="en-US">
                          <a:effectLst/>
                        </a:rPr>
                        <a:t>Stack is Empty</a:t>
                      </a:r>
                    </a:p>
                  </a:txBody>
                  <a:tcPr>
                    <a:lnL w="6350" cap="flat" cmpd="sng" algn="ctr">
                      <a:solidFill>
                        <a:srgbClr val="802D74"/>
                      </a:solidFill>
                      <a:prstDash val="solid"/>
                      <a:round/>
                      <a:headEnd type="none" w="med" len="med"/>
                      <a:tailEnd type="none" w="med" len="med"/>
                    </a:lnL>
                    <a:lnR w="6350" cap="flat" cmpd="sng" algn="ctr">
                      <a:solidFill>
                        <a:srgbClr val="802D74"/>
                      </a:solidFill>
                      <a:prstDash val="solid"/>
                      <a:round/>
                      <a:headEnd type="none" w="med" len="med"/>
                      <a:tailEnd type="none" w="med" len="med"/>
                    </a:lnR>
                    <a:lnT w="6350" cap="flat" cmpd="sng" algn="ctr">
                      <a:solidFill>
                        <a:srgbClr val="802D74"/>
                      </a:solidFill>
                      <a:prstDash val="solid"/>
                      <a:round/>
                      <a:headEnd type="none" w="med" len="med"/>
                      <a:tailEnd type="none" w="med" len="med"/>
                    </a:lnT>
                    <a:lnB w="6350" cap="flat" cmpd="sng" algn="ctr">
                      <a:solidFill>
                        <a:srgbClr val="203174"/>
                      </a:solidFill>
                      <a:prstDash val="solid"/>
                      <a:round/>
                      <a:headEnd type="none" w="med" len="med"/>
                      <a:tailEnd type="none" w="med" len="med"/>
                    </a:lnB>
                    <a:solidFill>
                      <a:srgbClr val="FFFFFF"/>
                    </a:solidFill>
                  </a:tcPr>
                </a:tc>
                <a:extLst>
                  <a:ext uri="{0D108BD9-81ED-4DB2-BD59-A6C34878D82A}">
                    <a16:rowId xmlns:a16="http://schemas.microsoft.com/office/drawing/2014/main" val="730797118"/>
                  </a:ext>
                </a:extLst>
              </a:tr>
              <a:tr h="0">
                <a:tc>
                  <a:txBody>
                    <a:bodyPr/>
                    <a:lstStyle/>
                    <a:p>
                      <a:r>
                        <a:rPr lang="ar-SA">
                          <a:effectLst/>
                        </a:rPr>
                        <a:t>0</a:t>
                      </a:r>
                    </a:p>
                  </a:txBody>
                  <a:tcPr>
                    <a:lnL w="6350" cap="flat" cmpd="sng" algn="ctr">
                      <a:solidFill>
                        <a:srgbClr val="C02B74"/>
                      </a:solidFill>
                      <a:prstDash val="solid"/>
                      <a:round/>
                      <a:headEnd type="none" w="med" len="med"/>
                      <a:tailEnd type="none" w="med" len="med"/>
                    </a:lnL>
                    <a:lnR w="6350" cap="flat" cmpd="sng" algn="ctr">
                      <a:solidFill>
                        <a:srgbClr val="203174"/>
                      </a:solidFill>
                      <a:prstDash val="solid"/>
                      <a:round/>
                      <a:headEnd type="none" w="med" len="med"/>
                      <a:tailEnd type="none" w="med" len="med"/>
                    </a:lnR>
                    <a:lnT w="6350" cap="flat" cmpd="sng" algn="ctr">
                      <a:solidFill>
                        <a:srgbClr val="C02B74"/>
                      </a:solidFill>
                      <a:prstDash val="solid"/>
                      <a:round/>
                      <a:headEnd type="none" w="med" len="med"/>
                      <a:tailEnd type="none" w="med" len="med"/>
                    </a:lnT>
                    <a:lnB w="6350" cap="flat" cmpd="sng" algn="ctr">
                      <a:solidFill>
                        <a:srgbClr val="802B74"/>
                      </a:solidFill>
                      <a:prstDash val="solid"/>
                      <a:round/>
                      <a:headEnd type="none" w="med" len="med"/>
                      <a:tailEnd type="none" w="med" len="med"/>
                    </a:lnB>
                    <a:solidFill>
                      <a:srgbClr val="FFFFFF"/>
                    </a:solidFill>
                  </a:tcPr>
                </a:tc>
                <a:tc>
                  <a:txBody>
                    <a:bodyPr/>
                    <a:lstStyle/>
                    <a:p>
                      <a:r>
                        <a:rPr lang="en-US">
                          <a:effectLst/>
                        </a:rPr>
                        <a:t>Only one element in Stack</a:t>
                      </a:r>
                    </a:p>
                  </a:txBody>
                  <a:tcPr>
                    <a:lnL w="6350" cap="flat" cmpd="sng" algn="ctr">
                      <a:solidFill>
                        <a:srgbClr val="203174"/>
                      </a:solidFill>
                      <a:prstDash val="solid"/>
                      <a:round/>
                      <a:headEnd type="none" w="med" len="med"/>
                      <a:tailEnd type="none" w="med" len="med"/>
                    </a:lnL>
                    <a:lnR w="6350" cap="flat" cmpd="sng" algn="ctr">
                      <a:solidFill>
                        <a:srgbClr val="203174"/>
                      </a:solidFill>
                      <a:prstDash val="solid"/>
                      <a:round/>
                      <a:headEnd type="none" w="med" len="med"/>
                      <a:tailEnd type="none" w="med" len="med"/>
                    </a:lnR>
                    <a:lnT w="6350" cap="flat" cmpd="sng" algn="ctr">
                      <a:solidFill>
                        <a:srgbClr val="203174"/>
                      </a:solidFill>
                      <a:prstDash val="solid"/>
                      <a:round/>
                      <a:headEnd type="none" w="med" len="med"/>
                      <a:tailEnd type="none" w="med" len="med"/>
                    </a:lnT>
                    <a:lnB w="6350" cap="flat" cmpd="sng" algn="ctr">
                      <a:solidFill>
                        <a:srgbClr val="C02E74"/>
                      </a:solidFill>
                      <a:prstDash val="solid"/>
                      <a:round/>
                      <a:headEnd type="none" w="med" len="med"/>
                      <a:tailEnd type="none" w="med" len="med"/>
                    </a:lnB>
                    <a:solidFill>
                      <a:srgbClr val="FFFFFF"/>
                    </a:solidFill>
                  </a:tcPr>
                </a:tc>
                <a:extLst>
                  <a:ext uri="{0D108BD9-81ED-4DB2-BD59-A6C34878D82A}">
                    <a16:rowId xmlns:a16="http://schemas.microsoft.com/office/drawing/2014/main" val="2794476465"/>
                  </a:ext>
                </a:extLst>
              </a:tr>
              <a:tr h="0">
                <a:tc>
                  <a:txBody>
                    <a:bodyPr/>
                    <a:lstStyle/>
                    <a:p>
                      <a:r>
                        <a:rPr lang="en-US">
                          <a:effectLst/>
                        </a:rPr>
                        <a:t>N-1</a:t>
                      </a:r>
                    </a:p>
                  </a:txBody>
                  <a:tcPr>
                    <a:lnL w="6350" cap="flat" cmpd="sng" algn="ctr">
                      <a:solidFill>
                        <a:srgbClr val="802B74"/>
                      </a:solidFill>
                      <a:prstDash val="solid"/>
                      <a:round/>
                      <a:headEnd type="none" w="med" len="med"/>
                      <a:tailEnd type="none" w="med" len="med"/>
                    </a:lnL>
                    <a:lnR w="6350" cap="flat" cmpd="sng" algn="ctr">
                      <a:solidFill>
                        <a:srgbClr val="C02E74"/>
                      </a:solidFill>
                      <a:prstDash val="solid"/>
                      <a:round/>
                      <a:headEnd type="none" w="med" len="med"/>
                      <a:tailEnd type="none" w="med" len="med"/>
                    </a:lnR>
                    <a:lnT w="6350" cap="flat" cmpd="sng" algn="ctr">
                      <a:solidFill>
                        <a:srgbClr val="802B74"/>
                      </a:solidFill>
                      <a:prstDash val="solid"/>
                      <a:round/>
                      <a:headEnd type="none" w="med" len="med"/>
                      <a:tailEnd type="none" w="med" len="med"/>
                    </a:lnT>
                    <a:lnB w="6350" cap="flat" cmpd="sng" algn="ctr">
                      <a:solidFill>
                        <a:srgbClr val="C02A74"/>
                      </a:solidFill>
                      <a:prstDash val="solid"/>
                      <a:round/>
                      <a:headEnd type="none" w="med" len="med"/>
                      <a:tailEnd type="none" w="med" len="med"/>
                    </a:lnB>
                    <a:solidFill>
                      <a:srgbClr val="FFFFFF"/>
                    </a:solidFill>
                  </a:tcPr>
                </a:tc>
                <a:tc>
                  <a:txBody>
                    <a:bodyPr/>
                    <a:lstStyle/>
                    <a:p>
                      <a:r>
                        <a:rPr lang="en-US">
                          <a:effectLst/>
                        </a:rPr>
                        <a:t>Stack is Full</a:t>
                      </a:r>
                    </a:p>
                  </a:txBody>
                  <a:tcPr>
                    <a:lnL w="6350" cap="flat" cmpd="sng" algn="ctr">
                      <a:solidFill>
                        <a:srgbClr val="C02E74"/>
                      </a:solidFill>
                      <a:prstDash val="solid"/>
                      <a:round/>
                      <a:headEnd type="none" w="med" len="med"/>
                      <a:tailEnd type="none" w="med" len="med"/>
                    </a:lnL>
                    <a:lnR w="6350" cap="flat" cmpd="sng" algn="ctr">
                      <a:solidFill>
                        <a:srgbClr val="C02E74"/>
                      </a:solidFill>
                      <a:prstDash val="solid"/>
                      <a:round/>
                      <a:headEnd type="none" w="med" len="med"/>
                      <a:tailEnd type="none" w="med" len="med"/>
                    </a:lnR>
                    <a:lnT w="6350" cap="flat" cmpd="sng" algn="ctr">
                      <a:solidFill>
                        <a:srgbClr val="C02E74"/>
                      </a:solidFill>
                      <a:prstDash val="solid"/>
                      <a:round/>
                      <a:headEnd type="none" w="med" len="med"/>
                      <a:tailEnd type="none" w="med" len="med"/>
                    </a:lnT>
                    <a:lnB w="6350" cap="flat" cmpd="sng" algn="ctr">
                      <a:solidFill>
                        <a:srgbClr val="603074"/>
                      </a:solidFill>
                      <a:prstDash val="solid"/>
                      <a:round/>
                      <a:headEnd type="none" w="med" len="med"/>
                      <a:tailEnd type="none" w="med" len="med"/>
                    </a:lnB>
                    <a:solidFill>
                      <a:srgbClr val="FFFFFF"/>
                    </a:solidFill>
                  </a:tcPr>
                </a:tc>
                <a:extLst>
                  <a:ext uri="{0D108BD9-81ED-4DB2-BD59-A6C34878D82A}">
                    <a16:rowId xmlns:a16="http://schemas.microsoft.com/office/drawing/2014/main" val="1451193101"/>
                  </a:ext>
                </a:extLst>
              </a:tr>
              <a:tr h="0">
                <a:tc>
                  <a:txBody>
                    <a:bodyPr/>
                    <a:lstStyle/>
                    <a:p>
                      <a:r>
                        <a:rPr lang="en-US">
                          <a:effectLst/>
                        </a:rPr>
                        <a:t>N</a:t>
                      </a:r>
                    </a:p>
                  </a:txBody>
                  <a:tcPr>
                    <a:lnL w="6350" cap="flat" cmpd="sng" algn="ctr">
                      <a:solidFill>
                        <a:srgbClr val="C02A74"/>
                      </a:solidFill>
                      <a:prstDash val="solid"/>
                      <a:round/>
                      <a:headEnd type="none" w="med" len="med"/>
                      <a:tailEnd type="none" w="med" len="med"/>
                    </a:lnL>
                    <a:lnR w="6350" cap="flat" cmpd="sng" algn="ctr">
                      <a:solidFill>
                        <a:srgbClr val="603074"/>
                      </a:solidFill>
                      <a:prstDash val="solid"/>
                      <a:round/>
                      <a:headEnd type="none" w="med" len="med"/>
                      <a:tailEnd type="none" w="med" len="med"/>
                    </a:lnR>
                    <a:lnT w="6350" cap="flat" cmpd="sng" algn="ctr">
                      <a:solidFill>
                        <a:srgbClr val="C02A74"/>
                      </a:solidFill>
                      <a:prstDash val="solid"/>
                      <a:round/>
                      <a:headEnd type="none" w="med" len="med"/>
                      <a:tailEnd type="none" w="med" len="med"/>
                    </a:lnT>
                    <a:lnB w="6350" cap="flat" cmpd="sng" algn="ctr">
                      <a:solidFill>
                        <a:srgbClr val="C02A74"/>
                      </a:solidFill>
                      <a:prstDash val="solid"/>
                      <a:round/>
                      <a:headEnd type="none" w="med" len="med"/>
                      <a:tailEnd type="none" w="med" len="med"/>
                    </a:lnB>
                    <a:solidFill>
                      <a:srgbClr val="FFFFFF"/>
                    </a:solidFill>
                  </a:tcPr>
                </a:tc>
                <a:tc>
                  <a:txBody>
                    <a:bodyPr/>
                    <a:lstStyle/>
                    <a:p>
                      <a:r>
                        <a:rPr lang="en-US" dirty="0">
                          <a:effectLst/>
                        </a:rPr>
                        <a:t>Overflow state of Stack</a:t>
                      </a:r>
                    </a:p>
                  </a:txBody>
                  <a:tcPr>
                    <a:lnL w="6350" cap="flat" cmpd="sng" algn="ctr">
                      <a:solidFill>
                        <a:srgbClr val="603074"/>
                      </a:solidFill>
                      <a:prstDash val="solid"/>
                      <a:round/>
                      <a:headEnd type="none" w="med" len="med"/>
                      <a:tailEnd type="none" w="med" len="med"/>
                    </a:lnL>
                    <a:lnR w="6350" cap="flat" cmpd="sng" algn="ctr">
                      <a:solidFill>
                        <a:srgbClr val="603074"/>
                      </a:solidFill>
                      <a:prstDash val="solid"/>
                      <a:round/>
                      <a:headEnd type="none" w="med" len="med"/>
                      <a:tailEnd type="none" w="med" len="med"/>
                    </a:lnR>
                    <a:lnT w="6350" cap="flat" cmpd="sng" algn="ctr">
                      <a:solidFill>
                        <a:srgbClr val="603074"/>
                      </a:solidFill>
                      <a:prstDash val="solid"/>
                      <a:round/>
                      <a:headEnd type="none" w="med" len="med"/>
                      <a:tailEnd type="none" w="med" len="med"/>
                    </a:lnT>
                    <a:lnB w="6350" cap="flat" cmpd="sng" algn="ctr">
                      <a:solidFill>
                        <a:srgbClr val="603074"/>
                      </a:solidFill>
                      <a:prstDash val="solid"/>
                      <a:round/>
                      <a:headEnd type="none" w="med" len="med"/>
                      <a:tailEnd type="none" w="med" len="med"/>
                    </a:lnB>
                    <a:solidFill>
                      <a:srgbClr val="FFFFFF"/>
                    </a:solidFill>
                  </a:tcPr>
                </a:tc>
                <a:extLst>
                  <a:ext uri="{0D108BD9-81ED-4DB2-BD59-A6C34878D82A}">
                    <a16:rowId xmlns:a16="http://schemas.microsoft.com/office/drawing/2014/main" val="2661076557"/>
                  </a:ext>
                </a:extLst>
              </a:tr>
            </a:tbl>
          </a:graphicData>
        </a:graphic>
      </p:graphicFrame>
    </p:spTree>
    <p:extLst>
      <p:ext uri="{BB962C8B-B14F-4D97-AF65-F5344CB8AC3E}">
        <p14:creationId xmlns:p14="http://schemas.microsoft.com/office/powerpoint/2010/main" val="2359215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Theme1" id="{FF1FEB63-A4BD-4C9E-B48C-A64B79CEBCBD}" vid="{285DCFFC-52D2-433A-BA97-77CFC11567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1542</TotalTime>
  <Words>1730</Words>
  <Application>Microsoft Office PowerPoint</Application>
  <PresentationFormat>Widescreen</PresentationFormat>
  <Paragraphs>320</Paragraphs>
  <Slides>31</Slides>
  <Notes>7</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31</vt:i4>
      </vt:variant>
    </vt:vector>
  </HeadingPairs>
  <TitlesOfParts>
    <vt:vector size="49" baseType="lpstr">
      <vt:lpstr>Bookman Old Style</vt:lpstr>
      <vt:lpstr>Calibri</vt:lpstr>
      <vt:lpstr>CMMI10</vt:lpstr>
      <vt:lpstr>CMSS10</vt:lpstr>
      <vt:lpstr>CMSSBX10</vt:lpstr>
      <vt:lpstr>CMSY10</vt:lpstr>
      <vt:lpstr>Courier New</vt:lpstr>
      <vt:lpstr>Garamond</vt:lpstr>
      <vt:lpstr>Gill Sans MT</vt:lpstr>
      <vt:lpstr>HelveticaNeue</vt:lpstr>
      <vt:lpstr>Roboto</vt:lpstr>
      <vt:lpstr>SFSS1000</vt:lpstr>
      <vt:lpstr>Times New Roman</vt:lpstr>
      <vt:lpstr>Times-Roman</vt:lpstr>
      <vt:lpstr>Wingdings</vt:lpstr>
      <vt:lpstr>Wingdings 2</vt:lpstr>
      <vt:lpstr>Wingdings 3</vt:lpstr>
      <vt:lpstr>Theme1</vt:lpstr>
      <vt:lpstr>Stacks</vt:lpstr>
      <vt:lpstr>Stack</vt:lpstr>
      <vt:lpstr>Stack</vt:lpstr>
      <vt:lpstr>Stack ADT</vt:lpstr>
      <vt:lpstr>Stack Operations</vt:lpstr>
      <vt:lpstr>Example</vt:lpstr>
      <vt:lpstr>Stack Interface</vt:lpstr>
      <vt:lpstr>Stack Implementation</vt:lpstr>
      <vt:lpstr>Array-Based Stack Implementation</vt:lpstr>
      <vt:lpstr>Array-Based Stack Implementation</vt:lpstr>
      <vt:lpstr>Array-Based Stack Implementation</vt:lpstr>
      <vt:lpstr>Array-Based Stack Implementation</vt:lpstr>
      <vt:lpstr>Array-Based Stack Implementation</vt:lpstr>
      <vt:lpstr>Using Arrays</vt:lpstr>
      <vt:lpstr>Using Arrays</vt:lpstr>
      <vt:lpstr>Using Arrays</vt:lpstr>
      <vt:lpstr>Using Arrays</vt:lpstr>
      <vt:lpstr>A Drawback of This Array-Based Stack Implementation</vt:lpstr>
      <vt:lpstr>Implementing a Stack with a Singly Linked List</vt:lpstr>
      <vt:lpstr>Implementing a Stack with a Singly Linked List</vt:lpstr>
      <vt:lpstr>Stack Applications</vt:lpstr>
      <vt:lpstr>Matching Parentheses and HTML Tags</vt:lpstr>
      <vt:lpstr>An Algorithm for Matching Delimiters</vt:lpstr>
      <vt:lpstr>Stack Applications: Check for balanced braces</vt:lpstr>
      <vt:lpstr>Stack Applications: Evaluating arithmetic expressions</vt:lpstr>
      <vt:lpstr>Stack Applications: Evaluating postfix expressions</vt:lpstr>
      <vt:lpstr>Stack Applications: Convert infix to postfix</vt:lpstr>
      <vt:lpstr>Stack Applications: Convert infix to postfix</vt:lpstr>
      <vt:lpstr>Stack Applications: Evaluating postfix expressions</vt:lpstr>
      <vt:lpstr>Evaluating postfix expressions (example)</vt:lpstr>
      <vt:lpstr>Evaluating postfix expressions (example)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Stackes</dc:title>
  <dc:creator>eazaid</dc:creator>
  <cp:lastModifiedBy>Dania.Alomar@ccis.imamu.edu.sa</cp:lastModifiedBy>
  <cp:revision>43</cp:revision>
  <dcterms:created xsi:type="dcterms:W3CDTF">2019-10-08T10:07:27Z</dcterms:created>
  <dcterms:modified xsi:type="dcterms:W3CDTF">2021-09-26T19:48:25Z</dcterms:modified>
</cp:coreProperties>
</file>