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0" r:id="rId6"/>
    <p:sldId id="259" r:id="rId7"/>
    <p:sldId id="273" r:id="rId8"/>
    <p:sldId id="275" r:id="rId9"/>
    <p:sldId id="261" r:id="rId10"/>
    <p:sldId id="262" r:id="rId11"/>
    <p:sldId id="263" r:id="rId12"/>
    <p:sldId id="276" r:id="rId13"/>
    <p:sldId id="264" r:id="rId14"/>
    <p:sldId id="266" r:id="rId15"/>
    <p:sldId id="265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16B15-54F7-4D26-A072-C6E0640C02C8}" v="2" dt="2021-03-06T18:32:02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75390" autoAdjust="0"/>
  </p:normalViewPr>
  <p:slideViewPr>
    <p:cSldViewPr snapToGrid="0">
      <p:cViewPr varScale="1">
        <p:scale>
          <a:sx n="87" d="100"/>
          <a:sy n="87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an AlHadlaq" clId="Web-{14116B15-54F7-4D26-A072-C6E0640C02C8}"/>
    <pc:docChg chg="modSld">
      <pc:chgData name="Banan AlHadlaq" userId="" providerId="" clId="Web-{14116B15-54F7-4D26-A072-C6E0640C02C8}" dt="2021-03-06T18:32:02.285" v="1" actId="1076"/>
      <pc:docMkLst>
        <pc:docMk/>
      </pc:docMkLst>
      <pc:sldChg chg="modSp">
        <pc:chgData name="Banan AlHadlaq" userId="" providerId="" clId="Web-{14116B15-54F7-4D26-A072-C6E0640C02C8}" dt="2021-03-06T18:32:02.285" v="1" actId="1076"/>
        <pc:sldMkLst>
          <pc:docMk/>
          <pc:sldMk cId="3720892020" sldId="259"/>
        </pc:sldMkLst>
        <pc:picChg chg="mod">
          <ac:chgData name="Banan AlHadlaq" userId="" providerId="" clId="Web-{14116B15-54F7-4D26-A072-C6E0640C02C8}" dt="2021-03-06T18:32:02.285" v="1" actId="1076"/>
          <ac:picMkLst>
            <pc:docMk/>
            <pc:sldMk cId="3720892020" sldId="259"/>
            <ac:picMk id="4" creationId="{D0560A6E-EB4B-4F58-8921-F95CC12831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DB67D3E-BCCC-4BA5-B83D-AD5BC3FF6729}" type="datetimeFigureOut">
              <a:rPr lang="ar-SA" smtClean="0"/>
              <a:t>01/03/1444</a:t>
            </a:fld>
            <a:endParaRPr lang="ar-S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0EE2C7E-BDE8-49FF-8D09-40DBCAFC86B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021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Web browsers store the addresses of recently visited sites on a stack. Each time a user visits a new site, that site’s address is “pushed” onto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of addresses. The browser then allows the user to “pop” back to previously visited sites using the “back” button.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9736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EA51748C-B4B8-4AF2-81FB-458D83BF04A1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16258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1AA5-B4A6-41FA-AF45-D4BA6A96DEDF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964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74CC-D8F7-4E9A-BE18-11F0A0346A9B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26217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DF0F-5AC6-47B5-B643-FB11808AE175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3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526CC7FC-1256-4D64-A633-D97659B93AD4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9005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1D3F-AD39-4A56-A338-07FA644280F4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3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F0A7-E4A0-48E4-B97B-273670474290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5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72CA-BDF3-47E0-871C-59D4448D95CD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157863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E97D-FD0A-4269-B172-7B66D915B4CC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4448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4992-F462-4A7D-9D69-DB8549F170DD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3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F21A-2F70-4EB5-A6F3-B031A09EB122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248735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BD00A9-BAE5-41A5-AEB7-D3CF66D8A1B2}" type="uaqdatetime1">
              <a:rPr lang="ar-SA" smtClean="0"/>
              <a:t>30/02/1444</a:t>
            </a:fld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C6BCD1-F9AF-4673-A094-9FB4E627EE10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833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EAA59-C21C-4A7C-A310-2A69BC9F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7611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30611-2822-4DC0-BA09-1CBCAA19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A867C6-4C65-4F92-BCFF-99BA29F408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Another strategy (</a:t>
            </a:r>
            <a:r>
              <a:rPr lang="en-GB" b="1" i="1" dirty="0"/>
              <a:t>without using loop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Replace a dequeued element in the array with a </a:t>
            </a:r>
            <a:r>
              <a:rPr lang="en-GB" b="1" i="1" dirty="0"/>
              <a:t>null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explicit variable </a:t>
            </a:r>
            <a:r>
              <a:rPr lang="en-GB" b="1" i="1" dirty="0">
                <a:solidFill>
                  <a:srgbClr val="FF0000"/>
                </a:solidFill>
              </a:rPr>
              <a:t>f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represent the index of the element that is currently at the </a:t>
            </a:r>
            <a:r>
              <a:rPr lang="en-GB" dirty="0">
                <a:solidFill>
                  <a:srgbClr val="FF0000"/>
                </a:solidFill>
              </a:rPr>
              <a:t>front </a:t>
            </a:r>
            <a:r>
              <a:rPr lang="en-GB" dirty="0"/>
              <a:t>of the queue.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dequeue would run in </a:t>
            </a:r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GB" dirty="0"/>
              <a:t> time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What should we do when </a:t>
            </a:r>
            <a:r>
              <a:rPr lang="en-GB" b="1" i="1" dirty="0">
                <a:solidFill>
                  <a:srgbClr val="FF0000"/>
                </a:solidFill>
              </a:rPr>
              <a:t>f</a:t>
            </a:r>
            <a:r>
              <a:rPr lang="en-GB" dirty="0">
                <a:solidFill>
                  <a:srgbClr val="FF0000"/>
                </a:solidFill>
              </a:rPr>
              <a:t> reaches the back of the queue?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68DB34-EBAF-41F7-A668-027ABA212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9" t="57476" r="22524" b="28079"/>
          <a:stretch/>
        </p:blipFill>
        <p:spPr>
          <a:xfrm>
            <a:off x="2077374" y="2933699"/>
            <a:ext cx="6232125" cy="9906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0DDAF0-BA2D-46CC-8106-F38814D1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10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9780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FCCBB2-30C9-45D3-A0D6-94CC1AAB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431A02-6900-4477-9525-477BF046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11</a:t>
            </a:fld>
            <a:endParaRPr lang="ar-SA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72C7902-033B-4B02-AD6C-5F80029C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397633"/>
            <a:ext cx="4334987" cy="3248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1358BE-4CDC-41CA-9087-A28E0286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09" y="1259397"/>
            <a:ext cx="3823519" cy="413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50B997E-0C64-4041-8D06-67441D0F58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711"/>
          <a:stretch/>
        </p:blipFill>
        <p:spPr>
          <a:xfrm>
            <a:off x="8193851" y="1346769"/>
            <a:ext cx="3615185" cy="2660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D3E974C-69A6-454B-BF56-F5D1C9A028C5}"/>
              </a:ext>
            </a:extLst>
          </p:cNvPr>
          <p:cNvSpPr txBox="1"/>
          <p:nvPr/>
        </p:nvSpPr>
        <p:spPr>
          <a:xfrm>
            <a:off x="409944" y="1856851"/>
            <a:ext cx="3888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Suppose after some operations, </a:t>
            </a:r>
            <a:r>
              <a:rPr lang="en-US" b="1" dirty="0">
                <a:solidFill>
                  <a:srgbClr val="00B0F0"/>
                </a:solidFill>
              </a:rPr>
              <a:t>Q</a:t>
            </a:r>
            <a:r>
              <a:rPr lang="en-US" dirty="0"/>
              <a:t>:</a:t>
            </a:r>
          </a:p>
          <a:p>
            <a:r>
              <a:rPr lang="en-US" sz="1400" dirty="0">
                <a:solidFill>
                  <a:srgbClr val="002060"/>
                </a:solidFill>
              </a:rPr>
              <a:t>Array length = 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D43374E-FAFC-4BFD-9A9C-151627D858A4}"/>
              </a:ext>
            </a:extLst>
          </p:cNvPr>
          <p:cNvCxnSpPr/>
          <p:nvPr/>
        </p:nvCxnSpPr>
        <p:spPr>
          <a:xfrm>
            <a:off x="4286774" y="1345122"/>
            <a:ext cx="0" cy="43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A934310-FEEA-455E-9656-5804EBCF8C07}"/>
              </a:ext>
            </a:extLst>
          </p:cNvPr>
          <p:cNvCxnSpPr/>
          <p:nvPr/>
        </p:nvCxnSpPr>
        <p:spPr>
          <a:xfrm>
            <a:off x="8147112" y="1329742"/>
            <a:ext cx="0" cy="43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869EC5C-9336-4351-8871-238C6A7361C0}"/>
              </a:ext>
            </a:extLst>
          </p:cNvPr>
          <p:cNvSpPr/>
          <p:nvPr/>
        </p:nvSpPr>
        <p:spPr>
          <a:xfrm>
            <a:off x="1344567" y="2432914"/>
            <a:ext cx="5345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3D22C3E-71BD-40F9-9367-7A47C8E51BD0}"/>
              </a:ext>
            </a:extLst>
          </p:cNvPr>
          <p:cNvSpPr/>
          <p:nvPr/>
        </p:nvSpPr>
        <p:spPr>
          <a:xfrm>
            <a:off x="1180151" y="3992485"/>
            <a:ext cx="5345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DBDE419-7D14-4CCD-B889-4A769F0E6CF7}"/>
              </a:ext>
            </a:extLst>
          </p:cNvPr>
          <p:cNvSpPr/>
          <p:nvPr/>
        </p:nvSpPr>
        <p:spPr>
          <a:xfrm>
            <a:off x="5053899" y="1303177"/>
            <a:ext cx="5345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ACD96C1-054D-4A8D-A0F7-7079C1813C11}"/>
              </a:ext>
            </a:extLst>
          </p:cNvPr>
          <p:cNvSpPr/>
          <p:nvPr/>
        </p:nvSpPr>
        <p:spPr>
          <a:xfrm>
            <a:off x="4568735" y="2638426"/>
            <a:ext cx="5345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23F7764-33CB-4D60-8ADA-7582D69A8D92}"/>
              </a:ext>
            </a:extLst>
          </p:cNvPr>
          <p:cNvSpPr/>
          <p:nvPr/>
        </p:nvSpPr>
        <p:spPr>
          <a:xfrm>
            <a:off x="4570133" y="4007231"/>
            <a:ext cx="5345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F86E183-8EB5-4BD1-A187-800730EADB70}"/>
              </a:ext>
            </a:extLst>
          </p:cNvPr>
          <p:cNvSpPr/>
          <p:nvPr/>
        </p:nvSpPr>
        <p:spPr>
          <a:xfrm>
            <a:off x="8436064" y="1304575"/>
            <a:ext cx="5345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(6)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B87D0A17-A75B-460A-8F9D-A6D8A2383566}"/>
              </a:ext>
            </a:extLst>
          </p:cNvPr>
          <p:cNvSpPr/>
          <p:nvPr/>
        </p:nvSpPr>
        <p:spPr>
          <a:xfrm>
            <a:off x="8445851" y="2581101"/>
            <a:ext cx="5345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(7)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6F74D39-84EE-448D-85C9-3993D4C5747F}"/>
              </a:ext>
            </a:extLst>
          </p:cNvPr>
          <p:cNvCxnSpPr/>
          <p:nvPr/>
        </p:nvCxnSpPr>
        <p:spPr>
          <a:xfrm flipH="1">
            <a:off x="7323589" y="3078759"/>
            <a:ext cx="201336" cy="201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5F2B66-7242-4EEB-B91B-EA78C2416D7C}"/>
              </a:ext>
            </a:extLst>
          </p:cNvPr>
          <p:cNvCxnSpPr/>
          <p:nvPr/>
        </p:nvCxnSpPr>
        <p:spPr>
          <a:xfrm flipH="1">
            <a:off x="7315200" y="4420998"/>
            <a:ext cx="243281" cy="184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59D5CECC-5BAB-45E2-8460-418CD67A4DA3}"/>
              </a:ext>
            </a:extLst>
          </p:cNvPr>
          <p:cNvCxnSpPr/>
          <p:nvPr/>
        </p:nvCxnSpPr>
        <p:spPr>
          <a:xfrm flipH="1">
            <a:off x="7623269" y="4420998"/>
            <a:ext cx="243281" cy="184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DFE6D9E-C672-4A08-8BCA-F5EE8B3F85DC}"/>
              </a:ext>
            </a:extLst>
          </p:cNvPr>
          <p:cNvCxnSpPr/>
          <p:nvPr/>
        </p:nvCxnSpPr>
        <p:spPr>
          <a:xfrm flipH="1">
            <a:off x="11048301" y="1711354"/>
            <a:ext cx="184558" cy="145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73CD258-2FE9-4F07-8B65-E5B6C0ACF7EA}"/>
              </a:ext>
            </a:extLst>
          </p:cNvPr>
          <p:cNvCxnSpPr>
            <a:cxnSpLocks/>
          </p:cNvCxnSpPr>
          <p:nvPr/>
        </p:nvCxnSpPr>
        <p:spPr>
          <a:xfrm flipH="1">
            <a:off x="11346110" y="1718628"/>
            <a:ext cx="202734" cy="191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ECAA838A-150E-417C-B975-6B08BC8FA11F}"/>
              </a:ext>
            </a:extLst>
          </p:cNvPr>
          <p:cNvCxnSpPr>
            <a:cxnSpLocks/>
          </p:cNvCxnSpPr>
          <p:nvPr/>
        </p:nvCxnSpPr>
        <p:spPr>
          <a:xfrm flipH="1">
            <a:off x="8400188" y="1718628"/>
            <a:ext cx="202734" cy="191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2FAA0423-AE73-436C-891C-1F94A563AC96}"/>
              </a:ext>
            </a:extLst>
          </p:cNvPr>
          <p:cNvCxnSpPr/>
          <p:nvPr/>
        </p:nvCxnSpPr>
        <p:spPr>
          <a:xfrm flipH="1">
            <a:off x="11001563" y="3202497"/>
            <a:ext cx="219811" cy="165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8F800935-4D48-4CA0-8207-DF6AF2791A0E}"/>
              </a:ext>
            </a:extLst>
          </p:cNvPr>
          <p:cNvCxnSpPr/>
          <p:nvPr/>
        </p:nvCxnSpPr>
        <p:spPr>
          <a:xfrm flipH="1">
            <a:off x="11337571" y="3202497"/>
            <a:ext cx="219811" cy="165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ABAFDCE7-DD69-4637-84FA-4443E62A2966}"/>
              </a:ext>
            </a:extLst>
          </p:cNvPr>
          <p:cNvCxnSpPr/>
          <p:nvPr/>
        </p:nvCxnSpPr>
        <p:spPr>
          <a:xfrm flipH="1">
            <a:off x="8401950" y="3184756"/>
            <a:ext cx="219811" cy="165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52C6DE2C-0537-47A5-94AE-109D94365525}"/>
              </a:ext>
            </a:extLst>
          </p:cNvPr>
          <p:cNvCxnSpPr/>
          <p:nvPr/>
        </p:nvCxnSpPr>
        <p:spPr>
          <a:xfrm flipH="1">
            <a:off x="8703347" y="3197077"/>
            <a:ext cx="219811" cy="165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51E30211-9CD2-4CD6-A88B-5EF7CD0B42DF}"/>
              </a:ext>
            </a:extLst>
          </p:cNvPr>
          <p:cNvCxnSpPr/>
          <p:nvPr/>
        </p:nvCxnSpPr>
        <p:spPr>
          <a:xfrm flipH="1">
            <a:off x="528502" y="5561900"/>
            <a:ext cx="154961" cy="159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ED1BBC4-4058-4819-AB10-33AAA314D807}"/>
              </a:ext>
            </a:extLst>
          </p:cNvPr>
          <p:cNvSpPr txBox="1"/>
          <p:nvPr/>
        </p:nvSpPr>
        <p:spPr>
          <a:xfrm>
            <a:off x="605982" y="5483678"/>
            <a:ext cx="9951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= null</a:t>
            </a:r>
          </a:p>
          <a:p>
            <a:r>
              <a:rPr lang="en-US" dirty="0">
                <a:solidFill>
                  <a:srgbClr val="002060"/>
                </a:solidFill>
              </a:rPr>
              <a:t>* After dequeue: new </a:t>
            </a:r>
            <a:r>
              <a:rPr lang="en-US" dirty="0">
                <a:solidFill>
                  <a:srgbClr val="FF0000"/>
                </a:solidFill>
              </a:rPr>
              <a:t>front index</a:t>
            </a:r>
            <a:r>
              <a:rPr lang="en-US" dirty="0">
                <a:solidFill>
                  <a:srgbClr val="002060"/>
                </a:solidFill>
              </a:rPr>
              <a:t>= (</a:t>
            </a:r>
            <a:r>
              <a:rPr lang="en-US" dirty="0">
                <a:solidFill>
                  <a:srgbClr val="FF0000"/>
                </a:solidFill>
              </a:rPr>
              <a:t>front index</a:t>
            </a:r>
            <a:r>
              <a:rPr lang="en-US" dirty="0">
                <a:solidFill>
                  <a:srgbClr val="002060"/>
                </a:solidFill>
              </a:rPr>
              <a:t>+1) %array length</a:t>
            </a:r>
            <a:r>
              <a:rPr lang="en-US" dirty="0"/>
              <a:t> Ex. front index in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 (8+1)%10=9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* After enqueue: new </a:t>
            </a:r>
            <a:r>
              <a:rPr lang="en-US" dirty="0">
                <a:solidFill>
                  <a:srgbClr val="FF0000"/>
                </a:solidFill>
              </a:rPr>
              <a:t>back index</a:t>
            </a:r>
            <a:r>
              <a:rPr lang="en-US" dirty="0">
                <a:solidFill>
                  <a:srgbClr val="002060"/>
                </a:solidFill>
              </a:rPr>
              <a:t>=(</a:t>
            </a:r>
            <a:r>
              <a:rPr lang="en-US" dirty="0">
                <a:solidFill>
                  <a:srgbClr val="FF0000"/>
                </a:solidFill>
              </a:rPr>
              <a:t>front </a:t>
            </a:r>
            <a:r>
              <a:rPr lang="en-US" dirty="0" err="1">
                <a:solidFill>
                  <a:srgbClr val="FF0000"/>
                </a:solidFill>
              </a:rPr>
              <a:t>index</a:t>
            </a:r>
            <a:r>
              <a:rPr lang="en-US" dirty="0" err="1">
                <a:solidFill>
                  <a:srgbClr val="002060"/>
                </a:solidFill>
              </a:rPr>
              <a:t>+old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002060"/>
                </a:solidFill>
              </a:rPr>
              <a:t>)%array length </a:t>
            </a:r>
            <a:r>
              <a:rPr lang="en-US" dirty="0"/>
              <a:t>Ex. back index in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 (8+2)%10=0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1DB8F23-A7CA-4AE8-99C6-8FFE7EA29D72}"/>
              </a:ext>
            </a:extLst>
          </p:cNvPr>
          <p:cNvSpPr/>
          <p:nvPr/>
        </p:nvSpPr>
        <p:spPr>
          <a:xfrm>
            <a:off x="8545968" y="2115972"/>
            <a:ext cx="606421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974FE55-F198-4FFF-AAC3-4244AA19EE6B}"/>
              </a:ext>
            </a:extLst>
          </p:cNvPr>
          <p:cNvSpPr txBox="1"/>
          <p:nvPr/>
        </p:nvSpPr>
        <p:spPr>
          <a:xfrm>
            <a:off x="8152245" y="4331039"/>
            <a:ext cx="3796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front and back if after step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(6)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we </a:t>
            </a:r>
            <a:r>
              <a:rPr lang="en-US" dirty="0"/>
              <a:t>enqueue(20).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49DE3750-2CE0-4EDE-96E3-A75845331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848" b="50467"/>
          <a:stretch/>
        </p:blipFill>
        <p:spPr>
          <a:xfrm>
            <a:off x="8319217" y="4978353"/>
            <a:ext cx="3615185" cy="38291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BF97DE25-9D5E-4822-B05F-C7BAE92485FA}"/>
              </a:ext>
            </a:extLst>
          </p:cNvPr>
          <p:cNvCxnSpPr/>
          <p:nvPr/>
        </p:nvCxnSpPr>
        <p:spPr>
          <a:xfrm flipH="1">
            <a:off x="8594296" y="5054203"/>
            <a:ext cx="100425" cy="159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B95FEF0-4877-458E-B355-F9E6A4A3F08A}"/>
              </a:ext>
            </a:extLst>
          </p:cNvPr>
          <p:cNvCxnSpPr/>
          <p:nvPr/>
        </p:nvCxnSpPr>
        <p:spPr>
          <a:xfrm flipH="1">
            <a:off x="11212748" y="5072861"/>
            <a:ext cx="100425" cy="159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745E6522-60E4-4B00-B459-97B0E9A9C5D8}"/>
              </a:ext>
            </a:extLst>
          </p:cNvPr>
          <p:cNvCxnSpPr/>
          <p:nvPr/>
        </p:nvCxnSpPr>
        <p:spPr>
          <a:xfrm flipH="1">
            <a:off x="11498896" y="5080619"/>
            <a:ext cx="100425" cy="159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A64A8C7-0704-432E-BC7A-5A01BC5F1FFB}"/>
              </a:ext>
            </a:extLst>
          </p:cNvPr>
          <p:cNvSpPr txBox="1"/>
          <p:nvPr/>
        </p:nvSpPr>
        <p:spPr>
          <a:xfrm>
            <a:off x="8554468" y="5424135"/>
            <a:ext cx="59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1F93F48-A38E-4977-B335-627DA599D79F}"/>
              </a:ext>
            </a:extLst>
          </p:cNvPr>
          <p:cNvSpPr txBox="1"/>
          <p:nvPr/>
        </p:nvSpPr>
        <p:spPr>
          <a:xfrm>
            <a:off x="9152389" y="5436337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9099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FCCBB2-30C9-45D3-A0D6-94CC1AAB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91A5F7-7060-409A-81F1-707AF790B5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an Array Circularly</a:t>
            </a:r>
          </a:p>
          <a:p>
            <a:r>
              <a:rPr lang="en-GB" sz="2800" dirty="0"/>
              <a:t>Allow both the </a:t>
            </a:r>
            <a:r>
              <a:rPr lang="en-GB" sz="2800" dirty="0">
                <a:solidFill>
                  <a:srgbClr val="FF0000"/>
                </a:solidFill>
              </a:rPr>
              <a:t>front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FF0000"/>
                </a:solidFill>
              </a:rPr>
              <a:t>back</a:t>
            </a:r>
            <a:r>
              <a:rPr lang="en-GB" sz="2800" dirty="0"/>
              <a:t> of the queue to drift rightward.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dirty="0"/>
              <a:t>The modulo operator is ideal for treating an array circularly </a:t>
            </a:r>
            <a:r>
              <a:rPr lang="en-GB" dirty="0">
                <a:solidFill>
                  <a:srgbClr val="0070C0"/>
                </a:solidFill>
              </a:rPr>
              <a:t>(i.e., finds correct index)</a:t>
            </a:r>
            <a:r>
              <a:rPr lang="en-GB" dirty="0"/>
              <a:t>.</a:t>
            </a:r>
          </a:p>
          <a:p>
            <a:pPr lvl="1"/>
            <a:r>
              <a:rPr lang="en-GB" sz="2500" b="1" u="sng" dirty="0"/>
              <a:t>Dequeue:</a:t>
            </a:r>
            <a:r>
              <a:rPr lang="en-GB" sz="2500" b="1" dirty="0"/>
              <a:t> </a:t>
            </a:r>
            <a:r>
              <a:rPr lang="en-US" i="1" dirty="0">
                <a:solidFill>
                  <a:srgbClr val="00B0F0"/>
                </a:solidFill>
              </a:rPr>
              <a:t>f</a:t>
            </a:r>
            <a:r>
              <a:rPr lang="en-US" i="1" dirty="0"/>
              <a:t> </a:t>
            </a:r>
            <a:r>
              <a:rPr lang="en-US" dirty="0"/>
              <a:t>= ( </a:t>
            </a:r>
            <a:r>
              <a:rPr lang="en-US" i="1" dirty="0">
                <a:solidFill>
                  <a:srgbClr val="00B0F0"/>
                </a:solidFill>
              </a:rPr>
              <a:t>f</a:t>
            </a:r>
            <a:r>
              <a:rPr lang="en-US" i="1" dirty="0"/>
              <a:t> </a:t>
            </a:r>
            <a:r>
              <a:rPr lang="en-US" dirty="0"/>
              <a:t>+1) % </a:t>
            </a:r>
            <a:r>
              <a:rPr lang="en-US" i="1" dirty="0" err="1"/>
              <a:t>data.length</a:t>
            </a:r>
            <a:endParaRPr lang="en-US" i="1" dirty="0"/>
          </a:p>
          <a:p>
            <a:pPr lvl="1"/>
            <a:r>
              <a:rPr lang="en-GB" sz="2500" b="1" u="sng" dirty="0"/>
              <a:t>Enqueue:</a:t>
            </a:r>
            <a:r>
              <a:rPr lang="en-GB" sz="2500" b="1" dirty="0"/>
              <a:t> </a:t>
            </a:r>
            <a:r>
              <a:rPr lang="en-GB" sz="2500" i="1" dirty="0"/>
              <a:t>available(</a:t>
            </a:r>
            <a:r>
              <a:rPr lang="en-GB" sz="2500" i="1" dirty="0">
                <a:solidFill>
                  <a:srgbClr val="00B0F0"/>
                </a:solidFill>
              </a:rPr>
              <a:t>avail</a:t>
            </a:r>
            <a:r>
              <a:rPr lang="en-GB" sz="2500" i="1" dirty="0"/>
              <a:t>) = (</a:t>
            </a:r>
            <a:r>
              <a:rPr lang="en-GB" sz="2500" i="1" dirty="0">
                <a:solidFill>
                  <a:srgbClr val="00B0F0"/>
                </a:solidFill>
              </a:rPr>
              <a:t>f</a:t>
            </a:r>
            <a:r>
              <a:rPr lang="en-GB" sz="2500" i="1" dirty="0"/>
              <a:t> + </a:t>
            </a:r>
            <a:r>
              <a:rPr lang="en-GB" sz="2500" i="1" dirty="0">
                <a:solidFill>
                  <a:srgbClr val="00B0F0"/>
                </a:solidFill>
              </a:rPr>
              <a:t>size</a:t>
            </a:r>
            <a:r>
              <a:rPr lang="en-GB" sz="2500" i="1" dirty="0"/>
              <a:t>) % </a:t>
            </a:r>
            <a:r>
              <a:rPr lang="en-GB" sz="2500" i="1" dirty="0" err="1"/>
              <a:t>data.length</a:t>
            </a:r>
            <a:r>
              <a:rPr lang="en-GB" sz="2500" i="1" dirty="0"/>
              <a:t> </a:t>
            </a:r>
            <a:r>
              <a:rPr lang="en-GB" sz="2500" dirty="0"/>
              <a:t>where </a:t>
            </a:r>
            <a:r>
              <a:rPr lang="en-GB" sz="2500" dirty="0">
                <a:solidFill>
                  <a:srgbClr val="00B0F0"/>
                </a:solidFill>
              </a:rPr>
              <a:t>size</a:t>
            </a:r>
            <a:r>
              <a:rPr lang="en-GB" sz="2500" dirty="0"/>
              <a:t> (or </a:t>
            </a:r>
            <a:r>
              <a:rPr lang="en-GB" sz="2500" dirty="0" err="1"/>
              <a:t>sz</a:t>
            </a:r>
            <a:r>
              <a:rPr lang="en-GB" sz="2500" dirty="0"/>
              <a:t>) is the number of elements in the queue.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DEC5A4-8D06-471F-87F5-C88F85FC9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0" t="47852" r="22000" b="37704"/>
          <a:stretch/>
        </p:blipFill>
        <p:spPr>
          <a:xfrm>
            <a:off x="1253119" y="2407920"/>
            <a:ext cx="8429361" cy="12801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431A02-6900-4477-9525-477BF046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12</a:t>
            </a:fld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62C4F2-65CD-43D9-B71B-E5E931704EA2}"/>
              </a:ext>
            </a:extLst>
          </p:cNvPr>
          <p:cNvSpPr txBox="1"/>
          <p:nvPr/>
        </p:nvSpPr>
        <p:spPr>
          <a:xfrm>
            <a:off x="864623" y="5987018"/>
            <a:ext cx="596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*</a:t>
            </a:r>
            <a:r>
              <a:rPr lang="en-US" i="1" dirty="0" err="1">
                <a:solidFill>
                  <a:srgbClr val="FF0000"/>
                </a:solidFill>
              </a:rPr>
              <a:t>data.length</a:t>
            </a:r>
            <a:r>
              <a:rPr lang="en-US" i="1" dirty="0">
                <a:solidFill>
                  <a:srgbClr val="FF0000"/>
                </a:solidFill>
              </a:rPr>
              <a:t> = array length and available (avail) = new back index</a:t>
            </a:r>
          </a:p>
        </p:txBody>
      </p:sp>
    </p:spTree>
    <p:extLst>
      <p:ext uri="{BB962C8B-B14F-4D97-AF65-F5344CB8AC3E}">
        <p14:creationId xmlns:p14="http://schemas.microsoft.com/office/powerpoint/2010/main" val="61128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BC1FD-6718-4641-AA0D-9A42AE5E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4F16DD-1F70-41A7-AA02-98B8D7F57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4" t="35111" r="18666" b="25333"/>
          <a:stretch/>
        </p:blipFill>
        <p:spPr>
          <a:xfrm>
            <a:off x="317294" y="1290320"/>
            <a:ext cx="10503106" cy="39276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0C2C31-7438-45A6-B880-F64055DC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6787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91CD0-5F0F-429B-8604-AB91492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E6E132-A6A7-4D24-AC04-AECC6812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0" t="14610" r="21250" b="42963"/>
          <a:stretch/>
        </p:blipFill>
        <p:spPr>
          <a:xfrm>
            <a:off x="609600" y="1434517"/>
            <a:ext cx="9821544" cy="41485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043A0C-3443-40BA-9D61-C5DCD726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0367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1A60D-E1ED-4B63-81CE-3EF5DC0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BEFDC9-6B7C-4545-B396-B908D8E31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7" t="34223" r="19083" b="17778"/>
          <a:stretch/>
        </p:blipFill>
        <p:spPr>
          <a:xfrm>
            <a:off x="1006679" y="1426820"/>
            <a:ext cx="9285401" cy="43225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863460E-0A1B-40BB-8E27-45E0E326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2680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66E82-2473-458C-A9E7-D89E63D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time complexity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66902A3-0E2E-4458-A770-8E18A2A6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16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304ADE9-C6D4-42E1-AECF-797AA84B13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="" xmlns:a16="http://schemas.microsoft.com/office/drawing/2014/main" id="{AAFCEB8F-B3FB-4C7D-8A4C-041DDA747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641844"/>
              </p:ext>
            </p:extLst>
          </p:nvPr>
        </p:nvGraphicFramePr>
        <p:xfrm>
          <a:off x="2137664" y="1987420"/>
          <a:ext cx="7772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“Circular”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“Normal”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 List (head &amp;</a:t>
                      </a:r>
                      <a:r>
                        <a:rPr lang="en-US" baseline="0" dirty="0"/>
                        <a:t> tail)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2ED8DD-3F2D-4DD0-832F-D5B8175BFD81}"/>
              </a:ext>
            </a:extLst>
          </p:cNvPr>
          <p:cNvSpPr txBox="1"/>
          <p:nvPr/>
        </p:nvSpPr>
        <p:spPr>
          <a:xfrm>
            <a:off x="2474752" y="48135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N = size</a:t>
            </a:r>
          </a:p>
        </p:txBody>
      </p:sp>
    </p:spTree>
    <p:extLst>
      <p:ext uri="{BB962C8B-B14F-4D97-AF65-F5344CB8AC3E}">
        <p14:creationId xmlns:p14="http://schemas.microsoft.com/office/powerpoint/2010/main" val="8843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B00C7-D047-4799-BB2B-4128E5F1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AD88B2E-EE16-4F38-A9D8-A911E55C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17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B072DD-8DD8-4339-8EC9-7374BF7B38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palindrome is a word, phrase, number or sequence of words that reads the same backward as forward, e.g.  noon and mom.  Given a text, write an algorithm that return 'true' if the text is a palindrome and 'false' otherwise.  </a:t>
            </a:r>
          </a:p>
          <a:p>
            <a:endParaRPr lang="en-GB" dirty="0"/>
          </a:p>
          <a:p>
            <a:r>
              <a:rPr lang="en-GB" dirty="0"/>
              <a:t>Implement String Compress(String S) that compresses a string by deleting all space characters in the string.</a:t>
            </a:r>
          </a:p>
          <a:p>
            <a:endParaRPr lang="en-GB" dirty="0"/>
          </a:p>
          <a:p>
            <a:r>
              <a:rPr lang="en-GB" dirty="0"/>
              <a:t>Rewrite the class </a:t>
            </a:r>
            <a:r>
              <a:rPr lang="en-GB" dirty="0" err="1"/>
              <a:t>LinkedQueue</a:t>
            </a:r>
            <a:r>
              <a:rPr lang="en-GB" dirty="0"/>
              <a:t> without using </a:t>
            </a:r>
            <a:r>
              <a:rPr lang="en-GB" dirty="0" err="1"/>
              <a:t>SinglyLinkedList</a:t>
            </a:r>
            <a:r>
              <a:rPr lang="en-GB" dirty="0"/>
              <a:t> as instance attribute.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queue</a:t>
            </a:r>
            <a:r>
              <a:rPr lang="en-GB" dirty="0"/>
              <a:t> is a collection of objects that are inserted and removed according to the </a:t>
            </a:r>
            <a:r>
              <a:rPr lang="en-GB" b="1" dirty="0"/>
              <a:t>first-in, first-out (FIFO)</a:t>
            </a:r>
            <a:r>
              <a:rPr lang="en-GB" dirty="0"/>
              <a:t> principle.</a:t>
            </a:r>
          </a:p>
          <a:p>
            <a:r>
              <a:rPr lang="en-US" dirty="0"/>
              <a:t>Many applications:</a:t>
            </a:r>
          </a:p>
          <a:p>
            <a:pPr lvl="1"/>
            <a:r>
              <a:rPr lang="en-GB" dirty="0"/>
              <a:t>Handle calls to a customer service centre</a:t>
            </a:r>
          </a:p>
          <a:p>
            <a:pPr lvl="1"/>
            <a:r>
              <a:rPr lang="en-GB" dirty="0"/>
              <a:t>A wait-list at a restaurant</a:t>
            </a:r>
          </a:p>
          <a:p>
            <a:pPr lvl="1"/>
            <a:r>
              <a:rPr lang="en-GB" dirty="0"/>
              <a:t>A networked printer</a:t>
            </a:r>
          </a:p>
          <a:p>
            <a:pPr lvl="1"/>
            <a:r>
              <a:rPr lang="en-GB" dirty="0"/>
              <a:t>A Web server responding to requests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2ECDA6-00AB-47B4-8E35-AFE808FD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49" t="30680" r="24053" b="7832"/>
          <a:stretch/>
        </p:blipFill>
        <p:spPr>
          <a:xfrm>
            <a:off x="6388962" y="2263807"/>
            <a:ext cx="5193438" cy="3969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CF14D6-70FD-49F6-96B2-B78A116E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</a:t>
            </a:fld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16B7DB-6C12-4166-8026-FA94C8A3CCEF}"/>
              </a:ext>
            </a:extLst>
          </p:cNvPr>
          <p:cNvSpPr txBox="1"/>
          <p:nvPr/>
        </p:nvSpPr>
        <p:spPr>
          <a:xfrm>
            <a:off x="7080308" y="30284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92E8E1-2ED4-4427-ABAE-7C569B434171}"/>
              </a:ext>
            </a:extLst>
          </p:cNvPr>
          <p:cNvSpPr txBox="1"/>
          <p:nvPr/>
        </p:nvSpPr>
        <p:spPr>
          <a:xfrm>
            <a:off x="7434044" y="32905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A7BABB5-5B67-4564-AB35-57BE90E46C4F}"/>
              </a:ext>
            </a:extLst>
          </p:cNvPr>
          <p:cNvSpPr txBox="1"/>
          <p:nvPr/>
        </p:nvSpPr>
        <p:spPr>
          <a:xfrm>
            <a:off x="7860514" y="33473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F8D52B-00A3-4017-8A8F-333660389381}"/>
              </a:ext>
            </a:extLst>
          </p:cNvPr>
          <p:cNvSpPr txBox="1"/>
          <p:nvPr/>
        </p:nvSpPr>
        <p:spPr>
          <a:xfrm>
            <a:off x="8172957" y="317531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4585FE-80BD-4D79-81CB-D692A3CE3E61}"/>
              </a:ext>
            </a:extLst>
          </p:cNvPr>
          <p:cNvSpPr txBox="1"/>
          <p:nvPr/>
        </p:nvSpPr>
        <p:spPr>
          <a:xfrm>
            <a:off x="8530976" y="31621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B086CDD-948B-4A01-BD9A-4AFAE3ACA979}"/>
              </a:ext>
            </a:extLst>
          </p:cNvPr>
          <p:cNvSpPr txBox="1"/>
          <p:nvPr/>
        </p:nvSpPr>
        <p:spPr>
          <a:xfrm>
            <a:off x="8846487" y="29852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BA88DF3-0928-4C64-AF95-3F1351501467}"/>
              </a:ext>
            </a:extLst>
          </p:cNvPr>
          <p:cNvSpPr txBox="1"/>
          <p:nvPr/>
        </p:nvSpPr>
        <p:spPr>
          <a:xfrm>
            <a:off x="9267335" y="3045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C0A22F-B493-4B13-B584-16FD8F0594F4}"/>
              </a:ext>
            </a:extLst>
          </p:cNvPr>
          <p:cNvSpPr txBox="1"/>
          <p:nvPr/>
        </p:nvSpPr>
        <p:spPr>
          <a:xfrm>
            <a:off x="9646238" y="288870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5140FCC-0B7A-4E33-886E-C6A2AB53CEC8}"/>
              </a:ext>
            </a:extLst>
          </p:cNvPr>
          <p:cNvSpPr txBox="1"/>
          <p:nvPr/>
        </p:nvSpPr>
        <p:spPr>
          <a:xfrm>
            <a:off x="9995607" y="30222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84CB49-E56E-4D00-A56D-971B3FB83F48}"/>
              </a:ext>
            </a:extLst>
          </p:cNvPr>
          <p:cNvSpPr txBox="1"/>
          <p:nvPr/>
        </p:nvSpPr>
        <p:spPr>
          <a:xfrm>
            <a:off x="10450011" y="25474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39CDCEA-54A0-46D1-A677-DEDBC0296D6D}"/>
              </a:ext>
            </a:extLst>
          </p:cNvPr>
          <p:cNvSpPr txBox="1"/>
          <p:nvPr/>
        </p:nvSpPr>
        <p:spPr>
          <a:xfrm>
            <a:off x="10667102" y="32905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5C122DF-5922-4DF4-AB79-312C3CE88EA7}"/>
              </a:ext>
            </a:extLst>
          </p:cNvPr>
          <p:cNvSpPr txBox="1"/>
          <p:nvPr/>
        </p:nvSpPr>
        <p:spPr>
          <a:xfrm>
            <a:off x="10182465" y="43522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37BB084-2E45-4234-8EE8-543658754D6B}"/>
              </a:ext>
            </a:extLst>
          </p:cNvPr>
          <p:cNvSpPr txBox="1"/>
          <p:nvPr/>
        </p:nvSpPr>
        <p:spPr>
          <a:xfrm>
            <a:off x="10173857" y="5638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C8252DE-1ACD-45A6-9C17-E93FDA769C5E}"/>
              </a:ext>
            </a:extLst>
          </p:cNvPr>
          <p:cNvSpPr txBox="1"/>
          <p:nvPr/>
        </p:nvSpPr>
        <p:spPr>
          <a:xfrm>
            <a:off x="10405492" y="4660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D35C7ED-63C5-4DA1-BB31-287610AEB0B2}"/>
              </a:ext>
            </a:extLst>
          </p:cNvPr>
          <p:cNvSpPr txBox="1"/>
          <p:nvPr/>
        </p:nvSpPr>
        <p:spPr>
          <a:xfrm>
            <a:off x="10488483" y="53618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3B43C8-5729-443C-BEA9-9178F564B3B9}"/>
              </a:ext>
            </a:extLst>
          </p:cNvPr>
          <p:cNvSpPr txBox="1"/>
          <p:nvPr/>
        </p:nvSpPr>
        <p:spPr>
          <a:xfrm>
            <a:off x="10619288" y="492630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A558693-2762-42E1-BE77-8C889766660F}"/>
              </a:ext>
            </a:extLst>
          </p:cNvPr>
          <p:cNvSpPr txBox="1"/>
          <p:nvPr/>
        </p:nvSpPr>
        <p:spPr>
          <a:xfrm>
            <a:off x="8377116" y="49965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65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F6040-2BC0-4372-98C0-97F7A69C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Queue ADT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6B9351-A189-4F23-BC2B-F163A703AA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Main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56B8E4-A6C0-4DC9-ACD0-5FB54A48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</a:t>
            </a:fld>
            <a:endParaRPr lang="ar-S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940622BC-8237-429B-A834-FD01C956E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4507"/>
              </p:ext>
            </p:extLst>
          </p:nvPr>
        </p:nvGraphicFramePr>
        <p:xfrm>
          <a:off x="2031999" y="2857857"/>
          <a:ext cx="8128001" cy="63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181198706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673668266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4312976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1036551894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855102105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1044080246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3640832564"/>
                    </a:ext>
                  </a:extLst>
                </a:gridCol>
              </a:tblGrid>
              <a:tr h="631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932732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C779DFF-AD99-4B95-BF75-EE5321427D36}"/>
              </a:ext>
            </a:extLst>
          </p:cNvPr>
          <p:cNvSpPr/>
          <p:nvPr/>
        </p:nvSpPr>
        <p:spPr>
          <a:xfrm>
            <a:off x="138098" y="2027767"/>
            <a:ext cx="298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F2D8B71-F27C-48A6-BA4F-570CC3FDFC30}"/>
              </a:ext>
            </a:extLst>
          </p:cNvPr>
          <p:cNvCxnSpPr>
            <a:cxnSpLocks/>
          </p:cNvCxnSpPr>
          <p:nvPr/>
        </p:nvCxnSpPr>
        <p:spPr>
          <a:xfrm>
            <a:off x="989901" y="3173838"/>
            <a:ext cx="103370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2B1E58B-C406-430F-BB72-21CD51CDA8AE}"/>
              </a:ext>
            </a:extLst>
          </p:cNvPr>
          <p:cNvSpPr/>
          <p:nvPr/>
        </p:nvSpPr>
        <p:spPr>
          <a:xfrm>
            <a:off x="8665040" y="1975205"/>
            <a:ext cx="2989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enqueue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46BD7C3-24B6-4793-BCFA-1108762E7776}"/>
              </a:ext>
            </a:extLst>
          </p:cNvPr>
          <p:cNvCxnSpPr>
            <a:cxnSpLocks/>
          </p:cNvCxnSpPr>
          <p:nvPr/>
        </p:nvCxnSpPr>
        <p:spPr>
          <a:xfrm>
            <a:off x="10160000" y="3173838"/>
            <a:ext cx="796022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8AD726D-0AFC-4F6F-818B-78C708125A1A}"/>
              </a:ext>
            </a:extLst>
          </p:cNvPr>
          <p:cNvSpPr txBox="1"/>
          <p:nvPr/>
        </p:nvSpPr>
        <p:spPr>
          <a:xfrm>
            <a:off x="2031999" y="3616502"/>
            <a:ext cx="78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B3EA155-ED75-45C3-97B9-2ADBACEC13E2}"/>
              </a:ext>
            </a:extLst>
          </p:cNvPr>
          <p:cNvSpPr txBox="1"/>
          <p:nvPr/>
        </p:nvSpPr>
        <p:spPr>
          <a:xfrm>
            <a:off x="9461732" y="36165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90BB17-E60D-4ED6-9ACE-24ECA83E6732}"/>
              </a:ext>
            </a:extLst>
          </p:cNvPr>
          <p:cNvSpPr/>
          <p:nvPr/>
        </p:nvSpPr>
        <p:spPr>
          <a:xfrm>
            <a:off x="4717441" y="4531209"/>
            <a:ext cx="2393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Queue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="" xmlns:a16="http://schemas.microsoft.com/office/drawing/2014/main" id="{B57EF2CA-594A-4DF1-93EA-A38B971A3AE7}"/>
              </a:ext>
            </a:extLst>
          </p:cNvPr>
          <p:cNvSpPr/>
          <p:nvPr/>
        </p:nvSpPr>
        <p:spPr>
          <a:xfrm rot="16200000">
            <a:off x="5570132" y="680519"/>
            <a:ext cx="856002" cy="7315201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7CEA1DE-BB47-4FD8-A836-45FFB90B0F11}"/>
              </a:ext>
            </a:extLst>
          </p:cNvPr>
          <p:cNvSpPr txBox="1"/>
          <p:nvPr/>
        </p:nvSpPr>
        <p:spPr>
          <a:xfrm>
            <a:off x="8123062" y="2034861"/>
            <a:ext cx="407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Adds an element e to the back of queue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3AC1C47-CEC4-441A-91D1-69C8B75B6366}"/>
              </a:ext>
            </a:extLst>
          </p:cNvPr>
          <p:cNvSpPr txBox="1"/>
          <p:nvPr/>
        </p:nvSpPr>
        <p:spPr>
          <a:xfrm>
            <a:off x="622697" y="20371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Removes and returns the first element from the queue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0AC6562-97E0-4824-A5AF-0D5D04A57234}"/>
              </a:ext>
            </a:extLst>
          </p:cNvPr>
          <p:cNvSpPr txBox="1"/>
          <p:nvPr/>
        </p:nvSpPr>
        <p:spPr>
          <a:xfrm>
            <a:off x="1346433" y="5519705"/>
            <a:ext cx="8552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latin typeface="Berkeley-Book"/>
              </a:rPr>
              <a:t>I</a:t>
            </a:r>
            <a:r>
              <a:rPr lang="en-US" sz="2400" b="1" i="0" dirty="0">
                <a:solidFill>
                  <a:srgbClr val="231F20"/>
                </a:solidFill>
                <a:effectLst/>
                <a:latin typeface="Berkeley-Book"/>
              </a:rPr>
              <a:t>nsertion</a:t>
            </a:r>
            <a:r>
              <a:rPr lang="en-US" sz="2400" b="0" i="0" dirty="0">
                <a:solidFill>
                  <a:srgbClr val="231F20"/>
                </a:solidFill>
                <a:effectLst/>
                <a:latin typeface="Berkeley-Book"/>
              </a:rPr>
              <a:t> is done at one end 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Berkeley-Book"/>
              </a:rPr>
              <a:t>back or rear</a:t>
            </a:r>
            <a:r>
              <a:rPr lang="en-US" sz="2400" b="0" i="0" dirty="0">
                <a:solidFill>
                  <a:srgbClr val="231F20"/>
                </a:solidFill>
                <a:effectLst/>
                <a:latin typeface="Berkeley-Book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latin typeface="Berkeley-Book"/>
              </a:rPr>
              <a:t>D</a:t>
            </a:r>
            <a:r>
              <a:rPr lang="en-US" sz="2400" b="1" i="0" dirty="0">
                <a:solidFill>
                  <a:srgbClr val="231F20"/>
                </a:solidFill>
                <a:effectLst/>
                <a:latin typeface="Berkeley-Book"/>
              </a:rPr>
              <a:t>eletion</a:t>
            </a:r>
            <a:r>
              <a:rPr lang="en-US" sz="2400" b="0" i="0" dirty="0">
                <a:solidFill>
                  <a:srgbClr val="231F20"/>
                </a:solidFill>
                <a:effectLst/>
                <a:latin typeface="Berkeley-Book"/>
              </a:rPr>
              <a:t> is performed at the other end 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Berkeley-Book"/>
              </a:rPr>
              <a:t>front or start</a:t>
            </a:r>
            <a:r>
              <a:rPr lang="en-US" sz="2400" b="0" i="0" dirty="0">
                <a:solidFill>
                  <a:srgbClr val="231F20"/>
                </a:solidFill>
                <a:effectLst/>
                <a:latin typeface="Berkeley-Book"/>
              </a:rPr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00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F6040-2BC0-4372-98C0-97F7A69C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Queue ADT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6B9351-A189-4F23-BC2B-F163A703AA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Main Methods</a:t>
            </a:r>
            <a:endParaRPr lang="en-GB" sz="2800" b="1" u="sng" dirty="0">
              <a:solidFill>
                <a:srgbClr val="00B0F0"/>
              </a:solidFill>
            </a:endParaRPr>
          </a:p>
          <a:p>
            <a:r>
              <a:rPr lang="en-GB" b="1" u="sng" dirty="0">
                <a:solidFill>
                  <a:srgbClr val="00B0F0"/>
                </a:solidFill>
              </a:rPr>
              <a:t>enqueue(e):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Adds</a:t>
            </a:r>
            <a:r>
              <a:rPr lang="en-GB" dirty="0"/>
              <a:t> an element e to the back of queue.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00B0F0"/>
                </a:solidFill>
              </a:rPr>
              <a:t>dequeue( ):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Removes</a:t>
            </a:r>
            <a:r>
              <a:rPr lang="en-GB" dirty="0"/>
              <a:t> and returns the first element from the queue (or null if the queue is empty).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00B0F0"/>
                </a:solidFill>
              </a:rPr>
              <a:t>first( ):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Returns</a:t>
            </a:r>
            <a:r>
              <a:rPr lang="en-GB" dirty="0"/>
              <a:t> the first element of the queue, without removing it (or null if the queue is empty).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00B0F0"/>
                </a:solidFill>
              </a:rPr>
              <a:t>size( ):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Returns</a:t>
            </a:r>
            <a:r>
              <a:rPr lang="en-GB" dirty="0"/>
              <a:t> the number of elements in the queue.</a:t>
            </a:r>
          </a:p>
          <a:p>
            <a:endParaRPr lang="en-GB" dirty="0"/>
          </a:p>
          <a:p>
            <a:r>
              <a:rPr lang="en-GB" b="1" u="sng" dirty="0" err="1">
                <a:solidFill>
                  <a:srgbClr val="00B0F0"/>
                </a:solidFill>
              </a:rPr>
              <a:t>isEmpty</a:t>
            </a:r>
            <a:r>
              <a:rPr lang="en-GB" b="1" u="sng" dirty="0">
                <a:solidFill>
                  <a:srgbClr val="00B0F0"/>
                </a:solidFill>
              </a:rPr>
              <a:t>( ):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Returns</a:t>
            </a:r>
            <a:r>
              <a:rPr lang="en-GB" dirty="0"/>
              <a:t> a Boolean indicating whether the queue is empty.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56B8E4-A6C0-4DC9-ACD0-5FB54A48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448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4D765-59F2-452E-9922-9CDEE6D8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08D2DA-6292-4CA4-9210-BF84EC97E3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 queue </a:t>
            </a:r>
            <a:r>
              <a:rPr lang="en-US" dirty="0">
                <a:solidFill>
                  <a:srgbClr val="00B0F0"/>
                </a:solidFill>
              </a:rPr>
              <a:t>Q</a:t>
            </a:r>
            <a:r>
              <a:rPr lang="en-US" dirty="0"/>
              <a:t> is 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35048B-E045-4D93-B6B4-A52A16FDC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79" t="25200" r="42922" b="29508"/>
          <a:stretch/>
        </p:blipFill>
        <p:spPr>
          <a:xfrm>
            <a:off x="721453" y="1937857"/>
            <a:ext cx="3556932" cy="42951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395558-9DF2-4CE2-97D4-1C021D19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</a:t>
            </a:fld>
            <a:endParaRPr lang="ar-SA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877733AF-B1BC-4856-8B84-EDA2500F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30379"/>
              </p:ext>
            </p:extLst>
          </p:nvPr>
        </p:nvGraphicFramePr>
        <p:xfrm>
          <a:off x="4654487" y="2260272"/>
          <a:ext cx="7056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07">
                  <a:extLst>
                    <a:ext uri="{9D8B030D-6E8A-4147-A177-3AD203B41FA5}">
                      <a16:colId xmlns="" xmlns:a16="http://schemas.microsoft.com/office/drawing/2014/main" val="3547129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F857869-E128-4DB2-911A-B1486B5916C9}"/>
              </a:ext>
            </a:extLst>
          </p:cNvPr>
          <p:cNvSpPr txBox="1"/>
          <p:nvPr/>
        </p:nvSpPr>
        <p:spPr>
          <a:xfrm>
            <a:off x="5111803" y="1852320"/>
            <a:ext cx="411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</a:t>
            </a:r>
            <a:endParaRPr lang="en-US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="" xmlns:a16="http://schemas.microsoft.com/office/drawing/2014/main" id="{AACF59C3-F989-4767-A573-2E3B9EBBC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89869"/>
              </p:ext>
            </p:extLst>
          </p:nvPr>
        </p:nvGraphicFramePr>
        <p:xfrm>
          <a:off x="4657050" y="2577204"/>
          <a:ext cx="137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3547129128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="" xmlns:a16="http://schemas.microsoft.com/office/drawing/2014/main" id="{BB9DA9F5-85E4-40A3-AB59-07B4DE1F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63771"/>
              </p:ext>
            </p:extLst>
          </p:nvPr>
        </p:nvGraphicFramePr>
        <p:xfrm>
          <a:off x="4658448" y="2922551"/>
          <a:ext cx="137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3547129128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="" xmlns:a16="http://schemas.microsoft.com/office/drawing/2014/main" id="{6C4E14E7-E74F-41A5-BF61-009878624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3688"/>
              </p:ext>
            </p:extLst>
          </p:nvPr>
        </p:nvGraphicFramePr>
        <p:xfrm>
          <a:off x="4658448" y="324955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="" xmlns:a16="http://schemas.microsoft.com/office/drawing/2014/main" id="{24D824D4-3657-43D2-8876-992ABA4CF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51918"/>
              </p:ext>
            </p:extLst>
          </p:nvPr>
        </p:nvGraphicFramePr>
        <p:xfrm>
          <a:off x="4659846" y="3603286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="" xmlns:a16="http://schemas.microsoft.com/office/drawing/2014/main" id="{54F48DB6-5E59-4960-840C-1B1A69B5E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92918"/>
              </p:ext>
            </p:extLst>
          </p:nvPr>
        </p:nvGraphicFramePr>
        <p:xfrm>
          <a:off x="4655536" y="4872629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="" xmlns:a16="http://schemas.microsoft.com/office/drawing/2014/main" id="{CE106579-A3A6-49AA-9AA0-81C8304CD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54633"/>
              </p:ext>
            </p:extLst>
          </p:nvPr>
        </p:nvGraphicFramePr>
        <p:xfrm>
          <a:off x="4651457" y="5230924"/>
          <a:ext cx="137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3547129128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="" xmlns:a16="http://schemas.microsoft.com/office/drawing/2014/main" id="{ADE1AF2A-8612-4D7D-8F5B-E6D12589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59341"/>
              </p:ext>
            </p:extLst>
          </p:nvPr>
        </p:nvGraphicFramePr>
        <p:xfrm>
          <a:off x="4649588" y="5572092"/>
          <a:ext cx="137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3547129128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="" xmlns:a16="http://schemas.microsoft.com/office/drawing/2014/main" id="{FA06171D-AB24-4BC6-8EB5-7A5BD24B4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18308"/>
              </p:ext>
            </p:extLst>
          </p:nvPr>
        </p:nvGraphicFramePr>
        <p:xfrm>
          <a:off x="4650986" y="5925828"/>
          <a:ext cx="2011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3547129128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115961206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371910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464853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87A71B0-9EEB-4AA8-BC9A-4401E397A83C}"/>
              </a:ext>
            </a:extLst>
          </p:cNvPr>
          <p:cNvCxnSpPr>
            <a:cxnSpLocks/>
          </p:cNvCxnSpPr>
          <p:nvPr/>
        </p:nvCxnSpPr>
        <p:spPr>
          <a:xfrm>
            <a:off x="4266258" y="2238430"/>
            <a:ext cx="24701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1158E9B-0165-4E1C-97BA-47CFB809D570}"/>
              </a:ext>
            </a:extLst>
          </p:cNvPr>
          <p:cNvCxnSpPr/>
          <p:nvPr/>
        </p:nvCxnSpPr>
        <p:spPr>
          <a:xfrm flipV="1">
            <a:off x="6736360" y="1937857"/>
            <a:ext cx="0" cy="43588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6A8A0E-4856-4C98-B676-5796087A9BBC}"/>
              </a:ext>
            </a:extLst>
          </p:cNvPr>
          <p:cNvSpPr txBox="1"/>
          <p:nvPr/>
        </p:nvSpPr>
        <p:spPr>
          <a:xfrm>
            <a:off x="4574281" y="392972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Empty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A8D9BB9-3C92-484D-95DC-D16F7620FA0B}"/>
              </a:ext>
            </a:extLst>
          </p:cNvPr>
          <p:cNvSpPr txBox="1"/>
          <p:nvPr/>
        </p:nvSpPr>
        <p:spPr>
          <a:xfrm>
            <a:off x="4574281" y="423631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Empty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85036B0-1D18-4510-BE84-A0A3FE78DCA9}"/>
              </a:ext>
            </a:extLst>
          </p:cNvPr>
          <p:cNvSpPr txBox="1"/>
          <p:nvPr/>
        </p:nvSpPr>
        <p:spPr>
          <a:xfrm>
            <a:off x="4574280" y="451489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5798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F33BC-C752-49A9-B1C8-649D5883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Model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FB4B63-C188-4B93-BC08-61D62D28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6</a:t>
            </a:fld>
            <a:endParaRPr lang="ar-S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D7E6F3A-60D6-4651-B1EC-EBB57D9347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31F20"/>
                </a:solidFill>
                <a:effectLst/>
                <a:latin typeface="Berkeley-Book"/>
              </a:rPr>
              <a:t>For each queue data structure </a:t>
            </a:r>
            <a:r>
              <a:rPr lang="en-US" sz="2800" b="1" i="0" dirty="0">
                <a:solidFill>
                  <a:srgbClr val="00B0F0"/>
                </a:solidFill>
                <a:effectLst/>
                <a:latin typeface="Berkeley-Book"/>
              </a:rPr>
              <a:t>Q</a:t>
            </a:r>
            <a:r>
              <a:rPr lang="en-US" sz="2800" b="0" i="0" dirty="0">
                <a:solidFill>
                  <a:srgbClr val="231F20"/>
                </a:solidFill>
                <a:effectLst/>
                <a:latin typeface="Berkeley-Book"/>
              </a:rPr>
              <a:t>, </a:t>
            </a:r>
            <a:r>
              <a:rPr lang="en-US" sz="2800" b="1" i="0" dirty="0">
                <a:solidFill>
                  <a:srgbClr val="231F20"/>
                </a:solidFill>
                <a:effectLst/>
                <a:latin typeface="Berkeley-Book"/>
              </a:rPr>
              <a:t>we keep</a:t>
            </a:r>
            <a:r>
              <a:rPr lang="en-US" sz="2800" b="0" i="0" dirty="0">
                <a:solidFill>
                  <a:srgbClr val="231F20"/>
                </a:solidFill>
                <a:effectLst/>
                <a:latin typeface="Berkeley-Book"/>
              </a:rPr>
              <a:t>:</a:t>
            </a:r>
          </a:p>
          <a:p>
            <a:pPr lvl="1"/>
            <a:r>
              <a:rPr lang="en-US" sz="2500" b="0" i="0" dirty="0">
                <a:solidFill>
                  <a:srgbClr val="231F20"/>
                </a:solidFill>
                <a:effectLst/>
                <a:latin typeface="Berkeley-Book"/>
              </a:rPr>
              <a:t>the positions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LetterGothic12PitchBT-Roman"/>
              </a:rPr>
              <a:t>front </a:t>
            </a:r>
            <a:r>
              <a:rPr lang="en-US" sz="2500" b="0" i="0" dirty="0">
                <a:solidFill>
                  <a:srgbClr val="231F20"/>
                </a:solidFill>
                <a:effectLst/>
                <a:latin typeface="Berkeley-Book"/>
              </a:rPr>
              <a:t>and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LetterGothic12PitchBT-Roman"/>
              </a:rPr>
              <a:t>back</a:t>
            </a:r>
            <a:r>
              <a:rPr lang="en-US" sz="2500" b="0" i="0" dirty="0">
                <a:solidFill>
                  <a:srgbClr val="231F20"/>
                </a:solidFill>
                <a:effectLst/>
                <a:latin typeface="Berkeley-Book"/>
              </a:rPr>
              <a:t>, which represent the two ends of the queue. </a:t>
            </a:r>
          </a:p>
          <a:p>
            <a:pPr lvl="1"/>
            <a:r>
              <a:rPr lang="en-US" sz="2500" b="0" i="0" dirty="0">
                <a:solidFill>
                  <a:srgbClr val="231F20"/>
                </a:solidFill>
                <a:effectLst/>
                <a:latin typeface="Berkeley-Book"/>
              </a:rPr>
              <a:t>the number of elements</a:t>
            </a:r>
            <a:r>
              <a:rPr lang="en-US" dirty="0"/>
              <a:t> </a:t>
            </a:r>
            <a:r>
              <a:rPr lang="en-US" sz="2500" dirty="0">
                <a:solidFill>
                  <a:srgbClr val="231F20"/>
                </a:solidFill>
                <a:latin typeface="Berkeley-Book"/>
              </a:rPr>
              <a:t>that are in the queue (</a:t>
            </a:r>
            <a:r>
              <a:rPr lang="en-US" sz="2500" dirty="0">
                <a:solidFill>
                  <a:srgbClr val="00B0F0"/>
                </a:solidFill>
                <a:latin typeface="Berkeley-Book"/>
              </a:rPr>
              <a:t>size</a:t>
            </a:r>
            <a:r>
              <a:rPr lang="en-US" sz="2500" dirty="0">
                <a:solidFill>
                  <a:srgbClr val="231F20"/>
                </a:solidFill>
                <a:latin typeface="Berkeley-Book"/>
              </a:rPr>
              <a:t>).</a:t>
            </a:r>
          </a:p>
          <a:p>
            <a:pPr lvl="1"/>
            <a:endParaRPr lang="en-US" sz="2500" dirty="0">
              <a:solidFill>
                <a:srgbClr val="231F20"/>
              </a:solidFill>
              <a:latin typeface="Berkeley-Book"/>
            </a:endParaRPr>
          </a:p>
          <a:p>
            <a:pPr marL="274320" lvl="1" indent="0">
              <a:buNone/>
            </a:pPr>
            <a:endParaRPr lang="en-GB" dirty="0"/>
          </a:p>
          <a:p>
            <a:endParaRPr lang="en-GB" b="1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b="1" u="sng" dirty="0"/>
              <a:t>Implementation:</a:t>
            </a:r>
          </a:p>
          <a:p>
            <a:r>
              <a:rPr lang="en-GB" b="1" dirty="0">
                <a:solidFill>
                  <a:srgbClr val="00B0F0"/>
                </a:solidFill>
              </a:rPr>
              <a:t>Linked list-based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00B0F0"/>
                </a:solidFill>
              </a:rPr>
              <a:t>Array-based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0444F7-2BF8-44F4-BD69-BB9CA0BC6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1" r="32723"/>
          <a:stretch/>
        </p:blipFill>
        <p:spPr>
          <a:xfrm>
            <a:off x="3800213" y="2657518"/>
            <a:ext cx="1484852" cy="1190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54F4BDF-55BE-49DB-93F4-FD52347D01F8}"/>
              </a:ext>
            </a:extLst>
          </p:cNvPr>
          <p:cNvSpPr/>
          <p:nvPr/>
        </p:nvSpPr>
        <p:spPr>
          <a:xfrm>
            <a:off x="2989666" y="2596970"/>
            <a:ext cx="659155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keley-Book"/>
              </a:rPr>
              <a:t>Q</a:t>
            </a:r>
            <a:endParaRPr lang="en-US" sz="5400" b="1" dirty="0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6AA6193-3CBB-4826-B3B6-FDA9754A21B3}"/>
              </a:ext>
            </a:extLst>
          </p:cNvPr>
          <p:cNvSpPr txBox="1"/>
          <p:nvPr/>
        </p:nvSpPr>
        <p:spPr>
          <a:xfrm>
            <a:off x="2989269" y="33848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size=4</a:t>
            </a:r>
          </a:p>
        </p:txBody>
      </p:sp>
    </p:spTree>
    <p:extLst>
      <p:ext uri="{BB962C8B-B14F-4D97-AF65-F5344CB8AC3E}">
        <p14:creationId xmlns:p14="http://schemas.microsoft.com/office/powerpoint/2010/main" val="372089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F33BC-C752-49A9-B1C8-649D5883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560A6E-EB4B-4F58-8921-F95CC1283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7" t="42459" r="18155" b="16505"/>
          <a:stretch/>
        </p:blipFill>
        <p:spPr>
          <a:xfrm>
            <a:off x="914773" y="1543574"/>
            <a:ext cx="9456560" cy="41720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FB4B63-C188-4B93-BC08-61D62D28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7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8925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267C3-4B1F-43E7-B487-AA9BBCD6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Queue with a Singly Linked List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6C32C5-605C-4C77-B4C8-E2F6BD0B0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37037" r="20500" b="28296"/>
          <a:stretch/>
        </p:blipFill>
        <p:spPr>
          <a:xfrm>
            <a:off x="1296938" y="2408480"/>
            <a:ext cx="9631680" cy="3210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BCD9F25-C245-43BA-BB41-4361A0E81C05}"/>
              </a:ext>
            </a:extLst>
          </p:cNvPr>
          <p:cNvSpPr/>
          <p:nvPr/>
        </p:nvSpPr>
        <p:spPr>
          <a:xfrm>
            <a:off x="738251" y="4966996"/>
            <a:ext cx="580312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rgbClr val="727CA3"/>
              </a:buClr>
              <a:buSzPct val="76000"/>
            </a:pPr>
            <a:endParaRPr lang="en-GB" sz="2600" dirty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400" dirty="0"/>
              <a:t>Each method runs in </a:t>
            </a:r>
            <a:r>
              <a:rPr lang="en-US" sz="24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O(1) </a:t>
            </a:r>
            <a:r>
              <a:rPr lang="en-US" sz="2400" dirty="0"/>
              <a:t>worst-case time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EF56FE-B044-44BC-95E1-61257000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8</a:t>
            </a:fld>
            <a:endParaRPr lang="ar-SA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8E07A01-F85B-4D26-977B-D0B105B7F351}"/>
              </a:ext>
            </a:extLst>
          </p:cNvPr>
          <p:cNvSpPr/>
          <p:nvPr/>
        </p:nvSpPr>
        <p:spPr>
          <a:xfrm>
            <a:off x="5847127" y="4345498"/>
            <a:ext cx="1946245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A35079-1782-47B9-88F5-D1DC12874740}"/>
              </a:ext>
            </a:extLst>
          </p:cNvPr>
          <p:cNvSpPr/>
          <p:nvPr/>
        </p:nvSpPr>
        <p:spPr>
          <a:xfrm>
            <a:off x="5336797" y="4907001"/>
            <a:ext cx="1517010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E6C1476-A567-413A-8A59-C8244C6237A9}"/>
              </a:ext>
            </a:extLst>
          </p:cNvPr>
          <p:cNvCxnSpPr/>
          <p:nvPr/>
        </p:nvCxnSpPr>
        <p:spPr>
          <a:xfrm flipH="1">
            <a:off x="3187817" y="4588779"/>
            <a:ext cx="2659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376B565-BD8C-4277-BE59-DB5B60ED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52" y="1616907"/>
            <a:ext cx="4705350" cy="533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7AE162F-E6A1-4387-82A4-E85C4D25DAA1}"/>
              </a:ext>
            </a:extLst>
          </p:cNvPr>
          <p:cNvSpPr txBox="1"/>
          <p:nvPr/>
        </p:nvSpPr>
        <p:spPr>
          <a:xfrm>
            <a:off x="3187817" y="1746778"/>
            <a:ext cx="411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170AB4B-2726-43A2-8BC2-5798340B0EDC}"/>
              </a:ext>
            </a:extLst>
          </p:cNvPr>
          <p:cNvSpPr txBox="1"/>
          <p:nvPr/>
        </p:nvSpPr>
        <p:spPr>
          <a:xfrm>
            <a:off x="3250568" y="1220320"/>
            <a:ext cx="18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etterGothic12PitchBT-Roman"/>
              </a:rPr>
              <a:t>h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LetterGothic12PitchBT-Roman"/>
              </a:rPr>
              <a:t>ead=front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810FF0C-DF13-4517-B728-3404C0E0E2DE}"/>
              </a:ext>
            </a:extLst>
          </p:cNvPr>
          <p:cNvSpPr txBox="1"/>
          <p:nvPr/>
        </p:nvSpPr>
        <p:spPr>
          <a:xfrm>
            <a:off x="6914844" y="1220420"/>
            <a:ext cx="18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LetterGothic12PitchBT-Roman"/>
              </a:rPr>
              <a:t>tail=back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2BD80BB-D268-4B38-BEB2-F7E0F2C1E6B3}"/>
              </a:ext>
            </a:extLst>
          </p:cNvPr>
          <p:cNvCxnSpPr/>
          <p:nvPr/>
        </p:nvCxnSpPr>
        <p:spPr>
          <a:xfrm>
            <a:off x="3892492" y="1499578"/>
            <a:ext cx="0" cy="224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1F499554-93E0-4522-A2F5-908CFBDCE23C}"/>
              </a:ext>
            </a:extLst>
          </p:cNvPr>
          <p:cNvCxnSpPr/>
          <p:nvPr/>
        </p:nvCxnSpPr>
        <p:spPr>
          <a:xfrm>
            <a:off x="7350158" y="1492587"/>
            <a:ext cx="0" cy="224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FC60AB4-5E10-44B0-8D30-DCB22BB00883}"/>
              </a:ext>
            </a:extLst>
          </p:cNvPr>
          <p:cNvSpPr txBox="1"/>
          <p:nvPr/>
        </p:nvSpPr>
        <p:spPr>
          <a:xfrm>
            <a:off x="2817997" y="198274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size=5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D1C91E7-2734-4FBC-90DE-BE92300F24EC}"/>
              </a:ext>
            </a:extLst>
          </p:cNvPr>
          <p:cNvCxnSpPr/>
          <p:nvPr/>
        </p:nvCxnSpPr>
        <p:spPr>
          <a:xfrm flipH="1">
            <a:off x="2912378" y="5150282"/>
            <a:ext cx="2659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8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791FED-4D83-4FEC-8BD5-3AB60C27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86955E-1596-4E85-893B-0D156E08FC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37151"/>
          </a:xfrm>
        </p:spPr>
        <p:txBody>
          <a:bodyPr>
            <a:normAutofit/>
          </a:bodyPr>
          <a:lstStyle/>
          <a:p>
            <a:r>
              <a:rPr lang="en-GB" dirty="0"/>
              <a:t>Store elements (or data) in an array such that the first element is at index 0, the second element at index 1, and so </a:t>
            </a:r>
            <a:r>
              <a:rPr lang="en-US" dirty="0"/>
              <a:t>on.</a:t>
            </a:r>
          </a:p>
          <a:p>
            <a:endParaRPr lang="en-US" dirty="0"/>
          </a:p>
          <a:p>
            <a:endParaRPr lang="en-US" sz="1000" dirty="0"/>
          </a:p>
          <a:p>
            <a:r>
              <a:rPr lang="en-GB" dirty="0">
                <a:solidFill>
                  <a:srgbClr val="FF0000"/>
                </a:solidFill>
              </a:rPr>
              <a:t>How should we implement the dequeue operation?</a:t>
            </a:r>
            <a:endParaRPr lang="en-GB" dirty="0"/>
          </a:p>
          <a:p>
            <a:pPr lvl="1"/>
            <a:r>
              <a:rPr lang="en-GB" dirty="0"/>
              <a:t>The element to be removed is stored at index 0 of the array.</a:t>
            </a:r>
          </a:p>
          <a:p>
            <a:pPr lvl="1"/>
            <a:r>
              <a:rPr lang="en-GB" dirty="0"/>
              <a:t>Use a loop to shift all other elements of the queue one cell to the left.</a:t>
            </a:r>
          </a:p>
          <a:p>
            <a:pPr lvl="1"/>
            <a:r>
              <a:rPr lang="en-GB" b="1" i="1" dirty="0"/>
              <a:t>O</a:t>
            </a:r>
            <a:r>
              <a:rPr lang="en-GB" b="1" dirty="0"/>
              <a:t>(</a:t>
            </a:r>
            <a:r>
              <a:rPr lang="en-GB" b="1" i="1" dirty="0"/>
              <a:t>n</a:t>
            </a:r>
            <a:r>
              <a:rPr lang="en-GB" b="1" dirty="0"/>
              <a:t>)</a:t>
            </a:r>
            <a:r>
              <a:rPr lang="en-GB" dirty="0"/>
              <a:t> running time for the dequeue method.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For improvement: avoiding the loop entirely.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793E390-2B9F-45E5-80B9-947CFC36A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9" t="48285" r="22889" b="38382"/>
          <a:stretch/>
        </p:blipFill>
        <p:spPr>
          <a:xfrm>
            <a:off x="2423604" y="2008226"/>
            <a:ext cx="6409678" cy="9144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937054A-755E-436F-9706-31DD3CEC6238}"/>
              </a:ext>
            </a:extLst>
          </p:cNvPr>
          <p:cNvSpPr/>
          <p:nvPr/>
        </p:nvSpPr>
        <p:spPr>
          <a:xfrm>
            <a:off x="2612161" y="2015916"/>
            <a:ext cx="659155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keley-Book"/>
              </a:rPr>
              <a:t>Q</a:t>
            </a:r>
            <a:endParaRPr lang="en-US" sz="5400" b="1" dirty="0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D6BAF71-FA83-40F6-BA1A-38812BEE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9</a:t>
            </a:fld>
            <a:endParaRPr lang="ar-SA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9B51B994-A98E-4AF7-88CA-FB8F634B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88803"/>
              </p:ext>
            </p:extLst>
          </p:nvPr>
        </p:nvGraphicFramePr>
        <p:xfrm>
          <a:off x="1771809" y="4801795"/>
          <a:ext cx="37256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412">
                  <a:extLst>
                    <a:ext uri="{9D8B030D-6E8A-4147-A177-3AD203B41FA5}">
                      <a16:colId xmlns="" xmlns:a16="http://schemas.microsoft.com/office/drawing/2014/main" val="2321599721"/>
                    </a:ext>
                  </a:extLst>
                </a:gridCol>
                <a:gridCol w="931412">
                  <a:extLst>
                    <a:ext uri="{9D8B030D-6E8A-4147-A177-3AD203B41FA5}">
                      <a16:colId xmlns="" xmlns:a16="http://schemas.microsoft.com/office/drawing/2014/main" val="1024800427"/>
                    </a:ext>
                  </a:extLst>
                </a:gridCol>
                <a:gridCol w="931412">
                  <a:extLst>
                    <a:ext uri="{9D8B030D-6E8A-4147-A177-3AD203B41FA5}">
                      <a16:colId xmlns="" xmlns:a16="http://schemas.microsoft.com/office/drawing/2014/main" val="3719466891"/>
                    </a:ext>
                  </a:extLst>
                </a:gridCol>
                <a:gridCol w="931412">
                  <a:extLst>
                    <a:ext uri="{9D8B030D-6E8A-4147-A177-3AD203B41FA5}">
                      <a16:colId xmlns="" xmlns:a16="http://schemas.microsoft.com/office/drawing/2014/main" val="3096989897"/>
                    </a:ext>
                  </a:extLst>
                </a:gridCol>
              </a:tblGrid>
              <a:tr h="276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2893494"/>
                  </a:ext>
                </a:extLst>
              </a:tr>
              <a:tr h="276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4538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2E2D142-72C0-4B81-828C-D97434A1E08B}"/>
              </a:ext>
            </a:extLst>
          </p:cNvPr>
          <p:cNvSpPr/>
          <p:nvPr/>
        </p:nvSpPr>
        <p:spPr>
          <a:xfrm>
            <a:off x="1050037" y="4538173"/>
            <a:ext cx="659155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keley-Book"/>
              </a:rPr>
              <a:t>Q</a:t>
            </a:r>
            <a:endParaRPr lang="en-US" sz="5400" b="1" dirty="0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F089732-D622-4B55-A1F6-EC53BD393E81}"/>
              </a:ext>
            </a:extLst>
          </p:cNvPr>
          <p:cNvCxnSpPr>
            <a:cxnSpLocks/>
          </p:cNvCxnSpPr>
          <p:nvPr/>
        </p:nvCxnSpPr>
        <p:spPr>
          <a:xfrm>
            <a:off x="5587069" y="4999838"/>
            <a:ext cx="134223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7">
            <a:extLst>
              <a:ext uri="{FF2B5EF4-FFF2-40B4-BE49-F238E27FC236}">
                <a16:creationId xmlns="" xmlns:a16="http://schemas.microsoft.com/office/drawing/2014/main" id="{DAFFB85B-A615-4362-9E26-555CA1A78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03452"/>
              </p:ext>
            </p:extLst>
          </p:nvPr>
        </p:nvGraphicFramePr>
        <p:xfrm>
          <a:off x="7713695" y="4801795"/>
          <a:ext cx="37256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412">
                  <a:extLst>
                    <a:ext uri="{9D8B030D-6E8A-4147-A177-3AD203B41FA5}">
                      <a16:colId xmlns="" xmlns:a16="http://schemas.microsoft.com/office/drawing/2014/main" val="2321599721"/>
                    </a:ext>
                  </a:extLst>
                </a:gridCol>
                <a:gridCol w="931412">
                  <a:extLst>
                    <a:ext uri="{9D8B030D-6E8A-4147-A177-3AD203B41FA5}">
                      <a16:colId xmlns="" xmlns:a16="http://schemas.microsoft.com/office/drawing/2014/main" val="1024800427"/>
                    </a:ext>
                  </a:extLst>
                </a:gridCol>
                <a:gridCol w="931412">
                  <a:extLst>
                    <a:ext uri="{9D8B030D-6E8A-4147-A177-3AD203B41FA5}">
                      <a16:colId xmlns="" xmlns:a16="http://schemas.microsoft.com/office/drawing/2014/main" val="3719466891"/>
                    </a:ext>
                  </a:extLst>
                </a:gridCol>
                <a:gridCol w="931412">
                  <a:extLst>
                    <a:ext uri="{9D8B030D-6E8A-4147-A177-3AD203B41FA5}">
                      <a16:colId xmlns="" xmlns:a16="http://schemas.microsoft.com/office/drawing/2014/main" val="3096989897"/>
                    </a:ext>
                  </a:extLst>
                </a:gridCol>
              </a:tblGrid>
              <a:tr h="276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2893494"/>
                  </a:ext>
                </a:extLst>
              </a:tr>
              <a:tr h="276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4538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95F17BC-ED55-47A1-A67D-F1A2C13C59FF}"/>
              </a:ext>
            </a:extLst>
          </p:cNvPr>
          <p:cNvSpPr/>
          <p:nvPr/>
        </p:nvSpPr>
        <p:spPr>
          <a:xfrm>
            <a:off x="7054540" y="4538173"/>
            <a:ext cx="659155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keley-Book"/>
              </a:rPr>
              <a:t>Q</a:t>
            </a:r>
            <a:endParaRPr lang="en-US" sz="5400" b="1" dirty="0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94266F6-2F7A-44AB-AA13-2BD8538EF04E}"/>
              </a:ext>
            </a:extLst>
          </p:cNvPr>
          <p:cNvSpPr txBox="1"/>
          <p:nvPr/>
        </p:nvSpPr>
        <p:spPr>
          <a:xfrm>
            <a:off x="5454593" y="512528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After dequeue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4F6A280-D0C2-417A-A32E-0730F3F3636A}"/>
              </a:ext>
            </a:extLst>
          </p:cNvPr>
          <p:cNvSpPr txBox="1"/>
          <p:nvPr/>
        </p:nvSpPr>
        <p:spPr>
          <a:xfrm>
            <a:off x="1904819" y="5435398"/>
            <a:ext cx="6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9CAB6A9-8996-4DC7-8D44-D12F9A2BC815}"/>
              </a:ext>
            </a:extLst>
          </p:cNvPr>
          <p:cNvSpPr txBox="1"/>
          <p:nvPr/>
        </p:nvSpPr>
        <p:spPr>
          <a:xfrm>
            <a:off x="4434602" y="5435397"/>
            <a:ext cx="13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back=size-1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AC5464-9B49-4A84-AEC8-DDBD1541D5F4}"/>
              </a:ext>
            </a:extLst>
          </p:cNvPr>
          <p:cNvSpPr txBox="1"/>
          <p:nvPr/>
        </p:nvSpPr>
        <p:spPr>
          <a:xfrm>
            <a:off x="7897139" y="5423047"/>
            <a:ext cx="6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E9B1615-2462-4F4D-B7B6-71858BAD6659}"/>
              </a:ext>
            </a:extLst>
          </p:cNvPr>
          <p:cNvSpPr txBox="1"/>
          <p:nvPr/>
        </p:nvSpPr>
        <p:spPr>
          <a:xfrm>
            <a:off x="9439631" y="5419558"/>
            <a:ext cx="13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back=size-1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968D8CB-3B26-4D31-BE23-60561401BA11}"/>
              </a:ext>
            </a:extLst>
          </p:cNvPr>
          <p:cNvSpPr txBox="1"/>
          <p:nvPr/>
        </p:nvSpPr>
        <p:spPr>
          <a:xfrm>
            <a:off x="1005821" y="530995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size=4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742B62-042F-434A-AD95-2502A42ABF0E}"/>
              </a:ext>
            </a:extLst>
          </p:cNvPr>
          <p:cNvSpPr txBox="1"/>
          <p:nvPr/>
        </p:nvSpPr>
        <p:spPr>
          <a:xfrm>
            <a:off x="6997485" y="53118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size=3</a:t>
            </a:r>
          </a:p>
        </p:txBody>
      </p:sp>
    </p:spTree>
    <p:extLst>
      <p:ext uri="{BB962C8B-B14F-4D97-AF65-F5344CB8AC3E}">
        <p14:creationId xmlns:p14="http://schemas.microsoft.com/office/powerpoint/2010/main" val="3266235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1FEB63-A4BD-4C9E-B48C-A64B79CEBCBD}" vid="{285DCFFC-52D2-433A-BA97-77CFC1156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3173</TotalTime>
  <Words>892</Words>
  <Application>Microsoft Office PowerPoint</Application>
  <PresentationFormat>ملء الشاشة</PresentationFormat>
  <Paragraphs>205</Paragraphs>
  <Slides>17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8" baseType="lpstr">
      <vt:lpstr>Adobe Devanagari</vt:lpstr>
      <vt:lpstr>Arial</vt:lpstr>
      <vt:lpstr>Berkeley-Book</vt:lpstr>
      <vt:lpstr>Bookman Old Style</vt:lpstr>
      <vt:lpstr>Calibri</vt:lpstr>
      <vt:lpstr>Gill Sans MT</vt:lpstr>
      <vt:lpstr>LetterGothic12PitchBT-Roman</vt:lpstr>
      <vt:lpstr>Times New Roman</vt:lpstr>
      <vt:lpstr>Wingdings</vt:lpstr>
      <vt:lpstr>Wingdings 3</vt:lpstr>
      <vt:lpstr>Theme1</vt:lpstr>
      <vt:lpstr>Queues</vt:lpstr>
      <vt:lpstr>Queue</vt:lpstr>
      <vt:lpstr>The Queue ADT</vt:lpstr>
      <vt:lpstr>The Queue ADT</vt:lpstr>
      <vt:lpstr>Example</vt:lpstr>
      <vt:lpstr>A Queue Model and implementation</vt:lpstr>
      <vt:lpstr>A Queue interface</vt:lpstr>
      <vt:lpstr>Implementing a Queue with a Singly Linked List</vt:lpstr>
      <vt:lpstr>Array-Based Queue Implementation</vt:lpstr>
      <vt:lpstr>Array-Based Queue Implementation</vt:lpstr>
      <vt:lpstr>Array-Based Queue Implementation</vt:lpstr>
      <vt:lpstr>Array-Based Queue Implementation</vt:lpstr>
      <vt:lpstr>Array-Based Queue Implementation</vt:lpstr>
      <vt:lpstr>Array-Based Queue Implementation</vt:lpstr>
      <vt:lpstr>Array-Based Queue Implementation</vt:lpstr>
      <vt:lpstr>Worst-case time complexity</vt:lpstr>
      <vt:lpstr>Exercises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Stackes</dc:title>
  <dc:creator>eazaid</dc:creator>
  <cp:lastModifiedBy>Sahar B</cp:lastModifiedBy>
  <cp:revision>196</cp:revision>
  <dcterms:created xsi:type="dcterms:W3CDTF">2019-10-08T10:07:27Z</dcterms:created>
  <dcterms:modified xsi:type="dcterms:W3CDTF">2022-09-26T16:10:37Z</dcterms:modified>
</cp:coreProperties>
</file>