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1" r:id="rId2"/>
    <p:sldId id="292" r:id="rId3"/>
    <p:sldId id="335" r:id="rId4"/>
    <p:sldId id="257" r:id="rId5"/>
    <p:sldId id="258" r:id="rId6"/>
    <p:sldId id="293" r:id="rId7"/>
    <p:sldId id="336" r:id="rId8"/>
    <p:sldId id="260" r:id="rId9"/>
    <p:sldId id="337" r:id="rId10"/>
    <p:sldId id="261" r:id="rId11"/>
    <p:sldId id="265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84711" autoAdjust="0"/>
  </p:normalViewPr>
  <p:slideViewPr>
    <p:cSldViewPr snapToGrid="0">
      <p:cViewPr varScale="1">
        <p:scale>
          <a:sx n="93" d="100"/>
          <a:sy n="93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DB67D3E-BCCC-4BA5-B83D-AD5BC3FF6729}" type="datetimeFigureOut">
              <a:rPr lang="ar-SA" smtClean="0"/>
              <a:t>17 ربيع الأول، 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0EE2C7E-BDE8-49FF-8D09-40DBCAFC86B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213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70D9E1F-5322-4101-9D9A-616E63150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4A62B4-F948-4FAB-BF18-A3C920B41C69}" type="slidenum">
              <a:rPr lang="ar-SA" altLang="ar-SA">
                <a:cs typeface="Times New Roman" panose="02020603050405020304" pitchFamily="18" charset="0"/>
              </a:rPr>
              <a:pPr eaLnBrk="1" hangingPunct="1"/>
              <a:t>3</a:t>
            </a:fld>
            <a:endParaRPr lang="en-GB" altLang="ar-SA">
              <a:cs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1DF21DA-03C5-4387-B63A-852B543AC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D172147-9975-4F86-AAD2-E3C414E97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ar-S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3009A30-29EE-43B5-A93D-569BF3889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E09AAB-86F1-4CD7-AEFD-93B68FD8A1BC}" type="slidenum">
              <a:rPr lang="ar-SA" altLang="ar-SA">
                <a:cs typeface="Times New Roman" panose="02020603050405020304" pitchFamily="18" charset="0"/>
              </a:rPr>
              <a:pPr eaLnBrk="1" hangingPunct="1"/>
              <a:t>4</a:t>
            </a:fld>
            <a:endParaRPr lang="en-GB" altLang="ar-SA">
              <a:cs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332F246-6BD7-42F9-85D8-943FC2D2B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3F547A7-2F3B-4530-A5A7-45C5F2DEF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ar-S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A664A72-D1A2-4D9D-A354-18001E65E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EEC49B-056A-428F-AA24-E1F7ADC8616A}" type="slidenum">
              <a:rPr lang="ar-SA" altLang="ar-SA">
                <a:cs typeface="Times New Roman" panose="02020603050405020304" pitchFamily="18" charset="0"/>
              </a:rPr>
              <a:pPr eaLnBrk="1" hangingPunct="1"/>
              <a:t>5</a:t>
            </a:fld>
            <a:endParaRPr lang="en-GB" altLang="ar-SA">
              <a:cs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0716068-4F35-4B75-A725-E1BE10259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C408DE9-797B-4089-9D55-F019D2E5F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ar-S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689A052-2EA5-40E7-B89C-1076E8DB71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597D60-63EC-4D13-B0F1-5E33A59697AF}" type="slidenum">
              <a:rPr lang="ar-SA" altLang="ar-SA">
                <a:cs typeface="Times New Roman" panose="02020603050405020304" pitchFamily="18" charset="0"/>
              </a:rPr>
              <a:pPr eaLnBrk="1" hangingPunct="1"/>
              <a:t>8</a:t>
            </a:fld>
            <a:endParaRPr lang="en-GB" altLang="ar-SA">
              <a:cs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CED8CB7-E018-4946-A52E-929645B436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EE3B854-BD57-4D96-BDEC-6E466955D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ar-S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692A722-822D-41D7-81D5-C83A0D341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87ED29-55F0-4A6D-A686-09B5F7518360}" type="slidenum">
              <a:rPr lang="ar-SA" altLang="ar-SA">
                <a:cs typeface="Times New Roman" panose="02020603050405020304" pitchFamily="18" charset="0"/>
              </a:rPr>
              <a:pPr eaLnBrk="1" hangingPunct="1"/>
              <a:t>10</a:t>
            </a:fld>
            <a:endParaRPr lang="en-GB" altLang="ar-SA">
              <a:cs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FEFD3C7-9114-448B-A76D-D3C884CD3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36469C3-9653-47A1-A50D-5EEA82A7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ar-S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782FF32-17B2-496E-BE72-C63E131ED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8358D0-38EE-48E7-BC11-B678C1B7E3D7}" type="slidenum">
              <a:rPr lang="ar-SA" altLang="ar-SA">
                <a:cs typeface="Times New Roman" panose="02020603050405020304" pitchFamily="18" charset="0"/>
              </a:rPr>
              <a:pPr eaLnBrk="1" hangingPunct="1"/>
              <a:t>11</a:t>
            </a:fld>
            <a:endParaRPr lang="en-GB" altLang="ar-SA">
              <a:cs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A08B1EB-133C-40C8-94E1-E7D83260F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82E8363-C001-4D3E-938E-3757B603F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ar-S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940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3D43D85-FE0F-487A-A5AB-C051C27A2758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6258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B372-B0BB-4E94-B307-0B65EE82370D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64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D210-7F1C-4F0D-859D-0C724863A46B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2177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3388-4436-46B7-B969-01A19540276D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3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4286579-7ABE-4EAB-99B5-E69AF27A81D2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0056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8576-BE36-4805-828E-B2434818D930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3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2E0B-BC77-4FC9-847A-FCF3308D0BA1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5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DB81-7971-4ADF-B409-D9BFC12555D7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7863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368-F995-4B54-B4F3-AD7113C582DE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448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4BF9-3372-41E4-B470-BBE94A374DB9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36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51C7-CD44-4D40-AB7E-C776137F3A3A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8735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BA9E95-6F6B-45B5-B9E5-1EEC2BCA7190}" type="uaqdatetime1">
              <a:rPr lang="ar-SA" smtClean="0"/>
              <a:t>16 ربيع الأول، 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339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10FEA382-9C48-44FC-98A5-7560BD3640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848600" cy="1927225"/>
          </a:xfrm>
        </p:spPr>
        <p:txBody>
          <a:bodyPr/>
          <a:lstStyle/>
          <a:p>
            <a:pPr>
              <a:defRPr/>
            </a:pPr>
            <a:r>
              <a:rPr lang="en-US" altLang="ar-SA" sz="4400" b="1" dirty="0"/>
              <a:t>Searching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4522C90-6D4A-4FB7-BC73-0151E5CA54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ar-SA" dirty="0">
                <a:solidFill>
                  <a:srgbClr val="57576E"/>
                </a:solidFill>
              </a:rPr>
              <a:t>Chapter 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DEE12-6AD9-4E91-AFFA-D87E0447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</a:t>
            </a:fld>
            <a:endParaRPr lang="ar-S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F267C8D4-56A3-4952-AE84-71D55362D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dirty="0"/>
              <a:t>Binary Search-</a:t>
            </a:r>
            <a:r>
              <a:rPr lang="en-US" altLang="ar-SA" dirty="0" err="1"/>
              <a:t>Implmentation</a:t>
            </a:r>
            <a:endParaRPr lang="fr-FR" altLang="ar-S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0FA21A-D501-43B2-9FAF-C6D892D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10</a:t>
            </a:fld>
            <a:endParaRPr lang="ar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AF5AD-F630-405B-A574-C6D4561221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E4D37-4E95-4A50-BE21-8C0BBF2D7B7A}"/>
              </a:ext>
            </a:extLst>
          </p:cNvPr>
          <p:cNvSpPr txBox="1"/>
          <p:nvPr/>
        </p:nvSpPr>
        <p:spPr>
          <a:xfrm>
            <a:off x="1152938" y="1443841"/>
            <a:ext cx="104294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1 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S10"/>
              </a:rPr>
              <a:t>/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SFSS1000"/>
              </a:rPr>
              <a:t>**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2 </a:t>
            </a:r>
            <a:r>
              <a:rPr lang="en-GB" sz="1800" b="0" i="0" u="none" strike="noStrike" baseline="0" dirty="0">
                <a:solidFill>
                  <a:srgbClr val="167CFD"/>
                </a:solidFill>
                <a:latin typeface="SFSS1000"/>
              </a:rPr>
              <a:t>* </a:t>
            </a:r>
            <a:r>
              <a:rPr lang="en-GB" sz="1800" b="0" i="0" u="none" strike="noStrike" baseline="0" dirty="0">
                <a:solidFill>
                  <a:srgbClr val="167CFD"/>
                </a:solidFill>
                <a:latin typeface="CMSS10"/>
              </a:rPr>
              <a:t>Returns true if the target value is found in the indicated portion of the data array.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3 </a:t>
            </a:r>
            <a:r>
              <a:rPr lang="en-GB" sz="1800" b="0" i="0" u="none" strike="noStrike" baseline="0" dirty="0">
                <a:solidFill>
                  <a:srgbClr val="167CFD"/>
                </a:solidFill>
                <a:latin typeface="SFSS1000"/>
              </a:rPr>
              <a:t>* </a:t>
            </a:r>
            <a:r>
              <a:rPr lang="en-GB" sz="1800" b="0" i="0" u="none" strike="noStrike" baseline="0" dirty="0">
                <a:solidFill>
                  <a:srgbClr val="167CFD"/>
                </a:solidFill>
                <a:latin typeface="CMSS10"/>
              </a:rPr>
              <a:t>This search only considers the array portion from data[low] to data[high] inclusive.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4 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SFSS1000"/>
              </a:rPr>
              <a:t>*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CMSS10"/>
              </a:rPr>
              <a:t>/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5 </a:t>
            </a:r>
            <a:r>
              <a:rPr lang="en-GB" dirty="0">
                <a:solidFill>
                  <a:srgbClr val="167CFD"/>
                </a:solidFill>
                <a:latin typeface="Times-Roman"/>
              </a:rPr>
              <a:t>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public static </a:t>
            </a:r>
            <a:r>
              <a:rPr lang="en-GB" dirty="0" err="1">
                <a:solidFill>
                  <a:srgbClr val="000302"/>
                </a:solidFill>
                <a:latin typeface="CMSSBX10"/>
              </a:rPr>
              <a:t>b</a:t>
            </a:r>
            <a:r>
              <a:rPr lang="en-GB" sz="1800" b="0" i="0" u="none" strike="noStrike" baseline="0" dirty="0" err="1">
                <a:solidFill>
                  <a:srgbClr val="000302"/>
                </a:solidFill>
                <a:latin typeface="CMSSBX10"/>
              </a:rPr>
              <a:t>oolean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  </a:t>
            </a:r>
            <a:r>
              <a:rPr lang="en-GB" sz="1800" b="0" i="0" u="none" strike="noStrike" baseline="0" dirty="0" err="1">
                <a:solidFill>
                  <a:srgbClr val="000302"/>
                </a:solidFill>
                <a:latin typeface="CMSS10"/>
              </a:rPr>
              <a:t>binarySearch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(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int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[ ] data,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int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target,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int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low,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int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high)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Y10"/>
              </a:rPr>
              <a:t>{ 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6	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if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(low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MI10"/>
              </a:rPr>
              <a:t>&gt;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high)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7		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return false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;					 </a:t>
            </a:r>
            <a:r>
              <a:rPr lang="en-GB" sz="1800" b="0" i="0" u="none" strike="noStrike" baseline="0" dirty="0">
                <a:solidFill>
                  <a:srgbClr val="167CFD"/>
                </a:solidFill>
                <a:latin typeface="CMSS10"/>
              </a:rPr>
              <a:t>// interval empty; no match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8	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else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Y10"/>
              </a:rPr>
              <a:t>{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302"/>
                </a:solidFill>
                <a:latin typeface="CMSY10"/>
              </a:rPr>
              <a:t> </a:t>
            </a:r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9 		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int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mid = (low + high) / 2;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10		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if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(target == data[mid])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11 			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return true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;				 </a:t>
            </a:r>
            <a:r>
              <a:rPr lang="en-GB" sz="1800" b="0" i="0" u="none" strike="noStrike" baseline="0" dirty="0">
                <a:solidFill>
                  <a:srgbClr val="167CFD"/>
                </a:solidFill>
                <a:latin typeface="CMSS10"/>
              </a:rPr>
              <a:t>// found a match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12 		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else if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(target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MI10"/>
              </a:rPr>
              <a:t>&lt;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data[mid])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13 			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return </a:t>
            </a:r>
            <a:r>
              <a:rPr lang="en-GB" sz="1800" b="0" i="0" u="none" strike="noStrike" baseline="0" dirty="0" err="1">
                <a:solidFill>
                  <a:srgbClr val="000302"/>
                </a:solidFill>
                <a:latin typeface="CMSS10"/>
              </a:rPr>
              <a:t>binarySearch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(data, target, low, mid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Y10"/>
              </a:rPr>
              <a:t>−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1);	 </a:t>
            </a:r>
            <a:r>
              <a:rPr lang="en-GB" sz="1800" b="0" i="0" u="none" strike="noStrike" baseline="0" dirty="0">
                <a:solidFill>
                  <a:srgbClr val="167CFD"/>
                </a:solidFill>
                <a:latin typeface="CMSS10"/>
              </a:rPr>
              <a:t>// recur left of the middle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14 		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SSBX10"/>
              </a:rPr>
              <a:t>else</a:t>
            </a:r>
          </a:p>
          <a:p>
            <a:pPr algn="l"/>
            <a:r>
              <a:rPr lang="en-GB" sz="1800" b="0" i="0" u="none" strike="noStrike" baseline="0" dirty="0">
                <a:solidFill>
                  <a:srgbClr val="167CFD"/>
                </a:solidFill>
                <a:latin typeface="Times-Roman"/>
              </a:rPr>
              <a:t>15			 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BX10"/>
              </a:rPr>
              <a:t>return </a:t>
            </a:r>
            <a:r>
              <a:rPr lang="en-GB" sz="1800" b="0" i="0" u="none" strike="noStrike" baseline="0" dirty="0" err="1">
                <a:solidFill>
                  <a:srgbClr val="000302"/>
                </a:solidFill>
                <a:latin typeface="CMSS10"/>
              </a:rPr>
              <a:t>binarySearch</a:t>
            </a:r>
            <a:r>
              <a:rPr lang="en-GB" sz="1800" b="0" i="0" u="none" strike="noStrike" baseline="0" dirty="0">
                <a:solidFill>
                  <a:srgbClr val="000302"/>
                </a:solidFill>
                <a:latin typeface="CMSS10"/>
              </a:rPr>
              <a:t>(data, target, mid + 1, high);	 </a:t>
            </a:r>
            <a:r>
              <a:rPr lang="en-GB" sz="1800" b="0" i="0" u="none" strike="noStrike" baseline="0" dirty="0">
                <a:solidFill>
                  <a:srgbClr val="167CFD"/>
                </a:solidFill>
                <a:latin typeface="CMSS10"/>
              </a:rPr>
              <a:t>// recur right of the middle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16	 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SY1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302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solidFill>
                  <a:srgbClr val="167CFD"/>
                </a:solidFill>
                <a:latin typeface="Times-Roman"/>
              </a:rPr>
              <a:t>17 </a:t>
            </a:r>
            <a:r>
              <a:rPr lang="en-US" sz="1800" b="0" i="0" u="none" strike="noStrike" baseline="0" dirty="0">
                <a:solidFill>
                  <a:srgbClr val="000302"/>
                </a:solidFill>
                <a:latin typeface="CMSY10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C01A2521-2DB7-479A-9DAC-5C239E1F5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dirty="0"/>
              <a:t>Binary Search- Performance</a:t>
            </a:r>
            <a:endParaRPr lang="fr-FR" altLang="ar-S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1E346-AF29-47FB-85A5-0F14FE4D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11</a:t>
            </a:fld>
            <a:endParaRPr lang="ar-SA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5EDEC2CD-D277-4AD8-956F-C6BD624DD5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ar-SA" dirty="0"/>
              <a:t>Binary search runs in O(</a:t>
            </a:r>
            <a:r>
              <a:rPr lang="en-GB" altLang="ar-SA" dirty="0" err="1"/>
              <a:t>logn</a:t>
            </a:r>
            <a:r>
              <a:rPr lang="en-GB" altLang="ar-SA" dirty="0"/>
              <a:t>) time.  This is a significant improvement comparing with sequential search. </a:t>
            </a:r>
          </a:p>
          <a:p>
            <a:pPr lvl="1"/>
            <a:r>
              <a:rPr lang="en-GB" altLang="ar-SA" dirty="0"/>
              <a:t> if n is 1 billion, log n is only 30</a:t>
            </a:r>
          </a:p>
          <a:p>
            <a:endParaRPr lang="en-US" altLang="ar-SA" dirty="0"/>
          </a:p>
          <a:p>
            <a:r>
              <a:rPr lang="en-US" altLang="ar-SA" dirty="0"/>
              <a:t>Much faster than linear search of sorted arrays</a:t>
            </a:r>
            <a:endParaRPr lang="fr-FR" altLang="ar-S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9E11D9-CF06-4037-B6A7-ABA78264640A}"/>
              </a:ext>
            </a:extLst>
          </p:cNvPr>
          <p:cNvGraphicFramePr>
            <a:graphicFrameLocks noGrp="1"/>
          </p:cNvGraphicFramePr>
          <p:nvPr/>
        </p:nvGraphicFramePr>
        <p:xfrm>
          <a:off x="4167190" y="2378075"/>
          <a:ext cx="6095999" cy="74136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20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15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14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11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3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</a:t>
                      </a:r>
                      <a:endParaRPr lang="ar-SA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85" name="TextBox 11">
            <a:extLst>
              <a:ext uri="{FF2B5EF4-FFF2-40B4-BE49-F238E27FC236}">
                <a16:creationId xmlns:a16="http://schemas.microsoft.com/office/drawing/2014/main" id="{8F2E60CB-48C4-43C6-B578-E110680FF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1370013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/>
              <a:t>Apply the Binary Search algorithm to find the key value : </a:t>
            </a:r>
            <a:r>
              <a:rPr lang="en-US" altLang="en-US" sz="1600" b="1">
                <a:solidFill>
                  <a:srgbClr val="FF0000"/>
                </a:solidFill>
              </a:rPr>
              <a:t>15</a:t>
            </a:r>
          </a:p>
          <a:p>
            <a:pPr algn="ctr" rtl="0" eaLnBrk="1" hangingPunct="1"/>
            <a:r>
              <a:rPr lang="en-US" altLang="en-US" sz="1600"/>
              <a:t>Highlight all elements you visited during the search process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515096-7454-43D3-8BBF-50EB820E5082}"/>
              </a:ext>
            </a:extLst>
          </p:cNvPr>
          <p:cNvCxnSpPr/>
          <p:nvPr/>
        </p:nvCxnSpPr>
        <p:spPr>
          <a:xfrm rot="5400000">
            <a:off x="4619626" y="2243139"/>
            <a:ext cx="21431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87" name="TextBox 8">
            <a:extLst>
              <a:ext uri="{FF2B5EF4-FFF2-40B4-BE49-F238E27FC236}">
                <a16:creationId xmlns:a16="http://schemas.microsoft.com/office/drawing/2014/main" id="{7AFF5F11-6453-43F0-A2F4-38AB080E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4" y="1779588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E45A8-0B69-4B63-A327-AD536C140C4B}"/>
              </a:ext>
            </a:extLst>
          </p:cNvPr>
          <p:cNvCxnSpPr/>
          <p:nvPr/>
        </p:nvCxnSpPr>
        <p:spPr>
          <a:xfrm rot="5400000">
            <a:off x="9702800" y="2171700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89" name="TextBox 10">
            <a:extLst>
              <a:ext uri="{FF2B5EF4-FFF2-40B4-BE49-F238E27FC236}">
                <a16:creationId xmlns:a16="http://schemas.microsoft.com/office/drawing/2014/main" id="{68EB861D-7AE8-4440-926F-A5C814B7D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1751" y="1764042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9490" name="TextBox 11">
            <a:extLst>
              <a:ext uri="{FF2B5EF4-FFF2-40B4-BE49-F238E27FC236}">
                <a16:creationId xmlns:a16="http://schemas.microsoft.com/office/drawing/2014/main" id="{F54DC19F-6767-436D-96DB-78BEDD177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9" y="4695826"/>
            <a:ext cx="4143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>
                <a:solidFill>
                  <a:srgbClr val="FF0000"/>
                </a:solidFill>
              </a:rPr>
              <a:t>Key is found</a:t>
            </a:r>
          </a:p>
          <a:p>
            <a:pPr algn="ctr" rtl="0" eaLnBrk="1" hangingPunct="1"/>
            <a:r>
              <a:rPr lang="en-US" altLang="en-US" sz="1600">
                <a:solidFill>
                  <a:srgbClr val="FF0000"/>
                </a:solidFill>
              </a:rPr>
              <a:t>Search ends</a:t>
            </a:r>
          </a:p>
          <a:p>
            <a:pPr algn="ctr" rtl="0" eaLnBrk="1" hangingPunct="1"/>
            <a:r>
              <a:rPr lang="en-US" altLang="en-US" sz="1600">
                <a:solidFill>
                  <a:srgbClr val="FF0000"/>
                </a:solidFill>
              </a:rPr>
              <a:t>Two elements have been searched</a:t>
            </a:r>
            <a:endParaRPr lang="ar-SA" altLang="en-US" sz="1600">
              <a:solidFill>
                <a:srgbClr val="FF0000"/>
              </a:solidFill>
            </a:endParaRPr>
          </a:p>
        </p:txBody>
      </p:sp>
      <p:sp>
        <p:nvSpPr>
          <p:cNvPr id="19491" name="TextBox 11">
            <a:extLst>
              <a:ext uri="{FF2B5EF4-FFF2-40B4-BE49-F238E27FC236}">
                <a16:creationId xmlns:a16="http://schemas.microsoft.com/office/drawing/2014/main" id="{CD6AA42E-8CCB-4EC0-AEA0-DB8CCA1DA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6" y="2397125"/>
            <a:ext cx="19288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1 Starts</a:t>
            </a:r>
          </a:p>
          <a:p>
            <a:pPr algn="ctr" rtl="0" eaLnBrk="1" hangingPunct="1"/>
            <a:r>
              <a:rPr lang="en-US" altLang="en-US" sz="1600" dirty="0"/>
              <a:t>low = </a:t>
            </a:r>
            <a:r>
              <a:rPr lang="en-US" altLang="en-US" sz="1600" dirty="0">
                <a:solidFill>
                  <a:srgbClr val="FF0000"/>
                </a:solidFill>
              </a:rPr>
              <a:t>0</a:t>
            </a:r>
            <a:r>
              <a:rPr lang="en-US" altLang="en-US" sz="1600" dirty="0"/>
              <a:t>, high= </a:t>
            </a:r>
            <a:r>
              <a:rPr lang="en-US" altLang="en-US" sz="1600" dirty="0">
                <a:solidFill>
                  <a:srgbClr val="FF0000"/>
                </a:solidFill>
              </a:rPr>
              <a:t>6,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3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EE4D5E0-FE7E-4AD2-AEBD-46177B5B1C9E}"/>
              </a:ext>
            </a:extLst>
          </p:cNvPr>
          <p:cNvGraphicFramePr>
            <a:graphicFrameLocks noGrp="1"/>
          </p:cNvGraphicFramePr>
          <p:nvPr/>
        </p:nvGraphicFramePr>
        <p:xfrm>
          <a:off x="4167190" y="3824288"/>
          <a:ext cx="6095999" cy="74136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20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15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14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11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3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CC459-FF9E-4FB2-A01C-F10BDF75CB37}"/>
              </a:ext>
            </a:extLst>
          </p:cNvPr>
          <p:cNvCxnSpPr/>
          <p:nvPr/>
        </p:nvCxnSpPr>
        <p:spPr>
          <a:xfrm rot="5400000">
            <a:off x="8004176" y="3681414"/>
            <a:ext cx="21431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65DEC7-7595-4D2B-AC0C-5F29C9A51B5D}"/>
              </a:ext>
            </a:extLst>
          </p:cNvPr>
          <p:cNvCxnSpPr/>
          <p:nvPr/>
        </p:nvCxnSpPr>
        <p:spPr>
          <a:xfrm rot="5400000">
            <a:off x="9702800" y="3642490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22" name="TextBox 11">
            <a:extLst>
              <a:ext uri="{FF2B5EF4-FFF2-40B4-BE49-F238E27FC236}">
                <a16:creationId xmlns:a16="http://schemas.microsoft.com/office/drawing/2014/main" id="{C90EC181-2477-4FFE-AA38-2070BC29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6" y="3683000"/>
            <a:ext cx="19288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2 Starts</a:t>
            </a:r>
          </a:p>
          <a:p>
            <a:pPr algn="ctr" rtl="0" eaLnBrk="1" hangingPunct="1"/>
            <a:r>
              <a:rPr lang="en-US" altLang="en-US" sz="1600" dirty="0"/>
              <a:t>low = </a:t>
            </a:r>
            <a:r>
              <a:rPr lang="en-US" altLang="en-US" sz="1600" dirty="0">
                <a:solidFill>
                  <a:srgbClr val="FF0000"/>
                </a:solidFill>
              </a:rPr>
              <a:t>4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6,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19523" name="TextBox 11">
            <a:extLst>
              <a:ext uri="{FF2B5EF4-FFF2-40B4-BE49-F238E27FC236}">
                <a16:creationId xmlns:a16="http://schemas.microsoft.com/office/drawing/2014/main" id="{8B9A9D49-5E56-4F4D-A193-C44A6988F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5771253"/>
            <a:ext cx="6000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Note the difference between the Binary search and Linear search algorithms in terms of time complexity</a:t>
            </a:r>
            <a:endParaRPr lang="en-US" alt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89252-21A9-4138-A5ED-17BF326B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Binary Search Example</a:t>
            </a:r>
            <a:r>
              <a:rPr lang="en-US" dirty="0"/>
              <a:t>	1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11A7D-2E79-4AC9-8748-F8B69617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12</a:t>
            </a:fld>
            <a:endParaRPr lang="ar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62961-1FCE-426A-813F-018F9D706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765" y="3212366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1AC17-F414-4175-AB2F-CC80F86B8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1751" y="3195059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F233E8-E7D8-4E0F-B30D-87FA14788FD2}"/>
              </a:ext>
            </a:extLst>
          </p:cNvPr>
          <p:cNvGraphicFramePr>
            <a:graphicFrameLocks noGrp="1"/>
          </p:cNvGraphicFramePr>
          <p:nvPr/>
        </p:nvGraphicFramePr>
        <p:xfrm>
          <a:off x="4167188" y="2268538"/>
          <a:ext cx="6096000" cy="74136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7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100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91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80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66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52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35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20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10</a:t>
                      </a:r>
                      <a:endParaRPr lang="ar-SA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988864-1A55-4360-81E4-0669D03B236C}"/>
              </a:ext>
            </a:extLst>
          </p:cNvPr>
          <p:cNvCxnSpPr/>
          <p:nvPr/>
        </p:nvCxnSpPr>
        <p:spPr>
          <a:xfrm rot="5400000">
            <a:off x="4560888" y="2120900"/>
            <a:ext cx="2143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8C251-B781-4D7B-A3F9-A50B66822B57}"/>
              </a:ext>
            </a:extLst>
          </p:cNvPr>
          <p:cNvCxnSpPr/>
          <p:nvPr/>
        </p:nvCxnSpPr>
        <p:spPr>
          <a:xfrm rot="5400000">
            <a:off x="9702800" y="2120900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16" name="TextBox 11">
            <a:extLst>
              <a:ext uri="{FF2B5EF4-FFF2-40B4-BE49-F238E27FC236}">
                <a16:creationId xmlns:a16="http://schemas.microsoft.com/office/drawing/2014/main" id="{B4BD468F-D7E7-4817-A80C-BDA611A1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95333"/>
            <a:ext cx="4143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>
                <a:solidFill>
                  <a:srgbClr val="FF0000"/>
                </a:solidFill>
              </a:rPr>
              <a:t>Key is found</a:t>
            </a:r>
          </a:p>
          <a:p>
            <a:pPr algn="ctr" rtl="0" eaLnBrk="1" hangingPunct="1"/>
            <a:r>
              <a:rPr lang="en-US" altLang="en-US" sz="1600" dirty="0">
                <a:solidFill>
                  <a:srgbClr val="FF0000"/>
                </a:solidFill>
              </a:rPr>
              <a:t>Search ends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A8738-792D-45D5-BC46-12A896CA00EE}"/>
              </a:ext>
            </a:extLst>
          </p:cNvPr>
          <p:cNvCxnSpPr/>
          <p:nvPr/>
        </p:nvCxnSpPr>
        <p:spPr>
          <a:xfrm rot="5400000">
            <a:off x="4418013" y="3499073"/>
            <a:ext cx="2143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DD01F1-B306-41CB-B624-A9F2252F3C00}"/>
              </a:ext>
            </a:extLst>
          </p:cNvPr>
          <p:cNvCxnSpPr/>
          <p:nvPr/>
        </p:nvCxnSpPr>
        <p:spPr>
          <a:xfrm rot="5400000">
            <a:off x="5988050" y="3499073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21" name="TextBox 11">
            <a:extLst>
              <a:ext uri="{FF2B5EF4-FFF2-40B4-BE49-F238E27FC236}">
                <a16:creationId xmlns:a16="http://schemas.microsoft.com/office/drawing/2014/main" id="{A3F4AA99-E9EB-4026-AC5B-2FED48E1B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6" y="3451448"/>
            <a:ext cx="19288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2 Starts</a:t>
            </a:r>
          </a:p>
          <a:p>
            <a:pPr algn="ctr" rtl="0" eaLnBrk="1" hangingPunct="1"/>
            <a:r>
              <a:rPr lang="en-US" altLang="en-US" sz="1600" dirty="0"/>
              <a:t>low= </a:t>
            </a:r>
            <a:r>
              <a:rPr lang="en-US" altLang="en-US" sz="1600" dirty="0">
                <a:solidFill>
                  <a:srgbClr val="FF0000"/>
                </a:solidFill>
              </a:rPr>
              <a:t>0</a:t>
            </a:r>
            <a:r>
              <a:rPr lang="en-US" altLang="en-US" sz="1600" dirty="0"/>
              <a:t>, high= </a:t>
            </a:r>
            <a:r>
              <a:rPr lang="en-US" altLang="en-US" sz="1600" dirty="0">
                <a:solidFill>
                  <a:srgbClr val="FF0000"/>
                </a:solidFill>
              </a:rPr>
              <a:t>2,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1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4070DA0-341C-4559-A12C-8E479F5EA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92480"/>
              </p:ext>
            </p:extLst>
          </p:nvPr>
        </p:nvGraphicFramePr>
        <p:xfrm>
          <a:off x="4167188" y="3676873"/>
          <a:ext cx="6096000" cy="74136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7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100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91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80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66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52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35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20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10</a:t>
                      </a:r>
                      <a:endParaRPr lang="ar-SA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D33EB1-0602-414E-9223-424A7481BF0E}"/>
              </a:ext>
            </a:extLst>
          </p:cNvPr>
          <p:cNvCxnSpPr/>
          <p:nvPr/>
        </p:nvCxnSpPr>
        <p:spPr>
          <a:xfrm rot="5400000">
            <a:off x="4275138" y="4999261"/>
            <a:ext cx="214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3EDA24-AD93-4C90-A02D-55D5858F15C0}"/>
              </a:ext>
            </a:extLst>
          </p:cNvPr>
          <p:cNvCxnSpPr/>
          <p:nvPr/>
        </p:nvCxnSpPr>
        <p:spPr>
          <a:xfrm rot="5400000">
            <a:off x="4630738" y="4999261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96A666E-EEE1-4B63-8B59-8412F931E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93506"/>
              </p:ext>
            </p:extLst>
          </p:nvPr>
        </p:nvGraphicFramePr>
        <p:xfrm>
          <a:off x="4167188" y="5177061"/>
          <a:ext cx="6096000" cy="74136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7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100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91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80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66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52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35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20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10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84" name="TextBox 11">
            <a:extLst>
              <a:ext uri="{FF2B5EF4-FFF2-40B4-BE49-F238E27FC236}">
                <a16:creationId xmlns:a16="http://schemas.microsoft.com/office/drawing/2014/main" id="{64CA669F-6C17-4F96-9D88-E6B5D88F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6" y="4964336"/>
            <a:ext cx="19288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3 Starts</a:t>
            </a:r>
          </a:p>
          <a:p>
            <a:pPr algn="ctr" rtl="0" eaLnBrk="1" hangingPunct="1"/>
            <a:r>
              <a:rPr lang="en-US" altLang="en-US" sz="1600" dirty="0"/>
              <a:t>low = </a:t>
            </a:r>
            <a:r>
              <a:rPr lang="en-US" altLang="en-US" sz="1600" dirty="0">
                <a:solidFill>
                  <a:srgbClr val="FF0000"/>
                </a:solidFill>
              </a:rPr>
              <a:t>0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0,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0 </a:t>
            </a:r>
          </a:p>
        </p:txBody>
      </p:sp>
      <p:sp>
        <p:nvSpPr>
          <p:cNvPr id="20585" name="TextBox 11">
            <a:extLst>
              <a:ext uri="{FF2B5EF4-FFF2-40B4-BE49-F238E27FC236}">
                <a16:creationId xmlns:a16="http://schemas.microsoft.com/office/drawing/2014/main" id="{888637CD-D9D8-484C-8C48-58D4F69A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9" y="1260475"/>
            <a:ext cx="6143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/>
              <a:t>Apply the Binary Search algorithm to find the key value : </a:t>
            </a:r>
            <a:r>
              <a:rPr lang="en-US" altLang="en-US" sz="1600" b="1">
                <a:solidFill>
                  <a:srgbClr val="FF0000"/>
                </a:solidFill>
              </a:rPr>
              <a:t>10</a:t>
            </a:r>
          </a:p>
          <a:p>
            <a:pPr algn="ctr" rtl="0" eaLnBrk="1" hangingPunct="1"/>
            <a:r>
              <a:rPr lang="en-US" altLang="en-US" sz="1600"/>
              <a:t>Highlight all elements you visited during the search process</a:t>
            </a:r>
          </a:p>
        </p:txBody>
      </p:sp>
      <p:sp>
        <p:nvSpPr>
          <p:cNvPr id="20586" name="TextBox 11">
            <a:extLst>
              <a:ext uri="{FF2B5EF4-FFF2-40B4-BE49-F238E27FC236}">
                <a16:creationId xmlns:a16="http://schemas.microsoft.com/office/drawing/2014/main" id="{21CE9868-762B-4DEA-A2DC-C7D1CF5A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6" y="2287588"/>
            <a:ext cx="19288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1 Starts</a:t>
            </a:r>
          </a:p>
          <a:p>
            <a:pPr algn="ctr" rtl="0" eaLnBrk="1" hangingPunct="1"/>
            <a:r>
              <a:rPr lang="en-US" altLang="en-US" sz="1600" dirty="0"/>
              <a:t>low = </a:t>
            </a:r>
            <a:r>
              <a:rPr lang="en-US" altLang="en-US" sz="1600" dirty="0">
                <a:solidFill>
                  <a:srgbClr val="FF0000"/>
                </a:solidFill>
              </a:rPr>
              <a:t>0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7,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63401-3A8F-466B-BE53-5AC93343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Binary Search Example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78C818-FE2A-4E6C-9203-340EF2B1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13</a:t>
            </a:fld>
            <a:endParaRPr lang="ar-SA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26127C98-D9DB-4FDB-85F6-4A9501A0A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9" y="1700165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CD89A-49C7-42E1-B921-E0446263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1751" y="1708026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1C3645F-EF88-4105-A703-8455FBCB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822" y="4610323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58737031-C16A-4378-99B4-5AC79CB6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4592050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15AB3496-A21D-4514-8950-60DD28E9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484" y="3061846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5D95D0E-801D-40E7-B698-1232E0C8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036" y="3064177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1AF4B-962C-4D75-AF37-EFA3824D4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92120"/>
              </p:ext>
            </p:extLst>
          </p:nvPr>
        </p:nvGraphicFramePr>
        <p:xfrm>
          <a:off x="4872040" y="2097805"/>
          <a:ext cx="5111748" cy="74136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67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79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8</a:t>
                      </a:r>
                      <a:endParaRPr lang="ar-SA" sz="16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7</a:t>
                      </a:r>
                      <a:endParaRPr lang="ar-SA" sz="16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  <a:endParaRPr lang="ar-SA" sz="16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</a:t>
                      </a:r>
                      <a:endParaRPr lang="ar-SA" sz="16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4</a:t>
                      </a:r>
                      <a:endParaRPr lang="ar-SA" sz="1600" dirty="0"/>
                    </a:p>
                  </a:txBody>
                  <a:tcPr marL="91425" marR="91425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3</a:t>
                      </a:r>
                      <a:endParaRPr lang="ar-SA" sz="16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2</a:t>
                      </a:r>
                      <a:endParaRPr lang="ar-SA" sz="16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110</a:t>
                      </a:r>
                      <a:endParaRPr lang="ar-SA" sz="18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100</a:t>
                      </a:r>
                      <a:endParaRPr lang="ar-SA" sz="18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95</a:t>
                      </a:r>
                      <a:endParaRPr lang="ar-SA" sz="18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80</a:t>
                      </a:r>
                      <a:endParaRPr lang="ar-SA" sz="18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75</a:t>
                      </a:r>
                      <a:endParaRPr lang="ar-SA" sz="1800" dirty="0"/>
                    </a:p>
                  </a:txBody>
                  <a:tcPr marL="91425" marR="91425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70</a:t>
                      </a:r>
                      <a:endParaRPr lang="ar-SA" sz="1800" dirty="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50</a:t>
                      </a:r>
                      <a:endParaRPr lang="ar-SA" sz="1800" dirty="0"/>
                    </a:p>
                  </a:txBody>
                  <a:tcPr marL="91425" marR="9142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40</a:t>
                      </a:r>
                      <a:endParaRPr lang="ar-SA" sz="1800" dirty="0"/>
                    </a:p>
                  </a:txBody>
                  <a:tcPr marL="91425" marR="91425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30</a:t>
                      </a:r>
                      <a:endParaRPr lang="ar-SA" sz="1800" dirty="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39" name="TextBox 11">
            <a:extLst>
              <a:ext uri="{FF2B5EF4-FFF2-40B4-BE49-F238E27FC236}">
                <a16:creationId xmlns:a16="http://schemas.microsoft.com/office/drawing/2014/main" id="{A16C31FE-F4AE-49C5-9D93-9F15478E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6" y="213908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>
                <a:latin typeface="Calibri" panose="020F0502020204030204" pitchFamily="34" charset="0"/>
              </a:rPr>
              <a:t>indices</a:t>
            </a:r>
            <a:endParaRPr lang="ar-SA" altLang="en-US" sz="1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868964-4418-466E-9CA6-D51C56CA77D6}"/>
              </a:ext>
            </a:extLst>
          </p:cNvPr>
          <p:cNvCxnSpPr/>
          <p:nvPr/>
        </p:nvCxnSpPr>
        <p:spPr>
          <a:xfrm>
            <a:off x="4257676" y="2334344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CCDEC2-1AAD-4E5D-87AF-FBB7267A1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21469"/>
              </p:ext>
            </p:extLst>
          </p:nvPr>
        </p:nvGraphicFramePr>
        <p:xfrm>
          <a:off x="4862517" y="3570078"/>
          <a:ext cx="5194296" cy="74136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7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8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7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4</a:t>
                      </a:r>
                      <a:endParaRPr lang="ar-SA" sz="16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3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2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110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100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95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75</a:t>
                      </a:r>
                      <a:endParaRPr lang="ar-SA" sz="18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70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50</a:t>
                      </a:r>
                      <a:endParaRPr lang="ar-SA" sz="1800" dirty="0"/>
                    </a:p>
                  </a:txBody>
                  <a:tcPr marL="91447" marR="91447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40</a:t>
                      </a:r>
                      <a:endParaRPr lang="ar-SA" sz="18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30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73" name="TextBox 11">
            <a:extLst>
              <a:ext uri="{FF2B5EF4-FFF2-40B4-BE49-F238E27FC236}">
                <a16:creationId xmlns:a16="http://schemas.microsoft.com/office/drawing/2014/main" id="{5203F631-59C0-4E7D-AFB9-3FF3115E9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54944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>
                <a:latin typeface="Calibri" panose="020F0502020204030204" pitchFamily="34" charset="0"/>
              </a:rPr>
              <a:t>indices</a:t>
            </a:r>
            <a:endParaRPr lang="ar-SA" altLang="en-US" sz="1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A1C3C3-473F-425B-84D3-086F6067AF94}"/>
              </a:ext>
            </a:extLst>
          </p:cNvPr>
          <p:cNvCxnSpPr/>
          <p:nvPr/>
        </p:nvCxnSpPr>
        <p:spPr>
          <a:xfrm>
            <a:off x="4362451" y="3744704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75" name="TextBox 11">
            <a:extLst>
              <a:ext uri="{FF2B5EF4-FFF2-40B4-BE49-F238E27FC236}">
                <a16:creationId xmlns:a16="http://schemas.microsoft.com/office/drawing/2014/main" id="{1CB779A3-DEFD-4962-A193-6C2D968A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9" y="1151598"/>
            <a:ext cx="6143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/>
              <a:t>Apply the Binary Search algorithm to find the key value : </a:t>
            </a:r>
            <a:r>
              <a:rPr lang="en-US" altLang="en-US" sz="1600" b="1">
                <a:solidFill>
                  <a:srgbClr val="FF0000"/>
                </a:solidFill>
              </a:rPr>
              <a:t>50</a:t>
            </a:r>
          </a:p>
          <a:p>
            <a:pPr algn="ctr" rtl="0" eaLnBrk="1" hangingPunct="1"/>
            <a:r>
              <a:rPr lang="en-US" altLang="en-US" sz="1600"/>
              <a:t>Highlight all elements you visited during the search process</a:t>
            </a:r>
          </a:p>
        </p:txBody>
      </p:sp>
      <p:sp>
        <p:nvSpPr>
          <p:cNvPr id="21576" name="TextBox 11">
            <a:extLst>
              <a:ext uri="{FF2B5EF4-FFF2-40B4-BE49-F238E27FC236}">
                <a16:creationId xmlns:a16="http://schemas.microsoft.com/office/drawing/2014/main" id="{7EBB261F-7B8B-4292-B243-FCFF3D4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2094630"/>
            <a:ext cx="1928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1 Starts</a:t>
            </a:r>
          </a:p>
          <a:p>
            <a:pPr algn="ctr" rtl="0" eaLnBrk="1" hangingPunct="1"/>
            <a:r>
              <a:rPr lang="en-US" altLang="en-US" sz="1600" dirty="0"/>
              <a:t>low = </a:t>
            </a:r>
            <a:r>
              <a:rPr lang="en-US" altLang="en-US" sz="1600" dirty="0">
                <a:solidFill>
                  <a:srgbClr val="FF0000"/>
                </a:solidFill>
              </a:rPr>
              <a:t>0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8,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21577" name="TextBox 11">
            <a:extLst>
              <a:ext uri="{FF2B5EF4-FFF2-40B4-BE49-F238E27FC236}">
                <a16:creationId xmlns:a16="http://schemas.microsoft.com/office/drawing/2014/main" id="{8B5B32B9-B53B-4CEC-A3EB-FD1EB43F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3454190"/>
            <a:ext cx="1928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2 Starts</a:t>
            </a:r>
          </a:p>
          <a:p>
            <a:pPr algn="ctr" rtl="0" eaLnBrk="1" hangingPunct="1"/>
            <a:r>
              <a:rPr lang="en-US" altLang="en-US" sz="1600" dirty="0"/>
              <a:t>low = </a:t>
            </a:r>
            <a:r>
              <a:rPr lang="en-US" altLang="en-US" sz="1600" dirty="0">
                <a:solidFill>
                  <a:srgbClr val="FF0000"/>
                </a:solidFill>
              </a:rPr>
              <a:t>0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3,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1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D7EEB1-40F9-40B9-9C54-088EB21F4B27}"/>
              </a:ext>
            </a:extLst>
          </p:cNvPr>
          <p:cNvCxnSpPr/>
          <p:nvPr/>
        </p:nvCxnSpPr>
        <p:spPr>
          <a:xfrm rot="5400000">
            <a:off x="4918076" y="2012081"/>
            <a:ext cx="21431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C99121-97D0-4804-B5C1-CC025B5ECA1D}"/>
              </a:ext>
            </a:extLst>
          </p:cNvPr>
          <p:cNvCxnSpPr/>
          <p:nvPr/>
        </p:nvCxnSpPr>
        <p:spPr>
          <a:xfrm rot="5400000">
            <a:off x="9601180" y="2031130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6E17CA-2F02-4B2B-A2C1-4EEB7A815533}"/>
              </a:ext>
            </a:extLst>
          </p:cNvPr>
          <p:cNvCxnSpPr/>
          <p:nvPr/>
        </p:nvCxnSpPr>
        <p:spPr>
          <a:xfrm rot="5400000">
            <a:off x="4989513" y="3417678"/>
            <a:ext cx="214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4870A5-4992-4B78-BB44-BB691ABACAC9}"/>
              </a:ext>
            </a:extLst>
          </p:cNvPr>
          <p:cNvCxnSpPr/>
          <p:nvPr/>
        </p:nvCxnSpPr>
        <p:spPr>
          <a:xfrm rot="5400000">
            <a:off x="6630988" y="3417678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BBD3416-97B2-43B6-9B0F-689AFF6F0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79705"/>
              </p:ext>
            </p:extLst>
          </p:nvPr>
        </p:nvGraphicFramePr>
        <p:xfrm>
          <a:off x="4862517" y="4996695"/>
          <a:ext cx="5194296" cy="74136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7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8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7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4</a:t>
                      </a:r>
                      <a:endParaRPr lang="ar-SA" sz="16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3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2</a:t>
                      </a:r>
                      <a:endParaRPr lang="ar-SA" sz="16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marL="91447" marR="91447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110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100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95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75</a:t>
                      </a:r>
                      <a:endParaRPr lang="ar-SA" sz="18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70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50</a:t>
                      </a:r>
                      <a:endParaRPr lang="ar-SA" sz="18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40</a:t>
                      </a:r>
                      <a:endParaRPr lang="ar-SA" sz="1800" dirty="0"/>
                    </a:p>
                  </a:txBody>
                  <a:tcPr marL="91447" marR="91447"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30</a:t>
                      </a:r>
                      <a:endParaRPr lang="ar-SA" sz="1800" dirty="0"/>
                    </a:p>
                  </a:txBody>
                  <a:tcPr marL="91447" marR="91447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618" name="TextBox 11">
            <a:extLst>
              <a:ext uri="{FF2B5EF4-FFF2-40B4-BE49-F238E27FC236}">
                <a16:creationId xmlns:a16="http://schemas.microsoft.com/office/drawing/2014/main" id="{D34ADD66-CC15-44EB-A91B-F15655DD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4976059"/>
            <a:ext cx="1000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>
                <a:latin typeface="Calibri" panose="020F0502020204030204" pitchFamily="34" charset="0"/>
              </a:rPr>
              <a:t>indices</a:t>
            </a:r>
            <a:endParaRPr lang="ar-SA" altLang="en-US" sz="1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75283F-8F5B-431A-A9EF-E2DEE3553654}"/>
              </a:ext>
            </a:extLst>
          </p:cNvPr>
          <p:cNvCxnSpPr/>
          <p:nvPr/>
        </p:nvCxnSpPr>
        <p:spPr>
          <a:xfrm>
            <a:off x="4362451" y="5171320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20" name="TextBox 11">
            <a:extLst>
              <a:ext uri="{FF2B5EF4-FFF2-40B4-BE49-F238E27FC236}">
                <a16:creationId xmlns:a16="http://schemas.microsoft.com/office/drawing/2014/main" id="{1FBE6E16-1443-4337-BC07-F7E145DC3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4926337"/>
            <a:ext cx="1928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3 Starts</a:t>
            </a:r>
          </a:p>
          <a:p>
            <a:pPr algn="ctr" rtl="0" eaLnBrk="1" hangingPunct="1"/>
            <a:r>
              <a:rPr lang="en-US" altLang="en-US" sz="1600" dirty="0"/>
              <a:t>low= </a:t>
            </a:r>
            <a:r>
              <a:rPr lang="en-US" altLang="en-US" sz="1600" dirty="0">
                <a:solidFill>
                  <a:srgbClr val="FF0000"/>
                </a:solidFill>
              </a:rPr>
              <a:t>2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3,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2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739FC9-5555-4DAA-9057-248EE19E943C}"/>
              </a:ext>
            </a:extLst>
          </p:cNvPr>
          <p:cNvCxnSpPr/>
          <p:nvPr/>
        </p:nvCxnSpPr>
        <p:spPr>
          <a:xfrm rot="5400000">
            <a:off x="6091480" y="4850213"/>
            <a:ext cx="2143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9545F3-7C3F-4CF1-97DB-37C118D02791}"/>
              </a:ext>
            </a:extLst>
          </p:cNvPr>
          <p:cNvCxnSpPr/>
          <p:nvPr/>
        </p:nvCxnSpPr>
        <p:spPr>
          <a:xfrm rot="5400000">
            <a:off x="6630988" y="4844295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625" name="TextBox 11">
            <a:extLst>
              <a:ext uri="{FF2B5EF4-FFF2-40B4-BE49-F238E27FC236}">
                <a16:creationId xmlns:a16="http://schemas.microsoft.com/office/drawing/2014/main" id="{9E23A1E2-BAB4-4F72-9903-038FC12E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" y="5713693"/>
            <a:ext cx="4143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>
                <a:solidFill>
                  <a:srgbClr val="FF0000"/>
                </a:solidFill>
              </a:rPr>
              <a:t>Key is found</a:t>
            </a:r>
          </a:p>
          <a:p>
            <a:pPr algn="ctr" rtl="0" eaLnBrk="1" hangingPunct="1"/>
            <a:r>
              <a:rPr lang="en-US" altLang="en-US" sz="1600" dirty="0">
                <a:solidFill>
                  <a:srgbClr val="FF0000"/>
                </a:solidFill>
              </a:rPr>
              <a:t>Search ends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12EDA4-E485-4109-B9C3-D35A9391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Binary Search Example 3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AF315-24E0-4D3F-BEC8-AC2252B6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14</a:t>
            </a:fld>
            <a:endParaRPr lang="ar-SA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3A50EF3-06D1-4E68-B5F2-861661597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059" y="2977768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9F28148C-48CD-400E-A8A2-3BCB1705D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611" y="2980099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2F0CA52-C171-43B6-B9BA-86A8C378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42" y="1580865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F1BBE18-E186-41BC-8EC3-40E91BE8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7400" y="1580865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64509D43-584B-4B51-B729-ED51C10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159" y="4407487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6DBC627F-CCFB-4723-967D-456933109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4407937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C04BAE-C9DA-4E4C-BF46-41BF0C62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 4</a:t>
            </a:r>
            <a:endParaRPr lang="ar-S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F64651-4DEF-4347-A815-6B9E2A0B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15</a:t>
            </a:fld>
            <a:endParaRPr lang="ar-S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AEAC6E-3935-4FF2-9FFB-5C3B410DDD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B152E6-4326-4291-A27A-5902CC1DF405}"/>
              </a:ext>
            </a:extLst>
          </p:cNvPr>
          <p:cNvGraphicFramePr>
            <a:graphicFrameLocks noGrp="1"/>
          </p:cNvGraphicFramePr>
          <p:nvPr/>
        </p:nvGraphicFramePr>
        <p:xfrm>
          <a:off x="3738561" y="2903538"/>
          <a:ext cx="5264152" cy="7429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58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7</a:t>
                      </a:r>
                      <a:endParaRPr lang="ar-SA" sz="1600" i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T="45798" marB="45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53</a:t>
                      </a:r>
                      <a:endParaRPr lang="ar-SA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50</a:t>
                      </a:r>
                      <a:endParaRPr lang="ar-SA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22</a:t>
                      </a:r>
                      <a:endParaRPr lang="ar-SA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18</a:t>
                      </a:r>
                      <a:endParaRPr lang="ar-SA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15</a:t>
                      </a:r>
                      <a:endParaRPr lang="ar-SA" sz="1800" dirty="0"/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12</a:t>
                      </a:r>
                      <a:endParaRPr lang="ar-SA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</a:t>
                      </a:r>
                      <a:endParaRPr lang="ar-SA" sz="1800" dirty="0"/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4</a:t>
                      </a:r>
                      <a:endParaRPr lang="ar-SA" sz="1800" dirty="0"/>
                    </a:p>
                  </a:txBody>
                  <a:tcPr marT="45798" marB="45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60" name="TextBox 11">
            <a:extLst>
              <a:ext uri="{FF2B5EF4-FFF2-40B4-BE49-F238E27FC236}">
                <a16:creationId xmlns:a16="http://schemas.microsoft.com/office/drawing/2014/main" id="{CE14517C-16CA-4C55-BD6B-4F3A15D90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1716088"/>
            <a:ext cx="6143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/>
              <a:t>Apply the Binary Search algorithm to find the key value : </a:t>
            </a:r>
            <a:r>
              <a:rPr lang="en-US" altLang="en-US" sz="1600" b="1">
                <a:solidFill>
                  <a:srgbClr val="FF0000"/>
                </a:solidFill>
              </a:rPr>
              <a:t>55</a:t>
            </a:r>
          </a:p>
          <a:p>
            <a:pPr algn="ctr" rtl="0" eaLnBrk="1" hangingPunct="1"/>
            <a:r>
              <a:rPr lang="en-US" altLang="en-US" sz="1600"/>
              <a:t>Highlight all elements you visited during the search process</a:t>
            </a:r>
          </a:p>
        </p:txBody>
      </p:sp>
      <p:sp>
        <p:nvSpPr>
          <p:cNvPr id="22561" name="TextBox 12">
            <a:extLst>
              <a:ext uri="{FF2B5EF4-FFF2-40B4-BE49-F238E27FC236}">
                <a16:creationId xmlns:a16="http://schemas.microsoft.com/office/drawing/2014/main" id="{A1DF7A86-2ED1-4CA6-B6D1-67A089622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4203700"/>
            <a:ext cx="728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b="1"/>
              <a:t>No elements will be searched because the value is out of range</a:t>
            </a:r>
            <a:endParaRPr lang="ar-SA" altLang="en-US" b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75BDC-453A-4D78-81DE-130332CB69FB}"/>
              </a:ext>
            </a:extLst>
          </p:cNvPr>
          <p:cNvCxnSpPr/>
          <p:nvPr/>
        </p:nvCxnSpPr>
        <p:spPr>
          <a:xfrm rot="5400000">
            <a:off x="4060826" y="2751139"/>
            <a:ext cx="21431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885831-C799-4E0B-BD86-C5025A488E8A}"/>
              </a:ext>
            </a:extLst>
          </p:cNvPr>
          <p:cNvCxnSpPr/>
          <p:nvPr/>
        </p:nvCxnSpPr>
        <p:spPr>
          <a:xfrm rot="5400000">
            <a:off x="8416925" y="2751138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566" name="TextBox 11">
            <a:extLst>
              <a:ext uri="{FF2B5EF4-FFF2-40B4-BE49-F238E27FC236}">
                <a16:creationId xmlns:a16="http://schemas.microsoft.com/office/drawing/2014/main" id="{28384E42-8141-4C9A-8CED-91C7FD4A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1" y="4716463"/>
            <a:ext cx="4143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>
                <a:solidFill>
                  <a:srgbClr val="FF0000"/>
                </a:solidFill>
              </a:rPr>
              <a:t>Before you call the </a:t>
            </a:r>
            <a:r>
              <a:rPr lang="en-US" altLang="en-US" sz="1600" dirty="0" err="1">
                <a:solidFill>
                  <a:srgbClr val="FF0000"/>
                </a:solidFill>
              </a:rPr>
              <a:t>binarySearch</a:t>
            </a:r>
            <a:r>
              <a:rPr lang="en-US" altLang="en-US" sz="1600" dirty="0">
                <a:solidFill>
                  <a:srgbClr val="FF0000"/>
                </a:solidFill>
              </a:rPr>
              <a:t> on slide 10 you should make sure that the key is within the range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7FB73EE-54DA-435F-8B9D-0E7220903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72" y="2337293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4C00627-847A-4B48-AE01-ACCBDFFC4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989" y="2300288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C59338-CB8E-49EE-BAEF-5B201837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Example 5</a:t>
            </a:r>
            <a:endParaRPr lang="ar-S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673B5-652D-4AB1-AA93-3B162E35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864" y="6114620"/>
            <a:ext cx="2641600" cy="365760"/>
          </a:xfrm>
        </p:spPr>
        <p:txBody>
          <a:bodyPr/>
          <a:lstStyle/>
          <a:p>
            <a:fld id="{0AC6BCD1-F9AF-4673-A094-9FB4E627EE10}" type="slidenum">
              <a:rPr lang="ar-SA" smtClean="0"/>
              <a:pPr/>
              <a:t>16</a:t>
            </a:fld>
            <a:endParaRPr lang="ar-S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5AB661-FC18-46BC-9E3E-BE24ACEF8C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92BA-2B2A-49E1-AAE8-B3514EC2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97218"/>
              </p:ext>
            </p:extLst>
          </p:nvPr>
        </p:nvGraphicFramePr>
        <p:xfrm>
          <a:off x="3860421" y="2184238"/>
          <a:ext cx="5500684" cy="7429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L="91439" marR="91439"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L="91439" marR="91439" marT="45798" marB="45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250</a:t>
                      </a:r>
                      <a:endParaRPr lang="ar-SA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222</a:t>
                      </a:r>
                      <a:endParaRPr lang="ar-SA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208</a:t>
                      </a:r>
                      <a:endParaRPr lang="ar-SA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155</a:t>
                      </a:r>
                      <a:endParaRPr lang="ar-SA" sz="1800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120</a:t>
                      </a:r>
                      <a:endParaRPr lang="ar-SA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80</a:t>
                      </a:r>
                      <a:endParaRPr lang="ar-SA" sz="1800" dirty="0"/>
                    </a:p>
                  </a:txBody>
                  <a:tcPr marL="91439" marR="91439"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40</a:t>
                      </a:r>
                      <a:endParaRPr lang="ar-SA" sz="1800" dirty="0"/>
                    </a:p>
                  </a:txBody>
                  <a:tcPr marL="91439" marR="91439" marT="45798" marB="45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1" name="TextBox 11">
            <a:extLst>
              <a:ext uri="{FF2B5EF4-FFF2-40B4-BE49-F238E27FC236}">
                <a16:creationId xmlns:a16="http://schemas.microsoft.com/office/drawing/2014/main" id="{72CC0F31-3BBA-4523-B55D-D9681672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1165225"/>
            <a:ext cx="6143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Apply the Binary Search algorithm to find the key value : </a:t>
            </a:r>
            <a:r>
              <a:rPr lang="en-US" altLang="en-US" sz="1600" b="1" dirty="0">
                <a:solidFill>
                  <a:srgbClr val="FF0000"/>
                </a:solidFill>
              </a:rPr>
              <a:t>224</a:t>
            </a:r>
          </a:p>
          <a:p>
            <a:pPr algn="ctr" rtl="0" eaLnBrk="1" hangingPunct="1"/>
            <a:r>
              <a:rPr lang="en-US" altLang="en-US" sz="1600" dirty="0"/>
              <a:t>Highlight all elements you visited during the search process</a:t>
            </a:r>
          </a:p>
        </p:txBody>
      </p:sp>
      <p:sp>
        <p:nvSpPr>
          <p:cNvPr id="23582" name="TextBox 11">
            <a:extLst>
              <a:ext uri="{FF2B5EF4-FFF2-40B4-BE49-F238E27FC236}">
                <a16:creationId xmlns:a16="http://schemas.microsoft.com/office/drawing/2014/main" id="{A94514F8-8B12-4FBD-A9DD-1E735FEF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18" y="1956795"/>
            <a:ext cx="1928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1 Starts</a:t>
            </a:r>
          </a:p>
          <a:p>
            <a:pPr algn="ctr" rtl="0" eaLnBrk="1" hangingPunct="1"/>
            <a:r>
              <a:rPr lang="en-US" altLang="en-US" sz="1600" dirty="0"/>
              <a:t>low = </a:t>
            </a:r>
            <a:r>
              <a:rPr lang="en-US" altLang="en-US" sz="1600" dirty="0">
                <a:solidFill>
                  <a:srgbClr val="FF0000"/>
                </a:solidFill>
              </a:rPr>
              <a:t>0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6,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3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09EA44-DB17-4134-B37A-F962B82E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46193"/>
              </p:ext>
            </p:extLst>
          </p:nvPr>
        </p:nvGraphicFramePr>
        <p:xfrm>
          <a:off x="3860421" y="3398675"/>
          <a:ext cx="5500684" cy="7429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L="91439" marR="91439"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L="91439" marR="91439" marT="45798" marB="45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250</a:t>
                      </a:r>
                      <a:endParaRPr lang="ar-SA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222</a:t>
                      </a:r>
                      <a:endParaRPr lang="ar-SA" sz="1800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208</a:t>
                      </a:r>
                      <a:endParaRPr lang="ar-SA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155</a:t>
                      </a:r>
                      <a:endParaRPr lang="ar-SA" sz="1800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120</a:t>
                      </a:r>
                      <a:endParaRPr lang="ar-SA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80</a:t>
                      </a:r>
                      <a:endParaRPr lang="ar-SA" sz="1800" dirty="0"/>
                    </a:p>
                  </a:txBody>
                  <a:tcPr marL="91439" marR="91439"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40</a:t>
                      </a:r>
                      <a:endParaRPr lang="ar-SA" sz="1800" dirty="0"/>
                    </a:p>
                  </a:txBody>
                  <a:tcPr marL="91439" marR="91439" marT="45798" marB="45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09" name="TextBox 11">
            <a:extLst>
              <a:ext uri="{FF2B5EF4-FFF2-40B4-BE49-F238E27FC236}">
                <a16:creationId xmlns:a16="http://schemas.microsoft.com/office/drawing/2014/main" id="{5BA7D9B7-D45F-4BB4-A422-49F6FEA34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18" y="2918820"/>
            <a:ext cx="1928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2 Starts</a:t>
            </a:r>
          </a:p>
          <a:p>
            <a:pPr algn="ctr" rtl="0" eaLnBrk="1" hangingPunct="1"/>
            <a:r>
              <a:rPr lang="en-US" altLang="en-US" sz="1600" dirty="0"/>
              <a:t>low= </a:t>
            </a:r>
            <a:r>
              <a:rPr lang="en-US" altLang="en-US" sz="1600" dirty="0">
                <a:solidFill>
                  <a:srgbClr val="FF0000"/>
                </a:solidFill>
              </a:rPr>
              <a:t>4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6,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5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52CC5C-784A-4B4F-BF6E-4969678352D6}"/>
              </a:ext>
            </a:extLst>
          </p:cNvPr>
          <p:cNvCxnSpPr/>
          <p:nvPr/>
        </p:nvCxnSpPr>
        <p:spPr>
          <a:xfrm rot="5400000">
            <a:off x="4039806" y="2004851"/>
            <a:ext cx="21431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36A384-D0D6-4700-88E2-05E554D2A7C8}"/>
              </a:ext>
            </a:extLst>
          </p:cNvPr>
          <p:cNvCxnSpPr/>
          <p:nvPr/>
        </p:nvCxnSpPr>
        <p:spPr>
          <a:xfrm rot="5400000">
            <a:off x="8824530" y="2004850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F2EFEA-F464-432F-9D42-5AF1D727ADD5}"/>
              </a:ext>
            </a:extLst>
          </p:cNvPr>
          <p:cNvCxnSpPr/>
          <p:nvPr/>
        </p:nvCxnSpPr>
        <p:spPr>
          <a:xfrm rot="5400000">
            <a:off x="7325931" y="3290726"/>
            <a:ext cx="21431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0DA6CE-E573-4261-8ED5-F104A1D22D41}"/>
              </a:ext>
            </a:extLst>
          </p:cNvPr>
          <p:cNvCxnSpPr/>
          <p:nvPr/>
        </p:nvCxnSpPr>
        <p:spPr>
          <a:xfrm rot="5400000">
            <a:off x="8895968" y="3290725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5193505-CFE4-43DB-9A99-6BE5AB8D7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21453"/>
              </p:ext>
            </p:extLst>
          </p:nvPr>
        </p:nvGraphicFramePr>
        <p:xfrm>
          <a:off x="3860421" y="4729000"/>
          <a:ext cx="5500684" cy="7429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L="91439" marR="91439"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L="91439" marR="91439" marT="45798" marB="45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250</a:t>
                      </a:r>
                      <a:endParaRPr lang="ar-SA" sz="1800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222</a:t>
                      </a:r>
                      <a:endParaRPr lang="ar-SA" sz="1800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208</a:t>
                      </a:r>
                      <a:endParaRPr lang="ar-SA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155</a:t>
                      </a:r>
                      <a:endParaRPr lang="ar-SA" sz="1800" dirty="0"/>
                    </a:p>
                  </a:txBody>
                  <a:tcPr marL="91439" marR="91439" marT="45798" marB="4579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120</a:t>
                      </a:r>
                      <a:endParaRPr lang="ar-SA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80</a:t>
                      </a:r>
                      <a:endParaRPr lang="ar-SA" sz="1800" dirty="0"/>
                    </a:p>
                  </a:txBody>
                  <a:tcPr marL="91439" marR="91439"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40</a:t>
                      </a:r>
                      <a:endParaRPr lang="ar-SA" sz="1800" dirty="0"/>
                    </a:p>
                  </a:txBody>
                  <a:tcPr marL="91439" marR="91439" marT="45798" marB="45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44" name="TextBox 11">
            <a:extLst>
              <a:ext uri="{FF2B5EF4-FFF2-40B4-BE49-F238E27FC236}">
                <a16:creationId xmlns:a16="http://schemas.microsoft.com/office/drawing/2014/main" id="{18721B13-F25E-4E6E-89B8-77369627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18" y="3826017"/>
            <a:ext cx="1928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Cycle 3 Starts</a:t>
            </a:r>
          </a:p>
          <a:p>
            <a:pPr algn="ctr" rtl="0" eaLnBrk="1" hangingPunct="1"/>
            <a:r>
              <a:rPr lang="en-US" altLang="en-US" sz="1600" dirty="0"/>
              <a:t>low = </a:t>
            </a:r>
            <a:r>
              <a:rPr lang="en-US" altLang="en-US" sz="1600" dirty="0">
                <a:solidFill>
                  <a:srgbClr val="FF0000"/>
                </a:solidFill>
              </a:rPr>
              <a:t>6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6, </a:t>
            </a:r>
            <a:r>
              <a:rPr lang="en-US" altLang="en-US" sz="1600" dirty="0"/>
              <a:t>mid: </a:t>
            </a:r>
            <a:r>
              <a:rPr lang="en-US" altLang="en-US" sz="1600" dirty="0">
                <a:solidFill>
                  <a:srgbClr val="FF0000"/>
                </a:solidFill>
              </a:rPr>
              <a:t>6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C57AAB-11EC-444F-89FB-98180AC35E5C}"/>
              </a:ext>
            </a:extLst>
          </p:cNvPr>
          <p:cNvCxnSpPr/>
          <p:nvPr/>
        </p:nvCxnSpPr>
        <p:spPr>
          <a:xfrm rot="5400000">
            <a:off x="8754681" y="4621051"/>
            <a:ext cx="214312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B128C0-2333-4EFD-B3C6-F6ACAABEFFFA}"/>
              </a:ext>
            </a:extLst>
          </p:cNvPr>
          <p:cNvCxnSpPr/>
          <p:nvPr/>
        </p:nvCxnSpPr>
        <p:spPr>
          <a:xfrm rot="5400000">
            <a:off x="9110280" y="4621050"/>
            <a:ext cx="215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49" name="TextBox 11">
            <a:extLst>
              <a:ext uri="{FF2B5EF4-FFF2-40B4-BE49-F238E27FC236}">
                <a16:creationId xmlns:a16="http://schemas.microsoft.com/office/drawing/2014/main" id="{822DCBA3-534C-471F-83DC-92144277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18" y="4737463"/>
            <a:ext cx="1928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/>
              <a:t>Ends the loop and search because</a:t>
            </a:r>
          </a:p>
          <a:p>
            <a:pPr algn="ctr" rtl="0" eaLnBrk="1" hangingPunct="1"/>
            <a:r>
              <a:rPr lang="en-US" altLang="en-US" sz="1600" dirty="0"/>
              <a:t>low = </a:t>
            </a:r>
            <a:r>
              <a:rPr lang="en-US" altLang="en-US" sz="1600" dirty="0">
                <a:solidFill>
                  <a:srgbClr val="FF0000"/>
                </a:solidFill>
              </a:rPr>
              <a:t>6</a:t>
            </a:r>
            <a:r>
              <a:rPr lang="en-US" altLang="en-US" sz="1600" dirty="0"/>
              <a:t>, high = </a:t>
            </a:r>
            <a:r>
              <a:rPr lang="en-US" alt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650" name="TextBox 11">
            <a:extLst>
              <a:ext uri="{FF2B5EF4-FFF2-40B4-BE49-F238E27FC236}">
                <a16:creationId xmlns:a16="http://schemas.microsoft.com/office/drawing/2014/main" id="{87062A53-CFDA-4837-9D54-B6D445DE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229" y="5593780"/>
            <a:ext cx="4143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 dirty="0">
                <a:solidFill>
                  <a:srgbClr val="FF0000"/>
                </a:solidFill>
              </a:rPr>
              <a:t>Key is not found</a:t>
            </a:r>
          </a:p>
          <a:p>
            <a:pPr algn="ctr" rtl="0" eaLnBrk="1" hangingPunct="1"/>
            <a:r>
              <a:rPr lang="en-US" altLang="en-US" sz="1600" dirty="0">
                <a:solidFill>
                  <a:srgbClr val="FF0000"/>
                </a:solidFill>
              </a:rPr>
              <a:t>Search ends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8DBE455-F010-4E15-B2A1-08983856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421" y="1581573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CC76C09-674E-434E-9D6E-54FBDCB1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879" y="1581573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0097BE48-0E6B-4101-90BA-F02B97E5D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43" y="2896111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217EB380-6E4F-4C93-B961-CAAB40CB9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140" y="2896111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4501F800-9DD6-4327-A3B3-2BB6ADF5E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004" y="4203915"/>
            <a:ext cx="6698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low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32229D27-7848-4128-8C89-A1E5F67A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3918" y="4195600"/>
            <a:ext cx="9255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1600" dirty="0">
                <a:solidFill>
                  <a:srgbClr val="FF0000"/>
                </a:solidFill>
              </a:rPr>
              <a:t>high</a:t>
            </a:r>
            <a:endParaRPr lang="ar-SA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7A1BF99D-5D22-49A6-AC11-D3F23A88E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95D890-3D45-4AE5-BF18-464E72902A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SA" dirty="0"/>
              <a:t>Introduction</a:t>
            </a:r>
          </a:p>
          <a:p>
            <a:r>
              <a:rPr lang="en-US" altLang="ar-SA" dirty="0"/>
              <a:t>Linear search</a:t>
            </a:r>
          </a:p>
          <a:p>
            <a:r>
              <a:rPr lang="en-US" altLang="ar-SA" dirty="0"/>
              <a:t>Binary Search</a:t>
            </a:r>
          </a:p>
          <a:p>
            <a:endParaRPr lang="fr-FR" altLang="ar-S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09713-16A1-4022-894C-9C895CD5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</a:t>
            </a:fld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>
            <a:extLst>
              <a:ext uri="{FF2B5EF4-FFF2-40B4-BE49-F238E27FC236}">
                <a16:creationId xmlns:a16="http://schemas.microsoft.com/office/drawing/2014/main" id="{5ADD4873-547D-436B-94F6-CCF1D8E13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Searching	</a:t>
            </a:r>
            <a:endParaRPr lang="fr-FR" altLang="ar-SA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71ADF36F-D6C4-4725-B927-19E71A0D2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SA" dirty="0"/>
              <a:t>Useful for many applications</a:t>
            </a:r>
          </a:p>
          <a:p>
            <a:pPr lvl="1"/>
            <a:r>
              <a:rPr lang="en-US" altLang="ar-SA" dirty="0"/>
              <a:t>Databases, editors, accounting, etc.</a:t>
            </a:r>
          </a:p>
          <a:p>
            <a:endParaRPr lang="en-US" altLang="ar-SA" dirty="0"/>
          </a:p>
          <a:p>
            <a:r>
              <a:rPr lang="en-US" altLang="ar-SA" dirty="0"/>
              <a:t>When searching a list of records, we are searching by KEY</a:t>
            </a:r>
          </a:p>
          <a:p>
            <a:pPr lvl="1"/>
            <a:r>
              <a:rPr lang="en-US" altLang="ar-SA" dirty="0"/>
              <a:t>Recall: key = special attribute of each record just for the purpose of sorting/searching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5A36F7-2E57-478C-87A5-07CDE98C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</a:t>
            </a:fld>
            <a:endParaRPr lang="ar-S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0A8841A1-12EE-4F92-AF4E-E6E5B0CFB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Searching	</a:t>
            </a:r>
            <a:endParaRPr lang="fr-FR" altLang="ar-SA"/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05D7A9DB-9D5E-4D59-AAF3-C4AA135B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93972D-D448-42D5-A465-6F74FD8AB970}" type="slidenum">
              <a:rPr lang="fr-FR" altLang="ar-SA"/>
              <a:pPr/>
              <a:t>4</a:t>
            </a:fld>
            <a:endParaRPr lang="fr-FR" altLang="ar-SA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56E7697-5C58-4067-97E7-203A9AFC4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ar-SA" dirty="0"/>
              <a:t>Searching can be done on unsorted or sorted data</a:t>
            </a:r>
          </a:p>
          <a:p>
            <a:endParaRPr lang="en-US" altLang="ar-SA" dirty="0"/>
          </a:p>
          <a:p>
            <a:r>
              <a:rPr lang="en-US" altLang="ar-SA" dirty="0"/>
              <a:t>Many search techniques exist: we will consider 3:</a:t>
            </a:r>
          </a:p>
          <a:p>
            <a:pPr lvl="1"/>
            <a:r>
              <a:rPr lang="en-US" altLang="ar-SA" dirty="0"/>
              <a:t>linear search (on both unsorted and sorted arrays or linked lists)</a:t>
            </a:r>
          </a:p>
          <a:p>
            <a:pPr lvl="1"/>
            <a:r>
              <a:rPr lang="en-US" altLang="ar-SA" dirty="0"/>
              <a:t>binary search (on only sorted arrays)</a:t>
            </a:r>
          </a:p>
          <a:p>
            <a:pPr lvl="1"/>
            <a:r>
              <a:rPr lang="en-US" altLang="ar-SA" dirty="0"/>
              <a:t>hash tables (</a:t>
            </a:r>
            <a:r>
              <a:rPr lang="en-US" altLang="ar-SA"/>
              <a:t>Next Lecture)</a:t>
            </a:r>
            <a:endParaRPr lang="en-US" altLang="ar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C65031F-1CD3-40B9-9BA0-762C42630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dirty="0"/>
              <a:t>Linear Search</a:t>
            </a:r>
            <a:endParaRPr lang="fr-FR" altLang="ar-SA" dirty="0"/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6E81C02C-4C8A-4DB7-89D5-DA4123D0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155EAC-1112-4909-AB8C-6BD51C8C629F}" type="slidenum">
              <a:rPr lang="fr-FR" altLang="ar-SA"/>
              <a:pPr/>
              <a:t>5</a:t>
            </a:fld>
            <a:endParaRPr lang="fr-FR" altLang="ar-SA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2867C337-127B-44B7-A90F-CE49D436F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ar-SA" dirty="0"/>
              <a:t>Known as sequential search</a:t>
            </a:r>
          </a:p>
          <a:p>
            <a:r>
              <a:rPr lang="en-GB" altLang="ar-SA" dirty="0"/>
              <a:t>Data may be sorted or unsorted</a:t>
            </a:r>
          </a:p>
          <a:p>
            <a:pPr lvl="1"/>
            <a:r>
              <a:rPr lang="en-US" altLang="ar-SA" dirty="0"/>
              <a:t>unsorted and sorted arrays or linked lists</a:t>
            </a:r>
            <a:endParaRPr lang="en-GB" altLang="ar-SA" dirty="0"/>
          </a:p>
          <a:p>
            <a:r>
              <a:rPr lang="en-US" altLang="ar-SA" dirty="0"/>
              <a:t>Very simple algorithm (assume searching for key K):</a:t>
            </a:r>
          </a:p>
          <a:p>
            <a:endParaRPr lang="en-GB" altLang="ar-SA" dirty="0"/>
          </a:p>
          <a:p>
            <a:endParaRPr lang="en-GB" altLang="ar-SA" dirty="0"/>
          </a:p>
          <a:p>
            <a:endParaRPr lang="en-GB" altLang="ar-SA" dirty="0"/>
          </a:p>
          <a:p>
            <a:endParaRPr lang="en-GB" altLang="ar-SA" dirty="0"/>
          </a:p>
          <a:p>
            <a:r>
              <a:rPr lang="en-GB" altLang="ar-SA" dirty="0"/>
              <a:t>It runs in O(n) time (i.e., linear time) since every element is inspected in the worst case.</a:t>
            </a:r>
            <a:endParaRPr lang="en-US" altLang="ar-SA" dirty="0"/>
          </a:p>
          <a:p>
            <a:r>
              <a:rPr lang="en-US" altLang="ar-SA" dirty="0"/>
              <a:t>Searching a linked list is much the same, just moving down the links instead of incrementing a counter</a:t>
            </a:r>
            <a:endParaRPr lang="fr-FR" altLang="ar-S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ECF8C-0197-4060-AC48-F22B2FF95F5A}"/>
              </a:ext>
            </a:extLst>
          </p:cNvPr>
          <p:cNvSpPr txBox="1"/>
          <p:nvPr/>
        </p:nvSpPr>
        <p:spPr>
          <a:xfrm>
            <a:off x="1293942" y="229247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SA" dirty="0">
                <a:latin typeface="Century Gothic" panose="020B0502020202020204" pitchFamily="34" charset="0"/>
              </a:rPr>
              <a:t> </a:t>
            </a:r>
          </a:p>
          <a:p>
            <a:r>
              <a:rPr lang="en-US" altLang="ar-SA" dirty="0">
                <a:latin typeface="Century Gothic" panose="020B0502020202020204" pitchFamily="34" charset="0"/>
              </a:rPr>
              <a:t>	</a:t>
            </a:r>
          </a:p>
          <a:p>
            <a:r>
              <a:rPr lang="en-US" altLang="ar-SA" dirty="0">
                <a:latin typeface="Century Gothic" panose="020B0502020202020204" pitchFamily="34" charset="0"/>
              </a:rPr>
              <a:t>	for (</a:t>
            </a:r>
            <a:r>
              <a:rPr lang="en-US" altLang="ar-SA" dirty="0" err="1">
                <a:latin typeface="Century Gothic" panose="020B0502020202020204" pitchFamily="34" charset="0"/>
              </a:rPr>
              <a:t>i</a:t>
            </a:r>
            <a:r>
              <a:rPr lang="en-US" altLang="ar-SA" dirty="0">
                <a:latin typeface="Century Gothic" panose="020B0502020202020204" pitchFamily="34" charset="0"/>
              </a:rPr>
              <a:t>=0; </a:t>
            </a:r>
            <a:r>
              <a:rPr lang="en-US" altLang="ar-SA" dirty="0" err="1">
                <a:latin typeface="Century Gothic" panose="020B0502020202020204" pitchFamily="34" charset="0"/>
              </a:rPr>
              <a:t>i</a:t>
            </a:r>
            <a:r>
              <a:rPr lang="en-US" altLang="ar-SA" dirty="0">
                <a:latin typeface="Century Gothic" panose="020B0502020202020204" pitchFamily="34" charset="0"/>
              </a:rPr>
              <a:t>&lt;n; </a:t>
            </a:r>
            <a:r>
              <a:rPr lang="en-US" altLang="ar-SA" dirty="0" err="1">
                <a:latin typeface="Century Gothic" panose="020B0502020202020204" pitchFamily="34" charset="0"/>
              </a:rPr>
              <a:t>i</a:t>
            </a:r>
            <a:r>
              <a:rPr lang="en-US" altLang="ar-SA" dirty="0">
                <a:latin typeface="Century Gothic" panose="020B0502020202020204" pitchFamily="34" charset="0"/>
              </a:rPr>
              <a:t>++)</a:t>
            </a:r>
          </a:p>
          <a:p>
            <a:r>
              <a:rPr lang="en-US" altLang="ar-SA" dirty="0">
                <a:latin typeface="Century Gothic" panose="020B0502020202020204" pitchFamily="34" charset="0"/>
              </a:rPr>
              <a:t>	{</a:t>
            </a:r>
          </a:p>
          <a:p>
            <a:r>
              <a:rPr lang="en-US" altLang="ar-SA" dirty="0">
                <a:latin typeface="Century Gothic" panose="020B0502020202020204" pitchFamily="34" charset="0"/>
              </a:rPr>
              <a:t>		if (array[</a:t>
            </a:r>
            <a:r>
              <a:rPr lang="en-US" altLang="ar-SA" dirty="0" err="1">
                <a:latin typeface="Century Gothic" panose="020B0502020202020204" pitchFamily="34" charset="0"/>
              </a:rPr>
              <a:t>i</a:t>
            </a:r>
            <a:r>
              <a:rPr lang="en-US" altLang="ar-SA" dirty="0">
                <a:latin typeface="Century Gothic" panose="020B0502020202020204" pitchFamily="34" charset="0"/>
              </a:rPr>
              <a:t>] == K) return </a:t>
            </a:r>
            <a:r>
              <a:rPr lang="en-US" altLang="ar-SA" dirty="0" err="1">
                <a:latin typeface="Century Gothic" panose="020B0502020202020204" pitchFamily="34" charset="0"/>
              </a:rPr>
              <a:t>i</a:t>
            </a:r>
            <a:r>
              <a:rPr lang="en-US" altLang="ar-SA" dirty="0">
                <a:latin typeface="Century Gothic" panose="020B0502020202020204" pitchFamily="34" charset="0"/>
              </a:rPr>
              <a:t>;</a:t>
            </a:r>
          </a:p>
          <a:p>
            <a:r>
              <a:rPr lang="en-US" altLang="ar-SA" dirty="0">
                <a:latin typeface="Century Gothic" panose="020B0502020202020204" pitchFamily="34" charset="0"/>
              </a:rPr>
              <a:t>	}</a:t>
            </a:r>
          </a:p>
          <a:p>
            <a:r>
              <a:rPr lang="en-US" altLang="ar-SA" dirty="0">
                <a:latin typeface="Century Gothic" panose="020B0502020202020204" pitchFamily="34" charset="0"/>
              </a:rPr>
              <a:t>	return -1;  // i.e. not found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B974BD-44D8-40A3-BA25-E6578B9851D9}"/>
              </a:ext>
            </a:extLst>
          </p:cNvPr>
          <p:cNvGraphicFramePr>
            <a:graphicFrameLocks noGrp="1"/>
          </p:cNvGraphicFramePr>
          <p:nvPr/>
        </p:nvGraphicFramePr>
        <p:xfrm>
          <a:off x="4167190" y="2921000"/>
          <a:ext cx="6095999" cy="74136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6</a:t>
                      </a:r>
                      <a:endParaRPr lang="ar-SA" sz="1600" i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5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4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3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2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1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i="1" dirty="0"/>
                        <a:t>0</a:t>
                      </a:r>
                      <a:endParaRPr lang="ar-SA" sz="1600" i="1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20</a:t>
                      </a:r>
                      <a:endParaRPr lang="ar-SA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15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14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11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8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3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/>
                        <a:t>1</a:t>
                      </a:r>
                      <a:endParaRPr lang="ar-SA" sz="1800" dirty="0"/>
                    </a:p>
                  </a:txBody>
                  <a:tcPr marT="45700" marB="457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61" name="TextBox 11">
            <a:extLst>
              <a:ext uri="{FF2B5EF4-FFF2-40B4-BE49-F238E27FC236}">
                <a16:creationId xmlns:a16="http://schemas.microsoft.com/office/drawing/2014/main" id="{6AE0C1C9-47B4-4042-B7DF-0DD25067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1" y="1536700"/>
            <a:ext cx="6215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/>
              <a:t>Apply the Linear Search algorithm to find the key value: </a:t>
            </a:r>
            <a:r>
              <a:rPr lang="en-US" altLang="en-US" sz="1600" b="1">
                <a:solidFill>
                  <a:srgbClr val="FF0000"/>
                </a:solidFill>
              </a:rPr>
              <a:t>15</a:t>
            </a:r>
          </a:p>
          <a:p>
            <a:pPr algn="ctr" rtl="0" eaLnBrk="1" hangingPunct="1"/>
            <a:r>
              <a:rPr lang="en-US" altLang="en-US" sz="1600"/>
              <a:t>Highlight all elements you visited during the search process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87EAC-95AC-4357-998E-B13B4B61954D}"/>
              </a:ext>
            </a:extLst>
          </p:cNvPr>
          <p:cNvCxnSpPr/>
          <p:nvPr/>
        </p:nvCxnSpPr>
        <p:spPr>
          <a:xfrm rot="5400000">
            <a:off x="4548188" y="2786063"/>
            <a:ext cx="214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63" name="TextBox 8">
            <a:extLst>
              <a:ext uri="{FF2B5EF4-FFF2-40B4-BE49-F238E27FC236}">
                <a16:creationId xmlns:a16="http://schemas.microsoft.com/office/drawing/2014/main" id="{EAA1A56F-CD7A-4837-B3F7-3CFC00A91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2276476"/>
            <a:ext cx="14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sz="2400">
                <a:solidFill>
                  <a:srgbClr val="FF0000"/>
                </a:solidFill>
              </a:rPr>
              <a:t>i</a:t>
            </a:r>
            <a:endParaRPr lang="ar-SA" altLang="en-US" sz="2400">
              <a:solidFill>
                <a:srgbClr val="FF0000"/>
              </a:solidFill>
            </a:endParaRPr>
          </a:p>
        </p:txBody>
      </p:sp>
      <p:sp>
        <p:nvSpPr>
          <p:cNvPr id="18464" name="TextBox 11">
            <a:extLst>
              <a:ext uri="{FF2B5EF4-FFF2-40B4-BE49-F238E27FC236}">
                <a16:creationId xmlns:a16="http://schemas.microsoft.com/office/drawing/2014/main" id="{34CCDF6B-627A-4A75-ADC3-C4057CDF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9" y="3894138"/>
            <a:ext cx="4143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>
                <a:solidFill>
                  <a:srgbClr val="FF0000"/>
                </a:solidFill>
              </a:rPr>
              <a:t>Key is found</a:t>
            </a:r>
          </a:p>
          <a:p>
            <a:pPr algn="ctr" rtl="0" eaLnBrk="1" hangingPunct="1"/>
            <a:r>
              <a:rPr lang="en-US" altLang="en-US" sz="1600">
                <a:solidFill>
                  <a:srgbClr val="FF0000"/>
                </a:solidFill>
              </a:rPr>
              <a:t>Search ends</a:t>
            </a:r>
          </a:p>
          <a:p>
            <a:pPr algn="ctr" rtl="0" eaLnBrk="1" hangingPunct="1"/>
            <a:r>
              <a:rPr lang="en-US" altLang="en-US" sz="1600">
                <a:solidFill>
                  <a:srgbClr val="FF0000"/>
                </a:solidFill>
              </a:rPr>
              <a:t>Six elements have been searched</a:t>
            </a:r>
            <a:endParaRPr lang="ar-SA" altLang="en-US" sz="1600">
              <a:solidFill>
                <a:srgbClr val="FF0000"/>
              </a:solidFill>
            </a:endParaRPr>
          </a:p>
        </p:txBody>
      </p:sp>
      <p:sp>
        <p:nvSpPr>
          <p:cNvPr id="18465" name="TextBox 11">
            <a:extLst>
              <a:ext uri="{FF2B5EF4-FFF2-40B4-BE49-F238E27FC236}">
                <a16:creationId xmlns:a16="http://schemas.microsoft.com/office/drawing/2014/main" id="{35F5C87D-FD67-4ED9-9910-2A9375A7F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6" y="3459163"/>
            <a:ext cx="22145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en-US" sz="1600"/>
              <a:t>Start from the first index until finding the key value</a:t>
            </a:r>
          </a:p>
          <a:p>
            <a:pPr algn="ctr" rtl="0" eaLnBrk="1" hangingPunct="1"/>
            <a:r>
              <a:rPr lang="en-US" altLang="en-US" sz="1600"/>
              <a:t>i = </a:t>
            </a:r>
            <a:r>
              <a:rPr lang="en-US" altLang="en-US" sz="1600">
                <a:solidFill>
                  <a:srgbClr val="FF0000"/>
                </a:solidFill>
              </a:rPr>
              <a:t>0</a:t>
            </a:r>
            <a:r>
              <a:rPr lang="en-US" altLang="en-US" sz="1600"/>
              <a:t> 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12" name="Notched Right Arrow 11">
            <a:extLst>
              <a:ext uri="{FF2B5EF4-FFF2-40B4-BE49-F238E27FC236}">
                <a16:creationId xmlns:a16="http://schemas.microsoft.com/office/drawing/2014/main" id="{1255E31F-A08B-47CA-975D-4B74D819FC24}"/>
              </a:ext>
            </a:extLst>
          </p:cNvPr>
          <p:cNvSpPr/>
          <p:nvPr/>
        </p:nvSpPr>
        <p:spPr>
          <a:xfrm>
            <a:off x="4881563" y="2608263"/>
            <a:ext cx="4214812" cy="2857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SA"/>
          </a:p>
        </p:txBody>
      </p:sp>
      <p:sp>
        <p:nvSpPr>
          <p:cNvPr id="18467" name="TextBox 18">
            <a:extLst>
              <a:ext uri="{FF2B5EF4-FFF2-40B4-BE49-F238E27FC236}">
                <a16:creationId xmlns:a16="http://schemas.microsoft.com/office/drawing/2014/main" id="{894A5046-BA63-49B9-B561-13742682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2894014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en-US" i="1"/>
              <a:t>Indices</a:t>
            </a:r>
            <a:endParaRPr lang="ar-SA" altLang="en-US" i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B07056-5D03-4C26-92C3-91A35DBC2A0B}"/>
              </a:ext>
            </a:extLst>
          </p:cNvPr>
          <p:cNvCxnSpPr/>
          <p:nvPr/>
        </p:nvCxnSpPr>
        <p:spPr>
          <a:xfrm>
            <a:off x="3238501" y="3036889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B7E1E58-0038-4395-B273-ACD5F232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Search-Example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5A8F5-8CAD-4F9B-80BA-70165388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pPr/>
              <a:t>6</a:t>
            </a:fld>
            <a:endParaRPr lang="ar-S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251C-1913-4E43-81B8-3CD018C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3F92F-7202-42F2-9675-21A7B1CD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7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56E69-5B52-4EBF-A625-B560E33CE6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the search algorithm for linked list.</a:t>
            </a:r>
          </a:p>
        </p:txBody>
      </p:sp>
    </p:spTree>
    <p:extLst>
      <p:ext uri="{BB962C8B-B14F-4D97-AF65-F5344CB8AC3E}">
        <p14:creationId xmlns:p14="http://schemas.microsoft.com/office/powerpoint/2010/main" val="407521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5FEB18A4-E9A8-499D-96D7-9A338514E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r-SA" b="1" dirty="0"/>
              <a:t>Binary Search</a:t>
            </a:r>
            <a:endParaRPr lang="fr-FR" altLang="ar-SA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4A87CA2-90D5-4D21-96DE-48A007887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>
            <a:normAutofit lnSpcReduction="10000"/>
          </a:bodyPr>
          <a:lstStyle/>
          <a:p>
            <a:r>
              <a:rPr lang="en-US" altLang="ar-SA" dirty="0"/>
              <a:t>Takes advantage of knowledge that array is sorted</a:t>
            </a:r>
          </a:p>
          <a:p>
            <a:r>
              <a:rPr lang="en-US" altLang="ar-SA" dirty="0"/>
              <a:t>Algorithm:</a:t>
            </a:r>
          </a:p>
          <a:p>
            <a:pPr lvl="1"/>
            <a:r>
              <a:rPr lang="en-US" altLang="ar-SA" dirty="0"/>
              <a:t>Set  </a:t>
            </a:r>
            <a:r>
              <a:rPr lang="en-GB" altLang="ar-SA" dirty="0"/>
              <a:t>low = 0 and high = n−1</a:t>
            </a:r>
          </a:p>
          <a:p>
            <a:pPr lvl="1"/>
            <a:r>
              <a:rPr lang="en-GB" altLang="ar-SA" dirty="0"/>
              <a:t>Compare the target value to the median candidate </a:t>
            </a:r>
            <a:br>
              <a:rPr lang="en-GB" altLang="ar-SA" dirty="0"/>
            </a:br>
            <a:r>
              <a:rPr lang="en-GB" altLang="ar-SA" dirty="0"/>
              <a:t>                              mid = ⌊(</a:t>
            </a:r>
            <a:r>
              <a:rPr lang="en-GB" altLang="ar-SA" dirty="0" err="1"/>
              <a:t>low+high</a:t>
            </a:r>
            <a:r>
              <a:rPr lang="en-GB" altLang="ar-SA" dirty="0"/>
              <a:t>)/2⌋</a:t>
            </a:r>
            <a:endParaRPr lang="en-US" altLang="ar-SA" dirty="0"/>
          </a:p>
          <a:p>
            <a:pPr lvl="1"/>
            <a:r>
              <a:rPr lang="en-GB" altLang="ar-SA" dirty="0"/>
              <a:t>We consider three cases:</a:t>
            </a:r>
          </a:p>
          <a:p>
            <a:pPr lvl="2"/>
            <a:r>
              <a:rPr lang="en-GB" altLang="ar-SA" dirty="0"/>
              <a:t>If the target equals the median candidate, then we have found the item we are looking for, and the search terminates successfully.</a:t>
            </a:r>
          </a:p>
          <a:p>
            <a:pPr lvl="2"/>
            <a:r>
              <a:rPr lang="en-GB" altLang="ar-SA" dirty="0"/>
              <a:t>If the target is less than the median candidate, then we recur on the first half of the sequence, that is, on the interval of indices from </a:t>
            </a:r>
            <a:r>
              <a:rPr lang="en-GB" altLang="ar-SA" dirty="0">
                <a:solidFill>
                  <a:srgbClr val="0070C0"/>
                </a:solidFill>
              </a:rPr>
              <a:t>low to mid−1</a:t>
            </a:r>
            <a:r>
              <a:rPr lang="en-GB" altLang="ar-SA" dirty="0"/>
              <a:t>.</a:t>
            </a:r>
          </a:p>
          <a:p>
            <a:pPr lvl="2"/>
            <a:r>
              <a:rPr lang="en-GB" altLang="ar-SA" dirty="0"/>
              <a:t>If the target is greater than the median candidate, then we recur on the second half of the sequence, that is, on the interval of indices from </a:t>
            </a:r>
            <a:r>
              <a:rPr lang="en-GB" altLang="ar-SA" dirty="0">
                <a:solidFill>
                  <a:srgbClr val="0070C0"/>
                </a:solidFill>
              </a:rPr>
              <a:t>mid+1 to high</a:t>
            </a:r>
            <a:r>
              <a:rPr lang="en-GB" altLang="ar-SA" dirty="0"/>
              <a:t>.</a:t>
            </a:r>
          </a:p>
          <a:p>
            <a:pPr lvl="1"/>
            <a:r>
              <a:rPr lang="en-GB" altLang="ar-SA" dirty="0"/>
              <a:t>An unsuccessful search occurs if low &gt; high, as the interval [</a:t>
            </a:r>
            <a:r>
              <a:rPr lang="en-GB" altLang="ar-SA" dirty="0" err="1"/>
              <a:t>low,high</a:t>
            </a:r>
            <a:r>
              <a:rPr lang="en-GB" altLang="ar-SA" dirty="0"/>
              <a:t>] is empty.</a:t>
            </a:r>
            <a:endParaRPr lang="en-US" altLang="ar-S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AF1758-D9DD-4106-8FC5-EF022113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8</a:t>
            </a:fld>
            <a:endParaRPr lang="ar-S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A7E4-3F5A-4902-B1B7-A20DEC21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Search-Example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8553C-3CBE-4A7F-9B19-63E7AB1F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9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54BD-E094-480E-BDA6-054B8265BC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Search for 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DA77F-6BB5-4083-B717-99611212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8" t="33237" r="20000" b="21545"/>
          <a:stretch/>
        </p:blipFill>
        <p:spPr>
          <a:xfrm>
            <a:off x="2466995" y="1811876"/>
            <a:ext cx="6517625" cy="43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0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F1FEB63-A4BD-4C9E-B48C-A64B79CEBCBD}" vid="{285DCFFC-52D2-433A-BA97-77CFC1156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</TotalTime>
  <Words>1324</Words>
  <Application>Microsoft Macintosh PowerPoint</Application>
  <PresentationFormat>Widescreen</PresentationFormat>
  <Paragraphs>387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Bookman Old Style</vt:lpstr>
      <vt:lpstr>Calibri</vt:lpstr>
      <vt:lpstr>Century Gothic</vt:lpstr>
      <vt:lpstr>CMMI10</vt:lpstr>
      <vt:lpstr>CMSS10</vt:lpstr>
      <vt:lpstr>CMSSBX10</vt:lpstr>
      <vt:lpstr>CMSY10</vt:lpstr>
      <vt:lpstr>Gill Sans MT</vt:lpstr>
      <vt:lpstr>SFSS1000</vt:lpstr>
      <vt:lpstr>Times-Roman</vt:lpstr>
      <vt:lpstr>Wingdings</vt:lpstr>
      <vt:lpstr>Wingdings 3</vt:lpstr>
      <vt:lpstr>Theme1</vt:lpstr>
      <vt:lpstr>Searching</vt:lpstr>
      <vt:lpstr>Outline</vt:lpstr>
      <vt:lpstr>Searching </vt:lpstr>
      <vt:lpstr>Searching </vt:lpstr>
      <vt:lpstr>Linear Search</vt:lpstr>
      <vt:lpstr>Linear Search-Example</vt:lpstr>
      <vt:lpstr>Exercise</vt:lpstr>
      <vt:lpstr>Binary Search</vt:lpstr>
      <vt:lpstr>Binary Search-Example</vt:lpstr>
      <vt:lpstr>Binary Search-Implmentation</vt:lpstr>
      <vt:lpstr>Binary Search- Performance</vt:lpstr>
      <vt:lpstr>Binary Search Example 1 </vt:lpstr>
      <vt:lpstr>Binary Search Example 2</vt:lpstr>
      <vt:lpstr>Binary Search Example 3</vt:lpstr>
      <vt:lpstr>Binary Search Example 4</vt:lpstr>
      <vt:lpstr>Binary Search Example 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Stackes</dc:title>
  <dc:creator>eazaid</dc:creator>
  <cp:lastModifiedBy>Sarah Saeed Musfer Alzahrani</cp:lastModifiedBy>
  <cp:revision>107</cp:revision>
  <dcterms:created xsi:type="dcterms:W3CDTF">2019-10-08T10:07:27Z</dcterms:created>
  <dcterms:modified xsi:type="dcterms:W3CDTF">2020-11-02T08:16:11Z</dcterms:modified>
</cp:coreProperties>
</file>